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105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charts/chart59.xml" ContentType="application/vnd.openxmlformats-officedocument.drawingml.chart+xml"/>
  <Override PartName="/ppt/notesSlides/notesSlide4.xml" ContentType="application/vnd.openxmlformats-officedocument.presentationml.notesSlide+xml"/>
  <Override PartName="/ppt/charts/chart88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slides/slide40.xml" ContentType="application/vnd.openxmlformats-officedocument.presentationml.slide+xml"/>
  <Override PartName="/ppt/charts/chart5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2" r:id="rId5"/>
    <p:sldMasterId id="2147483680" r:id="rId6"/>
  </p:sldMasterIdLst>
  <p:notesMasterIdLst>
    <p:notesMasterId r:id="rId101"/>
  </p:notesMasterIdLst>
  <p:sldIdLst>
    <p:sldId id="451" r:id="rId7"/>
    <p:sldId id="592" r:id="rId8"/>
    <p:sldId id="593" r:id="rId9"/>
    <p:sldId id="594" r:id="rId10"/>
    <p:sldId id="595" r:id="rId11"/>
    <p:sldId id="596" r:id="rId12"/>
    <p:sldId id="520" r:id="rId13"/>
    <p:sldId id="521" r:id="rId14"/>
    <p:sldId id="522" r:id="rId15"/>
    <p:sldId id="339" r:id="rId16"/>
    <p:sldId id="458" r:id="rId17"/>
    <p:sldId id="493" r:id="rId18"/>
    <p:sldId id="566" r:id="rId19"/>
    <p:sldId id="494" r:id="rId20"/>
    <p:sldId id="551" r:id="rId21"/>
    <p:sldId id="573" r:id="rId22"/>
    <p:sldId id="552" r:id="rId23"/>
    <p:sldId id="553" r:id="rId24"/>
    <p:sldId id="495" r:id="rId25"/>
    <p:sldId id="496" r:id="rId26"/>
    <p:sldId id="574" r:id="rId27"/>
    <p:sldId id="575" r:id="rId28"/>
    <p:sldId id="576" r:id="rId29"/>
    <p:sldId id="497" r:id="rId30"/>
    <p:sldId id="567" r:id="rId31"/>
    <p:sldId id="606" r:id="rId32"/>
    <p:sldId id="605" r:id="rId33"/>
    <p:sldId id="498" r:id="rId34"/>
    <p:sldId id="499" r:id="rId35"/>
    <p:sldId id="568" r:id="rId36"/>
    <p:sldId id="500" r:id="rId37"/>
    <p:sldId id="569" r:id="rId38"/>
    <p:sldId id="525" r:id="rId39"/>
    <p:sldId id="570" r:id="rId40"/>
    <p:sldId id="501" r:id="rId41"/>
    <p:sldId id="571" r:id="rId42"/>
    <p:sldId id="526" r:id="rId43"/>
    <p:sldId id="572" r:id="rId44"/>
    <p:sldId id="506" r:id="rId45"/>
    <p:sldId id="502" r:id="rId46"/>
    <p:sldId id="528" r:id="rId47"/>
    <p:sldId id="503" r:id="rId48"/>
    <p:sldId id="577" r:id="rId49"/>
    <p:sldId id="597" r:id="rId50"/>
    <p:sldId id="504" r:id="rId51"/>
    <p:sldId id="578" r:id="rId52"/>
    <p:sldId id="550" r:id="rId53"/>
    <p:sldId id="505" r:id="rId54"/>
    <p:sldId id="585" r:id="rId55"/>
    <p:sldId id="586" r:id="rId56"/>
    <p:sldId id="530" r:id="rId57"/>
    <p:sldId id="508" r:id="rId58"/>
    <p:sldId id="507" r:id="rId59"/>
    <p:sldId id="579" r:id="rId60"/>
    <p:sldId id="600" r:id="rId61"/>
    <p:sldId id="531" r:id="rId62"/>
    <p:sldId id="509" r:id="rId63"/>
    <p:sldId id="598" r:id="rId64"/>
    <p:sldId id="510" r:id="rId65"/>
    <p:sldId id="580" r:id="rId66"/>
    <p:sldId id="511" r:id="rId67"/>
    <p:sldId id="581" r:id="rId68"/>
    <p:sldId id="533" r:id="rId69"/>
    <p:sldId id="534" r:id="rId70"/>
    <p:sldId id="535" r:id="rId71"/>
    <p:sldId id="582" r:id="rId72"/>
    <p:sldId id="536" r:id="rId73"/>
    <p:sldId id="602" r:id="rId74"/>
    <p:sldId id="607" r:id="rId75"/>
    <p:sldId id="603" r:id="rId76"/>
    <p:sldId id="608" r:id="rId77"/>
    <p:sldId id="512" r:id="rId78"/>
    <p:sldId id="513" r:id="rId79"/>
    <p:sldId id="539" r:id="rId80"/>
    <p:sldId id="540" r:id="rId81"/>
    <p:sldId id="514" r:id="rId82"/>
    <p:sldId id="515" r:id="rId83"/>
    <p:sldId id="583" r:id="rId84"/>
    <p:sldId id="516" r:id="rId85"/>
    <p:sldId id="554" r:id="rId86"/>
    <p:sldId id="555" r:id="rId87"/>
    <p:sldId id="541" r:id="rId88"/>
    <p:sldId id="517" r:id="rId89"/>
    <p:sldId id="518" r:id="rId90"/>
    <p:sldId id="519" r:id="rId91"/>
    <p:sldId id="584" r:id="rId92"/>
    <p:sldId id="542" r:id="rId93"/>
    <p:sldId id="543" r:id="rId94"/>
    <p:sldId id="545" r:id="rId95"/>
    <p:sldId id="587" r:id="rId96"/>
    <p:sldId id="588" r:id="rId97"/>
    <p:sldId id="589" r:id="rId98"/>
    <p:sldId id="590" r:id="rId99"/>
    <p:sldId id="591" r:id="rId100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48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 pos="1536">
          <p15:clr>
            <a:srgbClr val="A4A3A4"/>
          </p15:clr>
        </p15:guide>
        <p15:guide id="4" orient="horz" pos="912">
          <p15:clr>
            <a:srgbClr val="A4A3A4"/>
          </p15:clr>
        </p15:guide>
        <p15:guide id="5" pos="432">
          <p15:clr>
            <a:srgbClr val="A4A3A4"/>
          </p15:clr>
        </p15:guide>
        <p15:guide id="6" pos="2880">
          <p15:clr>
            <a:srgbClr val="A4A3A4"/>
          </p15:clr>
        </p15:guide>
        <p15:guide id="7" pos="5328">
          <p15:clr>
            <a:srgbClr val="A4A3A4"/>
          </p15:clr>
        </p15:guide>
        <p15:guide id="8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D4F"/>
    <a:srgbClr val="CE6B08"/>
    <a:srgbClr val="FF0000"/>
    <a:srgbClr val="F9B26B"/>
    <a:srgbClr val="EBE600"/>
    <a:srgbClr val="568424"/>
    <a:srgbClr val="F5800B"/>
    <a:srgbClr val="FFD72F"/>
    <a:srgbClr val="92D050"/>
    <a:srgbClr val="5F91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85" autoAdjust="0"/>
    <p:restoredTop sz="99645" autoAdjust="0"/>
  </p:normalViewPr>
  <p:slideViewPr>
    <p:cSldViewPr showGuides="1">
      <p:cViewPr varScale="1">
        <p:scale>
          <a:sx n="114" d="100"/>
          <a:sy n="114" d="100"/>
        </p:scale>
        <p:origin x="-840" y="-90"/>
      </p:cViewPr>
      <p:guideLst>
        <p:guide orient="horz" pos="1248"/>
        <p:guide orient="horz" pos="1440"/>
        <p:guide orient="horz" pos="1536"/>
        <p:guide orient="horz" pos="912"/>
        <p:guide pos="432"/>
        <p:guide pos="2880"/>
        <p:guide pos="5328"/>
        <p:guide pos="3840"/>
      </p:guideLst>
    </p:cSldViewPr>
  </p:slideViewPr>
  <p:outlineViewPr>
    <p:cViewPr>
      <p:scale>
        <a:sx n="33" d="100"/>
        <a:sy n="33" d="100"/>
      </p:scale>
      <p:origin x="0" y="12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5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8571572288107725"/>
          <c:h val="0.600904494593678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val="030303">
                    <a:gamma/>
                    <a:shade val="86275"/>
                    <a:invGamma/>
                  </a:srgbClr>
                </a:gs>
                <a:gs pos="50000">
                  <a:srgbClr val="99CCFF"/>
                </a:gs>
                <a:gs pos="100000">
                  <a:srgbClr val="030303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10087">
              <a:solidFill>
                <a:srgbClr val="000000"/>
              </a:solidFill>
              <a:prstDash val="solid"/>
            </a:ln>
            <a:effectLst/>
          </c:spPr>
          <c:dPt>
            <c:idx val="0"/>
            <c:spPr>
              <a:solidFill>
                <a:srgbClr val="007FC7"/>
              </a:solidFill>
              <a:ln w="20174">
                <a:noFill/>
              </a:ln>
              <a:effectLst/>
            </c:spPr>
          </c:dPt>
          <c:dPt>
            <c:idx val="1"/>
            <c:spPr>
              <a:solidFill>
                <a:srgbClr val="B9E5FB"/>
              </a:solidFill>
              <a:ln w="20174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2311591349691553"/>
                  <c:y val="-2.3847268851223603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84471595080115"/>
                  <c:y val="-0.125707186090168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687142442201881"/>
                  <c:y val="7.7857174378698032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2462686567164195"/>
                  <c:y val="0.25113122171945701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82"/>
                  <c:y val="0.33936651583710425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406"/>
                  <c:y val="0.34389140271493224"/>
                </c:manualLayout>
              </c:layout>
              <c:numFmt formatCode="0%" sourceLinked="0"/>
              <c:spPr>
                <a:noFill/>
                <a:ln w="20174">
                  <a:noFill/>
                </a:ln>
              </c:spPr>
              <c:txPr>
                <a:bodyPr/>
                <a:lstStyle/>
                <a:p>
                  <a:pPr>
                    <a:defRPr sz="953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0174">
                <a:noFill/>
              </a:ln>
            </c:spPr>
            <c:txPr>
              <a:bodyPr/>
              <a:lstStyle/>
              <a:p>
                <a:pPr>
                  <a:defRPr sz="113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España</c:v>
                </c:pt>
                <c:pt idx="1">
                  <c:v>Otra procedencia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0.92400000000000004</c:v>
                </c:pt>
                <c:pt idx="1">
                  <c:v>7.6000000000000012E-2</c:v>
                </c:pt>
              </c:numCache>
            </c:numRef>
          </c:val>
        </c:ser>
        <c:dLbls>
          <c:showCatName val="1"/>
          <c:showPercent val="1"/>
        </c:dLbls>
        <c:firstSliceAng val="100"/>
        <c:holeSize val="40"/>
      </c:doughnutChart>
      <c:spPr>
        <a:noFill/>
        <a:ln w="2017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0954826031863755"/>
          <c:y val="6.9424228961120313E-2"/>
          <c:w val="0.77728454428781424"/>
          <c:h val="0.7937454681483537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0.64900000000000013</c:v>
                </c:pt>
                <c:pt idx="2" formatCode="0%">
                  <c:v>0.6150000000000001</c:v>
                </c:pt>
                <c:pt idx="3" formatCode="0%">
                  <c:v>0.64700000000000013</c:v>
                </c:pt>
                <c:pt idx="4" formatCode="0%">
                  <c:v>0.64000000000000012</c:v>
                </c:pt>
                <c:pt idx="5" formatCode="0%">
                  <c:v>0.71400000000000008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C4DF9B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0.27500000000000002</c:v>
                </c:pt>
                <c:pt idx="2" formatCode="0%">
                  <c:v>0.28000000000000008</c:v>
                </c:pt>
                <c:pt idx="3" formatCode="0%">
                  <c:v>0.28600000000000003</c:v>
                </c:pt>
                <c:pt idx="4" formatCode="0%">
                  <c:v>0.27900000000000008</c:v>
                </c:pt>
                <c:pt idx="5" formatCode="0%">
                  <c:v>0.22700000000000001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6.5000000000000002E-2</c:v>
                </c:pt>
                <c:pt idx="2" formatCode="0%">
                  <c:v>8.4000000000000019E-2</c:v>
                </c:pt>
                <c:pt idx="3" formatCode="0%">
                  <c:v>5.7000000000000009E-2</c:v>
                </c:pt>
                <c:pt idx="4" formatCode="0%">
                  <c:v>7.6999999999999999E-2</c:v>
                </c:pt>
                <c:pt idx="5" formatCode="0%">
                  <c:v>4.200000000000001E-2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7.000000000000001E-3</c:v>
                </c:pt>
                <c:pt idx="2" formatCode="0%">
                  <c:v>2.1000000000000005E-2</c:v>
                </c:pt>
                <c:pt idx="3" formatCode="0%">
                  <c:v>8.0000000000000019E-3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Muchisimo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%">
                  <c:v>5.000000000000001E-3</c:v>
                </c:pt>
                <c:pt idx="2" formatCode="0%">
                  <c:v>0</c:v>
                </c:pt>
                <c:pt idx="3" formatCode="0%">
                  <c:v>3.0000000000000005E-3</c:v>
                </c:pt>
                <c:pt idx="4" formatCode="0%">
                  <c:v>4.000000000000001E-3</c:v>
                </c:pt>
                <c:pt idx="5" formatCode="0%">
                  <c:v>1.7000000000000001E-2</c:v>
                </c:pt>
              </c:numCache>
            </c:numRef>
          </c:val>
        </c:ser>
        <c:dLbls/>
        <c:gapWidth val="43"/>
        <c:overlap val="100"/>
        <c:axId val="109146496"/>
        <c:axId val="109148032"/>
      </c:barChart>
      <c:catAx>
        <c:axId val="1091464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09148032"/>
        <c:crosses val="autoZero"/>
        <c:auto val="1"/>
        <c:lblAlgn val="ctr"/>
        <c:lblOffset val="100"/>
      </c:catAx>
      <c:valAx>
        <c:axId val="10914803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091464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9.3546030802753449E-3"/>
          <c:y val="0.17666687459966562"/>
          <c:w val="0.14589759692169943"/>
          <c:h val="0.6370775918635172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86"/>
          <c:h val="0.7878269158581546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0.28100000000000008</c:v>
                </c:pt>
                <c:pt idx="2" formatCode="0%">
                  <c:v>0.3640000000000001</c:v>
                </c:pt>
                <c:pt idx="3" formatCode="0%">
                  <c:v>0.26400000000000001</c:v>
                </c:pt>
                <c:pt idx="4" formatCode="0%">
                  <c:v>0.24700000000000003</c:v>
                </c:pt>
                <c:pt idx="5" formatCode="0%">
                  <c:v>0.3030000000000001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0.25700000000000001</c:v>
                </c:pt>
                <c:pt idx="2" formatCode="0%">
                  <c:v>0.40600000000000008</c:v>
                </c:pt>
                <c:pt idx="3" formatCode="0%">
                  <c:v>0.25900000000000001</c:v>
                </c:pt>
                <c:pt idx="4" formatCode="0%">
                  <c:v>0.18600000000000003</c:v>
                </c:pt>
                <c:pt idx="5" formatCode="0%">
                  <c:v>0.21800000000000003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0.46300000000000002</c:v>
                </c:pt>
                <c:pt idx="2" formatCode="0%">
                  <c:v>0.23100000000000001</c:v>
                </c:pt>
                <c:pt idx="3" formatCode="0%">
                  <c:v>0.47700000000000004</c:v>
                </c:pt>
                <c:pt idx="4" formatCode="0%">
                  <c:v>0.56699999999999995</c:v>
                </c:pt>
                <c:pt idx="5" formatCode="0%">
                  <c:v>0.47900000000000004</c:v>
                </c:pt>
              </c:numCache>
            </c:numRef>
          </c:val>
        </c:ser>
        <c:dLbls/>
        <c:gapWidth val="43"/>
        <c:overlap val="100"/>
        <c:axId val="141426688"/>
        <c:axId val="141428224"/>
      </c:barChart>
      <c:catAx>
        <c:axId val="1414266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1428224"/>
        <c:crosses val="autoZero"/>
        <c:auto val="1"/>
        <c:lblAlgn val="ctr"/>
        <c:lblOffset val="100"/>
      </c:catAx>
      <c:valAx>
        <c:axId val="14142822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14266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086475421609791"/>
          <c:y val="4.991129601275969E-2"/>
          <c:w val="5.7029571126566592E-2"/>
          <c:h val="0.78345853653218056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86"/>
          <c:h val="0.7878269158581546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 algn="ctr">
                  <a:defRPr lang="es-E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0.128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0.00%</c:formatCode>
                <c:ptCount val="1"/>
                <c:pt idx="0">
                  <c:v>9.2000000000000026E-2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0.00%</c:formatCode>
                <c:ptCount val="1"/>
                <c:pt idx="0">
                  <c:v>0.78</c:v>
                </c:pt>
              </c:numCache>
            </c:numRef>
          </c:val>
        </c:ser>
        <c:dLbls/>
        <c:gapWidth val="43"/>
        <c:overlap val="100"/>
        <c:axId val="141433856"/>
        <c:axId val="141701888"/>
      </c:barChart>
      <c:catAx>
        <c:axId val="1414338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1701888"/>
        <c:crosses val="autoZero"/>
        <c:auto val="1"/>
        <c:lblAlgn val="ctr"/>
        <c:lblOffset val="100"/>
      </c:catAx>
      <c:valAx>
        <c:axId val="14170188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14338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66150094253376E-2"/>
          <c:y val="0.13299243173531175"/>
          <c:w val="0.17510406827022193"/>
          <c:h val="0.57068329327765521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45850447265520389"/>
          <c:y val="2.3389772668411548E-2"/>
          <c:w val="0.46853424571928515"/>
          <c:h val="0.9021432118927846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Miembros preparados de la
Asociación de Diabéticos</c:v>
                </c:pt>
                <c:pt idx="1">
                  <c:v>El equipo sanitario que le
atiende (fuera del centro
escolar)</c:v>
                </c:pt>
                <c:pt idx="2">
                  <c:v>El tutor</c:v>
                </c:pt>
                <c:pt idx="3">
                  <c:v>El enfermero del centro</c:v>
                </c:pt>
                <c:pt idx="4">
                  <c:v>Los padres</c:v>
                </c:pt>
                <c:pt idx="5">
                  <c:v>Otras personas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0.45300000000000001</c:v>
                </c:pt>
                <c:pt idx="1">
                  <c:v>0.17800000000000002</c:v>
                </c:pt>
                <c:pt idx="2">
                  <c:v>0.17200000000000001</c:v>
                </c:pt>
                <c:pt idx="3">
                  <c:v>7.3999999999999996E-2</c:v>
                </c:pt>
                <c:pt idx="4">
                  <c:v>0.05</c:v>
                </c:pt>
                <c:pt idx="5">
                  <c:v>7.3000000000000009E-2</c:v>
                </c:pt>
              </c:numCache>
            </c:numRef>
          </c:val>
        </c:ser>
        <c:dLbls/>
        <c:gapWidth val="50"/>
        <c:axId val="141977472"/>
        <c:axId val="141979008"/>
      </c:barChart>
      <c:catAx>
        <c:axId val="14197747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41979008"/>
        <c:crosses val="autoZero"/>
        <c:auto val="1"/>
        <c:lblAlgn val="ctr"/>
        <c:lblOffset val="100"/>
        <c:tickLblSkip val="1"/>
        <c:tickMarkSkip val="1"/>
      </c:catAx>
      <c:valAx>
        <c:axId val="141979008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4197747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8792320900948296"/>
          <c:y val="2.0223893484672517E-2"/>
          <c:w val="0.35123540058475011"/>
          <c:h val="0.9479799809697309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Sheet1!$A$7:$A$14</c:f>
              <c:strCache>
                <c:ptCount val="8"/>
                <c:pt idx="0">
                  <c:v>Que los profesores tengan mayor información sobre la
diabetes</c:v>
                </c:pt>
                <c:pt idx="1">
                  <c:v>Que los profesores tengan información de emergencia sobre la diabetes en su clase y en las áreas comunes</c:v>
                </c:pt>
                <c:pt idx="2">
                  <c:v>Que haya un enfermero</c:v>
                </c:pt>
                <c:pt idx="3">
                  <c:v>Que haya en el colegio
glucagón y que lo sepan
administrar</c:v>
                </c:pt>
                <c:pt idx="4">
                  <c:v>Que los compañeros tengan
información sobre la diabetes</c:v>
                </c:pt>
                <c:pt idx="5">
                  <c:v>Que haya en el colegio zumos
o glucosa</c:v>
                </c:pt>
                <c:pt idx="6">
                  <c:v>Ninguna</c:v>
                </c:pt>
                <c:pt idx="7">
                  <c:v>Otras ayudas</c:v>
                </c:pt>
              </c:strCache>
            </c:strRef>
          </c:cat>
          <c:val>
            <c:numRef>
              <c:f>Sheet1!$B$7:$B$14</c:f>
              <c:numCache>
                <c:formatCode>0%</c:formatCode>
                <c:ptCount val="8"/>
                <c:pt idx="0">
                  <c:v>0.84200000000000008</c:v>
                </c:pt>
                <c:pt idx="1">
                  <c:v>0.80200000000000005</c:v>
                </c:pt>
                <c:pt idx="2">
                  <c:v>0.70100000000000007</c:v>
                </c:pt>
                <c:pt idx="3">
                  <c:v>0.65200000000000014</c:v>
                </c:pt>
                <c:pt idx="4">
                  <c:v>0.58399999999999996</c:v>
                </c:pt>
                <c:pt idx="5">
                  <c:v>0.40700000000000003</c:v>
                </c:pt>
                <c:pt idx="6">
                  <c:v>1.0999999999999998E-2</c:v>
                </c:pt>
                <c:pt idx="7">
                  <c:v>9.2000000000000026E-2</c:v>
                </c:pt>
              </c:numCache>
            </c:numRef>
          </c:val>
        </c:ser>
        <c:dLbls/>
        <c:gapWidth val="50"/>
        <c:axId val="141985280"/>
        <c:axId val="142152448"/>
      </c:barChart>
      <c:catAx>
        <c:axId val="14198528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42152448"/>
        <c:crosses val="autoZero"/>
        <c:auto val="1"/>
        <c:lblAlgn val="ctr"/>
        <c:lblOffset val="100"/>
        <c:tickLblSkip val="1"/>
        <c:tickMarkSkip val="1"/>
      </c:catAx>
      <c:valAx>
        <c:axId val="142152448"/>
        <c:scaling>
          <c:orientation val="minMax"/>
          <c:max val="1"/>
          <c:min val="0"/>
        </c:scaling>
        <c:delete val="1"/>
        <c:axPos val="t"/>
        <c:numFmt formatCode="0%" sourceLinked="1"/>
        <c:tickLblPos val="nextTo"/>
        <c:crossAx val="141985280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0.78300000000000003</c:v>
                </c:pt>
                <c:pt idx="1">
                  <c:v>0.76000000000000012</c:v>
                </c:pt>
                <c:pt idx="2">
                  <c:v>0.60300000000000009</c:v>
                </c:pt>
                <c:pt idx="3">
                  <c:v>0.62200000000000011</c:v>
                </c:pt>
              </c:numCache>
            </c:numRef>
          </c:val>
        </c:ser>
        <c:dLbls/>
        <c:gapWidth val="43"/>
        <c:overlap val="100"/>
        <c:axId val="142205312"/>
        <c:axId val="142206848"/>
      </c:barChart>
      <c:catAx>
        <c:axId val="1422053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2206848"/>
        <c:crosses val="autoZero"/>
        <c:auto val="1"/>
        <c:lblAlgn val="ctr"/>
        <c:lblOffset val="100"/>
      </c:catAx>
      <c:valAx>
        <c:axId val="142206848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2205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0.55200000000000005</c:v>
                </c:pt>
                <c:pt idx="1">
                  <c:v>0.52600000000000002</c:v>
                </c:pt>
                <c:pt idx="2">
                  <c:v>0.64400000000000013</c:v>
                </c:pt>
                <c:pt idx="3">
                  <c:v>0.68100000000000005</c:v>
                </c:pt>
              </c:numCache>
            </c:numRef>
          </c:val>
        </c:ser>
        <c:dLbls/>
        <c:gapWidth val="43"/>
        <c:overlap val="100"/>
        <c:axId val="142337152"/>
        <c:axId val="142338688"/>
      </c:barChart>
      <c:catAx>
        <c:axId val="1423371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2338688"/>
        <c:crosses val="autoZero"/>
        <c:auto val="1"/>
        <c:lblAlgn val="ctr"/>
        <c:lblOffset val="100"/>
      </c:catAx>
      <c:valAx>
        <c:axId val="142338688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2337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9985896805813341"/>
          <c:y val="4.3074441344954285E-2"/>
          <c:w val="0.78697383034508983"/>
          <c:h val="0.7170964304968968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 sus amigos</c:v>
                </c:pt>
                <c:pt idx="1">
                  <c:v>En el colegio</c:v>
                </c:pt>
                <c:pt idx="2">
                  <c:v>A otras personas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2.8000000000000001E-2</c:v>
                </c:pt>
                <c:pt idx="1">
                  <c:v>3.7999999999999999E-2</c:v>
                </c:pt>
                <c:pt idx="2">
                  <c:v>8.4000000000000019E-2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6ECFF6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 sus amigos</c:v>
                </c:pt>
                <c:pt idx="1">
                  <c:v>En el colegio</c:v>
                </c:pt>
                <c:pt idx="2">
                  <c:v>A otras personas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9.3000000000000041E-2</c:v>
                </c:pt>
                <c:pt idx="1">
                  <c:v>0.11700000000000002</c:v>
                </c:pt>
                <c:pt idx="2">
                  <c:v>0.23600000000000002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 sus amigos</c:v>
                </c:pt>
                <c:pt idx="1">
                  <c:v>En el colegio</c:v>
                </c:pt>
                <c:pt idx="2">
                  <c:v>A otras personas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>
                  <c:v>0.87800000000000011</c:v>
                </c:pt>
                <c:pt idx="1">
                  <c:v>0.84500000000000008</c:v>
                </c:pt>
                <c:pt idx="2">
                  <c:v>0.68</c:v>
                </c:pt>
              </c:numCache>
            </c:numRef>
          </c:val>
        </c:ser>
        <c:dLbls/>
        <c:gapWidth val="43"/>
        <c:overlap val="100"/>
        <c:axId val="110041344"/>
        <c:axId val="110051328"/>
      </c:barChart>
      <c:catAx>
        <c:axId val="1100413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0051328"/>
        <c:crosses val="autoZero"/>
        <c:auto val="1"/>
        <c:lblAlgn val="ctr"/>
        <c:lblOffset val="100"/>
      </c:catAx>
      <c:valAx>
        <c:axId val="11005132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00413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3264929592892008"/>
          <c:w val="0.14589759692169943"/>
          <c:h val="0.6370775918635172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9985896805813341"/>
          <c:y val="4.3074441344954285E-2"/>
          <c:w val="0.78697383034508983"/>
          <c:h val="0.7170964304968968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 sus amigos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2.8000000000000001E-2</c:v>
                </c:pt>
                <c:pt idx="2" formatCode="0.00%">
                  <c:v>7.000000000000001E-3</c:v>
                </c:pt>
                <c:pt idx="3" formatCode="0.00%">
                  <c:v>1.9000000000000003E-2</c:v>
                </c:pt>
                <c:pt idx="4" formatCode="0.00%">
                  <c:v>5.3000000000000005E-2</c:v>
                </c:pt>
                <c:pt idx="5" formatCode="0.00%">
                  <c:v>3.4000000000000002E-2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6ECFF6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 sus amigos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9.3000000000000041E-2</c:v>
                </c:pt>
                <c:pt idx="2" formatCode="0.00%">
                  <c:v>3.500000000000001E-2</c:v>
                </c:pt>
                <c:pt idx="3" formatCode="0.00%">
                  <c:v>6.5000000000000002E-2</c:v>
                </c:pt>
                <c:pt idx="4" formatCode="0.00%">
                  <c:v>0.12100000000000001</c:v>
                </c:pt>
                <c:pt idx="5" formatCode="0.00%">
                  <c:v>0.193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 sus amigos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.00%">
                  <c:v>0.87800000000000011</c:v>
                </c:pt>
                <c:pt idx="2" formatCode="0.00%">
                  <c:v>0.95800000000000007</c:v>
                </c:pt>
                <c:pt idx="3" formatCode="0.00%">
                  <c:v>0.91600000000000004</c:v>
                </c:pt>
                <c:pt idx="4" formatCode="0.00%">
                  <c:v>0.82600000000000007</c:v>
                </c:pt>
                <c:pt idx="5" formatCode="0.00%">
                  <c:v>0.77300000000000013</c:v>
                </c:pt>
              </c:numCache>
            </c:numRef>
          </c:val>
        </c:ser>
        <c:dLbls/>
        <c:gapWidth val="43"/>
        <c:overlap val="100"/>
        <c:axId val="110201088"/>
        <c:axId val="110223360"/>
      </c:barChart>
      <c:catAx>
        <c:axId val="1102010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0223360"/>
        <c:crosses val="autoZero"/>
        <c:auto val="1"/>
        <c:lblAlgn val="ctr"/>
        <c:lblOffset val="100"/>
      </c:catAx>
      <c:valAx>
        <c:axId val="11022336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02010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3264929592892008"/>
          <c:w val="0.14589759692169943"/>
          <c:h val="0.6370775918635172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9985896805813341"/>
          <c:y val="4.3074441344954285E-2"/>
          <c:w val="0.78697383034508983"/>
          <c:h val="0.7170964304968968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En el colegio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3.7999999999999999E-2</c:v>
                </c:pt>
                <c:pt idx="2" formatCode="0.00%">
                  <c:v>1.4E-2</c:v>
                </c:pt>
                <c:pt idx="3" formatCode="0.00%">
                  <c:v>1.2999999999999998E-2</c:v>
                </c:pt>
                <c:pt idx="4" formatCode="0.00%">
                  <c:v>6.5000000000000002E-2</c:v>
                </c:pt>
                <c:pt idx="5" formatCode="0.00%">
                  <c:v>8.4000000000000019E-2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6ECFF6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En el colegio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0.11700000000000002</c:v>
                </c:pt>
                <c:pt idx="2" formatCode="0.00%">
                  <c:v>4.200000000000001E-2</c:v>
                </c:pt>
                <c:pt idx="3" formatCode="0.00%">
                  <c:v>8.9000000000000037E-2</c:v>
                </c:pt>
                <c:pt idx="4" formatCode="0.00%">
                  <c:v>0.15000000000000002</c:v>
                </c:pt>
                <c:pt idx="5" formatCode="0.00%">
                  <c:v>0.22700000000000001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En el colegio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.00%">
                  <c:v>0.84500000000000008</c:v>
                </c:pt>
                <c:pt idx="2" formatCode="0.00%">
                  <c:v>0.94399999999999995</c:v>
                </c:pt>
                <c:pt idx="3" formatCode="0.00%">
                  <c:v>0.89800000000000002</c:v>
                </c:pt>
                <c:pt idx="4" formatCode="0.00%">
                  <c:v>0.78500000000000003</c:v>
                </c:pt>
                <c:pt idx="5" formatCode="0.00%">
                  <c:v>0.68899999999999995</c:v>
                </c:pt>
              </c:numCache>
            </c:numRef>
          </c:val>
        </c:ser>
        <c:dLbls/>
        <c:gapWidth val="43"/>
        <c:overlap val="100"/>
        <c:axId val="111415680"/>
        <c:axId val="111417216"/>
      </c:barChart>
      <c:catAx>
        <c:axId val="1114156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1417216"/>
        <c:crosses val="autoZero"/>
        <c:auto val="1"/>
        <c:lblAlgn val="ctr"/>
        <c:lblOffset val="100"/>
      </c:catAx>
      <c:valAx>
        <c:axId val="11141721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14156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3264929592892008"/>
          <c:w val="0.14589759692169943"/>
          <c:h val="0.6370775918635172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9985896805813341"/>
          <c:y val="4.3074441344954285E-2"/>
          <c:w val="0.78697383034508983"/>
          <c:h val="0.7170964304968968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 otras personas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8.4000000000000019E-2</c:v>
                </c:pt>
                <c:pt idx="2" formatCode="0%">
                  <c:v>1.4E-2</c:v>
                </c:pt>
                <c:pt idx="3" formatCode="0%">
                  <c:v>7.3000000000000009E-2</c:v>
                </c:pt>
                <c:pt idx="4" formatCode="0%">
                  <c:v>0.113</c:v>
                </c:pt>
                <c:pt idx="5" formatCode="0%">
                  <c:v>0.14300000000000002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6ECFF6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 otras personas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0.23600000000000002</c:v>
                </c:pt>
                <c:pt idx="2" formatCode="0%">
                  <c:v>7.6999999999999999E-2</c:v>
                </c:pt>
                <c:pt idx="3" formatCode="0%">
                  <c:v>0.18300000000000002</c:v>
                </c:pt>
                <c:pt idx="4" formatCode="0%">
                  <c:v>0.32800000000000007</c:v>
                </c:pt>
                <c:pt idx="5" formatCode="0%">
                  <c:v>0.40300000000000002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A otras personas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0.68</c:v>
                </c:pt>
                <c:pt idx="2" formatCode="0%">
                  <c:v>0.90900000000000003</c:v>
                </c:pt>
                <c:pt idx="3" formatCode="0%">
                  <c:v>0.74400000000000011</c:v>
                </c:pt>
                <c:pt idx="4" formatCode="0%">
                  <c:v>0.55900000000000005</c:v>
                </c:pt>
                <c:pt idx="5" formatCode="0%">
                  <c:v>0.45400000000000001</c:v>
                </c:pt>
              </c:numCache>
            </c:numRef>
          </c:val>
        </c:ser>
        <c:dLbls/>
        <c:gapWidth val="43"/>
        <c:overlap val="100"/>
        <c:axId val="111640960"/>
        <c:axId val="111642496"/>
      </c:barChart>
      <c:catAx>
        <c:axId val="1116409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1642496"/>
        <c:crosses val="autoZero"/>
        <c:auto val="1"/>
        <c:lblAlgn val="ctr"/>
        <c:lblOffset val="100"/>
      </c:catAx>
      <c:valAx>
        <c:axId val="11164249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16409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8.5678032043449162E-2"/>
          <c:w val="0.14589759692169943"/>
          <c:h val="0.68404897415726973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5476475079752153"/>
          <c:y val="0.13701696911589614"/>
          <c:w val="0.73206808104470822"/>
          <c:h val="0.6231539027259548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Muestra enfado al inyectarse insulina</c:v>
                </c:pt>
                <c:pt idx="1">
                  <c:v>Protesta en el momento de inyectarse</c:v>
                </c:pt>
                <c:pt idx="2">
                  <c:v>Se entristece en el momento de inyectarse</c:v>
                </c:pt>
                <c:pt idx="3">
                  <c:v>Sabe si está alto o bajo de Glucosa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7.6999999999999999E-2</c:v>
                </c:pt>
                <c:pt idx="1">
                  <c:v>0.1</c:v>
                </c:pt>
                <c:pt idx="2">
                  <c:v>6.5000000000000002E-2</c:v>
                </c:pt>
                <c:pt idx="3">
                  <c:v>0.55500000000000005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6ECFF6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Muestra enfado al inyectarse insulina</c:v>
                </c:pt>
                <c:pt idx="1">
                  <c:v>Protesta en el momento de inyectarse</c:v>
                </c:pt>
                <c:pt idx="2">
                  <c:v>Se entristece en el momento de inyectarse</c:v>
                </c:pt>
                <c:pt idx="3">
                  <c:v>Sabe si está alto o bajo de Glucosa</c:v>
                </c:pt>
              </c:strCache>
            </c:strRef>
          </c:cat>
          <c:val>
            <c:numRef>
              <c:f>Sheet1!$B$3:$E$3</c:f>
              <c:numCache>
                <c:formatCode>0.00%</c:formatCode>
                <c:ptCount val="4"/>
                <c:pt idx="0">
                  <c:v>0.43600000000000005</c:v>
                </c:pt>
                <c:pt idx="1">
                  <c:v>0.45100000000000001</c:v>
                </c:pt>
                <c:pt idx="2">
                  <c:v>0.33900000000000008</c:v>
                </c:pt>
                <c:pt idx="3">
                  <c:v>0.32800000000000007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Muestra enfado al inyectarse insulina</c:v>
                </c:pt>
                <c:pt idx="1">
                  <c:v>Protesta en el momento de inyectarse</c:v>
                </c:pt>
                <c:pt idx="2">
                  <c:v>Se entristece en el momento de inyectarse</c:v>
                </c:pt>
                <c:pt idx="3">
                  <c:v>Sabe si está alto o bajo de Glucosa</c:v>
                </c:pt>
              </c:strCache>
            </c:strRef>
          </c:cat>
          <c:val>
            <c:numRef>
              <c:f>Sheet1!$B$4:$E$4</c:f>
              <c:numCache>
                <c:formatCode>0.00%</c:formatCode>
                <c:ptCount val="4"/>
                <c:pt idx="0">
                  <c:v>0.4860000000000001</c:v>
                </c:pt>
                <c:pt idx="1">
                  <c:v>0.44900000000000001</c:v>
                </c:pt>
                <c:pt idx="2">
                  <c:v>0.59699999999999998</c:v>
                </c:pt>
                <c:pt idx="3">
                  <c:v>0.11700000000000002</c:v>
                </c:pt>
              </c:numCache>
            </c:numRef>
          </c:val>
        </c:ser>
        <c:dLbls/>
        <c:gapWidth val="43"/>
        <c:overlap val="100"/>
        <c:axId val="111812992"/>
        <c:axId val="111814528"/>
      </c:barChart>
      <c:catAx>
        <c:axId val="1118129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1814528"/>
        <c:crosses val="autoZero"/>
        <c:auto val="1"/>
        <c:lblAlgn val="ctr"/>
        <c:lblOffset val="100"/>
      </c:catAx>
      <c:valAx>
        <c:axId val="11181452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18129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9906110662472856E-2"/>
          <c:y val="0.13264929592892008"/>
          <c:w val="0.14589759692169943"/>
          <c:h val="0.6370775918635172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8237413505130043"/>
          <c:y val="4.3074441344954285E-2"/>
          <c:w val="0.8044586282775259"/>
          <c:h val="0.7170964304968968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Sabe medirse la glucemia</c:v>
                </c:pt>
                <c:pt idx="1">
                  <c:v>Sabe pincharse insulina</c:v>
                </c:pt>
                <c:pt idx="2">
                  <c:v>Sabe decidir la cantidad de insulina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0.115</c:v>
                </c:pt>
                <c:pt idx="1">
                  <c:v>0.32500000000000007</c:v>
                </c:pt>
                <c:pt idx="2">
                  <c:v>0.56100000000000005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Sabe medirse la glucemia</c:v>
                </c:pt>
                <c:pt idx="1">
                  <c:v>Sabe pincharse insulina</c:v>
                </c:pt>
                <c:pt idx="2">
                  <c:v>Sabe decidir la cantidad de insulina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0.88500000000000001</c:v>
                </c:pt>
                <c:pt idx="1">
                  <c:v>0.67500000000000016</c:v>
                </c:pt>
                <c:pt idx="2">
                  <c:v>0.43900000000000006</c:v>
                </c:pt>
              </c:numCache>
            </c:numRef>
          </c:val>
        </c:ser>
        <c:dLbls/>
        <c:gapWidth val="43"/>
        <c:overlap val="100"/>
        <c:axId val="111979520"/>
        <c:axId val="111989504"/>
      </c:barChart>
      <c:catAx>
        <c:axId val="1119795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1989504"/>
        <c:crosses val="autoZero"/>
        <c:auto val="1"/>
        <c:lblAlgn val="ctr"/>
        <c:lblOffset val="100"/>
      </c:catAx>
      <c:valAx>
        <c:axId val="11198950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19795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2427463172765935E-2"/>
          <c:y val="0.26272356515022421"/>
          <c:w val="9.4352689639967069E-2"/>
          <c:h val="0.36970282353911826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0.44800000000000001</c:v>
                </c:pt>
                <c:pt idx="1">
                  <c:v>0.94899999999999995</c:v>
                </c:pt>
                <c:pt idx="2">
                  <c:v>0.98799999999999999</c:v>
                </c:pt>
                <c:pt idx="3">
                  <c:v>1</c:v>
                </c:pt>
              </c:numCache>
            </c:numRef>
          </c:val>
        </c:ser>
        <c:dLbls/>
        <c:gapWidth val="43"/>
        <c:overlap val="100"/>
        <c:axId val="113312512"/>
        <c:axId val="113314048"/>
      </c:barChart>
      <c:catAx>
        <c:axId val="1133125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3314048"/>
        <c:crosses val="autoZero"/>
        <c:auto val="1"/>
        <c:lblAlgn val="ctr"/>
        <c:lblOffset val="100"/>
      </c:catAx>
      <c:valAx>
        <c:axId val="113314048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3312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4.9000000000000009E-2</c:v>
                </c:pt>
                <c:pt idx="1">
                  <c:v>0.62800000000000011</c:v>
                </c:pt>
                <c:pt idx="2">
                  <c:v>0.95500000000000007</c:v>
                </c:pt>
                <c:pt idx="3">
                  <c:v>0.99199999999999999</c:v>
                </c:pt>
              </c:numCache>
            </c:numRef>
          </c:val>
        </c:ser>
        <c:dLbls/>
        <c:gapWidth val="43"/>
        <c:overlap val="100"/>
        <c:axId val="113333760"/>
        <c:axId val="113335296"/>
      </c:barChart>
      <c:catAx>
        <c:axId val="1133337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3335296"/>
        <c:crosses val="autoZero"/>
        <c:auto val="1"/>
        <c:lblAlgn val="ctr"/>
        <c:lblOffset val="100"/>
      </c:catAx>
      <c:valAx>
        <c:axId val="113335296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3333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2.1000000000000005E-2</c:v>
                </c:pt>
                <c:pt idx="1">
                  <c:v>0.25900000000000001</c:v>
                </c:pt>
                <c:pt idx="2">
                  <c:v>0.7330000000000001</c:v>
                </c:pt>
                <c:pt idx="3">
                  <c:v>0.89100000000000001</c:v>
                </c:pt>
              </c:numCache>
            </c:numRef>
          </c:val>
        </c:ser>
        <c:dLbls/>
        <c:gapWidth val="43"/>
        <c:overlap val="100"/>
        <c:axId val="113604864"/>
        <c:axId val="113618944"/>
      </c:barChart>
      <c:catAx>
        <c:axId val="1136048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3618944"/>
        <c:crosses val="autoZero"/>
        <c:auto val="1"/>
        <c:lblAlgn val="ctr"/>
        <c:lblOffset val="100"/>
      </c:catAx>
      <c:valAx>
        <c:axId val="113618944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3604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5.5722891566265066E-2"/>
          <c:y val="6.7073170731707321E-2"/>
          <c:w val="0.93072289156626509"/>
          <c:h val="0.7347560975609757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8967">
              <a:noFill/>
              <a:prstDash val="solid"/>
            </a:ln>
          </c:spPr>
          <c:dLbls>
            <c:numFmt formatCode="0" sourceLinked="0"/>
            <c:spPr>
              <a:noFill/>
              <a:ln w="17934">
                <a:noFill/>
              </a:ln>
            </c:spPr>
            <c:txPr>
              <a:bodyPr/>
              <a:lstStyle/>
              <a:p>
                <a:pPr>
                  <a:defRPr sz="98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Sin Estudios</c:v>
                </c:pt>
                <c:pt idx="1">
                  <c:v>EGB / Primaria</c:v>
                </c:pt>
                <c:pt idx="2">
                  <c:v>Bachiller / F.P. / Secundaria</c:v>
                </c:pt>
                <c:pt idx="3">
                  <c:v>Universitarios</c:v>
                </c:pt>
                <c:pt idx="4">
                  <c:v>Postgrado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</c:v>
                </c:pt>
                <c:pt idx="1">
                  <c:v>9.8000000000000007</c:v>
                </c:pt>
                <c:pt idx="2">
                  <c:v>36.5</c:v>
                </c:pt>
                <c:pt idx="3">
                  <c:v>43.3</c:v>
                </c:pt>
                <c:pt idx="4">
                  <c:v>10.1</c:v>
                </c:pt>
              </c:numCache>
            </c:numRef>
          </c:val>
        </c:ser>
        <c:dLbls>
          <c:showVal val="1"/>
        </c:dLbls>
        <c:gapWidth val="40"/>
        <c:axId val="95062272"/>
        <c:axId val="95068160"/>
      </c:barChart>
      <c:catAx>
        <c:axId val="950622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2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4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5068160"/>
        <c:crosses val="autoZero"/>
        <c:auto val="1"/>
        <c:lblAlgn val="ctr"/>
        <c:lblOffset val="100"/>
        <c:tickLblSkip val="1"/>
        <c:tickMarkSkip val="1"/>
      </c:catAx>
      <c:valAx>
        <c:axId val="95068160"/>
        <c:scaling>
          <c:orientation val="minMax"/>
          <c:max val="50"/>
        </c:scaling>
        <c:axPos val="l"/>
        <c:numFmt formatCode="General" sourceLinked="1"/>
        <c:tickLblPos val="nextTo"/>
        <c:spPr>
          <a:ln w="22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7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5062272"/>
        <c:crosses val="autoZero"/>
        <c:crossBetween val="between"/>
        <c:majorUnit val="5"/>
      </c:valAx>
      <c:spPr>
        <a:noFill/>
        <a:ln w="1793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5787239145174498"/>
          <c:y val="8.6432531085388981E-2"/>
          <c:w val="0.82896045736337143"/>
          <c:h val="0.6737383407564621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Malo</c:v>
                </c:pt>
              </c:strCache>
            </c:strRef>
          </c:tx>
          <c:spPr>
            <a:solidFill>
              <a:srgbClr val="9B0C1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3.500000000000001E-2</c:v>
                </c:pt>
                <c:pt idx="2" formatCode="0%">
                  <c:v>4.200000000000001E-2</c:v>
                </c:pt>
                <c:pt idx="3" formatCode="0%">
                  <c:v>2.7000000000000003E-2</c:v>
                </c:pt>
                <c:pt idx="4" formatCode="0%">
                  <c:v>2.8000000000000001E-2</c:v>
                </c:pt>
                <c:pt idx="5" formatCode="0%">
                  <c:v>6.7000000000000004E-2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FFCD00"/>
            </a:solidFill>
          </c:spPr>
          <c:dPt>
            <c:idx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0.15900000000000003</c:v>
                </c:pt>
                <c:pt idx="2" formatCode="0%">
                  <c:v>0.126</c:v>
                </c:pt>
                <c:pt idx="3" formatCode="0%">
                  <c:v>0.15400000000000003</c:v>
                </c:pt>
                <c:pt idx="4" formatCode="0%">
                  <c:v>0.17400000000000002</c:v>
                </c:pt>
                <c:pt idx="5" formatCode="0%">
                  <c:v>0.18500000000000003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Aceptable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0.29400000000000004</c:v>
                </c:pt>
                <c:pt idx="2" formatCode="0%">
                  <c:v>0.32200000000000006</c:v>
                </c:pt>
                <c:pt idx="3" formatCode="0%">
                  <c:v>0.28800000000000003</c:v>
                </c:pt>
                <c:pt idx="4" formatCode="0%">
                  <c:v>0.3040000000000001</c:v>
                </c:pt>
                <c:pt idx="5" formatCode="0%">
                  <c:v>0.26100000000000001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Bueno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0.4230000000000001</c:v>
                </c:pt>
                <c:pt idx="2" formatCode="0%">
                  <c:v>0.41300000000000003</c:v>
                </c:pt>
                <c:pt idx="3" formatCode="0%">
                  <c:v>0.45300000000000001</c:v>
                </c:pt>
                <c:pt idx="4" formatCode="0%">
                  <c:v>0.39700000000000008</c:v>
                </c:pt>
                <c:pt idx="5" formatCode="0%">
                  <c:v>0.39500000000000007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Óptimo</c:v>
                </c:pt>
              </c:strCache>
            </c:strRef>
          </c:tx>
          <c:spPr>
            <a:solidFill>
              <a:srgbClr val="35A14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%">
                  <c:v>8.9000000000000037E-2</c:v>
                </c:pt>
                <c:pt idx="2" formatCode="0%">
                  <c:v>9.8000000000000018E-2</c:v>
                </c:pt>
                <c:pt idx="3" formatCode="0%">
                  <c:v>7.8000000000000014E-2</c:v>
                </c:pt>
                <c:pt idx="4" formatCode="0%">
                  <c:v>9.7000000000000003E-2</c:v>
                </c:pt>
                <c:pt idx="5" formatCode="0%">
                  <c:v>9.2000000000000026E-2</c:v>
                </c:pt>
              </c:numCache>
            </c:numRef>
          </c:val>
        </c:ser>
        <c:dLbls/>
        <c:gapWidth val="43"/>
        <c:overlap val="100"/>
        <c:axId val="115382144"/>
        <c:axId val="115383680"/>
      </c:barChart>
      <c:catAx>
        <c:axId val="1153821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5383680"/>
        <c:crosses val="autoZero"/>
        <c:auto val="1"/>
        <c:lblAlgn val="ctr"/>
        <c:lblOffset val="100"/>
      </c:catAx>
      <c:valAx>
        <c:axId val="11538368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53821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7502128333474156E-3"/>
          <c:y val="8.9291206188485378E-2"/>
          <c:w val="0.14589759692169943"/>
          <c:h val="0.6370775918635172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352006542660429"/>
          <c:y val="6.0490036681883477E-2"/>
          <c:w val="0.54180514518199951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Zumo / refresco</c:v>
                </c:pt>
                <c:pt idx="1">
                  <c:v>Galletas</c:v>
                </c:pt>
                <c:pt idx="2">
                  <c:v>Azúcar</c:v>
                </c:pt>
                <c:pt idx="3">
                  <c:v>Pastilla o gel de glucosa</c:v>
                </c:pt>
                <c:pt idx="4">
                  <c:v>Caramelo</c:v>
                </c:pt>
                <c:pt idx="5">
                  <c:v>Otros productos</c:v>
                </c:pt>
                <c:pt idx="6">
                  <c:v>Nada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0.68</c:v>
                </c:pt>
                <c:pt idx="1">
                  <c:v>0.58000000000000007</c:v>
                </c:pt>
                <c:pt idx="2">
                  <c:v>0.34900000000000003</c:v>
                </c:pt>
                <c:pt idx="3">
                  <c:v>0.25</c:v>
                </c:pt>
                <c:pt idx="4">
                  <c:v>0.13200000000000001</c:v>
                </c:pt>
                <c:pt idx="5">
                  <c:v>0.11700000000000002</c:v>
                </c:pt>
                <c:pt idx="6">
                  <c:v>1.9000000000000003E-2</c:v>
                </c:pt>
              </c:numCache>
            </c:numRef>
          </c:val>
        </c:ser>
        <c:dLbls/>
        <c:gapWidth val="50"/>
        <c:axId val="115983872"/>
        <c:axId val="115985408"/>
      </c:barChart>
      <c:catAx>
        <c:axId val="11598387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15985408"/>
        <c:crosses val="autoZero"/>
        <c:auto val="1"/>
        <c:lblAlgn val="ctr"/>
        <c:lblOffset val="100"/>
        <c:tickLblSkip val="1"/>
        <c:tickMarkSkip val="1"/>
      </c:catAx>
      <c:valAx>
        <c:axId val="115985408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1598387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0.75500000000000012</c:v>
                </c:pt>
                <c:pt idx="1">
                  <c:v>0.71200000000000008</c:v>
                </c:pt>
                <c:pt idx="2">
                  <c:v>0.62800000000000011</c:v>
                </c:pt>
                <c:pt idx="3">
                  <c:v>0.59699999999999998</c:v>
                </c:pt>
              </c:numCache>
            </c:numRef>
          </c:val>
        </c:ser>
        <c:dLbls/>
        <c:gapWidth val="43"/>
        <c:overlap val="100"/>
        <c:axId val="116038272"/>
        <c:axId val="116048256"/>
      </c:barChart>
      <c:catAx>
        <c:axId val="1160382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6048256"/>
        <c:crosses val="autoZero"/>
        <c:auto val="1"/>
        <c:lblAlgn val="ctr"/>
        <c:lblOffset val="100"/>
      </c:catAx>
      <c:valAx>
        <c:axId val="11604825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6038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0.65700000000000014</c:v>
                </c:pt>
                <c:pt idx="1">
                  <c:v>0.6170000000000001</c:v>
                </c:pt>
                <c:pt idx="2">
                  <c:v>0.58299999999999996</c:v>
                </c:pt>
                <c:pt idx="3">
                  <c:v>0.3610000000000001</c:v>
                </c:pt>
              </c:numCache>
            </c:numRef>
          </c:val>
        </c:ser>
        <c:dLbls/>
        <c:gapWidth val="43"/>
        <c:overlap val="100"/>
        <c:axId val="116170112"/>
        <c:axId val="116176000"/>
      </c:barChart>
      <c:catAx>
        <c:axId val="1161701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6176000"/>
        <c:crosses val="autoZero"/>
        <c:auto val="1"/>
        <c:lblAlgn val="ctr"/>
        <c:lblOffset val="100"/>
      </c:catAx>
      <c:valAx>
        <c:axId val="116176000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6170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0.252</c:v>
                </c:pt>
                <c:pt idx="1">
                  <c:v>0.32100000000000006</c:v>
                </c:pt>
                <c:pt idx="2">
                  <c:v>0.41300000000000003</c:v>
                </c:pt>
                <c:pt idx="3">
                  <c:v>0.42000000000000004</c:v>
                </c:pt>
              </c:numCache>
            </c:numRef>
          </c:val>
        </c:ser>
        <c:dLbls/>
        <c:gapWidth val="43"/>
        <c:overlap val="100"/>
        <c:axId val="116273536"/>
        <c:axId val="116275072"/>
      </c:barChart>
      <c:catAx>
        <c:axId val="1162735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6275072"/>
        <c:crosses val="autoZero"/>
        <c:auto val="1"/>
        <c:lblAlgn val="ctr"/>
        <c:lblOffset val="100"/>
      </c:catAx>
      <c:valAx>
        <c:axId val="116275072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6273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5177144754048834"/>
          <c:y val="0.28624933093653521"/>
          <c:w val="0.63506144670184317"/>
          <c:h val="0.6100199328154767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Otras preocupaciones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619053570685356E-3"/>
                  <c:y val="1.409589621890413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a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0.11700000000000002</c:v>
                </c:pt>
                <c:pt idx="2" formatCode="0%">
                  <c:v>0.21000000000000002</c:v>
                </c:pt>
                <c:pt idx="3" formatCode="0%">
                  <c:v>9.2000000000000026E-2</c:v>
                </c:pt>
                <c:pt idx="4" formatCode="0%">
                  <c:v>0.11700000000000002</c:v>
                </c:pt>
                <c:pt idx="5" formatCode="0%">
                  <c:v>8.4000000000000019E-2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Saber ponerse la insulina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a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3.5999999999999997E-2</c:v>
                </c:pt>
                <c:pt idx="2" formatCode="0%">
                  <c:v>2.1000000000000005E-2</c:v>
                </c:pt>
                <c:pt idx="3" formatCode="0%">
                  <c:v>6.5000000000000002E-2</c:v>
                </c:pt>
                <c:pt idx="4" formatCode="0%">
                  <c:v>1.6000000000000004E-2</c:v>
                </c:pt>
                <c:pt idx="5" formatCode="0%">
                  <c:v>8.0000000000000019E-3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Rigidez de horario / no tener
horario libre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a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0.13800000000000001</c:v>
                </c:pt>
                <c:pt idx="2" formatCode="0%">
                  <c:v>0.13300000000000001</c:v>
                </c:pt>
                <c:pt idx="3" formatCode="0%">
                  <c:v>0.113</c:v>
                </c:pt>
                <c:pt idx="4" formatCode="0%">
                  <c:v>0.15400000000000003</c:v>
                </c:pt>
                <c:pt idx="5" formatCode="0%">
                  <c:v>0.18500000000000003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Sufrir hipoglucemias y no
saber reconocerlas</c:v>
                </c:pt>
              </c:strCache>
            </c:strRef>
          </c:tx>
          <c:spPr>
            <a:solidFill>
              <a:srgbClr val="B9E5FB"/>
            </a:solidFill>
          </c:spPr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0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a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0.17400000000000002</c:v>
                </c:pt>
                <c:pt idx="2" formatCode="0%">
                  <c:v>0.17500000000000002</c:v>
                </c:pt>
                <c:pt idx="3" formatCode="0%">
                  <c:v>0.14600000000000002</c:v>
                </c:pt>
                <c:pt idx="4" formatCode="0%">
                  <c:v>0.20200000000000001</c:v>
                </c:pt>
                <c:pt idx="5" formatCode="0%">
                  <c:v>0.20200000000000001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Tener que seguir una dieta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a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%">
                  <c:v>0.20200000000000001</c:v>
                </c:pt>
                <c:pt idx="2" formatCode="0%">
                  <c:v>0.18200000000000002</c:v>
                </c:pt>
                <c:pt idx="3" formatCode="0%">
                  <c:v>0.20200000000000001</c:v>
                </c:pt>
                <c:pt idx="4" formatCode="0%">
                  <c:v>0.21900000000000003</c:v>
                </c:pt>
                <c:pt idx="5" formatCode="0%">
                  <c:v>0.193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Sentirse diferentes / no
poder hacer lo mismo que los
demás</c:v>
                </c:pt>
              </c:strCache>
            </c:strRef>
          </c:tx>
          <c:spPr>
            <a:solidFill>
              <a:srgbClr val="21853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a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 formatCode="0%">
                  <c:v>0.33300000000000007</c:v>
                </c:pt>
                <c:pt idx="2" formatCode="0%">
                  <c:v>0.28000000000000008</c:v>
                </c:pt>
                <c:pt idx="3" formatCode="0%">
                  <c:v>0.38300000000000006</c:v>
                </c:pt>
                <c:pt idx="4" formatCode="0%">
                  <c:v>0.29100000000000004</c:v>
                </c:pt>
                <c:pt idx="5" formatCode="0%">
                  <c:v>0.32800000000000007</c:v>
                </c:pt>
              </c:numCache>
            </c:numRef>
          </c:val>
        </c:ser>
        <c:dLbls/>
        <c:gapWidth val="43"/>
        <c:overlap val="100"/>
        <c:axId val="116829568"/>
        <c:axId val="116847744"/>
      </c:barChart>
      <c:catAx>
        <c:axId val="1168295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6847744"/>
        <c:crosses val="autoZero"/>
        <c:auto val="1"/>
        <c:lblAlgn val="ctr"/>
        <c:lblOffset val="100"/>
      </c:catAx>
      <c:valAx>
        <c:axId val="11684774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682956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25097769596605096"/>
          <c:w val="0.28403090664053326"/>
          <c:h val="0.74902230403394909"/>
        </c:manualLayout>
      </c:layout>
      <c:txPr>
        <a:bodyPr/>
        <a:lstStyle/>
        <a:p>
          <a:pPr>
            <a:defRPr sz="105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5787239145174498"/>
          <c:y val="8.6432531085388981E-2"/>
          <c:w val="0.82896045736337143"/>
          <c:h val="0.6737383407564621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Muchísimo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0.16500000000000001</c:v>
                </c:pt>
                <c:pt idx="2" formatCode="0%">
                  <c:v>0.19600000000000001</c:v>
                </c:pt>
                <c:pt idx="3" formatCode="0%">
                  <c:v>0.18900000000000003</c:v>
                </c:pt>
                <c:pt idx="4" formatCode="0%">
                  <c:v>0.14200000000000002</c:v>
                </c:pt>
                <c:pt idx="5" formatCode="0%">
                  <c:v>0.10100000000000002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0.14200000000000002</c:v>
                </c:pt>
                <c:pt idx="2" formatCode="0%">
                  <c:v>0.15400000000000003</c:v>
                </c:pt>
                <c:pt idx="3" formatCode="0%">
                  <c:v>0.15600000000000003</c:v>
                </c:pt>
                <c:pt idx="4" formatCode="0%">
                  <c:v>0.13</c:v>
                </c:pt>
                <c:pt idx="5" formatCode="0%">
                  <c:v>0.10900000000000001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0.40900000000000003</c:v>
                </c:pt>
                <c:pt idx="2" formatCode="0%">
                  <c:v>0.37800000000000006</c:v>
                </c:pt>
                <c:pt idx="3" formatCode="0%">
                  <c:v>0.41500000000000004</c:v>
                </c:pt>
                <c:pt idx="4" formatCode="0%">
                  <c:v>0.40900000000000003</c:v>
                </c:pt>
                <c:pt idx="5" formatCode="0%">
                  <c:v>0.4290000000000001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0.25</c:v>
                </c:pt>
                <c:pt idx="2" formatCode="0%">
                  <c:v>0.24500000000000002</c:v>
                </c:pt>
                <c:pt idx="3" formatCode="0%">
                  <c:v>0.19700000000000001</c:v>
                </c:pt>
                <c:pt idx="4" formatCode="0%">
                  <c:v>0.30000000000000004</c:v>
                </c:pt>
                <c:pt idx="5" formatCode="0%">
                  <c:v>0.31900000000000006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35A14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%">
                  <c:v>3.4000000000000002E-2</c:v>
                </c:pt>
                <c:pt idx="2" formatCode="0%">
                  <c:v>2.8000000000000001E-2</c:v>
                </c:pt>
                <c:pt idx="3" formatCode="0%">
                  <c:v>4.3000000000000003E-2</c:v>
                </c:pt>
                <c:pt idx="4" formatCode="0%">
                  <c:v>2.0000000000000004E-2</c:v>
                </c:pt>
                <c:pt idx="5" formatCode="0%">
                  <c:v>4.200000000000001E-2</c:v>
                </c:pt>
              </c:numCache>
            </c:numRef>
          </c:val>
        </c:ser>
        <c:dLbls/>
        <c:gapWidth val="43"/>
        <c:overlap val="100"/>
        <c:axId val="117037312"/>
        <c:axId val="116924416"/>
      </c:barChart>
      <c:catAx>
        <c:axId val="1170373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6924416"/>
        <c:crosses val="autoZero"/>
        <c:auto val="1"/>
        <c:lblAlgn val="ctr"/>
        <c:lblOffset val="100"/>
      </c:catAx>
      <c:valAx>
        <c:axId val="11692441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70373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7502128333474156E-3"/>
          <c:y val="8.9291206188485378E-2"/>
          <c:w val="9.969980527031623E-2"/>
          <c:h val="0.6370775918635172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0.53500000000000003</c:v>
                </c:pt>
                <c:pt idx="1">
                  <c:v>0.46500000000000002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5787239145174498"/>
          <c:y val="8.6432531085388981E-2"/>
          <c:w val="0.82896045736337143"/>
          <c:h val="0.67373834075646211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92D050">
                <a:alpha val="63922"/>
              </a:srgb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0.6150000000000001</c:v>
                </c:pt>
                <c:pt idx="1">
                  <c:v>0.64700000000000013</c:v>
                </c:pt>
                <c:pt idx="2">
                  <c:v>0.43700000000000006</c:v>
                </c:pt>
                <c:pt idx="3">
                  <c:v>0.29400000000000004</c:v>
                </c:pt>
              </c:numCache>
            </c:numRef>
          </c:val>
        </c:ser>
        <c:dLbls/>
        <c:gapWidth val="43"/>
        <c:overlap val="100"/>
        <c:axId val="117666176"/>
        <c:axId val="117667712"/>
      </c:barChart>
      <c:catAx>
        <c:axId val="1176661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0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7667712"/>
        <c:crosses val="autoZero"/>
        <c:auto val="1"/>
        <c:lblAlgn val="ctr"/>
        <c:lblOffset val="100"/>
      </c:catAx>
      <c:valAx>
        <c:axId val="117667712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17666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0615902568253738"/>
          <c:y val="8.6432531085388981E-2"/>
          <c:w val="0.78067382932273655"/>
          <c:h val="0.6737383407564621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Poca</c:v>
                </c:pt>
              </c:strCache>
            </c:strRef>
          </c:tx>
          <c:spPr>
            <a:solidFill>
              <a:srgbClr val="9B0C1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0.14000000000000001</c:v>
                </c:pt>
                <c:pt idx="2" formatCode="0%">
                  <c:v>0.18200000000000002</c:v>
                </c:pt>
                <c:pt idx="3" formatCode="0%">
                  <c:v>0.13500000000000001</c:v>
                </c:pt>
                <c:pt idx="4" formatCode="0%">
                  <c:v>0.13400000000000001</c:v>
                </c:pt>
                <c:pt idx="5" formatCode="0%">
                  <c:v>0.11799999999999998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Suficiente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0.18600000000000003</c:v>
                </c:pt>
                <c:pt idx="2" formatCode="0%">
                  <c:v>0.20300000000000001</c:v>
                </c:pt>
                <c:pt idx="3" formatCode="0%">
                  <c:v>0.15900000000000003</c:v>
                </c:pt>
                <c:pt idx="4" formatCode="0%">
                  <c:v>0.21100000000000002</c:v>
                </c:pt>
                <c:pt idx="5" formatCode="0%">
                  <c:v>0.20200000000000001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0.34900000000000003</c:v>
                </c:pt>
                <c:pt idx="2" formatCode="0%">
                  <c:v>0.24500000000000002</c:v>
                </c:pt>
                <c:pt idx="3" formatCode="0%">
                  <c:v>0.34500000000000003</c:v>
                </c:pt>
                <c:pt idx="4" formatCode="0%">
                  <c:v>0.39700000000000008</c:v>
                </c:pt>
                <c:pt idx="5" formatCode="0%">
                  <c:v>0.38700000000000007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Mucha 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%">
                  <c:v>0.27600000000000002</c:v>
                </c:pt>
                <c:pt idx="2" formatCode="0%">
                  <c:v>0.32900000000000007</c:v>
                </c:pt>
                <c:pt idx="3" formatCode="0%">
                  <c:v>0.3050000000000001</c:v>
                </c:pt>
                <c:pt idx="4" formatCode="0%">
                  <c:v>0.23100000000000001</c:v>
                </c:pt>
                <c:pt idx="5" formatCode="0%">
                  <c:v>0.21800000000000003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Muchísima</c:v>
                </c:pt>
              </c:strCache>
            </c:strRef>
          </c:tx>
          <c:spPr>
            <a:solidFill>
              <a:srgbClr val="35A14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%">
                  <c:v>4.9000000000000009E-2</c:v>
                </c:pt>
                <c:pt idx="2" formatCode="0%">
                  <c:v>4.200000000000001E-2</c:v>
                </c:pt>
                <c:pt idx="3" formatCode="0%">
                  <c:v>5.7000000000000009E-2</c:v>
                </c:pt>
                <c:pt idx="4" formatCode="0%">
                  <c:v>2.8000000000000001E-2</c:v>
                </c:pt>
                <c:pt idx="5" formatCode="0%">
                  <c:v>7.5999999999999998E-2</c:v>
                </c:pt>
              </c:numCache>
            </c:numRef>
          </c:val>
        </c:ser>
        <c:dLbls/>
        <c:gapWidth val="43"/>
        <c:overlap val="100"/>
        <c:axId val="118464896"/>
        <c:axId val="118466432"/>
      </c:barChart>
      <c:catAx>
        <c:axId val="1184648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8466432"/>
        <c:crosses val="autoZero"/>
        <c:auto val="1"/>
        <c:lblAlgn val="ctr"/>
        <c:lblOffset val="100"/>
      </c:catAx>
      <c:valAx>
        <c:axId val="11846643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846489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7502128333474156E-3"/>
          <c:y val="8.9291206188485378E-2"/>
          <c:w val="0.14589759692169943"/>
          <c:h val="0.6370775918635172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3.8262668045501554E-2"/>
          <c:y val="6.7278287461773695E-2"/>
          <c:w val="0.9524301964839712"/>
          <c:h val="0.6911314984709480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FC7"/>
            </a:solidFill>
            <a:ln w="9012">
              <a:noFill/>
              <a:prstDash val="solid"/>
            </a:ln>
          </c:spPr>
          <c:dLbls>
            <c:numFmt formatCode="0" sourceLinked="0"/>
            <c:spPr>
              <a:noFill/>
              <a:ln w="18024">
                <a:noFill/>
              </a:ln>
            </c:spPr>
            <c:txPr>
              <a:bodyPr/>
              <a:lstStyle/>
              <a:p>
                <a:pPr>
                  <a:defRPr sz="122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Menos 600€</c:v>
                </c:pt>
                <c:pt idx="1">
                  <c:v>Entre 601€ - 1.500€</c:v>
                </c:pt>
                <c:pt idx="2">
                  <c:v>Entre 1.501€ - 3.000€</c:v>
                </c:pt>
                <c:pt idx="3">
                  <c:v>Entre 3.001€ - 5.000€</c:v>
                </c:pt>
                <c:pt idx="4">
                  <c:v>Más de 5.001€</c:v>
                </c:pt>
                <c:pt idx="5">
                  <c:v>No contesta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4.3</c:v>
                </c:pt>
                <c:pt idx="1">
                  <c:v>28.3</c:v>
                </c:pt>
                <c:pt idx="2">
                  <c:v>43.8</c:v>
                </c:pt>
                <c:pt idx="3">
                  <c:v>18.3</c:v>
                </c:pt>
                <c:pt idx="4">
                  <c:v>4.8</c:v>
                </c:pt>
                <c:pt idx="5">
                  <c:v>0.60000000000000009</c:v>
                </c:pt>
              </c:numCache>
            </c:numRef>
          </c:val>
        </c:ser>
        <c:dLbls>
          <c:showVal val="1"/>
        </c:dLbls>
        <c:gapWidth val="40"/>
        <c:axId val="95079424"/>
        <c:axId val="95093504"/>
      </c:barChart>
      <c:catAx>
        <c:axId val="9507942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2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5093504"/>
        <c:crosses val="autoZero"/>
        <c:auto val="1"/>
        <c:lblAlgn val="ctr"/>
        <c:lblOffset val="100"/>
        <c:tickLblSkip val="1"/>
        <c:tickMarkSkip val="1"/>
      </c:catAx>
      <c:valAx>
        <c:axId val="95093504"/>
        <c:scaling>
          <c:orientation val="minMax"/>
          <c:max val="50"/>
        </c:scaling>
        <c:axPos val="l"/>
        <c:numFmt formatCode="General" sourceLinked="1"/>
        <c:tickLblPos val="nextTo"/>
        <c:spPr>
          <a:ln w="22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5079424"/>
        <c:crosses val="autoZero"/>
        <c:crossBetween val="between"/>
        <c:majorUnit val="5"/>
      </c:valAx>
      <c:spPr>
        <a:noFill/>
        <a:ln w="1802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5335878469736739"/>
          <c:y val="0.13701696911589614"/>
          <c:w val="0.73347411119064654"/>
          <c:h val="0.759252251696586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he recibido información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Médico</c:v>
                </c:pt>
                <c:pt idx="1">
                  <c:v>Educador</c:v>
                </c:pt>
                <c:pt idx="2">
                  <c:v>Escuela</c:v>
                </c:pt>
                <c:pt idx="3">
                  <c:v>Campamentos</c:v>
                </c:pt>
                <c:pt idx="4">
                  <c:v>Internet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7.000000000000001E-3</c:v>
                </c:pt>
                <c:pt idx="1">
                  <c:v>0.17</c:v>
                </c:pt>
                <c:pt idx="2">
                  <c:v>0.58000000000000007</c:v>
                </c:pt>
                <c:pt idx="3">
                  <c:v>0.58699999999999997</c:v>
                </c:pt>
                <c:pt idx="4">
                  <c:v>2.4E-2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Poca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Médico</c:v>
                </c:pt>
                <c:pt idx="1">
                  <c:v>Educador</c:v>
                </c:pt>
                <c:pt idx="2">
                  <c:v>Escuela</c:v>
                </c:pt>
                <c:pt idx="3">
                  <c:v>Campamentos</c:v>
                </c:pt>
                <c:pt idx="4">
                  <c:v>Internet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5.9000000000000004E-2</c:v>
                </c:pt>
                <c:pt idx="1">
                  <c:v>0.10800000000000001</c:v>
                </c:pt>
                <c:pt idx="2">
                  <c:v>0.33700000000000008</c:v>
                </c:pt>
                <c:pt idx="3">
                  <c:v>0.16200000000000001</c:v>
                </c:pt>
                <c:pt idx="4">
                  <c:v>0.114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Suficiente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Médico</c:v>
                </c:pt>
                <c:pt idx="1">
                  <c:v>Educador</c:v>
                </c:pt>
                <c:pt idx="2">
                  <c:v>Escuela</c:v>
                </c:pt>
                <c:pt idx="3">
                  <c:v>Campamentos</c:v>
                </c:pt>
                <c:pt idx="4">
                  <c:v>Internet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0.113</c:v>
                </c:pt>
                <c:pt idx="1">
                  <c:v>0.10100000000000002</c:v>
                </c:pt>
                <c:pt idx="2">
                  <c:v>4.1000000000000002E-2</c:v>
                </c:pt>
                <c:pt idx="3">
                  <c:v>5.6000000000000001E-2</c:v>
                </c:pt>
                <c:pt idx="4">
                  <c:v>0.17400000000000002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B9E5FB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Médico</c:v>
                </c:pt>
                <c:pt idx="1">
                  <c:v>Educador</c:v>
                </c:pt>
                <c:pt idx="2">
                  <c:v>Escuela</c:v>
                </c:pt>
                <c:pt idx="3">
                  <c:v>Campamentos</c:v>
                </c:pt>
                <c:pt idx="4">
                  <c:v>Internet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0.18800000000000003</c:v>
                </c:pt>
                <c:pt idx="1">
                  <c:v>0.12100000000000001</c:v>
                </c:pt>
                <c:pt idx="2">
                  <c:v>2.3E-2</c:v>
                </c:pt>
                <c:pt idx="3">
                  <c:v>0.05</c:v>
                </c:pt>
                <c:pt idx="4">
                  <c:v>0.29400000000000004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Mucha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Médico</c:v>
                </c:pt>
                <c:pt idx="1">
                  <c:v>Educador</c:v>
                </c:pt>
                <c:pt idx="2">
                  <c:v>Escuela</c:v>
                </c:pt>
                <c:pt idx="3">
                  <c:v>Campamentos</c:v>
                </c:pt>
                <c:pt idx="4">
                  <c:v>Internet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0.29200000000000004</c:v>
                </c:pt>
                <c:pt idx="1">
                  <c:v>0.191</c:v>
                </c:pt>
                <c:pt idx="2">
                  <c:v>1.6000000000000004E-2</c:v>
                </c:pt>
                <c:pt idx="3">
                  <c:v>7.3999999999999996E-2</c:v>
                </c:pt>
                <c:pt idx="4">
                  <c:v>0.24600000000000002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Muchísima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Médico</c:v>
                </c:pt>
                <c:pt idx="1">
                  <c:v>Educador</c:v>
                </c:pt>
                <c:pt idx="2">
                  <c:v>Escuela</c:v>
                </c:pt>
                <c:pt idx="3">
                  <c:v>Campamentos</c:v>
                </c:pt>
                <c:pt idx="4">
                  <c:v>Internet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0.34100000000000008</c:v>
                </c:pt>
                <c:pt idx="1">
                  <c:v>0.30900000000000005</c:v>
                </c:pt>
                <c:pt idx="2">
                  <c:v>3.0000000000000005E-3</c:v>
                </c:pt>
                <c:pt idx="3">
                  <c:v>7.1999999999999995E-2</c:v>
                </c:pt>
                <c:pt idx="4">
                  <c:v>0.14900000000000002</c:v>
                </c:pt>
              </c:numCache>
            </c:numRef>
          </c:val>
        </c:ser>
        <c:dLbls/>
        <c:gapWidth val="43"/>
        <c:overlap val="100"/>
        <c:axId val="9632000"/>
        <c:axId val="9662464"/>
      </c:barChart>
      <c:catAx>
        <c:axId val="96320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9662464"/>
        <c:crosses val="autoZero"/>
        <c:auto val="1"/>
        <c:lblAlgn val="ctr"/>
        <c:lblOffset val="100"/>
      </c:catAx>
      <c:valAx>
        <c:axId val="966246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96320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2203981214748068"/>
          <c:w val="0.22688809239947255"/>
          <c:h val="0.67885071906636252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8237413505130043"/>
          <c:y val="4.3074441344954285E-2"/>
          <c:w val="0.8044586282775259"/>
          <c:h val="0.7170964304968968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0.39900000000000008</c:v>
                </c:pt>
                <c:pt idx="2" formatCode="0.00%">
                  <c:v>0.4270000000000001</c:v>
                </c:pt>
                <c:pt idx="3" formatCode="0.00%">
                  <c:v>0.41800000000000004</c:v>
                </c:pt>
                <c:pt idx="4" formatCode="0.00%">
                  <c:v>0.35600000000000004</c:v>
                </c:pt>
                <c:pt idx="5" formatCode="0.00%">
                  <c:v>0.39500000000000007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de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0.60100000000000009</c:v>
                </c:pt>
                <c:pt idx="2" formatCode="0.00%">
                  <c:v>0.57299999999999995</c:v>
                </c:pt>
                <c:pt idx="3" formatCode="0.00%">
                  <c:v>0.58199999999999996</c:v>
                </c:pt>
                <c:pt idx="4" formatCode="0.00%">
                  <c:v>0.64400000000000013</c:v>
                </c:pt>
                <c:pt idx="5" formatCode="0.00%">
                  <c:v>0.60500000000000009</c:v>
                </c:pt>
              </c:numCache>
            </c:numRef>
          </c:val>
        </c:ser>
        <c:dLbls/>
        <c:gapWidth val="43"/>
        <c:overlap val="100"/>
        <c:axId val="119838976"/>
        <c:axId val="119848960"/>
      </c:barChart>
      <c:catAx>
        <c:axId val="1198389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19848960"/>
        <c:crosses val="autoZero"/>
        <c:auto val="1"/>
        <c:lblAlgn val="ctr"/>
        <c:lblOffset val="100"/>
      </c:catAx>
      <c:valAx>
        <c:axId val="11984896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198389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2427463172765935E-2"/>
          <c:y val="0.26272356515022421"/>
          <c:w val="9.4352689639967069E-2"/>
          <c:h val="0.36970282353911826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>
                  <a:alpha val="54118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0.45600000000000002</c:v>
                </c:pt>
                <c:pt idx="1">
                  <c:v>0.54400000000000004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5452438779140832"/>
          <c:y val="7.5848731129969399E-2"/>
          <c:w val="0.38463425558043784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F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Tutor</c:v>
                </c:pt>
                <c:pt idx="1">
                  <c:v>Profesores que imparten clase
en el aula (no Tutor)</c:v>
                </c:pt>
                <c:pt idx="2">
                  <c:v>Compañeros</c:v>
                </c:pt>
                <c:pt idx="3">
                  <c:v>Profesor de educación física</c:v>
                </c:pt>
                <c:pt idx="4">
                  <c:v>Director / Jefe de Estudios</c:v>
                </c:pt>
                <c:pt idx="5">
                  <c:v>Personal del comedor</c:v>
                </c:pt>
                <c:pt idx="6">
                  <c:v>Enfermera / enfermero</c:v>
                </c:pt>
                <c:pt idx="7">
                  <c:v>Médico</c:v>
                </c:pt>
                <c:pt idx="8">
                  <c:v>Nadie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0.93300000000000005</c:v>
                </c:pt>
                <c:pt idx="1">
                  <c:v>0.90600000000000003</c:v>
                </c:pt>
                <c:pt idx="2">
                  <c:v>0.90500000000000003</c:v>
                </c:pt>
                <c:pt idx="3">
                  <c:v>0.88800000000000001</c:v>
                </c:pt>
                <c:pt idx="4">
                  <c:v>0.87300000000000011</c:v>
                </c:pt>
                <c:pt idx="5">
                  <c:v>0.30800000000000005</c:v>
                </c:pt>
                <c:pt idx="6">
                  <c:v>0.161</c:v>
                </c:pt>
                <c:pt idx="7">
                  <c:v>0.115</c:v>
                </c:pt>
                <c:pt idx="8">
                  <c:v>3.0000000000000005E-3</c:v>
                </c:pt>
              </c:numCache>
            </c:numRef>
          </c:val>
        </c:ser>
        <c:dLbls/>
        <c:gapWidth val="50"/>
        <c:axId val="120615296"/>
        <c:axId val="120616832"/>
      </c:barChart>
      <c:catAx>
        <c:axId val="120615296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20616832"/>
        <c:crosses val="autoZero"/>
        <c:auto val="1"/>
        <c:lblAlgn val="ctr"/>
        <c:lblOffset val="100"/>
        <c:tickLblSkip val="1"/>
        <c:tickMarkSkip val="1"/>
      </c:catAx>
      <c:valAx>
        <c:axId val="120616832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2061529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0.93700000000000017</c:v>
                </c:pt>
                <c:pt idx="1">
                  <c:v>0.89800000000000002</c:v>
                </c:pt>
                <c:pt idx="2">
                  <c:v>0.87400000000000011</c:v>
                </c:pt>
                <c:pt idx="3">
                  <c:v>0.71400000000000008</c:v>
                </c:pt>
              </c:numCache>
            </c:numRef>
          </c:val>
        </c:ser>
        <c:dLbls/>
        <c:gapWidth val="43"/>
        <c:overlap val="100"/>
        <c:axId val="120936320"/>
        <c:axId val="120937856"/>
      </c:barChart>
      <c:catAx>
        <c:axId val="1209363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0937856"/>
        <c:crosses val="autoZero"/>
        <c:auto val="1"/>
        <c:lblAlgn val="ctr"/>
        <c:lblOffset val="100"/>
      </c:catAx>
      <c:valAx>
        <c:axId val="12093785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0936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0.67100000000000015</c:v>
                </c:pt>
                <c:pt idx="1">
                  <c:v>0.93</c:v>
                </c:pt>
                <c:pt idx="2">
                  <c:v>0.94299999999999995</c:v>
                </c:pt>
                <c:pt idx="3">
                  <c:v>0.89900000000000002</c:v>
                </c:pt>
              </c:numCache>
            </c:numRef>
          </c:val>
        </c:ser>
        <c:dLbls/>
        <c:gapWidth val="43"/>
        <c:overlap val="100"/>
        <c:axId val="120969856"/>
        <c:axId val="120959360"/>
      </c:barChart>
      <c:catAx>
        <c:axId val="1209698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0959360"/>
        <c:crosses val="autoZero"/>
        <c:auto val="1"/>
        <c:lblAlgn val="ctr"/>
        <c:lblOffset val="100"/>
      </c:catAx>
      <c:valAx>
        <c:axId val="120959360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09698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0.90200000000000002</c:v>
                </c:pt>
                <c:pt idx="1">
                  <c:v>0.92700000000000005</c:v>
                </c:pt>
                <c:pt idx="2">
                  <c:v>0.91900000000000004</c:v>
                </c:pt>
                <c:pt idx="3">
                  <c:v>0.81499999999999995</c:v>
                </c:pt>
              </c:numCache>
            </c:numRef>
          </c:val>
        </c:ser>
        <c:dLbls/>
        <c:gapWidth val="43"/>
        <c:overlap val="100"/>
        <c:axId val="120884608"/>
        <c:axId val="120898688"/>
      </c:barChart>
      <c:catAx>
        <c:axId val="1208846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0898688"/>
        <c:crosses val="autoZero"/>
        <c:auto val="1"/>
        <c:lblAlgn val="ctr"/>
        <c:lblOffset val="100"/>
      </c:catAx>
      <c:valAx>
        <c:axId val="120898688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0884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5452438779140832"/>
          <c:y val="7.5848731129969399E-2"/>
          <c:w val="0.38463425558043784"/>
          <c:h val="0.7850169469664611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50000"/>
              </a:schemeClr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Padres</c:v>
                </c:pt>
                <c:pt idx="1">
                  <c:v>Su hijo</c:v>
                </c:pt>
                <c:pt idx="2">
                  <c:v>Médico o educador</c:v>
                </c:pt>
                <c:pt idx="3">
                  <c:v>Otras personas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0.99199999999999999</c:v>
                </c:pt>
                <c:pt idx="1">
                  <c:v>0.13100000000000001</c:v>
                </c:pt>
                <c:pt idx="2">
                  <c:v>4.5999999999999999E-2</c:v>
                </c:pt>
                <c:pt idx="3">
                  <c:v>1.7999999999999999E-2</c:v>
                </c:pt>
              </c:numCache>
            </c:numRef>
          </c:val>
        </c:ser>
        <c:dLbls/>
        <c:gapWidth val="50"/>
        <c:axId val="120907264"/>
        <c:axId val="120908800"/>
      </c:barChart>
      <c:catAx>
        <c:axId val="12090726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20908800"/>
        <c:crosses val="autoZero"/>
        <c:auto val="1"/>
        <c:lblAlgn val="ctr"/>
        <c:lblOffset val="100"/>
        <c:tickLblSkip val="1"/>
        <c:tickMarkSkip val="1"/>
      </c:catAx>
      <c:valAx>
        <c:axId val="120908800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2090726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2.1000000000000005E-2</c:v>
                </c:pt>
                <c:pt idx="1">
                  <c:v>0.10800000000000001</c:v>
                </c:pt>
                <c:pt idx="2">
                  <c:v>0.16600000000000001</c:v>
                </c:pt>
                <c:pt idx="3">
                  <c:v>0.26300000000000001</c:v>
                </c:pt>
              </c:numCache>
            </c:numRef>
          </c:val>
        </c:ser>
        <c:dLbls/>
        <c:gapWidth val="43"/>
        <c:overlap val="100"/>
        <c:axId val="121275904"/>
        <c:axId val="121277440"/>
      </c:barChart>
      <c:catAx>
        <c:axId val="1212759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1277440"/>
        <c:crosses val="autoZero"/>
        <c:auto val="1"/>
        <c:lblAlgn val="ctr"/>
        <c:lblOffset val="100"/>
      </c:catAx>
      <c:valAx>
        <c:axId val="121277440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1275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9408504074395921"/>
          <c:y val="6.1848251542390223E-2"/>
          <c:w val="0.79274765207919695"/>
          <c:h val="0.698322645761911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0.17500000000000002</c:v>
                </c:pt>
                <c:pt idx="2" formatCode="0%">
                  <c:v>0.26600000000000001</c:v>
                </c:pt>
                <c:pt idx="3" formatCode="0%">
                  <c:v>0.19700000000000001</c:v>
                </c:pt>
                <c:pt idx="4" formatCode="0%">
                  <c:v>0.13400000000000001</c:v>
                </c:pt>
                <c:pt idx="5" formatCode="0%">
                  <c:v>8.4000000000000019E-2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0.82500000000000007</c:v>
                </c:pt>
                <c:pt idx="2" formatCode="0%">
                  <c:v>0.7340000000000001</c:v>
                </c:pt>
                <c:pt idx="3" formatCode="0%">
                  <c:v>0.80300000000000005</c:v>
                </c:pt>
                <c:pt idx="4" formatCode="0%">
                  <c:v>0.8660000000000001</c:v>
                </c:pt>
                <c:pt idx="5" formatCode="0%">
                  <c:v>0.91600000000000004</c:v>
                </c:pt>
              </c:numCache>
            </c:numRef>
          </c:val>
        </c:ser>
        <c:dLbls/>
        <c:gapWidth val="43"/>
        <c:overlap val="100"/>
        <c:axId val="121376128"/>
        <c:axId val="121435264"/>
      </c:barChart>
      <c:catAx>
        <c:axId val="1213761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1435264"/>
        <c:crosses val="autoZero"/>
        <c:auto val="1"/>
        <c:lblAlgn val="ctr"/>
        <c:lblOffset val="100"/>
      </c:catAx>
      <c:valAx>
        <c:axId val="12143526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13761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6.3756933733798773E-2"/>
          <c:y val="0.11135547366054868"/>
          <c:w val="6.2697323916984599E-2"/>
          <c:h val="0.6370775918635172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29386768230058202"/>
          <c:y val="7.5231633667150827E-2"/>
          <c:w val="0.30618726463539886"/>
          <c:h val="0.683719134622735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9726">
              <a:solidFill>
                <a:srgbClr val="000000"/>
              </a:solidFill>
              <a:prstDash val="solid"/>
            </a:ln>
            <a:effectLst/>
          </c:spPr>
          <c:dPt>
            <c:idx val="0"/>
            <c:spPr>
              <a:solidFill>
                <a:schemeClr val="accent3">
                  <a:lumMod val="20000"/>
                  <a:lumOff val="80000"/>
                </a:schemeClr>
              </a:solidFill>
              <a:ln w="19452">
                <a:noFill/>
              </a:ln>
              <a:effectLst/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ln w="19452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0195334947991987"/>
                  <c:y val="-3.0952603749887047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401490493441711E-2"/>
                  <c:y val="-8.499084466096562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1965174129353235"/>
                  <c:y val="0.26470588235294124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1168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2462686567164195"/>
                  <c:y val="0.25113122171945701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82"/>
                  <c:y val="0.33936651583710425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406"/>
                  <c:y val="0.34389140271493218"/>
                </c:manualLayout>
              </c:layout>
              <c:numFmt formatCode="0%" sourceLinked="0"/>
              <c:spPr>
                <a:noFill/>
                <a:ln w="19452">
                  <a:noFill/>
                </a:ln>
              </c:spPr>
              <c:txPr>
                <a:bodyPr/>
                <a:lstStyle/>
                <a:p>
                  <a:pPr>
                    <a:defRPr sz="919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452">
                <a:noFill/>
              </a:ln>
            </c:spPr>
            <c:txPr>
              <a:bodyPr/>
              <a:lstStyle/>
              <a:p>
                <a:pPr>
                  <a:defRPr sz="12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Niña</c:v>
                </c:pt>
                <c:pt idx="1">
                  <c:v>Niño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52.4</c:v>
                </c:pt>
                <c:pt idx="1">
                  <c:v>47.6</c:v>
                </c:pt>
              </c:numCache>
            </c:numRef>
          </c:val>
        </c:ser>
        <c:dLbls>
          <c:showCatName val="1"/>
          <c:showPercent val="1"/>
        </c:dLbls>
        <c:firstSliceAng val="10"/>
        <c:holeSize val="40"/>
      </c:doughnutChart>
      <c:spPr>
        <a:noFill/>
        <a:ln w="19452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40748399440724126"/>
          <c:y val="5.4346558902649104E-2"/>
          <c:w val="0.38463425558043784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Dirección</c:v>
                </c:pt>
                <c:pt idx="1">
                  <c:v>Profesores</c:v>
                </c:pt>
                <c:pt idx="2">
                  <c:v>Personal del comedor</c:v>
                </c:pt>
                <c:pt idx="3">
                  <c:v>Niños</c:v>
                </c:pt>
                <c:pt idx="4">
                  <c:v>Otras personas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0.70100000000000007</c:v>
                </c:pt>
                <c:pt idx="1">
                  <c:v>0.58399999999999996</c:v>
                </c:pt>
                <c:pt idx="2">
                  <c:v>0.14300000000000002</c:v>
                </c:pt>
                <c:pt idx="3">
                  <c:v>3.9000000000000007E-2</c:v>
                </c:pt>
                <c:pt idx="4">
                  <c:v>0.11</c:v>
                </c:pt>
              </c:numCache>
            </c:numRef>
          </c:val>
        </c:ser>
        <c:dLbls/>
        <c:gapWidth val="50"/>
        <c:axId val="122252672"/>
        <c:axId val="122287232"/>
      </c:barChart>
      <c:catAx>
        <c:axId val="12225267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22287232"/>
        <c:crosses val="autoZero"/>
        <c:auto val="1"/>
        <c:lblAlgn val="ctr"/>
        <c:lblOffset val="100"/>
        <c:tickLblSkip val="1"/>
        <c:tickMarkSkip val="1"/>
      </c:catAx>
      <c:valAx>
        <c:axId val="122287232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2225267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8861267341582312"/>
          <c:y val="0.11689947001681061"/>
          <c:w val="0.57397236059778245"/>
          <c:h val="0.83828294429401862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Sí solucionados</c:v>
                </c:pt>
              </c:strCache>
            </c:strRef>
          </c:tx>
          <c:spPr>
            <a:solidFill>
              <a:srgbClr val="92D05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Dirección</c:v>
                </c:pt>
                <c:pt idx="1">
                  <c:v>Profesores</c:v>
                </c:pt>
                <c:pt idx="2">
                  <c:v>Personal del comedor</c:v>
                </c:pt>
                <c:pt idx="3">
                  <c:v>Niños</c:v>
                </c:pt>
                <c:pt idx="4">
                  <c:v>Otras personas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0.46700000000000008</c:v>
                </c:pt>
                <c:pt idx="1">
                  <c:v>0.46300000000000002</c:v>
                </c:pt>
                <c:pt idx="2">
                  <c:v>8.8000000000000023E-2</c:v>
                </c:pt>
                <c:pt idx="3">
                  <c:v>5.6000000000000001E-2</c:v>
                </c:pt>
                <c:pt idx="4">
                  <c:v>0.14300000000000002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solucionados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j-lt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Dirección</c:v>
                </c:pt>
                <c:pt idx="1">
                  <c:v>Profesores</c:v>
                </c:pt>
                <c:pt idx="2">
                  <c:v>Personal del comedor</c:v>
                </c:pt>
                <c:pt idx="3">
                  <c:v>Niños</c:v>
                </c:pt>
                <c:pt idx="4">
                  <c:v>Otras personas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0.43300000000000005</c:v>
                </c:pt>
                <c:pt idx="1">
                  <c:v>0.37000000000000005</c:v>
                </c:pt>
                <c:pt idx="2">
                  <c:v>0.23500000000000001</c:v>
                </c:pt>
                <c:pt idx="3">
                  <c:v>5.6000000000000001E-2</c:v>
                </c:pt>
                <c:pt idx="4">
                  <c:v>0.127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responde</c:v>
                </c:pt>
              </c:strCache>
            </c:strRef>
          </c:tx>
          <c:spPr>
            <a:solidFill>
              <a:srgbClr val="E0EED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j-lt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Dirección</c:v>
                </c:pt>
                <c:pt idx="1">
                  <c:v>Profesores</c:v>
                </c:pt>
                <c:pt idx="2">
                  <c:v>Personal del comedor</c:v>
                </c:pt>
                <c:pt idx="3">
                  <c:v>Niños</c:v>
                </c:pt>
                <c:pt idx="4">
                  <c:v>Otras personas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0.16700000000000001</c:v>
                </c:pt>
                <c:pt idx="2">
                  <c:v>0.67600000000000016</c:v>
                </c:pt>
                <c:pt idx="3">
                  <c:v>0.88900000000000001</c:v>
                </c:pt>
                <c:pt idx="4">
                  <c:v>0.73000000000000009</c:v>
                </c:pt>
              </c:numCache>
            </c:numRef>
          </c:val>
        </c:ser>
        <c:dLbls>
          <c:showVal val="1"/>
        </c:dLbls>
        <c:gapWidth val="95"/>
        <c:overlap val="100"/>
        <c:axId val="122522240"/>
        <c:axId val="122544512"/>
      </c:barChart>
      <c:catAx>
        <c:axId val="122522240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22544512"/>
        <c:crosses val="autoZero"/>
        <c:auto val="1"/>
        <c:lblAlgn val="ctr"/>
        <c:lblOffset val="100"/>
      </c:catAx>
      <c:valAx>
        <c:axId val="122544512"/>
        <c:scaling>
          <c:orientation val="minMax"/>
          <c:max val="1"/>
          <c:min val="0"/>
        </c:scaling>
        <c:delete val="1"/>
        <c:axPos val="t"/>
        <c:numFmt formatCode="0%" sourceLinked="1"/>
        <c:tickLblPos val="nextTo"/>
        <c:crossAx val="122522240"/>
        <c:crosses val="autoZero"/>
        <c:crossBetween val="between"/>
      </c:valAx>
      <c:spPr>
        <a:noFill/>
        <a:ln w="16260">
          <a:noFill/>
        </a:ln>
      </c:spPr>
    </c:plotArea>
    <c:legend>
      <c:legendPos val="t"/>
      <c:layout>
        <c:manualLayout>
          <c:xMode val="edge"/>
          <c:yMode val="edge"/>
          <c:x val="0.20306122448979591"/>
          <c:y val="2.4445955830456712E-2"/>
          <c:w val="0.74693877551020404"/>
          <c:h val="7.6156210299382771E-2"/>
        </c:manualLayout>
      </c:layout>
      <c:txPr>
        <a:bodyPr/>
        <a:lstStyle/>
        <a:p>
          <a:pPr>
            <a:defRPr sz="900" i="0">
              <a:latin typeface="+mj-lt"/>
            </a:defRPr>
          </a:pPr>
          <a:endParaRPr lang="es-E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2664582208528741"/>
          <c:y val="8.3661193201726367E-2"/>
          <c:w val="0.745719704580183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Han dejado de admitir en algún colegio</c:v>
                </c:pt>
                <c:pt idx="1">
                  <c:v>Ha tenido que cambiar de colegio</c:v>
                </c:pt>
                <c:pt idx="2">
                  <c:v>Trato discriminatorio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3.5999999999999997E-2</c:v>
                </c:pt>
                <c:pt idx="1">
                  <c:v>4.8000000000000001E-2</c:v>
                </c:pt>
                <c:pt idx="2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Han dejado de admitir en algún colegio</c:v>
                </c:pt>
                <c:pt idx="1">
                  <c:v>Ha tenido que cambiar de colegio</c:v>
                </c:pt>
                <c:pt idx="2">
                  <c:v>Trato discriminatorio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0.96400000000000008</c:v>
                </c:pt>
                <c:pt idx="1">
                  <c:v>0.95200000000000007</c:v>
                </c:pt>
                <c:pt idx="2">
                  <c:v>0.8600000000000001</c:v>
                </c:pt>
              </c:numCache>
            </c:numRef>
          </c:val>
        </c:ser>
        <c:dLbls/>
        <c:gapWidth val="70"/>
        <c:overlap val="100"/>
        <c:axId val="122549376"/>
        <c:axId val="122550912"/>
      </c:barChart>
      <c:catAx>
        <c:axId val="1225493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2550912"/>
        <c:crosses val="autoZero"/>
        <c:auto val="1"/>
        <c:lblAlgn val="ctr"/>
        <c:lblOffset val="100"/>
      </c:catAx>
      <c:valAx>
        <c:axId val="12255091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25493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5110611173603301E-2"/>
          <c:y val="0.23494073595029327"/>
          <c:w val="6.9148856392950847E-2"/>
          <c:h val="0.42590824442348807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5452438779140832"/>
          <c:y val="7.5848731129969399E-2"/>
          <c:w val="0.38463425558043784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 la atendia nadie en el
centro</c:v>
                </c:pt>
                <c:pt idx="1">
                  <c:v>El colegio no tenía enfermero
/ No cumplia sus funciones</c:v>
                </c:pt>
                <c:pt idx="2">
                  <c:v>Discriminación por tener
diabetes</c:v>
                </c:pt>
                <c:pt idx="3">
                  <c:v>No pesaban bien los alimentos</c:v>
                </c:pt>
                <c:pt idx="4">
                  <c:v>No se lo llevaban a las
excursiones</c:v>
                </c:pt>
                <c:pt idx="5">
                  <c:v>No dejaban a familiar a hacerle la
glucemia / no se la hacian en
el centro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0.37500000000000006</c:v>
                </c:pt>
                <c:pt idx="1">
                  <c:v>0.35000000000000003</c:v>
                </c:pt>
                <c:pt idx="2">
                  <c:v>0.30000000000000004</c:v>
                </c:pt>
                <c:pt idx="3">
                  <c:v>0.15000000000000002</c:v>
                </c:pt>
                <c:pt idx="4">
                  <c:v>0.15000000000000002</c:v>
                </c:pt>
                <c:pt idx="5">
                  <c:v>0.15000000000000002</c:v>
                </c:pt>
              </c:numCache>
            </c:numRef>
          </c:val>
        </c:ser>
        <c:dLbls/>
        <c:gapWidth val="50"/>
        <c:axId val="123208832"/>
        <c:axId val="123210368"/>
      </c:barChart>
      <c:catAx>
        <c:axId val="12320883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23210368"/>
        <c:crosses val="autoZero"/>
        <c:auto val="1"/>
        <c:lblAlgn val="ctr"/>
        <c:lblOffset val="100"/>
        <c:tickLblSkip val="1"/>
        <c:tickMarkSkip val="1"/>
      </c:catAx>
      <c:valAx>
        <c:axId val="123210368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2320883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0.37500000000000006</c:v>
                </c:pt>
                <c:pt idx="1">
                  <c:v>0.47400000000000003</c:v>
                </c:pt>
                <c:pt idx="2">
                  <c:v>0.33300000000000007</c:v>
                </c:pt>
                <c:pt idx="3">
                  <c:v>0</c:v>
                </c:pt>
              </c:numCache>
            </c:numRef>
          </c:val>
        </c:ser>
        <c:dLbls/>
        <c:gapWidth val="43"/>
        <c:overlap val="100"/>
        <c:axId val="123348864"/>
        <c:axId val="123350400"/>
      </c:barChart>
      <c:catAx>
        <c:axId val="1233488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3350400"/>
        <c:crosses val="autoZero"/>
        <c:auto val="1"/>
        <c:lblAlgn val="ctr"/>
        <c:lblOffset val="100"/>
      </c:catAx>
      <c:valAx>
        <c:axId val="123350400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3348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9804756797833376"/>
          <c:y val="6.4753486215171643E-2"/>
          <c:w val="0.68878523080256027"/>
          <c:h val="0.8182653065579110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Mala</c:v>
                </c:pt>
              </c:strCache>
            </c:strRef>
          </c:tx>
          <c:spPr>
            <a:solidFill>
              <a:srgbClr val="9B0C1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1.0999999999999998E-2</c:v>
                </c:pt>
                <c:pt idx="1">
                  <c:v>2.3E-2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FFCD00"/>
            </a:solidFill>
          </c:spPr>
          <c:dPt>
            <c:idx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1.7000000000000001E-2</c:v>
                </c:pt>
                <c:pt idx="1">
                  <c:v>6.4000000000000015E-2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Aceptable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7.8000000000000014E-2</c:v>
                </c:pt>
                <c:pt idx="1">
                  <c:v>0.14700000000000002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Buena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0.441</c:v>
                </c:pt>
                <c:pt idx="1">
                  <c:v>0.43600000000000005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Excelente</c:v>
                </c:pt>
              </c:strCache>
            </c:strRef>
          </c:tx>
          <c:spPr>
            <a:solidFill>
              <a:srgbClr val="35A14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Antes del diagnóstico</c:v>
                </c:pt>
                <c:pt idx="1">
                  <c:v>Después del diagnóstico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0.45100000000000001</c:v>
                </c:pt>
                <c:pt idx="1">
                  <c:v>0.33100000000000007</c:v>
                </c:pt>
              </c:numCache>
            </c:numRef>
          </c:val>
        </c:ser>
        <c:dLbls/>
        <c:gapWidth val="43"/>
        <c:overlap val="100"/>
        <c:axId val="123540608"/>
        <c:axId val="123542144"/>
      </c:barChart>
      <c:catAx>
        <c:axId val="1235406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3542144"/>
        <c:crosses val="autoZero"/>
        <c:auto val="1"/>
        <c:lblAlgn val="ctr"/>
        <c:lblOffset val="100"/>
      </c:catAx>
      <c:valAx>
        <c:axId val="12354214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354060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6.2046888463703688E-2"/>
          <c:y val="0.13264929592892008"/>
          <c:w val="0.16484120393576884"/>
          <c:h val="0.6702346998433818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5452438779140832"/>
          <c:y val="7.5848731129969399E-2"/>
          <c:w val="0.38463425558043784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dPt>
            <c:idx val="4"/>
            <c:spPr>
              <a:solidFill>
                <a:srgbClr val="FFDD4F"/>
              </a:solidFill>
              <a:ln w="16260">
                <a:noFill/>
              </a:ln>
            </c:spPr>
          </c:dPt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Profesores</c:v>
                </c:pt>
                <c:pt idx="1">
                  <c:v>Compañeros</c:v>
                </c:pt>
                <c:pt idx="2">
                  <c:v>Dirección</c:v>
                </c:pt>
                <c:pt idx="3">
                  <c:v>APA</c:v>
                </c:pt>
                <c:pt idx="4">
                  <c:v>Nadie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0.78500000000000003</c:v>
                </c:pt>
                <c:pt idx="1">
                  <c:v>0.6160000000000001</c:v>
                </c:pt>
                <c:pt idx="2">
                  <c:v>0.3680000000000001</c:v>
                </c:pt>
                <c:pt idx="3">
                  <c:v>9.5000000000000015E-2</c:v>
                </c:pt>
                <c:pt idx="4">
                  <c:v>0.10700000000000001</c:v>
                </c:pt>
              </c:numCache>
            </c:numRef>
          </c:val>
        </c:ser>
        <c:dLbls/>
        <c:gapWidth val="50"/>
        <c:axId val="84733312"/>
        <c:axId val="85148800"/>
      </c:barChart>
      <c:catAx>
        <c:axId val="8473331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85148800"/>
        <c:crosses val="autoZero"/>
        <c:auto val="1"/>
        <c:lblAlgn val="ctr"/>
        <c:lblOffset val="100"/>
        <c:tickLblSkip val="1"/>
        <c:tickMarkSkip val="1"/>
      </c:catAx>
      <c:valAx>
        <c:axId val="85148800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8473331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0.46200000000000002</c:v>
                </c:pt>
                <c:pt idx="1">
                  <c:v>0.39100000000000007</c:v>
                </c:pt>
                <c:pt idx="2">
                  <c:v>0.34800000000000003</c:v>
                </c:pt>
                <c:pt idx="3">
                  <c:v>0.22700000000000001</c:v>
                </c:pt>
              </c:numCache>
            </c:numRef>
          </c:val>
        </c:ser>
        <c:dLbls/>
        <c:gapWidth val="43"/>
        <c:overlap val="100"/>
        <c:axId val="85341312"/>
        <c:axId val="85342848"/>
      </c:barChart>
      <c:catAx>
        <c:axId val="853413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5342848"/>
        <c:crosses val="autoZero"/>
        <c:auto val="1"/>
        <c:lblAlgn val="ctr"/>
        <c:lblOffset val="100"/>
      </c:catAx>
      <c:valAx>
        <c:axId val="85342848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5341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0.8670000000000001</c:v>
                </c:pt>
                <c:pt idx="1">
                  <c:v>0.83300000000000007</c:v>
                </c:pt>
                <c:pt idx="2">
                  <c:v>0.72900000000000009</c:v>
                </c:pt>
                <c:pt idx="3">
                  <c:v>0.65500000000000014</c:v>
                </c:pt>
              </c:numCache>
            </c:numRef>
          </c:val>
        </c:ser>
        <c:dLbls/>
        <c:gapWidth val="43"/>
        <c:overlap val="100"/>
        <c:axId val="85391232"/>
        <c:axId val="85392768"/>
      </c:barChart>
      <c:catAx>
        <c:axId val="85391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5392768"/>
        <c:crosses val="autoZero"/>
        <c:auto val="1"/>
        <c:lblAlgn val="ctr"/>
        <c:lblOffset val="100"/>
      </c:catAx>
      <c:valAx>
        <c:axId val="85392768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5391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0.38500000000000006</c:v>
                </c:pt>
                <c:pt idx="1">
                  <c:v>0.58799999999999997</c:v>
                </c:pt>
                <c:pt idx="2">
                  <c:v>0.72900000000000009</c:v>
                </c:pt>
                <c:pt idx="3">
                  <c:v>0.74800000000000011</c:v>
                </c:pt>
              </c:numCache>
            </c:numRef>
          </c:val>
        </c:ser>
        <c:dLbls/>
        <c:gapWidth val="43"/>
        <c:overlap val="100"/>
        <c:axId val="85494400"/>
        <c:axId val="85512576"/>
      </c:barChart>
      <c:catAx>
        <c:axId val="854944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5512576"/>
        <c:crosses val="autoZero"/>
        <c:auto val="1"/>
        <c:lblAlgn val="ctr"/>
        <c:lblOffset val="100"/>
      </c:catAx>
      <c:valAx>
        <c:axId val="8551257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5494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1840796019900508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val="030303">
                    <a:gamma/>
                    <a:shade val="86275"/>
                    <a:invGamma/>
                  </a:srgbClr>
                </a:gs>
                <a:gs pos="50000">
                  <a:srgbClr val="99CCFF"/>
                </a:gs>
                <a:gs pos="100000">
                  <a:srgbClr val="030303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spPr>
              <a:solidFill>
                <a:srgbClr val="007FC7"/>
              </a:solidFill>
              <a:ln w="19263">
                <a:noFill/>
              </a:ln>
              <a:effectLst/>
            </c:spPr>
          </c:dPt>
          <c:dPt>
            <c:idx val="1"/>
            <c:spPr>
              <a:solidFill>
                <a:srgbClr val="00364C"/>
              </a:solidFill>
              <a:ln w="19263">
                <a:noFill/>
              </a:ln>
              <a:effectLst/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19263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1695227849676075"/>
                  <c:y val="7.2811365296231081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79966137987057"/>
                  <c:y val="4.415198565375826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700700873929226E-5"/>
                  <c:y val="-0.14503510531594788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153313815107212"/>
                  <c:y val="-7.675830855948329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35199004975124382"/>
                  <c:y val="0.33936651583710425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30472636815920406"/>
                  <c:y val="0.34389140271493218"/>
                </c:manualLayout>
              </c:layout>
              <c:numFmt formatCode="0%" sourceLinked="0"/>
              <c:spPr>
                <a:noFill/>
                <a:ln w="19263">
                  <a:noFill/>
                </a:ln>
              </c:spPr>
              <c:txPr>
                <a:bodyPr/>
                <a:lstStyle/>
                <a:p>
                  <a:pPr>
                    <a:defRPr sz="91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19263">
                <a:noFill/>
              </a:ln>
            </c:spPr>
            <c:txPr>
              <a:bodyPr/>
              <a:lstStyle/>
              <a:p>
                <a:pPr>
                  <a:defRPr sz="1213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Público</c:v>
                </c:pt>
                <c:pt idx="1">
                  <c:v>Concertado</c:v>
                </c:pt>
                <c:pt idx="2">
                  <c:v>Privado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55.7</c:v>
                </c:pt>
                <c:pt idx="1">
                  <c:v>39</c:v>
                </c:pt>
                <c:pt idx="2">
                  <c:v>5.3</c:v>
                </c:pt>
              </c:numCache>
            </c:numRef>
          </c:val>
        </c:ser>
        <c:dLbls>
          <c:showCatName val="1"/>
          <c:showPercent val="1"/>
        </c:dLbls>
        <c:firstSliceAng val="10"/>
        <c:holeSize val="40"/>
      </c:doughnutChart>
      <c:spPr>
        <a:noFill/>
        <a:ln w="1926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5452438779140832"/>
          <c:y val="7.5848731129969399E-2"/>
          <c:w val="0.38463425558043784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Profesores informados sobre
la diabetes</c:v>
                </c:pt>
                <c:pt idx="1">
                  <c:v>Existencia de un enfermero</c:v>
                </c:pt>
                <c:pt idx="2">
                  <c:v>Compañeros informados</c:v>
                </c:pt>
                <c:pt idx="3">
                  <c:v>Profesor que le ayude</c:v>
                </c:pt>
                <c:pt idx="4">
                  <c:v>Otras ayudas</c:v>
                </c:pt>
                <c:pt idx="5">
                  <c:v>Ninguna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0.7340000000000001</c:v>
                </c:pt>
                <c:pt idx="1">
                  <c:v>0.70100000000000007</c:v>
                </c:pt>
                <c:pt idx="2">
                  <c:v>0.35000000000000003</c:v>
                </c:pt>
                <c:pt idx="3">
                  <c:v>0.31600000000000006</c:v>
                </c:pt>
                <c:pt idx="4">
                  <c:v>0.13100000000000001</c:v>
                </c:pt>
                <c:pt idx="5">
                  <c:v>4.3000000000000003E-2</c:v>
                </c:pt>
              </c:numCache>
            </c:numRef>
          </c:val>
        </c:ser>
        <c:dLbls/>
        <c:gapWidth val="50"/>
        <c:axId val="85517824"/>
        <c:axId val="85787392"/>
      </c:barChart>
      <c:catAx>
        <c:axId val="8551782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85787392"/>
        <c:crosses val="autoZero"/>
        <c:auto val="1"/>
        <c:lblAlgn val="ctr"/>
        <c:lblOffset val="100"/>
        <c:tickLblSkip val="1"/>
        <c:tickMarkSkip val="1"/>
      </c:catAx>
      <c:valAx>
        <c:axId val="85787392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8551782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0.252</c:v>
                </c:pt>
                <c:pt idx="1">
                  <c:v>0.2960000000000001</c:v>
                </c:pt>
                <c:pt idx="2">
                  <c:v>0.4250000000000001</c:v>
                </c:pt>
                <c:pt idx="3">
                  <c:v>0.47900000000000004</c:v>
                </c:pt>
              </c:numCache>
            </c:numRef>
          </c:val>
        </c:ser>
        <c:dLbls/>
        <c:gapWidth val="43"/>
        <c:overlap val="100"/>
        <c:axId val="86004480"/>
        <c:axId val="86006016"/>
      </c:barChart>
      <c:catAx>
        <c:axId val="860044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6006016"/>
        <c:crosses val="autoZero"/>
        <c:auto val="1"/>
        <c:lblAlgn val="ctr"/>
        <c:lblOffset val="100"/>
      </c:catAx>
      <c:valAx>
        <c:axId val="8600601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6004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0.72700000000000009</c:v>
                </c:pt>
                <c:pt idx="1">
                  <c:v>0.75700000000000012</c:v>
                </c:pt>
                <c:pt idx="2">
                  <c:v>0.62800000000000011</c:v>
                </c:pt>
                <c:pt idx="3">
                  <c:v>0.64700000000000013</c:v>
                </c:pt>
              </c:numCache>
            </c:numRef>
          </c:val>
        </c:ser>
        <c:dLbls/>
        <c:gapWidth val="43"/>
        <c:overlap val="100"/>
        <c:axId val="85919232"/>
        <c:axId val="85920768"/>
      </c:barChart>
      <c:catAx>
        <c:axId val="85919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5920768"/>
        <c:crosses val="autoZero"/>
        <c:auto val="1"/>
        <c:lblAlgn val="ctr"/>
        <c:lblOffset val="100"/>
      </c:catAx>
      <c:valAx>
        <c:axId val="85920768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5919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0.41300000000000003</c:v>
                </c:pt>
                <c:pt idx="1">
                  <c:v>0.32900000000000007</c:v>
                </c:pt>
                <c:pt idx="2">
                  <c:v>0.251</c:v>
                </c:pt>
                <c:pt idx="3">
                  <c:v>0.29400000000000004</c:v>
                </c:pt>
              </c:numCache>
            </c:numRef>
          </c:val>
        </c:ser>
        <c:dLbls/>
        <c:gapWidth val="43"/>
        <c:overlap val="100"/>
        <c:axId val="85977344"/>
        <c:axId val="85979136"/>
      </c:barChart>
      <c:catAx>
        <c:axId val="859773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5979136"/>
        <c:crosses val="autoZero"/>
        <c:auto val="1"/>
        <c:lblAlgn val="ctr"/>
        <c:lblOffset val="100"/>
      </c:catAx>
      <c:valAx>
        <c:axId val="85979136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597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8186520940913234"/>
          <c:y val="8.2819356940352751E-2"/>
          <c:w val="0.6842987227128059"/>
          <c:h val="0.67735151490149859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Saben lo que es la Diabetes Tipo 1</c:v>
                </c:pt>
                <c:pt idx="1">
                  <c:v>Confunden Diabetes tipo 1 y 2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0.34</c:v>
                </c:pt>
                <c:pt idx="1">
                  <c:v>0.54800000000000004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Saben lo que es la Diabetes Tipo 1</c:v>
                </c:pt>
                <c:pt idx="1">
                  <c:v>Confunden Diabetes tipo 1 y 2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0.17700000000000002</c:v>
                </c:pt>
                <c:pt idx="1">
                  <c:v>0.10100000000000002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Saben lo que es la Diabetes Tipo 1</c:v>
                </c:pt>
                <c:pt idx="1">
                  <c:v>Confunden Diabetes tipo 1 y 2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0.48300000000000004</c:v>
                </c:pt>
                <c:pt idx="1">
                  <c:v>0.35100000000000003</c:v>
                </c:pt>
              </c:numCache>
            </c:numRef>
          </c:val>
        </c:ser>
        <c:dLbls/>
        <c:gapWidth val="43"/>
        <c:overlap val="100"/>
        <c:axId val="86313600"/>
        <c:axId val="86327680"/>
      </c:barChart>
      <c:catAx>
        <c:axId val="863136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6327680"/>
        <c:crosses val="autoZero"/>
        <c:auto val="1"/>
        <c:lblAlgn val="ctr"/>
        <c:lblOffset val="100"/>
      </c:catAx>
      <c:valAx>
        <c:axId val="8632768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63136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1126764468367986E-2"/>
          <c:y val="0.15071516665410123"/>
          <c:w val="9.3567168231704634E-2"/>
          <c:h val="0.56455390813149109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0.57299999999999995</c:v>
                </c:pt>
                <c:pt idx="1">
                  <c:v>0.51200000000000001</c:v>
                </c:pt>
                <c:pt idx="2">
                  <c:v>0.46200000000000002</c:v>
                </c:pt>
                <c:pt idx="3">
                  <c:v>0.32800000000000007</c:v>
                </c:pt>
              </c:numCache>
            </c:numRef>
          </c:val>
        </c:ser>
        <c:dLbls/>
        <c:gapWidth val="43"/>
        <c:overlap val="100"/>
        <c:axId val="86498688"/>
        <c:axId val="86500480"/>
      </c:barChart>
      <c:catAx>
        <c:axId val="864986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6500480"/>
        <c:crosses val="autoZero"/>
        <c:auto val="1"/>
        <c:lblAlgn val="ctr"/>
        <c:lblOffset val="100"/>
      </c:catAx>
      <c:valAx>
        <c:axId val="86500480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6498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43149411960699158"/>
          <c:y val="8.3661193201726367E-2"/>
          <c:w val="0.54087121106340141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AUTOCONTROL EN LA JORNADA ESCOLAR 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AUTOCONTROL EN LA JORNADA ESCOLAR 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8.0000000000000016E-2</c:v>
                </c:pt>
              </c:numCache>
            </c:numRef>
          </c:val>
        </c:ser>
        <c:dLbls/>
        <c:gapWidth val="70"/>
        <c:overlap val="100"/>
        <c:axId val="87599744"/>
        <c:axId val="87847296"/>
      </c:barChart>
      <c:catAx>
        <c:axId val="875997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7847296"/>
        <c:crosses val="autoZero"/>
        <c:auto val="1"/>
        <c:lblAlgn val="ctr"/>
        <c:lblOffset val="100"/>
      </c:catAx>
      <c:valAx>
        <c:axId val="87847296"/>
        <c:scaling>
          <c:orientation val="minMax"/>
          <c:min val="0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75997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6966448103954831"/>
          <c:y val="0.21337058511391613"/>
          <c:w val="0.10169064308282243"/>
          <c:h val="0.44003437877803375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43149411960699158"/>
          <c:y val="8.3661193201726367E-2"/>
          <c:w val="0.54087121106340141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BAJAR EL NÚMERO DE GLUCEMIAS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8.8000000000000037E-2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Pt>
            <c:idx val="0"/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BAJAR EL NÚMERO DE GLUCEMIAS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0.91299999999999992</c:v>
                </c:pt>
              </c:numCache>
            </c:numRef>
          </c:val>
        </c:ser>
        <c:dLbls/>
        <c:gapWidth val="70"/>
        <c:overlap val="100"/>
        <c:axId val="87696512"/>
        <c:axId val="87698048"/>
      </c:barChart>
      <c:catAx>
        <c:axId val="876965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7698048"/>
        <c:crosses val="autoZero"/>
        <c:auto val="1"/>
        <c:lblAlgn val="ctr"/>
        <c:lblOffset val="100"/>
      </c:catAx>
      <c:valAx>
        <c:axId val="8769804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76965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6966448103954831"/>
          <c:y val="0.21337058511391618"/>
          <c:w val="0.10169064308282243"/>
          <c:h val="0.3859984281555871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5452438779140832"/>
          <c:y val="7.5848731129969399E-2"/>
          <c:w val="0.38463425558043784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dPt>
            <c:idx val="4"/>
            <c:spPr>
              <a:solidFill>
                <a:srgbClr val="FFDD4F"/>
              </a:solidFill>
              <a:ln w="16260">
                <a:noFill/>
              </a:ln>
            </c:spPr>
          </c:dPt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necesita ayuda</c:v>
                </c:pt>
                <c:pt idx="1">
                  <c:v>Un profesor</c:v>
                </c:pt>
                <c:pt idx="2">
                  <c:v>Un compañero</c:v>
                </c:pt>
                <c:pt idx="3">
                  <c:v>Otra persona del colegio</c:v>
                </c:pt>
                <c:pt idx="4">
                  <c:v>Nadie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0.4210000000000001</c:v>
                </c:pt>
                <c:pt idx="1">
                  <c:v>0.21800000000000003</c:v>
                </c:pt>
                <c:pt idx="2">
                  <c:v>1.0999999999999998E-2</c:v>
                </c:pt>
                <c:pt idx="3">
                  <c:v>0.13100000000000001</c:v>
                </c:pt>
                <c:pt idx="4">
                  <c:v>0.25700000000000001</c:v>
                </c:pt>
              </c:numCache>
            </c:numRef>
          </c:val>
        </c:ser>
        <c:dLbls/>
        <c:gapWidth val="50"/>
        <c:axId val="87927808"/>
        <c:axId val="87266048"/>
      </c:barChart>
      <c:catAx>
        <c:axId val="8792780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87266048"/>
        <c:crosses val="autoZero"/>
        <c:auto val="1"/>
        <c:lblAlgn val="ctr"/>
        <c:lblOffset val="100"/>
        <c:tickLblSkip val="1"/>
        <c:tickMarkSkip val="1"/>
      </c:catAx>
      <c:valAx>
        <c:axId val="87266048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87927808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percentStacked"/>
        <c:dLbls/>
        <c:gapWidth val="43"/>
        <c:overlap val="100"/>
        <c:axId val="87709184"/>
        <c:axId val="87806720"/>
      </c:barChart>
      <c:catAx>
        <c:axId val="877091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0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7806720"/>
        <c:crosses val="autoZero"/>
        <c:auto val="1"/>
        <c:lblAlgn val="ctr"/>
        <c:lblOffset val="100"/>
      </c:catAx>
      <c:valAx>
        <c:axId val="8780672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77091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859063071661498E-2"/>
          <c:y val="0.26272356515022421"/>
          <c:w val="5.8189506614703471E-2"/>
          <c:h val="0.36970282353911826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1218905472636815"/>
          <c:y val="0.13122171945701358"/>
          <c:w val="0.31840796019900508"/>
          <c:h val="0.579185520361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0">
              <a:gsLst>
                <a:gs pos="0">
                  <a:srgbClr val="030303">
                    <a:gamma/>
                    <a:shade val="86275"/>
                    <a:invGamma/>
                  </a:srgbClr>
                </a:gs>
                <a:gs pos="50000">
                  <a:srgbClr val="99CCFF"/>
                </a:gs>
                <a:gs pos="100000">
                  <a:srgbClr val="030303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9631">
              <a:solidFill>
                <a:srgbClr val="000000"/>
              </a:solidFill>
              <a:prstDash val="solid"/>
            </a:ln>
            <a:effectLst/>
          </c:spPr>
          <c:dPt>
            <c:idx val="0"/>
            <c:spPr>
              <a:solidFill>
                <a:srgbClr val="B9E5FB"/>
              </a:solidFill>
              <a:ln w="19263">
                <a:noFill/>
              </a:ln>
              <a:effectLst/>
            </c:spPr>
          </c:dPt>
          <c:dPt>
            <c:idx val="1"/>
            <c:spPr>
              <a:solidFill>
                <a:schemeClr val="accent3">
                  <a:lumMod val="50000"/>
                </a:schemeClr>
              </a:solidFill>
              <a:ln w="19263">
                <a:noFill/>
              </a:ln>
              <a:effectLst/>
            </c:spPr>
          </c:dPt>
          <c:dPt>
            <c:idx val="2"/>
            <c:spPr>
              <a:solidFill>
                <a:srgbClr val="DE98D5"/>
              </a:solidFill>
              <a:ln w="19263">
                <a:noFill/>
              </a:ln>
              <a:effectLst/>
            </c:spPr>
          </c:dPt>
          <c:dPt>
            <c:idx val="3"/>
            <c:spPr>
              <a:solidFill>
                <a:srgbClr val="F0CCEB"/>
              </a:solidFill>
              <a:ln w="19263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7.032967032967033E-2"/>
                  <c:y val="-9.227683049147443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373626373626381E-2"/>
                  <c:y val="0.1484453360080241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703296703296679E-2"/>
                  <c:y val="-0.112337011033099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989010989010992E-2"/>
                  <c:y val="-0.15646940822467406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13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Infantil</c:v>
                </c:pt>
                <c:pt idx="1">
                  <c:v>Primaria</c:v>
                </c:pt>
                <c:pt idx="2">
                  <c:v>Secundaria</c:v>
                </c:pt>
                <c:pt idx="3">
                  <c:v>Bachiller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12.4</c:v>
                </c:pt>
                <c:pt idx="1">
                  <c:v>60.7</c:v>
                </c:pt>
                <c:pt idx="2">
                  <c:v>24.5</c:v>
                </c:pt>
                <c:pt idx="3">
                  <c:v>2.2999999999999998</c:v>
                </c:pt>
              </c:numCache>
            </c:numRef>
          </c:val>
        </c:ser>
        <c:dLbls>
          <c:showCatName val="1"/>
          <c:showPercent val="1"/>
        </c:dLbls>
        <c:firstSliceAng val="10"/>
        <c:holeSize val="40"/>
      </c:doughnutChart>
      <c:spPr>
        <a:noFill/>
        <a:ln w="19263">
          <a:noFill/>
        </a:ln>
        <a:effectLst/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0.48100000000000004</c:v>
                </c:pt>
                <c:pt idx="1">
                  <c:v>0.3020000000000001</c:v>
                </c:pt>
                <c:pt idx="2">
                  <c:v>3.500000000000001E-2</c:v>
                </c:pt>
                <c:pt idx="3">
                  <c:v>1.9000000000000003E-2</c:v>
                </c:pt>
              </c:numCache>
            </c:numRef>
          </c:val>
        </c:ser>
        <c:dLbls/>
        <c:gapWidth val="43"/>
        <c:overlap val="100"/>
        <c:axId val="88093440"/>
        <c:axId val="88094976"/>
      </c:barChart>
      <c:catAx>
        <c:axId val="880934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8094976"/>
        <c:crosses val="autoZero"/>
        <c:auto val="1"/>
        <c:lblAlgn val="ctr"/>
        <c:lblOffset val="100"/>
      </c:catAx>
      <c:valAx>
        <c:axId val="8809497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8093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</c:v>
                </c:pt>
                <c:pt idx="1">
                  <c:v>0.33400000000000007</c:v>
                </c:pt>
                <c:pt idx="2">
                  <c:v>0.64600000000000013</c:v>
                </c:pt>
                <c:pt idx="3">
                  <c:v>0.73100000000000009</c:v>
                </c:pt>
              </c:numCache>
            </c:numRef>
          </c:val>
        </c:ser>
        <c:dLbls/>
        <c:gapWidth val="43"/>
        <c:overlap val="100"/>
        <c:axId val="88114688"/>
        <c:axId val="88116224"/>
      </c:barChart>
      <c:catAx>
        <c:axId val="881146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8116224"/>
        <c:crosses val="autoZero"/>
        <c:auto val="1"/>
        <c:lblAlgn val="ctr"/>
        <c:lblOffset val="100"/>
      </c:catAx>
      <c:valAx>
        <c:axId val="88116224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8114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0.27900000000000008</c:v>
                </c:pt>
                <c:pt idx="1">
                  <c:v>0.14800000000000002</c:v>
                </c:pt>
                <c:pt idx="2">
                  <c:v>7.5000000000000011E-2</c:v>
                </c:pt>
                <c:pt idx="3">
                  <c:v>1.9000000000000003E-2</c:v>
                </c:pt>
              </c:numCache>
            </c:numRef>
          </c:val>
        </c:ser>
        <c:dLbls/>
        <c:gapWidth val="43"/>
        <c:overlap val="100"/>
        <c:axId val="128735488"/>
        <c:axId val="128737280"/>
      </c:barChart>
      <c:catAx>
        <c:axId val="1287354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8737280"/>
        <c:crosses val="autoZero"/>
        <c:auto val="1"/>
        <c:lblAlgn val="ctr"/>
        <c:lblOffset val="100"/>
      </c:catAx>
      <c:valAx>
        <c:axId val="128737280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8735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9408504074395921"/>
          <c:y val="6.1848251542390223E-2"/>
          <c:w val="0.79274765207919695"/>
          <c:h val="0.6983226457619117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DD4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0.4910000000000001</c:v>
                </c:pt>
                <c:pt idx="2" formatCode="0%">
                  <c:v>0.39900000000000008</c:v>
                </c:pt>
                <c:pt idx="3" formatCode="0%">
                  <c:v>0.4910000000000001</c:v>
                </c:pt>
                <c:pt idx="4" formatCode="0%">
                  <c:v>0.502</c:v>
                </c:pt>
                <c:pt idx="5" formatCode="0%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0.50900000000000001</c:v>
                </c:pt>
                <c:pt idx="2" formatCode="0%">
                  <c:v>0.60100000000000009</c:v>
                </c:pt>
                <c:pt idx="3" formatCode="0%">
                  <c:v>0.50900000000000001</c:v>
                </c:pt>
                <c:pt idx="4" formatCode="0%">
                  <c:v>0.49800000000000005</c:v>
                </c:pt>
                <c:pt idx="5" formatCode="0%">
                  <c:v>0.42000000000000004</c:v>
                </c:pt>
              </c:numCache>
            </c:numRef>
          </c:val>
        </c:ser>
        <c:dLbls/>
        <c:gapWidth val="43"/>
        <c:overlap val="100"/>
        <c:axId val="128995712"/>
        <c:axId val="128997248"/>
      </c:barChart>
      <c:catAx>
        <c:axId val="1289957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8997248"/>
        <c:crosses val="autoZero"/>
        <c:auto val="1"/>
        <c:lblAlgn val="ctr"/>
        <c:lblOffset val="100"/>
      </c:catAx>
      <c:valAx>
        <c:axId val="12899724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89957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9321959755030627E-2"/>
          <c:y val="0.10093003751844783"/>
          <c:w val="5.6553461120390267E-2"/>
          <c:h val="0.6370775918635172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40748399440724126"/>
          <c:y val="5.4346558902649104E-2"/>
          <c:w val="0.38463425558043784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El mismo/ a</c:v>
                </c:pt>
                <c:pt idx="1">
                  <c:v>Un familiar</c:v>
                </c:pt>
                <c:pt idx="2">
                  <c:v>Un enfermero</c:v>
                </c:pt>
                <c:pt idx="3">
                  <c:v>Un profesor</c:v>
                </c:pt>
                <c:pt idx="4">
                  <c:v>Otra persona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0.63400000000000012</c:v>
                </c:pt>
                <c:pt idx="1">
                  <c:v>0.18300000000000002</c:v>
                </c:pt>
                <c:pt idx="2">
                  <c:v>9.5000000000000015E-2</c:v>
                </c:pt>
                <c:pt idx="3">
                  <c:v>8.1000000000000003E-2</c:v>
                </c:pt>
                <c:pt idx="4">
                  <c:v>0.113</c:v>
                </c:pt>
              </c:numCache>
            </c:numRef>
          </c:val>
        </c:ser>
        <c:dLbls/>
        <c:gapWidth val="50"/>
        <c:axId val="129156992"/>
        <c:axId val="129158528"/>
      </c:barChart>
      <c:catAx>
        <c:axId val="129156992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29158528"/>
        <c:crosses val="autoZero"/>
        <c:auto val="1"/>
        <c:lblAlgn val="ctr"/>
        <c:lblOffset val="100"/>
        <c:tickLblSkip val="1"/>
        <c:tickMarkSkip val="1"/>
      </c:catAx>
      <c:valAx>
        <c:axId val="129158528"/>
        <c:scaling>
          <c:orientation val="minMax"/>
          <c:max val="1"/>
          <c:min val="0"/>
        </c:scaling>
        <c:delete val="1"/>
        <c:axPos val="t"/>
        <c:numFmt formatCode="0%" sourceLinked="1"/>
        <c:tickLblPos val="nextTo"/>
        <c:crossAx val="129156992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2664582208528741"/>
          <c:y val="8.3661193201726367E-2"/>
          <c:w val="0.745719704580183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CAMBIAR POR FALTA DE COLABORACIÓN </c:v>
                </c:pt>
              </c:strCache>
            </c:strRef>
          </c:cat>
          <c:val>
            <c:numRef>
              <c:f>Sheet1!$B$2:$B$2</c:f>
              <c:numCache>
                <c:formatCode>0%</c:formatCode>
                <c:ptCount val="1"/>
                <c:pt idx="0">
                  <c:v>9.7000000000000003E-2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CAMBIAR POR FALTA DE COLABORACIÓN </c:v>
                </c:pt>
              </c:strCache>
            </c:strRef>
          </c:cat>
          <c:val>
            <c:numRef>
              <c:f>Sheet1!$B$3:$B$3</c:f>
              <c:numCache>
                <c:formatCode>0%</c:formatCode>
                <c:ptCount val="1"/>
                <c:pt idx="0">
                  <c:v>0.90300000000000002</c:v>
                </c:pt>
              </c:numCache>
            </c:numRef>
          </c:val>
        </c:ser>
        <c:dLbls/>
        <c:gapWidth val="70"/>
        <c:overlap val="100"/>
        <c:axId val="129339776"/>
        <c:axId val="129341312"/>
      </c:barChart>
      <c:catAx>
        <c:axId val="1293397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9341312"/>
        <c:crosses val="autoZero"/>
        <c:auto val="1"/>
        <c:lblAlgn val="ctr"/>
        <c:lblOffset val="100"/>
      </c:catAx>
      <c:valAx>
        <c:axId val="12934131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93397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23494073595029327"/>
          <c:w val="0.11570970295379746"/>
          <c:h val="0.4899350964898106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1401075898570529"/>
          <c:y val="4.0976625157511409E-2"/>
          <c:w val="0.77983362616862972"/>
          <c:h val="0.8165613944255119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 tenido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0.39500000000000007</c:v>
                </c:pt>
                <c:pt idx="2" formatCode="0.00%">
                  <c:v>0.11899999999999998</c:v>
                </c:pt>
                <c:pt idx="3" formatCode="0.00%">
                  <c:v>0.39100000000000007</c:v>
                </c:pt>
                <c:pt idx="4" formatCode="0.00%">
                  <c:v>0.502</c:v>
                </c:pt>
                <c:pt idx="5" formatCode="0.00%">
                  <c:v>0.52100000000000002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Ha tenido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0.60500000000000009</c:v>
                </c:pt>
                <c:pt idx="2" formatCode="0.00%">
                  <c:v>0.88100000000000001</c:v>
                </c:pt>
                <c:pt idx="3" formatCode="0.00%">
                  <c:v>0.6090000000000001</c:v>
                </c:pt>
                <c:pt idx="4" formatCode="0.00%">
                  <c:v>0.49800000000000005</c:v>
                </c:pt>
                <c:pt idx="5" formatCode="0.00%">
                  <c:v>0.47900000000000004</c:v>
                </c:pt>
              </c:numCache>
            </c:numRef>
          </c:val>
        </c:ser>
        <c:dLbls/>
        <c:gapWidth val="21"/>
        <c:overlap val="100"/>
        <c:axId val="129286144"/>
        <c:axId val="129440768"/>
      </c:barChart>
      <c:catAx>
        <c:axId val="1292861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29440768"/>
        <c:crosses val="autoZero"/>
        <c:auto val="1"/>
        <c:lblAlgn val="ctr"/>
        <c:lblOffset val="100"/>
      </c:catAx>
      <c:valAx>
        <c:axId val="12944076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292861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8132848778518078E-2"/>
          <c:y val="0.22886723631504288"/>
          <c:w val="9.4756713103169798E-2"/>
          <c:h val="0.46539672684821959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>
                  <a:alpha val="54118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0.79</c:v>
                </c:pt>
                <c:pt idx="1">
                  <c:v>0.21000000000000002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666001178604192"/>
          <c:y val="0.13701696911589614"/>
          <c:w val="0.82023265061685358"/>
          <c:h val="0.6231539027259548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0.34100000000000008</c:v>
                </c:pt>
                <c:pt idx="2" formatCode="0%">
                  <c:v>0.35700000000000004</c:v>
                </c:pt>
                <c:pt idx="3" formatCode="0%">
                  <c:v>0.31300000000000006</c:v>
                </c:pt>
                <c:pt idx="4" formatCode="0%">
                  <c:v>0.37200000000000005</c:v>
                </c:pt>
                <c:pt idx="5" formatCode="0%">
                  <c:v>0.34500000000000003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0.39400000000000007</c:v>
                </c:pt>
                <c:pt idx="2" formatCode="0%">
                  <c:v>0.27300000000000002</c:v>
                </c:pt>
                <c:pt idx="3" formatCode="0%">
                  <c:v>0.41000000000000003</c:v>
                </c:pt>
                <c:pt idx="4" formatCode="0%">
                  <c:v>0.41700000000000004</c:v>
                </c:pt>
                <c:pt idx="5" formatCode="0%">
                  <c:v>0.44500000000000001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 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0.26500000000000001</c:v>
                </c:pt>
                <c:pt idx="2" formatCode="0%">
                  <c:v>0.37100000000000005</c:v>
                </c:pt>
                <c:pt idx="3" formatCode="0%">
                  <c:v>0.27800000000000002</c:v>
                </c:pt>
                <c:pt idx="4" formatCode="0%">
                  <c:v>0.21100000000000002</c:v>
                </c:pt>
                <c:pt idx="5" formatCode="0%">
                  <c:v>0.21000000000000002</c:v>
                </c:pt>
              </c:numCache>
            </c:numRef>
          </c:val>
        </c:ser>
        <c:dLbls/>
        <c:gapWidth val="43"/>
        <c:overlap val="100"/>
        <c:axId val="130382848"/>
        <c:axId val="130396928"/>
      </c:barChart>
      <c:catAx>
        <c:axId val="1303828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0396928"/>
        <c:crosses val="autoZero"/>
        <c:auto val="1"/>
        <c:lblAlgn val="ctr"/>
        <c:lblOffset val="100"/>
      </c:catAx>
      <c:valAx>
        <c:axId val="13039692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038284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6122127015584711E-2"/>
          <c:y val="0.15432834079913743"/>
          <c:w val="9.3567168231704634E-2"/>
          <c:h val="0.56745725003307346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38132851692507519"/>
          <c:y val="1.4963722038106012E-2"/>
          <c:w val="0.3578301810211868"/>
          <c:h val="0.97007255592378794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Sheet1!$A$7:$A$18</c:f>
              <c:strCache>
                <c:ptCount val="12"/>
                <c:pt idx="0">
                  <c:v>Mi hijo las ha resuelto</c:v>
                </c:pt>
                <c:pt idx="1">
                  <c:v>Le han dado zumo / refresco</c:v>
                </c:pt>
                <c:pt idx="2">
                  <c:v>Nos han llamado a alguno de
los padres por teléfono</c:v>
                </c:pt>
                <c:pt idx="3">
                  <c:v>Le han dado azucarillo</c:v>
                </c:pt>
                <c:pt idx="4">
                  <c:v>Le han dado otros producto
para tomar por la boca
</c:v>
                </c:pt>
                <c:pt idx="5">
                  <c:v>Le han dado pastilla o gel de
glucosa</c:v>
                </c:pt>
                <c:pt idx="6">
                  <c:v>Le han dado caramelo</c:v>
                </c:pt>
                <c:pt idx="7">
                  <c:v>Han llamado a un servicio de
urgencias</c:v>
                </c:pt>
                <c:pt idx="8">
                  <c:v>Han pedido ayuda a otros
niños con diabetes</c:v>
                </c:pt>
                <c:pt idx="9">
                  <c:v>Le han administrado GLUCAGÓN</c:v>
                </c:pt>
                <c:pt idx="10">
                  <c:v>No han hecho nada</c:v>
                </c:pt>
                <c:pt idx="11">
                  <c:v>Otras acciones</c:v>
                </c:pt>
              </c:strCache>
            </c:strRef>
          </c:cat>
          <c:val>
            <c:numRef>
              <c:f>Sheet1!$B$7:$B$18</c:f>
              <c:numCache>
                <c:formatCode>0.00%</c:formatCode>
                <c:ptCount val="12"/>
                <c:pt idx="0">
                  <c:v>0.58199999999999996</c:v>
                </c:pt>
                <c:pt idx="1">
                  <c:v>0.45600000000000002</c:v>
                </c:pt>
                <c:pt idx="2">
                  <c:v>0.41300000000000003</c:v>
                </c:pt>
                <c:pt idx="3">
                  <c:v>0.13900000000000001</c:v>
                </c:pt>
                <c:pt idx="4">
                  <c:v>0.129</c:v>
                </c:pt>
                <c:pt idx="5">
                  <c:v>8.5000000000000006E-2</c:v>
                </c:pt>
                <c:pt idx="6">
                  <c:v>5.8000000000000003E-2</c:v>
                </c:pt>
                <c:pt idx="7">
                  <c:v>1.4E-2</c:v>
                </c:pt>
                <c:pt idx="8">
                  <c:v>1.2999999999999998E-2</c:v>
                </c:pt>
                <c:pt idx="9">
                  <c:v>5.000000000000001E-3</c:v>
                </c:pt>
                <c:pt idx="10">
                  <c:v>2.0000000000000004E-2</c:v>
                </c:pt>
                <c:pt idx="11">
                  <c:v>5.3999999999999999E-2</c:v>
                </c:pt>
              </c:numCache>
            </c:numRef>
          </c:val>
        </c:ser>
        <c:dLbls/>
        <c:gapWidth val="50"/>
        <c:axId val="80999168"/>
        <c:axId val="81000704"/>
      </c:barChart>
      <c:catAx>
        <c:axId val="8099916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81000704"/>
        <c:crosses val="autoZero"/>
        <c:auto val="1"/>
        <c:lblAlgn val="ctr"/>
        <c:lblOffset val="100"/>
        <c:tickLblSkip val="1"/>
        <c:tickMarkSkip val="1"/>
      </c:catAx>
      <c:valAx>
        <c:axId val="81000704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80999168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4.6511627906976761E-3"/>
          <c:y val="0.25373134328358204"/>
          <c:w val="1"/>
          <c:h val="0.64179104477611959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FC7"/>
            </a:solidFill>
            <a:ln w="18612">
              <a:noFill/>
            </a:ln>
            <a:effectLst/>
          </c:spPr>
          <c:dLbls>
            <c:dLbl>
              <c:idx val="0"/>
              <c:layout>
                <c:manualLayout>
                  <c:x val="6.7069696692247539E-3"/>
                  <c:y val="-3.77950237563587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272861142092938E-2"/>
                  <c:y val="-2.948461809667580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87589824263522E-2"/>
                  <c:y val="-4.54854523781543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938797423049397E-3"/>
                  <c:y val="-3.46673012027342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34883720930232565"/>
                  <c:y val="0.18507462686567164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42480620155038767"/>
                  <c:y val="0.19104477611940299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5085271317829454"/>
                  <c:y val="0.35223880597014934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696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8294573643410874"/>
                  <c:y val="0.34328358208955234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4496124031007773"/>
                  <c:y val="0.29850746268656719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73023255813953492"/>
                  <c:y val="0.3343283582089554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9069767441860472"/>
                  <c:y val="0.27462686567164191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85891472868217078"/>
                  <c:y val="0.21492537313432841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733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93643410852713171"/>
                  <c:y val="0.27164179104477615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568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99844961240310104"/>
                  <c:y val="0.40298507462686572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568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35968992248062021"/>
                  <c:y val="0.92537313432835822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2573643410852714"/>
                  <c:y val="0.97014925373134342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Mode val="edge"/>
                  <c:yMode val="edge"/>
                  <c:x val="0.1674418604651163"/>
                  <c:y val="0.58805970149253728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Mode val="edge"/>
                  <c:yMode val="edge"/>
                  <c:x val="0.16899224806201557"/>
                  <c:y val="0.61194029850746279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Mode val="edge"/>
                  <c:yMode val="edge"/>
                  <c:x val="0.1674418604651163"/>
                  <c:y val="0.63880597014925389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Mode val="edge"/>
                  <c:yMode val="edge"/>
                  <c:x val="0.17054263565891473"/>
                  <c:y val="0.66268656716417929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Mode val="edge"/>
                  <c:yMode val="edge"/>
                  <c:x val="0.17054263565891473"/>
                  <c:y val="0.68358208955223854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Mode val="edge"/>
                  <c:yMode val="edge"/>
                  <c:x val="0.17054263565891473"/>
                  <c:y val="0.71343283582089567"/>
                </c:manualLayout>
              </c:layout>
              <c:numFmt formatCode="0" sourceLinked="0"/>
              <c:spPr>
                <a:noFill/>
                <a:ln w="18612">
                  <a:noFill/>
                </a:ln>
              </c:spPr>
              <c:txPr>
                <a:bodyPr/>
                <a:lstStyle/>
                <a:p>
                  <a:pPr>
                    <a:defRPr sz="348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8612">
                <a:noFill/>
              </a:ln>
            </c:spPr>
            <c:txPr>
              <a:bodyPr/>
              <a:lstStyle/>
              <a:p>
                <a:pPr>
                  <a:defRPr sz="102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16.3</c:v>
                </c:pt>
                <c:pt idx="1">
                  <c:v>42.2</c:v>
                </c:pt>
                <c:pt idx="2">
                  <c:v>28.1</c:v>
                </c:pt>
                <c:pt idx="3">
                  <c:v>13.5</c:v>
                </c:pt>
              </c:numCache>
            </c:numRef>
          </c:val>
        </c:ser>
        <c:dLbls>
          <c:showVal val="1"/>
        </c:dLbls>
        <c:gapWidth val="20"/>
        <c:axId val="96581888"/>
        <c:axId val="96595968"/>
      </c:barChart>
      <c:catAx>
        <c:axId val="96581888"/>
        <c:scaling>
          <c:orientation val="minMax"/>
        </c:scaling>
        <c:axPos val="b"/>
        <c:numFmt formatCode="General" sourceLinked="1"/>
        <c:tickLblPos val="nextTo"/>
        <c:spPr>
          <a:ln w="23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6595968"/>
        <c:crosses val="autoZero"/>
        <c:auto val="1"/>
        <c:lblAlgn val="ctr"/>
        <c:lblOffset val="100"/>
        <c:tickLblSkip val="1"/>
        <c:tickMarkSkip val="1"/>
      </c:catAx>
      <c:valAx>
        <c:axId val="96595968"/>
        <c:scaling>
          <c:orientation val="minMax"/>
          <c:max val="60"/>
        </c:scaling>
        <c:delete val="1"/>
        <c:axPos val="l"/>
        <c:numFmt formatCode="General" sourceLinked="1"/>
        <c:tickLblPos val="nextTo"/>
        <c:crossAx val="96581888"/>
        <c:crosses val="autoZero"/>
        <c:crossBetween val="between"/>
        <c:majorUnit val="10"/>
      </c:valAx>
      <c:spPr>
        <a:noFill/>
        <a:ln w="1861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0.59599999999999997</c:v>
                </c:pt>
                <c:pt idx="1">
                  <c:v>0.47100000000000003</c:v>
                </c:pt>
                <c:pt idx="2">
                  <c:v>0.34100000000000008</c:v>
                </c:pt>
                <c:pt idx="3">
                  <c:v>0.18900000000000003</c:v>
                </c:pt>
              </c:numCache>
            </c:numRef>
          </c:val>
        </c:ser>
        <c:dLbls/>
        <c:gapWidth val="43"/>
        <c:overlap val="100"/>
        <c:axId val="81205120"/>
        <c:axId val="81206656"/>
      </c:barChart>
      <c:catAx>
        <c:axId val="812051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1206656"/>
        <c:crosses val="autoZero"/>
        <c:auto val="1"/>
        <c:lblAlgn val="ctr"/>
        <c:lblOffset val="100"/>
      </c:catAx>
      <c:valAx>
        <c:axId val="8120665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120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0.56999999999999995</c:v>
                </c:pt>
                <c:pt idx="1">
                  <c:v>0.55500000000000005</c:v>
                </c:pt>
                <c:pt idx="2">
                  <c:v>0.32800000000000007</c:v>
                </c:pt>
                <c:pt idx="3">
                  <c:v>0.29200000000000004</c:v>
                </c:pt>
              </c:numCache>
            </c:numRef>
          </c:val>
        </c:ser>
        <c:dLbls/>
        <c:gapWidth val="43"/>
        <c:overlap val="100"/>
        <c:axId val="81234560"/>
        <c:axId val="81244544"/>
      </c:barChart>
      <c:catAx>
        <c:axId val="812345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1244544"/>
        <c:crosses val="autoZero"/>
        <c:auto val="1"/>
        <c:lblAlgn val="ctr"/>
        <c:lblOffset val="100"/>
      </c:catAx>
      <c:valAx>
        <c:axId val="81244544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12345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47530664151460567"/>
          <c:y val="6.1848251542390223E-2"/>
          <c:w val="0.51152601263246145"/>
          <c:h val="0.7397796525394663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Más de dos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
Leve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0.79300000000000004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Dos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
Leve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4.8000000000000001E-2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Una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
Leve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6.4000000000000015E-2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Hipoglucemia
Leve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9.5000000000000015E-2</c:v>
                </c:pt>
              </c:numCache>
            </c:numRef>
          </c:val>
        </c:ser>
        <c:dLbls/>
        <c:gapWidth val="43"/>
        <c:overlap val="100"/>
        <c:axId val="81525760"/>
        <c:axId val="81425152"/>
      </c:barChart>
      <c:catAx>
        <c:axId val="81525760"/>
        <c:scaling>
          <c:orientation val="minMax"/>
        </c:scaling>
        <c:axPos val="b"/>
        <c:numFmt formatCode="General" sourceLinked="1"/>
        <c:majorTickMark val="none"/>
        <c:tickLblPos val="nextTo"/>
        <c:spPr>
          <a:solidFill>
            <a:schemeClr val="bg1"/>
          </a:solidFill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1425152"/>
        <c:crosses val="autoZero"/>
        <c:auto val="1"/>
        <c:lblAlgn val="ctr"/>
        <c:lblOffset val="100"/>
      </c:catAx>
      <c:valAx>
        <c:axId val="8142515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15257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0238178732803692E-2"/>
          <c:y val="0.11081630694660247"/>
          <c:w val="0.37293251266672306"/>
          <c:h val="0.65066693345365978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8828211490353348"/>
          <c:y val="6.1848251542390223E-2"/>
          <c:w val="0.59855045353438763"/>
          <c:h val="0.8088668187374569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Más de dos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1.2999999999999998E-2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Dos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7.000000000000001E-3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Una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3.1000000000000003E-2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0.95000000000000007</c:v>
                </c:pt>
              </c:numCache>
            </c:numRef>
          </c:val>
        </c:ser>
        <c:dLbls/>
        <c:gapWidth val="43"/>
        <c:overlap val="100"/>
        <c:axId val="81752064"/>
        <c:axId val="81753600"/>
      </c:barChart>
      <c:catAx>
        <c:axId val="817520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1753600"/>
        <c:crosses val="autoZero"/>
        <c:auto val="1"/>
        <c:lblAlgn val="ctr"/>
        <c:lblOffset val="100"/>
      </c:catAx>
      <c:valAx>
        <c:axId val="8175360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17520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27071845903719827"/>
          <c:w val="0.25007441674601055"/>
          <c:h val="0.37407972849504273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45850447265520389"/>
          <c:y val="2.3389772668411548E-2"/>
          <c:w val="0.46853424571928515"/>
          <c:h val="0.9021432118927846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Le han llamado a usted por teléfono</c:v>
                </c:pt>
                <c:pt idx="1">
                  <c:v>Le administraron algún
producto por la boca, azucar,
zumo, caramelos</c:v>
                </c:pt>
                <c:pt idx="2">
                  <c:v>Llamaron a un servicio de
urgencias</c:v>
                </c:pt>
                <c:pt idx="3">
                  <c:v>Le administraron GLUCAGÓN</c:v>
                </c:pt>
                <c:pt idx="4">
                  <c:v>Otras acciones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0.77300000000000013</c:v>
                </c:pt>
                <c:pt idx="1">
                  <c:v>0.47700000000000004</c:v>
                </c:pt>
                <c:pt idx="2">
                  <c:v>0.20500000000000002</c:v>
                </c:pt>
                <c:pt idx="3">
                  <c:v>9.1000000000000025E-2</c:v>
                </c:pt>
                <c:pt idx="4">
                  <c:v>9.1000000000000025E-2</c:v>
                </c:pt>
              </c:numCache>
            </c:numRef>
          </c:val>
        </c:ser>
        <c:dLbls/>
        <c:gapWidth val="50"/>
        <c:axId val="81696256"/>
        <c:axId val="81697792"/>
      </c:barChart>
      <c:catAx>
        <c:axId val="81696256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81697792"/>
        <c:crosses val="autoZero"/>
        <c:auto val="1"/>
        <c:lblAlgn val="ctr"/>
        <c:lblOffset val="100"/>
        <c:tickLblSkip val="1"/>
        <c:tickMarkSkip val="1"/>
      </c:catAx>
      <c:valAx>
        <c:axId val="81697792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81696256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1251122186078561"/>
          <c:y val="6.4753486215171643E-2"/>
          <c:w val="0.77432160998144428"/>
          <c:h val="0.82549165484798359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4.3999999999999997E-2</c:v>
                </c:pt>
                <c:pt idx="1">
                  <c:v>0.33800000000000008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0.22700000000000001</c:v>
                </c:pt>
                <c:pt idx="1">
                  <c:v>0.23900000000000002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HAY GLUCAGÓN EN EL COLEGIO</c:v>
                </c:pt>
                <c:pt idx="1">
                  <c:v>ALGUIEN EN EL CENTRO SABE PONERLO </c:v>
                </c:pt>
              </c:strCache>
            </c:strRef>
          </c:cat>
          <c:val>
            <c:numRef>
              <c:f>Sheet1!$B$4:$C$4</c:f>
              <c:numCache>
                <c:formatCode>0.00%</c:formatCode>
                <c:ptCount val="2"/>
                <c:pt idx="0">
                  <c:v>0.72800000000000009</c:v>
                </c:pt>
                <c:pt idx="1">
                  <c:v>0.4240000000000001</c:v>
                </c:pt>
              </c:numCache>
            </c:numRef>
          </c:val>
        </c:ser>
        <c:dLbls/>
        <c:gapWidth val="43"/>
        <c:overlap val="100"/>
        <c:axId val="81880192"/>
        <c:axId val="81881728"/>
      </c:barChart>
      <c:catAx>
        <c:axId val="818801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1881728"/>
        <c:crosses val="autoZero"/>
        <c:auto val="1"/>
        <c:lblAlgn val="ctr"/>
        <c:lblOffset val="100"/>
      </c:catAx>
      <c:valAx>
        <c:axId val="8188172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18801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1126764468367986E-2"/>
          <c:y val="0.15071516665410123"/>
          <c:w val="9.3567168231704634E-2"/>
          <c:h val="0.56455390813149109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1666001178604192"/>
          <c:y val="0.13701696911589614"/>
          <c:w val="0.82023265061685358"/>
          <c:h val="0.62315390272595483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6.000000000000001E-3</c:v>
                </c:pt>
                <c:pt idx="2" formatCode="0%">
                  <c:v>2.1000000000000005E-2</c:v>
                </c:pt>
                <c:pt idx="3" formatCode="0%">
                  <c:v>3.0000000000000005E-3</c:v>
                </c:pt>
                <c:pt idx="4" formatCode="0%">
                  <c:v>4.000000000000001E-3</c:v>
                </c:pt>
                <c:pt idx="5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5.000000000000001E-3</c:v>
                </c:pt>
                <c:pt idx="2" formatCode="0%">
                  <c:v>1.4E-2</c:v>
                </c:pt>
                <c:pt idx="3" formatCode="0%">
                  <c:v>3.0000000000000005E-3</c:v>
                </c:pt>
                <c:pt idx="4" formatCode="0%">
                  <c:v>4.000000000000001E-3</c:v>
                </c:pt>
                <c:pt idx="5" formatCode="0%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0.99</c:v>
                </c:pt>
                <c:pt idx="2" formatCode="0%">
                  <c:v>0.96500000000000008</c:v>
                </c:pt>
                <c:pt idx="3" formatCode="0%">
                  <c:v>0.995</c:v>
                </c:pt>
                <c:pt idx="4" formatCode="0%">
                  <c:v>0.99199999999999999</c:v>
                </c:pt>
                <c:pt idx="5" formatCode="0%">
                  <c:v>1</c:v>
                </c:pt>
              </c:numCache>
            </c:numRef>
          </c:val>
        </c:ser>
        <c:dLbls/>
        <c:gapWidth val="43"/>
        <c:overlap val="100"/>
        <c:axId val="82656256"/>
        <c:axId val="82682624"/>
      </c:barChart>
      <c:catAx>
        <c:axId val="826562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2682624"/>
        <c:crosses val="autoZero"/>
        <c:auto val="1"/>
        <c:lblAlgn val="ctr"/>
        <c:lblOffset val="100"/>
      </c:catAx>
      <c:valAx>
        <c:axId val="8268262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26562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6122127015584711E-2"/>
          <c:y val="0.15432834079913743"/>
          <c:w val="9.3567168231704634E-2"/>
          <c:h val="0.56745725003307346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43149411960699158"/>
          <c:y val="8.3661193201726367E-2"/>
          <c:w val="0.54087121106340141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Dispone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2.0000000000000004E-2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Dispone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Dispone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0.71000000000000008</c:v>
                </c:pt>
              </c:numCache>
            </c:numRef>
          </c:val>
        </c:ser>
        <c:dLbls/>
        <c:gapWidth val="70"/>
        <c:overlap val="100"/>
        <c:axId val="82931712"/>
        <c:axId val="82933248"/>
      </c:barChart>
      <c:catAx>
        <c:axId val="829317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2933248"/>
        <c:crosses val="autoZero"/>
        <c:auto val="1"/>
        <c:lblAlgn val="ctr"/>
        <c:lblOffset val="100"/>
      </c:catAx>
      <c:valAx>
        <c:axId val="8293324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29317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24008354751452"/>
          <c:y val="0.17091376676770806"/>
          <c:w val="0.22613272075427726"/>
          <c:h val="0.51127738051191784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43149411960699158"/>
          <c:y val="8.3661193201726367E-2"/>
          <c:w val="0.54087121106340141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CUENTA CON LA AYUDA
 DE UN PSICÓLOGO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9.2000000000000026E-2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CUENTA CON LA AYUDA
 DE UN PSICÓLOGO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0.69000000000000006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CUENTA CON LA AYUDA
 DE UN PSICÓLOGO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0.21800000000000003</c:v>
                </c:pt>
              </c:numCache>
            </c:numRef>
          </c:val>
        </c:ser>
        <c:dLbls/>
        <c:gapWidth val="70"/>
        <c:overlap val="100"/>
        <c:axId val="83075072"/>
        <c:axId val="83076608"/>
      </c:barChart>
      <c:catAx>
        <c:axId val="830750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3076608"/>
        <c:crosses val="autoZero"/>
        <c:auto val="1"/>
        <c:lblAlgn val="ctr"/>
        <c:lblOffset val="100"/>
      </c:catAx>
      <c:valAx>
        <c:axId val="8307660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307507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24008354751452"/>
          <c:y val="0.17091376676770806"/>
          <c:w val="0.22613272075427726"/>
          <c:h val="0.51127738051191784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43149411960699158"/>
          <c:y val="8.3661193201726367E-2"/>
          <c:w val="0.54087121106340141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contesta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Ha consultado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Ha consultado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0.32000000000000006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Ha consultado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0.12000000000000001</c:v>
                </c:pt>
              </c:numCache>
            </c:numRef>
          </c:val>
        </c:ser>
        <c:dLbls/>
        <c:gapWidth val="70"/>
        <c:overlap val="100"/>
        <c:axId val="83740160"/>
        <c:axId val="83741696"/>
      </c:barChart>
      <c:catAx>
        <c:axId val="837401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3741696"/>
        <c:crosses val="autoZero"/>
        <c:auto val="1"/>
        <c:lblAlgn val="ctr"/>
        <c:lblOffset val="100"/>
      </c:catAx>
      <c:valAx>
        <c:axId val="8374169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37401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24008354751452"/>
          <c:y val="0.17091376676770806"/>
          <c:w val="0.22613272075427726"/>
          <c:h val="0.51127738051191784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2.7921406411582209E-2"/>
          <c:y val="5.0802139037433178E-2"/>
          <c:w val="0.97518097207859389"/>
          <c:h val="0.86631016042780751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5256"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Menos de 1 año</c:v>
                </c:pt>
                <c:pt idx="1">
                  <c:v>1 año</c:v>
                </c:pt>
                <c:pt idx="2">
                  <c:v>2 años</c:v>
                </c:pt>
                <c:pt idx="3">
                  <c:v>3 años</c:v>
                </c:pt>
                <c:pt idx="4">
                  <c:v>4 años</c:v>
                </c:pt>
                <c:pt idx="5">
                  <c:v>5 años</c:v>
                </c:pt>
                <c:pt idx="6">
                  <c:v>6 años</c:v>
                </c:pt>
                <c:pt idx="7">
                  <c:v>7 años</c:v>
                </c:pt>
                <c:pt idx="8">
                  <c:v>8 años</c:v>
                </c:pt>
                <c:pt idx="9">
                  <c:v>9 años o más</c:v>
                </c:pt>
                <c:pt idx="10">
                  <c:v>No contesta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</c:v>
                </c:pt>
                <c:pt idx="1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  <c:pt idx="7">
                  <c:v>5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gapWidth val="20"/>
        <c:axId val="96597888"/>
        <c:axId val="107927424"/>
      </c:barChart>
      <c:catAx>
        <c:axId val="96597888"/>
        <c:scaling>
          <c:orientation val="minMax"/>
        </c:scaling>
        <c:axPos val="b"/>
        <c:numFmt formatCode="General" sourceLinked="1"/>
        <c:tickLblPos val="nextTo"/>
        <c:spPr>
          <a:ln w="19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7927424"/>
        <c:crosses val="autoZero"/>
        <c:auto val="1"/>
        <c:lblAlgn val="ctr"/>
        <c:lblOffset val="100"/>
        <c:tickLblSkip val="1"/>
        <c:tickMarkSkip val="1"/>
      </c:catAx>
      <c:valAx>
        <c:axId val="107927424"/>
        <c:scaling>
          <c:orientation val="minMax"/>
          <c:max val="100"/>
        </c:scaling>
        <c:axPos val="l"/>
        <c:numFmt formatCode="General" sourceLinked="1"/>
        <c:tickLblPos val="nextTo"/>
        <c:spPr>
          <a:ln w="19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6" b="0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s-ES"/>
          </a:p>
        </c:txPr>
        <c:crossAx val="96597888"/>
        <c:crosses val="autoZero"/>
        <c:crossBetween val="between"/>
        <c:majorUnit val="10"/>
      </c:valAx>
      <c:spPr>
        <a:noFill/>
        <a:ln w="1525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43149411960699158"/>
          <c:y val="8.3661193201726367E-2"/>
          <c:w val="0.54087121106340141"/>
          <c:h val="0.68718065347160828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CUENTA CON LA AYUDA
 DE UN ENFERMERO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2.5999999999999999E-2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CUENTA CON LA AYUDA
 DE UN ENFERMERO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0.15000000000000002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CUENTA CON LA AYUDA
 DE UN ENFERMERO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0.82399999999999995</c:v>
                </c:pt>
              </c:numCache>
            </c:numRef>
          </c:val>
        </c:ser>
        <c:dLbls/>
        <c:gapWidth val="70"/>
        <c:overlap val="100"/>
        <c:axId val="83871232"/>
        <c:axId val="83872768"/>
      </c:barChart>
      <c:catAx>
        <c:axId val="83871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83872768"/>
        <c:crosses val="autoZero"/>
        <c:auto val="1"/>
        <c:lblAlgn val="ctr"/>
        <c:lblOffset val="100"/>
      </c:catAx>
      <c:valAx>
        <c:axId val="83872768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838712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024008354751452"/>
          <c:y val="0.17091376676770806"/>
          <c:w val="0.22613272075427726"/>
          <c:h val="0.51127738051191784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3273329411106251"/>
          <c:y val="4.3074441344954285E-2"/>
          <c:w val="0.65409948035085286"/>
          <c:h val="0.7878269158581546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.00%">
                  <c:v>0.70600000000000007</c:v>
                </c:pt>
                <c:pt idx="2" formatCode="0.00%">
                  <c:v>0.71300000000000008</c:v>
                </c:pt>
                <c:pt idx="3" formatCode="0.00%">
                  <c:v>0.68700000000000017</c:v>
                </c:pt>
                <c:pt idx="4" formatCode="0.00%">
                  <c:v>0.70900000000000007</c:v>
                </c:pt>
                <c:pt idx="5" formatCode="0.00%">
                  <c:v>0.74800000000000011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Total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.00%">
                  <c:v>0.29400000000000004</c:v>
                </c:pt>
                <c:pt idx="2" formatCode="0.00%">
                  <c:v>0.28700000000000003</c:v>
                </c:pt>
                <c:pt idx="3" formatCode="0.00%">
                  <c:v>0.31300000000000006</c:v>
                </c:pt>
                <c:pt idx="4" formatCode="0.00%">
                  <c:v>0.29100000000000004</c:v>
                </c:pt>
                <c:pt idx="5" formatCode="0.00%">
                  <c:v>0.252</c:v>
                </c:pt>
              </c:numCache>
            </c:numRef>
          </c:val>
        </c:ser>
        <c:dLbls/>
        <c:gapWidth val="43"/>
        <c:overlap val="100"/>
        <c:axId val="136948352"/>
        <c:axId val="136950144"/>
      </c:barChart>
      <c:catAx>
        <c:axId val="1369483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6950144"/>
        <c:crosses val="autoZero"/>
        <c:auto val="1"/>
        <c:lblAlgn val="ctr"/>
        <c:lblOffset val="100"/>
      </c:catAx>
      <c:valAx>
        <c:axId val="13695014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69483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8801855933630721"/>
          <c:y val="0.18837985555034636"/>
          <c:w val="5.2333087924482331E-2"/>
          <c:h val="0.47487146099127298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6277108956421777"/>
          <c:y val="2.0080201240780048E-2"/>
          <c:w val="0.41683145375244623"/>
          <c:h val="0.83745770348466519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Lleva la comida de casa</c:v>
                </c:pt>
              </c:strCache>
            </c:strRef>
          </c:tx>
          <c:spPr>
            <a:solidFill>
              <a:srgbClr val="007FC7"/>
            </a:solidFill>
            <a:ln>
              <a:noFill/>
            </a:ln>
          </c:spPr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COME COLEGIO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0.26300000000000001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Come la que tienen en el comedor del colegio</c:v>
                </c:pt>
              </c:strCache>
            </c:strRef>
          </c:tx>
          <c:spPr>
            <a:solidFill>
              <a:srgbClr val="6ECFF6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COME COLEGIO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0.7370000000000001</c:v>
                </c:pt>
              </c:numCache>
            </c:numRef>
          </c:val>
        </c:ser>
        <c:dLbls/>
        <c:gapWidth val="21"/>
        <c:overlap val="100"/>
        <c:axId val="137172480"/>
        <c:axId val="137174016"/>
      </c:barChart>
      <c:catAx>
        <c:axId val="1371724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7174016"/>
        <c:crosses val="autoZero"/>
        <c:auto val="1"/>
        <c:lblAlgn val="ctr"/>
        <c:lblOffset val="100"/>
      </c:catAx>
      <c:valAx>
        <c:axId val="13717401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71724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8132848778518078E-2"/>
          <c:y val="0.16966102731410851"/>
          <c:w val="0.2517815231773714"/>
          <c:h val="0.67435981743975271"/>
        </c:manualLayout>
      </c:layout>
      <c:txPr>
        <a:bodyPr/>
        <a:lstStyle/>
        <a:p>
          <a:pPr>
            <a:defRPr sz="12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25744031996000505"/>
          <c:y val="7.3994026608742894E-2"/>
          <c:w val="0.51686539182602165"/>
          <c:h val="0.748563670920445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spPr>
              <a:solidFill>
                <a:srgbClr val="8DC63F"/>
              </a:solidFill>
            </c:spPr>
          </c:dPt>
          <c:dPt>
            <c:idx val="1"/>
            <c:spPr>
              <a:solidFill>
                <a:srgbClr val="FFC000">
                  <a:alpha val="54118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0.62900000000000011</c:v>
                </c:pt>
                <c:pt idx="1">
                  <c:v>0.37100000000000005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es-ES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0.75600000000000012</c:v>
                </c:pt>
                <c:pt idx="1">
                  <c:v>0.66400000000000015</c:v>
                </c:pt>
                <c:pt idx="2">
                  <c:v>0.55600000000000005</c:v>
                </c:pt>
                <c:pt idx="3">
                  <c:v>0.5</c:v>
                </c:pt>
              </c:numCache>
            </c:numRef>
          </c:val>
        </c:ser>
        <c:dLbls/>
        <c:gapWidth val="43"/>
        <c:overlap val="100"/>
        <c:axId val="137147520"/>
        <c:axId val="137149056"/>
      </c:barChart>
      <c:catAx>
        <c:axId val="1371475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7149056"/>
        <c:crosses val="autoZero"/>
        <c:auto val="1"/>
        <c:lblAlgn val="ctr"/>
        <c:lblOffset val="100"/>
      </c:catAx>
      <c:valAx>
        <c:axId val="137149056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7147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54610969105508245"/>
          <c:y val="2.3389734779306219E-2"/>
          <c:w val="0.36490355115012585"/>
          <c:h val="0.90214321189278468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FFCD0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Porque el colegio está cerca
de casa</c:v>
                </c:pt>
                <c:pt idx="1">
                  <c:v>Prefiere asegurar en casa que
hace la dieta</c:v>
                </c:pt>
                <c:pt idx="2">
                  <c:v>Porque como tiene que ponerse
la insulina, prefiere hacerlo
en casa</c:v>
                </c:pt>
                <c:pt idx="3">
                  <c:v>No hay comedor en el colegio</c:v>
                </c:pt>
                <c:pt idx="4">
                  <c:v>Porque en el colegio no puede
modificar la dieta</c:v>
                </c:pt>
                <c:pt idx="5">
                  <c:v>Otros motivos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0.4220000000000001</c:v>
                </c:pt>
                <c:pt idx="1">
                  <c:v>0.29000000000000004</c:v>
                </c:pt>
                <c:pt idx="2">
                  <c:v>0.26100000000000001</c:v>
                </c:pt>
                <c:pt idx="3">
                  <c:v>0.15900000000000003</c:v>
                </c:pt>
                <c:pt idx="4">
                  <c:v>6.8000000000000019E-2</c:v>
                </c:pt>
                <c:pt idx="5">
                  <c:v>0.23800000000000002</c:v>
                </c:pt>
              </c:numCache>
            </c:numRef>
          </c:val>
        </c:ser>
        <c:dLbls/>
        <c:gapWidth val="50"/>
        <c:axId val="137345664"/>
        <c:axId val="137535872"/>
      </c:barChart>
      <c:catAx>
        <c:axId val="137345664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37535872"/>
        <c:crosses val="autoZero"/>
        <c:auto val="1"/>
        <c:lblAlgn val="ctr"/>
        <c:lblOffset val="100"/>
        <c:tickLblSkip val="1"/>
        <c:tickMarkSkip val="1"/>
      </c:catAx>
      <c:valAx>
        <c:axId val="137535872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37345664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FFD72F">
                <a:alpha val="80000"/>
              </a:srgb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De 6 a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0.38200000000000006</c:v>
                </c:pt>
                <c:pt idx="1">
                  <c:v>0.34900000000000003</c:v>
                </c:pt>
                <c:pt idx="2">
                  <c:v>0.251</c:v>
                </c:pt>
                <c:pt idx="3">
                  <c:v>9.0000000000000011E-2</c:v>
                </c:pt>
              </c:numCache>
            </c:numRef>
          </c:val>
        </c:ser>
        <c:dLbls/>
        <c:gapWidth val="43"/>
        <c:overlap val="100"/>
        <c:axId val="137842688"/>
        <c:axId val="137844224"/>
      </c:barChart>
      <c:catAx>
        <c:axId val="1378426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7844224"/>
        <c:crosses val="autoZero"/>
        <c:auto val="1"/>
        <c:lblAlgn val="ctr"/>
        <c:lblOffset val="100"/>
      </c:catAx>
      <c:valAx>
        <c:axId val="137844224"/>
        <c:scaling>
          <c:orientation val="minMax"/>
          <c:max val="0.6000000000000002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7842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FFD72F">
                <a:alpha val="80000"/>
              </a:srgb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De 6 a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0.39200000000000007</c:v>
                </c:pt>
                <c:pt idx="1">
                  <c:v>0.35300000000000004</c:v>
                </c:pt>
                <c:pt idx="2">
                  <c:v>0.16600000000000001</c:v>
                </c:pt>
                <c:pt idx="3">
                  <c:v>3.4000000000000002E-2</c:v>
                </c:pt>
              </c:numCache>
            </c:numRef>
          </c:val>
        </c:ser>
        <c:dLbls/>
        <c:gapWidth val="43"/>
        <c:overlap val="100"/>
        <c:axId val="137585408"/>
        <c:axId val="137586944"/>
      </c:barChart>
      <c:catAx>
        <c:axId val="1375854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7586944"/>
        <c:crosses val="autoZero"/>
        <c:auto val="1"/>
        <c:lblAlgn val="ctr"/>
        <c:lblOffset val="100"/>
      </c:catAx>
      <c:valAx>
        <c:axId val="137586944"/>
        <c:scaling>
          <c:orientation val="minMax"/>
          <c:max val="0.6000000000000002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7585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2478102931149117"/>
          <c:y val="4.3074441344954285E-2"/>
          <c:w val="0.63582393179992081"/>
          <c:h val="0.7170964304968968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sé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 algn="ctr">
                  <a:defRPr lang="es-ES" sz="1200" b="0" i="0" u="none" strike="noStrike" kern="1200" baseline="0">
                    <a:solidFill>
                      <a:srgbClr val="5F5F5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Ha tenido Hipoglucemia por deporte</c:v>
                </c:pt>
                <c:pt idx="2">
                  <c:v>Los profesores de educación física saben identificar hipoglucemia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</c:v>
                </c:pt>
                <c:pt idx="1">
                  <c:v>0.4920000000000001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D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Ha tenido Hipoglucemia por deporte</c:v>
                </c:pt>
                <c:pt idx="2">
                  <c:v>Los profesores de educación física saben identificar hipoglucemia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1.7999999999999999E-2</c:v>
                </c:pt>
                <c:pt idx="1">
                  <c:v>0.15600000000000003</c:v>
                </c:pt>
                <c:pt idx="2">
                  <c:v>0.48100000000000004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Hace deporte con los compañeros</c:v>
                </c:pt>
                <c:pt idx="1">
                  <c:v>Ha tenido Hipoglucemia por deporte</c:v>
                </c:pt>
                <c:pt idx="2">
                  <c:v>Los profesores de educación física saben identificar hipoglucemia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0.98199999999999998</c:v>
                </c:pt>
                <c:pt idx="1">
                  <c:v>0.35200000000000004</c:v>
                </c:pt>
                <c:pt idx="2">
                  <c:v>0.51900000000000002</c:v>
                </c:pt>
              </c:numCache>
            </c:numRef>
          </c:val>
        </c:ser>
        <c:dLbls/>
        <c:gapWidth val="43"/>
        <c:overlap val="100"/>
        <c:axId val="138332800"/>
        <c:axId val="138680192"/>
      </c:barChart>
      <c:catAx>
        <c:axId val="1383328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8680192"/>
        <c:crosses val="autoZero"/>
        <c:auto val="1"/>
        <c:lblAlgn val="ctr"/>
        <c:lblOffset val="100"/>
      </c:catAx>
      <c:valAx>
        <c:axId val="13868019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83328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6509433962264153"/>
          <c:y val="0.26272356515022421"/>
          <c:w val="6.2672336948447496E-2"/>
          <c:h val="0.30440536968888304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577998563858763"/>
          <c:y val="7.8340004851235212E-2"/>
          <c:w val="0.59966040211954652"/>
          <c:h val="0.6818308407652630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se realizan</c:v>
                </c:pt>
              </c:strCache>
            </c:strRef>
          </c:tx>
          <c:spPr>
            <a:solidFill>
              <a:schemeClr val="bg2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Dificultades en responsabilizarse
en salidas de UN día</c:v>
                </c:pt>
                <c:pt idx="1">
                  <c:v>Dificultades en responsabilizarse
en salidas de VARIOS días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5.5000000000000007E-2</c:v>
                </c:pt>
                <c:pt idx="1">
                  <c:v>0.48100000000000004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Dificultades en responsabilizarse
en salidas de UN día</c:v>
                </c:pt>
                <c:pt idx="1">
                  <c:v>Dificultades en responsabilizarse
en salidas de VARIOS días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0.22600000000000001</c:v>
                </c:pt>
                <c:pt idx="1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Dificultades en responsabilizarse
en salidas de UN día</c:v>
                </c:pt>
                <c:pt idx="1">
                  <c:v>Dificultades en responsabilizarse
en salidas de VARIOS días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0.71900000000000008</c:v>
                </c:pt>
                <c:pt idx="1">
                  <c:v>0.3590000000000001</c:v>
                </c:pt>
              </c:numCache>
            </c:numRef>
          </c:val>
        </c:ser>
        <c:dLbls/>
        <c:gapWidth val="43"/>
        <c:overlap val="100"/>
        <c:axId val="139213440"/>
        <c:axId val="139227520"/>
      </c:barChart>
      <c:catAx>
        <c:axId val="1392134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9227520"/>
        <c:crosses val="autoZero"/>
        <c:auto val="1"/>
        <c:lblAlgn val="ctr"/>
        <c:lblOffset val="100"/>
      </c:catAx>
      <c:valAx>
        <c:axId val="139227520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9213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163522012578618"/>
          <c:y val="0.13559048387862674"/>
          <c:w val="0.17902453820630915"/>
          <c:h val="0.54889210878574091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3.4126163391933806E-2"/>
          <c:y val="5.0802139037433178E-2"/>
          <c:w val="0.96897621509824194"/>
          <c:h val="0.65292769528883099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FC7"/>
            </a:solidFill>
            <a:ln w="15173">
              <a:noFill/>
            </a:ln>
            <a:effectLst/>
          </c:spPr>
          <c:dPt>
            <c:idx val="0"/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8"/>
                <c:pt idx="0">
                  <c:v>Ninguna más</c:v>
                </c:pt>
                <c:pt idx="1">
                  <c:v>Dermatitis</c:v>
                </c:pt>
                <c:pt idx="2">
                  <c:v>Alteraciones tiroideas</c:v>
                </c:pt>
                <c:pt idx="3">
                  <c:v>Celiaquía</c:v>
                </c:pt>
                <c:pt idx="4">
                  <c:v>Asma</c:v>
                </c:pt>
                <c:pt idx="5">
                  <c:v>Alergias a otros alimentos</c:v>
                </c:pt>
                <c:pt idx="6">
                  <c:v>Alergia a la leche o al huevo</c:v>
                </c:pt>
                <c:pt idx="7">
                  <c:v>Otras enfermedades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8"/>
                <c:pt idx="0">
                  <c:v>68.300000000000011</c:v>
                </c:pt>
                <c:pt idx="1">
                  <c:v>9.3000000000000007</c:v>
                </c:pt>
                <c:pt idx="2">
                  <c:v>5.8999999999999995</c:v>
                </c:pt>
                <c:pt idx="3">
                  <c:v>5.6000000000000005</c:v>
                </c:pt>
                <c:pt idx="4">
                  <c:v>4.3</c:v>
                </c:pt>
                <c:pt idx="5">
                  <c:v>3.3000000000000003</c:v>
                </c:pt>
                <c:pt idx="6">
                  <c:v>1.3</c:v>
                </c:pt>
                <c:pt idx="7">
                  <c:v>9.3000000000000007</c:v>
                </c:pt>
              </c:numCache>
            </c:numRef>
          </c:val>
        </c:ser>
        <c:dLbls>
          <c:showVal val="1"/>
        </c:dLbls>
        <c:gapWidth val="20"/>
        <c:axId val="108228992"/>
        <c:axId val="108230528"/>
      </c:barChart>
      <c:catAx>
        <c:axId val="108228992"/>
        <c:scaling>
          <c:orientation val="minMax"/>
        </c:scaling>
        <c:axPos val="b"/>
        <c:numFmt formatCode="General" sourceLinked="1"/>
        <c:tickLblPos val="nextTo"/>
        <c:spPr>
          <a:ln w="18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es-ES"/>
          </a:p>
        </c:txPr>
        <c:crossAx val="108230528"/>
        <c:crosses val="autoZero"/>
        <c:auto val="1"/>
        <c:lblAlgn val="ctr"/>
        <c:lblOffset val="100"/>
        <c:tickLblSkip val="1"/>
        <c:tickMarkSkip val="1"/>
      </c:catAx>
      <c:valAx>
        <c:axId val="108230528"/>
        <c:scaling>
          <c:orientation val="minMax"/>
          <c:max val="110"/>
        </c:scaling>
        <c:axPos val="l"/>
        <c:numFmt formatCode="0" sourceLinked="1"/>
        <c:tickLblPos val="nextTo"/>
        <c:spPr>
          <a:ln w="18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53" b="0" i="0" u="none" strike="noStrik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</a:defRPr>
            </a:pPr>
            <a:endParaRPr lang="es-ES"/>
          </a:p>
        </c:txPr>
        <c:crossAx val="108228992"/>
        <c:crosses val="autoZero"/>
        <c:crossBetween val="between"/>
        <c:majorUnit val="10"/>
      </c:valAx>
      <c:spPr>
        <a:noFill/>
        <a:ln w="1517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744665230525431"/>
          <c:y val="7.8340004851235212E-2"/>
          <c:w val="0.68299373545287978"/>
          <c:h val="0.6818308407652630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D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Dificultades en responsabilizarse
en salidas de UN día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0.22600000000000001</c:v>
                </c:pt>
                <c:pt idx="2" formatCode="0%">
                  <c:v>0.37100000000000005</c:v>
                </c:pt>
                <c:pt idx="3" formatCode="0%">
                  <c:v>0.27500000000000002</c:v>
                </c:pt>
                <c:pt idx="4" formatCode="0%">
                  <c:v>0.14200000000000002</c:v>
                </c:pt>
                <c:pt idx="5" formatCode="0%">
                  <c:v>7.5999999999999998E-2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se realizan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Dificultades en responsabilizarse
en salidas de UN día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5.5000000000000007E-2</c:v>
                </c:pt>
                <c:pt idx="2" formatCode="0%">
                  <c:v>0.13300000000000001</c:v>
                </c:pt>
                <c:pt idx="3" formatCode="0%">
                  <c:v>4.9000000000000009E-2</c:v>
                </c:pt>
                <c:pt idx="4" formatCode="0%">
                  <c:v>3.5999999999999997E-2</c:v>
                </c:pt>
                <c:pt idx="5" formatCode="0%">
                  <c:v>1.7000000000000001E-2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Dificultades en responsabilizarse
en salidas de UN día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0.71900000000000008</c:v>
                </c:pt>
                <c:pt idx="2" formatCode="0%">
                  <c:v>0.49700000000000005</c:v>
                </c:pt>
                <c:pt idx="3" formatCode="0%">
                  <c:v>0.67700000000000016</c:v>
                </c:pt>
                <c:pt idx="4" formatCode="0%">
                  <c:v>0.82199999999999995</c:v>
                </c:pt>
                <c:pt idx="5" formatCode="0%">
                  <c:v>0.90800000000000003</c:v>
                </c:pt>
              </c:numCache>
            </c:numRef>
          </c:val>
        </c:ser>
        <c:dLbls/>
        <c:gapWidth val="43"/>
        <c:overlap val="100"/>
        <c:axId val="139468160"/>
        <c:axId val="139478144"/>
      </c:barChart>
      <c:catAx>
        <c:axId val="139468160"/>
        <c:scaling>
          <c:orientation val="minMax"/>
        </c:scaling>
        <c:axPos val="b"/>
        <c:numFmt formatCode="General" sourceLinked="1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9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9478144"/>
        <c:crosses val="autoZero"/>
        <c:auto val="1"/>
        <c:lblAlgn val="ctr"/>
        <c:lblOffset val="100"/>
      </c:catAx>
      <c:valAx>
        <c:axId val="13947814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94681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0754716981132088E-2"/>
          <c:y val="0.15188960744780111"/>
          <c:w val="0.13499938097360475"/>
          <c:h val="0.5880100053517594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1575328568374578"/>
          <c:y val="7.8340004851235212E-2"/>
          <c:w val="0.64170699476522997"/>
          <c:h val="0.6818308407652630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 se realizan</c:v>
                </c:pt>
              </c:strCache>
            </c:strRef>
          </c:tx>
          <c:spPr>
            <a:solidFill>
              <a:schemeClr val="bg2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Dificultades en responsabilizarse
en salidas de VARIOS días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 formatCode="0%">
                  <c:v>0.48100000000000004</c:v>
                </c:pt>
                <c:pt idx="2" formatCode="0%">
                  <c:v>0.72000000000000008</c:v>
                </c:pt>
                <c:pt idx="3" formatCode="0%">
                  <c:v>0.55000000000000004</c:v>
                </c:pt>
                <c:pt idx="4" formatCode="0%">
                  <c:v>0.39300000000000007</c:v>
                </c:pt>
                <c:pt idx="5" formatCode="0%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Dificultades en responsabilizarse
en salidas de VARIOS días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 formatCode="0%">
                  <c:v>0.16</c:v>
                </c:pt>
                <c:pt idx="2" formatCode="0%">
                  <c:v>0.10500000000000001</c:v>
                </c:pt>
                <c:pt idx="3" formatCode="0%">
                  <c:v>0.19700000000000001</c:v>
                </c:pt>
                <c:pt idx="4" formatCode="0%">
                  <c:v>0.15800000000000003</c:v>
                </c:pt>
                <c:pt idx="5" formatCode="0%">
                  <c:v>0.11799999999999998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8DC63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Dificultades en responsabilizarse
en salidas de VARIOS días</c:v>
                </c:pt>
                <c:pt idx="2">
                  <c:v>Menos de 6</c:v>
                </c:pt>
                <c:pt idx="3">
                  <c:v>Entre 6 y 10</c:v>
                </c:pt>
                <c:pt idx="4">
                  <c:v>De 11 a 13</c:v>
                </c:pt>
                <c:pt idx="5">
                  <c:v>De 14 a 16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 formatCode="0%">
                  <c:v>0.3590000000000001</c:v>
                </c:pt>
                <c:pt idx="2" formatCode="0%">
                  <c:v>0.17500000000000002</c:v>
                </c:pt>
                <c:pt idx="3" formatCode="0%">
                  <c:v>0.253</c:v>
                </c:pt>
                <c:pt idx="4" formatCode="0%">
                  <c:v>0.44900000000000001</c:v>
                </c:pt>
                <c:pt idx="5" formatCode="0%">
                  <c:v>0.72300000000000009</c:v>
                </c:pt>
              </c:numCache>
            </c:numRef>
          </c:val>
        </c:ser>
        <c:dLbls/>
        <c:gapWidth val="43"/>
        <c:overlap val="100"/>
        <c:axId val="139493760"/>
        <c:axId val="139495296"/>
      </c:barChart>
      <c:catAx>
        <c:axId val="139493760"/>
        <c:scaling>
          <c:orientation val="minMax"/>
        </c:scaling>
        <c:axPos val="b"/>
        <c:numFmt formatCode="General" sourceLinked="1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9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9495296"/>
        <c:crosses val="autoZero"/>
        <c:auto val="1"/>
        <c:lblAlgn val="ctr"/>
        <c:lblOffset val="100"/>
      </c:catAx>
      <c:valAx>
        <c:axId val="139495296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94937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1163522012578618"/>
          <c:y val="0.13559048387862674"/>
          <c:w val="0.17902453820630915"/>
          <c:h val="0.5880100053517594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21251122186078561"/>
          <c:y val="6.4753486215171643E-2"/>
          <c:w val="0.7111140470221341"/>
          <c:h val="0.7604545202373315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MISMAS SALIDAS DIARIAS</c:v>
                </c:pt>
                <c:pt idx="1">
                  <c:v>MISMAS SALIDAS, VARIOS DÍAS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6.900000000000002E-2</c:v>
                </c:pt>
                <c:pt idx="1">
                  <c:v>0.31100000000000005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MISMAS SALIDAS DIARIAS</c:v>
                </c:pt>
                <c:pt idx="1">
                  <c:v>MISMAS SALIDAS, VARIOS DÍAS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0.93100000000000005</c:v>
                </c:pt>
                <c:pt idx="1">
                  <c:v>0.68899999999999995</c:v>
                </c:pt>
              </c:numCache>
            </c:numRef>
          </c:val>
        </c:ser>
        <c:dLbls/>
        <c:gapWidth val="43"/>
        <c:overlap val="100"/>
        <c:axId val="139805056"/>
        <c:axId val="139806592"/>
      </c:barChart>
      <c:catAx>
        <c:axId val="1398050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9806592"/>
        <c:crosses val="autoZero"/>
        <c:auto val="1"/>
        <c:lblAlgn val="ctr"/>
        <c:lblOffset val="100"/>
      </c:catAx>
      <c:valAx>
        <c:axId val="139806592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98050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7.8588204846756785E-2"/>
          <c:y val="0.17600738566935475"/>
          <c:w val="6.8667288939040713E-2"/>
          <c:h val="0.61152517201696199"/>
        </c:manualLayout>
      </c:layout>
      <c:txPr>
        <a:bodyPr/>
        <a:lstStyle/>
        <a:p>
          <a:pPr>
            <a:defRPr sz="11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8DC63F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0.60000000000000009</c:v>
                </c:pt>
                <c:pt idx="1">
                  <c:v>0.6110000000000001</c:v>
                </c:pt>
                <c:pt idx="2">
                  <c:v>0.7400000000000001</c:v>
                </c:pt>
                <c:pt idx="3">
                  <c:v>0.78</c:v>
                </c:pt>
              </c:numCache>
            </c:numRef>
          </c:val>
        </c:ser>
        <c:dLbls/>
        <c:gapWidth val="43"/>
        <c:overlap val="100"/>
        <c:axId val="139863168"/>
        <c:axId val="139864704"/>
      </c:barChart>
      <c:catAx>
        <c:axId val="1398631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39864704"/>
        <c:crosses val="autoZero"/>
        <c:auto val="1"/>
        <c:lblAlgn val="ctr"/>
        <c:lblOffset val="100"/>
      </c:catAx>
      <c:valAx>
        <c:axId val="139864704"/>
        <c:scaling>
          <c:orientation val="minMax"/>
          <c:max val="1"/>
          <c:min val="0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39863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46345384418411112"/>
          <c:y val="8.5063947798820955E-2"/>
          <c:w val="0.30604876011323739"/>
          <c:h val="0.871186440677966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 w="16260">
              <a:noFill/>
            </a:ln>
          </c:spPr>
          <c:dLbls>
            <c:numFmt formatCode="0%" sourceLinked="0"/>
            <c:spPr>
              <a:noFill/>
              <a:ln w="1626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+mn-lt"/>
                    <a:ea typeface="Arial"/>
                    <a:cs typeface="Arial"/>
                  </a:defRPr>
                </a:pPr>
                <a:endParaRPr lang="es-E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Por su hijo</c:v>
                </c:pt>
                <c:pt idx="1">
                  <c:v>Por los profesores</c:v>
                </c:pt>
                <c:pt idx="2">
                  <c:v>Por los padres</c:v>
                </c:pt>
                <c:pt idx="3">
                  <c:v>Por otros compañeros</c:v>
                </c:pt>
                <c:pt idx="4">
                  <c:v>No lo saben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0.84200000000000008</c:v>
                </c:pt>
                <c:pt idx="1">
                  <c:v>0.44700000000000001</c:v>
                </c:pt>
                <c:pt idx="2">
                  <c:v>0.41500000000000004</c:v>
                </c:pt>
                <c:pt idx="3">
                  <c:v>0.11899999999999998</c:v>
                </c:pt>
                <c:pt idx="4">
                  <c:v>2.8000000000000001E-2</c:v>
                </c:pt>
              </c:numCache>
            </c:numRef>
          </c:val>
        </c:ser>
        <c:dLbls/>
        <c:gapWidth val="50"/>
        <c:axId val="139872128"/>
        <c:axId val="140013568"/>
      </c:barChart>
      <c:catAx>
        <c:axId val="139872128"/>
        <c:scaling>
          <c:orientation val="maxMin"/>
        </c:scaling>
        <c:axPos val="l"/>
        <c:numFmt formatCode="General" sourceLinked="1"/>
        <c:majorTickMark val="none"/>
        <c:tickLblPos val="nextTo"/>
        <c:spPr>
          <a:ln w="635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s-ES"/>
          </a:p>
        </c:txPr>
        <c:crossAx val="140013568"/>
        <c:crosses val="autoZero"/>
        <c:auto val="1"/>
        <c:lblAlgn val="ctr"/>
        <c:lblOffset val="100"/>
        <c:tickLblSkip val="1"/>
        <c:tickMarkSkip val="1"/>
      </c:catAx>
      <c:valAx>
        <c:axId val="140013568"/>
        <c:scaling>
          <c:orientation val="minMax"/>
          <c:max val="1"/>
          <c:min val="0"/>
        </c:scaling>
        <c:delete val="1"/>
        <c:axPos val="t"/>
        <c:numFmt formatCode="0.00%" sourceLinked="1"/>
        <c:tickLblPos val="nextTo"/>
        <c:crossAx val="139872128"/>
        <c:crosses val="autoZero"/>
        <c:crossBetween val="between"/>
      </c:valAx>
      <c:spPr>
        <a:noFill/>
        <a:ln w="1626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0.60100000000000009</c:v>
                </c:pt>
                <c:pt idx="1">
                  <c:v>0.84400000000000008</c:v>
                </c:pt>
                <c:pt idx="2">
                  <c:v>0.93100000000000005</c:v>
                </c:pt>
                <c:pt idx="3">
                  <c:v>0.94099999999999995</c:v>
                </c:pt>
              </c:numCache>
            </c:numRef>
          </c:val>
        </c:ser>
        <c:dLbls/>
        <c:gapWidth val="43"/>
        <c:overlap val="100"/>
        <c:axId val="140115968"/>
        <c:axId val="140117504"/>
      </c:barChart>
      <c:catAx>
        <c:axId val="1401159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0117504"/>
        <c:crosses val="autoZero"/>
        <c:auto val="1"/>
        <c:lblAlgn val="ctr"/>
        <c:lblOffset val="100"/>
      </c:catAx>
      <c:valAx>
        <c:axId val="140117504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0115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0.53800000000000003</c:v>
                </c:pt>
                <c:pt idx="1">
                  <c:v>0.51200000000000001</c:v>
                </c:pt>
                <c:pt idx="2">
                  <c:v>0.38100000000000006</c:v>
                </c:pt>
                <c:pt idx="3">
                  <c:v>0.26900000000000002</c:v>
                </c:pt>
              </c:numCache>
            </c:numRef>
          </c:val>
        </c:ser>
        <c:dLbls/>
        <c:gapWidth val="43"/>
        <c:overlap val="100"/>
        <c:axId val="140317440"/>
        <c:axId val="140318976"/>
      </c:barChart>
      <c:catAx>
        <c:axId val="1403174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0318976"/>
        <c:crosses val="autoZero"/>
        <c:auto val="1"/>
        <c:lblAlgn val="ctr"/>
        <c:lblOffset val="100"/>
      </c:catAx>
      <c:valAx>
        <c:axId val="14031897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0317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237413505130043"/>
          <c:y val="0.13701696911589614"/>
          <c:w val="0.8044586282775259"/>
          <c:h val="0.49018766404199482"/>
        </c:manualLayout>
      </c:layout>
      <c:barChart>
        <c:barDir val="col"/>
        <c:grouping val="stacked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Menos de 6</c:v>
                </c:pt>
                <c:pt idx="1">
                  <c:v>Entre 6 y 10</c:v>
                </c:pt>
                <c:pt idx="2">
                  <c:v>De 11 a 13</c:v>
                </c:pt>
                <c:pt idx="3">
                  <c:v>De 14 a 16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0.503</c:v>
                </c:pt>
                <c:pt idx="1">
                  <c:v>0.46900000000000003</c:v>
                </c:pt>
                <c:pt idx="2">
                  <c:v>0.38100000000000006</c:v>
                </c:pt>
                <c:pt idx="3">
                  <c:v>0.21000000000000002</c:v>
                </c:pt>
              </c:numCache>
            </c:numRef>
          </c:val>
        </c:ser>
        <c:dLbls/>
        <c:gapWidth val="43"/>
        <c:overlap val="100"/>
        <c:axId val="140346880"/>
        <c:axId val="140348416"/>
      </c:barChart>
      <c:catAx>
        <c:axId val="1403468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8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0348416"/>
        <c:crosses val="autoZero"/>
        <c:auto val="1"/>
        <c:lblAlgn val="ctr"/>
        <c:lblOffset val="100"/>
      </c:catAx>
      <c:valAx>
        <c:axId val="140348416"/>
        <c:scaling>
          <c:orientation val="minMax"/>
        </c:scaling>
        <c:axPos val="l"/>
        <c:numFmt formatCode="0.0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0346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0.38828211490353348"/>
          <c:y val="6.1848251542390223E-2"/>
          <c:w val="0.59855045353438763"/>
          <c:h val="0.8088668187374569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Muchísimo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rgbClr val="FFFFFF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4.3000000000000003E-2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Sheet1!$B$3</c:f>
              <c:numCache>
                <c:formatCode>0%</c:formatCode>
                <c:ptCount val="1"/>
                <c:pt idx="0">
                  <c:v>3.4000000000000002E-2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FDD4F"/>
            </a:solidFill>
          </c:spPr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Sheet1!$B$4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Sheet1!$B$5</c:f>
              <c:numCache>
                <c:formatCode>0%</c:formatCode>
                <c:ptCount val="1"/>
                <c:pt idx="0">
                  <c:v>0.55200000000000005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Sheet1!$B$6</c:f>
              <c:numCache>
                <c:formatCode>0%</c:formatCode>
                <c:ptCount val="1"/>
                <c:pt idx="0">
                  <c:v>0.18100000000000002</c:v>
                </c:pt>
              </c:numCache>
            </c:numRef>
          </c:val>
        </c:ser>
        <c:dLbls>
          <c:showVal val="1"/>
        </c:dLbls>
        <c:gapWidth val="43"/>
        <c:overlap val="100"/>
        <c:axId val="140614656"/>
        <c:axId val="140620544"/>
      </c:barChart>
      <c:catAx>
        <c:axId val="14061465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8425" cmpd="sng">
            <a:solidFill>
              <a:srgbClr val="000000"/>
            </a:solidFill>
          </a:ln>
        </c:spPr>
        <c:txPr>
          <a:bodyPr rot="0" vert="horz" anchor="ctr"/>
          <a:lstStyle/>
          <a:p>
            <a:pPr>
              <a:defRPr sz="1100" cap="all" baseline="0">
                <a:solidFill>
                  <a:srgbClr val="5F5F5F"/>
                </a:solidFill>
              </a:defRPr>
            </a:pPr>
            <a:endParaRPr lang="es-ES"/>
          </a:p>
        </c:txPr>
        <c:crossAx val="140620544"/>
        <c:crosses val="autoZero"/>
        <c:auto val="1"/>
        <c:lblAlgn val="ctr"/>
        <c:lblOffset val="100"/>
      </c:catAx>
      <c:valAx>
        <c:axId val="140620544"/>
        <c:scaling>
          <c:orientation val="minMax"/>
        </c:scaling>
        <c:axPos val="l"/>
        <c:numFmt formatCode="0%" sourceLinked="1"/>
        <c:maj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 sz="700" baseline="0">
                <a:solidFill>
                  <a:srgbClr val="5F5F5F"/>
                </a:solidFill>
              </a:defRPr>
            </a:pPr>
            <a:endParaRPr lang="es-ES"/>
          </a:p>
        </c:txPr>
        <c:crossAx val="1406146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18962696371950052"/>
          <c:w val="0.2888598690293494"/>
          <c:h val="0.5123774518089167"/>
        </c:manualLayout>
      </c:layout>
      <c:txPr>
        <a:bodyPr/>
        <a:lstStyle/>
        <a:p>
          <a:pPr>
            <a:defRPr sz="1000">
              <a:solidFill>
                <a:srgbClr val="5F5F5F"/>
              </a:solidFill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000" baseline="0"/>
      </a:pPr>
      <a:endParaRPr lang="es-ES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21401075898570529"/>
          <c:y val="4.0976625157511409E-2"/>
          <c:w val="0.77983362616862972"/>
          <c:h val="0.81656139442551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Ha tenido</c:v>
                </c:pt>
              </c:strCache>
            </c:strRef>
          </c:tx>
          <c:spPr>
            <a:solidFill>
              <a:srgbClr val="FFD72F"/>
            </a:solidFill>
          </c:spPr>
          <c:dPt>
            <c:idx val="0"/>
            <c:spPr>
              <a:solidFill>
                <a:srgbClr val="8DC63F"/>
              </a:solidFill>
            </c:spPr>
          </c:dPt>
          <c:dPt>
            <c:idx val="1"/>
            <c:spPr>
              <a:solidFill>
                <a:srgbClr val="FFCD00"/>
              </a:solidFill>
            </c:spPr>
          </c:dPt>
          <c:dPt>
            <c:idx val="2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3.0917872514413035E-3"/>
                  <c:y val="1.0974409448818905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422548227893293E-3"/>
                  <c:y val="-1.8952620409553391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9468128603258E-3"/>
                  <c:y val="-1.0651793525809274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682111479835234E-17"/>
                  <c:y val="1.0546259842519686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76808771619515E-3"/>
                  <c:y val="-1.0416666666666666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6376808771619515E-3"/>
                  <c:y val="-5.3759295713035875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458936257206511E-3"/>
                  <c:y val="1.6972878390201229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336422295967052E-16"/>
                  <c:y val="4.5557195975503067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0.13600000000000001</c:v>
                </c:pt>
                <c:pt idx="1">
                  <c:v>0.58199999999999996</c:v>
                </c:pt>
                <c:pt idx="2">
                  <c:v>0.28200000000000003</c:v>
                </c:pt>
              </c:numCache>
            </c:numRef>
          </c:val>
        </c:ser>
        <c:dLbls/>
        <c:firstSliceAng val="68"/>
        <c:holeSize val="50"/>
      </c:doughnutChart>
    </c:plotArea>
    <c:plotVisOnly val="1"/>
    <c:dispBlanksAs val="zero"/>
  </c:chart>
  <c:txPr>
    <a:bodyPr/>
    <a:lstStyle/>
    <a:p>
      <a:pPr>
        <a:defRPr sz="1000" baseline="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636E-637B-46FB-9630-B39162DCA743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30213-3389-4756-ADED-F048FFEFDA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7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09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3C025-3C03-490F-AAD2-1B5F1E4FAF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09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0429" indent="-298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0531" indent="-2391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80410" indent="-2391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60291" indent="-2391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38511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16731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594950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073170" indent="-239111" defTabSz="4782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FB89B86-4A7D-41C2-A561-50BBFFBE1FCC}" type="slidenum">
              <a:rPr lang="en-U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09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2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-White-Cover-Graphi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0439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5F5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3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50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5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0063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41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Divder Slide 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413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10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Final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16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08204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205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04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ielsen_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582" y="2438469"/>
            <a:ext cx="889600" cy="314589"/>
          </a:xfrm>
          <a:prstGeom prst="rect">
            <a:avLst/>
          </a:prstGeom>
        </p:spPr>
      </p:pic>
      <p:pic>
        <p:nvPicPr>
          <p:cNvPr id="8" name="Picture 7" descr="PPT-White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835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2811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2860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8954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578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1432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1887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8016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0691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1554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4322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lack-Cover-Graphi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7616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3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5921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0742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1477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4564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2423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94311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3669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9714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595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Title Slide 2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Black-Cover-Graphic-No-Im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7426" y="4797429"/>
            <a:ext cx="5486400" cy="665162"/>
          </a:xfr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00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7"/>
          </p:nvPr>
        </p:nvSpPr>
        <p:spPr>
          <a:xfrm>
            <a:off x="247426" y="5998464"/>
            <a:ext cx="2891063" cy="697394"/>
          </a:xfr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9" name="Picture 18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12" name="Picture 11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pic>
        <p:nvPicPr>
          <p:cNvPr id="20" name="Picture 19" descr="Nielsen_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364067" y="3162550"/>
            <a:ext cx="889000" cy="3143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46889" y="3488801"/>
            <a:ext cx="5486938" cy="1310218"/>
          </a:xfrm>
        </p:spPr>
        <p:txBody>
          <a:bodyPr wrap="square" tIns="0" bIns="0">
            <a:noAutofit/>
          </a:bodyPr>
          <a:lstStyle>
            <a:lvl1pPr algn="l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397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5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9" descr="PPT-Chart-Template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gray">
            <a:xfrm rot="16200000">
              <a:off x="-1078030" y="5582967"/>
              <a:ext cx="2365401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600" dirty="0" smtClean="0">
                  <a:solidFill>
                    <a:srgbClr val="5F5F5F"/>
                  </a:solidFill>
                  <a:latin typeface="Calibri"/>
                  <a:cs typeface="Calibri"/>
                </a:rPr>
                <a:t>Copyright ©2012 The Nielsen Company. Confidential and proprietary.</a:t>
              </a:r>
              <a:endParaRPr lang="en-US" sz="600" dirty="0">
                <a:solidFill>
                  <a:srgbClr val="5F5F5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7232904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7232904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1" y="2020824"/>
            <a:ext cx="5827078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5827079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Oval 12"/>
          <p:cNvSpPr/>
          <p:nvPr/>
        </p:nvSpPr>
        <p:spPr>
          <a:xfrm>
            <a:off x="8848016" y="6568281"/>
            <a:ext cx="209382" cy="209382"/>
          </a:xfrm>
          <a:prstGeom prst="ellipse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FFFFFF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5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6672" cy="571500"/>
          </a:xfrm>
        </p:spPr>
        <p:txBody>
          <a:bodyPr wrap="square"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-Chart-Templa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59" y="1801368"/>
            <a:ext cx="8186103" cy="25955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594359" y="2095500"/>
            <a:ext cx="8186103" cy="3963987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3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©2012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‹Nº›</a:t>
            </a:fld>
            <a:endParaRPr lang="en-US" sz="900" b="0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9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D1C4-B16C-4225-867E-2665CBC8FC49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E345F-0A1D-473C-9C01-85D221034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9613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8564-1A46-4A9E-8E61-377C59FC830A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6F794-DEA2-48B7-82A1-2B4E9F3557F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054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7.xml"/><Relationship Id="rId4" Type="http://schemas.openxmlformats.org/officeDocument/2006/relationships/chart" Target="../charts/chart8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s-ES" dirty="0" smtClean="0"/>
              <a:t>E – 12714 – v1</a:t>
            </a:r>
          </a:p>
          <a:p>
            <a:r>
              <a:rPr lang="es-ES" dirty="0" smtClean="0"/>
              <a:t>Diciembre 2014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3429000"/>
            <a:ext cx="6658203" cy="1310218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tabLst>
                <a:tab pos="508000" algn="l"/>
              </a:tabLst>
              <a:defRPr sz="4500" b="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3600" dirty="0" smtClean="0"/>
          </a:p>
          <a:p>
            <a:endParaRPr lang="es-ES" sz="3600" dirty="0"/>
          </a:p>
          <a:p>
            <a:r>
              <a:rPr lang="es-ES" sz="3600" dirty="0" smtClean="0"/>
              <a:t>PRESENTACIÓN DE RESULTADOS:</a:t>
            </a:r>
          </a:p>
          <a:p>
            <a:r>
              <a:rPr lang="es-ES" sz="3600" dirty="0" smtClean="0"/>
              <a:t>Necesidades del niño con diabetes en edad escolar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07788" y="5299714"/>
            <a:ext cx="2940926" cy="9486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D6E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34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3038773"/>
            <a:ext cx="6978810" cy="1694854"/>
          </a:xfrm>
        </p:spPr>
        <p:txBody>
          <a:bodyPr>
            <a:normAutofit/>
          </a:bodyPr>
          <a:lstStyle/>
          <a:p>
            <a:r>
              <a:rPr lang="es-ES" dirty="0" smtClean="0"/>
              <a:t>3. Análisis de </a:t>
            </a:r>
            <a:r>
              <a:rPr lang="es-ES" dirty="0" err="1" smtClean="0"/>
              <a:t>RESULTADOs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sz="2800" b="1" i="1" dirty="0"/>
          </a:p>
        </p:txBody>
      </p:sp>
      <p:sp>
        <p:nvSpPr>
          <p:cNvPr id="3" name="2 Rectángulo"/>
          <p:cNvSpPr/>
          <p:nvPr/>
        </p:nvSpPr>
        <p:spPr>
          <a:xfrm>
            <a:off x="2667000" y="4267200"/>
            <a:ext cx="5105400" cy="1314450"/>
          </a:xfrm>
          <a:prstGeom prst="rect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documento se presentan los datos de los </a:t>
            </a:r>
            <a:r>
              <a:rPr lang="es-ES" sz="2400" b="1" u="sng" dirty="0" smtClean="0">
                <a:solidFill>
                  <a:srgbClr val="002060"/>
                </a:solidFill>
              </a:rPr>
              <a:t>Padres en territorio nacional </a:t>
            </a:r>
            <a:r>
              <a:rPr lang="es-ES" b="1" dirty="0" smtClean="0">
                <a:solidFill>
                  <a:srgbClr val="002060"/>
                </a:solidFill>
              </a:rPr>
              <a:t>(Online)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6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1. SOBRE LA VIDA del </a:t>
            </a:r>
            <a:r>
              <a:rPr lang="en-US" sz="2800" b="1" i="1" dirty="0" err="1" smtClean="0"/>
              <a:t>niño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41889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3400" y="1447800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Integración en la familia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13. ¿Cree </a:t>
            </a:r>
            <a:r>
              <a:rPr lang="es-ES" sz="1400" dirty="0">
                <a:solidFill>
                  <a:srgbClr val="616365"/>
                </a:solidFill>
              </a:rPr>
              <a:t>que la diabetes dificulta la integración de su hijo en la familia?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8044316"/>
              </p:ext>
            </p:extLst>
          </p:nvPr>
        </p:nvGraphicFramePr>
        <p:xfrm>
          <a:off x="494848" y="1600200"/>
          <a:ext cx="8077200" cy="328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Prácticamente la totalidad de los padres (92%) afirma que la diabetes de su hijo dificulta poco o nada su integración en la familia. Apenas un 2% declara que si se ve afectada mucho o muchísimo.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hijos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    (143)                          (371)                            (247)  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81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1828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Mucho + muchísimo</a:t>
            </a: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1%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00B0F0"/>
                </a:solidFill>
              </a:rPr>
              <a:t>0%</a:t>
            </a:r>
            <a:endParaRPr lang="es-ES" sz="12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2%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2%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1%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5%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2%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FFFFFF"/>
                </a:solidFill>
              </a:rPr>
              <a:t>0%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0</a:t>
            </a:r>
            <a:r>
              <a:rPr lang="es-ES" sz="1200" dirty="0" smtClean="0">
                <a:solidFill>
                  <a:srgbClr val="FFFFFF"/>
                </a:solidFill>
              </a:rPr>
              <a:t>%</a:t>
            </a:r>
            <a:endParaRPr lang="es-ES" sz="12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rgbClr val="00B0F0"/>
                </a:solidFill>
              </a:rPr>
              <a:t>0%</a:t>
            </a:r>
            <a:endParaRPr lang="es-ES" sz="1200" dirty="0">
              <a:solidFill>
                <a:srgbClr val="00B0F0"/>
              </a:solidFill>
            </a:endParaRP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457200" y="9144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13. ¿Cree que la diabetes dificulta la integración de su hijo en la familia?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3765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1. Integración en la familia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176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1%</a:t>
            </a:r>
            <a:endParaRPr lang="es-ES" sz="1600" i="1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64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Ocultación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14. ¿Cree </a:t>
            </a:r>
            <a:r>
              <a:rPr lang="es-ES" sz="1400" dirty="0">
                <a:solidFill>
                  <a:srgbClr val="616365"/>
                </a:solidFill>
              </a:rPr>
              <a:t>que su hijo oculta su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25252227"/>
              </p:ext>
            </p:extLst>
          </p:nvPr>
        </p:nvGraphicFramePr>
        <p:xfrm>
          <a:off x="762000" y="1524000"/>
          <a:ext cx="77724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50292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base a la declaración de loa padres, la mayoría de los niños con diabetes no oculta su enfermedad ni a los amigos ni en el colegio, mientras que a otras personas puede llegar a ocultarse. No obstante, en los caso en los que se oculta, suele ser “a veces”.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34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33400" y="1395484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981200" y="1243084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62600" y="12192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hijos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Ocultación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14. ¿Cree </a:t>
            </a:r>
            <a:r>
              <a:rPr lang="es-ES" sz="1400" dirty="0">
                <a:solidFill>
                  <a:srgbClr val="616365"/>
                </a:solidFill>
              </a:rPr>
              <a:t>que su hijo oculta su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5902764"/>
              </p:ext>
            </p:extLst>
          </p:nvPr>
        </p:nvGraphicFramePr>
        <p:xfrm>
          <a:off x="762000" y="1524000"/>
          <a:ext cx="77724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48591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   (143)                         (371)   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Observamos que conforme va teniendo más edad oculta más su diabetes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37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2590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SI. Amigos.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5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938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3%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14. ¿Cree </a:t>
            </a:r>
            <a:r>
              <a:rPr lang="es-ES" sz="1400" dirty="0">
                <a:solidFill>
                  <a:srgbClr val="616365"/>
                </a:solidFill>
              </a:rPr>
              <a:t>que su hijo oculta su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Ocultación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21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33400" y="1395484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981200" y="1243084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62600" y="12192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hijos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Ocultación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14. ¿Cree </a:t>
            </a:r>
            <a:r>
              <a:rPr lang="es-ES" sz="1400" dirty="0">
                <a:solidFill>
                  <a:srgbClr val="616365"/>
                </a:solidFill>
              </a:rPr>
              <a:t>que su hijo oculta su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6547651"/>
              </p:ext>
            </p:extLst>
          </p:nvPr>
        </p:nvGraphicFramePr>
        <p:xfrm>
          <a:off x="762000" y="1524000"/>
          <a:ext cx="77724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48591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   (143)                         (371)   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Observamos que conforme va teniendo más edad oculta más su diabetes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07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33400" y="1395484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981200" y="1243084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62600" y="12192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hijos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Ocultación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14. ¿Cree </a:t>
            </a:r>
            <a:r>
              <a:rPr lang="es-ES" sz="1400" dirty="0">
                <a:solidFill>
                  <a:srgbClr val="616365"/>
                </a:solidFill>
              </a:rPr>
              <a:t>que su hijo oculta su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7681569"/>
              </p:ext>
            </p:extLst>
          </p:nvPr>
        </p:nvGraphicFramePr>
        <p:xfrm>
          <a:off x="762000" y="1524000"/>
          <a:ext cx="77724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562600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Observamos que conforme va teniendo más edad oculta más su diabetes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66800" y="48591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   (143)                         (371)   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87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39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15. ¿Muestra </a:t>
            </a:r>
            <a:r>
              <a:rPr lang="es-ES" sz="1400" dirty="0">
                <a:solidFill>
                  <a:srgbClr val="616365"/>
                </a:solidFill>
              </a:rPr>
              <a:t>enfado en el momento de inyectarse la insulina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16. ¿Protesta </a:t>
            </a:r>
            <a:r>
              <a:rPr lang="es-ES" sz="1400" dirty="0">
                <a:solidFill>
                  <a:srgbClr val="616365"/>
                </a:solidFill>
              </a:rPr>
              <a:t>en el momento de inyectarse la insulina</a:t>
            </a:r>
            <a:r>
              <a:rPr lang="es-ES" sz="1400" dirty="0" smtClean="0">
                <a:solidFill>
                  <a:srgbClr val="616365"/>
                </a:solidFill>
              </a:rPr>
              <a:t>?</a:t>
            </a:r>
            <a:r>
              <a:rPr lang="es-ES" sz="1400" dirty="0">
                <a:solidFill>
                  <a:srgbClr val="FF3300"/>
                </a:solidFill>
              </a:rPr>
              <a:t> 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 smtClean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17. ¿Se </a:t>
            </a:r>
            <a:r>
              <a:rPr lang="es-ES" sz="1400" dirty="0">
                <a:solidFill>
                  <a:srgbClr val="616365"/>
                </a:solidFill>
              </a:rPr>
              <a:t>entristece en el momento de inyectarse la insulina</a:t>
            </a:r>
            <a:r>
              <a:rPr lang="es-ES" sz="1400" dirty="0" smtClean="0">
                <a:solidFill>
                  <a:srgbClr val="616365"/>
                </a:solidFill>
              </a:rPr>
              <a:t>?</a:t>
            </a:r>
            <a:r>
              <a:rPr lang="es-ES" sz="1400" dirty="0">
                <a:solidFill>
                  <a:srgbClr val="FF3300"/>
                </a:solidFill>
              </a:rPr>
              <a:t> 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 smtClean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19. ¿Su </a:t>
            </a:r>
            <a:r>
              <a:rPr lang="es-ES" sz="1400" dirty="0">
                <a:solidFill>
                  <a:srgbClr val="616365"/>
                </a:solidFill>
              </a:rPr>
              <a:t>hijo sabe si está alto o bajo de glucosa</a:t>
            </a:r>
            <a:r>
              <a:rPr lang="es-ES" sz="1400" dirty="0" smtClean="0">
                <a:solidFill>
                  <a:srgbClr val="616365"/>
                </a:solidFill>
              </a:rPr>
              <a:t>?</a:t>
            </a:r>
            <a:r>
              <a:rPr lang="es-ES" sz="1400" dirty="0">
                <a:solidFill>
                  <a:srgbClr val="FF3300"/>
                </a:solidFill>
              </a:rPr>
              <a:t> 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4071933"/>
              </p:ext>
            </p:extLst>
          </p:nvPr>
        </p:nvGraphicFramePr>
        <p:xfrm>
          <a:off x="533400" y="1905000"/>
          <a:ext cx="7771496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68991" y="49530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638800"/>
            <a:ext cx="838200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Si bien en torno a la mitad de los niños parece que asumen que tiene que administrarse insulina y no se enfadan o protestan o se entristece, la otra mitad si que lo hace, en determinados momentos. Destaca que el 56% de los niños sabe identificar si está alto o bajo de glucosa. No olvidar que hacemos referencia a la percepción de los padres.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08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moni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2286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93725" y="723900"/>
            <a:ext cx="7234238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9pPr>
          </a:lstStyle>
          <a:p>
            <a:r>
              <a:rPr lang="en-US" altLang="es-ES" smtClean="0">
                <a:ea typeface="ＭＳ Ｐゴシック" pitchFamily="34" charset="-128"/>
              </a:rPr>
              <a:t>ÍNDICE</a:t>
            </a:r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687388" y="1862138"/>
            <a:ext cx="6096000" cy="476250"/>
            <a:chOff x="673098" y="1737976"/>
            <a:chExt cx="7680926" cy="475488"/>
          </a:xfrm>
        </p:grpSpPr>
        <p:sp>
          <p:nvSpPr>
            <p:cNvPr id="12" name="Rektangel 30"/>
            <p:cNvSpPr>
              <a:spLocks noChangeArrowheads="1"/>
            </p:cNvSpPr>
            <p:nvPr/>
          </p:nvSpPr>
          <p:spPr bwMode="auto">
            <a:xfrm>
              <a:off x="691100" y="1737976"/>
              <a:ext cx="7662924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kstboks 44"/>
            <p:cNvSpPr txBox="1">
              <a:spLocks noChangeArrowheads="1"/>
            </p:cNvSpPr>
            <p:nvPr/>
          </p:nvSpPr>
          <p:spPr bwMode="auto">
            <a:xfrm>
              <a:off x="1303384" y="1806130"/>
              <a:ext cx="6228250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Executive Summary y Ficha técnica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7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15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1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1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685800" y="2438400"/>
            <a:ext cx="6096000" cy="476250"/>
            <a:chOff x="673098" y="1737976"/>
            <a:chExt cx="7680926" cy="475488"/>
          </a:xfrm>
        </p:grpSpPr>
        <p:sp>
          <p:nvSpPr>
            <p:cNvPr id="17" name="Rektangel 30"/>
            <p:cNvSpPr>
              <a:spLocks noChangeArrowheads="1"/>
            </p:cNvSpPr>
            <p:nvPr/>
          </p:nvSpPr>
          <p:spPr bwMode="auto">
            <a:xfrm>
              <a:off x="691101" y="1737976"/>
              <a:ext cx="766292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kstboks 44"/>
            <p:cNvSpPr txBox="1">
              <a:spLocks noChangeArrowheads="1"/>
            </p:cNvSpPr>
            <p:nvPr/>
          </p:nvSpPr>
          <p:spPr bwMode="auto">
            <a:xfrm>
              <a:off x="1303385" y="1806130"/>
              <a:ext cx="6075837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Análisis de resultados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8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0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2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685800" y="3005138"/>
            <a:ext cx="6096000" cy="476250"/>
            <a:chOff x="673098" y="1737976"/>
            <a:chExt cx="7680926" cy="475488"/>
          </a:xfrm>
        </p:grpSpPr>
        <p:sp>
          <p:nvSpPr>
            <p:cNvPr id="22" name="Rektangel 30"/>
            <p:cNvSpPr>
              <a:spLocks noChangeArrowheads="1"/>
            </p:cNvSpPr>
            <p:nvPr/>
          </p:nvSpPr>
          <p:spPr bwMode="auto">
            <a:xfrm>
              <a:off x="691101" y="1737976"/>
              <a:ext cx="7662923" cy="47548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da-DK" sz="14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kstboks 44"/>
            <p:cNvSpPr txBox="1">
              <a:spLocks noChangeArrowheads="1"/>
            </p:cNvSpPr>
            <p:nvPr/>
          </p:nvSpPr>
          <p:spPr bwMode="auto">
            <a:xfrm>
              <a:off x="1303385" y="1806129"/>
              <a:ext cx="6152043" cy="339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0">
                  <a:solidFill>
                    <a:srgbClr val="171717"/>
                  </a:solidFill>
                  <a:cs typeface="Arial" charset="0"/>
                </a:rPr>
                <a:t>Conclusiones</a:t>
              </a:r>
              <a:endParaRPr lang="es-ES" altLang="es-ES" sz="16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Rektangel 7"/>
            <p:cNvSpPr>
              <a:spLocks noChangeArrowheads="1"/>
            </p:cNvSpPr>
            <p:nvPr/>
          </p:nvSpPr>
          <p:spPr bwMode="auto">
            <a:xfrm>
              <a:off x="673098" y="1737976"/>
              <a:ext cx="474058" cy="475488"/>
            </a:xfrm>
            <a:prstGeom prst="rect">
              <a:avLst/>
            </a:prstGeom>
            <a:solidFill>
              <a:srgbClr val="0082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>
                <a:buFont typeface="Arial" charset="0"/>
                <a:buAutoNum type="arabicPeriod"/>
                <a:defRPr/>
              </a:pPr>
              <a:endParaRPr lang="en-US" kern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sp>
          <p:nvSpPr>
            <p:cNvPr id="28" name="Tekstboks 84"/>
            <p:cNvSpPr txBox="1">
              <a:spLocks noChangeArrowheads="1"/>
            </p:cNvSpPr>
            <p:nvPr/>
          </p:nvSpPr>
          <p:spPr bwMode="auto">
            <a:xfrm>
              <a:off x="693100" y="1791865"/>
              <a:ext cx="430052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>
                <a:defRPr/>
              </a:pPr>
              <a:r>
                <a:rPr lang="en-US" kern="0" noProof="1">
                  <a:solidFill>
                    <a:srgbClr val="FFFFFF"/>
                  </a:solidFill>
                  <a:cs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146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89128" y="1676400"/>
            <a:ext cx="5534167" cy="38276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5894695" y="2021006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18. ¿Su </a:t>
            </a:r>
            <a:r>
              <a:rPr lang="es-ES" sz="1400" dirty="0">
                <a:solidFill>
                  <a:srgbClr val="616365"/>
                </a:solidFill>
              </a:rPr>
              <a:t>hijo sabe medirse la glucemia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  <a:endParaRPr lang="es-ES" sz="1400" dirty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20</a:t>
            </a:r>
            <a:r>
              <a:rPr lang="es-ES" sz="1400" dirty="0">
                <a:solidFill>
                  <a:srgbClr val="616365"/>
                </a:solidFill>
              </a:rPr>
              <a:t>. ¿Su hijo sabe pincharse la insulina?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  <a:endParaRPr lang="es-ES" sz="1400" dirty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21. ¿Su </a:t>
            </a:r>
            <a:r>
              <a:rPr lang="es-ES" sz="1400" dirty="0">
                <a:solidFill>
                  <a:srgbClr val="616365"/>
                </a:solidFill>
              </a:rPr>
              <a:t>hijo sabe decidir la cantidad de insulina que se tiene que poner</a:t>
            </a:r>
            <a:r>
              <a:rPr lang="es-ES" sz="1400" dirty="0" smtClean="0">
                <a:solidFill>
                  <a:srgbClr val="616365"/>
                </a:solidFill>
              </a:rPr>
              <a:t>?</a:t>
            </a:r>
            <a:r>
              <a:rPr lang="es-ES" sz="1400" dirty="0" smtClean="0">
                <a:solidFill>
                  <a:srgbClr val="FF3300"/>
                </a:solidFill>
              </a:rPr>
              <a:t>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 smtClean="0">
              <a:solidFill>
                <a:srgbClr val="616365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1120806"/>
              </p:ext>
            </p:extLst>
          </p:nvPr>
        </p:nvGraphicFramePr>
        <p:xfrm>
          <a:off x="597089" y="2021006"/>
          <a:ext cx="4916606" cy="336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94095" y="53433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5633" y="5964856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mayoría de los niños en edad escolar sabe medirse la glucemia (89%). Este porcentaje baja al 68% cuando se trata de saber pincharse la insulina y a 44% a la hora de decidir  la cantidad de insulina.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91367" y="1825823"/>
            <a:ext cx="2667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Si- Sabe medirse la glucemia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894695" y="3240206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5991367" y="2971800"/>
            <a:ext cx="2667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Si- Sabe pincharse insulina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894695" y="4535606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5991367" y="4267200"/>
            <a:ext cx="2667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Si- Sabe cantidad de insulina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2149741"/>
              </p:ext>
            </p:extLst>
          </p:nvPr>
        </p:nvGraphicFramePr>
        <p:xfrm>
          <a:off x="5815083" y="2206823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0300001"/>
              </p:ext>
            </p:extLst>
          </p:nvPr>
        </p:nvGraphicFramePr>
        <p:xfrm>
          <a:off x="5815083" y="3389411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4138462"/>
              </p:ext>
            </p:extLst>
          </p:nvPr>
        </p:nvGraphicFramePr>
        <p:xfrm>
          <a:off x="5815083" y="4671507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400800" y="5392579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48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2590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% NO Sabe medirse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9%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938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12%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18. ¿Su hijo sabe medirse la glucemia?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  <a:endParaRPr lang="es-ES" sz="1400" dirty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939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2590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% NO Sabe pincharse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39%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938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33%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20. ¿Su hijo sabe pincharse la insulina?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  <a:endParaRPr lang="es-ES" sz="1400" dirty="0">
              <a:solidFill>
                <a:srgbClr val="616365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4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2590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% NO Sabe cantidad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 dirty="0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77%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938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56%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21. ¿Su hijo sabe decidir la cantidad de insulina que se tiene que poner?</a:t>
            </a:r>
            <a:r>
              <a:rPr lang="es-ES" sz="1400" dirty="0">
                <a:solidFill>
                  <a:srgbClr val="FF3300"/>
                </a:solidFill>
              </a:rPr>
              <a:t> (% - Sugerida y única)</a:t>
            </a: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Actitud hacia la insulina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639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33400" y="1447800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Control de la Diabetes por parte del niño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22. En </a:t>
            </a:r>
            <a:r>
              <a:rPr lang="es-ES" sz="1400" dirty="0">
                <a:solidFill>
                  <a:srgbClr val="616365"/>
                </a:solidFill>
              </a:rPr>
              <a:t>su opinión el control de la diabetes de su hijo es...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2325838"/>
              </p:ext>
            </p:extLst>
          </p:nvPr>
        </p:nvGraphicFramePr>
        <p:xfrm>
          <a:off x="989463" y="1676400"/>
          <a:ext cx="76973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4864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Algo más de la mitad de los padres (51%) considera que el control de la Diabetes de su hijo es buena u óptima. Un 29% declara que es aceptable, mientras que el restante 20% considera que es mala o regular.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hijos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66800" y="49353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   (143)                         (371)   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061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2590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Bueno </a:t>
            </a:r>
            <a:r>
              <a:rPr lang="es-ES" sz="1600" i="1" dirty="0">
                <a:solidFill>
                  <a:srgbClr val="009DD9"/>
                </a:solidFill>
              </a:rPr>
              <a:t>+ </a:t>
            </a:r>
            <a:r>
              <a:rPr lang="es-ES" sz="1600" i="1" dirty="0" smtClean="0">
                <a:solidFill>
                  <a:srgbClr val="009DD9"/>
                </a:solidFill>
              </a:rPr>
              <a:t>Óptimo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938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51%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9144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22. En </a:t>
            </a:r>
            <a:r>
              <a:rPr lang="es-ES" sz="1400" dirty="0">
                <a:solidFill>
                  <a:srgbClr val="616365"/>
                </a:solidFill>
              </a:rPr>
              <a:t>su opinión el control de la diabetes de su hijo es...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62000" y="4572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Control de la Diabetes por parte del niño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917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13095" y="1245632"/>
            <a:ext cx="5257800" cy="40883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¿Qué consume en caso de hipoglucemia?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23. ¿Qué </a:t>
            </a:r>
            <a:r>
              <a:rPr lang="es-ES" sz="1400" dirty="0">
                <a:solidFill>
                  <a:srgbClr val="616365"/>
                </a:solidFill>
              </a:rPr>
              <a:t>lleva su hijo en la mochila para consumir en caso de hipoglucemia?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sugerida y múltiple)</a:t>
            </a:r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8157920"/>
              </p:ext>
            </p:extLst>
          </p:nvPr>
        </p:nvGraphicFramePr>
        <p:xfrm>
          <a:off x="713095" y="1245632"/>
          <a:ext cx="47244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5742295" y="1566783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38967" y="1371600"/>
            <a:ext cx="942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Zumo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742295" y="2859206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5838967" y="2667000"/>
            <a:ext cx="1095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Galletas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742295" y="4154606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5838967" y="3962400"/>
            <a:ext cx="942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Azúcar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810000" y="5163979"/>
            <a:ext cx="1143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Base: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0179363"/>
              </p:ext>
            </p:extLst>
          </p:nvPr>
        </p:nvGraphicFramePr>
        <p:xfrm>
          <a:off x="5766462" y="1679377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1549292"/>
              </p:ext>
            </p:extLst>
          </p:nvPr>
        </p:nvGraphicFramePr>
        <p:xfrm>
          <a:off x="5766462" y="29718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0732027"/>
              </p:ext>
            </p:extLst>
          </p:nvPr>
        </p:nvGraphicFramePr>
        <p:xfrm>
          <a:off x="5766462" y="42672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400800" y="4953001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" y="5486400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caso de hipoglucemia, el producto más utilizado para combatirla es el zumo/refresco (68%), las galletas se encuentran en el segundo lugar (58%). La edad también influye en el tipo de producto a consumir, % zumo y galletas más bajo en los tramos superiores de edad.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08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 redondeado"/>
          <p:cNvSpPr/>
          <p:nvPr/>
        </p:nvSpPr>
        <p:spPr>
          <a:xfrm>
            <a:off x="533400" y="1888123"/>
            <a:ext cx="8153400" cy="36275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791200"/>
            <a:ext cx="753903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base a la percepción de los padres, la principal preocupación del niño con Diabetes es sentirse diferente (33%).  A continuación estaría  tener que seguir una dieta y </a:t>
            </a:r>
            <a:r>
              <a:rPr lang="es-ES" i="1" dirty="0">
                <a:solidFill>
                  <a:srgbClr val="0070C0"/>
                </a:solidFill>
              </a:rPr>
              <a:t>sufrir una hipoglucemia y no saber reconocerla </a:t>
            </a:r>
            <a:r>
              <a:rPr lang="es-ES" i="1" dirty="0" smtClean="0">
                <a:solidFill>
                  <a:srgbClr val="0070C0"/>
                </a:solidFill>
              </a:rPr>
              <a:t>(20% y 17%, respectivamente).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1. </a:t>
            </a:r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Preocupaciones del niño con diabetes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9408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82. </a:t>
            </a:r>
            <a:r>
              <a:rPr lang="es-ES" sz="1400" dirty="0"/>
              <a:t>¿Y, por último ¿qué cree que es lo que más le preocupa a su hijo sobre la diabetes?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sugerida y única)</a:t>
            </a: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8095163"/>
              </p:ext>
            </p:extLst>
          </p:nvPr>
        </p:nvGraphicFramePr>
        <p:xfrm>
          <a:off x="533400" y="1316392"/>
          <a:ext cx="8000999" cy="417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3619500" y="1718846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715000" y="1718846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24000" y="5392579"/>
            <a:ext cx="6705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                (880)                                                   (143)                     (371)                   (247)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74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2. SOBRE los padres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5437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Influencia del diagnóstico en la vida familiar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24. ¿El </a:t>
            </a:r>
            <a:r>
              <a:rPr lang="es-ES" sz="1400" dirty="0">
                <a:solidFill>
                  <a:srgbClr val="616365"/>
                </a:solidFill>
              </a:rPr>
              <a:t>diagnóstico de la diabetes ha influido en la vida familiar?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46305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(412)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486400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Respecto a la influencia de la diabetes en la vida familiar, no existe un acuerdo entre los padres, ya que mientras que un 28% declara que no ha influido, un 31% afirma que si que lo ha hecho en gran medida. El restante 41% señala que ha influido bastante.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3400" y="1447800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9804090"/>
              </p:ext>
            </p:extLst>
          </p:nvPr>
        </p:nvGraphicFramePr>
        <p:xfrm>
          <a:off x="989463" y="1676400"/>
          <a:ext cx="76973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hijos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66800" y="49353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   (143)                            (371)   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25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181946"/>
            <a:ext cx="6978810" cy="5852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/>
              <a:t>Executive summary </a:t>
            </a:r>
            <a:br>
              <a:rPr lang="en-US" dirty="0"/>
            </a:br>
            <a:r>
              <a:rPr lang="en-US" dirty="0"/>
              <a:t>y </a:t>
            </a:r>
            <a:r>
              <a:rPr lang="en-US" dirty="0" err="1"/>
              <a:t>ficha</a:t>
            </a:r>
            <a:r>
              <a:rPr lang="en-US" dirty="0"/>
              <a:t> </a:t>
            </a:r>
            <a:r>
              <a:rPr lang="en-US" dirty="0" err="1"/>
              <a:t>tÉcnica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1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80381" y="25908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Mucho + Muchísimo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69%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34%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80381" y="2938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31%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24. ¿El </a:t>
            </a:r>
            <a:r>
              <a:rPr lang="es-ES" sz="1400" dirty="0">
                <a:solidFill>
                  <a:srgbClr val="616365"/>
                </a:solidFill>
              </a:rPr>
              <a:t>diagnóstico de la diabetes ha influido en la vida familiar?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Influencia del diagnóstico en la vida familiar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9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029200" y="2438400"/>
            <a:ext cx="3733800" cy="16383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Necesidad de modificar actividad laboral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25. ¿Alguno </a:t>
            </a:r>
            <a:r>
              <a:rPr lang="es-ES" sz="1400" dirty="0">
                <a:solidFill>
                  <a:srgbClr val="616365"/>
                </a:solidFill>
              </a:rPr>
              <a:t>de los cónyuges se ha visto obligado a modificar su actividad laboral para atender a su hijo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7118" y="54102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algo más de la mitad de los casos (54%), alguno de los cónyuges ha tenido que modificar su actividad laboral para atender al niño con diabetes. A más edad menos incidencias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806451884"/>
              </p:ext>
            </p:extLst>
          </p:nvPr>
        </p:nvGraphicFramePr>
        <p:xfrm>
          <a:off x="457200" y="1828800"/>
          <a:ext cx="4267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errar llave"/>
          <p:cNvSpPr/>
          <p:nvPr/>
        </p:nvSpPr>
        <p:spPr>
          <a:xfrm>
            <a:off x="3677503" y="1676400"/>
            <a:ext cx="1161197" cy="3276600"/>
          </a:xfrm>
          <a:prstGeom prst="rightBrace">
            <a:avLst>
              <a:gd name="adj1" fmla="val 48368"/>
              <a:gd name="adj2" fmla="val 4791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257800" y="2286000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solidFill>
                  <a:schemeClr val="accent1"/>
                </a:solidFill>
              </a:rPr>
              <a:t>% SÍ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4525479"/>
              </p:ext>
            </p:extLst>
          </p:nvPr>
        </p:nvGraphicFramePr>
        <p:xfrm>
          <a:off x="4838700" y="2664640"/>
          <a:ext cx="3810000" cy="132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562600" y="4000500"/>
            <a:ext cx="29718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     (371)                   (247)     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638800" y="2926307"/>
            <a:ext cx="1981200" cy="655093"/>
          </a:xfrm>
          <a:prstGeom prst="rect">
            <a:avLst/>
          </a:prstGeom>
          <a:noFill/>
          <a:ln w="28575">
            <a:solidFill>
              <a:srgbClr val="21853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031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066800" y="2667000"/>
            <a:ext cx="1253562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Si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066800" y="3014246"/>
            <a:ext cx="1253562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54%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25. ¿Alguno </a:t>
            </a:r>
            <a:r>
              <a:rPr lang="es-ES" sz="1400" dirty="0">
                <a:solidFill>
                  <a:srgbClr val="616365"/>
                </a:solidFill>
              </a:rPr>
              <a:t>de los cónyuges se ha visto obligado a modificar su actividad laboral para atender a su hijo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Necesidad de modificar actividad laboral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22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Información sobre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26</a:t>
            </a:r>
            <a:r>
              <a:rPr lang="es-ES" sz="1400" dirty="0">
                <a:solidFill>
                  <a:srgbClr val="616365"/>
                </a:solidFill>
              </a:rPr>
              <a:t>. Usted cree que la información que tiene sobre diabetes es...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46305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(412)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33400" y="1447800"/>
            <a:ext cx="8305800" cy="3581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562600" y="1271516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Edad hijos</a:t>
            </a:r>
            <a:endParaRPr lang="es-ES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1200" y="12954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chemeClr val="accent1"/>
                </a:solidFill>
              </a:rPr>
              <a:t>% Total</a:t>
            </a:r>
            <a:endParaRPr lang="es-ES" i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2698242"/>
              </p:ext>
            </p:extLst>
          </p:nvPr>
        </p:nvGraphicFramePr>
        <p:xfrm>
          <a:off x="533401" y="1676400"/>
          <a:ext cx="81534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66800" y="4935379"/>
            <a:ext cx="739230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   (143)                         (371)   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7200" y="5559623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Solo un 14% de los padres consideran que tienen una cantidad de información insuficiente. 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079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78368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Información sobre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26</a:t>
            </a:r>
            <a:r>
              <a:rPr lang="es-ES" sz="1400" dirty="0">
                <a:solidFill>
                  <a:srgbClr val="616365"/>
                </a:solidFill>
              </a:rPr>
              <a:t>. Usted cree que la información que tiene sobre diabetes es...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480381" y="2438400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rgbClr val="009DD9"/>
                </a:solidFill>
              </a:rPr>
              <a:t>% </a:t>
            </a:r>
            <a:r>
              <a:rPr lang="es-ES" sz="1600" i="1" dirty="0" smtClean="0">
                <a:solidFill>
                  <a:srgbClr val="009DD9"/>
                </a:solidFill>
              </a:rPr>
              <a:t>Mucho + Muchísimo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80381" y="27856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33%</a:t>
            </a:r>
            <a:endParaRPr lang="es-ES" sz="1600" i="1" dirty="0">
              <a:solidFill>
                <a:srgbClr val="009D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90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Utilidad fuentes de información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27</a:t>
            </a:r>
            <a:r>
              <a:rPr lang="es-ES" sz="1400" dirty="0">
                <a:solidFill>
                  <a:srgbClr val="616365"/>
                </a:solidFill>
              </a:rPr>
              <a:t>. ¿En qué medida le ha sido útil / le ha servido la información obtenida de...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5486400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general, la información recibida por el médico es la que se considera más útil (63% la valora mucho o muchísimo), seguida de la recibida por el educador e Internet. 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Algo más de la mitad de los padres no ha recibido información ni de la escuela ni de los campamentos.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4886"/>
              </p:ext>
            </p:extLst>
          </p:nvPr>
        </p:nvGraphicFramePr>
        <p:xfrm>
          <a:off x="533400" y="1316392"/>
          <a:ext cx="8000999" cy="35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5285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47%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80381" y="27856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63%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480382" y="2206916"/>
            <a:ext cx="2112968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 Médico </a:t>
            </a:r>
          </a:p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Mucho + Muchísimo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27</a:t>
            </a:r>
            <a:r>
              <a:rPr lang="es-ES" sz="1400" dirty="0">
                <a:solidFill>
                  <a:srgbClr val="616365"/>
                </a:solidFill>
              </a:rPr>
              <a:t>. ¿En qué medida le ha sido útil / le ha servido la información obtenida de...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Utilidad fuentes de información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715000" y="1524000"/>
            <a:ext cx="3223146" cy="3276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Pertenencia a asociaciones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28</a:t>
            </a:r>
            <a:r>
              <a:rPr lang="es-ES" sz="1400" dirty="0">
                <a:solidFill>
                  <a:srgbClr val="616365"/>
                </a:solidFill>
              </a:rPr>
              <a:t>. </a:t>
            </a:r>
            <a:r>
              <a:rPr lang="es-ES" sz="1400" dirty="0" smtClean="0">
                <a:solidFill>
                  <a:srgbClr val="616365"/>
                </a:solidFill>
              </a:rPr>
              <a:t>¿Ustedes </a:t>
            </a:r>
            <a:r>
              <a:rPr lang="es-ES" sz="1400" dirty="0">
                <a:solidFill>
                  <a:srgbClr val="616365"/>
                </a:solidFill>
              </a:rPr>
              <a:t>pertenecen a alguna Asociación de Diabéticos?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2093608"/>
              </p:ext>
            </p:extLst>
          </p:nvPr>
        </p:nvGraphicFramePr>
        <p:xfrm>
          <a:off x="341193" y="1524000"/>
          <a:ext cx="4916606" cy="370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890146" y="1752600"/>
            <a:ext cx="30480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29. ¿La Asociación realiza alguna actividad para mejorar la adaptación de su hijo a la vida escolar</a:t>
            </a:r>
            <a:r>
              <a:rPr lang="es-ES" sz="1400" dirty="0" smtClean="0">
                <a:solidFill>
                  <a:srgbClr val="616365"/>
                </a:solidFill>
              </a:rPr>
              <a:t>?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xmlns="" val="1719021143"/>
              </p:ext>
            </p:extLst>
          </p:nvPr>
        </p:nvGraphicFramePr>
        <p:xfrm>
          <a:off x="5670646" y="2514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errar llave"/>
          <p:cNvSpPr/>
          <p:nvPr/>
        </p:nvSpPr>
        <p:spPr>
          <a:xfrm>
            <a:off x="5285095" y="2157778"/>
            <a:ext cx="206991" cy="2262664"/>
          </a:xfrm>
          <a:prstGeom prst="rightBrace">
            <a:avLst>
              <a:gd name="adj1" fmla="val 9749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09600" y="48591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667000" y="4859179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33400" y="574801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Más de la mitad (60%) pertenece a alguna asociación.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Casi la mitad de las asociaciones (46%) realiza alguna actividad para mejorar la integración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476096" y="4677489"/>
            <a:ext cx="18288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Pertenece a alguna asociación  (529)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765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31%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4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80381" y="2557046"/>
            <a:ext cx="2110419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40%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480382" y="2206916"/>
            <a:ext cx="2112968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 No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2. Pertenencia a asociaciones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28</a:t>
            </a:r>
            <a:r>
              <a:rPr lang="es-ES" sz="1400" dirty="0">
                <a:solidFill>
                  <a:srgbClr val="616365"/>
                </a:solidFill>
              </a:rPr>
              <a:t>. </a:t>
            </a:r>
            <a:r>
              <a:rPr lang="es-ES" sz="1400" dirty="0" smtClean="0">
                <a:solidFill>
                  <a:srgbClr val="616365"/>
                </a:solidFill>
              </a:rPr>
              <a:t>¿Ustedes </a:t>
            </a:r>
            <a:r>
              <a:rPr lang="es-ES" sz="1400" dirty="0">
                <a:solidFill>
                  <a:srgbClr val="616365"/>
                </a:solidFill>
              </a:rPr>
              <a:t>pertenecen a alguna Asociación de Diabéticos?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xmlns="" val="1047247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3. En el </a:t>
            </a:r>
            <a:r>
              <a:rPr lang="en-US" sz="2800" b="1" i="1" dirty="0" err="1" smtClean="0"/>
              <a:t>colegio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9284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/>
          <p:nvPr/>
        </p:nvSpPr>
        <p:spPr>
          <a:xfrm>
            <a:off x="1619672" y="2122512"/>
            <a:ext cx="7416824" cy="7961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1400" dirty="0" smtClean="0">
                <a:solidFill>
                  <a:srgbClr val="5F5F5F"/>
                </a:solidFill>
                <a:latin typeface="Calibri" panose="020F0502020204030204" pitchFamily="34" charset="0"/>
              </a:rPr>
              <a:t>En estos momentos, la Fundación para la Diabetes se plantea con</a:t>
            </a:r>
            <a:r>
              <a:rPr lang="es-ES" sz="1400" b="1" dirty="0" smtClean="0">
                <a:solidFill>
                  <a:srgbClr val="5F5F5F"/>
                </a:solidFill>
                <a:latin typeface="Calibri" panose="020F0502020204030204" pitchFamily="34" charset="0"/>
              </a:rPr>
              <a:t>ocer más en detalle la situación actual </a:t>
            </a:r>
            <a:r>
              <a:rPr lang="es-ES" sz="1400" b="1" dirty="0">
                <a:solidFill>
                  <a:srgbClr val="5F5F5F"/>
                </a:solidFill>
                <a:latin typeface="Calibri" panose="020F0502020204030204" pitchFamily="34" charset="0"/>
              </a:rPr>
              <a:t>de los niños en edad escolar </a:t>
            </a:r>
            <a:r>
              <a:rPr lang="es-ES" sz="1400" dirty="0">
                <a:solidFill>
                  <a:srgbClr val="5F5F5F"/>
                </a:solidFill>
                <a:latin typeface="Calibri" panose="020F0502020204030204" pitchFamily="34" charset="0"/>
              </a:rPr>
              <a:t>en al Comunidad de Madrid, así como en el resto de Comunidades Autónomas, con respecto al año </a:t>
            </a:r>
            <a:r>
              <a:rPr lang="es-ES" sz="1400" dirty="0" smtClean="0">
                <a:solidFill>
                  <a:srgbClr val="5F5F5F"/>
                </a:solidFill>
                <a:latin typeface="Calibri" panose="020F0502020204030204" pitchFamily="34" charset="0"/>
              </a:rPr>
              <a:t>2005</a:t>
            </a:r>
            <a:r>
              <a:rPr lang="es-ES" sz="1400" dirty="0">
                <a:solidFill>
                  <a:srgbClr val="5F5F5F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Rectangle 16"/>
          <p:cNvSpPr/>
          <p:nvPr/>
        </p:nvSpPr>
        <p:spPr>
          <a:xfrm>
            <a:off x="1619672" y="2990627"/>
            <a:ext cx="7416824" cy="122600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1400" dirty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En este contexto, se plantea la necesidad de conocer más en </a:t>
            </a:r>
            <a:r>
              <a:rPr lang="es-ES" sz="1400" dirty="0" smtClean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detalle: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Cómo </a:t>
            </a:r>
            <a:r>
              <a:rPr lang="es-ES" sz="1400" dirty="0" smtClean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afecta la diabetes </a:t>
            </a:r>
            <a:r>
              <a:rPr lang="es-ES" sz="1400" dirty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a los propios niños: en su relación con los demás y “convivencia con la enfermedad”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Cómo afecta a los padres: tanto en su día a día como en medios de información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s-ES" sz="1400" dirty="0" smtClean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Que </a:t>
            </a:r>
            <a:r>
              <a:rPr lang="es-ES" sz="1400" dirty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implicaciones tiene  la Diabetes en los Centros </a:t>
            </a:r>
            <a:r>
              <a:rPr lang="es-ES" sz="1400" dirty="0" smtClean="0">
                <a:solidFill>
                  <a:srgbClr val="5F5F5F"/>
                </a:solidFill>
                <a:latin typeface="Calibri" panose="020F0502020204030204" pitchFamily="34" charset="0"/>
                <a:cs typeface="Calibri"/>
              </a:rPr>
              <a:t>escolares: medios y recursos disponibles y nivel de conocimiento y ayuda prestada al niño.</a:t>
            </a:r>
            <a:endParaRPr lang="es-ES" sz="1400" dirty="0">
              <a:solidFill>
                <a:srgbClr val="5F5F5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1600200" y="4303265"/>
            <a:ext cx="1747664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indent="-176213" algn="just">
              <a:buFontTx/>
              <a:buAutoNum type="arabicPeriod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RESPECTO AL NIÑO</a:t>
            </a:r>
            <a:endParaRPr lang="es-ES" sz="14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pPr algn="just">
              <a:defRPr/>
            </a:pPr>
            <a:endParaRPr lang="es-ES" sz="14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79412" y="551122"/>
            <a:ext cx="1163638" cy="1495190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Situation</a:t>
            </a:r>
          </a:p>
        </p:txBody>
      </p:sp>
      <p:sp>
        <p:nvSpPr>
          <p:cNvPr id="15" name="Rectangle 16"/>
          <p:cNvSpPr/>
          <p:nvPr/>
        </p:nvSpPr>
        <p:spPr>
          <a:xfrm>
            <a:off x="381000" y="2124100"/>
            <a:ext cx="1163638" cy="794519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Challenge</a:t>
            </a:r>
          </a:p>
        </p:txBody>
      </p:sp>
      <p:sp>
        <p:nvSpPr>
          <p:cNvPr id="16" name="Rectangle 16"/>
          <p:cNvSpPr/>
          <p:nvPr/>
        </p:nvSpPr>
        <p:spPr>
          <a:xfrm>
            <a:off x="381000" y="2992213"/>
            <a:ext cx="1163638" cy="1223764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Questions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9413" y="4303265"/>
            <a:ext cx="1163637" cy="649288"/>
          </a:xfrm>
          <a:prstGeom prst="rect">
            <a:avLst/>
          </a:prstGeom>
          <a:solidFill>
            <a:srgbClr val="009DD9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/>
              </a:rPr>
              <a:t>Answers</a:t>
            </a:r>
          </a:p>
        </p:txBody>
      </p:sp>
      <p:sp>
        <p:nvSpPr>
          <p:cNvPr id="52" name="Rectangle 16"/>
          <p:cNvSpPr/>
          <p:nvPr/>
        </p:nvSpPr>
        <p:spPr>
          <a:xfrm>
            <a:off x="3419872" y="4302050"/>
            <a:ext cx="1819672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6213" indent="-176213" algn="just">
              <a:buFont typeface="+mj-lt"/>
              <a:buAutoNum type="arabicPeriod" startAt="2"/>
              <a:defRPr/>
            </a:pP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/>
              </a:rPr>
              <a:t>RESPECTO A LOS PADRES</a:t>
            </a:r>
            <a:endParaRPr lang="es-ES" sz="14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pPr algn="just">
              <a:defRPr/>
            </a:pPr>
            <a:endParaRPr lang="es-ES" sz="14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6" name="Rectangle 16"/>
          <p:cNvSpPr/>
          <p:nvPr/>
        </p:nvSpPr>
        <p:spPr>
          <a:xfrm>
            <a:off x="5292080" y="4302050"/>
            <a:ext cx="3744416" cy="230304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9388" lvl="0" indent="-179388" algn="just">
              <a:buFont typeface="+mj-lt"/>
              <a:buAutoNum type="arabicPeriod" startAt="3"/>
              <a:defRPr/>
            </a:pPr>
            <a:r>
              <a:rPr lang="es-ES" sz="1400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/>
              </a:rPr>
              <a:t>RESPECTO AL COLEGIO</a:t>
            </a:r>
            <a:endParaRPr lang="es-ES" sz="14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/>
            </a:endParaRPr>
          </a:p>
          <a:p>
            <a:pPr algn="just">
              <a:defRPr/>
            </a:pPr>
            <a:endParaRPr lang="es-ES" sz="1400" b="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pPr algn="just">
              <a:defRPr/>
            </a:pPr>
            <a:endParaRPr lang="es-E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  <a:p>
            <a:pPr algn="just">
              <a:defRPr/>
            </a:pPr>
            <a:endParaRPr lang="es-ES" sz="1400" b="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603672" y="533400"/>
            <a:ext cx="7432824" cy="15129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" sz="1400" dirty="0">
                <a:solidFill>
                  <a:srgbClr val="5F5F5F"/>
                </a:solidFill>
              </a:rPr>
              <a:t>La Fundación para la Diabetes es una entidad de carácter privado, cuya finalidad es contribuir a la prevención y tratamiento de la diabetes y sus complicaciones, y a la mejora de la calidad de vida de las personas con esta patología.</a:t>
            </a:r>
          </a:p>
          <a:p>
            <a:endParaRPr lang="es-ES" sz="1400" dirty="0">
              <a:solidFill>
                <a:srgbClr val="5F5F5F"/>
              </a:solidFill>
            </a:endParaRPr>
          </a:p>
          <a:p>
            <a:r>
              <a:rPr lang="es-ES" sz="1400" dirty="0" smtClean="0">
                <a:solidFill>
                  <a:srgbClr val="5F5F5F"/>
                </a:solidFill>
              </a:rPr>
              <a:t>En </a:t>
            </a:r>
            <a:r>
              <a:rPr lang="es-ES" sz="1400" dirty="0">
                <a:solidFill>
                  <a:srgbClr val="5F5F5F"/>
                </a:solidFill>
              </a:rPr>
              <a:t>este contexto, la Fundación para la Diabetes </a:t>
            </a:r>
            <a:r>
              <a:rPr lang="es-ES" sz="1400" dirty="0" smtClean="0">
                <a:solidFill>
                  <a:srgbClr val="5F5F5F"/>
                </a:solidFill>
              </a:rPr>
              <a:t>desarrollad diferentes estudios  para conocer en detalle la situación de este colectivo. En concreto y desde </a:t>
            </a:r>
            <a:r>
              <a:rPr lang="es-ES" sz="1400" dirty="0">
                <a:solidFill>
                  <a:srgbClr val="5F5F5F"/>
                </a:solidFill>
              </a:rPr>
              <a:t>el año 2004 </a:t>
            </a:r>
            <a:r>
              <a:rPr lang="es-ES" sz="1400" dirty="0" smtClean="0">
                <a:solidFill>
                  <a:srgbClr val="5F5F5F"/>
                </a:solidFill>
              </a:rPr>
              <a:t>desarrolla diferentes  proyectos entre </a:t>
            </a:r>
            <a:r>
              <a:rPr lang="es-ES" sz="1400" dirty="0">
                <a:solidFill>
                  <a:srgbClr val="5F5F5F"/>
                </a:solidFill>
              </a:rPr>
              <a:t>el colectivo de niños en edad </a:t>
            </a:r>
            <a:r>
              <a:rPr lang="es-ES" sz="1400" dirty="0" smtClean="0">
                <a:solidFill>
                  <a:srgbClr val="5F5F5F"/>
                </a:solidFill>
              </a:rPr>
              <a:t>escolar, entre otras zonas en Madrid.</a:t>
            </a:r>
            <a:endParaRPr lang="es-ES" sz="1400" dirty="0">
              <a:solidFill>
                <a:srgbClr val="5F5F5F"/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1691680" y="4961503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56%</a:t>
            </a:r>
            <a:endParaRPr lang="es-ES" sz="1400" b="1" dirty="0"/>
          </a:p>
        </p:txBody>
      </p:sp>
      <p:sp>
        <p:nvSpPr>
          <p:cNvPr id="42" name="41 Elipse"/>
          <p:cNvSpPr/>
          <p:nvPr/>
        </p:nvSpPr>
        <p:spPr>
          <a:xfrm>
            <a:off x="1691760" y="5742291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20%</a:t>
            </a:r>
            <a:endParaRPr lang="es-ES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411760" y="480060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NO SABE DECIDIR LA CANTIDAD INSULINA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362200" y="5715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NO CONTROLARÍA BIEN SU DIABETES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45" name="44 Elipse"/>
          <p:cNvSpPr/>
          <p:nvPr/>
        </p:nvSpPr>
        <p:spPr>
          <a:xfrm>
            <a:off x="3419872" y="5193114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53%</a:t>
            </a:r>
            <a:endParaRPr lang="es-ES" sz="1400" b="1" dirty="0"/>
          </a:p>
        </p:txBody>
      </p:sp>
      <p:sp>
        <p:nvSpPr>
          <p:cNvPr id="47" name="46 CuadroTexto"/>
          <p:cNvSpPr txBox="1"/>
          <p:nvPr/>
        </p:nvSpPr>
        <p:spPr>
          <a:xfrm>
            <a:off x="4067944" y="5112603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5F5F5F"/>
                </a:solidFill>
              </a:rPr>
              <a:t>HA TENIDO QUE MODIFICAR ACTIVIDAD LABORAL</a:t>
            </a:r>
            <a:endParaRPr lang="es-ES" sz="1200" dirty="0">
              <a:solidFill>
                <a:srgbClr val="5F5F5F"/>
              </a:solidFill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5364168" y="4800600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18%</a:t>
            </a:r>
            <a:endParaRPr lang="es-ES" sz="1400" b="1" dirty="0"/>
          </a:p>
        </p:txBody>
      </p:sp>
      <p:sp>
        <p:nvSpPr>
          <p:cNvPr id="50" name="49 Elipse"/>
          <p:cNvSpPr/>
          <p:nvPr/>
        </p:nvSpPr>
        <p:spPr>
          <a:xfrm>
            <a:off x="5410200" y="5638800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52%</a:t>
            </a:r>
            <a:endParaRPr lang="es-ES" sz="14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6084168" y="4793159"/>
            <a:ext cx="102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DECLARA QUE LE HAN PUESTO PROBLEMAS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6058192" y="5686628"/>
            <a:ext cx="1176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CREE QUE NO SABEN LO QUE ES LA DIABETES TIPO I O DUDAN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7234224" y="4648200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27%</a:t>
            </a:r>
            <a:endParaRPr lang="es-ES" sz="1400" b="1" dirty="0"/>
          </a:p>
        </p:txBody>
      </p:sp>
      <p:sp>
        <p:nvSpPr>
          <p:cNvPr id="30" name="29 Elipse"/>
          <p:cNvSpPr/>
          <p:nvPr/>
        </p:nvSpPr>
        <p:spPr>
          <a:xfrm>
            <a:off x="7280256" y="5486400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48%</a:t>
            </a:r>
            <a:endParaRPr lang="es-ES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954224" y="4564559"/>
            <a:ext cx="102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DECLARA QUE NO HAY GLUCAGÓN O NO SABEN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928248" y="5410200"/>
            <a:ext cx="1108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5F5F5F"/>
                </a:solidFill>
              </a:rPr>
              <a:t>AFIRMA QUE NO O NO SABE SI EL PROFE DE ED.FISICA IDENTIFICA HIPOGLUCEMIA</a:t>
            </a:r>
            <a:endParaRPr lang="es-ES" sz="11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351934"/>
            <a:ext cx="5257800" cy="40883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1321643"/>
              </p:ext>
            </p:extLst>
          </p:nvPr>
        </p:nvGraphicFramePr>
        <p:xfrm>
          <a:off x="533400" y="1351934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general, en el colegio conocen la diabetes del niño: el tutor, los compañeros, el resto de profesores que imparten clase al niño, el profesor de educación física y el Director / jefe de estudios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es-ES" i="1" dirty="0" smtClean="0">
                <a:solidFill>
                  <a:srgbClr val="0070C0"/>
                </a:solidFill>
              </a:rPr>
              <a:t>(todos +85%).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Conocimiento de la diabetes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30. ¿Quién </a:t>
            </a:r>
            <a:r>
              <a:rPr lang="es-ES" sz="1400" dirty="0">
                <a:solidFill>
                  <a:srgbClr val="616365"/>
                </a:solidFill>
              </a:rPr>
              <a:t>sabe en el colegio que su hijo tiene diabetes? </a:t>
            </a:r>
            <a:r>
              <a:rPr lang="es-ES" sz="1400" dirty="0" smtClean="0">
                <a:solidFill>
                  <a:srgbClr val="616365"/>
                </a:solidFill>
              </a:rPr>
              <a:t>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 err="1" smtClean="0">
                <a:solidFill>
                  <a:srgbClr val="FF3300"/>
                </a:solidFill>
              </a:rPr>
              <a:t>multiple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34000" y="461377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(412)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2295" y="1673085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5838967" y="1477902"/>
            <a:ext cx="15660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Jefe de estudios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742295" y="2965508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838967" y="2773302"/>
            <a:ext cx="17048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P. Educación física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742295" y="4260908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838967" y="4068702"/>
            <a:ext cx="18572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Profesores (no tutor)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86200" y="49530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3269536"/>
              </p:ext>
            </p:extLst>
          </p:nvPr>
        </p:nvGraphicFramePr>
        <p:xfrm>
          <a:off x="5802714" y="1781772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9461304"/>
              </p:ext>
            </p:extLst>
          </p:nvPr>
        </p:nvGraphicFramePr>
        <p:xfrm>
          <a:off x="5802714" y="31242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9199761"/>
              </p:ext>
            </p:extLst>
          </p:nvPr>
        </p:nvGraphicFramePr>
        <p:xfrm>
          <a:off x="5802714" y="44196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400800" y="5105400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46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Persona que informó al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31. </a:t>
            </a:r>
            <a:r>
              <a:rPr lang="es-ES" sz="1400" dirty="0">
                <a:solidFill>
                  <a:srgbClr val="616365"/>
                </a:solidFill>
              </a:rPr>
              <a:t>¿Quién informó al colegio de la diabetes de su hijo?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13095" y="1351934"/>
            <a:ext cx="5257800" cy="38472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6448799"/>
              </p:ext>
            </p:extLst>
          </p:nvPr>
        </p:nvGraphicFramePr>
        <p:xfrm>
          <a:off x="177610" y="1336343"/>
          <a:ext cx="6464300" cy="378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5513695" y="3087806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610367" y="2895600"/>
            <a:ext cx="9428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Su hijo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066800" y="50115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9224475"/>
              </p:ext>
            </p:extLst>
          </p:nvPr>
        </p:nvGraphicFramePr>
        <p:xfrm>
          <a:off x="5476164" y="3203377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2 Conector recto de flecha"/>
          <p:cNvCxnSpPr/>
          <p:nvPr/>
        </p:nvCxnSpPr>
        <p:spPr>
          <a:xfrm flipV="1">
            <a:off x="6324600" y="3275577"/>
            <a:ext cx="2133600" cy="249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96000" y="3886200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71562" y="59552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Prácticamente la totalidad de los padres informaron al colegio de la diabetes del hijo. Un 13% de los hijos informaron (también) al colegio 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99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533852" y="1676401"/>
            <a:ext cx="7467148" cy="3323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648200" y="1490246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% Edad hijos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Problemas en el colegio por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32. ¿Le </a:t>
            </a:r>
            <a:r>
              <a:rPr lang="es-ES" sz="1400" dirty="0">
                <a:solidFill>
                  <a:srgbClr val="616365"/>
                </a:solidFill>
              </a:rPr>
              <a:t>han puesto algún problema en el colegio cuando ha comentado que su hijo tiene diabetes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3670992"/>
              </p:ext>
            </p:extLst>
          </p:nvPr>
        </p:nvGraphicFramePr>
        <p:xfrm>
          <a:off x="304800" y="1828800"/>
          <a:ext cx="7391400" cy="339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71600" y="48591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864423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casos (83%) no se han puesto problemas en el colegio por la diabetes, siendo superior las quejas en niños de menor edad.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62401" y="4846669"/>
            <a:ext cx="3810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          (371)                           (247)            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24000" y="1490246"/>
            <a:ext cx="1066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% Total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267426" y="3886200"/>
            <a:ext cx="2742974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2094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18%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Han puesto problemas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3. Problemas en el colegio por la diabetes</a:t>
            </a: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32. ¿Le han puesto algún problema en el colegio cuando ha comentado que su hijo tiene diabetes? 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</p:spTree>
    <p:extLst>
      <p:ext uri="{BB962C8B-B14F-4D97-AF65-F5344CB8AC3E}">
        <p14:creationId xmlns:p14="http://schemas.microsoft.com/office/powerpoint/2010/main" xmlns="" val="93726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/>
          <p:cNvSpPr/>
          <p:nvPr/>
        </p:nvSpPr>
        <p:spPr>
          <a:xfrm>
            <a:off x="533852" y="1981199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676400" y="1625025"/>
            <a:ext cx="220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¿Quién ha puesto problemas?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Problemas en el colegio por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6105" y="838200"/>
            <a:ext cx="7190095" cy="54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33. ¿Quién </a:t>
            </a:r>
            <a:r>
              <a:rPr lang="es-ES" sz="1400" dirty="0">
                <a:solidFill>
                  <a:srgbClr val="616365"/>
                </a:solidFill>
              </a:rPr>
              <a:t>le ha puesto algún problema?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>
                <a:solidFill>
                  <a:srgbClr val="FF3300"/>
                </a:solidFill>
              </a:rPr>
              <a:t>(% Sugerida y Múltiple)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Si bien la base de análisis no es elevada, en los casos en los que se ha puesto problemas estos provienen sobre todo de la Dirección (80%), seguido de profesores o personal de comedor. En los dos primeros casos estos problemas se han solucionado.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3400" y="1181100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34. ¿Cree </a:t>
            </a:r>
            <a:r>
              <a:rPr lang="es-ES" sz="1400" dirty="0">
                <a:solidFill>
                  <a:srgbClr val="616365"/>
                </a:solidFill>
              </a:rPr>
              <a:t>que estos problemas se han solucionado ya?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801052" y="1981199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943600" y="1828800"/>
            <a:ext cx="2209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¿Se han solucionado?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562600" y="5410200"/>
            <a:ext cx="2438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Les han puesto problemas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7827288"/>
              </p:ext>
            </p:extLst>
          </p:nvPr>
        </p:nvGraphicFramePr>
        <p:xfrm>
          <a:off x="456748" y="2153057"/>
          <a:ext cx="4076700" cy="340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371826" y="5363289"/>
            <a:ext cx="2438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Les han puesto problemas (154)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8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0654534"/>
              </p:ext>
            </p:extLst>
          </p:nvPr>
        </p:nvGraphicFramePr>
        <p:xfrm>
          <a:off x="4790816" y="2213359"/>
          <a:ext cx="3733800" cy="311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382000" y="2725579"/>
            <a:ext cx="533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(120)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382000" y="3258979"/>
            <a:ext cx="533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(108)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382000" y="3733800"/>
            <a:ext cx="533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68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8382000" y="4267200"/>
            <a:ext cx="533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54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8382000" y="4800600"/>
            <a:ext cx="533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63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45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Problemas por tener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35. ¿Han </a:t>
            </a:r>
            <a:r>
              <a:rPr lang="es-ES" sz="1400" dirty="0">
                <a:solidFill>
                  <a:srgbClr val="616365"/>
                </a:solidFill>
              </a:rPr>
              <a:t>dejado de admitir a su hijo en algún colegio por tener diabetes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36. ¿Su </a:t>
            </a:r>
            <a:r>
              <a:rPr lang="es-ES" sz="1400" dirty="0">
                <a:solidFill>
                  <a:srgbClr val="616365"/>
                </a:solidFill>
              </a:rPr>
              <a:t>hijo ha tenido que cambiar de colegio por tener diabetes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38. ¿Opina que ha habido algún trato de discriminación hacia su hijo por la dirección o profesorado del centro? 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1582781"/>
              </p:ext>
            </p:extLst>
          </p:nvPr>
        </p:nvGraphicFramePr>
        <p:xfrm>
          <a:off x="533400" y="1905000"/>
          <a:ext cx="80010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63305" y="57150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960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un 4% de los casos se ha dejado de admitir al niño en algún centro y en un 5% se ha tenido que cambiar de colegio</a:t>
            </a:r>
            <a:r>
              <a:rPr lang="es-ES" i="1" dirty="0">
                <a:solidFill>
                  <a:srgbClr val="0070C0"/>
                </a:solidFill>
              </a:rPr>
              <a:t>. El trato de discriminación se ha producido en el </a:t>
            </a:r>
            <a:r>
              <a:rPr lang="es-ES" i="1" dirty="0" smtClean="0">
                <a:solidFill>
                  <a:srgbClr val="0070C0"/>
                </a:solidFill>
              </a:rPr>
              <a:t>14% </a:t>
            </a:r>
            <a:r>
              <a:rPr lang="es-ES" i="1" dirty="0">
                <a:solidFill>
                  <a:srgbClr val="0070C0"/>
                </a:solidFill>
              </a:rPr>
              <a:t>de los casos</a:t>
            </a:r>
          </a:p>
        </p:txBody>
      </p:sp>
    </p:spTree>
    <p:extLst>
      <p:ext uri="{BB962C8B-B14F-4D97-AF65-F5344CB8AC3E}">
        <p14:creationId xmlns:p14="http://schemas.microsoft.com/office/powerpoint/2010/main" xmlns="" val="148027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0%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4%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Han dejado de admitir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35. ¿Han dejado de admitir a su hijo en algún colegio por tener diabetes? 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Problemas por tener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7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Razones de cambio de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37. Por </a:t>
            </a:r>
            <a:r>
              <a:rPr lang="es-ES" sz="1400" dirty="0">
                <a:solidFill>
                  <a:srgbClr val="616365"/>
                </a:solidFill>
              </a:rPr>
              <a:t>favor, explique brevemente que sucedió o le llevó a cambiar a su hijo de colegio</a:t>
            </a:r>
            <a:r>
              <a:rPr lang="es-ES" sz="1400" dirty="0" smtClean="0">
                <a:solidFill>
                  <a:srgbClr val="616365"/>
                </a:solidFill>
              </a:rPr>
              <a:t>. </a:t>
            </a:r>
            <a:r>
              <a:rPr lang="es-ES" sz="1400" dirty="0" smtClean="0">
                <a:solidFill>
                  <a:srgbClr val="FF0000"/>
                </a:solidFill>
              </a:rPr>
              <a:t>(% múltiple)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960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principal motivo de cambio de centro es que no le atendían en el mismo (38%), la segunda razón de cambio es que el colegio no tenía enfermero (35%)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9854566"/>
              </p:ext>
            </p:extLst>
          </p:nvPr>
        </p:nvGraphicFramePr>
        <p:xfrm>
          <a:off x="533400" y="1371600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5447731" y="3011606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544403" y="2819400"/>
            <a:ext cx="1923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No le atendía nadie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8070781"/>
              </p:ext>
            </p:extLst>
          </p:nvPr>
        </p:nvGraphicFramePr>
        <p:xfrm>
          <a:off x="5410200" y="3127177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30036" y="3810000"/>
            <a:ext cx="2428164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19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                 (</a:t>
            </a:r>
            <a:r>
              <a:rPr lang="en-US" sz="1000" dirty="0" smtClean="0">
                <a:solidFill>
                  <a:srgbClr val="FF0000"/>
                </a:solidFill>
                <a:cs typeface="Arial" pitchFamily="34" charset="0"/>
              </a:rPr>
              <a:t>4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0" y="5322331"/>
            <a:ext cx="254189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ha tenido que cambiar de colegio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40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25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39. Antes </a:t>
            </a:r>
            <a:r>
              <a:rPr lang="es-ES" sz="1400" dirty="0">
                <a:solidFill>
                  <a:srgbClr val="616365"/>
                </a:solidFill>
              </a:rPr>
              <a:t>de tener diabetes ¿cómo era la adaptación de su hijo en la vida escolar? </a:t>
            </a:r>
            <a:r>
              <a:rPr lang="es-ES" sz="1400" dirty="0" smtClean="0">
                <a:solidFill>
                  <a:srgbClr val="616365"/>
                </a:solidFill>
              </a:rPr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40. Después </a:t>
            </a:r>
            <a:r>
              <a:rPr lang="es-ES" sz="1400" dirty="0">
                <a:solidFill>
                  <a:srgbClr val="616365"/>
                </a:solidFill>
              </a:rPr>
              <a:t>del diagnóstico, ¿cómo es la adaptación de su hijo a la vida escolar?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66800" y="47829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4102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adaptación en la vida escolar del niño antes de la diabetes se declara como excelente por el 45% de los padres. Este porcentaje baja a 33% después del diagnostico.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1850976"/>
              </p:ext>
            </p:extLst>
          </p:nvPr>
        </p:nvGraphicFramePr>
        <p:xfrm>
          <a:off x="989463" y="1676400"/>
          <a:ext cx="71639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2142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84%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89%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Buena + Excelente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39. Antes de tener diabetes ¿cómo era la adaptación de su hijo en la vida escolar? 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781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838200" y="800100"/>
            <a:ext cx="7232650" cy="571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s-ES" altLang="es-ES" dirty="0" smtClean="0">
                <a:ea typeface="ＭＳ Ｐゴシック" pitchFamily="34" charset="-128"/>
              </a:rPr>
              <a:t>Ficha técnica (I)</a:t>
            </a:r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609600" y="1230288"/>
            <a:ext cx="7924800" cy="47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just" eaLnBrk="1" hangingPunct="1"/>
            <a:endParaRPr lang="es-ES" sz="1600" b="0" dirty="0" smtClean="0">
              <a:solidFill>
                <a:srgbClr val="5F5F5F"/>
              </a:solidFill>
              <a:latin typeface="Calibri"/>
            </a:endParaRPr>
          </a:p>
          <a:p>
            <a:pPr marL="0" indent="0" algn="just" eaLnBrk="1" hangingPunct="1"/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universo </a:t>
            </a:r>
            <a:r>
              <a:rPr lang="es-ES" sz="1600" b="0" dirty="0">
                <a:solidFill>
                  <a:srgbClr val="5F5F5F"/>
                </a:solidFill>
                <a:latin typeface="Calibri"/>
              </a:rPr>
              <a:t>objeto de </a:t>
            </a:r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estudio ha estado formado por dos colectivos:</a:t>
            </a:r>
          </a:p>
          <a:p>
            <a:pPr marL="0" indent="0" algn="just" eaLnBrk="1" hangingPunct="1"/>
            <a:endParaRPr lang="es-ES" sz="1600" b="0" dirty="0" smtClean="0">
              <a:solidFill>
                <a:srgbClr val="5F5F5F"/>
              </a:solidFill>
              <a:latin typeface="Calibri"/>
            </a:endParaRP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Padres con niños con diabetes en edad escolar (</a:t>
            </a:r>
            <a:r>
              <a:rPr lang="es-ES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3-16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años)</a:t>
            </a: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r>
              <a:rPr lang="es-ES" sz="1600" b="0" dirty="0" smtClean="0">
                <a:solidFill>
                  <a:srgbClr val="5F5F5F"/>
                </a:solidFill>
                <a:latin typeface="Calibri"/>
              </a:rPr>
              <a:t>Los </a:t>
            </a:r>
            <a:r>
              <a:rPr lang="es-ES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propios niños con Diabetes, con edades entre 6 – 16 </a:t>
            </a:r>
            <a:r>
              <a:rPr lang="es-ES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años</a:t>
            </a:r>
          </a:p>
          <a:p>
            <a:pPr marL="849312" lvl="1" algn="just" eaLnBrk="1" hangingPunct="1">
              <a:buFont typeface="Arial" panose="020B0604020202020204" pitchFamily="34" charset="0"/>
              <a:buChar char="•"/>
            </a:pPr>
            <a:endParaRPr lang="es-ES" sz="1600" b="0" dirty="0">
              <a:solidFill>
                <a:srgbClr val="5F5F5F"/>
              </a:solidFill>
              <a:latin typeface="Calibri"/>
            </a:endParaRPr>
          </a:p>
          <a:p>
            <a:pPr marL="563562" lvl="1" indent="0" algn="just" eaLnBrk="1" hangingPunct="1"/>
            <a:r>
              <a:rPr lang="es-ES" sz="1600" b="0" dirty="0">
                <a:solidFill>
                  <a:srgbClr val="5F5F5F"/>
                </a:solidFill>
                <a:latin typeface="Calibri"/>
              </a:rPr>
              <a:t>En las entrevistas en Madrid la edad se amplió a 18 años.</a:t>
            </a:r>
          </a:p>
          <a:p>
            <a:pPr marL="563562" lvl="1" indent="0" algn="just" eaLnBrk="1" hangingPunct="1"/>
            <a:endParaRPr lang="es-ES" sz="1600" dirty="0">
              <a:solidFill>
                <a:srgbClr val="0381CD"/>
              </a:solidFill>
              <a:latin typeface="Calibri" pitchFamily="34" charset="0"/>
              <a:cs typeface="Times New Roman" pitchFamily="18" charset="0"/>
            </a:endParaRPr>
          </a:p>
          <a:p>
            <a:pPr marL="0" lvl="1" indent="0" algn="just" eaLnBrk="1" hangingPunct="1"/>
            <a:r>
              <a:rPr lang="es-ES" altLang="ja-JP" sz="1600" dirty="0" smtClean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Metodología</a:t>
            </a:r>
            <a:r>
              <a:rPr lang="es-ES" altLang="ja-JP" sz="1600" dirty="0">
                <a:solidFill>
                  <a:srgbClr val="0381CD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Se ha aplicado una 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metodología Cuantitativa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la técnica ha sido diferente en base al área 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geográfica:</a:t>
            </a:r>
            <a:endParaRPr lang="es-ES" altLang="ja-JP" sz="1600" dirty="0">
              <a:solidFill>
                <a:srgbClr val="5F5F5F"/>
              </a:solidFill>
              <a:latin typeface="Calibri"/>
            </a:endParaRPr>
          </a:p>
          <a:p>
            <a:pPr marL="0" lvl="1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685800" lvl="2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Cuestionarios </a:t>
            </a:r>
            <a:r>
              <a:rPr lang="es-ES" altLang="ja-JP" sz="1600" dirty="0" err="1" smtClean="0">
                <a:solidFill>
                  <a:srgbClr val="5F5F5F"/>
                </a:solidFill>
                <a:latin typeface="Calibri"/>
              </a:rPr>
              <a:t>Autoadministrados</a:t>
            </a:r>
            <a:r>
              <a:rPr lang="es-ES" altLang="ja-JP" sz="1600" dirty="0" smtClean="0">
                <a:solidFill>
                  <a:srgbClr val="5F5F5F"/>
                </a:solidFill>
                <a:latin typeface="Calibri"/>
              </a:rPr>
              <a:t>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la Comunidad de Madrid. </a:t>
            </a: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La Fundación se encargó del envío de los cuestionarios a los Hospitales, y de su posterior seguimiento y recepción</a:t>
            </a:r>
            <a:r>
              <a:rPr lang="es-ES" altLang="es-ES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685800" lvl="2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>
                <a:solidFill>
                  <a:srgbClr val="5F5F5F"/>
                </a:solidFill>
                <a:latin typeface="Calibri"/>
              </a:rPr>
              <a:t>Entrevistas Online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a padres con niños con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Diabetes en el territorio nacional. Estas 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entrevistas se han obtenido a través de un link al que se accedía a partir de la página Web de la Fundación para la Diabetes.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altLang="es-ES" sz="1600" i="1" dirty="0" smtClean="0">
              <a:solidFill>
                <a:schemeClr val="accent1"/>
              </a:solidFill>
              <a:latin typeface="Trebuchet MS" pitchFamily="34" charset="0"/>
            </a:endParaRPr>
          </a:p>
          <a:p>
            <a:pPr marL="0" indent="9525" algn="just" eaLnBrk="1" hangingPunct="1">
              <a:lnSpc>
                <a:spcPct val="9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En ambos casos se ha aplicado un cuestionario estructurado diseñado por la Fundación para la Diabetes y Nielsen, de una duración aproximada de </a:t>
            </a:r>
            <a:r>
              <a:rPr lang="es-ES" altLang="es-ES" sz="1600" b="0" dirty="0" smtClean="0">
                <a:solidFill>
                  <a:srgbClr val="5F5F5F"/>
                </a:solidFill>
                <a:latin typeface="Calibri"/>
              </a:rPr>
              <a:t>15-20 </a:t>
            </a:r>
            <a:r>
              <a:rPr lang="es-ES" altLang="es-ES" sz="1600" b="0" dirty="0">
                <a:solidFill>
                  <a:srgbClr val="5F5F5F"/>
                </a:solidFill>
                <a:latin typeface="Calibri"/>
              </a:rPr>
              <a:t>minutos.</a:t>
            </a:r>
          </a:p>
          <a:p>
            <a:pPr algn="just" eaLnBrk="1" hangingPunct="1">
              <a:lnSpc>
                <a:spcPct val="10000"/>
              </a:lnSpc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endParaRPr lang="es-ES" altLang="es-ES" sz="1600" i="1" dirty="0">
              <a:solidFill>
                <a:schemeClr val="accent1"/>
              </a:solidFill>
              <a:latin typeface="Trebuchet MS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3A5BC4"/>
              </a:buClr>
              <a:buFont typeface="Wingdings" pitchFamily="2" charset="2"/>
              <a:buNone/>
            </a:pPr>
            <a:r>
              <a:rPr lang="es-ES" altLang="es-ES" sz="1600" i="1" dirty="0">
                <a:solidFill>
                  <a:schemeClr val="accent1"/>
                </a:solidFill>
                <a:latin typeface="Trebuchet MS" pitchFamily="34" charset="0"/>
              </a:rPr>
              <a:t>	</a:t>
            </a: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9600" y="1456182"/>
            <a:ext cx="8229600" cy="4868417"/>
          </a:xfrm>
          <a:prstGeom prst="rect">
            <a:avLst/>
          </a:prstGeom>
          <a:noFill/>
          <a:ln>
            <a:solidFill>
              <a:srgbClr val="9FD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2" name="Group 175"/>
          <p:cNvGrpSpPr/>
          <p:nvPr/>
        </p:nvGrpSpPr>
        <p:grpSpPr>
          <a:xfrm>
            <a:off x="7668344" y="44624"/>
            <a:ext cx="936104" cy="896112"/>
            <a:chOff x="747239" y="4805622"/>
            <a:chExt cx="1271016" cy="1271016"/>
          </a:xfrm>
        </p:grpSpPr>
        <p:sp>
          <p:nvSpPr>
            <p:cNvPr id="13" name="Oval 22"/>
            <p:cNvSpPr/>
            <p:nvPr/>
          </p:nvSpPr>
          <p:spPr>
            <a:xfrm>
              <a:off x="747239" y="4805622"/>
              <a:ext cx="1271016" cy="1271016"/>
            </a:xfrm>
            <a:prstGeom prst="ellipse">
              <a:avLst/>
            </a:prstGeom>
            <a:solidFill>
              <a:srgbClr val="009D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74" descr="Audience.e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321" y="5180526"/>
              <a:ext cx="896853" cy="52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670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77%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78%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89%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Buena + Excelente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40. Después del diagnóstico, ¿cómo es la adaptación de su hijo a la vida escolar?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Adaptación a la vida escolar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72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621652"/>
              </p:ext>
            </p:extLst>
          </p:nvPr>
        </p:nvGraphicFramePr>
        <p:xfrm>
          <a:off x="533400" y="1371600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Apoyo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41. ¿En </a:t>
            </a:r>
            <a:r>
              <a:rPr lang="es-ES" sz="1400" dirty="0">
                <a:solidFill>
                  <a:srgbClr val="616365"/>
                </a:solidFill>
              </a:rPr>
              <a:t>quién encuentra apoyo en el colegio su hijo?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229100" y="5103391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638800" y="1566783"/>
            <a:ext cx="3124200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5638800" y="2785983"/>
            <a:ext cx="3124199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638801" y="4154606"/>
            <a:ext cx="3124198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38967" y="1412894"/>
            <a:ext cx="1375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Profesores  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3420" y="3959423"/>
            <a:ext cx="1375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Compañeros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864557" y="2590800"/>
            <a:ext cx="11458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Dirección  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0570551"/>
              </p:ext>
            </p:extLst>
          </p:nvPr>
        </p:nvGraphicFramePr>
        <p:xfrm>
          <a:off x="5486400" y="2977754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9141646"/>
              </p:ext>
            </p:extLst>
          </p:nvPr>
        </p:nvGraphicFramePr>
        <p:xfrm>
          <a:off x="5486400" y="162308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052306"/>
              </p:ext>
            </p:extLst>
          </p:nvPr>
        </p:nvGraphicFramePr>
        <p:xfrm>
          <a:off x="5486400" y="42672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096000" y="5011579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Los profesores  y compañeros (79% y 62%, respectivamente) son las principales apoyos con los que el niño cuenta en el colegio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64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6688405"/>
              </p:ext>
            </p:extLst>
          </p:nvPr>
        </p:nvGraphicFramePr>
        <p:xfrm>
          <a:off x="685800" y="1245632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Los profesores informados y </a:t>
            </a:r>
            <a:r>
              <a:rPr lang="es-ES" i="1" dirty="0">
                <a:solidFill>
                  <a:srgbClr val="0070C0"/>
                </a:solidFill>
              </a:rPr>
              <a:t>l</a:t>
            </a:r>
            <a:r>
              <a:rPr lang="es-ES" i="1" dirty="0" smtClean="0">
                <a:solidFill>
                  <a:srgbClr val="0070C0"/>
                </a:solidFill>
              </a:rPr>
              <a:t>a existencia de un enfermero (73% y 70%, respectivamente) son las principales ayudas que el padre considera debería tener el niño con Diabetes en la escuela para mejorar el control de la enfermedad.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Ayuda para mejor el control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42. ¿Qué </a:t>
            </a:r>
            <a:r>
              <a:rPr lang="es-ES" sz="1400" dirty="0">
                <a:solidFill>
                  <a:srgbClr val="616365"/>
                </a:solidFill>
              </a:rPr>
              <a:t>tipo de ayuda en el colegio podría mejorar el control de la diabetes de su hijo? </a:t>
            </a:r>
            <a:r>
              <a:rPr lang="es-ES" sz="1400" dirty="0" smtClean="0">
                <a:solidFill>
                  <a:srgbClr val="616365"/>
                </a:solidFill>
              </a:rPr>
              <a:t> 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462355" y="47067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2295" y="1642983"/>
            <a:ext cx="30969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5742295" y="2935406"/>
            <a:ext cx="30969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42295" y="4230806"/>
            <a:ext cx="30969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828163" y="4038600"/>
            <a:ext cx="20096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Profesores informados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863420" y="1490582"/>
            <a:ext cx="1375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Enfermero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3419" y="2743200"/>
            <a:ext cx="22899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Compañeros informados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1028755"/>
              </p:ext>
            </p:extLst>
          </p:nvPr>
        </p:nvGraphicFramePr>
        <p:xfrm>
          <a:off x="5610366" y="30480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6957306"/>
              </p:ext>
            </p:extLst>
          </p:nvPr>
        </p:nvGraphicFramePr>
        <p:xfrm>
          <a:off x="5610366" y="177548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166757"/>
              </p:ext>
            </p:extLst>
          </p:nvPr>
        </p:nvGraphicFramePr>
        <p:xfrm>
          <a:off x="5610366" y="4337446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248400" y="5029200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946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Información de los profesores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43. ¿Los </a:t>
            </a:r>
            <a:r>
              <a:rPr lang="es-ES" sz="1400" dirty="0">
                <a:solidFill>
                  <a:srgbClr val="616365"/>
                </a:solidFill>
              </a:rPr>
              <a:t>profesores saben qué es una diabetes tipo 1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  <a:p>
            <a:pPr marL="88900" lvl="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44. ¿Confunden </a:t>
            </a:r>
            <a:r>
              <a:rPr lang="es-ES" sz="1400" dirty="0">
                <a:solidFill>
                  <a:srgbClr val="616365"/>
                </a:solidFill>
              </a:rPr>
              <a:t>la diabetes tipo 1 y la 2</a:t>
            </a:r>
            <a:r>
              <a:rPr lang="es-ES" sz="1400" dirty="0" smtClean="0">
                <a:solidFill>
                  <a:srgbClr val="616365"/>
                </a:solidFill>
              </a:rPr>
              <a:t>?</a:t>
            </a:r>
            <a:r>
              <a:rPr lang="es-ES" sz="1400" dirty="0">
                <a:solidFill>
                  <a:srgbClr val="FF3300"/>
                </a:solidFill>
              </a:rPr>
              <a:t> 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0" y="53163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Casi la mitas de los padres (48%) declaran que los profesores saben lo que es una diabetes tipo1. Un 55% desconoce si confunden lo que es la diabetes tipo 1 y 2.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4594338"/>
              </p:ext>
            </p:extLst>
          </p:nvPr>
        </p:nvGraphicFramePr>
        <p:xfrm>
          <a:off x="304800" y="2198996"/>
          <a:ext cx="66305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15 Conector recto"/>
          <p:cNvCxnSpPr/>
          <p:nvPr/>
        </p:nvCxnSpPr>
        <p:spPr>
          <a:xfrm>
            <a:off x="2819400" y="2057400"/>
            <a:ext cx="0" cy="341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5894695" y="1582579"/>
            <a:ext cx="3096905" cy="874594"/>
          </a:xfrm>
          <a:prstGeom prst="roundRect">
            <a:avLst/>
          </a:prstGeom>
          <a:solidFill>
            <a:schemeClr val="bg1"/>
          </a:solidFill>
          <a:ln>
            <a:solidFill>
              <a:srgbClr val="21853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6141776" y="1430179"/>
            <a:ext cx="535390" cy="305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218535"/>
                </a:solidFill>
              </a:rPr>
              <a:t>% Si</a:t>
            </a:r>
            <a:endParaRPr lang="es-ES" sz="1400" i="1" dirty="0">
              <a:solidFill>
                <a:srgbClr val="218535"/>
              </a:solidFill>
            </a:endParaRPr>
          </a:p>
        </p:txBody>
      </p:sp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3969837"/>
              </p:ext>
            </p:extLst>
          </p:nvPr>
        </p:nvGraphicFramePr>
        <p:xfrm>
          <a:off x="5762766" y="1715076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3" name="32 Conector angular"/>
          <p:cNvCxnSpPr/>
          <p:nvPr/>
        </p:nvCxnSpPr>
        <p:spPr>
          <a:xfrm flipV="1">
            <a:off x="2819400" y="1790700"/>
            <a:ext cx="2895600" cy="266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372366" y="2420779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96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69%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59%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48%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Profesores si saben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3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43. ¿Los profesores saben qué es una diabetes tipo 1? 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3. Información de los profesores</a:t>
            </a:r>
          </a:p>
        </p:txBody>
      </p:sp>
    </p:spTree>
    <p:extLst>
      <p:ext uri="{BB962C8B-B14F-4D97-AF65-F5344CB8AC3E}">
        <p14:creationId xmlns:p14="http://schemas.microsoft.com/office/powerpoint/2010/main" xmlns="" val="403800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04800" y="738664"/>
            <a:ext cx="88392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49. </a:t>
            </a:r>
            <a:r>
              <a:rPr lang="es-ES" sz="1400" dirty="0">
                <a:solidFill>
                  <a:srgbClr val="616365"/>
                </a:solidFill>
              </a:rPr>
              <a:t>¿Su hijo se debe realizar un autocontrol durante la jornada escolar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50. </a:t>
            </a:r>
            <a:r>
              <a:rPr lang="es-ES" sz="1400" dirty="0">
                <a:solidFill>
                  <a:srgbClr val="616365"/>
                </a:solidFill>
              </a:rPr>
              <a:t>¿Ha tenido que bajar el número de glucemias diarias de su hijo por falta de colaboración del colegio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198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90% de los niños con diabetes debe realizar un autocontrol durante la jornada escolar. 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Solo un 9% ha tenido que bajar el número de glucemias por falta de colaboración.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000" y="2014953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142548" y="1828800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¿Necesita autocontrol en jornada escolar?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6558285"/>
              </p:ext>
            </p:extLst>
          </p:nvPr>
        </p:nvGraphicFramePr>
        <p:xfrm>
          <a:off x="5687" y="2342331"/>
          <a:ext cx="4153804" cy="329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17 Rectángulo redondeado"/>
          <p:cNvSpPr/>
          <p:nvPr/>
        </p:nvSpPr>
        <p:spPr>
          <a:xfrm>
            <a:off x="4724852" y="2021020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486400" y="1834867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¿Ha bajado el número por falta de colaboración?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5891"/>
              </p:ext>
            </p:extLst>
          </p:nvPr>
        </p:nvGraphicFramePr>
        <p:xfrm>
          <a:off x="4349539" y="2348398"/>
          <a:ext cx="4153804" cy="329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48400" y="5468779"/>
            <a:ext cx="1904548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 Necesita autocontrol (807)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361748" y="5468779"/>
            <a:ext cx="1067252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220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1776630"/>
              </p:ext>
            </p:extLst>
          </p:nvPr>
        </p:nvGraphicFramePr>
        <p:xfrm>
          <a:off x="685800" y="1245632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Ayuda para autocontrol de la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45. </a:t>
            </a:r>
            <a:r>
              <a:rPr lang="es-ES" sz="1400" b="1" dirty="0"/>
              <a:t>¿</a:t>
            </a:r>
            <a:r>
              <a:rPr lang="es-ES" sz="1400" dirty="0"/>
              <a:t>Quién</a:t>
            </a:r>
            <a:r>
              <a:rPr lang="es-ES" sz="1400" b="1" dirty="0"/>
              <a:t> </a:t>
            </a:r>
            <a:r>
              <a:rPr lang="es-ES" sz="1400" dirty="0"/>
              <a:t>le ayuda a hacerse el autocontrol de glucosa?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742295" y="1642983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5742295" y="2935406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42295" y="4230806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3019556"/>
              </p:ext>
            </p:extLst>
          </p:nvPr>
        </p:nvGraphicFramePr>
        <p:xfrm>
          <a:off x="5838967" y="4343400"/>
          <a:ext cx="2438400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5970895" y="2740223"/>
            <a:ext cx="1113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Profesor  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39620" y="1447800"/>
            <a:ext cx="13755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No necesita  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63420" y="4035623"/>
            <a:ext cx="24414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Otra persona en el colegio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191000" y="4724400"/>
            <a:ext cx="140970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Necesitan hacerse autocontrol (807)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8448360"/>
              </p:ext>
            </p:extLst>
          </p:nvPr>
        </p:nvGraphicFramePr>
        <p:xfrm>
          <a:off x="5610366" y="30480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0457970"/>
              </p:ext>
            </p:extLst>
          </p:nvPr>
        </p:nvGraphicFramePr>
        <p:xfrm>
          <a:off x="5610366" y="177548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6963165"/>
              </p:ext>
            </p:extLst>
          </p:nvPr>
        </p:nvGraphicFramePr>
        <p:xfrm>
          <a:off x="5610366" y="4337446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919162" y="5940623"/>
            <a:ext cx="753903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 partir de los </a:t>
            </a:r>
            <a:r>
              <a:rPr lang="es-ES" i="1" dirty="0">
                <a:solidFill>
                  <a:srgbClr val="0070C0"/>
                </a:solidFill>
              </a:rPr>
              <a:t>6</a:t>
            </a:r>
            <a:r>
              <a:rPr lang="es-ES" i="1" dirty="0" smtClean="0">
                <a:solidFill>
                  <a:srgbClr val="0070C0"/>
                </a:solidFill>
              </a:rPr>
              <a:t> años el niño con diabetes empieza a dejar de necesitar ayuda paulatinamente.</a:t>
            </a:r>
            <a:endParaRPr lang="es-ES" i="1" dirty="0">
              <a:solidFill>
                <a:srgbClr val="0070C0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6527526" y="1755577"/>
            <a:ext cx="2006874" cy="324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477000" y="3200401"/>
            <a:ext cx="2057400" cy="145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6477000" y="4503064"/>
            <a:ext cx="2057400" cy="145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248400" y="5029200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(129)              (344)             (226)             (108)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749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457200" y="1828800"/>
            <a:ext cx="8077200" cy="3200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Necesidades del niño para controlar Diabetes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46</a:t>
            </a:r>
            <a:r>
              <a:rPr lang="es-ES" sz="1400" dirty="0">
                <a:solidFill>
                  <a:srgbClr val="616365"/>
                </a:solidFill>
              </a:rPr>
              <a:t>. </a:t>
            </a:r>
            <a:r>
              <a:rPr lang="es-ES" sz="1400" dirty="0" smtClean="0">
                <a:solidFill>
                  <a:srgbClr val="616365"/>
                </a:solidFill>
              </a:rPr>
              <a:t>¿</a:t>
            </a:r>
            <a:r>
              <a:rPr lang="es-ES" sz="1400" dirty="0">
                <a:solidFill>
                  <a:srgbClr val="616365"/>
                </a:solidFill>
              </a:rPr>
              <a:t>Su hijo necesita ponerse insulina en el colegio?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7990060"/>
              </p:ext>
            </p:extLst>
          </p:nvPr>
        </p:nvGraphicFramePr>
        <p:xfrm>
          <a:off x="609600" y="2133600"/>
          <a:ext cx="7543800" cy="306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05000" y="1659523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91100" y="1613665"/>
            <a:ext cx="1790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752600" y="49530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43400" y="4906089"/>
            <a:ext cx="37338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           (371)                        (247)             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49% de los niños necesita ponerse insulina durante la jornada escolar. En el 63% de los casos, son ellos mismos los que se inyectan la insulina.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07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724400" y="1998076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533852" y="1998076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1295400" y="1795046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¿Quién administra insulina?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Cambios en las pautas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86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47. ¿Quién </a:t>
            </a:r>
            <a:r>
              <a:rPr lang="es-ES" sz="1400" dirty="0">
                <a:solidFill>
                  <a:srgbClr val="616365"/>
                </a:solidFill>
              </a:rPr>
              <a:t>le administra la insulina durante la jornada </a:t>
            </a:r>
            <a:r>
              <a:rPr lang="es-ES" sz="1400" dirty="0" smtClean="0">
                <a:solidFill>
                  <a:srgbClr val="616365"/>
                </a:solidFill>
              </a:rPr>
              <a:t>escolar? 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48. ¿Ha tenido que cambiar la pauta de insulina de su hijo por falta de colaboración del colegio?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1950829"/>
              </p:ext>
            </p:extLst>
          </p:nvPr>
        </p:nvGraphicFramePr>
        <p:xfrm>
          <a:off x="457200" y="1981198"/>
          <a:ext cx="3733800" cy="366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48000" y="5390023"/>
            <a:ext cx="2895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Necesita ponerse insulina en el colegio (432)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49% de los niños necesita ponerse insulina durante la jornada escolar. En el 63% de los casos, son ellos mismos los que se inyectan la insulina.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485948" y="1828800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¿Han tenido que cambiar pauta?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5581191"/>
              </p:ext>
            </p:extLst>
          </p:nvPr>
        </p:nvGraphicFramePr>
        <p:xfrm>
          <a:off x="5143274" y="2286000"/>
          <a:ext cx="3276600" cy="357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7299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8716245"/>
              </p:ext>
            </p:extLst>
          </p:nvPr>
        </p:nvGraphicFramePr>
        <p:xfrm>
          <a:off x="228600" y="2057400"/>
          <a:ext cx="4610100" cy="311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Hipoglucemias en Exámenes 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51. ¿Ha </a:t>
            </a:r>
            <a:r>
              <a:rPr lang="es-ES" sz="1400" dirty="0">
                <a:solidFill>
                  <a:srgbClr val="616365"/>
                </a:solidFill>
              </a:rPr>
              <a:t>tenido su hijo alguna hipoglucemia antes o durante un examen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40% de los niños con diabetes han sufrido una hipoglucemia antes o durante un examen. En el 79% de los casos el examen se lo hicieron en otro momento.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54104" y="4922010"/>
            <a:ext cx="2285096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Ha tenido hipoglucemia en un examen (348)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715000" y="1524000"/>
            <a:ext cx="3223146" cy="3276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890146" y="1752600"/>
            <a:ext cx="30480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52. Si no pudo realizar el examen, ¿se lo hicieron en otro momento?  </a:t>
            </a:r>
            <a:r>
              <a:rPr lang="es-ES" sz="1400" dirty="0">
                <a:solidFill>
                  <a:srgbClr val="FF3300"/>
                </a:solidFill>
              </a:rPr>
              <a:t>(% - Sugerida y única)</a:t>
            </a: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xmlns="" val="802665193"/>
              </p:ext>
            </p:extLst>
          </p:nvPr>
        </p:nvGraphicFramePr>
        <p:xfrm>
          <a:off x="5670646" y="2514600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15 Cerrar llave"/>
          <p:cNvSpPr/>
          <p:nvPr/>
        </p:nvSpPr>
        <p:spPr>
          <a:xfrm>
            <a:off x="4983139" y="3505200"/>
            <a:ext cx="350861" cy="1093232"/>
          </a:xfrm>
          <a:prstGeom prst="rightBrace">
            <a:avLst>
              <a:gd name="adj1" fmla="val 3818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85800" y="52401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514600" y="5240179"/>
            <a:ext cx="23241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(371)           (247)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V="1">
            <a:off x="2819400" y="4051816"/>
            <a:ext cx="1874351" cy="52018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971800" y="1676400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 smtClean="0">
                <a:solidFill>
                  <a:schemeClr val="accent1"/>
                </a:solidFill>
              </a:rPr>
              <a:t>% Edad hijos</a:t>
            </a:r>
            <a:endParaRPr lang="es-E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06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647700"/>
            <a:ext cx="7312025" cy="571500"/>
          </a:xfrm>
        </p:spPr>
        <p:txBody>
          <a:bodyPr/>
          <a:lstStyle/>
          <a:p>
            <a:r>
              <a:rPr lang="en-US" dirty="0" err="1" smtClean="0"/>
              <a:t>Ficha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idx="13"/>
          </p:nvPr>
        </p:nvSpPr>
        <p:spPr>
          <a:xfrm>
            <a:off x="594361" y="1752600"/>
            <a:ext cx="3869627" cy="1295400"/>
          </a:xfrm>
        </p:spPr>
        <p:txBody>
          <a:bodyPr/>
          <a:lstStyle/>
          <a:p>
            <a:r>
              <a:rPr lang="es-ES" sz="1600" b="1" u="sng" dirty="0" smtClean="0">
                <a:solidFill>
                  <a:schemeClr val="accent1"/>
                </a:solidFill>
              </a:rPr>
              <a:t>Muestra:  Entrevistas </a:t>
            </a:r>
            <a:r>
              <a:rPr lang="es-ES" sz="1600" b="1" u="sng" dirty="0" err="1" smtClean="0">
                <a:solidFill>
                  <a:schemeClr val="accent1"/>
                </a:solidFill>
              </a:rPr>
              <a:t>Autoadministradas</a:t>
            </a:r>
            <a:r>
              <a:rPr lang="es-ES" sz="1600" b="1" u="sng" dirty="0" smtClean="0">
                <a:solidFill>
                  <a:schemeClr val="accent1"/>
                </a:solidFill>
              </a:rPr>
              <a:t> en Madrid:</a:t>
            </a: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endParaRPr lang="es-ES" sz="1400" b="1" i="1" dirty="0" smtClean="0">
              <a:solidFill>
                <a:schemeClr val="accent1"/>
              </a:solidFill>
            </a:endParaRPr>
          </a:p>
          <a:p>
            <a:endParaRPr lang="es-ES" sz="1400" b="1" i="1" dirty="0">
              <a:solidFill>
                <a:schemeClr val="accent1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es-ES" sz="1400" b="0" dirty="0" smtClean="0"/>
              <a:t>En esta técnica la edad límite superior se ha fijado en 18 años.</a:t>
            </a:r>
            <a:endParaRPr lang="es-ES" sz="1400" b="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00100" y="5829300"/>
            <a:ext cx="6972300" cy="571500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5F5F5F"/>
              </a:buClr>
              <a:buFont typeface="Arial" pitchFamily="34" charset="0"/>
              <a:buNone/>
              <a:defRPr sz="20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/>
              <a:buNone/>
              <a:defRPr sz="18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rgbClr val="5F5F5F"/>
              </a:buClr>
              <a:buFont typeface="Arial" pitchFamily="34" charset="0"/>
              <a:buNone/>
              <a:defRPr sz="1600" b="1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1400" dirty="0"/>
          </a:p>
          <a:p>
            <a:pPr algn="just"/>
            <a:r>
              <a:rPr lang="es-ES" sz="1400" dirty="0" smtClean="0"/>
              <a:t>Error </a:t>
            </a:r>
            <a:r>
              <a:rPr lang="es-ES" sz="1400" dirty="0" err="1" smtClean="0"/>
              <a:t>muestral</a:t>
            </a:r>
            <a:r>
              <a:rPr lang="es-ES" sz="1400" dirty="0" smtClean="0"/>
              <a:t> calculado con NC=95%, población finita y situación menos favorable de la varianza donde p=q=50%.</a:t>
            </a:r>
          </a:p>
          <a:p>
            <a:endParaRPr lang="es-ES" sz="1200" dirty="0" smtClean="0"/>
          </a:p>
        </p:txBody>
      </p:sp>
      <p:sp>
        <p:nvSpPr>
          <p:cNvPr id="8" name="Rectángulo 2"/>
          <p:cNvSpPr/>
          <p:nvPr/>
        </p:nvSpPr>
        <p:spPr>
          <a:xfrm>
            <a:off x="683568" y="6443246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616365"/>
                </a:solidFill>
                <a:ea typeface="MS PGothic" pitchFamily="34" charset="-128"/>
              </a:rPr>
              <a:t>El trabajo de campo se ha realizado entre el mes de Octubre de 2013 y Octubre de 2014.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443258"/>
              </p:ext>
            </p:extLst>
          </p:nvPr>
        </p:nvGraphicFramePr>
        <p:xfrm>
          <a:off x="5613401" y="2476500"/>
          <a:ext cx="2616199" cy="3238500"/>
        </p:xfrm>
        <a:graphic>
          <a:graphicData uri="http://schemas.openxmlformats.org/drawingml/2006/table">
            <a:tbl>
              <a:tblPr/>
              <a:tblGrid>
                <a:gridCol w="1094047"/>
                <a:gridCol w="761076"/>
                <a:gridCol w="761076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Padres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Hijos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Baleares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 - León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Castilla-La Mancha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muestral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12"/>
          <p:cNvSpPr>
            <a:spLocks noGrp="1"/>
          </p:cNvSpPr>
          <p:nvPr>
            <p:ph type="body" idx="13"/>
          </p:nvPr>
        </p:nvSpPr>
        <p:spPr>
          <a:xfrm>
            <a:off x="4893373" y="1447800"/>
            <a:ext cx="3869627" cy="1219200"/>
          </a:xfrm>
        </p:spPr>
        <p:txBody>
          <a:bodyPr/>
          <a:lstStyle/>
          <a:p>
            <a:r>
              <a:rPr lang="es-ES" sz="1600" b="1" u="sng" dirty="0" smtClean="0">
                <a:solidFill>
                  <a:schemeClr val="accent1"/>
                </a:solidFill>
              </a:rPr>
              <a:t>Muestra</a:t>
            </a:r>
            <a:r>
              <a:rPr lang="es-ES" sz="1600" b="1" u="sng" dirty="0">
                <a:solidFill>
                  <a:schemeClr val="accent1"/>
                </a:solidFill>
              </a:rPr>
              <a:t>:  Entrevistas </a:t>
            </a:r>
            <a:r>
              <a:rPr lang="es-ES" sz="1600" b="1" u="sng" dirty="0" smtClean="0">
                <a:solidFill>
                  <a:schemeClr val="accent1"/>
                </a:solidFill>
              </a:rPr>
              <a:t>Online en total </a:t>
            </a:r>
            <a:r>
              <a:rPr lang="es-ES" sz="1600" b="1" u="sng" dirty="0">
                <a:solidFill>
                  <a:schemeClr val="accent1"/>
                </a:solidFill>
              </a:rPr>
              <a:t>E</a:t>
            </a:r>
            <a:r>
              <a:rPr lang="es-ES" sz="1600" b="1" u="sng" dirty="0" smtClean="0">
                <a:solidFill>
                  <a:schemeClr val="accent1"/>
                </a:solidFill>
              </a:rPr>
              <a:t>spaña:</a:t>
            </a:r>
            <a:endParaRPr lang="es-ES" sz="1600" b="1" u="sng" dirty="0">
              <a:solidFill>
                <a:schemeClr val="accent1"/>
              </a:solidFill>
            </a:endParaRPr>
          </a:p>
          <a:p>
            <a:r>
              <a:rPr lang="es-ES" sz="1400" i="1" dirty="0" smtClean="0">
                <a:solidFill>
                  <a:srgbClr val="5F5F5F"/>
                </a:solidFill>
              </a:rPr>
              <a:t>Estas entrevistas </a:t>
            </a:r>
            <a:r>
              <a:rPr lang="es-ES" sz="1400" i="1" dirty="0">
                <a:solidFill>
                  <a:srgbClr val="5F5F5F"/>
                </a:solidFill>
              </a:rPr>
              <a:t>se </a:t>
            </a:r>
            <a:r>
              <a:rPr lang="es-ES" sz="1400" i="1" dirty="0" smtClean="0">
                <a:solidFill>
                  <a:srgbClr val="5F5F5F"/>
                </a:solidFill>
              </a:rPr>
              <a:t>han obtenido a </a:t>
            </a:r>
            <a:r>
              <a:rPr lang="es-ES" sz="1400" i="1" dirty="0">
                <a:solidFill>
                  <a:srgbClr val="5F5F5F"/>
                </a:solidFill>
              </a:rPr>
              <a:t>través de </a:t>
            </a:r>
            <a:r>
              <a:rPr lang="es-ES" sz="1400" dirty="0">
                <a:solidFill>
                  <a:srgbClr val="5F5F5F"/>
                </a:solidFill>
              </a:rPr>
              <a:t>un </a:t>
            </a:r>
            <a:r>
              <a:rPr lang="es-ES" sz="1400" dirty="0" smtClean="0">
                <a:solidFill>
                  <a:srgbClr val="5F5F5F"/>
                </a:solidFill>
              </a:rPr>
              <a:t>banner en la </a:t>
            </a:r>
            <a:r>
              <a:rPr lang="es-ES" sz="1400" dirty="0">
                <a:solidFill>
                  <a:srgbClr val="5F5F5F"/>
                </a:solidFill>
              </a:rPr>
              <a:t>página Web de la </a:t>
            </a:r>
            <a:r>
              <a:rPr lang="es-ES" sz="1400" dirty="0" smtClean="0">
                <a:solidFill>
                  <a:srgbClr val="5F5F5F"/>
                </a:solidFill>
              </a:rPr>
              <a:t>Fundación</a:t>
            </a:r>
            <a:endParaRPr lang="es-ES" sz="1400" dirty="0">
              <a:solidFill>
                <a:srgbClr val="5F5F5F"/>
              </a:solidFill>
            </a:endParaRPr>
          </a:p>
          <a:p>
            <a:endParaRPr lang="es-ES" sz="1400" dirty="0"/>
          </a:p>
        </p:txBody>
      </p:sp>
      <p:sp>
        <p:nvSpPr>
          <p:cNvPr id="4" name="3 Rectángulo"/>
          <p:cNvSpPr/>
          <p:nvPr/>
        </p:nvSpPr>
        <p:spPr>
          <a:xfrm>
            <a:off x="4876800" y="1352550"/>
            <a:ext cx="3962400" cy="4438650"/>
          </a:xfrm>
          <a:prstGeom prst="rect">
            <a:avLst/>
          </a:prstGeom>
          <a:noFill/>
          <a:ln w="38100"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33400" y="1581150"/>
            <a:ext cx="3962400" cy="2762250"/>
          </a:xfrm>
          <a:prstGeom prst="rect">
            <a:avLst/>
          </a:prstGeom>
          <a:noFill/>
          <a:ln w="38100">
            <a:solidFill>
              <a:srgbClr val="6ECF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388382"/>
              </p:ext>
            </p:extLst>
          </p:nvPr>
        </p:nvGraphicFramePr>
        <p:xfrm>
          <a:off x="827396" y="2668905"/>
          <a:ext cx="3168588" cy="760095"/>
        </p:xfrm>
        <a:graphic>
          <a:graphicData uri="http://schemas.openxmlformats.org/drawingml/2006/table">
            <a:tbl>
              <a:tblPr/>
              <a:tblGrid>
                <a:gridCol w="1325046"/>
                <a:gridCol w="921771"/>
                <a:gridCol w="92177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Padres*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Hijos*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99</a:t>
                      </a:r>
                      <a:endParaRPr lang="es-E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muestral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±10,4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±9,8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1219200" y="4495800"/>
            <a:ext cx="2819400" cy="1314450"/>
          </a:xfrm>
          <a:prstGeom prst="rect">
            <a:avLst/>
          </a:prstGeom>
          <a:solidFill>
            <a:srgbClr val="6ECF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En este documento se presentan los datos de los </a:t>
            </a:r>
            <a:r>
              <a:rPr lang="es-ES" sz="2400" b="1" u="sng" dirty="0" smtClean="0">
                <a:solidFill>
                  <a:srgbClr val="002060"/>
                </a:solidFill>
              </a:rPr>
              <a:t>Padres en territorio Nacional</a:t>
            </a:r>
            <a:r>
              <a:rPr lang="es-ES" sz="2400" b="1" dirty="0" smtClean="0">
                <a:solidFill>
                  <a:srgbClr val="002060"/>
                </a:solidFill>
              </a:rPr>
              <a:t>  </a:t>
            </a:r>
            <a:r>
              <a:rPr lang="es-ES" b="1" dirty="0" smtClean="0">
                <a:solidFill>
                  <a:srgbClr val="002060"/>
                </a:solidFill>
              </a:rPr>
              <a:t>(Online)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34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2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54%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56%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40%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Ha tenido hipoglucemia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Hipoglucemias en Exámenes 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63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51. ¿Ha </a:t>
            </a:r>
            <a:r>
              <a:rPr lang="es-ES" sz="1400" dirty="0">
                <a:solidFill>
                  <a:srgbClr val="616365"/>
                </a:solidFill>
              </a:rPr>
              <a:t>tenido su hijo alguna hipoglucemia antes o durante un examen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xmlns="" val="130965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Identificación de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53. ¿Consideran </a:t>
            </a:r>
            <a:r>
              <a:rPr lang="es-ES" sz="1400" dirty="0">
                <a:solidFill>
                  <a:srgbClr val="616365"/>
                </a:solidFill>
              </a:rPr>
              <a:t>que saben reconocer en el colegio una hipoglucemia leve (dolor de cabeza, temblores, cambio de carácter</a:t>
            </a:r>
            <a:r>
              <a:rPr lang="es-ES" sz="1400" dirty="0" smtClean="0">
                <a:solidFill>
                  <a:srgbClr val="616365"/>
                </a:solidFill>
              </a:rPr>
              <a:t>...)?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8923849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90600" y="4935379"/>
            <a:ext cx="71628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(143)                          (371)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Apenas un 27% de los padres afirma que en el colegio sabrían identificar una hipoglucemia leve.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01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2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31%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25%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27%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Saben reconocer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62000" y="278368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Identificación de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53. ¿Consideran </a:t>
            </a:r>
            <a:r>
              <a:rPr lang="es-ES" sz="1400" dirty="0">
                <a:solidFill>
                  <a:srgbClr val="616365"/>
                </a:solidFill>
              </a:rPr>
              <a:t>que saben reconocer en el colegio una hipoglucemia leve (dolor de cabeza, temblores, cambio de carácter</a:t>
            </a:r>
            <a:r>
              <a:rPr lang="es-ES" sz="1400" dirty="0" smtClean="0">
                <a:solidFill>
                  <a:srgbClr val="616365"/>
                </a:solidFill>
              </a:rPr>
              <a:t>...)?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xmlns="" val="3834165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Resuelven hipoglucemia leve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54. ¿Cómo </a:t>
            </a:r>
            <a:r>
              <a:rPr lang="es-ES" sz="1400" dirty="0">
                <a:solidFill>
                  <a:srgbClr val="616365"/>
                </a:solidFill>
              </a:rPr>
              <a:t>resuelven en el colegio las hipoglucemias leves?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057401" y="1362790"/>
            <a:ext cx="4834696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3411547"/>
              </p:ext>
            </p:extLst>
          </p:nvPr>
        </p:nvGraphicFramePr>
        <p:xfrm>
          <a:off x="2374900" y="1395462"/>
          <a:ext cx="61595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383557" y="4624626"/>
            <a:ext cx="1219200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han tenido hipoglucemias leves (796)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303855" y="2138163"/>
            <a:ext cx="2763945" cy="9860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6324600" y="3433564"/>
            <a:ext cx="2743200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397724" y="1945958"/>
            <a:ext cx="19969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Llaman a los padres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397724" y="3238381"/>
            <a:ext cx="20604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Le han dado un zumo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3142823"/>
              </p:ext>
            </p:extLst>
          </p:nvPr>
        </p:nvGraphicFramePr>
        <p:xfrm>
          <a:off x="6176420" y="2368154"/>
          <a:ext cx="2891380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94800187"/>
              </p:ext>
            </p:extLst>
          </p:nvPr>
        </p:nvGraphicFramePr>
        <p:xfrm>
          <a:off x="6176420" y="3505200"/>
          <a:ext cx="2891380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705600" y="4188768"/>
            <a:ext cx="2300847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900" dirty="0" smtClean="0">
                <a:solidFill>
                  <a:srgbClr val="777777"/>
                </a:solidFill>
                <a:cs typeface="Arial" pitchFamily="34" charset="0"/>
              </a:rPr>
              <a:t> (114)              (344)             (232)             (106)</a:t>
            </a:r>
            <a:endParaRPr lang="en-US" sz="9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42448" y="60960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más de la mitad de las ocasiones, las resuelve el propio niño (58%). Le dan un zumo/refresco es la segunda solución (46%)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1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8338885"/>
              </p:ext>
            </p:extLst>
          </p:nvPr>
        </p:nvGraphicFramePr>
        <p:xfrm>
          <a:off x="342448" y="1891725"/>
          <a:ext cx="2480910" cy="330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55009" y="4953000"/>
            <a:ext cx="121920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Total (880)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728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Número de hipoglucemias graves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55. </a:t>
            </a:r>
            <a:r>
              <a:rPr lang="es-ES" sz="1400" dirty="0">
                <a:solidFill>
                  <a:srgbClr val="616365"/>
                </a:solidFill>
              </a:rPr>
              <a:t>¿Cuántas hipoglucemias graves (alteraciones de conciencia, convulsiones, coma) ha tenido su hijo en el colegio?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95% afirma que su hijo no ha sufrido ninguna hipoglucemia en el colegio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257800" y="1245631"/>
            <a:ext cx="3429000" cy="41176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8842752"/>
              </p:ext>
            </p:extLst>
          </p:nvPr>
        </p:nvGraphicFramePr>
        <p:xfrm>
          <a:off x="609600" y="1524000"/>
          <a:ext cx="4229100" cy="367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62000" y="4885898"/>
            <a:ext cx="1143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                                   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8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0777407"/>
              </p:ext>
            </p:extLst>
          </p:nvPr>
        </p:nvGraphicFramePr>
        <p:xfrm>
          <a:off x="5486400" y="1894820"/>
          <a:ext cx="3200400" cy="352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791200" y="5240179"/>
            <a:ext cx="2667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Ha tenido alguna hipoglucemia grave (</a:t>
            </a:r>
            <a:r>
              <a:rPr lang="es-ES" sz="1000" dirty="0" smtClean="0">
                <a:solidFill>
                  <a:srgbClr val="FF0000"/>
                </a:solidFill>
                <a:cs typeface="Arial" pitchFamily="34" charset="0"/>
              </a:rPr>
              <a:t>44</a:t>
            </a: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448752" y="1371600"/>
            <a:ext cx="304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616365"/>
                </a:solidFill>
              </a:rPr>
              <a:t>56. ¿Cómo resuelven en el colegio las hipoglucemias graves? </a:t>
            </a:r>
            <a:r>
              <a:rPr lang="es-ES" sz="1400" dirty="0">
                <a:solidFill>
                  <a:srgbClr val="FF3300"/>
                </a:solidFill>
              </a:rPr>
              <a:t>(% múltiple)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572000" y="4491251"/>
            <a:ext cx="381000" cy="233149"/>
          </a:xfrm>
          <a:prstGeom prst="rightBrace">
            <a:avLst>
              <a:gd name="adj1" fmla="val 11579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20515484">
            <a:off x="4943399" y="4336828"/>
            <a:ext cx="495752" cy="295040"/>
          </a:xfrm>
          <a:prstGeom prst="rightArrow">
            <a:avLst/>
          </a:prstGeom>
          <a:solidFill>
            <a:srgbClr val="007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728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57. ¿En </a:t>
            </a:r>
            <a:r>
              <a:rPr lang="es-ES" sz="1400" dirty="0"/>
              <a:t>el colegio hay </a:t>
            </a:r>
            <a:r>
              <a:rPr lang="es-ES" sz="1400" dirty="0" smtClean="0"/>
              <a:t>glucagón?-</a:t>
            </a:r>
            <a:r>
              <a:rPr lang="es-ES" sz="1400" dirty="0" smtClean="0">
                <a:solidFill>
                  <a:srgbClr val="FF3300"/>
                </a:solidFill>
              </a:rPr>
              <a:t> 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58. ¿Alguien </a:t>
            </a:r>
            <a:r>
              <a:rPr lang="es-ES" sz="1400" dirty="0"/>
              <a:t>en el centro sabe poner el glucagón? </a:t>
            </a:r>
            <a:r>
              <a:rPr lang="es-ES" sz="1400" dirty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0033779"/>
              </p:ext>
            </p:extLst>
          </p:nvPr>
        </p:nvGraphicFramePr>
        <p:xfrm>
          <a:off x="989463" y="1676400"/>
          <a:ext cx="66305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1862" y="5256943"/>
            <a:ext cx="1373875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mayoría de los colegios hay glucagón (73%). En cambio solo un 42% afirma que saben administrarlo</a:t>
            </a:r>
          </a:p>
        </p:txBody>
      </p:sp>
    </p:spTree>
    <p:extLst>
      <p:ext uri="{BB962C8B-B14F-4D97-AF65-F5344CB8AC3E}">
        <p14:creationId xmlns:p14="http://schemas.microsoft.com/office/powerpoint/2010/main" xmlns="" val="203553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92%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84%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73%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Si hay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57. ¿En el colegio hay glucagón?-</a:t>
            </a:r>
            <a:r>
              <a:rPr lang="es-ES" sz="1400" dirty="0">
                <a:solidFill>
                  <a:srgbClr val="FF3300"/>
                </a:solidFill>
              </a:rPr>
              <a:t> (Sugerida y única)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Glucagón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3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Información de diabetes para profesores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3058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59. ¿Cree </a:t>
            </a:r>
            <a:r>
              <a:rPr lang="es-ES" sz="1400" dirty="0"/>
              <a:t>oportuno que todos los profesores de niños con diabetes tuvieran información por escrito de los síntomas y pasos a seguir en caso de hipoglucemia?</a:t>
            </a:r>
            <a:r>
              <a:rPr lang="es-ES" sz="1400" dirty="0" smtClean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 practica totalidad de la muestra afirma que es oportuno que los profesores tengan por escrito que hacer en caso de hipoglucemia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85800" y="1676400"/>
            <a:ext cx="8001000" cy="33280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0831262"/>
              </p:ext>
            </p:extLst>
          </p:nvPr>
        </p:nvGraphicFramePr>
        <p:xfrm>
          <a:off x="989463" y="1676400"/>
          <a:ext cx="7315433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47900" y="15240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38700" y="15240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90600" y="4935379"/>
            <a:ext cx="71628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    (143)                          (371) 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0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198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69% de los padres afirma que el centro escolar de sus hijos dispone de un psicólogo u orientador.  Un 27% ha consultado alguna vez por temas relacionados con la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000" y="2014953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142548" y="1828800"/>
            <a:ext cx="2667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¿Cuenta con Psicólogo / orientador?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01052" y="2021020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562600" y="1834867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¿Han consultado?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9318548"/>
              </p:ext>
            </p:extLst>
          </p:nvPr>
        </p:nvGraphicFramePr>
        <p:xfrm>
          <a:off x="4425739" y="2348398"/>
          <a:ext cx="4153804" cy="329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791200" y="5316379"/>
            <a:ext cx="25908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 Cuentan con psicólogo orientador (619)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60. ¿Cuenta </a:t>
            </a:r>
            <a:r>
              <a:rPr lang="es-ES" sz="1400" dirty="0"/>
              <a:t>el colegio con la ayuda de un psicólogo / orientador?</a:t>
            </a:r>
            <a:r>
              <a:rPr lang="es-ES" sz="1400" dirty="0" smtClean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/>
              <a:t>62. ¿Usted o su hijo ha consultado alguna vez al psicólogo / orientador sobre la diabetes? </a:t>
            </a:r>
            <a:r>
              <a:rPr lang="es-ES" sz="1400" dirty="0">
                <a:solidFill>
                  <a:srgbClr val="FF3300"/>
                </a:solidFill>
              </a:rPr>
              <a:t>(Sugerida y única</a:t>
            </a:r>
            <a:endParaRPr lang="es-ES" sz="1400" dirty="0" smtClean="0">
              <a:solidFill>
                <a:srgbClr val="FF3300"/>
              </a:solidFill>
            </a:endParaRP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Ayuda en el colegio: Psicólogo / Orientador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33328168"/>
              </p:ext>
            </p:extLst>
          </p:nvPr>
        </p:nvGraphicFramePr>
        <p:xfrm>
          <a:off x="42766" y="2266511"/>
          <a:ext cx="4153804" cy="329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Flecha derecha"/>
          <p:cNvSpPr/>
          <p:nvPr/>
        </p:nvSpPr>
        <p:spPr>
          <a:xfrm>
            <a:off x="3429000" y="3657600"/>
            <a:ext cx="1066800" cy="381000"/>
          </a:xfrm>
          <a:prstGeom prst="rightArrow">
            <a:avLst/>
          </a:prstGeom>
          <a:solidFill>
            <a:srgbClr val="218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81200" y="5334000"/>
            <a:ext cx="1143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Total (880)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861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69%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59%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63%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69%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Sí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60. ¿Cuenta </a:t>
            </a:r>
            <a:r>
              <a:rPr lang="es-ES" sz="1400" dirty="0"/>
              <a:t>el colegio con la ayuda de un psicólogo / orientador?</a:t>
            </a:r>
            <a:r>
              <a:rPr lang="es-ES" sz="1400" dirty="0" smtClean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Ayuda en el colegio: Psicólogo / Orientador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776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228600"/>
            <a:ext cx="7312025" cy="571500"/>
          </a:xfrm>
        </p:spPr>
        <p:txBody>
          <a:bodyPr/>
          <a:lstStyle/>
          <a:p>
            <a:pPr algn="ctr"/>
            <a:r>
              <a:rPr lang="en-US" dirty="0" smtClean="0"/>
              <a:t>DISTRIBUICIÓN DE LA MUESTRA: PADRES (I)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830094" y="9860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%País de origen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22376" y="9860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 Nivel de estudios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95400" y="3908897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 Ingresos netos mensuales de la unidad familiar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graphicFrame>
        <p:nvGraphicFramePr>
          <p:cNvPr id="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1162077"/>
              </p:ext>
            </p:extLst>
          </p:nvPr>
        </p:nvGraphicFramePr>
        <p:xfrm>
          <a:off x="-131593" y="1296766"/>
          <a:ext cx="4589293" cy="294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8831008"/>
              </p:ext>
            </p:extLst>
          </p:nvPr>
        </p:nvGraphicFramePr>
        <p:xfrm>
          <a:off x="4330226" y="1447757"/>
          <a:ext cx="44323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648200" y="1905000"/>
            <a:ext cx="1600200" cy="1600200"/>
          </a:xfrm>
          <a:prstGeom prst="rect">
            <a:avLst/>
          </a:prstGeom>
          <a:noFill/>
          <a:ln w="9525" cap="rnd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010400" y="1447757"/>
            <a:ext cx="1828800" cy="2057443"/>
          </a:xfrm>
          <a:prstGeom prst="rect">
            <a:avLst/>
          </a:prstGeom>
          <a:noFill/>
          <a:ln w="9525" cap="rnd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s-E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6489651"/>
              </p:ext>
            </p:extLst>
          </p:nvPr>
        </p:nvGraphicFramePr>
        <p:xfrm>
          <a:off x="1066800" y="4325938"/>
          <a:ext cx="6786562" cy="217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50962" y="4419600"/>
            <a:ext cx="2133600" cy="2057400"/>
          </a:xfrm>
          <a:prstGeom prst="rect">
            <a:avLst/>
          </a:prstGeom>
          <a:noFill/>
          <a:ln w="9525" cap="rnd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51362" y="5181600"/>
            <a:ext cx="3276600" cy="1295400"/>
          </a:xfrm>
          <a:prstGeom prst="rect">
            <a:avLst/>
          </a:prstGeom>
          <a:noFill/>
          <a:ln w="9525" cap="rnd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827962" y="62000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Total: (880)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xmlns="" val="155899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601980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15% de los padres afirma que el centro escolar de sus hijos dispone de un enfermero, al que han consultado en el 32% de los casos por la diabetes.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000" y="2014953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1142548" y="182880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¿Cuenta con Enfermero?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801052" y="2021020"/>
            <a:ext cx="4114348" cy="3581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562600" y="1834867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¿Han consultado?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21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2409454"/>
              </p:ext>
            </p:extLst>
          </p:nvPr>
        </p:nvGraphicFramePr>
        <p:xfrm>
          <a:off x="4425739" y="2348398"/>
          <a:ext cx="4153804" cy="329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096000" y="5316378"/>
            <a:ext cx="25908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 Cuentan con enfermero (300)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Ayuda en el colegio: Enfermero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9951392"/>
              </p:ext>
            </p:extLst>
          </p:nvPr>
        </p:nvGraphicFramePr>
        <p:xfrm>
          <a:off x="42766" y="2266511"/>
          <a:ext cx="4153804" cy="329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Flecha derecha"/>
          <p:cNvSpPr/>
          <p:nvPr/>
        </p:nvSpPr>
        <p:spPr>
          <a:xfrm>
            <a:off x="3428548" y="4381500"/>
            <a:ext cx="1295852" cy="381000"/>
          </a:xfrm>
          <a:prstGeom prst="rightArrow">
            <a:avLst/>
          </a:prstGeom>
          <a:solidFill>
            <a:srgbClr val="2185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61. ¿Cuenta </a:t>
            </a:r>
            <a:r>
              <a:rPr lang="es-ES" sz="1400" dirty="0"/>
              <a:t>el colegio con la ayuda de un </a:t>
            </a:r>
            <a:r>
              <a:rPr lang="es-ES" sz="1400" dirty="0" smtClean="0"/>
              <a:t>enfermero?</a:t>
            </a:r>
            <a:r>
              <a:rPr lang="es-ES" sz="1400" dirty="0" smtClean="0">
                <a:solidFill>
                  <a:srgbClr val="FF3300"/>
                </a:solidFill>
              </a:rPr>
              <a:t>(Sugerida y 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63. </a:t>
            </a:r>
            <a:r>
              <a:rPr lang="es-ES" sz="1400" dirty="0"/>
              <a:t>¿Usted o su hijo ha consultado alguna vez al </a:t>
            </a:r>
            <a:r>
              <a:rPr lang="es-ES" sz="1400" dirty="0" smtClean="0"/>
              <a:t>enfermero </a:t>
            </a:r>
            <a:r>
              <a:rPr lang="es-ES" sz="1400" dirty="0"/>
              <a:t>sobre la diabetes? </a:t>
            </a:r>
            <a:r>
              <a:rPr lang="es-ES" sz="1400" dirty="0">
                <a:solidFill>
                  <a:srgbClr val="FF3300"/>
                </a:solidFill>
              </a:rPr>
              <a:t>(Sugerida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/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endParaRPr lang="es-ES" sz="1400" dirty="0" smtClean="0">
              <a:solidFill>
                <a:srgbClr val="FF33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981200" y="5334000"/>
            <a:ext cx="1143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Total (880)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0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4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8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8%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6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1</a:t>
            </a:r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FFFFFF"/>
                </a:solidFill>
              </a:rPr>
              <a:t>9</a:t>
            </a:r>
            <a:r>
              <a:rPr lang="es-ES" sz="900" dirty="0" smtClean="0">
                <a:solidFill>
                  <a:srgbClr val="FFFFFF"/>
                </a:solidFill>
              </a:rPr>
              <a:t>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rgbClr val="00B0F0"/>
                </a:solidFill>
              </a:rPr>
              <a:t>0</a:t>
            </a:r>
            <a:r>
              <a:rPr lang="es-ES" sz="900" dirty="0" smtClean="0">
                <a:solidFill>
                  <a:srgbClr val="00B0F0"/>
                </a:solidFill>
              </a:rPr>
              <a:t>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15%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Sí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3. Ayuda en el colegio: Enfermero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61. ¿Cuenta </a:t>
            </a:r>
            <a:r>
              <a:rPr lang="es-ES" sz="1400" dirty="0"/>
              <a:t>el colegio con la ayuda de un </a:t>
            </a:r>
            <a:r>
              <a:rPr lang="es-ES" sz="1400" dirty="0" smtClean="0"/>
              <a:t>enfermero?</a:t>
            </a:r>
            <a:r>
              <a:rPr lang="es-ES" sz="1400" dirty="0" smtClean="0">
                <a:solidFill>
                  <a:srgbClr val="FF3300"/>
                </a:solidFill>
              </a:rPr>
              <a:t>(Sugerida y única)</a:t>
            </a:r>
          </a:p>
        </p:txBody>
      </p:sp>
    </p:spTree>
    <p:extLst>
      <p:ext uri="{BB962C8B-B14F-4D97-AF65-F5344CB8AC3E}">
        <p14:creationId xmlns:p14="http://schemas.microsoft.com/office/powerpoint/2010/main" xmlns="" val="84900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4. </a:t>
            </a:r>
            <a:r>
              <a:rPr lang="en-US" sz="2800" b="1" i="1" dirty="0" err="1" smtClean="0"/>
              <a:t>Sobre</a:t>
            </a:r>
            <a:r>
              <a:rPr lang="en-US" sz="2800" b="1" i="1" dirty="0" smtClean="0"/>
              <a:t> la </a:t>
            </a:r>
            <a:r>
              <a:rPr lang="en-US" sz="2800" b="1" i="1" dirty="0" err="1" smtClean="0"/>
              <a:t>alimentación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2265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85800" y="1464678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247900" y="12954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196954" y="1295400"/>
            <a:ext cx="1813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64. ¿Su </a:t>
            </a:r>
            <a:r>
              <a:rPr lang="es-ES" sz="1400" dirty="0">
                <a:solidFill>
                  <a:srgbClr val="616365"/>
                </a:solidFill>
              </a:rPr>
              <a:t>hijo come en el colegio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7218632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71% de los niños con diabetes no come en el colegio. 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4953000"/>
            <a:ext cx="6934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(880)                                                         (143)                         (371)                        (247) 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24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647700" y="2014954"/>
            <a:ext cx="4114348" cy="3505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1409248" y="175260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¿Qué comen?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Come en el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48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66 </a:t>
            </a:r>
            <a:r>
              <a:rPr lang="es-ES" sz="1400" dirty="0">
                <a:solidFill>
                  <a:srgbClr val="616365"/>
                </a:solidFill>
              </a:rPr>
              <a:t>¿Su hijo lleva la comida de casa o come la del comedor del colegio?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66. </a:t>
            </a:r>
            <a:r>
              <a:rPr lang="es-ES" sz="1400" dirty="0"/>
              <a:t>¿En el comedor se tiene controlada la alimentación de su hijo (cantidad y comida concreta)? </a:t>
            </a:r>
            <a:r>
              <a:rPr lang="es-ES" sz="1400" dirty="0">
                <a:solidFill>
                  <a:srgbClr val="FF3300"/>
                </a:solidFill>
              </a:rPr>
              <a:t>(% - Sugerida y 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1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4647616"/>
              </p:ext>
            </p:extLst>
          </p:nvPr>
        </p:nvGraphicFramePr>
        <p:xfrm>
          <a:off x="806924" y="2167353"/>
          <a:ext cx="4298476" cy="311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5105400" y="1998077"/>
            <a:ext cx="3733800" cy="35220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1" name="20 Gráfico"/>
          <p:cNvGraphicFramePr/>
          <p:nvPr>
            <p:extLst>
              <p:ext uri="{D42A27DB-BD31-4B8C-83A1-F6EECF244321}">
                <p14:modId xmlns:p14="http://schemas.microsoft.com/office/powerpoint/2010/main" xmlns="" val="3813927730"/>
              </p:ext>
            </p:extLst>
          </p:nvPr>
        </p:nvGraphicFramePr>
        <p:xfrm>
          <a:off x="5313527" y="2107848"/>
          <a:ext cx="3200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6082666"/>
              </p:ext>
            </p:extLst>
          </p:nvPr>
        </p:nvGraphicFramePr>
        <p:xfrm>
          <a:off x="5257800" y="4377154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81134" y="5062954"/>
            <a:ext cx="2438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(41)              (116)               (72)               (30)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Solo un 26% de los niños que comen en el comedor se llevan la comida de casa, el otro 74% come la comida del comedor.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El 63% considera que el comedor tiene controlada la alimentación del niño (Cantidad y comida concreta)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6705600" y="3767554"/>
            <a:ext cx="477673" cy="533400"/>
          </a:xfrm>
          <a:prstGeom prst="downArrow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5638800" y="182880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 smtClean="0">
                <a:solidFill>
                  <a:schemeClr val="accent1"/>
                </a:solidFill>
              </a:rPr>
              <a:t>¿Controlan alimentación?</a:t>
            </a:r>
            <a:endParaRPr lang="es-ES" sz="1600" b="1" i="1" dirty="0">
              <a:solidFill>
                <a:schemeClr val="accent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72719" y="5181600"/>
            <a:ext cx="179468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come en el colegio (259)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81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No come en el comedor del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10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67. </a:t>
            </a:r>
            <a:r>
              <a:rPr lang="es-ES" sz="1400" dirty="0">
                <a:solidFill>
                  <a:srgbClr val="616365"/>
                </a:solidFill>
              </a:rPr>
              <a:t>¿Por qué no come en el colegio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  <a:endParaRPr lang="es-ES" sz="1400" dirty="0">
              <a:solidFill>
                <a:srgbClr val="FF3300"/>
              </a:solidFill>
            </a:endParaRPr>
          </a:p>
        </p:txBody>
      </p:sp>
      <p:graphicFrame>
        <p:nvGraphicFramePr>
          <p:cNvPr id="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5825890"/>
              </p:ext>
            </p:extLst>
          </p:nvPr>
        </p:nvGraphicFramePr>
        <p:xfrm>
          <a:off x="1143000" y="1283732"/>
          <a:ext cx="4180195" cy="427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5257800"/>
            <a:ext cx="19050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no come en el colegio (621)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562600" y="2155785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4285883"/>
              </p:ext>
            </p:extLst>
          </p:nvPr>
        </p:nvGraphicFramePr>
        <p:xfrm>
          <a:off x="5659271" y="2268379"/>
          <a:ext cx="3152633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22 Rectángulo redondeado"/>
          <p:cNvSpPr/>
          <p:nvPr/>
        </p:nvSpPr>
        <p:spPr>
          <a:xfrm>
            <a:off x="5562600" y="3451185"/>
            <a:ext cx="33255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1879577"/>
              </p:ext>
            </p:extLst>
          </p:nvPr>
        </p:nvGraphicFramePr>
        <p:xfrm>
          <a:off x="5659271" y="3563779"/>
          <a:ext cx="30764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5683725" y="1963579"/>
            <a:ext cx="24414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Asegurar que hace la dieta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683725" y="3256002"/>
            <a:ext cx="2823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Prefiere ponerse insulina en casa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248400" y="4267200"/>
            <a:ext cx="24384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(102)             (255)            (175)              (89)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57200" y="5953780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El 71% de los niños con diabetes no come en el colegio. Los principales motivos son la cercanía, asegurar que hace la dieta, y debido a que tiene que ponerse la insulina.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53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5. </a:t>
            </a:r>
            <a:r>
              <a:rPr lang="en-US" sz="2800" b="1" i="1" dirty="0" err="1" smtClean="0"/>
              <a:t>Sobre</a:t>
            </a:r>
            <a:r>
              <a:rPr lang="en-US" sz="2800" b="1" i="1" dirty="0" smtClean="0"/>
              <a:t> el </a:t>
            </a:r>
            <a:r>
              <a:rPr lang="en-US" sz="2800" b="1" i="1" dirty="0" err="1" smtClean="0"/>
              <a:t>deporte</a:t>
            </a:r>
            <a:r>
              <a:rPr lang="en-US" sz="2800" b="1" i="1" dirty="0" smtClean="0"/>
              <a:t> y </a:t>
            </a:r>
            <a:r>
              <a:rPr lang="en-US" sz="2800" b="1" i="1" dirty="0" err="1" smtClean="0"/>
              <a:t>actividades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extraescolares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1873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2080822"/>
              </p:ext>
            </p:extLst>
          </p:nvPr>
        </p:nvGraphicFramePr>
        <p:xfrm>
          <a:off x="-152400" y="1981200"/>
          <a:ext cx="8077200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el deporte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68. ¿Su </a:t>
            </a:r>
            <a:r>
              <a:rPr lang="es-ES" sz="1400" dirty="0">
                <a:solidFill>
                  <a:srgbClr val="616365"/>
                </a:solidFill>
              </a:rPr>
              <a:t>hijo hace deporte con sus compañeros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69. ¿Los </a:t>
            </a:r>
            <a:r>
              <a:rPr lang="es-ES" sz="1400" dirty="0">
                <a:solidFill>
                  <a:srgbClr val="616365"/>
                </a:solidFill>
              </a:rPr>
              <a:t>profesores de educación física saben reconocer los síntomas de una hipoglucemia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>
                <a:solidFill>
                  <a:srgbClr val="FF3300"/>
                </a:solidFill>
              </a:rPr>
              <a:t>(% 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70. ¿Ha </a:t>
            </a:r>
            <a:r>
              <a:rPr lang="es-ES" sz="1400" dirty="0">
                <a:solidFill>
                  <a:srgbClr val="616365"/>
                </a:solidFill>
              </a:rPr>
              <a:t>tenido alguna hipoglucemia a consecuencia del deporte? </a:t>
            </a:r>
            <a:r>
              <a:rPr lang="es-ES" sz="1400" dirty="0">
                <a:solidFill>
                  <a:srgbClr val="FF3300"/>
                </a:solidFill>
              </a:rPr>
              <a:t>(% 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52578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En la práctica totalidad de los casos, los niños hacen deporte con sus compañeros, y algo menos de la mitad (35%) ha tenido alguna hipoglucemia como consecuencia del deporte. </a:t>
            </a:r>
          </a:p>
          <a:p>
            <a:r>
              <a:rPr lang="es-ES" i="1" dirty="0" smtClean="0">
                <a:solidFill>
                  <a:srgbClr val="0070C0"/>
                </a:solidFill>
              </a:rPr>
              <a:t>Un 52% de los padres indica que el profesor de educación física sabe identificar una hipoglucemia.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644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60%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46%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43%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25%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48%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20%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36%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31%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35%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Saben reconocer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533400" y="788432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>
                <a:solidFill>
                  <a:srgbClr val="616365"/>
                </a:solidFill>
              </a:rPr>
              <a:t>69. ¿Los profesores de educación física saben reconocer los síntomas de una hipoglucemia?  </a:t>
            </a:r>
            <a:r>
              <a:rPr lang="es-ES" sz="1400" dirty="0">
                <a:solidFill>
                  <a:srgbClr val="FF3300"/>
                </a:solidFill>
              </a:rPr>
              <a:t>(% Sugerida y Única)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el deporte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79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1473470"/>
              </p:ext>
            </p:extLst>
          </p:nvPr>
        </p:nvGraphicFramePr>
        <p:xfrm>
          <a:off x="-152400" y="1600200"/>
          <a:ext cx="8077200" cy="389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71. ¿Le </a:t>
            </a:r>
            <a:r>
              <a:rPr lang="es-ES" sz="1400" dirty="0">
                <a:solidFill>
                  <a:srgbClr val="616365"/>
                </a:solidFill>
              </a:rPr>
              <a:t>han puesto dificultades en el colegio a responsabilizarse de su hijo en las excursiones y actividades extraescolares que duran un solo día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72. ¿Y </a:t>
            </a:r>
            <a:r>
              <a:rPr lang="es-ES" sz="1400" dirty="0">
                <a:solidFill>
                  <a:srgbClr val="616365"/>
                </a:solidFill>
              </a:rPr>
              <a:t>en las que se desarrollan en varios días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>
                <a:solidFill>
                  <a:srgbClr val="FF3300"/>
                </a:solidFill>
              </a:rPr>
              <a:t>(% 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4782979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Casi 1 de cada 4 padres (23%) afirma que le han puesto dificultades para que su hijo haga las excursiones / salidas de un día, y un 16% en las salidas de varios días. En este último caso, casi la mitad de los padres afirma que no se hacen salidas de varios días en el centro escolar del niño.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84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228600"/>
            <a:ext cx="7312025" cy="571500"/>
          </a:xfrm>
        </p:spPr>
        <p:txBody>
          <a:bodyPr/>
          <a:lstStyle/>
          <a:p>
            <a:pPr algn="ctr"/>
            <a:r>
              <a:rPr lang="en-US" dirty="0" smtClean="0"/>
              <a:t>DISTRIBUICIÓN DE LA MUESTRA: HIJOS (I)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609600" y="9860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Sexo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22376" y="98609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Edad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3400" y="3733800"/>
            <a:ext cx="33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chemeClr val="accent1"/>
                </a:solidFill>
              </a:rPr>
              <a:t>% Tipo de centro escolar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05400" y="3733800"/>
            <a:ext cx="33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Curso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graphicFrame>
        <p:nvGraphicFramePr>
          <p:cNvPr id="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0289394"/>
              </p:ext>
            </p:extLst>
          </p:nvPr>
        </p:nvGraphicFramePr>
        <p:xfrm>
          <a:off x="-457200" y="1447757"/>
          <a:ext cx="584200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9518691"/>
              </p:ext>
            </p:extLst>
          </p:nvPr>
        </p:nvGraphicFramePr>
        <p:xfrm>
          <a:off x="-533400" y="4171581"/>
          <a:ext cx="577850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1419469"/>
              </p:ext>
            </p:extLst>
          </p:nvPr>
        </p:nvGraphicFramePr>
        <p:xfrm>
          <a:off x="4191000" y="4195465"/>
          <a:ext cx="577850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70752557"/>
              </p:ext>
            </p:extLst>
          </p:nvPr>
        </p:nvGraphicFramePr>
        <p:xfrm>
          <a:off x="4286248" y="1000108"/>
          <a:ext cx="4470400" cy="231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7460776" y="63385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van al colegio: (852)</a:t>
            </a:r>
            <a:endParaRPr lang="es-ES" sz="1200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65584" y="365465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Total: (880)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xmlns="" val="381132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685800" y="1752600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67735"/>
              </p:ext>
            </p:extLst>
          </p:nvPr>
        </p:nvGraphicFramePr>
        <p:xfrm>
          <a:off x="227696" y="1776020"/>
          <a:ext cx="8077200" cy="389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71. ¿Le </a:t>
            </a:r>
            <a:r>
              <a:rPr lang="es-ES" sz="1400" dirty="0">
                <a:solidFill>
                  <a:srgbClr val="616365"/>
                </a:solidFill>
              </a:rPr>
              <a:t>han puesto dificultades en el colegio a responsabilizarse de su hijo en las excursiones y actividades extraescolares que duran un solo día</a:t>
            </a:r>
            <a:r>
              <a:rPr lang="es-ES" sz="1400" dirty="0" smtClean="0">
                <a:solidFill>
                  <a:srgbClr val="616365"/>
                </a:solidFill>
              </a:rPr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</a:t>
            </a:r>
            <a:r>
              <a:rPr lang="es-ES" sz="1400" dirty="0" smtClean="0">
                <a:solidFill>
                  <a:srgbClr val="FF3300"/>
                </a:solidFill>
              </a:rPr>
              <a:t>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Por tramos de edad observamos que las dificultades se van reduciendo a medida que el tramo de edad aumenta</a:t>
            </a:r>
            <a:endParaRPr lang="es-ES" i="1" dirty="0">
              <a:solidFill>
                <a:srgbClr val="0070C0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800600" y="22098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247900" y="1566446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196954" y="1524000"/>
            <a:ext cx="1813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5163979"/>
            <a:ext cx="6934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(880)                                                        (143)                      (371)                      (247)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830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685800" y="1752600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247900" y="1566446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196954" y="1524000"/>
            <a:ext cx="18134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8504782"/>
              </p:ext>
            </p:extLst>
          </p:nvPr>
        </p:nvGraphicFramePr>
        <p:xfrm>
          <a:off x="-238267" y="1675263"/>
          <a:ext cx="8457296" cy="3895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72. ¿Y </a:t>
            </a:r>
            <a:r>
              <a:rPr lang="es-ES" sz="1400" dirty="0">
                <a:solidFill>
                  <a:srgbClr val="616365"/>
                </a:solidFill>
              </a:rPr>
              <a:t>en las que se desarrollan en varios días</a:t>
            </a:r>
            <a:r>
              <a:rPr lang="es-ES" sz="1400" dirty="0" smtClean="0">
                <a:solidFill>
                  <a:srgbClr val="616365"/>
                </a:solidFill>
              </a:rPr>
              <a:t>?  </a:t>
            </a:r>
            <a:r>
              <a:rPr lang="es-ES" sz="1400" dirty="0">
                <a:solidFill>
                  <a:srgbClr val="FF3300"/>
                </a:solidFill>
              </a:rPr>
              <a:t>(% 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  <a:endParaRPr lang="es-ES" sz="1400" dirty="0">
              <a:solidFill>
                <a:srgbClr val="FF3300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800600" y="22860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Por tramos de edad observamos que las dificultades se van reduciendo a medida que el tramo de edad aumenta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5163979"/>
            <a:ext cx="6705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       (880)                                                      (143)                      (371)                      (247)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5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Sobre las actividades extraescolares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70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73. ¿Su </a:t>
            </a:r>
            <a:r>
              <a:rPr lang="es-ES" sz="1400" dirty="0"/>
              <a:t>hijo realiza las mismas salidas diarias que sus compañeros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</a:t>
            </a:r>
            <a:r>
              <a:rPr lang="es-ES" sz="1400" dirty="0">
                <a:solidFill>
                  <a:srgbClr val="FF3300"/>
                </a:solidFill>
              </a:rPr>
              <a:t>única)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74. ¿Y </a:t>
            </a:r>
            <a:r>
              <a:rPr lang="es-ES" sz="1400" dirty="0"/>
              <a:t>en las que se desarrollan en varios días</a:t>
            </a:r>
            <a:r>
              <a:rPr lang="es-ES" sz="1400" dirty="0" smtClean="0"/>
              <a:t>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Sugerida y </a:t>
            </a:r>
            <a:r>
              <a:rPr lang="es-ES" sz="1400" dirty="0" smtClean="0">
                <a:solidFill>
                  <a:srgbClr val="FF3300"/>
                </a:solidFill>
              </a:rPr>
              <a:t>Única)</a:t>
            </a:r>
            <a:endParaRPr lang="es-ES" sz="1400" dirty="0">
              <a:solidFill>
                <a:srgbClr val="FF33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81200" y="5029200"/>
            <a:ext cx="114300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Realizan actividades, un día  (832)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" y="5728998"/>
            <a:ext cx="8382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La gran mayoría afirma que su hijo realiza las mismas actividades diarias que el resto de sus compañeros, este porcentaje cae hasta el 69% en el caso de actividades de más de un día.</a:t>
            </a:r>
            <a:endParaRPr lang="es-ES" i="1" dirty="0">
              <a:solidFill>
                <a:srgbClr val="0070C0"/>
              </a:solidFill>
            </a:endParaRPr>
          </a:p>
        </p:txBody>
      </p:sp>
      <p:graphicFrame>
        <p:nvGraphicFramePr>
          <p:cNvPr id="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5278893"/>
              </p:ext>
            </p:extLst>
          </p:nvPr>
        </p:nvGraphicFramePr>
        <p:xfrm>
          <a:off x="-76200" y="1742885"/>
          <a:ext cx="6630537" cy="351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19600" y="5007114"/>
            <a:ext cx="9906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realizan actividades, varios días  (457)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8310399"/>
              </p:ext>
            </p:extLst>
          </p:nvPr>
        </p:nvGraphicFramePr>
        <p:xfrm>
          <a:off x="5838966" y="2350319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6504010" y="2193175"/>
            <a:ext cx="7349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rgbClr val="218535"/>
                </a:solidFill>
              </a:rPr>
              <a:t>% SI</a:t>
            </a:r>
            <a:endParaRPr lang="es-ES" sz="1400" i="1" dirty="0">
              <a:solidFill>
                <a:srgbClr val="218535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504010" y="3106579"/>
            <a:ext cx="248759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(40)              (167)               (150)              (100)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5791200" y="2347063"/>
            <a:ext cx="712810" cy="0"/>
          </a:xfrm>
          <a:prstGeom prst="straightConnector1">
            <a:avLst/>
          </a:prstGeom>
          <a:ln w="28575">
            <a:solidFill>
              <a:srgbClr val="2185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859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Análisis</a:t>
            </a:r>
            <a:r>
              <a:rPr lang="en-US" dirty="0" smtClean="0"/>
              <a:t> de RESULTADOS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dirty="0" smtClean="0"/>
              <a:t>6. SOBRE SUS COMPAÑEROS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22592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8367990"/>
              </p:ext>
            </p:extLst>
          </p:nvPr>
        </p:nvGraphicFramePr>
        <p:xfrm>
          <a:off x="-22746" y="1109384"/>
          <a:ext cx="62484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Conocimiento de los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75. ¿Cómo </a:t>
            </a:r>
            <a:r>
              <a:rPr lang="es-ES" sz="1400" dirty="0">
                <a:solidFill>
                  <a:srgbClr val="616365"/>
                </a:solidFill>
              </a:rPr>
              <a:t>han sabido los compañeros que su hijo tiene diabetes?   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Múltiple)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064087" y="4953000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(412)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42295" y="1642983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5742295" y="2935406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742295" y="4230806"/>
            <a:ext cx="3173105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838966" y="1447800"/>
            <a:ext cx="20096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Su hijo la ha resuelto  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943600" y="4035623"/>
            <a:ext cx="19851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Llaman a los padres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892188" y="2740223"/>
            <a:ext cx="12006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Profesores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191000" y="5060187"/>
            <a:ext cx="1295399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2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0765167"/>
              </p:ext>
            </p:extLst>
          </p:nvPr>
        </p:nvGraphicFramePr>
        <p:xfrm>
          <a:off x="5600130" y="17526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2412314"/>
              </p:ext>
            </p:extLst>
          </p:nvPr>
        </p:nvGraphicFramePr>
        <p:xfrm>
          <a:off x="5600130" y="3009331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8012999"/>
              </p:ext>
            </p:extLst>
          </p:nvPr>
        </p:nvGraphicFramePr>
        <p:xfrm>
          <a:off x="5600130" y="434156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248400" y="5029200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919162" y="5802868"/>
            <a:ext cx="753903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Los compañeros se han enterado de su diabetes principalmente por el mismo niño (84%), subsidiariamente por profesores y padres (45% y 42% respectivamente). A más edad, la comunicación, más depende del hijo y menos de profesores y padres.</a:t>
            </a:r>
            <a:endParaRPr lang="es-E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36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Comentarios despectivos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76. ¿Han </a:t>
            </a:r>
            <a:r>
              <a:rPr lang="es-ES" sz="1400" dirty="0"/>
              <a:t>hecho algún comentario despectivo de su hijo por el hecho de tener diabetes</a:t>
            </a:r>
            <a:r>
              <a:rPr lang="es-ES" sz="1400" dirty="0" smtClean="0"/>
              <a:t>?</a:t>
            </a:r>
            <a:r>
              <a:rPr lang="es-ES" sz="1400" dirty="0"/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410200" y="1276290"/>
            <a:ext cx="3223146" cy="3733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585346" y="1569422"/>
            <a:ext cx="2904700" cy="78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 algn="just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616365"/>
                </a:solidFill>
              </a:rPr>
              <a:t>77. ¿Alguno </a:t>
            </a:r>
            <a:r>
              <a:rPr lang="es-ES" sz="1400" dirty="0">
                <a:solidFill>
                  <a:srgbClr val="616365"/>
                </a:solidFill>
              </a:rPr>
              <a:t>de estos comentarios hace que su hijo se sienta excluido?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y única)</a:t>
            </a:r>
          </a:p>
        </p:txBody>
      </p:sp>
      <p:graphicFrame>
        <p:nvGraphicFramePr>
          <p:cNvPr id="13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2930311"/>
              </p:ext>
            </p:extLst>
          </p:nvPr>
        </p:nvGraphicFramePr>
        <p:xfrm>
          <a:off x="5745529" y="2367858"/>
          <a:ext cx="2727634" cy="266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12172" y="5086290"/>
            <a:ext cx="207787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hacen comentarios despectivos (116)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1" y="5181600"/>
            <a:ext cx="3428999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Base: Los compañeros saben que tiene Diabetes           (855)</a:t>
            </a:r>
          </a:p>
        </p:txBody>
      </p:sp>
      <p:graphicFrame>
        <p:nvGraphicFramePr>
          <p:cNvPr id="14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1780203"/>
              </p:ext>
            </p:extLst>
          </p:nvPr>
        </p:nvGraphicFramePr>
        <p:xfrm>
          <a:off x="152400" y="1524000"/>
          <a:ext cx="4305300" cy="364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38200" y="572518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Tan solo un 14% ha sufrido comentarios negativos. Y de éstos, un </a:t>
            </a:r>
            <a:r>
              <a:rPr lang="es-ES" i="1" dirty="0">
                <a:solidFill>
                  <a:srgbClr val="0070C0"/>
                </a:solidFill>
              </a:rPr>
              <a:t>2</a:t>
            </a:r>
            <a:r>
              <a:rPr lang="es-ES" i="1" dirty="0" smtClean="0">
                <a:solidFill>
                  <a:srgbClr val="0070C0"/>
                </a:solidFill>
              </a:rPr>
              <a:t>6% le han hecho sentir muy o bastante mal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4114800" y="2971800"/>
            <a:ext cx="990600" cy="533400"/>
          </a:xfrm>
          <a:prstGeom prst="rightArrow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59435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4571404" y="2950638"/>
            <a:ext cx="591895" cy="597926"/>
          </a:xfrm>
          <a:custGeom>
            <a:avLst/>
            <a:gdLst>
              <a:gd name="T0" fmla="*/ 0 w 336"/>
              <a:gd name="T1" fmla="*/ 278 h 356"/>
              <a:gd name="T2" fmla="*/ 6 w 336"/>
              <a:gd name="T3" fmla="*/ 230 h 356"/>
              <a:gd name="T4" fmla="*/ 48 w 336"/>
              <a:gd name="T5" fmla="*/ 202 h 356"/>
              <a:gd name="T6" fmla="*/ 43 w 336"/>
              <a:gd name="T7" fmla="*/ 181 h 356"/>
              <a:gd name="T8" fmla="*/ 94 w 336"/>
              <a:gd name="T9" fmla="*/ 136 h 356"/>
              <a:gd name="T10" fmla="*/ 103 w 336"/>
              <a:gd name="T11" fmla="*/ 108 h 356"/>
              <a:gd name="T12" fmla="*/ 126 w 336"/>
              <a:gd name="T13" fmla="*/ 108 h 356"/>
              <a:gd name="T14" fmla="*/ 128 w 336"/>
              <a:gd name="T15" fmla="*/ 91 h 356"/>
              <a:gd name="T16" fmla="*/ 193 w 336"/>
              <a:gd name="T17" fmla="*/ 26 h 356"/>
              <a:gd name="T18" fmla="*/ 224 w 336"/>
              <a:gd name="T19" fmla="*/ 0 h 356"/>
              <a:gd name="T20" fmla="*/ 259 w 336"/>
              <a:gd name="T21" fmla="*/ 34 h 356"/>
              <a:gd name="T22" fmla="*/ 253 w 336"/>
              <a:gd name="T23" fmla="*/ 54 h 356"/>
              <a:gd name="T24" fmla="*/ 247 w 336"/>
              <a:gd name="T25" fmla="*/ 71 h 356"/>
              <a:gd name="T26" fmla="*/ 273 w 336"/>
              <a:gd name="T27" fmla="*/ 159 h 356"/>
              <a:gd name="T28" fmla="*/ 293 w 336"/>
              <a:gd name="T29" fmla="*/ 164 h 356"/>
              <a:gd name="T30" fmla="*/ 312 w 336"/>
              <a:gd name="T31" fmla="*/ 261 h 356"/>
              <a:gd name="T32" fmla="*/ 335 w 336"/>
              <a:gd name="T33" fmla="*/ 278 h 356"/>
              <a:gd name="T34" fmla="*/ 335 w 336"/>
              <a:gd name="T35" fmla="*/ 295 h 356"/>
              <a:gd name="T36" fmla="*/ 307 w 336"/>
              <a:gd name="T37" fmla="*/ 304 h 356"/>
              <a:gd name="T38" fmla="*/ 312 w 336"/>
              <a:gd name="T39" fmla="*/ 321 h 356"/>
              <a:gd name="T40" fmla="*/ 270 w 336"/>
              <a:gd name="T41" fmla="*/ 304 h 356"/>
              <a:gd name="T42" fmla="*/ 207 w 336"/>
              <a:gd name="T43" fmla="*/ 355 h 356"/>
              <a:gd name="T44" fmla="*/ 199 w 336"/>
              <a:gd name="T45" fmla="*/ 335 h 356"/>
              <a:gd name="T46" fmla="*/ 216 w 336"/>
              <a:gd name="T47" fmla="*/ 315 h 356"/>
              <a:gd name="T48" fmla="*/ 214 w 336"/>
              <a:gd name="T49" fmla="*/ 295 h 356"/>
              <a:gd name="T50" fmla="*/ 151 w 336"/>
              <a:gd name="T51" fmla="*/ 286 h 356"/>
              <a:gd name="T52" fmla="*/ 91 w 336"/>
              <a:gd name="T53" fmla="*/ 247 h 356"/>
              <a:gd name="T54" fmla="*/ 52 w 336"/>
              <a:gd name="T55" fmla="*/ 269 h 356"/>
              <a:gd name="T56" fmla="*/ 0 w 336"/>
              <a:gd name="T57" fmla="*/ 278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6" h="356">
                <a:moveTo>
                  <a:pt x="0" y="278"/>
                </a:moveTo>
                <a:lnTo>
                  <a:pt x="6" y="230"/>
                </a:lnTo>
                <a:lnTo>
                  <a:pt x="48" y="202"/>
                </a:lnTo>
                <a:lnTo>
                  <a:pt x="43" y="181"/>
                </a:lnTo>
                <a:lnTo>
                  <a:pt x="94" y="136"/>
                </a:lnTo>
                <a:lnTo>
                  <a:pt x="103" y="108"/>
                </a:lnTo>
                <a:lnTo>
                  <a:pt x="126" y="108"/>
                </a:lnTo>
                <a:lnTo>
                  <a:pt x="128" y="91"/>
                </a:lnTo>
                <a:lnTo>
                  <a:pt x="193" y="26"/>
                </a:lnTo>
                <a:lnTo>
                  <a:pt x="224" y="0"/>
                </a:lnTo>
                <a:lnTo>
                  <a:pt x="259" y="34"/>
                </a:lnTo>
                <a:lnTo>
                  <a:pt x="253" y="54"/>
                </a:lnTo>
                <a:lnTo>
                  <a:pt x="247" y="71"/>
                </a:lnTo>
                <a:lnTo>
                  <a:pt x="273" y="159"/>
                </a:lnTo>
                <a:lnTo>
                  <a:pt x="293" y="164"/>
                </a:lnTo>
                <a:lnTo>
                  <a:pt x="312" y="261"/>
                </a:lnTo>
                <a:lnTo>
                  <a:pt x="335" y="278"/>
                </a:lnTo>
                <a:lnTo>
                  <a:pt x="335" y="295"/>
                </a:lnTo>
                <a:lnTo>
                  <a:pt x="307" y="304"/>
                </a:lnTo>
                <a:lnTo>
                  <a:pt x="312" y="321"/>
                </a:lnTo>
                <a:lnTo>
                  <a:pt x="270" y="304"/>
                </a:lnTo>
                <a:lnTo>
                  <a:pt x="207" y="355"/>
                </a:lnTo>
                <a:lnTo>
                  <a:pt x="199" y="335"/>
                </a:lnTo>
                <a:lnTo>
                  <a:pt x="216" y="315"/>
                </a:lnTo>
                <a:lnTo>
                  <a:pt x="214" y="295"/>
                </a:lnTo>
                <a:lnTo>
                  <a:pt x="151" y="286"/>
                </a:lnTo>
                <a:lnTo>
                  <a:pt x="91" y="247"/>
                </a:lnTo>
                <a:lnTo>
                  <a:pt x="52" y="269"/>
                </a:lnTo>
                <a:lnTo>
                  <a:pt x="0" y="278"/>
                </a:lnTo>
              </a:path>
            </a:pathLst>
          </a:custGeom>
          <a:solidFill>
            <a:schemeClr val="accent1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372515" y="3274393"/>
            <a:ext cx="1167181" cy="1225019"/>
          </a:xfrm>
          <a:custGeom>
            <a:avLst/>
            <a:gdLst>
              <a:gd name="T0" fmla="*/ 204 w 662"/>
              <a:gd name="T1" fmla="*/ 48 h 731"/>
              <a:gd name="T2" fmla="*/ 233 w 662"/>
              <a:gd name="T3" fmla="*/ 59 h 731"/>
              <a:gd name="T4" fmla="*/ 281 w 662"/>
              <a:gd name="T5" fmla="*/ 23 h 731"/>
              <a:gd name="T6" fmla="*/ 332 w 662"/>
              <a:gd name="T7" fmla="*/ 0 h 731"/>
              <a:gd name="T8" fmla="*/ 402 w 662"/>
              <a:gd name="T9" fmla="*/ 43 h 731"/>
              <a:gd name="T10" fmla="*/ 442 w 662"/>
              <a:gd name="T11" fmla="*/ 48 h 731"/>
              <a:gd name="T12" fmla="*/ 499 w 662"/>
              <a:gd name="T13" fmla="*/ 57 h 731"/>
              <a:gd name="T14" fmla="*/ 513 w 662"/>
              <a:gd name="T15" fmla="*/ 102 h 731"/>
              <a:gd name="T16" fmla="*/ 499 w 662"/>
              <a:gd name="T17" fmla="*/ 139 h 731"/>
              <a:gd name="T18" fmla="*/ 556 w 662"/>
              <a:gd name="T19" fmla="*/ 207 h 731"/>
              <a:gd name="T20" fmla="*/ 544 w 662"/>
              <a:gd name="T21" fmla="*/ 235 h 731"/>
              <a:gd name="T22" fmla="*/ 576 w 662"/>
              <a:gd name="T23" fmla="*/ 275 h 731"/>
              <a:gd name="T24" fmla="*/ 607 w 662"/>
              <a:gd name="T25" fmla="*/ 315 h 731"/>
              <a:gd name="T26" fmla="*/ 661 w 662"/>
              <a:gd name="T27" fmla="*/ 318 h 731"/>
              <a:gd name="T28" fmla="*/ 652 w 662"/>
              <a:gd name="T29" fmla="*/ 361 h 731"/>
              <a:gd name="T30" fmla="*/ 590 w 662"/>
              <a:gd name="T31" fmla="*/ 392 h 731"/>
              <a:gd name="T32" fmla="*/ 599 w 662"/>
              <a:gd name="T33" fmla="*/ 440 h 731"/>
              <a:gd name="T34" fmla="*/ 576 w 662"/>
              <a:gd name="T35" fmla="*/ 482 h 731"/>
              <a:gd name="T36" fmla="*/ 536 w 662"/>
              <a:gd name="T37" fmla="*/ 497 h 731"/>
              <a:gd name="T38" fmla="*/ 525 w 662"/>
              <a:gd name="T39" fmla="*/ 525 h 731"/>
              <a:gd name="T40" fmla="*/ 449 w 662"/>
              <a:gd name="T41" fmla="*/ 576 h 731"/>
              <a:gd name="T42" fmla="*/ 457 w 662"/>
              <a:gd name="T43" fmla="*/ 639 h 731"/>
              <a:gd name="T44" fmla="*/ 402 w 662"/>
              <a:gd name="T45" fmla="*/ 642 h 731"/>
              <a:gd name="T46" fmla="*/ 357 w 662"/>
              <a:gd name="T47" fmla="*/ 678 h 731"/>
              <a:gd name="T48" fmla="*/ 354 w 662"/>
              <a:gd name="T49" fmla="*/ 718 h 731"/>
              <a:gd name="T50" fmla="*/ 321 w 662"/>
              <a:gd name="T51" fmla="*/ 724 h 731"/>
              <a:gd name="T52" fmla="*/ 255 w 662"/>
              <a:gd name="T53" fmla="*/ 701 h 731"/>
              <a:gd name="T54" fmla="*/ 150 w 662"/>
              <a:gd name="T55" fmla="*/ 636 h 731"/>
              <a:gd name="T56" fmla="*/ 102 w 662"/>
              <a:gd name="T57" fmla="*/ 636 h 731"/>
              <a:gd name="T58" fmla="*/ 91 w 662"/>
              <a:gd name="T59" fmla="*/ 630 h 731"/>
              <a:gd name="T60" fmla="*/ 76 w 662"/>
              <a:gd name="T61" fmla="*/ 604 h 731"/>
              <a:gd name="T62" fmla="*/ 43 w 662"/>
              <a:gd name="T63" fmla="*/ 568 h 731"/>
              <a:gd name="T64" fmla="*/ 23 w 662"/>
              <a:gd name="T65" fmla="*/ 530 h 731"/>
              <a:gd name="T66" fmla="*/ 51 w 662"/>
              <a:gd name="T67" fmla="*/ 480 h 731"/>
              <a:gd name="T68" fmla="*/ 85 w 662"/>
              <a:gd name="T69" fmla="*/ 432 h 731"/>
              <a:gd name="T70" fmla="*/ 105 w 662"/>
              <a:gd name="T71" fmla="*/ 406 h 731"/>
              <a:gd name="T72" fmla="*/ 99 w 662"/>
              <a:gd name="T73" fmla="*/ 363 h 731"/>
              <a:gd name="T74" fmla="*/ 71 w 662"/>
              <a:gd name="T75" fmla="*/ 344 h 731"/>
              <a:gd name="T76" fmla="*/ 68 w 662"/>
              <a:gd name="T77" fmla="*/ 301 h 731"/>
              <a:gd name="T78" fmla="*/ 43 w 662"/>
              <a:gd name="T79" fmla="*/ 261 h 731"/>
              <a:gd name="T80" fmla="*/ 23 w 662"/>
              <a:gd name="T81" fmla="*/ 227 h 731"/>
              <a:gd name="T82" fmla="*/ 0 w 662"/>
              <a:gd name="T83" fmla="*/ 199 h 731"/>
              <a:gd name="T84" fmla="*/ 131 w 662"/>
              <a:gd name="T85" fmla="*/ 159 h 731"/>
              <a:gd name="T86" fmla="*/ 156 w 662"/>
              <a:gd name="T87" fmla="*/ 147 h 731"/>
              <a:gd name="T88" fmla="*/ 173 w 662"/>
              <a:gd name="T89" fmla="*/ 102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2" h="731">
                <a:moveTo>
                  <a:pt x="164" y="68"/>
                </a:moveTo>
                <a:lnTo>
                  <a:pt x="204" y="48"/>
                </a:lnTo>
                <a:lnTo>
                  <a:pt x="226" y="65"/>
                </a:lnTo>
                <a:lnTo>
                  <a:pt x="233" y="59"/>
                </a:lnTo>
                <a:lnTo>
                  <a:pt x="250" y="31"/>
                </a:lnTo>
                <a:lnTo>
                  <a:pt x="281" y="23"/>
                </a:lnTo>
                <a:lnTo>
                  <a:pt x="312" y="0"/>
                </a:lnTo>
                <a:lnTo>
                  <a:pt x="332" y="0"/>
                </a:lnTo>
                <a:lnTo>
                  <a:pt x="374" y="48"/>
                </a:lnTo>
                <a:lnTo>
                  <a:pt x="402" y="43"/>
                </a:lnTo>
                <a:lnTo>
                  <a:pt x="420" y="54"/>
                </a:lnTo>
                <a:lnTo>
                  <a:pt x="442" y="48"/>
                </a:lnTo>
                <a:lnTo>
                  <a:pt x="468" y="74"/>
                </a:lnTo>
                <a:lnTo>
                  <a:pt x="499" y="57"/>
                </a:lnTo>
                <a:lnTo>
                  <a:pt x="511" y="65"/>
                </a:lnTo>
                <a:lnTo>
                  <a:pt x="513" y="102"/>
                </a:lnTo>
                <a:lnTo>
                  <a:pt x="522" y="116"/>
                </a:lnTo>
                <a:lnTo>
                  <a:pt x="499" y="139"/>
                </a:lnTo>
                <a:lnTo>
                  <a:pt x="502" y="156"/>
                </a:lnTo>
                <a:lnTo>
                  <a:pt x="556" y="207"/>
                </a:lnTo>
                <a:lnTo>
                  <a:pt x="564" y="216"/>
                </a:lnTo>
                <a:lnTo>
                  <a:pt x="544" y="235"/>
                </a:lnTo>
                <a:lnTo>
                  <a:pt x="556" y="256"/>
                </a:lnTo>
                <a:lnTo>
                  <a:pt x="576" y="275"/>
                </a:lnTo>
                <a:lnTo>
                  <a:pt x="587" y="315"/>
                </a:lnTo>
                <a:lnTo>
                  <a:pt x="607" y="315"/>
                </a:lnTo>
                <a:lnTo>
                  <a:pt x="649" y="307"/>
                </a:lnTo>
                <a:lnTo>
                  <a:pt x="661" y="318"/>
                </a:lnTo>
                <a:lnTo>
                  <a:pt x="658" y="349"/>
                </a:lnTo>
                <a:lnTo>
                  <a:pt x="652" y="361"/>
                </a:lnTo>
                <a:lnTo>
                  <a:pt x="624" y="369"/>
                </a:lnTo>
                <a:lnTo>
                  <a:pt x="590" y="392"/>
                </a:lnTo>
                <a:lnTo>
                  <a:pt x="590" y="418"/>
                </a:lnTo>
                <a:lnTo>
                  <a:pt x="599" y="440"/>
                </a:lnTo>
                <a:lnTo>
                  <a:pt x="576" y="468"/>
                </a:lnTo>
                <a:lnTo>
                  <a:pt x="576" y="482"/>
                </a:lnTo>
                <a:lnTo>
                  <a:pt x="561" y="499"/>
                </a:lnTo>
                <a:lnTo>
                  <a:pt x="536" y="497"/>
                </a:lnTo>
                <a:lnTo>
                  <a:pt x="525" y="508"/>
                </a:lnTo>
                <a:lnTo>
                  <a:pt x="525" y="525"/>
                </a:lnTo>
                <a:lnTo>
                  <a:pt x="480" y="542"/>
                </a:lnTo>
                <a:lnTo>
                  <a:pt x="449" y="576"/>
                </a:lnTo>
                <a:lnTo>
                  <a:pt x="445" y="596"/>
                </a:lnTo>
                <a:lnTo>
                  <a:pt x="457" y="639"/>
                </a:lnTo>
                <a:lnTo>
                  <a:pt x="431" y="665"/>
                </a:lnTo>
                <a:lnTo>
                  <a:pt x="402" y="642"/>
                </a:lnTo>
                <a:lnTo>
                  <a:pt x="392" y="642"/>
                </a:lnTo>
                <a:lnTo>
                  <a:pt x="357" y="678"/>
                </a:lnTo>
                <a:lnTo>
                  <a:pt x="363" y="704"/>
                </a:lnTo>
                <a:lnTo>
                  <a:pt x="354" y="718"/>
                </a:lnTo>
                <a:lnTo>
                  <a:pt x="335" y="710"/>
                </a:lnTo>
                <a:lnTo>
                  <a:pt x="321" y="724"/>
                </a:lnTo>
                <a:lnTo>
                  <a:pt x="312" y="730"/>
                </a:lnTo>
                <a:lnTo>
                  <a:pt x="255" y="701"/>
                </a:lnTo>
                <a:lnTo>
                  <a:pt x="173" y="673"/>
                </a:lnTo>
                <a:lnTo>
                  <a:pt x="150" y="636"/>
                </a:lnTo>
                <a:lnTo>
                  <a:pt x="116" y="653"/>
                </a:lnTo>
                <a:lnTo>
                  <a:pt x="102" y="636"/>
                </a:lnTo>
                <a:lnTo>
                  <a:pt x="85" y="642"/>
                </a:lnTo>
                <a:lnTo>
                  <a:pt x="91" y="630"/>
                </a:lnTo>
                <a:lnTo>
                  <a:pt x="79" y="613"/>
                </a:lnTo>
                <a:lnTo>
                  <a:pt x="76" y="604"/>
                </a:lnTo>
                <a:lnTo>
                  <a:pt x="43" y="576"/>
                </a:lnTo>
                <a:lnTo>
                  <a:pt x="43" y="568"/>
                </a:lnTo>
                <a:lnTo>
                  <a:pt x="23" y="548"/>
                </a:lnTo>
                <a:lnTo>
                  <a:pt x="23" y="530"/>
                </a:lnTo>
                <a:lnTo>
                  <a:pt x="37" y="502"/>
                </a:lnTo>
                <a:lnTo>
                  <a:pt x="51" y="480"/>
                </a:lnTo>
                <a:lnTo>
                  <a:pt x="51" y="460"/>
                </a:lnTo>
                <a:lnTo>
                  <a:pt x="85" y="432"/>
                </a:lnTo>
                <a:lnTo>
                  <a:pt x="99" y="426"/>
                </a:lnTo>
                <a:lnTo>
                  <a:pt x="105" y="406"/>
                </a:lnTo>
                <a:lnTo>
                  <a:pt x="111" y="371"/>
                </a:lnTo>
                <a:lnTo>
                  <a:pt x="99" y="363"/>
                </a:lnTo>
                <a:lnTo>
                  <a:pt x="83" y="366"/>
                </a:lnTo>
                <a:lnTo>
                  <a:pt x="71" y="344"/>
                </a:lnTo>
                <a:lnTo>
                  <a:pt x="68" y="309"/>
                </a:lnTo>
                <a:lnTo>
                  <a:pt x="68" y="301"/>
                </a:lnTo>
                <a:lnTo>
                  <a:pt x="45" y="287"/>
                </a:lnTo>
                <a:lnTo>
                  <a:pt x="43" y="261"/>
                </a:lnTo>
                <a:lnTo>
                  <a:pt x="34" y="247"/>
                </a:lnTo>
                <a:lnTo>
                  <a:pt x="23" y="227"/>
                </a:lnTo>
                <a:lnTo>
                  <a:pt x="0" y="204"/>
                </a:lnTo>
                <a:lnTo>
                  <a:pt x="0" y="199"/>
                </a:lnTo>
                <a:lnTo>
                  <a:pt x="99" y="199"/>
                </a:lnTo>
                <a:lnTo>
                  <a:pt x="131" y="159"/>
                </a:lnTo>
                <a:lnTo>
                  <a:pt x="150" y="162"/>
                </a:lnTo>
                <a:lnTo>
                  <a:pt x="156" y="147"/>
                </a:lnTo>
                <a:lnTo>
                  <a:pt x="164" y="122"/>
                </a:lnTo>
                <a:lnTo>
                  <a:pt x="173" y="102"/>
                </a:lnTo>
                <a:lnTo>
                  <a:pt x="164" y="68"/>
                </a:lnTo>
              </a:path>
            </a:pathLst>
          </a:custGeom>
          <a:solidFill>
            <a:srgbClr val="FFDD4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46768" y="2855845"/>
            <a:ext cx="1802864" cy="1624609"/>
          </a:xfrm>
          <a:custGeom>
            <a:avLst/>
            <a:gdLst>
              <a:gd name="T0" fmla="*/ 82 w 1022"/>
              <a:gd name="T1" fmla="*/ 333 h 969"/>
              <a:gd name="T2" fmla="*/ 142 w 1022"/>
              <a:gd name="T3" fmla="*/ 298 h 969"/>
              <a:gd name="T4" fmla="*/ 184 w 1022"/>
              <a:gd name="T5" fmla="*/ 335 h 969"/>
              <a:gd name="T6" fmla="*/ 332 w 1022"/>
              <a:gd name="T7" fmla="*/ 341 h 969"/>
              <a:gd name="T8" fmla="*/ 397 w 1022"/>
              <a:gd name="T9" fmla="*/ 372 h 969"/>
              <a:gd name="T10" fmla="*/ 451 w 1022"/>
              <a:gd name="T11" fmla="*/ 361 h 969"/>
              <a:gd name="T12" fmla="*/ 516 w 1022"/>
              <a:gd name="T13" fmla="*/ 352 h 969"/>
              <a:gd name="T14" fmla="*/ 473 w 1022"/>
              <a:gd name="T15" fmla="*/ 224 h 969"/>
              <a:gd name="T16" fmla="*/ 428 w 1022"/>
              <a:gd name="T17" fmla="*/ 125 h 969"/>
              <a:gd name="T18" fmla="*/ 448 w 1022"/>
              <a:gd name="T19" fmla="*/ 40 h 969"/>
              <a:gd name="T20" fmla="*/ 510 w 1022"/>
              <a:gd name="T21" fmla="*/ 17 h 969"/>
              <a:gd name="T22" fmla="*/ 558 w 1022"/>
              <a:gd name="T23" fmla="*/ 14 h 969"/>
              <a:gd name="T24" fmla="*/ 653 w 1022"/>
              <a:gd name="T25" fmla="*/ 31 h 969"/>
              <a:gd name="T26" fmla="*/ 667 w 1022"/>
              <a:gd name="T27" fmla="*/ 86 h 969"/>
              <a:gd name="T28" fmla="*/ 762 w 1022"/>
              <a:gd name="T29" fmla="*/ 47 h 969"/>
              <a:gd name="T30" fmla="*/ 846 w 1022"/>
              <a:gd name="T31" fmla="*/ 188 h 969"/>
              <a:gd name="T32" fmla="*/ 853 w 1022"/>
              <a:gd name="T33" fmla="*/ 217 h 969"/>
              <a:gd name="T34" fmla="*/ 824 w 1022"/>
              <a:gd name="T35" fmla="*/ 219 h 969"/>
              <a:gd name="T36" fmla="*/ 804 w 1022"/>
              <a:gd name="T37" fmla="*/ 256 h 969"/>
              <a:gd name="T38" fmla="*/ 824 w 1022"/>
              <a:gd name="T39" fmla="*/ 327 h 969"/>
              <a:gd name="T40" fmla="*/ 908 w 1022"/>
              <a:gd name="T41" fmla="*/ 378 h 969"/>
              <a:gd name="T42" fmla="*/ 948 w 1022"/>
              <a:gd name="T43" fmla="*/ 443 h 969"/>
              <a:gd name="T44" fmla="*/ 922 w 1022"/>
              <a:gd name="T45" fmla="*/ 488 h 969"/>
              <a:gd name="T46" fmla="*/ 900 w 1022"/>
              <a:gd name="T47" fmla="*/ 571 h 969"/>
              <a:gd name="T48" fmla="*/ 959 w 1022"/>
              <a:gd name="T49" fmla="*/ 602 h 969"/>
              <a:gd name="T50" fmla="*/ 953 w 1022"/>
              <a:gd name="T51" fmla="*/ 687 h 969"/>
              <a:gd name="T52" fmla="*/ 1021 w 1022"/>
              <a:gd name="T53" fmla="*/ 735 h 969"/>
              <a:gd name="T54" fmla="*/ 995 w 1022"/>
              <a:gd name="T55" fmla="*/ 778 h 969"/>
              <a:gd name="T56" fmla="*/ 945 w 1022"/>
              <a:gd name="T57" fmla="*/ 769 h 969"/>
              <a:gd name="T58" fmla="*/ 910 w 1022"/>
              <a:gd name="T59" fmla="*/ 766 h 969"/>
              <a:gd name="T60" fmla="*/ 885 w 1022"/>
              <a:gd name="T61" fmla="*/ 840 h 969"/>
              <a:gd name="T62" fmla="*/ 843 w 1022"/>
              <a:gd name="T63" fmla="*/ 860 h 969"/>
              <a:gd name="T64" fmla="*/ 808 w 1022"/>
              <a:gd name="T65" fmla="*/ 885 h 969"/>
              <a:gd name="T66" fmla="*/ 729 w 1022"/>
              <a:gd name="T67" fmla="*/ 925 h 969"/>
              <a:gd name="T68" fmla="*/ 650 w 1022"/>
              <a:gd name="T69" fmla="*/ 951 h 969"/>
              <a:gd name="T70" fmla="*/ 624 w 1022"/>
              <a:gd name="T71" fmla="*/ 835 h 969"/>
              <a:gd name="T72" fmla="*/ 570 w 1022"/>
              <a:gd name="T73" fmla="*/ 840 h 969"/>
              <a:gd name="T74" fmla="*/ 513 w 1022"/>
              <a:gd name="T75" fmla="*/ 840 h 969"/>
              <a:gd name="T76" fmla="*/ 428 w 1022"/>
              <a:gd name="T77" fmla="*/ 857 h 969"/>
              <a:gd name="T78" fmla="*/ 358 w 1022"/>
              <a:gd name="T79" fmla="*/ 846 h 969"/>
              <a:gd name="T80" fmla="*/ 252 w 1022"/>
              <a:gd name="T81" fmla="*/ 866 h 969"/>
              <a:gd name="T82" fmla="*/ 113 w 1022"/>
              <a:gd name="T83" fmla="*/ 792 h 969"/>
              <a:gd name="T84" fmla="*/ 76 w 1022"/>
              <a:gd name="T85" fmla="*/ 713 h 969"/>
              <a:gd name="T86" fmla="*/ 90 w 1022"/>
              <a:gd name="T87" fmla="*/ 642 h 969"/>
              <a:gd name="T88" fmla="*/ 159 w 1022"/>
              <a:gd name="T89" fmla="*/ 597 h 969"/>
              <a:gd name="T90" fmla="*/ 130 w 1022"/>
              <a:gd name="T91" fmla="*/ 559 h 969"/>
              <a:gd name="T92" fmla="*/ 79 w 1022"/>
              <a:gd name="T93" fmla="*/ 540 h 969"/>
              <a:gd name="T94" fmla="*/ 48 w 1022"/>
              <a:gd name="T95" fmla="*/ 485 h 969"/>
              <a:gd name="T96" fmla="*/ 2 w 1022"/>
              <a:gd name="T97" fmla="*/ 395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2" h="969">
                <a:moveTo>
                  <a:pt x="25" y="364"/>
                </a:moveTo>
                <a:lnTo>
                  <a:pt x="54" y="341"/>
                </a:lnTo>
                <a:lnTo>
                  <a:pt x="82" y="333"/>
                </a:lnTo>
                <a:lnTo>
                  <a:pt x="111" y="329"/>
                </a:lnTo>
                <a:lnTo>
                  <a:pt x="119" y="307"/>
                </a:lnTo>
                <a:lnTo>
                  <a:pt x="142" y="298"/>
                </a:lnTo>
                <a:lnTo>
                  <a:pt x="156" y="318"/>
                </a:lnTo>
                <a:lnTo>
                  <a:pt x="164" y="341"/>
                </a:lnTo>
                <a:lnTo>
                  <a:pt x="184" y="335"/>
                </a:lnTo>
                <a:lnTo>
                  <a:pt x="227" y="326"/>
                </a:lnTo>
                <a:lnTo>
                  <a:pt x="275" y="304"/>
                </a:lnTo>
                <a:lnTo>
                  <a:pt x="332" y="341"/>
                </a:lnTo>
                <a:lnTo>
                  <a:pt x="391" y="352"/>
                </a:lnTo>
                <a:lnTo>
                  <a:pt x="397" y="366"/>
                </a:lnTo>
                <a:lnTo>
                  <a:pt x="397" y="372"/>
                </a:lnTo>
                <a:lnTo>
                  <a:pt x="380" y="392"/>
                </a:lnTo>
                <a:lnTo>
                  <a:pt x="391" y="414"/>
                </a:lnTo>
                <a:lnTo>
                  <a:pt x="451" y="361"/>
                </a:lnTo>
                <a:lnTo>
                  <a:pt x="494" y="381"/>
                </a:lnTo>
                <a:lnTo>
                  <a:pt x="491" y="361"/>
                </a:lnTo>
                <a:lnTo>
                  <a:pt x="516" y="352"/>
                </a:lnTo>
                <a:lnTo>
                  <a:pt x="516" y="335"/>
                </a:lnTo>
                <a:lnTo>
                  <a:pt x="494" y="315"/>
                </a:lnTo>
                <a:lnTo>
                  <a:pt x="473" y="224"/>
                </a:lnTo>
                <a:lnTo>
                  <a:pt x="470" y="219"/>
                </a:lnTo>
                <a:lnTo>
                  <a:pt x="460" y="219"/>
                </a:lnTo>
                <a:lnTo>
                  <a:pt x="428" y="125"/>
                </a:lnTo>
                <a:lnTo>
                  <a:pt x="439" y="91"/>
                </a:lnTo>
                <a:lnTo>
                  <a:pt x="406" y="57"/>
                </a:lnTo>
                <a:lnTo>
                  <a:pt x="448" y="40"/>
                </a:lnTo>
                <a:lnTo>
                  <a:pt x="479" y="12"/>
                </a:lnTo>
                <a:lnTo>
                  <a:pt x="502" y="3"/>
                </a:lnTo>
                <a:lnTo>
                  <a:pt x="510" y="17"/>
                </a:lnTo>
                <a:lnTo>
                  <a:pt x="525" y="17"/>
                </a:lnTo>
                <a:lnTo>
                  <a:pt x="548" y="0"/>
                </a:lnTo>
                <a:lnTo>
                  <a:pt x="558" y="14"/>
                </a:lnTo>
                <a:lnTo>
                  <a:pt x="575" y="12"/>
                </a:lnTo>
                <a:lnTo>
                  <a:pt x="613" y="26"/>
                </a:lnTo>
                <a:lnTo>
                  <a:pt x="653" y="31"/>
                </a:lnTo>
                <a:lnTo>
                  <a:pt x="627" y="48"/>
                </a:lnTo>
                <a:lnTo>
                  <a:pt x="646" y="97"/>
                </a:lnTo>
                <a:lnTo>
                  <a:pt x="667" y="86"/>
                </a:lnTo>
                <a:lnTo>
                  <a:pt x="715" y="83"/>
                </a:lnTo>
                <a:lnTo>
                  <a:pt x="738" y="69"/>
                </a:lnTo>
                <a:lnTo>
                  <a:pt x="762" y="47"/>
                </a:lnTo>
                <a:lnTo>
                  <a:pt x="825" y="109"/>
                </a:lnTo>
                <a:lnTo>
                  <a:pt x="847" y="121"/>
                </a:lnTo>
                <a:lnTo>
                  <a:pt x="846" y="188"/>
                </a:lnTo>
                <a:lnTo>
                  <a:pt x="862" y="196"/>
                </a:lnTo>
                <a:lnTo>
                  <a:pt x="861" y="212"/>
                </a:lnTo>
                <a:lnTo>
                  <a:pt x="853" y="217"/>
                </a:lnTo>
                <a:lnTo>
                  <a:pt x="844" y="208"/>
                </a:lnTo>
                <a:lnTo>
                  <a:pt x="835" y="212"/>
                </a:lnTo>
                <a:lnTo>
                  <a:pt x="824" y="219"/>
                </a:lnTo>
                <a:lnTo>
                  <a:pt x="823" y="237"/>
                </a:lnTo>
                <a:lnTo>
                  <a:pt x="813" y="247"/>
                </a:lnTo>
                <a:lnTo>
                  <a:pt x="804" y="256"/>
                </a:lnTo>
                <a:lnTo>
                  <a:pt x="791" y="261"/>
                </a:lnTo>
                <a:lnTo>
                  <a:pt x="805" y="290"/>
                </a:lnTo>
                <a:lnTo>
                  <a:pt x="824" y="327"/>
                </a:lnTo>
                <a:lnTo>
                  <a:pt x="853" y="317"/>
                </a:lnTo>
                <a:lnTo>
                  <a:pt x="891" y="373"/>
                </a:lnTo>
                <a:lnTo>
                  <a:pt x="908" y="378"/>
                </a:lnTo>
                <a:lnTo>
                  <a:pt x="932" y="392"/>
                </a:lnTo>
                <a:lnTo>
                  <a:pt x="945" y="414"/>
                </a:lnTo>
                <a:lnTo>
                  <a:pt x="948" y="443"/>
                </a:lnTo>
                <a:lnTo>
                  <a:pt x="928" y="469"/>
                </a:lnTo>
                <a:lnTo>
                  <a:pt x="919" y="471"/>
                </a:lnTo>
                <a:lnTo>
                  <a:pt x="922" y="488"/>
                </a:lnTo>
                <a:lnTo>
                  <a:pt x="885" y="497"/>
                </a:lnTo>
                <a:lnTo>
                  <a:pt x="874" y="557"/>
                </a:lnTo>
                <a:lnTo>
                  <a:pt x="900" y="571"/>
                </a:lnTo>
                <a:lnTo>
                  <a:pt x="924" y="576"/>
                </a:lnTo>
                <a:lnTo>
                  <a:pt x="950" y="590"/>
                </a:lnTo>
                <a:lnTo>
                  <a:pt x="959" y="602"/>
                </a:lnTo>
                <a:lnTo>
                  <a:pt x="948" y="636"/>
                </a:lnTo>
                <a:lnTo>
                  <a:pt x="948" y="670"/>
                </a:lnTo>
                <a:lnTo>
                  <a:pt x="953" y="687"/>
                </a:lnTo>
                <a:lnTo>
                  <a:pt x="1007" y="707"/>
                </a:lnTo>
                <a:lnTo>
                  <a:pt x="1019" y="716"/>
                </a:lnTo>
                <a:lnTo>
                  <a:pt x="1021" y="735"/>
                </a:lnTo>
                <a:lnTo>
                  <a:pt x="1010" y="749"/>
                </a:lnTo>
                <a:lnTo>
                  <a:pt x="1002" y="766"/>
                </a:lnTo>
                <a:lnTo>
                  <a:pt x="995" y="778"/>
                </a:lnTo>
                <a:lnTo>
                  <a:pt x="979" y="758"/>
                </a:lnTo>
                <a:lnTo>
                  <a:pt x="967" y="755"/>
                </a:lnTo>
                <a:lnTo>
                  <a:pt x="945" y="769"/>
                </a:lnTo>
                <a:lnTo>
                  <a:pt x="933" y="775"/>
                </a:lnTo>
                <a:lnTo>
                  <a:pt x="922" y="758"/>
                </a:lnTo>
                <a:lnTo>
                  <a:pt x="910" y="766"/>
                </a:lnTo>
                <a:lnTo>
                  <a:pt x="914" y="789"/>
                </a:lnTo>
                <a:lnTo>
                  <a:pt x="900" y="823"/>
                </a:lnTo>
                <a:lnTo>
                  <a:pt x="885" y="840"/>
                </a:lnTo>
                <a:lnTo>
                  <a:pt x="888" y="857"/>
                </a:lnTo>
                <a:lnTo>
                  <a:pt x="851" y="877"/>
                </a:lnTo>
                <a:lnTo>
                  <a:pt x="843" y="860"/>
                </a:lnTo>
                <a:lnTo>
                  <a:pt x="834" y="860"/>
                </a:lnTo>
                <a:lnTo>
                  <a:pt x="808" y="866"/>
                </a:lnTo>
                <a:lnTo>
                  <a:pt x="808" y="885"/>
                </a:lnTo>
                <a:lnTo>
                  <a:pt x="783" y="885"/>
                </a:lnTo>
                <a:lnTo>
                  <a:pt x="760" y="908"/>
                </a:lnTo>
                <a:lnTo>
                  <a:pt x="729" y="925"/>
                </a:lnTo>
                <a:lnTo>
                  <a:pt x="689" y="968"/>
                </a:lnTo>
                <a:lnTo>
                  <a:pt x="653" y="959"/>
                </a:lnTo>
                <a:lnTo>
                  <a:pt x="650" y="951"/>
                </a:lnTo>
                <a:lnTo>
                  <a:pt x="684" y="897"/>
                </a:lnTo>
                <a:lnTo>
                  <a:pt x="638" y="829"/>
                </a:lnTo>
                <a:lnTo>
                  <a:pt x="624" y="835"/>
                </a:lnTo>
                <a:lnTo>
                  <a:pt x="590" y="820"/>
                </a:lnTo>
                <a:lnTo>
                  <a:pt x="582" y="826"/>
                </a:lnTo>
                <a:lnTo>
                  <a:pt x="570" y="840"/>
                </a:lnTo>
                <a:lnTo>
                  <a:pt x="550" y="835"/>
                </a:lnTo>
                <a:lnTo>
                  <a:pt x="534" y="860"/>
                </a:lnTo>
                <a:lnTo>
                  <a:pt x="513" y="840"/>
                </a:lnTo>
                <a:lnTo>
                  <a:pt x="482" y="846"/>
                </a:lnTo>
                <a:lnTo>
                  <a:pt x="451" y="835"/>
                </a:lnTo>
                <a:lnTo>
                  <a:pt x="428" y="857"/>
                </a:lnTo>
                <a:lnTo>
                  <a:pt x="403" y="846"/>
                </a:lnTo>
                <a:lnTo>
                  <a:pt x="383" y="868"/>
                </a:lnTo>
                <a:lnTo>
                  <a:pt x="358" y="846"/>
                </a:lnTo>
                <a:lnTo>
                  <a:pt x="340" y="854"/>
                </a:lnTo>
                <a:lnTo>
                  <a:pt x="278" y="866"/>
                </a:lnTo>
                <a:lnTo>
                  <a:pt x="252" y="866"/>
                </a:lnTo>
                <a:lnTo>
                  <a:pt x="244" y="875"/>
                </a:lnTo>
                <a:lnTo>
                  <a:pt x="139" y="797"/>
                </a:lnTo>
                <a:lnTo>
                  <a:pt x="113" y="792"/>
                </a:lnTo>
                <a:lnTo>
                  <a:pt x="64" y="749"/>
                </a:lnTo>
                <a:lnTo>
                  <a:pt x="76" y="727"/>
                </a:lnTo>
                <a:lnTo>
                  <a:pt x="76" y="713"/>
                </a:lnTo>
                <a:lnTo>
                  <a:pt x="99" y="692"/>
                </a:lnTo>
                <a:lnTo>
                  <a:pt x="90" y="667"/>
                </a:lnTo>
                <a:lnTo>
                  <a:pt x="90" y="642"/>
                </a:lnTo>
                <a:lnTo>
                  <a:pt x="128" y="619"/>
                </a:lnTo>
                <a:lnTo>
                  <a:pt x="153" y="611"/>
                </a:lnTo>
                <a:lnTo>
                  <a:pt x="159" y="597"/>
                </a:lnTo>
                <a:lnTo>
                  <a:pt x="164" y="568"/>
                </a:lnTo>
                <a:lnTo>
                  <a:pt x="153" y="557"/>
                </a:lnTo>
                <a:lnTo>
                  <a:pt x="130" y="559"/>
                </a:lnTo>
                <a:lnTo>
                  <a:pt x="111" y="565"/>
                </a:lnTo>
                <a:lnTo>
                  <a:pt x="90" y="565"/>
                </a:lnTo>
                <a:lnTo>
                  <a:pt x="79" y="540"/>
                </a:lnTo>
                <a:lnTo>
                  <a:pt x="79" y="525"/>
                </a:lnTo>
                <a:lnTo>
                  <a:pt x="56" y="505"/>
                </a:lnTo>
                <a:lnTo>
                  <a:pt x="48" y="485"/>
                </a:lnTo>
                <a:lnTo>
                  <a:pt x="64" y="466"/>
                </a:lnTo>
                <a:lnTo>
                  <a:pt x="5" y="406"/>
                </a:lnTo>
                <a:lnTo>
                  <a:pt x="2" y="395"/>
                </a:lnTo>
                <a:lnTo>
                  <a:pt x="0" y="389"/>
                </a:lnTo>
                <a:lnTo>
                  <a:pt x="25" y="364"/>
                </a:lnTo>
              </a:path>
            </a:pathLst>
          </a:custGeom>
          <a:solidFill>
            <a:schemeClr val="accent3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09097" y="4107115"/>
            <a:ext cx="2474786" cy="1319812"/>
          </a:xfrm>
          <a:custGeom>
            <a:avLst/>
            <a:gdLst>
              <a:gd name="T0" fmla="*/ 159 w 1404"/>
              <a:gd name="T1" fmla="*/ 156 h 787"/>
              <a:gd name="T2" fmla="*/ 216 w 1404"/>
              <a:gd name="T3" fmla="*/ 177 h 787"/>
              <a:gd name="T4" fmla="*/ 367 w 1404"/>
              <a:gd name="T5" fmla="*/ 225 h 787"/>
              <a:gd name="T6" fmla="*/ 406 w 1404"/>
              <a:gd name="T7" fmla="*/ 204 h 787"/>
              <a:gd name="T8" fmla="*/ 432 w 1404"/>
              <a:gd name="T9" fmla="*/ 145 h 787"/>
              <a:gd name="T10" fmla="*/ 501 w 1404"/>
              <a:gd name="T11" fmla="*/ 141 h 787"/>
              <a:gd name="T12" fmla="*/ 492 w 1404"/>
              <a:gd name="T13" fmla="*/ 78 h 787"/>
              <a:gd name="T14" fmla="*/ 567 w 1404"/>
              <a:gd name="T15" fmla="*/ 30 h 787"/>
              <a:gd name="T16" fmla="*/ 593 w 1404"/>
              <a:gd name="T17" fmla="*/ 1 h 787"/>
              <a:gd name="T18" fmla="*/ 681 w 1404"/>
              <a:gd name="T19" fmla="*/ 51 h 787"/>
              <a:gd name="T20" fmla="*/ 826 w 1404"/>
              <a:gd name="T21" fmla="*/ 119 h 787"/>
              <a:gd name="T22" fmla="*/ 897 w 1404"/>
              <a:gd name="T23" fmla="*/ 99 h 787"/>
              <a:gd name="T24" fmla="*/ 969 w 1404"/>
              <a:gd name="T25" fmla="*/ 111 h 787"/>
              <a:gd name="T26" fmla="*/ 1052 w 1404"/>
              <a:gd name="T27" fmla="*/ 93 h 787"/>
              <a:gd name="T28" fmla="*/ 1110 w 1404"/>
              <a:gd name="T29" fmla="*/ 93 h 787"/>
              <a:gd name="T30" fmla="*/ 1177 w 1404"/>
              <a:gd name="T31" fmla="*/ 83 h 787"/>
              <a:gd name="T32" fmla="*/ 1192 w 1404"/>
              <a:gd name="T33" fmla="*/ 213 h 787"/>
              <a:gd name="T34" fmla="*/ 1248 w 1404"/>
              <a:gd name="T35" fmla="*/ 230 h 787"/>
              <a:gd name="T36" fmla="*/ 1315 w 1404"/>
              <a:gd name="T37" fmla="*/ 288 h 787"/>
              <a:gd name="T38" fmla="*/ 1328 w 1404"/>
              <a:gd name="T39" fmla="*/ 337 h 787"/>
              <a:gd name="T40" fmla="*/ 1393 w 1404"/>
              <a:gd name="T41" fmla="*/ 406 h 787"/>
              <a:gd name="T42" fmla="*/ 1382 w 1404"/>
              <a:gd name="T43" fmla="*/ 432 h 787"/>
              <a:gd name="T44" fmla="*/ 1339 w 1404"/>
              <a:gd name="T45" fmla="*/ 522 h 787"/>
              <a:gd name="T46" fmla="*/ 1296 w 1404"/>
              <a:gd name="T47" fmla="*/ 599 h 787"/>
              <a:gd name="T48" fmla="*/ 1245 w 1404"/>
              <a:gd name="T49" fmla="*/ 573 h 787"/>
              <a:gd name="T50" fmla="*/ 1152 w 1404"/>
              <a:gd name="T51" fmla="*/ 608 h 787"/>
              <a:gd name="T52" fmla="*/ 1104 w 1404"/>
              <a:gd name="T53" fmla="*/ 591 h 787"/>
              <a:gd name="T54" fmla="*/ 1041 w 1404"/>
              <a:gd name="T55" fmla="*/ 591 h 787"/>
              <a:gd name="T56" fmla="*/ 985 w 1404"/>
              <a:gd name="T57" fmla="*/ 605 h 787"/>
              <a:gd name="T58" fmla="*/ 919 w 1404"/>
              <a:gd name="T59" fmla="*/ 587 h 787"/>
              <a:gd name="T60" fmla="*/ 842 w 1404"/>
              <a:gd name="T61" fmla="*/ 599 h 787"/>
              <a:gd name="T62" fmla="*/ 749 w 1404"/>
              <a:gd name="T63" fmla="*/ 596 h 787"/>
              <a:gd name="T64" fmla="*/ 641 w 1404"/>
              <a:gd name="T65" fmla="*/ 664 h 787"/>
              <a:gd name="T66" fmla="*/ 576 w 1404"/>
              <a:gd name="T67" fmla="*/ 675 h 787"/>
              <a:gd name="T68" fmla="*/ 528 w 1404"/>
              <a:gd name="T69" fmla="*/ 744 h 787"/>
              <a:gd name="T70" fmla="*/ 502 w 1404"/>
              <a:gd name="T71" fmla="*/ 749 h 787"/>
              <a:gd name="T72" fmla="*/ 445 w 1404"/>
              <a:gd name="T73" fmla="*/ 786 h 787"/>
              <a:gd name="T74" fmla="*/ 321 w 1404"/>
              <a:gd name="T75" fmla="*/ 689 h 787"/>
              <a:gd name="T76" fmla="*/ 318 w 1404"/>
              <a:gd name="T77" fmla="*/ 653 h 787"/>
              <a:gd name="T78" fmla="*/ 312 w 1404"/>
              <a:gd name="T79" fmla="*/ 613 h 787"/>
              <a:gd name="T80" fmla="*/ 259 w 1404"/>
              <a:gd name="T81" fmla="*/ 579 h 787"/>
              <a:gd name="T82" fmla="*/ 269 w 1404"/>
              <a:gd name="T83" fmla="*/ 536 h 787"/>
              <a:gd name="T84" fmla="*/ 216 w 1404"/>
              <a:gd name="T85" fmla="*/ 477 h 787"/>
              <a:gd name="T86" fmla="*/ 128 w 1404"/>
              <a:gd name="T87" fmla="*/ 434 h 787"/>
              <a:gd name="T88" fmla="*/ 23 w 1404"/>
              <a:gd name="T89" fmla="*/ 420 h 787"/>
              <a:gd name="T90" fmla="*/ 20 w 1404"/>
              <a:gd name="T91" fmla="*/ 344 h 787"/>
              <a:gd name="T92" fmla="*/ 34 w 1404"/>
              <a:gd name="T93" fmla="*/ 270 h 787"/>
              <a:gd name="T94" fmla="*/ 111 w 1404"/>
              <a:gd name="T95" fmla="*/ 168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4" h="787">
                <a:moveTo>
                  <a:pt x="128" y="142"/>
                </a:moveTo>
                <a:lnTo>
                  <a:pt x="146" y="138"/>
                </a:lnTo>
                <a:lnTo>
                  <a:pt x="159" y="156"/>
                </a:lnTo>
                <a:lnTo>
                  <a:pt x="188" y="142"/>
                </a:lnTo>
                <a:lnTo>
                  <a:pt x="198" y="145"/>
                </a:lnTo>
                <a:lnTo>
                  <a:pt x="216" y="177"/>
                </a:lnTo>
                <a:lnTo>
                  <a:pt x="287" y="201"/>
                </a:lnTo>
                <a:lnTo>
                  <a:pt x="354" y="232"/>
                </a:lnTo>
                <a:lnTo>
                  <a:pt x="367" y="225"/>
                </a:lnTo>
                <a:lnTo>
                  <a:pt x="377" y="213"/>
                </a:lnTo>
                <a:lnTo>
                  <a:pt x="397" y="219"/>
                </a:lnTo>
                <a:lnTo>
                  <a:pt x="406" y="204"/>
                </a:lnTo>
                <a:lnTo>
                  <a:pt x="400" y="193"/>
                </a:lnTo>
                <a:lnTo>
                  <a:pt x="397" y="181"/>
                </a:lnTo>
                <a:lnTo>
                  <a:pt x="432" y="145"/>
                </a:lnTo>
                <a:lnTo>
                  <a:pt x="446" y="144"/>
                </a:lnTo>
                <a:lnTo>
                  <a:pt x="476" y="168"/>
                </a:lnTo>
                <a:lnTo>
                  <a:pt x="501" y="141"/>
                </a:lnTo>
                <a:lnTo>
                  <a:pt x="491" y="113"/>
                </a:lnTo>
                <a:lnTo>
                  <a:pt x="489" y="97"/>
                </a:lnTo>
                <a:lnTo>
                  <a:pt x="492" y="78"/>
                </a:lnTo>
                <a:lnTo>
                  <a:pt x="506" y="65"/>
                </a:lnTo>
                <a:lnTo>
                  <a:pt x="523" y="46"/>
                </a:lnTo>
                <a:lnTo>
                  <a:pt x="567" y="30"/>
                </a:lnTo>
                <a:lnTo>
                  <a:pt x="568" y="9"/>
                </a:lnTo>
                <a:lnTo>
                  <a:pt x="579" y="0"/>
                </a:lnTo>
                <a:lnTo>
                  <a:pt x="593" y="1"/>
                </a:lnTo>
                <a:lnTo>
                  <a:pt x="607" y="4"/>
                </a:lnTo>
                <a:lnTo>
                  <a:pt x="651" y="45"/>
                </a:lnTo>
                <a:lnTo>
                  <a:pt x="681" y="51"/>
                </a:lnTo>
                <a:lnTo>
                  <a:pt x="783" y="128"/>
                </a:lnTo>
                <a:lnTo>
                  <a:pt x="792" y="119"/>
                </a:lnTo>
                <a:lnTo>
                  <a:pt x="826" y="119"/>
                </a:lnTo>
                <a:lnTo>
                  <a:pt x="840" y="115"/>
                </a:lnTo>
                <a:lnTo>
                  <a:pt x="881" y="108"/>
                </a:lnTo>
                <a:lnTo>
                  <a:pt x="897" y="99"/>
                </a:lnTo>
                <a:lnTo>
                  <a:pt x="922" y="121"/>
                </a:lnTo>
                <a:lnTo>
                  <a:pt x="942" y="99"/>
                </a:lnTo>
                <a:lnTo>
                  <a:pt x="969" y="111"/>
                </a:lnTo>
                <a:lnTo>
                  <a:pt x="990" y="88"/>
                </a:lnTo>
                <a:lnTo>
                  <a:pt x="1018" y="99"/>
                </a:lnTo>
                <a:lnTo>
                  <a:pt x="1052" y="93"/>
                </a:lnTo>
                <a:lnTo>
                  <a:pt x="1073" y="112"/>
                </a:lnTo>
                <a:lnTo>
                  <a:pt x="1089" y="88"/>
                </a:lnTo>
                <a:lnTo>
                  <a:pt x="1110" y="93"/>
                </a:lnTo>
                <a:lnTo>
                  <a:pt x="1125" y="72"/>
                </a:lnTo>
                <a:lnTo>
                  <a:pt x="1160" y="87"/>
                </a:lnTo>
                <a:lnTo>
                  <a:pt x="1177" y="83"/>
                </a:lnTo>
                <a:lnTo>
                  <a:pt x="1223" y="151"/>
                </a:lnTo>
                <a:lnTo>
                  <a:pt x="1190" y="202"/>
                </a:lnTo>
                <a:lnTo>
                  <a:pt x="1192" y="213"/>
                </a:lnTo>
                <a:lnTo>
                  <a:pt x="1200" y="216"/>
                </a:lnTo>
                <a:lnTo>
                  <a:pt x="1228" y="221"/>
                </a:lnTo>
                <a:lnTo>
                  <a:pt x="1248" y="230"/>
                </a:lnTo>
                <a:lnTo>
                  <a:pt x="1276" y="267"/>
                </a:lnTo>
                <a:lnTo>
                  <a:pt x="1300" y="269"/>
                </a:lnTo>
                <a:lnTo>
                  <a:pt x="1315" y="288"/>
                </a:lnTo>
                <a:lnTo>
                  <a:pt x="1309" y="303"/>
                </a:lnTo>
                <a:lnTo>
                  <a:pt x="1310" y="320"/>
                </a:lnTo>
                <a:lnTo>
                  <a:pt x="1328" y="337"/>
                </a:lnTo>
                <a:lnTo>
                  <a:pt x="1361" y="388"/>
                </a:lnTo>
                <a:lnTo>
                  <a:pt x="1382" y="389"/>
                </a:lnTo>
                <a:lnTo>
                  <a:pt x="1393" y="406"/>
                </a:lnTo>
                <a:lnTo>
                  <a:pt x="1403" y="414"/>
                </a:lnTo>
                <a:lnTo>
                  <a:pt x="1396" y="425"/>
                </a:lnTo>
                <a:lnTo>
                  <a:pt x="1382" y="432"/>
                </a:lnTo>
                <a:lnTo>
                  <a:pt x="1365" y="451"/>
                </a:lnTo>
                <a:lnTo>
                  <a:pt x="1353" y="485"/>
                </a:lnTo>
                <a:lnTo>
                  <a:pt x="1339" y="522"/>
                </a:lnTo>
                <a:lnTo>
                  <a:pt x="1316" y="570"/>
                </a:lnTo>
                <a:lnTo>
                  <a:pt x="1308" y="587"/>
                </a:lnTo>
                <a:lnTo>
                  <a:pt x="1296" y="599"/>
                </a:lnTo>
                <a:lnTo>
                  <a:pt x="1280" y="599"/>
                </a:lnTo>
                <a:lnTo>
                  <a:pt x="1268" y="591"/>
                </a:lnTo>
                <a:lnTo>
                  <a:pt x="1245" y="573"/>
                </a:lnTo>
                <a:lnTo>
                  <a:pt x="1183" y="573"/>
                </a:lnTo>
                <a:lnTo>
                  <a:pt x="1166" y="599"/>
                </a:lnTo>
                <a:lnTo>
                  <a:pt x="1152" y="608"/>
                </a:lnTo>
                <a:lnTo>
                  <a:pt x="1132" y="610"/>
                </a:lnTo>
                <a:lnTo>
                  <a:pt x="1121" y="599"/>
                </a:lnTo>
                <a:lnTo>
                  <a:pt x="1104" y="591"/>
                </a:lnTo>
                <a:lnTo>
                  <a:pt x="1083" y="593"/>
                </a:lnTo>
                <a:lnTo>
                  <a:pt x="1066" y="601"/>
                </a:lnTo>
                <a:lnTo>
                  <a:pt x="1041" y="591"/>
                </a:lnTo>
                <a:lnTo>
                  <a:pt x="1024" y="593"/>
                </a:lnTo>
                <a:lnTo>
                  <a:pt x="1001" y="605"/>
                </a:lnTo>
                <a:lnTo>
                  <a:pt x="985" y="605"/>
                </a:lnTo>
                <a:lnTo>
                  <a:pt x="956" y="608"/>
                </a:lnTo>
                <a:lnTo>
                  <a:pt x="936" y="599"/>
                </a:lnTo>
                <a:lnTo>
                  <a:pt x="919" y="587"/>
                </a:lnTo>
                <a:lnTo>
                  <a:pt x="911" y="593"/>
                </a:lnTo>
                <a:lnTo>
                  <a:pt x="868" y="593"/>
                </a:lnTo>
                <a:lnTo>
                  <a:pt x="842" y="599"/>
                </a:lnTo>
                <a:lnTo>
                  <a:pt x="820" y="593"/>
                </a:lnTo>
                <a:lnTo>
                  <a:pt x="755" y="593"/>
                </a:lnTo>
                <a:lnTo>
                  <a:pt x="749" y="596"/>
                </a:lnTo>
                <a:lnTo>
                  <a:pt x="698" y="647"/>
                </a:lnTo>
                <a:lnTo>
                  <a:pt x="664" y="667"/>
                </a:lnTo>
                <a:lnTo>
                  <a:pt x="641" y="664"/>
                </a:lnTo>
                <a:lnTo>
                  <a:pt x="621" y="667"/>
                </a:lnTo>
                <a:lnTo>
                  <a:pt x="593" y="670"/>
                </a:lnTo>
                <a:lnTo>
                  <a:pt x="576" y="675"/>
                </a:lnTo>
                <a:lnTo>
                  <a:pt x="548" y="701"/>
                </a:lnTo>
                <a:lnTo>
                  <a:pt x="536" y="715"/>
                </a:lnTo>
                <a:lnTo>
                  <a:pt x="528" y="744"/>
                </a:lnTo>
                <a:lnTo>
                  <a:pt x="511" y="767"/>
                </a:lnTo>
                <a:lnTo>
                  <a:pt x="508" y="749"/>
                </a:lnTo>
                <a:lnTo>
                  <a:pt x="502" y="749"/>
                </a:lnTo>
                <a:lnTo>
                  <a:pt x="493" y="758"/>
                </a:lnTo>
                <a:lnTo>
                  <a:pt x="493" y="769"/>
                </a:lnTo>
                <a:lnTo>
                  <a:pt x="445" y="786"/>
                </a:lnTo>
                <a:lnTo>
                  <a:pt x="431" y="772"/>
                </a:lnTo>
                <a:lnTo>
                  <a:pt x="324" y="712"/>
                </a:lnTo>
                <a:lnTo>
                  <a:pt x="321" y="689"/>
                </a:lnTo>
                <a:lnTo>
                  <a:pt x="298" y="661"/>
                </a:lnTo>
                <a:lnTo>
                  <a:pt x="301" y="644"/>
                </a:lnTo>
                <a:lnTo>
                  <a:pt x="318" y="653"/>
                </a:lnTo>
                <a:lnTo>
                  <a:pt x="326" y="644"/>
                </a:lnTo>
                <a:lnTo>
                  <a:pt x="321" y="630"/>
                </a:lnTo>
                <a:lnTo>
                  <a:pt x="312" y="613"/>
                </a:lnTo>
                <a:lnTo>
                  <a:pt x="298" y="605"/>
                </a:lnTo>
                <a:lnTo>
                  <a:pt x="290" y="610"/>
                </a:lnTo>
                <a:lnTo>
                  <a:pt x="259" y="579"/>
                </a:lnTo>
                <a:lnTo>
                  <a:pt x="261" y="570"/>
                </a:lnTo>
                <a:lnTo>
                  <a:pt x="272" y="559"/>
                </a:lnTo>
                <a:lnTo>
                  <a:pt x="269" y="536"/>
                </a:lnTo>
                <a:lnTo>
                  <a:pt x="253" y="503"/>
                </a:lnTo>
                <a:lnTo>
                  <a:pt x="236" y="489"/>
                </a:lnTo>
                <a:lnTo>
                  <a:pt x="216" y="477"/>
                </a:lnTo>
                <a:lnTo>
                  <a:pt x="171" y="451"/>
                </a:lnTo>
                <a:lnTo>
                  <a:pt x="142" y="432"/>
                </a:lnTo>
                <a:lnTo>
                  <a:pt x="128" y="434"/>
                </a:lnTo>
                <a:lnTo>
                  <a:pt x="100" y="411"/>
                </a:lnTo>
                <a:lnTo>
                  <a:pt x="31" y="411"/>
                </a:lnTo>
                <a:lnTo>
                  <a:pt x="23" y="420"/>
                </a:lnTo>
                <a:lnTo>
                  <a:pt x="17" y="403"/>
                </a:lnTo>
                <a:lnTo>
                  <a:pt x="20" y="375"/>
                </a:lnTo>
                <a:lnTo>
                  <a:pt x="20" y="344"/>
                </a:lnTo>
                <a:lnTo>
                  <a:pt x="9" y="315"/>
                </a:lnTo>
                <a:lnTo>
                  <a:pt x="0" y="301"/>
                </a:lnTo>
                <a:lnTo>
                  <a:pt x="34" y="270"/>
                </a:lnTo>
                <a:lnTo>
                  <a:pt x="79" y="216"/>
                </a:lnTo>
                <a:lnTo>
                  <a:pt x="83" y="195"/>
                </a:lnTo>
                <a:lnTo>
                  <a:pt x="111" y="168"/>
                </a:lnTo>
                <a:lnTo>
                  <a:pt x="131" y="168"/>
                </a:lnTo>
                <a:lnTo>
                  <a:pt x="128" y="142"/>
                </a:lnTo>
              </a:path>
            </a:pathLst>
          </a:custGeom>
          <a:solidFill>
            <a:srgbClr val="00B05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462267" y="4123157"/>
            <a:ext cx="696080" cy="682511"/>
          </a:xfrm>
          <a:custGeom>
            <a:avLst/>
            <a:gdLst>
              <a:gd name="T0" fmla="*/ 173 w 395"/>
              <a:gd name="T1" fmla="*/ 406 h 407"/>
              <a:gd name="T2" fmla="*/ 190 w 395"/>
              <a:gd name="T3" fmla="*/ 389 h 407"/>
              <a:gd name="T4" fmla="*/ 207 w 395"/>
              <a:gd name="T5" fmla="*/ 383 h 407"/>
              <a:gd name="T6" fmla="*/ 219 w 395"/>
              <a:gd name="T7" fmla="*/ 383 h 407"/>
              <a:gd name="T8" fmla="*/ 219 w 395"/>
              <a:gd name="T9" fmla="*/ 360 h 407"/>
              <a:gd name="T10" fmla="*/ 233 w 395"/>
              <a:gd name="T11" fmla="*/ 346 h 407"/>
              <a:gd name="T12" fmla="*/ 256 w 395"/>
              <a:gd name="T13" fmla="*/ 344 h 407"/>
              <a:gd name="T14" fmla="*/ 309 w 395"/>
              <a:gd name="T15" fmla="*/ 340 h 407"/>
              <a:gd name="T16" fmla="*/ 335 w 395"/>
              <a:gd name="T17" fmla="*/ 344 h 407"/>
              <a:gd name="T18" fmla="*/ 356 w 395"/>
              <a:gd name="T19" fmla="*/ 332 h 407"/>
              <a:gd name="T20" fmla="*/ 370 w 395"/>
              <a:gd name="T21" fmla="*/ 332 h 407"/>
              <a:gd name="T22" fmla="*/ 383 w 395"/>
              <a:gd name="T23" fmla="*/ 327 h 407"/>
              <a:gd name="T24" fmla="*/ 394 w 395"/>
              <a:gd name="T25" fmla="*/ 318 h 407"/>
              <a:gd name="T26" fmla="*/ 386 w 395"/>
              <a:gd name="T27" fmla="*/ 298 h 407"/>
              <a:gd name="T28" fmla="*/ 378 w 395"/>
              <a:gd name="T29" fmla="*/ 306 h 407"/>
              <a:gd name="T30" fmla="*/ 369 w 395"/>
              <a:gd name="T31" fmla="*/ 304 h 407"/>
              <a:gd name="T32" fmla="*/ 357 w 395"/>
              <a:gd name="T33" fmla="*/ 298 h 407"/>
              <a:gd name="T34" fmla="*/ 363 w 395"/>
              <a:gd name="T35" fmla="*/ 272 h 407"/>
              <a:gd name="T36" fmla="*/ 371 w 395"/>
              <a:gd name="T37" fmla="*/ 264 h 407"/>
              <a:gd name="T38" fmla="*/ 370 w 395"/>
              <a:gd name="T39" fmla="*/ 252 h 407"/>
              <a:gd name="T40" fmla="*/ 349 w 395"/>
              <a:gd name="T41" fmla="*/ 225 h 407"/>
              <a:gd name="T42" fmla="*/ 332 w 395"/>
              <a:gd name="T43" fmla="*/ 207 h 407"/>
              <a:gd name="T44" fmla="*/ 312 w 395"/>
              <a:gd name="T45" fmla="*/ 192 h 407"/>
              <a:gd name="T46" fmla="*/ 312 w 395"/>
              <a:gd name="T47" fmla="*/ 177 h 407"/>
              <a:gd name="T48" fmla="*/ 316 w 395"/>
              <a:gd name="T49" fmla="*/ 156 h 407"/>
              <a:gd name="T50" fmla="*/ 321 w 395"/>
              <a:gd name="T51" fmla="*/ 130 h 407"/>
              <a:gd name="T52" fmla="*/ 308 w 395"/>
              <a:gd name="T53" fmla="*/ 114 h 407"/>
              <a:gd name="T54" fmla="*/ 314 w 395"/>
              <a:gd name="T55" fmla="*/ 73 h 407"/>
              <a:gd name="T56" fmla="*/ 306 w 395"/>
              <a:gd name="T57" fmla="*/ 19 h 407"/>
              <a:gd name="T58" fmla="*/ 287 w 395"/>
              <a:gd name="T59" fmla="*/ 2 h 407"/>
              <a:gd name="T60" fmla="*/ 278 w 395"/>
              <a:gd name="T61" fmla="*/ 0 h 407"/>
              <a:gd name="T62" fmla="*/ 247 w 395"/>
              <a:gd name="T63" fmla="*/ 16 h 407"/>
              <a:gd name="T64" fmla="*/ 233 w 395"/>
              <a:gd name="T65" fmla="*/ 2 h 407"/>
              <a:gd name="T66" fmla="*/ 221 w 395"/>
              <a:gd name="T67" fmla="*/ 11 h 407"/>
              <a:gd name="T68" fmla="*/ 227 w 395"/>
              <a:gd name="T69" fmla="*/ 25 h 407"/>
              <a:gd name="T70" fmla="*/ 213 w 395"/>
              <a:gd name="T71" fmla="*/ 61 h 407"/>
              <a:gd name="T72" fmla="*/ 196 w 395"/>
              <a:gd name="T73" fmla="*/ 83 h 407"/>
              <a:gd name="T74" fmla="*/ 199 w 395"/>
              <a:gd name="T75" fmla="*/ 100 h 407"/>
              <a:gd name="T76" fmla="*/ 162 w 395"/>
              <a:gd name="T77" fmla="*/ 121 h 407"/>
              <a:gd name="T78" fmla="*/ 152 w 395"/>
              <a:gd name="T79" fmla="*/ 102 h 407"/>
              <a:gd name="T80" fmla="*/ 120 w 395"/>
              <a:gd name="T81" fmla="*/ 109 h 407"/>
              <a:gd name="T82" fmla="*/ 119 w 395"/>
              <a:gd name="T83" fmla="*/ 130 h 407"/>
              <a:gd name="T84" fmla="*/ 92 w 395"/>
              <a:gd name="T85" fmla="*/ 130 h 407"/>
              <a:gd name="T86" fmla="*/ 72 w 395"/>
              <a:gd name="T87" fmla="*/ 152 h 407"/>
              <a:gd name="T88" fmla="*/ 48 w 395"/>
              <a:gd name="T89" fmla="*/ 166 h 407"/>
              <a:gd name="T90" fmla="*/ 35 w 395"/>
              <a:gd name="T91" fmla="*/ 175 h 407"/>
              <a:gd name="T92" fmla="*/ 19 w 395"/>
              <a:gd name="T93" fmla="*/ 192 h 407"/>
              <a:gd name="T94" fmla="*/ 0 w 395"/>
              <a:gd name="T95" fmla="*/ 213 h 407"/>
              <a:gd name="T96" fmla="*/ 20 w 395"/>
              <a:gd name="T97" fmla="*/ 221 h 407"/>
              <a:gd name="T98" fmla="*/ 48 w 395"/>
              <a:gd name="T99" fmla="*/ 258 h 407"/>
              <a:gd name="T100" fmla="*/ 74 w 395"/>
              <a:gd name="T101" fmla="*/ 261 h 407"/>
              <a:gd name="T102" fmla="*/ 85 w 395"/>
              <a:gd name="T103" fmla="*/ 278 h 407"/>
              <a:gd name="T104" fmla="*/ 80 w 395"/>
              <a:gd name="T105" fmla="*/ 295 h 407"/>
              <a:gd name="T106" fmla="*/ 83 w 395"/>
              <a:gd name="T107" fmla="*/ 312 h 407"/>
              <a:gd name="T108" fmla="*/ 99 w 395"/>
              <a:gd name="T109" fmla="*/ 329 h 407"/>
              <a:gd name="T110" fmla="*/ 116 w 395"/>
              <a:gd name="T111" fmla="*/ 354 h 407"/>
              <a:gd name="T112" fmla="*/ 133 w 395"/>
              <a:gd name="T113" fmla="*/ 377 h 407"/>
              <a:gd name="T114" fmla="*/ 154 w 395"/>
              <a:gd name="T115" fmla="*/ 380 h 407"/>
              <a:gd name="T116" fmla="*/ 173 w 395"/>
              <a:gd name="T117" fmla="*/ 40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5" h="407">
                <a:moveTo>
                  <a:pt x="173" y="406"/>
                </a:moveTo>
                <a:lnTo>
                  <a:pt x="190" y="389"/>
                </a:lnTo>
                <a:lnTo>
                  <a:pt x="207" y="383"/>
                </a:lnTo>
                <a:lnTo>
                  <a:pt x="219" y="383"/>
                </a:lnTo>
                <a:lnTo>
                  <a:pt x="219" y="360"/>
                </a:lnTo>
                <a:lnTo>
                  <a:pt x="233" y="346"/>
                </a:lnTo>
                <a:lnTo>
                  <a:pt x="256" y="344"/>
                </a:lnTo>
                <a:lnTo>
                  <a:pt x="309" y="340"/>
                </a:lnTo>
                <a:lnTo>
                  <a:pt x="335" y="344"/>
                </a:lnTo>
                <a:lnTo>
                  <a:pt x="356" y="332"/>
                </a:lnTo>
                <a:lnTo>
                  <a:pt x="370" y="332"/>
                </a:lnTo>
                <a:lnTo>
                  <a:pt x="383" y="327"/>
                </a:lnTo>
                <a:lnTo>
                  <a:pt x="394" y="318"/>
                </a:lnTo>
                <a:lnTo>
                  <a:pt x="386" y="298"/>
                </a:lnTo>
                <a:lnTo>
                  <a:pt x="378" y="306"/>
                </a:lnTo>
                <a:lnTo>
                  <a:pt x="369" y="304"/>
                </a:lnTo>
                <a:lnTo>
                  <a:pt x="357" y="298"/>
                </a:lnTo>
                <a:lnTo>
                  <a:pt x="363" y="272"/>
                </a:lnTo>
                <a:lnTo>
                  <a:pt x="371" y="264"/>
                </a:lnTo>
                <a:lnTo>
                  <a:pt x="370" y="252"/>
                </a:lnTo>
                <a:lnTo>
                  <a:pt x="349" y="225"/>
                </a:lnTo>
                <a:lnTo>
                  <a:pt x="332" y="207"/>
                </a:lnTo>
                <a:lnTo>
                  <a:pt x="312" y="192"/>
                </a:lnTo>
                <a:lnTo>
                  <a:pt x="312" y="177"/>
                </a:lnTo>
                <a:lnTo>
                  <a:pt x="316" y="156"/>
                </a:lnTo>
                <a:lnTo>
                  <a:pt x="321" y="130"/>
                </a:lnTo>
                <a:lnTo>
                  <a:pt x="308" y="114"/>
                </a:lnTo>
                <a:lnTo>
                  <a:pt x="314" y="73"/>
                </a:lnTo>
                <a:lnTo>
                  <a:pt x="306" y="19"/>
                </a:lnTo>
                <a:lnTo>
                  <a:pt x="287" y="2"/>
                </a:lnTo>
                <a:lnTo>
                  <a:pt x="278" y="0"/>
                </a:lnTo>
                <a:lnTo>
                  <a:pt x="247" y="16"/>
                </a:lnTo>
                <a:lnTo>
                  <a:pt x="233" y="2"/>
                </a:lnTo>
                <a:lnTo>
                  <a:pt x="221" y="11"/>
                </a:lnTo>
                <a:lnTo>
                  <a:pt x="227" y="25"/>
                </a:lnTo>
                <a:lnTo>
                  <a:pt x="213" y="61"/>
                </a:lnTo>
                <a:lnTo>
                  <a:pt x="196" y="83"/>
                </a:lnTo>
                <a:lnTo>
                  <a:pt x="199" y="100"/>
                </a:lnTo>
                <a:lnTo>
                  <a:pt x="162" y="121"/>
                </a:lnTo>
                <a:lnTo>
                  <a:pt x="152" y="102"/>
                </a:lnTo>
                <a:lnTo>
                  <a:pt x="120" y="109"/>
                </a:lnTo>
                <a:lnTo>
                  <a:pt x="119" y="130"/>
                </a:lnTo>
                <a:lnTo>
                  <a:pt x="92" y="130"/>
                </a:lnTo>
                <a:lnTo>
                  <a:pt x="72" y="152"/>
                </a:lnTo>
                <a:lnTo>
                  <a:pt x="48" y="166"/>
                </a:lnTo>
                <a:lnTo>
                  <a:pt x="35" y="175"/>
                </a:lnTo>
                <a:lnTo>
                  <a:pt x="19" y="192"/>
                </a:lnTo>
                <a:lnTo>
                  <a:pt x="0" y="213"/>
                </a:lnTo>
                <a:lnTo>
                  <a:pt x="20" y="221"/>
                </a:lnTo>
                <a:lnTo>
                  <a:pt x="48" y="258"/>
                </a:lnTo>
                <a:lnTo>
                  <a:pt x="74" y="261"/>
                </a:lnTo>
                <a:lnTo>
                  <a:pt x="85" y="278"/>
                </a:lnTo>
                <a:lnTo>
                  <a:pt x="80" y="295"/>
                </a:lnTo>
                <a:lnTo>
                  <a:pt x="83" y="312"/>
                </a:lnTo>
                <a:lnTo>
                  <a:pt x="99" y="329"/>
                </a:lnTo>
                <a:lnTo>
                  <a:pt x="116" y="354"/>
                </a:lnTo>
                <a:lnTo>
                  <a:pt x="133" y="377"/>
                </a:lnTo>
                <a:lnTo>
                  <a:pt x="154" y="380"/>
                </a:lnTo>
                <a:lnTo>
                  <a:pt x="173" y="406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5783883" y="3140224"/>
            <a:ext cx="770068" cy="1424815"/>
          </a:xfrm>
          <a:custGeom>
            <a:avLst/>
            <a:gdLst>
              <a:gd name="T0" fmla="*/ 197 w 437"/>
              <a:gd name="T1" fmla="*/ 837 h 850"/>
              <a:gd name="T2" fmla="*/ 228 w 437"/>
              <a:gd name="T3" fmla="*/ 770 h 850"/>
              <a:gd name="T4" fmla="*/ 234 w 437"/>
              <a:gd name="T5" fmla="*/ 724 h 850"/>
              <a:gd name="T6" fmla="*/ 288 w 437"/>
              <a:gd name="T7" fmla="*/ 661 h 850"/>
              <a:gd name="T8" fmla="*/ 345 w 437"/>
              <a:gd name="T9" fmla="*/ 639 h 850"/>
              <a:gd name="T10" fmla="*/ 376 w 437"/>
              <a:gd name="T11" fmla="*/ 597 h 850"/>
              <a:gd name="T12" fmla="*/ 398 w 437"/>
              <a:gd name="T13" fmla="*/ 588 h 850"/>
              <a:gd name="T14" fmla="*/ 407 w 437"/>
              <a:gd name="T15" fmla="*/ 580 h 850"/>
              <a:gd name="T16" fmla="*/ 384 w 437"/>
              <a:gd name="T17" fmla="*/ 554 h 850"/>
              <a:gd name="T18" fmla="*/ 350 w 437"/>
              <a:gd name="T19" fmla="*/ 542 h 850"/>
              <a:gd name="T20" fmla="*/ 341 w 437"/>
              <a:gd name="T21" fmla="*/ 531 h 850"/>
              <a:gd name="T22" fmla="*/ 290 w 437"/>
              <a:gd name="T23" fmla="*/ 463 h 850"/>
              <a:gd name="T24" fmla="*/ 282 w 437"/>
              <a:gd name="T25" fmla="*/ 426 h 850"/>
              <a:gd name="T26" fmla="*/ 282 w 437"/>
              <a:gd name="T27" fmla="*/ 381 h 850"/>
              <a:gd name="T28" fmla="*/ 290 w 437"/>
              <a:gd name="T29" fmla="*/ 338 h 850"/>
              <a:gd name="T30" fmla="*/ 302 w 437"/>
              <a:gd name="T31" fmla="*/ 304 h 850"/>
              <a:gd name="T32" fmla="*/ 321 w 437"/>
              <a:gd name="T33" fmla="*/ 259 h 850"/>
              <a:gd name="T34" fmla="*/ 369 w 437"/>
              <a:gd name="T35" fmla="*/ 174 h 850"/>
              <a:gd name="T36" fmla="*/ 393 w 437"/>
              <a:gd name="T37" fmla="*/ 131 h 850"/>
              <a:gd name="T38" fmla="*/ 436 w 437"/>
              <a:gd name="T39" fmla="*/ 71 h 850"/>
              <a:gd name="T40" fmla="*/ 424 w 437"/>
              <a:gd name="T41" fmla="*/ 43 h 850"/>
              <a:gd name="T42" fmla="*/ 397 w 437"/>
              <a:gd name="T43" fmla="*/ 54 h 850"/>
              <a:gd name="T44" fmla="*/ 387 w 437"/>
              <a:gd name="T45" fmla="*/ 17 h 850"/>
              <a:gd name="T46" fmla="*/ 362 w 437"/>
              <a:gd name="T47" fmla="*/ 3 h 850"/>
              <a:gd name="T48" fmla="*/ 336 w 437"/>
              <a:gd name="T49" fmla="*/ 17 h 850"/>
              <a:gd name="T50" fmla="*/ 296 w 437"/>
              <a:gd name="T51" fmla="*/ 0 h 850"/>
              <a:gd name="T52" fmla="*/ 260 w 437"/>
              <a:gd name="T53" fmla="*/ 33 h 850"/>
              <a:gd name="T54" fmla="*/ 277 w 437"/>
              <a:gd name="T55" fmla="*/ 96 h 850"/>
              <a:gd name="T56" fmla="*/ 261 w 437"/>
              <a:gd name="T57" fmla="*/ 125 h 850"/>
              <a:gd name="T58" fmla="*/ 231 w 437"/>
              <a:gd name="T59" fmla="*/ 168 h 850"/>
              <a:gd name="T60" fmla="*/ 206 w 437"/>
              <a:gd name="T61" fmla="*/ 154 h 850"/>
              <a:gd name="T62" fmla="*/ 199 w 437"/>
              <a:gd name="T63" fmla="*/ 190 h 850"/>
              <a:gd name="T64" fmla="*/ 178 w 437"/>
              <a:gd name="T65" fmla="*/ 216 h 850"/>
              <a:gd name="T66" fmla="*/ 155 w 437"/>
              <a:gd name="T67" fmla="*/ 242 h 850"/>
              <a:gd name="T68" fmla="*/ 124 w 437"/>
              <a:gd name="T69" fmla="*/ 261 h 850"/>
              <a:gd name="T70" fmla="*/ 117 w 437"/>
              <a:gd name="T71" fmla="*/ 237 h 850"/>
              <a:gd name="T72" fmla="*/ 98 w 437"/>
              <a:gd name="T73" fmla="*/ 236 h 850"/>
              <a:gd name="T74" fmla="*/ 75 w 437"/>
              <a:gd name="T75" fmla="*/ 276 h 850"/>
              <a:gd name="T76" fmla="*/ 55 w 437"/>
              <a:gd name="T77" fmla="*/ 310 h 850"/>
              <a:gd name="T78" fmla="*/ 46 w 437"/>
              <a:gd name="T79" fmla="*/ 318 h 850"/>
              <a:gd name="T80" fmla="*/ 34 w 437"/>
              <a:gd name="T81" fmla="*/ 334 h 850"/>
              <a:gd name="T82" fmla="*/ 0 w 437"/>
              <a:gd name="T83" fmla="*/ 398 h 850"/>
              <a:gd name="T84" fmla="*/ 29 w 437"/>
              <a:gd name="T85" fmla="*/ 412 h 850"/>
              <a:gd name="T86" fmla="*/ 83 w 437"/>
              <a:gd name="T87" fmla="*/ 438 h 850"/>
              <a:gd name="T88" fmla="*/ 75 w 437"/>
              <a:gd name="T89" fmla="*/ 478 h 850"/>
              <a:gd name="T90" fmla="*/ 80 w 437"/>
              <a:gd name="T91" fmla="*/ 528 h 850"/>
              <a:gd name="T92" fmla="*/ 133 w 437"/>
              <a:gd name="T93" fmla="*/ 549 h 850"/>
              <a:gd name="T94" fmla="*/ 148 w 437"/>
              <a:gd name="T95" fmla="*/ 576 h 850"/>
              <a:gd name="T96" fmla="*/ 123 w 437"/>
              <a:gd name="T97" fmla="*/ 616 h 850"/>
              <a:gd name="T98" fmla="*/ 129 w 437"/>
              <a:gd name="T99" fmla="*/ 670 h 850"/>
              <a:gd name="T100" fmla="*/ 123 w 437"/>
              <a:gd name="T101" fmla="*/ 709 h 850"/>
              <a:gd name="T102" fmla="*/ 131 w 437"/>
              <a:gd name="T103" fmla="*/ 752 h 850"/>
              <a:gd name="T104" fmla="*/ 126 w 437"/>
              <a:gd name="T105" fmla="*/ 789 h 850"/>
              <a:gd name="T106" fmla="*/ 140 w 437"/>
              <a:gd name="T107" fmla="*/ 798 h 850"/>
              <a:gd name="T108" fmla="*/ 169 w 437"/>
              <a:gd name="T109" fmla="*/ 829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7" h="850">
                <a:moveTo>
                  <a:pt x="186" y="849"/>
                </a:moveTo>
                <a:lnTo>
                  <a:pt x="197" y="837"/>
                </a:lnTo>
                <a:lnTo>
                  <a:pt x="200" y="812"/>
                </a:lnTo>
                <a:lnTo>
                  <a:pt x="228" y="770"/>
                </a:lnTo>
                <a:lnTo>
                  <a:pt x="231" y="738"/>
                </a:lnTo>
                <a:lnTo>
                  <a:pt x="234" y="724"/>
                </a:lnTo>
                <a:lnTo>
                  <a:pt x="242" y="707"/>
                </a:lnTo>
                <a:lnTo>
                  <a:pt x="288" y="661"/>
                </a:lnTo>
                <a:lnTo>
                  <a:pt x="307" y="650"/>
                </a:lnTo>
                <a:lnTo>
                  <a:pt x="345" y="639"/>
                </a:lnTo>
                <a:lnTo>
                  <a:pt x="361" y="625"/>
                </a:lnTo>
                <a:lnTo>
                  <a:pt x="376" y="597"/>
                </a:lnTo>
                <a:lnTo>
                  <a:pt x="390" y="594"/>
                </a:lnTo>
                <a:lnTo>
                  <a:pt x="398" y="588"/>
                </a:lnTo>
                <a:lnTo>
                  <a:pt x="409" y="585"/>
                </a:lnTo>
                <a:lnTo>
                  <a:pt x="407" y="580"/>
                </a:lnTo>
                <a:lnTo>
                  <a:pt x="404" y="568"/>
                </a:lnTo>
                <a:lnTo>
                  <a:pt x="384" y="554"/>
                </a:lnTo>
                <a:lnTo>
                  <a:pt x="367" y="545"/>
                </a:lnTo>
                <a:lnTo>
                  <a:pt x="350" y="542"/>
                </a:lnTo>
                <a:lnTo>
                  <a:pt x="341" y="540"/>
                </a:lnTo>
                <a:lnTo>
                  <a:pt x="341" y="531"/>
                </a:lnTo>
                <a:lnTo>
                  <a:pt x="324" y="506"/>
                </a:lnTo>
                <a:lnTo>
                  <a:pt x="290" y="463"/>
                </a:lnTo>
                <a:lnTo>
                  <a:pt x="288" y="438"/>
                </a:lnTo>
                <a:lnTo>
                  <a:pt x="282" y="426"/>
                </a:lnTo>
                <a:lnTo>
                  <a:pt x="274" y="421"/>
                </a:lnTo>
                <a:lnTo>
                  <a:pt x="282" y="381"/>
                </a:lnTo>
                <a:lnTo>
                  <a:pt x="285" y="355"/>
                </a:lnTo>
                <a:lnTo>
                  <a:pt x="290" y="338"/>
                </a:lnTo>
                <a:lnTo>
                  <a:pt x="293" y="312"/>
                </a:lnTo>
                <a:lnTo>
                  <a:pt x="302" y="304"/>
                </a:lnTo>
                <a:lnTo>
                  <a:pt x="302" y="290"/>
                </a:lnTo>
                <a:lnTo>
                  <a:pt x="321" y="259"/>
                </a:lnTo>
                <a:lnTo>
                  <a:pt x="333" y="233"/>
                </a:lnTo>
                <a:lnTo>
                  <a:pt x="369" y="174"/>
                </a:lnTo>
                <a:lnTo>
                  <a:pt x="378" y="159"/>
                </a:lnTo>
                <a:lnTo>
                  <a:pt x="393" y="131"/>
                </a:lnTo>
                <a:lnTo>
                  <a:pt x="433" y="88"/>
                </a:lnTo>
                <a:lnTo>
                  <a:pt x="436" y="71"/>
                </a:lnTo>
                <a:lnTo>
                  <a:pt x="426" y="59"/>
                </a:lnTo>
                <a:lnTo>
                  <a:pt x="424" y="43"/>
                </a:lnTo>
                <a:lnTo>
                  <a:pt x="409" y="39"/>
                </a:lnTo>
                <a:lnTo>
                  <a:pt x="397" y="54"/>
                </a:lnTo>
                <a:lnTo>
                  <a:pt x="390" y="45"/>
                </a:lnTo>
                <a:lnTo>
                  <a:pt x="387" y="17"/>
                </a:lnTo>
                <a:lnTo>
                  <a:pt x="374" y="19"/>
                </a:lnTo>
                <a:lnTo>
                  <a:pt x="362" y="3"/>
                </a:lnTo>
                <a:lnTo>
                  <a:pt x="347" y="4"/>
                </a:lnTo>
                <a:lnTo>
                  <a:pt x="336" y="17"/>
                </a:lnTo>
                <a:lnTo>
                  <a:pt x="319" y="3"/>
                </a:lnTo>
                <a:lnTo>
                  <a:pt x="296" y="0"/>
                </a:lnTo>
                <a:lnTo>
                  <a:pt x="275" y="14"/>
                </a:lnTo>
                <a:lnTo>
                  <a:pt x="260" y="33"/>
                </a:lnTo>
                <a:lnTo>
                  <a:pt x="245" y="44"/>
                </a:lnTo>
                <a:lnTo>
                  <a:pt x="277" y="96"/>
                </a:lnTo>
                <a:lnTo>
                  <a:pt x="277" y="116"/>
                </a:lnTo>
                <a:lnTo>
                  <a:pt x="261" y="125"/>
                </a:lnTo>
                <a:lnTo>
                  <a:pt x="241" y="150"/>
                </a:lnTo>
                <a:lnTo>
                  <a:pt x="231" y="168"/>
                </a:lnTo>
                <a:lnTo>
                  <a:pt x="220" y="159"/>
                </a:lnTo>
                <a:lnTo>
                  <a:pt x="206" y="154"/>
                </a:lnTo>
                <a:lnTo>
                  <a:pt x="199" y="158"/>
                </a:lnTo>
                <a:lnTo>
                  <a:pt x="199" y="190"/>
                </a:lnTo>
                <a:lnTo>
                  <a:pt x="196" y="210"/>
                </a:lnTo>
                <a:lnTo>
                  <a:pt x="178" y="216"/>
                </a:lnTo>
                <a:lnTo>
                  <a:pt x="163" y="223"/>
                </a:lnTo>
                <a:lnTo>
                  <a:pt x="155" y="242"/>
                </a:lnTo>
                <a:lnTo>
                  <a:pt x="151" y="261"/>
                </a:lnTo>
                <a:lnTo>
                  <a:pt x="124" y="261"/>
                </a:lnTo>
                <a:lnTo>
                  <a:pt x="117" y="254"/>
                </a:lnTo>
                <a:lnTo>
                  <a:pt x="117" y="237"/>
                </a:lnTo>
                <a:lnTo>
                  <a:pt x="108" y="227"/>
                </a:lnTo>
                <a:lnTo>
                  <a:pt x="98" y="236"/>
                </a:lnTo>
                <a:lnTo>
                  <a:pt x="71" y="253"/>
                </a:lnTo>
                <a:lnTo>
                  <a:pt x="75" y="276"/>
                </a:lnTo>
                <a:lnTo>
                  <a:pt x="73" y="287"/>
                </a:lnTo>
                <a:lnTo>
                  <a:pt x="55" y="310"/>
                </a:lnTo>
                <a:lnTo>
                  <a:pt x="45" y="310"/>
                </a:lnTo>
                <a:lnTo>
                  <a:pt x="46" y="318"/>
                </a:lnTo>
                <a:lnTo>
                  <a:pt x="49" y="330"/>
                </a:lnTo>
                <a:lnTo>
                  <a:pt x="34" y="334"/>
                </a:lnTo>
                <a:lnTo>
                  <a:pt x="12" y="338"/>
                </a:lnTo>
                <a:lnTo>
                  <a:pt x="0" y="398"/>
                </a:lnTo>
                <a:lnTo>
                  <a:pt x="12" y="405"/>
                </a:lnTo>
                <a:lnTo>
                  <a:pt x="29" y="412"/>
                </a:lnTo>
                <a:lnTo>
                  <a:pt x="55" y="421"/>
                </a:lnTo>
                <a:lnTo>
                  <a:pt x="83" y="438"/>
                </a:lnTo>
                <a:lnTo>
                  <a:pt x="83" y="446"/>
                </a:lnTo>
                <a:lnTo>
                  <a:pt x="75" y="478"/>
                </a:lnTo>
                <a:lnTo>
                  <a:pt x="75" y="515"/>
                </a:lnTo>
                <a:lnTo>
                  <a:pt x="80" y="528"/>
                </a:lnTo>
                <a:lnTo>
                  <a:pt x="99" y="534"/>
                </a:lnTo>
                <a:lnTo>
                  <a:pt x="133" y="549"/>
                </a:lnTo>
                <a:lnTo>
                  <a:pt x="146" y="557"/>
                </a:lnTo>
                <a:lnTo>
                  <a:pt x="148" y="576"/>
                </a:lnTo>
                <a:lnTo>
                  <a:pt x="137" y="588"/>
                </a:lnTo>
                <a:lnTo>
                  <a:pt x="123" y="616"/>
                </a:lnTo>
                <a:lnTo>
                  <a:pt x="123" y="633"/>
                </a:lnTo>
                <a:lnTo>
                  <a:pt x="129" y="670"/>
                </a:lnTo>
                <a:lnTo>
                  <a:pt x="126" y="685"/>
                </a:lnTo>
                <a:lnTo>
                  <a:pt x="123" y="709"/>
                </a:lnTo>
                <a:lnTo>
                  <a:pt x="137" y="727"/>
                </a:lnTo>
                <a:lnTo>
                  <a:pt x="131" y="752"/>
                </a:lnTo>
                <a:lnTo>
                  <a:pt x="126" y="773"/>
                </a:lnTo>
                <a:lnTo>
                  <a:pt x="126" y="789"/>
                </a:lnTo>
                <a:lnTo>
                  <a:pt x="129" y="792"/>
                </a:lnTo>
                <a:lnTo>
                  <a:pt x="140" y="798"/>
                </a:lnTo>
                <a:lnTo>
                  <a:pt x="160" y="815"/>
                </a:lnTo>
                <a:lnTo>
                  <a:pt x="169" y="829"/>
                </a:lnTo>
                <a:lnTo>
                  <a:pt x="186" y="849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886137" y="3398354"/>
            <a:ext cx="1207949" cy="735012"/>
            <a:chOff x="6488251" y="3753086"/>
            <a:chExt cx="1207949" cy="735012"/>
          </a:xfrm>
          <a:solidFill>
            <a:srgbClr val="00B0F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88251" y="4263511"/>
              <a:ext cx="164584" cy="135627"/>
            </a:xfrm>
            <a:custGeom>
              <a:avLst/>
              <a:gdLst>
                <a:gd name="T0" fmla="*/ 78 w 93"/>
                <a:gd name="T1" fmla="*/ 0 h 81"/>
                <a:gd name="T2" fmla="*/ 52 w 93"/>
                <a:gd name="T3" fmla="*/ 0 h 81"/>
                <a:gd name="T4" fmla="*/ 21 w 93"/>
                <a:gd name="T5" fmla="*/ 17 h 81"/>
                <a:gd name="T6" fmla="*/ 21 w 93"/>
                <a:gd name="T7" fmla="*/ 34 h 81"/>
                <a:gd name="T8" fmla="*/ 12 w 93"/>
                <a:gd name="T9" fmla="*/ 37 h 81"/>
                <a:gd name="T10" fmla="*/ 3 w 93"/>
                <a:gd name="T11" fmla="*/ 49 h 81"/>
                <a:gd name="T12" fmla="*/ 0 w 93"/>
                <a:gd name="T13" fmla="*/ 60 h 81"/>
                <a:gd name="T14" fmla="*/ 9 w 93"/>
                <a:gd name="T15" fmla="*/ 63 h 81"/>
                <a:gd name="T16" fmla="*/ 26 w 93"/>
                <a:gd name="T17" fmla="*/ 80 h 81"/>
                <a:gd name="T18" fmla="*/ 38 w 93"/>
                <a:gd name="T19" fmla="*/ 80 h 81"/>
                <a:gd name="T20" fmla="*/ 38 w 93"/>
                <a:gd name="T21" fmla="*/ 71 h 81"/>
                <a:gd name="T22" fmla="*/ 47 w 93"/>
                <a:gd name="T23" fmla="*/ 54 h 81"/>
                <a:gd name="T24" fmla="*/ 57 w 93"/>
                <a:gd name="T25" fmla="*/ 57 h 81"/>
                <a:gd name="T26" fmla="*/ 66 w 93"/>
                <a:gd name="T27" fmla="*/ 45 h 81"/>
                <a:gd name="T28" fmla="*/ 89 w 93"/>
                <a:gd name="T29" fmla="*/ 23 h 81"/>
                <a:gd name="T30" fmla="*/ 92 w 93"/>
                <a:gd name="T31" fmla="*/ 17 h 81"/>
                <a:gd name="T32" fmla="*/ 89 w 93"/>
                <a:gd name="T33" fmla="*/ 14 h 81"/>
                <a:gd name="T34" fmla="*/ 78 w 93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1">
                  <a:moveTo>
                    <a:pt x="78" y="0"/>
                  </a:moveTo>
                  <a:lnTo>
                    <a:pt x="52" y="0"/>
                  </a:lnTo>
                  <a:lnTo>
                    <a:pt x="21" y="17"/>
                  </a:lnTo>
                  <a:lnTo>
                    <a:pt x="21" y="34"/>
                  </a:lnTo>
                  <a:lnTo>
                    <a:pt x="12" y="37"/>
                  </a:lnTo>
                  <a:lnTo>
                    <a:pt x="3" y="49"/>
                  </a:lnTo>
                  <a:lnTo>
                    <a:pt x="0" y="60"/>
                  </a:lnTo>
                  <a:lnTo>
                    <a:pt x="9" y="63"/>
                  </a:lnTo>
                  <a:lnTo>
                    <a:pt x="26" y="80"/>
                  </a:lnTo>
                  <a:lnTo>
                    <a:pt x="38" y="80"/>
                  </a:lnTo>
                  <a:lnTo>
                    <a:pt x="38" y="71"/>
                  </a:lnTo>
                  <a:lnTo>
                    <a:pt x="47" y="54"/>
                  </a:lnTo>
                  <a:lnTo>
                    <a:pt x="57" y="57"/>
                  </a:lnTo>
                  <a:lnTo>
                    <a:pt x="66" y="45"/>
                  </a:lnTo>
                  <a:lnTo>
                    <a:pt x="89" y="23"/>
                  </a:lnTo>
                  <a:lnTo>
                    <a:pt x="92" y="17"/>
                  </a:lnTo>
                  <a:lnTo>
                    <a:pt x="89" y="14"/>
                  </a:lnTo>
                  <a:lnTo>
                    <a:pt x="78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63748" y="4413721"/>
              <a:ext cx="89087" cy="74377"/>
            </a:xfrm>
            <a:custGeom>
              <a:avLst/>
              <a:gdLst>
                <a:gd name="T0" fmla="*/ 9 w 50"/>
                <a:gd name="T1" fmla="*/ 0 h 44"/>
                <a:gd name="T2" fmla="*/ 9 w 50"/>
                <a:gd name="T3" fmla="*/ 9 h 44"/>
                <a:gd name="T4" fmla="*/ 0 w 50"/>
                <a:gd name="T5" fmla="*/ 17 h 44"/>
                <a:gd name="T6" fmla="*/ 0 w 50"/>
                <a:gd name="T7" fmla="*/ 31 h 44"/>
                <a:gd name="T8" fmla="*/ 9 w 50"/>
                <a:gd name="T9" fmla="*/ 43 h 44"/>
                <a:gd name="T10" fmla="*/ 17 w 50"/>
                <a:gd name="T11" fmla="*/ 34 h 44"/>
                <a:gd name="T12" fmla="*/ 23 w 50"/>
                <a:gd name="T13" fmla="*/ 38 h 44"/>
                <a:gd name="T14" fmla="*/ 37 w 50"/>
                <a:gd name="T15" fmla="*/ 43 h 44"/>
                <a:gd name="T16" fmla="*/ 49 w 50"/>
                <a:gd name="T17" fmla="*/ 38 h 44"/>
                <a:gd name="T18" fmla="*/ 46 w 50"/>
                <a:gd name="T19" fmla="*/ 29 h 44"/>
                <a:gd name="T20" fmla="*/ 35 w 50"/>
                <a:gd name="T21" fmla="*/ 17 h 44"/>
                <a:gd name="T22" fmla="*/ 26 w 50"/>
                <a:gd name="T23" fmla="*/ 14 h 44"/>
                <a:gd name="T24" fmla="*/ 17 w 50"/>
                <a:gd name="T25" fmla="*/ 14 h 44"/>
                <a:gd name="T26" fmla="*/ 9 w 50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4">
                  <a:moveTo>
                    <a:pt x="9" y="0"/>
                  </a:moveTo>
                  <a:lnTo>
                    <a:pt x="9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9" y="43"/>
                  </a:lnTo>
                  <a:lnTo>
                    <a:pt x="17" y="34"/>
                  </a:lnTo>
                  <a:lnTo>
                    <a:pt x="23" y="38"/>
                  </a:lnTo>
                  <a:lnTo>
                    <a:pt x="37" y="43"/>
                  </a:lnTo>
                  <a:lnTo>
                    <a:pt x="49" y="38"/>
                  </a:lnTo>
                  <a:lnTo>
                    <a:pt x="46" y="29"/>
                  </a:lnTo>
                  <a:lnTo>
                    <a:pt x="35" y="17"/>
                  </a:lnTo>
                  <a:lnTo>
                    <a:pt x="26" y="14"/>
                  </a:lnTo>
                  <a:lnTo>
                    <a:pt x="17" y="14"/>
                  </a:lnTo>
                  <a:lnTo>
                    <a:pt x="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4993" y="3799753"/>
              <a:ext cx="446941" cy="350006"/>
            </a:xfrm>
            <a:custGeom>
              <a:avLst/>
              <a:gdLst>
                <a:gd name="T0" fmla="*/ 199 w 254"/>
                <a:gd name="T1" fmla="*/ 0 h 208"/>
                <a:gd name="T2" fmla="*/ 177 w 254"/>
                <a:gd name="T3" fmla="*/ 14 h 208"/>
                <a:gd name="T4" fmla="*/ 182 w 254"/>
                <a:gd name="T5" fmla="*/ 20 h 208"/>
                <a:gd name="T6" fmla="*/ 193 w 254"/>
                <a:gd name="T7" fmla="*/ 20 h 208"/>
                <a:gd name="T8" fmla="*/ 187 w 254"/>
                <a:gd name="T9" fmla="*/ 31 h 208"/>
                <a:gd name="T10" fmla="*/ 173 w 254"/>
                <a:gd name="T11" fmla="*/ 45 h 208"/>
                <a:gd name="T12" fmla="*/ 187 w 254"/>
                <a:gd name="T13" fmla="*/ 43 h 208"/>
                <a:gd name="T14" fmla="*/ 196 w 254"/>
                <a:gd name="T15" fmla="*/ 51 h 208"/>
                <a:gd name="T16" fmla="*/ 196 w 254"/>
                <a:gd name="T17" fmla="*/ 54 h 208"/>
                <a:gd name="T18" fmla="*/ 208 w 254"/>
                <a:gd name="T19" fmla="*/ 65 h 208"/>
                <a:gd name="T20" fmla="*/ 219 w 254"/>
                <a:gd name="T21" fmla="*/ 60 h 208"/>
                <a:gd name="T22" fmla="*/ 225 w 254"/>
                <a:gd name="T23" fmla="*/ 43 h 208"/>
                <a:gd name="T24" fmla="*/ 239 w 254"/>
                <a:gd name="T25" fmla="*/ 45 h 208"/>
                <a:gd name="T26" fmla="*/ 248 w 254"/>
                <a:gd name="T27" fmla="*/ 54 h 208"/>
                <a:gd name="T28" fmla="*/ 253 w 254"/>
                <a:gd name="T29" fmla="*/ 65 h 208"/>
                <a:gd name="T30" fmla="*/ 244 w 254"/>
                <a:gd name="T31" fmla="*/ 77 h 208"/>
                <a:gd name="T32" fmla="*/ 233 w 254"/>
                <a:gd name="T33" fmla="*/ 83 h 208"/>
                <a:gd name="T34" fmla="*/ 241 w 254"/>
                <a:gd name="T35" fmla="*/ 97 h 208"/>
                <a:gd name="T36" fmla="*/ 239 w 254"/>
                <a:gd name="T37" fmla="*/ 110 h 208"/>
                <a:gd name="T38" fmla="*/ 236 w 254"/>
                <a:gd name="T39" fmla="*/ 128 h 208"/>
                <a:gd name="T40" fmla="*/ 230 w 254"/>
                <a:gd name="T41" fmla="*/ 145 h 208"/>
                <a:gd name="T42" fmla="*/ 210 w 254"/>
                <a:gd name="T43" fmla="*/ 148 h 208"/>
                <a:gd name="T44" fmla="*/ 216 w 254"/>
                <a:gd name="T45" fmla="*/ 159 h 208"/>
                <a:gd name="T46" fmla="*/ 225 w 254"/>
                <a:gd name="T47" fmla="*/ 173 h 208"/>
                <a:gd name="T48" fmla="*/ 213 w 254"/>
                <a:gd name="T49" fmla="*/ 181 h 208"/>
                <a:gd name="T50" fmla="*/ 208 w 254"/>
                <a:gd name="T51" fmla="*/ 198 h 208"/>
                <a:gd name="T52" fmla="*/ 199 w 254"/>
                <a:gd name="T53" fmla="*/ 202 h 208"/>
                <a:gd name="T54" fmla="*/ 191 w 254"/>
                <a:gd name="T55" fmla="*/ 196 h 208"/>
                <a:gd name="T56" fmla="*/ 182 w 254"/>
                <a:gd name="T57" fmla="*/ 196 h 208"/>
                <a:gd name="T58" fmla="*/ 165 w 254"/>
                <a:gd name="T59" fmla="*/ 207 h 208"/>
                <a:gd name="T60" fmla="*/ 142 w 254"/>
                <a:gd name="T61" fmla="*/ 179 h 208"/>
                <a:gd name="T62" fmla="*/ 122 w 254"/>
                <a:gd name="T63" fmla="*/ 184 h 208"/>
                <a:gd name="T64" fmla="*/ 108 w 254"/>
                <a:gd name="T65" fmla="*/ 171 h 208"/>
                <a:gd name="T66" fmla="*/ 102 w 254"/>
                <a:gd name="T67" fmla="*/ 153 h 208"/>
                <a:gd name="T68" fmla="*/ 102 w 254"/>
                <a:gd name="T69" fmla="*/ 136 h 208"/>
                <a:gd name="T70" fmla="*/ 85 w 254"/>
                <a:gd name="T71" fmla="*/ 131 h 208"/>
                <a:gd name="T72" fmla="*/ 76 w 254"/>
                <a:gd name="T73" fmla="*/ 131 h 208"/>
                <a:gd name="T74" fmla="*/ 71 w 254"/>
                <a:gd name="T75" fmla="*/ 122 h 208"/>
                <a:gd name="T76" fmla="*/ 62 w 254"/>
                <a:gd name="T77" fmla="*/ 131 h 208"/>
                <a:gd name="T78" fmla="*/ 57 w 254"/>
                <a:gd name="T79" fmla="*/ 145 h 208"/>
                <a:gd name="T80" fmla="*/ 42 w 254"/>
                <a:gd name="T81" fmla="*/ 157 h 208"/>
                <a:gd name="T82" fmla="*/ 26 w 254"/>
                <a:gd name="T83" fmla="*/ 136 h 208"/>
                <a:gd name="T84" fmla="*/ 0 w 254"/>
                <a:gd name="T85" fmla="*/ 133 h 208"/>
                <a:gd name="T86" fmla="*/ 5 w 254"/>
                <a:gd name="T87" fmla="*/ 122 h 208"/>
                <a:gd name="T88" fmla="*/ 23 w 254"/>
                <a:gd name="T89" fmla="*/ 110 h 208"/>
                <a:gd name="T90" fmla="*/ 26 w 254"/>
                <a:gd name="T91" fmla="*/ 97 h 208"/>
                <a:gd name="T92" fmla="*/ 45 w 254"/>
                <a:gd name="T93" fmla="*/ 71 h 208"/>
                <a:gd name="T94" fmla="*/ 68 w 254"/>
                <a:gd name="T95" fmla="*/ 69 h 208"/>
                <a:gd name="T96" fmla="*/ 88 w 254"/>
                <a:gd name="T97" fmla="*/ 48 h 208"/>
                <a:gd name="T98" fmla="*/ 94 w 254"/>
                <a:gd name="T99" fmla="*/ 37 h 208"/>
                <a:gd name="T100" fmla="*/ 108 w 254"/>
                <a:gd name="T101" fmla="*/ 23 h 208"/>
                <a:gd name="T102" fmla="*/ 116 w 254"/>
                <a:gd name="T103" fmla="*/ 29 h 208"/>
                <a:gd name="T104" fmla="*/ 137 w 254"/>
                <a:gd name="T105" fmla="*/ 20 h 208"/>
                <a:gd name="T106" fmla="*/ 142 w 254"/>
                <a:gd name="T107" fmla="*/ 5 h 208"/>
                <a:gd name="T108" fmla="*/ 170 w 254"/>
                <a:gd name="T109" fmla="*/ 3 h 208"/>
                <a:gd name="T110" fmla="*/ 199 w 254"/>
                <a:gd name="T11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" h="208">
                  <a:moveTo>
                    <a:pt x="199" y="0"/>
                  </a:moveTo>
                  <a:lnTo>
                    <a:pt x="177" y="14"/>
                  </a:lnTo>
                  <a:lnTo>
                    <a:pt x="182" y="20"/>
                  </a:lnTo>
                  <a:lnTo>
                    <a:pt x="193" y="20"/>
                  </a:lnTo>
                  <a:lnTo>
                    <a:pt x="187" y="31"/>
                  </a:lnTo>
                  <a:lnTo>
                    <a:pt x="173" y="45"/>
                  </a:lnTo>
                  <a:lnTo>
                    <a:pt x="187" y="43"/>
                  </a:lnTo>
                  <a:lnTo>
                    <a:pt x="196" y="51"/>
                  </a:lnTo>
                  <a:lnTo>
                    <a:pt x="196" y="54"/>
                  </a:lnTo>
                  <a:lnTo>
                    <a:pt x="208" y="65"/>
                  </a:lnTo>
                  <a:lnTo>
                    <a:pt x="219" y="60"/>
                  </a:lnTo>
                  <a:lnTo>
                    <a:pt x="225" y="43"/>
                  </a:lnTo>
                  <a:lnTo>
                    <a:pt x="239" y="45"/>
                  </a:lnTo>
                  <a:lnTo>
                    <a:pt x="248" y="54"/>
                  </a:lnTo>
                  <a:lnTo>
                    <a:pt x="253" y="65"/>
                  </a:lnTo>
                  <a:lnTo>
                    <a:pt x="244" y="77"/>
                  </a:lnTo>
                  <a:lnTo>
                    <a:pt x="233" y="83"/>
                  </a:lnTo>
                  <a:lnTo>
                    <a:pt x="241" y="97"/>
                  </a:lnTo>
                  <a:lnTo>
                    <a:pt x="239" y="110"/>
                  </a:lnTo>
                  <a:lnTo>
                    <a:pt x="236" y="128"/>
                  </a:lnTo>
                  <a:lnTo>
                    <a:pt x="230" y="145"/>
                  </a:lnTo>
                  <a:lnTo>
                    <a:pt x="210" y="148"/>
                  </a:lnTo>
                  <a:lnTo>
                    <a:pt x="216" y="159"/>
                  </a:lnTo>
                  <a:lnTo>
                    <a:pt x="225" y="173"/>
                  </a:lnTo>
                  <a:lnTo>
                    <a:pt x="213" y="181"/>
                  </a:lnTo>
                  <a:lnTo>
                    <a:pt x="208" y="198"/>
                  </a:lnTo>
                  <a:lnTo>
                    <a:pt x="199" y="202"/>
                  </a:lnTo>
                  <a:lnTo>
                    <a:pt x="191" y="196"/>
                  </a:lnTo>
                  <a:lnTo>
                    <a:pt x="182" y="196"/>
                  </a:lnTo>
                  <a:lnTo>
                    <a:pt x="165" y="207"/>
                  </a:lnTo>
                  <a:lnTo>
                    <a:pt x="142" y="179"/>
                  </a:lnTo>
                  <a:lnTo>
                    <a:pt x="122" y="184"/>
                  </a:lnTo>
                  <a:lnTo>
                    <a:pt x="108" y="171"/>
                  </a:lnTo>
                  <a:lnTo>
                    <a:pt x="102" y="153"/>
                  </a:lnTo>
                  <a:lnTo>
                    <a:pt x="102" y="136"/>
                  </a:lnTo>
                  <a:lnTo>
                    <a:pt x="85" y="131"/>
                  </a:lnTo>
                  <a:lnTo>
                    <a:pt x="76" y="131"/>
                  </a:lnTo>
                  <a:lnTo>
                    <a:pt x="71" y="122"/>
                  </a:lnTo>
                  <a:lnTo>
                    <a:pt x="62" y="131"/>
                  </a:lnTo>
                  <a:lnTo>
                    <a:pt x="57" y="145"/>
                  </a:lnTo>
                  <a:lnTo>
                    <a:pt x="42" y="157"/>
                  </a:lnTo>
                  <a:lnTo>
                    <a:pt x="26" y="136"/>
                  </a:lnTo>
                  <a:lnTo>
                    <a:pt x="0" y="133"/>
                  </a:lnTo>
                  <a:lnTo>
                    <a:pt x="5" y="122"/>
                  </a:lnTo>
                  <a:lnTo>
                    <a:pt x="23" y="110"/>
                  </a:lnTo>
                  <a:lnTo>
                    <a:pt x="26" y="97"/>
                  </a:lnTo>
                  <a:lnTo>
                    <a:pt x="45" y="71"/>
                  </a:lnTo>
                  <a:lnTo>
                    <a:pt x="68" y="69"/>
                  </a:lnTo>
                  <a:lnTo>
                    <a:pt x="88" y="48"/>
                  </a:lnTo>
                  <a:lnTo>
                    <a:pt x="94" y="37"/>
                  </a:lnTo>
                  <a:lnTo>
                    <a:pt x="108" y="23"/>
                  </a:lnTo>
                  <a:lnTo>
                    <a:pt x="116" y="29"/>
                  </a:lnTo>
                  <a:lnTo>
                    <a:pt x="137" y="20"/>
                  </a:lnTo>
                  <a:lnTo>
                    <a:pt x="142" y="5"/>
                  </a:lnTo>
                  <a:lnTo>
                    <a:pt x="170" y="3"/>
                  </a:lnTo>
                  <a:lnTo>
                    <a:pt x="199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7484809" y="3753086"/>
              <a:ext cx="211391" cy="144377"/>
            </a:xfrm>
            <a:custGeom>
              <a:avLst/>
              <a:gdLst>
                <a:gd name="T0" fmla="*/ 0 w 120"/>
                <a:gd name="T1" fmla="*/ 4 h 86"/>
                <a:gd name="T2" fmla="*/ 10 w 120"/>
                <a:gd name="T3" fmla="*/ 0 h 86"/>
                <a:gd name="T4" fmla="*/ 36 w 120"/>
                <a:gd name="T5" fmla="*/ 4 h 86"/>
                <a:gd name="T6" fmla="*/ 46 w 120"/>
                <a:gd name="T7" fmla="*/ 7 h 86"/>
                <a:gd name="T8" fmla="*/ 55 w 120"/>
                <a:gd name="T9" fmla="*/ 4 h 86"/>
                <a:gd name="T10" fmla="*/ 70 w 120"/>
                <a:gd name="T11" fmla="*/ 0 h 86"/>
                <a:gd name="T12" fmla="*/ 86 w 120"/>
                <a:gd name="T13" fmla="*/ 2 h 86"/>
                <a:gd name="T14" fmla="*/ 101 w 120"/>
                <a:gd name="T15" fmla="*/ 9 h 86"/>
                <a:gd name="T16" fmla="*/ 110 w 120"/>
                <a:gd name="T17" fmla="*/ 31 h 86"/>
                <a:gd name="T18" fmla="*/ 105 w 120"/>
                <a:gd name="T19" fmla="*/ 42 h 86"/>
                <a:gd name="T20" fmla="*/ 112 w 120"/>
                <a:gd name="T21" fmla="*/ 57 h 86"/>
                <a:gd name="T22" fmla="*/ 119 w 120"/>
                <a:gd name="T23" fmla="*/ 71 h 86"/>
                <a:gd name="T24" fmla="*/ 117 w 120"/>
                <a:gd name="T25" fmla="*/ 85 h 86"/>
                <a:gd name="T26" fmla="*/ 110 w 120"/>
                <a:gd name="T27" fmla="*/ 73 h 86"/>
                <a:gd name="T28" fmla="*/ 91 w 120"/>
                <a:gd name="T29" fmla="*/ 54 h 86"/>
                <a:gd name="T30" fmla="*/ 60 w 120"/>
                <a:gd name="T31" fmla="*/ 42 h 86"/>
                <a:gd name="T32" fmla="*/ 36 w 120"/>
                <a:gd name="T33" fmla="*/ 40 h 86"/>
                <a:gd name="T34" fmla="*/ 19 w 120"/>
                <a:gd name="T35" fmla="*/ 45 h 86"/>
                <a:gd name="T36" fmla="*/ 12 w 120"/>
                <a:gd name="T37" fmla="*/ 38 h 86"/>
                <a:gd name="T38" fmla="*/ 10 w 120"/>
                <a:gd name="T39" fmla="*/ 24 h 86"/>
                <a:gd name="T40" fmla="*/ 0 w 120"/>
                <a:gd name="T41" fmla="*/ 18 h 86"/>
                <a:gd name="T42" fmla="*/ 0 w 120"/>
                <a:gd name="T43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86">
                  <a:moveTo>
                    <a:pt x="0" y="4"/>
                  </a:moveTo>
                  <a:lnTo>
                    <a:pt x="10" y="0"/>
                  </a:lnTo>
                  <a:lnTo>
                    <a:pt x="36" y="4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1" y="9"/>
                  </a:lnTo>
                  <a:lnTo>
                    <a:pt x="110" y="31"/>
                  </a:lnTo>
                  <a:lnTo>
                    <a:pt x="105" y="42"/>
                  </a:lnTo>
                  <a:lnTo>
                    <a:pt x="112" y="57"/>
                  </a:lnTo>
                  <a:lnTo>
                    <a:pt x="119" y="71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91" y="54"/>
                  </a:lnTo>
                  <a:lnTo>
                    <a:pt x="60" y="42"/>
                  </a:lnTo>
                  <a:lnTo>
                    <a:pt x="36" y="40"/>
                  </a:lnTo>
                  <a:lnTo>
                    <a:pt x="19" y="45"/>
                  </a:lnTo>
                  <a:lnTo>
                    <a:pt x="12" y="38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0" y="4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7140543" y="4183301"/>
              <a:ext cx="70967" cy="52501"/>
            </a:xfrm>
            <a:custGeom>
              <a:avLst/>
              <a:gdLst>
                <a:gd name="T0" fmla="*/ 12 w 40"/>
                <a:gd name="T1" fmla="*/ 0 h 32"/>
                <a:gd name="T2" fmla="*/ 0 w 40"/>
                <a:gd name="T3" fmla="*/ 14 h 32"/>
                <a:gd name="T4" fmla="*/ 5 w 40"/>
                <a:gd name="T5" fmla="*/ 25 h 32"/>
                <a:gd name="T6" fmla="*/ 14 w 40"/>
                <a:gd name="T7" fmla="*/ 31 h 32"/>
                <a:gd name="T8" fmla="*/ 28 w 40"/>
                <a:gd name="T9" fmla="*/ 25 h 32"/>
                <a:gd name="T10" fmla="*/ 39 w 40"/>
                <a:gd name="T11" fmla="*/ 19 h 32"/>
                <a:gd name="T12" fmla="*/ 34 w 40"/>
                <a:gd name="T13" fmla="*/ 11 h 32"/>
                <a:gd name="T14" fmla="*/ 12 w 40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12" y="0"/>
                  </a:moveTo>
                  <a:lnTo>
                    <a:pt x="0" y="14"/>
                  </a:lnTo>
                  <a:lnTo>
                    <a:pt x="5" y="25"/>
                  </a:lnTo>
                  <a:lnTo>
                    <a:pt x="14" y="31"/>
                  </a:lnTo>
                  <a:lnTo>
                    <a:pt x="28" y="25"/>
                  </a:lnTo>
                  <a:lnTo>
                    <a:pt x="39" y="19"/>
                  </a:lnTo>
                  <a:lnTo>
                    <a:pt x="34" y="11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18" name="Freeform 14"/>
          <p:cNvSpPr>
            <a:spLocks/>
          </p:cNvSpPr>
          <p:nvPr/>
        </p:nvSpPr>
        <p:spPr bwMode="auto">
          <a:xfrm>
            <a:off x="6418056" y="2071250"/>
            <a:ext cx="1182281" cy="1191477"/>
          </a:xfrm>
          <a:custGeom>
            <a:avLst/>
            <a:gdLst>
              <a:gd name="T0" fmla="*/ 119 w 671"/>
              <a:gd name="T1" fmla="*/ 164 h 711"/>
              <a:gd name="T2" fmla="*/ 104 w 671"/>
              <a:gd name="T3" fmla="*/ 217 h 711"/>
              <a:gd name="T4" fmla="*/ 100 w 671"/>
              <a:gd name="T5" fmla="*/ 270 h 711"/>
              <a:gd name="T6" fmla="*/ 28 w 671"/>
              <a:gd name="T7" fmla="*/ 357 h 711"/>
              <a:gd name="T8" fmla="*/ 45 w 671"/>
              <a:gd name="T9" fmla="*/ 381 h 711"/>
              <a:gd name="T10" fmla="*/ 37 w 671"/>
              <a:gd name="T11" fmla="*/ 459 h 711"/>
              <a:gd name="T12" fmla="*/ 29 w 671"/>
              <a:gd name="T13" fmla="*/ 514 h 711"/>
              <a:gd name="T14" fmla="*/ 20 w 671"/>
              <a:gd name="T15" fmla="*/ 552 h 711"/>
              <a:gd name="T16" fmla="*/ 9 w 671"/>
              <a:gd name="T17" fmla="*/ 595 h 711"/>
              <a:gd name="T18" fmla="*/ 0 w 671"/>
              <a:gd name="T19" fmla="*/ 625 h 711"/>
              <a:gd name="T20" fmla="*/ 31 w 671"/>
              <a:gd name="T21" fmla="*/ 644 h 711"/>
              <a:gd name="T22" fmla="*/ 39 w 671"/>
              <a:gd name="T23" fmla="*/ 681 h 711"/>
              <a:gd name="T24" fmla="*/ 62 w 671"/>
              <a:gd name="T25" fmla="*/ 670 h 711"/>
              <a:gd name="T26" fmla="*/ 76 w 671"/>
              <a:gd name="T27" fmla="*/ 696 h 711"/>
              <a:gd name="T28" fmla="*/ 105 w 671"/>
              <a:gd name="T29" fmla="*/ 670 h 711"/>
              <a:gd name="T30" fmla="*/ 119 w 671"/>
              <a:gd name="T31" fmla="*/ 650 h 711"/>
              <a:gd name="T32" fmla="*/ 156 w 671"/>
              <a:gd name="T33" fmla="*/ 639 h 711"/>
              <a:gd name="T34" fmla="*/ 164 w 671"/>
              <a:gd name="T35" fmla="*/ 610 h 711"/>
              <a:gd name="T36" fmla="*/ 136 w 671"/>
              <a:gd name="T37" fmla="*/ 596 h 711"/>
              <a:gd name="T38" fmla="*/ 199 w 671"/>
              <a:gd name="T39" fmla="*/ 537 h 711"/>
              <a:gd name="T40" fmla="*/ 318 w 671"/>
              <a:gd name="T41" fmla="*/ 485 h 711"/>
              <a:gd name="T42" fmla="*/ 411 w 671"/>
              <a:gd name="T43" fmla="*/ 442 h 711"/>
              <a:gd name="T44" fmla="*/ 463 w 671"/>
              <a:gd name="T45" fmla="*/ 378 h 711"/>
              <a:gd name="T46" fmla="*/ 556 w 671"/>
              <a:gd name="T47" fmla="*/ 330 h 711"/>
              <a:gd name="T48" fmla="*/ 656 w 671"/>
              <a:gd name="T49" fmla="*/ 224 h 711"/>
              <a:gd name="T50" fmla="*/ 618 w 671"/>
              <a:gd name="T51" fmla="*/ 156 h 711"/>
              <a:gd name="T52" fmla="*/ 622 w 671"/>
              <a:gd name="T53" fmla="*/ 136 h 711"/>
              <a:gd name="T54" fmla="*/ 670 w 671"/>
              <a:gd name="T55" fmla="*/ 119 h 711"/>
              <a:gd name="T56" fmla="*/ 644 w 671"/>
              <a:gd name="T57" fmla="*/ 107 h 711"/>
              <a:gd name="T58" fmla="*/ 632 w 671"/>
              <a:gd name="T59" fmla="*/ 79 h 711"/>
              <a:gd name="T60" fmla="*/ 604 w 671"/>
              <a:gd name="T61" fmla="*/ 85 h 711"/>
              <a:gd name="T62" fmla="*/ 601 w 671"/>
              <a:gd name="T63" fmla="*/ 71 h 711"/>
              <a:gd name="T64" fmla="*/ 570 w 671"/>
              <a:gd name="T65" fmla="*/ 68 h 711"/>
              <a:gd name="T66" fmla="*/ 536 w 671"/>
              <a:gd name="T67" fmla="*/ 97 h 711"/>
              <a:gd name="T68" fmla="*/ 539 w 671"/>
              <a:gd name="T69" fmla="*/ 105 h 711"/>
              <a:gd name="T70" fmla="*/ 505 w 671"/>
              <a:gd name="T71" fmla="*/ 114 h 711"/>
              <a:gd name="T72" fmla="*/ 471 w 671"/>
              <a:gd name="T73" fmla="*/ 114 h 711"/>
              <a:gd name="T74" fmla="*/ 440 w 671"/>
              <a:gd name="T75" fmla="*/ 105 h 711"/>
              <a:gd name="T76" fmla="*/ 406 w 671"/>
              <a:gd name="T77" fmla="*/ 111 h 711"/>
              <a:gd name="T78" fmla="*/ 361 w 671"/>
              <a:gd name="T79" fmla="*/ 107 h 711"/>
              <a:gd name="T80" fmla="*/ 326 w 671"/>
              <a:gd name="T81" fmla="*/ 85 h 711"/>
              <a:gd name="T82" fmla="*/ 335 w 671"/>
              <a:gd name="T83" fmla="*/ 71 h 711"/>
              <a:gd name="T84" fmla="*/ 332 w 671"/>
              <a:gd name="T85" fmla="*/ 57 h 711"/>
              <a:gd name="T86" fmla="*/ 295 w 671"/>
              <a:gd name="T87" fmla="*/ 45 h 711"/>
              <a:gd name="T88" fmla="*/ 252 w 671"/>
              <a:gd name="T89" fmla="*/ 45 h 711"/>
              <a:gd name="T90" fmla="*/ 187 w 671"/>
              <a:gd name="T91" fmla="*/ 19 h 711"/>
              <a:gd name="T92" fmla="*/ 130 w 671"/>
              <a:gd name="T93" fmla="*/ 9 h 711"/>
              <a:gd name="T94" fmla="*/ 96 w 671"/>
              <a:gd name="T95" fmla="*/ 5 h 711"/>
              <a:gd name="T96" fmla="*/ 74 w 671"/>
              <a:gd name="T97" fmla="*/ 42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1" h="711">
                <a:moveTo>
                  <a:pt x="74" y="42"/>
                </a:moveTo>
                <a:lnTo>
                  <a:pt x="119" y="164"/>
                </a:lnTo>
                <a:lnTo>
                  <a:pt x="91" y="178"/>
                </a:lnTo>
                <a:lnTo>
                  <a:pt x="104" y="217"/>
                </a:lnTo>
                <a:lnTo>
                  <a:pt x="107" y="248"/>
                </a:lnTo>
                <a:lnTo>
                  <a:pt x="100" y="270"/>
                </a:lnTo>
                <a:lnTo>
                  <a:pt x="83" y="293"/>
                </a:lnTo>
                <a:lnTo>
                  <a:pt x="28" y="357"/>
                </a:lnTo>
                <a:lnTo>
                  <a:pt x="31" y="369"/>
                </a:lnTo>
                <a:lnTo>
                  <a:pt x="45" y="381"/>
                </a:lnTo>
                <a:lnTo>
                  <a:pt x="22" y="427"/>
                </a:lnTo>
                <a:lnTo>
                  <a:pt x="37" y="459"/>
                </a:lnTo>
                <a:lnTo>
                  <a:pt x="45" y="472"/>
                </a:lnTo>
                <a:lnTo>
                  <a:pt x="29" y="514"/>
                </a:lnTo>
                <a:lnTo>
                  <a:pt x="12" y="525"/>
                </a:lnTo>
                <a:lnTo>
                  <a:pt x="20" y="552"/>
                </a:lnTo>
                <a:lnTo>
                  <a:pt x="20" y="577"/>
                </a:lnTo>
                <a:lnTo>
                  <a:pt x="9" y="595"/>
                </a:lnTo>
                <a:lnTo>
                  <a:pt x="11" y="613"/>
                </a:lnTo>
                <a:lnTo>
                  <a:pt x="0" y="625"/>
                </a:lnTo>
                <a:lnTo>
                  <a:pt x="17" y="647"/>
                </a:lnTo>
                <a:lnTo>
                  <a:pt x="31" y="644"/>
                </a:lnTo>
                <a:lnTo>
                  <a:pt x="31" y="670"/>
                </a:lnTo>
                <a:lnTo>
                  <a:pt x="39" y="681"/>
                </a:lnTo>
                <a:lnTo>
                  <a:pt x="51" y="667"/>
                </a:lnTo>
                <a:lnTo>
                  <a:pt x="62" y="670"/>
                </a:lnTo>
                <a:lnTo>
                  <a:pt x="68" y="687"/>
                </a:lnTo>
                <a:lnTo>
                  <a:pt x="76" y="696"/>
                </a:lnTo>
                <a:lnTo>
                  <a:pt x="76" y="710"/>
                </a:lnTo>
                <a:lnTo>
                  <a:pt x="105" y="670"/>
                </a:lnTo>
                <a:lnTo>
                  <a:pt x="105" y="661"/>
                </a:lnTo>
                <a:lnTo>
                  <a:pt x="119" y="650"/>
                </a:lnTo>
                <a:lnTo>
                  <a:pt x="142" y="664"/>
                </a:lnTo>
                <a:lnTo>
                  <a:pt x="156" y="639"/>
                </a:lnTo>
                <a:lnTo>
                  <a:pt x="167" y="625"/>
                </a:lnTo>
                <a:lnTo>
                  <a:pt x="164" y="610"/>
                </a:lnTo>
                <a:lnTo>
                  <a:pt x="156" y="610"/>
                </a:lnTo>
                <a:lnTo>
                  <a:pt x="136" y="596"/>
                </a:lnTo>
                <a:lnTo>
                  <a:pt x="153" y="587"/>
                </a:lnTo>
                <a:lnTo>
                  <a:pt x="199" y="537"/>
                </a:lnTo>
                <a:lnTo>
                  <a:pt x="238" y="520"/>
                </a:lnTo>
                <a:lnTo>
                  <a:pt x="318" y="485"/>
                </a:lnTo>
                <a:lnTo>
                  <a:pt x="357" y="463"/>
                </a:lnTo>
                <a:lnTo>
                  <a:pt x="411" y="442"/>
                </a:lnTo>
                <a:lnTo>
                  <a:pt x="454" y="403"/>
                </a:lnTo>
                <a:lnTo>
                  <a:pt x="463" y="378"/>
                </a:lnTo>
                <a:lnTo>
                  <a:pt x="482" y="380"/>
                </a:lnTo>
                <a:lnTo>
                  <a:pt x="556" y="330"/>
                </a:lnTo>
                <a:lnTo>
                  <a:pt x="658" y="238"/>
                </a:lnTo>
                <a:lnTo>
                  <a:pt x="656" y="224"/>
                </a:lnTo>
                <a:lnTo>
                  <a:pt x="641" y="181"/>
                </a:lnTo>
                <a:lnTo>
                  <a:pt x="618" y="156"/>
                </a:lnTo>
                <a:lnTo>
                  <a:pt x="616" y="145"/>
                </a:lnTo>
                <a:lnTo>
                  <a:pt x="622" y="136"/>
                </a:lnTo>
                <a:lnTo>
                  <a:pt x="636" y="130"/>
                </a:lnTo>
                <a:lnTo>
                  <a:pt x="670" y="119"/>
                </a:lnTo>
                <a:lnTo>
                  <a:pt x="661" y="114"/>
                </a:lnTo>
                <a:lnTo>
                  <a:pt x="644" y="107"/>
                </a:lnTo>
                <a:lnTo>
                  <a:pt x="627" y="90"/>
                </a:lnTo>
                <a:lnTo>
                  <a:pt x="632" y="79"/>
                </a:lnTo>
                <a:lnTo>
                  <a:pt x="622" y="79"/>
                </a:lnTo>
                <a:lnTo>
                  <a:pt x="604" y="85"/>
                </a:lnTo>
                <a:lnTo>
                  <a:pt x="599" y="79"/>
                </a:lnTo>
                <a:lnTo>
                  <a:pt x="601" y="71"/>
                </a:lnTo>
                <a:lnTo>
                  <a:pt x="584" y="74"/>
                </a:lnTo>
                <a:lnTo>
                  <a:pt x="570" y="68"/>
                </a:lnTo>
                <a:lnTo>
                  <a:pt x="556" y="82"/>
                </a:lnTo>
                <a:lnTo>
                  <a:pt x="536" y="97"/>
                </a:lnTo>
                <a:lnTo>
                  <a:pt x="528" y="97"/>
                </a:lnTo>
                <a:lnTo>
                  <a:pt x="539" y="105"/>
                </a:lnTo>
                <a:lnTo>
                  <a:pt x="528" y="111"/>
                </a:lnTo>
                <a:lnTo>
                  <a:pt x="505" y="114"/>
                </a:lnTo>
                <a:lnTo>
                  <a:pt x="485" y="119"/>
                </a:lnTo>
                <a:lnTo>
                  <a:pt x="471" y="114"/>
                </a:lnTo>
                <a:lnTo>
                  <a:pt x="463" y="105"/>
                </a:lnTo>
                <a:lnTo>
                  <a:pt x="440" y="105"/>
                </a:lnTo>
                <a:lnTo>
                  <a:pt x="423" y="102"/>
                </a:lnTo>
                <a:lnTo>
                  <a:pt x="406" y="111"/>
                </a:lnTo>
                <a:lnTo>
                  <a:pt x="383" y="116"/>
                </a:lnTo>
                <a:lnTo>
                  <a:pt x="361" y="107"/>
                </a:lnTo>
                <a:lnTo>
                  <a:pt x="340" y="97"/>
                </a:lnTo>
                <a:lnTo>
                  <a:pt x="326" y="85"/>
                </a:lnTo>
                <a:lnTo>
                  <a:pt x="323" y="76"/>
                </a:lnTo>
                <a:lnTo>
                  <a:pt x="335" y="71"/>
                </a:lnTo>
                <a:lnTo>
                  <a:pt x="337" y="62"/>
                </a:lnTo>
                <a:lnTo>
                  <a:pt x="332" y="57"/>
                </a:lnTo>
                <a:lnTo>
                  <a:pt x="312" y="54"/>
                </a:lnTo>
                <a:lnTo>
                  <a:pt x="295" y="45"/>
                </a:lnTo>
                <a:lnTo>
                  <a:pt x="266" y="40"/>
                </a:lnTo>
                <a:lnTo>
                  <a:pt x="252" y="45"/>
                </a:lnTo>
                <a:lnTo>
                  <a:pt x="230" y="37"/>
                </a:lnTo>
                <a:lnTo>
                  <a:pt x="187" y="19"/>
                </a:lnTo>
                <a:lnTo>
                  <a:pt x="156" y="19"/>
                </a:lnTo>
                <a:lnTo>
                  <a:pt x="130" y="9"/>
                </a:lnTo>
                <a:lnTo>
                  <a:pt x="114" y="0"/>
                </a:lnTo>
                <a:lnTo>
                  <a:pt x="96" y="5"/>
                </a:lnTo>
                <a:lnTo>
                  <a:pt x="88" y="17"/>
                </a:lnTo>
                <a:lnTo>
                  <a:pt x="74" y="4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5496995" y="2062499"/>
            <a:ext cx="1132452" cy="1500648"/>
          </a:xfrm>
          <a:custGeom>
            <a:avLst/>
            <a:gdLst>
              <a:gd name="T0" fmla="*/ 641 w 642"/>
              <a:gd name="T1" fmla="*/ 170 h 895"/>
              <a:gd name="T2" fmla="*/ 624 w 642"/>
              <a:gd name="T3" fmla="*/ 209 h 895"/>
              <a:gd name="T4" fmla="*/ 627 w 642"/>
              <a:gd name="T5" fmla="*/ 266 h 895"/>
              <a:gd name="T6" fmla="*/ 587 w 642"/>
              <a:gd name="T7" fmla="*/ 318 h 895"/>
              <a:gd name="T8" fmla="*/ 553 w 642"/>
              <a:gd name="T9" fmla="*/ 375 h 895"/>
              <a:gd name="T10" fmla="*/ 541 w 642"/>
              <a:gd name="T11" fmla="*/ 434 h 895"/>
              <a:gd name="T12" fmla="*/ 567 w 642"/>
              <a:gd name="T13" fmla="*/ 477 h 895"/>
              <a:gd name="T14" fmla="*/ 550 w 642"/>
              <a:gd name="T15" fmla="*/ 519 h 895"/>
              <a:gd name="T16" fmla="*/ 541 w 642"/>
              <a:gd name="T17" fmla="*/ 559 h 895"/>
              <a:gd name="T18" fmla="*/ 533 w 642"/>
              <a:gd name="T19" fmla="*/ 598 h 895"/>
              <a:gd name="T20" fmla="*/ 522 w 642"/>
              <a:gd name="T21" fmla="*/ 630 h 895"/>
              <a:gd name="T22" fmla="*/ 510 w 642"/>
              <a:gd name="T23" fmla="*/ 638 h 895"/>
              <a:gd name="T24" fmla="*/ 496 w 642"/>
              <a:gd name="T25" fmla="*/ 644 h 895"/>
              <a:gd name="T26" fmla="*/ 462 w 642"/>
              <a:gd name="T27" fmla="*/ 632 h 895"/>
              <a:gd name="T28" fmla="*/ 417 w 642"/>
              <a:gd name="T29" fmla="*/ 670 h 895"/>
              <a:gd name="T30" fmla="*/ 412 w 642"/>
              <a:gd name="T31" fmla="*/ 684 h 895"/>
              <a:gd name="T32" fmla="*/ 443 w 642"/>
              <a:gd name="T33" fmla="*/ 737 h 895"/>
              <a:gd name="T34" fmla="*/ 429 w 642"/>
              <a:gd name="T35" fmla="*/ 755 h 895"/>
              <a:gd name="T36" fmla="*/ 394 w 642"/>
              <a:gd name="T37" fmla="*/ 800 h 895"/>
              <a:gd name="T38" fmla="*/ 369 w 642"/>
              <a:gd name="T39" fmla="*/ 786 h 895"/>
              <a:gd name="T40" fmla="*/ 363 w 642"/>
              <a:gd name="T41" fmla="*/ 822 h 895"/>
              <a:gd name="T42" fmla="*/ 355 w 642"/>
              <a:gd name="T43" fmla="*/ 843 h 895"/>
              <a:gd name="T44" fmla="*/ 324 w 642"/>
              <a:gd name="T45" fmla="*/ 862 h 895"/>
              <a:gd name="T46" fmla="*/ 312 w 642"/>
              <a:gd name="T47" fmla="*/ 891 h 895"/>
              <a:gd name="T48" fmla="*/ 289 w 642"/>
              <a:gd name="T49" fmla="*/ 891 h 895"/>
              <a:gd name="T50" fmla="*/ 281 w 642"/>
              <a:gd name="T51" fmla="*/ 868 h 895"/>
              <a:gd name="T52" fmla="*/ 258 w 642"/>
              <a:gd name="T53" fmla="*/ 870 h 895"/>
              <a:gd name="T54" fmla="*/ 224 w 642"/>
              <a:gd name="T55" fmla="*/ 865 h 895"/>
              <a:gd name="T56" fmla="*/ 199 w 642"/>
              <a:gd name="T57" fmla="*/ 851 h 895"/>
              <a:gd name="T58" fmla="*/ 167 w 642"/>
              <a:gd name="T59" fmla="*/ 825 h 895"/>
              <a:gd name="T60" fmla="*/ 131 w 642"/>
              <a:gd name="T61" fmla="*/ 794 h 895"/>
              <a:gd name="T62" fmla="*/ 79 w 642"/>
              <a:gd name="T63" fmla="*/ 732 h 895"/>
              <a:gd name="T64" fmla="*/ 114 w 642"/>
              <a:gd name="T65" fmla="*/ 709 h 895"/>
              <a:gd name="T66" fmla="*/ 128 w 642"/>
              <a:gd name="T67" fmla="*/ 684 h 895"/>
              <a:gd name="T68" fmla="*/ 145 w 642"/>
              <a:gd name="T69" fmla="*/ 689 h 895"/>
              <a:gd name="T70" fmla="*/ 153 w 642"/>
              <a:gd name="T71" fmla="*/ 667 h 895"/>
              <a:gd name="T72" fmla="*/ 139 w 642"/>
              <a:gd name="T73" fmla="*/ 630 h 895"/>
              <a:gd name="T74" fmla="*/ 139 w 642"/>
              <a:gd name="T75" fmla="*/ 596 h 895"/>
              <a:gd name="T76" fmla="*/ 55 w 642"/>
              <a:gd name="T77" fmla="*/ 519 h 895"/>
              <a:gd name="T78" fmla="*/ 12 w 642"/>
              <a:gd name="T79" fmla="*/ 508 h 895"/>
              <a:gd name="T80" fmla="*/ 20 w 642"/>
              <a:gd name="T81" fmla="*/ 459 h 895"/>
              <a:gd name="T82" fmla="*/ 34 w 642"/>
              <a:gd name="T83" fmla="*/ 459 h 895"/>
              <a:gd name="T84" fmla="*/ 43 w 642"/>
              <a:gd name="T85" fmla="*/ 431 h 895"/>
              <a:gd name="T86" fmla="*/ 65 w 642"/>
              <a:gd name="T87" fmla="*/ 377 h 895"/>
              <a:gd name="T88" fmla="*/ 83 w 642"/>
              <a:gd name="T89" fmla="*/ 320 h 895"/>
              <a:gd name="T90" fmla="*/ 59 w 642"/>
              <a:gd name="T91" fmla="*/ 292 h 895"/>
              <a:gd name="T92" fmla="*/ 124 w 642"/>
              <a:gd name="T93" fmla="*/ 279 h 895"/>
              <a:gd name="T94" fmla="*/ 191 w 642"/>
              <a:gd name="T95" fmla="*/ 245 h 895"/>
              <a:gd name="T96" fmla="*/ 174 w 642"/>
              <a:gd name="T97" fmla="*/ 169 h 895"/>
              <a:gd name="T98" fmla="*/ 231 w 642"/>
              <a:gd name="T99" fmla="*/ 79 h 895"/>
              <a:gd name="T100" fmla="*/ 298 w 642"/>
              <a:gd name="T101" fmla="*/ 26 h 895"/>
              <a:gd name="T102" fmla="*/ 343 w 642"/>
              <a:gd name="T103" fmla="*/ 19 h 895"/>
              <a:gd name="T104" fmla="*/ 383 w 642"/>
              <a:gd name="T105" fmla="*/ 28 h 895"/>
              <a:gd name="T106" fmla="*/ 443 w 642"/>
              <a:gd name="T107" fmla="*/ 47 h 895"/>
              <a:gd name="T108" fmla="*/ 499 w 642"/>
              <a:gd name="T109" fmla="*/ 56 h 895"/>
              <a:gd name="T110" fmla="*/ 567 w 642"/>
              <a:gd name="T111" fmla="*/ 4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2" h="895">
                <a:moveTo>
                  <a:pt x="596" y="45"/>
                </a:moveTo>
                <a:lnTo>
                  <a:pt x="641" y="170"/>
                </a:lnTo>
                <a:lnTo>
                  <a:pt x="613" y="184"/>
                </a:lnTo>
                <a:lnTo>
                  <a:pt x="624" y="209"/>
                </a:lnTo>
                <a:lnTo>
                  <a:pt x="629" y="244"/>
                </a:lnTo>
                <a:lnTo>
                  <a:pt x="627" y="266"/>
                </a:lnTo>
                <a:lnTo>
                  <a:pt x="618" y="280"/>
                </a:lnTo>
                <a:lnTo>
                  <a:pt x="587" y="318"/>
                </a:lnTo>
                <a:lnTo>
                  <a:pt x="550" y="360"/>
                </a:lnTo>
                <a:lnTo>
                  <a:pt x="553" y="375"/>
                </a:lnTo>
                <a:lnTo>
                  <a:pt x="567" y="385"/>
                </a:lnTo>
                <a:lnTo>
                  <a:pt x="541" y="434"/>
                </a:lnTo>
                <a:lnTo>
                  <a:pt x="553" y="454"/>
                </a:lnTo>
                <a:lnTo>
                  <a:pt x="567" y="477"/>
                </a:lnTo>
                <a:lnTo>
                  <a:pt x="558" y="499"/>
                </a:lnTo>
                <a:lnTo>
                  <a:pt x="550" y="519"/>
                </a:lnTo>
                <a:lnTo>
                  <a:pt x="533" y="530"/>
                </a:lnTo>
                <a:lnTo>
                  <a:pt x="541" y="559"/>
                </a:lnTo>
                <a:lnTo>
                  <a:pt x="541" y="579"/>
                </a:lnTo>
                <a:lnTo>
                  <a:pt x="533" y="598"/>
                </a:lnTo>
                <a:lnTo>
                  <a:pt x="533" y="618"/>
                </a:lnTo>
                <a:lnTo>
                  <a:pt x="522" y="630"/>
                </a:lnTo>
                <a:lnTo>
                  <a:pt x="522" y="635"/>
                </a:lnTo>
                <a:lnTo>
                  <a:pt x="510" y="638"/>
                </a:lnTo>
                <a:lnTo>
                  <a:pt x="502" y="649"/>
                </a:lnTo>
                <a:lnTo>
                  <a:pt x="496" y="644"/>
                </a:lnTo>
                <a:lnTo>
                  <a:pt x="479" y="632"/>
                </a:lnTo>
                <a:lnTo>
                  <a:pt x="462" y="632"/>
                </a:lnTo>
                <a:lnTo>
                  <a:pt x="446" y="641"/>
                </a:lnTo>
                <a:lnTo>
                  <a:pt x="417" y="670"/>
                </a:lnTo>
                <a:lnTo>
                  <a:pt x="408" y="675"/>
                </a:lnTo>
                <a:lnTo>
                  <a:pt x="412" y="684"/>
                </a:lnTo>
                <a:lnTo>
                  <a:pt x="439" y="726"/>
                </a:lnTo>
                <a:lnTo>
                  <a:pt x="443" y="737"/>
                </a:lnTo>
                <a:lnTo>
                  <a:pt x="439" y="749"/>
                </a:lnTo>
                <a:lnTo>
                  <a:pt x="429" y="755"/>
                </a:lnTo>
                <a:lnTo>
                  <a:pt x="406" y="780"/>
                </a:lnTo>
                <a:lnTo>
                  <a:pt x="394" y="800"/>
                </a:lnTo>
                <a:lnTo>
                  <a:pt x="383" y="791"/>
                </a:lnTo>
                <a:lnTo>
                  <a:pt x="369" y="786"/>
                </a:lnTo>
                <a:lnTo>
                  <a:pt x="363" y="791"/>
                </a:lnTo>
                <a:lnTo>
                  <a:pt x="363" y="822"/>
                </a:lnTo>
                <a:lnTo>
                  <a:pt x="360" y="839"/>
                </a:lnTo>
                <a:lnTo>
                  <a:pt x="355" y="843"/>
                </a:lnTo>
                <a:lnTo>
                  <a:pt x="329" y="854"/>
                </a:lnTo>
                <a:lnTo>
                  <a:pt x="324" y="862"/>
                </a:lnTo>
                <a:lnTo>
                  <a:pt x="318" y="879"/>
                </a:lnTo>
                <a:lnTo>
                  <a:pt x="312" y="891"/>
                </a:lnTo>
                <a:lnTo>
                  <a:pt x="303" y="894"/>
                </a:lnTo>
                <a:lnTo>
                  <a:pt x="289" y="891"/>
                </a:lnTo>
                <a:lnTo>
                  <a:pt x="281" y="885"/>
                </a:lnTo>
                <a:lnTo>
                  <a:pt x="281" y="868"/>
                </a:lnTo>
                <a:lnTo>
                  <a:pt x="272" y="860"/>
                </a:lnTo>
                <a:lnTo>
                  <a:pt x="258" y="870"/>
                </a:lnTo>
                <a:lnTo>
                  <a:pt x="230" y="885"/>
                </a:lnTo>
                <a:lnTo>
                  <a:pt x="224" y="865"/>
                </a:lnTo>
                <a:lnTo>
                  <a:pt x="210" y="856"/>
                </a:lnTo>
                <a:lnTo>
                  <a:pt x="199" y="851"/>
                </a:lnTo>
                <a:lnTo>
                  <a:pt x="184" y="848"/>
                </a:lnTo>
                <a:lnTo>
                  <a:pt x="167" y="825"/>
                </a:lnTo>
                <a:lnTo>
                  <a:pt x="145" y="789"/>
                </a:lnTo>
                <a:lnTo>
                  <a:pt x="131" y="794"/>
                </a:lnTo>
                <a:lnTo>
                  <a:pt x="117" y="800"/>
                </a:lnTo>
                <a:lnTo>
                  <a:pt x="79" y="732"/>
                </a:lnTo>
                <a:lnTo>
                  <a:pt x="91" y="732"/>
                </a:lnTo>
                <a:lnTo>
                  <a:pt x="114" y="709"/>
                </a:lnTo>
                <a:lnTo>
                  <a:pt x="117" y="692"/>
                </a:lnTo>
                <a:lnTo>
                  <a:pt x="128" y="684"/>
                </a:lnTo>
                <a:lnTo>
                  <a:pt x="136" y="684"/>
                </a:lnTo>
                <a:lnTo>
                  <a:pt x="145" y="689"/>
                </a:lnTo>
                <a:lnTo>
                  <a:pt x="153" y="680"/>
                </a:lnTo>
                <a:lnTo>
                  <a:pt x="153" y="667"/>
                </a:lnTo>
                <a:lnTo>
                  <a:pt x="136" y="661"/>
                </a:lnTo>
                <a:lnTo>
                  <a:pt x="139" y="630"/>
                </a:lnTo>
                <a:lnTo>
                  <a:pt x="139" y="604"/>
                </a:lnTo>
                <a:lnTo>
                  <a:pt x="139" y="596"/>
                </a:lnTo>
                <a:lnTo>
                  <a:pt x="119" y="584"/>
                </a:lnTo>
                <a:lnTo>
                  <a:pt x="55" y="519"/>
                </a:lnTo>
                <a:lnTo>
                  <a:pt x="26" y="542"/>
                </a:lnTo>
                <a:lnTo>
                  <a:pt x="12" y="508"/>
                </a:lnTo>
                <a:lnTo>
                  <a:pt x="0" y="491"/>
                </a:lnTo>
                <a:lnTo>
                  <a:pt x="20" y="459"/>
                </a:lnTo>
                <a:lnTo>
                  <a:pt x="26" y="442"/>
                </a:lnTo>
                <a:lnTo>
                  <a:pt x="34" y="459"/>
                </a:lnTo>
                <a:lnTo>
                  <a:pt x="48" y="454"/>
                </a:lnTo>
                <a:lnTo>
                  <a:pt x="43" y="431"/>
                </a:lnTo>
                <a:lnTo>
                  <a:pt x="37" y="397"/>
                </a:lnTo>
                <a:lnTo>
                  <a:pt x="65" y="377"/>
                </a:lnTo>
                <a:lnTo>
                  <a:pt x="77" y="363"/>
                </a:lnTo>
                <a:lnTo>
                  <a:pt x="83" y="320"/>
                </a:lnTo>
                <a:lnTo>
                  <a:pt x="65" y="311"/>
                </a:lnTo>
                <a:lnTo>
                  <a:pt x="59" y="292"/>
                </a:lnTo>
                <a:lnTo>
                  <a:pt x="68" y="278"/>
                </a:lnTo>
                <a:lnTo>
                  <a:pt x="124" y="279"/>
                </a:lnTo>
                <a:lnTo>
                  <a:pt x="159" y="297"/>
                </a:lnTo>
                <a:lnTo>
                  <a:pt x="191" y="245"/>
                </a:lnTo>
                <a:lnTo>
                  <a:pt x="168" y="229"/>
                </a:lnTo>
                <a:lnTo>
                  <a:pt x="174" y="169"/>
                </a:lnTo>
                <a:lnTo>
                  <a:pt x="228" y="94"/>
                </a:lnTo>
                <a:lnTo>
                  <a:pt x="231" y="79"/>
                </a:lnTo>
                <a:lnTo>
                  <a:pt x="273" y="64"/>
                </a:lnTo>
                <a:lnTo>
                  <a:pt x="298" y="26"/>
                </a:lnTo>
                <a:lnTo>
                  <a:pt x="324" y="0"/>
                </a:lnTo>
                <a:lnTo>
                  <a:pt x="343" y="19"/>
                </a:lnTo>
                <a:lnTo>
                  <a:pt x="358" y="19"/>
                </a:lnTo>
                <a:lnTo>
                  <a:pt x="383" y="28"/>
                </a:lnTo>
                <a:lnTo>
                  <a:pt x="420" y="31"/>
                </a:lnTo>
                <a:lnTo>
                  <a:pt x="443" y="47"/>
                </a:lnTo>
                <a:lnTo>
                  <a:pt x="471" y="59"/>
                </a:lnTo>
                <a:lnTo>
                  <a:pt x="499" y="56"/>
                </a:lnTo>
                <a:lnTo>
                  <a:pt x="536" y="47"/>
                </a:lnTo>
                <a:lnTo>
                  <a:pt x="567" y="47"/>
                </a:lnTo>
                <a:lnTo>
                  <a:pt x="596" y="45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5407909" y="1861246"/>
            <a:ext cx="658332" cy="702928"/>
          </a:xfrm>
          <a:custGeom>
            <a:avLst/>
            <a:gdLst>
              <a:gd name="T0" fmla="*/ 373 w 374"/>
              <a:gd name="T1" fmla="*/ 119 h 419"/>
              <a:gd name="T2" fmla="*/ 363 w 374"/>
              <a:gd name="T3" fmla="*/ 108 h 419"/>
              <a:gd name="T4" fmla="*/ 341 w 374"/>
              <a:gd name="T5" fmla="*/ 108 h 419"/>
              <a:gd name="T6" fmla="*/ 315 w 374"/>
              <a:gd name="T7" fmla="*/ 102 h 419"/>
              <a:gd name="T8" fmla="*/ 270 w 374"/>
              <a:gd name="T9" fmla="*/ 88 h 419"/>
              <a:gd name="T10" fmla="*/ 250 w 374"/>
              <a:gd name="T11" fmla="*/ 65 h 419"/>
              <a:gd name="T12" fmla="*/ 242 w 374"/>
              <a:gd name="T13" fmla="*/ 60 h 419"/>
              <a:gd name="T14" fmla="*/ 235 w 374"/>
              <a:gd name="T15" fmla="*/ 71 h 419"/>
              <a:gd name="T16" fmla="*/ 230 w 374"/>
              <a:gd name="T17" fmla="*/ 91 h 419"/>
              <a:gd name="T18" fmla="*/ 213 w 374"/>
              <a:gd name="T19" fmla="*/ 73 h 419"/>
              <a:gd name="T20" fmla="*/ 210 w 374"/>
              <a:gd name="T21" fmla="*/ 63 h 419"/>
              <a:gd name="T22" fmla="*/ 225 w 374"/>
              <a:gd name="T23" fmla="*/ 51 h 419"/>
              <a:gd name="T24" fmla="*/ 227 w 374"/>
              <a:gd name="T25" fmla="*/ 48 h 419"/>
              <a:gd name="T26" fmla="*/ 210 w 374"/>
              <a:gd name="T27" fmla="*/ 11 h 419"/>
              <a:gd name="T28" fmla="*/ 190 w 374"/>
              <a:gd name="T29" fmla="*/ 17 h 419"/>
              <a:gd name="T30" fmla="*/ 168 w 374"/>
              <a:gd name="T31" fmla="*/ 17 h 419"/>
              <a:gd name="T32" fmla="*/ 138 w 374"/>
              <a:gd name="T33" fmla="*/ 0 h 419"/>
              <a:gd name="T34" fmla="*/ 133 w 374"/>
              <a:gd name="T35" fmla="*/ 18 h 419"/>
              <a:gd name="T36" fmla="*/ 129 w 374"/>
              <a:gd name="T37" fmla="*/ 34 h 419"/>
              <a:gd name="T38" fmla="*/ 115 w 374"/>
              <a:gd name="T39" fmla="*/ 40 h 419"/>
              <a:gd name="T40" fmla="*/ 102 w 374"/>
              <a:gd name="T41" fmla="*/ 48 h 419"/>
              <a:gd name="T42" fmla="*/ 97 w 374"/>
              <a:gd name="T43" fmla="*/ 68 h 419"/>
              <a:gd name="T44" fmla="*/ 92 w 374"/>
              <a:gd name="T45" fmla="*/ 82 h 419"/>
              <a:gd name="T46" fmla="*/ 68 w 374"/>
              <a:gd name="T47" fmla="*/ 99 h 419"/>
              <a:gd name="T48" fmla="*/ 62 w 374"/>
              <a:gd name="T49" fmla="*/ 120 h 419"/>
              <a:gd name="T50" fmla="*/ 51 w 374"/>
              <a:gd name="T51" fmla="*/ 127 h 419"/>
              <a:gd name="T52" fmla="*/ 37 w 374"/>
              <a:gd name="T53" fmla="*/ 134 h 419"/>
              <a:gd name="T54" fmla="*/ 36 w 374"/>
              <a:gd name="T55" fmla="*/ 156 h 419"/>
              <a:gd name="T56" fmla="*/ 26 w 374"/>
              <a:gd name="T57" fmla="*/ 171 h 419"/>
              <a:gd name="T58" fmla="*/ 14 w 374"/>
              <a:gd name="T59" fmla="*/ 193 h 419"/>
              <a:gd name="T60" fmla="*/ 17 w 374"/>
              <a:gd name="T61" fmla="*/ 207 h 419"/>
              <a:gd name="T62" fmla="*/ 0 w 374"/>
              <a:gd name="T63" fmla="*/ 218 h 419"/>
              <a:gd name="T64" fmla="*/ 5 w 374"/>
              <a:gd name="T65" fmla="*/ 236 h 419"/>
              <a:gd name="T66" fmla="*/ 3 w 374"/>
              <a:gd name="T67" fmla="*/ 258 h 419"/>
              <a:gd name="T68" fmla="*/ 26 w 374"/>
              <a:gd name="T69" fmla="*/ 276 h 419"/>
              <a:gd name="T70" fmla="*/ 42 w 374"/>
              <a:gd name="T71" fmla="*/ 288 h 419"/>
              <a:gd name="T72" fmla="*/ 63 w 374"/>
              <a:gd name="T73" fmla="*/ 278 h 419"/>
              <a:gd name="T74" fmla="*/ 88 w 374"/>
              <a:gd name="T75" fmla="*/ 290 h 419"/>
              <a:gd name="T76" fmla="*/ 99 w 374"/>
              <a:gd name="T77" fmla="*/ 307 h 419"/>
              <a:gd name="T78" fmla="*/ 105 w 374"/>
              <a:gd name="T79" fmla="*/ 327 h 419"/>
              <a:gd name="T80" fmla="*/ 138 w 374"/>
              <a:gd name="T81" fmla="*/ 333 h 419"/>
              <a:gd name="T82" fmla="*/ 151 w 374"/>
              <a:gd name="T83" fmla="*/ 341 h 419"/>
              <a:gd name="T84" fmla="*/ 147 w 374"/>
              <a:gd name="T85" fmla="*/ 363 h 419"/>
              <a:gd name="T86" fmla="*/ 125 w 374"/>
              <a:gd name="T87" fmla="*/ 367 h 419"/>
              <a:gd name="T88" fmla="*/ 123 w 374"/>
              <a:gd name="T89" fmla="*/ 399 h 419"/>
              <a:gd name="T90" fmla="*/ 176 w 374"/>
              <a:gd name="T91" fmla="*/ 399 h 419"/>
              <a:gd name="T92" fmla="*/ 210 w 374"/>
              <a:gd name="T93" fmla="*/ 418 h 419"/>
              <a:gd name="T94" fmla="*/ 242 w 374"/>
              <a:gd name="T95" fmla="*/ 363 h 419"/>
              <a:gd name="T96" fmla="*/ 218 w 374"/>
              <a:gd name="T97" fmla="*/ 346 h 419"/>
              <a:gd name="T98" fmla="*/ 225 w 374"/>
              <a:gd name="T99" fmla="*/ 287 h 419"/>
              <a:gd name="T100" fmla="*/ 277 w 374"/>
              <a:gd name="T101" fmla="*/ 217 h 419"/>
              <a:gd name="T102" fmla="*/ 282 w 374"/>
              <a:gd name="T103" fmla="*/ 198 h 419"/>
              <a:gd name="T104" fmla="*/ 324 w 374"/>
              <a:gd name="T105" fmla="*/ 184 h 419"/>
              <a:gd name="T106" fmla="*/ 349 w 374"/>
              <a:gd name="T107" fmla="*/ 144 h 419"/>
              <a:gd name="T108" fmla="*/ 373 w 374"/>
              <a:gd name="T109" fmla="*/ 1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4" h="419">
                <a:moveTo>
                  <a:pt x="373" y="119"/>
                </a:moveTo>
                <a:lnTo>
                  <a:pt x="363" y="108"/>
                </a:lnTo>
                <a:lnTo>
                  <a:pt x="341" y="108"/>
                </a:lnTo>
                <a:lnTo>
                  <a:pt x="315" y="102"/>
                </a:lnTo>
                <a:lnTo>
                  <a:pt x="270" y="88"/>
                </a:lnTo>
                <a:lnTo>
                  <a:pt x="250" y="65"/>
                </a:lnTo>
                <a:lnTo>
                  <a:pt x="242" y="60"/>
                </a:lnTo>
                <a:lnTo>
                  <a:pt x="235" y="71"/>
                </a:lnTo>
                <a:lnTo>
                  <a:pt x="230" y="91"/>
                </a:lnTo>
                <a:lnTo>
                  <a:pt x="213" y="73"/>
                </a:lnTo>
                <a:lnTo>
                  <a:pt x="210" y="63"/>
                </a:lnTo>
                <a:lnTo>
                  <a:pt x="225" y="51"/>
                </a:lnTo>
                <a:lnTo>
                  <a:pt x="227" y="48"/>
                </a:lnTo>
                <a:lnTo>
                  <a:pt x="210" y="11"/>
                </a:lnTo>
                <a:lnTo>
                  <a:pt x="190" y="17"/>
                </a:lnTo>
                <a:lnTo>
                  <a:pt x="168" y="17"/>
                </a:lnTo>
                <a:lnTo>
                  <a:pt x="138" y="0"/>
                </a:lnTo>
                <a:lnTo>
                  <a:pt x="133" y="18"/>
                </a:lnTo>
                <a:lnTo>
                  <a:pt x="129" y="34"/>
                </a:lnTo>
                <a:lnTo>
                  <a:pt x="115" y="40"/>
                </a:lnTo>
                <a:lnTo>
                  <a:pt x="102" y="48"/>
                </a:lnTo>
                <a:lnTo>
                  <a:pt x="97" y="68"/>
                </a:lnTo>
                <a:lnTo>
                  <a:pt x="92" y="82"/>
                </a:lnTo>
                <a:lnTo>
                  <a:pt x="68" y="99"/>
                </a:lnTo>
                <a:lnTo>
                  <a:pt x="62" y="120"/>
                </a:lnTo>
                <a:lnTo>
                  <a:pt x="51" y="127"/>
                </a:lnTo>
                <a:lnTo>
                  <a:pt x="37" y="134"/>
                </a:lnTo>
                <a:lnTo>
                  <a:pt x="36" y="156"/>
                </a:lnTo>
                <a:lnTo>
                  <a:pt x="26" y="171"/>
                </a:lnTo>
                <a:lnTo>
                  <a:pt x="14" y="193"/>
                </a:lnTo>
                <a:lnTo>
                  <a:pt x="17" y="207"/>
                </a:lnTo>
                <a:lnTo>
                  <a:pt x="0" y="218"/>
                </a:lnTo>
                <a:lnTo>
                  <a:pt x="5" y="236"/>
                </a:lnTo>
                <a:lnTo>
                  <a:pt x="3" y="258"/>
                </a:lnTo>
                <a:lnTo>
                  <a:pt x="26" y="276"/>
                </a:lnTo>
                <a:lnTo>
                  <a:pt x="42" y="288"/>
                </a:lnTo>
                <a:lnTo>
                  <a:pt x="63" y="278"/>
                </a:lnTo>
                <a:lnTo>
                  <a:pt x="88" y="290"/>
                </a:lnTo>
                <a:lnTo>
                  <a:pt x="99" y="307"/>
                </a:lnTo>
                <a:lnTo>
                  <a:pt x="105" y="327"/>
                </a:lnTo>
                <a:lnTo>
                  <a:pt x="138" y="333"/>
                </a:lnTo>
                <a:lnTo>
                  <a:pt x="151" y="341"/>
                </a:lnTo>
                <a:lnTo>
                  <a:pt x="147" y="363"/>
                </a:lnTo>
                <a:lnTo>
                  <a:pt x="125" y="367"/>
                </a:lnTo>
                <a:lnTo>
                  <a:pt x="123" y="399"/>
                </a:lnTo>
                <a:lnTo>
                  <a:pt x="176" y="399"/>
                </a:lnTo>
                <a:lnTo>
                  <a:pt x="210" y="418"/>
                </a:lnTo>
                <a:lnTo>
                  <a:pt x="242" y="363"/>
                </a:lnTo>
                <a:lnTo>
                  <a:pt x="218" y="346"/>
                </a:lnTo>
                <a:lnTo>
                  <a:pt x="225" y="287"/>
                </a:lnTo>
                <a:lnTo>
                  <a:pt x="277" y="217"/>
                </a:lnTo>
                <a:lnTo>
                  <a:pt x="282" y="198"/>
                </a:lnTo>
                <a:lnTo>
                  <a:pt x="324" y="184"/>
                </a:lnTo>
                <a:lnTo>
                  <a:pt x="349" y="144"/>
                </a:lnTo>
                <a:lnTo>
                  <a:pt x="373" y="119"/>
                </a:lnTo>
              </a:path>
            </a:pathLst>
          </a:custGeom>
          <a:solidFill>
            <a:srgbClr val="FFCD00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5104412" y="1810203"/>
            <a:ext cx="548107" cy="488550"/>
          </a:xfrm>
          <a:custGeom>
            <a:avLst/>
            <a:gdLst>
              <a:gd name="T0" fmla="*/ 310 w 311"/>
              <a:gd name="T1" fmla="*/ 30 h 292"/>
              <a:gd name="T2" fmla="*/ 300 w 311"/>
              <a:gd name="T3" fmla="*/ 23 h 292"/>
              <a:gd name="T4" fmla="*/ 275 w 311"/>
              <a:gd name="T5" fmla="*/ 43 h 292"/>
              <a:gd name="T6" fmla="*/ 249 w 311"/>
              <a:gd name="T7" fmla="*/ 43 h 292"/>
              <a:gd name="T8" fmla="*/ 238 w 311"/>
              <a:gd name="T9" fmla="*/ 51 h 292"/>
              <a:gd name="T10" fmla="*/ 218 w 311"/>
              <a:gd name="T11" fmla="*/ 51 h 292"/>
              <a:gd name="T12" fmla="*/ 187 w 311"/>
              <a:gd name="T13" fmla="*/ 34 h 292"/>
              <a:gd name="T14" fmla="*/ 167 w 311"/>
              <a:gd name="T15" fmla="*/ 23 h 292"/>
              <a:gd name="T16" fmla="*/ 147 w 311"/>
              <a:gd name="T17" fmla="*/ 26 h 292"/>
              <a:gd name="T18" fmla="*/ 90 w 311"/>
              <a:gd name="T19" fmla="*/ 0 h 292"/>
              <a:gd name="T20" fmla="*/ 73 w 311"/>
              <a:gd name="T21" fmla="*/ 12 h 292"/>
              <a:gd name="T22" fmla="*/ 59 w 311"/>
              <a:gd name="T23" fmla="*/ 15 h 292"/>
              <a:gd name="T24" fmla="*/ 54 w 311"/>
              <a:gd name="T25" fmla="*/ 26 h 292"/>
              <a:gd name="T26" fmla="*/ 59 w 311"/>
              <a:gd name="T27" fmla="*/ 34 h 292"/>
              <a:gd name="T28" fmla="*/ 56 w 311"/>
              <a:gd name="T29" fmla="*/ 43 h 292"/>
              <a:gd name="T30" fmla="*/ 22 w 311"/>
              <a:gd name="T31" fmla="*/ 36 h 292"/>
              <a:gd name="T32" fmla="*/ 6 w 311"/>
              <a:gd name="T33" fmla="*/ 46 h 292"/>
              <a:gd name="T34" fmla="*/ 0 w 311"/>
              <a:gd name="T35" fmla="*/ 61 h 292"/>
              <a:gd name="T36" fmla="*/ 1 w 311"/>
              <a:gd name="T37" fmla="*/ 80 h 292"/>
              <a:gd name="T38" fmla="*/ 25 w 311"/>
              <a:gd name="T39" fmla="*/ 111 h 292"/>
              <a:gd name="T40" fmla="*/ 19 w 311"/>
              <a:gd name="T41" fmla="*/ 134 h 292"/>
              <a:gd name="T42" fmla="*/ 42 w 311"/>
              <a:gd name="T43" fmla="*/ 156 h 292"/>
              <a:gd name="T44" fmla="*/ 41 w 311"/>
              <a:gd name="T45" fmla="*/ 169 h 292"/>
              <a:gd name="T46" fmla="*/ 14 w 311"/>
              <a:gd name="T47" fmla="*/ 176 h 292"/>
              <a:gd name="T48" fmla="*/ 18 w 311"/>
              <a:gd name="T49" fmla="*/ 204 h 292"/>
              <a:gd name="T50" fmla="*/ 40 w 311"/>
              <a:gd name="T51" fmla="*/ 210 h 292"/>
              <a:gd name="T52" fmla="*/ 49 w 311"/>
              <a:gd name="T53" fmla="*/ 241 h 292"/>
              <a:gd name="T54" fmla="*/ 93 w 311"/>
              <a:gd name="T55" fmla="*/ 246 h 292"/>
              <a:gd name="T56" fmla="*/ 110 w 311"/>
              <a:gd name="T57" fmla="*/ 261 h 292"/>
              <a:gd name="T58" fmla="*/ 130 w 311"/>
              <a:gd name="T59" fmla="*/ 280 h 292"/>
              <a:gd name="T60" fmla="*/ 143 w 311"/>
              <a:gd name="T61" fmla="*/ 279 h 292"/>
              <a:gd name="T62" fmla="*/ 176 w 311"/>
              <a:gd name="T63" fmla="*/ 291 h 292"/>
              <a:gd name="T64" fmla="*/ 178 w 311"/>
              <a:gd name="T65" fmla="*/ 270 h 292"/>
              <a:gd name="T66" fmla="*/ 174 w 311"/>
              <a:gd name="T67" fmla="*/ 247 h 292"/>
              <a:gd name="T68" fmla="*/ 191 w 311"/>
              <a:gd name="T69" fmla="*/ 238 h 292"/>
              <a:gd name="T70" fmla="*/ 187 w 311"/>
              <a:gd name="T71" fmla="*/ 223 h 292"/>
              <a:gd name="T72" fmla="*/ 201 w 311"/>
              <a:gd name="T73" fmla="*/ 196 h 292"/>
              <a:gd name="T74" fmla="*/ 207 w 311"/>
              <a:gd name="T75" fmla="*/ 187 h 292"/>
              <a:gd name="T76" fmla="*/ 209 w 311"/>
              <a:gd name="T77" fmla="*/ 165 h 292"/>
              <a:gd name="T78" fmla="*/ 237 w 311"/>
              <a:gd name="T79" fmla="*/ 151 h 292"/>
              <a:gd name="T80" fmla="*/ 240 w 311"/>
              <a:gd name="T81" fmla="*/ 130 h 292"/>
              <a:gd name="T82" fmla="*/ 261 w 311"/>
              <a:gd name="T83" fmla="*/ 117 h 292"/>
              <a:gd name="T84" fmla="*/ 269 w 311"/>
              <a:gd name="T85" fmla="*/ 105 h 292"/>
              <a:gd name="T86" fmla="*/ 273 w 311"/>
              <a:gd name="T87" fmla="*/ 79 h 292"/>
              <a:gd name="T88" fmla="*/ 289 w 311"/>
              <a:gd name="T89" fmla="*/ 69 h 292"/>
              <a:gd name="T90" fmla="*/ 302 w 311"/>
              <a:gd name="T91" fmla="*/ 64 h 292"/>
              <a:gd name="T92" fmla="*/ 310 w 311"/>
              <a:gd name="T93" fmla="*/ 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1" h="292">
                <a:moveTo>
                  <a:pt x="310" y="30"/>
                </a:moveTo>
                <a:lnTo>
                  <a:pt x="300" y="23"/>
                </a:lnTo>
                <a:lnTo>
                  <a:pt x="275" y="43"/>
                </a:lnTo>
                <a:lnTo>
                  <a:pt x="249" y="43"/>
                </a:lnTo>
                <a:lnTo>
                  <a:pt x="238" y="51"/>
                </a:lnTo>
                <a:lnTo>
                  <a:pt x="218" y="51"/>
                </a:lnTo>
                <a:lnTo>
                  <a:pt x="187" y="34"/>
                </a:lnTo>
                <a:lnTo>
                  <a:pt x="167" y="23"/>
                </a:lnTo>
                <a:lnTo>
                  <a:pt x="147" y="26"/>
                </a:lnTo>
                <a:lnTo>
                  <a:pt x="90" y="0"/>
                </a:lnTo>
                <a:lnTo>
                  <a:pt x="73" y="12"/>
                </a:lnTo>
                <a:lnTo>
                  <a:pt x="59" y="15"/>
                </a:lnTo>
                <a:lnTo>
                  <a:pt x="54" y="26"/>
                </a:lnTo>
                <a:lnTo>
                  <a:pt x="59" y="34"/>
                </a:lnTo>
                <a:lnTo>
                  <a:pt x="56" y="43"/>
                </a:lnTo>
                <a:lnTo>
                  <a:pt x="22" y="36"/>
                </a:lnTo>
                <a:lnTo>
                  <a:pt x="6" y="46"/>
                </a:lnTo>
                <a:lnTo>
                  <a:pt x="0" y="61"/>
                </a:lnTo>
                <a:lnTo>
                  <a:pt x="1" y="80"/>
                </a:lnTo>
                <a:lnTo>
                  <a:pt x="25" y="111"/>
                </a:lnTo>
                <a:lnTo>
                  <a:pt x="19" y="134"/>
                </a:lnTo>
                <a:lnTo>
                  <a:pt x="42" y="156"/>
                </a:lnTo>
                <a:lnTo>
                  <a:pt x="41" y="169"/>
                </a:lnTo>
                <a:lnTo>
                  <a:pt x="14" y="176"/>
                </a:lnTo>
                <a:lnTo>
                  <a:pt x="18" y="204"/>
                </a:lnTo>
                <a:lnTo>
                  <a:pt x="40" y="210"/>
                </a:lnTo>
                <a:lnTo>
                  <a:pt x="49" y="241"/>
                </a:lnTo>
                <a:lnTo>
                  <a:pt x="93" y="246"/>
                </a:lnTo>
                <a:lnTo>
                  <a:pt x="110" y="261"/>
                </a:lnTo>
                <a:lnTo>
                  <a:pt x="130" y="280"/>
                </a:lnTo>
                <a:lnTo>
                  <a:pt x="143" y="279"/>
                </a:lnTo>
                <a:lnTo>
                  <a:pt x="176" y="291"/>
                </a:lnTo>
                <a:lnTo>
                  <a:pt x="178" y="270"/>
                </a:lnTo>
                <a:lnTo>
                  <a:pt x="174" y="247"/>
                </a:lnTo>
                <a:lnTo>
                  <a:pt x="191" y="238"/>
                </a:lnTo>
                <a:lnTo>
                  <a:pt x="187" y="223"/>
                </a:lnTo>
                <a:lnTo>
                  <a:pt x="201" y="196"/>
                </a:lnTo>
                <a:lnTo>
                  <a:pt x="207" y="187"/>
                </a:lnTo>
                <a:lnTo>
                  <a:pt x="209" y="165"/>
                </a:lnTo>
                <a:lnTo>
                  <a:pt x="237" y="151"/>
                </a:lnTo>
                <a:lnTo>
                  <a:pt x="240" y="130"/>
                </a:lnTo>
                <a:lnTo>
                  <a:pt x="261" y="117"/>
                </a:lnTo>
                <a:lnTo>
                  <a:pt x="269" y="105"/>
                </a:lnTo>
                <a:lnTo>
                  <a:pt x="273" y="79"/>
                </a:lnTo>
                <a:lnTo>
                  <a:pt x="289" y="69"/>
                </a:lnTo>
                <a:lnTo>
                  <a:pt x="302" y="64"/>
                </a:lnTo>
                <a:lnTo>
                  <a:pt x="310" y="30"/>
                </a:lnTo>
              </a:path>
            </a:pathLst>
          </a:custGeom>
          <a:solidFill>
            <a:schemeClr val="accent3">
              <a:lumMod val="5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146690" y="2215626"/>
            <a:ext cx="528478" cy="338339"/>
          </a:xfrm>
          <a:custGeom>
            <a:avLst/>
            <a:gdLst>
              <a:gd name="T0" fmla="*/ 24 w 300"/>
              <a:gd name="T1" fmla="*/ 0 h 202"/>
              <a:gd name="T2" fmla="*/ 66 w 300"/>
              <a:gd name="T3" fmla="*/ 4 h 202"/>
              <a:gd name="T4" fmla="*/ 86 w 300"/>
              <a:gd name="T5" fmla="*/ 19 h 202"/>
              <a:gd name="T6" fmla="*/ 103 w 300"/>
              <a:gd name="T7" fmla="*/ 38 h 202"/>
              <a:gd name="T8" fmla="*/ 119 w 300"/>
              <a:gd name="T9" fmla="*/ 38 h 202"/>
              <a:gd name="T10" fmla="*/ 155 w 300"/>
              <a:gd name="T11" fmla="*/ 49 h 202"/>
              <a:gd name="T12" fmla="*/ 190 w 300"/>
              <a:gd name="T13" fmla="*/ 77 h 202"/>
              <a:gd name="T14" fmla="*/ 211 w 300"/>
              <a:gd name="T15" fmla="*/ 65 h 202"/>
              <a:gd name="T16" fmla="*/ 239 w 300"/>
              <a:gd name="T17" fmla="*/ 79 h 202"/>
              <a:gd name="T18" fmla="*/ 247 w 300"/>
              <a:gd name="T19" fmla="*/ 96 h 202"/>
              <a:gd name="T20" fmla="*/ 254 w 300"/>
              <a:gd name="T21" fmla="*/ 116 h 202"/>
              <a:gd name="T22" fmla="*/ 287 w 300"/>
              <a:gd name="T23" fmla="*/ 121 h 202"/>
              <a:gd name="T24" fmla="*/ 299 w 300"/>
              <a:gd name="T25" fmla="*/ 130 h 202"/>
              <a:gd name="T26" fmla="*/ 294 w 300"/>
              <a:gd name="T27" fmla="*/ 153 h 202"/>
              <a:gd name="T28" fmla="*/ 274 w 300"/>
              <a:gd name="T29" fmla="*/ 157 h 202"/>
              <a:gd name="T30" fmla="*/ 271 w 300"/>
              <a:gd name="T31" fmla="*/ 184 h 202"/>
              <a:gd name="T32" fmla="*/ 256 w 300"/>
              <a:gd name="T33" fmla="*/ 201 h 202"/>
              <a:gd name="T34" fmla="*/ 239 w 300"/>
              <a:gd name="T35" fmla="*/ 201 h 202"/>
              <a:gd name="T36" fmla="*/ 218 w 300"/>
              <a:gd name="T37" fmla="*/ 191 h 202"/>
              <a:gd name="T38" fmla="*/ 216 w 300"/>
              <a:gd name="T39" fmla="*/ 161 h 202"/>
              <a:gd name="T40" fmla="*/ 214 w 300"/>
              <a:gd name="T41" fmla="*/ 149 h 202"/>
              <a:gd name="T42" fmla="*/ 131 w 300"/>
              <a:gd name="T43" fmla="*/ 149 h 202"/>
              <a:gd name="T44" fmla="*/ 123 w 300"/>
              <a:gd name="T45" fmla="*/ 170 h 202"/>
              <a:gd name="T46" fmla="*/ 112 w 300"/>
              <a:gd name="T47" fmla="*/ 187 h 202"/>
              <a:gd name="T48" fmla="*/ 91 w 300"/>
              <a:gd name="T49" fmla="*/ 192 h 202"/>
              <a:gd name="T50" fmla="*/ 80 w 300"/>
              <a:gd name="T51" fmla="*/ 187 h 202"/>
              <a:gd name="T52" fmla="*/ 80 w 300"/>
              <a:gd name="T53" fmla="*/ 161 h 202"/>
              <a:gd name="T54" fmla="*/ 77 w 300"/>
              <a:gd name="T55" fmla="*/ 149 h 202"/>
              <a:gd name="T56" fmla="*/ 66 w 300"/>
              <a:gd name="T57" fmla="*/ 147 h 202"/>
              <a:gd name="T58" fmla="*/ 51 w 300"/>
              <a:gd name="T59" fmla="*/ 160 h 202"/>
              <a:gd name="T60" fmla="*/ 52 w 300"/>
              <a:gd name="T61" fmla="*/ 184 h 202"/>
              <a:gd name="T62" fmla="*/ 35 w 300"/>
              <a:gd name="T63" fmla="*/ 192 h 202"/>
              <a:gd name="T64" fmla="*/ 23 w 300"/>
              <a:gd name="T65" fmla="*/ 191 h 202"/>
              <a:gd name="T66" fmla="*/ 24 w 300"/>
              <a:gd name="T67" fmla="*/ 153 h 202"/>
              <a:gd name="T68" fmla="*/ 12 w 300"/>
              <a:gd name="T69" fmla="*/ 124 h 202"/>
              <a:gd name="T70" fmla="*/ 0 w 300"/>
              <a:gd name="T71" fmla="*/ 107 h 202"/>
              <a:gd name="T72" fmla="*/ 6 w 300"/>
              <a:gd name="T73" fmla="*/ 90 h 202"/>
              <a:gd name="T74" fmla="*/ 24 w 300"/>
              <a:gd name="T75" fmla="*/ 76 h 202"/>
              <a:gd name="T76" fmla="*/ 20 w 300"/>
              <a:gd name="T77" fmla="*/ 51 h 202"/>
              <a:gd name="T78" fmla="*/ 8 w 300"/>
              <a:gd name="T79" fmla="*/ 28 h 202"/>
              <a:gd name="T80" fmla="*/ 9 w 300"/>
              <a:gd name="T81" fmla="*/ 18 h 202"/>
              <a:gd name="T82" fmla="*/ 24 w 300"/>
              <a:gd name="T8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0" h="202">
                <a:moveTo>
                  <a:pt x="24" y="0"/>
                </a:moveTo>
                <a:lnTo>
                  <a:pt x="66" y="4"/>
                </a:lnTo>
                <a:lnTo>
                  <a:pt x="86" y="19"/>
                </a:lnTo>
                <a:lnTo>
                  <a:pt x="103" y="38"/>
                </a:lnTo>
                <a:lnTo>
                  <a:pt x="119" y="38"/>
                </a:lnTo>
                <a:lnTo>
                  <a:pt x="155" y="49"/>
                </a:lnTo>
                <a:lnTo>
                  <a:pt x="190" y="77"/>
                </a:lnTo>
                <a:lnTo>
                  <a:pt x="211" y="65"/>
                </a:lnTo>
                <a:lnTo>
                  <a:pt x="239" y="79"/>
                </a:lnTo>
                <a:lnTo>
                  <a:pt x="247" y="96"/>
                </a:lnTo>
                <a:lnTo>
                  <a:pt x="254" y="116"/>
                </a:lnTo>
                <a:lnTo>
                  <a:pt x="287" y="121"/>
                </a:lnTo>
                <a:lnTo>
                  <a:pt x="299" y="130"/>
                </a:lnTo>
                <a:lnTo>
                  <a:pt x="294" y="153"/>
                </a:lnTo>
                <a:lnTo>
                  <a:pt x="274" y="157"/>
                </a:lnTo>
                <a:lnTo>
                  <a:pt x="271" y="184"/>
                </a:lnTo>
                <a:lnTo>
                  <a:pt x="256" y="201"/>
                </a:lnTo>
                <a:lnTo>
                  <a:pt x="239" y="201"/>
                </a:lnTo>
                <a:lnTo>
                  <a:pt x="218" y="191"/>
                </a:lnTo>
                <a:lnTo>
                  <a:pt x="216" y="161"/>
                </a:lnTo>
                <a:lnTo>
                  <a:pt x="214" y="149"/>
                </a:lnTo>
                <a:lnTo>
                  <a:pt x="131" y="149"/>
                </a:lnTo>
                <a:lnTo>
                  <a:pt x="123" y="170"/>
                </a:lnTo>
                <a:lnTo>
                  <a:pt x="112" y="187"/>
                </a:lnTo>
                <a:lnTo>
                  <a:pt x="91" y="192"/>
                </a:lnTo>
                <a:lnTo>
                  <a:pt x="80" y="187"/>
                </a:lnTo>
                <a:lnTo>
                  <a:pt x="80" y="161"/>
                </a:lnTo>
                <a:lnTo>
                  <a:pt x="77" y="149"/>
                </a:lnTo>
                <a:lnTo>
                  <a:pt x="66" y="147"/>
                </a:lnTo>
                <a:lnTo>
                  <a:pt x="51" y="160"/>
                </a:lnTo>
                <a:lnTo>
                  <a:pt x="52" y="184"/>
                </a:lnTo>
                <a:lnTo>
                  <a:pt x="35" y="192"/>
                </a:lnTo>
                <a:lnTo>
                  <a:pt x="23" y="191"/>
                </a:lnTo>
                <a:lnTo>
                  <a:pt x="24" y="153"/>
                </a:lnTo>
                <a:lnTo>
                  <a:pt x="12" y="124"/>
                </a:lnTo>
                <a:lnTo>
                  <a:pt x="0" y="107"/>
                </a:lnTo>
                <a:lnTo>
                  <a:pt x="6" y="90"/>
                </a:lnTo>
                <a:lnTo>
                  <a:pt x="24" y="76"/>
                </a:lnTo>
                <a:lnTo>
                  <a:pt x="20" y="51"/>
                </a:lnTo>
                <a:lnTo>
                  <a:pt x="8" y="28"/>
                </a:lnTo>
                <a:lnTo>
                  <a:pt x="9" y="18"/>
                </a:lnTo>
                <a:lnTo>
                  <a:pt x="24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3660912" y="1696452"/>
            <a:ext cx="972399" cy="357298"/>
          </a:xfrm>
          <a:custGeom>
            <a:avLst/>
            <a:gdLst>
              <a:gd name="T0" fmla="*/ 39 w 552"/>
              <a:gd name="T1" fmla="*/ 11 h 214"/>
              <a:gd name="T2" fmla="*/ 41 w 552"/>
              <a:gd name="T3" fmla="*/ 25 h 214"/>
              <a:gd name="T4" fmla="*/ 25 w 552"/>
              <a:gd name="T5" fmla="*/ 38 h 214"/>
              <a:gd name="T6" fmla="*/ 11 w 552"/>
              <a:gd name="T7" fmla="*/ 59 h 214"/>
              <a:gd name="T8" fmla="*/ 0 w 552"/>
              <a:gd name="T9" fmla="*/ 95 h 214"/>
              <a:gd name="T10" fmla="*/ 21 w 552"/>
              <a:gd name="T11" fmla="*/ 122 h 214"/>
              <a:gd name="T12" fmla="*/ 24 w 552"/>
              <a:gd name="T13" fmla="*/ 143 h 214"/>
              <a:gd name="T14" fmla="*/ 20 w 552"/>
              <a:gd name="T15" fmla="*/ 164 h 214"/>
              <a:gd name="T16" fmla="*/ 15 w 552"/>
              <a:gd name="T17" fmla="*/ 179 h 214"/>
              <a:gd name="T18" fmla="*/ 19 w 552"/>
              <a:gd name="T19" fmla="*/ 195 h 214"/>
              <a:gd name="T20" fmla="*/ 30 w 552"/>
              <a:gd name="T21" fmla="*/ 211 h 214"/>
              <a:gd name="T22" fmla="*/ 66 w 552"/>
              <a:gd name="T23" fmla="*/ 211 h 214"/>
              <a:gd name="T24" fmla="*/ 108 w 552"/>
              <a:gd name="T25" fmla="*/ 213 h 214"/>
              <a:gd name="T26" fmla="*/ 128 w 552"/>
              <a:gd name="T27" fmla="*/ 204 h 214"/>
              <a:gd name="T28" fmla="*/ 143 w 552"/>
              <a:gd name="T29" fmla="*/ 178 h 214"/>
              <a:gd name="T30" fmla="*/ 157 w 552"/>
              <a:gd name="T31" fmla="*/ 182 h 214"/>
              <a:gd name="T32" fmla="*/ 171 w 552"/>
              <a:gd name="T33" fmla="*/ 193 h 214"/>
              <a:gd name="T34" fmla="*/ 202 w 552"/>
              <a:gd name="T35" fmla="*/ 173 h 214"/>
              <a:gd name="T36" fmla="*/ 219 w 552"/>
              <a:gd name="T37" fmla="*/ 181 h 214"/>
              <a:gd name="T38" fmla="*/ 245 w 552"/>
              <a:gd name="T39" fmla="*/ 198 h 214"/>
              <a:gd name="T40" fmla="*/ 263 w 552"/>
              <a:gd name="T41" fmla="*/ 204 h 214"/>
              <a:gd name="T42" fmla="*/ 304 w 552"/>
              <a:gd name="T43" fmla="*/ 177 h 214"/>
              <a:gd name="T44" fmla="*/ 321 w 552"/>
              <a:gd name="T45" fmla="*/ 180 h 214"/>
              <a:gd name="T46" fmla="*/ 350 w 552"/>
              <a:gd name="T47" fmla="*/ 190 h 214"/>
              <a:gd name="T48" fmla="*/ 365 w 552"/>
              <a:gd name="T49" fmla="*/ 184 h 214"/>
              <a:gd name="T50" fmla="*/ 384 w 552"/>
              <a:gd name="T51" fmla="*/ 176 h 214"/>
              <a:gd name="T52" fmla="*/ 405 w 552"/>
              <a:gd name="T53" fmla="*/ 183 h 214"/>
              <a:gd name="T54" fmla="*/ 426 w 552"/>
              <a:gd name="T55" fmla="*/ 173 h 214"/>
              <a:gd name="T56" fmla="*/ 445 w 552"/>
              <a:gd name="T57" fmla="*/ 160 h 214"/>
              <a:gd name="T58" fmla="*/ 461 w 552"/>
              <a:gd name="T59" fmla="*/ 147 h 214"/>
              <a:gd name="T60" fmla="*/ 486 w 552"/>
              <a:gd name="T61" fmla="*/ 162 h 214"/>
              <a:gd name="T62" fmla="*/ 492 w 552"/>
              <a:gd name="T63" fmla="*/ 142 h 214"/>
              <a:gd name="T64" fmla="*/ 496 w 552"/>
              <a:gd name="T65" fmla="*/ 125 h 214"/>
              <a:gd name="T66" fmla="*/ 517 w 552"/>
              <a:gd name="T67" fmla="*/ 119 h 214"/>
              <a:gd name="T68" fmla="*/ 551 w 552"/>
              <a:gd name="T69" fmla="*/ 110 h 214"/>
              <a:gd name="T70" fmla="*/ 551 w 552"/>
              <a:gd name="T71" fmla="*/ 97 h 214"/>
              <a:gd name="T72" fmla="*/ 551 w 552"/>
              <a:gd name="T73" fmla="*/ 76 h 214"/>
              <a:gd name="T74" fmla="*/ 469 w 552"/>
              <a:gd name="T75" fmla="*/ 57 h 214"/>
              <a:gd name="T76" fmla="*/ 389 w 552"/>
              <a:gd name="T77" fmla="*/ 34 h 214"/>
              <a:gd name="T78" fmla="*/ 373 w 552"/>
              <a:gd name="T79" fmla="*/ 37 h 214"/>
              <a:gd name="T80" fmla="*/ 285 w 552"/>
              <a:gd name="T81" fmla="*/ 0 h 214"/>
              <a:gd name="T82" fmla="*/ 254 w 552"/>
              <a:gd name="T83" fmla="*/ 11 h 214"/>
              <a:gd name="T84" fmla="*/ 214 w 552"/>
              <a:gd name="T85" fmla="*/ 23 h 214"/>
              <a:gd name="T86" fmla="*/ 166 w 552"/>
              <a:gd name="T87" fmla="*/ 23 h 214"/>
              <a:gd name="T88" fmla="*/ 151 w 552"/>
              <a:gd name="T89" fmla="*/ 26 h 214"/>
              <a:gd name="T90" fmla="*/ 146 w 552"/>
              <a:gd name="T91" fmla="*/ 14 h 214"/>
              <a:gd name="T92" fmla="*/ 132 w 552"/>
              <a:gd name="T93" fmla="*/ 26 h 214"/>
              <a:gd name="T94" fmla="*/ 106 w 552"/>
              <a:gd name="T95" fmla="*/ 23 h 214"/>
              <a:gd name="T96" fmla="*/ 78 w 552"/>
              <a:gd name="T97" fmla="*/ 11 h 214"/>
              <a:gd name="T98" fmla="*/ 63 w 552"/>
              <a:gd name="T99" fmla="*/ 9 h 214"/>
              <a:gd name="T100" fmla="*/ 39 w 552"/>
              <a:gd name="T101" fmla="*/ 1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52" h="214">
                <a:moveTo>
                  <a:pt x="39" y="11"/>
                </a:moveTo>
                <a:lnTo>
                  <a:pt x="41" y="25"/>
                </a:lnTo>
                <a:lnTo>
                  <a:pt x="25" y="38"/>
                </a:lnTo>
                <a:lnTo>
                  <a:pt x="11" y="59"/>
                </a:lnTo>
                <a:lnTo>
                  <a:pt x="0" y="95"/>
                </a:lnTo>
                <a:lnTo>
                  <a:pt x="21" y="122"/>
                </a:lnTo>
                <a:lnTo>
                  <a:pt x="24" y="143"/>
                </a:lnTo>
                <a:lnTo>
                  <a:pt x="20" y="164"/>
                </a:lnTo>
                <a:lnTo>
                  <a:pt x="15" y="179"/>
                </a:lnTo>
                <a:lnTo>
                  <a:pt x="19" y="195"/>
                </a:lnTo>
                <a:lnTo>
                  <a:pt x="30" y="211"/>
                </a:lnTo>
                <a:lnTo>
                  <a:pt x="66" y="211"/>
                </a:lnTo>
                <a:lnTo>
                  <a:pt x="108" y="213"/>
                </a:lnTo>
                <a:lnTo>
                  <a:pt x="128" y="204"/>
                </a:lnTo>
                <a:lnTo>
                  <a:pt x="143" y="178"/>
                </a:lnTo>
                <a:lnTo>
                  <a:pt x="157" y="182"/>
                </a:lnTo>
                <a:lnTo>
                  <a:pt x="171" y="193"/>
                </a:lnTo>
                <a:lnTo>
                  <a:pt x="202" y="173"/>
                </a:lnTo>
                <a:lnTo>
                  <a:pt x="219" y="181"/>
                </a:lnTo>
                <a:lnTo>
                  <a:pt x="245" y="198"/>
                </a:lnTo>
                <a:lnTo>
                  <a:pt x="263" y="204"/>
                </a:lnTo>
                <a:lnTo>
                  <a:pt x="304" y="177"/>
                </a:lnTo>
                <a:lnTo>
                  <a:pt x="321" y="180"/>
                </a:lnTo>
                <a:lnTo>
                  <a:pt x="350" y="190"/>
                </a:lnTo>
                <a:lnTo>
                  <a:pt x="365" y="184"/>
                </a:lnTo>
                <a:lnTo>
                  <a:pt x="384" y="176"/>
                </a:lnTo>
                <a:lnTo>
                  <a:pt x="405" y="183"/>
                </a:lnTo>
                <a:lnTo>
                  <a:pt x="426" y="173"/>
                </a:lnTo>
                <a:lnTo>
                  <a:pt x="445" y="160"/>
                </a:lnTo>
                <a:lnTo>
                  <a:pt x="461" y="147"/>
                </a:lnTo>
                <a:lnTo>
                  <a:pt x="486" y="162"/>
                </a:lnTo>
                <a:lnTo>
                  <a:pt x="492" y="142"/>
                </a:lnTo>
                <a:lnTo>
                  <a:pt x="496" y="125"/>
                </a:lnTo>
                <a:lnTo>
                  <a:pt x="517" y="119"/>
                </a:lnTo>
                <a:lnTo>
                  <a:pt x="551" y="110"/>
                </a:lnTo>
                <a:lnTo>
                  <a:pt x="551" y="97"/>
                </a:lnTo>
                <a:lnTo>
                  <a:pt x="551" y="76"/>
                </a:lnTo>
                <a:lnTo>
                  <a:pt x="469" y="57"/>
                </a:lnTo>
                <a:lnTo>
                  <a:pt x="389" y="34"/>
                </a:lnTo>
                <a:lnTo>
                  <a:pt x="373" y="37"/>
                </a:lnTo>
                <a:lnTo>
                  <a:pt x="285" y="0"/>
                </a:lnTo>
                <a:lnTo>
                  <a:pt x="254" y="11"/>
                </a:lnTo>
                <a:lnTo>
                  <a:pt x="214" y="23"/>
                </a:lnTo>
                <a:lnTo>
                  <a:pt x="166" y="23"/>
                </a:lnTo>
                <a:lnTo>
                  <a:pt x="151" y="26"/>
                </a:lnTo>
                <a:lnTo>
                  <a:pt x="146" y="14"/>
                </a:lnTo>
                <a:lnTo>
                  <a:pt x="132" y="26"/>
                </a:lnTo>
                <a:lnTo>
                  <a:pt x="106" y="23"/>
                </a:lnTo>
                <a:lnTo>
                  <a:pt x="78" y="11"/>
                </a:lnTo>
                <a:lnTo>
                  <a:pt x="63" y="9"/>
                </a:lnTo>
                <a:lnTo>
                  <a:pt x="39" y="11"/>
                </a:lnTo>
              </a:path>
            </a:pathLst>
          </a:custGeom>
          <a:solidFill>
            <a:srgbClr val="8DC63F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4517047" y="1781036"/>
            <a:ext cx="631153" cy="361672"/>
          </a:xfrm>
          <a:custGeom>
            <a:avLst/>
            <a:gdLst>
              <a:gd name="T0" fmla="*/ 65 w 358"/>
              <a:gd name="T1" fmla="*/ 23 h 216"/>
              <a:gd name="T2" fmla="*/ 65 w 358"/>
              <a:gd name="T3" fmla="*/ 59 h 216"/>
              <a:gd name="T4" fmla="*/ 9 w 358"/>
              <a:gd name="T5" fmla="*/ 76 h 216"/>
              <a:gd name="T6" fmla="*/ 0 w 358"/>
              <a:gd name="T7" fmla="*/ 111 h 216"/>
              <a:gd name="T8" fmla="*/ 9 w 358"/>
              <a:gd name="T9" fmla="*/ 144 h 216"/>
              <a:gd name="T10" fmla="*/ 23 w 358"/>
              <a:gd name="T11" fmla="*/ 156 h 216"/>
              <a:gd name="T12" fmla="*/ 43 w 358"/>
              <a:gd name="T13" fmla="*/ 150 h 216"/>
              <a:gd name="T14" fmla="*/ 71 w 358"/>
              <a:gd name="T15" fmla="*/ 144 h 216"/>
              <a:gd name="T16" fmla="*/ 91 w 358"/>
              <a:gd name="T17" fmla="*/ 183 h 216"/>
              <a:gd name="T18" fmla="*/ 105 w 358"/>
              <a:gd name="T19" fmla="*/ 178 h 216"/>
              <a:gd name="T20" fmla="*/ 142 w 358"/>
              <a:gd name="T21" fmla="*/ 206 h 216"/>
              <a:gd name="T22" fmla="*/ 155 w 358"/>
              <a:gd name="T23" fmla="*/ 215 h 216"/>
              <a:gd name="T24" fmla="*/ 171 w 358"/>
              <a:gd name="T25" fmla="*/ 210 h 216"/>
              <a:gd name="T26" fmla="*/ 187 w 358"/>
              <a:gd name="T27" fmla="*/ 206 h 216"/>
              <a:gd name="T28" fmla="*/ 201 w 358"/>
              <a:gd name="T29" fmla="*/ 204 h 216"/>
              <a:gd name="T30" fmla="*/ 207 w 358"/>
              <a:gd name="T31" fmla="*/ 199 h 216"/>
              <a:gd name="T32" fmla="*/ 210 w 358"/>
              <a:gd name="T33" fmla="*/ 170 h 216"/>
              <a:gd name="T34" fmla="*/ 202 w 358"/>
              <a:gd name="T35" fmla="*/ 156 h 216"/>
              <a:gd name="T36" fmla="*/ 202 w 358"/>
              <a:gd name="T37" fmla="*/ 144 h 216"/>
              <a:gd name="T38" fmla="*/ 213 w 358"/>
              <a:gd name="T39" fmla="*/ 136 h 216"/>
              <a:gd name="T40" fmla="*/ 233 w 358"/>
              <a:gd name="T41" fmla="*/ 125 h 216"/>
              <a:gd name="T42" fmla="*/ 247 w 358"/>
              <a:gd name="T43" fmla="*/ 121 h 216"/>
              <a:gd name="T44" fmla="*/ 261 w 358"/>
              <a:gd name="T45" fmla="*/ 134 h 216"/>
              <a:gd name="T46" fmla="*/ 275 w 358"/>
              <a:gd name="T47" fmla="*/ 122 h 216"/>
              <a:gd name="T48" fmla="*/ 289 w 358"/>
              <a:gd name="T49" fmla="*/ 111 h 216"/>
              <a:gd name="T50" fmla="*/ 312 w 358"/>
              <a:gd name="T51" fmla="*/ 104 h 216"/>
              <a:gd name="T52" fmla="*/ 325 w 358"/>
              <a:gd name="T53" fmla="*/ 100 h 216"/>
              <a:gd name="T54" fmla="*/ 338 w 358"/>
              <a:gd name="T55" fmla="*/ 102 h 216"/>
              <a:gd name="T56" fmla="*/ 332 w 358"/>
              <a:gd name="T57" fmla="*/ 99 h 216"/>
              <a:gd name="T58" fmla="*/ 332 w 358"/>
              <a:gd name="T59" fmla="*/ 80 h 216"/>
              <a:gd name="T60" fmla="*/ 341 w 358"/>
              <a:gd name="T61" fmla="*/ 65 h 216"/>
              <a:gd name="T62" fmla="*/ 352 w 358"/>
              <a:gd name="T63" fmla="*/ 56 h 216"/>
              <a:gd name="T64" fmla="*/ 357 w 358"/>
              <a:gd name="T65" fmla="*/ 54 h 216"/>
              <a:gd name="T66" fmla="*/ 355 w 358"/>
              <a:gd name="T67" fmla="*/ 45 h 216"/>
              <a:gd name="T68" fmla="*/ 343 w 358"/>
              <a:gd name="T69" fmla="*/ 40 h 216"/>
              <a:gd name="T70" fmla="*/ 329 w 358"/>
              <a:gd name="T71" fmla="*/ 33 h 216"/>
              <a:gd name="T72" fmla="*/ 315 w 358"/>
              <a:gd name="T73" fmla="*/ 31 h 216"/>
              <a:gd name="T74" fmla="*/ 298 w 358"/>
              <a:gd name="T75" fmla="*/ 31 h 216"/>
              <a:gd name="T76" fmla="*/ 289 w 358"/>
              <a:gd name="T77" fmla="*/ 31 h 216"/>
              <a:gd name="T78" fmla="*/ 286 w 358"/>
              <a:gd name="T79" fmla="*/ 25 h 216"/>
              <a:gd name="T80" fmla="*/ 286 w 358"/>
              <a:gd name="T81" fmla="*/ 16 h 216"/>
              <a:gd name="T82" fmla="*/ 295 w 358"/>
              <a:gd name="T83" fmla="*/ 14 h 216"/>
              <a:gd name="T84" fmla="*/ 303 w 358"/>
              <a:gd name="T85" fmla="*/ 14 h 216"/>
              <a:gd name="T86" fmla="*/ 303 w 358"/>
              <a:gd name="T87" fmla="*/ 5 h 216"/>
              <a:gd name="T88" fmla="*/ 293 w 358"/>
              <a:gd name="T89" fmla="*/ 0 h 216"/>
              <a:gd name="T90" fmla="*/ 269 w 358"/>
              <a:gd name="T91" fmla="*/ 2 h 216"/>
              <a:gd name="T92" fmla="*/ 244 w 358"/>
              <a:gd name="T93" fmla="*/ 8 h 216"/>
              <a:gd name="T94" fmla="*/ 230 w 358"/>
              <a:gd name="T95" fmla="*/ 8 h 216"/>
              <a:gd name="T96" fmla="*/ 210 w 358"/>
              <a:gd name="T97" fmla="*/ 8 h 216"/>
              <a:gd name="T98" fmla="*/ 202 w 358"/>
              <a:gd name="T99" fmla="*/ 2 h 216"/>
              <a:gd name="T100" fmla="*/ 193 w 358"/>
              <a:gd name="T101" fmla="*/ 5 h 216"/>
              <a:gd name="T102" fmla="*/ 182 w 358"/>
              <a:gd name="T103" fmla="*/ 14 h 216"/>
              <a:gd name="T104" fmla="*/ 167 w 358"/>
              <a:gd name="T105" fmla="*/ 16 h 216"/>
              <a:gd name="T106" fmla="*/ 148 w 358"/>
              <a:gd name="T107" fmla="*/ 14 h 216"/>
              <a:gd name="T108" fmla="*/ 139 w 358"/>
              <a:gd name="T109" fmla="*/ 19 h 216"/>
              <a:gd name="T110" fmla="*/ 125 w 358"/>
              <a:gd name="T111" fmla="*/ 31 h 216"/>
              <a:gd name="T112" fmla="*/ 119 w 358"/>
              <a:gd name="T113" fmla="*/ 31 h 216"/>
              <a:gd name="T114" fmla="*/ 100 w 358"/>
              <a:gd name="T115" fmla="*/ 25 h 216"/>
              <a:gd name="T116" fmla="*/ 83 w 358"/>
              <a:gd name="T117" fmla="*/ 25 h 216"/>
              <a:gd name="T118" fmla="*/ 65 w 358"/>
              <a:gd name="T119" fmla="*/ 23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8" h="216">
                <a:moveTo>
                  <a:pt x="65" y="23"/>
                </a:moveTo>
                <a:lnTo>
                  <a:pt x="65" y="59"/>
                </a:lnTo>
                <a:lnTo>
                  <a:pt x="9" y="76"/>
                </a:lnTo>
                <a:lnTo>
                  <a:pt x="0" y="111"/>
                </a:lnTo>
                <a:lnTo>
                  <a:pt x="9" y="144"/>
                </a:lnTo>
                <a:lnTo>
                  <a:pt x="23" y="156"/>
                </a:lnTo>
                <a:lnTo>
                  <a:pt x="43" y="150"/>
                </a:lnTo>
                <a:lnTo>
                  <a:pt x="71" y="144"/>
                </a:lnTo>
                <a:lnTo>
                  <a:pt x="91" y="183"/>
                </a:lnTo>
                <a:lnTo>
                  <a:pt x="105" y="178"/>
                </a:lnTo>
                <a:lnTo>
                  <a:pt x="142" y="206"/>
                </a:lnTo>
                <a:lnTo>
                  <a:pt x="155" y="215"/>
                </a:lnTo>
                <a:lnTo>
                  <a:pt x="171" y="210"/>
                </a:lnTo>
                <a:lnTo>
                  <a:pt x="187" y="206"/>
                </a:lnTo>
                <a:lnTo>
                  <a:pt x="201" y="204"/>
                </a:lnTo>
                <a:lnTo>
                  <a:pt x="207" y="199"/>
                </a:lnTo>
                <a:lnTo>
                  <a:pt x="210" y="170"/>
                </a:lnTo>
                <a:lnTo>
                  <a:pt x="202" y="156"/>
                </a:lnTo>
                <a:lnTo>
                  <a:pt x="202" y="144"/>
                </a:lnTo>
                <a:lnTo>
                  <a:pt x="213" y="136"/>
                </a:lnTo>
                <a:lnTo>
                  <a:pt x="233" y="125"/>
                </a:lnTo>
                <a:lnTo>
                  <a:pt x="247" y="121"/>
                </a:lnTo>
                <a:lnTo>
                  <a:pt x="261" y="134"/>
                </a:lnTo>
                <a:lnTo>
                  <a:pt x="275" y="122"/>
                </a:lnTo>
                <a:lnTo>
                  <a:pt x="289" y="111"/>
                </a:lnTo>
                <a:lnTo>
                  <a:pt x="312" y="104"/>
                </a:lnTo>
                <a:lnTo>
                  <a:pt x="325" y="100"/>
                </a:lnTo>
                <a:lnTo>
                  <a:pt x="338" y="102"/>
                </a:lnTo>
                <a:lnTo>
                  <a:pt x="332" y="99"/>
                </a:lnTo>
                <a:lnTo>
                  <a:pt x="332" y="80"/>
                </a:lnTo>
                <a:lnTo>
                  <a:pt x="341" y="65"/>
                </a:lnTo>
                <a:lnTo>
                  <a:pt x="352" y="56"/>
                </a:lnTo>
                <a:lnTo>
                  <a:pt x="357" y="54"/>
                </a:lnTo>
                <a:lnTo>
                  <a:pt x="355" y="45"/>
                </a:lnTo>
                <a:lnTo>
                  <a:pt x="343" y="40"/>
                </a:lnTo>
                <a:lnTo>
                  <a:pt x="329" y="33"/>
                </a:lnTo>
                <a:lnTo>
                  <a:pt x="315" y="31"/>
                </a:lnTo>
                <a:lnTo>
                  <a:pt x="298" y="31"/>
                </a:lnTo>
                <a:lnTo>
                  <a:pt x="289" y="31"/>
                </a:lnTo>
                <a:lnTo>
                  <a:pt x="286" y="25"/>
                </a:lnTo>
                <a:lnTo>
                  <a:pt x="286" y="16"/>
                </a:lnTo>
                <a:lnTo>
                  <a:pt x="295" y="14"/>
                </a:lnTo>
                <a:lnTo>
                  <a:pt x="303" y="14"/>
                </a:lnTo>
                <a:lnTo>
                  <a:pt x="303" y="5"/>
                </a:lnTo>
                <a:lnTo>
                  <a:pt x="293" y="0"/>
                </a:lnTo>
                <a:lnTo>
                  <a:pt x="269" y="2"/>
                </a:lnTo>
                <a:lnTo>
                  <a:pt x="244" y="8"/>
                </a:lnTo>
                <a:lnTo>
                  <a:pt x="230" y="8"/>
                </a:lnTo>
                <a:lnTo>
                  <a:pt x="210" y="8"/>
                </a:lnTo>
                <a:lnTo>
                  <a:pt x="202" y="2"/>
                </a:lnTo>
                <a:lnTo>
                  <a:pt x="193" y="5"/>
                </a:lnTo>
                <a:lnTo>
                  <a:pt x="182" y="14"/>
                </a:lnTo>
                <a:lnTo>
                  <a:pt x="167" y="16"/>
                </a:lnTo>
                <a:lnTo>
                  <a:pt x="148" y="14"/>
                </a:lnTo>
                <a:lnTo>
                  <a:pt x="139" y="19"/>
                </a:lnTo>
                <a:lnTo>
                  <a:pt x="125" y="31"/>
                </a:lnTo>
                <a:lnTo>
                  <a:pt x="119" y="31"/>
                </a:lnTo>
                <a:lnTo>
                  <a:pt x="100" y="25"/>
                </a:lnTo>
                <a:lnTo>
                  <a:pt x="83" y="25"/>
                </a:lnTo>
                <a:lnTo>
                  <a:pt x="65" y="23"/>
                </a:lnTo>
              </a:path>
            </a:pathLst>
          </a:custGeom>
          <a:solidFill>
            <a:srgbClr val="C4DF9B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2812328" y="1600200"/>
            <a:ext cx="957300" cy="966891"/>
          </a:xfrm>
          <a:custGeom>
            <a:avLst/>
            <a:gdLst>
              <a:gd name="T0" fmla="*/ 513 w 543"/>
              <a:gd name="T1" fmla="*/ 88 h 577"/>
              <a:gd name="T2" fmla="*/ 482 w 543"/>
              <a:gd name="T3" fmla="*/ 145 h 577"/>
              <a:gd name="T4" fmla="*/ 502 w 543"/>
              <a:gd name="T5" fmla="*/ 190 h 577"/>
              <a:gd name="T6" fmla="*/ 496 w 543"/>
              <a:gd name="T7" fmla="*/ 233 h 577"/>
              <a:gd name="T8" fmla="*/ 519 w 543"/>
              <a:gd name="T9" fmla="*/ 286 h 577"/>
              <a:gd name="T10" fmla="*/ 477 w 543"/>
              <a:gd name="T11" fmla="*/ 366 h 577"/>
              <a:gd name="T12" fmla="*/ 504 w 543"/>
              <a:gd name="T13" fmla="*/ 392 h 577"/>
              <a:gd name="T14" fmla="*/ 536 w 543"/>
              <a:gd name="T15" fmla="*/ 437 h 577"/>
              <a:gd name="T16" fmla="*/ 528 w 543"/>
              <a:gd name="T17" fmla="*/ 459 h 577"/>
              <a:gd name="T18" fmla="*/ 488 w 543"/>
              <a:gd name="T19" fmla="*/ 525 h 577"/>
              <a:gd name="T20" fmla="*/ 445 w 543"/>
              <a:gd name="T21" fmla="*/ 528 h 577"/>
              <a:gd name="T22" fmla="*/ 442 w 543"/>
              <a:gd name="T23" fmla="*/ 576 h 577"/>
              <a:gd name="T24" fmla="*/ 392 w 543"/>
              <a:gd name="T25" fmla="*/ 553 h 577"/>
              <a:gd name="T26" fmla="*/ 329 w 543"/>
              <a:gd name="T27" fmla="*/ 545 h 577"/>
              <a:gd name="T28" fmla="*/ 273 w 543"/>
              <a:gd name="T29" fmla="*/ 528 h 577"/>
              <a:gd name="T30" fmla="*/ 230 w 543"/>
              <a:gd name="T31" fmla="*/ 547 h 577"/>
              <a:gd name="T32" fmla="*/ 230 w 543"/>
              <a:gd name="T33" fmla="*/ 462 h 577"/>
              <a:gd name="T34" fmla="*/ 213 w 543"/>
              <a:gd name="T35" fmla="*/ 448 h 577"/>
              <a:gd name="T36" fmla="*/ 147 w 543"/>
              <a:gd name="T37" fmla="*/ 479 h 577"/>
              <a:gd name="T38" fmla="*/ 102 w 543"/>
              <a:gd name="T39" fmla="*/ 497 h 577"/>
              <a:gd name="T40" fmla="*/ 71 w 543"/>
              <a:gd name="T41" fmla="*/ 507 h 577"/>
              <a:gd name="T42" fmla="*/ 62 w 543"/>
              <a:gd name="T43" fmla="*/ 468 h 577"/>
              <a:gd name="T44" fmla="*/ 102 w 543"/>
              <a:gd name="T45" fmla="*/ 419 h 577"/>
              <a:gd name="T46" fmla="*/ 93 w 543"/>
              <a:gd name="T47" fmla="*/ 397 h 577"/>
              <a:gd name="T48" fmla="*/ 130 w 543"/>
              <a:gd name="T49" fmla="*/ 378 h 577"/>
              <a:gd name="T50" fmla="*/ 102 w 543"/>
              <a:gd name="T51" fmla="*/ 366 h 577"/>
              <a:gd name="T52" fmla="*/ 88 w 543"/>
              <a:gd name="T53" fmla="*/ 331 h 577"/>
              <a:gd name="T54" fmla="*/ 116 w 543"/>
              <a:gd name="T55" fmla="*/ 309 h 577"/>
              <a:gd name="T56" fmla="*/ 79 w 543"/>
              <a:gd name="T57" fmla="*/ 312 h 577"/>
              <a:gd name="T58" fmla="*/ 51 w 543"/>
              <a:gd name="T59" fmla="*/ 295 h 577"/>
              <a:gd name="T60" fmla="*/ 68 w 543"/>
              <a:gd name="T61" fmla="*/ 261 h 577"/>
              <a:gd name="T62" fmla="*/ 43 w 543"/>
              <a:gd name="T63" fmla="*/ 261 h 577"/>
              <a:gd name="T64" fmla="*/ 14 w 543"/>
              <a:gd name="T65" fmla="*/ 221 h 577"/>
              <a:gd name="T66" fmla="*/ 9 w 543"/>
              <a:gd name="T67" fmla="*/ 167 h 577"/>
              <a:gd name="T68" fmla="*/ 51 w 543"/>
              <a:gd name="T69" fmla="*/ 136 h 577"/>
              <a:gd name="T70" fmla="*/ 76 w 543"/>
              <a:gd name="T71" fmla="*/ 124 h 577"/>
              <a:gd name="T72" fmla="*/ 138 w 543"/>
              <a:gd name="T73" fmla="*/ 116 h 577"/>
              <a:gd name="T74" fmla="*/ 185 w 543"/>
              <a:gd name="T75" fmla="*/ 105 h 577"/>
              <a:gd name="T76" fmla="*/ 207 w 543"/>
              <a:gd name="T77" fmla="*/ 97 h 577"/>
              <a:gd name="T78" fmla="*/ 238 w 543"/>
              <a:gd name="T79" fmla="*/ 100 h 577"/>
              <a:gd name="T80" fmla="*/ 230 w 543"/>
              <a:gd name="T81" fmla="*/ 60 h 577"/>
              <a:gd name="T82" fmla="*/ 287 w 543"/>
              <a:gd name="T83" fmla="*/ 43 h 577"/>
              <a:gd name="T84" fmla="*/ 304 w 543"/>
              <a:gd name="T85" fmla="*/ 9 h 577"/>
              <a:gd name="T86" fmla="*/ 337 w 543"/>
              <a:gd name="T87" fmla="*/ 14 h 577"/>
              <a:gd name="T88" fmla="*/ 366 w 543"/>
              <a:gd name="T89" fmla="*/ 12 h 577"/>
              <a:gd name="T90" fmla="*/ 428 w 543"/>
              <a:gd name="T91" fmla="*/ 34 h 577"/>
              <a:gd name="T92" fmla="*/ 459 w 543"/>
              <a:gd name="T93" fmla="*/ 54 h 577"/>
              <a:gd name="T94" fmla="*/ 519 w 543"/>
              <a:gd name="T95" fmla="*/ 65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43" h="577">
                <a:moveTo>
                  <a:pt x="519" y="65"/>
                </a:moveTo>
                <a:lnTo>
                  <a:pt x="522" y="79"/>
                </a:lnTo>
                <a:lnTo>
                  <a:pt x="513" y="88"/>
                </a:lnTo>
                <a:lnTo>
                  <a:pt x="504" y="97"/>
                </a:lnTo>
                <a:lnTo>
                  <a:pt x="491" y="116"/>
                </a:lnTo>
                <a:lnTo>
                  <a:pt x="482" y="145"/>
                </a:lnTo>
                <a:lnTo>
                  <a:pt x="480" y="150"/>
                </a:lnTo>
                <a:lnTo>
                  <a:pt x="502" y="179"/>
                </a:lnTo>
                <a:lnTo>
                  <a:pt x="502" y="190"/>
                </a:lnTo>
                <a:lnTo>
                  <a:pt x="504" y="204"/>
                </a:lnTo>
                <a:lnTo>
                  <a:pt x="499" y="221"/>
                </a:lnTo>
                <a:lnTo>
                  <a:pt x="496" y="233"/>
                </a:lnTo>
                <a:lnTo>
                  <a:pt x="499" y="252"/>
                </a:lnTo>
                <a:lnTo>
                  <a:pt x="511" y="276"/>
                </a:lnTo>
                <a:lnTo>
                  <a:pt x="519" y="286"/>
                </a:lnTo>
                <a:lnTo>
                  <a:pt x="513" y="300"/>
                </a:lnTo>
                <a:lnTo>
                  <a:pt x="485" y="335"/>
                </a:lnTo>
                <a:lnTo>
                  <a:pt x="477" y="366"/>
                </a:lnTo>
                <a:lnTo>
                  <a:pt x="482" y="386"/>
                </a:lnTo>
                <a:lnTo>
                  <a:pt x="491" y="395"/>
                </a:lnTo>
                <a:lnTo>
                  <a:pt x="504" y="392"/>
                </a:lnTo>
                <a:lnTo>
                  <a:pt x="513" y="392"/>
                </a:lnTo>
                <a:lnTo>
                  <a:pt x="528" y="414"/>
                </a:lnTo>
                <a:lnTo>
                  <a:pt x="536" y="437"/>
                </a:lnTo>
                <a:lnTo>
                  <a:pt x="542" y="451"/>
                </a:lnTo>
                <a:lnTo>
                  <a:pt x="539" y="459"/>
                </a:lnTo>
                <a:lnTo>
                  <a:pt x="528" y="459"/>
                </a:lnTo>
                <a:lnTo>
                  <a:pt x="519" y="474"/>
                </a:lnTo>
                <a:lnTo>
                  <a:pt x="502" y="502"/>
                </a:lnTo>
                <a:lnTo>
                  <a:pt x="488" y="525"/>
                </a:lnTo>
                <a:lnTo>
                  <a:pt x="471" y="516"/>
                </a:lnTo>
                <a:lnTo>
                  <a:pt x="457" y="516"/>
                </a:lnTo>
                <a:lnTo>
                  <a:pt x="445" y="528"/>
                </a:lnTo>
                <a:lnTo>
                  <a:pt x="434" y="542"/>
                </a:lnTo>
                <a:lnTo>
                  <a:pt x="440" y="553"/>
                </a:lnTo>
                <a:lnTo>
                  <a:pt x="442" y="576"/>
                </a:lnTo>
                <a:lnTo>
                  <a:pt x="417" y="547"/>
                </a:lnTo>
                <a:lnTo>
                  <a:pt x="406" y="553"/>
                </a:lnTo>
                <a:lnTo>
                  <a:pt x="392" y="553"/>
                </a:lnTo>
                <a:lnTo>
                  <a:pt x="377" y="556"/>
                </a:lnTo>
                <a:lnTo>
                  <a:pt x="346" y="547"/>
                </a:lnTo>
                <a:lnTo>
                  <a:pt x="329" y="545"/>
                </a:lnTo>
                <a:lnTo>
                  <a:pt x="304" y="550"/>
                </a:lnTo>
                <a:lnTo>
                  <a:pt x="283" y="539"/>
                </a:lnTo>
                <a:lnTo>
                  <a:pt x="273" y="528"/>
                </a:lnTo>
                <a:lnTo>
                  <a:pt x="266" y="531"/>
                </a:lnTo>
                <a:lnTo>
                  <a:pt x="258" y="539"/>
                </a:lnTo>
                <a:lnTo>
                  <a:pt x="230" y="547"/>
                </a:lnTo>
                <a:lnTo>
                  <a:pt x="213" y="516"/>
                </a:lnTo>
                <a:lnTo>
                  <a:pt x="230" y="476"/>
                </a:lnTo>
                <a:lnTo>
                  <a:pt x="230" y="462"/>
                </a:lnTo>
                <a:lnTo>
                  <a:pt x="226" y="448"/>
                </a:lnTo>
                <a:lnTo>
                  <a:pt x="218" y="434"/>
                </a:lnTo>
                <a:lnTo>
                  <a:pt x="213" y="448"/>
                </a:lnTo>
                <a:lnTo>
                  <a:pt x="199" y="454"/>
                </a:lnTo>
                <a:lnTo>
                  <a:pt x="181" y="466"/>
                </a:lnTo>
                <a:lnTo>
                  <a:pt x="147" y="479"/>
                </a:lnTo>
                <a:lnTo>
                  <a:pt x="128" y="483"/>
                </a:lnTo>
                <a:lnTo>
                  <a:pt x="111" y="485"/>
                </a:lnTo>
                <a:lnTo>
                  <a:pt x="102" y="497"/>
                </a:lnTo>
                <a:lnTo>
                  <a:pt x="90" y="507"/>
                </a:lnTo>
                <a:lnTo>
                  <a:pt x="68" y="519"/>
                </a:lnTo>
                <a:lnTo>
                  <a:pt x="71" y="507"/>
                </a:lnTo>
                <a:lnTo>
                  <a:pt x="62" y="502"/>
                </a:lnTo>
                <a:lnTo>
                  <a:pt x="65" y="485"/>
                </a:lnTo>
                <a:lnTo>
                  <a:pt x="62" y="468"/>
                </a:lnTo>
                <a:lnTo>
                  <a:pt x="57" y="457"/>
                </a:lnTo>
                <a:lnTo>
                  <a:pt x="76" y="443"/>
                </a:lnTo>
                <a:lnTo>
                  <a:pt x="102" y="419"/>
                </a:lnTo>
                <a:lnTo>
                  <a:pt x="90" y="414"/>
                </a:lnTo>
                <a:lnTo>
                  <a:pt x="83" y="400"/>
                </a:lnTo>
                <a:lnTo>
                  <a:pt x="93" y="397"/>
                </a:lnTo>
                <a:lnTo>
                  <a:pt x="102" y="388"/>
                </a:lnTo>
                <a:lnTo>
                  <a:pt x="122" y="383"/>
                </a:lnTo>
                <a:lnTo>
                  <a:pt x="130" y="378"/>
                </a:lnTo>
                <a:lnTo>
                  <a:pt x="128" y="366"/>
                </a:lnTo>
                <a:lnTo>
                  <a:pt x="111" y="366"/>
                </a:lnTo>
                <a:lnTo>
                  <a:pt x="102" y="366"/>
                </a:lnTo>
                <a:lnTo>
                  <a:pt x="90" y="360"/>
                </a:lnTo>
                <a:lnTo>
                  <a:pt x="88" y="349"/>
                </a:lnTo>
                <a:lnTo>
                  <a:pt x="88" y="331"/>
                </a:lnTo>
                <a:lnTo>
                  <a:pt x="93" y="321"/>
                </a:lnTo>
                <a:lnTo>
                  <a:pt x="102" y="309"/>
                </a:lnTo>
                <a:lnTo>
                  <a:pt x="116" y="309"/>
                </a:lnTo>
                <a:lnTo>
                  <a:pt x="105" y="298"/>
                </a:lnTo>
                <a:lnTo>
                  <a:pt x="85" y="304"/>
                </a:lnTo>
                <a:lnTo>
                  <a:pt x="79" y="312"/>
                </a:lnTo>
                <a:lnTo>
                  <a:pt x="57" y="326"/>
                </a:lnTo>
                <a:lnTo>
                  <a:pt x="48" y="312"/>
                </a:lnTo>
                <a:lnTo>
                  <a:pt x="51" y="295"/>
                </a:lnTo>
                <a:lnTo>
                  <a:pt x="54" y="281"/>
                </a:lnTo>
                <a:lnTo>
                  <a:pt x="65" y="269"/>
                </a:lnTo>
                <a:lnTo>
                  <a:pt x="68" y="261"/>
                </a:lnTo>
                <a:lnTo>
                  <a:pt x="62" y="252"/>
                </a:lnTo>
                <a:lnTo>
                  <a:pt x="51" y="258"/>
                </a:lnTo>
                <a:lnTo>
                  <a:pt x="43" y="261"/>
                </a:lnTo>
                <a:lnTo>
                  <a:pt x="31" y="241"/>
                </a:lnTo>
                <a:lnTo>
                  <a:pt x="23" y="227"/>
                </a:lnTo>
                <a:lnTo>
                  <a:pt x="14" y="221"/>
                </a:lnTo>
                <a:lnTo>
                  <a:pt x="0" y="216"/>
                </a:lnTo>
                <a:lnTo>
                  <a:pt x="9" y="207"/>
                </a:lnTo>
                <a:lnTo>
                  <a:pt x="9" y="167"/>
                </a:lnTo>
                <a:lnTo>
                  <a:pt x="17" y="159"/>
                </a:lnTo>
                <a:lnTo>
                  <a:pt x="37" y="145"/>
                </a:lnTo>
                <a:lnTo>
                  <a:pt x="51" y="136"/>
                </a:lnTo>
                <a:lnTo>
                  <a:pt x="62" y="131"/>
                </a:lnTo>
                <a:lnTo>
                  <a:pt x="76" y="136"/>
                </a:lnTo>
                <a:lnTo>
                  <a:pt x="76" y="124"/>
                </a:lnTo>
                <a:lnTo>
                  <a:pt x="93" y="105"/>
                </a:lnTo>
                <a:lnTo>
                  <a:pt x="105" y="108"/>
                </a:lnTo>
                <a:lnTo>
                  <a:pt x="138" y="116"/>
                </a:lnTo>
                <a:lnTo>
                  <a:pt x="150" y="122"/>
                </a:lnTo>
                <a:lnTo>
                  <a:pt x="162" y="116"/>
                </a:lnTo>
                <a:lnTo>
                  <a:pt x="185" y="105"/>
                </a:lnTo>
                <a:lnTo>
                  <a:pt x="190" y="100"/>
                </a:lnTo>
                <a:lnTo>
                  <a:pt x="199" y="105"/>
                </a:lnTo>
                <a:lnTo>
                  <a:pt x="207" y="97"/>
                </a:lnTo>
                <a:lnTo>
                  <a:pt x="216" y="102"/>
                </a:lnTo>
                <a:lnTo>
                  <a:pt x="233" y="108"/>
                </a:lnTo>
                <a:lnTo>
                  <a:pt x="238" y="100"/>
                </a:lnTo>
                <a:lnTo>
                  <a:pt x="238" y="85"/>
                </a:lnTo>
                <a:lnTo>
                  <a:pt x="233" y="71"/>
                </a:lnTo>
                <a:lnTo>
                  <a:pt x="230" y="60"/>
                </a:lnTo>
                <a:lnTo>
                  <a:pt x="250" y="51"/>
                </a:lnTo>
                <a:lnTo>
                  <a:pt x="273" y="36"/>
                </a:lnTo>
                <a:lnTo>
                  <a:pt x="287" y="43"/>
                </a:lnTo>
                <a:lnTo>
                  <a:pt x="278" y="26"/>
                </a:lnTo>
                <a:lnTo>
                  <a:pt x="289" y="20"/>
                </a:lnTo>
                <a:lnTo>
                  <a:pt x="304" y="9"/>
                </a:lnTo>
                <a:lnTo>
                  <a:pt x="315" y="0"/>
                </a:lnTo>
                <a:lnTo>
                  <a:pt x="326" y="0"/>
                </a:lnTo>
                <a:lnTo>
                  <a:pt x="337" y="14"/>
                </a:lnTo>
                <a:lnTo>
                  <a:pt x="346" y="3"/>
                </a:lnTo>
                <a:lnTo>
                  <a:pt x="361" y="3"/>
                </a:lnTo>
                <a:lnTo>
                  <a:pt x="366" y="12"/>
                </a:lnTo>
                <a:lnTo>
                  <a:pt x="389" y="12"/>
                </a:lnTo>
                <a:lnTo>
                  <a:pt x="414" y="20"/>
                </a:lnTo>
                <a:lnTo>
                  <a:pt x="428" y="34"/>
                </a:lnTo>
                <a:lnTo>
                  <a:pt x="434" y="54"/>
                </a:lnTo>
                <a:lnTo>
                  <a:pt x="442" y="60"/>
                </a:lnTo>
                <a:lnTo>
                  <a:pt x="459" y="54"/>
                </a:lnTo>
                <a:lnTo>
                  <a:pt x="473" y="62"/>
                </a:lnTo>
                <a:lnTo>
                  <a:pt x="494" y="68"/>
                </a:lnTo>
                <a:lnTo>
                  <a:pt x="519" y="65"/>
                </a:lnTo>
              </a:path>
            </a:pathLst>
          </a:custGeom>
          <a:solidFill>
            <a:srgbClr val="218535"/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3645813" y="1941455"/>
            <a:ext cx="1997647" cy="1521066"/>
          </a:xfrm>
          <a:custGeom>
            <a:avLst/>
            <a:gdLst>
              <a:gd name="T0" fmla="*/ 63 w 1133"/>
              <a:gd name="T1" fmla="*/ 255 h 907"/>
              <a:gd name="T2" fmla="*/ 31 w 1133"/>
              <a:gd name="T3" fmla="*/ 188 h 907"/>
              <a:gd name="T4" fmla="*/ 9 w 1133"/>
              <a:gd name="T5" fmla="*/ 126 h 907"/>
              <a:gd name="T6" fmla="*/ 63 w 1133"/>
              <a:gd name="T7" fmla="*/ 63 h 907"/>
              <a:gd name="T8" fmla="*/ 151 w 1133"/>
              <a:gd name="T9" fmla="*/ 38 h 907"/>
              <a:gd name="T10" fmla="*/ 210 w 1133"/>
              <a:gd name="T11" fmla="*/ 26 h 907"/>
              <a:gd name="T12" fmla="*/ 286 w 1133"/>
              <a:gd name="T13" fmla="*/ 48 h 907"/>
              <a:gd name="T14" fmla="*/ 392 w 1133"/>
              <a:gd name="T15" fmla="*/ 29 h 907"/>
              <a:gd name="T16" fmla="*/ 469 w 1133"/>
              <a:gd name="T17" fmla="*/ 0 h 907"/>
              <a:gd name="T18" fmla="*/ 517 w 1133"/>
              <a:gd name="T19" fmla="*/ 60 h 907"/>
              <a:gd name="T20" fmla="*/ 599 w 1133"/>
              <a:gd name="T21" fmla="*/ 79 h 907"/>
              <a:gd name="T22" fmla="*/ 676 w 1133"/>
              <a:gd name="T23" fmla="*/ 111 h 907"/>
              <a:gd name="T24" fmla="*/ 698 w 1133"/>
              <a:gd name="T25" fmla="*/ 65 h 907"/>
              <a:gd name="T26" fmla="*/ 724 w 1133"/>
              <a:gd name="T27" fmla="*/ 32 h 907"/>
              <a:gd name="T28" fmla="*/ 783 w 1133"/>
              <a:gd name="T29" fmla="*/ 15 h 907"/>
              <a:gd name="T30" fmla="*/ 846 w 1133"/>
              <a:gd name="T31" fmla="*/ 55 h 907"/>
              <a:gd name="T32" fmla="*/ 840 w 1133"/>
              <a:gd name="T33" fmla="*/ 97 h 907"/>
              <a:gd name="T34" fmla="*/ 857 w 1133"/>
              <a:gd name="T35" fmla="*/ 185 h 907"/>
              <a:gd name="T36" fmla="*/ 854 w 1133"/>
              <a:gd name="T37" fmla="*/ 253 h 907"/>
              <a:gd name="T38" fmla="*/ 871 w 1133"/>
              <a:gd name="T39" fmla="*/ 327 h 907"/>
              <a:gd name="T40" fmla="*/ 902 w 1133"/>
              <a:gd name="T41" fmla="*/ 347 h 907"/>
              <a:gd name="T42" fmla="*/ 928 w 1133"/>
              <a:gd name="T43" fmla="*/ 316 h 907"/>
              <a:gd name="T44" fmla="*/ 962 w 1133"/>
              <a:gd name="T45" fmla="*/ 350 h 907"/>
              <a:gd name="T46" fmla="*/ 1064 w 1133"/>
              <a:gd name="T47" fmla="*/ 312 h 907"/>
              <a:gd name="T48" fmla="*/ 1109 w 1133"/>
              <a:gd name="T49" fmla="*/ 364 h 907"/>
              <a:gd name="T50" fmla="*/ 1123 w 1133"/>
              <a:gd name="T51" fmla="*/ 435 h 907"/>
              <a:gd name="T52" fmla="*/ 1098 w 1133"/>
              <a:gd name="T53" fmla="*/ 523 h 907"/>
              <a:gd name="T54" fmla="*/ 1047 w 1133"/>
              <a:gd name="T55" fmla="*/ 559 h 907"/>
              <a:gd name="T56" fmla="*/ 1033 w 1133"/>
              <a:gd name="T57" fmla="*/ 628 h 907"/>
              <a:gd name="T58" fmla="*/ 990 w 1133"/>
              <a:gd name="T59" fmla="*/ 574 h 907"/>
              <a:gd name="T60" fmla="*/ 883 w 1133"/>
              <a:gd name="T61" fmla="*/ 540 h 907"/>
              <a:gd name="T62" fmla="*/ 837 w 1133"/>
              <a:gd name="T63" fmla="*/ 545 h 907"/>
              <a:gd name="T64" fmla="*/ 758 w 1133"/>
              <a:gd name="T65" fmla="*/ 597 h 907"/>
              <a:gd name="T66" fmla="*/ 647 w 1133"/>
              <a:gd name="T67" fmla="*/ 710 h 907"/>
              <a:gd name="T68" fmla="*/ 564 w 1133"/>
              <a:gd name="T69" fmla="*/ 781 h 907"/>
              <a:gd name="T70" fmla="*/ 540 w 1133"/>
              <a:gd name="T71" fmla="*/ 823 h 907"/>
              <a:gd name="T72" fmla="*/ 505 w 1133"/>
              <a:gd name="T73" fmla="*/ 886 h 907"/>
              <a:gd name="T74" fmla="*/ 445 w 1133"/>
              <a:gd name="T75" fmla="*/ 878 h 907"/>
              <a:gd name="T76" fmla="*/ 355 w 1133"/>
              <a:gd name="T77" fmla="*/ 894 h 907"/>
              <a:gd name="T78" fmla="*/ 286 w 1133"/>
              <a:gd name="T79" fmla="*/ 841 h 907"/>
              <a:gd name="T80" fmla="*/ 174 w 1133"/>
              <a:gd name="T81" fmla="*/ 792 h 907"/>
              <a:gd name="T82" fmla="*/ 69 w 1133"/>
              <a:gd name="T83" fmla="*/ 858 h 907"/>
              <a:gd name="T84" fmla="*/ 46 w 1133"/>
              <a:gd name="T85" fmla="*/ 804 h 907"/>
              <a:gd name="T86" fmla="*/ 48 w 1133"/>
              <a:gd name="T87" fmla="*/ 690 h 907"/>
              <a:gd name="T88" fmla="*/ 143 w 1133"/>
              <a:gd name="T89" fmla="*/ 520 h 907"/>
              <a:gd name="T90" fmla="*/ 190 w 1133"/>
              <a:gd name="T91" fmla="*/ 443 h 907"/>
              <a:gd name="T92" fmla="*/ 128 w 1133"/>
              <a:gd name="T93" fmla="*/ 412 h 907"/>
              <a:gd name="T94" fmla="*/ 86 w 1133"/>
              <a:gd name="T95" fmla="*/ 330 h 907"/>
              <a:gd name="T96" fmla="*/ 12 w 1133"/>
              <a:gd name="T97" fmla="*/ 324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33" h="907">
                <a:moveTo>
                  <a:pt x="12" y="324"/>
                </a:moveTo>
                <a:lnTo>
                  <a:pt x="29" y="293"/>
                </a:lnTo>
                <a:lnTo>
                  <a:pt x="51" y="253"/>
                </a:lnTo>
                <a:lnTo>
                  <a:pt x="63" y="255"/>
                </a:lnTo>
                <a:lnTo>
                  <a:pt x="65" y="245"/>
                </a:lnTo>
                <a:lnTo>
                  <a:pt x="51" y="202"/>
                </a:lnTo>
                <a:lnTo>
                  <a:pt x="34" y="185"/>
                </a:lnTo>
                <a:lnTo>
                  <a:pt x="31" y="188"/>
                </a:lnTo>
                <a:lnTo>
                  <a:pt x="20" y="191"/>
                </a:lnTo>
                <a:lnTo>
                  <a:pt x="6" y="176"/>
                </a:lnTo>
                <a:lnTo>
                  <a:pt x="0" y="157"/>
                </a:lnTo>
                <a:lnTo>
                  <a:pt x="9" y="126"/>
                </a:lnTo>
                <a:lnTo>
                  <a:pt x="38" y="97"/>
                </a:lnTo>
                <a:lnTo>
                  <a:pt x="43" y="79"/>
                </a:lnTo>
                <a:lnTo>
                  <a:pt x="38" y="65"/>
                </a:lnTo>
                <a:lnTo>
                  <a:pt x="63" y="63"/>
                </a:lnTo>
                <a:lnTo>
                  <a:pt x="100" y="65"/>
                </a:lnTo>
                <a:lnTo>
                  <a:pt x="117" y="65"/>
                </a:lnTo>
                <a:lnTo>
                  <a:pt x="131" y="60"/>
                </a:lnTo>
                <a:lnTo>
                  <a:pt x="151" y="38"/>
                </a:lnTo>
                <a:lnTo>
                  <a:pt x="153" y="32"/>
                </a:lnTo>
                <a:lnTo>
                  <a:pt x="165" y="34"/>
                </a:lnTo>
                <a:lnTo>
                  <a:pt x="179" y="46"/>
                </a:lnTo>
                <a:lnTo>
                  <a:pt x="210" y="26"/>
                </a:lnTo>
                <a:lnTo>
                  <a:pt x="236" y="38"/>
                </a:lnTo>
                <a:lnTo>
                  <a:pt x="253" y="51"/>
                </a:lnTo>
                <a:lnTo>
                  <a:pt x="270" y="57"/>
                </a:lnTo>
                <a:lnTo>
                  <a:pt x="286" y="48"/>
                </a:lnTo>
                <a:lnTo>
                  <a:pt x="312" y="29"/>
                </a:lnTo>
                <a:lnTo>
                  <a:pt x="358" y="43"/>
                </a:lnTo>
                <a:lnTo>
                  <a:pt x="369" y="38"/>
                </a:lnTo>
                <a:lnTo>
                  <a:pt x="392" y="29"/>
                </a:lnTo>
                <a:lnTo>
                  <a:pt x="412" y="34"/>
                </a:lnTo>
                <a:lnTo>
                  <a:pt x="435" y="26"/>
                </a:lnTo>
                <a:lnTo>
                  <a:pt x="452" y="12"/>
                </a:lnTo>
                <a:lnTo>
                  <a:pt x="469" y="0"/>
                </a:lnTo>
                <a:lnTo>
                  <a:pt x="491" y="12"/>
                </a:lnTo>
                <a:lnTo>
                  <a:pt x="500" y="32"/>
                </a:lnTo>
                <a:lnTo>
                  <a:pt x="505" y="51"/>
                </a:lnTo>
                <a:lnTo>
                  <a:pt x="517" y="60"/>
                </a:lnTo>
                <a:lnTo>
                  <a:pt x="536" y="55"/>
                </a:lnTo>
                <a:lnTo>
                  <a:pt x="564" y="46"/>
                </a:lnTo>
                <a:lnTo>
                  <a:pt x="585" y="88"/>
                </a:lnTo>
                <a:lnTo>
                  <a:pt x="599" y="79"/>
                </a:lnTo>
                <a:lnTo>
                  <a:pt x="628" y="103"/>
                </a:lnTo>
                <a:lnTo>
                  <a:pt x="647" y="119"/>
                </a:lnTo>
                <a:lnTo>
                  <a:pt x="659" y="117"/>
                </a:lnTo>
                <a:lnTo>
                  <a:pt x="676" y="111"/>
                </a:lnTo>
                <a:lnTo>
                  <a:pt x="692" y="108"/>
                </a:lnTo>
                <a:lnTo>
                  <a:pt x="701" y="103"/>
                </a:lnTo>
                <a:lnTo>
                  <a:pt x="704" y="72"/>
                </a:lnTo>
                <a:lnTo>
                  <a:pt x="698" y="65"/>
                </a:lnTo>
                <a:lnTo>
                  <a:pt x="692" y="55"/>
                </a:lnTo>
                <a:lnTo>
                  <a:pt x="695" y="46"/>
                </a:lnTo>
                <a:lnTo>
                  <a:pt x="707" y="38"/>
                </a:lnTo>
                <a:lnTo>
                  <a:pt x="724" y="32"/>
                </a:lnTo>
                <a:lnTo>
                  <a:pt x="740" y="26"/>
                </a:lnTo>
                <a:lnTo>
                  <a:pt x="755" y="38"/>
                </a:lnTo>
                <a:lnTo>
                  <a:pt x="769" y="26"/>
                </a:lnTo>
                <a:lnTo>
                  <a:pt x="783" y="15"/>
                </a:lnTo>
                <a:lnTo>
                  <a:pt x="809" y="9"/>
                </a:lnTo>
                <a:lnTo>
                  <a:pt x="828" y="0"/>
                </a:lnTo>
                <a:lnTo>
                  <a:pt x="851" y="32"/>
                </a:lnTo>
                <a:lnTo>
                  <a:pt x="846" y="55"/>
                </a:lnTo>
                <a:lnTo>
                  <a:pt x="868" y="77"/>
                </a:lnTo>
                <a:lnTo>
                  <a:pt x="868" y="88"/>
                </a:lnTo>
                <a:lnTo>
                  <a:pt x="854" y="94"/>
                </a:lnTo>
                <a:lnTo>
                  <a:pt x="840" y="97"/>
                </a:lnTo>
                <a:lnTo>
                  <a:pt x="843" y="122"/>
                </a:lnTo>
                <a:lnTo>
                  <a:pt x="868" y="131"/>
                </a:lnTo>
                <a:lnTo>
                  <a:pt x="877" y="159"/>
                </a:lnTo>
                <a:lnTo>
                  <a:pt x="857" y="185"/>
                </a:lnTo>
                <a:lnTo>
                  <a:pt x="868" y="210"/>
                </a:lnTo>
                <a:lnTo>
                  <a:pt x="874" y="236"/>
                </a:lnTo>
                <a:lnTo>
                  <a:pt x="866" y="245"/>
                </a:lnTo>
                <a:lnTo>
                  <a:pt x="854" y="253"/>
                </a:lnTo>
                <a:lnTo>
                  <a:pt x="851" y="267"/>
                </a:lnTo>
                <a:lnTo>
                  <a:pt x="866" y="290"/>
                </a:lnTo>
                <a:lnTo>
                  <a:pt x="871" y="304"/>
                </a:lnTo>
                <a:lnTo>
                  <a:pt x="871" y="327"/>
                </a:lnTo>
                <a:lnTo>
                  <a:pt x="871" y="347"/>
                </a:lnTo>
                <a:lnTo>
                  <a:pt x="877" y="355"/>
                </a:lnTo>
                <a:lnTo>
                  <a:pt x="883" y="355"/>
                </a:lnTo>
                <a:lnTo>
                  <a:pt x="902" y="347"/>
                </a:lnTo>
                <a:lnTo>
                  <a:pt x="902" y="324"/>
                </a:lnTo>
                <a:lnTo>
                  <a:pt x="911" y="316"/>
                </a:lnTo>
                <a:lnTo>
                  <a:pt x="916" y="307"/>
                </a:lnTo>
                <a:lnTo>
                  <a:pt x="928" y="316"/>
                </a:lnTo>
                <a:lnTo>
                  <a:pt x="931" y="341"/>
                </a:lnTo>
                <a:lnTo>
                  <a:pt x="933" y="355"/>
                </a:lnTo>
                <a:lnTo>
                  <a:pt x="945" y="355"/>
                </a:lnTo>
                <a:lnTo>
                  <a:pt x="962" y="350"/>
                </a:lnTo>
                <a:lnTo>
                  <a:pt x="970" y="338"/>
                </a:lnTo>
                <a:lnTo>
                  <a:pt x="979" y="324"/>
                </a:lnTo>
                <a:lnTo>
                  <a:pt x="979" y="312"/>
                </a:lnTo>
                <a:lnTo>
                  <a:pt x="1064" y="312"/>
                </a:lnTo>
                <a:lnTo>
                  <a:pt x="1067" y="333"/>
                </a:lnTo>
                <a:lnTo>
                  <a:pt x="1070" y="352"/>
                </a:lnTo>
                <a:lnTo>
                  <a:pt x="1082" y="361"/>
                </a:lnTo>
                <a:lnTo>
                  <a:pt x="1109" y="364"/>
                </a:lnTo>
                <a:lnTo>
                  <a:pt x="1113" y="378"/>
                </a:lnTo>
                <a:lnTo>
                  <a:pt x="1132" y="390"/>
                </a:lnTo>
                <a:lnTo>
                  <a:pt x="1127" y="415"/>
                </a:lnTo>
                <a:lnTo>
                  <a:pt x="1123" y="435"/>
                </a:lnTo>
                <a:lnTo>
                  <a:pt x="1106" y="455"/>
                </a:lnTo>
                <a:lnTo>
                  <a:pt x="1087" y="466"/>
                </a:lnTo>
                <a:lnTo>
                  <a:pt x="1087" y="497"/>
                </a:lnTo>
                <a:lnTo>
                  <a:pt x="1098" y="523"/>
                </a:lnTo>
                <a:lnTo>
                  <a:pt x="1082" y="531"/>
                </a:lnTo>
                <a:lnTo>
                  <a:pt x="1075" y="511"/>
                </a:lnTo>
                <a:lnTo>
                  <a:pt x="1067" y="537"/>
                </a:lnTo>
                <a:lnTo>
                  <a:pt x="1047" y="559"/>
                </a:lnTo>
                <a:lnTo>
                  <a:pt x="1064" y="588"/>
                </a:lnTo>
                <a:lnTo>
                  <a:pt x="1078" y="611"/>
                </a:lnTo>
                <a:lnTo>
                  <a:pt x="1058" y="625"/>
                </a:lnTo>
                <a:lnTo>
                  <a:pt x="1033" y="628"/>
                </a:lnTo>
                <a:lnTo>
                  <a:pt x="1010" y="625"/>
                </a:lnTo>
                <a:lnTo>
                  <a:pt x="985" y="642"/>
                </a:lnTo>
                <a:lnTo>
                  <a:pt x="970" y="594"/>
                </a:lnTo>
                <a:lnTo>
                  <a:pt x="990" y="574"/>
                </a:lnTo>
                <a:lnTo>
                  <a:pt x="942" y="566"/>
                </a:lnTo>
                <a:lnTo>
                  <a:pt x="916" y="551"/>
                </a:lnTo>
                <a:lnTo>
                  <a:pt x="902" y="557"/>
                </a:lnTo>
                <a:lnTo>
                  <a:pt x="883" y="540"/>
                </a:lnTo>
                <a:lnTo>
                  <a:pt x="877" y="554"/>
                </a:lnTo>
                <a:lnTo>
                  <a:pt x="863" y="562"/>
                </a:lnTo>
                <a:lnTo>
                  <a:pt x="851" y="559"/>
                </a:lnTo>
                <a:lnTo>
                  <a:pt x="837" y="545"/>
                </a:lnTo>
                <a:lnTo>
                  <a:pt x="823" y="551"/>
                </a:lnTo>
                <a:lnTo>
                  <a:pt x="806" y="568"/>
                </a:lnTo>
                <a:lnTo>
                  <a:pt x="789" y="583"/>
                </a:lnTo>
                <a:lnTo>
                  <a:pt x="758" y="597"/>
                </a:lnTo>
                <a:lnTo>
                  <a:pt x="744" y="602"/>
                </a:lnTo>
                <a:lnTo>
                  <a:pt x="724" y="623"/>
                </a:lnTo>
                <a:lnTo>
                  <a:pt x="650" y="685"/>
                </a:lnTo>
                <a:lnTo>
                  <a:pt x="647" y="710"/>
                </a:lnTo>
                <a:lnTo>
                  <a:pt x="628" y="707"/>
                </a:lnTo>
                <a:lnTo>
                  <a:pt x="616" y="735"/>
                </a:lnTo>
                <a:lnTo>
                  <a:pt x="582" y="766"/>
                </a:lnTo>
                <a:lnTo>
                  <a:pt x="564" y="781"/>
                </a:lnTo>
                <a:lnTo>
                  <a:pt x="568" y="790"/>
                </a:lnTo>
                <a:lnTo>
                  <a:pt x="571" y="801"/>
                </a:lnTo>
                <a:lnTo>
                  <a:pt x="559" y="809"/>
                </a:lnTo>
                <a:lnTo>
                  <a:pt x="540" y="823"/>
                </a:lnTo>
                <a:lnTo>
                  <a:pt x="528" y="827"/>
                </a:lnTo>
                <a:lnTo>
                  <a:pt x="525" y="852"/>
                </a:lnTo>
                <a:lnTo>
                  <a:pt x="519" y="880"/>
                </a:lnTo>
                <a:lnTo>
                  <a:pt x="505" y="886"/>
                </a:lnTo>
                <a:lnTo>
                  <a:pt x="491" y="855"/>
                </a:lnTo>
                <a:lnTo>
                  <a:pt x="474" y="841"/>
                </a:lnTo>
                <a:lnTo>
                  <a:pt x="454" y="852"/>
                </a:lnTo>
                <a:lnTo>
                  <a:pt x="445" y="878"/>
                </a:lnTo>
                <a:lnTo>
                  <a:pt x="409" y="880"/>
                </a:lnTo>
                <a:lnTo>
                  <a:pt x="389" y="886"/>
                </a:lnTo>
                <a:lnTo>
                  <a:pt x="364" y="906"/>
                </a:lnTo>
                <a:lnTo>
                  <a:pt x="355" y="894"/>
                </a:lnTo>
                <a:lnTo>
                  <a:pt x="350" y="861"/>
                </a:lnTo>
                <a:lnTo>
                  <a:pt x="341" y="849"/>
                </a:lnTo>
                <a:lnTo>
                  <a:pt x="310" y="869"/>
                </a:lnTo>
                <a:lnTo>
                  <a:pt x="286" y="841"/>
                </a:lnTo>
                <a:lnTo>
                  <a:pt x="259" y="846"/>
                </a:lnTo>
                <a:lnTo>
                  <a:pt x="238" y="838"/>
                </a:lnTo>
                <a:lnTo>
                  <a:pt x="216" y="844"/>
                </a:lnTo>
                <a:lnTo>
                  <a:pt x="174" y="792"/>
                </a:lnTo>
                <a:lnTo>
                  <a:pt x="153" y="792"/>
                </a:lnTo>
                <a:lnTo>
                  <a:pt x="122" y="818"/>
                </a:lnTo>
                <a:lnTo>
                  <a:pt x="94" y="823"/>
                </a:lnTo>
                <a:lnTo>
                  <a:pt x="69" y="858"/>
                </a:lnTo>
                <a:lnTo>
                  <a:pt x="46" y="844"/>
                </a:lnTo>
                <a:lnTo>
                  <a:pt x="6" y="863"/>
                </a:lnTo>
                <a:lnTo>
                  <a:pt x="0" y="832"/>
                </a:lnTo>
                <a:lnTo>
                  <a:pt x="46" y="804"/>
                </a:lnTo>
                <a:lnTo>
                  <a:pt x="38" y="787"/>
                </a:lnTo>
                <a:lnTo>
                  <a:pt x="31" y="770"/>
                </a:lnTo>
                <a:lnTo>
                  <a:pt x="55" y="735"/>
                </a:lnTo>
                <a:lnTo>
                  <a:pt x="48" y="690"/>
                </a:lnTo>
                <a:lnTo>
                  <a:pt x="55" y="602"/>
                </a:lnTo>
                <a:lnTo>
                  <a:pt x="77" y="571"/>
                </a:lnTo>
                <a:lnTo>
                  <a:pt x="111" y="545"/>
                </a:lnTo>
                <a:lnTo>
                  <a:pt x="143" y="520"/>
                </a:lnTo>
                <a:lnTo>
                  <a:pt x="171" y="497"/>
                </a:lnTo>
                <a:lnTo>
                  <a:pt x="185" y="480"/>
                </a:lnTo>
                <a:lnTo>
                  <a:pt x="193" y="466"/>
                </a:lnTo>
                <a:lnTo>
                  <a:pt x="190" y="443"/>
                </a:lnTo>
                <a:lnTo>
                  <a:pt x="176" y="429"/>
                </a:lnTo>
                <a:lnTo>
                  <a:pt x="157" y="423"/>
                </a:lnTo>
                <a:lnTo>
                  <a:pt x="134" y="423"/>
                </a:lnTo>
                <a:lnTo>
                  <a:pt x="128" y="412"/>
                </a:lnTo>
                <a:lnTo>
                  <a:pt x="125" y="392"/>
                </a:lnTo>
                <a:lnTo>
                  <a:pt x="119" y="364"/>
                </a:lnTo>
                <a:lnTo>
                  <a:pt x="103" y="338"/>
                </a:lnTo>
                <a:lnTo>
                  <a:pt x="86" y="330"/>
                </a:lnTo>
                <a:lnTo>
                  <a:pt x="57" y="324"/>
                </a:lnTo>
                <a:lnTo>
                  <a:pt x="38" y="327"/>
                </a:lnTo>
                <a:lnTo>
                  <a:pt x="26" y="330"/>
                </a:lnTo>
                <a:lnTo>
                  <a:pt x="12" y="324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grpSp>
        <p:nvGrpSpPr>
          <p:cNvPr id="27" name="Group 42"/>
          <p:cNvGrpSpPr>
            <a:grpSpLocks/>
          </p:cNvGrpSpPr>
          <p:nvPr/>
        </p:nvGrpSpPr>
        <p:grpSpPr bwMode="auto">
          <a:xfrm>
            <a:off x="1157438" y="5280430"/>
            <a:ext cx="2105425" cy="765638"/>
            <a:chOff x="3696" y="3336"/>
            <a:chExt cx="1249" cy="457"/>
          </a:xfrm>
          <a:solidFill>
            <a:srgbClr val="007FC7"/>
          </a:solidFill>
        </p:grpSpPr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3759" y="3453"/>
              <a:ext cx="66" cy="104"/>
            </a:xfrm>
            <a:custGeom>
              <a:avLst/>
              <a:gdLst>
                <a:gd name="T0" fmla="*/ 65 w 66"/>
                <a:gd name="T1" fmla="*/ 69 h 104"/>
                <a:gd name="T2" fmla="*/ 58 w 66"/>
                <a:gd name="T3" fmla="*/ 0 h 104"/>
                <a:gd name="T4" fmla="*/ 16 w 66"/>
                <a:gd name="T5" fmla="*/ 0 h 104"/>
                <a:gd name="T6" fmla="*/ 0 w 66"/>
                <a:gd name="T7" fmla="*/ 23 h 104"/>
                <a:gd name="T8" fmla="*/ 25 w 66"/>
                <a:gd name="T9" fmla="*/ 96 h 104"/>
                <a:gd name="T10" fmla="*/ 46 w 66"/>
                <a:gd name="T11" fmla="*/ 103 h 104"/>
                <a:gd name="T12" fmla="*/ 65 w 66"/>
                <a:gd name="T1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4">
                  <a:moveTo>
                    <a:pt x="65" y="69"/>
                  </a:moveTo>
                  <a:lnTo>
                    <a:pt x="58" y="0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25" y="96"/>
                  </a:lnTo>
                  <a:lnTo>
                    <a:pt x="46" y="103"/>
                  </a:lnTo>
                  <a:lnTo>
                    <a:pt x="65" y="69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836" y="3336"/>
              <a:ext cx="109" cy="114"/>
            </a:xfrm>
            <a:custGeom>
              <a:avLst/>
              <a:gdLst>
                <a:gd name="T0" fmla="*/ 102 w 109"/>
                <a:gd name="T1" fmla="*/ 63 h 114"/>
                <a:gd name="T2" fmla="*/ 108 w 109"/>
                <a:gd name="T3" fmla="*/ 0 h 114"/>
                <a:gd name="T4" fmla="*/ 85 w 109"/>
                <a:gd name="T5" fmla="*/ 5 h 114"/>
                <a:gd name="T6" fmla="*/ 83 w 109"/>
                <a:gd name="T7" fmla="*/ 27 h 114"/>
                <a:gd name="T8" fmla="*/ 15 w 109"/>
                <a:gd name="T9" fmla="*/ 45 h 114"/>
                <a:gd name="T10" fmla="*/ 0 w 109"/>
                <a:gd name="T11" fmla="*/ 107 h 114"/>
                <a:gd name="T12" fmla="*/ 36 w 109"/>
                <a:gd name="T13" fmla="*/ 113 h 114"/>
                <a:gd name="T14" fmla="*/ 52 w 109"/>
                <a:gd name="T15" fmla="*/ 84 h 114"/>
                <a:gd name="T16" fmla="*/ 102 w 109"/>
                <a:gd name="T1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4">
                  <a:moveTo>
                    <a:pt x="102" y="63"/>
                  </a:moveTo>
                  <a:lnTo>
                    <a:pt x="108" y="0"/>
                  </a:lnTo>
                  <a:lnTo>
                    <a:pt x="85" y="5"/>
                  </a:lnTo>
                  <a:lnTo>
                    <a:pt x="83" y="27"/>
                  </a:lnTo>
                  <a:lnTo>
                    <a:pt x="15" y="45"/>
                  </a:lnTo>
                  <a:lnTo>
                    <a:pt x="0" y="107"/>
                  </a:lnTo>
                  <a:lnTo>
                    <a:pt x="36" y="113"/>
                  </a:lnTo>
                  <a:lnTo>
                    <a:pt x="52" y="84"/>
                  </a:lnTo>
                  <a:lnTo>
                    <a:pt x="102" y="63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923" y="3633"/>
              <a:ext cx="66" cy="53"/>
            </a:xfrm>
            <a:custGeom>
              <a:avLst/>
              <a:gdLst>
                <a:gd name="T0" fmla="*/ 65 w 66"/>
                <a:gd name="T1" fmla="*/ 21 h 53"/>
                <a:gd name="T2" fmla="*/ 24 w 66"/>
                <a:gd name="T3" fmla="*/ 0 h 53"/>
                <a:gd name="T4" fmla="*/ 0 w 66"/>
                <a:gd name="T5" fmla="*/ 18 h 53"/>
                <a:gd name="T6" fmla="*/ 19 w 66"/>
                <a:gd name="T7" fmla="*/ 52 h 53"/>
                <a:gd name="T8" fmla="*/ 54 w 66"/>
                <a:gd name="T9" fmla="*/ 52 h 53"/>
                <a:gd name="T10" fmla="*/ 65 w 66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3">
                  <a:moveTo>
                    <a:pt x="65" y="21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19" y="52"/>
                  </a:lnTo>
                  <a:lnTo>
                    <a:pt x="54" y="52"/>
                  </a:lnTo>
                  <a:lnTo>
                    <a:pt x="65" y="21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696" y="3732"/>
              <a:ext cx="86" cy="61"/>
            </a:xfrm>
            <a:custGeom>
              <a:avLst/>
              <a:gdLst>
                <a:gd name="T0" fmla="*/ 55 w 86"/>
                <a:gd name="T1" fmla="*/ 60 h 61"/>
                <a:gd name="T2" fmla="*/ 85 w 86"/>
                <a:gd name="T3" fmla="*/ 5 h 61"/>
                <a:gd name="T4" fmla="*/ 57 w 86"/>
                <a:gd name="T5" fmla="*/ 0 h 61"/>
                <a:gd name="T6" fmla="*/ 41 w 86"/>
                <a:gd name="T7" fmla="*/ 18 h 61"/>
                <a:gd name="T8" fmla="*/ 13 w 86"/>
                <a:gd name="T9" fmla="*/ 18 h 61"/>
                <a:gd name="T10" fmla="*/ 0 w 86"/>
                <a:gd name="T11" fmla="*/ 36 h 61"/>
                <a:gd name="T12" fmla="*/ 55 w 86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61">
                  <a:moveTo>
                    <a:pt x="55" y="60"/>
                  </a:moveTo>
                  <a:lnTo>
                    <a:pt x="85" y="5"/>
                  </a:lnTo>
                  <a:lnTo>
                    <a:pt x="57" y="0"/>
                  </a:lnTo>
                  <a:lnTo>
                    <a:pt x="41" y="18"/>
                  </a:lnTo>
                  <a:lnTo>
                    <a:pt x="13" y="18"/>
                  </a:lnTo>
                  <a:lnTo>
                    <a:pt x="0" y="36"/>
                  </a:lnTo>
                  <a:lnTo>
                    <a:pt x="55" y="6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4327" y="3647"/>
              <a:ext cx="120" cy="121"/>
            </a:xfrm>
            <a:custGeom>
              <a:avLst/>
              <a:gdLst>
                <a:gd name="T0" fmla="*/ 119 w 120"/>
                <a:gd name="T1" fmla="*/ 97 h 121"/>
                <a:gd name="T2" fmla="*/ 110 w 120"/>
                <a:gd name="T3" fmla="*/ 13 h 121"/>
                <a:gd name="T4" fmla="*/ 33 w 120"/>
                <a:gd name="T5" fmla="*/ 0 h 121"/>
                <a:gd name="T6" fmla="*/ 25 w 120"/>
                <a:gd name="T7" fmla="*/ 36 h 121"/>
                <a:gd name="T8" fmla="*/ 0 w 120"/>
                <a:gd name="T9" fmla="*/ 44 h 121"/>
                <a:gd name="T10" fmla="*/ 9 w 120"/>
                <a:gd name="T11" fmla="*/ 102 h 121"/>
                <a:gd name="T12" fmla="*/ 58 w 120"/>
                <a:gd name="T13" fmla="*/ 120 h 121"/>
                <a:gd name="T14" fmla="*/ 119 w 120"/>
                <a:gd name="T15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21">
                  <a:moveTo>
                    <a:pt x="119" y="97"/>
                  </a:moveTo>
                  <a:lnTo>
                    <a:pt x="110" y="13"/>
                  </a:lnTo>
                  <a:lnTo>
                    <a:pt x="33" y="0"/>
                  </a:lnTo>
                  <a:lnTo>
                    <a:pt x="25" y="36"/>
                  </a:lnTo>
                  <a:lnTo>
                    <a:pt x="0" y="44"/>
                  </a:lnTo>
                  <a:lnTo>
                    <a:pt x="9" y="102"/>
                  </a:lnTo>
                  <a:lnTo>
                    <a:pt x="58" y="120"/>
                  </a:lnTo>
                  <a:lnTo>
                    <a:pt x="119" y="97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38" y="3541"/>
              <a:ext cx="183" cy="153"/>
            </a:xfrm>
            <a:custGeom>
              <a:avLst/>
              <a:gdLst>
                <a:gd name="T0" fmla="*/ 99 w 183"/>
                <a:gd name="T1" fmla="*/ 146 h 153"/>
                <a:gd name="T2" fmla="*/ 130 w 183"/>
                <a:gd name="T3" fmla="*/ 109 h 153"/>
                <a:gd name="T4" fmla="*/ 149 w 183"/>
                <a:gd name="T5" fmla="*/ 51 h 153"/>
                <a:gd name="T6" fmla="*/ 182 w 183"/>
                <a:gd name="T7" fmla="*/ 13 h 153"/>
                <a:gd name="T8" fmla="*/ 152 w 183"/>
                <a:gd name="T9" fmla="*/ 0 h 153"/>
                <a:gd name="T10" fmla="*/ 112 w 183"/>
                <a:gd name="T11" fmla="*/ 34 h 153"/>
                <a:gd name="T12" fmla="*/ 0 w 183"/>
                <a:gd name="T13" fmla="*/ 55 h 153"/>
                <a:gd name="T14" fmla="*/ 53 w 183"/>
                <a:gd name="T15" fmla="*/ 152 h 153"/>
                <a:gd name="T16" fmla="*/ 99 w 183"/>
                <a:gd name="T17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53">
                  <a:moveTo>
                    <a:pt x="99" y="146"/>
                  </a:moveTo>
                  <a:lnTo>
                    <a:pt x="130" y="109"/>
                  </a:lnTo>
                  <a:lnTo>
                    <a:pt x="149" y="51"/>
                  </a:lnTo>
                  <a:lnTo>
                    <a:pt x="182" y="13"/>
                  </a:lnTo>
                  <a:lnTo>
                    <a:pt x="152" y="0"/>
                  </a:lnTo>
                  <a:lnTo>
                    <a:pt x="112" y="34"/>
                  </a:lnTo>
                  <a:lnTo>
                    <a:pt x="0" y="55"/>
                  </a:lnTo>
                  <a:lnTo>
                    <a:pt x="53" y="152"/>
                  </a:lnTo>
                  <a:lnTo>
                    <a:pt x="99" y="146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4678" y="3472"/>
              <a:ext cx="174" cy="208"/>
            </a:xfrm>
            <a:custGeom>
              <a:avLst/>
              <a:gdLst>
                <a:gd name="T0" fmla="*/ 146 w 174"/>
                <a:gd name="T1" fmla="*/ 158 h 208"/>
                <a:gd name="T2" fmla="*/ 173 w 174"/>
                <a:gd name="T3" fmla="*/ 66 h 208"/>
                <a:gd name="T4" fmla="*/ 163 w 174"/>
                <a:gd name="T5" fmla="*/ 0 h 208"/>
                <a:gd name="T6" fmla="*/ 130 w 174"/>
                <a:gd name="T7" fmla="*/ 2 h 208"/>
                <a:gd name="T8" fmla="*/ 88 w 174"/>
                <a:gd name="T9" fmla="*/ 87 h 208"/>
                <a:gd name="T10" fmla="*/ 69 w 174"/>
                <a:gd name="T11" fmla="*/ 154 h 208"/>
                <a:gd name="T12" fmla="*/ 47 w 174"/>
                <a:gd name="T13" fmla="*/ 183 h 208"/>
                <a:gd name="T14" fmla="*/ 0 w 174"/>
                <a:gd name="T15" fmla="*/ 199 h 208"/>
                <a:gd name="T16" fmla="*/ 48 w 174"/>
                <a:gd name="T17" fmla="*/ 207 h 208"/>
                <a:gd name="T18" fmla="*/ 88 w 174"/>
                <a:gd name="T19" fmla="*/ 162 h 208"/>
                <a:gd name="T20" fmla="*/ 146 w 174"/>
                <a:gd name="T21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08">
                  <a:moveTo>
                    <a:pt x="146" y="158"/>
                  </a:moveTo>
                  <a:lnTo>
                    <a:pt x="173" y="66"/>
                  </a:lnTo>
                  <a:lnTo>
                    <a:pt x="163" y="0"/>
                  </a:lnTo>
                  <a:lnTo>
                    <a:pt x="130" y="2"/>
                  </a:lnTo>
                  <a:lnTo>
                    <a:pt x="88" y="87"/>
                  </a:lnTo>
                  <a:lnTo>
                    <a:pt x="69" y="154"/>
                  </a:lnTo>
                  <a:lnTo>
                    <a:pt x="47" y="183"/>
                  </a:lnTo>
                  <a:lnTo>
                    <a:pt x="0" y="199"/>
                  </a:lnTo>
                  <a:lnTo>
                    <a:pt x="48" y="207"/>
                  </a:lnTo>
                  <a:lnTo>
                    <a:pt x="88" y="162"/>
                  </a:lnTo>
                  <a:lnTo>
                    <a:pt x="146" y="158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solidFill>
                  <a:srgbClr val="5F5F5F"/>
                </a:solidFill>
              </a:endParaRPr>
            </a:p>
          </p:txBody>
        </p:sp>
      </p:grp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1047960" y="5136054"/>
            <a:ext cx="249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3549177" y="5136054"/>
            <a:ext cx="0" cy="9100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solidFill>
                <a:srgbClr val="5F5F5F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246768" y="4767021"/>
            <a:ext cx="397868" cy="212247"/>
          </a:xfrm>
          <a:prstGeom prst="rect">
            <a:avLst/>
          </a:prstGeom>
          <a:noFill/>
          <a:ln w="28575">
            <a:solidFill>
              <a:srgbClr val="2185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850698" y="2666988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860613" y="1755122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55532" y="3764345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31%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4648218" y="1795221"/>
            <a:ext cx="397868" cy="212247"/>
          </a:xfrm>
          <a:prstGeom prst="rect">
            <a:avLst/>
          </a:prstGeom>
          <a:noFill/>
          <a:ln w="28575">
            <a:solidFill>
              <a:srgbClr val="5684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0%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267218" y="2540868"/>
            <a:ext cx="397868" cy="21224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105418" y="37600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762700" y="2454741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877772" y="3658221"/>
            <a:ext cx="397868" cy="212247"/>
          </a:xfrm>
          <a:prstGeom prst="rect">
            <a:avLst/>
          </a:prstGeom>
          <a:noFill/>
          <a:ln w="28575">
            <a:solidFill>
              <a:srgbClr val="F9B2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757171" y="3795027"/>
            <a:ext cx="397868" cy="21224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110163" y="1875101"/>
            <a:ext cx="397868" cy="212247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11%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4683308" y="3184092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627568" y="4393288"/>
            <a:ext cx="397868" cy="21224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4%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5503286" y="2062479"/>
            <a:ext cx="397868" cy="2122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12%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5149773" y="1832480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17%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5179531" y="2296468"/>
            <a:ext cx="397868" cy="212247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FFFFFF"/>
                </a:solidFill>
              </a:rPr>
              <a:t>9%</a:t>
            </a:r>
            <a:endParaRPr lang="es-ES" sz="900" dirty="0">
              <a:solidFill>
                <a:srgbClr val="FFFF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322248" y="5365297"/>
            <a:ext cx="397868" cy="21224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solidFill>
                  <a:srgbClr val="00B0F0"/>
                </a:solidFill>
              </a:rPr>
              <a:t>17%</a:t>
            </a:r>
            <a:endParaRPr lang="es-ES" sz="900" dirty="0">
              <a:solidFill>
                <a:srgbClr val="00B0F0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5148064" y="5802649"/>
            <a:ext cx="3516120" cy="93871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5F5F5F"/>
                </a:solidFill>
              </a:rPr>
              <a:t>Estos datos son de  carácter cualitativo en la mayoría de las CCAA, ya que las bases son muy reducidas. Las únicas CCAA que tienen bases superiores a 50 entrevistas son: Andalucía </a:t>
            </a:r>
            <a:r>
              <a:rPr lang="es-ES" sz="1100" dirty="0">
                <a:solidFill>
                  <a:srgbClr val="5F5F5F"/>
                </a:solidFill>
              </a:rPr>
              <a:t>(140</a:t>
            </a:r>
            <a:r>
              <a:rPr lang="es-ES" sz="1100" dirty="0" smtClean="0">
                <a:solidFill>
                  <a:srgbClr val="5F5F5F"/>
                </a:solidFill>
              </a:rPr>
              <a:t>), Cataluña </a:t>
            </a:r>
            <a:r>
              <a:rPr lang="es-ES" sz="1100" dirty="0">
                <a:solidFill>
                  <a:srgbClr val="5F5F5F"/>
                </a:solidFill>
              </a:rPr>
              <a:t>(89</a:t>
            </a:r>
            <a:r>
              <a:rPr lang="es-ES" sz="1100" dirty="0" smtClean="0">
                <a:solidFill>
                  <a:srgbClr val="5F5F5F"/>
                </a:solidFill>
              </a:rPr>
              <a:t>), Valencia </a:t>
            </a:r>
            <a:r>
              <a:rPr lang="es-ES" sz="1100" dirty="0">
                <a:solidFill>
                  <a:srgbClr val="5F5F5F"/>
                </a:solidFill>
              </a:rPr>
              <a:t>(79</a:t>
            </a:r>
            <a:r>
              <a:rPr lang="es-ES" sz="1100" dirty="0" smtClean="0">
                <a:solidFill>
                  <a:srgbClr val="5F5F5F"/>
                </a:solidFill>
              </a:rPr>
              <a:t>), Madrid  </a:t>
            </a:r>
            <a:r>
              <a:rPr lang="es-ES" sz="1100" dirty="0">
                <a:solidFill>
                  <a:srgbClr val="5F5F5F"/>
                </a:solidFill>
              </a:rPr>
              <a:t>(164</a:t>
            </a:r>
            <a:r>
              <a:rPr lang="es-ES" sz="1100" dirty="0" smtClean="0">
                <a:solidFill>
                  <a:srgbClr val="5F5F5F"/>
                </a:solidFill>
              </a:rPr>
              <a:t>),  C</a:t>
            </a:r>
            <a:r>
              <a:rPr lang="es-ES" sz="1100" dirty="0">
                <a:solidFill>
                  <a:srgbClr val="5F5F5F"/>
                </a:solidFill>
              </a:rPr>
              <a:t>. Mancha (58</a:t>
            </a:r>
            <a:r>
              <a:rPr lang="es-ES" sz="1100" dirty="0" smtClean="0">
                <a:solidFill>
                  <a:srgbClr val="5F5F5F"/>
                </a:solidFill>
              </a:rPr>
              <a:t>), C</a:t>
            </a:r>
            <a:r>
              <a:rPr lang="es-ES" sz="1100" dirty="0">
                <a:solidFill>
                  <a:srgbClr val="5F5F5F"/>
                </a:solidFill>
              </a:rPr>
              <a:t>. León (54</a:t>
            </a:r>
            <a:r>
              <a:rPr lang="es-ES" sz="1100" dirty="0" smtClean="0">
                <a:solidFill>
                  <a:srgbClr val="5F5F5F"/>
                </a:solidFill>
              </a:rPr>
              <a:t>).</a:t>
            </a:r>
            <a:endParaRPr lang="es-ES" sz="1100" dirty="0">
              <a:solidFill>
                <a:srgbClr val="5F5F5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381000" y="255704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rgbClr val="009DD9"/>
                </a:solidFill>
              </a:rPr>
              <a:t> Total 14%</a:t>
            </a:r>
            <a:endParaRPr lang="es-ES" sz="1600" i="1" dirty="0">
              <a:solidFill>
                <a:srgbClr val="009DD9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381000" y="2206916"/>
            <a:ext cx="233911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Han hecho comentarios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Comentarios despectivos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76. ¿Han </a:t>
            </a:r>
            <a:r>
              <a:rPr lang="es-ES" sz="1400" dirty="0"/>
              <a:t>hecho algún comentario despectivo de su hijo por el hecho de tener diabetes</a:t>
            </a:r>
            <a:r>
              <a:rPr lang="es-ES" sz="1400" dirty="0" smtClean="0"/>
              <a:t>?</a:t>
            </a:r>
            <a:r>
              <a:rPr lang="es-ES" sz="1400" dirty="0"/>
              <a:t>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</p:spTree>
    <p:extLst>
      <p:ext uri="{BB962C8B-B14F-4D97-AF65-F5344CB8AC3E}">
        <p14:creationId xmlns:p14="http://schemas.microsoft.com/office/powerpoint/2010/main" xmlns="" val="322276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Casi la mitad de los encuestados (46%) cree que los compañeros de clase de su hijo comprenden lo que le pasa. Un 28% afirma no saber si le comprenden o no.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Comprensión de compañeros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78. ¿</a:t>
            </a:r>
            <a:r>
              <a:rPr lang="es-ES" sz="1400" dirty="0"/>
              <a:t>Opina que sus compañeros comprenden lo que le pasa a su hijo?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85800" y="1464678"/>
            <a:ext cx="8001000" cy="35397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247900" y="1295400"/>
            <a:ext cx="10287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Total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38700" y="1295400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 smtClean="0">
                <a:solidFill>
                  <a:schemeClr val="accent1"/>
                </a:solidFill>
              </a:rPr>
              <a:t>% Edad hijos</a:t>
            </a:r>
            <a:endParaRPr lang="es-ES" sz="1600" i="1" dirty="0">
              <a:solidFill>
                <a:schemeClr val="accent1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3015913"/>
              </p:ext>
            </p:extLst>
          </p:nvPr>
        </p:nvGraphicFramePr>
        <p:xfrm>
          <a:off x="-571499" y="1828800"/>
          <a:ext cx="8876395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95400" y="4876800"/>
            <a:ext cx="6705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                          (880)                                                           (143)                        (371)                         (247)                         (119)      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45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3542795"/>
              </p:ext>
            </p:extLst>
          </p:nvPr>
        </p:nvGraphicFramePr>
        <p:xfrm>
          <a:off x="571501" y="1861403"/>
          <a:ext cx="3619499" cy="32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738336"/>
            <a:ext cx="7539038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Un 78% afirma que explicar que su hijo tiene diabetes en clase ayudaría a su integración. Según éstos, la explicación debería impartirla principalmente miembros de la asociación (45%) y en segundo lugar el equipo sanitario que le atiende fuera del centro escolar (18%)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6. Integración en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79¿Cree </a:t>
            </a:r>
            <a:r>
              <a:rPr lang="es-ES" sz="1400" dirty="0"/>
              <a:t>que ayudaría a la integración de su hijo que se explicase en su clase que tiene diabetes?</a:t>
            </a:r>
          </a:p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Sugerida </a:t>
            </a:r>
            <a:r>
              <a:rPr lang="es-ES" sz="1400" dirty="0" smtClean="0">
                <a:solidFill>
                  <a:srgbClr val="FF3300"/>
                </a:solidFill>
              </a:rPr>
              <a:t>y Única)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71600" y="5071518"/>
            <a:ext cx="123228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</a:t>
            </a:r>
            <a:r>
              <a:rPr lang="en-US" sz="1000" dirty="0">
                <a:solidFill>
                  <a:srgbClr val="777777"/>
                </a:solidFill>
                <a:cs typeface="Arial" pitchFamily="34" charset="0"/>
              </a:rPr>
              <a:t>: </a:t>
            </a: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029200" y="1066800"/>
            <a:ext cx="3429000" cy="41176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7369166"/>
              </p:ext>
            </p:extLst>
          </p:nvPr>
        </p:nvGraphicFramePr>
        <p:xfrm>
          <a:off x="5257800" y="1715989"/>
          <a:ext cx="3657600" cy="352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62600" y="5162490"/>
            <a:ext cx="2667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s-ES" sz="1000" dirty="0" smtClean="0">
                <a:solidFill>
                  <a:srgbClr val="777777"/>
                </a:solidFill>
                <a:cs typeface="Arial" pitchFamily="34" charset="0"/>
              </a:rPr>
              <a:t>Base cree que ayudaría a la integración que se explicase su diabetes (686)</a:t>
            </a:r>
            <a:endParaRPr lang="es-E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220152" y="1192769"/>
            <a:ext cx="3047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616365"/>
                </a:solidFill>
              </a:rPr>
              <a:t>80. ¿Quién </a:t>
            </a:r>
            <a:r>
              <a:rPr lang="es-ES" sz="1400" dirty="0">
                <a:solidFill>
                  <a:srgbClr val="616365"/>
                </a:solidFill>
              </a:rPr>
              <a:t>cree que debería impartir / realizar esta explicación?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3509404" y="2286000"/>
            <a:ext cx="990600" cy="53340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5571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19162" y="5638800"/>
            <a:ext cx="75390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 b="1"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s-ES" i="1" dirty="0" smtClean="0">
                <a:solidFill>
                  <a:srgbClr val="0070C0"/>
                </a:solidFill>
              </a:rPr>
              <a:t>Según la percepción de los padres, lo que más necesita su hijo es que los profesores tengan mayor información sobre la diabetes (84%)  o sobre que hacer ante una emergencia (80%)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228600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ctr"/>
            <a:r>
              <a:rPr lang="es-ES_tradnl" sz="2400" dirty="0">
                <a:solidFill>
                  <a:srgbClr val="0099FF"/>
                </a:solidFill>
                <a:ea typeface="ＭＳ Ｐゴシック" charset="-128"/>
              </a:rPr>
              <a:t>6</a:t>
            </a:r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. Ayuda desde el colegio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3400" y="738664"/>
            <a:ext cx="8610600" cy="50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D5E5F3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88900" indent="-88900">
              <a:spcBef>
                <a:spcPct val="25000"/>
              </a:spcBef>
              <a:buClr>
                <a:srgbClr val="3A5BC4"/>
              </a:buClr>
            </a:pPr>
            <a:r>
              <a:rPr lang="es-ES" sz="1400" dirty="0" smtClean="0"/>
              <a:t>81. ¿Qué </a:t>
            </a:r>
            <a:r>
              <a:rPr lang="es-ES" sz="1400" dirty="0"/>
              <a:t>ayuda necesitaría su hijo desde los colegios? </a:t>
            </a:r>
            <a:r>
              <a:rPr lang="es-ES" sz="1400" dirty="0" smtClean="0">
                <a:solidFill>
                  <a:srgbClr val="FF3300"/>
                </a:solidFill>
              </a:rPr>
              <a:t>(% </a:t>
            </a:r>
            <a:r>
              <a:rPr lang="es-ES" sz="1400" dirty="0">
                <a:solidFill>
                  <a:srgbClr val="FF3300"/>
                </a:solidFill>
              </a:rPr>
              <a:t>- </a:t>
            </a:r>
            <a:r>
              <a:rPr lang="es-ES" sz="1400" dirty="0" smtClean="0">
                <a:solidFill>
                  <a:srgbClr val="FF3300"/>
                </a:solidFill>
              </a:rPr>
              <a:t>múltiple)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713095" y="1245632"/>
            <a:ext cx="5257800" cy="41998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8411643"/>
              </p:ext>
            </p:extLst>
          </p:nvPr>
        </p:nvGraphicFramePr>
        <p:xfrm>
          <a:off x="696510" y="1305470"/>
          <a:ext cx="6464300" cy="413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462355" y="4507468"/>
            <a:ext cx="12192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Base: total (880)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638800" y="2252583"/>
            <a:ext cx="3276600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5638800" y="3545006"/>
            <a:ext cx="3276600" cy="8745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735471" y="2057400"/>
            <a:ext cx="21620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Que haya un enfermero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759925" y="3352800"/>
            <a:ext cx="23661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/>
                </a:solidFill>
              </a:rPr>
              <a:t>% Compañeros informados</a:t>
            </a:r>
            <a:endParaRPr lang="es-ES" sz="1400" i="1" dirty="0">
              <a:solidFill>
                <a:schemeClr val="accent1"/>
              </a:solidFill>
            </a:endParaRPr>
          </a:p>
        </p:txBody>
      </p:sp>
      <p:graphicFrame>
        <p:nvGraphicFramePr>
          <p:cNvPr id="18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2035497"/>
              </p:ext>
            </p:extLst>
          </p:nvPr>
        </p:nvGraphicFramePr>
        <p:xfrm>
          <a:off x="5600130" y="2362200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9636863"/>
              </p:ext>
            </p:extLst>
          </p:nvPr>
        </p:nvGraphicFramePr>
        <p:xfrm>
          <a:off x="5600130" y="3618931"/>
          <a:ext cx="3228834" cy="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48400" y="4343400"/>
            <a:ext cx="25146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6163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152650" algn="l"/>
                <a:tab pos="2778125" algn="l"/>
                <a:tab pos="3228975" algn="l"/>
                <a:tab pos="3403600" algn="l"/>
                <a:tab pos="3854450" algn="l"/>
                <a:tab pos="3946525" algn="l"/>
                <a:tab pos="4479925" algn="l"/>
                <a:tab pos="5740400" algn="l"/>
                <a:tab pos="6273800" algn="l"/>
                <a:tab pos="6724650" algn="l"/>
                <a:tab pos="6910388" algn="l"/>
                <a:tab pos="7177088" algn="l"/>
              </a:tabLst>
              <a:defRPr/>
            </a:pPr>
            <a:r>
              <a:rPr lang="en-US" sz="1000" dirty="0" smtClean="0">
                <a:solidFill>
                  <a:srgbClr val="777777"/>
                </a:solidFill>
                <a:cs typeface="Arial" pitchFamily="34" charset="0"/>
              </a:rPr>
              <a:t> (143)              (371)             (247)             (119)</a:t>
            </a:r>
            <a:endParaRPr lang="en-US" sz="1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80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3828685"/>
              </p:ext>
            </p:extLst>
          </p:nvPr>
        </p:nvGraphicFramePr>
        <p:xfrm>
          <a:off x="533400" y="1524000"/>
          <a:ext cx="842010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917575" y="228600"/>
            <a:ext cx="7312025" cy="571500"/>
          </a:xfrm>
        </p:spPr>
        <p:txBody>
          <a:bodyPr/>
          <a:lstStyle/>
          <a:p>
            <a:pPr algn="ctr"/>
            <a:r>
              <a:rPr lang="en-US" dirty="0" smtClean="0"/>
              <a:t>DISTRIBUICIÓN DE LA MUESTRA: HIJOS (I)</a:t>
            </a:r>
            <a:endParaRPr 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69257350"/>
              </p:ext>
            </p:extLst>
          </p:nvPr>
        </p:nvGraphicFramePr>
        <p:xfrm>
          <a:off x="457200" y="4246563"/>
          <a:ext cx="8305800" cy="20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1447800" y="838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chemeClr val="accent1"/>
                </a:solidFill>
              </a:rPr>
              <a:t>% Edad diagnosticado</a:t>
            </a:r>
            <a:endParaRPr lang="es-ES" sz="2400" i="1" dirty="0">
              <a:solidFill>
                <a:schemeClr val="accent1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52500" y="1682016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Menos de 3: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44%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952750" y="1682016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>
                <a:solidFill>
                  <a:srgbClr val="000000"/>
                </a:solidFill>
                <a:latin typeface="+mj-lt"/>
              </a:rPr>
              <a:t>Entre 3 – </a:t>
            </a: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8 </a:t>
            </a:r>
            <a:r>
              <a:rPr lang="es-ES" altLang="es-ES" sz="1200" b="1" i="1" dirty="0">
                <a:solidFill>
                  <a:srgbClr val="000000"/>
                </a:solidFill>
                <a:latin typeface="+mj-lt"/>
              </a:rPr>
              <a:t>años:</a:t>
            </a: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45%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229350" y="1682016"/>
            <a:ext cx="1162050" cy="29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135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Más de 8: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s-ES" altLang="es-ES" sz="1200" b="1" i="1" dirty="0" smtClean="0">
                <a:solidFill>
                  <a:srgbClr val="000000"/>
                </a:solidFill>
                <a:latin typeface="+mj-lt"/>
              </a:rPr>
              <a:t>11%</a:t>
            </a:r>
            <a:endParaRPr lang="es-ES" altLang="es-ES" sz="12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 rot="16200000">
            <a:off x="1296539" y="1660477"/>
            <a:ext cx="381000" cy="1327244"/>
          </a:xfrm>
          <a:prstGeom prst="rightBrace">
            <a:avLst>
              <a:gd name="adj1" fmla="val 27936"/>
              <a:gd name="adj2" fmla="val 52083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0" name="AutoShape 21"/>
          <p:cNvSpPr>
            <a:spLocks/>
          </p:cNvSpPr>
          <p:nvPr/>
        </p:nvSpPr>
        <p:spPr bwMode="auto">
          <a:xfrm rot="16200000">
            <a:off x="3304180" y="1018180"/>
            <a:ext cx="381000" cy="2611839"/>
          </a:xfrm>
          <a:prstGeom prst="rightBrace">
            <a:avLst>
              <a:gd name="adj1" fmla="val 48333"/>
              <a:gd name="adj2" fmla="val 50000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6" name="AutoShape 22"/>
          <p:cNvSpPr>
            <a:spLocks/>
          </p:cNvSpPr>
          <p:nvPr/>
        </p:nvSpPr>
        <p:spPr bwMode="auto">
          <a:xfrm rot="16200000">
            <a:off x="6637597" y="372802"/>
            <a:ext cx="364605" cy="3886200"/>
          </a:xfrm>
          <a:prstGeom prst="rightBrace">
            <a:avLst>
              <a:gd name="adj1" fmla="val 40271"/>
              <a:gd name="adj2" fmla="val 50000"/>
            </a:avLst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33600" y="3962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chemeClr val="accent1"/>
                </a:solidFill>
              </a:defRPr>
            </a:lvl1pPr>
          </a:lstStyle>
          <a:p>
            <a:r>
              <a:rPr lang="es-ES" altLang="es-ES" dirty="0"/>
              <a:t>Otras enfermedades del hijo (%)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7827962" y="62000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Base Total: (880)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xmlns="" val="263307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88990" y="3038773"/>
            <a:ext cx="6978810" cy="1694854"/>
          </a:xfrm>
        </p:spPr>
        <p:txBody>
          <a:bodyPr>
            <a:normAutofit/>
          </a:bodyPr>
          <a:lstStyle/>
          <a:p>
            <a:r>
              <a:rPr lang="en-US" dirty="0" smtClean="0"/>
              <a:t>4. CONCLUSIONES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2141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51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niño y los padres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382688"/>
            <a:ext cx="7543800" cy="38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Los padres consideran que la Diabetes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dificulta la integración del niño en la familia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(92% nada o poco). Además, consideran que, en general, el niño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no trata de ocultar la enfermedad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ni a sus amigos ni en el colegio (88% y 85%, respectivamente).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Respecto a la Insulina, el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enfado  y las protestas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a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hora de inyectársela o no se producen o se producen a veces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Destaca que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89%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sabe medirse la glucemia y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68%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sabe inyectarse la insulina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estos porcentajes bajan al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44%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a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 hora de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saber decidir la cantidad a ponerse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Según los padres,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2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cada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10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niños no tiene un buen control de la diabetes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7 de cada 10 padres, el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diagnostico de la diabetes ha afectado a su vida familiar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donde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1 de cada 2 ha tenido que modificar su actividad laboral para atender al niño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Consideran que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información que tienen de la diabetes es, al menos suficiente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siendo 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médico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 principal fuente de información útil.</a:t>
            </a:r>
          </a:p>
          <a:p>
            <a:pPr marL="0" indent="0" algn="just" eaLnBrk="1" hangingPunct="1"/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5F5F5F"/>
              </a:solidFill>
              <a:latin typeface="Calibri"/>
            </a:endParaRPr>
          </a:p>
          <a:p>
            <a:pPr marL="0" indent="0" algn="just" eaLnBrk="1" hangingPunct="1"/>
            <a:endParaRPr lang="es-ES" altLang="ja-JP" sz="1600" b="0" dirty="0">
              <a:solidFill>
                <a:srgbClr val="5F5F5F"/>
              </a:solidFill>
              <a:latin typeface="Calibri"/>
              <a:cs typeface="Times New Roman" pitchFamily="18" charset="0"/>
            </a:endParaRPr>
          </a:p>
          <a:p>
            <a:pPr marL="0" indent="0" algn="just" eaLnBrk="1" hangingPunct="1"/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11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51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colegio (I)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219200"/>
            <a:ext cx="7543800" cy="53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colegio, 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profesores,  directores y compañeros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conocen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el niño tiene diabetes,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de boca de 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propios padres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En general, estos centros escolares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no han puesto problemas (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83%),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y excepto en un 4%,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no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han dejado de admitir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al niño en ningún centro escolar.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adaptación a la vida escolar es buena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tanto antes como después del diagnóstico, siendo 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profesores y compañeros los principales apoyos del niño.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Los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profesores informados así como la existencia de un enfermero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(73%; 70%)  son las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principales ayudas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que los padres consideran relevantes para mejorar el control de la Diabetes.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Algo menos de la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m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itad de los padres considera que los profesores saben lo que es la diabetes tipo I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Destacando que el 90% afirma que los profesores no saben o duda si saben reconocer las hipoglucemias leves.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1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de cada 2 niños necesita ponerse insulina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el colegio, que se la suele administrar el mismo, y no han necesitado cambiar la pauta (90%).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 smtClean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Entre los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necesitan hacerse autocontroles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(92%),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1 de cada 10 ha bajado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el número de los mismos por falta de colaboración.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Entre los que han tenido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hipoglucemias en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exámenes (40%)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21%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no se lo hicieron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otro momento.</a:t>
            </a: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43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62000" y="605135"/>
            <a:ext cx="7542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s-ES_tradnl" sz="2400" dirty="0" smtClean="0">
                <a:solidFill>
                  <a:srgbClr val="0099FF"/>
                </a:solidFill>
                <a:ea typeface="ＭＳ Ｐゴシック" charset="-128"/>
              </a:rPr>
              <a:t>4. Conclusiones: Sobre el colegio (II)</a:t>
            </a:r>
            <a:endParaRPr lang="es-ES_tradnl" sz="2400" dirty="0">
              <a:solidFill>
                <a:srgbClr val="0099FF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838200" y="1295400"/>
            <a:ext cx="7543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6" tIns="45713" rIns="91426" bIns="45713"/>
          <a:lstStyle>
            <a:lvl1pPr marL="179388" indent="-169863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Según los padres, en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7 de cada 10 centros escolares habría Glucagón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si bien sólo lo sabrían poner en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42%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casos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El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69%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padres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afirma que en el centro escolar de su hijo con Diabetes existe la 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figura del psicólogo / orientador, siendo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del 15%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en el caso del enfermero.</a:t>
            </a:r>
          </a:p>
          <a:p>
            <a:pPr marL="0" indent="0" algn="just" eaLnBrk="1" hangingPunct="1"/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cuanto a la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alimentación</a:t>
            </a:r>
            <a:r>
              <a:rPr lang="es-ES" altLang="ja-JP" sz="1600" b="0" dirty="0">
                <a:solidFill>
                  <a:srgbClr val="5F5F5F"/>
                </a:solidFill>
                <a:latin typeface="Calibri"/>
              </a:rPr>
              <a:t>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 3 de cada 10 niños come en el comedor escolar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comida del propio comedor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proximidad al domicilio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es la razón por la que los padres dicen que el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niño no se come en el colegio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Respecto al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deporte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la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práctica totalidad de los niños hacen deporte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con sus compañeros, destacando que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 de cada 2 padres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cree que el profesor de educación física sabe reconocer las hipoglucemias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2 de cada 10 casos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los padres declaran que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les  ponen dificultades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las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salidas extraescolares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, tanto de 1 día como de varios.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Los </a:t>
            </a:r>
            <a:r>
              <a:rPr lang="es-ES" altLang="ja-JP" sz="1600" u="sng" dirty="0">
                <a:solidFill>
                  <a:srgbClr val="007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compañeros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han conocido la diabetes del niño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por el propio niño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(84%), destacando que un </a:t>
            </a:r>
            <a:r>
              <a:rPr lang="es-ES" altLang="ja-JP" sz="1600" dirty="0" smtClean="0">
                <a:solidFill>
                  <a:srgbClr val="007FC7"/>
                </a:solidFill>
                <a:latin typeface="Calibri"/>
              </a:rPr>
              <a:t>14%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los padres declaran comentarios despectivos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al respecto.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1 de cada 2 padres cree que los compañeros entienden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 lo que le pasa a su hijo.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800" b="0" dirty="0">
              <a:solidFill>
                <a:srgbClr val="5F5F5F"/>
              </a:solidFill>
              <a:latin typeface="Calibri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Las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principales demandas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en los centros escolares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serían mayor información general para los profesores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(84%), así como </a:t>
            </a:r>
            <a:r>
              <a:rPr lang="es-ES" altLang="ja-JP" sz="1600" dirty="0">
                <a:solidFill>
                  <a:srgbClr val="007FC7"/>
                </a:solidFill>
                <a:latin typeface="Calibri"/>
              </a:rPr>
              <a:t>de emergencia en clase y zonas comunes 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(80%). Un 70% reclama un </a:t>
            </a:r>
            <a:r>
              <a:rPr lang="es-ES" altLang="ja-JP" sz="1600" b="0" dirty="0" err="1" smtClean="0">
                <a:solidFill>
                  <a:srgbClr val="5F5F5F"/>
                </a:solidFill>
                <a:latin typeface="Calibri"/>
              </a:rPr>
              <a:t>enferemero</a:t>
            </a:r>
            <a:r>
              <a:rPr lang="es-ES" altLang="ja-JP" sz="1600" b="0" dirty="0" smtClean="0">
                <a:solidFill>
                  <a:srgbClr val="5F5F5F"/>
                </a:solidFill>
                <a:latin typeface="Calibri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>
              <a:solidFill>
                <a:srgbClr val="5F5F5F"/>
              </a:solidFill>
              <a:latin typeface="Calibri"/>
              <a:cs typeface="Times New Roman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es-ES" altLang="ja-JP" sz="1600" b="0" dirty="0" smtClean="0">
              <a:solidFill>
                <a:srgbClr val="616365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39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402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Title1 xmlns="2e8c896f-fd84-491a-bb16-fb60357350f9">Presentations</TopicTitle1>
    <Details xmlns="2e8c896f-fd84-491a-bb16-fb60357350f9" xsi:nil="true"/>
    <PublishingRollupImage xmlns="http://schemas.microsoft.com/sharepoint/v3">&lt;img alt="" border="0" src="https://intranet.nielsen.com/ourcompany/insidenielsen/mktg/MktgImages/PowerPoint%20Template%202003.jpg" style="BORDER: 0px solid; "&gt;</PublishingRollupImage>
    <Country xmlns="2e8c896f-fd84-491a-bb16-fb60357350f9">*Global</Country>
    <FreshnessDate xmlns="2e8c896f-fd84-491a-bb16-fb60357350f9">2013-01-03T05:00:00+00:00</FreshnessDate>
    <Region xmlns="2e8c896f-fd84-491a-bb16-fb60357350f9">*Global</Region>
    <PrimaryContact xmlns="2e8c896f-fd84-491a-bb16-fb60357350f9">
      <UserInfo>
        <DisplayName>Jantsch, Ellen</DisplayName>
        <AccountId>60253</AccountId>
        <AccountType/>
      </UserInfo>
    </PrimaryConta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1" ma:contentTypeDescription="Create a new document." ma:contentTypeScope="" ma:versionID="23b9b4c795d56acc93ef974973a09336">
  <xsd:schema xmlns:xsd="http://www.w3.org/2001/XMLSchema" xmlns:p="http://schemas.microsoft.com/office/2006/metadata/properties" xmlns:ns1="http://schemas.microsoft.com/sharepoint/v3" xmlns:ns2="2e8c896f-fd84-491a-bb16-fb60357350f9" targetNamespace="http://schemas.microsoft.com/office/2006/metadata/properties" ma:root="true" ma:fieldsID="f8a3c40ac1fa0aa12d3658a7e13f69d4" ns1:_="" ns2:_="">
    <xsd:import namespace="http://schemas.microsoft.com/sharepoint/v3"/>
    <xsd:import namespace="2e8c896f-fd84-491a-bb16-fb60357350f9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2e8c896f-fd84-491a-bb16-fb60357350f9" elementFormDefault="qualified">
    <xsd:import namespace="http://schemas.microsoft.com/office/2006/documentManagement/types"/>
    <xsd:element name="Details" ma:index="2" nillable="true" ma:displayName="Details" ma:default="" ma:description="Description of the document if needed." ma:internalName="Details">
      <xsd:simpleType>
        <xsd:restriction base="dms:Note"/>
      </xsd:simpleType>
    </xsd:element>
    <xsd:element name="FreshnessDate" ma:index="3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Dropdown" ma:internalName="Region">
      <xsd:simpleType>
        <xsd:restriction base="dms:Choice">
          <xsd:enumeration value="*Global"/>
          <xsd:enumeration value="APIMEA"/>
          <xsd:enumeration value="Europe"/>
          <xsd:enumeration value="GC"/>
          <xsd:enumeration value="Latam"/>
          <xsd:enumeration value="North America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Policies/Guidelines"/>
          <xsd:enumeration value="Presentations"/>
          <xsd:enumeration value="Signatures/Stationer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220E7CE-EC27-445B-AEB1-CE1B2E0D6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8DD3C-4482-4353-B4D2-0AEBAB8193DB}">
  <ds:schemaRefs>
    <ds:schemaRef ds:uri="http://schemas.microsoft.com/office/2006/metadata/properties"/>
    <ds:schemaRef ds:uri="http://schemas.openxmlformats.org/package/2006/metadata/core-properties"/>
    <ds:schemaRef ds:uri="2e8c896f-fd84-491a-bb16-fb60357350f9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2FD61CD-C599-4C39-8D19-B82FE12F1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2007_2010_Multicolor_Template_Standard_12_19_12</Template>
  <TotalTime>93558</TotalTime>
  <Words>9445</Words>
  <Application>Microsoft Office PowerPoint</Application>
  <PresentationFormat>Presentación en pantalla (4:3)</PresentationFormat>
  <Paragraphs>1101</Paragraphs>
  <Slides>94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94</vt:i4>
      </vt:variant>
    </vt:vector>
  </HeadingPairs>
  <TitlesOfParts>
    <vt:vector size="97" baseType="lpstr">
      <vt:lpstr>2007_2010_Multicolor_Template_Standard_12_19_12</vt:lpstr>
      <vt:lpstr>1_Diseño personalizado</vt:lpstr>
      <vt:lpstr>Diseño personalizado</vt:lpstr>
      <vt:lpstr>Diapositiva 1</vt:lpstr>
      <vt:lpstr>Diapositiva 2</vt:lpstr>
      <vt:lpstr>1. Executive summary  y ficha tÉcnica</vt:lpstr>
      <vt:lpstr>Diapositiva 4</vt:lpstr>
      <vt:lpstr>Ficha técnica (I)</vt:lpstr>
      <vt:lpstr>Ficha técnica (II)</vt:lpstr>
      <vt:lpstr>DISTRIBUICIÓN DE LA MUESTRA: PADRES (I)</vt:lpstr>
      <vt:lpstr>DISTRIBUICIÓN DE LA MUESTRA: HIJOS (I)</vt:lpstr>
      <vt:lpstr>DISTRIBUICIÓN DE LA MUESTRA: HIJOS (I)</vt:lpstr>
      <vt:lpstr>3. Análisis de RESULTADOs </vt:lpstr>
      <vt:lpstr>3. Análisis de RESULTADOS  1. SOBRE LA VIDA del niño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3. Análisis de RESULTADOS  2. SOBRE los padres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3. Análisis de RESULTADOS  3. En el colegio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3. Análisis de RESULTADOS  4. Sobre la alimentación</vt:lpstr>
      <vt:lpstr>Diapositiva 73</vt:lpstr>
      <vt:lpstr>Diapositiva 74</vt:lpstr>
      <vt:lpstr>Diapositiva 75</vt:lpstr>
      <vt:lpstr>3. Análisis de RESULTADOS  5. Sobre el deporte y actividades extraescolares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3. Análisis de RESULTADOS  6. SOBRE SUS COMPAÑEROS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4. CONCLUSIONES  </vt:lpstr>
      <vt:lpstr>Diapositiva 91</vt:lpstr>
      <vt:lpstr>Diapositiva 92</vt:lpstr>
      <vt:lpstr>Diapositiva 93</vt:lpstr>
      <vt:lpstr>Diapositiva 94</vt:lpstr>
    </vt:vector>
  </TitlesOfParts>
  <Company>Nielsen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2007-2010</dc:title>
  <dc:creator>Ellen Jantsch</dc:creator>
  <cp:lastModifiedBy>iñigo</cp:lastModifiedBy>
  <cp:revision>562</cp:revision>
  <cp:lastPrinted>2014-12-11T16:53:31Z</cp:lastPrinted>
  <dcterms:created xsi:type="dcterms:W3CDTF">2012-12-22T21:35:06Z</dcterms:created>
  <dcterms:modified xsi:type="dcterms:W3CDTF">2015-02-25T09:43:43Z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0x0101000538880B7CE533409105C259AF09F19A</vt:lpwstr>
  </property>
</Properties>
</file>