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rawings/drawing1.xml" ContentType="application/vnd.openxmlformats-officedocument.drawingml.chartshapes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drawings/drawing2.xml" ContentType="application/vnd.openxmlformats-officedocument.drawingml.chartshapes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drawings/drawing3.xml" ContentType="application/vnd.openxmlformats-officedocument.drawingml.chartshapes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ppt/charts/chart47.xml" ContentType="application/vnd.openxmlformats-officedocument.drawingml.chart+xml"/>
  <Override PartName="/ppt/charts/chart48.xml" ContentType="application/vnd.openxmlformats-officedocument.drawingml.chart+xml"/>
  <Override PartName="/ppt/charts/chart49.xml" ContentType="application/vnd.openxmlformats-officedocument.drawingml.chart+xml"/>
  <Override PartName="/ppt/charts/chart50.xml" ContentType="application/vnd.openxmlformats-officedocument.drawingml.chart+xml"/>
  <Override PartName="/ppt/charts/chart51.xml" ContentType="application/vnd.openxmlformats-officedocument.drawingml.chart+xml"/>
  <Override PartName="/ppt/charts/chart52.xml" ContentType="application/vnd.openxmlformats-officedocument.drawingml.chart+xml"/>
  <Override PartName="/ppt/charts/chart53.xml" ContentType="application/vnd.openxmlformats-officedocument.drawingml.chart+xml"/>
  <Override PartName="/ppt/charts/chart54.xml" ContentType="application/vnd.openxmlformats-officedocument.drawingml.chart+xml"/>
  <Override PartName="/ppt/charts/chart55.xml" ContentType="application/vnd.openxmlformats-officedocument.drawingml.chart+xml"/>
  <Override PartName="/ppt/charts/chart56.xml" ContentType="application/vnd.openxmlformats-officedocument.drawingml.chart+xml"/>
  <Override PartName="/ppt/charts/chart57.xml" ContentType="application/vnd.openxmlformats-officedocument.drawingml.chart+xml"/>
  <Override PartName="/ppt/charts/chart58.xml" ContentType="application/vnd.openxmlformats-officedocument.drawingml.chart+xml"/>
  <Override PartName="/ppt/charts/chart59.xml" ContentType="application/vnd.openxmlformats-officedocument.drawingml.chart+xml"/>
  <Override PartName="/ppt/charts/chart60.xml" ContentType="application/vnd.openxmlformats-officedocument.drawingml.chart+xml"/>
  <Override PartName="/ppt/charts/chart61.xml" ContentType="application/vnd.openxmlformats-officedocument.drawingml.chart+xml"/>
  <Override PartName="/ppt/charts/chart62.xml" ContentType="application/vnd.openxmlformats-officedocument.drawingml.chart+xml"/>
  <Override PartName="/ppt/charts/chart63.xml" ContentType="application/vnd.openxmlformats-officedocument.drawingml.chart+xml"/>
  <Override PartName="/ppt/charts/chart64.xml" ContentType="application/vnd.openxmlformats-officedocument.drawingml.chart+xml"/>
  <Override PartName="/ppt/charts/chart65.xml" ContentType="application/vnd.openxmlformats-officedocument.drawingml.chart+xml"/>
  <Override PartName="/ppt/charts/chart66.xml" ContentType="application/vnd.openxmlformats-officedocument.drawingml.chart+xml"/>
  <Override PartName="/ppt/charts/chart67.xml" ContentType="application/vnd.openxmlformats-officedocument.drawingml.chart+xml"/>
  <Override PartName="/ppt/charts/chart68.xml" ContentType="application/vnd.openxmlformats-officedocument.drawingml.chart+xml"/>
  <Override PartName="/ppt/notesSlides/notesSlide4.xml" ContentType="application/vnd.openxmlformats-officedocument.presentationml.notesSlide+xml"/>
  <Override PartName="/ppt/charts/chart69.xml" ContentType="application/vnd.openxmlformats-officedocument.drawingml.chart+xml"/>
  <Override PartName="/ppt/charts/chart70.xml" ContentType="application/vnd.openxmlformats-officedocument.drawingml.chart+xml"/>
  <Override PartName="/ppt/charts/chart71.xml" ContentType="application/vnd.openxmlformats-officedocument.drawingml.chart+xml"/>
  <Override PartName="/ppt/charts/chart72.xml" ContentType="application/vnd.openxmlformats-officedocument.drawingml.chart+xml"/>
  <Override PartName="/ppt/charts/chart73.xml" ContentType="application/vnd.openxmlformats-officedocument.drawingml.chart+xml"/>
  <Override PartName="/ppt/charts/chart74.xml" ContentType="application/vnd.openxmlformats-officedocument.drawingml.chart+xml"/>
  <Override PartName="/ppt/charts/chart75.xml" ContentType="application/vnd.openxmlformats-officedocument.drawingml.chart+xml"/>
  <Override PartName="/ppt/charts/chart76.xml" ContentType="application/vnd.openxmlformats-officedocument.drawingml.chart+xml"/>
  <Override PartName="/ppt/charts/chart77.xml" ContentType="application/vnd.openxmlformats-officedocument.drawingml.chart+xml"/>
  <Override PartName="/ppt/charts/chart78.xml" ContentType="application/vnd.openxmlformats-officedocument.drawingml.chart+xml"/>
  <Override PartName="/ppt/charts/chart79.xml" ContentType="application/vnd.openxmlformats-officedocument.drawingml.chart+xml"/>
  <Override PartName="/ppt/charts/chart80.xml" ContentType="application/vnd.openxmlformats-officedocument.drawingml.chart+xml"/>
  <Override PartName="/ppt/charts/chart81.xml" ContentType="application/vnd.openxmlformats-officedocument.drawingml.chart+xml"/>
  <Override PartName="/ppt/charts/chart82.xml" ContentType="application/vnd.openxmlformats-officedocument.drawingml.chart+xml"/>
  <Override PartName="/ppt/charts/chart83.xml" ContentType="application/vnd.openxmlformats-officedocument.drawingml.chart+xml"/>
  <Override PartName="/ppt/charts/chart84.xml" ContentType="application/vnd.openxmlformats-officedocument.drawingml.chart+xml"/>
  <Override PartName="/ppt/charts/chart85.xml" ContentType="application/vnd.openxmlformats-officedocument.drawingml.chart+xml"/>
  <Override PartName="/ppt/charts/chart86.xml" ContentType="application/vnd.openxmlformats-officedocument.drawingml.chart+xml"/>
  <Override PartName="/ppt/charts/chart87.xml" ContentType="application/vnd.openxmlformats-officedocument.drawingml.chart+xml"/>
  <Override PartName="/ppt/charts/chart88.xml" ContentType="application/vnd.openxmlformats-officedocument.drawingml.chart+xml"/>
  <Override PartName="/ppt/charts/chart8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0"/>
  </p:notesMasterIdLst>
  <p:sldIdLst>
    <p:sldId id="357" r:id="rId2"/>
    <p:sldId id="358" r:id="rId3"/>
    <p:sldId id="359" r:id="rId4"/>
    <p:sldId id="373" r:id="rId5"/>
    <p:sldId id="361" r:id="rId6"/>
    <p:sldId id="362" r:id="rId7"/>
    <p:sldId id="317" r:id="rId8"/>
    <p:sldId id="318" r:id="rId9"/>
    <p:sldId id="320" r:id="rId10"/>
    <p:sldId id="292" r:id="rId11"/>
    <p:sldId id="293" r:id="rId12"/>
    <p:sldId id="336" r:id="rId13"/>
    <p:sldId id="294" r:id="rId14"/>
    <p:sldId id="295" r:id="rId15"/>
    <p:sldId id="296" r:id="rId16"/>
    <p:sldId id="356" r:id="rId17"/>
    <p:sldId id="299" r:id="rId18"/>
    <p:sldId id="337" r:id="rId19"/>
    <p:sldId id="338" r:id="rId20"/>
    <p:sldId id="374" r:id="rId21"/>
    <p:sldId id="375" r:id="rId22"/>
    <p:sldId id="376" r:id="rId23"/>
    <p:sldId id="377" r:id="rId24"/>
    <p:sldId id="303" r:id="rId25"/>
    <p:sldId id="301" r:id="rId26"/>
    <p:sldId id="304" r:id="rId27"/>
    <p:sldId id="305" r:id="rId28"/>
    <p:sldId id="369" r:id="rId29"/>
    <p:sldId id="340" r:id="rId30"/>
    <p:sldId id="323" r:id="rId31"/>
    <p:sldId id="341" r:id="rId32"/>
    <p:sldId id="307" r:id="rId33"/>
    <p:sldId id="342" r:id="rId34"/>
    <p:sldId id="343" r:id="rId35"/>
    <p:sldId id="279" r:id="rId36"/>
    <p:sldId id="280" r:id="rId37"/>
    <p:sldId id="371" r:id="rId38"/>
    <p:sldId id="332" r:id="rId39"/>
    <p:sldId id="372" r:id="rId40"/>
    <p:sldId id="283" r:id="rId41"/>
    <p:sldId id="344" r:id="rId42"/>
    <p:sldId id="284" r:id="rId43"/>
    <p:sldId id="345" r:id="rId44"/>
    <p:sldId id="378" r:id="rId45"/>
    <p:sldId id="285" r:id="rId46"/>
    <p:sldId id="286" r:id="rId47"/>
    <p:sldId id="287" r:id="rId48"/>
    <p:sldId id="288" r:id="rId49"/>
    <p:sldId id="346" r:id="rId50"/>
    <p:sldId id="330" r:id="rId51"/>
    <p:sldId id="347" r:id="rId52"/>
    <p:sldId id="289" r:id="rId53"/>
    <p:sldId id="355" r:id="rId54"/>
    <p:sldId id="290" r:id="rId55"/>
    <p:sldId id="333" r:id="rId56"/>
    <p:sldId id="291" r:id="rId57"/>
    <p:sldId id="273" r:id="rId58"/>
    <p:sldId id="335" r:id="rId59"/>
    <p:sldId id="274" r:id="rId60"/>
    <p:sldId id="334" r:id="rId61"/>
    <p:sldId id="275" r:id="rId62"/>
    <p:sldId id="276" r:id="rId63"/>
    <p:sldId id="269" r:id="rId64"/>
    <p:sldId id="270" r:id="rId65"/>
    <p:sldId id="348" r:id="rId66"/>
    <p:sldId id="354" r:id="rId67"/>
    <p:sldId id="271" r:id="rId68"/>
    <p:sldId id="352" r:id="rId69"/>
    <p:sldId id="272" r:id="rId70"/>
    <p:sldId id="261" r:id="rId71"/>
    <p:sldId id="263" r:id="rId72"/>
    <p:sldId id="264" r:id="rId73"/>
    <p:sldId id="349" r:id="rId74"/>
    <p:sldId id="265" r:id="rId75"/>
    <p:sldId id="350" r:id="rId76"/>
    <p:sldId id="331" r:id="rId77"/>
    <p:sldId id="351" r:id="rId78"/>
    <p:sldId id="266" r:id="rId79"/>
    <p:sldId id="267" r:id="rId80"/>
    <p:sldId id="268" r:id="rId81"/>
    <p:sldId id="353" r:id="rId82"/>
    <p:sldId id="258" r:id="rId83"/>
    <p:sldId id="260" r:id="rId84"/>
    <p:sldId id="363" r:id="rId85"/>
    <p:sldId id="379" r:id="rId86"/>
    <p:sldId id="380" r:id="rId87"/>
    <p:sldId id="381" r:id="rId88"/>
    <p:sldId id="367" r:id="rId8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36D"/>
    <a:srgbClr val="9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869" autoAdjust="0"/>
  </p:normalViewPr>
  <p:slideViewPr>
    <p:cSldViewPr>
      <p:cViewPr varScale="1">
        <p:scale>
          <a:sx n="117" d="100"/>
          <a:sy n="117" d="100"/>
        </p:scale>
        <p:origin x="8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61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notesMaster" Target="notesMasters/notesMaster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4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Hoja_de_c_lculo_de_Microsoft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7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Hoja_de_c_lculo_de_Microsoft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4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5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6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7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8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9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4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40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41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42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43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44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45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46.xlsx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47.xlsx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48.xlsx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49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5.xlsx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50.xlsx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51.xlsx"/></Relationships>
</file>

<file path=ppt/charts/_rels/chart5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52.xlsx"/></Relationships>
</file>

<file path=ppt/charts/_rels/chart5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53.xlsx"/></Relationships>
</file>

<file path=ppt/charts/_rels/chart5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54.xlsx"/></Relationships>
</file>

<file path=ppt/charts/_rels/chart5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55.xlsx"/></Relationships>
</file>

<file path=ppt/charts/_rels/chart5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56.xlsx"/></Relationships>
</file>

<file path=ppt/charts/_rels/chart5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57.xlsx"/></Relationships>
</file>

<file path=ppt/charts/_rels/chart5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58.xlsx"/></Relationships>
</file>

<file path=ppt/charts/_rels/chart5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59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6.xlsx"/></Relationships>
</file>

<file path=ppt/charts/_rels/chart6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60.xlsx"/></Relationships>
</file>

<file path=ppt/charts/_rels/chart6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61.xlsx"/></Relationships>
</file>

<file path=ppt/charts/_rels/chart6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62.xlsx"/></Relationships>
</file>

<file path=ppt/charts/_rels/chart6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63.xlsx"/></Relationships>
</file>

<file path=ppt/charts/_rels/chart6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64.xlsx"/></Relationships>
</file>

<file path=ppt/charts/_rels/chart6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65.xlsx"/></Relationships>
</file>

<file path=ppt/charts/_rels/chart6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66.xlsx"/></Relationships>
</file>

<file path=ppt/charts/_rels/chart6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67.xlsx"/></Relationships>
</file>

<file path=ppt/charts/_rels/chart6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68.xlsx"/></Relationships>
</file>

<file path=ppt/charts/_rels/chart6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69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7.xlsx"/></Relationships>
</file>

<file path=ppt/charts/_rels/chart7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70.xlsx"/></Relationships>
</file>

<file path=ppt/charts/_rels/chart7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71.xlsx"/></Relationships>
</file>

<file path=ppt/charts/_rels/chart7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72.xlsx"/></Relationships>
</file>

<file path=ppt/charts/_rels/chart7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73.xlsx"/></Relationships>
</file>

<file path=ppt/charts/_rels/chart7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74.xlsx"/></Relationships>
</file>

<file path=ppt/charts/_rels/chart7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75.xlsx"/></Relationships>
</file>

<file path=ppt/charts/_rels/chart7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76.xlsx"/></Relationships>
</file>

<file path=ppt/charts/_rels/chart7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77.xlsx"/></Relationships>
</file>

<file path=ppt/charts/_rels/chart7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78.xlsx"/></Relationships>
</file>

<file path=ppt/charts/_rels/chart7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79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8.xlsx"/></Relationships>
</file>

<file path=ppt/charts/_rels/chart8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80.xlsx"/></Relationships>
</file>

<file path=ppt/charts/_rels/chart8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81.xlsx"/></Relationships>
</file>

<file path=ppt/charts/_rels/chart8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82.xlsx"/></Relationships>
</file>

<file path=ppt/charts/_rels/chart8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83.xlsx"/></Relationships>
</file>

<file path=ppt/charts/_rels/chart8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84.xlsx"/></Relationships>
</file>

<file path=ppt/charts/_rels/chart8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85.xlsx"/></Relationships>
</file>

<file path=ppt/charts/_rels/chart8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86.xlsx"/></Relationships>
</file>

<file path=ppt/charts/_rels/chart8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87.xlsx"/></Relationships>
</file>

<file path=ppt/charts/_rels/chart8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88.xlsx"/></Relationships>
</file>

<file path=ppt/charts/_rels/chart8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89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Hoja_de_c_lculo_de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386768230058197"/>
          <c:y val="7.5231633667150827E-2"/>
          <c:w val="0.30618726463539886"/>
          <c:h val="0.6837191346227352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9726">
              <a:solidFill>
                <a:srgbClr val="000000"/>
              </a:solidFill>
              <a:prstDash val="solid"/>
            </a:ln>
            <a:effectLst/>
          </c:spPr>
          <c:dPt>
            <c:idx val="0"/>
            <c:bubble3D val="0"/>
            <c:spPr>
              <a:solidFill>
                <a:schemeClr val="accent3">
                  <a:lumMod val="20000"/>
                  <a:lumOff val="80000"/>
                </a:schemeClr>
              </a:solidFill>
              <a:ln w="19452"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accent1">
                  <a:lumMod val="75000"/>
                </a:schemeClr>
              </a:solidFill>
              <a:ln w="19452">
                <a:noFill/>
              </a:ln>
              <a:effectLst/>
            </c:spPr>
          </c:dPt>
          <c:dPt>
            <c:idx val="2"/>
            <c:bubble3D val="0"/>
            <c:spPr>
              <a:gradFill rotWithShape="0">
                <a:gsLst>
                  <a:gs pos="0">
                    <a:srgbClr xmlns:mc="http://schemas.openxmlformats.org/markup-compatibility/2006" xmlns:a14="http://schemas.microsoft.com/office/drawing/2010/main" val="000003" mc:Ignorable="a14" a14:legacySpreadsheetColorIndex="18">
                      <a:gamma/>
                      <a:shade val="86275"/>
                      <a:invGamma/>
                    </a:srgbClr>
                  </a:gs>
                  <a:gs pos="50000">
                    <a:srgbClr xmlns:mc="http://schemas.openxmlformats.org/markup-compatibility/2006" xmlns:a14="http://schemas.microsoft.com/office/drawing/2010/main" val="000080" mc:Ignorable="a14" a14:legacySpreadsheetColorIndex="18"/>
                  </a:gs>
                  <a:gs pos="100000">
                    <a:srgbClr xmlns:mc="http://schemas.openxmlformats.org/markup-compatibility/2006" xmlns:a14="http://schemas.microsoft.com/office/drawing/2010/main" val="000003" mc:Ignorable="a14" a14:legacySpreadsheetColorIndex="18">
                      <a:gamma/>
                      <a:shade val="86275"/>
                      <a:invGamma/>
                    </a:srgbClr>
                  </a:gs>
                </a:gsLst>
                <a:lin ang="5400000" scaled="1"/>
              </a:gradFill>
              <a:ln w="9726">
                <a:solidFill>
                  <a:srgbClr val="000000"/>
                </a:solidFill>
                <a:prstDash val="solid"/>
              </a:ln>
              <a:effectLst/>
            </c:spPr>
          </c:dPt>
          <c:dLbls>
            <c:dLbl>
              <c:idx val="0"/>
              <c:layout>
                <c:manualLayout>
                  <c:x val="0.10195334947991984"/>
                  <c:y val="-3.09526037498870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8.1401490493441725E-2"/>
                  <c:y val="-8.499084466096562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Mode val="edge"/>
                  <c:yMode val="edge"/>
                  <c:x val="0.31965174129353235"/>
                  <c:y val="0.26470588235294118"/>
                </c:manualLayout>
              </c:layout>
              <c:numFmt formatCode="0%" sourceLinked="0"/>
              <c:spPr>
                <a:noFill/>
                <a:ln w="19452">
                  <a:noFill/>
                </a:ln>
              </c:spPr>
              <c:txPr>
                <a:bodyPr/>
                <a:lstStyle/>
                <a:p>
                  <a:pPr>
                    <a:defRPr sz="1168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Mode val="edge"/>
                  <c:yMode val="edge"/>
                  <c:x val="0.32462686567164178"/>
                  <c:y val="0.25113122171945701"/>
                </c:manualLayout>
              </c:layout>
              <c:numFmt formatCode="0%" sourceLinked="0"/>
              <c:spPr>
                <a:noFill/>
                <a:ln w="19452">
                  <a:noFill/>
                </a:ln>
              </c:spPr>
              <c:txPr>
                <a:bodyPr/>
                <a:lstStyle/>
                <a:p>
                  <a:pPr>
                    <a:defRPr sz="919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Mode val="edge"/>
                  <c:yMode val="edge"/>
                  <c:x val="0.35199004975124376"/>
                  <c:y val="0.33936651583710409"/>
                </c:manualLayout>
              </c:layout>
              <c:numFmt formatCode="0%" sourceLinked="0"/>
              <c:spPr>
                <a:noFill/>
                <a:ln w="19452">
                  <a:noFill/>
                </a:ln>
              </c:spPr>
              <c:txPr>
                <a:bodyPr/>
                <a:lstStyle/>
                <a:p>
                  <a:pPr>
                    <a:defRPr sz="919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Mode val="edge"/>
                  <c:yMode val="edge"/>
                  <c:x val="0.30472636815920395"/>
                  <c:y val="0.34389140271493213"/>
                </c:manualLayout>
              </c:layout>
              <c:numFmt formatCode="0%" sourceLinked="0"/>
              <c:spPr>
                <a:noFill/>
                <a:ln w="19452">
                  <a:noFill/>
                </a:ln>
              </c:spPr>
              <c:txPr>
                <a:bodyPr/>
                <a:lstStyle/>
                <a:p>
                  <a:pPr>
                    <a:defRPr sz="919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 w="19452">
                <a:noFill/>
              </a:ln>
            </c:spPr>
            <c:txPr>
              <a:bodyPr/>
              <a:lstStyle/>
              <a:p>
                <a:pPr>
                  <a:defRPr sz="1225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s-E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Niña</c:v>
                </c:pt>
                <c:pt idx="1">
                  <c:v>Niño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0.49</c:v>
                </c:pt>
                <c:pt idx="1">
                  <c:v>0.51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10"/>
        <c:holeSize val="40"/>
      </c:doughnutChart>
      <c:spPr>
        <a:noFill/>
        <a:ln w="19452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37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s-E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23741350513004"/>
          <c:y val="0.13701696911589611"/>
          <c:w val="0.8044586282775259"/>
          <c:h val="0.49018766404199476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1">
                <a:lumMod val="20000"/>
                <a:lumOff val="80000"/>
              </a:schemeClr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anchor="t" anchorCtr="0"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Entre 6 y 10</c:v>
                </c:pt>
                <c:pt idx="1">
                  <c:v>De 11 a 13</c:v>
                </c:pt>
                <c:pt idx="2">
                  <c:v>De 14 a 16</c:v>
                </c:pt>
              </c:strCache>
            </c:strRef>
          </c:cat>
          <c:val>
            <c:numRef>
              <c:f>Sheet1!$B$2:$D$2</c:f>
              <c:numCache>
                <c:formatCode>0.00%</c:formatCode>
                <c:ptCount val="3"/>
                <c:pt idx="0">
                  <c:v>0.27300000000000002</c:v>
                </c:pt>
                <c:pt idx="1">
                  <c:v>0.69199999999999995</c:v>
                </c:pt>
                <c:pt idx="2">
                  <c:v>0.58299999999999996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overlap val="100"/>
        <c:axId val="357534800"/>
        <c:axId val="357535360"/>
      </c:barChart>
      <c:catAx>
        <c:axId val="357534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8425" cmpd="sng">
            <a:solidFill>
              <a:srgbClr val="000000"/>
            </a:solidFill>
          </a:ln>
        </c:spPr>
        <c:txPr>
          <a:bodyPr rot="0" vert="horz" anchor="ctr"/>
          <a:lstStyle/>
          <a:p>
            <a:pPr>
              <a:defRPr sz="800" cap="all" baseline="0">
                <a:solidFill>
                  <a:srgbClr val="5F5F5F"/>
                </a:solidFill>
              </a:defRPr>
            </a:pPr>
            <a:endParaRPr lang="es-ES"/>
          </a:p>
        </c:txPr>
        <c:crossAx val="357535360"/>
        <c:crosses val="autoZero"/>
        <c:auto val="1"/>
        <c:lblAlgn val="ctr"/>
        <c:lblOffset val="100"/>
        <c:noMultiLvlLbl val="0"/>
      </c:catAx>
      <c:valAx>
        <c:axId val="357535360"/>
        <c:scaling>
          <c:orientation val="minMax"/>
          <c:max val="1"/>
          <c:min val="0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solidFill>
              <a:srgbClr val="000000"/>
            </a:solidFill>
          </a:ln>
        </c:spPr>
        <c:txPr>
          <a:bodyPr/>
          <a:lstStyle/>
          <a:p>
            <a:pPr>
              <a:defRPr sz="700" baseline="0">
                <a:solidFill>
                  <a:srgbClr val="5F5F5F"/>
                </a:solidFill>
              </a:defRPr>
            </a:pPr>
            <a:endParaRPr lang="es-ES"/>
          </a:p>
        </c:txPr>
        <c:crossAx val="3575348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aseline="0"/>
      </a:pPr>
      <a:endParaRPr lang="es-E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23741350513004"/>
          <c:y val="0.13701696911589611"/>
          <c:w val="0.8044586282775259"/>
          <c:h val="0.49018766404199476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1">
                <a:lumMod val="20000"/>
                <a:lumOff val="80000"/>
              </a:schemeClr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anchor="t" anchorCtr="0"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Entre 6 y 10</c:v>
                </c:pt>
                <c:pt idx="1">
                  <c:v>De 11 a 13</c:v>
                </c:pt>
                <c:pt idx="2">
                  <c:v>De 14 a 16</c:v>
                </c:pt>
              </c:strCache>
            </c:strRef>
          </c:cat>
          <c:val>
            <c:numRef>
              <c:f>Sheet1!$B$2:$D$2</c:f>
              <c:numCache>
                <c:formatCode>0.00%</c:formatCode>
                <c:ptCount val="3"/>
                <c:pt idx="0">
                  <c:v>0.27300000000000002</c:v>
                </c:pt>
                <c:pt idx="1">
                  <c:v>0.69199999999999995</c:v>
                </c:pt>
                <c:pt idx="2">
                  <c:v>0.58299999999999996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overlap val="100"/>
        <c:axId val="357537040"/>
        <c:axId val="357537600"/>
      </c:barChart>
      <c:catAx>
        <c:axId val="357537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8425" cmpd="sng">
            <a:solidFill>
              <a:srgbClr val="000000"/>
            </a:solidFill>
          </a:ln>
        </c:spPr>
        <c:txPr>
          <a:bodyPr rot="0" vert="horz" anchor="ctr"/>
          <a:lstStyle/>
          <a:p>
            <a:pPr>
              <a:defRPr sz="800" cap="all" baseline="0">
                <a:solidFill>
                  <a:srgbClr val="5F5F5F"/>
                </a:solidFill>
              </a:defRPr>
            </a:pPr>
            <a:endParaRPr lang="es-ES"/>
          </a:p>
        </c:txPr>
        <c:crossAx val="357537600"/>
        <c:crosses val="autoZero"/>
        <c:auto val="1"/>
        <c:lblAlgn val="ctr"/>
        <c:lblOffset val="100"/>
        <c:noMultiLvlLbl val="0"/>
      </c:catAx>
      <c:valAx>
        <c:axId val="357537600"/>
        <c:scaling>
          <c:orientation val="minMax"/>
          <c:max val="1"/>
          <c:min val="0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solidFill>
              <a:srgbClr val="000000"/>
            </a:solidFill>
          </a:ln>
        </c:spPr>
        <c:txPr>
          <a:bodyPr/>
          <a:lstStyle/>
          <a:p>
            <a:pPr algn="ctr">
              <a:defRPr lang="es-ES" sz="700" b="0" i="0" u="none" strike="noStrike" kern="1200" baseline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575370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aseline="0"/>
      </a:pPr>
      <a:endParaRPr lang="es-E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51858593733246"/>
          <c:y val="0.12698437209471553"/>
          <c:w val="0.31840796019900497"/>
          <c:h val="0.57918552036199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30303" mc:Ignorable="a14" a14:legacySpreadsheetColorIndex="44">
                    <a:gamma/>
                    <a:shade val="86275"/>
                    <a:invGamma/>
                  </a:srgbClr>
                </a:gs>
                <a:gs pos="50000">
                  <a:srgbClr xmlns:mc="http://schemas.openxmlformats.org/markup-compatibility/2006" xmlns:a14="http://schemas.microsoft.com/office/drawing/2010/main" val="99CCFF" mc:Ignorable="a14" a14:legacySpreadsheetColorIndex="44"/>
                </a:gs>
                <a:gs pos="100000">
                  <a:srgbClr xmlns:mc="http://schemas.openxmlformats.org/markup-compatibility/2006" xmlns:a14="http://schemas.microsoft.com/office/drawing/2010/main" val="030303" mc:Ignorable="a14" a14:legacySpreadsheetColorIndex="44">
                    <a:gamma/>
                    <a:shade val="86275"/>
                    <a:invGamma/>
                  </a:srgbClr>
                </a:gs>
              </a:gsLst>
              <a:lin ang="5400000" scaled="1"/>
            </a:gradFill>
            <a:ln w="9631">
              <a:solidFill>
                <a:srgbClr val="000000"/>
              </a:solidFill>
              <a:prstDash val="solid"/>
            </a:ln>
            <a:effectLst/>
          </c:spPr>
          <c:dPt>
            <c:idx val="0"/>
            <c:bubble3D val="0"/>
            <c:spPr>
              <a:solidFill>
                <a:srgbClr val="92D050"/>
              </a:solidFill>
              <a:ln w="19263">
                <a:noFill/>
              </a:ln>
              <a:effectLst/>
            </c:spPr>
          </c:dPt>
          <c:dPt>
            <c:idx val="1"/>
            <c:bubble3D val="0"/>
            <c:spPr>
              <a:solidFill>
                <a:srgbClr val="C4DF9B"/>
              </a:solidFill>
              <a:ln w="19263">
                <a:noFill/>
              </a:ln>
              <a:effectLst/>
            </c:spPr>
          </c:dPt>
          <c:dPt>
            <c:idx val="2"/>
            <c:bubble3D val="0"/>
            <c:spPr>
              <a:solidFill>
                <a:srgbClr val="FFC000"/>
              </a:solidFill>
              <a:ln w="19263">
                <a:noFill/>
              </a:ln>
              <a:effectLst/>
            </c:spPr>
          </c:dPt>
          <c:dPt>
            <c:idx val="3"/>
            <c:bubble3D val="0"/>
            <c:spPr>
              <a:solidFill>
                <a:srgbClr val="F15722"/>
              </a:solidFill>
              <a:ln w="19263">
                <a:noFill/>
              </a:ln>
              <a:effectLst/>
            </c:spPr>
          </c:dPt>
          <c:dPt>
            <c:idx val="4"/>
            <c:bubble3D val="0"/>
            <c:spPr>
              <a:solidFill>
                <a:schemeClr val="bg2"/>
              </a:solidFill>
              <a:ln w="9631">
                <a:noFill/>
                <a:prstDash val="solid"/>
              </a:ln>
              <a:effectLst/>
            </c:spPr>
          </c:dPt>
          <c:dLbls>
            <c:dLbl>
              <c:idx val="0"/>
              <c:layout>
                <c:manualLayout>
                  <c:x val="5.1267340546445606E-2"/>
                  <c:y val="0.1066809353262919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9.5380984278240946E-2"/>
                  <c:y val="-3.644240770304547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8299809643469411E-2"/>
                  <c:y val="-0.1062403104300757"/>
                </c:manualLayout>
              </c:layout>
              <c:numFmt formatCode="0%" sourceLinked="0"/>
              <c:spPr>
                <a:noFill/>
                <a:ln w="19263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0410370331124493E-3"/>
                  <c:y val="-0.1926681540312947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6.0222675512127184E-2"/>
                  <c:y val="-9.8048875729606494E-2"/>
                </c:manualLayout>
              </c:layout>
              <c:numFmt formatCode="0%" sourceLinked="0"/>
              <c:spPr>
                <a:noFill/>
                <a:ln w="19263">
                  <a:noFill/>
                </a:ln>
              </c:spPr>
              <c:txPr>
                <a:bodyPr/>
                <a:lstStyle/>
                <a:p>
                  <a:pPr>
                    <a:defRPr sz="91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Mode val="edge"/>
                  <c:yMode val="edge"/>
                  <c:x val="0.30472636815920395"/>
                  <c:y val="0.34389140271493213"/>
                </c:manualLayout>
              </c:layout>
              <c:numFmt formatCode="0%" sourceLinked="0"/>
              <c:spPr>
                <a:noFill/>
                <a:ln w="19263">
                  <a:noFill/>
                </a:ln>
              </c:spPr>
              <c:txPr>
                <a:bodyPr/>
                <a:lstStyle/>
                <a:p>
                  <a:pPr>
                    <a:defRPr sz="91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 w="19263">
                <a:noFill/>
              </a:ln>
            </c:spPr>
            <c:txPr>
              <a:bodyPr/>
              <a:lstStyle/>
              <a:p>
                <a:pPr>
                  <a:defRPr sz="1213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s-E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Nunca</c:v>
                </c:pt>
                <c:pt idx="1">
                  <c:v>A veces</c:v>
                </c:pt>
                <c:pt idx="2">
                  <c:v>Muchas veces</c:v>
                </c:pt>
                <c:pt idx="3">
                  <c:v>Siempre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62.1</c:v>
                </c:pt>
                <c:pt idx="1">
                  <c:v>32.4</c:v>
                </c:pt>
                <c:pt idx="2">
                  <c:v>3.3000000000000003</c:v>
                </c:pt>
                <c:pt idx="3">
                  <c:v>2.1999999999999997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10"/>
        <c:holeSize val="40"/>
      </c:doughnutChart>
      <c:spPr>
        <a:noFill/>
        <a:ln w="19263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36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s-E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23741350513004"/>
          <c:y val="0.13701696911589611"/>
          <c:w val="0.8044586282775259"/>
          <c:h val="0.49018766404199476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8DC63F"/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anchor="t" anchorCtr="0"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Entre 6 y 10</c:v>
                </c:pt>
                <c:pt idx="1">
                  <c:v>De 11 a 13</c:v>
                </c:pt>
                <c:pt idx="2">
                  <c:v>De 14 a 16</c:v>
                </c:pt>
              </c:strCache>
            </c:strRef>
          </c:cat>
          <c:val>
            <c:numRef>
              <c:f>Sheet1!$B$2:$D$2</c:f>
              <c:numCache>
                <c:formatCode>0.00%</c:formatCode>
                <c:ptCount val="3"/>
                <c:pt idx="0">
                  <c:v>0.73599999999999999</c:v>
                </c:pt>
                <c:pt idx="1">
                  <c:v>0.54300000000000004</c:v>
                </c:pt>
                <c:pt idx="2">
                  <c:v>0.42899999999999999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overlap val="100"/>
        <c:axId val="358495680"/>
        <c:axId val="358496240"/>
      </c:barChart>
      <c:catAx>
        <c:axId val="358495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8425" cmpd="sng">
            <a:solidFill>
              <a:srgbClr val="000000"/>
            </a:solidFill>
          </a:ln>
        </c:spPr>
        <c:txPr>
          <a:bodyPr rot="0" vert="horz" anchor="ctr"/>
          <a:lstStyle/>
          <a:p>
            <a:pPr>
              <a:defRPr sz="800" cap="all" baseline="0">
                <a:solidFill>
                  <a:srgbClr val="5F5F5F"/>
                </a:solidFill>
              </a:defRPr>
            </a:pPr>
            <a:endParaRPr lang="es-ES"/>
          </a:p>
        </c:txPr>
        <c:crossAx val="358496240"/>
        <c:crosses val="autoZero"/>
        <c:auto val="1"/>
        <c:lblAlgn val="ctr"/>
        <c:lblOffset val="100"/>
        <c:noMultiLvlLbl val="0"/>
      </c:catAx>
      <c:valAx>
        <c:axId val="358496240"/>
        <c:scaling>
          <c:orientation val="minMax"/>
          <c:max val="1"/>
          <c:min val="0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solidFill>
              <a:srgbClr val="000000"/>
            </a:solidFill>
          </a:ln>
        </c:spPr>
        <c:txPr>
          <a:bodyPr/>
          <a:lstStyle/>
          <a:p>
            <a:pPr>
              <a:defRPr sz="700" baseline="0">
                <a:solidFill>
                  <a:srgbClr val="5F5F5F"/>
                </a:solidFill>
              </a:defRPr>
            </a:pPr>
            <a:endParaRPr lang="es-ES"/>
          </a:p>
        </c:txPr>
        <c:crossAx val="3584956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aseline="0"/>
      </a:pPr>
      <a:endParaRPr lang="es-E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0954826031863752"/>
          <c:y val="6.9424228961120299E-2"/>
          <c:w val="0.77728454428781424"/>
          <c:h val="0.79374546814835356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Siempre</c:v>
                </c:pt>
              </c:strCache>
            </c:strRef>
          </c:tx>
          <c:spPr>
            <a:solidFill>
              <a:srgbClr val="F15722"/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anchor="t" anchorCtr="0"/>
              <a:lstStyle/>
              <a:p>
                <a:pPr>
                  <a:defRPr sz="1100">
                    <a:solidFill>
                      <a:srgbClr val="FFFFFF"/>
                    </a:solidFill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Protesta o 
se enfada</c:v>
                </c:pt>
                <c:pt idx="2">
                  <c:v>Entre 6 y 10</c:v>
                </c:pt>
                <c:pt idx="3">
                  <c:v>De 11 a 13</c:v>
                </c:pt>
                <c:pt idx="4">
                  <c:v>De 14 a 16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 formatCode="0%">
                  <c:v>1.0999999999999999E-2</c:v>
                </c:pt>
                <c:pt idx="2" formatCode="0%">
                  <c:v>1.0999999999999999E-2</c:v>
                </c:pt>
                <c:pt idx="3" formatCode="0%">
                  <c:v>1.4E-2</c:v>
                </c:pt>
                <c:pt idx="4" formatCode="0%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Muchas veces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tx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Protesta o 
se enfada</c:v>
                </c:pt>
                <c:pt idx="2">
                  <c:v>Entre 6 y 10</c:v>
                </c:pt>
                <c:pt idx="3">
                  <c:v>De 11 a 13</c:v>
                </c:pt>
                <c:pt idx="4">
                  <c:v>De 14 a 16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  <c:pt idx="0" formatCode="0%">
                  <c:v>5.7000000000000002E-2</c:v>
                </c:pt>
                <c:pt idx="2" formatCode="0%">
                  <c:v>6.7000000000000004E-2</c:v>
                </c:pt>
                <c:pt idx="3" formatCode="0%">
                  <c:v>4.2999999999999997E-2</c:v>
                </c:pt>
                <c:pt idx="4" formatCode="0%">
                  <c:v>6.0999999999999999E-2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A veces</c:v>
                </c:pt>
              </c:strCache>
            </c:strRef>
          </c:tx>
          <c:spPr>
            <a:solidFill>
              <a:srgbClr val="C4DF9B"/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2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Protesta o 
se enfada</c:v>
                </c:pt>
                <c:pt idx="2">
                  <c:v>Entre 6 y 10</c:v>
                </c:pt>
                <c:pt idx="3">
                  <c:v>De 11 a 13</c:v>
                </c:pt>
                <c:pt idx="4">
                  <c:v>De 14 a 16</c:v>
                </c:pt>
              </c:strCache>
            </c:strRef>
          </c:cat>
          <c:val>
            <c:numRef>
              <c:f>Sheet1!$B$4:$F$4</c:f>
              <c:numCache>
                <c:formatCode>General</c:formatCode>
                <c:ptCount val="5"/>
                <c:pt idx="0" formatCode="0%">
                  <c:v>0.53100000000000003</c:v>
                </c:pt>
                <c:pt idx="2" formatCode="0%">
                  <c:v>0.56699999999999995</c:v>
                </c:pt>
                <c:pt idx="3" formatCode="0%">
                  <c:v>0.5</c:v>
                </c:pt>
                <c:pt idx="4" formatCode="0%">
                  <c:v>0.49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Nunca</c:v>
                </c:pt>
              </c:strCache>
            </c:strRef>
          </c:tx>
          <c:spPr>
            <a:solidFill>
              <a:srgbClr val="8DC63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Protesta o 
se enfada</c:v>
                </c:pt>
                <c:pt idx="2">
                  <c:v>Entre 6 y 10</c:v>
                </c:pt>
                <c:pt idx="3">
                  <c:v>De 11 a 13</c:v>
                </c:pt>
                <c:pt idx="4">
                  <c:v>De 14 a 16</c:v>
                </c:pt>
              </c:strCache>
            </c:strRef>
          </c:cat>
          <c:val>
            <c:numRef>
              <c:f>Sheet1!$B$5:$F$5</c:f>
              <c:numCache>
                <c:formatCode>General</c:formatCode>
                <c:ptCount val="5"/>
                <c:pt idx="0" formatCode="0%">
                  <c:v>0.40100000000000002</c:v>
                </c:pt>
                <c:pt idx="2" formatCode="0%">
                  <c:v>0.35399999999999998</c:v>
                </c:pt>
                <c:pt idx="3" formatCode="0%">
                  <c:v>0.443</c:v>
                </c:pt>
                <c:pt idx="4" formatCode="0%">
                  <c:v>0.44900000000000001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overlap val="100"/>
        <c:axId val="358500160"/>
        <c:axId val="358500720"/>
      </c:barChart>
      <c:catAx>
        <c:axId val="358500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8425" cmpd="sng">
            <a:solidFill>
              <a:srgbClr val="000000"/>
            </a:solidFill>
          </a:ln>
        </c:spPr>
        <c:txPr>
          <a:bodyPr rot="0" vert="horz" anchor="ctr"/>
          <a:lstStyle/>
          <a:p>
            <a:pPr>
              <a:defRPr sz="1100" cap="all" baseline="0">
                <a:solidFill>
                  <a:srgbClr val="5F5F5F"/>
                </a:solidFill>
              </a:defRPr>
            </a:pPr>
            <a:endParaRPr lang="es-ES"/>
          </a:p>
        </c:txPr>
        <c:crossAx val="358500720"/>
        <c:crosses val="autoZero"/>
        <c:auto val="1"/>
        <c:lblAlgn val="ctr"/>
        <c:lblOffset val="100"/>
        <c:noMultiLvlLbl val="0"/>
      </c:catAx>
      <c:valAx>
        <c:axId val="358500720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solidFill>
              <a:srgbClr val="000000"/>
            </a:solidFill>
          </a:ln>
        </c:spPr>
        <c:txPr>
          <a:bodyPr/>
          <a:lstStyle/>
          <a:p>
            <a:pPr>
              <a:defRPr sz="700" baseline="0">
                <a:solidFill>
                  <a:srgbClr val="5F5F5F"/>
                </a:solidFill>
              </a:defRPr>
            </a:pPr>
            <a:endParaRPr lang="es-ES"/>
          </a:p>
        </c:txPr>
        <c:crossAx val="358500160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9.3546030802753415E-3"/>
          <c:y val="0.1766668745996656"/>
          <c:w val="0.11610013370970138"/>
          <c:h val="0.6146512536996705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000" baseline="0"/>
      </a:pPr>
      <a:endParaRPr lang="es-E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5476475079752153"/>
          <c:y val="0.13701696911589611"/>
          <c:w val="0.73206808104470822"/>
          <c:h val="0.62315390272595494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-3.0917872514413022E-3"/>
                  <c:y val="1.097440944881889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9.8050619854915966E-3"/>
                  <c:y val="1.930345399533132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7.7294681286032563E-3"/>
                  <c:y val="-1.065179352580927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5.6682111479835185E-17"/>
                  <c:y val="1.054625984251968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4.6376808771619532E-3"/>
                  <c:y val="-1.04166666666666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4.6376808771619532E-3"/>
                  <c:y val="-5.375929571303586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1.5458936257206511E-3"/>
                  <c:y val="1.697287839020122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1.1336422295967037E-16"/>
                  <c:y val="4.555719597550305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anchor="t" anchorCtr="0"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Sabes medirte la glucosa</c:v>
                </c:pt>
                <c:pt idx="1">
                  <c:v>Sabes si estás alto o bajo de Glucosa</c:v>
                </c:pt>
              </c:strCache>
            </c:strRef>
          </c:cat>
          <c:val>
            <c:numRef>
              <c:f>Sheet1!$B$2:$C$2</c:f>
              <c:numCache>
                <c:formatCode>0.00%</c:formatCode>
                <c:ptCount val="2"/>
                <c:pt idx="0">
                  <c:v>2.1999999999999999E-2</c:v>
                </c:pt>
                <c:pt idx="1">
                  <c:v>9.2999999999999999E-2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Sí</c:v>
                </c:pt>
              </c:strCache>
            </c:strRef>
          </c:tx>
          <c:spPr>
            <a:solidFill>
              <a:srgbClr val="8DC63F"/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tx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Sabes medirte la glucosa</c:v>
                </c:pt>
                <c:pt idx="1">
                  <c:v>Sabes si estás alto o bajo de Glucosa</c:v>
                </c:pt>
              </c:strCache>
            </c:strRef>
          </c:cat>
          <c:val>
            <c:numRef>
              <c:f>Sheet1!$B$3:$C$3</c:f>
              <c:numCache>
                <c:formatCode>0.00%</c:formatCode>
                <c:ptCount val="2"/>
                <c:pt idx="0">
                  <c:v>0.97799999999999998</c:v>
                </c:pt>
                <c:pt idx="1">
                  <c:v>0.90700000000000003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overlap val="100"/>
        <c:axId val="358271984"/>
        <c:axId val="358272544"/>
      </c:barChart>
      <c:catAx>
        <c:axId val="358271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8425" cmpd="sng">
            <a:solidFill>
              <a:srgbClr val="000000"/>
            </a:solidFill>
          </a:ln>
        </c:spPr>
        <c:txPr>
          <a:bodyPr rot="0" vert="horz" anchor="ctr"/>
          <a:lstStyle/>
          <a:p>
            <a:pPr>
              <a:defRPr sz="1100" cap="all" baseline="0">
                <a:solidFill>
                  <a:srgbClr val="5F5F5F"/>
                </a:solidFill>
              </a:defRPr>
            </a:pPr>
            <a:endParaRPr lang="es-ES"/>
          </a:p>
        </c:txPr>
        <c:crossAx val="358272544"/>
        <c:crosses val="autoZero"/>
        <c:auto val="1"/>
        <c:lblAlgn val="ctr"/>
        <c:lblOffset val="100"/>
        <c:noMultiLvlLbl val="0"/>
      </c:catAx>
      <c:valAx>
        <c:axId val="358272544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solidFill>
              <a:srgbClr val="000000"/>
            </a:solidFill>
          </a:ln>
        </c:spPr>
        <c:txPr>
          <a:bodyPr/>
          <a:lstStyle/>
          <a:p>
            <a:pPr>
              <a:defRPr sz="700" baseline="0">
                <a:solidFill>
                  <a:srgbClr val="5F5F5F"/>
                </a:solidFill>
              </a:defRPr>
            </a:pPr>
            <a:endParaRPr lang="es-ES"/>
          </a:p>
        </c:txPr>
        <c:crossAx val="358271984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0.11998076046104894"/>
          <c:y val="0.13264929592892005"/>
          <c:w val="5.1684386120767478E-2"/>
          <c:h val="0.66909726124244828"/>
        </c:manualLayout>
      </c:layout>
      <c:overlay val="0"/>
      <c:txPr>
        <a:bodyPr/>
        <a:lstStyle/>
        <a:p>
          <a:pPr>
            <a:defRPr sz="1100">
              <a:solidFill>
                <a:srgbClr val="5F5F5F"/>
              </a:solidFill>
            </a:defRPr>
          </a:pPr>
          <a:endParaRPr lang="es-ES"/>
        </a:p>
      </c:txPr>
    </c:legend>
    <c:plotVisOnly val="1"/>
    <c:dispBlanksAs val="gap"/>
    <c:showDLblsOverMax val="0"/>
  </c:chart>
  <c:txPr>
    <a:bodyPr/>
    <a:lstStyle/>
    <a:p>
      <a:pPr>
        <a:defRPr sz="1000" baseline="0"/>
      </a:pPr>
      <a:endParaRPr lang="es-ES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0954826031863752"/>
          <c:y val="6.9424228961120299E-2"/>
          <c:w val="0.77728454428781424"/>
          <c:h val="0.79374546814835356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anchor="t" anchorCtr="0"/>
              <a:lstStyle/>
              <a:p>
                <a:pPr>
                  <a:defRPr sz="1100">
                    <a:solidFill>
                      <a:srgbClr val="FFFFFF"/>
                    </a:solidFill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Total</c:v>
                </c:pt>
                <c:pt idx="2">
                  <c:v>Entre 6 y 10</c:v>
                </c:pt>
                <c:pt idx="3">
                  <c:v>De 11 a 13</c:v>
                </c:pt>
                <c:pt idx="4">
                  <c:v>De 14 a 16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 formatCode="0%">
                  <c:v>0.40300000000000002</c:v>
                </c:pt>
                <c:pt idx="2" formatCode="0%">
                  <c:v>0.41599999999999998</c:v>
                </c:pt>
                <c:pt idx="3" formatCode="0%">
                  <c:v>0.371</c:v>
                </c:pt>
                <c:pt idx="4" formatCode="0%">
                  <c:v>0.44900000000000001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Sí</c:v>
                </c:pt>
              </c:strCache>
            </c:strRef>
          </c:tx>
          <c:spPr>
            <a:solidFill>
              <a:srgbClr val="8DC63F"/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tx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Total</c:v>
                </c:pt>
                <c:pt idx="2">
                  <c:v>Entre 6 y 10</c:v>
                </c:pt>
                <c:pt idx="3">
                  <c:v>De 11 a 13</c:v>
                </c:pt>
                <c:pt idx="4">
                  <c:v>De 14 a 16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  <c:pt idx="0" formatCode="0%">
                  <c:v>0.59699999999999998</c:v>
                </c:pt>
                <c:pt idx="2" formatCode="0%">
                  <c:v>0.58399999999999996</c:v>
                </c:pt>
                <c:pt idx="3" formatCode="0%">
                  <c:v>0.629</c:v>
                </c:pt>
                <c:pt idx="4" formatCode="0%">
                  <c:v>0.55100000000000005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overlap val="100"/>
        <c:axId val="360989040"/>
        <c:axId val="360987360"/>
      </c:barChart>
      <c:catAx>
        <c:axId val="360989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8425" cmpd="sng">
            <a:solidFill>
              <a:srgbClr val="000000"/>
            </a:solidFill>
          </a:ln>
        </c:spPr>
        <c:txPr>
          <a:bodyPr rot="0" vert="horz" anchor="ctr"/>
          <a:lstStyle/>
          <a:p>
            <a:pPr>
              <a:defRPr sz="1100" cap="all" baseline="0">
                <a:solidFill>
                  <a:srgbClr val="5F5F5F"/>
                </a:solidFill>
              </a:defRPr>
            </a:pPr>
            <a:endParaRPr lang="es-ES"/>
          </a:p>
        </c:txPr>
        <c:crossAx val="360987360"/>
        <c:crosses val="autoZero"/>
        <c:auto val="1"/>
        <c:lblAlgn val="ctr"/>
        <c:lblOffset val="100"/>
        <c:noMultiLvlLbl val="0"/>
      </c:catAx>
      <c:valAx>
        <c:axId val="360987360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solidFill>
              <a:srgbClr val="000000"/>
            </a:solidFill>
          </a:ln>
        </c:spPr>
        <c:txPr>
          <a:bodyPr/>
          <a:lstStyle/>
          <a:p>
            <a:pPr>
              <a:defRPr sz="700" baseline="0">
                <a:solidFill>
                  <a:srgbClr val="5F5F5F"/>
                </a:solidFill>
              </a:defRPr>
            </a:pPr>
            <a:endParaRPr lang="es-ES"/>
          </a:p>
        </c:txPr>
        <c:crossAx val="360989040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0.1021218986777596"/>
          <c:y val="3.836907354665773E-2"/>
          <c:w val="5.0486926162531573E-2"/>
          <c:h val="0.7524110682973138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000" baseline="0"/>
      </a:pPr>
      <a:endParaRPr lang="es-E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0954826031863752"/>
          <c:y val="6.9424228961120299E-2"/>
          <c:w val="0.77728454428781424"/>
          <c:h val="0.79374546814835356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No lo sé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anchor="t" anchorCtr="0"/>
              <a:lstStyle/>
              <a:p>
                <a:pPr algn="ctr">
                  <a:defRPr lang="es-ES" sz="1100" b="0" i="0" u="none" strike="noStrike" kern="1200" baseline="0">
                    <a:solidFill>
                      <a:srgbClr val="5F5F5F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Total</c:v>
                </c:pt>
                <c:pt idx="2">
                  <c:v>Entre 6 y 10</c:v>
                </c:pt>
                <c:pt idx="3">
                  <c:v>De 11 a 13</c:v>
                </c:pt>
                <c:pt idx="4">
                  <c:v>De 14 a 16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 formatCode="0%">
                  <c:v>0.49299999999999999</c:v>
                </c:pt>
                <c:pt idx="2" formatCode="0%">
                  <c:v>0.5</c:v>
                </c:pt>
                <c:pt idx="3" formatCode="0%">
                  <c:v>0.51100000000000001</c:v>
                </c:pt>
                <c:pt idx="4" formatCode="0%">
                  <c:v>0.40699999999999997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tx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Total</c:v>
                </c:pt>
                <c:pt idx="2">
                  <c:v>Entre 6 y 10</c:v>
                </c:pt>
                <c:pt idx="3">
                  <c:v>De 11 a 13</c:v>
                </c:pt>
                <c:pt idx="4">
                  <c:v>De 14 a 16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  <c:pt idx="0" formatCode="0%">
                  <c:v>0.21</c:v>
                </c:pt>
                <c:pt idx="2" formatCode="0%">
                  <c:v>0.221</c:v>
                </c:pt>
                <c:pt idx="3" formatCode="0%">
                  <c:v>0.20499999999999999</c:v>
                </c:pt>
                <c:pt idx="4" formatCode="0%">
                  <c:v>0.185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Sí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Total</c:v>
                </c:pt>
                <c:pt idx="2">
                  <c:v>Entre 6 y 10</c:v>
                </c:pt>
                <c:pt idx="3">
                  <c:v>De 11 a 13</c:v>
                </c:pt>
                <c:pt idx="4">
                  <c:v>De 14 a 16</c:v>
                </c:pt>
              </c:strCache>
            </c:strRef>
          </c:cat>
          <c:val>
            <c:numRef>
              <c:f>Sheet1!$B$4:$F$4</c:f>
              <c:numCache>
                <c:formatCode>General</c:formatCode>
                <c:ptCount val="5"/>
                <c:pt idx="0" formatCode="0%">
                  <c:v>0.29699999999999999</c:v>
                </c:pt>
                <c:pt idx="2" formatCode="0%">
                  <c:v>0.27900000000000003</c:v>
                </c:pt>
                <c:pt idx="3" formatCode="0%">
                  <c:v>0.28399999999999997</c:v>
                </c:pt>
                <c:pt idx="4" formatCode="0%">
                  <c:v>0.40699999999999997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overlap val="100"/>
        <c:axId val="358269184"/>
        <c:axId val="358268624"/>
      </c:barChart>
      <c:catAx>
        <c:axId val="358269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8425" cmpd="sng">
            <a:solidFill>
              <a:srgbClr val="000000"/>
            </a:solidFill>
          </a:ln>
        </c:spPr>
        <c:txPr>
          <a:bodyPr rot="0" vert="horz" anchor="ctr"/>
          <a:lstStyle/>
          <a:p>
            <a:pPr>
              <a:defRPr sz="1100" cap="all" baseline="0">
                <a:solidFill>
                  <a:srgbClr val="5F5F5F"/>
                </a:solidFill>
              </a:defRPr>
            </a:pPr>
            <a:endParaRPr lang="es-ES"/>
          </a:p>
        </c:txPr>
        <c:crossAx val="358268624"/>
        <c:crosses val="autoZero"/>
        <c:auto val="1"/>
        <c:lblAlgn val="ctr"/>
        <c:lblOffset val="100"/>
        <c:noMultiLvlLbl val="0"/>
      </c:catAx>
      <c:valAx>
        <c:axId val="358268624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solidFill>
              <a:srgbClr val="000000"/>
            </a:solidFill>
          </a:ln>
        </c:spPr>
        <c:txPr>
          <a:bodyPr/>
          <a:lstStyle/>
          <a:p>
            <a:pPr>
              <a:defRPr sz="700" baseline="0">
                <a:solidFill>
                  <a:srgbClr val="5F5F5F"/>
                </a:solidFill>
              </a:defRPr>
            </a:pPr>
            <a:endParaRPr lang="es-ES"/>
          </a:p>
        </c:txPr>
        <c:crossAx val="358269184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4.8662779180904274E-2"/>
          <c:y val="0.17666694588708326"/>
          <c:w val="7.8128435596493837E-2"/>
          <c:h val="0.6427260289272351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000" baseline="0"/>
      </a:pPr>
      <a:endParaRPr lang="es-E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520065426604279"/>
          <c:y val="6.049003668188347E-2"/>
          <c:w val="0.54180514518199963"/>
          <c:h val="0.87118644067796613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Lbls>
            <c:numFmt formatCode="0%" sourceLinked="0"/>
            <c:spPr>
              <a:noFill/>
              <a:ln w="16260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tx1"/>
                    </a:solidFill>
                    <a:latin typeface="+mn-lt"/>
                    <a:ea typeface="Arial"/>
                    <a:cs typeface="Arial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Profesor / tutor</c:v>
                </c:pt>
                <c:pt idx="1">
                  <c:v>Profesor de educación física</c:v>
                </c:pt>
                <c:pt idx="2">
                  <c:v>Compañeros</c:v>
                </c:pt>
                <c:pt idx="3">
                  <c:v>Director / Jefe de Estudios</c:v>
                </c:pt>
                <c:pt idx="4">
                  <c:v>Responsable del comedor</c:v>
                </c:pt>
                <c:pt idx="5">
                  <c:v>Enfermera / enfermero</c:v>
                </c:pt>
                <c:pt idx="6">
                  <c:v>Médico</c:v>
                </c:pt>
              </c:strCache>
            </c:strRef>
          </c:cat>
          <c:val>
            <c:numRef>
              <c:f>Sheet1!$B$2:$B$8</c:f>
              <c:numCache>
                <c:formatCode>0.00%</c:formatCode>
                <c:ptCount val="7"/>
                <c:pt idx="0">
                  <c:v>0.96699999999999997</c:v>
                </c:pt>
                <c:pt idx="1">
                  <c:v>0.93200000000000005</c:v>
                </c:pt>
                <c:pt idx="2">
                  <c:v>0.93200000000000005</c:v>
                </c:pt>
                <c:pt idx="3">
                  <c:v>0.78500000000000003</c:v>
                </c:pt>
                <c:pt idx="4">
                  <c:v>0.27200000000000002</c:v>
                </c:pt>
                <c:pt idx="5">
                  <c:v>0.125</c:v>
                </c:pt>
                <c:pt idx="6">
                  <c:v>0.06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60987920"/>
        <c:axId val="360992400"/>
      </c:barChart>
      <c:catAx>
        <c:axId val="36098792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63500">
            <a:solidFill>
              <a:schemeClr val="bg2"/>
            </a:solidFill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chemeClr val="tx1"/>
                </a:solidFill>
                <a:latin typeface="+mn-lt"/>
                <a:ea typeface="Arial"/>
                <a:cs typeface="Arial"/>
              </a:defRPr>
            </a:pPr>
            <a:endParaRPr lang="es-ES"/>
          </a:p>
        </c:txPr>
        <c:crossAx val="3609924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60992400"/>
        <c:scaling>
          <c:orientation val="minMax"/>
          <c:max val="1"/>
          <c:min val="0"/>
        </c:scaling>
        <c:delete val="1"/>
        <c:axPos val="t"/>
        <c:numFmt formatCode="0.00%" sourceLinked="1"/>
        <c:majorTickMark val="out"/>
        <c:minorTickMark val="none"/>
        <c:tickLblPos val="nextTo"/>
        <c:crossAx val="360987920"/>
        <c:crosses val="autoZero"/>
        <c:crossBetween val="between"/>
      </c:valAx>
      <c:spPr>
        <a:noFill/>
        <a:ln w="1626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3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s-ES"/>
    </a:p>
  </c:txPr>
  <c:externalData r:id="rId1">
    <c:autoUpdate val="0"/>
  </c:externalData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23741350513004"/>
          <c:y val="0.13701696911589611"/>
          <c:w val="0.8044586282775259"/>
          <c:h val="0.49018766404199476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1">
                <a:lumMod val="20000"/>
                <a:lumOff val="80000"/>
              </a:schemeClr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anchor="t" anchorCtr="0"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Entre 6 y 10</c:v>
                </c:pt>
                <c:pt idx="1">
                  <c:v>De 11 a 13</c:v>
                </c:pt>
                <c:pt idx="2">
                  <c:v>De 14 a 16</c:v>
                </c:pt>
              </c:strCache>
            </c:strRef>
          </c:cat>
          <c:val>
            <c:numRef>
              <c:f>Sheet1!$B$2:$D$2</c:f>
              <c:numCache>
                <c:formatCode>0.00%</c:formatCode>
                <c:ptCount val="3"/>
                <c:pt idx="0">
                  <c:v>0.84299999999999997</c:v>
                </c:pt>
                <c:pt idx="1">
                  <c:v>0.77100000000000002</c:v>
                </c:pt>
                <c:pt idx="2">
                  <c:v>0.61199999999999999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overlap val="100"/>
        <c:axId val="361000800"/>
        <c:axId val="361000240"/>
      </c:barChart>
      <c:catAx>
        <c:axId val="361000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8425" cmpd="sng">
            <a:solidFill>
              <a:srgbClr val="000000"/>
            </a:solidFill>
          </a:ln>
        </c:spPr>
        <c:txPr>
          <a:bodyPr rot="0" vert="horz" anchor="ctr"/>
          <a:lstStyle/>
          <a:p>
            <a:pPr>
              <a:defRPr sz="800" cap="all" baseline="0">
                <a:solidFill>
                  <a:srgbClr val="5F5F5F"/>
                </a:solidFill>
              </a:defRPr>
            </a:pPr>
            <a:endParaRPr lang="es-ES"/>
          </a:p>
        </c:txPr>
        <c:crossAx val="361000240"/>
        <c:crosses val="autoZero"/>
        <c:auto val="1"/>
        <c:lblAlgn val="ctr"/>
        <c:lblOffset val="100"/>
        <c:noMultiLvlLbl val="0"/>
      </c:catAx>
      <c:valAx>
        <c:axId val="361000240"/>
        <c:scaling>
          <c:orientation val="minMax"/>
          <c:max val="1"/>
          <c:min val="0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solidFill>
              <a:srgbClr val="000000"/>
            </a:solidFill>
          </a:ln>
        </c:spPr>
        <c:txPr>
          <a:bodyPr/>
          <a:lstStyle/>
          <a:p>
            <a:pPr>
              <a:defRPr sz="700" baseline="0">
                <a:solidFill>
                  <a:srgbClr val="5F5F5F"/>
                </a:solidFill>
              </a:defRPr>
            </a:pPr>
            <a:endParaRPr lang="es-ES"/>
          </a:p>
        </c:txPr>
        <c:crossAx val="3610008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aseline="0"/>
      </a:pPr>
      <a:endParaRPr lang="es-E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218905472636815"/>
          <c:y val="0.13122171945701358"/>
          <c:w val="0.31840796019900497"/>
          <c:h val="0.57918552036199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30303" mc:Ignorable="a14" a14:legacySpreadsheetColorIndex="44">
                    <a:gamma/>
                    <a:shade val="86275"/>
                    <a:invGamma/>
                  </a:srgbClr>
                </a:gs>
                <a:gs pos="50000">
                  <a:srgbClr xmlns:mc="http://schemas.openxmlformats.org/markup-compatibility/2006" xmlns:a14="http://schemas.microsoft.com/office/drawing/2010/main" val="99CCFF" mc:Ignorable="a14" a14:legacySpreadsheetColorIndex="44"/>
                </a:gs>
                <a:gs pos="100000">
                  <a:srgbClr xmlns:mc="http://schemas.openxmlformats.org/markup-compatibility/2006" xmlns:a14="http://schemas.microsoft.com/office/drawing/2010/main" val="030303" mc:Ignorable="a14" a14:legacySpreadsheetColorIndex="44">
                    <a:gamma/>
                    <a:shade val="86275"/>
                    <a:invGamma/>
                  </a:srgbClr>
                </a:gs>
              </a:gsLst>
              <a:lin ang="5400000" scaled="1"/>
            </a:gradFill>
            <a:ln w="9631">
              <a:solidFill>
                <a:srgbClr val="000000"/>
              </a:solidFill>
              <a:prstDash val="solid"/>
            </a:ln>
            <a:effectLst/>
          </c:spPr>
          <c:dPt>
            <c:idx val="0"/>
            <c:bubble3D val="0"/>
            <c:spPr>
              <a:solidFill>
                <a:schemeClr val="accent1">
                  <a:lumMod val="50000"/>
                </a:schemeClr>
              </a:solidFill>
              <a:ln w="19263">
                <a:noFill/>
              </a:ln>
              <a:effectLst/>
            </c:spPr>
          </c:dPt>
          <c:dPt>
            <c:idx val="1"/>
            <c:bubble3D val="0"/>
            <c:spPr>
              <a:solidFill>
                <a:srgbClr val="00364C"/>
              </a:solidFill>
              <a:ln w="19263"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263">
                <a:noFill/>
              </a:ln>
              <a:effectLst/>
            </c:spPr>
          </c:dPt>
          <c:dPt>
            <c:idx val="3"/>
            <c:bubble3D val="0"/>
            <c:spPr>
              <a:solidFill>
                <a:schemeClr val="accent1">
                  <a:lumMod val="75000"/>
                </a:schemeClr>
              </a:solidFill>
              <a:ln w="19263"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0.11695227849676076"/>
                  <c:y val="7.2811365296231072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0979966137987056"/>
                  <c:y val="4.415198565375825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110928441637103E-3"/>
                  <c:y val="-0.1490471414242728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13153313815107209"/>
                  <c:y val="-7.675830855948327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Mode val="edge"/>
                  <c:yMode val="edge"/>
                  <c:x val="0.35199004975124376"/>
                  <c:y val="0.33936651583710409"/>
                </c:manualLayout>
              </c:layout>
              <c:numFmt formatCode="0%" sourceLinked="0"/>
              <c:spPr>
                <a:noFill/>
                <a:ln w="19263">
                  <a:noFill/>
                </a:ln>
              </c:spPr>
              <c:txPr>
                <a:bodyPr/>
                <a:lstStyle/>
                <a:p>
                  <a:pPr>
                    <a:defRPr sz="91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Mode val="edge"/>
                  <c:yMode val="edge"/>
                  <c:x val="0.30472636815920395"/>
                  <c:y val="0.34389140271493213"/>
                </c:manualLayout>
              </c:layout>
              <c:numFmt formatCode="0%" sourceLinked="0"/>
              <c:spPr>
                <a:noFill/>
                <a:ln w="19263">
                  <a:noFill/>
                </a:ln>
              </c:spPr>
              <c:txPr>
                <a:bodyPr/>
                <a:lstStyle/>
                <a:p>
                  <a:pPr>
                    <a:defRPr sz="91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 w="19263">
                <a:noFill/>
              </a:ln>
            </c:spPr>
            <c:txPr>
              <a:bodyPr/>
              <a:lstStyle/>
              <a:p>
                <a:pPr>
                  <a:defRPr sz="1213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s-E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Público</c:v>
                </c:pt>
                <c:pt idx="1">
                  <c:v>Concertado</c:v>
                </c:pt>
                <c:pt idx="2">
                  <c:v>Privado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0.54200000000000004</c:v>
                </c:pt>
                <c:pt idx="1">
                  <c:v>0.39800000000000002</c:v>
                </c:pt>
                <c:pt idx="2">
                  <c:v>0.06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10"/>
        <c:holeSize val="40"/>
      </c:doughnutChart>
      <c:spPr>
        <a:noFill/>
        <a:ln w="19263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36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s-E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23741350513004"/>
          <c:y val="0.13701696911589611"/>
          <c:w val="0.8044586282775259"/>
          <c:h val="0.49018766404199476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1">
                <a:lumMod val="20000"/>
                <a:lumOff val="80000"/>
              </a:schemeClr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anchor="t" anchorCtr="0"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Entre 6 y 10</c:v>
                </c:pt>
                <c:pt idx="1">
                  <c:v>De 11 a 13</c:v>
                </c:pt>
                <c:pt idx="2">
                  <c:v>De 14 a 16</c:v>
                </c:pt>
              </c:strCache>
            </c:strRef>
          </c:cat>
          <c:val>
            <c:numRef>
              <c:f>Sheet1!$B$2:$D$2</c:f>
              <c:numCache>
                <c:formatCode>0.00%</c:formatCode>
                <c:ptCount val="3"/>
                <c:pt idx="0">
                  <c:v>0.28699999999999998</c:v>
                </c:pt>
                <c:pt idx="1">
                  <c:v>0.3</c:v>
                </c:pt>
                <c:pt idx="2">
                  <c:v>0.14299999999999999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overlap val="100"/>
        <c:axId val="360998560"/>
        <c:axId val="361121600"/>
      </c:barChart>
      <c:catAx>
        <c:axId val="360998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8425" cmpd="sng">
            <a:solidFill>
              <a:srgbClr val="000000"/>
            </a:solidFill>
          </a:ln>
        </c:spPr>
        <c:txPr>
          <a:bodyPr rot="0" vert="horz" anchor="ctr"/>
          <a:lstStyle/>
          <a:p>
            <a:pPr>
              <a:defRPr sz="800" cap="all" baseline="0">
                <a:solidFill>
                  <a:srgbClr val="5F5F5F"/>
                </a:solidFill>
              </a:defRPr>
            </a:pPr>
            <a:endParaRPr lang="es-ES"/>
          </a:p>
        </c:txPr>
        <c:crossAx val="361121600"/>
        <c:crosses val="autoZero"/>
        <c:auto val="1"/>
        <c:lblAlgn val="ctr"/>
        <c:lblOffset val="100"/>
        <c:noMultiLvlLbl val="0"/>
      </c:catAx>
      <c:valAx>
        <c:axId val="361121600"/>
        <c:scaling>
          <c:orientation val="minMax"/>
          <c:max val="1"/>
          <c:min val="0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solidFill>
              <a:srgbClr val="000000"/>
            </a:solidFill>
          </a:ln>
        </c:spPr>
        <c:txPr>
          <a:bodyPr/>
          <a:lstStyle/>
          <a:p>
            <a:pPr>
              <a:defRPr sz="700" baseline="0">
                <a:solidFill>
                  <a:srgbClr val="5F5F5F"/>
                </a:solidFill>
              </a:defRPr>
            </a:pPr>
            <a:endParaRPr lang="es-ES"/>
          </a:p>
        </c:txPr>
        <c:crossAx val="3609985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aseline="0"/>
      </a:pPr>
      <a:endParaRPr lang="es-E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452438779140821"/>
          <c:y val="7.5848731129969385E-2"/>
          <c:w val="0.38463425558043779"/>
          <c:h val="0.87118644067796613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Lbls>
            <c:numFmt formatCode="0%" sourceLinked="0"/>
            <c:spPr>
              <a:noFill/>
              <a:ln w="16260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tx1"/>
                    </a:solidFill>
                    <a:latin typeface="+mn-lt"/>
                    <a:ea typeface="Arial"/>
                    <a:cs typeface="Arial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Que los profesores estuvieran
mejor informados sobre la
diabetes</c:v>
                </c:pt>
                <c:pt idx="1">
                  <c:v>Que hubiera un enfermero en
el colegio</c:v>
                </c:pt>
                <c:pt idx="2">
                  <c:v>Que mis compañeros estuvieran
mejor informados sobre la
Diabetes</c:v>
                </c:pt>
                <c:pt idx="3">
                  <c:v>Ninguna</c:v>
                </c:pt>
                <c:pt idx="4">
                  <c:v>Otras ayudas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0.59699999999999998</c:v>
                </c:pt>
                <c:pt idx="1">
                  <c:v>0.57499999999999996</c:v>
                </c:pt>
                <c:pt idx="2">
                  <c:v>0.34100000000000003</c:v>
                </c:pt>
                <c:pt idx="3">
                  <c:v>9.5000000000000001E-2</c:v>
                </c:pt>
                <c:pt idx="4">
                  <c:v>3.5000000000000003E-2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61130560"/>
        <c:axId val="361131120"/>
      </c:barChart>
      <c:catAx>
        <c:axId val="36113056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63500">
            <a:solidFill>
              <a:schemeClr val="bg2"/>
            </a:solidFill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chemeClr val="tx1"/>
                </a:solidFill>
                <a:latin typeface="+mn-lt"/>
                <a:ea typeface="Arial"/>
                <a:cs typeface="Arial"/>
              </a:defRPr>
            </a:pPr>
            <a:endParaRPr lang="es-ES"/>
          </a:p>
        </c:txPr>
        <c:crossAx val="3611311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61131120"/>
        <c:scaling>
          <c:orientation val="minMax"/>
          <c:max val="1"/>
          <c:min val="0"/>
        </c:scaling>
        <c:delete val="1"/>
        <c:axPos val="t"/>
        <c:numFmt formatCode="0.00%" sourceLinked="1"/>
        <c:majorTickMark val="out"/>
        <c:minorTickMark val="none"/>
        <c:tickLblPos val="nextTo"/>
        <c:crossAx val="361130560"/>
        <c:crosses val="autoZero"/>
        <c:crossBetween val="between"/>
      </c:valAx>
      <c:spPr>
        <a:noFill/>
        <a:ln w="1626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3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s-E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23741350513004"/>
          <c:y val="0.13701696911589611"/>
          <c:w val="0.8044586282775259"/>
          <c:h val="0.49018766404199476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1">
                <a:lumMod val="20000"/>
                <a:lumOff val="80000"/>
              </a:schemeClr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anchor="t" anchorCtr="0"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Entre 6 y 10</c:v>
                </c:pt>
                <c:pt idx="1">
                  <c:v>De 11 a 13</c:v>
                </c:pt>
                <c:pt idx="2">
                  <c:v>De 14 a 16</c:v>
                </c:pt>
              </c:strCache>
            </c:strRef>
          </c:cat>
          <c:val>
            <c:numRef>
              <c:f>Sheet1!$B$2:$D$2</c:f>
              <c:numCache>
                <c:formatCode>0.00%</c:formatCode>
                <c:ptCount val="3"/>
                <c:pt idx="0">
                  <c:v>0.68</c:v>
                </c:pt>
                <c:pt idx="1">
                  <c:v>0.5</c:v>
                </c:pt>
                <c:pt idx="2">
                  <c:v>0.40799999999999997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overlap val="100"/>
        <c:axId val="361118800"/>
        <c:axId val="361117120"/>
      </c:barChart>
      <c:catAx>
        <c:axId val="361118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8425" cmpd="sng">
            <a:solidFill>
              <a:srgbClr val="000000"/>
            </a:solidFill>
          </a:ln>
        </c:spPr>
        <c:txPr>
          <a:bodyPr rot="0" vert="horz" anchor="ctr"/>
          <a:lstStyle/>
          <a:p>
            <a:pPr>
              <a:defRPr sz="800" cap="all" baseline="0">
                <a:solidFill>
                  <a:srgbClr val="5F5F5F"/>
                </a:solidFill>
              </a:defRPr>
            </a:pPr>
            <a:endParaRPr lang="es-ES"/>
          </a:p>
        </c:txPr>
        <c:crossAx val="361117120"/>
        <c:crosses val="autoZero"/>
        <c:auto val="1"/>
        <c:lblAlgn val="ctr"/>
        <c:lblOffset val="100"/>
        <c:noMultiLvlLbl val="0"/>
      </c:catAx>
      <c:valAx>
        <c:axId val="361117120"/>
        <c:scaling>
          <c:orientation val="minMax"/>
        </c:scaling>
        <c:delete val="0"/>
        <c:axPos val="l"/>
        <c:numFmt formatCode="0.00%" sourceLinked="1"/>
        <c:majorTickMark val="none"/>
        <c:minorTickMark val="none"/>
        <c:tickLblPos val="nextTo"/>
        <c:spPr>
          <a:noFill/>
          <a:ln>
            <a:solidFill>
              <a:srgbClr val="000000"/>
            </a:solidFill>
          </a:ln>
        </c:spPr>
        <c:txPr>
          <a:bodyPr/>
          <a:lstStyle/>
          <a:p>
            <a:pPr>
              <a:defRPr sz="700" baseline="0">
                <a:solidFill>
                  <a:srgbClr val="5F5F5F"/>
                </a:solidFill>
              </a:defRPr>
            </a:pPr>
            <a:endParaRPr lang="es-ES"/>
          </a:p>
        </c:txPr>
        <c:crossAx val="3611188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aseline="0"/>
      </a:pPr>
      <a:endParaRPr lang="es-E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23741350513004"/>
          <c:y val="0.13701696911589611"/>
          <c:w val="0.8044586282775259"/>
          <c:h val="0.49018766404199476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1">
                <a:lumMod val="20000"/>
                <a:lumOff val="80000"/>
              </a:schemeClr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anchor="t" anchorCtr="0"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Entre 6 y 10</c:v>
                </c:pt>
                <c:pt idx="1">
                  <c:v>De 11 a 13</c:v>
                </c:pt>
                <c:pt idx="2">
                  <c:v>De 14 a 16</c:v>
                </c:pt>
              </c:strCache>
            </c:strRef>
          </c:cat>
          <c:val>
            <c:numRef>
              <c:f>Sheet1!$B$2:$D$2</c:f>
              <c:numCache>
                <c:formatCode>0.00%</c:formatCode>
                <c:ptCount val="3"/>
                <c:pt idx="0">
                  <c:v>0.29199999999999998</c:v>
                </c:pt>
                <c:pt idx="1">
                  <c:v>0.36399999999999999</c:v>
                </c:pt>
                <c:pt idx="2">
                  <c:v>0.44900000000000001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overlap val="100"/>
        <c:axId val="361127760"/>
        <c:axId val="361124400"/>
      </c:barChart>
      <c:catAx>
        <c:axId val="361127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8425" cmpd="sng">
            <a:solidFill>
              <a:srgbClr val="000000"/>
            </a:solidFill>
          </a:ln>
        </c:spPr>
        <c:txPr>
          <a:bodyPr rot="0" vert="horz" anchor="ctr"/>
          <a:lstStyle/>
          <a:p>
            <a:pPr>
              <a:defRPr sz="800" cap="all" baseline="0">
                <a:solidFill>
                  <a:srgbClr val="5F5F5F"/>
                </a:solidFill>
              </a:defRPr>
            </a:pPr>
            <a:endParaRPr lang="es-ES"/>
          </a:p>
        </c:txPr>
        <c:crossAx val="361124400"/>
        <c:crosses val="autoZero"/>
        <c:auto val="1"/>
        <c:lblAlgn val="ctr"/>
        <c:lblOffset val="100"/>
        <c:noMultiLvlLbl val="0"/>
      </c:catAx>
      <c:valAx>
        <c:axId val="361124400"/>
        <c:scaling>
          <c:orientation val="minMax"/>
          <c:max val="1"/>
          <c:min val="0"/>
        </c:scaling>
        <c:delete val="0"/>
        <c:axPos val="l"/>
        <c:numFmt formatCode="0.00%" sourceLinked="1"/>
        <c:majorTickMark val="none"/>
        <c:minorTickMark val="none"/>
        <c:tickLblPos val="nextTo"/>
        <c:spPr>
          <a:noFill/>
          <a:ln>
            <a:solidFill>
              <a:srgbClr val="000000"/>
            </a:solidFill>
          </a:ln>
        </c:spPr>
        <c:txPr>
          <a:bodyPr/>
          <a:lstStyle/>
          <a:p>
            <a:pPr>
              <a:defRPr sz="700" baseline="0">
                <a:solidFill>
                  <a:srgbClr val="5F5F5F"/>
                </a:solidFill>
              </a:defRPr>
            </a:pPr>
            <a:endParaRPr lang="es-ES"/>
          </a:p>
        </c:txPr>
        <c:crossAx val="3611277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aseline="0"/>
      </a:pPr>
      <a:endParaRPr lang="es-ES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452438779140821"/>
          <c:y val="7.5848731129969385E-2"/>
          <c:w val="0.38463425558043779"/>
          <c:h val="0.78501694696646129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Lbls>
            <c:numFmt formatCode="0%" sourceLinked="0"/>
            <c:spPr>
              <a:noFill/>
              <a:ln w="16260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tx1"/>
                    </a:solidFill>
                    <a:latin typeface="+mn-lt"/>
                    <a:ea typeface="Arial"/>
                    <a:cs typeface="Arial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Tus padres</c:v>
                </c:pt>
                <c:pt idx="1">
                  <c:v>Tú mismo</c:v>
                </c:pt>
                <c:pt idx="2">
                  <c:v>Tu médico o educador</c:v>
                </c:pt>
                <c:pt idx="3">
                  <c:v>Asociación de Diabéticos</c:v>
                </c:pt>
                <c:pt idx="4">
                  <c:v>Otras personas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0.97799999999999998</c:v>
                </c:pt>
                <c:pt idx="1">
                  <c:v>0.3</c:v>
                </c:pt>
                <c:pt idx="2">
                  <c:v>3.3000000000000002E-2</c:v>
                </c:pt>
                <c:pt idx="3">
                  <c:v>8.0000000000000002E-3</c:v>
                </c:pt>
                <c:pt idx="4">
                  <c:v>1.9E-2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61123280"/>
        <c:axId val="361123840"/>
      </c:barChart>
      <c:catAx>
        <c:axId val="3611232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63500">
            <a:solidFill>
              <a:schemeClr val="bg2"/>
            </a:solidFill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chemeClr val="tx1"/>
                </a:solidFill>
                <a:latin typeface="+mn-lt"/>
                <a:ea typeface="Arial"/>
                <a:cs typeface="Arial"/>
              </a:defRPr>
            </a:pPr>
            <a:endParaRPr lang="es-ES"/>
          </a:p>
        </c:txPr>
        <c:crossAx val="3611238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61123840"/>
        <c:scaling>
          <c:orientation val="minMax"/>
          <c:max val="1"/>
          <c:min val="0"/>
        </c:scaling>
        <c:delete val="1"/>
        <c:axPos val="t"/>
        <c:numFmt formatCode="0.00%" sourceLinked="1"/>
        <c:majorTickMark val="out"/>
        <c:minorTickMark val="none"/>
        <c:tickLblPos val="nextTo"/>
        <c:crossAx val="361123280"/>
        <c:crosses val="autoZero"/>
        <c:crossBetween val="between"/>
      </c:valAx>
      <c:spPr>
        <a:noFill/>
        <a:ln w="1626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3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s-ES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23741350513004"/>
          <c:y val="0.13701696911589611"/>
          <c:w val="0.8044586282775259"/>
          <c:h val="0.49018766404199476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1">
                <a:lumMod val="20000"/>
                <a:lumOff val="80000"/>
              </a:schemeClr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anchor="t" anchorCtr="0"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Entre 6 y 10</c:v>
                </c:pt>
                <c:pt idx="1">
                  <c:v>De 11 a 13</c:v>
                </c:pt>
                <c:pt idx="2">
                  <c:v>De 14 a 16</c:v>
                </c:pt>
              </c:strCache>
            </c:strRef>
          </c:cat>
          <c:val>
            <c:numRef>
              <c:f>Sheet1!$B$2:$D$2</c:f>
              <c:numCache>
                <c:formatCode>0.00%</c:formatCode>
                <c:ptCount val="3"/>
                <c:pt idx="0">
                  <c:v>0.23</c:v>
                </c:pt>
                <c:pt idx="1">
                  <c:v>0.34300000000000003</c:v>
                </c:pt>
                <c:pt idx="2">
                  <c:v>0.42899999999999999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overlap val="100"/>
        <c:axId val="365604864"/>
        <c:axId val="365605424"/>
      </c:barChart>
      <c:catAx>
        <c:axId val="365604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8425" cmpd="sng">
            <a:solidFill>
              <a:srgbClr val="000000"/>
            </a:solidFill>
          </a:ln>
        </c:spPr>
        <c:txPr>
          <a:bodyPr rot="0" vert="horz" anchor="ctr"/>
          <a:lstStyle/>
          <a:p>
            <a:pPr>
              <a:defRPr sz="800" cap="all" baseline="0">
                <a:solidFill>
                  <a:srgbClr val="5F5F5F"/>
                </a:solidFill>
              </a:defRPr>
            </a:pPr>
            <a:endParaRPr lang="es-ES"/>
          </a:p>
        </c:txPr>
        <c:crossAx val="365605424"/>
        <c:crosses val="autoZero"/>
        <c:auto val="1"/>
        <c:lblAlgn val="ctr"/>
        <c:lblOffset val="100"/>
        <c:noMultiLvlLbl val="0"/>
      </c:catAx>
      <c:valAx>
        <c:axId val="365605424"/>
        <c:scaling>
          <c:orientation val="minMax"/>
          <c:max val="1"/>
          <c:min val="0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solidFill>
              <a:srgbClr val="000000"/>
            </a:solidFill>
          </a:ln>
        </c:spPr>
        <c:txPr>
          <a:bodyPr/>
          <a:lstStyle/>
          <a:p>
            <a:pPr>
              <a:defRPr sz="700" baseline="0">
                <a:solidFill>
                  <a:srgbClr val="5F5F5F"/>
                </a:solidFill>
              </a:defRPr>
            </a:pPr>
            <a:endParaRPr lang="es-ES"/>
          </a:p>
        </c:txPr>
        <c:crossAx val="3656048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aseline="0"/>
      </a:pPr>
      <a:endParaRPr lang="es-E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4208503937007875"/>
          <c:y val="6.1848251542390216E-2"/>
          <c:w val="0.74474771653543304"/>
          <c:h val="0.69832264576191194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Sí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-3.0917872514413022E-3"/>
                  <c:y val="1.097440944881889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7.7294681286032563E-3"/>
                  <c:y val="-1.065179352580927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5.6682111479835185E-17"/>
                  <c:y val="1.054625984251968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4.6376808771619532E-3"/>
                  <c:y val="-1.04166666666666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4.6376808771619532E-3"/>
                  <c:y val="-5.375929571303586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1.5458936257206511E-3"/>
                  <c:y val="1.697287839020122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1.1336422295967037E-16"/>
                  <c:y val="4.555719597550305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anchor="t" anchorCtr="0"/>
              <a:lstStyle/>
              <a:p>
                <a:pPr>
                  <a:defRPr sz="1200">
                    <a:solidFill>
                      <a:srgbClr val="FFFFFF"/>
                    </a:solidFill>
                  </a:defRPr>
                </a:pPr>
                <a:endParaRPr lang="es-E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Total</c:v>
                </c:pt>
                <c:pt idx="2">
                  <c:v>Entre 6 y 10</c:v>
                </c:pt>
                <c:pt idx="3">
                  <c:v>De 11 a 13</c:v>
                </c:pt>
                <c:pt idx="4">
                  <c:v>De 14 a 16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 formatCode="0.00%">
                  <c:v>8.4000000000000005E-2</c:v>
                </c:pt>
                <c:pt idx="2" formatCode="0.00%">
                  <c:v>0.09</c:v>
                </c:pt>
                <c:pt idx="3" formatCode="0.00%">
                  <c:v>7.9000000000000001E-2</c:v>
                </c:pt>
                <c:pt idx="4" formatCode="0.00%">
                  <c:v>8.2000000000000003E-2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8DC63F"/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Total</c:v>
                </c:pt>
                <c:pt idx="2">
                  <c:v>Entre 6 y 10</c:v>
                </c:pt>
                <c:pt idx="3">
                  <c:v>De 11 a 13</c:v>
                </c:pt>
                <c:pt idx="4">
                  <c:v>De 14 a 16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  <c:pt idx="0" formatCode="0.00%">
                  <c:v>0.91600000000000004</c:v>
                </c:pt>
                <c:pt idx="2" formatCode="0.00%">
                  <c:v>0.91</c:v>
                </c:pt>
                <c:pt idx="3" formatCode="0.00%">
                  <c:v>0.92100000000000004</c:v>
                </c:pt>
                <c:pt idx="4" formatCode="0.00%">
                  <c:v>0.91800000000000004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overlap val="100"/>
        <c:axId val="365607664"/>
        <c:axId val="365608224"/>
      </c:barChart>
      <c:catAx>
        <c:axId val="365607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8425" cmpd="sng">
            <a:solidFill>
              <a:srgbClr val="000000"/>
            </a:solidFill>
          </a:ln>
        </c:spPr>
        <c:txPr>
          <a:bodyPr rot="0" vert="horz" anchor="ctr"/>
          <a:lstStyle/>
          <a:p>
            <a:pPr>
              <a:defRPr sz="1100" cap="all" baseline="0">
                <a:solidFill>
                  <a:srgbClr val="5F5F5F"/>
                </a:solidFill>
              </a:defRPr>
            </a:pPr>
            <a:endParaRPr lang="es-ES"/>
          </a:p>
        </c:txPr>
        <c:crossAx val="365608224"/>
        <c:crosses val="autoZero"/>
        <c:auto val="1"/>
        <c:lblAlgn val="ctr"/>
        <c:lblOffset val="100"/>
        <c:noMultiLvlLbl val="0"/>
      </c:catAx>
      <c:valAx>
        <c:axId val="365608224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solidFill>
              <a:srgbClr val="000000"/>
            </a:solidFill>
          </a:ln>
        </c:spPr>
        <c:txPr>
          <a:bodyPr/>
          <a:lstStyle/>
          <a:p>
            <a:pPr>
              <a:defRPr sz="700" baseline="0">
                <a:solidFill>
                  <a:srgbClr val="5F5F5F"/>
                </a:solidFill>
              </a:defRPr>
            </a:pPr>
            <a:endParaRPr lang="es-ES"/>
          </a:p>
        </c:txPr>
        <c:crossAx val="365607664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0.1164673898051572"/>
          <c:y val="0.10013072862359403"/>
          <c:w val="6.0008197513829471E-2"/>
          <c:h val="0.57712872596830178"/>
        </c:manualLayout>
      </c:layout>
      <c:overlay val="0"/>
      <c:txPr>
        <a:bodyPr/>
        <a:lstStyle/>
        <a:p>
          <a:pPr>
            <a:defRPr sz="1000">
              <a:solidFill>
                <a:srgbClr val="5F5F5F"/>
              </a:solidFill>
            </a:defRPr>
          </a:pPr>
          <a:endParaRPr lang="es-ES"/>
        </a:p>
      </c:txPr>
    </c:legend>
    <c:plotVisOnly val="1"/>
    <c:dispBlanksAs val="gap"/>
    <c:showDLblsOverMax val="0"/>
  </c:chart>
  <c:txPr>
    <a:bodyPr/>
    <a:lstStyle/>
    <a:p>
      <a:pPr>
        <a:defRPr sz="1000" baseline="0"/>
      </a:pPr>
      <a:endParaRPr lang="es-E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8861267341582301"/>
          <c:y val="0.1168994700168106"/>
          <c:w val="0.57397236059778245"/>
          <c:h val="0.8382829442940187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Sí solucionados</c:v>
                </c:pt>
              </c:strCache>
            </c:strRef>
          </c:tx>
          <c:spPr>
            <a:solidFill>
              <a:srgbClr val="92D050"/>
            </a:solidFill>
            <a:ln w="16260">
              <a:noFill/>
            </a:ln>
          </c:spPr>
          <c:invertIfNegative val="0"/>
          <c:dLbls>
            <c:numFmt formatCode="0%" sourceLinked="0"/>
            <c:spPr>
              <a:noFill/>
              <a:ln w="16260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tx1"/>
                    </a:solidFill>
                    <a:latin typeface="+mn-lt"/>
                    <a:ea typeface="Arial"/>
                    <a:cs typeface="Arial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Dirección</c:v>
                </c:pt>
                <c:pt idx="1">
                  <c:v>Profesores</c:v>
                </c:pt>
                <c:pt idx="2">
                  <c:v>Niños</c:v>
                </c:pt>
                <c:pt idx="3">
                  <c:v>Personas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0.56299999999999994</c:v>
                </c:pt>
                <c:pt idx="1">
                  <c:v>0.56299999999999994</c:v>
                </c:pt>
                <c:pt idx="2">
                  <c:v>0.5</c:v>
                </c:pt>
                <c:pt idx="3">
                  <c:v>0.5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 solucionados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latin typeface="+mj-lt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Dirección</c:v>
                </c:pt>
                <c:pt idx="1">
                  <c:v>Profesores</c:v>
                </c:pt>
                <c:pt idx="2">
                  <c:v>Niños</c:v>
                </c:pt>
                <c:pt idx="3">
                  <c:v>Personas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0.438</c:v>
                </c:pt>
                <c:pt idx="1">
                  <c:v>0.438</c:v>
                </c:pt>
                <c:pt idx="2">
                  <c:v>0.5</c:v>
                </c:pt>
                <c:pt idx="3">
                  <c:v>0.5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365611024"/>
        <c:axId val="365611584"/>
      </c:barChart>
      <c:catAx>
        <c:axId val="3656110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63500">
            <a:solidFill>
              <a:schemeClr val="tx1"/>
            </a:solidFill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chemeClr val="tx1"/>
                </a:solidFill>
                <a:latin typeface="+mn-lt"/>
                <a:ea typeface="Arial"/>
                <a:cs typeface="Arial"/>
              </a:defRPr>
            </a:pPr>
            <a:endParaRPr lang="es-ES"/>
          </a:p>
        </c:txPr>
        <c:crossAx val="365611584"/>
        <c:crosses val="autoZero"/>
        <c:auto val="1"/>
        <c:lblAlgn val="ctr"/>
        <c:lblOffset val="100"/>
        <c:noMultiLvlLbl val="0"/>
      </c:catAx>
      <c:valAx>
        <c:axId val="365611584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365611024"/>
        <c:crosses val="autoZero"/>
        <c:crossBetween val="between"/>
      </c:valAx>
      <c:spPr>
        <a:noFill/>
        <a:ln w="16260">
          <a:noFill/>
        </a:ln>
      </c:spPr>
    </c:plotArea>
    <c:legend>
      <c:legendPos val="t"/>
      <c:layout>
        <c:manualLayout>
          <c:xMode val="edge"/>
          <c:yMode val="edge"/>
          <c:x val="0.20306122448979591"/>
          <c:y val="2.4445955830456709E-2"/>
          <c:w val="0.74693877551020404"/>
          <c:h val="7.6156210299382757E-2"/>
        </c:manualLayout>
      </c:layout>
      <c:overlay val="0"/>
      <c:txPr>
        <a:bodyPr/>
        <a:lstStyle/>
        <a:p>
          <a:pPr>
            <a:defRPr sz="900" i="0">
              <a:latin typeface="+mj-lt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3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s-ES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0748399440724115"/>
          <c:y val="4.8203081123414739E-2"/>
          <c:w val="0.38463425558043779"/>
          <c:h val="0.87118644067796613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FFCD00"/>
            </a:solidFill>
            <a:ln w="16260">
              <a:noFill/>
            </a:ln>
          </c:spPr>
          <c:invertIfNegative val="0"/>
          <c:dLbls>
            <c:numFmt formatCode="0%" sourceLinked="0"/>
            <c:spPr>
              <a:noFill/>
              <a:ln w="16260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tx1"/>
                    </a:solidFill>
                    <a:latin typeface="+mn-lt"/>
                    <a:ea typeface="Arial"/>
                    <a:cs typeface="Arial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Dirección</c:v>
                </c:pt>
                <c:pt idx="1">
                  <c:v>Profesores</c:v>
                </c:pt>
                <c:pt idx="2">
                  <c:v>Compañeros / compañeras</c:v>
                </c:pt>
                <c:pt idx="3">
                  <c:v>Otras personas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0.51600000000000001</c:v>
                </c:pt>
                <c:pt idx="1">
                  <c:v>0.51600000000000001</c:v>
                </c:pt>
                <c:pt idx="2">
                  <c:v>0.25800000000000001</c:v>
                </c:pt>
                <c:pt idx="3">
                  <c:v>6.5000000000000002E-2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65613824"/>
        <c:axId val="365614384"/>
      </c:barChart>
      <c:catAx>
        <c:axId val="3656138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63500">
            <a:solidFill>
              <a:schemeClr val="bg2"/>
            </a:solidFill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chemeClr val="tx1"/>
                </a:solidFill>
                <a:latin typeface="+mn-lt"/>
                <a:ea typeface="Arial"/>
                <a:cs typeface="Arial"/>
              </a:defRPr>
            </a:pPr>
            <a:endParaRPr lang="es-ES"/>
          </a:p>
        </c:txPr>
        <c:crossAx val="3656143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65614384"/>
        <c:scaling>
          <c:orientation val="minMax"/>
          <c:max val="1"/>
          <c:min val="0"/>
        </c:scaling>
        <c:delete val="1"/>
        <c:axPos val="t"/>
        <c:numFmt formatCode="0.00%" sourceLinked="1"/>
        <c:majorTickMark val="out"/>
        <c:minorTickMark val="none"/>
        <c:tickLblPos val="nextTo"/>
        <c:crossAx val="365613824"/>
        <c:crosses val="autoZero"/>
        <c:crossBetween val="between"/>
      </c:valAx>
      <c:spPr>
        <a:noFill/>
        <a:ln w="1626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3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s-ES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111205615807458"/>
          <c:y val="6.2332048919416995E-2"/>
          <c:w val="0.77728454428781424"/>
          <c:h val="0.79374546814835356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Sheet1!$A$9</c:f>
              <c:strCache>
                <c:ptCount val="1"/>
                <c:pt idx="0">
                  <c:v>Sí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Sheet1!$B$8:$F$8</c:f>
              <c:strCache>
                <c:ptCount val="5"/>
                <c:pt idx="0">
                  <c:v>Total</c:v>
                </c:pt>
                <c:pt idx="2">
                  <c:v>Entre 6 y 10</c:v>
                </c:pt>
                <c:pt idx="3">
                  <c:v>De 11 a 13</c:v>
                </c:pt>
                <c:pt idx="4">
                  <c:v>De 14 a 16</c:v>
                </c:pt>
              </c:strCache>
            </c:strRef>
          </c:cat>
          <c:val>
            <c:numRef>
              <c:f>Sheet1!$B$9:$F$9</c:f>
              <c:numCache>
                <c:formatCode>General</c:formatCode>
                <c:ptCount val="5"/>
                <c:pt idx="0" formatCode="0%">
                  <c:v>0.09</c:v>
                </c:pt>
                <c:pt idx="2" formatCode="0%">
                  <c:v>7.2999999999999995E-2</c:v>
                </c:pt>
                <c:pt idx="3" formatCode="0%">
                  <c:v>0.1</c:v>
                </c:pt>
                <c:pt idx="4" formatCode="0%">
                  <c:v>0.122</c:v>
                </c:pt>
              </c:numCache>
            </c:numRef>
          </c:val>
        </c:ser>
        <c:ser>
          <c:idx val="1"/>
          <c:order val="1"/>
          <c:tx>
            <c:strRef>
              <c:f>Sheet1!$A$10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8DC63F"/>
            </a:solidFill>
          </c:spPr>
          <c:invertIfNegative val="0"/>
          <c:dLbls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tx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Sheet1!$B$8:$F$8</c:f>
              <c:strCache>
                <c:ptCount val="5"/>
                <c:pt idx="0">
                  <c:v>Total</c:v>
                </c:pt>
                <c:pt idx="2">
                  <c:v>Entre 6 y 10</c:v>
                </c:pt>
                <c:pt idx="3">
                  <c:v>De 11 a 13</c:v>
                </c:pt>
                <c:pt idx="4">
                  <c:v>De 14 a 16</c:v>
                </c:pt>
              </c:strCache>
            </c:strRef>
          </c:cat>
          <c:val>
            <c:numRef>
              <c:f>Sheet1!$B$10:$F$10</c:f>
              <c:numCache>
                <c:formatCode>General</c:formatCode>
                <c:ptCount val="5"/>
                <c:pt idx="0" formatCode="0%">
                  <c:v>0.91</c:v>
                </c:pt>
                <c:pt idx="2" formatCode="0%">
                  <c:v>0.92700000000000005</c:v>
                </c:pt>
                <c:pt idx="3" formatCode="0%">
                  <c:v>0.9</c:v>
                </c:pt>
                <c:pt idx="4" formatCode="0%">
                  <c:v>0.878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overlap val="100"/>
        <c:axId val="365617744"/>
        <c:axId val="365618304"/>
      </c:barChart>
      <c:catAx>
        <c:axId val="365617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8425" cmpd="sng">
            <a:solidFill>
              <a:srgbClr val="000000"/>
            </a:solidFill>
          </a:ln>
        </c:spPr>
        <c:txPr>
          <a:bodyPr rot="0" vert="horz" anchor="ctr"/>
          <a:lstStyle/>
          <a:p>
            <a:pPr>
              <a:defRPr sz="1100" cap="all" baseline="0">
                <a:solidFill>
                  <a:srgbClr val="5F5F5F"/>
                </a:solidFill>
              </a:defRPr>
            </a:pPr>
            <a:endParaRPr lang="es-ES"/>
          </a:p>
        </c:txPr>
        <c:crossAx val="365618304"/>
        <c:crosses val="autoZero"/>
        <c:auto val="1"/>
        <c:lblAlgn val="ctr"/>
        <c:lblOffset val="100"/>
        <c:noMultiLvlLbl val="0"/>
      </c:catAx>
      <c:valAx>
        <c:axId val="365618304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solidFill>
              <a:srgbClr val="000000"/>
            </a:solidFill>
          </a:ln>
        </c:spPr>
        <c:txPr>
          <a:bodyPr/>
          <a:lstStyle/>
          <a:p>
            <a:pPr>
              <a:defRPr sz="700" baseline="0">
                <a:solidFill>
                  <a:srgbClr val="5F5F5F"/>
                </a:solidFill>
              </a:defRPr>
            </a:pPr>
            <a:endParaRPr lang="es-ES"/>
          </a:p>
        </c:txPr>
        <c:crossAx val="365617744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8.3253974149457732E-2"/>
          <c:y val="0.1766668745996656"/>
          <c:w val="5.3130292675679681E-2"/>
          <c:h val="0.6370775918635170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000" baseline="0"/>
      </a:pPr>
      <a:endParaRPr lang="es-E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218905472636815"/>
          <c:y val="0.13122171945701358"/>
          <c:w val="0.31840796019900497"/>
          <c:h val="0.57918552036199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30303" mc:Ignorable="a14" a14:legacySpreadsheetColorIndex="44">
                    <a:gamma/>
                    <a:shade val="86275"/>
                    <a:invGamma/>
                  </a:srgbClr>
                </a:gs>
                <a:gs pos="50000">
                  <a:srgbClr xmlns:mc="http://schemas.openxmlformats.org/markup-compatibility/2006" xmlns:a14="http://schemas.microsoft.com/office/drawing/2010/main" val="99CCFF" mc:Ignorable="a14" a14:legacySpreadsheetColorIndex="44"/>
                </a:gs>
                <a:gs pos="100000">
                  <a:srgbClr xmlns:mc="http://schemas.openxmlformats.org/markup-compatibility/2006" xmlns:a14="http://schemas.microsoft.com/office/drawing/2010/main" val="030303" mc:Ignorable="a14" a14:legacySpreadsheetColorIndex="44">
                    <a:gamma/>
                    <a:shade val="86275"/>
                    <a:invGamma/>
                  </a:srgbClr>
                </a:gs>
              </a:gsLst>
              <a:lin ang="5400000" scaled="1"/>
            </a:gradFill>
            <a:ln w="9631">
              <a:solidFill>
                <a:srgbClr val="000000"/>
              </a:solidFill>
              <a:prstDash val="solid"/>
            </a:ln>
            <a:effectLst/>
          </c:spPr>
          <c:dPt>
            <c:idx val="0"/>
            <c:bubble3D val="0"/>
            <c:spPr>
              <a:solidFill>
                <a:srgbClr val="B9E5FB"/>
              </a:solidFill>
              <a:ln w="19263"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accent3">
                  <a:lumMod val="50000"/>
                </a:schemeClr>
              </a:solidFill>
              <a:ln w="19263">
                <a:noFill/>
              </a:ln>
              <a:effectLst/>
            </c:spPr>
          </c:dPt>
          <c:dPt>
            <c:idx val="2"/>
            <c:bubble3D val="0"/>
            <c:spPr>
              <a:solidFill>
                <a:srgbClr val="DE98D5"/>
              </a:solidFill>
              <a:ln w="19263">
                <a:noFill/>
              </a:ln>
              <a:effectLst/>
            </c:spPr>
          </c:dPt>
          <c:dPt>
            <c:idx val="3"/>
            <c:bubble3D val="0"/>
            <c:spPr>
              <a:solidFill>
                <a:srgbClr val="F0CCEB"/>
              </a:solidFill>
              <a:ln w="19263"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0.10329670329670329"/>
                  <c:y val="-3.209628886659979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8.1318681318681321E-2"/>
                  <c:y val="-6.82046138415245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3954313403132298E-3"/>
                  <c:y val="-0.1484456519163790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4945054945054944E-2"/>
                  <c:y val="-0.1484453360080240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es-ES" sz="1213" b="0" i="0" u="none" strike="noStrike" kern="1200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s-E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Primaria</c:v>
                </c:pt>
                <c:pt idx="1">
                  <c:v>Secundaria</c:v>
                </c:pt>
                <c:pt idx="2">
                  <c:v>Bachiller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68.099999999999994</c:v>
                </c:pt>
                <c:pt idx="1">
                  <c:v>28.9</c:v>
                </c:pt>
                <c:pt idx="2">
                  <c:v>3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10"/>
        <c:holeSize val="40"/>
      </c:doughnutChart>
      <c:spPr>
        <a:noFill/>
        <a:ln w="19263">
          <a:noFill/>
        </a:ln>
        <a:effectLst/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36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s-ES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714560443510321"/>
          <c:y val="0.12607130790923446"/>
          <c:w val="0.49200795596052843"/>
          <c:h val="0.62315390272595494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Sheet1!$A$10</c:f>
              <c:strCache>
                <c:ptCount val="1"/>
                <c:pt idx="0">
                  <c:v>Nunca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-3.0917872514413022E-3"/>
                  <c:y val="1.097440944881889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7727682418201053E-3"/>
                  <c:y val="-5.5217318357431296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7.7294681286032563E-3"/>
                  <c:y val="-1.065179352580927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5.6682111479835185E-17"/>
                  <c:y val="1.054625984251968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4.6376808771619532E-3"/>
                  <c:y val="-1.04166666666666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4.6376808771619532E-3"/>
                  <c:y val="-5.375929571303586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1.5458936257206511E-3"/>
                  <c:y val="1.697287839020122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1.1336422295967037E-16"/>
                  <c:y val="4.555719597550305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anchor="t" anchorCtr="0"/>
              <a:lstStyle/>
              <a:p>
                <a:pPr>
                  <a:defRPr sz="1100">
                    <a:solidFill>
                      <a:srgbClr val="FFFFFF"/>
                    </a:solidFill>
                  </a:defRPr>
                </a:pPr>
                <a:endParaRPr lang="es-E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Sheet1!$B$9:$C$9</c:f>
              <c:strCache>
                <c:ptCount val="2"/>
                <c:pt idx="0">
                  <c:v>Antes del diagnóstico</c:v>
                </c:pt>
                <c:pt idx="1">
                  <c:v>Después del diagnóstico</c:v>
                </c:pt>
              </c:strCache>
            </c:strRef>
          </c:cat>
          <c:val>
            <c:numRef>
              <c:f>Sheet1!$B$10:$C$10</c:f>
              <c:numCache>
                <c:formatCode>0%</c:formatCode>
                <c:ptCount val="2"/>
                <c:pt idx="0">
                  <c:v>2.1999999999999999E-2</c:v>
                </c:pt>
                <c:pt idx="1">
                  <c:v>1.6E-2</c:v>
                </c:pt>
              </c:numCache>
            </c:numRef>
          </c:val>
        </c:ser>
        <c:ser>
          <c:idx val="1"/>
          <c:order val="1"/>
          <c:tx>
            <c:strRef>
              <c:f>Sheet1!$A$11</c:f>
              <c:strCache>
                <c:ptCount val="1"/>
                <c:pt idx="0">
                  <c:v>A veces</c:v>
                </c:pt>
              </c:strCache>
            </c:strRef>
          </c:tx>
          <c:spPr>
            <a:solidFill>
              <a:srgbClr val="B9E5FB"/>
            </a:solidFill>
          </c:spPr>
          <c:invertIfNegative val="0"/>
          <c:dPt>
            <c:idx val="0"/>
            <c:invertIfNegative val="0"/>
            <c:bubble3D val="0"/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tx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Sheet1!$B$9:$C$9</c:f>
              <c:strCache>
                <c:ptCount val="2"/>
                <c:pt idx="0">
                  <c:v>Antes del diagnóstico</c:v>
                </c:pt>
                <c:pt idx="1">
                  <c:v>Después del diagnóstico</c:v>
                </c:pt>
              </c:strCache>
            </c:strRef>
          </c:cat>
          <c:val>
            <c:numRef>
              <c:f>Sheet1!$B$11:$C$11</c:f>
              <c:numCache>
                <c:formatCode>0%</c:formatCode>
                <c:ptCount val="2"/>
                <c:pt idx="0">
                  <c:v>0.06</c:v>
                </c:pt>
                <c:pt idx="1">
                  <c:v>0.16600000000000001</c:v>
                </c:pt>
              </c:numCache>
            </c:numRef>
          </c:val>
        </c:ser>
        <c:ser>
          <c:idx val="2"/>
          <c:order val="2"/>
          <c:tx>
            <c:strRef>
              <c:f>Sheet1!$A$12</c:f>
              <c:strCache>
                <c:ptCount val="1"/>
                <c:pt idx="0">
                  <c:v>Muchas veces</c:v>
                </c:pt>
              </c:strCache>
            </c:strRef>
          </c:tx>
          <c:spPr>
            <a:solidFill>
              <a:srgbClr val="8DC63F"/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2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Sheet1!$B$9:$C$9</c:f>
              <c:strCache>
                <c:ptCount val="2"/>
                <c:pt idx="0">
                  <c:v>Antes del diagnóstico</c:v>
                </c:pt>
                <c:pt idx="1">
                  <c:v>Después del diagnóstico</c:v>
                </c:pt>
              </c:strCache>
            </c:strRef>
          </c:cat>
          <c:val>
            <c:numRef>
              <c:f>Sheet1!$B$12:$C$12</c:f>
              <c:numCache>
                <c:formatCode>0%</c:formatCode>
                <c:ptCount val="2"/>
                <c:pt idx="0">
                  <c:v>0.161</c:v>
                </c:pt>
                <c:pt idx="1">
                  <c:v>0.221</c:v>
                </c:pt>
              </c:numCache>
            </c:numRef>
          </c:val>
        </c:ser>
        <c:ser>
          <c:idx val="3"/>
          <c:order val="3"/>
          <c:tx>
            <c:strRef>
              <c:f>Sheet1!$A$13</c:f>
              <c:strCache>
                <c:ptCount val="1"/>
                <c:pt idx="0">
                  <c:v>Siempre</c:v>
                </c:pt>
              </c:strCache>
            </c:strRef>
          </c:tx>
          <c:spPr>
            <a:solidFill>
              <a:srgbClr val="21853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Sheet1!$B$9:$C$9</c:f>
              <c:strCache>
                <c:ptCount val="2"/>
                <c:pt idx="0">
                  <c:v>Antes del diagnóstico</c:v>
                </c:pt>
                <c:pt idx="1">
                  <c:v>Después del diagnóstico</c:v>
                </c:pt>
              </c:strCache>
            </c:strRef>
          </c:cat>
          <c:val>
            <c:numRef>
              <c:f>Sheet1!$B$13:$C$13</c:f>
              <c:numCache>
                <c:formatCode>0%</c:formatCode>
                <c:ptCount val="2"/>
                <c:pt idx="0">
                  <c:v>0.75700000000000001</c:v>
                </c:pt>
                <c:pt idx="1">
                  <c:v>0.59699999999999998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overlap val="100"/>
        <c:axId val="362741136"/>
        <c:axId val="362734416"/>
      </c:barChart>
      <c:catAx>
        <c:axId val="362741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8425" cmpd="sng">
            <a:solidFill>
              <a:srgbClr val="000000"/>
            </a:solidFill>
          </a:ln>
        </c:spPr>
        <c:txPr>
          <a:bodyPr rot="0" vert="horz" anchor="ctr"/>
          <a:lstStyle/>
          <a:p>
            <a:pPr>
              <a:defRPr sz="1100" cap="all" baseline="0">
                <a:solidFill>
                  <a:srgbClr val="5F5F5F"/>
                </a:solidFill>
              </a:defRPr>
            </a:pPr>
            <a:endParaRPr lang="es-ES"/>
          </a:p>
        </c:txPr>
        <c:crossAx val="362734416"/>
        <c:crosses val="autoZero"/>
        <c:auto val="1"/>
        <c:lblAlgn val="ctr"/>
        <c:lblOffset val="100"/>
        <c:noMultiLvlLbl val="0"/>
      </c:catAx>
      <c:valAx>
        <c:axId val="362734416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solidFill>
              <a:srgbClr val="000000"/>
            </a:solidFill>
          </a:ln>
        </c:spPr>
        <c:txPr>
          <a:bodyPr/>
          <a:lstStyle/>
          <a:p>
            <a:pPr>
              <a:defRPr sz="700" baseline="0">
                <a:solidFill>
                  <a:srgbClr val="5F5F5F"/>
                </a:solidFill>
              </a:defRPr>
            </a:pPr>
            <a:endParaRPr lang="es-ES"/>
          </a:p>
        </c:txPr>
        <c:crossAx val="362741136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6.2046888463703688E-2"/>
          <c:y val="0.13264929592892005"/>
          <c:w val="0.13090064862379444"/>
          <c:h val="0.57829310111032206"/>
        </c:manualLayout>
      </c:layout>
      <c:overlay val="0"/>
      <c:txPr>
        <a:bodyPr/>
        <a:lstStyle/>
        <a:p>
          <a:pPr>
            <a:defRPr sz="1000">
              <a:solidFill>
                <a:srgbClr val="5F5F5F"/>
              </a:solidFill>
            </a:defRPr>
          </a:pPr>
          <a:endParaRPr lang="es-ES"/>
        </a:p>
      </c:txPr>
    </c:legend>
    <c:plotVisOnly val="1"/>
    <c:dispBlanksAs val="gap"/>
    <c:showDLblsOverMax val="0"/>
  </c:chart>
  <c:txPr>
    <a:bodyPr/>
    <a:lstStyle/>
    <a:p>
      <a:pPr>
        <a:defRPr sz="1000" baseline="0"/>
      </a:pPr>
      <a:endParaRPr lang="es-ES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23741350513004"/>
          <c:y val="0.13701696911589611"/>
          <c:w val="0.8044586282775259"/>
          <c:h val="0.49018766404199476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218535"/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anchor="t" anchorCtr="0"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Entre 6 y 10</c:v>
                </c:pt>
                <c:pt idx="1">
                  <c:v>De 11 a 13</c:v>
                </c:pt>
                <c:pt idx="2">
                  <c:v>De 14 a 16</c:v>
                </c:pt>
              </c:strCache>
            </c:strRef>
          </c:cat>
          <c:val>
            <c:numRef>
              <c:f>Sheet1!$B$2:$D$2</c:f>
              <c:numCache>
                <c:formatCode>0.00%</c:formatCode>
                <c:ptCount val="3"/>
                <c:pt idx="0">
                  <c:v>0.79200000000000004</c:v>
                </c:pt>
                <c:pt idx="1">
                  <c:v>0.75700000000000001</c:v>
                </c:pt>
                <c:pt idx="2">
                  <c:v>0.63300000000000001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overlap val="100"/>
        <c:axId val="357560880"/>
        <c:axId val="357559200"/>
      </c:barChart>
      <c:catAx>
        <c:axId val="357560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8425" cmpd="sng">
            <a:solidFill>
              <a:srgbClr val="000000"/>
            </a:solidFill>
          </a:ln>
        </c:spPr>
        <c:txPr>
          <a:bodyPr rot="0" vert="horz" anchor="ctr"/>
          <a:lstStyle/>
          <a:p>
            <a:pPr>
              <a:defRPr sz="800" cap="all" baseline="0">
                <a:solidFill>
                  <a:srgbClr val="5F5F5F"/>
                </a:solidFill>
              </a:defRPr>
            </a:pPr>
            <a:endParaRPr lang="es-ES"/>
          </a:p>
        </c:txPr>
        <c:crossAx val="357559200"/>
        <c:crosses val="autoZero"/>
        <c:auto val="1"/>
        <c:lblAlgn val="ctr"/>
        <c:lblOffset val="100"/>
        <c:noMultiLvlLbl val="0"/>
      </c:catAx>
      <c:valAx>
        <c:axId val="357559200"/>
        <c:scaling>
          <c:orientation val="minMax"/>
          <c:max val="1"/>
          <c:min val="0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solidFill>
              <a:srgbClr val="000000"/>
            </a:solidFill>
          </a:ln>
        </c:spPr>
        <c:txPr>
          <a:bodyPr/>
          <a:lstStyle/>
          <a:p>
            <a:pPr>
              <a:defRPr sz="700" baseline="0">
                <a:solidFill>
                  <a:srgbClr val="5F5F5F"/>
                </a:solidFill>
              </a:defRPr>
            </a:pPr>
            <a:endParaRPr lang="es-ES"/>
          </a:p>
        </c:txPr>
        <c:crossAx val="3575608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aseline="0"/>
      </a:pPr>
      <a:endParaRPr lang="es-ES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23741350513004"/>
          <c:y val="0.13701696911589611"/>
          <c:w val="0.8044586282775259"/>
          <c:h val="0.49018766404199476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6ECFF6"/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anchor="t" anchorCtr="0"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Entre 6 y 10</c:v>
                </c:pt>
                <c:pt idx="1">
                  <c:v>De 11 a 13</c:v>
                </c:pt>
                <c:pt idx="2">
                  <c:v>De 14 a 16</c:v>
                </c:pt>
              </c:strCache>
            </c:strRef>
          </c:cat>
          <c:val>
            <c:numRef>
              <c:f>Sheet1!$B$2:$D$2</c:f>
              <c:numCache>
                <c:formatCode>0.00%</c:formatCode>
                <c:ptCount val="3"/>
                <c:pt idx="0">
                  <c:v>0.10100000000000001</c:v>
                </c:pt>
                <c:pt idx="1">
                  <c:v>0.20699999999999999</c:v>
                </c:pt>
                <c:pt idx="2">
                  <c:v>0.28599999999999998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overlap val="100"/>
        <c:axId val="357557520"/>
        <c:axId val="357567600"/>
      </c:barChart>
      <c:catAx>
        <c:axId val="357557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8425" cmpd="sng">
            <a:solidFill>
              <a:srgbClr val="000000"/>
            </a:solidFill>
          </a:ln>
        </c:spPr>
        <c:txPr>
          <a:bodyPr rot="0" vert="horz" anchor="ctr"/>
          <a:lstStyle/>
          <a:p>
            <a:pPr>
              <a:defRPr sz="800" cap="all" baseline="0">
                <a:solidFill>
                  <a:srgbClr val="5F5F5F"/>
                </a:solidFill>
              </a:defRPr>
            </a:pPr>
            <a:endParaRPr lang="es-ES"/>
          </a:p>
        </c:txPr>
        <c:crossAx val="357567600"/>
        <c:crosses val="autoZero"/>
        <c:auto val="1"/>
        <c:lblAlgn val="ctr"/>
        <c:lblOffset val="100"/>
        <c:noMultiLvlLbl val="0"/>
      </c:catAx>
      <c:valAx>
        <c:axId val="357567600"/>
        <c:scaling>
          <c:orientation val="minMax"/>
          <c:max val="1"/>
          <c:min val="0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solidFill>
              <a:srgbClr val="000000"/>
            </a:solidFill>
          </a:ln>
        </c:spPr>
        <c:txPr>
          <a:bodyPr/>
          <a:lstStyle/>
          <a:p>
            <a:pPr>
              <a:defRPr sz="700" baseline="0">
                <a:solidFill>
                  <a:srgbClr val="5F5F5F"/>
                </a:solidFill>
              </a:defRPr>
            </a:pPr>
            <a:endParaRPr lang="es-ES"/>
          </a:p>
        </c:txPr>
        <c:crossAx val="3575575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aseline="0"/>
      </a:pPr>
      <a:endParaRPr lang="es-ES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452438779140821"/>
          <c:y val="7.5848731129969385E-2"/>
          <c:w val="0.38463425558043779"/>
          <c:h val="0.87118644067796613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70C0"/>
            </a:solidFill>
            <a:ln w="16260">
              <a:noFill/>
            </a:ln>
          </c:spPr>
          <c:invertIfNegative val="0"/>
          <c:dLbls>
            <c:numFmt formatCode="0%" sourceLinked="0"/>
            <c:spPr>
              <a:noFill/>
              <a:ln w="16260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tx1"/>
                    </a:solidFill>
                    <a:latin typeface="+mn-lt"/>
                    <a:ea typeface="Arial"/>
                    <a:cs typeface="Arial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Tutor</c:v>
                </c:pt>
                <c:pt idx="1">
                  <c:v>Amigos especiales</c:v>
                </c:pt>
                <c:pt idx="2">
                  <c:v>Compañeros</c:v>
                </c:pt>
                <c:pt idx="3">
                  <c:v>Resto de profesores</c:v>
                </c:pt>
                <c:pt idx="4">
                  <c:v>Responsable del comedor</c:v>
                </c:pt>
                <c:pt idx="5">
                  <c:v>Dirección</c:v>
                </c:pt>
                <c:pt idx="6">
                  <c:v>Asociación de Padres y Madres</c:v>
                </c:pt>
                <c:pt idx="7">
                  <c:v>Nadie</c:v>
                </c:pt>
              </c:strCache>
            </c:strRef>
          </c:cat>
          <c:val>
            <c:numRef>
              <c:f>Sheet1!$B$2:$B$9</c:f>
              <c:numCache>
                <c:formatCode>0.00%</c:formatCode>
                <c:ptCount val="8"/>
                <c:pt idx="0">
                  <c:v>0.55900000000000005</c:v>
                </c:pt>
                <c:pt idx="1">
                  <c:v>0.34300000000000003</c:v>
                </c:pt>
                <c:pt idx="2">
                  <c:v>0.308</c:v>
                </c:pt>
                <c:pt idx="3">
                  <c:v>0.22900000000000001</c:v>
                </c:pt>
                <c:pt idx="4">
                  <c:v>0.10100000000000001</c:v>
                </c:pt>
                <c:pt idx="5">
                  <c:v>8.6999999999999994E-2</c:v>
                </c:pt>
                <c:pt idx="6">
                  <c:v>1.9E-2</c:v>
                </c:pt>
                <c:pt idx="7">
                  <c:v>0.193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57564800"/>
        <c:axId val="365619984"/>
      </c:barChart>
      <c:catAx>
        <c:axId val="35756480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63500">
            <a:solidFill>
              <a:schemeClr val="bg2"/>
            </a:solidFill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chemeClr val="tx1"/>
                </a:solidFill>
                <a:latin typeface="+mn-lt"/>
                <a:ea typeface="Arial"/>
                <a:cs typeface="Arial"/>
              </a:defRPr>
            </a:pPr>
            <a:endParaRPr lang="es-ES"/>
          </a:p>
        </c:txPr>
        <c:crossAx val="3656199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65619984"/>
        <c:scaling>
          <c:orientation val="minMax"/>
          <c:max val="1"/>
          <c:min val="0"/>
        </c:scaling>
        <c:delete val="1"/>
        <c:axPos val="t"/>
        <c:numFmt formatCode="0.00%" sourceLinked="1"/>
        <c:majorTickMark val="out"/>
        <c:minorTickMark val="none"/>
        <c:tickLblPos val="nextTo"/>
        <c:crossAx val="357564800"/>
        <c:crosses val="autoZero"/>
        <c:crossBetween val="between"/>
      </c:valAx>
      <c:spPr>
        <a:noFill/>
        <a:ln w="1626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3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s-ES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23741350513004"/>
          <c:y val="0.13701696911589611"/>
          <c:w val="0.8044586282775259"/>
          <c:h val="0.49018766404199476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1">
                <a:lumMod val="20000"/>
                <a:lumOff val="80000"/>
              </a:schemeClr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anchor="t" anchorCtr="0"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Entre 6 y 10</c:v>
                </c:pt>
                <c:pt idx="1">
                  <c:v>De 11 a 13</c:v>
                </c:pt>
                <c:pt idx="2">
                  <c:v>De 14 a 16</c:v>
                </c:pt>
              </c:strCache>
            </c:strRef>
          </c:cat>
          <c:val>
            <c:numRef>
              <c:f>Sheet1!$B$2:$D$2</c:f>
              <c:numCache>
                <c:formatCode>0.00%</c:formatCode>
                <c:ptCount val="3"/>
                <c:pt idx="0">
                  <c:v>0.747</c:v>
                </c:pt>
                <c:pt idx="1">
                  <c:v>0.436</c:v>
                </c:pt>
                <c:pt idx="2">
                  <c:v>0.224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overlap val="100"/>
        <c:axId val="371063904"/>
        <c:axId val="371064464"/>
      </c:barChart>
      <c:catAx>
        <c:axId val="371063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8425" cmpd="sng">
            <a:solidFill>
              <a:srgbClr val="000000"/>
            </a:solidFill>
          </a:ln>
        </c:spPr>
        <c:txPr>
          <a:bodyPr rot="0" vert="horz" anchor="ctr"/>
          <a:lstStyle/>
          <a:p>
            <a:pPr>
              <a:defRPr sz="800" cap="all" baseline="0">
                <a:solidFill>
                  <a:srgbClr val="5F5F5F"/>
                </a:solidFill>
              </a:defRPr>
            </a:pPr>
            <a:endParaRPr lang="es-ES"/>
          </a:p>
        </c:txPr>
        <c:crossAx val="371064464"/>
        <c:crosses val="autoZero"/>
        <c:auto val="1"/>
        <c:lblAlgn val="ctr"/>
        <c:lblOffset val="100"/>
        <c:noMultiLvlLbl val="0"/>
      </c:catAx>
      <c:valAx>
        <c:axId val="371064464"/>
        <c:scaling>
          <c:orientation val="minMax"/>
          <c:max val="1"/>
          <c:min val="0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solidFill>
              <a:srgbClr val="000000"/>
            </a:solidFill>
          </a:ln>
        </c:spPr>
        <c:txPr>
          <a:bodyPr/>
          <a:lstStyle/>
          <a:p>
            <a:pPr>
              <a:defRPr sz="700" baseline="0">
                <a:solidFill>
                  <a:srgbClr val="5F5F5F"/>
                </a:solidFill>
              </a:defRPr>
            </a:pPr>
            <a:endParaRPr lang="es-ES"/>
          </a:p>
        </c:txPr>
        <c:crossAx val="3710639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aseline="0"/>
      </a:pPr>
      <a:endParaRPr lang="es-ES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23741350513004"/>
          <c:y val="0.13701696911589611"/>
          <c:w val="0.8044586282775259"/>
          <c:h val="0.49018766404199476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1">
                <a:lumMod val="20000"/>
                <a:lumOff val="80000"/>
              </a:schemeClr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anchor="t" anchorCtr="0"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Entre 6 y 10</c:v>
                </c:pt>
                <c:pt idx="1">
                  <c:v>De 11 a 13</c:v>
                </c:pt>
                <c:pt idx="2">
                  <c:v>De 14 a 16</c:v>
                </c:pt>
              </c:strCache>
            </c:strRef>
          </c:cat>
          <c:val>
            <c:numRef>
              <c:f>Sheet1!$B$2:$D$2</c:f>
              <c:numCache>
                <c:formatCode>0.00%</c:formatCode>
                <c:ptCount val="3"/>
                <c:pt idx="0">
                  <c:v>0.27</c:v>
                </c:pt>
                <c:pt idx="1">
                  <c:v>0.40699999999999997</c:v>
                </c:pt>
                <c:pt idx="2">
                  <c:v>0.42899999999999999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overlap val="100"/>
        <c:axId val="371069504"/>
        <c:axId val="371070064"/>
      </c:barChart>
      <c:catAx>
        <c:axId val="371069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8425" cmpd="sng">
            <a:solidFill>
              <a:srgbClr val="000000"/>
            </a:solidFill>
          </a:ln>
        </c:spPr>
        <c:txPr>
          <a:bodyPr rot="0" vert="horz" anchor="ctr"/>
          <a:lstStyle/>
          <a:p>
            <a:pPr>
              <a:defRPr sz="800" cap="all" baseline="0">
                <a:solidFill>
                  <a:srgbClr val="5F5F5F"/>
                </a:solidFill>
              </a:defRPr>
            </a:pPr>
            <a:endParaRPr lang="es-ES"/>
          </a:p>
        </c:txPr>
        <c:crossAx val="371070064"/>
        <c:crosses val="autoZero"/>
        <c:auto val="1"/>
        <c:lblAlgn val="ctr"/>
        <c:lblOffset val="100"/>
        <c:noMultiLvlLbl val="0"/>
      </c:catAx>
      <c:valAx>
        <c:axId val="371070064"/>
        <c:scaling>
          <c:orientation val="minMax"/>
          <c:max val="1"/>
          <c:min val="0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solidFill>
              <a:srgbClr val="000000"/>
            </a:solidFill>
          </a:ln>
        </c:spPr>
        <c:txPr>
          <a:bodyPr/>
          <a:lstStyle/>
          <a:p>
            <a:pPr>
              <a:defRPr sz="700" baseline="0">
                <a:solidFill>
                  <a:srgbClr val="5F5F5F"/>
                </a:solidFill>
              </a:defRPr>
            </a:pPr>
            <a:endParaRPr lang="es-ES"/>
          </a:p>
        </c:txPr>
        <c:crossAx val="3710695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aseline="0"/>
      </a:pPr>
      <a:endParaRPr lang="es-ES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23741350513004"/>
          <c:y val="0.13701696911589611"/>
          <c:w val="0.8044586282775259"/>
          <c:h val="0.49018766404199476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1">
                <a:lumMod val="20000"/>
                <a:lumOff val="80000"/>
              </a:schemeClr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anchor="t" anchorCtr="0"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Entre 6 y 10</c:v>
                </c:pt>
                <c:pt idx="1">
                  <c:v>De 11 a 13</c:v>
                </c:pt>
                <c:pt idx="2">
                  <c:v>De 14 a 16</c:v>
                </c:pt>
              </c:strCache>
            </c:strRef>
          </c:cat>
          <c:val>
            <c:numRef>
              <c:f>Sheet1!$B$2:$D$2</c:f>
              <c:numCache>
                <c:formatCode>0.00%</c:formatCode>
                <c:ptCount val="3"/>
                <c:pt idx="0">
                  <c:v>0.28699999999999998</c:v>
                </c:pt>
                <c:pt idx="1">
                  <c:v>0.20699999999999999</c:v>
                </c:pt>
                <c:pt idx="2">
                  <c:v>8.2000000000000003E-2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overlap val="100"/>
        <c:axId val="371072304"/>
        <c:axId val="371072864"/>
      </c:barChart>
      <c:catAx>
        <c:axId val="371072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8425" cmpd="sng">
            <a:solidFill>
              <a:srgbClr val="000000"/>
            </a:solidFill>
          </a:ln>
        </c:spPr>
        <c:txPr>
          <a:bodyPr rot="0" vert="horz" anchor="ctr"/>
          <a:lstStyle/>
          <a:p>
            <a:pPr>
              <a:defRPr sz="800" cap="all" baseline="0">
                <a:solidFill>
                  <a:srgbClr val="5F5F5F"/>
                </a:solidFill>
              </a:defRPr>
            </a:pPr>
            <a:endParaRPr lang="es-ES"/>
          </a:p>
        </c:txPr>
        <c:crossAx val="371072864"/>
        <c:crosses val="autoZero"/>
        <c:auto val="1"/>
        <c:lblAlgn val="ctr"/>
        <c:lblOffset val="100"/>
        <c:noMultiLvlLbl val="0"/>
      </c:catAx>
      <c:valAx>
        <c:axId val="371072864"/>
        <c:scaling>
          <c:orientation val="minMax"/>
          <c:max val="1"/>
          <c:min val="0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solidFill>
              <a:srgbClr val="000000"/>
            </a:solidFill>
          </a:ln>
        </c:spPr>
        <c:txPr>
          <a:bodyPr/>
          <a:lstStyle/>
          <a:p>
            <a:pPr>
              <a:defRPr sz="700" baseline="0">
                <a:solidFill>
                  <a:srgbClr val="5F5F5F"/>
                </a:solidFill>
              </a:defRPr>
            </a:pPr>
            <a:endParaRPr lang="es-ES"/>
          </a:p>
        </c:txPr>
        <c:crossAx val="3710723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aseline="0"/>
      </a:pPr>
      <a:endParaRPr lang="es-ES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6318849493604357"/>
          <c:y val="6.1848251542390216E-2"/>
          <c:w val="0.72364417040431028"/>
          <c:h val="0.69832264576191194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Sí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anchor="t" anchorCtr="0"/>
              <a:lstStyle/>
              <a:p>
                <a:pPr>
                  <a:defRPr sz="1200">
                    <a:solidFill>
                      <a:srgbClr val="FFFFFF"/>
                    </a:solidFill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Total</c:v>
                </c:pt>
                <c:pt idx="2">
                  <c:v>Entre 6 y 10</c:v>
                </c:pt>
                <c:pt idx="3">
                  <c:v>De 11 a 13</c:v>
                </c:pt>
                <c:pt idx="4">
                  <c:v>De 14 a 16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 formatCode="0.00%">
                  <c:v>0.51200000000000001</c:v>
                </c:pt>
                <c:pt idx="2" formatCode="0.00%">
                  <c:v>0.50600000000000001</c:v>
                </c:pt>
                <c:pt idx="3" formatCode="0.00%">
                  <c:v>0.51400000000000001</c:v>
                </c:pt>
                <c:pt idx="4" formatCode="0.00%">
                  <c:v>0.53100000000000003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8DC63F"/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Total</c:v>
                </c:pt>
                <c:pt idx="2">
                  <c:v>Entre 6 y 10</c:v>
                </c:pt>
                <c:pt idx="3">
                  <c:v>De 11 a 13</c:v>
                </c:pt>
                <c:pt idx="4">
                  <c:v>De 14 a 16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  <c:pt idx="0" formatCode="0.00%">
                  <c:v>0.48799999999999999</c:v>
                </c:pt>
                <c:pt idx="2" formatCode="0.00%">
                  <c:v>0.49399999999999999</c:v>
                </c:pt>
                <c:pt idx="3" formatCode="0.00%">
                  <c:v>0.48599999999999999</c:v>
                </c:pt>
                <c:pt idx="4" formatCode="0.00%">
                  <c:v>0.46899999999999997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overlap val="100"/>
        <c:axId val="371062784"/>
        <c:axId val="371074544"/>
      </c:barChart>
      <c:catAx>
        <c:axId val="371062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8425" cmpd="sng">
            <a:solidFill>
              <a:srgbClr val="000000"/>
            </a:solidFill>
          </a:ln>
        </c:spPr>
        <c:txPr>
          <a:bodyPr rot="0" vert="horz" anchor="ctr"/>
          <a:lstStyle/>
          <a:p>
            <a:pPr>
              <a:defRPr sz="1100" cap="all" baseline="0">
                <a:solidFill>
                  <a:srgbClr val="5F5F5F"/>
                </a:solidFill>
              </a:defRPr>
            </a:pPr>
            <a:endParaRPr lang="es-ES"/>
          </a:p>
        </c:txPr>
        <c:crossAx val="371074544"/>
        <c:crosses val="autoZero"/>
        <c:auto val="1"/>
        <c:lblAlgn val="ctr"/>
        <c:lblOffset val="100"/>
        <c:noMultiLvlLbl val="0"/>
      </c:catAx>
      <c:valAx>
        <c:axId val="371074544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solidFill>
              <a:srgbClr val="000000"/>
            </a:solidFill>
          </a:ln>
        </c:spPr>
        <c:txPr>
          <a:bodyPr/>
          <a:lstStyle/>
          <a:p>
            <a:pPr>
              <a:defRPr sz="700" baseline="0">
                <a:solidFill>
                  <a:srgbClr val="5F5F5F"/>
                </a:solidFill>
              </a:defRPr>
            </a:pPr>
            <a:endParaRPr lang="es-ES"/>
          </a:p>
        </c:txPr>
        <c:crossAx val="371062784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5.8865873673552963E-2"/>
          <c:y val="9.2647675493142928E-2"/>
          <c:w val="9.9731405558260475E-2"/>
          <c:h val="0.58848138653261839"/>
        </c:manualLayout>
      </c:layout>
      <c:overlay val="0"/>
      <c:txPr>
        <a:bodyPr/>
        <a:lstStyle/>
        <a:p>
          <a:pPr>
            <a:defRPr sz="1000">
              <a:solidFill>
                <a:srgbClr val="5F5F5F"/>
              </a:solidFill>
            </a:defRPr>
          </a:pPr>
          <a:endParaRPr lang="es-ES"/>
        </a:p>
      </c:txPr>
    </c:legend>
    <c:plotVisOnly val="1"/>
    <c:dispBlanksAs val="gap"/>
    <c:showDLblsOverMax val="0"/>
  </c:chart>
  <c:txPr>
    <a:bodyPr/>
    <a:lstStyle/>
    <a:p>
      <a:pPr>
        <a:defRPr sz="1000" baseline="0"/>
      </a:pPr>
      <a:endParaRPr lang="es-ES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0748399440724115"/>
          <c:y val="5.4346558902649104E-2"/>
          <c:w val="0.38463425558043779"/>
          <c:h val="0.87118644067796613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FFCD00"/>
            </a:solidFill>
            <a:ln w="16260">
              <a:noFill/>
            </a:ln>
          </c:spPr>
          <c:invertIfNegative val="0"/>
          <c:dLbls>
            <c:numFmt formatCode="0%" sourceLinked="0"/>
            <c:spPr>
              <a:noFill/>
              <a:ln w="16260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tx1"/>
                    </a:solidFill>
                    <a:latin typeface="+mn-lt"/>
                    <a:ea typeface="Arial"/>
                    <a:cs typeface="Arial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Yo mism@</c:v>
                </c:pt>
                <c:pt idx="1">
                  <c:v>Un profesor</c:v>
                </c:pt>
                <c:pt idx="2">
                  <c:v>Un enfermero</c:v>
                </c:pt>
                <c:pt idx="3">
                  <c:v>Otra persona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0.77100000000000002</c:v>
                </c:pt>
                <c:pt idx="1">
                  <c:v>6.4000000000000001E-2</c:v>
                </c:pt>
                <c:pt idx="2">
                  <c:v>3.2000000000000001E-2</c:v>
                </c:pt>
                <c:pt idx="3">
                  <c:v>0.20200000000000001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71076224"/>
        <c:axId val="371076784"/>
      </c:barChart>
      <c:catAx>
        <c:axId val="3710762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63500">
            <a:solidFill>
              <a:schemeClr val="bg2"/>
            </a:solidFill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chemeClr val="tx1"/>
                </a:solidFill>
                <a:latin typeface="+mn-lt"/>
                <a:ea typeface="Arial"/>
                <a:cs typeface="Arial"/>
              </a:defRPr>
            </a:pPr>
            <a:endParaRPr lang="es-ES"/>
          </a:p>
        </c:txPr>
        <c:crossAx val="3710767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71076784"/>
        <c:scaling>
          <c:orientation val="minMax"/>
          <c:max val="1"/>
          <c:min val="0"/>
        </c:scaling>
        <c:delete val="1"/>
        <c:axPos val="t"/>
        <c:numFmt formatCode="0.00%" sourceLinked="1"/>
        <c:majorTickMark val="out"/>
        <c:minorTickMark val="none"/>
        <c:tickLblPos val="nextTo"/>
        <c:crossAx val="371076224"/>
        <c:crosses val="autoZero"/>
        <c:crossBetween val="between"/>
      </c:valAx>
      <c:spPr>
        <a:noFill/>
        <a:ln w="1626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3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s-ES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458230221222345"/>
          <c:y val="8.7218240538744232E-2"/>
          <c:w val="0.44413235845519311"/>
          <c:h val="0.68718065347160817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Sí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-3.0917872514413022E-3"/>
                  <c:y val="1.097440944881889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7.0422548227893284E-3"/>
                  <c:y val="-1.895262040955338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7.7294681286032563E-3"/>
                  <c:y val="-1.065179352580927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5.6682111479835185E-17"/>
                  <c:y val="1.054625984251968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4.6376808771619532E-3"/>
                  <c:y val="-1.04166666666666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4.6376808771619532E-3"/>
                  <c:y val="-5.375929571303586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1.5458936257206511E-3"/>
                  <c:y val="1.697287839020122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1.1336422295967037E-16"/>
                  <c:y val="4.555719597550305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anchor="t" anchorCtr="0"/>
              <a:lstStyle/>
              <a:p>
                <a:pPr>
                  <a:defRPr sz="1200">
                    <a:solidFill>
                      <a:srgbClr val="FFFFFF"/>
                    </a:solidFill>
                  </a:defRPr>
                </a:pPr>
                <a:endParaRPr lang="es-E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CAMBIAR VECES QUE TE PINCHAS</c:v>
                </c:pt>
                <c:pt idx="1">
                  <c:v>AUTOCONTROL EN LA JORNADA ESCOLAR </c:v>
                </c:pt>
                <c:pt idx="2">
                  <c:v>MENOS AUTOCONTROLES POR FALTA DE COLABORACIÓN</c:v>
                </c:pt>
              </c:strCache>
            </c:strRef>
          </c:cat>
          <c:val>
            <c:numRef>
              <c:f>Sheet1!$B$2:$D$2</c:f>
              <c:numCache>
                <c:formatCode>0.00%</c:formatCode>
                <c:ptCount val="3"/>
                <c:pt idx="0">
                  <c:v>3.6999999999999998E-2</c:v>
                </c:pt>
                <c:pt idx="1">
                  <c:v>0.90200000000000002</c:v>
                </c:pt>
                <c:pt idx="2">
                  <c:v>6.6000000000000003E-2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8DC63F"/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CAMBIAR VECES QUE TE PINCHAS</c:v>
                </c:pt>
                <c:pt idx="1">
                  <c:v>AUTOCONTROL EN LA JORNADA ESCOLAR </c:v>
                </c:pt>
                <c:pt idx="2">
                  <c:v>MENOS AUTOCONTROLES POR FALTA DE COLABORACIÓN</c:v>
                </c:pt>
              </c:strCache>
            </c:strRef>
          </c:cat>
          <c:val>
            <c:numRef>
              <c:f>Sheet1!$B$3:$D$3</c:f>
              <c:numCache>
                <c:formatCode>0.00%</c:formatCode>
                <c:ptCount val="3"/>
                <c:pt idx="0">
                  <c:v>0.96299999999999997</c:v>
                </c:pt>
                <c:pt idx="1">
                  <c:v>9.8000000000000004E-2</c:v>
                </c:pt>
                <c:pt idx="2">
                  <c:v>0.93400000000000005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370856304"/>
        <c:axId val="370856864"/>
      </c:barChart>
      <c:catAx>
        <c:axId val="370856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8425" cmpd="sng">
            <a:solidFill>
              <a:srgbClr val="000000"/>
            </a:solidFill>
          </a:ln>
        </c:spPr>
        <c:txPr>
          <a:bodyPr rot="0" vert="horz" anchor="ctr"/>
          <a:lstStyle/>
          <a:p>
            <a:pPr>
              <a:defRPr sz="1100" cap="all" baseline="0">
                <a:solidFill>
                  <a:srgbClr val="5F5F5F"/>
                </a:solidFill>
              </a:defRPr>
            </a:pPr>
            <a:endParaRPr lang="es-ES"/>
          </a:p>
        </c:txPr>
        <c:crossAx val="370856864"/>
        <c:crosses val="autoZero"/>
        <c:auto val="1"/>
        <c:lblAlgn val="ctr"/>
        <c:lblOffset val="100"/>
        <c:noMultiLvlLbl val="0"/>
      </c:catAx>
      <c:valAx>
        <c:axId val="370856864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solidFill>
              <a:srgbClr val="000000"/>
            </a:solidFill>
          </a:ln>
        </c:spPr>
        <c:txPr>
          <a:bodyPr/>
          <a:lstStyle/>
          <a:p>
            <a:pPr>
              <a:defRPr sz="700" baseline="0">
                <a:solidFill>
                  <a:srgbClr val="5F5F5F"/>
                </a:solidFill>
              </a:defRPr>
            </a:pPr>
            <a:endParaRPr lang="es-ES"/>
          </a:p>
        </c:txPr>
        <c:crossAx val="370856304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0"/>
          <c:y val="0.16379978920993496"/>
          <c:w val="4.9428946381702296E-2"/>
          <c:h val="0.48201772529903714"/>
        </c:manualLayout>
      </c:layout>
      <c:overlay val="0"/>
      <c:txPr>
        <a:bodyPr/>
        <a:lstStyle/>
        <a:p>
          <a:pPr>
            <a:defRPr sz="1200">
              <a:solidFill>
                <a:srgbClr val="5F5F5F"/>
              </a:solidFill>
            </a:defRPr>
          </a:pPr>
          <a:endParaRPr lang="es-ES"/>
        </a:p>
      </c:txPr>
    </c:legend>
    <c:plotVisOnly val="1"/>
    <c:dispBlanksAs val="gap"/>
    <c:showDLblsOverMax val="0"/>
  </c:chart>
  <c:txPr>
    <a:bodyPr/>
    <a:lstStyle/>
    <a:p>
      <a:pPr>
        <a:defRPr sz="1000" baseline="0"/>
      </a:pPr>
      <a:endParaRPr lang="es-E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596074548903134E-2"/>
          <c:y val="0.2427424937267457"/>
          <c:w val="0.90013075392261765"/>
          <c:h val="0.58135156182400272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007FC7"/>
            </a:solidFill>
            <a:ln w="18612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De 3 a 6 años</c:v>
                </c:pt>
                <c:pt idx="1">
                  <c:v>De 11 a 13</c:v>
                </c:pt>
                <c:pt idx="2">
                  <c:v>De 14 a 16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48.5</c:v>
                </c:pt>
                <c:pt idx="1">
                  <c:v>38.1</c:v>
                </c:pt>
                <c:pt idx="2">
                  <c:v>13.4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"/>
        <c:axId val="286997392"/>
        <c:axId val="287001872"/>
      </c:barChart>
      <c:catAx>
        <c:axId val="286997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32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879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s-ES"/>
          </a:p>
        </c:txPr>
        <c:crossAx val="28700187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87001872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286997392"/>
        <c:crosses val="autoZero"/>
        <c:crossBetween val="between"/>
      </c:valAx>
      <c:spPr>
        <a:noFill/>
        <a:ln w="1861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9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s-ES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0748399440724115"/>
          <c:y val="5.4346558902649104E-2"/>
          <c:w val="0.38463425558043779"/>
          <c:h val="0.87118644067796613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FFCD00"/>
            </a:solidFill>
            <a:ln w="16260">
              <a:noFill/>
            </a:ln>
          </c:spPr>
          <c:invertIfNegative val="0"/>
          <c:dLbls>
            <c:numFmt formatCode="0%" sourceLinked="0"/>
            <c:spPr>
              <a:noFill/>
              <a:ln w="16260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tx1"/>
                    </a:solidFill>
                    <a:latin typeface="+mn-lt"/>
                    <a:ea typeface="Arial"/>
                    <a:cs typeface="Arial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Nadie, no necesito ayuda</c:v>
                </c:pt>
                <c:pt idx="1">
                  <c:v>Un profesor</c:v>
                </c:pt>
                <c:pt idx="2">
                  <c:v>Un compañero</c:v>
                </c:pt>
                <c:pt idx="3">
                  <c:v>Otra persona del colegio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0.752</c:v>
                </c:pt>
                <c:pt idx="1">
                  <c:v>0.16</c:v>
                </c:pt>
                <c:pt idx="2">
                  <c:v>0.03</c:v>
                </c:pt>
                <c:pt idx="3">
                  <c:v>8.7999999999999995E-2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70859664"/>
        <c:axId val="370860224"/>
      </c:barChart>
      <c:catAx>
        <c:axId val="37085966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63500">
            <a:solidFill>
              <a:schemeClr val="bg2"/>
            </a:solidFill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chemeClr val="tx1"/>
                </a:solidFill>
                <a:latin typeface="+mn-lt"/>
                <a:ea typeface="Arial"/>
                <a:cs typeface="Arial"/>
              </a:defRPr>
            </a:pPr>
            <a:endParaRPr lang="es-ES"/>
          </a:p>
        </c:txPr>
        <c:crossAx val="3708602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70860224"/>
        <c:scaling>
          <c:orientation val="minMax"/>
          <c:max val="1"/>
          <c:min val="0"/>
        </c:scaling>
        <c:delete val="1"/>
        <c:axPos val="t"/>
        <c:numFmt formatCode="0.00%" sourceLinked="1"/>
        <c:majorTickMark val="out"/>
        <c:minorTickMark val="none"/>
        <c:tickLblPos val="nextTo"/>
        <c:crossAx val="370859664"/>
        <c:crosses val="autoZero"/>
        <c:crossBetween val="between"/>
      </c:valAx>
      <c:spPr>
        <a:noFill/>
        <a:ln w="1626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3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s-ES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362992125984251"/>
          <c:y val="8.7218240538744232E-2"/>
          <c:w val="0.79333870766154235"/>
          <c:h val="0.68718065347160817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Sí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-3.0917872514413022E-3"/>
                  <c:y val="1.097440944881889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7.0422548227893284E-3"/>
                  <c:y val="-1.895262040955338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7.7294681286032563E-3"/>
                  <c:y val="-1.065179352580927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5.6682111479835185E-17"/>
                  <c:y val="1.054625984251968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4.6376808771619532E-3"/>
                  <c:y val="-1.04166666666666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4.6376808771619532E-3"/>
                  <c:y val="-5.375929571303586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1.5458936257206511E-3"/>
                  <c:y val="1.697287839020122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1.1336422295967037E-16"/>
                  <c:y val="4.555719597550305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anchor="t" anchorCtr="0"/>
              <a:lstStyle/>
              <a:p>
                <a:pPr>
                  <a:defRPr sz="1200">
                    <a:solidFill>
                      <a:srgbClr val="FFFFFF"/>
                    </a:solidFill>
                  </a:defRPr>
                </a:pPr>
                <a:endParaRPr lang="es-E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CAMBIAR VECES QUE TE PINCHAS</c:v>
                </c:pt>
                <c:pt idx="1">
                  <c:v>AUTOCONTROL EN LA JORNADA ESCOLAR </c:v>
                </c:pt>
                <c:pt idx="2">
                  <c:v>MENOS AUTOCONTROLES POR FALTA DE COLABORACIÓN</c:v>
                </c:pt>
              </c:strCache>
            </c:strRef>
          </c:cat>
          <c:val>
            <c:numRef>
              <c:f>Sheet1!$B$2:$D$2</c:f>
              <c:numCache>
                <c:formatCode>0.00%</c:formatCode>
                <c:ptCount val="3"/>
                <c:pt idx="0">
                  <c:v>3.6999999999999998E-2</c:v>
                </c:pt>
                <c:pt idx="1">
                  <c:v>0.90200000000000002</c:v>
                </c:pt>
                <c:pt idx="2">
                  <c:v>6.6000000000000003E-2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8DC63F"/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CAMBIAR VECES QUE TE PINCHAS</c:v>
                </c:pt>
                <c:pt idx="1">
                  <c:v>AUTOCONTROL EN LA JORNADA ESCOLAR </c:v>
                </c:pt>
                <c:pt idx="2">
                  <c:v>MENOS AUTOCONTROLES POR FALTA DE COLABORACIÓN</c:v>
                </c:pt>
              </c:strCache>
            </c:strRef>
          </c:cat>
          <c:val>
            <c:numRef>
              <c:f>Sheet1!$B$3:$D$3</c:f>
              <c:numCache>
                <c:formatCode>0.00%</c:formatCode>
                <c:ptCount val="3"/>
                <c:pt idx="0">
                  <c:v>0.96299999999999997</c:v>
                </c:pt>
                <c:pt idx="1">
                  <c:v>9.8000000000000004E-2</c:v>
                </c:pt>
                <c:pt idx="2">
                  <c:v>0.93400000000000005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370863024"/>
        <c:axId val="370864144"/>
      </c:barChart>
      <c:catAx>
        <c:axId val="370863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8425" cmpd="sng">
            <a:solidFill>
              <a:srgbClr val="000000"/>
            </a:solidFill>
          </a:ln>
        </c:spPr>
        <c:txPr>
          <a:bodyPr rot="0" vert="horz" anchor="ctr"/>
          <a:lstStyle/>
          <a:p>
            <a:pPr>
              <a:defRPr sz="1100" cap="all" baseline="0">
                <a:solidFill>
                  <a:srgbClr val="5F5F5F"/>
                </a:solidFill>
              </a:defRPr>
            </a:pPr>
            <a:endParaRPr lang="es-ES"/>
          </a:p>
        </c:txPr>
        <c:crossAx val="370864144"/>
        <c:crosses val="autoZero"/>
        <c:auto val="1"/>
        <c:lblAlgn val="ctr"/>
        <c:lblOffset val="100"/>
        <c:noMultiLvlLbl val="0"/>
      </c:catAx>
      <c:valAx>
        <c:axId val="370864144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solidFill>
              <a:srgbClr val="000000"/>
            </a:solidFill>
          </a:ln>
        </c:spPr>
        <c:txPr>
          <a:bodyPr/>
          <a:lstStyle/>
          <a:p>
            <a:pPr>
              <a:defRPr sz="700" baseline="0">
                <a:solidFill>
                  <a:srgbClr val="5F5F5F"/>
                </a:solidFill>
              </a:defRPr>
            </a:pPr>
            <a:endParaRPr lang="es-ES"/>
          </a:p>
        </c:txPr>
        <c:crossAx val="370863024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1.7460317460317461E-2"/>
          <c:y val="0.16735683654695288"/>
          <c:w val="4.9428946381702296E-2"/>
          <c:h val="0.48201772529903714"/>
        </c:manualLayout>
      </c:layout>
      <c:overlay val="0"/>
      <c:txPr>
        <a:bodyPr/>
        <a:lstStyle/>
        <a:p>
          <a:pPr>
            <a:defRPr sz="1200">
              <a:solidFill>
                <a:srgbClr val="5F5F5F"/>
              </a:solidFill>
            </a:defRPr>
          </a:pPr>
          <a:endParaRPr lang="es-ES"/>
        </a:p>
      </c:txPr>
    </c:legend>
    <c:plotVisOnly val="1"/>
    <c:dispBlanksAs val="gap"/>
    <c:showDLblsOverMax val="0"/>
  </c:chart>
  <c:txPr>
    <a:bodyPr/>
    <a:lstStyle/>
    <a:p>
      <a:pPr>
        <a:defRPr sz="1000" baseline="0"/>
      </a:pPr>
      <a:endParaRPr lang="es-ES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452438779140821"/>
          <c:y val="7.5848731129969385E-2"/>
          <c:w val="0.38463425558043779"/>
          <c:h val="0.87118644067796613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70C0"/>
            </a:solidFill>
            <a:ln w="16260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  <a:ln w="16260">
                <a:noFill/>
              </a:ln>
            </c:spPr>
          </c:dPt>
          <c:dLbls>
            <c:numFmt formatCode="0%" sourceLinked="0"/>
            <c:spPr>
              <a:noFill/>
              <a:ln w="16260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tx1"/>
                    </a:solidFill>
                    <a:latin typeface="+mn-lt"/>
                    <a:ea typeface="Arial"/>
                    <a:cs typeface="Arial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Nadie, no necesito ayuda</c:v>
                </c:pt>
                <c:pt idx="1">
                  <c:v>Un profesor</c:v>
                </c:pt>
                <c:pt idx="2">
                  <c:v>Un compañero</c:v>
                </c:pt>
                <c:pt idx="3">
                  <c:v>Otra persona del colegio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0.752</c:v>
                </c:pt>
                <c:pt idx="1">
                  <c:v>0.16</c:v>
                </c:pt>
                <c:pt idx="2">
                  <c:v>0.03</c:v>
                </c:pt>
                <c:pt idx="3">
                  <c:v>8.7999999999999995E-2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70866384"/>
        <c:axId val="370866944"/>
      </c:barChart>
      <c:catAx>
        <c:axId val="3708663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63500">
            <a:solidFill>
              <a:schemeClr val="tx1"/>
            </a:solidFill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chemeClr val="tx1"/>
                </a:solidFill>
                <a:latin typeface="+mn-lt"/>
                <a:ea typeface="Arial"/>
                <a:cs typeface="Arial"/>
              </a:defRPr>
            </a:pPr>
            <a:endParaRPr lang="es-ES"/>
          </a:p>
        </c:txPr>
        <c:crossAx val="3708669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70866944"/>
        <c:scaling>
          <c:orientation val="minMax"/>
          <c:max val="1"/>
          <c:min val="0"/>
        </c:scaling>
        <c:delete val="1"/>
        <c:axPos val="t"/>
        <c:numFmt formatCode="0.00%" sourceLinked="1"/>
        <c:majorTickMark val="out"/>
        <c:minorTickMark val="none"/>
        <c:tickLblPos val="nextTo"/>
        <c:crossAx val="370866384"/>
        <c:crosses val="autoZero"/>
        <c:crossBetween val="between"/>
      </c:valAx>
      <c:spPr>
        <a:noFill/>
        <a:ln w="1626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3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s-ES"/>
    </a:p>
  </c:tx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23741350513004"/>
          <c:y val="0.13701696911589611"/>
          <c:w val="0.8044586282775259"/>
          <c:h val="0.49018766404199476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1">
                <a:lumMod val="20000"/>
                <a:lumOff val="80000"/>
              </a:schemeClr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anchor="t" anchorCtr="0"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Entre 6 y 10</c:v>
                </c:pt>
                <c:pt idx="1">
                  <c:v>De 11 a 13</c:v>
                </c:pt>
                <c:pt idx="2">
                  <c:v>De 14 a 16</c:v>
                </c:pt>
              </c:strCache>
            </c:strRef>
          </c:cat>
          <c:val>
            <c:numRef>
              <c:f>Sheet1!$B$2:$D$2</c:f>
              <c:numCache>
                <c:formatCode>0.00%</c:formatCode>
                <c:ptCount val="3"/>
                <c:pt idx="0">
                  <c:v>0.58899999999999997</c:v>
                </c:pt>
                <c:pt idx="1">
                  <c:v>0.89700000000000002</c:v>
                </c:pt>
                <c:pt idx="2">
                  <c:v>0.95199999999999996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overlap val="100"/>
        <c:axId val="370869184"/>
        <c:axId val="370869744"/>
      </c:barChart>
      <c:catAx>
        <c:axId val="370869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8425" cmpd="sng">
            <a:solidFill>
              <a:srgbClr val="000000"/>
            </a:solidFill>
          </a:ln>
        </c:spPr>
        <c:txPr>
          <a:bodyPr rot="0" vert="horz" anchor="ctr"/>
          <a:lstStyle/>
          <a:p>
            <a:pPr>
              <a:defRPr sz="800" cap="all" baseline="0">
                <a:solidFill>
                  <a:srgbClr val="5F5F5F"/>
                </a:solidFill>
              </a:defRPr>
            </a:pPr>
            <a:endParaRPr lang="es-ES"/>
          </a:p>
        </c:txPr>
        <c:crossAx val="370869744"/>
        <c:crosses val="autoZero"/>
        <c:auto val="1"/>
        <c:lblAlgn val="ctr"/>
        <c:lblOffset val="100"/>
        <c:noMultiLvlLbl val="0"/>
      </c:catAx>
      <c:valAx>
        <c:axId val="370869744"/>
        <c:scaling>
          <c:orientation val="minMax"/>
          <c:max val="1"/>
          <c:min val="0"/>
        </c:scaling>
        <c:delete val="0"/>
        <c:axPos val="l"/>
        <c:numFmt formatCode="0.00%" sourceLinked="1"/>
        <c:majorTickMark val="none"/>
        <c:minorTickMark val="none"/>
        <c:tickLblPos val="nextTo"/>
        <c:spPr>
          <a:noFill/>
          <a:ln>
            <a:solidFill>
              <a:srgbClr val="000000"/>
            </a:solidFill>
          </a:ln>
        </c:spPr>
        <c:txPr>
          <a:bodyPr/>
          <a:lstStyle/>
          <a:p>
            <a:pPr>
              <a:defRPr sz="700" baseline="0">
                <a:solidFill>
                  <a:srgbClr val="5F5F5F"/>
                </a:solidFill>
              </a:defRPr>
            </a:pPr>
            <a:endParaRPr lang="es-ES"/>
          </a:p>
        </c:txPr>
        <c:crossAx val="3708691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aseline="0"/>
      </a:pPr>
      <a:endParaRPr lang="es-ES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1401075898570529"/>
          <c:y val="4.0976625157511389E-2"/>
          <c:w val="0.77983362616862961"/>
          <c:h val="0.8165613944255119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Sí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-3.0917872514413022E-3"/>
                  <c:y val="1.097440944881889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7.0422548227893284E-3"/>
                  <c:y val="-1.895262040955338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7.7294681286032563E-3"/>
                  <c:y val="-1.065179352580927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5.6682111479835185E-17"/>
                  <c:y val="1.054625984251968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4.6376808771619532E-3"/>
                  <c:y val="-1.04166666666666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4.6376808771619532E-3"/>
                  <c:y val="-5.375929571303586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1.5458936257206511E-3"/>
                  <c:y val="1.697287839020122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1.1336422295967037E-16"/>
                  <c:y val="4.555719597550305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anchor="t" anchorCtr="0"/>
              <a:lstStyle/>
              <a:p>
                <a:pPr>
                  <a:defRPr sz="1200">
                    <a:solidFill>
                      <a:srgbClr val="FFFFFF"/>
                    </a:solidFill>
                  </a:defRPr>
                </a:pPr>
                <a:endParaRPr lang="es-E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Ha tenido</c:v>
                </c:pt>
                <c:pt idx="2">
                  <c:v>Entre 6 y 10</c:v>
                </c:pt>
                <c:pt idx="3">
                  <c:v>De 11 a 13</c:v>
                </c:pt>
                <c:pt idx="4">
                  <c:v>De 14 a 16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 formatCode="0.00%">
                  <c:v>0.504</c:v>
                </c:pt>
                <c:pt idx="2" formatCode="0.00%">
                  <c:v>0.438</c:v>
                </c:pt>
                <c:pt idx="3" formatCode="0.00%">
                  <c:v>0.56399999999999995</c:v>
                </c:pt>
                <c:pt idx="4" formatCode="0.00%">
                  <c:v>0.57099999999999995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8DC63F"/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Ha tenido</c:v>
                </c:pt>
                <c:pt idx="2">
                  <c:v>Entre 6 y 10</c:v>
                </c:pt>
                <c:pt idx="3">
                  <c:v>De 11 a 13</c:v>
                </c:pt>
                <c:pt idx="4">
                  <c:v>De 14 a 16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  <c:pt idx="0" formatCode="0.00%">
                  <c:v>0.496</c:v>
                </c:pt>
                <c:pt idx="2" formatCode="0.00%">
                  <c:v>0.56200000000000006</c:v>
                </c:pt>
                <c:pt idx="3" formatCode="0.00%">
                  <c:v>0.436</c:v>
                </c:pt>
                <c:pt idx="4" formatCode="0.00%">
                  <c:v>0.42899999999999999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"/>
        <c:overlap val="100"/>
        <c:axId val="371682576"/>
        <c:axId val="371683136"/>
      </c:barChart>
      <c:catAx>
        <c:axId val="371682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8425" cmpd="sng">
            <a:solidFill>
              <a:srgbClr val="000000"/>
            </a:solidFill>
          </a:ln>
        </c:spPr>
        <c:txPr>
          <a:bodyPr rot="0" vert="horz" anchor="ctr"/>
          <a:lstStyle/>
          <a:p>
            <a:pPr>
              <a:defRPr sz="1100" cap="all" baseline="0">
                <a:solidFill>
                  <a:srgbClr val="5F5F5F"/>
                </a:solidFill>
              </a:defRPr>
            </a:pPr>
            <a:endParaRPr lang="es-ES"/>
          </a:p>
        </c:txPr>
        <c:crossAx val="371683136"/>
        <c:crosses val="autoZero"/>
        <c:auto val="1"/>
        <c:lblAlgn val="ctr"/>
        <c:lblOffset val="100"/>
        <c:noMultiLvlLbl val="0"/>
      </c:catAx>
      <c:valAx>
        <c:axId val="371683136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solidFill>
              <a:srgbClr val="000000"/>
            </a:solidFill>
          </a:ln>
        </c:spPr>
        <c:txPr>
          <a:bodyPr/>
          <a:lstStyle/>
          <a:p>
            <a:pPr>
              <a:defRPr sz="700" baseline="0">
                <a:solidFill>
                  <a:srgbClr val="5F5F5F"/>
                </a:solidFill>
              </a:defRPr>
            </a:pPr>
            <a:endParaRPr lang="es-ES"/>
          </a:p>
        </c:txPr>
        <c:crossAx val="371682576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8.590053441449419E-2"/>
          <c:y val="0.22538451813851729"/>
          <c:w val="6.7620693071008292E-2"/>
          <c:h val="0.51025523388097938"/>
        </c:manualLayout>
      </c:layout>
      <c:overlay val="0"/>
      <c:txPr>
        <a:bodyPr/>
        <a:lstStyle/>
        <a:p>
          <a:pPr>
            <a:defRPr sz="1200">
              <a:solidFill>
                <a:srgbClr val="5F5F5F"/>
              </a:solidFill>
            </a:defRPr>
          </a:pPr>
          <a:endParaRPr lang="es-ES"/>
        </a:p>
      </c:txPr>
    </c:legend>
    <c:plotVisOnly val="1"/>
    <c:dispBlanksAs val="gap"/>
    <c:showDLblsOverMax val="0"/>
  </c:chart>
  <c:txPr>
    <a:bodyPr/>
    <a:lstStyle/>
    <a:p>
      <a:pPr>
        <a:defRPr sz="1000" baseline="0"/>
      </a:pPr>
      <a:endParaRPr lang="es-ES"/>
    </a:p>
  </c:tx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66001178604192"/>
          <c:y val="0.13701696911589611"/>
          <c:w val="0.82023265061685346"/>
          <c:h val="0.6881910373366070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No sé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3.0917872514413022E-3"/>
                  <c:y val="1.097440944881889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7.7294681286032563E-3"/>
                  <c:y val="-1.065179352580927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5.6682111479835185E-17"/>
                  <c:y val="1.054625984251968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4.6376808771619532E-3"/>
                  <c:y val="-1.04166666666666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4.6376808771619532E-3"/>
                  <c:y val="-5.375929571303586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1.5458936257206511E-3"/>
                  <c:y val="1.697287839020122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1.1336422295967037E-16"/>
                  <c:y val="4.555719597550305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anchor="t" anchorCtr="0"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es-E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Total</c:v>
                </c:pt>
                <c:pt idx="2">
                  <c:v>Entre 6 y 10</c:v>
                </c:pt>
                <c:pt idx="3">
                  <c:v>De 11 a 13</c:v>
                </c:pt>
                <c:pt idx="4">
                  <c:v>De 14 a 16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 formatCode="0%">
                  <c:v>0.55600000000000005</c:v>
                </c:pt>
                <c:pt idx="2" formatCode="0%">
                  <c:v>0.60699999999999998</c:v>
                </c:pt>
                <c:pt idx="3" formatCode="0%">
                  <c:v>0.51400000000000001</c:v>
                </c:pt>
                <c:pt idx="4" formatCode="0%">
                  <c:v>0.49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FFCD00"/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Total</c:v>
                </c:pt>
                <c:pt idx="2">
                  <c:v>Entre 6 y 10</c:v>
                </c:pt>
                <c:pt idx="3">
                  <c:v>De 11 a 13</c:v>
                </c:pt>
                <c:pt idx="4">
                  <c:v>De 14 a 16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  <c:pt idx="0" formatCode="0%">
                  <c:v>0.29199999999999998</c:v>
                </c:pt>
                <c:pt idx="2" formatCode="0%">
                  <c:v>0.21299999999999999</c:v>
                </c:pt>
                <c:pt idx="3" formatCode="0%">
                  <c:v>0.35</c:v>
                </c:pt>
                <c:pt idx="4" formatCode="0%">
                  <c:v>0.40799999999999997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Si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Total</c:v>
                </c:pt>
                <c:pt idx="2">
                  <c:v>Entre 6 y 10</c:v>
                </c:pt>
                <c:pt idx="3">
                  <c:v>De 11 a 13</c:v>
                </c:pt>
                <c:pt idx="4">
                  <c:v>De 14 a 16</c:v>
                </c:pt>
              </c:strCache>
            </c:strRef>
          </c:cat>
          <c:val>
            <c:numRef>
              <c:f>Sheet1!$B$4:$F$4</c:f>
              <c:numCache>
                <c:formatCode>General</c:formatCode>
                <c:ptCount val="5"/>
                <c:pt idx="0" formatCode="0%">
                  <c:v>0.153</c:v>
                </c:pt>
                <c:pt idx="2" formatCode="0%">
                  <c:v>0.18</c:v>
                </c:pt>
                <c:pt idx="3" formatCode="0%">
                  <c:v>0.13600000000000001</c:v>
                </c:pt>
                <c:pt idx="4" formatCode="0%">
                  <c:v>0.10199999999999999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overlap val="100"/>
        <c:axId val="371075664"/>
        <c:axId val="362740576"/>
      </c:barChart>
      <c:catAx>
        <c:axId val="371075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8425" cmpd="sng">
            <a:solidFill>
              <a:srgbClr val="000000"/>
            </a:solidFill>
          </a:ln>
        </c:spPr>
        <c:txPr>
          <a:bodyPr rot="0" vert="horz" anchor="ctr"/>
          <a:lstStyle/>
          <a:p>
            <a:pPr>
              <a:defRPr sz="1100" cap="all" baseline="0">
                <a:solidFill>
                  <a:srgbClr val="5F5F5F"/>
                </a:solidFill>
              </a:defRPr>
            </a:pPr>
            <a:endParaRPr lang="es-ES"/>
          </a:p>
        </c:txPr>
        <c:crossAx val="362740576"/>
        <c:crosses val="autoZero"/>
        <c:auto val="1"/>
        <c:lblAlgn val="ctr"/>
        <c:lblOffset val="100"/>
        <c:noMultiLvlLbl val="0"/>
      </c:catAx>
      <c:valAx>
        <c:axId val="362740576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solidFill>
              <a:srgbClr val="000000"/>
            </a:solidFill>
          </a:ln>
        </c:spPr>
        <c:txPr>
          <a:bodyPr/>
          <a:lstStyle/>
          <a:p>
            <a:pPr>
              <a:defRPr sz="700" baseline="0">
                <a:solidFill>
                  <a:srgbClr val="5F5F5F"/>
                </a:solidFill>
              </a:defRPr>
            </a:pPr>
            <a:endParaRPr lang="es-ES"/>
          </a:p>
        </c:txPr>
        <c:crossAx val="371075664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2.7441847939828033E-2"/>
          <c:y val="0.15071516665410117"/>
          <c:w val="9.3567168231704606E-2"/>
          <c:h val="0.56745725003307335"/>
        </c:manualLayout>
      </c:layout>
      <c:overlay val="0"/>
      <c:txPr>
        <a:bodyPr/>
        <a:lstStyle/>
        <a:p>
          <a:pPr>
            <a:defRPr sz="1100">
              <a:solidFill>
                <a:srgbClr val="5F5F5F"/>
              </a:solidFill>
            </a:defRPr>
          </a:pPr>
          <a:endParaRPr lang="es-ES"/>
        </a:p>
      </c:txPr>
    </c:legend>
    <c:plotVisOnly val="1"/>
    <c:dispBlanksAs val="gap"/>
    <c:showDLblsOverMax val="0"/>
  </c:chart>
  <c:txPr>
    <a:bodyPr/>
    <a:lstStyle/>
    <a:p>
      <a:pPr>
        <a:defRPr sz="1000" baseline="0"/>
      </a:pPr>
      <a:endParaRPr lang="es-ES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520065426604279"/>
          <c:y val="6.049003668188347E-2"/>
          <c:w val="0.54180514518199963"/>
          <c:h val="0.87118644067796613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Lbls>
            <c:numFmt formatCode="0%" sourceLinked="0"/>
            <c:spPr>
              <a:noFill/>
              <a:ln w="16260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tx1"/>
                    </a:solidFill>
                    <a:latin typeface="+mn-lt"/>
                    <a:ea typeface="Arial"/>
                    <a:cs typeface="Arial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Zumo / refresco</c:v>
                </c:pt>
                <c:pt idx="1">
                  <c:v>Galletas</c:v>
                </c:pt>
                <c:pt idx="2">
                  <c:v>Azúcar</c:v>
                </c:pt>
                <c:pt idx="3">
                  <c:v>Pastilla o gel de glucosa</c:v>
                </c:pt>
                <c:pt idx="4">
                  <c:v>Caramelo</c:v>
                </c:pt>
                <c:pt idx="5">
                  <c:v>Otros productos</c:v>
                </c:pt>
                <c:pt idx="6">
                  <c:v>Nada</c:v>
                </c:pt>
              </c:strCache>
            </c:strRef>
          </c:cat>
          <c:val>
            <c:numRef>
              <c:f>Sheet1!$B$2:$B$8</c:f>
              <c:numCache>
                <c:formatCode>0.00%</c:formatCode>
                <c:ptCount val="7"/>
                <c:pt idx="0">
                  <c:v>0.68400000000000005</c:v>
                </c:pt>
                <c:pt idx="1">
                  <c:v>0.63200000000000001</c:v>
                </c:pt>
                <c:pt idx="2">
                  <c:v>0.39</c:v>
                </c:pt>
                <c:pt idx="3">
                  <c:v>0.29399999999999998</c:v>
                </c:pt>
                <c:pt idx="4">
                  <c:v>0.16300000000000001</c:v>
                </c:pt>
                <c:pt idx="5">
                  <c:v>8.2000000000000003E-2</c:v>
                </c:pt>
                <c:pt idx="6">
                  <c:v>2.1999999999999999E-2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69245696"/>
        <c:axId val="369246256"/>
      </c:barChart>
      <c:catAx>
        <c:axId val="36924569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63500">
            <a:solidFill>
              <a:schemeClr val="bg2"/>
            </a:solidFill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chemeClr val="tx1"/>
                </a:solidFill>
                <a:latin typeface="+mn-lt"/>
                <a:ea typeface="Arial"/>
                <a:cs typeface="Arial"/>
              </a:defRPr>
            </a:pPr>
            <a:endParaRPr lang="es-ES"/>
          </a:p>
        </c:txPr>
        <c:crossAx val="3692462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69246256"/>
        <c:scaling>
          <c:orientation val="minMax"/>
          <c:max val="1"/>
          <c:min val="0"/>
        </c:scaling>
        <c:delete val="1"/>
        <c:axPos val="t"/>
        <c:numFmt formatCode="0.00%" sourceLinked="1"/>
        <c:majorTickMark val="out"/>
        <c:minorTickMark val="none"/>
        <c:tickLblPos val="nextTo"/>
        <c:crossAx val="369245696"/>
        <c:crosses val="autoZero"/>
        <c:crossBetween val="between"/>
      </c:valAx>
      <c:spPr>
        <a:noFill/>
        <a:ln w="1626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3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s-ES"/>
    </a:p>
  </c:txPr>
  <c:externalData r:id="rId1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23741350513004"/>
          <c:y val="0.13701696911589611"/>
          <c:w val="0.8044586282775259"/>
          <c:h val="0.49018766404199476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1">
                <a:lumMod val="20000"/>
                <a:lumOff val="80000"/>
              </a:schemeClr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anchor="t" anchorCtr="0"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Entre 6 y 10</c:v>
                </c:pt>
                <c:pt idx="1">
                  <c:v>De 11 a 13</c:v>
                </c:pt>
                <c:pt idx="2">
                  <c:v>De 14 a 16</c:v>
                </c:pt>
              </c:strCache>
            </c:strRef>
          </c:cat>
          <c:val>
            <c:numRef>
              <c:f>Sheet1!$B$2:$D$2</c:f>
              <c:numCache>
                <c:formatCode>0.00%</c:formatCode>
                <c:ptCount val="3"/>
                <c:pt idx="0">
                  <c:v>0.747</c:v>
                </c:pt>
                <c:pt idx="1">
                  <c:v>0.64300000000000002</c:v>
                </c:pt>
                <c:pt idx="2">
                  <c:v>0.57099999999999995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overlap val="100"/>
        <c:axId val="369248496"/>
        <c:axId val="369249056"/>
      </c:barChart>
      <c:catAx>
        <c:axId val="369248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8425" cmpd="sng">
            <a:solidFill>
              <a:srgbClr val="000000"/>
            </a:solidFill>
          </a:ln>
        </c:spPr>
        <c:txPr>
          <a:bodyPr rot="0" vert="horz" anchor="ctr"/>
          <a:lstStyle/>
          <a:p>
            <a:pPr>
              <a:defRPr sz="800" cap="all" baseline="0">
                <a:solidFill>
                  <a:srgbClr val="5F5F5F"/>
                </a:solidFill>
              </a:defRPr>
            </a:pPr>
            <a:endParaRPr lang="es-ES"/>
          </a:p>
        </c:txPr>
        <c:crossAx val="369249056"/>
        <c:crosses val="autoZero"/>
        <c:auto val="1"/>
        <c:lblAlgn val="ctr"/>
        <c:lblOffset val="100"/>
        <c:noMultiLvlLbl val="0"/>
      </c:catAx>
      <c:valAx>
        <c:axId val="369249056"/>
        <c:scaling>
          <c:orientation val="minMax"/>
          <c:max val="1"/>
          <c:min val="0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solidFill>
              <a:srgbClr val="000000"/>
            </a:solidFill>
          </a:ln>
        </c:spPr>
        <c:txPr>
          <a:bodyPr/>
          <a:lstStyle/>
          <a:p>
            <a:pPr>
              <a:defRPr sz="700" baseline="0">
                <a:solidFill>
                  <a:srgbClr val="5F5F5F"/>
                </a:solidFill>
              </a:defRPr>
            </a:pPr>
            <a:endParaRPr lang="es-ES"/>
          </a:p>
        </c:txPr>
        <c:crossAx val="3692484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aseline="0"/>
      </a:pPr>
      <a:endParaRPr lang="es-ES"/>
    </a:p>
  </c:txPr>
  <c:externalData r:id="rId1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23741350513004"/>
          <c:y val="0.13701696911589611"/>
          <c:w val="0.8044586282775259"/>
          <c:h val="0.49018766404199476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1">
                <a:lumMod val="20000"/>
                <a:lumOff val="80000"/>
              </a:schemeClr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anchor="t" anchorCtr="0"/>
              <a:lstStyle/>
              <a:p>
                <a:pPr>
                  <a:defRPr sz="1200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Entre 6 y 10</c:v>
                </c:pt>
                <c:pt idx="1">
                  <c:v>De 11 a 13</c:v>
                </c:pt>
                <c:pt idx="2">
                  <c:v>De 14 a 16</c:v>
                </c:pt>
              </c:strCache>
            </c:strRef>
          </c:cat>
          <c:val>
            <c:numRef>
              <c:f>Sheet1!$B$2:$D$2</c:f>
              <c:numCache>
                <c:formatCode>0.00%</c:formatCode>
                <c:ptCount val="3"/>
                <c:pt idx="0">
                  <c:v>0.66900000000000004</c:v>
                </c:pt>
                <c:pt idx="1">
                  <c:v>0.67100000000000004</c:v>
                </c:pt>
                <c:pt idx="2">
                  <c:v>0.38800000000000001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overlap val="100"/>
        <c:axId val="374778112"/>
        <c:axId val="374778672"/>
      </c:barChart>
      <c:catAx>
        <c:axId val="374778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8425" cmpd="sng">
            <a:solidFill>
              <a:srgbClr val="000000"/>
            </a:solidFill>
          </a:ln>
        </c:spPr>
        <c:txPr>
          <a:bodyPr rot="0" vert="horz" anchor="ctr"/>
          <a:lstStyle/>
          <a:p>
            <a:pPr>
              <a:defRPr sz="800" cap="all" baseline="0">
                <a:solidFill>
                  <a:srgbClr val="5F5F5F"/>
                </a:solidFill>
              </a:defRPr>
            </a:pPr>
            <a:endParaRPr lang="es-ES"/>
          </a:p>
        </c:txPr>
        <c:crossAx val="374778672"/>
        <c:crosses val="autoZero"/>
        <c:auto val="1"/>
        <c:lblAlgn val="ctr"/>
        <c:lblOffset val="100"/>
        <c:noMultiLvlLbl val="0"/>
      </c:catAx>
      <c:valAx>
        <c:axId val="374778672"/>
        <c:scaling>
          <c:orientation val="minMax"/>
          <c:max val="1"/>
          <c:min val="0"/>
        </c:scaling>
        <c:delete val="0"/>
        <c:axPos val="l"/>
        <c:numFmt formatCode="0.00%" sourceLinked="1"/>
        <c:majorTickMark val="none"/>
        <c:minorTickMark val="none"/>
        <c:tickLblPos val="nextTo"/>
        <c:spPr>
          <a:noFill/>
          <a:ln>
            <a:solidFill>
              <a:srgbClr val="000000"/>
            </a:solidFill>
          </a:ln>
        </c:spPr>
        <c:txPr>
          <a:bodyPr/>
          <a:lstStyle/>
          <a:p>
            <a:pPr>
              <a:defRPr sz="700" baseline="0">
                <a:solidFill>
                  <a:srgbClr val="5F5F5F"/>
                </a:solidFill>
              </a:defRPr>
            </a:pPr>
            <a:endParaRPr lang="es-ES"/>
          </a:p>
        </c:txPr>
        <c:crossAx val="3747781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aseline="0"/>
      </a:pPr>
      <a:endParaRPr lang="es-ES"/>
    </a:p>
  </c:txPr>
  <c:externalData r:id="rId1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994301485510189"/>
          <c:y val="7.5848731129969385E-2"/>
          <c:w val="0.31453121194902184"/>
          <c:h val="0.87118644067796613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70C0"/>
            </a:solidFill>
            <a:ln w="16260">
              <a:noFill/>
            </a:ln>
          </c:spPr>
          <c:invertIfNegative val="0"/>
          <c:dLbls>
            <c:numFmt formatCode="0%" sourceLinked="0"/>
            <c:spPr>
              <a:noFill/>
              <a:ln w="16260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tx1"/>
                    </a:solidFill>
                    <a:latin typeface="+mn-lt"/>
                    <a:ea typeface="Arial"/>
                    <a:cs typeface="Arial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Las he tenido que resolver yo sól@</c:v>
                </c:pt>
                <c:pt idx="1">
                  <c:v>Me han dado zumo / refresco</c:v>
                </c:pt>
                <c:pt idx="2">
                  <c:v>Han llamado a mis padres</c:v>
                </c:pt>
                <c:pt idx="3">
                  <c:v>Me han dado azucarillo</c:v>
                </c:pt>
                <c:pt idx="4">
                  <c:v>Me han dado pastilla o gel de glucosa</c:v>
                </c:pt>
                <c:pt idx="5">
                  <c:v>Me han dado otros producto para tomar por la boca</c:v>
                </c:pt>
                <c:pt idx="6">
                  <c:v>Me han dado caramelo</c:v>
                </c:pt>
                <c:pt idx="7">
                  <c:v>No hacen nada</c:v>
                </c:pt>
                <c:pt idx="8">
                  <c:v>Han llamado a un servicio de urgencias</c:v>
                </c:pt>
                <c:pt idx="9">
                  <c:v>Han pedido ayuda a otros niños con diabetes</c:v>
                </c:pt>
                <c:pt idx="10">
                  <c:v>Me han pinchado GLUCAGÓN</c:v>
                </c:pt>
                <c:pt idx="11">
                  <c:v>Otras acciones</c:v>
                </c:pt>
              </c:strCache>
            </c:strRef>
          </c:cat>
          <c:val>
            <c:numRef>
              <c:f>Sheet1!$B$2:$B$13</c:f>
              <c:numCache>
                <c:formatCode>0.00%</c:formatCode>
                <c:ptCount val="12"/>
                <c:pt idx="0">
                  <c:v>0.52300000000000002</c:v>
                </c:pt>
                <c:pt idx="1">
                  <c:v>0.41699999999999998</c:v>
                </c:pt>
                <c:pt idx="2">
                  <c:v>0.36499999999999999</c:v>
                </c:pt>
                <c:pt idx="3">
                  <c:v>0.16300000000000001</c:v>
                </c:pt>
                <c:pt idx="4">
                  <c:v>0.10100000000000001</c:v>
                </c:pt>
                <c:pt idx="5">
                  <c:v>8.6999999999999994E-2</c:v>
                </c:pt>
                <c:pt idx="6">
                  <c:v>7.3999999999999996E-2</c:v>
                </c:pt>
                <c:pt idx="7">
                  <c:v>0.03</c:v>
                </c:pt>
                <c:pt idx="8">
                  <c:v>1.0999999999999999E-2</c:v>
                </c:pt>
                <c:pt idx="9">
                  <c:v>8.0000000000000002E-3</c:v>
                </c:pt>
                <c:pt idx="10">
                  <c:v>5.0000000000000001E-3</c:v>
                </c:pt>
                <c:pt idx="11">
                  <c:v>5.3999999999999999E-2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74780912"/>
        <c:axId val="374781472"/>
      </c:barChart>
      <c:catAx>
        <c:axId val="37478091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63500">
            <a:solidFill>
              <a:schemeClr val="bg2"/>
            </a:solidFill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1"/>
                </a:solidFill>
                <a:latin typeface="+mn-lt"/>
                <a:ea typeface="Arial"/>
                <a:cs typeface="Arial"/>
              </a:defRPr>
            </a:pPr>
            <a:endParaRPr lang="es-ES"/>
          </a:p>
        </c:txPr>
        <c:crossAx val="37478147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74781472"/>
        <c:scaling>
          <c:orientation val="minMax"/>
          <c:max val="1"/>
          <c:min val="0"/>
        </c:scaling>
        <c:delete val="1"/>
        <c:axPos val="t"/>
        <c:numFmt formatCode="0.00%" sourceLinked="1"/>
        <c:majorTickMark val="out"/>
        <c:minorTickMark val="none"/>
        <c:tickLblPos val="nextTo"/>
        <c:crossAx val="374780912"/>
        <c:crosses val="autoZero"/>
        <c:crossBetween val="between"/>
      </c:valAx>
      <c:spPr>
        <a:noFill/>
        <a:ln w="1626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3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s-E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218905472636815"/>
          <c:y val="0.13122171945701358"/>
          <c:w val="0.38571572288107719"/>
          <c:h val="0.60090449459367823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30303" mc:Ignorable="a14" a14:legacySpreadsheetColorIndex="44">
                    <a:gamma/>
                    <a:shade val="86275"/>
                    <a:invGamma/>
                  </a:srgbClr>
                </a:gs>
                <a:gs pos="50000">
                  <a:srgbClr xmlns:mc="http://schemas.openxmlformats.org/markup-compatibility/2006" xmlns:a14="http://schemas.microsoft.com/office/drawing/2010/main" val="99CCFF" mc:Ignorable="a14" a14:legacySpreadsheetColorIndex="44"/>
                </a:gs>
                <a:gs pos="100000">
                  <a:srgbClr xmlns:mc="http://schemas.openxmlformats.org/markup-compatibility/2006" xmlns:a14="http://schemas.microsoft.com/office/drawing/2010/main" val="030303" mc:Ignorable="a14" a14:legacySpreadsheetColorIndex="44">
                    <a:gamma/>
                    <a:shade val="86275"/>
                    <a:invGamma/>
                  </a:srgbClr>
                </a:gs>
              </a:gsLst>
              <a:lin ang="5400000" scaled="1"/>
            </a:gradFill>
            <a:ln w="10087">
              <a:solidFill>
                <a:srgbClr val="000000"/>
              </a:solidFill>
              <a:prstDash val="solid"/>
            </a:ln>
            <a:effectLst/>
          </c:spPr>
          <c:dPt>
            <c:idx val="0"/>
            <c:bubble3D val="0"/>
            <c:spPr>
              <a:solidFill>
                <a:schemeClr val="accent1"/>
              </a:solidFill>
              <a:ln w="20174"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20174">
                <a:noFill/>
              </a:ln>
              <a:effectLst/>
            </c:spPr>
          </c:dPt>
          <c:dPt>
            <c:idx val="2"/>
            <c:bubble3D val="0"/>
            <c:spPr>
              <a:solidFill>
                <a:srgbClr val="FFCD00"/>
              </a:solidFill>
              <a:ln w="10087">
                <a:noFill/>
                <a:prstDash val="solid"/>
              </a:ln>
              <a:effectLst/>
            </c:spPr>
          </c:dPt>
          <c:dLbls>
            <c:dLbl>
              <c:idx val="0"/>
              <c:layout>
                <c:manualLayout>
                  <c:x val="-8.1606251769063345E-2"/>
                  <c:y val="-0.2480285691978152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8.293870101560305E-2"/>
                  <c:y val="-6.833388213169124E-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4687142442201881"/>
                  <c:y val="7.785717437869801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Mode val="edge"/>
                  <c:yMode val="edge"/>
                  <c:x val="0.32462686567164178"/>
                  <c:y val="0.25113122171945701"/>
                </c:manualLayout>
              </c:layout>
              <c:numFmt formatCode="0%" sourceLinked="0"/>
              <c:spPr>
                <a:noFill/>
                <a:ln w="20174">
                  <a:noFill/>
                </a:ln>
              </c:spPr>
              <c:txPr>
                <a:bodyPr/>
                <a:lstStyle/>
                <a:p>
                  <a:pPr>
                    <a:defRPr sz="953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Mode val="edge"/>
                  <c:yMode val="edge"/>
                  <c:x val="0.35199004975124376"/>
                  <c:y val="0.33936651583710409"/>
                </c:manualLayout>
              </c:layout>
              <c:numFmt formatCode="0%" sourceLinked="0"/>
              <c:spPr>
                <a:noFill/>
                <a:ln w="20174">
                  <a:noFill/>
                </a:ln>
              </c:spPr>
              <c:txPr>
                <a:bodyPr/>
                <a:lstStyle/>
                <a:p>
                  <a:pPr>
                    <a:defRPr sz="953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Mode val="edge"/>
                  <c:yMode val="edge"/>
                  <c:x val="0.30472636815920395"/>
                  <c:y val="0.34389140271493213"/>
                </c:manualLayout>
              </c:layout>
              <c:numFmt formatCode="0%" sourceLinked="0"/>
              <c:spPr>
                <a:noFill/>
                <a:ln w="20174">
                  <a:noFill/>
                </a:ln>
              </c:spPr>
              <c:txPr>
                <a:bodyPr/>
                <a:lstStyle/>
                <a:p>
                  <a:pPr>
                    <a:defRPr sz="953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 w="20174">
                <a:noFill/>
              </a:ln>
            </c:spPr>
            <c:txPr>
              <a:bodyPr/>
              <a:lstStyle/>
              <a:p>
                <a:pPr>
                  <a:defRPr sz="1132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s-E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España</c:v>
                </c:pt>
                <c:pt idx="1">
                  <c:v>Extranjero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92.1</c:v>
                </c:pt>
                <c:pt idx="1">
                  <c:v>7.9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100"/>
        <c:holeSize val="40"/>
      </c:doughnutChart>
      <c:spPr>
        <a:noFill/>
        <a:ln w="20174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43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s-ES"/>
    </a:p>
  </c:txPr>
  <c:externalData r:id="rId1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23741350513004"/>
          <c:y val="0.13701696911589611"/>
          <c:w val="0.8044586282775259"/>
          <c:h val="0.49018766404199476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1">
                <a:lumMod val="20000"/>
                <a:lumOff val="80000"/>
              </a:schemeClr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anchor="t" anchorCtr="0"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Entre 6 y 10</c:v>
                </c:pt>
                <c:pt idx="1">
                  <c:v>De 11 a 13</c:v>
                </c:pt>
                <c:pt idx="2">
                  <c:v>De 14 a 16</c:v>
                </c:pt>
              </c:strCache>
            </c:strRef>
          </c:cat>
          <c:val>
            <c:numRef>
              <c:f>Sheet1!$B$2:$D$2</c:f>
              <c:numCache>
                <c:formatCode>0.00%</c:formatCode>
                <c:ptCount val="3"/>
                <c:pt idx="0">
                  <c:v>0.32</c:v>
                </c:pt>
                <c:pt idx="1">
                  <c:v>0.67900000000000005</c:v>
                </c:pt>
                <c:pt idx="2">
                  <c:v>0.81599999999999995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overlap val="100"/>
        <c:axId val="374783712"/>
        <c:axId val="374784272"/>
      </c:barChart>
      <c:catAx>
        <c:axId val="374783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8425" cmpd="sng">
            <a:solidFill>
              <a:srgbClr val="000000"/>
            </a:solidFill>
          </a:ln>
        </c:spPr>
        <c:txPr>
          <a:bodyPr rot="0" vert="horz" anchor="ctr"/>
          <a:lstStyle/>
          <a:p>
            <a:pPr>
              <a:defRPr sz="800" cap="all" baseline="0">
                <a:solidFill>
                  <a:srgbClr val="5F5F5F"/>
                </a:solidFill>
              </a:defRPr>
            </a:pPr>
            <a:endParaRPr lang="es-ES"/>
          </a:p>
        </c:txPr>
        <c:crossAx val="374784272"/>
        <c:crosses val="autoZero"/>
        <c:auto val="1"/>
        <c:lblAlgn val="ctr"/>
        <c:lblOffset val="100"/>
        <c:noMultiLvlLbl val="0"/>
      </c:catAx>
      <c:valAx>
        <c:axId val="374784272"/>
        <c:scaling>
          <c:orientation val="minMax"/>
          <c:max val="1"/>
          <c:min val="0"/>
        </c:scaling>
        <c:delete val="0"/>
        <c:axPos val="l"/>
        <c:numFmt formatCode="0.00%" sourceLinked="1"/>
        <c:majorTickMark val="none"/>
        <c:minorTickMark val="none"/>
        <c:tickLblPos val="nextTo"/>
        <c:spPr>
          <a:noFill/>
          <a:ln>
            <a:solidFill>
              <a:srgbClr val="000000"/>
            </a:solidFill>
          </a:ln>
        </c:spPr>
        <c:txPr>
          <a:bodyPr/>
          <a:lstStyle/>
          <a:p>
            <a:pPr>
              <a:defRPr sz="700" baseline="0">
                <a:solidFill>
                  <a:srgbClr val="5F5F5F"/>
                </a:solidFill>
              </a:defRPr>
            </a:pPr>
            <a:endParaRPr lang="es-ES"/>
          </a:p>
        </c:txPr>
        <c:crossAx val="3747837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aseline="0"/>
      </a:pPr>
      <a:endParaRPr lang="es-ES"/>
    </a:p>
  </c:txPr>
  <c:externalData r:id="rId1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23741350513004"/>
          <c:y val="0.13701696911589611"/>
          <c:w val="0.8044586282775259"/>
          <c:h val="0.49018766404199476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1">
                <a:lumMod val="20000"/>
                <a:lumOff val="80000"/>
              </a:schemeClr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anchor="t" anchorCtr="0"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Entre 6 y 10</c:v>
                </c:pt>
                <c:pt idx="1">
                  <c:v>De 11 a 13</c:v>
                </c:pt>
                <c:pt idx="2">
                  <c:v>De 14 a 16</c:v>
                </c:pt>
              </c:strCache>
            </c:strRef>
          </c:cat>
          <c:val>
            <c:numRef>
              <c:f>Sheet1!$B$2:$D$2</c:f>
              <c:numCache>
                <c:formatCode>0.00%</c:formatCode>
                <c:ptCount val="3"/>
                <c:pt idx="0">
                  <c:v>0.53900000000000003</c:v>
                </c:pt>
                <c:pt idx="1">
                  <c:v>0.307</c:v>
                </c:pt>
                <c:pt idx="2">
                  <c:v>0.28599999999999998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overlap val="100"/>
        <c:axId val="374786512"/>
        <c:axId val="374787072"/>
      </c:barChart>
      <c:catAx>
        <c:axId val="374786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8425" cmpd="sng">
            <a:solidFill>
              <a:srgbClr val="000000"/>
            </a:solidFill>
          </a:ln>
        </c:spPr>
        <c:txPr>
          <a:bodyPr rot="0" vert="horz" anchor="ctr"/>
          <a:lstStyle/>
          <a:p>
            <a:pPr>
              <a:defRPr sz="800" cap="all" baseline="0">
                <a:solidFill>
                  <a:srgbClr val="5F5F5F"/>
                </a:solidFill>
              </a:defRPr>
            </a:pPr>
            <a:endParaRPr lang="es-ES"/>
          </a:p>
        </c:txPr>
        <c:crossAx val="374787072"/>
        <c:crosses val="autoZero"/>
        <c:auto val="1"/>
        <c:lblAlgn val="ctr"/>
        <c:lblOffset val="100"/>
        <c:noMultiLvlLbl val="0"/>
      </c:catAx>
      <c:valAx>
        <c:axId val="374787072"/>
        <c:scaling>
          <c:orientation val="minMax"/>
          <c:max val="1"/>
          <c:min val="0"/>
        </c:scaling>
        <c:delete val="0"/>
        <c:axPos val="l"/>
        <c:numFmt formatCode="0.00%" sourceLinked="1"/>
        <c:majorTickMark val="none"/>
        <c:minorTickMark val="none"/>
        <c:tickLblPos val="nextTo"/>
        <c:spPr>
          <a:noFill/>
          <a:ln>
            <a:solidFill>
              <a:srgbClr val="000000"/>
            </a:solidFill>
          </a:ln>
        </c:spPr>
        <c:txPr>
          <a:bodyPr/>
          <a:lstStyle/>
          <a:p>
            <a:pPr>
              <a:defRPr sz="700" baseline="0">
                <a:solidFill>
                  <a:srgbClr val="5F5F5F"/>
                </a:solidFill>
              </a:defRPr>
            </a:pPr>
            <a:endParaRPr lang="es-ES"/>
          </a:p>
        </c:txPr>
        <c:crossAx val="3747865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aseline="0"/>
      </a:pPr>
      <a:endParaRPr lang="es-ES"/>
    </a:p>
  </c:txPr>
  <c:externalData r:id="rId1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23741350513004"/>
          <c:y val="0.13701696911589611"/>
          <c:w val="0.8044586282775259"/>
          <c:h val="0.49018766404199476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1">
                <a:lumMod val="20000"/>
                <a:lumOff val="80000"/>
              </a:schemeClr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anchor="t" anchorCtr="0"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Entre 6 y 10</c:v>
                </c:pt>
                <c:pt idx="1">
                  <c:v>De 11 a 13</c:v>
                </c:pt>
                <c:pt idx="2">
                  <c:v>De 14 a 16</c:v>
                </c:pt>
              </c:strCache>
            </c:strRef>
          </c:cat>
          <c:val>
            <c:numRef>
              <c:f>Sheet1!$B$2:$D$2</c:f>
              <c:numCache>
                <c:formatCode>0.00%</c:formatCode>
                <c:ptCount val="3"/>
                <c:pt idx="0">
                  <c:v>0.48299999999999998</c:v>
                </c:pt>
                <c:pt idx="1">
                  <c:v>0.27900000000000003</c:v>
                </c:pt>
                <c:pt idx="2">
                  <c:v>0.184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overlap val="100"/>
        <c:axId val="374789312"/>
        <c:axId val="374789872"/>
      </c:barChart>
      <c:catAx>
        <c:axId val="374789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8425" cmpd="sng">
            <a:solidFill>
              <a:srgbClr val="000000"/>
            </a:solidFill>
          </a:ln>
        </c:spPr>
        <c:txPr>
          <a:bodyPr rot="0" vert="horz" anchor="ctr"/>
          <a:lstStyle/>
          <a:p>
            <a:pPr>
              <a:defRPr sz="800" cap="all" baseline="0">
                <a:solidFill>
                  <a:srgbClr val="5F5F5F"/>
                </a:solidFill>
              </a:defRPr>
            </a:pPr>
            <a:endParaRPr lang="es-ES"/>
          </a:p>
        </c:txPr>
        <c:crossAx val="374789872"/>
        <c:crosses val="autoZero"/>
        <c:auto val="1"/>
        <c:lblAlgn val="ctr"/>
        <c:lblOffset val="100"/>
        <c:noMultiLvlLbl val="0"/>
      </c:catAx>
      <c:valAx>
        <c:axId val="374789872"/>
        <c:scaling>
          <c:orientation val="minMax"/>
          <c:max val="1"/>
          <c:min val="0"/>
        </c:scaling>
        <c:delete val="0"/>
        <c:axPos val="l"/>
        <c:numFmt formatCode="0.00%" sourceLinked="1"/>
        <c:majorTickMark val="none"/>
        <c:minorTickMark val="none"/>
        <c:tickLblPos val="nextTo"/>
        <c:spPr>
          <a:noFill/>
          <a:ln>
            <a:solidFill>
              <a:srgbClr val="000000"/>
            </a:solidFill>
          </a:ln>
        </c:spPr>
        <c:txPr>
          <a:bodyPr/>
          <a:lstStyle/>
          <a:p>
            <a:pPr>
              <a:defRPr sz="700" baseline="0">
                <a:solidFill>
                  <a:srgbClr val="5F5F5F"/>
                </a:solidFill>
              </a:defRPr>
            </a:pPr>
            <a:endParaRPr lang="es-ES"/>
          </a:p>
        </c:txPr>
        <c:crossAx val="3747893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aseline="0"/>
      </a:pPr>
      <a:endParaRPr lang="es-ES"/>
    </a:p>
  </c:txPr>
  <c:externalData r:id="rId1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8828211490353348"/>
          <c:y val="6.1848251542390216E-2"/>
          <c:w val="0.59855045353438763"/>
          <c:h val="0.8088668187374570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Más de dos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anchor="t" anchorCtr="0"/>
              <a:lstStyle/>
              <a:p>
                <a:pPr>
                  <a:defRPr sz="1200">
                    <a:solidFill>
                      <a:srgbClr val="FFFFFF"/>
                    </a:solidFill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Hipoglucemias
graves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0.106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Dos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Hipoglucemias
graves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1.9E-2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Una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Hipoglucemias
graves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4.9000000000000002E-2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Ninguna</c:v>
                </c:pt>
              </c:strCache>
            </c:strRef>
          </c:tx>
          <c:spPr>
            <a:solidFill>
              <a:srgbClr val="21853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Hipoglucemias
graves</c:v>
                </c:pt>
              </c:strCache>
            </c:strRef>
          </c:cat>
          <c:val>
            <c:numRef>
              <c:f>Sheet1!$B$5</c:f>
              <c:numCache>
                <c:formatCode>0%</c:formatCode>
                <c:ptCount val="1"/>
                <c:pt idx="0">
                  <c:v>0.82599999999999996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overlap val="100"/>
        <c:axId val="374439024"/>
        <c:axId val="374439584"/>
      </c:barChart>
      <c:catAx>
        <c:axId val="374439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8425" cmpd="sng">
            <a:solidFill>
              <a:srgbClr val="000000"/>
            </a:solidFill>
          </a:ln>
        </c:spPr>
        <c:txPr>
          <a:bodyPr rot="0" vert="horz" anchor="ctr"/>
          <a:lstStyle/>
          <a:p>
            <a:pPr>
              <a:defRPr sz="1100" cap="all" baseline="0">
                <a:solidFill>
                  <a:srgbClr val="5F5F5F"/>
                </a:solidFill>
              </a:defRPr>
            </a:pPr>
            <a:endParaRPr lang="es-ES"/>
          </a:p>
        </c:txPr>
        <c:crossAx val="374439584"/>
        <c:crosses val="autoZero"/>
        <c:auto val="1"/>
        <c:lblAlgn val="ctr"/>
        <c:lblOffset val="100"/>
        <c:noMultiLvlLbl val="0"/>
      </c:catAx>
      <c:valAx>
        <c:axId val="374439584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solidFill>
              <a:srgbClr val="000000"/>
            </a:solidFill>
          </a:ln>
        </c:spPr>
        <c:txPr>
          <a:bodyPr/>
          <a:lstStyle/>
          <a:p>
            <a:pPr>
              <a:defRPr sz="700" baseline="0">
                <a:solidFill>
                  <a:srgbClr val="5F5F5F"/>
                </a:solidFill>
              </a:defRPr>
            </a:pPr>
            <a:endParaRPr lang="es-ES"/>
          </a:p>
        </c:txPr>
        <c:crossAx val="374439024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3.6036036036036036E-2"/>
          <c:y val="0.1429017522232601"/>
          <c:w val="0.19046440140928331"/>
          <c:h val="0.49168552137740668"/>
        </c:manualLayout>
      </c:layout>
      <c:overlay val="0"/>
      <c:txPr>
        <a:bodyPr/>
        <a:lstStyle/>
        <a:p>
          <a:pPr>
            <a:defRPr sz="1000">
              <a:solidFill>
                <a:srgbClr val="5F5F5F"/>
              </a:solidFill>
            </a:defRPr>
          </a:pPr>
          <a:endParaRPr lang="es-ES"/>
        </a:p>
      </c:txPr>
    </c:legend>
    <c:plotVisOnly val="1"/>
    <c:dispBlanksAs val="gap"/>
    <c:showDLblsOverMax val="0"/>
  </c:chart>
  <c:txPr>
    <a:bodyPr/>
    <a:lstStyle/>
    <a:p>
      <a:pPr>
        <a:defRPr sz="1000" baseline="0"/>
      </a:pPr>
      <a:endParaRPr lang="es-ES"/>
    </a:p>
  </c:txPr>
  <c:externalData r:id="rId1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850447265520383"/>
          <c:y val="2.3389772668411538E-2"/>
          <c:w val="0.46853424571928509"/>
          <c:h val="0.90214321189278457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FFCD00"/>
            </a:solidFill>
            <a:ln w="16260">
              <a:noFill/>
            </a:ln>
          </c:spPr>
          <c:invertIfNegative val="0"/>
          <c:dLbls>
            <c:numFmt formatCode="0%" sourceLinked="0"/>
            <c:spPr>
              <a:noFill/>
              <a:ln w="16260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tx1"/>
                    </a:solidFill>
                    <a:latin typeface="+mn-lt"/>
                    <a:ea typeface="Arial"/>
                    <a:cs typeface="Arial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Llaman a mis padres por
teléfono</c:v>
                </c:pt>
                <c:pt idx="1">
                  <c:v>Llaman a un servicio de
urgencias</c:v>
                </c:pt>
                <c:pt idx="2">
                  <c:v>Administran GLUCAGÓN</c:v>
                </c:pt>
                <c:pt idx="3">
                  <c:v>Otras acciones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0.71899999999999997</c:v>
                </c:pt>
                <c:pt idx="1">
                  <c:v>0.23400000000000001</c:v>
                </c:pt>
                <c:pt idx="2">
                  <c:v>0.125</c:v>
                </c:pt>
                <c:pt idx="3">
                  <c:v>0.219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74441824"/>
        <c:axId val="374442384"/>
      </c:barChart>
      <c:catAx>
        <c:axId val="3744418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63500">
            <a:solidFill>
              <a:schemeClr val="bg2"/>
            </a:solidFill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chemeClr val="tx1"/>
                </a:solidFill>
                <a:latin typeface="+mn-lt"/>
                <a:ea typeface="Arial"/>
                <a:cs typeface="Arial"/>
              </a:defRPr>
            </a:pPr>
            <a:endParaRPr lang="es-ES"/>
          </a:p>
        </c:txPr>
        <c:crossAx val="3744423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74442384"/>
        <c:scaling>
          <c:orientation val="minMax"/>
          <c:max val="1"/>
          <c:min val="0"/>
        </c:scaling>
        <c:delete val="1"/>
        <c:axPos val="t"/>
        <c:numFmt formatCode="0.00%" sourceLinked="1"/>
        <c:majorTickMark val="out"/>
        <c:minorTickMark val="none"/>
        <c:tickLblPos val="nextTo"/>
        <c:crossAx val="374441824"/>
        <c:crosses val="autoZero"/>
        <c:crossBetween val="between"/>
      </c:valAx>
      <c:spPr>
        <a:noFill/>
        <a:ln w="1626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3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s-ES"/>
    </a:p>
  </c:txPr>
  <c:externalData r:id="rId1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66001178604192"/>
          <c:y val="0.13701696911589611"/>
          <c:w val="0.82023265061685346"/>
          <c:h val="0.62315390272595494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No sé</c:v>
                </c:pt>
              </c:strCache>
            </c:strRef>
          </c:tx>
          <c:spPr>
            <a:solidFill>
              <a:schemeClr val="bg2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Total</c:v>
                </c:pt>
                <c:pt idx="2">
                  <c:v>Entre 6 y 10</c:v>
                </c:pt>
                <c:pt idx="3">
                  <c:v>De 11 a 13</c:v>
                </c:pt>
                <c:pt idx="4">
                  <c:v>De 14 a 16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 formatCode="0%">
                  <c:v>0.188</c:v>
                </c:pt>
                <c:pt idx="2" formatCode="0%">
                  <c:v>0.21199999999999999</c:v>
                </c:pt>
                <c:pt idx="3" formatCode="0%">
                  <c:v>0.17399999999999999</c:v>
                </c:pt>
                <c:pt idx="4" formatCode="0%">
                  <c:v>0.125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Total</c:v>
                </c:pt>
                <c:pt idx="2">
                  <c:v>Entre 6 y 10</c:v>
                </c:pt>
                <c:pt idx="3">
                  <c:v>De 11 a 13</c:v>
                </c:pt>
                <c:pt idx="4">
                  <c:v>De 14 a 16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  <c:pt idx="0" formatCode="0%">
                  <c:v>0.375</c:v>
                </c:pt>
                <c:pt idx="2" formatCode="0%">
                  <c:v>0.30299999999999999</c:v>
                </c:pt>
                <c:pt idx="3" formatCode="0%">
                  <c:v>0.56499999999999995</c:v>
                </c:pt>
                <c:pt idx="4" formatCode="0%">
                  <c:v>0.125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Si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Total</c:v>
                </c:pt>
                <c:pt idx="2">
                  <c:v>Entre 6 y 10</c:v>
                </c:pt>
                <c:pt idx="3">
                  <c:v>De 11 a 13</c:v>
                </c:pt>
                <c:pt idx="4">
                  <c:v>De 14 a 16</c:v>
                </c:pt>
              </c:strCache>
            </c:strRef>
          </c:cat>
          <c:val>
            <c:numRef>
              <c:f>Sheet1!$B$4:$F$4</c:f>
              <c:numCache>
                <c:formatCode>General</c:formatCode>
                <c:ptCount val="5"/>
                <c:pt idx="0" formatCode="0%">
                  <c:v>0.438</c:v>
                </c:pt>
                <c:pt idx="2" formatCode="0%">
                  <c:v>0.48499999999999999</c:v>
                </c:pt>
                <c:pt idx="3" formatCode="0%">
                  <c:v>0.26100000000000001</c:v>
                </c:pt>
                <c:pt idx="4" formatCode="0%">
                  <c:v>0.75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overlap val="100"/>
        <c:axId val="374446304"/>
        <c:axId val="374446864"/>
      </c:barChart>
      <c:catAx>
        <c:axId val="374446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8425" cmpd="sng">
            <a:solidFill>
              <a:srgbClr val="000000"/>
            </a:solidFill>
          </a:ln>
        </c:spPr>
        <c:txPr>
          <a:bodyPr rot="0" vert="horz" anchor="ctr"/>
          <a:lstStyle/>
          <a:p>
            <a:pPr>
              <a:defRPr sz="1100" cap="all" baseline="0">
                <a:solidFill>
                  <a:srgbClr val="5F5F5F"/>
                </a:solidFill>
              </a:defRPr>
            </a:pPr>
            <a:endParaRPr lang="es-ES"/>
          </a:p>
        </c:txPr>
        <c:crossAx val="374446864"/>
        <c:crosses val="autoZero"/>
        <c:auto val="1"/>
        <c:lblAlgn val="ctr"/>
        <c:lblOffset val="100"/>
        <c:noMultiLvlLbl val="0"/>
      </c:catAx>
      <c:valAx>
        <c:axId val="374446864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solidFill>
              <a:srgbClr val="000000"/>
            </a:solidFill>
          </a:ln>
        </c:spPr>
        <c:txPr>
          <a:bodyPr/>
          <a:lstStyle/>
          <a:p>
            <a:pPr>
              <a:defRPr sz="700" baseline="0">
                <a:solidFill>
                  <a:srgbClr val="5F5F5F"/>
                </a:solidFill>
              </a:defRPr>
            </a:pPr>
            <a:endParaRPr lang="es-ES"/>
          </a:p>
        </c:txPr>
        <c:crossAx val="374446304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1.5624502336362044E-2"/>
          <c:y val="0.18684690810446342"/>
          <c:w val="9.3567168231704606E-2"/>
          <c:h val="0.56745725003307335"/>
        </c:manualLayout>
      </c:layout>
      <c:overlay val="0"/>
      <c:txPr>
        <a:bodyPr/>
        <a:lstStyle/>
        <a:p>
          <a:pPr>
            <a:defRPr sz="1100">
              <a:solidFill>
                <a:srgbClr val="5F5F5F"/>
              </a:solidFill>
            </a:defRPr>
          </a:pPr>
          <a:endParaRPr lang="es-ES"/>
        </a:p>
      </c:txPr>
    </c:legend>
    <c:plotVisOnly val="1"/>
    <c:dispBlanksAs val="gap"/>
    <c:showDLblsOverMax val="0"/>
  </c:chart>
  <c:txPr>
    <a:bodyPr/>
    <a:lstStyle/>
    <a:p>
      <a:pPr>
        <a:defRPr sz="1000" baseline="0"/>
      </a:pPr>
      <a:endParaRPr lang="es-ES"/>
    </a:p>
  </c:txPr>
  <c:externalData r:id="rId1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1251122186078558"/>
          <c:y val="6.475348621517163E-2"/>
          <c:w val="0.77432160998144417"/>
          <c:h val="0.82549165484798348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anchor="t" anchorCtr="0"/>
              <a:lstStyle/>
              <a:p>
                <a:pPr>
                  <a:defRPr sz="1200">
                    <a:solidFill>
                      <a:srgbClr val="FFFFFF"/>
                    </a:solidFill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HAY GLUCAGÓN EN EL COLEGIO</c:v>
                </c:pt>
                <c:pt idx="1">
                  <c:v>ALGUIEN EN EL CENTRO SABE PONERLO </c:v>
                </c:pt>
              </c:strCache>
            </c:strRef>
          </c:cat>
          <c:val>
            <c:numRef>
              <c:f>Sheet1!$B$2:$C$2</c:f>
              <c:numCache>
                <c:formatCode>0.00%</c:formatCode>
                <c:ptCount val="2"/>
                <c:pt idx="0">
                  <c:v>0.188</c:v>
                </c:pt>
                <c:pt idx="1">
                  <c:v>0.17199999999999999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No sé</c:v>
                </c:pt>
              </c:strCache>
            </c:strRef>
          </c:tx>
          <c:spPr>
            <a:solidFill>
              <a:srgbClr val="E0EED0"/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HAY GLUCAGÓN EN EL COLEGIO</c:v>
                </c:pt>
                <c:pt idx="1">
                  <c:v>ALGUIEN EN EL CENTRO SABE PONERLO </c:v>
                </c:pt>
              </c:strCache>
            </c:strRef>
          </c:cat>
          <c:val>
            <c:numRef>
              <c:f>Sheet1!$B$3:$C$3</c:f>
              <c:numCache>
                <c:formatCode>0.00%</c:formatCode>
                <c:ptCount val="2"/>
                <c:pt idx="0">
                  <c:v>0.17399999999999999</c:v>
                </c:pt>
                <c:pt idx="1">
                  <c:v>0.46899999999999997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Sí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HAY GLUCAGÓN EN EL COLEGIO</c:v>
                </c:pt>
                <c:pt idx="1">
                  <c:v>ALGUIEN EN EL CENTRO SABE PONERLO </c:v>
                </c:pt>
              </c:strCache>
            </c:strRef>
          </c:cat>
          <c:val>
            <c:numRef>
              <c:f>Sheet1!$B$4:$C$4</c:f>
              <c:numCache>
                <c:formatCode>0.00%</c:formatCode>
                <c:ptCount val="2"/>
                <c:pt idx="0">
                  <c:v>0.63800000000000001</c:v>
                </c:pt>
                <c:pt idx="1">
                  <c:v>0.36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overlap val="100"/>
        <c:axId val="375842672"/>
        <c:axId val="375843232"/>
      </c:barChart>
      <c:catAx>
        <c:axId val="375842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8425" cmpd="sng">
            <a:solidFill>
              <a:srgbClr val="000000"/>
            </a:solidFill>
          </a:ln>
        </c:spPr>
        <c:txPr>
          <a:bodyPr rot="0" vert="horz" anchor="ctr"/>
          <a:lstStyle/>
          <a:p>
            <a:pPr>
              <a:defRPr sz="1100" cap="all" baseline="0">
                <a:solidFill>
                  <a:srgbClr val="5F5F5F"/>
                </a:solidFill>
              </a:defRPr>
            </a:pPr>
            <a:endParaRPr lang="es-ES"/>
          </a:p>
        </c:txPr>
        <c:crossAx val="375843232"/>
        <c:crosses val="autoZero"/>
        <c:auto val="1"/>
        <c:lblAlgn val="ctr"/>
        <c:lblOffset val="100"/>
        <c:noMultiLvlLbl val="0"/>
      </c:catAx>
      <c:valAx>
        <c:axId val="375843232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solidFill>
              <a:srgbClr val="000000"/>
            </a:solidFill>
          </a:ln>
        </c:spPr>
        <c:txPr>
          <a:bodyPr/>
          <a:lstStyle/>
          <a:p>
            <a:pPr>
              <a:defRPr sz="700" baseline="0">
                <a:solidFill>
                  <a:srgbClr val="5F5F5F"/>
                </a:solidFill>
              </a:defRPr>
            </a:pPr>
            <a:endParaRPr lang="es-ES"/>
          </a:p>
        </c:txPr>
        <c:crossAx val="375842672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2.1126764468367983E-2"/>
          <c:y val="0.1507151666541012"/>
          <c:w val="9.3567168231704606E-2"/>
          <c:h val="0.56455390813149109"/>
        </c:manualLayout>
      </c:layout>
      <c:overlay val="0"/>
      <c:txPr>
        <a:bodyPr/>
        <a:lstStyle/>
        <a:p>
          <a:pPr>
            <a:defRPr sz="1100">
              <a:solidFill>
                <a:srgbClr val="5F5F5F"/>
              </a:solidFill>
            </a:defRPr>
          </a:pPr>
          <a:endParaRPr lang="es-ES"/>
        </a:p>
      </c:txPr>
    </c:legend>
    <c:plotVisOnly val="1"/>
    <c:dispBlanksAs val="gap"/>
    <c:showDLblsOverMax val="0"/>
  </c:chart>
  <c:txPr>
    <a:bodyPr/>
    <a:lstStyle/>
    <a:p>
      <a:pPr>
        <a:defRPr sz="1000" baseline="0"/>
      </a:pPr>
      <a:endParaRPr lang="es-ES"/>
    </a:p>
  </c:txPr>
  <c:externalData r:id="rId1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66001178604192"/>
          <c:y val="0.13701696911589611"/>
          <c:w val="0.82023265061685346"/>
          <c:h val="0.62315390272595494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No 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es-ES" sz="1200" b="0" i="0" u="none" strike="noStrike" kern="1200" baseline="0">
                    <a:solidFill>
                      <a:srgbClr val="5F5F5F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ALGUIEN EN EL CENTRO SABE PONERLO </c:v>
                </c:pt>
                <c:pt idx="2">
                  <c:v>Entre 6 y 10</c:v>
                </c:pt>
                <c:pt idx="3">
                  <c:v>De 11 a 13</c:v>
                </c:pt>
                <c:pt idx="4">
                  <c:v>De 14 a 16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 formatCode="0%">
                  <c:v>0.17199999999999999</c:v>
                </c:pt>
                <c:pt idx="2" formatCode="0%">
                  <c:v>0.13500000000000001</c:v>
                </c:pt>
                <c:pt idx="3" formatCode="0%">
                  <c:v>0.221</c:v>
                </c:pt>
                <c:pt idx="4" formatCode="0%">
                  <c:v>0.16300000000000001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No sé</c:v>
                </c:pt>
              </c:strCache>
            </c:strRef>
          </c:tx>
          <c:spPr>
            <a:solidFill>
              <a:srgbClr val="E0EED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es-ES" sz="1200" b="0" i="0" u="none" strike="noStrike" kern="1200" baseline="0">
                    <a:solidFill>
                      <a:srgbClr val="5F5F5F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ALGUIEN EN EL CENTRO SABE PONERLO </c:v>
                </c:pt>
                <c:pt idx="2">
                  <c:v>Entre 6 y 10</c:v>
                </c:pt>
                <c:pt idx="3">
                  <c:v>De 11 a 13</c:v>
                </c:pt>
                <c:pt idx="4">
                  <c:v>De 14 a 16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  <c:pt idx="0" formatCode="0%">
                  <c:v>0.46899999999999997</c:v>
                </c:pt>
                <c:pt idx="2" formatCode="0%">
                  <c:v>0.52200000000000002</c:v>
                </c:pt>
                <c:pt idx="3" formatCode="0%">
                  <c:v>0.40699999999999997</c:v>
                </c:pt>
                <c:pt idx="4" formatCode="0%">
                  <c:v>0.44900000000000001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Si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ALGUIEN EN EL CENTRO SABE PONERLO </c:v>
                </c:pt>
                <c:pt idx="2">
                  <c:v>Entre 6 y 10</c:v>
                </c:pt>
                <c:pt idx="3">
                  <c:v>De 11 a 13</c:v>
                </c:pt>
                <c:pt idx="4">
                  <c:v>De 14 a 16</c:v>
                </c:pt>
              </c:strCache>
            </c:strRef>
          </c:cat>
          <c:val>
            <c:numRef>
              <c:f>Sheet1!$B$4:$F$4</c:f>
              <c:numCache>
                <c:formatCode>General</c:formatCode>
                <c:ptCount val="5"/>
                <c:pt idx="0" formatCode="0%">
                  <c:v>0.36</c:v>
                </c:pt>
                <c:pt idx="2" formatCode="0%">
                  <c:v>0.34300000000000003</c:v>
                </c:pt>
                <c:pt idx="3" formatCode="0%">
                  <c:v>0.371</c:v>
                </c:pt>
                <c:pt idx="4" formatCode="0%">
                  <c:v>0.38800000000000001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overlap val="100"/>
        <c:axId val="375847712"/>
        <c:axId val="375847152"/>
      </c:barChart>
      <c:catAx>
        <c:axId val="375847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8425" cmpd="sng">
            <a:solidFill>
              <a:srgbClr val="000000"/>
            </a:solidFill>
          </a:ln>
        </c:spPr>
        <c:txPr>
          <a:bodyPr rot="0" vert="horz" anchor="ctr"/>
          <a:lstStyle/>
          <a:p>
            <a:pPr>
              <a:defRPr sz="1100" cap="all" baseline="0">
                <a:solidFill>
                  <a:srgbClr val="5F5F5F"/>
                </a:solidFill>
              </a:defRPr>
            </a:pPr>
            <a:endParaRPr lang="es-ES"/>
          </a:p>
        </c:txPr>
        <c:crossAx val="375847152"/>
        <c:crosses val="autoZero"/>
        <c:auto val="1"/>
        <c:lblAlgn val="ctr"/>
        <c:lblOffset val="100"/>
        <c:noMultiLvlLbl val="0"/>
      </c:catAx>
      <c:valAx>
        <c:axId val="375847152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solidFill>
              <a:srgbClr val="000000"/>
            </a:solidFill>
          </a:ln>
        </c:spPr>
        <c:txPr>
          <a:bodyPr/>
          <a:lstStyle/>
          <a:p>
            <a:pPr>
              <a:defRPr sz="700" baseline="0">
                <a:solidFill>
                  <a:srgbClr val="5F5F5F"/>
                </a:solidFill>
              </a:defRPr>
            </a:pPr>
            <a:endParaRPr lang="es-ES"/>
          </a:p>
        </c:txPr>
        <c:crossAx val="375847712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1.5624502336362044E-2"/>
          <c:y val="0.18684690810446342"/>
          <c:w val="9.3567168231704606E-2"/>
          <c:h val="0.56745725003307335"/>
        </c:manualLayout>
      </c:layout>
      <c:overlay val="0"/>
      <c:txPr>
        <a:bodyPr/>
        <a:lstStyle/>
        <a:p>
          <a:pPr>
            <a:defRPr sz="1100">
              <a:solidFill>
                <a:srgbClr val="5F5F5F"/>
              </a:solidFill>
            </a:defRPr>
          </a:pPr>
          <a:endParaRPr lang="es-ES"/>
        </a:p>
      </c:txPr>
    </c:legend>
    <c:plotVisOnly val="1"/>
    <c:dispBlanksAs val="gap"/>
    <c:showDLblsOverMax val="0"/>
  </c:chart>
  <c:txPr>
    <a:bodyPr/>
    <a:lstStyle/>
    <a:p>
      <a:pPr>
        <a:defRPr sz="1000" baseline="0"/>
      </a:pPr>
      <a:endParaRPr lang="es-ES"/>
    </a:p>
  </c:txPr>
  <c:externalData r:id="rId1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9437701090284062"/>
          <c:y val="0.13701696911589611"/>
          <c:w val="0.79245575757443198"/>
          <c:h val="0.62315390272595494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Sheet1!$A$10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-3.0917872514413022E-3"/>
                  <c:y val="1.097440944881889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7.7294681286032563E-3"/>
                  <c:y val="-1.065179352580927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5.6682111479835185E-17"/>
                  <c:y val="1.054625984251968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4.6376808771619532E-3"/>
                  <c:y val="-1.04166666666666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4.6376808771619532E-3"/>
                  <c:y val="-5.375929571303586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1.5458936257206511E-3"/>
                  <c:y val="1.697287839020122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1.1336422295967037E-16"/>
                  <c:y val="4.555719597550305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anchor="t" anchorCtr="0"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es-E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Sheet1!$B$9:$F$9</c:f>
              <c:strCache>
                <c:ptCount val="5"/>
                <c:pt idx="0">
                  <c:v>Total</c:v>
                </c:pt>
                <c:pt idx="2">
                  <c:v>Entre 6 y 10</c:v>
                </c:pt>
                <c:pt idx="3">
                  <c:v>De 11 a 13</c:v>
                </c:pt>
                <c:pt idx="4">
                  <c:v>De 14 a 16</c:v>
                </c:pt>
              </c:strCache>
            </c:strRef>
          </c:cat>
          <c:val>
            <c:numRef>
              <c:f>Sheet1!$B$10:$F$10</c:f>
              <c:numCache>
                <c:formatCode>General</c:formatCode>
                <c:ptCount val="5"/>
                <c:pt idx="0" formatCode="0%">
                  <c:v>7.3999999999999996E-2</c:v>
                </c:pt>
                <c:pt idx="2" formatCode="0%">
                  <c:v>4.4999999999999998E-2</c:v>
                </c:pt>
                <c:pt idx="3" formatCode="0%">
                  <c:v>8.5999999999999993E-2</c:v>
                </c:pt>
                <c:pt idx="4" formatCode="0%">
                  <c:v>0.14299999999999999</c:v>
                </c:pt>
              </c:numCache>
            </c:numRef>
          </c:val>
        </c:ser>
        <c:ser>
          <c:idx val="1"/>
          <c:order val="1"/>
          <c:tx>
            <c:strRef>
              <c:f>Sheet1!$A$11</c:f>
              <c:strCache>
                <c:ptCount val="1"/>
                <c:pt idx="0">
                  <c:v>Sí</c:v>
                </c:pt>
              </c:strCache>
            </c:strRef>
          </c:tx>
          <c:spPr>
            <a:solidFill>
              <a:srgbClr val="8DC63F"/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Sheet1!$B$9:$F$9</c:f>
              <c:strCache>
                <c:ptCount val="5"/>
                <c:pt idx="0">
                  <c:v>Total</c:v>
                </c:pt>
                <c:pt idx="2">
                  <c:v>Entre 6 y 10</c:v>
                </c:pt>
                <c:pt idx="3">
                  <c:v>De 11 a 13</c:v>
                </c:pt>
                <c:pt idx="4">
                  <c:v>De 14 a 16</c:v>
                </c:pt>
              </c:strCache>
            </c:strRef>
          </c:cat>
          <c:val>
            <c:numRef>
              <c:f>Sheet1!$B$11:$F$11</c:f>
              <c:numCache>
                <c:formatCode>General</c:formatCode>
                <c:ptCount val="5"/>
                <c:pt idx="0" formatCode="0%">
                  <c:v>0.92600000000000005</c:v>
                </c:pt>
                <c:pt idx="2" formatCode="0%">
                  <c:v>0.95499999999999996</c:v>
                </c:pt>
                <c:pt idx="3" formatCode="0%">
                  <c:v>0.91400000000000003</c:v>
                </c:pt>
                <c:pt idx="4" formatCode="0%">
                  <c:v>0.85699999999999998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overlap val="100"/>
        <c:axId val="375852192"/>
        <c:axId val="375852752"/>
      </c:barChart>
      <c:catAx>
        <c:axId val="375852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8425" cmpd="sng">
            <a:solidFill>
              <a:srgbClr val="000000"/>
            </a:solidFill>
          </a:ln>
        </c:spPr>
        <c:txPr>
          <a:bodyPr rot="0" vert="horz" anchor="ctr"/>
          <a:lstStyle/>
          <a:p>
            <a:pPr>
              <a:defRPr sz="1100" cap="all" baseline="0">
                <a:solidFill>
                  <a:srgbClr val="5F5F5F"/>
                </a:solidFill>
              </a:defRPr>
            </a:pPr>
            <a:endParaRPr lang="es-ES"/>
          </a:p>
        </c:txPr>
        <c:crossAx val="375852752"/>
        <c:crosses val="autoZero"/>
        <c:auto val="1"/>
        <c:lblAlgn val="ctr"/>
        <c:lblOffset val="100"/>
        <c:noMultiLvlLbl val="0"/>
      </c:catAx>
      <c:valAx>
        <c:axId val="375852752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solidFill>
              <a:srgbClr val="000000"/>
            </a:solidFill>
          </a:ln>
        </c:spPr>
        <c:txPr>
          <a:bodyPr/>
          <a:lstStyle/>
          <a:p>
            <a:pPr>
              <a:defRPr sz="700" baseline="0">
                <a:solidFill>
                  <a:srgbClr val="5F5F5F"/>
                </a:solidFill>
              </a:defRPr>
            </a:pPr>
            <a:endParaRPr lang="es-ES"/>
          </a:p>
        </c:txPr>
        <c:crossAx val="375852192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3.9594238645887403E-2"/>
          <c:y val="0.14710199250906494"/>
          <c:w val="7.4853805646227636E-2"/>
          <c:h val="0.53434151323716217"/>
        </c:manualLayout>
      </c:layout>
      <c:overlay val="0"/>
      <c:txPr>
        <a:bodyPr/>
        <a:lstStyle/>
        <a:p>
          <a:pPr>
            <a:defRPr sz="1100">
              <a:solidFill>
                <a:srgbClr val="5F5F5F"/>
              </a:solidFill>
            </a:defRPr>
          </a:pPr>
          <a:endParaRPr lang="es-ES"/>
        </a:p>
      </c:txPr>
    </c:legend>
    <c:plotVisOnly val="1"/>
    <c:dispBlanksAs val="gap"/>
    <c:showDLblsOverMax val="0"/>
  </c:chart>
  <c:txPr>
    <a:bodyPr/>
    <a:lstStyle/>
    <a:p>
      <a:pPr>
        <a:defRPr sz="1000" baseline="0"/>
      </a:pPr>
      <a:endParaRPr lang="es-ES"/>
    </a:p>
  </c:txPr>
  <c:externalData r:id="rId1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6586727348303396"/>
          <c:y val="4.0976625157511389E-2"/>
          <c:w val="0.7279771145408086"/>
          <c:h val="0.8165613944255119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No lo sé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3.0917872514413022E-3"/>
                  <c:y val="1.097440944881889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7.0422548227893284E-3"/>
                  <c:y val="-1.895262040955338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7.7294681286032563E-3"/>
                  <c:y val="-1.065179352580927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5.6682111479835185E-17"/>
                  <c:y val="1.054625984251968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4.6376808771619532E-3"/>
                  <c:y val="-1.04166666666666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4.6376808771619532E-3"/>
                  <c:y val="-5.375929571303586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1.5458936257206511E-3"/>
                  <c:y val="1.697287839020122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1.1336422295967037E-16"/>
                  <c:y val="4.555719597550305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anchor="t" anchorCtr="0"/>
              <a:lstStyle/>
              <a:p>
                <a:pPr>
                  <a:defRPr sz="1200">
                    <a:solidFill>
                      <a:srgbClr val="FFFFFF"/>
                    </a:solidFill>
                  </a:defRPr>
                </a:pPr>
                <a:endParaRPr lang="es-E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Hay
enfermero</c:v>
                </c:pt>
                <c:pt idx="2">
                  <c:v>Entre 6 y 10</c:v>
                </c:pt>
                <c:pt idx="3">
                  <c:v>De 11 a 13</c:v>
                </c:pt>
                <c:pt idx="4">
                  <c:v>De 14 a 16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 formatCode="0%">
                  <c:v>5.7000000000000002E-2</c:v>
                </c:pt>
                <c:pt idx="2" formatCode="0%">
                  <c:v>6.2E-2</c:v>
                </c:pt>
                <c:pt idx="3" formatCode="0%">
                  <c:v>4.2999999999999997E-2</c:v>
                </c:pt>
                <c:pt idx="4" formatCode="0%">
                  <c:v>8.2000000000000003E-2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FFCD00"/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Hay
enfermero</c:v>
                </c:pt>
                <c:pt idx="2">
                  <c:v>Entre 6 y 10</c:v>
                </c:pt>
                <c:pt idx="3">
                  <c:v>De 11 a 13</c:v>
                </c:pt>
                <c:pt idx="4">
                  <c:v>De 14 a 16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  <c:pt idx="0" formatCode="0%">
                  <c:v>0.80700000000000005</c:v>
                </c:pt>
                <c:pt idx="2" formatCode="0%">
                  <c:v>0.84799999999999998</c:v>
                </c:pt>
                <c:pt idx="3" formatCode="0%">
                  <c:v>0.8</c:v>
                </c:pt>
                <c:pt idx="4" formatCode="0%">
                  <c:v>0.67300000000000004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Sí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Hay
enfermero</c:v>
                </c:pt>
                <c:pt idx="2">
                  <c:v>Entre 6 y 10</c:v>
                </c:pt>
                <c:pt idx="3">
                  <c:v>De 11 a 13</c:v>
                </c:pt>
                <c:pt idx="4">
                  <c:v>De 14 a 16</c:v>
                </c:pt>
              </c:strCache>
            </c:strRef>
          </c:cat>
          <c:val>
            <c:numRef>
              <c:f>Sheet1!$B$4:$F$4</c:f>
              <c:numCache>
                <c:formatCode>General</c:formatCode>
                <c:ptCount val="5"/>
                <c:pt idx="0" formatCode="0%">
                  <c:v>0.13600000000000001</c:v>
                </c:pt>
                <c:pt idx="2" formatCode="0%">
                  <c:v>0.09</c:v>
                </c:pt>
                <c:pt idx="3" formatCode="0%">
                  <c:v>0.157</c:v>
                </c:pt>
                <c:pt idx="4" formatCode="0%">
                  <c:v>0.245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"/>
        <c:overlap val="100"/>
        <c:axId val="375867312"/>
        <c:axId val="375867872"/>
      </c:barChart>
      <c:catAx>
        <c:axId val="375867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8425" cmpd="sng">
            <a:solidFill>
              <a:srgbClr val="000000"/>
            </a:solidFill>
          </a:ln>
        </c:spPr>
        <c:txPr>
          <a:bodyPr rot="0" vert="horz" anchor="ctr"/>
          <a:lstStyle/>
          <a:p>
            <a:pPr>
              <a:defRPr sz="1100" cap="all" baseline="0">
                <a:solidFill>
                  <a:srgbClr val="5F5F5F"/>
                </a:solidFill>
              </a:defRPr>
            </a:pPr>
            <a:endParaRPr lang="es-ES"/>
          </a:p>
        </c:txPr>
        <c:crossAx val="375867872"/>
        <c:crosses val="autoZero"/>
        <c:auto val="1"/>
        <c:lblAlgn val="ctr"/>
        <c:lblOffset val="100"/>
        <c:noMultiLvlLbl val="0"/>
      </c:catAx>
      <c:valAx>
        <c:axId val="375867872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solidFill>
              <a:srgbClr val="000000"/>
            </a:solidFill>
          </a:ln>
        </c:spPr>
        <c:txPr>
          <a:bodyPr/>
          <a:lstStyle/>
          <a:p>
            <a:pPr>
              <a:defRPr sz="700" baseline="0">
                <a:solidFill>
                  <a:srgbClr val="5F5F5F"/>
                </a:solidFill>
              </a:defRPr>
            </a:pPr>
            <a:endParaRPr lang="es-ES"/>
          </a:p>
        </c:txPr>
        <c:crossAx val="375867312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0"/>
          <c:y val="1.293870937045892E-2"/>
          <c:w val="0.1799530923217259"/>
          <c:h val="0.75404550623776778"/>
        </c:manualLayout>
      </c:layout>
      <c:overlay val="0"/>
      <c:txPr>
        <a:bodyPr/>
        <a:lstStyle/>
        <a:p>
          <a:pPr>
            <a:defRPr sz="1200">
              <a:solidFill>
                <a:srgbClr val="5F5F5F"/>
              </a:solidFill>
            </a:defRPr>
          </a:pPr>
          <a:endParaRPr lang="es-ES"/>
        </a:p>
      </c:txPr>
    </c:legend>
    <c:plotVisOnly val="1"/>
    <c:dispBlanksAs val="gap"/>
    <c:showDLblsOverMax val="0"/>
  </c:chart>
  <c:txPr>
    <a:bodyPr/>
    <a:lstStyle/>
    <a:p>
      <a:pPr>
        <a:defRPr sz="1000" baseline="0"/>
      </a:pPr>
      <a:endParaRPr lang="es-E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126163391933813E-2"/>
          <c:y val="5.0802139037433157E-2"/>
          <c:w val="0.96897621509824194"/>
          <c:h val="0.65292769528883077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80076B"/>
            </a:solidFill>
            <a:ln w="15173">
              <a:noFill/>
            </a:ln>
            <a:effectLst/>
          </c:spPr>
          <c:invertIfNegative val="0"/>
          <c:dPt>
            <c:idx val="0"/>
            <c:invertIfNegative val="0"/>
            <c:bubble3D val="0"/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Sheet1!$A$2:$A$13</c:f>
              <c:strCache>
                <c:ptCount val="8"/>
                <c:pt idx="0">
                  <c:v>Ninguna más</c:v>
                </c:pt>
                <c:pt idx="1">
                  <c:v>Dermatitis</c:v>
                </c:pt>
                <c:pt idx="2">
                  <c:v>Alteraciones tiroideas</c:v>
                </c:pt>
                <c:pt idx="3">
                  <c:v>Celiaquía</c:v>
                </c:pt>
                <c:pt idx="4">
                  <c:v>Asma</c:v>
                </c:pt>
                <c:pt idx="5">
                  <c:v>Alergias a otros alimentos</c:v>
                </c:pt>
                <c:pt idx="6">
                  <c:v>Alergia a la leche o al huevo</c:v>
                </c:pt>
                <c:pt idx="7">
                  <c:v>Otras enfermedades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8"/>
                <c:pt idx="0">
                  <c:v>65.400000000000006</c:v>
                </c:pt>
                <c:pt idx="1">
                  <c:v>9.5</c:v>
                </c:pt>
                <c:pt idx="2">
                  <c:v>7.3999999999999995</c:v>
                </c:pt>
                <c:pt idx="3">
                  <c:v>6</c:v>
                </c:pt>
                <c:pt idx="4">
                  <c:v>4.1000000000000005</c:v>
                </c:pt>
                <c:pt idx="5">
                  <c:v>4.1000000000000005</c:v>
                </c:pt>
                <c:pt idx="6">
                  <c:v>1.6</c:v>
                </c:pt>
                <c:pt idx="7">
                  <c:v>7.9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"/>
        <c:axId val="356432896"/>
        <c:axId val="356435696"/>
      </c:barChart>
      <c:catAx>
        <c:axId val="356432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89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chemeClr val="tx1"/>
                </a:solidFill>
                <a:latin typeface="+mj-lt"/>
                <a:ea typeface="Arial"/>
                <a:cs typeface="Arial"/>
              </a:defRPr>
            </a:pPr>
            <a:endParaRPr lang="es-ES"/>
          </a:p>
        </c:txPr>
        <c:crossAx val="3564356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56435696"/>
        <c:scaling>
          <c:orientation val="minMax"/>
          <c:max val="11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89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553" b="0" i="0" u="none" strike="noStrike" baseline="0">
                <a:solidFill>
                  <a:schemeClr val="tx1"/>
                </a:solidFill>
                <a:latin typeface="Trebuchet MS"/>
                <a:ea typeface="Trebuchet MS"/>
                <a:cs typeface="Trebuchet MS"/>
              </a:defRPr>
            </a:pPr>
            <a:endParaRPr lang="es-ES"/>
          </a:p>
        </c:txPr>
        <c:crossAx val="356432896"/>
        <c:crosses val="autoZero"/>
        <c:crossBetween val="between"/>
        <c:majorUnit val="10"/>
      </c:valAx>
      <c:spPr>
        <a:noFill/>
        <a:ln w="1517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7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s-ES"/>
    </a:p>
  </c:txPr>
  <c:externalData r:id="rId1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521809773778278"/>
          <c:y val="0.12571816453977736"/>
          <c:w val="0.51686539182602176"/>
          <c:h val="0.74856367092044529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rgbClr val="92D050"/>
              </a:solidFill>
            </c:spPr>
          </c:dPt>
          <c:dPt>
            <c:idx val="1"/>
            <c:bubble3D val="0"/>
            <c:spPr>
              <a:solidFill>
                <a:srgbClr val="FFC000">
                  <a:alpha val="54118"/>
                </a:srgbClr>
              </a:solidFill>
            </c:spPr>
          </c:dPt>
          <c:dPt>
            <c:idx val="2"/>
            <c:bubble3D val="0"/>
            <c:spPr>
              <a:solidFill>
                <a:schemeClr val="bg2">
                  <a:lumMod val="60000"/>
                  <a:lumOff val="40000"/>
                </a:schemeClr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</a:defRPr>
                </a:pPr>
                <a:endParaRPr lang="es-E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Sí</c:v>
                </c:pt>
                <c:pt idx="1">
                  <c:v>No</c:v>
                </c:pt>
              </c:strCache>
            </c:strRef>
          </c:cat>
          <c:val>
            <c:numRef>
              <c:f>Hoja1!$B$2:$B$3</c:f>
              <c:numCache>
                <c:formatCode>0%</c:formatCode>
                <c:ptCount val="2"/>
                <c:pt idx="0">
                  <c:v>0.82</c:v>
                </c:pt>
                <c:pt idx="1">
                  <c:v>0.18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6586727348303396"/>
          <c:y val="4.0976625157511389E-2"/>
          <c:w val="0.7279771145408086"/>
          <c:h val="0.8165613944255119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No sé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3.0917872514413022E-3"/>
                  <c:y val="1.097440944881889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7.0422548227893284E-3"/>
                  <c:y val="-1.895262040955338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7.7294681286032563E-3"/>
                  <c:y val="-1.065179352580927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5.6682111479835185E-17"/>
                  <c:y val="1.054625984251968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4.6376808771619532E-3"/>
                  <c:y val="-1.04166666666666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4.6376808771619532E-3"/>
                  <c:y val="-5.375929571303586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1.5458936257206511E-3"/>
                  <c:y val="1.697287839020122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1.1336422295967037E-16"/>
                  <c:y val="4.555719597550305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anchor="t" anchorCtr="0"/>
              <a:lstStyle/>
              <a:p>
                <a:pPr>
                  <a:defRPr sz="1200">
                    <a:solidFill>
                      <a:srgbClr val="FFFFFF"/>
                    </a:solidFill>
                  </a:defRPr>
                </a:pPr>
                <a:endParaRPr lang="es-E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Hay
Psicólogo</c:v>
                </c:pt>
                <c:pt idx="2">
                  <c:v>Entre 6 y 10</c:v>
                </c:pt>
                <c:pt idx="3">
                  <c:v>De 11 a 13</c:v>
                </c:pt>
                <c:pt idx="4">
                  <c:v>De 14 a 16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 formatCode="0%">
                  <c:v>0.153</c:v>
                </c:pt>
                <c:pt idx="2" formatCode="0%">
                  <c:v>0.219</c:v>
                </c:pt>
                <c:pt idx="3" formatCode="0%">
                  <c:v>9.2999999999999999E-2</c:v>
                </c:pt>
                <c:pt idx="4" formatCode="0%">
                  <c:v>8.2000000000000003E-2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FFCD00"/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Hay
Psicólogo</c:v>
                </c:pt>
                <c:pt idx="2">
                  <c:v>Entre 6 y 10</c:v>
                </c:pt>
                <c:pt idx="3">
                  <c:v>De 11 a 13</c:v>
                </c:pt>
                <c:pt idx="4">
                  <c:v>De 14 a 16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  <c:pt idx="0" formatCode="0%">
                  <c:v>0.20699999999999999</c:v>
                </c:pt>
                <c:pt idx="2" formatCode="0%">
                  <c:v>0.247</c:v>
                </c:pt>
                <c:pt idx="3" formatCode="0%">
                  <c:v>0.214</c:v>
                </c:pt>
                <c:pt idx="4" formatCode="0%">
                  <c:v>4.1000000000000002E-2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Sí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Hay
Psicólogo</c:v>
                </c:pt>
                <c:pt idx="2">
                  <c:v>Entre 6 y 10</c:v>
                </c:pt>
                <c:pt idx="3">
                  <c:v>De 11 a 13</c:v>
                </c:pt>
                <c:pt idx="4">
                  <c:v>De 14 a 16</c:v>
                </c:pt>
              </c:strCache>
            </c:strRef>
          </c:cat>
          <c:val>
            <c:numRef>
              <c:f>Sheet1!$B$4:$F$4</c:f>
              <c:numCache>
                <c:formatCode>General</c:formatCode>
                <c:ptCount val="5"/>
                <c:pt idx="0" formatCode="0%">
                  <c:v>0.64</c:v>
                </c:pt>
                <c:pt idx="2" formatCode="0%">
                  <c:v>0.53400000000000003</c:v>
                </c:pt>
                <c:pt idx="3" formatCode="0%">
                  <c:v>0.69299999999999995</c:v>
                </c:pt>
                <c:pt idx="4" formatCode="0%">
                  <c:v>0.878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"/>
        <c:overlap val="100"/>
        <c:axId val="357567040"/>
        <c:axId val="357569840"/>
      </c:barChart>
      <c:catAx>
        <c:axId val="357567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8425" cmpd="sng">
            <a:solidFill>
              <a:srgbClr val="000000"/>
            </a:solidFill>
          </a:ln>
        </c:spPr>
        <c:txPr>
          <a:bodyPr rot="0" vert="horz" anchor="ctr"/>
          <a:lstStyle/>
          <a:p>
            <a:pPr>
              <a:defRPr sz="1100" cap="all" baseline="0">
                <a:solidFill>
                  <a:srgbClr val="5F5F5F"/>
                </a:solidFill>
              </a:defRPr>
            </a:pPr>
            <a:endParaRPr lang="es-ES"/>
          </a:p>
        </c:txPr>
        <c:crossAx val="357569840"/>
        <c:crosses val="autoZero"/>
        <c:auto val="1"/>
        <c:lblAlgn val="ctr"/>
        <c:lblOffset val="100"/>
        <c:noMultiLvlLbl val="0"/>
      </c:catAx>
      <c:valAx>
        <c:axId val="357569840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solidFill>
              <a:srgbClr val="000000"/>
            </a:solidFill>
          </a:ln>
        </c:spPr>
        <c:txPr>
          <a:bodyPr/>
          <a:lstStyle/>
          <a:p>
            <a:pPr>
              <a:defRPr sz="700" baseline="0">
                <a:solidFill>
                  <a:srgbClr val="5F5F5F"/>
                </a:solidFill>
              </a:defRPr>
            </a:pPr>
            <a:endParaRPr lang="es-ES"/>
          </a:p>
        </c:txPr>
        <c:crossAx val="357567040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5.185650366302909E-3"/>
          <c:y val="0.22190179996199175"/>
          <c:w val="0.1799530923217259"/>
          <c:h val="0.75404550623776778"/>
        </c:manualLayout>
      </c:layout>
      <c:overlay val="0"/>
      <c:txPr>
        <a:bodyPr/>
        <a:lstStyle/>
        <a:p>
          <a:pPr>
            <a:defRPr sz="1200">
              <a:solidFill>
                <a:srgbClr val="5F5F5F"/>
              </a:solidFill>
            </a:defRPr>
          </a:pPr>
          <a:endParaRPr lang="es-ES"/>
        </a:p>
      </c:txPr>
    </c:legend>
    <c:plotVisOnly val="1"/>
    <c:dispBlanksAs val="gap"/>
    <c:showDLblsOverMax val="0"/>
  </c:chart>
  <c:txPr>
    <a:bodyPr/>
    <a:lstStyle/>
    <a:p>
      <a:pPr>
        <a:defRPr sz="1000" baseline="0"/>
      </a:pPr>
      <a:endParaRPr lang="es-ES"/>
    </a:p>
  </c:txPr>
  <c:externalData r:id="rId1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521809773778278"/>
          <c:y val="0.12571816453977736"/>
          <c:w val="0.51686539182602176"/>
          <c:h val="0.74856367092044529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Psicologo</c:v>
                </c:pt>
              </c:strCache>
            </c:strRef>
          </c:tx>
          <c:dPt>
            <c:idx val="0"/>
            <c:bubble3D val="0"/>
            <c:spPr>
              <a:solidFill>
                <a:srgbClr val="92D050"/>
              </a:solidFill>
            </c:spPr>
          </c:dPt>
          <c:dPt>
            <c:idx val="1"/>
            <c:bubble3D val="0"/>
            <c:spPr>
              <a:solidFill>
                <a:srgbClr val="FFC000">
                  <a:alpha val="54118"/>
                </a:srgbClr>
              </a:solidFill>
            </c:spPr>
          </c:dPt>
          <c:dPt>
            <c:idx val="2"/>
            <c:bubble3D val="0"/>
            <c:spPr>
              <a:solidFill>
                <a:schemeClr val="bg2">
                  <a:lumMod val="60000"/>
                  <a:lumOff val="40000"/>
                </a:schemeClr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</a:defRPr>
                </a:pPr>
                <a:endParaRPr lang="es-E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3"/>
                <c:pt idx="0">
                  <c:v>Sí</c:v>
                </c:pt>
                <c:pt idx="1">
                  <c:v>No</c:v>
                </c:pt>
                <c:pt idx="2">
                  <c:v>No sé</c:v>
                </c:pt>
              </c:strCache>
            </c:strRef>
          </c:cat>
          <c:val>
            <c:numRef>
              <c:f>Hoja1!$B$2:$B$4</c:f>
              <c:numCache>
                <c:formatCode>0%</c:formatCode>
                <c:ptCount val="3"/>
                <c:pt idx="0">
                  <c:v>0.33600000000000002</c:v>
                </c:pt>
                <c:pt idx="1">
                  <c:v>0.63400000000000001</c:v>
                </c:pt>
                <c:pt idx="2">
                  <c:v>0.03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66001178604192"/>
          <c:y val="0.13701696911589611"/>
          <c:w val="0.82023265061685346"/>
          <c:h val="0.62315390272595494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No lo sé</c:v>
                </c:pt>
              </c:strCache>
            </c:strRef>
          </c:tx>
          <c:spPr>
            <a:solidFill>
              <a:schemeClr val="bg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3.0917872514413022E-3"/>
                  <c:y val="1.097440944881889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7.7294681286032563E-3"/>
                  <c:y val="-1.065179352580927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5.6682111479835185E-17"/>
                  <c:y val="1.054625984251968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4.6376808771619532E-3"/>
                  <c:y val="-1.04166666666666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4.6376808771619532E-3"/>
                  <c:y val="-5.375929571303586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1.5458936257206511E-3"/>
                  <c:y val="1.697287839020122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1.1336422295967037E-16"/>
                  <c:y val="4.555719597550305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anchor="t" anchorCtr="0"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es-E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Total</c:v>
                </c:pt>
                <c:pt idx="2">
                  <c:v>Entre 6 y 10</c:v>
                </c:pt>
                <c:pt idx="3">
                  <c:v>De 11 a 13</c:v>
                </c:pt>
                <c:pt idx="4">
                  <c:v>De 14 a 16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 formatCode="0%">
                  <c:v>0.03</c:v>
                </c:pt>
                <c:pt idx="2" formatCode="0%">
                  <c:v>4.2000000000000003E-2</c:v>
                </c:pt>
                <c:pt idx="3" formatCode="0%">
                  <c:v>0.01</c:v>
                </c:pt>
                <c:pt idx="4" formatCode="0%">
                  <c:v>4.7E-2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Total</c:v>
                </c:pt>
                <c:pt idx="2">
                  <c:v>Entre 6 y 10</c:v>
                </c:pt>
                <c:pt idx="3">
                  <c:v>De 11 a 13</c:v>
                </c:pt>
                <c:pt idx="4">
                  <c:v>De 14 a 16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  <c:pt idx="0" formatCode="0%">
                  <c:v>0.63400000000000001</c:v>
                </c:pt>
                <c:pt idx="2" formatCode="0%">
                  <c:v>0.63200000000000001</c:v>
                </c:pt>
                <c:pt idx="3" formatCode="0%">
                  <c:v>0.66</c:v>
                </c:pt>
                <c:pt idx="4" formatCode="0%">
                  <c:v>0.58099999999999996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Si</c:v>
                </c:pt>
              </c:strCache>
            </c:strRef>
          </c:tx>
          <c:spPr>
            <a:solidFill>
              <a:srgbClr val="8DC63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es-ES" sz="1200" b="0" i="0" u="none" strike="noStrike" kern="1200" baseline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Total</c:v>
                </c:pt>
                <c:pt idx="2">
                  <c:v>Entre 6 y 10</c:v>
                </c:pt>
                <c:pt idx="3">
                  <c:v>De 11 a 13</c:v>
                </c:pt>
                <c:pt idx="4">
                  <c:v>De 14 a 16</c:v>
                </c:pt>
              </c:strCache>
            </c:strRef>
          </c:cat>
          <c:val>
            <c:numRef>
              <c:f>Sheet1!$B$4:$F$4</c:f>
              <c:numCache>
                <c:formatCode>General</c:formatCode>
                <c:ptCount val="5"/>
                <c:pt idx="0" formatCode="0%">
                  <c:v>0.33600000000000002</c:v>
                </c:pt>
                <c:pt idx="2" formatCode="0%">
                  <c:v>0.32600000000000001</c:v>
                </c:pt>
                <c:pt idx="3" formatCode="0%">
                  <c:v>0.33</c:v>
                </c:pt>
                <c:pt idx="4" formatCode="0%">
                  <c:v>0.372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overlap val="100"/>
        <c:axId val="362405664"/>
        <c:axId val="362407904"/>
      </c:barChart>
      <c:catAx>
        <c:axId val="362405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8425" cmpd="sng">
            <a:solidFill>
              <a:srgbClr val="000000"/>
            </a:solidFill>
          </a:ln>
        </c:spPr>
        <c:txPr>
          <a:bodyPr rot="0" vert="horz" anchor="ctr"/>
          <a:lstStyle/>
          <a:p>
            <a:pPr>
              <a:defRPr sz="1100" cap="all" baseline="0">
                <a:solidFill>
                  <a:srgbClr val="5F5F5F"/>
                </a:solidFill>
              </a:defRPr>
            </a:pPr>
            <a:endParaRPr lang="es-ES"/>
          </a:p>
        </c:txPr>
        <c:crossAx val="362407904"/>
        <c:crosses val="autoZero"/>
        <c:auto val="1"/>
        <c:lblAlgn val="ctr"/>
        <c:lblOffset val="100"/>
        <c:noMultiLvlLbl val="0"/>
      </c:catAx>
      <c:valAx>
        <c:axId val="362407904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solidFill>
              <a:srgbClr val="000000"/>
            </a:solidFill>
          </a:ln>
        </c:spPr>
        <c:txPr>
          <a:bodyPr/>
          <a:lstStyle/>
          <a:p>
            <a:pPr>
              <a:defRPr sz="700" baseline="0">
                <a:solidFill>
                  <a:srgbClr val="5F5F5F"/>
                </a:solidFill>
              </a:defRPr>
            </a:pPr>
            <a:endParaRPr lang="es-ES"/>
          </a:p>
        </c:txPr>
        <c:crossAx val="362405664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1.40101071255796E-3"/>
          <c:y val="0.23381817198993435"/>
          <c:w val="0.12519942428561645"/>
          <c:h val="0.49098342349672752"/>
        </c:manualLayout>
      </c:layout>
      <c:overlay val="0"/>
      <c:txPr>
        <a:bodyPr/>
        <a:lstStyle/>
        <a:p>
          <a:pPr>
            <a:defRPr sz="1100">
              <a:solidFill>
                <a:srgbClr val="5F5F5F"/>
              </a:solidFill>
            </a:defRPr>
          </a:pPr>
          <a:endParaRPr lang="es-ES"/>
        </a:p>
      </c:txPr>
    </c:legend>
    <c:plotVisOnly val="1"/>
    <c:dispBlanksAs val="gap"/>
    <c:showDLblsOverMax val="0"/>
  </c:chart>
  <c:txPr>
    <a:bodyPr/>
    <a:lstStyle/>
    <a:p>
      <a:pPr>
        <a:defRPr sz="1000" baseline="0"/>
      </a:pPr>
      <a:endParaRPr lang="es-ES"/>
    </a:p>
  </c:txPr>
  <c:externalData r:id="rId1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3273329411106251"/>
          <c:y val="4.3074441344954285E-2"/>
          <c:w val="0.65409948035085275"/>
          <c:h val="0.78782691585815456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Sí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ANTES</c:v>
                </c:pt>
                <c:pt idx="1">
                  <c:v>DESPUES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0.45500000000000002</c:v>
                </c:pt>
                <c:pt idx="1">
                  <c:v>0.28599999999999998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8DC63F"/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ANTES</c:v>
                </c:pt>
                <c:pt idx="1">
                  <c:v>DESPUES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0.54500000000000004</c:v>
                </c:pt>
                <c:pt idx="1">
                  <c:v>0.71399999999999997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overlap val="100"/>
        <c:axId val="362408464"/>
        <c:axId val="362409024"/>
      </c:barChart>
      <c:catAx>
        <c:axId val="362408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8425" cmpd="sng">
            <a:solidFill>
              <a:srgbClr val="000000"/>
            </a:solidFill>
          </a:ln>
        </c:spPr>
        <c:txPr>
          <a:bodyPr rot="0" vert="horz" anchor="ctr"/>
          <a:lstStyle/>
          <a:p>
            <a:pPr>
              <a:defRPr sz="1100" cap="all" baseline="0">
                <a:solidFill>
                  <a:srgbClr val="5F5F5F"/>
                </a:solidFill>
              </a:defRPr>
            </a:pPr>
            <a:endParaRPr lang="es-ES"/>
          </a:p>
        </c:txPr>
        <c:crossAx val="362409024"/>
        <c:crosses val="autoZero"/>
        <c:auto val="1"/>
        <c:lblAlgn val="ctr"/>
        <c:lblOffset val="100"/>
        <c:noMultiLvlLbl val="0"/>
      </c:catAx>
      <c:valAx>
        <c:axId val="362409024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solidFill>
              <a:srgbClr val="000000"/>
            </a:solidFill>
          </a:ln>
        </c:spPr>
        <c:txPr>
          <a:bodyPr/>
          <a:lstStyle/>
          <a:p>
            <a:pPr>
              <a:defRPr sz="700" baseline="0">
                <a:solidFill>
                  <a:srgbClr val="5F5F5F"/>
                </a:solidFill>
              </a:defRPr>
            </a:pPr>
            <a:endParaRPr lang="es-ES"/>
          </a:p>
        </c:txPr>
        <c:crossAx val="362408464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0.18801855933630715"/>
          <c:y val="3.4086317779892628E-2"/>
          <c:w val="5.73873740409254E-2"/>
          <c:h val="0.77997018798391959"/>
        </c:manualLayout>
      </c:layout>
      <c:overlay val="0"/>
      <c:txPr>
        <a:bodyPr/>
        <a:lstStyle/>
        <a:p>
          <a:pPr>
            <a:defRPr sz="1000">
              <a:solidFill>
                <a:srgbClr val="5F5F5F"/>
              </a:solidFill>
            </a:defRPr>
          </a:pPr>
          <a:endParaRPr lang="es-ES"/>
        </a:p>
      </c:txPr>
    </c:legend>
    <c:plotVisOnly val="1"/>
    <c:dispBlanksAs val="gap"/>
    <c:showDLblsOverMax val="0"/>
  </c:chart>
  <c:txPr>
    <a:bodyPr/>
    <a:lstStyle/>
    <a:p>
      <a:pPr>
        <a:defRPr sz="1000" baseline="0"/>
      </a:pPr>
      <a:endParaRPr lang="es-ES"/>
    </a:p>
  </c:txPr>
  <c:externalData r:id="rId1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3273329411106251"/>
          <c:y val="4.3074441344954285E-2"/>
          <c:w val="0.65409948035085275"/>
          <c:h val="0.78782691585815456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Sí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Total</c:v>
                </c:pt>
                <c:pt idx="2">
                  <c:v>Entre 6 y 10</c:v>
                </c:pt>
                <c:pt idx="3">
                  <c:v>De 11 a 13</c:v>
                </c:pt>
                <c:pt idx="4">
                  <c:v>De 14 a 16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 formatCode="0%">
                  <c:v>0.28599999999999998</c:v>
                </c:pt>
                <c:pt idx="2" formatCode="0%">
                  <c:v>0.27</c:v>
                </c:pt>
                <c:pt idx="3" formatCode="0%">
                  <c:v>0.314</c:v>
                </c:pt>
                <c:pt idx="4" formatCode="0%">
                  <c:v>0.26500000000000001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8DC63F"/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Total</c:v>
                </c:pt>
                <c:pt idx="2">
                  <c:v>Entre 6 y 10</c:v>
                </c:pt>
                <c:pt idx="3">
                  <c:v>De 11 a 13</c:v>
                </c:pt>
                <c:pt idx="4">
                  <c:v>De 14 a 16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  <c:pt idx="0" formatCode="0%">
                  <c:v>0.71399999999999997</c:v>
                </c:pt>
                <c:pt idx="2" formatCode="0%">
                  <c:v>0.73</c:v>
                </c:pt>
                <c:pt idx="3" formatCode="0%">
                  <c:v>0.68600000000000005</c:v>
                </c:pt>
                <c:pt idx="4" formatCode="0%">
                  <c:v>0.73499999999999999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overlap val="100"/>
        <c:axId val="362740016"/>
        <c:axId val="362737776"/>
      </c:barChart>
      <c:catAx>
        <c:axId val="362740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8425" cmpd="sng">
            <a:solidFill>
              <a:srgbClr val="000000"/>
            </a:solidFill>
          </a:ln>
        </c:spPr>
        <c:txPr>
          <a:bodyPr rot="0" vert="horz" anchor="ctr"/>
          <a:lstStyle/>
          <a:p>
            <a:pPr>
              <a:defRPr sz="1100" cap="all" baseline="0">
                <a:solidFill>
                  <a:srgbClr val="5F5F5F"/>
                </a:solidFill>
              </a:defRPr>
            </a:pPr>
            <a:endParaRPr lang="es-ES"/>
          </a:p>
        </c:txPr>
        <c:crossAx val="362737776"/>
        <c:crosses val="autoZero"/>
        <c:auto val="1"/>
        <c:lblAlgn val="ctr"/>
        <c:lblOffset val="100"/>
        <c:noMultiLvlLbl val="0"/>
      </c:catAx>
      <c:valAx>
        <c:axId val="362737776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solidFill>
              <a:srgbClr val="000000"/>
            </a:solidFill>
          </a:ln>
        </c:spPr>
        <c:txPr>
          <a:bodyPr/>
          <a:lstStyle/>
          <a:p>
            <a:pPr>
              <a:defRPr sz="700" baseline="0">
                <a:solidFill>
                  <a:srgbClr val="5F5F5F"/>
                </a:solidFill>
              </a:defRPr>
            </a:pPr>
            <a:endParaRPr lang="es-ES"/>
          </a:p>
        </c:txPr>
        <c:crossAx val="362740016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0.18801855933630715"/>
          <c:y val="3.4086317779892628E-2"/>
          <c:w val="5.73873740409254E-2"/>
          <c:h val="0.77997018798391959"/>
        </c:manualLayout>
      </c:layout>
      <c:overlay val="0"/>
      <c:txPr>
        <a:bodyPr/>
        <a:lstStyle/>
        <a:p>
          <a:pPr>
            <a:defRPr sz="1000">
              <a:solidFill>
                <a:srgbClr val="5F5F5F"/>
              </a:solidFill>
            </a:defRPr>
          </a:pPr>
          <a:endParaRPr lang="es-ES"/>
        </a:p>
      </c:txPr>
    </c:legend>
    <c:plotVisOnly val="1"/>
    <c:dispBlanksAs val="gap"/>
    <c:showDLblsOverMax val="0"/>
  </c:chart>
  <c:txPr>
    <a:bodyPr/>
    <a:lstStyle/>
    <a:p>
      <a:pPr>
        <a:defRPr sz="1000" baseline="0"/>
      </a:pPr>
      <a:endParaRPr lang="es-ES"/>
    </a:p>
  </c:txPr>
  <c:externalData r:id="rId1">
    <c:autoUpdate val="0"/>
  </c:externalData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3273329411106251"/>
          <c:y val="4.3074441344954285E-2"/>
          <c:w val="0.65409948035085275"/>
          <c:h val="0.78782691585815456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Sí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Total</c:v>
                </c:pt>
                <c:pt idx="2">
                  <c:v>Entre 6 y 10</c:v>
                </c:pt>
                <c:pt idx="3">
                  <c:v>De 11 a 13</c:v>
                </c:pt>
                <c:pt idx="4">
                  <c:v>De 14 a 16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 formatCode="0%">
                  <c:v>0.45500000000000002</c:v>
                </c:pt>
                <c:pt idx="2" formatCode="0%">
                  <c:v>0.438</c:v>
                </c:pt>
                <c:pt idx="3" formatCode="0%">
                  <c:v>0.48599999999999999</c:v>
                </c:pt>
                <c:pt idx="4" formatCode="0%">
                  <c:v>0.42899999999999999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8DC63F"/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Total</c:v>
                </c:pt>
                <c:pt idx="2">
                  <c:v>Entre 6 y 10</c:v>
                </c:pt>
                <c:pt idx="3">
                  <c:v>De 11 a 13</c:v>
                </c:pt>
                <c:pt idx="4">
                  <c:v>De 14 a 16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  <c:pt idx="0" formatCode="0%">
                  <c:v>0.54500000000000004</c:v>
                </c:pt>
                <c:pt idx="2" formatCode="0%">
                  <c:v>0.56200000000000006</c:v>
                </c:pt>
                <c:pt idx="3" formatCode="0%">
                  <c:v>0.51400000000000001</c:v>
                </c:pt>
                <c:pt idx="4" formatCode="0%">
                  <c:v>0.57099999999999995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overlap val="100"/>
        <c:axId val="370854064"/>
        <c:axId val="381330528"/>
      </c:barChart>
      <c:catAx>
        <c:axId val="370854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8425" cmpd="sng">
            <a:solidFill>
              <a:srgbClr val="000000"/>
            </a:solidFill>
          </a:ln>
        </c:spPr>
        <c:txPr>
          <a:bodyPr rot="0" vert="horz" anchor="ctr"/>
          <a:lstStyle/>
          <a:p>
            <a:pPr>
              <a:defRPr sz="1100" cap="all" baseline="0">
                <a:solidFill>
                  <a:srgbClr val="5F5F5F"/>
                </a:solidFill>
              </a:defRPr>
            </a:pPr>
            <a:endParaRPr lang="es-ES"/>
          </a:p>
        </c:txPr>
        <c:crossAx val="381330528"/>
        <c:crosses val="autoZero"/>
        <c:auto val="1"/>
        <c:lblAlgn val="ctr"/>
        <c:lblOffset val="100"/>
        <c:noMultiLvlLbl val="0"/>
      </c:catAx>
      <c:valAx>
        <c:axId val="381330528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solidFill>
              <a:srgbClr val="000000"/>
            </a:solidFill>
          </a:ln>
        </c:spPr>
        <c:txPr>
          <a:bodyPr/>
          <a:lstStyle/>
          <a:p>
            <a:pPr>
              <a:defRPr sz="700" baseline="0">
                <a:solidFill>
                  <a:srgbClr val="5F5F5F"/>
                </a:solidFill>
              </a:defRPr>
            </a:pPr>
            <a:endParaRPr lang="es-ES"/>
          </a:p>
        </c:txPr>
        <c:crossAx val="370854064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0.18801855933630715"/>
          <c:y val="3.4086317779892628E-2"/>
          <c:w val="5.73873740409254E-2"/>
          <c:h val="0.77997018798391959"/>
        </c:manualLayout>
      </c:layout>
      <c:overlay val="0"/>
      <c:txPr>
        <a:bodyPr/>
        <a:lstStyle/>
        <a:p>
          <a:pPr>
            <a:defRPr sz="1000">
              <a:solidFill>
                <a:srgbClr val="5F5F5F"/>
              </a:solidFill>
            </a:defRPr>
          </a:pPr>
          <a:endParaRPr lang="es-ES"/>
        </a:p>
      </c:txPr>
    </c:legend>
    <c:plotVisOnly val="1"/>
    <c:dispBlanksAs val="gap"/>
    <c:showDLblsOverMax val="0"/>
  </c:chart>
  <c:txPr>
    <a:bodyPr/>
    <a:lstStyle/>
    <a:p>
      <a:pPr>
        <a:defRPr sz="1000" baseline="0"/>
      </a:pPr>
      <a:endParaRPr lang="es-ES"/>
    </a:p>
  </c:txPr>
  <c:externalData r:id="rId1">
    <c:autoUpdate val="0"/>
  </c:externalData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2062232923363918"/>
          <c:y val="3.0528355770356692E-2"/>
          <c:w val="0.36110084379948376"/>
          <c:h val="0.83745770348466519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Sheet1!$A$11</c:f>
              <c:strCache>
                <c:ptCount val="1"/>
                <c:pt idx="0">
                  <c:v>Llevo la comida de casa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-3.0917872514413022E-3"/>
                  <c:y val="1.097440944881889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7.0422548227893284E-3"/>
                  <c:y val="-1.895262040955338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7.7294681286032563E-3"/>
                  <c:y val="-1.065179352580927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5.6682111479835185E-17"/>
                  <c:y val="1.054625984251968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4.6376808771619532E-3"/>
                  <c:y val="-1.04166666666666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4.6376808771619532E-3"/>
                  <c:y val="-5.375929571303586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1.5458936257206511E-3"/>
                  <c:y val="1.697287839020122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1.1336422295967037E-16"/>
                  <c:y val="4.555719597550305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anchor="t" anchorCtr="0"/>
              <a:lstStyle/>
              <a:p>
                <a:pPr>
                  <a:defRPr sz="1200">
                    <a:solidFill>
                      <a:srgbClr val="FFFFFF"/>
                    </a:solidFill>
                  </a:defRPr>
                </a:pPr>
                <a:endParaRPr lang="es-E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Sheet1!$B$10</c:f>
              <c:strCache>
                <c:ptCount val="1"/>
                <c:pt idx="0">
                  <c:v>Come colegio</c:v>
                </c:pt>
              </c:strCache>
            </c:strRef>
          </c:cat>
          <c:val>
            <c:numRef>
              <c:f>Sheet1!$B$11</c:f>
              <c:numCache>
                <c:formatCode>0.00%</c:formatCode>
                <c:ptCount val="1"/>
                <c:pt idx="0">
                  <c:v>0.29499999999999998</c:v>
                </c:pt>
              </c:numCache>
            </c:numRef>
          </c:val>
        </c:ser>
        <c:ser>
          <c:idx val="1"/>
          <c:order val="1"/>
          <c:tx>
            <c:strRef>
              <c:f>Sheet1!$A$12</c:f>
              <c:strCache>
                <c:ptCount val="1"/>
                <c:pt idx="0">
                  <c:v>Como la que tienen en el
comedor del colegio</c:v>
                </c:pt>
              </c:strCache>
            </c:strRef>
          </c:tx>
          <c:spPr>
            <a:solidFill>
              <a:srgbClr val="6ECFF6"/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Sheet1!$B$10</c:f>
              <c:strCache>
                <c:ptCount val="1"/>
                <c:pt idx="0">
                  <c:v>Come colegio</c:v>
                </c:pt>
              </c:strCache>
            </c:strRef>
          </c:cat>
          <c:val>
            <c:numRef>
              <c:f>Sheet1!$B$12</c:f>
              <c:numCache>
                <c:formatCode>0.00%</c:formatCode>
                <c:ptCount val="1"/>
                <c:pt idx="0">
                  <c:v>0.70499999999999996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"/>
        <c:overlap val="100"/>
        <c:axId val="381333328"/>
        <c:axId val="381333888"/>
      </c:barChart>
      <c:catAx>
        <c:axId val="381333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8425" cmpd="sng">
            <a:solidFill>
              <a:srgbClr val="000000"/>
            </a:solidFill>
          </a:ln>
        </c:spPr>
        <c:txPr>
          <a:bodyPr rot="0" vert="horz" anchor="ctr"/>
          <a:lstStyle/>
          <a:p>
            <a:pPr>
              <a:defRPr sz="1100" cap="all" baseline="0">
                <a:solidFill>
                  <a:srgbClr val="5F5F5F"/>
                </a:solidFill>
              </a:defRPr>
            </a:pPr>
            <a:endParaRPr lang="es-ES"/>
          </a:p>
        </c:txPr>
        <c:crossAx val="381333888"/>
        <c:crosses val="autoZero"/>
        <c:auto val="1"/>
        <c:lblAlgn val="ctr"/>
        <c:lblOffset val="100"/>
        <c:noMultiLvlLbl val="0"/>
      </c:catAx>
      <c:valAx>
        <c:axId val="381333888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solidFill>
              <a:srgbClr val="000000"/>
            </a:solidFill>
          </a:ln>
        </c:spPr>
        <c:txPr>
          <a:bodyPr/>
          <a:lstStyle/>
          <a:p>
            <a:pPr>
              <a:defRPr sz="700" baseline="0">
                <a:solidFill>
                  <a:srgbClr val="5F5F5F"/>
                </a:solidFill>
              </a:defRPr>
            </a:pPr>
            <a:endParaRPr lang="es-ES"/>
          </a:p>
        </c:txPr>
        <c:crossAx val="381333328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1.9868332574130718E-2"/>
          <c:y val="0.10697210013664869"/>
          <c:w val="0.28932626190321253"/>
          <c:h val="0.79242944821952199"/>
        </c:manualLayout>
      </c:layout>
      <c:overlay val="0"/>
      <c:txPr>
        <a:bodyPr/>
        <a:lstStyle/>
        <a:p>
          <a:pPr>
            <a:defRPr sz="1050">
              <a:solidFill>
                <a:srgbClr val="5F5F5F"/>
              </a:solidFill>
            </a:defRPr>
          </a:pPr>
          <a:endParaRPr lang="es-ES"/>
        </a:p>
      </c:txPr>
    </c:legend>
    <c:plotVisOnly val="1"/>
    <c:dispBlanksAs val="gap"/>
    <c:showDLblsOverMax val="0"/>
  </c:chart>
  <c:txPr>
    <a:bodyPr/>
    <a:lstStyle/>
    <a:p>
      <a:pPr>
        <a:defRPr sz="1000" baseline="0"/>
      </a:pPr>
      <a:endParaRPr lang="es-ES"/>
    </a:p>
  </c:txPr>
  <c:externalData r:id="rId1">
    <c:autoUpdate val="0"/>
  </c:externalData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71228596425447"/>
          <c:y val="0.12571816453977736"/>
          <c:w val="0.51686539182602176"/>
          <c:h val="0.74856367092044529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Dieta especial</c:v>
                </c:pt>
              </c:strCache>
            </c:strRef>
          </c:tx>
          <c:dPt>
            <c:idx val="0"/>
            <c:bubble3D val="0"/>
            <c:spPr>
              <a:solidFill>
                <a:srgbClr val="92D050"/>
              </a:solidFill>
            </c:spPr>
          </c:dPt>
          <c:dPt>
            <c:idx val="1"/>
            <c:bubble3D val="0"/>
            <c:spPr>
              <a:solidFill>
                <a:srgbClr val="FFC000">
                  <a:alpha val="54118"/>
                </a:srgbClr>
              </a:solidFill>
            </c:spPr>
          </c:dPt>
          <c:dPt>
            <c:idx val="2"/>
            <c:bubble3D val="0"/>
            <c:spPr>
              <a:solidFill>
                <a:schemeClr val="bg2">
                  <a:lumMod val="60000"/>
                  <a:lumOff val="40000"/>
                </a:schemeClr>
              </a:solidFill>
            </c:spPr>
          </c:dPt>
          <c:dLbls>
            <c:dLbl>
              <c:idx val="0"/>
              <c:spPr/>
              <c:txPr>
                <a:bodyPr/>
                <a:lstStyle/>
                <a:p>
                  <a:pPr algn="ctr">
                    <a:defRPr lang="es-ES" sz="1400" b="1" i="0" u="none" strike="noStrike" kern="1200" baseline="0">
                      <a:solidFill>
                        <a:srgbClr val="5F5F5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spPr/>
              <c:txPr>
                <a:bodyPr/>
                <a:lstStyle/>
                <a:p>
                  <a:pPr algn="ctr">
                    <a:defRPr lang="es-ES" sz="1400" b="1" i="0" u="none" strike="noStrike" kern="1200" baseline="0">
                      <a:solidFill>
                        <a:srgbClr val="5F5F5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Hoja1!$B$2:$B$3</c:f>
              <c:numCache>
                <c:formatCode>0%</c:formatCode>
                <c:ptCount val="2"/>
                <c:pt idx="0">
                  <c:v>0.752</c:v>
                </c:pt>
                <c:pt idx="1">
                  <c:v>0.248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4247880072683221"/>
          <c:y val="2.3389734779306219E-2"/>
          <c:w val="0.46853424571928509"/>
          <c:h val="0.90214321189278457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Lbls>
            <c:numFmt formatCode="0%" sourceLinked="0"/>
            <c:spPr>
              <a:noFill/>
              <a:ln w="16260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tx1"/>
                    </a:solidFill>
                    <a:latin typeface="+mn-lt"/>
                    <a:ea typeface="Arial"/>
                    <a:cs typeface="Arial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Porque el colegio está cerca
de casa</c:v>
                </c:pt>
                <c:pt idx="1">
                  <c:v>Mis padres prefieren
asegurarse en casa que hago
la dieta</c:v>
                </c:pt>
                <c:pt idx="2">
                  <c:v>Porque como tengo que ponerse
la insulina, prefiero hacerlo
en casa</c:v>
                </c:pt>
                <c:pt idx="3">
                  <c:v>No hay comedor en el colegio</c:v>
                </c:pt>
                <c:pt idx="4">
                  <c:v>Porque en el colegio no puedo
modificar la dieta</c:v>
                </c:pt>
                <c:pt idx="5">
                  <c:v>Otros motivos</c:v>
                </c:pt>
              </c:strCache>
            </c:strRef>
          </c:cat>
          <c:val>
            <c:numRef>
              <c:f>Sheet1!$B$2:$B$7</c:f>
              <c:numCache>
                <c:formatCode>0.00%</c:formatCode>
                <c:ptCount val="6"/>
                <c:pt idx="0">
                  <c:v>0.40799999999999997</c:v>
                </c:pt>
                <c:pt idx="1">
                  <c:v>0.28599999999999998</c:v>
                </c:pt>
                <c:pt idx="2">
                  <c:v>0.23699999999999999</c:v>
                </c:pt>
                <c:pt idx="3">
                  <c:v>0.187</c:v>
                </c:pt>
                <c:pt idx="4">
                  <c:v>7.2999999999999995E-2</c:v>
                </c:pt>
                <c:pt idx="5">
                  <c:v>0.17599999999999999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81337808"/>
        <c:axId val="381338368"/>
      </c:barChart>
      <c:catAx>
        <c:axId val="3813378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63500">
            <a:solidFill>
              <a:schemeClr val="bg2"/>
            </a:solidFill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1"/>
                </a:solidFill>
                <a:latin typeface="+mn-lt"/>
                <a:ea typeface="Arial"/>
                <a:cs typeface="Arial"/>
              </a:defRPr>
            </a:pPr>
            <a:endParaRPr lang="es-ES"/>
          </a:p>
        </c:txPr>
        <c:crossAx val="3813383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81338368"/>
        <c:scaling>
          <c:orientation val="minMax"/>
          <c:max val="1"/>
          <c:min val="0"/>
        </c:scaling>
        <c:delete val="1"/>
        <c:axPos val="t"/>
        <c:numFmt formatCode="0.00%" sourceLinked="1"/>
        <c:majorTickMark val="out"/>
        <c:minorTickMark val="none"/>
        <c:tickLblPos val="nextTo"/>
        <c:crossAx val="381337808"/>
        <c:crosses val="autoZero"/>
        <c:crossBetween val="between"/>
      </c:valAx>
      <c:spPr>
        <a:noFill/>
        <a:ln w="1626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3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s-E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921406411582212E-2"/>
          <c:y val="5.0802139037433157E-2"/>
          <c:w val="0.97518097207859356"/>
          <c:h val="0.8663101604278075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 w="15256"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+mj-lt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Menos de 1 año</c:v>
                </c:pt>
                <c:pt idx="1">
                  <c:v>1 año</c:v>
                </c:pt>
                <c:pt idx="2">
                  <c:v>2 años</c:v>
                </c:pt>
                <c:pt idx="3">
                  <c:v>3 años</c:v>
                </c:pt>
                <c:pt idx="4">
                  <c:v>4 años</c:v>
                </c:pt>
                <c:pt idx="5">
                  <c:v>5 años</c:v>
                </c:pt>
                <c:pt idx="6">
                  <c:v>6 años</c:v>
                </c:pt>
                <c:pt idx="7">
                  <c:v>7 años</c:v>
                </c:pt>
                <c:pt idx="8">
                  <c:v>8 años</c:v>
                </c:pt>
                <c:pt idx="9">
                  <c:v>9 años o más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8</c:v>
                </c:pt>
                <c:pt idx="1">
                  <c:v>19</c:v>
                </c:pt>
                <c:pt idx="2">
                  <c:v>13</c:v>
                </c:pt>
                <c:pt idx="3">
                  <c:v>11</c:v>
                </c:pt>
                <c:pt idx="4">
                  <c:v>11</c:v>
                </c:pt>
                <c:pt idx="5">
                  <c:v>9</c:v>
                </c:pt>
                <c:pt idx="6">
                  <c:v>11</c:v>
                </c:pt>
                <c:pt idx="7">
                  <c:v>7</c:v>
                </c:pt>
                <c:pt idx="8">
                  <c:v>5</c:v>
                </c:pt>
                <c:pt idx="9">
                  <c:v>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"/>
        <c:axId val="357663488"/>
        <c:axId val="357664048"/>
      </c:barChart>
      <c:catAx>
        <c:axId val="357663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90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chemeClr val="tx1"/>
                </a:solidFill>
                <a:latin typeface="+mj-lt"/>
                <a:ea typeface="Arial"/>
                <a:cs typeface="Arial"/>
              </a:defRPr>
            </a:pPr>
            <a:endParaRPr lang="es-ES"/>
          </a:p>
        </c:txPr>
        <c:crossAx val="35766404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57664048"/>
        <c:scaling>
          <c:orientation val="minMax"/>
          <c:max val="10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90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556" b="0" i="0" u="none" strike="noStrike" baseline="0">
                <a:solidFill>
                  <a:schemeClr val="tx1"/>
                </a:solidFill>
                <a:latin typeface="Trebuchet MS"/>
                <a:ea typeface="Trebuchet MS"/>
                <a:cs typeface="Trebuchet MS"/>
              </a:defRPr>
            </a:pPr>
            <a:endParaRPr lang="es-ES"/>
          </a:p>
        </c:txPr>
        <c:crossAx val="357663488"/>
        <c:crosses val="autoZero"/>
        <c:crossBetween val="between"/>
        <c:majorUnit val="10"/>
      </c:valAx>
      <c:spPr>
        <a:noFill/>
        <a:ln w="15256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8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s-ES"/>
    </a:p>
  </c:txPr>
  <c:externalData r:id="rId1">
    <c:autoUpdate val="0"/>
  </c:externalData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23741350513004"/>
          <c:y val="0.13701696911589611"/>
          <c:w val="0.8044586282775259"/>
          <c:h val="0.49018766404199476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6ECFF6"/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anchor="t" anchorCtr="0"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Entre 6 y 10</c:v>
                </c:pt>
                <c:pt idx="1">
                  <c:v>De 11 a 13</c:v>
                </c:pt>
                <c:pt idx="2">
                  <c:v>De 14 a 16</c:v>
                </c:pt>
              </c:strCache>
            </c:strRef>
          </c:cat>
          <c:val>
            <c:numRef>
              <c:f>Sheet1!$B$2:$D$2</c:f>
              <c:numCache>
                <c:formatCode>0.00%</c:formatCode>
                <c:ptCount val="3"/>
                <c:pt idx="0">
                  <c:v>0.34599999999999997</c:v>
                </c:pt>
                <c:pt idx="1">
                  <c:v>0.313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overlap val="100"/>
        <c:axId val="381340608"/>
        <c:axId val="381341168"/>
      </c:barChart>
      <c:catAx>
        <c:axId val="381340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8425" cmpd="sng">
            <a:solidFill>
              <a:srgbClr val="000000"/>
            </a:solidFill>
          </a:ln>
        </c:spPr>
        <c:txPr>
          <a:bodyPr rot="0" vert="horz" anchor="ctr"/>
          <a:lstStyle/>
          <a:p>
            <a:pPr>
              <a:defRPr sz="800" cap="all" baseline="0">
                <a:solidFill>
                  <a:srgbClr val="5F5F5F"/>
                </a:solidFill>
              </a:defRPr>
            </a:pPr>
            <a:endParaRPr lang="es-ES"/>
          </a:p>
        </c:txPr>
        <c:crossAx val="381341168"/>
        <c:crosses val="autoZero"/>
        <c:auto val="1"/>
        <c:lblAlgn val="ctr"/>
        <c:lblOffset val="100"/>
        <c:noMultiLvlLbl val="0"/>
      </c:catAx>
      <c:valAx>
        <c:axId val="381341168"/>
        <c:scaling>
          <c:orientation val="minMax"/>
          <c:max val="1"/>
          <c:min val="0"/>
        </c:scaling>
        <c:delete val="0"/>
        <c:axPos val="l"/>
        <c:numFmt formatCode="0.00%" sourceLinked="1"/>
        <c:majorTickMark val="none"/>
        <c:minorTickMark val="none"/>
        <c:tickLblPos val="nextTo"/>
        <c:spPr>
          <a:noFill/>
          <a:ln>
            <a:solidFill>
              <a:srgbClr val="000000"/>
            </a:solidFill>
          </a:ln>
        </c:spPr>
        <c:txPr>
          <a:bodyPr/>
          <a:lstStyle/>
          <a:p>
            <a:pPr>
              <a:defRPr sz="700" baseline="0">
                <a:solidFill>
                  <a:srgbClr val="5F5F5F"/>
                </a:solidFill>
              </a:defRPr>
            </a:pPr>
            <a:endParaRPr lang="es-ES"/>
          </a:p>
        </c:txPr>
        <c:crossAx val="3813406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aseline="0"/>
      </a:pPr>
      <a:endParaRPr lang="es-ES"/>
    </a:p>
  </c:txPr>
  <c:externalData r:id="rId1">
    <c:autoUpdate val="0"/>
  </c:externalData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23741350513004"/>
          <c:y val="0.13701696911589611"/>
          <c:w val="0.8044586282775259"/>
          <c:h val="0.49018766404199476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6ECFF6"/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anchor="t" anchorCtr="0"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Entre 6 y 10</c:v>
                </c:pt>
                <c:pt idx="1">
                  <c:v>De 11 a 13</c:v>
                </c:pt>
                <c:pt idx="2">
                  <c:v>De 14 a 16</c:v>
                </c:pt>
              </c:strCache>
            </c:strRef>
          </c:cat>
          <c:val>
            <c:numRef>
              <c:f>Sheet1!$B$2:$D$2</c:f>
              <c:numCache>
                <c:formatCode>0.00%</c:formatCode>
                <c:ptCount val="3"/>
                <c:pt idx="0">
                  <c:v>0.32300000000000001</c:v>
                </c:pt>
                <c:pt idx="1">
                  <c:v>0.20799999999999999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overlap val="100"/>
        <c:axId val="381341728"/>
        <c:axId val="381342288"/>
      </c:barChart>
      <c:catAx>
        <c:axId val="381341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8425" cmpd="sng">
            <a:solidFill>
              <a:srgbClr val="000000"/>
            </a:solidFill>
          </a:ln>
        </c:spPr>
        <c:txPr>
          <a:bodyPr rot="0" vert="horz" anchor="ctr"/>
          <a:lstStyle/>
          <a:p>
            <a:pPr>
              <a:defRPr sz="800" cap="all" baseline="0">
                <a:solidFill>
                  <a:srgbClr val="5F5F5F"/>
                </a:solidFill>
              </a:defRPr>
            </a:pPr>
            <a:endParaRPr lang="es-ES"/>
          </a:p>
        </c:txPr>
        <c:crossAx val="381342288"/>
        <c:crosses val="autoZero"/>
        <c:auto val="1"/>
        <c:lblAlgn val="ctr"/>
        <c:lblOffset val="100"/>
        <c:noMultiLvlLbl val="0"/>
      </c:catAx>
      <c:valAx>
        <c:axId val="381342288"/>
        <c:scaling>
          <c:orientation val="minMax"/>
          <c:max val="1"/>
          <c:min val="0"/>
        </c:scaling>
        <c:delete val="0"/>
        <c:axPos val="l"/>
        <c:numFmt formatCode="0.00%" sourceLinked="1"/>
        <c:majorTickMark val="none"/>
        <c:minorTickMark val="none"/>
        <c:tickLblPos val="nextTo"/>
        <c:spPr>
          <a:noFill/>
          <a:ln>
            <a:solidFill>
              <a:srgbClr val="000000"/>
            </a:solidFill>
          </a:ln>
        </c:spPr>
        <c:txPr>
          <a:bodyPr/>
          <a:lstStyle/>
          <a:p>
            <a:pPr>
              <a:defRPr sz="700" baseline="0">
                <a:solidFill>
                  <a:srgbClr val="5F5F5F"/>
                </a:solidFill>
              </a:defRPr>
            </a:pPr>
            <a:endParaRPr lang="es-ES"/>
          </a:p>
        </c:txPr>
        <c:crossAx val="3813417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aseline="0"/>
      </a:pPr>
      <a:endParaRPr lang="es-ES"/>
    </a:p>
  </c:txPr>
  <c:externalData r:id="rId1">
    <c:autoUpdate val="0"/>
  </c:externalData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855457336700836"/>
          <c:y val="6.1140312070135407E-2"/>
          <c:w val="0.72701889268558406"/>
          <c:h val="0.7170964304968967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No lo sé</c:v>
                </c:pt>
              </c:strCache>
            </c:strRef>
          </c:tx>
          <c:spPr>
            <a:solidFill>
              <a:schemeClr val="bg2">
                <a:lumMod val="60000"/>
                <a:lumOff val="40000"/>
              </a:schemeClr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anchor="t" anchorCtr="0"/>
              <a:lstStyle/>
              <a:p>
                <a:pPr>
                  <a:defRPr sz="1200">
                    <a:solidFill>
                      <a:srgbClr val="FFFFFF"/>
                    </a:solidFill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Hace deporte con los compañeros</c:v>
                </c:pt>
                <c:pt idx="1">
                  <c:v>Los profesores de educación física saben identificar hipoglucemia</c:v>
                </c:pt>
                <c:pt idx="2">
                  <c:v>Ha tenido Hipoglucemia por deporte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1">
                  <c:v>0.48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Hace deporte con los compañeros</c:v>
                </c:pt>
                <c:pt idx="1">
                  <c:v>Los profesores de educación física saben identificar hipoglucemia</c:v>
                </c:pt>
                <c:pt idx="2">
                  <c:v>Ha tenido Hipoglucemia por deporte</c:v>
                </c:pt>
              </c:strCache>
            </c:strRef>
          </c:cat>
          <c:val>
            <c:numRef>
              <c:f>Sheet1!$B$3:$D$3</c:f>
              <c:numCache>
                <c:formatCode>0%</c:formatCode>
                <c:ptCount val="3"/>
                <c:pt idx="0">
                  <c:v>5.0000000000000001E-3</c:v>
                </c:pt>
                <c:pt idx="1">
                  <c:v>0.193</c:v>
                </c:pt>
                <c:pt idx="2">
                  <c:v>0.40100000000000002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Sí</c:v>
                </c:pt>
              </c:strCache>
            </c:strRef>
          </c:tx>
          <c:spPr>
            <a:solidFill>
              <a:srgbClr val="8DC63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Hace deporte con los compañeros</c:v>
                </c:pt>
                <c:pt idx="1">
                  <c:v>Los profesores de educación física saben identificar hipoglucemia</c:v>
                </c:pt>
                <c:pt idx="2">
                  <c:v>Ha tenido Hipoglucemia por deporte</c:v>
                </c:pt>
              </c:strCache>
            </c:strRef>
          </c:cat>
          <c:val>
            <c:numRef>
              <c:f>Sheet1!$B$4:$D$4</c:f>
              <c:numCache>
                <c:formatCode>0%</c:formatCode>
                <c:ptCount val="3"/>
                <c:pt idx="0">
                  <c:v>0.995</c:v>
                </c:pt>
                <c:pt idx="1">
                  <c:v>0.32700000000000001</c:v>
                </c:pt>
                <c:pt idx="2">
                  <c:v>0.59899999999999998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overlap val="100"/>
        <c:axId val="381373936"/>
        <c:axId val="381369456"/>
      </c:barChart>
      <c:catAx>
        <c:axId val="381373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8425" cmpd="sng">
            <a:solidFill>
              <a:srgbClr val="000000"/>
            </a:solidFill>
          </a:ln>
        </c:spPr>
        <c:txPr>
          <a:bodyPr rot="0" vert="horz" anchor="ctr"/>
          <a:lstStyle/>
          <a:p>
            <a:pPr>
              <a:defRPr sz="1000" cap="all" baseline="0">
                <a:solidFill>
                  <a:srgbClr val="5F5F5F"/>
                </a:solidFill>
              </a:defRPr>
            </a:pPr>
            <a:endParaRPr lang="es-ES"/>
          </a:p>
        </c:txPr>
        <c:crossAx val="381369456"/>
        <c:crosses val="autoZero"/>
        <c:auto val="1"/>
        <c:lblAlgn val="ctr"/>
        <c:lblOffset val="100"/>
        <c:noMultiLvlLbl val="0"/>
      </c:catAx>
      <c:valAx>
        <c:axId val="381369456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solidFill>
              <a:srgbClr val="000000"/>
            </a:solidFill>
          </a:ln>
        </c:spPr>
        <c:txPr>
          <a:bodyPr/>
          <a:lstStyle/>
          <a:p>
            <a:pPr>
              <a:defRPr sz="700" baseline="0">
                <a:solidFill>
                  <a:srgbClr val="5F5F5F"/>
                </a:solidFill>
              </a:defRPr>
            </a:pPr>
            <a:endParaRPr lang="es-ES"/>
          </a:p>
        </c:txPr>
        <c:crossAx val="381373936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5.0314465408805034E-2"/>
          <c:y val="0.14348881836402871"/>
          <c:w val="8.7829569652849993E-2"/>
          <c:h val="0.51758264424602018"/>
        </c:manualLayout>
      </c:layout>
      <c:overlay val="0"/>
      <c:txPr>
        <a:bodyPr/>
        <a:lstStyle/>
        <a:p>
          <a:pPr>
            <a:defRPr sz="1000">
              <a:solidFill>
                <a:srgbClr val="5F5F5F"/>
              </a:solidFill>
            </a:defRPr>
          </a:pPr>
          <a:endParaRPr lang="es-ES"/>
        </a:p>
      </c:txPr>
    </c:legend>
    <c:plotVisOnly val="1"/>
    <c:dispBlanksAs val="gap"/>
    <c:showDLblsOverMax val="0"/>
  </c:chart>
  <c:txPr>
    <a:bodyPr/>
    <a:lstStyle/>
    <a:p>
      <a:pPr>
        <a:defRPr sz="1000" baseline="0"/>
      </a:pPr>
      <a:endParaRPr lang="es-ES"/>
    </a:p>
  </c:txPr>
  <c:externalData r:id="rId1">
    <c:autoUpdate val="0"/>
  </c:externalData>
</c:chartSpace>
</file>

<file path=ppt/charts/chart7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66001178604192"/>
          <c:y val="0.13701696911589611"/>
          <c:w val="0.82023265061685346"/>
          <c:h val="0.62315390272595494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No se realizan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3.0917872514413022E-3"/>
                  <c:y val="1.097440944881889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7.7294681286032563E-3"/>
                  <c:y val="-1.065179352580927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5.6682111479835185E-17"/>
                  <c:y val="1.054625984251968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4.6376808771619532E-3"/>
                  <c:y val="-1.04166666666666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4.6376808771619532E-3"/>
                  <c:y val="-5.375929571303586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1.5458936257206511E-3"/>
                  <c:y val="1.697287839020122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1.1336422295967037E-16"/>
                  <c:y val="4.555719597550305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anchor="t" anchorCtr="0"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es-E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Total</c:v>
                </c:pt>
                <c:pt idx="2">
                  <c:v>Entre 6 y 10</c:v>
                </c:pt>
                <c:pt idx="3">
                  <c:v>De 11 a 13</c:v>
                </c:pt>
                <c:pt idx="4">
                  <c:v>De 14 a 16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 formatCode="0%">
                  <c:v>2.5000000000000001E-2</c:v>
                </c:pt>
                <c:pt idx="2" formatCode="0%">
                  <c:v>2.8000000000000001E-2</c:v>
                </c:pt>
                <c:pt idx="3" formatCode="0%">
                  <c:v>2.1000000000000001E-2</c:v>
                </c:pt>
                <c:pt idx="4" formatCode="0%">
                  <c:v>0.02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Sí</c:v>
                </c:pt>
              </c:strCache>
            </c:strRef>
          </c:tx>
          <c:spPr>
            <a:solidFill>
              <a:srgbClr val="FFCD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es-ES" sz="1200" b="0" i="0" u="none" strike="noStrike" kern="1200" baseline="0">
                    <a:solidFill>
                      <a:srgbClr val="5F5F5F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Total</c:v>
                </c:pt>
                <c:pt idx="2">
                  <c:v>Entre 6 y 10</c:v>
                </c:pt>
                <c:pt idx="3">
                  <c:v>De 11 a 13</c:v>
                </c:pt>
                <c:pt idx="4">
                  <c:v>De 14 a 16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  <c:pt idx="0" formatCode="0%">
                  <c:v>0.158</c:v>
                </c:pt>
                <c:pt idx="2" formatCode="0%">
                  <c:v>0.19700000000000001</c:v>
                </c:pt>
                <c:pt idx="3" formatCode="0%">
                  <c:v>0.129</c:v>
                </c:pt>
                <c:pt idx="4" formatCode="0%">
                  <c:v>0.10199999999999999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8DC63F"/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Total</c:v>
                </c:pt>
                <c:pt idx="2">
                  <c:v>Entre 6 y 10</c:v>
                </c:pt>
                <c:pt idx="3">
                  <c:v>De 11 a 13</c:v>
                </c:pt>
                <c:pt idx="4">
                  <c:v>De 14 a 16</c:v>
                </c:pt>
              </c:strCache>
            </c:strRef>
          </c:cat>
          <c:val>
            <c:numRef>
              <c:f>Sheet1!$B$4:$F$4</c:f>
              <c:numCache>
                <c:formatCode>General</c:formatCode>
                <c:ptCount val="5"/>
                <c:pt idx="0" formatCode="0%">
                  <c:v>0.81699999999999995</c:v>
                </c:pt>
                <c:pt idx="2" formatCode="0%">
                  <c:v>0.77500000000000002</c:v>
                </c:pt>
                <c:pt idx="3" formatCode="0%">
                  <c:v>0.85</c:v>
                </c:pt>
                <c:pt idx="4" formatCode="0%">
                  <c:v>0.878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overlap val="100"/>
        <c:axId val="381366096"/>
        <c:axId val="381366656"/>
      </c:barChart>
      <c:catAx>
        <c:axId val="381366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8425" cmpd="sng">
            <a:solidFill>
              <a:srgbClr val="000000"/>
            </a:solidFill>
          </a:ln>
        </c:spPr>
        <c:txPr>
          <a:bodyPr rot="0" vert="horz" anchor="ctr"/>
          <a:lstStyle/>
          <a:p>
            <a:pPr>
              <a:defRPr sz="1100" cap="all" baseline="0">
                <a:solidFill>
                  <a:srgbClr val="5F5F5F"/>
                </a:solidFill>
              </a:defRPr>
            </a:pPr>
            <a:endParaRPr lang="es-ES"/>
          </a:p>
        </c:txPr>
        <c:crossAx val="381366656"/>
        <c:crosses val="autoZero"/>
        <c:auto val="1"/>
        <c:lblAlgn val="ctr"/>
        <c:lblOffset val="100"/>
        <c:noMultiLvlLbl val="0"/>
      </c:catAx>
      <c:valAx>
        <c:axId val="381366656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solidFill>
              <a:srgbClr val="000000"/>
            </a:solidFill>
          </a:ln>
        </c:spPr>
        <c:txPr>
          <a:bodyPr/>
          <a:lstStyle/>
          <a:p>
            <a:pPr>
              <a:defRPr sz="700" baseline="0">
                <a:solidFill>
                  <a:srgbClr val="5F5F5F"/>
                </a:solidFill>
              </a:defRPr>
            </a:pPr>
            <a:endParaRPr lang="es-ES"/>
          </a:p>
        </c:txPr>
        <c:crossAx val="381366096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4.8731223428606363E-3"/>
          <c:y val="0.15071516665410117"/>
          <c:w val="0.10919162269683831"/>
          <c:h val="0.63610755878876157"/>
        </c:manualLayout>
      </c:layout>
      <c:overlay val="0"/>
      <c:txPr>
        <a:bodyPr/>
        <a:lstStyle/>
        <a:p>
          <a:pPr>
            <a:defRPr sz="1100">
              <a:solidFill>
                <a:srgbClr val="5F5F5F"/>
              </a:solidFill>
            </a:defRPr>
          </a:pPr>
          <a:endParaRPr lang="es-ES"/>
        </a:p>
      </c:txPr>
    </c:legend>
    <c:plotVisOnly val="1"/>
    <c:dispBlanksAs val="gap"/>
    <c:showDLblsOverMax val="0"/>
  </c:chart>
  <c:txPr>
    <a:bodyPr/>
    <a:lstStyle/>
    <a:p>
      <a:pPr>
        <a:defRPr sz="1000" baseline="0"/>
      </a:pPr>
      <a:endParaRPr lang="es-ES"/>
    </a:p>
  </c:txPr>
  <c:externalData r:id="rId1">
    <c:autoUpdate val="0"/>
  </c:externalData>
</c:chartSpace>
</file>

<file path=ppt/charts/chart7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887365350839991"/>
          <c:y val="0.10920979466467712"/>
          <c:w val="0.65409948035085275"/>
          <c:h val="0.78782691585815456"/>
        </c:manualLayout>
      </c:layout>
      <c:doughnutChart>
        <c:varyColors val="1"/>
        <c:ser>
          <c:idx val="0"/>
          <c:order val="0"/>
          <c:spPr>
            <a:solidFill>
              <a:schemeClr val="bg2">
                <a:lumMod val="60000"/>
                <a:lumOff val="40000"/>
              </a:schemeClr>
            </a:solidFill>
          </c:spPr>
          <c:dPt>
            <c:idx val="0"/>
            <c:bubble3D val="0"/>
            <c:spPr>
              <a:solidFill>
                <a:srgbClr val="FFC000"/>
              </a:solidFill>
            </c:spPr>
          </c:dPt>
          <c:dPt>
            <c:idx val="1"/>
            <c:bubble3D val="0"/>
            <c:spPr>
              <a:solidFill>
                <a:srgbClr val="8DC63F"/>
              </a:solidFill>
            </c:spPr>
          </c:dPt>
          <c:dPt>
            <c:idx val="2"/>
            <c:bubble3D val="0"/>
            <c:spPr>
              <a:solidFill>
                <a:srgbClr val="8DC63F"/>
              </a:solidFill>
            </c:spPr>
          </c:dPt>
          <c:dLbls>
            <c:dLbl>
              <c:idx val="0"/>
              <c:layout>
                <c:manualLayout>
                  <c:x val="-3.0917872514413022E-3"/>
                  <c:y val="1.0974409448818898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7.7294681286032563E-3"/>
                  <c:y val="-1.0651793525809274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5.6682111479835185E-17"/>
                  <c:y val="1.054625984251968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4.6376808771619532E-3"/>
                  <c:y val="-1.041666666666666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4.6376808771619532E-3"/>
                  <c:y val="-5.3759295713035867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1.5458936257206511E-3"/>
                  <c:y val="1.6972878390201225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1.1336422295967037E-16"/>
                  <c:y val="4.5557195975503059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anchor="t" anchorCtr="0"/>
              <a:lstStyle/>
              <a:p>
                <a:pPr algn="ctr">
                  <a:defRPr lang="es-ES"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No</c:v>
                </c:pt>
                <c:pt idx="1">
                  <c:v>Sí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0.13700000000000001</c:v>
                </c:pt>
                <c:pt idx="1">
                  <c:v>0.86299999999999999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65"/>
        <c:holeSize val="50"/>
      </c:doughnutChart>
    </c:plotArea>
    <c:plotVisOnly val="1"/>
    <c:dispBlanksAs val="gap"/>
    <c:showDLblsOverMax val="0"/>
  </c:chart>
  <c:txPr>
    <a:bodyPr/>
    <a:lstStyle/>
    <a:p>
      <a:pPr>
        <a:defRPr sz="1000" baseline="0"/>
      </a:pPr>
      <a:endParaRPr lang="es-ES"/>
    </a:p>
  </c:txPr>
  <c:externalData r:id="rId1">
    <c:autoUpdate val="0"/>
  </c:externalData>
</c:chartSpace>
</file>

<file path=ppt/charts/chart7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850447265520383"/>
          <c:y val="2.3389772668411538E-2"/>
          <c:w val="0.46853424571928509"/>
          <c:h val="0.90214321189278457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FFCD00"/>
            </a:solidFill>
            <a:ln w="16260">
              <a:noFill/>
            </a:ln>
          </c:spPr>
          <c:invertIfNegative val="0"/>
          <c:dLbls>
            <c:numFmt formatCode="0%" sourceLinked="0"/>
            <c:spPr>
              <a:noFill/>
              <a:ln w="16260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tx1"/>
                    </a:solidFill>
                    <a:latin typeface="+mn-lt"/>
                    <a:ea typeface="Arial"/>
                    <a:cs typeface="Arial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81384016"/>
        <c:axId val="381384576"/>
      </c:barChart>
      <c:catAx>
        <c:axId val="38138401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6098">
            <a:noFill/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chemeClr val="tx1"/>
                </a:solidFill>
                <a:latin typeface="+mn-lt"/>
                <a:ea typeface="Arial"/>
                <a:cs typeface="Arial"/>
              </a:defRPr>
            </a:pPr>
            <a:endParaRPr lang="es-ES"/>
          </a:p>
        </c:txPr>
        <c:crossAx val="3813845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81384576"/>
        <c:scaling>
          <c:orientation val="minMax"/>
          <c:max val="1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381384016"/>
        <c:crosses val="autoZero"/>
        <c:crossBetween val="between"/>
      </c:valAx>
      <c:spPr>
        <a:noFill/>
        <a:ln w="1626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3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s-ES"/>
    </a:p>
  </c:txPr>
  <c:externalData r:id="rId1">
    <c:autoUpdate val="0"/>
  </c:externalData>
</c:chartSpace>
</file>

<file path=ppt/charts/chart7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247281589801276"/>
          <c:y val="2.6996935329487583E-2"/>
          <c:w val="0.46853424571928509"/>
          <c:h val="0.90214321189278457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FFC000"/>
            </a:solidFill>
            <a:ln w="16260">
              <a:noFill/>
            </a:ln>
          </c:spPr>
          <c:invertIfNegative val="0"/>
          <c:dLbls>
            <c:numFmt formatCode="0%" sourceLinked="0"/>
            <c:spPr>
              <a:noFill/>
              <a:ln w="16260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tx1"/>
                    </a:solidFill>
                    <a:latin typeface="+mn-lt"/>
                    <a:ea typeface="Arial"/>
                    <a:cs typeface="Arial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Mis padres no quieren</c:v>
                </c:pt>
                <c:pt idx="1">
                  <c:v>Yo no quiero</c:v>
                </c:pt>
                <c:pt idx="2">
                  <c:v>En el colegio no me dejan</c:v>
                </c:pt>
                <c:pt idx="3">
                  <c:v>Otros motivos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0.49</c:v>
                </c:pt>
                <c:pt idx="1">
                  <c:v>0.26500000000000001</c:v>
                </c:pt>
                <c:pt idx="2">
                  <c:v>0.224</c:v>
                </c:pt>
                <c:pt idx="3">
                  <c:v>0.38800000000000001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81385696"/>
        <c:axId val="381386256"/>
      </c:barChart>
      <c:catAx>
        <c:axId val="38138569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63500">
            <a:solidFill>
              <a:schemeClr val="bg2"/>
            </a:solidFill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chemeClr val="tx1"/>
                </a:solidFill>
                <a:latin typeface="+mn-lt"/>
                <a:ea typeface="Arial"/>
                <a:cs typeface="Arial"/>
              </a:defRPr>
            </a:pPr>
            <a:endParaRPr lang="es-ES"/>
          </a:p>
        </c:txPr>
        <c:crossAx val="3813862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81386256"/>
        <c:scaling>
          <c:orientation val="minMax"/>
          <c:max val="1"/>
          <c:min val="0"/>
        </c:scaling>
        <c:delete val="1"/>
        <c:axPos val="t"/>
        <c:numFmt formatCode="0.00%" sourceLinked="1"/>
        <c:majorTickMark val="out"/>
        <c:minorTickMark val="none"/>
        <c:tickLblPos val="nextTo"/>
        <c:crossAx val="381385696"/>
        <c:crosses val="autoZero"/>
        <c:crossBetween val="between"/>
      </c:valAx>
      <c:spPr>
        <a:noFill/>
        <a:ln w="1626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3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s-ES"/>
    </a:p>
  </c:txPr>
  <c:externalData r:id="rId1">
    <c:autoUpdate val="0"/>
  </c:externalData>
</c:chartSpace>
</file>

<file path=ppt/charts/chart7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345384418411112"/>
          <c:y val="8.5063947798820941E-2"/>
          <c:w val="0.30604876011323734"/>
          <c:h val="0.87118644067796613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Lbls>
            <c:numFmt formatCode="0%" sourceLinked="0"/>
            <c:spPr>
              <a:noFill/>
              <a:ln w="16260">
                <a:noFill/>
              </a:ln>
            </c:spPr>
            <c:txPr>
              <a:bodyPr/>
              <a:lstStyle/>
              <a:p>
                <a:pPr>
                  <a:defRPr sz="1400" b="1" i="0" u="none" strike="noStrike" baseline="0">
                    <a:solidFill>
                      <a:schemeClr val="tx1"/>
                    </a:solidFill>
                    <a:latin typeface="+mn-lt"/>
                    <a:ea typeface="Arial"/>
                    <a:cs typeface="Arial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Por mi mismo, yo se lo he
contado</c:v>
                </c:pt>
                <c:pt idx="1">
                  <c:v>Por los profesores</c:v>
                </c:pt>
                <c:pt idx="2">
                  <c:v>Por mis padres</c:v>
                </c:pt>
                <c:pt idx="3">
                  <c:v>Por otros compañeros</c:v>
                </c:pt>
                <c:pt idx="4">
                  <c:v>No lo saben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0.83399999999999996</c:v>
                </c:pt>
                <c:pt idx="1">
                  <c:v>0.371</c:v>
                </c:pt>
                <c:pt idx="2">
                  <c:v>0.36799999999999999</c:v>
                </c:pt>
                <c:pt idx="3">
                  <c:v>9.8000000000000004E-2</c:v>
                </c:pt>
                <c:pt idx="4">
                  <c:v>1.4E-2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81388496"/>
        <c:axId val="381389056"/>
      </c:barChart>
      <c:catAx>
        <c:axId val="38138849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63500">
            <a:solidFill>
              <a:schemeClr val="bg2"/>
            </a:solidFill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chemeClr val="tx1"/>
                </a:solidFill>
                <a:latin typeface="+mn-lt"/>
                <a:ea typeface="Arial"/>
                <a:cs typeface="Arial"/>
              </a:defRPr>
            </a:pPr>
            <a:endParaRPr lang="es-ES"/>
          </a:p>
        </c:txPr>
        <c:crossAx val="3813890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81389056"/>
        <c:scaling>
          <c:orientation val="minMax"/>
          <c:max val="1"/>
          <c:min val="0"/>
        </c:scaling>
        <c:delete val="1"/>
        <c:axPos val="t"/>
        <c:numFmt formatCode="0.00%" sourceLinked="1"/>
        <c:majorTickMark val="out"/>
        <c:minorTickMark val="none"/>
        <c:tickLblPos val="nextTo"/>
        <c:crossAx val="381388496"/>
        <c:crosses val="autoZero"/>
        <c:crossBetween val="between"/>
      </c:valAx>
      <c:spPr>
        <a:noFill/>
        <a:ln w="1626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3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s-ES"/>
    </a:p>
  </c:txPr>
  <c:externalData r:id="rId1">
    <c:autoUpdate val="0"/>
  </c:externalData>
</c:chartSpace>
</file>

<file path=ppt/charts/chart7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23741350513004"/>
          <c:y val="0.13701696911589611"/>
          <c:w val="0.8044586282775259"/>
          <c:h val="0.49018766404199476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6ECFF6"/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anchor="t" anchorCtr="0"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Entre 6 y 10</c:v>
                </c:pt>
                <c:pt idx="1">
                  <c:v>De 11 a 13</c:v>
                </c:pt>
                <c:pt idx="2">
                  <c:v>De 14 a 16</c:v>
                </c:pt>
              </c:strCache>
            </c:strRef>
          </c:cat>
          <c:val>
            <c:numRef>
              <c:f>Sheet1!$B$2:$D$2</c:f>
              <c:numCache>
                <c:formatCode>0.00%</c:formatCode>
                <c:ptCount val="3"/>
                <c:pt idx="0">
                  <c:v>0.433</c:v>
                </c:pt>
                <c:pt idx="1">
                  <c:v>0.34300000000000003</c:v>
                </c:pt>
                <c:pt idx="2">
                  <c:v>0.224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overlap val="100"/>
        <c:axId val="381391296"/>
        <c:axId val="381391856"/>
      </c:barChart>
      <c:catAx>
        <c:axId val="381391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8425" cmpd="sng">
            <a:solidFill>
              <a:srgbClr val="000000"/>
            </a:solidFill>
          </a:ln>
        </c:spPr>
        <c:txPr>
          <a:bodyPr rot="0" vert="horz" anchor="ctr"/>
          <a:lstStyle/>
          <a:p>
            <a:pPr>
              <a:defRPr sz="800" cap="all" baseline="0">
                <a:solidFill>
                  <a:srgbClr val="5F5F5F"/>
                </a:solidFill>
              </a:defRPr>
            </a:pPr>
            <a:endParaRPr lang="es-ES"/>
          </a:p>
        </c:txPr>
        <c:crossAx val="381391856"/>
        <c:crosses val="autoZero"/>
        <c:auto val="1"/>
        <c:lblAlgn val="ctr"/>
        <c:lblOffset val="100"/>
        <c:noMultiLvlLbl val="0"/>
      </c:catAx>
      <c:valAx>
        <c:axId val="381391856"/>
        <c:scaling>
          <c:orientation val="minMax"/>
          <c:max val="1"/>
          <c:min val="0"/>
        </c:scaling>
        <c:delete val="0"/>
        <c:axPos val="l"/>
        <c:numFmt formatCode="0.00%" sourceLinked="1"/>
        <c:majorTickMark val="none"/>
        <c:minorTickMark val="none"/>
        <c:tickLblPos val="nextTo"/>
        <c:spPr>
          <a:noFill/>
          <a:ln>
            <a:solidFill>
              <a:srgbClr val="000000"/>
            </a:solidFill>
          </a:ln>
        </c:spPr>
        <c:txPr>
          <a:bodyPr/>
          <a:lstStyle/>
          <a:p>
            <a:pPr>
              <a:defRPr sz="700" baseline="0">
                <a:solidFill>
                  <a:srgbClr val="5F5F5F"/>
                </a:solidFill>
              </a:defRPr>
            </a:pPr>
            <a:endParaRPr lang="es-ES"/>
          </a:p>
        </c:txPr>
        <c:crossAx val="3813912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aseline="0"/>
      </a:pPr>
      <a:endParaRPr lang="es-ES"/>
    </a:p>
  </c:txPr>
  <c:externalData r:id="rId1">
    <c:autoUpdate val="0"/>
  </c:externalData>
</c:chartSpace>
</file>

<file path=ppt/charts/chart7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23741350513004"/>
          <c:y val="0.13701696911589611"/>
          <c:w val="0.8044586282775259"/>
          <c:h val="0.49018766404199476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6ECFF6"/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anchor="t" anchorCtr="0"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Entre 6 y 10</c:v>
                </c:pt>
                <c:pt idx="1">
                  <c:v>De 11 a 13</c:v>
                </c:pt>
                <c:pt idx="2">
                  <c:v>De 14 a 16</c:v>
                </c:pt>
              </c:strCache>
            </c:strRef>
          </c:cat>
          <c:val>
            <c:numRef>
              <c:f>Sheet1!$B$2:$D$2</c:f>
              <c:numCache>
                <c:formatCode>0.00%</c:formatCode>
                <c:ptCount val="3"/>
                <c:pt idx="0">
                  <c:v>0.44900000000000001</c:v>
                </c:pt>
                <c:pt idx="1">
                  <c:v>0.32900000000000001</c:v>
                </c:pt>
                <c:pt idx="2">
                  <c:v>0.184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overlap val="100"/>
        <c:axId val="381394096"/>
        <c:axId val="381394656"/>
      </c:barChart>
      <c:catAx>
        <c:axId val="381394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8425" cmpd="sng">
            <a:solidFill>
              <a:srgbClr val="000000"/>
            </a:solidFill>
          </a:ln>
        </c:spPr>
        <c:txPr>
          <a:bodyPr rot="0" vert="horz" anchor="ctr"/>
          <a:lstStyle/>
          <a:p>
            <a:pPr>
              <a:defRPr sz="800" cap="all" baseline="0">
                <a:solidFill>
                  <a:srgbClr val="5F5F5F"/>
                </a:solidFill>
              </a:defRPr>
            </a:pPr>
            <a:endParaRPr lang="es-ES"/>
          </a:p>
        </c:txPr>
        <c:crossAx val="381394656"/>
        <c:crosses val="autoZero"/>
        <c:auto val="1"/>
        <c:lblAlgn val="ctr"/>
        <c:lblOffset val="100"/>
        <c:noMultiLvlLbl val="0"/>
      </c:catAx>
      <c:valAx>
        <c:axId val="381394656"/>
        <c:scaling>
          <c:orientation val="minMax"/>
          <c:max val="1"/>
          <c:min val="0"/>
        </c:scaling>
        <c:delete val="0"/>
        <c:axPos val="l"/>
        <c:numFmt formatCode="0.00%" sourceLinked="1"/>
        <c:majorTickMark val="none"/>
        <c:minorTickMark val="none"/>
        <c:tickLblPos val="nextTo"/>
        <c:spPr>
          <a:noFill/>
          <a:ln>
            <a:solidFill>
              <a:srgbClr val="000000"/>
            </a:solidFill>
          </a:ln>
        </c:spPr>
        <c:txPr>
          <a:bodyPr/>
          <a:lstStyle/>
          <a:p>
            <a:pPr>
              <a:defRPr sz="700" baseline="0">
                <a:solidFill>
                  <a:srgbClr val="5F5F5F"/>
                </a:solidFill>
              </a:defRPr>
            </a:pPr>
            <a:endParaRPr lang="es-ES"/>
          </a:p>
        </c:txPr>
        <c:crossAx val="3813940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aseline="0"/>
      </a:pPr>
      <a:endParaRPr lang="es-E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0954826031863752"/>
          <c:y val="6.9424228961120299E-2"/>
          <c:w val="0.77728454428781424"/>
          <c:h val="0.79374546814835356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Sheet1!$A$13</c:f>
              <c:strCache>
                <c:ptCount val="1"/>
                <c:pt idx="0">
                  <c:v>Muchísimo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Sheet1!$B$12:$F$12</c:f>
              <c:strCache>
                <c:ptCount val="5"/>
                <c:pt idx="0">
                  <c:v>Total</c:v>
                </c:pt>
                <c:pt idx="2">
                  <c:v>Entre 6 y 10</c:v>
                </c:pt>
                <c:pt idx="3">
                  <c:v>De 11 a 13</c:v>
                </c:pt>
                <c:pt idx="4">
                  <c:v>De 14 a 16</c:v>
                </c:pt>
              </c:strCache>
            </c:strRef>
          </c:cat>
          <c:val>
            <c:numRef>
              <c:f>Sheet1!$B$13:$F$13</c:f>
              <c:numCache>
                <c:formatCode>General</c:formatCode>
                <c:ptCount val="5"/>
                <c:pt idx="0" formatCode="0%">
                  <c:v>2.1999999999999999E-2</c:v>
                </c:pt>
                <c:pt idx="2" formatCode="0%">
                  <c:v>1.0999999999999999E-2</c:v>
                </c:pt>
                <c:pt idx="3" formatCode="0%">
                  <c:v>2.9000000000000001E-2</c:v>
                </c:pt>
                <c:pt idx="4" formatCode="0%">
                  <c:v>4.1000000000000002E-2</c:v>
                </c:pt>
              </c:numCache>
            </c:numRef>
          </c:val>
        </c:ser>
        <c:ser>
          <c:idx val="1"/>
          <c:order val="1"/>
          <c:tx>
            <c:strRef>
              <c:f>Sheet1!$A$14</c:f>
              <c:strCache>
                <c:ptCount val="1"/>
                <c:pt idx="0">
                  <c:v>Mucho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Sheet1!$B$12:$F$12</c:f>
              <c:strCache>
                <c:ptCount val="5"/>
                <c:pt idx="0">
                  <c:v>Total</c:v>
                </c:pt>
                <c:pt idx="2">
                  <c:v>Entre 6 y 10</c:v>
                </c:pt>
                <c:pt idx="3">
                  <c:v>De 11 a 13</c:v>
                </c:pt>
                <c:pt idx="4">
                  <c:v>De 14 a 16</c:v>
                </c:pt>
              </c:strCache>
            </c:strRef>
          </c:cat>
          <c:val>
            <c:numRef>
              <c:f>Sheet1!$B$14:$F$14</c:f>
              <c:numCache>
                <c:formatCode>General</c:formatCode>
                <c:ptCount val="5"/>
                <c:pt idx="0" formatCode="0%">
                  <c:v>5.0000000000000001E-3</c:v>
                </c:pt>
                <c:pt idx="2" formatCode="0%">
                  <c:v>0</c:v>
                </c:pt>
                <c:pt idx="3" formatCode="0%">
                  <c:v>1.4E-2</c:v>
                </c:pt>
                <c:pt idx="4" formatCode="0%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Sheet1!$A$15</c:f>
              <c:strCache>
                <c:ptCount val="1"/>
                <c:pt idx="0">
                  <c:v>Bastante</c:v>
                </c:pt>
              </c:strCache>
            </c:strRef>
          </c:tx>
          <c:spPr>
            <a:solidFill>
              <a:srgbClr val="FFE36D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Sheet1!$B$12:$F$12</c:f>
              <c:strCache>
                <c:ptCount val="5"/>
                <c:pt idx="0">
                  <c:v>Total</c:v>
                </c:pt>
                <c:pt idx="2">
                  <c:v>Entre 6 y 10</c:v>
                </c:pt>
                <c:pt idx="3">
                  <c:v>De 11 a 13</c:v>
                </c:pt>
                <c:pt idx="4">
                  <c:v>De 14 a 16</c:v>
                </c:pt>
              </c:strCache>
            </c:strRef>
          </c:cat>
          <c:val>
            <c:numRef>
              <c:f>Sheet1!$B$15:$F$15</c:f>
              <c:numCache>
                <c:formatCode>General</c:formatCode>
                <c:ptCount val="5"/>
                <c:pt idx="0" formatCode="0%">
                  <c:v>7.0999999999999994E-2</c:v>
                </c:pt>
                <c:pt idx="2" formatCode="0%">
                  <c:v>5.0999999999999997E-2</c:v>
                </c:pt>
                <c:pt idx="3" formatCode="0%">
                  <c:v>0.05</c:v>
                </c:pt>
                <c:pt idx="4" formatCode="0%">
                  <c:v>0.20399999999999999</c:v>
                </c:pt>
              </c:numCache>
            </c:numRef>
          </c:val>
        </c:ser>
        <c:ser>
          <c:idx val="3"/>
          <c:order val="3"/>
          <c:tx>
            <c:strRef>
              <c:f>Sheet1!$A$16</c:f>
              <c:strCache>
                <c:ptCount val="1"/>
                <c:pt idx="0">
                  <c:v>Poco</c:v>
                </c:pt>
              </c:strCache>
            </c:strRef>
          </c:tx>
          <c:spPr>
            <a:solidFill>
              <a:srgbClr val="8DC63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tx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Sheet1!$B$12:$F$12</c:f>
              <c:strCache>
                <c:ptCount val="5"/>
                <c:pt idx="0">
                  <c:v>Total</c:v>
                </c:pt>
                <c:pt idx="2">
                  <c:v>Entre 6 y 10</c:v>
                </c:pt>
                <c:pt idx="3">
                  <c:v>De 11 a 13</c:v>
                </c:pt>
                <c:pt idx="4">
                  <c:v>De 14 a 16</c:v>
                </c:pt>
              </c:strCache>
            </c:strRef>
          </c:cat>
          <c:val>
            <c:numRef>
              <c:f>Sheet1!$B$16:$F$16</c:f>
              <c:numCache>
                <c:formatCode>General</c:formatCode>
                <c:ptCount val="5"/>
                <c:pt idx="0" formatCode="0%">
                  <c:v>0.25900000000000001</c:v>
                </c:pt>
                <c:pt idx="2" formatCode="0%">
                  <c:v>0.20799999999999999</c:v>
                </c:pt>
                <c:pt idx="3" formatCode="0%">
                  <c:v>0.32900000000000001</c:v>
                </c:pt>
                <c:pt idx="4" formatCode="0%">
                  <c:v>0.245</c:v>
                </c:pt>
              </c:numCache>
            </c:numRef>
          </c:val>
        </c:ser>
        <c:ser>
          <c:idx val="4"/>
          <c:order val="4"/>
          <c:tx>
            <c:strRef>
              <c:f>Sheet1!$A$17</c:f>
              <c:strCache>
                <c:ptCount val="1"/>
                <c:pt idx="0">
                  <c:v>Nada</c:v>
                </c:pt>
              </c:strCache>
            </c:strRef>
          </c:tx>
          <c:spPr>
            <a:solidFill>
              <a:srgbClr val="21853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Sheet1!$B$12:$F$12</c:f>
              <c:strCache>
                <c:ptCount val="5"/>
                <c:pt idx="0">
                  <c:v>Total</c:v>
                </c:pt>
                <c:pt idx="2">
                  <c:v>Entre 6 y 10</c:v>
                </c:pt>
                <c:pt idx="3">
                  <c:v>De 11 a 13</c:v>
                </c:pt>
                <c:pt idx="4">
                  <c:v>De 14 a 16</c:v>
                </c:pt>
              </c:strCache>
            </c:strRef>
          </c:cat>
          <c:val>
            <c:numRef>
              <c:f>Sheet1!$B$17:$F$17</c:f>
              <c:numCache>
                <c:formatCode>General</c:formatCode>
                <c:ptCount val="5"/>
                <c:pt idx="0" formatCode="0%">
                  <c:v>0.64300000000000002</c:v>
                </c:pt>
                <c:pt idx="2" formatCode="0%">
                  <c:v>0.73</c:v>
                </c:pt>
                <c:pt idx="3" formatCode="0%">
                  <c:v>0.57899999999999996</c:v>
                </c:pt>
                <c:pt idx="4" formatCode="0%">
                  <c:v>0.51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overlap val="100"/>
        <c:axId val="357669648"/>
        <c:axId val="356435136"/>
      </c:barChart>
      <c:catAx>
        <c:axId val="357669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8425" cmpd="sng">
            <a:solidFill>
              <a:srgbClr val="000000"/>
            </a:solidFill>
          </a:ln>
        </c:spPr>
        <c:txPr>
          <a:bodyPr rot="0" vert="horz" anchor="ctr"/>
          <a:lstStyle/>
          <a:p>
            <a:pPr>
              <a:defRPr sz="1100" cap="all" baseline="0">
                <a:solidFill>
                  <a:srgbClr val="5F5F5F"/>
                </a:solidFill>
              </a:defRPr>
            </a:pPr>
            <a:endParaRPr lang="es-ES"/>
          </a:p>
        </c:txPr>
        <c:crossAx val="356435136"/>
        <c:crosses val="autoZero"/>
        <c:auto val="1"/>
        <c:lblAlgn val="ctr"/>
        <c:lblOffset val="100"/>
        <c:noMultiLvlLbl val="0"/>
      </c:catAx>
      <c:valAx>
        <c:axId val="356435136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solidFill>
              <a:srgbClr val="000000"/>
            </a:solidFill>
          </a:ln>
        </c:spPr>
        <c:txPr>
          <a:bodyPr/>
          <a:lstStyle/>
          <a:p>
            <a:pPr>
              <a:defRPr sz="700" baseline="0">
                <a:solidFill>
                  <a:srgbClr val="5F5F5F"/>
                </a:solidFill>
              </a:defRPr>
            </a:pPr>
            <a:endParaRPr lang="es-ES"/>
          </a:p>
        </c:txPr>
        <c:crossAx val="357669648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9.3546030802753415E-3"/>
          <c:y val="4.900737141899815E-2"/>
          <c:w val="0.10394604565938692"/>
          <c:h val="0.7428988663651086"/>
        </c:manualLayout>
      </c:layout>
      <c:overlay val="0"/>
      <c:txPr>
        <a:bodyPr/>
        <a:lstStyle/>
        <a:p>
          <a:pPr>
            <a:defRPr sz="1000">
              <a:solidFill>
                <a:srgbClr val="5F5F5F"/>
              </a:solidFill>
            </a:defRPr>
          </a:pPr>
          <a:endParaRPr lang="es-ES"/>
        </a:p>
      </c:txPr>
    </c:legend>
    <c:plotVisOnly val="1"/>
    <c:dispBlanksAs val="gap"/>
    <c:showDLblsOverMax val="0"/>
  </c:chart>
  <c:txPr>
    <a:bodyPr/>
    <a:lstStyle/>
    <a:p>
      <a:pPr>
        <a:defRPr sz="1000" baseline="0"/>
      </a:pPr>
      <a:endParaRPr lang="es-ES"/>
    </a:p>
  </c:txPr>
  <c:externalData r:id="rId1">
    <c:autoUpdate val="0"/>
  </c:externalData>
</c:chartSpace>
</file>

<file path=ppt/charts/chart8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757438506027455"/>
          <c:y val="0.15590621012527639"/>
          <c:w val="0.77983362616862961"/>
          <c:h val="0.816561394425511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Ha tenido</c:v>
                </c:pt>
              </c:strCache>
            </c:strRef>
          </c:tx>
          <c:spPr>
            <a:solidFill>
              <a:srgbClr val="FFD72F"/>
            </a:solidFill>
          </c:spPr>
          <c:dPt>
            <c:idx val="0"/>
            <c:bubble3D val="0"/>
            <c:spPr>
              <a:solidFill>
                <a:srgbClr val="8DC63F"/>
              </a:solidFill>
            </c:spPr>
          </c:dPt>
          <c:dPt>
            <c:idx val="1"/>
            <c:bubble3D val="0"/>
            <c:spPr>
              <a:solidFill>
                <a:srgbClr val="FFCD00"/>
              </a:solidFill>
            </c:spPr>
          </c:dPt>
          <c:dPt>
            <c:idx val="2"/>
            <c:bubble3D val="0"/>
            <c:spPr>
              <a:solidFill>
                <a:schemeClr val="bg2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0.11195224490743967"/>
                  <c:y val="-0.1068667959020198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7.0422548227893284E-3"/>
                  <c:y val="-1.895262040955338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7.7294681286032563E-3"/>
                  <c:y val="-1.0651793525809274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5.6682111479835185E-17"/>
                  <c:y val="1.054625984251968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4.6376808771619532E-3"/>
                  <c:y val="-1.041666666666666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4.6376808771619532E-3"/>
                  <c:y val="-5.3759295713035867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1.5458936257206511E-3"/>
                  <c:y val="1.6972878390201225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1.1336422295967037E-16"/>
                  <c:y val="4.5557195975503059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anchor="t" anchorCtr="0"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es-E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Sí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0.19900000000000001</c:v>
                </c:pt>
                <c:pt idx="1">
                  <c:v>0.80100000000000005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000" baseline="0"/>
      </a:pPr>
      <a:endParaRPr lang="es-ES"/>
    </a:p>
  </c:txPr>
  <c:externalData r:id="rId1">
    <c:autoUpdate val="0"/>
  </c:externalData>
</c:chartSpace>
</file>

<file path=ppt/charts/chart8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8828211490353348"/>
          <c:y val="6.1848251542390216E-2"/>
          <c:w val="0.59855045353438763"/>
          <c:h val="0.8088668187374570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Mucho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anchor="t" anchorCtr="0"/>
              <a:lstStyle/>
              <a:p>
                <a:pPr>
                  <a:defRPr sz="1200">
                    <a:solidFill>
                      <a:srgbClr val="FFFFFF"/>
                    </a:solidFill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4.2000000000000003E-2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Bastante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0.153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Poco</c:v>
                </c:pt>
              </c:strCache>
            </c:strRef>
          </c:tx>
          <c:spPr>
            <a:solidFill>
              <a:srgbClr val="C4DF9B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0.44400000000000001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Nada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Sheet1!$B$5</c:f>
              <c:numCache>
                <c:formatCode>0%</c:formatCode>
                <c:ptCount val="1"/>
                <c:pt idx="0">
                  <c:v>0.36099999999999999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43"/>
        <c:overlap val="100"/>
        <c:axId val="381346768"/>
        <c:axId val="381346208"/>
      </c:barChart>
      <c:catAx>
        <c:axId val="381346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8425" cmpd="sng">
            <a:solidFill>
              <a:srgbClr val="000000"/>
            </a:solidFill>
          </a:ln>
        </c:spPr>
        <c:txPr>
          <a:bodyPr rot="0" vert="horz" anchor="ctr"/>
          <a:lstStyle/>
          <a:p>
            <a:pPr>
              <a:defRPr sz="1100" cap="all" baseline="0">
                <a:solidFill>
                  <a:srgbClr val="5F5F5F"/>
                </a:solidFill>
              </a:defRPr>
            </a:pPr>
            <a:endParaRPr lang="es-ES"/>
          </a:p>
        </c:txPr>
        <c:crossAx val="381346208"/>
        <c:crosses val="autoZero"/>
        <c:auto val="1"/>
        <c:lblAlgn val="ctr"/>
        <c:lblOffset val="100"/>
        <c:noMultiLvlLbl val="0"/>
      </c:catAx>
      <c:valAx>
        <c:axId val="381346208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solidFill>
              <a:srgbClr val="000000"/>
            </a:solidFill>
          </a:ln>
        </c:spPr>
        <c:txPr>
          <a:bodyPr/>
          <a:lstStyle/>
          <a:p>
            <a:pPr>
              <a:defRPr sz="700" baseline="0">
                <a:solidFill>
                  <a:srgbClr val="5F5F5F"/>
                </a:solidFill>
              </a:defRPr>
            </a:pPr>
            <a:endParaRPr lang="es-ES"/>
          </a:p>
        </c:txPr>
        <c:crossAx val="381346768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0"/>
          <c:y val="0.19304024655131682"/>
          <c:w val="0.24604694031530625"/>
          <c:h val="0.55021128273506203"/>
        </c:manualLayout>
      </c:layout>
      <c:overlay val="0"/>
      <c:txPr>
        <a:bodyPr/>
        <a:lstStyle/>
        <a:p>
          <a:pPr>
            <a:defRPr sz="1000">
              <a:solidFill>
                <a:srgbClr val="5F5F5F"/>
              </a:solidFill>
            </a:defRPr>
          </a:pPr>
          <a:endParaRPr lang="es-ES"/>
        </a:p>
      </c:txPr>
    </c:legend>
    <c:plotVisOnly val="1"/>
    <c:dispBlanksAs val="gap"/>
    <c:showDLblsOverMax val="0"/>
  </c:chart>
  <c:txPr>
    <a:bodyPr/>
    <a:lstStyle/>
    <a:p>
      <a:pPr>
        <a:defRPr sz="1000" baseline="0"/>
      </a:pPr>
      <a:endParaRPr lang="es-ES"/>
    </a:p>
  </c:txPr>
  <c:externalData r:id="rId1">
    <c:autoUpdate val="0"/>
  </c:externalData>
</c:chartSpace>
</file>

<file path=ppt/charts/chart8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3273329411106251"/>
          <c:y val="4.3074441344954285E-2"/>
          <c:w val="0.65409948035085275"/>
          <c:h val="0.78782691585815456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-3.0917872514413022E-3"/>
                  <c:y val="1.097440944881889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4307610240419598E-3"/>
                  <c:y val="6.483256830362774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7.7294681286032563E-3"/>
                  <c:y val="-1.065179352580927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5.6682111479835185E-17"/>
                  <c:y val="1.054625984251968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4.6376808771619532E-3"/>
                  <c:y val="-1.04166666666666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4.6376808771619532E-3"/>
                  <c:y val="-5.375929571303586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1.5458936257206511E-3"/>
                  <c:y val="1.697287839020122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1.1336422295967037E-16"/>
                  <c:y val="4.555719597550305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anchor="t" anchorCtr="0"/>
              <a:lstStyle/>
              <a:p>
                <a:pPr>
                  <a:defRPr sz="1200">
                    <a:solidFill>
                      <a:srgbClr val="FFFFFF"/>
                    </a:solidFill>
                  </a:defRPr>
                </a:pPr>
                <a:endParaRPr lang="es-E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LOS COMPAÑEROS COMPRENDEN LO QUE LE PASA</c:v>
                </c:pt>
                <c:pt idx="1">
                  <c:v>AYUDARÍA QUE SE EXPLICASE LA DIABETES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0.155</c:v>
                </c:pt>
                <c:pt idx="1">
                  <c:v>0.161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No lo sé</c:v>
                </c:pt>
              </c:strCache>
            </c:strRef>
          </c:tx>
          <c:spPr>
            <a:solidFill>
              <a:srgbClr val="E0EED0"/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LOS COMPAÑEROS COMPRENDEN LO QUE LE PASA</c:v>
                </c:pt>
                <c:pt idx="1">
                  <c:v>AYUDARÍA QUE SE EXPLICASE LA DIABETES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0.28899999999999998</c:v>
                </c:pt>
                <c:pt idx="1">
                  <c:v>0.24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Sí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LOS COMPAÑEROS COMPRENDEN LO QUE LE PASA</c:v>
                </c:pt>
                <c:pt idx="1">
                  <c:v>AYUDARÍA QUE SE EXPLICASE LA DIABETES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0">
                  <c:v>0.55600000000000005</c:v>
                </c:pt>
                <c:pt idx="1">
                  <c:v>0.59899999999999998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overlap val="100"/>
        <c:axId val="381359088"/>
        <c:axId val="381358528"/>
      </c:barChart>
      <c:catAx>
        <c:axId val="381359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8425" cmpd="sng">
            <a:solidFill>
              <a:srgbClr val="000000"/>
            </a:solidFill>
          </a:ln>
        </c:spPr>
        <c:txPr>
          <a:bodyPr rot="0" vert="horz" anchor="ctr"/>
          <a:lstStyle/>
          <a:p>
            <a:pPr>
              <a:defRPr sz="1100" cap="all" baseline="0">
                <a:solidFill>
                  <a:srgbClr val="5F5F5F"/>
                </a:solidFill>
              </a:defRPr>
            </a:pPr>
            <a:endParaRPr lang="es-ES"/>
          </a:p>
        </c:txPr>
        <c:crossAx val="381358528"/>
        <c:crosses val="autoZero"/>
        <c:auto val="1"/>
        <c:lblAlgn val="ctr"/>
        <c:lblOffset val="100"/>
        <c:noMultiLvlLbl val="0"/>
      </c:catAx>
      <c:valAx>
        <c:axId val="381358528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solidFill>
              <a:srgbClr val="000000"/>
            </a:solidFill>
          </a:ln>
        </c:spPr>
        <c:txPr>
          <a:bodyPr/>
          <a:lstStyle/>
          <a:p>
            <a:pPr>
              <a:defRPr sz="700" baseline="0">
                <a:solidFill>
                  <a:srgbClr val="5F5F5F"/>
                </a:solidFill>
              </a:defRPr>
            </a:pPr>
            <a:endParaRPr lang="es-ES"/>
          </a:p>
        </c:txPr>
        <c:crossAx val="381359088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0.18801855933630715"/>
          <c:y val="0.18837985555034634"/>
          <c:w val="7.1094064651246361E-2"/>
          <c:h val="0.53507709225370426"/>
        </c:manualLayout>
      </c:layout>
      <c:overlay val="0"/>
      <c:txPr>
        <a:bodyPr/>
        <a:lstStyle/>
        <a:p>
          <a:pPr>
            <a:defRPr sz="1000">
              <a:solidFill>
                <a:srgbClr val="5F5F5F"/>
              </a:solidFill>
            </a:defRPr>
          </a:pPr>
          <a:endParaRPr lang="es-ES"/>
        </a:p>
      </c:txPr>
    </c:legend>
    <c:plotVisOnly val="1"/>
    <c:dispBlanksAs val="gap"/>
    <c:showDLblsOverMax val="0"/>
  </c:chart>
  <c:txPr>
    <a:bodyPr/>
    <a:lstStyle/>
    <a:p>
      <a:pPr>
        <a:defRPr sz="1000" baseline="0"/>
      </a:pPr>
      <a:endParaRPr lang="es-ES"/>
    </a:p>
  </c:txPr>
  <c:externalData r:id="rId1">
    <c:autoUpdate val="0"/>
  </c:externalData>
</c:chartSpace>
</file>

<file path=ppt/charts/chart8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3273329411106251"/>
          <c:y val="4.3074441344954285E-2"/>
          <c:w val="0.65409948035085275"/>
          <c:h val="0.78782691585815456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-3.0917872514413022E-3"/>
                  <c:y val="1.097440944881889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4307610240419598E-3"/>
                  <c:y val="6.483256830362774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7.7294681286032563E-3"/>
                  <c:y val="-1.065179352580927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5.6682111479835185E-17"/>
                  <c:y val="1.054625984251968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4.6376808771619532E-3"/>
                  <c:y val="-1.04166666666666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4.6376808771619532E-3"/>
                  <c:y val="-5.375929571303586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1.5458936257206511E-3"/>
                  <c:y val="1.697287839020122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1.1336422295967037E-16"/>
                  <c:y val="4.555719597550305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anchor="t" anchorCtr="0"/>
              <a:lstStyle/>
              <a:p>
                <a:pPr>
                  <a:defRPr sz="1200">
                    <a:solidFill>
                      <a:srgbClr val="FFFFFF"/>
                    </a:solidFill>
                  </a:defRPr>
                </a:pPr>
                <a:endParaRPr lang="es-E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Explicar en clase</c:v>
                </c:pt>
                <c:pt idx="2">
                  <c:v>Entre 6 y 10</c:v>
                </c:pt>
                <c:pt idx="3">
                  <c:v>De 11 a 13</c:v>
                </c:pt>
                <c:pt idx="4">
                  <c:v>De 14 a 16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 formatCode="0.00%">
                  <c:v>0.161</c:v>
                </c:pt>
                <c:pt idx="2" formatCode="0.00%">
                  <c:v>0.107</c:v>
                </c:pt>
                <c:pt idx="3" formatCode="0.00%">
                  <c:v>0.20699999999999999</c:v>
                </c:pt>
                <c:pt idx="4" formatCode="0.00%">
                  <c:v>0.224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No sé</c:v>
                </c:pt>
              </c:strCache>
            </c:strRef>
          </c:tx>
          <c:spPr>
            <a:solidFill>
              <a:srgbClr val="E0EED0"/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Explicar en clase</c:v>
                </c:pt>
                <c:pt idx="2">
                  <c:v>Entre 6 y 10</c:v>
                </c:pt>
                <c:pt idx="3">
                  <c:v>De 11 a 13</c:v>
                </c:pt>
                <c:pt idx="4">
                  <c:v>De 14 a 16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  <c:pt idx="0" formatCode="0.00%">
                  <c:v>0.24</c:v>
                </c:pt>
                <c:pt idx="2" formatCode="0.00%">
                  <c:v>0.23599999999999999</c:v>
                </c:pt>
                <c:pt idx="3" formatCode="0.00%">
                  <c:v>0.24299999999999999</c:v>
                </c:pt>
                <c:pt idx="4" formatCode="0.00%">
                  <c:v>0.245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Sí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Explicar en clase</c:v>
                </c:pt>
                <c:pt idx="2">
                  <c:v>Entre 6 y 10</c:v>
                </c:pt>
                <c:pt idx="3">
                  <c:v>De 11 a 13</c:v>
                </c:pt>
                <c:pt idx="4">
                  <c:v>De 14 a 16</c:v>
                </c:pt>
              </c:strCache>
            </c:strRef>
          </c:cat>
          <c:val>
            <c:numRef>
              <c:f>Sheet1!$B$4:$F$4</c:f>
              <c:numCache>
                <c:formatCode>General</c:formatCode>
                <c:ptCount val="5"/>
                <c:pt idx="0" formatCode="0.00%">
                  <c:v>0.59899999999999998</c:v>
                </c:pt>
                <c:pt idx="2" formatCode="0.00%">
                  <c:v>0.65700000000000003</c:v>
                </c:pt>
                <c:pt idx="3" formatCode="0.00%">
                  <c:v>0.55000000000000004</c:v>
                </c:pt>
                <c:pt idx="4" formatCode="0.00%">
                  <c:v>0.53100000000000003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overlap val="100"/>
        <c:axId val="387122336"/>
        <c:axId val="387122896"/>
      </c:barChart>
      <c:catAx>
        <c:axId val="387122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8425" cmpd="sng">
            <a:solidFill>
              <a:srgbClr val="000000"/>
            </a:solidFill>
          </a:ln>
        </c:spPr>
        <c:txPr>
          <a:bodyPr rot="0" vert="horz" anchor="ctr"/>
          <a:lstStyle/>
          <a:p>
            <a:pPr>
              <a:defRPr sz="1100" cap="all" baseline="0">
                <a:solidFill>
                  <a:srgbClr val="5F5F5F"/>
                </a:solidFill>
              </a:defRPr>
            </a:pPr>
            <a:endParaRPr lang="es-ES"/>
          </a:p>
        </c:txPr>
        <c:crossAx val="387122896"/>
        <c:crosses val="autoZero"/>
        <c:auto val="1"/>
        <c:lblAlgn val="ctr"/>
        <c:lblOffset val="100"/>
        <c:noMultiLvlLbl val="0"/>
      </c:catAx>
      <c:valAx>
        <c:axId val="387122896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solidFill>
              <a:srgbClr val="000000"/>
            </a:solidFill>
          </a:ln>
        </c:spPr>
        <c:txPr>
          <a:bodyPr/>
          <a:lstStyle/>
          <a:p>
            <a:pPr>
              <a:defRPr sz="700" baseline="0">
                <a:solidFill>
                  <a:srgbClr val="5F5F5F"/>
                </a:solidFill>
              </a:defRPr>
            </a:pPr>
            <a:endParaRPr lang="es-ES"/>
          </a:p>
        </c:txPr>
        <c:crossAx val="387122336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0.18801855933630715"/>
          <c:y val="0.18837985555034634"/>
          <c:w val="7.1094064651246361E-2"/>
          <c:h val="0.55881455960300486"/>
        </c:manualLayout>
      </c:layout>
      <c:overlay val="0"/>
      <c:txPr>
        <a:bodyPr/>
        <a:lstStyle/>
        <a:p>
          <a:pPr>
            <a:defRPr sz="1000">
              <a:solidFill>
                <a:srgbClr val="5F5F5F"/>
              </a:solidFill>
            </a:defRPr>
          </a:pPr>
          <a:endParaRPr lang="es-ES"/>
        </a:p>
      </c:txPr>
    </c:legend>
    <c:plotVisOnly val="1"/>
    <c:dispBlanksAs val="gap"/>
    <c:showDLblsOverMax val="0"/>
  </c:chart>
  <c:txPr>
    <a:bodyPr/>
    <a:lstStyle/>
    <a:p>
      <a:pPr>
        <a:defRPr sz="1000" baseline="0"/>
      </a:pPr>
      <a:endParaRPr lang="es-ES"/>
    </a:p>
  </c:txPr>
  <c:externalData r:id="rId1">
    <c:autoUpdate val="0"/>
  </c:externalData>
</c:chartSpace>
</file>

<file path=ppt/charts/chart8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810002629828443"/>
          <c:y val="7.5848731129969385E-2"/>
          <c:w val="0.36105858329594853"/>
          <c:h val="0.9059180255016579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Lbls>
            <c:numFmt formatCode="0%" sourceLinked="0"/>
            <c:spPr>
              <a:noFill/>
              <a:ln w="16260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tx1"/>
                    </a:solidFill>
                    <a:latin typeface="+mn-lt"/>
                    <a:ea typeface="Arial"/>
                    <a:cs typeface="Arial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Sheet1!$A$7:$A$14</c:f>
              <c:strCache>
                <c:ptCount val="8"/>
                <c:pt idx="0">
                  <c:v>Que los profesores tengan
mayor información sobre la
diabetes</c:v>
                </c:pt>
                <c:pt idx="1">
                  <c:v>Que haya un enfermero</c:v>
                </c:pt>
                <c:pt idx="2">
                  <c:v>Que los profesores tengan por
escrito qué hacer en el caso
de que ocurra algo</c:v>
                </c:pt>
                <c:pt idx="3">
                  <c:v>Que haya en el colegio
glucagón y que lo sepan
administrar</c:v>
                </c:pt>
                <c:pt idx="4">
                  <c:v>Que los compañeros tengan
información sobre la diabetes</c:v>
                </c:pt>
                <c:pt idx="5">
                  <c:v>Que haya en el colegio zumos
o glucosa</c:v>
                </c:pt>
                <c:pt idx="6">
                  <c:v>Ninguna</c:v>
                </c:pt>
                <c:pt idx="7">
                  <c:v>Otras ayudas</c:v>
                </c:pt>
              </c:strCache>
            </c:strRef>
          </c:cat>
          <c:val>
            <c:numRef>
              <c:f>Sheet1!$B$7:$B$14</c:f>
              <c:numCache>
                <c:formatCode>0.00%</c:formatCode>
                <c:ptCount val="8"/>
                <c:pt idx="0">
                  <c:v>0.68700000000000006</c:v>
                </c:pt>
                <c:pt idx="1">
                  <c:v>0.60499999999999998</c:v>
                </c:pt>
                <c:pt idx="2">
                  <c:v>0.58599999999999997</c:v>
                </c:pt>
                <c:pt idx="3">
                  <c:v>0.52900000000000003</c:v>
                </c:pt>
                <c:pt idx="4">
                  <c:v>0.48499999999999999</c:v>
                </c:pt>
                <c:pt idx="5">
                  <c:v>0.39200000000000002</c:v>
                </c:pt>
                <c:pt idx="6">
                  <c:v>3.3000000000000002E-2</c:v>
                </c:pt>
                <c:pt idx="7">
                  <c:v>3.5000000000000003E-2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87931520"/>
        <c:axId val="387932080"/>
      </c:barChart>
      <c:catAx>
        <c:axId val="38793152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63500">
            <a:solidFill>
              <a:schemeClr val="bg2"/>
            </a:solidFill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chemeClr val="tx1"/>
                </a:solidFill>
                <a:latin typeface="+mn-lt"/>
                <a:ea typeface="Arial"/>
                <a:cs typeface="Arial"/>
              </a:defRPr>
            </a:pPr>
            <a:endParaRPr lang="es-ES"/>
          </a:p>
        </c:txPr>
        <c:crossAx val="3879320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87932080"/>
        <c:scaling>
          <c:orientation val="minMax"/>
          <c:max val="1"/>
          <c:min val="0"/>
        </c:scaling>
        <c:delete val="1"/>
        <c:axPos val="t"/>
        <c:numFmt formatCode="0.00%" sourceLinked="1"/>
        <c:majorTickMark val="out"/>
        <c:minorTickMark val="none"/>
        <c:tickLblPos val="nextTo"/>
        <c:crossAx val="387931520"/>
        <c:crosses val="autoZero"/>
        <c:crossBetween val="between"/>
      </c:valAx>
      <c:spPr>
        <a:noFill/>
        <a:ln w="1626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3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s-ES"/>
    </a:p>
  </c:txPr>
  <c:externalData r:id="rId1">
    <c:autoUpdate val="0"/>
  </c:externalData>
</c:chartSpace>
</file>

<file path=ppt/charts/chart8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23741350513004"/>
          <c:y val="0.13701696911589611"/>
          <c:w val="0.8044586282775259"/>
          <c:h val="0.49018766404199476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6ECFF6"/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anchor="t" anchorCtr="0"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Entre 6 y 10</c:v>
                </c:pt>
                <c:pt idx="1">
                  <c:v>De 11 a 13</c:v>
                </c:pt>
                <c:pt idx="2">
                  <c:v>De 14 a 16</c:v>
                </c:pt>
              </c:strCache>
            </c:strRef>
          </c:cat>
          <c:val>
            <c:numRef>
              <c:f>Sheet1!$B$2:$D$2</c:f>
              <c:numCache>
                <c:formatCode>0.00%</c:formatCode>
                <c:ptCount val="3"/>
                <c:pt idx="0">
                  <c:v>0.39900000000000002</c:v>
                </c:pt>
                <c:pt idx="1">
                  <c:v>0.34300000000000003</c:v>
                </c:pt>
                <c:pt idx="2">
                  <c:v>0.51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overlap val="100"/>
        <c:axId val="378157888"/>
        <c:axId val="378158448"/>
      </c:barChart>
      <c:catAx>
        <c:axId val="378157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8425" cmpd="sng">
            <a:solidFill>
              <a:srgbClr val="000000"/>
            </a:solidFill>
          </a:ln>
        </c:spPr>
        <c:txPr>
          <a:bodyPr rot="0" vert="horz" anchor="ctr"/>
          <a:lstStyle/>
          <a:p>
            <a:pPr>
              <a:defRPr sz="800" cap="all" baseline="0">
                <a:solidFill>
                  <a:srgbClr val="5F5F5F"/>
                </a:solidFill>
              </a:defRPr>
            </a:pPr>
            <a:endParaRPr lang="es-ES"/>
          </a:p>
        </c:txPr>
        <c:crossAx val="378158448"/>
        <c:crosses val="autoZero"/>
        <c:auto val="1"/>
        <c:lblAlgn val="ctr"/>
        <c:lblOffset val="100"/>
        <c:noMultiLvlLbl val="0"/>
      </c:catAx>
      <c:valAx>
        <c:axId val="378158448"/>
        <c:scaling>
          <c:orientation val="minMax"/>
          <c:max val="1"/>
          <c:min val="0"/>
        </c:scaling>
        <c:delete val="0"/>
        <c:axPos val="l"/>
        <c:numFmt formatCode="0.00%" sourceLinked="1"/>
        <c:majorTickMark val="none"/>
        <c:minorTickMark val="none"/>
        <c:tickLblPos val="nextTo"/>
        <c:spPr>
          <a:noFill/>
          <a:ln>
            <a:solidFill>
              <a:srgbClr val="000000"/>
            </a:solidFill>
          </a:ln>
        </c:spPr>
        <c:txPr>
          <a:bodyPr/>
          <a:lstStyle/>
          <a:p>
            <a:pPr>
              <a:defRPr sz="700" baseline="0">
                <a:solidFill>
                  <a:srgbClr val="5F5F5F"/>
                </a:solidFill>
              </a:defRPr>
            </a:pPr>
            <a:endParaRPr lang="es-ES"/>
          </a:p>
        </c:txPr>
        <c:crossAx val="378157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aseline="0"/>
      </a:pPr>
      <a:endParaRPr lang="es-ES"/>
    </a:p>
  </c:txPr>
  <c:externalData r:id="rId1">
    <c:autoUpdate val="0"/>
  </c:externalData>
</c:chartSpace>
</file>

<file path=ppt/charts/chart8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23741350513004"/>
          <c:y val="0.13701696911589611"/>
          <c:w val="0.8044586282775259"/>
          <c:h val="0.49018766404199476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6ECFF6"/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anchor="t" anchorCtr="0"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Entre 6 y 10</c:v>
                </c:pt>
                <c:pt idx="1">
                  <c:v>De 11 a 13</c:v>
                </c:pt>
                <c:pt idx="2">
                  <c:v>De 14 a 16</c:v>
                </c:pt>
              </c:strCache>
            </c:strRef>
          </c:cat>
          <c:val>
            <c:numRef>
              <c:f>Sheet1!$B$2:$D$2</c:f>
              <c:numCache>
                <c:formatCode>0.00%</c:formatCode>
                <c:ptCount val="3"/>
                <c:pt idx="0">
                  <c:v>0.71899999999999997</c:v>
                </c:pt>
                <c:pt idx="1">
                  <c:v>0.52100000000000002</c:v>
                </c:pt>
                <c:pt idx="2">
                  <c:v>0.42899999999999999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overlap val="100"/>
        <c:axId val="378160688"/>
        <c:axId val="378161248"/>
      </c:barChart>
      <c:catAx>
        <c:axId val="378160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8425" cmpd="sng">
            <a:solidFill>
              <a:srgbClr val="000000"/>
            </a:solidFill>
          </a:ln>
        </c:spPr>
        <c:txPr>
          <a:bodyPr rot="0" vert="horz" anchor="ctr"/>
          <a:lstStyle/>
          <a:p>
            <a:pPr>
              <a:defRPr sz="800" cap="all" baseline="0">
                <a:solidFill>
                  <a:srgbClr val="5F5F5F"/>
                </a:solidFill>
              </a:defRPr>
            </a:pPr>
            <a:endParaRPr lang="es-ES"/>
          </a:p>
        </c:txPr>
        <c:crossAx val="378161248"/>
        <c:crosses val="autoZero"/>
        <c:auto val="1"/>
        <c:lblAlgn val="ctr"/>
        <c:lblOffset val="100"/>
        <c:noMultiLvlLbl val="0"/>
      </c:catAx>
      <c:valAx>
        <c:axId val="378161248"/>
        <c:scaling>
          <c:orientation val="minMax"/>
          <c:max val="1"/>
          <c:min val="0"/>
        </c:scaling>
        <c:delete val="0"/>
        <c:axPos val="l"/>
        <c:numFmt formatCode="0.00%" sourceLinked="1"/>
        <c:majorTickMark val="none"/>
        <c:minorTickMark val="none"/>
        <c:tickLblPos val="nextTo"/>
        <c:spPr>
          <a:noFill/>
          <a:ln>
            <a:solidFill>
              <a:srgbClr val="000000"/>
            </a:solidFill>
          </a:ln>
        </c:spPr>
        <c:txPr>
          <a:bodyPr/>
          <a:lstStyle/>
          <a:p>
            <a:pPr>
              <a:defRPr sz="700" baseline="0">
                <a:solidFill>
                  <a:srgbClr val="5F5F5F"/>
                </a:solidFill>
              </a:defRPr>
            </a:pPr>
            <a:endParaRPr lang="es-ES"/>
          </a:p>
        </c:txPr>
        <c:crossAx val="3781606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aseline="0"/>
      </a:pPr>
      <a:endParaRPr lang="es-ES"/>
    </a:p>
  </c:txPr>
  <c:externalData r:id="rId1">
    <c:autoUpdate val="0"/>
  </c:externalData>
</c:chartSpace>
</file>

<file path=ppt/charts/chart8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5335878469736733"/>
          <c:y val="0.13701696911589611"/>
          <c:w val="0.73347411119064665"/>
          <c:h val="0.759252251696586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No contesta</c:v>
                </c:pt>
              </c:strCache>
            </c:strRef>
          </c:tx>
          <c:spPr>
            <a:solidFill>
              <a:schemeClr val="bg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3.0917872514413022E-3"/>
                  <c:y val="1.097440944881889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7.7294681286032563E-3"/>
                  <c:y val="-1.065179352580927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5.6682111479835185E-17"/>
                  <c:y val="1.054625984251968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4.6376808771619532E-3"/>
                  <c:y val="-1.04166666666666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4.6376808771619532E-3"/>
                  <c:y val="-5.375929571303586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1.5458936257206511E-3"/>
                  <c:y val="1.697287839020122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1.1336422295967037E-16"/>
                  <c:y val="4.555719597550305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anchor="t" anchorCtr="0"/>
              <a:lstStyle/>
              <a:p>
                <a:pPr>
                  <a:defRPr sz="1100">
                    <a:solidFill>
                      <a:srgbClr val="FFFFFF"/>
                    </a:solidFill>
                  </a:defRPr>
                </a:pPr>
                <a:endParaRPr lang="es-E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Tener que ponerte
insulina</c:v>
                </c:pt>
                <c:pt idx="1">
                  <c:v>Sufrir hipoglucemias y 
no saber reconocerlas</c:v>
                </c:pt>
                <c:pt idx="2">
                  <c:v>Sentirse diferente</c:v>
                </c:pt>
                <c:pt idx="3">
                  <c:v>Seguir una dieta</c:v>
                </c:pt>
                <c:pt idx="4">
                  <c:v>Rigidez de horario</c:v>
                </c:pt>
                <c:pt idx="5">
                  <c:v>Pincharte delante
de compañeros</c:v>
                </c:pt>
              </c:strCache>
            </c:strRef>
          </c:cat>
          <c:val>
            <c:numRef>
              <c:f>Sheet1!$B$2:$G$2</c:f>
              <c:numCache>
                <c:formatCode>0%</c:formatCode>
                <c:ptCount val="6"/>
                <c:pt idx="0">
                  <c:v>3.0000000000000001E-3</c:v>
                </c:pt>
                <c:pt idx="1">
                  <c:v>3.0000000000000001E-3</c:v>
                </c:pt>
                <c:pt idx="2">
                  <c:v>3.0000000000000001E-3</c:v>
                </c:pt>
                <c:pt idx="3">
                  <c:v>3.0000000000000001E-3</c:v>
                </c:pt>
                <c:pt idx="4">
                  <c:v>3.0000000000000001E-3</c:v>
                </c:pt>
                <c:pt idx="5">
                  <c:v>3.0000000000000001E-3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Mucho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Pt>
            <c:idx val="0"/>
            <c:invertIfNegative val="0"/>
            <c:bubble3D val="0"/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es-ES" sz="1100" b="0" i="0" u="none" strike="noStrike" kern="1200" baseline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Tener que ponerte
insulina</c:v>
                </c:pt>
                <c:pt idx="1">
                  <c:v>Sufrir hipoglucemias y 
no saber reconocerlas</c:v>
                </c:pt>
                <c:pt idx="2">
                  <c:v>Sentirse diferente</c:v>
                </c:pt>
                <c:pt idx="3">
                  <c:v>Seguir una dieta</c:v>
                </c:pt>
                <c:pt idx="4">
                  <c:v>Rigidez de horario</c:v>
                </c:pt>
                <c:pt idx="5">
                  <c:v>Pincharte delante
de compañeros</c:v>
                </c:pt>
              </c:strCache>
            </c:strRef>
          </c:cat>
          <c:val>
            <c:numRef>
              <c:f>Sheet1!$B$3:$G$3</c:f>
              <c:numCache>
                <c:formatCode>0%</c:formatCode>
                <c:ptCount val="6"/>
                <c:pt idx="0">
                  <c:v>0.13900000000000001</c:v>
                </c:pt>
                <c:pt idx="1">
                  <c:v>0.3</c:v>
                </c:pt>
                <c:pt idx="2">
                  <c:v>0.191</c:v>
                </c:pt>
                <c:pt idx="3">
                  <c:v>0.128</c:v>
                </c:pt>
                <c:pt idx="4">
                  <c:v>0.12</c:v>
                </c:pt>
                <c:pt idx="5">
                  <c:v>0.10100000000000001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Bastante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es-ES" sz="1100" b="0" i="0" u="none" strike="noStrike" kern="1200" baseline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Tener que ponerte
insulina</c:v>
                </c:pt>
                <c:pt idx="1">
                  <c:v>Sufrir hipoglucemias y 
no saber reconocerlas</c:v>
                </c:pt>
                <c:pt idx="2">
                  <c:v>Sentirse diferente</c:v>
                </c:pt>
                <c:pt idx="3">
                  <c:v>Seguir una dieta</c:v>
                </c:pt>
                <c:pt idx="4">
                  <c:v>Rigidez de horario</c:v>
                </c:pt>
                <c:pt idx="5">
                  <c:v>Pincharte delante
de compañeros</c:v>
                </c:pt>
              </c:strCache>
            </c:strRef>
          </c:cat>
          <c:val>
            <c:numRef>
              <c:f>Sheet1!$B$4:$G$4</c:f>
              <c:numCache>
                <c:formatCode>0%</c:formatCode>
                <c:ptCount val="6"/>
                <c:pt idx="0">
                  <c:v>0.193</c:v>
                </c:pt>
                <c:pt idx="1">
                  <c:v>0.36499999999999999</c:v>
                </c:pt>
                <c:pt idx="2">
                  <c:v>0.185</c:v>
                </c:pt>
                <c:pt idx="3">
                  <c:v>0.26700000000000002</c:v>
                </c:pt>
                <c:pt idx="4">
                  <c:v>0.215</c:v>
                </c:pt>
                <c:pt idx="5">
                  <c:v>0.15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Poco</c:v>
                </c:pt>
              </c:strCache>
            </c:strRef>
          </c:tx>
          <c:spPr>
            <a:solidFill>
              <a:srgbClr val="8DC63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Tener que ponerte
insulina</c:v>
                </c:pt>
                <c:pt idx="1">
                  <c:v>Sufrir hipoglucemias y 
no saber reconocerlas</c:v>
                </c:pt>
                <c:pt idx="2">
                  <c:v>Sentirse diferente</c:v>
                </c:pt>
                <c:pt idx="3">
                  <c:v>Seguir una dieta</c:v>
                </c:pt>
                <c:pt idx="4">
                  <c:v>Rigidez de horario</c:v>
                </c:pt>
                <c:pt idx="5">
                  <c:v>Pincharte delante
de compañeros</c:v>
                </c:pt>
              </c:strCache>
            </c:strRef>
          </c:cat>
          <c:val>
            <c:numRef>
              <c:f>Sheet1!$B$5:$G$5</c:f>
              <c:numCache>
                <c:formatCode>0%</c:formatCode>
                <c:ptCount val="6"/>
                <c:pt idx="0">
                  <c:v>0.28599999999999998</c:v>
                </c:pt>
                <c:pt idx="1">
                  <c:v>0.20699999999999999</c:v>
                </c:pt>
                <c:pt idx="2">
                  <c:v>0.26200000000000001</c:v>
                </c:pt>
                <c:pt idx="3">
                  <c:v>0.30499999999999999</c:v>
                </c:pt>
                <c:pt idx="4">
                  <c:v>0.31900000000000001</c:v>
                </c:pt>
                <c:pt idx="5">
                  <c:v>0.23200000000000001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Nada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es-ES" sz="1100" b="0" i="0" u="none" strike="noStrike" kern="1200" baseline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Tener que ponerte
insulina</c:v>
                </c:pt>
                <c:pt idx="1">
                  <c:v>Sufrir hipoglucemias y 
no saber reconocerlas</c:v>
                </c:pt>
                <c:pt idx="2">
                  <c:v>Sentirse diferente</c:v>
                </c:pt>
                <c:pt idx="3">
                  <c:v>Seguir una dieta</c:v>
                </c:pt>
                <c:pt idx="4">
                  <c:v>Rigidez de horario</c:v>
                </c:pt>
                <c:pt idx="5">
                  <c:v>Pincharte delante
de compañeros</c:v>
                </c:pt>
              </c:strCache>
            </c:strRef>
          </c:cat>
          <c:val>
            <c:numRef>
              <c:f>Sheet1!$B$6:$G$6</c:f>
              <c:numCache>
                <c:formatCode>0%</c:formatCode>
                <c:ptCount val="6"/>
                <c:pt idx="0">
                  <c:v>0.379</c:v>
                </c:pt>
                <c:pt idx="1">
                  <c:v>0.125</c:v>
                </c:pt>
                <c:pt idx="2">
                  <c:v>0.36</c:v>
                </c:pt>
                <c:pt idx="3">
                  <c:v>0.29699999999999999</c:v>
                </c:pt>
                <c:pt idx="4">
                  <c:v>0.34300000000000003</c:v>
                </c:pt>
                <c:pt idx="5">
                  <c:v>0.51500000000000001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overlap val="100"/>
        <c:axId val="381545488"/>
        <c:axId val="381546048"/>
      </c:barChart>
      <c:catAx>
        <c:axId val="381545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8425" cmpd="sng">
            <a:solidFill>
              <a:srgbClr val="000000"/>
            </a:solidFill>
          </a:ln>
        </c:spPr>
        <c:txPr>
          <a:bodyPr rot="0" vert="horz" anchor="ctr"/>
          <a:lstStyle/>
          <a:p>
            <a:pPr>
              <a:defRPr sz="1100" cap="all" baseline="0">
                <a:solidFill>
                  <a:srgbClr val="5F5F5F"/>
                </a:solidFill>
              </a:defRPr>
            </a:pPr>
            <a:endParaRPr lang="es-ES"/>
          </a:p>
        </c:txPr>
        <c:crossAx val="381546048"/>
        <c:crosses val="autoZero"/>
        <c:auto val="1"/>
        <c:lblAlgn val="ctr"/>
        <c:lblOffset val="100"/>
        <c:noMultiLvlLbl val="0"/>
      </c:catAx>
      <c:valAx>
        <c:axId val="381546048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solidFill>
              <a:srgbClr val="000000"/>
            </a:solidFill>
          </a:ln>
        </c:spPr>
        <c:txPr>
          <a:bodyPr/>
          <a:lstStyle/>
          <a:p>
            <a:pPr>
              <a:defRPr sz="700" baseline="0">
                <a:solidFill>
                  <a:srgbClr val="5F5F5F"/>
                </a:solidFill>
              </a:defRPr>
            </a:pPr>
            <a:endParaRPr lang="es-ES"/>
          </a:p>
        </c:txPr>
        <c:crossAx val="381545488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2.6984130356721703E-2"/>
          <c:y val="0.16094137893105623"/>
          <c:w val="0.10784040842899742"/>
          <c:h val="0.74264845319629136"/>
        </c:manualLayout>
      </c:layout>
      <c:overlay val="0"/>
      <c:txPr>
        <a:bodyPr/>
        <a:lstStyle/>
        <a:p>
          <a:pPr>
            <a:defRPr sz="1000">
              <a:solidFill>
                <a:srgbClr val="5F5F5F"/>
              </a:solidFill>
            </a:defRPr>
          </a:pPr>
          <a:endParaRPr lang="es-ES"/>
        </a:p>
      </c:txPr>
    </c:legend>
    <c:plotVisOnly val="1"/>
    <c:dispBlanksAs val="gap"/>
    <c:showDLblsOverMax val="0"/>
  </c:chart>
  <c:txPr>
    <a:bodyPr/>
    <a:lstStyle/>
    <a:p>
      <a:pPr>
        <a:defRPr sz="1000" baseline="0"/>
      </a:pPr>
      <a:endParaRPr lang="es-ES"/>
    </a:p>
  </c:txPr>
  <c:externalData r:id="rId1">
    <c:autoUpdate val="0"/>
  </c:externalData>
</c:chartSpace>
</file>

<file path=ppt/charts/chart8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142549615508587"/>
          <c:y val="0.13701696911589611"/>
          <c:w val="0.82416470967444866"/>
          <c:h val="0.66220911184416731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No contesta</c:v>
                </c:pt>
              </c:strCache>
            </c:strRef>
          </c:tx>
          <c:spPr>
            <a:solidFill>
              <a:schemeClr val="bg2">
                <a:lumMod val="60000"/>
                <a:lumOff val="40000"/>
              </a:schemeClr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anchor="t" anchorCtr="0"/>
              <a:lstStyle/>
              <a:p>
                <a:pPr>
                  <a:defRPr sz="1200">
                    <a:solidFill>
                      <a:srgbClr val="FFFFFF"/>
                    </a:solidFill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Sheet1!$B$1:$J$1</c:f>
              <c:strCache>
                <c:ptCount val="9"/>
                <c:pt idx="0">
                  <c:v>Hacer deporte 
con regularidad</c:v>
                </c:pt>
                <c:pt idx="1">
                  <c:v>Realizar 
deporte 
profesionalmente</c:v>
                </c:pt>
                <c:pt idx="2">
                  <c:v>Encontrar
nuevos amigos</c:v>
                </c:pt>
                <c:pt idx="3">
                  <c:v>Salir con 
los amigos
 de marcha</c:v>
                </c:pt>
                <c:pt idx="4">
                  <c:v>Tomarme una 
copa con los 
amigos</c:v>
                </c:pt>
                <c:pt idx="5">
                  <c:v>Tener 
hijos</c:v>
                </c:pt>
                <c:pt idx="6">
                  <c:v>Tener 
hijos 
sanos</c:v>
                </c:pt>
                <c:pt idx="7">
                  <c:v>Tener 
novio/a</c:v>
                </c:pt>
                <c:pt idx="8">
                  <c:v>Tener relaciones 
sexuales con 
normalidad</c:v>
                </c:pt>
              </c:strCache>
            </c:strRef>
          </c:cat>
          <c:val>
            <c:numRef>
              <c:f>Sheet1!$B$2:$J$2</c:f>
              <c:numCache>
                <c:formatCode>0%</c:formatCode>
                <c:ptCount val="9"/>
                <c:pt idx="0">
                  <c:v>4.3999999999999997E-2</c:v>
                </c:pt>
                <c:pt idx="1">
                  <c:v>4.3999999999999997E-2</c:v>
                </c:pt>
                <c:pt idx="2">
                  <c:v>4.3999999999999997E-2</c:v>
                </c:pt>
                <c:pt idx="3">
                  <c:v>4.3999999999999997E-2</c:v>
                </c:pt>
                <c:pt idx="4">
                  <c:v>4.3999999999999997E-2</c:v>
                </c:pt>
                <c:pt idx="5">
                  <c:v>4.3999999999999997E-2</c:v>
                </c:pt>
                <c:pt idx="6">
                  <c:v>4.3999999999999997E-2</c:v>
                </c:pt>
                <c:pt idx="7">
                  <c:v>4.3999999999999997E-2</c:v>
                </c:pt>
                <c:pt idx="8">
                  <c:v>4.3999999999999997E-2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Muchísimos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Sheet1!$B$1:$J$1</c:f>
              <c:strCache>
                <c:ptCount val="9"/>
                <c:pt idx="0">
                  <c:v>Hacer deporte 
con regularidad</c:v>
                </c:pt>
                <c:pt idx="1">
                  <c:v>Realizar 
deporte 
profesionalmente</c:v>
                </c:pt>
                <c:pt idx="2">
                  <c:v>Encontrar
nuevos amigos</c:v>
                </c:pt>
                <c:pt idx="3">
                  <c:v>Salir con 
los amigos
 de marcha</c:v>
                </c:pt>
                <c:pt idx="4">
                  <c:v>Tomarme una 
copa con los 
amigos</c:v>
                </c:pt>
                <c:pt idx="5">
                  <c:v>Tener 
hijos</c:v>
                </c:pt>
                <c:pt idx="6">
                  <c:v>Tener 
hijos 
sanos</c:v>
                </c:pt>
                <c:pt idx="7">
                  <c:v>Tener 
novio/a</c:v>
                </c:pt>
                <c:pt idx="8">
                  <c:v>Tener relaciones 
sexuales con 
normalidad</c:v>
                </c:pt>
              </c:strCache>
            </c:strRef>
          </c:cat>
          <c:val>
            <c:numRef>
              <c:f>Sheet1!$B$3:$J$3</c:f>
              <c:numCache>
                <c:formatCode>0%</c:formatCode>
                <c:ptCount val="9"/>
                <c:pt idx="0">
                  <c:v>1.0999999999999999E-2</c:v>
                </c:pt>
                <c:pt idx="1">
                  <c:v>2.1999999999999999E-2</c:v>
                </c:pt>
                <c:pt idx="2">
                  <c:v>1.0999999999999999E-2</c:v>
                </c:pt>
                <c:pt idx="3">
                  <c:v>6.7000000000000004E-2</c:v>
                </c:pt>
                <c:pt idx="4">
                  <c:v>0.156</c:v>
                </c:pt>
                <c:pt idx="5">
                  <c:v>2.1999999999999999E-2</c:v>
                </c:pt>
                <c:pt idx="6">
                  <c:v>6.7000000000000004E-2</c:v>
                </c:pt>
                <c:pt idx="7">
                  <c:v>1.0999999999999999E-2</c:v>
                </c:pt>
                <c:pt idx="8">
                  <c:v>1.0999999999999999E-2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Muchos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Sheet1!$B$1:$J$1</c:f>
              <c:strCache>
                <c:ptCount val="9"/>
                <c:pt idx="0">
                  <c:v>Hacer deporte 
con regularidad</c:v>
                </c:pt>
                <c:pt idx="1">
                  <c:v>Realizar 
deporte 
profesionalmente</c:v>
                </c:pt>
                <c:pt idx="2">
                  <c:v>Encontrar
nuevos amigos</c:v>
                </c:pt>
                <c:pt idx="3">
                  <c:v>Salir con 
los amigos
 de marcha</c:v>
                </c:pt>
                <c:pt idx="4">
                  <c:v>Tomarme una 
copa con los 
amigos</c:v>
                </c:pt>
                <c:pt idx="5">
                  <c:v>Tener 
hijos</c:v>
                </c:pt>
                <c:pt idx="6">
                  <c:v>Tener 
hijos 
sanos</c:v>
                </c:pt>
                <c:pt idx="7">
                  <c:v>Tener 
novio/a</c:v>
                </c:pt>
                <c:pt idx="8">
                  <c:v>Tener relaciones 
sexuales con 
normalidad</c:v>
                </c:pt>
              </c:strCache>
            </c:strRef>
          </c:cat>
          <c:val>
            <c:numRef>
              <c:f>Sheet1!$B$4:$J$4</c:f>
              <c:numCache>
                <c:formatCode>0%</c:formatCode>
                <c:ptCount val="9"/>
                <c:pt idx="0">
                  <c:v>1.0999999999999999E-2</c:v>
                </c:pt>
                <c:pt idx="1">
                  <c:v>0.1</c:v>
                </c:pt>
                <c:pt idx="2">
                  <c:v>1.0999999999999999E-2</c:v>
                </c:pt>
                <c:pt idx="3">
                  <c:v>7.8E-2</c:v>
                </c:pt>
                <c:pt idx="4">
                  <c:v>0.111</c:v>
                </c:pt>
                <c:pt idx="5">
                  <c:v>4.3999999999999997E-2</c:v>
                </c:pt>
                <c:pt idx="6">
                  <c:v>7.8E-2</c:v>
                </c:pt>
                <c:pt idx="7">
                  <c:v>1.0999999999999999E-2</c:v>
                </c:pt>
                <c:pt idx="8">
                  <c:v>1.0999999999999999E-2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Bastantes</c:v>
                </c:pt>
              </c:strCache>
            </c:strRef>
          </c:tx>
          <c:spPr>
            <a:solidFill>
              <a:srgbClr val="B9E5FB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Sheet1!$B$1:$J$1</c:f>
              <c:strCache>
                <c:ptCount val="9"/>
                <c:pt idx="0">
                  <c:v>Hacer deporte 
con regularidad</c:v>
                </c:pt>
                <c:pt idx="1">
                  <c:v>Realizar 
deporte 
profesionalmente</c:v>
                </c:pt>
                <c:pt idx="2">
                  <c:v>Encontrar
nuevos amigos</c:v>
                </c:pt>
                <c:pt idx="3">
                  <c:v>Salir con 
los amigos
 de marcha</c:v>
                </c:pt>
                <c:pt idx="4">
                  <c:v>Tomarme una 
copa con los 
amigos</c:v>
                </c:pt>
                <c:pt idx="5">
                  <c:v>Tener 
hijos</c:v>
                </c:pt>
                <c:pt idx="6">
                  <c:v>Tener 
hijos 
sanos</c:v>
                </c:pt>
                <c:pt idx="7">
                  <c:v>Tener 
novio/a</c:v>
                </c:pt>
                <c:pt idx="8">
                  <c:v>Tener relaciones 
sexuales con 
normalidad</c:v>
                </c:pt>
              </c:strCache>
            </c:strRef>
          </c:cat>
          <c:val>
            <c:numRef>
              <c:f>Sheet1!$B$5:$J$5</c:f>
              <c:numCache>
                <c:formatCode>0%</c:formatCode>
                <c:ptCount val="9"/>
                <c:pt idx="0">
                  <c:v>0.1</c:v>
                </c:pt>
                <c:pt idx="1">
                  <c:v>0.2</c:v>
                </c:pt>
                <c:pt idx="2">
                  <c:v>4.3999999999999997E-2</c:v>
                </c:pt>
                <c:pt idx="3">
                  <c:v>0.189</c:v>
                </c:pt>
                <c:pt idx="4">
                  <c:v>0.17799999999999999</c:v>
                </c:pt>
                <c:pt idx="5">
                  <c:v>0.122</c:v>
                </c:pt>
                <c:pt idx="6">
                  <c:v>0.2</c:v>
                </c:pt>
                <c:pt idx="7">
                  <c:v>0.111</c:v>
                </c:pt>
                <c:pt idx="8">
                  <c:v>8.8999999999999996E-2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Pocos</c:v>
                </c:pt>
              </c:strCache>
            </c:strRef>
          </c:tx>
          <c:spPr>
            <a:solidFill>
              <a:srgbClr val="8DC63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Sheet1!$B$1:$J$1</c:f>
              <c:strCache>
                <c:ptCount val="9"/>
                <c:pt idx="0">
                  <c:v>Hacer deporte 
con regularidad</c:v>
                </c:pt>
                <c:pt idx="1">
                  <c:v>Realizar 
deporte 
profesionalmente</c:v>
                </c:pt>
                <c:pt idx="2">
                  <c:v>Encontrar
nuevos amigos</c:v>
                </c:pt>
                <c:pt idx="3">
                  <c:v>Salir con 
los amigos
 de marcha</c:v>
                </c:pt>
                <c:pt idx="4">
                  <c:v>Tomarme una 
copa con los 
amigos</c:v>
                </c:pt>
                <c:pt idx="5">
                  <c:v>Tener 
hijos</c:v>
                </c:pt>
                <c:pt idx="6">
                  <c:v>Tener 
hijos 
sanos</c:v>
                </c:pt>
                <c:pt idx="7">
                  <c:v>Tener 
novio/a</c:v>
                </c:pt>
                <c:pt idx="8">
                  <c:v>Tener relaciones 
sexuales con 
normalidad</c:v>
                </c:pt>
              </c:strCache>
            </c:strRef>
          </c:cat>
          <c:val>
            <c:numRef>
              <c:f>Sheet1!$B$6:$J$6</c:f>
              <c:numCache>
                <c:formatCode>0%</c:formatCode>
                <c:ptCount val="9"/>
                <c:pt idx="0">
                  <c:v>0.378</c:v>
                </c:pt>
                <c:pt idx="1">
                  <c:v>0.34399999999999997</c:v>
                </c:pt>
                <c:pt idx="2">
                  <c:v>0.156</c:v>
                </c:pt>
                <c:pt idx="3">
                  <c:v>0.3</c:v>
                </c:pt>
                <c:pt idx="4">
                  <c:v>0.28899999999999998</c:v>
                </c:pt>
                <c:pt idx="5">
                  <c:v>0.23300000000000001</c:v>
                </c:pt>
                <c:pt idx="6">
                  <c:v>0.26700000000000002</c:v>
                </c:pt>
                <c:pt idx="7">
                  <c:v>0.42199999999999999</c:v>
                </c:pt>
                <c:pt idx="8">
                  <c:v>0.35599999999999998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Ninguno</c:v>
                </c:pt>
              </c:strCache>
            </c:strRef>
          </c:tx>
          <c:spPr>
            <a:solidFill>
              <a:srgbClr val="21853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es-ES" sz="1000" b="0" i="0" u="none" strike="noStrike" kern="1200" baseline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Sheet1!$B$1:$J$1</c:f>
              <c:strCache>
                <c:ptCount val="9"/>
                <c:pt idx="0">
                  <c:v>Hacer deporte 
con regularidad</c:v>
                </c:pt>
                <c:pt idx="1">
                  <c:v>Realizar 
deporte 
profesionalmente</c:v>
                </c:pt>
                <c:pt idx="2">
                  <c:v>Encontrar
nuevos amigos</c:v>
                </c:pt>
                <c:pt idx="3">
                  <c:v>Salir con 
los amigos
 de marcha</c:v>
                </c:pt>
                <c:pt idx="4">
                  <c:v>Tomarme una 
copa con los 
amigos</c:v>
                </c:pt>
                <c:pt idx="5">
                  <c:v>Tener 
hijos</c:v>
                </c:pt>
                <c:pt idx="6">
                  <c:v>Tener 
hijos 
sanos</c:v>
                </c:pt>
                <c:pt idx="7">
                  <c:v>Tener 
novio/a</c:v>
                </c:pt>
                <c:pt idx="8">
                  <c:v>Tener relaciones 
sexuales con 
normalidad</c:v>
                </c:pt>
              </c:strCache>
            </c:strRef>
          </c:cat>
          <c:val>
            <c:numRef>
              <c:f>Sheet1!$B$7:$J$7</c:f>
              <c:numCache>
                <c:formatCode>0%</c:formatCode>
                <c:ptCount val="9"/>
                <c:pt idx="0">
                  <c:v>0.45600000000000002</c:v>
                </c:pt>
                <c:pt idx="1">
                  <c:v>0.28899999999999998</c:v>
                </c:pt>
                <c:pt idx="2">
                  <c:v>0.73299999999999998</c:v>
                </c:pt>
                <c:pt idx="3">
                  <c:v>0.32200000000000001</c:v>
                </c:pt>
                <c:pt idx="4">
                  <c:v>0.222</c:v>
                </c:pt>
                <c:pt idx="5">
                  <c:v>0.53300000000000003</c:v>
                </c:pt>
                <c:pt idx="6">
                  <c:v>0.34399999999999997</c:v>
                </c:pt>
                <c:pt idx="7">
                  <c:v>0.4</c:v>
                </c:pt>
                <c:pt idx="8">
                  <c:v>0.48899999999999999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overlap val="100"/>
        <c:axId val="377958368"/>
        <c:axId val="377958928"/>
      </c:barChart>
      <c:catAx>
        <c:axId val="377958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8425" cmpd="sng">
            <a:solidFill>
              <a:srgbClr val="000000"/>
            </a:solidFill>
          </a:ln>
        </c:spPr>
        <c:txPr>
          <a:bodyPr rot="0" vert="horz" anchor="ctr"/>
          <a:lstStyle/>
          <a:p>
            <a:pPr>
              <a:defRPr sz="900" cap="all" baseline="0">
                <a:solidFill>
                  <a:srgbClr val="5F5F5F"/>
                </a:solidFill>
              </a:defRPr>
            </a:pPr>
            <a:endParaRPr lang="es-ES"/>
          </a:p>
        </c:txPr>
        <c:crossAx val="377958928"/>
        <c:crosses val="autoZero"/>
        <c:auto val="1"/>
        <c:lblAlgn val="ctr"/>
        <c:lblOffset val="100"/>
        <c:tickLblSkip val="1"/>
        <c:noMultiLvlLbl val="0"/>
      </c:catAx>
      <c:valAx>
        <c:axId val="377958928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solidFill>
              <a:srgbClr val="000000"/>
            </a:solidFill>
          </a:ln>
        </c:spPr>
        <c:txPr>
          <a:bodyPr/>
          <a:lstStyle/>
          <a:p>
            <a:pPr>
              <a:defRPr sz="700" baseline="0">
                <a:solidFill>
                  <a:srgbClr val="5F5F5F"/>
                </a:solidFill>
              </a:defRPr>
            </a:pPr>
            <a:endParaRPr lang="es-ES"/>
          </a:p>
        </c:txPr>
        <c:crossAx val="377958368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8.771929824561403E-3"/>
          <c:y val="0.13573925066619671"/>
          <c:w val="9.6651586314868532E-2"/>
          <c:h val="0.6654321673954517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000" baseline="0"/>
      </a:pPr>
      <a:endParaRPr lang="es-ES"/>
    </a:p>
  </c:txPr>
  <c:externalData r:id="rId1">
    <c:autoUpdate val="0"/>
  </c:externalData>
</c:chartSpace>
</file>

<file path=ppt/charts/chart8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534362481005665"/>
          <c:y val="0.13701696911589611"/>
          <c:w val="0.84024658101947791"/>
          <c:h val="0.66220911184416731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Sheet1!$D$2</c:f>
              <c:strCache>
                <c:ptCount val="1"/>
                <c:pt idx="0">
                  <c:v>No contesta</c:v>
                </c:pt>
              </c:strCache>
            </c:strRef>
          </c:tx>
          <c:spPr>
            <a:solidFill>
              <a:schemeClr val="bg2">
                <a:lumMod val="60000"/>
                <a:lumOff val="40000"/>
              </a:schemeClr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anchor="t" anchorCtr="0"/>
              <a:lstStyle/>
              <a:p>
                <a:pPr>
                  <a:defRPr sz="1200">
                    <a:solidFill>
                      <a:srgbClr val="FFFFFF"/>
                    </a:solidFill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Sheet1!$E$1:$L$1</c:f>
              <c:strCache>
                <c:ptCount val="8"/>
                <c:pt idx="0">
                  <c:v>Viajar con mis amigos
donde quieres</c:v>
                </c:pt>
                <c:pt idx="1">
                  <c:v>Poder salir de casa a
estudiar una carrera</c:v>
                </c:pt>
                <c:pt idx="2">
                  <c:v>Estudiar la carrera que me gusta</c:v>
                </c:pt>
                <c:pt idx="3">
                  <c:v>Poder sacarme el carnet de conducir</c:v>
                </c:pt>
                <c:pt idx="4">
                  <c:v>Encontrar trabajo </c:v>
                </c:pt>
                <c:pt idx="5">
                  <c:v>Vivir independiente de mis padres cuando tenga la edad adecuada</c:v>
                </c:pt>
                <c:pt idx="6">
                  <c:v>Hacer mi vida tal y como me gustaría</c:v>
                </c:pt>
                <c:pt idx="7">
                  <c:v>No tener problemas graves de salud cuando sea mayor</c:v>
                </c:pt>
              </c:strCache>
            </c:strRef>
          </c:cat>
          <c:val>
            <c:numRef>
              <c:f>Sheet1!$E$2:$L$2</c:f>
              <c:numCache>
                <c:formatCode>0%</c:formatCode>
                <c:ptCount val="8"/>
                <c:pt idx="0">
                  <c:v>4.3999999999999997E-2</c:v>
                </c:pt>
                <c:pt idx="1">
                  <c:v>4.3999999999999997E-2</c:v>
                </c:pt>
                <c:pt idx="2">
                  <c:v>4.3999999999999997E-2</c:v>
                </c:pt>
                <c:pt idx="3">
                  <c:v>4.3999999999999997E-2</c:v>
                </c:pt>
                <c:pt idx="4">
                  <c:v>4.3999999999999997E-2</c:v>
                </c:pt>
                <c:pt idx="5">
                  <c:v>4.3999999999999997E-2</c:v>
                </c:pt>
                <c:pt idx="6">
                  <c:v>4.3999999999999997E-2</c:v>
                </c:pt>
                <c:pt idx="7">
                  <c:v>4.3999999999999997E-2</c:v>
                </c:pt>
              </c:numCache>
            </c:numRef>
          </c:val>
        </c:ser>
        <c:ser>
          <c:idx val="1"/>
          <c:order val="1"/>
          <c:tx>
            <c:strRef>
              <c:f>Sheet1!$D$3</c:f>
              <c:strCache>
                <c:ptCount val="1"/>
                <c:pt idx="0">
                  <c:v>Muchísimos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Sheet1!$E$1:$L$1</c:f>
              <c:strCache>
                <c:ptCount val="8"/>
                <c:pt idx="0">
                  <c:v>Viajar con mis amigos
donde quieres</c:v>
                </c:pt>
                <c:pt idx="1">
                  <c:v>Poder salir de casa a
estudiar una carrera</c:v>
                </c:pt>
                <c:pt idx="2">
                  <c:v>Estudiar la carrera que me gusta</c:v>
                </c:pt>
                <c:pt idx="3">
                  <c:v>Poder sacarme el carnet de conducir</c:v>
                </c:pt>
                <c:pt idx="4">
                  <c:v>Encontrar trabajo </c:v>
                </c:pt>
                <c:pt idx="5">
                  <c:v>Vivir independiente de mis padres cuando tenga la edad adecuada</c:v>
                </c:pt>
                <c:pt idx="6">
                  <c:v>Hacer mi vida tal y como me gustaría</c:v>
                </c:pt>
                <c:pt idx="7">
                  <c:v>No tener problemas graves de salud cuando sea mayor</c:v>
                </c:pt>
              </c:strCache>
            </c:strRef>
          </c:cat>
          <c:val>
            <c:numRef>
              <c:f>Sheet1!$E$3:$L$3</c:f>
              <c:numCache>
                <c:formatCode>0%</c:formatCode>
                <c:ptCount val="8"/>
                <c:pt idx="0">
                  <c:v>8.8999999999999996E-2</c:v>
                </c:pt>
                <c:pt idx="1">
                  <c:v>4.3999999999999997E-2</c:v>
                </c:pt>
                <c:pt idx="2">
                  <c:v>3.3000000000000002E-2</c:v>
                </c:pt>
                <c:pt idx="3">
                  <c:v>0</c:v>
                </c:pt>
                <c:pt idx="4">
                  <c:v>4.3999999999999997E-2</c:v>
                </c:pt>
                <c:pt idx="5">
                  <c:v>2.1999999999999999E-2</c:v>
                </c:pt>
                <c:pt idx="6">
                  <c:v>0.111</c:v>
                </c:pt>
                <c:pt idx="7">
                  <c:v>7.8E-2</c:v>
                </c:pt>
              </c:numCache>
            </c:numRef>
          </c:val>
        </c:ser>
        <c:ser>
          <c:idx val="2"/>
          <c:order val="2"/>
          <c:tx>
            <c:strRef>
              <c:f>Sheet1!$D$4</c:f>
              <c:strCache>
                <c:ptCount val="1"/>
                <c:pt idx="0">
                  <c:v>Muchos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Sheet1!$E$1:$L$1</c:f>
              <c:strCache>
                <c:ptCount val="8"/>
                <c:pt idx="0">
                  <c:v>Viajar con mis amigos
donde quieres</c:v>
                </c:pt>
                <c:pt idx="1">
                  <c:v>Poder salir de casa a
estudiar una carrera</c:v>
                </c:pt>
                <c:pt idx="2">
                  <c:v>Estudiar la carrera que me gusta</c:v>
                </c:pt>
                <c:pt idx="3">
                  <c:v>Poder sacarme el carnet de conducir</c:v>
                </c:pt>
                <c:pt idx="4">
                  <c:v>Encontrar trabajo </c:v>
                </c:pt>
                <c:pt idx="5">
                  <c:v>Vivir independiente de mis padres cuando tenga la edad adecuada</c:v>
                </c:pt>
                <c:pt idx="6">
                  <c:v>Hacer mi vida tal y como me gustaría</c:v>
                </c:pt>
                <c:pt idx="7">
                  <c:v>No tener problemas graves de salud cuando sea mayor</c:v>
                </c:pt>
              </c:strCache>
            </c:strRef>
          </c:cat>
          <c:val>
            <c:numRef>
              <c:f>Sheet1!$E$4:$L$4</c:f>
              <c:numCache>
                <c:formatCode>0%</c:formatCode>
                <c:ptCount val="8"/>
                <c:pt idx="0">
                  <c:v>3.3000000000000002E-2</c:v>
                </c:pt>
                <c:pt idx="1">
                  <c:v>0.1</c:v>
                </c:pt>
                <c:pt idx="2">
                  <c:v>4.3999999999999997E-2</c:v>
                </c:pt>
                <c:pt idx="3">
                  <c:v>1.0999999999999999E-2</c:v>
                </c:pt>
                <c:pt idx="4">
                  <c:v>4.3999999999999997E-2</c:v>
                </c:pt>
                <c:pt idx="5">
                  <c:v>7.8E-2</c:v>
                </c:pt>
                <c:pt idx="6">
                  <c:v>8.8999999999999996E-2</c:v>
                </c:pt>
                <c:pt idx="7">
                  <c:v>0.13300000000000001</c:v>
                </c:pt>
              </c:numCache>
            </c:numRef>
          </c:val>
        </c:ser>
        <c:ser>
          <c:idx val="3"/>
          <c:order val="3"/>
          <c:tx>
            <c:strRef>
              <c:f>Sheet1!$D$5</c:f>
              <c:strCache>
                <c:ptCount val="1"/>
                <c:pt idx="0">
                  <c:v>Bastantes</c:v>
                </c:pt>
              </c:strCache>
            </c:strRef>
          </c:tx>
          <c:spPr>
            <a:solidFill>
              <a:srgbClr val="B9E5FB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Sheet1!$E$1:$L$1</c:f>
              <c:strCache>
                <c:ptCount val="8"/>
                <c:pt idx="0">
                  <c:v>Viajar con mis amigos
donde quieres</c:v>
                </c:pt>
                <c:pt idx="1">
                  <c:v>Poder salir de casa a
estudiar una carrera</c:v>
                </c:pt>
                <c:pt idx="2">
                  <c:v>Estudiar la carrera que me gusta</c:v>
                </c:pt>
                <c:pt idx="3">
                  <c:v>Poder sacarme el carnet de conducir</c:v>
                </c:pt>
                <c:pt idx="4">
                  <c:v>Encontrar trabajo </c:v>
                </c:pt>
                <c:pt idx="5">
                  <c:v>Vivir independiente de mis padres cuando tenga la edad adecuada</c:v>
                </c:pt>
                <c:pt idx="6">
                  <c:v>Hacer mi vida tal y como me gustaría</c:v>
                </c:pt>
                <c:pt idx="7">
                  <c:v>No tener problemas graves de salud cuando sea mayor</c:v>
                </c:pt>
              </c:strCache>
            </c:strRef>
          </c:cat>
          <c:val>
            <c:numRef>
              <c:f>Sheet1!$E$5:$L$5</c:f>
              <c:numCache>
                <c:formatCode>0%</c:formatCode>
                <c:ptCount val="8"/>
                <c:pt idx="0">
                  <c:v>0.24399999999999999</c:v>
                </c:pt>
                <c:pt idx="1">
                  <c:v>0.189</c:v>
                </c:pt>
                <c:pt idx="2">
                  <c:v>0.111</c:v>
                </c:pt>
                <c:pt idx="3">
                  <c:v>8.8999999999999996E-2</c:v>
                </c:pt>
                <c:pt idx="4">
                  <c:v>0.122</c:v>
                </c:pt>
                <c:pt idx="5">
                  <c:v>0.16700000000000001</c:v>
                </c:pt>
                <c:pt idx="6">
                  <c:v>0.17799999999999999</c:v>
                </c:pt>
                <c:pt idx="7">
                  <c:v>0.32200000000000001</c:v>
                </c:pt>
              </c:numCache>
            </c:numRef>
          </c:val>
        </c:ser>
        <c:ser>
          <c:idx val="4"/>
          <c:order val="4"/>
          <c:tx>
            <c:strRef>
              <c:f>Sheet1!$D$6</c:f>
              <c:strCache>
                <c:ptCount val="1"/>
                <c:pt idx="0">
                  <c:v>Pocos</c:v>
                </c:pt>
              </c:strCache>
            </c:strRef>
          </c:tx>
          <c:spPr>
            <a:solidFill>
              <a:srgbClr val="8DC63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Sheet1!$E$1:$L$1</c:f>
              <c:strCache>
                <c:ptCount val="8"/>
                <c:pt idx="0">
                  <c:v>Viajar con mis amigos
donde quieres</c:v>
                </c:pt>
                <c:pt idx="1">
                  <c:v>Poder salir de casa a
estudiar una carrera</c:v>
                </c:pt>
                <c:pt idx="2">
                  <c:v>Estudiar la carrera que me gusta</c:v>
                </c:pt>
                <c:pt idx="3">
                  <c:v>Poder sacarme el carnet de conducir</c:v>
                </c:pt>
                <c:pt idx="4">
                  <c:v>Encontrar trabajo </c:v>
                </c:pt>
                <c:pt idx="5">
                  <c:v>Vivir independiente de mis padres cuando tenga la edad adecuada</c:v>
                </c:pt>
                <c:pt idx="6">
                  <c:v>Hacer mi vida tal y como me gustaría</c:v>
                </c:pt>
                <c:pt idx="7">
                  <c:v>No tener problemas graves de salud cuando sea mayor</c:v>
                </c:pt>
              </c:strCache>
            </c:strRef>
          </c:cat>
          <c:val>
            <c:numRef>
              <c:f>Sheet1!$E$6:$L$6</c:f>
              <c:numCache>
                <c:formatCode>0%</c:formatCode>
                <c:ptCount val="8"/>
                <c:pt idx="0">
                  <c:v>0.3</c:v>
                </c:pt>
                <c:pt idx="1">
                  <c:v>0.26700000000000002</c:v>
                </c:pt>
                <c:pt idx="2">
                  <c:v>0.189</c:v>
                </c:pt>
                <c:pt idx="3">
                  <c:v>0.3</c:v>
                </c:pt>
                <c:pt idx="4">
                  <c:v>0.311</c:v>
                </c:pt>
                <c:pt idx="5">
                  <c:v>0.311</c:v>
                </c:pt>
                <c:pt idx="6">
                  <c:v>0.27800000000000002</c:v>
                </c:pt>
                <c:pt idx="7">
                  <c:v>0.28899999999999998</c:v>
                </c:pt>
              </c:numCache>
            </c:numRef>
          </c:val>
        </c:ser>
        <c:ser>
          <c:idx val="5"/>
          <c:order val="5"/>
          <c:tx>
            <c:strRef>
              <c:f>Sheet1!$D$7</c:f>
              <c:strCache>
                <c:ptCount val="1"/>
                <c:pt idx="0">
                  <c:v>Ninguno</c:v>
                </c:pt>
              </c:strCache>
            </c:strRef>
          </c:tx>
          <c:spPr>
            <a:solidFill>
              <a:srgbClr val="21853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es-ES" sz="1000" b="0" i="0" u="none" strike="noStrike" kern="1200" baseline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Sheet1!$E$1:$L$1</c:f>
              <c:strCache>
                <c:ptCount val="8"/>
                <c:pt idx="0">
                  <c:v>Viajar con mis amigos
donde quieres</c:v>
                </c:pt>
                <c:pt idx="1">
                  <c:v>Poder salir de casa a
estudiar una carrera</c:v>
                </c:pt>
                <c:pt idx="2">
                  <c:v>Estudiar la carrera que me gusta</c:v>
                </c:pt>
                <c:pt idx="3">
                  <c:v>Poder sacarme el carnet de conducir</c:v>
                </c:pt>
                <c:pt idx="4">
                  <c:v>Encontrar trabajo </c:v>
                </c:pt>
                <c:pt idx="5">
                  <c:v>Vivir independiente de mis padres cuando tenga la edad adecuada</c:v>
                </c:pt>
                <c:pt idx="6">
                  <c:v>Hacer mi vida tal y como me gustaría</c:v>
                </c:pt>
                <c:pt idx="7">
                  <c:v>No tener problemas graves de salud cuando sea mayor</c:v>
                </c:pt>
              </c:strCache>
            </c:strRef>
          </c:cat>
          <c:val>
            <c:numRef>
              <c:f>Sheet1!$E$7:$L$7</c:f>
              <c:numCache>
                <c:formatCode>0%</c:formatCode>
                <c:ptCount val="8"/>
                <c:pt idx="0">
                  <c:v>0.28899999999999998</c:v>
                </c:pt>
                <c:pt idx="1">
                  <c:v>0.35599999999999998</c:v>
                </c:pt>
                <c:pt idx="2">
                  <c:v>0.57799999999999996</c:v>
                </c:pt>
                <c:pt idx="3">
                  <c:v>0.55600000000000005</c:v>
                </c:pt>
                <c:pt idx="4">
                  <c:v>0.433</c:v>
                </c:pt>
                <c:pt idx="5">
                  <c:v>0.378</c:v>
                </c:pt>
                <c:pt idx="6">
                  <c:v>0.3</c:v>
                </c:pt>
                <c:pt idx="7">
                  <c:v>0.13300000000000001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overlap val="100"/>
        <c:axId val="377388960"/>
        <c:axId val="377389520"/>
      </c:barChart>
      <c:catAx>
        <c:axId val="377388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8425" cmpd="sng">
            <a:solidFill>
              <a:srgbClr val="000000"/>
            </a:solidFill>
          </a:ln>
        </c:spPr>
        <c:txPr>
          <a:bodyPr rot="0" vert="horz" anchor="ctr"/>
          <a:lstStyle/>
          <a:p>
            <a:pPr>
              <a:defRPr sz="900" cap="all" baseline="0">
                <a:solidFill>
                  <a:srgbClr val="5F5F5F"/>
                </a:solidFill>
              </a:defRPr>
            </a:pPr>
            <a:endParaRPr lang="es-ES"/>
          </a:p>
        </c:txPr>
        <c:crossAx val="377389520"/>
        <c:crosses val="autoZero"/>
        <c:auto val="1"/>
        <c:lblAlgn val="ctr"/>
        <c:lblOffset val="100"/>
        <c:tickLblSkip val="1"/>
        <c:noMultiLvlLbl val="0"/>
      </c:catAx>
      <c:valAx>
        <c:axId val="377389520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solidFill>
              <a:srgbClr val="000000"/>
            </a:solidFill>
          </a:ln>
        </c:spPr>
        <c:txPr>
          <a:bodyPr/>
          <a:lstStyle/>
          <a:p>
            <a:pPr>
              <a:defRPr sz="700" baseline="0">
                <a:solidFill>
                  <a:srgbClr val="5F5F5F"/>
                </a:solidFill>
              </a:defRPr>
            </a:pPr>
            <a:endParaRPr lang="es-ES"/>
          </a:p>
        </c:txPr>
        <c:crossAx val="377388960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0"/>
          <c:y val="0.13573925066619671"/>
          <c:w val="9.6651586314868532E-2"/>
          <c:h val="0.6804533804234562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000" baseline="0"/>
      </a:pPr>
      <a:endParaRPr lang="es-E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520065426604279"/>
          <c:y val="6.049003668188347E-2"/>
          <c:w val="0.54180514518199963"/>
          <c:h val="0.87118644067796613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Lbls>
            <c:numFmt formatCode="0%" sourceLinked="0"/>
            <c:spPr>
              <a:noFill/>
              <a:ln w="16260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tx1"/>
                    </a:solidFill>
                    <a:latin typeface="+mn-lt"/>
                    <a:ea typeface="Arial"/>
                    <a:cs typeface="Arial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Están encima de mi</c:v>
                </c:pt>
                <c:pt idx="1">
                  <c:v>Discuto con mis padres</c:v>
                </c:pt>
                <c:pt idx="2">
                  <c:v>Me agobian</c:v>
                </c:pt>
                <c:pt idx="3">
                  <c:v>Estoy a disgusto en casa</c:v>
                </c:pt>
                <c:pt idx="4">
                  <c:v>No me llevo bien con mis
padres</c:v>
                </c:pt>
                <c:pt idx="5">
                  <c:v>Normal, no me afecta</c:v>
                </c:pt>
                <c:pt idx="6">
                  <c:v>Otras actitudes</c:v>
                </c:pt>
              </c:strCache>
            </c:strRef>
          </c:cat>
          <c:val>
            <c:numRef>
              <c:f>Sheet1!$B$2:$B$8</c:f>
              <c:numCache>
                <c:formatCode>0.00%</c:formatCode>
                <c:ptCount val="7"/>
                <c:pt idx="0">
                  <c:v>0.75</c:v>
                </c:pt>
                <c:pt idx="1">
                  <c:v>0.52800000000000002</c:v>
                </c:pt>
                <c:pt idx="2">
                  <c:v>0.52800000000000002</c:v>
                </c:pt>
                <c:pt idx="3">
                  <c:v>0.19400000000000001</c:v>
                </c:pt>
                <c:pt idx="4">
                  <c:v>0.111</c:v>
                </c:pt>
                <c:pt idx="5">
                  <c:v>2.8000000000000001E-2</c:v>
                </c:pt>
                <c:pt idx="6">
                  <c:v>8.3000000000000004E-2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56861520"/>
        <c:axId val="356862080"/>
      </c:barChart>
      <c:catAx>
        <c:axId val="35686152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63500">
            <a:solidFill>
              <a:schemeClr val="bg2"/>
            </a:solidFill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chemeClr val="tx1"/>
                </a:solidFill>
                <a:latin typeface="+mn-lt"/>
                <a:ea typeface="Arial"/>
                <a:cs typeface="Arial"/>
              </a:defRPr>
            </a:pPr>
            <a:endParaRPr lang="es-ES"/>
          </a:p>
        </c:txPr>
        <c:crossAx val="3568620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56862080"/>
        <c:scaling>
          <c:orientation val="minMax"/>
          <c:max val="1"/>
          <c:min val="0"/>
        </c:scaling>
        <c:delete val="1"/>
        <c:axPos val="t"/>
        <c:numFmt formatCode="0.00%" sourceLinked="1"/>
        <c:majorTickMark val="out"/>
        <c:minorTickMark val="none"/>
        <c:tickLblPos val="nextTo"/>
        <c:crossAx val="356861520"/>
        <c:crosses val="autoZero"/>
        <c:crossBetween val="between"/>
      </c:valAx>
      <c:spPr>
        <a:noFill/>
        <a:ln w="1626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3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s-E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0.52452</cdr:x>
      <cdr:y>0.76546</cdr:y>
    </cdr:from>
    <cdr:to>
      <cdr:x>0.78822</cdr:x>
      <cdr:y>0.8475</cdr:y>
    </cdr:to>
    <cdr:sp macro="" textlink="">
      <cdr:nvSpPr>
        <cdr:cNvPr id="2" name="Text Box 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922962" y="3732996"/>
          <a:ext cx="1469525" cy="400110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1240B29-F687-4F45-9708-019B960494DF}">
            <a14:hiddenLine xmlns:a14="http://schemas.microsoft.com/office/drawing/2010/main" w="9525">
              <a:solidFill>
                <a:srgbClr val="6163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s-E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spcBef>
              <a:spcPct val="50000"/>
            </a:spcBef>
            <a:tabLst>
              <a:tab pos="2152650" algn="l"/>
              <a:tab pos="2778125" algn="l"/>
              <a:tab pos="3228975" algn="l"/>
              <a:tab pos="3403600" algn="l"/>
              <a:tab pos="3854450" algn="l"/>
              <a:tab pos="3946525" algn="l"/>
              <a:tab pos="4479925" algn="l"/>
              <a:tab pos="5740400" algn="l"/>
              <a:tab pos="6273800" algn="l"/>
              <a:tab pos="6724650" algn="l"/>
              <a:tab pos="6910388" algn="l"/>
              <a:tab pos="7177088" algn="l"/>
            </a:tabLst>
            <a:defRPr/>
          </a:pPr>
          <a:r>
            <a:rPr lang="es-ES" sz="1000" noProof="0" dirty="0" smtClean="0">
              <a:solidFill>
                <a:srgbClr val="777777"/>
              </a:solidFill>
              <a:cs typeface="Arial" pitchFamily="34" charset="0"/>
            </a:rPr>
            <a:t>Base: Diabetes dificulta relación con padres (</a:t>
          </a:r>
          <a:r>
            <a:rPr lang="es-ES" sz="1000" noProof="0" dirty="0" smtClean="0">
              <a:solidFill>
                <a:srgbClr val="FF0000"/>
              </a:solidFill>
              <a:cs typeface="Arial" pitchFamily="34" charset="0"/>
            </a:rPr>
            <a:t>36</a:t>
          </a:r>
          <a:r>
            <a:rPr lang="es-ES" sz="1000" noProof="0" dirty="0" smtClean="0">
              <a:solidFill>
                <a:srgbClr val="777777"/>
              </a:solidFill>
              <a:cs typeface="Arial" pitchFamily="34" charset="0"/>
            </a:rPr>
            <a:t>)</a:t>
          </a:r>
          <a:endParaRPr lang="es-ES" sz="1000" noProof="0" dirty="0">
            <a:solidFill>
              <a:srgbClr val="FF0000"/>
            </a:solidFill>
            <a:cs typeface="Arial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0.13051</cdr:x>
      <cdr:y>0.90761</cdr:y>
    </cdr:from>
    <cdr:to>
      <cdr:x>0.28739</cdr:x>
      <cdr:y>0.97766</cdr:y>
    </cdr:to>
    <cdr:sp macro="" textlink="">
      <cdr:nvSpPr>
        <cdr:cNvPr id="4" name="Text Box 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014264" y="3190157"/>
          <a:ext cx="1219200" cy="246221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1240B29-F687-4F45-9708-019B960494DF}">
            <a14:hiddenLine xmlns:a14="http://schemas.microsoft.com/office/drawing/2010/main" w="9525">
              <a:solidFill>
                <a:srgbClr val="6163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s-E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spcBef>
              <a:spcPct val="50000"/>
            </a:spcBef>
            <a:tabLst>
              <a:tab pos="2152650" algn="l"/>
              <a:tab pos="2778125" algn="l"/>
              <a:tab pos="3228975" algn="l"/>
              <a:tab pos="3403600" algn="l"/>
              <a:tab pos="3854450" algn="l"/>
              <a:tab pos="3946525" algn="l"/>
              <a:tab pos="4479925" algn="l"/>
              <a:tab pos="5740400" algn="l"/>
              <a:tab pos="6273800" algn="l"/>
              <a:tab pos="6724650" algn="l"/>
              <a:tab pos="6910388" algn="l"/>
              <a:tab pos="7177088" algn="l"/>
            </a:tabLst>
            <a:defRPr/>
          </a:pPr>
          <a:r>
            <a:rPr lang="en-US" sz="1000" dirty="0" smtClean="0">
              <a:solidFill>
                <a:srgbClr val="777777"/>
              </a:solidFill>
              <a:cs typeface="Arial" pitchFamily="34" charset="0"/>
            </a:rPr>
            <a:t>Base</a:t>
          </a:r>
          <a:r>
            <a:rPr lang="en-US" sz="1000" dirty="0">
              <a:solidFill>
                <a:srgbClr val="777777"/>
              </a:solidFill>
              <a:cs typeface="Arial" pitchFamily="34" charset="0"/>
            </a:rPr>
            <a:t>: </a:t>
          </a:r>
          <a:r>
            <a:rPr lang="en-US" sz="1000" dirty="0" smtClean="0">
              <a:solidFill>
                <a:srgbClr val="777777"/>
              </a:solidFill>
              <a:cs typeface="Arial" pitchFamily="34" charset="0"/>
            </a:rPr>
            <a:t>Total (367)</a:t>
          </a:r>
          <a:endParaRPr lang="en-US" sz="1000" dirty="0">
            <a:solidFill>
              <a:srgbClr val="FF0000"/>
            </a:solidFill>
            <a:cs typeface="Arial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0.63792</cdr:x>
      <cdr:y>0.85639</cdr:y>
    </cdr:from>
    <cdr:to>
      <cdr:x>0.85671</cdr:x>
      <cdr:y>0.90688</cdr:y>
    </cdr:to>
    <cdr:sp macro="" textlink="">
      <cdr:nvSpPr>
        <cdr:cNvPr id="2" name="Text Box 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554893" y="4176464"/>
          <a:ext cx="1219242" cy="246230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1240B29-F687-4F45-9708-019B960494DF}">
            <a14:hiddenLine xmlns:a14="http://schemas.microsoft.com/office/drawing/2010/main" w="9525">
              <a:solidFill>
                <a:srgbClr val="6163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s-E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spcBef>
              <a:spcPct val="50000"/>
            </a:spcBef>
            <a:tabLst>
              <a:tab pos="2152650" algn="l"/>
              <a:tab pos="2778125" algn="l"/>
              <a:tab pos="3228975" algn="l"/>
              <a:tab pos="3403600" algn="l"/>
              <a:tab pos="3854450" algn="l"/>
              <a:tab pos="3946525" algn="l"/>
              <a:tab pos="4479925" algn="l"/>
              <a:tab pos="5740400" algn="l"/>
              <a:tab pos="6273800" algn="l"/>
              <a:tab pos="6724650" algn="l"/>
              <a:tab pos="6910388" algn="l"/>
              <a:tab pos="7177088" algn="l"/>
            </a:tabLst>
            <a:defRPr/>
          </a:pPr>
          <a:r>
            <a:rPr lang="en-US" sz="1000" dirty="0" smtClean="0">
              <a:solidFill>
                <a:srgbClr val="777777"/>
              </a:solidFill>
              <a:cs typeface="Arial" pitchFamily="34" charset="0"/>
            </a:rPr>
            <a:t>Base</a:t>
          </a:r>
          <a:r>
            <a:rPr lang="en-US" sz="1000" dirty="0">
              <a:solidFill>
                <a:srgbClr val="777777"/>
              </a:solidFill>
              <a:cs typeface="Arial" pitchFamily="34" charset="0"/>
            </a:rPr>
            <a:t>: </a:t>
          </a:r>
          <a:r>
            <a:rPr lang="en-US" sz="1000" dirty="0" smtClean="0">
              <a:solidFill>
                <a:srgbClr val="777777"/>
              </a:solidFill>
              <a:cs typeface="Arial" pitchFamily="34" charset="0"/>
            </a:rPr>
            <a:t>Total (367)</a:t>
          </a:r>
          <a:endParaRPr lang="en-US" sz="1000" dirty="0">
            <a:solidFill>
              <a:srgbClr val="FF0000"/>
            </a:solidFill>
            <a:cs typeface="Arial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889DF1-0B59-4FDF-98BA-1A066D7B54D4}" type="datetimeFigureOut">
              <a:rPr lang="es-ES" smtClean="0"/>
              <a:t>24/02/2015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FCC1E-801D-4AB3-8E32-4B159112CCD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1993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3C025-3C03-490F-AAD2-1B5F1E4FAF7B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096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3C025-3C03-490F-AAD2-1B5F1E4FAF7B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0962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ES" smtClean="0">
              <a:ea typeface="ＭＳ Ｐゴシック" pitchFamily="34" charset="-128"/>
            </a:endParaRPr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80429" indent="-2988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200531" indent="-23911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80410" indent="-23911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160291" indent="-23911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638511" indent="-239111" defTabSz="47822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3116731" indent="-239111" defTabSz="47822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594950" indent="-239111" defTabSz="47822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4073170" indent="-239111" defTabSz="47822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2FB89B86-4A7D-41C2-A561-50BBFFBE1FCC}" type="slidenum">
              <a:rPr lang="en-US" altLang="es-ES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5</a:t>
            </a:fld>
            <a:endParaRPr lang="en-US" altLang="es-E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0648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30213-3389-4756-ADED-F048FFEFDAC9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270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PPT-White-Cover-Graphic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76600" y="2835276"/>
            <a:ext cx="5667603" cy="1310218"/>
          </a:xfrm>
        </p:spPr>
        <p:txBody>
          <a:bodyPr wrap="square" tIns="0" bIns="0">
            <a:noAutofit/>
          </a:bodyPr>
          <a:lstStyle>
            <a:lvl1pPr algn="r">
              <a:lnSpc>
                <a:spcPct val="80000"/>
              </a:lnSpc>
              <a:tabLst>
                <a:tab pos="508000" algn="l"/>
              </a:tabLst>
              <a:defRPr sz="4500" b="0" cap="all" baseline="0">
                <a:solidFill>
                  <a:srgbClr val="009DD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76600" y="4154504"/>
            <a:ext cx="5667603" cy="569896"/>
          </a:xfrm>
        </p:spPr>
        <p:txBody>
          <a:bodyPr wrap="square" tIns="0" bIns="0"/>
          <a:lstStyle>
            <a:lvl1pPr marL="0" indent="0" algn="r">
              <a:lnSpc>
                <a:spcPct val="100000"/>
              </a:lnSpc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7"/>
          </p:nvPr>
        </p:nvSpPr>
        <p:spPr>
          <a:xfrm>
            <a:off x="6040439" y="5998464"/>
            <a:ext cx="2891063" cy="697394"/>
          </a:xfrm>
        </p:spPr>
        <p:txBody>
          <a:bodyPr wrap="square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rgbClr val="5F5F5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0" name="Picture 9" descr="Nielsen_S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582" y="2438469"/>
            <a:ext cx="889600" cy="31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891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rt with Call 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PPT-Chart-Template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 bwMode="gray">
          <a:xfrm rot="16200000">
            <a:off x="-1078030" y="5582967"/>
            <a:ext cx="2365401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rgbClr val="5F5F5F"/>
                </a:solidFill>
                <a:cs typeface="Calibri"/>
              </a:rPr>
              <a:t>Copyright ©2012 The Nielsen Company. Confidential and proprietary.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4"/>
          </p:nvPr>
        </p:nvSpPr>
        <p:spPr>
          <a:xfrm>
            <a:off x="594360" y="1801368"/>
            <a:ext cx="7876476" cy="251618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rgbClr val="009DD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5"/>
          </p:nvPr>
        </p:nvSpPr>
        <p:spPr>
          <a:xfrm>
            <a:off x="685800" y="5769864"/>
            <a:ext cx="7781544" cy="399086"/>
          </a:xfrm>
          <a:solidFill>
            <a:srgbClr val="009DD9"/>
          </a:solidFill>
          <a:ln>
            <a:noFill/>
          </a:ln>
        </p:spPr>
        <p:txBody>
          <a:bodyPr wrap="square" tIns="0" bIns="0" anchor="ctr" anchorCtr="0"/>
          <a:lstStyle>
            <a:lvl1pPr marL="0" indent="0" algn="ctr">
              <a:spcBef>
                <a:spcPts val="0"/>
              </a:spcBef>
              <a:buNone/>
              <a:defRPr sz="1800" b="0" baseline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hart Placeholder 12"/>
          <p:cNvSpPr>
            <a:spLocks noGrp="1"/>
          </p:cNvSpPr>
          <p:nvPr>
            <p:ph type="chart" sz="quarter" idx="16"/>
          </p:nvPr>
        </p:nvSpPr>
        <p:spPr>
          <a:xfrm>
            <a:off x="758952" y="2177748"/>
            <a:ext cx="7711884" cy="3238754"/>
          </a:xfrm>
        </p:spPr>
        <p:txBody>
          <a:bodyPr wrap="none"/>
          <a:lstStyle>
            <a:lvl1pPr>
              <a:buFontTx/>
              <a:buNone/>
              <a:defRPr/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wrap="square"/>
          <a:lstStyle>
            <a:lvl1pPr>
              <a:defRPr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594360" y="1280160"/>
            <a:ext cx="8160322" cy="315118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8880760" y="6600342"/>
            <a:ext cx="134652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/>
            <a:fld id="{0D7D805D-F6E5-43ED-9D8A-77676030D49C}" type="slidenum">
              <a:rPr lang="en-US" sz="900">
                <a:solidFill>
                  <a:srgbClr val="009DD9"/>
                </a:solidFill>
              </a:rPr>
              <a:pPr algn="ctr"/>
              <a:t>‹Nº›</a:t>
            </a:fld>
            <a:endParaRPr lang="en-US" sz="900" dirty="0">
              <a:solidFill>
                <a:srgbClr val="009DD9"/>
              </a:solidFill>
            </a:endParaRPr>
          </a:p>
        </p:txBody>
      </p:sp>
      <p:sp>
        <p:nvSpPr>
          <p:cNvPr id="14" name="Text Placeholder 2"/>
          <p:cNvSpPr>
            <a:spLocks noGrp="1"/>
          </p:cNvSpPr>
          <p:nvPr>
            <p:ph type="body" idx="17"/>
          </p:nvPr>
        </p:nvSpPr>
        <p:spPr>
          <a:xfrm>
            <a:off x="594360" y="6373368"/>
            <a:ext cx="8165465" cy="365760"/>
          </a:xfrm>
        </p:spPr>
        <p:txBody>
          <a:bodyPr wrap="square" tIns="0" bIns="0" anchor="b" anchorCtr="0"/>
          <a:lstStyle>
            <a:lvl1pPr marL="0" indent="0">
              <a:spcBef>
                <a:spcPts val="60"/>
              </a:spcBef>
              <a:buNone/>
              <a:defRPr sz="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2111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PPT-Chart-Template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 bwMode="gray">
          <a:xfrm rot="16200000">
            <a:off x="-1078030" y="5582967"/>
            <a:ext cx="2365401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rgbClr val="5F5F5F"/>
                </a:solidFill>
                <a:cs typeface="Calibri"/>
              </a:rPr>
              <a:t>Copyright ©2012 The Nielsen Company. Confidential and proprietary.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4"/>
          </p:nvPr>
        </p:nvSpPr>
        <p:spPr>
          <a:xfrm>
            <a:off x="594360" y="1801368"/>
            <a:ext cx="4087178" cy="177006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rgbClr val="009DD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hart Placeholder 12"/>
          <p:cNvSpPr>
            <a:spLocks noGrp="1"/>
          </p:cNvSpPr>
          <p:nvPr>
            <p:ph type="chart" sz="quarter" idx="16"/>
          </p:nvPr>
        </p:nvSpPr>
        <p:spPr>
          <a:xfrm>
            <a:off x="711200" y="2238121"/>
            <a:ext cx="3970338" cy="3238754"/>
          </a:xfrm>
        </p:spPr>
        <p:txBody>
          <a:bodyPr wrap="none"/>
          <a:lstStyle>
            <a:lvl1pPr>
              <a:buFontTx/>
              <a:buNone/>
              <a:defRPr/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wrap="square"/>
          <a:lstStyle>
            <a:lvl1pPr>
              <a:defRPr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594360" y="1280160"/>
            <a:ext cx="8160322" cy="315118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8880760" y="6600342"/>
            <a:ext cx="134652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/>
            <a:fld id="{0D7D805D-F6E5-43ED-9D8A-77676030D49C}" type="slidenum">
              <a:rPr lang="en-US" sz="900">
                <a:solidFill>
                  <a:srgbClr val="009DD9"/>
                </a:solidFill>
              </a:rPr>
              <a:pPr algn="ctr"/>
              <a:t>‹Nº›</a:t>
            </a:fld>
            <a:endParaRPr lang="en-US" sz="900" dirty="0">
              <a:solidFill>
                <a:srgbClr val="009DD9"/>
              </a:solidFill>
            </a:endParaRPr>
          </a:p>
        </p:txBody>
      </p:sp>
      <p:sp>
        <p:nvSpPr>
          <p:cNvPr id="14" name="Chart Placeholder 12"/>
          <p:cNvSpPr>
            <a:spLocks noGrp="1"/>
          </p:cNvSpPr>
          <p:nvPr>
            <p:ph type="chart" sz="quarter" idx="18"/>
          </p:nvPr>
        </p:nvSpPr>
        <p:spPr>
          <a:xfrm>
            <a:off x="4862512" y="2238121"/>
            <a:ext cx="3970338" cy="3238754"/>
          </a:xfrm>
        </p:spPr>
        <p:txBody>
          <a:bodyPr wrap="none"/>
          <a:lstStyle>
            <a:lvl1pPr>
              <a:buFontTx/>
              <a:buNone/>
              <a:defRPr/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9"/>
          </p:nvPr>
        </p:nvSpPr>
        <p:spPr>
          <a:xfrm>
            <a:off x="4811042" y="1801368"/>
            <a:ext cx="4087178" cy="177006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rgbClr val="009DD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15"/>
          </p:nvPr>
        </p:nvSpPr>
        <p:spPr>
          <a:xfrm>
            <a:off x="594360" y="6373368"/>
            <a:ext cx="8165465" cy="365760"/>
          </a:xfrm>
        </p:spPr>
        <p:txBody>
          <a:bodyPr wrap="square" tIns="0" bIns="0" anchor="b" anchorCtr="0"/>
          <a:lstStyle>
            <a:lvl1pPr marL="0" indent="0">
              <a:spcBef>
                <a:spcPts val="60"/>
              </a:spcBef>
              <a:buNone/>
              <a:defRPr sz="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72257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PPT-Chart-Template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gray">
          <a:xfrm rot="16200000">
            <a:off x="-1078030" y="5582967"/>
            <a:ext cx="2365401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rgbClr val="5F5F5F"/>
                </a:solidFill>
                <a:cs typeface="Calibri"/>
              </a:rPr>
              <a:t>Copyright ©2012 The Nielsen Company. Confidential and proprietary.</a:t>
            </a:r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3"/>
          </p:nvPr>
        </p:nvSpPr>
        <p:spPr>
          <a:xfrm>
            <a:off x="776657" y="1947672"/>
            <a:ext cx="7614868" cy="3462338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table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 wrap="square"/>
          <a:lstStyle>
            <a:lvl1pPr>
              <a:defRPr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5"/>
          </p:nvPr>
        </p:nvSpPr>
        <p:spPr>
          <a:xfrm>
            <a:off x="594360" y="1280160"/>
            <a:ext cx="8160322" cy="315118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8880760" y="6600342"/>
            <a:ext cx="134652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/>
            <a:fld id="{0D7D805D-F6E5-43ED-9D8A-77676030D49C}" type="slidenum">
              <a:rPr lang="en-US" sz="900">
                <a:solidFill>
                  <a:srgbClr val="009DD9"/>
                </a:solidFill>
              </a:rPr>
              <a:pPr algn="ctr"/>
              <a:t>‹Nº›</a:t>
            </a:fld>
            <a:endParaRPr lang="en-US" sz="900" dirty="0">
              <a:solidFill>
                <a:srgbClr val="009DD9"/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6"/>
          </p:nvPr>
        </p:nvSpPr>
        <p:spPr>
          <a:xfrm>
            <a:off x="594360" y="6373368"/>
            <a:ext cx="8165465" cy="365760"/>
          </a:xfrm>
        </p:spPr>
        <p:txBody>
          <a:bodyPr wrap="square" tIns="0" bIns="0" anchor="b" anchorCtr="0"/>
          <a:lstStyle>
            <a:lvl1pPr marL="0" indent="0">
              <a:spcBef>
                <a:spcPts val="60"/>
              </a:spcBef>
              <a:buNone/>
              <a:defRPr sz="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91656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453" y="3181946"/>
            <a:ext cx="6978810" cy="585216"/>
          </a:xfrm>
        </p:spPr>
        <p:txBody>
          <a:bodyPr wrap="square" anchor="t">
            <a:normAutofit/>
          </a:bodyPr>
          <a:lstStyle>
            <a:lvl1pPr algn="ctr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8143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ark Divder Slide 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1979453" y="3181946"/>
            <a:ext cx="6978810" cy="585216"/>
          </a:xfrm>
        </p:spPr>
        <p:txBody>
          <a:bodyPr wrap="square" anchor="t">
            <a:normAutofit/>
          </a:bodyPr>
          <a:lstStyle>
            <a:lvl1pPr algn="ctr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9531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669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ark Final Slide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9138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Nielsen_S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582" y="2438469"/>
            <a:ext cx="889600" cy="314589"/>
          </a:xfrm>
          <a:prstGeom prst="rect">
            <a:avLst/>
          </a:prstGeom>
        </p:spPr>
      </p:pic>
      <p:pic>
        <p:nvPicPr>
          <p:cNvPr id="8" name="Picture 7" descr="PPT-White-Cover-Graphic-No-Imag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type="body" idx="17"/>
          </p:nvPr>
        </p:nvSpPr>
        <p:spPr>
          <a:xfrm>
            <a:off x="6044184" y="5998464"/>
            <a:ext cx="2891063" cy="697394"/>
          </a:xfrm>
        </p:spPr>
        <p:txBody>
          <a:bodyPr wrap="square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76600" y="2835276"/>
            <a:ext cx="5667603" cy="1310218"/>
          </a:xfrm>
        </p:spPr>
        <p:txBody>
          <a:bodyPr wrap="square" tIns="0" bIns="0">
            <a:noAutofit/>
          </a:bodyPr>
          <a:lstStyle>
            <a:lvl1pPr algn="r">
              <a:lnSpc>
                <a:spcPct val="80000"/>
              </a:lnSpc>
              <a:tabLst>
                <a:tab pos="508000" algn="l"/>
              </a:tabLst>
              <a:defRPr sz="4500" b="0" cap="all" baseline="0">
                <a:solidFill>
                  <a:srgbClr val="009DD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76600" y="4154504"/>
            <a:ext cx="5667603" cy="569896"/>
          </a:xfrm>
        </p:spPr>
        <p:txBody>
          <a:bodyPr wrap="square" tIns="0" bIns="0"/>
          <a:lstStyle>
            <a:lvl1pPr marL="0" indent="0" algn="r">
              <a:lnSpc>
                <a:spcPct val="100000"/>
              </a:lnSpc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601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ark Title Slide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PT-Black-Cover-Graphic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47426" y="4797429"/>
            <a:ext cx="5486400" cy="665162"/>
          </a:xfrm>
        </p:spPr>
        <p:txBody>
          <a:bodyPr wrap="square" tIns="0" bIns="0"/>
          <a:lstStyle>
            <a:lvl1pPr marL="0" indent="0" algn="l">
              <a:lnSpc>
                <a:spcPct val="100000"/>
              </a:lnSpc>
              <a:buNone/>
              <a:defRPr sz="2000" cap="all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7"/>
          </p:nvPr>
        </p:nvSpPr>
        <p:spPr>
          <a:xfrm>
            <a:off x="247426" y="5997616"/>
            <a:ext cx="2891063" cy="697394"/>
          </a:xfrm>
        </p:spPr>
        <p:txBody>
          <a:bodyPr wrap="square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9" name="Picture 18" descr="Nielsen_R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64067" y="3162550"/>
            <a:ext cx="889000" cy="314377"/>
          </a:xfrm>
          <a:prstGeom prst="rect">
            <a:avLst/>
          </a:prstGeom>
        </p:spPr>
      </p:pic>
      <p:pic>
        <p:nvPicPr>
          <p:cNvPr id="12" name="Picture 11" descr="Nielsen_R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64067" y="3162550"/>
            <a:ext cx="889000" cy="314377"/>
          </a:xfrm>
          <a:prstGeom prst="rect">
            <a:avLst/>
          </a:prstGeom>
        </p:spPr>
      </p:pic>
      <p:pic>
        <p:nvPicPr>
          <p:cNvPr id="20" name="Picture 19" descr="Nielsen_R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64067" y="3162550"/>
            <a:ext cx="889000" cy="314377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246889" y="3488801"/>
            <a:ext cx="5486938" cy="1310218"/>
          </a:xfrm>
        </p:spPr>
        <p:txBody>
          <a:bodyPr wrap="square" tIns="0" bIns="0">
            <a:noAutofit/>
          </a:bodyPr>
          <a:lstStyle>
            <a:lvl1pPr algn="l">
              <a:lnSpc>
                <a:spcPct val="80000"/>
              </a:lnSpc>
              <a:tabLst>
                <a:tab pos="508000" algn="l"/>
              </a:tabLst>
              <a:defRPr sz="4500" b="0" cap="all" baseline="0">
                <a:solidFill>
                  <a:srgbClr val="009DD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097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ark Title Slide 2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PT-Black-Cover-Graphic-No-Imag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47426" y="4797429"/>
            <a:ext cx="5486400" cy="665162"/>
          </a:xfrm>
        </p:spPr>
        <p:txBody>
          <a:bodyPr wrap="square" tIns="0" bIns="0"/>
          <a:lstStyle>
            <a:lvl1pPr marL="0" indent="0" algn="l">
              <a:lnSpc>
                <a:spcPct val="100000"/>
              </a:lnSpc>
              <a:buNone/>
              <a:defRPr sz="2000" cap="all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7"/>
          </p:nvPr>
        </p:nvSpPr>
        <p:spPr>
          <a:xfrm>
            <a:off x="247426" y="5998464"/>
            <a:ext cx="2891063" cy="697394"/>
          </a:xfrm>
        </p:spPr>
        <p:txBody>
          <a:bodyPr wrap="square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9" name="Picture 18" descr="Nielsen_R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64067" y="3162550"/>
            <a:ext cx="889000" cy="314377"/>
          </a:xfrm>
          <a:prstGeom prst="rect">
            <a:avLst/>
          </a:prstGeom>
        </p:spPr>
      </p:pic>
      <p:pic>
        <p:nvPicPr>
          <p:cNvPr id="12" name="Picture 11" descr="Nielsen_R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64067" y="3162550"/>
            <a:ext cx="889000" cy="314377"/>
          </a:xfrm>
          <a:prstGeom prst="rect">
            <a:avLst/>
          </a:prstGeom>
        </p:spPr>
      </p:pic>
      <p:pic>
        <p:nvPicPr>
          <p:cNvPr id="20" name="Picture 19" descr="Nielsen_R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64067" y="3162550"/>
            <a:ext cx="889000" cy="314377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246889" y="3488801"/>
            <a:ext cx="5486938" cy="1310218"/>
          </a:xfrm>
        </p:spPr>
        <p:txBody>
          <a:bodyPr wrap="square" tIns="0" bIns="0">
            <a:noAutofit/>
          </a:bodyPr>
          <a:lstStyle>
            <a:lvl1pPr algn="l">
              <a:lnSpc>
                <a:spcPct val="80000"/>
              </a:lnSpc>
              <a:tabLst>
                <a:tab pos="508000" algn="l"/>
              </a:tabLst>
              <a:defRPr sz="4500" b="0" cap="all" baseline="0">
                <a:solidFill>
                  <a:srgbClr val="009DD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7893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94360" y="676656"/>
            <a:ext cx="8165465" cy="571500"/>
          </a:xfrm>
        </p:spPr>
        <p:txBody>
          <a:bodyPr>
            <a:noAutofit/>
          </a:bodyPr>
          <a:lstStyle>
            <a:lvl1pPr>
              <a:defRPr baseline="0">
                <a:solidFill>
                  <a:srgbClr val="009DD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594360" y="1280160"/>
            <a:ext cx="8165465" cy="315118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594360" y="2020824"/>
            <a:ext cx="8165465" cy="4079875"/>
          </a:xfrm>
        </p:spPr>
        <p:txBody>
          <a:bodyPr/>
          <a:lstStyle>
            <a:lvl1pPr>
              <a:spcBef>
                <a:spcPts val="800"/>
              </a:spcBef>
              <a:defRPr>
                <a:solidFill>
                  <a:srgbClr val="5F5F5F"/>
                </a:solidFill>
              </a:defRPr>
            </a:lvl1pPr>
            <a:lvl2pPr>
              <a:defRPr>
                <a:solidFill>
                  <a:srgbClr val="5F5F5F"/>
                </a:solidFill>
              </a:defRPr>
            </a:lvl2pPr>
            <a:lvl3pPr>
              <a:defRPr>
                <a:solidFill>
                  <a:srgbClr val="5F5F5F"/>
                </a:solidFill>
              </a:defRPr>
            </a:lvl3pPr>
            <a:lvl4pPr>
              <a:defRPr>
                <a:solidFill>
                  <a:srgbClr val="5F5F5F"/>
                </a:solidFill>
              </a:defRPr>
            </a:lvl4pPr>
            <a:lvl5pPr>
              <a:defRPr>
                <a:solidFill>
                  <a:srgbClr val="5F5F5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5"/>
          </p:nvPr>
        </p:nvSpPr>
        <p:spPr>
          <a:xfrm>
            <a:off x="594360" y="6373368"/>
            <a:ext cx="8165465" cy="365760"/>
          </a:xfrm>
        </p:spPr>
        <p:txBody>
          <a:bodyPr wrap="square" tIns="0" bIns="0" anchor="b" anchorCtr="0"/>
          <a:lstStyle>
            <a:lvl1pPr marL="0" indent="0">
              <a:spcBef>
                <a:spcPts val="60"/>
              </a:spcBef>
              <a:buNone/>
              <a:defRPr sz="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4752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0" name="Picture 9" descr="PPT-Chart-Template.png"/>
            <p:cNvPicPr>
              <a:picLocks noChangeAspect="1"/>
            </p:cNvPicPr>
            <p:nvPr userDrawn="1"/>
          </p:nvPicPr>
          <p:blipFill>
            <a:blip r:embed="rId2" cstate="screen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 bwMode="gray">
            <a:xfrm rot="16200000">
              <a:off x="-1078030" y="5582967"/>
              <a:ext cx="2365401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600" dirty="0">
                  <a:solidFill>
                    <a:srgbClr val="5F5F5F"/>
                  </a:solidFill>
                  <a:cs typeface="Calibri"/>
                </a:rPr>
                <a:t>Copyright ©2012 The Nielsen Company. Confidential and proprietary.</a:t>
              </a:r>
            </a:p>
          </p:txBody>
        </p:sp>
      </p:grp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94360" y="676656"/>
            <a:ext cx="7232904" cy="571500"/>
          </a:xfrm>
        </p:spPr>
        <p:txBody>
          <a:bodyPr>
            <a:noAutofit/>
          </a:bodyPr>
          <a:lstStyle>
            <a:lvl1pPr>
              <a:defRPr baseline="0">
                <a:solidFill>
                  <a:srgbClr val="009DD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594360" y="1280160"/>
            <a:ext cx="7232904" cy="315118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594361" y="2020824"/>
            <a:ext cx="5827078" cy="4079875"/>
          </a:xfrm>
        </p:spPr>
        <p:txBody>
          <a:bodyPr/>
          <a:lstStyle>
            <a:lvl1pPr>
              <a:spcBef>
                <a:spcPts val="800"/>
              </a:spcBef>
              <a:defRPr>
                <a:solidFill>
                  <a:srgbClr val="5F5F5F"/>
                </a:solidFill>
              </a:defRPr>
            </a:lvl1pPr>
            <a:lvl2pPr>
              <a:defRPr>
                <a:solidFill>
                  <a:srgbClr val="5F5F5F"/>
                </a:solidFill>
              </a:defRPr>
            </a:lvl2pPr>
            <a:lvl3pPr>
              <a:defRPr>
                <a:solidFill>
                  <a:srgbClr val="5F5F5F"/>
                </a:solidFill>
              </a:defRPr>
            </a:lvl3pPr>
            <a:lvl4pPr>
              <a:defRPr>
                <a:solidFill>
                  <a:srgbClr val="5F5F5F"/>
                </a:solidFill>
              </a:defRPr>
            </a:lvl4pPr>
            <a:lvl5pPr>
              <a:defRPr>
                <a:solidFill>
                  <a:srgbClr val="5F5F5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5"/>
          </p:nvPr>
        </p:nvSpPr>
        <p:spPr>
          <a:xfrm>
            <a:off x="594360" y="6373368"/>
            <a:ext cx="5827079" cy="365760"/>
          </a:xfrm>
        </p:spPr>
        <p:txBody>
          <a:bodyPr wrap="square" tIns="0" bIns="0" anchor="b" anchorCtr="0"/>
          <a:lstStyle>
            <a:lvl1pPr marL="0" indent="0">
              <a:spcBef>
                <a:spcPts val="60"/>
              </a:spcBef>
              <a:buNone/>
              <a:defRPr sz="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Oval 12"/>
          <p:cNvSpPr/>
          <p:nvPr/>
        </p:nvSpPr>
        <p:spPr>
          <a:xfrm>
            <a:off x="8848016" y="6568281"/>
            <a:ext cx="209382" cy="209382"/>
          </a:xfrm>
          <a:prstGeom prst="ellipse">
            <a:avLst/>
          </a:prstGeom>
          <a:solidFill>
            <a:srgbClr val="A6A6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8880760" y="6600342"/>
            <a:ext cx="134652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/>
            <a:fld id="{0D7D805D-F6E5-43ED-9D8A-77676030D49C}" type="slidenum">
              <a:rPr lang="en-US" sz="900">
                <a:solidFill>
                  <a:srgbClr val="FFFFFF"/>
                </a:solidFill>
              </a:rPr>
              <a:pPr algn="ctr"/>
              <a:t>‹Nº›</a:t>
            </a:fld>
            <a:endParaRPr lang="en-US" sz="9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770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94360" y="676656"/>
            <a:ext cx="8166672" cy="571500"/>
          </a:xfrm>
        </p:spPr>
        <p:txBody>
          <a:bodyPr wrap="square">
            <a:noAutofit/>
          </a:bodyPr>
          <a:lstStyle>
            <a:lvl1pPr>
              <a:defRPr baseline="0">
                <a:solidFill>
                  <a:srgbClr val="009DD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594360" y="1280160"/>
            <a:ext cx="8160322" cy="315118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5"/>
          </p:nvPr>
        </p:nvSpPr>
        <p:spPr>
          <a:xfrm>
            <a:off x="594360" y="6373368"/>
            <a:ext cx="8165465" cy="365760"/>
          </a:xfrm>
        </p:spPr>
        <p:txBody>
          <a:bodyPr wrap="square" tIns="0" bIns="0" anchor="b" anchorCtr="0"/>
          <a:lstStyle>
            <a:lvl1pPr marL="0" indent="0">
              <a:spcBef>
                <a:spcPts val="60"/>
              </a:spcBef>
              <a:buNone/>
              <a:defRPr sz="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4558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onl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-Chart-Template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gray">
          <a:xfrm rot="16200000">
            <a:off x="-1078030" y="5582967"/>
            <a:ext cx="2365401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rgbClr val="5F5F5F"/>
                </a:solidFill>
                <a:cs typeface="Calibri"/>
              </a:rPr>
              <a:t>Copyright ©2012 The Nielsen Company. Confidential and proprietary.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94360" y="676656"/>
            <a:ext cx="8166672" cy="571500"/>
          </a:xfrm>
        </p:spPr>
        <p:txBody>
          <a:bodyPr wrap="square">
            <a:noAutofit/>
          </a:bodyPr>
          <a:lstStyle>
            <a:lvl1pPr>
              <a:defRPr baseline="0">
                <a:solidFill>
                  <a:srgbClr val="009DD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594360" y="1280160"/>
            <a:ext cx="8160322" cy="315118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5"/>
          </p:nvPr>
        </p:nvSpPr>
        <p:spPr>
          <a:xfrm>
            <a:off x="594360" y="6373368"/>
            <a:ext cx="8165465" cy="365760"/>
          </a:xfrm>
        </p:spPr>
        <p:txBody>
          <a:bodyPr wrap="square" tIns="0" bIns="0" anchor="b" anchorCtr="0"/>
          <a:lstStyle>
            <a:lvl1pPr marL="0" indent="0">
              <a:spcBef>
                <a:spcPts val="60"/>
              </a:spcBef>
              <a:buNone/>
              <a:defRPr sz="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8880760" y="6600342"/>
            <a:ext cx="134652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/>
            <a:fld id="{0D7D805D-F6E5-43ED-9D8A-77676030D49C}" type="slidenum">
              <a:rPr lang="en-US" sz="900">
                <a:solidFill>
                  <a:srgbClr val="009DD9"/>
                </a:solidFill>
              </a:rPr>
              <a:pPr algn="ctr"/>
              <a:t>‹Nº›</a:t>
            </a:fld>
            <a:endParaRPr lang="en-US" sz="900" dirty="0">
              <a:solidFill>
                <a:srgbClr val="009DD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913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Slid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PT-Chart-Template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 bwMode="gray">
          <a:xfrm rot="16200000">
            <a:off x="-1078030" y="5582967"/>
            <a:ext cx="2365401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rgbClr val="5F5F5F"/>
                </a:solidFill>
                <a:cs typeface="Calibri"/>
              </a:rPr>
              <a:t>Copyright ©2012 The Nielsen Company. Confidential and proprietary.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4"/>
          </p:nvPr>
        </p:nvSpPr>
        <p:spPr>
          <a:xfrm>
            <a:off x="594359" y="1801368"/>
            <a:ext cx="8186103" cy="259556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rgbClr val="009DD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hart Placeholder 12"/>
          <p:cNvSpPr>
            <a:spLocks noGrp="1"/>
          </p:cNvSpPr>
          <p:nvPr>
            <p:ph type="chart" sz="quarter" idx="16"/>
          </p:nvPr>
        </p:nvSpPr>
        <p:spPr>
          <a:xfrm>
            <a:off x="594359" y="2095500"/>
            <a:ext cx="8186103" cy="3963987"/>
          </a:xfrm>
        </p:spPr>
        <p:txBody>
          <a:bodyPr wrap="none"/>
          <a:lstStyle>
            <a:lvl1pPr>
              <a:buFontTx/>
              <a:buNone/>
              <a:defRPr/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wrap="square"/>
          <a:lstStyle>
            <a:lvl1pPr>
              <a:defRPr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594360" y="1280160"/>
            <a:ext cx="8160322" cy="315118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8880760" y="6600342"/>
            <a:ext cx="134652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/>
            <a:fld id="{0D7D805D-F6E5-43ED-9D8A-77676030D49C}" type="slidenum">
              <a:rPr lang="en-US" sz="900">
                <a:solidFill>
                  <a:srgbClr val="009DD9"/>
                </a:solidFill>
              </a:rPr>
              <a:pPr algn="ctr"/>
              <a:t>‹Nº›</a:t>
            </a:fld>
            <a:endParaRPr lang="en-US" sz="900" dirty="0">
              <a:solidFill>
                <a:srgbClr val="009DD9"/>
              </a:solidFill>
            </a:endParaRPr>
          </a:p>
        </p:txBody>
      </p:sp>
      <p:sp>
        <p:nvSpPr>
          <p:cNvPr id="10" name="Text Placeholder 2"/>
          <p:cNvSpPr>
            <a:spLocks noGrp="1"/>
          </p:cNvSpPr>
          <p:nvPr>
            <p:ph type="body" idx="15"/>
          </p:nvPr>
        </p:nvSpPr>
        <p:spPr>
          <a:xfrm>
            <a:off x="594360" y="6373368"/>
            <a:ext cx="8165465" cy="365760"/>
          </a:xfrm>
        </p:spPr>
        <p:txBody>
          <a:bodyPr wrap="square" tIns="0" bIns="0" anchor="b" anchorCtr="0"/>
          <a:lstStyle>
            <a:lvl1pPr marL="0" indent="0">
              <a:spcBef>
                <a:spcPts val="60"/>
              </a:spcBef>
              <a:buNone/>
              <a:defRPr sz="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7949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gray">
          <a:xfrm rot="16200000">
            <a:off x="-1078031" y="1091630"/>
            <a:ext cx="2365401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rgbClr val="5F5F5F"/>
                </a:solidFill>
                <a:cs typeface="Calibri"/>
              </a:rPr>
              <a:t>Copyright ©2012 The Nielsen Company. Confidential and proprietary.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4360" y="676656"/>
            <a:ext cx="8165465" cy="571500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020824"/>
            <a:ext cx="8165466" cy="40782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8880760" y="6600342"/>
            <a:ext cx="134652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/>
            <a:fld id="{0D7D805D-F6E5-43ED-9D8A-77676030D49C}" type="slidenum">
              <a:rPr lang="en-US" sz="900">
                <a:solidFill>
                  <a:srgbClr val="009DD9"/>
                </a:solidFill>
              </a:rPr>
              <a:pPr algn="ctr"/>
              <a:t>‹Nº›</a:t>
            </a:fld>
            <a:endParaRPr lang="en-US" sz="900" dirty="0">
              <a:solidFill>
                <a:srgbClr val="009DD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322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000" kern="1200" cap="all" baseline="0">
          <a:solidFill>
            <a:srgbClr val="009DD9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457200" rtl="0" eaLnBrk="1" latinLnBrk="0" hangingPunct="1">
        <a:lnSpc>
          <a:spcPct val="100000"/>
        </a:lnSpc>
        <a:spcBef>
          <a:spcPts val="800"/>
        </a:spcBef>
        <a:buClr>
          <a:srgbClr val="5F5F5F"/>
        </a:buClr>
        <a:buFont typeface="Arial"/>
        <a:buChar char="•"/>
        <a:defRPr sz="1800" kern="1200" baseline="0">
          <a:solidFill>
            <a:srgbClr val="5F5F5F"/>
          </a:solidFill>
          <a:latin typeface="+mn-lt"/>
          <a:ea typeface="+mn-ea"/>
          <a:cs typeface="+mn-cs"/>
        </a:defRPr>
      </a:lvl1pPr>
      <a:lvl2pPr marL="908050" indent="-457200" algn="l" defTabSz="457200" rtl="0" eaLnBrk="1" latinLnBrk="0" hangingPunct="1">
        <a:lnSpc>
          <a:spcPct val="100000"/>
        </a:lnSpc>
        <a:spcBef>
          <a:spcPts val="800"/>
        </a:spcBef>
        <a:buClr>
          <a:srgbClr val="5F5F5F"/>
        </a:buClr>
        <a:buFont typeface="Arial" pitchFamily="34" charset="0"/>
        <a:buChar char="•"/>
        <a:defRPr sz="1600" kern="1200" baseline="0">
          <a:solidFill>
            <a:srgbClr val="5F5F5F"/>
          </a:solidFill>
          <a:latin typeface="+mn-lt"/>
          <a:ea typeface="+mn-ea"/>
          <a:cs typeface="+mn-cs"/>
        </a:defRPr>
      </a:lvl2pPr>
      <a:lvl3pPr marL="1371600" indent="-457200" algn="l" defTabSz="457200" rtl="0" eaLnBrk="1" latinLnBrk="0" hangingPunct="1">
        <a:lnSpc>
          <a:spcPct val="100000"/>
        </a:lnSpc>
        <a:spcBef>
          <a:spcPts val="700"/>
        </a:spcBef>
        <a:buClr>
          <a:srgbClr val="5F5F5F"/>
        </a:buClr>
        <a:buFont typeface="Arial"/>
        <a:buChar char="•"/>
        <a:defRPr sz="1400" kern="1200" baseline="0">
          <a:solidFill>
            <a:srgbClr val="5F5F5F"/>
          </a:solidFill>
          <a:latin typeface="+mn-lt"/>
          <a:ea typeface="+mn-ea"/>
          <a:cs typeface="+mn-cs"/>
        </a:defRPr>
      </a:lvl3pPr>
      <a:lvl4pPr marL="1825625" indent="-454025" algn="l" defTabSz="457200" rtl="0" eaLnBrk="1" latinLnBrk="0" hangingPunct="1">
        <a:lnSpc>
          <a:spcPct val="100000"/>
        </a:lnSpc>
        <a:spcBef>
          <a:spcPts val="700"/>
        </a:spcBef>
        <a:buClr>
          <a:srgbClr val="5F5F5F"/>
        </a:buClr>
        <a:buFont typeface="Arial" pitchFamily="34" charset="0"/>
        <a:buChar char="•"/>
        <a:defRPr sz="1200" kern="1200" baseline="0">
          <a:solidFill>
            <a:srgbClr val="5F5F5F"/>
          </a:solidFill>
          <a:latin typeface="+mn-lt"/>
          <a:ea typeface="+mn-ea"/>
          <a:cs typeface="+mn-cs"/>
        </a:defRPr>
      </a:lvl4pPr>
      <a:lvl5pPr marL="2286000" indent="-457200" algn="l" defTabSz="457200" rtl="0" eaLnBrk="1" latinLnBrk="0" hangingPunct="1">
        <a:lnSpc>
          <a:spcPct val="100000"/>
        </a:lnSpc>
        <a:spcBef>
          <a:spcPts val="700"/>
        </a:spcBef>
        <a:buClr>
          <a:srgbClr val="5F5F5F"/>
        </a:buClr>
        <a:buFont typeface="Arial" pitchFamily="34" charset="0"/>
        <a:buChar char="•"/>
        <a:defRPr sz="1200" kern="1200" baseline="0">
          <a:solidFill>
            <a:srgbClr val="5F5F5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8.xml"/><Relationship Id="rId5" Type="http://schemas.openxmlformats.org/officeDocument/2006/relationships/chart" Target="../charts/chart36.xml"/><Relationship Id="rId4" Type="http://schemas.openxmlformats.org/officeDocument/2006/relationships/chart" Target="../charts/chart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3.xml"/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5.xml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7.xml"/><Relationship Id="rId2" Type="http://schemas.openxmlformats.org/officeDocument/2006/relationships/chart" Target="../charts/chart46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4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0.xml"/><Relationship Id="rId2" Type="http://schemas.openxmlformats.org/officeDocument/2006/relationships/chart" Target="../charts/chart49.xml"/><Relationship Id="rId1" Type="http://schemas.openxmlformats.org/officeDocument/2006/relationships/slideLayout" Target="../slideLayouts/slideLayout8.xml"/><Relationship Id="rId5" Type="http://schemas.openxmlformats.org/officeDocument/2006/relationships/chart" Target="../charts/chart52.xml"/><Relationship Id="rId4" Type="http://schemas.openxmlformats.org/officeDocument/2006/relationships/chart" Target="../charts/chart5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4.xml"/><Relationship Id="rId2" Type="http://schemas.openxmlformats.org/officeDocument/2006/relationships/chart" Target="../charts/chart53.xml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5.xml"/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6.xml"/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7.xml"/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8.xml"/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0.xml"/><Relationship Id="rId2" Type="http://schemas.openxmlformats.org/officeDocument/2006/relationships/chart" Target="../charts/chart59.xml"/><Relationship Id="rId1" Type="http://schemas.openxmlformats.org/officeDocument/2006/relationships/slideLayout" Target="../slideLayouts/slideLayout8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2.xml"/><Relationship Id="rId2" Type="http://schemas.openxmlformats.org/officeDocument/2006/relationships/chart" Target="../charts/chart61.xml"/><Relationship Id="rId1" Type="http://schemas.openxmlformats.org/officeDocument/2006/relationships/slideLayout" Target="../slideLayouts/slideLayout8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3.xml"/><Relationship Id="rId1" Type="http://schemas.openxmlformats.org/officeDocument/2006/relationships/slideLayout" Target="../slideLayouts/slideLayout8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4.xml"/><Relationship Id="rId1" Type="http://schemas.openxmlformats.org/officeDocument/2006/relationships/slideLayout" Target="../slideLayouts/slideLayout8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6.xml"/><Relationship Id="rId1" Type="http://schemas.openxmlformats.org/officeDocument/2006/relationships/slideLayout" Target="../slideLayouts/slideLayout8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8.xml"/><Relationship Id="rId2" Type="http://schemas.openxmlformats.org/officeDocument/2006/relationships/chart" Target="../charts/chart67.xml"/><Relationship Id="rId1" Type="http://schemas.openxmlformats.org/officeDocument/2006/relationships/slideLayout" Target="../slideLayouts/slideLayout8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9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chart" Target="../charts/chart71.xml"/><Relationship Id="rId4" Type="http://schemas.openxmlformats.org/officeDocument/2006/relationships/chart" Target="../charts/chart70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2.xml"/><Relationship Id="rId1" Type="http://schemas.openxmlformats.org/officeDocument/2006/relationships/slideLayout" Target="../slideLayouts/slideLayout8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3.xml"/><Relationship Id="rId1" Type="http://schemas.openxmlformats.org/officeDocument/2006/relationships/slideLayout" Target="../slideLayouts/slideLayout8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5.xml"/><Relationship Id="rId2" Type="http://schemas.openxmlformats.org/officeDocument/2006/relationships/chart" Target="../charts/chart74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7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8.xml"/><Relationship Id="rId2" Type="http://schemas.openxmlformats.org/officeDocument/2006/relationships/chart" Target="../charts/chart77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79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1.xml"/><Relationship Id="rId2" Type="http://schemas.openxmlformats.org/officeDocument/2006/relationships/chart" Target="../charts/chart80.xml"/><Relationship Id="rId1" Type="http://schemas.openxmlformats.org/officeDocument/2006/relationships/slideLayout" Target="../slideLayouts/slideLayout8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2.xml"/><Relationship Id="rId1" Type="http://schemas.openxmlformats.org/officeDocument/2006/relationships/slideLayout" Target="../slideLayouts/slideLayout8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3.xml"/><Relationship Id="rId1" Type="http://schemas.openxmlformats.org/officeDocument/2006/relationships/slideLayout" Target="../slideLayouts/slideLayout8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5.xml"/><Relationship Id="rId2" Type="http://schemas.openxmlformats.org/officeDocument/2006/relationships/chart" Target="../charts/chart84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8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8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7.xml"/><Relationship Id="rId1" Type="http://schemas.openxmlformats.org/officeDocument/2006/relationships/slideLayout" Target="../slideLayouts/slideLayout8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8.xml"/><Relationship Id="rId1" Type="http://schemas.openxmlformats.org/officeDocument/2006/relationships/slideLayout" Target="../slideLayouts/slideLayout8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9.xml"/><Relationship Id="rId1" Type="http://schemas.openxmlformats.org/officeDocument/2006/relationships/slideLayout" Target="../slideLayouts/slideLayout8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idx="17"/>
          </p:nvPr>
        </p:nvSpPr>
        <p:spPr/>
        <p:txBody>
          <a:bodyPr/>
          <a:lstStyle/>
          <a:p>
            <a:r>
              <a:rPr lang="es-ES" dirty="0" smtClean="0"/>
              <a:t>E – 12714 – v1</a:t>
            </a:r>
          </a:p>
          <a:p>
            <a:r>
              <a:rPr lang="es-ES" dirty="0" smtClean="0"/>
              <a:t>Noviembre 2014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411760" y="3501008"/>
            <a:ext cx="6658203" cy="1310218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r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tabLst>
                <a:tab pos="508000" algn="l"/>
              </a:tabLst>
              <a:defRPr sz="4500" b="0" kern="1200" cap="all" baseline="0">
                <a:solidFill>
                  <a:srgbClr val="009DD9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S" sz="3600" dirty="0" smtClean="0"/>
          </a:p>
          <a:p>
            <a:endParaRPr lang="es-ES" sz="3600" dirty="0"/>
          </a:p>
          <a:p>
            <a:r>
              <a:rPr lang="es-ES" sz="3600" dirty="0" smtClean="0"/>
              <a:t>PRESENTACIÓN DE RESULTADOS:</a:t>
            </a:r>
          </a:p>
          <a:p>
            <a:r>
              <a:rPr lang="es-ES" sz="3600" dirty="0" smtClean="0"/>
              <a:t>Necesidades del niño con diabetes en edad escolar</a:t>
            </a:r>
          </a:p>
          <a:p>
            <a:r>
              <a:rPr lang="es-ES" sz="2400" u="sng" dirty="0" smtClean="0"/>
              <a:t>Hijos NACIONAL 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13732" y="5120557"/>
            <a:ext cx="2721515" cy="877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507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79453" y="3181946"/>
            <a:ext cx="6978810" cy="1618654"/>
          </a:xfrm>
        </p:spPr>
        <p:txBody>
          <a:bodyPr/>
          <a:lstStyle/>
          <a:p>
            <a:r>
              <a:rPr lang="es-ES" dirty="0">
                <a:solidFill>
                  <a:srgbClr val="009DD9"/>
                </a:solidFill>
              </a:rPr>
              <a:t>3. Análisis de resultados</a:t>
            </a:r>
            <a:br>
              <a:rPr lang="es-ES" dirty="0">
                <a:solidFill>
                  <a:srgbClr val="009DD9"/>
                </a:solidFill>
              </a:rPr>
            </a:br>
            <a:r>
              <a:rPr lang="es-ES" sz="2800" dirty="0">
                <a:solidFill>
                  <a:srgbClr val="009DD9"/>
                </a:solidFill>
              </a:rPr>
              <a:t/>
            </a:r>
            <a:br>
              <a:rPr lang="es-ES" sz="2800" dirty="0">
                <a:solidFill>
                  <a:srgbClr val="009DD9"/>
                </a:solidFill>
              </a:rPr>
            </a:br>
            <a:r>
              <a:rPr lang="es-ES" sz="2800" dirty="0">
                <a:solidFill>
                  <a:srgbClr val="009DD9"/>
                </a:solidFill>
              </a:rPr>
              <a:t>	</a:t>
            </a:r>
            <a:r>
              <a:rPr lang="es-ES" sz="2400" dirty="0">
                <a:solidFill>
                  <a:srgbClr val="009DD9"/>
                </a:solidFill>
              </a:rPr>
              <a:t>1. Sobre la vida del niño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5986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533400" y="1447800"/>
            <a:ext cx="8305800" cy="37814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62000" y="228600"/>
            <a:ext cx="75428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ctr"/>
            <a:r>
              <a:rPr lang="es-ES_tradnl" sz="2400" dirty="0" smtClean="0">
                <a:solidFill>
                  <a:srgbClr val="0099FF"/>
                </a:solidFill>
                <a:ea typeface="ＭＳ Ｐゴシック" charset="-128"/>
              </a:rPr>
              <a:t>1. Integración en la familia</a:t>
            </a:r>
            <a:endParaRPr lang="es-ES_tradnl" sz="2400" dirty="0">
              <a:solidFill>
                <a:srgbClr val="0099FF"/>
              </a:solidFill>
              <a:ea typeface="ＭＳ Ｐゴシック" charset="-128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33400" y="738664"/>
            <a:ext cx="8610600" cy="50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FF"/>
                    </a:gs>
                    <a:gs pos="100000">
                      <a:srgbClr val="D5E5F3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r>
              <a:rPr lang="es-ES" sz="1400" dirty="0" smtClean="0"/>
              <a:t>P.9. ¿Crees </a:t>
            </a:r>
            <a:r>
              <a:rPr lang="es-ES" sz="1400" dirty="0"/>
              <a:t>que la diabetes hace difícil tu relación con tus padres? </a:t>
            </a:r>
            <a:r>
              <a:rPr lang="es-ES" sz="1400" dirty="0" smtClean="0">
                <a:solidFill>
                  <a:srgbClr val="616365"/>
                </a:solidFill>
              </a:rPr>
              <a:t> </a:t>
            </a:r>
            <a:r>
              <a:rPr lang="es-ES" sz="1400" dirty="0" smtClean="0">
                <a:solidFill>
                  <a:srgbClr val="FF3300"/>
                </a:solidFill>
              </a:rPr>
              <a:t>(% </a:t>
            </a:r>
            <a:r>
              <a:rPr lang="es-ES" sz="1400" dirty="0">
                <a:solidFill>
                  <a:srgbClr val="FF3300"/>
                </a:solidFill>
              </a:rPr>
              <a:t>- Sugerida </a:t>
            </a:r>
            <a:r>
              <a:rPr lang="es-ES" sz="1400" dirty="0" smtClean="0">
                <a:solidFill>
                  <a:srgbClr val="FF3300"/>
                </a:solidFill>
              </a:rPr>
              <a:t>y única)</a:t>
            </a:r>
          </a:p>
        </p:txBody>
      </p:sp>
      <p:graphicFrame>
        <p:nvGraphicFramePr>
          <p:cNvPr id="6" name="Char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1459968"/>
              </p:ext>
            </p:extLst>
          </p:nvPr>
        </p:nvGraphicFramePr>
        <p:xfrm>
          <a:off x="494848" y="1600200"/>
          <a:ext cx="80772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990600" y="5210889"/>
            <a:ext cx="7392304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Base</a:t>
            </a:r>
            <a:r>
              <a:rPr lang="en-US" sz="1000" dirty="0">
                <a:solidFill>
                  <a:srgbClr val="777777"/>
                </a:solidFill>
                <a:cs typeface="Arial" pitchFamily="34" charset="0"/>
              </a:rPr>
              <a:t>: 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Total                                    (367)                                                                               (</a:t>
            </a:r>
            <a:r>
              <a:rPr lang="en-US" sz="1000" dirty="0" smtClean="0">
                <a:solidFill>
                  <a:schemeClr val="bg2"/>
                </a:solidFill>
                <a:cs typeface="Arial" pitchFamily="34" charset="0"/>
              </a:rPr>
              <a:t>178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)                                   (</a:t>
            </a:r>
            <a:r>
              <a:rPr lang="en-US" sz="1000" dirty="0">
                <a:solidFill>
                  <a:schemeClr val="bg2"/>
                </a:solidFill>
                <a:cs typeface="Arial" pitchFamily="34" charset="0"/>
              </a:rPr>
              <a:t>140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)                                    (</a:t>
            </a:r>
            <a:r>
              <a:rPr lang="en-US" sz="1000" dirty="0">
                <a:solidFill>
                  <a:schemeClr val="bg2"/>
                </a:solidFill>
                <a:cs typeface="Arial" pitchFamily="34" charset="0"/>
              </a:rPr>
              <a:t>49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)</a:t>
            </a:r>
            <a:endParaRPr lang="en-US" sz="1000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57200" y="5728998"/>
            <a:ext cx="8382000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defRPr sz="1400" b="1">
                <a:cs typeface="Arial" charset="0"/>
              </a:defRPr>
            </a:lvl1pPr>
            <a:lvl2pPr marL="742950" indent="-285750" eaLnBrk="0" hangingPunct="0">
              <a:defRPr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9pPr>
          </a:lstStyle>
          <a:p>
            <a:r>
              <a:rPr lang="es-ES" i="1" dirty="0" smtClean="0">
                <a:solidFill>
                  <a:srgbClr val="0070C0"/>
                </a:solidFill>
              </a:rPr>
              <a:t>La práctica totalidad de los niños (90%) afirma que la diabetes dificulta poco o nada su integración en la familia. Apenas un 10% declara que si se ve afectada.</a:t>
            </a:r>
            <a:endParaRPr lang="es-ES" i="1" dirty="0">
              <a:solidFill>
                <a:srgbClr val="0070C0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981200" y="1295400"/>
            <a:ext cx="1600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i="1" dirty="0" smtClean="0">
                <a:solidFill>
                  <a:schemeClr val="accent1"/>
                </a:solidFill>
              </a:rPr>
              <a:t>% Total</a:t>
            </a:r>
            <a:endParaRPr lang="es-ES" i="1" dirty="0">
              <a:solidFill>
                <a:schemeClr val="accent1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5562600" y="1271516"/>
            <a:ext cx="1981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i="1" dirty="0" smtClean="0">
                <a:solidFill>
                  <a:schemeClr val="accent1"/>
                </a:solidFill>
              </a:rPr>
              <a:t>% Edad</a:t>
            </a:r>
            <a:endParaRPr lang="es-ES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0274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CuadroTexto"/>
          <p:cNvSpPr txBox="1"/>
          <p:nvPr/>
        </p:nvSpPr>
        <p:spPr>
          <a:xfrm>
            <a:off x="480381" y="1828800"/>
            <a:ext cx="2110419" cy="3385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i="1" dirty="0">
                <a:solidFill>
                  <a:srgbClr val="009DD9"/>
                </a:solidFill>
              </a:rPr>
              <a:t>% Mucho + muchísimo</a:t>
            </a:r>
          </a:p>
        </p:txBody>
      </p:sp>
      <p:sp>
        <p:nvSpPr>
          <p:cNvPr id="6" name="Freeform 3"/>
          <p:cNvSpPr>
            <a:spLocks/>
          </p:cNvSpPr>
          <p:nvPr/>
        </p:nvSpPr>
        <p:spPr bwMode="auto">
          <a:xfrm>
            <a:off x="4571404" y="2950638"/>
            <a:ext cx="591895" cy="597926"/>
          </a:xfrm>
          <a:custGeom>
            <a:avLst/>
            <a:gdLst>
              <a:gd name="T0" fmla="*/ 0 w 336"/>
              <a:gd name="T1" fmla="*/ 278 h 356"/>
              <a:gd name="T2" fmla="*/ 6 w 336"/>
              <a:gd name="T3" fmla="*/ 230 h 356"/>
              <a:gd name="T4" fmla="*/ 48 w 336"/>
              <a:gd name="T5" fmla="*/ 202 h 356"/>
              <a:gd name="T6" fmla="*/ 43 w 336"/>
              <a:gd name="T7" fmla="*/ 181 h 356"/>
              <a:gd name="T8" fmla="*/ 94 w 336"/>
              <a:gd name="T9" fmla="*/ 136 h 356"/>
              <a:gd name="T10" fmla="*/ 103 w 336"/>
              <a:gd name="T11" fmla="*/ 108 h 356"/>
              <a:gd name="T12" fmla="*/ 126 w 336"/>
              <a:gd name="T13" fmla="*/ 108 h 356"/>
              <a:gd name="T14" fmla="*/ 128 w 336"/>
              <a:gd name="T15" fmla="*/ 91 h 356"/>
              <a:gd name="T16" fmla="*/ 193 w 336"/>
              <a:gd name="T17" fmla="*/ 26 h 356"/>
              <a:gd name="T18" fmla="*/ 224 w 336"/>
              <a:gd name="T19" fmla="*/ 0 h 356"/>
              <a:gd name="T20" fmla="*/ 259 w 336"/>
              <a:gd name="T21" fmla="*/ 34 h 356"/>
              <a:gd name="T22" fmla="*/ 253 w 336"/>
              <a:gd name="T23" fmla="*/ 54 h 356"/>
              <a:gd name="T24" fmla="*/ 247 w 336"/>
              <a:gd name="T25" fmla="*/ 71 h 356"/>
              <a:gd name="T26" fmla="*/ 273 w 336"/>
              <a:gd name="T27" fmla="*/ 159 h 356"/>
              <a:gd name="T28" fmla="*/ 293 w 336"/>
              <a:gd name="T29" fmla="*/ 164 h 356"/>
              <a:gd name="T30" fmla="*/ 312 w 336"/>
              <a:gd name="T31" fmla="*/ 261 h 356"/>
              <a:gd name="T32" fmla="*/ 335 w 336"/>
              <a:gd name="T33" fmla="*/ 278 h 356"/>
              <a:gd name="T34" fmla="*/ 335 w 336"/>
              <a:gd name="T35" fmla="*/ 295 h 356"/>
              <a:gd name="T36" fmla="*/ 307 w 336"/>
              <a:gd name="T37" fmla="*/ 304 h 356"/>
              <a:gd name="T38" fmla="*/ 312 w 336"/>
              <a:gd name="T39" fmla="*/ 321 h 356"/>
              <a:gd name="T40" fmla="*/ 270 w 336"/>
              <a:gd name="T41" fmla="*/ 304 h 356"/>
              <a:gd name="T42" fmla="*/ 207 w 336"/>
              <a:gd name="T43" fmla="*/ 355 h 356"/>
              <a:gd name="T44" fmla="*/ 199 w 336"/>
              <a:gd name="T45" fmla="*/ 335 h 356"/>
              <a:gd name="T46" fmla="*/ 216 w 336"/>
              <a:gd name="T47" fmla="*/ 315 h 356"/>
              <a:gd name="T48" fmla="*/ 214 w 336"/>
              <a:gd name="T49" fmla="*/ 295 h 356"/>
              <a:gd name="T50" fmla="*/ 151 w 336"/>
              <a:gd name="T51" fmla="*/ 286 h 356"/>
              <a:gd name="T52" fmla="*/ 91 w 336"/>
              <a:gd name="T53" fmla="*/ 247 h 356"/>
              <a:gd name="T54" fmla="*/ 52 w 336"/>
              <a:gd name="T55" fmla="*/ 269 h 356"/>
              <a:gd name="T56" fmla="*/ 0 w 336"/>
              <a:gd name="T57" fmla="*/ 278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336" h="356">
                <a:moveTo>
                  <a:pt x="0" y="278"/>
                </a:moveTo>
                <a:lnTo>
                  <a:pt x="6" y="230"/>
                </a:lnTo>
                <a:lnTo>
                  <a:pt x="48" y="202"/>
                </a:lnTo>
                <a:lnTo>
                  <a:pt x="43" y="181"/>
                </a:lnTo>
                <a:lnTo>
                  <a:pt x="94" y="136"/>
                </a:lnTo>
                <a:lnTo>
                  <a:pt x="103" y="108"/>
                </a:lnTo>
                <a:lnTo>
                  <a:pt x="126" y="108"/>
                </a:lnTo>
                <a:lnTo>
                  <a:pt x="128" y="91"/>
                </a:lnTo>
                <a:lnTo>
                  <a:pt x="193" y="26"/>
                </a:lnTo>
                <a:lnTo>
                  <a:pt x="224" y="0"/>
                </a:lnTo>
                <a:lnTo>
                  <a:pt x="259" y="34"/>
                </a:lnTo>
                <a:lnTo>
                  <a:pt x="253" y="54"/>
                </a:lnTo>
                <a:lnTo>
                  <a:pt x="247" y="71"/>
                </a:lnTo>
                <a:lnTo>
                  <a:pt x="273" y="159"/>
                </a:lnTo>
                <a:lnTo>
                  <a:pt x="293" y="164"/>
                </a:lnTo>
                <a:lnTo>
                  <a:pt x="312" y="261"/>
                </a:lnTo>
                <a:lnTo>
                  <a:pt x="335" y="278"/>
                </a:lnTo>
                <a:lnTo>
                  <a:pt x="335" y="295"/>
                </a:lnTo>
                <a:lnTo>
                  <a:pt x="307" y="304"/>
                </a:lnTo>
                <a:lnTo>
                  <a:pt x="312" y="321"/>
                </a:lnTo>
                <a:lnTo>
                  <a:pt x="270" y="304"/>
                </a:lnTo>
                <a:lnTo>
                  <a:pt x="207" y="355"/>
                </a:lnTo>
                <a:lnTo>
                  <a:pt x="199" y="335"/>
                </a:lnTo>
                <a:lnTo>
                  <a:pt x="216" y="315"/>
                </a:lnTo>
                <a:lnTo>
                  <a:pt x="214" y="295"/>
                </a:lnTo>
                <a:lnTo>
                  <a:pt x="151" y="286"/>
                </a:lnTo>
                <a:lnTo>
                  <a:pt x="91" y="247"/>
                </a:lnTo>
                <a:lnTo>
                  <a:pt x="52" y="269"/>
                </a:lnTo>
                <a:lnTo>
                  <a:pt x="0" y="278"/>
                </a:lnTo>
              </a:path>
            </a:pathLst>
          </a:custGeom>
          <a:solidFill>
            <a:schemeClr val="accent1">
              <a:lumMod val="5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7" name="Freeform 4"/>
          <p:cNvSpPr>
            <a:spLocks/>
          </p:cNvSpPr>
          <p:nvPr/>
        </p:nvSpPr>
        <p:spPr bwMode="auto">
          <a:xfrm>
            <a:off x="3372515" y="3274393"/>
            <a:ext cx="1167181" cy="1225019"/>
          </a:xfrm>
          <a:custGeom>
            <a:avLst/>
            <a:gdLst>
              <a:gd name="T0" fmla="*/ 204 w 662"/>
              <a:gd name="T1" fmla="*/ 48 h 731"/>
              <a:gd name="T2" fmla="*/ 233 w 662"/>
              <a:gd name="T3" fmla="*/ 59 h 731"/>
              <a:gd name="T4" fmla="*/ 281 w 662"/>
              <a:gd name="T5" fmla="*/ 23 h 731"/>
              <a:gd name="T6" fmla="*/ 332 w 662"/>
              <a:gd name="T7" fmla="*/ 0 h 731"/>
              <a:gd name="T8" fmla="*/ 402 w 662"/>
              <a:gd name="T9" fmla="*/ 43 h 731"/>
              <a:gd name="T10" fmla="*/ 442 w 662"/>
              <a:gd name="T11" fmla="*/ 48 h 731"/>
              <a:gd name="T12" fmla="*/ 499 w 662"/>
              <a:gd name="T13" fmla="*/ 57 h 731"/>
              <a:gd name="T14" fmla="*/ 513 w 662"/>
              <a:gd name="T15" fmla="*/ 102 h 731"/>
              <a:gd name="T16" fmla="*/ 499 w 662"/>
              <a:gd name="T17" fmla="*/ 139 h 731"/>
              <a:gd name="T18" fmla="*/ 556 w 662"/>
              <a:gd name="T19" fmla="*/ 207 h 731"/>
              <a:gd name="T20" fmla="*/ 544 w 662"/>
              <a:gd name="T21" fmla="*/ 235 h 731"/>
              <a:gd name="T22" fmla="*/ 576 w 662"/>
              <a:gd name="T23" fmla="*/ 275 h 731"/>
              <a:gd name="T24" fmla="*/ 607 w 662"/>
              <a:gd name="T25" fmla="*/ 315 h 731"/>
              <a:gd name="T26" fmla="*/ 661 w 662"/>
              <a:gd name="T27" fmla="*/ 318 h 731"/>
              <a:gd name="T28" fmla="*/ 652 w 662"/>
              <a:gd name="T29" fmla="*/ 361 h 731"/>
              <a:gd name="T30" fmla="*/ 590 w 662"/>
              <a:gd name="T31" fmla="*/ 392 h 731"/>
              <a:gd name="T32" fmla="*/ 599 w 662"/>
              <a:gd name="T33" fmla="*/ 440 h 731"/>
              <a:gd name="T34" fmla="*/ 576 w 662"/>
              <a:gd name="T35" fmla="*/ 482 h 731"/>
              <a:gd name="T36" fmla="*/ 536 w 662"/>
              <a:gd name="T37" fmla="*/ 497 h 731"/>
              <a:gd name="T38" fmla="*/ 525 w 662"/>
              <a:gd name="T39" fmla="*/ 525 h 731"/>
              <a:gd name="T40" fmla="*/ 449 w 662"/>
              <a:gd name="T41" fmla="*/ 576 h 731"/>
              <a:gd name="T42" fmla="*/ 457 w 662"/>
              <a:gd name="T43" fmla="*/ 639 h 731"/>
              <a:gd name="T44" fmla="*/ 402 w 662"/>
              <a:gd name="T45" fmla="*/ 642 h 731"/>
              <a:gd name="T46" fmla="*/ 357 w 662"/>
              <a:gd name="T47" fmla="*/ 678 h 731"/>
              <a:gd name="T48" fmla="*/ 354 w 662"/>
              <a:gd name="T49" fmla="*/ 718 h 731"/>
              <a:gd name="T50" fmla="*/ 321 w 662"/>
              <a:gd name="T51" fmla="*/ 724 h 731"/>
              <a:gd name="T52" fmla="*/ 255 w 662"/>
              <a:gd name="T53" fmla="*/ 701 h 731"/>
              <a:gd name="T54" fmla="*/ 150 w 662"/>
              <a:gd name="T55" fmla="*/ 636 h 731"/>
              <a:gd name="T56" fmla="*/ 102 w 662"/>
              <a:gd name="T57" fmla="*/ 636 h 731"/>
              <a:gd name="T58" fmla="*/ 91 w 662"/>
              <a:gd name="T59" fmla="*/ 630 h 731"/>
              <a:gd name="T60" fmla="*/ 76 w 662"/>
              <a:gd name="T61" fmla="*/ 604 h 731"/>
              <a:gd name="T62" fmla="*/ 43 w 662"/>
              <a:gd name="T63" fmla="*/ 568 h 731"/>
              <a:gd name="T64" fmla="*/ 23 w 662"/>
              <a:gd name="T65" fmla="*/ 530 h 731"/>
              <a:gd name="T66" fmla="*/ 51 w 662"/>
              <a:gd name="T67" fmla="*/ 480 h 731"/>
              <a:gd name="T68" fmla="*/ 85 w 662"/>
              <a:gd name="T69" fmla="*/ 432 h 731"/>
              <a:gd name="T70" fmla="*/ 105 w 662"/>
              <a:gd name="T71" fmla="*/ 406 h 731"/>
              <a:gd name="T72" fmla="*/ 99 w 662"/>
              <a:gd name="T73" fmla="*/ 363 h 731"/>
              <a:gd name="T74" fmla="*/ 71 w 662"/>
              <a:gd name="T75" fmla="*/ 344 h 731"/>
              <a:gd name="T76" fmla="*/ 68 w 662"/>
              <a:gd name="T77" fmla="*/ 301 h 731"/>
              <a:gd name="T78" fmla="*/ 43 w 662"/>
              <a:gd name="T79" fmla="*/ 261 h 731"/>
              <a:gd name="T80" fmla="*/ 23 w 662"/>
              <a:gd name="T81" fmla="*/ 227 h 731"/>
              <a:gd name="T82" fmla="*/ 0 w 662"/>
              <a:gd name="T83" fmla="*/ 199 h 731"/>
              <a:gd name="T84" fmla="*/ 131 w 662"/>
              <a:gd name="T85" fmla="*/ 159 h 731"/>
              <a:gd name="T86" fmla="*/ 156 w 662"/>
              <a:gd name="T87" fmla="*/ 147 h 731"/>
              <a:gd name="T88" fmla="*/ 173 w 662"/>
              <a:gd name="T89" fmla="*/ 102 h 7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62" h="731">
                <a:moveTo>
                  <a:pt x="164" y="68"/>
                </a:moveTo>
                <a:lnTo>
                  <a:pt x="204" y="48"/>
                </a:lnTo>
                <a:lnTo>
                  <a:pt x="226" y="65"/>
                </a:lnTo>
                <a:lnTo>
                  <a:pt x="233" y="59"/>
                </a:lnTo>
                <a:lnTo>
                  <a:pt x="250" y="31"/>
                </a:lnTo>
                <a:lnTo>
                  <a:pt x="281" y="23"/>
                </a:lnTo>
                <a:lnTo>
                  <a:pt x="312" y="0"/>
                </a:lnTo>
                <a:lnTo>
                  <a:pt x="332" y="0"/>
                </a:lnTo>
                <a:lnTo>
                  <a:pt x="374" y="48"/>
                </a:lnTo>
                <a:lnTo>
                  <a:pt x="402" y="43"/>
                </a:lnTo>
                <a:lnTo>
                  <a:pt x="420" y="54"/>
                </a:lnTo>
                <a:lnTo>
                  <a:pt x="442" y="48"/>
                </a:lnTo>
                <a:lnTo>
                  <a:pt x="468" y="74"/>
                </a:lnTo>
                <a:lnTo>
                  <a:pt x="499" y="57"/>
                </a:lnTo>
                <a:lnTo>
                  <a:pt x="511" y="65"/>
                </a:lnTo>
                <a:lnTo>
                  <a:pt x="513" y="102"/>
                </a:lnTo>
                <a:lnTo>
                  <a:pt x="522" y="116"/>
                </a:lnTo>
                <a:lnTo>
                  <a:pt x="499" y="139"/>
                </a:lnTo>
                <a:lnTo>
                  <a:pt x="502" y="156"/>
                </a:lnTo>
                <a:lnTo>
                  <a:pt x="556" y="207"/>
                </a:lnTo>
                <a:lnTo>
                  <a:pt x="564" y="216"/>
                </a:lnTo>
                <a:lnTo>
                  <a:pt x="544" y="235"/>
                </a:lnTo>
                <a:lnTo>
                  <a:pt x="556" y="256"/>
                </a:lnTo>
                <a:lnTo>
                  <a:pt x="576" y="275"/>
                </a:lnTo>
                <a:lnTo>
                  <a:pt x="587" y="315"/>
                </a:lnTo>
                <a:lnTo>
                  <a:pt x="607" y="315"/>
                </a:lnTo>
                <a:lnTo>
                  <a:pt x="649" y="307"/>
                </a:lnTo>
                <a:lnTo>
                  <a:pt x="661" y="318"/>
                </a:lnTo>
                <a:lnTo>
                  <a:pt x="658" y="349"/>
                </a:lnTo>
                <a:lnTo>
                  <a:pt x="652" y="361"/>
                </a:lnTo>
                <a:lnTo>
                  <a:pt x="624" y="369"/>
                </a:lnTo>
                <a:lnTo>
                  <a:pt x="590" y="392"/>
                </a:lnTo>
                <a:lnTo>
                  <a:pt x="590" y="418"/>
                </a:lnTo>
                <a:lnTo>
                  <a:pt x="599" y="440"/>
                </a:lnTo>
                <a:lnTo>
                  <a:pt x="576" y="468"/>
                </a:lnTo>
                <a:lnTo>
                  <a:pt x="576" y="482"/>
                </a:lnTo>
                <a:lnTo>
                  <a:pt x="561" y="499"/>
                </a:lnTo>
                <a:lnTo>
                  <a:pt x="536" y="497"/>
                </a:lnTo>
                <a:lnTo>
                  <a:pt x="525" y="508"/>
                </a:lnTo>
                <a:lnTo>
                  <a:pt x="525" y="525"/>
                </a:lnTo>
                <a:lnTo>
                  <a:pt x="480" y="542"/>
                </a:lnTo>
                <a:lnTo>
                  <a:pt x="449" y="576"/>
                </a:lnTo>
                <a:lnTo>
                  <a:pt x="445" y="596"/>
                </a:lnTo>
                <a:lnTo>
                  <a:pt x="457" y="639"/>
                </a:lnTo>
                <a:lnTo>
                  <a:pt x="431" y="665"/>
                </a:lnTo>
                <a:lnTo>
                  <a:pt x="402" y="642"/>
                </a:lnTo>
                <a:lnTo>
                  <a:pt x="392" y="642"/>
                </a:lnTo>
                <a:lnTo>
                  <a:pt x="357" y="678"/>
                </a:lnTo>
                <a:lnTo>
                  <a:pt x="363" y="704"/>
                </a:lnTo>
                <a:lnTo>
                  <a:pt x="354" y="718"/>
                </a:lnTo>
                <a:lnTo>
                  <a:pt x="335" y="710"/>
                </a:lnTo>
                <a:lnTo>
                  <a:pt x="321" y="724"/>
                </a:lnTo>
                <a:lnTo>
                  <a:pt x="312" y="730"/>
                </a:lnTo>
                <a:lnTo>
                  <a:pt x="255" y="701"/>
                </a:lnTo>
                <a:lnTo>
                  <a:pt x="173" y="673"/>
                </a:lnTo>
                <a:lnTo>
                  <a:pt x="150" y="636"/>
                </a:lnTo>
                <a:lnTo>
                  <a:pt x="116" y="653"/>
                </a:lnTo>
                <a:lnTo>
                  <a:pt x="102" y="636"/>
                </a:lnTo>
                <a:lnTo>
                  <a:pt x="85" y="642"/>
                </a:lnTo>
                <a:lnTo>
                  <a:pt x="91" y="630"/>
                </a:lnTo>
                <a:lnTo>
                  <a:pt x="79" y="613"/>
                </a:lnTo>
                <a:lnTo>
                  <a:pt x="76" y="604"/>
                </a:lnTo>
                <a:lnTo>
                  <a:pt x="43" y="576"/>
                </a:lnTo>
                <a:lnTo>
                  <a:pt x="43" y="568"/>
                </a:lnTo>
                <a:lnTo>
                  <a:pt x="23" y="548"/>
                </a:lnTo>
                <a:lnTo>
                  <a:pt x="23" y="530"/>
                </a:lnTo>
                <a:lnTo>
                  <a:pt x="37" y="502"/>
                </a:lnTo>
                <a:lnTo>
                  <a:pt x="51" y="480"/>
                </a:lnTo>
                <a:lnTo>
                  <a:pt x="51" y="460"/>
                </a:lnTo>
                <a:lnTo>
                  <a:pt x="85" y="432"/>
                </a:lnTo>
                <a:lnTo>
                  <a:pt x="99" y="426"/>
                </a:lnTo>
                <a:lnTo>
                  <a:pt x="105" y="406"/>
                </a:lnTo>
                <a:lnTo>
                  <a:pt x="111" y="371"/>
                </a:lnTo>
                <a:lnTo>
                  <a:pt x="99" y="363"/>
                </a:lnTo>
                <a:lnTo>
                  <a:pt x="83" y="366"/>
                </a:lnTo>
                <a:lnTo>
                  <a:pt x="71" y="344"/>
                </a:lnTo>
                <a:lnTo>
                  <a:pt x="68" y="309"/>
                </a:lnTo>
                <a:lnTo>
                  <a:pt x="68" y="301"/>
                </a:lnTo>
                <a:lnTo>
                  <a:pt x="45" y="287"/>
                </a:lnTo>
                <a:lnTo>
                  <a:pt x="43" y="261"/>
                </a:lnTo>
                <a:lnTo>
                  <a:pt x="34" y="247"/>
                </a:lnTo>
                <a:lnTo>
                  <a:pt x="23" y="227"/>
                </a:lnTo>
                <a:lnTo>
                  <a:pt x="0" y="204"/>
                </a:lnTo>
                <a:lnTo>
                  <a:pt x="0" y="199"/>
                </a:lnTo>
                <a:lnTo>
                  <a:pt x="99" y="199"/>
                </a:lnTo>
                <a:lnTo>
                  <a:pt x="131" y="159"/>
                </a:lnTo>
                <a:lnTo>
                  <a:pt x="150" y="162"/>
                </a:lnTo>
                <a:lnTo>
                  <a:pt x="156" y="147"/>
                </a:lnTo>
                <a:lnTo>
                  <a:pt x="164" y="122"/>
                </a:lnTo>
                <a:lnTo>
                  <a:pt x="173" y="102"/>
                </a:lnTo>
                <a:lnTo>
                  <a:pt x="164" y="68"/>
                </a:lnTo>
              </a:path>
            </a:pathLst>
          </a:custGeom>
          <a:solidFill>
            <a:srgbClr val="FFDD4F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>
            <a:off x="4246768" y="2855845"/>
            <a:ext cx="1802864" cy="1624609"/>
          </a:xfrm>
          <a:custGeom>
            <a:avLst/>
            <a:gdLst>
              <a:gd name="T0" fmla="*/ 82 w 1022"/>
              <a:gd name="T1" fmla="*/ 333 h 969"/>
              <a:gd name="T2" fmla="*/ 142 w 1022"/>
              <a:gd name="T3" fmla="*/ 298 h 969"/>
              <a:gd name="T4" fmla="*/ 184 w 1022"/>
              <a:gd name="T5" fmla="*/ 335 h 969"/>
              <a:gd name="T6" fmla="*/ 332 w 1022"/>
              <a:gd name="T7" fmla="*/ 341 h 969"/>
              <a:gd name="T8" fmla="*/ 397 w 1022"/>
              <a:gd name="T9" fmla="*/ 372 h 969"/>
              <a:gd name="T10" fmla="*/ 451 w 1022"/>
              <a:gd name="T11" fmla="*/ 361 h 969"/>
              <a:gd name="T12" fmla="*/ 516 w 1022"/>
              <a:gd name="T13" fmla="*/ 352 h 969"/>
              <a:gd name="T14" fmla="*/ 473 w 1022"/>
              <a:gd name="T15" fmla="*/ 224 h 969"/>
              <a:gd name="T16" fmla="*/ 428 w 1022"/>
              <a:gd name="T17" fmla="*/ 125 h 969"/>
              <a:gd name="T18" fmla="*/ 448 w 1022"/>
              <a:gd name="T19" fmla="*/ 40 h 969"/>
              <a:gd name="T20" fmla="*/ 510 w 1022"/>
              <a:gd name="T21" fmla="*/ 17 h 969"/>
              <a:gd name="T22" fmla="*/ 558 w 1022"/>
              <a:gd name="T23" fmla="*/ 14 h 969"/>
              <a:gd name="T24" fmla="*/ 653 w 1022"/>
              <a:gd name="T25" fmla="*/ 31 h 969"/>
              <a:gd name="T26" fmla="*/ 667 w 1022"/>
              <a:gd name="T27" fmla="*/ 86 h 969"/>
              <a:gd name="T28" fmla="*/ 762 w 1022"/>
              <a:gd name="T29" fmla="*/ 47 h 969"/>
              <a:gd name="T30" fmla="*/ 846 w 1022"/>
              <a:gd name="T31" fmla="*/ 188 h 969"/>
              <a:gd name="T32" fmla="*/ 853 w 1022"/>
              <a:gd name="T33" fmla="*/ 217 h 969"/>
              <a:gd name="T34" fmla="*/ 824 w 1022"/>
              <a:gd name="T35" fmla="*/ 219 h 969"/>
              <a:gd name="T36" fmla="*/ 804 w 1022"/>
              <a:gd name="T37" fmla="*/ 256 h 969"/>
              <a:gd name="T38" fmla="*/ 824 w 1022"/>
              <a:gd name="T39" fmla="*/ 327 h 969"/>
              <a:gd name="T40" fmla="*/ 908 w 1022"/>
              <a:gd name="T41" fmla="*/ 378 h 969"/>
              <a:gd name="T42" fmla="*/ 948 w 1022"/>
              <a:gd name="T43" fmla="*/ 443 h 969"/>
              <a:gd name="T44" fmla="*/ 922 w 1022"/>
              <a:gd name="T45" fmla="*/ 488 h 969"/>
              <a:gd name="T46" fmla="*/ 900 w 1022"/>
              <a:gd name="T47" fmla="*/ 571 h 969"/>
              <a:gd name="T48" fmla="*/ 959 w 1022"/>
              <a:gd name="T49" fmla="*/ 602 h 969"/>
              <a:gd name="T50" fmla="*/ 953 w 1022"/>
              <a:gd name="T51" fmla="*/ 687 h 969"/>
              <a:gd name="T52" fmla="*/ 1021 w 1022"/>
              <a:gd name="T53" fmla="*/ 735 h 969"/>
              <a:gd name="T54" fmla="*/ 995 w 1022"/>
              <a:gd name="T55" fmla="*/ 778 h 969"/>
              <a:gd name="T56" fmla="*/ 945 w 1022"/>
              <a:gd name="T57" fmla="*/ 769 h 969"/>
              <a:gd name="T58" fmla="*/ 910 w 1022"/>
              <a:gd name="T59" fmla="*/ 766 h 969"/>
              <a:gd name="T60" fmla="*/ 885 w 1022"/>
              <a:gd name="T61" fmla="*/ 840 h 969"/>
              <a:gd name="T62" fmla="*/ 843 w 1022"/>
              <a:gd name="T63" fmla="*/ 860 h 969"/>
              <a:gd name="T64" fmla="*/ 808 w 1022"/>
              <a:gd name="T65" fmla="*/ 885 h 969"/>
              <a:gd name="T66" fmla="*/ 729 w 1022"/>
              <a:gd name="T67" fmla="*/ 925 h 969"/>
              <a:gd name="T68" fmla="*/ 650 w 1022"/>
              <a:gd name="T69" fmla="*/ 951 h 969"/>
              <a:gd name="T70" fmla="*/ 624 w 1022"/>
              <a:gd name="T71" fmla="*/ 835 h 969"/>
              <a:gd name="T72" fmla="*/ 570 w 1022"/>
              <a:gd name="T73" fmla="*/ 840 h 969"/>
              <a:gd name="T74" fmla="*/ 513 w 1022"/>
              <a:gd name="T75" fmla="*/ 840 h 969"/>
              <a:gd name="T76" fmla="*/ 428 w 1022"/>
              <a:gd name="T77" fmla="*/ 857 h 969"/>
              <a:gd name="T78" fmla="*/ 358 w 1022"/>
              <a:gd name="T79" fmla="*/ 846 h 969"/>
              <a:gd name="T80" fmla="*/ 252 w 1022"/>
              <a:gd name="T81" fmla="*/ 866 h 969"/>
              <a:gd name="T82" fmla="*/ 113 w 1022"/>
              <a:gd name="T83" fmla="*/ 792 h 969"/>
              <a:gd name="T84" fmla="*/ 76 w 1022"/>
              <a:gd name="T85" fmla="*/ 713 h 969"/>
              <a:gd name="T86" fmla="*/ 90 w 1022"/>
              <a:gd name="T87" fmla="*/ 642 h 969"/>
              <a:gd name="T88" fmla="*/ 159 w 1022"/>
              <a:gd name="T89" fmla="*/ 597 h 969"/>
              <a:gd name="T90" fmla="*/ 130 w 1022"/>
              <a:gd name="T91" fmla="*/ 559 h 969"/>
              <a:gd name="T92" fmla="*/ 79 w 1022"/>
              <a:gd name="T93" fmla="*/ 540 h 969"/>
              <a:gd name="T94" fmla="*/ 48 w 1022"/>
              <a:gd name="T95" fmla="*/ 485 h 969"/>
              <a:gd name="T96" fmla="*/ 2 w 1022"/>
              <a:gd name="T97" fmla="*/ 395 h 9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022" h="969">
                <a:moveTo>
                  <a:pt x="25" y="364"/>
                </a:moveTo>
                <a:lnTo>
                  <a:pt x="54" y="341"/>
                </a:lnTo>
                <a:lnTo>
                  <a:pt x="82" y="333"/>
                </a:lnTo>
                <a:lnTo>
                  <a:pt x="111" y="329"/>
                </a:lnTo>
                <a:lnTo>
                  <a:pt x="119" y="307"/>
                </a:lnTo>
                <a:lnTo>
                  <a:pt x="142" y="298"/>
                </a:lnTo>
                <a:lnTo>
                  <a:pt x="156" y="318"/>
                </a:lnTo>
                <a:lnTo>
                  <a:pt x="164" y="341"/>
                </a:lnTo>
                <a:lnTo>
                  <a:pt x="184" y="335"/>
                </a:lnTo>
                <a:lnTo>
                  <a:pt x="227" y="326"/>
                </a:lnTo>
                <a:lnTo>
                  <a:pt x="275" y="304"/>
                </a:lnTo>
                <a:lnTo>
                  <a:pt x="332" y="341"/>
                </a:lnTo>
                <a:lnTo>
                  <a:pt x="391" y="352"/>
                </a:lnTo>
                <a:lnTo>
                  <a:pt x="397" y="366"/>
                </a:lnTo>
                <a:lnTo>
                  <a:pt x="397" y="372"/>
                </a:lnTo>
                <a:lnTo>
                  <a:pt x="380" y="392"/>
                </a:lnTo>
                <a:lnTo>
                  <a:pt x="391" y="414"/>
                </a:lnTo>
                <a:lnTo>
                  <a:pt x="451" y="361"/>
                </a:lnTo>
                <a:lnTo>
                  <a:pt x="494" y="381"/>
                </a:lnTo>
                <a:lnTo>
                  <a:pt x="491" y="361"/>
                </a:lnTo>
                <a:lnTo>
                  <a:pt x="516" y="352"/>
                </a:lnTo>
                <a:lnTo>
                  <a:pt x="516" y="335"/>
                </a:lnTo>
                <a:lnTo>
                  <a:pt x="494" y="315"/>
                </a:lnTo>
                <a:lnTo>
                  <a:pt x="473" y="224"/>
                </a:lnTo>
                <a:lnTo>
                  <a:pt x="470" y="219"/>
                </a:lnTo>
                <a:lnTo>
                  <a:pt x="460" y="219"/>
                </a:lnTo>
                <a:lnTo>
                  <a:pt x="428" y="125"/>
                </a:lnTo>
                <a:lnTo>
                  <a:pt x="439" y="91"/>
                </a:lnTo>
                <a:lnTo>
                  <a:pt x="406" y="57"/>
                </a:lnTo>
                <a:lnTo>
                  <a:pt x="448" y="40"/>
                </a:lnTo>
                <a:lnTo>
                  <a:pt x="479" y="12"/>
                </a:lnTo>
                <a:lnTo>
                  <a:pt x="502" y="3"/>
                </a:lnTo>
                <a:lnTo>
                  <a:pt x="510" y="17"/>
                </a:lnTo>
                <a:lnTo>
                  <a:pt x="525" y="17"/>
                </a:lnTo>
                <a:lnTo>
                  <a:pt x="548" y="0"/>
                </a:lnTo>
                <a:lnTo>
                  <a:pt x="558" y="14"/>
                </a:lnTo>
                <a:lnTo>
                  <a:pt x="575" y="12"/>
                </a:lnTo>
                <a:lnTo>
                  <a:pt x="613" y="26"/>
                </a:lnTo>
                <a:lnTo>
                  <a:pt x="653" y="31"/>
                </a:lnTo>
                <a:lnTo>
                  <a:pt x="627" y="48"/>
                </a:lnTo>
                <a:lnTo>
                  <a:pt x="646" y="97"/>
                </a:lnTo>
                <a:lnTo>
                  <a:pt x="667" y="86"/>
                </a:lnTo>
                <a:lnTo>
                  <a:pt x="715" y="83"/>
                </a:lnTo>
                <a:lnTo>
                  <a:pt x="738" y="69"/>
                </a:lnTo>
                <a:lnTo>
                  <a:pt x="762" y="47"/>
                </a:lnTo>
                <a:lnTo>
                  <a:pt x="825" y="109"/>
                </a:lnTo>
                <a:lnTo>
                  <a:pt x="847" y="121"/>
                </a:lnTo>
                <a:lnTo>
                  <a:pt x="846" y="188"/>
                </a:lnTo>
                <a:lnTo>
                  <a:pt x="862" y="196"/>
                </a:lnTo>
                <a:lnTo>
                  <a:pt x="861" y="212"/>
                </a:lnTo>
                <a:lnTo>
                  <a:pt x="853" y="217"/>
                </a:lnTo>
                <a:lnTo>
                  <a:pt x="844" y="208"/>
                </a:lnTo>
                <a:lnTo>
                  <a:pt x="835" y="212"/>
                </a:lnTo>
                <a:lnTo>
                  <a:pt x="824" y="219"/>
                </a:lnTo>
                <a:lnTo>
                  <a:pt x="823" y="237"/>
                </a:lnTo>
                <a:lnTo>
                  <a:pt x="813" y="247"/>
                </a:lnTo>
                <a:lnTo>
                  <a:pt x="804" y="256"/>
                </a:lnTo>
                <a:lnTo>
                  <a:pt x="791" y="261"/>
                </a:lnTo>
                <a:lnTo>
                  <a:pt x="805" y="290"/>
                </a:lnTo>
                <a:lnTo>
                  <a:pt x="824" y="327"/>
                </a:lnTo>
                <a:lnTo>
                  <a:pt x="853" y="317"/>
                </a:lnTo>
                <a:lnTo>
                  <a:pt x="891" y="373"/>
                </a:lnTo>
                <a:lnTo>
                  <a:pt x="908" y="378"/>
                </a:lnTo>
                <a:lnTo>
                  <a:pt x="932" y="392"/>
                </a:lnTo>
                <a:lnTo>
                  <a:pt x="945" y="414"/>
                </a:lnTo>
                <a:lnTo>
                  <a:pt x="948" y="443"/>
                </a:lnTo>
                <a:lnTo>
                  <a:pt x="928" y="469"/>
                </a:lnTo>
                <a:lnTo>
                  <a:pt x="919" y="471"/>
                </a:lnTo>
                <a:lnTo>
                  <a:pt x="922" y="488"/>
                </a:lnTo>
                <a:lnTo>
                  <a:pt x="885" y="497"/>
                </a:lnTo>
                <a:lnTo>
                  <a:pt x="874" y="557"/>
                </a:lnTo>
                <a:lnTo>
                  <a:pt x="900" y="571"/>
                </a:lnTo>
                <a:lnTo>
                  <a:pt x="924" y="576"/>
                </a:lnTo>
                <a:lnTo>
                  <a:pt x="950" y="590"/>
                </a:lnTo>
                <a:lnTo>
                  <a:pt x="959" y="602"/>
                </a:lnTo>
                <a:lnTo>
                  <a:pt x="948" y="636"/>
                </a:lnTo>
                <a:lnTo>
                  <a:pt x="948" y="670"/>
                </a:lnTo>
                <a:lnTo>
                  <a:pt x="953" y="687"/>
                </a:lnTo>
                <a:lnTo>
                  <a:pt x="1007" y="707"/>
                </a:lnTo>
                <a:lnTo>
                  <a:pt x="1019" y="716"/>
                </a:lnTo>
                <a:lnTo>
                  <a:pt x="1021" y="735"/>
                </a:lnTo>
                <a:lnTo>
                  <a:pt x="1010" y="749"/>
                </a:lnTo>
                <a:lnTo>
                  <a:pt x="1002" y="766"/>
                </a:lnTo>
                <a:lnTo>
                  <a:pt x="995" y="778"/>
                </a:lnTo>
                <a:lnTo>
                  <a:pt x="979" y="758"/>
                </a:lnTo>
                <a:lnTo>
                  <a:pt x="967" y="755"/>
                </a:lnTo>
                <a:lnTo>
                  <a:pt x="945" y="769"/>
                </a:lnTo>
                <a:lnTo>
                  <a:pt x="933" y="775"/>
                </a:lnTo>
                <a:lnTo>
                  <a:pt x="922" y="758"/>
                </a:lnTo>
                <a:lnTo>
                  <a:pt x="910" y="766"/>
                </a:lnTo>
                <a:lnTo>
                  <a:pt x="914" y="789"/>
                </a:lnTo>
                <a:lnTo>
                  <a:pt x="900" y="823"/>
                </a:lnTo>
                <a:lnTo>
                  <a:pt x="885" y="840"/>
                </a:lnTo>
                <a:lnTo>
                  <a:pt x="888" y="857"/>
                </a:lnTo>
                <a:lnTo>
                  <a:pt x="851" y="877"/>
                </a:lnTo>
                <a:lnTo>
                  <a:pt x="843" y="860"/>
                </a:lnTo>
                <a:lnTo>
                  <a:pt x="834" y="860"/>
                </a:lnTo>
                <a:lnTo>
                  <a:pt x="808" y="866"/>
                </a:lnTo>
                <a:lnTo>
                  <a:pt x="808" y="885"/>
                </a:lnTo>
                <a:lnTo>
                  <a:pt x="783" y="885"/>
                </a:lnTo>
                <a:lnTo>
                  <a:pt x="760" y="908"/>
                </a:lnTo>
                <a:lnTo>
                  <a:pt x="729" y="925"/>
                </a:lnTo>
                <a:lnTo>
                  <a:pt x="689" y="968"/>
                </a:lnTo>
                <a:lnTo>
                  <a:pt x="653" y="959"/>
                </a:lnTo>
                <a:lnTo>
                  <a:pt x="650" y="951"/>
                </a:lnTo>
                <a:lnTo>
                  <a:pt x="684" y="897"/>
                </a:lnTo>
                <a:lnTo>
                  <a:pt x="638" y="829"/>
                </a:lnTo>
                <a:lnTo>
                  <a:pt x="624" y="835"/>
                </a:lnTo>
                <a:lnTo>
                  <a:pt x="590" y="820"/>
                </a:lnTo>
                <a:lnTo>
                  <a:pt x="582" y="826"/>
                </a:lnTo>
                <a:lnTo>
                  <a:pt x="570" y="840"/>
                </a:lnTo>
                <a:lnTo>
                  <a:pt x="550" y="835"/>
                </a:lnTo>
                <a:lnTo>
                  <a:pt x="534" y="860"/>
                </a:lnTo>
                <a:lnTo>
                  <a:pt x="513" y="840"/>
                </a:lnTo>
                <a:lnTo>
                  <a:pt x="482" y="846"/>
                </a:lnTo>
                <a:lnTo>
                  <a:pt x="451" y="835"/>
                </a:lnTo>
                <a:lnTo>
                  <a:pt x="428" y="857"/>
                </a:lnTo>
                <a:lnTo>
                  <a:pt x="403" y="846"/>
                </a:lnTo>
                <a:lnTo>
                  <a:pt x="383" y="868"/>
                </a:lnTo>
                <a:lnTo>
                  <a:pt x="358" y="846"/>
                </a:lnTo>
                <a:lnTo>
                  <a:pt x="340" y="854"/>
                </a:lnTo>
                <a:lnTo>
                  <a:pt x="278" y="866"/>
                </a:lnTo>
                <a:lnTo>
                  <a:pt x="252" y="866"/>
                </a:lnTo>
                <a:lnTo>
                  <a:pt x="244" y="875"/>
                </a:lnTo>
                <a:lnTo>
                  <a:pt x="139" y="797"/>
                </a:lnTo>
                <a:lnTo>
                  <a:pt x="113" y="792"/>
                </a:lnTo>
                <a:lnTo>
                  <a:pt x="64" y="749"/>
                </a:lnTo>
                <a:lnTo>
                  <a:pt x="76" y="727"/>
                </a:lnTo>
                <a:lnTo>
                  <a:pt x="76" y="713"/>
                </a:lnTo>
                <a:lnTo>
                  <a:pt x="99" y="692"/>
                </a:lnTo>
                <a:lnTo>
                  <a:pt x="90" y="667"/>
                </a:lnTo>
                <a:lnTo>
                  <a:pt x="90" y="642"/>
                </a:lnTo>
                <a:lnTo>
                  <a:pt x="128" y="619"/>
                </a:lnTo>
                <a:lnTo>
                  <a:pt x="153" y="611"/>
                </a:lnTo>
                <a:lnTo>
                  <a:pt x="159" y="597"/>
                </a:lnTo>
                <a:lnTo>
                  <a:pt x="164" y="568"/>
                </a:lnTo>
                <a:lnTo>
                  <a:pt x="153" y="557"/>
                </a:lnTo>
                <a:lnTo>
                  <a:pt x="130" y="559"/>
                </a:lnTo>
                <a:lnTo>
                  <a:pt x="111" y="565"/>
                </a:lnTo>
                <a:lnTo>
                  <a:pt x="90" y="565"/>
                </a:lnTo>
                <a:lnTo>
                  <a:pt x="79" y="540"/>
                </a:lnTo>
                <a:lnTo>
                  <a:pt x="79" y="525"/>
                </a:lnTo>
                <a:lnTo>
                  <a:pt x="56" y="505"/>
                </a:lnTo>
                <a:lnTo>
                  <a:pt x="48" y="485"/>
                </a:lnTo>
                <a:lnTo>
                  <a:pt x="64" y="466"/>
                </a:lnTo>
                <a:lnTo>
                  <a:pt x="5" y="406"/>
                </a:lnTo>
                <a:lnTo>
                  <a:pt x="2" y="395"/>
                </a:lnTo>
                <a:lnTo>
                  <a:pt x="0" y="389"/>
                </a:lnTo>
                <a:lnTo>
                  <a:pt x="25" y="364"/>
                </a:lnTo>
              </a:path>
            </a:pathLst>
          </a:custGeom>
          <a:solidFill>
            <a:schemeClr val="accent3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3309097" y="4107115"/>
            <a:ext cx="2474786" cy="1319812"/>
          </a:xfrm>
          <a:custGeom>
            <a:avLst/>
            <a:gdLst>
              <a:gd name="T0" fmla="*/ 159 w 1404"/>
              <a:gd name="T1" fmla="*/ 156 h 787"/>
              <a:gd name="T2" fmla="*/ 216 w 1404"/>
              <a:gd name="T3" fmla="*/ 177 h 787"/>
              <a:gd name="T4" fmla="*/ 367 w 1404"/>
              <a:gd name="T5" fmla="*/ 225 h 787"/>
              <a:gd name="T6" fmla="*/ 406 w 1404"/>
              <a:gd name="T7" fmla="*/ 204 h 787"/>
              <a:gd name="T8" fmla="*/ 432 w 1404"/>
              <a:gd name="T9" fmla="*/ 145 h 787"/>
              <a:gd name="T10" fmla="*/ 501 w 1404"/>
              <a:gd name="T11" fmla="*/ 141 h 787"/>
              <a:gd name="T12" fmla="*/ 492 w 1404"/>
              <a:gd name="T13" fmla="*/ 78 h 787"/>
              <a:gd name="T14" fmla="*/ 567 w 1404"/>
              <a:gd name="T15" fmla="*/ 30 h 787"/>
              <a:gd name="T16" fmla="*/ 593 w 1404"/>
              <a:gd name="T17" fmla="*/ 1 h 787"/>
              <a:gd name="T18" fmla="*/ 681 w 1404"/>
              <a:gd name="T19" fmla="*/ 51 h 787"/>
              <a:gd name="T20" fmla="*/ 826 w 1404"/>
              <a:gd name="T21" fmla="*/ 119 h 787"/>
              <a:gd name="T22" fmla="*/ 897 w 1404"/>
              <a:gd name="T23" fmla="*/ 99 h 787"/>
              <a:gd name="T24" fmla="*/ 969 w 1404"/>
              <a:gd name="T25" fmla="*/ 111 h 787"/>
              <a:gd name="T26" fmla="*/ 1052 w 1404"/>
              <a:gd name="T27" fmla="*/ 93 h 787"/>
              <a:gd name="T28" fmla="*/ 1110 w 1404"/>
              <a:gd name="T29" fmla="*/ 93 h 787"/>
              <a:gd name="T30" fmla="*/ 1177 w 1404"/>
              <a:gd name="T31" fmla="*/ 83 h 787"/>
              <a:gd name="T32" fmla="*/ 1192 w 1404"/>
              <a:gd name="T33" fmla="*/ 213 h 787"/>
              <a:gd name="T34" fmla="*/ 1248 w 1404"/>
              <a:gd name="T35" fmla="*/ 230 h 787"/>
              <a:gd name="T36" fmla="*/ 1315 w 1404"/>
              <a:gd name="T37" fmla="*/ 288 h 787"/>
              <a:gd name="T38" fmla="*/ 1328 w 1404"/>
              <a:gd name="T39" fmla="*/ 337 h 787"/>
              <a:gd name="T40" fmla="*/ 1393 w 1404"/>
              <a:gd name="T41" fmla="*/ 406 h 787"/>
              <a:gd name="T42" fmla="*/ 1382 w 1404"/>
              <a:gd name="T43" fmla="*/ 432 h 787"/>
              <a:gd name="T44" fmla="*/ 1339 w 1404"/>
              <a:gd name="T45" fmla="*/ 522 h 787"/>
              <a:gd name="T46" fmla="*/ 1296 w 1404"/>
              <a:gd name="T47" fmla="*/ 599 h 787"/>
              <a:gd name="T48" fmla="*/ 1245 w 1404"/>
              <a:gd name="T49" fmla="*/ 573 h 787"/>
              <a:gd name="T50" fmla="*/ 1152 w 1404"/>
              <a:gd name="T51" fmla="*/ 608 h 787"/>
              <a:gd name="T52" fmla="*/ 1104 w 1404"/>
              <a:gd name="T53" fmla="*/ 591 h 787"/>
              <a:gd name="T54" fmla="*/ 1041 w 1404"/>
              <a:gd name="T55" fmla="*/ 591 h 787"/>
              <a:gd name="T56" fmla="*/ 985 w 1404"/>
              <a:gd name="T57" fmla="*/ 605 h 787"/>
              <a:gd name="T58" fmla="*/ 919 w 1404"/>
              <a:gd name="T59" fmla="*/ 587 h 787"/>
              <a:gd name="T60" fmla="*/ 842 w 1404"/>
              <a:gd name="T61" fmla="*/ 599 h 787"/>
              <a:gd name="T62" fmla="*/ 749 w 1404"/>
              <a:gd name="T63" fmla="*/ 596 h 787"/>
              <a:gd name="T64" fmla="*/ 641 w 1404"/>
              <a:gd name="T65" fmla="*/ 664 h 787"/>
              <a:gd name="T66" fmla="*/ 576 w 1404"/>
              <a:gd name="T67" fmla="*/ 675 h 787"/>
              <a:gd name="T68" fmla="*/ 528 w 1404"/>
              <a:gd name="T69" fmla="*/ 744 h 787"/>
              <a:gd name="T70" fmla="*/ 502 w 1404"/>
              <a:gd name="T71" fmla="*/ 749 h 787"/>
              <a:gd name="T72" fmla="*/ 445 w 1404"/>
              <a:gd name="T73" fmla="*/ 786 h 787"/>
              <a:gd name="T74" fmla="*/ 321 w 1404"/>
              <a:gd name="T75" fmla="*/ 689 h 787"/>
              <a:gd name="T76" fmla="*/ 318 w 1404"/>
              <a:gd name="T77" fmla="*/ 653 h 787"/>
              <a:gd name="T78" fmla="*/ 312 w 1404"/>
              <a:gd name="T79" fmla="*/ 613 h 787"/>
              <a:gd name="T80" fmla="*/ 259 w 1404"/>
              <a:gd name="T81" fmla="*/ 579 h 787"/>
              <a:gd name="T82" fmla="*/ 269 w 1404"/>
              <a:gd name="T83" fmla="*/ 536 h 787"/>
              <a:gd name="T84" fmla="*/ 216 w 1404"/>
              <a:gd name="T85" fmla="*/ 477 h 787"/>
              <a:gd name="T86" fmla="*/ 128 w 1404"/>
              <a:gd name="T87" fmla="*/ 434 h 787"/>
              <a:gd name="T88" fmla="*/ 23 w 1404"/>
              <a:gd name="T89" fmla="*/ 420 h 787"/>
              <a:gd name="T90" fmla="*/ 20 w 1404"/>
              <a:gd name="T91" fmla="*/ 344 h 787"/>
              <a:gd name="T92" fmla="*/ 34 w 1404"/>
              <a:gd name="T93" fmla="*/ 270 h 787"/>
              <a:gd name="T94" fmla="*/ 111 w 1404"/>
              <a:gd name="T95" fmla="*/ 168 h 7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404" h="787">
                <a:moveTo>
                  <a:pt x="128" y="142"/>
                </a:moveTo>
                <a:lnTo>
                  <a:pt x="146" y="138"/>
                </a:lnTo>
                <a:lnTo>
                  <a:pt x="159" y="156"/>
                </a:lnTo>
                <a:lnTo>
                  <a:pt x="188" y="142"/>
                </a:lnTo>
                <a:lnTo>
                  <a:pt x="198" y="145"/>
                </a:lnTo>
                <a:lnTo>
                  <a:pt x="216" y="177"/>
                </a:lnTo>
                <a:lnTo>
                  <a:pt x="287" y="201"/>
                </a:lnTo>
                <a:lnTo>
                  <a:pt x="354" y="232"/>
                </a:lnTo>
                <a:lnTo>
                  <a:pt x="367" y="225"/>
                </a:lnTo>
                <a:lnTo>
                  <a:pt x="377" y="213"/>
                </a:lnTo>
                <a:lnTo>
                  <a:pt x="397" y="219"/>
                </a:lnTo>
                <a:lnTo>
                  <a:pt x="406" y="204"/>
                </a:lnTo>
                <a:lnTo>
                  <a:pt x="400" y="193"/>
                </a:lnTo>
                <a:lnTo>
                  <a:pt x="397" y="181"/>
                </a:lnTo>
                <a:lnTo>
                  <a:pt x="432" y="145"/>
                </a:lnTo>
                <a:lnTo>
                  <a:pt x="446" y="144"/>
                </a:lnTo>
                <a:lnTo>
                  <a:pt x="476" y="168"/>
                </a:lnTo>
                <a:lnTo>
                  <a:pt x="501" y="141"/>
                </a:lnTo>
                <a:lnTo>
                  <a:pt x="491" y="113"/>
                </a:lnTo>
                <a:lnTo>
                  <a:pt x="489" y="97"/>
                </a:lnTo>
                <a:lnTo>
                  <a:pt x="492" y="78"/>
                </a:lnTo>
                <a:lnTo>
                  <a:pt x="506" y="65"/>
                </a:lnTo>
                <a:lnTo>
                  <a:pt x="523" y="46"/>
                </a:lnTo>
                <a:lnTo>
                  <a:pt x="567" y="30"/>
                </a:lnTo>
                <a:lnTo>
                  <a:pt x="568" y="9"/>
                </a:lnTo>
                <a:lnTo>
                  <a:pt x="579" y="0"/>
                </a:lnTo>
                <a:lnTo>
                  <a:pt x="593" y="1"/>
                </a:lnTo>
                <a:lnTo>
                  <a:pt x="607" y="4"/>
                </a:lnTo>
                <a:lnTo>
                  <a:pt x="651" y="45"/>
                </a:lnTo>
                <a:lnTo>
                  <a:pt x="681" y="51"/>
                </a:lnTo>
                <a:lnTo>
                  <a:pt x="783" y="128"/>
                </a:lnTo>
                <a:lnTo>
                  <a:pt x="792" y="119"/>
                </a:lnTo>
                <a:lnTo>
                  <a:pt x="826" y="119"/>
                </a:lnTo>
                <a:lnTo>
                  <a:pt x="840" y="115"/>
                </a:lnTo>
                <a:lnTo>
                  <a:pt x="881" y="108"/>
                </a:lnTo>
                <a:lnTo>
                  <a:pt x="897" y="99"/>
                </a:lnTo>
                <a:lnTo>
                  <a:pt x="922" y="121"/>
                </a:lnTo>
                <a:lnTo>
                  <a:pt x="942" y="99"/>
                </a:lnTo>
                <a:lnTo>
                  <a:pt x="969" y="111"/>
                </a:lnTo>
                <a:lnTo>
                  <a:pt x="990" y="88"/>
                </a:lnTo>
                <a:lnTo>
                  <a:pt x="1018" y="99"/>
                </a:lnTo>
                <a:lnTo>
                  <a:pt x="1052" y="93"/>
                </a:lnTo>
                <a:lnTo>
                  <a:pt x="1073" y="112"/>
                </a:lnTo>
                <a:lnTo>
                  <a:pt x="1089" y="88"/>
                </a:lnTo>
                <a:lnTo>
                  <a:pt x="1110" y="93"/>
                </a:lnTo>
                <a:lnTo>
                  <a:pt x="1125" y="72"/>
                </a:lnTo>
                <a:lnTo>
                  <a:pt x="1160" y="87"/>
                </a:lnTo>
                <a:lnTo>
                  <a:pt x="1177" y="83"/>
                </a:lnTo>
                <a:lnTo>
                  <a:pt x="1223" y="151"/>
                </a:lnTo>
                <a:lnTo>
                  <a:pt x="1190" y="202"/>
                </a:lnTo>
                <a:lnTo>
                  <a:pt x="1192" y="213"/>
                </a:lnTo>
                <a:lnTo>
                  <a:pt x="1200" y="216"/>
                </a:lnTo>
                <a:lnTo>
                  <a:pt x="1228" y="221"/>
                </a:lnTo>
                <a:lnTo>
                  <a:pt x="1248" y="230"/>
                </a:lnTo>
                <a:lnTo>
                  <a:pt x="1276" y="267"/>
                </a:lnTo>
                <a:lnTo>
                  <a:pt x="1300" y="269"/>
                </a:lnTo>
                <a:lnTo>
                  <a:pt x="1315" y="288"/>
                </a:lnTo>
                <a:lnTo>
                  <a:pt x="1309" y="303"/>
                </a:lnTo>
                <a:lnTo>
                  <a:pt x="1310" y="320"/>
                </a:lnTo>
                <a:lnTo>
                  <a:pt x="1328" y="337"/>
                </a:lnTo>
                <a:lnTo>
                  <a:pt x="1361" y="388"/>
                </a:lnTo>
                <a:lnTo>
                  <a:pt x="1382" y="389"/>
                </a:lnTo>
                <a:lnTo>
                  <a:pt x="1393" y="406"/>
                </a:lnTo>
                <a:lnTo>
                  <a:pt x="1403" y="414"/>
                </a:lnTo>
                <a:lnTo>
                  <a:pt x="1396" y="425"/>
                </a:lnTo>
                <a:lnTo>
                  <a:pt x="1382" y="432"/>
                </a:lnTo>
                <a:lnTo>
                  <a:pt x="1365" y="451"/>
                </a:lnTo>
                <a:lnTo>
                  <a:pt x="1353" y="485"/>
                </a:lnTo>
                <a:lnTo>
                  <a:pt x="1339" y="522"/>
                </a:lnTo>
                <a:lnTo>
                  <a:pt x="1316" y="570"/>
                </a:lnTo>
                <a:lnTo>
                  <a:pt x="1308" y="587"/>
                </a:lnTo>
                <a:lnTo>
                  <a:pt x="1296" y="599"/>
                </a:lnTo>
                <a:lnTo>
                  <a:pt x="1280" y="599"/>
                </a:lnTo>
                <a:lnTo>
                  <a:pt x="1268" y="591"/>
                </a:lnTo>
                <a:lnTo>
                  <a:pt x="1245" y="573"/>
                </a:lnTo>
                <a:lnTo>
                  <a:pt x="1183" y="573"/>
                </a:lnTo>
                <a:lnTo>
                  <a:pt x="1166" y="599"/>
                </a:lnTo>
                <a:lnTo>
                  <a:pt x="1152" y="608"/>
                </a:lnTo>
                <a:lnTo>
                  <a:pt x="1132" y="610"/>
                </a:lnTo>
                <a:lnTo>
                  <a:pt x="1121" y="599"/>
                </a:lnTo>
                <a:lnTo>
                  <a:pt x="1104" y="591"/>
                </a:lnTo>
                <a:lnTo>
                  <a:pt x="1083" y="593"/>
                </a:lnTo>
                <a:lnTo>
                  <a:pt x="1066" y="601"/>
                </a:lnTo>
                <a:lnTo>
                  <a:pt x="1041" y="591"/>
                </a:lnTo>
                <a:lnTo>
                  <a:pt x="1024" y="593"/>
                </a:lnTo>
                <a:lnTo>
                  <a:pt x="1001" y="605"/>
                </a:lnTo>
                <a:lnTo>
                  <a:pt x="985" y="605"/>
                </a:lnTo>
                <a:lnTo>
                  <a:pt x="956" y="608"/>
                </a:lnTo>
                <a:lnTo>
                  <a:pt x="936" y="599"/>
                </a:lnTo>
                <a:lnTo>
                  <a:pt x="919" y="587"/>
                </a:lnTo>
                <a:lnTo>
                  <a:pt x="911" y="593"/>
                </a:lnTo>
                <a:lnTo>
                  <a:pt x="868" y="593"/>
                </a:lnTo>
                <a:lnTo>
                  <a:pt x="842" y="599"/>
                </a:lnTo>
                <a:lnTo>
                  <a:pt x="820" y="593"/>
                </a:lnTo>
                <a:lnTo>
                  <a:pt x="755" y="593"/>
                </a:lnTo>
                <a:lnTo>
                  <a:pt x="749" y="596"/>
                </a:lnTo>
                <a:lnTo>
                  <a:pt x="698" y="647"/>
                </a:lnTo>
                <a:lnTo>
                  <a:pt x="664" y="667"/>
                </a:lnTo>
                <a:lnTo>
                  <a:pt x="641" y="664"/>
                </a:lnTo>
                <a:lnTo>
                  <a:pt x="621" y="667"/>
                </a:lnTo>
                <a:lnTo>
                  <a:pt x="593" y="670"/>
                </a:lnTo>
                <a:lnTo>
                  <a:pt x="576" y="675"/>
                </a:lnTo>
                <a:lnTo>
                  <a:pt x="548" y="701"/>
                </a:lnTo>
                <a:lnTo>
                  <a:pt x="536" y="715"/>
                </a:lnTo>
                <a:lnTo>
                  <a:pt x="528" y="744"/>
                </a:lnTo>
                <a:lnTo>
                  <a:pt x="511" y="767"/>
                </a:lnTo>
                <a:lnTo>
                  <a:pt x="508" y="749"/>
                </a:lnTo>
                <a:lnTo>
                  <a:pt x="502" y="749"/>
                </a:lnTo>
                <a:lnTo>
                  <a:pt x="493" y="758"/>
                </a:lnTo>
                <a:lnTo>
                  <a:pt x="493" y="769"/>
                </a:lnTo>
                <a:lnTo>
                  <a:pt x="445" y="786"/>
                </a:lnTo>
                <a:lnTo>
                  <a:pt x="431" y="772"/>
                </a:lnTo>
                <a:lnTo>
                  <a:pt x="324" y="712"/>
                </a:lnTo>
                <a:lnTo>
                  <a:pt x="321" y="689"/>
                </a:lnTo>
                <a:lnTo>
                  <a:pt x="298" y="661"/>
                </a:lnTo>
                <a:lnTo>
                  <a:pt x="301" y="644"/>
                </a:lnTo>
                <a:lnTo>
                  <a:pt x="318" y="653"/>
                </a:lnTo>
                <a:lnTo>
                  <a:pt x="326" y="644"/>
                </a:lnTo>
                <a:lnTo>
                  <a:pt x="321" y="630"/>
                </a:lnTo>
                <a:lnTo>
                  <a:pt x="312" y="613"/>
                </a:lnTo>
                <a:lnTo>
                  <a:pt x="298" y="605"/>
                </a:lnTo>
                <a:lnTo>
                  <a:pt x="290" y="610"/>
                </a:lnTo>
                <a:lnTo>
                  <a:pt x="259" y="579"/>
                </a:lnTo>
                <a:lnTo>
                  <a:pt x="261" y="570"/>
                </a:lnTo>
                <a:lnTo>
                  <a:pt x="272" y="559"/>
                </a:lnTo>
                <a:lnTo>
                  <a:pt x="269" y="536"/>
                </a:lnTo>
                <a:lnTo>
                  <a:pt x="253" y="503"/>
                </a:lnTo>
                <a:lnTo>
                  <a:pt x="236" y="489"/>
                </a:lnTo>
                <a:lnTo>
                  <a:pt x="216" y="477"/>
                </a:lnTo>
                <a:lnTo>
                  <a:pt x="171" y="451"/>
                </a:lnTo>
                <a:lnTo>
                  <a:pt x="142" y="432"/>
                </a:lnTo>
                <a:lnTo>
                  <a:pt x="128" y="434"/>
                </a:lnTo>
                <a:lnTo>
                  <a:pt x="100" y="411"/>
                </a:lnTo>
                <a:lnTo>
                  <a:pt x="31" y="411"/>
                </a:lnTo>
                <a:lnTo>
                  <a:pt x="23" y="420"/>
                </a:lnTo>
                <a:lnTo>
                  <a:pt x="17" y="403"/>
                </a:lnTo>
                <a:lnTo>
                  <a:pt x="20" y="375"/>
                </a:lnTo>
                <a:lnTo>
                  <a:pt x="20" y="344"/>
                </a:lnTo>
                <a:lnTo>
                  <a:pt x="9" y="315"/>
                </a:lnTo>
                <a:lnTo>
                  <a:pt x="0" y="301"/>
                </a:lnTo>
                <a:lnTo>
                  <a:pt x="34" y="270"/>
                </a:lnTo>
                <a:lnTo>
                  <a:pt x="79" y="216"/>
                </a:lnTo>
                <a:lnTo>
                  <a:pt x="83" y="195"/>
                </a:lnTo>
                <a:lnTo>
                  <a:pt x="111" y="168"/>
                </a:lnTo>
                <a:lnTo>
                  <a:pt x="131" y="168"/>
                </a:lnTo>
                <a:lnTo>
                  <a:pt x="128" y="142"/>
                </a:lnTo>
              </a:path>
            </a:pathLst>
          </a:custGeom>
          <a:solidFill>
            <a:srgbClr val="00B050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5462267" y="4123157"/>
            <a:ext cx="696080" cy="682511"/>
          </a:xfrm>
          <a:custGeom>
            <a:avLst/>
            <a:gdLst>
              <a:gd name="T0" fmla="*/ 173 w 395"/>
              <a:gd name="T1" fmla="*/ 406 h 407"/>
              <a:gd name="T2" fmla="*/ 190 w 395"/>
              <a:gd name="T3" fmla="*/ 389 h 407"/>
              <a:gd name="T4" fmla="*/ 207 w 395"/>
              <a:gd name="T5" fmla="*/ 383 h 407"/>
              <a:gd name="T6" fmla="*/ 219 w 395"/>
              <a:gd name="T7" fmla="*/ 383 h 407"/>
              <a:gd name="T8" fmla="*/ 219 w 395"/>
              <a:gd name="T9" fmla="*/ 360 h 407"/>
              <a:gd name="T10" fmla="*/ 233 w 395"/>
              <a:gd name="T11" fmla="*/ 346 h 407"/>
              <a:gd name="T12" fmla="*/ 256 w 395"/>
              <a:gd name="T13" fmla="*/ 344 h 407"/>
              <a:gd name="T14" fmla="*/ 309 w 395"/>
              <a:gd name="T15" fmla="*/ 340 h 407"/>
              <a:gd name="T16" fmla="*/ 335 w 395"/>
              <a:gd name="T17" fmla="*/ 344 h 407"/>
              <a:gd name="T18" fmla="*/ 356 w 395"/>
              <a:gd name="T19" fmla="*/ 332 h 407"/>
              <a:gd name="T20" fmla="*/ 370 w 395"/>
              <a:gd name="T21" fmla="*/ 332 h 407"/>
              <a:gd name="T22" fmla="*/ 383 w 395"/>
              <a:gd name="T23" fmla="*/ 327 h 407"/>
              <a:gd name="T24" fmla="*/ 394 w 395"/>
              <a:gd name="T25" fmla="*/ 318 h 407"/>
              <a:gd name="T26" fmla="*/ 386 w 395"/>
              <a:gd name="T27" fmla="*/ 298 h 407"/>
              <a:gd name="T28" fmla="*/ 378 w 395"/>
              <a:gd name="T29" fmla="*/ 306 h 407"/>
              <a:gd name="T30" fmla="*/ 369 w 395"/>
              <a:gd name="T31" fmla="*/ 304 h 407"/>
              <a:gd name="T32" fmla="*/ 357 w 395"/>
              <a:gd name="T33" fmla="*/ 298 h 407"/>
              <a:gd name="T34" fmla="*/ 363 w 395"/>
              <a:gd name="T35" fmla="*/ 272 h 407"/>
              <a:gd name="T36" fmla="*/ 371 w 395"/>
              <a:gd name="T37" fmla="*/ 264 h 407"/>
              <a:gd name="T38" fmla="*/ 370 w 395"/>
              <a:gd name="T39" fmla="*/ 252 h 407"/>
              <a:gd name="T40" fmla="*/ 349 w 395"/>
              <a:gd name="T41" fmla="*/ 225 h 407"/>
              <a:gd name="T42" fmla="*/ 332 w 395"/>
              <a:gd name="T43" fmla="*/ 207 h 407"/>
              <a:gd name="T44" fmla="*/ 312 w 395"/>
              <a:gd name="T45" fmla="*/ 192 h 407"/>
              <a:gd name="T46" fmla="*/ 312 w 395"/>
              <a:gd name="T47" fmla="*/ 177 h 407"/>
              <a:gd name="T48" fmla="*/ 316 w 395"/>
              <a:gd name="T49" fmla="*/ 156 h 407"/>
              <a:gd name="T50" fmla="*/ 321 w 395"/>
              <a:gd name="T51" fmla="*/ 130 h 407"/>
              <a:gd name="T52" fmla="*/ 308 w 395"/>
              <a:gd name="T53" fmla="*/ 114 h 407"/>
              <a:gd name="T54" fmla="*/ 314 w 395"/>
              <a:gd name="T55" fmla="*/ 73 h 407"/>
              <a:gd name="T56" fmla="*/ 306 w 395"/>
              <a:gd name="T57" fmla="*/ 19 h 407"/>
              <a:gd name="T58" fmla="*/ 287 w 395"/>
              <a:gd name="T59" fmla="*/ 2 h 407"/>
              <a:gd name="T60" fmla="*/ 278 w 395"/>
              <a:gd name="T61" fmla="*/ 0 h 407"/>
              <a:gd name="T62" fmla="*/ 247 w 395"/>
              <a:gd name="T63" fmla="*/ 16 h 407"/>
              <a:gd name="T64" fmla="*/ 233 w 395"/>
              <a:gd name="T65" fmla="*/ 2 h 407"/>
              <a:gd name="T66" fmla="*/ 221 w 395"/>
              <a:gd name="T67" fmla="*/ 11 h 407"/>
              <a:gd name="T68" fmla="*/ 227 w 395"/>
              <a:gd name="T69" fmla="*/ 25 h 407"/>
              <a:gd name="T70" fmla="*/ 213 w 395"/>
              <a:gd name="T71" fmla="*/ 61 h 407"/>
              <a:gd name="T72" fmla="*/ 196 w 395"/>
              <a:gd name="T73" fmla="*/ 83 h 407"/>
              <a:gd name="T74" fmla="*/ 199 w 395"/>
              <a:gd name="T75" fmla="*/ 100 h 407"/>
              <a:gd name="T76" fmla="*/ 162 w 395"/>
              <a:gd name="T77" fmla="*/ 121 h 407"/>
              <a:gd name="T78" fmla="*/ 152 w 395"/>
              <a:gd name="T79" fmla="*/ 102 h 407"/>
              <a:gd name="T80" fmla="*/ 120 w 395"/>
              <a:gd name="T81" fmla="*/ 109 h 407"/>
              <a:gd name="T82" fmla="*/ 119 w 395"/>
              <a:gd name="T83" fmla="*/ 130 h 407"/>
              <a:gd name="T84" fmla="*/ 92 w 395"/>
              <a:gd name="T85" fmla="*/ 130 h 407"/>
              <a:gd name="T86" fmla="*/ 72 w 395"/>
              <a:gd name="T87" fmla="*/ 152 h 407"/>
              <a:gd name="T88" fmla="*/ 48 w 395"/>
              <a:gd name="T89" fmla="*/ 166 h 407"/>
              <a:gd name="T90" fmla="*/ 35 w 395"/>
              <a:gd name="T91" fmla="*/ 175 h 407"/>
              <a:gd name="T92" fmla="*/ 19 w 395"/>
              <a:gd name="T93" fmla="*/ 192 h 407"/>
              <a:gd name="T94" fmla="*/ 0 w 395"/>
              <a:gd name="T95" fmla="*/ 213 h 407"/>
              <a:gd name="T96" fmla="*/ 20 w 395"/>
              <a:gd name="T97" fmla="*/ 221 h 407"/>
              <a:gd name="T98" fmla="*/ 48 w 395"/>
              <a:gd name="T99" fmla="*/ 258 h 407"/>
              <a:gd name="T100" fmla="*/ 74 w 395"/>
              <a:gd name="T101" fmla="*/ 261 h 407"/>
              <a:gd name="T102" fmla="*/ 85 w 395"/>
              <a:gd name="T103" fmla="*/ 278 h 407"/>
              <a:gd name="T104" fmla="*/ 80 w 395"/>
              <a:gd name="T105" fmla="*/ 295 h 407"/>
              <a:gd name="T106" fmla="*/ 83 w 395"/>
              <a:gd name="T107" fmla="*/ 312 h 407"/>
              <a:gd name="T108" fmla="*/ 99 w 395"/>
              <a:gd name="T109" fmla="*/ 329 h 407"/>
              <a:gd name="T110" fmla="*/ 116 w 395"/>
              <a:gd name="T111" fmla="*/ 354 h 407"/>
              <a:gd name="T112" fmla="*/ 133 w 395"/>
              <a:gd name="T113" fmla="*/ 377 h 407"/>
              <a:gd name="T114" fmla="*/ 154 w 395"/>
              <a:gd name="T115" fmla="*/ 380 h 407"/>
              <a:gd name="T116" fmla="*/ 173 w 395"/>
              <a:gd name="T117" fmla="*/ 406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95" h="407">
                <a:moveTo>
                  <a:pt x="173" y="406"/>
                </a:moveTo>
                <a:lnTo>
                  <a:pt x="190" y="389"/>
                </a:lnTo>
                <a:lnTo>
                  <a:pt x="207" y="383"/>
                </a:lnTo>
                <a:lnTo>
                  <a:pt x="219" y="383"/>
                </a:lnTo>
                <a:lnTo>
                  <a:pt x="219" y="360"/>
                </a:lnTo>
                <a:lnTo>
                  <a:pt x="233" y="346"/>
                </a:lnTo>
                <a:lnTo>
                  <a:pt x="256" y="344"/>
                </a:lnTo>
                <a:lnTo>
                  <a:pt x="309" y="340"/>
                </a:lnTo>
                <a:lnTo>
                  <a:pt x="335" y="344"/>
                </a:lnTo>
                <a:lnTo>
                  <a:pt x="356" y="332"/>
                </a:lnTo>
                <a:lnTo>
                  <a:pt x="370" y="332"/>
                </a:lnTo>
                <a:lnTo>
                  <a:pt x="383" y="327"/>
                </a:lnTo>
                <a:lnTo>
                  <a:pt x="394" y="318"/>
                </a:lnTo>
                <a:lnTo>
                  <a:pt x="386" y="298"/>
                </a:lnTo>
                <a:lnTo>
                  <a:pt x="378" y="306"/>
                </a:lnTo>
                <a:lnTo>
                  <a:pt x="369" y="304"/>
                </a:lnTo>
                <a:lnTo>
                  <a:pt x="357" y="298"/>
                </a:lnTo>
                <a:lnTo>
                  <a:pt x="363" y="272"/>
                </a:lnTo>
                <a:lnTo>
                  <a:pt x="371" y="264"/>
                </a:lnTo>
                <a:lnTo>
                  <a:pt x="370" y="252"/>
                </a:lnTo>
                <a:lnTo>
                  <a:pt x="349" y="225"/>
                </a:lnTo>
                <a:lnTo>
                  <a:pt x="332" y="207"/>
                </a:lnTo>
                <a:lnTo>
                  <a:pt x="312" y="192"/>
                </a:lnTo>
                <a:lnTo>
                  <a:pt x="312" y="177"/>
                </a:lnTo>
                <a:lnTo>
                  <a:pt x="316" y="156"/>
                </a:lnTo>
                <a:lnTo>
                  <a:pt x="321" y="130"/>
                </a:lnTo>
                <a:lnTo>
                  <a:pt x="308" y="114"/>
                </a:lnTo>
                <a:lnTo>
                  <a:pt x="314" y="73"/>
                </a:lnTo>
                <a:lnTo>
                  <a:pt x="306" y="19"/>
                </a:lnTo>
                <a:lnTo>
                  <a:pt x="287" y="2"/>
                </a:lnTo>
                <a:lnTo>
                  <a:pt x="278" y="0"/>
                </a:lnTo>
                <a:lnTo>
                  <a:pt x="247" y="16"/>
                </a:lnTo>
                <a:lnTo>
                  <a:pt x="233" y="2"/>
                </a:lnTo>
                <a:lnTo>
                  <a:pt x="221" y="11"/>
                </a:lnTo>
                <a:lnTo>
                  <a:pt x="227" y="25"/>
                </a:lnTo>
                <a:lnTo>
                  <a:pt x="213" y="61"/>
                </a:lnTo>
                <a:lnTo>
                  <a:pt x="196" y="83"/>
                </a:lnTo>
                <a:lnTo>
                  <a:pt x="199" y="100"/>
                </a:lnTo>
                <a:lnTo>
                  <a:pt x="162" y="121"/>
                </a:lnTo>
                <a:lnTo>
                  <a:pt x="152" y="102"/>
                </a:lnTo>
                <a:lnTo>
                  <a:pt x="120" y="109"/>
                </a:lnTo>
                <a:lnTo>
                  <a:pt x="119" y="130"/>
                </a:lnTo>
                <a:lnTo>
                  <a:pt x="92" y="130"/>
                </a:lnTo>
                <a:lnTo>
                  <a:pt x="72" y="152"/>
                </a:lnTo>
                <a:lnTo>
                  <a:pt x="48" y="166"/>
                </a:lnTo>
                <a:lnTo>
                  <a:pt x="35" y="175"/>
                </a:lnTo>
                <a:lnTo>
                  <a:pt x="19" y="192"/>
                </a:lnTo>
                <a:lnTo>
                  <a:pt x="0" y="213"/>
                </a:lnTo>
                <a:lnTo>
                  <a:pt x="20" y="221"/>
                </a:lnTo>
                <a:lnTo>
                  <a:pt x="48" y="258"/>
                </a:lnTo>
                <a:lnTo>
                  <a:pt x="74" y="261"/>
                </a:lnTo>
                <a:lnTo>
                  <a:pt x="85" y="278"/>
                </a:lnTo>
                <a:lnTo>
                  <a:pt x="80" y="295"/>
                </a:lnTo>
                <a:lnTo>
                  <a:pt x="83" y="312"/>
                </a:lnTo>
                <a:lnTo>
                  <a:pt x="99" y="329"/>
                </a:lnTo>
                <a:lnTo>
                  <a:pt x="116" y="354"/>
                </a:lnTo>
                <a:lnTo>
                  <a:pt x="133" y="377"/>
                </a:lnTo>
                <a:lnTo>
                  <a:pt x="154" y="380"/>
                </a:lnTo>
                <a:lnTo>
                  <a:pt x="173" y="406"/>
                </a:lnTo>
              </a:path>
            </a:pathLst>
          </a:custGeom>
          <a:solidFill>
            <a:schemeClr val="accent4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11" name="Freeform 8"/>
          <p:cNvSpPr>
            <a:spLocks/>
          </p:cNvSpPr>
          <p:nvPr/>
        </p:nvSpPr>
        <p:spPr bwMode="auto">
          <a:xfrm>
            <a:off x="5783883" y="3140224"/>
            <a:ext cx="770068" cy="1424815"/>
          </a:xfrm>
          <a:custGeom>
            <a:avLst/>
            <a:gdLst>
              <a:gd name="T0" fmla="*/ 197 w 437"/>
              <a:gd name="T1" fmla="*/ 837 h 850"/>
              <a:gd name="T2" fmla="*/ 228 w 437"/>
              <a:gd name="T3" fmla="*/ 770 h 850"/>
              <a:gd name="T4" fmla="*/ 234 w 437"/>
              <a:gd name="T5" fmla="*/ 724 h 850"/>
              <a:gd name="T6" fmla="*/ 288 w 437"/>
              <a:gd name="T7" fmla="*/ 661 h 850"/>
              <a:gd name="T8" fmla="*/ 345 w 437"/>
              <a:gd name="T9" fmla="*/ 639 h 850"/>
              <a:gd name="T10" fmla="*/ 376 w 437"/>
              <a:gd name="T11" fmla="*/ 597 h 850"/>
              <a:gd name="T12" fmla="*/ 398 w 437"/>
              <a:gd name="T13" fmla="*/ 588 h 850"/>
              <a:gd name="T14" fmla="*/ 407 w 437"/>
              <a:gd name="T15" fmla="*/ 580 h 850"/>
              <a:gd name="T16" fmla="*/ 384 w 437"/>
              <a:gd name="T17" fmla="*/ 554 h 850"/>
              <a:gd name="T18" fmla="*/ 350 w 437"/>
              <a:gd name="T19" fmla="*/ 542 h 850"/>
              <a:gd name="T20" fmla="*/ 341 w 437"/>
              <a:gd name="T21" fmla="*/ 531 h 850"/>
              <a:gd name="T22" fmla="*/ 290 w 437"/>
              <a:gd name="T23" fmla="*/ 463 h 850"/>
              <a:gd name="T24" fmla="*/ 282 w 437"/>
              <a:gd name="T25" fmla="*/ 426 h 850"/>
              <a:gd name="T26" fmla="*/ 282 w 437"/>
              <a:gd name="T27" fmla="*/ 381 h 850"/>
              <a:gd name="T28" fmla="*/ 290 w 437"/>
              <a:gd name="T29" fmla="*/ 338 h 850"/>
              <a:gd name="T30" fmla="*/ 302 w 437"/>
              <a:gd name="T31" fmla="*/ 304 h 850"/>
              <a:gd name="T32" fmla="*/ 321 w 437"/>
              <a:gd name="T33" fmla="*/ 259 h 850"/>
              <a:gd name="T34" fmla="*/ 369 w 437"/>
              <a:gd name="T35" fmla="*/ 174 h 850"/>
              <a:gd name="T36" fmla="*/ 393 w 437"/>
              <a:gd name="T37" fmla="*/ 131 h 850"/>
              <a:gd name="T38" fmla="*/ 436 w 437"/>
              <a:gd name="T39" fmla="*/ 71 h 850"/>
              <a:gd name="T40" fmla="*/ 424 w 437"/>
              <a:gd name="T41" fmla="*/ 43 h 850"/>
              <a:gd name="T42" fmla="*/ 397 w 437"/>
              <a:gd name="T43" fmla="*/ 54 h 850"/>
              <a:gd name="T44" fmla="*/ 387 w 437"/>
              <a:gd name="T45" fmla="*/ 17 h 850"/>
              <a:gd name="T46" fmla="*/ 362 w 437"/>
              <a:gd name="T47" fmla="*/ 3 h 850"/>
              <a:gd name="T48" fmla="*/ 336 w 437"/>
              <a:gd name="T49" fmla="*/ 17 h 850"/>
              <a:gd name="T50" fmla="*/ 296 w 437"/>
              <a:gd name="T51" fmla="*/ 0 h 850"/>
              <a:gd name="T52" fmla="*/ 260 w 437"/>
              <a:gd name="T53" fmla="*/ 33 h 850"/>
              <a:gd name="T54" fmla="*/ 277 w 437"/>
              <a:gd name="T55" fmla="*/ 96 h 850"/>
              <a:gd name="T56" fmla="*/ 261 w 437"/>
              <a:gd name="T57" fmla="*/ 125 h 850"/>
              <a:gd name="T58" fmla="*/ 231 w 437"/>
              <a:gd name="T59" fmla="*/ 168 h 850"/>
              <a:gd name="T60" fmla="*/ 206 w 437"/>
              <a:gd name="T61" fmla="*/ 154 h 850"/>
              <a:gd name="T62" fmla="*/ 199 w 437"/>
              <a:gd name="T63" fmla="*/ 190 h 850"/>
              <a:gd name="T64" fmla="*/ 178 w 437"/>
              <a:gd name="T65" fmla="*/ 216 h 850"/>
              <a:gd name="T66" fmla="*/ 155 w 437"/>
              <a:gd name="T67" fmla="*/ 242 h 850"/>
              <a:gd name="T68" fmla="*/ 124 w 437"/>
              <a:gd name="T69" fmla="*/ 261 h 850"/>
              <a:gd name="T70" fmla="*/ 117 w 437"/>
              <a:gd name="T71" fmla="*/ 237 h 850"/>
              <a:gd name="T72" fmla="*/ 98 w 437"/>
              <a:gd name="T73" fmla="*/ 236 h 850"/>
              <a:gd name="T74" fmla="*/ 75 w 437"/>
              <a:gd name="T75" fmla="*/ 276 h 850"/>
              <a:gd name="T76" fmla="*/ 55 w 437"/>
              <a:gd name="T77" fmla="*/ 310 h 850"/>
              <a:gd name="T78" fmla="*/ 46 w 437"/>
              <a:gd name="T79" fmla="*/ 318 h 850"/>
              <a:gd name="T80" fmla="*/ 34 w 437"/>
              <a:gd name="T81" fmla="*/ 334 h 850"/>
              <a:gd name="T82" fmla="*/ 0 w 437"/>
              <a:gd name="T83" fmla="*/ 398 h 850"/>
              <a:gd name="T84" fmla="*/ 29 w 437"/>
              <a:gd name="T85" fmla="*/ 412 h 850"/>
              <a:gd name="T86" fmla="*/ 83 w 437"/>
              <a:gd name="T87" fmla="*/ 438 h 850"/>
              <a:gd name="T88" fmla="*/ 75 w 437"/>
              <a:gd name="T89" fmla="*/ 478 h 850"/>
              <a:gd name="T90" fmla="*/ 80 w 437"/>
              <a:gd name="T91" fmla="*/ 528 h 850"/>
              <a:gd name="T92" fmla="*/ 133 w 437"/>
              <a:gd name="T93" fmla="*/ 549 h 850"/>
              <a:gd name="T94" fmla="*/ 148 w 437"/>
              <a:gd name="T95" fmla="*/ 576 h 850"/>
              <a:gd name="T96" fmla="*/ 123 w 437"/>
              <a:gd name="T97" fmla="*/ 616 h 850"/>
              <a:gd name="T98" fmla="*/ 129 w 437"/>
              <a:gd name="T99" fmla="*/ 670 h 850"/>
              <a:gd name="T100" fmla="*/ 123 w 437"/>
              <a:gd name="T101" fmla="*/ 709 h 850"/>
              <a:gd name="T102" fmla="*/ 131 w 437"/>
              <a:gd name="T103" fmla="*/ 752 h 850"/>
              <a:gd name="T104" fmla="*/ 126 w 437"/>
              <a:gd name="T105" fmla="*/ 789 h 850"/>
              <a:gd name="T106" fmla="*/ 140 w 437"/>
              <a:gd name="T107" fmla="*/ 798 h 850"/>
              <a:gd name="T108" fmla="*/ 169 w 437"/>
              <a:gd name="T109" fmla="*/ 829 h 8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37" h="850">
                <a:moveTo>
                  <a:pt x="186" y="849"/>
                </a:moveTo>
                <a:lnTo>
                  <a:pt x="197" y="837"/>
                </a:lnTo>
                <a:lnTo>
                  <a:pt x="200" y="812"/>
                </a:lnTo>
                <a:lnTo>
                  <a:pt x="228" y="770"/>
                </a:lnTo>
                <a:lnTo>
                  <a:pt x="231" y="738"/>
                </a:lnTo>
                <a:lnTo>
                  <a:pt x="234" y="724"/>
                </a:lnTo>
                <a:lnTo>
                  <a:pt x="242" y="707"/>
                </a:lnTo>
                <a:lnTo>
                  <a:pt x="288" y="661"/>
                </a:lnTo>
                <a:lnTo>
                  <a:pt x="307" y="650"/>
                </a:lnTo>
                <a:lnTo>
                  <a:pt x="345" y="639"/>
                </a:lnTo>
                <a:lnTo>
                  <a:pt x="361" y="625"/>
                </a:lnTo>
                <a:lnTo>
                  <a:pt x="376" y="597"/>
                </a:lnTo>
                <a:lnTo>
                  <a:pt x="390" y="594"/>
                </a:lnTo>
                <a:lnTo>
                  <a:pt x="398" y="588"/>
                </a:lnTo>
                <a:lnTo>
                  <a:pt x="409" y="585"/>
                </a:lnTo>
                <a:lnTo>
                  <a:pt x="407" y="580"/>
                </a:lnTo>
                <a:lnTo>
                  <a:pt x="404" y="568"/>
                </a:lnTo>
                <a:lnTo>
                  <a:pt x="384" y="554"/>
                </a:lnTo>
                <a:lnTo>
                  <a:pt x="367" y="545"/>
                </a:lnTo>
                <a:lnTo>
                  <a:pt x="350" y="542"/>
                </a:lnTo>
                <a:lnTo>
                  <a:pt x="341" y="540"/>
                </a:lnTo>
                <a:lnTo>
                  <a:pt x="341" y="531"/>
                </a:lnTo>
                <a:lnTo>
                  <a:pt x="324" y="506"/>
                </a:lnTo>
                <a:lnTo>
                  <a:pt x="290" y="463"/>
                </a:lnTo>
                <a:lnTo>
                  <a:pt x="288" y="438"/>
                </a:lnTo>
                <a:lnTo>
                  <a:pt x="282" y="426"/>
                </a:lnTo>
                <a:lnTo>
                  <a:pt x="274" y="421"/>
                </a:lnTo>
                <a:lnTo>
                  <a:pt x="282" y="381"/>
                </a:lnTo>
                <a:lnTo>
                  <a:pt x="285" y="355"/>
                </a:lnTo>
                <a:lnTo>
                  <a:pt x="290" y="338"/>
                </a:lnTo>
                <a:lnTo>
                  <a:pt x="293" y="312"/>
                </a:lnTo>
                <a:lnTo>
                  <a:pt x="302" y="304"/>
                </a:lnTo>
                <a:lnTo>
                  <a:pt x="302" y="290"/>
                </a:lnTo>
                <a:lnTo>
                  <a:pt x="321" y="259"/>
                </a:lnTo>
                <a:lnTo>
                  <a:pt x="333" y="233"/>
                </a:lnTo>
                <a:lnTo>
                  <a:pt x="369" y="174"/>
                </a:lnTo>
                <a:lnTo>
                  <a:pt x="378" y="159"/>
                </a:lnTo>
                <a:lnTo>
                  <a:pt x="393" y="131"/>
                </a:lnTo>
                <a:lnTo>
                  <a:pt x="433" y="88"/>
                </a:lnTo>
                <a:lnTo>
                  <a:pt x="436" y="71"/>
                </a:lnTo>
                <a:lnTo>
                  <a:pt x="426" y="59"/>
                </a:lnTo>
                <a:lnTo>
                  <a:pt x="424" y="43"/>
                </a:lnTo>
                <a:lnTo>
                  <a:pt x="409" y="39"/>
                </a:lnTo>
                <a:lnTo>
                  <a:pt x="397" y="54"/>
                </a:lnTo>
                <a:lnTo>
                  <a:pt x="390" y="45"/>
                </a:lnTo>
                <a:lnTo>
                  <a:pt x="387" y="17"/>
                </a:lnTo>
                <a:lnTo>
                  <a:pt x="374" y="19"/>
                </a:lnTo>
                <a:lnTo>
                  <a:pt x="362" y="3"/>
                </a:lnTo>
                <a:lnTo>
                  <a:pt x="347" y="4"/>
                </a:lnTo>
                <a:lnTo>
                  <a:pt x="336" y="17"/>
                </a:lnTo>
                <a:lnTo>
                  <a:pt x="319" y="3"/>
                </a:lnTo>
                <a:lnTo>
                  <a:pt x="296" y="0"/>
                </a:lnTo>
                <a:lnTo>
                  <a:pt x="275" y="14"/>
                </a:lnTo>
                <a:lnTo>
                  <a:pt x="260" y="33"/>
                </a:lnTo>
                <a:lnTo>
                  <a:pt x="245" y="44"/>
                </a:lnTo>
                <a:lnTo>
                  <a:pt x="277" y="96"/>
                </a:lnTo>
                <a:lnTo>
                  <a:pt x="277" y="116"/>
                </a:lnTo>
                <a:lnTo>
                  <a:pt x="261" y="125"/>
                </a:lnTo>
                <a:lnTo>
                  <a:pt x="241" y="150"/>
                </a:lnTo>
                <a:lnTo>
                  <a:pt x="231" y="168"/>
                </a:lnTo>
                <a:lnTo>
                  <a:pt x="220" y="159"/>
                </a:lnTo>
                <a:lnTo>
                  <a:pt x="206" y="154"/>
                </a:lnTo>
                <a:lnTo>
                  <a:pt x="199" y="158"/>
                </a:lnTo>
                <a:lnTo>
                  <a:pt x="199" y="190"/>
                </a:lnTo>
                <a:lnTo>
                  <a:pt x="196" y="210"/>
                </a:lnTo>
                <a:lnTo>
                  <a:pt x="178" y="216"/>
                </a:lnTo>
                <a:lnTo>
                  <a:pt x="163" y="223"/>
                </a:lnTo>
                <a:lnTo>
                  <a:pt x="155" y="242"/>
                </a:lnTo>
                <a:lnTo>
                  <a:pt x="151" y="261"/>
                </a:lnTo>
                <a:lnTo>
                  <a:pt x="124" y="261"/>
                </a:lnTo>
                <a:lnTo>
                  <a:pt x="117" y="254"/>
                </a:lnTo>
                <a:lnTo>
                  <a:pt x="117" y="237"/>
                </a:lnTo>
                <a:lnTo>
                  <a:pt x="108" y="227"/>
                </a:lnTo>
                <a:lnTo>
                  <a:pt x="98" y="236"/>
                </a:lnTo>
                <a:lnTo>
                  <a:pt x="71" y="253"/>
                </a:lnTo>
                <a:lnTo>
                  <a:pt x="75" y="276"/>
                </a:lnTo>
                <a:lnTo>
                  <a:pt x="73" y="287"/>
                </a:lnTo>
                <a:lnTo>
                  <a:pt x="55" y="310"/>
                </a:lnTo>
                <a:lnTo>
                  <a:pt x="45" y="310"/>
                </a:lnTo>
                <a:lnTo>
                  <a:pt x="46" y="318"/>
                </a:lnTo>
                <a:lnTo>
                  <a:pt x="49" y="330"/>
                </a:lnTo>
                <a:lnTo>
                  <a:pt x="34" y="334"/>
                </a:lnTo>
                <a:lnTo>
                  <a:pt x="12" y="338"/>
                </a:lnTo>
                <a:lnTo>
                  <a:pt x="0" y="398"/>
                </a:lnTo>
                <a:lnTo>
                  <a:pt x="12" y="405"/>
                </a:lnTo>
                <a:lnTo>
                  <a:pt x="29" y="412"/>
                </a:lnTo>
                <a:lnTo>
                  <a:pt x="55" y="421"/>
                </a:lnTo>
                <a:lnTo>
                  <a:pt x="83" y="438"/>
                </a:lnTo>
                <a:lnTo>
                  <a:pt x="83" y="446"/>
                </a:lnTo>
                <a:lnTo>
                  <a:pt x="75" y="478"/>
                </a:lnTo>
                <a:lnTo>
                  <a:pt x="75" y="515"/>
                </a:lnTo>
                <a:lnTo>
                  <a:pt x="80" y="528"/>
                </a:lnTo>
                <a:lnTo>
                  <a:pt x="99" y="534"/>
                </a:lnTo>
                <a:lnTo>
                  <a:pt x="133" y="549"/>
                </a:lnTo>
                <a:lnTo>
                  <a:pt x="146" y="557"/>
                </a:lnTo>
                <a:lnTo>
                  <a:pt x="148" y="576"/>
                </a:lnTo>
                <a:lnTo>
                  <a:pt x="137" y="588"/>
                </a:lnTo>
                <a:lnTo>
                  <a:pt x="123" y="616"/>
                </a:lnTo>
                <a:lnTo>
                  <a:pt x="123" y="633"/>
                </a:lnTo>
                <a:lnTo>
                  <a:pt x="129" y="670"/>
                </a:lnTo>
                <a:lnTo>
                  <a:pt x="126" y="685"/>
                </a:lnTo>
                <a:lnTo>
                  <a:pt x="123" y="709"/>
                </a:lnTo>
                <a:lnTo>
                  <a:pt x="137" y="727"/>
                </a:lnTo>
                <a:lnTo>
                  <a:pt x="131" y="752"/>
                </a:lnTo>
                <a:lnTo>
                  <a:pt x="126" y="773"/>
                </a:lnTo>
                <a:lnTo>
                  <a:pt x="126" y="789"/>
                </a:lnTo>
                <a:lnTo>
                  <a:pt x="129" y="792"/>
                </a:lnTo>
                <a:lnTo>
                  <a:pt x="140" y="798"/>
                </a:lnTo>
                <a:lnTo>
                  <a:pt x="160" y="815"/>
                </a:lnTo>
                <a:lnTo>
                  <a:pt x="169" y="829"/>
                </a:lnTo>
                <a:lnTo>
                  <a:pt x="186" y="849"/>
                </a:lnTo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grpSp>
        <p:nvGrpSpPr>
          <p:cNvPr id="2" name="1 Grupo"/>
          <p:cNvGrpSpPr/>
          <p:nvPr/>
        </p:nvGrpSpPr>
        <p:grpSpPr>
          <a:xfrm>
            <a:off x="6886137" y="3398354"/>
            <a:ext cx="1207949" cy="735012"/>
            <a:chOff x="6488251" y="3753086"/>
            <a:chExt cx="1207949" cy="735012"/>
          </a:xfrm>
          <a:solidFill>
            <a:srgbClr val="00B0F0"/>
          </a:solidFill>
        </p:grpSpPr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6488251" y="4263511"/>
              <a:ext cx="164584" cy="135627"/>
            </a:xfrm>
            <a:custGeom>
              <a:avLst/>
              <a:gdLst>
                <a:gd name="T0" fmla="*/ 78 w 93"/>
                <a:gd name="T1" fmla="*/ 0 h 81"/>
                <a:gd name="T2" fmla="*/ 52 w 93"/>
                <a:gd name="T3" fmla="*/ 0 h 81"/>
                <a:gd name="T4" fmla="*/ 21 w 93"/>
                <a:gd name="T5" fmla="*/ 17 h 81"/>
                <a:gd name="T6" fmla="*/ 21 w 93"/>
                <a:gd name="T7" fmla="*/ 34 h 81"/>
                <a:gd name="T8" fmla="*/ 12 w 93"/>
                <a:gd name="T9" fmla="*/ 37 h 81"/>
                <a:gd name="T10" fmla="*/ 3 w 93"/>
                <a:gd name="T11" fmla="*/ 49 h 81"/>
                <a:gd name="T12" fmla="*/ 0 w 93"/>
                <a:gd name="T13" fmla="*/ 60 h 81"/>
                <a:gd name="T14" fmla="*/ 9 w 93"/>
                <a:gd name="T15" fmla="*/ 63 h 81"/>
                <a:gd name="T16" fmla="*/ 26 w 93"/>
                <a:gd name="T17" fmla="*/ 80 h 81"/>
                <a:gd name="T18" fmla="*/ 38 w 93"/>
                <a:gd name="T19" fmla="*/ 80 h 81"/>
                <a:gd name="T20" fmla="*/ 38 w 93"/>
                <a:gd name="T21" fmla="*/ 71 h 81"/>
                <a:gd name="T22" fmla="*/ 47 w 93"/>
                <a:gd name="T23" fmla="*/ 54 h 81"/>
                <a:gd name="T24" fmla="*/ 57 w 93"/>
                <a:gd name="T25" fmla="*/ 57 h 81"/>
                <a:gd name="T26" fmla="*/ 66 w 93"/>
                <a:gd name="T27" fmla="*/ 45 h 81"/>
                <a:gd name="T28" fmla="*/ 89 w 93"/>
                <a:gd name="T29" fmla="*/ 23 h 81"/>
                <a:gd name="T30" fmla="*/ 92 w 93"/>
                <a:gd name="T31" fmla="*/ 17 h 81"/>
                <a:gd name="T32" fmla="*/ 89 w 93"/>
                <a:gd name="T33" fmla="*/ 14 h 81"/>
                <a:gd name="T34" fmla="*/ 78 w 93"/>
                <a:gd name="T3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" h="81">
                  <a:moveTo>
                    <a:pt x="78" y="0"/>
                  </a:moveTo>
                  <a:lnTo>
                    <a:pt x="52" y="0"/>
                  </a:lnTo>
                  <a:lnTo>
                    <a:pt x="21" y="17"/>
                  </a:lnTo>
                  <a:lnTo>
                    <a:pt x="21" y="34"/>
                  </a:lnTo>
                  <a:lnTo>
                    <a:pt x="12" y="37"/>
                  </a:lnTo>
                  <a:lnTo>
                    <a:pt x="3" y="49"/>
                  </a:lnTo>
                  <a:lnTo>
                    <a:pt x="0" y="60"/>
                  </a:lnTo>
                  <a:lnTo>
                    <a:pt x="9" y="63"/>
                  </a:lnTo>
                  <a:lnTo>
                    <a:pt x="26" y="80"/>
                  </a:lnTo>
                  <a:lnTo>
                    <a:pt x="38" y="80"/>
                  </a:lnTo>
                  <a:lnTo>
                    <a:pt x="38" y="71"/>
                  </a:lnTo>
                  <a:lnTo>
                    <a:pt x="47" y="54"/>
                  </a:lnTo>
                  <a:lnTo>
                    <a:pt x="57" y="57"/>
                  </a:lnTo>
                  <a:lnTo>
                    <a:pt x="66" y="45"/>
                  </a:lnTo>
                  <a:lnTo>
                    <a:pt x="89" y="23"/>
                  </a:lnTo>
                  <a:lnTo>
                    <a:pt x="92" y="17"/>
                  </a:lnTo>
                  <a:lnTo>
                    <a:pt x="89" y="14"/>
                  </a:lnTo>
                  <a:lnTo>
                    <a:pt x="78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6563748" y="4413721"/>
              <a:ext cx="89087" cy="74377"/>
            </a:xfrm>
            <a:custGeom>
              <a:avLst/>
              <a:gdLst>
                <a:gd name="T0" fmla="*/ 9 w 50"/>
                <a:gd name="T1" fmla="*/ 0 h 44"/>
                <a:gd name="T2" fmla="*/ 9 w 50"/>
                <a:gd name="T3" fmla="*/ 9 h 44"/>
                <a:gd name="T4" fmla="*/ 0 w 50"/>
                <a:gd name="T5" fmla="*/ 17 h 44"/>
                <a:gd name="T6" fmla="*/ 0 w 50"/>
                <a:gd name="T7" fmla="*/ 31 h 44"/>
                <a:gd name="T8" fmla="*/ 9 w 50"/>
                <a:gd name="T9" fmla="*/ 43 h 44"/>
                <a:gd name="T10" fmla="*/ 17 w 50"/>
                <a:gd name="T11" fmla="*/ 34 h 44"/>
                <a:gd name="T12" fmla="*/ 23 w 50"/>
                <a:gd name="T13" fmla="*/ 38 h 44"/>
                <a:gd name="T14" fmla="*/ 37 w 50"/>
                <a:gd name="T15" fmla="*/ 43 h 44"/>
                <a:gd name="T16" fmla="*/ 49 w 50"/>
                <a:gd name="T17" fmla="*/ 38 h 44"/>
                <a:gd name="T18" fmla="*/ 46 w 50"/>
                <a:gd name="T19" fmla="*/ 29 h 44"/>
                <a:gd name="T20" fmla="*/ 35 w 50"/>
                <a:gd name="T21" fmla="*/ 17 h 44"/>
                <a:gd name="T22" fmla="*/ 26 w 50"/>
                <a:gd name="T23" fmla="*/ 14 h 44"/>
                <a:gd name="T24" fmla="*/ 17 w 50"/>
                <a:gd name="T25" fmla="*/ 14 h 44"/>
                <a:gd name="T26" fmla="*/ 9 w 50"/>
                <a:gd name="T2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44">
                  <a:moveTo>
                    <a:pt x="9" y="0"/>
                  </a:moveTo>
                  <a:lnTo>
                    <a:pt x="9" y="9"/>
                  </a:lnTo>
                  <a:lnTo>
                    <a:pt x="0" y="17"/>
                  </a:lnTo>
                  <a:lnTo>
                    <a:pt x="0" y="31"/>
                  </a:lnTo>
                  <a:lnTo>
                    <a:pt x="9" y="43"/>
                  </a:lnTo>
                  <a:lnTo>
                    <a:pt x="17" y="34"/>
                  </a:lnTo>
                  <a:lnTo>
                    <a:pt x="23" y="38"/>
                  </a:lnTo>
                  <a:lnTo>
                    <a:pt x="37" y="43"/>
                  </a:lnTo>
                  <a:lnTo>
                    <a:pt x="49" y="38"/>
                  </a:lnTo>
                  <a:lnTo>
                    <a:pt x="46" y="29"/>
                  </a:lnTo>
                  <a:lnTo>
                    <a:pt x="35" y="17"/>
                  </a:lnTo>
                  <a:lnTo>
                    <a:pt x="26" y="14"/>
                  </a:lnTo>
                  <a:lnTo>
                    <a:pt x="17" y="14"/>
                  </a:lnTo>
                  <a:lnTo>
                    <a:pt x="9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6904993" y="3799753"/>
              <a:ext cx="446941" cy="350006"/>
            </a:xfrm>
            <a:custGeom>
              <a:avLst/>
              <a:gdLst>
                <a:gd name="T0" fmla="*/ 199 w 254"/>
                <a:gd name="T1" fmla="*/ 0 h 208"/>
                <a:gd name="T2" fmla="*/ 177 w 254"/>
                <a:gd name="T3" fmla="*/ 14 h 208"/>
                <a:gd name="T4" fmla="*/ 182 w 254"/>
                <a:gd name="T5" fmla="*/ 20 h 208"/>
                <a:gd name="T6" fmla="*/ 193 w 254"/>
                <a:gd name="T7" fmla="*/ 20 h 208"/>
                <a:gd name="T8" fmla="*/ 187 w 254"/>
                <a:gd name="T9" fmla="*/ 31 h 208"/>
                <a:gd name="T10" fmla="*/ 173 w 254"/>
                <a:gd name="T11" fmla="*/ 45 h 208"/>
                <a:gd name="T12" fmla="*/ 187 w 254"/>
                <a:gd name="T13" fmla="*/ 43 h 208"/>
                <a:gd name="T14" fmla="*/ 196 w 254"/>
                <a:gd name="T15" fmla="*/ 51 h 208"/>
                <a:gd name="T16" fmla="*/ 196 w 254"/>
                <a:gd name="T17" fmla="*/ 54 h 208"/>
                <a:gd name="T18" fmla="*/ 208 w 254"/>
                <a:gd name="T19" fmla="*/ 65 h 208"/>
                <a:gd name="T20" fmla="*/ 219 w 254"/>
                <a:gd name="T21" fmla="*/ 60 h 208"/>
                <a:gd name="T22" fmla="*/ 225 w 254"/>
                <a:gd name="T23" fmla="*/ 43 h 208"/>
                <a:gd name="T24" fmla="*/ 239 w 254"/>
                <a:gd name="T25" fmla="*/ 45 h 208"/>
                <a:gd name="T26" fmla="*/ 248 w 254"/>
                <a:gd name="T27" fmla="*/ 54 h 208"/>
                <a:gd name="T28" fmla="*/ 253 w 254"/>
                <a:gd name="T29" fmla="*/ 65 h 208"/>
                <a:gd name="T30" fmla="*/ 244 w 254"/>
                <a:gd name="T31" fmla="*/ 77 h 208"/>
                <a:gd name="T32" fmla="*/ 233 w 254"/>
                <a:gd name="T33" fmla="*/ 83 h 208"/>
                <a:gd name="T34" fmla="*/ 241 w 254"/>
                <a:gd name="T35" fmla="*/ 97 h 208"/>
                <a:gd name="T36" fmla="*/ 239 w 254"/>
                <a:gd name="T37" fmla="*/ 110 h 208"/>
                <a:gd name="T38" fmla="*/ 236 w 254"/>
                <a:gd name="T39" fmla="*/ 128 h 208"/>
                <a:gd name="T40" fmla="*/ 230 w 254"/>
                <a:gd name="T41" fmla="*/ 145 h 208"/>
                <a:gd name="T42" fmla="*/ 210 w 254"/>
                <a:gd name="T43" fmla="*/ 148 h 208"/>
                <a:gd name="T44" fmla="*/ 216 w 254"/>
                <a:gd name="T45" fmla="*/ 159 h 208"/>
                <a:gd name="T46" fmla="*/ 225 w 254"/>
                <a:gd name="T47" fmla="*/ 173 h 208"/>
                <a:gd name="T48" fmla="*/ 213 w 254"/>
                <a:gd name="T49" fmla="*/ 181 h 208"/>
                <a:gd name="T50" fmla="*/ 208 w 254"/>
                <a:gd name="T51" fmla="*/ 198 h 208"/>
                <a:gd name="T52" fmla="*/ 199 w 254"/>
                <a:gd name="T53" fmla="*/ 202 h 208"/>
                <a:gd name="T54" fmla="*/ 191 w 254"/>
                <a:gd name="T55" fmla="*/ 196 h 208"/>
                <a:gd name="T56" fmla="*/ 182 w 254"/>
                <a:gd name="T57" fmla="*/ 196 h 208"/>
                <a:gd name="T58" fmla="*/ 165 w 254"/>
                <a:gd name="T59" fmla="*/ 207 h 208"/>
                <a:gd name="T60" fmla="*/ 142 w 254"/>
                <a:gd name="T61" fmla="*/ 179 h 208"/>
                <a:gd name="T62" fmla="*/ 122 w 254"/>
                <a:gd name="T63" fmla="*/ 184 h 208"/>
                <a:gd name="T64" fmla="*/ 108 w 254"/>
                <a:gd name="T65" fmla="*/ 171 h 208"/>
                <a:gd name="T66" fmla="*/ 102 w 254"/>
                <a:gd name="T67" fmla="*/ 153 h 208"/>
                <a:gd name="T68" fmla="*/ 102 w 254"/>
                <a:gd name="T69" fmla="*/ 136 h 208"/>
                <a:gd name="T70" fmla="*/ 85 w 254"/>
                <a:gd name="T71" fmla="*/ 131 h 208"/>
                <a:gd name="T72" fmla="*/ 76 w 254"/>
                <a:gd name="T73" fmla="*/ 131 h 208"/>
                <a:gd name="T74" fmla="*/ 71 w 254"/>
                <a:gd name="T75" fmla="*/ 122 h 208"/>
                <a:gd name="T76" fmla="*/ 62 w 254"/>
                <a:gd name="T77" fmla="*/ 131 h 208"/>
                <a:gd name="T78" fmla="*/ 57 w 254"/>
                <a:gd name="T79" fmla="*/ 145 h 208"/>
                <a:gd name="T80" fmla="*/ 42 w 254"/>
                <a:gd name="T81" fmla="*/ 157 h 208"/>
                <a:gd name="T82" fmla="*/ 26 w 254"/>
                <a:gd name="T83" fmla="*/ 136 h 208"/>
                <a:gd name="T84" fmla="*/ 0 w 254"/>
                <a:gd name="T85" fmla="*/ 133 h 208"/>
                <a:gd name="T86" fmla="*/ 5 w 254"/>
                <a:gd name="T87" fmla="*/ 122 h 208"/>
                <a:gd name="T88" fmla="*/ 23 w 254"/>
                <a:gd name="T89" fmla="*/ 110 h 208"/>
                <a:gd name="T90" fmla="*/ 26 w 254"/>
                <a:gd name="T91" fmla="*/ 97 h 208"/>
                <a:gd name="T92" fmla="*/ 45 w 254"/>
                <a:gd name="T93" fmla="*/ 71 h 208"/>
                <a:gd name="T94" fmla="*/ 68 w 254"/>
                <a:gd name="T95" fmla="*/ 69 h 208"/>
                <a:gd name="T96" fmla="*/ 88 w 254"/>
                <a:gd name="T97" fmla="*/ 48 h 208"/>
                <a:gd name="T98" fmla="*/ 94 w 254"/>
                <a:gd name="T99" fmla="*/ 37 h 208"/>
                <a:gd name="T100" fmla="*/ 108 w 254"/>
                <a:gd name="T101" fmla="*/ 23 h 208"/>
                <a:gd name="T102" fmla="*/ 116 w 254"/>
                <a:gd name="T103" fmla="*/ 29 h 208"/>
                <a:gd name="T104" fmla="*/ 137 w 254"/>
                <a:gd name="T105" fmla="*/ 20 h 208"/>
                <a:gd name="T106" fmla="*/ 142 w 254"/>
                <a:gd name="T107" fmla="*/ 5 h 208"/>
                <a:gd name="T108" fmla="*/ 170 w 254"/>
                <a:gd name="T109" fmla="*/ 3 h 208"/>
                <a:gd name="T110" fmla="*/ 199 w 254"/>
                <a:gd name="T111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54" h="208">
                  <a:moveTo>
                    <a:pt x="199" y="0"/>
                  </a:moveTo>
                  <a:lnTo>
                    <a:pt x="177" y="14"/>
                  </a:lnTo>
                  <a:lnTo>
                    <a:pt x="182" y="20"/>
                  </a:lnTo>
                  <a:lnTo>
                    <a:pt x="193" y="20"/>
                  </a:lnTo>
                  <a:lnTo>
                    <a:pt x="187" y="31"/>
                  </a:lnTo>
                  <a:lnTo>
                    <a:pt x="173" y="45"/>
                  </a:lnTo>
                  <a:lnTo>
                    <a:pt x="187" y="43"/>
                  </a:lnTo>
                  <a:lnTo>
                    <a:pt x="196" y="51"/>
                  </a:lnTo>
                  <a:lnTo>
                    <a:pt x="196" y="54"/>
                  </a:lnTo>
                  <a:lnTo>
                    <a:pt x="208" y="65"/>
                  </a:lnTo>
                  <a:lnTo>
                    <a:pt x="219" y="60"/>
                  </a:lnTo>
                  <a:lnTo>
                    <a:pt x="225" y="43"/>
                  </a:lnTo>
                  <a:lnTo>
                    <a:pt x="239" y="45"/>
                  </a:lnTo>
                  <a:lnTo>
                    <a:pt x="248" y="54"/>
                  </a:lnTo>
                  <a:lnTo>
                    <a:pt x="253" y="65"/>
                  </a:lnTo>
                  <a:lnTo>
                    <a:pt x="244" y="77"/>
                  </a:lnTo>
                  <a:lnTo>
                    <a:pt x="233" y="83"/>
                  </a:lnTo>
                  <a:lnTo>
                    <a:pt x="241" y="97"/>
                  </a:lnTo>
                  <a:lnTo>
                    <a:pt x="239" y="110"/>
                  </a:lnTo>
                  <a:lnTo>
                    <a:pt x="236" y="128"/>
                  </a:lnTo>
                  <a:lnTo>
                    <a:pt x="230" y="145"/>
                  </a:lnTo>
                  <a:lnTo>
                    <a:pt x="210" y="148"/>
                  </a:lnTo>
                  <a:lnTo>
                    <a:pt x="216" y="159"/>
                  </a:lnTo>
                  <a:lnTo>
                    <a:pt x="225" y="173"/>
                  </a:lnTo>
                  <a:lnTo>
                    <a:pt x="213" y="181"/>
                  </a:lnTo>
                  <a:lnTo>
                    <a:pt x="208" y="198"/>
                  </a:lnTo>
                  <a:lnTo>
                    <a:pt x="199" y="202"/>
                  </a:lnTo>
                  <a:lnTo>
                    <a:pt x="191" y="196"/>
                  </a:lnTo>
                  <a:lnTo>
                    <a:pt x="182" y="196"/>
                  </a:lnTo>
                  <a:lnTo>
                    <a:pt x="165" y="207"/>
                  </a:lnTo>
                  <a:lnTo>
                    <a:pt x="142" y="179"/>
                  </a:lnTo>
                  <a:lnTo>
                    <a:pt x="122" y="184"/>
                  </a:lnTo>
                  <a:lnTo>
                    <a:pt x="108" y="171"/>
                  </a:lnTo>
                  <a:lnTo>
                    <a:pt x="102" y="153"/>
                  </a:lnTo>
                  <a:lnTo>
                    <a:pt x="102" y="136"/>
                  </a:lnTo>
                  <a:lnTo>
                    <a:pt x="85" y="131"/>
                  </a:lnTo>
                  <a:lnTo>
                    <a:pt x="76" y="131"/>
                  </a:lnTo>
                  <a:lnTo>
                    <a:pt x="71" y="122"/>
                  </a:lnTo>
                  <a:lnTo>
                    <a:pt x="62" y="131"/>
                  </a:lnTo>
                  <a:lnTo>
                    <a:pt x="57" y="145"/>
                  </a:lnTo>
                  <a:lnTo>
                    <a:pt x="42" y="157"/>
                  </a:lnTo>
                  <a:lnTo>
                    <a:pt x="26" y="136"/>
                  </a:lnTo>
                  <a:lnTo>
                    <a:pt x="0" y="133"/>
                  </a:lnTo>
                  <a:lnTo>
                    <a:pt x="5" y="122"/>
                  </a:lnTo>
                  <a:lnTo>
                    <a:pt x="23" y="110"/>
                  </a:lnTo>
                  <a:lnTo>
                    <a:pt x="26" y="97"/>
                  </a:lnTo>
                  <a:lnTo>
                    <a:pt x="45" y="71"/>
                  </a:lnTo>
                  <a:lnTo>
                    <a:pt x="68" y="69"/>
                  </a:lnTo>
                  <a:lnTo>
                    <a:pt x="88" y="48"/>
                  </a:lnTo>
                  <a:lnTo>
                    <a:pt x="94" y="37"/>
                  </a:lnTo>
                  <a:lnTo>
                    <a:pt x="108" y="23"/>
                  </a:lnTo>
                  <a:lnTo>
                    <a:pt x="116" y="29"/>
                  </a:lnTo>
                  <a:lnTo>
                    <a:pt x="137" y="20"/>
                  </a:lnTo>
                  <a:lnTo>
                    <a:pt x="142" y="5"/>
                  </a:lnTo>
                  <a:lnTo>
                    <a:pt x="170" y="3"/>
                  </a:lnTo>
                  <a:lnTo>
                    <a:pt x="199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>
              <a:off x="7484809" y="3753086"/>
              <a:ext cx="211391" cy="144377"/>
            </a:xfrm>
            <a:custGeom>
              <a:avLst/>
              <a:gdLst>
                <a:gd name="T0" fmla="*/ 0 w 120"/>
                <a:gd name="T1" fmla="*/ 4 h 86"/>
                <a:gd name="T2" fmla="*/ 10 w 120"/>
                <a:gd name="T3" fmla="*/ 0 h 86"/>
                <a:gd name="T4" fmla="*/ 36 w 120"/>
                <a:gd name="T5" fmla="*/ 4 h 86"/>
                <a:gd name="T6" fmla="*/ 46 w 120"/>
                <a:gd name="T7" fmla="*/ 7 h 86"/>
                <a:gd name="T8" fmla="*/ 55 w 120"/>
                <a:gd name="T9" fmla="*/ 4 h 86"/>
                <a:gd name="T10" fmla="*/ 70 w 120"/>
                <a:gd name="T11" fmla="*/ 0 h 86"/>
                <a:gd name="T12" fmla="*/ 86 w 120"/>
                <a:gd name="T13" fmla="*/ 2 h 86"/>
                <a:gd name="T14" fmla="*/ 101 w 120"/>
                <a:gd name="T15" fmla="*/ 9 h 86"/>
                <a:gd name="T16" fmla="*/ 110 w 120"/>
                <a:gd name="T17" fmla="*/ 31 h 86"/>
                <a:gd name="T18" fmla="*/ 105 w 120"/>
                <a:gd name="T19" fmla="*/ 42 h 86"/>
                <a:gd name="T20" fmla="*/ 112 w 120"/>
                <a:gd name="T21" fmla="*/ 57 h 86"/>
                <a:gd name="T22" fmla="*/ 119 w 120"/>
                <a:gd name="T23" fmla="*/ 71 h 86"/>
                <a:gd name="T24" fmla="*/ 117 w 120"/>
                <a:gd name="T25" fmla="*/ 85 h 86"/>
                <a:gd name="T26" fmla="*/ 110 w 120"/>
                <a:gd name="T27" fmla="*/ 73 h 86"/>
                <a:gd name="T28" fmla="*/ 91 w 120"/>
                <a:gd name="T29" fmla="*/ 54 h 86"/>
                <a:gd name="T30" fmla="*/ 60 w 120"/>
                <a:gd name="T31" fmla="*/ 42 h 86"/>
                <a:gd name="T32" fmla="*/ 36 w 120"/>
                <a:gd name="T33" fmla="*/ 40 h 86"/>
                <a:gd name="T34" fmla="*/ 19 w 120"/>
                <a:gd name="T35" fmla="*/ 45 h 86"/>
                <a:gd name="T36" fmla="*/ 12 w 120"/>
                <a:gd name="T37" fmla="*/ 38 h 86"/>
                <a:gd name="T38" fmla="*/ 10 w 120"/>
                <a:gd name="T39" fmla="*/ 24 h 86"/>
                <a:gd name="T40" fmla="*/ 0 w 120"/>
                <a:gd name="T41" fmla="*/ 18 h 86"/>
                <a:gd name="T42" fmla="*/ 0 w 120"/>
                <a:gd name="T43" fmla="*/ 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0" h="86">
                  <a:moveTo>
                    <a:pt x="0" y="4"/>
                  </a:moveTo>
                  <a:lnTo>
                    <a:pt x="10" y="0"/>
                  </a:lnTo>
                  <a:lnTo>
                    <a:pt x="36" y="4"/>
                  </a:lnTo>
                  <a:lnTo>
                    <a:pt x="46" y="7"/>
                  </a:lnTo>
                  <a:lnTo>
                    <a:pt x="55" y="4"/>
                  </a:lnTo>
                  <a:lnTo>
                    <a:pt x="70" y="0"/>
                  </a:lnTo>
                  <a:lnTo>
                    <a:pt x="86" y="2"/>
                  </a:lnTo>
                  <a:lnTo>
                    <a:pt x="101" y="9"/>
                  </a:lnTo>
                  <a:lnTo>
                    <a:pt x="110" y="31"/>
                  </a:lnTo>
                  <a:lnTo>
                    <a:pt x="105" y="42"/>
                  </a:lnTo>
                  <a:lnTo>
                    <a:pt x="112" y="57"/>
                  </a:lnTo>
                  <a:lnTo>
                    <a:pt x="119" y="71"/>
                  </a:lnTo>
                  <a:lnTo>
                    <a:pt x="117" y="85"/>
                  </a:lnTo>
                  <a:lnTo>
                    <a:pt x="110" y="73"/>
                  </a:lnTo>
                  <a:lnTo>
                    <a:pt x="91" y="54"/>
                  </a:lnTo>
                  <a:lnTo>
                    <a:pt x="60" y="42"/>
                  </a:lnTo>
                  <a:lnTo>
                    <a:pt x="36" y="40"/>
                  </a:lnTo>
                  <a:lnTo>
                    <a:pt x="19" y="45"/>
                  </a:lnTo>
                  <a:lnTo>
                    <a:pt x="12" y="38"/>
                  </a:lnTo>
                  <a:lnTo>
                    <a:pt x="10" y="24"/>
                  </a:lnTo>
                  <a:lnTo>
                    <a:pt x="0" y="18"/>
                  </a:lnTo>
                  <a:lnTo>
                    <a:pt x="0" y="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17" name="Freeform 13"/>
            <p:cNvSpPr>
              <a:spLocks/>
            </p:cNvSpPr>
            <p:nvPr/>
          </p:nvSpPr>
          <p:spPr bwMode="auto">
            <a:xfrm>
              <a:off x="7140543" y="4183301"/>
              <a:ext cx="70967" cy="52501"/>
            </a:xfrm>
            <a:custGeom>
              <a:avLst/>
              <a:gdLst>
                <a:gd name="T0" fmla="*/ 12 w 40"/>
                <a:gd name="T1" fmla="*/ 0 h 32"/>
                <a:gd name="T2" fmla="*/ 0 w 40"/>
                <a:gd name="T3" fmla="*/ 14 h 32"/>
                <a:gd name="T4" fmla="*/ 5 w 40"/>
                <a:gd name="T5" fmla="*/ 25 h 32"/>
                <a:gd name="T6" fmla="*/ 14 w 40"/>
                <a:gd name="T7" fmla="*/ 31 h 32"/>
                <a:gd name="T8" fmla="*/ 28 w 40"/>
                <a:gd name="T9" fmla="*/ 25 h 32"/>
                <a:gd name="T10" fmla="*/ 39 w 40"/>
                <a:gd name="T11" fmla="*/ 19 h 32"/>
                <a:gd name="T12" fmla="*/ 34 w 40"/>
                <a:gd name="T13" fmla="*/ 11 h 32"/>
                <a:gd name="T14" fmla="*/ 12 w 40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32">
                  <a:moveTo>
                    <a:pt x="12" y="0"/>
                  </a:moveTo>
                  <a:lnTo>
                    <a:pt x="0" y="14"/>
                  </a:lnTo>
                  <a:lnTo>
                    <a:pt x="5" y="25"/>
                  </a:lnTo>
                  <a:lnTo>
                    <a:pt x="14" y="31"/>
                  </a:lnTo>
                  <a:lnTo>
                    <a:pt x="28" y="25"/>
                  </a:lnTo>
                  <a:lnTo>
                    <a:pt x="39" y="19"/>
                  </a:lnTo>
                  <a:lnTo>
                    <a:pt x="34" y="11"/>
                  </a:lnTo>
                  <a:lnTo>
                    <a:pt x="12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</p:grpSp>
      <p:sp>
        <p:nvSpPr>
          <p:cNvPr id="18" name="Freeform 14"/>
          <p:cNvSpPr>
            <a:spLocks/>
          </p:cNvSpPr>
          <p:nvPr/>
        </p:nvSpPr>
        <p:spPr bwMode="auto">
          <a:xfrm>
            <a:off x="6418056" y="2071250"/>
            <a:ext cx="1182281" cy="1191477"/>
          </a:xfrm>
          <a:custGeom>
            <a:avLst/>
            <a:gdLst>
              <a:gd name="T0" fmla="*/ 119 w 671"/>
              <a:gd name="T1" fmla="*/ 164 h 711"/>
              <a:gd name="T2" fmla="*/ 104 w 671"/>
              <a:gd name="T3" fmla="*/ 217 h 711"/>
              <a:gd name="T4" fmla="*/ 100 w 671"/>
              <a:gd name="T5" fmla="*/ 270 h 711"/>
              <a:gd name="T6" fmla="*/ 28 w 671"/>
              <a:gd name="T7" fmla="*/ 357 h 711"/>
              <a:gd name="T8" fmla="*/ 45 w 671"/>
              <a:gd name="T9" fmla="*/ 381 h 711"/>
              <a:gd name="T10" fmla="*/ 37 w 671"/>
              <a:gd name="T11" fmla="*/ 459 h 711"/>
              <a:gd name="T12" fmla="*/ 29 w 671"/>
              <a:gd name="T13" fmla="*/ 514 h 711"/>
              <a:gd name="T14" fmla="*/ 20 w 671"/>
              <a:gd name="T15" fmla="*/ 552 h 711"/>
              <a:gd name="T16" fmla="*/ 9 w 671"/>
              <a:gd name="T17" fmla="*/ 595 h 711"/>
              <a:gd name="T18" fmla="*/ 0 w 671"/>
              <a:gd name="T19" fmla="*/ 625 h 711"/>
              <a:gd name="T20" fmla="*/ 31 w 671"/>
              <a:gd name="T21" fmla="*/ 644 h 711"/>
              <a:gd name="T22" fmla="*/ 39 w 671"/>
              <a:gd name="T23" fmla="*/ 681 h 711"/>
              <a:gd name="T24" fmla="*/ 62 w 671"/>
              <a:gd name="T25" fmla="*/ 670 h 711"/>
              <a:gd name="T26" fmla="*/ 76 w 671"/>
              <a:gd name="T27" fmla="*/ 696 h 711"/>
              <a:gd name="T28" fmla="*/ 105 w 671"/>
              <a:gd name="T29" fmla="*/ 670 h 711"/>
              <a:gd name="T30" fmla="*/ 119 w 671"/>
              <a:gd name="T31" fmla="*/ 650 h 711"/>
              <a:gd name="T32" fmla="*/ 156 w 671"/>
              <a:gd name="T33" fmla="*/ 639 h 711"/>
              <a:gd name="T34" fmla="*/ 164 w 671"/>
              <a:gd name="T35" fmla="*/ 610 h 711"/>
              <a:gd name="T36" fmla="*/ 136 w 671"/>
              <a:gd name="T37" fmla="*/ 596 h 711"/>
              <a:gd name="T38" fmla="*/ 199 w 671"/>
              <a:gd name="T39" fmla="*/ 537 h 711"/>
              <a:gd name="T40" fmla="*/ 318 w 671"/>
              <a:gd name="T41" fmla="*/ 485 h 711"/>
              <a:gd name="T42" fmla="*/ 411 w 671"/>
              <a:gd name="T43" fmla="*/ 442 h 711"/>
              <a:gd name="T44" fmla="*/ 463 w 671"/>
              <a:gd name="T45" fmla="*/ 378 h 711"/>
              <a:gd name="T46" fmla="*/ 556 w 671"/>
              <a:gd name="T47" fmla="*/ 330 h 711"/>
              <a:gd name="T48" fmla="*/ 656 w 671"/>
              <a:gd name="T49" fmla="*/ 224 h 711"/>
              <a:gd name="T50" fmla="*/ 618 w 671"/>
              <a:gd name="T51" fmla="*/ 156 h 711"/>
              <a:gd name="T52" fmla="*/ 622 w 671"/>
              <a:gd name="T53" fmla="*/ 136 h 711"/>
              <a:gd name="T54" fmla="*/ 670 w 671"/>
              <a:gd name="T55" fmla="*/ 119 h 711"/>
              <a:gd name="T56" fmla="*/ 644 w 671"/>
              <a:gd name="T57" fmla="*/ 107 h 711"/>
              <a:gd name="T58" fmla="*/ 632 w 671"/>
              <a:gd name="T59" fmla="*/ 79 h 711"/>
              <a:gd name="T60" fmla="*/ 604 w 671"/>
              <a:gd name="T61" fmla="*/ 85 h 711"/>
              <a:gd name="T62" fmla="*/ 601 w 671"/>
              <a:gd name="T63" fmla="*/ 71 h 711"/>
              <a:gd name="T64" fmla="*/ 570 w 671"/>
              <a:gd name="T65" fmla="*/ 68 h 711"/>
              <a:gd name="T66" fmla="*/ 536 w 671"/>
              <a:gd name="T67" fmla="*/ 97 h 711"/>
              <a:gd name="T68" fmla="*/ 539 w 671"/>
              <a:gd name="T69" fmla="*/ 105 h 711"/>
              <a:gd name="T70" fmla="*/ 505 w 671"/>
              <a:gd name="T71" fmla="*/ 114 h 711"/>
              <a:gd name="T72" fmla="*/ 471 w 671"/>
              <a:gd name="T73" fmla="*/ 114 h 711"/>
              <a:gd name="T74" fmla="*/ 440 w 671"/>
              <a:gd name="T75" fmla="*/ 105 h 711"/>
              <a:gd name="T76" fmla="*/ 406 w 671"/>
              <a:gd name="T77" fmla="*/ 111 h 711"/>
              <a:gd name="T78" fmla="*/ 361 w 671"/>
              <a:gd name="T79" fmla="*/ 107 h 711"/>
              <a:gd name="T80" fmla="*/ 326 w 671"/>
              <a:gd name="T81" fmla="*/ 85 h 711"/>
              <a:gd name="T82" fmla="*/ 335 w 671"/>
              <a:gd name="T83" fmla="*/ 71 h 711"/>
              <a:gd name="T84" fmla="*/ 332 w 671"/>
              <a:gd name="T85" fmla="*/ 57 h 711"/>
              <a:gd name="T86" fmla="*/ 295 w 671"/>
              <a:gd name="T87" fmla="*/ 45 h 711"/>
              <a:gd name="T88" fmla="*/ 252 w 671"/>
              <a:gd name="T89" fmla="*/ 45 h 711"/>
              <a:gd name="T90" fmla="*/ 187 w 671"/>
              <a:gd name="T91" fmla="*/ 19 h 711"/>
              <a:gd name="T92" fmla="*/ 130 w 671"/>
              <a:gd name="T93" fmla="*/ 9 h 711"/>
              <a:gd name="T94" fmla="*/ 96 w 671"/>
              <a:gd name="T95" fmla="*/ 5 h 711"/>
              <a:gd name="T96" fmla="*/ 74 w 671"/>
              <a:gd name="T97" fmla="*/ 42 h 7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71" h="711">
                <a:moveTo>
                  <a:pt x="74" y="42"/>
                </a:moveTo>
                <a:lnTo>
                  <a:pt x="119" y="164"/>
                </a:lnTo>
                <a:lnTo>
                  <a:pt x="91" y="178"/>
                </a:lnTo>
                <a:lnTo>
                  <a:pt x="104" y="217"/>
                </a:lnTo>
                <a:lnTo>
                  <a:pt x="107" y="248"/>
                </a:lnTo>
                <a:lnTo>
                  <a:pt x="100" y="270"/>
                </a:lnTo>
                <a:lnTo>
                  <a:pt x="83" y="293"/>
                </a:lnTo>
                <a:lnTo>
                  <a:pt x="28" y="357"/>
                </a:lnTo>
                <a:lnTo>
                  <a:pt x="31" y="369"/>
                </a:lnTo>
                <a:lnTo>
                  <a:pt x="45" y="381"/>
                </a:lnTo>
                <a:lnTo>
                  <a:pt x="22" y="427"/>
                </a:lnTo>
                <a:lnTo>
                  <a:pt x="37" y="459"/>
                </a:lnTo>
                <a:lnTo>
                  <a:pt x="45" y="472"/>
                </a:lnTo>
                <a:lnTo>
                  <a:pt x="29" y="514"/>
                </a:lnTo>
                <a:lnTo>
                  <a:pt x="12" y="525"/>
                </a:lnTo>
                <a:lnTo>
                  <a:pt x="20" y="552"/>
                </a:lnTo>
                <a:lnTo>
                  <a:pt x="20" y="577"/>
                </a:lnTo>
                <a:lnTo>
                  <a:pt x="9" y="595"/>
                </a:lnTo>
                <a:lnTo>
                  <a:pt x="11" y="613"/>
                </a:lnTo>
                <a:lnTo>
                  <a:pt x="0" y="625"/>
                </a:lnTo>
                <a:lnTo>
                  <a:pt x="17" y="647"/>
                </a:lnTo>
                <a:lnTo>
                  <a:pt x="31" y="644"/>
                </a:lnTo>
                <a:lnTo>
                  <a:pt x="31" y="670"/>
                </a:lnTo>
                <a:lnTo>
                  <a:pt x="39" y="681"/>
                </a:lnTo>
                <a:lnTo>
                  <a:pt x="51" y="667"/>
                </a:lnTo>
                <a:lnTo>
                  <a:pt x="62" y="670"/>
                </a:lnTo>
                <a:lnTo>
                  <a:pt x="68" y="687"/>
                </a:lnTo>
                <a:lnTo>
                  <a:pt x="76" y="696"/>
                </a:lnTo>
                <a:lnTo>
                  <a:pt x="76" y="710"/>
                </a:lnTo>
                <a:lnTo>
                  <a:pt x="105" y="670"/>
                </a:lnTo>
                <a:lnTo>
                  <a:pt x="105" y="661"/>
                </a:lnTo>
                <a:lnTo>
                  <a:pt x="119" y="650"/>
                </a:lnTo>
                <a:lnTo>
                  <a:pt x="142" y="664"/>
                </a:lnTo>
                <a:lnTo>
                  <a:pt x="156" y="639"/>
                </a:lnTo>
                <a:lnTo>
                  <a:pt x="167" y="625"/>
                </a:lnTo>
                <a:lnTo>
                  <a:pt x="164" y="610"/>
                </a:lnTo>
                <a:lnTo>
                  <a:pt x="156" y="610"/>
                </a:lnTo>
                <a:lnTo>
                  <a:pt x="136" y="596"/>
                </a:lnTo>
                <a:lnTo>
                  <a:pt x="153" y="587"/>
                </a:lnTo>
                <a:lnTo>
                  <a:pt x="199" y="537"/>
                </a:lnTo>
                <a:lnTo>
                  <a:pt x="238" y="520"/>
                </a:lnTo>
                <a:lnTo>
                  <a:pt x="318" y="485"/>
                </a:lnTo>
                <a:lnTo>
                  <a:pt x="357" y="463"/>
                </a:lnTo>
                <a:lnTo>
                  <a:pt x="411" y="442"/>
                </a:lnTo>
                <a:lnTo>
                  <a:pt x="454" y="403"/>
                </a:lnTo>
                <a:lnTo>
                  <a:pt x="463" y="378"/>
                </a:lnTo>
                <a:lnTo>
                  <a:pt x="482" y="380"/>
                </a:lnTo>
                <a:lnTo>
                  <a:pt x="556" y="330"/>
                </a:lnTo>
                <a:lnTo>
                  <a:pt x="658" y="238"/>
                </a:lnTo>
                <a:lnTo>
                  <a:pt x="656" y="224"/>
                </a:lnTo>
                <a:lnTo>
                  <a:pt x="641" y="181"/>
                </a:lnTo>
                <a:lnTo>
                  <a:pt x="618" y="156"/>
                </a:lnTo>
                <a:lnTo>
                  <a:pt x="616" y="145"/>
                </a:lnTo>
                <a:lnTo>
                  <a:pt x="622" y="136"/>
                </a:lnTo>
                <a:lnTo>
                  <a:pt x="636" y="130"/>
                </a:lnTo>
                <a:lnTo>
                  <a:pt x="670" y="119"/>
                </a:lnTo>
                <a:lnTo>
                  <a:pt x="661" y="114"/>
                </a:lnTo>
                <a:lnTo>
                  <a:pt x="644" y="107"/>
                </a:lnTo>
                <a:lnTo>
                  <a:pt x="627" y="90"/>
                </a:lnTo>
                <a:lnTo>
                  <a:pt x="632" y="79"/>
                </a:lnTo>
                <a:lnTo>
                  <a:pt x="622" y="79"/>
                </a:lnTo>
                <a:lnTo>
                  <a:pt x="604" y="85"/>
                </a:lnTo>
                <a:lnTo>
                  <a:pt x="599" y="79"/>
                </a:lnTo>
                <a:lnTo>
                  <a:pt x="601" y="71"/>
                </a:lnTo>
                <a:lnTo>
                  <a:pt x="584" y="74"/>
                </a:lnTo>
                <a:lnTo>
                  <a:pt x="570" y="68"/>
                </a:lnTo>
                <a:lnTo>
                  <a:pt x="556" y="82"/>
                </a:lnTo>
                <a:lnTo>
                  <a:pt x="536" y="97"/>
                </a:lnTo>
                <a:lnTo>
                  <a:pt x="528" y="97"/>
                </a:lnTo>
                <a:lnTo>
                  <a:pt x="539" y="105"/>
                </a:lnTo>
                <a:lnTo>
                  <a:pt x="528" y="111"/>
                </a:lnTo>
                <a:lnTo>
                  <a:pt x="505" y="114"/>
                </a:lnTo>
                <a:lnTo>
                  <a:pt x="485" y="119"/>
                </a:lnTo>
                <a:lnTo>
                  <a:pt x="471" y="114"/>
                </a:lnTo>
                <a:lnTo>
                  <a:pt x="463" y="105"/>
                </a:lnTo>
                <a:lnTo>
                  <a:pt x="440" y="105"/>
                </a:lnTo>
                <a:lnTo>
                  <a:pt x="423" y="102"/>
                </a:lnTo>
                <a:lnTo>
                  <a:pt x="406" y="111"/>
                </a:lnTo>
                <a:lnTo>
                  <a:pt x="383" y="116"/>
                </a:lnTo>
                <a:lnTo>
                  <a:pt x="361" y="107"/>
                </a:lnTo>
                <a:lnTo>
                  <a:pt x="340" y="97"/>
                </a:lnTo>
                <a:lnTo>
                  <a:pt x="326" y="85"/>
                </a:lnTo>
                <a:lnTo>
                  <a:pt x="323" y="76"/>
                </a:lnTo>
                <a:lnTo>
                  <a:pt x="335" y="71"/>
                </a:lnTo>
                <a:lnTo>
                  <a:pt x="337" y="62"/>
                </a:lnTo>
                <a:lnTo>
                  <a:pt x="332" y="57"/>
                </a:lnTo>
                <a:lnTo>
                  <a:pt x="312" y="54"/>
                </a:lnTo>
                <a:lnTo>
                  <a:pt x="295" y="45"/>
                </a:lnTo>
                <a:lnTo>
                  <a:pt x="266" y="40"/>
                </a:lnTo>
                <a:lnTo>
                  <a:pt x="252" y="45"/>
                </a:lnTo>
                <a:lnTo>
                  <a:pt x="230" y="37"/>
                </a:lnTo>
                <a:lnTo>
                  <a:pt x="187" y="19"/>
                </a:lnTo>
                <a:lnTo>
                  <a:pt x="156" y="19"/>
                </a:lnTo>
                <a:lnTo>
                  <a:pt x="130" y="9"/>
                </a:lnTo>
                <a:lnTo>
                  <a:pt x="114" y="0"/>
                </a:lnTo>
                <a:lnTo>
                  <a:pt x="96" y="5"/>
                </a:lnTo>
                <a:lnTo>
                  <a:pt x="88" y="17"/>
                </a:lnTo>
                <a:lnTo>
                  <a:pt x="74" y="42"/>
                </a:ln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19" name="Freeform 15"/>
          <p:cNvSpPr>
            <a:spLocks/>
          </p:cNvSpPr>
          <p:nvPr/>
        </p:nvSpPr>
        <p:spPr bwMode="auto">
          <a:xfrm>
            <a:off x="5496995" y="2062499"/>
            <a:ext cx="1132452" cy="1500648"/>
          </a:xfrm>
          <a:custGeom>
            <a:avLst/>
            <a:gdLst>
              <a:gd name="T0" fmla="*/ 641 w 642"/>
              <a:gd name="T1" fmla="*/ 170 h 895"/>
              <a:gd name="T2" fmla="*/ 624 w 642"/>
              <a:gd name="T3" fmla="*/ 209 h 895"/>
              <a:gd name="T4" fmla="*/ 627 w 642"/>
              <a:gd name="T5" fmla="*/ 266 h 895"/>
              <a:gd name="T6" fmla="*/ 587 w 642"/>
              <a:gd name="T7" fmla="*/ 318 h 895"/>
              <a:gd name="T8" fmla="*/ 553 w 642"/>
              <a:gd name="T9" fmla="*/ 375 h 895"/>
              <a:gd name="T10" fmla="*/ 541 w 642"/>
              <a:gd name="T11" fmla="*/ 434 h 895"/>
              <a:gd name="T12" fmla="*/ 567 w 642"/>
              <a:gd name="T13" fmla="*/ 477 h 895"/>
              <a:gd name="T14" fmla="*/ 550 w 642"/>
              <a:gd name="T15" fmla="*/ 519 h 895"/>
              <a:gd name="T16" fmla="*/ 541 w 642"/>
              <a:gd name="T17" fmla="*/ 559 h 895"/>
              <a:gd name="T18" fmla="*/ 533 w 642"/>
              <a:gd name="T19" fmla="*/ 598 h 895"/>
              <a:gd name="T20" fmla="*/ 522 w 642"/>
              <a:gd name="T21" fmla="*/ 630 h 895"/>
              <a:gd name="T22" fmla="*/ 510 w 642"/>
              <a:gd name="T23" fmla="*/ 638 h 895"/>
              <a:gd name="T24" fmla="*/ 496 w 642"/>
              <a:gd name="T25" fmla="*/ 644 h 895"/>
              <a:gd name="T26" fmla="*/ 462 w 642"/>
              <a:gd name="T27" fmla="*/ 632 h 895"/>
              <a:gd name="T28" fmla="*/ 417 w 642"/>
              <a:gd name="T29" fmla="*/ 670 h 895"/>
              <a:gd name="T30" fmla="*/ 412 w 642"/>
              <a:gd name="T31" fmla="*/ 684 h 895"/>
              <a:gd name="T32" fmla="*/ 443 w 642"/>
              <a:gd name="T33" fmla="*/ 737 h 895"/>
              <a:gd name="T34" fmla="*/ 429 w 642"/>
              <a:gd name="T35" fmla="*/ 755 h 895"/>
              <a:gd name="T36" fmla="*/ 394 w 642"/>
              <a:gd name="T37" fmla="*/ 800 h 895"/>
              <a:gd name="T38" fmla="*/ 369 w 642"/>
              <a:gd name="T39" fmla="*/ 786 h 895"/>
              <a:gd name="T40" fmla="*/ 363 w 642"/>
              <a:gd name="T41" fmla="*/ 822 h 895"/>
              <a:gd name="T42" fmla="*/ 355 w 642"/>
              <a:gd name="T43" fmla="*/ 843 h 895"/>
              <a:gd name="T44" fmla="*/ 324 w 642"/>
              <a:gd name="T45" fmla="*/ 862 h 895"/>
              <a:gd name="T46" fmla="*/ 312 w 642"/>
              <a:gd name="T47" fmla="*/ 891 h 895"/>
              <a:gd name="T48" fmla="*/ 289 w 642"/>
              <a:gd name="T49" fmla="*/ 891 h 895"/>
              <a:gd name="T50" fmla="*/ 281 w 642"/>
              <a:gd name="T51" fmla="*/ 868 h 895"/>
              <a:gd name="T52" fmla="*/ 258 w 642"/>
              <a:gd name="T53" fmla="*/ 870 h 895"/>
              <a:gd name="T54" fmla="*/ 224 w 642"/>
              <a:gd name="T55" fmla="*/ 865 h 895"/>
              <a:gd name="T56" fmla="*/ 199 w 642"/>
              <a:gd name="T57" fmla="*/ 851 h 895"/>
              <a:gd name="T58" fmla="*/ 167 w 642"/>
              <a:gd name="T59" fmla="*/ 825 h 895"/>
              <a:gd name="T60" fmla="*/ 131 w 642"/>
              <a:gd name="T61" fmla="*/ 794 h 895"/>
              <a:gd name="T62" fmla="*/ 79 w 642"/>
              <a:gd name="T63" fmla="*/ 732 h 895"/>
              <a:gd name="T64" fmla="*/ 114 w 642"/>
              <a:gd name="T65" fmla="*/ 709 h 895"/>
              <a:gd name="T66" fmla="*/ 128 w 642"/>
              <a:gd name="T67" fmla="*/ 684 h 895"/>
              <a:gd name="T68" fmla="*/ 145 w 642"/>
              <a:gd name="T69" fmla="*/ 689 h 895"/>
              <a:gd name="T70" fmla="*/ 153 w 642"/>
              <a:gd name="T71" fmla="*/ 667 h 895"/>
              <a:gd name="T72" fmla="*/ 139 w 642"/>
              <a:gd name="T73" fmla="*/ 630 h 895"/>
              <a:gd name="T74" fmla="*/ 139 w 642"/>
              <a:gd name="T75" fmla="*/ 596 h 895"/>
              <a:gd name="T76" fmla="*/ 55 w 642"/>
              <a:gd name="T77" fmla="*/ 519 h 895"/>
              <a:gd name="T78" fmla="*/ 12 w 642"/>
              <a:gd name="T79" fmla="*/ 508 h 895"/>
              <a:gd name="T80" fmla="*/ 20 w 642"/>
              <a:gd name="T81" fmla="*/ 459 h 895"/>
              <a:gd name="T82" fmla="*/ 34 w 642"/>
              <a:gd name="T83" fmla="*/ 459 h 895"/>
              <a:gd name="T84" fmla="*/ 43 w 642"/>
              <a:gd name="T85" fmla="*/ 431 h 895"/>
              <a:gd name="T86" fmla="*/ 65 w 642"/>
              <a:gd name="T87" fmla="*/ 377 h 895"/>
              <a:gd name="T88" fmla="*/ 83 w 642"/>
              <a:gd name="T89" fmla="*/ 320 h 895"/>
              <a:gd name="T90" fmla="*/ 59 w 642"/>
              <a:gd name="T91" fmla="*/ 292 h 895"/>
              <a:gd name="T92" fmla="*/ 124 w 642"/>
              <a:gd name="T93" fmla="*/ 279 h 895"/>
              <a:gd name="T94" fmla="*/ 191 w 642"/>
              <a:gd name="T95" fmla="*/ 245 h 895"/>
              <a:gd name="T96" fmla="*/ 174 w 642"/>
              <a:gd name="T97" fmla="*/ 169 h 895"/>
              <a:gd name="T98" fmla="*/ 231 w 642"/>
              <a:gd name="T99" fmla="*/ 79 h 895"/>
              <a:gd name="T100" fmla="*/ 298 w 642"/>
              <a:gd name="T101" fmla="*/ 26 h 895"/>
              <a:gd name="T102" fmla="*/ 343 w 642"/>
              <a:gd name="T103" fmla="*/ 19 h 895"/>
              <a:gd name="T104" fmla="*/ 383 w 642"/>
              <a:gd name="T105" fmla="*/ 28 h 895"/>
              <a:gd name="T106" fmla="*/ 443 w 642"/>
              <a:gd name="T107" fmla="*/ 47 h 895"/>
              <a:gd name="T108" fmla="*/ 499 w 642"/>
              <a:gd name="T109" fmla="*/ 56 h 895"/>
              <a:gd name="T110" fmla="*/ 567 w 642"/>
              <a:gd name="T111" fmla="*/ 47 h 8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42" h="895">
                <a:moveTo>
                  <a:pt x="596" y="45"/>
                </a:moveTo>
                <a:lnTo>
                  <a:pt x="641" y="170"/>
                </a:lnTo>
                <a:lnTo>
                  <a:pt x="613" y="184"/>
                </a:lnTo>
                <a:lnTo>
                  <a:pt x="624" y="209"/>
                </a:lnTo>
                <a:lnTo>
                  <a:pt x="629" y="244"/>
                </a:lnTo>
                <a:lnTo>
                  <a:pt x="627" y="266"/>
                </a:lnTo>
                <a:lnTo>
                  <a:pt x="618" y="280"/>
                </a:lnTo>
                <a:lnTo>
                  <a:pt x="587" y="318"/>
                </a:lnTo>
                <a:lnTo>
                  <a:pt x="550" y="360"/>
                </a:lnTo>
                <a:lnTo>
                  <a:pt x="553" y="375"/>
                </a:lnTo>
                <a:lnTo>
                  <a:pt x="567" y="385"/>
                </a:lnTo>
                <a:lnTo>
                  <a:pt x="541" y="434"/>
                </a:lnTo>
                <a:lnTo>
                  <a:pt x="553" y="454"/>
                </a:lnTo>
                <a:lnTo>
                  <a:pt x="567" y="477"/>
                </a:lnTo>
                <a:lnTo>
                  <a:pt x="558" y="499"/>
                </a:lnTo>
                <a:lnTo>
                  <a:pt x="550" y="519"/>
                </a:lnTo>
                <a:lnTo>
                  <a:pt x="533" y="530"/>
                </a:lnTo>
                <a:lnTo>
                  <a:pt x="541" y="559"/>
                </a:lnTo>
                <a:lnTo>
                  <a:pt x="541" y="579"/>
                </a:lnTo>
                <a:lnTo>
                  <a:pt x="533" y="598"/>
                </a:lnTo>
                <a:lnTo>
                  <a:pt x="533" y="618"/>
                </a:lnTo>
                <a:lnTo>
                  <a:pt x="522" y="630"/>
                </a:lnTo>
                <a:lnTo>
                  <a:pt x="522" y="635"/>
                </a:lnTo>
                <a:lnTo>
                  <a:pt x="510" y="638"/>
                </a:lnTo>
                <a:lnTo>
                  <a:pt x="502" y="649"/>
                </a:lnTo>
                <a:lnTo>
                  <a:pt x="496" y="644"/>
                </a:lnTo>
                <a:lnTo>
                  <a:pt x="479" y="632"/>
                </a:lnTo>
                <a:lnTo>
                  <a:pt x="462" y="632"/>
                </a:lnTo>
                <a:lnTo>
                  <a:pt x="446" y="641"/>
                </a:lnTo>
                <a:lnTo>
                  <a:pt x="417" y="670"/>
                </a:lnTo>
                <a:lnTo>
                  <a:pt x="408" y="675"/>
                </a:lnTo>
                <a:lnTo>
                  <a:pt x="412" y="684"/>
                </a:lnTo>
                <a:lnTo>
                  <a:pt x="439" y="726"/>
                </a:lnTo>
                <a:lnTo>
                  <a:pt x="443" y="737"/>
                </a:lnTo>
                <a:lnTo>
                  <a:pt x="439" y="749"/>
                </a:lnTo>
                <a:lnTo>
                  <a:pt x="429" y="755"/>
                </a:lnTo>
                <a:lnTo>
                  <a:pt x="406" y="780"/>
                </a:lnTo>
                <a:lnTo>
                  <a:pt x="394" y="800"/>
                </a:lnTo>
                <a:lnTo>
                  <a:pt x="383" y="791"/>
                </a:lnTo>
                <a:lnTo>
                  <a:pt x="369" y="786"/>
                </a:lnTo>
                <a:lnTo>
                  <a:pt x="363" y="791"/>
                </a:lnTo>
                <a:lnTo>
                  <a:pt x="363" y="822"/>
                </a:lnTo>
                <a:lnTo>
                  <a:pt x="360" y="839"/>
                </a:lnTo>
                <a:lnTo>
                  <a:pt x="355" y="843"/>
                </a:lnTo>
                <a:lnTo>
                  <a:pt x="329" y="854"/>
                </a:lnTo>
                <a:lnTo>
                  <a:pt x="324" y="862"/>
                </a:lnTo>
                <a:lnTo>
                  <a:pt x="318" y="879"/>
                </a:lnTo>
                <a:lnTo>
                  <a:pt x="312" y="891"/>
                </a:lnTo>
                <a:lnTo>
                  <a:pt x="303" y="894"/>
                </a:lnTo>
                <a:lnTo>
                  <a:pt x="289" y="891"/>
                </a:lnTo>
                <a:lnTo>
                  <a:pt x="281" y="885"/>
                </a:lnTo>
                <a:lnTo>
                  <a:pt x="281" y="868"/>
                </a:lnTo>
                <a:lnTo>
                  <a:pt x="272" y="860"/>
                </a:lnTo>
                <a:lnTo>
                  <a:pt x="258" y="870"/>
                </a:lnTo>
                <a:lnTo>
                  <a:pt x="230" y="885"/>
                </a:lnTo>
                <a:lnTo>
                  <a:pt x="224" y="865"/>
                </a:lnTo>
                <a:lnTo>
                  <a:pt x="210" y="856"/>
                </a:lnTo>
                <a:lnTo>
                  <a:pt x="199" y="851"/>
                </a:lnTo>
                <a:lnTo>
                  <a:pt x="184" y="848"/>
                </a:lnTo>
                <a:lnTo>
                  <a:pt x="167" y="825"/>
                </a:lnTo>
                <a:lnTo>
                  <a:pt x="145" y="789"/>
                </a:lnTo>
                <a:lnTo>
                  <a:pt x="131" y="794"/>
                </a:lnTo>
                <a:lnTo>
                  <a:pt x="117" y="800"/>
                </a:lnTo>
                <a:lnTo>
                  <a:pt x="79" y="732"/>
                </a:lnTo>
                <a:lnTo>
                  <a:pt x="91" y="732"/>
                </a:lnTo>
                <a:lnTo>
                  <a:pt x="114" y="709"/>
                </a:lnTo>
                <a:lnTo>
                  <a:pt x="117" y="692"/>
                </a:lnTo>
                <a:lnTo>
                  <a:pt x="128" y="684"/>
                </a:lnTo>
                <a:lnTo>
                  <a:pt x="136" y="684"/>
                </a:lnTo>
                <a:lnTo>
                  <a:pt x="145" y="689"/>
                </a:lnTo>
                <a:lnTo>
                  <a:pt x="153" y="680"/>
                </a:lnTo>
                <a:lnTo>
                  <a:pt x="153" y="667"/>
                </a:lnTo>
                <a:lnTo>
                  <a:pt x="136" y="661"/>
                </a:lnTo>
                <a:lnTo>
                  <a:pt x="139" y="630"/>
                </a:lnTo>
                <a:lnTo>
                  <a:pt x="139" y="604"/>
                </a:lnTo>
                <a:lnTo>
                  <a:pt x="139" y="596"/>
                </a:lnTo>
                <a:lnTo>
                  <a:pt x="119" y="584"/>
                </a:lnTo>
                <a:lnTo>
                  <a:pt x="55" y="519"/>
                </a:lnTo>
                <a:lnTo>
                  <a:pt x="26" y="542"/>
                </a:lnTo>
                <a:lnTo>
                  <a:pt x="12" y="508"/>
                </a:lnTo>
                <a:lnTo>
                  <a:pt x="0" y="491"/>
                </a:lnTo>
                <a:lnTo>
                  <a:pt x="20" y="459"/>
                </a:lnTo>
                <a:lnTo>
                  <a:pt x="26" y="442"/>
                </a:lnTo>
                <a:lnTo>
                  <a:pt x="34" y="459"/>
                </a:lnTo>
                <a:lnTo>
                  <a:pt x="48" y="454"/>
                </a:lnTo>
                <a:lnTo>
                  <a:pt x="43" y="431"/>
                </a:lnTo>
                <a:lnTo>
                  <a:pt x="37" y="397"/>
                </a:lnTo>
                <a:lnTo>
                  <a:pt x="65" y="377"/>
                </a:lnTo>
                <a:lnTo>
                  <a:pt x="77" y="363"/>
                </a:lnTo>
                <a:lnTo>
                  <a:pt x="83" y="320"/>
                </a:lnTo>
                <a:lnTo>
                  <a:pt x="65" y="311"/>
                </a:lnTo>
                <a:lnTo>
                  <a:pt x="59" y="292"/>
                </a:lnTo>
                <a:lnTo>
                  <a:pt x="68" y="278"/>
                </a:lnTo>
                <a:lnTo>
                  <a:pt x="124" y="279"/>
                </a:lnTo>
                <a:lnTo>
                  <a:pt x="159" y="297"/>
                </a:lnTo>
                <a:lnTo>
                  <a:pt x="191" y="245"/>
                </a:lnTo>
                <a:lnTo>
                  <a:pt x="168" y="229"/>
                </a:lnTo>
                <a:lnTo>
                  <a:pt x="174" y="169"/>
                </a:lnTo>
                <a:lnTo>
                  <a:pt x="228" y="94"/>
                </a:lnTo>
                <a:lnTo>
                  <a:pt x="231" y="79"/>
                </a:lnTo>
                <a:lnTo>
                  <a:pt x="273" y="64"/>
                </a:lnTo>
                <a:lnTo>
                  <a:pt x="298" y="26"/>
                </a:lnTo>
                <a:lnTo>
                  <a:pt x="324" y="0"/>
                </a:lnTo>
                <a:lnTo>
                  <a:pt x="343" y="19"/>
                </a:lnTo>
                <a:lnTo>
                  <a:pt x="358" y="19"/>
                </a:lnTo>
                <a:lnTo>
                  <a:pt x="383" y="28"/>
                </a:lnTo>
                <a:lnTo>
                  <a:pt x="420" y="31"/>
                </a:lnTo>
                <a:lnTo>
                  <a:pt x="443" y="47"/>
                </a:lnTo>
                <a:lnTo>
                  <a:pt x="471" y="59"/>
                </a:lnTo>
                <a:lnTo>
                  <a:pt x="499" y="56"/>
                </a:lnTo>
                <a:lnTo>
                  <a:pt x="536" y="47"/>
                </a:lnTo>
                <a:lnTo>
                  <a:pt x="567" y="47"/>
                </a:lnTo>
                <a:lnTo>
                  <a:pt x="596" y="45"/>
                </a:lnTo>
              </a:path>
            </a:pathLst>
          </a:custGeom>
          <a:solidFill>
            <a:schemeClr val="accent2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0" name="Freeform 16"/>
          <p:cNvSpPr>
            <a:spLocks/>
          </p:cNvSpPr>
          <p:nvPr/>
        </p:nvSpPr>
        <p:spPr bwMode="auto">
          <a:xfrm>
            <a:off x="5407909" y="1861246"/>
            <a:ext cx="658332" cy="702928"/>
          </a:xfrm>
          <a:custGeom>
            <a:avLst/>
            <a:gdLst>
              <a:gd name="T0" fmla="*/ 373 w 374"/>
              <a:gd name="T1" fmla="*/ 119 h 419"/>
              <a:gd name="T2" fmla="*/ 363 w 374"/>
              <a:gd name="T3" fmla="*/ 108 h 419"/>
              <a:gd name="T4" fmla="*/ 341 w 374"/>
              <a:gd name="T5" fmla="*/ 108 h 419"/>
              <a:gd name="T6" fmla="*/ 315 w 374"/>
              <a:gd name="T7" fmla="*/ 102 h 419"/>
              <a:gd name="T8" fmla="*/ 270 w 374"/>
              <a:gd name="T9" fmla="*/ 88 h 419"/>
              <a:gd name="T10" fmla="*/ 250 w 374"/>
              <a:gd name="T11" fmla="*/ 65 h 419"/>
              <a:gd name="T12" fmla="*/ 242 w 374"/>
              <a:gd name="T13" fmla="*/ 60 h 419"/>
              <a:gd name="T14" fmla="*/ 235 w 374"/>
              <a:gd name="T15" fmla="*/ 71 h 419"/>
              <a:gd name="T16" fmla="*/ 230 w 374"/>
              <a:gd name="T17" fmla="*/ 91 h 419"/>
              <a:gd name="T18" fmla="*/ 213 w 374"/>
              <a:gd name="T19" fmla="*/ 73 h 419"/>
              <a:gd name="T20" fmla="*/ 210 w 374"/>
              <a:gd name="T21" fmla="*/ 63 h 419"/>
              <a:gd name="T22" fmla="*/ 225 w 374"/>
              <a:gd name="T23" fmla="*/ 51 h 419"/>
              <a:gd name="T24" fmla="*/ 227 w 374"/>
              <a:gd name="T25" fmla="*/ 48 h 419"/>
              <a:gd name="T26" fmla="*/ 210 w 374"/>
              <a:gd name="T27" fmla="*/ 11 h 419"/>
              <a:gd name="T28" fmla="*/ 190 w 374"/>
              <a:gd name="T29" fmla="*/ 17 h 419"/>
              <a:gd name="T30" fmla="*/ 168 w 374"/>
              <a:gd name="T31" fmla="*/ 17 h 419"/>
              <a:gd name="T32" fmla="*/ 138 w 374"/>
              <a:gd name="T33" fmla="*/ 0 h 419"/>
              <a:gd name="T34" fmla="*/ 133 w 374"/>
              <a:gd name="T35" fmla="*/ 18 h 419"/>
              <a:gd name="T36" fmla="*/ 129 w 374"/>
              <a:gd name="T37" fmla="*/ 34 h 419"/>
              <a:gd name="T38" fmla="*/ 115 w 374"/>
              <a:gd name="T39" fmla="*/ 40 h 419"/>
              <a:gd name="T40" fmla="*/ 102 w 374"/>
              <a:gd name="T41" fmla="*/ 48 h 419"/>
              <a:gd name="T42" fmla="*/ 97 w 374"/>
              <a:gd name="T43" fmla="*/ 68 h 419"/>
              <a:gd name="T44" fmla="*/ 92 w 374"/>
              <a:gd name="T45" fmla="*/ 82 h 419"/>
              <a:gd name="T46" fmla="*/ 68 w 374"/>
              <a:gd name="T47" fmla="*/ 99 h 419"/>
              <a:gd name="T48" fmla="*/ 62 w 374"/>
              <a:gd name="T49" fmla="*/ 120 h 419"/>
              <a:gd name="T50" fmla="*/ 51 w 374"/>
              <a:gd name="T51" fmla="*/ 127 h 419"/>
              <a:gd name="T52" fmla="*/ 37 w 374"/>
              <a:gd name="T53" fmla="*/ 134 h 419"/>
              <a:gd name="T54" fmla="*/ 36 w 374"/>
              <a:gd name="T55" fmla="*/ 156 h 419"/>
              <a:gd name="T56" fmla="*/ 26 w 374"/>
              <a:gd name="T57" fmla="*/ 171 h 419"/>
              <a:gd name="T58" fmla="*/ 14 w 374"/>
              <a:gd name="T59" fmla="*/ 193 h 419"/>
              <a:gd name="T60" fmla="*/ 17 w 374"/>
              <a:gd name="T61" fmla="*/ 207 h 419"/>
              <a:gd name="T62" fmla="*/ 0 w 374"/>
              <a:gd name="T63" fmla="*/ 218 h 419"/>
              <a:gd name="T64" fmla="*/ 5 w 374"/>
              <a:gd name="T65" fmla="*/ 236 h 419"/>
              <a:gd name="T66" fmla="*/ 3 w 374"/>
              <a:gd name="T67" fmla="*/ 258 h 419"/>
              <a:gd name="T68" fmla="*/ 26 w 374"/>
              <a:gd name="T69" fmla="*/ 276 h 419"/>
              <a:gd name="T70" fmla="*/ 42 w 374"/>
              <a:gd name="T71" fmla="*/ 288 h 419"/>
              <a:gd name="T72" fmla="*/ 63 w 374"/>
              <a:gd name="T73" fmla="*/ 278 h 419"/>
              <a:gd name="T74" fmla="*/ 88 w 374"/>
              <a:gd name="T75" fmla="*/ 290 h 419"/>
              <a:gd name="T76" fmla="*/ 99 w 374"/>
              <a:gd name="T77" fmla="*/ 307 h 419"/>
              <a:gd name="T78" fmla="*/ 105 w 374"/>
              <a:gd name="T79" fmla="*/ 327 h 419"/>
              <a:gd name="T80" fmla="*/ 138 w 374"/>
              <a:gd name="T81" fmla="*/ 333 h 419"/>
              <a:gd name="T82" fmla="*/ 151 w 374"/>
              <a:gd name="T83" fmla="*/ 341 h 419"/>
              <a:gd name="T84" fmla="*/ 147 w 374"/>
              <a:gd name="T85" fmla="*/ 363 h 419"/>
              <a:gd name="T86" fmla="*/ 125 w 374"/>
              <a:gd name="T87" fmla="*/ 367 h 419"/>
              <a:gd name="T88" fmla="*/ 123 w 374"/>
              <a:gd name="T89" fmla="*/ 399 h 419"/>
              <a:gd name="T90" fmla="*/ 176 w 374"/>
              <a:gd name="T91" fmla="*/ 399 h 419"/>
              <a:gd name="T92" fmla="*/ 210 w 374"/>
              <a:gd name="T93" fmla="*/ 418 h 419"/>
              <a:gd name="T94" fmla="*/ 242 w 374"/>
              <a:gd name="T95" fmla="*/ 363 h 419"/>
              <a:gd name="T96" fmla="*/ 218 w 374"/>
              <a:gd name="T97" fmla="*/ 346 h 419"/>
              <a:gd name="T98" fmla="*/ 225 w 374"/>
              <a:gd name="T99" fmla="*/ 287 h 419"/>
              <a:gd name="T100" fmla="*/ 277 w 374"/>
              <a:gd name="T101" fmla="*/ 217 h 419"/>
              <a:gd name="T102" fmla="*/ 282 w 374"/>
              <a:gd name="T103" fmla="*/ 198 h 419"/>
              <a:gd name="T104" fmla="*/ 324 w 374"/>
              <a:gd name="T105" fmla="*/ 184 h 419"/>
              <a:gd name="T106" fmla="*/ 349 w 374"/>
              <a:gd name="T107" fmla="*/ 144 h 419"/>
              <a:gd name="T108" fmla="*/ 373 w 374"/>
              <a:gd name="T109" fmla="*/ 119 h 4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74" h="419">
                <a:moveTo>
                  <a:pt x="373" y="119"/>
                </a:moveTo>
                <a:lnTo>
                  <a:pt x="363" y="108"/>
                </a:lnTo>
                <a:lnTo>
                  <a:pt x="341" y="108"/>
                </a:lnTo>
                <a:lnTo>
                  <a:pt x="315" y="102"/>
                </a:lnTo>
                <a:lnTo>
                  <a:pt x="270" y="88"/>
                </a:lnTo>
                <a:lnTo>
                  <a:pt x="250" y="65"/>
                </a:lnTo>
                <a:lnTo>
                  <a:pt x="242" y="60"/>
                </a:lnTo>
                <a:lnTo>
                  <a:pt x="235" y="71"/>
                </a:lnTo>
                <a:lnTo>
                  <a:pt x="230" y="91"/>
                </a:lnTo>
                <a:lnTo>
                  <a:pt x="213" y="73"/>
                </a:lnTo>
                <a:lnTo>
                  <a:pt x="210" y="63"/>
                </a:lnTo>
                <a:lnTo>
                  <a:pt x="225" y="51"/>
                </a:lnTo>
                <a:lnTo>
                  <a:pt x="227" y="48"/>
                </a:lnTo>
                <a:lnTo>
                  <a:pt x="210" y="11"/>
                </a:lnTo>
                <a:lnTo>
                  <a:pt x="190" y="17"/>
                </a:lnTo>
                <a:lnTo>
                  <a:pt x="168" y="17"/>
                </a:lnTo>
                <a:lnTo>
                  <a:pt x="138" y="0"/>
                </a:lnTo>
                <a:lnTo>
                  <a:pt x="133" y="18"/>
                </a:lnTo>
                <a:lnTo>
                  <a:pt x="129" y="34"/>
                </a:lnTo>
                <a:lnTo>
                  <a:pt x="115" y="40"/>
                </a:lnTo>
                <a:lnTo>
                  <a:pt x="102" y="48"/>
                </a:lnTo>
                <a:lnTo>
                  <a:pt x="97" y="68"/>
                </a:lnTo>
                <a:lnTo>
                  <a:pt x="92" y="82"/>
                </a:lnTo>
                <a:lnTo>
                  <a:pt x="68" y="99"/>
                </a:lnTo>
                <a:lnTo>
                  <a:pt x="62" y="120"/>
                </a:lnTo>
                <a:lnTo>
                  <a:pt x="51" y="127"/>
                </a:lnTo>
                <a:lnTo>
                  <a:pt x="37" y="134"/>
                </a:lnTo>
                <a:lnTo>
                  <a:pt x="36" y="156"/>
                </a:lnTo>
                <a:lnTo>
                  <a:pt x="26" y="171"/>
                </a:lnTo>
                <a:lnTo>
                  <a:pt x="14" y="193"/>
                </a:lnTo>
                <a:lnTo>
                  <a:pt x="17" y="207"/>
                </a:lnTo>
                <a:lnTo>
                  <a:pt x="0" y="218"/>
                </a:lnTo>
                <a:lnTo>
                  <a:pt x="5" y="236"/>
                </a:lnTo>
                <a:lnTo>
                  <a:pt x="3" y="258"/>
                </a:lnTo>
                <a:lnTo>
                  <a:pt x="26" y="276"/>
                </a:lnTo>
                <a:lnTo>
                  <a:pt x="42" y="288"/>
                </a:lnTo>
                <a:lnTo>
                  <a:pt x="63" y="278"/>
                </a:lnTo>
                <a:lnTo>
                  <a:pt x="88" y="290"/>
                </a:lnTo>
                <a:lnTo>
                  <a:pt x="99" y="307"/>
                </a:lnTo>
                <a:lnTo>
                  <a:pt x="105" y="327"/>
                </a:lnTo>
                <a:lnTo>
                  <a:pt x="138" y="333"/>
                </a:lnTo>
                <a:lnTo>
                  <a:pt x="151" y="341"/>
                </a:lnTo>
                <a:lnTo>
                  <a:pt x="147" y="363"/>
                </a:lnTo>
                <a:lnTo>
                  <a:pt x="125" y="367"/>
                </a:lnTo>
                <a:lnTo>
                  <a:pt x="123" y="399"/>
                </a:lnTo>
                <a:lnTo>
                  <a:pt x="176" y="399"/>
                </a:lnTo>
                <a:lnTo>
                  <a:pt x="210" y="418"/>
                </a:lnTo>
                <a:lnTo>
                  <a:pt x="242" y="363"/>
                </a:lnTo>
                <a:lnTo>
                  <a:pt x="218" y="346"/>
                </a:lnTo>
                <a:lnTo>
                  <a:pt x="225" y="287"/>
                </a:lnTo>
                <a:lnTo>
                  <a:pt x="277" y="217"/>
                </a:lnTo>
                <a:lnTo>
                  <a:pt x="282" y="198"/>
                </a:lnTo>
                <a:lnTo>
                  <a:pt x="324" y="184"/>
                </a:lnTo>
                <a:lnTo>
                  <a:pt x="349" y="144"/>
                </a:lnTo>
                <a:lnTo>
                  <a:pt x="373" y="119"/>
                </a:lnTo>
              </a:path>
            </a:pathLst>
          </a:custGeom>
          <a:solidFill>
            <a:srgbClr val="FFCD00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1" name="Freeform 17"/>
          <p:cNvSpPr>
            <a:spLocks/>
          </p:cNvSpPr>
          <p:nvPr/>
        </p:nvSpPr>
        <p:spPr bwMode="auto">
          <a:xfrm>
            <a:off x="5104412" y="1810203"/>
            <a:ext cx="548107" cy="488550"/>
          </a:xfrm>
          <a:custGeom>
            <a:avLst/>
            <a:gdLst>
              <a:gd name="T0" fmla="*/ 310 w 311"/>
              <a:gd name="T1" fmla="*/ 30 h 292"/>
              <a:gd name="T2" fmla="*/ 300 w 311"/>
              <a:gd name="T3" fmla="*/ 23 h 292"/>
              <a:gd name="T4" fmla="*/ 275 w 311"/>
              <a:gd name="T5" fmla="*/ 43 h 292"/>
              <a:gd name="T6" fmla="*/ 249 w 311"/>
              <a:gd name="T7" fmla="*/ 43 h 292"/>
              <a:gd name="T8" fmla="*/ 238 w 311"/>
              <a:gd name="T9" fmla="*/ 51 h 292"/>
              <a:gd name="T10" fmla="*/ 218 w 311"/>
              <a:gd name="T11" fmla="*/ 51 h 292"/>
              <a:gd name="T12" fmla="*/ 187 w 311"/>
              <a:gd name="T13" fmla="*/ 34 h 292"/>
              <a:gd name="T14" fmla="*/ 167 w 311"/>
              <a:gd name="T15" fmla="*/ 23 h 292"/>
              <a:gd name="T16" fmla="*/ 147 w 311"/>
              <a:gd name="T17" fmla="*/ 26 h 292"/>
              <a:gd name="T18" fmla="*/ 90 w 311"/>
              <a:gd name="T19" fmla="*/ 0 h 292"/>
              <a:gd name="T20" fmla="*/ 73 w 311"/>
              <a:gd name="T21" fmla="*/ 12 h 292"/>
              <a:gd name="T22" fmla="*/ 59 w 311"/>
              <a:gd name="T23" fmla="*/ 15 h 292"/>
              <a:gd name="T24" fmla="*/ 54 w 311"/>
              <a:gd name="T25" fmla="*/ 26 h 292"/>
              <a:gd name="T26" fmla="*/ 59 w 311"/>
              <a:gd name="T27" fmla="*/ 34 h 292"/>
              <a:gd name="T28" fmla="*/ 56 w 311"/>
              <a:gd name="T29" fmla="*/ 43 h 292"/>
              <a:gd name="T30" fmla="*/ 22 w 311"/>
              <a:gd name="T31" fmla="*/ 36 h 292"/>
              <a:gd name="T32" fmla="*/ 6 w 311"/>
              <a:gd name="T33" fmla="*/ 46 h 292"/>
              <a:gd name="T34" fmla="*/ 0 w 311"/>
              <a:gd name="T35" fmla="*/ 61 h 292"/>
              <a:gd name="T36" fmla="*/ 1 w 311"/>
              <a:gd name="T37" fmla="*/ 80 h 292"/>
              <a:gd name="T38" fmla="*/ 25 w 311"/>
              <a:gd name="T39" fmla="*/ 111 h 292"/>
              <a:gd name="T40" fmla="*/ 19 w 311"/>
              <a:gd name="T41" fmla="*/ 134 h 292"/>
              <a:gd name="T42" fmla="*/ 42 w 311"/>
              <a:gd name="T43" fmla="*/ 156 h 292"/>
              <a:gd name="T44" fmla="*/ 41 w 311"/>
              <a:gd name="T45" fmla="*/ 169 h 292"/>
              <a:gd name="T46" fmla="*/ 14 w 311"/>
              <a:gd name="T47" fmla="*/ 176 h 292"/>
              <a:gd name="T48" fmla="*/ 18 w 311"/>
              <a:gd name="T49" fmla="*/ 204 h 292"/>
              <a:gd name="T50" fmla="*/ 40 w 311"/>
              <a:gd name="T51" fmla="*/ 210 h 292"/>
              <a:gd name="T52" fmla="*/ 49 w 311"/>
              <a:gd name="T53" fmla="*/ 241 h 292"/>
              <a:gd name="T54" fmla="*/ 93 w 311"/>
              <a:gd name="T55" fmla="*/ 246 h 292"/>
              <a:gd name="T56" fmla="*/ 110 w 311"/>
              <a:gd name="T57" fmla="*/ 261 h 292"/>
              <a:gd name="T58" fmla="*/ 130 w 311"/>
              <a:gd name="T59" fmla="*/ 280 h 292"/>
              <a:gd name="T60" fmla="*/ 143 w 311"/>
              <a:gd name="T61" fmla="*/ 279 h 292"/>
              <a:gd name="T62" fmla="*/ 176 w 311"/>
              <a:gd name="T63" fmla="*/ 291 h 292"/>
              <a:gd name="T64" fmla="*/ 178 w 311"/>
              <a:gd name="T65" fmla="*/ 270 h 292"/>
              <a:gd name="T66" fmla="*/ 174 w 311"/>
              <a:gd name="T67" fmla="*/ 247 h 292"/>
              <a:gd name="T68" fmla="*/ 191 w 311"/>
              <a:gd name="T69" fmla="*/ 238 h 292"/>
              <a:gd name="T70" fmla="*/ 187 w 311"/>
              <a:gd name="T71" fmla="*/ 223 h 292"/>
              <a:gd name="T72" fmla="*/ 201 w 311"/>
              <a:gd name="T73" fmla="*/ 196 h 292"/>
              <a:gd name="T74" fmla="*/ 207 w 311"/>
              <a:gd name="T75" fmla="*/ 187 h 292"/>
              <a:gd name="T76" fmla="*/ 209 w 311"/>
              <a:gd name="T77" fmla="*/ 165 h 292"/>
              <a:gd name="T78" fmla="*/ 237 w 311"/>
              <a:gd name="T79" fmla="*/ 151 h 292"/>
              <a:gd name="T80" fmla="*/ 240 w 311"/>
              <a:gd name="T81" fmla="*/ 130 h 292"/>
              <a:gd name="T82" fmla="*/ 261 w 311"/>
              <a:gd name="T83" fmla="*/ 117 h 292"/>
              <a:gd name="T84" fmla="*/ 269 w 311"/>
              <a:gd name="T85" fmla="*/ 105 h 292"/>
              <a:gd name="T86" fmla="*/ 273 w 311"/>
              <a:gd name="T87" fmla="*/ 79 h 292"/>
              <a:gd name="T88" fmla="*/ 289 w 311"/>
              <a:gd name="T89" fmla="*/ 69 h 292"/>
              <a:gd name="T90" fmla="*/ 302 w 311"/>
              <a:gd name="T91" fmla="*/ 64 h 292"/>
              <a:gd name="T92" fmla="*/ 310 w 311"/>
              <a:gd name="T93" fmla="*/ 30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11" h="292">
                <a:moveTo>
                  <a:pt x="310" y="30"/>
                </a:moveTo>
                <a:lnTo>
                  <a:pt x="300" y="23"/>
                </a:lnTo>
                <a:lnTo>
                  <a:pt x="275" y="43"/>
                </a:lnTo>
                <a:lnTo>
                  <a:pt x="249" y="43"/>
                </a:lnTo>
                <a:lnTo>
                  <a:pt x="238" y="51"/>
                </a:lnTo>
                <a:lnTo>
                  <a:pt x="218" y="51"/>
                </a:lnTo>
                <a:lnTo>
                  <a:pt x="187" y="34"/>
                </a:lnTo>
                <a:lnTo>
                  <a:pt x="167" y="23"/>
                </a:lnTo>
                <a:lnTo>
                  <a:pt x="147" y="26"/>
                </a:lnTo>
                <a:lnTo>
                  <a:pt x="90" y="0"/>
                </a:lnTo>
                <a:lnTo>
                  <a:pt x="73" y="12"/>
                </a:lnTo>
                <a:lnTo>
                  <a:pt x="59" y="15"/>
                </a:lnTo>
                <a:lnTo>
                  <a:pt x="54" y="26"/>
                </a:lnTo>
                <a:lnTo>
                  <a:pt x="59" y="34"/>
                </a:lnTo>
                <a:lnTo>
                  <a:pt x="56" y="43"/>
                </a:lnTo>
                <a:lnTo>
                  <a:pt x="22" y="36"/>
                </a:lnTo>
                <a:lnTo>
                  <a:pt x="6" y="46"/>
                </a:lnTo>
                <a:lnTo>
                  <a:pt x="0" y="61"/>
                </a:lnTo>
                <a:lnTo>
                  <a:pt x="1" y="80"/>
                </a:lnTo>
                <a:lnTo>
                  <a:pt x="25" y="111"/>
                </a:lnTo>
                <a:lnTo>
                  <a:pt x="19" y="134"/>
                </a:lnTo>
                <a:lnTo>
                  <a:pt x="42" y="156"/>
                </a:lnTo>
                <a:lnTo>
                  <a:pt x="41" y="169"/>
                </a:lnTo>
                <a:lnTo>
                  <a:pt x="14" y="176"/>
                </a:lnTo>
                <a:lnTo>
                  <a:pt x="18" y="204"/>
                </a:lnTo>
                <a:lnTo>
                  <a:pt x="40" y="210"/>
                </a:lnTo>
                <a:lnTo>
                  <a:pt x="49" y="241"/>
                </a:lnTo>
                <a:lnTo>
                  <a:pt x="93" y="246"/>
                </a:lnTo>
                <a:lnTo>
                  <a:pt x="110" y="261"/>
                </a:lnTo>
                <a:lnTo>
                  <a:pt x="130" y="280"/>
                </a:lnTo>
                <a:lnTo>
                  <a:pt x="143" y="279"/>
                </a:lnTo>
                <a:lnTo>
                  <a:pt x="176" y="291"/>
                </a:lnTo>
                <a:lnTo>
                  <a:pt x="178" y="270"/>
                </a:lnTo>
                <a:lnTo>
                  <a:pt x="174" y="247"/>
                </a:lnTo>
                <a:lnTo>
                  <a:pt x="191" y="238"/>
                </a:lnTo>
                <a:lnTo>
                  <a:pt x="187" y="223"/>
                </a:lnTo>
                <a:lnTo>
                  <a:pt x="201" y="196"/>
                </a:lnTo>
                <a:lnTo>
                  <a:pt x="207" y="187"/>
                </a:lnTo>
                <a:lnTo>
                  <a:pt x="209" y="165"/>
                </a:lnTo>
                <a:lnTo>
                  <a:pt x="237" y="151"/>
                </a:lnTo>
                <a:lnTo>
                  <a:pt x="240" y="130"/>
                </a:lnTo>
                <a:lnTo>
                  <a:pt x="261" y="117"/>
                </a:lnTo>
                <a:lnTo>
                  <a:pt x="269" y="105"/>
                </a:lnTo>
                <a:lnTo>
                  <a:pt x="273" y="79"/>
                </a:lnTo>
                <a:lnTo>
                  <a:pt x="289" y="69"/>
                </a:lnTo>
                <a:lnTo>
                  <a:pt x="302" y="64"/>
                </a:lnTo>
                <a:lnTo>
                  <a:pt x="310" y="30"/>
                </a:lnTo>
              </a:path>
            </a:pathLst>
          </a:custGeom>
          <a:solidFill>
            <a:schemeClr val="accent3">
              <a:lumMod val="5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2" name="Freeform 18"/>
          <p:cNvSpPr>
            <a:spLocks/>
          </p:cNvSpPr>
          <p:nvPr/>
        </p:nvSpPr>
        <p:spPr bwMode="auto">
          <a:xfrm>
            <a:off x="5146690" y="2215626"/>
            <a:ext cx="528478" cy="338339"/>
          </a:xfrm>
          <a:custGeom>
            <a:avLst/>
            <a:gdLst>
              <a:gd name="T0" fmla="*/ 24 w 300"/>
              <a:gd name="T1" fmla="*/ 0 h 202"/>
              <a:gd name="T2" fmla="*/ 66 w 300"/>
              <a:gd name="T3" fmla="*/ 4 h 202"/>
              <a:gd name="T4" fmla="*/ 86 w 300"/>
              <a:gd name="T5" fmla="*/ 19 h 202"/>
              <a:gd name="T6" fmla="*/ 103 w 300"/>
              <a:gd name="T7" fmla="*/ 38 h 202"/>
              <a:gd name="T8" fmla="*/ 119 w 300"/>
              <a:gd name="T9" fmla="*/ 38 h 202"/>
              <a:gd name="T10" fmla="*/ 155 w 300"/>
              <a:gd name="T11" fmla="*/ 49 h 202"/>
              <a:gd name="T12" fmla="*/ 190 w 300"/>
              <a:gd name="T13" fmla="*/ 77 h 202"/>
              <a:gd name="T14" fmla="*/ 211 w 300"/>
              <a:gd name="T15" fmla="*/ 65 h 202"/>
              <a:gd name="T16" fmla="*/ 239 w 300"/>
              <a:gd name="T17" fmla="*/ 79 h 202"/>
              <a:gd name="T18" fmla="*/ 247 w 300"/>
              <a:gd name="T19" fmla="*/ 96 h 202"/>
              <a:gd name="T20" fmla="*/ 254 w 300"/>
              <a:gd name="T21" fmla="*/ 116 h 202"/>
              <a:gd name="T22" fmla="*/ 287 w 300"/>
              <a:gd name="T23" fmla="*/ 121 h 202"/>
              <a:gd name="T24" fmla="*/ 299 w 300"/>
              <a:gd name="T25" fmla="*/ 130 h 202"/>
              <a:gd name="T26" fmla="*/ 294 w 300"/>
              <a:gd name="T27" fmla="*/ 153 h 202"/>
              <a:gd name="T28" fmla="*/ 274 w 300"/>
              <a:gd name="T29" fmla="*/ 157 h 202"/>
              <a:gd name="T30" fmla="*/ 271 w 300"/>
              <a:gd name="T31" fmla="*/ 184 h 202"/>
              <a:gd name="T32" fmla="*/ 256 w 300"/>
              <a:gd name="T33" fmla="*/ 201 h 202"/>
              <a:gd name="T34" fmla="*/ 239 w 300"/>
              <a:gd name="T35" fmla="*/ 201 h 202"/>
              <a:gd name="T36" fmla="*/ 218 w 300"/>
              <a:gd name="T37" fmla="*/ 191 h 202"/>
              <a:gd name="T38" fmla="*/ 216 w 300"/>
              <a:gd name="T39" fmla="*/ 161 h 202"/>
              <a:gd name="T40" fmla="*/ 214 w 300"/>
              <a:gd name="T41" fmla="*/ 149 h 202"/>
              <a:gd name="T42" fmla="*/ 131 w 300"/>
              <a:gd name="T43" fmla="*/ 149 h 202"/>
              <a:gd name="T44" fmla="*/ 123 w 300"/>
              <a:gd name="T45" fmla="*/ 170 h 202"/>
              <a:gd name="T46" fmla="*/ 112 w 300"/>
              <a:gd name="T47" fmla="*/ 187 h 202"/>
              <a:gd name="T48" fmla="*/ 91 w 300"/>
              <a:gd name="T49" fmla="*/ 192 h 202"/>
              <a:gd name="T50" fmla="*/ 80 w 300"/>
              <a:gd name="T51" fmla="*/ 187 h 202"/>
              <a:gd name="T52" fmla="*/ 80 w 300"/>
              <a:gd name="T53" fmla="*/ 161 h 202"/>
              <a:gd name="T54" fmla="*/ 77 w 300"/>
              <a:gd name="T55" fmla="*/ 149 h 202"/>
              <a:gd name="T56" fmla="*/ 66 w 300"/>
              <a:gd name="T57" fmla="*/ 147 h 202"/>
              <a:gd name="T58" fmla="*/ 51 w 300"/>
              <a:gd name="T59" fmla="*/ 160 h 202"/>
              <a:gd name="T60" fmla="*/ 52 w 300"/>
              <a:gd name="T61" fmla="*/ 184 h 202"/>
              <a:gd name="T62" fmla="*/ 35 w 300"/>
              <a:gd name="T63" fmla="*/ 192 h 202"/>
              <a:gd name="T64" fmla="*/ 23 w 300"/>
              <a:gd name="T65" fmla="*/ 191 h 202"/>
              <a:gd name="T66" fmla="*/ 24 w 300"/>
              <a:gd name="T67" fmla="*/ 153 h 202"/>
              <a:gd name="T68" fmla="*/ 12 w 300"/>
              <a:gd name="T69" fmla="*/ 124 h 202"/>
              <a:gd name="T70" fmla="*/ 0 w 300"/>
              <a:gd name="T71" fmla="*/ 107 h 202"/>
              <a:gd name="T72" fmla="*/ 6 w 300"/>
              <a:gd name="T73" fmla="*/ 90 h 202"/>
              <a:gd name="T74" fmla="*/ 24 w 300"/>
              <a:gd name="T75" fmla="*/ 76 h 202"/>
              <a:gd name="T76" fmla="*/ 20 w 300"/>
              <a:gd name="T77" fmla="*/ 51 h 202"/>
              <a:gd name="T78" fmla="*/ 8 w 300"/>
              <a:gd name="T79" fmla="*/ 28 h 202"/>
              <a:gd name="T80" fmla="*/ 9 w 300"/>
              <a:gd name="T81" fmla="*/ 18 h 202"/>
              <a:gd name="T82" fmla="*/ 24 w 300"/>
              <a:gd name="T83" fmla="*/ 0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00" h="202">
                <a:moveTo>
                  <a:pt x="24" y="0"/>
                </a:moveTo>
                <a:lnTo>
                  <a:pt x="66" y="4"/>
                </a:lnTo>
                <a:lnTo>
                  <a:pt x="86" y="19"/>
                </a:lnTo>
                <a:lnTo>
                  <a:pt x="103" y="38"/>
                </a:lnTo>
                <a:lnTo>
                  <a:pt x="119" y="38"/>
                </a:lnTo>
                <a:lnTo>
                  <a:pt x="155" y="49"/>
                </a:lnTo>
                <a:lnTo>
                  <a:pt x="190" y="77"/>
                </a:lnTo>
                <a:lnTo>
                  <a:pt x="211" y="65"/>
                </a:lnTo>
                <a:lnTo>
                  <a:pt x="239" y="79"/>
                </a:lnTo>
                <a:lnTo>
                  <a:pt x="247" y="96"/>
                </a:lnTo>
                <a:lnTo>
                  <a:pt x="254" y="116"/>
                </a:lnTo>
                <a:lnTo>
                  <a:pt x="287" y="121"/>
                </a:lnTo>
                <a:lnTo>
                  <a:pt x="299" y="130"/>
                </a:lnTo>
                <a:lnTo>
                  <a:pt x="294" y="153"/>
                </a:lnTo>
                <a:lnTo>
                  <a:pt x="274" y="157"/>
                </a:lnTo>
                <a:lnTo>
                  <a:pt x="271" y="184"/>
                </a:lnTo>
                <a:lnTo>
                  <a:pt x="256" y="201"/>
                </a:lnTo>
                <a:lnTo>
                  <a:pt x="239" y="201"/>
                </a:lnTo>
                <a:lnTo>
                  <a:pt x="218" y="191"/>
                </a:lnTo>
                <a:lnTo>
                  <a:pt x="216" y="161"/>
                </a:lnTo>
                <a:lnTo>
                  <a:pt x="214" y="149"/>
                </a:lnTo>
                <a:lnTo>
                  <a:pt x="131" y="149"/>
                </a:lnTo>
                <a:lnTo>
                  <a:pt x="123" y="170"/>
                </a:lnTo>
                <a:lnTo>
                  <a:pt x="112" y="187"/>
                </a:lnTo>
                <a:lnTo>
                  <a:pt x="91" y="192"/>
                </a:lnTo>
                <a:lnTo>
                  <a:pt x="80" y="187"/>
                </a:lnTo>
                <a:lnTo>
                  <a:pt x="80" y="161"/>
                </a:lnTo>
                <a:lnTo>
                  <a:pt x="77" y="149"/>
                </a:lnTo>
                <a:lnTo>
                  <a:pt x="66" y="147"/>
                </a:lnTo>
                <a:lnTo>
                  <a:pt x="51" y="160"/>
                </a:lnTo>
                <a:lnTo>
                  <a:pt x="52" y="184"/>
                </a:lnTo>
                <a:lnTo>
                  <a:pt x="35" y="192"/>
                </a:lnTo>
                <a:lnTo>
                  <a:pt x="23" y="191"/>
                </a:lnTo>
                <a:lnTo>
                  <a:pt x="24" y="153"/>
                </a:lnTo>
                <a:lnTo>
                  <a:pt x="12" y="124"/>
                </a:lnTo>
                <a:lnTo>
                  <a:pt x="0" y="107"/>
                </a:lnTo>
                <a:lnTo>
                  <a:pt x="6" y="90"/>
                </a:lnTo>
                <a:lnTo>
                  <a:pt x="24" y="76"/>
                </a:lnTo>
                <a:lnTo>
                  <a:pt x="20" y="51"/>
                </a:lnTo>
                <a:lnTo>
                  <a:pt x="8" y="28"/>
                </a:lnTo>
                <a:lnTo>
                  <a:pt x="9" y="18"/>
                </a:lnTo>
                <a:lnTo>
                  <a:pt x="24" y="0"/>
                </a:ln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3" name="Freeform 19"/>
          <p:cNvSpPr>
            <a:spLocks/>
          </p:cNvSpPr>
          <p:nvPr/>
        </p:nvSpPr>
        <p:spPr bwMode="auto">
          <a:xfrm>
            <a:off x="3660912" y="1696452"/>
            <a:ext cx="972399" cy="357298"/>
          </a:xfrm>
          <a:custGeom>
            <a:avLst/>
            <a:gdLst>
              <a:gd name="T0" fmla="*/ 39 w 552"/>
              <a:gd name="T1" fmla="*/ 11 h 214"/>
              <a:gd name="T2" fmla="*/ 41 w 552"/>
              <a:gd name="T3" fmla="*/ 25 h 214"/>
              <a:gd name="T4" fmla="*/ 25 w 552"/>
              <a:gd name="T5" fmla="*/ 38 h 214"/>
              <a:gd name="T6" fmla="*/ 11 w 552"/>
              <a:gd name="T7" fmla="*/ 59 h 214"/>
              <a:gd name="T8" fmla="*/ 0 w 552"/>
              <a:gd name="T9" fmla="*/ 95 h 214"/>
              <a:gd name="T10" fmla="*/ 21 w 552"/>
              <a:gd name="T11" fmla="*/ 122 h 214"/>
              <a:gd name="T12" fmla="*/ 24 w 552"/>
              <a:gd name="T13" fmla="*/ 143 h 214"/>
              <a:gd name="T14" fmla="*/ 20 w 552"/>
              <a:gd name="T15" fmla="*/ 164 h 214"/>
              <a:gd name="T16" fmla="*/ 15 w 552"/>
              <a:gd name="T17" fmla="*/ 179 h 214"/>
              <a:gd name="T18" fmla="*/ 19 w 552"/>
              <a:gd name="T19" fmla="*/ 195 h 214"/>
              <a:gd name="T20" fmla="*/ 30 w 552"/>
              <a:gd name="T21" fmla="*/ 211 h 214"/>
              <a:gd name="T22" fmla="*/ 66 w 552"/>
              <a:gd name="T23" fmla="*/ 211 h 214"/>
              <a:gd name="T24" fmla="*/ 108 w 552"/>
              <a:gd name="T25" fmla="*/ 213 h 214"/>
              <a:gd name="T26" fmla="*/ 128 w 552"/>
              <a:gd name="T27" fmla="*/ 204 h 214"/>
              <a:gd name="T28" fmla="*/ 143 w 552"/>
              <a:gd name="T29" fmla="*/ 178 h 214"/>
              <a:gd name="T30" fmla="*/ 157 w 552"/>
              <a:gd name="T31" fmla="*/ 182 h 214"/>
              <a:gd name="T32" fmla="*/ 171 w 552"/>
              <a:gd name="T33" fmla="*/ 193 h 214"/>
              <a:gd name="T34" fmla="*/ 202 w 552"/>
              <a:gd name="T35" fmla="*/ 173 h 214"/>
              <a:gd name="T36" fmla="*/ 219 w 552"/>
              <a:gd name="T37" fmla="*/ 181 h 214"/>
              <a:gd name="T38" fmla="*/ 245 w 552"/>
              <a:gd name="T39" fmla="*/ 198 h 214"/>
              <a:gd name="T40" fmla="*/ 263 w 552"/>
              <a:gd name="T41" fmla="*/ 204 h 214"/>
              <a:gd name="T42" fmla="*/ 304 w 552"/>
              <a:gd name="T43" fmla="*/ 177 h 214"/>
              <a:gd name="T44" fmla="*/ 321 w 552"/>
              <a:gd name="T45" fmla="*/ 180 h 214"/>
              <a:gd name="T46" fmla="*/ 350 w 552"/>
              <a:gd name="T47" fmla="*/ 190 h 214"/>
              <a:gd name="T48" fmla="*/ 365 w 552"/>
              <a:gd name="T49" fmla="*/ 184 h 214"/>
              <a:gd name="T50" fmla="*/ 384 w 552"/>
              <a:gd name="T51" fmla="*/ 176 h 214"/>
              <a:gd name="T52" fmla="*/ 405 w 552"/>
              <a:gd name="T53" fmla="*/ 183 h 214"/>
              <a:gd name="T54" fmla="*/ 426 w 552"/>
              <a:gd name="T55" fmla="*/ 173 h 214"/>
              <a:gd name="T56" fmla="*/ 445 w 552"/>
              <a:gd name="T57" fmla="*/ 160 h 214"/>
              <a:gd name="T58" fmla="*/ 461 w 552"/>
              <a:gd name="T59" fmla="*/ 147 h 214"/>
              <a:gd name="T60" fmla="*/ 486 w 552"/>
              <a:gd name="T61" fmla="*/ 162 h 214"/>
              <a:gd name="T62" fmla="*/ 492 w 552"/>
              <a:gd name="T63" fmla="*/ 142 h 214"/>
              <a:gd name="T64" fmla="*/ 496 w 552"/>
              <a:gd name="T65" fmla="*/ 125 h 214"/>
              <a:gd name="T66" fmla="*/ 517 w 552"/>
              <a:gd name="T67" fmla="*/ 119 h 214"/>
              <a:gd name="T68" fmla="*/ 551 w 552"/>
              <a:gd name="T69" fmla="*/ 110 h 214"/>
              <a:gd name="T70" fmla="*/ 551 w 552"/>
              <a:gd name="T71" fmla="*/ 97 h 214"/>
              <a:gd name="T72" fmla="*/ 551 w 552"/>
              <a:gd name="T73" fmla="*/ 76 h 214"/>
              <a:gd name="T74" fmla="*/ 469 w 552"/>
              <a:gd name="T75" fmla="*/ 57 h 214"/>
              <a:gd name="T76" fmla="*/ 389 w 552"/>
              <a:gd name="T77" fmla="*/ 34 h 214"/>
              <a:gd name="T78" fmla="*/ 373 w 552"/>
              <a:gd name="T79" fmla="*/ 37 h 214"/>
              <a:gd name="T80" fmla="*/ 285 w 552"/>
              <a:gd name="T81" fmla="*/ 0 h 214"/>
              <a:gd name="T82" fmla="*/ 254 w 552"/>
              <a:gd name="T83" fmla="*/ 11 h 214"/>
              <a:gd name="T84" fmla="*/ 214 w 552"/>
              <a:gd name="T85" fmla="*/ 23 h 214"/>
              <a:gd name="T86" fmla="*/ 166 w 552"/>
              <a:gd name="T87" fmla="*/ 23 h 214"/>
              <a:gd name="T88" fmla="*/ 151 w 552"/>
              <a:gd name="T89" fmla="*/ 26 h 214"/>
              <a:gd name="T90" fmla="*/ 146 w 552"/>
              <a:gd name="T91" fmla="*/ 14 h 214"/>
              <a:gd name="T92" fmla="*/ 132 w 552"/>
              <a:gd name="T93" fmla="*/ 26 h 214"/>
              <a:gd name="T94" fmla="*/ 106 w 552"/>
              <a:gd name="T95" fmla="*/ 23 h 214"/>
              <a:gd name="T96" fmla="*/ 78 w 552"/>
              <a:gd name="T97" fmla="*/ 11 h 214"/>
              <a:gd name="T98" fmla="*/ 63 w 552"/>
              <a:gd name="T99" fmla="*/ 9 h 214"/>
              <a:gd name="T100" fmla="*/ 39 w 552"/>
              <a:gd name="T101" fmla="*/ 11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52" h="214">
                <a:moveTo>
                  <a:pt x="39" y="11"/>
                </a:moveTo>
                <a:lnTo>
                  <a:pt x="41" y="25"/>
                </a:lnTo>
                <a:lnTo>
                  <a:pt x="25" y="38"/>
                </a:lnTo>
                <a:lnTo>
                  <a:pt x="11" y="59"/>
                </a:lnTo>
                <a:lnTo>
                  <a:pt x="0" y="95"/>
                </a:lnTo>
                <a:lnTo>
                  <a:pt x="21" y="122"/>
                </a:lnTo>
                <a:lnTo>
                  <a:pt x="24" y="143"/>
                </a:lnTo>
                <a:lnTo>
                  <a:pt x="20" y="164"/>
                </a:lnTo>
                <a:lnTo>
                  <a:pt x="15" y="179"/>
                </a:lnTo>
                <a:lnTo>
                  <a:pt x="19" y="195"/>
                </a:lnTo>
                <a:lnTo>
                  <a:pt x="30" y="211"/>
                </a:lnTo>
                <a:lnTo>
                  <a:pt x="66" y="211"/>
                </a:lnTo>
                <a:lnTo>
                  <a:pt x="108" y="213"/>
                </a:lnTo>
                <a:lnTo>
                  <a:pt x="128" y="204"/>
                </a:lnTo>
                <a:lnTo>
                  <a:pt x="143" y="178"/>
                </a:lnTo>
                <a:lnTo>
                  <a:pt x="157" y="182"/>
                </a:lnTo>
                <a:lnTo>
                  <a:pt x="171" y="193"/>
                </a:lnTo>
                <a:lnTo>
                  <a:pt x="202" y="173"/>
                </a:lnTo>
                <a:lnTo>
                  <a:pt x="219" y="181"/>
                </a:lnTo>
                <a:lnTo>
                  <a:pt x="245" y="198"/>
                </a:lnTo>
                <a:lnTo>
                  <a:pt x="263" y="204"/>
                </a:lnTo>
                <a:lnTo>
                  <a:pt x="304" y="177"/>
                </a:lnTo>
                <a:lnTo>
                  <a:pt x="321" y="180"/>
                </a:lnTo>
                <a:lnTo>
                  <a:pt x="350" y="190"/>
                </a:lnTo>
                <a:lnTo>
                  <a:pt x="365" y="184"/>
                </a:lnTo>
                <a:lnTo>
                  <a:pt x="384" y="176"/>
                </a:lnTo>
                <a:lnTo>
                  <a:pt x="405" y="183"/>
                </a:lnTo>
                <a:lnTo>
                  <a:pt x="426" y="173"/>
                </a:lnTo>
                <a:lnTo>
                  <a:pt x="445" y="160"/>
                </a:lnTo>
                <a:lnTo>
                  <a:pt x="461" y="147"/>
                </a:lnTo>
                <a:lnTo>
                  <a:pt x="486" y="162"/>
                </a:lnTo>
                <a:lnTo>
                  <a:pt x="492" y="142"/>
                </a:lnTo>
                <a:lnTo>
                  <a:pt x="496" y="125"/>
                </a:lnTo>
                <a:lnTo>
                  <a:pt x="517" y="119"/>
                </a:lnTo>
                <a:lnTo>
                  <a:pt x="551" y="110"/>
                </a:lnTo>
                <a:lnTo>
                  <a:pt x="551" y="97"/>
                </a:lnTo>
                <a:lnTo>
                  <a:pt x="551" y="76"/>
                </a:lnTo>
                <a:lnTo>
                  <a:pt x="469" y="57"/>
                </a:lnTo>
                <a:lnTo>
                  <a:pt x="389" y="34"/>
                </a:lnTo>
                <a:lnTo>
                  <a:pt x="373" y="37"/>
                </a:lnTo>
                <a:lnTo>
                  <a:pt x="285" y="0"/>
                </a:lnTo>
                <a:lnTo>
                  <a:pt x="254" y="11"/>
                </a:lnTo>
                <a:lnTo>
                  <a:pt x="214" y="23"/>
                </a:lnTo>
                <a:lnTo>
                  <a:pt x="166" y="23"/>
                </a:lnTo>
                <a:lnTo>
                  <a:pt x="151" y="26"/>
                </a:lnTo>
                <a:lnTo>
                  <a:pt x="146" y="14"/>
                </a:lnTo>
                <a:lnTo>
                  <a:pt x="132" y="26"/>
                </a:lnTo>
                <a:lnTo>
                  <a:pt x="106" y="23"/>
                </a:lnTo>
                <a:lnTo>
                  <a:pt x="78" y="11"/>
                </a:lnTo>
                <a:lnTo>
                  <a:pt x="63" y="9"/>
                </a:lnTo>
                <a:lnTo>
                  <a:pt x="39" y="11"/>
                </a:lnTo>
              </a:path>
            </a:pathLst>
          </a:custGeom>
          <a:solidFill>
            <a:srgbClr val="8DC63F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4" name="Freeform 20"/>
          <p:cNvSpPr>
            <a:spLocks/>
          </p:cNvSpPr>
          <p:nvPr/>
        </p:nvSpPr>
        <p:spPr bwMode="auto">
          <a:xfrm>
            <a:off x="4517047" y="1781036"/>
            <a:ext cx="631153" cy="361672"/>
          </a:xfrm>
          <a:custGeom>
            <a:avLst/>
            <a:gdLst>
              <a:gd name="T0" fmla="*/ 65 w 358"/>
              <a:gd name="T1" fmla="*/ 23 h 216"/>
              <a:gd name="T2" fmla="*/ 65 w 358"/>
              <a:gd name="T3" fmla="*/ 59 h 216"/>
              <a:gd name="T4" fmla="*/ 9 w 358"/>
              <a:gd name="T5" fmla="*/ 76 h 216"/>
              <a:gd name="T6" fmla="*/ 0 w 358"/>
              <a:gd name="T7" fmla="*/ 111 h 216"/>
              <a:gd name="T8" fmla="*/ 9 w 358"/>
              <a:gd name="T9" fmla="*/ 144 h 216"/>
              <a:gd name="T10" fmla="*/ 23 w 358"/>
              <a:gd name="T11" fmla="*/ 156 h 216"/>
              <a:gd name="T12" fmla="*/ 43 w 358"/>
              <a:gd name="T13" fmla="*/ 150 h 216"/>
              <a:gd name="T14" fmla="*/ 71 w 358"/>
              <a:gd name="T15" fmla="*/ 144 h 216"/>
              <a:gd name="T16" fmla="*/ 91 w 358"/>
              <a:gd name="T17" fmla="*/ 183 h 216"/>
              <a:gd name="T18" fmla="*/ 105 w 358"/>
              <a:gd name="T19" fmla="*/ 178 h 216"/>
              <a:gd name="T20" fmla="*/ 142 w 358"/>
              <a:gd name="T21" fmla="*/ 206 h 216"/>
              <a:gd name="T22" fmla="*/ 155 w 358"/>
              <a:gd name="T23" fmla="*/ 215 h 216"/>
              <a:gd name="T24" fmla="*/ 171 w 358"/>
              <a:gd name="T25" fmla="*/ 210 h 216"/>
              <a:gd name="T26" fmla="*/ 187 w 358"/>
              <a:gd name="T27" fmla="*/ 206 h 216"/>
              <a:gd name="T28" fmla="*/ 201 w 358"/>
              <a:gd name="T29" fmla="*/ 204 h 216"/>
              <a:gd name="T30" fmla="*/ 207 w 358"/>
              <a:gd name="T31" fmla="*/ 199 h 216"/>
              <a:gd name="T32" fmla="*/ 210 w 358"/>
              <a:gd name="T33" fmla="*/ 170 h 216"/>
              <a:gd name="T34" fmla="*/ 202 w 358"/>
              <a:gd name="T35" fmla="*/ 156 h 216"/>
              <a:gd name="T36" fmla="*/ 202 w 358"/>
              <a:gd name="T37" fmla="*/ 144 h 216"/>
              <a:gd name="T38" fmla="*/ 213 w 358"/>
              <a:gd name="T39" fmla="*/ 136 h 216"/>
              <a:gd name="T40" fmla="*/ 233 w 358"/>
              <a:gd name="T41" fmla="*/ 125 h 216"/>
              <a:gd name="T42" fmla="*/ 247 w 358"/>
              <a:gd name="T43" fmla="*/ 121 h 216"/>
              <a:gd name="T44" fmla="*/ 261 w 358"/>
              <a:gd name="T45" fmla="*/ 134 h 216"/>
              <a:gd name="T46" fmla="*/ 275 w 358"/>
              <a:gd name="T47" fmla="*/ 122 h 216"/>
              <a:gd name="T48" fmla="*/ 289 w 358"/>
              <a:gd name="T49" fmla="*/ 111 h 216"/>
              <a:gd name="T50" fmla="*/ 312 w 358"/>
              <a:gd name="T51" fmla="*/ 104 h 216"/>
              <a:gd name="T52" fmla="*/ 325 w 358"/>
              <a:gd name="T53" fmla="*/ 100 h 216"/>
              <a:gd name="T54" fmla="*/ 338 w 358"/>
              <a:gd name="T55" fmla="*/ 102 h 216"/>
              <a:gd name="T56" fmla="*/ 332 w 358"/>
              <a:gd name="T57" fmla="*/ 99 h 216"/>
              <a:gd name="T58" fmla="*/ 332 w 358"/>
              <a:gd name="T59" fmla="*/ 80 h 216"/>
              <a:gd name="T60" fmla="*/ 341 w 358"/>
              <a:gd name="T61" fmla="*/ 65 h 216"/>
              <a:gd name="T62" fmla="*/ 352 w 358"/>
              <a:gd name="T63" fmla="*/ 56 h 216"/>
              <a:gd name="T64" fmla="*/ 357 w 358"/>
              <a:gd name="T65" fmla="*/ 54 h 216"/>
              <a:gd name="T66" fmla="*/ 355 w 358"/>
              <a:gd name="T67" fmla="*/ 45 h 216"/>
              <a:gd name="T68" fmla="*/ 343 w 358"/>
              <a:gd name="T69" fmla="*/ 40 h 216"/>
              <a:gd name="T70" fmla="*/ 329 w 358"/>
              <a:gd name="T71" fmla="*/ 33 h 216"/>
              <a:gd name="T72" fmla="*/ 315 w 358"/>
              <a:gd name="T73" fmla="*/ 31 h 216"/>
              <a:gd name="T74" fmla="*/ 298 w 358"/>
              <a:gd name="T75" fmla="*/ 31 h 216"/>
              <a:gd name="T76" fmla="*/ 289 w 358"/>
              <a:gd name="T77" fmla="*/ 31 h 216"/>
              <a:gd name="T78" fmla="*/ 286 w 358"/>
              <a:gd name="T79" fmla="*/ 25 h 216"/>
              <a:gd name="T80" fmla="*/ 286 w 358"/>
              <a:gd name="T81" fmla="*/ 16 h 216"/>
              <a:gd name="T82" fmla="*/ 295 w 358"/>
              <a:gd name="T83" fmla="*/ 14 h 216"/>
              <a:gd name="T84" fmla="*/ 303 w 358"/>
              <a:gd name="T85" fmla="*/ 14 h 216"/>
              <a:gd name="T86" fmla="*/ 303 w 358"/>
              <a:gd name="T87" fmla="*/ 5 h 216"/>
              <a:gd name="T88" fmla="*/ 293 w 358"/>
              <a:gd name="T89" fmla="*/ 0 h 216"/>
              <a:gd name="T90" fmla="*/ 269 w 358"/>
              <a:gd name="T91" fmla="*/ 2 h 216"/>
              <a:gd name="T92" fmla="*/ 244 w 358"/>
              <a:gd name="T93" fmla="*/ 8 h 216"/>
              <a:gd name="T94" fmla="*/ 230 w 358"/>
              <a:gd name="T95" fmla="*/ 8 h 216"/>
              <a:gd name="T96" fmla="*/ 210 w 358"/>
              <a:gd name="T97" fmla="*/ 8 h 216"/>
              <a:gd name="T98" fmla="*/ 202 w 358"/>
              <a:gd name="T99" fmla="*/ 2 h 216"/>
              <a:gd name="T100" fmla="*/ 193 w 358"/>
              <a:gd name="T101" fmla="*/ 5 h 216"/>
              <a:gd name="T102" fmla="*/ 182 w 358"/>
              <a:gd name="T103" fmla="*/ 14 h 216"/>
              <a:gd name="T104" fmla="*/ 167 w 358"/>
              <a:gd name="T105" fmla="*/ 16 h 216"/>
              <a:gd name="T106" fmla="*/ 148 w 358"/>
              <a:gd name="T107" fmla="*/ 14 h 216"/>
              <a:gd name="T108" fmla="*/ 139 w 358"/>
              <a:gd name="T109" fmla="*/ 19 h 216"/>
              <a:gd name="T110" fmla="*/ 125 w 358"/>
              <a:gd name="T111" fmla="*/ 31 h 216"/>
              <a:gd name="T112" fmla="*/ 119 w 358"/>
              <a:gd name="T113" fmla="*/ 31 h 216"/>
              <a:gd name="T114" fmla="*/ 100 w 358"/>
              <a:gd name="T115" fmla="*/ 25 h 216"/>
              <a:gd name="T116" fmla="*/ 83 w 358"/>
              <a:gd name="T117" fmla="*/ 25 h 216"/>
              <a:gd name="T118" fmla="*/ 65 w 358"/>
              <a:gd name="T119" fmla="*/ 23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58" h="216">
                <a:moveTo>
                  <a:pt x="65" y="23"/>
                </a:moveTo>
                <a:lnTo>
                  <a:pt x="65" y="59"/>
                </a:lnTo>
                <a:lnTo>
                  <a:pt x="9" y="76"/>
                </a:lnTo>
                <a:lnTo>
                  <a:pt x="0" y="111"/>
                </a:lnTo>
                <a:lnTo>
                  <a:pt x="9" y="144"/>
                </a:lnTo>
                <a:lnTo>
                  <a:pt x="23" y="156"/>
                </a:lnTo>
                <a:lnTo>
                  <a:pt x="43" y="150"/>
                </a:lnTo>
                <a:lnTo>
                  <a:pt x="71" y="144"/>
                </a:lnTo>
                <a:lnTo>
                  <a:pt x="91" y="183"/>
                </a:lnTo>
                <a:lnTo>
                  <a:pt x="105" y="178"/>
                </a:lnTo>
                <a:lnTo>
                  <a:pt x="142" y="206"/>
                </a:lnTo>
                <a:lnTo>
                  <a:pt x="155" y="215"/>
                </a:lnTo>
                <a:lnTo>
                  <a:pt x="171" y="210"/>
                </a:lnTo>
                <a:lnTo>
                  <a:pt x="187" y="206"/>
                </a:lnTo>
                <a:lnTo>
                  <a:pt x="201" y="204"/>
                </a:lnTo>
                <a:lnTo>
                  <a:pt x="207" y="199"/>
                </a:lnTo>
                <a:lnTo>
                  <a:pt x="210" y="170"/>
                </a:lnTo>
                <a:lnTo>
                  <a:pt x="202" y="156"/>
                </a:lnTo>
                <a:lnTo>
                  <a:pt x="202" y="144"/>
                </a:lnTo>
                <a:lnTo>
                  <a:pt x="213" y="136"/>
                </a:lnTo>
                <a:lnTo>
                  <a:pt x="233" y="125"/>
                </a:lnTo>
                <a:lnTo>
                  <a:pt x="247" y="121"/>
                </a:lnTo>
                <a:lnTo>
                  <a:pt x="261" y="134"/>
                </a:lnTo>
                <a:lnTo>
                  <a:pt x="275" y="122"/>
                </a:lnTo>
                <a:lnTo>
                  <a:pt x="289" y="111"/>
                </a:lnTo>
                <a:lnTo>
                  <a:pt x="312" y="104"/>
                </a:lnTo>
                <a:lnTo>
                  <a:pt x="325" y="100"/>
                </a:lnTo>
                <a:lnTo>
                  <a:pt x="338" y="102"/>
                </a:lnTo>
                <a:lnTo>
                  <a:pt x="332" y="99"/>
                </a:lnTo>
                <a:lnTo>
                  <a:pt x="332" y="80"/>
                </a:lnTo>
                <a:lnTo>
                  <a:pt x="341" y="65"/>
                </a:lnTo>
                <a:lnTo>
                  <a:pt x="352" y="56"/>
                </a:lnTo>
                <a:lnTo>
                  <a:pt x="357" y="54"/>
                </a:lnTo>
                <a:lnTo>
                  <a:pt x="355" y="45"/>
                </a:lnTo>
                <a:lnTo>
                  <a:pt x="343" y="40"/>
                </a:lnTo>
                <a:lnTo>
                  <a:pt x="329" y="33"/>
                </a:lnTo>
                <a:lnTo>
                  <a:pt x="315" y="31"/>
                </a:lnTo>
                <a:lnTo>
                  <a:pt x="298" y="31"/>
                </a:lnTo>
                <a:lnTo>
                  <a:pt x="289" y="31"/>
                </a:lnTo>
                <a:lnTo>
                  <a:pt x="286" y="25"/>
                </a:lnTo>
                <a:lnTo>
                  <a:pt x="286" y="16"/>
                </a:lnTo>
                <a:lnTo>
                  <a:pt x="295" y="14"/>
                </a:lnTo>
                <a:lnTo>
                  <a:pt x="303" y="14"/>
                </a:lnTo>
                <a:lnTo>
                  <a:pt x="303" y="5"/>
                </a:lnTo>
                <a:lnTo>
                  <a:pt x="293" y="0"/>
                </a:lnTo>
                <a:lnTo>
                  <a:pt x="269" y="2"/>
                </a:lnTo>
                <a:lnTo>
                  <a:pt x="244" y="8"/>
                </a:lnTo>
                <a:lnTo>
                  <a:pt x="230" y="8"/>
                </a:lnTo>
                <a:lnTo>
                  <a:pt x="210" y="8"/>
                </a:lnTo>
                <a:lnTo>
                  <a:pt x="202" y="2"/>
                </a:lnTo>
                <a:lnTo>
                  <a:pt x="193" y="5"/>
                </a:lnTo>
                <a:lnTo>
                  <a:pt x="182" y="14"/>
                </a:lnTo>
                <a:lnTo>
                  <a:pt x="167" y="16"/>
                </a:lnTo>
                <a:lnTo>
                  <a:pt x="148" y="14"/>
                </a:lnTo>
                <a:lnTo>
                  <a:pt x="139" y="19"/>
                </a:lnTo>
                <a:lnTo>
                  <a:pt x="125" y="31"/>
                </a:lnTo>
                <a:lnTo>
                  <a:pt x="119" y="31"/>
                </a:lnTo>
                <a:lnTo>
                  <a:pt x="100" y="25"/>
                </a:lnTo>
                <a:lnTo>
                  <a:pt x="83" y="25"/>
                </a:lnTo>
                <a:lnTo>
                  <a:pt x="65" y="23"/>
                </a:lnTo>
              </a:path>
            </a:pathLst>
          </a:custGeom>
          <a:solidFill>
            <a:srgbClr val="C4DF9B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5" name="Freeform 21"/>
          <p:cNvSpPr>
            <a:spLocks/>
          </p:cNvSpPr>
          <p:nvPr/>
        </p:nvSpPr>
        <p:spPr bwMode="auto">
          <a:xfrm>
            <a:off x="2812328" y="1600200"/>
            <a:ext cx="957300" cy="966891"/>
          </a:xfrm>
          <a:custGeom>
            <a:avLst/>
            <a:gdLst>
              <a:gd name="T0" fmla="*/ 513 w 543"/>
              <a:gd name="T1" fmla="*/ 88 h 577"/>
              <a:gd name="T2" fmla="*/ 482 w 543"/>
              <a:gd name="T3" fmla="*/ 145 h 577"/>
              <a:gd name="T4" fmla="*/ 502 w 543"/>
              <a:gd name="T5" fmla="*/ 190 h 577"/>
              <a:gd name="T6" fmla="*/ 496 w 543"/>
              <a:gd name="T7" fmla="*/ 233 h 577"/>
              <a:gd name="T8" fmla="*/ 519 w 543"/>
              <a:gd name="T9" fmla="*/ 286 h 577"/>
              <a:gd name="T10" fmla="*/ 477 w 543"/>
              <a:gd name="T11" fmla="*/ 366 h 577"/>
              <a:gd name="T12" fmla="*/ 504 w 543"/>
              <a:gd name="T13" fmla="*/ 392 h 577"/>
              <a:gd name="T14" fmla="*/ 536 w 543"/>
              <a:gd name="T15" fmla="*/ 437 h 577"/>
              <a:gd name="T16" fmla="*/ 528 w 543"/>
              <a:gd name="T17" fmla="*/ 459 h 577"/>
              <a:gd name="T18" fmla="*/ 488 w 543"/>
              <a:gd name="T19" fmla="*/ 525 h 577"/>
              <a:gd name="T20" fmla="*/ 445 w 543"/>
              <a:gd name="T21" fmla="*/ 528 h 577"/>
              <a:gd name="T22" fmla="*/ 442 w 543"/>
              <a:gd name="T23" fmla="*/ 576 h 577"/>
              <a:gd name="T24" fmla="*/ 392 w 543"/>
              <a:gd name="T25" fmla="*/ 553 h 577"/>
              <a:gd name="T26" fmla="*/ 329 w 543"/>
              <a:gd name="T27" fmla="*/ 545 h 577"/>
              <a:gd name="T28" fmla="*/ 273 w 543"/>
              <a:gd name="T29" fmla="*/ 528 h 577"/>
              <a:gd name="T30" fmla="*/ 230 w 543"/>
              <a:gd name="T31" fmla="*/ 547 h 577"/>
              <a:gd name="T32" fmla="*/ 230 w 543"/>
              <a:gd name="T33" fmla="*/ 462 h 577"/>
              <a:gd name="T34" fmla="*/ 213 w 543"/>
              <a:gd name="T35" fmla="*/ 448 h 577"/>
              <a:gd name="T36" fmla="*/ 147 w 543"/>
              <a:gd name="T37" fmla="*/ 479 h 577"/>
              <a:gd name="T38" fmla="*/ 102 w 543"/>
              <a:gd name="T39" fmla="*/ 497 h 577"/>
              <a:gd name="T40" fmla="*/ 71 w 543"/>
              <a:gd name="T41" fmla="*/ 507 h 577"/>
              <a:gd name="T42" fmla="*/ 62 w 543"/>
              <a:gd name="T43" fmla="*/ 468 h 577"/>
              <a:gd name="T44" fmla="*/ 102 w 543"/>
              <a:gd name="T45" fmla="*/ 419 h 577"/>
              <a:gd name="T46" fmla="*/ 93 w 543"/>
              <a:gd name="T47" fmla="*/ 397 h 577"/>
              <a:gd name="T48" fmla="*/ 130 w 543"/>
              <a:gd name="T49" fmla="*/ 378 h 577"/>
              <a:gd name="T50" fmla="*/ 102 w 543"/>
              <a:gd name="T51" fmla="*/ 366 h 577"/>
              <a:gd name="T52" fmla="*/ 88 w 543"/>
              <a:gd name="T53" fmla="*/ 331 h 577"/>
              <a:gd name="T54" fmla="*/ 116 w 543"/>
              <a:gd name="T55" fmla="*/ 309 h 577"/>
              <a:gd name="T56" fmla="*/ 79 w 543"/>
              <a:gd name="T57" fmla="*/ 312 h 577"/>
              <a:gd name="T58" fmla="*/ 51 w 543"/>
              <a:gd name="T59" fmla="*/ 295 h 577"/>
              <a:gd name="T60" fmla="*/ 68 w 543"/>
              <a:gd name="T61" fmla="*/ 261 h 577"/>
              <a:gd name="T62" fmla="*/ 43 w 543"/>
              <a:gd name="T63" fmla="*/ 261 h 577"/>
              <a:gd name="T64" fmla="*/ 14 w 543"/>
              <a:gd name="T65" fmla="*/ 221 h 577"/>
              <a:gd name="T66" fmla="*/ 9 w 543"/>
              <a:gd name="T67" fmla="*/ 167 h 577"/>
              <a:gd name="T68" fmla="*/ 51 w 543"/>
              <a:gd name="T69" fmla="*/ 136 h 577"/>
              <a:gd name="T70" fmla="*/ 76 w 543"/>
              <a:gd name="T71" fmla="*/ 124 h 577"/>
              <a:gd name="T72" fmla="*/ 138 w 543"/>
              <a:gd name="T73" fmla="*/ 116 h 577"/>
              <a:gd name="T74" fmla="*/ 185 w 543"/>
              <a:gd name="T75" fmla="*/ 105 h 577"/>
              <a:gd name="T76" fmla="*/ 207 w 543"/>
              <a:gd name="T77" fmla="*/ 97 h 577"/>
              <a:gd name="T78" fmla="*/ 238 w 543"/>
              <a:gd name="T79" fmla="*/ 100 h 577"/>
              <a:gd name="T80" fmla="*/ 230 w 543"/>
              <a:gd name="T81" fmla="*/ 60 h 577"/>
              <a:gd name="T82" fmla="*/ 287 w 543"/>
              <a:gd name="T83" fmla="*/ 43 h 577"/>
              <a:gd name="T84" fmla="*/ 304 w 543"/>
              <a:gd name="T85" fmla="*/ 9 h 577"/>
              <a:gd name="T86" fmla="*/ 337 w 543"/>
              <a:gd name="T87" fmla="*/ 14 h 577"/>
              <a:gd name="T88" fmla="*/ 366 w 543"/>
              <a:gd name="T89" fmla="*/ 12 h 577"/>
              <a:gd name="T90" fmla="*/ 428 w 543"/>
              <a:gd name="T91" fmla="*/ 34 h 577"/>
              <a:gd name="T92" fmla="*/ 459 w 543"/>
              <a:gd name="T93" fmla="*/ 54 h 577"/>
              <a:gd name="T94" fmla="*/ 519 w 543"/>
              <a:gd name="T95" fmla="*/ 65 h 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543" h="577">
                <a:moveTo>
                  <a:pt x="519" y="65"/>
                </a:moveTo>
                <a:lnTo>
                  <a:pt x="522" y="79"/>
                </a:lnTo>
                <a:lnTo>
                  <a:pt x="513" y="88"/>
                </a:lnTo>
                <a:lnTo>
                  <a:pt x="504" y="97"/>
                </a:lnTo>
                <a:lnTo>
                  <a:pt x="491" y="116"/>
                </a:lnTo>
                <a:lnTo>
                  <a:pt x="482" y="145"/>
                </a:lnTo>
                <a:lnTo>
                  <a:pt x="480" y="150"/>
                </a:lnTo>
                <a:lnTo>
                  <a:pt x="502" y="179"/>
                </a:lnTo>
                <a:lnTo>
                  <a:pt x="502" y="190"/>
                </a:lnTo>
                <a:lnTo>
                  <a:pt x="504" y="204"/>
                </a:lnTo>
                <a:lnTo>
                  <a:pt x="499" y="221"/>
                </a:lnTo>
                <a:lnTo>
                  <a:pt x="496" y="233"/>
                </a:lnTo>
                <a:lnTo>
                  <a:pt x="499" y="252"/>
                </a:lnTo>
                <a:lnTo>
                  <a:pt x="511" y="276"/>
                </a:lnTo>
                <a:lnTo>
                  <a:pt x="519" y="286"/>
                </a:lnTo>
                <a:lnTo>
                  <a:pt x="513" y="300"/>
                </a:lnTo>
                <a:lnTo>
                  <a:pt x="485" y="335"/>
                </a:lnTo>
                <a:lnTo>
                  <a:pt x="477" y="366"/>
                </a:lnTo>
                <a:lnTo>
                  <a:pt x="482" y="386"/>
                </a:lnTo>
                <a:lnTo>
                  <a:pt x="491" y="395"/>
                </a:lnTo>
                <a:lnTo>
                  <a:pt x="504" y="392"/>
                </a:lnTo>
                <a:lnTo>
                  <a:pt x="513" y="392"/>
                </a:lnTo>
                <a:lnTo>
                  <a:pt x="528" y="414"/>
                </a:lnTo>
                <a:lnTo>
                  <a:pt x="536" y="437"/>
                </a:lnTo>
                <a:lnTo>
                  <a:pt x="542" y="451"/>
                </a:lnTo>
                <a:lnTo>
                  <a:pt x="539" y="459"/>
                </a:lnTo>
                <a:lnTo>
                  <a:pt x="528" y="459"/>
                </a:lnTo>
                <a:lnTo>
                  <a:pt x="519" y="474"/>
                </a:lnTo>
                <a:lnTo>
                  <a:pt x="502" y="502"/>
                </a:lnTo>
                <a:lnTo>
                  <a:pt x="488" y="525"/>
                </a:lnTo>
                <a:lnTo>
                  <a:pt x="471" y="516"/>
                </a:lnTo>
                <a:lnTo>
                  <a:pt x="457" y="516"/>
                </a:lnTo>
                <a:lnTo>
                  <a:pt x="445" y="528"/>
                </a:lnTo>
                <a:lnTo>
                  <a:pt x="434" y="542"/>
                </a:lnTo>
                <a:lnTo>
                  <a:pt x="440" y="553"/>
                </a:lnTo>
                <a:lnTo>
                  <a:pt x="442" y="576"/>
                </a:lnTo>
                <a:lnTo>
                  <a:pt x="417" y="547"/>
                </a:lnTo>
                <a:lnTo>
                  <a:pt x="406" y="553"/>
                </a:lnTo>
                <a:lnTo>
                  <a:pt x="392" y="553"/>
                </a:lnTo>
                <a:lnTo>
                  <a:pt x="377" y="556"/>
                </a:lnTo>
                <a:lnTo>
                  <a:pt x="346" y="547"/>
                </a:lnTo>
                <a:lnTo>
                  <a:pt x="329" y="545"/>
                </a:lnTo>
                <a:lnTo>
                  <a:pt x="304" y="550"/>
                </a:lnTo>
                <a:lnTo>
                  <a:pt x="283" y="539"/>
                </a:lnTo>
                <a:lnTo>
                  <a:pt x="273" y="528"/>
                </a:lnTo>
                <a:lnTo>
                  <a:pt x="266" y="531"/>
                </a:lnTo>
                <a:lnTo>
                  <a:pt x="258" y="539"/>
                </a:lnTo>
                <a:lnTo>
                  <a:pt x="230" y="547"/>
                </a:lnTo>
                <a:lnTo>
                  <a:pt x="213" y="516"/>
                </a:lnTo>
                <a:lnTo>
                  <a:pt x="230" y="476"/>
                </a:lnTo>
                <a:lnTo>
                  <a:pt x="230" y="462"/>
                </a:lnTo>
                <a:lnTo>
                  <a:pt x="226" y="448"/>
                </a:lnTo>
                <a:lnTo>
                  <a:pt x="218" y="434"/>
                </a:lnTo>
                <a:lnTo>
                  <a:pt x="213" y="448"/>
                </a:lnTo>
                <a:lnTo>
                  <a:pt x="199" y="454"/>
                </a:lnTo>
                <a:lnTo>
                  <a:pt x="181" y="466"/>
                </a:lnTo>
                <a:lnTo>
                  <a:pt x="147" y="479"/>
                </a:lnTo>
                <a:lnTo>
                  <a:pt x="128" y="483"/>
                </a:lnTo>
                <a:lnTo>
                  <a:pt x="111" y="485"/>
                </a:lnTo>
                <a:lnTo>
                  <a:pt x="102" y="497"/>
                </a:lnTo>
                <a:lnTo>
                  <a:pt x="90" y="507"/>
                </a:lnTo>
                <a:lnTo>
                  <a:pt x="68" y="519"/>
                </a:lnTo>
                <a:lnTo>
                  <a:pt x="71" y="507"/>
                </a:lnTo>
                <a:lnTo>
                  <a:pt x="62" y="502"/>
                </a:lnTo>
                <a:lnTo>
                  <a:pt x="65" y="485"/>
                </a:lnTo>
                <a:lnTo>
                  <a:pt x="62" y="468"/>
                </a:lnTo>
                <a:lnTo>
                  <a:pt x="57" y="457"/>
                </a:lnTo>
                <a:lnTo>
                  <a:pt x="76" y="443"/>
                </a:lnTo>
                <a:lnTo>
                  <a:pt x="102" y="419"/>
                </a:lnTo>
                <a:lnTo>
                  <a:pt x="90" y="414"/>
                </a:lnTo>
                <a:lnTo>
                  <a:pt x="83" y="400"/>
                </a:lnTo>
                <a:lnTo>
                  <a:pt x="93" y="397"/>
                </a:lnTo>
                <a:lnTo>
                  <a:pt x="102" y="388"/>
                </a:lnTo>
                <a:lnTo>
                  <a:pt x="122" y="383"/>
                </a:lnTo>
                <a:lnTo>
                  <a:pt x="130" y="378"/>
                </a:lnTo>
                <a:lnTo>
                  <a:pt x="128" y="366"/>
                </a:lnTo>
                <a:lnTo>
                  <a:pt x="111" y="366"/>
                </a:lnTo>
                <a:lnTo>
                  <a:pt x="102" y="366"/>
                </a:lnTo>
                <a:lnTo>
                  <a:pt x="90" y="360"/>
                </a:lnTo>
                <a:lnTo>
                  <a:pt x="88" y="349"/>
                </a:lnTo>
                <a:lnTo>
                  <a:pt x="88" y="331"/>
                </a:lnTo>
                <a:lnTo>
                  <a:pt x="93" y="321"/>
                </a:lnTo>
                <a:lnTo>
                  <a:pt x="102" y="309"/>
                </a:lnTo>
                <a:lnTo>
                  <a:pt x="116" y="309"/>
                </a:lnTo>
                <a:lnTo>
                  <a:pt x="105" y="298"/>
                </a:lnTo>
                <a:lnTo>
                  <a:pt x="85" y="304"/>
                </a:lnTo>
                <a:lnTo>
                  <a:pt x="79" y="312"/>
                </a:lnTo>
                <a:lnTo>
                  <a:pt x="57" y="326"/>
                </a:lnTo>
                <a:lnTo>
                  <a:pt x="48" y="312"/>
                </a:lnTo>
                <a:lnTo>
                  <a:pt x="51" y="295"/>
                </a:lnTo>
                <a:lnTo>
                  <a:pt x="54" y="281"/>
                </a:lnTo>
                <a:lnTo>
                  <a:pt x="65" y="269"/>
                </a:lnTo>
                <a:lnTo>
                  <a:pt x="68" y="261"/>
                </a:lnTo>
                <a:lnTo>
                  <a:pt x="62" y="252"/>
                </a:lnTo>
                <a:lnTo>
                  <a:pt x="51" y="258"/>
                </a:lnTo>
                <a:lnTo>
                  <a:pt x="43" y="261"/>
                </a:lnTo>
                <a:lnTo>
                  <a:pt x="31" y="241"/>
                </a:lnTo>
                <a:lnTo>
                  <a:pt x="23" y="227"/>
                </a:lnTo>
                <a:lnTo>
                  <a:pt x="14" y="221"/>
                </a:lnTo>
                <a:lnTo>
                  <a:pt x="0" y="216"/>
                </a:lnTo>
                <a:lnTo>
                  <a:pt x="9" y="207"/>
                </a:lnTo>
                <a:lnTo>
                  <a:pt x="9" y="167"/>
                </a:lnTo>
                <a:lnTo>
                  <a:pt x="17" y="159"/>
                </a:lnTo>
                <a:lnTo>
                  <a:pt x="37" y="145"/>
                </a:lnTo>
                <a:lnTo>
                  <a:pt x="51" y="136"/>
                </a:lnTo>
                <a:lnTo>
                  <a:pt x="62" y="131"/>
                </a:lnTo>
                <a:lnTo>
                  <a:pt x="76" y="136"/>
                </a:lnTo>
                <a:lnTo>
                  <a:pt x="76" y="124"/>
                </a:lnTo>
                <a:lnTo>
                  <a:pt x="93" y="105"/>
                </a:lnTo>
                <a:lnTo>
                  <a:pt x="105" y="108"/>
                </a:lnTo>
                <a:lnTo>
                  <a:pt x="138" y="116"/>
                </a:lnTo>
                <a:lnTo>
                  <a:pt x="150" y="122"/>
                </a:lnTo>
                <a:lnTo>
                  <a:pt x="162" y="116"/>
                </a:lnTo>
                <a:lnTo>
                  <a:pt x="185" y="105"/>
                </a:lnTo>
                <a:lnTo>
                  <a:pt x="190" y="100"/>
                </a:lnTo>
                <a:lnTo>
                  <a:pt x="199" y="105"/>
                </a:lnTo>
                <a:lnTo>
                  <a:pt x="207" y="97"/>
                </a:lnTo>
                <a:lnTo>
                  <a:pt x="216" y="102"/>
                </a:lnTo>
                <a:lnTo>
                  <a:pt x="233" y="108"/>
                </a:lnTo>
                <a:lnTo>
                  <a:pt x="238" y="100"/>
                </a:lnTo>
                <a:lnTo>
                  <a:pt x="238" y="85"/>
                </a:lnTo>
                <a:lnTo>
                  <a:pt x="233" y="71"/>
                </a:lnTo>
                <a:lnTo>
                  <a:pt x="230" y="60"/>
                </a:lnTo>
                <a:lnTo>
                  <a:pt x="250" y="51"/>
                </a:lnTo>
                <a:lnTo>
                  <a:pt x="273" y="36"/>
                </a:lnTo>
                <a:lnTo>
                  <a:pt x="287" y="43"/>
                </a:lnTo>
                <a:lnTo>
                  <a:pt x="278" y="26"/>
                </a:lnTo>
                <a:lnTo>
                  <a:pt x="289" y="20"/>
                </a:lnTo>
                <a:lnTo>
                  <a:pt x="304" y="9"/>
                </a:lnTo>
                <a:lnTo>
                  <a:pt x="315" y="0"/>
                </a:lnTo>
                <a:lnTo>
                  <a:pt x="326" y="0"/>
                </a:lnTo>
                <a:lnTo>
                  <a:pt x="337" y="14"/>
                </a:lnTo>
                <a:lnTo>
                  <a:pt x="346" y="3"/>
                </a:lnTo>
                <a:lnTo>
                  <a:pt x="361" y="3"/>
                </a:lnTo>
                <a:lnTo>
                  <a:pt x="366" y="12"/>
                </a:lnTo>
                <a:lnTo>
                  <a:pt x="389" y="12"/>
                </a:lnTo>
                <a:lnTo>
                  <a:pt x="414" y="20"/>
                </a:lnTo>
                <a:lnTo>
                  <a:pt x="428" y="34"/>
                </a:lnTo>
                <a:lnTo>
                  <a:pt x="434" y="54"/>
                </a:lnTo>
                <a:lnTo>
                  <a:pt x="442" y="60"/>
                </a:lnTo>
                <a:lnTo>
                  <a:pt x="459" y="54"/>
                </a:lnTo>
                <a:lnTo>
                  <a:pt x="473" y="62"/>
                </a:lnTo>
                <a:lnTo>
                  <a:pt x="494" y="68"/>
                </a:lnTo>
                <a:lnTo>
                  <a:pt x="519" y="65"/>
                </a:lnTo>
              </a:path>
            </a:pathLst>
          </a:custGeom>
          <a:solidFill>
            <a:srgbClr val="218535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6" name="Freeform 22"/>
          <p:cNvSpPr>
            <a:spLocks/>
          </p:cNvSpPr>
          <p:nvPr/>
        </p:nvSpPr>
        <p:spPr bwMode="auto">
          <a:xfrm>
            <a:off x="3645813" y="1941455"/>
            <a:ext cx="1997647" cy="1521066"/>
          </a:xfrm>
          <a:custGeom>
            <a:avLst/>
            <a:gdLst>
              <a:gd name="T0" fmla="*/ 63 w 1133"/>
              <a:gd name="T1" fmla="*/ 255 h 907"/>
              <a:gd name="T2" fmla="*/ 31 w 1133"/>
              <a:gd name="T3" fmla="*/ 188 h 907"/>
              <a:gd name="T4" fmla="*/ 9 w 1133"/>
              <a:gd name="T5" fmla="*/ 126 h 907"/>
              <a:gd name="T6" fmla="*/ 63 w 1133"/>
              <a:gd name="T7" fmla="*/ 63 h 907"/>
              <a:gd name="T8" fmla="*/ 151 w 1133"/>
              <a:gd name="T9" fmla="*/ 38 h 907"/>
              <a:gd name="T10" fmla="*/ 210 w 1133"/>
              <a:gd name="T11" fmla="*/ 26 h 907"/>
              <a:gd name="T12" fmla="*/ 286 w 1133"/>
              <a:gd name="T13" fmla="*/ 48 h 907"/>
              <a:gd name="T14" fmla="*/ 392 w 1133"/>
              <a:gd name="T15" fmla="*/ 29 h 907"/>
              <a:gd name="T16" fmla="*/ 469 w 1133"/>
              <a:gd name="T17" fmla="*/ 0 h 907"/>
              <a:gd name="T18" fmla="*/ 517 w 1133"/>
              <a:gd name="T19" fmla="*/ 60 h 907"/>
              <a:gd name="T20" fmla="*/ 599 w 1133"/>
              <a:gd name="T21" fmla="*/ 79 h 907"/>
              <a:gd name="T22" fmla="*/ 676 w 1133"/>
              <a:gd name="T23" fmla="*/ 111 h 907"/>
              <a:gd name="T24" fmla="*/ 698 w 1133"/>
              <a:gd name="T25" fmla="*/ 65 h 907"/>
              <a:gd name="T26" fmla="*/ 724 w 1133"/>
              <a:gd name="T27" fmla="*/ 32 h 907"/>
              <a:gd name="T28" fmla="*/ 783 w 1133"/>
              <a:gd name="T29" fmla="*/ 15 h 907"/>
              <a:gd name="T30" fmla="*/ 846 w 1133"/>
              <a:gd name="T31" fmla="*/ 55 h 907"/>
              <a:gd name="T32" fmla="*/ 840 w 1133"/>
              <a:gd name="T33" fmla="*/ 97 h 907"/>
              <a:gd name="T34" fmla="*/ 857 w 1133"/>
              <a:gd name="T35" fmla="*/ 185 h 907"/>
              <a:gd name="T36" fmla="*/ 854 w 1133"/>
              <a:gd name="T37" fmla="*/ 253 h 907"/>
              <a:gd name="T38" fmla="*/ 871 w 1133"/>
              <a:gd name="T39" fmla="*/ 327 h 907"/>
              <a:gd name="T40" fmla="*/ 902 w 1133"/>
              <a:gd name="T41" fmla="*/ 347 h 907"/>
              <a:gd name="T42" fmla="*/ 928 w 1133"/>
              <a:gd name="T43" fmla="*/ 316 h 907"/>
              <a:gd name="T44" fmla="*/ 962 w 1133"/>
              <a:gd name="T45" fmla="*/ 350 h 907"/>
              <a:gd name="T46" fmla="*/ 1064 w 1133"/>
              <a:gd name="T47" fmla="*/ 312 h 907"/>
              <a:gd name="T48" fmla="*/ 1109 w 1133"/>
              <a:gd name="T49" fmla="*/ 364 h 907"/>
              <a:gd name="T50" fmla="*/ 1123 w 1133"/>
              <a:gd name="T51" fmla="*/ 435 h 907"/>
              <a:gd name="T52" fmla="*/ 1098 w 1133"/>
              <a:gd name="T53" fmla="*/ 523 h 907"/>
              <a:gd name="T54" fmla="*/ 1047 w 1133"/>
              <a:gd name="T55" fmla="*/ 559 h 907"/>
              <a:gd name="T56" fmla="*/ 1033 w 1133"/>
              <a:gd name="T57" fmla="*/ 628 h 907"/>
              <a:gd name="T58" fmla="*/ 990 w 1133"/>
              <a:gd name="T59" fmla="*/ 574 h 907"/>
              <a:gd name="T60" fmla="*/ 883 w 1133"/>
              <a:gd name="T61" fmla="*/ 540 h 907"/>
              <a:gd name="T62" fmla="*/ 837 w 1133"/>
              <a:gd name="T63" fmla="*/ 545 h 907"/>
              <a:gd name="T64" fmla="*/ 758 w 1133"/>
              <a:gd name="T65" fmla="*/ 597 h 907"/>
              <a:gd name="T66" fmla="*/ 647 w 1133"/>
              <a:gd name="T67" fmla="*/ 710 h 907"/>
              <a:gd name="T68" fmla="*/ 564 w 1133"/>
              <a:gd name="T69" fmla="*/ 781 h 907"/>
              <a:gd name="T70" fmla="*/ 540 w 1133"/>
              <a:gd name="T71" fmla="*/ 823 h 907"/>
              <a:gd name="T72" fmla="*/ 505 w 1133"/>
              <a:gd name="T73" fmla="*/ 886 h 907"/>
              <a:gd name="T74" fmla="*/ 445 w 1133"/>
              <a:gd name="T75" fmla="*/ 878 h 907"/>
              <a:gd name="T76" fmla="*/ 355 w 1133"/>
              <a:gd name="T77" fmla="*/ 894 h 907"/>
              <a:gd name="T78" fmla="*/ 286 w 1133"/>
              <a:gd name="T79" fmla="*/ 841 h 907"/>
              <a:gd name="T80" fmla="*/ 174 w 1133"/>
              <a:gd name="T81" fmla="*/ 792 h 907"/>
              <a:gd name="T82" fmla="*/ 69 w 1133"/>
              <a:gd name="T83" fmla="*/ 858 h 907"/>
              <a:gd name="T84" fmla="*/ 46 w 1133"/>
              <a:gd name="T85" fmla="*/ 804 h 907"/>
              <a:gd name="T86" fmla="*/ 48 w 1133"/>
              <a:gd name="T87" fmla="*/ 690 h 907"/>
              <a:gd name="T88" fmla="*/ 143 w 1133"/>
              <a:gd name="T89" fmla="*/ 520 h 907"/>
              <a:gd name="T90" fmla="*/ 190 w 1133"/>
              <a:gd name="T91" fmla="*/ 443 h 907"/>
              <a:gd name="T92" fmla="*/ 128 w 1133"/>
              <a:gd name="T93" fmla="*/ 412 h 907"/>
              <a:gd name="T94" fmla="*/ 86 w 1133"/>
              <a:gd name="T95" fmla="*/ 330 h 907"/>
              <a:gd name="T96" fmla="*/ 12 w 1133"/>
              <a:gd name="T97" fmla="*/ 324 h 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133" h="907">
                <a:moveTo>
                  <a:pt x="12" y="324"/>
                </a:moveTo>
                <a:lnTo>
                  <a:pt x="29" y="293"/>
                </a:lnTo>
                <a:lnTo>
                  <a:pt x="51" y="253"/>
                </a:lnTo>
                <a:lnTo>
                  <a:pt x="63" y="255"/>
                </a:lnTo>
                <a:lnTo>
                  <a:pt x="65" y="245"/>
                </a:lnTo>
                <a:lnTo>
                  <a:pt x="51" y="202"/>
                </a:lnTo>
                <a:lnTo>
                  <a:pt x="34" y="185"/>
                </a:lnTo>
                <a:lnTo>
                  <a:pt x="31" y="188"/>
                </a:lnTo>
                <a:lnTo>
                  <a:pt x="20" y="191"/>
                </a:lnTo>
                <a:lnTo>
                  <a:pt x="6" y="176"/>
                </a:lnTo>
                <a:lnTo>
                  <a:pt x="0" y="157"/>
                </a:lnTo>
                <a:lnTo>
                  <a:pt x="9" y="126"/>
                </a:lnTo>
                <a:lnTo>
                  <a:pt x="38" y="97"/>
                </a:lnTo>
                <a:lnTo>
                  <a:pt x="43" y="79"/>
                </a:lnTo>
                <a:lnTo>
                  <a:pt x="38" y="65"/>
                </a:lnTo>
                <a:lnTo>
                  <a:pt x="63" y="63"/>
                </a:lnTo>
                <a:lnTo>
                  <a:pt x="100" y="65"/>
                </a:lnTo>
                <a:lnTo>
                  <a:pt x="117" y="65"/>
                </a:lnTo>
                <a:lnTo>
                  <a:pt x="131" y="60"/>
                </a:lnTo>
                <a:lnTo>
                  <a:pt x="151" y="38"/>
                </a:lnTo>
                <a:lnTo>
                  <a:pt x="153" y="32"/>
                </a:lnTo>
                <a:lnTo>
                  <a:pt x="165" y="34"/>
                </a:lnTo>
                <a:lnTo>
                  <a:pt x="179" y="46"/>
                </a:lnTo>
                <a:lnTo>
                  <a:pt x="210" y="26"/>
                </a:lnTo>
                <a:lnTo>
                  <a:pt x="236" y="38"/>
                </a:lnTo>
                <a:lnTo>
                  <a:pt x="253" y="51"/>
                </a:lnTo>
                <a:lnTo>
                  <a:pt x="270" y="57"/>
                </a:lnTo>
                <a:lnTo>
                  <a:pt x="286" y="48"/>
                </a:lnTo>
                <a:lnTo>
                  <a:pt x="312" y="29"/>
                </a:lnTo>
                <a:lnTo>
                  <a:pt x="358" y="43"/>
                </a:lnTo>
                <a:lnTo>
                  <a:pt x="369" y="38"/>
                </a:lnTo>
                <a:lnTo>
                  <a:pt x="392" y="29"/>
                </a:lnTo>
                <a:lnTo>
                  <a:pt x="412" y="34"/>
                </a:lnTo>
                <a:lnTo>
                  <a:pt x="435" y="26"/>
                </a:lnTo>
                <a:lnTo>
                  <a:pt x="452" y="12"/>
                </a:lnTo>
                <a:lnTo>
                  <a:pt x="469" y="0"/>
                </a:lnTo>
                <a:lnTo>
                  <a:pt x="491" y="12"/>
                </a:lnTo>
                <a:lnTo>
                  <a:pt x="500" y="32"/>
                </a:lnTo>
                <a:lnTo>
                  <a:pt x="505" y="51"/>
                </a:lnTo>
                <a:lnTo>
                  <a:pt x="517" y="60"/>
                </a:lnTo>
                <a:lnTo>
                  <a:pt x="536" y="55"/>
                </a:lnTo>
                <a:lnTo>
                  <a:pt x="564" y="46"/>
                </a:lnTo>
                <a:lnTo>
                  <a:pt x="585" y="88"/>
                </a:lnTo>
                <a:lnTo>
                  <a:pt x="599" y="79"/>
                </a:lnTo>
                <a:lnTo>
                  <a:pt x="628" y="103"/>
                </a:lnTo>
                <a:lnTo>
                  <a:pt x="647" y="119"/>
                </a:lnTo>
                <a:lnTo>
                  <a:pt x="659" y="117"/>
                </a:lnTo>
                <a:lnTo>
                  <a:pt x="676" y="111"/>
                </a:lnTo>
                <a:lnTo>
                  <a:pt x="692" y="108"/>
                </a:lnTo>
                <a:lnTo>
                  <a:pt x="701" y="103"/>
                </a:lnTo>
                <a:lnTo>
                  <a:pt x="704" y="72"/>
                </a:lnTo>
                <a:lnTo>
                  <a:pt x="698" y="65"/>
                </a:lnTo>
                <a:lnTo>
                  <a:pt x="692" y="55"/>
                </a:lnTo>
                <a:lnTo>
                  <a:pt x="695" y="46"/>
                </a:lnTo>
                <a:lnTo>
                  <a:pt x="707" y="38"/>
                </a:lnTo>
                <a:lnTo>
                  <a:pt x="724" y="32"/>
                </a:lnTo>
                <a:lnTo>
                  <a:pt x="740" y="26"/>
                </a:lnTo>
                <a:lnTo>
                  <a:pt x="755" y="38"/>
                </a:lnTo>
                <a:lnTo>
                  <a:pt x="769" y="26"/>
                </a:lnTo>
                <a:lnTo>
                  <a:pt x="783" y="15"/>
                </a:lnTo>
                <a:lnTo>
                  <a:pt x="809" y="9"/>
                </a:lnTo>
                <a:lnTo>
                  <a:pt x="828" y="0"/>
                </a:lnTo>
                <a:lnTo>
                  <a:pt x="851" y="32"/>
                </a:lnTo>
                <a:lnTo>
                  <a:pt x="846" y="55"/>
                </a:lnTo>
                <a:lnTo>
                  <a:pt x="868" y="77"/>
                </a:lnTo>
                <a:lnTo>
                  <a:pt x="868" y="88"/>
                </a:lnTo>
                <a:lnTo>
                  <a:pt x="854" y="94"/>
                </a:lnTo>
                <a:lnTo>
                  <a:pt x="840" y="97"/>
                </a:lnTo>
                <a:lnTo>
                  <a:pt x="843" y="122"/>
                </a:lnTo>
                <a:lnTo>
                  <a:pt x="868" y="131"/>
                </a:lnTo>
                <a:lnTo>
                  <a:pt x="877" y="159"/>
                </a:lnTo>
                <a:lnTo>
                  <a:pt x="857" y="185"/>
                </a:lnTo>
                <a:lnTo>
                  <a:pt x="868" y="210"/>
                </a:lnTo>
                <a:lnTo>
                  <a:pt x="874" y="236"/>
                </a:lnTo>
                <a:lnTo>
                  <a:pt x="866" y="245"/>
                </a:lnTo>
                <a:lnTo>
                  <a:pt x="854" y="253"/>
                </a:lnTo>
                <a:lnTo>
                  <a:pt x="851" y="267"/>
                </a:lnTo>
                <a:lnTo>
                  <a:pt x="866" y="290"/>
                </a:lnTo>
                <a:lnTo>
                  <a:pt x="871" y="304"/>
                </a:lnTo>
                <a:lnTo>
                  <a:pt x="871" y="327"/>
                </a:lnTo>
                <a:lnTo>
                  <a:pt x="871" y="347"/>
                </a:lnTo>
                <a:lnTo>
                  <a:pt x="877" y="355"/>
                </a:lnTo>
                <a:lnTo>
                  <a:pt x="883" y="355"/>
                </a:lnTo>
                <a:lnTo>
                  <a:pt x="902" y="347"/>
                </a:lnTo>
                <a:lnTo>
                  <a:pt x="902" y="324"/>
                </a:lnTo>
                <a:lnTo>
                  <a:pt x="911" y="316"/>
                </a:lnTo>
                <a:lnTo>
                  <a:pt x="916" y="307"/>
                </a:lnTo>
                <a:lnTo>
                  <a:pt x="928" y="316"/>
                </a:lnTo>
                <a:lnTo>
                  <a:pt x="931" y="341"/>
                </a:lnTo>
                <a:lnTo>
                  <a:pt x="933" y="355"/>
                </a:lnTo>
                <a:lnTo>
                  <a:pt x="945" y="355"/>
                </a:lnTo>
                <a:lnTo>
                  <a:pt x="962" y="350"/>
                </a:lnTo>
                <a:lnTo>
                  <a:pt x="970" y="338"/>
                </a:lnTo>
                <a:lnTo>
                  <a:pt x="979" y="324"/>
                </a:lnTo>
                <a:lnTo>
                  <a:pt x="979" y="312"/>
                </a:lnTo>
                <a:lnTo>
                  <a:pt x="1064" y="312"/>
                </a:lnTo>
                <a:lnTo>
                  <a:pt x="1067" y="333"/>
                </a:lnTo>
                <a:lnTo>
                  <a:pt x="1070" y="352"/>
                </a:lnTo>
                <a:lnTo>
                  <a:pt x="1082" y="361"/>
                </a:lnTo>
                <a:lnTo>
                  <a:pt x="1109" y="364"/>
                </a:lnTo>
                <a:lnTo>
                  <a:pt x="1113" y="378"/>
                </a:lnTo>
                <a:lnTo>
                  <a:pt x="1132" y="390"/>
                </a:lnTo>
                <a:lnTo>
                  <a:pt x="1127" y="415"/>
                </a:lnTo>
                <a:lnTo>
                  <a:pt x="1123" y="435"/>
                </a:lnTo>
                <a:lnTo>
                  <a:pt x="1106" y="455"/>
                </a:lnTo>
                <a:lnTo>
                  <a:pt x="1087" y="466"/>
                </a:lnTo>
                <a:lnTo>
                  <a:pt x="1087" y="497"/>
                </a:lnTo>
                <a:lnTo>
                  <a:pt x="1098" y="523"/>
                </a:lnTo>
                <a:lnTo>
                  <a:pt x="1082" y="531"/>
                </a:lnTo>
                <a:lnTo>
                  <a:pt x="1075" y="511"/>
                </a:lnTo>
                <a:lnTo>
                  <a:pt x="1067" y="537"/>
                </a:lnTo>
                <a:lnTo>
                  <a:pt x="1047" y="559"/>
                </a:lnTo>
                <a:lnTo>
                  <a:pt x="1064" y="588"/>
                </a:lnTo>
                <a:lnTo>
                  <a:pt x="1078" y="611"/>
                </a:lnTo>
                <a:lnTo>
                  <a:pt x="1058" y="625"/>
                </a:lnTo>
                <a:lnTo>
                  <a:pt x="1033" y="628"/>
                </a:lnTo>
                <a:lnTo>
                  <a:pt x="1010" y="625"/>
                </a:lnTo>
                <a:lnTo>
                  <a:pt x="985" y="642"/>
                </a:lnTo>
                <a:lnTo>
                  <a:pt x="970" y="594"/>
                </a:lnTo>
                <a:lnTo>
                  <a:pt x="990" y="574"/>
                </a:lnTo>
                <a:lnTo>
                  <a:pt x="942" y="566"/>
                </a:lnTo>
                <a:lnTo>
                  <a:pt x="916" y="551"/>
                </a:lnTo>
                <a:lnTo>
                  <a:pt x="902" y="557"/>
                </a:lnTo>
                <a:lnTo>
                  <a:pt x="883" y="540"/>
                </a:lnTo>
                <a:lnTo>
                  <a:pt x="877" y="554"/>
                </a:lnTo>
                <a:lnTo>
                  <a:pt x="863" y="562"/>
                </a:lnTo>
                <a:lnTo>
                  <a:pt x="851" y="559"/>
                </a:lnTo>
                <a:lnTo>
                  <a:pt x="837" y="545"/>
                </a:lnTo>
                <a:lnTo>
                  <a:pt x="823" y="551"/>
                </a:lnTo>
                <a:lnTo>
                  <a:pt x="806" y="568"/>
                </a:lnTo>
                <a:lnTo>
                  <a:pt x="789" y="583"/>
                </a:lnTo>
                <a:lnTo>
                  <a:pt x="758" y="597"/>
                </a:lnTo>
                <a:lnTo>
                  <a:pt x="744" y="602"/>
                </a:lnTo>
                <a:lnTo>
                  <a:pt x="724" y="623"/>
                </a:lnTo>
                <a:lnTo>
                  <a:pt x="650" y="685"/>
                </a:lnTo>
                <a:lnTo>
                  <a:pt x="647" y="710"/>
                </a:lnTo>
                <a:lnTo>
                  <a:pt x="628" y="707"/>
                </a:lnTo>
                <a:lnTo>
                  <a:pt x="616" y="735"/>
                </a:lnTo>
                <a:lnTo>
                  <a:pt x="582" y="766"/>
                </a:lnTo>
                <a:lnTo>
                  <a:pt x="564" y="781"/>
                </a:lnTo>
                <a:lnTo>
                  <a:pt x="568" y="790"/>
                </a:lnTo>
                <a:lnTo>
                  <a:pt x="571" y="801"/>
                </a:lnTo>
                <a:lnTo>
                  <a:pt x="559" y="809"/>
                </a:lnTo>
                <a:lnTo>
                  <a:pt x="540" y="823"/>
                </a:lnTo>
                <a:lnTo>
                  <a:pt x="528" y="827"/>
                </a:lnTo>
                <a:lnTo>
                  <a:pt x="525" y="852"/>
                </a:lnTo>
                <a:lnTo>
                  <a:pt x="519" y="880"/>
                </a:lnTo>
                <a:lnTo>
                  <a:pt x="505" y="886"/>
                </a:lnTo>
                <a:lnTo>
                  <a:pt x="491" y="855"/>
                </a:lnTo>
                <a:lnTo>
                  <a:pt x="474" y="841"/>
                </a:lnTo>
                <a:lnTo>
                  <a:pt x="454" y="852"/>
                </a:lnTo>
                <a:lnTo>
                  <a:pt x="445" y="878"/>
                </a:lnTo>
                <a:lnTo>
                  <a:pt x="409" y="880"/>
                </a:lnTo>
                <a:lnTo>
                  <a:pt x="389" y="886"/>
                </a:lnTo>
                <a:lnTo>
                  <a:pt x="364" y="906"/>
                </a:lnTo>
                <a:lnTo>
                  <a:pt x="355" y="894"/>
                </a:lnTo>
                <a:lnTo>
                  <a:pt x="350" y="861"/>
                </a:lnTo>
                <a:lnTo>
                  <a:pt x="341" y="849"/>
                </a:lnTo>
                <a:lnTo>
                  <a:pt x="310" y="869"/>
                </a:lnTo>
                <a:lnTo>
                  <a:pt x="286" y="841"/>
                </a:lnTo>
                <a:lnTo>
                  <a:pt x="259" y="846"/>
                </a:lnTo>
                <a:lnTo>
                  <a:pt x="238" y="838"/>
                </a:lnTo>
                <a:lnTo>
                  <a:pt x="216" y="844"/>
                </a:lnTo>
                <a:lnTo>
                  <a:pt x="174" y="792"/>
                </a:lnTo>
                <a:lnTo>
                  <a:pt x="153" y="792"/>
                </a:lnTo>
                <a:lnTo>
                  <a:pt x="122" y="818"/>
                </a:lnTo>
                <a:lnTo>
                  <a:pt x="94" y="823"/>
                </a:lnTo>
                <a:lnTo>
                  <a:pt x="69" y="858"/>
                </a:lnTo>
                <a:lnTo>
                  <a:pt x="46" y="844"/>
                </a:lnTo>
                <a:lnTo>
                  <a:pt x="6" y="863"/>
                </a:lnTo>
                <a:lnTo>
                  <a:pt x="0" y="832"/>
                </a:lnTo>
                <a:lnTo>
                  <a:pt x="46" y="804"/>
                </a:lnTo>
                <a:lnTo>
                  <a:pt x="38" y="787"/>
                </a:lnTo>
                <a:lnTo>
                  <a:pt x="31" y="770"/>
                </a:lnTo>
                <a:lnTo>
                  <a:pt x="55" y="735"/>
                </a:lnTo>
                <a:lnTo>
                  <a:pt x="48" y="690"/>
                </a:lnTo>
                <a:lnTo>
                  <a:pt x="55" y="602"/>
                </a:lnTo>
                <a:lnTo>
                  <a:pt x="77" y="571"/>
                </a:lnTo>
                <a:lnTo>
                  <a:pt x="111" y="545"/>
                </a:lnTo>
                <a:lnTo>
                  <a:pt x="143" y="520"/>
                </a:lnTo>
                <a:lnTo>
                  <a:pt x="171" y="497"/>
                </a:lnTo>
                <a:lnTo>
                  <a:pt x="185" y="480"/>
                </a:lnTo>
                <a:lnTo>
                  <a:pt x="193" y="466"/>
                </a:lnTo>
                <a:lnTo>
                  <a:pt x="190" y="443"/>
                </a:lnTo>
                <a:lnTo>
                  <a:pt x="176" y="429"/>
                </a:lnTo>
                <a:lnTo>
                  <a:pt x="157" y="423"/>
                </a:lnTo>
                <a:lnTo>
                  <a:pt x="134" y="423"/>
                </a:lnTo>
                <a:lnTo>
                  <a:pt x="128" y="412"/>
                </a:lnTo>
                <a:lnTo>
                  <a:pt x="125" y="392"/>
                </a:lnTo>
                <a:lnTo>
                  <a:pt x="119" y="364"/>
                </a:lnTo>
                <a:lnTo>
                  <a:pt x="103" y="338"/>
                </a:lnTo>
                <a:lnTo>
                  <a:pt x="86" y="330"/>
                </a:lnTo>
                <a:lnTo>
                  <a:pt x="57" y="324"/>
                </a:lnTo>
                <a:lnTo>
                  <a:pt x="38" y="327"/>
                </a:lnTo>
                <a:lnTo>
                  <a:pt x="26" y="330"/>
                </a:lnTo>
                <a:lnTo>
                  <a:pt x="12" y="324"/>
                </a:lnTo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grpSp>
        <p:nvGrpSpPr>
          <p:cNvPr id="27" name="Group 42"/>
          <p:cNvGrpSpPr>
            <a:grpSpLocks/>
          </p:cNvGrpSpPr>
          <p:nvPr/>
        </p:nvGrpSpPr>
        <p:grpSpPr bwMode="auto">
          <a:xfrm>
            <a:off x="1157438" y="5280430"/>
            <a:ext cx="2105425" cy="765638"/>
            <a:chOff x="3696" y="3336"/>
            <a:chExt cx="1249" cy="457"/>
          </a:xfrm>
          <a:solidFill>
            <a:srgbClr val="007FC7"/>
          </a:solidFill>
        </p:grpSpPr>
        <p:sp>
          <p:nvSpPr>
            <p:cNvPr id="28" name="Freeform 43"/>
            <p:cNvSpPr>
              <a:spLocks/>
            </p:cNvSpPr>
            <p:nvPr/>
          </p:nvSpPr>
          <p:spPr bwMode="auto">
            <a:xfrm>
              <a:off x="3759" y="3453"/>
              <a:ext cx="66" cy="104"/>
            </a:xfrm>
            <a:custGeom>
              <a:avLst/>
              <a:gdLst>
                <a:gd name="T0" fmla="*/ 65 w 66"/>
                <a:gd name="T1" fmla="*/ 69 h 104"/>
                <a:gd name="T2" fmla="*/ 58 w 66"/>
                <a:gd name="T3" fmla="*/ 0 h 104"/>
                <a:gd name="T4" fmla="*/ 16 w 66"/>
                <a:gd name="T5" fmla="*/ 0 h 104"/>
                <a:gd name="T6" fmla="*/ 0 w 66"/>
                <a:gd name="T7" fmla="*/ 23 h 104"/>
                <a:gd name="T8" fmla="*/ 25 w 66"/>
                <a:gd name="T9" fmla="*/ 96 h 104"/>
                <a:gd name="T10" fmla="*/ 46 w 66"/>
                <a:gd name="T11" fmla="*/ 103 h 104"/>
                <a:gd name="T12" fmla="*/ 65 w 66"/>
                <a:gd name="T13" fmla="*/ 69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104">
                  <a:moveTo>
                    <a:pt x="65" y="69"/>
                  </a:moveTo>
                  <a:lnTo>
                    <a:pt x="58" y="0"/>
                  </a:lnTo>
                  <a:lnTo>
                    <a:pt x="16" y="0"/>
                  </a:lnTo>
                  <a:lnTo>
                    <a:pt x="0" y="23"/>
                  </a:lnTo>
                  <a:lnTo>
                    <a:pt x="25" y="96"/>
                  </a:lnTo>
                  <a:lnTo>
                    <a:pt x="46" y="103"/>
                  </a:lnTo>
                  <a:lnTo>
                    <a:pt x="65" y="69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0" name="Freeform 44"/>
            <p:cNvSpPr>
              <a:spLocks/>
            </p:cNvSpPr>
            <p:nvPr/>
          </p:nvSpPr>
          <p:spPr bwMode="auto">
            <a:xfrm>
              <a:off x="4836" y="3336"/>
              <a:ext cx="109" cy="114"/>
            </a:xfrm>
            <a:custGeom>
              <a:avLst/>
              <a:gdLst>
                <a:gd name="T0" fmla="*/ 102 w 109"/>
                <a:gd name="T1" fmla="*/ 63 h 114"/>
                <a:gd name="T2" fmla="*/ 108 w 109"/>
                <a:gd name="T3" fmla="*/ 0 h 114"/>
                <a:gd name="T4" fmla="*/ 85 w 109"/>
                <a:gd name="T5" fmla="*/ 5 h 114"/>
                <a:gd name="T6" fmla="*/ 83 w 109"/>
                <a:gd name="T7" fmla="*/ 27 h 114"/>
                <a:gd name="T8" fmla="*/ 15 w 109"/>
                <a:gd name="T9" fmla="*/ 45 h 114"/>
                <a:gd name="T10" fmla="*/ 0 w 109"/>
                <a:gd name="T11" fmla="*/ 107 h 114"/>
                <a:gd name="T12" fmla="*/ 36 w 109"/>
                <a:gd name="T13" fmla="*/ 113 h 114"/>
                <a:gd name="T14" fmla="*/ 52 w 109"/>
                <a:gd name="T15" fmla="*/ 84 h 114"/>
                <a:gd name="T16" fmla="*/ 102 w 109"/>
                <a:gd name="T17" fmla="*/ 63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9" h="114">
                  <a:moveTo>
                    <a:pt x="102" y="63"/>
                  </a:moveTo>
                  <a:lnTo>
                    <a:pt x="108" y="0"/>
                  </a:lnTo>
                  <a:lnTo>
                    <a:pt x="85" y="5"/>
                  </a:lnTo>
                  <a:lnTo>
                    <a:pt x="83" y="27"/>
                  </a:lnTo>
                  <a:lnTo>
                    <a:pt x="15" y="45"/>
                  </a:lnTo>
                  <a:lnTo>
                    <a:pt x="0" y="107"/>
                  </a:lnTo>
                  <a:lnTo>
                    <a:pt x="36" y="113"/>
                  </a:lnTo>
                  <a:lnTo>
                    <a:pt x="52" y="84"/>
                  </a:lnTo>
                  <a:lnTo>
                    <a:pt x="102" y="63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1" name="Freeform 45"/>
            <p:cNvSpPr>
              <a:spLocks/>
            </p:cNvSpPr>
            <p:nvPr/>
          </p:nvSpPr>
          <p:spPr bwMode="auto">
            <a:xfrm>
              <a:off x="3923" y="3633"/>
              <a:ext cx="66" cy="53"/>
            </a:xfrm>
            <a:custGeom>
              <a:avLst/>
              <a:gdLst>
                <a:gd name="T0" fmla="*/ 65 w 66"/>
                <a:gd name="T1" fmla="*/ 21 h 53"/>
                <a:gd name="T2" fmla="*/ 24 w 66"/>
                <a:gd name="T3" fmla="*/ 0 h 53"/>
                <a:gd name="T4" fmla="*/ 0 w 66"/>
                <a:gd name="T5" fmla="*/ 18 h 53"/>
                <a:gd name="T6" fmla="*/ 19 w 66"/>
                <a:gd name="T7" fmla="*/ 52 h 53"/>
                <a:gd name="T8" fmla="*/ 54 w 66"/>
                <a:gd name="T9" fmla="*/ 52 h 53"/>
                <a:gd name="T10" fmla="*/ 65 w 66"/>
                <a:gd name="T11" fmla="*/ 2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53">
                  <a:moveTo>
                    <a:pt x="65" y="21"/>
                  </a:moveTo>
                  <a:lnTo>
                    <a:pt x="24" y="0"/>
                  </a:lnTo>
                  <a:lnTo>
                    <a:pt x="0" y="18"/>
                  </a:lnTo>
                  <a:lnTo>
                    <a:pt x="19" y="52"/>
                  </a:lnTo>
                  <a:lnTo>
                    <a:pt x="54" y="52"/>
                  </a:lnTo>
                  <a:lnTo>
                    <a:pt x="65" y="21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2" name="Freeform 46"/>
            <p:cNvSpPr>
              <a:spLocks/>
            </p:cNvSpPr>
            <p:nvPr/>
          </p:nvSpPr>
          <p:spPr bwMode="auto">
            <a:xfrm>
              <a:off x="3696" y="3732"/>
              <a:ext cx="86" cy="61"/>
            </a:xfrm>
            <a:custGeom>
              <a:avLst/>
              <a:gdLst>
                <a:gd name="T0" fmla="*/ 55 w 86"/>
                <a:gd name="T1" fmla="*/ 60 h 61"/>
                <a:gd name="T2" fmla="*/ 85 w 86"/>
                <a:gd name="T3" fmla="*/ 5 h 61"/>
                <a:gd name="T4" fmla="*/ 57 w 86"/>
                <a:gd name="T5" fmla="*/ 0 h 61"/>
                <a:gd name="T6" fmla="*/ 41 w 86"/>
                <a:gd name="T7" fmla="*/ 18 h 61"/>
                <a:gd name="T8" fmla="*/ 13 w 86"/>
                <a:gd name="T9" fmla="*/ 18 h 61"/>
                <a:gd name="T10" fmla="*/ 0 w 86"/>
                <a:gd name="T11" fmla="*/ 36 h 61"/>
                <a:gd name="T12" fmla="*/ 55 w 86"/>
                <a:gd name="T13" fmla="*/ 6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61">
                  <a:moveTo>
                    <a:pt x="55" y="60"/>
                  </a:moveTo>
                  <a:lnTo>
                    <a:pt x="85" y="5"/>
                  </a:lnTo>
                  <a:lnTo>
                    <a:pt x="57" y="0"/>
                  </a:lnTo>
                  <a:lnTo>
                    <a:pt x="41" y="18"/>
                  </a:lnTo>
                  <a:lnTo>
                    <a:pt x="13" y="18"/>
                  </a:lnTo>
                  <a:lnTo>
                    <a:pt x="0" y="36"/>
                  </a:lnTo>
                  <a:lnTo>
                    <a:pt x="55" y="6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3" name="Freeform 47"/>
            <p:cNvSpPr>
              <a:spLocks/>
            </p:cNvSpPr>
            <p:nvPr/>
          </p:nvSpPr>
          <p:spPr bwMode="auto">
            <a:xfrm>
              <a:off x="4327" y="3647"/>
              <a:ext cx="120" cy="121"/>
            </a:xfrm>
            <a:custGeom>
              <a:avLst/>
              <a:gdLst>
                <a:gd name="T0" fmla="*/ 119 w 120"/>
                <a:gd name="T1" fmla="*/ 97 h 121"/>
                <a:gd name="T2" fmla="*/ 110 w 120"/>
                <a:gd name="T3" fmla="*/ 13 h 121"/>
                <a:gd name="T4" fmla="*/ 33 w 120"/>
                <a:gd name="T5" fmla="*/ 0 h 121"/>
                <a:gd name="T6" fmla="*/ 25 w 120"/>
                <a:gd name="T7" fmla="*/ 36 h 121"/>
                <a:gd name="T8" fmla="*/ 0 w 120"/>
                <a:gd name="T9" fmla="*/ 44 h 121"/>
                <a:gd name="T10" fmla="*/ 9 w 120"/>
                <a:gd name="T11" fmla="*/ 102 h 121"/>
                <a:gd name="T12" fmla="*/ 58 w 120"/>
                <a:gd name="T13" fmla="*/ 120 h 121"/>
                <a:gd name="T14" fmla="*/ 119 w 120"/>
                <a:gd name="T15" fmla="*/ 9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121">
                  <a:moveTo>
                    <a:pt x="119" y="97"/>
                  </a:moveTo>
                  <a:lnTo>
                    <a:pt x="110" y="13"/>
                  </a:lnTo>
                  <a:lnTo>
                    <a:pt x="33" y="0"/>
                  </a:lnTo>
                  <a:lnTo>
                    <a:pt x="25" y="36"/>
                  </a:lnTo>
                  <a:lnTo>
                    <a:pt x="0" y="44"/>
                  </a:lnTo>
                  <a:lnTo>
                    <a:pt x="9" y="102"/>
                  </a:lnTo>
                  <a:lnTo>
                    <a:pt x="58" y="120"/>
                  </a:lnTo>
                  <a:lnTo>
                    <a:pt x="119" y="97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4" name="Freeform 48"/>
            <p:cNvSpPr>
              <a:spLocks/>
            </p:cNvSpPr>
            <p:nvPr/>
          </p:nvSpPr>
          <p:spPr bwMode="auto">
            <a:xfrm>
              <a:off x="4038" y="3541"/>
              <a:ext cx="183" cy="153"/>
            </a:xfrm>
            <a:custGeom>
              <a:avLst/>
              <a:gdLst>
                <a:gd name="T0" fmla="*/ 99 w 183"/>
                <a:gd name="T1" fmla="*/ 146 h 153"/>
                <a:gd name="T2" fmla="*/ 130 w 183"/>
                <a:gd name="T3" fmla="*/ 109 h 153"/>
                <a:gd name="T4" fmla="*/ 149 w 183"/>
                <a:gd name="T5" fmla="*/ 51 h 153"/>
                <a:gd name="T6" fmla="*/ 182 w 183"/>
                <a:gd name="T7" fmla="*/ 13 h 153"/>
                <a:gd name="T8" fmla="*/ 152 w 183"/>
                <a:gd name="T9" fmla="*/ 0 h 153"/>
                <a:gd name="T10" fmla="*/ 112 w 183"/>
                <a:gd name="T11" fmla="*/ 34 h 153"/>
                <a:gd name="T12" fmla="*/ 0 w 183"/>
                <a:gd name="T13" fmla="*/ 55 h 153"/>
                <a:gd name="T14" fmla="*/ 53 w 183"/>
                <a:gd name="T15" fmla="*/ 152 h 153"/>
                <a:gd name="T16" fmla="*/ 99 w 183"/>
                <a:gd name="T17" fmla="*/ 146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3" h="153">
                  <a:moveTo>
                    <a:pt x="99" y="146"/>
                  </a:moveTo>
                  <a:lnTo>
                    <a:pt x="130" y="109"/>
                  </a:lnTo>
                  <a:lnTo>
                    <a:pt x="149" y="51"/>
                  </a:lnTo>
                  <a:lnTo>
                    <a:pt x="182" y="13"/>
                  </a:lnTo>
                  <a:lnTo>
                    <a:pt x="152" y="0"/>
                  </a:lnTo>
                  <a:lnTo>
                    <a:pt x="112" y="34"/>
                  </a:lnTo>
                  <a:lnTo>
                    <a:pt x="0" y="55"/>
                  </a:lnTo>
                  <a:lnTo>
                    <a:pt x="53" y="152"/>
                  </a:lnTo>
                  <a:lnTo>
                    <a:pt x="99" y="146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5" name="Freeform 49"/>
            <p:cNvSpPr>
              <a:spLocks/>
            </p:cNvSpPr>
            <p:nvPr/>
          </p:nvSpPr>
          <p:spPr bwMode="auto">
            <a:xfrm>
              <a:off x="4678" y="3472"/>
              <a:ext cx="174" cy="208"/>
            </a:xfrm>
            <a:custGeom>
              <a:avLst/>
              <a:gdLst>
                <a:gd name="T0" fmla="*/ 146 w 174"/>
                <a:gd name="T1" fmla="*/ 158 h 208"/>
                <a:gd name="T2" fmla="*/ 173 w 174"/>
                <a:gd name="T3" fmla="*/ 66 h 208"/>
                <a:gd name="T4" fmla="*/ 163 w 174"/>
                <a:gd name="T5" fmla="*/ 0 h 208"/>
                <a:gd name="T6" fmla="*/ 130 w 174"/>
                <a:gd name="T7" fmla="*/ 2 h 208"/>
                <a:gd name="T8" fmla="*/ 88 w 174"/>
                <a:gd name="T9" fmla="*/ 87 h 208"/>
                <a:gd name="T10" fmla="*/ 69 w 174"/>
                <a:gd name="T11" fmla="*/ 154 h 208"/>
                <a:gd name="T12" fmla="*/ 47 w 174"/>
                <a:gd name="T13" fmla="*/ 183 h 208"/>
                <a:gd name="T14" fmla="*/ 0 w 174"/>
                <a:gd name="T15" fmla="*/ 199 h 208"/>
                <a:gd name="T16" fmla="*/ 48 w 174"/>
                <a:gd name="T17" fmla="*/ 207 h 208"/>
                <a:gd name="T18" fmla="*/ 88 w 174"/>
                <a:gd name="T19" fmla="*/ 162 h 208"/>
                <a:gd name="T20" fmla="*/ 146 w 174"/>
                <a:gd name="T21" fmla="*/ 15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208">
                  <a:moveTo>
                    <a:pt x="146" y="158"/>
                  </a:moveTo>
                  <a:lnTo>
                    <a:pt x="173" y="66"/>
                  </a:lnTo>
                  <a:lnTo>
                    <a:pt x="163" y="0"/>
                  </a:lnTo>
                  <a:lnTo>
                    <a:pt x="130" y="2"/>
                  </a:lnTo>
                  <a:lnTo>
                    <a:pt x="88" y="87"/>
                  </a:lnTo>
                  <a:lnTo>
                    <a:pt x="69" y="154"/>
                  </a:lnTo>
                  <a:lnTo>
                    <a:pt x="47" y="183"/>
                  </a:lnTo>
                  <a:lnTo>
                    <a:pt x="0" y="199"/>
                  </a:lnTo>
                  <a:lnTo>
                    <a:pt x="48" y="207"/>
                  </a:lnTo>
                  <a:lnTo>
                    <a:pt x="88" y="162"/>
                  </a:lnTo>
                  <a:lnTo>
                    <a:pt x="146" y="158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</p:grpSp>
      <p:sp>
        <p:nvSpPr>
          <p:cNvPr id="36" name="Line 50"/>
          <p:cNvSpPr>
            <a:spLocks noChangeShapeType="1"/>
          </p:cNvSpPr>
          <p:nvPr/>
        </p:nvSpPr>
        <p:spPr bwMode="auto">
          <a:xfrm>
            <a:off x="1047960" y="5136054"/>
            <a:ext cx="2495319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37" name="Line 51"/>
          <p:cNvSpPr>
            <a:spLocks noChangeShapeType="1"/>
          </p:cNvSpPr>
          <p:nvPr/>
        </p:nvSpPr>
        <p:spPr bwMode="auto">
          <a:xfrm>
            <a:off x="3549177" y="5136054"/>
            <a:ext cx="0" cy="91001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38" name="37 Rectángulo"/>
          <p:cNvSpPr/>
          <p:nvPr/>
        </p:nvSpPr>
        <p:spPr>
          <a:xfrm>
            <a:off x="4246768" y="4767021"/>
            <a:ext cx="397868" cy="212247"/>
          </a:xfrm>
          <a:prstGeom prst="rect">
            <a:avLst/>
          </a:prstGeom>
          <a:noFill/>
          <a:ln w="28575">
            <a:solidFill>
              <a:srgbClr val="21853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rgbClr val="FFFFFF"/>
                </a:solidFill>
              </a:rPr>
              <a:t>3</a:t>
            </a:r>
            <a:r>
              <a:rPr lang="es-ES" sz="1200" dirty="0" smtClean="0">
                <a:solidFill>
                  <a:srgbClr val="FFFFFF"/>
                </a:solidFill>
              </a:rPr>
              <a:t>%</a:t>
            </a:r>
            <a:endParaRPr lang="es-ES" sz="1200" dirty="0">
              <a:solidFill>
                <a:srgbClr val="FFFFFF"/>
              </a:solidFill>
            </a:endParaRPr>
          </a:p>
        </p:txBody>
      </p:sp>
      <p:sp>
        <p:nvSpPr>
          <p:cNvPr id="39" name="38 Rectángulo"/>
          <p:cNvSpPr/>
          <p:nvPr/>
        </p:nvSpPr>
        <p:spPr>
          <a:xfrm>
            <a:off x="5850698" y="2666988"/>
            <a:ext cx="397868" cy="212247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rgbClr val="FFFFFF"/>
                </a:solidFill>
              </a:rPr>
              <a:t>0</a:t>
            </a:r>
            <a:r>
              <a:rPr lang="es-ES" sz="1200" dirty="0" smtClean="0">
                <a:solidFill>
                  <a:srgbClr val="FFFFFF"/>
                </a:solidFill>
              </a:rPr>
              <a:t>%</a:t>
            </a:r>
            <a:endParaRPr lang="es-ES" sz="1200" dirty="0">
              <a:solidFill>
                <a:srgbClr val="FFFFFF"/>
              </a:solidFill>
            </a:endParaRPr>
          </a:p>
        </p:txBody>
      </p:sp>
      <p:sp>
        <p:nvSpPr>
          <p:cNvPr id="40" name="39 Rectángulo"/>
          <p:cNvSpPr/>
          <p:nvPr/>
        </p:nvSpPr>
        <p:spPr>
          <a:xfrm>
            <a:off x="3860613" y="1755122"/>
            <a:ext cx="397868" cy="212247"/>
          </a:xfrm>
          <a:prstGeom prst="rect">
            <a:avLst/>
          </a:prstGeom>
          <a:noFill/>
          <a:ln w="28575">
            <a:solidFill>
              <a:srgbClr val="56842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smtClean="0">
                <a:solidFill>
                  <a:srgbClr val="FFFFFF"/>
                </a:solidFill>
              </a:rPr>
              <a:t>0%</a:t>
            </a:r>
            <a:endParaRPr lang="es-ES" sz="1200" dirty="0">
              <a:solidFill>
                <a:srgbClr val="FFFFFF"/>
              </a:solidFill>
            </a:endParaRPr>
          </a:p>
        </p:txBody>
      </p:sp>
      <p:sp>
        <p:nvSpPr>
          <p:cNvPr id="41" name="40 Rectángulo"/>
          <p:cNvSpPr/>
          <p:nvPr/>
        </p:nvSpPr>
        <p:spPr>
          <a:xfrm>
            <a:off x="7755532" y="3764345"/>
            <a:ext cx="397868" cy="212247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smtClean="0">
                <a:solidFill>
                  <a:srgbClr val="00B0F0"/>
                </a:solidFill>
              </a:rPr>
              <a:t>0%</a:t>
            </a:r>
            <a:endParaRPr lang="es-ES" sz="1200" dirty="0">
              <a:solidFill>
                <a:srgbClr val="00B0F0"/>
              </a:solidFill>
            </a:endParaRPr>
          </a:p>
        </p:txBody>
      </p:sp>
      <p:sp>
        <p:nvSpPr>
          <p:cNvPr id="42" name="41 Rectángulo"/>
          <p:cNvSpPr/>
          <p:nvPr/>
        </p:nvSpPr>
        <p:spPr>
          <a:xfrm>
            <a:off x="4648218" y="1795221"/>
            <a:ext cx="397868" cy="212247"/>
          </a:xfrm>
          <a:prstGeom prst="rect">
            <a:avLst/>
          </a:prstGeom>
          <a:noFill/>
          <a:ln w="28575">
            <a:solidFill>
              <a:srgbClr val="56842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smtClean="0">
                <a:solidFill>
                  <a:srgbClr val="FFFFFF"/>
                </a:solidFill>
              </a:rPr>
              <a:t>0%</a:t>
            </a:r>
            <a:endParaRPr lang="es-ES" sz="1200" dirty="0">
              <a:solidFill>
                <a:srgbClr val="FFFFFF"/>
              </a:solidFill>
            </a:endParaRPr>
          </a:p>
        </p:txBody>
      </p:sp>
      <p:sp>
        <p:nvSpPr>
          <p:cNvPr id="43" name="42 Rectángulo"/>
          <p:cNvSpPr/>
          <p:nvPr/>
        </p:nvSpPr>
        <p:spPr>
          <a:xfrm>
            <a:off x="4267218" y="2540868"/>
            <a:ext cx="397868" cy="212247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rgbClr val="FFFFFF"/>
                </a:solidFill>
              </a:rPr>
              <a:t>4</a:t>
            </a:r>
            <a:r>
              <a:rPr lang="es-ES" sz="1200" dirty="0" smtClean="0">
                <a:solidFill>
                  <a:srgbClr val="FFFFFF"/>
                </a:solidFill>
              </a:rPr>
              <a:t>%</a:t>
            </a:r>
            <a:endParaRPr lang="es-ES" sz="1200" dirty="0">
              <a:solidFill>
                <a:srgbClr val="FFFFFF"/>
              </a:solidFill>
            </a:endParaRPr>
          </a:p>
        </p:txBody>
      </p:sp>
      <p:sp>
        <p:nvSpPr>
          <p:cNvPr id="44" name="43 Rectángulo"/>
          <p:cNvSpPr/>
          <p:nvPr/>
        </p:nvSpPr>
        <p:spPr>
          <a:xfrm>
            <a:off x="5105418" y="3760068"/>
            <a:ext cx="397868" cy="212247"/>
          </a:xfrm>
          <a:prstGeom prst="rect">
            <a:avLst/>
          </a:prstGeom>
          <a:noFill/>
          <a:ln w="28575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smtClean="0">
                <a:solidFill>
                  <a:srgbClr val="FFFFFF"/>
                </a:solidFill>
              </a:rPr>
              <a:t>4%</a:t>
            </a:r>
            <a:endParaRPr lang="es-ES" sz="1200" dirty="0">
              <a:solidFill>
                <a:srgbClr val="FFFFFF"/>
              </a:solidFill>
            </a:endParaRPr>
          </a:p>
        </p:txBody>
      </p:sp>
      <p:sp>
        <p:nvSpPr>
          <p:cNvPr id="45" name="44 Rectángulo"/>
          <p:cNvSpPr/>
          <p:nvPr/>
        </p:nvSpPr>
        <p:spPr>
          <a:xfrm>
            <a:off x="6762700" y="2454741"/>
            <a:ext cx="397868" cy="212247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rgbClr val="FFFFFF"/>
                </a:solidFill>
              </a:rPr>
              <a:t>3</a:t>
            </a:r>
            <a:r>
              <a:rPr lang="es-ES" sz="1200" dirty="0" smtClean="0">
                <a:solidFill>
                  <a:srgbClr val="FFFFFF"/>
                </a:solidFill>
              </a:rPr>
              <a:t>%</a:t>
            </a:r>
            <a:endParaRPr lang="es-ES" sz="1200" dirty="0">
              <a:solidFill>
                <a:srgbClr val="FFFFFF"/>
              </a:solidFill>
            </a:endParaRPr>
          </a:p>
        </p:txBody>
      </p:sp>
      <p:sp>
        <p:nvSpPr>
          <p:cNvPr id="46" name="45 Rectángulo"/>
          <p:cNvSpPr/>
          <p:nvPr/>
        </p:nvSpPr>
        <p:spPr>
          <a:xfrm>
            <a:off x="5877772" y="3658221"/>
            <a:ext cx="397868" cy="212247"/>
          </a:xfrm>
          <a:prstGeom prst="rect">
            <a:avLst/>
          </a:prstGeom>
          <a:noFill/>
          <a:ln w="28575">
            <a:solidFill>
              <a:srgbClr val="F9B26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rgbClr val="FFFFFF"/>
                </a:solidFill>
              </a:rPr>
              <a:t>0</a:t>
            </a:r>
            <a:r>
              <a:rPr lang="es-ES" sz="1200" dirty="0" smtClean="0">
                <a:solidFill>
                  <a:srgbClr val="FFFFFF"/>
                </a:solidFill>
              </a:rPr>
              <a:t>%</a:t>
            </a:r>
            <a:endParaRPr lang="es-ES" sz="1200" dirty="0">
              <a:solidFill>
                <a:srgbClr val="FFFFFF"/>
              </a:solidFill>
            </a:endParaRPr>
          </a:p>
        </p:txBody>
      </p:sp>
      <p:sp>
        <p:nvSpPr>
          <p:cNvPr id="47" name="46 Rectángulo"/>
          <p:cNvSpPr/>
          <p:nvPr/>
        </p:nvSpPr>
        <p:spPr>
          <a:xfrm>
            <a:off x="3757171" y="3795027"/>
            <a:ext cx="397868" cy="212247"/>
          </a:xfrm>
          <a:prstGeom prst="rect">
            <a:avLst/>
          </a:prstGeom>
          <a:noFill/>
          <a:ln w="28575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smtClean="0">
                <a:solidFill>
                  <a:srgbClr val="FFFFFF"/>
                </a:solidFill>
              </a:rPr>
              <a:t>0%</a:t>
            </a:r>
            <a:endParaRPr lang="es-ES" sz="1200" dirty="0">
              <a:solidFill>
                <a:srgbClr val="FFFFFF"/>
              </a:solidFill>
            </a:endParaRPr>
          </a:p>
        </p:txBody>
      </p:sp>
      <p:sp>
        <p:nvSpPr>
          <p:cNvPr id="48" name="47 Rectángulo"/>
          <p:cNvSpPr/>
          <p:nvPr/>
        </p:nvSpPr>
        <p:spPr>
          <a:xfrm>
            <a:off x="3110163" y="1875101"/>
            <a:ext cx="397868" cy="212247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rgbClr val="FFFFFF"/>
                </a:solidFill>
              </a:rPr>
              <a:t>9</a:t>
            </a:r>
            <a:r>
              <a:rPr lang="es-ES" sz="1200" dirty="0" smtClean="0">
                <a:solidFill>
                  <a:srgbClr val="FFFFFF"/>
                </a:solidFill>
              </a:rPr>
              <a:t>%</a:t>
            </a:r>
            <a:endParaRPr lang="es-ES" sz="1200" dirty="0">
              <a:solidFill>
                <a:srgbClr val="FFFFFF"/>
              </a:solidFill>
            </a:endParaRPr>
          </a:p>
        </p:txBody>
      </p:sp>
      <p:sp>
        <p:nvSpPr>
          <p:cNvPr id="49" name="48 Rectángulo"/>
          <p:cNvSpPr/>
          <p:nvPr/>
        </p:nvSpPr>
        <p:spPr>
          <a:xfrm>
            <a:off x="4683308" y="3184092"/>
            <a:ext cx="397868" cy="212247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smtClean="0">
                <a:solidFill>
                  <a:srgbClr val="FFFFFF"/>
                </a:solidFill>
              </a:rPr>
              <a:t>4%</a:t>
            </a:r>
            <a:endParaRPr lang="es-ES" sz="1200" dirty="0">
              <a:solidFill>
                <a:srgbClr val="FFFFFF"/>
              </a:solidFill>
            </a:endParaRPr>
          </a:p>
        </p:txBody>
      </p:sp>
      <p:sp>
        <p:nvSpPr>
          <p:cNvPr id="50" name="49 Rectángulo"/>
          <p:cNvSpPr/>
          <p:nvPr/>
        </p:nvSpPr>
        <p:spPr>
          <a:xfrm>
            <a:off x="5627568" y="4393288"/>
            <a:ext cx="397868" cy="212247"/>
          </a:xfrm>
          <a:prstGeom prst="rect">
            <a:avLst/>
          </a:prstGeom>
          <a:noFill/>
          <a:ln w="28575">
            <a:solidFill>
              <a:schemeClr val="accent4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smtClean="0">
                <a:solidFill>
                  <a:srgbClr val="FFFFFF"/>
                </a:solidFill>
              </a:rPr>
              <a:t>0%</a:t>
            </a:r>
            <a:endParaRPr lang="es-ES" sz="1200" dirty="0">
              <a:solidFill>
                <a:srgbClr val="FFFFFF"/>
              </a:solidFill>
            </a:endParaRPr>
          </a:p>
        </p:txBody>
      </p:sp>
      <p:sp>
        <p:nvSpPr>
          <p:cNvPr id="51" name="50 Rectángulo"/>
          <p:cNvSpPr/>
          <p:nvPr/>
        </p:nvSpPr>
        <p:spPr>
          <a:xfrm>
            <a:off x="5503286" y="2062479"/>
            <a:ext cx="397868" cy="212247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rgbClr val="FFFFFF"/>
                </a:solidFill>
              </a:rPr>
              <a:t>0</a:t>
            </a:r>
            <a:r>
              <a:rPr lang="es-ES" sz="1200" dirty="0" smtClean="0">
                <a:solidFill>
                  <a:srgbClr val="FFFFFF"/>
                </a:solidFill>
              </a:rPr>
              <a:t>%</a:t>
            </a:r>
            <a:endParaRPr lang="es-ES" sz="1200" dirty="0">
              <a:solidFill>
                <a:srgbClr val="FFFFFF"/>
              </a:solidFill>
            </a:endParaRPr>
          </a:p>
        </p:txBody>
      </p:sp>
      <p:sp>
        <p:nvSpPr>
          <p:cNvPr id="52" name="51 Rectángulo"/>
          <p:cNvSpPr/>
          <p:nvPr/>
        </p:nvSpPr>
        <p:spPr>
          <a:xfrm>
            <a:off x="5149773" y="1832480"/>
            <a:ext cx="397868" cy="212247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rgbClr val="FFFFFF"/>
                </a:solidFill>
              </a:rPr>
              <a:t>0</a:t>
            </a:r>
            <a:r>
              <a:rPr lang="es-ES" sz="1200" dirty="0" smtClean="0">
                <a:solidFill>
                  <a:srgbClr val="FFFFFF"/>
                </a:solidFill>
              </a:rPr>
              <a:t>%</a:t>
            </a:r>
            <a:endParaRPr lang="es-ES" sz="1200" dirty="0">
              <a:solidFill>
                <a:srgbClr val="FFFFFF"/>
              </a:solidFill>
            </a:endParaRPr>
          </a:p>
        </p:txBody>
      </p:sp>
      <p:sp>
        <p:nvSpPr>
          <p:cNvPr id="53" name="52 Rectángulo"/>
          <p:cNvSpPr/>
          <p:nvPr/>
        </p:nvSpPr>
        <p:spPr>
          <a:xfrm>
            <a:off x="5179531" y="2296468"/>
            <a:ext cx="397868" cy="212247"/>
          </a:xfrm>
          <a:prstGeom prst="rect">
            <a:avLst/>
          </a:prstGeom>
          <a:noFill/>
          <a:ln w="28575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rgbClr val="FFFFFF"/>
                </a:solidFill>
              </a:rPr>
              <a:t>0</a:t>
            </a:r>
            <a:r>
              <a:rPr lang="es-ES" sz="1200" dirty="0" smtClean="0">
                <a:solidFill>
                  <a:srgbClr val="FFFFFF"/>
                </a:solidFill>
              </a:rPr>
              <a:t>%</a:t>
            </a:r>
            <a:endParaRPr lang="es-ES" sz="1200" dirty="0">
              <a:solidFill>
                <a:srgbClr val="FFFFFF"/>
              </a:solidFill>
            </a:endParaRPr>
          </a:p>
        </p:txBody>
      </p:sp>
      <p:sp>
        <p:nvSpPr>
          <p:cNvPr id="54" name="53 Rectángulo"/>
          <p:cNvSpPr/>
          <p:nvPr/>
        </p:nvSpPr>
        <p:spPr>
          <a:xfrm>
            <a:off x="2322248" y="5365297"/>
            <a:ext cx="397868" cy="212247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smtClean="0">
                <a:solidFill>
                  <a:srgbClr val="00B0F0"/>
                </a:solidFill>
              </a:rPr>
              <a:t>0%</a:t>
            </a:r>
            <a:endParaRPr lang="es-ES" sz="1200" dirty="0">
              <a:solidFill>
                <a:srgbClr val="00B0F0"/>
              </a:solidFill>
            </a:endParaRPr>
          </a:p>
        </p:txBody>
      </p:sp>
      <p:sp>
        <p:nvSpPr>
          <p:cNvPr id="56" name="Rectangle 11"/>
          <p:cNvSpPr>
            <a:spLocks noChangeArrowheads="1"/>
          </p:cNvSpPr>
          <p:nvPr/>
        </p:nvSpPr>
        <p:spPr bwMode="auto">
          <a:xfrm>
            <a:off x="762000" y="376535"/>
            <a:ext cx="75428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ctr"/>
            <a:r>
              <a:rPr lang="es-ES_tradnl" sz="2400" dirty="0">
                <a:solidFill>
                  <a:srgbClr val="0099FF"/>
                </a:solidFill>
                <a:ea typeface="ＭＳ Ｐゴシック" charset="-128"/>
              </a:rPr>
              <a:t>1. Integración en la familia</a:t>
            </a:r>
          </a:p>
        </p:txBody>
      </p:sp>
      <p:sp>
        <p:nvSpPr>
          <p:cNvPr id="57" name="56 CuadroTexto"/>
          <p:cNvSpPr txBox="1"/>
          <p:nvPr/>
        </p:nvSpPr>
        <p:spPr>
          <a:xfrm>
            <a:off x="5148064" y="5802649"/>
            <a:ext cx="3516120" cy="769441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dirty="0" smtClean="0">
                <a:solidFill>
                  <a:srgbClr val="5F5F5F"/>
                </a:solidFill>
              </a:rPr>
              <a:t>Estos datos son de  carácter cualitativo en la mayoría de las CCAA, ya que las bases son muy reducidas. Las únicas CCAA que tienen bases superiores a 50 entrevistas son: Andalucía (65) y  Madrid  (56).</a:t>
            </a:r>
            <a:endParaRPr lang="es-ES" sz="1100" dirty="0">
              <a:solidFill>
                <a:srgbClr val="5F5F5F"/>
              </a:solidFill>
            </a:endParaRPr>
          </a:p>
        </p:txBody>
      </p:sp>
      <p:sp>
        <p:nvSpPr>
          <p:cNvPr id="58" name="57 CuadroTexto"/>
          <p:cNvSpPr txBox="1"/>
          <p:nvPr/>
        </p:nvSpPr>
        <p:spPr>
          <a:xfrm>
            <a:off x="480381" y="2176046"/>
            <a:ext cx="2110419" cy="3385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i="1" dirty="0" smtClean="0">
                <a:solidFill>
                  <a:srgbClr val="009DD9"/>
                </a:solidFill>
              </a:rPr>
              <a:t> Total </a:t>
            </a:r>
            <a:r>
              <a:rPr lang="es-ES" sz="1600" i="1" dirty="0">
                <a:solidFill>
                  <a:srgbClr val="009DD9"/>
                </a:solidFill>
              </a:rPr>
              <a:t>3</a:t>
            </a:r>
            <a:r>
              <a:rPr lang="es-ES" sz="1600" i="1" dirty="0" smtClean="0">
                <a:solidFill>
                  <a:srgbClr val="009DD9"/>
                </a:solidFill>
              </a:rPr>
              <a:t>%</a:t>
            </a:r>
            <a:endParaRPr lang="es-ES" sz="1600" i="1" dirty="0">
              <a:solidFill>
                <a:srgbClr val="009DD9"/>
              </a:solidFill>
            </a:endParaRPr>
          </a:p>
        </p:txBody>
      </p:sp>
      <p:sp>
        <p:nvSpPr>
          <p:cNvPr id="59" name="Rectangle 12"/>
          <p:cNvSpPr>
            <a:spLocks noChangeArrowheads="1"/>
          </p:cNvSpPr>
          <p:nvPr/>
        </p:nvSpPr>
        <p:spPr bwMode="auto">
          <a:xfrm>
            <a:off x="533400" y="833800"/>
            <a:ext cx="8610600" cy="50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FF"/>
                    </a:gs>
                    <a:gs pos="100000">
                      <a:srgbClr val="D5E5F3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r>
              <a:rPr lang="es-ES" sz="1400" dirty="0" smtClean="0"/>
              <a:t>P.9. ¿Crees </a:t>
            </a:r>
            <a:r>
              <a:rPr lang="es-ES" sz="1400" dirty="0"/>
              <a:t>que la diabetes hace difícil tu relación con tus padres? </a:t>
            </a:r>
            <a:r>
              <a:rPr lang="es-ES" sz="1400" dirty="0" smtClean="0">
                <a:solidFill>
                  <a:srgbClr val="616365"/>
                </a:solidFill>
              </a:rPr>
              <a:t> </a:t>
            </a:r>
            <a:r>
              <a:rPr lang="es-ES" sz="1400" dirty="0" smtClean="0">
                <a:solidFill>
                  <a:srgbClr val="FF3300"/>
                </a:solidFill>
              </a:rPr>
              <a:t>(% </a:t>
            </a:r>
            <a:r>
              <a:rPr lang="es-ES" sz="1400" dirty="0">
                <a:solidFill>
                  <a:srgbClr val="FF3300"/>
                </a:solidFill>
              </a:rPr>
              <a:t>- Sugerida </a:t>
            </a:r>
            <a:r>
              <a:rPr lang="es-ES" sz="1400" dirty="0" smtClean="0">
                <a:solidFill>
                  <a:srgbClr val="FF3300"/>
                </a:solidFill>
              </a:rPr>
              <a:t>y única)</a:t>
            </a:r>
          </a:p>
        </p:txBody>
      </p:sp>
    </p:spTree>
    <p:extLst>
      <p:ext uri="{BB962C8B-B14F-4D97-AF65-F5344CB8AC3E}">
        <p14:creationId xmlns:p14="http://schemas.microsoft.com/office/powerpoint/2010/main" val="29306441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 redondeado"/>
          <p:cNvSpPr/>
          <p:nvPr/>
        </p:nvSpPr>
        <p:spPr>
          <a:xfrm>
            <a:off x="713095" y="1124744"/>
            <a:ext cx="5257800" cy="4483366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62000" y="228600"/>
            <a:ext cx="75428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ctr"/>
            <a:r>
              <a:rPr lang="es-ES_tradnl" sz="2400" dirty="0" smtClean="0">
                <a:solidFill>
                  <a:srgbClr val="0099FF"/>
                </a:solidFill>
                <a:ea typeface="ＭＳ Ｐゴシック" charset="-128"/>
              </a:rPr>
              <a:t>1. Influencia concreta de la diabetes en la relación.</a:t>
            </a:r>
            <a:endParaRPr lang="es-ES_tradnl" sz="2400" dirty="0">
              <a:solidFill>
                <a:srgbClr val="0099FF"/>
              </a:solidFill>
              <a:ea typeface="ＭＳ Ｐゴシック" charset="-128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33400" y="738664"/>
            <a:ext cx="8610600" cy="50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FF"/>
                    </a:gs>
                    <a:gs pos="100000">
                      <a:srgbClr val="D5E5F3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r>
              <a:rPr lang="es-ES" sz="1400" dirty="0"/>
              <a:t>P.10.  En concreto, ¿cómo influye la Diabetes en la relación con tus padres y familiares? </a:t>
            </a:r>
            <a:r>
              <a:rPr lang="es-ES" sz="1400" dirty="0">
                <a:solidFill>
                  <a:srgbClr val="FF3300"/>
                </a:solidFill>
              </a:rPr>
              <a:t>(% - múltiple)</a:t>
            </a:r>
          </a:p>
        </p:txBody>
      </p:sp>
      <p:graphicFrame>
        <p:nvGraphicFramePr>
          <p:cNvPr id="15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0435417"/>
              </p:ext>
            </p:extLst>
          </p:nvPr>
        </p:nvGraphicFramePr>
        <p:xfrm>
          <a:off x="1115616" y="992148"/>
          <a:ext cx="5572655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5 Rectángulo redondeado"/>
          <p:cNvSpPr/>
          <p:nvPr/>
        </p:nvSpPr>
        <p:spPr>
          <a:xfrm>
            <a:off x="5742295" y="1982063"/>
            <a:ext cx="3222193" cy="874594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7" name="Char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1338879"/>
              </p:ext>
            </p:extLst>
          </p:nvPr>
        </p:nvGraphicFramePr>
        <p:xfrm>
          <a:off x="5866496" y="2094657"/>
          <a:ext cx="2972704" cy="76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7 Rectángulo redondeado"/>
          <p:cNvSpPr/>
          <p:nvPr/>
        </p:nvSpPr>
        <p:spPr>
          <a:xfrm>
            <a:off x="5742295" y="3274486"/>
            <a:ext cx="3222193" cy="874594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9" name="Char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9493400"/>
              </p:ext>
            </p:extLst>
          </p:nvPr>
        </p:nvGraphicFramePr>
        <p:xfrm>
          <a:off x="5838966" y="3387080"/>
          <a:ext cx="3000234" cy="76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13 CuadroTexto"/>
          <p:cNvSpPr txBox="1"/>
          <p:nvPr/>
        </p:nvSpPr>
        <p:spPr>
          <a:xfrm>
            <a:off x="5838966" y="1786880"/>
            <a:ext cx="233343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400" i="1" dirty="0" smtClean="0">
                <a:solidFill>
                  <a:schemeClr val="accent1"/>
                </a:solidFill>
              </a:rPr>
              <a:t>% Me agobian</a:t>
            </a:r>
            <a:endParaRPr lang="es-ES" sz="1400" i="1" dirty="0">
              <a:solidFill>
                <a:schemeClr val="accent1"/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5863420" y="3082280"/>
            <a:ext cx="209295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400" i="1" dirty="0" smtClean="0">
                <a:solidFill>
                  <a:schemeClr val="accent1"/>
                </a:solidFill>
              </a:rPr>
              <a:t>% Discuto con mis padres</a:t>
            </a:r>
            <a:endParaRPr lang="es-ES" sz="1400" i="1" dirty="0">
              <a:solidFill>
                <a:schemeClr val="accent1"/>
              </a:solidFill>
            </a:endParaRP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457200" y="5728998"/>
            <a:ext cx="8382000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defRPr sz="1400" b="1">
                <a:cs typeface="Arial" charset="0"/>
              </a:defRPr>
            </a:lvl1pPr>
            <a:lvl2pPr marL="742950" indent="-285750" eaLnBrk="0" hangingPunct="0">
              <a:defRPr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9pPr>
          </a:lstStyle>
          <a:p>
            <a:r>
              <a:rPr lang="es-ES" i="1" dirty="0" smtClean="0">
                <a:solidFill>
                  <a:srgbClr val="0070C0"/>
                </a:solidFill>
              </a:rPr>
              <a:t>La mayoría de los niños sienten “que están muy encima suya” (75%), y más de la mitad discuten con sus padres (53%) o se sienten agobiados (53%)  debido a la diabetes.</a:t>
            </a:r>
            <a:endParaRPr lang="es-ES" i="1" dirty="0">
              <a:solidFill>
                <a:srgbClr val="0070C0"/>
              </a:solidFill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6516216" y="4077072"/>
            <a:ext cx="2232248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  (</a:t>
            </a:r>
            <a:r>
              <a:rPr lang="en-US" sz="1000" dirty="0" smtClean="0">
                <a:solidFill>
                  <a:srgbClr val="FF0000"/>
                </a:solidFill>
                <a:cs typeface="Arial" pitchFamily="34" charset="0"/>
              </a:rPr>
              <a:t>11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)                      (</a:t>
            </a:r>
            <a:r>
              <a:rPr lang="en-US" sz="1000" dirty="0" smtClean="0">
                <a:solidFill>
                  <a:srgbClr val="FF0000"/>
                </a:solidFill>
                <a:cs typeface="Arial" pitchFamily="34" charset="0"/>
              </a:rPr>
              <a:t>13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)                      (</a:t>
            </a:r>
            <a:r>
              <a:rPr lang="en-US" sz="1000" dirty="0" smtClean="0">
                <a:solidFill>
                  <a:srgbClr val="FF0000"/>
                </a:solidFill>
                <a:cs typeface="Arial" pitchFamily="34" charset="0"/>
              </a:rPr>
              <a:t>12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)</a:t>
            </a:r>
            <a:endParaRPr lang="en-US" sz="1000" dirty="0">
              <a:solidFill>
                <a:srgbClr val="FF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6977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9836149"/>
              </p:ext>
            </p:extLst>
          </p:nvPr>
        </p:nvGraphicFramePr>
        <p:xfrm>
          <a:off x="323528" y="1628800"/>
          <a:ext cx="7927230" cy="4727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62000" y="228600"/>
            <a:ext cx="75428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ctr"/>
            <a:r>
              <a:rPr lang="es-ES_tradnl" sz="2400" dirty="0" smtClean="0">
                <a:solidFill>
                  <a:srgbClr val="0099FF"/>
                </a:solidFill>
                <a:ea typeface="ＭＳ Ｐゴシック" charset="-128"/>
              </a:rPr>
              <a:t>1. Ocultación de la Diabetes</a:t>
            </a:r>
            <a:endParaRPr lang="es-ES_tradnl" sz="2400" dirty="0">
              <a:solidFill>
                <a:srgbClr val="0099FF"/>
              </a:solidFill>
              <a:ea typeface="ＭＳ Ｐゴシック" charset="-128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33400" y="988529"/>
            <a:ext cx="8610600" cy="50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FF"/>
                    </a:gs>
                    <a:gs pos="100000">
                      <a:srgbClr val="D5E5F3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r>
              <a:rPr lang="es-ES" sz="1400" dirty="0">
                <a:solidFill>
                  <a:srgbClr val="616365"/>
                </a:solidFill>
              </a:rPr>
              <a:t>P</a:t>
            </a:r>
            <a:r>
              <a:rPr lang="es-ES" sz="1400" dirty="0" smtClean="0">
                <a:solidFill>
                  <a:srgbClr val="616365"/>
                </a:solidFill>
              </a:rPr>
              <a:t>.11.  </a:t>
            </a:r>
            <a:r>
              <a:rPr lang="es-ES" sz="1400" dirty="0" smtClean="0"/>
              <a:t>¿</a:t>
            </a:r>
            <a:r>
              <a:rPr lang="es-ES" sz="1400" dirty="0"/>
              <a:t>Tratas de ocultar que tienes </a:t>
            </a:r>
            <a:r>
              <a:rPr lang="es-ES" sz="1400" dirty="0" smtClean="0"/>
              <a:t>diabetes? </a:t>
            </a:r>
            <a:r>
              <a:rPr lang="es-ES" sz="1400" dirty="0" smtClean="0">
                <a:solidFill>
                  <a:srgbClr val="FF3300"/>
                </a:solidFill>
              </a:rPr>
              <a:t>(% </a:t>
            </a:r>
            <a:r>
              <a:rPr lang="es-ES" sz="1400" dirty="0">
                <a:solidFill>
                  <a:srgbClr val="FF3300"/>
                </a:solidFill>
              </a:rPr>
              <a:t>- Sugerida </a:t>
            </a:r>
            <a:r>
              <a:rPr lang="es-ES" sz="1400" dirty="0" smtClean="0">
                <a:solidFill>
                  <a:srgbClr val="FF3300"/>
                </a:solidFill>
              </a:rPr>
              <a:t>y única)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936462" y="4776540"/>
            <a:ext cx="121920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Base</a:t>
            </a:r>
            <a:r>
              <a:rPr lang="en-US" sz="1000" dirty="0">
                <a:solidFill>
                  <a:srgbClr val="777777"/>
                </a:solidFill>
                <a:cs typeface="Arial" pitchFamily="34" charset="0"/>
              </a:rPr>
              <a:t>: 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Total (367)</a:t>
            </a:r>
            <a:endParaRPr lang="en-US" sz="1000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57200" y="5562600"/>
            <a:ext cx="8382000" cy="30777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defRPr sz="1400" b="1">
                <a:cs typeface="Arial" charset="0"/>
              </a:defRPr>
            </a:lvl1pPr>
            <a:lvl2pPr marL="742950" indent="-285750" eaLnBrk="0" hangingPunct="0">
              <a:defRPr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9pPr>
          </a:lstStyle>
          <a:p>
            <a:r>
              <a:rPr lang="es-ES" i="1" dirty="0" smtClean="0">
                <a:solidFill>
                  <a:srgbClr val="0070C0"/>
                </a:solidFill>
              </a:rPr>
              <a:t>Más de la mitad de los niños encuestados afirman que no ocultan la diabetes (62%).</a:t>
            </a:r>
            <a:endParaRPr lang="es-ES" i="1" dirty="0">
              <a:solidFill>
                <a:srgbClr val="0070C0"/>
              </a:solidFill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5310247" y="3130470"/>
            <a:ext cx="3222193" cy="874594"/>
          </a:xfrm>
          <a:prstGeom prst="roundRect">
            <a:avLst/>
          </a:prstGeom>
          <a:solidFill>
            <a:schemeClr val="bg1"/>
          </a:solidFill>
          <a:ln>
            <a:solidFill>
              <a:srgbClr val="218535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11" name="Char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427975"/>
              </p:ext>
            </p:extLst>
          </p:nvPr>
        </p:nvGraphicFramePr>
        <p:xfrm>
          <a:off x="5434448" y="3243064"/>
          <a:ext cx="2972704" cy="76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13 CuadroTexto"/>
          <p:cNvSpPr txBox="1"/>
          <p:nvPr/>
        </p:nvSpPr>
        <p:spPr>
          <a:xfrm>
            <a:off x="5406919" y="2935287"/>
            <a:ext cx="116671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400" i="1" dirty="0" smtClean="0">
                <a:solidFill>
                  <a:srgbClr val="218535"/>
                </a:solidFill>
              </a:rPr>
              <a:t>% Nunca</a:t>
            </a:r>
            <a:endParaRPr lang="es-ES" sz="1400" i="1" dirty="0">
              <a:solidFill>
                <a:srgbClr val="218535"/>
              </a:solidFill>
            </a:endParaRPr>
          </a:p>
        </p:txBody>
      </p:sp>
      <p:sp>
        <p:nvSpPr>
          <p:cNvPr id="2" name="1 Flecha derecha"/>
          <p:cNvSpPr/>
          <p:nvPr/>
        </p:nvSpPr>
        <p:spPr>
          <a:xfrm>
            <a:off x="3945260" y="3243064"/>
            <a:ext cx="1058788" cy="617984"/>
          </a:xfrm>
          <a:prstGeom prst="rightArrow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6075903" y="3933056"/>
            <a:ext cx="2312521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   (178)                  (140)                   (49)       </a:t>
            </a:r>
            <a:endParaRPr lang="en-US" sz="1000" dirty="0">
              <a:solidFill>
                <a:srgbClr val="FF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6038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533400" y="1447800"/>
            <a:ext cx="8305800" cy="38862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62000" y="228600"/>
            <a:ext cx="75428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ctr"/>
            <a:r>
              <a:rPr lang="es-ES_tradnl" sz="2400" dirty="0" smtClean="0">
                <a:solidFill>
                  <a:srgbClr val="0099FF"/>
                </a:solidFill>
                <a:ea typeface="ＭＳ Ｐゴシック" charset="-128"/>
              </a:rPr>
              <a:t>1. Sentimientos negativos a la hora de inyectarse.</a:t>
            </a:r>
            <a:endParaRPr lang="es-ES_tradnl" sz="2400" dirty="0">
              <a:solidFill>
                <a:srgbClr val="0099FF"/>
              </a:solidFill>
              <a:ea typeface="ＭＳ Ｐゴシック" charset="-128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33400" y="738664"/>
            <a:ext cx="8610600" cy="50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FF"/>
                    </a:gs>
                    <a:gs pos="100000">
                      <a:srgbClr val="D5E5F3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r>
              <a:rPr lang="es-ES" sz="1400" dirty="0" smtClean="0"/>
              <a:t>P.12 ¿Protestas </a:t>
            </a:r>
            <a:r>
              <a:rPr lang="es-ES" sz="1400" dirty="0"/>
              <a:t>o te enfadas en el momento de inyectarte la insulina? </a:t>
            </a:r>
            <a:r>
              <a:rPr lang="es-ES" sz="1400" dirty="0">
                <a:solidFill>
                  <a:srgbClr val="FF3300"/>
                </a:solidFill>
              </a:rPr>
              <a:t>(% - Sugerida y única)</a:t>
            </a:r>
          </a:p>
        </p:txBody>
      </p:sp>
      <p:graphicFrame>
        <p:nvGraphicFramePr>
          <p:cNvPr id="6" name="Char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992601"/>
              </p:ext>
            </p:extLst>
          </p:nvPr>
        </p:nvGraphicFramePr>
        <p:xfrm>
          <a:off x="494848" y="1600200"/>
          <a:ext cx="80772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57200" y="5728998"/>
            <a:ext cx="8382000" cy="73866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defRPr sz="1400" b="1">
                <a:cs typeface="Arial" charset="0"/>
              </a:defRPr>
            </a:lvl1pPr>
            <a:lvl2pPr marL="742950" indent="-285750" eaLnBrk="0" hangingPunct="0">
              <a:defRPr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9pPr>
          </a:lstStyle>
          <a:p>
            <a:r>
              <a:rPr lang="es-ES" i="1" dirty="0" smtClean="0">
                <a:solidFill>
                  <a:srgbClr val="0070C0"/>
                </a:solidFill>
              </a:rPr>
              <a:t>El 40% de los niños afirma que no se queja nunca, mientras afirma que no protesta o se enfada en el momento de inyectarse la insulina, un 35% se queja a veces. Entre los más pequeños el porcentaje de queja ocasional aumenta sustancialmente (56%)</a:t>
            </a:r>
            <a:endParaRPr lang="es-ES" i="1" dirty="0">
              <a:solidFill>
                <a:srgbClr val="0070C0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981200" y="1295400"/>
            <a:ext cx="1600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i="1" dirty="0" smtClean="0">
                <a:solidFill>
                  <a:schemeClr val="accent1"/>
                </a:solidFill>
              </a:rPr>
              <a:t>% Total</a:t>
            </a:r>
            <a:endParaRPr lang="es-ES" i="1" dirty="0">
              <a:solidFill>
                <a:schemeClr val="accent1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5562600" y="1271516"/>
            <a:ext cx="1981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i="1" dirty="0" smtClean="0">
                <a:solidFill>
                  <a:schemeClr val="accent1"/>
                </a:solidFill>
              </a:rPr>
              <a:t>% Edad</a:t>
            </a:r>
            <a:endParaRPr lang="es-ES" i="1" dirty="0">
              <a:solidFill>
                <a:schemeClr val="accent1"/>
              </a:solidFill>
            </a:endParaRP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990600" y="5210889"/>
            <a:ext cx="7392304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Base</a:t>
            </a:r>
            <a:r>
              <a:rPr lang="en-US" sz="1000" dirty="0">
                <a:solidFill>
                  <a:srgbClr val="777777"/>
                </a:solidFill>
                <a:cs typeface="Arial" pitchFamily="34" charset="0"/>
              </a:rPr>
              <a:t>: 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Total                                    (367)                                                                               (</a:t>
            </a:r>
            <a:r>
              <a:rPr lang="en-US" sz="1000" dirty="0" smtClean="0">
                <a:solidFill>
                  <a:schemeClr val="bg2"/>
                </a:solidFill>
                <a:cs typeface="Arial" pitchFamily="34" charset="0"/>
              </a:rPr>
              <a:t>178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)                                   (</a:t>
            </a:r>
            <a:r>
              <a:rPr lang="en-US" sz="1000" dirty="0">
                <a:solidFill>
                  <a:schemeClr val="bg2"/>
                </a:solidFill>
                <a:cs typeface="Arial" pitchFamily="34" charset="0"/>
              </a:rPr>
              <a:t>140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)                                    (</a:t>
            </a:r>
            <a:r>
              <a:rPr lang="en-US" sz="1000" dirty="0">
                <a:solidFill>
                  <a:schemeClr val="bg2"/>
                </a:solidFill>
                <a:cs typeface="Arial" pitchFamily="34" charset="0"/>
              </a:rPr>
              <a:t>49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)</a:t>
            </a:r>
            <a:endParaRPr lang="en-US" sz="1000" dirty="0">
              <a:solidFill>
                <a:srgbClr val="FF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3637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CuadroTexto"/>
          <p:cNvSpPr txBox="1"/>
          <p:nvPr/>
        </p:nvSpPr>
        <p:spPr>
          <a:xfrm>
            <a:off x="571031" y="2671192"/>
            <a:ext cx="2416792" cy="3385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i="1" dirty="0">
                <a:solidFill>
                  <a:srgbClr val="009DD9"/>
                </a:solidFill>
              </a:rPr>
              <a:t>% </a:t>
            </a:r>
            <a:r>
              <a:rPr lang="es-ES" sz="1600" i="1" dirty="0" smtClean="0">
                <a:solidFill>
                  <a:srgbClr val="009DD9"/>
                </a:solidFill>
              </a:rPr>
              <a:t>Siempre + muchas veces</a:t>
            </a:r>
            <a:endParaRPr lang="es-ES" sz="1600" i="1" dirty="0">
              <a:solidFill>
                <a:srgbClr val="009DD9"/>
              </a:solidFill>
            </a:endParaRPr>
          </a:p>
        </p:txBody>
      </p:sp>
      <p:sp>
        <p:nvSpPr>
          <p:cNvPr id="6" name="Freeform 3"/>
          <p:cNvSpPr>
            <a:spLocks/>
          </p:cNvSpPr>
          <p:nvPr/>
        </p:nvSpPr>
        <p:spPr bwMode="auto">
          <a:xfrm>
            <a:off x="4571404" y="2950638"/>
            <a:ext cx="591895" cy="597926"/>
          </a:xfrm>
          <a:custGeom>
            <a:avLst/>
            <a:gdLst>
              <a:gd name="T0" fmla="*/ 0 w 336"/>
              <a:gd name="T1" fmla="*/ 278 h 356"/>
              <a:gd name="T2" fmla="*/ 6 w 336"/>
              <a:gd name="T3" fmla="*/ 230 h 356"/>
              <a:gd name="T4" fmla="*/ 48 w 336"/>
              <a:gd name="T5" fmla="*/ 202 h 356"/>
              <a:gd name="T6" fmla="*/ 43 w 336"/>
              <a:gd name="T7" fmla="*/ 181 h 356"/>
              <a:gd name="T8" fmla="*/ 94 w 336"/>
              <a:gd name="T9" fmla="*/ 136 h 356"/>
              <a:gd name="T10" fmla="*/ 103 w 336"/>
              <a:gd name="T11" fmla="*/ 108 h 356"/>
              <a:gd name="T12" fmla="*/ 126 w 336"/>
              <a:gd name="T13" fmla="*/ 108 h 356"/>
              <a:gd name="T14" fmla="*/ 128 w 336"/>
              <a:gd name="T15" fmla="*/ 91 h 356"/>
              <a:gd name="T16" fmla="*/ 193 w 336"/>
              <a:gd name="T17" fmla="*/ 26 h 356"/>
              <a:gd name="T18" fmla="*/ 224 w 336"/>
              <a:gd name="T19" fmla="*/ 0 h 356"/>
              <a:gd name="T20" fmla="*/ 259 w 336"/>
              <a:gd name="T21" fmla="*/ 34 h 356"/>
              <a:gd name="T22" fmla="*/ 253 w 336"/>
              <a:gd name="T23" fmla="*/ 54 h 356"/>
              <a:gd name="T24" fmla="*/ 247 w 336"/>
              <a:gd name="T25" fmla="*/ 71 h 356"/>
              <a:gd name="T26" fmla="*/ 273 w 336"/>
              <a:gd name="T27" fmla="*/ 159 h 356"/>
              <a:gd name="T28" fmla="*/ 293 w 336"/>
              <a:gd name="T29" fmla="*/ 164 h 356"/>
              <a:gd name="T30" fmla="*/ 312 w 336"/>
              <a:gd name="T31" fmla="*/ 261 h 356"/>
              <a:gd name="T32" fmla="*/ 335 w 336"/>
              <a:gd name="T33" fmla="*/ 278 h 356"/>
              <a:gd name="T34" fmla="*/ 335 w 336"/>
              <a:gd name="T35" fmla="*/ 295 h 356"/>
              <a:gd name="T36" fmla="*/ 307 w 336"/>
              <a:gd name="T37" fmla="*/ 304 h 356"/>
              <a:gd name="T38" fmla="*/ 312 w 336"/>
              <a:gd name="T39" fmla="*/ 321 h 356"/>
              <a:gd name="T40" fmla="*/ 270 w 336"/>
              <a:gd name="T41" fmla="*/ 304 h 356"/>
              <a:gd name="T42" fmla="*/ 207 w 336"/>
              <a:gd name="T43" fmla="*/ 355 h 356"/>
              <a:gd name="T44" fmla="*/ 199 w 336"/>
              <a:gd name="T45" fmla="*/ 335 h 356"/>
              <a:gd name="T46" fmla="*/ 216 w 336"/>
              <a:gd name="T47" fmla="*/ 315 h 356"/>
              <a:gd name="T48" fmla="*/ 214 w 336"/>
              <a:gd name="T49" fmla="*/ 295 h 356"/>
              <a:gd name="T50" fmla="*/ 151 w 336"/>
              <a:gd name="T51" fmla="*/ 286 h 356"/>
              <a:gd name="T52" fmla="*/ 91 w 336"/>
              <a:gd name="T53" fmla="*/ 247 h 356"/>
              <a:gd name="T54" fmla="*/ 52 w 336"/>
              <a:gd name="T55" fmla="*/ 269 h 356"/>
              <a:gd name="T56" fmla="*/ 0 w 336"/>
              <a:gd name="T57" fmla="*/ 278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336" h="356">
                <a:moveTo>
                  <a:pt x="0" y="278"/>
                </a:moveTo>
                <a:lnTo>
                  <a:pt x="6" y="230"/>
                </a:lnTo>
                <a:lnTo>
                  <a:pt x="48" y="202"/>
                </a:lnTo>
                <a:lnTo>
                  <a:pt x="43" y="181"/>
                </a:lnTo>
                <a:lnTo>
                  <a:pt x="94" y="136"/>
                </a:lnTo>
                <a:lnTo>
                  <a:pt x="103" y="108"/>
                </a:lnTo>
                <a:lnTo>
                  <a:pt x="126" y="108"/>
                </a:lnTo>
                <a:lnTo>
                  <a:pt x="128" y="91"/>
                </a:lnTo>
                <a:lnTo>
                  <a:pt x="193" y="26"/>
                </a:lnTo>
                <a:lnTo>
                  <a:pt x="224" y="0"/>
                </a:lnTo>
                <a:lnTo>
                  <a:pt x="259" y="34"/>
                </a:lnTo>
                <a:lnTo>
                  <a:pt x="253" y="54"/>
                </a:lnTo>
                <a:lnTo>
                  <a:pt x="247" y="71"/>
                </a:lnTo>
                <a:lnTo>
                  <a:pt x="273" y="159"/>
                </a:lnTo>
                <a:lnTo>
                  <a:pt x="293" y="164"/>
                </a:lnTo>
                <a:lnTo>
                  <a:pt x="312" y="261"/>
                </a:lnTo>
                <a:lnTo>
                  <a:pt x="335" y="278"/>
                </a:lnTo>
                <a:lnTo>
                  <a:pt x="335" y="295"/>
                </a:lnTo>
                <a:lnTo>
                  <a:pt x="307" y="304"/>
                </a:lnTo>
                <a:lnTo>
                  <a:pt x="312" y="321"/>
                </a:lnTo>
                <a:lnTo>
                  <a:pt x="270" y="304"/>
                </a:lnTo>
                <a:lnTo>
                  <a:pt x="207" y="355"/>
                </a:lnTo>
                <a:lnTo>
                  <a:pt x="199" y="335"/>
                </a:lnTo>
                <a:lnTo>
                  <a:pt x="216" y="315"/>
                </a:lnTo>
                <a:lnTo>
                  <a:pt x="214" y="295"/>
                </a:lnTo>
                <a:lnTo>
                  <a:pt x="151" y="286"/>
                </a:lnTo>
                <a:lnTo>
                  <a:pt x="91" y="247"/>
                </a:lnTo>
                <a:lnTo>
                  <a:pt x="52" y="269"/>
                </a:lnTo>
                <a:lnTo>
                  <a:pt x="0" y="278"/>
                </a:lnTo>
              </a:path>
            </a:pathLst>
          </a:custGeom>
          <a:solidFill>
            <a:schemeClr val="accent1">
              <a:lumMod val="5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7" name="Freeform 4"/>
          <p:cNvSpPr>
            <a:spLocks/>
          </p:cNvSpPr>
          <p:nvPr/>
        </p:nvSpPr>
        <p:spPr bwMode="auto">
          <a:xfrm>
            <a:off x="3372515" y="3274393"/>
            <a:ext cx="1167181" cy="1225019"/>
          </a:xfrm>
          <a:custGeom>
            <a:avLst/>
            <a:gdLst>
              <a:gd name="T0" fmla="*/ 204 w 662"/>
              <a:gd name="T1" fmla="*/ 48 h 731"/>
              <a:gd name="T2" fmla="*/ 233 w 662"/>
              <a:gd name="T3" fmla="*/ 59 h 731"/>
              <a:gd name="T4" fmla="*/ 281 w 662"/>
              <a:gd name="T5" fmla="*/ 23 h 731"/>
              <a:gd name="T6" fmla="*/ 332 w 662"/>
              <a:gd name="T7" fmla="*/ 0 h 731"/>
              <a:gd name="T8" fmla="*/ 402 w 662"/>
              <a:gd name="T9" fmla="*/ 43 h 731"/>
              <a:gd name="T10" fmla="*/ 442 w 662"/>
              <a:gd name="T11" fmla="*/ 48 h 731"/>
              <a:gd name="T12" fmla="*/ 499 w 662"/>
              <a:gd name="T13" fmla="*/ 57 h 731"/>
              <a:gd name="T14" fmla="*/ 513 w 662"/>
              <a:gd name="T15" fmla="*/ 102 h 731"/>
              <a:gd name="T16" fmla="*/ 499 w 662"/>
              <a:gd name="T17" fmla="*/ 139 h 731"/>
              <a:gd name="T18" fmla="*/ 556 w 662"/>
              <a:gd name="T19" fmla="*/ 207 h 731"/>
              <a:gd name="T20" fmla="*/ 544 w 662"/>
              <a:gd name="T21" fmla="*/ 235 h 731"/>
              <a:gd name="T22" fmla="*/ 576 w 662"/>
              <a:gd name="T23" fmla="*/ 275 h 731"/>
              <a:gd name="T24" fmla="*/ 607 w 662"/>
              <a:gd name="T25" fmla="*/ 315 h 731"/>
              <a:gd name="T26" fmla="*/ 661 w 662"/>
              <a:gd name="T27" fmla="*/ 318 h 731"/>
              <a:gd name="T28" fmla="*/ 652 w 662"/>
              <a:gd name="T29" fmla="*/ 361 h 731"/>
              <a:gd name="T30" fmla="*/ 590 w 662"/>
              <a:gd name="T31" fmla="*/ 392 h 731"/>
              <a:gd name="T32" fmla="*/ 599 w 662"/>
              <a:gd name="T33" fmla="*/ 440 h 731"/>
              <a:gd name="T34" fmla="*/ 576 w 662"/>
              <a:gd name="T35" fmla="*/ 482 h 731"/>
              <a:gd name="T36" fmla="*/ 536 w 662"/>
              <a:gd name="T37" fmla="*/ 497 h 731"/>
              <a:gd name="T38" fmla="*/ 525 w 662"/>
              <a:gd name="T39" fmla="*/ 525 h 731"/>
              <a:gd name="T40" fmla="*/ 449 w 662"/>
              <a:gd name="T41" fmla="*/ 576 h 731"/>
              <a:gd name="T42" fmla="*/ 457 w 662"/>
              <a:gd name="T43" fmla="*/ 639 h 731"/>
              <a:gd name="T44" fmla="*/ 402 w 662"/>
              <a:gd name="T45" fmla="*/ 642 h 731"/>
              <a:gd name="T46" fmla="*/ 357 w 662"/>
              <a:gd name="T47" fmla="*/ 678 h 731"/>
              <a:gd name="T48" fmla="*/ 354 w 662"/>
              <a:gd name="T49" fmla="*/ 718 h 731"/>
              <a:gd name="T50" fmla="*/ 321 w 662"/>
              <a:gd name="T51" fmla="*/ 724 h 731"/>
              <a:gd name="T52" fmla="*/ 255 w 662"/>
              <a:gd name="T53" fmla="*/ 701 h 731"/>
              <a:gd name="T54" fmla="*/ 150 w 662"/>
              <a:gd name="T55" fmla="*/ 636 h 731"/>
              <a:gd name="T56" fmla="*/ 102 w 662"/>
              <a:gd name="T57" fmla="*/ 636 h 731"/>
              <a:gd name="T58" fmla="*/ 91 w 662"/>
              <a:gd name="T59" fmla="*/ 630 h 731"/>
              <a:gd name="T60" fmla="*/ 76 w 662"/>
              <a:gd name="T61" fmla="*/ 604 h 731"/>
              <a:gd name="T62" fmla="*/ 43 w 662"/>
              <a:gd name="T63" fmla="*/ 568 h 731"/>
              <a:gd name="T64" fmla="*/ 23 w 662"/>
              <a:gd name="T65" fmla="*/ 530 h 731"/>
              <a:gd name="T66" fmla="*/ 51 w 662"/>
              <a:gd name="T67" fmla="*/ 480 h 731"/>
              <a:gd name="T68" fmla="*/ 85 w 662"/>
              <a:gd name="T69" fmla="*/ 432 h 731"/>
              <a:gd name="T70" fmla="*/ 105 w 662"/>
              <a:gd name="T71" fmla="*/ 406 h 731"/>
              <a:gd name="T72" fmla="*/ 99 w 662"/>
              <a:gd name="T73" fmla="*/ 363 h 731"/>
              <a:gd name="T74" fmla="*/ 71 w 662"/>
              <a:gd name="T75" fmla="*/ 344 h 731"/>
              <a:gd name="T76" fmla="*/ 68 w 662"/>
              <a:gd name="T77" fmla="*/ 301 h 731"/>
              <a:gd name="T78" fmla="*/ 43 w 662"/>
              <a:gd name="T79" fmla="*/ 261 h 731"/>
              <a:gd name="T80" fmla="*/ 23 w 662"/>
              <a:gd name="T81" fmla="*/ 227 h 731"/>
              <a:gd name="T82" fmla="*/ 0 w 662"/>
              <a:gd name="T83" fmla="*/ 199 h 731"/>
              <a:gd name="T84" fmla="*/ 131 w 662"/>
              <a:gd name="T85" fmla="*/ 159 h 731"/>
              <a:gd name="T86" fmla="*/ 156 w 662"/>
              <a:gd name="T87" fmla="*/ 147 h 731"/>
              <a:gd name="T88" fmla="*/ 173 w 662"/>
              <a:gd name="T89" fmla="*/ 102 h 7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62" h="731">
                <a:moveTo>
                  <a:pt x="164" y="68"/>
                </a:moveTo>
                <a:lnTo>
                  <a:pt x="204" y="48"/>
                </a:lnTo>
                <a:lnTo>
                  <a:pt x="226" y="65"/>
                </a:lnTo>
                <a:lnTo>
                  <a:pt x="233" y="59"/>
                </a:lnTo>
                <a:lnTo>
                  <a:pt x="250" y="31"/>
                </a:lnTo>
                <a:lnTo>
                  <a:pt x="281" y="23"/>
                </a:lnTo>
                <a:lnTo>
                  <a:pt x="312" y="0"/>
                </a:lnTo>
                <a:lnTo>
                  <a:pt x="332" y="0"/>
                </a:lnTo>
                <a:lnTo>
                  <a:pt x="374" y="48"/>
                </a:lnTo>
                <a:lnTo>
                  <a:pt x="402" y="43"/>
                </a:lnTo>
                <a:lnTo>
                  <a:pt x="420" y="54"/>
                </a:lnTo>
                <a:lnTo>
                  <a:pt x="442" y="48"/>
                </a:lnTo>
                <a:lnTo>
                  <a:pt x="468" y="74"/>
                </a:lnTo>
                <a:lnTo>
                  <a:pt x="499" y="57"/>
                </a:lnTo>
                <a:lnTo>
                  <a:pt x="511" y="65"/>
                </a:lnTo>
                <a:lnTo>
                  <a:pt x="513" y="102"/>
                </a:lnTo>
                <a:lnTo>
                  <a:pt x="522" y="116"/>
                </a:lnTo>
                <a:lnTo>
                  <a:pt x="499" y="139"/>
                </a:lnTo>
                <a:lnTo>
                  <a:pt x="502" y="156"/>
                </a:lnTo>
                <a:lnTo>
                  <a:pt x="556" y="207"/>
                </a:lnTo>
                <a:lnTo>
                  <a:pt x="564" y="216"/>
                </a:lnTo>
                <a:lnTo>
                  <a:pt x="544" y="235"/>
                </a:lnTo>
                <a:lnTo>
                  <a:pt x="556" y="256"/>
                </a:lnTo>
                <a:lnTo>
                  <a:pt x="576" y="275"/>
                </a:lnTo>
                <a:lnTo>
                  <a:pt x="587" y="315"/>
                </a:lnTo>
                <a:lnTo>
                  <a:pt x="607" y="315"/>
                </a:lnTo>
                <a:lnTo>
                  <a:pt x="649" y="307"/>
                </a:lnTo>
                <a:lnTo>
                  <a:pt x="661" y="318"/>
                </a:lnTo>
                <a:lnTo>
                  <a:pt x="658" y="349"/>
                </a:lnTo>
                <a:lnTo>
                  <a:pt x="652" y="361"/>
                </a:lnTo>
                <a:lnTo>
                  <a:pt x="624" y="369"/>
                </a:lnTo>
                <a:lnTo>
                  <a:pt x="590" y="392"/>
                </a:lnTo>
                <a:lnTo>
                  <a:pt x="590" y="418"/>
                </a:lnTo>
                <a:lnTo>
                  <a:pt x="599" y="440"/>
                </a:lnTo>
                <a:lnTo>
                  <a:pt x="576" y="468"/>
                </a:lnTo>
                <a:lnTo>
                  <a:pt x="576" y="482"/>
                </a:lnTo>
                <a:lnTo>
                  <a:pt x="561" y="499"/>
                </a:lnTo>
                <a:lnTo>
                  <a:pt x="536" y="497"/>
                </a:lnTo>
                <a:lnTo>
                  <a:pt x="525" y="508"/>
                </a:lnTo>
                <a:lnTo>
                  <a:pt x="525" y="525"/>
                </a:lnTo>
                <a:lnTo>
                  <a:pt x="480" y="542"/>
                </a:lnTo>
                <a:lnTo>
                  <a:pt x="449" y="576"/>
                </a:lnTo>
                <a:lnTo>
                  <a:pt x="445" y="596"/>
                </a:lnTo>
                <a:lnTo>
                  <a:pt x="457" y="639"/>
                </a:lnTo>
                <a:lnTo>
                  <a:pt x="431" y="665"/>
                </a:lnTo>
                <a:lnTo>
                  <a:pt x="402" y="642"/>
                </a:lnTo>
                <a:lnTo>
                  <a:pt x="392" y="642"/>
                </a:lnTo>
                <a:lnTo>
                  <a:pt x="357" y="678"/>
                </a:lnTo>
                <a:lnTo>
                  <a:pt x="363" y="704"/>
                </a:lnTo>
                <a:lnTo>
                  <a:pt x="354" y="718"/>
                </a:lnTo>
                <a:lnTo>
                  <a:pt x="335" y="710"/>
                </a:lnTo>
                <a:lnTo>
                  <a:pt x="321" y="724"/>
                </a:lnTo>
                <a:lnTo>
                  <a:pt x="312" y="730"/>
                </a:lnTo>
                <a:lnTo>
                  <a:pt x="255" y="701"/>
                </a:lnTo>
                <a:lnTo>
                  <a:pt x="173" y="673"/>
                </a:lnTo>
                <a:lnTo>
                  <a:pt x="150" y="636"/>
                </a:lnTo>
                <a:lnTo>
                  <a:pt x="116" y="653"/>
                </a:lnTo>
                <a:lnTo>
                  <a:pt x="102" y="636"/>
                </a:lnTo>
                <a:lnTo>
                  <a:pt x="85" y="642"/>
                </a:lnTo>
                <a:lnTo>
                  <a:pt x="91" y="630"/>
                </a:lnTo>
                <a:lnTo>
                  <a:pt x="79" y="613"/>
                </a:lnTo>
                <a:lnTo>
                  <a:pt x="76" y="604"/>
                </a:lnTo>
                <a:lnTo>
                  <a:pt x="43" y="576"/>
                </a:lnTo>
                <a:lnTo>
                  <a:pt x="43" y="568"/>
                </a:lnTo>
                <a:lnTo>
                  <a:pt x="23" y="548"/>
                </a:lnTo>
                <a:lnTo>
                  <a:pt x="23" y="530"/>
                </a:lnTo>
                <a:lnTo>
                  <a:pt x="37" y="502"/>
                </a:lnTo>
                <a:lnTo>
                  <a:pt x="51" y="480"/>
                </a:lnTo>
                <a:lnTo>
                  <a:pt x="51" y="460"/>
                </a:lnTo>
                <a:lnTo>
                  <a:pt x="85" y="432"/>
                </a:lnTo>
                <a:lnTo>
                  <a:pt x="99" y="426"/>
                </a:lnTo>
                <a:lnTo>
                  <a:pt x="105" y="406"/>
                </a:lnTo>
                <a:lnTo>
                  <a:pt x="111" y="371"/>
                </a:lnTo>
                <a:lnTo>
                  <a:pt x="99" y="363"/>
                </a:lnTo>
                <a:lnTo>
                  <a:pt x="83" y="366"/>
                </a:lnTo>
                <a:lnTo>
                  <a:pt x="71" y="344"/>
                </a:lnTo>
                <a:lnTo>
                  <a:pt x="68" y="309"/>
                </a:lnTo>
                <a:lnTo>
                  <a:pt x="68" y="301"/>
                </a:lnTo>
                <a:lnTo>
                  <a:pt x="45" y="287"/>
                </a:lnTo>
                <a:lnTo>
                  <a:pt x="43" y="261"/>
                </a:lnTo>
                <a:lnTo>
                  <a:pt x="34" y="247"/>
                </a:lnTo>
                <a:lnTo>
                  <a:pt x="23" y="227"/>
                </a:lnTo>
                <a:lnTo>
                  <a:pt x="0" y="204"/>
                </a:lnTo>
                <a:lnTo>
                  <a:pt x="0" y="199"/>
                </a:lnTo>
                <a:lnTo>
                  <a:pt x="99" y="199"/>
                </a:lnTo>
                <a:lnTo>
                  <a:pt x="131" y="159"/>
                </a:lnTo>
                <a:lnTo>
                  <a:pt x="150" y="162"/>
                </a:lnTo>
                <a:lnTo>
                  <a:pt x="156" y="147"/>
                </a:lnTo>
                <a:lnTo>
                  <a:pt x="164" y="122"/>
                </a:lnTo>
                <a:lnTo>
                  <a:pt x="173" y="102"/>
                </a:lnTo>
                <a:lnTo>
                  <a:pt x="164" y="68"/>
                </a:lnTo>
              </a:path>
            </a:pathLst>
          </a:custGeom>
          <a:solidFill>
            <a:srgbClr val="FFDD4F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>
            <a:off x="4246768" y="2855845"/>
            <a:ext cx="1802864" cy="1624609"/>
          </a:xfrm>
          <a:custGeom>
            <a:avLst/>
            <a:gdLst>
              <a:gd name="T0" fmla="*/ 82 w 1022"/>
              <a:gd name="T1" fmla="*/ 333 h 969"/>
              <a:gd name="T2" fmla="*/ 142 w 1022"/>
              <a:gd name="T3" fmla="*/ 298 h 969"/>
              <a:gd name="T4" fmla="*/ 184 w 1022"/>
              <a:gd name="T5" fmla="*/ 335 h 969"/>
              <a:gd name="T6" fmla="*/ 332 w 1022"/>
              <a:gd name="T7" fmla="*/ 341 h 969"/>
              <a:gd name="T8" fmla="*/ 397 w 1022"/>
              <a:gd name="T9" fmla="*/ 372 h 969"/>
              <a:gd name="T10" fmla="*/ 451 w 1022"/>
              <a:gd name="T11" fmla="*/ 361 h 969"/>
              <a:gd name="T12" fmla="*/ 516 w 1022"/>
              <a:gd name="T13" fmla="*/ 352 h 969"/>
              <a:gd name="T14" fmla="*/ 473 w 1022"/>
              <a:gd name="T15" fmla="*/ 224 h 969"/>
              <a:gd name="T16" fmla="*/ 428 w 1022"/>
              <a:gd name="T17" fmla="*/ 125 h 969"/>
              <a:gd name="T18" fmla="*/ 448 w 1022"/>
              <a:gd name="T19" fmla="*/ 40 h 969"/>
              <a:gd name="T20" fmla="*/ 510 w 1022"/>
              <a:gd name="T21" fmla="*/ 17 h 969"/>
              <a:gd name="T22" fmla="*/ 558 w 1022"/>
              <a:gd name="T23" fmla="*/ 14 h 969"/>
              <a:gd name="T24" fmla="*/ 653 w 1022"/>
              <a:gd name="T25" fmla="*/ 31 h 969"/>
              <a:gd name="T26" fmla="*/ 667 w 1022"/>
              <a:gd name="T27" fmla="*/ 86 h 969"/>
              <a:gd name="T28" fmla="*/ 762 w 1022"/>
              <a:gd name="T29" fmla="*/ 47 h 969"/>
              <a:gd name="T30" fmla="*/ 846 w 1022"/>
              <a:gd name="T31" fmla="*/ 188 h 969"/>
              <a:gd name="T32" fmla="*/ 853 w 1022"/>
              <a:gd name="T33" fmla="*/ 217 h 969"/>
              <a:gd name="T34" fmla="*/ 824 w 1022"/>
              <a:gd name="T35" fmla="*/ 219 h 969"/>
              <a:gd name="T36" fmla="*/ 804 w 1022"/>
              <a:gd name="T37" fmla="*/ 256 h 969"/>
              <a:gd name="T38" fmla="*/ 824 w 1022"/>
              <a:gd name="T39" fmla="*/ 327 h 969"/>
              <a:gd name="T40" fmla="*/ 908 w 1022"/>
              <a:gd name="T41" fmla="*/ 378 h 969"/>
              <a:gd name="T42" fmla="*/ 948 w 1022"/>
              <a:gd name="T43" fmla="*/ 443 h 969"/>
              <a:gd name="T44" fmla="*/ 922 w 1022"/>
              <a:gd name="T45" fmla="*/ 488 h 969"/>
              <a:gd name="T46" fmla="*/ 900 w 1022"/>
              <a:gd name="T47" fmla="*/ 571 h 969"/>
              <a:gd name="T48" fmla="*/ 959 w 1022"/>
              <a:gd name="T49" fmla="*/ 602 h 969"/>
              <a:gd name="T50" fmla="*/ 953 w 1022"/>
              <a:gd name="T51" fmla="*/ 687 h 969"/>
              <a:gd name="T52" fmla="*/ 1021 w 1022"/>
              <a:gd name="T53" fmla="*/ 735 h 969"/>
              <a:gd name="T54" fmla="*/ 995 w 1022"/>
              <a:gd name="T55" fmla="*/ 778 h 969"/>
              <a:gd name="T56" fmla="*/ 945 w 1022"/>
              <a:gd name="T57" fmla="*/ 769 h 969"/>
              <a:gd name="T58" fmla="*/ 910 w 1022"/>
              <a:gd name="T59" fmla="*/ 766 h 969"/>
              <a:gd name="T60" fmla="*/ 885 w 1022"/>
              <a:gd name="T61" fmla="*/ 840 h 969"/>
              <a:gd name="T62" fmla="*/ 843 w 1022"/>
              <a:gd name="T63" fmla="*/ 860 h 969"/>
              <a:gd name="T64" fmla="*/ 808 w 1022"/>
              <a:gd name="T65" fmla="*/ 885 h 969"/>
              <a:gd name="T66" fmla="*/ 729 w 1022"/>
              <a:gd name="T67" fmla="*/ 925 h 969"/>
              <a:gd name="T68" fmla="*/ 650 w 1022"/>
              <a:gd name="T69" fmla="*/ 951 h 969"/>
              <a:gd name="T70" fmla="*/ 624 w 1022"/>
              <a:gd name="T71" fmla="*/ 835 h 969"/>
              <a:gd name="T72" fmla="*/ 570 w 1022"/>
              <a:gd name="T73" fmla="*/ 840 h 969"/>
              <a:gd name="T74" fmla="*/ 513 w 1022"/>
              <a:gd name="T75" fmla="*/ 840 h 969"/>
              <a:gd name="T76" fmla="*/ 428 w 1022"/>
              <a:gd name="T77" fmla="*/ 857 h 969"/>
              <a:gd name="T78" fmla="*/ 358 w 1022"/>
              <a:gd name="T79" fmla="*/ 846 h 969"/>
              <a:gd name="T80" fmla="*/ 252 w 1022"/>
              <a:gd name="T81" fmla="*/ 866 h 969"/>
              <a:gd name="T82" fmla="*/ 113 w 1022"/>
              <a:gd name="T83" fmla="*/ 792 h 969"/>
              <a:gd name="T84" fmla="*/ 76 w 1022"/>
              <a:gd name="T85" fmla="*/ 713 h 969"/>
              <a:gd name="T86" fmla="*/ 90 w 1022"/>
              <a:gd name="T87" fmla="*/ 642 h 969"/>
              <a:gd name="T88" fmla="*/ 159 w 1022"/>
              <a:gd name="T89" fmla="*/ 597 h 969"/>
              <a:gd name="T90" fmla="*/ 130 w 1022"/>
              <a:gd name="T91" fmla="*/ 559 h 969"/>
              <a:gd name="T92" fmla="*/ 79 w 1022"/>
              <a:gd name="T93" fmla="*/ 540 h 969"/>
              <a:gd name="T94" fmla="*/ 48 w 1022"/>
              <a:gd name="T95" fmla="*/ 485 h 969"/>
              <a:gd name="T96" fmla="*/ 2 w 1022"/>
              <a:gd name="T97" fmla="*/ 395 h 9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022" h="969">
                <a:moveTo>
                  <a:pt x="25" y="364"/>
                </a:moveTo>
                <a:lnTo>
                  <a:pt x="54" y="341"/>
                </a:lnTo>
                <a:lnTo>
                  <a:pt x="82" y="333"/>
                </a:lnTo>
                <a:lnTo>
                  <a:pt x="111" y="329"/>
                </a:lnTo>
                <a:lnTo>
                  <a:pt x="119" y="307"/>
                </a:lnTo>
                <a:lnTo>
                  <a:pt x="142" y="298"/>
                </a:lnTo>
                <a:lnTo>
                  <a:pt x="156" y="318"/>
                </a:lnTo>
                <a:lnTo>
                  <a:pt x="164" y="341"/>
                </a:lnTo>
                <a:lnTo>
                  <a:pt x="184" y="335"/>
                </a:lnTo>
                <a:lnTo>
                  <a:pt x="227" y="326"/>
                </a:lnTo>
                <a:lnTo>
                  <a:pt x="275" y="304"/>
                </a:lnTo>
                <a:lnTo>
                  <a:pt x="332" y="341"/>
                </a:lnTo>
                <a:lnTo>
                  <a:pt x="391" y="352"/>
                </a:lnTo>
                <a:lnTo>
                  <a:pt x="397" y="366"/>
                </a:lnTo>
                <a:lnTo>
                  <a:pt x="397" y="372"/>
                </a:lnTo>
                <a:lnTo>
                  <a:pt x="380" y="392"/>
                </a:lnTo>
                <a:lnTo>
                  <a:pt x="391" y="414"/>
                </a:lnTo>
                <a:lnTo>
                  <a:pt x="451" y="361"/>
                </a:lnTo>
                <a:lnTo>
                  <a:pt x="494" y="381"/>
                </a:lnTo>
                <a:lnTo>
                  <a:pt x="491" y="361"/>
                </a:lnTo>
                <a:lnTo>
                  <a:pt x="516" y="352"/>
                </a:lnTo>
                <a:lnTo>
                  <a:pt x="516" y="335"/>
                </a:lnTo>
                <a:lnTo>
                  <a:pt x="494" y="315"/>
                </a:lnTo>
                <a:lnTo>
                  <a:pt x="473" y="224"/>
                </a:lnTo>
                <a:lnTo>
                  <a:pt x="470" y="219"/>
                </a:lnTo>
                <a:lnTo>
                  <a:pt x="460" y="219"/>
                </a:lnTo>
                <a:lnTo>
                  <a:pt x="428" y="125"/>
                </a:lnTo>
                <a:lnTo>
                  <a:pt x="439" y="91"/>
                </a:lnTo>
                <a:lnTo>
                  <a:pt x="406" y="57"/>
                </a:lnTo>
                <a:lnTo>
                  <a:pt x="448" y="40"/>
                </a:lnTo>
                <a:lnTo>
                  <a:pt x="479" y="12"/>
                </a:lnTo>
                <a:lnTo>
                  <a:pt x="502" y="3"/>
                </a:lnTo>
                <a:lnTo>
                  <a:pt x="510" y="17"/>
                </a:lnTo>
                <a:lnTo>
                  <a:pt x="525" y="17"/>
                </a:lnTo>
                <a:lnTo>
                  <a:pt x="548" y="0"/>
                </a:lnTo>
                <a:lnTo>
                  <a:pt x="558" y="14"/>
                </a:lnTo>
                <a:lnTo>
                  <a:pt x="575" y="12"/>
                </a:lnTo>
                <a:lnTo>
                  <a:pt x="613" y="26"/>
                </a:lnTo>
                <a:lnTo>
                  <a:pt x="653" y="31"/>
                </a:lnTo>
                <a:lnTo>
                  <a:pt x="627" y="48"/>
                </a:lnTo>
                <a:lnTo>
                  <a:pt x="646" y="97"/>
                </a:lnTo>
                <a:lnTo>
                  <a:pt x="667" y="86"/>
                </a:lnTo>
                <a:lnTo>
                  <a:pt x="715" y="83"/>
                </a:lnTo>
                <a:lnTo>
                  <a:pt x="738" y="69"/>
                </a:lnTo>
                <a:lnTo>
                  <a:pt x="762" y="47"/>
                </a:lnTo>
                <a:lnTo>
                  <a:pt x="825" y="109"/>
                </a:lnTo>
                <a:lnTo>
                  <a:pt x="847" y="121"/>
                </a:lnTo>
                <a:lnTo>
                  <a:pt x="846" y="188"/>
                </a:lnTo>
                <a:lnTo>
                  <a:pt x="862" y="196"/>
                </a:lnTo>
                <a:lnTo>
                  <a:pt x="861" y="212"/>
                </a:lnTo>
                <a:lnTo>
                  <a:pt x="853" y="217"/>
                </a:lnTo>
                <a:lnTo>
                  <a:pt x="844" y="208"/>
                </a:lnTo>
                <a:lnTo>
                  <a:pt x="835" y="212"/>
                </a:lnTo>
                <a:lnTo>
                  <a:pt x="824" y="219"/>
                </a:lnTo>
                <a:lnTo>
                  <a:pt x="823" y="237"/>
                </a:lnTo>
                <a:lnTo>
                  <a:pt x="813" y="247"/>
                </a:lnTo>
                <a:lnTo>
                  <a:pt x="804" y="256"/>
                </a:lnTo>
                <a:lnTo>
                  <a:pt x="791" y="261"/>
                </a:lnTo>
                <a:lnTo>
                  <a:pt x="805" y="290"/>
                </a:lnTo>
                <a:lnTo>
                  <a:pt x="824" y="327"/>
                </a:lnTo>
                <a:lnTo>
                  <a:pt x="853" y="317"/>
                </a:lnTo>
                <a:lnTo>
                  <a:pt x="891" y="373"/>
                </a:lnTo>
                <a:lnTo>
                  <a:pt x="908" y="378"/>
                </a:lnTo>
                <a:lnTo>
                  <a:pt x="932" y="392"/>
                </a:lnTo>
                <a:lnTo>
                  <a:pt x="945" y="414"/>
                </a:lnTo>
                <a:lnTo>
                  <a:pt x="948" y="443"/>
                </a:lnTo>
                <a:lnTo>
                  <a:pt x="928" y="469"/>
                </a:lnTo>
                <a:lnTo>
                  <a:pt x="919" y="471"/>
                </a:lnTo>
                <a:lnTo>
                  <a:pt x="922" y="488"/>
                </a:lnTo>
                <a:lnTo>
                  <a:pt x="885" y="497"/>
                </a:lnTo>
                <a:lnTo>
                  <a:pt x="874" y="557"/>
                </a:lnTo>
                <a:lnTo>
                  <a:pt x="900" y="571"/>
                </a:lnTo>
                <a:lnTo>
                  <a:pt x="924" y="576"/>
                </a:lnTo>
                <a:lnTo>
                  <a:pt x="950" y="590"/>
                </a:lnTo>
                <a:lnTo>
                  <a:pt x="959" y="602"/>
                </a:lnTo>
                <a:lnTo>
                  <a:pt x="948" y="636"/>
                </a:lnTo>
                <a:lnTo>
                  <a:pt x="948" y="670"/>
                </a:lnTo>
                <a:lnTo>
                  <a:pt x="953" y="687"/>
                </a:lnTo>
                <a:lnTo>
                  <a:pt x="1007" y="707"/>
                </a:lnTo>
                <a:lnTo>
                  <a:pt x="1019" y="716"/>
                </a:lnTo>
                <a:lnTo>
                  <a:pt x="1021" y="735"/>
                </a:lnTo>
                <a:lnTo>
                  <a:pt x="1010" y="749"/>
                </a:lnTo>
                <a:lnTo>
                  <a:pt x="1002" y="766"/>
                </a:lnTo>
                <a:lnTo>
                  <a:pt x="995" y="778"/>
                </a:lnTo>
                <a:lnTo>
                  <a:pt x="979" y="758"/>
                </a:lnTo>
                <a:lnTo>
                  <a:pt x="967" y="755"/>
                </a:lnTo>
                <a:lnTo>
                  <a:pt x="945" y="769"/>
                </a:lnTo>
                <a:lnTo>
                  <a:pt x="933" y="775"/>
                </a:lnTo>
                <a:lnTo>
                  <a:pt x="922" y="758"/>
                </a:lnTo>
                <a:lnTo>
                  <a:pt x="910" y="766"/>
                </a:lnTo>
                <a:lnTo>
                  <a:pt x="914" y="789"/>
                </a:lnTo>
                <a:lnTo>
                  <a:pt x="900" y="823"/>
                </a:lnTo>
                <a:lnTo>
                  <a:pt x="885" y="840"/>
                </a:lnTo>
                <a:lnTo>
                  <a:pt x="888" y="857"/>
                </a:lnTo>
                <a:lnTo>
                  <a:pt x="851" y="877"/>
                </a:lnTo>
                <a:lnTo>
                  <a:pt x="843" y="860"/>
                </a:lnTo>
                <a:lnTo>
                  <a:pt x="834" y="860"/>
                </a:lnTo>
                <a:lnTo>
                  <a:pt x="808" y="866"/>
                </a:lnTo>
                <a:lnTo>
                  <a:pt x="808" y="885"/>
                </a:lnTo>
                <a:lnTo>
                  <a:pt x="783" y="885"/>
                </a:lnTo>
                <a:lnTo>
                  <a:pt x="760" y="908"/>
                </a:lnTo>
                <a:lnTo>
                  <a:pt x="729" y="925"/>
                </a:lnTo>
                <a:lnTo>
                  <a:pt x="689" y="968"/>
                </a:lnTo>
                <a:lnTo>
                  <a:pt x="653" y="959"/>
                </a:lnTo>
                <a:lnTo>
                  <a:pt x="650" y="951"/>
                </a:lnTo>
                <a:lnTo>
                  <a:pt x="684" y="897"/>
                </a:lnTo>
                <a:lnTo>
                  <a:pt x="638" y="829"/>
                </a:lnTo>
                <a:lnTo>
                  <a:pt x="624" y="835"/>
                </a:lnTo>
                <a:lnTo>
                  <a:pt x="590" y="820"/>
                </a:lnTo>
                <a:lnTo>
                  <a:pt x="582" y="826"/>
                </a:lnTo>
                <a:lnTo>
                  <a:pt x="570" y="840"/>
                </a:lnTo>
                <a:lnTo>
                  <a:pt x="550" y="835"/>
                </a:lnTo>
                <a:lnTo>
                  <a:pt x="534" y="860"/>
                </a:lnTo>
                <a:lnTo>
                  <a:pt x="513" y="840"/>
                </a:lnTo>
                <a:lnTo>
                  <a:pt x="482" y="846"/>
                </a:lnTo>
                <a:lnTo>
                  <a:pt x="451" y="835"/>
                </a:lnTo>
                <a:lnTo>
                  <a:pt x="428" y="857"/>
                </a:lnTo>
                <a:lnTo>
                  <a:pt x="403" y="846"/>
                </a:lnTo>
                <a:lnTo>
                  <a:pt x="383" y="868"/>
                </a:lnTo>
                <a:lnTo>
                  <a:pt x="358" y="846"/>
                </a:lnTo>
                <a:lnTo>
                  <a:pt x="340" y="854"/>
                </a:lnTo>
                <a:lnTo>
                  <a:pt x="278" y="866"/>
                </a:lnTo>
                <a:lnTo>
                  <a:pt x="252" y="866"/>
                </a:lnTo>
                <a:lnTo>
                  <a:pt x="244" y="875"/>
                </a:lnTo>
                <a:lnTo>
                  <a:pt x="139" y="797"/>
                </a:lnTo>
                <a:lnTo>
                  <a:pt x="113" y="792"/>
                </a:lnTo>
                <a:lnTo>
                  <a:pt x="64" y="749"/>
                </a:lnTo>
                <a:lnTo>
                  <a:pt x="76" y="727"/>
                </a:lnTo>
                <a:lnTo>
                  <a:pt x="76" y="713"/>
                </a:lnTo>
                <a:lnTo>
                  <a:pt x="99" y="692"/>
                </a:lnTo>
                <a:lnTo>
                  <a:pt x="90" y="667"/>
                </a:lnTo>
                <a:lnTo>
                  <a:pt x="90" y="642"/>
                </a:lnTo>
                <a:lnTo>
                  <a:pt x="128" y="619"/>
                </a:lnTo>
                <a:lnTo>
                  <a:pt x="153" y="611"/>
                </a:lnTo>
                <a:lnTo>
                  <a:pt x="159" y="597"/>
                </a:lnTo>
                <a:lnTo>
                  <a:pt x="164" y="568"/>
                </a:lnTo>
                <a:lnTo>
                  <a:pt x="153" y="557"/>
                </a:lnTo>
                <a:lnTo>
                  <a:pt x="130" y="559"/>
                </a:lnTo>
                <a:lnTo>
                  <a:pt x="111" y="565"/>
                </a:lnTo>
                <a:lnTo>
                  <a:pt x="90" y="565"/>
                </a:lnTo>
                <a:lnTo>
                  <a:pt x="79" y="540"/>
                </a:lnTo>
                <a:lnTo>
                  <a:pt x="79" y="525"/>
                </a:lnTo>
                <a:lnTo>
                  <a:pt x="56" y="505"/>
                </a:lnTo>
                <a:lnTo>
                  <a:pt x="48" y="485"/>
                </a:lnTo>
                <a:lnTo>
                  <a:pt x="64" y="466"/>
                </a:lnTo>
                <a:lnTo>
                  <a:pt x="5" y="406"/>
                </a:lnTo>
                <a:lnTo>
                  <a:pt x="2" y="395"/>
                </a:lnTo>
                <a:lnTo>
                  <a:pt x="0" y="389"/>
                </a:lnTo>
                <a:lnTo>
                  <a:pt x="25" y="364"/>
                </a:lnTo>
              </a:path>
            </a:pathLst>
          </a:custGeom>
          <a:solidFill>
            <a:schemeClr val="accent3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3309097" y="4107115"/>
            <a:ext cx="2474786" cy="1319812"/>
          </a:xfrm>
          <a:custGeom>
            <a:avLst/>
            <a:gdLst>
              <a:gd name="T0" fmla="*/ 159 w 1404"/>
              <a:gd name="T1" fmla="*/ 156 h 787"/>
              <a:gd name="T2" fmla="*/ 216 w 1404"/>
              <a:gd name="T3" fmla="*/ 177 h 787"/>
              <a:gd name="T4" fmla="*/ 367 w 1404"/>
              <a:gd name="T5" fmla="*/ 225 h 787"/>
              <a:gd name="T6" fmla="*/ 406 w 1404"/>
              <a:gd name="T7" fmla="*/ 204 h 787"/>
              <a:gd name="T8" fmla="*/ 432 w 1404"/>
              <a:gd name="T9" fmla="*/ 145 h 787"/>
              <a:gd name="T10" fmla="*/ 501 w 1404"/>
              <a:gd name="T11" fmla="*/ 141 h 787"/>
              <a:gd name="T12" fmla="*/ 492 w 1404"/>
              <a:gd name="T13" fmla="*/ 78 h 787"/>
              <a:gd name="T14" fmla="*/ 567 w 1404"/>
              <a:gd name="T15" fmla="*/ 30 h 787"/>
              <a:gd name="T16" fmla="*/ 593 w 1404"/>
              <a:gd name="T17" fmla="*/ 1 h 787"/>
              <a:gd name="T18" fmla="*/ 681 w 1404"/>
              <a:gd name="T19" fmla="*/ 51 h 787"/>
              <a:gd name="T20" fmla="*/ 826 w 1404"/>
              <a:gd name="T21" fmla="*/ 119 h 787"/>
              <a:gd name="T22" fmla="*/ 897 w 1404"/>
              <a:gd name="T23" fmla="*/ 99 h 787"/>
              <a:gd name="T24" fmla="*/ 969 w 1404"/>
              <a:gd name="T25" fmla="*/ 111 h 787"/>
              <a:gd name="T26" fmla="*/ 1052 w 1404"/>
              <a:gd name="T27" fmla="*/ 93 h 787"/>
              <a:gd name="T28" fmla="*/ 1110 w 1404"/>
              <a:gd name="T29" fmla="*/ 93 h 787"/>
              <a:gd name="T30" fmla="*/ 1177 w 1404"/>
              <a:gd name="T31" fmla="*/ 83 h 787"/>
              <a:gd name="T32" fmla="*/ 1192 w 1404"/>
              <a:gd name="T33" fmla="*/ 213 h 787"/>
              <a:gd name="T34" fmla="*/ 1248 w 1404"/>
              <a:gd name="T35" fmla="*/ 230 h 787"/>
              <a:gd name="T36" fmla="*/ 1315 w 1404"/>
              <a:gd name="T37" fmla="*/ 288 h 787"/>
              <a:gd name="T38" fmla="*/ 1328 w 1404"/>
              <a:gd name="T39" fmla="*/ 337 h 787"/>
              <a:gd name="T40" fmla="*/ 1393 w 1404"/>
              <a:gd name="T41" fmla="*/ 406 h 787"/>
              <a:gd name="T42" fmla="*/ 1382 w 1404"/>
              <a:gd name="T43" fmla="*/ 432 h 787"/>
              <a:gd name="T44" fmla="*/ 1339 w 1404"/>
              <a:gd name="T45" fmla="*/ 522 h 787"/>
              <a:gd name="T46" fmla="*/ 1296 w 1404"/>
              <a:gd name="T47" fmla="*/ 599 h 787"/>
              <a:gd name="T48" fmla="*/ 1245 w 1404"/>
              <a:gd name="T49" fmla="*/ 573 h 787"/>
              <a:gd name="T50" fmla="*/ 1152 w 1404"/>
              <a:gd name="T51" fmla="*/ 608 h 787"/>
              <a:gd name="T52" fmla="*/ 1104 w 1404"/>
              <a:gd name="T53" fmla="*/ 591 h 787"/>
              <a:gd name="T54" fmla="*/ 1041 w 1404"/>
              <a:gd name="T55" fmla="*/ 591 h 787"/>
              <a:gd name="T56" fmla="*/ 985 w 1404"/>
              <a:gd name="T57" fmla="*/ 605 h 787"/>
              <a:gd name="T58" fmla="*/ 919 w 1404"/>
              <a:gd name="T59" fmla="*/ 587 h 787"/>
              <a:gd name="T60" fmla="*/ 842 w 1404"/>
              <a:gd name="T61" fmla="*/ 599 h 787"/>
              <a:gd name="T62" fmla="*/ 749 w 1404"/>
              <a:gd name="T63" fmla="*/ 596 h 787"/>
              <a:gd name="T64" fmla="*/ 641 w 1404"/>
              <a:gd name="T65" fmla="*/ 664 h 787"/>
              <a:gd name="T66" fmla="*/ 576 w 1404"/>
              <a:gd name="T67" fmla="*/ 675 h 787"/>
              <a:gd name="T68" fmla="*/ 528 w 1404"/>
              <a:gd name="T69" fmla="*/ 744 h 787"/>
              <a:gd name="T70" fmla="*/ 502 w 1404"/>
              <a:gd name="T71" fmla="*/ 749 h 787"/>
              <a:gd name="T72" fmla="*/ 445 w 1404"/>
              <a:gd name="T73" fmla="*/ 786 h 787"/>
              <a:gd name="T74" fmla="*/ 321 w 1404"/>
              <a:gd name="T75" fmla="*/ 689 h 787"/>
              <a:gd name="T76" fmla="*/ 318 w 1404"/>
              <a:gd name="T77" fmla="*/ 653 h 787"/>
              <a:gd name="T78" fmla="*/ 312 w 1404"/>
              <a:gd name="T79" fmla="*/ 613 h 787"/>
              <a:gd name="T80" fmla="*/ 259 w 1404"/>
              <a:gd name="T81" fmla="*/ 579 h 787"/>
              <a:gd name="T82" fmla="*/ 269 w 1404"/>
              <a:gd name="T83" fmla="*/ 536 h 787"/>
              <a:gd name="T84" fmla="*/ 216 w 1404"/>
              <a:gd name="T85" fmla="*/ 477 h 787"/>
              <a:gd name="T86" fmla="*/ 128 w 1404"/>
              <a:gd name="T87" fmla="*/ 434 h 787"/>
              <a:gd name="T88" fmla="*/ 23 w 1404"/>
              <a:gd name="T89" fmla="*/ 420 h 787"/>
              <a:gd name="T90" fmla="*/ 20 w 1404"/>
              <a:gd name="T91" fmla="*/ 344 h 787"/>
              <a:gd name="T92" fmla="*/ 34 w 1404"/>
              <a:gd name="T93" fmla="*/ 270 h 787"/>
              <a:gd name="T94" fmla="*/ 111 w 1404"/>
              <a:gd name="T95" fmla="*/ 168 h 7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404" h="787">
                <a:moveTo>
                  <a:pt x="128" y="142"/>
                </a:moveTo>
                <a:lnTo>
                  <a:pt x="146" y="138"/>
                </a:lnTo>
                <a:lnTo>
                  <a:pt x="159" y="156"/>
                </a:lnTo>
                <a:lnTo>
                  <a:pt x="188" y="142"/>
                </a:lnTo>
                <a:lnTo>
                  <a:pt x="198" y="145"/>
                </a:lnTo>
                <a:lnTo>
                  <a:pt x="216" y="177"/>
                </a:lnTo>
                <a:lnTo>
                  <a:pt x="287" y="201"/>
                </a:lnTo>
                <a:lnTo>
                  <a:pt x="354" y="232"/>
                </a:lnTo>
                <a:lnTo>
                  <a:pt x="367" y="225"/>
                </a:lnTo>
                <a:lnTo>
                  <a:pt x="377" y="213"/>
                </a:lnTo>
                <a:lnTo>
                  <a:pt x="397" y="219"/>
                </a:lnTo>
                <a:lnTo>
                  <a:pt x="406" y="204"/>
                </a:lnTo>
                <a:lnTo>
                  <a:pt x="400" y="193"/>
                </a:lnTo>
                <a:lnTo>
                  <a:pt x="397" y="181"/>
                </a:lnTo>
                <a:lnTo>
                  <a:pt x="432" y="145"/>
                </a:lnTo>
                <a:lnTo>
                  <a:pt x="446" y="144"/>
                </a:lnTo>
                <a:lnTo>
                  <a:pt x="476" y="168"/>
                </a:lnTo>
                <a:lnTo>
                  <a:pt x="501" y="141"/>
                </a:lnTo>
                <a:lnTo>
                  <a:pt x="491" y="113"/>
                </a:lnTo>
                <a:lnTo>
                  <a:pt x="489" y="97"/>
                </a:lnTo>
                <a:lnTo>
                  <a:pt x="492" y="78"/>
                </a:lnTo>
                <a:lnTo>
                  <a:pt x="506" y="65"/>
                </a:lnTo>
                <a:lnTo>
                  <a:pt x="523" y="46"/>
                </a:lnTo>
                <a:lnTo>
                  <a:pt x="567" y="30"/>
                </a:lnTo>
                <a:lnTo>
                  <a:pt x="568" y="9"/>
                </a:lnTo>
                <a:lnTo>
                  <a:pt x="579" y="0"/>
                </a:lnTo>
                <a:lnTo>
                  <a:pt x="593" y="1"/>
                </a:lnTo>
                <a:lnTo>
                  <a:pt x="607" y="4"/>
                </a:lnTo>
                <a:lnTo>
                  <a:pt x="651" y="45"/>
                </a:lnTo>
                <a:lnTo>
                  <a:pt x="681" y="51"/>
                </a:lnTo>
                <a:lnTo>
                  <a:pt x="783" y="128"/>
                </a:lnTo>
                <a:lnTo>
                  <a:pt x="792" y="119"/>
                </a:lnTo>
                <a:lnTo>
                  <a:pt x="826" y="119"/>
                </a:lnTo>
                <a:lnTo>
                  <a:pt x="840" y="115"/>
                </a:lnTo>
                <a:lnTo>
                  <a:pt x="881" y="108"/>
                </a:lnTo>
                <a:lnTo>
                  <a:pt x="897" y="99"/>
                </a:lnTo>
                <a:lnTo>
                  <a:pt x="922" y="121"/>
                </a:lnTo>
                <a:lnTo>
                  <a:pt x="942" y="99"/>
                </a:lnTo>
                <a:lnTo>
                  <a:pt x="969" y="111"/>
                </a:lnTo>
                <a:lnTo>
                  <a:pt x="990" y="88"/>
                </a:lnTo>
                <a:lnTo>
                  <a:pt x="1018" y="99"/>
                </a:lnTo>
                <a:lnTo>
                  <a:pt x="1052" y="93"/>
                </a:lnTo>
                <a:lnTo>
                  <a:pt x="1073" y="112"/>
                </a:lnTo>
                <a:lnTo>
                  <a:pt x="1089" y="88"/>
                </a:lnTo>
                <a:lnTo>
                  <a:pt x="1110" y="93"/>
                </a:lnTo>
                <a:lnTo>
                  <a:pt x="1125" y="72"/>
                </a:lnTo>
                <a:lnTo>
                  <a:pt x="1160" y="87"/>
                </a:lnTo>
                <a:lnTo>
                  <a:pt x="1177" y="83"/>
                </a:lnTo>
                <a:lnTo>
                  <a:pt x="1223" y="151"/>
                </a:lnTo>
                <a:lnTo>
                  <a:pt x="1190" y="202"/>
                </a:lnTo>
                <a:lnTo>
                  <a:pt x="1192" y="213"/>
                </a:lnTo>
                <a:lnTo>
                  <a:pt x="1200" y="216"/>
                </a:lnTo>
                <a:lnTo>
                  <a:pt x="1228" y="221"/>
                </a:lnTo>
                <a:lnTo>
                  <a:pt x="1248" y="230"/>
                </a:lnTo>
                <a:lnTo>
                  <a:pt x="1276" y="267"/>
                </a:lnTo>
                <a:lnTo>
                  <a:pt x="1300" y="269"/>
                </a:lnTo>
                <a:lnTo>
                  <a:pt x="1315" y="288"/>
                </a:lnTo>
                <a:lnTo>
                  <a:pt x="1309" y="303"/>
                </a:lnTo>
                <a:lnTo>
                  <a:pt x="1310" y="320"/>
                </a:lnTo>
                <a:lnTo>
                  <a:pt x="1328" y="337"/>
                </a:lnTo>
                <a:lnTo>
                  <a:pt x="1361" y="388"/>
                </a:lnTo>
                <a:lnTo>
                  <a:pt x="1382" y="389"/>
                </a:lnTo>
                <a:lnTo>
                  <a:pt x="1393" y="406"/>
                </a:lnTo>
                <a:lnTo>
                  <a:pt x="1403" y="414"/>
                </a:lnTo>
                <a:lnTo>
                  <a:pt x="1396" y="425"/>
                </a:lnTo>
                <a:lnTo>
                  <a:pt x="1382" y="432"/>
                </a:lnTo>
                <a:lnTo>
                  <a:pt x="1365" y="451"/>
                </a:lnTo>
                <a:lnTo>
                  <a:pt x="1353" y="485"/>
                </a:lnTo>
                <a:lnTo>
                  <a:pt x="1339" y="522"/>
                </a:lnTo>
                <a:lnTo>
                  <a:pt x="1316" y="570"/>
                </a:lnTo>
                <a:lnTo>
                  <a:pt x="1308" y="587"/>
                </a:lnTo>
                <a:lnTo>
                  <a:pt x="1296" y="599"/>
                </a:lnTo>
                <a:lnTo>
                  <a:pt x="1280" y="599"/>
                </a:lnTo>
                <a:lnTo>
                  <a:pt x="1268" y="591"/>
                </a:lnTo>
                <a:lnTo>
                  <a:pt x="1245" y="573"/>
                </a:lnTo>
                <a:lnTo>
                  <a:pt x="1183" y="573"/>
                </a:lnTo>
                <a:lnTo>
                  <a:pt x="1166" y="599"/>
                </a:lnTo>
                <a:lnTo>
                  <a:pt x="1152" y="608"/>
                </a:lnTo>
                <a:lnTo>
                  <a:pt x="1132" y="610"/>
                </a:lnTo>
                <a:lnTo>
                  <a:pt x="1121" y="599"/>
                </a:lnTo>
                <a:lnTo>
                  <a:pt x="1104" y="591"/>
                </a:lnTo>
                <a:lnTo>
                  <a:pt x="1083" y="593"/>
                </a:lnTo>
                <a:lnTo>
                  <a:pt x="1066" y="601"/>
                </a:lnTo>
                <a:lnTo>
                  <a:pt x="1041" y="591"/>
                </a:lnTo>
                <a:lnTo>
                  <a:pt x="1024" y="593"/>
                </a:lnTo>
                <a:lnTo>
                  <a:pt x="1001" y="605"/>
                </a:lnTo>
                <a:lnTo>
                  <a:pt x="985" y="605"/>
                </a:lnTo>
                <a:lnTo>
                  <a:pt x="956" y="608"/>
                </a:lnTo>
                <a:lnTo>
                  <a:pt x="936" y="599"/>
                </a:lnTo>
                <a:lnTo>
                  <a:pt x="919" y="587"/>
                </a:lnTo>
                <a:lnTo>
                  <a:pt x="911" y="593"/>
                </a:lnTo>
                <a:lnTo>
                  <a:pt x="868" y="593"/>
                </a:lnTo>
                <a:lnTo>
                  <a:pt x="842" y="599"/>
                </a:lnTo>
                <a:lnTo>
                  <a:pt x="820" y="593"/>
                </a:lnTo>
                <a:lnTo>
                  <a:pt x="755" y="593"/>
                </a:lnTo>
                <a:lnTo>
                  <a:pt x="749" y="596"/>
                </a:lnTo>
                <a:lnTo>
                  <a:pt x="698" y="647"/>
                </a:lnTo>
                <a:lnTo>
                  <a:pt x="664" y="667"/>
                </a:lnTo>
                <a:lnTo>
                  <a:pt x="641" y="664"/>
                </a:lnTo>
                <a:lnTo>
                  <a:pt x="621" y="667"/>
                </a:lnTo>
                <a:lnTo>
                  <a:pt x="593" y="670"/>
                </a:lnTo>
                <a:lnTo>
                  <a:pt x="576" y="675"/>
                </a:lnTo>
                <a:lnTo>
                  <a:pt x="548" y="701"/>
                </a:lnTo>
                <a:lnTo>
                  <a:pt x="536" y="715"/>
                </a:lnTo>
                <a:lnTo>
                  <a:pt x="528" y="744"/>
                </a:lnTo>
                <a:lnTo>
                  <a:pt x="511" y="767"/>
                </a:lnTo>
                <a:lnTo>
                  <a:pt x="508" y="749"/>
                </a:lnTo>
                <a:lnTo>
                  <a:pt x="502" y="749"/>
                </a:lnTo>
                <a:lnTo>
                  <a:pt x="493" y="758"/>
                </a:lnTo>
                <a:lnTo>
                  <a:pt x="493" y="769"/>
                </a:lnTo>
                <a:lnTo>
                  <a:pt x="445" y="786"/>
                </a:lnTo>
                <a:lnTo>
                  <a:pt x="431" y="772"/>
                </a:lnTo>
                <a:lnTo>
                  <a:pt x="324" y="712"/>
                </a:lnTo>
                <a:lnTo>
                  <a:pt x="321" y="689"/>
                </a:lnTo>
                <a:lnTo>
                  <a:pt x="298" y="661"/>
                </a:lnTo>
                <a:lnTo>
                  <a:pt x="301" y="644"/>
                </a:lnTo>
                <a:lnTo>
                  <a:pt x="318" y="653"/>
                </a:lnTo>
                <a:lnTo>
                  <a:pt x="326" y="644"/>
                </a:lnTo>
                <a:lnTo>
                  <a:pt x="321" y="630"/>
                </a:lnTo>
                <a:lnTo>
                  <a:pt x="312" y="613"/>
                </a:lnTo>
                <a:lnTo>
                  <a:pt x="298" y="605"/>
                </a:lnTo>
                <a:lnTo>
                  <a:pt x="290" y="610"/>
                </a:lnTo>
                <a:lnTo>
                  <a:pt x="259" y="579"/>
                </a:lnTo>
                <a:lnTo>
                  <a:pt x="261" y="570"/>
                </a:lnTo>
                <a:lnTo>
                  <a:pt x="272" y="559"/>
                </a:lnTo>
                <a:lnTo>
                  <a:pt x="269" y="536"/>
                </a:lnTo>
                <a:lnTo>
                  <a:pt x="253" y="503"/>
                </a:lnTo>
                <a:lnTo>
                  <a:pt x="236" y="489"/>
                </a:lnTo>
                <a:lnTo>
                  <a:pt x="216" y="477"/>
                </a:lnTo>
                <a:lnTo>
                  <a:pt x="171" y="451"/>
                </a:lnTo>
                <a:lnTo>
                  <a:pt x="142" y="432"/>
                </a:lnTo>
                <a:lnTo>
                  <a:pt x="128" y="434"/>
                </a:lnTo>
                <a:lnTo>
                  <a:pt x="100" y="411"/>
                </a:lnTo>
                <a:lnTo>
                  <a:pt x="31" y="411"/>
                </a:lnTo>
                <a:lnTo>
                  <a:pt x="23" y="420"/>
                </a:lnTo>
                <a:lnTo>
                  <a:pt x="17" y="403"/>
                </a:lnTo>
                <a:lnTo>
                  <a:pt x="20" y="375"/>
                </a:lnTo>
                <a:lnTo>
                  <a:pt x="20" y="344"/>
                </a:lnTo>
                <a:lnTo>
                  <a:pt x="9" y="315"/>
                </a:lnTo>
                <a:lnTo>
                  <a:pt x="0" y="301"/>
                </a:lnTo>
                <a:lnTo>
                  <a:pt x="34" y="270"/>
                </a:lnTo>
                <a:lnTo>
                  <a:pt x="79" y="216"/>
                </a:lnTo>
                <a:lnTo>
                  <a:pt x="83" y="195"/>
                </a:lnTo>
                <a:lnTo>
                  <a:pt x="111" y="168"/>
                </a:lnTo>
                <a:lnTo>
                  <a:pt x="131" y="168"/>
                </a:lnTo>
                <a:lnTo>
                  <a:pt x="128" y="142"/>
                </a:lnTo>
              </a:path>
            </a:pathLst>
          </a:custGeom>
          <a:solidFill>
            <a:srgbClr val="00B050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5462267" y="4123157"/>
            <a:ext cx="696080" cy="682511"/>
          </a:xfrm>
          <a:custGeom>
            <a:avLst/>
            <a:gdLst>
              <a:gd name="T0" fmla="*/ 173 w 395"/>
              <a:gd name="T1" fmla="*/ 406 h 407"/>
              <a:gd name="T2" fmla="*/ 190 w 395"/>
              <a:gd name="T3" fmla="*/ 389 h 407"/>
              <a:gd name="T4" fmla="*/ 207 w 395"/>
              <a:gd name="T5" fmla="*/ 383 h 407"/>
              <a:gd name="T6" fmla="*/ 219 w 395"/>
              <a:gd name="T7" fmla="*/ 383 h 407"/>
              <a:gd name="T8" fmla="*/ 219 w 395"/>
              <a:gd name="T9" fmla="*/ 360 h 407"/>
              <a:gd name="T10" fmla="*/ 233 w 395"/>
              <a:gd name="T11" fmla="*/ 346 h 407"/>
              <a:gd name="T12" fmla="*/ 256 w 395"/>
              <a:gd name="T13" fmla="*/ 344 h 407"/>
              <a:gd name="T14" fmla="*/ 309 w 395"/>
              <a:gd name="T15" fmla="*/ 340 h 407"/>
              <a:gd name="T16" fmla="*/ 335 w 395"/>
              <a:gd name="T17" fmla="*/ 344 h 407"/>
              <a:gd name="T18" fmla="*/ 356 w 395"/>
              <a:gd name="T19" fmla="*/ 332 h 407"/>
              <a:gd name="T20" fmla="*/ 370 w 395"/>
              <a:gd name="T21" fmla="*/ 332 h 407"/>
              <a:gd name="T22" fmla="*/ 383 w 395"/>
              <a:gd name="T23" fmla="*/ 327 h 407"/>
              <a:gd name="T24" fmla="*/ 394 w 395"/>
              <a:gd name="T25" fmla="*/ 318 h 407"/>
              <a:gd name="T26" fmla="*/ 386 w 395"/>
              <a:gd name="T27" fmla="*/ 298 h 407"/>
              <a:gd name="T28" fmla="*/ 378 w 395"/>
              <a:gd name="T29" fmla="*/ 306 h 407"/>
              <a:gd name="T30" fmla="*/ 369 w 395"/>
              <a:gd name="T31" fmla="*/ 304 h 407"/>
              <a:gd name="T32" fmla="*/ 357 w 395"/>
              <a:gd name="T33" fmla="*/ 298 h 407"/>
              <a:gd name="T34" fmla="*/ 363 w 395"/>
              <a:gd name="T35" fmla="*/ 272 h 407"/>
              <a:gd name="T36" fmla="*/ 371 w 395"/>
              <a:gd name="T37" fmla="*/ 264 h 407"/>
              <a:gd name="T38" fmla="*/ 370 w 395"/>
              <a:gd name="T39" fmla="*/ 252 h 407"/>
              <a:gd name="T40" fmla="*/ 349 w 395"/>
              <a:gd name="T41" fmla="*/ 225 h 407"/>
              <a:gd name="T42" fmla="*/ 332 w 395"/>
              <a:gd name="T43" fmla="*/ 207 h 407"/>
              <a:gd name="T44" fmla="*/ 312 w 395"/>
              <a:gd name="T45" fmla="*/ 192 h 407"/>
              <a:gd name="T46" fmla="*/ 312 w 395"/>
              <a:gd name="T47" fmla="*/ 177 h 407"/>
              <a:gd name="T48" fmla="*/ 316 w 395"/>
              <a:gd name="T49" fmla="*/ 156 h 407"/>
              <a:gd name="T50" fmla="*/ 321 w 395"/>
              <a:gd name="T51" fmla="*/ 130 h 407"/>
              <a:gd name="T52" fmla="*/ 308 w 395"/>
              <a:gd name="T53" fmla="*/ 114 h 407"/>
              <a:gd name="T54" fmla="*/ 314 w 395"/>
              <a:gd name="T55" fmla="*/ 73 h 407"/>
              <a:gd name="T56" fmla="*/ 306 w 395"/>
              <a:gd name="T57" fmla="*/ 19 h 407"/>
              <a:gd name="T58" fmla="*/ 287 w 395"/>
              <a:gd name="T59" fmla="*/ 2 h 407"/>
              <a:gd name="T60" fmla="*/ 278 w 395"/>
              <a:gd name="T61" fmla="*/ 0 h 407"/>
              <a:gd name="T62" fmla="*/ 247 w 395"/>
              <a:gd name="T63" fmla="*/ 16 h 407"/>
              <a:gd name="T64" fmla="*/ 233 w 395"/>
              <a:gd name="T65" fmla="*/ 2 h 407"/>
              <a:gd name="T66" fmla="*/ 221 w 395"/>
              <a:gd name="T67" fmla="*/ 11 h 407"/>
              <a:gd name="T68" fmla="*/ 227 w 395"/>
              <a:gd name="T69" fmla="*/ 25 h 407"/>
              <a:gd name="T70" fmla="*/ 213 w 395"/>
              <a:gd name="T71" fmla="*/ 61 h 407"/>
              <a:gd name="T72" fmla="*/ 196 w 395"/>
              <a:gd name="T73" fmla="*/ 83 h 407"/>
              <a:gd name="T74" fmla="*/ 199 w 395"/>
              <a:gd name="T75" fmla="*/ 100 h 407"/>
              <a:gd name="T76" fmla="*/ 162 w 395"/>
              <a:gd name="T77" fmla="*/ 121 h 407"/>
              <a:gd name="T78" fmla="*/ 152 w 395"/>
              <a:gd name="T79" fmla="*/ 102 h 407"/>
              <a:gd name="T80" fmla="*/ 120 w 395"/>
              <a:gd name="T81" fmla="*/ 109 h 407"/>
              <a:gd name="T82" fmla="*/ 119 w 395"/>
              <a:gd name="T83" fmla="*/ 130 h 407"/>
              <a:gd name="T84" fmla="*/ 92 w 395"/>
              <a:gd name="T85" fmla="*/ 130 h 407"/>
              <a:gd name="T86" fmla="*/ 72 w 395"/>
              <a:gd name="T87" fmla="*/ 152 h 407"/>
              <a:gd name="T88" fmla="*/ 48 w 395"/>
              <a:gd name="T89" fmla="*/ 166 h 407"/>
              <a:gd name="T90" fmla="*/ 35 w 395"/>
              <a:gd name="T91" fmla="*/ 175 h 407"/>
              <a:gd name="T92" fmla="*/ 19 w 395"/>
              <a:gd name="T93" fmla="*/ 192 h 407"/>
              <a:gd name="T94" fmla="*/ 0 w 395"/>
              <a:gd name="T95" fmla="*/ 213 h 407"/>
              <a:gd name="T96" fmla="*/ 20 w 395"/>
              <a:gd name="T97" fmla="*/ 221 h 407"/>
              <a:gd name="T98" fmla="*/ 48 w 395"/>
              <a:gd name="T99" fmla="*/ 258 h 407"/>
              <a:gd name="T100" fmla="*/ 74 w 395"/>
              <a:gd name="T101" fmla="*/ 261 h 407"/>
              <a:gd name="T102" fmla="*/ 85 w 395"/>
              <a:gd name="T103" fmla="*/ 278 h 407"/>
              <a:gd name="T104" fmla="*/ 80 w 395"/>
              <a:gd name="T105" fmla="*/ 295 h 407"/>
              <a:gd name="T106" fmla="*/ 83 w 395"/>
              <a:gd name="T107" fmla="*/ 312 h 407"/>
              <a:gd name="T108" fmla="*/ 99 w 395"/>
              <a:gd name="T109" fmla="*/ 329 h 407"/>
              <a:gd name="T110" fmla="*/ 116 w 395"/>
              <a:gd name="T111" fmla="*/ 354 h 407"/>
              <a:gd name="T112" fmla="*/ 133 w 395"/>
              <a:gd name="T113" fmla="*/ 377 h 407"/>
              <a:gd name="T114" fmla="*/ 154 w 395"/>
              <a:gd name="T115" fmla="*/ 380 h 407"/>
              <a:gd name="T116" fmla="*/ 173 w 395"/>
              <a:gd name="T117" fmla="*/ 406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95" h="407">
                <a:moveTo>
                  <a:pt x="173" y="406"/>
                </a:moveTo>
                <a:lnTo>
                  <a:pt x="190" y="389"/>
                </a:lnTo>
                <a:lnTo>
                  <a:pt x="207" y="383"/>
                </a:lnTo>
                <a:lnTo>
                  <a:pt x="219" y="383"/>
                </a:lnTo>
                <a:lnTo>
                  <a:pt x="219" y="360"/>
                </a:lnTo>
                <a:lnTo>
                  <a:pt x="233" y="346"/>
                </a:lnTo>
                <a:lnTo>
                  <a:pt x="256" y="344"/>
                </a:lnTo>
                <a:lnTo>
                  <a:pt x="309" y="340"/>
                </a:lnTo>
                <a:lnTo>
                  <a:pt x="335" y="344"/>
                </a:lnTo>
                <a:lnTo>
                  <a:pt x="356" y="332"/>
                </a:lnTo>
                <a:lnTo>
                  <a:pt x="370" y="332"/>
                </a:lnTo>
                <a:lnTo>
                  <a:pt x="383" y="327"/>
                </a:lnTo>
                <a:lnTo>
                  <a:pt x="394" y="318"/>
                </a:lnTo>
                <a:lnTo>
                  <a:pt x="386" y="298"/>
                </a:lnTo>
                <a:lnTo>
                  <a:pt x="378" y="306"/>
                </a:lnTo>
                <a:lnTo>
                  <a:pt x="369" y="304"/>
                </a:lnTo>
                <a:lnTo>
                  <a:pt x="357" y="298"/>
                </a:lnTo>
                <a:lnTo>
                  <a:pt x="363" y="272"/>
                </a:lnTo>
                <a:lnTo>
                  <a:pt x="371" y="264"/>
                </a:lnTo>
                <a:lnTo>
                  <a:pt x="370" y="252"/>
                </a:lnTo>
                <a:lnTo>
                  <a:pt x="349" y="225"/>
                </a:lnTo>
                <a:lnTo>
                  <a:pt x="332" y="207"/>
                </a:lnTo>
                <a:lnTo>
                  <a:pt x="312" y="192"/>
                </a:lnTo>
                <a:lnTo>
                  <a:pt x="312" y="177"/>
                </a:lnTo>
                <a:lnTo>
                  <a:pt x="316" y="156"/>
                </a:lnTo>
                <a:lnTo>
                  <a:pt x="321" y="130"/>
                </a:lnTo>
                <a:lnTo>
                  <a:pt x="308" y="114"/>
                </a:lnTo>
                <a:lnTo>
                  <a:pt x="314" y="73"/>
                </a:lnTo>
                <a:lnTo>
                  <a:pt x="306" y="19"/>
                </a:lnTo>
                <a:lnTo>
                  <a:pt x="287" y="2"/>
                </a:lnTo>
                <a:lnTo>
                  <a:pt x="278" y="0"/>
                </a:lnTo>
                <a:lnTo>
                  <a:pt x="247" y="16"/>
                </a:lnTo>
                <a:lnTo>
                  <a:pt x="233" y="2"/>
                </a:lnTo>
                <a:lnTo>
                  <a:pt x="221" y="11"/>
                </a:lnTo>
                <a:lnTo>
                  <a:pt x="227" y="25"/>
                </a:lnTo>
                <a:lnTo>
                  <a:pt x="213" y="61"/>
                </a:lnTo>
                <a:lnTo>
                  <a:pt x="196" y="83"/>
                </a:lnTo>
                <a:lnTo>
                  <a:pt x="199" y="100"/>
                </a:lnTo>
                <a:lnTo>
                  <a:pt x="162" y="121"/>
                </a:lnTo>
                <a:lnTo>
                  <a:pt x="152" y="102"/>
                </a:lnTo>
                <a:lnTo>
                  <a:pt x="120" y="109"/>
                </a:lnTo>
                <a:lnTo>
                  <a:pt x="119" y="130"/>
                </a:lnTo>
                <a:lnTo>
                  <a:pt x="92" y="130"/>
                </a:lnTo>
                <a:lnTo>
                  <a:pt x="72" y="152"/>
                </a:lnTo>
                <a:lnTo>
                  <a:pt x="48" y="166"/>
                </a:lnTo>
                <a:lnTo>
                  <a:pt x="35" y="175"/>
                </a:lnTo>
                <a:lnTo>
                  <a:pt x="19" y="192"/>
                </a:lnTo>
                <a:lnTo>
                  <a:pt x="0" y="213"/>
                </a:lnTo>
                <a:lnTo>
                  <a:pt x="20" y="221"/>
                </a:lnTo>
                <a:lnTo>
                  <a:pt x="48" y="258"/>
                </a:lnTo>
                <a:lnTo>
                  <a:pt x="74" y="261"/>
                </a:lnTo>
                <a:lnTo>
                  <a:pt x="85" y="278"/>
                </a:lnTo>
                <a:lnTo>
                  <a:pt x="80" y="295"/>
                </a:lnTo>
                <a:lnTo>
                  <a:pt x="83" y="312"/>
                </a:lnTo>
                <a:lnTo>
                  <a:pt x="99" y="329"/>
                </a:lnTo>
                <a:lnTo>
                  <a:pt x="116" y="354"/>
                </a:lnTo>
                <a:lnTo>
                  <a:pt x="133" y="377"/>
                </a:lnTo>
                <a:lnTo>
                  <a:pt x="154" y="380"/>
                </a:lnTo>
                <a:lnTo>
                  <a:pt x="173" y="406"/>
                </a:lnTo>
              </a:path>
            </a:pathLst>
          </a:custGeom>
          <a:solidFill>
            <a:schemeClr val="accent4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11" name="Freeform 8"/>
          <p:cNvSpPr>
            <a:spLocks/>
          </p:cNvSpPr>
          <p:nvPr/>
        </p:nvSpPr>
        <p:spPr bwMode="auto">
          <a:xfrm>
            <a:off x="5783883" y="3140224"/>
            <a:ext cx="770068" cy="1424815"/>
          </a:xfrm>
          <a:custGeom>
            <a:avLst/>
            <a:gdLst>
              <a:gd name="T0" fmla="*/ 197 w 437"/>
              <a:gd name="T1" fmla="*/ 837 h 850"/>
              <a:gd name="T2" fmla="*/ 228 w 437"/>
              <a:gd name="T3" fmla="*/ 770 h 850"/>
              <a:gd name="T4" fmla="*/ 234 w 437"/>
              <a:gd name="T5" fmla="*/ 724 h 850"/>
              <a:gd name="T6" fmla="*/ 288 w 437"/>
              <a:gd name="T7" fmla="*/ 661 h 850"/>
              <a:gd name="T8" fmla="*/ 345 w 437"/>
              <a:gd name="T9" fmla="*/ 639 h 850"/>
              <a:gd name="T10" fmla="*/ 376 w 437"/>
              <a:gd name="T11" fmla="*/ 597 h 850"/>
              <a:gd name="T12" fmla="*/ 398 w 437"/>
              <a:gd name="T13" fmla="*/ 588 h 850"/>
              <a:gd name="T14" fmla="*/ 407 w 437"/>
              <a:gd name="T15" fmla="*/ 580 h 850"/>
              <a:gd name="T16" fmla="*/ 384 w 437"/>
              <a:gd name="T17" fmla="*/ 554 h 850"/>
              <a:gd name="T18" fmla="*/ 350 w 437"/>
              <a:gd name="T19" fmla="*/ 542 h 850"/>
              <a:gd name="T20" fmla="*/ 341 w 437"/>
              <a:gd name="T21" fmla="*/ 531 h 850"/>
              <a:gd name="T22" fmla="*/ 290 w 437"/>
              <a:gd name="T23" fmla="*/ 463 h 850"/>
              <a:gd name="T24" fmla="*/ 282 w 437"/>
              <a:gd name="T25" fmla="*/ 426 h 850"/>
              <a:gd name="T26" fmla="*/ 282 w 437"/>
              <a:gd name="T27" fmla="*/ 381 h 850"/>
              <a:gd name="T28" fmla="*/ 290 w 437"/>
              <a:gd name="T29" fmla="*/ 338 h 850"/>
              <a:gd name="T30" fmla="*/ 302 w 437"/>
              <a:gd name="T31" fmla="*/ 304 h 850"/>
              <a:gd name="T32" fmla="*/ 321 w 437"/>
              <a:gd name="T33" fmla="*/ 259 h 850"/>
              <a:gd name="T34" fmla="*/ 369 w 437"/>
              <a:gd name="T35" fmla="*/ 174 h 850"/>
              <a:gd name="T36" fmla="*/ 393 w 437"/>
              <a:gd name="T37" fmla="*/ 131 h 850"/>
              <a:gd name="T38" fmla="*/ 436 w 437"/>
              <a:gd name="T39" fmla="*/ 71 h 850"/>
              <a:gd name="T40" fmla="*/ 424 w 437"/>
              <a:gd name="T41" fmla="*/ 43 h 850"/>
              <a:gd name="T42" fmla="*/ 397 w 437"/>
              <a:gd name="T43" fmla="*/ 54 h 850"/>
              <a:gd name="T44" fmla="*/ 387 w 437"/>
              <a:gd name="T45" fmla="*/ 17 h 850"/>
              <a:gd name="T46" fmla="*/ 362 w 437"/>
              <a:gd name="T47" fmla="*/ 3 h 850"/>
              <a:gd name="T48" fmla="*/ 336 w 437"/>
              <a:gd name="T49" fmla="*/ 17 h 850"/>
              <a:gd name="T50" fmla="*/ 296 w 437"/>
              <a:gd name="T51" fmla="*/ 0 h 850"/>
              <a:gd name="T52" fmla="*/ 260 w 437"/>
              <a:gd name="T53" fmla="*/ 33 h 850"/>
              <a:gd name="T54" fmla="*/ 277 w 437"/>
              <a:gd name="T55" fmla="*/ 96 h 850"/>
              <a:gd name="T56" fmla="*/ 261 w 437"/>
              <a:gd name="T57" fmla="*/ 125 h 850"/>
              <a:gd name="T58" fmla="*/ 231 w 437"/>
              <a:gd name="T59" fmla="*/ 168 h 850"/>
              <a:gd name="T60" fmla="*/ 206 w 437"/>
              <a:gd name="T61" fmla="*/ 154 h 850"/>
              <a:gd name="T62" fmla="*/ 199 w 437"/>
              <a:gd name="T63" fmla="*/ 190 h 850"/>
              <a:gd name="T64" fmla="*/ 178 w 437"/>
              <a:gd name="T65" fmla="*/ 216 h 850"/>
              <a:gd name="T66" fmla="*/ 155 w 437"/>
              <a:gd name="T67" fmla="*/ 242 h 850"/>
              <a:gd name="T68" fmla="*/ 124 w 437"/>
              <a:gd name="T69" fmla="*/ 261 h 850"/>
              <a:gd name="T70" fmla="*/ 117 w 437"/>
              <a:gd name="T71" fmla="*/ 237 h 850"/>
              <a:gd name="T72" fmla="*/ 98 w 437"/>
              <a:gd name="T73" fmla="*/ 236 h 850"/>
              <a:gd name="T74" fmla="*/ 75 w 437"/>
              <a:gd name="T75" fmla="*/ 276 h 850"/>
              <a:gd name="T76" fmla="*/ 55 w 437"/>
              <a:gd name="T77" fmla="*/ 310 h 850"/>
              <a:gd name="T78" fmla="*/ 46 w 437"/>
              <a:gd name="T79" fmla="*/ 318 h 850"/>
              <a:gd name="T80" fmla="*/ 34 w 437"/>
              <a:gd name="T81" fmla="*/ 334 h 850"/>
              <a:gd name="T82" fmla="*/ 0 w 437"/>
              <a:gd name="T83" fmla="*/ 398 h 850"/>
              <a:gd name="T84" fmla="*/ 29 w 437"/>
              <a:gd name="T85" fmla="*/ 412 h 850"/>
              <a:gd name="T86" fmla="*/ 83 w 437"/>
              <a:gd name="T87" fmla="*/ 438 h 850"/>
              <a:gd name="T88" fmla="*/ 75 w 437"/>
              <a:gd name="T89" fmla="*/ 478 h 850"/>
              <a:gd name="T90" fmla="*/ 80 w 437"/>
              <a:gd name="T91" fmla="*/ 528 h 850"/>
              <a:gd name="T92" fmla="*/ 133 w 437"/>
              <a:gd name="T93" fmla="*/ 549 h 850"/>
              <a:gd name="T94" fmla="*/ 148 w 437"/>
              <a:gd name="T95" fmla="*/ 576 h 850"/>
              <a:gd name="T96" fmla="*/ 123 w 437"/>
              <a:gd name="T97" fmla="*/ 616 h 850"/>
              <a:gd name="T98" fmla="*/ 129 w 437"/>
              <a:gd name="T99" fmla="*/ 670 h 850"/>
              <a:gd name="T100" fmla="*/ 123 w 437"/>
              <a:gd name="T101" fmla="*/ 709 h 850"/>
              <a:gd name="T102" fmla="*/ 131 w 437"/>
              <a:gd name="T103" fmla="*/ 752 h 850"/>
              <a:gd name="T104" fmla="*/ 126 w 437"/>
              <a:gd name="T105" fmla="*/ 789 h 850"/>
              <a:gd name="T106" fmla="*/ 140 w 437"/>
              <a:gd name="T107" fmla="*/ 798 h 850"/>
              <a:gd name="T108" fmla="*/ 169 w 437"/>
              <a:gd name="T109" fmla="*/ 829 h 8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37" h="850">
                <a:moveTo>
                  <a:pt x="186" y="849"/>
                </a:moveTo>
                <a:lnTo>
                  <a:pt x="197" y="837"/>
                </a:lnTo>
                <a:lnTo>
                  <a:pt x="200" y="812"/>
                </a:lnTo>
                <a:lnTo>
                  <a:pt x="228" y="770"/>
                </a:lnTo>
                <a:lnTo>
                  <a:pt x="231" y="738"/>
                </a:lnTo>
                <a:lnTo>
                  <a:pt x="234" y="724"/>
                </a:lnTo>
                <a:lnTo>
                  <a:pt x="242" y="707"/>
                </a:lnTo>
                <a:lnTo>
                  <a:pt x="288" y="661"/>
                </a:lnTo>
                <a:lnTo>
                  <a:pt x="307" y="650"/>
                </a:lnTo>
                <a:lnTo>
                  <a:pt x="345" y="639"/>
                </a:lnTo>
                <a:lnTo>
                  <a:pt x="361" y="625"/>
                </a:lnTo>
                <a:lnTo>
                  <a:pt x="376" y="597"/>
                </a:lnTo>
                <a:lnTo>
                  <a:pt x="390" y="594"/>
                </a:lnTo>
                <a:lnTo>
                  <a:pt x="398" y="588"/>
                </a:lnTo>
                <a:lnTo>
                  <a:pt x="409" y="585"/>
                </a:lnTo>
                <a:lnTo>
                  <a:pt x="407" y="580"/>
                </a:lnTo>
                <a:lnTo>
                  <a:pt x="404" y="568"/>
                </a:lnTo>
                <a:lnTo>
                  <a:pt x="384" y="554"/>
                </a:lnTo>
                <a:lnTo>
                  <a:pt x="367" y="545"/>
                </a:lnTo>
                <a:lnTo>
                  <a:pt x="350" y="542"/>
                </a:lnTo>
                <a:lnTo>
                  <a:pt x="341" y="540"/>
                </a:lnTo>
                <a:lnTo>
                  <a:pt x="341" y="531"/>
                </a:lnTo>
                <a:lnTo>
                  <a:pt x="324" y="506"/>
                </a:lnTo>
                <a:lnTo>
                  <a:pt x="290" y="463"/>
                </a:lnTo>
                <a:lnTo>
                  <a:pt x="288" y="438"/>
                </a:lnTo>
                <a:lnTo>
                  <a:pt x="282" y="426"/>
                </a:lnTo>
                <a:lnTo>
                  <a:pt x="274" y="421"/>
                </a:lnTo>
                <a:lnTo>
                  <a:pt x="282" y="381"/>
                </a:lnTo>
                <a:lnTo>
                  <a:pt x="285" y="355"/>
                </a:lnTo>
                <a:lnTo>
                  <a:pt x="290" y="338"/>
                </a:lnTo>
                <a:lnTo>
                  <a:pt x="293" y="312"/>
                </a:lnTo>
                <a:lnTo>
                  <a:pt x="302" y="304"/>
                </a:lnTo>
                <a:lnTo>
                  <a:pt x="302" y="290"/>
                </a:lnTo>
                <a:lnTo>
                  <a:pt x="321" y="259"/>
                </a:lnTo>
                <a:lnTo>
                  <a:pt x="333" y="233"/>
                </a:lnTo>
                <a:lnTo>
                  <a:pt x="369" y="174"/>
                </a:lnTo>
                <a:lnTo>
                  <a:pt x="378" y="159"/>
                </a:lnTo>
                <a:lnTo>
                  <a:pt x="393" y="131"/>
                </a:lnTo>
                <a:lnTo>
                  <a:pt x="433" y="88"/>
                </a:lnTo>
                <a:lnTo>
                  <a:pt x="436" y="71"/>
                </a:lnTo>
                <a:lnTo>
                  <a:pt x="426" y="59"/>
                </a:lnTo>
                <a:lnTo>
                  <a:pt x="424" y="43"/>
                </a:lnTo>
                <a:lnTo>
                  <a:pt x="409" y="39"/>
                </a:lnTo>
                <a:lnTo>
                  <a:pt x="397" y="54"/>
                </a:lnTo>
                <a:lnTo>
                  <a:pt x="390" y="45"/>
                </a:lnTo>
                <a:lnTo>
                  <a:pt x="387" y="17"/>
                </a:lnTo>
                <a:lnTo>
                  <a:pt x="374" y="19"/>
                </a:lnTo>
                <a:lnTo>
                  <a:pt x="362" y="3"/>
                </a:lnTo>
                <a:lnTo>
                  <a:pt x="347" y="4"/>
                </a:lnTo>
                <a:lnTo>
                  <a:pt x="336" y="17"/>
                </a:lnTo>
                <a:lnTo>
                  <a:pt x="319" y="3"/>
                </a:lnTo>
                <a:lnTo>
                  <a:pt x="296" y="0"/>
                </a:lnTo>
                <a:lnTo>
                  <a:pt x="275" y="14"/>
                </a:lnTo>
                <a:lnTo>
                  <a:pt x="260" y="33"/>
                </a:lnTo>
                <a:lnTo>
                  <a:pt x="245" y="44"/>
                </a:lnTo>
                <a:lnTo>
                  <a:pt x="277" y="96"/>
                </a:lnTo>
                <a:lnTo>
                  <a:pt x="277" y="116"/>
                </a:lnTo>
                <a:lnTo>
                  <a:pt x="261" y="125"/>
                </a:lnTo>
                <a:lnTo>
                  <a:pt x="241" y="150"/>
                </a:lnTo>
                <a:lnTo>
                  <a:pt x="231" y="168"/>
                </a:lnTo>
                <a:lnTo>
                  <a:pt x="220" y="159"/>
                </a:lnTo>
                <a:lnTo>
                  <a:pt x="206" y="154"/>
                </a:lnTo>
                <a:lnTo>
                  <a:pt x="199" y="158"/>
                </a:lnTo>
                <a:lnTo>
                  <a:pt x="199" y="190"/>
                </a:lnTo>
                <a:lnTo>
                  <a:pt x="196" y="210"/>
                </a:lnTo>
                <a:lnTo>
                  <a:pt x="178" y="216"/>
                </a:lnTo>
                <a:lnTo>
                  <a:pt x="163" y="223"/>
                </a:lnTo>
                <a:lnTo>
                  <a:pt x="155" y="242"/>
                </a:lnTo>
                <a:lnTo>
                  <a:pt x="151" y="261"/>
                </a:lnTo>
                <a:lnTo>
                  <a:pt x="124" y="261"/>
                </a:lnTo>
                <a:lnTo>
                  <a:pt x="117" y="254"/>
                </a:lnTo>
                <a:lnTo>
                  <a:pt x="117" y="237"/>
                </a:lnTo>
                <a:lnTo>
                  <a:pt x="108" y="227"/>
                </a:lnTo>
                <a:lnTo>
                  <a:pt x="98" y="236"/>
                </a:lnTo>
                <a:lnTo>
                  <a:pt x="71" y="253"/>
                </a:lnTo>
                <a:lnTo>
                  <a:pt x="75" y="276"/>
                </a:lnTo>
                <a:lnTo>
                  <a:pt x="73" y="287"/>
                </a:lnTo>
                <a:lnTo>
                  <a:pt x="55" y="310"/>
                </a:lnTo>
                <a:lnTo>
                  <a:pt x="45" y="310"/>
                </a:lnTo>
                <a:lnTo>
                  <a:pt x="46" y="318"/>
                </a:lnTo>
                <a:lnTo>
                  <a:pt x="49" y="330"/>
                </a:lnTo>
                <a:lnTo>
                  <a:pt x="34" y="334"/>
                </a:lnTo>
                <a:lnTo>
                  <a:pt x="12" y="338"/>
                </a:lnTo>
                <a:lnTo>
                  <a:pt x="0" y="398"/>
                </a:lnTo>
                <a:lnTo>
                  <a:pt x="12" y="405"/>
                </a:lnTo>
                <a:lnTo>
                  <a:pt x="29" y="412"/>
                </a:lnTo>
                <a:lnTo>
                  <a:pt x="55" y="421"/>
                </a:lnTo>
                <a:lnTo>
                  <a:pt x="83" y="438"/>
                </a:lnTo>
                <a:lnTo>
                  <a:pt x="83" y="446"/>
                </a:lnTo>
                <a:lnTo>
                  <a:pt x="75" y="478"/>
                </a:lnTo>
                <a:lnTo>
                  <a:pt x="75" y="515"/>
                </a:lnTo>
                <a:lnTo>
                  <a:pt x="80" y="528"/>
                </a:lnTo>
                <a:lnTo>
                  <a:pt x="99" y="534"/>
                </a:lnTo>
                <a:lnTo>
                  <a:pt x="133" y="549"/>
                </a:lnTo>
                <a:lnTo>
                  <a:pt x="146" y="557"/>
                </a:lnTo>
                <a:lnTo>
                  <a:pt x="148" y="576"/>
                </a:lnTo>
                <a:lnTo>
                  <a:pt x="137" y="588"/>
                </a:lnTo>
                <a:lnTo>
                  <a:pt x="123" y="616"/>
                </a:lnTo>
                <a:lnTo>
                  <a:pt x="123" y="633"/>
                </a:lnTo>
                <a:lnTo>
                  <a:pt x="129" y="670"/>
                </a:lnTo>
                <a:lnTo>
                  <a:pt x="126" y="685"/>
                </a:lnTo>
                <a:lnTo>
                  <a:pt x="123" y="709"/>
                </a:lnTo>
                <a:lnTo>
                  <a:pt x="137" y="727"/>
                </a:lnTo>
                <a:lnTo>
                  <a:pt x="131" y="752"/>
                </a:lnTo>
                <a:lnTo>
                  <a:pt x="126" y="773"/>
                </a:lnTo>
                <a:lnTo>
                  <a:pt x="126" y="789"/>
                </a:lnTo>
                <a:lnTo>
                  <a:pt x="129" y="792"/>
                </a:lnTo>
                <a:lnTo>
                  <a:pt x="140" y="798"/>
                </a:lnTo>
                <a:lnTo>
                  <a:pt x="160" y="815"/>
                </a:lnTo>
                <a:lnTo>
                  <a:pt x="169" y="829"/>
                </a:lnTo>
                <a:lnTo>
                  <a:pt x="186" y="849"/>
                </a:lnTo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grpSp>
        <p:nvGrpSpPr>
          <p:cNvPr id="2" name="1 Grupo"/>
          <p:cNvGrpSpPr/>
          <p:nvPr/>
        </p:nvGrpSpPr>
        <p:grpSpPr>
          <a:xfrm>
            <a:off x="6886137" y="3398354"/>
            <a:ext cx="1207949" cy="735012"/>
            <a:chOff x="6488251" y="3753086"/>
            <a:chExt cx="1207949" cy="735012"/>
          </a:xfrm>
          <a:solidFill>
            <a:srgbClr val="00B0F0"/>
          </a:solidFill>
        </p:grpSpPr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6488251" y="4263511"/>
              <a:ext cx="164584" cy="135627"/>
            </a:xfrm>
            <a:custGeom>
              <a:avLst/>
              <a:gdLst>
                <a:gd name="T0" fmla="*/ 78 w 93"/>
                <a:gd name="T1" fmla="*/ 0 h 81"/>
                <a:gd name="T2" fmla="*/ 52 w 93"/>
                <a:gd name="T3" fmla="*/ 0 h 81"/>
                <a:gd name="T4" fmla="*/ 21 w 93"/>
                <a:gd name="T5" fmla="*/ 17 h 81"/>
                <a:gd name="T6" fmla="*/ 21 w 93"/>
                <a:gd name="T7" fmla="*/ 34 h 81"/>
                <a:gd name="T8" fmla="*/ 12 w 93"/>
                <a:gd name="T9" fmla="*/ 37 h 81"/>
                <a:gd name="T10" fmla="*/ 3 w 93"/>
                <a:gd name="T11" fmla="*/ 49 h 81"/>
                <a:gd name="T12" fmla="*/ 0 w 93"/>
                <a:gd name="T13" fmla="*/ 60 h 81"/>
                <a:gd name="T14" fmla="*/ 9 w 93"/>
                <a:gd name="T15" fmla="*/ 63 h 81"/>
                <a:gd name="T16" fmla="*/ 26 w 93"/>
                <a:gd name="T17" fmla="*/ 80 h 81"/>
                <a:gd name="T18" fmla="*/ 38 w 93"/>
                <a:gd name="T19" fmla="*/ 80 h 81"/>
                <a:gd name="T20" fmla="*/ 38 w 93"/>
                <a:gd name="T21" fmla="*/ 71 h 81"/>
                <a:gd name="T22" fmla="*/ 47 w 93"/>
                <a:gd name="T23" fmla="*/ 54 h 81"/>
                <a:gd name="T24" fmla="*/ 57 w 93"/>
                <a:gd name="T25" fmla="*/ 57 h 81"/>
                <a:gd name="T26" fmla="*/ 66 w 93"/>
                <a:gd name="T27" fmla="*/ 45 h 81"/>
                <a:gd name="T28" fmla="*/ 89 w 93"/>
                <a:gd name="T29" fmla="*/ 23 h 81"/>
                <a:gd name="T30" fmla="*/ 92 w 93"/>
                <a:gd name="T31" fmla="*/ 17 h 81"/>
                <a:gd name="T32" fmla="*/ 89 w 93"/>
                <a:gd name="T33" fmla="*/ 14 h 81"/>
                <a:gd name="T34" fmla="*/ 78 w 93"/>
                <a:gd name="T3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" h="81">
                  <a:moveTo>
                    <a:pt x="78" y="0"/>
                  </a:moveTo>
                  <a:lnTo>
                    <a:pt x="52" y="0"/>
                  </a:lnTo>
                  <a:lnTo>
                    <a:pt x="21" y="17"/>
                  </a:lnTo>
                  <a:lnTo>
                    <a:pt x="21" y="34"/>
                  </a:lnTo>
                  <a:lnTo>
                    <a:pt x="12" y="37"/>
                  </a:lnTo>
                  <a:lnTo>
                    <a:pt x="3" y="49"/>
                  </a:lnTo>
                  <a:lnTo>
                    <a:pt x="0" y="60"/>
                  </a:lnTo>
                  <a:lnTo>
                    <a:pt x="9" y="63"/>
                  </a:lnTo>
                  <a:lnTo>
                    <a:pt x="26" y="80"/>
                  </a:lnTo>
                  <a:lnTo>
                    <a:pt x="38" y="80"/>
                  </a:lnTo>
                  <a:lnTo>
                    <a:pt x="38" y="71"/>
                  </a:lnTo>
                  <a:lnTo>
                    <a:pt x="47" y="54"/>
                  </a:lnTo>
                  <a:lnTo>
                    <a:pt x="57" y="57"/>
                  </a:lnTo>
                  <a:lnTo>
                    <a:pt x="66" y="45"/>
                  </a:lnTo>
                  <a:lnTo>
                    <a:pt x="89" y="23"/>
                  </a:lnTo>
                  <a:lnTo>
                    <a:pt x="92" y="17"/>
                  </a:lnTo>
                  <a:lnTo>
                    <a:pt x="89" y="14"/>
                  </a:lnTo>
                  <a:lnTo>
                    <a:pt x="78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6563748" y="4413721"/>
              <a:ext cx="89087" cy="74377"/>
            </a:xfrm>
            <a:custGeom>
              <a:avLst/>
              <a:gdLst>
                <a:gd name="T0" fmla="*/ 9 w 50"/>
                <a:gd name="T1" fmla="*/ 0 h 44"/>
                <a:gd name="T2" fmla="*/ 9 w 50"/>
                <a:gd name="T3" fmla="*/ 9 h 44"/>
                <a:gd name="T4" fmla="*/ 0 w 50"/>
                <a:gd name="T5" fmla="*/ 17 h 44"/>
                <a:gd name="T6" fmla="*/ 0 w 50"/>
                <a:gd name="T7" fmla="*/ 31 h 44"/>
                <a:gd name="T8" fmla="*/ 9 w 50"/>
                <a:gd name="T9" fmla="*/ 43 h 44"/>
                <a:gd name="T10" fmla="*/ 17 w 50"/>
                <a:gd name="T11" fmla="*/ 34 h 44"/>
                <a:gd name="T12" fmla="*/ 23 w 50"/>
                <a:gd name="T13" fmla="*/ 38 h 44"/>
                <a:gd name="T14" fmla="*/ 37 w 50"/>
                <a:gd name="T15" fmla="*/ 43 h 44"/>
                <a:gd name="T16" fmla="*/ 49 w 50"/>
                <a:gd name="T17" fmla="*/ 38 h 44"/>
                <a:gd name="T18" fmla="*/ 46 w 50"/>
                <a:gd name="T19" fmla="*/ 29 h 44"/>
                <a:gd name="T20" fmla="*/ 35 w 50"/>
                <a:gd name="T21" fmla="*/ 17 h 44"/>
                <a:gd name="T22" fmla="*/ 26 w 50"/>
                <a:gd name="T23" fmla="*/ 14 h 44"/>
                <a:gd name="T24" fmla="*/ 17 w 50"/>
                <a:gd name="T25" fmla="*/ 14 h 44"/>
                <a:gd name="T26" fmla="*/ 9 w 50"/>
                <a:gd name="T2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44">
                  <a:moveTo>
                    <a:pt x="9" y="0"/>
                  </a:moveTo>
                  <a:lnTo>
                    <a:pt x="9" y="9"/>
                  </a:lnTo>
                  <a:lnTo>
                    <a:pt x="0" y="17"/>
                  </a:lnTo>
                  <a:lnTo>
                    <a:pt x="0" y="31"/>
                  </a:lnTo>
                  <a:lnTo>
                    <a:pt x="9" y="43"/>
                  </a:lnTo>
                  <a:lnTo>
                    <a:pt x="17" y="34"/>
                  </a:lnTo>
                  <a:lnTo>
                    <a:pt x="23" y="38"/>
                  </a:lnTo>
                  <a:lnTo>
                    <a:pt x="37" y="43"/>
                  </a:lnTo>
                  <a:lnTo>
                    <a:pt x="49" y="38"/>
                  </a:lnTo>
                  <a:lnTo>
                    <a:pt x="46" y="29"/>
                  </a:lnTo>
                  <a:lnTo>
                    <a:pt x="35" y="17"/>
                  </a:lnTo>
                  <a:lnTo>
                    <a:pt x="26" y="14"/>
                  </a:lnTo>
                  <a:lnTo>
                    <a:pt x="17" y="14"/>
                  </a:lnTo>
                  <a:lnTo>
                    <a:pt x="9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6904993" y="3799753"/>
              <a:ext cx="446941" cy="350006"/>
            </a:xfrm>
            <a:custGeom>
              <a:avLst/>
              <a:gdLst>
                <a:gd name="T0" fmla="*/ 199 w 254"/>
                <a:gd name="T1" fmla="*/ 0 h 208"/>
                <a:gd name="T2" fmla="*/ 177 w 254"/>
                <a:gd name="T3" fmla="*/ 14 h 208"/>
                <a:gd name="T4" fmla="*/ 182 w 254"/>
                <a:gd name="T5" fmla="*/ 20 h 208"/>
                <a:gd name="T6" fmla="*/ 193 w 254"/>
                <a:gd name="T7" fmla="*/ 20 h 208"/>
                <a:gd name="T8" fmla="*/ 187 w 254"/>
                <a:gd name="T9" fmla="*/ 31 h 208"/>
                <a:gd name="T10" fmla="*/ 173 w 254"/>
                <a:gd name="T11" fmla="*/ 45 h 208"/>
                <a:gd name="T12" fmla="*/ 187 w 254"/>
                <a:gd name="T13" fmla="*/ 43 h 208"/>
                <a:gd name="T14" fmla="*/ 196 w 254"/>
                <a:gd name="T15" fmla="*/ 51 h 208"/>
                <a:gd name="T16" fmla="*/ 196 w 254"/>
                <a:gd name="T17" fmla="*/ 54 h 208"/>
                <a:gd name="T18" fmla="*/ 208 w 254"/>
                <a:gd name="T19" fmla="*/ 65 h 208"/>
                <a:gd name="T20" fmla="*/ 219 w 254"/>
                <a:gd name="T21" fmla="*/ 60 h 208"/>
                <a:gd name="T22" fmla="*/ 225 w 254"/>
                <a:gd name="T23" fmla="*/ 43 h 208"/>
                <a:gd name="T24" fmla="*/ 239 w 254"/>
                <a:gd name="T25" fmla="*/ 45 h 208"/>
                <a:gd name="T26" fmla="*/ 248 w 254"/>
                <a:gd name="T27" fmla="*/ 54 h 208"/>
                <a:gd name="T28" fmla="*/ 253 w 254"/>
                <a:gd name="T29" fmla="*/ 65 h 208"/>
                <a:gd name="T30" fmla="*/ 244 w 254"/>
                <a:gd name="T31" fmla="*/ 77 h 208"/>
                <a:gd name="T32" fmla="*/ 233 w 254"/>
                <a:gd name="T33" fmla="*/ 83 h 208"/>
                <a:gd name="T34" fmla="*/ 241 w 254"/>
                <a:gd name="T35" fmla="*/ 97 h 208"/>
                <a:gd name="T36" fmla="*/ 239 w 254"/>
                <a:gd name="T37" fmla="*/ 110 h 208"/>
                <a:gd name="T38" fmla="*/ 236 w 254"/>
                <a:gd name="T39" fmla="*/ 128 h 208"/>
                <a:gd name="T40" fmla="*/ 230 w 254"/>
                <a:gd name="T41" fmla="*/ 145 h 208"/>
                <a:gd name="T42" fmla="*/ 210 w 254"/>
                <a:gd name="T43" fmla="*/ 148 h 208"/>
                <a:gd name="T44" fmla="*/ 216 w 254"/>
                <a:gd name="T45" fmla="*/ 159 h 208"/>
                <a:gd name="T46" fmla="*/ 225 w 254"/>
                <a:gd name="T47" fmla="*/ 173 h 208"/>
                <a:gd name="T48" fmla="*/ 213 w 254"/>
                <a:gd name="T49" fmla="*/ 181 h 208"/>
                <a:gd name="T50" fmla="*/ 208 w 254"/>
                <a:gd name="T51" fmla="*/ 198 h 208"/>
                <a:gd name="T52" fmla="*/ 199 w 254"/>
                <a:gd name="T53" fmla="*/ 202 h 208"/>
                <a:gd name="T54" fmla="*/ 191 w 254"/>
                <a:gd name="T55" fmla="*/ 196 h 208"/>
                <a:gd name="T56" fmla="*/ 182 w 254"/>
                <a:gd name="T57" fmla="*/ 196 h 208"/>
                <a:gd name="T58" fmla="*/ 165 w 254"/>
                <a:gd name="T59" fmla="*/ 207 h 208"/>
                <a:gd name="T60" fmla="*/ 142 w 254"/>
                <a:gd name="T61" fmla="*/ 179 h 208"/>
                <a:gd name="T62" fmla="*/ 122 w 254"/>
                <a:gd name="T63" fmla="*/ 184 h 208"/>
                <a:gd name="T64" fmla="*/ 108 w 254"/>
                <a:gd name="T65" fmla="*/ 171 h 208"/>
                <a:gd name="T66" fmla="*/ 102 w 254"/>
                <a:gd name="T67" fmla="*/ 153 h 208"/>
                <a:gd name="T68" fmla="*/ 102 w 254"/>
                <a:gd name="T69" fmla="*/ 136 h 208"/>
                <a:gd name="T70" fmla="*/ 85 w 254"/>
                <a:gd name="T71" fmla="*/ 131 h 208"/>
                <a:gd name="T72" fmla="*/ 76 w 254"/>
                <a:gd name="T73" fmla="*/ 131 h 208"/>
                <a:gd name="T74" fmla="*/ 71 w 254"/>
                <a:gd name="T75" fmla="*/ 122 h 208"/>
                <a:gd name="T76" fmla="*/ 62 w 254"/>
                <a:gd name="T77" fmla="*/ 131 h 208"/>
                <a:gd name="T78" fmla="*/ 57 w 254"/>
                <a:gd name="T79" fmla="*/ 145 h 208"/>
                <a:gd name="T80" fmla="*/ 42 w 254"/>
                <a:gd name="T81" fmla="*/ 157 h 208"/>
                <a:gd name="T82" fmla="*/ 26 w 254"/>
                <a:gd name="T83" fmla="*/ 136 h 208"/>
                <a:gd name="T84" fmla="*/ 0 w 254"/>
                <a:gd name="T85" fmla="*/ 133 h 208"/>
                <a:gd name="T86" fmla="*/ 5 w 254"/>
                <a:gd name="T87" fmla="*/ 122 h 208"/>
                <a:gd name="T88" fmla="*/ 23 w 254"/>
                <a:gd name="T89" fmla="*/ 110 h 208"/>
                <a:gd name="T90" fmla="*/ 26 w 254"/>
                <a:gd name="T91" fmla="*/ 97 h 208"/>
                <a:gd name="T92" fmla="*/ 45 w 254"/>
                <a:gd name="T93" fmla="*/ 71 h 208"/>
                <a:gd name="T94" fmla="*/ 68 w 254"/>
                <a:gd name="T95" fmla="*/ 69 h 208"/>
                <a:gd name="T96" fmla="*/ 88 w 254"/>
                <a:gd name="T97" fmla="*/ 48 h 208"/>
                <a:gd name="T98" fmla="*/ 94 w 254"/>
                <a:gd name="T99" fmla="*/ 37 h 208"/>
                <a:gd name="T100" fmla="*/ 108 w 254"/>
                <a:gd name="T101" fmla="*/ 23 h 208"/>
                <a:gd name="T102" fmla="*/ 116 w 254"/>
                <a:gd name="T103" fmla="*/ 29 h 208"/>
                <a:gd name="T104" fmla="*/ 137 w 254"/>
                <a:gd name="T105" fmla="*/ 20 h 208"/>
                <a:gd name="T106" fmla="*/ 142 w 254"/>
                <a:gd name="T107" fmla="*/ 5 h 208"/>
                <a:gd name="T108" fmla="*/ 170 w 254"/>
                <a:gd name="T109" fmla="*/ 3 h 208"/>
                <a:gd name="T110" fmla="*/ 199 w 254"/>
                <a:gd name="T111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54" h="208">
                  <a:moveTo>
                    <a:pt x="199" y="0"/>
                  </a:moveTo>
                  <a:lnTo>
                    <a:pt x="177" y="14"/>
                  </a:lnTo>
                  <a:lnTo>
                    <a:pt x="182" y="20"/>
                  </a:lnTo>
                  <a:lnTo>
                    <a:pt x="193" y="20"/>
                  </a:lnTo>
                  <a:lnTo>
                    <a:pt x="187" y="31"/>
                  </a:lnTo>
                  <a:lnTo>
                    <a:pt x="173" y="45"/>
                  </a:lnTo>
                  <a:lnTo>
                    <a:pt x="187" y="43"/>
                  </a:lnTo>
                  <a:lnTo>
                    <a:pt x="196" y="51"/>
                  </a:lnTo>
                  <a:lnTo>
                    <a:pt x="196" y="54"/>
                  </a:lnTo>
                  <a:lnTo>
                    <a:pt x="208" y="65"/>
                  </a:lnTo>
                  <a:lnTo>
                    <a:pt x="219" y="60"/>
                  </a:lnTo>
                  <a:lnTo>
                    <a:pt x="225" y="43"/>
                  </a:lnTo>
                  <a:lnTo>
                    <a:pt x="239" y="45"/>
                  </a:lnTo>
                  <a:lnTo>
                    <a:pt x="248" y="54"/>
                  </a:lnTo>
                  <a:lnTo>
                    <a:pt x="253" y="65"/>
                  </a:lnTo>
                  <a:lnTo>
                    <a:pt x="244" y="77"/>
                  </a:lnTo>
                  <a:lnTo>
                    <a:pt x="233" y="83"/>
                  </a:lnTo>
                  <a:lnTo>
                    <a:pt x="241" y="97"/>
                  </a:lnTo>
                  <a:lnTo>
                    <a:pt x="239" y="110"/>
                  </a:lnTo>
                  <a:lnTo>
                    <a:pt x="236" y="128"/>
                  </a:lnTo>
                  <a:lnTo>
                    <a:pt x="230" y="145"/>
                  </a:lnTo>
                  <a:lnTo>
                    <a:pt x="210" y="148"/>
                  </a:lnTo>
                  <a:lnTo>
                    <a:pt x="216" y="159"/>
                  </a:lnTo>
                  <a:lnTo>
                    <a:pt x="225" y="173"/>
                  </a:lnTo>
                  <a:lnTo>
                    <a:pt x="213" y="181"/>
                  </a:lnTo>
                  <a:lnTo>
                    <a:pt x="208" y="198"/>
                  </a:lnTo>
                  <a:lnTo>
                    <a:pt x="199" y="202"/>
                  </a:lnTo>
                  <a:lnTo>
                    <a:pt x="191" y="196"/>
                  </a:lnTo>
                  <a:lnTo>
                    <a:pt x="182" y="196"/>
                  </a:lnTo>
                  <a:lnTo>
                    <a:pt x="165" y="207"/>
                  </a:lnTo>
                  <a:lnTo>
                    <a:pt x="142" y="179"/>
                  </a:lnTo>
                  <a:lnTo>
                    <a:pt x="122" y="184"/>
                  </a:lnTo>
                  <a:lnTo>
                    <a:pt x="108" y="171"/>
                  </a:lnTo>
                  <a:lnTo>
                    <a:pt x="102" y="153"/>
                  </a:lnTo>
                  <a:lnTo>
                    <a:pt x="102" y="136"/>
                  </a:lnTo>
                  <a:lnTo>
                    <a:pt x="85" y="131"/>
                  </a:lnTo>
                  <a:lnTo>
                    <a:pt x="76" y="131"/>
                  </a:lnTo>
                  <a:lnTo>
                    <a:pt x="71" y="122"/>
                  </a:lnTo>
                  <a:lnTo>
                    <a:pt x="62" y="131"/>
                  </a:lnTo>
                  <a:lnTo>
                    <a:pt x="57" y="145"/>
                  </a:lnTo>
                  <a:lnTo>
                    <a:pt x="42" y="157"/>
                  </a:lnTo>
                  <a:lnTo>
                    <a:pt x="26" y="136"/>
                  </a:lnTo>
                  <a:lnTo>
                    <a:pt x="0" y="133"/>
                  </a:lnTo>
                  <a:lnTo>
                    <a:pt x="5" y="122"/>
                  </a:lnTo>
                  <a:lnTo>
                    <a:pt x="23" y="110"/>
                  </a:lnTo>
                  <a:lnTo>
                    <a:pt x="26" y="97"/>
                  </a:lnTo>
                  <a:lnTo>
                    <a:pt x="45" y="71"/>
                  </a:lnTo>
                  <a:lnTo>
                    <a:pt x="68" y="69"/>
                  </a:lnTo>
                  <a:lnTo>
                    <a:pt x="88" y="48"/>
                  </a:lnTo>
                  <a:lnTo>
                    <a:pt x="94" y="37"/>
                  </a:lnTo>
                  <a:lnTo>
                    <a:pt x="108" y="23"/>
                  </a:lnTo>
                  <a:lnTo>
                    <a:pt x="116" y="29"/>
                  </a:lnTo>
                  <a:lnTo>
                    <a:pt x="137" y="20"/>
                  </a:lnTo>
                  <a:lnTo>
                    <a:pt x="142" y="5"/>
                  </a:lnTo>
                  <a:lnTo>
                    <a:pt x="170" y="3"/>
                  </a:lnTo>
                  <a:lnTo>
                    <a:pt x="199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>
              <a:off x="7484809" y="3753086"/>
              <a:ext cx="211391" cy="144377"/>
            </a:xfrm>
            <a:custGeom>
              <a:avLst/>
              <a:gdLst>
                <a:gd name="T0" fmla="*/ 0 w 120"/>
                <a:gd name="T1" fmla="*/ 4 h 86"/>
                <a:gd name="T2" fmla="*/ 10 w 120"/>
                <a:gd name="T3" fmla="*/ 0 h 86"/>
                <a:gd name="T4" fmla="*/ 36 w 120"/>
                <a:gd name="T5" fmla="*/ 4 h 86"/>
                <a:gd name="T6" fmla="*/ 46 w 120"/>
                <a:gd name="T7" fmla="*/ 7 h 86"/>
                <a:gd name="T8" fmla="*/ 55 w 120"/>
                <a:gd name="T9" fmla="*/ 4 h 86"/>
                <a:gd name="T10" fmla="*/ 70 w 120"/>
                <a:gd name="T11" fmla="*/ 0 h 86"/>
                <a:gd name="T12" fmla="*/ 86 w 120"/>
                <a:gd name="T13" fmla="*/ 2 h 86"/>
                <a:gd name="T14" fmla="*/ 101 w 120"/>
                <a:gd name="T15" fmla="*/ 9 h 86"/>
                <a:gd name="T16" fmla="*/ 110 w 120"/>
                <a:gd name="T17" fmla="*/ 31 h 86"/>
                <a:gd name="T18" fmla="*/ 105 w 120"/>
                <a:gd name="T19" fmla="*/ 42 h 86"/>
                <a:gd name="T20" fmla="*/ 112 w 120"/>
                <a:gd name="T21" fmla="*/ 57 h 86"/>
                <a:gd name="T22" fmla="*/ 119 w 120"/>
                <a:gd name="T23" fmla="*/ 71 h 86"/>
                <a:gd name="T24" fmla="*/ 117 w 120"/>
                <a:gd name="T25" fmla="*/ 85 h 86"/>
                <a:gd name="T26" fmla="*/ 110 w 120"/>
                <a:gd name="T27" fmla="*/ 73 h 86"/>
                <a:gd name="T28" fmla="*/ 91 w 120"/>
                <a:gd name="T29" fmla="*/ 54 h 86"/>
                <a:gd name="T30" fmla="*/ 60 w 120"/>
                <a:gd name="T31" fmla="*/ 42 h 86"/>
                <a:gd name="T32" fmla="*/ 36 w 120"/>
                <a:gd name="T33" fmla="*/ 40 h 86"/>
                <a:gd name="T34" fmla="*/ 19 w 120"/>
                <a:gd name="T35" fmla="*/ 45 h 86"/>
                <a:gd name="T36" fmla="*/ 12 w 120"/>
                <a:gd name="T37" fmla="*/ 38 h 86"/>
                <a:gd name="T38" fmla="*/ 10 w 120"/>
                <a:gd name="T39" fmla="*/ 24 h 86"/>
                <a:gd name="T40" fmla="*/ 0 w 120"/>
                <a:gd name="T41" fmla="*/ 18 h 86"/>
                <a:gd name="T42" fmla="*/ 0 w 120"/>
                <a:gd name="T43" fmla="*/ 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0" h="86">
                  <a:moveTo>
                    <a:pt x="0" y="4"/>
                  </a:moveTo>
                  <a:lnTo>
                    <a:pt x="10" y="0"/>
                  </a:lnTo>
                  <a:lnTo>
                    <a:pt x="36" y="4"/>
                  </a:lnTo>
                  <a:lnTo>
                    <a:pt x="46" y="7"/>
                  </a:lnTo>
                  <a:lnTo>
                    <a:pt x="55" y="4"/>
                  </a:lnTo>
                  <a:lnTo>
                    <a:pt x="70" y="0"/>
                  </a:lnTo>
                  <a:lnTo>
                    <a:pt x="86" y="2"/>
                  </a:lnTo>
                  <a:lnTo>
                    <a:pt x="101" y="9"/>
                  </a:lnTo>
                  <a:lnTo>
                    <a:pt x="110" y="31"/>
                  </a:lnTo>
                  <a:lnTo>
                    <a:pt x="105" y="42"/>
                  </a:lnTo>
                  <a:lnTo>
                    <a:pt x="112" y="57"/>
                  </a:lnTo>
                  <a:lnTo>
                    <a:pt x="119" y="71"/>
                  </a:lnTo>
                  <a:lnTo>
                    <a:pt x="117" y="85"/>
                  </a:lnTo>
                  <a:lnTo>
                    <a:pt x="110" y="73"/>
                  </a:lnTo>
                  <a:lnTo>
                    <a:pt x="91" y="54"/>
                  </a:lnTo>
                  <a:lnTo>
                    <a:pt x="60" y="42"/>
                  </a:lnTo>
                  <a:lnTo>
                    <a:pt x="36" y="40"/>
                  </a:lnTo>
                  <a:lnTo>
                    <a:pt x="19" y="45"/>
                  </a:lnTo>
                  <a:lnTo>
                    <a:pt x="12" y="38"/>
                  </a:lnTo>
                  <a:lnTo>
                    <a:pt x="10" y="24"/>
                  </a:lnTo>
                  <a:lnTo>
                    <a:pt x="0" y="18"/>
                  </a:lnTo>
                  <a:lnTo>
                    <a:pt x="0" y="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17" name="Freeform 13"/>
            <p:cNvSpPr>
              <a:spLocks/>
            </p:cNvSpPr>
            <p:nvPr/>
          </p:nvSpPr>
          <p:spPr bwMode="auto">
            <a:xfrm>
              <a:off x="7140543" y="4183301"/>
              <a:ext cx="70967" cy="52501"/>
            </a:xfrm>
            <a:custGeom>
              <a:avLst/>
              <a:gdLst>
                <a:gd name="T0" fmla="*/ 12 w 40"/>
                <a:gd name="T1" fmla="*/ 0 h 32"/>
                <a:gd name="T2" fmla="*/ 0 w 40"/>
                <a:gd name="T3" fmla="*/ 14 h 32"/>
                <a:gd name="T4" fmla="*/ 5 w 40"/>
                <a:gd name="T5" fmla="*/ 25 h 32"/>
                <a:gd name="T6" fmla="*/ 14 w 40"/>
                <a:gd name="T7" fmla="*/ 31 h 32"/>
                <a:gd name="T8" fmla="*/ 28 w 40"/>
                <a:gd name="T9" fmla="*/ 25 h 32"/>
                <a:gd name="T10" fmla="*/ 39 w 40"/>
                <a:gd name="T11" fmla="*/ 19 h 32"/>
                <a:gd name="T12" fmla="*/ 34 w 40"/>
                <a:gd name="T13" fmla="*/ 11 h 32"/>
                <a:gd name="T14" fmla="*/ 12 w 40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32">
                  <a:moveTo>
                    <a:pt x="12" y="0"/>
                  </a:moveTo>
                  <a:lnTo>
                    <a:pt x="0" y="14"/>
                  </a:lnTo>
                  <a:lnTo>
                    <a:pt x="5" y="25"/>
                  </a:lnTo>
                  <a:lnTo>
                    <a:pt x="14" y="31"/>
                  </a:lnTo>
                  <a:lnTo>
                    <a:pt x="28" y="25"/>
                  </a:lnTo>
                  <a:lnTo>
                    <a:pt x="39" y="19"/>
                  </a:lnTo>
                  <a:lnTo>
                    <a:pt x="34" y="11"/>
                  </a:lnTo>
                  <a:lnTo>
                    <a:pt x="12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</p:grpSp>
      <p:sp>
        <p:nvSpPr>
          <p:cNvPr id="18" name="Freeform 14"/>
          <p:cNvSpPr>
            <a:spLocks/>
          </p:cNvSpPr>
          <p:nvPr/>
        </p:nvSpPr>
        <p:spPr bwMode="auto">
          <a:xfrm>
            <a:off x="6418056" y="2071250"/>
            <a:ext cx="1182281" cy="1191477"/>
          </a:xfrm>
          <a:custGeom>
            <a:avLst/>
            <a:gdLst>
              <a:gd name="T0" fmla="*/ 119 w 671"/>
              <a:gd name="T1" fmla="*/ 164 h 711"/>
              <a:gd name="T2" fmla="*/ 104 w 671"/>
              <a:gd name="T3" fmla="*/ 217 h 711"/>
              <a:gd name="T4" fmla="*/ 100 w 671"/>
              <a:gd name="T5" fmla="*/ 270 h 711"/>
              <a:gd name="T6" fmla="*/ 28 w 671"/>
              <a:gd name="T7" fmla="*/ 357 h 711"/>
              <a:gd name="T8" fmla="*/ 45 w 671"/>
              <a:gd name="T9" fmla="*/ 381 h 711"/>
              <a:gd name="T10" fmla="*/ 37 w 671"/>
              <a:gd name="T11" fmla="*/ 459 h 711"/>
              <a:gd name="T12" fmla="*/ 29 w 671"/>
              <a:gd name="T13" fmla="*/ 514 h 711"/>
              <a:gd name="T14" fmla="*/ 20 w 671"/>
              <a:gd name="T15" fmla="*/ 552 h 711"/>
              <a:gd name="T16" fmla="*/ 9 w 671"/>
              <a:gd name="T17" fmla="*/ 595 h 711"/>
              <a:gd name="T18" fmla="*/ 0 w 671"/>
              <a:gd name="T19" fmla="*/ 625 h 711"/>
              <a:gd name="T20" fmla="*/ 31 w 671"/>
              <a:gd name="T21" fmla="*/ 644 h 711"/>
              <a:gd name="T22" fmla="*/ 39 w 671"/>
              <a:gd name="T23" fmla="*/ 681 h 711"/>
              <a:gd name="T24" fmla="*/ 62 w 671"/>
              <a:gd name="T25" fmla="*/ 670 h 711"/>
              <a:gd name="T26" fmla="*/ 76 w 671"/>
              <a:gd name="T27" fmla="*/ 696 h 711"/>
              <a:gd name="T28" fmla="*/ 105 w 671"/>
              <a:gd name="T29" fmla="*/ 670 h 711"/>
              <a:gd name="T30" fmla="*/ 119 w 671"/>
              <a:gd name="T31" fmla="*/ 650 h 711"/>
              <a:gd name="T32" fmla="*/ 156 w 671"/>
              <a:gd name="T33" fmla="*/ 639 h 711"/>
              <a:gd name="T34" fmla="*/ 164 w 671"/>
              <a:gd name="T35" fmla="*/ 610 h 711"/>
              <a:gd name="T36" fmla="*/ 136 w 671"/>
              <a:gd name="T37" fmla="*/ 596 h 711"/>
              <a:gd name="T38" fmla="*/ 199 w 671"/>
              <a:gd name="T39" fmla="*/ 537 h 711"/>
              <a:gd name="T40" fmla="*/ 318 w 671"/>
              <a:gd name="T41" fmla="*/ 485 h 711"/>
              <a:gd name="T42" fmla="*/ 411 w 671"/>
              <a:gd name="T43" fmla="*/ 442 h 711"/>
              <a:gd name="T44" fmla="*/ 463 w 671"/>
              <a:gd name="T45" fmla="*/ 378 h 711"/>
              <a:gd name="T46" fmla="*/ 556 w 671"/>
              <a:gd name="T47" fmla="*/ 330 h 711"/>
              <a:gd name="T48" fmla="*/ 656 w 671"/>
              <a:gd name="T49" fmla="*/ 224 h 711"/>
              <a:gd name="T50" fmla="*/ 618 w 671"/>
              <a:gd name="T51" fmla="*/ 156 h 711"/>
              <a:gd name="T52" fmla="*/ 622 w 671"/>
              <a:gd name="T53" fmla="*/ 136 h 711"/>
              <a:gd name="T54" fmla="*/ 670 w 671"/>
              <a:gd name="T55" fmla="*/ 119 h 711"/>
              <a:gd name="T56" fmla="*/ 644 w 671"/>
              <a:gd name="T57" fmla="*/ 107 h 711"/>
              <a:gd name="T58" fmla="*/ 632 w 671"/>
              <a:gd name="T59" fmla="*/ 79 h 711"/>
              <a:gd name="T60" fmla="*/ 604 w 671"/>
              <a:gd name="T61" fmla="*/ 85 h 711"/>
              <a:gd name="T62" fmla="*/ 601 w 671"/>
              <a:gd name="T63" fmla="*/ 71 h 711"/>
              <a:gd name="T64" fmla="*/ 570 w 671"/>
              <a:gd name="T65" fmla="*/ 68 h 711"/>
              <a:gd name="T66" fmla="*/ 536 w 671"/>
              <a:gd name="T67" fmla="*/ 97 h 711"/>
              <a:gd name="T68" fmla="*/ 539 w 671"/>
              <a:gd name="T69" fmla="*/ 105 h 711"/>
              <a:gd name="T70" fmla="*/ 505 w 671"/>
              <a:gd name="T71" fmla="*/ 114 h 711"/>
              <a:gd name="T72" fmla="*/ 471 w 671"/>
              <a:gd name="T73" fmla="*/ 114 h 711"/>
              <a:gd name="T74" fmla="*/ 440 w 671"/>
              <a:gd name="T75" fmla="*/ 105 h 711"/>
              <a:gd name="T76" fmla="*/ 406 w 671"/>
              <a:gd name="T77" fmla="*/ 111 h 711"/>
              <a:gd name="T78" fmla="*/ 361 w 671"/>
              <a:gd name="T79" fmla="*/ 107 h 711"/>
              <a:gd name="T80" fmla="*/ 326 w 671"/>
              <a:gd name="T81" fmla="*/ 85 h 711"/>
              <a:gd name="T82" fmla="*/ 335 w 671"/>
              <a:gd name="T83" fmla="*/ 71 h 711"/>
              <a:gd name="T84" fmla="*/ 332 w 671"/>
              <a:gd name="T85" fmla="*/ 57 h 711"/>
              <a:gd name="T86" fmla="*/ 295 w 671"/>
              <a:gd name="T87" fmla="*/ 45 h 711"/>
              <a:gd name="T88" fmla="*/ 252 w 671"/>
              <a:gd name="T89" fmla="*/ 45 h 711"/>
              <a:gd name="T90" fmla="*/ 187 w 671"/>
              <a:gd name="T91" fmla="*/ 19 h 711"/>
              <a:gd name="T92" fmla="*/ 130 w 671"/>
              <a:gd name="T93" fmla="*/ 9 h 711"/>
              <a:gd name="T94" fmla="*/ 96 w 671"/>
              <a:gd name="T95" fmla="*/ 5 h 711"/>
              <a:gd name="T96" fmla="*/ 74 w 671"/>
              <a:gd name="T97" fmla="*/ 42 h 7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71" h="711">
                <a:moveTo>
                  <a:pt x="74" y="42"/>
                </a:moveTo>
                <a:lnTo>
                  <a:pt x="119" y="164"/>
                </a:lnTo>
                <a:lnTo>
                  <a:pt x="91" y="178"/>
                </a:lnTo>
                <a:lnTo>
                  <a:pt x="104" y="217"/>
                </a:lnTo>
                <a:lnTo>
                  <a:pt x="107" y="248"/>
                </a:lnTo>
                <a:lnTo>
                  <a:pt x="100" y="270"/>
                </a:lnTo>
                <a:lnTo>
                  <a:pt x="83" y="293"/>
                </a:lnTo>
                <a:lnTo>
                  <a:pt x="28" y="357"/>
                </a:lnTo>
                <a:lnTo>
                  <a:pt x="31" y="369"/>
                </a:lnTo>
                <a:lnTo>
                  <a:pt x="45" y="381"/>
                </a:lnTo>
                <a:lnTo>
                  <a:pt x="22" y="427"/>
                </a:lnTo>
                <a:lnTo>
                  <a:pt x="37" y="459"/>
                </a:lnTo>
                <a:lnTo>
                  <a:pt x="45" y="472"/>
                </a:lnTo>
                <a:lnTo>
                  <a:pt x="29" y="514"/>
                </a:lnTo>
                <a:lnTo>
                  <a:pt x="12" y="525"/>
                </a:lnTo>
                <a:lnTo>
                  <a:pt x="20" y="552"/>
                </a:lnTo>
                <a:lnTo>
                  <a:pt x="20" y="577"/>
                </a:lnTo>
                <a:lnTo>
                  <a:pt x="9" y="595"/>
                </a:lnTo>
                <a:lnTo>
                  <a:pt x="11" y="613"/>
                </a:lnTo>
                <a:lnTo>
                  <a:pt x="0" y="625"/>
                </a:lnTo>
                <a:lnTo>
                  <a:pt x="17" y="647"/>
                </a:lnTo>
                <a:lnTo>
                  <a:pt x="31" y="644"/>
                </a:lnTo>
                <a:lnTo>
                  <a:pt x="31" y="670"/>
                </a:lnTo>
                <a:lnTo>
                  <a:pt x="39" y="681"/>
                </a:lnTo>
                <a:lnTo>
                  <a:pt x="51" y="667"/>
                </a:lnTo>
                <a:lnTo>
                  <a:pt x="62" y="670"/>
                </a:lnTo>
                <a:lnTo>
                  <a:pt x="68" y="687"/>
                </a:lnTo>
                <a:lnTo>
                  <a:pt x="76" y="696"/>
                </a:lnTo>
                <a:lnTo>
                  <a:pt x="76" y="710"/>
                </a:lnTo>
                <a:lnTo>
                  <a:pt x="105" y="670"/>
                </a:lnTo>
                <a:lnTo>
                  <a:pt x="105" y="661"/>
                </a:lnTo>
                <a:lnTo>
                  <a:pt x="119" y="650"/>
                </a:lnTo>
                <a:lnTo>
                  <a:pt x="142" y="664"/>
                </a:lnTo>
                <a:lnTo>
                  <a:pt x="156" y="639"/>
                </a:lnTo>
                <a:lnTo>
                  <a:pt x="167" y="625"/>
                </a:lnTo>
                <a:lnTo>
                  <a:pt x="164" y="610"/>
                </a:lnTo>
                <a:lnTo>
                  <a:pt x="156" y="610"/>
                </a:lnTo>
                <a:lnTo>
                  <a:pt x="136" y="596"/>
                </a:lnTo>
                <a:lnTo>
                  <a:pt x="153" y="587"/>
                </a:lnTo>
                <a:lnTo>
                  <a:pt x="199" y="537"/>
                </a:lnTo>
                <a:lnTo>
                  <a:pt x="238" y="520"/>
                </a:lnTo>
                <a:lnTo>
                  <a:pt x="318" y="485"/>
                </a:lnTo>
                <a:lnTo>
                  <a:pt x="357" y="463"/>
                </a:lnTo>
                <a:lnTo>
                  <a:pt x="411" y="442"/>
                </a:lnTo>
                <a:lnTo>
                  <a:pt x="454" y="403"/>
                </a:lnTo>
                <a:lnTo>
                  <a:pt x="463" y="378"/>
                </a:lnTo>
                <a:lnTo>
                  <a:pt x="482" y="380"/>
                </a:lnTo>
                <a:lnTo>
                  <a:pt x="556" y="330"/>
                </a:lnTo>
                <a:lnTo>
                  <a:pt x="658" y="238"/>
                </a:lnTo>
                <a:lnTo>
                  <a:pt x="656" y="224"/>
                </a:lnTo>
                <a:lnTo>
                  <a:pt x="641" y="181"/>
                </a:lnTo>
                <a:lnTo>
                  <a:pt x="618" y="156"/>
                </a:lnTo>
                <a:lnTo>
                  <a:pt x="616" y="145"/>
                </a:lnTo>
                <a:lnTo>
                  <a:pt x="622" y="136"/>
                </a:lnTo>
                <a:lnTo>
                  <a:pt x="636" y="130"/>
                </a:lnTo>
                <a:lnTo>
                  <a:pt x="670" y="119"/>
                </a:lnTo>
                <a:lnTo>
                  <a:pt x="661" y="114"/>
                </a:lnTo>
                <a:lnTo>
                  <a:pt x="644" y="107"/>
                </a:lnTo>
                <a:lnTo>
                  <a:pt x="627" y="90"/>
                </a:lnTo>
                <a:lnTo>
                  <a:pt x="632" y="79"/>
                </a:lnTo>
                <a:lnTo>
                  <a:pt x="622" y="79"/>
                </a:lnTo>
                <a:lnTo>
                  <a:pt x="604" y="85"/>
                </a:lnTo>
                <a:lnTo>
                  <a:pt x="599" y="79"/>
                </a:lnTo>
                <a:lnTo>
                  <a:pt x="601" y="71"/>
                </a:lnTo>
                <a:lnTo>
                  <a:pt x="584" y="74"/>
                </a:lnTo>
                <a:lnTo>
                  <a:pt x="570" y="68"/>
                </a:lnTo>
                <a:lnTo>
                  <a:pt x="556" y="82"/>
                </a:lnTo>
                <a:lnTo>
                  <a:pt x="536" y="97"/>
                </a:lnTo>
                <a:lnTo>
                  <a:pt x="528" y="97"/>
                </a:lnTo>
                <a:lnTo>
                  <a:pt x="539" y="105"/>
                </a:lnTo>
                <a:lnTo>
                  <a:pt x="528" y="111"/>
                </a:lnTo>
                <a:lnTo>
                  <a:pt x="505" y="114"/>
                </a:lnTo>
                <a:lnTo>
                  <a:pt x="485" y="119"/>
                </a:lnTo>
                <a:lnTo>
                  <a:pt x="471" y="114"/>
                </a:lnTo>
                <a:lnTo>
                  <a:pt x="463" y="105"/>
                </a:lnTo>
                <a:lnTo>
                  <a:pt x="440" y="105"/>
                </a:lnTo>
                <a:lnTo>
                  <a:pt x="423" y="102"/>
                </a:lnTo>
                <a:lnTo>
                  <a:pt x="406" y="111"/>
                </a:lnTo>
                <a:lnTo>
                  <a:pt x="383" y="116"/>
                </a:lnTo>
                <a:lnTo>
                  <a:pt x="361" y="107"/>
                </a:lnTo>
                <a:lnTo>
                  <a:pt x="340" y="97"/>
                </a:lnTo>
                <a:lnTo>
                  <a:pt x="326" y="85"/>
                </a:lnTo>
                <a:lnTo>
                  <a:pt x="323" y="76"/>
                </a:lnTo>
                <a:lnTo>
                  <a:pt x="335" y="71"/>
                </a:lnTo>
                <a:lnTo>
                  <a:pt x="337" y="62"/>
                </a:lnTo>
                <a:lnTo>
                  <a:pt x="332" y="57"/>
                </a:lnTo>
                <a:lnTo>
                  <a:pt x="312" y="54"/>
                </a:lnTo>
                <a:lnTo>
                  <a:pt x="295" y="45"/>
                </a:lnTo>
                <a:lnTo>
                  <a:pt x="266" y="40"/>
                </a:lnTo>
                <a:lnTo>
                  <a:pt x="252" y="45"/>
                </a:lnTo>
                <a:lnTo>
                  <a:pt x="230" y="37"/>
                </a:lnTo>
                <a:lnTo>
                  <a:pt x="187" y="19"/>
                </a:lnTo>
                <a:lnTo>
                  <a:pt x="156" y="19"/>
                </a:lnTo>
                <a:lnTo>
                  <a:pt x="130" y="9"/>
                </a:lnTo>
                <a:lnTo>
                  <a:pt x="114" y="0"/>
                </a:lnTo>
                <a:lnTo>
                  <a:pt x="96" y="5"/>
                </a:lnTo>
                <a:lnTo>
                  <a:pt x="88" y="17"/>
                </a:lnTo>
                <a:lnTo>
                  <a:pt x="74" y="42"/>
                </a:ln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19" name="Freeform 15"/>
          <p:cNvSpPr>
            <a:spLocks/>
          </p:cNvSpPr>
          <p:nvPr/>
        </p:nvSpPr>
        <p:spPr bwMode="auto">
          <a:xfrm>
            <a:off x="5496995" y="2062499"/>
            <a:ext cx="1132452" cy="1500648"/>
          </a:xfrm>
          <a:custGeom>
            <a:avLst/>
            <a:gdLst>
              <a:gd name="T0" fmla="*/ 641 w 642"/>
              <a:gd name="T1" fmla="*/ 170 h 895"/>
              <a:gd name="T2" fmla="*/ 624 w 642"/>
              <a:gd name="T3" fmla="*/ 209 h 895"/>
              <a:gd name="T4" fmla="*/ 627 w 642"/>
              <a:gd name="T5" fmla="*/ 266 h 895"/>
              <a:gd name="T6" fmla="*/ 587 w 642"/>
              <a:gd name="T7" fmla="*/ 318 h 895"/>
              <a:gd name="T8" fmla="*/ 553 w 642"/>
              <a:gd name="T9" fmla="*/ 375 h 895"/>
              <a:gd name="T10" fmla="*/ 541 w 642"/>
              <a:gd name="T11" fmla="*/ 434 h 895"/>
              <a:gd name="T12" fmla="*/ 567 w 642"/>
              <a:gd name="T13" fmla="*/ 477 h 895"/>
              <a:gd name="T14" fmla="*/ 550 w 642"/>
              <a:gd name="T15" fmla="*/ 519 h 895"/>
              <a:gd name="T16" fmla="*/ 541 w 642"/>
              <a:gd name="T17" fmla="*/ 559 h 895"/>
              <a:gd name="T18" fmla="*/ 533 w 642"/>
              <a:gd name="T19" fmla="*/ 598 h 895"/>
              <a:gd name="T20" fmla="*/ 522 w 642"/>
              <a:gd name="T21" fmla="*/ 630 h 895"/>
              <a:gd name="T22" fmla="*/ 510 w 642"/>
              <a:gd name="T23" fmla="*/ 638 h 895"/>
              <a:gd name="T24" fmla="*/ 496 w 642"/>
              <a:gd name="T25" fmla="*/ 644 h 895"/>
              <a:gd name="T26" fmla="*/ 462 w 642"/>
              <a:gd name="T27" fmla="*/ 632 h 895"/>
              <a:gd name="T28" fmla="*/ 417 w 642"/>
              <a:gd name="T29" fmla="*/ 670 h 895"/>
              <a:gd name="T30" fmla="*/ 412 w 642"/>
              <a:gd name="T31" fmla="*/ 684 h 895"/>
              <a:gd name="T32" fmla="*/ 443 w 642"/>
              <a:gd name="T33" fmla="*/ 737 h 895"/>
              <a:gd name="T34" fmla="*/ 429 w 642"/>
              <a:gd name="T35" fmla="*/ 755 h 895"/>
              <a:gd name="T36" fmla="*/ 394 w 642"/>
              <a:gd name="T37" fmla="*/ 800 h 895"/>
              <a:gd name="T38" fmla="*/ 369 w 642"/>
              <a:gd name="T39" fmla="*/ 786 h 895"/>
              <a:gd name="T40" fmla="*/ 363 w 642"/>
              <a:gd name="T41" fmla="*/ 822 h 895"/>
              <a:gd name="T42" fmla="*/ 355 w 642"/>
              <a:gd name="T43" fmla="*/ 843 h 895"/>
              <a:gd name="T44" fmla="*/ 324 w 642"/>
              <a:gd name="T45" fmla="*/ 862 h 895"/>
              <a:gd name="T46" fmla="*/ 312 w 642"/>
              <a:gd name="T47" fmla="*/ 891 h 895"/>
              <a:gd name="T48" fmla="*/ 289 w 642"/>
              <a:gd name="T49" fmla="*/ 891 h 895"/>
              <a:gd name="T50" fmla="*/ 281 w 642"/>
              <a:gd name="T51" fmla="*/ 868 h 895"/>
              <a:gd name="T52" fmla="*/ 258 w 642"/>
              <a:gd name="T53" fmla="*/ 870 h 895"/>
              <a:gd name="T54" fmla="*/ 224 w 642"/>
              <a:gd name="T55" fmla="*/ 865 h 895"/>
              <a:gd name="T56" fmla="*/ 199 w 642"/>
              <a:gd name="T57" fmla="*/ 851 h 895"/>
              <a:gd name="T58" fmla="*/ 167 w 642"/>
              <a:gd name="T59" fmla="*/ 825 h 895"/>
              <a:gd name="T60" fmla="*/ 131 w 642"/>
              <a:gd name="T61" fmla="*/ 794 h 895"/>
              <a:gd name="T62" fmla="*/ 79 w 642"/>
              <a:gd name="T63" fmla="*/ 732 h 895"/>
              <a:gd name="T64" fmla="*/ 114 w 642"/>
              <a:gd name="T65" fmla="*/ 709 h 895"/>
              <a:gd name="T66" fmla="*/ 128 w 642"/>
              <a:gd name="T67" fmla="*/ 684 h 895"/>
              <a:gd name="T68" fmla="*/ 145 w 642"/>
              <a:gd name="T69" fmla="*/ 689 h 895"/>
              <a:gd name="T70" fmla="*/ 153 w 642"/>
              <a:gd name="T71" fmla="*/ 667 h 895"/>
              <a:gd name="T72" fmla="*/ 139 w 642"/>
              <a:gd name="T73" fmla="*/ 630 h 895"/>
              <a:gd name="T74" fmla="*/ 139 w 642"/>
              <a:gd name="T75" fmla="*/ 596 h 895"/>
              <a:gd name="T76" fmla="*/ 55 w 642"/>
              <a:gd name="T77" fmla="*/ 519 h 895"/>
              <a:gd name="T78" fmla="*/ 12 w 642"/>
              <a:gd name="T79" fmla="*/ 508 h 895"/>
              <a:gd name="T80" fmla="*/ 20 w 642"/>
              <a:gd name="T81" fmla="*/ 459 h 895"/>
              <a:gd name="T82" fmla="*/ 34 w 642"/>
              <a:gd name="T83" fmla="*/ 459 h 895"/>
              <a:gd name="T84" fmla="*/ 43 w 642"/>
              <a:gd name="T85" fmla="*/ 431 h 895"/>
              <a:gd name="T86" fmla="*/ 65 w 642"/>
              <a:gd name="T87" fmla="*/ 377 h 895"/>
              <a:gd name="T88" fmla="*/ 83 w 642"/>
              <a:gd name="T89" fmla="*/ 320 h 895"/>
              <a:gd name="T90" fmla="*/ 59 w 642"/>
              <a:gd name="T91" fmla="*/ 292 h 895"/>
              <a:gd name="T92" fmla="*/ 124 w 642"/>
              <a:gd name="T93" fmla="*/ 279 h 895"/>
              <a:gd name="T94" fmla="*/ 191 w 642"/>
              <a:gd name="T95" fmla="*/ 245 h 895"/>
              <a:gd name="T96" fmla="*/ 174 w 642"/>
              <a:gd name="T97" fmla="*/ 169 h 895"/>
              <a:gd name="T98" fmla="*/ 231 w 642"/>
              <a:gd name="T99" fmla="*/ 79 h 895"/>
              <a:gd name="T100" fmla="*/ 298 w 642"/>
              <a:gd name="T101" fmla="*/ 26 h 895"/>
              <a:gd name="T102" fmla="*/ 343 w 642"/>
              <a:gd name="T103" fmla="*/ 19 h 895"/>
              <a:gd name="T104" fmla="*/ 383 w 642"/>
              <a:gd name="T105" fmla="*/ 28 h 895"/>
              <a:gd name="T106" fmla="*/ 443 w 642"/>
              <a:gd name="T107" fmla="*/ 47 h 895"/>
              <a:gd name="T108" fmla="*/ 499 w 642"/>
              <a:gd name="T109" fmla="*/ 56 h 895"/>
              <a:gd name="T110" fmla="*/ 567 w 642"/>
              <a:gd name="T111" fmla="*/ 47 h 8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42" h="895">
                <a:moveTo>
                  <a:pt x="596" y="45"/>
                </a:moveTo>
                <a:lnTo>
                  <a:pt x="641" y="170"/>
                </a:lnTo>
                <a:lnTo>
                  <a:pt x="613" y="184"/>
                </a:lnTo>
                <a:lnTo>
                  <a:pt x="624" y="209"/>
                </a:lnTo>
                <a:lnTo>
                  <a:pt x="629" y="244"/>
                </a:lnTo>
                <a:lnTo>
                  <a:pt x="627" y="266"/>
                </a:lnTo>
                <a:lnTo>
                  <a:pt x="618" y="280"/>
                </a:lnTo>
                <a:lnTo>
                  <a:pt x="587" y="318"/>
                </a:lnTo>
                <a:lnTo>
                  <a:pt x="550" y="360"/>
                </a:lnTo>
                <a:lnTo>
                  <a:pt x="553" y="375"/>
                </a:lnTo>
                <a:lnTo>
                  <a:pt x="567" y="385"/>
                </a:lnTo>
                <a:lnTo>
                  <a:pt x="541" y="434"/>
                </a:lnTo>
                <a:lnTo>
                  <a:pt x="553" y="454"/>
                </a:lnTo>
                <a:lnTo>
                  <a:pt x="567" y="477"/>
                </a:lnTo>
                <a:lnTo>
                  <a:pt x="558" y="499"/>
                </a:lnTo>
                <a:lnTo>
                  <a:pt x="550" y="519"/>
                </a:lnTo>
                <a:lnTo>
                  <a:pt x="533" y="530"/>
                </a:lnTo>
                <a:lnTo>
                  <a:pt x="541" y="559"/>
                </a:lnTo>
                <a:lnTo>
                  <a:pt x="541" y="579"/>
                </a:lnTo>
                <a:lnTo>
                  <a:pt x="533" y="598"/>
                </a:lnTo>
                <a:lnTo>
                  <a:pt x="533" y="618"/>
                </a:lnTo>
                <a:lnTo>
                  <a:pt x="522" y="630"/>
                </a:lnTo>
                <a:lnTo>
                  <a:pt x="522" y="635"/>
                </a:lnTo>
                <a:lnTo>
                  <a:pt x="510" y="638"/>
                </a:lnTo>
                <a:lnTo>
                  <a:pt x="502" y="649"/>
                </a:lnTo>
                <a:lnTo>
                  <a:pt x="496" y="644"/>
                </a:lnTo>
                <a:lnTo>
                  <a:pt x="479" y="632"/>
                </a:lnTo>
                <a:lnTo>
                  <a:pt x="462" y="632"/>
                </a:lnTo>
                <a:lnTo>
                  <a:pt x="446" y="641"/>
                </a:lnTo>
                <a:lnTo>
                  <a:pt x="417" y="670"/>
                </a:lnTo>
                <a:lnTo>
                  <a:pt x="408" y="675"/>
                </a:lnTo>
                <a:lnTo>
                  <a:pt x="412" y="684"/>
                </a:lnTo>
                <a:lnTo>
                  <a:pt x="439" y="726"/>
                </a:lnTo>
                <a:lnTo>
                  <a:pt x="443" y="737"/>
                </a:lnTo>
                <a:lnTo>
                  <a:pt x="439" y="749"/>
                </a:lnTo>
                <a:lnTo>
                  <a:pt x="429" y="755"/>
                </a:lnTo>
                <a:lnTo>
                  <a:pt x="406" y="780"/>
                </a:lnTo>
                <a:lnTo>
                  <a:pt x="394" y="800"/>
                </a:lnTo>
                <a:lnTo>
                  <a:pt x="383" y="791"/>
                </a:lnTo>
                <a:lnTo>
                  <a:pt x="369" y="786"/>
                </a:lnTo>
                <a:lnTo>
                  <a:pt x="363" y="791"/>
                </a:lnTo>
                <a:lnTo>
                  <a:pt x="363" y="822"/>
                </a:lnTo>
                <a:lnTo>
                  <a:pt x="360" y="839"/>
                </a:lnTo>
                <a:lnTo>
                  <a:pt x="355" y="843"/>
                </a:lnTo>
                <a:lnTo>
                  <a:pt x="329" y="854"/>
                </a:lnTo>
                <a:lnTo>
                  <a:pt x="324" y="862"/>
                </a:lnTo>
                <a:lnTo>
                  <a:pt x="318" y="879"/>
                </a:lnTo>
                <a:lnTo>
                  <a:pt x="312" y="891"/>
                </a:lnTo>
                <a:lnTo>
                  <a:pt x="303" y="894"/>
                </a:lnTo>
                <a:lnTo>
                  <a:pt x="289" y="891"/>
                </a:lnTo>
                <a:lnTo>
                  <a:pt x="281" y="885"/>
                </a:lnTo>
                <a:lnTo>
                  <a:pt x="281" y="868"/>
                </a:lnTo>
                <a:lnTo>
                  <a:pt x="272" y="860"/>
                </a:lnTo>
                <a:lnTo>
                  <a:pt x="258" y="870"/>
                </a:lnTo>
                <a:lnTo>
                  <a:pt x="230" y="885"/>
                </a:lnTo>
                <a:lnTo>
                  <a:pt x="224" y="865"/>
                </a:lnTo>
                <a:lnTo>
                  <a:pt x="210" y="856"/>
                </a:lnTo>
                <a:lnTo>
                  <a:pt x="199" y="851"/>
                </a:lnTo>
                <a:lnTo>
                  <a:pt x="184" y="848"/>
                </a:lnTo>
                <a:lnTo>
                  <a:pt x="167" y="825"/>
                </a:lnTo>
                <a:lnTo>
                  <a:pt x="145" y="789"/>
                </a:lnTo>
                <a:lnTo>
                  <a:pt x="131" y="794"/>
                </a:lnTo>
                <a:lnTo>
                  <a:pt x="117" y="800"/>
                </a:lnTo>
                <a:lnTo>
                  <a:pt x="79" y="732"/>
                </a:lnTo>
                <a:lnTo>
                  <a:pt x="91" y="732"/>
                </a:lnTo>
                <a:lnTo>
                  <a:pt x="114" y="709"/>
                </a:lnTo>
                <a:lnTo>
                  <a:pt x="117" y="692"/>
                </a:lnTo>
                <a:lnTo>
                  <a:pt x="128" y="684"/>
                </a:lnTo>
                <a:lnTo>
                  <a:pt x="136" y="684"/>
                </a:lnTo>
                <a:lnTo>
                  <a:pt x="145" y="689"/>
                </a:lnTo>
                <a:lnTo>
                  <a:pt x="153" y="680"/>
                </a:lnTo>
                <a:lnTo>
                  <a:pt x="153" y="667"/>
                </a:lnTo>
                <a:lnTo>
                  <a:pt x="136" y="661"/>
                </a:lnTo>
                <a:lnTo>
                  <a:pt x="139" y="630"/>
                </a:lnTo>
                <a:lnTo>
                  <a:pt x="139" y="604"/>
                </a:lnTo>
                <a:lnTo>
                  <a:pt x="139" y="596"/>
                </a:lnTo>
                <a:lnTo>
                  <a:pt x="119" y="584"/>
                </a:lnTo>
                <a:lnTo>
                  <a:pt x="55" y="519"/>
                </a:lnTo>
                <a:lnTo>
                  <a:pt x="26" y="542"/>
                </a:lnTo>
                <a:lnTo>
                  <a:pt x="12" y="508"/>
                </a:lnTo>
                <a:lnTo>
                  <a:pt x="0" y="491"/>
                </a:lnTo>
                <a:lnTo>
                  <a:pt x="20" y="459"/>
                </a:lnTo>
                <a:lnTo>
                  <a:pt x="26" y="442"/>
                </a:lnTo>
                <a:lnTo>
                  <a:pt x="34" y="459"/>
                </a:lnTo>
                <a:lnTo>
                  <a:pt x="48" y="454"/>
                </a:lnTo>
                <a:lnTo>
                  <a:pt x="43" y="431"/>
                </a:lnTo>
                <a:lnTo>
                  <a:pt x="37" y="397"/>
                </a:lnTo>
                <a:lnTo>
                  <a:pt x="65" y="377"/>
                </a:lnTo>
                <a:lnTo>
                  <a:pt x="77" y="363"/>
                </a:lnTo>
                <a:lnTo>
                  <a:pt x="83" y="320"/>
                </a:lnTo>
                <a:lnTo>
                  <a:pt x="65" y="311"/>
                </a:lnTo>
                <a:lnTo>
                  <a:pt x="59" y="292"/>
                </a:lnTo>
                <a:lnTo>
                  <a:pt x="68" y="278"/>
                </a:lnTo>
                <a:lnTo>
                  <a:pt x="124" y="279"/>
                </a:lnTo>
                <a:lnTo>
                  <a:pt x="159" y="297"/>
                </a:lnTo>
                <a:lnTo>
                  <a:pt x="191" y="245"/>
                </a:lnTo>
                <a:lnTo>
                  <a:pt x="168" y="229"/>
                </a:lnTo>
                <a:lnTo>
                  <a:pt x="174" y="169"/>
                </a:lnTo>
                <a:lnTo>
                  <a:pt x="228" y="94"/>
                </a:lnTo>
                <a:lnTo>
                  <a:pt x="231" y="79"/>
                </a:lnTo>
                <a:lnTo>
                  <a:pt x="273" y="64"/>
                </a:lnTo>
                <a:lnTo>
                  <a:pt x="298" y="26"/>
                </a:lnTo>
                <a:lnTo>
                  <a:pt x="324" y="0"/>
                </a:lnTo>
                <a:lnTo>
                  <a:pt x="343" y="19"/>
                </a:lnTo>
                <a:lnTo>
                  <a:pt x="358" y="19"/>
                </a:lnTo>
                <a:lnTo>
                  <a:pt x="383" y="28"/>
                </a:lnTo>
                <a:lnTo>
                  <a:pt x="420" y="31"/>
                </a:lnTo>
                <a:lnTo>
                  <a:pt x="443" y="47"/>
                </a:lnTo>
                <a:lnTo>
                  <a:pt x="471" y="59"/>
                </a:lnTo>
                <a:lnTo>
                  <a:pt x="499" y="56"/>
                </a:lnTo>
                <a:lnTo>
                  <a:pt x="536" y="47"/>
                </a:lnTo>
                <a:lnTo>
                  <a:pt x="567" y="47"/>
                </a:lnTo>
                <a:lnTo>
                  <a:pt x="596" y="45"/>
                </a:lnTo>
              </a:path>
            </a:pathLst>
          </a:custGeom>
          <a:solidFill>
            <a:schemeClr val="accent2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0" name="Freeform 16"/>
          <p:cNvSpPr>
            <a:spLocks/>
          </p:cNvSpPr>
          <p:nvPr/>
        </p:nvSpPr>
        <p:spPr bwMode="auto">
          <a:xfrm>
            <a:off x="5407909" y="1861246"/>
            <a:ext cx="658332" cy="702928"/>
          </a:xfrm>
          <a:custGeom>
            <a:avLst/>
            <a:gdLst>
              <a:gd name="T0" fmla="*/ 373 w 374"/>
              <a:gd name="T1" fmla="*/ 119 h 419"/>
              <a:gd name="T2" fmla="*/ 363 w 374"/>
              <a:gd name="T3" fmla="*/ 108 h 419"/>
              <a:gd name="T4" fmla="*/ 341 w 374"/>
              <a:gd name="T5" fmla="*/ 108 h 419"/>
              <a:gd name="T6" fmla="*/ 315 w 374"/>
              <a:gd name="T7" fmla="*/ 102 h 419"/>
              <a:gd name="T8" fmla="*/ 270 w 374"/>
              <a:gd name="T9" fmla="*/ 88 h 419"/>
              <a:gd name="T10" fmla="*/ 250 w 374"/>
              <a:gd name="T11" fmla="*/ 65 h 419"/>
              <a:gd name="T12" fmla="*/ 242 w 374"/>
              <a:gd name="T13" fmla="*/ 60 h 419"/>
              <a:gd name="T14" fmla="*/ 235 w 374"/>
              <a:gd name="T15" fmla="*/ 71 h 419"/>
              <a:gd name="T16" fmla="*/ 230 w 374"/>
              <a:gd name="T17" fmla="*/ 91 h 419"/>
              <a:gd name="T18" fmla="*/ 213 w 374"/>
              <a:gd name="T19" fmla="*/ 73 h 419"/>
              <a:gd name="T20" fmla="*/ 210 w 374"/>
              <a:gd name="T21" fmla="*/ 63 h 419"/>
              <a:gd name="T22" fmla="*/ 225 w 374"/>
              <a:gd name="T23" fmla="*/ 51 h 419"/>
              <a:gd name="T24" fmla="*/ 227 w 374"/>
              <a:gd name="T25" fmla="*/ 48 h 419"/>
              <a:gd name="T26" fmla="*/ 210 w 374"/>
              <a:gd name="T27" fmla="*/ 11 h 419"/>
              <a:gd name="T28" fmla="*/ 190 w 374"/>
              <a:gd name="T29" fmla="*/ 17 h 419"/>
              <a:gd name="T30" fmla="*/ 168 w 374"/>
              <a:gd name="T31" fmla="*/ 17 h 419"/>
              <a:gd name="T32" fmla="*/ 138 w 374"/>
              <a:gd name="T33" fmla="*/ 0 h 419"/>
              <a:gd name="T34" fmla="*/ 133 w 374"/>
              <a:gd name="T35" fmla="*/ 18 h 419"/>
              <a:gd name="T36" fmla="*/ 129 w 374"/>
              <a:gd name="T37" fmla="*/ 34 h 419"/>
              <a:gd name="T38" fmla="*/ 115 w 374"/>
              <a:gd name="T39" fmla="*/ 40 h 419"/>
              <a:gd name="T40" fmla="*/ 102 w 374"/>
              <a:gd name="T41" fmla="*/ 48 h 419"/>
              <a:gd name="T42" fmla="*/ 97 w 374"/>
              <a:gd name="T43" fmla="*/ 68 h 419"/>
              <a:gd name="T44" fmla="*/ 92 w 374"/>
              <a:gd name="T45" fmla="*/ 82 h 419"/>
              <a:gd name="T46" fmla="*/ 68 w 374"/>
              <a:gd name="T47" fmla="*/ 99 h 419"/>
              <a:gd name="T48" fmla="*/ 62 w 374"/>
              <a:gd name="T49" fmla="*/ 120 h 419"/>
              <a:gd name="T50" fmla="*/ 51 w 374"/>
              <a:gd name="T51" fmla="*/ 127 h 419"/>
              <a:gd name="T52" fmla="*/ 37 w 374"/>
              <a:gd name="T53" fmla="*/ 134 h 419"/>
              <a:gd name="T54" fmla="*/ 36 w 374"/>
              <a:gd name="T55" fmla="*/ 156 h 419"/>
              <a:gd name="T56" fmla="*/ 26 w 374"/>
              <a:gd name="T57" fmla="*/ 171 h 419"/>
              <a:gd name="T58" fmla="*/ 14 w 374"/>
              <a:gd name="T59" fmla="*/ 193 h 419"/>
              <a:gd name="T60" fmla="*/ 17 w 374"/>
              <a:gd name="T61" fmla="*/ 207 h 419"/>
              <a:gd name="T62" fmla="*/ 0 w 374"/>
              <a:gd name="T63" fmla="*/ 218 h 419"/>
              <a:gd name="T64" fmla="*/ 5 w 374"/>
              <a:gd name="T65" fmla="*/ 236 h 419"/>
              <a:gd name="T66" fmla="*/ 3 w 374"/>
              <a:gd name="T67" fmla="*/ 258 h 419"/>
              <a:gd name="T68" fmla="*/ 26 w 374"/>
              <a:gd name="T69" fmla="*/ 276 h 419"/>
              <a:gd name="T70" fmla="*/ 42 w 374"/>
              <a:gd name="T71" fmla="*/ 288 h 419"/>
              <a:gd name="T72" fmla="*/ 63 w 374"/>
              <a:gd name="T73" fmla="*/ 278 h 419"/>
              <a:gd name="T74" fmla="*/ 88 w 374"/>
              <a:gd name="T75" fmla="*/ 290 h 419"/>
              <a:gd name="T76" fmla="*/ 99 w 374"/>
              <a:gd name="T77" fmla="*/ 307 h 419"/>
              <a:gd name="T78" fmla="*/ 105 w 374"/>
              <a:gd name="T79" fmla="*/ 327 h 419"/>
              <a:gd name="T80" fmla="*/ 138 w 374"/>
              <a:gd name="T81" fmla="*/ 333 h 419"/>
              <a:gd name="T82" fmla="*/ 151 w 374"/>
              <a:gd name="T83" fmla="*/ 341 h 419"/>
              <a:gd name="T84" fmla="*/ 147 w 374"/>
              <a:gd name="T85" fmla="*/ 363 h 419"/>
              <a:gd name="T86" fmla="*/ 125 w 374"/>
              <a:gd name="T87" fmla="*/ 367 h 419"/>
              <a:gd name="T88" fmla="*/ 123 w 374"/>
              <a:gd name="T89" fmla="*/ 399 h 419"/>
              <a:gd name="T90" fmla="*/ 176 w 374"/>
              <a:gd name="T91" fmla="*/ 399 h 419"/>
              <a:gd name="T92" fmla="*/ 210 w 374"/>
              <a:gd name="T93" fmla="*/ 418 h 419"/>
              <a:gd name="T94" fmla="*/ 242 w 374"/>
              <a:gd name="T95" fmla="*/ 363 h 419"/>
              <a:gd name="T96" fmla="*/ 218 w 374"/>
              <a:gd name="T97" fmla="*/ 346 h 419"/>
              <a:gd name="T98" fmla="*/ 225 w 374"/>
              <a:gd name="T99" fmla="*/ 287 h 419"/>
              <a:gd name="T100" fmla="*/ 277 w 374"/>
              <a:gd name="T101" fmla="*/ 217 h 419"/>
              <a:gd name="T102" fmla="*/ 282 w 374"/>
              <a:gd name="T103" fmla="*/ 198 h 419"/>
              <a:gd name="T104" fmla="*/ 324 w 374"/>
              <a:gd name="T105" fmla="*/ 184 h 419"/>
              <a:gd name="T106" fmla="*/ 349 w 374"/>
              <a:gd name="T107" fmla="*/ 144 h 419"/>
              <a:gd name="T108" fmla="*/ 373 w 374"/>
              <a:gd name="T109" fmla="*/ 119 h 4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74" h="419">
                <a:moveTo>
                  <a:pt x="373" y="119"/>
                </a:moveTo>
                <a:lnTo>
                  <a:pt x="363" y="108"/>
                </a:lnTo>
                <a:lnTo>
                  <a:pt x="341" y="108"/>
                </a:lnTo>
                <a:lnTo>
                  <a:pt x="315" y="102"/>
                </a:lnTo>
                <a:lnTo>
                  <a:pt x="270" y="88"/>
                </a:lnTo>
                <a:lnTo>
                  <a:pt x="250" y="65"/>
                </a:lnTo>
                <a:lnTo>
                  <a:pt x="242" y="60"/>
                </a:lnTo>
                <a:lnTo>
                  <a:pt x="235" y="71"/>
                </a:lnTo>
                <a:lnTo>
                  <a:pt x="230" y="91"/>
                </a:lnTo>
                <a:lnTo>
                  <a:pt x="213" y="73"/>
                </a:lnTo>
                <a:lnTo>
                  <a:pt x="210" y="63"/>
                </a:lnTo>
                <a:lnTo>
                  <a:pt x="225" y="51"/>
                </a:lnTo>
                <a:lnTo>
                  <a:pt x="227" y="48"/>
                </a:lnTo>
                <a:lnTo>
                  <a:pt x="210" y="11"/>
                </a:lnTo>
                <a:lnTo>
                  <a:pt x="190" y="17"/>
                </a:lnTo>
                <a:lnTo>
                  <a:pt x="168" y="17"/>
                </a:lnTo>
                <a:lnTo>
                  <a:pt x="138" y="0"/>
                </a:lnTo>
                <a:lnTo>
                  <a:pt x="133" y="18"/>
                </a:lnTo>
                <a:lnTo>
                  <a:pt x="129" y="34"/>
                </a:lnTo>
                <a:lnTo>
                  <a:pt x="115" y="40"/>
                </a:lnTo>
                <a:lnTo>
                  <a:pt x="102" y="48"/>
                </a:lnTo>
                <a:lnTo>
                  <a:pt x="97" y="68"/>
                </a:lnTo>
                <a:lnTo>
                  <a:pt x="92" y="82"/>
                </a:lnTo>
                <a:lnTo>
                  <a:pt x="68" y="99"/>
                </a:lnTo>
                <a:lnTo>
                  <a:pt x="62" y="120"/>
                </a:lnTo>
                <a:lnTo>
                  <a:pt x="51" y="127"/>
                </a:lnTo>
                <a:lnTo>
                  <a:pt x="37" y="134"/>
                </a:lnTo>
                <a:lnTo>
                  <a:pt x="36" y="156"/>
                </a:lnTo>
                <a:lnTo>
                  <a:pt x="26" y="171"/>
                </a:lnTo>
                <a:lnTo>
                  <a:pt x="14" y="193"/>
                </a:lnTo>
                <a:lnTo>
                  <a:pt x="17" y="207"/>
                </a:lnTo>
                <a:lnTo>
                  <a:pt x="0" y="218"/>
                </a:lnTo>
                <a:lnTo>
                  <a:pt x="5" y="236"/>
                </a:lnTo>
                <a:lnTo>
                  <a:pt x="3" y="258"/>
                </a:lnTo>
                <a:lnTo>
                  <a:pt x="26" y="276"/>
                </a:lnTo>
                <a:lnTo>
                  <a:pt x="42" y="288"/>
                </a:lnTo>
                <a:lnTo>
                  <a:pt x="63" y="278"/>
                </a:lnTo>
                <a:lnTo>
                  <a:pt x="88" y="290"/>
                </a:lnTo>
                <a:lnTo>
                  <a:pt x="99" y="307"/>
                </a:lnTo>
                <a:lnTo>
                  <a:pt x="105" y="327"/>
                </a:lnTo>
                <a:lnTo>
                  <a:pt x="138" y="333"/>
                </a:lnTo>
                <a:lnTo>
                  <a:pt x="151" y="341"/>
                </a:lnTo>
                <a:lnTo>
                  <a:pt x="147" y="363"/>
                </a:lnTo>
                <a:lnTo>
                  <a:pt x="125" y="367"/>
                </a:lnTo>
                <a:lnTo>
                  <a:pt x="123" y="399"/>
                </a:lnTo>
                <a:lnTo>
                  <a:pt x="176" y="399"/>
                </a:lnTo>
                <a:lnTo>
                  <a:pt x="210" y="418"/>
                </a:lnTo>
                <a:lnTo>
                  <a:pt x="242" y="363"/>
                </a:lnTo>
                <a:lnTo>
                  <a:pt x="218" y="346"/>
                </a:lnTo>
                <a:lnTo>
                  <a:pt x="225" y="287"/>
                </a:lnTo>
                <a:lnTo>
                  <a:pt x="277" y="217"/>
                </a:lnTo>
                <a:lnTo>
                  <a:pt x="282" y="198"/>
                </a:lnTo>
                <a:lnTo>
                  <a:pt x="324" y="184"/>
                </a:lnTo>
                <a:lnTo>
                  <a:pt x="349" y="144"/>
                </a:lnTo>
                <a:lnTo>
                  <a:pt x="373" y="119"/>
                </a:lnTo>
              </a:path>
            </a:pathLst>
          </a:custGeom>
          <a:solidFill>
            <a:srgbClr val="FFCD00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1" name="Freeform 17"/>
          <p:cNvSpPr>
            <a:spLocks/>
          </p:cNvSpPr>
          <p:nvPr/>
        </p:nvSpPr>
        <p:spPr bwMode="auto">
          <a:xfrm>
            <a:off x="5104412" y="1810203"/>
            <a:ext cx="548107" cy="488550"/>
          </a:xfrm>
          <a:custGeom>
            <a:avLst/>
            <a:gdLst>
              <a:gd name="T0" fmla="*/ 310 w 311"/>
              <a:gd name="T1" fmla="*/ 30 h 292"/>
              <a:gd name="T2" fmla="*/ 300 w 311"/>
              <a:gd name="T3" fmla="*/ 23 h 292"/>
              <a:gd name="T4" fmla="*/ 275 w 311"/>
              <a:gd name="T5" fmla="*/ 43 h 292"/>
              <a:gd name="T6" fmla="*/ 249 w 311"/>
              <a:gd name="T7" fmla="*/ 43 h 292"/>
              <a:gd name="T8" fmla="*/ 238 w 311"/>
              <a:gd name="T9" fmla="*/ 51 h 292"/>
              <a:gd name="T10" fmla="*/ 218 w 311"/>
              <a:gd name="T11" fmla="*/ 51 h 292"/>
              <a:gd name="T12" fmla="*/ 187 w 311"/>
              <a:gd name="T13" fmla="*/ 34 h 292"/>
              <a:gd name="T14" fmla="*/ 167 w 311"/>
              <a:gd name="T15" fmla="*/ 23 h 292"/>
              <a:gd name="T16" fmla="*/ 147 w 311"/>
              <a:gd name="T17" fmla="*/ 26 h 292"/>
              <a:gd name="T18" fmla="*/ 90 w 311"/>
              <a:gd name="T19" fmla="*/ 0 h 292"/>
              <a:gd name="T20" fmla="*/ 73 w 311"/>
              <a:gd name="T21" fmla="*/ 12 h 292"/>
              <a:gd name="T22" fmla="*/ 59 w 311"/>
              <a:gd name="T23" fmla="*/ 15 h 292"/>
              <a:gd name="T24" fmla="*/ 54 w 311"/>
              <a:gd name="T25" fmla="*/ 26 h 292"/>
              <a:gd name="T26" fmla="*/ 59 w 311"/>
              <a:gd name="T27" fmla="*/ 34 h 292"/>
              <a:gd name="T28" fmla="*/ 56 w 311"/>
              <a:gd name="T29" fmla="*/ 43 h 292"/>
              <a:gd name="T30" fmla="*/ 22 w 311"/>
              <a:gd name="T31" fmla="*/ 36 h 292"/>
              <a:gd name="T32" fmla="*/ 6 w 311"/>
              <a:gd name="T33" fmla="*/ 46 h 292"/>
              <a:gd name="T34" fmla="*/ 0 w 311"/>
              <a:gd name="T35" fmla="*/ 61 h 292"/>
              <a:gd name="T36" fmla="*/ 1 w 311"/>
              <a:gd name="T37" fmla="*/ 80 h 292"/>
              <a:gd name="T38" fmla="*/ 25 w 311"/>
              <a:gd name="T39" fmla="*/ 111 h 292"/>
              <a:gd name="T40" fmla="*/ 19 w 311"/>
              <a:gd name="T41" fmla="*/ 134 h 292"/>
              <a:gd name="T42" fmla="*/ 42 w 311"/>
              <a:gd name="T43" fmla="*/ 156 h 292"/>
              <a:gd name="T44" fmla="*/ 41 w 311"/>
              <a:gd name="T45" fmla="*/ 169 h 292"/>
              <a:gd name="T46" fmla="*/ 14 w 311"/>
              <a:gd name="T47" fmla="*/ 176 h 292"/>
              <a:gd name="T48" fmla="*/ 18 w 311"/>
              <a:gd name="T49" fmla="*/ 204 h 292"/>
              <a:gd name="T50" fmla="*/ 40 w 311"/>
              <a:gd name="T51" fmla="*/ 210 h 292"/>
              <a:gd name="T52" fmla="*/ 49 w 311"/>
              <a:gd name="T53" fmla="*/ 241 h 292"/>
              <a:gd name="T54" fmla="*/ 93 w 311"/>
              <a:gd name="T55" fmla="*/ 246 h 292"/>
              <a:gd name="T56" fmla="*/ 110 w 311"/>
              <a:gd name="T57" fmla="*/ 261 h 292"/>
              <a:gd name="T58" fmla="*/ 130 w 311"/>
              <a:gd name="T59" fmla="*/ 280 h 292"/>
              <a:gd name="T60" fmla="*/ 143 w 311"/>
              <a:gd name="T61" fmla="*/ 279 h 292"/>
              <a:gd name="T62" fmla="*/ 176 w 311"/>
              <a:gd name="T63" fmla="*/ 291 h 292"/>
              <a:gd name="T64" fmla="*/ 178 w 311"/>
              <a:gd name="T65" fmla="*/ 270 h 292"/>
              <a:gd name="T66" fmla="*/ 174 w 311"/>
              <a:gd name="T67" fmla="*/ 247 h 292"/>
              <a:gd name="T68" fmla="*/ 191 w 311"/>
              <a:gd name="T69" fmla="*/ 238 h 292"/>
              <a:gd name="T70" fmla="*/ 187 w 311"/>
              <a:gd name="T71" fmla="*/ 223 h 292"/>
              <a:gd name="T72" fmla="*/ 201 w 311"/>
              <a:gd name="T73" fmla="*/ 196 h 292"/>
              <a:gd name="T74" fmla="*/ 207 w 311"/>
              <a:gd name="T75" fmla="*/ 187 h 292"/>
              <a:gd name="T76" fmla="*/ 209 w 311"/>
              <a:gd name="T77" fmla="*/ 165 h 292"/>
              <a:gd name="T78" fmla="*/ 237 w 311"/>
              <a:gd name="T79" fmla="*/ 151 h 292"/>
              <a:gd name="T80" fmla="*/ 240 w 311"/>
              <a:gd name="T81" fmla="*/ 130 h 292"/>
              <a:gd name="T82" fmla="*/ 261 w 311"/>
              <a:gd name="T83" fmla="*/ 117 h 292"/>
              <a:gd name="T84" fmla="*/ 269 w 311"/>
              <a:gd name="T85" fmla="*/ 105 h 292"/>
              <a:gd name="T86" fmla="*/ 273 w 311"/>
              <a:gd name="T87" fmla="*/ 79 h 292"/>
              <a:gd name="T88" fmla="*/ 289 w 311"/>
              <a:gd name="T89" fmla="*/ 69 h 292"/>
              <a:gd name="T90" fmla="*/ 302 w 311"/>
              <a:gd name="T91" fmla="*/ 64 h 292"/>
              <a:gd name="T92" fmla="*/ 310 w 311"/>
              <a:gd name="T93" fmla="*/ 30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11" h="292">
                <a:moveTo>
                  <a:pt x="310" y="30"/>
                </a:moveTo>
                <a:lnTo>
                  <a:pt x="300" y="23"/>
                </a:lnTo>
                <a:lnTo>
                  <a:pt x="275" y="43"/>
                </a:lnTo>
                <a:lnTo>
                  <a:pt x="249" y="43"/>
                </a:lnTo>
                <a:lnTo>
                  <a:pt x="238" y="51"/>
                </a:lnTo>
                <a:lnTo>
                  <a:pt x="218" y="51"/>
                </a:lnTo>
                <a:lnTo>
                  <a:pt x="187" y="34"/>
                </a:lnTo>
                <a:lnTo>
                  <a:pt x="167" y="23"/>
                </a:lnTo>
                <a:lnTo>
                  <a:pt x="147" y="26"/>
                </a:lnTo>
                <a:lnTo>
                  <a:pt x="90" y="0"/>
                </a:lnTo>
                <a:lnTo>
                  <a:pt x="73" y="12"/>
                </a:lnTo>
                <a:lnTo>
                  <a:pt x="59" y="15"/>
                </a:lnTo>
                <a:lnTo>
                  <a:pt x="54" y="26"/>
                </a:lnTo>
                <a:lnTo>
                  <a:pt x="59" y="34"/>
                </a:lnTo>
                <a:lnTo>
                  <a:pt x="56" y="43"/>
                </a:lnTo>
                <a:lnTo>
                  <a:pt x="22" y="36"/>
                </a:lnTo>
                <a:lnTo>
                  <a:pt x="6" y="46"/>
                </a:lnTo>
                <a:lnTo>
                  <a:pt x="0" y="61"/>
                </a:lnTo>
                <a:lnTo>
                  <a:pt x="1" y="80"/>
                </a:lnTo>
                <a:lnTo>
                  <a:pt x="25" y="111"/>
                </a:lnTo>
                <a:lnTo>
                  <a:pt x="19" y="134"/>
                </a:lnTo>
                <a:lnTo>
                  <a:pt x="42" y="156"/>
                </a:lnTo>
                <a:lnTo>
                  <a:pt x="41" y="169"/>
                </a:lnTo>
                <a:lnTo>
                  <a:pt x="14" y="176"/>
                </a:lnTo>
                <a:lnTo>
                  <a:pt x="18" y="204"/>
                </a:lnTo>
                <a:lnTo>
                  <a:pt x="40" y="210"/>
                </a:lnTo>
                <a:lnTo>
                  <a:pt x="49" y="241"/>
                </a:lnTo>
                <a:lnTo>
                  <a:pt x="93" y="246"/>
                </a:lnTo>
                <a:lnTo>
                  <a:pt x="110" y="261"/>
                </a:lnTo>
                <a:lnTo>
                  <a:pt x="130" y="280"/>
                </a:lnTo>
                <a:lnTo>
                  <a:pt x="143" y="279"/>
                </a:lnTo>
                <a:lnTo>
                  <a:pt x="176" y="291"/>
                </a:lnTo>
                <a:lnTo>
                  <a:pt x="178" y="270"/>
                </a:lnTo>
                <a:lnTo>
                  <a:pt x="174" y="247"/>
                </a:lnTo>
                <a:lnTo>
                  <a:pt x="191" y="238"/>
                </a:lnTo>
                <a:lnTo>
                  <a:pt x="187" y="223"/>
                </a:lnTo>
                <a:lnTo>
                  <a:pt x="201" y="196"/>
                </a:lnTo>
                <a:lnTo>
                  <a:pt x="207" y="187"/>
                </a:lnTo>
                <a:lnTo>
                  <a:pt x="209" y="165"/>
                </a:lnTo>
                <a:lnTo>
                  <a:pt x="237" y="151"/>
                </a:lnTo>
                <a:lnTo>
                  <a:pt x="240" y="130"/>
                </a:lnTo>
                <a:lnTo>
                  <a:pt x="261" y="117"/>
                </a:lnTo>
                <a:lnTo>
                  <a:pt x="269" y="105"/>
                </a:lnTo>
                <a:lnTo>
                  <a:pt x="273" y="79"/>
                </a:lnTo>
                <a:lnTo>
                  <a:pt x="289" y="69"/>
                </a:lnTo>
                <a:lnTo>
                  <a:pt x="302" y="64"/>
                </a:lnTo>
                <a:lnTo>
                  <a:pt x="310" y="30"/>
                </a:lnTo>
              </a:path>
            </a:pathLst>
          </a:custGeom>
          <a:solidFill>
            <a:schemeClr val="accent3">
              <a:lumMod val="5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2" name="Freeform 18"/>
          <p:cNvSpPr>
            <a:spLocks/>
          </p:cNvSpPr>
          <p:nvPr/>
        </p:nvSpPr>
        <p:spPr bwMode="auto">
          <a:xfrm>
            <a:off x="5146690" y="2215626"/>
            <a:ext cx="528478" cy="338339"/>
          </a:xfrm>
          <a:custGeom>
            <a:avLst/>
            <a:gdLst>
              <a:gd name="T0" fmla="*/ 24 w 300"/>
              <a:gd name="T1" fmla="*/ 0 h 202"/>
              <a:gd name="T2" fmla="*/ 66 w 300"/>
              <a:gd name="T3" fmla="*/ 4 h 202"/>
              <a:gd name="T4" fmla="*/ 86 w 300"/>
              <a:gd name="T5" fmla="*/ 19 h 202"/>
              <a:gd name="T6" fmla="*/ 103 w 300"/>
              <a:gd name="T7" fmla="*/ 38 h 202"/>
              <a:gd name="T8" fmla="*/ 119 w 300"/>
              <a:gd name="T9" fmla="*/ 38 h 202"/>
              <a:gd name="T10" fmla="*/ 155 w 300"/>
              <a:gd name="T11" fmla="*/ 49 h 202"/>
              <a:gd name="T12" fmla="*/ 190 w 300"/>
              <a:gd name="T13" fmla="*/ 77 h 202"/>
              <a:gd name="T14" fmla="*/ 211 w 300"/>
              <a:gd name="T15" fmla="*/ 65 h 202"/>
              <a:gd name="T16" fmla="*/ 239 w 300"/>
              <a:gd name="T17" fmla="*/ 79 h 202"/>
              <a:gd name="T18" fmla="*/ 247 w 300"/>
              <a:gd name="T19" fmla="*/ 96 h 202"/>
              <a:gd name="T20" fmla="*/ 254 w 300"/>
              <a:gd name="T21" fmla="*/ 116 h 202"/>
              <a:gd name="T22" fmla="*/ 287 w 300"/>
              <a:gd name="T23" fmla="*/ 121 h 202"/>
              <a:gd name="T24" fmla="*/ 299 w 300"/>
              <a:gd name="T25" fmla="*/ 130 h 202"/>
              <a:gd name="T26" fmla="*/ 294 w 300"/>
              <a:gd name="T27" fmla="*/ 153 h 202"/>
              <a:gd name="T28" fmla="*/ 274 w 300"/>
              <a:gd name="T29" fmla="*/ 157 h 202"/>
              <a:gd name="T30" fmla="*/ 271 w 300"/>
              <a:gd name="T31" fmla="*/ 184 h 202"/>
              <a:gd name="T32" fmla="*/ 256 w 300"/>
              <a:gd name="T33" fmla="*/ 201 h 202"/>
              <a:gd name="T34" fmla="*/ 239 w 300"/>
              <a:gd name="T35" fmla="*/ 201 h 202"/>
              <a:gd name="T36" fmla="*/ 218 w 300"/>
              <a:gd name="T37" fmla="*/ 191 h 202"/>
              <a:gd name="T38" fmla="*/ 216 w 300"/>
              <a:gd name="T39" fmla="*/ 161 h 202"/>
              <a:gd name="T40" fmla="*/ 214 w 300"/>
              <a:gd name="T41" fmla="*/ 149 h 202"/>
              <a:gd name="T42" fmla="*/ 131 w 300"/>
              <a:gd name="T43" fmla="*/ 149 h 202"/>
              <a:gd name="T44" fmla="*/ 123 w 300"/>
              <a:gd name="T45" fmla="*/ 170 h 202"/>
              <a:gd name="T46" fmla="*/ 112 w 300"/>
              <a:gd name="T47" fmla="*/ 187 h 202"/>
              <a:gd name="T48" fmla="*/ 91 w 300"/>
              <a:gd name="T49" fmla="*/ 192 h 202"/>
              <a:gd name="T50" fmla="*/ 80 w 300"/>
              <a:gd name="T51" fmla="*/ 187 h 202"/>
              <a:gd name="T52" fmla="*/ 80 w 300"/>
              <a:gd name="T53" fmla="*/ 161 h 202"/>
              <a:gd name="T54" fmla="*/ 77 w 300"/>
              <a:gd name="T55" fmla="*/ 149 h 202"/>
              <a:gd name="T56" fmla="*/ 66 w 300"/>
              <a:gd name="T57" fmla="*/ 147 h 202"/>
              <a:gd name="T58" fmla="*/ 51 w 300"/>
              <a:gd name="T59" fmla="*/ 160 h 202"/>
              <a:gd name="T60" fmla="*/ 52 w 300"/>
              <a:gd name="T61" fmla="*/ 184 h 202"/>
              <a:gd name="T62" fmla="*/ 35 w 300"/>
              <a:gd name="T63" fmla="*/ 192 h 202"/>
              <a:gd name="T64" fmla="*/ 23 w 300"/>
              <a:gd name="T65" fmla="*/ 191 h 202"/>
              <a:gd name="T66" fmla="*/ 24 w 300"/>
              <a:gd name="T67" fmla="*/ 153 h 202"/>
              <a:gd name="T68" fmla="*/ 12 w 300"/>
              <a:gd name="T69" fmla="*/ 124 h 202"/>
              <a:gd name="T70" fmla="*/ 0 w 300"/>
              <a:gd name="T71" fmla="*/ 107 h 202"/>
              <a:gd name="T72" fmla="*/ 6 w 300"/>
              <a:gd name="T73" fmla="*/ 90 h 202"/>
              <a:gd name="T74" fmla="*/ 24 w 300"/>
              <a:gd name="T75" fmla="*/ 76 h 202"/>
              <a:gd name="T76" fmla="*/ 20 w 300"/>
              <a:gd name="T77" fmla="*/ 51 h 202"/>
              <a:gd name="T78" fmla="*/ 8 w 300"/>
              <a:gd name="T79" fmla="*/ 28 h 202"/>
              <a:gd name="T80" fmla="*/ 9 w 300"/>
              <a:gd name="T81" fmla="*/ 18 h 202"/>
              <a:gd name="T82" fmla="*/ 24 w 300"/>
              <a:gd name="T83" fmla="*/ 0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00" h="202">
                <a:moveTo>
                  <a:pt x="24" y="0"/>
                </a:moveTo>
                <a:lnTo>
                  <a:pt x="66" y="4"/>
                </a:lnTo>
                <a:lnTo>
                  <a:pt x="86" y="19"/>
                </a:lnTo>
                <a:lnTo>
                  <a:pt x="103" y="38"/>
                </a:lnTo>
                <a:lnTo>
                  <a:pt x="119" y="38"/>
                </a:lnTo>
                <a:lnTo>
                  <a:pt x="155" y="49"/>
                </a:lnTo>
                <a:lnTo>
                  <a:pt x="190" y="77"/>
                </a:lnTo>
                <a:lnTo>
                  <a:pt x="211" y="65"/>
                </a:lnTo>
                <a:lnTo>
                  <a:pt x="239" y="79"/>
                </a:lnTo>
                <a:lnTo>
                  <a:pt x="247" y="96"/>
                </a:lnTo>
                <a:lnTo>
                  <a:pt x="254" y="116"/>
                </a:lnTo>
                <a:lnTo>
                  <a:pt x="287" y="121"/>
                </a:lnTo>
                <a:lnTo>
                  <a:pt x="299" y="130"/>
                </a:lnTo>
                <a:lnTo>
                  <a:pt x="294" y="153"/>
                </a:lnTo>
                <a:lnTo>
                  <a:pt x="274" y="157"/>
                </a:lnTo>
                <a:lnTo>
                  <a:pt x="271" y="184"/>
                </a:lnTo>
                <a:lnTo>
                  <a:pt x="256" y="201"/>
                </a:lnTo>
                <a:lnTo>
                  <a:pt x="239" y="201"/>
                </a:lnTo>
                <a:lnTo>
                  <a:pt x="218" y="191"/>
                </a:lnTo>
                <a:lnTo>
                  <a:pt x="216" y="161"/>
                </a:lnTo>
                <a:lnTo>
                  <a:pt x="214" y="149"/>
                </a:lnTo>
                <a:lnTo>
                  <a:pt x="131" y="149"/>
                </a:lnTo>
                <a:lnTo>
                  <a:pt x="123" y="170"/>
                </a:lnTo>
                <a:lnTo>
                  <a:pt x="112" y="187"/>
                </a:lnTo>
                <a:lnTo>
                  <a:pt x="91" y="192"/>
                </a:lnTo>
                <a:lnTo>
                  <a:pt x="80" y="187"/>
                </a:lnTo>
                <a:lnTo>
                  <a:pt x="80" y="161"/>
                </a:lnTo>
                <a:lnTo>
                  <a:pt x="77" y="149"/>
                </a:lnTo>
                <a:lnTo>
                  <a:pt x="66" y="147"/>
                </a:lnTo>
                <a:lnTo>
                  <a:pt x="51" y="160"/>
                </a:lnTo>
                <a:lnTo>
                  <a:pt x="52" y="184"/>
                </a:lnTo>
                <a:lnTo>
                  <a:pt x="35" y="192"/>
                </a:lnTo>
                <a:lnTo>
                  <a:pt x="23" y="191"/>
                </a:lnTo>
                <a:lnTo>
                  <a:pt x="24" y="153"/>
                </a:lnTo>
                <a:lnTo>
                  <a:pt x="12" y="124"/>
                </a:lnTo>
                <a:lnTo>
                  <a:pt x="0" y="107"/>
                </a:lnTo>
                <a:lnTo>
                  <a:pt x="6" y="90"/>
                </a:lnTo>
                <a:lnTo>
                  <a:pt x="24" y="76"/>
                </a:lnTo>
                <a:lnTo>
                  <a:pt x="20" y="51"/>
                </a:lnTo>
                <a:lnTo>
                  <a:pt x="8" y="28"/>
                </a:lnTo>
                <a:lnTo>
                  <a:pt x="9" y="18"/>
                </a:lnTo>
                <a:lnTo>
                  <a:pt x="24" y="0"/>
                </a:ln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3" name="Freeform 19"/>
          <p:cNvSpPr>
            <a:spLocks/>
          </p:cNvSpPr>
          <p:nvPr/>
        </p:nvSpPr>
        <p:spPr bwMode="auto">
          <a:xfrm>
            <a:off x="3660912" y="1696452"/>
            <a:ext cx="972399" cy="357298"/>
          </a:xfrm>
          <a:custGeom>
            <a:avLst/>
            <a:gdLst>
              <a:gd name="T0" fmla="*/ 39 w 552"/>
              <a:gd name="T1" fmla="*/ 11 h 214"/>
              <a:gd name="T2" fmla="*/ 41 w 552"/>
              <a:gd name="T3" fmla="*/ 25 h 214"/>
              <a:gd name="T4" fmla="*/ 25 w 552"/>
              <a:gd name="T5" fmla="*/ 38 h 214"/>
              <a:gd name="T6" fmla="*/ 11 w 552"/>
              <a:gd name="T7" fmla="*/ 59 h 214"/>
              <a:gd name="T8" fmla="*/ 0 w 552"/>
              <a:gd name="T9" fmla="*/ 95 h 214"/>
              <a:gd name="T10" fmla="*/ 21 w 552"/>
              <a:gd name="T11" fmla="*/ 122 h 214"/>
              <a:gd name="T12" fmla="*/ 24 w 552"/>
              <a:gd name="T13" fmla="*/ 143 h 214"/>
              <a:gd name="T14" fmla="*/ 20 w 552"/>
              <a:gd name="T15" fmla="*/ 164 h 214"/>
              <a:gd name="T16" fmla="*/ 15 w 552"/>
              <a:gd name="T17" fmla="*/ 179 h 214"/>
              <a:gd name="T18" fmla="*/ 19 w 552"/>
              <a:gd name="T19" fmla="*/ 195 h 214"/>
              <a:gd name="T20" fmla="*/ 30 w 552"/>
              <a:gd name="T21" fmla="*/ 211 h 214"/>
              <a:gd name="T22" fmla="*/ 66 w 552"/>
              <a:gd name="T23" fmla="*/ 211 h 214"/>
              <a:gd name="T24" fmla="*/ 108 w 552"/>
              <a:gd name="T25" fmla="*/ 213 h 214"/>
              <a:gd name="T26" fmla="*/ 128 w 552"/>
              <a:gd name="T27" fmla="*/ 204 h 214"/>
              <a:gd name="T28" fmla="*/ 143 w 552"/>
              <a:gd name="T29" fmla="*/ 178 h 214"/>
              <a:gd name="T30" fmla="*/ 157 w 552"/>
              <a:gd name="T31" fmla="*/ 182 h 214"/>
              <a:gd name="T32" fmla="*/ 171 w 552"/>
              <a:gd name="T33" fmla="*/ 193 h 214"/>
              <a:gd name="T34" fmla="*/ 202 w 552"/>
              <a:gd name="T35" fmla="*/ 173 h 214"/>
              <a:gd name="T36" fmla="*/ 219 w 552"/>
              <a:gd name="T37" fmla="*/ 181 h 214"/>
              <a:gd name="T38" fmla="*/ 245 w 552"/>
              <a:gd name="T39" fmla="*/ 198 h 214"/>
              <a:gd name="T40" fmla="*/ 263 w 552"/>
              <a:gd name="T41" fmla="*/ 204 h 214"/>
              <a:gd name="T42" fmla="*/ 304 w 552"/>
              <a:gd name="T43" fmla="*/ 177 h 214"/>
              <a:gd name="T44" fmla="*/ 321 w 552"/>
              <a:gd name="T45" fmla="*/ 180 h 214"/>
              <a:gd name="T46" fmla="*/ 350 w 552"/>
              <a:gd name="T47" fmla="*/ 190 h 214"/>
              <a:gd name="T48" fmla="*/ 365 w 552"/>
              <a:gd name="T49" fmla="*/ 184 h 214"/>
              <a:gd name="T50" fmla="*/ 384 w 552"/>
              <a:gd name="T51" fmla="*/ 176 h 214"/>
              <a:gd name="T52" fmla="*/ 405 w 552"/>
              <a:gd name="T53" fmla="*/ 183 h 214"/>
              <a:gd name="T54" fmla="*/ 426 w 552"/>
              <a:gd name="T55" fmla="*/ 173 h 214"/>
              <a:gd name="T56" fmla="*/ 445 w 552"/>
              <a:gd name="T57" fmla="*/ 160 h 214"/>
              <a:gd name="T58" fmla="*/ 461 w 552"/>
              <a:gd name="T59" fmla="*/ 147 h 214"/>
              <a:gd name="T60" fmla="*/ 486 w 552"/>
              <a:gd name="T61" fmla="*/ 162 h 214"/>
              <a:gd name="T62" fmla="*/ 492 w 552"/>
              <a:gd name="T63" fmla="*/ 142 h 214"/>
              <a:gd name="T64" fmla="*/ 496 w 552"/>
              <a:gd name="T65" fmla="*/ 125 h 214"/>
              <a:gd name="T66" fmla="*/ 517 w 552"/>
              <a:gd name="T67" fmla="*/ 119 h 214"/>
              <a:gd name="T68" fmla="*/ 551 w 552"/>
              <a:gd name="T69" fmla="*/ 110 h 214"/>
              <a:gd name="T70" fmla="*/ 551 w 552"/>
              <a:gd name="T71" fmla="*/ 97 h 214"/>
              <a:gd name="T72" fmla="*/ 551 w 552"/>
              <a:gd name="T73" fmla="*/ 76 h 214"/>
              <a:gd name="T74" fmla="*/ 469 w 552"/>
              <a:gd name="T75" fmla="*/ 57 h 214"/>
              <a:gd name="T76" fmla="*/ 389 w 552"/>
              <a:gd name="T77" fmla="*/ 34 h 214"/>
              <a:gd name="T78" fmla="*/ 373 w 552"/>
              <a:gd name="T79" fmla="*/ 37 h 214"/>
              <a:gd name="T80" fmla="*/ 285 w 552"/>
              <a:gd name="T81" fmla="*/ 0 h 214"/>
              <a:gd name="T82" fmla="*/ 254 w 552"/>
              <a:gd name="T83" fmla="*/ 11 h 214"/>
              <a:gd name="T84" fmla="*/ 214 w 552"/>
              <a:gd name="T85" fmla="*/ 23 h 214"/>
              <a:gd name="T86" fmla="*/ 166 w 552"/>
              <a:gd name="T87" fmla="*/ 23 h 214"/>
              <a:gd name="T88" fmla="*/ 151 w 552"/>
              <a:gd name="T89" fmla="*/ 26 h 214"/>
              <a:gd name="T90" fmla="*/ 146 w 552"/>
              <a:gd name="T91" fmla="*/ 14 h 214"/>
              <a:gd name="T92" fmla="*/ 132 w 552"/>
              <a:gd name="T93" fmla="*/ 26 h 214"/>
              <a:gd name="T94" fmla="*/ 106 w 552"/>
              <a:gd name="T95" fmla="*/ 23 h 214"/>
              <a:gd name="T96" fmla="*/ 78 w 552"/>
              <a:gd name="T97" fmla="*/ 11 h 214"/>
              <a:gd name="T98" fmla="*/ 63 w 552"/>
              <a:gd name="T99" fmla="*/ 9 h 214"/>
              <a:gd name="T100" fmla="*/ 39 w 552"/>
              <a:gd name="T101" fmla="*/ 11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52" h="214">
                <a:moveTo>
                  <a:pt x="39" y="11"/>
                </a:moveTo>
                <a:lnTo>
                  <a:pt x="41" y="25"/>
                </a:lnTo>
                <a:lnTo>
                  <a:pt x="25" y="38"/>
                </a:lnTo>
                <a:lnTo>
                  <a:pt x="11" y="59"/>
                </a:lnTo>
                <a:lnTo>
                  <a:pt x="0" y="95"/>
                </a:lnTo>
                <a:lnTo>
                  <a:pt x="21" y="122"/>
                </a:lnTo>
                <a:lnTo>
                  <a:pt x="24" y="143"/>
                </a:lnTo>
                <a:lnTo>
                  <a:pt x="20" y="164"/>
                </a:lnTo>
                <a:lnTo>
                  <a:pt x="15" y="179"/>
                </a:lnTo>
                <a:lnTo>
                  <a:pt x="19" y="195"/>
                </a:lnTo>
                <a:lnTo>
                  <a:pt x="30" y="211"/>
                </a:lnTo>
                <a:lnTo>
                  <a:pt x="66" y="211"/>
                </a:lnTo>
                <a:lnTo>
                  <a:pt x="108" y="213"/>
                </a:lnTo>
                <a:lnTo>
                  <a:pt x="128" y="204"/>
                </a:lnTo>
                <a:lnTo>
                  <a:pt x="143" y="178"/>
                </a:lnTo>
                <a:lnTo>
                  <a:pt x="157" y="182"/>
                </a:lnTo>
                <a:lnTo>
                  <a:pt x="171" y="193"/>
                </a:lnTo>
                <a:lnTo>
                  <a:pt x="202" y="173"/>
                </a:lnTo>
                <a:lnTo>
                  <a:pt x="219" y="181"/>
                </a:lnTo>
                <a:lnTo>
                  <a:pt x="245" y="198"/>
                </a:lnTo>
                <a:lnTo>
                  <a:pt x="263" y="204"/>
                </a:lnTo>
                <a:lnTo>
                  <a:pt x="304" y="177"/>
                </a:lnTo>
                <a:lnTo>
                  <a:pt x="321" y="180"/>
                </a:lnTo>
                <a:lnTo>
                  <a:pt x="350" y="190"/>
                </a:lnTo>
                <a:lnTo>
                  <a:pt x="365" y="184"/>
                </a:lnTo>
                <a:lnTo>
                  <a:pt x="384" y="176"/>
                </a:lnTo>
                <a:lnTo>
                  <a:pt x="405" y="183"/>
                </a:lnTo>
                <a:lnTo>
                  <a:pt x="426" y="173"/>
                </a:lnTo>
                <a:lnTo>
                  <a:pt x="445" y="160"/>
                </a:lnTo>
                <a:lnTo>
                  <a:pt x="461" y="147"/>
                </a:lnTo>
                <a:lnTo>
                  <a:pt x="486" y="162"/>
                </a:lnTo>
                <a:lnTo>
                  <a:pt x="492" y="142"/>
                </a:lnTo>
                <a:lnTo>
                  <a:pt x="496" y="125"/>
                </a:lnTo>
                <a:lnTo>
                  <a:pt x="517" y="119"/>
                </a:lnTo>
                <a:lnTo>
                  <a:pt x="551" y="110"/>
                </a:lnTo>
                <a:lnTo>
                  <a:pt x="551" y="97"/>
                </a:lnTo>
                <a:lnTo>
                  <a:pt x="551" y="76"/>
                </a:lnTo>
                <a:lnTo>
                  <a:pt x="469" y="57"/>
                </a:lnTo>
                <a:lnTo>
                  <a:pt x="389" y="34"/>
                </a:lnTo>
                <a:lnTo>
                  <a:pt x="373" y="37"/>
                </a:lnTo>
                <a:lnTo>
                  <a:pt x="285" y="0"/>
                </a:lnTo>
                <a:lnTo>
                  <a:pt x="254" y="11"/>
                </a:lnTo>
                <a:lnTo>
                  <a:pt x="214" y="23"/>
                </a:lnTo>
                <a:lnTo>
                  <a:pt x="166" y="23"/>
                </a:lnTo>
                <a:lnTo>
                  <a:pt x="151" y="26"/>
                </a:lnTo>
                <a:lnTo>
                  <a:pt x="146" y="14"/>
                </a:lnTo>
                <a:lnTo>
                  <a:pt x="132" y="26"/>
                </a:lnTo>
                <a:lnTo>
                  <a:pt x="106" y="23"/>
                </a:lnTo>
                <a:lnTo>
                  <a:pt x="78" y="11"/>
                </a:lnTo>
                <a:lnTo>
                  <a:pt x="63" y="9"/>
                </a:lnTo>
                <a:lnTo>
                  <a:pt x="39" y="11"/>
                </a:lnTo>
              </a:path>
            </a:pathLst>
          </a:custGeom>
          <a:solidFill>
            <a:srgbClr val="8DC63F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4" name="Freeform 20"/>
          <p:cNvSpPr>
            <a:spLocks/>
          </p:cNvSpPr>
          <p:nvPr/>
        </p:nvSpPr>
        <p:spPr bwMode="auto">
          <a:xfrm>
            <a:off x="4517047" y="1781036"/>
            <a:ext cx="631153" cy="361672"/>
          </a:xfrm>
          <a:custGeom>
            <a:avLst/>
            <a:gdLst>
              <a:gd name="T0" fmla="*/ 65 w 358"/>
              <a:gd name="T1" fmla="*/ 23 h 216"/>
              <a:gd name="T2" fmla="*/ 65 w 358"/>
              <a:gd name="T3" fmla="*/ 59 h 216"/>
              <a:gd name="T4" fmla="*/ 9 w 358"/>
              <a:gd name="T5" fmla="*/ 76 h 216"/>
              <a:gd name="T6" fmla="*/ 0 w 358"/>
              <a:gd name="T7" fmla="*/ 111 h 216"/>
              <a:gd name="T8" fmla="*/ 9 w 358"/>
              <a:gd name="T9" fmla="*/ 144 h 216"/>
              <a:gd name="T10" fmla="*/ 23 w 358"/>
              <a:gd name="T11" fmla="*/ 156 h 216"/>
              <a:gd name="T12" fmla="*/ 43 w 358"/>
              <a:gd name="T13" fmla="*/ 150 h 216"/>
              <a:gd name="T14" fmla="*/ 71 w 358"/>
              <a:gd name="T15" fmla="*/ 144 h 216"/>
              <a:gd name="T16" fmla="*/ 91 w 358"/>
              <a:gd name="T17" fmla="*/ 183 h 216"/>
              <a:gd name="T18" fmla="*/ 105 w 358"/>
              <a:gd name="T19" fmla="*/ 178 h 216"/>
              <a:gd name="T20" fmla="*/ 142 w 358"/>
              <a:gd name="T21" fmla="*/ 206 h 216"/>
              <a:gd name="T22" fmla="*/ 155 w 358"/>
              <a:gd name="T23" fmla="*/ 215 h 216"/>
              <a:gd name="T24" fmla="*/ 171 w 358"/>
              <a:gd name="T25" fmla="*/ 210 h 216"/>
              <a:gd name="T26" fmla="*/ 187 w 358"/>
              <a:gd name="T27" fmla="*/ 206 h 216"/>
              <a:gd name="T28" fmla="*/ 201 w 358"/>
              <a:gd name="T29" fmla="*/ 204 h 216"/>
              <a:gd name="T30" fmla="*/ 207 w 358"/>
              <a:gd name="T31" fmla="*/ 199 h 216"/>
              <a:gd name="T32" fmla="*/ 210 w 358"/>
              <a:gd name="T33" fmla="*/ 170 h 216"/>
              <a:gd name="T34" fmla="*/ 202 w 358"/>
              <a:gd name="T35" fmla="*/ 156 h 216"/>
              <a:gd name="T36" fmla="*/ 202 w 358"/>
              <a:gd name="T37" fmla="*/ 144 h 216"/>
              <a:gd name="T38" fmla="*/ 213 w 358"/>
              <a:gd name="T39" fmla="*/ 136 h 216"/>
              <a:gd name="T40" fmla="*/ 233 w 358"/>
              <a:gd name="T41" fmla="*/ 125 h 216"/>
              <a:gd name="T42" fmla="*/ 247 w 358"/>
              <a:gd name="T43" fmla="*/ 121 h 216"/>
              <a:gd name="T44" fmla="*/ 261 w 358"/>
              <a:gd name="T45" fmla="*/ 134 h 216"/>
              <a:gd name="T46" fmla="*/ 275 w 358"/>
              <a:gd name="T47" fmla="*/ 122 h 216"/>
              <a:gd name="T48" fmla="*/ 289 w 358"/>
              <a:gd name="T49" fmla="*/ 111 h 216"/>
              <a:gd name="T50" fmla="*/ 312 w 358"/>
              <a:gd name="T51" fmla="*/ 104 h 216"/>
              <a:gd name="T52" fmla="*/ 325 w 358"/>
              <a:gd name="T53" fmla="*/ 100 h 216"/>
              <a:gd name="T54" fmla="*/ 338 w 358"/>
              <a:gd name="T55" fmla="*/ 102 h 216"/>
              <a:gd name="T56" fmla="*/ 332 w 358"/>
              <a:gd name="T57" fmla="*/ 99 h 216"/>
              <a:gd name="T58" fmla="*/ 332 w 358"/>
              <a:gd name="T59" fmla="*/ 80 h 216"/>
              <a:gd name="T60" fmla="*/ 341 w 358"/>
              <a:gd name="T61" fmla="*/ 65 h 216"/>
              <a:gd name="T62" fmla="*/ 352 w 358"/>
              <a:gd name="T63" fmla="*/ 56 h 216"/>
              <a:gd name="T64" fmla="*/ 357 w 358"/>
              <a:gd name="T65" fmla="*/ 54 h 216"/>
              <a:gd name="T66" fmla="*/ 355 w 358"/>
              <a:gd name="T67" fmla="*/ 45 h 216"/>
              <a:gd name="T68" fmla="*/ 343 w 358"/>
              <a:gd name="T69" fmla="*/ 40 h 216"/>
              <a:gd name="T70" fmla="*/ 329 w 358"/>
              <a:gd name="T71" fmla="*/ 33 h 216"/>
              <a:gd name="T72" fmla="*/ 315 w 358"/>
              <a:gd name="T73" fmla="*/ 31 h 216"/>
              <a:gd name="T74" fmla="*/ 298 w 358"/>
              <a:gd name="T75" fmla="*/ 31 h 216"/>
              <a:gd name="T76" fmla="*/ 289 w 358"/>
              <a:gd name="T77" fmla="*/ 31 h 216"/>
              <a:gd name="T78" fmla="*/ 286 w 358"/>
              <a:gd name="T79" fmla="*/ 25 h 216"/>
              <a:gd name="T80" fmla="*/ 286 w 358"/>
              <a:gd name="T81" fmla="*/ 16 h 216"/>
              <a:gd name="T82" fmla="*/ 295 w 358"/>
              <a:gd name="T83" fmla="*/ 14 h 216"/>
              <a:gd name="T84" fmla="*/ 303 w 358"/>
              <a:gd name="T85" fmla="*/ 14 h 216"/>
              <a:gd name="T86" fmla="*/ 303 w 358"/>
              <a:gd name="T87" fmla="*/ 5 h 216"/>
              <a:gd name="T88" fmla="*/ 293 w 358"/>
              <a:gd name="T89" fmla="*/ 0 h 216"/>
              <a:gd name="T90" fmla="*/ 269 w 358"/>
              <a:gd name="T91" fmla="*/ 2 h 216"/>
              <a:gd name="T92" fmla="*/ 244 w 358"/>
              <a:gd name="T93" fmla="*/ 8 h 216"/>
              <a:gd name="T94" fmla="*/ 230 w 358"/>
              <a:gd name="T95" fmla="*/ 8 h 216"/>
              <a:gd name="T96" fmla="*/ 210 w 358"/>
              <a:gd name="T97" fmla="*/ 8 h 216"/>
              <a:gd name="T98" fmla="*/ 202 w 358"/>
              <a:gd name="T99" fmla="*/ 2 h 216"/>
              <a:gd name="T100" fmla="*/ 193 w 358"/>
              <a:gd name="T101" fmla="*/ 5 h 216"/>
              <a:gd name="T102" fmla="*/ 182 w 358"/>
              <a:gd name="T103" fmla="*/ 14 h 216"/>
              <a:gd name="T104" fmla="*/ 167 w 358"/>
              <a:gd name="T105" fmla="*/ 16 h 216"/>
              <a:gd name="T106" fmla="*/ 148 w 358"/>
              <a:gd name="T107" fmla="*/ 14 h 216"/>
              <a:gd name="T108" fmla="*/ 139 w 358"/>
              <a:gd name="T109" fmla="*/ 19 h 216"/>
              <a:gd name="T110" fmla="*/ 125 w 358"/>
              <a:gd name="T111" fmla="*/ 31 h 216"/>
              <a:gd name="T112" fmla="*/ 119 w 358"/>
              <a:gd name="T113" fmla="*/ 31 h 216"/>
              <a:gd name="T114" fmla="*/ 100 w 358"/>
              <a:gd name="T115" fmla="*/ 25 h 216"/>
              <a:gd name="T116" fmla="*/ 83 w 358"/>
              <a:gd name="T117" fmla="*/ 25 h 216"/>
              <a:gd name="T118" fmla="*/ 65 w 358"/>
              <a:gd name="T119" fmla="*/ 23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58" h="216">
                <a:moveTo>
                  <a:pt x="65" y="23"/>
                </a:moveTo>
                <a:lnTo>
                  <a:pt x="65" y="59"/>
                </a:lnTo>
                <a:lnTo>
                  <a:pt x="9" y="76"/>
                </a:lnTo>
                <a:lnTo>
                  <a:pt x="0" y="111"/>
                </a:lnTo>
                <a:lnTo>
                  <a:pt x="9" y="144"/>
                </a:lnTo>
                <a:lnTo>
                  <a:pt x="23" y="156"/>
                </a:lnTo>
                <a:lnTo>
                  <a:pt x="43" y="150"/>
                </a:lnTo>
                <a:lnTo>
                  <a:pt x="71" y="144"/>
                </a:lnTo>
                <a:lnTo>
                  <a:pt x="91" y="183"/>
                </a:lnTo>
                <a:lnTo>
                  <a:pt x="105" y="178"/>
                </a:lnTo>
                <a:lnTo>
                  <a:pt x="142" y="206"/>
                </a:lnTo>
                <a:lnTo>
                  <a:pt x="155" y="215"/>
                </a:lnTo>
                <a:lnTo>
                  <a:pt x="171" y="210"/>
                </a:lnTo>
                <a:lnTo>
                  <a:pt x="187" y="206"/>
                </a:lnTo>
                <a:lnTo>
                  <a:pt x="201" y="204"/>
                </a:lnTo>
                <a:lnTo>
                  <a:pt x="207" y="199"/>
                </a:lnTo>
                <a:lnTo>
                  <a:pt x="210" y="170"/>
                </a:lnTo>
                <a:lnTo>
                  <a:pt x="202" y="156"/>
                </a:lnTo>
                <a:lnTo>
                  <a:pt x="202" y="144"/>
                </a:lnTo>
                <a:lnTo>
                  <a:pt x="213" y="136"/>
                </a:lnTo>
                <a:lnTo>
                  <a:pt x="233" y="125"/>
                </a:lnTo>
                <a:lnTo>
                  <a:pt x="247" y="121"/>
                </a:lnTo>
                <a:lnTo>
                  <a:pt x="261" y="134"/>
                </a:lnTo>
                <a:lnTo>
                  <a:pt x="275" y="122"/>
                </a:lnTo>
                <a:lnTo>
                  <a:pt x="289" y="111"/>
                </a:lnTo>
                <a:lnTo>
                  <a:pt x="312" y="104"/>
                </a:lnTo>
                <a:lnTo>
                  <a:pt x="325" y="100"/>
                </a:lnTo>
                <a:lnTo>
                  <a:pt x="338" y="102"/>
                </a:lnTo>
                <a:lnTo>
                  <a:pt x="332" y="99"/>
                </a:lnTo>
                <a:lnTo>
                  <a:pt x="332" y="80"/>
                </a:lnTo>
                <a:lnTo>
                  <a:pt x="341" y="65"/>
                </a:lnTo>
                <a:lnTo>
                  <a:pt x="352" y="56"/>
                </a:lnTo>
                <a:lnTo>
                  <a:pt x="357" y="54"/>
                </a:lnTo>
                <a:lnTo>
                  <a:pt x="355" y="45"/>
                </a:lnTo>
                <a:lnTo>
                  <a:pt x="343" y="40"/>
                </a:lnTo>
                <a:lnTo>
                  <a:pt x="329" y="33"/>
                </a:lnTo>
                <a:lnTo>
                  <a:pt x="315" y="31"/>
                </a:lnTo>
                <a:lnTo>
                  <a:pt x="298" y="31"/>
                </a:lnTo>
                <a:lnTo>
                  <a:pt x="289" y="31"/>
                </a:lnTo>
                <a:lnTo>
                  <a:pt x="286" y="25"/>
                </a:lnTo>
                <a:lnTo>
                  <a:pt x="286" y="16"/>
                </a:lnTo>
                <a:lnTo>
                  <a:pt x="295" y="14"/>
                </a:lnTo>
                <a:lnTo>
                  <a:pt x="303" y="14"/>
                </a:lnTo>
                <a:lnTo>
                  <a:pt x="303" y="5"/>
                </a:lnTo>
                <a:lnTo>
                  <a:pt x="293" y="0"/>
                </a:lnTo>
                <a:lnTo>
                  <a:pt x="269" y="2"/>
                </a:lnTo>
                <a:lnTo>
                  <a:pt x="244" y="8"/>
                </a:lnTo>
                <a:lnTo>
                  <a:pt x="230" y="8"/>
                </a:lnTo>
                <a:lnTo>
                  <a:pt x="210" y="8"/>
                </a:lnTo>
                <a:lnTo>
                  <a:pt x="202" y="2"/>
                </a:lnTo>
                <a:lnTo>
                  <a:pt x="193" y="5"/>
                </a:lnTo>
                <a:lnTo>
                  <a:pt x="182" y="14"/>
                </a:lnTo>
                <a:lnTo>
                  <a:pt x="167" y="16"/>
                </a:lnTo>
                <a:lnTo>
                  <a:pt x="148" y="14"/>
                </a:lnTo>
                <a:lnTo>
                  <a:pt x="139" y="19"/>
                </a:lnTo>
                <a:lnTo>
                  <a:pt x="125" y="31"/>
                </a:lnTo>
                <a:lnTo>
                  <a:pt x="119" y="31"/>
                </a:lnTo>
                <a:lnTo>
                  <a:pt x="100" y="25"/>
                </a:lnTo>
                <a:lnTo>
                  <a:pt x="83" y="25"/>
                </a:lnTo>
                <a:lnTo>
                  <a:pt x="65" y="23"/>
                </a:lnTo>
              </a:path>
            </a:pathLst>
          </a:custGeom>
          <a:solidFill>
            <a:srgbClr val="C4DF9B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5" name="Freeform 21"/>
          <p:cNvSpPr>
            <a:spLocks/>
          </p:cNvSpPr>
          <p:nvPr/>
        </p:nvSpPr>
        <p:spPr bwMode="auto">
          <a:xfrm>
            <a:off x="2812328" y="1600200"/>
            <a:ext cx="957300" cy="966891"/>
          </a:xfrm>
          <a:custGeom>
            <a:avLst/>
            <a:gdLst>
              <a:gd name="T0" fmla="*/ 513 w 543"/>
              <a:gd name="T1" fmla="*/ 88 h 577"/>
              <a:gd name="T2" fmla="*/ 482 w 543"/>
              <a:gd name="T3" fmla="*/ 145 h 577"/>
              <a:gd name="T4" fmla="*/ 502 w 543"/>
              <a:gd name="T5" fmla="*/ 190 h 577"/>
              <a:gd name="T6" fmla="*/ 496 w 543"/>
              <a:gd name="T7" fmla="*/ 233 h 577"/>
              <a:gd name="T8" fmla="*/ 519 w 543"/>
              <a:gd name="T9" fmla="*/ 286 h 577"/>
              <a:gd name="T10" fmla="*/ 477 w 543"/>
              <a:gd name="T11" fmla="*/ 366 h 577"/>
              <a:gd name="T12" fmla="*/ 504 w 543"/>
              <a:gd name="T13" fmla="*/ 392 h 577"/>
              <a:gd name="T14" fmla="*/ 536 w 543"/>
              <a:gd name="T15" fmla="*/ 437 h 577"/>
              <a:gd name="T16" fmla="*/ 528 w 543"/>
              <a:gd name="T17" fmla="*/ 459 h 577"/>
              <a:gd name="T18" fmla="*/ 488 w 543"/>
              <a:gd name="T19" fmla="*/ 525 h 577"/>
              <a:gd name="T20" fmla="*/ 445 w 543"/>
              <a:gd name="T21" fmla="*/ 528 h 577"/>
              <a:gd name="T22" fmla="*/ 442 w 543"/>
              <a:gd name="T23" fmla="*/ 576 h 577"/>
              <a:gd name="T24" fmla="*/ 392 w 543"/>
              <a:gd name="T25" fmla="*/ 553 h 577"/>
              <a:gd name="T26" fmla="*/ 329 w 543"/>
              <a:gd name="T27" fmla="*/ 545 h 577"/>
              <a:gd name="T28" fmla="*/ 273 w 543"/>
              <a:gd name="T29" fmla="*/ 528 h 577"/>
              <a:gd name="T30" fmla="*/ 230 w 543"/>
              <a:gd name="T31" fmla="*/ 547 h 577"/>
              <a:gd name="T32" fmla="*/ 230 w 543"/>
              <a:gd name="T33" fmla="*/ 462 h 577"/>
              <a:gd name="T34" fmla="*/ 213 w 543"/>
              <a:gd name="T35" fmla="*/ 448 h 577"/>
              <a:gd name="T36" fmla="*/ 147 w 543"/>
              <a:gd name="T37" fmla="*/ 479 h 577"/>
              <a:gd name="T38" fmla="*/ 102 w 543"/>
              <a:gd name="T39" fmla="*/ 497 h 577"/>
              <a:gd name="T40" fmla="*/ 71 w 543"/>
              <a:gd name="T41" fmla="*/ 507 h 577"/>
              <a:gd name="T42" fmla="*/ 62 w 543"/>
              <a:gd name="T43" fmla="*/ 468 h 577"/>
              <a:gd name="T44" fmla="*/ 102 w 543"/>
              <a:gd name="T45" fmla="*/ 419 h 577"/>
              <a:gd name="T46" fmla="*/ 93 w 543"/>
              <a:gd name="T47" fmla="*/ 397 h 577"/>
              <a:gd name="T48" fmla="*/ 130 w 543"/>
              <a:gd name="T49" fmla="*/ 378 h 577"/>
              <a:gd name="T50" fmla="*/ 102 w 543"/>
              <a:gd name="T51" fmla="*/ 366 h 577"/>
              <a:gd name="T52" fmla="*/ 88 w 543"/>
              <a:gd name="T53" fmla="*/ 331 h 577"/>
              <a:gd name="T54" fmla="*/ 116 w 543"/>
              <a:gd name="T55" fmla="*/ 309 h 577"/>
              <a:gd name="T56" fmla="*/ 79 w 543"/>
              <a:gd name="T57" fmla="*/ 312 h 577"/>
              <a:gd name="T58" fmla="*/ 51 w 543"/>
              <a:gd name="T59" fmla="*/ 295 h 577"/>
              <a:gd name="T60" fmla="*/ 68 w 543"/>
              <a:gd name="T61" fmla="*/ 261 h 577"/>
              <a:gd name="T62" fmla="*/ 43 w 543"/>
              <a:gd name="T63" fmla="*/ 261 h 577"/>
              <a:gd name="T64" fmla="*/ 14 w 543"/>
              <a:gd name="T65" fmla="*/ 221 h 577"/>
              <a:gd name="T66" fmla="*/ 9 w 543"/>
              <a:gd name="T67" fmla="*/ 167 h 577"/>
              <a:gd name="T68" fmla="*/ 51 w 543"/>
              <a:gd name="T69" fmla="*/ 136 h 577"/>
              <a:gd name="T70" fmla="*/ 76 w 543"/>
              <a:gd name="T71" fmla="*/ 124 h 577"/>
              <a:gd name="T72" fmla="*/ 138 w 543"/>
              <a:gd name="T73" fmla="*/ 116 h 577"/>
              <a:gd name="T74" fmla="*/ 185 w 543"/>
              <a:gd name="T75" fmla="*/ 105 h 577"/>
              <a:gd name="T76" fmla="*/ 207 w 543"/>
              <a:gd name="T77" fmla="*/ 97 h 577"/>
              <a:gd name="T78" fmla="*/ 238 w 543"/>
              <a:gd name="T79" fmla="*/ 100 h 577"/>
              <a:gd name="T80" fmla="*/ 230 w 543"/>
              <a:gd name="T81" fmla="*/ 60 h 577"/>
              <a:gd name="T82" fmla="*/ 287 w 543"/>
              <a:gd name="T83" fmla="*/ 43 h 577"/>
              <a:gd name="T84" fmla="*/ 304 w 543"/>
              <a:gd name="T85" fmla="*/ 9 h 577"/>
              <a:gd name="T86" fmla="*/ 337 w 543"/>
              <a:gd name="T87" fmla="*/ 14 h 577"/>
              <a:gd name="T88" fmla="*/ 366 w 543"/>
              <a:gd name="T89" fmla="*/ 12 h 577"/>
              <a:gd name="T90" fmla="*/ 428 w 543"/>
              <a:gd name="T91" fmla="*/ 34 h 577"/>
              <a:gd name="T92" fmla="*/ 459 w 543"/>
              <a:gd name="T93" fmla="*/ 54 h 577"/>
              <a:gd name="T94" fmla="*/ 519 w 543"/>
              <a:gd name="T95" fmla="*/ 65 h 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543" h="577">
                <a:moveTo>
                  <a:pt x="519" y="65"/>
                </a:moveTo>
                <a:lnTo>
                  <a:pt x="522" y="79"/>
                </a:lnTo>
                <a:lnTo>
                  <a:pt x="513" y="88"/>
                </a:lnTo>
                <a:lnTo>
                  <a:pt x="504" y="97"/>
                </a:lnTo>
                <a:lnTo>
                  <a:pt x="491" y="116"/>
                </a:lnTo>
                <a:lnTo>
                  <a:pt x="482" y="145"/>
                </a:lnTo>
                <a:lnTo>
                  <a:pt x="480" y="150"/>
                </a:lnTo>
                <a:lnTo>
                  <a:pt x="502" y="179"/>
                </a:lnTo>
                <a:lnTo>
                  <a:pt x="502" y="190"/>
                </a:lnTo>
                <a:lnTo>
                  <a:pt x="504" y="204"/>
                </a:lnTo>
                <a:lnTo>
                  <a:pt x="499" y="221"/>
                </a:lnTo>
                <a:lnTo>
                  <a:pt x="496" y="233"/>
                </a:lnTo>
                <a:lnTo>
                  <a:pt x="499" y="252"/>
                </a:lnTo>
                <a:lnTo>
                  <a:pt x="511" y="276"/>
                </a:lnTo>
                <a:lnTo>
                  <a:pt x="519" y="286"/>
                </a:lnTo>
                <a:lnTo>
                  <a:pt x="513" y="300"/>
                </a:lnTo>
                <a:lnTo>
                  <a:pt x="485" y="335"/>
                </a:lnTo>
                <a:lnTo>
                  <a:pt x="477" y="366"/>
                </a:lnTo>
                <a:lnTo>
                  <a:pt x="482" y="386"/>
                </a:lnTo>
                <a:lnTo>
                  <a:pt x="491" y="395"/>
                </a:lnTo>
                <a:lnTo>
                  <a:pt x="504" y="392"/>
                </a:lnTo>
                <a:lnTo>
                  <a:pt x="513" y="392"/>
                </a:lnTo>
                <a:lnTo>
                  <a:pt x="528" y="414"/>
                </a:lnTo>
                <a:lnTo>
                  <a:pt x="536" y="437"/>
                </a:lnTo>
                <a:lnTo>
                  <a:pt x="542" y="451"/>
                </a:lnTo>
                <a:lnTo>
                  <a:pt x="539" y="459"/>
                </a:lnTo>
                <a:lnTo>
                  <a:pt x="528" y="459"/>
                </a:lnTo>
                <a:lnTo>
                  <a:pt x="519" y="474"/>
                </a:lnTo>
                <a:lnTo>
                  <a:pt x="502" y="502"/>
                </a:lnTo>
                <a:lnTo>
                  <a:pt x="488" y="525"/>
                </a:lnTo>
                <a:lnTo>
                  <a:pt x="471" y="516"/>
                </a:lnTo>
                <a:lnTo>
                  <a:pt x="457" y="516"/>
                </a:lnTo>
                <a:lnTo>
                  <a:pt x="445" y="528"/>
                </a:lnTo>
                <a:lnTo>
                  <a:pt x="434" y="542"/>
                </a:lnTo>
                <a:lnTo>
                  <a:pt x="440" y="553"/>
                </a:lnTo>
                <a:lnTo>
                  <a:pt x="442" y="576"/>
                </a:lnTo>
                <a:lnTo>
                  <a:pt x="417" y="547"/>
                </a:lnTo>
                <a:lnTo>
                  <a:pt x="406" y="553"/>
                </a:lnTo>
                <a:lnTo>
                  <a:pt x="392" y="553"/>
                </a:lnTo>
                <a:lnTo>
                  <a:pt x="377" y="556"/>
                </a:lnTo>
                <a:lnTo>
                  <a:pt x="346" y="547"/>
                </a:lnTo>
                <a:lnTo>
                  <a:pt x="329" y="545"/>
                </a:lnTo>
                <a:lnTo>
                  <a:pt x="304" y="550"/>
                </a:lnTo>
                <a:lnTo>
                  <a:pt x="283" y="539"/>
                </a:lnTo>
                <a:lnTo>
                  <a:pt x="273" y="528"/>
                </a:lnTo>
                <a:lnTo>
                  <a:pt x="266" y="531"/>
                </a:lnTo>
                <a:lnTo>
                  <a:pt x="258" y="539"/>
                </a:lnTo>
                <a:lnTo>
                  <a:pt x="230" y="547"/>
                </a:lnTo>
                <a:lnTo>
                  <a:pt x="213" y="516"/>
                </a:lnTo>
                <a:lnTo>
                  <a:pt x="230" y="476"/>
                </a:lnTo>
                <a:lnTo>
                  <a:pt x="230" y="462"/>
                </a:lnTo>
                <a:lnTo>
                  <a:pt x="226" y="448"/>
                </a:lnTo>
                <a:lnTo>
                  <a:pt x="218" y="434"/>
                </a:lnTo>
                <a:lnTo>
                  <a:pt x="213" y="448"/>
                </a:lnTo>
                <a:lnTo>
                  <a:pt x="199" y="454"/>
                </a:lnTo>
                <a:lnTo>
                  <a:pt x="181" y="466"/>
                </a:lnTo>
                <a:lnTo>
                  <a:pt x="147" y="479"/>
                </a:lnTo>
                <a:lnTo>
                  <a:pt x="128" y="483"/>
                </a:lnTo>
                <a:lnTo>
                  <a:pt x="111" y="485"/>
                </a:lnTo>
                <a:lnTo>
                  <a:pt x="102" y="497"/>
                </a:lnTo>
                <a:lnTo>
                  <a:pt x="90" y="507"/>
                </a:lnTo>
                <a:lnTo>
                  <a:pt x="68" y="519"/>
                </a:lnTo>
                <a:lnTo>
                  <a:pt x="71" y="507"/>
                </a:lnTo>
                <a:lnTo>
                  <a:pt x="62" y="502"/>
                </a:lnTo>
                <a:lnTo>
                  <a:pt x="65" y="485"/>
                </a:lnTo>
                <a:lnTo>
                  <a:pt x="62" y="468"/>
                </a:lnTo>
                <a:lnTo>
                  <a:pt x="57" y="457"/>
                </a:lnTo>
                <a:lnTo>
                  <a:pt x="76" y="443"/>
                </a:lnTo>
                <a:lnTo>
                  <a:pt x="102" y="419"/>
                </a:lnTo>
                <a:lnTo>
                  <a:pt x="90" y="414"/>
                </a:lnTo>
                <a:lnTo>
                  <a:pt x="83" y="400"/>
                </a:lnTo>
                <a:lnTo>
                  <a:pt x="93" y="397"/>
                </a:lnTo>
                <a:lnTo>
                  <a:pt x="102" y="388"/>
                </a:lnTo>
                <a:lnTo>
                  <a:pt x="122" y="383"/>
                </a:lnTo>
                <a:lnTo>
                  <a:pt x="130" y="378"/>
                </a:lnTo>
                <a:lnTo>
                  <a:pt x="128" y="366"/>
                </a:lnTo>
                <a:lnTo>
                  <a:pt x="111" y="366"/>
                </a:lnTo>
                <a:lnTo>
                  <a:pt x="102" y="366"/>
                </a:lnTo>
                <a:lnTo>
                  <a:pt x="90" y="360"/>
                </a:lnTo>
                <a:lnTo>
                  <a:pt x="88" y="349"/>
                </a:lnTo>
                <a:lnTo>
                  <a:pt x="88" y="331"/>
                </a:lnTo>
                <a:lnTo>
                  <a:pt x="93" y="321"/>
                </a:lnTo>
                <a:lnTo>
                  <a:pt x="102" y="309"/>
                </a:lnTo>
                <a:lnTo>
                  <a:pt x="116" y="309"/>
                </a:lnTo>
                <a:lnTo>
                  <a:pt x="105" y="298"/>
                </a:lnTo>
                <a:lnTo>
                  <a:pt x="85" y="304"/>
                </a:lnTo>
                <a:lnTo>
                  <a:pt x="79" y="312"/>
                </a:lnTo>
                <a:lnTo>
                  <a:pt x="57" y="326"/>
                </a:lnTo>
                <a:lnTo>
                  <a:pt x="48" y="312"/>
                </a:lnTo>
                <a:lnTo>
                  <a:pt x="51" y="295"/>
                </a:lnTo>
                <a:lnTo>
                  <a:pt x="54" y="281"/>
                </a:lnTo>
                <a:lnTo>
                  <a:pt x="65" y="269"/>
                </a:lnTo>
                <a:lnTo>
                  <a:pt x="68" y="261"/>
                </a:lnTo>
                <a:lnTo>
                  <a:pt x="62" y="252"/>
                </a:lnTo>
                <a:lnTo>
                  <a:pt x="51" y="258"/>
                </a:lnTo>
                <a:lnTo>
                  <a:pt x="43" y="261"/>
                </a:lnTo>
                <a:lnTo>
                  <a:pt x="31" y="241"/>
                </a:lnTo>
                <a:lnTo>
                  <a:pt x="23" y="227"/>
                </a:lnTo>
                <a:lnTo>
                  <a:pt x="14" y="221"/>
                </a:lnTo>
                <a:lnTo>
                  <a:pt x="0" y="216"/>
                </a:lnTo>
                <a:lnTo>
                  <a:pt x="9" y="207"/>
                </a:lnTo>
                <a:lnTo>
                  <a:pt x="9" y="167"/>
                </a:lnTo>
                <a:lnTo>
                  <a:pt x="17" y="159"/>
                </a:lnTo>
                <a:lnTo>
                  <a:pt x="37" y="145"/>
                </a:lnTo>
                <a:lnTo>
                  <a:pt x="51" y="136"/>
                </a:lnTo>
                <a:lnTo>
                  <a:pt x="62" y="131"/>
                </a:lnTo>
                <a:lnTo>
                  <a:pt x="76" y="136"/>
                </a:lnTo>
                <a:lnTo>
                  <a:pt x="76" y="124"/>
                </a:lnTo>
                <a:lnTo>
                  <a:pt x="93" y="105"/>
                </a:lnTo>
                <a:lnTo>
                  <a:pt x="105" y="108"/>
                </a:lnTo>
                <a:lnTo>
                  <a:pt x="138" y="116"/>
                </a:lnTo>
                <a:lnTo>
                  <a:pt x="150" y="122"/>
                </a:lnTo>
                <a:lnTo>
                  <a:pt x="162" y="116"/>
                </a:lnTo>
                <a:lnTo>
                  <a:pt x="185" y="105"/>
                </a:lnTo>
                <a:lnTo>
                  <a:pt x="190" y="100"/>
                </a:lnTo>
                <a:lnTo>
                  <a:pt x="199" y="105"/>
                </a:lnTo>
                <a:lnTo>
                  <a:pt x="207" y="97"/>
                </a:lnTo>
                <a:lnTo>
                  <a:pt x="216" y="102"/>
                </a:lnTo>
                <a:lnTo>
                  <a:pt x="233" y="108"/>
                </a:lnTo>
                <a:lnTo>
                  <a:pt x="238" y="100"/>
                </a:lnTo>
                <a:lnTo>
                  <a:pt x="238" y="85"/>
                </a:lnTo>
                <a:lnTo>
                  <a:pt x="233" y="71"/>
                </a:lnTo>
                <a:lnTo>
                  <a:pt x="230" y="60"/>
                </a:lnTo>
                <a:lnTo>
                  <a:pt x="250" y="51"/>
                </a:lnTo>
                <a:lnTo>
                  <a:pt x="273" y="36"/>
                </a:lnTo>
                <a:lnTo>
                  <a:pt x="287" y="43"/>
                </a:lnTo>
                <a:lnTo>
                  <a:pt x="278" y="26"/>
                </a:lnTo>
                <a:lnTo>
                  <a:pt x="289" y="20"/>
                </a:lnTo>
                <a:lnTo>
                  <a:pt x="304" y="9"/>
                </a:lnTo>
                <a:lnTo>
                  <a:pt x="315" y="0"/>
                </a:lnTo>
                <a:lnTo>
                  <a:pt x="326" y="0"/>
                </a:lnTo>
                <a:lnTo>
                  <a:pt x="337" y="14"/>
                </a:lnTo>
                <a:lnTo>
                  <a:pt x="346" y="3"/>
                </a:lnTo>
                <a:lnTo>
                  <a:pt x="361" y="3"/>
                </a:lnTo>
                <a:lnTo>
                  <a:pt x="366" y="12"/>
                </a:lnTo>
                <a:lnTo>
                  <a:pt x="389" y="12"/>
                </a:lnTo>
                <a:lnTo>
                  <a:pt x="414" y="20"/>
                </a:lnTo>
                <a:lnTo>
                  <a:pt x="428" y="34"/>
                </a:lnTo>
                <a:lnTo>
                  <a:pt x="434" y="54"/>
                </a:lnTo>
                <a:lnTo>
                  <a:pt x="442" y="60"/>
                </a:lnTo>
                <a:lnTo>
                  <a:pt x="459" y="54"/>
                </a:lnTo>
                <a:lnTo>
                  <a:pt x="473" y="62"/>
                </a:lnTo>
                <a:lnTo>
                  <a:pt x="494" y="68"/>
                </a:lnTo>
                <a:lnTo>
                  <a:pt x="519" y="65"/>
                </a:lnTo>
              </a:path>
            </a:pathLst>
          </a:custGeom>
          <a:solidFill>
            <a:srgbClr val="218535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6" name="Freeform 22"/>
          <p:cNvSpPr>
            <a:spLocks/>
          </p:cNvSpPr>
          <p:nvPr/>
        </p:nvSpPr>
        <p:spPr bwMode="auto">
          <a:xfrm>
            <a:off x="3645813" y="1941455"/>
            <a:ext cx="1997647" cy="1521066"/>
          </a:xfrm>
          <a:custGeom>
            <a:avLst/>
            <a:gdLst>
              <a:gd name="T0" fmla="*/ 63 w 1133"/>
              <a:gd name="T1" fmla="*/ 255 h 907"/>
              <a:gd name="T2" fmla="*/ 31 w 1133"/>
              <a:gd name="T3" fmla="*/ 188 h 907"/>
              <a:gd name="T4" fmla="*/ 9 w 1133"/>
              <a:gd name="T5" fmla="*/ 126 h 907"/>
              <a:gd name="T6" fmla="*/ 63 w 1133"/>
              <a:gd name="T7" fmla="*/ 63 h 907"/>
              <a:gd name="T8" fmla="*/ 151 w 1133"/>
              <a:gd name="T9" fmla="*/ 38 h 907"/>
              <a:gd name="T10" fmla="*/ 210 w 1133"/>
              <a:gd name="T11" fmla="*/ 26 h 907"/>
              <a:gd name="T12" fmla="*/ 286 w 1133"/>
              <a:gd name="T13" fmla="*/ 48 h 907"/>
              <a:gd name="T14" fmla="*/ 392 w 1133"/>
              <a:gd name="T15" fmla="*/ 29 h 907"/>
              <a:gd name="T16" fmla="*/ 469 w 1133"/>
              <a:gd name="T17" fmla="*/ 0 h 907"/>
              <a:gd name="T18" fmla="*/ 517 w 1133"/>
              <a:gd name="T19" fmla="*/ 60 h 907"/>
              <a:gd name="T20" fmla="*/ 599 w 1133"/>
              <a:gd name="T21" fmla="*/ 79 h 907"/>
              <a:gd name="T22" fmla="*/ 676 w 1133"/>
              <a:gd name="T23" fmla="*/ 111 h 907"/>
              <a:gd name="T24" fmla="*/ 698 w 1133"/>
              <a:gd name="T25" fmla="*/ 65 h 907"/>
              <a:gd name="T26" fmla="*/ 724 w 1133"/>
              <a:gd name="T27" fmla="*/ 32 h 907"/>
              <a:gd name="T28" fmla="*/ 783 w 1133"/>
              <a:gd name="T29" fmla="*/ 15 h 907"/>
              <a:gd name="T30" fmla="*/ 846 w 1133"/>
              <a:gd name="T31" fmla="*/ 55 h 907"/>
              <a:gd name="T32" fmla="*/ 840 w 1133"/>
              <a:gd name="T33" fmla="*/ 97 h 907"/>
              <a:gd name="T34" fmla="*/ 857 w 1133"/>
              <a:gd name="T35" fmla="*/ 185 h 907"/>
              <a:gd name="T36" fmla="*/ 854 w 1133"/>
              <a:gd name="T37" fmla="*/ 253 h 907"/>
              <a:gd name="T38" fmla="*/ 871 w 1133"/>
              <a:gd name="T39" fmla="*/ 327 h 907"/>
              <a:gd name="T40" fmla="*/ 902 w 1133"/>
              <a:gd name="T41" fmla="*/ 347 h 907"/>
              <a:gd name="T42" fmla="*/ 928 w 1133"/>
              <a:gd name="T43" fmla="*/ 316 h 907"/>
              <a:gd name="T44" fmla="*/ 962 w 1133"/>
              <a:gd name="T45" fmla="*/ 350 h 907"/>
              <a:gd name="T46" fmla="*/ 1064 w 1133"/>
              <a:gd name="T47" fmla="*/ 312 h 907"/>
              <a:gd name="T48" fmla="*/ 1109 w 1133"/>
              <a:gd name="T49" fmla="*/ 364 h 907"/>
              <a:gd name="T50" fmla="*/ 1123 w 1133"/>
              <a:gd name="T51" fmla="*/ 435 h 907"/>
              <a:gd name="T52" fmla="*/ 1098 w 1133"/>
              <a:gd name="T53" fmla="*/ 523 h 907"/>
              <a:gd name="T54" fmla="*/ 1047 w 1133"/>
              <a:gd name="T55" fmla="*/ 559 h 907"/>
              <a:gd name="T56" fmla="*/ 1033 w 1133"/>
              <a:gd name="T57" fmla="*/ 628 h 907"/>
              <a:gd name="T58" fmla="*/ 990 w 1133"/>
              <a:gd name="T59" fmla="*/ 574 h 907"/>
              <a:gd name="T60" fmla="*/ 883 w 1133"/>
              <a:gd name="T61" fmla="*/ 540 h 907"/>
              <a:gd name="T62" fmla="*/ 837 w 1133"/>
              <a:gd name="T63" fmla="*/ 545 h 907"/>
              <a:gd name="T64" fmla="*/ 758 w 1133"/>
              <a:gd name="T65" fmla="*/ 597 h 907"/>
              <a:gd name="T66" fmla="*/ 647 w 1133"/>
              <a:gd name="T67" fmla="*/ 710 h 907"/>
              <a:gd name="T68" fmla="*/ 564 w 1133"/>
              <a:gd name="T69" fmla="*/ 781 h 907"/>
              <a:gd name="T70" fmla="*/ 540 w 1133"/>
              <a:gd name="T71" fmla="*/ 823 h 907"/>
              <a:gd name="T72" fmla="*/ 505 w 1133"/>
              <a:gd name="T73" fmla="*/ 886 h 907"/>
              <a:gd name="T74" fmla="*/ 445 w 1133"/>
              <a:gd name="T75" fmla="*/ 878 h 907"/>
              <a:gd name="T76" fmla="*/ 355 w 1133"/>
              <a:gd name="T77" fmla="*/ 894 h 907"/>
              <a:gd name="T78" fmla="*/ 286 w 1133"/>
              <a:gd name="T79" fmla="*/ 841 h 907"/>
              <a:gd name="T80" fmla="*/ 174 w 1133"/>
              <a:gd name="T81" fmla="*/ 792 h 907"/>
              <a:gd name="T82" fmla="*/ 69 w 1133"/>
              <a:gd name="T83" fmla="*/ 858 h 907"/>
              <a:gd name="T84" fmla="*/ 46 w 1133"/>
              <a:gd name="T85" fmla="*/ 804 h 907"/>
              <a:gd name="T86" fmla="*/ 48 w 1133"/>
              <a:gd name="T87" fmla="*/ 690 h 907"/>
              <a:gd name="T88" fmla="*/ 143 w 1133"/>
              <a:gd name="T89" fmla="*/ 520 h 907"/>
              <a:gd name="T90" fmla="*/ 190 w 1133"/>
              <a:gd name="T91" fmla="*/ 443 h 907"/>
              <a:gd name="T92" fmla="*/ 128 w 1133"/>
              <a:gd name="T93" fmla="*/ 412 h 907"/>
              <a:gd name="T94" fmla="*/ 86 w 1133"/>
              <a:gd name="T95" fmla="*/ 330 h 907"/>
              <a:gd name="T96" fmla="*/ 12 w 1133"/>
              <a:gd name="T97" fmla="*/ 324 h 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133" h="907">
                <a:moveTo>
                  <a:pt x="12" y="324"/>
                </a:moveTo>
                <a:lnTo>
                  <a:pt x="29" y="293"/>
                </a:lnTo>
                <a:lnTo>
                  <a:pt x="51" y="253"/>
                </a:lnTo>
                <a:lnTo>
                  <a:pt x="63" y="255"/>
                </a:lnTo>
                <a:lnTo>
                  <a:pt x="65" y="245"/>
                </a:lnTo>
                <a:lnTo>
                  <a:pt x="51" y="202"/>
                </a:lnTo>
                <a:lnTo>
                  <a:pt x="34" y="185"/>
                </a:lnTo>
                <a:lnTo>
                  <a:pt x="31" y="188"/>
                </a:lnTo>
                <a:lnTo>
                  <a:pt x="20" y="191"/>
                </a:lnTo>
                <a:lnTo>
                  <a:pt x="6" y="176"/>
                </a:lnTo>
                <a:lnTo>
                  <a:pt x="0" y="157"/>
                </a:lnTo>
                <a:lnTo>
                  <a:pt x="9" y="126"/>
                </a:lnTo>
                <a:lnTo>
                  <a:pt x="38" y="97"/>
                </a:lnTo>
                <a:lnTo>
                  <a:pt x="43" y="79"/>
                </a:lnTo>
                <a:lnTo>
                  <a:pt x="38" y="65"/>
                </a:lnTo>
                <a:lnTo>
                  <a:pt x="63" y="63"/>
                </a:lnTo>
                <a:lnTo>
                  <a:pt x="100" y="65"/>
                </a:lnTo>
                <a:lnTo>
                  <a:pt x="117" y="65"/>
                </a:lnTo>
                <a:lnTo>
                  <a:pt x="131" y="60"/>
                </a:lnTo>
                <a:lnTo>
                  <a:pt x="151" y="38"/>
                </a:lnTo>
                <a:lnTo>
                  <a:pt x="153" y="32"/>
                </a:lnTo>
                <a:lnTo>
                  <a:pt x="165" y="34"/>
                </a:lnTo>
                <a:lnTo>
                  <a:pt x="179" y="46"/>
                </a:lnTo>
                <a:lnTo>
                  <a:pt x="210" y="26"/>
                </a:lnTo>
                <a:lnTo>
                  <a:pt x="236" y="38"/>
                </a:lnTo>
                <a:lnTo>
                  <a:pt x="253" y="51"/>
                </a:lnTo>
                <a:lnTo>
                  <a:pt x="270" y="57"/>
                </a:lnTo>
                <a:lnTo>
                  <a:pt x="286" y="48"/>
                </a:lnTo>
                <a:lnTo>
                  <a:pt x="312" y="29"/>
                </a:lnTo>
                <a:lnTo>
                  <a:pt x="358" y="43"/>
                </a:lnTo>
                <a:lnTo>
                  <a:pt x="369" y="38"/>
                </a:lnTo>
                <a:lnTo>
                  <a:pt x="392" y="29"/>
                </a:lnTo>
                <a:lnTo>
                  <a:pt x="412" y="34"/>
                </a:lnTo>
                <a:lnTo>
                  <a:pt x="435" y="26"/>
                </a:lnTo>
                <a:lnTo>
                  <a:pt x="452" y="12"/>
                </a:lnTo>
                <a:lnTo>
                  <a:pt x="469" y="0"/>
                </a:lnTo>
                <a:lnTo>
                  <a:pt x="491" y="12"/>
                </a:lnTo>
                <a:lnTo>
                  <a:pt x="500" y="32"/>
                </a:lnTo>
                <a:lnTo>
                  <a:pt x="505" y="51"/>
                </a:lnTo>
                <a:lnTo>
                  <a:pt x="517" y="60"/>
                </a:lnTo>
                <a:lnTo>
                  <a:pt x="536" y="55"/>
                </a:lnTo>
                <a:lnTo>
                  <a:pt x="564" y="46"/>
                </a:lnTo>
                <a:lnTo>
                  <a:pt x="585" y="88"/>
                </a:lnTo>
                <a:lnTo>
                  <a:pt x="599" y="79"/>
                </a:lnTo>
                <a:lnTo>
                  <a:pt x="628" y="103"/>
                </a:lnTo>
                <a:lnTo>
                  <a:pt x="647" y="119"/>
                </a:lnTo>
                <a:lnTo>
                  <a:pt x="659" y="117"/>
                </a:lnTo>
                <a:lnTo>
                  <a:pt x="676" y="111"/>
                </a:lnTo>
                <a:lnTo>
                  <a:pt x="692" y="108"/>
                </a:lnTo>
                <a:lnTo>
                  <a:pt x="701" y="103"/>
                </a:lnTo>
                <a:lnTo>
                  <a:pt x="704" y="72"/>
                </a:lnTo>
                <a:lnTo>
                  <a:pt x="698" y="65"/>
                </a:lnTo>
                <a:lnTo>
                  <a:pt x="692" y="55"/>
                </a:lnTo>
                <a:lnTo>
                  <a:pt x="695" y="46"/>
                </a:lnTo>
                <a:lnTo>
                  <a:pt x="707" y="38"/>
                </a:lnTo>
                <a:lnTo>
                  <a:pt x="724" y="32"/>
                </a:lnTo>
                <a:lnTo>
                  <a:pt x="740" y="26"/>
                </a:lnTo>
                <a:lnTo>
                  <a:pt x="755" y="38"/>
                </a:lnTo>
                <a:lnTo>
                  <a:pt x="769" y="26"/>
                </a:lnTo>
                <a:lnTo>
                  <a:pt x="783" y="15"/>
                </a:lnTo>
                <a:lnTo>
                  <a:pt x="809" y="9"/>
                </a:lnTo>
                <a:lnTo>
                  <a:pt x="828" y="0"/>
                </a:lnTo>
                <a:lnTo>
                  <a:pt x="851" y="32"/>
                </a:lnTo>
                <a:lnTo>
                  <a:pt x="846" y="55"/>
                </a:lnTo>
                <a:lnTo>
                  <a:pt x="868" y="77"/>
                </a:lnTo>
                <a:lnTo>
                  <a:pt x="868" y="88"/>
                </a:lnTo>
                <a:lnTo>
                  <a:pt x="854" y="94"/>
                </a:lnTo>
                <a:lnTo>
                  <a:pt x="840" y="97"/>
                </a:lnTo>
                <a:lnTo>
                  <a:pt x="843" y="122"/>
                </a:lnTo>
                <a:lnTo>
                  <a:pt x="868" y="131"/>
                </a:lnTo>
                <a:lnTo>
                  <a:pt x="877" y="159"/>
                </a:lnTo>
                <a:lnTo>
                  <a:pt x="857" y="185"/>
                </a:lnTo>
                <a:lnTo>
                  <a:pt x="868" y="210"/>
                </a:lnTo>
                <a:lnTo>
                  <a:pt x="874" y="236"/>
                </a:lnTo>
                <a:lnTo>
                  <a:pt x="866" y="245"/>
                </a:lnTo>
                <a:lnTo>
                  <a:pt x="854" y="253"/>
                </a:lnTo>
                <a:lnTo>
                  <a:pt x="851" y="267"/>
                </a:lnTo>
                <a:lnTo>
                  <a:pt x="866" y="290"/>
                </a:lnTo>
                <a:lnTo>
                  <a:pt x="871" y="304"/>
                </a:lnTo>
                <a:lnTo>
                  <a:pt x="871" y="327"/>
                </a:lnTo>
                <a:lnTo>
                  <a:pt x="871" y="347"/>
                </a:lnTo>
                <a:lnTo>
                  <a:pt x="877" y="355"/>
                </a:lnTo>
                <a:lnTo>
                  <a:pt x="883" y="355"/>
                </a:lnTo>
                <a:lnTo>
                  <a:pt x="902" y="347"/>
                </a:lnTo>
                <a:lnTo>
                  <a:pt x="902" y="324"/>
                </a:lnTo>
                <a:lnTo>
                  <a:pt x="911" y="316"/>
                </a:lnTo>
                <a:lnTo>
                  <a:pt x="916" y="307"/>
                </a:lnTo>
                <a:lnTo>
                  <a:pt x="928" y="316"/>
                </a:lnTo>
                <a:lnTo>
                  <a:pt x="931" y="341"/>
                </a:lnTo>
                <a:lnTo>
                  <a:pt x="933" y="355"/>
                </a:lnTo>
                <a:lnTo>
                  <a:pt x="945" y="355"/>
                </a:lnTo>
                <a:lnTo>
                  <a:pt x="962" y="350"/>
                </a:lnTo>
                <a:lnTo>
                  <a:pt x="970" y="338"/>
                </a:lnTo>
                <a:lnTo>
                  <a:pt x="979" y="324"/>
                </a:lnTo>
                <a:lnTo>
                  <a:pt x="979" y="312"/>
                </a:lnTo>
                <a:lnTo>
                  <a:pt x="1064" y="312"/>
                </a:lnTo>
                <a:lnTo>
                  <a:pt x="1067" y="333"/>
                </a:lnTo>
                <a:lnTo>
                  <a:pt x="1070" y="352"/>
                </a:lnTo>
                <a:lnTo>
                  <a:pt x="1082" y="361"/>
                </a:lnTo>
                <a:lnTo>
                  <a:pt x="1109" y="364"/>
                </a:lnTo>
                <a:lnTo>
                  <a:pt x="1113" y="378"/>
                </a:lnTo>
                <a:lnTo>
                  <a:pt x="1132" y="390"/>
                </a:lnTo>
                <a:lnTo>
                  <a:pt x="1127" y="415"/>
                </a:lnTo>
                <a:lnTo>
                  <a:pt x="1123" y="435"/>
                </a:lnTo>
                <a:lnTo>
                  <a:pt x="1106" y="455"/>
                </a:lnTo>
                <a:lnTo>
                  <a:pt x="1087" y="466"/>
                </a:lnTo>
                <a:lnTo>
                  <a:pt x="1087" y="497"/>
                </a:lnTo>
                <a:lnTo>
                  <a:pt x="1098" y="523"/>
                </a:lnTo>
                <a:lnTo>
                  <a:pt x="1082" y="531"/>
                </a:lnTo>
                <a:lnTo>
                  <a:pt x="1075" y="511"/>
                </a:lnTo>
                <a:lnTo>
                  <a:pt x="1067" y="537"/>
                </a:lnTo>
                <a:lnTo>
                  <a:pt x="1047" y="559"/>
                </a:lnTo>
                <a:lnTo>
                  <a:pt x="1064" y="588"/>
                </a:lnTo>
                <a:lnTo>
                  <a:pt x="1078" y="611"/>
                </a:lnTo>
                <a:lnTo>
                  <a:pt x="1058" y="625"/>
                </a:lnTo>
                <a:lnTo>
                  <a:pt x="1033" y="628"/>
                </a:lnTo>
                <a:lnTo>
                  <a:pt x="1010" y="625"/>
                </a:lnTo>
                <a:lnTo>
                  <a:pt x="985" y="642"/>
                </a:lnTo>
                <a:lnTo>
                  <a:pt x="970" y="594"/>
                </a:lnTo>
                <a:lnTo>
                  <a:pt x="990" y="574"/>
                </a:lnTo>
                <a:lnTo>
                  <a:pt x="942" y="566"/>
                </a:lnTo>
                <a:lnTo>
                  <a:pt x="916" y="551"/>
                </a:lnTo>
                <a:lnTo>
                  <a:pt x="902" y="557"/>
                </a:lnTo>
                <a:lnTo>
                  <a:pt x="883" y="540"/>
                </a:lnTo>
                <a:lnTo>
                  <a:pt x="877" y="554"/>
                </a:lnTo>
                <a:lnTo>
                  <a:pt x="863" y="562"/>
                </a:lnTo>
                <a:lnTo>
                  <a:pt x="851" y="559"/>
                </a:lnTo>
                <a:lnTo>
                  <a:pt x="837" y="545"/>
                </a:lnTo>
                <a:lnTo>
                  <a:pt x="823" y="551"/>
                </a:lnTo>
                <a:lnTo>
                  <a:pt x="806" y="568"/>
                </a:lnTo>
                <a:lnTo>
                  <a:pt x="789" y="583"/>
                </a:lnTo>
                <a:lnTo>
                  <a:pt x="758" y="597"/>
                </a:lnTo>
                <a:lnTo>
                  <a:pt x="744" y="602"/>
                </a:lnTo>
                <a:lnTo>
                  <a:pt x="724" y="623"/>
                </a:lnTo>
                <a:lnTo>
                  <a:pt x="650" y="685"/>
                </a:lnTo>
                <a:lnTo>
                  <a:pt x="647" y="710"/>
                </a:lnTo>
                <a:lnTo>
                  <a:pt x="628" y="707"/>
                </a:lnTo>
                <a:lnTo>
                  <a:pt x="616" y="735"/>
                </a:lnTo>
                <a:lnTo>
                  <a:pt x="582" y="766"/>
                </a:lnTo>
                <a:lnTo>
                  <a:pt x="564" y="781"/>
                </a:lnTo>
                <a:lnTo>
                  <a:pt x="568" y="790"/>
                </a:lnTo>
                <a:lnTo>
                  <a:pt x="571" y="801"/>
                </a:lnTo>
                <a:lnTo>
                  <a:pt x="559" y="809"/>
                </a:lnTo>
                <a:lnTo>
                  <a:pt x="540" y="823"/>
                </a:lnTo>
                <a:lnTo>
                  <a:pt x="528" y="827"/>
                </a:lnTo>
                <a:lnTo>
                  <a:pt x="525" y="852"/>
                </a:lnTo>
                <a:lnTo>
                  <a:pt x="519" y="880"/>
                </a:lnTo>
                <a:lnTo>
                  <a:pt x="505" y="886"/>
                </a:lnTo>
                <a:lnTo>
                  <a:pt x="491" y="855"/>
                </a:lnTo>
                <a:lnTo>
                  <a:pt x="474" y="841"/>
                </a:lnTo>
                <a:lnTo>
                  <a:pt x="454" y="852"/>
                </a:lnTo>
                <a:lnTo>
                  <a:pt x="445" y="878"/>
                </a:lnTo>
                <a:lnTo>
                  <a:pt x="409" y="880"/>
                </a:lnTo>
                <a:lnTo>
                  <a:pt x="389" y="886"/>
                </a:lnTo>
                <a:lnTo>
                  <a:pt x="364" y="906"/>
                </a:lnTo>
                <a:lnTo>
                  <a:pt x="355" y="894"/>
                </a:lnTo>
                <a:lnTo>
                  <a:pt x="350" y="861"/>
                </a:lnTo>
                <a:lnTo>
                  <a:pt x="341" y="849"/>
                </a:lnTo>
                <a:lnTo>
                  <a:pt x="310" y="869"/>
                </a:lnTo>
                <a:lnTo>
                  <a:pt x="286" y="841"/>
                </a:lnTo>
                <a:lnTo>
                  <a:pt x="259" y="846"/>
                </a:lnTo>
                <a:lnTo>
                  <a:pt x="238" y="838"/>
                </a:lnTo>
                <a:lnTo>
                  <a:pt x="216" y="844"/>
                </a:lnTo>
                <a:lnTo>
                  <a:pt x="174" y="792"/>
                </a:lnTo>
                <a:lnTo>
                  <a:pt x="153" y="792"/>
                </a:lnTo>
                <a:lnTo>
                  <a:pt x="122" y="818"/>
                </a:lnTo>
                <a:lnTo>
                  <a:pt x="94" y="823"/>
                </a:lnTo>
                <a:lnTo>
                  <a:pt x="69" y="858"/>
                </a:lnTo>
                <a:lnTo>
                  <a:pt x="46" y="844"/>
                </a:lnTo>
                <a:lnTo>
                  <a:pt x="6" y="863"/>
                </a:lnTo>
                <a:lnTo>
                  <a:pt x="0" y="832"/>
                </a:lnTo>
                <a:lnTo>
                  <a:pt x="46" y="804"/>
                </a:lnTo>
                <a:lnTo>
                  <a:pt x="38" y="787"/>
                </a:lnTo>
                <a:lnTo>
                  <a:pt x="31" y="770"/>
                </a:lnTo>
                <a:lnTo>
                  <a:pt x="55" y="735"/>
                </a:lnTo>
                <a:lnTo>
                  <a:pt x="48" y="690"/>
                </a:lnTo>
                <a:lnTo>
                  <a:pt x="55" y="602"/>
                </a:lnTo>
                <a:lnTo>
                  <a:pt x="77" y="571"/>
                </a:lnTo>
                <a:lnTo>
                  <a:pt x="111" y="545"/>
                </a:lnTo>
                <a:lnTo>
                  <a:pt x="143" y="520"/>
                </a:lnTo>
                <a:lnTo>
                  <a:pt x="171" y="497"/>
                </a:lnTo>
                <a:lnTo>
                  <a:pt x="185" y="480"/>
                </a:lnTo>
                <a:lnTo>
                  <a:pt x="193" y="466"/>
                </a:lnTo>
                <a:lnTo>
                  <a:pt x="190" y="443"/>
                </a:lnTo>
                <a:lnTo>
                  <a:pt x="176" y="429"/>
                </a:lnTo>
                <a:lnTo>
                  <a:pt x="157" y="423"/>
                </a:lnTo>
                <a:lnTo>
                  <a:pt x="134" y="423"/>
                </a:lnTo>
                <a:lnTo>
                  <a:pt x="128" y="412"/>
                </a:lnTo>
                <a:lnTo>
                  <a:pt x="125" y="392"/>
                </a:lnTo>
                <a:lnTo>
                  <a:pt x="119" y="364"/>
                </a:lnTo>
                <a:lnTo>
                  <a:pt x="103" y="338"/>
                </a:lnTo>
                <a:lnTo>
                  <a:pt x="86" y="330"/>
                </a:lnTo>
                <a:lnTo>
                  <a:pt x="57" y="324"/>
                </a:lnTo>
                <a:lnTo>
                  <a:pt x="38" y="327"/>
                </a:lnTo>
                <a:lnTo>
                  <a:pt x="26" y="330"/>
                </a:lnTo>
                <a:lnTo>
                  <a:pt x="12" y="324"/>
                </a:lnTo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grpSp>
        <p:nvGrpSpPr>
          <p:cNvPr id="27" name="Group 42"/>
          <p:cNvGrpSpPr>
            <a:grpSpLocks/>
          </p:cNvGrpSpPr>
          <p:nvPr/>
        </p:nvGrpSpPr>
        <p:grpSpPr bwMode="auto">
          <a:xfrm>
            <a:off x="1157438" y="5280430"/>
            <a:ext cx="2105425" cy="765638"/>
            <a:chOff x="3696" y="3336"/>
            <a:chExt cx="1249" cy="457"/>
          </a:xfrm>
          <a:solidFill>
            <a:srgbClr val="007FC7"/>
          </a:solidFill>
        </p:grpSpPr>
        <p:sp>
          <p:nvSpPr>
            <p:cNvPr id="28" name="Freeform 43"/>
            <p:cNvSpPr>
              <a:spLocks/>
            </p:cNvSpPr>
            <p:nvPr/>
          </p:nvSpPr>
          <p:spPr bwMode="auto">
            <a:xfrm>
              <a:off x="3759" y="3453"/>
              <a:ext cx="66" cy="104"/>
            </a:xfrm>
            <a:custGeom>
              <a:avLst/>
              <a:gdLst>
                <a:gd name="T0" fmla="*/ 65 w 66"/>
                <a:gd name="T1" fmla="*/ 69 h 104"/>
                <a:gd name="T2" fmla="*/ 58 w 66"/>
                <a:gd name="T3" fmla="*/ 0 h 104"/>
                <a:gd name="T4" fmla="*/ 16 w 66"/>
                <a:gd name="T5" fmla="*/ 0 h 104"/>
                <a:gd name="T6" fmla="*/ 0 w 66"/>
                <a:gd name="T7" fmla="*/ 23 h 104"/>
                <a:gd name="T8" fmla="*/ 25 w 66"/>
                <a:gd name="T9" fmla="*/ 96 h 104"/>
                <a:gd name="T10" fmla="*/ 46 w 66"/>
                <a:gd name="T11" fmla="*/ 103 h 104"/>
                <a:gd name="T12" fmla="*/ 65 w 66"/>
                <a:gd name="T13" fmla="*/ 69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104">
                  <a:moveTo>
                    <a:pt x="65" y="69"/>
                  </a:moveTo>
                  <a:lnTo>
                    <a:pt x="58" y="0"/>
                  </a:lnTo>
                  <a:lnTo>
                    <a:pt x="16" y="0"/>
                  </a:lnTo>
                  <a:lnTo>
                    <a:pt x="0" y="23"/>
                  </a:lnTo>
                  <a:lnTo>
                    <a:pt x="25" y="96"/>
                  </a:lnTo>
                  <a:lnTo>
                    <a:pt x="46" y="103"/>
                  </a:lnTo>
                  <a:lnTo>
                    <a:pt x="65" y="69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0" name="Freeform 44"/>
            <p:cNvSpPr>
              <a:spLocks/>
            </p:cNvSpPr>
            <p:nvPr/>
          </p:nvSpPr>
          <p:spPr bwMode="auto">
            <a:xfrm>
              <a:off x="4836" y="3336"/>
              <a:ext cx="109" cy="114"/>
            </a:xfrm>
            <a:custGeom>
              <a:avLst/>
              <a:gdLst>
                <a:gd name="T0" fmla="*/ 102 w 109"/>
                <a:gd name="T1" fmla="*/ 63 h 114"/>
                <a:gd name="T2" fmla="*/ 108 w 109"/>
                <a:gd name="T3" fmla="*/ 0 h 114"/>
                <a:gd name="T4" fmla="*/ 85 w 109"/>
                <a:gd name="T5" fmla="*/ 5 h 114"/>
                <a:gd name="T6" fmla="*/ 83 w 109"/>
                <a:gd name="T7" fmla="*/ 27 h 114"/>
                <a:gd name="T8" fmla="*/ 15 w 109"/>
                <a:gd name="T9" fmla="*/ 45 h 114"/>
                <a:gd name="T10" fmla="*/ 0 w 109"/>
                <a:gd name="T11" fmla="*/ 107 h 114"/>
                <a:gd name="T12" fmla="*/ 36 w 109"/>
                <a:gd name="T13" fmla="*/ 113 h 114"/>
                <a:gd name="T14" fmla="*/ 52 w 109"/>
                <a:gd name="T15" fmla="*/ 84 h 114"/>
                <a:gd name="T16" fmla="*/ 102 w 109"/>
                <a:gd name="T17" fmla="*/ 63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9" h="114">
                  <a:moveTo>
                    <a:pt x="102" y="63"/>
                  </a:moveTo>
                  <a:lnTo>
                    <a:pt x="108" y="0"/>
                  </a:lnTo>
                  <a:lnTo>
                    <a:pt x="85" y="5"/>
                  </a:lnTo>
                  <a:lnTo>
                    <a:pt x="83" y="27"/>
                  </a:lnTo>
                  <a:lnTo>
                    <a:pt x="15" y="45"/>
                  </a:lnTo>
                  <a:lnTo>
                    <a:pt x="0" y="107"/>
                  </a:lnTo>
                  <a:lnTo>
                    <a:pt x="36" y="113"/>
                  </a:lnTo>
                  <a:lnTo>
                    <a:pt x="52" y="84"/>
                  </a:lnTo>
                  <a:lnTo>
                    <a:pt x="102" y="63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1" name="Freeform 45"/>
            <p:cNvSpPr>
              <a:spLocks/>
            </p:cNvSpPr>
            <p:nvPr/>
          </p:nvSpPr>
          <p:spPr bwMode="auto">
            <a:xfrm>
              <a:off x="3923" y="3633"/>
              <a:ext cx="66" cy="53"/>
            </a:xfrm>
            <a:custGeom>
              <a:avLst/>
              <a:gdLst>
                <a:gd name="T0" fmla="*/ 65 w 66"/>
                <a:gd name="T1" fmla="*/ 21 h 53"/>
                <a:gd name="T2" fmla="*/ 24 w 66"/>
                <a:gd name="T3" fmla="*/ 0 h 53"/>
                <a:gd name="T4" fmla="*/ 0 w 66"/>
                <a:gd name="T5" fmla="*/ 18 h 53"/>
                <a:gd name="T6" fmla="*/ 19 w 66"/>
                <a:gd name="T7" fmla="*/ 52 h 53"/>
                <a:gd name="T8" fmla="*/ 54 w 66"/>
                <a:gd name="T9" fmla="*/ 52 h 53"/>
                <a:gd name="T10" fmla="*/ 65 w 66"/>
                <a:gd name="T11" fmla="*/ 2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53">
                  <a:moveTo>
                    <a:pt x="65" y="21"/>
                  </a:moveTo>
                  <a:lnTo>
                    <a:pt x="24" y="0"/>
                  </a:lnTo>
                  <a:lnTo>
                    <a:pt x="0" y="18"/>
                  </a:lnTo>
                  <a:lnTo>
                    <a:pt x="19" y="52"/>
                  </a:lnTo>
                  <a:lnTo>
                    <a:pt x="54" y="52"/>
                  </a:lnTo>
                  <a:lnTo>
                    <a:pt x="65" y="21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2" name="Freeform 46"/>
            <p:cNvSpPr>
              <a:spLocks/>
            </p:cNvSpPr>
            <p:nvPr/>
          </p:nvSpPr>
          <p:spPr bwMode="auto">
            <a:xfrm>
              <a:off x="3696" y="3732"/>
              <a:ext cx="86" cy="61"/>
            </a:xfrm>
            <a:custGeom>
              <a:avLst/>
              <a:gdLst>
                <a:gd name="T0" fmla="*/ 55 w 86"/>
                <a:gd name="T1" fmla="*/ 60 h 61"/>
                <a:gd name="T2" fmla="*/ 85 w 86"/>
                <a:gd name="T3" fmla="*/ 5 h 61"/>
                <a:gd name="T4" fmla="*/ 57 w 86"/>
                <a:gd name="T5" fmla="*/ 0 h 61"/>
                <a:gd name="T6" fmla="*/ 41 w 86"/>
                <a:gd name="T7" fmla="*/ 18 h 61"/>
                <a:gd name="T8" fmla="*/ 13 w 86"/>
                <a:gd name="T9" fmla="*/ 18 h 61"/>
                <a:gd name="T10" fmla="*/ 0 w 86"/>
                <a:gd name="T11" fmla="*/ 36 h 61"/>
                <a:gd name="T12" fmla="*/ 55 w 86"/>
                <a:gd name="T13" fmla="*/ 6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61">
                  <a:moveTo>
                    <a:pt x="55" y="60"/>
                  </a:moveTo>
                  <a:lnTo>
                    <a:pt x="85" y="5"/>
                  </a:lnTo>
                  <a:lnTo>
                    <a:pt x="57" y="0"/>
                  </a:lnTo>
                  <a:lnTo>
                    <a:pt x="41" y="18"/>
                  </a:lnTo>
                  <a:lnTo>
                    <a:pt x="13" y="18"/>
                  </a:lnTo>
                  <a:lnTo>
                    <a:pt x="0" y="36"/>
                  </a:lnTo>
                  <a:lnTo>
                    <a:pt x="55" y="6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3" name="Freeform 47"/>
            <p:cNvSpPr>
              <a:spLocks/>
            </p:cNvSpPr>
            <p:nvPr/>
          </p:nvSpPr>
          <p:spPr bwMode="auto">
            <a:xfrm>
              <a:off x="4327" y="3647"/>
              <a:ext cx="120" cy="121"/>
            </a:xfrm>
            <a:custGeom>
              <a:avLst/>
              <a:gdLst>
                <a:gd name="T0" fmla="*/ 119 w 120"/>
                <a:gd name="T1" fmla="*/ 97 h 121"/>
                <a:gd name="T2" fmla="*/ 110 w 120"/>
                <a:gd name="T3" fmla="*/ 13 h 121"/>
                <a:gd name="T4" fmla="*/ 33 w 120"/>
                <a:gd name="T5" fmla="*/ 0 h 121"/>
                <a:gd name="T6" fmla="*/ 25 w 120"/>
                <a:gd name="T7" fmla="*/ 36 h 121"/>
                <a:gd name="T8" fmla="*/ 0 w 120"/>
                <a:gd name="T9" fmla="*/ 44 h 121"/>
                <a:gd name="T10" fmla="*/ 9 w 120"/>
                <a:gd name="T11" fmla="*/ 102 h 121"/>
                <a:gd name="T12" fmla="*/ 58 w 120"/>
                <a:gd name="T13" fmla="*/ 120 h 121"/>
                <a:gd name="T14" fmla="*/ 119 w 120"/>
                <a:gd name="T15" fmla="*/ 9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121">
                  <a:moveTo>
                    <a:pt x="119" y="97"/>
                  </a:moveTo>
                  <a:lnTo>
                    <a:pt x="110" y="13"/>
                  </a:lnTo>
                  <a:lnTo>
                    <a:pt x="33" y="0"/>
                  </a:lnTo>
                  <a:lnTo>
                    <a:pt x="25" y="36"/>
                  </a:lnTo>
                  <a:lnTo>
                    <a:pt x="0" y="44"/>
                  </a:lnTo>
                  <a:lnTo>
                    <a:pt x="9" y="102"/>
                  </a:lnTo>
                  <a:lnTo>
                    <a:pt x="58" y="120"/>
                  </a:lnTo>
                  <a:lnTo>
                    <a:pt x="119" y="97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4" name="Freeform 48"/>
            <p:cNvSpPr>
              <a:spLocks/>
            </p:cNvSpPr>
            <p:nvPr/>
          </p:nvSpPr>
          <p:spPr bwMode="auto">
            <a:xfrm>
              <a:off x="4038" y="3541"/>
              <a:ext cx="183" cy="153"/>
            </a:xfrm>
            <a:custGeom>
              <a:avLst/>
              <a:gdLst>
                <a:gd name="T0" fmla="*/ 99 w 183"/>
                <a:gd name="T1" fmla="*/ 146 h 153"/>
                <a:gd name="T2" fmla="*/ 130 w 183"/>
                <a:gd name="T3" fmla="*/ 109 h 153"/>
                <a:gd name="T4" fmla="*/ 149 w 183"/>
                <a:gd name="T5" fmla="*/ 51 h 153"/>
                <a:gd name="T6" fmla="*/ 182 w 183"/>
                <a:gd name="T7" fmla="*/ 13 h 153"/>
                <a:gd name="T8" fmla="*/ 152 w 183"/>
                <a:gd name="T9" fmla="*/ 0 h 153"/>
                <a:gd name="T10" fmla="*/ 112 w 183"/>
                <a:gd name="T11" fmla="*/ 34 h 153"/>
                <a:gd name="T12" fmla="*/ 0 w 183"/>
                <a:gd name="T13" fmla="*/ 55 h 153"/>
                <a:gd name="T14" fmla="*/ 53 w 183"/>
                <a:gd name="T15" fmla="*/ 152 h 153"/>
                <a:gd name="T16" fmla="*/ 99 w 183"/>
                <a:gd name="T17" fmla="*/ 146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3" h="153">
                  <a:moveTo>
                    <a:pt x="99" y="146"/>
                  </a:moveTo>
                  <a:lnTo>
                    <a:pt x="130" y="109"/>
                  </a:lnTo>
                  <a:lnTo>
                    <a:pt x="149" y="51"/>
                  </a:lnTo>
                  <a:lnTo>
                    <a:pt x="182" y="13"/>
                  </a:lnTo>
                  <a:lnTo>
                    <a:pt x="152" y="0"/>
                  </a:lnTo>
                  <a:lnTo>
                    <a:pt x="112" y="34"/>
                  </a:lnTo>
                  <a:lnTo>
                    <a:pt x="0" y="55"/>
                  </a:lnTo>
                  <a:lnTo>
                    <a:pt x="53" y="152"/>
                  </a:lnTo>
                  <a:lnTo>
                    <a:pt x="99" y="146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5" name="Freeform 49"/>
            <p:cNvSpPr>
              <a:spLocks/>
            </p:cNvSpPr>
            <p:nvPr/>
          </p:nvSpPr>
          <p:spPr bwMode="auto">
            <a:xfrm>
              <a:off x="4678" y="3472"/>
              <a:ext cx="174" cy="208"/>
            </a:xfrm>
            <a:custGeom>
              <a:avLst/>
              <a:gdLst>
                <a:gd name="T0" fmla="*/ 146 w 174"/>
                <a:gd name="T1" fmla="*/ 158 h 208"/>
                <a:gd name="T2" fmla="*/ 173 w 174"/>
                <a:gd name="T3" fmla="*/ 66 h 208"/>
                <a:gd name="T4" fmla="*/ 163 w 174"/>
                <a:gd name="T5" fmla="*/ 0 h 208"/>
                <a:gd name="T6" fmla="*/ 130 w 174"/>
                <a:gd name="T7" fmla="*/ 2 h 208"/>
                <a:gd name="T8" fmla="*/ 88 w 174"/>
                <a:gd name="T9" fmla="*/ 87 h 208"/>
                <a:gd name="T10" fmla="*/ 69 w 174"/>
                <a:gd name="T11" fmla="*/ 154 h 208"/>
                <a:gd name="T12" fmla="*/ 47 w 174"/>
                <a:gd name="T13" fmla="*/ 183 h 208"/>
                <a:gd name="T14" fmla="*/ 0 w 174"/>
                <a:gd name="T15" fmla="*/ 199 h 208"/>
                <a:gd name="T16" fmla="*/ 48 w 174"/>
                <a:gd name="T17" fmla="*/ 207 h 208"/>
                <a:gd name="T18" fmla="*/ 88 w 174"/>
                <a:gd name="T19" fmla="*/ 162 h 208"/>
                <a:gd name="T20" fmla="*/ 146 w 174"/>
                <a:gd name="T21" fmla="*/ 15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208">
                  <a:moveTo>
                    <a:pt x="146" y="158"/>
                  </a:moveTo>
                  <a:lnTo>
                    <a:pt x="173" y="66"/>
                  </a:lnTo>
                  <a:lnTo>
                    <a:pt x="163" y="0"/>
                  </a:lnTo>
                  <a:lnTo>
                    <a:pt x="130" y="2"/>
                  </a:lnTo>
                  <a:lnTo>
                    <a:pt x="88" y="87"/>
                  </a:lnTo>
                  <a:lnTo>
                    <a:pt x="69" y="154"/>
                  </a:lnTo>
                  <a:lnTo>
                    <a:pt x="47" y="183"/>
                  </a:lnTo>
                  <a:lnTo>
                    <a:pt x="0" y="199"/>
                  </a:lnTo>
                  <a:lnTo>
                    <a:pt x="48" y="207"/>
                  </a:lnTo>
                  <a:lnTo>
                    <a:pt x="88" y="162"/>
                  </a:lnTo>
                  <a:lnTo>
                    <a:pt x="146" y="158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</p:grpSp>
      <p:sp>
        <p:nvSpPr>
          <p:cNvPr id="36" name="Line 50"/>
          <p:cNvSpPr>
            <a:spLocks noChangeShapeType="1"/>
          </p:cNvSpPr>
          <p:nvPr/>
        </p:nvSpPr>
        <p:spPr bwMode="auto">
          <a:xfrm>
            <a:off x="1047960" y="5136054"/>
            <a:ext cx="2495319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37" name="Line 51"/>
          <p:cNvSpPr>
            <a:spLocks noChangeShapeType="1"/>
          </p:cNvSpPr>
          <p:nvPr/>
        </p:nvSpPr>
        <p:spPr bwMode="auto">
          <a:xfrm>
            <a:off x="3549177" y="5136054"/>
            <a:ext cx="0" cy="91001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38" name="37 Rectángulo"/>
          <p:cNvSpPr/>
          <p:nvPr/>
        </p:nvSpPr>
        <p:spPr>
          <a:xfrm>
            <a:off x="4246768" y="4767021"/>
            <a:ext cx="397868" cy="212247"/>
          </a:xfrm>
          <a:prstGeom prst="rect">
            <a:avLst/>
          </a:prstGeom>
          <a:noFill/>
          <a:ln w="28575">
            <a:solidFill>
              <a:srgbClr val="21853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>
                <a:solidFill>
                  <a:srgbClr val="FFFFFF"/>
                </a:solidFill>
              </a:rPr>
              <a:t>6</a:t>
            </a:r>
            <a:r>
              <a:rPr lang="es-ES" sz="900" dirty="0" smtClean="0">
                <a:solidFill>
                  <a:srgbClr val="FFFFFF"/>
                </a:solidFill>
              </a:rPr>
              <a:t>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39" name="38 Rectángulo"/>
          <p:cNvSpPr/>
          <p:nvPr/>
        </p:nvSpPr>
        <p:spPr>
          <a:xfrm>
            <a:off x="5850698" y="2666988"/>
            <a:ext cx="397868" cy="212247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14%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0" name="39 Rectángulo"/>
          <p:cNvSpPr/>
          <p:nvPr/>
        </p:nvSpPr>
        <p:spPr>
          <a:xfrm>
            <a:off x="3860613" y="1755122"/>
            <a:ext cx="397868" cy="212247"/>
          </a:xfrm>
          <a:prstGeom prst="rect">
            <a:avLst/>
          </a:prstGeom>
          <a:noFill/>
          <a:ln w="28575">
            <a:solidFill>
              <a:srgbClr val="56842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0%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1" name="40 Rectángulo"/>
          <p:cNvSpPr/>
          <p:nvPr/>
        </p:nvSpPr>
        <p:spPr>
          <a:xfrm>
            <a:off x="7755532" y="3764345"/>
            <a:ext cx="397868" cy="212247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00B0F0"/>
                </a:solidFill>
              </a:rPr>
              <a:t>0%</a:t>
            </a:r>
            <a:endParaRPr lang="es-ES" sz="900" dirty="0">
              <a:solidFill>
                <a:srgbClr val="00B0F0"/>
              </a:solidFill>
            </a:endParaRPr>
          </a:p>
        </p:txBody>
      </p:sp>
      <p:sp>
        <p:nvSpPr>
          <p:cNvPr id="42" name="41 Rectángulo"/>
          <p:cNvSpPr/>
          <p:nvPr/>
        </p:nvSpPr>
        <p:spPr>
          <a:xfrm>
            <a:off x="4648218" y="1795221"/>
            <a:ext cx="397868" cy="212247"/>
          </a:xfrm>
          <a:prstGeom prst="rect">
            <a:avLst/>
          </a:prstGeom>
          <a:noFill/>
          <a:ln w="28575">
            <a:solidFill>
              <a:srgbClr val="56842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17%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3" name="42 Rectángulo"/>
          <p:cNvSpPr/>
          <p:nvPr/>
        </p:nvSpPr>
        <p:spPr>
          <a:xfrm>
            <a:off x="4267218" y="2540868"/>
            <a:ext cx="397868" cy="212247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>
                <a:solidFill>
                  <a:srgbClr val="FFFFFF"/>
                </a:solidFill>
              </a:rPr>
              <a:t>4</a:t>
            </a:r>
            <a:r>
              <a:rPr lang="es-ES" sz="900" dirty="0" smtClean="0">
                <a:solidFill>
                  <a:srgbClr val="FFFFFF"/>
                </a:solidFill>
              </a:rPr>
              <a:t>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4" name="43 Rectángulo"/>
          <p:cNvSpPr/>
          <p:nvPr/>
        </p:nvSpPr>
        <p:spPr>
          <a:xfrm>
            <a:off x="5105418" y="3760068"/>
            <a:ext cx="397868" cy="212247"/>
          </a:xfrm>
          <a:prstGeom prst="rect">
            <a:avLst/>
          </a:prstGeom>
          <a:noFill/>
          <a:ln w="28575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7%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5" name="44 Rectángulo"/>
          <p:cNvSpPr/>
          <p:nvPr/>
        </p:nvSpPr>
        <p:spPr>
          <a:xfrm>
            <a:off x="6762700" y="2454741"/>
            <a:ext cx="397868" cy="212247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12%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6" name="45 Rectángulo"/>
          <p:cNvSpPr/>
          <p:nvPr/>
        </p:nvSpPr>
        <p:spPr>
          <a:xfrm>
            <a:off x="5877772" y="3658221"/>
            <a:ext cx="397868" cy="212247"/>
          </a:xfrm>
          <a:prstGeom prst="rect">
            <a:avLst/>
          </a:prstGeom>
          <a:noFill/>
          <a:ln w="28575">
            <a:solidFill>
              <a:srgbClr val="F9B26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>
                <a:solidFill>
                  <a:srgbClr val="FFFFFF"/>
                </a:solidFill>
              </a:rPr>
              <a:t>7</a:t>
            </a:r>
            <a:r>
              <a:rPr lang="es-ES" sz="900" dirty="0" smtClean="0">
                <a:solidFill>
                  <a:srgbClr val="FFFFFF"/>
                </a:solidFill>
              </a:rPr>
              <a:t>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7" name="46 Rectángulo"/>
          <p:cNvSpPr/>
          <p:nvPr/>
        </p:nvSpPr>
        <p:spPr>
          <a:xfrm>
            <a:off x="3757171" y="3795027"/>
            <a:ext cx="397868" cy="212247"/>
          </a:xfrm>
          <a:prstGeom prst="rect">
            <a:avLst/>
          </a:prstGeom>
          <a:noFill/>
          <a:ln w="28575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>
                <a:solidFill>
                  <a:srgbClr val="FFFFFF"/>
                </a:solidFill>
              </a:rPr>
              <a:t>6</a:t>
            </a:r>
            <a:r>
              <a:rPr lang="es-ES" sz="900" dirty="0" smtClean="0">
                <a:solidFill>
                  <a:srgbClr val="FFFFFF"/>
                </a:solidFill>
              </a:rPr>
              <a:t>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8" name="47 Rectángulo"/>
          <p:cNvSpPr/>
          <p:nvPr/>
        </p:nvSpPr>
        <p:spPr>
          <a:xfrm>
            <a:off x="3110163" y="1875101"/>
            <a:ext cx="397868" cy="212247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>
                <a:solidFill>
                  <a:srgbClr val="FFFFFF"/>
                </a:solidFill>
              </a:rPr>
              <a:t>3</a:t>
            </a:r>
            <a:r>
              <a:rPr lang="es-ES" sz="900" dirty="0" smtClean="0">
                <a:solidFill>
                  <a:srgbClr val="FFFFFF"/>
                </a:solidFill>
              </a:rPr>
              <a:t>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9" name="48 Rectángulo"/>
          <p:cNvSpPr/>
          <p:nvPr/>
        </p:nvSpPr>
        <p:spPr>
          <a:xfrm>
            <a:off x="4683308" y="3184092"/>
            <a:ext cx="397868" cy="212247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5%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50" name="49 Rectángulo"/>
          <p:cNvSpPr/>
          <p:nvPr/>
        </p:nvSpPr>
        <p:spPr>
          <a:xfrm>
            <a:off x="5627568" y="4393288"/>
            <a:ext cx="397868" cy="212247"/>
          </a:xfrm>
          <a:prstGeom prst="rect">
            <a:avLst/>
          </a:prstGeom>
          <a:noFill/>
          <a:ln w="28575">
            <a:solidFill>
              <a:schemeClr val="accent4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0%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51" name="50 Rectángulo"/>
          <p:cNvSpPr/>
          <p:nvPr/>
        </p:nvSpPr>
        <p:spPr>
          <a:xfrm>
            <a:off x="5503286" y="2062479"/>
            <a:ext cx="397868" cy="212247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>
                <a:solidFill>
                  <a:srgbClr val="FFFFFF"/>
                </a:solidFill>
              </a:rPr>
              <a:t>0</a:t>
            </a:r>
            <a:r>
              <a:rPr lang="es-ES" sz="900" dirty="0" smtClean="0">
                <a:solidFill>
                  <a:srgbClr val="FFFFFF"/>
                </a:solidFill>
              </a:rPr>
              <a:t>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52" name="51 Rectángulo"/>
          <p:cNvSpPr/>
          <p:nvPr/>
        </p:nvSpPr>
        <p:spPr>
          <a:xfrm>
            <a:off x="5149773" y="1832480"/>
            <a:ext cx="397868" cy="212247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17%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53" name="52 Rectángulo"/>
          <p:cNvSpPr/>
          <p:nvPr/>
        </p:nvSpPr>
        <p:spPr>
          <a:xfrm>
            <a:off x="5179531" y="2296468"/>
            <a:ext cx="397868" cy="212247"/>
          </a:xfrm>
          <a:prstGeom prst="rect">
            <a:avLst/>
          </a:prstGeom>
          <a:noFill/>
          <a:ln w="28575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20%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54" name="53 Rectángulo"/>
          <p:cNvSpPr/>
          <p:nvPr/>
        </p:nvSpPr>
        <p:spPr>
          <a:xfrm>
            <a:off x="2322248" y="5365297"/>
            <a:ext cx="397868" cy="212247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>
                <a:solidFill>
                  <a:srgbClr val="00B0F0"/>
                </a:solidFill>
              </a:rPr>
              <a:t>8</a:t>
            </a:r>
            <a:r>
              <a:rPr lang="es-ES" sz="900" dirty="0" smtClean="0">
                <a:solidFill>
                  <a:srgbClr val="00B0F0"/>
                </a:solidFill>
              </a:rPr>
              <a:t>%</a:t>
            </a:r>
            <a:endParaRPr lang="es-ES" sz="900" dirty="0">
              <a:solidFill>
                <a:srgbClr val="00B0F0"/>
              </a:solidFill>
            </a:endParaRPr>
          </a:p>
        </p:txBody>
      </p:sp>
      <p:sp>
        <p:nvSpPr>
          <p:cNvPr id="57" name="56 CuadroTexto"/>
          <p:cNvSpPr txBox="1"/>
          <p:nvPr/>
        </p:nvSpPr>
        <p:spPr>
          <a:xfrm>
            <a:off x="5148064" y="5802649"/>
            <a:ext cx="3516120" cy="769441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dirty="0" smtClean="0">
                <a:solidFill>
                  <a:srgbClr val="5F5F5F"/>
                </a:solidFill>
              </a:rPr>
              <a:t>Estos datos son de  carácter cualitativo en la mayoría de las CCAA, ya que las bases son muy reducidas. Las únicas CCAA que tienen bases superiores a 50 entrevistas son: Andalucía (65) y  Madrid  (56).</a:t>
            </a:r>
            <a:endParaRPr lang="es-ES" sz="1100" dirty="0">
              <a:solidFill>
                <a:srgbClr val="5F5F5F"/>
              </a:solidFill>
            </a:endParaRPr>
          </a:p>
        </p:txBody>
      </p:sp>
      <p:sp>
        <p:nvSpPr>
          <p:cNvPr id="58" name="57 CuadroTexto"/>
          <p:cNvSpPr txBox="1"/>
          <p:nvPr/>
        </p:nvSpPr>
        <p:spPr>
          <a:xfrm>
            <a:off x="571032" y="3018438"/>
            <a:ext cx="2416792" cy="3385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i="1" dirty="0" smtClean="0">
                <a:solidFill>
                  <a:srgbClr val="009DD9"/>
                </a:solidFill>
              </a:rPr>
              <a:t> Total 7%</a:t>
            </a:r>
            <a:endParaRPr lang="es-ES" sz="1600" i="1" dirty="0">
              <a:solidFill>
                <a:srgbClr val="009DD9"/>
              </a:solidFill>
            </a:endParaRPr>
          </a:p>
        </p:txBody>
      </p:sp>
      <p:sp>
        <p:nvSpPr>
          <p:cNvPr id="59" name="Rectangle 12"/>
          <p:cNvSpPr>
            <a:spLocks noChangeArrowheads="1"/>
          </p:cNvSpPr>
          <p:nvPr/>
        </p:nvSpPr>
        <p:spPr bwMode="auto">
          <a:xfrm>
            <a:off x="533400" y="833800"/>
            <a:ext cx="8610600" cy="50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FF"/>
                    </a:gs>
                    <a:gs pos="100000">
                      <a:srgbClr val="D5E5F3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r>
              <a:rPr lang="es-ES" sz="1400" dirty="0"/>
              <a:t>P.12 ¿Protestas o te enfadas en el momento de inyectarte la insulina? </a:t>
            </a:r>
            <a:r>
              <a:rPr lang="es-ES" sz="1400" dirty="0">
                <a:solidFill>
                  <a:srgbClr val="FF3300"/>
                </a:solidFill>
              </a:rPr>
              <a:t>(% - Sugerida y única)</a:t>
            </a:r>
          </a:p>
        </p:txBody>
      </p:sp>
      <p:sp>
        <p:nvSpPr>
          <p:cNvPr id="55" name="Rectangle 11"/>
          <p:cNvSpPr>
            <a:spLocks noChangeArrowheads="1"/>
          </p:cNvSpPr>
          <p:nvPr/>
        </p:nvSpPr>
        <p:spPr bwMode="auto">
          <a:xfrm>
            <a:off x="762000" y="228600"/>
            <a:ext cx="75428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ctr"/>
            <a:r>
              <a:rPr lang="es-ES_tradnl" sz="2400" dirty="0" smtClean="0">
                <a:solidFill>
                  <a:srgbClr val="0099FF"/>
                </a:solidFill>
                <a:ea typeface="ＭＳ Ｐゴシック" charset="-128"/>
              </a:rPr>
              <a:t>1. Sentimientos negativos a la hora de inyectarse.</a:t>
            </a:r>
            <a:endParaRPr lang="es-ES_tradnl" sz="2400" dirty="0">
              <a:solidFill>
                <a:srgbClr val="0099FF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549216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62000" y="228600"/>
            <a:ext cx="75428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ctr"/>
            <a:r>
              <a:rPr lang="es-ES_tradnl" sz="2400" dirty="0" smtClean="0">
                <a:solidFill>
                  <a:srgbClr val="0099FF"/>
                </a:solidFill>
                <a:ea typeface="ＭＳ Ｐゴシック" charset="-128"/>
              </a:rPr>
              <a:t>1. Actitud hacia la insulina</a:t>
            </a:r>
            <a:endParaRPr lang="es-ES_tradnl" sz="2400" dirty="0">
              <a:solidFill>
                <a:srgbClr val="0099FF"/>
              </a:solidFill>
              <a:ea typeface="ＭＳ Ｐゴシック" charset="-128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33400" y="738664"/>
            <a:ext cx="8610600" cy="1394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FF"/>
                    </a:gs>
                    <a:gs pos="100000">
                      <a:srgbClr val="D5E5F3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r>
              <a:rPr lang="es-ES" sz="1400" dirty="0" smtClean="0"/>
              <a:t>P.13. ¿Sabes medirte la glucosa?  </a:t>
            </a:r>
            <a:r>
              <a:rPr lang="es-ES" sz="1400" dirty="0" smtClean="0">
                <a:solidFill>
                  <a:srgbClr val="FF3300"/>
                </a:solidFill>
              </a:rPr>
              <a:t>(% - Sugerida y única)</a:t>
            </a:r>
          </a:p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r>
              <a:rPr lang="es-ES" sz="1400" dirty="0" smtClean="0"/>
              <a:t>P.14. ¿Sabes cuándo estás alto o bajo de glucosa? </a:t>
            </a:r>
            <a:r>
              <a:rPr lang="es-ES" sz="1400" dirty="0" smtClean="0">
                <a:solidFill>
                  <a:srgbClr val="FF3300"/>
                </a:solidFill>
              </a:rPr>
              <a:t>(% - Sugerida y única)</a:t>
            </a:r>
          </a:p>
        </p:txBody>
      </p:sp>
      <p:graphicFrame>
        <p:nvGraphicFramePr>
          <p:cNvPr id="6" name="Char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3140345"/>
              </p:ext>
            </p:extLst>
          </p:nvPr>
        </p:nvGraphicFramePr>
        <p:xfrm>
          <a:off x="533400" y="1905000"/>
          <a:ext cx="7771496" cy="3514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57200" y="5638800"/>
            <a:ext cx="8382000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defRPr sz="1400" b="1">
                <a:cs typeface="Arial" charset="0"/>
              </a:defRPr>
            </a:lvl1pPr>
            <a:lvl2pPr marL="742950" indent="-285750" eaLnBrk="0" hangingPunct="0">
              <a:defRPr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9pPr>
          </a:lstStyle>
          <a:p>
            <a:r>
              <a:rPr lang="es-ES" i="1" dirty="0" smtClean="0">
                <a:solidFill>
                  <a:srgbClr val="0070C0"/>
                </a:solidFill>
              </a:rPr>
              <a:t>Casi la totalidad de los niños saben medirse la glucosa, y la gran mayoría (91%) sabe diferenciar si esta alto o bajo.</a:t>
            </a:r>
            <a:endParaRPr lang="es-ES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2373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CuadroTexto"/>
          <p:cNvSpPr txBox="1"/>
          <p:nvPr/>
        </p:nvSpPr>
        <p:spPr>
          <a:xfrm>
            <a:off x="480381" y="1828800"/>
            <a:ext cx="2110419" cy="3385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i="1" dirty="0">
                <a:solidFill>
                  <a:srgbClr val="009DD9"/>
                </a:solidFill>
              </a:rPr>
              <a:t>% </a:t>
            </a:r>
            <a:r>
              <a:rPr lang="es-ES" sz="1600" i="1" dirty="0" smtClean="0">
                <a:solidFill>
                  <a:srgbClr val="009DD9"/>
                </a:solidFill>
              </a:rPr>
              <a:t>NO</a:t>
            </a:r>
            <a:endParaRPr lang="es-ES" sz="1600" i="1" dirty="0">
              <a:solidFill>
                <a:srgbClr val="009DD9"/>
              </a:solidFill>
            </a:endParaRPr>
          </a:p>
        </p:txBody>
      </p:sp>
      <p:sp>
        <p:nvSpPr>
          <p:cNvPr id="6" name="Freeform 3"/>
          <p:cNvSpPr>
            <a:spLocks/>
          </p:cNvSpPr>
          <p:nvPr/>
        </p:nvSpPr>
        <p:spPr bwMode="auto">
          <a:xfrm>
            <a:off x="4571404" y="2950638"/>
            <a:ext cx="591895" cy="597926"/>
          </a:xfrm>
          <a:custGeom>
            <a:avLst/>
            <a:gdLst>
              <a:gd name="T0" fmla="*/ 0 w 336"/>
              <a:gd name="T1" fmla="*/ 278 h 356"/>
              <a:gd name="T2" fmla="*/ 6 w 336"/>
              <a:gd name="T3" fmla="*/ 230 h 356"/>
              <a:gd name="T4" fmla="*/ 48 w 336"/>
              <a:gd name="T5" fmla="*/ 202 h 356"/>
              <a:gd name="T6" fmla="*/ 43 w 336"/>
              <a:gd name="T7" fmla="*/ 181 h 356"/>
              <a:gd name="T8" fmla="*/ 94 w 336"/>
              <a:gd name="T9" fmla="*/ 136 h 356"/>
              <a:gd name="T10" fmla="*/ 103 w 336"/>
              <a:gd name="T11" fmla="*/ 108 h 356"/>
              <a:gd name="T12" fmla="*/ 126 w 336"/>
              <a:gd name="T13" fmla="*/ 108 h 356"/>
              <a:gd name="T14" fmla="*/ 128 w 336"/>
              <a:gd name="T15" fmla="*/ 91 h 356"/>
              <a:gd name="T16" fmla="*/ 193 w 336"/>
              <a:gd name="T17" fmla="*/ 26 h 356"/>
              <a:gd name="T18" fmla="*/ 224 w 336"/>
              <a:gd name="T19" fmla="*/ 0 h 356"/>
              <a:gd name="T20" fmla="*/ 259 w 336"/>
              <a:gd name="T21" fmla="*/ 34 h 356"/>
              <a:gd name="T22" fmla="*/ 253 w 336"/>
              <a:gd name="T23" fmla="*/ 54 h 356"/>
              <a:gd name="T24" fmla="*/ 247 w 336"/>
              <a:gd name="T25" fmla="*/ 71 h 356"/>
              <a:gd name="T26" fmla="*/ 273 w 336"/>
              <a:gd name="T27" fmla="*/ 159 h 356"/>
              <a:gd name="T28" fmla="*/ 293 w 336"/>
              <a:gd name="T29" fmla="*/ 164 h 356"/>
              <a:gd name="T30" fmla="*/ 312 w 336"/>
              <a:gd name="T31" fmla="*/ 261 h 356"/>
              <a:gd name="T32" fmla="*/ 335 w 336"/>
              <a:gd name="T33" fmla="*/ 278 h 356"/>
              <a:gd name="T34" fmla="*/ 335 w 336"/>
              <a:gd name="T35" fmla="*/ 295 h 356"/>
              <a:gd name="T36" fmla="*/ 307 w 336"/>
              <a:gd name="T37" fmla="*/ 304 h 356"/>
              <a:gd name="T38" fmla="*/ 312 w 336"/>
              <a:gd name="T39" fmla="*/ 321 h 356"/>
              <a:gd name="T40" fmla="*/ 270 w 336"/>
              <a:gd name="T41" fmla="*/ 304 h 356"/>
              <a:gd name="T42" fmla="*/ 207 w 336"/>
              <a:gd name="T43" fmla="*/ 355 h 356"/>
              <a:gd name="T44" fmla="*/ 199 w 336"/>
              <a:gd name="T45" fmla="*/ 335 h 356"/>
              <a:gd name="T46" fmla="*/ 216 w 336"/>
              <a:gd name="T47" fmla="*/ 315 h 356"/>
              <a:gd name="T48" fmla="*/ 214 w 336"/>
              <a:gd name="T49" fmla="*/ 295 h 356"/>
              <a:gd name="T50" fmla="*/ 151 w 336"/>
              <a:gd name="T51" fmla="*/ 286 h 356"/>
              <a:gd name="T52" fmla="*/ 91 w 336"/>
              <a:gd name="T53" fmla="*/ 247 h 356"/>
              <a:gd name="T54" fmla="*/ 52 w 336"/>
              <a:gd name="T55" fmla="*/ 269 h 356"/>
              <a:gd name="T56" fmla="*/ 0 w 336"/>
              <a:gd name="T57" fmla="*/ 278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336" h="356">
                <a:moveTo>
                  <a:pt x="0" y="278"/>
                </a:moveTo>
                <a:lnTo>
                  <a:pt x="6" y="230"/>
                </a:lnTo>
                <a:lnTo>
                  <a:pt x="48" y="202"/>
                </a:lnTo>
                <a:lnTo>
                  <a:pt x="43" y="181"/>
                </a:lnTo>
                <a:lnTo>
                  <a:pt x="94" y="136"/>
                </a:lnTo>
                <a:lnTo>
                  <a:pt x="103" y="108"/>
                </a:lnTo>
                <a:lnTo>
                  <a:pt x="126" y="108"/>
                </a:lnTo>
                <a:lnTo>
                  <a:pt x="128" y="91"/>
                </a:lnTo>
                <a:lnTo>
                  <a:pt x="193" y="26"/>
                </a:lnTo>
                <a:lnTo>
                  <a:pt x="224" y="0"/>
                </a:lnTo>
                <a:lnTo>
                  <a:pt x="259" y="34"/>
                </a:lnTo>
                <a:lnTo>
                  <a:pt x="253" y="54"/>
                </a:lnTo>
                <a:lnTo>
                  <a:pt x="247" y="71"/>
                </a:lnTo>
                <a:lnTo>
                  <a:pt x="273" y="159"/>
                </a:lnTo>
                <a:lnTo>
                  <a:pt x="293" y="164"/>
                </a:lnTo>
                <a:lnTo>
                  <a:pt x="312" y="261"/>
                </a:lnTo>
                <a:lnTo>
                  <a:pt x="335" y="278"/>
                </a:lnTo>
                <a:lnTo>
                  <a:pt x="335" y="295"/>
                </a:lnTo>
                <a:lnTo>
                  <a:pt x="307" y="304"/>
                </a:lnTo>
                <a:lnTo>
                  <a:pt x="312" y="321"/>
                </a:lnTo>
                <a:lnTo>
                  <a:pt x="270" y="304"/>
                </a:lnTo>
                <a:lnTo>
                  <a:pt x="207" y="355"/>
                </a:lnTo>
                <a:lnTo>
                  <a:pt x="199" y="335"/>
                </a:lnTo>
                <a:lnTo>
                  <a:pt x="216" y="315"/>
                </a:lnTo>
                <a:lnTo>
                  <a:pt x="214" y="295"/>
                </a:lnTo>
                <a:lnTo>
                  <a:pt x="151" y="286"/>
                </a:lnTo>
                <a:lnTo>
                  <a:pt x="91" y="247"/>
                </a:lnTo>
                <a:lnTo>
                  <a:pt x="52" y="269"/>
                </a:lnTo>
                <a:lnTo>
                  <a:pt x="0" y="278"/>
                </a:lnTo>
              </a:path>
            </a:pathLst>
          </a:custGeom>
          <a:solidFill>
            <a:schemeClr val="accent1">
              <a:lumMod val="5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7" name="Freeform 4"/>
          <p:cNvSpPr>
            <a:spLocks/>
          </p:cNvSpPr>
          <p:nvPr/>
        </p:nvSpPr>
        <p:spPr bwMode="auto">
          <a:xfrm>
            <a:off x="3372515" y="3274393"/>
            <a:ext cx="1167181" cy="1225019"/>
          </a:xfrm>
          <a:custGeom>
            <a:avLst/>
            <a:gdLst>
              <a:gd name="T0" fmla="*/ 204 w 662"/>
              <a:gd name="T1" fmla="*/ 48 h 731"/>
              <a:gd name="T2" fmla="*/ 233 w 662"/>
              <a:gd name="T3" fmla="*/ 59 h 731"/>
              <a:gd name="T4" fmla="*/ 281 w 662"/>
              <a:gd name="T5" fmla="*/ 23 h 731"/>
              <a:gd name="T6" fmla="*/ 332 w 662"/>
              <a:gd name="T7" fmla="*/ 0 h 731"/>
              <a:gd name="T8" fmla="*/ 402 w 662"/>
              <a:gd name="T9" fmla="*/ 43 h 731"/>
              <a:gd name="T10" fmla="*/ 442 w 662"/>
              <a:gd name="T11" fmla="*/ 48 h 731"/>
              <a:gd name="T12" fmla="*/ 499 w 662"/>
              <a:gd name="T13" fmla="*/ 57 h 731"/>
              <a:gd name="T14" fmla="*/ 513 w 662"/>
              <a:gd name="T15" fmla="*/ 102 h 731"/>
              <a:gd name="T16" fmla="*/ 499 w 662"/>
              <a:gd name="T17" fmla="*/ 139 h 731"/>
              <a:gd name="T18" fmla="*/ 556 w 662"/>
              <a:gd name="T19" fmla="*/ 207 h 731"/>
              <a:gd name="T20" fmla="*/ 544 w 662"/>
              <a:gd name="T21" fmla="*/ 235 h 731"/>
              <a:gd name="T22" fmla="*/ 576 w 662"/>
              <a:gd name="T23" fmla="*/ 275 h 731"/>
              <a:gd name="T24" fmla="*/ 607 w 662"/>
              <a:gd name="T25" fmla="*/ 315 h 731"/>
              <a:gd name="T26" fmla="*/ 661 w 662"/>
              <a:gd name="T27" fmla="*/ 318 h 731"/>
              <a:gd name="T28" fmla="*/ 652 w 662"/>
              <a:gd name="T29" fmla="*/ 361 h 731"/>
              <a:gd name="T30" fmla="*/ 590 w 662"/>
              <a:gd name="T31" fmla="*/ 392 h 731"/>
              <a:gd name="T32" fmla="*/ 599 w 662"/>
              <a:gd name="T33" fmla="*/ 440 h 731"/>
              <a:gd name="T34" fmla="*/ 576 w 662"/>
              <a:gd name="T35" fmla="*/ 482 h 731"/>
              <a:gd name="T36" fmla="*/ 536 w 662"/>
              <a:gd name="T37" fmla="*/ 497 h 731"/>
              <a:gd name="T38" fmla="*/ 525 w 662"/>
              <a:gd name="T39" fmla="*/ 525 h 731"/>
              <a:gd name="T40" fmla="*/ 449 w 662"/>
              <a:gd name="T41" fmla="*/ 576 h 731"/>
              <a:gd name="T42" fmla="*/ 457 w 662"/>
              <a:gd name="T43" fmla="*/ 639 h 731"/>
              <a:gd name="T44" fmla="*/ 402 w 662"/>
              <a:gd name="T45" fmla="*/ 642 h 731"/>
              <a:gd name="T46" fmla="*/ 357 w 662"/>
              <a:gd name="T47" fmla="*/ 678 h 731"/>
              <a:gd name="T48" fmla="*/ 354 w 662"/>
              <a:gd name="T49" fmla="*/ 718 h 731"/>
              <a:gd name="T50" fmla="*/ 321 w 662"/>
              <a:gd name="T51" fmla="*/ 724 h 731"/>
              <a:gd name="T52" fmla="*/ 255 w 662"/>
              <a:gd name="T53" fmla="*/ 701 h 731"/>
              <a:gd name="T54" fmla="*/ 150 w 662"/>
              <a:gd name="T55" fmla="*/ 636 h 731"/>
              <a:gd name="T56" fmla="*/ 102 w 662"/>
              <a:gd name="T57" fmla="*/ 636 h 731"/>
              <a:gd name="T58" fmla="*/ 91 w 662"/>
              <a:gd name="T59" fmla="*/ 630 h 731"/>
              <a:gd name="T60" fmla="*/ 76 w 662"/>
              <a:gd name="T61" fmla="*/ 604 h 731"/>
              <a:gd name="T62" fmla="*/ 43 w 662"/>
              <a:gd name="T63" fmla="*/ 568 h 731"/>
              <a:gd name="T64" fmla="*/ 23 w 662"/>
              <a:gd name="T65" fmla="*/ 530 h 731"/>
              <a:gd name="T66" fmla="*/ 51 w 662"/>
              <a:gd name="T67" fmla="*/ 480 h 731"/>
              <a:gd name="T68" fmla="*/ 85 w 662"/>
              <a:gd name="T69" fmla="*/ 432 h 731"/>
              <a:gd name="T70" fmla="*/ 105 w 662"/>
              <a:gd name="T71" fmla="*/ 406 h 731"/>
              <a:gd name="T72" fmla="*/ 99 w 662"/>
              <a:gd name="T73" fmla="*/ 363 h 731"/>
              <a:gd name="T74" fmla="*/ 71 w 662"/>
              <a:gd name="T75" fmla="*/ 344 h 731"/>
              <a:gd name="T76" fmla="*/ 68 w 662"/>
              <a:gd name="T77" fmla="*/ 301 h 731"/>
              <a:gd name="T78" fmla="*/ 43 w 662"/>
              <a:gd name="T79" fmla="*/ 261 h 731"/>
              <a:gd name="T80" fmla="*/ 23 w 662"/>
              <a:gd name="T81" fmla="*/ 227 h 731"/>
              <a:gd name="T82" fmla="*/ 0 w 662"/>
              <a:gd name="T83" fmla="*/ 199 h 731"/>
              <a:gd name="T84" fmla="*/ 131 w 662"/>
              <a:gd name="T85" fmla="*/ 159 h 731"/>
              <a:gd name="T86" fmla="*/ 156 w 662"/>
              <a:gd name="T87" fmla="*/ 147 h 731"/>
              <a:gd name="T88" fmla="*/ 173 w 662"/>
              <a:gd name="T89" fmla="*/ 102 h 7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62" h="731">
                <a:moveTo>
                  <a:pt x="164" y="68"/>
                </a:moveTo>
                <a:lnTo>
                  <a:pt x="204" y="48"/>
                </a:lnTo>
                <a:lnTo>
                  <a:pt x="226" y="65"/>
                </a:lnTo>
                <a:lnTo>
                  <a:pt x="233" y="59"/>
                </a:lnTo>
                <a:lnTo>
                  <a:pt x="250" y="31"/>
                </a:lnTo>
                <a:lnTo>
                  <a:pt x="281" y="23"/>
                </a:lnTo>
                <a:lnTo>
                  <a:pt x="312" y="0"/>
                </a:lnTo>
                <a:lnTo>
                  <a:pt x="332" y="0"/>
                </a:lnTo>
                <a:lnTo>
                  <a:pt x="374" y="48"/>
                </a:lnTo>
                <a:lnTo>
                  <a:pt x="402" y="43"/>
                </a:lnTo>
                <a:lnTo>
                  <a:pt x="420" y="54"/>
                </a:lnTo>
                <a:lnTo>
                  <a:pt x="442" y="48"/>
                </a:lnTo>
                <a:lnTo>
                  <a:pt x="468" y="74"/>
                </a:lnTo>
                <a:lnTo>
                  <a:pt x="499" y="57"/>
                </a:lnTo>
                <a:lnTo>
                  <a:pt x="511" y="65"/>
                </a:lnTo>
                <a:lnTo>
                  <a:pt x="513" y="102"/>
                </a:lnTo>
                <a:lnTo>
                  <a:pt x="522" y="116"/>
                </a:lnTo>
                <a:lnTo>
                  <a:pt x="499" y="139"/>
                </a:lnTo>
                <a:lnTo>
                  <a:pt x="502" y="156"/>
                </a:lnTo>
                <a:lnTo>
                  <a:pt x="556" y="207"/>
                </a:lnTo>
                <a:lnTo>
                  <a:pt x="564" y="216"/>
                </a:lnTo>
                <a:lnTo>
                  <a:pt x="544" y="235"/>
                </a:lnTo>
                <a:lnTo>
                  <a:pt x="556" y="256"/>
                </a:lnTo>
                <a:lnTo>
                  <a:pt x="576" y="275"/>
                </a:lnTo>
                <a:lnTo>
                  <a:pt x="587" y="315"/>
                </a:lnTo>
                <a:lnTo>
                  <a:pt x="607" y="315"/>
                </a:lnTo>
                <a:lnTo>
                  <a:pt x="649" y="307"/>
                </a:lnTo>
                <a:lnTo>
                  <a:pt x="661" y="318"/>
                </a:lnTo>
                <a:lnTo>
                  <a:pt x="658" y="349"/>
                </a:lnTo>
                <a:lnTo>
                  <a:pt x="652" y="361"/>
                </a:lnTo>
                <a:lnTo>
                  <a:pt x="624" y="369"/>
                </a:lnTo>
                <a:lnTo>
                  <a:pt x="590" y="392"/>
                </a:lnTo>
                <a:lnTo>
                  <a:pt x="590" y="418"/>
                </a:lnTo>
                <a:lnTo>
                  <a:pt x="599" y="440"/>
                </a:lnTo>
                <a:lnTo>
                  <a:pt x="576" y="468"/>
                </a:lnTo>
                <a:lnTo>
                  <a:pt x="576" y="482"/>
                </a:lnTo>
                <a:lnTo>
                  <a:pt x="561" y="499"/>
                </a:lnTo>
                <a:lnTo>
                  <a:pt x="536" y="497"/>
                </a:lnTo>
                <a:lnTo>
                  <a:pt x="525" y="508"/>
                </a:lnTo>
                <a:lnTo>
                  <a:pt x="525" y="525"/>
                </a:lnTo>
                <a:lnTo>
                  <a:pt x="480" y="542"/>
                </a:lnTo>
                <a:lnTo>
                  <a:pt x="449" y="576"/>
                </a:lnTo>
                <a:lnTo>
                  <a:pt x="445" y="596"/>
                </a:lnTo>
                <a:lnTo>
                  <a:pt x="457" y="639"/>
                </a:lnTo>
                <a:lnTo>
                  <a:pt x="431" y="665"/>
                </a:lnTo>
                <a:lnTo>
                  <a:pt x="402" y="642"/>
                </a:lnTo>
                <a:lnTo>
                  <a:pt x="392" y="642"/>
                </a:lnTo>
                <a:lnTo>
                  <a:pt x="357" y="678"/>
                </a:lnTo>
                <a:lnTo>
                  <a:pt x="363" y="704"/>
                </a:lnTo>
                <a:lnTo>
                  <a:pt x="354" y="718"/>
                </a:lnTo>
                <a:lnTo>
                  <a:pt x="335" y="710"/>
                </a:lnTo>
                <a:lnTo>
                  <a:pt x="321" y="724"/>
                </a:lnTo>
                <a:lnTo>
                  <a:pt x="312" y="730"/>
                </a:lnTo>
                <a:lnTo>
                  <a:pt x="255" y="701"/>
                </a:lnTo>
                <a:lnTo>
                  <a:pt x="173" y="673"/>
                </a:lnTo>
                <a:lnTo>
                  <a:pt x="150" y="636"/>
                </a:lnTo>
                <a:lnTo>
                  <a:pt x="116" y="653"/>
                </a:lnTo>
                <a:lnTo>
                  <a:pt x="102" y="636"/>
                </a:lnTo>
                <a:lnTo>
                  <a:pt x="85" y="642"/>
                </a:lnTo>
                <a:lnTo>
                  <a:pt x="91" y="630"/>
                </a:lnTo>
                <a:lnTo>
                  <a:pt x="79" y="613"/>
                </a:lnTo>
                <a:lnTo>
                  <a:pt x="76" y="604"/>
                </a:lnTo>
                <a:lnTo>
                  <a:pt x="43" y="576"/>
                </a:lnTo>
                <a:lnTo>
                  <a:pt x="43" y="568"/>
                </a:lnTo>
                <a:lnTo>
                  <a:pt x="23" y="548"/>
                </a:lnTo>
                <a:lnTo>
                  <a:pt x="23" y="530"/>
                </a:lnTo>
                <a:lnTo>
                  <a:pt x="37" y="502"/>
                </a:lnTo>
                <a:lnTo>
                  <a:pt x="51" y="480"/>
                </a:lnTo>
                <a:lnTo>
                  <a:pt x="51" y="460"/>
                </a:lnTo>
                <a:lnTo>
                  <a:pt x="85" y="432"/>
                </a:lnTo>
                <a:lnTo>
                  <a:pt x="99" y="426"/>
                </a:lnTo>
                <a:lnTo>
                  <a:pt x="105" y="406"/>
                </a:lnTo>
                <a:lnTo>
                  <a:pt x="111" y="371"/>
                </a:lnTo>
                <a:lnTo>
                  <a:pt x="99" y="363"/>
                </a:lnTo>
                <a:lnTo>
                  <a:pt x="83" y="366"/>
                </a:lnTo>
                <a:lnTo>
                  <a:pt x="71" y="344"/>
                </a:lnTo>
                <a:lnTo>
                  <a:pt x="68" y="309"/>
                </a:lnTo>
                <a:lnTo>
                  <a:pt x="68" y="301"/>
                </a:lnTo>
                <a:lnTo>
                  <a:pt x="45" y="287"/>
                </a:lnTo>
                <a:lnTo>
                  <a:pt x="43" y="261"/>
                </a:lnTo>
                <a:lnTo>
                  <a:pt x="34" y="247"/>
                </a:lnTo>
                <a:lnTo>
                  <a:pt x="23" y="227"/>
                </a:lnTo>
                <a:lnTo>
                  <a:pt x="0" y="204"/>
                </a:lnTo>
                <a:lnTo>
                  <a:pt x="0" y="199"/>
                </a:lnTo>
                <a:lnTo>
                  <a:pt x="99" y="199"/>
                </a:lnTo>
                <a:lnTo>
                  <a:pt x="131" y="159"/>
                </a:lnTo>
                <a:lnTo>
                  <a:pt x="150" y="162"/>
                </a:lnTo>
                <a:lnTo>
                  <a:pt x="156" y="147"/>
                </a:lnTo>
                <a:lnTo>
                  <a:pt x="164" y="122"/>
                </a:lnTo>
                <a:lnTo>
                  <a:pt x="173" y="102"/>
                </a:lnTo>
                <a:lnTo>
                  <a:pt x="164" y="68"/>
                </a:lnTo>
              </a:path>
            </a:pathLst>
          </a:custGeom>
          <a:solidFill>
            <a:srgbClr val="FFDD4F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>
            <a:off x="4246768" y="2855845"/>
            <a:ext cx="1802864" cy="1624609"/>
          </a:xfrm>
          <a:custGeom>
            <a:avLst/>
            <a:gdLst>
              <a:gd name="T0" fmla="*/ 82 w 1022"/>
              <a:gd name="T1" fmla="*/ 333 h 969"/>
              <a:gd name="T2" fmla="*/ 142 w 1022"/>
              <a:gd name="T3" fmla="*/ 298 h 969"/>
              <a:gd name="T4" fmla="*/ 184 w 1022"/>
              <a:gd name="T5" fmla="*/ 335 h 969"/>
              <a:gd name="T6" fmla="*/ 332 w 1022"/>
              <a:gd name="T7" fmla="*/ 341 h 969"/>
              <a:gd name="T8" fmla="*/ 397 w 1022"/>
              <a:gd name="T9" fmla="*/ 372 h 969"/>
              <a:gd name="T10" fmla="*/ 451 w 1022"/>
              <a:gd name="T11" fmla="*/ 361 h 969"/>
              <a:gd name="T12" fmla="*/ 516 w 1022"/>
              <a:gd name="T13" fmla="*/ 352 h 969"/>
              <a:gd name="T14" fmla="*/ 473 w 1022"/>
              <a:gd name="T15" fmla="*/ 224 h 969"/>
              <a:gd name="T16" fmla="*/ 428 w 1022"/>
              <a:gd name="T17" fmla="*/ 125 h 969"/>
              <a:gd name="T18" fmla="*/ 448 w 1022"/>
              <a:gd name="T19" fmla="*/ 40 h 969"/>
              <a:gd name="T20" fmla="*/ 510 w 1022"/>
              <a:gd name="T21" fmla="*/ 17 h 969"/>
              <a:gd name="T22" fmla="*/ 558 w 1022"/>
              <a:gd name="T23" fmla="*/ 14 h 969"/>
              <a:gd name="T24" fmla="*/ 653 w 1022"/>
              <a:gd name="T25" fmla="*/ 31 h 969"/>
              <a:gd name="T26" fmla="*/ 667 w 1022"/>
              <a:gd name="T27" fmla="*/ 86 h 969"/>
              <a:gd name="T28" fmla="*/ 762 w 1022"/>
              <a:gd name="T29" fmla="*/ 47 h 969"/>
              <a:gd name="T30" fmla="*/ 846 w 1022"/>
              <a:gd name="T31" fmla="*/ 188 h 969"/>
              <a:gd name="T32" fmla="*/ 853 w 1022"/>
              <a:gd name="T33" fmla="*/ 217 h 969"/>
              <a:gd name="T34" fmla="*/ 824 w 1022"/>
              <a:gd name="T35" fmla="*/ 219 h 969"/>
              <a:gd name="T36" fmla="*/ 804 w 1022"/>
              <a:gd name="T37" fmla="*/ 256 h 969"/>
              <a:gd name="T38" fmla="*/ 824 w 1022"/>
              <a:gd name="T39" fmla="*/ 327 h 969"/>
              <a:gd name="T40" fmla="*/ 908 w 1022"/>
              <a:gd name="T41" fmla="*/ 378 h 969"/>
              <a:gd name="T42" fmla="*/ 948 w 1022"/>
              <a:gd name="T43" fmla="*/ 443 h 969"/>
              <a:gd name="T44" fmla="*/ 922 w 1022"/>
              <a:gd name="T45" fmla="*/ 488 h 969"/>
              <a:gd name="T46" fmla="*/ 900 w 1022"/>
              <a:gd name="T47" fmla="*/ 571 h 969"/>
              <a:gd name="T48" fmla="*/ 959 w 1022"/>
              <a:gd name="T49" fmla="*/ 602 h 969"/>
              <a:gd name="T50" fmla="*/ 953 w 1022"/>
              <a:gd name="T51" fmla="*/ 687 h 969"/>
              <a:gd name="T52" fmla="*/ 1021 w 1022"/>
              <a:gd name="T53" fmla="*/ 735 h 969"/>
              <a:gd name="T54" fmla="*/ 995 w 1022"/>
              <a:gd name="T55" fmla="*/ 778 h 969"/>
              <a:gd name="T56" fmla="*/ 945 w 1022"/>
              <a:gd name="T57" fmla="*/ 769 h 969"/>
              <a:gd name="T58" fmla="*/ 910 w 1022"/>
              <a:gd name="T59" fmla="*/ 766 h 969"/>
              <a:gd name="T60" fmla="*/ 885 w 1022"/>
              <a:gd name="T61" fmla="*/ 840 h 969"/>
              <a:gd name="T62" fmla="*/ 843 w 1022"/>
              <a:gd name="T63" fmla="*/ 860 h 969"/>
              <a:gd name="T64" fmla="*/ 808 w 1022"/>
              <a:gd name="T65" fmla="*/ 885 h 969"/>
              <a:gd name="T66" fmla="*/ 729 w 1022"/>
              <a:gd name="T67" fmla="*/ 925 h 969"/>
              <a:gd name="T68" fmla="*/ 650 w 1022"/>
              <a:gd name="T69" fmla="*/ 951 h 969"/>
              <a:gd name="T70" fmla="*/ 624 w 1022"/>
              <a:gd name="T71" fmla="*/ 835 h 969"/>
              <a:gd name="T72" fmla="*/ 570 w 1022"/>
              <a:gd name="T73" fmla="*/ 840 h 969"/>
              <a:gd name="T74" fmla="*/ 513 w 1022"/>
              <a:gd name="T75" fmla="*/ 840 h 969"/>
              <a:gd name="T76" fmla="*/ 428 w 1022"/>
              <a:gd name="T77" fmla="*/ 857 h 969"/>
              <a:gd name="T78" fmla="*/ 358 w 1022"/>
              <a:gd name="T79" fmla="*/ 846 h 969"/>
              <a:gd name="T80" fmla="*/ 252 w 1022"/>
              <a:gd name="T81" fmla="*/ 866 h 969"/>
              <a:gd name="T82" fmla="*/ 113 w 1022"/>
              <a:gd name="T83" fmla="*/ 792 h 969"/>
              <a:gd name="T84" fmla="*/ 76 w 1022"/>
              <a:gd name="T85" fmla="*/ 713 h 969"/>
              <a:gd name="T86" fmla="*/ 90 w 1022"/>
              <a:gd name="T87" fmla="*/ 642 h 969"/>
              <a:gd name="T88" fmla="*/ 159 w 1022"/>
              <a:gd name="T89" fmla="*/ 597 h 969"/>
              <a:gd name="T90" fmla="*/ 130 w 1022"/>
              <a:gd name="T91" fmla="*/ 559 h 969"/>
              <a:gd name="T92" fmla="*/ 79 w 1022"/>
              <a:gd name="T93" fmla="*/ 540 h 969"/>
              <a:gd name="T94" fmla="*/ 48 w 1022"/>
              <a:gd name="T95" fmla="*/ 485 h 969"/>
              <a:gd name="T96" fmla="*/ 2 w 1022"/>
              <a:gd name="T97" fmla="*/ 395 h 9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022" h="969">
                <a:moveTo>
                  <a:pt x="25" y="364"/>
                </a:moveTo>
                <a:lnTo>
                  <a:pt x="54" y="341"/>
                </a:lnTo>
                <a:lnTo>
                  <a:pt x="82" y="333"/>
                </a:lnTo>
                <a:lnTo>
                  <a:pt x="111" y="329"/>
                </a:lnTo>
                <a:lnTo>
                  <a:pt x="119" y="307"/>
                </a:lnTo>
                <a:lnTo>
                  <a:pt x="142" y="298"/>
                </a:lnTo>
                <a:lnTo>
                  <a:pt x="156" y="318"/>
                </a:lnTo>
                <a:lnTo>
                  <a:pt x="164" y="341"/>
                </a:lnTo>
                <a:lnTo>
                  <a:pt x="184" y="335"/>
                </a:lnTo>
                <a:lnTo>
                  <a:pt x="227" y="326"/>
                </a:lnTo>
                <a:lnTo>
                  <a:pt x="275" y="304"/>
                </a:lnTo>
                <a:lnTo>
                  <a:pt x="332" y="341"/>
                </a:lnTo>
                <a:lnTo>
                  <a:pt x="391" y="352"/>
                </a:lnTo>
                <a:lnTo>
                  <a:pt x="397" y="366"/>
                </a:lnTo>
                <a:lnTo>
                  <a:pt x="397" y="372"/>
                </a:lnTo>
                <a:lnTo>
                  <a:pt x="380" y="392"/>
                </a:lnTo>
                <a:lnTo>
                  <a:pt x="391" y="414"/>
                </a:lnTo>
                <a:lnTo>
                  <a:pt x="451" y="361"/>
                </a:lnTo>
                <a:lnTo>
                  <a:pt x="494" y="381"/>
                </a:lnTo>
                <a:lnTo>
                  <a:pt x="491" y="361"/>
                </a:lnTo>
                <a:lnTo>
                  <a:pt x="516" y="352"/>
                </a:lnTo>
                <a:lnTo>
                  <a:pt x="516" y="335"/>
                </a:lnTo>
                <a:lnTo>
                  <a:pt x="494" y="315"/>
                </a:lnTo>
                <a:lnTo>
                  <a:pt x="473" y="224"/>
                </a:lnTo>
                <a:lnTo>
                  <a:pt x="470" y="219"/>
                </a:lnTo>
                <a:lnTo>
                  <a:pt x="460" y="219"/>
                </a:lnTo>
                <a:lnTo>
                  <a:pt x="428" y="125"/>
                </a:lnTo>
                <a:lnTo>
                  <a:pt x="439" y="91"/>
                </a:lnTo>
                <a:lnTo>
                  <a:pt x="406" y="57"/>
                </a:lnTo>
                <a:lnTo>
                  <a:pt x="448" y="40"/>
                </a:lnTo>
                <a:lnTo>
                  <a:pt x="479" y="12"/>
                </a:lnTo>
                <a:lnTo>
                  <a:pt x="502" y="3"/>
                </a:lnTo>
                <a:lnTo>
                  <a:pt x="510" y="17"/>
                </a:lnTo>
                <a:lnTo>
                  <a:pt x="525" y="17"/>
                </a:lnTo>
                <a:lnTo>
                  <a:pt x="548" y="0"/>
                </a:lnTo>
                <a:lnTo>
                  <a:pt x="558" y="14"/>
                </a:lnTo>
                <a:lnTo>
                  <a:pt x="575" y="12"/>
                </a:lnTo>
                <a:lnTo>
                  <a:pt x="613" y="26"/>
                </a:lnTo>
                <a:lnTo>
                  <a:pt x="653" y="31"/>
                </a:lnTo>
                <a:lnTo>
                  <a:pt x="627" y="48"/>
                </a:lnTo>
                <a:lnTo>
                  <a:pt x="646" y="97"/>
                </a:lnTo>
                <a:lnTo>
                  <a:pt x="667" y="86"/>
                </a:lnTo>
                <a:lnTo>
                  <a:pt x="715" y="83"/>
                </a:lnTo>
                <a:lnTo>
                  <a:pt x="738" y="69"/>
                </a:lnTo>
                <a:lnTo>
                  <a:pt x="762" y="47"/>
                </a:lnTo>
                <a:lnTo>
                  <a:pt x="825" y="109"/>
                </a:lnTo>
                <a:lnTo>
                  <a:pt x="847" y="121"/>
                </a:lnTo>
                <a:lnTo>
                  <a:pt x="846" y="188"/>
                </a:lnTo>
                <a:lnTo>
                  <a:pt x="862" y="196"/>
                </a:lnTo>
                <a:lnTo>
                  <a:pt x="861" y="212"/>
                </a:lnTo>
                <a:lnTo>
                  <a:pt x="853" y="217"/>
                </a:lnTo>
                <a:lnTo>
                  <a:pt x="844" y="208"/>
                </a:lnTo>
                <a:lnTo>
                  <a:pt x="835" y="212"/>
                </a:lnTo>
                <a:lnTo>
                  <a:pt x="824" y="219"/>
                </a:lnTo>
                <a:lnTo>
                  <a:pt x="823" y="237"/>
                </a:lnTo>
                <a:lnTo>
                  <a:pt x="813" y="247"/>
                </a:lnTo>
                <a:lnTo>
                  <a:pt x="804" y="256"/>
                </a:lnTo>
                <a:lnTo>
                  <a:pt x="791" y="261"/>
                </a:lnTo>
                <a:lnTo>
                  <a:pt x="805" y="290"/>
                </a:lnTo>
                <a:lnTo>
                  <a:pt x="824" y="327"/>
                </a:lnTo>
                <a:lnTo>
                  <a:pt x="853" y="317"/>
                </a:lnTo>
                <a:lnTo>
                  <a:pt x="891" y="373"/>
                </a:lnTo>
                <a:lnTo>
                  <a:pt x="908" y="378"/>
                </a:lnTo>
                <a:lnTo>
                  <a:pt x="932" y="392"/>
                </a:lnTo>
                <a:lnTo>
                  <a:pt x="945" y="414"/>
                </a:lnTo>
                <a:lnTo>
                  <a:pt x="948" y="443"/>
                </a:lnTo>
                <a:lnTo>
                  <a:pt x="928" y="469"/>
                </a:lnTo>
                <a:lnTo>
                  <a:pt x="919" y="471"/>
                </a:lnTo>
                <a:lnTo>
                  <a:pt x="922" y="488"/>
                </a:lnTo>
                <a:lnTo>
                  <a:pt x="885" y="497"/>
                </a:lnTo>
                <a:lnTo>
                  <a:pt x="874" y="557"/>
                </a:lnTo>
                <a:lnTo>
                  <a:pt x="900" y="571"/>
                </a:lnTo>
                <a:lnTo>
                  <a:pt x="924" y="576"/>
                </a:lnTo>
                <a:lnTo>
                  <a:pt x="950" y="590"/>
                </a:lnTo>
                <a:lnTo>
                  <a:pt x="959" y="602"/>
                </a:lnTo>
                <a:lnTo>
                  <a:pt x="948" y="636"/>
                </a:lnTo>
                <a:lnTo>
                  <a:pt x="948" y="670"/>
                </a:lnTo>
                <a:lnTo>
                  <a:pt x="953" y="687"/>
                </a:lnTo>
                <a:lnTo>
                  <a:pt x="1007" y="707"/>
                </a:lnTo>
                <a:lnTo>
                  <a:pt x="1019" y="716"/>
                </a:lnTo>
                <a:lnTo>
                  <a:pt x="1021" y="735"/>
                </a:lnTo>
                <a:lnTo>
                  <a:pt x="1010" y="749"/>
                </a:lnTo>
                <a:lnTo>
                  <a:pt x="1002" y="766"/>
                </a:lnTo>
                <a:lnTo>
                  <a:pt x="995" y="778"/>
                </a:lnTo>
                <a:lnTo>
                  <a:pt x="979" y="758"/>
                </a:lnTo>
                <a:lnTo>
                  <a:pt x="967" y="755"/>
                </a:lnTo>
                <a:lnTo>
                  <a:pt x="945" y="769"/>
                </a:lnTo>
                <a:lnTo>
                  <a:pt x="933" y="775"/>
                </a:lnTo>
                <a:lnTo>
                  <a:pt x="922" y="758"/>
                </a:lnTo>
                <a:lnTo>
                  <a:pt x="910" y="766"/>
                </a:lnTo>
                <a:lnTo>
                  <a:pt x="914" y="789"/>
                </a:lnTo>
                <a:lnTo>
                  <a:pt x="900" y="823"/>
                </a:lnTo>
                <a:lnTo>
                  <a:pt x="885" y="840"/>
                </a:lnTo>
                <a:lnTo>
                  <a:pt x="888" y="857"/>
                </a:lnTo>
                <a:lnTo>
                  <a:pt x="851" y="877"/>
                </a:lnTo>
                <a:lnTo>
                  <a:pt x="843" y="860"/>
                </a:lnTo>
                <a:lnTo>
                  <a:pt x="834" y="860"/>
                </a:lnTo>
                <a:lnTo>
                  <a:pt x="808" y="866"/>
                </a:lnTo>
                <a:lnTo>
                  <a:pt x="808" y="885"/>
                </a:lnTo>
                <a:lnTo>
                  <a:pt x="783" y="885"/>
                </a:lnTo>
                <a:lnTo>
                  <a:pt x="760" y="908"/>
                </a:lnTo>
                <a:lnTo>
                  <a:pt x="729" y="925"/>
                </a:lnTo>
                <a:lnTo>
                  <a:pt x="689" y="968"/>
                </a:lnTo>
                <a:lnTo>
                  <a:pt x="653" y="959"/>
                </a:lnTo>
                <a:lnTo>
                  <a:pt x="650" y="951"/>
                </a:lnTo>
                <a:lnTo>
                  <a:pt x="684" y="897"/>
                </a:lnTo>
                <a:lnTo>
                  <a:pt x="638" y="829"/>
                </a:lnTo>
                <a:lnTo>
                  <a:pt x="624" y="835"/>
                </a:lnTo>
                <a:lnTo>
                  <a:pt x="590" y="820"/>
                </a:lnTo>
                <a:lnTo>
                  <a:pt x="582" y="826"/>
                </a:lnTo>
                <a:lnTo>
                  <a:pt x="570" y="840"/>
                </a:lnTo>
                <a:lnTo>
                  <a:pt x="550" y="835"/>
                </a:lnTo>
                <a:lnTo>
                  <a:pt x="534" y="860"/>
                </a:lnTo>
                <a:lnTo>
                  <a:pt x="513" y="840"/>
                </a:lnTo>
                <a:lnTo>
                  <a:pt x="482" y="846"/>
                </a:lnTo>
                <a:lnTo>
                  <a:pt x="451" y="835"/>
                </a:lnTo>
                <a:lnTo>
                  <a:pt x="428" y="857"/>
                </a:lnTo>
                <a:lnTo>
                  <a:pt x="403" y="846"/>
                </a:lnTo>
                <a:lnTo>
                  <a:pt x="383" y="868"/>
                </a:lnTo>
                <a:lnTo>
                  <a:pt x="358" y="846"/>
                </a:lnTo>
                <a:lnTo>
                  <a:pt x="340" y="854"/>
                </a:lnTo>
                <a:lnTo>
                  <a:pt x="278" y="866"/>
                </a:lnTo>
                <a:lnTo>
                  <a:pt x="252" y="866"/>
                </a:lnTo>
                <a:lnTo>
                  <a:pt x="244" y="875"/>
                </a:lnTo>
                <a:lnTo>
                  <a:pt x="139" y="797"/>
                </a:lnTo>
                <a:lnTo>
                  <a:pt x="113" y="792"/>
                </a:lnTo>
                <a:lnTo>
                  <a:pt x="64" y="749"/>
                </a:lnTo>
                <a:lnTo>
                  <a:pt x="76" y="727"/>
                </a:lnTo>
                <a:lnTo>
                  <a:pt x="76" y="713"/>
                </a:lnTo>
                <a:lnTo>
                  <a:pt x="99" y="692"/>
                </a:lnTo>
                <a:lnTo>
                  <a:pt x="90" y="667"/>
                </a:lnTo>
                <a:lnTo>
                  <a:pt x="90" y="642"/>
                </a:lnTo>
                <a:lnTo>
                  <a:pt x="128" y="619"/>
                </a:lnTo>
                <a:lnTo>
                  <a:pt x="153" y="611"/>
                </a:lnTo>
                <a:lnTo>
                  <a:pt x="159" y="597"/>
                </a:lnTo>
                <a:lnTo>
                  <a:pt x="164" y="568"/>
                </a:lnTo>
                <a:lnTo>
                  <a:pt x="153" y="557"/>
                </a:lnTo>
                <a:lnTo>
                  <a:pt x="130" y="559"/>
                </a:lnTo>
                <a:lnTo>
                  <a:pt x="111" y="565"/>
                </a:lnTo>
                <a:lnTo>
                  <a:pt x="90" y="565"/>
                </a:lnTo>
                <a:lnTo>
                  <a:pt x="79" y="540"/>
                </a:lnTo>
                <a:lnTo>
                  <a:pt x="79" y="525"/>
                </a:lnTo>
                <a:lnTo>
                  <a:pt x="56" y="505"/>
                </a:lnTo>
                <a:lnTo>
                  <a:pt x="48" y="485"/>
                </a:lnTo>
                <a:lnTo>
                  <a:pt x="64" y="466"/>
                </a:lnTo>
                <a:lnTo>
                  <a:pt x="5" y="406"/>
                </a:lnTo>
                <a:lnTo>
                  <a:pt x="2" y="395"/>
                </a:lnTo>
                <a:lnTo>
                  <a:pt x="0" y="389"/>
                </a:lnTo>
                <a:lnTo>
                  <a:pt x="25" y="364"/>
                </a:lnTo>
              </a:path>
            </a:pathLst>
          </a:custGeom>
          <a:solidFill>
            <a:schemeClr val="accent3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3309097" y="4107115"/>
            <a:ext cx="2474786" cy="1319812"/>
          </a:xfrm>
          <a:custGeom>
            <a:avLst/>
            <a:gdLst>
              <a:gd name="T0" fmla="*/ 159 w 1404"/>
              <a:gd name="T1" fmla="*/ 156 h 787"/>
              <a:gd name="T2" fmla="*/ 216 w 1404"/>
              <a:gd name="T3" fmla="*/ 177 h 787"/>
              <a:gd name="T4" fmla="*/ 367 w 1404"/>
              <a:gd name="T5" fmla="*/ 225 h 787"/>
              <a:gd name="T6" fmla="*/ 406 w 1404"/>
              <a:gd name="T7" fmla="*/ 204 h 787"/>
              <a:gd name="T8" fmla="*/ 432 w 1404"/>
              <a:gd name="T9" fmla="*/ 145 h 787"/>
              <a:gd name="T10" fmla="*/ 501 w 1404"/>
              <a:gd name="T11" fmla="*/ 141 h 787"/>
              <a:gd name="T12" fmla="*/ 492 w 1404"/>
              <a:gd name="T13" fmla="*/ 78 h 787"/>
              <a:gd name="T14" fmla="*/ 567 w 1404"/>
              <a:gd name="T15" fmla="*/ 30 h 787"/>
              <a:gd name="T16" fmla="*/ 593 w 1404"/>
              <a:gd name="T17" fmla="*/ 1 h 787"/>
              <a:gd name="T18" fmla="*/ 681 w 1404"/>
              <a:gd name="T19" fmla="*/ 51 h 787"/>
              <a:gd name="T20" fmla="*/ 826 w 1404"/>
              <a:gd name="T21" fmla="*/ 119 h 787"/>
              <a:gd name="T22" fmla="*/ 897 w 1404"/>
              <a:gd name="T23" fmla="*/ 99 h 787"/>
              <a:gd name="T24" fmla="*/ 969 w 1404"/>
              <a:gd name="T25" fmla="*/ 111 h 787"/>
              <a:gd name="T26" fmla="*/ 1052 w 1404"/>
              <a:gd name="T27" fmla="*/ 93 h 787"/>
              <a:gd name="T28" fmla="*/ 1110 w 1404"/>
              <a:gd name="T29" fmla="*/ 93 h 787"/>
              <a:gd name="T30" fmla="*/ 1177 w 1404"/>
              <a:gd name="T31" fmla="*/ 83 h 787"/>
              <a:gd name="T32" fmla="*/ 1192 w 1404"/>
              <a:gd name="T33" fmla="*/ 213 h 787"/>
              <a:gd name="T34" fmla="*/ 1248 w 1404"/>
              <a:gd name="T35" fmla="*/ 230 h 787"/>
              <a:gd name="T36" fmla="*/ 1315 w 1404"/>
              <a:gd name="T37" fmla="*/ 288 h 787"/>
              <a:gd name="T38" fmla="*/ 1328 w 1404"/>
              <a:gd name="T39" fmla="*/ 337 h 787"/>
              <a:gd name="T40" fmla="*/ 1393 w 1404"/>
              <a:gd name="T41" fmla="*/ 406 h 787"/>
              <a:gd name="T42" fmla="*/ 1382 w 1404"/>
              <a:gd name="T43" fmla="*/ 432 h 787"/>
              <a:gd name="T44" fmla="*/ 1339 w 1404"/>
              <a:gd name="T45" fmla="*/ 522 h 787"/>
              <a:gd name="T46" fmla="*/ 1296 w 1404"/>
              <a:gd name="T47" fmla="*/ 599 h 787"/>
              <a:gd name="T48" fmla="*/ 1245 w 1404"/>
              <a:gd name="T49" fmla="*/ 573 h 787"/>
              <a:gd name="T50" fmla="*/ 1152 w 1404"/>
              <a:gd name="T51" fmla="*/ 608 h 787"/>
              <a:gd name="T52" fmla="*/ 1104 w 1404"/>
              <a:gd name="T53" fmla="*/ 591 h 787"/>
              <a:gd name="T54" fmla="*/ 1041 w 1404"/>
              <a:gd name="T55" fmla="*/ 591 h 787"/>
              <a:gd name="T56" fmla="*/ 985 w 1404"/>
              <a:gd name="T57" fmla="*/ 605 h 787"/>
              <a:gd name="T58" fmla="*/ 919 w 1404"/>
              <a:gd name="T59" fmla="*/ 587 h 787"/>
              <a:gd name="T60" fmla="*/ 842 w 1404"/>
              <a:gd name="T61" fmla="*/ 599 h 787"/>
              <a:gd name="T62" fmla="*/ 749 w 1404"/>
              <a:gd name="T63" fmla="*/ 596 h 787"/>
              <a:gd name="T64" fmla="*/ 641 w 1404"/>
              <a:gd name="T65" fmla="*/ 664 h 787"/>
              <a:gd name="T66" fmla="*/ 576 w 1404"/>
              <a:gd name="T67" fmla="*/ 675 h 787"/>
              <a:gd name="T68" fmla="*/ 528 w 1404"/>
              <a:gd name="T69" fmla="*/ 744 h 787"/>
              <a:gd name="T70" fmla="*/ 502 w 1404"/>
              <a:gd name="T71" fmla="*/ 749 h 787"/>
              <a:gd name="T72" fmla="*/ 445 w 1404"/>
              <a:gd name="T73" fmla="*/ 786 h 787"/>
              <a:gd name="T74" fmla="*/ 321 w 1404"/>
              <a:gd name="T75" fmla="*/ 689 h 787"/>
              <a:gd name="T76" fmla="*/ 318 w 1404"/>
              <a:gd name="T77" fmla="*/ 653 h 787"/>
              <a:gd name="T78" fmla="*/ 312 w 1404"/>
              <a:gd name="T79" fmla="*/ 613 h 787"/>
              <a:gd name="T80" fmla="*/ 259 w 1404"/>
              <a:gd name="T81" fmla="*/ 579 h 787"/>
              <a:gd name="T82" fmla="*/ 269 w 1404"/>
              <a:gd name="T83" fmla="*/ 536 h 787"/>
              <a:gd name="T84" fmla="*/ 216 w 1404"/>
              <a:gd name="T85" fmla="*/ 477 h 787"/>
              <a:gd name="T86" fmla="*/ 128 w 1404"/>
              <a:gd name="T87" fmla="*/ 434 h 787"/>
              <a:gd name="T88" fmla="*/ 23 w 1404"/>
              <a:gd name="T89" fmla="*/ 420 h 787"/>
              <a:gd name="T90" fmla="*/ 20 w 1404"/>
              <a:gd name="T91" fmla="*/ 344 h 787"/>
              <a:gd name="T92" fmla="*/ 34 w 1404"/>
              <a:gd name="T93" fmla="*/ 270 h 787"/>
              <a:gd name="T94" fmla="*/ 111 w 1404"/>
              <a:gd name="T95" fmla="*/ 168 h 7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404" h="787">
                <a:moveTo>
                  <a:pt x="128" y="142"/>
                </a:moveTo>
                <a:lnTo>
                  <a:pt x="146" y="138"/>
                </a:lnTo>
                <a:lnTo>
                  <a:pt x="159" y="156"/>
                </a:lnTo>
                <a:lnTo>
                  <a:pt x="188" y="142"/>
                </a:lnTo>
                <a:lnTo>
                  <a:pt x="198" y="145"/>
                </a:lnTo>
                <a:lnTo>
                  <a:pt x="216" y="177"/>
                </a:lnTo>
                <a:lnTo>
                  <a:pt x="287" y="201"/>
                </a:lnTo>
                <a:lnTo>
                  <a:pt x="354" y="232"/>
                </a:lnTo>
                <a:lnTo>
                  <a:pt x="367" y="225"/>
                </a:lnTo>
                <a:lnTo>
                  <a:pt x="377" y="213"/>
                </a:lnTo>
                <a:lnTo>
                  <a:pt x="397" y="219"/>
                </a:lnTo>
                <a:lnTo>
                  <a:pt x="406" y="204"/>
                </a:lnTo>
                <a:lnTo>
                  <a:pt x="400" y="193"/>
                </a:lnTo>
                <a:lnTo>
                  <a:pt x="397" y="181"/>
                </a:lnTo>
                <a:lnTo>
                  <a:pt x="432" y="145"/>
                </a:lnTo>
                <a:lnTo>
                  <a:pt x="446" y="144"/>
                </a:lnTo>
                <a:lnTo>
                  <a:pt x="476" y="168"/>
                </a:lnTo>
                <a:lnTo>
                  <a:pt x="501" y="141"/>
                </a:lnTo>
                <a:lnTo>
                  <a:pt x="491" y="113"/>
                </a:lnTo>
                <a:lnTo>
                  <a:pt x="489" y="97"/>
                </a:lnTo>
                <a:lnTo>
                  <a:pt x="492" y="78"/>
                </a:lnTo>
                <a:lnTo>
                  <a:pt x="506" y="65"/>
                </a:lnTo>
                <a:lnTo>
                  <a:pt x="523" y="46"/>
                </a:lnTo>
                <a:lnTo>
                  <a:pt x="567" y="30"/>
                </a:lnTo>
                <a:lnTo>
                  <a:pt x="568" y="9"/>
                </a:lnTo>
                <a:lnTo>
                  <a:pt x="579" y="0"/>
                </a:lnTo>
                <a:lnTo>
                  <a:pt x="593" y="1"/>
                </a:lnTo>
                <a:lnTo>
                  <a:pt x="607" y="4"/>
                </a:lnTo>
                <a:lnTo>
                  <a:pt x="651" y="45"/>
                </a:lnTo>
                <a:lnTo>
                  <a:pt x="681" y="51"/>
                </a:lnTo>
                <a:lnTo>
                  <a:pt x="783" y="128"/>
                </a:lnTo>
                <a:lnTo>
                  <a:pt x="792" y="119"/>
                </a:lnTo>
                <a:lnTo>
                  <a:pt x="826" y="119"/>
                </a:lnTo>
                <a:lnTo>
                  <a:pt x="840" y="115"/>
                </a:lnTo>
                <a:lnTo>
                  <a:pt x="881" y="108"/>
                </a:lnTo>
                <a:lnTo>
                  <a:pt x="897" y="99"/>
                </a:lnTo>
                <a:lnTo>
                  <a:pt x="922" y="121"/>
                </a:lnTo>
                <a:lnTo>
                  <a:pt x="942" y="99"/>
                </a:lnTo>
                <a:lnTo>
                  <a:pt x="969" y="111"/>
                </a:lnTo>
                <a:lnTo>
                  <a:pt x="990" y="88"/>
                </a:lnTo>
                <a:lnTo>
                  <a:pt x="1018" y="99"/>
                </a:lnTo>
                <a:lnTo>
                  <a:pt x="1052" y="93"/>
                </a:lnTo>
                <a:lnTo>
                  <a:pt x="1073" y="112"/>
                </a:lnTo>
                <a:lnTo>
                  <a:pt x="1089" y="88"/>
                </a:lnTo>
                <a:lnTo>
                  <a:pt x="1110" y="93"/>
                </a:lnTo>
                <a:lnTo>
                  <a:pt x="1125" y="72"/>
                </a:lnTo>
                <a:lnTo>
                  <a:pt x="1160" y="87"/>
                </a:lnTo>
                <a:lnTo>
                  <a:pt x="1177" y="83"/>
                </a:lnTo>
                <a:lnTo>
                  <a:pt x="1223" y="151"/>
                </a:lnTo>
                <a:lnTo>
                  <a:pt x="1190" y="202"/>
                </a:lnTo>
                <a:lnTo>
                  <a:pt x="1192" y="213"/>
                </a:lnTo>
                <a:lnTo>
                  <a:pt x="1200" y="216"/>
                </a:lnTo>
                <a:lnTo>
                  <a:pt x="1228" y="221"/>
                </a:lnTo>
                <a:lnTo>
                  <a:pt x="1248" y="230"/>
                </a:lnTo>
                <a:lnTo>
                  <a:pt x="1276" y="267"/>
                </a:lnTo>
                <a:lnTo>
                  <a:pt x="1300" y="269"/>
                </a:lnTo>
                <a:lnTo>
                  <a:pt x="1315" y="288"/>
                </a:lnTo>
                <a:lnTo>
                  <a:pt x="1309" y="303"/>
                </a:lnTo>
                <a:lnTo>
                  <a:pt x="1310" y="320"/>
                </a:lnTo>
                <a:lnTo>
                  <a:pt x="1328" y="337"/>
                </a:lnTo>
                <a:lnTo>
                  <a:pt x="1361" y="388"/>
                </a:lnTo>
                <a:lnTo>
                  <a:pt x="1382" y="389"/>
                </a:lnTo>
                <a:lnTo>
                  <a:pt x="1393" y="406"/>
                </a:lnTo>
                <a:lnTo>
                  <a:pt x="1403" y="414"/>
                </a:lnTo>
                <a:lnTo>
                  <a:pt x="1396" y="425"/>
                </a:lnTo>
                <a:lnTo>
                  <a:pt x="1382" y="432"/>
                </a:lnTo>
                <a:lnTo>
                  <a:pt x="1365" y="451"/>
                </a:lnTo>
                <a:lnTo>
                  <a:pt x="1353" y="485"/>
                </a:lnTo>
                <a:lnTo>
                  <a:pt x="1339" y="522"/>
                </a:lnTo>
                <a:lnTo>
                  <a:pt x="1316" y="570"/>
                </a:lnTo>
                <a:lnTo>
                  <a:pt x="1308" y="587"/>
                </a:lnTo>
                <a:lnTo>
                  <a:pt x="1296" y="599"/>
                </a:lnTo>
                <a:lnTo>
                  <a:pt x="1280" y="599"/>
                </a:lnTo>
                <a:lnTo>
                  <a:pt x="1268" y="591"/>
                </a:lnTo>
                <a:lnTo>
                  <a:pt x="1245" y="573"/>
                </a:lnTo>
                <a:lnTo>
                  <a:pt x="1183" y="573"/>
                </a:lnTo>
                <a:lnTo>
                  <a:pt x="1166" y="599"/>
                </a:lnTo>
                <a:lnTo>
                  <a:pt x="1152" y="608"/>
                </a:lnTo>
                <a:lnTo>
                  <a:pt x="1132" y="610"/>
                </a:lnTo>
                <a:lnTo>
                  <a:pt x="1121" y="599"/>
                </a:lnTo>
                <a:lnTo>
                  <a:pt x="1104" y="591"/>
                </a:lnTo>
                <a:lnTo>
                  <a:pt x="1083" y="593"/>
                </a:lnTo>
                <a:lnTo>
                  <a:pt x="1066" y="601"/>
                </a:lnTo>
                <a:lnTo>
                  <a:pt x="1041" y="591"/>
                </a:lnTo>
                <a:lnTo>
                  <a:pt x="1024" y="593"/>
                </a:lnTo>
                <a:lnTo>
                  <a:pt x="1001" y="605"/>
                </a:lnTo>
                <a:lnTo>
                  <a:pt x="985" y="605"/>
                </a:lnTo>
                <a:lnTo>
                  <a:pt x="956" y="608"/>
                </a:lnTo>
                <a:lnTo>
                  <a:pt x="936" y="599"/>
                </a:lnTo>
                <a:lnTo>
                  <a:pt x="919" y="587"/>
                </a:lnTo>
                <a:lnTo>
                  <a:pt x="911" y="593"/>
                </a:lnTo>
                <a:lnTo>
                  <a:pt x="868" y="593"/>
                </a:lnTo>
                <a:lnTo>
                  <a:pt x="842" y="599"/>
                </a:lnTo>
                <a:lnTo>
                  <a:pt x="820" y="593"/>
                </a:lnTo>
                <a:lnTo>
                  <a:pt x="755" y="593"/>
                </a:lnTo>
                <a:lnTo>
                  <a:pt x="749" y="596"/>
                </a:lnTo>
                <a:lnTo>
                  <a:pt x="698" y="647"/>
                </a:lnTo>
                <a:lnTo>
                  <a:pt x="664" y="667"/>
                </a:lnTo>
                <a:lnTo>
                  <a:pt x="641" y="664"/>
                </a:lnTo>
                <a:lnTo>
                  <a:pt x="621" y="667"/>
                </a:lnTo>
                <a:lnTo>
                  <a:pt x="593" y="670"/>
                </a:lnTo>
                <a:lnTo>
                  <a:pt x="576" y="675"/>
                </a:lnTo>
                <a:lnTo>
                  <a:pt x="548" y="701"/>
                </a:lnTo>
                <a:lnTo>
                  <a:pt x="536" y="715"/>
                </a:lnTo>
                <a:lnTo>
                  <a:pt x="528" y="744"/>
                </a:lnTo>
                <a:lnTo>
                  <a:pt x="511" y="767"/>
                </a:lnTo>
                <a:lnTo>
                  <a:pt x="508" y="749"/>
                </a:lnTo>
                <a:lnTo>
                  <a:pt x="502" y="749"/>
                </a:lnTo>
                <a:lnTo>
                  <a:pt x="493" y="758"/>
                </a:lnTo>
                <a:lnTo>
                  <a:pt x="493" y="769"/>
                </a:lnTo>
                <a:lnTo>
                  <a:pt x="445" y="786"/>
                </a:lnTo>
                <a:lnTo>
                  <a:pt x="431" y="772"/>
                </a:lnTo>
                <a:lnTo>
                  <a:pt x="324" y="712"/>
                </a:lnTo>
                <a:lnTo>
                  <a:pt x="321" y="689"/>
                </a:lnTo>
                <a:lnTo>
                  <a:pt x="298" y="661"/>
                </a:lnTo>
                <a:lnTo>
                  <a:pt x="301" y="644"/>
                </a:lnTo>
                <a:lnTo>
                  <a:pt x="318" y="653"/>
                </a:lnTo>
                <a:lnTo>
                  <a:pt x="326" y="644"/>
                </a:lnTo>
                <a:lnTo>
                  <a:pt x="321" y="630"/>
                </a:lnTo>
                <a:lnTo>
                  <a:pt x="312" y="613"/>
                </a:lnTo>
                <a:lnTo>
                  <a:pt x="298" y="605"/>
                </a:lnTo>
                <a:lnTo>
                  <a:pt x="290" y="610"/>
                </a:lnTo>
                <a:lnTo>
                  <a:pt x="259" y="579"/>
                </a:lnTo>
                <a:lnTo>
                  <a:pt x="261" y="570"/>
                </a:lnTo>
                <a:lnTo>
                  <a:pt x="272" y="559"/>
                </a:lnTo>
                <a:lnTo>
                  <a:pt x="269" y="536"/>
                </a:lnTo>
                <a:lnTo>
                  <a:pt x="253" y="503"/>
                </a:lnTo>
                <a:lnTo>
                  <a:pt x="236" y="489"/>
                </a:lnTo>
                <a:lnTo>
                  <a:pt x="216" y="477"/>
                </a:lnTo>
                <a:lnTo>
                  <a:pt x="171" y="451"/>
                </a:lnTo>
                <a:lnTo>
                  <a:pt x="142" y="432"/>
                </a:lnTo>
                <a:lnTo>
                  <a:pt x="128" y="434"/>
                </a:lnTo>
                <a:lnTo>
                  <a:pt x="100" y="411"/>
                </a:lnTo>
                <a:lnTo>
                  <a:pt x="31" y="411"/>
                </a:lnTo>
                <a:lnTo>
                  <a:pt x="23" y="420"/>
                </a:lnTo>
                <a:lnTo>
                  <a:pt x="17" y="403"/>
                </a:lnTo>
                <a:lnTo>
                  <a:pt x="20" y="375"/>
                </a:lnTo>
                <a:lnTo>
                  <a:pt x="20" y="344"/>
                </a:lnTo>
                <a:lnTo>
                  <a:pt x="9" y="315"/>
                </a:lnTo>
                <a:lnTo>
                  <a:pt x="0" y="301"/>
                </a:lnTo>
                <a:lnTo>
                  <a:pt x="34" y="270"/>
                </a:lnTo>
                <a:lnTo>
                  <a:pt x="79" y="216"/>
                </a:lnTo>
                <a:lnTo>
                  <a:pt x="83" y="195"/>
                </a:lnTo>
                <a:lnTo>
                  <a:pt x="111" y="168"/>
                </a:lnTo>
                <a:lnTo>
                  <a:pt x="131" y="168"/>
                </a:lnTo>
                <a:lnTo>
                  <a:pt x="128" y="142"/>
                </a:lnTo>
              </a:path>
            </a:pathLst>
          </a:custGeom>
          <a:solidFill>
            <a:srgbClr val="00B050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5462267" y="4123157"/>
            <a:ext cx="696080" cy="682511"/>
          </a:xfrm>
          <a:custGeom>
            <a:avLst/>
            <a:gdLst>
              <a:gd name="T0" fmla="*/ 173 w 395"/>
              <a:gd name="T1" fmla="*/ 406 h 407"/>
              <a:gd name="T2" fmla="*/ 190 w 395"/>
              <a:gd name="T3" fmla="*/ 389 h 407"/>
              <a:gd name="T4" fmla="*/ 207 w 395"/>
              <a:gd name="T5" fmla="*/ 383 h 407"/>
              <a:gd name="T6" fmla="*/ 219 w 395"/>
              <a:gd name="T7" fmla="*/ 383 h 407"/>
              <a:gd name="T8" fmla="*/ 219 w 395"/>
              <a:gd name="T9" fmla="*/ 360 h 407"/>
              <a:gd name="T10" fmla="*/ 233 w 395"/>
              <a:gd name="T11" fmla="*/ 346 h 407"/>
              <a:gd name="T12" fmla="*/ 256 w 395"/>
              <a:gd name="T13" fmla="*/ 344 h 407"/>
              <a:gd name="T14" fmla="*/ 309 w 395"/>
              <a:gd name="T15" fmla="*/ 340 h 407"/>
              <a:gd name="T16" fmla="*/ 335 w 395"/>
              <a:gd name="T17" fmla="*/ 344 h 407"/>
              <a:gd name="T18" fmla="*/ 356 w 395"/>
              <a:gd name="T19" fmla="*/ 332 h 407"/>
              <a:gd name="T20" fmla="*/ 370 w 395"/>
              <a:gd name="T21" fmla="*/ 332 h 407"/>
              <a:gd name="T22" fmla="*/ 383 w 395"/>
              <a:gd name="T23" fmla="*/ 327 h 407"/>
              <a:gd name="T24" fmla="*/ 394 w 395"/>
              <a:gd name="T25" fmla="*/ 318 h 407"/>
              <a:gd name="T26" fmla="*/ 386 w 395"/>
              <a:gd name="T27" fmla="*/ 298 h 407"/>
              <a:gd name="T28" fmla="*/ 378 w 395"/>
              <a:gd name="T29" fmla="*/ 306 h 407"/>
              <a:gd name="T30" fmla="*/ 369 w 395"/>
              <a:gd name="T31" fmla="*/ 304 h 407"/>
              <a:gd name="T32" fmla="*/ 357 w 395"/>
              <a:gd name="T33" fmla="*/ 298 h 407"/>
              <a:gd name="T34" fmla="*/ 363 w 395"/>
              <a:gd name="T35" fmla="*/ 272 h 407"/>
              <a:gd name="T36" fmla="*/ 371 w 395"/>
              <a:gd name="T37" fmla="*/ 264 h 407"/>
              <a:gd name="T38" fmla="*/ 370 w 395"/>
              <a:gd name="T39" fmla="*/ 252 h 407"/>
              <a:gd name="T40" fmla="*/ 349 w 395"/>
              <a:gd name="T41" fmla="*/ 225 h 407"/>
              <a:gd name="T42" fmla="*/ 332 w 395"/>
              <a:gd name="T43" fmla="*/ 207 h 407"/>
              <a:gd name="T44" fmla="*/ 312 w 395"/>
              <a:gd name="T45" fmla="*/ 192 h 407"/>
              <a:gd name="T46" fmla="*/ 312 w 395"/>
              <a:gd name="T47" fmla="*/ 177 h 407"/>
              <a:gd name="T48" fmla="*/ 316 w 395"/>
              <a:gd name="T49" fmla="*/ 156 h 407"/>
              <a:gd name="T50" fmla="*/ 321 w 395"/>
              <a:gd name="T51" fmla="*/ 130 h 407"/>
              <a:gd name="T52" fmla="*/ 308 w 395"/>
              <a:gd name="T53" fmla="*/ 114 h 407"/>
              <a:gd name="T54" fmla="*/ 314 w 395"/>
              <a:gd name="T55" fmla="*/ 73 h 407"/>
              <a:gd name="T56" fmla="*/ 306 w 395"/>
              <a:gd name="T57" fmla="*/ 19 h 407"/>
              <a:gd name="T58" fmla="*/ 287 w 395"/>
              <a:gd name="T59" fmla="*/ 2 h 407"/>
              <a:gd name="T60" fmla="*/ 278 w 395"/>
              <a:gd name="T61" fmla="*/ 0 h 407"/>
              <a:gd name="T62" fmla="*/ 247 w 395"/>
              <a:gd name="T63" fmla="*/ 16 h 407"/>
              <a:gd name="T64" fmla="*/ 233 w 395"/>
              <a:gd name="T65" fmla="*/ 2 h 407"/>
              <a:gd name="T66" fmla="*/ 221 w 395"/>
              <a:gd name="T67" fmla="*/ 11 h 407"/>
              <a:gd name="T68" fmla="*/ 227 w 395"/>
              <a:gd name="T69" fmla="*/ 25 h 407"/>
              <a:gd name="T70" fmla="*/ 213 w 395"/>
              <a:gd name="T71" fmla="*/ 61 h 407"/>
              <a:gd name="T72" fmla="*/ 196 w 395"/>
              <a:gd name="T73" fmla="*/ 83 h 407"/>
              <a:gd name="T74" fmla="*/ 199 w 395"/>
              <a:gd name="T75" fmla="*/ 100 h 407"/>
              <a:gd name="T76" fmla="*/ 162 w 395"/>
              <a:gd name="T77" fmla="*/ 121 h 407"/>
              <a:gd name="T78" fmla="*/ 152 w 395"/>
              <a:gd name="T79" fmla="*/ 102 h 407"/>
              <a:gd name="T80" fmla="*/ 120 w 395"/>
              <a:gd name="T81" fmla="*/ 109 h 407"/>
              <a:gd name="T82" fmla="*/ 119 w 395"/>
              <a:gd name="T83" fmla="*/ 130 h 407"/>
              <a:gd name="T84" fmla="*/ 92 w 395"/>
              <a:gd name="T85" fmla="*/ 130 h 407"/>
              <a:gd name="T86" fmla="*/ 72 w 395"/>
              <a:gd name="T87" fmla="*/ 152 h 407"/>
              <a:gd name="T88" fmla="*/ 48 w 395"/>
              <a:gd name="T89" fmla="*/ 166 h 407"/>
              <a:gd name="T90" fmla="*/ 35 w 395"/>
              <a:gd name="T91" fmla="*/ 175 h 407"/>
              <a:gd name="T92" fmla="*/ 19 w 395"/>
              <a:gd name="T93" fmla="*/ 192 h 407"/>
              <a:gd name="T94" fmla="*/ 0 w 395"/>
              <a:gd name="T95" fmla="*/ 213 h 407"/>
              <a:gd name="T96" fmla="*/ 20 w 395"/>
              <a:gd name="T97" fmla="*/ 221 h 407"/>
              <a:gd name="T98" fmla="*/ 48 w 395"/>
              <a:gd name="T99" fmla="*/ 258 h 407"/>
              <a:gd name="T100" fmla="*/ 74 w 395"/>
              <a:gd name="T101" fmla="*/ 261 h 407"/>
              <a:gd name="T102" fmla="*/ 85 w 395"/>
              <a:gd name="T103" fmla="*/ 278 h 407"/>
              <a:gd name="T104" fmla="*/ 80 w 395"/>
              <a:gd name="T105" fmla="*/ 295 h 407"/>
              <a:gd name="T106" fmla="*/ 83 w 395"/>
              <a:gd name="T107" fmla="*/ 312 h 407"/>
              <a:gd name="T108" fmla="*/ 99 w 395"/>
              <a:gd name="T109" fmla="*/ 329 h 407"/>
              <a:gd name="T110" fmla="*/ 116 w 395"/>
              <a:gd name="T111" fmla="*/ 354 h 407"/>
              <a:gd name="T112" fmla="*/ 133 w 395"/>
              <a:gd name="T113" fmla="*/ 377 h 407"/>
              <a:gd name="T114" fmla="*/ 154 w 395"/>
              <a:gd name="T115" fmla="*/ 380 h 407"/>
              <a:gd name="T116" fmla="*/ 173 w 395"/>
              <a:gd name="T117" fmla="*/ 406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95" h="407">
                <a:moveTo>
                  <a:pt x="173" y="406"/>
                </a:moveTo>
                <a:lnTo>
                  <a:pt x="190" y="389"/>
                </a:lnTo>
                <a:lnTo>
                  <a:pt x="207" y="383"/>
                </a:lnTo>
                <a:lnTo>
                  <a:pt x="219" y="383"/>
                </a:lnTo>
                <a:lnTo>
                  <a:pt x="219" y="360"/>
                </a:lnTo>
                <a:lnTo>
                  <a:pt x="233" y="346"/>
                </a:lnTo>
                <a:lnTo>
                  <a:pt x="256" y="344"/>
                </a:lnTo>
                <a:lnTo>
                  <a:pt x="309" y="340"/>
                </a:lnTo>
                <a:lnTo>
                  <a:pt x="335" y="344"/>
                </a:lnTo>
                <a:lnTo>
                  <a:pt x="356" y="332"/>
                </a:lnTo>
                <a:lnTo>
                  <a:pt x="370" y="332"/>
                </a:lnTo>
                <a:lnTo>
                  <a:pt x="383" y="327"/>
                </a:lnTo>
                <a:lnTo>
                  <a:pt x="394" y="318"/>
                </a:lnTo>
                <a:lnTo>
                  <a:pt x="386" y="298"/>
                </a:lnTo>
                <a:lnTo>
                  <a:pt x="378" y="306"/>
                </a:lnTo>
                <a:lnTo>
                  <a:pt x="369" y="304"/>
                </a:lnTo>
                <a:lnTo>
                  <a:pt x="357" y="298"/>
                </a:lnTo>
                <a:lnTo>
                  <a:pt x="363" y="272"/>
                </a:lnTo>
                <a:lnTo>
                  <a:pt x="371" y="264"/>
                </a:lnTo>
                <a:lnTo>
                  <a:pt x="370" y="252"/>
                </a:lnTo>
                <a:lnTo>
                  <a:pt x="349" y="225"/>
                </a:lnTo>
                <a:lnTo>
                  <a:pt x="332" y="207"/>
                </a:lnTo>
                <a:lnTo>
                  <a:pt x="312" y="192"/>
                </a:lnTo>
                <a:lnTo>
                  <a:pt x="312" y="177"/>
                </a:lnTo>
                <a:lnTo>
                  <a:pt x="316" y="156"/>
                </a:lnTo>
                <a:lnTo>
                  <a:pt x="321" y="130"/>
                </a:lnTo>
                <a:lnTo>
                  <a:pt x="308" y="114"/>
                </a:lnTo>
                <a:lnTo>
                  <a:pt x="314" y="73"/>
                </a:lnTo>
                <a:lnTo>
                  <a:pt x="306" y="19"/>
                </a:lnTo>
                <a:lnTo>
                  <a:pt x="287" y="2"/>
                </a:lnTo>
                <a:lnTo>
                  <a:pt x="278" y="0"/>
                </a:lnTo>
                <a:lnTo>
                  <a:pt x="247" y="16"/>
                </a:lnTo>
                <a:lnTo>
                  <a:pt x="233" y="2"/>
                </a:lnTo>
                <a:lnTo>
                  <a:pt x="221" y="11"/>
                </a:lnTo>
                <a:lnTo>
                  <a:pt x="227" y="25"/>
                </a:lnTo>
                <a:lnTo>
                  <a:pt x="213" y="61"/>
                </a:lnTo>
                <a:lnTo>
                  <a:pt x="196" y="83"/>
                </a:lnTo>
                <a:lnTo>
                  <a:pt x="199" y="100"/>
                </a:lnTo>
                <a:lnTo>
                  <a:pt x="162" y="121"/>
                </a:lnTo>
                <a:lnTo>
                  <a:pt x="152" y="102"/>
                </a:lnTo>
                <a:lnTo>
                  <a:pt x="120" y="109"/>
                </a:lnTo>
                <a:lnTo>
                  <a:pt x="119" y="130"/>
                </a:lnTo>
                <a:lnTo>
                  <a:pt x="92" y="130"/>
                </a:lnTo>
                <a:lnTo>
                  <a:pt x="72" y="152"/>
                </a:lnTo>
                <a:lnTo>
                  <a:pt x="48" y="166"/>
                </a:lnTo>
                <a:lnTo>
                  <a:pt x="35" y="175"/>
                </a:lnTo>
                <a:lnTo>
                  <a:pt x="19" y="192"/>
                </a:lnTo>
                <a:lnTo>
                  <a:pt x="0" y="213"/>
                </a:lnTo>
                <a:lnTo>
                  <a:pt x="20" y="221"/>
                </a:lnTo>
                <a:lnTo>
                  <a:pt x="48" y="258"/>
                </a:lnTo>
                <a:lnTo>
                  <a:pt x="74" y="261"/>
                </a:lnTo>
                <a:lnTo>
                  <a:pt x="85" y="278"/>
                </a:lnTo>
                <a:lnTo>
                  <a:pt x="80" y="295"/>
                </a:lnTo>
                <a:lnTo>
                  <a:pt x="83" y="312"/>
                </a:lnTo>
                <a:lnTo>
                  <a:pt x="99" y="329"/>
                </a:lnTo>
                <a:lnTo>
                  <a:pt x="116" y="354"/>
                </a:lnTo>
                <a:lnTo>
                  <a:pt x="133" y="377"/>
                </a:lnTo>
                <a:lnTo>
                  <a:pt x="154" y="380"/>
                </a:lnTo>
                <a:lnTo>
                  <a:pt x="173" y="406"/>
                </a:lnTo>
              </a:path>
            </a:pathLst>
          </a:custGeom>
          <a:solidFill>
            <a:schemeClr val="accent4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11" name="Freeform 8"/>
          <p:cNvSpPr>
            <a:spLocks/>
          </p:cNvSpPr>
          <p:nvPr/>
        </p:nvSpPr>
        <p:spPr bwMode="auto">
          <a:xfrm>
            <a:off x="5783883" y="3140224"/>
            <a:ext cx="770068" cy="1424815"/>
          </a:xfrm>
          <a:custGeom>
            <a:avLst/>
            <a:gdLst>
              <a:gd name="T0" fmla="*/ 197 w 437"/>
              <a:gd name="T1" fmla="*/ 837 h 850"/>
              <a:gd name="T2" fmla="*/ 228 w 437"/>
              <a:gd name="T3" fmla="*/ 770 h 850"/>
              <a:gd name="T4" fmla="*/ 234 w 437"/>
              <a:gd name="T5" fmla="*/ 724 h 850"/>
              <a:gd name="T6" fmla="*/ 288 w 437"/>
              <a:gd name="T7" fmla="*/ 661 h 850"/>
              <a:gd name="T8" fmla="*/ 345 w 437"/>
              <a:gd name="T9" fmla="*/ 639 h 850"/>
              <a:gd name="T10" fmla="*/ 376 w 437"/>
              <a:gd name="T11" fmla="*/ 597 h 850"/>
              <a:gd name="T12" fmla="*/ 398 w 437"/>
              <a:gd name="T13" fmla="*/ 588 h 850"/>
              <a:gd name="T14" fmla="*/ 407 w 437"/>
              <a:gd name="T15" fmla="*/ 580 h 850"/>
              <a:gd name="T16" fmla="*/ 384 w 437"/>
              <a:gd name="T17" fmla="*/ 554 h 850"/>
              <a:gd name="T18" fmla="*/ 350 w 437"/>
              <a:gd name="T19" fmla="*/ 542 h 850"/>
              <a:gd name="T20" fmla="*/ 341 w 437"/>
              <a:gd name="T21" fmla="*/ 531 h 850"/>
              <a:gd name="T22" fmla="*/ 290 w 437"/>
              <a:gd name="T23" fmla="*/ 463 h 850"/>
              <a:gd name="T24" fmla="*/ 282 w 437"/>
              <a:gd name="T25" fmla="*/ 426 h 850"/>
              <a:gd name="T26" fmla="*/ 282 w 437"/>
              <a:gd name="T27" fmla="*/ 381 h 850"/>
              <a:gd name="T28" fmla="*/ 290 w 437"/>
              <a:gd name="T29" fmla="*/ 338 h 850"/>
              <a:gd name="T30" fmla="*/ 302 w 437"/>
              <a:gd name="T31" fmla="*/ 304 h 850"/>
              <a:gd name="T32" fmla="*/ 321 w 437"/>
              <a:gd name="T33" fmla="*/ 259 h 850"/>
              <a:gd name="T34" fmla="*/ 369 w 437"/>
              <a:gd name="T35" fmla="*/ 174 h 850"/>
              <a:gd name="T36" fmla="*/ 393 w 437"/>
              <a:gd name="T37" fmla="*/ 131 h 850"/>
              <a:gd name="T38" fmla="*/ 436 w 437"/>
              <a:gd name="T39" fmla="*/ 71 h 850"/>
              <a:gd name="T40" fmla="*/ 424 w 437"/>
              <a:gd name="T41" fmla="*/ 43 h 850"/>
              <a:gd name="T42" fmla="*/ 397 w 437"/>
              <a:gd name="T43" fmla="*/ 54 h 850"/>
              <a:gd name="T44" fmla="*/ 387 w 437"/>
              <a:gd name="T45" fmla="*/ 17 h 850"/>
              <a:gd name="T46" fmla="*/ 362 w 437"/>
              <a:gd name="T47" fmla="*/ 3 h 850"/>
              <a:gd name="T48" fmla="*/ 336 w 437"/>
              <a:gd name="T49" fmla="*/ 17 h 850"/>
              <a:gd name="T50" fmla="*/ 296 w 437"/>
              <a:gd name="T51" fmla="*/ 0 h 850"/>
              <a:gd name="T52" fmla="*/ 260 w 437"/>
              <a:gd name="T53" fmla="*/ 33 h 850"/>
              <a:gd name="T54" fmla="*/ 277 w 437"/>
              <a:gd name="T55" fmla="*/ 96 h 850"/>
              <a:gd name="T56" fmla="*/ 261 w 437"/>
              <a:gd name="T57" fmla="*/ 125 h 850"/>
              <a:gd name="T58" fmla="*/ 231 w 437"/>
              <a:gd name="T59" fmla="*/ 168 h 850"/>
              <a:gd name="T60" fmla="*/ 206 w 437"/>
              <a:gd name="T61" fmla="*/ 154 h 850"/>
              <a:gd name="T62" fmla="*/ 199 w 437"/>
              <a:gd name="T63" fmla="*/ 190 h 850"/>
              <a:gd name="T64" fmla="*/ 178 w 437"/>
              <a:gd name="T65" fmla="*/ 216 h 850"/>
              <a:gd name="T66" fmla="*/ 155 w 437"/>
              <a:gd name="T67" fmla="*/ 242 h 850"/>
              <a:gd name="T68" fmla="*/ 124 w 437"/>
              <a:gd name="T69" fmla="*/ 261 h 850"/>
              <a:gd name="T70" fmla="*/ 117 w 437"/>
              <a:gd name="T71" fmla="*/ 237 h 850"/>
              <a:gd name="T72" fmla="*/ 98 w 437"/>
              <a:gd name="T73" fmla="*/ 236 h 850"/>
              <a:gd name="T74" fmla="*/ 75 w 437"/>
              <a:gd name="T75" fmla="*/ 276 h 850"/>
              <a:gd name="T76" fmla="*/ 55 w 437"/>
              <a:gd name="T77" fmla="*/ 310 h 850"/>
              <a:gd name="T78" fmla="*/ 46 w 437"/>
              <a:gd name="T79" fmla="*/ 318 h 850"/>
              <a:gd name="T80" fmla="*/ 34 w 437"/>
              <a:gd name="T81" fmla="*/ 334 h 850"/>
              <a:gd name="T82" fmla="*/ 0 w 437"/>
              <a:gd name="T83" fmla="*/ 398 h 850"/>
              <a:gd name="T84" fmla="*/ 29 w 437"/>
              <a:gd name="T85" fmla="*/ 412 h 850"/>
              <a:gd name="T86" fmla="*/ 83 w 437"/>
              <a:gd name="T87" fmla="*/ 438 h 850"/>
              <a:gd name="T88" fmla="*/ 75 w 437"/>
              <a:gd name="T89" fmla="*/ 478 h 850"/>
              <a:gd name="T90" fmla="*/ 80 w 437"/>
              <a:gd name="T91" fmla="*/ 528 h 850"/>
              <a:gd name="T92" fmla="*/ 133 w 437"/>
              <a:gd name="T93" fmla="*/ 549 h 850"/>
              <a:gd name="T94" fmla="*/ 148 w 437"/>
              <a:gd name="T95" fmla="*/ 576 h 850"/>
              <a:gd name="T96" fmla="*/ 123 w 437"/>
              <a:gd name="T97" fmla="*/ 616 h 850"/>
              <a:gd name="T98" fmla="*/ 129 w 437"/>
              <a:gd name="T99" fmla="*/ 670 h 850"/>
              <a:gd name="T100" fmla="*/ 123 w 437"/>
              <a:gd name="T101" fmla="*/ 709 h 850"/>
              <a:gd name="T102" fmla="*/ 131 w 437"/>
              <a:gd name="T103" fmla="*/ 752 h 850"/>
              <a:gd name="T104" fmla="*/ 126 w 437"/>
              <a:gd name="T105" fmla="*/ 789 h 850"/>
              <a:gd name="T106" fmla="*/ 140 w 437"/>
              <a:gd name="T107" fmla="*/ 798 h 850"/>
              <a:gd name="T108" fmla="*/ 169 w 437"/>
              <a:gd name="T109" fmla="*/ 829 h 8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37" h="850">
                <a:moveTo>
                  <a:pt x="186" y="849"/>
                </a:moveTo>
                <a:lnTo>
                  <a:pt x="197" y="837"/>
                </a:lnTo>
                <a:lnTo>
                  <a:pt x="200" y="812"/>
                </a:lnTo>
                <a:lnTo>
                  <a:pt x="228" y="770"/>
                </a:lnTo>
                <a:lnTo>
                  <a:pt x="231" y="738"/>
                </a:lnTo>
                <a:lnTo>
                  <a:pt x="234" y="724"/>
                </a:lnTo>
                <a:lnTo>
                  <a:pt x="242" y="707"/>
                </a:lnTo>
                <a:lnTo>
                  <a:pt x="288" y="661"/>
                </a:lnTo>
                <a:lnTo>
                  <a:pt x="307" y="650"/>
                </a:lnTo>
                <a:lnTo>
                  <a:pt x="345" y="639"/>
                </a:lnTo>
                <a:lnTo>
                  <a:pt x="361" y="625"/>
                </a:lnTo>
                <a:lnTo>
                  <a:pt x="376" y="597"/>
                </a:lnTo>
                <a:lnTo>
                  <a:pt x="390" y="594"/>
                </a:lnTo>
                <a:lnTo>
                  <a:pt x="398" y="588"/>
                </a:lnTo>
                <a:lnTo>
                  <a:pt x="409" y="585"/>
                </a:lnTo>
                <a:lnTo>
                  <a:pt x="407" y="580"/>
                </a:lnTo>
                <a:lnTo>
                  <a:pt x="404" y="568"/>
                </a:lnTo>
                <a:lnTo>
                  <a:pt x="384" y="554"/>
                </a:lnTo>
                <a:lnTo>
                  <a:pt x="367" y="545"/>
                </a:lnTo>
                <a:lnTo>
                  <a:pt x="350" y="542"/>
                </a:lnTo>
                <a:lnTo>
                  <a:pt x="341" y="540"/>
                </a:lnTo>
                <a:lnTo>
                  <a:pt x="341" y="531"/>
                </a:lnTo>
                <a:lnTo>
                  <a:pt x="324" y="506"/>
                </a:lnTo>
                <a:lnTo>
                  <a:pt x="290" y="463"/>
                </a:lnTo>
                <a:lnTo>
                  <a:pt x="288" y="438"/>
                </a:lnTo>
                <a:lnTo>
                  <a:pt x="282" y="426"/>
                </a:lnTo>
                <a:lnTo>
                  <a:pt x="274" y="421"/>
                </a:lnTo>
                <a:lnTo>
                  <a:pt x="282" y="381"/>
                </a:lnTo>
                <a:lnTo>
                  <a:pt x="285" y="355"/>
                </a:lnTo>
                <a:lnTo>
                  <a:pt x="290" y="338"/>
                </a:lnTo>
                <a:lnTo>
                  <a:pt x="293" y="312"/>
                </a:lnTo>
                <a:lnTo>
                  <a:pt x="302" y="304"/>
                </a:lnTo>
                <a:lnTo>
                  <a:pt x="302" y="290"/>
                </a:lnTo>
                <a:lnTo>
                  <a:pt x="321" y="259"/>
                </a:lnTo>
                <a:lnTo>
                  <a:pt x="333" y="233"/>
                </a:lnTo>
                <a:lnTo>
                  <a:pt x="369" y="174"/>
                </a:lnTo>
                <a:lnTo>
                  <a:pt x="378" y="159"/>
                </a:lnTo>
                <a:lnTo>
                  <a:pt x="393" y="131"/>
                </a:lnTo>
                <a:lnTo>
                  <a:pt x="433" y="88"/>
                </a:lnTo>
                <a:lnTo>
                  <a:pt x="436" y="71"/>
                </a:lnTo>
                <a:lnTo>
                  <a:pt x="426" y="59"/>
                </a:lnTo>
                <a:lnTo>
                  <a:pt x="424" y="43"/>
                </a:lnTo>
                <a:lnTo>
                  <a:pt x="409" y="39"/>
                </a:lnTo>
                <a:lnTo>
                  <a:pt x="397" y="54"/>
                </a:lnTo>
                <a:lnTo>
                  <a:pt x="390" y="45"/>
                </a:lnTo>
                <a:lnTo>
                  <a:pt x="387" y="17"/>
                </a:lnTo>
                <a:lnTo>
                  <a:pt x="374" y="19"/>
                </a:lnTo>
                <a:lnTo>
                  <a:pt x="362" y="3"/>
                </a:lnTo>
                <a:lnTo>
                  <a:pt x="347" y="4"/>
                </a:lnTo>
                <a:lnTo>
                  <a:pt x="336" y="17"/>
                </a:lnTo>
                <a:lnTo>
                  <a:pt x="319" y="3"/>
                </a:lnTo>
                <a:lnTo>
                  <a:pt x="296" y="0"/>
                </a:lnTo>
                <a:lnTo>
                  <a:pt x="275" y="14"/>
                </a:lnTo>
                <a:lnTo>
                  <a:pt x="260" y="33"/>
                </a:lnTo>
                <a:lnTo>
                  <a:pt x="245" y="44"/>
                </a:lnTo>
                <a:lnTo>
                  <a:pt x="277" y="96"/>
                </a:lnTo>
                <a:lnTo>
                  <a:pt x="277" y="116"/>
                </a:lnTo>
                <a:lnTo>
                  <a:pt x="261" y="125"/>
                </a:lnTo>
                <a:lnTo>
                  <a:pt x="241" y="150"/>
                </a:lnTo>
                <a:lnTo>
                  <a:pt x="231" y="168"/>
                </a:lnTo>
                <a:lnTo>
                  <a:pt x="220" y="159"/>
                </a:lnTo>
                <a:lnTo>
                  <a:pt x="206" y="154"/>
                </a:lnTo>
                <a:lnTo>
                  <a:pt x="199" y="158"/>
                </a:lnTo>
                <a:lnTo>
                  <a:pt x="199" y="190"/>
                </a:lnTo>
                <a:lnTo>
                  <a:pt x="196" y="210"/>
                </a:lnTo>
                <a:lnTo>
                  <a:pt x="178" y="216"/>
                </a:lnTo>
                <a:lnTo>
                  <a:pt x="163" y="223"/>
                </a:lnTo>
                <a:lnTo>
                  <a:pt x="155" y="242"/>
                </a:lnTo>
                <a:lnTo>
                  <a:pt x="151" y="261"/>
                </a:lnTo>
                <a:lnTo>
                  <a:pt x="124" y="261"/>
                </a:lnTo>
                <a:lnTo>
                  <a:pt x="117" y="254"/>
                </a:lnTo>
                <a:lnTo>
                  <a:pt x="117" y="237"/>
                </a:lnTo>
                <a:lnTo>
                  <a:pt x="108" y="227"/>
                </a:lnTo>
                <a:lnTo>
                  <a:pt x="98" y="236"/>
                </a:lnTo>
                <a:lnTo>
                  <a:pt x="71" y="253"/>
                </a:lnTo>
                <a:lnTo>
                  <a:pt x="75" y="276"/>
                </a:lnTo>
                <a:lnTo>
                  <a:pt x="73" y="287"/>
                </a:lnTo>
                <a:lnTo>
                  <a:pt x="55" y="310"/>
                </a:lnTo>
                <a:lnTo>
                  <a:pt x="45" y="310"/>
                </a:lnTo>
                <a:lnTo>
                  <a:pt x="46" y="318"/>
                </a:lnTo>
                <a:lnTo>
                  <a:pt x="49" y="330"/>
                </a:lnTo>
                <a:lnTo>
                  <a:pt x="34" y="334"/>
                </a:lnTo>
                <a:lnTo>
                  <a:pt x="12" y="338"/>
                </a:lnTo>
                <a:lnTo>
                  <a:pt x="0" y="398"/>
                </a:lnTo>
                <a:lnTo>
                  <a:pt x="12" y="405"/>
                </a:lnTo>
                <a:lnTo>
                  <a:pt x="29" y="412"/>
                </a:lnTo>
                <a:lnTo>
                  <a:pt x="55" y="421"/>
                </a:lnTo>
                <a:lnTo>
                  <a:pt x="83" y="438"/>
                </a:lnTo>
                <a:lnTo>
                  <a:pt x="83" y="446"/>
                </a:lnTo>
                <a:lnTo>
                  <a:pt x="75" y="478"/>
                </a:lnTo>
                <a:lnTo>
                  <a:pt x="75" y="515"/>
                </a:lnTo>
                <a:lnTo>
                  <a:pt x="80" y="528"/>
                </a:lnTo>
                <a:lnTo>
                  <a:pt x="99" y="534"/>
                </a:lnTo>
                <a:lnTo>
                  <a:pt x="133" y="549"/>
                </a:lnTo>
                <a:lnTo>
                  <a:pt x="146" y="557"/>
                </a:lnTo>
                <a:lnTo>
                  <a:pt x="148" y="576"/>
                </a:lnTo>
                <a:lnTo>
                  <a:pt x="137" y="588"/>
                </a:lnTo>
                <a:lnTo>
                  <a:pt x="123" y="616"/>
                </a:lnTo>
                <a:lnTo>
                  <a:pt x="123" y="633"/>
                </a:lnTo>
                <a:lnTo>
                  <a:pt x="129" y="670"/>
                </a:lnTo>
                <a:lnTo>
                  <a:pt x="126" y="685"/>
                </a:lnTo>
                <a:lnTo>
                  <a:pt x="123" y="709"/>
                </a:lnTo>
                <a:lnTo>
                  <a:pt x="137" y="727"/>
                </a:lnTo>
                <a:lnTo>
                  <a:pt x="131" y="752"/>
                </a:lnTo>
                <a:lnTo>
                  <a:pt x="126" y="773"/>
                </a:lnTo>
                <a:lnTo>
                  <a:pt x="126" y="789"/>
                </a:lnTo>
                <a:lnTo>
                  <a:pt x="129" y="792"/>
                </a:lnTo>
                <a:lnTo>
                  <a:pt x="140" y="798"/>
                </a:lnTo>
                <a:lnTo>
                  <a:pt x="160" y="815"/>
                </a:lnTo>
                <a:lnTo>
                  <a:pt x="169" y="829"/>
                </a:lnTo>
                <a:lnTo>
                  <a:pt x="186" y="849"/>
                </a:lnTo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grpSp>
        <p:nvGrpSpPr>
          <p:cNvPr id="2" name="1 Grupo"/>
          <p:cNvGrpSpPr/>
          <p:nvPr/>
        </p:nvGrpSpPr>
        <p:grpSpPr>
          <a:xfrm>
            <a:off x="6886137" y="3398354"/>
            <a:ext cx="1207949" cy="735012"/>
            <a:chOff x="6488251" y="3753086"/>
            <a:chExt cx="1207949" cy="735012"/>
          </a:xfrm>
          <a:solidFill>
            <a:srgbClr val="00B0F0"/>
          </a:solidFill>
        </p:grpSpPr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6488251" y="4263511"/>
              <a:ext cx="164584" cy="135627"/>
            </a:xfrm>
            <a:custGeom>
              <a:avLst/>
              <a:gdLst>
                <a:gd name="T0" fmla="*/ 78 w 93"/>
                <a:gd name="T1" fmla="*/ 0 h 81"/>
                <a:gd name="T2" fmla="*/ 52 w 93"/>
                <a:gd name="T3" fmla="*/ 0 h 81"/>
                <a:gd name="T4" fmla="*/ 21 w 93"/>
                <a:gd name="T5" fmla="*/ 17 h 81"/>
                <a:gd name="T6" fmla="*/ 21 w 93"/>
                <a:gd name="T7" fmla="*/ 34 h 81"/>
                <a:gd name="T8" fmla="*/ 12 w 93"/>
                <a:gd name="T9" fmla="*/ 37 h 81"/>
                <a:gd name="T10" fmla="*/ 3 w 93"/>
                <a:gd name="T11" fmla="*/ 49 h 81"/>
                <a:gd name="T12" fmla="*/ 0 w 93"/>
                <a:gd name="T13" fmla="*/ 60 h 81"/>
                <a:gd name="T14" fmla="*/ 9 w 93"/>
                <a:gd name="T15" fmla="*/ 63 h 81"/>
                <a:gd name="T16" fmla="*/ 26 w 93"/>
                <a:gd name="T17" fmla="*/ 80 h 81"/>
                <a:gd name="T18" fmla="*/ 38 w 93"/>
                <a:gd name="T19" fmla="*/ 80 h 81"/>
                <a:gd name="T20" fmla="*/ 38 w 93"/>
                <a:gd name="T21" fmla="*/ 71 h 81"/>
                <a:gd name="T22" fmla="*/ 47 w 93"/>
                <a:gd name="T23" fmla="*/ 54 h 81"/>
                <a:gd name="T24" fmla="*/ 57 w 93"/>
                <a:gd name="T25" fmla="*/ 57 h 81"/>
                <a:gd name="T26" fmla="*/ 66 w 93"/>
                <a:gd name="T27" fmla="*/ 45 h 81"/>
                <a:gd name="T28" fmla="*/ 89 w 93"/>
                <a:gd name="T29" fmla="*/ 23 h 81"/>
                <a:gd name="T30" fmla="*/ 92 w 93"/>
                <a:gd name="T31" fmla="*/ 17 h 81"/>
                <a:gd name="T32" fmla="*/ 89 w 93"/>
                <a:gd name="T33" fmla="*/ 14 h 81"/>
                <a:gd name="T34" fmla="*/ 78 w 93"/>
                <a:gd name="T3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" h="81">
                  <a:moveTo>
                    <a:pt x="78" y="0"/>
                  </a:moveTo>
                  <a:lnTo>
                    <a:pt x="52" y="0"/>
                  </a:lnTo>
                  <a:lnTo>
                    <a:pt x="21" y="17"/>
                  </a:lnTo>
                  <a:lnTo>
                    <a:pt x="21" y="34"/>
                  </a:lnTo>
                  <a:lnTo>
                    <a:pt x="12" y="37"/>
                  </a:lnTo>
                  <a:lnTo>
                    <a:pt x="3" y="49"/>
                  </a:lnTo>
                  <a:lnTo>
                    <a:pt x="0" y="60"/>
                  </a:lnTo>
                  <a:lnTo>
                    <a:pt x="9" y="63"/>
                  </a:lnTo>
                  <a:lnTo>
                    <a:pt x="26" y="80"/>
                  </a:lnTo>
                  <a:lnTo>
                    <a:pt x="38" y="80"/>
                  </a:lnTo>
                  <a:lnTo>
                    <a:pt x="38" y="71"/>
                  </a:lnTo>
                  <a:lnTo>
                    <a:pt x="47" y="54"/>
                  </a:lnTo>
                  <a:lnTo>
                    <a:pt x="57" y="57"/>
                  </a:lnTo>
                  <a:lnTo>
                    <a:pt x="66" y="45"/>
                  </a:lnTo>
                  <a:lnTo>
                    <a:pt x="89" y="23"/>
                  </a:lnTo>
                  <a:lnTo>
                    <a:pt x="92" y="17"/>
                  </a:lnTo>
                  <a:lnTo>
                    <a:pt x="89" y="14"/>
                  </a:lnTo>
                  <a:lnTo>
                    <a:pt x="78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6563748" y="4413721"/>
              <a:ext cx="89087" cy="74377"/>
            </a:xfrm>
            <a:custGeom>
              <a:avLst/>
              <a:gdLst>
                <a:gd name="T0" fmla="*/ 9 w 50"/>
                <a:gd name="T1" fmla="*/ 0 h 44"/>
                <a:gd name="T2" fmla="*/ 9 w 50"/>
                <a:gd name="T3" fmla="*/ 9 h 44"/>
                <a:gd name="T4" fmla="*/ 0 w 50"/>
                <a:gd name="T5" fmla="*/ 17 h 44"/>
                <a:gd name="T6" fmla="*/ 0 w 50"/>
                <a:gd name="T7" fmla="*/ 31 h 44"/>
                <a:gd name="T8" fmla="*/ 9 w 50"/>
                <a:gd name="T9" fmla="*/ 43 h 44"/>
                <a:gd name="T10" fmla="*/ 17 w 50"/>
                <a:gd name="T11" fmla="*/ 34 h 44"/>
                <a:gd name="T12" fmla="*/ 23 w 50"/>
                <a:gd name="T13" fmla="*/ 38 h 44"/>
                <a:gd name="T14" fmla="*/ 37 w 50"/>
                <a:gd name="T15" fmla="*/ 43 h 44"/>
                <a:gd name="T16" fmla="*/ 49 w 50"/>
                <a:gd name="T17" fmla="*/ 38 h 44"/>
                <a:gd name="T18" fmla="*/ 46 w 50"/>
                <a:gd name="T19" fmla="*/ 29 h 44"/>
                <a:gd name="T20" fmla="*/ 35 w 50"/>
                <a:gd name="T21" fmla="*/ 17 h 44"/>
                <a:gd name="T22" fmla="*/ 26 w 50"/>
                <a:gd name="T23" fmla="*/ 14 h 44"/>
                <a:gd name="T24" fmla="*/ 17 w 50"/>
                <a:gd name="T25" fmla="*/ 14 h 44"/>
                <a:gd name="T26" fmla="*/ 9 w 50"/>
                <a:gd name="T2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44">
                  <a:moveTo>
                    <a:pt x="9" y="0"/>
                  </a:moveTo>
                  <a:lnTo>
                    <a:pt x="9" y="9"/>
                  </a:lnTo>
                  <a:lnTo>
                    <a:pt x="0" y="17"/>
                  </a:lnTo>
                  <a:lnTo>
                    <a:pt x="0" y="31"/>
                  </a:lnTo>
                  <a:lnTo>
                    <a:pt x="9" y="43"/>
                  </a:lnTo>
                  <a:lnTo>
                    <a:pt x="17" y="34"/>
                  </a:lnTo>
                  <a:lnTo>
                    <a:pt x="23" y="38"/>
                  </a:lnTo>
                  <a:lnTo>
                    <a:pt x="37" y="43"/>
                  </a:lnTo>
                  <a:lnTo>
                    <a:pt x="49" y="38"/>
                  </a:lnTo>
                  <a:lnTo>
                    <a:pt x="46" y="29"/>
                  </a:lnTo>
                  <a:lnTo>
                    <a:pt x="35" y="17"/>
                  </a:lnTo>
                  <a:lnTo>
                    <a:pt x="26" y="14"/>
                  </a:lnTo>
                  <a:lnTo>
                    <a:pt x="17" y="14"/>
                  </a:lnTo>
                  <a:lnTo>
                    <a:pt x="9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6904993" y="3799753"/>
              <a:ext cx="446941" cy="350006"/>
            </a:xfrm>
            <a:custGeom>
              <a:avLst/>
              <a:gdLst>
                <a:gd name="T0" fmla="*/ 199 w 254"/>
                <a:gd name="T1" fmla="*/ 0 h 208"/>
                <a:gd name="T2" fmla="*/ 177 w 254"/>
                <a:gd name="T3" fmla="*/ 14 h 208"/>
                <a:gd name="T4" fmla="*/ 182 w 254"/>
                <a:gd name="T5" fmla="*/ 20 h 208"/>
                <a:gd name="T6" fmla="*/ 193 w 254"/>
                <a:gd name="T7" fmla="*/ 20 h 208"/>
                <a:gd name="T8" fmla="*/ 187 w 254"/>
                <a:gd name="T9" fmla="*/ 31 h 208"/>
                <a:gd name="T10" fmla="*/ 173 w 254"/>
                <a:gd name="T11" fmla="*/ 45 h 208"/>
                <a:gd name="T12" fmla="*/ 187 w 254"/>
                <a:gd name="T13" fmla="*/ 43 h 208"/>
                <a:gd name="T14" fmla="*/ 196 w 254"/>
                <a:gd name="T15" fmla="*/ 51 h 208"/>
                <a:gd name="T16" fmla="*/ 196 w 254"/>
                <a:gd name="T17" fmla="*/ 54 h 208"/>
                <a:gd name="T18" fmla="*/ 208 w 254"/>
                <a:gd name="T19" fmla="*/ 65 h 208"/>
                <a:gd name="T20" fmla="*/ 219 w 254"/>
                <a:gd name="T21" fmla="*/ 60 h 208"/>
                <a:gd name="T22" fmla="*/ 225 w 254"/>
                <a:gd name="T23" fmla="*/ 43 h 208"/>
                <a:gd name="T24" fmla="*/ 239 w 254"/>
                <a:gd name="T25" fmla="*/ 45 h 208"/>
                <a:gd name="T26" fmla="*/ 248 w 254"/>
                <a:gd name="T27" fmla="*/ 54 h 208"/>
                <a:gd name="T28" fmla="*/ 253 w 254"/>
                <a:gd name="T29" fmla="*/ 65 h 208"/>
                <a:gd name="T30" fmla="*/ 244 w 254"/>
                <a:gd name="T31" fmla="*/ 77 h 208"/>
                <a:gd name="T32" fmla="*/ 233 w 254"/>
                <a:gd name="T33" fmla="*/ 83 h 208"/>
                <a:gd name="T34" fmla="*/ 241 w 254"/>
                <a:gd name="T35" fmla="*/ 97 h 208"/>
                <a:gd name="T36" fmla="*/ 239 w 254"/>
                <a:gd name="T37" fmla="*/ 110 h 208"/>
                <a:gd name="T38" fmla="*/ 236 w 254"/>
                <a:gd name="T39" fmla="*/ 128 h 208"/>
                <a:gd name="T40" fmla="*/ 230 w 254"/>
                <a:gd name="T41" fmla="*/ 145 h 208"/>
                <a:gd name="T42" fmla="*/ 210 w 254"/>
                <a:gd name="T43" fmla="*/ 148 h 208"/>
                <a:gd name="T44" fmla="*/ 216 w 254"/>
                <a:gd name="T45" fmla="*/ 159 h 208"/>
                <a:gd name="T46" fmla="*/ 225 w 254"/>
                <a:gd name="T47" fmla="*/ 173 h 208"/>
                <a:gd name="T48" fmla="*/ 213 w 254"/>
                <a:gd name="T49" fmla="*/ 181 h 208"/>
                <a:gd name="T50" fmla="*/ 208 w 254"/>
                <a:gd name="T51" fmla="*/ 198 h 208"/>
                <a:gd name="T52" fmla="*/ 199 w 254"/>
                <a:gd name="T53" fmla="*/ 202 h 208"/>
                <a:gd name="T54" fmla="*/ 191 w 254"/>
                <a:gd name="T55" fmla="*/ 196 h 208"/>
                <a:gd name="T56" fmla="*/ 182 w 254"/>
                <a:gd name="T57" fmla="*/ 196 h 208"/>
                <a:gd name="T58" fmla="*/ 165 w 254"/>
                <a:gd name="T59" fmla="*/ 207 h 208"/>
                <a:gd name="T60" fmla="*/ 142 w 254"/>
                <a:gd name="T61" fmla="*/ 179 h 208"/>
                <a:gd name="T62" fmla="*/ 122 w 254"/>
                <a:gd name="T63" fmla="*/ 184 h 208"/>
                <a:gd name="T64" fmla="*/ 108 w 254"/>
                <a:gd name="T65" fmla="*/ 171 h 208"/>
                <a:gd name="T66" fmla="*/ 102 w 254"/>
                <a:gd name="T67" fmla="*/ 153 h 208"/>
                <a:gd name="T68" fmla="*/ 102 w 254"/>
                <a:gd name="T69" fmla="*/ 136 h 208"/>
                <a:gd name="T70" fmla="*/ 85 w 254"/>
                <a:gd name="T71" fmla="*/ 131 h 208"/>
                <a:gd name="T72" fmla="*/ 76 w 254"/>
                <a:gd name="T73" fmla="*/ 131 h 208"/>
                <a:gd name="T74" fmla="*/ 71 w 254"/>
                <a:gd name="T75" fmla="*/ 122 h 208"/>
                <a:gd name="T76" fmla="*/ 62 w 254"/>
                <a:gd name="T77" fmla="*/ 131 h 208"/>
                <a:gd name="T78" fmla="*/ 57 w 254"/>
                <a:gd name="T79" fmla="*/ 145 h 208"/>
                <a:gd name="T80" fmla="*/ 42 w 254"/>
                <a:gd name="T81" fmla="*/ 157 h 208"/>
                <a:gd name="T82" fmla="*/ 26 w 254"/>
                <a:gd name="T83" fmla="*/ 136 h 208"/>
                <a:gd name="T84" fmla="*/ 0 w 254"/>
                <a:gd name="T85" fmla="*/ 133 h 208"/>
                <a:gd name="T86" fmla="*/ 5 w 254"/>
                <a:gd name="T87" fmla="*/ 122 h 208"/>
                <a:gd name="T88" fmla="*/ 23 w 254"/>
                <a:gd name="T89" fmla="*/ 110 h 208"/>
                <a:gd name="T90" fmla="*/ 26 w 254"/>
                <a:gd name="T91" fmla="*/ 97 h 208"/>
                <a:gd name="T92" fmla="*/ 45 w 254"/>
                <a:gd name="T93" fmla="*/ 71 h 208"/>
                <a:gd name="T94" fmla="*/ 68 w 254"/>
                <a:gd name="T95" fmla="*/ 69 h 208"/>
                <a:gd name="T96" fmla="*/ 88 w 254"/>
                <a:gd name="T97" fmla="*/ 48 h 208"/>
                <a:gd name="T98" fmla="*/ 94 w 254"/>
                <a:gd name="T99" fmla="*/ 37 h 208"/>
                <a:gd name="T100" fmla="*/ 108 w 254"/>
                <a:gd name="T101" fmla="*/ 23 h 208"/>
                <a:gd name="T102" fmla="*/ 116 w 254"/>
                <a:gd name="T103" fmla="*/ 29 h 208"/>
                <a:gd name="T104" fmla="*/ 137 w 254"/>
                <a:gd name="T105" fmla="*/ 20 h 208"/>
                <a:gd name="T106" fmla="*/ 142 w 254"/>
                <a:gd name="T107" fmla="*/ 5 h 208"/>
                <a:gd name="T108" fmla="*/ 170 w 254"/>
                <a:gd name="T109" fmla="*/ 3 h 208"/>
                <a:gd name="T110" fmla="*/ 199 w 254"/>
                <a:gd name="T111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54" h="208">
                  <a:moveTo>
                    <a:pt x="199" y="0"/>
                  </a:moveTo>
                  <a:lnTo>
                    <a:pt x="177" y="14"/>
                  </a:lnTo>
                  <a:lnTo>
                    <a:pt x="182" y="20"/>
                  </a:lnTo>
                  <a:lnTo>
                    <a:pt x="193" y="20"/>
                  </a:lnTo>
                  <a:lnTo>
                    <a:pt x="187" y="31"/>
                  </a:lnTo>
                  <a:lnTo>
                    <a:pt x="173" y="45"/>
                  </a:lnTo>
                  <a:lnTo>
                    <a:pt x="187" y="43"/>
                  </a:lnTo>
                  <a:lnTo>
                    <a:pt x="196" y="51"/>
                  </a:lnTo>
                  <a:lnTo>
                    <a:pt x="196" y="54"/>
                  </a:lnTo>
                  <a:lnTo>
                    <a:pt x="208" y="65"/>
                  </a:lnTo>
                  <a:lnTo>
                    <a:pt x="219" y="60"/>
                  </a:lnTo>
                  <a:lnTo>
                    <a:pt x="225" y="43"/>
                  </a:lnTo>
                  <a:lnTo>
                    <a:pt x="239" y="45"/>
                  </a:lnTo>
                  <a:lnTo>
                    <a:pt x="248" y="54"/>
                  </a:lnTo>
                  <a:lnTo>
                    <a:pt x="253" y="65"/>
                  </a:lnTo>
                  <a:lnTo>
                    <a:pt x="244" y="77"/>
                  </a:lnTo>
                  <a:lnTo>
                    <a:pt x="233" y="83"/>
                  </a:lnTo>
                  <a:lnTo>
                    <a:pt x="241" y="97"/>
                  </a:lnTo>
                  <a:lnTo>
                    <a:pt x="239" y="110"/>
                  </a:lnTo>
                  <a:lnTo>
                    <a:pt x="236" y="128"/>
                  </a:lnTo>
                  <a:lnTo>
                    <a:pt x="230" y="145"/>
                  </a:lnTo>
                  <a:lnTo>
                    <a:pt x="210" y="148"/>
                  </a:lnTo>
                  <a:lnTo>
                    <a:pt x="216" y="159"/>
                  </a:lnTo>
                  <a:lnTo>
                    <a:pt x="225" y="173"/>
                  </a:lnTo>
                  <a:lnTo>
                    <a:pt x="213" y="181"/>
                  </a:lnTo>
                  <a:lnTo>
                    <a:pt x="208" y="198"/>
                  </a:lnTo>
                  <a:lnTo>
                    <a:pt x="199" y="202"/>
                  </a:lnTo>
                  <a:lnTo>
                    <a:pt x="191" y="196"/>
                  </a:lnTo>
                  <a:lnTo>
                    <a:pt x="182" y="196"/>
                  </a:lnTo>
                  <a:lnTo>
                    <a:pt x="165" y="207"/>
                  </a:lnTo>
                  <a:lnTo>
                    <a:pt x="142" y="179"/>
                  </a:lnTo>
                  <a:lnTo>
                    <a:pt x="122" y="184"/>
                  </a:lnTo>
                  <a:lnTo>
                    <a:pt x="108" y="171"/>
                  </a:lnTo>
                  <a:lnTo>
                    <a:pt x="102" y="153"/>
                  </a:lnTo>
                  <a:lnTo>
                    <a:pt x="102" y="136"/>
                  </a:lnTo>
                  <a:lnTo>
                    <a:pt x="85" y="131"/>
                  </a:lnTo>
                  <a:lnTo>
                    <a:pt x="76" y="131"/>
                  </a:lnTo>
                  <a:lnTo>
                    <a:pt x="71" y="122"/>
                  </a:lnTo>
                  <a:lnTo>
                    <a:pt x="62" y="131"/>
                  </a:lnTo>
                  <a:lnTo>
                    <a:pt x="57" y="145"/>
                  </a:lnTo>
                  <a:lnTo>
                    <a:pt x="42" y="157"/>
                  </a:lnTo>
                  <a:lnTo>
                    <a:pt x="26" y="136"/>
                  </a:lnTo>
                  <a:lnTo>
                    <a:pt x="0" y="133"/>
                  </a:lnTo>
                  <a:lnTo>
                    <a:pt x="5" y="122"/>
                  </a:lnTo>
                  <a:lnTo>
                    <a:pt x="23" y="110"/>
                  </a:lnTo>
                  <a:lnTo>
                    <a:pt x="26" y="97"/>
                  </a:lnTo>
                  <a:lnTo>
                    <a:pt x="45" y="71"/>
                  </a:lnTo>
                  <a:lnTo>
                    <a:pt x="68" y="69"/>
                  </a:lnTo>
                  <a:lnTo>
                    <a:pt x="88" y="48"/>
                  </a:lnTo>
                  <a:lnTo>
                    <a:pt x="94" y="37"/>
                  </a:lnTo>
                  <a:lnTo>
                    <a:pt x="108" y="23"/>
                  </a:lnTo>
                  <a:lnTo>
                    <a:pt x="116" y="29"/>
                  </a:lnTo>
                  <a:lnTo>
                    <a:pt x="137" y="20"/>
                  </a:lnTo>
                  <a:lnTo>
                    <a:pt x="142" y="5"/>
                  </a:lnTo>
                  <a:lnTo>
                    <a:pt x="170" y="3"/>
                  </a:lnTo>
                  <a:lnTo>
                    <a:pt x="199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>
              <a:off x="7484809" y="3753086"/>
              <a:ext cx="211391" cy="144377"/>
            </a:xfrm>
            <a:custGeom>
              <a:avLst/>
              <a:gdLst>
                <a:gd name="T0" fmla="*/ 0 w 120"/>
                <a:gd name="T1" fmla="*/ 4 h 86"/>
                <a:gd name="T2" fmla="*/ 10 w 120"/>
                <a:gd name="T3" fmla="*/ 0 h 86"/>
                <a:gd name="T4" fmla="*/ 36 w 120"/>
                <a:gd name="T5" fmla="*/ 4 h 86"/>
                <a:gd name="T6" fmla="*/ 46 w 120"/>
                <a:gd name="T7" fmla="*/ 7 h 86"/>
                <a:gd name="T8" fmla="*/ 55 w 120"/>
                <a:gd name="T9" fmla="*/ 4 h 86"/>
                <a:gd name="T10" fmla="*/ 70 w 120"/>
                <a:gd name="T11" fmla="*/ 0 h 86"/>
                <a:gd name="T12" fmla="*/ 86 w 120"/>
                <a:gd name="T13" fmla="*/ 2 h 86"/>
                <a:gd name="T14" fmla="*/ 101 w 120"/>
                <a:gd name="T15" fmla="*/ 9 h 86"/>
                <a:gd name="T16" fmla="*/ 110 w 120"/>
                <a:gd name="T17" fmla="*/ 31 h 86"/>
                <a:gd name="T18" fmla="*/ 105 w 120"/>
                <a:gd name="T19" fmla="*/ 42 h 86"/>
                <a:gd name="T20" fmla="*/ 112 w 120"/>
                <a:gd name="T21" fmla="*/ 57 h 86"/>
                <a:gd name="T22" fmla="*/ 119 w 120"/>
                <a:gd name="T23" fmla="*/ 71 h 86"/>
                <a:gd name="T24" fmla="*/ 117 w 120"/>
                <a:gd name="T25" fmla="*/ 85 h 86"/>
                <a:gd name="T26" fmla="*/ 110 w 120"/>
                <a:gd name="T27" fmla="*/ 73 h 86"/>
                <a:gd name="T28" fmla="*/ 91 w 120"/>
                <a:gd name="T29" fmla="*/ 54 h 86"/>
                <a:gd name="T30" fmla="*/ 60 w 120"/>
                <a:gd name="T31" fmla="*/ 42 h 86"/>
                <a:gd name="T32" fmla="*/ 36 w 120"/>
                <a:gd name="T33" fmla="*/ 40 h 86"/>
                <a:gd name="T34" fmla="*/ 19 w 120"/>
                <a:gd name="T35" fmla="*/ 45 h 86"/>
                <a:gd name="T36" fmla="*/ 12 w 120"/>
                <a:gd name="T37" fmla="*/ 38 h 86"/>
                <a:gd name="T38" fmla="*/ 10 w 120"/>
                <a:gd name="T39" fmla="*/ 24 h 86"/>
                <a:gd name="T40" fmla="*/ 0 w 120"/>
                <a:gd name="T41" fmla="*/ 18 h 86"/>
                <a:gd name="T42" fmla="*/ 0 w 120"/>
                <a:gd name="T43" fmla="*/ 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0" h="86">
                  <a:moveTo>
                    <a:pt x="0" y="4"/>
                  </a:moveTo>
                  <a:lnTo>
                    <a:pt x="10" y="0"/>
                  </a:lnTo>
                  <a:lnTo>
                    <a:pt x="36" y="4"/>
                  </a:lnTo>
                  <a:lnTo>
                    <a:pt x="46" y="7"/>
                  </a:lnTo>
                  <a:lnTo>
                    <a:pt x="55" y="4"/>
                  </a:lnTo>
                  <a:lnTo>
                    <a:pt x="70" y="0"/>
                  </a:lnTo>
                  <a:lnTo>
                    <a:pt x="86" y="2"/>
                  </a:lnTo>
                  <a:lnTo>
                    <a:pt x="101" y="9"/>
                  </a:lnTo>
                  <a:lnTo>
                    <a:pt x="110" y="31"/>
                  </a:lnTo>
                  <a:lnTo>
                    <a:pt x="105" y="42"/>
                  </a:lnTo>
                  <a:lnTo>
                    <a:pt x="112" y="57"/>
                  </a:lnTo>
                  <a:lnTo>
                    <a:pt x="119" y="71"/>
                  </a:lnTo>
                  <a:lnTo>
                    <a:pt x="117" y="85"/>
                  </a:lnTo>
                  <a:lnTo>
                    <a:pt x="110" y="73"/>
                  </a:lnTo>
                  <a:lnTo>
                    <a:pt x="91" y="54"/>
                  </a:lnTo>
                  <a:lnTo>
                    <a:pt x="60" y="42"/>
                  </a:lnTo>
                  <a:lnTo>
                    <a:pt x="36" y="40"/>
                  </a:lnTo>
                  <a:lnTo>
                    <a:pt x="19" y="45"/>
                  </a:lnTo>
                  <a:lnTo>
                    <a:pt x="12" y="38"/>
                  </a:lnTo>
                  <a:lnTo>
                    <a:pt x="10" y="24"/>
                  </a:lnTo>
                  <a:lnTo>
                    <a:pt x="0" y="18"/>
                  </a:lnTo>
                  <a:lnTo>
                    <a:pt x="0" y="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17" name="Freeform 13"/>
            <p:cNvSpPr>
              <a:spLocks/>
            </p:cNvSpPr>
            <p:nvPr/>
          </p:nvSpPr>
          <p:spPr bwMode="auto">
            <a:xfrm>
              <a:off x="7140543" y="4183301"/>
              <a:ext cx="70967" cy="52501"/>
            </a:xfrm>
            <a:custGeom>
              <a:avLst/>
              <a:gdLst>
                <a:gd name="T0" fmla="*/ 12 w 40"/>
                <a:gd name="T1" fmla="*/ 0 h 32"/>
                <a:gd name="T2" fmla="*/ 0 w 40"/>
                <a:gd name="T3" fmla="*/ 14 h 32"/>
                <a:gd name="T4" fmla="*/ 5 w 40"/>
                <a:gd name="T5" fmla="*/ 25 h 32"/>
                <a:gd name="T6" fmla="*/ 14 w 40"/>
                <a:gd name="T7" fmla="*/ 31 h 32"/>
                <a:gd name="T8" fmla="*/ 28 w 40"/>
                <a:gd name="T9" fmla="*/ 25 h 32"/>
                <a:gd name="T10" fmla="*/ 39 w 40"/>
                <a:gd name="T11" fmla="*/ 19 h 32"/>
                <a:gd name="T12" fmla="*/ 34 w 40"/>
                <a:gd name="T13" fmla="*/ 11 h 32"/>
                <a:gd name="T14" fmla="*/ 12 w 40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32">
                  <a:moveTo>
                    <a:pt x="12" y="0"/>
                  </a:moveTo>
                  <a:lnTo>
                    <a:pt x="0" y="14"/>
                  </a:lnTo>
                  <a:lnTo>
                    <a:pt x="5" y="25"/>
                  </a:lnTo>
                  <a:lnTo>
                    <a:pt x="14" y="31"/>
                  </a:lnTo>
                  <a:lnTo>
                    <a:pt x="28" y="25"/>
                  </a:lnTo>
                  <a:lnTo>
                    <a:pt x="39" y="19"/>
                  </a:lnTo>
                  <a:lnTo>
                    <a:pt x="34" y="11"/>
                  </a:lnTo>
                  <a:lnTo>
                    <a:pt x="12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</p:grpSp>
      <p:sp>
        <p:nvSpPr>
          <p:cNvPr id="18" name="Freeform 14"/>
          <p:cNvSpPr>
            <a:spLocks/>
          </p:cNvSpPr>
          <p:nvPr/>
        </p:nvSpPr>
        <p:spPr bwMode="auto">
          <a:xfrm>
            <a:off x="6418056" y="2071250"/>
            <a:ext cx="1182281" cy="1191477"/>
          </a:xfrm>
          <a:custGeom>
            <a:avLst/>
            <a:gdLst>
              <a:gd name="T0" fmla="*/ 119 w 671"/>
              <a:gd name="T1" fmla="*/ 164 h 711"/>
              <a:gd name="T2" fmla="*/ 104 w 671"/>
              <a:gd name="T3" fmla="*/ 217 h 711"/>
              <a:gd name="T4" fmla="*/ 100 w 671"/>
              <a:gd name="T5" fmla="*/ 270 h 711"/>
              <a:gd name="T6" fmla="*/ 28 w 671"/>
              <a:gd name="T7" fmla="*/ 357 h 711"/>
              <a:gd name="T8" fmla="*/ 45 w 671"/>
              <a:gd name="T9" fmla="*/ 381 h 711"/>
              <a:gd name="T10" fmla="*/ 37 w 671"/>
              <a:gd name="T11" fmla="*/ 459 h 711"/>
              <a:gd name="T12" fmla="*/ 29 w 671"/>
              <a:gd name="T13" fmla="*/ 514 h 711"/>
              <a:gd name="T14" fmla="*/ 20 w 671"/>
              <a:gd name="T15" fmla="*/ 552 h 711"/>
              <a:gd name="T16" fmla="*/ 9 w 671"/>
              <a:gd name="T17" fmla="*/ 595 h 711"/>
              <a:gd name="T18" fmla="*/ 0 w 671"/>
              <a:gd name="T19" fmla="*/ 625 h 711"/>
              <a:gd name="T20" fmla="*/ 31 w 671"/>
              <a:gd name="T21" fmla="*/ 644 h 711"/>
              <a:gd name="T22" fmla="*/ 39 w 671"/>
              <a:gd name="T23" fmla="*/ 681 h 711"/>
              <a:gd name="T24" fmla="*/ 62 w 671"/>
              <a:gd name="T25" fmla="*/ 670 h 711"/>
              <a:gd name="T26" fmla="*/ 76 w 671"/>
              <a:gd name="T27" fmla="*/ 696 h 711"/>
              <a:gd name="T28" fmla="*/ 105 w 671"/>
              <a:gd name="T29" fmla="*/ 670 h 711"/>
              <a:gd name="T30" fmla="*/ 119 w 671"/>
              <a:gd name="T31" fmla="*/ 650 h 711"/>
              <a:gd name="T32" fmla="*/ 156 w 671"/>
              <a:gd name="T33" fmla="*/ 639 h 711"/>
              <a:gd name="T34" fmla="*/ 164 w 671"/>
              <a:gd name="T35" fmla="*/ 610 h 711"/>
              <a:gd name="T36" fmla="*/ 136 w 671"/>
              <a:gd name="T37" fmla="*/ 596 h 711"/>
              <a:gd name="T38" fmla="*/ 199 w 671"/>
              <a:gd name="T39" fmla="*/ 537 h 711"/>
              <a:gd name="T40" fmla="*/ 318 w 671"/>
              <a:gd name="T41" fmla="*/ 485 h 711"/>
              <a:gd name="T42" fmla="*/ 411 w 671"/>
              <a:gd name="T43" fmla="*/ 442 h 711"/>
              <a:gd name="T44" fmla="*/ 463 w 671"/>
              <a:gd name="T45" fmla="*/ 378 h 711"/>
              <a:gd name="T46" fmla="*/ 556 w 671"/>
              <a:gd name="T47" fmla="*/ 330 h 711"/>
              <a:gd name="T48" fmla="*/ 656 w 671"/>
              <a:gd name="T49" fmla="*/ 224 h 711"/>
              <a:gd name="T50" fmla="*/ 618 w 671"/>
              <a:gd name="T51" fmla="*/ 156 h 711"/>
              <a:gd name="T52" fmla="*/ 622 w 671"/>
              <a:gd name="T53" fmla="*/ 136 h 711"/>
              <a:gd name="T54" fmla="*/ 670 w 671"/>
              <a:gd name="T55" fmla="*/ 119 h 711"/>
              <a:gd name="T56" fmla="*/ 644 w 671"/>
              <a:gd name="T57" fmla="*/ 107 h 711"/>
              <a:gd name="T58" fmla="*/ 632 w 671"/>
              <a:gd name="T59" fmla="*/ 79 h 711"/>
              <a:gd name="T60" fmla="*/ 604 w 671"/>
              <a:gd name="T61" fmla="*/ 85 h 711"/>
              <a:gd name="T62" fmla="*/ 601 w 671"/>
              <a:gd name="T63" fmla="*/ 71 h 711"/>
              <a:gd name="T64" fmla="*/ 570 w 671"/>
              <a:gd name="T65" fmla="*/ 68 h 711"/>
              <a:gd name="T66" fmla="*/ 536 w 671"/>
              <a:gd name="T67" fmla="*/ 97 h 711"/>
              <a:gd name="T68" fmla="*/ 539 w 671"/>
              <a:gd name="T69" fmla="*/ 105 h 711"/>
              <a:gd name="T70" fmla="*/ 505 w 671"/>
              <a:gd name="T71" fmla="*/ 114 h 711"/>
              <a:gd name="T72" fmla="*/ 471 w 671"/>
              <a:gd name="T73" fmla="*/ 114 h 711"/>
              <a:gd name="T74" fmla="*/ 440 w 671"/>
              <a:gd name="T75" fmla="*/ 105 h 711"/>
              <a:gd name="T76" fmla="*/ 406 w 671"/>
              <a:gd name="T77" fmla="*/ 111 h 711"/>
              <a:gd name="T78" fmla="*/ 361 w 671"/>
              <a:gd name="T79" fmla="*/ 107 h 711"/>
              <a:gd name="T80" fmla="*/ 326 w 671"/>
              <a:gd name="T81" fmla="*/ 85 h 711"/>
              <a:gd name="T82" fmla="*/ 335 w 671"/>
              <a:gd name="T83" fmla="*/ 71 h 711"/>
              <a:gd name="T84" fmla="*/ 332 w 671"/>
              <a:gd name="T85" fmla="*/ 57 h 711"/>
              <a:gd name="T86" fmla="*/ 295 w 671"/>
              <a:gd name="T87" fmla="*/ 45 h 711"/>
              <a:gd name="T88" fmla="*/ 252 w 671"/>
              <a:gd name="T89" fmla="*/ 45 h 711"/>
              <a:gd name="T90" fmla="*/ 187 w 671"/>
              <a:gd name="T91" fmla="*/ 19 h 711"/>
              <a:gd name="T92" fmla="*/ 130 w 671"/>
              <a:gd name="T93" fmla="*/ 9 h 711"/>
              <a:gd name="T94" fmla="*/ 96 w 671"/>
              <a:gd name="T95" fmla="*/ 5 h 711"/>
              <a:gd name="T96" fmla="*/ 74 w 671"/>
              <a:gd name="T97" fmla="*/ 42 h 7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71" h="711">
                <a:moveTo>
                  <a:pt x="74" y="42"/>
                </a:moveTo>
                <a:lnTo>
                  <a:pt x="119" y="164"/>
                </a:lnTo>
                <a:lnTo>
                  <a:pt x="91" y="178"/>
                </a:lnTo>
                <a:lnTo>
                  <a:pt x="104" y="217"/>
                </a:lnTo>
                <a:lnTo>
                  <a:pt x="107" y="248"/>
                </a:lnTo>
                <a:lnTo>
                  <a:pt x="100" y="270"/>
                </a:lnTo>
                <a:lnTo>
                  <a:pt x="83" y="293"/>
                </a:lnTo>
                <a:lnTo>
                  <a:pt x="28" y="357"/>
                </a:lnTo>
                <a:lnTo>
                  <a:pt x="31" y="369"/>
                </a:lnTo>
                <a:lnTo>
                  <a:pt x="45" y="381"/>
                </a:lnTo>
                <a:lnTo>
                  <a:pt x="22" y="427"/>
                </a:lnTo>
                <a:lnTo>
                  <a:pt x="37" y="459"/>
                </a:lnTo>
                <a:lnTo>
                  <a:pt x="45" y="472"/>
                </a:lnTo>
                <a:lnTo>
                  <a:pt x="29" y="514"/>
                </a:lnTo>
                <a:lnTo>
                  <a:pt x="12" y="525"/>
                </a:lnTo>
                <a:lnTo>
                  <a:pt x="20" y="552"/>
                </a:lnTo>
                <a:lnTo>
                  <a:pt x="20" y="577"/>
                </a:lnTo>
                <a:lnTo>
                  <a:pt x="9" y="595"/>
                </a:lnTo>
                <a:lnTo>
                  <a:pt x="11" y="613"/>
                </a:lnTo>
                <a:lnTo>
                  <a:pt x="0" y="625"/>
                </a:lnTo>
                <a:lnTo>
                  <a:pt x="17" y="647"/>
                </a:lnTo>
                <a:lnTo>
                  <a:pt x="31" y="644"/>
                </a:lnTo>
                <a:lnTo>
                  <a:pt x="31" y="670"/>
                </a:lnTo>
                <a:lnTo>
                  <a:pt x="39" y="681"/>
                </a:lnTo>
                <a:lnTo>
                  <a:pt x="51" y="667"/>
                </a:lnTo>
                <a:lnTo>
                  <a:pt x="62" y="670"/>
                </a:lnTo>
                <a:lnTo>
                  <a:pt x="68" y="687"/>
                </a:lnTo>
                <a:lnTo>
                  <a:pt x="76" y="696"/>
                </a:lnTo>
                <a:lnTo>
                  <a:pt x="76" y="710"/>
                </a:lnTo>
                <a:lnTo>
                  <a:pt x="105" y="670"/>
                </a:lnTo>
                <a:lnTo>
                  <a:pt x="105" y="661"/>
                </a:lnTo>
                <a:lnTo>
                  <a:pt x="119" y="650"/>
                </a:lnTo>
                <a:lnTo>
                  <a:pt x="142" y="664"/>
                </a:lnTo>
                <a:lnTo>
                  <a:pt x="156" y="639"/>
                </a:lnTo>
                <a:lnTo>
                  <a:pt x="167" y="625"/>
                </a:lnTo>
                <a:lnTo>
                  <a:pt x="164" y="610"/>
                </a:lnTo>
                <a:lnTo>
                  <a:pt x="156" y="610"/>
                </a:lnTo>
                <a:lnTo>
                  <a:pt x="136" y="596"/>
                </a:lnTo>
                <a:lnTo>
                  <a:pt x="153" y="587"/>
                </a:lnTo>
                <a:lnTo>
                  <a:pt x="199" y="537"/>
                </a:lnTo>
                <a:lnTo>
                  <a:pt x="238" y="520"/>
                </a:lnTo>
                <a:lnTo>
                  <a:pt x="318" y="485"/>
                </a:lnTo>
                <a:lnTo>
                  <a:pt x="357" y="463"/>
                </a:lnTo>
                <a:lnTo>
                  <a:pt x="411" y="442"/>
                </a:lnTo>
                <a:lnTo>
                  <a:pt x="454" y="403"/>
                </a:lnTo>
                <a:lnTo>
                  <a:pt x="463" y="378"/>
                </a:lnTo>
                <a:lnTo>
                  <a:pt x="482" y="380"/>
                </a:lnTo>
                <a:lnTo>
                  <a:pt x="556" y="330"/>
                </a:lnTo>
                <a:lnTo>
                  <a:pt x="658" y="238"/>
                </a:lnTo>
                <a:lnTo>
                  <a:pt x="656" y="224"/>
                </a:lnTo>
                <a:lnTo>
                  <a:pt x="641" y="181"/>
                </a:lnTo>
                <a:lnTo>
                  <a:pt x="618" y="156"/>
                </a:lnTo>
                <a:lnTo>
                  <a:pt x="616" y="145"/>
                </a:lnTo>
                <a:lnTo>
                  <a:pt x="622" y="136"/>
                </a:lnTo>
                <a:lnTo>
                  <a:pt x="636" y="130"/>
                </a:lnTo>
                <a:lnTo>
                  <a:pt x="670" y="119"/>
                </a:lnTo>
                <a:lnTo>
                  <a:pt x="661" y="114"/>
                </a:lnTo>
                <a:lnTo>
                  <a:pt x="644" y="107"/>
                </a:lnTo>
                <a:lnTo>
                  <a:pt x="627" y="90"/>
                </a:lnTo>
                <a:lnTo>
                  <a:pt x="632" y="79"/>
                </a:lnTo>
                <a:lnTo>
                  <a:pt x="622" y="79"/>
                </a:lnTo>
                <a:lnTo>
                  <a:pt x="604" y="85"/>
                </a:lnTo>
                <a:lnTo>
                  <a:pt x="599" y="79"/>
                </a:lnTo>
                <a:lnTo>
                  <a:pt x="601" y="71"/>
                </a:lnTo>
                <a:lnTo>
                  <a:pt x="584" y="74"/>
                </a:lnTo>
                <a:lnTo>
                  <a:pt x="570" y="68"/>
                </a:lnTo>
                <a:lnTo>
                  <a:pt x="556" y="82"/>
                </a:lnTo>
                <a:lnTo>
                  <a:pt x="536" y="97"/>
                </a:lnTo>
                <a:lnTo>
                  <a:pt x="528" y="97"/>
                </a:lnTo>
                <a:lnTo>
                  <a:pt x="539" y="105"/>
                </a:lnTo>
                <a:lnTo>
                  <a:pt x="528" y="111"/>
                </a:lnTo>
                <a:lnTo>
                  <a:pt x="505" y="114"/>
                </a:lnTo>
                <a:lnTo>
                  <a:pt x="485" y="119"/>
                </a:lnTo>
                <a:lnTo>
                  <a:pt x="471" y="114"/>
                </a:lnTo>
                <a:lnTo>
                  <a:pt x="463" y="105"/>
                </a:lnTo>
                <a:lnTo>
                  <a:pt x="440" y="105"/>
                </a:lnTo>
                <a:lnTo>
                  <a:pt x="423" y="102"/>
                </a:lnTo>
                <a:lnTo>
                  <a:pt x="406" y="111"/>
                </a:lnTo>
                <a:lnTo>
                  <a:pt x="383" y="116"/>
                </a:lnTo>
                <a:lnTo>
                  <a:pt x="361" y="107"/>
                </a:lnTo>
                <a:lnTo>
                  <a:pt x="340" y="97"/>
                </a:lnTo>
                <a:lnTo>
                  <a:pt x="326" y="85"/>
                </a:lnTo>
                <a:lnTo>
                  <a:pt x="323" y="76"/>
                </a:lnTo>
                <a:lnTo>
                  <a:pt x="335" y="71"/>
                </a:lnTo>
                <a:lnTo>
                  <a:pt x="337" y="62"/>
                </a:lnTo>
                <a:lnTo>
                  <a:pt x="332" y="57"/>
                </a:lnTo>
                <a:lnTo>
                  <a:pt x="312" y="54"/>
                </a:lnTo>
                <a:lnTo>
                  <a:pt x="295" y="45"/>
                </a:lnTo>
                <a:lnTo>
                  <a:pt x="266" y="40"/>
                </a:lnTo>
                <a:lnTo>
                  <a:pt x="252" y="45"/>
                </a:lnTo>
                <a:lnTo>
                  <a:pt x="230" y="37"/>
                </a:lnTo>
                <a:lnTo>
                  <a:pt x="187" y="19"/>
                </a:lnTo>
                <a:lnTo>
                  <a:pt x="156" y="19"/>
                </a:lnTo>
                <a:lnTo>
                  <a:pt x="130" y="9"/>
                </a:lnTo>
                <a:lnTo>
                  <a:pt x="114" y="0"/>
                </a:lnTo>
                <a:lnTo>
                  <a:pt x="96" y="5"/>
                </a:lnTo>
                <a:lnTo>
                  <a:pt x="88" y="17"/>
                </a:lnTo>
                <a:lnTo>
                  <a:pt x="74" y="42"/>
                </a:ln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19" name="Freeform 15"/>
          <p:cNvSpPr>
            <a:spLocks/>
          </p:cNvSpPr>
          <p:nvPr/>
        </p:nvSpPr>
        <p:spPr bwMode="auto">
          <a:xfrm>
            <a:off x="5496995" y="2062499"/>
            <a:ext cx="1132452" cy="1500648"/>
          </a:xfrm>
          <a:custGeom>
            <a:avLst/>
            <a:gdLst>
              <a:gd name="T0" fmla="*/ 641 w 642"/>
              <a:gd name="T1" fmla="*/ 170 h 895"/>
              <a:gd name="T2" fmla="*/ 624 w 642"/>
              <a:gd name="T3" fmla="*/ 209 h 895"/>
              <a:gd name="T4" fmla="*/ 627 w 642"/>
              <a:gd name="T5" fmla="*/ 266 h 895"/>
              <a:gd name="T6" fmla="*/ 587 w 642"/>
              <a:gd name="T7" fmla="*/ 318 h 895"/>
              <a:gd name="T8" fmla="*/ 553 w 642"/>
              <a:gd name="T9" fmla="*/ 375 h 895"/>
              <a:gd name="T10" fmla="*/ 541 w 642"/>
              <a:gd name="T11" fmla="*/ 434 h 895"/>
              <a:gd name="T12" fmla="*/ 567 w 642"/>
              <a:gd name="T13" fmla="*/ 477 h 895"/>
              <a:gd name="T14" fmla="*/ 550 w 642"/>
              <a:gd name="T15" fmla="*/ 519 h 895"/>
              <a:gd name="T16" fmla="*/ 541 w 642"/>
              <a:gd name="T17" fmla="*/ 559 h 895"/>
              <a:gd name="T18" fmla="*/ 533 w 642"/>
              <a:gd name="T19" fmla="*/ 598 h 895"/>
              <a:gd name="T20" fmla="*/ 522 w 642"/>
              <a:gd name="T21" fmla="*/ 630 h 895"/>
              <a:gd name="T22" fmla="*/ 510 w 642"/>
              <a:gd name="T23" fmla="*/ 638 h 895"/>
              <a:gd name="T24" fmla="*/ 496 w 642"/>
              <a:gd name="T25" fmla="*/ 644 h 895"/>
              <a:gd name="T26" fmla="*/ 462 w 642"/>
              <a:gd name="T27" fmla="*/ 632 h 895"/>
              <a:gd name="T28" fmla="*/ 417 w 642"/>
              <a:gd name="T29" fmla="*/ 670 h 895"/>
              <a:gd name="T30" fmla="*/ 412 w 642"/>
              <a:gd name="T31" fmla="*/ 684 h 895"/>
              <a:gd name="T32" fmla="*/ 443 w 642"/>
              <a:gd name="T33" fmla="*/ 737 h 895"/>
              <a:gd name="T34" fmla="*/ 429 w 642"/>
              <a:gd name="T35" fmla="*/ 755 h 895"/>
              <a:gd name="T36" fmla="*/ 394 w 642"/>
              <a:gd name="T37" fmla="*/ 800 h 895"/>
              <a:gd name="T38" fmla="*/ 369 w 642"/>
              <a:gd name="T39" fmla="*/ 786 h 895"/>
              <a:gd name="T40" fmla="*/ 363 w 642"/>
              <a:gd name="T41" fmla="*/ 822 h 895"/>
              <a:gd name="T42" fmla="*/ 355 w 642"/>
              <a:gd name="T43" fmla="*/ 843 h 895"/>
              <a:gd name="T44" fmla="*/ 324 w 642"/>
              <a:gd name="T45" fmla="*/ 862 h 895"/>
              <a:gd name="T46" fmla="*/ 312 w 642"/>
              <a:gd name="T47" fmla="*/ 891 h 895"/>
              <a:gd name="T48" fmla="*/ 289 w 642"/>
              <a:gd name="T49" fmla="*/ 891 h 895"/>
              <a:gd name="T50" fmla="*/ 281 w 642"/>
              <a:gd name="T51" fmla="*/ 868 h 895"/>
              <a:gd name="T52" fmla="*/ 258 w 642"/>
              <a:gd name="T53" fmla="*/ 870 h 895"/>
              <a:gd name="T54" fmla="*/ 224 w 642"/>
              <a:gd name="T55" fmla="*/ 865 h 895"/>
              <a:gd name="T56" fmla="*/ 199 w 642"/>
              <a:gd name="T57" fmla="*/ 851 h 895"/>
              <a:gd name="T58" fmla="*/ 167 w 642"/>
              <a:gd name="T59" fmla="*/ 825 h 895"/>
              <a:gd name="T60" fmla="*/ 131 w 642"/>
              <a:gd name="T61" fmla="*/ 794 h 895"/>
              <a:gd name="T62" fmla="*/ 79 w 642"/>
              <a:gd name="T63" fmla="*/ 732 h 895"/>
              <a:gd name="T64" fmla="*/ 114 w 642"/>
              <a:gd name="T65" fmla="*/ 709 h 895"/>
              <a:gd name="T66" fmla="*/ 128 w 642"/>
              <a:gd name="T67" fmla="*/ 684 h 895"/>
              <a:gd name="T68" fmla="*/ 145 w 642"/>
              <a:gd name="T69" fmla="*/ 689 h 895"/>
              <a:gd name="T70" fmla="*/ 153 w 642"/>
              <a:gd name="T71" fmla="*/ 667 h 895"/>
              <a:gd name="T72" fmla="*/ 139 w 642"/>
              <a:gd name="T73" fmla="*/ 630 h 895"/>
              <a:gd name="T74" fmla="*/ 139 w 642"/>
              <a:gd name="T75" fmla="*/ 596 h 895"/>
              <a:gd name="T76" fmla="*/ 55 w 642"/>
              <a:gd name="T77" fmla="*/ 519 h 895"/>
              <a:gd name="T78" fmla="*/ 12 w 642"/>
              <a:gd name="T79" fmla="*/ 508 h 895"/>
              <a:gd name="T80" fmla="*/ 20 w 642"/>
              <a:gd name="T81" fmla="*/ 459 h 895"/>
              <a:gd name="T82" fmla="*/ 34 w 642"/>
              <a:gd name="T83" fmla="*/ 459 h 895"/>
              <a:gd name="T84" fmla="*/ 43 w 642"/>
              <a:gd name="T85" fmla="*/ 431 h 895"/>
              <a:gd name="T86" fmla="*/ 65 w 642"/>
              <a:gd name="T87" fmla="*/ 377 h 895"/>
              <a:gd name="T88" fmla="*/ 83 w 642"/>
              <a:gd name="T89" fmla="*/ 320 h 895"/>
              <a:gd name="T90" fmla="*/ 59 w 642"/>
              <a:gd name="T91" fmla="*/ 292 h 895"/>
              <a:gd name="T92" fmla="*/ 124 w 642"/>
              <a:gd name="T93" fmla="*/ 279 h 895"/>
              <a:gd name="T94" fmla="*/ 191 w 642"/>
              <a:gd name="T95" fmla="*/ 245 h 895"/>
              <a:gd name="T96" fmla="*/ 174 w 642"/>
              <a:gd name="T97" fmla="*/ 169 h 895"/>
              <a:gd name="T98" fmla="*/ 231 w 642"/>
              <a:gd name="T99" fmla="*/ 79 h 895"/>
              <a:gd name="T100" fmla="*/ 298 w 642"/>
              <a:gd name="T101" fmla="*/ 26 h 895"/>
              <a:gd name="T102" fmla="*/ 343 w 642"/>
              <a:gd name="T103" fmla="*/ 19 h 895"/>
              <a:gd name="T104" fmla="*/ 383 w 642"/>
              <a:gd name="T105" fmla="*/ 28 h 895"/>
              <a:gd name="T106" fmla="*/ 443 w 642"/>
              <a:gd name="T107" fmla="*/ 47 h 895"/>
              <a:gd name="T108" fmla="*/ 499 w 642"/>
              <a:gd name="T109" fmla="*/ 56 h 895"/>
              <a:gd name="T110" fmla="*/ 567 w 642"/>
              <a:gd name="T111" fmla="*/ 47 h 8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42" h="895">
                <a:moveTo>
                  <a:pt x="596" y="45"/>
                </a:moveTo>
                <a:lnTo>
                  <a:pt x="641" y="170"/>
                </a:lnTo>
                <a:lnTo>
                  <a:pt x="613" y="184"/>
                </a:lnTo>
                <a:lnTo>
                  <a:pt x="624" y="209"/>
                </a:lnTo>
                <a:lnTo>
                  <a:pt x="629" y="244"/>
                </a:lnTo>
                <a:lnTo>
                  <a:pt x="627" y="266"/>
                </a:lnTo>
                <a:lnTo>
                  <a:pt x="618" y="280"/>
                </a:lnTo>
                <a:lnTo>
                  <a:pt x="587" y="318"/>
                </a:lnTo>
                <a:lnTo>
                  <a:pt x="550" y="360"/>
                </a:lnTo>
                <a:lnTo>
                  <a:pt x="553" y="375"/>
                </a:lnTo>
                <a:lnTo>
                  <a:pt x="567" y="385"/>
                </a:lnTo>
                <a:lnTo>
                  <a:pt x="541" y="434"/>
                </a:lnTo>
                <a:lnTo>
                  <a:pt x="553" y="454"/>
                </a:lnTo>
                <a:lnTo>
                  <a:pt x="567" y="477"/>
                </a:lnTo>
                <a:lnTo>
                  <a:pt x="558" y="499"/>
                </a:lnTo>
                <a:lnTo>
                  <a:pt x="550" y="519"/>
                </a:lnTo>
                <a:lnTo>
                  <a:pt x="533" y="530"/>
                </a:lnTo>
                <a:lnTo>
                  <a:pt x="541" y="559"/>
                </a:lnTo>
                <a:lnTo>
                  <a:pt x="541" y="579"/>
                </a:lnTo>
                <a:lnTo>
                  <a:pt x="533" y="598"/>
                </a:lnTo>
                <a:lnTo>
                  <a:pt x="533" y="618"/>
                </a:lnTo>
                <a:lnTo>
                  <a:pt x="522" y="630"/>
                </a:lnTo>
                <a:lnTo>
                  <a:pt x="522" y="635"/>
                </a:lnTo>
                <a:lnTo>
                  <a:pt x="510" y="638"/>
                </a:lnTo>
                <a:lnTo>
                  <a:pt x="502" y="649"/>
                </a:lnTo>
                <a:lnTo>
                  <a:pt x="496" y="644"/>
                </a:lnTo>
                <a:lnTo>
                  <a:pt x="479" y="632"/>
                </a:lnTo>
                <a:lnTo>
                  <a:pt x="462" y="632"/>
                </a:lnTo>
                <a:lnTo>
                  <a:pt x="446" y="641"/>
                </a:lnTo>
                <a:lnTo>
                  <a:pt x="417" y="670"/>
                </a:lnTo>
                <a:lnTo>
                  <a:pt x="408" y="675"/>
                </a:lnTo>
                <a:lnTo>
                  <a:pt x="412" y="684"/>
                </a:lnTo>
                <a:lnTo>
                  <a:pt x="439" y="726"/>
                </a:lnTo>
                <a:lnTo>
                  <a:pt x="443" y="737"/>
                </a:lnTo>
                <a:lnTo>
                  <a:pt x="439" y="749"/>
                </a:lnTo>
                <a:lnTo>
                  <a:pt x="429" y="755"/>
                </a:lnTo>
                <a:lnTo>
                  <a:pt x="406" y="780"/>
                </a:lnTo>
                <a:lnTo>
                  <a:pt x="394" y="800"/>
                </a:lnTo>
                <a:lnTo>
                  <a:pt x="383" y="791"/>
                </a:lnTo>
                <a:lnTo>
                  <a:pt x="369" y="786"/>
                </a:lnTo>
                <a:lnTo>
                  <a:pt x="363" y="791"/>
                </a:lnTo>
                <a:lnTo>
                  <a:pt x="363" y="822"/>
                </a:lnTo>
                <a:lnTo>
                  <a:pt x="360" y="839"/>
                </a:lnTo>
                <a:lnTo>
                  <a:pt x="355" y="843"/>
                </a:lnTo>
                <a:lnTo>
                  <a:pt x="329" y="854"/>
                </a:lnTo>
                <a:lnTo>
                  <a:pt x="324" y="862"/>
                </a:lnTo>
                <a:lnTo>
                  <a:pt x="318" y="879"/>
                </a:lnTo>
                <a:lnTo>
                  <a:pt x="312" y="891"/>
                </a:lnTo>
                <a:lnTo>
                  <a:pt x="303" y="894"/>
                </a:lnTo>
                <a:lnTo>
                  <a:pt x="289" y="891"/>
                </a:lnTo>
                <a:lnTo>
                  <a:pt x="281" y="885"/>
                </a:lnTo>
                <a:lnTo>
                  <a:pt x="281" y="868"/>
                </a:lnTo>
                <a:lnTo>
                  <a:pt x="272" y="860"/>
                </a:lnTo>
                <a:lnTo>
                  <a:pt x="258" y="870"/>
                </a:lnTo>
                <a:lnTo>
                  <a:pt x="230" y="885"/>
                </a:lnTo>
                <a:lnTo>
                  <a:pt x="224" y="865"/>
                </a:lnTo>
                <a:lnTo>
                  <a:pt x="210" y="856"/>
                </a:lnTo>
                <a:lnTo>
                  <a:pt x="199" y="851"/>
                </a:lnTo>
                <a:lnTo>
                  <a:pt x="184" y="848"/>
                </a:lnTo>
                <a:lnTo>
                  <a:pt x="167" y="825"/>
                </a:lnTo>
                <a:lnTo>
                  <a:pt x="145" y="789"/>
                </a:lnTo>
                <a:lnTo>
                  <a:pt x="131" y="794"/>
                </a:lnTo>
                <a:lnTo>
                  <a:pt x="117" y="800"/>
                </a:lnTo>
                <a:lnTo>
                  <a:pt x="79" y="732"/>
                </a:lnTo>
                <a:lnTo>
                  <a:pt x="91" y="732"/>
                </a:lnTo>
                <a:lnTo>
                  <a:pt x="114" y="709"/>
                </a:lnTo>
                <a:lnTo>
                  <a:pt x="117" y="692"/>
                </a:lnTo>
                <a:lnTo>
                  <a:pt x="128" y="684"/>
                </a:lnTo>
                <a:lnTo>
                  <a:pt x="136" y="684"/>
                </a:lnTo>
                <a:lnTo>
                  <a:pt x="145" y="689"/>
                </a:lnTo>
                <a:lnTo>
                  <a:pt x="153" y="680"/>
                </a:lnTo>
                <a:lnTo>
                  <a:pt x="153" y="667"/>
                </a:lnTo>
                <a:lnTo>
                  <a:pt x="136" y="661"/>
                </a:lnTo>
                <a:lnTo>
                  <a:pt x="139" y="630"/>
                </a:lnTo>
                <a:lnTo>
                  <a:pt x="139" y="604"/>
                </a:lnTo>
                <a:lnTo>
                  <a:pt x="139" y="596"/>
                </a:lnTo>
                <a:lnTo>
                  <a:pt x="119" y="584"/>
                </a:lnTo>
                <a:lnTo>
                  <a:pt x="55" y="519"/>
                </a:lnTo>
                <a:lnTo>
                  <a:pt x="26" y="542"/>
                </a:lnTo>
                <a:lnTo>
                  <a:pt x="12" y="508"/>
                </a:lnTo>
                <a:lnTo>
                  <a:pt x="0" y="491"/>
                </a:lnTo>
                <a:lnTo>
                  <a:pt x="20" y="459"/>
                </a:lnTo>
                <a:lnTo>
                  <a:pt x="26" y="442"/>
                </a:lnTo>
                <a:lnTo>
                  <a:pt x="34" y="459"/>
                </a:lnTo>
                <a:lnTo>
                  <a:pt x="48" y="454"/>
                </a:lnTo>
                <a:lnTo>
                  <a:pt x="43" y="431"/>
                </a:lnTo>
                <a:lnTo>
                  <a:pt x="37" y="397"/>
                </a:lnTo>
                <a:lnTo>
                  <a:pt x="65" y="377"/>
                </a:lnTo>
                <a:lnTo>
                  <a:pt x="77" y="363"/>
                </a:lnTo>
                <a:lnTo>
                  <a:pt x="83" y="320"/>
                </a:lnTo>
                <a:lnTo>
                  <a:pt x="65" y="311"/>
                </a:lnTo>
                <a:lnTo>
                  <a:pt x="59" y="292"/>
                </a:lnTo>
                <a:lnTo>
                  <a:pt x="68" y="278"/>
                </a:lnTo>
                <a:lnTo>
                  <a:pt x="124" y="279"/>
                </a:lnTo>
                <a:lnTo>
                  <a:pt x="159" y="297"/>
                </a:lnTo>
                <a:lnTo>
                  <a:pt x="191" y="245"/>
                </a:lnTo>
                <a:lnTo>
                  <a:pt x="168" y="229"/>
                </a:lnTo>
                <a:lnTo>
                  <a:pt x="174" y="169"/>
                </a:lnTo>
                <a:lnTo>
                  <a:pt x="228" y="94"/>
                </a:lnTo>
                <a:lnTo>
                  <a:pt x="231" y="79"/>
                </a:lnTo>
                <a:lnTo>
                  <a:pt x="273" y="64"/>
                </a:lnTo>
                <a:lnTo>
                  <a:pt x="298" y="26"/>
                </a:lnTo>
                <a:lnTo>
                  <a:pt x="324" y="0"/>
                </a:lnTo>
                <a:lnTo>
                  <a:pt x="343" y="19"/>
                </a:lnTo>
                <a:lnTo>
                  <a:pt x="358" y="19"/>
                </a:lnTo>
                <a:lnTo>
                  <a:pt x="383" y="28"/>
                </a:lnTo>
                <a:lnTo>
                  <a:pt x="420" y="31"/>
                </a:lnTo>
                <a:lnTo>
                  <a:pt x="443" y="47"/>
                </a:lnTo>
                <a:lnTo>
                  <a:pt x="471" y="59"/>
                </a:lnTo>
                <a:lnTo>
                  <a:pt x="499" y="56"/>
                </a:lnTo>
                <a:lnTo>
                  <a:pt x="536" y="47"/>
                </a:lnTo>
                <a:lnTo>
                  <a:pt x="567" y="47"/>
                </a:lnTo>
                <a:lnTo>
                  <a:pt x="596" y="45"/>
                </a:lnTo>
              </a:path>
            </a:pathLst>
          </a:custGeom>
          <a:solidFill>
            <a:schemeClr val="accent2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0" name="Freeform 16"/>
          <p:cNvSpPr>
            <a:spLocks/>
          </p:cNvSpPr>
          <p:nvPr/>
        </p:nvSpPr>
        <p:spPr bwMode="auto">
          <a:xfrm>
            <a:off x="5407909" y="1861246"/>
            <a:ext cx="658332" cy="702928"/>
          </a:xfrm>
          <a:custGeom>
            <a:avLst/>
            <a:gdLst>
              <a:gd name="T0" fmla="*/ 373 w 374"/>
              <a:gd name="T1" fmla="*/ 119 h 419"/>
              <a:gd name="T2" fmla="*/ 363 w 374"/>
              <a:gd name="T3" fmla="*/ 108 h 419"/>
              <a:gd name="T4" fmla="*/ 341 w 374"/>
              <a:gd name="T5" fmla="*/ 108 h 419"/>
              <a:gd name="T6" fmla="*/ 315 w 374"/>
              <a:gd name="T7" fmla="*/ 102 h 419"/>
              <a:gd name="T8" fmla="*/ 270 w 374"/>
              <a:gd name="T9" fmla="*/ 88 h 419"/>
              <a:gd name="T10" fmla="*/ 250 w 374"/>
              <a:gd name="T11" fmla="*/ 65 h 419"/>
              <a:gd name="T12" fmla="*/ 242 w 374"/>
              <a:gd name="T13" fmla="*/ 60 h 419"/>
              <a:gd name="T14" fmla="*/ 235 w 374"/>
              <a:gd name="T15" fmla="*/ 71 h 419"/>
              <a:gd name="T16" fmla="*/ 230 w 374"/>
              <a:gd name="T17" fmla="*/ 91 h 419"/>
              <a:gd name="T18" fmla="*/ 213 w 374"/>
              <a:gd name="T19" fmla="*/ 73 h 419"/>
              <a:gd name="T20" fmla="*/ 210 w 374"/>
              <a:gd name="T21" fmla="*/ 63 h 419"/>
              <a:gd name="T22" fmla="*/ 225 w 374"/>
              <a:gd name="T23" fmla="*/ 51 h 419"/>
              <a:gd name="T24" fmla="*/ 227 w 374"/>
              <a:gd name="T25" fmla="*/ 48 h 419"/>
              <a:gd name="T26" fmla="*/ 210 w 374"/>
              <a:gd name="T27" fmla="*/ 11 h 419"/>
              <a:gd name="T28" fmla="*/ 190 w 374"/>
              <a:gd name="T29" fmla="*/ 17 h 419"/>
              <a:gd name="T30" fmla="*/ 168 w 374"/>
              <a:gd name="T31" fmla="*/ 17 h 419"/>
              <a:gd name="T32" fmla="*/ 138 w 374"/>
              <a:gd name="T33" fmla="*/ 0 h 419"/>
              <a:gd name="T34" fmla="*/ 133 w 374"/>
              <a:gd name="T35" fmla="*/ 18 h 419"/>
              <a:gd name="T36" fmla="*/ 129 w 374"/>
              <a:gd name="T37" fmla="*/ 34 h 419"/>
              <a:gd name="T38" fmla="*/ 115 w 374"/>
              <a:gd name="T39" fmla="*/ 40 h 419"/>
              <a:gd name="T40" fmla="*/ 102 w 374"/>
              <a:gd name="T41" fmla="*/ 48 h 419"/>
              <a:gd name="T42" fmla="*/ 97 w 374"/>
              <a:gd name="T43" fmla="*/ 68 h 419"/>
              <a:gd name="T44" fmla="*/ 92 w 374"/>
              <a:gd name="T45" fmla="*/ 82 h 419"/>
              <a:gd name="T46" fmla="*/ 68 w 374"/>
              <a:gd name="T47" fmla="*/ 99 h 419"/>
              <a:gd name="T48" fmla="*/ 62 w 374"/>
              <a:gd name="T49" fmla="*/ 120 h 419"/>
              <a:gd name="T50" fmla="*/ 51 w 374"/>
              <a:gd name="T51" fmla="*/ 127 h 419"/>
              <a:gd name="T52" fmla="*/ 37 w 374"/>
              <a:gd name="T53" fmla="*/ 134 h 419"/>
              <a:gd name="T54" fmla="*/ 36 w 374"/>
              <a:gd name="T55" fmla="*/ 156 h 419"/>
              <a:gd name="T56" fmla="*/ 26 w 374"/>
              <a:gd name="T57" fmla="*/ 171 h 419"/>
              <a:gd name="T58" fmla="*/ 14 w 374"/>
              <a:gd name="T59" fmla="*/ 193 h 419"/>
              <a:gd name="T60" fmla="*/ 17 w 374"/>
              <a:gd name="T61" fmla="*/ 207 h 419"/>
              <a:gd name="T62" fmla="*/ 0 w 374"/>
              <a:gd name="T63" fmla="*/ 218 h 419"/>
              <a:gd name="T64" fmla="*/ 5 w 374"/>
              <a:gd name="T65" fmla="*/ 236 h 419"/>
              <a:gd name="T66" fmla="*/ 3 w 374"/>
              <a:gd name="T67" fmla="*/ 258 h 419"/>
              <a:gd name="T68" fmla="*/ 26 w 374"/>
              <a:gd name="T69" fmla="*/ 276 h 419"/>
              <a:gd name="T70" fmla="*/ 42 w 374"/>
              <a:gd name="T71" fmla="*/ 288 h 419"/>
              <a:gd name="T72" fmla="*/ 63 w 374"/>
              <a:gd name="T73" fmla="*/ 278 h 419"/>
              <a:gd name="T74" fmla="*/ 88 w 374"/>
              <a:gd name="T75" fmla="*/ 290 h 419"/>
              <a:gd name="T76" fmla="*/ 99 w 374"/>
              <a:gd name="T77" fmla="*/ 307 h 419"/>
              <a:gd name="T78" fmla="*/ 105 w 374"/>
              <a:gd name="T79" fmla="*/ 327 h 419"/>
              <a:gd name="T80" fmla="*/ 138 w 374"/>
              <a:gd name="T81" fmla="*/ 333 h 419"/>
              <a:gd name="T82" fmla="*/ 151 w 374"/>
              <a:gd name="T83" fmla="*/ 341 h 419"/>
              <a:gd name="T84" fmla="*/ 147 w 374"/>
              <a:gd name="T85" fmla="*/ 363 h 419"/>
              <a:gd name="T86" fmla="*/ 125 w 374"/>
              <a:gd name="T87" fmla="*/ 367 h 419"/>
              <a:gd name="T88" fmla="*/ 123 w 374"/>
              <a:gd name="T89" fmla="*/ 399 h 419"/>
              <a:gd name="T90" fmla="*/ 176 w 374"/>
              <a:gd name="T91" fmla="*/ 399 h 419"/>
              <a:gd name="T92" fmla="*/ 210 w 374"/>
              <a:gd name="T93" fmla="*/ 418 h 419"/>
              <a:gd name="T94" fmla="*/ 242 w 374"/>
              <a:gd name="T95" fmla="*/ 363 h 419"/>
              <a:gd name="T96" fmla="*/ 218 w 374"/>
              <a:gd name="T97" fmla="*/ 346 h 419"/>
              <a:gd name="T98" fmla="*/ 225 w 374"/>
              <a:gd name="T99" fmla="*/ 287 h 419"/>
              <a:gd name="T100" fmla="*/ 277 w 374"/>
              <a:gd name="T101" fmla="*/ 217 h 419"/>
              <a:gd name="T102" fmla="*/ 282 w 374"/>
              <a:gd name="T103" fmla="*/ 198 h 419"/>
              <a:gd name="T104" fmla="*/ 324 w 374"/>
              <a:gd name="T105" fmla="*/ 184 h 419"/>
              <a:gd name="T106" fmla="*/ 349 w 374"/>
              <a:gd name="T107" fmla="*/ 144 h 419"/>
              <a:gd name="T108" fmla="*/ 373 w 374"/>
              <a:gd name="T109" fmla="*/ 119 h 4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74" h="419">
                <a:moveTo>
                  <a:pt x="373" y="119"/>
                </a:moveTo>
                <a:lnTo>
                  <a:pt x="363" y="108"/>
                </a:lnTo>
                <a:lnTo>
                  <a:pt x="341" y="108"/>
                </a:lnTo>
                <a:lnTo>
                  <a:pt x="315" y="102"/>
                </a:lnTo>
                <a:lnTo>
                  <a:pt x="270" y="88"/>
                </a:lnTo>
                <a:lnTo>
                  <a:pt x="250" y="65"/>
                </a:lnTo>
                <a:lnTo>
                  <a:pt x="242" y="60"/>
                </a:lnTo>
                <a:lnTo>
                  <a:pt x="235" y="71"/>
                </a:lnTo>
                <a:lnTo>
                  <a:pt x="230" y="91"/>
                </a:lnTo>
                <a:lnTo>
                  <a:pt x="213" y="73"/>
                </a:lnTo>
                <a:lnTo>
                  <a:pt x="210" y="63"/>
                </a:lnTo>
                <a:lnTo>
                  <a:pt x="225" y="51"/>
                </a:lnTo>
                <a:lnTo>
                  <a:pt x="227" y="48"/>
                </a:lnTo>
                <a:lnTo>
                  <a:pt x="210" y="11"/>
                </a:lnTo>
                <a:lnTo>
                  <a:pt x="190" y="17"/>
                </a:lnTo>
                <a:lnTo>
                  <a:pt x="168" y="17"/>
                </a:lnTo>
                <a:lnTo>
                  <a:pt x="138" y="0"/>
                </a:lnTo>
                <a:lnTo>
                  <a:pt x="133" y="18"/>
                </a:lnTo>
                <a:lnTo>
                  <a:pt x="129" y="34"/>
                </a:lnTo>
                <a:lnTo>
                  <a:pt x="115" y="40"/>
                </a:lnTo>
                <a:lnTo>
                  <a:pt x="102" y="48"/>
                </a:lnTo>
                <a:lnTo>
                  <a:pt x="97" y="68"/>
                </a:lnTo>
                <a:lnTo>
                  <a:pt x="92" y="82"/>
                </a:lnTo>
                <a:lnTo>
                  <a:pt x="68" y="99"/>
                </a:lnTo>
                <a:lnTo>
                  <a:pt x="62" y="120"/>
                </a:lnTo>
                <a:lnTo>
                  <a:pt x="51" y="127"/>
                </a:lnTo>
                <a:lnTo>
                  <a:pt x="37" y="134"/>
                </a:lnTo>
                <a:lnTo>
                  <a:pt x="36" y="156"/>
                </a:lnTo>
                <a:lnTo>
                  <a:pt x="26" y="171"/>
                </a:lnTo>
                <a:lnTo>
                  <a:pt x="14" y="193"/>
                </a:lnTo>
                <a:lnTo>
                  <a:pt x="17" y="207"/>
                </a:lnTo>
                <a:lnTo>
                  <a:pt x="0" y="218"/>
                </a:lnTo>
                <a:lnTo>
                  <a:pt x="5" y="236"/>
                </a:lnTo>
                <a:lnTo>
                  <a:pt x="3" y="258"/>
                </a:lnTo>
                <a:lnTo>
                  <a:pt x="26" y="276"/>
                </a:lnTo>
                <a:lnTo>
                  <a:pt x="42" y="288"/>
                </a:lnTo>
                <a:lnTo>
                  <a:pt x="63" y="278"/>
                </a:lnTo>
                <a:lnTo>
                  <a:pt x="88" y="290"/>
                </a:lnTo>
                <a:lnTo>
                  <a:pt x="99" y="307"/>
                </a:lnTo>
                <a:lnTo>
                  <a:pt x="105" y="327"/>
                </a:lnTo>
                <a:lnTo>
                  <a:pt x="138" y="333"/>
                </a:lnTo>
                <a:lnTo>
                  <a:pt x="151" y="341"/>
                </a:lnTo>
                <a:lnTo>
                  <a:pt x="147" y="363"/>
                </a:lnTo>
                <a:lnTo>
                  <a:pt x="125" y="367"/>
                </a:lnTo>
                <a:lnTo>
                  <a:pt x="123" y="399"/>
                </a:lnTo>
                <a:lnTo>
                  <a:pt x="176" y="399"/>
                </a:lnTo>
                <a:lnTo>
                  <a:pt x="210" y="418"/>
                </a:lnTo>
                <a:lnTo>
                  <a:pt x="242" y="363"/>
                </a:lnTo>
                <a:lnTo>
                  <a:pt x="218" y="346"/>
                </a:lnTo>
                <a:lnTo>
                  <a:pt x="225" y="287"/>
                </a:lnTo>
                <a:lnTo>
                  <a:pt x="277" y="217"/>
                </a:lnTo>
                <a:lnTo>
                  <a:pt x="282" y="198"/>
                </a:lnTo>
                <a:lnTo>
                  <a:pt x="324" y="184"/>
                </a:lnTo>
                <a:lnTo>
                  <a:pt x="349" y="144"/>
                </a:lnTo>
                <a:lnTo>
                  <a:pt x="373" y="119"/>
                </a:lnTo>
              </a:path>
            </a:pathLst>
          </a:custGeom>
          <a:solidFill>
            <a:srgbClr val="FFCD00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1" name="Freeform 17"/>
          <p:cNvSpPr>
            <a:spLocks/>
          </p:cNvSpPr>
          <p:nvPr/>
        </p:nvSpPr>
        <p:spPr bwMode="auto">
          <a:xfrm>
            <a:off x="5104412" y="1810203"/>
            <a:ext cx="548107" cy="488550"/>
          </a:xfrm>
          <a:custGeom>
            <a:avLst/>
            <a:gdLst>
              <a:gd name="T0" fmla="*/ 310 w 311"/>
              <a:gd name="T1" fmla="*/ 30 h 292"/>
              <a:gd name="T2" fmla="*/ 300 w 311"/>
              <a:gd name="T3" fmla="*/ 23 h 292"/>
              <a:gd name="T4" fmla="*/ 275 w 311"/>
              <a:gd name="T5" fmla="*/ 43 h 292"/>
              <a:gd name="T6" fmla="*/ 249 w 311"/>
              <a:gd name="T7" fmla="*/ 43 h 292"/>
              <a:gd name="T8" fmla="*/ 238 w 311"/>
              <a:gd name="T9" fmla="*/ 51 h 292"/>
              <a:gd name="T10" fmla="*/ 218 w 311"/>
              <a:gd name="T11" fmla="*/ 51 h 292"/>
              <a:gd name="T12" fmla="*/ 187 w 311"/>
              <a:gd name="T13" fmla="*/ 34 h 292"/>
              <a:gd name="T14" fmla="*/ 167 w 311"/>
              <a:gd name="T15" fmla="*/ 23 h 292"/>
              <a:gd name="T16" fmla="*/ 147 w 311"/>
              <a:gd name="T17" fmla="*/ 26 h 292"/>
              <a:gd name="T18" fmla="*/ 90 w 311"/>
              <a:gd name="T19" fmla="*/ 0 h 292"/>
              <a:gd name="T20" fmla="*/ 73 w 311"/>
              <a:gd name="T21" fmla="*/ 12 h 292"/>
              <a:gd name="T22" fmla="*/ 59 w 311"/>
              <a:gd name="T23" fmla="*/ 15 h 292"/>
              <a:gd name="T24" fmla="*/ 54 w 311"/>
              <a:gd name="T25" fmla="*/ 26 h 292"/>
              <a:gd name="T26" fmla="*/ 59 w 311"/>
              <a:gd name="T27" fmla="*/ 34 h 292"/>
              <a:gd name="T28" fmla="*/ 56 w 311"/>
              <a:gd name="T29" fmla="*/ 43 h 292"/>
              <a:gd name="T30" fmla="*/ 22 w 311"/>
              <a:gd name="T31" fmla="*/ 36 h 292"/>
              <a:gd name="T32" fmla="*/ 6 w 311"/>
              <a:gd name="T33" fmla="*/ 46 h 292"/>
              <a:gd name="T34" fmla="*/ 0 w 311"/>
              <a:gd name="T35" fmla="*/ 61 h 292"/>
              <a:gd name="T36" fmla="*/ 1 w 311"/>
              <a:gd name="T37" fmla="*/ 80 h 292"/>
              <a:gd name="T38" fmla="*/ 25 w 311"/>
              <a:gd name="T39" fmla="*/ 111 h 292"/>
              <a:gd name="T40" fmla="*/ 19 w 311"/>
              <a:gd name="T41" fmla="*/ 134 h 292"/>
              <a:gd name="T42" fmla="*/ 42 w 311"/>
              <a:gd name="T43" fmla="*/ 156 h 292"/>
              <a:gd name="T44" fmla="*/ 41 w 311"/>
              <a:gd name="T45" fmla="*/ 169 h 292"/>
              <a:gd name="T46" fmla="*/ 14 w 311"/>
              <a:gd name="T47" fmla="*/ 176 h 292"/>
              <a:gd name="T48" fmla="*/ 18 w 311"/>
              <a:gd name="T49" fmla="*/ 204 h 292"/>
              <a:gd name="T50" fmla="*/ 40 w 311"/>
              <a:gd name="T51" fmla="*/ 210 h 292"/>
              <a:gd name="T52" fmla="*/ 49 w 311"/>
              <a:gd name="T53" fmla="*/ 241 h 292"/>
              <a:gd name="T54" fmla="*/ 93 w 311"/>
              <a:gd name="T55" fmla="*/ 246 h 292"/>
              <a:gd name="T56" fmla="*/ 110 w 311"/>
              <a:gd name="T57" fmla="*/ 261 h 292"/>
              <a:gd name="T58" fmla="*/ 130 w 311"/>
              <a:gd name="T59" fmla="*/ 280 h 292"/>
              <a:gd name="T60" fmla="*/ 143 w 311"/>
              <a:gd name="T61" fmla="*/ 279 h 292"/>
              <a:gd name="T62" fmla="*/ 176 w 311"/>
              <a:gd name="T63" fmla="*/ 291 h 292"/>
              <a:gd name="T64" fmla="*/ 178 w 311"/>
              <a:gd name="T65" fmla="*/ 270 h 292"/>
              <a:gd name="T66" fmla="*/ 174 w 311"/>
              <a:gd name="T67" fmla="*/ 247 h 292"/>
              <a:gd name="T68" fmla="*/ 191 w 311"/>
              <a:gd name="T69" fmla="*/ 238 h 292"/>
              <a:gd name="T70" fmla="*/ 187 w 311"/>
              <a:gd name="T71" fmla="*/ 223 h 292"/>
              <a:gd name="T72" fmla="*/ 201 w 311"/>
              <a:gd name="T73" fmla="*/ 196 h 292"/>
              <a:gd name="T74" fmla="*/ 207 w 311"/>
              <a:gd name="T75" fmla="*/ 187 h 292"/>
              <a:gd name="T76" fmla="*/ 209 w 311"/>
              <a:gd name="T77" fmla="*/ 165 h 292"/>
              <a:gd name="T78" fmla="*/ 237 w 311"/>
              <a:gd name="T79" fmla="*/ 151 h 292"/>
              <a:gd name="T80" fmla="*/ 240 w 311"/>
              <a:gd name="T81" fmla="*/ 130 h 292"/>
              <a:gd name="T82" fmla="*/ 261 w 311"/>
              <a:gd name="T83" fmla="*/ 117 h 292"/>
              <a:gd name="T84" fmla="*/ 269 w 311"/>
              <a:gd name="T85" fmla="*/ 105 h 292"/>
              <a:gd name="T86" fmla="*/ 273 w 311"/>
              <a:gd name="T87" fmla="*/ 79 h 292"/>
              <a:gd name="T88" fmla="*/ 289 w 311"/>
              <a:gd name="T89" fmla="*/ 69 h 292"/>
              <a:gd name="T90" fmla="*/ 302 w 311"/>
              <a:gd name="T91" fmla="*/ 64 h 292"/>
              <a:gd name="T92" fmla="*/ 310 w 311"/>
              <a:gd name="T93" fmla="*/ 30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11" h="292">
                <a:moveTo>
                  <a:pt x="310" y="30"/>
                </a:moveTo>
                <a:lnTo>
                  <a:pt x="300" y="23"/>
                </a:lnTo>
                <a:lnTo>
                  <a:pt x="275" y="43"/>
                </a:lnTo>
                <a:lnTo>
                  <a:pt x="249" y="43"/>
                </a:lnTo>
                <a:lnTo>
                  <a:pt x="238" y="51"/>
                </a:lnTo>
                <a:lnTo>
                  <a:pt x="218" y="51"/>
                </a:lnTo>
                <a:lnTo>
                  <a:pt x="187" y="34"/>
                </a:lnTo>
                <a:lnTo>
                  <a:pt x="167" y="23"/>
                </a:lnTo>
                <a:lnTo>
                  <a:pt x="147" y="26"/>
                </a:lnTo>
                <a:lnTo>
                  <a:pt x="90" y="0"/>
                </a:lnTo>
                <a:lnTo>
                  <a:pt x="73" y="12"/>
                </a:lnTo>
                <a:lnTo>
                  <a:pt x="59" y="15"/>
                </a:lnTo>
                <a:lnTo>
                  <a:pt x="54" y="26"/>
                </a:lnTo>
                <a:lnTo>
                  <a:pt x="59" y="34"/>
                </a:lnTo>
                <a:lnTo>
                  <a:pt x="56" y="43"/>
                </a:lnTo>
                <a:lnTo>
                  <a:pt x="22" y="36"/>
                </a:lnTo>
                <a:lnTo>
                  <a:pt x="6" y="46"/>
                </a:lnTo>
                <a:lnTo>
                  <a:pt x="0" y="61"/>
                </a:lnTo>
                <a:lnTo>
                  <a:pt x="1" y="80"/>
                </a:lnTo>
                <a:lnTo>
                  <a:pt x="25" y="111"/>
                </a:lnTo>
                <a:lnTo>
                  <a:pt x="19" y="134"/>
                </a:lnTo>
                <a:lnTo>
                  <a:pt x="42" y="156"/>
                </a:lnTo>
                <a:lnTo>
                  <a:pt x="41" y="169"/>
                </a:lnTo>
                <a:lnTo>
                  <a:pt x="14" y="176"/>
                </a:lnTo>
                <a:lnTo>
                  <a:pt x="18" y="204"/>
                </a:lnTo>
                <a:lnTo>
                  <a:pt x="40" y="210"/>
                </a:lnTo>
                <a:lnTo>
                  <a:pt x="49" y="241"/>
                </a:lnTo>
                <a:lnTo>
                  <a:pt x="93" y="246"/>
                </a:lnTo>
                <a:lnTo>
                  <a:pt x="110" y="261"/>
                </a:lnTo>
                <a:lnTo>
                  <a:pt x="130" y="280"/>
                </a:lnTo>
                <a:lnTo>
                  <a:pt x="143" y="279"/>
                </a:lnTo>
                <a:lnTo>
                  <a:pt x="176" y="291"/>
                </a:lnTo>
                <a:lnTo>
                  <a:pt x="178" y="270"/>
                </a:lnTo>
                <a:lnTo>
                  <a:pt x="174" y="247"/>
                </a:lnTo>
                <a:lnTo>
                  <a:pt x="191" y="238"/>
                </a:lnTo>
                <a:lnTo>
                  <a:pt x="187" y="223"/>
                </a:lnTo>
                <a:lnTo>
                  <a:pt x="201" y="196"/>
                </a:lnTo>
                <a:lnTo>
                  <a:pt x="207" y="187"/>
                </a:lnTo>
                <a:lnTo>
                  <a:pt x="209" y="165"/>
                </a:lnTo>
                <a:lnTo>
                  <a:pt x="237" y="151"/>
                </a:lnTo>
                <a:lnTo>
                  <a:pt x="240" y="130"/>
                </a:lnTo>
                <a:lnTo>
                  <a:pt x="261" y="117"/>
                </a:lnTo>
                <a:lnTo>
                  <a:pt x="269" y="105"/>
                </a:lnTo>
                <a:lnTo>
                  <a:pt x="273" y="79"/>
                </a:lnTo>
                <a:lnTo>
                  <a:pt x="289" y="69"/>
                </a:lnTo>
                <a:lnTo>
                  <a:pt x="302" y="64"/>
                </a:lnTo>
                <a:lnTo>
                  <a:pt x="310" y="30"/>
                </a:lnTo>
              </a:path>
            </a:pathLst>
          </a:custGeom>
          <a:solidFill>
            <a:schemeClr val="accent3">
              <a:lumMod val="5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2" name="Freeform 18"/>
          <p:cNvSpPr>
            <a:spLocks/>
          </p:cNvSpPr>
          <p:nvPr/>
        </p:nvSpPr>
        <p:spPr bwMode="auto">
          <a:xfrm>
            <a:off x="5146690" y="2215626"/>
            <a:ext cx="528478" cy="338339"/>
          </a:xfrm>
          <a:custGeom>
            <a:avLst/>
            <a:gdLst>
              <a:gd name="T0" fmla="*/ 24 w 300"/>
              <a:gd name="T1" fmla="*/ 0 h 202"/>
              <a:gd name="T2" fmla="*/ 66 w 300"/>
              <a:gd name="T3" fmla="*/ 4 h 202"/>
              <a:gd name="T4" fmla="*/ 86 w 300"/>
              <a:gd name="T5" fmla="*/ 19 h 202"/>
              <a:gd name="T6" fmla="*/ 103 w 300"/>
              <a:gd name="T7" fmla="*/ 38 h 202"/>
              <a:gd name="T8" fmla="*/ 119 w 300"/>
              <a:gd name="T9" fmla="*/ 38 h 202"/>
              <a:gd name="T10" fmla="*/ 155 w 300"/>
              <a:gd name="T11" fmla="*/ 49 h 202"/>
              <a:gd name="T12" fmla="*/ 190 w 300"/>
              <a:gd name="T13" fmla="*/ 77 h 202"/>
              <a:gd name="T14" fmla="*/ 211 w 300"/>
              <a:gd name="T15" fmla="*/ 65 h 202"/>
              <a:gd name="T16" fmla="*/ 239 w 300"/>
              <a:gd name="T17" fmla="*/ 79 h 202"/>
              <a:gd name="T18" fmla="*/ 247 w 300"/>
              <a:gd name="T19" fmla="*/ 96 h 202"/>
              <a:gd name="T20" fmla="*/ 254 w 300"/>
              <a:gd name="T21" fmla="*/ 116 h 202"/>
              <a:gd name="T22" fmla="*/ 287 w 300"/>
              <a:gd name="T23" fmla="*/ 121 h 202"/>
              <a:gd name="T24" fmla="*/ 299 w 300"/>
              <a:gd name="T25" fmla="*/ 130 h 202"/>
              <a:gd name="T26" fmla="*/ 294 w 300"/>
              <a:gd name="T27" fmla="*/ 153 h 202"/>
              <a:gd name="T28" fmla="*/ 274 w 300"/>
              <a:gd name="T29" fmla="*/ 157 h 202"/>
              <a:gd name="T30" fmla="*/ 271 w 300"/>
              <a:gd name="T31" fmla="*/ 184 h 202"/>
              <a:gd name="T32" fmla="*/ 256 w 300"/>
              <a:gd name="T33" fmla="*/ 201 h 202"/>
              <a:gd name="T34" fmla="*/ 239 w 300"/>
              <a:gd name="T35" fmla="*/ 201 h 202"/>
              <a:gd name="T36" fmla="*/ 218 w 300"/>
              <a:gd name="T37" fmla="*/ 191 h 202"/>
              <a:gd name="T38" fmla="*/ 216 w 300"/>
              <a:gd name="T39" fmla="*/ 161 h 202"/>
              <a:gd name="T40" fmla="*/ 214 w 300"/>
              <a:gd name="T41" fmla="*/ 149 h 202"/>
              <a:gd name="T42" fmla="*/ 131 w 300"/>
              <a:gd name="T43" fmla="*/ 149 h 202"/>
              <a:gd name="T44" fmla="*/ 123 w 300"/>
              <a:gd name="T45" fmla="*/ 170 h 202"/>
              <a:gd name="T46" fmla="*/ 112 w 300"/>
              <a:gd name="T47" fmla="*/ 187 h 202"/>
              <a:gd name="T48" fmla="*/ 91 w 300"/>
              <a:gd name="T49" fmla="*/ 192 h 202"/>
              <a:gd name="T50" fmla="*/ 80 w 300"/>
              <a:gd name="T51" fmla="*/ 187 h 202"/>
              <a:gd name="T52" fmla="*/ 80 w 300"/>
              <a:gd name="T53" fmla="*/ 161 h 202"/>
              <a:gd name="T54" fmla="*/ 77 w 300"/>
              <a:gd name="T55" fmla="*/ 149 h 202"/>
              <a:gd name="T56" fmla="*/ 66 w 300"/>
              <a:gd name="T57" fmla="*/ 147 h 202"/>
              <a:gd name="T58" fmla="*/ 51 w 300"/>
              <a:gd name="T59" fmla="*/ 160 h 202"/>
              <a:gd name="T60" fmla="*/ 52 w 300"/>
              <a:gd name="T61" fmla="*/ 184 h 202"/>
              <a:gd name="T62" fmla="*/ 35 w 300"/>
              <a:gd name="T63" fmla="*/ 192 h 202"/>
              <a:gd name="T64" fmla="*/ 23 w 300"/>
              <a:gd name="T65" fmla="*/ 191 h 202"/>
              <a:gd name="T66" fmla="*/ 24 w 300"/>
              <a:gd name="T67" fmla="*/ 153 h 202"/>
              <a:gd name="T68" fmla="*/ 12 w 300"/>
              <a:gd name="T69" fmla="*/ 124 h 202"/>
              <a:gd name="T70" fmla="*/ 0 w 300"/>
              <a:gd name="T71" fmla="*/ 107 h 202"/>
              <a:gd name="T72" fmla="*/ 6 w 300"/>
              <a:gd name="T73" fmla="*/ 90 h 202"/>
              <a:gd name="T74" fmla="*/ 24 w 300"/>
              <a:gd name="T75" fmla="*/ 76 h 202"/>
              <a:gd name="T76" fmla="*/ 20 w 300"/>
              <a:gd name="T77" fmla="*/ 51 h 202"/>
              <a:gd name="T78" fmla="*/ 8 w 300"/>
              <a:gd name="T79" fmla="*/ 28 h 202"/>
              <a:gd name="T80" fmla="*/ 9 w 300"/>
              <a:gd name="T81" fmla="*/ 18 h 202"/>
              <a:gd name="T82" fmla="*/ 24 w 300"/>
              <a:gd name="T83" fmla="*/ 0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00" h="202">
                <a:moveTo>
                  <a:pt x="24" y="0"/>
                </a:moveTo>
                <a:lnTo>
                  <a:pt x="66" y="4"/>
                </a:lnTo>
                <a:lnTo>
                  <a:pt x="86" y="19"/>
                </a:lnTo>
                <a:lnTo>
                  <a:pt x="103" y="38"/>
                </a:lnTo>
                <a:lnTo>
                  <a:pt x="119" y="38"/>
                </a:lnTo>
                <a:lnTo>
                  <a:pt x="155" y="49"/>
                </a:lnTo>
                <a:lnTo>
                  <a:pt x="190" y="77"/>
                </a:lnTo>
                <a:lnTo>
                  <a:pt x="211" y="65"/>
                </a:lnTo>
                <a:lnTo>
                  <a:pt x="239" y="79"/>
                </a:lnTo>
                <a:lnTo>
                  <a:pt x="247" y="96"/>
                </a:lnTo>
                <a:lnTo>
                  <a:pt x="254" y="116"/>
                </a:lnTo>
                <a:lnTo>
                  <a:pt x="287" y="121"/>
                </a:lnTo>
                <a:lnTo>
                  <a:pt x="299" y="130"/>
                </a:lnTo>
                <a:lnTo>
                  <a:pt x="294" y="153"/>
                </a:lnTo>
                <a:lnTo>
                  <a:pt x="274" y="157"/>
                </a:lnTo>
                <a:lnTo>
                  <a:pt x="271" y="184"/>
                </a:lnTo>
                <a:lnTo>
                  <a:pt x="256" y="201"/>
                </a:lnTo>
                <a:lnTo>
                  <a:pt x="239" y="201"/>
                </a:lnTo>
                <a:lnTo>
                  <a:pt x="218" y="191"/>
                </a:lnTo>
                <a:lnTo>
                  <a:pt x="216" y="161"/>
                </a:lnTo>
                <a:lnTo>
                  <a:pt x="214" y="149"/>
                </a:lnTo>
                <a:lnTo>
                  <a:pt x="131" y="149"/>
                </a:lnTo>
                <a:lnTo>
                  <a:pt x="123" y="170"/>
                </a:lnTo>
                <a:lnTo>
                  <a:pt x="112" y="187"/>
                </a:lnTo>
                <a:lnTo>
                  <a:pt x="91" y="192"/>
                </a:lnTo>
                <a:lnTo>
                  <a:pt x="80" y="187"/>
                </a:lnTo>
                <a:lnTo>
                  <a:pt x="80" y="161"/>
                </a:lnTo>
                <a:lnTo>
                  <a:pt x="77" y="149"/>
                </a:lnTo>
                <a:lnTo>
                  <a:pt x="66" y="147"/>
                </a:lnTo>
                <a:lnTo>
                  <a:pt x="51" y="160"/>
                </a:lnTo>
                <a:lnTo>
                  <a:pt x="52" y="184"/>
                </a:lnTo>
                <a:lnTo>
                  <a:pt x="35" y="192"/>
                </a:lnTo>
                <a:lnTo>
                  <a:pt x="23" y="191"/>
                </a:lnTo>
                <a:lnTo>
                  <a:pt x="24" y="153"/>
                </a:lnTo>
                <a:lnTo>
                  <a:pt x="12" y="124"/>
                </a:lnTo>
                <a:lnTo>
                  <a:pt x="0" y="107"/>
                </a:lnTo>
                <a:lnTo>
                  <a:pt x="6" y="90"/>
                </a:lnTo>
                <a:lnTo>
                  <a:pt x="24" y="76"/>
                </a:lnTo>
                <a:lnTo>
                  <a:pt x="20" y="51"/>
                </a:lnTo>
                <a:lnTo>
                  <a:pt x="8" y="28"/>
                </a:lnTo>
                <a:lnTo>
                  <a:pt x="9" y="18"/>
                </a:lnTo>
                <a:lnTo>
                  <a:pt x="24" y="0"/>
                </a:ln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3" name="Freeform 19"/>
          <p:cNvSpPr>
            <a:spLocks/>
          </p:cNvSpPr>
          <p:nvPr/>
        </p:nvSpPr>
        <p:spPr bwMode="auto">
          <a:xfrm>
            <a:off x="3660912" y="1696452"/>
            <a:ext cx="972399" cy="357298"/>
          </a:xfrm>
          <a:custGeom>
            <a:avLst/>
            <a:gdLst>
              <a:gd name="T0" fmla="*/ 39 w 552"/>
              <a:gd name="T1" fmla="*/ 11 h 214"/>
              <a:gd name="T2" fmla="*/ 41 w 552"/>
              <a:gd name="T3" fmla="*/ 25 h 214"/>
              <a:gd name="T4" fmla="*/ 25 w 552"/>
              <a:gd name="T5" fmla="*/ 38 h 214"/>
              <a:gd name="T6" fmla="*/ 11 w 552"/>
              <a:gd name="T7" fmla="*/ 59 h 214"/>
              <a:gd name="T8" fmla="*/ 0 w 552"/>
              <a:gd name="T9" fmla="*/ 95 h 214"/>
              <a:gd name="T10" fmla="*/ 21 w 552"/>
              <a:gd name="T11" fmla="*/ 122 h 214"/>
              <a:gd name="T12" fmla="*/ 24 w 552"/>
              <a:gd name="T13" fmla="*/ 143 h 214"/>
              <a:gd name="T14" fmla="*/ 20 w 552"/>
              <a:gd name="T15" fmla="*/ 164 h 214"/>
              <a:gd name="T16" fmla="*/ 15 w 552"/>
              <a:gd name="T17" fmla="*/ 179 h 214"/>
              <a:gd name="T18" fmla="*/ 19 w 552"/>
              <a:gd name="T19" fmla="*/ 195 h 214"/>
              <a:gd name="T20" fmla="*/ 30 w 552"/>
              <a:gd name="T21" fmla="*/ 211 h 214"/>
              <a:gd name="T22" fmla="*/ 66 w 552"/>
              <a:gd name="T23" fmla="*/ 211 h 214"/>
              <a:gd name="T24" fmla="*/ 108 w 552"/>
              <a:gd name="T25" fmla="*/ 213 h 214"/>
              <a:gd name="T26" fmla="*/ 128 w 552"/>
              <a:gd name="T27" fmla="*/ 204 h 214"/>
              <a:gd name="T28" fmla="*/ 143 w 552"/>
              <a:gd name="T29" fmla="*/ 178 h 214"/>
              <a:gd name="T30" fmla="*/ 157 w 552"/>
              <a:gd name="T31" fmla="*/ 182 h 214"/>
              <a:gd name="T32" fmla="*/ 171 w 552"/>
              <a:gd name="T33" fmla="*/ 193 h 214"/>
              <a:gd name="T34" fmla="*/ 202 w 552"/>
              <a:gd name="T35" fmla="*/ 173 h 214"/>
              <a:gd name="T36" fmla="*/ 219 w 552"/>
              <a:gd name="T37" fmla="*/ 181 h 214"/>
              <a:gd name="T38" fmla="*/ 245 w 552"/>
              <a:gd name="T39" fmla="*/ 198 h 214"/>
              <a:gd name="T40" fmla="*/ 263 w 552"/>
              <a:gd name="T41" fmla="*/ 204 h 214"/>
              <a:gd name="T42" fmla="*/ 304 w 552"/>
              <a:gd name="T43" fmla="*/ 177 h 214"/>
              <a:gd name="T44" fmla="*/ 321 w 552"/>
              <a:gd name="T45" fmla="*/ 180 h 214"/>
              <a:gd name="T46" fmla="*/ 350 w 552"/>
              <a:gd name="T47" fmla="*/ 190 h 214"/>
              <a:gd name="T48" fmla="*/ 365 w 552"/>
              <a:gd name="T49" fmla="*/ 184 h 214"/>
              <a:gd name="T50" fmla="*/ 384 w 552"/>
              <a:gd name="T51" fmla="*/ 176 h 214"/>
              <a:gd name="T52" fmla="*/ 405 w 552"/>
              <a:gd name="T53" fmla="*/ 183 h 214"/>
              <a:gd name="T54" fmla="*/ 426 w 552"/>
              <a:gd name="T55" fmla="*/ 173 h 214"/>
              <a:gd name="T56" fmla="*/ 445 w 552"/>
              <a:gd name="T57" fmla="*/ 160 h 214"/>
              <a:gd name="T58" fmla="*/ 461 w 552"/>
              <a:gd name="T59" fmla="*/ 147 h 214"/>
              <a:gd name="T60" fmla="*/ 486 w 552"/>
              <a:gd name="T61" fmla="*/ 162 h 214"/>
              <a:gd name="T62" fmla="*/ 492 w 552"/>
              <a:gd name="T63" fmla="*/ 142 h 214"/>
              <a:gd name="T64" fmla="*/ 496 w 552"/>
              <a:gd name="T65" fmla="*/ 125 h 214"/>
              <a:gd name="T66" fmla="*/ 517 w 552"/>
              <a:gd name="T67" fmla="*/ 119 h 214"/>
              <a:gd name="T68" fmla="*/ 551 w 552"/>
              <a:gd name="T69" fmla="*/ 110 h 214"/>
              <a:gd name="T70" fmla="*/ 551 w 552"/>
              <a:gd name="T71" fmla="*/ 97 h 214"/>
              <a:gd name="T72" fmla="*/ 551 w 552"/>
              <a:gd name="T73" fmla="*/ 76 h 214"/>
              <a:gd name="T74" fmla="*/ 469 w 552"/>
              <a:gd name="T75" fmla="*/ 57 h 214"/>
              <a:gd name="T76" fmla="*/ 389 w 552"/>
              <a:gd name="T77" fmla="*/ 34 h 214"/>
              <a:gd name="T78" fmla="*/ 373 w 552"/>
              <a:gd name="T79" fmla="*/ 37 h 214"/>
              <a:gd name="T80" fmla="*/ 285 w 552"/>
              <a:gd name="T81" fmla="*/ 0 h 214"/>
              <a:gd name="T82" fmla="*/ 254 w 552"/>
              <a:gd name="T83" fmla="*/ 11 h 214"/>
              <a:gd name="T84" fmla="*/ 214 w 552"/>
              <a:gd name="T85" fmla="*/ 23 h 214"/>
              <a:gd name="T86" fmla="*/ 166 w 552"/>
              <a:gd name="T87" fmla="*/ 23 h 214"/>
              <a:gd name="T88" fmla="*/ 151 w 552"/>
              <a:gd name="T89" fmla="*/ 26 h 214"/>
              <a:gd name="T90" fmla="*/ 146 w 552"/>
              <a:gd name="T91" fmla="*/ 14 h 214"/>
              <a:gd name="T92" fmla="*/ 132 w 552"/>
              <a:gd name="T93" fmla="*/ 26 h 214"/>
              <a:gd name="T94" fmla="*/ 106 w 552"/>
              <a:gd name="T95" fmla="*/ 23 h 214"/>
              <a:gd name="T96" fmla="*/ 78 w 552"/>
              <a:gd name="T97" fmla="*/ 11 h 214"/>
              <a:gd name="T98" fmla="*/ 63 w 552"/>
              <a:gd name="T99" fmla="*/ 9 h 214"/>
              <a:gd name="T100" fmla="*/ 39 w 552"/>
              <a:gd name="T101" fmla="*/ 11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52" h="214">
                <a:moveTo>
                  <a:pt x="39" y="11"/>
                </a:moveTo>
                <a:lnTo>
                  <a:pt x="41" y="25"/>
                </a:lnTo>
                <a:lnTo>
                  <a:pt x="25" y="38"/>
                </a:lnTo>
                <a:lnTo>
                  <a:pt x="11" y="59"/>
                </a:lnTo>
                <a:lnTo>
                  <a:pt x="0" y="95"/>
                </a:lnTo>
                <a:lnTo>
                  <a:pt x="21" y="122"/>
                </a:lnTo>
                <a:lnTo>
                  <a:pt x="24" y="143"/>
                </a:lnTo>
                <a:lnTo>
                  <a:pt x="20" y="164"/>
                </a:lnTo>
                <a:lnTo>
                  <a:pt x="15" y="179"/>
                </a:lnTo>
                <a:lnTo>
                  <a:pt x="19" y="195"/>
                </a:lnTo>
                <a:lnTo>
                  <a:pt x="30" y="211"/>
                </a:lnTo>
                <a:lnTo>
                  <a:pt x="66" y="211"/>
                </a:lnTo>
                <a:lnTo>
                  <a:pt x="108" y="213"/>
                </a:lnTo>
                <a:lnTo>
                  <a:pt x="128" y="204"/>
                </a:lnTo>
                <a:lnTo>
                  <a:pt x="143" y="178"/>
                </a:lnTo>
                <a:lnTo>
                  <a:pt x="157" y="182"/>
                </a:lnTo>
                <a:lnTo>
                  <a:pt x="171" y="193"/>
                </a:lnTo>
                <a:lnTo>
                  <a:pt x="202" y="173"/>
                </a:lnTo>
                <a:lnTo>
                  <a:pt x="219" y="181"/>
                </a:lnTo>
                <a:lnTo>
                  <a:pt x="245" y="198"/>
                </a:lnTo>
                <a:lnTo>
                  <a:pt x="263" y="204"/>
                </a:lnTo>
                <a:lnTo>
                  <a:pt x="304" y="177"/>
                </a:lnTo>
                <a:lnTo>
                  <a:pt x="321" y="180"/>
                </a:lnTo>
                <a:lnTo>
                  <a:pt x="350" y="190"/>
                </a:lnTo>
                <a:lnTo>
                  <a:pt x="365" y="184"/>
                </a:lnTo>
                <a:lnTo>
                  <a:pt x="384" y="176"/>
                </a:lnTo>
                <a:lnTo>
                  <a:pt x="405" y="183"/>
                </a:lnTo>
                <a:lnTo>
                  <a:pt x="426" y="173"/>
                </a:lnTo>
                <a:lnTo>
                  <a:pt x="445" y="160"/>
                </a:lnTo>
                <a:lnTo>
                  <a:pt x="461" y="147"/>
                </a:lnTo>
                <a:lnTo>
                  <a:pt x="486" y="162"/>
                </a:lnTo>
                <a:lnTo>
                  <a:pt x="492" y="142"/>
                </a:lnTo>
                <a:lnTo>
                  <a:pt x="496" y="125"/>
                </a:lnTo>
                <a:lnTo>
                  <a:pt x="517" y="119"/>
                </a:lnTo>
                <a:lnTo>
                  <a:pt x="551" y="110"/>
                </a:lnTo>
                <a:lnTo>
                  <a:pt x="551" y="97"/>
                </a:lnTo>
                <a:lnTo>
                  <a:pt x="551" y="76"/>
                </a:lnTo>
                <a:lnTo>
                  <a:pt x="469" y="57"/>
                </a:lnTo>
                <a:lnTo>
                  <a:pt x="389" y="34"/>
                </a:lnTo>
                <a:lnTo>
                  <a:pt x="373" y="37"/>
                </a:lnTo>
                <a:lnTo>
                  <a:pt x="285" y="0"/>
                </a:lnTo>
                <a:lnTo>
                  <a:pt x="254" y="11"/>
                </a:lnTo>
                <a:lnTo>
                  <a:pt x="214" y="23"/>
                </a:lnTo>
                <a:lnTo>
                  <a:pt x="166" y="23"/>
                </a:lnTo>
                <a:lnTo>
                  <a:pt x="151" y="26"/>
                </a:lnTo>
                <a:lnTo>
                  <a:pt x="146" y="14"/>
                </a:lnTo>
                <a:lnTo>
                  <a:pt x="132" y="26"/>
                </a:lnTo>
                <a:lnTo>
                  <a:pt x="106" y="23"/>
                </a:lnTo>
                <a:lnTo>
                  <a:pt x="78" y="11"/>
                </a:lnTo>
                <a:lnTo>
                  <a:pt x="63" y="9"/>
                </a:lnTo>
                <a:lnTo>
                  <a:pt x="39" y="11"/>
                </a:lnTo>
              </a:path>
            </a:pathLst>
          </a:custGeom>
          <a:solidFill>
            <a:srgbClr val="8DC63F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4" name="Freeform 20"/>
          <p:cNvSpPr>
            <a:spLocks/>
          </p:cNvSpPr>
          <p:nvPr/>
        </p:nvSpPr>
        <p:spPr bwMode="auto">
          <a:xfrm>
            <a:off x="4517047" y="1781036"/>
            <a:ext cx="631153" cy="361672"/>
          </a:xfrm>
          <a:custGeom>
            <a:avLst/>
            <a:gdLst>
              <a:gd name="T0" fmla="*/ 65 w 358"/>
              <a:gd name="T1" fmla="*/ 23 h 216"/>
              <a:gd name="T2" fmla="*/ 65 w 358"/>
              <a:gd name="T3" fmla="*/ 59 h 216"/>
              <a:gd name="T4" fmla="*/ 9 w 358"/>
              <a:gd name="T5" fmla="*/ 76 h 216"/>
              <a:gd name="T6" fmla="*/ 0 w 358"/>
              <a:gd name="T7" fmla="*/ 111 h 216"/>
              <a:gd name="T8" fmla="*/ 9 w 358"/>
              <a:gd name="T9" fmla="*/ 144 h 216"/>
              <a:gd name="T10" fmla="*/ 23 w 358"/>
              <a:gd name="T11" fmla="*/ 156 h 216"/>
              <a:gd name="T12" fmla="*/ 43 w 358"/>
              <a:gd name="T13" fmla="*/ 150 h 216"/>
              <a:gd name="T14" fmla="*/ 71 w 358"/>
              <a:gd name="T15" fmla="*/ 144 h 216"/>
              <a:gd name="T16" fmla="*/ 91 w 358"/>
              <a:gd name="T17" fmla="*/ 183 h 216"/>
              <a:gd name="T18" fmla="*/ 105 w 358"/>
              <a:gd name="T19" fmla="*/ 178 h 216"/>
              <a:gd name="T20" fmla="*/ 142 w 358"/>
              <a:gd name="T21" fmla="*/ 206 h 216"/>
              <a:gd name="T22" fmla="*/ 155 w 358"/>
              <a:gd name="T23" fmla="*/ 215 h 216"/>
              <a:gd name="T24" fmla="*/ 171 w 358"/>
              <a:gd name="T25" fmla="*/ 210 h 216"/>
              <a:gd name="T26" fmla="*/ 187 w 358"/>
              <a:gd name="T27" fmla="*/ 206 h 216"/>
              <a:gd name="T28" fmla="*/ 201 w 358"/>
              <a:gd name="T29" fmla="*/ 204 h 216"/>
              <a:gd name="T30" fmla="*/ 207 w 358"/>
              <a:gd name="T31" fmla="*/ 199 h 216"/>
              <a:gd name="T32" fmla="*/ 210 w 358"/>
              <a:gd name="T33" fmla="*/ 170 h 216"/>
              <a:gd name="T34" fmla="*/ 202 w 358"/>
              <a:gd name="T35" fmla="*/ 156 h 216"/>
              <a:gd name="T36" fmla="*/ 202 w 358"/>
              <a:gd name="T37" fmla="*/ 144 h 216"/>
              <a:gd name="T38" fmla="*/ 213 w 358"/>
              <a:gd name="T39" fmla="*/ 136 h 216"/>
              <a:gd name="T40" fmla="*/ 233 w 358"/>
              <a:gd name="T41" fmla="*/ 125 h 216"/>
              <a:gd name="T42" fmla="*/ 247 w 358"/>
              <a:gd name="T43" fmla="*/ 121 h 216"/>
              <a:gd name="T44" fmla="*/ 261 w 358"/>
              <a:gd name="T45" fmla="*/ 134 h 216"/>
              <a:gd name="T46" fmla="*/ 275 w 358"/>
              <a:gd name="T47" fmla="*/ 122 h 216"/>
              <a:gd name="T48" fmla="*/ 289 w 358"/>
              <a:gd name="T49" fmla="*/ 111 h 216"/>
              <a:gd name="T50" fmla="*/ 312 w 358"/>
              <a:gd name="T51" fmla="*/ 104 h 216"/>
              <a:gd name="T52" fmla="*/ 325 w 358"/>
              <a:gd name="T53" fmla="*/ 100 h 216"/>
              <a:gd name="T54" fmla="*/ 338 w 358"/>
              <a:gd name="T55" fmla="*/ 102 h 216"/>
              <a:gd name="T56" fmla="*/ 332 w 358"/>
              <a:gd name="T57" fmla="*/ 99 h 216"/>
              <a:gd name="T58" fmla="*/ 332 w 358"/>
              <a:gd name="T59" fmla="*/ 80 h 216"/>
              <a:gd name="T60" fmla="*/ 341 w 358"/>
              <a:gd name="T61" fmla="*/ 65 h 216"/>
              <a:gd name="T62" fmla="*/ 352 w 358"/>
              <a:gd name="T63" fmla="*/ 56 h 216"/>
              <a:gd name="T64" fmla="*/ 357 w 358"/>
              <a:gd name="T65" fmla="*/ 54 h 216"/>
              <a:gd name="T66" fmla="*/ 355 w 358"/>
              <a:gd name="T67" fmla="*/ 45 h 216"/>
              <a:gd name="T68" fmla="*/ 343 w 358"/>
              <a:gd name="T69" fmla="*/ 40 h 216"/>
              <a:gd name="T70" fmla="*/ 329 w 358"/>
              <a:gd name="T71" fmla="*/ 33 h 216"/>
              <a:gd name="T72" fmla="*/ 315 w 358"/>
              <a:gd name="T73" fmla="*/ 31 h 216"/>
              <a:gd name="T74" fmla="*/ 298 w 358"/>
              <a:gd name="T75" fmla="*/ 31 h 216"/>
              <a:gd name="T76" fmla="*/ 289 w 358"/>
              <a:gd name="T77" fmla="*/ 31 h 216"/>
              <a:gd name="T78" fmla="*/ 286 w 358"/>
              <a:gd name="T79" fmla="*/ 25 h 216"/>
              <a:gd name="T80" fmla="*/ 286 w 358"/>
              <a:gd name="T81" fmla="*/ 16 h 216"/>
              <a:gd name="T82" fmla="*/ 295 w 358"/>
              <a:gd name="T83" fmla="*/ 14 h 216"/>
              <a:gd name="T84" fmla="*/ 303 w 358"/>
              <a:gd name="T85" fmla="*/ 14 h 216"/>
              <a:gd name="T86" fmla="*/ 303 w 358"/>
              <a:gd name="T87" fmla="*/ 5 h 216"/>
              <a:gd name="T88" fmla="*/ 293 w 358"/>
              <a:gd name="T89" fmla="*/ 0 h 216"/>
              <a:gd name="T90" fmla="*/ 269 w 358"/>
              <a:gd name="T91" fmla="*/ 2 h 216"/>
              <a:gd name="T92" fmla="*/ 244 w 358"/>
              <a:gd name="T93" fmla="*/ 8 h 216"/>
              <a:gd name="T94" fmla="*/ 230 w 358"/>
              <a:gd name="T95" fmla="*/ 8 h 216"/>
              <a:gd name="T96" fmla="*/ 210 w 358"/>
              <a:gd name="T97" fmla="*/ 8 h 216"/>
              <a:gd name="T98" fmla="*/ 202 w 358"/>
              <a:gd name="T99" fmla="*/ 2 h 216"/>
              <a:gd name="T100" fmla="*/ 193 w 358"/>
              <a:gd name="T101" fmla="*/ 5 h 216"/>
              <a:gd name="T102" fmla="*/ 182 w 358"/>
              <a:gd name="T103" fmla="*/ 14 h 216"/>
              <a:gd name="T104" fmla="*/ 167 w 358"/>
              <a:gd name="T105" fmla="*/ 16 h 216"/>
              <a:gd name="T106" fmla="*/ 148 w 358"/>
              <a:gd name="T107" fmla="*/ 14 h 216"/>
              <a:gd name="T108" fmla="*/ 139 w 358"/>
              <a:gd name="T109" fmla="*/ 19 h 216"/>
              <a:gd name="T110" fmla="*/ 125 w 358"/>
              <a:gd name="T111" fmla="*/ 31 h 216"/>
              <a:gd name="T112" fmla="*/ 119 w 358"/>
              <a:gd name="T113" fmla="*/ 31 h 216"/>
              <a:gd name="T114" fmla="*/ 100 w 358"/>
              <a:gd name="T115" fmla="*/ 25 h 216"/>
              <a:gd name="T116" fmla="*/ 83 w 358"/>
              <a:gd name="T117" fmla="*/ 25 h 216"/>
              <a:gd name="T118" fmla="*/ 65 w 358"/>
              <a:gd name="T119" fmla="*/ 23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58" h="216">
                <a:moveTo>
                  <a:pt x="65" y="23"/>
                </a:moveTo>
                <a:lnTo>
                  <a:pt x="65" y="59"/>
                </a:lnTo>
                <a:lnTo>
                  <a:pt x="9" y="76"/>
                </a:lnTo>
                <a:lnTo>
                  <a:pt x="0" y="111"/>
                </a:lnTo>
                <a:lnTo>
                  <a:pt x="9" y="144"/>
                </a:lnTo>
                <a:lnTo>
                  <a:pt x="23" y="156"/>
                </a:lnTo>
                <a:lnTo>
                  <a:pt x="43" y="150"/>
                </a:lnTo>
                <a:lnTo>
                  <a:pt x="71" y="144"/>
                </a:lnTo>
                <a:lnTo>
                  <a:pt x="91" y="183"/>
                </a:lnTo>
                <a:lnTo>
                  <a:pt x="105" y="178"/>
                </a:lnTo>
                <a:lnTo>
                  <a:pt x="142" y="206"/>
                </a:lnTo>
                <a:lnTo>
                  <a:pt x="155" y="215"/>
                </a:lnTo>
                <a:lnTo>
                  <a:pt x="171" y="210"/>
                </a:lnTo>
                <a:lnTo>
                  <a:pt x="187" y="206"/>
                </a:lnTo>
                <a:lnTo>
                  <a:pt x="201" y="204"/>
                </a:lnTo>
                <a:lnTo>
                  <a:pt x="207" y="199"/>
                </a:lnTo>
                <a:lnTo>
                  <a:pt x="210" y="170"/>
                </a:lnTo>
                <a:lnTo>
                  <a:pt x="202" y="156"/>
                </a:lnTo>
                <a:lnTo>
                  <a:pt x="202" y="144"/>
                </a:lnTo>
                <a:lnTo>
                  <a:pt x="213" y="136"/>
                </a:lnTo>
                <a:lnTo>
                  <a:pt x="233" y="125"/>
                </a:lnTo>
                <a:lnTo>
                  <a:pt x="247" y="121"/>
                </a:lnTo>
                <a:lnTo>
                  <a:pt x="261" y="134"/>
                </a:lnTo>
                <a:lnTo>
                  <a:pt x="275" y="122"/>
                </a:lnTo>
                <a:lnTo>
                  <a:pt x="289" y="111"/>
                </a:lnTo>
                <a:lnTo>
                  <a:pt x="312" y="104"/>
                </a:lnTo>
                <a:lnTo>
                  <a:pt x="325" y="100"/>
                </a:lnTo>
                <a:lnTo>
                  <a:pt x="338" y="102"/>
                </a:lnTo>
                <a:lnTo>
                  <a:pt x="332" y="99"/>
                </a:lnTo>
                <a:lnTo>
                  <a:pt x="332" y="80"/>
                </a:lnTo>
                <a:lnTo>
                  <a:pt x="341" y="65"/>
                </a:lnTo>
                <a:lnTo>
                  <a:pt x="352" y="56"/>
                </a:lnTo>
                <a:lnTo>
                  <a:pt x="357" y="54"/>
                </a:lnTo>
                <a:lnTo>
                  <a:pt x="355" y="45"/>
                </a:lnTo>
                <a:lnTo>
                  <a:pt x="343" y="40"/>
                </a:lnTo>
                <a:lnTo>
                  <a:pt x="329" y="33"/>
                </a:lnTo>
                <a:lnTo>
                  <a:pt x="315" y="31"/>
                </a:lnTo>
                <a:lnTo>
                  <a:pt x="298" y="31"/>
                </a:lnTo>
                <a:lnTo>
                  <a:pt x="289" y="31"/>
                </a:lnTo>
                <a:lnTo>
                  <a:pt x="286" y="25"/>
                </a:lnTo>
                <a:lnTo>
                  <a:pt x="286" y="16"/>
                </a:lnTo>
                <a:lnTo>
                  <a:pt x="295" y="14"/>
                </a:lnTo>
                <a:lnTo>
                  <a:pt x="303" y="14"/>
                </a:lnTo>
                <a:lnTo>
                  <a:pt x="303" y="5"/>
                </a:lnTo>
                <a:lnTo>
                  <a:pt x="293" y="0"/>
                </a:lnTo>
                <a:lnTo>
                  <a:pt x="269" y="2"/>
                </a:lnTo>
                <a:lnTo>
                  <a:pt x="244" y="8"/>
                </a:lnTo>
                <a:lnTo>
                  <a:pt x="230" y="8"/>
                </a:lnTo>
                <a:lnTo>
                  <a:pt x="210" y="8"/>
                </a:lnTo>
                <a:lnTo>
                  <a:pt x="202" y="2"/>
                </a:lnTo>
                <a:lnTo>
                  <a:pt x="193" y="5"/>
                </a:lnTo>
                <a:lnTo>
                  <a:pt x="182" y="14"/>
                </a:lnTo>
                <a:lnTo>
                  <a:pt x="167" y="16"/>
                </a:lnTo>
                <a:lnTo>
                  <a:pt x="148" y="14"/>
                </a:lnTo>
                <a:lnTo>
                  <a:pt x="139" y="19"/>
                </a:lnTo>
                <a:lnTo>
                  <a:pt x="125" y="31"/>
                </a:lnTo>
                <a:lnTo>
                  <a:pt x="119" y="31"/>
                </a:lnTo>
                <a:lnTo>
                  <a:pt x="100" y="25"/>
                </a:lnTo>
                <a:lnTo>
                  <a:pt x="83" y="25"/>
                </a:lnTo>
                <a:lnTo>
                  <a:pt x="65" y="23"/>
                </a:lnTo>
              </a:path>
            </a:pathLst>
          </a:custGeom>
          <a:solidFill>
            <a:srgbClr val="C4DF9B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5" name="Freeform 21"/>
          <p:cNvSpPr>
            <a:spLocks/>
          </p:cNvSpPr>
          <p:nvPr/>
        </p:nvSpPr>
        <p:spPr bwMode="auto">
          <a:xfrm>
            <a:off x="2812328" y="1600200"/>
            <a:ext cx="957300" cy="966891"/>
          </a:xfrm>
          <a:custGeom>
            <a:avLst/>
            <a:gdLst>
              <a:gd name="T0" fmla="*/ 513 w 543"/>
              <a:gd name="T1" fmla="*/ 88 h 577"/>
              <a:gd name="T2" fmla="*/ 482 w 543"/>
              <a:gd name="T3" fmla="*/ 145 h 577"/>
              <a:gd name="T4" fmla="*/ 502 w 543"/>
              <a:gd name="T5" fmla="*/ 190 h 577"/>
              <a:gd name="T6" fmla="*/ 496 w 543"/>
              <a:gd name="T7" fmla="*/ 233 h 577"/>
              <a:gd name="T8" fmla="*/ 519 w 543"/>
              <a:gd name="T9" fmla="*/ 286 h 577"/>
              <a:gd name="T10" fmla="*/ 477 w 543"/>
              <a:gd name="T11" fmla="*/ 366 h 577"/>
              <a:gd name="T12" fmla="*/ 504 w 543"/>
              <a:gd name="T13" fmla="*/ 392 h 577"/>
              <a:gd name="T14" fmla="*/ 536 w 543"/>
              <a:gd name="T15" fmla="*/ 437 h 577"/>
              <a:gd name="T16" fmla="*/ 528 w 543"/>
              <a:gd name="T17" fmla="*/ 459 h 577"/>
              <a:gd name="T18" fmla="*/ 488 w 543"/>
              <a:gd name="T19" fmla="*/ 525 h 577"/>
              <a:gd name="T20" fmla="*/ 445 w 543"/>
              <a:gd name="T21" fmla="*/ 528 h 577"/>
              <a:gd name="T22" fmla="*/ 442 w 543"/>
              <a:gd name="T23" fmla="*/ 576 h 577"/>
              <a:gd name="T24" fmla="*/ 392 w 543"/>
              <a:gd name="T25" fmla="*/ 553 h 577"/>
              <a:gd name="T26" fmla="*/ 329 w 543"/>
              <a:gd name="T27" fmla="*/ 545 h 577"/>
              <a:gd name="T28" fmla="*/ 273 w 543"/>
              <a:gd name="T29" fmla="*/ 528 h 577"/>
              <a:gd name="T30" fmla="*/ 230 w 543"/>
              <a:gd name="T31" fmla="*/ 547 h 577"/>
              <a:gd name="T32" fmla="*/ 230 w 543"/>
              <a:gd name="T33" fmla="*/ 462 h 577"/>
              <a:gd name="T34" fmla="*/ 213 w 543"/>
              <a:gd name="T35" fmla="*/ 448 h 577"/>
              <a:gd name="T36" fmla="*/ 147 w 543"/>
              <a:gd name="T37" fmla="*/ 479 h 577"/>
              <a:gd name="T38" fmla="*/ 102 w 543"/>
              <a:gd name="T39" fmla="*/ 497 h 577"/>
              <a:gd name="T40" fmla="*/ 71 w 543"/>
              <a:gd name="T41" fmla="*/ 507 h 577"/>
              <a:gd name="T42" fmla="*/ 62 w 543"/>
              <a:gd name="T43" fmla="*/ 468 h 577"/>
              <a:gd name="T44" fmla="*/ 102 w 543"/>
              <a:gd name="T45" fmla="*/ 419 h 577"/>
              <a:gd name="T46" fmla="*/ 93 w 543"/>
              <a:gd name="T47" fmla="*/ 397 h 577"/>
              <a:gd name="T48" fmla="*/ 130 w 543"/>
              <a:gd name="T49" fmla="*/ 378 h 577"/>
              <a:gd name="T50" fmla="*/ 102 w 543"/>
              <a:gd name="T51" fmla="*/ 366 h 577"/>
              <a:gd name="T52" fmla="*/ 88 w 543"/>
              <a:gd name="T53" fmla="*/ 331 h 577"/>
              <a:gd name="T54" fmla="*/ 116 w 543"/>
              <a:gd name="T55" fmla="*/ 309 h 577"/>
              <a:gd name="T56" fmla="*/ 79 w 543"/>
              <a:gd name="T57" fmla="*/ 312 h 577"/>
              <a:gd name="T58" fmla="*/ 51 w 543"/>
              <a:gd name="T59" fmla="*/ 295 h 577"/>
              <a:gd name="T60" fmla="*/ 68 w 543"/>
              <a:gd name="T61" fmla="*/ 261 h 577"/>
              <a:gd name="T62" fmla="*/ 43 w 543"/>
              <a:gd name="T63" fmla="*/ 261 h 577"/>
              <a:gd name="T64" fmla="*/ 14 w 543"/>
              <a:gd name="T65" fmla="*/ 221 h 577"/>
              <a:gd name="T66" fmla="*/ 9 w 543"/>
              <a:gd name="T67" fmla="*/ 167 h 577"/>
              <a:gd name="T68" fmla="*/ 51 w 543"/>
              <a:gd name="T69" fmla="*/ 136 h 577"/>
              <a:gd name="T70" fmla="*/ 76 w 543"/>
              <a:gd name="T71" fmla="*/ 124 h 577"/>
              <a:gd name="T72" fmla="*/ 138 w 543"/>
              <a:gd name="T73" fmla="*/ 116 h 577"/>
              <a:gd name="T74" fmla="*/ 185 w 543"/>
              <a:gd name="T75" fmla="*/ 105 h 577"/>
              <a:gd name="T76" fmla="*/ 207 w 543"/>
              <a:gd name="T77" fmla="*/ 97 h 577"/>
              <a:gd name="T78" fmla="*/ 238 w 543"/>
              <a:gd name="T79" fmla="*/ 100 h 577"/>
              <a:gd name="T80" fmla="*/ 230 w 543"/>
              <a:gd name="T81" fmla="*/ 60 h 577"/>
              <a:gd name="T82" fmla="*/ 287 w 543"/>
              <a:gd name="T83" fmla="*/ 43 h 577"/>
              <a:gd name="T84" fmla="*/ 304 w 543"/>
              <a:gd name="T85" fmla="*/ 9 h 577"/>
              <a:gd name="T86" fmla="*/ 337 w 543"/>
              <a:gd name="T87" fmla="*/ 14 h 577"/>
              <a:gd name="T88" fmla="*/ 366 w 543"/>
              <a:gd name="T89" fmla="*/ 12 h 577"/>
              <a:gd name="T90" fmla="*/ 428 w 543"/>
              <a:gd name="T91" fmla="*/ 34 h 577"/>
              <a:gd name="T92" fmla="*/ 459 w 543"/>
              <a:gd name="T93" fmla="*/ 54 h 577"/>
              <a:gd name="T94" fmla="*/ 519 w 543"/>
              <a:gd name="T95" fmla="*/ 65 h 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543" h="577">
                <a:moveTo>
                  <a:pt x="519" y="65"/>
                </a:moveTo>
                <a:lnTo>
                  <a:pt x="522" y="79"/>
                </a:lnTo>
                <a:lnTo>
                  <a:pt x="513" y="88"/>
                </a:lnTo>
                <a:lnTo>
                  <a:pt x="504" y="97"/>
                </a:lnTo>
                <a:lnTo>
                  <a:pt x="491" y="116"/>
                </a:lnTo>
                <a:lnTo>
                  <a:pt x="482" y="145"/>
                </a:lnTo>
                <a:lnTo>
                  <a:pt x="480" y="150"/>
                </a:lnTo>
                <a:lnTo>
                  <a:pt x="502" y="179"/>
                </a:lnTo>
                <a:lnTo>
                  <a:pt x="502" y="190"/>
                </a:lnTo>
                <a:lnTo>
                  <a:pt x="504" y="204"/>
                </a:lnTo>
                <a:lnTo>
                  <a:pt x="499" y="221"/>
                </a:lnTo>
                <a:lnTo>
                  <a:pt x="496" y="233"/>
                </a:lnTo>
                <a:lnTo>
                  <a:pt x="499" y="252"/>
                </a:lnTo>
                <a:lnTo>
                  <a:pt x="511" y="276"/>
                </a:lnTo>
                <a:lnTo>
                  <a:pt x="519" y="286"/>
                </a:lnTo>
                <a:lnTo>
                  <a:pt x="513" y="300"/>
                </a:lnTo>
                <a:lnTo>
                  <a:pt x="485" y="335"/>
                </a:lnTo>
                <a:lnTo>
                  <a:pt x="477" y="366"/>
                </a:lnTo>
                <a:lnTo>
                  <a:pt x="482" y="386"/>
                </a:lnTo>
                <a:lnTo>
                  <a:pt x="491" y="395"/>
                </a:lnTo>
                <a:lnTo>
                  <a:pt x="504" y="392"/>
                </a:lnTo>
                <a:lnTo>
                  <a:pt x="513" y="392"/>
                </a:lnTo>
                <a:lnTo>
                  <a:pt x="528" y="414"/>
                </a:lnTo>
                <a:lnTo>
                  <a:pt x="536" y="437"/>
                </a:lnTo>
                <a:lnTo>
                  <a:pt x="542" y="451"/>
                </a:lnTo>
                <a:lnTo>
                  <a:pt x="539" y="459"/>
                </a:lnTo>
                <a:lnTo>
                  <a:pt x="528" y="459"/>
                </a:lnTo>
                <a:lnTo>
                  <a:pt x="519" y="474"/>
                </a:lnTo>
                <a:lnTo>
                  <a:pt x="502" y="502"/>
                </a:lnTo>
                <a:lnTo>
                  <a:pt x="488" y="525"/>
                </a:lnTo>
                <a:lnTo>
                  <a:pt x="471" y="516"/>
                </a:lnTo>
                <a:lnTo>
                  <a:pt x="457" y="516"/>
                </a:lnTo>
                <a:lnTo>
                  <a:pt x="445" y="528"/>
                </a:lnTo>
                <a:lnTo>
                  <a:pt x="434" y="542"/>
                </a:lnTo>
                <a:lnTo>
                  <a:pt x="440" y="553"/>
                </a:lnTo>
                <a:lnTo>
                  <a:pt x="442" y="576"/>
                </a:lnTo>
                <a:lnTo>
                  <a:pt x="417" y="547"/>
                </a:lnTo>
                <a:lnTo>
                  <a:pt x="406" y="553"/>
                </a:lnTo>
                <a:lnTo>
                  <a:pt x="392" y="553"/>
                </a:lnTo>
                <a:lnTo>
                  <a:pt x="377" y="556"/>
                </a:lnTo>
                <a:lnTo>
                  <a:pt x="346" y="547"/>
                </a:lnTo>
                <a:lnTo>
                  <a:pt x="329" y="545"/>
                </a:lnTo>
                <a:lnTo>
                  <a:pt x="304" y="550"/>
                </a:lnTo>
                <a:lnTo>
                  <a:pt x="283" y="539"/>
                </a:lnTo>
                <a:lnTo>
                  <a:pt x="273" y="528"/>
                </a:lnTo>
                <a:lnTo>
                  <a:pt x="266" y="531"/>
                </a:lnTo>
                <a:lnTo>
                  <a:pt x="258" y="539"/>
                </a:lnTo>
                <a:lnTo>
                  <a:pt x="230" y="547"/>
                </a:lnTo>
                <a:lnTo>
                  <a:pt x="213" y="516"/>
                </a:lnTo>
                <a:lnTo>
                  <a:pt x="230" y="476"/>
                </a:lnTo>
                <a:lnTo>
                  <a:pt x="230" y="462"/>
                </a:lnTo>
                <a:lnTo>
                  <a:pt x="226" y="448"/>
                </a:lnTo>
                <a:lnTo>
                  <a:pt x="218" y="434"/>
                </a:lnTo>
                <a:lnTo>
                  <a:pt x="213" y="448"/>
                </a:lnTo>
                <a:lnTo>
                  <a:pt x="199" y="454"/>
                </a:lnTo>
                <a:lnTo>
                  <a:pt x="181" y="466"/>
                </a:lnTo>
                <a:lnTo>
                  <a:pt x="147" y="479"/>
                </a:lnTo>
                <a:lnTo>
                  <a:pt x="128" y="483"/>
                </a:lnTo>
                <a:lnTo>
                  <a:pt x="111" y="485"/>
                </a:lnTo>
                <a:lnTo>
                  <a:pt x="102" y="497"/>
                </a:lnTo>
                <a:lnTo>
                  <a:pt x="90" y="507"/>
                </a:lnTo>
                <a:lnTo>
                  <a:pt x="68" y="519"/>
                </a:lnTo>
                <a:lnTo>
                  <a:pt x="71" y="507"/>
                </a:lnTo>
                <a:lnTo>
                  <a:pt x="62" y="502"/>
                </a:lnTo>
                <a:lnTo>
                  <a:pt x="65" y="485"/>
                </a:lnTo>
                <a:lnTo>
                  <a:pt x="62" y="468"/>
                </a:lnTo>
                <a:lnTo>
                  <a:pt x="57" y="457"/>
                </a:lnTo>
                <a:lnTo>
                  <a:pt x="76" y="443"/>
                </a:lnTo>
                <a:lnTo>
                  <a:pt x="102" y="419"/>
                </a:lnTo>
                <a:lnTo>
                  <a:pt x="90" y="414"/>
                </a:lnTo>
                <a:lnTo>
                  <a:pt x="83" y="400"/>
                </a:lnTo>
                <a:lnTo>
                  <a:pt x="93" y="397"/>
                </a:lnTo>
                <a:lnTo>
                  <a:pt x="102" y="388"/>
                </a:lnTo>
                <a:lnTo>
                  <a:pt x="122" y="383"/>
                </a:lnTo>
                <a:lnTo>
                  <a:pt x="130" y="378"/>
                </a:lnTo>
                <a:lnTo>
                  <a:pt x="128" y="366"/>
                </a:lnTo>
                <a:lnTo>
                  <a:pt x="111" y="366"/>
                </a:lnTo>
                <a:lnTo>
                  <a:pt x="102" y="366"/>
                </a:lnTo>
                <a:lnTo>
                  <a:pt x="90" y="360"/>
                </a:lnTo>
                <a:lnTo>
                  <a:pt x="88" y="349"/>
                </a:lnTo>
                <a:lnTo>
                  <a:pt x="88" y="331"/>
                </a:lnTo>
                <a:lnTo>
                  <a:pt x="93" y="321"/>
                </a:lnTo>
                <a:lnTo>
                  <a:pt x="102" y="309"/>
                </a:lnTo>
                <a:lnTo>
                  <a:pt x="116" y="309"/>
                </a:lnTo>
                <a:lnTo>
                  <a:pt x="105" y="298"/>
                </a:lnTo>
                <a:lnTo>
                  <a:pt x="85" y="304"/>
                </a:lnTo>
                <a:lnTo>
                  <a:pt x="79" y="312"/>
                </a:lnTo>
                <a:lnTo>
                  <a:pt x="57" y="326"/>
                </a:lnTo>
                <a:lnTo>
                  <a:pt x="48" y="312"/>
                </a:lnTo>
                <a:lnTo>
                  <a:pt x="51" y="295"/>
                </a:lnTo>
                <a:lnTo>
                  <a:pt x="54" y="281"/>
                </a:lnTo>
                <a:lnTo>
                  <a:pt x="65" y="269"/>
                </a:lnTo>
                <a:lnTo>
                  <a:pt x="68" y="261"/>
                </a:lnTo>
                <a:lnTo>
                  <a:pt x="62" y="252"/>
                </a:lnTo>
                <a:lnTo>
                  <a:pt x="51" y="258"/>
                </a:lnTo>
                <a:lnTo>
                  <a:pt x="43" y="261"/>
                </a:lnTo>
                <a:lnTo>
                  <a:pt x="31" y="241"/>
                </a:lnTo>
                <a:lnTo>
                  <a:pt x="23" y="227"/>
                </a:lnTo>
                <a:lnTo>
                  <a:pt x="14" y="221"/>
                </a:lnTo>
                <a:lnTo>
                  <a:pt x="0" y="216"/>
                </a:lnTo>
                <a:lnTo>
                  <a:pt x="9" y="207"/>
                </a:lnTo>
                <a:lnTo>
                  <a:pt x="9" y="167"/>
                </a:lnTo>
                <a:lnTo>
                  <a:pt x="17" y="159"/>
                </a:lnTo>
                <a:lnTo>
                  <a:pt x="37" y="145"/>
                </a:lnTo>
                <a:lnTo>
                  <a:pt x="51" y="136"/>
                </a:lnTo>
                <a:lnTo>
                  <a:pt x="62" y="131"/>
                </a:lnTo>
                <a:lnTo>
                  <a:pt x="76" y="136"/>
                </a:lnTo>
                <a:lnTo>
                  <a:pt x="76" y="124"/>
                </a:lnTo>
                <a:lnTo>
                  <a:pt x="93" y="105"/>
                </a:lnTo>
                <a:lnTo>
                  <a:pt x="105" y="108"/>
                </a:lnTo>
                <a:lnTo>
                  <a:pt x="138" y="116"/>
                </a:lnTo>
                <a:lnTo>
                  <a:pt x="150" y="122"/>
                </a:lnTo>
                <a:lnTo>
                  <a:pt x="162" y="116"/>
                </a:lnTo>
                <a:lnTo>
                  <a:pt x="185" y="105"/>
                </a:lnTo>
                <a:lnTo>
                  <a:pt x="190" y="100"/>
                </a:lnTo>
                <a:lnTo>
                  <a:pt x="199" y="105"/>
                </a:lnTo>
                <a:lnTo>
                  <a:pt x="207" y="97"/>
                </a:lnTo>
                <a:lnTo>
                  <a:pt x="216" y="102"/>
                </a:lnTo>
                <a:lnTo>
                  <a:pt x="233" y="108"/>
                </a:lnTo>
                <a:lnTo>
                  <a:pt x="238" y="100"/>
                </a:lnTo>
                <a:lnTo>
                  <a:pt x="238" y="85"/>
                </a:lnTo>
                <a:lnTo>
                  <a:pt x="233" y="71"/>
                </a:lnTo>
                <a:lnTo>
                  <a:pt x="230" y="60"/>
                </a:lnTo>
                <a:lnTo>
                  <a:pt x="250" y="51"/>
                </a:lnTo>
                <a:lnTo>
                  <a:pt x="273" y="36"/>
                </a:lnTo>
                <a:lnTo>
                  <a:pt x="287" y="43"/>
                </a:lnTo>
                <a:lnTo>
                  <a:pt x="278" y="26"/>
                </a:lnTo>
                <a:lnTo>
                  <a:pt x="289" y="20"/>
                </a:lnTo>
                <a:lnTo>
                  <a:pt x="304" y="9"/>
                </a:lnTo>
                <a:lnTo>
                  <a:pt x="315" y="0"/>
                </a:lnTo>
                <a:lnTo>
                  <a:pt x="326" y="0"/>
                </a:lnTo>
                <a:lnTo>
                  <a:pt x="337" y="14"/>
                </a:lnTo>
                <a:lnTo>
                  <a:pt x="346" y="3"/>
                </a:lnTo>
                <a:lnTo>
                  <a:pt x="361" y="3"/>
                </a:lnTo>
                <a:lnTo>
                  <a:pt x="366" y="12"/>
                </a:lnTo>
                <a:lnTo>
                  <a:pt x="389" y="12"/>
                </a:lnTo>
                <a:lnTo>
                  <a:pt x="414" y="20"/>
                </a:lnTo>
                <a:lnTo>
                  <a:pt x="428" y="34"/>
                </a:lnTo>
                <a:lnTo>
                  <a:pt x="434" y="54"/>
                </a:lnTo>
                <a:lnTo>
                  <a:pt x="442" y="60"/>
                </a:lnTo>
                <a:lnTo>
                  <a:pt x="459" y="54"/>
                </a:lnTo>
                <a:lnTo>
                  <a:pt x="473" y="62"/>
                </a:lnTo>
                <a:lnTo>
                  <a:pt x="494" y="68"/>
                </a:lnTo>
                <a:lnTo>
                  <a:pt x="519" y="65"/>
                </a:lnTo>
              </a:path>
            </a:pathLst>
          </a:custGeom>
          <a:solidFill>
            <a:srgbClr val="218535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6" name="Freeform 22"/>
          <p:cNvSpPr>
            <a:spLocks/>
          </p:cNvSpPr>
          <p:nvPr/>
        </p:nvSpPr>
        <p:spPr bwMode="auto">
          <a:xfrm>
            <a:off x="3645813" y="1941455"/>
            <a:ext cx="1997647" cy="1521066"/>
          </a:xfrm>
          <a:custGeom>
            <a:avLst/>
            <a:gdLst>
              <a:gd name="T0" fmla="*/ 63 w 1133"/>
              <a:gd name="T1" fmla="*/ 255 h 907"/>
              <a:gd name="T2" fmla="*/ 31 w 1133"/>
              <a:gd name="T3" fmla="*/ 188 h 907"/>
              <a:gd name="T4" fmla="*/ 9 w 1133"/>
              <a:gd name="T5" fmla="*/ 126 h 907"/>
              <a:gd name="T6" fmla="*/ 63 w 1133"/>
              <a:gd name="T7" fmla="*/ 63 h 907"/>
              <a:gd name="T8" fmla="*/ 151 w 1133"/>
              <a:gd name="T9" fmla="*/ 38 h 907"/>
              <a:gd name="T10" fmla="*/ 210 w 1133"/>
              <a:gd name="T11" fmla="*/ 26 h 907"/>
              <a:gd name="T12" fmla="*/ 286 w 1133"/>
              <a:gd name="T13" fmla="*/ 48 h 907"/>
              <a:gd name="T14" fmla="*/ 392 w 1133"/>
              <a:gd name="T15" fmla="*/ 29 h 907"/>
              <a:gd name="T16" fmla="*/ 469 w 1133"/>
              <a:gd name="T17" fmla="*/ 0 h 907"/>
              <a:gd name="T18" fmla="*/ 517 w 1133"/>
              <a:gd name="T19" fmla="*/ 60 h 907"/>
              <a:gd name="T20" fmla="*/ 599 w 1133"/>
              <a:gd name="T21" fmla="*/ 79 h 907"/>
              <a:gd name="T22" fmla="*/ 676 w 1133"/>
              <a:gd name="T23" fmla="*/ 111 h 907"/>
              <a:gd name="T24" fmla="*/ 698 w 1133"/>
              <a:gd name="T25" fmla="*/ 65 h 907"/>
              <a:gd name="T26" fmla="*/ 724 w 1133"/>
              <a:gd name="T27" fmla="*/ 32 h 907"/>
              <a:gd name="T28" fmla="*/ 783 w 1133"/>
              <a:gd name="T29" fmla="*/ 15 h 907"/>
              <a:gd name="T30" fmla="*/ 846 w 1133"/>
              <a:gd name="T31" fmla="*/ 55 h 907"/>
              <a:gd name="T32" fmla="*/ 840 w 1133"/>
              <a:gd name="T33" fmla="*/ 97 h 907"/>
              <a:gd name="T34" fmla="*/ 857 w 1133"/>
              <a:gd name="T35" fmla="*/ 185 h 907"/>
              <a:gd name="T36" fmla="*/ 854 w 1133"/>
              <a:gd name="T37" fmla="*/ 253 h 907"/>
              <a:gd name="T38" fmla="*/ 871 w 1133"/>
              <a:gd name="T39" fmla="*/ 327 h 907"/>
              <a:gd name="T40" fmla="*/ 902 w 1133"/>
              <a:gd name="T41" fmla="*/ 347 h 907"/>
              <a:gd name="T42" fmla="*/ 928 w 1133"/>
              <a:gd name="T43" fmla="*/ 316 h 907"/>
              <a:gd name="T44" fmla="*/ 962 w 1133"/>
              <a:gd name="T45" fmla="*/ 350 h 907"/>
              <a:gd name="T46" fmla="*/ 1064 w 1133"/>
              <a:gd name="T47" fmla="*/ 312 h 907"/>
              <a:gd name="T48" fmla="*/ 1109 w 1133"/>
              <a:gd name="T49" fmla="*/ 364 h 907"/>
              <a:gd name="T50" fmla="*/ 1123 w 1133"/>
              <a:gd name="T51" fmla="*/ 435 h 907"/>
              <a:gd name="T52" fmla="*/ 1098 w 1133"/>
              <a:gd name="T53" fmla="*/ 523 h 907"/>
              <a:gd name="T54" fmla="*/ 1047 w 1133"/>
              <a:gd name="T55" fmla="*/ 559 h 907"/>
              <a:gd name="T56" fmla="*/ 1033 w 1133"/>
              <a:gd name="T57" fmla="*/ 628 h 907"/>
              <a:gd name="T58" fmla="*/ 990 w 1133"/>
              <a:gd name="T59" fmla="*/ 574 h 907"/>
              <a:gd name="T60" fmla="*/ 883 w 1133"/>
              <a:gd name="T61" fmla="*/ 540 h 907"/>
              <a:gd name="T62" fmla="*/ 837 w 1133"/>
              <a:gd name="T63" fmla="*/ 545 h 907"/>
              <a:gd name="T64" fmla="*/ 758 w 1133"/>
              <a:gd name="T65" fmla="*/ 597 h 907"/>
              <a:gd name="T66" fmla="*/ 647 w 1133"/>
              <a:gd name="T67" fmla="*/ 710 h 907"/>
              <a:gd name="T68" fmla="*/ 564 w 1133"/>
              <a:gd name="T69" fmla="*/ 781 h 907"/>
              <a:gd name="T70" fmla="*/ 540 w 1133"/>
              <a:gd name="T71" fmla="*/ 823 h 907"/>
              <a:gd name="T72" fmla="*/ 505 w 1133"/>
              <a:gd name="T73" fmla="*/ 886 h 907"/>
              <a:gd name="T74" fmla="*/ 445 w 1133"/>
              <a:gd name="T75" fmla="*/ 878 h 907"/>
              <a:gd name="T76" fmla="*/ 355 w 1133"/>
              <a:gd name="T77" fmla="*/ 894 h 907"/>
              <a:gd name="T78" fmla="*/ 286 w 1133"/>
              <a:gd name="T79" fmla="*/ 841 h 907"/>
              <a:gd name="T80" fmla="*/ 174 w 1133"/>
              <a:gd name="T81" fmla="*/ 792 h 907"/>
              <a:gd name="T82" fmla="*/ 69 w 1133"/>
              <a:gd name="T83" fmla="*/ 858 h 907"/>
              <a:gd name="T84" fmla="*/ 46 w 1133"/>
              <a:gd name="T85" fmla="*/ 804 h 907"/>
              <a:gd name="T86" fmla="*/ 48 w 1133"/>
              <a:gd name="T87" fmla="*/ 690 h 907"/>
              <a:gd name="T88" fmla="*/ 143 w 1133"/>
              <a:gd name="T89" fmla="*/ 520 h 907"/>
              <a:gd name="T90" fmla="*/ 190 w 1133"/>
              <a:gd name="T91" fmla="*/ 443 h 907"/>
              <a:gd name="T92" fmla="*/ 128 w 1133"/>
              <a:gd name="T93" fmla="*/ 412 h 907"/>
              <a:gd name="T94" fmla="*/ 86 w 1133"/>
              <a:gd name="T95" fmla="*/ 330 h 907"/>
              <a:gd name="T96" fmla="*/ 12 w 1133"/>
              <a:gd name="T97" fmla="*/ 324 h 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133" h="907">
                <a:moveTo>
                  <a:pt x="12" y="324"/>
                </a:moveTo>
                <a:lnTo>
                  <a:pt x="29" y="293"/>
                </a:lnTo>
                <a:lnTo>
                  <a:pt x="51" y="253"/>
                </a:lnTo>
                <a:lnTo>
                  <a:pt x="63" y="255"/>
                </a:lnTo>
                <a:lnTo>
                  <a:pt x="65" y="245"/>
                </a:lnTo>
                <a:lnTo>
                  <a:pt x="51" y="202"/>
                </a:lnTo>
                <a:lnTo>
                  <a:pt x="34" y="185"/>
                </a:lnTo>
                <a:lnTo>
                  <a:pt x="31" y="188"/>
                </a:lnTo>
                <a:lnTo>
                  <a:pt x="20" y="191"/>
                </a:lnTo>
                <a:lnTo>
                  <a:pt x="6" y="176"/>
                </a:lnTo>
                <a:lnTo>
                  <a:pt x="0" y="157"/>
                </a:lnTo>
                <a:lnTo>
                  <a:pt x="9" y="126"/>
                </a:lnTo>
                <a:lnTo>
                  <a:pt x="38" y="97"/>
                </a:lnTo>
                <a:lnTo>
                  <a:pt x="43" y="79"/>
                </a:lnTo>
                <a:lnTo>
                  <a:pt x="38" y="65"/>
                </a:lnTo>
                <a:lnTo>
                  <a:pt x="63" y="63"/>
                </a:lnTo>
                <a:lnTo>
                  <a:pt x="100" y="65"/>
                </a:lnTo>
                <a:lnTo>
                  <a:pt x="117" y="65"/>
                </a:lnTo>
                <a:lnTo>
                  <a:pt x="131" y="60"/>
                </a:lnTo>
                <a:lnTo>
                  <a:pt x="151" y="38"/>
                </a:lnTo>
                <a:lnTo>
                  <a:pt x="153" y="32"/>
                </a:lnTo>
                <a:lnTo>
                  <a:pt x="165" y="34"/>
                </a:lnTo>
                <a:lnTo>
                  <a:pt x="179" y="46"/>
                </a:lnTo>
                <a:lnTo>
                  <a:pt x="210" y="26"/>
                </a:lnTo>
                <a:lnTo>
                  <a:pt x="236" y="38"/>
                </a:lnTo>
                <a:lnTo>
                  <a:pt x="253" y="51"/>
                </a:lnTo>
                <a:lnTo>
                  <a:pt x="270" y="57"/>
                </a:lnTo>
                <a:lnTo>
                  <a:pt x="286" y="48"/>
                </a:lnTo>
                <a:lnTo>
                  <a:pt x="312" y="29"/>
                </a:lnTo>
                <a:lnTo>
                  <a:pt x="358" y="43"/>
                </a:lnTo>
                <a:lnTo>
                  <a:pt x="369" y="38"/>
                </a:lnTo>
                <a:lnTo>
                  <a:pt x="392" y="29"/>
                </a:lnTo>
                <a:lnTo>
                  <a:pt x="412" y="34"/>
                </a:lnTo>
                <a:lnTo>
                  <a:pt x="435" y="26"/>
                </a:lnTo>
                <a:lnTo>
                  <a:pt x="452" y="12"/>
                </a:lnTo>
                <a:lnTo>
                  <a:pt x="469" y="0"/>
                </a:lnTo>
                <a:lnTo>
                  <a:pt x="491" y="12"/>
                </a:lnTo>
                <a:lnTo>
                  <a:pt x="500" y="32"/>
                </a:lnTo>
                <a:lnTo>
                  <a:pt x="505" y="51"/>
                </a:lnTo>
                <a:lnTo>
                  <a:pt x="517" y="60"/>
                </a:lnTo>
                <a:lnTo>
                  <a:pt x="536" y="55"/>
                </a:lnTo>
                <a:lnTo>
                  <a:pt x="564" y="46"/>
                </a:lnTo>
                <a:lnTo>
                  <a:pt x="585" y="88"/>
                </a:lnTo>
                <a:lnTo>
                  <a:pt x="599" y="79"/>
                </a:lnTo>
                <a:lnTo>
                  <a:pt x="628" y="103"/>
                </a:lnTo>
                <a:lnTo>
                  <a:pt x="647" y="119"/>
                </a:lnTo>
                <a:lnTo>
                  <a:pt x="659" y="117"/>
                </a:lnTo>
                <a:lnTo>
                  <a:pt x="676" y="111"/>
                </a:lnTo>
                <a:lnTo>
                  <a:pt x="692" y="108"/>
                </a:lnTo>
                <a:lnTo>
                  <a:pt x="701" y="103"/>
                </a:lnTo>
                <a:lnTo>
                  <a:pt x="704" y="72"/>
                </a:lnTo>
                <a:lnTo>
                  <a:pt x="698" y="65"/>
                </a:lnTo>
                <a:lnTo>
                  <a:pt x="692" y="55"/>
                </a:lnTo>
                <a:lnTo>
                  <a:pt x="695" y="46"/>
                </a:lnTo>
                <a:lnTo>
                  <a:pt x="707" y="38"/>
                </a:lnTo>
                <a:lnTo>
                  <a:pt x="724" y="32"/>
                </a:lnTo>
                <a:lnTo>
                  <a:pt x="740" y="26"/>
                </a:lnTo>
                <a:lnTo>
                  <a:pt x="755" y="38"/>
                </a:lnTo>
                <a:lnTo>
                  <a:pt x="769" y="26"/>
                </a:lnTo>
                <a:lnTo>
                  <a:pt x="783" y="15"/>
                </a:lnTo>
                <a:lnTo>
                  <a:pt x="809" y="9"/>
                </a:lnTo>
                <a:lnTo>
                  <a:pt x="828" y="0"/>
                </a:lnTo>
                <a:lnTo>
                  <a:pt x="851" y="32"/>
                </a:lnTo>
                <a:lnTo>
                  <a:pt x="846" y="55"/>
                </a:lnTo>
                <a:lnTo>
                  <a:pt x="868" y="77"/>
                </a:lnTo>
                <a:lnTo>
                  <a:pt x="868" y="88"/>
                </a:lnTo>
                <a:lnTo>
                  <a:pt x="854" y="94"/>
                </a:lnTo>
                <a:lnTo>
                  <a:pt x="840" y="97"/>
                </a:lnTo>
                <a:lnTo>
                  <a:pt x="843" y="122"/>
                </a:lnTo>
                <a:lnTo>
                  <a:pt x="868" y="131"/>
                </a:lnTo>
                <a:lnTo>
                  <a:pt x="877" y="159"/>
                </a:lnTo>
                <a:lnTo>
                  <a:pt x="857" y="185"/>
                </a:lnTo>
                <a:lnTo>
                  <a:pt x="868" y="210"/>
                </a:lnTo>
                <a:lnTo>
                  <a:pt x="874" y="236"/>
                </a:lnTo>
                <a:lnTo>
                  <a:pt x="866" y="245"/>
                </a:lnTo>
                <a:lnTo>
                  <a:pt x="854" y="253"/>
                </a:lnTo>
                <a:lnTo>
                  <a:pt x="851" y="267"/>
                </a:lnTo>
                <a:lnTo>
                  <a:pt x="866" y="290"/>
                </a:lnTo>
                <a:lnTo>
                  <a:pt x="871" y="304"/>
                </a:lnTo>
                <a:lnTo>
                  <a:pt x="871" y="327"/>
                </a:lnTo>
                <a:lnTo>
                  <a:pt x="871" y="347"/>
                </a:lnTo>
                <a:lnTo>
                  <a:pt x="877" y="355"/>
                </a:lnTo>
                <a:lnTo>
                  <a:pt x="883" y="355"/>
                </a:lnTo>
                <a:lnTo>
                  <a:pt x="902" y="347"/>
                </a:lnTo>
                <a:lnTo>
                  <a:pt x="902" y="324"/>
                </a:lnTo>
                <a:lnTo>
                  <a:pt x="911" y="316"/>
                </a:lnTo>
                <a:lnTo>
                  <a:pt x="916" y="307"/>
                </a:lnTo>
                <a:lnTo>
                  <a:pt x="928" y="316"/>
                </a:lnTo>
                <a:lnTo>
                  <a:pt x="931" y="341"/>
                </a:lnTo>
                <a:lnTo>
                  <a:pt x="933" y="355"/>
                </a:lnTo>
                <a:lnTo>
                  <a:pt x="945" y="355"/>
                </a:lnTo>
                <a:lnTo>
                  <a:pt x="962" y="350"/>
                </a:lnTo>
                <a:lnTo>
                  <a:pt x="970" y="338"/>
                </a:lnTo>
                <a:lnTo>
                  <a:pt x="979" y="324"/>
                </a:lnTo>
                <a:lnTo>
                  <a:pt x="979" y="312"/>
                </a:lnTo>
                <a:lnTo>
                  <a:pt x="1064" y="312"/>
                </a:lnTo>
                <a:lnTo>
                  <a:pt x="1067" y="333"/>
                </a:lnTo>
                <a:lnTo>
                  <a:pt x="1070" y="352"/>
                </a:lnTo>
                <a:lnTo>
                  <a:pt x="1082" y="361"/>
                </a:lnTo>
                <a:lnTo>
                  <a:pt x="1109" y="364"/>
                </a:lnTo>
                <a:lnTo>
                  <a:pt x="1113" y="378"/>
                </a:lnTo>
                <a:lnTo>
                  <a:pt x="1132" y="390"/>
                </a:lnTo>
                <a:lnTo>
                  <a:pt x="1127" y="415"/>
                </a:lnTo>
                <a:lnTo>
                  <a:pt x="1123" y="435"/>
                </a:lnTo>
                <a:lnTo>
                  <a:pt x="1106" y="455"/>
                </a:lnTo>
                <a:lnTo>
                  <a:pt x="1087" y="466"/>
                </a:lnTo>
                <a:lnTo>
                  <a:pt x="1087" y="497"/>
                </a:lnTo>
                <a:lnTo>
                  <a:pt x="1098" y="523"/>
                </a:lnTo>
                <a:lnTo>
                  <a:pt x="1082" y="531"/>
                </a:lnTo>
                <a:lnTo>
                  <a:pt x="1075" y="511"/>
                </a:lnTo>
                <a:lnTo>
                  <a:pt x="1067" y="537"/>
                </a:lnTo>
                <a:lnTo>
                  <a:pt x="1047" y="559"/>
                </a:lnTo>
                <a:lnTo>
                  <a:pt x="1064" y="588"/>
                </a:lnTo>
                <a:lnTo>
                  <a:pt x="1078" y="611"/>
                </a:lnTo>
                <a:lnTo>
                  <a:pt x="1058" y="625"/>
                </a:lnTo>
                <a:lnTo>
                  <a:pt x="1033" y="628"/>
                </a:lnTo>
                <a:lnTo>
                  <a:pt x="1010" y="625"/>
                </a:lnTo>
                <a:lnTo>
                  <a:pt x="985" y="642"/>
                </a:lnTo>
                <a:lnTo>
                  <a:pt x="970" y="594"/>
                </a:lnTo>
                <a:lnTo>
                  <a:pt x="990" y="574"/>
                </a:lnTo>
                <a:lnTo>
                  <a:pt x="942" y="566"/>
                </a:lnTo>
                <a:lnTo>
                  <a:pt x="916" y="551"/>
                </a:lnTo>
                <a:lnTo>
                  <a:pt x="902" y="557"/>
                </a:lnTo>
                <a:lnTo>
                  <a:pt x="883" y="540"/>
                </a:lnTo>
                <a:lnTo>
                  <a:pt x="877" y="554"/>
                </a:lnTo>
                <a:lnTo>
                  <a:pt x="863" y="562"/>
                </a:lnTo>
                <a:lnTo>
                  <a:pt x="851" y="559"/>
                </a:lnTo>
                <a:lnTo>
                  <a:pt x="837" y="545"/>
                </a:lnTo>
                <a:lnTo>
                  <a:pt x="823" y="551"/>
                </a:lnTo>
                <a:lnTo>
                  <a:pt x="806" y="568"/>
                </a:lnTo>
                <a:lnTo>
                  <a:pt x="789" y="583"/>
                </a:lnTo>
                <a:lnTo>
                  <a:pt x="758" y="597"/>
                </a:lnTo>
                <a:lnTo>
                  <a:pt x="744" y="602"/>
                </a:lnTo>
                <a:lnTo>
                  <a:pt x="724" y="623"/>
                </a:lnTo>
                <a:lnTo>
                  <a:pt x="650" y="685"/>
                </a:lnTo>
                <a:lnTo>
                  <a:pt x="647" y="710"/>
                </a:lnTo>
                <a:lnTo>
                  <a:pt x="628" y="707"/>
                </a:lnTo>
                <a:lnTo>
                  <a:pt x="616" y="735"/>
                </a:lnTo>
                <a:lnTo>
                  <a:pt x="582" y="766"/>
                </a:lnTo>
                <a:lnTo>
                  <a:pt x="564" y="781"/>
                </a:lnTo>
                <a:lnTo>
                  <a:pt x="568" y="790"/>
                </a:lnTo>
                <a:lnTo>
                  <a:pt x="571" y="801"/>
                </a:lnTo>
                <a:lnTo>
                  <a:pt x="559" y="809"/>
                </a:lnTo>
                <a:lnTo>
                  <a:pt x="540" y="823"/>
                </a:lnTo>
                <a:lnTo>
                  <a:pt x="528" y="827"/>
                </a:lnTo>
                <a:lnTo>
                  <a:pt x="525" y="852"/>
                </a:lnTo>
                <a:lnTo>
                  <a:pt x="519" y="880"/>
                </a:lnTo>
                <a:lnTo>
                  <a:pt x="505" y="886"/>
                </a:lnTo>
                <a:lnTo>
                  <a:pt x="491" y="855"/>
                </a:lnTo>
                <a:lnTo>
                  <a:pt x="474" y="841"/>
                </a:lnTo>
                <a:lnTo>
                  <a:pt x="454" y="852"/>
                </a:lnTo>
                <a:lnTo>
                  <a:pt x="445" y="878"/>
                </a:lnTo>
                <a:lnTo>
                  <a:pt x="409" y="880"/>
                </a:lnTo>
                <a:lnTo>
                  <a:pt x="389" y="886"/>
                </a:lnTo>
                <a:lnTo>
                  <a:pt x="364" y="906"/>
                </a:lnTo>
                <a:lnTo>
                  <a:pt x="355" y="894"/>
                </a:lnTo>
                <a:lnTo>
                  <a:pt x="350" y="861"/>
                </a:lnTo>
                <a:lnTo>
                  <a:pt x="341" y="849"/>
                </a:lnTo>
                <a:lnTo>
                  <a:pt x="310" y="869"/>
                </a:lnTo>
                <a:lnTo>
                  <a:pt x="286" y="841"/>
                </a:lnTo>
                <a:lnTo>
                  <a:pt x="259" y="846"/>
                </a:lnTo>
                <a:lnTo>
                  <a:pt x="238" y="838"/>
                </a:lnTo>
                <a:lnTo>
                  <a:pt x="216" y="844"/>
                </a:lnTo>
                <a:lnTo>
                  <a:pt x="174" y="792"/>
                </a:lnTo>
                <a:lnTo>
                  <a:pt x="153" y="792"/>
                </a:lnTo>
                <a:lnTo>
                  <a:pt x="122" y="818"/>
                </a:lnTo>
                <a:lnTo>
                  <a:pt x="94" y="823"/>
                </a:lnTo>
                <a:lnTo>
                  <a:pt x="69" y="858"/>
                </a:lnTo>
                <a:lnTo>
                  <a:pt x="46" y="844"/>
                </a:lnTo>
                <a:lnTo>
                  <a:pt x="6" y="863"/>
                </a:lnTo>
                <a:lnTo>
                  <a:pt x="0" y="832"/>
                </a:lnTo>
                <a:lnTo>
                  <a:pt x="46" y="804"/>
                </a:lnTo>
                <a:lnTo>
                  <a:pt x="38" y="787"/>
                </a:lnTo>
                <a:lnTo>
                  <a:pt x="31" y="770"/>
                </a:lnTo>
                <a:lnTo>
                  <a:pt x="55" y="735"/>
                </a:lnTo>
                <a:lnTo>
                  <a:pt x="48" y="690"/>
                </a:lnTo>
                <a:lnTo>
                  <a:pt x="55" y="602"/>
                </a:lnTo>
                <a:lnTo>
                  <a:pt x="77" y="571"/>
                </a:lnTo>
                <a:lnTo>
                  <a:pt x="111" y="545"/>
                </a:lnTo>
                <a:lnTo>
                  <a:pt x="143" y="520"/>
                </a:lnTo>
                <a:lnTo>
                  <a:pt x="171" y="497"/>
                </a:lnTo>
                <a:lnTo>
                  <a:pt x="185" y="480"/>
                </a:lnTo>
                <a:lnTo>
                  <a:pt x="193" y="466"/>
                </a:lnTo>
                <a:lnTo>
                  <a:pt x="190" y="443"/>
                </a:lnTo>
                <a:lnTo>
                  <a:pt x="176" y="429"/>
                </a:lnTo>
                <a:lnTo>
                  <a:pt x="157" y="423"/>
                </a:lnTo>
                <a:lnTo>
                  <a:pt x="134" y="423"/>
                </a:lnTo>
                <a:lnTo>
                  <a:pt x="128" y="412"/>
                </a:lnTo>
                <a:lnTo>
                  <a:pt x="125" y="392"/>
                </a:lnTo>
                <a:lnTo>
                  <a:pt x="119" y="364"/>
                </a:lnTo>
                <a:lnTo>
                  <a:pt x="103" y="338"/>
                </a:lnTo>
                <a:lnTo>
                  <a:pt x="86" y="330"/>
                </a:lnTo>
                <a:lnTo>
                  <a:pt x="57" y="324"/>
                </a:lnTo>
                <a:lnTo>
                  <a:pt x="38" y="327"/>
                </a:lnTo>
                <a:lnTo>
                  <a:pt x="26" y="330"/>
                </a:lnTo>
                <a:lnTo>
                  <a:pt x="12" y="324"/>
                </a:lnTo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grpSp>
        <p:nvGrpSpPr>
          <p:cNvPr id="27" name="Group 42"/>
          <p:cNvGrpSpPr>
            <a:grpSpLocks/>
          </p:cNvGrpSpPr>
          <p:nvPr/>
        </p:nvGrpSpPr>
        <p:grpSpPr bwMode="auto">
          <a:xfrm>
            <a:off x="1157438" y="5280430"/>
            <a:ext cx="2105425" cy="765638"/>
            <a:chOff x="3696" y="3336"/>
            <a:chExt cx="1249" cy="457"/>
          </a:xfrm>
          <a:solidFill>
            <a:srgbClr val="007FC7"/>
          </a:solidFill>
        </p:grpSpPr>
        <p:sp>
          <p:nvSpPr>
            <p:cNvPr id="28" name="Freeform 43"/>
            <p:cNvSpPr>
              <a:spLocks/>
            </p:cNvSpPr>
            <p:nvPr/>
          </p:nvSpPr>
          <p:spPr bwMode="auto">
            <a:xfrm>
              <a:off x="3759" y="3453"/>
              <a:ext cx="66" cy="104"/>
            </a:xfrm>
            <a:custGeom>
              <a:avLst/>
              <a:gdLst>
                <a:gd name="T0" fmla="*/ 65 w 66"/>
                <a:gd name="T1" fmla="*/ 69 h 104"/>
                <a:gd name="T2" fmla="*/ 58 w 66"/>
                <a:gd name="T3" fmla="*/ 0 h 104"/>
                <a:gd name="T4" fmla="*/ 16 w 66"/>
                <a:gd name="T5" fmla="*/ 0 h 104"/>
                <a:gd name="T6" fmla="*/ 0 w 66"/>
                <a:gd name="T7" fmla="*/ 23 h 104"/>
                <a:gd name="T8" fmla="*/ 25 w 66"/>
                <a:gd name="T9" fmla="*/ 96 h 104"/>
                <a:gd name="T10" fmla="*/ 46 w 66"/>
                <a:gd name="T11" fmla="*/ 103 h 104"/>
                <a:gd name="T12" fmla="*/ 65 w 66"/>
                <a:gd name="T13" fmla="*/ 69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104">
                  <a:moveTo>
                    <a:pt x="65" y="69"/>
                  </a:moveTo>
                  <a:lnTo>
                    <a:pt x="58" y="0"/>
                  </a:lnTo>
                  <a:lnTo>
                    <a:pt x="16" y="0"/>
                  </a:lnTo>
                  <a:lnTo>
                    <a:pt x="0" y="23"/>
                  </a:lnTo>
                  <a:lnTo>
                    <a:pt x="25" y="96"/>
                  </a:lnTo>
                  <a:lnTo>
                    <a:pt x="46" y="103"/>
                  </a:lnTo>
                  <a:lnTo>
                    <a:pt x="65" y="69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0" name="Freeform 44"/>
            <p:cNvSpPr>
              <a:spLocks/>
            </p:cNvSpPr>
            <p:nvPr/>
          </p:nvSpPr>
          <p:spPr bwMode="auto">
            <a:xfrm>
              <a:off x="4836" y="3336"/>
              <a:ext cx="109" cy="114"/>
            </a:xfrm>
            <a:custGeom>
              <a:avLst/>
              <a:gdLst>
                <a:gd name="T0" fmla="*/ 102 w 109"/>
                <a:gd name="T1" fmla="*/ 63 h 114"/>
                <a:gd name="T2" fmla="*/ 108 w 109"/>
                <a:gd name="T3" fmla="*/ 0 h 114"/>
                <a:gd name="T4" fmla="*/ 85 w 109"/>
                <a:gd name="T5" fmla="*/ 5 h 114"/>
                <a:gd name="T6" fmla="*/ 83 w 109"/>
                <a:gd name="T7" fmla="*/ 27 h 114"/>
                <a:gd name="T8" fmla="*/ 15 w 109"/>
                <a:gd name="T9" fmla="*/ 45 h 114"/>
                <a:gd name="T10" fmla="*/ 0 w 109"/>
                <a:gd name="T11" fmla="*/ 107 h 114"/>
                <a:gd name="T12" fmla="*/ 36 w 109"/>
                <a:gd name="T13" fmla="*/ 113 h 114"/>
                <a:gd name="T14" fmla="*/ 52 w 109"/>
                <a:gd name="T15" fmla="*/ 84 h 114"/>
                <a:gd name="T16" fmla="*/ 102 w 109"/>
                <a:gd name="T17" fmla="*/ 63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9" h="114">
                  <a:moveTo>
                    <a:pt x="102" y="63"/>
                  </a:moveTo>
                  <a:lnTo>
                    <a:pt x="108" y="0"/>
                  </a:lnTo>
                  <a:lnTo>
                    <a:pt x="85" y="5"/>
                  </a:lnTo>
                  <a:lnTo>
                    <a:pt x="83" y="27"/>
                  </a:lnTo>
                  <a:lnTo>
                    <a:pt x="15" y="45"/>
                  </a:lnTo>
                  <a:lnTo>
                    <a:pt x="0" y="107"/>
                  </a:lnTo>
                  <a:lnTo>
                    <a:pt x="36" y="113"/>
                  </a:lnTo>
                  <a:lnTo>
                    <a:pt x="52" y="84"/>
                  </a:lnTo>
                  <a:lnTo>
                    <a:pt x="102" y="63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1" name="Freeform 45"/>
            <p:cNvSpPr>
              <a:spLocks/>
            </p:cNvSpPr>
            <p:nvPr/>
          </p:nvSpPr>
          <p:spPr bwMode="auto">
            <a:xfrm>
              <a:off x="3923" y="3633"/>
              <a:ext cx="66" cy="53"/>
            </a:xfrm>
            <a:custGeom>
              <a:avLst/>
              <a:gdLst>
                <a:gd name="T0" fmla="*/ 65 w 66"/>
                <a:gd name="T1" fmla="*/ 21 h 53"/>
                <a:gd name="T2" fmla="*/ 24 w 66"/>
                <a:gd name="T3" fmla="*/ 0 h 53"/>
                <a:gd name="T4" fmla="*/ 0 w 66"/>
                <a:gd name="T5" fmla="*/ 18 h 53"/>
                <a:gd name="T6" fmla="*/ 19 w 66"/>
                <a:gd name="T7" fmla="*/ 52 h 53"/>
                <a:gd name="T8" fmla="*/ 54 w 66"/>
                <a:gd name="T9" fmla="*/ 52 h 53"/>
                <a:gd name="T10" fmla="*/ 65 w 66"/>
                <a:gd name="T11" fmla="*/ 2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53">
                  <a:moveTo>
                    <a:pt x="65" y="21"/>
                  </a:moveTo>
                  <a:lnTo>
                    <a:pt x="24" y="0"/>
                  </a:lnTo>
                  <a:lnTo>
                    <a:pt x="0" y="18"/>
                  </a:lnTo>
                  <a:lnTo>
                    <a:pt x="19" y="52"/>
                  </a:lnTo>
                  <a:lnTo>
                    <a:pt x="54" y="52"/>
                  </a:lnTo>
                  <a:lnTo>
                    <a:pt x="65" y="21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2" name="Freeform 46"/>
            <p:cNvSpPr>
              <a:spLocks/>
            </p:cNvSpPr>
            <p:nvPr/>
          </p:nvSpPr>
          <p:spPr bwMode="auto">
            <a:xfrm>
              <a:off x="3696" y="3732"/>
              <a:ext cx="86" cy="61"/>
            </a:xfrm>
            <a:custGeom>
              <a:avLst/>
              <a:gdLst>
                <a:gd name="T0" fmla="*/ 55 w 86"/>
                <a:gd name="T1" fmla="*/ 60 h 61"/>
                <a:gd name="T2" fmla="*/ 85 w 86"/>
                <a:gd name="T3" fmla="*/ 5 h 61"/>
                <a:gd name="T4" fmla="*/ 57 w 86"/>
                <a:gd name="T5" fmla="*/ 0 h 61"/>
                <a:gd name="T6" fmla="*/ 41 w 86"/>
                <a:gd name="T7" fmla="*/ 18 h 61"/>
                <a:gd name="T8" fmla="*/ 13 w 86"/>
                <a:gd name="T9" fmla="*/ 18 h 61"/>
                <a:gd name="T10" fmla="*/ 0 w 86"/>
                <a:gd name="T11" fmla="*/ 36 h 61"/>
                <a:gd name="T12" fmla="*/ 55 w 86"/>
                <a:gd name="T13" fmla="*/ 6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61">
                  <a:moveTo>
                    <a:pt x="55" y="60"/>
                  </a:moveTo>
                  <a:lnTo>
                    <a:pt x="85" y="5"/>
                  </a:lnTo>
                  <a:lnTo>
                    <a:pt x="57" y="0"/>
                  </a:lnTo>
                  <a:lnTo>
                    <a:pt x="41" y="18"/>
                  </a:lnTo>
                  <a:lnTo>
                    <a:pt x="13" y="18"/>
                  </a:lnTo>
                  <a:lnTo>
                    <a:pt x="0" y="36"/>
                  </a:lnTo>
                  <a:lnTo>
                    <a:pt x="55" y="6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3" name="Freeform 47"/>
            <p:cNvSpPr>
              <a:spLocks/>
            </p:cNvSpPr>
            <p:nvPr/>
          </p:nvSpPr>
          <p:spPr bwMode="auto">
            <a:xfrm>
              <a:off x="4327" y="3647"/>
              <a:ext cx="120" cy="121"/>
            </a:xfrm>
            <a:custGeom>
              <a:avLst/>
              <a:gdLst>
                <a:gd name="T0" fmla="*/ 119 w 120"/>
                <a:gd name="T1" fmla="*/ 97 h 121"/>
                <a:gd name="T2" fmla="*/ 110 w 120"/>
                <a:gd name="T3" fmla="*/ 13 h 121"/>
                <a:gd name="T4" fmla="*/ 33 w 120"/>
                <a:gd name="T5" fmla="*/ 0 h 121"/>
                <a:gd name="T6" fmla="*/ 25 w 120"/>
                <a:gd name="T7" fmla="*/ 36 h 121"/>
                <a:gd name="T8" fmla="*/ 0 w 120"/>
                <a:gd name="T9" fmla="*/ 44 h 121"/>
                <a:gd name="T10" fmla="*/ 9 w 120"/>
                <a:gd name="T11" fmla="*/ 102 h 121"/>
                <a:gd name="T12" fmla="*/ 58 w 120"/>
                <a:gd name="T13" fmla="*/ 120 h 121"/>
                <a:gd name="T14" fmla="*/ 119 w 120"/>
                <a:gd name="T15" fmla="*/ 9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121">
                  <a:moveTo>
                    <a:pt x="119" y="97"/>
                  </a:moveTo>
                  <a:lnTo>
                    <a:pt x="110" y="13"/>
                  </a:lnTo>
                  <a:lnTo>
                    <a:pt x="33" y="0"/>
                  </a:lnTo>
                  <a:lnTo>
                    <a:pt x="25" y="36"/>
                  </a:lnTo>
                  <a:lnTo>
                    <a:pt x="0" y="44"/>
                  </a:lnTo>
                  <a:lnTo>
                    <a:pt x="9" y="102"/>
                  </a:lnTo>
                  <a:lnTo>
                    <a:pt x="58" y="120"/>
                  </a:lnTo>
                  <a:lnTo>
                    <a:pt x="119" y="97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4" name="Freeform 48"/>
            <p:cNvSpPr>
              <a:spLocks/>
            </p:cNvSpPr>
            <p:nvPr/>
          </p:nvSpPr>
          <p:spPr bwMode="auto">
            <a:xfrm>
              <a:off x="4038" y="3541"/>
              <a:ext cx="183" cy="153"/>
            </a:xfrm>
            <a:custGeom>
              <a:avLst/>
              <a:gdLst>
                <a:gd name="T0" fmla="*/ 99 w 183"/>
                <a:gd name="T1" fmla="*/ 146 h 153"/>
                <a:gd name="T2" fmla="*/ 130 w 183"/>
                <a:gd name="T3" fmla="*/ 109 h 153"/>
                <a:gd name="T4" fmla="*/ 149 w 183"/>
                <a:gd name="T5" fmla="*/ 51 h 153"/>
                <a:gd name="T6" fmla="*/ 182 w 183"/>
                <a:gd name="T7" fmla="*/ 13 h 153"/>
                <a:gd name="T8" fmla="*/ 152 w 183"/>
                <a:gd name="T9" fmla="*/ 0 h 153"/>
                <a:gd name="T10" fmla="*/ 112 w 183"/>
                <a:gd name="T11" fmla="*/ 34 h 153"/>
                <a:gd name="T12" fmla="*/ 0 w 183"/>
                <a:gd name="T13" fmla="*/ 55 h 153"/>
                <a:gd name="T14" fmla="*/ 53 w 183"/>
                <a:gd name="T15" fmla="*/ 152 h 153"/>
                <a:gd name="T16" fmla="*/ 99 w 183"/>
                <a:gd name="T17" fmla="*/ 146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3" h="153">
                  <a:moveTo>
                    <a:pt x="99" y="146"/>
                  </a:moveTo>
                  <a:lnTo>
                    <a:pt x="130" y="109"/>
                  </a:lnTo>
                  <a:lnTo>
                    <a:pt x="149" y="51"/>
                  </a:lnTo>
                  <a:lnTo>
                    <a:pt x="182" y="13"/>
                  </a:lnTo>
                  <a:lnTo>
                    <a:pt x="152" y="0"/>
                  </a:lnTo>
                  <a:lnTo>
                    <a:pt x="112" y="34"/>
                  </a:lnTo>
                  <a:lnTo>
                    <a:pt x="0" y="55"/>
                  </a:lnTo>
                  <a:lnTo>
                    <a:pt x="53" y="152"/>
                  </a:lnTo>
                  <a:lnTo>
                    <a:pt x="99" y="146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5" name="Freeform 49"/>
            <p:cNvSpPr>
              <a:spLocks/>
            </p:cNvSpPr>
            <p:nvPr/>
          </p:nvSpPr>
          <p:spPr bwMode="auto">
            <a:xfrm>
              <a:off x="4678" y="3472"/>
              <a:ext cx="174" cy="208"/>
            </a:xfrm>
            <a:custGeom>
              <a:avLst/>
              <a:gdLst>
                <a:gd name="T0" fmla="*/ 146 w 174"/>
                <a:gd name="T1" fmla="*/ 158 h 208"/>
                <a:gd name="T2" fmla="*/ 173 w 174"/>
                <a:gd name="T3" fmla="*/ 66 h 208"/>
                <a:gd name="T4" fmla="*/ 163 w 174"/>
                <a:gd name="T5" fmla="*/ 0 h 208"/>
                <a:gd name="T6" fmla="*/ 130 w 174"/>
                <a:gd name="T7" fmla="*/ 2 h 208"/>
                <a:gd name="T8" fmla="*/ 88 w 174"/>
                <a:gd name="T9" fmla="*/ 87 h 208"/>
                <a:gd name="T10" fmla="*/ 69 w 174"/>
                <a:gd name="T11" fmla="*/ 154 h 208"/>
                <a:gd name="T12" fmla="*/ 47 w 174"/>
                <a:gd name="T13" fmla="*/ 183 h 208"/>
                <a:gd name="T14" fmla="*/ 0 w 174"/>
                <a:gd name="T15" fmla="*/ 199 h 208"/>
                <a:gd name="T16" fmla="*/ 48 w 174"/>
                <a:gd name="T17" fmla="*/ 207 h 208"/>
                <a:gd name="T18" fmla="*/ 88 w 174"/>
                <a:gd name="T19" fmla="*/ 162 h 208"/>
                <a:gd name="T20" fmla="*/ 146 w 174"/>
                <a:gd name="T21" fmla="*/ 15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208">
                  <a:moveTo>
                    <a:pt x="146" y="158"/>
                  </a:moveTo>
                  <a:lnTo>
                    <a:pt x="173" y="66"/>
                  </a:lnTo>
                  <a:lnTo>
                    <a:pt x="163" y="0"/>
                  </a:lnTo>
                  <a:lnTo>
                    <a:pt x="130" y="2"/>
                  </a:lnTo>
                  <a:lnTo>
                    <a:pt x="88" y="87"/>
                  </a:lnTo>
                  <a:lnTo>
                    <a:pt x="69" y="154"/>
                  </a:lnTo>
                  <a:lnTo>
                    <a:pt x="47" y="183"/>
                  </a:lnTo>
                  <a:lnTo>
                    <a:pt x="0" y="199"/>
                  </a:lnTo>
                  <a:lnTo>
                    <a:pt x="48" y="207"/>
                  </a:lnTo>
                  <a:lnTo>
                    <a:pt x="88" y="162"/>
                  </a:lnTo>
                  <a:lnTo>
                    <a:pt x="146" y="158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</p:grpSp>
      <p:sp>
        <p:nvSpPr>
          <p:cNvPr id="36" name="Line 50"/>
          <p:cNvSpPr>
            <a:spLocks noChangeShapeType="1"/>
          </p:cNvSpPr>
          <p:nvPr/>
        </p:nvSpPr>
        <p:spPr bwMode="auto">
          <a:xfrm>
            <a:off x="1047960" y="5136054"/>
            <a:ext cx="2495319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37" name="Line 51"/>
          <p:cNvSpPr>
            <a:spLocks noChangeShapeType="1"/>
          </p:cNvSpPr>
          <p:nvPr/>
        </p:nvSpPr>
        <p:spPr bwMode="auto">
          <a:xfrm>
            <a:off x="3549177" y="5136054"/>
            <a:ext cx="0" cy="91001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38" name="37 Rectángulo"/>
          <p:cNvSpPr/>
          <p:nvPr/>
        </p:nvSpPr>
        <p:spPr>
          <a:xfrm>
            <a:off x="4246768" y="4767021"/>
            <a:ext cx="397868" cy="212247"/>
          </a:xfrm>
          <a:prstGeom prst="rect">
            <a:avLst/>
          </a:prstGeom>
          <a:noFill/>
          <a:ln w="28575">
            <a:solidFill>
              <a:srgbClr val="21853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2%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39" name="38 Rectángulo"/>
          <p:cNvSpPr/>
          <p:nvPr/>
        </p:nvSpPr>
        <p:spPr>
          <a:xfrm>
            <a:off x="5850698" y="2666988"/>
            <a:ext cx="397868" cy="212247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>
                <a:solidFill>
                  <a:srgbClr val="FFFFFF"/>
                </a:solidFill>
              </a:rPr>
              <a:t>0</a:t>
            </a:r>
            <a:r>
              <a:rPr lang="es-ES" sz="900" dirty="0" smtClean="0">
                <a:solidFill>
                  <a:srgbClr val="FFFFFF"/>
                </a:solidFill>
              </a:rPr>
              <a:t>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0" name="39 Rectángulo"/>
          <p:cNvSpPr/>
          <p:nvPr/>
        </p:nvSpPr>
        <p:spPr>
          <a:xfrm>
            <a:off x="3860613" y="1755122"/>
            <a:ext cx="397868" cy="212247"/>
          </a:xfrm>
          <a:prstGeom prst="rect">
            <a:avLst/>
          </a:prstGeom>
          <a:noFill/>
          <a:ln w="28575">
            <a:solidFill>
              <a:srgbClr val="56842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0%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1" name="40 Rectángulo"/>
          <p:cNvSpPr/>
          <p:nvPr/>
        </p:nvSpPr>
        <p:spPr>
          <a:xfrm>
            <a:off x="7755532" y="3764345"/>
            <a:ext cx="397868" cy="212247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00B0F0"/>
                </a:solidFill>
              </a:rPr>
              <a:t>0%</a:t>
            </a:r>
            <a:endParaRPr lang="es-ES" sz="900" dirty="0">
              <a:solidFill>
                <a:srgbClr val="00B0F0"/>
              </a:solidFill>
            </a:endParaRPr>
          </a:p>
        </p:txBody>
      </p:sp>
      <p:sp>
        <p:nvSpPr>
          <p:cNvPr id="42" name="41 Rectángulo"/>
          <p:cNvSpPr/>
          <p:nvPr/>
        </p:nvSpPr>
        <p:spPr>
          <a:xfrm>
            <a:off x="4648218" y="1795221"/>
            <a:ext cx="397868" cy="212247"/>
          </a:xfrm>
          <a:prstGeom prst="rect">
            <a:avLst/>
          </a:prstGeom>
          <a:noFill/>
          <a:ln w="28575">
            <a:solidFill>
              <a:srgbClr val="56842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17%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3" name="42 Rectángulo"/>
          <p:cNvSpPr/>
          <p:nvPr/>
        </p:nvSpPr>
        <p:spPr>
          <a:xfrm>
            <a:off x="4267218" y="2540868"/>
            <a:ext cx="397868" cy="212247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>
                <a:solidFill>
                  <a:srgbClr val="FFFFFF"/>
                </a:solidFill>
              </a:rPr>
              <a:t>4</a:t>
            </a:r>
            <a:r>
              <a:rPr lang="es-ES" sz="900" dirty="0" smtClean="0">
                <a:solidFill>
                  <a:srgbClr val="FFFFFF"/>
                </a:solidFill>
              </a:rPr>
              <a:t>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4" name="43 Rectángulo"/>
          <p:cNvSpPr/>
          <p:nvPr/>
        </p:nvSpPr>
        <p:spPr>
          <a:xfrm>
            <a:off x="5105418" y="3760068"/>
            <a:ext cx="397868" cy="212247"/>
          </a:xfrm>
          <a:prstGeom prst="rect">
            <a:avLst/>
          </a:prstGeom>
          <a:noFill/>
          <a:ln w="28575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4%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5" name="44 Rectángulo"/>
          <p:cNvSpPr/>
          <p:nvPr/>
        </p:nvSpPr>
        <p:spPr>
          <a:xfrm>
            <a:off x="6762700" y="2454741"/>
            <a:ext cx="397868" cy="212247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6%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6" name="45 Rectángulo"/>
          <p:cNvSpPr/>
          <p:nvPr/>
        </p:nvSpPr>
        <p:spPr>
          <a:xfrm>
            <a:off x="5877772" y="3658221"/>
            <a:ext cx="397868" cy="212247"/>
          </a:xfrm>
          <a:prstGeom prst="rect">
            <a:avLst/>
          </a:prstGeom>
          <a:noFill/>
          <a:ln w="28575">
            <a:solidFill>
              <a:srgbClr val="F9B26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>
                <a:solidFill>
                  <a:srgbClr val="FFFFFF"/>
                </a:solidFill>
              </a:rPr>
              <a:t>0</a:t>
            </a:r>
            <a:r>
              <a:rPr lang="es-ES" sz="900" dirty="0" smtClean="0">
                <a:solidFill>
                  <a:srgbClr val="FFFFFF"/>
                </a:solidFill>
              </a:rPr>
              <a:t>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7" name="46 Rectángulo"/>
          <p:cNvSpPr/>
          <p:nvPr/>
        </p:nvSpPr>
        <p:spPr>
          <a:xfrm>
            <a:off x="3757171" y="3795027"/>
            <a:ext cx="397868" cy="212247"/>
          </a:xfrm>
          <a:prstGeom prst="rect">
            <a:avLst/>
          </a:prstGeom>
          <a:noFill/>
          <a:ln w="28575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13%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8" name="47 Rectángulo"/>
          <p:cNvSpPr/>
          <p:nvPr/>
        </p:nvSpPr>
        <p:spPr>
          <a:xfrm>
            <a:off x="3110163" y="1875101"/>
            <a:ext cx="397868" cy="212247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0%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9" name="48 Rectángulo"/>
          <p:cNvSpPr/>
          <p:nvPr/>
        </p:nvSpPr>
        <p:spPr>
          <a:xfrm>
            <a:off x="4683308" y="3184092"/>
            <a:ext cx="397868" cy="212247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>
                <a:solidFill>
                  <a:srgbClr val="FFFFFF"/>
                </a:solidFill>
              </a:rPr>
              <a:t>0</a:t>
            </a:r>
            <a:r>
              <a:rPr lang="es-ES" sz="900" dirty="0" smtClean="0">
                <a:solidFill>
                  <a:srgbClr val="FFFFFF"/>
                </a:solidFill>
              </a:rPr>
              <a:t>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50" name="49 Rectángulo"/>
          <p:cNvSpPr/>
          <p:nvPr/>
        </p:nvSpPr>
        <p:spPr>
          <a:xfrm>
            <a:off x="5627568" y="4393288"/>
            <a:ext cx="397868" cy="212247"/>
          </a:xfrm>
          <a:prstGeom prst="rect">
            <a:avLst/>
          </a:prstGeom>
          <a:noFill/>
          <a:ln w="28575">
            <a:solidFill>
              <a:schemeClr val="accent4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0%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51" name="50 Rectángulo"/>
          <p:cNvSpPr/>
          <p:nvPr/>
        </p:nvSpPr>
        <p:spPr>
          <a:xfrm>
            <a:off x="5503286" y="2062479"/>
            <a:ext cx="397868" cy="212247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>
                <a:solidFill>
                  <a:srgbClr val="FFFFFF"/>
                </a:solidFill>
              </a:rPr>
              <a:t>0</a:t>
            </a:r>
            <a:r>
              <a:rPr lang="es-ES" sz="900" dirty="0" smtClean="0">
                <a:solidFill>
                  <a:srgbClr val="FFFFFF"/>
                </a:solidFill>
              </a:rPr>
              <a:t>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52" name="51 Rectángulo"/>
          <p:cNvSpPr/>
          <p:nvPr/>
        </p:nvSpPr>
        <p:spPr>
          <a:xfrm>
            <a:off x="5149773" y="1832480"/>
            <a:ext cx="397868" cy="212247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>
                <a:solidFill>
                  <a:srgbClr val="FFFFFF"/>
                </a:solidFill>
              </a:rPr>
              <a:t>0</a:t>
            </a:r>
            <a:r>
              <a:rPr lang="es-ES" sz="900" dirty="0" smtClean="0">
                <a:solidFill>
                  <a:srgbClr val="FFFFFF"/>
                </a:solidFill>
              </a:rPr>
              <a:t>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53" name="52 Rectángulo"/>
          <p:cNvSpPr/>
          <p:nvPr/>
        </p:nvSpPr>
        <p:spPr>
          <a:xfrm>
            <a:off x="5179531" y="2296468"/>
            <a:ext cx="397868" cy="212247"/>
          </a:xfrm>
          <a:prstGeom prst="rect">
            <a:avLst/>
          </a:prstGeom>
          <a:noFill/>
          <a:ln w="28575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>
                <a:solidFill>
                  <a:srgbClr val="FFFFFF"/>
                </a:solidFill>
              </a:rPr>
              <a:t>0</a:t>
            </a:r>
            <a:r>
              <a:rPr lang="es-ES" sz="900" dirty="0" smtClean="0">
                <a:solidFill>
                  <a:srgbClr val="FFFFFF"/>
                </a:solidFill>
              </a:rPr>
              <a:t>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54" name="53 Rectángulo"/>
          <p:cNvSpPr/>
          <p:nvPr/>
        </p:nvSpPr>
        <p:spPr>
          <a:xfrm>
            <a:off x="2322248" y="5365297"/>
            <a:ext cx="397868" cy="212247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00B0F0"/>
                </a:solidFill>
              </a:rPr>
              <a:t>0%</a:t>
            </a:r>
            <a:endParaRPr lang="es-ES" sz="900" dirty="0">
              <a:solidFill>
                <a:srgbClr val="00B0F0"/>
              </a:solidFill>
            </a:endParaRPr>
          </a:p>
        </p:txBody>
      </p:sp>
      <p:sp>
        <p:nvSpPr>
          <p:cNvPr id="57" name="56 CuadroTexto"/>
          <p:cNvSpPr txBox="1"/>
          <p:nvPr/>
        </p:nvSpPr>
        <p:spPr>
          <a:xfrm>
            <a:off x="5148064" y="5802649"/>
            <a:ext cx="3516120" cy="769441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dirty="0" smtClean="0">
                <a:solidFill>
                  <a:srgbClr val="5F5F5F"/>
                </a:solidFill>
              </a:rPr>
              <a:t>Estos datos son de  carácter cualitativo en la mayoría de las CCAA, ya que las bases son muy reducidas. Las únicas CCAA que tienen bases superiores a 50 entrevistas son: Andalucía (65) y  Madrid  (56).</a:t>
            </a:r>
            <a:endParaRPr lang="es-ES" sz="1100" dirty="0">
              <a:solidFill>
                <a:srgbClr val="5F5F5F"/>
              </a:solidFill>
            </a:endParaRPr>
          </a:p>
        </p:txBody>
      </p:sp>
      <p:sp>
        <p:nvSpPr>
          <p:cNvPr id="58" name="57 CuadroTexto"/>
          <p:cNvSpPr txBox="1"/>
          <p:nvPr/>
        </p:nvSpPr>
        <p:spPr>
          <a:xfrm>
            <a:off x="480381" y="2176046"/>
            <a:ext cx="2110419" cy="3385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i="1" dirty="0" smtClean="0">
                <a:solidFill>
                  <a:srgbClr val="009DD9"/>
                </a:solidFill>
              </a:rPr>
              <a:t> Total 2%</a:t>
            </a:r>
            <a:endParaRPr lang="es-ES" sz="1600" i="1" dirty="0">
              <a:solidFill>
                <a:srgbClr val="009DD9"/>
              </a:solidFill>
            </a:endParaRPr>
          </a:p>
        </p:txBody>
      </p:sp>
      <p:sp>
        <p:nvSpPr>
          <p:cNvPr id="59" name="Rectangle 12"/>
          <p:cNvSpPr>
            <a:spLocks noChangeArrowheads="1"/>
          </p:cNvSpPr>
          <p:nvPr/>
        </p:nvSpPr>
        <p:spPr bwMode="auto">
          <a:xfrm>
            <a:off x="533400" y="833800"/>
            <a:ext cx="8610600" cy="50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FF"/>
                    </a:gs>
                    <a:gs pos="100000">
                      <a:srgbClr val="D5E5F3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r>
              <a:rPr lang="es-ES" sz="1400" dirty="0"/>
              <a:t>P.13. ¿Sabes medirte la glucosa?  </a:t>
            </a:r>
            <a:r>
              <a:rPr lang="es-ES" sz="1400" dirty="0">
                <a:solidFill>
                  <a:srgbClr val="FF3300"/>
                </a:solidFill>
              </a:rPr>
              <a:t>(% - Sugerida y única)</a:t>
            </a:r>
          </a:p>
        </p:txBody>
      </p:sp>
      <p:sp>
        <p:nvSpPr>
          <p:cNvPr id="61" name="Rectangle 11"/>
          <p:cNvSpPr>
            <a:spLocks noChangeArrowheads="1"/>
          </p:cNvSpPr>
          <p:nvPr/>
        </p:nvSpPr>
        <p:spPr bwMode="auto">
          <a:xfrm>
            <a:off x="762000" y="228600"/>
            <a:ext cx="75428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ctr"/>
            <a:r>
              <a:rPr lang="es-ES_tradnl" sz="2400" dirty="0" smtClean="0">
                <a:solidFill>
                  <a:srgbClr val="0099FF"/>
                </a:solidFill>
                <a:ea typeface="ＭＳ Ｐゴシック" charset="-128"/>
              </a:rPr>
              <a:t>1. Actitud hacia la insulina</a:t>
            </a:r>
            <a:endParaRPr lang="es-ES_tradnl" sz="2400" dirty="0">
              <a:solidFill>
                <a:srgbClr val="0099FF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324504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CuadroTexto"/>
          <p:cNvSpPr txBox="1"/>
          <p:nvPr/>
        </p:nvSpPr>
        <p:spPr>
          <a:xfrm>
            <a:off x="480381" y="1828800"/>
            <a:ext cx="2110419" cy="3385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i="1" dirty="0">
                <a:solidFill>
                  <a:srgbClr val="009DD9"/>
                </a:solidFill>
              </a:rPr>
              <a:t>% </a:t>
            </a:r>
            <a:r>
              <a:rPr lang="es-ES" sz="1600" i="1" dirty="0" smtClean="0">
                <a:solidFill>
                  <a:srgbClr val="009DD9"/>
                </a:solidFill>
              </a:rPr>
              <a:t>NO</a:t>
            </a:r>
            <a:endParaRPr lang="es-ES" sz="1600" i="1" dirty="0">
              <a:solidFill>
                <a:srgbClr val="009DD9"/>
              </a:solidFill>
            </a:endParaRPr>
          </a:p>
        </p:txBody>
      </p:sp>
      <p:sp>
        <p:nvSpPr>
          <p:cNvPr id="6" name="Freeform 3"/>
          <p:cNvSpPr>
            <a:spLocks/>
          </p:cNvSpPr>
          <p:nvPr/>
        </p:nvSpPr>
        <p:spPr bwMode="auto">
          <a:xfrm>
            <a:off x="4571404" y="2950638"/>
            <a:ext cx="591895" cy="597926"/>
          </a:xfrm>
          <a:custGeom>
            <a:avLst/>
            <a:gdLst>
              <a:gd name="T0" fmla="*/ 0 w 336"/>
              <a:gd name="T1" fmla="*/ 278 h 356"/>
              <a:gd name="T2" fmla="*/ 6 w 336"/>
              <a:gd name="T3" fmla="*/ 230 h 356"/>
              <a:gd name="T4" fmla="*/ 48 w 336"/>
              <a:gd name="T5" fmla="*/ 202 h 356"/>
              <a:gd name="T6" fmla="*/ 43 w 336"/>
              <a:gd name="T7" fmla="*/ 181 h 356"/>
              <a:gd name="T8" fmla="*/ 94 w 336"/>
              <a:gd name="T9" fmla="*/ 136 h 356"/>
              <a:gd name="T10" fmla="*/ 103 w 336"/>
              <a:gd name="T11" fmla="*/ 108 h 356"/>
              <a:gd name="T12" fmla="*/ 126 w 336"/>
              <a:gd name="T13" fmla="*/ 108 h 356"/>
              <a:gd name="T14" fmla="*/ 128 w 336"/>
              <a:gd name="T15" fmla="*/ 91 h 356"/>
              <a:gd name="T16" fmla="*/ 193 w 336"/>
              <a:gd name="T17" fmla="*/ 26 h 356"/>
              <a:gd name="T18" fmla="*/ 224 w 336"/>
              <a:gd name="T19" fmla="*/ 0 h 356"/>
              <a:gd name="T20" fmla="*/ 259 w 336"/>
              <a:gd name="T21" fmla="*/ 34 h 356"/>
              <a:gd name="T22" fmla="*/ 253 w 336"/>
              <a:gd name="T23" fmla="*/ 54 h 356"/>
              <a:gd name="T24" fmla="*/ 247 w 336"/>
              <a:gd name="T25" fmla="*/ 71 h 356"/>
              <a:gd name="T26" fmla="*/ 273 w 336"/>
              <a:gd name="T27" fmla="*/ 159 h 356"/>
              <a:gd name="T28" fmla="*/ 293 w 336"/>
              <a:gd name="T29" fmla="*/ 164 h 356"/>
              <a:gd name="T30" fmla="*/ 312 w 336"/>
              <a:gd name="T31" fmla="*/ 261 h 356"/>
              <a:gd name="T32" fmla="*/ 335 w 336"/>
              <a:gd name="T33" fmla="*/ 278 h 356"/>
              <a:gd name="T34" fmla="*/ 335 w 336"/>
              <a:gd name="T35" fmla="*/ 295 h 356"/>
              <a:gd name="T36" fmla="*/ 307 w 336"/>
              <a:gd name="T37" fmla="*/ 304 h 356"/>
              <a:gd name="T38" fmla="*/ 312 w 336"/>
              <a:gd name="T39" fmla="*/ 321 h 356"/>
              <a:gd name="T40" fmla="*/ 270 w 336"/>
              <a:gd name="T41" fmla="*/ 304 h 356"/>
              <a:gd name="T42" fmla="*/ 207 w 336"/>
              <a:gd name="T43" fmla="*/ 355 h 356"/>
              <a:gd name="T44" fmla="*/ 199 w 336"/>
              <a:gd name="T45" fmla="*/ 335 h 356"/>
              <a:gd name="T46" fmla="*/ 216 w 336"/>
              <a:gd name="T47" fmla="*/ 315 h 356"/>
              <a:gd name="T48" fmla="*/ 214 w 336"/>
              <a:gd name="T49" fmla="*/ 295 h 356"/>
              <a:gd name="T50" fmla="*/ 151 w 336"/>
              <a:gd name="T51" fmla="*/ 286 h 356"/>
              <a:gd name="T52" fmla="*/ 91 w 336"/>
              <a:gd name="T53" fmla="*/ 247 h 356"/>
              <a:gd name="T54" fmla="*/ 52 w 336"/>
              <a:gd name="T55" fmla="*/ 269 h 356"/>
              <a:gd name="T56" fmla="*/ 0 w 336"/>
              <a:gd name="T57" fmla="*/ 278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336" h="356">
                <a:moveTo>
                  <a:pt x="0" y="278"/>
                </a:moveTo>
                <a:lnTo>
                  <a:pt x="6" y="230"/>
                </a:lnTo>
                <a:lnTo>
                  <a:pt x="48" y="202"/>
                </a:lnTo>
                <a:lnTo>
                  <a:pt x="43" y="181"/>
                </a:lnTo>
                <a:lnTo>
                  <a:pt x="94" y="136"/>
                </a:lnTo>
                <a:lnTo>
                  <a:pt x="103" y="108"/>
                </a:lnTo>
                <a:lnTo>
                  <a:pt x="126" y="108"/>
                </a:lnTo>
                <a:lnTo>
                  <a:pt x="128" y="91"/>
                </a:lnTo>
                <a:lnTo>
                  <a:pt x="193" y="26"/>
                </a:lnTo>
                <a:lnTo>
                  <a:pt x="224" y="0"/>
                </a:lnTo>
                <a:lnTo>
                  <a:pt x="259" y="34"/>
                </a:lnTo>
                <a:lnTo>
                  <a:pt x="253" y="54"/>
                </a:lnTo>
                <a:lnTo>
                  <a:pt x="247" y="71"/>
                </a:lnTo>
                <a:lnTo>
                  <a:pt x="273" y="159"/>
                </a:lnTo>
                <a:lnTo>
                  <a:pt x="293" y="164"/>
                </a:lnTo>
                <a:lnTo>
                  <a:pt x="312" y="261"/>
                </a:lnTo>
                <a:lnTo>
                  <a:pt x="335" y="278"/>
                </a:lnTo>
                <a:lnTo>
                  <a:pt x="335" y="295"/>
                </a:lnTo>
                <a:lnTo>
                  <a:pt x="307" y="304"/>
                </a:lnTo>
                <a:lnTo>
                  <a:pt x="312" y="321"/>
                </a:lnTo>
                <a:lnTo>
                  <a:pt x="270" y="304"/>
                </a:lnTo>
                <a:lnTo>
                  <a:pt x="207" y="355"/>
                </a:lnTo>
                <a:lnTo>
                  <a:pt x="199" y="335"/>
                </a:lnTo>
                <a:lnTo>
                  <a:pt x="216" y="315"/>
                </a:lnTo>
                <a:lnTo>
                  <a:pt x="214" y="295"/>
                </a:lnTo>
                <a:lnTo>
                  <a:pt x="151" y="286"/>
                </a:lnTo>
                <a:lnTo>
                  <a:pt x="91" y="247"/>
                </a:lnTo>
                <a:lnTo>
                  <a:pt x="52" y="269"/>
                </a:lnTo>
                <a:lnTo>
                  <a:pt x="0" y="278"/>
                </a:lnTo>
              </a:path>
            </a:pathLst>
          </a:custGeom>
          <a:solidFill>
            <a:schemeClr val="accent1">
              <a:lumMod val="5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7" name="Freeform 4"/>
          <p:cNvSpPr>
            <a:spLocks/>
          </p:cNvSpPr>
          <p:nvPr/>
        </p:nvSpPr>
        <p:spPr bwMode="auto">
          <a:xfrm>
            <a:off x="3372515" y="3274393"/>
            <a:ext cx="1167181" cy="1225019"/>
          </a:xfrm>
          <a:custGeom>
            <a:avLst/>
            <a:gdLst>
              <a:gd name="T0" fmla="*/ 204 w 662"/>
              <a:gd name="T1" fmla="*/ 48 h 731"/>
              <a:gd name="T2" fmla="*/ 233 w 662"/>
              <a:gd name="T3" fmla="*/ 59 h 731"/>
              <a:gd name="T4" fmla="*/ 281 w 662"/>
              <a:gd name="T5" fmla="*/ 23 h 731"/>
              <a:gd name="T6" fmla="*/ 332 w 662"/>
              <a:gd name="T7" fmla="*/ 0 h 731"/>
              <a:gd name="T8" fmla="*/ 402 w 662"/>
              <a:gd name="T9" fmla="*/ 43 h 731"/>
              <a:gd name="T10" fmla="*/ 442 w 662"/>
              <a:gd name="T11" fmla="*/ 48 h 731"/>
              <a:gd name="T12" fmla="*/ 499 w 662"/>
              <a:gd name="T13" fmla="*/ 57 h 731"/>
              <a:gd name="T14" fmla="*/ 513 w 662"/>
              <a:gd name="T15" fmla="*/ 102 h 731"/>
              <a:gd name="T16" fmla="*/ 499 w 662"/>
              <a:gd name="T17" fmla="*/ 139 h 731"/>
              <a:gd name="T18" fmla="*/ 556 w 662"/>
              <a:gd name="T19" fmla="*/ 207 h 731"/>
              <a:gd name="T20" fmla="*/ 544 w 662"/>
              <a:gd name="T21" fmla="*/ 235 h 731"/>
              <a:gd name="T22" fmla="*/ 576 w 662"/>
              <a:gd name="T23" fmla="*/ 275 h 731"/>
              <a:gd name="T24" fmla="*/ 607 w 662"/>
              <a:gd name="T25" fmla="*/ 315 h 731"/>
              <a:gd name="T26" fmla="*/ 661 w 662"/>
              <a:gd name="T27" fmla="*/ 318 h 731"/>
              <a:gd name="T28" fmla="*/ 652 w 662"/>
              <a:gd name="T29" fmla="*/ 361 h 731"/>
              <a:gd name="T30" fmla="*/ 590 w 662"/>
              <a:gd name="T31" fmla="*/ 392 h 731"/>
              <a:gd name="T32" fmla="*/ 599 w 662"/>
              <a:gd name="T33" fmla="*/ 440 h 731"/>
              <a:gd name="T34" fmla="*/ 576 w 662"/>
              <a:gd name="T35" fmla="*/ 482 h 731"/>
              <a:gd name="T36" fmla="*/ 536 w 662"/>
              <a:gd name="T37" fmla="*/ 497 h 731"/>
              <a:gd name="T38" fmla="*/ 525 w 662"/>
              <a:gd name="T39" fmla="*/ 525 h 731"/>
              <a:gd name="T40" fmla="*/ 449 w 662"/>
              <a:gd name="T41" fmla="*/ 576 h 731"/>
              <a:gd name="T42" fmla="*/ 457 w 662"/>
              <a:gd name="T43" fmla="*/ 639 h 731"/>
              <a:gd name="T44" fmla="*/ 402 w 662"/>
              <a:gd name="T45" fmla="*/ 642 h 731"/>
              <a:gd name="T46" fmla="*/ 357 w 662"/>
              <a:gd name="T47" fmla="*/ 678 h 731"/>
              <a:gd name="T48" fmla="*/ 354 w 662"/>
              <a:gd name="T49" fmla="*/ 718 h 731"/>
              <a:gd name="T50" fmla="*/ 321 w 662"/>
              <a:gd name="T51" fmla="*/ 724 h 731"/>
              <a:gd name="T52" fmla="*/ 255 w 662"/>
              <a:gd name="T53" fmla="*/ 701 h 731"/>
              <a:gd name="T54" fmla="*/ 150 w 662"/>
              <a:gd name="T55" fmla="*/ 636 h 731"/>
              <a:gd name="T56" fmla="*/ 102 w 662"/>
              <a:gd name="T57" fmla="*/ 636 h 731"/>
              <a:gd name="T58" fmla="*/ 91 w 662"/>
              <a:gd name="T59" fmla="*/ 630 h 731"/>
              <a:gd name="T60" fmla="*/ 76 w 662"/>
              <a:gd name="T61" fmla="*/ 604 h 731"/>
              <a:gd name="T62" fmla="*/ 43 w 662"/>
              <a:gd name="T63" fmla="*/ 568 h 731"/>
              <a:gd name="T64" fmla="*/ 23 w 662"/>
              <a:gd name="T65" fmla="*/ 530 h 731"/>
              <a:gd name="T66" fmla="*/ 51 w 662"/>
              <a:gd name="T67" fmla="*/ 480 h 731"/>
              <a:gd name="T68" fmla="*/ 85 w 662"/>
              <a:gd name="T69" fmla="*/ 432 h 731"/>
              <a:gd name="T70" fmla="*/ 105 w 662"/>
              <a:gd name="T71" fmla="*/ 406 h 731"/>
              <a:gd name="T72" fmla="*/ 99 w 662"/>
              <a:gd name="T73" fmla="*/ 363 h 731"/>
              <a:gd name="T74" fmla="*/ 71 w 662"/>
              <a:gd name="T75" fmla="*/ 344 h 731"/>
              <a:gd name="T76" fmla="*/ 68 w 662"/>
              <a:gd name="T77" fmla="*/ 301 h 731"/>
              <a:gd name="T78" fmla="*/ 43 w 662"/>
              <a:gd name="T79" fmla="*/ 261 h 731"/>
              <a:gd name="T80" fmla="*/ 23 w 662"/>
              <a:gd name="T81" fmla="*/ 227 h 731"/>
              <a:gd name="T82" fmla="*/ 0 w 662"/>
              <a:gd name="T83" fmla="*/ 199 h 731"/>
              <a:gd name="T84" fmla="*/ 131 w 662"/>
              <a:gd name="T85" fmla="*/ 159 h 731"/>
              <a:gd name="T86" fmla="*/ 156 w 662"/>
              <a:gd name="T87" fmla="*/ 147 h 731"/>
              <a:gd name="T88" fmla="*/ 173 w 662"/>
              <a:gd name="T89" fmla="*/ 102 h 7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62" h="731">
                <a:moveTo>
                  <a:pt x="164" y="68"/>
                </a:moveTo>
                <a:lnTo>
                  <a:pt x="204" y="48"/>
                </a:lnTo>
                <a:lnTo>
                  <a:pt x="226" y="65"/>
                </a:lnTo>
                <a:lnTo>
                  <a:pt x="233" y="59"/>
                </a:lnTo>
                <a:lnTo>
                  <a:pt x="250" y="31"/>
                </a:lnTo>
                <a:lnTo>
                  <a:pt x="281" y="23"/>
                </a:lnTo>
                <a:lnTo>
                  <a:pt x="312" y="0"/>
                </a:lnTo>
                <a:lnTo>
                  <a:pt x="332" y="0"/>
                </a:lnTo>
                <a:lnTo>
                  <a:pt x="374" y="48"/>
                </a:lnTo>
                <a:lnTo>
                  <a:pt x="402" y="43"/>
                </a:lnTo>
                <a:lnTo>
                  <a:pt x="420" y="54"/>
                </a:lnTo>
                <a:lnTo>
                  <a:pt x="442" y="48"/>
                </a:lnTo>
                <a:lnTo>
                  <a:pt x="468" y="74"/>
                </a:lnTo>
                <a:lnTo>
                  <a:pt x="499" y="57"/>
                </a:lnTo>
                <a:lnTo>
                  <a:pt x="511" y="65"/>
                </a:lnTo>
                <a:lnTo>
                  <a:pt x="513" y="102"/>
                </a:lnTo>
                <a:lnTo>
                  <a:pt x="522" y="116"/>
                </a:lnTo>
                <a:lnTo>
                  <a:pt x="499" y="139"/>
                </a:lnTo>
                <a:lnTo>
                  <a:pt x="502" y="156"/>
                </a:lnTo>
                <a:lnTo>
                  <a:pt x="556" y="207"/>
                </a:lnTo>
                <a:lnTo>
                  <a:pt x="564" y="216"/>
                </a:lnTo>
                <a:lnTo>
                  <a:pt x="544" y="235"/>
                </a:lnTo>
                <a:lnTo>
                  <a:pt x="556" y="256"/>
                </a:lnTo>
                <a:lnTo>
                  <a:pt x="576" y="275"/>
                </a:lnTo>
                <a:lnTo>
                  <a:pt x="587" y="315"/>
                </a:lnTo>
                <a:lnTo>
                  <a:pt x="607" y="315"/>
                </a:lnTo>
                <a:lnTo>
                  <a:pt x="649" y="307"/>
                </a:lnTo>
                <a:lnTo>
                  <a:pt x="661" y="318"/>
                </a:lnTo>
                <a:lnTo>
                  <a:pt x="658" y="349"/>
                </a:lnTo>
                <a:lnTo>
                  <a:pt x="652" y="361"/>
                </a:lnTo>
                <a:lnTo>
                  <a:pt x="624" y="369"/>
                </a:lnTo>
                <a:lnTo>
                  <a:pt x="590" y="392"/>
                </a:lnTo>
                <a:lnTo>
                  <a:pt x="590" y="418"/>
                </a:lnTo>
                <a:lnTo>
                  <a:pt x="599" y="440"/>
                </a:lnTo>
                <a:lnTo>
                  <a:pt x="576" y="468"/>
                </a:lnTo>
                <a:lnTo>
                  <a:pt x="576" y="482"/>
                </a:lnTo>
                <a:lnTo>
                  <a:pt x="561" y="499"/>
                </a:lnTo>
                <a:lnTo>
                  <a:pt x="536" y="497"/>
                </a:lnTo>
                <a:lnTo>
                  <a:pt x="525" y="508"/>
                </a:lnTo>
                <a:lnTo>
                  <a:pt x="525" y="525"/>
                </a:lnTo>
                <a:lnTo>
                  <a:pt x="480" y="542"/>
                </a:lnTo>
                <a:lnTo>
                  <a:pt x="449" y="576"/>
                </a:lnTo>
                <a:lnTo>
                  <a:pt x="445" y="596"/>
                </a:lnTo>
                <a:lnTo>
                  <a:pt x="457" y="639"/>
                </a:lnTo>
                <a:lnTo>
                  <a:pt x="431" y="665"/>
                </a:lnTo>
                <a:lnTo>
                  <a:pt x="402" y="642"/>
                </a:lnTo>
                <a:lnTo>
                  <a:pt x="392" y="642"/>
                </a:lnTo>
                <a:lnTo>
                  <a:pt x="357" y="678"/>
                </a:lnTo>
                <a:lnTo>
                  <a:pt x="363" y="704"/>
                </a:lnTo>
                <a:lnTo>
                  <a:pt x="354" y="718"/>
                </a:lnTo>
                <a:lnTo>
                  <a:pt x="335" y="710"/>
                </a:lnTo>
                <a:lnTo>
                  <a:pt x="321" y="724"/>
                </a:lnTo>
                <a:lnTo>
                  <a:pt x="312" y="730"/>
                </a:lnTo>
                <a:lnTo>
                  <a:pt x="255" y="701"/>
                </a:lnTo>
                <a:lnTo>
                  <a:pt x="173" y="673"/>
                </a:lnTo>
                <a:lnTo>
                  <a:pt x="150" y="636"/>
                </a:lnTo>
                <a:lnTo>
                  <a:pt x="116" y="653"/>
                </a:lnTo>
                <a:lnTo>
                  <a:pt x="102" y="636"/>
                </a:lnTo>
                <a:lnTo>
                  <a:pt x="85" y="642"/>
                </a:lnTo>
                <a:lnTo>
                  <a:pt x="91" y="630"/>
                </a:lnTo>
                <a:lnTo>
                  <a:pt x="79" y="613"/>
                </a:lnTo>
                <a:lnTo>
                  <a:pt x="76" y="604"/>
                </a:lnTo>
                <a:lnTo>
                  <a:pt x="43" y="576"/>
                </a:lnTo>
                <a:lnTo>
                  <a:pt x="43" y="568"/>
                </a:lnTo>
                <a:lnTo>
                  <a:pt x="23" y="548"/>
                </a:lnTo>
                <a:lnTo>
                  <a:pt x="23" y="530"/>
                </a:lnTo>
                <a:lnTo>
                  <a:pt x="37" y="502"/>
                </a:lnTo>
                <a:lnTo>
                  <a:pt x="51" y="480"/>
                </a:lnTo>
                <a:lnTo>
                  <a:pt x="51" y="460"/>
                </a:lnTo>
                <a:lnTo>
                  <a:pt x="85" y="432"/>
                </a:lnTo>
                <a:lnTo>
                  <a:pt x="99" y="426"/>
                </a:lnTo>
                <a:lnTo>
                  <a:pt x="105" y="406"/>
                </a:lnTo>
                <a:lnTo>
                  <a:pt x="111" y="371"/>
                </a:lnTo>
                <a:lnTo>
                  <a:pt x="99" y="363"/>
                </a:lnTo>
                <a:lnTo>
                  <a:pt x="83" y="366"/>
                </a:lnTo>
                <a:lnTo>
                  <a:pt x="71" y="344"/>
                </a:lnTo>
                <a:lnTo>
                  <a:pt x="68" y="309"/>
                </a:lnTo>
                <a:lnTo>
                  <a:pt x="68" y="301"/>
                </a:lnTo>
                <a:lnTo>
                  <a:pt x="45" y="287"/>
                </a:lnTo>
                <a:lnTo>
                  <a:pt x="43" y="261"/>
                </a:lnTo>
                <a:lnTo>
                  <a:pt x="34" y="247"/>
                </a:lnTo>
                <a:lnTo>
                  <a:pt x="23" y="227"/>
                </a:lnTo>
                <a:lnTo>
                  <a:pt x="0" y="204"/>
                </a:lnTo>
                <a:lnTo>
                  <a:pt x="0" y="199"/>
                </a:lnTo>
                <a:lnTo>
                  <a:pt x="99" y="199"/>
                </a:lnTo>
                <a:lnTo>
                  <a:pt x="131" y="159"/>
                </a:lnTo>
                <a:lnTo>
                  <a:pt x="150" y="162"/>
                </a:lnTo>
                <a:lnTo>
                  <a:pt x="156" y="147"/>
                </a:lnTo>
                <a:lnTo>
                  <a:pt x="164" y="122"/>
                </a:lnTo>
                <a:lnTo>
                  <a:pt x="173" y="102"/>
                </a:lnTo>
                <a:lnTo>
                  <a:pt x="164" y="68"/>
                </a:lnTo>
              </a:path>
            </a:pathLst>
          </a:custGeom>
          <a:solidFill>
            <a:srgbClr val="FFDD4F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>
            <a:off x="4246768" y="2855845"/>
            <a:ext cx="1802864" cy="1624609"/>
          </a:xfrm>
          <a:custGeom>
            <a:avLst/>
            <a:gdLst>
              <a:gd name="T0" fmla="*/ 82 w 1022"/>
              <a:gd name="T1" fmla="*/ 333 h 969"/>
              <a:gd name="T2" fmla="*/ 142 w 1022"/>
              <a:gd name="T3" fmla="*/ 298 h 969"/>
              <a:gd name="T4" fmla="*/ 184 w 1022"/>
              <a:gd name="T5" fmla="*/ 335 h 969"/>
              <a:gd name="T6" fmla="*/ 332 w 1022"/>
              <a:gd name="T7" fmla="*/ 341 h 969"/>
              <a:gd name="T8" fmla="*/ 397 w 1022"/>
              <a:gd name="T9" fmla="*/ 372 h 969"/>
              <a:gd name="T10" fmla="*/ 451 w 1022"/>
              <a:gd name="T11" fmla="*/ 361 h 969"/>
              <a:gd name="T12" fmla="*/ 516 w 1022"/>
              <a:gd name="T13" fmla="*/ 352 h 969"/>
              <a:gd name="T14" fmla="*/ 473 w 1022"/>
              <a:gd name="T15" fmla="*/ 224 h 969"/>
              <a:gd name="T16" fmla="*/ 428 w 1022"/>
              <a:gd name="T17" fmla="*/ 125 h 969"/>
              <a:gd name="T18" fmla="*/ 448 w 1022"/>
              <a:gd name="T19" fmla="*/ 40 h 969"/>
              <a:gd name="T20" fmla="*/ 510 w 1022"/>
              <a:gd name="T21" fmla="*/ 17 h 969"/>
              <a:gd name="T22" fmla="*/ 558 w 1022"/>
              <a:gd name="T23" fmla="*/ 14 h 969"/>
              <a:gd name="T24" fmla="*/ 653 w 1022"/>
              <a:gd name="T25" fmla="*/ 31 h 969"/>
              <a:gd name="T26" fmla="*/ 667 w 1022"/>
              <a:gd name="T27" fmla="*/ 86 h 969"/>
              <a:gd name="T28" fmla="*/ 762 w 1022"/>
              <a:gd name="T29" fmla="*/ 47 h 969"/>
              <a:gd name="T30" fmla="*/ 846 w 1022"/>
              <a:gd name="T31" fmla="*/ 188 h 969"/>
              <a:gd name="T32" fmla="*/ 853 w 1022"/>
              <a:gd name="T33" fmla="*/ 217 h 969"/>
              <a:gd name="T34" fmla="*/ 824 w 1022"/>
              <a:gd name="T35" fmla="*/ 219 h 969"/>
              <a:gd name="T36" fmla="*/ 804 w 1022"/>
              <a:gd name="T37" fmla="*/ 256 h 969"/>
              <a:gd name="T38" fmla="*/ 824 w 1022"/>
              <a:gd name="T39" fmla="*/ 327 h 969"/>
              <a:gd name="T40" fmla="*/ 908 w 1022"/>
              <a:gd name="T41" fmla="*/ 378 h 969"/>
              <a:gd name="T42" fmla="*/ 948 w 1022"/>
              <a:gd name="T43" fmla="*/ 443 h 969"/>
              <a:gd name="T44" fmla="*/ 922 w 1022"/>
              <a:gd name="T45" fmla="*/ 488 h 969"/>
              <a:gd name="T46" fmla="*/ 900 w 1022"/>
              <a:gd name="T47" fmla="*/ 571 h 969"/>
              <a:gd name="T48" fmla="*/ 959 w 1022"/>
              <a:gd name="T49" fmla="*/ 602 h 969"/>
              <a:gd name="T50" fmla="*/ 953 w 1022"/>
              <a:gd name="T51" fmla="*/ 687 h 969"/>
              <a:gd name="T52" fmla="*/ 1021 w 1022"/>
              <a:gd name="T53" fmla="*/ 735 h 969"/>
              <a:gd name="T54" fmla="*/ 995 w 1022"/>
              <a:gd name="T55" fmla="*/ 778 h 969"/>
              <a:gd name="T56" fmla="*/ 945 w 1022"/>
              <a:gd name="T57" fmla="*/ 769 h 969"/>
              <a:gd name="T58" fmla="*/ 910 w 1022"/>
              <a:gd name="T59" fmla="*/ 766 h 969"/>
              <a:gd name="T60" fmla="*/ 885 w 1022"/>
              <a:gd name="T61" fmla="*/ 840 h 969"/>
              <a:gd name="T62" fmla="*/ 843 w 1022"/>
              <a:gd name="T63" fmla="*/ 860 h 969"/>
              <a:gd name="T64" fmla="*/ 808 w 1022"/>
              <a:gd name="T65" fmla="*/ 885 h 969"/>
              <a:gd name="T66" fmla="*/ 729 w 1022"/>
              <a:gd name="T67" fmla="*/ 925 h 969"/>
              <a:gd name="T68" fmla="*/ 650 w 1022"/>
              <a:gd name="T69" fmla="*/ 951 h 969"/>
              <a:gd name="T70" fmla="*/ 624 w 1022"/>
              <a:gd name="T71" fmla="*/ 835 h 969"/>
              <a:gd name="T72" fmla="*/ 570 w 1022"/>
              <a:gd name="T73" fmla="*/ 840 h 969"/>
              <a:gd name="T74" fmla="*/ 513 w 1022"/>
              <a:gd name="T75" fmla="*/ 840 h 969"/>
              <a:gd name="T76" fmla="*/ 428 w 1022"/>
              <a:gd name="T77" fmla="*/ 857 h 969"/>
              <a:gd name="T78" fmla="*/ 358 w 1022"/>
              <a:gd name="T79" fmla="*/ 846 h 969"/>
              <a:gd name="T80" fmla="*/ 252 w 1022"/>
              <a:gd name="T81" fmla="*/ 866 h 969"/>
              <a:gd name="T82" fmla="*/ 113 w 1022"/>
              <a:gd name="T83" fmla="*/ 792 h 969"/>
              <a:gd name="T84" fmla="*/ 76 w 1022"/>
              <a:gd name="T85" fmla="*/ 713 h 969"/>
              <a:gd name="T86" fmla="*/ 90 w 1022"/>
              <a:gd name="T87" fmla="*/ 642 h 969"/>
              <a:gd name="T88" fmla="*/ 159 w 1022"/>
              <a:gd name="T89" fmla="*/ 597 h 969"/>
              <a:gd name="T90" fmla="*/ 130 w 1022"/>
              <a:gd name="T91" fmla="*/ 559 h 969"/>
              <a:gd name="T92" fmla="*/ 79 w 1022"/>
              <a:gd name="T93" fmla="*/ 540 h 969"/>
              <a:gd name="T94" fmla="*/ 48 w 1022"/>
              <a:gd name="T95" fmla="*/ 485 h 969"/>
              <a:gd name="T96" fmla="*/ 2 w 1022"/>
              <a:gd name="T97" fmla="*/ 395 h 9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022" h="969">
                <a:moveTo>
                  <a:pt x="25" y="364"/>
                </a:moveTo>
                <a:lnTo>
                  <a:pt x="54" y="341"/>
                </a:lnTo>
                <a:lnTo>
                  <a:pt x="82" y="333"/>
                </a:lnTo>
                <a:lnTo>
                  <a:pt x="111" y="329"/>
                </a:lnTo>
                <a:lnTo>
                  <a:pt x="119" y="307"/>
                </a:lnTo>
                <a:lnTo>
                  <a:pt x="142" y="298"/>
                </a:lnTo>
                <a:lnTo>
                  <a:pt x="156" y="318"/>
                </a:lnTo>
                <a:lnTo>
                  <a:pt x="164" y="341"/>
                </a:lnTo>
                <a:lnTo>
                  <a:pt x="184" y="335"/>
                </a:lnTo>
                <a:lnTo>
                  <a:pt x="227" y="326"/>
                </a:lnTo>
                <a:lnTo>
                  <a:pt x="275" y="304"/>
                </a:lnTo>
                <a:lnTo>
                  <a:pt x="332" y="341"/>
                </a:lnTo>
                <a:lnTo>
                  <a:pt x="391" y="352"/>
                </a:lnTo>
                <a:lnTo>
                  <a:pt x="397" y="366"/>
                </a:lnTo>
                <a:lnTo>
                  <a:pt x="397" y="372"/>
                </a:lnTo>
                <a:lnTo>
                  <a:pt x="380" y="392"/>
                </a:lnTo>
                <a:lnTo>
                  <a:pt x="391" y="414"/>
                </a:lnTo>
                <a:lnTo>
                  <a:pt x="451" y="361"/>
                </a:lnTo>
                <a:lnTo>
                  <a:pt x="494" y="381"/>
                </a:lnTo>
                <a:lnTo>
                  <a:pt x="491" y="361"/>
                </a:lnTo>
                <a:lnTo>
                  <a:pt x="516" y="352"/>
                </a:lnTo>
                <a:lnTo>
                  <a:pt x="516" y="335"/>
                </a:lnTo>
                <a:lnTo>
                  <a:pt x="494" y="315"/>
                </a:lnTo>
                <a:lnTo>
                  <a:pt x="473" y="224"/>
                </a:lnTo>
                <a:lnTo>
                  <a:pt x="470" y="219"/>
                </a:lnTo>
                <a:lnTo>
                  <a:pt x="460" y="219"/>
                </a:lnTo>
                <a:lnTo>
                  <a:pt x="428" y="125"/>
                </a:lnTo>
                <a:lnTo>
                  <a:pt x="439" y="91"/>
                </a:lnTo>
                <a:lnTo>
                  <a:pt x="406" y="57"/>
                </a:lnTo>
                <a:lnTo>
                  <a:pt x="448" y="40"/>
                </a:lnTo>
                <a:lnTo>
                  <a:pt x="479" y="12"/>
                </a:lnTo>
                <a:lnTo>
                  <a:pt x="502" y="3"/>
                </a:lnTo>
                <a:lnTo>
                  <a:pt x="510" y="17"/>
                </a:lnTo>
                <a:lnTo>
                  <a:pt x="525" y="17"/>
                </a:lnTo>
                <a:lnTo>
                  <a:pt x="548" y="0"/>
                </a:lnTo>
                <a:lnTo>
                  <a:pt x="558" y="14"/>
                </a:lnTo>
                <a:lnTo>
                  <a:pt x="575" y="12"/>
                </a:lnTo>
                <a:lnTo>
                  <a:pt x="613" y="26"/>
                </a:lnTo>
                <a:lnTo>
                  <a:pt x="653" y="31"/>
                </a:lnTo>
                <a:lnTo>
                  <a:pt x="627" y="48"/>
                </a:lnTo>
                <a:lnTo>
                  <a:pt x="646" y="97"/>
                </a:lnTo>
                <a:lnTo>
                  <a:pt x="667" y="86"/>
                </a:lnTo>
                <a:lnTo>
                  <a:pt x="715" y="83"/>
                </a:lnTo>
                <a:lnTo>
                  <a:pt x="738" y="69"/>
                </a:lnTo>
                <a:lnTo>
                  <a:pt x="762" y="47"/>
                </a:lnTo>
                <a:lnTo>
                  <a:pt x="825" y="109"/>
                </a:lnTo>
                <a:lnTo>
                  <a:pt x="847" y="121"/>
                </a:lnTo>
                <a:lnTo>
                  <a:pt x="846" y="188"/>
                </a:lnTo>
                <a:lnTo>
                  <a:pt x="862" y="196"/>
                </a:lnTo>
                <a:lnTo>
                  <a:pt x="861" y="212"/>
                </a:lnTo>
                <a:lnTo>
                  <a:pt x="853" y="217"/>
                </a:lnTo>
                <a:lnTo>
                  <a:pt x="844" y="208"/>
                </a:lnTo>
                <a:lnTo>
                  <a:pt x="835" y="212"/>
                </a:lnTo>
                <a:lnTo>
                  <a:pt x="824" y="219"/>
                </a:lnTo>
                <a:lnTo>
                  <a:pt x="823" y="237"/>
                </a:lnTo>
                <a:lnTo>
                  <a:pt x="813" y="247"/>
                </a:lnTo>
                <a:lnTo>
                  <a:pt x="804" y="256"/>
                </a:lnTo>
                <a:lnTo>
                  <a:pt x="791" y="261"/>
                </a:lnTo>
                <a:lnTo>
                  <a:pt x="805" y="290"/>
                </a:lnTo>
                <a:lnTo>
                  <a:pt x="824" y="327"/>
                </a:lnTo>
                <a:lnTo>
                  <a:pt x="853" y="317"/>
                </a:lnTo>
                <a:lnTo>
                  <a:pt x="891" y="373"/>
                </a:lnTo>
                <a:lnTo>
                  <a:pt x="908" y="378"/>
                </a:lnTo>
                <a:lnTo>
                  <a:pt x="932" y="392"/>
                </a:lnTo>
                <a:lnTo>
                  <a:pt x="945" y="414"/>
                </a:lnTo>
                <a:lnTo>
                  <a:pt x="948" y="443"/>
                </a:lnTo>
                <a:lnTo>
                  <a:pt x="928" y="469"/>
                </a:lnTo>
                <a:lnTo>
                  <a:pt x="919" y="471"/>
                </a:lnTo>
                <a:lnTo>
                  <a:pt x="922" y="488"/>
                </a:lnTo>
                <a:lnTo>
                  <a:pt x="885" y="497"/>
                </a:lnTo>
                <a:lnTo>
                  <a:pt x="874" y="557"/>
                </a:lnTo>
                <a:lnTo>
                  <a:pt x="900" y="571"/>
                </a:lnTo>
                <a:lnTo>
                  <a:pt x="924" y="576"/>
                </a:lnTo>
                <a:lnTo>
                  <a:pt x="950" y="590"/>
                </a:lnTo>
                <a:lnTo>
                  <a:pt x="959" y="602"/>
                </a:lnTo>
                <a:lnTo>
                  <a:pt x="948" y="636"/>
                </a:lnTo>
                <a:lnTo>
                  <a:pt x="948" y="670"/>
                </a:lnTo>
                <a:lnTo>
                  <a:pt x="953" y="687"/>
                </a:lnTo>
                <a:lnTo>
                  <a:pt x="1007" y="707"/>
                </a:lnTo>
                <a:lnTo>
                  <a:pt x="1019" y="716"/>
                </a:lnTo>
                <a:lnTo>
                  <a:pt x="1021" y="735"/>
                </a:lnTo>
                <a:lnTo>
                  <a:pt x="1010" y="749"/>
                </a:lnTo>
                <a:lnTo>
                  <a:pt x="1002" y="766"/>
                </a:lnTo>
                <a:lnTo>
                  <a:pt x="995" y="778"/>
                </a:lnTo>
                <a:lnTo>
                  <a:pt x="979" y="758"/>
                </a:lnTo>
                <a:lnTo>
                  <a:pt x="967" y="755"/>
                </a:lnTo>
                <a:lnTo>
                  <a:pt x="945" y="769"/>
                </a:lnTo>
                <a:lnTo>
                  <a:pt x="933" y="775"/>
                </a:lnTo>
                <a:lnTo>
                  <a:pt x="922" y="758"/>
                </a:lnTo>
                <a:lnTo>
                  <a:pt x="910" y="766"/>
                </a:lnTo>
                <a:lnTo>
                  <a:pt x="914" y="789"/>
                </a:lnTo>
                <a:lnTo>
                  <a:pt x="900" y="823"/>
                </a:lnTo>
                <a:lnTo>
                  <a:pt x="885" y="840"/>
                </a:lnTo>
                <a:lnTo>
                  <a:pt x="888" y="857"/>
                </a:lnTo>
                <a:lnTo>
                  <a:pt x="851" y="877"/>
                </a:lnTo>
                <a:lnTo>
                  <a:pt x="843" y="860"/>
                </a:lnTo>
                <a:lnTo>
                  <a:pt x="834" y="860"/>
                </a:lnTo>
                <a:lnTo>
                  <a:pt x="808" y="866"/>
                </a:lnTo>
                <a:lnTo>
                  <a:pt x="808" y="885"/>
                </a:lnTo>
                <a:lnTo>
                  <a:pt x="783" y="885"/>
                </a:lnTo>
                <a:lnTo>
                  <a:pt x="760" y="908"/>
                </a:lnTo>
                <a:lnTo>
                  <a:pt x="729" y="925"/>
                </a:lnTo>
                <a:lnTo>
                  <a:pt x="689" y="968"/>
                </a:lnTo>
                <a:lnTo>
                  <a:pt x="653" y="959"/>
                </a:lnTo>
                <a:lnTo>
                  <a:pt x="650" y="951"/>
                </a:lnTo>
                <a:lnTo>
                  <a:pt x="684" y="897"/>
                </a:lnTo>
                <a:lnTo>
                  <a:pt x="638" y="829"/>
                </a:lnTo>
                <a:lnTo>
                  <a:pt x="624" y="835"/>
                </a:lnTo>
                <a:lnTo>
                  <a:pt x="590" y="820"/>
                </a:lnTo>
                <a:lnTo>
                  <a:pt x="582" y="826"/>
                </a:lnTo>
                <a:lnTo>
                  <a:pt x="570" y="840"/>
                </a:lnTo>
                <a:lnTo>
                  <a:pt x="550" y="835"/>
                </a:lnTo>
                <a:lnTo>
                  <a:pt x="534" y="860"/>
                </a:lnTo>
                <a:lnTo>
                  <a:pt x="513" y="840"/>
                </a:lnTo>
                <a:lnTo>
                  <a:pt x="482" y="846"/>
                </a:lnTo>
                <a:lnTo>
                  <a:pt x="451" y="835"/>
                </a:lnTo>
                <a:lnTo>
                  <a:pt x="428" y="857"/>
                </a:lnTo>
                <a:lnTo>
                  <a:pt x="403" y="846"/>
                </a:lnTo>
                <a:lnTo>
                  <a:pt x="383" y="868"/>
                </a:lnTo>
                <a:lnTo>
                  <a:pt x="358" y="846"/>
                </a:lnTo>
                <a:lnTo>
                  <a:pt x="340" y="854"/>
                </a:lnTo>
                <a:lnTo>
                  <a:pt x="278" y="866"/>
                </a:lnTo>
                <a:lnTo>
                  <a:pt x="252" y="866"/>
                </a:lnTo>
                <a:lnTo>
                  <a:pt x="244" y="875"/>
                </a:lnTo>
                <a:lnTo>
                  <a:pt x="139" y="797"/>
                </a:lnTo>
                <a:lnTo>
                  <a:pt x="113" y="792"/>
                </a:lnTo>
                <a:lnTo>
                  <a:pt x="64" y="749"/>
                </a:lnTo>
                <a:lnTo>
                  <a:pt x="76" y="727"/>
                </a:lnTo>
                <a:lnTo>
                  <a:pt x="76" y="713"/>
                </a:lnTo>
                <a:lnTo>
                  <a:pt x="99" y="692"/>
                </a:lnTo>
                <a:lnTo>
                  <a:pt x="90" y="667"/>
                </a:lnTo>
                <a:lnTo>
                  <a:pt x="90" y="642"/>
                </a:lnTo>
                <a:lnTo>
                  <a:pt x="128" y="619"/>
                </a:lnTo>
                <a:lnTo>
                  <a:pt x="153" y="611"/>
                </a:lnTo>
                <a:lnTo>
                  <a:pt x="159" y="597"/>
                </a:lnTo>
                <a:lnTo>
                  <a:pt x="164" y="568"/>
                </a:lnTo>
                <a:lnTo>
                  <a:pt x="153" y="557"/>
                </a:lnTo>
                <a:lnTo>
                  <a:pt x="130" y="559"/>
                </a:lnTo>
                <a:lnTo>
                  <a:pt x="111" y="565"/>
                </a:lnTo>
                <a:lnTo>
                  <a:pt x="90" y="565"/>
                </a:lnTo>
                <a:lnTo>
                  <a:pt x="79" y="540"/>
                </a:lnTo>
                <a:lnTo>
                  <a:pt x="79" y="525"/>
                </a:lnTo>
                <a:lnTo>
                  <a:pt x="56" y="505"/>
                </a:lnTo>
                <a:lnTo>
                  <a:pt x="48" y="485"/>
                </a:lnTo>
                <a:lnTo>
                  <a:pt x="64" y="466"/>
                </a:lnTo>
                <a:lnTo>
                  <a:pt x="5" y="406"/>
                </a:lnTo>
                <a:lnTo>
                  <a:pt x="2" y="395"/>
                </a:lnTo>
                <a:lnTo>
                  <a:pt x="0" y="389"/>
                </a:lnTo>
                <a:lnTo>
                  <a:pt x="25" y="364"/>
                </a:lnTo>
              </a:path>
            </a:pathLst>
          </a:custGeom>
          <a:solidFill>
            <a:schemeClr val="accent3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3309097" y="4107115"/>
            <a:ext cx="2474786" cy="1319812"/>
          </a:xfrm>
          <a:custGeom>
            <a:avLst/>
            <a:gdLst>
              <a:gd name="T0" fmla="*/ 159 w 1404"/>
              <a:gd name="T1" fmla="*/ 156 h 787"/>
              <a:gd name="T2" fmla="*/ 216 w 1404"/>
              <a:gd name="T3" fmla="*/ 177 h 787"/>
              <a:gd name="T4" fmla="*/ 367 w 1404"/>
              <a:gd name="T5" fmla="*/ 225 h 787"/>
              <a:gd name="T6" fmla="*/ 406 w 1404"/>
              <a:gd name="T7" fmla="*/ 204 h 787"/>
              <a:gd name="T8" fmla="*/ 432 w 1404"/>
              <a:gd name="T9" fmla="*/ 145 h 787"/>
              <a:gd name="T10" fmla="*/ 501 w 1404"/>
              <a:gd name="T11" fmla="*/ 141 h 787"/>
              <a:gd name="T12" fmla="*/ 492 w 1404"/>
              <a:gd name="T13" fmla="*/ 78 h 787"/>
              <a:gd name="T14" fmla="*/ 567 w 1404"/>
              <a:gd name="T15" fmla="*/ 30 h 787"/>
              <a:gd name="T16" fmla="*/ 593 w 1404"/>
              <a:gd name="T17" fmla="*/ 1 h 787"/>
              <a:gd name="T18" fmla="*/ 681 w 1404"/>
              <a:gd name="T19" fmla="*/ 51 h 787"/>
              <a:gd name="T20" fmla="*/ 826 w 1404"/>
              <a:gd name="T21" fmla="*/ 119 h 787"/>
              <a:gd name="T22" fmla="*/ 897 w 1404"/>
              <a:gd name="T23" fmla="*/ 99 h 787"/>
              <a:gd name="T24" fmla="*/ 969 w 1404"/>
              <a:gd name="T25" fmla="*/ 111 h 787"/>
              <a:gd name="T26" fmla="*/ 1052 w 1404"/>
              <a:gd name="T27" fmla="*/ 93 h 787"/>
              <a:gd name="T28" fmla="*/ 1110 w 1404"/>
              <a:gd name="T29" fmla="*/ 93 h 787"/>
              <a:gd name="T30" fmla="*/ 1177 w 1404"/>
              <a:gd name="T31" fmla="*/ 83 h 787"/>
              <a:gd name="T32" fmla="*/ 1192 w 1404"/>
              <a:gd name="T33" fmla="*/ 213 h 787"/>
              <a:gd name="T34" fmla="*/ 1248 w 1404"/>
              <a:gd name="T35" fmla="*/ 230 h 787"/>
              <a:gd name="T36" fmla="*/ 1315 w 1404"/>
              <a:gd name="T37" fmla="*/ 288 h 787"/>
              <a:gd name="T38" fmla="*/ 1328 w 1404"/>
              <a:gd name="T39" fmla="*/ 337 h 787"/>
              <a:gd name="T40" fmla="*/ 1393 w 1404"/>
              <a:gd name="T41" fmla="*/ 406 h 787"/>
              <a:gd name="T42" fmla="*/ 1382 w 1404"/>
              <a:gd name="T43" fmla="*/ 432 h 787"/>
              <a:gd name="T44" fmla="*/ 1339 w 1404"/>
              <a:gd name="T45" fmla="*/ 522 h 787"/>
              <a:gd name="T46" fmla="*/ 1296 w 1404"/>
              <a:gd name="T47" fmla="*/ 599 h 787"/>
              <a:gd name="T48" fmla="*/ 1245 w 1404"/>
              <a:gd name="T49" fmla="*/ 573 h 787"/>
              <a:gd name="T50" fmla="*/ 1152 w 1404"/>
              <a:gd name="T51" fmla="*/ 608 h 787"/>
              <a:gd name="T52" fmla="*/ 1104 w 1404"/>
              <a:gd name="T53" fmla="*/ 591 h 787"/>
              <a:gd name="T54" fmla="*/ 1041 w 1404"/>
              <a:gd name="T55" fmla="*/ 591 h 787"/>
              <a:gd name="T56" fmla="*/ 985 w 1404"/>
              <a:gd name="T57" fmla="*/ 605 h 787"/>
              <a:gd name="T58" fmla="*/ 919 w 1404"/>
              <a:gd name="T59" fmla="*/ 587 h 787"/>
              <a:gd name="T60" fmla="*/ 842 w 1404"/>
              <a:gd name="T61" fmla="*/ 599 h 787"/>
              <a:gd name="T62" fmla="*/ 749 w 1404"/>
              <a:gd name="T63" fmla="*/ 596 h 787"/>
              <a:gd name="T64" fmla="*/ 641 w 1404"/>
              <a:gd name="T65" fmla="*/ 664 h 787"/>
              <a:gd name="T66" fmla="*/ 576 w 1404"/>
              <a:gd name="T67" fmla="*/ 675 h 787"/>
              <a:gd name="T68" fmla="*/ 528 w 1404"/>
              <a:gd name="T69" fmla="*/ 744 h 787"/>
              <a:gd name="T70" fmla="*/ 502 w 1404"/>
              <a:gd name="T71" fmla="*/ 749 h 787"/>
              <a:gd name="T72" fmla="*/ 445 w 1404"/>
              <a:gd name="T73" fmla="*/ 786 h 787"/>
              <a:gd name="T74" fmla="*/ 321 w 1404"/>
              <a:gd name="T75" fmla="*/ 689 h 787"/>
              <a:gd name="T76" fmla="*/ 318 w 1404"/>
              <a:gd name="T77" fmla="*/ 653 h 787"/>
              <a:gd name="T78" fmla="*/ 312 w 1404"/>
              <a:gd name="T79" fmla="*/ 613 h 787"/>
              <a:gd name="T80" fmla="*/ 259 w 1404"/>
              <a:gd name="T81" fmla="*/ 579 h 787"/>
              <a:gd name="T82" fmla="*/ 269 w 1404"/>
              <a:gd name="T83" fmla="*/ 536 h 787"/>
              <a:gd name="T84" fmla="*/ 216 w 1404"/>
              <a:gd name="T85" fmla="*/ 477 h 787"/>
              <a:gd name="T86" fmla="*/ 128 w 1404"/>
              <a:gd name="T87" fmla="*/ 434 h 787"/>
              <a:gd name="T88" fmla="*/ 23 w 1404"/>
              <a:gd name="T89" fmla="*/ 420 h 787"/>
              <a:gd name="T90" fmla="*/ 20 w 1404"/>
              <a:gd name="T91" fmla="*/ 344 h 787"/>
              <a:gd name="T92" fmla="*/ 34 w 1404"/>
              <a:gd name="T93" fmla="*/ 270 h 787"/>
              <a:gd name="T94" fmla="*/ 111 w 1404"/>
              <a:gd name="T95" fmla="*/ 168 h 7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404" h="787">
                <a:moveTo>
                  <a:pt x="128" y="142"/>
                </a:moveTo>
                <a:lnTo>
                  <a:pt x="146" y="138"/>
                </a:lnTo>
                <a:lnTo>
                  <a:pt x="159" y="156"/>
                </a:lnTo>
                <a:lnTo>
                  <a:pt x="188" y="142"/>
                </a:lnTo>
                <a:lnTo>
                  <a:pt x="198" y="145"/>
                </a:lnTo>
                <a:lnTo>
                  <a:pt x="216" y="177"/>
                </a:lnTo>
                <a:lnTo>
                  <a:pt x="287" y="201"/>
                </a:lnTo>
                <a:lnTo>
                  <a:pt x="354" y="232"/>
                </a:lnTo>
                <a:lnTo>
                  <a:pt x="367" y="225"/>
                </a:lnTo>
                <a:lnTo>
                  <a:pt x="377" y="213"/>
                </a:lnTo>
                <a:lnTo>
                  <a:pt x="397" y="219"/>
                </a:lnTo>
                <a:lnTo>
                  <a:pt x="406" y="204"/>
                </a:lnTo>
                <a:lnTo>
                  <a:pt x="400" y="193"/>
                </a:lnTo>
                <a:lnTo>
                  <a:pt x="397" y="181"/>
                </a:lnTo>
                <a:lnTo>
                  <a:pt x="432" y="145"/>
                </a:lnTo>
                <a:lnTo>
                  <a:pt x="446" y="144"/>
                </a:lnTo>
                <a:lnTo>
                  <a:pt x="476" y="168"/>
                </a:lnTo>
                <a:lnTo>
                  <a:pt x="501" y="141"/>
                </a:lnTo>
                <a:lnTo>
                  <a:pt x="491" y="113"/>
                </a:lnTo>
                <a:lnTo>
                  <a:pt x="489" y="97"/>
                </a:lnTo>
                <a:lnTo>
                  <a:pt x="492" y="78"/>
                </a:lnTo>
                <a:lnTo>
                  <a:pt x="506" y="65"/>
                </a:lnTo>
                <a:lnTo>
                  <a:pt x="523" y="46"/>
                </a:lnTo>
                <a:lnTo>
                  <a:pt x="567" y="30"/>
                </a:lnTo>
                <a:lnTo>
                  <a:pt x="568" y="9"/>
                </a:lnTo>
                <a:lnTo>
                  <a:pt x="579" y="0"/>
                </a:lnTo>
                <a:lnTo>
                  <a:pt x="593" y="1"/>
                </a:lnTo>
                <a:lnTo>
                  <a:pt x="607" y="4"/>
                </a:lnTo>
                <a:lnTo>
                  <a:pt x="651" y="45"/>
                </a:lnTo>
                <a:lnTo>
                  <a:pt x="681" y="51"/>
                </a:lnTo>
                <a:lnTo>
                  <a:pt x="783" y="128"/>
                </a:lnTo>
                <a:lnTo>
                  <a:pt x="792" y="119"/>
                </a:lnTo>
                <a:lnTo>
                  <a:pt x="826" y="119"/>
                </a:lnTo>
                <a:lnTo>
                  <a:pt x="840" y="115"/>
                </a:lnTo>
                <a:lnTo>
                  <a:pt x="881" y="108"/>
                </a:lnTo>
                <a:lnTo>
                  <a:pt x="897" y="99"/>
                </a:lnTo>
                <a:lnTo>
                  <a:pt x="922" y="121"/>
                </a:lnTo>
                <a:lnTo>
                  <a:pt x="942" y="99"/>
                </a:lnTo>
                <a:lnTo>
                  <a:pt x="969" y="111"/>
                </a:lnTo>
                <a:lnTo>
                  <a:pt x="990" y="88"/>
                </a:lnTo>
                <a:lnTo>
                  <a:pt x="1018" y="99"/>
                </a:lnTo>
                <a:lnTo>
                  <a:pt x="1052" y="93"/>
                </a:lnTo>
                <a:lnTo>
                  <a:pt x="1073" y="112"/>
                </a:lnTo>
                <a:lnTo>
                  <a:pt x="1089" y="88"/>
                </a:lnTo>
                <a:lnTo>
                  <a:pt x="1110" y="93"/>
                </a:lnTo>
                <a:lnTo>
                  <a:pt x="1125" y="72"/>
                </a:lnTo>
                <a:lnTo>
                  <a:pt x="1160" y="87"/>
                </a:lnTo>
                <a:lnTo>
                  <a:pt x="1177" y="83"/>
                </a:lnTo>
                <a:lnTo>
                  <a:pt x="1223" y="151"/>
                </a:lnTo>
                <a:lnTo>
                  <a:pt x="1190" y="202"/>
                </a:lnTo>
                <a:lnTo>
                  <a:pt x="1192" y="213"/>
                </a:lnTo>
                <a:lnTo>
                  <a:pt x="1200" y="216"/>
                </a:lnTo>
                <a:lnTo>
                  <a:pt x="1228" y="221"/>
                </a:lnTo>
                <a:lnTo>
                  <a:pt x="1248" y="230"/>
                </a:lnTo>
                <a:lnTo>
                  <a:pt x="1276" y="267"/>
                </a:lnTo>
                <a:lnTo>
                  <a:pt x="1300" y="269"/>
                </a:lnTo>
                <a:lnTo>
                  <a:pt x="1315" y="288"/>
                </a:lnTo>
                <a:lnTo>
                  <a:pt x="1309" y="303"/>
                </a:lnTo>
                <a:lnTo>
                  <a:pt x="1310" y="320"/>
                </a:lnTo>
                <a:lnTo>
                  <a:pt x="1328" y="337"/>
                </a:lnTo>
                <a:lnTo>
                  <a:pt x="1361" y="388"/>
                </a:lnTo>
                <a:lnTo>
                  <a:pt x="1382" y="389"/>
                </a:lnTo>
                <a:lnTo>
                  <a:pt x="1393" y="406"/>
                </a:lnTo>
                <a:lnTo>
                  <a:pt x="1403" y="414"/>
                </a:lnTo>
                <a:lnTo>
                  <a:pt x="1396" y="425"/>
                </a:lnTo>
                <a:lnTo>
                  <a:pt x="1382" y="432"/>
                </a:lnTo>
                <a:lnTo>
                  <a:pt x="1365" y="451"/>
                </a:lnTo>
                <a:lnTo>
                  <a:pt x="1353" y="485"/>
                </a:lnTo>
                <a:lnTo>
                  <a:pt x="1339" y="522"/>
                </a:lnTo>
                <a:lnTo>
                  <a:pt x="1316" y="570"/>
                </a:lnTo>
                <a:lnTo>
                  <a:pt x="1308" y="587"/>
                </a:lnTo>
                <a:lnTo>
                  <a:pt x="1296" y="599"/>
                </a:lnTo>
                <a:lnTo>
                  <a:pt x="1280" y="599"/>
                </a:lnTo>
                <a:lnTo>
                  <a:pt x="1268" y="591"/>
                </a:lnTo>
                <a:lnTo>
                  <a:pt x="1245" y="573"/>
                </a:lnTo>
                <a:lnTo>
                  <a:pt x="1183" y="573"/>
                </a:lnTo>
                <a:lnTo>
                  <a:pt x="1166" y="599"/>
                </a:lnTo>
                <a:lnTo>
                  <a:pt x="1152" y="608"/>
                </a:lnTo>
                <a:lnTo>
                  <a:pt x="1132" y="610"/>
                </a:lnTo>
                <a:lnTo>
                  <a:pt x="1121" y="599"/>
                </a:lnTo>
                <a:lnTo>
                  <a:pt x="1104" y="591"/>
                </a:lnTo>
                <a:lnTo>
                  <a:pt x="1083" y="593"/>
                </a:lnTo>
                <a:lnTo>
                  <a:pt x="1066" y="601"/>
                </a:lnTo>
                <a:lnTo>
                  <a:pt x="1041" y="591"/>
                </a:lnTo>
                <a:lnTo>
                  <a:pt x="1024" y="593"/>
                </a:lnTo>
                <a:lnTo>
                  <a:pt x="1001" y="605"/>
                </a:lnTo>
                <a:lnTo>
                  <a:pt x="985" y="605"/>
                </a:lnTo>
                <a:lnTo>
                  <a:pt x="956" y="608"/>
                </a:lnTo>
                <a:lnTo>
                  <a:pt x="936" y="599"/>
                </a:lnTo>
                <a:lnTo>
                  <a:pt x="919" y="587"/>
                </a:lnTo>
                <a:lnTo>
                  <a:pt x="911" y="593"/>
                </a:lnTo>
                <a:lnTo>
                  <a:pt x="868" y="593"/>
                </a:lnTo>
                <a:lnTo>
                  <a:pt x="842" y="599"/>
                </a:lnTo>
                <a:lnTo>
                  <a:pt x="820" y="593"/>
                </a:lnTo>
                <a:lnTo>
                  <a:pt x="755" y="593"/>
                </a:lnTo>
                <a:lnTo>
                  <a:pt x="749" y="596"/>
                </a:lnTo>
                <a:lnTo>
                  <a:pt x="698" y="647"/>
                </a:lnTo>
                <a:lnTo>
                  <a:pt x="664" y="667"/>
                </a:lnTo>
                <a:lnTo>
                  <a:pt x="641" y="664"/>
                </a:lnTo>
                <a:lnTo>
                  <a:pt x="621" y="667"/>
                </a:lnTo>
                <a:lnTo>
                  <a:pt x="593" y="670"/>
                </a:lnTo>
                <a:lnTo>
                  <a:pt x="576" y="675"/>
                </a:lnTo>
                <a:lnTo>
                  <a:pt x="548" y="701"/>
                </a:lnTo>
                <a:lnTo>
                  <a:pt x="536" y="715"/>
                </a:lnTo>
                <a:lnTo>
                  <a:pt x="528" y="744"/>
                </a:lnTo>
                <a:lnTo>
                  <a:pt x="511" y="767"/>
                </a:lnTo>
                <a:lnTo>
                  <a:pt x="508" y="749"/>
                </a:lnTo>
                <a:lnTo>
                  <a:pt x="502" y="749"/>
                </a:lnTo>
                <a:lnTo>
                  <a:pt x="493" y="758"/>
                </a:lnTo>
                <a:lnTo>
                  <a:pt x="493" y="769"/>
                </a:lnTo>
                <a:lnTo>
                  <a:pt x="445" y="786"/>
                </a:lnTo>
                <a:lnTo>
                  <a:pt x="431" y="772"/>
                </a:lnTo>
                <a:lnTo>
                  <a:pt x="324" y="712"/>
                </a:lnTo>
                <a:lnTo>
                  <a:pt x="321" y="689"/>
                </a:lnTo>
                <a:lnTo>
                  <a:pt x="298" y="661"/>
                </a:lnTo>
                <a:lnTo>
                  <a:pt x="301" y="644"/>
                </a:lnTo>
                <a:lnTo>
                  <a:pt x="318" y="653"/>
                </a:lnTo>
                <a:lnTo>
                  <a:pt x="326" y="644"/>
                </a:lnTo>
                <a:lnTo>
                  <a:pt x="321" y="630"/>
                </a:lnTo>
                <a:lnTo>
                  <a:pt x="312" y="613"/>
                </a:lnTo>
                <a:lnTo>
                  <a:pt x="298" y="605"/>
                </a:lnTo>
                <a:lnTo>
                  <a:pt x="290" y="610"/>
                </a:lnTo>
                <a:lnTo>
                  <a:pt x="259" y="579"/>
                </a:lnTo>
                <a:lnTo>
                  <a:pt x="261" y="570"/>
                </a:lnTo>
                <a:lnTo>
                  <a:pt x="272" y="559"/>
                </a:lnTo>
                <a:lnTo>
                  <a:pt x="269" y="536"/>
                </a:lnTo>
                <a:lnTo>
                  <a:pt x="253" y="503"/>
                </a:lnTo>
                <a:lnTo>
                  <a:pt x="236" y="489"/>
                </a:lnTo>
                <a:lnTo>
                  <a:pt x="216" y="477"/>
                </a:lnTo>
                <a:lnTo>
                  <a:pt x="171" y="451"/>
                </a:lnTo>
                <a:lnTo>
                  <a:pt x="142" y="432"/>
                </a:lnTo>
                <a:lnTo>
                  <a:pt x="128" y="434"/>
                </a:lnTo>
                <a:lnTo>
                  <a:pt x="100" y="411"/>
                </a:lnTo>
                <a:lnTo>
                  <a:pt x="31" y="411"/>
                </a:lnTo>
                <a:lnTo>
                  <a:pt x="23" y="420"/>
                </a:lnTo>
                <a:lnTo>
                  <a:pt x="17" y="403"/>
                </a:lnTo>
                <a:lnTo>
                  <a:pt x="20" y="375"/>
                </a:lnTo>
                <a:lnTo>
                  <a:pt x="20" y="344"/>
                </a:lnTo>
                <a:lnTo>
                  <a:pt x="9" y="315"/>
                </a:lnTo>
                <a:lnTo>
                  <a:pt x="0" y="301"/>
                </a:lnTo>
                <a:lnTo>
                  <a:pt x="34" y="270"/>
                </a:lnTo>
                <a:lnTo>
                  <a:pt x="79" y="216"/>
                </a:lnTo>
                <a:lnTo>
                  <a:pt x="83" y="195"/>
                </a:lnTo>
                <a:lnTo>
                  <a:pt x="111" y="168"/>
                </a:lnTo>
                <a:lnTo>
                  <a:pt x="131" y="168"/>
                </a:lnTo>
                <a:lnTo>
                  <a:pt x="128" y="142"/>
                </a:lnTo>
              </a:path>
            </a:pathLst>
          </a:custGeom>
          <a:solidFill>
            <a:srgbClr val="00B050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5462267" y="4123157"/>
            <a:ext cx="696080" cy="682511"/>
          </a:xfrm>
          <a:custGeom>
            <a:avLst/>
            <a:gdLst>
              <a:gd name="T0" fmla="*/ 173 w 395"/>
              <a:gd name="T1" fmla="*/ 406 h 407"/>
              <a:gd name="T2" fmla="*/ 190 w 395"/>
              <a:gd name="T3" fmla="*/ 389 h 407"/>
              <a:gd name="T4" fmla="*/ 207 w 395"/>
              <a:gd name="T5" fmla="*/ 383 h 407"/>
              <a:gd name="T6" fmla="*/ 219 w 395"/>
              <a:gd name="T7" fmla="*/ 383 h 407"/>
              <a:gd name="T8" fmla="*/ 219 w 395"/>
              <a:gd name="T9" fmla="*/ 360 h 407"/>
              <a:gd name="T10" fmla="*/ 233 w 395"/>
              <a:gd name="T11" fmla="*/ 346 h 407"/>
              <a:gd name="T12" fmla="*/ 256 w 395"/>
              <a:gd name="T13" fmla="*/ 344 h 407"/>
              <a:gd name="T14" fmla="*/ 309 w 395"/>
              <a:gd name="T15" fmla="*/ 340 h 407"/>
              <a:gd name="T16" fmla="*/ 335 w 395"/>
              <a:gd name="T17" fmla="*/ 344 h 407"/>
              <a:gd name="T18" fmla="*/ 356 w 395"/>
              <a:gd name="T19" fmla="*/ 332 h 407"/>
              <a:gd name="T20" fmla="*/ 370 w 395"/>
              <a:gd name="T21" fmla="*/ 332 h 407"/>
              <a:gd name="T22" fmla="*/ 383 w 395"/>
              <a:gd name="T23" fmla="*/ 327 h 407"/>
              <a:gd name="T24" fmla="*/ 394 w 395"/>
              <a:gd name="T25" fmla="*/ 318 h 407"/>
              <a:gd name="T26" fmla="*/ 386 w 395"/>
              <a:gd name="T27" fmla="*/ 298 h 407"/>
              <a:gd name="T28" fmla="*/ 378 w 395"/>
              <a:gd name="T29" fmla="*/ 306 h 407"/>
              <a:gd name="T30" fmla="*/ 369 w 395"/>
              <a:gd name="T31" fmla="*/ 304 h 407"/>
              <a:gd name="T32" fmla="*/ 357 w 395"/>
              <a:gd name="T33" fmla="*/ 298 h 407"/>
              <a:gd name="T34" fmla="*/ 363 w 395"/>
              <a:gd name="T35" fmla="*/ 272 h 407"/>
              <a:gd name="T36" fmla="*/ 371 w 395"/>
              <a:gd name="T37" fmla="*/ 264 h 407"/>
              <a:gd name="T38" fmla="*/ 370 w 395"/>
              <a:gd name="T39" fmla="*/ 252 h 407"/>
              <a:gd name="T40" fmla="*/ 349 w 395"/>
              <a:gd name="T41" fmla="*/ 225 h 407"/>
              <a:gd name="T42" fmla="*/ 332 w 395"/>
              <a:gd name="T43" fmla="*/ 207 h 407"/>
              <a:gd name="T44" fmla="*/ 312 w 395"/>
              <a:gd name="T45" fmla="*/ 192 h 407"/>
              <a:gd name="T46" fmla="*/ 312 w 395"/>
              <a:gd name="T47" fmla="*/ 177 h 407"/>
              <a:gd name="T48" fmla="*/ 316 w 395"/>
              <a:gd name="T49" fmla="*/ 156 h 407"/>
              <a:gd name="T50" fmla="*/ 321 w 395"/>
              <a:gd name="T51" fmla="*/ 130 h 407"/>
              <a:gd name="T52" fmla="*/ 308 w 395"/>
              <a:gd name="T53" fmla="*/ 114 h 407"/>
              <a:gd name="T54" fmla="*/ 314 w 395"/>
              <a:gd name="T55" fmla="*/ 73 h 407"/>
              <a:gd name="T56" fmla="*/ 306 w 395"/>
              <a:gd name="T57" fmla="*/ 19 h 407"/>
              <a:gd name="T58" fmla="*/ 287 w 395"/>
              <a:gd name="T59" fmla="*/ 2 h 407"/>
              <a:gd name="T60" fmla="*/ 278 w 395"/>
              <a:gd name="T61" fmla="*/ 0 h 407"/>
              <a:gd name="T62" fmla="*/ 247 w 395"/>
              <a:gd name="T63" fmla="*/ 16 h 407"/>
              <a:gd name="T64" fmla="*/ 233 w 395"/>
              <a:gd name="T65" fmla="*/ 2 h 407"/>
              <a:gd name="T66" fmla="*/ 221 w 395"/>
              <a:gd name="T67" fmla="*/ 11 h 407"/>
              <a:gd name="T68" fmla="*/ 227 w 395"/>
              <a:gd name="T69" fmla="*/ 25 h 407"/>
              <a:gd name="T70" fmla="*/ 213 w 395"/>
              <a:gd name="T71" fmla="*/ 61 h 407"/>
              <a:gd name="T72" fmla="*/ 196 w 395"/>
              <a:gd name="T73" fmla="*/ 83 h 407"/>
              <a:gd name="T74" fmla="*/ 199 w 395"/>
              <a:gd name="T75" fmla="*/ 100 h 407"/>
              <a:gd name="T76" fmla="*/ 162 w 395"/>
              <a:gd name="T77" fmla="*/ 121 h 407"/>
              <a:gd name="T78" fmla="*/ 152 w 395"/>
              <a:gd name="T79" fmla="*/ 102 h 407"/>
              <a:gd name="T80" fmla="*/ 120 w 395"/>
              <a:gd name="T81" fmla="*/ 109 h 407"/>
              <a:gd name="T82" fmla="*/ 119 w 395"/>
              <a:gd name="T83" fmla="*/ 130 h 407"/>
              <a:gd name="T84" fmla="*/ 92 w 395"/>
              <a:gd name="T85" fmla="*/ 130 h 407"/>
              <a:gd name="T86" fmla="*/ 72 w 395"/>
              <a:gd name="T87" fmla="*/ 152 h 407"/>
              <a:gd name="T88" fmla="*/ 48 w 395"/>
              <a:gd name="T89" fmla="*/ 166 h 407"/>
              <a:gd name="T90" fmla="*/ 35 w 395"/>
              <a:gd name="T91" fmla="*/ 175 h 407"/>
              <a:gd name="T92" fmla="*/ 19 w 395"/>
              <a:gd name="T93" fmla="*/ 192 h 407"/>
              <a:gd name="T94" fmla="*/ 0 w 395"/>
              <a:gd name="T95" fmla="*/ 213 h 407"/>
              <a:gd name="T96" fmla="*/ 20 w 395"/>
              <a:gd name="T97" fmla="*/ 221 h 407"/>
              <a:gd name="T98" fmla="*/ 48 w 395"/>
              <a:gd name="T99" fmla="*/ 258 h 407"/>
              <a:gd name="T100" fmla="*/ 74 w 395"/>
              <a:gd name="T101" fmla="*/ 261 h 407"/>
              <a:gd name="T102" fmla="*/ 85 w 395"/>
              <a:gd name="T103" fmla="*/ 278 h 407"/>
              <a:gd name="T104" fmla="*/ 80 w 395"/>
              <a:gd name="T105" fmla="*/ 295 h 407"/>
              <a:gd name="T106" fmla="*/ 83 w 395"/>
              <a:gd name="T107" fmla="*/ 312 h 407"/>
              <a:gd name="T108" fmla="*/ 99 w 395"/>
              <a:gd name="T109" fmla="*/ 329 h 407"/>
              <a:gd name="T110" fmla="*/ 116 w 395"/>
              <a:gd name="T111" fmla="*/ 354 h 407"/>
              <a:gd name="T112" fmla="*/ 133 w 395"/>
              <a:gd name="T113" fmla="*/ 377 h 407"/>
              <a:gd name="T114" fmla="*/ 154 w 395"/>
              <a:gd name="T115" fmla="*/ 380 h 407"/>
              <a:gd name="T116" fmla="*/ 173 w 395"/>
              <a:gd name="T117" fmla="*/ 406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95" h="407">
                <a:moveTo>
                  <a:pt x="173" y="406"/>
                </a:moveTo>
                <a:lnTo>
                  <a:pt x="190" y="389"/>
                </a:lnTo>
                <a:lnTo>
                  <a:pt x="207" y="383"/>
                </a:lnTo>
                <a:lnTo>
                  <a:pt x="219" y="383"/>
                </a:lnTo>
                <a:lnTo>
                  <a:pt x="219" y="360"/>
                </a:lnTo>
                <a:lnTo>
                  <a:pt x="233" y="346"/>
                </a:lnTo>
                <a:lnTo>
                  <a:pt x="256" y="344"/>
                </a:lnTo>
                <a:lnTo>
                  <a:pt x="309" y="340"/>
                </a:lnTo>
                <a:lnTo>
                  <a:pt x="335" y="344"/>
                </a:lnTo>
                <a:lnTo>
                  <a:pt x="356" y="332"/>
                </a:lnTo>
                <a:lnTo>
                  <a:pt x="370" y="332"/>
                </a:lnTo>
                <a:lnTo>
                  <a:pt x="383" y="327"/>
                </a:lnTo>
                <a:lnTo>
                  <a:pt x="394" y="318"/>
                </a:lnTo>
                <a:lnTo>
                  <a:pt x="386" y="298"/>
                </a:lnTo>
                <a:lnTo>
                  <a:pt x="378" y="306"/>
                </a:lnTo>
                <a:lnTo>
                  <a:pt x="369" y="304"/>
                </a:lnTo>
                <a:lnTo>
                  <a:pt x="357" y="298"/>
                </a:lnTo>
                <a:lnTo>
                  <a:pt x="363" y="272"/>
                </a:lnTo>
                <a:lnTo>
                  <a:pt x="371" y="264"/>
                </a:lnTo>
                <a:lnTo>
                  <a:pt x="370" y="252"/>
                </a:lnTo>
                <a:lnTo>
                  <a:pt x="349" y="225"/>
                </a:lnTo>
                <a:lnTo>
                  <a:pt x="332" y="207"/>
                </a:lnTo>
                <a:lnTo>
                  <a:pt x="312" y="192"/>
                </a:lnTo>
                <a:lnTo>
                  <a:pt x="312" y="177"/>
                </a:lnTo>
                <a:lnTo>
                  <a:pt x="316" y="156"/>
                </a:lnTo>
                <a:lnTo>
                  <a:pt x="321" y="130"/>
                </a:lnTo>
                <a:lnTo>
                  <a:pt x="308" y="114"/>
                </a:lnTo>
                <a:lnTo>
                  <a:pt x="314" y="73"/>
                </a:lnTo>
                <a:lnTo>
                  <a:pt x="306" y="19"/>
                </a:lnTo>
                <a:lnTo>
                  <a:pt x="287" y="2"/>
                </a:lnTo>
                <a:lnTo>
                  <a:pt x="278" y="0"/>
                </a:lnTo>
                <a:lnTo>
                  <a:pt x="247" y="16"/>
                </a:lnTo>
                <a:lnTo>
                  <a:pt x="233" y="2"/>
                </a:lnTo>
                <a:lnTo>
                  <a:pt x="221" y="11"/>
                </a:lnTo>
                <a:lnTo>
                  <a:pt x="227" y="25"/>
                </a:lnTo>
                <a:lnTo>
                  <a:pt x="213" y="61"/>
                </a:lnTo>
                <a:lnTo>
                  <a:pt x="196" y="83"/>
                </a:lnTo>
                <a:lnTo>
                  <a:pt x="199" y="100"/>
                </a:lnTo>
                <a:lnTo>
                  <a:pt x="162" y="121"/>
                </a:lnTo>
                <a:lnTo>
                  <a:pt x="152" y="102"/>
                </a:lnTo>
                <a:lnTo>
                  <a:pt x="120" y="109"/>
                </a:lnTo>
                <a:lnTo>
                  <a:pt x="119" y="130"/>
                </a:lnTo>
                <a:lnTo>
                  <a:pt x="92" y="130"/>
                </a:lnTo>
                <a:lnTo>
                  <a:pt x="72" y="152"/>
                </a:lnTo>
                <a:lnTo>
                  <a:pt x="48" y="166"/>
                </a:lnTo>
                <a:lnTo>
                  <a:pt x="35" y="175"/>
                </a:lnTo>
                <a:lnTo>
                  <a:pt x="19" y="192"/>
                </a:lnTo>
                <a:lnTo>
                  <a:pt x="0" y="213"/>
                </a:lnTo>
                <a:lnTo>
                  <a:pt x="20" y="221"/>
                </a:lnTo>
                <a:lnTo>
                  <a:pt x="48" y="258"/>
                </a:lnTo>
                <a:lnTo>
                  <a:pt x="74" y="261"/>
                </a:lnTo>
                <a:lnTo>
                  <a:pt x="85" y="278"/>
                </a:lnTo>
                <a:lnTo>
                  <a:pt x="80" y="295"/>
                </a:lnTo>
                <a:lnTo>
                  <a:pt x="83" y="312"/>
                </a:lnTo>
                <a:lnTo>
                  <a:pt x="99" y="329"/>
                </a:lnTo>
                <a:lnTo>
                  <a:pt x="116" y="354"/>
                </a:lnTo>
                <a:lnTo>
                  <a:pt x="133" y="377"/>
                </a:lnTo>
                <a:lnTo>
                  <a:pt x="154" y="380"/>
                </a:lnTo>
                <a:lnTo>
                  <a:pt x="173" y="406"/>
                </a:lnTo>
              </a:path>
            </a:pathLst>
          </a:custGeom>
          <a:solidFill>
            <a:schemeClr val="accent4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11" name="Freeform 8"/>
          <p:cNvSpPr>
            <a:spLocks/>
          </p:cNvSpPr>
          <p:nvPr/>
        </p:nvSpPr>
        <p:spPr bwMode="auto">
          <a:xfrm>
            <a:off x="5783883" y="3140224"/>
            <a:ext cx="770068" cy="1424815"/>
          </a:xfrm>
          <a:custGeom>
            <a:avLst/>
            <a:gdLst>
              <a:gd name="T0" fmla="*/ 197 w 437"/>
              <a:gd name="T1" fmla="*/ 837 h 850"/>
              <a:gd name="T2" fmla="*/ 228 w 437"/>
              <a:gd name="T3" fmla="*/ 770 h 850"/>
              <a:gd name="T4" fmla="*/ 234 w 437"/>
              <a:gd name="T5" fmla="*/ 724 h 850"/>
              <a:gd name="T6" fmla="*/ 288 w 437"/>
              <a:gd name="T7" fmla="*/ 661 h 850"/>
              <a:gd name="T8" fmla="*/ 345 w 437"/>
              <a:gd name="T9" fmla="*/ 639 h 850"/>
              <a:gd name="T10" fmla="*/ 376 w 437"/>
              <a:gd name="T11" fmla="*/ 597 h 850"/>
              <a:gd name="T12" fmla="*/ 398 w 437"/>
              <a:gd name="T13" fmla="*/ 588 h 850"/>
              <a:gd name="T14" fmla="*/ 407 w 437"/>
              <a:gd name="T15" fmla="*/ 580 h 850"/>
              <a:gd name="T16" fmla="*/ 384 w 437"/>
              <a:gd name="T17" fmla="*/ 554 h 850"/>
              <a:gd name="T18" fmla="*/ 350 w 437"/>
              <a:gd name="T19" fmla="*/ 542 h 850"/>
              <a:gd name="T20" fmla="*/ 341 w 437"/>
              <a:gd name="T21" fmla="*/ 531 h 850"/>
              <a:gd name="T22" fmla="*/ 290 w 437"/>
              <a:gd name="T23" fmla="*/ 463 h 850"/>
              <a:gd name="T24" fmla="*/ 282 w 437"/>
              <a:gd name="T25" fmla="*/ 426 h 850"/>
              <a:gd name="T26" fmla="*/ 282 w 437"/>
              <a:gd name="T27" fmla="*/ 381 h 850"/>
              <a:gd name="T28" fmla="*/ 290 w 437"/>
              <a:gd name="T29" fmla="*/ 338 h 850"/>
              <a:gd name="T30" fmla="*/ 302 w 437"/>
              <a:gd name="T31" fmla="*/ 304 h 850"/>
              <a:gd name="T32" fmla="*/ 321 w 437"/>
              <a:gd name="T33" fmla="*/ 259 h 850"/>
              <a:gd name="T34" fmla="*/ 369 w 437"/>
              <a:gd name="T35" fmla="*/ 174 h 850"/>
              <a:gd name="T36" fmla="*/ 393 w 437"/>
              <a:gd name="T37" fmla="*/ 131 h 850"/>
              <a:gd name="T38" fmla="*/ 436 w 437"/>
              <a:gd name="T39" fmla="*/ 71 h 850"/>
              <a:gd name="T40" fmla="*/ 424 w 437"/>
              <a:gd name="T41" fmla="*/ 43 h 850"/>
              <a:gd name="T42" fmla="*/ 397 w 437"/>
              <a:gd name="T43" fmla="*/ 54 h 850"/>
              <a:gd name="T44" fmla="*/ 387 w 437"/>
              <a:gd name="T45" fmla="*/ 17 h 850"/>
              <a:gd name="T46" fmla="*/ 362 w 437"/>
              <a:gd name="T47" fmla="*/ 3 h 850"/>
              <a:gd name="T48" fmla="*/ 336 w 437"/>
              <a:gd name="T49" fmla="*/ 17 h 850"/>
              <a:gd name="T50" fmla="*/ 296 w 437"/>
              <a:gd name="T51" fmla="*/ 0 h 850"/>
              <a:gd name="T52" fmla="*/ 260 w 437"/>
              <a:gd name="T53" fmla="*/ 33 h 850"/>
              <a:gd name="T54" fmla="*/ 277 w 437"/>
              <a:gd name="T55" fmla="*/ 96 h 850"/>
              <a:gd name="T56" fmla="*/ 261 w 437"/>
              <a:gd name="T57" fmla="*/ 125 h 850"/>
              <a:gd name="T58" fmla="*/ 231 w 437"/>
              <a:gd name="T59" fmla="*/ 168 h 850"/>
              <a:gd name="T60" fmla="*/ 206 w 437"/>
              <a:gd name="T61" fmla="*/ 154 h 850"/>
              <a:gd name="T62" fmla="*/ 199 w 437"/>
              <a:gd name="T63" fmla="*/ 190 h 850"/>
              <a:gd name="T64" fmla="*/ 178 w 437"/>
              <a:gd name="T65" fmla="*/ 216 h 850"/>
              <a:gd name="T66" fmla="*/ 155 w 437"/>
              <a:gd name="T67" fmla="*/ 242 h 850"/>
              <a:gd name="T68" fmla="*/ 124 w 437"/>
              <a:gd name="T69" fmla="*/ 261 h 850"/>
              <a:gd name="T70" fmla="*/ 117 w 437"/>
              <a:gd name="T71" fmla="*/ 237 h 850"/>
              <a:gd name="T72" fmla="*/ 98 w 437"/>
              <a:gd name="T73" fmla="*/ 236 h 850"/>
              <a:gd name="T74" fmla="*/ 75 w 437"/>
              <a:gd name="T75" fmla="*/ 276 h 850"/>
              <a:gd name="T76" fmla="*/ 55 w 437"/>
              <a:gd name="T77" fmla="*/ 310 h 850"/>
              <a:gd name="T78" fmla="*/ 46 w 437"/>
              <a:gd name="T79" fmla="*/ 318 h 850"/>
              <a:gd name="T80" fmla="*/ 34 w 437"/>
              <a:gd name="T81" fmla="*/ 334 h 850"/>
              <a:gd name="T82" fmla="*/ 0 w 437"/>
              <a:gd name="T83" fmla="*/ 398 h 850"/>
              <a:gd name="T84" fmla="*/ 29 w 437"/>
              <a:gd name="T85" fmla="*/ 412 h 850"/>
              <a:gd name="T86" fmla="*/ 83 w 437"/>
              <a:gd name="T87" fmla="*/ 438 h 850"/>
              <a:gd name="T88" fmla="*/ 75 w 437"/>
              <a:gd name="T89" fmla="*/ 478 h 850"/>
              <a:gd name="T90" fmla="*/ 80 w 437"/>
              <a:gd name="T91" fmla="*/ 528 h 850"/>
              <a:gd name="T92" fmla="*/ 133 w 437"/>
              <a:gd name="T93" fmla="*/ 549 h 850"/>
              <a:gd name="T94" fmla="*/ 148 w 437"/>
              <a:gd name="T95" fmla="*/ 576 h 850"/>
              <a:gd name="T96" fmla="*/ 123 w 437"/>
              <a:gd name="T97" fmla="*/ 616 h 850"/>
              <a:gd name="T98" fmla="*/ 129 w 437"/>
              <a:gd name="T99" fmla="*/ 670 h 850"/>
              <a:gd name="T100" fmla="*/ 123 w 437"/>
              <a:gd name="T101" fmla="*/ 709 h 850"/>
              <a:gd name="T102" fmla="*/ 131 w 437"/>
              <a:gd name="T103" fmla="*/ 752 h 850"/>
              <a:gd name="T104" fmla="*/ 126 w 437"/>
              <a:gd name="T105" fmla="*/ 789 h 850"/>
              <a:gd name="T106" fmla="*/ 140 w 437"/>
              <a:gd name="T107" fmla="*/ 798 h 850"/>
              <a:gd name="T108" fmla="*/ 169 w 437"/>
              <a:gd name="T109" fmla="*/ 829 h 8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37" h="850">
                <a:moveTo>
                  <a:pt x="186" y="849"/>
                </a:moveTo>
                <a:lnTo>
                  <a:pt x="197" y="837"/>
                </a:lnTo>
                <a:lnTo>
                  <a:pt x="200" y="812"/>
                </a:lnTo>
                <a:lnTo>
                  <a:pt x="228" y="770"/>
                </a:lnTo>
                <a:lnTo>
                  <a:pt x="231" y="738"/>
                </a:lnTo>
                <a:lnTo>
                  <a:pt x="234" y="724"/>
                </a:lnTo>
                <a:lnTo>
                  <a:pt x="242" y="707"/>
                </a:lnTo>
                <a:lnTo>
                  <a:pt x="288" y="661"/>
                </a:lnTo>
                <a:lnTo>
                  <a:pt x="307" y="650"/>
                </a:lnTo>
                <a:lnTo>
                  <a:pt x="345" y="639"/>
                </a:lnTo>
                <a:lnTo>
                  <a:pt x="361" y="625"/>
                </a:lnTo>
                <a:lnTo>
                  <a:pt x="376" y="597"/>
                </a:lnTo>
                <a:lnTo>
                  <a:pt x="390" y="594"/>
                </a:lnTo>
                <a:lnTo>
                  <a:pt x="398" y="588"/>
                </a:lnTo>
                <a:lnTo>
                  <a:pt x="409" y="585"/>
                </a:lnTo>
                <a:lnTo>
                  <a:pt x="407" y="580"/>
                </a:lnTo>
                <a:lnTo>
                  <a:pt x="404" y="568"/>
                </a:lnTo>
                <a:lnTo>
                  <a:pt x="384" y="554"/>
                </a:lnTo>
                <a:lnTo>
                  <a:pt x="367" y="545"/>
                </a:lnTo>
                <a:lnTo>
                  <a:pt x="350" y="542"/>
                </a:lnTo>
                <a:lnTo>
                  <a:pt x="341" y="540"/>
                </a:lnTo>
                <a:lnTo>
                  <a:pt x="341" y="531"/>
                </a:lnTo>
                <a:lnTo>
                  <a:pt x="324" y="506"/>
                </a:lnTo>
                <a:lnTo>
                  <a:pt x="290" y="463"/>
                </a:lnTo>
                <a:lnTo>
                  <a:pt x="288" y="438"/>
                </a:lnTo>
                <a:lnTo>
                  <a:pt x="282" y="426"/>
                </a:lnTo>
                <a:lnTo>
                  <a:pt x="274" y="421"/>
                </a:lnTo>
                <a:lnTo>
                  <a:pt x="282" y="381"/>
                </a:lnTo>
                <a:lnTo>
                  <a:pt x="285" y="355"/>
                </a:lnTo>
                <a:lnTo>
                  <a:pt x="290" y="338"/>
                </a:lnTo>
                <a:lnTo>
                  <a:pt x="293" y="312"/>
                </a:lnTo>
                <a:lnTo>
                  <a:pt x="302" y="304"/>
                </a:lnTo>
                <a:lnTo>
                  <a:pt x="302" y="290"/>
                </a:lnTo>
                <a:lnTo>
                  <a:pt x="321" y="259"/>
                </a:lnTo>
                <a:lnTo>
                  <a:pt x="333" y="233"/>
                </a:lnTo>
                <a:lnTo>
                  <a:pt x="369" y="174"/>
                </a:lnTo>
                <a:lnTo>
                  <a:pt x="378" y="159"/>
                </a:lnTo>
                <a:lnTo>
                  <a:pt x="393" y="131"/>
                </a:lnTo>
                <a:lnTo>
                  <a:pt x="433" y="88"/>
                </a:lnTo>
                <a:lnTo>
                  <a:pt x="436" y="71"/>
                </a:lnTo>
                <a:lnTo>
                  <a:pt x="426" y="59"/>
                </a:lnTo>
                <a:lnTo>
                  <a:pt x="424" y="43"/>
                </a:lnTo>
                <a:lnTo>
                  <a:pt x="409" y="39"/>
                </a:lnTo>
                <a:lnTo>
                  <a:pt x="397" y="54"/>
                </a:lnTo>
                <a:lnTo>
                  <a:pt x="390" y="45"/>
                </a:lnTo>
                <a:lnTo>
                  <a:pt x="387" y="17"/>
                </a:lnTo>
                <a:lnTo>
                  <a:pt x="374" y="19"/>
                </a:lnTo>
                <a:lnTo>
                  <a:pt x="362" y="3"/>
                </a:lnTo>
                <a:lnTo>
                  <a:pt x="347" y="4"/>
                </a:lnTo>
                <a:lnTo>
                  <a:pt x="336" y="17"/>
                </a:lnTo>
                <a:lnTo>
                  <a:pt x="319" y="3"/>
                </a:lnTo>
                <a:lnTo>
                  <a:pt x="296" y="0"/>
                </a:lnTo>
                <a:lnTo>
                  <a:pt x="275" y="14"/>
                </a:lnTo>
                <a:lnTo>
                  <a:pt x="260" y="33"/>
                </a:lnTo>
                <a:lnTo>
                  <a:pt x="245" y="44"/>
                </a:lnTo>
                <a:lnTo>
                  <a:pt x="277" y="96"/>
                </a:lnTo>
                <a:lnTo>
                  <a:pt x="277" y="116"/>
                </a:lnTo>
                <a:lnTo>
                  <a:pt x="261" y="125"/>
                </a:lnTo>
                <a:lnTo>
                  <a:pt x="241" y="150"/>
                </a:lnTo>
                <a:lnTo>
                  <a:pt x="231" y="168"/>
                </a:lnTo>
                <a:lnTo>
                  <a:pt x="220" y="159"/>
                </a:lnTo>
                <a:lnTo>
                  <a:pt x="206" y="154"/>
                </a:lnTo>
                <a:lnTo>
                  <a:pt x="199" y="158"/>
                </a:lnTo>
                <a:lnTo>
                  <a:pt x="199" y="190"/>
                </a:lnTo>
                <a:lnTo>
                  <a:pt x="196" y="210"/>
                </a:lnTo>
                <a:lnTo>
                  <a:pt x="178" y="216"/>
                </a:lnTo>
                <a:lnTo>
                  <a:pt x="163" y="223"/>
                </a:lnTo>
                <a:lnTo>
                  <a:pt x="155" y="242"/>
                </a:lnTo>
                <a:lnTo>
                  <a:pt x="151" y="261"/>
                </a:lnTo>
                <a:lnTo>
                  <a:pt x="124" y="261"/>
                </a:lnTo>
                <a:lnTo>
                  <a:pt x="117" y="254"/>
                </a:lnTo>
                <a:lnTo>
                  <a:pt x="117" y="237"/>
                </a:lnTo>
                <a:lnTo>
                  <a:pt x="108" y="227"/>
                </a:lnTo>
                <a:lnTo>
                  <a:pt x="98" y="236"/>
                </a:lnTo>
                <a:lnTo>
                  <a:pt x="71" y="253"/>
                </a:lnTo>
                <a:lnTo>
                  <a:pt x="75" y="276"/>
                </a:lnTo>
                <a:lnTo>
                  <a:pt x="73" y="287"/>
                </a:lnTo>
                <a:lnTo>
                  <a:pt x="55" y="310"/>
                </a:lnTo>
                <a:lnTo>
                  <a:pt x="45" y="310"/>
                </a:lnTo>
                <a:lnTo>
                  <a:pt x="46" y="318"/>
                </a:lnTo>
                <a:lnTo>
                  <a:pt x="49" y="330"/>
                </a:lnTo>
                <a:lnTo>
                  <a:pt x="34" y="334"/>
                </a:lnTo>
                <a:lnTo>
                  <a:pt x="12" y="338"/>
                </a:lnTo>
                <a:lnTo>
                  <a:pt x="0" y="398"/>
                </a:lnTo>
                <a:lnTo>
                  <a:pt x="12" y="405"/>
                </a:lnTo>
                <a:lnTo>
                  <a:pt x="29" y="412"/>
                </a:lnTo>
                <a:lnTo>
                  <a:pt x="55" y="421"/>
                </a:lnTo>
                <a:lnTo>
                  <a:pt x="83" y="438"/>
                </a:lnTo>
                <a:lnTo>
                  <a:pt x="83" y="446"/>
                </a:lnTo>
                <a:lnTo>
                  <a:pt x="75" y="478"/>
                </a:lnTo>
                <a:lnTo>
                  <a:pt x="75" y="515"/>
                </a:lnTo>
                <a:lnTo>
                  <a:pt x="80" y="528"/>
                </a:lnTo>
                <a:lnTo>
                  <a:pt x="99" y="534"/>
                </a:lnTo>
                <a:lnTo>
                  <a:pt x="133" y="549"/>
                </a:lnTo>
                <a:lnTo>
                  <a:pt x="146" y="557"/>
                </a:lnTo>
                <a:lnTo>
                  <a:pt x="148" y="576"/>
                </a:lnTo>
                <a:lnTo>
                  <a:pt x="137" y="588"/>
                </a:lnTo>
                <a:lnTo>
                  <a:pt x="123" y="616"/>
                </a:lnTo>
                <a:lnTo>
                  <a:pt x="123" y="633"/>
                </a:lnTo>
                <a:lnTo>
                  <a:pt x="129" y="670"/>
                </a:lnTo>
                <a:lnTo>
                  <a:pt x="126" y="685"/>
                </a:lnTo>
                <a:lnTo>
                  <a:pt x="123" y="709"/>
                </a:lnTo>
                <a:lnTo>
                  <a:pt x="137" y="727"/>
                </a:lnTo>
                <a:lnTo>
                  <a:pt x="131" y="752"/>
                </a:lnTo>
                <a:lnTo>
                  <a:pt x="126" y="773"/>
                </a:lnTo>
                <a:lnTo>
                  <a:pt x="126" y="789"/>
                </a:lnTo>
                <a:lnTo>
                  <a:pt x="129" y="792"/>
                </a:lnTo>
                <a:lnTo>
                  <a:pt x="140" y="798"/>
                </a:lnTo>
                <a:lnTo>
                  <a:pt x="160" y="815"/>
                </a:lnTo>
                <a:lnTo>
                  <a:pt x="169" y="829"/>
                </a:lnTo>
                <a:lnTo>
                  <a:pt x="186" y="849"/>
                </a:lnTo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grpSp>
        <p:nvGrpSpPr>
          <p:cNvPr id="2" name="1 Grupo"/>
          <p:cNvGrpSpPr/>
          <p:nvPr/>
        </p:nvGrpSpPr>
        <p:grpSpPr>
          <a:xfrm>
            <a:off x="6886137" y="3398354"/>
            <a:ext cx="1207949" cy="735012"/>
            <a:chOff x="6488251" y="3753086"/>
            <a:chExt cx="1207949" cy="735012"/>
          </a:xfrm>
          <a:solidFill>
            <a:srgbClr val="00B0F0"/>
          </a:solidFill>
        </p:grpSpPr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6488251" y="4263511"/>
              <a:ext cx="164584" cy="135627"/>
            </a:xfrm>
            <a:custGeom>
              <a:avLst/>
              <a:gdLst>
                <a:gd name="T0" fmla="*/ 78 w 93"/>
                <a:gd name="T1" fmla="*/ 0 h 81"/>
                <a:gd name="T2" fmla="*/ 52 w 93"/>
                <a:gd name="T3" fmla="*/ 0 h 81"/>
                <a:gd name="T4" fmla="*/ 21 w 93"/>
                <a:gd name="T5" fmla="*/ 17 h 81"/>
                <a:gd name="T6" fmla="*/ 21 w 93"/>
                <a:gd name="T7" fmla="*/ 34 h 81"/>
                <a:gd name="T8" fmla="*/ 12 w 93"/>
                <a:gd name="T9" fmla="*/ 37 h 81"/>
                <a:gd name="T10" fmla="*/ 3 w 93"/>
                <a:gd name="T11" fmla="*/ 49 h 81"/>
                <a:gd name="T12" fmla="*/ 0 w 93"/>
                <a:gd name="T13" fmla="*/ 60 h 81"/>
                <a:gd name="T14" fmla="*/ 9 w 93"/>
                <a:gd name="T15" fmla="*/ 63 h 81"/>
                <a:gd name="T16" fmla="*/ 26 w 93"/>
                <a:gd name="T17" fmla="*/ 80 h 81"/>
                <a:gd name="T18" fmla="*/ 38 w 93"/>
                <a:gd name="T19" fmla="*/ 80 h 81"/>
                <a:gd name="T20" fmla="*/ 38 w 93"/>
                <a:gd name="T21" fmla="*/ 71 h 81"/>
                <a:gd name="T22" fmla="*/ 47 w 93"/>
                <a:gd name="T23" fmla="*/ 54 h 81"/>
                <a:gd name="T24" fmla="*/ 57 w 93"/>
                <a:gd name="T25" fmla="*/ 57 h 81"/>
                <a:gd name="T26" fmla="*/ 66 w 93"/>
                <a:gd name="T27" fmla="*/ 45 h 81"/>
                <a:gd name="T28" fmla="*/ 89 w 93"/>
                <a:gd name="T29" fmla="*/ 23 h 81"/>
                <a:gd name="T30" fmla="*/ 92 w 93"/>
                <a:gd name="T31" fmla="*/ 17 h 81"/>
                <a:gd name="T32" fmla="*/ 89 w 93"/>
                <a:gd name="T33" fmla="*/ 14 h 81"/>
                <a:gd name="T34" fmla="*/ 78 w 93"/>
                <a:gd name="T3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" h="81">
                  <a:moveTo>
                    <a:pt x="78" y="0"/>
                  </a:moveTo>
                  <a:lnTo>
                    <a:pt x="52" y="0"/>
                  </a:lnTo>
                  <a:lnTo>
                    <a:pt x="21" y="17"/>
                  </a:lnTo>
                  <a:lnTo>
                    <a:pt x="21" y="34"/>
                  </a:lnTo>
                  <a:lnTo>
                    <a:pt x="12" y="37"/>
                  </a:lnTo>
                  <a:lnTo>
                    <a:pt x="3" y="49"/>
                  </a:lnTo>
                  <a:lnTo>
                    <a:pt x="0" y="60"/>
                  </a:lnTo>
                  <a:lnTo>
                    <a:pt x="9" y="63"/>
                  </a:lnTo>
                  <a:lnTo>
                    <a:pt x="26" y="80"/>
                  </a:lnTo>
                  <a:lnTo>
                    <a:pt x="38" y="80"/>
                  </a:lnTo>
                  <a:lnTo>
                    <a:pt x="38" y="71"/>
                  </a:lnTo>
                  <a:lnTo>
                    <a:pt x="47" y="54"/>
                  </a:lnTo>
                  <a:lnTo>
                    <a:pt x="57" y="57"/>
                  </a:lnTo>
                  <a:lnTo>
                    <a:pt x="66" y="45"/>
                  </a:lnTo>
                  <a:lnTo>
                    <a:pt x="89" y="23"/>
                  </a:lnTo>
                  <a:lnTo>
                    <a:pt x="92" y="17"/>
                  </a:lnTo>
                  <a:lnTo>
                    <a:pt x="89" y="14"/>
                  </a:lnTo>
                  <a:lnTo>
                    <a:pt x="78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6563748" y="4413721"/>
              <a:ext cx="89087" cy="74377"/>
            </a:xfrm>
            <a:custGeom>
              <a:avLst/>
              <a:gdLst>
                <a:gd name="T0" fmla="*/ 9 w 50"/>
                <a:gd name="T1" fmla="*/ 0 h 44"/>
                <a:gd name="T2" fmla="*/ 9 w 50"/>
                <a:gd name="T3" fmla="*/ 9 h 44"/>
                <a:gd name="T4" fmla="*/ 0 w 50"/>
                <a:gd name="T5" fmla="*/ 17 h 44"/>
                <a:gd name="T6" fmla="*/ 0 w 50"/>
                <a:gd name="T7" fmla="*/ 31 h 44"/>
                <a:gd name="T8" fmla="*/ 9 w 50"/>
                <a:gd name="T9" fmla="*/ 43 h 44"/>
                <a:gd name="T10" fmla="*/ 17 w 50"/>
                <a:gd name="T11" fmla="*/ 34 h 44"/>
                <a:gd name="T12" fmla="*/ 23 w 50"/>
                <a:gd name="T13" fmla="*/ 38 h 44"/>
                <a:gd name="T14" fmla="*/ 37 w 50"/>
                <a:gd name="T15" fmla="*/ 43 h 44"/>
                <a:gd name="T16" fmla="*/ 49 w 50"/>
                <a:gd name="T17" fmla="*/ 38 h 44"/>
                <a:gd name="T18" fmla="*/ 46 w 50"/>
                <a:gd name="T19" fmla="*/ 29 h 44"/>
                <a:gd name="T20" fmla="*/ 35 w 50"/>
                <a:gd name="T21" fmla="*/ 17 h 44"/>
                <a:gd name="T22" fmla="*/ 26 w 50"/>
                <a:gd name="T23" fmla="*/ 14 h 44"/>
                <a:gd name="T24" fmla="*/ 17 w 50"/>
                <a:gd name="T25" fmla="*/ 14 h 44"/>
                <a:gd name="T26" fmla="*/ 9 w 50"/>
                <a:gd name="T2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44">
                  <a:moveTo>
                    <a:pt x="9" y="0"/>
                  </a:moveTo>
                  <a:lnTo>
                    <a:pt x="9" y="9"/>
                  </a:lnTo>
                  <a:lnTo>
                    <a:pt x="0" y="17"/>
                  </a:lnTo>
                  <a:lnTo>
                    <a:pt x="0" y="31"/>
                  </a:lnTo>
                  <a:lnTo>
                    <a:pt x="9" y="43"/>
                  </a:lnTo>
                  <a:lnTo>
                    <a:pt x="17" y="34"/>
                  </a:lnTo>
                  <a:lnTo>
                    <a:pt x="23" y="38"/>
                  </a:lnTo>
                  <a:lnTo>
                    <a:pt x="37" y="43"/>
                  </a:lnTo>
                  <a:lnTo>
                    <a:pt x="49" y="38"/>
                  </a:lnTo>
                  <a:lnTo>
                    <a:pt x="46" y="29"/>
                  </a:lnTo>
                  <a:lnTo>
                    <a:pt x="35" y="17"/>
                  </a:lnTo>
                  <a:lnTo>
                    <a:pt x="26" y="14"/>
                  </a:lnTo>
                  <a:lnTo>
                    <a:pt x="17" y="14"/>
                  </a:lnTo>
                  <a:lnTo>
                    <a:pt x="9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6904993" y="3799753"/>
              <a:ext cx="446941" cy="350006"/>
            </a:xfrm>
            <a:custGeom>
              <a:avLst/>
              <a:gdLst>
                <a:gd name="T0" fmla="*/ 199 w 254"/>
                <a:gd name="T1" fmla="*/ 0 h 208"/>
                <a:gd name="T2" fmla="*/ 177 w 254"/>
                <a:gd name="T3" fmla="*/ 14 h 208"/>
                <a:gd name="T4" fmla="*/ 182 w 254"/>
                <a:gd name="T5" fmla="*/ 20 h 208"/>
                <a:gd name="T6" fmla="*/ 193 w 254"/>
                <a:gd name="T7" fmla="*/ 20 h 208"/>
                <a:gd name="T8" fmla="*/ 187 w 254"/>
                <a:gd name="T9" fmla="*/ 31 h 208"/>
                <a:gd name="T10" fmla="*/ 173 w 254"/>
                <a:gd name="T11" fmla="*/ 45 h 208"/>
                <a:gd name="T12" fmla="*/ 187 w 254"/>
                <a:gd name="T13" fmla="*/ 43 h 208"/>
                <a:gd name="T14" fmla="*/ 196 w 254"/>
                <a:gd name="T15" fmla="*/ 51 h 208"/>
                <a:gd name="T16" fmla="*/ 196 w 254"/>
                <a:gd name="T17" fmla="*/ 54 h 208"/>
                <a:gd name="T18" fmla="*/ 208 w 254"/>
                <a:gd name="T19" fmla="*/ 65 h 208"/>
                <a:gd name="T20" fmla="*/ 219 w 254"/>
                <a:gd name="T21" fmla="*/ 60 h 208"/>
                <a:gd name="T22" fmla="*/ 225 w 254"/>
                <a:gd name="T23" fmla="*/ 43 h 208"/>
                <a:gd name="T24" fmla="*/ 239 w 254"/>
                <a:gd name="T25" fmla="*/ 45 h 208"/>
                <a:gd name="T26" fmla="*/ 248 w 254"/>
                <a:gd name="T27" fmla="*/ 54 h 208"/>
                <a:gd name="T28" fmla="*/ 253 w 254"/>
                <a:gd name="T29" fmla="*/ 65 h 208"/>
                <a:gd name="T30" fmla="*/ 244 w 254"/>
                <a:gd name="T31" fmla="*/ 77 h 208"/>
                <a:gd name="T32" fmla="*/ 233 w 254"/>
                <a:gd name="T33" fmla="*/ 83 h 208"/>
                <a:gd name="T34" fmla="*/ 241 w 254"/>
                <a:gd name="T35" fmla="*/ 97 h 208"/>
                <a:gd name="T36" fmla="*/ 239 w 254"/>
                <a:gd name="T37" fmla="*/ 110 h 208"/>
                <a:gd name="T38" fmla="*/ 236 w 254"/>
                <a:gd name="T39" fmla="*/ 128 h 208"/>
                <a:gd name="T40" fmla="*/ 230 w 254"/>
                <a:gd name="T41" fmla="*/ 145 h 208"/>
                <a:gd name="T42" fmla="*/ 210 w 254"/>
                <a:gd name="T43" fmla="*/ 148 h 208"/>
                <a:gd name="T44" fmla="*/ 216 w 254"/>
                <a:gd name="T45" fmla="*/ 159 h 208"/>
                <a:gd name="T46" fmla="*/ 225 w 254"/>
                <a:gd name="T47" fmla="*/ 173 h 208"/>
                <a:gd name="T48" fmla="*/ 213 w 254"/>
                <a:gd name="T49" fmla="*/ 181 h 208"/>
                <a:gd name="T50" fmla="*/ 208 w 254"/>
                <a:gd name="T51" fmla="*/ 198 h 208"/>
                <a:gd name="T52" fmla="*/ 199 w 254"/>
                <a:gd name="T53" fmla="*/ 202 h 208"/>
                <a:gd name="T54" fmla="*/ 191 w 254"/>
                <a:gd name="T55" fmla="*/ 196 h 208"/>
                <a:gd name="T56" fmla="*/ 182 w 254"/>
                <a:gd name="T57" fmla="*/ 196 h 208"/>
                <a:gd name="T58" fmla="*/ 165 w 254"/>
                <a:gd name="T59" fmla="*/ 207 h 208"/>
                <a:gd name="T60" fmla="*/ 142 w 254"/>
                <a:gd name="T61" fmla="*/ 179 h 208"/>
                <a:gd name="T62" fmla="*/ 122 w 254"/>
                <a:gd name="T63" fmla="*/ 184 h 208"/>
                <a:gd name="T64" fmla="*/ 108 w 254"/>
                <a:gd name="T65" fmla="*/ 171 h 208"/>
                <a:gd name="T66" fmla="*/ 102 w 254"/>
                <a:gd name="T67" fmla="*/ 153 h 208"/>
                <a:gd name="T68" fmla="*/ 102 w 254"/>
                <a:gd name="T69" fmla="*/ 136 h 208"/>
                <a:gd name="T70" fmla="*/ 85 w 254"/>
                <a:gd name="T71" fmla="*/ 131 h 208"/>
                <a:gd name="T72" fmla="*/ 76 w 254"/>
                <a:gd name="T73" fmla="*/ 131 h 208"/>
                <a:gd name="T74" fmla="*/ 71 w 254"/>
                <a:gd name="T75" fmla="*/ 122 h 208"/>
                <a:gd name="T76" fmla="*/ 62 w 254"/>
                <a:gd name="T77" fmla="*/ 131 h 208"/>
                <a:gd name="T78" fmla="*/ 57 w 254"/>
                <a:gd name="T79" fmla="*/ 145 h 208"/>
                <a:gd name="T80" fmla="*/ 42 w 254"/>
                <a:gd name="T81" fmla="*/ 157 h 208"/>
                <a:gd name="T82" fmla="*/ 26 w 254"/>
                <a:gd name="T83" fmla="*/ 136 h 208"/>
                <a:gd name="T84" fmla="*/ 0 w 254"/>
                <a:gd name="T85" fmla="*/ 133 h 208"/>
                <a:gd name="T86" fmla="*/ 5 w 254"/>
                <a:gd name="T87" fmla="*/ 122 h 208"/>
                <a:gd name="T88" fmla="*/ 23 w 254"/>
                <a:gd name="T89" fmla="*/ 110 h 208"/>
                <a:gd name="T90" fmla="*/ 26 w 254"/>
                <a:gd name="T91" fmla="*/ 97 h 208"/>
                <a:gd name="T92" fmla="*/ 45 w 254"/>
                <a:gd name="T93" fmla="*/ 71 h 208"/>
                <a:gd name="T94" fmla="*/ 68 w 254"/>
                <a:gd name="T95" fmla="*/ 69 h 208"/>
                <a:gd name="T96" fmla="*/ 88 w 254"/>
                <a:gd name="T97" fmla="*/ 48 h 208"/>
                <a:gd name="T98" fmla="*/ 94 w 254"/>
                <a:gd name="T99" fmla="*/ 37 h 208"/>
                <a:gd name="T100" fmla="*/ 108 w 254"/>
                <a:gd name="T101" fmla="*/ 23 h 208"/>
                <a:gd name="T102" fmla="*/ 116 w 254"/>
                <a:gd name="T103" fmla="*/ 29 h 208"/>
                <a:gd name="T104" fmla="*/ 137 w 254"/>
                <a:gd name="T105" fmla="*/ 20 h 208"/>
                <a:gd name="T106" fmla="*/ 142 w 254"/>
                <a:gd name="T107" fmla="*/ 5 h 208"/>
                <a:gd name="T108" fmla="*/ 170 w 254"/>
                <a:gd name="T109" fmla="*/ 3 h 208"/>
                <a:gd name="T110" fmla="*/ 199 w 254"/>
                <a:gd name="T111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54" h="208">
                  <a:moveTo>
                    <a:pt x="199" y="0"/>
                  </a:moveTo>
                  <a:lnTo>
                    <a:pt x="177" y="14"/>
                  </a:lnTo>
                  <a:lnTo>
                    <a:pt x="182" y="20"/>
                  </a:lnTo>
                  <a:lnTo>
                    <a:pt x="193" y="20"/>
                  </a:lnTo>
                  <a:lnTo>
                    <a:pt x="187" y="31"/>
                  </a:lnTo>
                  <a:lnTo>
                    <a:pt x="173" y="45"/>
                  </a:lnTo>
                  <a:lnTo>
                    <a:pt x="187" y="43"/>
                  </a:lnTo>
                  <a:lnTo>
                    <a:pt x="196" y="51"/>
                  </a:lnTo>
                  <a:lnTo>
                    <a:pt x="196" y="54"/>
                  </a:lnTo>
                  <a:lnTo>
                    <a:pt x="208" y="65"/>
                  </a:lnTo>
                  <a:lnTo>
                    <a:pt x="219" y="60"/>
                  </a:lnTo>
                  <a:lnTo>
                    <a:pt x="225" y="43"/>
                  </a:lnTo>
                  <a:lnTo>
                    <a:pt x="239" y="45"/>
                  </a:lnTo>
                  <a:lnTo>
                    <a:pt x="248" y="54"/>
                  </a:lnTo>
                  <a:lnTo>
                    <a:pt x="253" y="65"/>
                  </a:lnTo>
                  <a:lnTo>
                    <a:pt x="244" y="77"/>
                  </a:lnTo>
                  <a:lnTo>
                    <a:pt x="233" y="83"/>
                  </a:lnTo>
                  <a:lnTo>
                    <a:pt x="241" y="97"/>
                  </a:lnTo>
                  <a:lnTo>
                    <a:pt x="239" y="110"/>
                  </a:lnTo>
                  <a:lnTo>
                    <a:pt x="236" y="128"/>
                  </a:lnTo>
                  <a:lnTo>
                    <a:pt x="230" y="145"/>
                  </a:lnTo>
                  <a:lnTo>
                    <a:pt x="210" y="148"/>
                  </a:lnTo>
                  <a:lnTo>
                    <a:pt x="216" y="159"/>
                  </a:lnTo>
                  <a:lnTo>
                    <a:pt x="225" y="173"/>
                  </a:lnTo>
                  <a:lnTo>
                    <a:pt x="213" y="181"/>
                  </a:lnTo>
                  <a:lnTo>
                    <a:pt x="208" y="198"/>
                  </a:lnTo>
                  <a:lnTo>
                    <a:pt x="199" y="202"/>
                  </a:lnTo>
                  <a:lnTo>
                    <a:pt x="191" y="196"/>
                  </a:lnTo>
                  <a:lnTo>
                    <a:pt x="182" y="196"/>
                  </a:lnTo>
                  <a:lnTo>
                    <a:pt x="165" y="207"/>
                  </a:lnTo>
                  <a:lnTo>
                    <a:pt x="142" y="179"/>
                  </a:lnTo>
                  <a:lnTo>
                    <a:pt x="122" y="184"/>
                  </a:lnTo>
                  <a:lnTo>
                    <a:pt x="108" y="171"/>
                  </a:lnTo>
                  <a:lnTo>
                    <a:pt x="102" y="153"/>
                  </a:lnTo>
                  <a:lnTo>
                    <a:pt x="102" y="136"/>
                  </a:lnTo>
                  <a:lnTo>
                    <a:pt x="85" y="131"/>
                  </a:lnTo>
                  <a:lnTo>
                    <a:pt x="76" y="131"/>
                  </a:lnTo>
                  <a:lnTo>
                    <a:pt x="71" y="122"/>
                  </a:lnTo>
                  <a:lnTo>
                    <a:pt x="62" y="131"/>
                  </a:lnTo>
                  <a:lnTo>
                    <a:pt x="57" y="145"/>
                  </a:lnTo>
                  <a:lnTo>
                    <a:pt x="42" y="157"/>
                  </a:lnTo>
                  <a:lnTo>
                    <a:pt x="26" y="136"/>
                  </a:lnTo>
                  <a:lnTo>
                    <a:pt x="0" y="133"/>
                  </a:lnTo>
                  <a:lnTo>
                    <a:pt x="5" y="122"/>
                  </a:lnTo>
                  <a:lnTo>
                    <a:pt x="23" y="110"/>
                  </a:lnTo>
                  <a:lnTo>
                    <a:pt x="26" y="97"/>
                  </a:lnTo>
                  <a:lnTo>
                    <a:pt x="45" y="71"/>
                  </a:lnTo>
                  <a:lnTo>
                    <a:pt x="68" y="69"/>
                  </a:lnTo>
                  <a:lnTo>
                    <a:pt x="88" y="48"/>
                  </a:lnTo>
                  <a:lnTo>
                    <a:pt x="94" y="37"/>
                  </a:lnTo>
                  <a:lnTo>
                    <a:pt x="108" y="23"/>
                  </a:lnTo>
                  <a:lnTo>
                    <a:pt x="116" y="29"/>
                  </a:lnTo>
                  <a:lnTo>
                    <a:pt x="137" y="20"/>
                  </a:lnTo>
                  <a:lnTo>
                    <a:pt x="142" y="5"/>
                  </a:lnTo>
                  <a:lnTo>
                    <a:pt x="170" y="3"/>
                  </a:lnTo>
                  <a:lnTo>
                    <a:pt x="199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>
              <a:off x="7484809" y="3753086"/>
              <a:ext cx="211391" cy="144377"/>
            </a:xfrm>
            <a:custGeom>
              <a:avLst/>
              <a:gdLst>
                <a:gd name="T0" fmla="*/ 0 w 120"/>
                <a:gd name="T1" fmla="*/ 4 h 86"/>
                <a:gd name="T2" fmla="*/ 10 w 120"/>
                <a:gd name="T3" fmla="*/ 0 h 86"/>
                <a:gd name="T4" fmla="*/ 36 w 120"/>
                <a:gd name="T5" fmla="*/ 4 h 86"/>
                <a:gd name="T6" fmla="*/ 46 w 120"/>
                <a:gd name="T7" fmla="*/ 7 h 86"/>
                <a:gd name="T8" fmla="*/ 55 w 120"/>
                <a:gd name="T9" fmla="*/ 4 h 86"/>
                <a:gd name="T10" fmla="*/ 70 w 120"/>
                <a:gd name="T11" fmla="*/ 0 h 86"/>
                <a:gd name="T12" fmla="*/ 86 w 120"/>
                <a:gd name="T13" fmla="*/ 2 h 86"/>
                <a:gd name="T14" fmla="*/ 101 w 120"/>
                <a:gd name="T15" fmla="*/ 9 h 86"/>
                <a:gd name="T16" fmla="*/ 110 w 120"/>
                <a:gd name="T17" fmla="*/ 31 h 86"/>
                <a:gd name="T18" fmla="*/ 105 w 120"/>
                <a:gd name="T19" fmla="*/ 42 h 86"/>
                <a:gd name="T20" fmla="*/ 112 w 120"/>
                <a:gd name="T21" fmla="*/ 57 h 86"/>
                <a:gd name="T22" fmla="*/ 119 w 120"/>
                <a:gd name="T23" fmla="*/ 71 h 86"/>
                <a:gd name="T24" fmla="*/ 117 w 120"/>
                <a:gd name="T25" fmla="*/ 85 h 86"/>
                <a:gd name="T26" fmla="*/ 110 w 120"/>
                <a:gd name="T27" fmla="*/ 73 h 86"/>
                <a:gd name="T28" fmla="*/ 91 w 120"/>
                <a:gd name="T29" fmla="*/ 54 h 86"/>
                <a:gd name="T30" fmla="*/ 60 w 120"/>
                <a:gd name="T31" fmla="*/ 42 h 86"/>
                <a:gd name="T32" fmla="*/ 36 w 120"/>
                <a:gd name="T33" fmla="*/ 40 h 86"/>
                <a:gd name="T34" fmla="*/ 19 w 120"/>
                <a:gd name="T35" fmla="*/ 45 h 86"/>
                <a:gd name="T36" fmla="*/ 12 w 120"/>
                <a:gd name="T37" fmla="*/ 38 h 86"/>
                <a:gd name="T38" fmla="*/ 10 w 120"/>
                <a:gd name="T39" fmla="*/ 24 h 86"/>
                <a:gd name="T40" fmla="*/ 0 w 120"/>
                <a:gd name="T41" fmla="*/ 18 h 86"/>
                <a:gd name="T42" fmla="*/ 0 w 120"/>
                <a:gd name="T43" fmla="*/ 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0" h="86">
                  <a:moveTo>
                    <a:pt x="0" y="4"/>
                  </a:moveTo>
                  <a:lnTo>
                    <a:pt x="10" y="0"/>
                  </a:lnTo>
                  <a:lnTo>
                    <a:pt x="36" y="4"/>
                  </a:lnTo>
                  <a:lnTo>
                    <a:pt x="46" y="7"/>
                  </a:lnTo>
                  <a:lnTo>
                    <a:pt x="55" y="4"/>
                  </a:lnTo>
                  <a:lnTo>
                    <a:pt x="70" y="0"/>
                  </a:lnTo>
                  <a:lnTo>
                    <a:pt x="86" y="2"/>
                  </a:lnTo>
                  <a:lnTo>
                    <a:pt x="101" y="9"/>
                  </a:lnTo>
                  <a:lnTo>
                    <a:pt x="110" y="31"/>
                  </a:lnTo>
                  <a:lnTo>
                    <a:pt x="105" y="42"/>
                  </a:lnTo>
                  <a:lnTo>
                    <a:pt x="112" y="57"/>
                  </a:lnTo>
                  <a:lnTo>
                    <a:pt x="119" y="71"/>
                  </a:lnTo>
                  <a:lnTo>
                    <a:pt x="117" y="85"/>
                  </a:lnTo>
                  <a:lnTo>
                    <a:pt x="110" y="73"/>
                  </a:lnTo>
                  <a:lnTo>
                    <a:pt x="91" y="54"/>
                  </a:lnTo>
                  <a:lnTo>
                    <a:pt x="60" y="42"/>
                  </a:lnTo>
                  <a:lnTo>
                    <a:pt x="36" y="40"/>
                  </a:lnTo>
                  <a:lnTo>
                    <a:pt x="19" y="45"/>
                  </a:lnTo>
                  <a:lnTo>
                    <a:pt x="12" y="38"/>
                  </a:lnTo>
                  <a:lnTo>
                    <a:pt x="10" y="24"/>
                  </a:lnTo>
                  <a:lnTo>
                    <a:pt x="0" y="18"/>
                  </a:lnTo>
                  <a:lnTo>
                    <a:pt x="0" y="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17" name="Freeform 13"/>
            <p:cNvSpPr>
              <a:spLocks/>
            </p:cNvSpPr>
            <p:nvPr/>
          </p:nvSpPr>
          <p:spPr bwMode="auto">
            <a:xfrm>
              <a:off x="7140543" y="4183301"/>
              <a:ext cx="70967" cy="52501"/>
            </a:xfrm>
            <a:custGeom>
              <a:avLst/>
              <a:gdLst>
                <a:gd name="T0" fmla="*/ 12 w 40"/>
                <a:gd name="T1" fmla="*/ 0 h 32"/>
                <a:gd name="T2" fmla="*/ 0 w 40"/>
                <a:gd name="T3" fmla="*/ 14 h 32"/>
                <a:gd name="T4" fmla="*/ 5 w 40"/>
                <a:gd name="T5" fmla="*/ 25 h 32"/>
                <a:gd name="T6" fmla="*/ 14 w 40"/>
                <a:gd name="T7" fmla="*/ 31 h 32"/>
                <a:gd name="T8" fmla="*/ 28 w 40"/>
                <a:gd name="T9" fmla="*/ 25 h 32"/>
                <a:gd name="T10" fmla="*/ 39 w 40"/>
                <a:gd name="T11" fmla="*/ 19 h 32"/>
                <a:gd name="T12" fmla="*/ 34 w 40"/>
                <a:gd name="T13" fmla="*/ 11 h 32"/>
                <a:gd name="T14" fmla="*/ 12 w 40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32">
                  <a:moveTo>
                    <a:pt x="12" y="0"/>
                  </a:moveTo>
                  <a:lnTo>
                    <a:pt x="0" y="14"/>
                  </a:lnTo>
                  <a:lnTo>
                    <a:pt x="5" y="25"/>
                  </a:lnTo>
                  <a:lnTo>
                    <a:pt x="14" y="31"/>
                  </a:lnTo>
                  <a:lnTo>
                    <a:pt x="28" y="25"/>
                  </a:lnTo>
                  <a:lnTo>
                    <a:pt x="39" y="19"/>
                  </a:lnTo>
                  <a:lnTo>
                    <a:pt x="34" y="11"/>
                  </a:lnTo>
                  <a:lnTo>
                    <a:pt x="12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</p:grpSp>
      <p:sp>
        <p:nvSpPr>
          <p:cNvPr id="18" name="Freeform 14"/>
          <p:cNvSpPr>
            <a:spLocks/>
          </p:cNvSpPr>
          <p:nvPr/>
        </p:nvSpPr>
        <p:spPr bwMode="auto">
          <a:xfrm>
            <a:off x="6418056" y="2071250"/>
            <a:ext cx="1182281" cy="1191477"/>
          </a:xfrm>
          <a:custGeom>
            <a:avLst/>
            <a:gdLst>
              <a:gd name="T0" fmla="*/ 119 w 671"/>
              <a:gd name="T1" fmla="*/ 164 h 711"/>
              <a:gd name="T2" fmla="*/ 104 w 671"/>
              <a:gd name="T3" fmla="*/ 217 h 711"/>
              <a:gd name="T4" fmla="*/ 100 w 671"/>
              <a:gd name="T5" fmla="*/ 270 h 711"/>
              <a:gd name="T6" fmla="*/ 28 w 671"/>
              <a:gd name="T7" fmla="*/ 357 h 711"/>
              <a:gd name="T8" fmla="*/ 45 w 671"/>
              <a:gd name="T9" fmla="*/ 381 h 711"/>
              <a:gd name="T10" fmla="*/ 37 w 671"/>
              <a:gd name="T11" fmla="*/ 459 h 711"/>
              <a:gd name="T12" fmla="*/ 29 w 671"/>
              <a:gd name="T13" fmla="*/ 514 h 711"/>
              <a:gd name="T14" fmla="*/ 20 w 671"/>
              <a:gd name="T15" fmla="*/ 552 h 711"/>
              <a:gd name="T16" fmla="*/ 9 w 671"/>
              <a:gd name="T17" fmla="*/ 595 h 711"/>
              <a:gd name="T18" fmla="*/ 0 w 671"/>
              <a:gd name="T19" fmla="*/ 625 h 711"/>
              <a:gd name="T20" fmla="*/ 31 w 671"/>
              <a:gd name="T21" fmla="*/ 644 h 711"/>
              <a:gd name="T22" fmla="*/ 39 w 671"/>
              <a:gd name="T23" fmla="*/ 681 h 711"/>
              <a:gd name="T24" fmla="*/ 62 w 671"/>
              <a:gd name="T25" fmla="*/ 670 h 711"/>
              <a:gd name="T26" fmla="*/ 76 w 671"/>
              <a:gd name="T27" fmla="*/ 696 h 711"/>
              <a:gd name="T28" fmla="*/ 105 w 671"/>
              <a:gd name="T29" fmla="*/ 670 h 711"/>
              <a:gd name="T30" fmla="*/ 119 w 671"/>
              <a:gd name="T31" fmla="*/ 650 h 711"/>
              <a:gd name="T32" fmla="*/ 156 w 671"/>
              <a:gd name="T33" fmla="*/ 639 h 711"/>
              <a:gd name="T34" fmla="*/ 164 w 671"/>
              <a:gd name="T35" fmla="*/ 610 h 711"/>
              <a:gd name="T36" fmla="*/ 136 w 671"/>
              <a:gd name="T37" fmla="*/ 596 h 711"/>
              <a:gd name="T38" fmla="*/ 199 w 671"/>
              <a:gd name="T39" fmla="*/ 537 h 711"/>
              <a:gd name="T40" fmla="*/ 318 w 671"/>
              <a:gd name="T41" fmla="*/ 485 h 711"/>
              <a:gd name="T42" fmla="*/ 411 w 671"/>
              <a:gd name="T43" fmla="*/ 442 h 711"/>
              <a:gd name="T44" fmla="*/ 463 w 671"/>
              <a:gd name="T45" fmla="*/ 378 h 711"/>
              <a:gd name="T46" fmla="*/ 556 w 671"/>
              <a:gd name="T47" fmla="*/ 330 h 711"/>
              <a:gd name="T48" fmla="*/ 656 w 671"/>
              <a:gd name="T49" fmla="*/ 224 h 711"/>
              <a:gd name="T50" fmla="*/ 618 w 671"/>
              <a:gd name="T51" fmla="*/ 156 h 711"/>
              <a:gd name="T52" fmla="*/ 622 w 671"/>
              <a:gd name="T53" fmla="*/ 136 h 711"/>
              <a:gd name="T54" fmla="*/ 670 w 671"/>
              <a:gd name="T55" fmla="*/ 119 h 711"/>
              <a:gd name="T56" fmla="*/ 644 w 671"/>
              <a:gd name="T57" fmla="*/ 107 h 711"/>
              <a:gd name="T58" fmla="*/ 632 w 671"/>
              <a:gd name="T59" fmla="*/ 79 h 711"/>
              <a:gd name="T60" fmla="*/ 604 w 671"/>
              <a:gd name="T61" fmla="*/ 85 h 711"/>
              <a:gd name="T62" fmla="*/ 601 w 671"/>
              <a:gd name="T63" fmla="*/ 71 h 711"/>
              <a:gd name="T64" fmla="*/ 570 w 671"/>
              <a:gd name="T65" fmla="*/ 68 h 711"/>
              <a:gd name="T66" fmla="*/ 536 w 671"/>
              <a:gd name="T67" fmla="*/ 97 h 711"/>
              <a:gd name="T68" fmla="*/ 539 w 671"/>
              <a:gd name="T69" fmla="*/ 105 h 711"/>
              <a:gd name="T70" fmla="*/ 505 w 671"/>
              <a:gd name="T71" fmla="*/ 114 h 711"/>
              <a:gd name="T72" fmla="*/ 471 w 671"/>
              <a:gd name="T73" fmla="*/ 114 h 711"/>
              <a:gd name="T74" fmla="*/ 440 w 671"/>
              <a:gd name="T75" fmla="*/ 105 h 711"/>
              <a:gd name="T76" fmla="*/ 406 w 671"/>
              <a:gd name="T77" fmla="*/ 111 h 711"/>
              <a:gd name="T78" fmla="*/ 361 w 671"/>
              <a:gd name="T79" fmla="*/ 107 h 711"/>
              <a:gd name="T80" fmla="*/ 326 w 671"/>
              <a:gd name="T81" fmla="*/ 85 h 711"/>
              <a:gd name="T82" fmla="*/ 335 w 671"/>
              <a:gd name="T83" fmla="*/ 71 h 711"/>
              <a:gd name="T84" fmla="*/ 332 w 671"/>
              <a:gd name="T85" fmla="*/ 57 h 711"/>
              <a:gd name="T86" fmla="*/ 295 w 671"/>
              <a:gd name="T87" fmla="*/ 45 h 711"/>
              <a:gd name="T88" fmla="*/ 252 w 671"/>
              <a:gd name="T89" fmla="*/ 45 h 711"/>
              <a:gd name="T90" fmla="*/ 187 w 671"/>
              <a:gd name="T91" fmla="*/ 19 h 711"/>
              <a:gd name="T92" fmla="*/ 130 w 671"/>
              <a:gd name="T93" fmla="*/ 9 h 711"/>
              <a:gd name="T94" fmla="*/ 96 w 671"/>
              <a:gd name="T95" fmla="*/ 5 h 711"/>
              <a:gd name="T96" fmla="*/ 74 w 671"/>
              <a:gd name="T97" fmla="*/ 42 h 7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71" h="711">
                <a:moveTo>
                  <a:pt x="74" y="42"/>
                </a:moveTo>
                <a:lnTo>
                  <a:pt x="119" y="164"/>
                </a:lnTo>
                <a:lnTo>
                  <a:pt x="91" y="178"/>
                </a:lnTo>
                <a:lnTo>
                  <a:pt x="104" y="217"/>
                </a:lnTo>
                <a:lnTo>
                  <a:pt x="107" y="248"/>
                </a:lnTo>
                <a:lnTo>
                  <a:pt x="100" y="270"/>
                </a:lnTo>
                <a:lnTo>
                  <a:pt x="83" y="293"/>
                </a:lnTo>
                <a:lnTo>
                  <a:pt x="28" y="357"/>
                </a:lnTo>
                <a:lnTo>
                  <a:pt x="31" y="369"/>
                </a:lnTo>
                <a:lnTo>
                  <a:pt x="45" y="381"/>
                </a:lnTo>
                <a:lnTo>
                  <a:pt x="22" y="427"/>
                </a:lnTo>
                <a:lnTo>
                  <a:pt x="37" y="459"/>
                </a:lnTo>
                <a:lnTo>
                  <a:pt x="45" y="472"/>
                </a:lnTo>
                <a:lnTo>
                  <a:pt x="29" y="514"/>
                </a:lnTo>
                <a:lnTo>
                  <a:pt x="12" y="525"/>
                </a:lnTo>
                <a:lnTo>
                  <a:pt x="20" y="552"/>
                </a:lnTo>
                <a:lnTo>
                  <a:pt x="20" y="577"/>
                </a:lnTo>
                <a:lnTo>
                  <a:pt x="9" y="595"/>
                </a:lnTo>
                <a:lnTo>
                  <a:pt x="11" y="613"/>
                </a:lnTo>
                <a:lnTo>
                  <a:pt x="0" y="625"/>
                </a:lnTo>
                <a:lnTo>
                  <a:pt x="17" y="647"/>
                </a:lnTo>
                <a:lnTo>
                  <a:pt x="31" y="644"/>
                </a:lnTo>
                <a:lnTo>
                  <a:pt x="31" y="670"/>
                </a:lnTo>
                <a:lnTo>
                  <a:pt x="39" y="681"/>
                </a:lnTo>
                <a:lnTo>
                  <a:pt x="51" y="667"/>
                </a:lnTo>
                <a:lnTo>
                  <a:pt x="62" y="670"/>
                </a:lnTo>
                <a:lnTo>
                  <a:pt x="68" y="687"/>
                </a:lnTo>
                <a:lnTo>
                  <a:pt x="76" y="696"/>
                </a:lnTo>
                <a:lnTo>
                  <a:pt x="76" y="710"/>
                </a:lnTo>
                <a:lnTo>
                  <a:pt x="105" y="670"/>
                </a:lnTo>
                <a:lnTo>
                  <a:pt x="105" y="661"/>
                </a:lnTo>
                <a:lnTo>
                  <a:pt x="119" y="650"/>
                </a:lnTo>
                <a:lnTo>
                  <a:pt x="142" y="664"/>
                </a:lnTo>
                <a:lnTo>
                  <a:pt x="156" y="639"/>
                </a:lnTo>
                <a:lnTo>
                  <a:pt x="167" y="625"/>
                </a:lnTo>
                <a:lnTo>
                  <a:pt x="164" y="610"/>
                </a:lnTo>
                <a:lnTo>
                  <a:pt x="156" y="610"/>
                </a:lnTo>
                <a:lnTo>
                  <a:pt x="136" y="596"/>
                </a:lnTo>
                <a:lnTo>
                  <a:pt x="153" y="587"/>
                </a:lnTo>
                <a:lnTo>
                  <a:pt x="199" y="537"/>
                </a:lnTo>
                <a:lnTo>
                  <a:pt x="238" y="520"/>
                </a:lnTo>
                <a:lnTo>
                  <a:pt x="318" y="485"/>
                </a:lnTo>
                <a:lnTo>
                  <a:pt x="357" y="463"/>
                </a:lnTo>
                <a:lnTo>
                  <a:pt x="411" y="442"/>
                </a:lnTo>
                <a:lnTo>
                  <a:pt x="454" y="403"/>
                </a:lnTo>
                <a:lnTo>
                  <a:pt x="463" y="378"/>
                </a:lnTo>
                <a:lnTo>
                  <a:pt x="482" y="380"/>
                </a:lnTo>
                <a:lnTo>
                  <a:pt x="556" y="330"/>
                </a:lnTo>
                <a:lnTo>
                  <a:pt x="658" y="238"/>
                </a:lnTo>
                <a:lnTo>
                  <a:pt x="656" y="224"/>
                </a:lnTo>
                <a:lnTo>
                  <a:pt x="641" y="181"/>
                </a:lnTo>
                <a:lnTo>
                  <a:pt x="618" y="156"/>
                </a:lnTo>
                <a:lnTo>
                  <a:pt x="616" y="145"/>
                </a:lnTo>
                <a:lnTo>
                  <a:pt x="622" y="136"/>
                </a:lnTo>
                <a:lnTo>
                  <a:pt x="636" y="130"/>
                </a:lnTo>
                <a:lnTo>
                  <a:pt x="670" y="119"/>
                </a:lnTo>
                <a:lnTo>
                  <a:pt x="661" y="114"/>
                </a:lnTo>
                <a:lnTo>
                  <a:pt x="644" y="107"/>
                </a:lnTo>
                <a:lnTo>
                  <a:pt x="627" y="90"/>
                </a:lnTo>
                <a:lnTo>
                  <a:pt x="632" y="79"/>
                </a:lnTo>
                <a:lnTo>
                  <a:pt x="622" y="79"/>
                </a:lnTo>
                <a:lnTo>
                  <a:pt x="604" y="85"/>
                </a:lnTo>
                <a:lnTo>
                  <a:pt x="599" y="79"/>
                </a:lnTo>
                <a:lnTo>
                  <a:pt x="601" y="71"/>
                </a:lnTo>
                <a:lnTo>
                  <a:pt x="584" y="74"/>
                </a:lnTo>
                <a:lnTo>
                  <a:pt x="570" y="68"/>
                </a:lnTo>
                <a:lnTo>
                  <a:pt x="556" y="82"/>
                </a:lnTo>
                <a:lnTo>
                  <a:pt x="536" y="97"/>
                </a:lnTo>
                <a:lnTo>
                  <a:pt x="528" y="97"/>
                </a:lnTo>
                <a:lnTo>
                  <a:pt x="539" y="105"/>
                </a:lnTo>
                <a:lnTo>
                  <a:pt x="528" y="111"/>
                </a:lnTo>
                <a:lnTo>
                  <a:pt x="505" y="114"/>
                </a:lnTo>
                <a:lnTo>
                  <a:pt x="485" y="119"/>
                </a:lnTo>
                <a:lnTo>
                  <a:pt x="471" y="114"/>
                </a:lnTo>
                <a:lnTo>
                  <a:pt x="463" y="105"/>
                </a:lnTo>
                <a:lnTo>
                  <a:pt x="440" y="105"/>
                </a:lnTo>
                <a:lnTo>
                  <a:pt x="423" y="102"/>
                </a:lnTo>
                <a:lnTo>
                  <a:pt x="406" y="111"/>
                </a:lnTo>
                <a:lnTo>
                  <a:pt x="383" y="116"/>
                </a:lnTo>
                <a:lnTo>
                  <a:pt x="361" y="107"/>
                </a:lnTo>
                <a:lnTo>
                  <a:pt x="340" y="97"/>
                </a:lnTo>
                <a:lnTo>
                  <a:pt x="326" y="85"/>
                </a:lnTo>
                <a:lnTo>
                  <a:pt x="323" y="76"/>
                </a:lnTo>
                <a:lnTo>
                  <a:pt x="335" y="71"/>
                </a:lnTo>
                <a:lnTo>
                  <a:pt x="337" y="62"/>
                </a:lnTo>
                <a:lnTo>
                  <a:pt x="332" y="57"/>
                </a:lnTo>
                <a:lnTo>
                  <a:pt x="312" y="54"/>
                </a:lnTo>
                <a:lnTo>
                  <a:pt x="295" y="45"/>
                </a:lnTo>
                <a:lnTo>
                  <a:pt x="266" y="40"/>
                </a:lnTo>
                <a:lnTo>
                  <a:pt x="252" y="45"/>
                </a:lnTo>
                <a:lnTo>
                  <a:pt x="230" y="37"/>
                </a:lnTo>
                <a:lnTo>
                  <a:pt x="187" y="19"/>
                </a:lnTo>
                <a:lnTo>
                  <a:pt x="156" y="19"/>
                </a:lnTo>
                <a:lnTo>
                  <a:pt x="130" y="9"/>
                </a:lnTo>
                <a:lnTo>
                  <a:pt x="114" y="0"/>
                </a:lnTo>
                <a:lnTo>
                  <a:pt x="96" y="5"/>
                </a:lnTo>
                <a:lnTo>
                  <a:pt x="88" y="17"/>
                </a:lnTo>
                <a:lnTo>
                  <a:pt x="74" y="42"/>
                </a:ln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19" name="Freeform 15"/>
          <p:cNvSpPr>
            <a:spLocks/>
          </p:cNvSpPr>
          <p:nvPr/>
        </p:nvSpPr>
        <p:spPr bwMode="auto">
          <a:xfrm>
            <a:off x="5496995" y="2062499"/>
            <a:ext cx="1132452" cy="1500648"/>
          </a:xfrm>
          <a:custGeom>
            <a:avLst/>
            <a:gdLst>
              <a:gd name="T0" fmla="*/ 641 w 642"/>
              <a:gd name="T1" fmla="*/ 170 h 895"/>
              <a:gd name="T2" fmla="*/ 624 w 642"/>
              <a:gd name="T3" fmla="*/ 209 h 895"/>
              <a:gd name="T4" fmla="*/ 627 w 642"/>
              <a:gd name="T5" fmla="*/ 266 h 895"/>
              <a:gd name="T6" fmla="*/ 587 w 642"/>
              <a:gd name="T7" fmla="*/ 318 h 895"/>
              <a:gd name="T8" fmla="*/ 553 w 642"/>
              <a:gd name="T9" fmla="*/ 375 h 895"/>
              <a:gd name="T10" fmla="*/ 541 w 642"/>
              <a:gd name="T11" fmla="*/ 434 h 895"/>
              <a:gd name="T12" fmla="*/ 567 w 642"/>
              <a:gd name="T13" fmla="*/ 477 h 895"/>
              <a:gd name="T14" fmla="*/ 550 w 642"/>
              <a:gd name="T15" fmla="*/ 519 h 895"/>
              <a:gd name="T16" fmla="*/ 541 w 642"/>
              <a:gd name="T17" fmla="*/ 559 h 895"/>
              <a:gd name="T18" fmla="*/ 533 w 642"/>
              <a:gd name="T19" fmla="*/ 598 h 895"/>
              <a:gd name="T20" fmla="*/ 522 w 642"/>
              <a:gd name="T21" fmla="*/ 630 h 895"/>
              <a:gd name="T22" fmla="*/ 510 w 642"/>
              <a:gd name="T23" fmla="*/ 638 h 895"/>
              <a:gd name="T24" fmla="*/ 496 w 642"/>
              <a:gd name="T25" fmla="*/ 644 h 895"/>
              <a:gd name="T26" fmla="*/ 462 w 642"/>
              <a:gd name="T27" fmla="*/ 632 h 895"/>
              <a:gd name="T28" fmla="*/ 417 w 642"/>
              <a:gd name="T29" fmla="*/ 670 h 895"/>
              <a:gd name="T30" fmla="*/ 412 w 642"/>
              <a:gd name="T31" fmla="*/ 684 h 895"/>
              <a:gd name="T32" fmla="*/ 443 w 642"/>
              <a:gd name="T33" fmla="*/ 737 h 895"/>
              <a:gd name="T34" fmla="*/ 429 w 642"/>
              <a:gd name="T35" fmla="*/ 755 h 895"/>
              <a:gd name="T36" fmla="*/ 394 w 642"/>
              <a:gd name="T37" fmla="*/ 800 h 895"/>
              <a:gd name="T38" fmla="*/ 369 w 642"/>
              <a:gd name="T39" fmla="*/ 786 h 895"/>
              <a:gd name="T40" fmla="*/ 363 w 642"/>
              <a:gd name="T41" fmla="*/ 822 h 895"/>
              <a:gd name="T42" fmla="*/ 355 w 642"/>
              <a:gd name="T43" fmla="*/ 843 h 895"/>
              <a:gd name="T44" fmla="*/ 324 w 642"/>
              <a:gd name="T45" fmla="*/ 862 h 895"/>
              <a:gd name="T46" fmla="*/ 312 w 642"/>
              <a:gd name="T47" fmla="*/ 891 h 895"/>
              <a:gd name="T48" fmla="*/ 289 w 642"/>
              <a:gd name="T49" fmla="*/ 891 h 895"/>
              <a:gd name="T50" fmla="*/ 281 w 642"/>
              <a:gd name="T51" fmla="*/ 868 h 895"/>
              <a:gd name="T52" fmla="*/ 258 w 642"/>
              <a:gd name="T53" fmla="*/ 870 h 895"/>
              <a:gd name="T54" fmla="*/ 224 w 642"/>
              <a:gd name="T55" fmla="*/ 865 h 895"/>
              <a:gd name="T56" fmla="*/ 199 w 642"/>
              <a:gd name="T57" fmla="*/ 851 h 895"/>
              <a:gd name="T58" fmla="*/ 167 w 642"/>
              <a:gd name="T59" fmla="*/ 825 h 895"/>
              <a:gd name="T60" fmla="*/ 131 w 642"/>
              <a:gd name="T61" fmla="*/ 794 h 895"/>
              <a:gd name="T62" fmla="*/ 79 w 642"/>
              <a:gd name="T63" fmla="*/ 732 h 895"/>
              <a:gd name="T64" fmla="*/ 114 w 642"/>
              <a:gd name="T65" fmla="*/ 709 h 895"/>
              <a:gd name="T66" fmla="*/ 128 w 642"/>
              <a:gd name="T67" fmla="*/ 684 h 895"/>
              <a:gd name="T68" fmla="*/ 145 w 642"/>
              <a:gd name="T69" fmla="*/ 689 h 895"/>
              <a:gd name="T70" fmla="*/ 153 w 642"/>
              <a:gd name="T71" fmla="*/ 667 h 895"/>
              <a:gd name="T72" fmla="*/ 139 w 642"/>
              <a:gd name="T73" fmla="*/ 630 h 895"/>
              <a:gd name="T74" fmla="*/ 139 w 642"/>
              <a:gd name="T75" fmla="*/ 596 h 895"/>
              <a:gd name="T76" fmla="*/ 55 w 642"/>
              <a:gd name="T77" fmla="*/ 519 h 895"/>
              <a:gd name="T78" fmla="*/ 12 w 642"/>
              <a:gd name="T79" fmla="*/ 508 h 895"/>
              <a:gd name="T80" fmla="*/ 20 w 642"/>
              <a:gd name="T81" fmla="*/ 459 h 895"/>
              <a:gd name="T82" fmla="*/ 34 w 642"/>
              <a:gd name="T83" fmla="*/ 459 h 895"/>
              <a:gd name="T84" fmla="*/ 43 w 642"/>
              <a:gd name="T85" fmla="*/ 431 h 895"/>
              <a:gd name="T86" fmla="*/ 65 w 642"/>
              <a:gd name="T87" fmla="*/ 377 h 895"/>
              <a:gd name="T88" fmla="*/ 83 w 642"/>
              <a:gd name="T89" fmla="*/ 320 h 895"/>
              <a:gd name="T90" fmla="*/ 59 w 642"/>
              <a:gd name="T91" fmla="*/ 292 h 895"/>
              <a:gd name="T92" fmla="*/ 124 w 642"/>
              <a:gd name="T93" fmla="*/ 279 h 895"/>
              <a:gd name="T94" fmla="*/ 191 w 642"/>
              <a:gd name="T95" fmla="*/ 245 h 895"/>
              <a:gd name="T96" fmla="*/ 174 w 642"/>
              <a:gd name="T97" fmla="*/ 169 h 895"/>
              <a:gd name="T98" fmla="*/ 231 w 642"/>
              <a:gd name="T99" fmla="*/ 79 h 895"/>
              <a:gd name="T100" fmla="*/ 298 w 642"/>
              <a:gd name="T101" fmla="*/ 26 h 895"/>
              <a:gd name="T102" fmla="*/ 343 w 642"/>
              <a:gd name="T103" fmla="*/ 19 h 895"/>
              <a:gd name="T104" fmla="*/ 383 w 642"/>
              <a:gd name="T105" fmla="*/ 28 h 895"/>
              <a:gd name="T106" fmla="*/ 443 w 642"/>
              <a:gd name="T107" fmla="*/ 47 h 895"/>
              <a:gd name="T108" fmla="*/ 499 w 642"/>
              <a:gd name="T109" fmla="*/ 56 h 895"/>
              <a:gd name="T110" fmla="*/ 567 w 642"/>
              <a:gd name="T111" fmla="*/ 47 h 8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42" h="895">
                <a:moveTo>
                  <a:pt x="596" y="45"/>
                </a:moveTo>
                <a:lnTo>
                  <a:pt x="641" y="170"/>
                </a:lnTo>
                <a:lnTo>
                  <a:pt x="613" y="184"/>
                </a:lnTo>
                <a:lnTo>
                  <a:pt x="624" y="209"/>
                </a:lnTo>
                <a:lnTo>
                  <a:pt x="629" y="244"/>
                </a:lnTo>
                <a:lnTo>
                  <a:pt x="627" y="266"/>
                </a:lnTo>
                <a:lnTo>
                  <a:pt x="618" y="280"/>
                </a:lnTo>
                <a:lnTo>
                  <a:pt x="587" y="318"/>
                </a:lnTo>
                <a:lnTo>
                  <a:pt x="550" y="360"/>
                </a:lnTo>
                <a:lnTo>
                  <a:pt x="553" y="375"/>
                </a:lnTo>
                <a:lnTo>
                  <a:pt x="567" y="385"/>
                </a:lnTo>
                <a:lnTo>
                  <a:pt x="541" y="434"/>
                </a:lnTo>
                <a:lnTo>
                  <a:pt x="553" y="454"/>
                </a:lnTo>
                <a:lnTo>
                  <a:pt x="567" y="477"/>
                </a:lnTo>
                <a:lnTo>
                  <a:pt x="558" y="499"/>
                </a:lnTo>
                <a:lnTo>
                  <a:pt x="550" y="519"/>
                </a:lnTo>
                <a:lnTo>
                  <a:pt x="533" y="530"/>
                </a:lnTo>
                <a:lnTo>
                  <a:pt x="541" y="559"/>
                </a:lnTo>
                <a:lnTo>
                  <a:pt x="541" y="579"/>
                </a:lnTo>
                <a:lnTo>
                  <a:pt x="533" y="598"/>
                </a:lnTo>
                <a:lnTo>
                  <a:pt x="533" y="618"/>
                </a:lnTo>
                <a:lnTo>
                  <a:pt x="522" y="630"/>
                </a:lnTo>
                <a:lnTo>
                  <a:pt x="522" y="635"/>
                </a:lnTo>
                <a:lnTo>
                  <a:pt x="510" y="638"/>
                </a:lnTo>
                <a:lnTo>
                  <a:pt x="502" y="649"/>
                </a:lnTo>
                <a:lnTo>
                  <a:pt x="496" y="644"/>
                </a:lnTo>
                <a:lnTo>
                  <a:pt x="479" y="632"/>
                </a:lnTo>
                <a:lnTo>
                  <a:pt x="462" y="632"/>
                </a:lnTo>
                <a:lnTo>
                  <a:pt x="446" y="641"/>
                </a:lnTo>
                <a:lnTo>
                  <a:pt x="417" y="670"/>
                </a:lnTo>
                <a:lnTo>
                  <a:pt x="408" y="675"/>
                </a:lnTo>
                <a:lnTo>
                  <a:pt x="412" y="684"/>
                </a:lnTo>
                <a:lnTo>
                  <a:pt x="439" y="726"/>
                </a:lnTo>
                <a:lnTo>
                  <a:pt x="443" y="737"/>
                </a:lnTo>
                <a:lnTo>
                  <a:pt x="439" y="749"/>
                </a:lnTo>
                <a:lnTo>
                  <a:pt x="429" y="755"/>
                </a:lnTo>
                <a:lnTo>
                  <a:pt x="406" y="780"/>
                </a:lnTo>
                <a:lnTo>
                  <a:pt x="394" y="800"/>
                </a:lnTo>
                <a:lnTo>
                  <a:pt x="383" y="791"/>
                </a:lnTo>
                <a:lnTo>
                  <a:pt x="369" y="786"/>
                </a:lnTo>
                <a:lnTo>
                  <a:pt x="363" y="791"/>
                </a:lnTo>
                <a:lnTo>
                  <a:pt x="363" y="822"/>
                </a:lnTo>
                <a:lnTo>
                  <a:pt x="360" y="839"/>
                </a:lnTo>
                <a:lnTo>
                  <a:pt x="355" y="843"/>
                </a:lnTo>
                <a:lnTo>
                  <a:pt x="329" y="854"/>
                </a:lnTo>
                <a:lnTo>
                  <a:pt x="324" y="862"/>
                </a:lnTo>
                <a:lnTo>
                  <a:pt x="318" y="879"/>
                </a:lnTo>
                <a:lnTo>
                  <a:pt x="312" y="891"/>
                </a:lnTo>
                <a:lnTo>
                  <a:pt x="303" y="894"/>
                </a:lnTo>
                <a:lnTo>
                  <a:pt x="289" y="891"/>
                </a:lnTo>
                <a:lnTo>
                  <a:pt x="281" y="885"/>
                </a:lnTo>
                <a:lnTo>
                  <a:pt x="281" y="868"/>
                </a:lnTo>
                <a:lnTo>
                  <a:pt x="272" y="860"/>
                </a:lnTo>
                <a:lnTo>
                  <a:pt x="258" y="870"/>
                </a:lnTo>
                <a:lnTo>
                  <a:pt x="230" y="885"/>
                </a:lnTo>
                <a:lnTo>
                  <a:pt x="224" y="865"/>
                </a:lnTo>
                <a:lnTo>
                  <a:pt x="210" y="856"/>
                </a:lnTo>
                <a:lnTo>
                  <a:pt x="199" y="851"/>
                </a:lnTo>
                <a:lnTo>
                  <a:pt x="184" y="848"/>
                </a:lnTo>
                <a:lnTo>
                  <a:pt x="167" y="825"/>
                </a:lnTo>
                <a:lnTo>
                  <a:pt x="145" y="789"/>
                </a:lnTo>
                <a:lnTo>
                  <a:pt x="131" y="794"/>
                </a:lnTo>
                <a:lnTo>
                  <a:pt x="117" y="800"/>
                </a:lnTo>
                <a:lnTo>
                  <a:pt x="79" y="732"/>
                </a:lnTo>
                <a:lnTo>
                  <a:pt x="91" y="732"/>
                </a:lnTo>
                <a:lnTo>
                  <a:pt x="114" y="709"/>
                </a:lnTo>
                <a:lnTo>
                  <a:pt x="117" y="692"/>
                </a:lnTo>
                <a:lnTo>
                  <a:pt x="128" y="684"/>
                </a:lnTo>
                <a:lnTo>
                  <a:pt x="136" y="684"/>
                </a:lnTo>
                <a:lnTo>
                  <a:pt x="145" y="689"/>
                </a:lnTo>
                <a:lnTo>
                  <a:pt x="153" y="680"/>
                </a:lnTo>
                <a:lnTo>
                  <a:pt x="153" y="667"/>
                </a:lnTo>
                <a:lnTo>
                  <a:pt x="136" y="661"/>
                </a:lnTo>
                <a:lnTo>
                  <a:pt x="139" y="630"/>
                </a:lnTo>
                <a:lnTo>
                  <a:pt x="139" y="604"/>
                </a:lnTo>
                <a:lnTo>
                  <a:pt x="139" y="596"/>
                </a:lnTo>
                <a:lnTo>
                  <a:pt x="119" y="584"/>
                </a:lnTo>
                <a:lnTo>
                  <a:pt x="55" y="519"/>
                </a:lnTo>
                <a:lnTo>
                  <a:pt x="26" y="542"/>
                </a:lnTo>
                <a:lnTo>
                  <a:pt x="12" y="508"/>
                </a:lnTo>
                <a:lnTo>
                  <a:pt x="0" y="491"/>
                </a:lnTo>
                <a:lnTo>
                  <a:pt x="20" y="459"/>
                </a:lnTo>
                <a:lnTo>
                  <a:pt x="26" y="442"/>
                </a:lnTo>
                <a:lnTo>
                  <a:pt x="34" y="459"/>
                </a:lnTo>
                <a:lnTo>
                  <a:pt x="48" y="454"/>
                </a:lnTo>
                <a:lnTo>
                  <a:pt x="43" y="431"/>
                </a:lnTo>
                <a:lnTo>
                  <a:pt x="37" y="397"/>
                </a:lnTo>
                <a:lnTo>
                  <a:pt x="65" y="377"/>
                </a:lnTo>
                <a:lnTo>
                  <a:pt x="77" y="363"/>
                </a:lnTo>
                <a:lnTo>
                  <a:pt x="83" y="320"/>
                </a:lnTo>
                <a:lnTo>
                  <a:pt x="65" y="311"/>
                </a:lnTo>
                <a:lnTo>
                  <a:pt x="59" y="292"/>
                </a:lnTo>
                <a:lnTo>
                  <a:pt x="68" y="278"/>
                </a:lnTo>
                <a:lnTo>
                  <a:pt x="124" y="279"/>
                </a:lnTo>
                <a:lnTo>
                  <a:pt x="159" y="297"/>
                </a:lnTo>
                <a:lnTo>
                  <a:pt x="191" y="245"/>
                </a:lnTo>
                <a:lnTo>
                  <a:pt x="168" y="229"/>
                </a:lnTo>
                <a:lnTo>
                  <a:pt x="174" y="169"/>
                </a:lnTo>
                <a:lnTo>
                  <a:pt x="228" y="94"/>
                </a:lnTo>
                <a:lnTo>
                  <a:pt x="231" y="79"/>
                </a:lnTo>
                <a:lnTo>
                  <a:pt x="273" y="64"/>
                </a:lnTo>
                <a:lnTo>
                  <a:pt x="298" y="26"/>
                </a:lnTo>
                <a:lnTo>
                  <a:pt x="324" y="0"/>
                </a:lnTo>
                <a:lnTo>
                  <a:pt x="343" y="19"/>
                </a:lnTo>
                <a:lnTo>
                  <a:pt x="358" y="19"/>
                </a:lnTo>
                <a:lnTo>
                  <a:pt x="383" y="28"/>
                </a:lnTo>
                <a:lnTo>
                  <a:pt x="420" y="31"/>
                </a:lnTo>
                <a:lnTo>
                  <a:pt x="443" y="47"/>
                </a:lnTo>
                <a:lnTo>
                  <a:pt x="471" y="59"/>
                </a:lnTo>
                <a:lnTo>
                  <a:pt x="499" y="56"/>
                </a:lnTo>
                <a:lnTo>
                  <a:pt x="536" y="47"/>
                </a:lnTo>
                <a:lnTo>
                  <a:pt x="567" y="47"/>
                </a:lnTo>
                <a:lnTo>
                  <a:pt x="596" y="45"/>
                </a:lnTo>
              </a:path>
            </a:pathLst>
          </a:custGeom>
          <a:solidFill>
            <a:schemeClr val="accent2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0" name="Freeform 16"/>
          <p:cNvSpPr>
            <a:spLocks/>
          </p:cNvSpPr>
          <p:nvPr/>
        </p:nvSpPr>
        <p:spPr bwMode="auto">
          <a:xfrm>
            <a:off x="5407909" y="1861246"/>
            <a:ext cx="658332" cy="702928"/>
          </a:xfrm>
          <a:custGeom>
            <a:avLst/>
            <a:gdLst>
              <a:gd name="T0" fmla="*/ 373 w 374"/>
              <a:gd name="T1" fmla="*/ 119 h 419"/>
              <a:gd name="T2" fmla="*/ 363 w 374"/>
              <a:gd name="T3" fmla="*/ 108 h 419"/>
              <a:gd name="T4" fmla="*/ 341 w 374"/>
              <a:gd name="T5" fmla="*/ 108 h 419"/>
              <a:gd name="T6" fmla="*/ 315 w 374"/>
              <a:gd name="T7" fmla="*/ 102 h 419"/>
              <a:gd name="T8" fmla="*/ 270 w 374"/>
              <a:gd name="T9" fmla="*/ 88 h 419"/>
              <a:gd name="T10" fmla="*/ 250 w 374"/>
              <a:gd name="T11" fmla="*/ 65 h 419"/>
              <a:gd name="T12" fmla="*/ 242 w 374"/>
              <a:gd name="T13" fmla="*/ 60 h 419"/>
              <a:gd name="T14" fmla="*/ 235 w 374"/>
              <a:gd name="T15" fmla="*/ 71 h 419"/>
              <a:gd name="T16" fmla="*/ 230 w 374"/>
              <a:gd name="T17" fmla="*/ 91 h 419"/>
              <a:gd name="T18" fmla="*/ 213 w 374"/>
              <a:gd name="T19" fmla="*/ 73 h 419"/>
              <a:gd name="T20" fmla="*/ 210 w 374"/>
              <a:gd name="T21" fmla="*/ 63 h 419"/>
              <a:gd name="T22" fmla="*/ 225 w 374"/>
              <a:gd name="T23" fmla="*/ 51 h 419"/>
              <a:gd name="T24" fmla="*/ 227 w 374"/>
              <a:gd name="T25" fmla="*/ 48 h 419"/>
              <a:gd name="T26" fmla="*/ 210 w 374"/>
              <a:gd name="T27" fmla="*/ 11 h 419"/>
              <a:gd name="T28" fmla="*/ 190 w 374"/>
              <a:gd name="T29" fmla="*/ 17 h 419"/>
              <a:gd name="T30" fmla="*/ 168 w 374"/>
              <a:gd name="T31" fmla="*/ 17 h 419"/>
              <a:gd name="T32" fmla="*/ 138 w 374"/>
              <a:gd name="T33" fmla="*/ 0 h 419"/>
              <a:gd name="T34" fmla="*/ 133 w 374"/>
              <a:gd name="T35" fmla="*/ 18 h 419"/>
              <a:gd name="T36" fmla="*/ 129 w 374"/>
              <a:gd name="T37" fmla="*/ 34 h 419"/>
              <a:gd name="T38" fmla="*/ 115 w 374"/>
              <a:gd name="T39" fmla="*/ 40 h 419"/>
              <a:gd name="T40" fmla="*/ 102 w 374"/>
              <a:gd name="T41" fmla="*/ 48 h 419"/>
              <a:gd name="T42" fmla="*/ 97 w 374"/>
              <a:gd name="T43" fmla="*/ 68 h 419"/>
              <a:gd name="T44" fmla="*/ 92 w 374"/>
              <a:gd name="T45" fmla="*/ 82 h 419"/>
              <a:gd name="T46" fmla="*/ 68 w 374"/>
              <a:gd name="T47" fmla="*/ 99 h 419"/>
              <a:gd name="T48" fmla="*/ 62 w 374"/>
              <a:gd name="T49" fmla="*/ 120 h 419"/>
              <a:gd name="T50" fmla="*/ 51 w 374"/>
              <a:gd name="T51" fmla="*/ 127 h 419"/>
              <a:gd name="T52" fmla="*/ 37 w 374"/>
              <a:gd name="T53" fmla="*/ 134 h 419"/>
              <a:gd name="T54" fmla="*/ 36 w 374"/>
              <a:gd name="T55" fmla="*/ 156 h 419"/>
              <a:gd name="T56" fmla="*/ 26 w 374"/>
              <a:gd name="T57" fmla="*/ 171 h 419"/>
              <a:gd name="T58" fmla="*/ 14 w 374"/>
              <a:gd name="T59" fmla="*/ 193 h 419"/>
              <a:gd name="T60" fmla="*/ 17 w 374"/>
              <a:gd name="T61" fmla="*/ 207 h 419"/>
              <a:gd name="T62" fmla="*/ 0 w 374"/>
              <a:gd name="T63" fmla="*/ 218 h 419"/>
              <a:gd name="T64" fmla="*/ 5 w 374"/>
              <a:gd name="T65" fmla="*/ 236 h 419"/>
              <a:gd name="T66" fmla="*/ 3 w 374"/>
              <a:gd name="T67" fmla="*/ 258 h 419"/>
              <a:gd name="T68" fmla="*/ 26 w 374"/>
              <a:gd name="T69" fmla="*/ 276 h 419"/>
              <a:gd name="T70" fmla="*/ 42 w 374"/>
              <a:gd name="T71" fmla="*/ 288 h 419"/>
              <a:gd name="T72" fmla="*/ 63 w 374"/>
              <a:gd name="T73" fmla="*/ 278 h 419"/>
              <a:gd name="T74" fmla="*/ 88 w 374"/>
              <a:gd name="T75" fmla="*/ 290 h 419"/>
              <a:gd name="T76" fmla="*/ 99 w 374"/>
              <a:gd name="T77" fmla="*/ 307 h 419"/>
              <a:gd name="T78" fmla="*/ 105 w 374"/>
              <a:gd name="T79" fmla="*/ 327 h 419"/>
              <a:gd name="T80" fmla="*/ 138 w 374"/>
              <a:gd name="T81" fmla="*/ 333 h 419"/>
              <a:gd name="T82" fmla="*/ 151 w 374"/>
              <a:gd name="T83" fmla="*/ 341 h 419"/>
              <a:gd name="T84" fmla="*/ 147 w 374"/>
              <a:gd name="T85" fmla="*/ 363 h 419"/>
              <a:gd name="T86" fmla="*/ 125 w 374"/>
              <a:gd name="T87" fmla="*/ 367 h 419"/>
              <a:gd name="T88" fmla="*/ 123 w 374"/>
              <a:gd name="T89" fmla="*/ 399 h 419"/>
              <a:gd name="T90" fmla="*/ 176 w 374"/>
              <a:gd name="T91" fmla="*/ 399 h 419"/>
              <a:gd name="T92" fmla="*/ 210 w 374"/>
              <a:gd name="T93" fmla="*/ 418 h 419"/>
              <a:gd name="T94" fmla="*/ 242 w 374"/>
              <a:gd name="T95" fmla="*/ 363 h 419"/>
              <a:gd name="T96" fmla="*/ 218 w 374"/>
              <a:gd name="T97" fmla="*/ 346 h 419"/>
              <a:gd name="T98" fmla="*/ 225 w 374"/>
              <a:gd name="T99" fmla="*/ 287 h 419"/>
              <a:gd name="T100" fmla="*/ 277 w 374"/>
              <a:gd name="T101" fmla="*/ 217 h 419"/>
              <a:gd name="T102" fmla="*/ 282 w 374"/>
              <a:gd name="T103" fmla="*/ 198 h 419"/>
              <a:gd name="T104" fmla="*/ 324 w 374"/>
              <a:gd name="T105" fmla="*/ 184 h 419"/>
              <a:gd name="T106" fmla="*/ 349 w 374"/>
              <a:gd name="T107" fmla="*/ 144 h 419"/>
              <a:gd name="T108" fmla="*/ 373 w 374"/>
              <a:gd name="T109" fmla="*/ 119 h 4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74" h="419">
                <a:moveTo>
                  <a:pt x="373" y="119"/>
                </a:moveTo>
                <a:lnTo>
                  <a:pt x="363" y="108"/>
                </a:lnTo>
                <a:lnTo>
                  <a:pt x="341" y="108"/>
                </a:lnTo>
                <a:lnTo>
                  <a:pt x="315" y="102"/>
                </a:lnTo>
                <a:lnTo>
                  <a:pt x="270" y="88"/>
                </a:lnTo>
                <a:lnTo>
                  <a:pt x="250" y="65"/>
                </a:lnTo>
                <a:lnTo>
                  <a:pt x="242" y="60"/>
                </a:lnTo>
                <a:lnTo>
                  <a:pt x="235" y="71"/>
                </a:lnTo>
                <a:lnTo>
                  <a:pt x="230" y="91"/>
                </a:lnTo>
                <a:lnTo>
                  <a:pt x="213" y="73"/>
                </a:lnTo>
                <a:lnTo>
                  <a:pt x="210" y="63"/>
                </a:lnTo>
                <a:lnTo>
                  <a:pt x="225" y="51"/>
                </a:lnTo>
                <a:lnTo>
                  <a:pt x="227" y="48"/>
                </a:lnTo>
                <a:lnTo>
                  <a:pt x="210" y="11"/>
                </a:lnTo>
                <a:lnTo>
                  <a:pt x="190" y="17"/>
                </a:lnTo>
                <a:lnTo>
                  <a:pt x="168" y="17"/>
                </a:lnTo>
                <a:lnTo>
                  <a:pt x="138" y="0"/>
                </a:lnTo>
                <a:lnTo>
                  <a:pt x="133" y="18"/>
                </a:lnTo>
                <a:lnTo>
                  <a:pt x="129" y="34"/>
                </a:lnTo>
                <a:lnTo>
                  <a:pt x="115" y="40"/>
                </a:lnTo>
                <a:lnTo>
                  <a:pt x="102" y="48"/>
                </a:lnTo>
                <a:lnTo>
                  <a:pt x="97" y="68"/>
                </a:lnTo>
                <a:lnTo>
                  <a:pt x="92" y="82"/>
                </a:lnTo>
                <a:lnTo>
                  <a:pt x="68" y="99"/>
                </a:lnTo>
                <a:lnTo>
                  <a:pt x="62" y="120"/>
                </a:lnTo>
                <a:lnTo>
                  <a:pt x="51" y="127"/>
                </a:lnTo>
                <a:lnTo>
                  <a:pt x="37" y="134"/>
                </a:lnTo>
                <a:lnTo>
                  <a:pt x="36" y="156"/>
                </a:lnTo>
                <a:lnTo>
                  <a:pt x="26" y="171"/>
                </a:lnTo>
                <a:lnTo>
                  <a:pt x="14" y="193"/>
                </a:lnTo>
                <a:lnTo>
                  <a:pt x="17" y="207"/>
                </a:lnTo>
                <a:lnTo>
                  <a:pt x="0" y="218"/>
                </a:lnTo>
                <a:lnTo>
                  <a:pt x="5" y="236"/>
                </a:lnTo>
                <a:lnTo>
                  <a:pt x="3" y="258"/>
                </a:lnTo>
                <a:lnTo>
                  <a:pt x="26" y="276"/>
                </a:lnTo>
                <a:lnTo>
                  <a:pt x="42" y="288"/>
                </a:lnTo>
                <a:lnTo>
                  <a:pt x="63" y="278"/>
                </a:lnTo>
                <a:lnTo>
                  <a:pt x="88" y="290"/>
                </a:lnTo>
                <a:lnTo>
                  <a:pt x="99" y="307"/>
                </a:lnTo>
                <a:lnTo>
                  <a:pt x="105" y="327"/>
                </a:lnTo>
                <a:lnTo>
                  <a:pt x="138" y="333"/>
                </a:lnTo>
                <a:lnTo>
                  <a:pt x="151" y="341"/>
                </a:lnTo>
                <a:lnTo>
                  <a:pt x="147" y="363"/>
                </a:lnTo>
                <a:lnTo>
                  <a:pt x="125" y="367"/>
                </a:lnTo>
                <a:lnTo>
                  <a:pt x="123" y="399"/>
                </a:lnTo>
                <a:lnTo>
                  <a:pt x="176" y="399"/>
                </a:lnTo>
                <a:lnTo>
                  <a:pt x="210" y="418"/>
                </a:lnTo>
                <a:lnTo>
                  <a:pt x="242" y="363"/>
                </a:lnTo>
                <a:lnTo>
                  <a:pt x="218" y="346"/>
                </a:lnTo>
                <a:lnTo>
                  <a:pt x="225" y="287"/>
                </a:lnTo>
                <a:lnTo>
                  <a:pt x="277" y="217"/>
                </a:lnTo>
                <a:lnTo>
                  <a:pt x="282" y="198"/>
                </a:lnTo>
                <a:lnTo>
                  <a:pt x="324" y="184"/>
                </a:lnTo>
                <a:lnTo>
                  <a:pt x="349" y="144"/>
                </a:lnTo>
                <a:lnTo>
                  <a:pt x="373" y="119"/>
                </a:lnTo>
              </a:path>
            </a:pathLst>
          </a:custGeom>
          <a:solidFill>
            <a:srgbClr val="FFCD00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1" name="Freeform 17"/>
          <p:cNvSpPr>
            <a:spLocks/>
          </p:cNvSpPr>
          <p:nvPr/>
        </p:nvSpPr>
        <p:spPr bwMode="auto">
          <a:xfrm>
            <a:off x="5104412" y="1810203"/>
            <a:ext cx="548107" cy="488550"/>
          </a:xfrm>
          <a:custGeom>
            <a:avLst/>
            <a:gdLst>
              <a:gd name="T0" fmla="*/ 310 w 311"/>
              <a:gd name="T1" fmla="*/ 30 h 292"/>
              <a:gd name="T2" fmla="*/ 300 w 311"/>
              <a:gd name="T3" fmla="*/ 23 h 292"/>
              <a:gd name="T4" fmla="*/ 275 w 311"/>
              <a:gd name="T5" fmla="*/ 43 h 292"/>
              <a:gd name="T6" fmla="*/ 249 w 311"/>
              <a:gd name="T7" fmla="*/ 43 h 292"/>
              <a:gd name="T8" fmla="*/ 238 w 311"/>
              <a:gd name="T9" fmla="*/ 51 h 292"/>
              <a:gd name="T10" fmla="*/ 218 w 311"/>
              <a:gd name="T11" fmla="*/ 51 h 292"/>
              <a:gd name="T12" fmla="*/ 187 w 311"/>
              <a:gd name="T13" fmla="*/ 34 h 292"/>
              <a:gd name="T14" fmla="*/ 167 w 311"/>
              <a:gd name="T15" fmla="*/ 23 h 292"/>
              <a:gd name="T16" fmla="*/ 147 w 311"/>
              <a:gd name="T17" fmla="*/ 26 h 292"/>
              <a:gd name="T18" fmla="*/ 90 w 311"/>
              <a:gd name="T19" fmla="*/ 0 h 292"/>
              <a:gd name="T20" fmla="*/ 73 w 311"/>
              <a:gd name="T21" fmla="*/ 12 h 292"/>
              <a:gd name="T22" fmla="*/ 59 w 311"/>
              <a:gd name="T23" fmla="*/ 15 h 292"/>
              <a:gd name="T24" fmla="*/ 54 w 311"/>
              <a:gd name="T25" fmla="*/ 26 h 292"/>
              <a:gd name="T26" fmla="*/ 59 w 311"/>
              <a:gd name="T27" fmla="*/ 34 h 292"/>
              <a:gd name="T28" fmla="*/ 56 w 311"/>
              <a:gd name="T29" fmla="*/ 43 h 292"/>
              <a:gd name="T30" fmla="*/ 22 w 311"/>
              <a:gd name="T31" fmla="*/ 36 h 292"/>
              <a:gd name="T32" fmla="*/ 6 w 311"/>
              <a:gd name="T33" fmla="*/ 46 h 292"/>
              <a:gd name="T34" fmla="*/ 0 w 311"/>
              <a:gd name="T35" fmla="*/ 61 h 292"/>
              <a:gd name="T36" fmla="*/ 1 w 311"/>
              <a:gd name="T37" fmla="*/ 80 h 292"/>
              <a:gd name="T38" fmla="*/ 25 w 311"/>
              <a:gd name="T39" fmla="*/ 111 h 292"/>
              <a:gd name="T40" fmla="*/ 19 w 311"/>
              <a:gd name="T41" fmla="*/ 134 h 292"/>
              <a:gd name="T42" fmla="*/ 42 w 311"/>
              <a:gd name="T43" fmla="*/ 156 h 292"/>
              <a:gd name="T44" fmla="*/ 41 w 311"/>
              <a:gd name="T45" fmla="*/ 169 h 292"/>
              <a:gd name="T46" fmla="*/ 14 w 311"/>
              <a:gd name="T47" fmla="*/ 176 h 292"/>
              <a:gd name="T48" fmla="*/ 18 w 311"/>
              <a:gd name="T49" fmla="*/ 204 h 292"/>
              <a:gd name="T50" fmla="*/ 40 w 311"/>
              <a:gd name="T51" fmla="*/ 210 h 292"/>
              <a:gd name="T52" fmla="*/ 49 w 311"/>
              <a:gd name="T53" fmla="*/ 241 h 292"/>
              <a:gd name="T54" fmla="*/ 93 w 311"/>
              <a:gd name="T55" fmla="*/ 246 h 292"/>
              <a:gd name="T56" fmla="*/ 110 w 311"/>
              <a:gd name="T57" fmla="*/ 261 h 292"/>
              <a:gd name="T58" fmla="*/ 130 w 311"/>
              <a:gd name="T59" fmla="*/ 280 h 292"/>
              <a:gd name="T60" fmla="*/ 143 w 311"/>
              <a:gd name="T61" fmla="*/ 279 h 292"/>
              <a:gd name="T62" fmla="*/ 176 w 311"/>
              <a:gd name="T63" fmla="*/ 291 h 292"/>
              <a:gd name="T64" fmla="*/ 178 w 311"/>
              <a:gd name="T65" fmla="*/ 270 h 292"/>
              <a:gd name="T66" fmla="*/ 174 w 311"/>
              <a:gd name="T67" fmla="*/ 247 h 292"/>
              <a:gd name="T68" fmla="*/ 191 w 311"/>
              <a:gd name="T69" fmla="*/ 238 h 292"/>
              <a:gd name="T70" fmla="*/ 187 w 311"/>
              <a:gd name="T71" fmla="*/ 223 h 292"/>
              <a:gd name="T72" fmla="*/ 201 w 311"/>
              <a:gd name="T73" fmla="*/ 196 h 292"/>
              <a:gd name="T74" fmla="*/ 207 w 311"/>
              <a:gd name="T75" fmla="*/ 187 h 292"/>
              <a:gd name="T76" fmla="*/ 209 w 311"/>
              <a:gd name="T77" fmla="*/ 165 h 292"/>
              <a:gd name="T78" fmla="*/ 237 w 311"/>
              <a:gd name="T79" fmla="*/ 151 h 292"/>
              <a:gd name="T80" fmla="*/ 240 w 311"/>
              <a:gd name="T81" fmla="*/ 130 h 292"/>
              <a:gd name="T82" fmla="*/ 261 w 311"/>
              <a:gd name="T83" fmla="*/ 117 h 292"/>
              <a:gd name="T84" fmla="*/ 269 w 311"/>
              <a:gd name="T85" fmla="*/ 105 h 292"/>
              <a:gd name="T86" fmla="*/ 273 w 311"/>
              <a:gd name="T87" fmla="*/ 79 h 292"/>
              <a:gd name="T88" fmla="*/ 289 w 311"/>
              <a:gd name="T89" fmla="*/ 69 h 292"/>
              <a:gd name="T90" fmla="*/ 302 w 311"/>
              <a:gd name="T91" fmla="*/ 64 h 292"/>
              <a:gd name="T92" fmla="*/ 310 w 311"/>
              <a:gd name="T93" fmla="*/ 30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11" h="292">
                <a:moveTo>
                  <a:pt x="310" y="30"/>
                </a:moveTo>
                <a:lnTo>
                  <a:pt x="300" y="23"/>
                </a:lnTo>
                <a:lnTo>
                  <a:pt x="275" y="43"/>
                </a:lnTo>
                <a:lnTo>
                  <a:pt x="249" y="43"/>
                </a:lnTo>
                <a:lnTo>
                  <a:pt x="238" y="51"/>
                </a:lnTo>
                <a:lnTo>
                  <a:pt x="218" y="51"/>
                </a:lnTo>
                <a:lnTo>
                  <a:pt x="187" y="34"/>
                </a:lnTo>
                <a:lnTo>
                  <a:pt x="167" y="23"/>
                </a:lnTo>
                <a:lnTo>
                  <a:pt x="147" y="26"/>
                </a:lnTo>
                <a:lnTo>
                  <a:pt x="90" y="0"/>
                </a:lnTo>
                <a:lnTo>
                  <a:pt x="73" y="12"/>
                </a:lnTo>
                <a:lnTo>
                  <a:pt x="59" y="15"/>
                </a:lnTo>
                <a:lnTo>
                  <a:pt x="54" y="26"/>
                </a:lnTo>
                <a:lnTo>
                  <a:pt x="59" y="34"/>
                </a:lnTo>
                <a:lnTo>
                  <a:pt x="56" y="43"/>
                </a:lnTo>
                <a:lnTo>
                  <a:pt x="22" y="36"/>
                </a:lnTo>
                <a:lnTo>
                  <a:pt x="6" y="46"/>
                </a:lnTo>
                <a:lnTo>
                  <a:pt x="0" y="61"/>
                </a:lnTo>
                <a:lnTo>
                  <a:pt x="1" y="80"/>
                </a:lnTo>
                <a:lnTo>
                  <a:pt x="25" y="111"/>
                </a:lnTo>
                <a:lnTo>
                  <a:pt x="19" y="134"/>
                </a:lnTo>
                <a:lnTo>
                  <a:pt x="42" y="156"/>
                </a:lnTo>
                <a:lnTo>
                  <a:pt x="41" y="169"/>
                </a:lnTo>
                <a:lnTo>
                  <a:pt x="14" y="176"/>
                </a:lnTo>
                <a:lnTo>
                  <a:pt x="18" y="204"/>
                </a:lnTo>
                <a:lnTo>
                  <a:pt x="40" y="210"/>
                </a:lnTo>
                <a:lnTo>
                  <a:pt x="49" y="241"/>
                </a:lnTo>
                <a:lnTo>
                  <a:pt x="93" y="246"/>
                </a:lnTo>
                <a:lnTo>
                  <a:pt x="110" y="261"/>
                </a:lnTo>
                <a:lnTo>
                  <a:pt x="130" y="280"/>
                </a:lnTo>
                <a:lnTo>
                  <a:pt x="143" y="279"/>
                </a:lnTo>
                <a:lnTo>
                  <a:pt x="176" y="291"/>
                </a:lnTo>
                <a:lnTo>
                  <a:pt x="178" y="270"/>
                </a:lnTo>
                <a:lnTo>
                  <a:pt x="174" y="247"/>
                </a:lnTo>
                <a:lnTo>
                  <a:pt x="191" y="238"/>
                </a:lnTo>
                <a:lnTo>
                  <a:pt x="187" y="223"/>
                </a:lnTo>
                <a:lnTo>
                  <a:pt x="201" y="196"/>
                </a:lnTo>
                <a:lnTo>
                  <a:pt x="207" y="187"/>
                </a:lnTo>
                <a:lnTo>
                  <a:pt x="209" y="165"/>
                </a:lnTo>
                <a:lnTo>
                  <a:pt x="237" y="151"/>
                </a:lnTo>
                <a:lnTo>
                  <a:pt x="240" y="130"/>
                </a:lnTo>
                <a:lnTo>
                  <a:pt x="261" y="117"/>
                </a:lnTo>
                <a:lnTo>
                  <a:pt x="269" y="105"/>
                </a:lnTo>
                <a:lnTo>
                  <a:pt x="273" y="79"/>
                </a:lnTo>
                <a:lnTo>
                  <a:pt x="289" y="69"/>
                </a:lnTo>
                <a:lnTo>
                  <a:pt x="302" y="64"/>
                </a:lnTo>
                <a:lnTo>
                  <a:pt x="310" y="30"/>
                </a:lnTo>
              </a:path>
            </a:pathLst>
          </a:custGeom>
          <a:solidFill>
            <a:schemeClr val="accent3">
              <a:lumMod val="5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2" name="Freeform 18"/>
          <p:cNvSpPr>
            <a:spLocks/>
          </p:cNvSpPr>
          <p:nvPr/>
        </p:nvSpPr>
        <p:spPr bwMode="auto">
          <a:xfrm>
            <a:off x="5146690" y="2215626"/>
            <a:ext cx="528478" cy="338339"/>
          </a:xfrm>
          <a:custGeom>
            <a:avLst/>
            <a:gdLst>
              <a:gd name="T0" fmla="*/ 24 w 300"/>
              <a:gd name="T1" fmla="*/ 0 h 202"/>
              <a:gd name="T2" fmla="*/ 66 w 300"/>
              <a:gd name="T3" fmla="*/ 4 h 202"/>
              <a:gd name="T4" fmla="*/ 86 w 300"/>
              <a:gd name="T5" fmla="*/ 19 h 202"/>
              <a:gd name="T6" fmla="*/ 103 w 300"/>
              <a:gd name="T7" fmla="*/ 38 h 202"/>
              <a:gd name="T8" fmla="*/ 119 w 300"/>
              <a:gd name="T9" fmla="*/ 38 h 202"/>
              <a:gd name="T10" fmla="*/ 155 w 300"/>
              <a:gd name="T11" fmla="*/ 49 h 202"/>
              <a:gd name="T12" fmla="*/ 190 w 300"/>
              <a:gd name="T13" fmla="*/ 77 h 202"/>
              <a:gd name="T14" fmla="*/ 211 w 300"/>
              <a:gd name="T15" fmla="*/ 65 h 202"/>
              <a:gd name="T16" fmla="*/ 239 w 300"/>
              <a:gd name="T17" fmla="*/ 79 h 202"/>
              <a:gd name="T18" fmla="*/ 247 w 300"/>
              <a:gd name="T19" fmla="*/ 96 h 202"/>
              <a:gd name="T20" fmla="*/ 254 w 300"/>
              <a:gd name="T21" fmla="*/ 116 h 202"/>
              <a:gd name="T22" fmla="*/ 287 w 300"/>
              <a:gd name="T23" fmla="*/ 121 h 202"/>
              <a:gd name="T24" fmla="*/ 299 w 300"/>
              <a:gd name="T25" fmla="*/ 130 h 202"/>
              <a:gd name="T26" fmla="*/ 294 w 300"/>
              <a:gd name="T27" fmla="*/ 153 h 202"/>
              <a:gd name="T28" fmla="*/ 274 w 300"/>
              <a:gd name="T29" fmla="*/ 157 h 202"/>
              <a:gd name="T30" fmla="*/ 271 w 300"/>
              <a:gd name="T31" fmla="*/ 184 h 202"/>
              <a:gd name="T32" fmla="*/ 256 w 300"/>
              <a:gd name="T33" fmla="*/ 201 h 202"/>
              <a:gd name="T34" fmla="*/ 239 w 300"/>
              <a:gd name="T35" fmla="*/ 201 h 202"/>
              <a:gd name="T36" fmla="*/ 218 w 300"/>
              <a:gd name="T37" fmla="*/ 191 h 202"/>
              <a:gd name="T38" fmla="*/ 216 w 300"/>
              <a:gd name="T39" fmla="*/ 161 h 202"/>
              <a:gd name="T40" fmla="*/ 214 w 300"/>
              <a:gd name="T41" fmla="*/ 149 h 202"/>
              <a:gd name="T42" fmla="*/ 131 w 300"/>
              <a:gd name="T43" fmla="*/ 149 h 202"/>
              <a:gd name="T44" fmla="*/ 123 w 300"/>
              <a:gd name="T45" fmla="*/ 170 h 202"/>
              <a:gd name="T46" fmla="*/ 112 w 300"/>
              <a:gd name="T47" fmla="*/ 187 h 202"/>
              <a:gd name="T48" fmla="*/ 91 w 300"/>
              <a:gd name="T49" fmla="*/ 192 h 202"/>
              <a:gd name="T50" fmla="*/ 80 w 300"/>
              <a:gd name="T51" fmla="*/ 187 h 202"/>
              <a:gd name="T52" fmla="*/ 80 w 300"/>
              <a:gd name="T53" fmla="*/ 161 h 202"/>
              <a:gd name="T54" fmla="*/ 77 w 300"/>
              <a:gd name="T55" fmla="*/ 149 h 202"/>
              <a:gd name="T56" fmla="*/ 66 w 300"/>
              <a:gd name="T57" fmla="*/ 147 h 202"/>
              <a:gd name="T58" fmla="*/ 51 w 300"/>
              <a:gd name="T59" fmla="*/ 160 h 202"/>
              <a:gd name="T60" fmla="*/ 52 w 300"/>
              <a:gd name="T61" fmla="*/ 184 h 202"/>
              <a:gd name="T62" fmla="*/ 35 w 300"/>
              <a:gd name="T63" fmla="*/ 192 h 202"/>
              <a:gd name="T64" fmla="*/ 23 w 300"/>
              <a:gd name="T65" fmla="*/ 191 h 202"/>
              <a:gd name="T66" fmla="*/ 24 w 300"/>
              <a:gd name="T67" fmla="*/ 153 h 202"/>
              <a:gd name="T68" fmla="*/ 12 w 300"/>
              <a:gd name="T69" fmla="*/ 124 h 202"/>
              <a:gd name="T70" fmla="*/ 0 w 300"/>
              <a:gd name="T71" fmla="*/ 107 h 202"/>
              <a:gd name="T72" fmla="*/ 6 w 300"/>
              <a:gd name="T73" fmla="*/ 90 h 202"/>
              <a:gd name="T74" fmla="*/ 24 w 300"/>
              <a:gd name="T75" fmla="*/ 76 h 202"/>
              <a:gd name="T76" fmla="*/ 20 w 300"/>
              <a:gd name="T77" fmla="*/ 51 h 202"/>
              <a:gd name="T78" fmla="*/ 8 w 300"/>
              <a:gd name="T79" fmla="*/ 28 h 202"/>
              <a:gd name="T80" fmla="*/ 9 w 300"/>
              <a:gd name="T81" fmla="*/ 18 h 202"/>
              <a:gd name="T82" fmla="*/ 24 w 300"/>
              <a:gd name="T83" fmla="*/ 0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00" h="202">
                <a:moveTo>
                  <a:pt x="24" y="0"/>
                </a:moveTo>
                <a:lnTo>
                  <a:pt x="66" y="4"/>
                </a:lnTo>
                <a:lnTo>
                  <a:pt x="86" y="19"/>
                </a:lnTo>
                <a:lnTo>
                  <a:pt x="103" y="38"/>
                </a:lnTo>
                <a:lnTo>
                  <a:pt x="119" y="38"/>
                </a:lnTo>
                <a:lnTo>
                  <a:pt x="155" y="49"/>
                </a:lnTo>
                <a:lnTo>
                  <a:pt x="190" y="77"/>
                </a:lnTo>
                <a:lnTo>
                  <a:pt x="211" y="65"/>
                </a:lnTo>
                <a:lnTo>
                  <a:pt x="239" y="79"/>
                </a:lnTo>
                <a:lnTo>
                  <a:pt x="247" y="96"/>
                </a:lnTo>
                <a:lnTo>
                  <a:pt x="254" y="116"/>
                </a:lnTo>
                <a:lnTo>
                  <a:pt x="287" y="121"/>
                </a:lnTo>
                <a:lnTo>
                  <a:pt x="299" y="130"/>
                </a:lnTo>
                <a:lnTo>
                  <a:pt x="294" y="153"/>
                </a:lnTo>
                <a:lnTo>
                  <a:pt x="274" y="157"/>
                </a:lnTo>
                <a:lnTo>
                  <a:pt x="271" y="184"/>
                </a:lnTo>
                <a:lnTo>
                  <a:pt x="256" y="201"/>
                </a:lnTo>
                <a:lnTo>
                  <a:pt x="239" y="201"/>
                </a:lnTo>
                <a:lnTo>
                  <a:pt x="218" y="191"/>
                </a:lnTo>
                <a:lnTo>
                  <a:pt x="216" y="161"/>
                </a:lnTo>
                <a:lnTo>
                  <a:pt x="214" y="149"/>
                </a:lnTo>
                <a:lnTo>
                  <a:pt x="131" y="149"/>
                </a:lnTo>
                <a:lnTo>
                  <a:pt x="123" y="170"/>
                </a:lnTo>
                <a:lnTo>
                  <a:pt x="112" y="187"/>
                </a:lnTo>
                <a:lnTo>
                  <a:pt x="91" y="192"/>
                </a:lnTo>
                <a:lnTo>
                  <a:pt x="80" y="187"/>
                </a:lnTo>
                <a:lnTo>
                  <a:pt x="80" y="161"/>
                </a:lnTo>
                <a:lnTo>
                  <a:pt x="77" y="149"/>
                </a:lnTo>
                <a:lnTo>
                  <a:pt x="66" y="147"/>
                </a:lnTo>
                <a:lnTo>
                  <a:pt x="51" y="160"/>
                </a:lnTo>
                <a:lnTo>
                  <a:pt x="52" y="184"/>
                </a:lnTo>
                <a:lnTo>
                  <a:pt x="35" y="192"/>
                </a:lnTo>
                <a:lnTo>
                  <a:pt x="23" y="191"/>
                </a:lnTo>
                <a:lnTo>
                  <a:pt x="24" y="153"/>
                </a:lnTo>
                <a:lnTo>
                  <a:pt x="12" y="124"/>
                </a:lnTo>
                <a:lnTo>
                  <a:pt x="0" y="107"/>
                </a:lnTo>
                <a:lnTo>
                  <a:pt x="6" y="90"/>
                </a:lnTo>
                <a:lnTo>
                  <a:pt x="24" y="76"/>
                </a:lnTo>
                <a:lnTo>
                  <a:pt x="20" y="51"/>
                </a:lnTo>
                <a:lnTo>
                  <a:pt x="8" y="28"/>
                </a:lnTo>
                <a:lnTo>
                  <a:pt x="9" y="18"/>
                </a:lnTo>
                <a:lnTo>
                  <a:pt x="24" y="0"/>
                </a:ln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3" name="Freeform 19"/>
          <p:cNvSpPr>
            <a:spLocks/>
          </p:cNvSpPr>
          <p:nvPr/>
        </p:nvSpPr>
        <p:spPr bwMode="auto">
          <a:xfrm>
            <a:off x="3660912" y="1696452"/>
            <a:ext cx="972399" cy="357298"/>
          </a:xfrm>
          <a:custGeom>
            <a:avLst/>
            <a:gdLst>
              <a:gd name="T0" fmla="*/ 39 w 552"/>
              <a:gd name="T1" fmla="*/ 11 h 214"/>
              <a:gd name="T2" fmla="*/ 41 w 552"/>
              <a:gd name="T3" fmla="*/ 25 h 214"/>
              <a:gd name="T4" fmla="*/ 25 w 552"/>
              <a:gd name="T5" fmla="*/ 38 h 214"/>
              <a:gd name="T6" fmla="*/ 11 w 552"/>
              <a:gd name="T7" fmla="*/ 59 h 214"/>
              <a:gd name="T8" fmla="*/ 0 w 552"/>
              <a:gd name="T9" fmla="*/ 95 h 214"/>
              <a:gd name="T10" fmla="*/ 21 w 552"/>
              <a:gd name="T11" fmla="*/ 122 h 214"/>
              <a:gd name="T12" fmla="*/ 24 w 552"/>
              <a:gd name="T13" fmla="*/ 143 h 214"/>
              <a:gd name="T14" fmla="*/ 20 w 552"/>
              <a:gd name="T15" fmla="*/ 164 h 214"/>
              <a:gd name="T16" fmla="*/ 15 w 552"/>
              <a:gd name="T17" fmla="*/ 179 h 214"/>
              <a:gd name="T18" fmla="*/ 19 w 552"/>
              <a:gd name="T19" fmla="*/ 195 h 214"/>
              <a:gd name="T20" fmla="*/ 30 w 552"/>
              <a:gd name="T21" fmla="*/ 211 h 214"/>
              <a:gd name="T22" fmla="*/ 66 w 552"/>
              <a:gd name="T23" fmla="*/ 211 h 214"/>
              <a:gd name="T24" fmla="*/ 108 w 552"/>
              <a:gd name="T25" fmla="*/ 213 h 214"/>
              <a:gd name="T26" fmla="*/ 128 w 552"/>
              <a:gd name="T27" fmla="*/ 204 h 214"/>
              <a:gd name="T28" fmla="*/ 143 w 552"/>
              <a:gd name="T29" fmla="*/ 178 h 214"/>
              <a:gd name="T30" fmla="*/ 157 w 552"/>
              <a:gd name="T31" fmla="*/ 182 h 214"/>
              <a:gd name="T32" fmla="*/ 171 w 552"/>
              <a:gd name="T33" fmla="*/ 193 h 214"/>
              <a:gd name="T34" fmla="*/ 202 w 552"/>
              <a:gd name="T35" fmla="*/ 173 h 214"/>
              <a:gd name="T36" fmla="*/ 219 w 552"/>
              <a:gd name="T37" fmla="*/ 181 h 214"/>
              <a:gd name="T38" fmla="*/ 245 w 552"/>
              <a:gd name="T39" fmla="*/ 198 h 214"/>
              <a:gd name="T40" fmla="*/ 263 w 552"/>
              <a:gd name="T41" fmla="*/ 204 h 214"/>
              <a:gd name="T42" fmla="*/ 304 w 552"/>
              <a:gd name="T43" fmla="*/ 177 h 214"/>
              <a:gd name="T44" fmla="*/ 321 w 552"/>
              <a:gd name="T45" fmla="*/ 180 h 214"/>
              <a:gd name="T46" fmla="*/ 350 w 552"/>
              <a:gd name="T47" fmla="*/ 190 h 214"/>
              <a:gd name="T48" fmla="*/ 365 w 552"/>
              <a:gd name="T49" fmla="*/ 184 h 214"/>
              <a:gd name="T50" fmla="*/ 384 w 552"/>
              <a:gd name="T51" fmla="*/ 176 h 214"/>
              <a:gd name="T52" fmla="*/ 405 w 552"/>
              <a:gd name="T53" fmla="*/ 183 h 214"/>
              <a:gd name="T54" fmla="*/ 426 w 552"/>
              <a:gd name="T55" fmla="*/ 173 h 214"/>
              <a:gd name="T56" fmla="*/ 445 w 552"/>
              <a:gd name="T57" fmla="*/ 160 h 214"/>
              <a:gd name="T58" fmla="*/ 461 w 552"/>
              <a:gd name="T59" fmla="*/ 147 h 214"/>
              <a:gd name="T60" fmla="*/ 486 w 552"/>
              <a:gd name="T61" fmla="*/ 162 h 214"/>
              <a:gd name="T62" fmla="*/ 492 w 552"/>
              <a:gd name="T63" fmla="*/ 142 h 214"/>
              <a:gd name="T64" fmla="*/ 496 w 552"/>
              <a:gd name="T65" fmla="*/ 125 h 214"/>
              <a:gd name="T66" fmla="*/ 517 w 552"/>
              <a:gd name="T67" fmla="*/ 119 h 214"/>
              <a:gd name="T68" fmla="*/ 551 w 552"/>
              <a:gd name="T69" fmla="*/ 110 h 214"/>
              <a:gd name="T70" fmla="*/ 551 w 552"/>
              <a:gd name="T71" fmla="*/ 97 h 214"/>
              <a:gd name="T72" fmla="*/ 551 w 552"/>
              <a:gd name="T73" fmla="*/ 76 h 214"/>
              <a:gd name="T74" fmla="*/ 469 w 552"/>
              <a:gd name="T75" fmla="*/ 57 h 214"/>
              <a:gd name="T76" fmla="*/ 389 w 552"/>
              <a:gd name="T77" fmla="*/ 34 h 214"/>
              <a:gd name="T78" fmla="*/ 373 w 552"/>
              <a:gd name="T79" fmla="*/ 37 h 214"/>
              <a:gd name="T80" fmla="*/ 285 w 552"/>
              <a:gd name="T81" fmla="*/ 0 h 214"/>
              <a:gd name="T82" fmla="*/ 254 w 552"/>
              <a:gd name="T83" fmla="*/ 11 h 214"/>
              <a:gd name="T84" fmla="*/ 214 w 552"/>
              <a:gd name="T85" fmla="*/ 23 h 214"/>
              <a:gd name="T86" fmla="*/ 166 w 552"/>
              <a:gd name="T87" fmla="*/ 23 h 214"/>
              <a:gd name="T88" fmla="*/ 151 w 552"/>
              <a:gd name="T89" fmla="*/ 26 h 214"/>
              <a:gd name="T90" fmla="*/ 146 w 552"/>
              <a:gd name="T91" fmla="*/ 14 h 214"/>
              <a:gd name="T92" fmla="*/ 132 w 552"/>
              <a:gd name="T93" fmla="*/ 26 h 214"/>
              <a:gd name="T94" fmla="*/ 106 w 552"/>
              <a:gd name="T95" fmla="*/ 23 h 214"/>
              <a:gd name="T96" fmla="*/ 78 w 552"/>
              <a:gd name="T97" fmla="*/ 11 h 214"/>
              <a:gd name="T98" fmla="*/ 63 w 552"/>
              <a:gd name="T99" fmla="*/ 9 h 214"/>
              <a:gd name="T100" fmla="*/ 39 w 552"/>
              <a:gd name="T101" fmla="*/ 11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52" h="214">
                <a:moveTo>
                  <a:pt x="39" y="11"/>
                </a:moveTo>
                <a:lnTo>
                  <a:pt x="41" y="25"/>
                </a:lnTo>
                <a:lnTo>
                  <a:pt x="25" y="38"/>
                </a:lnTo>
                <a:lnTo>
                  <a:pt x="11" y="59"/>
                </a:lnTo>
                <a:lnTo>
                  <a:pt x="0" y="95"/>
                </a:lnTo>
                <a:lnTo>
                  <a:pt x="21" y="122"/>
                </a:lnTo>
                <a:lnTo>
                  <a:pt x="24" y="143"/>
                </a:lnTo>
                <a:lnTo>
                  <a:pt x="20" y="164"/>
                </a:lnTo>
                <a:lnTo>
                  <a:pt x="15" y="179"/>
                </a:lnTo>
                <a:lnTo>
                  <a:pt x="19" y="195"/>
                </a:lnTo>
                <a:lnTo>
                  <a:pt x="30" y="211"/>
                </a:lnTo>
                <a:lnTo>
                  <a:pt x="66" y="211"/>
                </a:lnTo>
                <a:lnTo>
                  <a:pt x="108" y="213"/>
                </a:lnTo>
                <a:lnTo>
                  <a:pt x="128" y="204"/>
                </a:lnTo>
                <a:lnTo>
                  <a:pt x="143" y="178"/>
                </a:lnTo>
                <a:lnTo>
                  <a:pt x="157" y="182"/>
                </a:lnTo>
                <a:lnTo>
                  <a:pt x="171" y="193"/>
                </a:lnTo>
                <a:lnTo>
                  <a:pt x="202" y="173"/>
                </a:lnTo>
                <a:lnTo>
                  <a:pt x="219" y="181"/>
                </a:lnTo>
                <a:lnTo>
                  <a:pt x="245" y="198"/>
                </a:lnTo>
                <a:lnTo>
                  <a:pt x="263" y="204"/>
                </a:lnTo>
                <a:lnTo>
                  <a:pt x="304" y="177"/>
                </a:lnTo>
                <a:lnTo>
                  <a:pt x="321" y="180"/>
                </a:lnTo>
                <a:lnTo>
                  <a:pt x="350" y="190"/>
                </a:lnTo>
                <a:lnTo>
                  <a:pt x="365" y="184"/>
                </a:lnTo>
                <a:lnTo>
                  <a:pt x="384" y="176"/>
                </a:lnTo>
                <a:lnTo>
                  <a:pt x="405" y="183"/>
                </a:lnTo>
                <a:lnTo>
                  <a:pt x="426" y="173"/>
                </a:lnTo>
                <a:lnTo>
                  <a:pt x="445" y="160"/>
                </a:lnTo>
                <a:lnTo>
                  <a:pt x="461" y="147"/>
                </a:lnTo>
                <a:lnTo>
                  <a:pt x="486" y="162"/>
                </a:lnTo>
                <a:lnTo>
                  <a:pt x="492" y="142"/>
                </a:lnTo>
                <a:lnTo>
                  <a:pt x="496" y="125"/>
                </a:lnTo>
                <a:lnTo>
                  <a:pt x="517" y="119"/>
                </a:lnTo>
                <a:lnTo>
                  <a:pt x="551" y="110"/>
                </a:lnTo>
                <a:lnTo>
                  <a:pt x="551" y="97"/>
                </a:lnTo>
                <a:lnTo>
                  <a:pt x="551" y="76"/>
                </a:lnTo>
                <a:lnTo>
                  <a:pt x="469" y="57"/>
                </a:lnTo>
                <a:lnTo>
                  <a:pt x="389" y="34"/>
                </a:lnTo>
                <a:lnTo>
                  <a:pt x="373" y="37"/>
                </a:lnTo>
                <a:lnTo>
                  <a:pt x="285" y="0"/>
                </a:lnTo>
                <a:lnTo>
                  <a:pt x="254" y="11"/>
                </a:lnTo>
                <a:lnTo>
                  <a:pt x="214" y="23"/>
                </a:lnTo>
                <a:lnTo>
                  <a:pt x="166" y="23"/>
                </a:lnTo>
                <a:lnTo>
                  <a:pt x="151" y="26"/>
                </a:lnTo>
                <a:lnTo>
                  <a:pt x="146" y="14"/>
                </a:lnTo>
                <a:lnTo>
                  <a:pt x="132" y="26"/>
                </a:lnTo>
                <a:lnTo>
                  <a:pt x="106" y="23"/>
                </a:lnTo>
                <a:lnTo>
                  <a:pt x="78" y="11"/>
                </a:lnTo>
                <a:lnTo>
                  <a:pt x="63" y="9"/>
                </a:lnTo>
                <a:lnTo>
                  <a:pt x="39" y="11"/>
                </a:lnTo>
              </a:path>
            </a:pathLst>
          </a:custGeom>
          <a:solidFill>
            <a:srgbClr val="8DC63F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4" name="Freeform 20"/>
          <p:cNvSpPr>
            <a:spLocks/>
          </p:cNvSpPr>
          <p:nvPr/>
        </p:nvSpPr>
        <p:spPr bwMode="auto">
          <a:xfrm>
            <a:off x="4517047" y="1781036"/>
            <a:ext cx="631153" cy="361672"/>
          </a:xfrm>
          <a:custGeom>
            <a:avLst/>
            <a:gdLst>
              <a:gd name="T0" fmla="*/ 65 w 358"/>
              <a:gd name="T1" fmla="*/ 23 h 216"/>
              <a:gd name="T2" fmla="*/ 65 w 358"/>
              <a:gd name="T3" fmla="*/ 59 h 216"/>
              <a:gd name="T4" fmla="*/ 9 w 358"/>
              <a:gd name="T5" fmla="*/ 76 h 216"/>
              <a:gd name="T6" fmla="*/ 0 w 358"/>
              <a:gd name="T7" fmla="*/ 111 h 216"/>
              <a:gd name="T8" fmla="*/ 9 w 358"/>
              <a:gd name="T9" fmla="*/ 144 h 216"/>
              <a:gd name="T10" fmla="*/ 23 w 358"/>
              <a:gd name="T11" fmla="*/ 156 h 216"/>
              <a:gd name="T12" fmla="*/ 43 w 358"/>
              <a:gd name="T13" fmla="*/ 150 h 216"/>
              <a:gd name="T14" fmla="*/ 71 w 358"/>
              <a:gd name="T15" fmla="*/ 144 h 216"/>
              <a:gd name="T16" fmla="*/ 91 w 358"/>
              <a:gd name="T17" fmla="*/ 183 h 216"/>
              <a:gd name="T18" fmla="*/ 105 w 358"/>
              <a:gd name="T19" fmla="*/ 178 h 216"/>
              <a:gd name="T20" fmla="*/ 142 w 358"/>
              <a:gd name="T21" fmla="*/ 206 h 216"/>
              <a:gd name="T22" fmla="*/ 155 w 358"/>
              <a:gd name="T23" fmla="*/ 215 h 216"/>
              <a:gd name="T24" fmla="*/ 171 w 358"/>
              <a:gd name="T25" fmla="*/ 210 h 216"/>
              <a:gd name="T26" fmla="*/ 187 w 358"/>
              <a:gd name="T27" fmla="*/ 206 h 216"/>
              <a:gd name="T28" fmla="*/ 201 w 358"/>
              <a:gd name="T29" fmla="*/ 204 h 216"/>
              <a:gd name="T30" fmla="*/ 207 w 358"/>
              <a:gd name="T31" fmla="*/ 199 h 216"/>
              <a:gd name="T32" fmla="*/ 210 w 358"/>
              <a:gd name="T33" fmla="*/ 170 h 216"/>
              <a:gd name="T34" fmla="*/ 202 w 358"/>
              <a:gd name="T35" fmla="*/ 156 h 216"/>
              <a:gd name="T36" fmla="*/ 202 w 358"/>
              <a:gd name="T37" fmla="*/ 144 h 216"/>
              <a:gd name="T38" fmla="*/ 213 w 358"/>
              <a:gd name="T39" fmla="*/ 136 h 216"/>
              <a:gd name="T40" fmla="*/ 233 w 358"/>
              <a:gd name="T41" fmla="*/ 125 h 216"/>
              <a:gd name="T42" fmla="*/ 247 w 358"/>
              <a:gd name="T43" fmla="*/ 121 h 216"/>
              <a:gd name="T44" fmla="*/ 261 w 358"/>
              <a:gd name="T45" fmla="*/ 134 h 216"/>
              <a:gd name="T46" fmla="*/ 275 w 358"/>
              <a:gd name="T47" fmla="*/ 122 h 216"/>
              <a:gd name="T48" fmla="*/ 289 w 358"/>
              <a:gd name="T49" fmla="*/ 111 h 216"/>
              <a:gd name="T50" fmla="*/ 312 w 358"/>
              <a:gd name="T51" fmla="*/ 104 h 216"/>
              <a:gd name="T52" fmla="*/ 325 w 358"/>
              <a:gd name="T53" fmla="*/ 100 h 216"/>
              <a:gd name="T54" fmla="*/ 338 w 358"/>
              <a:gd name="T55" fmla="*/ 102 h 216"/>
              <a:gd name="T56" fmla="*/ 332 w 358"/>
              <a:gd name="T57" fmla="*/ 99 h 216"/>
              <a:gd name="T58" fmla="*/ 332 w 358"/>
              <a:gd name="T59" fmla="*/ 80 h 216"/>
              <a:gd name="T60" fmla="*/ 341 w 358"/>
              <a:gd name="T61" fmla="*/ 65 h 216"/>
              <a:gd name="T62" fmla="*/ 352 w 358"/>
              <a:gd name="T63" fmla="*/ 56 h 216"/>
              <a:gd name="T64" fmla="*/ 357 w 358"/>
              <a:gd name="T65" fmla="*/ 54 h 216"/>
              <a:gd name="T66" fmla="*/ 355 w 358"/>
              <a:gd name="T67" fmla="*/ 45 h 216"/>
              <a:gd name="T68" fmla="*/ 343 w 358"/>
              <a:gd name="T69" fmla="*/ 40 h 216"/>
              <a:gd name="T70" fmla="*/ 329 w 358"/>
              <a:gd name="T71" fmla="*/ 33 h 216"/>
              <a:gd name="T72" fmla="*/ 315 w 358"/>
              <a:gd name="T73" fmla="*/ 31 h 216"/>
              <a:gd name="T74" fmla="*/ 298 w 358"/>
              <a:gd name="T75" fmla="*/ 31 h 216"/>
              <a:gd name="T76" fmla="*/ 289 w 358"/>
              <a:gd name="T77" fmla="*/ 31 h 216"/>
              <a:gd name="T78" fmla="*/ 286 w 358"/>
              <a:gd name="T79" fmla="*/ 25 h 216"/>
              <a:gd name="T80" fmla="*/ 286 w 358"/>
              <a:gd name="T81" fmla="*/ 16 h 216"/>
              <a:gd name="T82" fmla="*/ 295 w 358"/>
              <a:gd name="T83" fmla="*/ 14 h 216"/>
              <a:gd name="T84" fmla="*/ 303 w 358"/>
              <a:gd name="T85" fmla="*/ 14 h 216"/>
              <a:gd name="T86" fmla="*/ 303 w 358"/>
              <a:gd name="T87" fmla="*/ 5 h 216"/>
              <a:gd name="T88" fmla="*/ 293 w 358"/>
              <a:gd name="T89" fmla="*/ 0 h 216"/>
              <a:gd name="T90" fmla="*/ 269 w 358"/>
              <a:gd name="T91" fmla="*/ 2 h 216"/>
              <a:gd name="T92" fmla="*/ 244 w 358"/>
              <a:gd name="T93" fmla="*/ 8 h 216"/>
              <a:gd name="T94" fmla="*/ 230 w 358"/>
              <a:gd name="T95" fmla="*/ 8 h 216"/>
              <a:gd name="T96" fmla="*/ 210 w 358"/>
              <a:gd name="T97" fmla="*/ 8 h 216"/>
              <a:gd name="T98" fmla="*/ 202 w 358"/>
              <a:gd name="T99" fmla="*/ 2 h 216"/>
              <a:gd name="T100" fmla="*/ 193 w 358"/>
              <a:gd name="T101" fmla="*/ 5 h 216"/>
              <a:gd name="T102" fmla="*/ 182 w 358"/>
              <a:gd name="T103" fmla="*/ 14 h 216"/>
              <a:gd name="T104" fmla="*/ 167 w 358"/>
              <a:gd name="T105" fmla="*/ 16 h 216"/>
              <a:gd name="T106" fmla="*/ 148 w 358"/>
              <a:gd name="T107" fmla="*/ 14 h 216"/>
              <a:gd name="T108" fmla="*/ 139 w 358"/>
              <a:gd name="T109" fmla="*/ 19 h 216"/>
              <a:gd name="T110" fmla="*/ 125 w 358"/>
              <a:gd name="T111" fmla="*/ 31 h 216"/>
              <a:gd name="T112" fmla="*/ 119 w 358"/>
              <a:gd name="T113" fmla="*/ 31 h 216"/>
              <a:gd name="T114" fmla="*/ 100 w 358"/>
              <a:gd name="T115" fmla="*/ 25 h 216"/>
              <a:gd name="T116" fmla="*/ 83 w 358"/>
              <a:gd name="T117" fmla="*/ 25 h 216"/>
              <a:gd name="T118" fmla="*/ 65 w 358"/>
              <a:gd name="T119" fmla="*/ 23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58" h="216">
                <a:moveTo>
                  <a:pt x="65" y="23"/>
                </a:moveTo>
                <a:lnTo>
                  <a:pt x="65" y="59"/>
                </a:lnTo>
                <a:lnTo>
                  <a:pt x="9" y="76"/>
                </a:lnTo>
                <a:lnTo>
                  <a:pt x="0" y="111"/>
                </a:lnTo>
                <a:lnTo>
                  <a:pt x="9" y="144"/>
                </a:lnTo>
                <a:lnTo>
                  <a:pt x="23" y="156"/>
                </a:lnTo>
                <a:lnTo>
                  <a:pt x="43" y="150"/>
                </a:lnTo>
                <a:lnTo>
                  <a:pt x="71" y="144"/>
                </a:lnTo>
                <a:lnTo>
                  <a:pt x="91" y="183"/>
                </a:lnTo>
                <a:lnTo>
                  <a:pt x="105" y="178"/>
                </a:lnTo>
                <a:lnTo>
                  <a:pt x="142" y="206"/>
                </a:lnTo>
                <a:lnTo>
                  <a:pt x="155" y="215"/>
                </a:lnTo>
                <a:lnTo>
                  <a:pt x="171" y="210"/>
                </a:lnTo>
                <a:lnTo>
                  <a:pt x="187" y="206"/>
                </a:lnTo>
                <a:lnTo>
                  <a:pt x="201" y="204"/>
                </a:lnTo>
                <a:lnTo>
                  <a:pt x="207" y="199"/>
                </a:lnTo>
                <a:lnTo>
                  <a:pt x="210" y="170"/>
                </a:lnTo>
                <a:lnTo>
                  <a:pt x="202" y="156"/>
                </a:lnTo>
                <a:lnTo>
                  <a:pt x="202" y="144"/>
                </a:lnTo>
                <a:lnTo>
                  <a:pt x="213" y="136"/>
                </a:lnTo>
                <a:lnTo>
                  <a:pt x="233" y="125"/>
                </a:lnTo>
                <a:lnTo>
                  <a:pt x="247" y="121"/>
                </a:lnTo>
                <a:lnTo>
                  <a:pt x="261" y="134"/>
                </a:lnTo>
                <a:lnTo>
                  <a:pt x="275" y="122"/>
                </a:lnTo>
                <a:lnTo>
                  <a:pt x="289" y="111"/>
                </a:lnTo>
                <a:lnTo>
                  <a:pt x="312" y="104"/>
                </a:lnTo>
                <a:lnTo>
                  <a:pt x="325" y="100"/>
                </a:lnTo>
                <a:lnTo>
                  <a:pt x="338" y="102"/>
                </a:lnTo>
                <a:lnTo>
                  <a:pt x="332" y="99"/>
                </a:lnTo>
                <a:lnTo>
                  <a:pt x="332" y="80"/>
                </a:lnTo>
                <a:lnTo>
                  <a:pt x="341" y="65"/>
                </a:lnTo>
                <a:lnTo>
                  <a:pt x="352" y="56"/>
                </a:lnTo>
                <a:lnTo>
                  <a:pt x="357" y="54"/>
                </a:lnTo>
                <a:lnTo>
                  <a:pt x="355" y="45"/>
                </a:lnTo>
                <a:lnTo>
                  <a:pt x="343" y="40"/>
                </a:lnTo>
                <a:lnTo>
                  <a:pt x="329" y="33"/>
                </a:lnTo>
                <a:lnTo>
                  <a:pt x="315" y="31"/>
                </a:lnTo>
                <a:lnTo>
                  <a:pt x="298" y="31"/>
                </a:lnTo>
                <a:lnTo>
                  <a:pt x="289" y="31"/>
                </a:lnTo>
                <a:lnTo>
                  <a:pt x="286" y="25"/>
                </a:lnTo>
                <a:lnTo>
                  <a:pt x="286" y="16"/>
                </a:lnTo>
                <a:lnTo>
                  <a:pt x="295" y="14"/>
                </a:lnTo>
                <a:lnTo>
                  <a:pt x="303" y="14"/>
                </a:lnTo>
                <a:lnTo>
                  <a:pt x="303" y="5"/>
                </a:lnTo>
                <a:lnTo>
                  <a:pt x="293" y="0"/>
                </a:lnTo>
                <a:lnTo>
                  <a:pt x="269" y="2"/>
                </a:lnTo>
                <a:lnTo>
                  <a:pt x="244" y="8"/>
                </a:lnTo>
                <a:lnTo>
                  <a:pt x="230" y="8"/>
                </a:lnTo>
                <a:lnTo>
                  <a:pt x="210" y="8"/>
                </a:lnTo>
                <a:lnTo>
                  <a:pt x="202" y="2"/>
                </a:lnTo>
                <a:lnTo>
                  <a:pt x="193" y="5"/>
                </a:lnTo>
                <a:lnTo>
                  <a:pt x="182" y="14"/>
                </a:lnTo>
                <a:lnTo>
                  <a:pt x="167" y="16"/>
                </a:lnTo>
                <a:lnTo>
                  <a:pt x="148" y="14"/>
                </a:lnTo>
                <a:lnTo>
                  <a:pt x="139" y="19"/>
                </a:lnTo>
                <a:lnTo>
                  <a:pt x="125" y="31"/>
                </a:lnTo>
                <a:lnTo>
                  <a:pt x="119" y="31"/>
                </a:lnTo>
                <a:lnTo>
                  <a:pt x="100" y="25"/>
                </a:lnTo>
                <a:lnTo>
                  <a:pt x="83" y="25"/>
                </a:lnTo>
                <a:lnTo>
                  <a:pt x="65" y="23"/>
                </a:lnTo>
              </a:path>
            </a:pathLst>
          </a:custGeom>
          <a:solidFill>
            <a:srgbClr val="C4DF9B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5" name="Freeform 21"/>
          <p:cNvSpPr>
            <a:spLocks/>
          </p:cNvSpPr>
          <p:nvPr/>
        </p:nvSpPr>
        <p:spPr bwMode="auto">
          <a:xfrm>
            <a:off x="2812328" y="1600200"/>
            <a:ext cx="957300" cy="966891"/>
          </a:xfrm>
          <a:custGeom>
            <a:avLst/>
            <a:gdLst>
              <a:gd name="T0" fmla="*/ 513 w 543"/>
              <a:gd name="T1" fmla="*/ 88 h 577"/>
              <a:gd name="T2" fmla="*/ 482 w 543"/>
              <a:gd name="T3" fmla="*/ 145 h 577"/>
              <a:gd name="T4" fmla="*/ 502 w 543"/>
              <a:gd name="T5" fmla="*/ 190 h 577"/>
              <a:gd name="T6" fmla="*/ 496 w 543"/>
              <a:gd name="T7" fmla="*/ 233 h 577"/>
              <a:gd name="T8" fmla="*/ 519 w 543"/>
              <a:gd name="T9" fmla="*/ 286 h 577"/>
              <a:gd name="T10" fmla="*/ 477 w 543"/>
              <a:gd name="T11" fmla="*/ 366 h 577"/>
              <a:gd name="T12" fmla="*/ 504 w 543"/>
              <a:gd name="T13" fmla="*/ 392 h 577"/>
              <a:gd name="T14" fmla="*/ 536 w 543"/>
              <a:gd name="T15" fmla="*/ 437 h 577"/>
              <a:gd name="T16" fmla="*/ 528 w 543"/>
              <a:gd name="T17" fmla="*/ 459 h 577"/>
              <a:gd name="T18" fmla="*/ 488 w 543"/>
              <a:gd name="T19" fmla="*/ 525 h 577"/>
              <a:gd name="T20" fmla="*/ 445 w 543"/>
              <a:gd name="T21" fmla="*/ 528 h 577"/>
              <a:gd name="T22" fmla="*/ 442 w 543"/>
              <a:gd name="T23" fmla="*/ 576 h 577"/>
              <a:gd name="T24" fmla="*/ 392 w 543"/>
              <a:gd name="T25" fmla="*/ 553 h 577"/>
              <a:gd name="T26" fmla="*/ 329 w 543"/>
              <a:gd name="T27" fmla="*/ 545 h 577"/>
              <a:gd name="T28" fmla="*/ 273 w 543"/>
              <a:gd name="T29" fmla="*/ 528 h 577"/>
              <a:gd name="T30" fmla="*/ 230 w 543"/>
              <a:gd name="T31" fmla="*/ 547 h 577"/>
              <a:gd name="T32" fmla="*/ 230 w 543"/>
              <a:gd name="T33" fmla="*/ 462 h 577"/>
              <a:gd name="T34" fmla="*/ 213 w 543"/>
              <a:gd name="T35" fmla="*/ 448 h 577"/>
              <a:gd name="T36" fmla="*/ 147 w 543"/>
              <a:gd name="T37" fmla="*/ 479 h 577"/>
              <a:gd name="T38" fmla="*/ 102 w 543"/>
              <a:gd name="T39" fmla="*/ 497 h 577"/>
              <a:gd name="T40" fmla="*/ 71 w 543"/>
              <a:gd name="T41" fmla="*/ 507 h 577"/>
              <a:gd name="T42" fmla="*/ 62 w 543"/>
              <a:gd name="T43" fmla="*/ 468 h 577"/>
              <a:gd name="T44" fmla="*/ 102 w 543"/>
              <a:gd name="T45" fmla="*/ 419 h 577"/>
              <a:gd name="T46" fmla="*/ 93 w 543"/>
              <a:gd name="T47" fmla="*/ 397 h 577"/>
              <a:gd name="T48" fmla="*/ 130 w 543"/>
              <a:gd name="T49" fmla="*/ 378 h 577"/>
              <a:gd name="T50" fmla="*/ 102 w 543"/>
              <a:gd name="T51" fmla="*/ 366 h 577"/>
              <a:gd name="T52" fmla="*/ 88 w 543"/>
              <a:gd name="T53" fmla="*/ 331 h 577"/>
              <a:gd name="T54" fmla="*/ 116 w 543"/>
              <a:gd name="T55" fmla="*/ 309 h 577"/>
              <a:gd name="T56" fmla="*/ 79 w 543"/>
              <a:gd name="T57" fmla="*/ 312 h 577"/>
              <a:gd name="T58" fmla="*/ 51 w 543"/>
              <a:gd name="T59" fmla="*/ 295 h 577"/>
              <a:gd name="T60" fmla="*/ 68 w 543"/>
              <a:gd name="T61" fmla="*/ 261 h 577"/>
              <a:gd name="T62" fmla="*/ 43 w 543"/>
              <a:gd name="T63" fmla="*/ 261 h 577"/>
              <a:gd name="T64" fmla="*/ 14 w 543"/>
              <a:gd name="T65" fmla="*/ 221 h 577"/>
              <a:gd name="T66" fmla="*/ 9 w 543"/>
              <a:gd name="T67" fmla="*/ 167 h 577"/>
              <a:gd name="T68" fmla="*/ 51 w 543"/>
              <a:gd name="T69" fmla="*/ 136 h 577"/>
              <a:gd name="T70" fmla="*/ 76 w 543"/>
              <a:gd name="T71" fmla="*/ 124 h 577"/>
              <a:gd name="T72" fmla="*/ 138 w 543"/>
              <a:gd name="T73" fmla="*/ 116 h 577"/>
              <a:gd name="T74" fmla="*/ 185 w 543"/>
              <a:gd name="T75" fmla="*/ 105 h 577"/>
              <a:gd name="T76" fmla="*/ 207 w 543"/>
              <a:gd name="T77" fmla="*/ 97 h 577"/>
              <a:gd name="T78" fmla="*/ 238 w 543"/>
              <a:gd name="T79" fmla="*/ 100 h 577"/>
              <a:gd name="T80" fmla="*/ 230 w 543"/>
              <a:gd name="T81" fmla="*/ 60 h 577"/>
              <a:gd name="T82" fmla="*/ 287 w 543"/>
              <a:gd name="T83" fmla="*/ 43 h 577"/>
              <a:gd name="T84" fmla="*/ 304 w 543"/>
              <a:gd name="T85" fmla="*/ 9 h 577"/>
              <a:gd name="T86" fmla="*/ 337 w 543"/>
              <a:gd name="T87" fmla="*/ 14 h 577"/>
              <a:gd name="T88" fmla="*/ 366 w 543"/>
              <a:gd name="T89" fmla="*/ 12 h 577"/>
              <a:gd name="T90" fmla="*/ 428 w 543"/>
              <a:gd name="T91" fmla="*/ 34 h 577"/>
              <a:gd name="T92" fmla="*/ 459 w 543"/>
              <a:gd name="T93" fmla="*/ 54 h 577"/>
              <a:gd name="T94" fmla="*/ 519 w 543"/>
              <a:gd name="T95" fmla="*/ 65 h 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543" h="577">
                <a:moveTo>
                  <a:pt x="519" y="65"/>
                </a:moveTo>
                <a:lnTo>
                  <a:pt x="522" y="79"/>
                </a:lnTo>
                <a:lnTo>
                  <a:pt x="513" y="88"/>
                </a:lnTo>
                <a:lnTo>
                  <a:pt x="504" y="97"/>
                </a:lnTo>
                <a:lnTo>
                  <a:pt x="491" y="116"/>
                </a:lnTo>
                <a:lnTo>
                  <a:pt x="482" y="145"/>
                </a:lnTo>
                <a:lnTo>
                  <a:pt x="480" y="150"/>
                </a:lnTo>
                <a:lnTo>
                  <a:pt x="502" y="179"/>
                </a:lnTo>
                <a:lnTo>
                  <a:pt x="502" y="190"/>
                </a:lnTo>
                <a:lnTo>
                  <a:pt x="504" y="204"/>
                </a:lnTo>
                <a:lnTo>
                  <a:pt x="499" y="221"/>
                </a:lnTo>
                <a:lnTo>
                  <a:pt x="496" y="233"/>
                </a:lnTo>
                <a:lnTo>
                  <a:pt x="499" y="252"/>
                </a:lnTo>
                <a:lnTo>
                  <a:pt x="511" y="276"/>
                </a:lnTo>
                <a:lnTo>
                  <a:pt x="519" y="286"/>
                </a:lnTo>
                <a:lnTo>
                  <a:pt x="513" y="300"/>
                </a:lnTo>
                <a:lnTo>
                  <a:pt x="485" y="335"/>
                </a:lnTo>
                <a:lnTo>
                  <a:pt x="477" y="366"/>
                </a:lnTo>
                <a:lnTo>
                  <a:pt x="482" y="386"/>
                </a:lnTo>
                <a:lnTo>
                  <a:pt x="491" y="395"/>
                </a:lnTo>
                <a:lnTo>
                  <a:pt x="504" y="392"/>
                </a:lnTo>
                <a:lnTo>
                  <a:pt x="513" y="392"/>
                </a:lnTo>
                <a:lnTo>
                  <a:pt x="528" y="414"/>
                </a:lnTo>
                <a:lnTo>
                  <a:pt x="536" y="437"/>
                </a:lnTo>
                <a:lnTo>
                  <a:pt x="542" y="451"/>
                </a:lnTo>
                <a:lnTo>
                  <a:pt x="539" y="459"/>
                </a:lnTo>
                <a:lnTo>
                  <a:pt x="528" y="459"/>
                </a:lnTo>
                <a:lnTo>
                  <a:pt x="519" y="474"/>
                </a:lnTo>
                <a:lnTo>
                  <a:pt x="502" y="502"/>
                </a:lnTo>
                <a:lnTo>
                  <a:pt x="488" y="525"/>
                </a:lnTo>
                <a:lnTo>
                  <a:pt x="471" y="516"/>
                </a:lnTo>
                <a:lnTo>
                  <a:pt x="457" y="516"/>
                </a:lnTo>
                <a:lnTo>
                  <a:pt x="445" y="528"/>
                </a:lnTo>
                <a:lnTo>
                  <a:pt x="434" y="542"/>
                </a:lnTo>
                <a:lnTo>
                  <a:pt x="440" y="553"/>
                </a:lnTo>
                <a:lnTo>
                  <a:pt x="442" y="576"/>
                </a:lnTo>
                <a:lnTo>
                  <a:pt x="417" y="547"/>
                </a:lnTo>
                <a:lnTo>
                  <a:pt x="406" y="553"/>
                </a:lnTo>
                <a:lnTo>
                  <a:pt x="392" y="553"/>
                </a:lnTo>
                <a:lnTo>
                  <a:pt x="377" y="556"/>
                </a:lnTo>
                <a:lnTo>
                  <a:pt x="346" y="547"/>
                </a:lnTo>
                <a:lnTo>
                  <a:pt x="329" y="545"/>
                </a:lnTo>
                <a:lnTo>
                  <a:pt x="304" y="550"/>
                </a:lnTo>
                <a:lnTo>
                  <a:pt x="283" y="539"/>
                </a:lnTo>
                <a:lnTo>
                  <a:pt x="273" y="528"/>
                </a:lnTo>
                <a:lnTo>
                  <a:pt x="266" y="531"/>
                </a:lnTo>
                <a:lnTo>
                  <a:pt x="258" y="539"/>
                </a:lnTo>
                <a:lnTo>
                  <a:pt x="230" y="547"/>
                </a:lnTo>
                <a:lnTo>
                  <a:pt x="213" y="516"/>
                </a:lnTo>
                <a:lnTo>
                  <a:pt x="230" y="476"/>
                </a:lnTo>
                <a:lnTo>
                  <a:pt x="230" y="462"/>
                </a:lnTo>
                <a:lnTo>
                  <a:pt x="226" y="448"/>
                </a:lnTo>
                <a:lnTo>
                  <a:pt x="218" y="434"/>
                </a:lnTo>
                <a:lnTo>
                  <a:pt x="213" y="448"/>
                </a:lnTo>
                <a:lnTo>
                  <a:pt x="199" y="454"/>
                </a:lnTo>
                <a:lnTo>
                  <a:pt x="181" y="466"/>
                </a:lnTo>
                <a:lnTo>
                  <a:pt x="147" y="479"/>
                </a:lnTo>
                <a:lnTo>
                  <a:pt x="128" y="483"/>
                </a:lnTo>
                <a:lnTo>
                  <a:pt x="111" y="485"/>
                </a:lnTo>
                <a:lnTo>
                  <a:pt x="102" y="497"/>
                </a:lnTo>
                <a:lnTo>
                  <a:pt x="90" y="507"/>
                </a:lnTo>
                <a:lnTo>
                  <a:pt x="68" y="519"/>
                </a:lnTo>
                <a:lnTo>
                  <a:pt x="71" y="507"/>
                </a:lnTo>
                <a:lnTo>
                  <a:pt x="62" y="502"/>
                </a:lnTo>
                <a:lnTo>
                  <a:pt x="65" y="485"/>
                </a:lnTo>
                <a:lnTo>
                  <a:pt x="62" y="468"/>
                </a:lnTo>
                <a:lnTo>
                  <a:pt x="57" y="457"/>
                </a:lnTo>
                <a:lnTo>
                  <a:pt x="76" y="443"/>
                </a:lnTo>
                <a:lnTo>
                  <a:pt x="102" y="419"/>
                </a:lnTo>
                <a:lnTo>
                  <a:pt x="90" y="414"/>
                </a:lnTo>
                <a:lnTo>
                  <a:pt x="83" y="400"/>
                </a:lnTo>
                <a:lnTo>
                  <a:pt x="93" y="397"/>
                </a:lnTo>
                <a:lnTo>
                  <a:pt x="102" y="388"/>
                </a:lnTo>
                <a:lnTo>
                  <a:pt x="122" y="383"/>
                </a:lnTo>
                <a:lnTo>
                  <a:pt x="130" y="378"/>
                </a:lnTo>
                <a:lnTo>
                  <a:pt x="128" y="366"/>
                </a:lnTo>
                <a:lnTo>
                  <a:pt x="111" y="366"/>
                </a:lnTo>
                <a:lnTo>
                  <a:pt x="102" y="366"/>
                </a:lnTo>
                <a:lnTo>
                  <a:pt x="90" y="360"/>
                </a:lnTo>
                <a:lnTo>
                  <a:pt x="88" y="349"/>
                </a:lnTo>
                <a:lnTo>
                  <a:pt x="88" y="331"/>
                </a:lnTo>
                <a:lnTo>
                  <a:pt x="93" y="321"/>
                </a:lnTo>
                <a:lnTo>
                  <a:pt x="102" y="309"/>
                </a:lnTo>
                <a:lnTo>
                  <a:pt x="116" y="309"/>
                </a:lnTo>
                <a:lnTo>
                  <a:pt x="105" y="298"/>
                </a:lnTo>
                <a:lnTo>
                  <a:pt x="85" y="304"/>
                </a:lnTo>
                <a:lnTo>
                  <a:pt x="79" y="312"/>
                </a:lnTo>
                <a:lnTo>
                  <a:pt x="57" y="326"/>
                </a:lnTo>
                <a:lnTo>
                  <a:pt x="48" y="312"/>
                </a:lnTo>
                <a:lnTo>
                  <a:pt x="51" y="295"/>
                </a:lnTo>
                <a:lnTo>
                  <a:pt x="54" y="281"/>
                </a:lnTo>
                <a:lnTo>
                  <a:pt x="65" y="269"/>
                </a:lnTo>
                <a:lnTo>
                  <a:pt x="68" y="261"/>
                </a:lnTo>
                <a:lnTo>
                  <a:pt x="62" y="252"/>
                </a:lnTo>
                <a:lnTo>
                  <a:pt x="51" y="258"/>
                </a:lnTo>
                <a:lnTo>
                  <a:pt x="43" y="261"/>
                </a:lnTo>
                <a:lnTo>
                  <a:pt x="31" y="241"/>
                </a:lnTo>
                <a:lnTo>
                  <a:pt x="23" y="227"/>
                </a:lnTo>
                <a:lnTo>
                  <a:pt x="14" y="221"/>
                </a:lnTo>
                <a:lnTo>
                  <a:pt x="0" y="216"/>
                </a:lnTo>
                <a:lnTo>
                  <a:pt x="9" y="207"/>
                </a:lnTo>
                <a:lnTo>
                  <a:pt x="9" y="167"/>
                </a:lnTo>
                <a:lnTo>
                  <a:pt x="17" y="159"/>
                </a:lnTo>
                <a:lnTo>
                  <a:pt x="37" y="145"/>
                </a:lnTo>
                <a:lnTo>
                  <a:pt x="51" y="136"/>
                </a:lnTo>
                <a:lnTo>
                  <a:pt x="62" y="131"/>
                </a:lnTo>
                <a:lnTo>
                  <a:pt x="76" y="136"/>
                </a:lnTo>
                <a:lnTo>
                  <a:pt x="76" y="124"/>
                </a:lnTo>
                <a:lnTo>
                  <a:pt x="93" y="105"/>
                </a:lnTo>
                <a:lnTo>
                  <a:pt x="105" y="108"/>
                </a:lnTo>
                <a:lnTo>
                  <a:pt x="138" y="116"/>
                </a:lnTo>
                <a:lnTo>
                  <a:pt x="150" y="122"/>
                </a:lnTo>
                <a:lnTo>
                  <a:pt x="162" y="116"/>
                </a:lnTo>
                <a:lnTo>
                  <a:pt x="185" y="105"/>
                </a:lnTo>
                <a:lnTo>
                  <a:pt x="190" y="100"/>
                </a:lnTo>
                <a:lnTo>
                  <a:pt x="199" y="105"/>
                </a:lnTo>
                <a:lnTo>
                  <a:pt x="207" y="97"/>
                </a:lnTo>
                <a:lnTo>
                  <a:pt x="216" y="102"/>
                </a:lnTo>
                <a:lnTo>
                  <a:pt x="233" y="108"/>
                </a:lnTo>
                <a:lnTo>
                  <a:pt x="238" y="100"/>
                </a:lnTo>
                <a:lnTo>
                  <a:pt x="238" y="85"/>
                </a:lnTo>
                <a:lnTo>
                  <a:pt x="233" y="71"/>
                </a:lnTo>
                <a:lnTo>
                  <a:pt x="230" y="60"/>
                </a:lnTo>
                <a:lnTo>
                  <a:pt x="250" y="51"/>
                </a:lnTo>
                <a:lnTo>
                  <a:pt x="273" y="36"/>
                </a:lnTo>
                <a:lnTo>
                  <a:pt x="287" y="43"/>
                </a:lnTo>
                <a:lnTo>
                  <a:pt x="278" y="26"/>
                </a:lnTo>
                <a:lnTo>
                  <a:pt x="289" y="20"/>
                </a:lnTo>
                <a:lnTo>
                  <a:pt x="304" y="9"/>
                </a:lnTo>
                <a:lnTo>
                  <a:pt x="315" y="0"/>
                </a:lnTo>
                <a:lnTo>
                  <a:pt x="326" y="0"/>
                </a:lnTo>
                <a:lnTo>
                  <a:pt x="337" y="14"/>
                </a:lnTo>
                <a:lnTo>
                  <a:pt x="346" y="3"/>
                </a:lnTo>
                <a:lnTo>
                  <a:pt x="361" y="3"/>
                </a:lnTo>
                <a:lnTo>
                  <a:pt x="366" y="12"/>
                </a:lnTo>
                <a:lnTo>
                  <a:pt x="389" y="12"/>
                </a:lnTo>
                <a:lnTo>
                  <a:pt x="414" y="20"/>
                </a:lnTo>
                <a:lnTo>
                  <a:pt x="428" y="34"/>
                </a:lnTo>
                <a:lnTo>
                  <a:pt x="434" y="54"/>
                </a:lnTo>
                <a:lnTo>
                  <a:pt x="442" y="60"/>
                </a:lnTo>
                <a:lnTo>
                  <a:pt x="459" y="54"/>
                </a:lnTo>
                <a:lnTo>
                  <a:pt x="473" y="62"/>
                </a:lnTo>
                <a:lnTo>
                  <a:pt x="494" y="68"/>
                </a:lnTo>
                <a:lnTo>
                  <a:pt x="519" y="65"/>
                </a:lnTo>
              </a:path>
            </a:pathLst>
          </a:custGeom>
          <a:solidFill>
            <a:srgbClr val="218535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6" name="Freeform 22"/>
          <p:cNvSpPr>
            <a:spLocks/>
          </p:cNvSpPr>
          <p:nvPr/>
        </p:nvSpPr>
        <p:spPr bwMode="auto">
          <a:xfrm>
            <a:off x="3645813" y="1941455"/>
            <a:ext cx="1997647" cy="1521066"/>
          </a:xfrm>
          <a:custGeom>
            <a:avLst/>
            <a:gdLst>
              <a:gd name="T0" fmla="*/ 63 w 1133"/>
              <a:gd name="T1" fmla="*/ 255 h 907"/>
              <a:gd name="T2" fmla="*/ 31 w 1133"/>
              <a:gd name="T3" fmla="*/ 188 h 907"/>
              <a:gd name="T4" fmla="*/ 9 w 1133"/>
              <a:gd name="T5" fmla="*/ 126 h 907"/>
              <a:gd name="T6" fmla="*/ 63 w 1133"/>
              <a:gd name="T7" fmla="*/ 63 h 907"/>
              <a:gd name="T8" fmla="*/ 151 w 1133"/>
              <a:gd name="T9" fmla="*/ 38 h 907"/>
              <a:gd name="T10" fmla="*/ 210 w 1133"/>
              <a:gd name="T11" fmla="*/ 26 h 907"/>
              <a:gd name="T12" fmla="*/ 286 w 1133"/>
              <a:gd name="T13" fmla="*/ 48 h 907"/>
              <a:gd name="T14" fmla="*/ 392 w 1133"/>
              <a:gd name="T15" fmla="*/ 29 h 907"/>
              <a:gd name="T16" fmla="*/ 469 w 1133"/>
              <a:gd name="T17" fmla="*/ 0 h 907"/>
              <a:gd name="T18" fmla="*/ 517 w 1133"/>
              <a:gd name="T19" fmla="*/ 60 h 907"/>
              <a:gd name="T20" fmla="*/ 599 w 1133"/>
              <a:gd name="T21" fmla="*/ 79 h 907"/>
              <a:gd name="T22" fmla="*/ 676 w 1133"/>
              <a:gd name="T23" fmla="*/ 111 h 907"/>
              <a:gd name="T24" fmla="*/ 698 w 1133"/>
              <a:gd name="T25" fmla="*/ 65 h 907"/>
              <a:gd name="T26" fmla="*/ 724 w 1133"/>
              <a:gd name="T27" fmla="*/ 32 h 907"/>
              <a:gd name="T28" fmla="*/ 783 w 1133"/>
              <a:gd name="T29" fmla="*/ 15 h 907"/>
              <a:gd name="T30" fmla="*/ 846 w 1133"/>
              <a:gd name="T31" fmla="*/ 55 h 907"/>
              <a:gd name="T32" fmla="*/ 840 w 1133"/>
              <a:gd name="T33" fmla="*/ 97 h 907"/>
              <a:gd name="T34" fmla="*/ 857 w 1133"/>
              <a:gd name="T35" fmla="*/ 185 h 907"/>
              <a:gd name="T36" fmla="*/ 854 w 1133"/>
              <a:gd name="T37" fmla="*/ 253 h 907"/>
              <a:gd name="T38" fmla="*/ 871 w 1133"/>
              <a:gd name="T39" fmla="*/ 327 h 907"/>
              <a:gd name="T40" fmla="*/ 902 w 1133"/>
              <a:gd name="T41" fmla="*/ 347 h 907"/>
              <a:gd name="T42" fmla="*/ 928 w 1133"/>
              <a:gd name="T43" fmla="*/ 316 h 907"/>
              <a:gd name="T44" fmla="*/ 962 w 1133"/>
              <a:gd name="T45" fmla="*/ 350 h 907"/>
              <a:gd name="T46" fmla="*/ 1064 w 1133"/>
              <a:gd name="T47" fmla="*/ 312 h 907"/>
              <a:gd name="T48" fmla="*/ 1109 w 1133"/>
              <a:gd name="T49" fmla="*/ 364 h 907"/>
              <a:gd name="T50" fmla="*/ 1123 w 1133"/>
              <a:gd name="T51" fmla="*/ 435 h 907"/>
              <a:gd name="T52" fmla="*/ 1098 w 1133"/>
              <a:gd name="T53" fmla="*/ 523 h 907"/>
              <a:gd name="T54" fmla="*/ 1047 w 1133"/>
              <a:gd name="T55" fmla="*/ 559 h 907"/>
              <a:gd name="T56" fmla="*/ 1033 w 1133"/>
              <a:gd name="T57" fmla="*/ 628 h 907"/>
              <a:gd name="T58" fmla="*/ 990 w 1133"/>
              <a:gd name="T59" fmla="*/ 574 h 907"/>
              <a:gd name="T60" fmla="*/ 883 w 1133"/>
              <a:gd name="T61" fmla="*/ 540 h 907"/>
              <a:gd name="T62" fmla="*/ 837 w 1133"/>
              <a:gd name="T63" fmla="*/ 545 h 907"/>
              <a:gd name="T64" fmla="*/ 758 w 1133"/>
              <a:gd name="T65" fmla="*/ 597 h 907"/>
              <a:gd name="T66" fmla="*/ 647 w 1133"/>
              <a:gd name="T67" fmla="*/ 710 h 907"/>
              <a:gd name="T68" fmla="*/ 564 w 1133"/>
              <a:gd name="T69" fmla="*/ 781 h 907"/>
              <a:gd name="T70" fmla="*/ 540 w 1133"/>
              <a:gd name="T71" fmla="*/ 823 h 907"/>
              <a:gd name="T72" fmla="*/ 505 w 1133"/>
              <a:gd name="T73" fmla="*/ 886 h 907"/>
              <a:gd name="T74" fmla="*/ 445 w 1133"/>
              <a:gd name="T75" fmla="*/ 878 h 907"/>
              <a:gd name="T76" fmla="*/ 355 w 1133"/>
              <a:gd name="T77" fmla="*/ 894 h 907"/>
              <a:gd name="T78" fmla="*/ 286 w 1133"/>
              <a:gd name="T79" fmla="*/ 841 h 907"/>
              <a:gd name="T80" fmla="*/ 174 w 1133"/>
              <a:gd name="T81" fmla="*/ 792 h 907"/>
              <a:gd name="T82" fmla="*/ 69 w 1133"/>
              <a:gd name="T83" fmla="*/ 858 h 907"/>
              <a:gd name="T84" fmla="*/ 46 w 1133"/>
              <a:gd name="T85" fmla="*/ 804 h 907"/>
              <a:gd name="T86" fmla="*/ 48 w 1133"/>
              <a:gd name="T87" fmla="*/ 690 h 907"/>
              <a:gd name="T88" fmla="*/ 143 w 1133"/>
              <a:gd name="T89" fmla="*/ 520 h 907"/>
              <a:gd name="T90" fmla="*/ 190 w 1133"/>
              <a:gd name="T91" fmla="*/ 443 h 907"/>
              <a:gd name="T92" fmla="*/ 128 w 1133"/>
              <a:gd name="T93" fmla="*/ 412 h 907"/>
              <a:gd name="T94" fmla="*/ 86 w 1133"/>
              <a:gd name="T95" fmla="*/ 330 h 907"/>
              <a:gd name="T96" fmla="*/ 12 w 1133"/>
              <a:gd name="T97" fmla="*/ 324 h 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133" h="907">
                <a:moveTo>
                  <a:pt x="12" y="324"/>
                </a:moveTo>
                <a:lnTo>
                  <a:pt x="29" y="293"/>
                </a:lnTo>
                <a:lnTo>
                  <a:pt x="51" y="253"/>
                </a:lnTo>
                <a:lnTo>
                  <a:pt x="63" y="255"/>
                </a:lnTo>
                <a:lnTo>
                  <a:pt x="65" y="245"/>
                </a:lnTo>
                <a:lnTo>
                  <a:pt x="51" y="202"/>
                </a:lnTo>
                <a:lnTo>
                  <a:pt x="34" y="185"/>
                </a:lnTo>
                <a:lnTo>
                  <a:pt x="31" y="188"/>
                </a:lnTo>
                <a:lnTo>
                  <a:pt x="20" y="191"/>
                </a:lnTo>
                <a:lnTo>
                  <a:pt x="6" y="176"/>
                </a:lnTo>
                <a:lnTo>
                  <a:pt x="0" y="157"/>
                </a:lnTo>
                <a:lnTo>
                  <a:pt x="9" y="126"/>
                </a:lnTo>
                <a:lnTo>
                  <a:pt x="38" y="97"/>
                </a:lnTo>
                <a:lnTo>
                  <a:pt x="43" y="79"/>
                </a:lnTo>
                <a:lnTo>
                  <a:pt x="38" y="65"/>
                </a:lnTo>
                <a:lnTo>
                  <a:pt x="63" y="63"/>
                </a:lnTo>
                <a:lnTo>
                  <a:pt x="100" y="65"/>
                </a:lnTo>
                <a:lnTo>
                  <a:pt x="117" y="65"/>
                </a:lnTo>
                <a:lnTo>
                  <a:pt x="131" y="60"/>
                </a:lnTo>
                <a:lnTo>
                  <a:pt x="151" y="38"/>
                </a:lnTo>
                <a:lnTo>
                  <a:pt x="153" y="32"/>
                </a:lnTo>
                <a:lnTo>
                  <a:pt x="165" y="34"/>
                </a:lnTo>
                <a:lnTo>
                  <a:pt x="179" y="46"/>
                </a:lnTo>
                <a:lnTo>
                  <a:pt x="210" y="26"/>
                </a:lnTo>
                <a:lnTo>
                  <a:pt x="236" y="38"/>
                </a:lnTo>
                <a:lnTo>
                  <a:pt x="253" y="51"/>
                </a:lnTo>
                <a:lnTo>
                  <a:pt x="270" y="57"/>
                </a:lnTo>
                <a:lnTo>
                  <a:pt x="286" y="48"/>
                </a:lnTo>
                <a:lnTo>
                  <a:pt x="312" y="29"/>
                </a:lnTo>
                <a:lnTo>
                  <a:pt x="358" y="43"/>
                </a:lnTo>
                <a:lnTo>
                  <a:pt x="369" y="38"/>
                </a:lnTo>
                <a:lnTo>
                  <a:pt x="392" y="29"/>
                </a:lnTo>
                <a:lnTo>
                  <a:pt x="412" y="34"/>
                </a:lnTo>
                <a:lnTo>
                  <a:pt x="435" y="26"/>
                </a:lnTo>
                <a:lnTo>
                  <a:pt x="452" y="12"/>
                </a:lnTo>
                <a:lnTo>
                  <a:pt x="469" y="0"/>
                </a:lnTo>
                <a:lnTo>
                  <a:pt x="491" y="12"/>
                </a:lnTo>
                <a:lnTo>
                  <a:pt x="500" y="32"/>
                </a:lnTo>
                <a:lnTo>
                  <a:pt x="505" y="51"/>
                </a:lnTo>
                <a:lnTo>
                  <a:pt x="517" y="60"/>
                </a:lnTo>
                <a:lnTo>
                  <a:pt x="536" y="55"/>
                </a:lnTo>
                <a:lnTo>
                  <a:pt x="564" y="46"/>
                </a:lnTo>
                <a:lnTo>
                  <a:pt x="585" y="88"/>
                </a:lnTo>
                <a:lnTo>
                  <a:pt x="599" y="79"/>
                </a:lnTo>
                <a:lnTo>
                  <a:pt x="628" y="103"/>
                </a:lnTo>
                <a:lnTo>
                  <a:pt x="647" y="119"/>
                </a:lnTo>
                <a:lnTo>
                  <a:pt x="659" y="117"/>
                </a:lnTo>
                <a:lnTo>
                  <a:pt x="676" y="111"/>
                </a:lnTo>
                <a:lnTo>
                  <a:pt x="692" y="108"/>
                </a:lnTo>
                <a:lnTo>
                  <a:pt x="701" y="103"/>
                </a:lnTo>
                <a:lnTo>
                  <a:pt x="704" y="72"/>
                </a:lnTo>
                <a:lnTo>
                  <a:pt x="698" y="65"/>
                </a:lnTo>
                <a:lnTo>
                  <a:pt x="692" y="55"/>
                </a:lnTo>
                <a:lnTo>
                  <a:pt x="695" y="46"/>
                </a:lnTo>
                <a:lnTo>
                  <a:pt x="707" y="38"/>
                </a:lnTo>
                <a:lnTo>
                  <a:pt x="724" y="32"/>
                </a:lnTo>
                <a:lnTo>
                  <a:pt x="740" y="26"/>
                </a:lnTo>
                <a:lnTo>
                  <a:pt x="755" y="38"/>
                </a:lnTo>
                <a:lnTo>
                  <a:pt x="769" y="26"/>
                </a:lnTo>
                <a:lnTo>
                  <a:pt x="783" y="15"/>
                </a:lnTo>
                <a:lnTo>
                  <a:pt x="809" y="9"/>
                </a:lnTo>
                <a:lnTo>
                  <a:pt x="828" y="0"/>
                </a:lnTo>
                <a:lnTo>
                  <a:pt x="851" y="32"/>
                </a:lnTo>
                <a:lnTo>
                  <a:pt x="846" y="55"/>
                </a:lnTo>
                <a:lnTo>
                  <a:pt x="868" y="77"/>
                </a:lnTo>
                <a:lnTo>
                  <a:pt x="868" y="88"/>
                </a:lnTo>
                <a:lnTo>
                  <a:pt x="854" y="94"/>
                </a:lnTo>
                <a:lnTo>
                  <a:pt x="840" y="97"/>
                </a:lnTo>
                <a:lnTo>
                  <a:pt x="843" y="122"/>
                </a:lnTo>
                <a:lnTo>
                  <a:pt x="868" y="131"/>
                </a:lnTo>
                <a:lnTo>
                  <a:pt x="877" y="159"/>
                </a:lnTo>
                <a:lnTo>
                  <a:pt x="857" y="185"/>
                </a:lnTo>
                <a:lnTo>
                  <a:pt x="868" y="210"/>
                </a:lnTo>
                <a:lnTo>
                  <a:pt x="874" y="236"/>
                </a:lnTo>
                <a:lnTo>
                  <a:pt x="866" y="245"/>
                </a:lnTo>
                <a:lnTo>
                  <a:pt x="854" y="253"/>
                </a:lnTo>
                <a:lnTo>
                  <a:pt x="851" y="267"/>
                </a:lnTo>
                <a:lnTo>
                  <a:pt x="866" y="290"/>
                </a:lnTo>
                <a:lnTo>
                  <a:pt x="871" y="304"/>
                </a:lnTo>
                <a:lnTo>
                  <a:pt x="871" y="327"/>
                </a:lnTo>
                <a:lnTo>
                  <a:pt x="871" y="347"/>
                </a:lnTo>
                <a:lnTo>
                  <a:pt x="877" y="355"/>
                </a:lnTo>
                <a:lnTo>
                  <a:pt x="883" y="355"/>
                </a:lnTo>
                <a:lnTo>
                  <a:pt x="902" y="347"/>
                </a:lnTo>
                <a:lnTo>
                  <a:pt x="902" y="324"/>
                </a:lnTo>
                <a:lnTo>
                  <a:pt x="911" y="316"/>
                </a:lnTo>
                <a:lnTo>
                  <a:pt x="916" y="307"/>
                </a:lnTo>
                <a:lnTo>
                  <a:pt x="928" y="316"/>
                </a:lnTo>
                <a:lnTo>
                  <a:pt x="931" y="341"/>
                </a:lnTo>
                <a:lnTo>
                  <a:pt x="933" y="355"/>
                </a:lnTo>
                <a:lnTo>
                  <a:pt x="945" y="355"/>
                </a:lnTo>
                <a:lnTo>
                  <a:pt x="962" y="350"/>
                </a:lnTo>
                <a:lnTo>
                  <a:pt x="970" y="338"/>
                </a:lnTo>
                <a:lnTo>
                  <a:pt x="979" y="324"/>
                </a:lnTo>
                <a:lnTo>
                  <a:pt x="979" y="312"/>
                </a:lnTo>
                <a:lnTo>
                  <a:pt x="1064" y="312"/>
                </a:lnTo>
                <a:lnTo>
                  <a:pt x="1067" y="333"/>
                </a:lnTo>
                <a:lnTo>
                  <a:pt x="1070" y="352"/>
                </a:lnTo>
                <a:lnTo>
                  <a:pt x="1082" y="361"/>
                </a:lnTo>
                <a:lnTo>
                  <a:pt x="1109" y="364"/>
                </a:lnTo>
                <a:lnTo>
                  <a:pt x="1113" y="378"/>
                </a:lnTo>
                <a:lnTo>
                  <a:pt x="1132" y="390"/>
                </a:lnTo>
                <a:lnTo>
                  <a:pt x="1127" y="415"/>
                </a:lnTo>
                <a:lnTo>
                  <a:pt x="1123" y="435"/>
                </a:lnTo>
                <a:lnTo>
                  <a:pt x="1106" y="455"/>
                </a:lnTo>
                <a:lnTo>
                  <a:pt x="1087" y="466"/>
                </a:lnTo>
                <a:lnTo>
                  <a:pt x="1087" y="497"/>
                </a:lnTo>
                <a:lnTo>
                  <a:pt x="1098" y="523"/>
                </a:lnTo>
                <a:lnTo>
                  <a:pt x="1082" y="531"/>
                </a:lnTo>
                <a:lnTo>
                  <a:pt x="1075" y="511"/>
                </a:lnTo>
                <a:lnTo>
                  <a:pt x="1067" y="537"/>
                </a:lnTo>
                <a:lnTo>
                  <a:pt x="1047" y="559"/>
                </a:lnTo>
                <a:lnTo>
                  <a:pt x="1064" y="588"/>
                </a:lnTo>
                <a:lnTo>
                  <a:pt x="1078" y="611"/>
                </a:lnTo>
                <a:lnTo>
                  <a:pt x="1058" y="625"/>
                </a:lnTo>
                <a:lnTo>
                  <a:pt x="1033" y="628"/>
                </a:lnTo>
                <a:lnTo>
                  <a:pt x="1010" y="625"/>
                </a:lnTo>
                <a:lnTo>
                  <a:pt x="985" y="642"/>
                </a:lnTo>
                <a:lnTo>
                  <a:pt x="970" y="594"/>
                </a:lnTo>
                <a:lnTo>
                  <a:pt x="990" y="574"/>
                </a:lnTo>
                <a:lnTo>
                  <a:pt x="942" y="566"/>
                </a:lnTo>
                <a:lnTo>
                  <a:pt x="916" y="551"/>
                </a:lnTo>
                <a:lnTo>
                  <a:pt x="902" y="557"/>
                </a:lnTo>
                <a:lnTo>
                  <a:pt x="883" y="540"/>
                </a:lnTo>
                <a:lnTo>
                  <a:pt x="877" y="554"/>
                </a:lnTo>
                <a:lnTo>
                  <a:pt x="863" y="562"/>
                </a:lnTo>
                <a:lnTo>
                  <a:pt x="851" y="559"/>
                </a:lnTo>
                <a:lnTo>
                  <a:pt x="837" y="545"/>
                </a:lnTo>
                <a:lnTo>
                  <a:pt x="823" y="551"/>
                </a:lnTo>
                <a:lnTo>
                  <a:pt x="806" y="568"/>
                </a:lnTo>
                <a:lnTo>
                  <a:pt x="789" y="583"/>
                </a:lnTo>
                <a:lnTo>
                  <a:pt x="758" y="597"/>
                </a:lnTo>
                <a:lnTo>
                  <a:pt x="744" y="602"/>
                </a:lnTo>
                <a:lnTo>
                  <a:pt x="724" y="623"/>
                </a:lnTo>
                <a:lnTo>
                  <a:pt x="650" y="685"/>
                </a:lnTo>
                <a:lnTo>
                  <a:pt x="647" y="710"/>
                </a:lnTo>
                <a:lnTo>
                  <a:pt x="628" y="707"/>
                </a:lnTo>
                <a:lnTo>
                  <a:pt x="616" y="735"/>
                </a:lnTo>
                <a:lnTo>
                  <a:pt x="582" y="766"/>
                </a:lnTo>
                <a:lnTo>
                  <a:pt x="564" y="781"/>
                </a:lnTo>
                <a:lnTo>
                  <a:pt x="568" y="790"/>
                </a:lnTo>
                <a:lnTo>
                  <a:pt x="571" y="801"/>
                </a:lnTo>
                <a:lnTo>
                  <a:pt x="559" y="809"/>
                </a:lnTo>
                <a:lnTo>
                  <a:pt x="540" y="823"/>
                </a:lnTo>
                <a:lnTo>
                  <a:pt x="528" y="827"/>
                </a:lnTo>
                <a:lnTo>
                  <a:pt x="525" y="852"/>
                </a:lnTo>
                <a:lnTo>
                  <a:pt x="519" y="880"/>
                </a:lnTo>
                <a:lnTo>
                  <a:pt x="505" y="886"/>
                </a:lnTo>
                <a:lnTo>
                  <a:pt x="491" y="855"/>
                </a:lnTo>
                <a:lnTo>
                  <a:pt x="474" y="841"/>
                </a:lnTo>
                <a:lnTo>
                  <a:pt x="454" y="852"/>
                </a:lnTo>
                <a:lnTo>
                  <a:pt x="445" y="878"/>
                </a:lnTo>
                <a:lnTo>
                  <a:pt x="409" y="880"/>
                </a:lnTo>
                <a:lnTo>
                  <a:pt x="389" y="886"/>
                </a:lnTo>
                <a:lnTo>
                  <a:pt x="364" y="906"/>
                </a:lnTo>
                <a:lnTo>
                  <a:pt x="355" y="894"/>
                </a:lnTo>
                <a:lnTo>
                  <a:pt x="350" y="861"/>
                </a:lnTo>
                <a:lnTo>
                  <a:pt x="341" y="849"/>
                </a:lnTo>
                <a:lnTo>
                  <a:pt x="310" y="869"/>
                </a:lnTo>
                <a:lnTo>
                  <a:pt x="286" y="841"/>
                </a:lnTo>
                <a:lnTo>
                  <a:pt x="259" y="846"/>
                </a:lnTo>
                <a:lnTo>
                  <a:pt x="238" y="838"/>
                </a:lnTo>
                <a:lnTo>
                  <a:pt x="216" y="844"/>
                </a:lnTo>
                <a:lnTo>
                  <a:pt x="174" y="792"/>
                </a:lnTo>
                <a:lnTo>
                  <a:pt x="153" y="792"/>
                </a:lnTo>
                <a:lnTo>
                  <a:pt x="122" y="818"/>
                </a:lnTo>
                <a:lnTo>
                  <a:pt x="94" y="823"/>
                </a:lnTo>
                <a:lnTo>
                  <a:pt x="69" y="858"/>
                </a:lnTo>
                <a:lnTo>
                  <a:pt x="46" y="844"/>
                </a:lnTo>
                <a:lnTo>
                  <a:pt x="6" y="863"/>
                </a:lnTo>
                <a:lnTo>
                  <a:pt x="0" y="832"/>
                </a:lnTo>
                <a:lnTo>
                  <a:pt x="46" y="804"/>
                </a:lnTo>
                <a:lnTo>
                  <a:pt x="38" y="787"/>
                </a:lnTo>
                <a:lnTo>
                  <a:pt x="31" y="770"/>
                </a:lnTo>
                <a:lnTo>
                  <a:pt x="55" y="735"/>
                </a:lnTo>
                <a:lnTo>
                  <a:pt x="48" y="690"/>
                </a:lnTo>
                <a:lnTo>
                  <a:pt x="55" y="602"/>
                </a:lnTo>
                <a:lnTo>
                  <a:pt x="77" y="571"/>
                </a:lnTo>
                <a:lnTo>
                  <a:pt x="111" y="545"/>
                </a:lnTo>
                <a:lnTo>
                  <a:pt x="143" y="520"/>
                </a:lnTo>
                <a:lnTo>
                  <a:pt x="171" y="497"/>
                </a:lnTo>
                <a:lnTo>
                  <a:pt x="185" y="480"/>
                </a:lnTo>
                <a:lnTo>
                  <a:pt x="193" y="466"/>
                </a:lnTo>
                <a:lnTo>
                  <a:pt x="190" y="443"/>
                </a:lnTo>
                <a:lnTo>
                  <a:pt x="176" y="429"/>
                </a:lnTo>
                <a:lnTo>
                  <a:pt x="157" y="423"/>
                </a:lnTo>
                <a:lnTo>
                  <a:pt x="134" y="423"/>
                </a:lnTo>
                <a:lnTo>
                  <a:pt x="128" y="412"/>
                </a:lnTo>
                <a:lnTo>
                  <a:pt x="125" y="392"/>
                </a:lnTo>
                <a:lnTo>
                  <a:pt x="119" y="364"/>
                </a:lnTo>
                <a:lnTo>
                  <a:pt x="103" y="338"/>
                </a:lnTo>
                <a:lnTo>
                  <a:pt x="86" y="330"/>
                </a:lnTo>
                <a:lnTo>
                  <a:pt x="57" y="324"/>
                </a:lnTo>
                <a:lnTo>
                  <a:pt x="38" y="327"/>
                </a:lnTo>
                <a:lnTo>
                  <a:pt x="26" y="330"/>
                </a:lnTo>
                <a:lnTo>
                  <a:pt x="12" y="324"/>
                </a:lnTo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grpSp>
        <p:nvGrpSpPr>
          <p:cNvPr id="27" name="Group 42"/>
          <p:cNvGrpSpPr>
            <a:grpSpLocks/>
          </p:cNvGrpSpPr>
          <p:nvPr/>
        </p:nvGrpSpPr>
        <p:grpSpPr bwMode="auto">
          <a:xfrm>
            <a:off x="1157438" y="5280430"/>
            <a:ext cx="2105425" cy="765638"/>
            <a:chOff x="3696" y="3336"/>
            <a:chExt cx="1249" cy="457"/>
          </a:xfrm>
          <a:solidFill>
            <a:srgbClr val="007FC7"/>
          </a:solidFill>
        </p:grpSpPr>
        <p:sp>
          <p:nvSpPr>
            <p:cNvPr id="28" name="Freeform 43"/>
            <p:cNvSpPr>
              <a:spLocks/>
            </p:cNvSpPr>
            <p:nvPr/>
          </p:nvSpPr>
          <p:spPr bwMode="auto">
            <a:xfrm>
              <a:off x="3759" y="3453"/>
              <a:ext cx="66" cy="104"/>
            </a:xfrm>
            <a:custGeom>
              <a:avLst/>
              <a:gdLst>
                <a:gd name="T0" fmla="*/ 65 w 66"/>
                <a:gd name="T1" fmla="*/ 69 h 104"/>
                <a:gd name="T2" fmla="*/ 58 w 66"/>
                <a:gd name="T3" fmla="*/ 0 h 104"/>
                <a:gd name="T4" fmla="*/ 16 w 66"/>
                <a:gd name="T5" fmla="*/ 0 h 104"/>
                <a:gd name="T6" fmla="*/ 0 w 66"/>
                <a:gd name="T7" fmla="*/ 23 h 104"/>
                <a:gd name="T8" fmla="*/ 25 w 66"/>
                <a:gd name="T9" fmla="*/ 96 h 104"/>
                <a:gd name="T10" fmla="*/ 46 w 66"/>
                <a:gd name="T11" fmla="*/ 103 h 104"/>
                <a:gd name="T12" fmla="*/ 65 w 66"/>
                <a:gd name="T13" fmla="*/ 69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104">
                  <a:moveTo>
                    <a:pt x="65" y="69"/>
                  </a:moveTo>
                  <a:lnTo>
                    <a:pt x="58" y="0"/>
                  </a:lnTo>
                  <a:lnTo>
                    <a:pt x="16" y="0"/>
                  </a:lnTo>
                  <a:lnTo>
                    <a:pt x="0" y="23"/>
                  </a:lnTo>
                  <a:lnTo>
                    <a:pt x="25" y="96"/>
                  </a:lnTo>
                  <a:lnTo>
                    <a:pt x="46" y="103"/>
                  </a:lnTo>
                  <a:lnTo>
                    <a:pt x="65" y="69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0" name="Freeform 44"/>
            <p:cNvSpPr>
              <a:spLocks/>
            </p:cNvSpPr>
            <p:nvPr/>
          </p:nvSpPr>
          <p:spPr bwMode="auto">
            <a:xfrm>
              <a:off x="4836" y="3336"/>
              <a:ext cx="109" cy="114"/>
            </a:xfrm>
            <a:custGeom>
              <a:avLst/>
              <a:gdLst>
                <a:gd name="T0" fmla="*/ 102 w 109"/>
                <a:gd name="T1" fmla="*/ 63 h 114"/>
                <a:gd name="T2" fmla="*/ 108 w 109"/>
                <a:gd name="T3" fmla="*/ 0 h 114"/>
                <a:gd name="T4" fmla="*/ 85 w 109"/>
                <a:gd name="T5" fmla="*/ 5 h 114"/>
                <a:gd name="T6" fmla="*/ 83 w 109"/>
                <a:gd name="T7" fmla="*/ 27 h 114"/>
                <a:gd name="T8" fmla="*/ 15 w 109"/>
                <a:gd name="T9" fmla="*/ 45 h 114"/>
                <a:gd name="T10" fmla="*/ 0 w 109"/>
                <a:gd name="T11" fmla="*/ 107 h 114"/>
                <a:gd name="T12" fmla="*/ 36 w 109"/>
                <a:gd name="T13" fmla="*/ 113 h 114"/>
                <a:gd name="T14" fmla="*/ 52 w 109"/>
                <a:gd name="T15" fmla="*/ 84 h 114"/>
                <a:gd name="T16" fmla="*/ 102 w 109"/>
                <a:gd name="T17" fmla="*/ 63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9" h="114">
                  <a:moveTo>
                    <a:pt x="102" y="63"/>
                  </a:moveTo>
                  <a:lnTo>
                    <a:pt x="108" y="0"/>
                  </a:lnTo>
                  <a:lnTo>
                    <a:pt x="85" y="5"/>
                  </a:lnTo>
                  <a:lnTo>
                    <a:pt x="83" y="27"/>
                  </a:lnTo>
                  <a:lnTo>
                    <a:pt x="15" y="45"/>
                  </a:lnTo>
                  <a:lnTo>
                    <a:pt x="0" y="107"/>
                  </a:lnTo>
                  <a:lnTo>
                    <a:pt x="36" y="113"/>
                  </a:lnTo>
                  <a:lnTo>
                    <a:pt x="52" y="84"/>
                  </a:lnTo>
                  <a:lnTo>
                    <a:pt x="102" y="63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1" name="Freeform 45"/>
            <p:cNvSpPr>
              <a:spLocks/>
            </p:cNvSpPr>
            <p:nvPr/>
          </p:nvSpPr>
          <p:spPr bwMode="auto">
            <a:xfrm>
              <a:off x="3923" y="3633"/>
              <a:ext cx="66" cy="53"/>
            </a:xfrm>
            <a:custGeom>
              <a:avLst/>
              <a:gdLst>
                <a:gd name="T0" fmla="*/ 65 w 66"/>
                <a:gd name="T1" fmla="*/ 21 h 53"/>
                <a:gd name="T2" fmla="*/ 24 w 66"/>
                <a:gd name="T3" fmla="*/ 0 h 53"/>
                <a:gd name="T4" fmla="*/ 0 w 66"/>
                <a:gd name="T5" fmla="*/ 18 h 53"/>
                <a:gd name="T6" fmla="*/ 19 w 66"/>
                <a:gd name="T7" fmla="*/ 52 h 53"/>
                <a:gd name="T8" fmla="*/ 54 w 66"/>
                <a:gd name="T9" fmla="*/ 52 h 53"/>
                <a:gd name="T10" fmla="*/ 65 w 66"/>
                <a:gd name="T11" fmla="*/ 2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53">
                  <a:moveTo>
                    <a:pt x="65" y="21"/>
                  </a:moveTo>
                  <a:lnTo>
                    <a:pt x="24" y="0"/>
                  </a:lnTo>
                  <a:lnTo>
                    <a:pt x="0" y="18"/>
                  </a:lnTo>
                  <a:lnTo>
                    <a:pt x="19" y="52"/>
                  </a:lnTo>
                  <a:lnTo>
                    <a:pt x="54" y="52"/>
                  </a:lnTo>
                  <a:lnTo>
                    <a:pt x="65" y="21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2" name="Freeform 46"/>
            <p:cNvSpPr>
              <a:spLocks/>
            </p:cNvSpPr>
            <p:nvPr/>
          </p:nvSpPr>
          <p:spPr bwMode="auto">
            <a:xfrm>
              <a:off x="3696" y="3732"/>
              <a:ext cx="86" cy="61"/>
            </a:xfrm>
            <a:custGeom>
              <a:avLst/>
              <a:gdLst>
                <a:gd name="T0" fmla="*/ 55 w 86"/>
                <a:gd name="T1" fmla="*/ 60 h 61"/>
                <a:gd name="T2" fmla="*/ 85 w 86"/>
                <a:gd name="T3" fmla="*/ 5 h 61"/>
                <a:gd name="T4" fmla="*/ 57 w 86"/>
                <a:gd name="T5" fmla="*/ 0 h 61"/>
                <a:gd name="T6" fmla="*/ 41 w 86"/>
                <a:gd name="T7" fmla="*/ 18 h 61"/>
                <a:gd name="T8" fmla="*/ 13 w 86"/>
                <a:gd name="T9" fmla="*/ 18 h 61"/>
                <a:gd name="T10" fmla="*/ 0 w 86"/>
                <a:gd name="T11" fmla="*/ 36 h 61"/>
                <a:gd name="T12" fmla="*/ 55 w 86"/>
                <a:gd name="T13" fmla="*/ 6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61">
                  <a:moveTo>
                    <a:pt x="55" y="60"/>
                  </a:moveTo>
                  <a:lnTo>
                    <a:pt x="85" y="5"/>
                  </a:lnTo>
                  <a:lnTo>
                    <a:pt x="57" y="0"/>
                  </a:lnTo>
                  <a:lnTo>
                    <a:pt x="41" y="18"/>
                  </a:lnTo>
                  <a:lnTo>
                    <a:pt x="13" y="18"/>
                  </a:lnTo>
                  <a:lnTo>
                    <a:pt x="0" y="36"/>
                  </a:lnTo>
                  <a:lnTo>
                    <a:pt x="55" y="6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3" name="Freeform 47"/>
            <p:cNvSpPr>
              <a:spLocks/>
            </p:cNvSpPr>
            <p:nvPr/>
          </p:nvSpPr>
          <p:spPr bwMode="auto">
            <a:xfrm>
              <a:off x="4327" y="3647"/>
              <a:ext cx="120" cy="121"/>
            </a:xfrm>
            <a:custGeom>
              <a:avLst/>
              <a:gdLst>
                <a:gd name="T0" fmla="*/ 119 w 120"/>
                <a:gd name="T1" fmla="*/ 97 h 121"/>
                <a:gd name="T2" fmla="*/ 110 w 120"/>
                <a:gd name="T3" fmla="*/ 13 h 121"/>
                <a:gd name="T4" fmla="*/ 33 w 120"/>
                <a:gd name="T5" fmla="*/ 0 h 121"/>
                <a:gd name="T6" fmla="*/ 25 w 120"/>
                <a:gd name="T7" fmla="*/ 36 h 121"/>
                <a:gd name="T8" fmla="*/ 0 w 120"/>
                <a:gd name="T9" fmla="*/ 44 h 121"/>
                <a:gd name="T10" fmla="*/ 9 w 120"/>
                <a:gd name="T11" fmla="*/ 102 h 121"/>
                <a:gd name="T12" fmla="*/ 58 w 120"/>
                <a:gd name="T13" fmla="*/ 120 h 121"/>
                <a:gd name="T14" fmla="*/ 119 w 120"/>
                <a:gd name="T15" fmla="*/ 9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121">
                  <a:moveTo>
                    <a:pt x="119" y="97"/>
                  </a:moveTo>
                  <a:lnTo>
                    <a:pt x="110" y="13"/>
                  </a:lnTo>
                  <a:lnTo>
                    <a:pt x="33" y="0"/>
                  </a:lnTo>
                  <a:lnTo>
                    <a:pt x="25" y="36"/>
                  </a:lnTo>
                  <a:lnTo>
                    <a:pt x="0" y="44"/>
                  </a:lnTo>
                  <a:lnTo>
                    <a:pt x="9" y="102"/>
                  </a:lnTo>
                  <a:lnTo>
                    <a:pt x="58" y="120"/>
                  </a:lnTo>
                  <a:lnTo>
                    <a:pt x="119" y="97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4" name="Freeform 48"/>
            <p:cNvSpPr>
              <a:spLocks/>
            </p:cNvSpPr>
            <p:nvPr/>
          </p:nvSpPr>
          <p:spPr bwMode="auto">
            <a:xfrm>
              <a:off x="4038" y="3541"/>
              <a:ext cx="183" cy="153"/>
            </a:xfrm>
            <a:custGeom>
              <a:avLst/>
              <a:gdLst>
                <a:gd name="T0" fmla="*/ 99 w 183"/>
                <a:gd name="T1" fmla="*/ 146 h 153"/>
                <a:gd name="T2" fmla="*/ 130 w 183"/>
                <a:gd name="T3" fmla="*/ 109 h 153"/>
                <a:gd name="T4" fmla="*/ 149 w 183"/>
                <a:gd name="T5" fmla="*/ 51 h 153"/>
                <a:gd name="T6" fmla="*/ 182 w 183"/>
                <a:gd name="T7" fmla="*/ 13 h 153"/>
                <a:gd name="T8" fmla="*/ 152 w 183"/>
                <a:gd name="T9" fmla="*/ 0 h 153"/>
                <a:gd name="T10" fmla="*/ 112 w 183"/>
                <a:gd name="T11" fmla="*/ 34 h 153"/>
                <a:gd name="T12" fmla="*/ 0 w 183"/>
                <a:gd name="T13" fmla="*/ 55 h 153"/>
                <a:gd name="T14" fmla="*/ 53 w 183"/>
                <a:gd name="T15" fmla="*/ 152 h 153"/>
                <a:gd name="T16" fmla="*/ 99 w 183"/>
                <a:gd name="T17" fmla="*/ 146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3" h="153">
                  <a:moveTo>
                    <a:pt x="99" y="146"/>
                  </a:moveTo>
                  <a:lnTo>
                    <a:pt x="130" y="109"/>
                  </a:lnTo>
                  <a:lnTo>
                    <a:pt x="149" y="51"/>
                  </a:lnTo>
                  <a:lnTo>
                    <a:pt x="182" y="13"/>
                  </a:lnTo>
                  <a:lnTo>
                    <a:pt x="152" y="0"/>
                  </a:lnTo>
                  <a:lnTo>
                    <a:pt x="112" y="34"/>
                  </a:lnTo>
                  <a:lnTo>
                    <a:pt x="0" y="55"/>
                  </a:lnTo>
                  <a:lnTo>
                    <a:pt x="53" y="152"/>
                  </a:lnTo>
                  <a:lnTo>
                    <a:pt x="99" y="146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5" name="Freeform 49"/>
            <p:cNvSpPr>
              <a:spLocks/>
            </p:cNvSpPr>
            <p:nvPr/>
          </p:nvSpPr>
          <p:spPr bwMode="auto">
            <a:xfrm>
              <a:off x="4678" y="3472"/>
              <a:ext cx="174" cy="208"/>
            </a:xfrm>
            <a:custGeom>
              <a:avLst/>
              <a:gdLst>
                <a:gd name="T0" fmla="*/ 146 w 174"/>
                <a:gd name="T1" fmla="*/ 158 h 208"/>
                <a:gd name="T2" fmla="*/ 173 w 174"/>
                <a:gd name="T3" fmla="*/ 66 h 208"/>
                <a:gd name="T4" fmla="*/ 163 w 174"/>
                <a:gd name="T5" fmla="*/ 0 h 208"/>
                <a:gd name="T6" fmla="*/ 130 w 174"/>
                <a:gd name="T7" fmla="*/ 2 h 208"/>
                <a:gd name="T8" fmla="*/ 88 w 174"/>
                <a:gd name="T9" fmla="*/ 87 h 208"/>
                <a:gd name="T10" fmla="*/ 69 w 174"/>
                <a:gd name="T11" fmla="*/ 154 h 208"/>
                <a:gd name="T12" fmla="*/ 47 w 174"/>
                <a:gd name="T13" fmla="*/ 183 h 208"/>
                <a:gd name="T14" fmla="*/ 0 w 174"/>
                <a:gd name="T15" fmla="*/ 199 h 208"/>
                <a:gd name="T16" fmla="*/ 48 w 174"/>
                <a:gd name="T17" fmla="*/ 207 h 208"/>
                <a:gd name="T18" fmla="*/ 88 w 174"/>
                <a:gd name="T19" fmla="*/ 162 h 208"/>
                <a:gd name="T20" fmla="*/ 146 w 174"/>
                <a:gd name="T21" fmla="*/ 15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208">
                  <a:moveTo>
                    <a:pt x="146" y="158"/>
                  </a:moveTo>
                  <a:lnTo>
                    <a:pt x="173" y="66"/>
                  </a:lnTo>
                  <a:lnTo>
                    <a:pt x="163" y="0"/>
                  </a:lnTo>
                  <a:lnTo>
                    <a:pt x="130" y="2"/>
                  </a:lnTo>
                  <a:lnTo>
                    <a:pt x="88" y="87"/>
                  </a:lnTo>
                  <a:lnTo>
                    <a:pt x="69" y="154"/>
                  </a:lnTo>
                  <a:lnTo>
                    <a:pt x="47" y="183"/>
                  </a:lnTo>
                  <a:lnTo>
                    <a:pt x="0" y="199"/>
                  </a:lnTo>
                  <a:lnTo>
                    <a:pt x="48" y="207"/>
                  </a:lnTo>
                  <a:lnTo>
                    <a:pt x="88" y="162"/>
                  </a:lnTo>
                  <a:lnTo>
                    <a:pt x="146" y="158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</p:grpSp>
      <p:sp>
        <p:nvSpPr>
          <p:cNvPr id="36" name="Line 50"/>
          <p:cNvSpPr>
            <a:spLocks noChangeShapeType="1"/>
          </p:cNvSpPr>
          <p:nvPr/>
        </p:nvSpPr>
        <p:spPr bwMode="auto">
          <a:xfrm>
            <a:off x="1047960" y="5136054"/>
            <a:ext cx="2495319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37" name="Line 51"/>
          <p:cNvSpPr>
            <a:spLocks noChangeShapeType="1"/>
          </p:cNvSpPr>
          <p:nvPr/>
        </p:nvSpPr>
        <p:spPr bwMode="auto">
          <a:xfrm>
            <a:off x="3549177" y="5136054"/>
            <a:ext cx="0" cy="91001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38" name="37 Rectángulo"/>
          <p:cNvSpPr/>
          <p:nvPr/>
        </p:nvSpPr>
        <p:spPr>
          <a:xfrm>
            <a:off x="4246768" y="4767021"/>
            <a:ext cx="397868" cy="212247"/>
          </a:xfrm>
          <a:prstGeom prst="rect">
            <a:avLst/>
          </a:prstGeom>
          <a:noFill/>
          <a:ln w="28575">
            <a:solidFill>
              <a:srgbClr val="21853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>
                <a:solidFill>
                  <a:srgbClr val="FFFFFF"/>
                </a:solidFill>
              </a:rPr>
              <a:t>8</a:t>
            </a:r>
            <a:r>
              <a:rPr lang="es-ES" sz="900" dirty="0" smtClean="0">
                <a:solidFill>
                  <a:srgbClr val="FFFFFF"/>
                </a:solidFill>
              </a:rPr>
              <a:t>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39" name="38 Rectángulo"/>
          <p:cNvSpPr/>
          <p:nvPr/>
        </p:nvSpPr>
        <p:spPr>
          <a:xfrm>
            <a:off x="5850698" y="2666988"/>
            <a:ext cx="397868" cy="212247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>
                <a:solidFill>
                  <a:srgbClr val="FFFFFF"/>
                </a:solidFill>
              </a:rPr>
              <a:t>0</a:t>
            </a:r>
            <a:r>
              <a:rPr lang="es-ES" sz="900" dirty="0" smtClean="0">
                <a:solidFill>
                  <a:srgbClr val="FFFFFF"/>
                </a:solidFill>
              </a:rPr>
              <a:t>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0" name="39 Rectángulo"/>
          <p:cNvSpPr/>
          <p:nvPr/>
        </p:nvSpPr>
        <p:spPr>
          <a:xfrm>
            <a:off x="3860613" y="1755122"/>
            <a:ext cx="397868" cy="212247"/>
          </a:xfrm>
          <a:prstGeom prst="rect">
            <a:avLst/>
          </a:prstGeom>
          <a:noFill/>
          <a:ln w="28575">
            <a:solidFill>
              <a:srgbClr val="56842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0%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1" name="40 Rectángulo"/>
          <p:cNvSpPr/>
          <p:nvPr/>
        </p:nvSpPr>
        <p:spPr>
          <a:xfrm>
            <a:off x="7755532" y="3764345"/>
            <a:ext cx="397868" cy="212247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00B0F0"/>
                </a:solidFill>
              </a:rPr>
              <a:t>25%</a:t>
            </a:r>
            <a:endParaRPr lang="es-ES" sz="900" dirty="0">
              <a:solidFill>
                <a:srgbClr val="00B0F0"/>
              </a:solidFill>
            </a:endParaRPr>
          </a:p>
        </p:txBody>
      </p:sp>
      <p:sp>
        <p:nvSpPr>
          <p:cNvPr id="42" name="41 Rectángulo"/>
          <p:cNvSpPr/>
          <p:nvPr/>
        </p:nvSpPr>
        <p:spPr>
          <a:xfrm>
            <a:off x="4648218" y="1795221"/>
            <a:ext cx="397868" cy="212247"/>
          </a:xfrm>
          <a:prstGeom prst="rect">
            <a:avLst/>
          </a:prstGeom>
          <a:noFill/>
          <a:ln w="28575">
            <a:solidFill>
              <a:srgbClr val="56842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33%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3" name="42 Rectángulo"/>
          <p:cNvSpPr/>
          <p:nvPr/>
        </p:nvSpPr>
        <p:spPr>
          <a:xfrm>
            <a:off x="4267218" y="2540868"/>
            <a:ext cx="397868" cy="212247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>
                <a:solidFill>
                  <a:srgbClr val="FFFFFF"/>
                </a:solidFill>
              </a:rPr>
              <a:t>4</a:t>
            </a:r>
            <a:r>
              <a:rPr lang="es-ES" sz="900" dirty="0" smtClean="0">
                <a:solidFill>
                  <a:srgbClr val="FFFFFF"/>
                </a:solidFill>
              </a:rPr>
              <a:t>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4" name="43 Rectángulo"/>
          <p:cNvSpPr/>
          <p:nvPr/>
        </p:nvSpPr>
        <p:spPr>
          <a:xfrm>
            <a:off x="5105418" y="3760068"/>
            <a:ext cx="397868" cy="212247"/>
          </a:xfrm>
          <a:prstGeom prst="rect">
            <a:avLst/>
          </a:prstGeom>
          <a:noFill/>
          <a:ln w="28575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14%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5" name="44 Rectángulo"/>
          <p:cNvSpPr/>
          <p:nvPr/>
        </p:nvSpPr>
        <p:spPr>
          <a:xfrm>
            <a:off x="6762700" y="2454741"/>
            <a:ext cx="397868" cy="212247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15%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6" name="45 Rectángulo"/>
          <p:cNvSpPr/>
          <p:nvPr/>
        </p:nvSpPr>
        <p:spPr>
          <a:xfrm>
            <a:off x="5877772" y="3658221"/>
            <a:ext cx="397868" cy="212247"/>
          </a:xfrm>
          <a:prstGeom prst="rect">
            <a:avLst/>
          </a:prstGeom>
          <a:noFill/>
          <a:ln w="28575">
            <a:solidFill>
              <a:srgbClr val="F9B26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4%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7" name="46 Rectángulo"/>
          <p:cNvSpPr/>
          <p:nvPr/>
        </p:nvSpPr>
        <p:spPr>
          <a:xfrm>
            <a:off x="3757171" y="3795027"/>
            <a:ext cx="397868" cy="212247"/>
          </a:xfrm>
          <a:prstGeom prst="rect">
            <a:avLst/>
          </a:prstGeom>
          <a:noFill/>
          <a:ln w="28575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19%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8" name="47 Rectángulo"/>
          <p:cNvSpPr/>
          <p:nvPr/>
        </p:nvSpPr>
        <p:spPr>
          <a:xfrm>
            <a:off x="3110163" y="1875101"/>
            <a:ext cx="397868" cy="212247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16%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9" name="48 Rectángulo"/>
          <p:cNvSpPr/>
          <p:nvPr/>
        </p:nvSpPr>
        <p:spPr>
          <a:xfrm>
            <a:off x="4683308" y="3184092"/>
            <a:ext cx="397868" cy="212247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4%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50" name="49 Rectángulo"/>
          <p:cNvSpPr/>
          <p:nvPr/>
        </p:nvSpPr>
        <p:spPr>
          <a:xfrm>
            <a:off x="5627568" y="4393288"/>
            <a:ext cx="397868" cy="212247"/>
          </a:xfrm>
          <a:prstGeom prst="rect">
            <a:avLst/>
          </a:prstGeom>
          <a:noFill/>
          <a:ln w="28575">
            <a:solidFill>
              <a:schemeClr val="accent4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0%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51" name="50 Rectángulo"/>
          <p:cNvSpPr/>
          <p:nvPr/>
        </p:nvSpPr>
        <p:spPr>
          <a:xfrm>
            <a:off x="5503286" y="2062479"/>
            <a:ext cx="397868" cy="212247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>
                <a:solidFill>
                  <a:srgbClr val="FFFFFF"/>
                </a:solidFill>
              </a:rPr>
              <a:t>0</a:t>
            </a:r>
            <a:r>
              <a:rPr lang="es-ES" sz="900" dirty="0" smtClean="0">
                <a:solidFill>
                  <a:srgbClr val="FFFFFF"/>
                </a:solidFill>
              </a:rPr>
              <a:t>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52" name="51 Rectángulo"/>
          <p:cNvSpPr/>
          <p:nvPr/>
        </p:nvSpPr>
        <p:spPr>
          <a:xfrm>
            <a:off x="5149773" y="1832480"/>
            <a:ext cx="397868" cy="212247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>
                <a:solidFill>
                  <a:srgbClr val="FFFFFF"/>
                </a:solidFill>
              </a:rPr>
              <a:t>0</a:t>
            </a:r>
            <a:r>
              <a:rPr lang="es-ES" sz="900" dirty="0" smtClean="0">
                <a:solidFill>
                  <a:srgbClr val="FFFFFF"/>
                </a:solidFill>
              </a:rPr>
              <a:t>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53" name="52 Rectángulo"/>
          <p:cNvSpPr/>
          <p:nvPr/>
        </p:nvSpPr>
        <p:spPr>
          <a:xfrm>
            <a:off x="5179531" y="2296468"/>
            <a:ext cx="397868" cy="212247"/>
          </a:xfrm>
          <a:prstGeom prst="rect">
            <a:avLst/>
          </a:prstGeom>
          <a:noFill/>
          <a:ln w="28575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>
                <a:solidFill>
                  <a:srgbClr val="FFFFFF"/>
                </a:solidFill>
              </a:rPr>
              <a:t>0</a:t>
            </a:r>
            <a:r>
              <a:rPr lang="es-ES" sz="900" dirty="0" smtClean="0">
                <a:solidFill>
                  <a:srgbClr val="FFFFFF"/>
                </a:solidFill>
              </a:rPr>
              <a:t>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54" name="53 Rectángulo"/>
          <p:cNvSpPr/>
          <p:nvPr/>
        </p:nvSpPr>
        <p:spPr>
          <a:xfrm>
            <a:off x="2322248" y="5365297"/>
            <a:ext cx="397868" cy="212247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00B0F0"/>
                </a:solidFill>
              </a:rPr>
              <a:t>33%</a:t>
            </a:r>
            <a:endParaRPr lang="es-ES" sz="900" dirty="0">
              <a:solidFill>
                <a:srgbClr val="00B0F0"/>
              </a:solidFill>
            </a:endParaRPr>
          </a:p>
        </p:txBody>
      </p:sp>
      <p:sp>
        <p:nvSpPr>
          <p:cNvPr id="57" name="56 CuadroTexto"/>
          <p:cNvSpPr txBox="1"/>
          <p:nvPr/>
        </p:nvSpPr>
        <p:spPr>
          <a:xfrm>
            <a:off x="5148064" y="5802649"/>
            <a:ext cx="3516120" cy="769441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dirty="0" smtClean="0">
                <a:solidFill>
                  <a:srgbClr val="5F5F5F"/>
                </a:solidFill>
              </a:rPr>
              <a:t>Estos datos son de  carácter cualitativo en la mayoría de las CCAA, ya que las bases son muy reducidas. Las únicas CCAA que tienen bases superiores a 50 entrevistas son: Andalucía (65) y  Madrid  (56).</a:t>
            </a:r>
            <a:endParaRPr lang="es-ES" sz="1100" dirty="0">
              <a:solidFill>
                <a:srgbClr val="5F5F5F"/>
              </a:solidFill>
            </a:endParaRPr>
          </a:p>
        </p:txBody>
      </p:sp>
      <p:sp>
        <p:nvSpPr>
          <p:cNvPr id="58" name="57 CuadroTexto"/>
          <p:cNvSpPr txBox="1"/>
          <p:nvPr/>
        </p:nvSpPr>
        <p:spPr>
          <a:xfrm>
            <a:off x="480381" y="2176046"/>
            <a:ext cx="2110419" cy="3385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i="1" dirty="0" smtClean="0">
                <a:solidFill>
                  <a:srgbClr val="009DD9"/>
                </a:solidFill>
              </a:rPr>
              <a:t>% Total 9%</a:t>
            </a:r>
            <a:endParaRPr lang="es-ES" sz="1600" i="1" dirty="0">
              <a:solidFill>
                <a:srgbClr val="009DD9"/>
              </a:solidFill>
            </a:endParaRPr>
          </a:p>
        </p:txBody>
      </p:sp>
      <p:sp>
        <p:nvSpPr>
          <p:cNvPr id="59" name="Rectangle 12"/>
          <p:cNvSpPr>
            <a:spLocks noChangeArrowheads="1"/>
          </p:cNvSpPr>
          <p:nvPr/>
        </p:nvSpPr>
        <p:spPr bwMode="auto">
          <a:xfrm>
            <a:off x="533400" y="833800"/>
            <a:ext cx="8610600" cy="50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FF"/>
                    </a:gs>
                    <a:gs pos="100000">
                      <a:srgbClr val="D5E5F3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r>
              <a:rPr lang="es-ES" sz="1400" dirty="0"/>
              <a:t>P.14. ¿Sabes cuándo estás alto o bajo de glucosa? </a:t>
            </a:r>
            <a:r>
              <a:rPr lang="es-ES" sz="1400" dirty="0">
                <a:solidFill>
                  <a:srgbClr val="FF3300"/>
                </a:solidFill>
              </a:rPr>
              <a:t>(% - Sugerida y única)</a:t>
            </a:r>
          </a:p>
        </p:txBody>
      </p:sp>
      <p:sp>
        <p:nvSpPr>
          <p:cNvPr id="61" name="Rectangle 11"/>
          <p:cNvSpPr>
            <a:spLocks noChangeArrowheads="1"/>
          </p:cNvSpPr>
          <p:nvPr/>
        </p:nvSpPr>
        <p:spPr bwMode="auto">
          <a:xfrm>
            <a:off x="762000" y="228600"/>
            <a:ext cx="75428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ctr"/>
            <a:r>
              <a:rPr lang="es-ES_tradnl" sz="2400" dirty="0" smtClean="0">
                <a:solidFill>
                  <a:srgbClr val="0099FF"/>
                </a:solidFill>
                <a:ea typeface="ＭＳ Ｐゴシック" charset="-128"/>
              </a:rPr>
              <a:t>1. Actitud hacia la insulina</a:t>
            </a:r>
            <a:endParaRPr lang="es-ES_tradnl" sz="2400" dirty="0">
              <a:solidFill>
                <a:srgbClr val="0099FF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462288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2" descr="monic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914400"/>
            <a:ext cx="22860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593725" y="723900"/>
            <a:ext cx="7234238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kern="1200" cap="all" baseline="0">
                <a:solidFill>
                  <a:srgbClr val="009DD9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</a:defRPr>
            </a:lvl9pPr>
          </a:lstStyle>
          <a:p>
            <a:r>
              <a:rPr lang="en-US" altLang="es-ES" smtClean="0">
                <a:ea typeface="ＭＳ Ｐゴシック" pitchFamily="34" charset="-128"/>
              </a:rPr>
              <a:t>ÍNDICE</a:t>
            </a:r>
          </a:p>
        </p:txBody>
      </p:sp>
      <p:grpSp>
        <p:nvGrpSpPr>
          <p:cNvPr id="11" name="Group 40"/>
          <p:cNvGrpSpPr>
            <a:grpSpLocks/>
          </p:cNvGrpSpPr>
          <p:nvPr/>
        </p:nvGrpSpPr>
        <p:grpSpPr bwMode="auto">
          <a:xfrm>
            <a:off x="687388" y="1862138"/>
            <a:ext cx="6096000" cy="476250"/>
            <a:chOff x="673098" y="1737976"/>
            <a:chExt cx="7680926" cy="475488"/>
          </a:xfrm>
        </p:grpSpPr>
        <p:sp>
          <p:nvSpPr>
            <p:cNvPr id="12" name="Rektangel 30"/>
            <p:cNvSpPr>
              <a:spLocks noChangeArrowheads="1"/>
            </p:cNvSpPr>
            <p:nvPr/>
          </p:nvSpPr>
          <p:spPr bwMode="auto">
            <a:xfrm>
              <a:off x="691100" y="1737976"/>
              <a:ext cx="7662924" cy="475488"/>
            </a:xfrm>
            <a:prstGeom prst="rect">
              <a:avLst/>
            </a:prstGeom>
            <a:solidFill>
              <a:srgbClr val="FFFFFF">
                <a:lumMod val="85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da-DK" sz="1400" kern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kstboks 44"/>
            <p:cNvSpPr txBox="1">
              <a:spLocks noChangeArrowheads="1"/>
            </p:cNvSpPr>
            <p:nvPr/>
          </p:nvSpPr>
          <p:spPr bwMode="auto">
            <a:xfrm>
              <a:off x="1303384" y="1806130"/>
              <a:ext cx="6228250" cy="339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s-ES" altLang="es-ES" sz="1600" b="0">
                  <a:solidFill>
                    <a:srgbClr val="171717"/>
                  </a:solidFill>
                  <a:cs typeface="Arial" charset="0"/>
                </a:rPr>
                <a:t>Executive Summary y Ficha técnica</a:t>
              </a:r>
              <a:endParaRPr lang="es-ES" altLang="es-ES" sz="1600" b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4" name="Rektangel 7"/>
            <p:cNvSpPr>
              <a:spLocks noChangeArrowheads="1"/>
            </p:cNvSpPr>
            <p:nvPr/>
          </p:nvSpPr>
          <p:spPr bwMode="auto">
            <a:xfrm>
              <a:off x="673098" y="1737976"/>
              <a:ext cx="474057" cy="475488"/>
            </a:xfrm>
            <a:prstGeom prst="rect">
              <a:avLst/>
            </a:prstGeom>
            <a:solidFill>
              <a:srgbClr val="0082D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indent="-342900">
                <a:buFont typeface="Arial" charset="0"/>
                <a:buAutoNum type="arabicPeriod"/>
                <a:defRPr/>
              </a:pPr>
              <a:endParaRPr lang="en-US" kern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endParaRPr>
            </a:p>
          </p:txBody>
        </p:sp>
        <p:sp>
          <p:nvSpPr>
            <p:cNvPr id="15" name="Tekstboks 84"/>
            <p:cNvSpPr txBox="1">
              <a:spLocks noChangeArrowheads="1"/>
            </p:cNvSpPr>
            <p:nvPr/>
          </p:nvSpPr>
          <p:spPr bwMode="auto">
            <a:xfrm>
              <a:off x="693100" y="1791865"/>
              <a:ext cx="430051" cy="3677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indent="-342900">
                <a:defRPr/>
              </a:pPr>
              <a:r>
                <a:rPr lang="en-US" kern="0" noProof="1">
                  <a:solidFill>
                    <a:srgbClr val="FFFFFF"/>
                  </a:solidFill>
                  <a:cs typeface="Arial" charset="0"/>
                </a:rPr>
                <a:t>1</a:t>
              </a:r>
            </a:p>
          </p:txBody>
        </p:sp>
      </p:grpSp>
      <p:grpSp>
        <p:nvGrpSpPr>
          <p:cNvPr id="16" name="Group 46"/>
          <p:cNvGrpSpPr>
            <a:grpSpLocks/>
          </p:cNvGrpSpPr>
          <p:nvPr/>
        </p:nvGrpSpPr>
        <p:grpSpPr bwMode="auto">
          <a:xfrm>
            <a:off x="685800" y="2438400"/>
            <a:ext cx="6096000" cy="476250"/>
            <a:chOff x="673098" y="1737976"/>
            <a:chExt cx="7680926" cy="475488"/>
          </a:xfrm>
        </p:grpSpPr>
        <p:sp>
          <p:nvSpPr>
            <p:cNvPr id="17" name="Rektangel 30"/>
            <p:cNvSpPr>
              <a:spLocks noChangeArrowheads="1"/>
            </p:cNvSpPr>
            <p:nvPr/>
          </p:nvSpPr>
          <p:spPr bwMode="auto">
            <a:xfrm>
              <a:off x="691101" y="1737976"/>
              <a:ext cx="7662923" cy="475488"/>
            </a:xfrm>
            <a:prstGeom prst="rect">
              <a:avLst/>
            </a:prstGeom>
            <a:solidFill>
              <a:srgbClr val="FFFFFF">
                <a:lumMod val="85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da-DK" sz="1400" kern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Tekstboks 44"/>
            <p:cNvSpPr txBox="1">
              <a:spLocks noChangeArrowheads="1"/>
            </p:cNvSpPr>
            <p:nvPr/>
          </p:nvSpPr>
          <p:spPr bwMode="auto">
            <a:xfrm>
              <a:off x="1303385" y="1806130"/>
              <a:ext cx="6075837" cy="339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s-ES" altLang="es-ES" sz="1600" b="0">
                  <a:solidFill>
                    <a:srgbClr val="171717"/>
                  </a:solidFill>
                  <a:cs typeface="Arial" charset="0"/>
                </a:rPr>
                <a:t>Análisis de resultados</a:t>
              </a:r>
              <a:endParaRPr lang="es-ES" altLang="es-ES" sz="1600" b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9" name="Rektangel 7"/>
            <p:cNvSpPr>
              <a:spLocks noChangeArrowheads="1"/>
            </p:cNvSpPr>
            <p:nvPr/>
          </p:nvSpPr>
          <p:spPr bwMode="auto">
            <a:xfrm>
              <a:off x="673098" y="1737976"/>
              <a:ext cx="474058" cy="475488"/>
            </a:xfrm>
            <a:prstGeom prst="rect">
              <a:avLst/>
            </a:prstGeom>
            <a:solidFill>
              <a:srgbClr val="0082D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indent="-342900">
                <a:buFont typeface="Arial" charset="0"/>
                <a:buAutoNum type="arabicPeriod"/>
                <a:defRPr/>
              </a:pPr>
              <a:endParaRPr lang="en-US" kern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endParaRPr>
            </a:p>
          </p:txBody>
        </p:sp>
        <p:sp>
          <p:nvSpPr>
            <p:cNvPr id="20" name="Tekstboks 84"/>
            <p:cNvSpPr txBox="1">
              <a:spLocks noChangeArrowheads="1"/>
            </p:cNvSpPr>
            <p:nvPr/>
          </p:nvSpPr>
          <p:spPr bwMode="auto">
            <a:xfrm>
              <a:off x="693100" y="1791865"/>
              <a:ext cx="430052" cy="3677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indent="-342900">
                <a:defRPr/>
              </a:pPr>
              <a:r>
                <a:rPr lang="en-US" kern="0" noProof="1">
                  <a:solidFill>
                    <a:srgbClr val="FFFFFF"/>
                  </a:solidFill>
                  <a:cs typeface="Arial" charset="0"/>
                </a:rPr>
                <a:t>2</a:t>
              </a:r>
            </a:p>
          </p:txBody>
        </p:sp>
      </p:grpSp>
      <p:grpSp>
        <p:nvGrpSpPr>
          <p:cNvPr id="21" name="Group 51"/>
          <p:cNvGrpSpPr>
            <a:grpSpLocks/>
          </p:cNvGrpSpPr>
          <p:nvPr/>
        </p:nvGrpSpPr>
        <p:grpSpPr bwMode="auto">
          <a:xfrm>
            <a:off x="685800" y="3005138"/>
            <a:ext cx="6096000" cy="476250"/>
            <a:chOff x="673098" y="1737976"/>
            <a:chExt cx="7680926" cy="475488"/>
          </a:xfrm>
        </p:grpSpPr>
        <p:sp>
          <p:nvSpPr>
            <p:cNvPr id="22" name="Rektangel 30"/>
            <p:cNvSpPr>
              <a:spLocks noChangeArrowheads="1"/>
            </p:cNvSpPr>
            <p:nvPr/>
          </p:nvSpPr>
          <p:spPr bwMode="auto">
            <a:xfrm>
              <a:off x="691101" y="1737976"/>
              <a:ext cx="7662923" cy="475488"/>
            </a:xfrm>
            <a:prstGeom prst="rect">
              <a:avLst/>
            </a:prstGeom>
            <a:solidFill>
              <a:srgbClr val="FFFFFF">
                <a:lumMod val="85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da-DK" sz="1400" kern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Tekstboks 44"/>
            <p:cNvSpPr txBox="1">
              <a:spLocks noChangeArrowheads="1"/>
            </p:cNvSpPr>
            <p:nvPr/>
          </p:nvSpPr>
          <p:spPr bwMode="auto">
            <a:xfrm>
              <a:off x="1303385" y="1806129"/>
              <a:ext cx="6152043" cy="339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s-ES" altLang="es-ES" sz="1600" b="0">
                  <a:solidFill>
                    <a:srgbClr val="171717"/>
                  </a:solidFill>
                  <a:cs typeface="Arial" charset="0"/>
                </a:rPr>
                <a:t>Conclusiones</a:t>
              </a:r>
              <a:endParaRPr lang="es-ES" altLang="es-ES" sz="1600" b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7" name="Rektangel 7"/>
            <p:cNvSpPr>
              <a:spLocks noChangeArrowheads="1"/>
            </p:cNvSpPr>
            <p:nvPr/>
          </p:nvSpPr>
          <p:spPr bwMode="auto">
            <a:xfrm>
              <a:off x="673098" y="1737976"/>
              <a:ext cx="474058" cy="475488"/>
            </a:xfrm>
            <a:prstGeom prst="rect">
              <a:avLst/>
            </a:prstGeom>
            <a:solidFill>
              <a:srgbClr val="0082D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indent="-342900">
                <a:buFont typeface="Arial" charset="0"/>
                <a:buAutoNum type="arabicPeriod"/>
                <a:defRPr/>
              </a:pPr>
              <a:endParaRPr lang="en-US" kern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endParaRPr>
            </a:p>
          </p:txBody>
        </p:sp>
        <p:sp>
          <p:nvSpPr>
            <p:cNvPr id="28" name="Tekstboks 84"/>
            <p:cNvSpPr txBox="1">
              <a:spLocks noChangeArrowheads="1"/>
            </p:cNvSpPr>
            <p:nvPr/>
          </p:nvSpPr>
          <p:spPr bwMode="auto">
            <a:xfrm>
              <a:off x="693100" y="1791865"/>
              <a:ext cx="430052" cy="3677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indent="-342900">
                <a:defRPr/>
              </a:pPr>
              <a:r>
                <a:rPr lang="en-US" kern="0" noProof="1">
                  <a:solidFill>
                    <a:srgbClr val="FFFFFF"/>
                  </a:solidFill>
                  <a:cs typeface="Arial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3725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919162" y="5802868"/>
            <a:ext cx="7539038" cy="30777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defRPr sz="1400" b="1">
                <a:cs typeface="Arial" charset="0"/>
              </a:defRPr>
            </a:lvl1pPr>
            <a:lvl2pPr marL="742950" indent="-285750" eaLnBrk="0" hangingPunct="0">
              <a:defRPr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9pPr>
          </a:lstStyle>
          <a:p>
            <a:r>
              <a:rPr lang="es-ES" i="1" dirty="0" smtClean="0">
                <a:solidFill>
                  <a:srgbClr val="0070C0"/>
                </a:solidFill>
              </a:rPr>
              <a:t>Más de la mitad de los niños (60%)  pertenecen a ninguna asociación</a:t>
            </a:r>
            <a:endParaRPr lang="es-ES" i="1" dirty="0">
              <a:solidFill>
                <a:srgbClr val="0070C0"/>
              </a:solidFill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762000" y="228600"/>
            <a:ext cx="75428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ctr"/>
            <a:r>
              <a:rPr lang="es-ES_tradnl" sz="2400" dirty="0" smtClean="0">
                <a:solidFill>
                  <a:srgbClr val="0099FF"/>
                </a:solidFill>
                <a:ea typeface="ＭＳ Ｐゴシック" charset="-128"/>
              </a:rPr>
              <a:t>1. Respecto a la Asociación</a:t>
            </a:r>
            <a:endParaRPr lang="es-ES_tradnl" sz="2400" dirty="0">
              <a:solidFill>
                <a:srgbClr val="0099FF"/>
              </a:solidFill>
              <a:ea typeface="ＭＳ Ｐゴシック" charset="-128"/>
            </a:endParaRPr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533400" y="738664"/>
            <a:ext cx="8610600" cy="50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FF"/>
                    </a:gs>
                    <a:gs pos="100000">
                      <a:srgbClr val="D5E5F3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r>
              <a:rPr lang="es-ES" sz="1400" dirty="0" smtClean="0"/>
              <a:t>P.17. ¿Perteneces </a:t>
            </a:r>
            <a:r>
              <a:rPr lang="es-ES" sz="1400" dirty="0"/>
              <a:t>a alguna Asociación de Diabéticos</a:t>
            </a:r>
            <a:r>
              <a:rPr lang="es-ES" sz="1400" dirty="0" smtClean="0"/>
              <a:t>?  </a:t>
            </a:r>
            <a:r>
              <a:rPr lang="es-ES" sz="1400" dirty="0" smtClean="0">
                <a:solidFill>
                  <a:srgbClr val="FF3300"/>
                </a:solidFill>
              </a:rPr>
              <a:t>(% </a:t>
            </a:r>
            <a:r>
              <a:rPr lang="es-ES" sz="1400" dirty="0">
                <a:solidFill>
                  <a:srgbClr val="FF3300"/>
                </a:solidFill>
              </a:rPr>
              <a:t>- Sugerida </a:t>
            </a:r>
            <a:r>
              <a:rPr lang="es-ES" sz="1400" dirty="0" smtClean="0">
                <a:solidFill>
                  <a:srgbClr val="FF3300"/>
                </a:solidFill>
              </a:rPr>
              <a:t>y única)</a:t>
            </a:r>
          </a:p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endParaRPr lang="es-ES" sz="1400" dirty="0"/>
          </a:p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endParaRPr lang="es-ES" sz="1400" dirty="0" smtClean="0">
              <a:solidFill>
                <a:srgbClr val="FF3300"/>
              </a:solidFill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926648" y="2783424"/>
            <a:ext cx="121920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Base</a:t>
            </a:r>
            <a:r>
              <a:rPr lang="en-US" sz="1000" dirty="0">
                <a:solidFill>
                  <a:srgbClr val="777777"/>
                </a:solidFill>
                <a:cs typeface="Arial" pitchFamily="34" charset="0"/>
              </a:rPr>
              <a:t>: 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Total (000)</a:t>
            </a:r>
            <a:endParaRPr lang="en-US" sz="1000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21" name="20 Rectángulo redondeado"/>
          <p:cNvSpPr/>
          <p:nvPr/>
        </p:nvSpPr>
        <p:spPr>
          <a:xfrm>
            <a:off x="469448" y="1636868"/>
            <a:ext cx="8305800" cy="35814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22" name="Char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00178"/>
              </p:ext>
            </p:extLst>
          </p:nvPr>
        </p:nvGraphicFramePr>
        <p:xfrm>
          <a:off x="430896" y="1789268"/>
          <a:ext cx="80772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4" name="23 CuadroTexto"/>
          <p:cNvSpPr txBox="1"/>
          <p:nvPr/>
        </p:nvSpPr>
        <p:spPr>
          <a:xfrm>
            <a:off x="1917248" y="1499508"/>
            <a:ext cx="1600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i="1" dirty="0" smtClean="0">
                <a:solidFill>
                  <a:schemeClr val="accent1"/>
                </a:solidFill>
              </a:rPr>
              <a:t>% Total</a:t>
            </a:r>
            <a:endParaRPr lang="es-ES" i="1" dirty="0">
              <a:solidFill>
                <a:schemeClr val="accent1"/>
              </a:solidFill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5498648" y="1475624"/>
            <a:ext cx="1981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i="1" dirty="0" smtClean="0">
                <a:solidFill>
                  <a:schemeClr val="accent1"/>
                </a:solidFill>
              </a:rPr>
              <a:t>% Edad</a:t>
            </a:r>
            <a:endParaRPr lang="es-ES" i="1" dirty="0">
              <a:solidFill>
                <a:schemeClr val="accent1"/>
              </a:solidFill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899592" y="5210889"/>
            <a:ext cx="7392304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Base</a:t>
            </a:r>
            <a:r>
              <a:rPr lang="en-US" sz="1000" dirty="0">
                <a:solidFill>
                  <a:srgbClr val="777777"/>
                </a:solidFill>
                <a:cs typeface="Arial" pitchFamily="34" charset="0"/>
              </a:rPr>
              <a:t>: 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Total                                    (367)                                                                               (</a:t>
            </a:r>
            <a:r>
              <a:rPr lang="en-US" sz="1000" dirty="0" smtClean="0">
                <a:solidFill>
                  <a:schemeClr val="bg2"/>
                </a:solidFill>
                <a:cs typeface="Arial" pitchFamily="34" charset="0"/>
              </a:rPr>
              <a:t>178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)                                   (</a:t>
            </a:r>
            <a:r>
              <a:rPr lang="en-US" sz="1000" dirty="0">
                <a:solidFill>
                  <a:schemeClr val="bg2"/>
                </a:solidFill>
                <a:cs typeface="Arial" pitchFamily="34" charset="0"/>
              </a:rPr>
              <a:t>140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)                                    (</a:t>
            </a:r>
            <a:r>
              <a:rPr lang="en-US" sz="1000" dirty="0">
                <a:solidFill>
                  <a:schemeClr val="bg2"/>
                </a:solidFill>
                <a:cs typeface="Arial" pitchFamily="34" charset="0"/>
              </a:rPr>
              <a:t>49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)</a:t>
            </a:r>
            <a:endParaRPr lang="en-US" sz="1000" dirty="0">
              <a:solidFill>
                <a:srgbClr val="FF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0124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CuadroTexto"/>
          <p:cNvSpPr txBox="1"/>
          <p:nvPr/>
        </p:nvSpPr>
        <p:spPr>
          <a:xfrm>
            <a:off x="480381" y="1828800"/>
            <a:ext cx="2110419" cy="3385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i="1" dirty="0">
                <a:solidFill>
                  <a:srgbClr val="009DD9"/>
                </a:solidFill>
              </a:rPr>
              <a:t>% </a:t>
            </a:r>
            <a:r>
              <a:rPr lang="es-ES" sz="1600" i="1" dirty="0" smtClean="0">
                <a:solidFill>
                  <a:srgbClr val="009DD9"/>
                </a:solidFill>
              </a:rPr>
              <a:t>NO</a:t>
            </a:r>
            <a:endParaRPr lang="es-ES" sz="1600" i="1" dirty="0">
              <a:solidFill>
                <a:srgbClr val="009DD9"/>
              </a:solidFill>
            </a:endParaRPr>
          </a:p>
        </p:txBody>
      </p:sp>
      <p:sp>
        <p:nvSpPr>
          <p:cNvPr id="6" name="Freeform 3"/>
          <p:cNvSpPr>
            <a:spLocks/>
          </p:cNvSpPr>
          <p:nvPr/>
        </p:nvSpPr>
        <p:spPr bwMode="auto">
          <a:xfrm>
            <a:off x="4571404" y="2950638"/>
            <a:ext cx="591895" cy="597926"/>
          </a:xfrm>
          <a:custGeom>
            <a:avLst/>
            <a:gdLst>
              <a:gd name="T0" fmla="*/ 0 w 336"/>
              <a:gd name="T1" fmla="*/ 278 h 356"/>
              <a:gd name="T2" fmla="*/ 6 w 336"/>
              <a:gd name="T3" fmla="*/ 230 h 356"/>
              <a:gd name="T4" fmla="*/ 48 w 336"/>
              <a:gd name="T5" fmla="*/ 202 h 356"/>
              <a:gd name="T6" fmla="*/ 43 w 336"/>
              <a:gd name="T7" fmla="*/ 181 h 356"/>
              <a:gd name="T8" fmla="*/ 94 w 336"/>
              <a:gd name="T9" fmla="*/ 136 h 356"/>
              <a:gd name="T10" fmla="*/ 103 w 336"/>
              <a:gd name="T11" fmla="*/ 108 h 356"/>
              <a:gd name="T12" fmla="*/ 126 w 336"/>
              <a:gd name="T13" fmla="*/ 108 h 356"/>
              <a:gd name="T14" fmla="*/ 128 w 336"/>
              <a:gd name="T15" fmla="*/ 91 h 356"/>
              <a:gd name="T16" fmla="*/ 193 w 336"/>
              <a:gd name="T17" fmla="*/ 26 h 356"/>
              <a:gd name="T18" fmla="*/ 224 w 336"/>
              <a:gd name="T19" fmla="*/ 0 h 356"/>
              <a:gd name="T20" fmla="*/ 259 w 336"/>
              <a:gd name="T21" fmla="*/ 34 h 356"/>
              <a:gd name="T22" fmla="*/ 253 w 336"/>
              <a:gd name="T23" fmla="*/ 54 h 356"/>
              <a:gd name="T24" fmla="*/ 247 w 336"/>
              <a:gd name="T25" fmla="*/ 71 h 356"/>
              <a:gd name="T26" fmla="*/ 273 w 336"/>
              <a:gd name="T27" fmla="*/ 159 h 356"/>
              <a:gd name="T28" fmla="*/ 293 w 336"/>
              <a:gd name="T29" fmla="*/ 164 h 356"/>
              <a:gd name="T30" fmla="*/ 312 w 336"/>
              <a:gd name="T31" fmla="*/ 261 h 356"/>
              <a:gd name="T32" fmla="*/ 335 w 336"/>
              <a:gd name="T33" fmla="*/ 278 h 356"/>
              <a:gd name="T34" fmla="*/ 335 w 336"/>
              <a:gd name="T35" fmla="*/ 295 h 356"/>
              <a:gd name="T36" fmla="*/ 307 w 336"/>
              <a:gd name="T37" fmla="*/ 304 h 356"/>
              <a:gd name="T38" fmla="*/ 312 w 336"/>
              <a:gd name="T39" fmla="*/ 321 h 356"/>
              <a:gd name="T40" fmla="*/ 270 w 336"/>
              <a:gd name="T41" fmla="*/ 304 h 356"/>
              <a:gd name="T42" fmla="*/ 207 w 336"/>
              <a:gd name="T43" fmla="*/ 355 h 356"/>
              <a:gd name="T44" fmla="*/ 199 w 336"/>
              <a:gd name="T45" fmla="*/ 335 h 356"/>
              <a:gd name="T46" fmla="*/ 216 w 336"/>
              <a:gd name="T47" fmla="*/ 315 h 356"/>
              <a:gd name="T48" fmla="*/ 214 w 336"/>
              <a:gd name="T49" fmla="*/ 295 h 356"/>
              <a:gd name="T50" fmla="*/ 151 w 336"/>
              <a:gd name="T51" fmla="*/ 286 h 356"/>
              <a:gd name="T52" fmla="*/ 91 w 336"/>
              <a:gd name="T53" fmla="*/ 247 h 356"/>
              <a:gd name="T54" fmla="*/ 52 w 336"/>
              <a:gd name="T55" fmla="*/ 269 h 356"/>
              <a:gd name="T56" fmla="*/ 0 w 336"/>
              <a:gd name="T57" fmla="*/ 278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336" h="356">
                <a:moveTo>
                  <a:pt x="0" y="278"/>
                </a:moveTo>
                <a:lnTo>
                  <a:pt x="6" y="230"/>
                </a:lnTo>
                <a:lnTo>
                  <a:pt x="48" y="202"/>
                </a:lnTo>
                <a:lnTo>
                  <a:pt x="43" y="181"/>
                </a:lnTo>
                <a:lnTo>
                  <a:pt x="94" y="136"/>
                </a:lnTo>
                <a:lnTo>
                  <a:pt x="103" y="108"/>
                </a:lnTo>
                <a:lnTo>
                  <a:pt x="126" y="108"/>
                </a:lnTo>
                <a:lnTo>
                  <a:pt x="128" y="91"/>
                </a:lnTo>
                <a:lnTo>
                  <a:pt x="193" y="26"/>
                </a:lnTo>
                <a:lnTo>
                  <a:pt x="224" y="0"/>
                </a:lnTo>
                <a:lnTo>
                  <a:pt x="259" y="34"/>
                </a:lnTo>
                <a:lnTo>
                  <a:pt x="253" y="54"/>
                </a:lnTo>
                <a:lnTo>
                  <a:pt x="247" y="71"/>
                </a:lnTo>
                <a:lnTo>
                  <a:pt x="273" y="159"/>
                </a:lnTo>
                <a:lnTo>
                  <a:pt x="293" y="164"/>
                </a:lnTo>
                <a:lnTo>
                  <a:pt x="312" y="261"/>
                </a:lnTo>
                <a:lnTo>
                  <a:pt x="335" y="278"/>
                </a:lnTo>
                <a:lnTo>
                  <a:pt x="335" y="295"/>
                </a:lnTo>
                <a:lnTo>
                  <a:pt x="307" y="304"/>
                </a:lnTo>
                <a:lnTo>
                  <a:pt x="312" y="321"/>
                </a:lnTo>
                <a:lnTo>
                  <a:pt x="270" y="304"/>
                </a:lnTo>
                <a:lnTo>
                  <a:pt x="207" y="355"/>
                </a:lnTo>
                <a:lnTo>
                  <a:pt x="199" y="335"/>
                </a:lnTo>
                <a:lnTo>
                  <a:pt x="216" y="315"/>
                </a:lnTo>
                <a:lnTo>
                  <a:pt x="214" y="295"/>
                </a:lnTo>
                <a:lnTo>
                  <a:pt x="151" y="286"/>
                </a:lnTo>
                <a:lnTo>
                  <a:pt x="91" y="247"/>
                </a:lnTo>
                <a:lnTo>
                  <a:pt x="52" y="269"/>
                </a:lnTo>
                <a:lnTo>
                  <a:pt x="0" y="278"/>
                </a:lnTo>
              </a:path>
            </a:pathLst>
          </a:custGeom>
          <a:solidFill>
            <a:schemeClr val="accent1">
              <a:lumMod val="5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7" name="Freeform 4"/>
          <p:cNvSpPr>
            <a:spLocks/>
          </p:cNvSpPr>
          <p:nvPr/>
        </p:nvSpPr>
        <p:spPr bwMode="auto">
          <a:xfrm>
            <a:off x="3372515" y="3274393"/>
            <a:ext cx="1167181" cy="1225019"/>
          </a:xfrm>
          <a:custGeom>
            <a:avLst/>
            <a:gdLst>
              <a:gd name="T0" fmla="*/ 204 w 662"/>
              <a:gd name="T1" fmla="*/ 48 h 731"/>
              <a:gd name="T2" fmla="*/ 233 w 662"/>
              <a:gd name="T3" fmla="*/ 59 h 731"/>
              <a:gd name="T4" fmla="*/ 281 w 662"/>
              <a:gd name="T5" fmla="*/ 23 h 731"/>
              <a:gd name="T6" fmla="*/ 332 w 662"/>
              <a:gd name="T7" fmla="*/ 0 h 731"/>
              <a:gd name="T8" fmla="*/ 402 w 662"/>
              <a:gd name="T9" fmla="*/ 43 h 731"/>
              <a:gd name="T10" fmla="*/ 442 w 662"/>
              <a:gd name="T11" fmla="*/ 48 h 731"/>
              <a:gd name="T12" fmla="*/ 499 w 662"/>
              <a:gd name="T13" fmla="*/ 57 h 731"/>
              <a:gd name="T14" fmla="*/ 513 w 662"/>
              <a:gd name="T15" fmla="*/ 102 h 731"/>
              <a:gd name="T16" fmla="*/ 499 w 662"/>
              <a:gd name="T17" fmla="*/ 139 h 731"/>
              <a:gd name="T18" fmla="*/ 556 w 662"/>
              <a:gd name="T19" fmla="*/ 207 h 731"/>
              <a:gd name="T20" fmla="*/ 544 w 662"/>
              <a:gd name="T21" fmla="*/ 235 h 731"/>
              <a:gd name="T22" fmla="*/ 576 w 662"/>
              <a:gd name="T23" fmla="*/ 275 h 731"/>
              <a:gd name="T24" fmla="*/ 607 w 662"/>
              <a:gd name="T25" fmla="*/ 315 h 731"/>
              <a:gd name="T26" fmla="*/ 661 w 662"/>
              <a:gd name="T27" fmla="*/ 318 h 731"/>
              <a:gd name="T28" fmla="*/ 652 w 662"/>
              <a:gd name="T29" fmla="*/ 361 h 731"/>
              <a:gd name="T30" fmla="*/ 590 w 662"/>
              <a:gd name="T31" fmla="*/ 392 h 731"/>
              <a:gd name="T32" fmla="*/ 599 w 662"/>
              <a:gd name="T33" fmla="*/ 440 h 731"/>
              <a:gd name="T34" fmla="*/ 576 w 662"/>
              <a:gd name="T35" fmla="*/ 482 h 731"/>
              <a:gd name="T36" fmla="*/ 536 w 662"/>
              <a:gd name="T37" fmla="*/ 497 h 731"/>
              <a:gd name="T38" fmla="*/ 525 w 662"/>
              <a:gd name="T39" fmla="*/ 525 h 731"/>
              <a:gd name="T40" fmla="*/ 449 w 662"/>
              <a:gd name="T41" fmla="*/ 576 h 731"/>
              <a:gd name="T42" fmla="*/ 457 w 662"/>
              <a:gd name="T43" fmla="*/ 639 h 731"/>
              <a:gd name="T44" fmla="*/ 402 w 662"/>
              <a:gd name="T45" fmla="*/ 642 h 731"/>
              <a:gd name="T46" fmla="*/ 357 w 662"/>
              <a:gd name="T47" fmla="*/ 678 h 731"/>
              <a:gd name="T48" fmla="*/ 354 w 662"/>
              <a:gd name="T49" fmla="*/ 718 h 731"/>
              <a:gd name="T50" fmla="*/ 321 w 662"/>
              <a:gd name="T51" fmla="*/ 724 h 731"/>
              <a:gd name="T52" fmla="*/ 255 w 662"/>
              <a:gd name="T53" fmla="*/ 701 h 731"/>
              <a:gd name="T54" fmla="*/ 150 w 662"/>
              <a:gd name="T55" fmla="*/ 636 h 731"/>
              <a:gd name="T56" fmla="*/ 102 w 662"/>
              <a:gd name="T57" fmla="*/ 636 h 731"/>
              <a:gd name="T58" fmla="*/ 91 w 662"/>
              <a:gd name="T59" fmla="*/ 630 h 731"/>
              <a:gd name="T60" fmla="*/ 76 w 662"/>
              <a:gd name="T61" fmla="*/ 604 h 731"/>
              <a:gd name="T62" fmla="*/ 43 w 662"/>
              <a:gd name="T63" fmla="*/ 568 h 731"/>
              <a:gd name="T64" fmla="*/ 23 w 662"/>
              <a:gd name="T65" fmla="*/ 530 h 731"/>
              <a:gd name="T66" fmla="*/ 51 w 662"/>
              <a:gd name="T67" fmla="*/ 480 h 731"/>
              <a:gd name="T68" fmla="*/ 85 w 662"/>
              <a:gd name="T69" fmla="*/ 432 h 731"/>
              <a:gd name="T70" fmla="*/ 105 w 662"/>
              <a:gd name="T71" fmla="*/ 406 h 731"/>
              <a:gd name="T72" fmla="*/ 99 w 662"/>
              <a:gd name="T73" fmla="*/ 363 h 731"/>
              <a:gd name="T74" fmla="*/ 71 w 662"/>
              <a:gd name="T75" fmla="*/ 344 h 731"/>
              <a:gd name="T76" fmla="*/ 68 w 662"/>
              <a:gd name="T77" fmla="*/ 301 h 731"/>
              <a:gd name="T78" fmla="*/ 43 w 662"/>
              <a:gd name="T79" fmla="*/ 261 h 731"/>
              <a:gd name="T80" fmla="*/ 23 w 662"/>
              <a:gd name="T81" fmla="*/ 227 h 731"/>
              <a:gd name="T82" fmla="*/ 0 w 662"/>
              <a:gd name="T83" fmla="*/ 199 h 731"/>
              <a:gd name="T84" fmla="*/ 131 w 662"/>
              <a:gd name="T85" fmla="*/ 159 h 731"/>
              <a:gd name="T86" fmla="*/ 156 w 662"/>
              <a:gd name="T87" fmla="*/ 147 h 731"/>
              <a:gd name="T88" fmla="*/ 173 w 662"/>
              <a:gd name="T89" fmla="*/ 102 h 7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62" h="731">
                <a:moveTo>
                  <a:pt x="164" y="68"/>
                </a:moveTo>
                <a:lnTo>
                  <a:pt x="204" y="48"/>
                </a:lnTo>
                <a:lnTo>
                  <a:pt x="226" y="65"/>
                </a:lnTo>
                <a:lnTo>
                  <a:pt x="233" y="59"/>
                </a:lnTo>
                <a:lnTo>
                  <a:pt x="250" y="31"/>
                </a:lnTo>
                <a:lnTo>
                  <a:pt x="281" y="23"/>
                </a:lnTo>
                <a:lnTo>
                  <a:pt x="312" y="0"/>
                </a:lnTo>
                <a:lnTo>
                  <a:pt x="332" y="0"/>
                </a:lnTo>
                <a:lnTo>
                  <a:pt x="374" y="48"/>
                </a:lnTo>
                <a:lnTo>
                  <a:pt x="402" y="43"/>
                </a:lnTo>
                <a:lnTo>
                  <a:pt x="420" y="54"/>
                </a:lnTo>
                <a:lnTo>
                  <a:pt x="442" y="48"/>
                </a:lnTo>
                <a:lnTo>
                  <a:pt x="468" y="74"/>
                </a:lnTo>
                <a:lnTo>
                  <a:pt x="499" y="57"/>
                </a:lnTo>
                <a:lnTo>
                  <a:pt x="511" y="65"/>
                </a:lnTo>
                <a:lnTo>
                  <a:pt x="513" y="102"/>
                </a:lnTo>
                <a:lnTo>
                  <a:pt x="522" y="116"/>
                </a:lnTo>
                <a:lnTo>
                  <a:pt x="499" y="139"/>
                </a:lnTo>
                <a:lnTo>
                  <a:pt x="502" y="156"/>
                </a:lnTo>
                <a:lnTo>
                  <a:pt x="556" y="207"/>
                </a:lnTo>
                <a:lnTo>
                  <a:pt x="564" y="216"/>
                </a:lnTo>
                <a:lnTo>
                  <a:pt x="544" y="235"/>
                </a:lnTo>
                <a:lnTo>
                  <a:pt x="556" y="256"/>
                </a:lnTo>
                <a:lnTo>
                  <a:pt x="576" y="275"/>
                </a:lnTo>
                <a:lnTo>
                  <a:pt x="587" y="315"/>
                </a:lnTo>
                <a:lnTo>
                  <a:pt x="607" y="315"/>
                </a:lnTo>
                <a:lnTo>
                  <a:pt x="649" y="307"/>
                </a:lnTo>
                <a:lnTo>
                  <a:pt x="661" y="318"/>
                </a:lnTo>
                <a:lnTo>
                  <a:pt x="658" y="349"/>
                </a:lnTo>
                <a:lnTo>
                  <a:pt x="652" y="361"/>
                </a:lnTo>
                <a:lnTo>
                  <a:pt x="624" y="369"/>
                </a:lnTo>
                <a:lnTo>
                  <a:pt x="590" y="392"/>
                </a:lnTo>
                <a:lnTo>
                  <a:pt x="590" y="418"/>
                </a:lnTo>
                <a:lnTo>
                  <a:pt x="599" y="440"/>
                </a:lnTo>
                <a:lnTo>
                  <a:pt x="576" y="468"/>
                </a:lnTo>
                <a:lnTo>
                  <a:pt x="576" y="482"/>
                </a:lnTo>
                <a:lnTo>
                  <a:pt x="561" y="499"/>
                </a:lnTo>
                <a:lnTo>
                  <a:pt x="536" y="497"/>
                </a:lnTo>
                <a:lnTo>
                  <a:pt x="525" y="508"/>
                </a:lnTo>
                <a:lnTo>
                  <a:pt x="525" y="525"/>
                </a:lnTo>
                <a:lnTo>
                  <a:pt x="480" y="542"/>
                </a:lnTo>
                <a:lnTo>
                  <a:pt x="449" y="576"/>
                </a:lnTo>
                <a:lnTo>
                  <a:pt x="445" y="596"/>
                </a:lnTo>
                <a:lnTo>
                  <a:pt x="457" y="639"/>
                </a:lnTo>
                <a:lnTo>
                  <a:pt x="431" y="665"/>
                </a:lnTo>
                <a:lnTo>
                  <a:pt x="402" y="642"/>
                </a:lnTo>
                <a:lnTo>
                  <a:pt x="392" y="642"/>
                </a:lnTo>
                <a:lnTo>
                  <a:pt x="357" y="678"/>
                </a:lnTo>
                <a:lnTo>
                  <a:pt x="363" y="704"/>
                </a:lnTo>
                <a:lnTo>
                  <a:pt x="354" y="718"/>
                </a:lnTo>
                <a:lnTo>
                  <a:pt x="335" y="710"/>
                </a:lnTo>
                <a:lnTo>
                  <a:pt x="321" y="724"/>
                </a:lnTo>
                <a:lnTo>
                  <a:pt x="312" y="730"/>
                </a:lnTo>
                <a:lnTo>
                  <a:pt x="255" y="701"/>
                </a:lnTo>
                <a:lnTo>
                  <a:pt x="173" y="673"/>
                </a:lnTo>
                <a:lnTo>
                  <a:pt x="150" y="636"/>
                </a:lnTo>
                <a:lnTo>
                  <a:pt x="116" y="653"/>
                </a:lnTo>
                <a:lnTo>
                  <a:pt x="102" y="636"/>
                </a:lnTo>
                <a:lnTo>
                  <a:pt x="85" y="642"/>
                </a:lnTo>
                <a:lnTo>
                  <a:pt x="91" y="630"/>
                </a:lnTo>
                <a:lnTo>
                  <a:pt x="79" y="613"/>
                </a:lnTo>
                <a:lnTo>
                  <a:pt x="76" y="604"/>
                </a:lnTo>
                <a:lnTo>
                  <a:pt x="43" y="576"/>
                </a:lnTo>
                <a:lnTo>
                  <a:pt x="43" y="568"/>
                </a:lnTo>
                <a:lnTo>
                  <a:pt x="23" y="548"/>
                </a:lnTo>
                <a:lnTo>
                  <a:pt x="23" y="530"/>
                </a:lnTo>
                <a:lnTo>
                  <a:pt x="37" y="502"/>
                </a:lnTo>
                <a:lnTo>
                  <a:pt x="51" y="480"/>
                </a:lnTo>
                <a:lnTo>
                  <a:pt x="51" y="460"/>
                </a:lnTo>
                <a:lnTo>
                  <a:pt x="85" y="432"/>
                </a:lnTo>
                <a:lnTo>
                  <a:pt x="99" y="426"/>
                </a:lnTo>
                <a:lnTo>
                  <a:pt x="105" y="406"/>
                </a:lnTo>
                <a:lnTo>
                  <a:pt x="111" y="371"/>
                </a:lnTo>
                <a:lnTo>
                  <a:pt x="99" y="363"/>
                </a:lnTo>
                <a:lnTo>
                  <a:pt x="83" y="366"/>
                </a:lnTo>
                <a:lnTo>
                  <a:pt x="71" y="344"/>
                </a:lnTo>
                <a:lnTo>
                  <a:pt x="68" y="309"/>
                </a:lnTo>
                <a:lnTo>
                  <a:pt x="68" y="301"/>
                </a:lnTo>
                <a:lnTo>
                  <a:pt x="45" y="287"/>
                </a:lnTo>
                <a:lnTo>
                  <a:pt x="43" y="261"/>
                </a:lnTo>
                <a:lnTo>
                  <a:pt x="34" y="247"/>
                </a:lnTo>
                <a:lnTo>
                  <a:pt x="23" y="227"/>
                </a:lnTo>
                <a:lnTo>
                  <a:pt x="0" y="204"/>
                </a:lnTo>
                <a:lnTo>
                  <a:pt x="0" y="199"/>
                </a:lnTo>
                <a:lnTo>
                  <a:pt x="99" y="199"/>
                </a:lnTo>
                <a:lnTo>
                  <a:pt x="131" y="159"/>
                </a:lnTo>
                <a:lnTo>
                  <a:pt x="150" y="162"/>
                </a:lnTo>
                <a:lnTo>
                  <a:pt x="156" y="147"/>
                </a:lnTo>
                <a:lnTo>
                  <a:pt x="164" y="122"/>
                </a:lnTo>
                <a:lnTo>
                  <a:pt x="173" y="102"/>
                </a:lnTo>
                <a:lnTo>
                  <a:pt x="164" y="68"/>
                </a:lnTo>
              </a:path>
            </a:pathLst>
          </a:custGeom>
          <a:solidFill>
            <a:srgbClr val="FFDD4F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>
            <a:off x="4246768" y="2855845"/>
            <a:ext cx="1802864" cy="1624609"/>
          </a:xfrm>
          <a:custGeom>
            <a:avLst/>
            <a:gdLst>
              <a:gd name="T0" fmla="*/ 82 w 1022"/>
              <a:gd name="T1" fmla="*/ 333 h 969"/>
              <a:gd name="T2" fmla="*/ 142 w 1022"/>
              <a:gd name="T3" fmla="*/ 298 h 969"/>
              <a:gd name="T4" fmla="*/ 184 w 1022"/>
              <a:gd name="T5" fmla="*/ 335 h 969"/>
              <a:gd name="T6" fmla="*/ 332 w 1022"/>
              <a:gd name="T7" fmla="*/ 341 h 969"/>
              <a:gd name="T8" fmla="*/ 397 w 1022"/>
              <a:gd name="T9" fmla="*/ 372 h 969"/>
              <a:gd name="T10" fmla="*/ 451 w 1022"/>
              <a:gd name="T11" fmla="*/ 361 h 969"/>
              <a:gd name="T12" fmla="*/ 516 w 1022"/>
              <a:gd name="T13" fmla="*/ 352 h 969"/>
              <a:gd name="T14" fmla="*/ 473 w 1022"/>
              <a:gd name="T15" fmla="*/ 224 h 969"/>
              <a:gd name="T16" fmla="*/ 428 w 1022"/>
              <a:gd name="T17" fmla="*/ 125 h 969"/>
              <a:gd name="T18" fmla="*/ 448 w 1022"/>
              <a:gd name="T19" fmla="*/ 40 h 969"/>
              <a:gd name="T20" fmla="*/ 510 w 1022"/>
              <a:gd name="T21" fmla="*/ 17 h 969"/>
              <a:gd name="T22" fmla="*/ 558 w 1022"/>
              <a:gd name="T23" fmla="*/ 14 h 969"/>
              <a:gd name="T24" fmla="*/ 653 w 1022"/>
              <a:gd name="T25" fmla="*/ 31 h 969"/>
              <a:gd name="T26" fmla="*/ 667 w 1022"/>
              <a:gd name="T27" fmla="*/ 86 h 969"/>
              <a:gd name="T28" fmla="*/ 762 w 1022"/>
              <a:gd name="T29" fmla="*/ 47 h 969"/>
              <a:gd name="T30" fmla="*/ 846 w 1022"/>
              <a:gd name="T31" fmla="*/ 188 h 969"/>
              <a:gd name="T32" fmla="*/ 853 w 1022"/>
              <a:gd name="T33" fmla="*/ 217 h 969"/>
              <a:gd name="T34" fmla="*/ 824 w 1022"/>
              <a:gd name="T35" fmla="*/ 219 h 969"/>
              <a:gd name="T36" fmla="*/ 804 w 1022"/>
              <a:gd name="T37" fmla="*/ 256 h 969"/>
              <a:gd name="T38" fmla="*/ 824 w 1022"/>
              <a:gd name="T39" fmla="*/ 327 h 969"/>
              <a:gd name="T40" fmla="*/ 908 w 1022"/>
              <a:gd name="T41" fmla="*/ 378 h 969"/>
              <a:gd name="T42" fmla="*/ 948 w 1022"/>
              <a:gd name="T43" fmla="*/ 443 h 969"/>
              <a:gd name="T44" fmla="*/ 922 w 1022"/>
              <a:gd name="T45" fmla="*/ 488 h 969"/>
              <a:gd name="T46" fmla="*/ 900 w 1022"/>
              <a:gd name="T47" fmla="*/ 571 h 969"/>
              <a:gd name="T48" fmla="*/ 959 w 1022"/>
              <a:gd name="T49" fmla="*/ 602 h 969"/>
              <a:gd name="T50" fmla="*/ 953 w 1022"/>
              <a:gd name="T51" fmla="*/ 687 h 969"/>
              <a:gd name="T52" fmla="*/ 1021 w 1022"/>
              <a:gd name="T53" fmla="*/ 735 h 969"/>
              <a:gd name="T54" fmla="*/ 995 w 1022"/>
              <a:gd name="T55" fmla="*/ 778 h 969"/>
              <a:gd name="T56" fmla="*/ 945 w 1022"/>
              <a:gd name="T57" fmla="*/ 769 h 969"/>
              <a:gd name="T58" fmla="*/ 910 w 1022"/>
              <a:gd name="T59" fmla="*/ 766 h 969"/>
              <a:gd name="T60" fmla="*/ 885 w 1022"/>
              <a:gd name="T61" fmla="*/ 840 h 969"/>
              <a:gd name="T62" fmla="*/ 843 w 1022"/>
              <a:gd name="T63" fmla="*/ 860 h 969"/>
              <a:gd name="T64" fmla="*/ 808 w 1022"/>
              <a:gd name="T65" fmla="*/ 885 h 969"/>
              <a:gd name="T66" fmla="*/ 729 w 1022"/>
              <a:gd name="T67" fmla="*/ 925 h 969"/>
              <a:gd name="T68" fmla="*/ 650 w 1022"/>
              <a:gd name="T69" fmla="*/ 951 h 969"/>
              <a:gd name="T70" fmla="*/ 624 w 1022"/>
              <a:gd name="T71" fmla="*/ 835 h 969"/>
              <a:gd name="T72" fmla="*/ 570 w 1022"/>
              <a:gd name="T73" fmla="*/ 840 h 969"/>
              <a:gd name="T74" fmla="*/ 513 w 1022"/>
              <a:gd name="T75" fmla="*/ 840 h 969"/>
              <a:gd name="T76" fmla="*/ 428 w 1022"/>
              <a:gd name="T77" fmla="*/ 857 h 969"/>
              <a:gd name="T78" fmla="*/ 358 w 1022"/>
              <a:gd name="T79" fmla="*/ 846 h 969"/>
              <a:gd name="T80" fmla="*/ 252 w 1022"/>
              <a:gd name="T81" fmla="*/ 866 h 969"/>
              <a:gd name="T82" fmla="*/ 113 w 1022"/>
              <a:gd name="T83" fmla="*/ 792 h 969"/>
              <a:gd name="T84" fmla="*/ 76 w 1022"/>
              <a:gd name="T85" fmla="*/ 713 h 969"/>
              <a:gd name="T86" fmla="*/ 90 w 1022"/>
              <a:gd name="T87" fmla="*/ 642 h 969"/>
              <a:gd name="T88" fmla="*/ 159 w 1022"/>
              <a:gd name="T89" fmla="*/ 597 h 969"/>
              <a:gd name="T90" fmla="*/ 130 w 1022"/>
              <a:gd name="T91" fmla="*/ 559 h 969"/>
              <a:gd name="T92" fmla="*/ 79 w 1022"/>
              <a:gd name="T93" fmla="*/ 540 h 969"/>
              <a:gd name="T94" fmla="*/ 48 w 1022"/>
              <a:gd name="T95" fmla="*/ 485 h 969"/>
              <a:gd name="T96" fmla="*/ 2 w 1022"/>
              <a:gd name="T97" fmla="*/ 395 h 9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022" h="969">
                <a:moveTo>
                  <a:pt x="25" y="364"/>
                </a:moveTo>
                <a:lnTo>
                  <a:pt x="54" y="341"/>
                </a:lnTo>
                <a:lnTo>
                  <a:pt x="82" y="333"/>
                </a:lnTo>
                <a:lnTo>
                  <a:pt x="111" y="329"/>
                </a:lnTo>
                <a:lnTo>
                  <a:pt x="119" y="307"/>
                </a:lnTo>
                <a:lnTo>
                  <a:pt x="142" y="298"/>
                </a:lnTo>
                <a:lnTo>
                  <a:pt x="156" y="318"/>
                </a:lnTo>
                <a:lnTo>
                  <a:pt x="164" y="341"/>
                </a:lnTo>
                <a:lnTo>
                  <a:pt x="184" y="335"/>
                </a:lnTo>
                <a:lnTo>
                  <a:pt x="227" y="326"/>
                </a:lnTo>
                <a:lnTo>
                  <a:pt x="275" y="304"/>
                </a:lnTo>
                <a:lnTo>
                  <a:pt x="332" y="341"/>
                </a:lnTo>
                <a:lnTo>
                  <a:pt x="391" y="352"/>
                </a:lnTo>
                <a:lnTo>
                  <a:pt x="397" y="366"/>
                </a:lnTo>
                <a:lnTo>
                  <a:pt x="397" y="372"/>
                </a:lnTo>
                <a:lnTo>
                  <a:pt x="380" y="392"/>
                </a:lnTo>
                <a:lnTo>
                  <a:pt x="391" y="414"/>
                </a:lnTo>
                <a:lnTo>
                  <a:pt x="451" y="361"/>
                </a:lnTo>
                <a:lnTo>
                  <a:pt x="494" y="381"/>
                </a:lnTo>
                <a:lnTo>
                  <a:pt x="491" y="361"/>
                </a:lnTo>
                <a:lnTo>
                  <a:pt x="516" y="352"/>
                </a:lnTo>
                <a:lnTo>
                  <a:pt x="516" y="335"/>
                </a:lnTo>
                <a:lnTo>
                  <a:pt x="494" y="315"/>
                </a:lnTo>
                <a:lnTo>
                  <a:pt x="473" y="224"/>
                </a:lnTo>
                <a:lnTo>
                  <a:pt x="470" y="219"/>
                </a:lnTo>
                <a:lnTo>
                  <a:pt x="460" y="219"/>
                </a:lnTo>
                <a:lnTo>
                  <a:pt x="428" y="125"/>
                </a:lnTo>
                <a:lnTo>
                  <a:pt x="439" y="91"/>
                </a:lnTo>
                <a:lnTo>
                  <a:pt x="406" y="57"/>
                </a:lnTo>
                <a:lnTo>
                  <a:pt x="448" y="40"/>
                </a:lnTo>
                <a:lnTo>
                  <a:pt x="479" y="12"/>
                </a:lnTo>
                <a:lnTo>
                  <a:pt x="502" y="3"/>
                </a:lnTo>
                <a:lnTo>
                  <a:pt x="510" y="17"/>
                </a:lnTo>
                <a:lnTo>
                  <a:pt x="525" y="17"/>
                </a:lnTo>
                <a:lnTo>
                  <a:pt x="548" y="0"/>
                </a:lnTo>
                <a:lnTo>
                  <a:pt x="558" y="14"/>
                </a:lnTo>
                <a:lnTo>
                  <a:pt x="575" y="12"/>
                </a:lnTo>
                <a:lnTo>
                  <a:pt x="613" y="26"/>
                </a:lnTo>
                <a:lnTo>
                  <a:pt x="653" y="31"/>
                </a:lnTo>
                <a:lnTo>
                  <a:pt x="627" y="48"/>
                </a:lnTo>
                <a:lnTo>
                  <a:pt x="646" y="97"/>
                </a:lnTo>
                <a:lnTo>
                  <a:pt x="667" y="86"/>
                </a:lnTo>
                <a:lnTo>
                  <a:pt x="715" y="83"/>
                </a:lnTo>
                <a:lnTo>
                  <a:pt x="738" y="69"/>
                </a:lnTo>
                <a:lnTo>
                  <a:pt x="762" y="47"/>
                </a:lnTo>
                <a:lnTo>
                  <a:pt x="825" y="109"/>
                </a:lnTo>
                <a:lnTo>
                  <a:pt x="847" y="121"/>
                </a:lnTo>
                <a:lnTo>
                  <a:pt x="846" y="188"/>
                </a:lnTo>
                <a:lnTo>
                  <a:pt x="862" y="196"/>
                </a:lnTo>
                <a:lnTo>
                  <a:pt x="861" y="212"/>
                </a:lnTo>
                <a:lnTo>
                  <a:pt x="853" y="217"/>
                </a:lnTo>
                <a:lnTo>
                  <a:pt x="844" y="208"/>
                </a:lnTo>
                <a:lnTo>
                  <a:pt x="835" y="212"/>
                </a:lnTo>
                <a:lnTo>
                  <a:pt x="824" y="219"/>
                </a:lnTo>
                <a:lnTo>
                  <a:pt x="823" y="237"/>
                </a:lnTo>
                <a:lnTo>
                  <a:pt x="813" y="247"/>
                </a:lnTo>
                <a:lnTo>
                  <a:pt x="804" y="256"/>
                </a:lnTo>
                <a:lnTo>
                  <a:pt x="791" y="261"/>
                </a:lnTo>
                <a:lnTo>
                  <a:pt x="805" y="290"/>
                </a:lnTo>
                <a:lnTo>
                  <a:pt x="824" y="327"/>
                </a:lnTo>
                <a:lnTo>
                  <a:pt x="853" y="317"/>
                </a:lnTo>
                <a:lnTo>
                  <a:pt x="891" y="373"/>
                </a:lnTo>
                <a:lnTo>
                  <a:pt x="908" y="378"/>
                </a:lnTo>
                <a:lnTo>
                  <a:pt x="932" y="392"/>
                </a:lnTo>
                <a:lnTo>
                  <a:pt x="945" y="414"/>
                </a:lnTo>
                <a:lnTo>
                  <a:pt x="948" y="443"/>
                </a:lnTo>
                <a:lnTo>
                  <a:pt x="928" y="469"/>
                </a:lnTo>
                <a:lnTo>
                  <a:pt x="919" y="471"/>
                </a:lnTo>
                <a:lnTo>
                  <a:pt x="922" y="488"/>
                </a:lnTo>
                <a:lnTo>
                  <a:pt x="885" y="497"/>
                </a:lnTo>
                <a:lnTo>
                  <a:pt x="874" y="557"/>
                </a:lnTo>
                <a:lnTo>
                  <a:pt x="900" y="571"/>
                </a:lnTo>
                <a:lnTo>
                  <a:pt x="924" y="576"/>
                </a:lnTo>
                <a:lnTo>
                  <a:pt x="950" y="590"/>
                </a:lnTo>
                <a:lnTo>
                  <a:pt x="959" y="602"/>
                </a:lnTo>
                <a:lnTo>
                  <a:pt x="948" y="636"/>
                </a:lnTo>
                <a:lnTo>
                  <a:pt x="948" y="670"/>
                </a:lnTo>
                <a:lnTo>
                  <a:pt x="953" y="687"/>
                </a:lnTo>
                <a:lnTo>
                  <a:pt x="1007" y="707"/>
                </a:lnTo>
                <a:lnTo>
                  <a:pt x="1019" y="716"/>
                </a:lnTo>
                <a:lnTo>
                  <a:pt x="1021" y="735"/>
                </a:lnTo>
                <a:lnTo>
                  <a:pt x="1010" y="749"/>
                </a:lnTo>
                <a:lnTo>
                  <a:pt x="1002" y="766"/>
                </a:lnTo>
                <a:lnTo>
                  <a:pt x="995" y="778"/>
                </a:lnTo>
                <a:lnTo>
                  <a:pt x="979" y="758"/>
                </a:lnTo>
                <a:lnTo>
                  <a:pt x="967" y="755"/>
                </a:lnTo>
                <a:lnTo>
                  <a:pt x="945" y="769"/>
                </a:lnTo>
                <a:lnTo>
                  <a:pt x="933" y="775"/>
                </a:lnTo>
                <a:lnTo>
                  <a:pt x="922" y="758"/>
                </a:lnTo>
                <a:lnTo>
                  <a:pt x="910" y="766"/>
                </a:lnTo>
                <a:lnTo>
                  <a:pt x="914" y="789"/>
                </a:lnTo>
                <a:lnTo>
                  <a:pt x="900" y="823"/>
                </a:lnTo>
                <a:lnTo>
                  <a:pt x="885" y="840"/>
                </a:lnTo>
                <a:lnTo>
                  <a:pt x="888" y="857"/>
                </a:lnTo>
                <a:lnTo>
                  <a:pt x="851" y="877"/>
                </a:lnTo>
                <a:lnTo>
                  <a:pt x="843" y="860"/>
                </a:lnTo>
                <a:lnTo>
                  <a:pt x="834" y="860"/>
                </a:lnTo>
                <a:lnTo>
                  <a:pt x="808" y="866"/>
                </a:lnTo>
                <a:lnTo>
                  <a:pt x="808" y="885"/>
                </a:lnTo>
                <a:lnTo>
                  <a:pt x="783" y="885"/>
                </a:lnTo>
                <a:lnTo>
                  <a:pt x="760" y="908"/>
                </a:lnTo>
                <a:lnTo>
                  <a:pt x="729" y="925"/>
                </a:lnTo>
                <a:lnTo>
                  <a:pt x="689" y="968"/>
                </a:lnTo>
                <a:lnTo>
                  <a:pt x="653" y="959"/>
                </a:lnTo>
                <a:lnTo>
                  <a:pt x="650" y="951"/>
                </a:lnTo>
                <a:lnTo>
                  <a:pt x="684" y="897"/>
                </a:lnTo>
                <a:lnTo>
                  <a:pt x="638" y="829"/>
                </a:lnTo>
                <a:lnTo>
                  <a:pt x="624" y="835"/>
                </a:lnTo>
                <a:lnTo>
                  <a:pt x="590" y="820"/>
                </a:lnTo>
                <a:lnTo>
                  <a:pt x="582" y="826"/>
                </a:lnTo>
                <a:lnTo>
                  <a:pt x="570" y="840"/>
                </a:lnTo>
                <a:lnTo>
                  <a:pt x="550" y="835"/>
                </a:lnTo>
                <a:lnTo>
                  <a:pt x="534" y="860"/>
                </a:lnTo>
                <a:lnTo>
                  <a:pt x="513" y="840"/>
                </a:lnTo>
                <a:lnTo>
                  <a:pt x="482" y="846"/>
                </a:lnTo>
                <a:lnTo>
                  <a:pt x="451" y="835"/>
                </a:lnTo>
                <a:lnTo>
                  <a:pt x="428" y="857"/>
                </a:lnTo>
                <a:lnTo>
                  <a:pt x="403" y="846"/>
                </a:lnTo>
                <a:lnTo>
                  <a:pt x="383" y="868"/>
                </a:lnTo>
                <a:lnTo>
                  <a:pt x="358" y="846"/>
                </a:lnTo>
                <a:lnTo>
                  <a:pt x="340" y="854"/>
                </a:lnTo>
                <a:lnTo>
                  <a:pt x="278" y="866"/>
                </a:lnTo>
                <a:lnTo>
                  <a:pt x="252" y="866"/>
                </a:lnTo>
                <a:lnTo>
                  <a:pt x="244" y="875"/>
                </a:lnTo>
                <a:lnTo>
                  <a:pt x="139" y="797"/>
                </a:lnTo>
                <a:lnTo>
                  <a:pt x="113" y="792"/>
                </a:lnTo>
                <a:lnTo>
                  <a:pt x="64" y="749"/>
                </a:lnTo>
                <a:lnTo>
                  <a:pt x="76" y="727"/>
                </a:lnTo>
                <a:lnTo>
                  <a:pt x="76" y="713"/>
                </a:lnTo>
                <a:lnTo>
                  <a:pt x="99" y="692"/>
                </a:lnTo>
                <a:lnTo>
                  <a:pt x="90" y="667"/>
                </a:lnTo>
                <a:lnTo>
                  <a:pt x="90" y="642"/>
                </a:lnTo>
                <a:lnTo>
                  <a:pt x="128" y="619"/>
                </a:lnTo>
                <a:lnTo>
                  <a:pt x="153" y="611"/>
                </a:lnTo>
                <a:lnTo>
                  <a:pt x="159" y="597"/>
                </a:lnTo>
                <a:lnTo>
                  <a:pt x="164" y="568"/>
                </a:lnTo>
                <a:lnTo>
                  <a:pt x="153" y="557"/>
                </a:lnTo>
                <a:lnTo>
                  <a:pt x="130" y="559"/>
                </a:lnTo>
                <a:lnTo>
                  <a:pt x="111" y="565"/>
                </a:lnTo>
                <a:lnTo>
                  <a:pt x="90" y="565"/>
                </a:lnTo>
                <a:lnTo>
                  <a:pt x="79" y="540"/>
                </a:lnTo>
                <a:lnTo>
                  <a:pt x="79" y="525"/>
                </a:lnTo>
                <a:lnTo>
                  <a:pt x="56" y="505"/>
                </a:lnTo>
                <a:lnTo>
                  <a:pt x="48" y="485"/>
                </a:lnTo>
                <a:lnTo>
                  <a:pt x="64" y="466"/>
                </a:lnTo>
                <a:lnTo>
                  <a:pt x="5" y="406"/>
                </a:lnTo>
                <a:lnTo>
                  <a:pt x="2" y="395"/>
                </a:lnTo>
                <a:lnTo>
                  <a:pt x="0" y="389"/>
                </a:lnTo>
                <a:lnTo>
                  <a:pt x="25" y="364"/>
                </a:lnTo>
              </a:path>
            </a:pathLst>
          </a:custGeom>
          <a:solidFill>
            <a:schemeClr val="accent3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3309097" y="4107115"/>
            <a:ext cx="2474786" cy="1319812"/>
          </a:xfrm>
          <a:custGeom>
            <a:avLst/>
            <a:gdLst>
              <a:gd name="T0" fmla="*/ 159 w 1404"/>
              <a:gd name="T1" fmla="*/ 156 h 787"/>
              <a:gd name="T2" fmla="*/ 216 w 1404"/>
              <a:gd name="T3" fmla="*/ 177 h 787"/>
              <a:gd name="T4" fmla="*/ 367 w 1404"/>
              <a:gd name="T5" fmla="*/ 225 h 787"/>
              <a:gd name="T6" fmla="*/ 406 w 1404"/>
              <a:gd name="T7" fmla="*/ 204 h 787"/>
              <a:gd name="T8" fmla="*/ 432 w 1404"/>
              <a:gd name="T9" fmla="*/ 145 h 787"/>
              <a:gd name="T10" fmla="*/ 501 w 1404"/>
              <a:gd name="T11" fmla="*/ 141 h 787"/>
              <a:gd name="T12" fmla="*/ 492 w 1404"/>
              <a:gd name="T13" fmla="*/ 78 h 787"/>
              <a:gd name="T14" fmla="*/ 567 w 1404"/>
              <a:gd name="T15" fmla="*/ 30 h 787"/>
              <a:gd name="T16" fmla="*/ 593 w 1404"/>
              <a:gd name="T17" fmla="*/ 1 h 787"/>
              <a:gd name="T18" fmla="*/ 681 w 1404"/>
              <a:gd name="T19" fmla="*/ 51 h 787"/>
              <a:gd name="T20" fmla="*/ 826 w 1404"/>
              <a:gd name="T21" fmla="*/ 119 h 787"/>
              <a:gd name="T22" fmla="*/ 897 w 1404"/>
              <a:gd name="T23" fmla="*/ 99 h 787"/>
              <a:gd name="T24" fmla="*/ 969 w 1404"/>
              <a:gd name="T25" fmla="*/ 111 h 787"/>
              <a:gd name="T26" fmla="*/ 1052 w 1404"/>
              <a:gd name="T27" fmla="*/ 93 h 787"/>
              <a:gd name="T28" fmla="*/ 1110 w 1404"/>
              <a:gd name="T29" fmla="*/ 93 h 787"/>
              <a:gd name="T30" fmla="*/ 1177 w 1404"/>
              <a:gd name="T31" fmla="*/ 83 h 787"/>
              <a:gd name="T32" fmla="*/ 1192 w 1404"/>
              <a:gd name="T33" fmla="*/ 213 h 787"/>
              <a:gd name="T34" fmla="*/ 1248 w 1404"/>
              <a:gd name="T35" fmla="*/ 230 h 787"/>
              <a:gd name="T36" fmla="*/ 1315 w 1404"/>
              <a:gd name="T37" fmla="*/ 288 h 787"/>
              <a:gd name="T38" fmla="*/ 1328 w 1404"/>
              <a:gd name="T39" fmla="*/ 337 h 787"/>
              <a:gd name="T40" fmla="*/ 1393 w 1404"/>
              <a:gd name="T41" fmla="*/ 406 h 787"/>
              <a:gd name="T42" fmla="*/ 1382 w 1404"/>
              <a:gd name="T43" fmla="*/ 432 h 787"/>
              <a:gd name="T44" fmla="*/ 1339 w 1404"/>
              <a:gd name="T45" fmla="*/ 522 h 787"/>
              <a:gd name="T46" fmla="*/ 1296 w 1404"/>
              <a:gd name="T47" fmla="*/ 599 h 787"/>
              <a:gd name="T48" fmla="*/ 1245 w 1404"/>
              <a:gd name="T49" fmla="*/ 573 h 787"/>
              <a:gd name="T50" fmla="*/ 1152 w 1404"/>
              <a:gd name="T51" fmla="*/ 608 h 787"/>
              <a:gd name="T52" fmla="*/ 1104 w 1404"/>
              <a:gd name="T53" fmla="*/ 591 h 787"/>
              <a:gd name="T54" fmla="*/ 1041 w 1404"/>
              <a:gd name="T55" fmla="*/ 591 h 787"/>
              <a:gd name="T56" fmla="*/ 985 w 1404"/>
              <a:gd name="T57" fmla="*/ 605 h 787"/>
              <a:gd name="T58" fmla="*/ 919 w 1404"/>
              <a:gd name="T59" fmla="*/ 587 h 787"/>
              <a:gd name="T60" fmla="*/ 842 w 1404"/>
              <a:gd name="T61" fmla="*/ 599 h 787"/>
              <a:gd name="T62" fmla="*/ 749 w 1404"/>
              <a:gd name="T63" fmla="*/ 596 h 787"/>
              <a:gd name="T64" fmla="*/ 641 w 1404"/>
              <a:gd name="T65" fmla="*/ 664 h 787"/>
              <a:gd name="T66" fmla="*/ 576 w 1404"/>
              <a:gd name="T67" fmla="*/ 675 h 787"/>
              <a:gd name="T68" fmla="*/ 528 w 1404"/>
              <a:gd name="T69" fmla="*/ 744 h 787"/>
              <a:gd name="T70" fmla="*/ 502 w 1404"/>
              <a:gd name="T71" fmla="*/ 749 h 787"/>
              <a:gd name="T72" fmla="*/ 445 w 1404"/>
              <a:gd name="T73" fmla="*/ 786 h 787"/>
              <a:gd name="T74" fmla="*/ 321 w 1404"/>
              <a:gd name="T75" fmla="*/ 689 h 787"/>
              <a:gd name="T76" fmla="*/ 318 w 1404"/>
              <a:gd name="T77" fmla="*/ 653 h 787"/>
              <a:gd name="T78" fmla="*/ 312 w 1404"/>
              <a:gd name="T79" fmla="*/ 613 h 787"/>
              <a:gd name="T80" fmla="*/ 259 w 1404"/>
              <a:gd name="T81" fmla="*/ 579 h 787"/>
              <a:gd name="T82" fmla="*/ 269 w 1404"/>
              <a:gd name="T83" fmla="*/ 536 h 787"/>
              <a:gd name="T84" fmla="*/ 216 w 1404"/>
              <a:gd name="T85" fmla="*/ 477 h 787"/>
              <a:gd name="T86" fmla="*/ 128 w 1404"/>
              <a:gd name="T87" fmla="*/ 434 h 787"/>
              <a:gd name="T88" fmla="*/ 23 w 1404"/>
              <a:gd name="T89" fmla="*/ 420 h 787"/>
              <a:gd name="T90" fmla="*/ 20 w 1404"/>
              <a:gd name="T91" fmla="*/ 344 h 787"/>
              <a:gd name="T92" fmla="*/ 34 w 1404"/>
              <a:gd name="T93" fmla="*/ 270 h 787"/>
              <a:gd name="T94" fmla="*/ 111 w 1404"/>
              <a:gd name="T95" fmla="*/ 168 h 7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404" h="787">
                <a:moveTo>
                  <a:pt x="128" y="142"/>
                </a:moveTo>
                <a:lnTo>
                  <a:pt x="146" y="138"/>
                </a:lnTo>
                <a:lnTo>
                  <a:pt x="159" y="156"/>
                </a:lnTo>
                <a:lnTo>
                  <a:pt x="188" y="142"/>
                </a:lnTo>
                <a:lnTo>
                  <a:pt x="198" y="145"/>
                </a:lnTo>
                <a:lnTo>
                  <a:pt x="216" y="177"/>
                </a:lnTo>
                <a:lnTo>
                  <a:pt x="287" y="201"/>
                </a:lnTo>
                <a:lnTo>
                  <a:pt x="354" y="232"/>
                </a:lnTo>
                <a:lnTo>
                  <a:pt x="367" y="225"/>
                </a:lnTo>
                <a:lnTo>
                  <a:pt x="377" y="213"/>
                </a:lnTo>
                <a:lnTo>
                  <a:pt x="397" y="219"/>
                </a:lnTo>
                <a:lnTo>
                  <a:pt x="406" y="204"/>
                </a:lnTo>
                <a:lnTo>
                  <a:pt x="400" y="193"/>
                </a:lnTo>
                <a:lnTo>
                  <a:pt x="397" y="181"/>
                </a:lnTo>
                <a:lnTo>
                  <a:pt x="432" y="145"/>
                </a:lnTo>
                <a:lnTo>
                  <a:pt x="446" y="144"/>
                </a:lnTo>
                <a:lnTo>
                  <a:pt x="476" y="168"/>
                </a:lnTo>
                <a:lnTo>
                  <a:pt x="501" y="141"/>
                </a:lnTo>
                <a:lnTo>
                  <a:pt x="491" y="113"/>
                </a:lnTo>
                <a:lnTo>
                  <a:pt x="489" y="97"/>
                </a:lnTo>
                <a:lnTo>
                  <a:pt x="492" y="78"/>
                </a:lnTo>
                <a:lnTo>
                  <a:pt x="506" y="65"/>
                </a:lnTo>
                <a:lnTo>
                  <a:pt x="523" y="46"/>
                </a:lnTo>
                <a:lnTo>
                  <a:pt x="567" y="30"/>
                </a:lnTo>
                <a:lnTo>
                  <a:pt x="568" y="9"/>
                </a:lnTo>
                <a:lnTo>
                  <a:pt x="579" y="0"/>
                </a:lnTo>
                <a:lnTo>
                  <a:pt x="593" y="1"/>
                </a:lnTo>
                <a:lnTo>
                  <a:pt x="607" y="4"/>
                </a:lnTo>
                <a:lnTo>
                  <a:pt x="651" y="45"/>
                </a:lnTo>
                <a:lnTo>
                  <a:pt x="681" y="51"/>
                </a:lnTo>
                <a:lnTo>
                  <a:pt x="783" y="128"/>
                </a:lnTo>
                <a:lnTo>
                  <a:pt x="792" y="119"/>
                </a:lnTo>
                <a:lnTo>
                  <a:pt x="826" y="119"/>
                </a:lnTo>
                <a:lnTo>
                  <a:pt x="840" y="115"/>
                </a:lnTo>
                <a:lnTo>
                  <a:pt x="881" y="108"/>
                </a:lnTo>
                <a:lnTo>
                  <a:pt x="897" y="99"/>
                </a:lnTo>
                <a:lnTo>
                  <a:pt x="922" y="121"/>
                </a:lnTo>
                <a:lnTo>
                  <a:pt x="942" y="99"/>
                </a:lnTo>
                <a:lnTo>
                  <a:pt x="969" y="111"/>
                </a:lnTo>
                <a:lnTo>
                  <a:pt x="990" y="88"/>
                </a:lnTo>
                <a:lnTo>
                  <a:pt x="1018" y="99"/>
                </a:lnTo>
                <a:lnTo>
                  <a:pt x="1052" y="93"/>
                </a:lnTo>
                <a:lnTo>
                  <a:pt x="1073" y="112"/>
                </a:lnTo>
                <a:lnTo>
                  <a:pt x="1089" y="88"/>
                </a:lnTo>
                <a:lnTo>
                  <a:pt x="1110" y="93"/>
                </a:lnTo>
                <a:lnTo>
                  <a:pt x="1125" y="72"/>
                </a:lnTo>
                <a:lnTo>
                  <a:pt x="1160" y="87"/>
                </a:lnTo>
                <a:lnTo>
                  <a:pt x="1177" y="83"/>
                </a:lnTo>
                <a:lnTo>
                  <a:pt x="1223" y="151"/>
                </a:lnTo>
                <a:lnTo>
                  <a:pt x="1190" y="202"/>
                </a:lnTo>
                <a:lnTo>
                  <a:pt x="1192" y="213"/>
                </a:lnTo>
                <a:lnTo>
                  <a:pt x="1200" y="216"/>
                </a:lnTo>
                <a:lnTo>
                  <a:pt x="1228" y="221"/>
                </a:lnTo>
                <a:lnTo>
                  <a:pt x="1248" y="230"/>
                </a:lnTo>
                <a:lnTo>
                  <a:pt x="1276" y="267"/>
                </a:lnTo>
                <a:lnTo>
                  <a:pt x="1300" y="269"/>
                </a:lnTo>
                <a:lnTo>
                  <a:pt x="1315" y="288"/>
                </a:lnTo>
                <a:lnTo>
                  <a:pt x="1309" y="303"/>
                </a:lnTo>
                <a:lnTo>
                  <a:pt x="1310" y="320"/>
                </a:lnTo>
                <a:lnTo>
                  <a:pt x="1328" y="337"/>
                </a:lnTo>
                <a:lnTo>
                  <a:pt x="1361" y="388"/>
                </a:lnTo>
                <a:lnTo>
                  <a:pt x="1382" y="389"/>
                </a:lnTo>
                <a:lnTo>
                  <a:pt x="1393" y="406"/>
                </a:lnTo>
                <a:lnTo>
                  <a:pt x="1403" y="414"/>
                </a:lnTo>
                <a:lnTo>
                  <a:pt x="1396" y="425"/>
                </a:lnTo>
                <a:lnTo>
                  <a:pt x="1382" y="432"/>
                </a:lnTo>
                <a:lnTo>
                  <a:pt x="1365" y="451"/>
                </a:lnTo>
                <a:lnTo>
                  <a:pt x="1353" y="485"/>
                </a:lnTo>
                <a:lnTo>
                  <a:pt x="1339" y="522"/>
                </a:lnTo>
                <a:lnTo>
                  <a:pt x="1316" y="570"/>
                </a:lnTo>
                <a:lnTo>
                  <a:pt x="1308" y="587"/>
                </a:lnTo>
                <a:lnTo>
                  <a:pt x="1296" y="599"/>
                </a:lnTo>
                <a:lnTo>
                  <a:pt x="1280" y="599"/>
                </a:lnTo>
                <a:lnTo>
                  <a:pt x="1268" y="591"/>
                </a:lnTo>
                <a:lnTo>
                  <a:pt x="1245" y="573"/>
                </a:lnTo>
                <a:lnTo>
                  <a:pt x="1183" y="573"/>
                </a:lnTo>
                <a:lnTo>
                  <a:pt x="1166" y="599"/>
                </a:lnTo>
                <a:lnTo>
                  <a:pt x="1152" y="608"/>
                </a:lnTo>
                <a:lnTo>
                  <a:pt x="1132" y="610"/>
                </a:lnTo>
                <a:lnTo>
                  <a:pt x="1121" y="599"/>
                </a:lnTo>
                <a:lnTo>
                  <a:pt x="1104" y="591"/>
                </a:lnTo>
                <a:lnTo>
                  <a:pt x="1083" y="593"/>
                </a:lnTo>
                <a:lnTo>
                  <a:pt x="1066" y="601"/>
                </a:lnTo>
                <a:lnTo>
                  <a:pt x="1041" y="591"/>
                </a:lnTo>
                <a:lnTo>
                  <a:pt x="1024" y="593"/>
                </a:lnTo>
                <a:lnTo>
                  <a:pt x="1001" y="605"/>
                </a:lnTo>
                <a:lnTo>
                  <a:pt x="985" y="605"/>
                </a:lnTo>
                <a:lnTo>
                  <a:pt x="956" y="608"/>
                </a:lnTo>
                <a:lnTo>
                  <a:pt x="936" y="599"/>
                </a:lnTo>
                <a:lnTo>
                  <a:pt x="919" y="587"/>
                </a:lnTo>
                <a:lnTo>
                  <a:pt x="911" y="593"/>
                </a:lnTo>
                <a:lnTo>
                  <a:pt x="868" y="593"/>
                </a:lnTo>
                <a:lnTo>
                  <a:pt x="842" y="599"/>
                </a:lnTo>
                <a:lnTo>
                  <a:pt x="820" y="593"/>
                </a:lnTo>
                <a:lnTo>
                  <a:pt x="755" y="593"/>
                </a:lnTo>
                <a:lnTo>
                  <a:pt x="749" y="596"/>
                </a:lnTo>
                <a:lnTo>
                  <a:pt x="698" y="647"/>
                </a:lnTo>
                <a:lnTo>
                  <a:pt x="664" y="667"/>
                </a:lnTo>
                <a:lnTo>
                  <a:pt x="641" y="664"/>
                </a:lnTo>
                <a:lnTo>
                  <a:pt x="621" y="667"/>
                </a:lnTo>
                <a:lnTo>
                  <a:pt x="593" y="670"/>
                </a:lnTo>
                <a:lnTo>
                  <a:pt x="576" y="675"/>
                </a:lnTo>
                <a:lnTo>
                  <a:pt x="548" y="701"/>
                </a:lnTo>
                <a:lnTo>
                  <a:pt x="536" y="715"/>
                </a:lnTo>
                <a:lnTo>
                  <a:pt x="528" y="744"/>
                </a:lnTo>
                <a:lnTo>
                  <a:pt x="511" y="767"/>
                </a:lnTo>
                <a:lnTo>
                  <a:pt x="508" y="749"/>
                </a:lnTo>
                <a:lnTo>
                  <a:pt x="502" y="749"/>
                </a:lnTo>
                <a:lnTo>
                  <a:pt x="493" y="758"/>
                </a:lnTo>
                <a:lnTo>
                  <a:pt x="493" y="769"/>
                </a:lnTo>
                <a:lnTo>
                  <a:pt x="445" y="786"/>
                </a:lnTo>
                <a:lnTo>
                  <a:pt x="431" y="772"/>
                </a:lnTo>
                <a:lnTo>
                  <a:pt x="324" y="712"/>
                </a:lnTo>
                <a:lnTo>
                  <a:pt x="321" y="689"/>
                </a:lnTo>
                <a:lnTo>
                  <a:pt x="298" y="661"/>
                </a:lnTo>
                <a:lnTo>
                  <a:pt x="301" y="644"/>
                </a:lnTo>
                <a:lnTo>
                  <a:pt x="318" y="653"/>
                </a:lnTo>
                <a:lnTo>
                  <a:pt x="326" y="644"/>
                </a:lnTo>
                <a:lnTo>
                  <a:pt x="321" y="630"/>
                </a:lnTo>
                <a:lnTo>
                  <a:pt x="312" y="613"/>
                </a:lnTo>
                <a:lnTo>
                  <a:pt x="298" y="605"/>
                </a:lnTo>
                <a:lnTo>
                  <a:pt x="290" y="610"/>
                </a:lnTo>
                <a:lnTo>
                  <a:pt x="259" y="579"/>
                </a:lnTo>
                <a:lnTo>
                  <a:pt x="261" y="570"/>
                </a:lnTo>
                <a:lnTo>
                  <a:pt x="272" y="559"/>
                </a:lnTo>
                <a:lnTo>
                  <a:pt x="269" y="536"/>
                </a:lnTo>
                <a:lnTo>
                  <a:pt x="253" y="503"/>
                </a:lnTo>
                <a:lnTo>
                  <a:pt x="236" y="489"/>
                </a:lnTo>
                <a:lnTo>
                  <a:pt x="216" y="477"/>
                </a:lnTo>
                <a:lnTo>
                  <a:pt x="171" y="451"/>
                </a:lnTo>
                <a:lnTo>
                  <a:pt x="142" y="432"/>
                </a:lnTo>
                <a:lnTo>
                  <a:pt x="128" y="434"/>
                </a:lnTo>
                <a:lnTo>
                  <a:pt x="100" y="411"/>
                </a:lnTo>
                <a:lnTo>
                  <a:pt x="31" y="411"/>
                </a:lnTo>
                <a:lnTo>
                  <a:pt x="23" y="420"/>
                </a:lnTo>
                <a:lnTo>
                  <a:pt x="17" y="403"/>
                </a:lnTo>
                <a:lnTo>
                  <a:pt x="20" y="375"/>
                </a:lnTo>
                <a:lnTo>
                  <a:pt x="20" y="344"/>
                </a:lnTo>
                <a:lnTo>
                  <a:pt x="9" y="315"/>
                </a:lnTo>
                <a:lnTo>
                  <a:pt x="0" y="301"/>
                </a:lnTo>
                <a:lnTo>
                  <a:pt x="34" y="270"/>
                </a:lnTo>
                <a:lnTo>
                  <a:pt x="79" y="216"/>
                </a:lnTo>
                <a:lnTo>
                  <a:pt x="83" y="195"/>
                </a:lnTo>
                <a:lnTo>
                  <a:pt x="111" y="168"/>
                </a:lnTo>
                <a:lnTo>
                  <a:pt x="131" y="168"/>
                </a:lnTo>
                <a:lnTo>
                  <a:pt x="128" y="142"/>
                </a:lnTo>
              </a:path>
            </a:pathLst>
          </a:custGeom>
          <a:solidFill>
            <a:srgbClr val="00B050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5462267" y="4123157"/>
            <a:ext cx="696080" cy="682511"/>
          </a:xfrm>
          <a:custGeom>
            <a:avLst/>
            <a:gdLst>
              <a:gd name="T0" fmla="*/ 173 w 395"/>
              <a:gd name="T1" fmla="*/ 406 h 407"/>
              <a:gd name="T2" fmla="*/ 190 w 395"/>
              <a:gd name="T3" fmla="*/ 389 h 407"/>
              <a:gd name="T4" fmla="*/ 207 w 395"/>
              <a:gd name="T5" fmla="*/ 383 h 407"/>
              <a:gd name="T6" fmla="*/ 219 w 395"/>
              <a:gd name="T7" fmla="*/ 383 h 407"/>
              <a:gd name="T8" fmla="*/ 219 w 395"/>
              <a:gd name="T9" fmla="*/ 360 h 407"/>
              <a:gd name="T10" fmla="*/ 233 w 395"/>
              <a:gd name="T11" fmla="*/ 346 h 407"/>
              <a:gd name="T12" fmla="*/ 256 w 395"/>
              <a:gd name="T13" fmla="*/ 344 h 407"/>
              <a:gd name="T14" fmla="*/ 309 w 395"/>
              <a:gd name="T15" fmla="*/ 340 h 407"/>
              <a:gd name="T16" fmla="*/ 335 w 395"/>
              <a:gd name="T17" fmla="*/ 344 h 407"/>
              <a:gd name="T18" fmla="*/ 356 w 395"/>
              <a:gd name="T19" fmla="*/ 332 h 407"/>
              <a:gd name="T20" fmla="*/ 370 w 395"/>
              <a:gd name="T21" fmla="*/ 332 h 407"/>
              <a:gd name="T22" fmla="*/ 383 w 395"/>
              <a:gd name="T23" fmla="*/ 327 h 407"/>
              <a:gd name="T24" fmla="*/ 394 w 395"/>
              <a:gd name="T25" fmla="*/ 318 h 407"/>
              <a:gd name="T26" fmla="*/ 386 w 395"/>
              <a:gd name="T27" fmla="*/ 298 h 407"/>
              <a:gd name="T28" fmla="*/ 378 w 395"/>
              <a:gd name="T29" fmla="*/ 306 h 407"/>
              <a:gd name="T30" fmla="*/ 369 w 395"/>
              <a:gd name="T31" fmla="*/ 304 h 407"/>
              <a:gd name="T32" fmla="*/ 357 w 395"/>
              <a:gd name="T33" fmla="*/ 298 h 407"/>
              <a:gd name="T34" fmla="*/ 363 w 395"/>
              <a:gd name="T35" fmla="*/ 272 h 407"/>
              <a:gd name="T36" fmla="*/ 371 w 395"/>
              <a:gd name="T37" fmla="*/ 264 h 407"/>
              <a:gd name="T38" fmla="*/ 370 w 395"/>
              <a:gd name="T39" fmla="*/ 252 h 407"/>
              <a:gd name="T40" fmla="*/ 349 w 395"/>
              <a:gd name="T41" fmla="*/ 225 h 407"/>
              <a:gd name="T42" fmla="*/ 332 w 395"/>
              <a:gd name="T43" fmla="*/ 207 h 407"/>
              <a:gd name="T44" fmla="*/ 312 w 395"/>
              <a:gd name="T45" fmla="*/ 192 h 407"/>
              <a:gd name="T46" fmla="*/ 312 w 395"/>
              <a:gd name="T47" fmla="*/ 177 h 407"/>
              <a:gd name="T48" fmla="*/ 316 w 395"/>
              <a:gd name="T49" fmla="*/ 156 h 407"/>
              <a:gd name="T50" fmla="*/ 321 w 395"/>
              <a:gd name="T51" fmla="*/ 130 h 407"/>
              <a:gd name="T52" fmla="*/ 308 w 395"/>
              <a:gd name="T53" fmla="*/ 114 h 407"/>
              <a:gd name="T54" fmla="*/ 314 w 395"/>
              <a:gd name="T55" fmla="*/ 73 h 407"/>
              <a:gd name="T56" fmla="*/ 306 w 395"/>
              <a:gd name="T57" fmla="*/ 19 h 407"/>
              <a:gd name="T58" fmla="*/ 287 w 395"/>
              <a:gd name="T59" fmla="*/ 2 h 407"/>
              <a:gd name="T60" fmla="*/ 278 w 395"/>
              <a:gd name="T61" fmla="*/ 0 h 407"/>
              <a:gd name="T62" fmla="*/ 247 w 395"/>
              <a:gd name="T63" fmla="*/ 16 h 407"/>
              <a:gd name="T64" fmla="*/ 233 w 395"/>
              <a:gd name="T65" fmla="*/ 2 h 407"/>
              <a:gd name="T66" fmla="*/ 221 w 395"/>
              <a:gd name="T67" fmla="*/ 11 h 407"/>
              <a:gd name="T68" fmla="*/ 227 w 395"/>
              <a:gd name="T69" fmla="*/ 25 h 407"/>
              <a:gd name="T70" fmla="*/ 213 w 395"/>
              <a:gd name="T71" fmla="*/ 61 h 407"/>
              <a:gd name="T72" fmla="*/ 196 w 395"/>
              <a:gd name="T73" fmla="*/ 83 h 407"/>
              <a:gd name="T74" fmla="*/ 199 w 395"/>
              <a:gd name="T75" fmla="*/ 100 h 407"/>
              <a:gd name="T76" fmla="*/ 162 w 395"/>
              <a:gd name="T77" fmla="*/ 121 h 407"/>
              <a:gd name="T78" fmla="*/ 152 w 395"/>
              <a:gd name="T79" fmla="*/ 102 h 407"/>
              <a:gd name="T80" fmla="*/ 120 w 395"/>
              <a:gd name="T81" fmla="*/ 109 h 407"/>
              <a:gd name="T82" fmla="*/ 119 w 395"/>
              <a:gd name="T83" fmla="*/ 130 h 407"/>
              <a:gd name="T84" fmla="*/ 92 w 395"/>
              <a:gd name="T85" fmla="*/ 130 h 407"/>
              <a:gd name="T86" fmla="*/ 72 w 395"/>
              <a:gd name="T87" fmla="*/ 152 h 407"/>
              <a:gd name="T88" fmla="*/ 48 w 395"/>
              <a:gd name="T89" fmla="*/ 166 h 407"/>
              <a:gd name="T90" fmla="*/ 35 w 395"/>
              <a:gd name="T91" fmla="*/ 175 h 407"/>
              <a:gd name="T92" fmla="*/ 19 w 395"/>
              <a:gd name="T93" fmla="*/ 192 h 407"/>
              <a:gd name="T94" fmla="*/ 0 w 395"/>
              <a:gd name="T95" fmla="*/ 213 h 407"/>
              <a:gd name="T96" fmla="*/ 20 w 395"/>
              <a:gd name="T97" fmla="*/ 221 h 407"/>
              <a:gd name="T98" fmla="*/ 48 w 395"/>
              <a:gd name="T99" fmla="*/ 258 h 407"/>
              <a:gd name="T100" fmla="*/ 74 w 395"/>
              <a:gd name="T101" fmla="*/ 261 h 407"/>
              <a:gd name="T102" fmla="*/ 85 w 395"/>
              <a:gd name="T103" fmla="*/ 278 h 407"/>
              <a:gd name="T104" fmla="*/ 80 w 395"/>
              <a:gd name="T105" fmla="*/ 295 h 407"/>
              <a:gd name="T106" fmla="*/ 83 w 395"/>
              <a:gd name="T107" fmla="*/ 312 h 407"/>
              <a:gd name="T108" fmla="*/ 99 w 395"/>
              <a:gd name="T109" fmla="*/ 329 h 407"/>
              <a:gd name="T110" fmla="*/ 116 w 395"/>
              <a:gd name="T111" fmla="*/ 354 h 407"/>
              <a:gd name="T112" fmla="*/ 133 w 395"/>
              <a:gd name="T113" fmla="*/ 377 h 407"/>
              <a:gd name="T114" fmla="*/ 154 w 395"/>
              <a:gd name="T115" fmla="*/ 380 h 407"/>
              <a:gd name="T116" fmla="*/ 173 w 395"/>
              <a:gd name="T117" fmla="*/ 406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95" h="407">
                <a:moveTo>
                  <a:pt x="173" y="406"/>
                </a:moveTo>
                <a:lnTo>
                  <a:pt x="190" y="389"/>
                </a:lnTo>
                <a:lnTo>
                  <a:pt x="207" y="383"/>
                </a:lnTo>
                <a:lnTo>
                  <a:pt x="219" y="383"/>
                </a:lnTo>
                <a:lnTo>
                  <a:pt x="219" y="360"/>
                </a:lnTo>
                <a:lnTo>
                  <a:pt x="233" y="346"/>
                </a:lnTo>
                <a:lnTo>
                  <a:pt x="256" y="344"/>
                </a:lnTo>
                <a:lnTo>
                  <a:pt x="309" y="340"/>
                </a:lnTo>
                <a:lnTo>
                  <a:pt x="335" y="344"/>
                </a:lnTo>
                <a:lnTo>
                  <a:pt x="356" y="332"/>
                </a:lnTo>
                <a:lnTo>
                  <a:pt x="370" y="332"/>
                </a:lnTo>
                <a:lnTo>
                  <a:pt x="383" y="327"/>
                </a:lnTo>
                <a:lnTo>
                  <a:pt x="394" y="318"/>
                </a:lnTo>
                <a:lnTo>
                  <a:pt x="386" y="298"/>
                </a:lnTo>
                <a:lnTo>
                  <a:pt x="378" y="306"/>
                </a:lnTo>
                <a:lnTo>
                  <a:pt x="369" y="304"/>
                </a:lnTo>
                <a:lnTo>
                  <a:pt x="357" y="298"/>
                </a:lnTo>
                <a:lnTo>
                  <a:pt x="363" y="272"/>
                </a:lnTo>
                <a:lnTo>
                  <a:pt x="371" y="264"/>
                </a:lnTo>
                <a:lnTo>
                  <a:pt x="370" y="252"/>
                </a:lnTo>
                <a:lnTo>
                  <a:pt x="349" y="225"/>
                </a:lnTo>
                <a:lnTo>
                  <a:pt x="332" y="207"/>
                </a:lnTo>
                <a:lnTo>
                  <a:pt x="312" y="192"/>
                </a:lnTo>
                <a:lnTo>
                  <a:pt x="312" y="177"/>
                </a:lnTo>
                <a:lnTo>
                  <a:pt x="316" y="156"/>
                </a:lnTo>
                <a:lnTo>
                  <a:pt x="321" y="130"/>
                </a:lnTo>
                <a:lnTo>
                  <a:pt x="308" y="114"/>
                </a:lnTo>
                <a:lnTo>
                  <a:pt x="314" y="73"/>
                </a:lnTo>
                <a:lnTo>
                  <a:pt x="306" y="19"/>
                </a:lnTo>
                <a:lnTo>
                  <a:pt x="287" y="2"/>
                </a:lnTo>
                <a:lnTo>
                  <a:pt x="278" y="0"/>
                </a:lnTo>
                <a:lnTo>
                  <a:pt x="247" y="16"/>
                </a:lnTo>
                <a:lnTo>
                  <a:pt x="233" y="2"/>
                </a:lnTo>
                <a:lnTo>
                  <a:pt x="221" y="11"/>
                </a:lnTo>
                <a:lnTo>
                  <a:pt x="227" y="25"/>
                </a:lnTo>
                <a:lnTo>
                  <a:pt x="213" y="61"/>
                </a:lnTo>
                <a:lnTo>
                  <a:pt x="196" y="83"/>
                </a:lnTo>
                <a:lnTo>
                  <a:pt x="199" y="100"/>
                </a:lnTo>
                <a:lnTo>
                  <a:pt x="162" y="121"/>
                </a:lnTo>
                <a:lnTo>
                  <a:pt x="152" y="102"/>
                </a:lnTo>
                <a:lnTo>
                  <a:pt x="120" y="109"/>
                </a:lnTo>
                <a:lnTo>
                  <a:pt x="119" y="130"/>
                </a:lnTo>
                <a:lnTo>
                  <a:pt x="92" y="130"/>
                </a:lnTo>
                <a:lnTo>
                  <a:pt x="72" y="152"/>
                </a:lnTo>
                <a:lnTo>
                  <a:pt x="48" y="166"/>
                </a:lnTo>
                <a:lnTo>
                  <a:pt x="35" y="175"/>
                </a:lnTo>
                <a:lnTo>
                  <a:pt x="19" y="192"/>
                </a:lnTo>
                <a:lnTo>
                  <a:pt x="0" y="213"/>
                </a:lnTo>
                <a:lnTo>
                  <a:pt x="20" y="221"/>
                </a:lnTo>
                <a:lnTo>
                  <a:pt x="48" y="258"/>
                </a:lnTo>
                <a:lnTo>
                  <a:pt x="74" y="261"/>
                </a:lnTo>
                <a:lnTo>
                  <a:pt x="85" y="278"/>
                </a:lnTo>
                <a:lnTo>
                  <a:pt x="80" y="295"/>
                </a:lnTo>
                <a:lnTo>
                  <a:pt x="83" y="312"/>
                </a:lnTo>
                <a:lnTo>
                  <a:pt x="99" y="329"/>
                </a:lnTo>
                <a:lnTo>
                  <a:pt x="116" y="354"/>
                </a:lnTo>
                <a:lnTo>
                  <a:pt x="133" y="377"/>
                </a:lnTo>
                <a:lnTo>
                  <a:pt x="154" y="380"/>
                </a:lnTo>
                <a:lnTo>
                  <a:pt x="173" y="406"/>
                </a:lnTo>
              </a:path>
            </a:pathLst>
          </a:custGeom>
          <a:solidFill>
            <a:schemeClr val="accent4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11" name="Freeform 8"/>
          <p:cNvSpPr>
            <a:spLocks/>
          </p:cNvSpPr>
          <p:nvPr/>
        </p:nvSpPr>
        <p:spPr bwMode="auto">
          <a:xfrm>
            <a:off x="5783883" y="3140224"/>
            <a:ext cx="770068" cy="1424815"/>
          </a:xfrm>
          <a:custGeom>
            <a:avLst/>
            <a:gdLst>
              <a:gd name="T0" fmla="*/ 197 w 437"/>
              <a:gd name="T1" fmla="*/ 837 h 850"/>
              <a:gd name="T2" fmla="*/ 228 w 437"/>
              <a:gd name="T3" fmla="*/ 770 h 850"/>
              <a:gd name="T4" fmla="*/ 234 w 437"/>
              <a:gd name="T5" fmla="*/ 724 h 850"/>
              <a:gd name="T6" fmla="*/ 288 w 437"/>
              <a:gd name="T7" fmla="*/ 661 h 850"/>
              <a:gd name="T8" fmla="*/ 345 w 437"/>
              <a:gd name="T9" fmla="*/ 639 h 850"/>
              <a:gd name="T10" fmla="*/ 376 w 437"/>
              <a:gd name="T11" fmla="*/ 597 h 850"/>
              <a:gd name="T12" fmla="*/ 398 w 437"/>
              <a:gd name="T13" fmla="*/ 588 h 850"/>
              <a:gd name="T14" fmla="*/ 407 w 437"/>
              <a:gd name="T15" fmla="*/ 580 h 850"/>
              <a:gd name="T16" fmla="*/ 384 w 437"/>
              <a:gd name="T17" fmla="*/ 554 h 850"/>
              <a:gd name="T18" fmla="*/ 350 w 437"/>
              <a:gd name="T19" fmla="*/ 542 h 850"/>
              <a:gd name="T20" fmla="*/ 341 w 437"/>
              <a:gd name="T21" fmla="*/ 531 h 850"/>
              <a:gd name="T22" fmla="*/ 290 w 437"/>
              <a:gd name="T23" fmla="*/ 463 h 850"/>
              <a:gd name="T24" fmla="*/ 282 w 437"/>
              <a:gd name="T25" fmla="*/ 426 h 850"/>
              <a:gd name="T26" fmla="*/ 282 w 437"/>
              <a:gd name="T27" fmla="*/ 381 h 850"/>
              <a:gd name="T28" fmla="*/ 290 w 437"/>
              <a:gd name="T29" fmla="*/ 338 h 850"/>
              <a:gd name="T30" fmla="*/ 302 w 437"/>
              <a:gd name="T31" fmla="*/ 304 h 850"/>
              <a:gd name="T32" fmla="*/ 321 w 437"/>
              <a:gd name="T33" fmla="*/ 259 h 850"/>
              <a:gd name="T34" fmla="*/ 369 w 437"/>
              <a:gd name="T35" fmla="*/ 174 h 850"/>
              <a:gd name="T36" fmla="*/ 393 w 437"/>
              <a:gd name="T37" fmla="*/ 131 h 850"/>
              <a:gd name="T38" fmla="*/ 436 w 437"/>
              <a:gd name="T39" fmla="*/ 71 h 850"/>
              <a:gd name="T40" fmla="*/ 424 w 437"/>
              <a:gd name="T41" fmla="*/ 43 h 850"/>
              <a:gd name="T42" fmla="*/ 397 w 437"/>
              <a:gd name="T43" fmla="*/ 54 h 850"/>
              <a:gd name="T44" fmla="*/ 387 w 437"/>
              <a:gd name="T45" fmla="*/ 17 h 850"/>
              <a:gd name="T46" fmla="*/ 362 w 437"/>
              <a:gd name="T47" fmla="*/ 3 h 850"/>
              <a:gd name="T48" fmla="*/ 336 w 437"/>
              <a:gd name="T49" fmla="*/ 17 h 850"/>
              <a:gd name="T50" fmla="*/ 296 w 437"/>
              <a:gd name="T51" fmla="*/ 0 h 850"/>
              <a:gd name="T52" fmla="*/ 260 w 437"/>
              <a:gd name="T53" fmla="*/ 33 h 850"/>
              <a:gd name="T54" fmla="*/ 277 w 437"/>
              <a:gd name="T55" fmla="*/ 96 h 850"/>
              <a:gd name="T56" fmla="*/ 261 w 437"/>
              <a:gd name="T57" fmla="*/ 125 h 850"/>
              <a:gd name="T58" fmla="*/ 231 w 437"/>
              <a:gd name="T59" fmla="*/ 168 h 850"/>
              <a:gd name="T60" fmla="*/ 206 w 437"/>
              <a:gd name="T61" fmla="*/ 154 h 850"/>
              <a:gd name="T62" fmla="*/ 199 w 437"/>
              <a:gd name="T63" fmla="*/ 190 h 850"/>
              <a:gd name="T64" fmla="*/ 178 w 437"/>
              <a:gd name="T65" fmla="*/ 216 h 850"/>
              <a:gd name="T66" fmla="*/ 155 w 437"/>
              <a:gd name="T67" fmla="*/ 242 h 850"/>
              <a:gd name="T68" fmla="*/ 124 w 437"/>
              <a:gd name="T69" fmla="*/ 261 h 850"/>
              <a:gd name="T70" fmla="*/ 117 w 437"/>
              <a:gd name="T71" fmla="*/ 237 h 850"/>
              <a:gd name="T72" fmla="*/ 98 w 437"/>
              <a:gd name="T73" fmla="*/ 236 h 850"/>
              <a:gd name="T74" fmla="*/ 75 w 437"/>
              <a:gd name="T75" fmla="*/ 276 h 850"/>
              <a:gd name="T76" fmla="*/ 55 w 437"/>
              <a:gd name="T77" fmla="*/ 310 h 850"/>
              <a:gd name="T78" fmla="*/ 46 w 437"/>
              <a:gd name="T79" fmla="*/ 318 h 850"/>
              <a:gd name="T80" fmla="*/ 34 w 437"/>
              <a:gd name="T81" fmla="*/ 334 h 850"/>
              <a:gd name="T82" fmla="*/ 0 w 437"/>
              <a:gd name="T83" fmla="*/ 398 h 850"/>
              <a:gd name="T84" fmla="*/ 29 w 437"/>
              <a:gd name="T85" fmla="*/ 412 h 850"/>
              <a:gd name="T86" fmla="*/ 83 w 437"/>
              <a:gd name="T87" fmla="*/ 438 h 850"/>
              <a:gd name="T88" fmla="*/ 75 w 437"/>
              <a:gd name="T89" fmla="*/ 478 h 850"/>
              <a:gd name="T90" fmla="*/ 80 w 437"/>
              <a:gd name="T91" fmla="*/ 528 h 850"/>
              <a:gd name="T92" fmla="*/ 133 w 437"/>
              <a:gd name="T93" fmla="*/ 549 h 850"/>
              <a:gd name="T94" fmla="*/ 148 w 437"/>
              <a:gd name="T95" fmla="*/ 576 h 850"/>
              <a:gd name="T96" fmla="*/ 123 w 437"/>
              <a:gd name="T97" fmla="*/ 616 h 850"/>
              <a:gd name="T98" fmla="*/ 129 w 437"/>
              <a:gd name="T99" fmla="*/ 670 h 850"/>
              <a:gd name="T100" fmla="*/ 123 w 437"/>
              <a:gd name="T101" fmla="*/ 709 h 850"/>
              <a:gd name="T102" fmla="*/ 131 w 437"/>
              <a:gd name="T103" fmla="*/ 752 h 850"/>
              <a:gd name="T104" fmla="*/ 126 w 437"/>
              <a:gd name="T105" fmla="*/ 789 h 850"/>
              <a:gd name="T106" fmla="*/ 140 w 437"/>
              <a:gd name="T107" fmla="*/ 798 h 850"/>
              <a:gd name="T108" fmla="*/ 169 w 437"/>
              <a:gd name="T109" fmla="*/ 829 h 8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37" h="850">
                <a:moveTo>
                  <a:pt x="186" y="849"/>
                </a:moveTo>
                <a:lnTo>
                  <a:pt x="197" y="837"/>
                </a:lnTo>
                <a:lnTo>
                  <a:pt x="200" y="812"/>
                </a:lnTo>
                <a:lnTo>
                  <a:pt x="228" y="770"/>
                </a:lnTo>
                <a:lnTo>
                  <a:pt x="231" y="738"/>
                </a:lnTo>
                <a:lnTo>
                  <a:pt x="234" y="724"/>
                </a:lnTo>
                <a:lnTo>
                  <a:pt x="242" y="707"/>
                </a:lnTo>
                <a:lnTo>
                  <a:pt x="288" y="661"/>
                </a:lnTo>
                <a:lnTo>
                  <a:pt x="307" y="650"/>
                </a:lnTo>
                <a:lnTo>
                  <a:pt x="345" y="639"/>
                </a:lnTo>
                <a:lnTo>
                  <a:pt x="361" y="625"/>
                </a:lnTo>
                <a:lnTo>
                  <a:pt x="376" y="597"/>
                </a:lnTo>
                <a:lnTo>
                  <a:pt x="390" y="594"/>
                </a:lnTo>
                <a:lnTo>
                  <a:pt x="398" y="588"/>
                </a:lnTo>
                <a:lnTo>
                  <a:pt x="409" y="585"/>
                </a:lnTo>
                <a:lnTo>
                  <a:pt x="407" y="580"/>
                </a:lnTo>
                <a:lnTo>
                  <a:pt x="404" y="568"/>
                </a:lnTo>
                <a:lnTo>
                  <a:pt x="384" y="554"/>
                </a:lnTo>
                <a:lnTo>
                  <a:pt x="367" y="545"/>
                </a:lnTo>
                <a:lnTo>
                  <a:pt x="350" y="542"/>
                </a:lnTo>
                <a:lnTo>
                  <a:pt x="341" y="540"/>
                </a:lnTo>
                <a:lnTo>
                  <a:pt x="341" y="531"/>
                </a:lnTo>
                <a:lnTo>
                  <a:pt x="324" y="506"/>
                </a:lnTo>
                <a:lnTo>
                  <a:pt x="290" y="463"/>
                </a:lnTo>
                <a:lnTo>
                  <a:pt x="288" y="438"/>
                </a:lnTo>
                <a:lnTo>
                  <a:pt x="282" y="426"/>
                </a:lnTo>
                <a:lnTo>
                  <a:pt x="274" y="421"/>
                </a:lnTo>
                <a:lnTo>
                  <a:pt x="282" y="381"/>
                </a:lnTo>
                <a:lnTo>
                  <a:pt x="285" y="355"/>
                </a:lnTo>
                <a:lnTo>
                  <a:pt x="290" y="338"/>
                </a:lnTo>
                <a:lnTo>
                  <a:pt x="293" y="312"/>
                </a:lnTo>
                <a:lnTo>
                  <a:pt x="302" y="304"/>
                </a:lnTo>
                <a:lnTo>
                  <a:pt x="302" y="290"/>
                </a:lnTo>
                <a:lnTo>
                  <a:pt x="321" y="259"/>
                </a:lnTo>
                <a:lnTo>
                  <a:pt x="333" y="233"/>
                </a:lnTo>
                <a:lnTo>
                  <a:pt x="369" y="174"/>
                </a:lnTo>
                <a:lnTo>
                  <a:pt x="378" y="159"/>
                </a:lnTo>
                <a:lnTo>
                  <a:pt x="393" y="131"/>
                </a:lnTo>
                <a:lnTo>
                  <a:pt x="433" y="88"/>
                </a:lnTo>
                <a:lnTo>
                  <a:pt x="436" y="71"/>
                </a:lnTo>
                <a:lnTo>
                  <a:pt x="426" y="59"/>
                </a:lnTo>
                <a:lnTo>
                  <a:pt x="424" y="43"/>
                </a:lnTo>
                <a:lnTo>
                  <a:pt x="409" y="39"/>
                </a:lnTo>
                <a:lnTo>
                  <a:pt x="397" y="54"/>
                </a:lnTo>
                <a:lnTo>
                  <a:pt x="390" y="45"/>
                </a:lnTo>
                <a:lnTo>
                  <a:pt x="387" y="17"/>
                </a:lnTo>
                <a:lnTo>
                  <a:pt x="374" y="19"/>
                </a:lnTo>
                <a:lnTo>
                  <a:pt x="362" y="3"/>
                </a:lnTo>
                <a:lnTo>
                  <a:pt x="347" y="4"/>
                </a:lnTo>
                <a:lnTo>
                  <a:pt x="336" y="17"/>
                </a:lnTo>
                <a:lnTo>
                  <a:pt x="319" y="3"/>
                </a:lnTo>
                <a:lnTo>
                  <a:pt x="296" y="0"/>
                </a:lnTo>
                <a:lnTo>
                  <a:pt x="275" y="14"/>
                </a:lnTo>
                <a:lnTo>
                  <a:pt x="260" y="33"/>
                </a:lnTo>
                <a:lnTo>
                  <a:pt x="245" y="44"/>
                </a:lnTo>
                <a:lnTo>
                  <a:pt x="277" y="96"/>
                </a:lnTo>
                <a:lnTo>
                  <a:pt x="277" y="116"/>
                </a:lnTo>
                <a:lnTo>
                  <a:pt x="261" y="125"/>
                </a:lnTo>
                <a:lnTo>
                  <a:pt x="241" y="150"/>
                </a:lnTo>
                <a:lnTo>
                  <a:pt x="231" y="168"/>
                </a:lnTo>
                <a:lnTo>
                  <a:pt x="220" y="159"/>
                </a:lnTo>
                <a:lnTo>
                  <a:pt x="206" y="154"/>
                </a:lnTo>
                <a:lnTo>
                  <a:pt x="199" y="158"/>
                </a:lnTo>
                <a:lnTo>
                  <a:pt x="199" y="190"/>
                </a:lnTo>
                <a:lnTo>
                  <a:pt x="196" y="210"/>
                </a:lnTo>
                <a:lnTo>
                  <a:pt x="178" y="216"/>
                </a:lnTo>
                <a:lnTo>
                  <a:pt x="163" y="223"/>
                </a:lnTo>
                <a:lnTo>
                  <a:pt x="155" y="242"/>
                </a:lnTo>
                <a:lnTo>
                  <a:pt x="151" y="261"/>
                </a:lnTo>
                <a:lnTo>
                  <a:pt x="124" y="261"/>
                </a:lnTo>
                <a:lnTo>
                  <a:pt x="117" y="254"/>
                </a:lnTo>
                <a:lnTo>
                  <a:pt x="117" y="237"/>
                </a:lnTo>
                <a:lnTo>
                  <a:pt x="108" y="227"/>
                </a:lnTo>
                <a:lnTo>
                  <a:pt x="98" y="236"/>
                </a:lnTo>
                <a:lnTo>
                  <a:pt x="71" y="253"/>
                </a:lnTo>
                <a:lnTo>
                  <a:pt x="75" y="276"/>
                </a:lnTo>
                <a:lnTo>
                  <a:pt x="73" y="287"/>
                </a:lnTo>
                <a:lnTo>
                  <a:pt x="55" y="310"/>
                </a:lnTo>
                <a:lnTo>
                  <a:pt x="45" y="310"/>
                </a:lnTo>
                <a:lnTo>
                  <a:pt x="46" y="318"/>
                </a:lnTo>
                <a:lnTo>
                  <a:pt x="49" y="330"/>
                </a:lnTo>
                <a:lnTo>
                  <a:pt x="34" y="334"/>
                </a:lnTo>
                <a:lnTo>
                  <a:pt x="12" y="338"/>
                </a:lnTo>
                <a:lnTo>
                  <a:pt x="0" y="398"/>
                </a:lnTo>
                <a:lnTo>
                  <a:pt x="12" y="405"/>
                </a:lnTo>
                <a:lnTo>
                  <a:pt x="29" y="412"/>
                </a:lnTo>
                <a:lnTo>
                  <a:pt x="55" y="421"/>
                </a:lnTo>
                <a:lnTo>
                  <a:pt x="83" y="438"/>
                </a:lnTo>
                <a:lnTo>
                  <a:pt x="83" y="446"/>
                </a:lnTo>
                <a:lnTo>
                  <a:pt x="75" y="478"/>
                </a:lnTo>
                <a:lnTo>
                  <a:pt x="75" y="515"/>
                </a:lnTo>
                <a:lnTo>
                  <a:pt x="80" y="528"/>
                </a:lnTo>
                <a:lnTo>
                  <a:pt x="99" y="534"/>
                </a:lnTo>
                <a:lnTo>
                  <a:pt x="133" y="549"/>
                </a:lnTo>
                <a:lnTo>
                  <a:pt x="146" y="557"/>
                </a:lnTo>
                <a:lnTo>
                  <a:pt x="148" y="576"/>
                </a:lnTo>
                <a:lnTo>
                  <a:pt x="137" y="588"/>
                </a:lnTo>
                <a:lnTo>
                  <a:pt x="123" y="616"/>
                </a:lnTo>
                <a:lnTo>
                  <a:pt x="123" y="633"/>
                </a:lnTo>
                <a:lnTo>
                  <a:pt x="129" y="670"/>
                </a:lnTo>
                <a:lnTo>
                  <a:pt x="126" y="685"/>
                </a:lnTo>
                <a:lnTo>
                  <a:pt x="123" y="709"/>
                </a:lnTo>
                <a:lnTo>
                  <a:pt x="137" y="727"/>
                </a:lnTo>
                <a:lnTo>
                  <a:pt x="131" y="752"/>
                </a:lnTo>
                <a:lnTo>
                  <a:pt x="126" y="773"/>
                </a:lnTo>
                <a:lnTo>
                  <a:pt x="126" y="789"/>
                </a:lnTo>
                <a:lnTo>
                  <a:pt x="129" y="792"/>
                </a:lnTo>
                <a:lnTo>
                  <a:pt x="140" y="798"/>
                </a:lnTo>
                <a:lnTo>
                  <a:pt x="160" y="815"/>
                </a:lnTo>
                <a:lnTo>
                  <a:pt x="169" y="829"/>
                </a:lnTo>
                <a:lnTo>
                  <a:pt x="186" y="849"/>
                </a:lnTo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grpSp>
        <p:nvGrpSpPr>
          <p:cNvPr id="2" name="1 Grupo"/>
          <p:cNvGrpSpPr/>
          <p:nvPr/>
        </p:nvGrpSpPr>
        <p:grpSpPr>
          <a:xfrm>
            <a:off x="6886137" y="3398354"/>
            <a:ext cx="1207949" cy="735012"/>
            <a:chOff x="6488251" y="3753086"/>
            <a:chExt cx="1207949" cy="735012"/>
          </a:xfrm>
          <a:solidFill>
            <a:srgbClr val="00B0F0"/>
          </a:solidFill>
        </p:grpSpPr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6488251" y="4263511"/>
              <a:ext cx="164584" cy="135627"/>
            </a:xfrm>
            <a:custGeom>
              <a:avLst/>
              <a:gdLst>
                <a:gd name="T0" fmla="*/ 78 w 93"/>
                <a:gd name="T1" fmla="*/ 0 h 81"/>
                <a:gd name="T2" fmla="*/ 52 w 93"/>
                <a:gd name="T3" fmla="*/ 0 h 81"/>
                <a:gd name="T4" fmla="*/ 21 w 93"/>
                <a:gd name="T5" fmla="*/ 17 h 81"/>
                <a:gd name="T6" fmla="*/ 21 w 93"/>
                <a:gd name="T7" fmla="*/ 34 h 81"/>
                <a:gd name="T8" fmla="*/ 12 w 93"/>
                <a:gd name="T9" fmla="*/ 37 h 81"/>
                <a:gd name="T10" fmla="*/ 3 w 93"/>
                <a:gd name="T11" fmla="*/ 49 h 81"/>
                <a:gd name="T12" fmla="*/ 0 w 93"/>
                <a:gd name="T13" fmla="*/ 60 h 81"/>
                <a:gd name="T14" fmla="*/ 9 w 93"/>
                <a:gd name="T15" fmla="*/ 63 h 81"/>
                <a:gd name="T16" fmla="*/ 26 w 93"/>
                <a:gd name="T17" fmla="*/ 80 h 81"/>
                <a:gd name="T18" fmla="*/ 38 w 93"/>
                <a:gd name="T19" fmla="*/ 80 h 81"/>
                <a:gd name="T20" fmla="*/ 38 w 93"/>
                <a:gd name="T21" fmla="*/ 71 h 81"/>
                <a:gd name="T22" fmla="*/ 47 w 93"/>
                <a:gd name="T23" fmla="*/ 54 h 81"/>
                <a:gd name="T24" fmla="*/ 57 w 93"/>
                <a:gd name="T25" fmla="*/ 57 h 81"/>
                <a:gd name="T26" fmla="*/ 66 w 93"/>
                <a:gd name="T27" fmla="*/ 45 h 81"/>
                <a:gd name="T28" fmla="*/ 89 w 93"/>
                <a:gd name="T29" fmla="*/ 23 h 81"/>
                <a:gd name="T30" fmla="*/ 92 w 93"/>
                <a:gd name="T31" fmla="*/ 17 h 81"/>
                <a:gd name="T32" fmla="*/ 89 w 93"/>
                <a:gd name="T33" fmla="*/ 14 h 81"/>
                <a:gd name="T34" fmla="*/ 78 w 93"/>
                <a:gd name="T3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" h="81">
                  <a:moveTo>
                    <a:pt x="78" y="0"/>
                  </a:moveTo>
                  <a:lnTo>
                    <a:pt x="52" y="0"/>
                  </a:lnTo>
                  <a:lnTo>
                    <a:pt x="21" y="17"/>
                  </a:lnTo>
                  <a:lnTo>
                    <a:pt x="21" y="34"/>
                  </a:lnTo>
                  <a:lnTo>
                    <a:pt x="12" y="37"/>
                  </a:lnTo>
                  <a:lnTo>
                    <a:pt x="3" y="49"/>
                  </a:lnTo>
                  <a:lnTo>
                    <a:pt x="0" y="60"/>
                  </a:lnTo>
                  <a:lnTo>
                    <a:pt x="9" y="63"/>
                  </a:lnTo>
                  <a:lnTo>
                    <a:pt x="26" y="80"/>
                  </a:lnTo>
                  <a:lnTo>
                    <a:pt x="38" y="80"/>
                  </a:lnTo>
                  <a:lnTo>
                    <a:pt x="38" y="71"/>
                  </a:lnTo>
                  <a:lnTo>
                    <a:pt x="47" y="54"/>
                  </a:lnTo>
                  <a:lnTo>
                    <a:pt x="57" y="57"/>
                  </a:lnTo>
                  <a:lnTo>
                    <a:pt x="66" y="45"/>
                  </a:lnTo>
                  <a:lnTo>
                    <a:pt x="89" y="23"/>
                  </a:lnTo>
                  <a:lnTo>
                    <a:pt x="92" y="17"/>
                  </a:lnTo>
                  <a:lnTo>
                    <a:pt x="89" y="14"/>
                  </a:lnTo>
                  <a:lnTo>
                    <a:pt x="78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6563748" y="4413721"/>
              <a:ext cx="89087" cy="74377"/>
            </a:xfrm>
            <a:custGeom>
              <a:avLst/>
              <a:gdLst>
                <a:gd name="T0" fmla="*/ 9 w 50"/>
                <a:gd name="T1" fmla="*/ 0 h 44"/>
                <a:gd name="T2" fmla="*/ 9 w 50"/>
                <a:gd name="T3" fmla="*/ 9 h 44"/>
                <a:gd name="T4" fmla="*/ 0 w 50"/>
                <a:gd name="T5" fmla="*/ 17 h 44"/>
                <a:gd name="T6" fmla="*/ 0 w 50"/>
                <a:gd name="T7" fmla="*/ 31 h 44"/>
                <a:gd name="T8" fmla="*/ 9 w 50"/>
                <a:gd name="T9" fmla="*/ 43 h 44"/>
                <a:gd name="T10" fmla="*/ 17 w 50"/>
                <a:gd name="T11" fmla="*/ 34 h 44"/>
                <a:gd name="T12" fmla="*/ 23 w 50"/>
                <a:gd name="T13" fmla="*/ 38 h 44"/>
                <a:gd name="T14" fmla="*/ 37 w 50"/>
                <a:gd name="T15" fmla="*/ 43 h 44"/>
                <a:gd name="T16" fmla="*/ 49 w 50"/>
                <a:gd name="T17" fmla="*/ 38 h 44"/>
                <a:gd name="T18" fmla="*/ 46 w 50"/>
                <a:gd name="T19" fmla="*/ 29 h 44"/>
                <a:gd name="T20" fmla="*/ 35 w 50"/>
                <a:gd name="T21" fmla="*/ 17 h 44"/>
                <a:gd name="T22" fmla="*/ 26 w 50"/>
                <a:gd name="T23" fmla="*/ 14 h 44"/>
                <a:gd name="T24" fmla="*/ 17 w 50"/>
                <a:gd name="T25" fmla="*/ 14 h 44"/>
                <a:gd name="T26" fmla="*/ 9 w 50"/>
                <a:gd name="T2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44">
                  <a:moveTo>
                    <a:pt x="9" y="0"/>
                  </a:moveTo>
                  <a:lnTo>
                    <a:pt x="9" y="9"/>
                  </a:lnTo>
                  <a:lnTo>
                    <a:pt x="0" y="17"/>
                  </a:lnTo>
                  <a:lnTo>
                    <a:pt x="0" y="31"/>
                  </a:lnTo>
                  <a:lnTo>
                    <a:pt x="9" y="43"/>
                  </a:lnTo>
                  <a:lnTo>
                    <a:pt x="17" y="34"/>
                  </a:lnTo>
                  <a:lnTo>
                    <a:pt x="23" y="38"/>
                  </a:lnTo>
                  <a:lnTo>
                    <a:pt x="37" y="43"/>
                  </a:lnTo>
                  <a:lnTo>
                    <a:pt x="49" y="38"/>
                  </a:lnTo>
                  <a:lnTo>
                    <a:pt x="46" y="29"/>
                  </a:lnTo>
                  <a:lnTo>
                    <a:pt x="35" y="17"/>
                  </a:lnTo>
                  <a:lnTo>
                    <a:pt x="26" y="14"/>
                  </a:lnTo>
                  <a:lnTo>
                    <a:pt x="17" y="14"/>
                  </a:lnTo>
                  <a:lnTo>
                    <a:pt x="9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6904993" y="3799753"/>
              <a:ext cx="446941" cy="350006"/>
            </a:xfrm>
            <a:custGeom>
              <a:avLst/>
              <a:gdLst>
                <a:gd name="T0" fmla="*/ 199 w 254"/>
                <a:gd name="T1" fmla="*/ 0 h 208"/>
                <a:gd name="T2" fmla="*/ 177 w 254"/>
                <a:gd name="T3" fmla="*/ 14 h 208"/>
                <a:gd name="T4" fmla="*/ 182 w 254"/>
                <a:gd name="T5" fmla="*/ 20 h 208"/>
                <a:gd name="T6" fmla="*/ 193 w 254"/>
                <a:gd name="T7" fmla="*/ 20 h 208"/>
                <a:gd name="T8" fmla="*/ 187 w 254"/>
                <a:gd name="T9" fmla="*/ 31 h 208"/>
                <a:gd name="T10" fmla="*/ 173 w 254"/>
                <a:gd name="T11" fmla="*/ 45 h 208"/>
                <a:gd name="T12" fmla="*/ 187 w 254"/>
                <a:gd name="T13" fmla="*/ 43 h 208"/>
                <a:gd name="T14" fmla="*/ 196 w 254"/>
                <a:gd name="T15" fmla="*/ 51 h 208"/>
                <a:gd name="T16" fmla="*/ 196 w 254"/>
                <a:gd name="T17" fmla="*/ 54 h 208"/>
                <a:gd name="T18" fmla="*/ 208 w 254"/>
                <a:gd name="T19" fmla="*/ 65 h 208"/>
                <a:gd name="T20" fmla="*/ 219 w 254"/>
                <a:gd name="T21" fmla="*/ 60 h 208"/>
                <a:gd name="T22" fmla="*/ 225 w 254"/>
                <a:gd name="T23" fmla="*/ 43 h 208"/>
                <a:gd name="T24" fmla="*/ 239 w 254"/>
                <a:gd name="T25" fmla="*/ 45 h 208"/>
                <a:gd name="T26" fmla="*/ 248 w 254"/>
                <a:gd name="T27" fmla="*/ 54 h 208"/>
                <a:gd name="T28" fmla="*/ 253 w 254"/>
                <a:gd name="T29" fmla="*/ 65 h 208"/>
                <a:gd name="T30" fmla="*/ 244 w 254"/>
                <a:gd name="T31" fmla="*/ 77 h 208"/>
                <a:gd name="T32" fmla="*/ 233 w 254"/>
                <a:gd name="T33" fmla="*/ 83 h 208"/>
                <a:gd name="T34" fmla="*/ 241 w 254"/>
                <a:gd name="T35" fmla="*/ 97 h 208"/>
                <a:gd name="T36" fmla="*/ 239 w 254"/>
                <a:gd name="T37" fmla="*/ 110 h 208"/>
                <a:gd name="T38" fmla="*/ 236 w 254"/>
                <a:gd name="T39" fmla="*/ 128 h 208"/>
                <a:gd name="T40" fmla="*/ 230 w 254"/>
                <a:gd name="T41" fmla="*/ 145 h 208"/>
                <a:gd name="T42" fmla="*/ 210 w 254"/>
                <a:gd name="T43" fmla="*/ 148 h 208"/>
                <a:gd name="T44" fmla="*/ 216 w 254"/>
                <a:gd name="T45" fmla="*/ 159 h 208"/>
                <a:gd name="T46" fmla="*/ 225 w 254"/>
                <a:gd name="T47" fmla="*/ 173 h 208"/>
                <a:gd name="T48" fmla="*/ 213 w 254"/>
                <a:gd name="T49" fmla="*/ 181 h 208"/>
                <a:gd name="T50" fmla="*/ 208 w 254"/>
                <a:gd name="T51" fmla="*/ 198 h 208"/>
                <a:gd name="T52" fmla="*/ 199 w 254"/>
                <a:gd name="T53" fmla="*/ 202 h 208"/>
                <a:gd name="T54" fmla="*/ 191 w 254"/>
                <a:gd name="T55" fmla="*/ 196 h 208"/>
                <a:gd name="T56" fmla="*/ 182 w 254"/>
                <a:gd name="T57" fmla="*/ 196 h 208"/>
                <a:gd name="T58" fmla="*/ 165 w 254"/>
                <a:gd name="T59" fmla="*/ 207 h 208"/>
                <a:gd name="T60" fmla="*/ 142 w 254"/>
                <a:gd name="T61" fmla="*/ 179 h 208"/>
                <a:gd name="T62" fmla="*/ 122 w 254"/>
                <a:gd name="T63" fmla="*/ 184 h 208"/>
                <a:gd name="T64" fmla="*/ 108 w 254"/>
                <a:gd name="T65" fmla="*/ 171 h 208"/>
                <a:gd name="T66" fmla="*/ 102 w 254"/>
                <a:gd name="T67" fmla="*/ 153 h 208"/>
                <a:gd name="T68" fmla="*/ 102 w 254"/>
                <a:gd name="T69" fmla="*/ 136 h 208"/>
                <a:gd name="T70" fmla="*/ 85 w 254"/>
                <a:gd name="T71" fmla="*/ 131 h 208"/>
                <a:gd name="T72" fmla="*/ 76 w 254"/>
                <a:gd name="T73" fmla="*/ 131 h 208"/>
                <a:gd name="T74" fmla="*/ 71 w 254"/>
                <a:gd name="T75" fmla="*/ 122 h 208"/>
                <a:gd name="T76" fmla="*/ 62 w 254"/>
                <a:gd name="T77" fmla="*/ 131 h 208"/>
                <a:gd name="T78" fmla="*/ 57 w 254"/>
                <a:gd name="T79" fmla="*/ 145 h 208"/>
                <a:gd name="T80" fmla="*/ 42 w 254"/>
                <a:gd name="T81" fmla="*/ 157 h 208"/>
                <a:gd name="T82" fmla="*/ 26 w 254"/>
                <a:gd name="T83" fmla="*/ 136 h 208"/>
                <a:gd name="T84" fmla="*/ 0 w 254"/>
                <a:gd name="T85" fmla="*/ 133 h 208"/>
                <a:gd name="T86" fmla="*/ 5 w 254"/>
                <a:gd name="T87" fmla="*/ 122 h 208"/>
                <a:gd name="T88" fmla="*/ 23 w 254"/>
                <a:gd name="T89" fmla="*/ 110 h 208"/>
                <a:gd name="T90" fmla="*/ 26 w 254"/>
                <a:gd name="T91" fmla="*/ 97 h 208"/>
                <a:gd name="T92" fmla="*/ 45 w 254"/>
                <a:gd name="T93" fmla="*/ 71 h 208"/>
                <a:gd name="T94" fmla="*/ 68 w 254"/>
                <a:gd name="T95" fmla="*/ 69 h 208"/>
                <a:gd name="T96" fmla="*/ 88 w 254"/>
                <a:gd name="T97" fmla="*/ 48 h 208"/>
                <a:gd name="T98" fmla="*/ 94 w 254"/>
                <a:gd name="T99" fmla="*/ 37 h 208"/>
                <a:gd name="T100" fmla="*/ 108 w 254"/>
                <a:gd name="T101" fmla="*/ 23 h 208"/>
                <a:gd name="T102" fmla="*/ 116 w 254"/>
                <a:gd name="T103" fmla="*/ 29 h 208"/>
                <a:gd name="T104" fmla="*/ 137 w 254"/>
                <a:gd name="T105" fmla="*/ 20 h 208"/>
                <a:gd name="T106" fmla="*/ 142 w 254"/>
                <a:gd name="T107" fmla="*/ 5 h 208"/>
                <a:gd name="T108" fmla="*/ 170 w 254"/>
                <a:gd name="T109" fmla="*/ 3 h 208"/>
                <a:gd name="T110" fmla="*/ 199 w 254"/>
                <a:gd name="T111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54" h="208">
                  <a:moveTo>
                    <a:pt x="199" y="0"/>
                  </a:moveTo>
                  <a:lnTo>
                    <a:pt x="177" y="14"/>
                  </a:lnTo>
                  <a:lnTo>
                    <a:pt x="182" y="20"/>
                  </a:lnTo>
                  <a:lnTo>
                    <a:pt x="193" y="20"/>
                  </a:lnTo>
                  <a:lnTo>
                    <a:pt x="187" y="31"/>
                  </a:lnTo>
                  <a:lnTo>
                    <a:pt x="173" y="45"/>
                  </a:lnTo>
                  <a:lnTo>
                    <a:pt x="187" y="43"/>
                  </a:lnTo>
                  <a:lnTo>
                    <a:pt x="196" y="51"/>
                  </a:lnTo>
                  <a:lnTo>
                    <a:pt x="196" y="54"/>
                  </a:lnTo>
                  <a:lnTo>
                    <a:pt x="208" y="65"/>
                  </a:lnTo>
                  <a:lnTo>
                    <a:pt x="219" y="60"/>
                  </a:lnTo>
                  <a:lnTo>
                    <a:pt x="225" y="43"/>
                  </a:lnTo>
                  <a:lnTo>
                    <a:pt x="239" y="45"/>
                  </a:lnTo>
                  <a:lnTo>
                    <a:pt x="248" y="54"/>
                  </a:lnTo>
                  <a:lnTo>
                    <a:pt x="253" y="65"/>
                  </a:lnTo>
                  <a:lnTo>
                    <a:pt x="244" y="77"/>
                  </a:lnTo>
                  <a:lnTo>
                    <a:pt x="233" y="83"/>
                  </a:lnTo>
                  <a:lnTo>
                    <a:pt x="241" y="97"/>
                  </a:lnTo>
                  <a:lnTo>
                    <a:pt x="239" y="110"/>
                  </a:lnTo>
                  <a:lnTo>
                    <a:pt x="236" y="128"/>
                  </a:lnTo>
                  <a:lnTo>
                    <a:pt x="230" y="145"/>
                  </a:lnTo>
                  <a:lnTo>
                    <a:pt x="210" y="148"/>
                  </a:lnTo>
                  <a:lnTo>
                    <a:pt x="216" y="159"/>
                  </a:lnTo>
                  <a:lnTo>
                    <a:pt x="225" y="173"/>
                  </a:lnTo>
                  <a:lnTo>
                    <a:pt x="213" y="181"/>
                  </a:lnTo>
                  <a:lnTo>
                    <a:pt x="208" y="198"/>
                  </a:lnTo>
                  <a:lnTo>
                    <a:pt x="199" y="202"/>
                  </a:lnTo>
                  <a:lnTo>
                    <a:pt x="191" y="196"/>
                  </a:lnTo>
                  <a:lnTo>
                    <a:pt x="182" y="196"/>
                  </a:lnTo>
                  <a:lnTo>
                    <a:pt x="165" y="207"/>
                  </a:lnTo>
                  <a:lnTo>
                    <a:pt x="142" y="179"/>
                  </a:lnTo>
                  <a:lnTo>
                    <a:pt x="122" y="184"/>
                  </a:lnTo>
                  <a:lnTo>
                    <a:pt x="108" y="171"/>
                  </a:lnTo>
                  <a:lnTo>
                    <a:pt x="102" y="153"/>
                  </a:lnTo>
                  <a:lnTo>
                    <a:pt x="102" y="136"/>
                  </a:lnTo>
                  <a:lnTo>
                    <a:pt x="85" y="131"/>
                  </a:lnTo>
                  <a:lnTo>
                    <a:pt x="76" y="131"/>
                  </a:lnTo>
                  <a:lnTo>
                    <a:pt x="71" y="122"/>
                  </a:lnTo>
                  <a:lnTo>
                    <a:pt x="62" y="131"/>
                  </a:lnTo>
                  <a:lnTo>
                    <a:pt x="57" y="145"/>
                  </a:lnTo>
                  <a:lnTo>
                    <a:pt x="42" y="157"/>
                  </a:lnTo>
                  <a:lnTo>
                    <a:pt x="26" y="136"/>
                  </a:lnTo>
                  <a:lnTo>
                    <a:pt x="0" y="133"/>
                  </a:lnTo>
                  <a:lnTo>
                    <a:pt x="5" y="122"/>
                  </a:lnTo>
                  <a:lnTo>
                    <a:pt x="23" y="110"/>
                  </a:lnTo>
                  <a:lnTo>
                    <a:pt x="26" y="97"/>
                  </a:lnTo>
                  <a:lnTo>
                    <a:pt x="45" y="71"/>
                  </a:lnTo>
                  <a:lnTo>
                    <a:pt x="68" y="69"/>
                  </a:lnTo>
                  <a:lnTo>
                    <a:pt x="88" y="48"/>
                  </a:lnTo>
                  <a:lnTo>
                    <a:pt x="94" y="37"/>
                  </a:lnTo>
                  <a:lnTo>
                    <a:pt x="108" y="23"/>
                  </a:lnTo>
                  <a:lnTo>
                    <a:pt x="116" y="29"/>
                  </a:lnTo>
                  <a:lnTo>
                    <a:pt x="137" y="20"/>
                  </a:lnTo>
                  <a:lnTo>
                    <a:pt x="142" y="5"/>
                  </a:lnTo>
                  <a:lnTo>
                    <a:pt x="170" y="3"/>
                  </a:lnTo>
                  <a:lnTo>
                    <a:pt x="199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>
              <a:off x="7484809" y="3753086"/>
              <a:ext cx="211391" cy="144377"/>
            </a:xfrm>
            <a:custGeom>
              <a:avLst/>
              <a:gdLst>
                <a:gd name="T0" fmla="*/ 0 w 120"/>
                <a:gd name="T1" fmla="*/ 4 h 86"/>
                <a:gd name="T2" fmla="*/ 10 w 120"/>
                <a:gd name="T3" fmla="*/ 0 h 86"/>
                <a:gd name="T4" fmla="*/ 36 w 120"/>
                <a:gd name="T5" fmla="*/ 4 h 86"/>
                <a:gd name="T6" fmla="*/ 46 w 120"/>
                <a:gd name="T7" fmla="*/ 7 h 86"/>
                <a:gd name="T8" fmla="*/ 55 w 120"/>
                <a:gd name="T9" fmla="*/ 4 h 86"/>
                <a:gd name="T10" fmla="*/ 70 w 120"/>
                <a:gd name="T11" fmla="*/ 0 h 86"/>
                <a:gd name="T12" fmla="*/ 86 w 120"/>
                <a:gd name="T13" fmla="*/ 2 h 86"/>
                <a:gd name="T14" fmla="*/ 101 w 120"/>
                <a:gd name="T15" fmla="*/ 9 h 86"/>
                <a:gd name="T16" fmla="*/ 110 w 120"/>
                <a:gd name="T17" fmla="*/ 31 h 86"/>
                <a:gd name="T18" fmla="*/ 105 w 120"/>
                <a:gd name="T19" fmla="*/ 42 h 86"/>
                <a:gd name="T20" fmla="*/ 112 w 120"/>
                <a:gd name="T21" fmla="*/ 57 h 86"/>
                <a:gd name="T22" fmla="*/ 119 w 120"/>
                <a:gd name="T23" fmla="*/ 71 h 86"/>
                <a:gd name="T24" fmla="*/ 117 w 120"/>
                <a:gd name="T25" fmla="*/ 85 h 86"/>
                <a:gd name="T26" fmla="*/ 110 w 120"/>
                <a:gd name="T27" fmla="*/ 73 h 86"/>
                <a:gd name="T28" fmla="*/ 91 w 120"/>
                <a:gd name="T29" fmla="*/ 54 h 86"/>
                <a:gd name="T30" fmla="*/ 60 w 120"/>
                <a:gd name="T31" fmla="*/ 42 h 86"/>
                <a:gd name="T32" fmla="*/ 36 w 120"/>
                <a:gd name="T33" fmla="*/ 40 h 86"/>
                <a:gd name="T34" fmla="*/ 19 w 120"/>
                <a:gd name="T35" fmla="*/ 45 h 86"/>
                <a:gd name="T36" fmla="*/ 12 w 120"/>
                <a:gd name="T37" fmla="*/ 38 h 86"/>
                <a:gd name="T38" fmla="*/ 10 w 120"/>
                <a:gd name="T39" fmla="*/ 24 h 86"/>
                <a:gd name="T40" fmla="*/ 0 w 120"/>
                <a:gd name="T41" fmla="*/ 18 h 86"/>
                <a:gd name="T42" fmla="*/ 0 w 120"/>
                <a:gd name="T43" fmla="*/ 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0" h="86">
                  <a:moveTo>
                    <a:pt x="0" y="4"/>
                  </a:moveTo>
                  <a:lnTo>
                    <a:pt x="10" y="0"/>
                  </a:lnTo>
                  <a:lnTo>
                    <a:pt x="36" y="4"/>
                  </a:lnTo>
                  <a:lnTo>
                    <a:pt x="46" y="7"/>
                  </a:lnTo>
                  <a:lnTo>
                    <a:pt x="55" y="4"/>
                  </a:lnTo>
                  <a:lnTo>
                    <a:pt x="70" y="0"/>
                  </a:lnTo>
                  <a:lnTo>
                    <a:pt x="86" y="2"/>
                  </a:lnTo>
                  <a:lnTo>
                    <a:pt x="101" y="9"/>
                  </a:lnTo>
                  <a:lnTo>
                    <a:pt x="110" y="31"/>
                  </a:lnTo>
                  <a:lnTo>
                    <a:pt x="105" y="42"/>
                  </a:lnTo>
                  <a:lnTo>
                    <a:pt x="112" y="57"/>
                  </a:lnTo>
                  <a:lnTo>
                    <a:pt x="119" y="71"/>
                  </a:lnTo>
                  <a:lnTo>
                    <a:pt x="117" y="85"/>
                  </a:lnTo>
                  <a:lnTo>
                    <a:pt x="110" y="73"/>
                  </a:lnTo>
                  <a:lnTo>
                    <a:pt x="91" y="54"/>
                  </a:lnTo>
                  <a:lnTo>
                    <a:pt x="60" y="42"/>
                  </a:lnTo>
                  <a:lnTo>
                    <a:pt x="36" y="40"/>
                  </a:lnTo>
                  <a:lnTo>
                    <a:pt x="19" y="45"/>
                  </a:lnTo>
                  <a:lnTo>
                    <a:pt x="12" y="38"/>
                  </a:lnTo>
                  <a:lnTo>
                    <a:pt x="10" y="24"/>
                  </a:lnTo>
                  <a:lnTo>
                    <a:pt x="0" y="18"/>
                  </a:lnTo>
                  <a:lnTo>
                    <a:pt x="0" y="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17" name="Freeform 13"/>
            <p:cNvSpPr>
              <a:spLocks/>
            </p:cNvSpPr>
            <p:nvPr/>
          </p:nvSpPr>
          <p:spPr bwMode="auto">
            <a:xfrm>
              <a:off x="7140543" y="4183301"/>
              <a:ext cx="70967" cy="52501"/>
            </a:xfrm>
            <a:custGeom>
              <a:avLst/>
              <a:gdLst>
                <a:gd name="T0" fmla="*/ 12 w 40"/>
                <a:gd name="T1" fmla="*/ 0 h 32"/>
                <a:gd name="T2" fmla="*/ 0 w 40"/>
                <a:gd name="T3" fmla="*/ 14 h 32"/>
                <a:gd name="T4" fmla="*/ 5 w 40"/>
                <a:gd name="T5" fmla="*/ 25 h 32"/>
                <a:gd name="T6" fmla="*/ 14 w 40"/>
                <a:gd name="T7" fmla="*/ 31 h 32"/>
                <a:gd name="T8" fmla="*/ 28 w 40"/>
                <a:gd name="T9" fmla="*/ 25 h 32"/>
                <a:gd name="T10" fmla="*/ 39 w 40"/>
                <a:gd name="T11" fmla="*/ 19 h 32"/>
                <a:gd name="T12" fmla="*/ 34 w 40"/>
                <a:gd name="T13" fmla="*/ 11 h 32"/>
                <a:gd name="T14" fmla="*/ 12 w 40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32">
                  <a:moveTo>
                    <a:pt x="12" y="0"/>
                  </a:moveTo>
                  <a:lnTo>
                    <a:pt x="0" y="14"/>
                  </a:lnTo>
                  <a:lnTo>
                    <a:pt x="5" y="25"/>
                  </a:lnTo>
                  <a:lnTo>
                    <a:pt x="14" y="31"/>
                  </a:lnTo>
                  <a:lnTo>
                    <a:pt x="28" y="25"/>
                  </a:lnTo>
                  <a:lnTo>
                    <a:pt x="39" y="19"/>
                  </a:lnTo>
                  <a:lnTo>
                    <a:pt x="34" y="11"/>
                  </a:lnTo>
                  <a:lnTo>
                    <a:pt x="12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</p:grpSp>
      <p:sp>
        <p:nvSpPr>
          <p:cNvPr id="18" name="Freeform 14"/>
          <p:cNvSpPr>
            <a:spLocks/>
          </p:cNvSpPr>
          <p:nvPr/>
        </p:nvSpPr>
        <p:spPr bwMode="auto">
          <a:xfrm>
            <a:off x="6418056" y="2071250"/>
            <a:ext cx="1182281" cy="1191477"/>
          </a:xfrm>
          <a:custGeom>
            <a:avLst/>
            <a:gdLst>
              <a:gd name="T0" fmla="*/ 119 w 671"/>
              <a:gd name="T1" fmla="*/ 164 h 711"/>
              <a:gd name="T2" fmla="*/ 104 w 671"/>
              <a:gd name="T3" fmla="*/ 217 h 711"/>
              <a:gd name="T4" fmla="*/ 100 w 671"/>
              <a:gd name="T5" fmla="*/ 270 h 711"/>
              <a:gd name="T6" fmla="*/ 28 w 671"/>
              <a:gd name="T7" fmla="*/ 357 h 711"/>
              <a:gd name="T8" fmla="*/ 45 w 671"/>
              <a:gd name="T9" fmla="*/ 381 h 711"/>
              <a:gd name="T10" fmla="*/ 37 w 671"/>
              <a:gd name="T11" fmla="*/ 459 h 711"/>
              <a:gd name="T12" fmla="*/ 29 w 671"/>
              <a:gd name="T13" fmla="*/ 514 h 711"/>
              <a:gd name="T14" fmla="*/ 20 w 671"/>
              <a:gd name="T15" fmla="*/ 552 h 711"/>
              <a:gd name="T16" fmla="*/ 9 w 671"/>
              <a:gd name="T17" fmla="*/ 595 h 711"/>
              <a:gd name="T18" fmla="*/ 0 w 671"/>
              <a:gd name="T19" fmla="*/ 625 h 711"/>
              <a:gd name="T20" fmla="*/ 31 w 671"/>
              <a:gd name="T21" fmla="*/ 644 h 711"/>
              <a:gd name="T22" fmla="*/ 39 w 671"/>
              <a:gd name="T23" fmla="*/ 681 h 711"/>
              <a:gd name="T24" fmla="*/ 62 w 671"/>
              <a:gd name="T25" fmla="*/ 670 h 711"/>
              <a:gd name="T26" fmla="*/ 76 w 671"/>
              <a:gd name="T27" fmla="*/ 696 h 711"/>
              <a:gd name="T28" fmla="*/ 105 w 671"/>
              <a:gd name="T29" fmla="*/ 670 h 711"/>
              <a:gd name="T30" fmla="*/ 119 w 671"/>
              <a:gd name="T31" fmla="*/ 650 h 711"/>
              <a:gd name="T32" fmla="*/ 156 w 671"/>
              <a:gd name="T33" fmla="*/ 639 h 711"/>
              <a:gd name="T34" fmla="*/ 164 w 671"/>
              <a:gd name="T35" fmla="*/ 610 h 711"/>
              <a:gd name="T36" fmla="*/ 136 w 671"/>
              <a:gd name="T37" fmla="*/ 596 h 711"/>
              <a:gd name="T38" fmla="*/ 199 w 671"/>
              <a:gd name="T39" fmla="*/ 537 h 711"/>
              <a:gd name="T40" fmla="*/ 318 w 671"/>
              <a:gd name="T41" fmla="*/ 485 h 711"/>
              <a:gd name="T42" fmla="*/ 411 w 671"/>
              <a:gd name="T43" fmla="*/ 442 h 711"/>
              <a:gd name="T44" fmla="*/ 463 w 671"/>
              <a:gd name="T45" fmla="*/ 378 h 711"/>
              <a:gd name="T46" fmla="*/ 556 w 671"/>
              <a:gd name="T47" fmla="*/ 330 h 711"/>
              <a:gd name="T48" fmla="*/ 656 w 671"/>
              <a:gd name="T49" fmla="*/ 224 h 711"/>
              <a:gd name="T50" fmla="*/ 618 w 671"/>
              <a:gd name="T51" fmla="*/ 156 h 711"/>
              <a:gd name="T52" fmla="*/ 622 w 671"/>
              <a:gd name="T53" fmla="*/ 136 h 711"/>
              <a:gd name="T54" fmla="*/ 670 w 671"/>
              <a:gd name="T55" fmla="*/ 119 h 711"/>
              <a:gd name="T56" fmla="*/ 644 w 671"/>
              <a:gd name="T57" fmla="*/ 107 h 711"/>
              <a:gd name="T58" fmla="*/ 632 w 671"/>
              <a:gd name="T59" fmla="*/ 79 h 711"/>
              <a:gd name="T60" fmla="*/ 604 w 671"/>
              <a:gd name="T61" fmla="*/ 85 h 711"/>
              <a:gd name="T62" fmla="*/ 601 w 671"/>
              <a:gd name="T63" fmla="*/ 71 h 711"/>
              <a:gd name="T64" fmla="*/ 570 w 671"/>
              <a:gd name="T65" fmla="*/ 68 h 711"/>
              <a:gd name="T66" fmla="*/ 536 w 671"/>
              <a:gd name="T67" fmla="*/ 97 h 711"/>
              <a:gd name="T68" fmla="*/ 539 w 671"/>
              <a:gd name="T69" fmla="*/ 105 h 711"/>
              <a:gd name="T70" fmla="*/ 505 w 671"/>
              <a:gd name="T71" fmla="*/ 114 h 711"/>
              <a:gd name="T72" fmla="*/ 471 w 671"/>
              <a:gd name="T73" fmla="*/ 114 h 711"/>
              <a:gd name="T74" fmla="*/ 440 w 671"/>
              <a:gd name="T75" fmla="*/ 105 h 711"/>
              <a:gd name="T76" fmla="*/ 406 w 671"/>
              <a:gd name="T77" fmla="*/ 111 h 711"/>
              <a:gd name="T78" fmla="*/ 361 w 671"/>
              <a:gd name="T79" fmla="*/ 107 h 711"/>
              <a:gd name="T80" fmla="*/ 326 w 671"/>
              <a:gd name="T81" fmla="*/ 85 h 711"/>
              <a:gd name="T82" fmla="*/ 335 w 671"/>
              <a:gd name="T83" fmla="*/ 71 h 711"/>
              <a:gd name="T84" fmla="*/ 332 w 671"/>
              <a:gd name="T85" fmla="*/ 57 h 711"/>
              <a:gd name="T86" fmla="*/ 295 w 671"/>
              <a:gd name="T87" fmla="*/ 45 h 711"/>
              <a:gd name="T88" fmla="*/ 252 w 671"/>
              <a:gd name="T89" fmla="*/ 45 h 711"/>
              <a:gd name="T90" fmla="*/ 187 w 671"/>
              <a:gd name="T91" fmla="*/ 19 h 711"/>
              <a:gd name="T92" fmla="*/ 130 w 671"/>
              <a:gd name="T93" fmla="*/ 9 h 711"/>
              <a:gd name="T94" fmla="*/ 96 w 671"/>
              <a:gd name="T95" fmla="*/ 5 h 711"/>
              <a:gd name="T96" fmla="*/ 74 w 671"/>
              <a:gd name="T97" fmla="*/ 42 h 7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71" h="711">
                <a:moveTo>
                  <a:pt x="74" y="42"/>
                </a:moveTo>
                <a:lnTo>
                  <a:pt x="119" y="164"/>
                </a:lnTo>
                <a:lnTo>
                  <a:pt x="91" y="178"/>
                </a:lnTo>
                <a:lnTo>
                  <a:pt x="104" y="217"/>
                </a:lnTo>
                <a:lnTo>
                  <a:pt x="107" y="248"/>
                </a:lnTo>
                <a:lnTo>
                  <a:pt x="100" y="270"/>
                </a:lnTo>
                <a:lnTo>
                  <a:pt x="83" y="293"/>
                </a:lnTo>
                <a:lnTo>
                  <a:pt x="28" y="357"/>
                </a:lnTo>
                <a:lnTo>
                  <a:pt x="31" y="369"/>
                </a:lnTo>
                <a:lnTo>
                  <a:pt x="45" y="381"/>
                </a:lnTo>
                <a:lnTo>
                  <a:pt x="22" y="427"/>
                </a:lnTo>
                <a:lnTo>
                  <a:pt x="37" y="459"/>
                </a:lnTo>
                <a:lnTo>
                  <a:pt x="45" y="472"/>
                </a:lnTo>
                <a:lnTo>
                  <a:pt x="29" y="514"/>
                </a:lnTo>
                <a:lnTo>
                  <a:pt x="12" y="525"/>
                </a:lnTo>
                <a:lnTo>
                  <a:pt x="20" y="552"/>
                </a:lnTo>
                <a:lnTo>
                  <a:pt x="20" y="577"/>
                </a:lnTo>
                <a:lnTo>
                  <a:pt x="9" y="595"/>
                </a:lnTo>
                <a:lnTo>
                  <a:pt x="11" y="613"/>
                </a:lnTo>
                <a:lnTo>
                  <a:pt x="0" y="625"/>
                </a:lnTo>
                <a:lnTo>
                  <a:pt x="17" y="647"/>
                </a:lnTo>
                <a:lnTo>
                  <a:pt x="31" y="644"/>
                </a:lnTo>
                <a:lnTo>
                  <a:pt x="31" y="670"/>
                </a:lnTo>
                <a:lnTo>
                  <a:pt x="39" y="681"/>
                </a:lnTo>
                <a:lnTo>
                  <a:pt x="51" y="667"/>
                </a:lnTo>
                <a:lnTo>
                  <a:pt x="62" y="670"/>
                </a:lnTo>
                <a:lnTo>
                  <a:pt x="68" y="687"/>
                </a:lnTo>
                <a:lnTo>
                  <a:pt x="76" y="696"/>
                </a:lnTo>
                <a:lnTo>
                  <a:pt x="76" y="710"/>
                </a:lnTo>
                <a:lnTo>
                  <a:pt x="105" y="670"/>
                </a:lnTo>
                <a:lnTo>
                  <a:pt x="105" y="661"/>
                </a:lnTo>
                <a:lnTo>
                  <a:pt x="119" y="650"/>
                </a:lnTo>
                <a:lnTo>
                  <a:pt x="142" y="664"/>
                </a:lnTo>
                <a:lnTo>
                  <a:pt x="156" y="639"/>
                </a:lnTo>
                <a:lnTo>
                  <a:pt x="167" y="625"/>
                </a:lnTo>
                <a:lnTo>
                  <a:pt x="164" y="610"/>
                </a:lnTo>
                <a:lnTo>
                  <a:pt x="156" y="610"/>
                </a:lnTo>
                <a:lnTo>
                  <a:pt x="136" y="596"/>
                </a:lnTo>
                <a:lnTo>
                  <a:pt x="153" y="587"/>
                </a:lnTo>
                <a:lnTo>
                  <a:pt x="199" y="537"/>
                </a:lnTo>
                <a:lnTo>
                  <a:pt x="238" y="520"/>
                </a:lnTo>
                <a:lnTo>
                  <a:pt x="318" y="485"/>
                </a:lnTo>
                <a:lnTo>
                  <a:pt x="357" y="463"/>
                </a:lnTo>
                <a:lnTo>
                  <a:pt x="411" y="442"/>
                </a:lnTo>
                <a:lnTo>
                  <a:pt x="454" y="403"/>
                </a:lnTo>
                <a:lnTo>
                  <a:pt x="463" y="378"/>
                </a:lnTo>
                <a:lnTo>
                  <a:pt x="482" y="380"/>
                </a:lnTo>
                <a:lnTo>
                  <a:pt x="556" y="330"/>
                </a:lnTo>
                <a:lnTo>
                  <a:pt x="658" y="238"/>
                </a:lnTo>
                <a:lnTo>
                  <a:pt x="656" y="224"/>
                </a:lnTo>
                <a:lnTo>
                  <a:pt x="641" y="181"/>
                </a:lnTo>
                <a:lnTo>
                  <a:pt x="618" y="156"/>
                </a:lnTo>
                <a:lnTo>
                  <a:pt x="616" y="145"/>
                </a:lnTo>
                <a:lnTo>
                  <a:pt x="622" y="136"/>
                </a:lnTo>
                <a:lnTo>
                  <a:pt x="636" y="130"/>
                </a:lnTo>
                <a:lnTo>
                  <a:pt x="670" y="119"/>
                </a:lnTo>
                <a:lnTo>
                  <a:pt x="661" y="114"/>
                </a:lnTo>
                <a:lnTo>
                  <a:pt x="644" y="107"/>
                </a:lnTo>
                <a:lnTo>
                  <a:pt x="627" y="90"/>
                </a:lnTo>
                <a:lnTo>
                  <a:pt x="632" y="79"/>
                </a:lnTo>
                <a:lnTo>
                  <a:pt x="622" y="79"/>
                </a:lnTo>
                <a:lnTo>
                  <a:pt x="604" y="85"/>
                </a:lnTo>
                <a:lnTo>
                  <a:pt x="599" y="79"/>
                </a:lnTo>
                <a:lnTo>
                  <a:pt x="601" y="71"/>
                </a:lnTo>
                <a:lnTo>
                  <a:pt x="584" y="74"/>
                </a:lnTo>
                <a:lnTo>
                  <a:pt x="570" y="68"/>
                </a:lnTo>
                <a:lnTo>
                  <a:pt x="556" y="82"/>
                </a:lnTo>
                <a:lnTo>
                  <a:pt x="536" y="97"/>
                </a:lnTo>
                <a:lnTo>
                  <a:pt x="528" y="97"/>
                </a:lnTo>
                <a:lnTo>
                  <a:pt x="539" y="105"/>
                </a:lnTo>
                <a:lnTo>
                  <a:pt x="528" y="111"/>
                </a:lnTo>
                <a:lnTo>
                  <a:pt x="505" y="114"/>
                </a:lnTo>
                <a:lnTo>
                  <a:pt x="485" y="119"/>
                </a:lnTo>
                <a:lnTo>
                  <a:pt x="471" y="114"/>
                </a:lnTo>
                <a:lnTo>
                  <a:pt x="463" y="105"/>
                </a:lnTo>
                <a:lnTo>
                  <a:pt x="440" y="105"/>
                </a:lnTo>
                <a:lnTo>
                  <a:pt x="423" y="102"/>
                </a:lnTo>
                <a:lnTo>
                  <a:pt x="406" y="111"/>
                </a:lnTo>
                <a:lnTo>
                  <a:pt x="383" y="116"/>
                </a:lnTo>
                <a:lnTo>
                  <a:pt x="361" y="107"/>
                </a:lnTo>
                <a:lnTo>
                  <a:pt x="340" y="97"/>
                </a:lnTo>
                <a:lnTo>
                  <a:pt x="326" y="85"/>
                </a:lnTo>
                <a:lnTo>
                  <a:pt x="323" y="76"/>
                </a:lnTo>
                <a:lnTo>
                  <a:pt x="335" y="71"/>
                </a:lnTo>
                <a:lnTo>
                  <a:pt x="337" y="62"/>
                </a:lnTo>
                <a:lnTo>
                  <a:pt x="332" y="57"/>
                </a:lnTo>
                <a:lnTo>
                  <a:pt x="312" y="54"/>
                </a:lnTo>
                <a:lnTo>
                  <a:pt x="295" y="45"/>
                </a:lnTo>
                <a:lnTo>
                  <a:pt x="266" y="40"/>
                </a:lnTo>
                <a:lnTo>
                  <a:pt x="252" y="45"/>
                </a:lnTo>
                <a:lnTo>
                  <a:pt x="230" y="37"/>
                </a:lnTo>
                <a:lnTo>
                  <a:pt x="187" y="19"/>
                </a:lnTo>
                <a:lnTo>
                  <a:pt x="156" y="19"/>
                </a:lnTo>
                <a:lnTo>
                  <a:pt x="130" y="9"/>
                </a:lnTo>
                <a:lnTo>
                  <a:pt x="114" y="0"/>
                </a:lnTo>
                <a:lnTo>
                  <a:pt x="96" y="5"/>
                </a:lnTo>
                <a:lnTo>
                  <a:pt x="88" y="17"/>
                </a:lnTo>
                <a:lnTo>
                  <a:pt x="74" y="42"/>
                </a:ln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19" name="Freeform 15"/>
          <p:cNvSpPr>
            <a:spLocks/>
          </p:cNvSpPr>
          <p:nvPr/>
        </p:nvSpPr>
        <p:spPr bwMode="auto">
          <a:xfrm>
            <a:off x="5496995" y="2062499"/>
            <a:ext cx="1132452" cy="1500648"/>
          </a:xfrm>
          <a:custGeom>
            <a:avLst/>
            <a:gdLst>
              <a:gd name="T0" fmla="*/ 641 w 642"/>
              <a:gd name="T1" fmla="*/ 170 h 895"/>
              <a:gd name="T2" fmla="*/ 624 w 642"/>
              <a:gd name="T3" fmla="*/ 209 h 895"/>
              <a:gd name="T4" fmla="*/ 627 w 642"/>
              <a:gd name="T5" fmla="*/ 266 h 895"/>
              <a:gd name="T6" fmla="*/ 587 w 642"/>
              <a:gd name="T7" fmla="*/ 318 h 895"/>
              <a:gd name="T8" fmla="*/ 553 w 642"/>
              <a:gd name="T9" fmla="*/ 375 h 895"/>
              <a:gd name="T10" fmla="*/ 541 w 642"/>
              <a:gd name="T11" fmla="*/ 434 h 895"/>
              <a:gd name="T12" fmla="*/ 567 w 642"/>
              <a:gd name="T13" fmla="*/ 477 h 895"/>
              <a:gd name="T14" fmla="*/ 550 w 642"/>
              <a:gd name="T15" fmla="*/ 519 h 895"/>
              <a:gd name="T16" fmla="*/ 541 w 642"/>
              <a:gd name="T17" fmla="*/ 559 h 895"/>
              <a:gd name="T18" fmla="*/ 533 w 642"/>
              <a:gd name="T19" fmla="*/ 598 h 895"/>
              <a:gd name="T20" fmla="*/ 522 w 642"/>
              <a:gd name="T21" fmla="*/ 630 h 895"/>
              <a:gd name="T22" fmla="*/ 510 w 642"/>
              <a:gd name="T23" fmla="*/ 638 h 895"/>
              <a:gd name="T24" fmla="*/ 496 w 642"/>
              <a:gd name="T25" fmla="*/ 644 h 895"/>
              <a:gd name="T26" fmla="*/ 462 w 642"/>
              <a:gd name="T27" fmla="*/ 632 h 895"/>
              <a:gd name="T28" fmla="*/ 417 w 642"/>
              <a:gd name="T29" fmla="*/ 670 h 895"/>
              <a:gd name="T30" fmla="*/ 412 w 642"/>
              <a:gd name="T31" fmla="*/ 684 h 895"/>
              <a:gd name="T32" fmla="*/ 443 w 642"/>
              <a:gd name="T33" fmla="*/ 737 h 895"/>
              <a:gd name="T34" fmla="*/ 429 w 642"/>
              <a:gd name="T35" fmla="*/ 755 h 895"/>
              <a:gd name="T36" fmla="*/ 394 w 642"/>
              <a:gd name="T37" fmla="*/ 800 h 895"/>
              <a:gd name="T38" fmla="*/ 369 w 642"/>
              <a:gd name="T39" fmla="*/ 786 h 895"/>
              <a:gd name="T40" fmla="*/ 363 w 642"/>
              <a:gd name="T41" fmla="*/ 822 h 895"/>
              <a:gd name="T42" fmla="*/ 355 w 642"/>
              <a:gd name="T43" fmla="*/ 843 h 895"/>
              <a:gd name="T44" fmla="*/ 324 w 642"/>
              <a:gd name="T45" fmla="*/ 862 h 895"/>
              <a:gd name="T46" fmla="*/ 312 w 642"/>
              <a:gd name="T47" fmla="*/ 891 h 895"/>
              <a:gd name="T48" fmla="*/ 289 w 642"/>
              <a:gd name="T49" fmla="*/ 891 h 895"/>
              <a:gd name="T50" fmla="*/ 281 w 642"/>
              <a:gd name="T51" fmla="*/ 868 h 895"/>
              <a:gd name="T52" fmla="*/ 258 w 642"/>
              <a:gd name="T53" fmla="*/ 870 h 895"/>
              <a:gd name="T54" fmla="*/ 224 w 642"/>
              <a:gd name="T55" fmla="*/ 865 h 895"/>
              <a:gd name="T56" fmla="*/ 199 w 642"/>
              <a:gd name="T57" fmla="*/ 851 h 895"/>
              <a:gd name="T58" fmla="*/ 167 w 642"/>
              <a:gd name="T59" fmla="*/ 825 h 895"/>
              <a:gd name="T60" fmla="*/ 131 w 642"/>
              <a:gd name="T61" fmla="*/ 794 h 895"/>
              <a:gd name="T62" fmla="*/ 79 w 642"/>
              <a:gd name="T63" fmla="*/ 732 h 895"/>
              <a:gd name="T64" fmla="*/ 114 w 642"/>
              <a:gd name="T65" fmla="*/ 709 h 895"/>
              <a:gd name="T66" fmla="*/ 128 w 642"/>
              <a:gd name="T67" fmla="*/ 684 h 895"/>
              <a:gd name="T68" fmla="*/ 145 w 642"/>
              <a:gd name="T69" fmla="*/ 689 h 895"/>
              <a:gd name="T70" fmla="*/ 153 w 642"/>
              <a:gd name="T71" fmla="*/ 667 h 895"/>
              <a:gd name="T72" fmla="*/ 139 w 642"/>
              <a:gd name="T73" fmla="*/ 630 h 895"/>
              <a:gd name="T74" fmla="*/ 139 w 642"/>
              <a:gd name="T75" fmla="*/ 596 h 895"/>
              <a:gd name="T76" fmla="*/ 55 w 642"/>
              <a:gd name="T77" fmla="*/ 519 h 895"/>
              <a:gd name="T78" fmla="*/ 12 w 642"/>
              <a:gd name="T79" fmla="*/ 508 h 895"/>
              <a:gd name="T80" fmla="*/ 20 w 642"/>
              <a:gd name="T81" fmla="*/ 459 h 895"/>
              <a:gd name="T82" fmla="*/ 34 w 642"/>
              <a:gd name="T83" fmla="*/ 459 h 895"/>
              <a:gd name="T84" fmla="*/ 43 w 642"/>
              <a:gd name="T85" fmla="*/ 431 h 895"/>
              <a:gd name="T86" fmla="*/ 65 w 642"/>
              <a:gd name="T87" fmla="*/ 377 h 895"/>
              <a:gd name="T88" fmla="*/ 83 w 642"/>
              <a:gd name="T89" fmla="*/ 320 h 895"/>
              <a:gd name="T90" fmla="*/ 59 w 642"/>
              <a:gd name="T91" fmla="*/ 292 h 895"/>
              <a:gd name="T92" fmla="*/ 124 w 642"/>
              <a:gd name="T93" fmla="*/ 279 h 895"/>
              <a:gd name="T94" fmla="*/ 191 w 642"/>
              <a:gd name="T95" fmla="*/ 245 h 895"/>
              <a:gd name="T96" fmla="*/ 174 w 642"/>
              <a:gd name="T97" fmla="*/ 169 h 895"/>
              <a:gd name="T98" fmla="*/ 231 w 642"/>
              <a:gd name="T99" fmla="*/ 79 h 895"/>
              <a:gd name="T100" fmla="*/ 298 w 642"/>
              <a:gd name="T101" fmla="*/ 26 h 895"/>
              <a:gd name="T102" fmla="*/ 343 w 642"/>
              <a:gd name="T103" fmla="*/ 19 h 895"/>
              <a:gd name="T104" fmla="*/ 383 w 642"/>
              <a:gd name="T105" fmla="*/ 28 h 895"/>
              <a:gd name="T106" fmla="*/ 443 w 642"/>
              <a:gd name="T107" fmla="*/ 47 h 895"/>
              <a:gd name="T108" fmla="*/ 499 w 642"/>
              <a:gd name="T109" fmla="*/ 56 h 895"/>
              <a:gd name="T110" fmla="*/ 567 w 642"/>
              <a:gd name="T111" fmla="*/ 47 h 8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42" h="895">
                <a:moveTo>
                  <a:pt x="596" y="45"/>
                </a:moveTo>
                <a:lnTo>
                  <a:pt x="641" y="170"/>
                </a:lnTo>
                <a:lnTo>
                  <a:pt x="613" y="184"/>
                </a:lnTo>
                <a:lnTo>
                  <a:pt x="624" y="209"/>
                </a:lnTo>
                <a:lnTo>
                  <a:pt x="629" y="244"/>
                </a:lnTo>
                <a:lnTo>
                  <a:pt x="627" y="266"/>
                </a:lnTo>
                <a:lnTo>
                  <a:pt x="618" y="280"/>
                </a:lnTo>
                <a:lnTo>
                  <a:pt x="587" y="318"/>
                </a:lnTo>
                <a:lnTo>
                  <a:pt x="550" y="360"/>
                </a:lnTo>
                <a:lnTo>
                  <a:pt x="553" y="375"/>
                </a:lnTo>
                <a:lnTo>
                  <a:pt x="567" y="385"/>
                </a:lnTo>
                <a:lnTo>
                  <a:pt x="541" y="434"/>
                </a:lnTo>
                <a:lnTo>
                  <a:pt x="553" y="454"/>
                </a:lnTo>
                <a:lnTo>
                  <a:pt x="567" y="477"/>
                </a:lnTo>
                <a:lnTo>
                  <a:pt x="558" y="499"/>
                </a:lnTo>
                <a:lnTo>
                  <a:pt x="550" y="519"/>
                </a:lnTo>
                <a:lnTo>
                  <a:pt x="533" y="530"/>
                </a:lnTo>
                <a:lnTo>
                  <a:pt x="541" y="559"/>
                </a:lnTo>
                <a:lnTo>
                  <a:pt x="541" y="579"/>
                </a:lnTo>
                <a:lnTo>
                  <a:pt x="533" y="598"/>
                </a:lnTo>
                <a:lnTo>
                  <a:pt x="533" y="618"/>
                </a:lnTo>
                <a:lnTo>
                  <a:pt x="522" y="630"/>
                </a:lnTo>
                <a:lnTo>
                  <a:pt x="522" y="635"/>
                </a:lnTo>
                <a:lnTo>
                  <a:pt x="510" y="638"/>
                </a:lnTo>
                <a:lnTo>
                  <a:pt x="502" y="649"/>
                </a:lnTo>
                <a:lnTo>
                  <a:pt x="496" y="644"/>
                </a:lnTo>
                <a:lnTo>
                  <a:pt x="479" y="632"/>
                </a:lnTo>
                <a:lnTo>
                  <a:pt x="462" y="632"/>
                </a:lnTo>
                <a:lnTo>
                  <a:pt x="446" y="641"/>
                </a:lnTo>
                <a:lnTo>
                  <a:pt x="417" y="670"/>
                </a:lnTo>
                <a:lnTo>
                  <a:pt x="408" y="675"/>
                </a:lnTo>
                <a:lnTo>
                  <a:pt x="412" y="684"/>
                </a:lnTo>
                <a:lnTo>
                  <a:pt x="439" y="726"/>
                </a:lnTo>
                <a:lnTo>
                  <a:pt x="443" y="737"/>
                </a:lnTo>
                <a:lnTo>
                  <a:pt x="439" y="749"/>
                </a:lnTo>
                <a:lnTo>
                  <a:pt x="429" y="755"/>
                </a:lnTo>
                <a:lnTo>
                  <a:pt x="406" y="780"/>
                </a:lnTo>
                <a:lnTo>
                  <a:pt x="394" y="800"/>
                </a:lnTo>
                <a:lnTo>
                  <a:pt x="383" y="791"/>
                </a:lnTo>
                <a:lnTo>
                  <a:pt x="369" y="786"/>
                </a:lnTo>
                <a:lnTo>
                  <a:pt x="363" y="791"/>
                </a:lnTo>
                <a:lnTo>
                  <a:pt x="363" y="822"/>
                </a:lnTo>
                <a:lnTo>
                  <a:pt x="360" y="839"/>
                </a:lnTo>
                <a:lnTo>
                  <a:pt x="355" y="843"/>
                </a:lnTo>
                <a:lnTo>
                  <a:pt x="329" y="854"/>
                </a:lnTo>
                <a:lnTo>
                  <a:pt x="324" y="862"/>
                </a:lnTo>
                <a:lnTo>
                  <a:pt x="318" y="879"/>
                </a:lnTo>
                <a:lnTo>
                  <a:pt x="312" y="891"/>
                </a:lnTo>
                <a:lnTo>
                  <a:pt x="303" y="894"/>
                </a:lnTo>
                <a:lnTo>
                  <a:pt x="289" y="891"/>
                </a:lnTo>
                <a:lnTo>
                  <a:pt x="281" y="885"/>
                </a:lnTo>
                <a:lnTo>
                  <a:pt x="281" y="868"/>
                </a:lnTo>
                <a:lnTo>
                  <a:pt x="272" y="860"/>
                </a:lnTo>
                <a:lnTo>
                  <a:pt x="258" y="870"/>
                </a:lnTo>
                <a:lnTo>
                  <a:pt x="230" y="885"/>
                </a:lnTo>
                <a:lnTo>
                  <a:pt x="224" y="865"/>
                </a:lnTo>
                <a:lnTo>
                  <a:pt x="210" y="856"/>
                </a:lnTo>
                <a:lnTo>
                  <a:pt x="199" y="851"/>
                </a:lnTo>
                <a:lnTo>
                  <a:pt x="184" y="848"/>
                </a:lnTo>
                <a:lnTo>
                  <a:pt x="167" y="825"/>
                </a:lnTo>
                <a:lnTo>
                  <a:pt x="145" y="789"/>
                </a:lnTo>
                <a:lnTo>
                  <a:pt x="131" y="794"/>
                </a:lnTo>
                <a:lnTo>
                  <a:pt x="117" y="800"/>
                </a:lnTo>
                <a:lnTo>
                  <a:pt x="79" y="732"/>
                </a:lnTo>
                <a:lnTo>
                  <a:pt x="91" y="732"/>
                </a:lnTo>
                <a:lnTo>
                  <a:pt x="114" y="709"/>
                </a:lnTo>
                <a:lnTo>
                  <a:pt x="117" y="692"/>
                </a:lnTo>
                <a:lnTo>
                  <a:pt x="128" y="684"/>
                </a:lnTo>
                <a:lnTo>
                  <a:pt x="136" y="684"/>
                </a:lnTo>
                <a:lnTo>
                  <a:pt x="145" y="689"/>
                </a:lnTo>
                <a:lnTo>
                  <a:pt x="153" y="680"/>
                </a:lnTo>
                <a:lnTo>
                  <a:pt x="153" y="667"/>
                </a:lnTo>
                <a:lnTo>
                  <a:pt x="136" y="661"/>
                </a:lnTo>
                <a:lnTo>
                  <a:pt x="139" y="630"/>
                </a:lnTo>
                <a:lnTo>
                  <a:pt x="139" y="604"/>
                </a:lnTo>
                <a:lnTo>
                  <a:pt x="139" y="596"/>
                </a:lnTo>
                <a:lnTo>
                  <a:pt x="119" y="584"/>
                </a:lnTo>
                <a:lnTo>
                  <a:pt x="55" y="519"/>
                </a:lnTo>
                <a:lnTo>
                  <a:pt x="26" y="542"/>
                </a:lnTo>
                <a:lnTo>
                  <a:pt x="12" y="508"/>
                </a:lnTo>
                <a:lnTo>
                  <a:pt x="0" y="491"/>
                </a:lnTo>
                <a:lnTo>
                  <a:pt x="20" y="459"/>
                </a:lnTo>
                <a:lnTo>
                  <a:pt x="26" y="442"/>
                </a:lnTo>
                <a:lnTo>
                  <a:pt x="34" y="459"/>
                </a:lnTo>
                <a:lnTo>
                  <a:pt x="48" y="454"/>
                </a:lnTo>
                <a:lnTo>
                  <a:pt x="43" y="431"/>
                </a:lnTo>
                <a:lnTo>
                  <a:pt x="37" y="397"/>
                </a:lnTo>
                <a:lnTo>
                  <a:pt x="65" y="377"/>
                </a:lnTo>
                <a:lnTo>
                  <a:pt x="77" y="363"/>
                </a:lnTo>
                <a:lnTo>
                  <a:pt x="83" y="320"/>
                </a:lnTo>
                <a:lnTo>
                  <a:pt x="65" y="311"/>
                </a:lnTo>
                <a:lnTo>
                  <a:pt x="59" y="292"/>
                </a:lnTo>
                <a:lnTo>
                  <a:pt x="68" y="278"/>
                </a:lnTo>
                <a:lnTo>
                  <a:pt x="124" y="279"/>
                </a:lnTo>
                <a:lnTo>
                  <a:pt x="159" y="297"/>
                </a:lnTo>
                <a:lnTo>
                  <a:pt x="191" y="245"/>
                </a:lnTo>
                <a:lnTo>
                  <a:pt x="168" y="229"/>
                </a:lnTo>
                <a:lnTo>
                  <a:pt x="174" y="169"/>
                </a:lnTo>
                <a:lnTo>
                  <a:pt x="228" y="94"/>
                </a:lnTo>
                <a:lnTo>
                  <a:pt x="231" y="79"/>
                </a:lnTo>
                <a:lnTo>
                  <a:pt x="273" y="64"/>
                </a:lnTo>
                <a:lnTo>
                  <a:pt x="298" y="26"/>
                </a:lnTo>
                <a:lnTo>
                  <a:pt x="324" y="0"/>
                </a:lnTo>
                <a:lnTo>
                  <a:pt x="343" y="19"/>
                </a:lnTo>
                <a:lnTo>
                  <a:pt x="358" y="19"/>
                </a:lnTo>
                <a:lnTo>
                  <a:pt x="383" y="28"/>
                </a:lnTo>
                <a:lnTo>
                  <a:pt x="420" y="31"/>
                </a:lnTo>
                <a:lnTo>
                  <a:pt x="443" y="47"/>
                </a:lnTo>
                <a:lnTo>
                  <a:pt x="471" y="59"/>
                </a:lnTo>
                <a:lnTo>
                  <a:pt x="499" y="56"/>
                </a:lnTo>
                <a:lnTo>
                  <a:pt x="536" y="47"/>
                </a:lnTo>
                <a:lnTo>
                  <a:pt x="567" y="47"/>
                </a:lnTo>
                <a:lnTo>
                  <a:pt x="596" y="45"/>
                </a:lnTo>
              </a:path>
            </a:pathLst>
          </a:custGeom>
          <a:solidFill>
            <a:schemeClr val="accent2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0" name="Freeform 16"/>
          <p:cNvSpPr>
            <a:spLocks/>
          </p:cNvSpPr>
          <p:nvPr/>
        </p:nvSpPr>
        <p:spPr bwMode="auto">
          <a:xfrm>
            <a:off x="5407909" y="1861246"/>
            <a:ext cx="658332" cy="702928"/>
          </a:xfrm>
          <a:custGeom>
            <a:avLst/>
            <a:gdLst>
              <a:gd name="T0" fmla="*/ 373 w 374"/>
              <a:gd name="T1" fmla="*/ 119 h 419"/>
              <a:gd name="T2" fmla="*/ 363 w 374"/>
              <a:gd name="T3" fmla="*/ 108 h 419"/>
              <a:gd name="T4" fmla="*/ 341 w 374"/>
              <a:gd name="T5" fmla="*/ 108 h 419"/>
              <a:gd name="T6" fmla="*/ 315 w 374"/>
              <a:gd name="T7" fmla="*/ 102 h 419"/>
              <a:gd name="T8" fmla="*/ 270 w 374"/>
              <a:gd name="T9" fmla="*/ 88 h 419"/>
              <a:gd name="T10" fmla="*/ 250 w 374"/>
              <a:gd name="T11" fmla="*/ 65 h 419"/>
              <a:gd name="T12" fmla="*/ 242 w 374"/>
              <a:gd name="T13" fmla="*/ 60 h 419"/>
              <a:gd name="T14" fmla="*/ 235 w 374"/>
              <a:gd name="T15" fmla="*/ 71 h 419"/>
              <a:gd name="T16" fmla="*/ 230 w 374"/>
              <a:gd name="T17" fmla="*/ 91 h 419"/>
              <a:gd name="T18" fmla="*/ 213 w 374"/>
              <a:gd name="T19" fmla="*/ 73 h 419"/>
              <a:gd name="T20" fmla="*/ 210 w 374"/>
              <a:gd name="T21" fmla="*/ 63 h 419"/>
              <a:gd name="T22" fmla="*/ 225 w 374"/>
              <a:gd name="T23" fmla="*/ 51 h 419"/>
              <a:gd name="T24" fmla="*/ 227 w 374"/>
              <a:gd name="T25" fmla="*/ 48 h 419"/>
              <a:gd name="T26" fmla="*/ 210 w 374"/>
              <a:gd name="T27" fmla="*/ 11 h 419"/>
              <a:gd name="T28" fmla="*/ 190 w 374"/>
              <a:gd name="T29" fmla="*/ 17 h 419"/>
              <a:gd name="T30" fmla="*/ 168 w 374"/>
              <a:gd name="T31" fmla="*/ 17 h 419"/>
              <a:gd name="T32" fmla="*/ 138 w 374"/>
              <a:gd name="T33" fmla="*/ 0 h 419"/>
              <a:gd name="T34" fmla="*/ 133 w 374"/>
              <a:gd name="T35" fmla="*/ 18 h 419"/>
              <a:gd name="T36" fmla="*/ 129 w 374"/>
              <a:gd name="T37" fmla="*/ 34 h 419"/>
              <a:gd name="T38" fmla="*/ 115 w 374"/>
              <a:gd name="T39" fmla="*/ 40 h 419"/>
              <a:gd name="T40" fmla="*/ 102 w 374"/>
              <a:gd name="T41" fmla="*/ 48 h 419"/>
              <a:gd name="T42" fmla="*/ 97 w 374"/>
              <a:gd name="T43" fmla="*/ 68 h 419"/>
              <a:gd name="T44" fmla="*/ 92 w 374"/>
              <a:gd name="T45" fmla="*/ 82 h 419"/>
              <a:gd name="T46" fmla="*/ 68 w 374"/>
              <a:gd name="T47" fmla="*/ 99 h 419"/>
              <a:gd name="T48" fmla="*/ 62 w 374"/>
              <a:gd name="T49" fmla="*/ 120 h 419"/>
              <a:gd name="T50" fmla="*/ 51 w 374"/>
              <a:gd name="T51" fmla="*/ 127 h 419"/>
              <a:gd name="T52" fmla="*/ 37 w 374"/>
              <a:gd name="T53" fmla="*/ 134 h 419"/>
              <a:gd name="T54" fmla="*/ 36 w 374"/>
              <a:gd name="T55" fmla="*/ 156 h 419"/>
              <a:gd name="T56" fmla="*/ 26 w 374"/>
              <a:gd name="T57" fmla="*/ 171 h 419"/>
              <a:gd name="T58" fmla="*/ 14 w 374"/>
              <a:gd name="T59" fmla="*/ 193 h 419"/>
              <a:gd name="T60" fmla="*/ 17 w 374"/>
              <a:gd name="T61" fmla="*/ 207 h 419"/>
              <a:gd name="T62" fmla="*/ 0 w 374"/>
              <a:gd name="T63" fmla="*/ 218 h 419"/>
              <a:gd name="T64" fmla="*/ 5 w 374"/>
              <a:gd name="T65" fmla="*/ 236 h 419"/>
              <a:gd name="T66" fmla="*/ 3 w 374"/>
              <a:gd name="T67" fmla="*/ 258 h 419"/>
              <a:gd name="T68" fmla="*/ 26 w 374"/>
              <a:gd name="T69" fmla="*/ 276 h 419"/>
              <a:gd name="T70" fmla="*/ 42 w 374"/>
              <a:gd name="T71" fmla="*/ 288 h 419"/>
              <a:gd name="T72" fmla="*/ 63 w 374"/>
              <a:gd name="T73" fmla="*/ 278 h 419"/>
              <a:gd name="T74" fmla="*/ 88 w 374"/>
              <a:gd name="T75" fmla="*/ 290 h 419"/>
              <a:gd name="T76" fmla="*/ 99 w 374"/>
              <a:gd name="T77" fmla="*/ 307 h 419"/>
              <a:gd name="T78" fmla="*/ 105 w 374"/>
              <a:gd name="T79" fmla="*/ 327 h 419"/>
              <a:gd name="T80" fmla="*/ 138 w 374"/>
              <a:gd name="T81" fmla="*/ 333 h 419"/>
              <a:gd name="T82" fmla="*/ 151 w 374"/>
              <a:gd name="T83" fmla="*/ 341 h 419"/>
              <a:gd name="T84" fmla="*/ 147 w 374"/>
              <a:gd name="T85" fmla="*/ 363 h 419"/>
              <a:gd name="T86" fmla="*/ 125 w 374"/>
              <a:gd name="T87" fmla="*/ 367 h 419"/>
              <a:gd name="T88" fmla="*/ 123 w 374"/>
              <a:gd name="T89" fmla="*/ 399 h 419"/>
              <a:gd name="T90" fmla="*/ 176 w 374"/>
              <a:gd name="T91" fmla="*/ 399 h 419"/>
              <a:gd name="T92" fmla="*/ 210 w 374"/>
              <a:gd name="T93" fmla="*/ 418 h 419"/>
              <a:gd name="T94" fmla="*/ 242 w 374"/>
              <a:gd name="T95" fmla="*/ 363 h 419"/>
              <a:gd name="T96" fmla="*/ 218 w 374"/>
              <a:gd name="T97" fmla="*/ 346 h 419"/>
              <a:gd name="T98" fmla="*/ 225 w 374"/>
              <a:gd name="T99" fmla="*/ 287 h 419"/>
              <a:gd name="T100" fmla="*/ 277 w 374"/>
              <a:gd name="T101" fmla="*/ 217 h 419"/>
              <a:gd name="T102" fmla="*/ 282 w 374"/>
              <a:gd name="T103" fmla="*/ 198 h 419"/>
              <a:gd name="T104" fmla="*/ 324 w 374"/>
              <a:gd name="T105" fmla="*/ 184 h 419"/>
              <a:gd name="T106" fmla="*/ 349 w 374"/>
              <a:gd name="T107" fmla="*/ 144 h 419"/>
              <a:gd name="T108" fmla="*/ 373 w 374"/>
              <a:gd name="T109" fmla="*/ 119 h 4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74" h="419">
                <a:moveTo>
                  <a:pt x="373" y="119"/>
                </a:moveTo>
                <a:lnTo>
                  <a:pt x="363" y="108"/>
                </a:lnTo>
                <a:lnTo>
                  <a:pt x="341" y="108"/>
                </a:lnTo>
                <a:lnTo>
                  <a:pt x="315" y="102"/>
                </a:lnTo>
                <a:lnTo>
                  <a:pt x="270" y="88"/>
                </a:lnTo>
                <a:lnTo>
                  <a:pt x="250" y="65"/>
                </a:lnTo>
                <a:lnTo>
                  <a:pt x="242" y="60"/>
                </a:lnTo>
                <a:lnTo>
                  <a:pt x="235" y="71"/>
                </a:lnTo>
                <a:lnTo>
                  <a:pt x="230" y="91"/>
                </a:lnTo>
                <a:lnTo>
                  <a:pt x="213" y="73"/>
                </a:lnTo>
                <a:lnTo>
                  <a:pt x="210" y="63"/>
                </a:lnTo>
                <a:lnTo>
                  <a:pt x="225" y="51"/>
                </a:lnTo>
                <a:lnTo>
                  <a:pt x="227" y="48"/>
                </a:lnTo>
                <a:lnTo>
                  <a:pt x="210" y="11"/>
                </a:lnTo>
                <a:lnTo>
                  <a:pt x="190" y="17"/>
                </a:lnTo>
                <a:lnTo>
                  <a:pt x="168" y="17"/>
                </a:lnTo>
                <a:lnTo>
                  <a:pt x="138" y="0"/>
                </a:lnTo>
                <a:lnTo>
                  <a:pt x="133" y="18"/>
                </a:lnTo>
                <a:lnTo>
                  <a:pt x="129" y="34"/>
                </a:lnTo>
                <a:lnTo>
                  <a:pt x="115" y="40"/>
                </a:lnTo>
                <a:lnTo>
                  <a:pt x="102" y="48"/>
                </a:lnTo>
                <a:lnTo>
                  <a:pt x="97" y="68"/>
                </a:lnTo>
                <a:lnTo>
                  <a:pt x="92" y="82"/>
                </a:lnTo>
                <a:lnTo>
                  <a:pt x="68" y="99"/>
                </a:lnTo>
                <a:lnTo>
                  <a:pt x="62" y="120"/>
                </a:lnTo>
                <a:lnTo>
                  <a:pt x="51" y="127"/>
                </a:lnTo>
                <a:lnTo>
                  <a:pt x="37" y="134"/>
                </a:lnTo>
                <a:lnTo>
                  <a:pt x="36" y="156"/>
                </a:lnTo>
                <a:lnTo>
                  <a:pt x="26" y="171"/>
                </a:lnTo>
                <a:lnTo>
                  <a:pt x="14" y="193"/>
                </a:lnTo>
                <a:lnTo>
                  <a:pt x="17" y="207"/>
                </a:lnTo>
                <a:lnTo>
                  <a:pt x="0" y="218"/>
                </a:lnTo>
                <a:lnTo>
                  <a:pt x="5" y="236"/>
                </a:lnTo>
                <a:lnTo>
                  <a:pt x="3" y="258"/>
                </a:lnTo>
                <a:lnTo>
                  <a:pt x="26" y="276"/>
                </a:lnTo>
                <a:lnTo>
                  <a:pt x="42" y="288"/>
                </a:lnTo>
                <a:lnTo>
                  <a:pt x="63" y="278"/>
                </a:lnTo>
                <a:lnTo>
                  <a:pt x="88" y="290"/>
                </a:lnTo>
                <a:lnTo>
                  <a:pt x="99" y="307"/>
                </a:lnTo>
                <a:lnTo>
                  <a:pt x="105" y="327"/>
                </a:lnTo>
                <a:lnTo>
                  <a:pt x="138" y="333"/>
                </a:lnTo>
                <a:lnTo>
                  <a:pt x="151" y="341"/>
                </a:lnTo>
                <a:lnTo>
                  <a:pt x="147" y="363"/>
                </a:lnTo>
                <a:lnTo>
                  <a:pt x="125" y="367"/>
                </a:lnTo>
                <a:lnTo>
                  <a:pt x="123" y="399"/>
                </a:lnTo>
                <a:lnTo>
                  <a:pt x="176" y="399"/>
                </a:lnTo>
                <a:lnTo>
                  <a:pt x="210" y="418"/>
                </a:lnTo>
                <a:lnTo>
                  <a:pt x="242" y="363"/>
                </a:lnTo>
                <a:lnTo>
                  <a:pt x="218" y="346"/>
                </a:lnTo>
                <a:lnTo>
                  <a:pt x="225" y="287"/>
                </a:lnTo>
                <a:lnTo>
                  <a:pt x="277" y="217"/>
                </a:lnTo>
                <a:lnTo>
                  <a:pt x="282" y="198"/>
                </a:lnTo>
                <a:lnTo>
                  <a:pt x="324" y="184"/>
                </a:lnTo>
                <a:lnTo>
                  <a:pt x="349" y="144"/>
                </a:lnTo>
                <a:lnTo>
                  <a:pt x="373" y="119"/>
                </a:lnTo>
              </a:path>
            </a:pathLst>
          </a:custGeom>
          <a:solidFill>
            <a:srgbClr val="FFCD00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1" name="Freeform 17"/>
          <p:cNvSpPr>
            <a:spLocks/>
          </p:cNvSpPr>
          <p:nvPr/>
        </p:nvSpPr>
        <p:spPr bwMode="auto">
          <a:xfrm>
            <a:off x="5104412" y="1810203"/>
            <a:ext cx="548107" cy="488550"/>
          </a:xfrm>
          <a:custGeom>
            <a:avLst/>
            <a:gdLst>
              <a:gd name="T0" fmla="*/ 310 w 311"/>
              <a:gd name="T1" fmla="*/ 30 h 292"/>
              <a:gd name="T2" fmla="*/ 300 w 311"/>
              <a:gd name="T3" fmla="*/ 23 h 292"/>
              <a:gd name="T4" fmla="*/ 275 w 311"/>
              <a:gd name="T5" fmla="*/ 43 h 292"/>
              <a:gd name="T6" fmla="*/ 249 w 311"/>
              <a:gd name="T7" fmla="*/ 43 h 292"/>
              <a:gd name="T8" fmla="*/ 238 w 311"/>
              <a:gd name="T9" fmla="*/ 51 h 292"/>
              <a:gd name="T10" fmla="*/ 218 w 311"/>
              <a:gd name="T11" fmla="*/ 51 h 292"/>
              <a:gd name="T12" fmla="*/ 187 w 311"/>
              <a:gd name="T13" fmla="*/ 34 h 292"/>
              <a:gd name="T14" fmla="*/ 167 w 311"/>
              <a:gd name="T15" fmla="*/ 23 h 292"/>
              <a:gd name="T16" fmla="*/ 147 w 311"/>
              <a:gd name="T17" fmla="*/ 26 h 292"/>
              <a:gd name="T18" fmla="*/ 90 w 311"/>
              <a:gd name="T19" fmla="*/ 0 h 292"/>
              <a:gd name="T20" fmla="*/ 73 w 311"/>
              <a:gd name="T21" fmla="*/ 12 h 292"/>
              <a:gd name="T22" fmla="*/ 59 w 311"/>
              <a:gd name="T23" fmla="*/ 15 h 292"/>
              <a:gd name="T24" fmla="*/ 54 w 311"/>
              <a:gd name="T25" fmla="*/ 26 h 292"/>
              <a:gd name="T26" fmla="*/ 59 w 311"/>
              <a:gd name="T27" fmla="*/ 34 h 292"/>
              <a:gd name="T28" fmla="*/ 56 w 311"/>
              <a:gd name="T29" fmla="*/ 43 h 292"/>
              <a:gd name="T30" fmla="*/ 22 w 311"/>
              <a:gd name="T31" fmla="*/ 36 h 292"/>
              <a:gd name="T32" fmla="*/ 6 w 311"/>
              <a:gd name="T33" fmla="*/ 46 h 292"/>
              <a:gd name="T34" fmla="*/ 0 w 311"/>
              <a:gd name="T35" fmla="*/ 61 h 292"/>
              <a:gd name="T36" fmla="*/ 1 w 311"/>
              <a:gd name="T37" fmla="*/ 80 h 292"/>
              <a:gd name="T38" fmla="*/ 25 w 311"/>
              <a:gd name="T39" fmla="*/ 111 h 292"/>
              <a:gd name="T40" fmla="*/ 19 w 311"/>
              <a:gd name="T41" fmla="*/ 134 h 292"/>
              <a:gd name="T42" fmla="*/ 42 w 311"/>
              <a:gd name="T43" fmla="*/ 156 h 292"/>
              <a:gd name="T44" fmla="*/ 41 w 311"/>
              <a:gd name="T45" fmla="*/ 169 h 292"/>
              <a:gd name="T46" fmla="*/ 14 w 311"/>
              <a:gd name="T47" fmla="*/ 176 h 292"/>
              <a:gd name="T48" fmla="*/ 18 w 311"/>
              <a:gd name="T49" fmla="*/ 204 h 292"/>
              <a:gd name="T50" fmla="*/ 40 w 311"/>
              <a:gd name="T51" fmla="*/ 210 h 292"/>
              <a:gd name="T52" fmla="*/ 49 w 311"/>
              <a:gd name="T53" fmla="*/ 241 h 292"/>
              <a:gd name="T54" fmla="*/ 93 w 311"/>
              <a:gd name="T55" fmla="*/ 246 h 292"/>
              <a:gd name="T56" fmla="*/ 110 w 311"/>
              <a:gd name="T57" fmla="*/ 261 h 292"/>
              <a:gd name="T58" fmla="*/ 130 w 311"/>
              <a:gd name="T59" fmla="*/ 280 h 292"/>
              <a:gd name="T60" fmla="*/ 143 w 311"/>
              <a:gd name="T61" fmla="*/ 279 h 292"/>
              <a:gd name="T62" fmla="*/ 176 w 311"/>
              <a:gd name="T63" fmla="*/ 291 h 292"/>
              <a:gd name="T64" fmla="*/ 178 w 311"/>
              <a:gd name="T65" fmla="*/ 270 h 292"/>
              <a:gd name="T66" fmla="*/ 174 w 311"/>
              <a:gd name="T67" fmla="*/ 247 h 292"/>
              <a:gd name="T68" fmla="*/ 191 w 311"/>
              <a:gd name="T69" fmla="*/ 238 h 292"/>
              <a:gd name="T70" fmla="*/ 187 w 311"/>
              <a:gd name="T71" fmla="*/ 223 h 292"/>
              <a:gd name="T72" fmla="*/ 201 w 311"/>
              <a:gd name="T73" fmla="*/ 196 h 292"/>
              <a:gd name="T74" fmla="*/ 207 w 311"/>
              <a:gd name="T75" fmla="*/ 187 h 292"/>
              <a:gd name="T76" fmla="*/ 209 w 311"/>
              <a:gd name="T77" fmla="*/ 165 h 292"/>
              <a:gd name="T78" fmla="*/ 237 w 311"/>
              <a:gd name="T79" fmla="*/ 151 h 292"/>
              <a:gd name="T80" fmla="*/ 240 w 311"/>
              <a:gd name="T81" fmla="*/ 130 h 292"/>
              <a:gd name="T82" fmla="*/ 261 w 311"/>
              <a:gd name="T83" fmla="*/ 117 h 292"/>
              <a:gd name="T84" fmla="*/ 269 w 311"/>
              <a:gd name="T85" fmla="*/ 105 h 292"/>
              <a:gd name="T86" fmla="*/ 273 w 311"/>
              <a:gd name="T87" fmla="*/ 79 h 292"/>
              <a:gd name="T88" fmla="*/ 289 w 311"/>
              <a:gd name="T89" fmla="*/ 69 h 292"/>
              <a:gd name="T90" fmla="*/ 302 w 311"/>
              <a:gd name="T91" fmla="*/ 64 h 292"/>
              <a:gd name="T92" fmla="*/ 310 w 311"/>
              <a:gd name="T93" fmla="*/ 30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11" h="292">
                <a:moveTo>
                  <a:pt x="310" y="30"/>
                </a:moveTo>
                <a:lnTo>
                  <a:pt x="300" y="23"/>
                </a:lnTo>
                <a:lnTo>
                  <a:pt x="275" y="43"/>
                </a:lnTo>
                <a:lnTo>
                  <a:pt x="249" y="43"/>
                </a:lnTo>
                <a:lnTo>
                  <a:pt x="238" y="51"/>
                </a:lnTo>
                <a:lnTo>
                  <a:pt x="218" y="51"/>
                </a:lnTo>
                <a:lnTo>
                  <a:pt x="187" y="34"/>
                </a:lnTo>
                <a:lnTo>
                  <a:pt x="167" y="23"/>
                </a:lnTo>
                <a:lnTo>
                  <a:pt x="147" y="26"/>
                </a:lnTo>
                <a:lnTo>
                  <a:pt x="90" y="0"/>
                </a:lnTo>
                <a:lnTo>
                  <a:pt x="73" y="12"/>
                </a:lnTo>
                <a:lnTo>
                  <a:pt x="59" y="15"/>
                </a:lnTo>
                <a:lnTo>
                  <a:pt x="54" y="26"/>
                </a:lnTo>
                <a:lnTo>
                  <a:pt x="59" y="34"/>
                </a:lnTo>
                <a:lnTo>
                  <a:pt x="56" y="43"/>
                </a:lnTo>
                <a:lnTo>
                  <a:pt x="22" y="36"/>
                </a:lnTo>
                <a:lnTo>
                  <a:pt x="6" y="46"/>
                </a:lnTo>
                <a:lnTo>
                  <a:pt x="0" y="61"/>
                </a:lnTo>
                <a:lnTo>
                  <a:pt x="1" y="80"/>
                </a:lnTo>
                <a:lnTo>
                  <a:pt x="25" y="111"/>
                </a:lnTo>
                <a:lnTo>
                  <a:pt x="19" y="134"/>
                </a:lnTo>
                <a:lnTo>
                  <a:pt x="42" y="156"/>
                </a:lnTo>
                <a:lnTo>
                  <a:pt x="41" y="169"/>
                </a:lnTo>
                <a:lnTo>
                  <a:pt x="14" y="176"/>
                </a:lnTo>
                <a:lnTo>
                  <a:pt x="18" y="204"/>
                </a:lnTo>
                <a:lnTo>
                  <a:pt x="40" y="210"/>
                </a:lnTo>
                <a:lnTo>
                  <a:pt x="49" y="241"/>
                </a:lnTo>
                <a:lnTo>
                  <a:pt x="93" y="246"/>
                </a:lnTo>
                <a:lnTo>
                  <a:pt x="110" y="261"/>
                </a:lnTo>
                <a:lnTo>
                  <a:pt x="130" y="280"/>
                </a:lnTo>
                <a:lnTo>
                  <a:pt x="143" y="279"/>
                </a:lnTo>
                <a:lnTo>
                  <a:pt x="176" y="291"/>
                </a:lnTo>
                <a:lnTo>
                  <a:pt x="178" y="270"/>
                </a:lnTo>
                <a:lnTo>
                  <a:pt x="174" y="247"/>
                </a:lnTo>
                <a:lnTo>
                  <a:pt x="191" y="238"/>
                </a:lnTo>
                <a:lnTo>
                  <a:pt x="187" y="223"/>
                </a:lnTo>
                <a:lnTo>
                  <a:pt x="201" y="196"/>
                </a:lnTo>
                <a:lnTo>
                  <a:pt x="207" y="187"/>
                </a:lnTo>
                <a:lnTo>
                  <a:pt x="209" y="165"/>
                </a:lnTo>
                <a:lnTo>
                  <a:pt x="237" y="151"/>
                </a:lnTo>
                <a:lnTo>
                  <a:pt x="240" y="130"/>
                </a:lnTo>
                <a:lnTo>
                  <a:pt x="261" y="117"/>
                </a:lnTo>
                <a:lnTo>
                  <a:pt x="269" y="105"/>
                </a:lnTo>
                <a:lnTo>
                  <a:pt x="273" y="79"/>
                </a:lnTo>
                <a:lnTo>
                  <a:pt x="289" y="69"/>
                </a:lnTo>
                <a:lnTo>
                  <a:pt x="302" y="64"/>
                </a:lnTo>
                <a:lnTo>
                  <a:pt x="310" y="30"/>
                </a:lnTo>
              </a:path>
            </a:pathLst>
          </a:custGeom>
          <a:solidFill>
            <a:schemeClr val="accent3">
              <a:lumMod val="5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2" name="Freeform 18"/>
          <p:cNvSpPr>
            <a:spLocks/>
          </p:cNvSpPr>
          <p:nvPr/>
        </p:nvSpPr>
        <p:spPr bwMode="auto">
          <a:xfrm>
            <a:off x="5146690" y="2215626"/>
            <a:ext cx="528478" cy="338339"/>
          </a:xfrm>
          <a:custGeom>
            <a:avLst/>
            <a:gdLst>
              <a:gd name="T0" fmla="*/ 24 w 300"/>
              <a:gd name="T1" fmla="*/ 0 h 202"/>
              <a:gd name="T2" fmla="*/ 66 w 300"/>
              <a:gd name="T3" fmla="*/ 4 h 202"/>
              <a:gd name="T4" fmla="*/ 86 w 300"/>
              <a:gd name="T5" fmla="*/ 19 h 202"/>
              <a:gd name="T6" fmla="*/ 103 w 300"/>
              <a:gd name="T7" fmla="*/ 38 h 202"/>
              <a:gd name="T8" fmla="*/ 119 w 300"/>
              <a:gd name="T9" fmla="*/ 38 h 202"/>
              <a:gd name="T10" fmla="*/ 155 w 300"/>
              <a:gd name="T11" fmla="*/ 49 h 202"/>
              <a:gd name="T12" fmla="*/ 190 w 300"/>
              <a:gd name="T13" fmla="*/ 77 h 202"/>
              <a:gd name="T14" fmla="*/ 211 w 300"/>
              <a:gd name="T15" fmla="*/ 65 h 202"/>
              <a:gd name="T16" fmla="*/ 239 w 300"/>
              <a:gd name="T17" fmla="*/ 79 h 202"/>
              <a:gd name="T18" fmla="*/ 247 w 300"/>
              <a:gd name="T19" fmla="*/ 96 h 202"/>
              <a:gd name="T20" fmla="*/ 254 w 300"/>
              <a:gd name="T21" fmla="*/ 116 h 202"/>
              <a:gd name="T22" fmla="*/ 287 w 300"/>
              <a:gd name="T23" fmla="*/ 121 h 202"/>
              <a:gd name="T24" fmla="*/ 299 w 300"/>
              <a:gd name="T25" fmla="*/ 130 h 202"/>
              <a:gd name="T26" fmla="*/ 294 w 300"/>
              <a:gd name="T27" fmla="*/ 153 h 202"/>
              <a:gd name="T28" fmla="*/ 274 w 300"/>
              <a:gd name="T29" fmla="*/ 157 h 202"/>
              <a:gd name="T30" fmla="*/ 271 w 300"/>
              <a:gd name="T31" fmla="*/ 184 h 202"/>
              <a:gd name="T32" fmla="*/ 256 w 300"/>
              <a:gd name="T33" fmla="*/ 201 h 202"/>
              <a:gd name="T34" fmla="*/ 239 w 300"/>
              <a:gd name="T35" fmla="*/ 201 h 202"/>
              <a:gd name="T36" fmla="*/ 218 w 300"/>
              <a:gd name="T37" fmla="*/ 191 h 202"/>
              <a:gd name="T38" fmla="*/ 216 w 300"/>
              <a:gd name="T39" fmla="*/ 161 h 202"/>
              <a:gd name="T40" fmla="*/ 214 w 300"/>
              <a:gd name="T41" fmla="*/ 149 h 202"/>
              <a:gd name="T42" fmla="*/ 131 w 300"/>
              <a:gd name="T43" fmla="*/ 149 h 202"/>
              <a:gd name="T44" fmla="*/ 123 w 300"/>
              <a:gd name="T45" fmla="*/ 170 h 202"/>
              <a:gd name="T46" fmla="*/ 112 w 300"/>
              <a:gd name="T47" fmla="*/ 187 h 202"/>
              <a:gd name="T48" fmla="*/ 91 w 300"/>
              <a:gd name="T49" fmla="*/ 192 h 202"/>
              <a:gd name="T50" fmla="*/ 80 w 300"/>
              <a:gd name="T51" fmla="*/ 187 h 202"/>
              <a:gd name="T52" fmla="*/ 80 w 300"/>
              <a:gd name="T53" fmla="*/ 161 h 202"/>
              <a:gd name="T54" fmla="*/ 77 w 300"/>
              <a:gd name="T55" fmla="*/ 149 h 202"/>
              <a:gd name="T56" fmla="*/ 66 w 300"/>
              <a:gd name="T57" fmla="*/ 147 h 202"/>
              <a:gd name="T58" fmla="*/ 51 w 300"/>
              <a:gd name="T59" fmla="*/ 160 h 202"/>
              <a:gd name="T60" fmla="*/ 52 w 300"/>
              <a:gd name="T61" fmla="*/ 184 h 202"/>
              <a:gd name="T62" fmla="*/ 35 w 300"/>
              <a:gd name="T63" fmla="*/ 192 h 202"/>
              <a:gd name="T64" fmla="*/ 23 w 300"/>
              <a:gd name="T65" fmla="*/ 191 h 202"/>
              <a:gd name="T66" fmla="*/ 24 w 300"/>
              <a:gd name="T67" fmla="*/ 153 h 202"/>
              <a:gd name="T68" fmla="*/ 12 w 300"/>
              <a:gd name="T69" fmla="*/ 124 h 202"/>
              <a:gd name="T70" fmla="*/ 0 w 300"/>
              <a:gd name="T71" fmla="*/ 107 h 202"/>
              <a:gd name="T72" fmla="*/ 6 w 300"/>
              <a:gd name="T73" fmla="*/ 90 h 202"/>
              <a:gd name="T74" fmla="*/ 24 w 300"/>
              <a:gd name="T75" fmla="*/ 76 h 202"/>
              <a:gd name="T76" fmla="*/ 20 w 300"/>
              <a:gd name="T77" fmla="*/ 51 h 202"/>
              <a:gd name="T78" fmla="*/ 8 w 300"/>
              <a:gd name="T79" fmla="*/ 28 h 202"/>
              <a:gd name="T80" fmla="*/ 9 w 300"/>
              <a:gd name="T81" fmla="*/ 18 h 202"/>
              <a:gd name="T82" fmla="*/ 24 w 300"/>
              <a:gd name="T83" fmla="*/ 0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00" h="202">
                <a:moveTo>
                  <a:pt x="24" y="0"/>
                </a:moveTo>
                <a:lnTo>
                  <a:pt x="66" y="4"/>
                </a:lnTo>
                <a:lnTo>
                  <a:pt x="86" y="19"/>
                </a:lnTo>
                <a:lnTo>
                  <a:pt x="103" y="38"/>
                </a:lnTo>
                <a:lnTo>
                  <a:pt x="119" y="38"/>
                </a:lnTo>
                <a:lnTo>
                  <a:pt x="155" y="49"/>
                </a:lnTo>
                <a:lnTo>
                  <a:pt x="190" y="77"/>
                </a:lnTo>
                <a:lnTo>
                  <a:pt x="211" y="65"/>
                </a:lnTo>
                <a:lnTo>
                  <a:pt x="239" y="79"/>
                </a:lnTo>
                <a:lnTo>
                  <a:pt x="247" y="96"/>
                </a:lnTo>
                <a:lnTo>
                  <a:pt x="254" y="116"/>
                </a:lnTo>
                <a:lnTo>
                  <a:pt x="287" y="121"/>
                </a:lnTo>
                <a:lnTo>
                  <a:pt x="299" y="130"/>
                </a:lnTo>
                <a:lnTo>
                  <a:pt x="294" y="153"/>
                </a:lnTo>
                <a:lnTo>
                  <a:pt x="274" y="157"/>
                </a:lnTo>
                <a:lnTo>
                  <a:pt x="271" y="184"/>
                </a:lnTo>
                <a:lnTo>
                  <a:pt x="256" y="201"/>
                </a:lnTo>
                <a:lnTo>
                  <a:pt x="239" y="201"/>
                </a:lnTo>
                <a:lnTo>
                  <a:pt x="218" y="191"/>
                </a:lnTo>
                <a:lnTo>
                  <a:pt x="216" y="161"/>
                </a:lnTo>
                <a:lnTo>
                  <a:pt x="214" y="149"/>
                </a:lnTo>
                <a:lnTo>
                  <a:pt x="131" y="149"/>
                </a:lnTo>
                <a:lnTo>
                  <a:pt x="123" y="170"/>
                </a:lnTo>
                <a:lnTo>
                  <a:pt x="112" y="187"/>
                </a:lnTo>
                <a:lnTo>
                  <a:pt x="91" y="192"/>
                </a:lnTo>
                <a:lnTo>
                  <a:pt x="80" y="187"/>
                </a:lnTo>
                <a:lnTo>
                  <a:pt x="80" y="161"/>
                </a:lnTo>
                <a:lnTo>
                  <a:pt x="77" y="149"/>
                </a:lnTo>
                <a:lnTo>
                  <a:pt x="66" y="147"/>
                </a:lnTo>
                <a:lnTo>
                  <a:pt x="51" y="160"/>
                </a:lnTo>
                <a:lnTo>
                  <a:pt x="52" y="184"/>
                </a:lnTo>
                <a:lnTo>
                  <a:pt x="35" y="192"/>
                </a:lnTo>
                <a:lnTo>
                  <a:pt x="23" y="191"/>
                </a:lnTo>
                <a:lnTo>
                  <a:pt x="24" y="153"/>
                </a:lnTo>
                <a:lnTo>
                  <a:pt x="12" y="124"/>
                </a:lnTo>
                <a:lnTo>
                  <a:pt x="0" y="107"/>
                </a:lnTo>
                <a:lnTo>
                  <a:pt x="6" y="90"/>
                </a:lnTo>
                <a:lnTo>
                  <a:pt x="24" y="76"/>
                </a:lnTo>
                <a:lnTo>
                  <a:pt x="20" y="51"/>
                </a:lnTo>
                <a:lnTo>
                  <a:pt x="8" y="28"/>
                </a:lnTo>
                <a:lnTo>
                  <a:pt x="9" y="18"/>
                </a:lnTo>
                <a:lnTo>
                  <a:pt x="24" y="0"/>
                </a:ln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3" name="Freeform 19"/>
          <p:cNvSpPr>
            <a:spLocks/>
          </p:cNvSpPr>
          <p:nvPr/>
        </p:nvSpPr>
        <p:spPr bwMode="auto">
          <a:xfrm>
            <a:off x="3660912" y="1696452"/>
            <a:ext cx="972399" cy="357298"/>
          </a:xfrm>
          <a:custGeom>
            <a:avLst/>
            <a:gdLst>
              <a:gd name="T0" fmla="*/ 39 w 552"/>
              <a:gd name="T1" fmla="*/ 11 h 214"/>
              <a:gd name="T2" fmla="*/ 41 w 552"/>
              <a:gd name="T3" fmla="*/ 25 h 214"/>
              <a:gd name="T4" fmla="*/ 25 w 552"/>
              <a:gd name="T5" fmla="*/ 38 h 214"/>
              <a:gd name="T6" fmla="*/ 11 w 552"/>
              <a:gd name="T7" fmla="*/ 59 h 214"/>
              <a:gd name="T8" fmla="*/ 0 w 552"/>
              <a:gd name="T9" fmla="*/ 95 h 214"/>
              <a:gd name="T10" fmla="*/ 21 w 552"/>
              <a:gd name="T11" fmla="*/ 122 h 214"/>
              <a:gd name="T12" fmla="*/ 24 w 552"/>
              <a:gd name="T13" fmla="*/ 143 h 214"/>
              <a:gd name="T14" fmla="*/ 20 w 552"/>
              <a:gd name="T15" fmla="*/ 164 h 214"/>
              <a:gd name="T16" fmla="*/ 15 w 552"/>
              <a:gd name="T17" fmla="*/ 179 h 214"/>
              <a:gd name="T18" fmla="*/ 19 w 552"/>
              <a:gd name="T19" fmla="*/ 195 h 214"/>
              <a:gd name="T20" fmla="*/ 30 w 552"/>
              <a:gd name="T21" fmla="*/ 211 h 214"/>
              <a:gd name="T22" fmla="*/ 66 w 552"/>
              <a:gd name="T23" fmla="*/ 211 h 214"/>
              <a:gd name="T24" fmla="*/ 108 w 552"/>
              <a:gd name="T25" fmla="*/ 213 h 214"/>
              <a:gd name="T26" fmla="*/ 128 w 552"/>
              <a:gd name="T27" fmla="*/ 204 h 214"/>
              <a:gd name="T28" fmla="*/ 143 w 552"/>
              <a:gd name="T29" fmla="*/ 178 h 214"/>
              <a:gd name="T30" fmla="*/ 157 w 552"/>
              <a:gd name="T31" fmla="*/ 182 h 214"/>
              <a:gd name="T32" fmla="*/ 171 w 552"/>
              <a:gd name="T33" fmla="*/ 193 h 214"/>
              <a:gd name="T34" fmla="*/ 202 w 552"/>
              <a:gd name="T35" fmla="*/ 173 h 214"/>
              <a:gd name="T36" fmla="*/ 219 w 552"/>
              <a:gd name="T37" fmla="*/ 181 h 214"/>
              <a:gd name="T38" fmla="*/ 245 w 552"/>
              <a:gd name="T39" fmla="*/ 198 h 214"/>
              <a:gd name="T40" fmla="*/ 263 w 552"/>
              <a:gd name="T41" fmla="*/ 204 h 214"/>
              <a:gd name="T42" fmla="*/ 304 w 552"/>
              <a:gd name="T43" fmla="*/ 177 h 214"/>
              <a:gd name="T44" fmla="*/ 321 w 552"/>
              <a:gd name="T45" fmla="*/ 180 h 214"/>
              <a:gd name="T46" fmla="*/ 350 w 552"/>
              <a:gd name="T47" fmla="*/ 190 h 214"/>
              <a:gd name="T48" fmla="*/ 365 w 552"/>
              <a:gd name="T49" fmla="*/ 184 h 214"/>
              <a:gd name="T50" fmla="*/ 384 w 552"/>
              <a:gd name="T51" fmla="*/ 176 h 214"/>
              <a:gd name="T52" fmla="*/ 405 w 552"/>
              <a:gd name="T53" fmla="*/ 183 h 214"/>
              <a:gd name="T54" fmla="*/ 426 w 552"/>
              <a:gd name="T55" fmla="*/ 173 h 214"/>
              <a:gd name="T56" fmla="*/ 445 w 552"/>
              <a:gd name="T57" fmla="*/ 160 h 214"/>
              <a:gd name="T58" fmla="*/ 461 w 552"/>
              <a:gd name="T59" fmla="*/ 147 h 214"/>
              <a:gd name="T60" fmla="*/ 486 w 552"/>
              <a:gd name="T61" fmla="*/ 162 h 214"/>
              <a:gd name="T62" fmla="*/ 492 w 552"/>
              <a:gd name="T63" fmla="*/ 142 h 214"/>
              <a:gd name="T64" fmla="*/ 496 w 552"/>
              <a:gd name="T65" fmla="*/ 125 h 214"/>
              <a:gd name="T66" fmla="*/ 517 w 552"/>
              <a:gd name="T67" fmla="*/ 119 h 214"/>
              <a:gd name="T68" fmla="*/ 551 w 552"/>
              <a:gd name="T69" fmla="*/ 110 h 214"/>
              <a:gd name="T70" fmla="*/ 551 w 552"/>
              <a:gd name="T71" fmla="*/ 97 h 214"/>
              <a:gd name="T72" fmla="*/ 551 w 552"/>
              <a:gd name="T73" fmla="*/ 76 h 214"/>
              <a:gd name="T74" fmla="*/ 469 w 552"/>
              <a:gd name="T75" fmla="*/ 57 h 214"/>
              <a:gd name="T76" fmla="*/ 389 w 552"/>
              <a:gd name="T77" fmla="*/ 34 h 214"/>
              <a:gd name="T78" fmla="*/ 373 w 552"/>
              <a:gd name="T79" fmla="*/ 37 h 214"/>
              <a:gd name="T80" fmla="*/ 285 w 552"/>
              <a:gd name="T81" fmla="*/ 0 h 214"/>
              <a:gd name="T82" fmla="*/ 254 w 552"/>
              <a:gd name="T83" fmla="*/ 11 h 214"/>
              <a:gd name="T84" fmla="*/ 214 w 552"/>
              <a:gd name="T85" fmla="*/ 23 h 214"/>
              <a:gd name="T86" fmla="*/ 166 w 552"/>
              <a:gd name="T87" fmla="*/ 23 h 214"/>
              <a:gd name="T88" fmla="*/ 151 w 552"/>
              <a:gd name="T89" fmla="*/ 26 h 214"/>
              <a:gd name="T90" fmla="*/ 146 w 552"/>
              <a:gd name="T91" fmla="*/ 14 h 214"/>
              <a:gd name="T92" fmla="*/ 132 w 552"/>
              <a:gd name="T93" fmla="*/ 26 h 214"/>
              <a:gd name="T94" fmla="*/ 106 w 552"/>
              <a:gd name="T95" fmla="*/ 23 h 214"/>
              <a:gd name="T96" fmla="*/ 78 w 552"/>
              <a:gd name="T97" fmla="*/ 11 h 214"/>
              <a:gd name="T98" fmla="*/ 63 w 552"/>
              <a:gd name="T99" fmla="*/ 9 h 214"/>
              <a:gd name="T100" fmla="*/ 39 w 552"/>
              <a:gd name="T101" fmla="*/ 11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52" h="214">
                <a:moveTo>
                  <a:pt x="39" y="11"/>
                </a:moveTo>
                <a:lnTo>
                  <a:pt x="41" y="25"/>
                </a:lnTo>
                <a:lnTo>
                  <a:pt x="25" y="38"/>
                </a:lnTo>
                <a:lnTo>
                  <a:pt x="11" y="59"/>
                </a:lnTo>
                <a:lnTo>
                  <a:pt x="0" y="95"/>
                </a:lnTo>
                <a:lnTo>
                  <a:pt x="21" y="122"/>
                </a:lnTo>
                <a:lnTo>
                  <a:pt x="24" y="143"/>
                </a:lnTo>
                <a:lnTo>
                  <a:pt x="20" y="164"/>
                </a:lnTo>
                <a:lnTo>
                  <a:pt x="15" y="179"/>
                </a:lnTo>
                <a:lnTo>
                  <a:pt x="19" y="195"/>
                </a:lnTo>
                <a:lnTo>
                  <a:pt x="30" y="211"/>
                </a:lnTo>
                <a:lnTo>
                  <a:pt x="66" y="211"/>
                </a:lnTo>
                <a:lnTo>
                  <a:pt x="108" y="213"/>
                </a:lnTo>
                <a:lnTo>
                  <a:pt x="128" y="204"/>
                </a:lnTo>
                <a:lnTo>
                  <a:pt x="143" y="178"/>
                </a:lnTo>
                <a:lnTo>
                  <a:pt x="157" y="182"/>
                </a:lnTo>
                <a:lnTo>
                  <a:pt x="171" y="193"/>
                </a:lnTo>
                <a:lnTo>
                  <a:pt x="202" y="173"/>
                </a:lnTo>
                <a:lnTo>
                  <a:pt x="219" y="181"/>
                </a:lnTo>
                <a:lnTo>
                  <a:pt x="245" y="198"/>
                </a:lnTo>
                <a:lnTo>
                  <a:pt x="263" y="204"/>
                </a:lnTo>
                <a:lnTo>
                  <a:pt x="304" y="177"/>
                </a:lnTo>
                <a:lnTo>
                  <a:pt x="321" y="180"/>
                </a:lnTo>
                <a:lnTo>
                  <a:pt x="350" y="190"/>
                </a:lnTo>
                <a:lnTo>
                  <a:pt x="365" y="184"/>
                </a:lnTo>
                <a:lnTo>
                  <a:pt x="384" y="176"/>
                </a:lnTo>
                <a:lnTo>
                  <a:pt x="405" y="183"/>
                </a:lnTo>
                <a:lnTo>
                  <a:pt x="426" y="173"/>
                </a:lnTo>
                <a:lnTo>
                  <a:pt x="445" y="160"/>
                </a:lnTo>
                <a:lnTo>
                  <a:pt x="461" y="147"/>
                </a:lnTo>
                <a:lnTo>
                  <a:pt x="486" y="162"/>
                </a:lnTo>
                <a:lnTo>
                  <a:pt x="492" y="142"/>
                </a:lnTo>
                <a:lnTo>
                  <a:pt x="496" y="125"/>
                </a:lnTo>
                <a:lnTo>
                  <a:pt x="517" y="119"/>
                </a:lnTo>
                <a:lnTo>
                  <a:pt x="551" y="110"/>
                </a:lnTo>
                <a:lnTo>
                  <a:pt x="551" y="97"/>
                </a:lnTo>
                <a:lnTo>
                  <a:pt x="551" y="76"/>
                </a:lnTo>
                <a:lnTo>
                  <a:pt x="469" y="57"/>
                </a:lnTo>
                <a:lnTo>
                  <a:pt x="389" y="34"/>
                </a:lnTo>
                <a:lnTo>
                  <a:pt x="373" y="37"/>
                </a:lnTo>
                <a:lnTo>
                  <a:pt x="285" y="0"/>
                </a:lnTo>
                <a:lnTo>
                  <a:pt x="254" y="11"/>
                </a:lnTo>
                <a:lnTo>
                  <a:pt x="214" y="23"/>
                </a:lnTo>
                <a:lnTo>
                  <a:pt x="166" y="23"/>
                </a:lnTo>
                <a:lnTo>
                  <a:pt x="151" y="26"/>
                </a:lnTo>
                <a:lnTo>
                  <a:pt x="146" y="14"/>
                </a:lnTo>
                <a:lnTo>
                  <a:pt x="132" y="26"/>
                </a:lnTo>
                <a:lnTo>
                  <a:pt x="106" y="23"/>
                </a:lnTo>
                <a:lnTo>
                  <a:pt x="78" y="11"/>
                </a:lnTo>
                <a:lnTo>
                  <a:pt x="63" y="9"/>
                </a:lnTo>
                <a:lnTo>
                  <a:pt x="39" y="11"/>
                </a:lnTo>
              </a:path>
            </a:pathLst>
          </a:custGeom>
          <a:solidFill>
            <a:srgbClr val="8DC63F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4" name="Freeform 20"/>
          <p:cNvSpPr>
            <a:spLocks/>
          </p:cNvSpPr>
          <p:nvPr/>
        </p:nvSpPr>
        <p:spPr bwMode="auto">
          <a:xfrm>
            <a:off x="4517047" y="1781036"/>
            <a:ext cx="631153" cy="361672"/>
          </a:xfrm>
          <a:custGeom>
            <a:avLst/>
            <a:gdLst>
              <a:gd name="T0" fmla="*/ 65 w 358"/>
              <a:gd name="T1" fmla="*/ 23 h 216"/>
              <a:gd name="T2" fmla="*/ 65 w 358"/>
              <a:gd name="T3" fmla="*/ 59 h 216"/>
              <a:gd name="T4" fmla="*/ 9 w 358"/>
              <a:gd name="T5" fmla="*/ 76 h 216"/>
              <a:gd name="T6" fmla="*/ 0 w 358"/>
              <a:gd name="T7" fmla="*/ 111 h 216"/>
              <a:gd name="T8" fmla="*/ 9 w 358"/>
              <a:gd name="T9" fmla="*/ 144 h 216"/>
              <a:gd name="T10" fmla="*/ 23 w 358"/>
              <a:gd name="T11" fmla="*/ 156 h 216"/>
              <a:gd name="T12" fmla="*/ 43 w 358"/>
              <a:gd name="T13" fmla="*/ 150 h 216"/>
              <a:gd name="T14" fmla="*/ 71 w 358"/>
              <a:gd name="T15" fmla="*/ 144 h 216"/>
              <a:gd name="T16" fmla="*/ 91 w 358"/>
              <a:gd name="T17" fmla="*/ 183 h 216"/>
              <a:gd name="T18" fmla="*/ 105 w 358"/>
              <a:gd name="T19" fmla="*/ 178 h 216"/>
              <a:gd name="T20" fmla="*/ 142 w 358"/>
              <a:gd name="T21" fmla="*/ 206 h 216"/>
              <a:gd name="T22" fmla="*/ 155 w 358"/>
              <a:gd name="T23" fmla="*/ 215 h 216"/>
              <a:gd name="T24" fmla="*/ 171 w 358"/>
              <a:gd name="T25" fmla="*/ 210 h 216"/>
              <a:gd name="T26" fmla="*/ 187 w 358"/>
              <a:gd name="T27" fmla="*/ 206 h 216"/>
              <a:gd name="T28" fmla="*/ 201 w 358"/>
              <a:gd name="T29" fmla="*/ 204 h 216"/>
              <a:gd name="T30" fmla="*/ 207 w 358"/>
              <a:gd name="T31" fmla="*/ 199 h 216"/>
              <a:gd name="T32" fmla="*/ 210 w 358"/>
              <a:gd name="T33" fmla="*/ 170 h 216"/>
              <a:gd name="T34" fmla="*/ 202 w 358"/>
              <a:gd name="T35" fmla="*/ 156 h 216"/>
              <a:gd name="T36" fmla="*/ 202 w 358"/>
              <a:gd name="T37" fmla="*/ 144 h 216"/>
              <a:gd name="T38" fmla="*/ 213 w 358"/>
              <a:gd name="T39" fmla="*/ 136 h 216"/>
              <a:gd name="T40" fmla="*/ 233 w 358"/>
              <a:gd name="T41" fmla="*/ 125 h 216"/>
              <a:gd name="T42" fmla="*/ 247 w 358"/>
              <a:gd name="T43" fmla="*/ 121 h 216"/>
              <a:gd name="T44" fmla="*/ 261 w 358"/>
              <a:gd name="T45" fmla="*/ 134 h 216"/>
              <a:gd name="T46" fmla="*/ 275 w 358"/>
              <a:gd name="T47" fmla="*/ 122 h 216"/>
              <a:gd name="T48" fmla="*/ 289 w 358"/>
              <a:gd name="T49" fmla="*/ 111 h 216"/>
              <a:gd name="T50" fmla="*/ 312 w 358"/>
              <a:gd name="T51" fmla="*/ 104 h 216"/>
              <a:gd name="T52" fmla="*/ 325 w 358"/>
              <a:gd name="T53" fmla="*/ 100 h 216"/>
              <a:gd name="T54" fmla="*/ 338 w 358"/>
              <a:gd name="T55" fmla="*/ 102 h 216"/>
              <a:gd name="T56" fmla="*/ 332 w 358"/>
              <a:gd name="T57" fmla="*/ 99 h 216"/>
              <a:gd name="T58" fmla="*/ 332 w 358"/>
              <a:gd name="T59" fmla="*/ 80 h 216"/>
              <a:gd name="T60" fmla="*/ 341 w 358"/>
              <a:gd name="T61" fmla="*/ 65 h 216"/>
              <a:gd name="T62" fmla="*/ 352 w 358"/>
              <a:gd name="T63" fmla="*/ 56 h 216"/>
              <a:gd name="T64" fmla="*/ 357 w 358"/>
              <a:gd name="T65" fmla="*/ 54 h 216"/>
              <a:gd name="T66" fmla="*/ 355 w 358"/>
              <a:gd name="T67" fmla="*/ 45 h 216"/>
              <a:gd name="T68" fmla="*/ 343 w 358"/>
              <a:gd name="T69" fmla="*/ 40 h 216"/>
              <a:gd name="T70" fmla="*/ 329 w 358"/>
              <a:gd name="T71" fmla="*/ 33 h 216"/>
              <a:gd name="T72" fmla="*/ 315 w 358"/>
              <a:gd name="T73" fmla="*/ 31 h 216"/>
              <a:gd name="T74" fmla="*/ 298 w 358"/>
              <a:gd name="T75" fmla="*/ 31 h 216"/>
              <a:gd name="T76" fmla="*/ 289 w 358"/>
              <a:gd name="T77" fmla="*/ 31 h 216"/>
              <a:gd name="T78" fmla="*/ 286 w 358"/>
              <a:gd name="T79" fmla="*/ 25 h 216"/>
              <a:gd name="T80" fmla="*/ 286 w 358"/>
              <a:gd name="T81" fmla="*/ 16 h 216"/>
              <a:gd name="T82" fmla="*/ 295 w 358"/>
              <a:gd name="T83" fmla="*/ 14 h 216"/>
              <a:gd name="T84" fmla="*/ 303 w 358"/>
              <a:gd name="T85" fmla="*/ 14 h 216"/>
              <a:gd name="T86" fmla="*/ 303 w 358"/>
              <a:gd name="T87" fmla="*/ 5 h 216"/>
              <a:gd name="T88" fmla="*/ 293 w 358"/>
              <a:gd name="T89" fmla="*/ 0 h 216"/>
              <a:gd name="T90" fmla="*/ 269 w 358"/>
              <a:gd name="T91" fmla="*/ 2 h 216"/>
              <a:gd name="T92" fmla="*/ 244 w 358"/>
              <a:gd name="T93" fmla="*/ 8 h 216"/>
              <a:gd name="T94" fmla="*/ 230 w 358"/>
              <a:gd name="T95" fmla="*/ 8 h 216"/>
              <a:gd name="T96" fmla="*/ 210 w 358"/>
              <a:gd name="T97" fmla="*/ 8 h 216"/>
              <a:gd name="T98" fmla="*/ 202 w 358"/>
              <a:gd name="T99" fmla="*/ 2 h 216"/>
              <a:gd name="T100" fmla="*/ 193 w 358"/>
              <a:gd name="T101" fmla="*/ 5 h 216"/>
              <a:gd name="T102" fmla="*/ 182 w 358"/>
              <a:gd name="T103" fmla="*/ 14 h 216"/>
              <a:gd name="T104" fmla="*/ 167 w 358"/>
              <a:gd name="T105" fmla="*/ 16 h 216"/>
              <a:gd name="T106" fmla="*/ 148 w 358"/>
              <a:gd name="T107" fmla="*/ 14 h 216"/>
              <a:gd name="T108" fmla="*/ 139 w 358"/>
              <a:gd name="T109" fmla="*/ 19 h 216"/>
              <a:gd name="T110" fmla="*/ 125 w 358"/>
              <a:gd name="T111" fmla="*/ 31 h 216"/>
              <a:gd name="T112" fmla="*/ 119 w 358"/>
              <a:gd name="T113" fmla="*/ 31 h 216"/>
              <a:gd name="T114" fmla="*/ 100 w 358"/>
              <a:gd name="T115" fmla="*/ 25 h 216"/>
              <a:gd name="T116" fmla="*/ 83 w 358"/>
              <a:gd name="T117" fmla="*/ 25 h 216"/>
              <a:gd name="T118" fmla="*/ 65 w 358"/>
              <a:gd name="T119" fmla="*/ 23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58" h="216">
                <a:moveTo>
                  <a:pt x="65" y="23"/>
                </a:moveTo>
                <a:lnTo>
                  <a:pt x="65" y="59"/>
                </a:lnTo>
                <a:lnTo>
                  <a:pt x="9" y="76"/>
                </a:lnTo>
                <a:lnTo>
                  <a:pt x="0" y="111"/>
                </a:lnTo>
                <a:lnTo>
                  <a:pt x="9" y="144"/>
                </a:lnTo>
                <a:lnTo>
                  <a:pt x="23" y="156"/>
                </a:lnTo>
                <a:lnTo>
                  <a:pt x="43" y="150"/>
                </a:lnTo>
                <a:lnTo>
                  <a:pt x="71" y="144"/>
                </a:lnTo>
                <a:lnTo>
                  <a:pt x="91" y="183"/>
                </a:lnTo>
                <a:lnTo>
                  <a:pt x="105" y="178"/>
                </a:lnTo>
                <a:lnTo>
                  <a:pt x="142" y="206"/>
                </a:lnTo>
                <a:lnTo>
                  <a:pt x="155" y="215"/>
                </a:lnTo>
                <a:lnTo>
                  <a:pt x="171" y="210"/>
                </a:lnTo>
                <a:lnTo>
                  <a:pt x="187" y="206"/>
                </a:lnTo>
                <a:lnTo>
                  <a:pt x="201" y="204"/>
                </a:lnTo>
                <a:lnTo>
                  <a:pt x="207" y="199"/>
                </a:lnTo>
                <a:lnTo>
                  <a:pt x="210" y="170"/>
                </a:lnTo>
                <a:lnTo>
                  <a:pt x="202" y="156"/>
                </a:lnTo>
                <a:lnTo>
                  <a:pt x="202" y="144"/>
                </a:lnTo>
                <a:lnTo>
                  <a:pt x="213" y="136"/>
                </a:lnTo>
                <a:lnTo>
                  <a:pt x="233" y="125"/>
                </a:lnTo>
                <a:lnTo>
                  <a:pt x="247" y="121"/>
                </a:lnTo>
                <a:lnTo>
                  <a:pt x="261" y="134"/>
                </a:lnTo>
                <a:lnTo>
                  <a:pt x="275" y="122"/>
                </a:lnTo>
                <a:lnTo>
                  <a:pt x="289" y="111"/>
                </a:lnTo>
                <a:lnTo>
                  <a:pt x="312" y="104"/>
                </a:lnTo>
                <a:lnTo>
                  <a:pt x="325" y="100"/>
                </a:lnTo>
                <a:lnTo>
                  <a:pt x="338" y="102"/>
                </a:lnTo>
                <a:lnTo>
                  <a:pt x="332" y="99"/>
                </a:lnTo>
                <a:lnTo>
                  <a:pt x="332" y="80"/>
                </a:lnTo>
                <a:lnTo>
                  <a:pt x="341" y="65"/>
                </a:lnTo>
                <a:lnTo>
                  <a:pt x="352" y="56"/>
                </a:lnTo>
                <a:lnTo>
                  <a:pt x="357" y="54"/>
                </a:lnTo>
                <a:lnTo>
                  <a:pt x="355" y="45"/>
                </a:lnTo>
                <a:lnTo>
                  <a:pt x="343" y="40"/>
                </a:lnTo>
                <a:lnTo>
                  <a:pt x="329" y="33"/>
                </a:lnTo>
                <a:lnTo>
                  <a:pt x="315" y="31"/>
                </a:lnTo>
                <a:lnTo>
                  <a:pt x="298" y="31"/>
                </a:lnTo>
                <a:lnTo>
                  <a:pt x="289" y="31"/>
                </a:lnTo>
                <a:lnTo>
                  <a:pt x="286" y="25"/>
                </a:lnTo>
                <a:lnTo>
                  <a:pt x="286" y="16"/>
                </a:lnTo>
                <a:lnTo>
                  <a:pt x="295" y="14"/>
                </a:lnTo>
                <a:lnTo>
                  <a:pt x="303" y="14"/>
                </a:lnTo>
                <a:lnTo>
                  <a:pt x="303" y="5"/>
                </a:lnTo>
                <a:lnTo>
                  <a:pt x="293" y="0"/>
                </a:lnTo>
                <a:lnTo>
                  <a:pt x="269" y="2"/>
                </a:lnTo>
                <a:lnTo>
                  <a:pt x="244" y="8"/>
                </a:lnTo>
                <a:lnTo>
                  <a:pt x="230" y="8"/>
                </a:lnTo>
                <a:lnTo>
                  <a:pt x="210" y="8"/>
                </a:lnTo>
                <a:lnTo>
                  <a:pt x="202" y="2"/>
                </a:lnTo>
                <a:lnTo>
                  <a:pt x="193" y="5"/>
                </a:lnTo>
                <a:lnTo>
                  <a:pt x="182" y="14"/>
                </a:lnTo>
                <a:lnTo>
                  <a:pt x="167" y="16"/>
                </a:lnTo>
                <a:lnTo>
                  <a:pt x="148" y="14"/>
                </a:lnTo>
                <a:lnTo>
                  <a:pt x="139" y="19"/>
                </a:lnTo>
                <a:lnTo>
                  <a:pt x="125" y="31"/>
                </a:lnTo>
                <a:lnTo>
                  <a:pt x="119" y="31"/>
                </a:lnTo>
                <a:lnTo>
                  <a:pt x="100" y="25"/>
                </a:lnTo>
                <a:lnTo>
                  <a:pt x="83" y="25"/>
                </a:lnTo>
                <a:lnTo>
                  <a:pt x="65" y="23"/>
                </a:lnTo>
              </a:path>
            </a:pathLst>
          </a:custGeom>
          <a:solidFill>
            <a:srgbClr val="C4DF9B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5" name="Freeform 21"/>
          <p:cNvSpPr>
            <a:spLocks/>
          </p:cNvSpPr>
          <p:nvPr/>
        </p:nvSpPr>
        <p:spPr bwMode="auto">
          <a:xfrm>
            <a:off x="2812328" y="1600200"/>
            <a:ext cx="957300" cy="966891"/>
          </a:xfrm>
          <a:custGeom>
            <a:avLst/>
            <a:gdLst>
              <a:gd name="T0" fmla="*/ 513 w 543"/>
              <a:gd name="T1" fmla="*/ 88 h 577"/>
              <a:gd name="T2" fmla="*/ 482 w 543"/>
              <a:gd name="T3" fmla="*/ 145 h 577"/>
              <a:gd name="T4" fmla="*/ 502 w 543"/>
              <a:gd name="T5" fmla="*/ 190 h 577"/>
              <a:gd name="T6" fmla="*/ 496 w 543"/>
              <a:gd name="T7" fmla="*/ 233 h 577"/>
              <a:gd name="T8" fmla="*/ 519 w 543"/>
              <a:gd name="T9" fmla="*/ 286 h 577"/>
              <a:gd name="T10" fmla="*/ 477 w 543"/>
              <a:gd name="T11" fmla="*/ 366 h 577"/>
              <a:gd name="T12" fmla="*/ 504 w 543"/>
              <a:gd name="T13" fmla="*/ 392 h 577"/>
              <a:gd name="T14" fmla="*/ 536 w 543"/>
              <a:gd name="T15" fmla="*/ 437 h 577"/>
              <a:gd name="T16" fmla="*/ 528 w 543"/>
              <a:gd name="T17" fmla="*/ 459 h 577"/>
              <a:gd name="T18" fmla="*/ 488 w 543"/>
              <a:gd name="T19" fmla="*/ 525 h 577"/>
              <a:gd name="T20" fmla="*/ 445 w 543"/>
              <a:gd name="T21" fmla="*/ 528 h 577"/>
              <a:gd name="T22" fmla="*/ 442 w 543"/>
              <a:gd name="T23" fmla="*/ 576 h 577"/>
              <a:gd name="T24" fmla="*/ 392 w 543"/>
              <a:gd name="T25" fmla="*/ 553 h 577"/>
              <a:gd name="T26" fmla="*/ 329 w 543"/>
              <a:gd name="T27" fmla="*/ 545 h 577"/>
              <a:gd name="T28" fmla="*/ 273 w 543"/>
              <a:gd name="T29" fmla="*/ 528 h 577"/>
              <a:gd name="T30" fmla="*/ 230 w 543"/>
              <a:gd name="T31" fmla="*/ 547 h 577"/>
              <a:gd name="T32" fmla="*/ 230 w 543"/>
              <a:gd name="T33" fmla="*/ 462 h 577"/>
              <a:gd name="T34" fmla="*/ 213 w 543"/>
              <a:gd name="T35" fmla="*/ 448 h 577"/>
              <a:gd name="T36" fmla="*/ 147 w 543"/>
              <a:gd name="T37" fmla="*/ 479 h 577"/>
              <a:gd name="T38" fmla="*/ 102 w 543"/>
              <a:gd name="T39" fmla="*/ 497 h 577"/>
              <a:gd name="T40" fmla="*/ 71 w 543"/>
              <a:gd name="T41" fmla="*/ 507 h 577"/>
              <a:gd name="T42" fmla="*/ 62 w 543"/>
              <a:gd name="T43" fmla="*/ 468 h 577"/>
              <a:gd name="T44" fmla="*/ 102 w 543"/>
              <a:gd name="T45" fmla="*/ 419 h 577"/>
              <a:gd name="T46" fmla="*/ 93 w 543"/>
              <a:gd name="T47" fmla="*/ 397 h 577"/>
              <a:gd name="T48" fmla="*/ 130 w 543"/>
              <a:gd name="T49" fmla="*/ 378 h 577"/>
              <a:gd name="T50" fmla="*/ 102 w 543"/>
              <a:gd name="T51" fmla="*/ 366 h 577"/>
              <a:gd name="T52" fmla="*/ 88 w 543"/>
              <a:gd name="T53" fmla="*/ 331 h 577"/>
              <a:gd name="T54" fmla="*/ 116 w 543"/>
              <a:gd name="T55" fmla="*/ 309 h 577"/>
              <a:gd name="T56" fmla="*/ 79 w 543"/>
              <a:gd name="T57" fmla="*/ 312 h 577"/>
              <a:gd name="T58" fmla="*/ 51 w 543"/>
              <a:gd name="T59" fmla="*/ 295 h 577"/>
              <a:gd name="T60" fmla="*/ 68 w 543"/>
              <a:gd name="T61" fmla="*/ 261 h 577"/>
              <a:gd name="T62" fmla="*/ 43 w 543"/>
              <a:gd name="T63" fmla="*/ 261 h 577"/>
              <a:gd name="T64" fmla="*/ 14 w 543"/>
              <a:gd name="T65" fmla="*/ 221 h 577"/>
              <a:gd name="T66" fmla="*/ 9 w 543"/>
              <a:gd name="T67" fmla="*/ 167 h 577"/>
              <a:gd name="T68" fmla="*/ 51 w 543"/>
              <a:gd name="T69" fmla="*/ 136 h 577"/>
              <a:gd name="T70" fmla="*/ 76 w 543"/>
              <a:gd name="T71" fmla="*/ 124 h 577"/>
              <a:gd name="T72" fmla="*/ 138 w 543"/>
              <a:gd name="T73" fmla="*/ 116 h 577"/>
              <a:gd name="T74" fmla="*/ 185 w 543"/>
              <a:gd name="T75" fmla="*/ 105 h 577"/>
              <a:gd name="T76" fmla="*/ 207 w 543"/>
              <a:gd name="T77" fmla="*/ 97 h 577"/>
              <a:gd name="T78" fmla="*/ 238 w 543"/>
              <a:gd name="T79" fmla="*/ 100 h 577"/>
              <a:gd name="T80" fmla="*/ 230 w 543"/>
              <a:gd name="T81" fmla="*/ 60 h 577"/>
              <a:gd name="T82" fmla="*/ 287 w 543"/>
              <a:gd name="T83" fmla="*/ 43 h 577"/>
              <a:gd name="T84" fmla="*/ 304 w 543"/>
              <a:gd name="T85" fmla="*/ 9 h 577"/>
              <a:gd name="T86" fmla="*/ 337 w 543"/>
              <a:gd name="T87" fmla="*/ 14 h 577"/>
              <a:gd name="T88" fmla="*/ 366 w 543"/>
              <a:gd name="T89" fmla="*/ 12 h 577"/>
              <a:gd name="T90" fmla="*/ 428 w 543"/>
              <a:gd name="T91" fmla="*/ 34 h 577"/>
              <a:gd name="T92" fmla="*/ 459 w 543"/>
              <a:gd name="T93" fmla="*/ 54 h 577"/>
              <a:gd name="T94" fmla="*/ 519 w 543"/>
              <a:gd name="T95" fmla="*/ 65 h 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543" h="577">
                <a:moveTo>
                  <a:pt x="519" y="65"/>
                </a:moveTo>
                <a:lnTo>
                  <a:pt x="522" y="79"/>
                </a:lnTo>
                <a:lnTo>
                  <a:pt x="513" y="88"/>
                </a:lnTo>
                <a:lnTo>
                  <a:pt x="504" y="97"/>
                </a:lnTo>
                <a:lnTo>
                  <a:pt x="491" y="116"/>
                </a:lnTo>
                <a:lnTo>
                  <a:pt x="482" y="145"/>
                </a:lnTo>
                <a:lnTo>
                  <a:pt x="480" y="150"/>
                </a:lnTo>
                <a:lnTo>
                  <a:pt x="502" y="179"/>
                </a:lnTo>
                <a:lnTo>
                  <a:pt x="502" y="190"/>
                </a:lnTo>
                <a:lnTo>
                  <a:pt x="504" y="204"/>
                </a:lnTo>
                <a:lnTo>
                  <a:pt x="499" y="221"/>
                </a:lnTo>
                <a:lnTo>
                  <a:pt x="496" y="233"/>
                </a:lnTo>
                <a:lnTo>
                  <a:pt x="499" y="252"/>
                </a:lnTo>
                <a:lnTo>
                  <a:pt x="511" y="276"/>
                </a:lnTo>
                <a:lnTo>
                  <a:pt x="519" y="286"/>
                </a:lnTo>
                <a:lnTo>
                  <a:pt x="513" y="300"/>
                </a:lnTo>
                <a:lnTo>
                  <a:pt x="485" y="335"/>
                </a:lnTo>
                <a:lnTo>
                  <a:pt x="477" y="366"/>
                </a:lnTo>
                <a:lnTo>
                  <a:pt x="482" y="386"/>
                </a:lnTo>
                <a:lnTo>
                  <a:pt x="491" y="395"/>
                </a:lnTo>
                <a:lnTo>
                  <a:pt x="504" y="392"/>
                </a:lnTo>
                <a:lnTo>
                  <a:pt x="513" y="392"/>
                </a:lnTo>
                <a:lnTo>
                  <a:pt x="528" y="414"/>
                </a:lnTo>
                <a:lnTo>
                  <a:pt x="536" y="437"/>
                </a:lnTo>
                <a:lnTo>
                  <a:pt x="542" y="451"/>
                </a:lnTo>
                <a:lnTo>
                  <a:pt x="539" y="459"/>
                </a:lnTo>
                <a:lnTo>
                  <a:pt x="528" y="459"/>
                </a:lnTo>
                <a:lnTo>
                  <a:pt x="519" y="474"/>
                </a:lnTo>
                <a:lnTo>
                  <a:pt x="502" y="502"/>
                </a:lnTo>
                <a:lnTo>
                  <a:pt x="488" y="525"/>
                </a:lnTo>
                <a:lnTo>
                  <a:pt x="471" y="516"/>
                </a:lnTo>
                <a:lnTo>
                  <a:pt x="457" y="516"/>
                </a:lnTo>
                <a:lnTo>
                  <a:pt x="445" y="528"/>
                </a:lnTo>
                <a:lnTo>
                  <a:pt x="434" y="542"/>
                </a:lnTo>
                <a:lnTo>
                  <a:pt x="440" y="553"/>
                </a:lnTo>
                <a:lnTo>
                  <a:pt x="442" y="576"/>
                </a:lnTo>
                <a:lnTo>
                  <a:pt x="417" y="547"/>
                </a:lnTo>
                <a:lnTo>
                  <a:pt x="406" y="553"/>
                </a:lnTo>
                <a:lnTo>
                  <a:pt x="392" y="553"/>
                </a:lnTo>
                <a:lnTo>
                  <a:pt x="377" y="556"/>
                </a:lnTo>
                <a:lnTo>
                  <a:pt x="346" y="547"/>
                </a:lnTo>
                <a:lnTo>
                  <a:pt x="329" y="545"/>
                </a:lnTo>
                <a:lnTo>
                  <a:pt x="304" y="550"/>
                </a:lnTo>
                <a:lnTo>
                  <a:pt x="283" y="539"/>
                </a:lnTo>
                <a:lnTo>
                  <a:pt x="273" y="528"/>
                </a:lnTo>
                <a:lnTo>
                  <a:pt x="266" y="531"/>
                </a:lnTo>
                <a:lnTo>
                  <a:pt x="258" y="539"/>
                </a:lnTo>
                <a:lnTo>
                  <a:pt x="230" y="547"/>
                </a:lnTo>
                <a:lnTo>
                  <a:pt x="213" y="516"/>
                </a:lnTo>
                <a:lnTo>
                  <a:pt x="230" y="476"/>
                </a:lnTo>
                <a:lnTo>
                  <a:pt x="230" y="462"/>
                </a:lnTo>
                <a:lnTo>
                  <a:pt x="226" y="448"/>
                </a:lnTo>
                <a:lnTo>
                  <a:pt x="218" y="434"/>
                </a:lnTo>
                <a:lnTo>
                  <a:pt x="213" y="448"/>
                </a:lnTo>
                <a:lnTo>
                  <a:pt x="199" y="454"/>
                </a:lnTo>
                <a:lnTo>
                  <a:pt x="181" y="466"/>
                </a:lnTo>
                <a:lnTo>
                  <a:pt x="147" y="479"/>
                </a:lnTo>
                <a:lnTo>
                  <a:pt x="128" y="483"/>
                </a:lnTo>
                <a:lnTo>
                  <a:pt x="111" y="485"/>
                </a:lnTo>
                <a:lnTo>
                  <a:pt x="102" y="497"/>
                </a:lnTo>
                <a:lnTo>
                  <a:pt x="90" y="507"/>
                </a:lnTo>
                <a:lnTo>
                  <a:pt x="68" y="519"/>
                </a:lnTo>
                <a:lnTo>
                  <a:pt x="71" y="507"/>
                </a:lnTo>
                <a:lnTo>
                  <a:pt x="62" y="502"/>
                </a:lnTo>
                <a:lnTo>
                  <a:pt x="65" y="485"/>
                </a:lnTo>
                <a:lnTo>
                  <a:pt x="62" y="468"/>
                </a:lnTo>
                <a:lnTo>
                  <a:pt x="57" y="457"/>
                </a:lnTo>
                <a:lnTo>
                  <a:pt x="76" y="443"/>
                </a:lnTo>
                <a:lnTo>
                  <a:pt x="102" y="419"/>
                </a:lnTo>
                <a:lnTo>
                  <a:pt x="90" y="414"/>
                </a:lnTo>
                <a:lnTo>
                  <a:pt x="83" y="400"/>
                </a:lnTo>
                <a:lnTo>
                  <a:pt x="93" y="397"/>
                </a:lnTo>
                <a:lnTo>
                  <a:pt x="102" y="388"/>
                </a:lnTo>
                <a:lnTo>
                  <a:pt x="122" y="383"/>
                </a:lnTo>
                <a:lnTo>
                  <a:pt x="130" y="378"/>
                </a:lnTo>
                <a:lnTo>
                  <a:pt x="128" y="366"/>
                </a:lnTo>
                <a:lnTo>
                  <a:pt x="111" y="366"/>
                </a:lnTo>
                <a:lnTo>
                  <a:pt x="102" y="366"/>
                </a:lnTo>
                <a:lnTo>
                  <a:pt x="90" y="360"/>
                </a:lnTo>
                <a:lnTo>
                  <a:pt x="88" y="349"/>
                </a:lnTo>
                <a:lnTo>
                  <a:pt x="88" y="331"/>
                </a:lnTo>
                <a:lnTo>
                  <a:pt x="93" y="321"/>
                </a:lnTo>
                <a:lnTo>
                  <a:pt x="102" y="309"/>
                </a:lnTo>
                <a:lnTo>
                  <a:pt x="116" y="309"/>
                </a:lnTo>
                <a:lnTo>
                  <a:pt x="105" y="298"/>
                </a:lnTo>
                <a:lnTo>
                  <a:pt x="85" y="304"/>
                </a:lnTo>
                <a:lnTo>
                  <a:pt x="79" y="312"/>
                </a:lnTo>
                <a:lnTo>
                  <a:pt x="57" y="326"/>
                </a:lnTo>
                <a:lnTo>
                  <a:pt x="48" y="312"/>
                </a:lnTo>
                <a:lnTo>
                  <a:pt x="51" y="295"/>
                </a:lnTo>
                <a:lnTo>
                  <a:pt x="54" y="281"/>
                </a:lnTo>
                <a:lnTo>
                  <a:pt x="65" y="269"/>
                </a:lnTo>
                <a:lnTo>
                  <a:pt x="68" y="261"/>
                </a:lnTo>
                <a:lnTo>
                  <a:pt x="62" y="252"/>
                </a:lnTo>
                <a:lnTo>
                  <a:pt x="51" y="258"/>
                </a:lnTo>
                <a:lnTo>
                  <a:pt x="43" y="261"/>
                </a:lnTo>
                <a:lnTo>
                  <a:pt x="31" y="241"/>
                </a:lnTo>
                <a:lnTo>
                  <a:pt x="23" y="227"/>
                </a:lnTo>
                <a:lnTo>
                  <a:pt x="14" y="221"/>
                </a:lnTo>
                <a:lnTo>
                  <a:pt x="0" y="216"/>
                </a:lnTo>
                <a:lnTo>
                  <a:pt x="9" y="207"/>
                </a:lnTo>
                <a:lnTo>
                  <a:pt x="9" y="167"/>
                </a:lnTo>
                <a:lnTo>
                  <a:pt x="17" y="159"/>
                </a:lnTo>
                <a:lnTo>
                  <a:pt x="37" y="145"/>
                </a:lnTo>
                <a:lnTo>
                  <a:pt x="51" y="136"/>
                </a:lnTo>
                <a:lnTo>
                  <a:pt x="62" y="131"/>
                </a:lnTo>
                <a:lnTo>
                  <a:pt x="76" y="136"/>
                </a:lnTo>
                <a:lnTo>
                  <a:pt x="76" y="124"/>
                </a:lnTo>
                <a:lnTo>
                  <a:pt x="93" y="105"/>
                </a:lnTo>
                <a:lnTo>
                  <a:pt x="105" y="108"/>
                </a:lnTo>
                <a:lnTo>
                  <a:pt x="138" y="116"/>
                </a:lnTo>
                <a:lnTo>
                  <a:pt x="150" y="122"/>
                </a:lnTo>
                <a:lnTo>
                  <a:pt x="162" y="116"/>
                </a:lnTo>
                <a:lnTo>
                  <a:pt x="185" y="105"/>
                </a:lnTo>
                <a:lnTo>
                  <a:pt x="190" y="100"/>
                </a:lnTo>
                <a:lnTo>
                  <a:pt x="199" y="105"/>
                </a:lnTo>
                <a:lnTo>
                  <a:pt x="207" y="97"/>
                </a:lnTo>
                <a:lnTo>
                  <a:pt x="216" y="102"/>
                </a:lnTo>
                <a:lnTo>
                  <a:pt x="233" y="108"/>
                </a:lnTo>
                <a:lnTo>
                  <a:pt x="238" y="100"/>
                </a:lnTo>
                <a:lnTo>
                  <a:pt x="238" y="85"/>
                </a:lnTo>
                <a:lnTo>
                  <a:pt x="233" y="71"/>
                </a:lnTo>
                <a:lnTo>
                  <a:pt x="230" y="60"/>
                </a:lnTo>
                <a:lnTo>
                  <a:pt x="250" y="51"/>
                </a:lnTo>
                <a:lnTo>
                  <a:pt x="273" y="36"/>
                </a:lnTo>
                <a:lnTo>
                  <a:pt x="287" y="43"/>
                </a:lnTo>
                <a:lnTo>
                  <a:pt x="278" y="26"/>
                </a:lnTo>
                <a:lnTo>
                  <a:pt x="289" y="20"/>
                </a:lnTo>
                <a:lnTo>
                  <a:pt x="304" y="9"/>
                </a:lnTo>
                <a:lnTo>
                  <a:pt x="315" y="0"/>
                </a:lnTo>
                <a:lnTo>
                  <a:pt x="326" y="0"/>
                </a:lnTo>
                <a:lnTo>
                  <a:pt x="337" y="14"/>
                </a:lnTo>
                <a:lnTo>
                  <a:pt x="346" y="3"/>
                </a:lnTo>
                <a:lnTo>
                  <a:pt x="361" y="3"/>
                </a:lnTo>
                <a:lnTo>
                  <a:pt x="366" y="12"/>
                </a:lnTo>
                <a:lnTo>
                  <a:pt x="389" y="12"/>
                </a:lnTo>
                <a:lnTo>
                  <a:pt x="414" y="20"/>
                </a:lnTo>
                <a:lnTo>
                  <a:pt x="428" y="34"/>
                </a:lnTo>
                <a:lnTo>
                  <a:pt x="434" y="54"/>
                </a:lnTo>
                <a:lnTo>
                  <a:pt x="442" y="60"/>
                </a:lnTo>
                <a:lnTo>
                  <a:pt x="459" y="54"/>
                </a:lnTo>
                <a:lnTo>
                  <a:pt x="473" y="62"/>
                </a:lnTo>
                <a:lnTo>
                  <a:pt x="494" y="68"/>
                </a:lnTo>
                <a:lnTo>
                  <a:pt x="519" y="65"/>
                </a:lnTo>
              </a:path>
            </a:pathLst>
          </a:custGeom>
          <a:solidFill>
            <a:srgbClr val="218535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6" name="Freeform 22"/>
          <p:cNvSpPr>
            <a:spLocks/>
          </p:cNvSpPr>
          <p:nvPr/>
        </p:nvSpPr>
        <p:spPr bwMode="auto">
          <a:xfrm>
            <a:off x="3645813" y="1941455"/>
            <a:ext cx="1997647" cy="1521066"/>
          </a:xfrm>
          <a:custGeom>
            <a:avLst/>
            <a:gdLst>
              <a:gd name="T0" fmla="*/ 63 w 1133"/>
              <a:gd name="T1" fmla="*/ 255 h 907"/>
              <a:gd name="T2" fmla="*/ 31 w 1133"/>
              <a:gd name="T3" fmla="*/ 188 h 907"/>
              <a:gd name="T4" fmla="*/ 9 w 1133"/>
              <a:gd name="T5" fmla="*/ 126 h 907"/>
              <a:gd name="T6" fmla="*/ 63 w 1133"/>
              <a:gd name="T7" fmla="*/ 63 h 907"/>
              <a:gd name="T8" fmla="*/ 151 w 1133"/>
              <a:gd name="T9" fmla="*/ 38 h 907"/>
              <a:gd name="T10" fmla="*/ 210 w 1133"/>
              <a:gd name="T11" fmla="*/ 26 h 907"/>
              <a:gd name="T12" fmla="*/ 286 w 1133"/>
              <a:gd name="T13" fmla="*/ 48 h 907"/>
              <a:gd name="T14" fmla="*/ 392 w 1133"/>
              <a:gd name="T15" fmla="*/ 29 h 907"/>
              <a:gd name="T16" fmla="*/ 469 w 1133"/>
              <a:gd name="T17" fmla="*/ 0 h 907"/>
              <a:gd name="T18" fmla="*/ 517 w 1133"/>
              <a:gd name="T19" fmla="*/ 60 h 907"/>
              <a:gd name="T20" fmla="*/ 599 w 1133"/>
              <a:gd name="T21" fmla="*/ 79 h 907"/>
              <a:gd name="T22" fmla="*/ 676 w 1133"/>
              <a:gd name="T23" fmla="*/ 111 h 907"/>
              <a:gd name="T24" fmla="*/ 698 w 1133"/>
              <a:gd name="T25" fmla="*/ 65 h 907"/>
              <a:gd name="T26" fmla="*/ 724 w 1133"/>
              <a:gd name="T27" fmla="*/ 32 h 907"/>
              <a:gd name="T28" fmla="*/ 783 w 1133"/>
              <a:gd name="T29" fmla="*/ 15 h 907"/>
              <a:gd name="T30" fmla="*/ 846 w 1133"/>
              <a:gd name="T31" fmla="*/ 55 h 907"/>
              <a:gd name="T32" fmla="*/ 840 w 1133"/>
              <a:gd name="T33" fmla="*/ 97 h 907"/>
              <a:gd name="T34" fmla="*/ 857 w 1133"/>
              <a:gd name="T35" fmla="*/ 185 h 907"/>
              <a:gd name="T36" fmla="*/ 854 w 1133"/>
              <a:gd name="T37" fmla="*/ 253 h 907"/>
              <a:gd name="T38" fmla="*/ 871 w 1133"/>
              <a:gd name="T39" fmla="*/ 327 h 907"/>
              <a:gd name="T40" fmla="*/ 902 w 1133"/>
              <a:gd name="T41" fmla="*/ 347 h 907"/>
              <a:gd name="T42" fmla="*/ 928 w 1133"/>
              <a:gd name="T43" fmla="*/ 316 h 907"/>
              <a:gd name="T44" fmla="*/ 962 w 1133"/>
              <a:gd name="T45" fmla="*/ 350 h 907"/>
              <a:gd name="T46" fmla="*/ 1064 w 1133"/>
              <a:gd name="T47" fmla="*/ 312 h 907"/>
              <a:gd name="T48" fmla="*/ 1109 w 1133"/>
              <a:gd name="T49" fmla="*/ 364 h 907"/>
              <a:gd name="T50" fmla="*/ 1123 w 1133"/>
              <a:gd name="T51" fmla="*/ 435 h 907"/>
              <a:gd name="T52" fmla="*/ 1098 w 1133"/>
              <a:gd name="T53" fmla="*/ 523 h 907"/>
              <a:gd name="T54" fmla="*/ 1047 w 1133"/>
              <a:gd name="T55" fmla="*/ 559 h 907"/>
              <a:gd name="T56" fmla="*/ 1033 w 1133"/>
              <a:gd name="T57" fmla="*/ 628 h 907"/>
              <a:gd name="T58" fmla="*/ 990 w 1133"/>
              <a:gd name="T59" fmla="*/ 574 h 907"/>
              <a:gd name="T60" fmla="*/ 883 w 1133"/>
              <a:gd name="T61" fmla="*/ 540 h 907"/>
              <a:gd name="T62" fmla="*/ 837 w 1133"/>
              <a:gd name="T63" fmla="*/ 545 h 907"/>
              <a:gd name="T64" fmla="*/ 758 w 1133"/>
              <a:gd name="T65" fmla="*/ 597 h 907"/>
              <a:gd name="T66" fmla="*/ 647 w 1133"/>
              <a:gd name="T67" fmla="*/ 710 h 907"/>
              <a:gd name="T68" fmla="*/ 564 w 1133"/>
              <a:gd name="T69" fmla="*/ 781 h 907"/>
              <a:gd name="T70" fmla="*/ 540 w 1133"/>
              <a:gd name="T71" fmla="*/ 823 h 907"/>
              <a:gd name="T72" fmla="*/ 505 w 1133"/>
              <a:gd name="T73" fmla="*/ 886 h 907"/>
              <a:gd name="T74" fmla="*/ 445 w 1133"/>
              <a:gd name="T75" fmla="*/ 878 h 907"/>
              <a:gd name="T76" fmla="*/ 355 w 1133"/>
              <a:gd name="T77" fmla="*/ 894 h 907"/>
              <a:gd name="T78" fmla="*/ 286 w 1133"/>
              <a:gd name="T79" fmla="*/ 841 h 907"/>
              <a:gd name="T80" fmla="*/ 174 w 1133"/>
              <a:gd name="T81" fmla="*/ 792 h 907"/>
              <a:gd name="T82" fmla="*/ 69 w 1133"/>
              <a:gd name="T83" fmla="*/ 858 h 907"/>
              <a:gd name="T84" fmla="*/ 46 w 1133"/>
              <a:gd name="T85" fmla="*/ 804 h 907"/>
              <a:gd name="T86" fmla="*/ 48 w 1133"/>
              <a:gd name="T87" fmla="*/ 690 h 907"/>
              <a:gd name="T88" fmla="*/ 143 w 1133"/>
              <a:gd name="T89" fmla="*/ 520 h 907"/>
              <a:gd name="T90" fmla="*/ 190 w 1133"/>
              <a:gd name="T91" fmla="*/ 443 h 907"/>
              <a:gd name="T92" fmla="*/ 128 w 1133"/>
              <a:gd name="T93" fmla="*/ 412 h 907"/>
              <a:gd name="T94" fmla="*/ 86 w 1133"/>
              <a:gd name="T95" fmla="*/ 330 h 907"/>
              <a:gd name="T96" fmla="*/ 12 w 1133"/>
              <a:gd name="T97" fmla="*/ 324 h 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133" h="907">
                <a:moveTo>
                  <a:pt x="12" y="324"/>
                </a:moveTo>
                <a:lnTo>
                  <a:pt x="29" y="293"/>
                </a:lnTo>
                <a:lnTo>
                  <a:pt x="51" y="253"/>
                </a:lnTo>
                <a:lnTo>
                  <a:pt x="63" y="255"/>
                </a:lnTo>
                <a:lnTo>
                  <a:pt x="65" y="245"/>
                </a:lnTo>
                <a:lnTo>
                  <a:pt x="51" y="202"/>
                </a:lnTo>
                <a:lnTo>
                  <a:pt x="34" y="185"/>
                </a:lnTo>
                <a:lnTo>
                  <a:pt x="31" y="188"/>
                </a:lnTo>
                <a:lnTo>
                  <a:pt x="20" y="191"/>
                </a:lnTo>
                <a:lnTo>
                  <a:pt x="6" y="176"/>
                </a:lnTo>
                <a:lnTo>
                  <a:pt x="0" y="157"/>
                </a:lnTo>
                <a:lnTo>
                  <a:pt x="9" y="126"/>
                </a:lnTo>
                <a:lnTo>
                  <a:pt x="38" y="97"/>
                </a:lnTo>
                <a:lnTo>
                  <a:pt x="43" y="79"/>
                </a:lnTo>
                <a:lnTo>
                  <a:pt x="38" y="65"/>
                </a:lnTo>
                <a:lnTo>
                  <a:pt x="63" y="63"/>
                </a:lnTo>
                <a:lnTo>
                  <a:pt x="100" y="65"/>
                </a:lnTo>
                <a:lnTo>
                  <a:pt x="117" y="65"/>
                </a:lnTo>
                <a:lnTo>
                  <a:pt x="131" y="60"/>
                </a:lnTo>
                <a:lnTo>
                  <a:pt x="151" y="38"/>
                </a:lnTo>
                <a:lnTo>
                  <a:pt x="153" y="32"/>
                </a:lnTo>
                <a:lnTo>
                  <a:pt x="165" y="34"/>
                </a:lnTo>
                <a:lnTo>
                  <a:pt x="179" y="46"/>
                </a:lnTo>
                <a:lnTo>
                  <a:pt x="210" y="26"/>
                </a:lnTo>
                <a:lnTo>
                  <a:pt x="236" y="38"/>
                </a:lnTo>
                <a:lnTo>
                  <a:pt x="253" y="51"/>
                </a:lnTo>
                <a:lnTo>
                  <a:pt x="270" y="57"/>
                </a:lnTo>
                <a:lnTo>
                  <a:pt x="286" y="48"/>
                </a:lnTo>
                <a:lnTo>
                  <a:pt x="312" y="29"/>
                </a:lnTo>
                <a:lnTo>
                  <a:pt x="358" y="43"/>
                </a:lnTo>
                <a:lnTo>
                  <a:pt x="369" y="38"/>
                </a:lnTo>
                <a:lnTo>
                  <a:pt x="392" y="29"/>
                </a:lnTo>
                <a:lnTo>
                  <a:pt x="412" y="34"/>
                </a:lnTo>
                <a:lnTo>
                  <a:pt x="435" y="26"/>
                </a:lnTo>
                <a:lnTo>
                  <a:pt x="452" y="12"/>
                </a:lnTo>
                <a:lnTo>
                  <a:pt x="469" y="0"/>
                </a:lnTo>
                <a:lnTo>
                  <a:pt x="491" y="12"/>
                </a:lnTo>
                <a:lnTo>
                  <a:pt x="500" y="32"/>
                </a:lnTo>
                <a:lnTo>
                  <a:pt x="505" y="51"/>
                </a:lnTo>
                <a:lnTo>
                  <a:pt x="517" y="60"/>
                </a:lnTo>
                <a:lnTo>
                  <a:pt x="536" y="55"/>
                </a:lnTo>
                <a:lnTo>
                  <a:pt x="564" y="46"/>
                </a:lnTo>
                <a:lnTo>
                  <a:pt x="585" y="88"/>
                </a:lnTo>
                <a:lnTo>
                  <a:pt x="599" y="79"/>
                </a:lnTo>
                <a:lnTo>
                  <a:pt x="628" y="103"/>
                </a:lnTo>
                <a:lnTo>
                  <a:pt x="647" y="119"/>
                </a:lnTo>
                <a:lnTo>
                  <a:pt x="659" y="117"/>
                </a:lnTo>
                <a:lnTo>
                  <a:pt x="676" y="111"/>
                </a:lnTo>
                <a:lnTo>
                  <a:pt x="692" y="108"/>
                </a:lnTo>
                <a:lnTo>
                  <a:pt x="701" y="103"/>
                </a:lnTo>
                <a:lnTo>
                  <a:pt x="704" y="72"/>
                </a:lnTo>
                <a:lnTo>
                  <a:pt x="698" y="65"/>
                </a:lnTo>
                <a:lnTo>
                  <a:pt x="692" y="55"/>
                </a:lnTo>
                <a:lnTo>
                  <a:pt x="695" y="46"/>
                </a:lnTo>
                <a:lnTo>
                  <a:pt x="707" y="38"/>
                </a:lnTo>
                <a:lnTo>
                  <a:pt x="724" y="32"/>
                </a:lnTo>
                <a:lnTo>
                  <a:pt x="740" y="26"/>
                </a:lnTo>
                <a:lnTo>
                  <a:pt x="755" y="38"/>
                </a:lnTo>
                <a:lnTo>
                  <a:pt x="769" y="26"/>
                </a:lnTo>
                <a:lnTo>
                  <a:pt x="783" y="15"/>
                </a:lnTo>
                <a:lnTo>
                  <a:pt x="809" y="9"/>
                </a:lnTo>
                <a:lnTo>
                  <a:pt x="828" y="0"/>
                </a:lnTo>
                <a:lnTo>
                  <a:pt x="851" y="32"/>
                </a:lnTo>
                <a:lnTo>
                  <a:pt x="846" y="55"/>
                </a:lnTo>
                <a:lnTo>
                  <a:pt x="868" y="77"/>
                </a:lnTo>
                <a:lnTo>
                  <a:pt x="868" y="88"/>
                </a:lnTo>
                <a:lnTo>
                  <a:pt x="854" y="94"/>
                </a:lnTo>
                <a:lnTo>
                  <a:pt x="840" y="97"/>
                </a:lnTo>
                <a:lnTo>
                  <a:pt x="843" y="122"/>
                </a:lnTo>
                <a:lnTo>
                  <a:pt x="868" y="131"/>
                </a:lnTo>
                <a:lnTo>
                  <a:pt x="877" y="159"/>
                </a:lnTo>
                <a:lnTo>
                  <a:pt x="857" y="185"/>
                </a:lnTo>
                <a:lnTo>
                  <a:pt x="868" y="210"/>
                </a:lnTo>
                <a:lnTo>
                  <a:pt x="874" y="236"/>
                </a:lnTo>
                <a:lnTo>
                  <a:pt x="866" y="245"/>
                </a:lnTo>
                <a:lnTo>
                  <a:pt x="854" y="253"/>
                </a:lnTo>
                <a:lnTo>
                  <a:pt x="851" y="267"/>
                </a:lnTo>
                <a:lnTo>
                  <a:pt x="866" y="290"/>
                </a:lnTo>
                <a:lnTo>
                  <a:pt x="871" y="304"/>
                </a:lnTo>
                <a:lnTo>
                  <a:pt x="871" y="327"/>
                </a:lnTo>
                <a:lnTo>
                  <a:pt x="871" y="347"/>
                </a:lnTo>
                <a:lnTo>
                  <a:pt x="877" y="355"/>
                </a:lnTo>
                <a:lnTo>
                  <a:pt x="883" y="355"/>
                </a:lnTo>
                <a:lnTo>
                  <a:pt x="902" y="347"/>
                </a:lnTo>
                <a:lnTo>
                  <a:pt x="902" y="324"/>
                </a:lnTo>
                <a:lnTo>
                  <a:pt x="911" y="316"/>
                </a:lnTo>
                <a:lnTo>
                  <a:pt x="916" y="307"/>
                </a:lnTo>
                <a:lnTo>
                  <a:pt x="928" y="316"/>
                </a:lnTo>
                <a:lnTo>
                  <a:pt x="931" y="341"/>
                </a:lnTo>
                <a:lnTo>
                  <a:pt x="933" y="355"/>
                </a:lnTo>
                <a:lnTo>
                  <a:pt x="945" y="355"/>
                </a:lnTo>
                <a:lnTo>
                  <a:pt x="962" y="350"/>
                </a:lnTo>
                <a:lnTo>
                  <a:pt x="970" y="338"/>
                </a:lnTo>
                <a:lnTo>
                  <a:pt x="979" y="324"/>
                </a:lnTo>
                <a:lnTo>
                  <a:pt x="979" y="312"/>
                </a:lnTo>
                <a:lnTo>
                  <a:pt x="1064" y="312"/>
                </a:lnTo>
                <a:lnTo>
                  <a:pt x="1067" y="333"/>
                </a:lnTo>
                <a:lnTo>
                  <a:pt x="1070" y="352"/>
                </a:lnTo>
                <a:lnTo>
                  <a:pt x="1082" y="361"/>
                </a:lnTo>
                <a:lnTo>
                  <a:pt x="1109" y="364"/>
                </a:lnTo>
                <a:lnTo>
                  <a:pt x="1113" y="378"/>
                </a:lnTo>
                <a:lnTo>
                  <a:pt x="1132" y="390"/>
                </a:lnTo>
                <a:lnTo>
                  <a:pt x="1127" y="415"/>
                </a:lnTo>
                <a:lnTo>
                  <a:pt x="1123" y="435"/>
                </a:lnTo>
                <a:lnTo>
                  <a:pt x="1106" y="455"/>
                </a:lnTo>
                <a:lnTo>
                  <a:pt x="1087" y="466"/>
                </a:lnTo>
                <a:lnTo>
                  <a:pt x="1087" y="497"/>
                </a:lnTo>
                <a:lnTo>
                  <a:pt x="1098" y="523"/>
                </a:lnTo>
                <a:lnTo>
                  <a:pt x="1082" y="531"/>
                </a:lnTo>
                <a:lnTo>
                  <a:pt x="1075" y="511"/>
                </a:lnTo>
                <a:lnTo>
                  <a:pt x="1067" y="537"/>
                </a:lnTo>
                <a:lnTo>
                  <a:pt x="1047" y="559"/>
                </a:lnTo>
                <a:lnTo>
                  <a:pt x="1064" y="588"/>
                </a:lnTo>
                <a:lnTo>
                  <a:pt x="1078" y="611"/>
                </a:lnTo>
                <a:lnTo>
                  <a:pt x="1058" y="625"/>
                </a:lnTo>
                <a:lnTo>
                  <a:pt x="1033" y="628"/>
                </a:lnTo>
                <a:lnTo>
                  <a:pt x="1010" y="625"/>
                </a:lnTo>
                <a:lnTo>
                  <a:pt x="985" y="642"/>
                </a:lnTo>
                <a:lnTo>
                  <a:pt x="970" y="594"/>
                </a:lnTo>
                <a:lnTo>
                  <a:pt x="990" y="574"/>
                </a:lnTo>
                <a:lnTo>
                  <a:pt x="942" y="566"/>
                </a:lnTo>
                <a:lnTo>
                  <a:pt x="916" y="551"/>
                </a:lnTo>
                <a:lnTo>
                  <a:pt x="902" y="557"/>
                </a:lnTo>
                <a:lnTo>
                  <a:pt x="883" y="540"/>
                </a:lnTo>
                <a:lnTo>
                  <a:pt x="877" y="554"/>
                </a:lnTo>
                <a:lnTo>
                  <a:pt x="863" y="562"/>
                </a:lnTo>
                <a:lnTo>
                  <a:pt x="851" y="559"/>
                </a:lnTo>
                <a:lnTo>
                  <a:pt x="837" y="545"/>
                </a:lnTo>
                <a:lnTo>
                  <a:pt x="823" y="551"/>
                </a:lnTo>
                <a:lnTo>
                  <a:pt x="806" y="568"/>
                </a:lnTo>
                <a:lnTo>
                  <a:pt x="789" y="583"/>
                </a:lnTo>
                <a:lnTo>
                  <a:pt x="758" y="597"/>
                </a:lnTo>
                <a:lnTo>
                  <a:pt x="744" y="602"/>
                </a:lnTo>
                <a:lnTo>
                  <a:pt x="724" y="623"/>
                </a:lnTo>
                <a:lnTo>
                  <a:pt x="650" y="685"/>
                </a:lnTo>
                <a:lnTo>
                  <a:pt x="647" y="710"/>
                </a:lnTo>
                <a:lnTo>
                  <a:pt x="628" y="707"/>
                </a:lnTo>
                <a:lnTo>
                  <a:pt x="616" y="735"/>
                </a:lnTo>
                <a:lnTo>
                  <a:pt x="582" y="766"/>
                </a:lnTo>
                <a:lnTo>
                  <a:pt x="564" y="781"/>
                </a:lnTo>
                <a:lnTo>
                  <a:pt x="568" y="790"/>
                </a:lnTo>
                <a:lnTo>
                  <a:pt x="571" y="801"/>
                </a:lnTo>
                <a:lnTo>
                  <a:pt x="559" y="809"/>
                </a:lnTo>
                <a:lnTo>
                  <a:pt x="540" y="823"/>
                </a:lnTo>
                <a:lnTo>
                  <a:pt x="528" y="827"/>
                </a:lnTo>
                <a:lnTo>
                  <a:pt x="525" y="852"/>
                </a:lnTo>
                <a:lnTo>
                  <a:pt x="519" y="880"/>
                </a:lnTo>
                <a:lnTo>
                  <a:pt x="505" y="886"/>
                </a:lnTo>
                <a:lnTo>
                  <a:pt x="491" y="855"/>
                </a:lnTo>
                <a:lnTo>
                  <a:pt x="474" y="841"/>
                </a:lnTo>
                <a:lnTo>
                  <a:pt x="454" y="852"/>
                </a:lnTo>
                <a:lnTo>
                  <a:pt x="445" y="878"/>
                </a:lnTo>
                <a:lnTo>
                  <a:pt x="409" y="880"/>
                </a:lnTo>
                <a:lnTo>
                  <a:pt x="389" y="886"/>
                </a:lnTo>
                <a:lnTo>
                  <a:pt x="364" y="906"/>
                </a:lnTo>
                <a:lnTo>
                  <a:pt x="355" y="894"/>
                </a:lnTo>
                <a:lnTo>
                  <a:pt x="350" y="861"/>
                </a:lnTo>
                <a:lnTo>
                  <a:pt x="341" y="849"/>
                </a:lnTo>
                <a:lnTo>
                  <a:pt x="310" y="869"/>
                </a:lnTo>
                <a:lnTo>
                  <a:pt x="286" y="841"/>
                </a:lnTo>
                <a:lnTo>
                  <a:pt x="259" y="846"/>
                </a:lnTo>
                <a:lnTo>
                  <a:pt x="238" y="838"/>
                </a:lnTo>
                <a:lnTo>
                  <a:pt x="216" y="844"/>
                </a:lnTo>
                <a:lnTo>
                  <a:pt x="174" y="792"/>
                </a:lnTo>
                <a:lnTo>
                  <a:pt x="153" y="792"/>
                </a:lnTo>
                <a:lnTo>
                  <a:pt x="122" y="818"/>
                </a:lnTo>
                <a:lnTo>
                  <a:pt x="94" y="823"/>
                </a:lnTo>
                <a:lnTo>
                  <a:pt x="69" y="858"/>
                </a:lnTo>
                <a:lnTo>
                  <a:pt x="46" y="844"/>
                </a:lnTo>
                <a:lnTo>
                  <a:pt x="6" y="863"/>
                </a:lnTo>
                <a:lnTo>
                  <a:pt x="0" y="832"/>
                </a:lnTo>
                <a:lnTo>
                  <a:pt x="46" y="804"/>
                </a:lnTo>
                <a:lnTo>
                  <a:pt x="38" y="787"/>
                </a:lnTo>
                <a:lnTo>
                  <a:pt x="31" y="770"/>
                </a:lnTo>
                <a:lnTo>
                  <a:pt x="55" y="735"/>
                </a:lnTo>
                <a:lnTo>
                  <a:pt x="48" y="690"/>
                </a:lnTo>
                <a:lnTo>
                  <a:pt x="55" y="602"/>
                </a:lnTo>
                <a:lnTo>
                  <a:pt x="77" y="571"/>
                </a:lnTo>
                <a:lnTo>
                  <a:pt x="111" y="545"/>
                </a:lnTo>
                <a:lnTo>
                  <a:pt x="143" y="520"/>
                </a:lnTo>
                <a:lnTo>
                  <a:pt x="171" y="497"/>
                </a:lnTo>
                <a:lnTo>
                  <a:pt x="185" y="480"/>
                </a:lnTo>
                <a:lnTo>
                  <a:pt x="193" y="466"/>
                </a:lnTo>
                <a:lnTo>
                  <a:pt x="190" y="443"/>
                </a:lnTo>
                <a:lnTo>
                  <a:pt x="176" y="429"/>
                </a:lnTo>
                <a:lnTo>
                  <a:pt x="157" y="423"/>
                </a:lnTo>
                <a:lnTo>
                  <a:pt x="134" y="423"/>
                </a:lnTo>
                <a:lnTo>
                  <a:pt x="128" y="412"/>
                </a:lnTo>
                <a:lnTo>
                  <a:pt x="125" y="392"/>
                </a:lnTo>
                <a:lnTo>
                  <a:pt x="119" y="364"/>
                </a:lnTo>
                <a:lnTo>
                  <a:pt x="103" y="338"/>
                </a:lnTo>
                <a:lnTo>
                  <a:pt x="86" y="330"/>
                </a:lnTo>
                <a:lnTo>
                  <a:pt x="57" y="324"/>
                </a:lnTo>
                <a:lnTo>
                  <a:pt x="38" y="327"/>
                </a:lnTo>
                <a:lnTo>
                  <a:pt x="26" y="330"/>
                </a:lnTo>
                <a:lnTo>
                  <a:pt x="12" y="324"/>
                </a:lnTo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grpSp>
        <p:nvGrpSpPr>
          <p:cNvPr id="27" name="Group 42"/>
          <p:cNvGrpSpPr>
            <a:grpSpLocks/>
          </p:cNvGrpSpPr>
          <p:nvPr/>
        </p:nvGrpSpPr>
        <p:grpSpPr bwMode="auto">
          <a:xfrm>
            <a:off x="1157438" y="5280430"/>
            <a:ext cx="2105425" cy="765638"/>
            <a:chOff x="3696" y="3336"/>
            <a:chExt cx="1249" cy="457"/>
          </a:xfrm>
          <a:solidFill>
            <a:srgbClr val="007FC7"/>
          </a:solidFill>
        </p:grpSpPr>
        <p:sp>
          <p:nvSpPr>
            <p:cNvPr id="28" name="Freeform 43"/>
            <p:cNvSpPr>
              <a:spLocks/>
            </p:cNvSpPr>
            <p:nvPr/>
          </p:nvSpPr>
          <p:spPr bwMode="auto">
            <a:xfrm>
              <a:off x="3759" y="3453"/>
              <a:ext cx="66" cy="104"/>
            </a:xfrm>
            <a:custGeom>
              <a:avLst/>
              <a:gdLst>
                <a:gd name="T0" fmla="*/ 65 w 66"/>
                <a:gd name="T1" fmla="*/ 69 h 104"/>
                <a:gd name="T2" fmla="*/ 58 w 66"/>
                <a:gd name="T3" fmla="*/ 0 h 104"/>
                <a:gd name="T4" fmla="*/ 16 w 66"/>
                <a:gd name="T5" fmla="*/ 0 h 104"/>
                <a:gd name="T6" fmla="*/ 0 w 66"/>
                <a:gd name="T7" fmla="*/ 23 h 104"/>
                <a:gd name="T8" fmla="*/ 25 w 66"/>
                <a:gd name="T9" fmla="*/ 96 h 104"/>
                <a:gd name="T10" fmla="*/ 46 w 66"/>
                <a:gd name="T11" fmla="*/ 103 h 104"/>
                <a:gd name="T12" fmla="*/ 65 w 66"/>
                <a:gd name="T13" fmla="*/ 69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104">
                  <a:moveTo>
                    <a:pt x="65" y="69"/>
                  </a:moveTo>
                  <a:lnTo>
                    <a:pt x="58" y="0"/>
                  </a:lnTo>
                  <a:lnTo>
                    <a:pt x="16" y="0"/>
                  </a:lnTo>
                  <a:lnTo>
                    <a:pt x="0" y="23"/>
                  </a:lnTo>
                  <a:lnTo>
                    <a:pt x="25" y="96"/>
                  </a:lnTo>
                  <a:lnTo>
                    <a:pt x="46" y="103"/>
                  </a:lnTo>
                  <a:lnTo>
                    <a:pt x="65" y="69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0" name="Freeform 44"/>
            <p:cNvSpPr>
              <a:spLocks/>
            </p:cNvSpPr>
            <p:nvPr/>
          </p:nvSpPr>
          <p:spPr bwMode="auto">
            <a:xfrm>
              <a:off x="4836" y="3336"/>
              <a:ext cx="109" cy="114"/>
            </a:xfrm>
            <a:custGeom>
              <a:avLst/>
              <a:gdLst>
                <a:gd name="T0" fmla="*/ 102 w 109"/>
                <a:gd name="T1" fmla="*/ 63 h 114"/>
                <a:gd name="T2" fmla="*/ 108 w 109"/>
                <a:gd name="T3" fmla="*/ 0 h 114"/>
                <a:gd name="T4" fmla="*/ 85 w 109"/>
                <a:gd name="T5" fmla="*/ 5 h 114"/>
                <a:gd name="T6" fmla="*/ 83 w 109"/>
                <a:gd name="T7" fmla="*/ 27 h 114"/>
                <a:gd name="T8" fmla="*/ 15 w 109"/>
                <a:gd name="T9" fmla="*/ 45 h 114"/>
                <a:gd name="T10" fmla="*/ 0 w 109"/>
                <a:gd name="T11" fmla="*/ 107 h 114"/>
                <a:gd name="T12" fmla="*/ 36 w 109"/>
                <a:gd name="T13" fmla="*/ 113 h 114"/>
                <a:gd name="T14" fmla="*/ 52 w 109"/>
                <a:gd name="T15" fmla="*/ 84 h 114"/>
                <a:gd name="T16" fmla="*/ 102 w 109"/>
                <a:gd name="T17" fmla="*/ 63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9" h="114">
                  <a:moveTo>
                    <a:pt x="102" y="63"/>
                  </a:moveTo>
                  <a:lnTo>
                    <a:pt x="108" y="0"/>
                  </a:lnTo>
                  <a:lnTo>
                    <a:pt x="85" y="5"/>
                  </a:lnTo>
                  <a:lnTo>
                    <a:pt x="83" y="27"/>
                  </a:lnTo>
                  <a:lnTo>
                    <a:pt x="15" y="45"/>
                  </a:lnTo>
                  <a:lnTo>
                    <a:pt x="0" y="107"/>
                  </a:lnTo>
                  <a:lnTo>
                    <a:pt x="36" y="113"/>
                  </a:lnTo>
                  <a:lnTo>
                    <a:pt x="52" y="84"/>
                  </a:lnTo>
                  <a:lnTo>
                    <a:pt x="102" y="63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1" name="Freeform 45"/>
            <p:cNvSpPr>
              <a:spLocks/>
            </p:cNvSpPr>
            <p:nvPr/>
          </p:nvSpPr>
          <p:spPr bwMode="auto">
            <a:xfrm>
              <a:off x="3923" y="3633"/>
              <a:ext cx="66" cy="53"/>
            </a:xfrm>
            <a:custGeom>
              <a:avLst/>
              <a:gdLst>
                <a:gd name="T0" fmla="*/ 65 w 66"/>
                <a:gd name="T1" fmla="*/ 21 h 53"/>
                <a:gd name="T2" fmla="*/ 24 w 66"/>
                <a:gd name="T3" fmla="*/ 0 h 53"/>
                <a:gd name="T4" fmla="*/ 0 w 66"/>
                <a:gd name="T5" fmla="*/ 18 h 53"/>
                <a:gd name="T6" fmla="*/ 19 w 66"/>
                <a:gd name="T7" fmla="*/ 52 h 53"/>
                <a:gd name="T8" fmla="*/ 54 w 66"/>
                <a:gd name="T9" fmla="*/ 52 h 53"/>
                <a:gd name="T10" fmla="*/ 65 w 66"/>
                <a:gd name="T11" fmla="*/ 2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53">
                  <a:moveTo>
                    <a:pt x="65" y="21"/>
                  </a:moveTo>
                  <a:lnTo>
                    <a:pt x="24" y="0"/>
                  </a:lnTo>
                  <a:lnTo>
                    <a:pt x="0" y="18"/>
                  </a:lnTo>
                  <a:lnTo>
                    <a:pt x="19" y="52"/>
                  </a:lnTo>
                  <a:lnTo>
                    <a:pt x="54" y="52"/>
                  </a:lnTo>
                  <a:lnTo>
                    <a:pt x="65" y="21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2" name="Freeform 46"/>
            <p:cNvSpPr>
              <a:spLocks/>
            </p:cNvSpPr>
            <p:nvPr/>
          </p:nvSpPr>
          <p:spPr bwMode="auto">
            <a:xfrm>
              <a:off x="3696" y="3732"/>
              <a:ext cx="86" cy="61"/>
            </a:xfrm>
            <a:custGeom>
              <a:avLst/>
              <a:gdLst>
                <a:gd name="T0" fmla="*/ 55 w 86"/>
                <a:gd name="T1" fmla="*/ 60 h 61"/>
                <a:gd name="T2" fmla="*/ 85 w 86"/>
                <a:gd name="T3" fmla="*/ 5 h 61"/>
                <a:gd name="T4" fmla="*/ 57 w 86"/>
                <a:gd name="T5" fmla="*/ 0 h 61"/>
                <a:gd name="T6" fmla="*/ 41 w 86"/>
                <a:gd name="T7" fmla="*/ 18 h 61"/>
                <a:gd name="T8" fmla="*/ 13 w 86"/>
                <a:gd name="T9" fmla="*/ 18 h 61"/>
                <a:gd name="T10" fmla="*/ 0 w 86"/>
                <a:gd name="T11" fmla="*/ 36 h 61"/>
                <a:gd name="T12" fmla="*/ 55 w 86"/>
                <a:gd name="T13" fmla="*/ 6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61">
                  <a:moveTo>
                    <a:pt x="55" y="60"/>
                  </a:moveTo>
                  <a:lnTo>
                    <a:pt x="85" y="5"/>
                  </a:lnTo>
                  <a:lnTo>
                    <a:pt x="57" y="0"/>
                  </a:lnTo>
                  <a:lnTo>
                    <a:pt x="41" y="18"/>
                  </a:lnTo>
                  <a:lnTo>
                    <a:pt x="13" y="18"/>
                  </a:lnTo>
                  <a:lnTo>
                    <a:pt x="0" y="36"/>
                  </a:lnTo>
                  <a:lnTo>
                    <a:pt x="55" y="6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3" name="Freeform 47"/>
            <p:cNvSpPr>
              <a:spLocks/>
            </p:cNvSpPr>
            <p:nvPr/>
          </p:nvSpPr>
          <p:spPr bwMode="auto">
            <a:xfrm>
              <a:off x="4327" y="3647"/>
              <a:ext cx="120" cy="121"/>
            </a:xfrm>
            <a:custGeom>
              <a:avLst/>
              <a:gdLst>
                <a:gd name="T0" fmla="*/ 119 w 120"/>
                <a:gd name="T1" fmla="*/ 97 h 121"/>
                <a:gd name="T2" fmla="*/ 110 w 120"/>
                <a:gd name="T3" fmla="*/ 13 h 121"/>
                <a:gd name="T4" fmla="*/ 33 w 120"/>
                <a:gd name="T5" fmla="*/ 0 h 121"/>
                <a:gd name="T6" fmla="*/ 25 w 120"/>
                <a:gd name="T7" fmla="*/ 36 h 121"/>
                <a:gd name="T8" fmla="*/ 0 w 120"/>
                <a:gd name="T9" fmla="*/ 44 h 121"/>
                <a:gd name="T10" fmla="*/ 9 w 120"/>
                <a:gd name="T11" fmla="*/ 102 h 121"/>
                <a:gd name="T12" fmla="*/ 58 w 120"/>
                <a:gd name="T13" fmla="*/ 120 h 121"/>
                <a:gd name="T14" fmla="*/ 119 w 120"/>
                <a:gd name="T15" fmla="*/ 9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121">
                  <a:moveTo>
                    <a:pt x="119" y="97"/>
                  </a:moveTo>
                  <a:lnTo>
                    <a:pt x="110" y="13"/>
                  </a:lnTo>
                  <a:lnTo>
                    <a:pt x="33" y="0"/>
                  </a:lnTo>
                  <a:lnTo>
                    <a:pt x="25" y="36"/>
                  </a:lnTo>
                  <a:lnTo>
                    <a:pt x="0" y="44"/>
                  </a:lnTo>
                  <a:lnTo>
                    <a:pt x="9" y="102"/>
                  </a:lnTo>
                  <a:lnTo>
                    <a:pt x="58" y="120"/>
                  </a:lnTo>
                  <a:lnTo>
                    <a:pt x="119" y="97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4" name="Freeform 48"/>
            <p:cNvSpPr>
              <a:spLocks/>
            </p:cNvSpPr>
            <p:nvPr/>
          </p:nvSpPr>
          <p:spPr bwMode="auto">
            <a:xfrm>
              <a:off x="4038" y="3541"/>
              <a:ext cx="183" cy="153"/>
            </a:xfrm>
            <a:custGeom>
              <a:avLst/>
              <a:gdLst>
                <a:gd name="T0" fmla="*/ 99 w 183"/>
                <a:gd name="T1" fmla="*/ 146 h 153"/>
                <a:gd name="T2" fmla="*/ 130 w 183"/>
                <a:gd name="T3" fmla="*/ 109 h 153"/>
                <a:gd name="T4" fmla="*/ 149 w 183"/>
                <a:gd name="T5" fmla="*/ 51 h 153"/>
                <a:gd name="T6" fmla="*/ 182 w 183"/>
                <a:gd name="T7" fmla="*/ 13 h 153"/>
                <a:gd name="T8" fmla="*/ 152 w 183"/>
                <a:gd name="T9" fmla="*/ 0 h 153"/>
                <a:gd name="T10" fmla="*/ 112 w 183"/>
                <a:gd name="T11" fmla="*/ 34 h 153"/>
                <a:gd name="T12" fmla="*/ 0 w 183"/>
                <a:gd name="T13" fmla="*/ 55 h 153"/>
                <a:gd name="T14" fmla="*/ 53 w 183"/>
                <a:gd name="T15" fmla="*/ 152 h 153"/>
                <a:gd name="T16" fmla="*/ 99 w 183"/>
                <a:gd name="T17" fmla="*/ 146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3" h="153">
                  <a:moveTo>
                    <a:pt x="99" y="146"/>
                  </a:moveTo>
                  <a:lnTo>
                    <a:pt x="130" y="109"/>
                  </a:lnTo>
                  <a:lnTo>
                    <a:pt x="149" y="51"/>
                  </a:lnTo>
                  <a:lnTo>
                    <a:pt x="182" y="13"/>
                  </a:lnTo>
                  <a:lnTo>
                    <a:pt x="152" y="0"/>
                  </a:lnTo>
                  <a:lnTo>
                    <a:pt x="112" y="34"/>
                  </a:lnTo>
                  <a:lnTo>
                    <a:pt x="0" y="55"/>
                  </a:lnTo>
                  <a:lnTo>
                    <a:pt x="53" y="152"/>
                  </a:lnTo>
                  <a:lnTo>
                    <a:pt x="99" y="146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5" name="Freeform 49"/>
            <p:cNvSpPr>
              <a:spLocks/>
            </p:cNvSpPr>
            <p:nvPr/>
          </p:nvSpPr>
          <p:spPr bwMode="auto">
            <a:xfrm>
              <a:off x="4678" y="3472"/>
              <a:ext cx="174" cy="208"/>
            </a:xfrm>
            <a:custGeom>
              <a:avLst/>
              <a:gdLst>
                <a:gd name="T0" fmla="*/ 146 w 174"/>
                <a:gd name="T1" fmla="*/ 158 h 208"/>
                <a:gd name="T2" fmla="*/ 173 w 174"/>
                <a:gd name="T3" fmla="*/ 66 h 208"/>
                <a:gd name="T4" fmla="*/ 163 w 174"/>
                <a:gd name="T5" fmla="*/ 0 h 208"/>
                <a:gd name="T6" fmla="*/ 130 w 174"/>
                <a:gd name="T7" fmla="*/ 2 h 208"/>
                <a:gd name="T8" fmla="*/ 88 w 174"/>
                <a:gd name="T9" fmla="*/ 87 h 208"/>
                <a:gd name="T10" fmla="*/ 69 w 174"/>
                <a:gd name="T11" fmla="*/ 154 h 208"/>
                <a:gd name="T12" fmla="*/ 47 w 174"/>
                <a:gd name="T13" fmla="*/ 183 h 208"/>
                <a:gd name="T14" fmla="*/ 0 w 174"/>
                <a:gd name="T15" fmla="*/ 199 h 208"/>
                <a:gd name="T16" fmla="*/ 48 w 174"/>
                <a:gd name="T17" fmla="*/ 207 h 208"/>
                <a:gd name="T18" fmla="*/ 88 w 174"/>
                <a:gd name="T19" fmla="*/ 162 h 208"/>
                <a:gd name="T20" fmla="*/ 146 w 174"/>
                <a:gd name="T21" fmla="*/ 15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208">
                  <a:moveTo>
                    <a:pt x="146" y="158"/>
                  </a:moveTo>
                  <a:lnTo>
                    <a:pt x="173" y="66"/>
                  </a:lnTo>
                  <a:lnTo>
                    <a:pt x="163" y="0"/>
                  </a:lnTo>
                  <a:lnTo>
                    <a:pt x="130" y="2"/>
                  </a:lnTo>
                  <a:lnTo>
                    <a:pt x="88" y="87"/>
                  </a:lnTo>
                  <a:lnTo>
                    <a:pt x="69" y="154"/>
                  </a:lnTo>
                  <a:lnTo>
                    <a:pt x="47" y="183"/>
                  </a:lnTo>
                  <a:lnTo>
                    <a:pt x="0" y="199"/>
                  </a:lnTo>
                  <a:lnTo>
                    <a:pt x="48" y="207"/>
                  </a:lnTo>
                  <a:lnTo>
                    <a:pt x="88" y="162"/>
                  </a:lnTo>
                  <a:lnTo>
                    <a:pt x="146" y="158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</p:grpSp>
      <p:sp>
        <p:nvSpPr>
          <p:cNvPr id="36" name="Line 50"/>
          <p:cNvSpPr>
            <a:spLocks noChangeShapeType="1"/>
          </p:cNvSpPr>
          <p:nvPr/>
        </p:nvSpPr>
        <p:spPr bwMode="auto">
          <a:xfrm>
            <a:off x="1047960" y="5136054"/>
            <a:ext cx="2495319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37" name="Line 51"/>
          <p:cNvSpPr>
            <a:spLocks noChangeShapeType="1"/>
          </p:cNvSpPr>
          <p:nvPr/>
        </p:nvSpPr>
        <p:spPr bwMode="auto">
          <a:xfrm>
            <a:off x="3549177" y="5136054"/>
            <a:ext cx="0" cy="91001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38" name="37 Rectángulo"/>
          <p:cNvSpPr/>
          <p:nvPr/>
        </p:nvSpPr>
        <p:spPr>
          <a:xfrm>
            <a:off x="4246768" y="4767021"/>
            <a:ext cx="397868" cy="212247"/>
          </a:xfrm>
          <a:prstGeom prst="rect">
            <a:avLst/>
          </a:prstGeom>
          <a:noFill/>
          <a:ln w="28575">
            <a:solidFill>
              <a:srgbClr val="21853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55%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39" name="38 Rectángulo"/>
          <p:cNvSpPr/>
          <p:nvPr/>
        </p:nvSpPr>
        <p:spPr>
          <a:xfrm>
            <a:off x="5850698" y="2666988"/>
            <a:ext cx="397868" cy="212247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36%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0" name="39 Rectángulo"/>
          <p:cNvSpPr/>
          <p:nvPr/>
        </p:nvSpPr>
        <p:spPr>
          <a:xfrm>
            <a:off x="3860613" y="1755122"/>
            <a:ext cx="397868" cy="212247"/>
          </a:xfrm>
          <a:prstGeom prst="rect">
            <a:avLst/>
          </a:prstGeom>
          <a:noFill/>
          <a:ln w="28575">
            <a:solidFill>
              <a:srgbClr val="56842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0%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1" name="40 Rectángulo"/>
          <p:cNvSpPr/>
          <p:nvPr/>
        </p:nvSpPr>
        <p:spPr>
          <a:xfrm>
            <a:off x="7755532" y="3764345"/>
            <a:ext cx="397868" cy="212247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00B0F0"/>
                </a:solidFill>
              </a:rPr>
              <a:t>13%</a:t>
            </a:r>
            <a:endParaRPr lang="es-ES" sz="900" dirty="0">
              <a:solidFill>
                <a:srgbClr val="00B0F0"/>
              </a:solidFill>
            </a:endParaRPr>
          </a:p>
        </p:txBody>
      </p:sp>
      <p:sp>
        <p:nvSpPr>
          <p:cNvPr id="42" name="41 Rectángulo"/>
          <p:cNvSpPr/>
          <p:nvPr/>
        </p:nvSpPr>
        <p:spPr>
          <a:xfrm>
            <a:off x="4648218" y="1795221"/>
            <a:ext cx="397868" cy="212247"/>
          </a:xfrm>
          <a:prstGeom prst="rect">
            <a:avLst/>
          </a:prstGeom>
          <a:noFill/>
          <a:ln w="28575">
            <a:solidFill>
              <a:srgbClr val="56842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33%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3" name="42 Rectángulo"/>
          <p:cNvSpPr/>
          <p:nvPr/>
        </p:nvSpPr>
        <p:spPr>
          <a:xfrm>
            <a:off x="4267218" y="2540868"/>
            <a:ext cx="397868" cy="212247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19%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4" name="43 Rectángulo"/>
          <p:cNvSpPr/>
          <p:nvPr/>
        </p:nvSpPr>
        <p:spPr>
          <a:xfrm>
            <a:off x="5105418" y="3760068"/>
            <a:ext cx="397868" cy="212247"/>
          </a:xfrm>
          <a:prstGeom prst="rect">
            <a:avLst/>
          </a:prstGeom>
          <a:noFill/>
          <a:ln w="28575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46%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5" name="44 Rectángulo"/>
          <p:cNvSpPr/>
          <p:nvPr/>
        </p:nvSpPr>
        <p:spPr>
          <a:xfrm>
            <a:off x="6762700" y="2454741"/>
            <a:ext cx="397868" cy="212247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38%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6" name="45 Rectángulo"/>
          <p:cNvSpPr/>
          <p:nvPr/>
        </p:nvSpPr>
        <p:spPr>
          <a:xfrm>
            <a:off x="5877772" y="3658221"/>
            <a:ext cx="397868" cy="212247"/>
          </a:xfrm>
          <a:prstGeom prst="rect">
            <a:avLst/>
          </a:prstGeom>
          <a:noFill/>
          <a:ln w="28575">
            <a:solidFill>
              <a:srgbClr val="F9B26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39%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7" name="46 Rectángulo"/>
          <p:cNvSpPr/>
          <p:nvPr/>
        </p:nvSpPr>
        <p:spPr>
          <a:xfrm>
            <a:off x="3757171" y="3795027"/>
            <a:ext cx="397868" cy="212247"/>
          </a:xfrm>
          <a:prstGeom prst="rect">
            <a:avLst/>
          </a:prstGeom>
          <a:noFill/>
          <a:ln w="28575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38%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8" name="47 Rectángulo"/>
          <p:cNvSpPr/>
          <p:nvPr/>
        </p:nvSpPr>
        <p:spPr>
          <a:xfrm>
            <a:off x="3110163" y="1875101"/>
            <a:ext cx="397868" cy="212247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41%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9" name="48 Rectángulo"/>
          <p:cNvSpPr/>
          <p:nvPr/>
        </p:nvSpPr>
        <p:spPr>
          <a:xfrm>
            <a:off x="4683308" y="3184092"/>
            <a:ext cx="397868" cy="212247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55%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50" name="49 Rectángulo"/>
          <p:cNvSpPr/>
          <p:nvPr/>
        </p:nvSpPr>
        <p:spPr>
          <a:xfrm>
            <a:off x="5627568" y="4393288"/>
            <a:ext cx="397868" cy="212247"/>
          </a:xfrm>
          <a:prstGeom prst="rect">
            <a:avLst/>
          </a:prstGeom>
          <a:noFill/>
          <a:ln w="28575">
            <a:solidFill>
              <a:schemeClr val="accent4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17%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51" name="50 Rectángulo"/>
          <p:cNvSpPr/>
          <p:nvPr/>
        </p:nvSpPr>
        <p:spPr>
          <a:xfrm>
            <a:off x="5503286" y="2062479"/>
            <a:ext cx="397868" cy="212247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>
                <a:solidFill>
                  <a:srgbClr val="FFFFFF"/>
                </a:solidFill>
              </a:rPr>
              <a:t>0</a:t>
            </a:r>
            <a:r>
              <a:rPr lang="es-ES" sz="900" dirty="0" smtClean="0">
                <a:solidFill>
                  <a:srgbClr val="FFFFFF"/>
                </a:solidFill>
              </a:rPr>
              <a:t>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52" name="51 Rectángulo"/>
          <p:cNvSpPr/>
          <p:nvPr/>
        </p:nvSpPr>
        <p:spPr>
          <a:xfrm>
            <a:off x="5149773" y="1832480"/>
            <a:ext cx="397868" cy="212247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42%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53" name="52 Rectángulo"/>
          <p:cNvSpPr/>
          <p:nvPr/>
        </p:nvSpPr>
        <p:spPr>
          <a:xfrm>
            <a:off x="5179531" y="2296468"/>
            <a:ext cx="397868" cy="212247"/>
          </a:xfrm>
          <a:prstGeom prst="rect">
            <a:avLst/>
          </a:prstGeom>
          <a:noFill/>
          <a:ln w="28575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20%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54" name="53 Rectángulo"/>
          <p:cNvSpPr/>
          <p:nvPr/>
        </p:nvSpPr>
        <p:spPr>
          <a:xfrm>
            <a:off x="2322248" y="5365297"/>
            <a:ext cx="397868" cy="212247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00B0F0"/>
                </a:solidFill>
              </a:rPr>
              <a:t>33%</a:t>
            </a:r>
            <a:endParaRPr lang="es-ES" sz="900" dirty="0">
              <a:solidFill>
                <a:srgbClr val="00B0F0"/>
              </a:solidFill>
            </a:endParaRPr>
          </a:p>
        </p:txBody>
      </p:sp>
      <p:sp>
        <p:nvSpPr>
          <p:cNvPr id="57" name="56 CuadroTexto"/>
          <p:cNvSpPr txBox="1"/>
          <p:nvPr/>
        </p:nvSpPr>
        <p:spPr>
          <a:xfrm>
            <a:off x="5148064" y="5802649"/>
            <a:ext cx="3516120" cy="769441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dirty="0" smtClean="0">
                <a:solidFill>
                  <a:srgbClr val="5F5F5F"/>
                </a:solidFill>
              </a:rPr>
              <a:t>Estos datos son de  carácter cualitativo en la mayoría de las CCAA, ya que las bases son muy reducidas. Las únicas CCAA que tienen bases superiores a 50 entrevistas son: Andalucía (65) y  Madrid  (56).</a:t>
            </a:r>
            <a:endParaRPr lang="es-ES" sz="1100" dirty="0">
              <a:solidFill>
                <a:srgbClr val="5F5F5F"/>
              </a:solidFill>
            </a:endParaRPr>
          </a:p>
        </p:txBody>
      </p:sp>
      <p:sp>
        <p:nvSpPr>
          <p:cNvPr id="58" name="57 CuadroTexto"/>
          <p:cNvSpPr txBox="1"/>
          <p:nvPr/>
        </p:nvSpPr>
        <p:spPr>
          <a:xfrm>
            <a:off x="480381" y="2176046"/>
            <a:ext cx="2110419" cy="3385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i="1" dirty="0" smtClean="0">
                <a:solidFill>
                  <a:srgbClr val="009DD9"/>
                </a:solidFill>
              </a:rPr>
              <a:t> Total 40%</a:t>
            </a:r>
            <a:endParaRPr lang="es-ES" sz="1600" i="1" dirty="0">
              <a:solidFill>
                <a:srgbClr val="009DD9"/>
              </a:solidFill>
            </a:endParaRPr>
          </a:p>
        </p:txBody>
      </p:sp>
      <p:sp>
        <p:nvSpPr>
          <p:cNvPr id="59" name="Rectangle 12"/>
          <p:cNvSpPr>
            <a:spLocks noChangeArrowheads="1"/>
          </p:cNvSpPr>
          <p:nvPr/>
        </p:nvSpPr>
        <p:spPr bwMode="auto">
          <a:xfrm>
            <a:off x="533400" y="833800"/>
            <a:ext cx="8610600" cy="50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FF"/>
                    </a:gs>
                    <a:gs pos="100000">
                      <a:srgbClr val="D5E5F3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r>
              <a:rPr lang="es-ES" sz="1400" dirty="0"/>
              <a:t>P.17. ¿Perteneces a alguna Asociación de Diabéticos?  </a:t>
            </a:r>
            <a:r>
              <a:rPr lang="es-ES" sz="1400" dirty="0">
                <a:solidFill>
                  <a:srgbClr val="FF3300"/>
                </a:solidFill>
              </a:rPr>
              <a:t>(% - Sugerida y única)</a:t>
            </a:r>
          </a:p>
        </p:txBody>
      </p:sp>
      <p:sp>
        <p:nvSpPr>
          <p:cNvPr id="55" name="Rectangle 11"/>
          <p:cNvSpPr>
            <a:spLocks noChangeArrowheads="1"/>
          </p:cNvSpPr>
          <p:nvPr/>
        </p:nvSpPr>
        <p:spPr bwMode="auto">
          <a:xfrm>
            <a:off x="762000" y="228600"/>
            <a:ext cx="75428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ctr"/>
            <a:r>
              <a:rPr lang="es-ES_tradnl" sz="2400" dirty="0" smtClean="0">
                <a:solidFill>
                  <a:srgbClr val="0099FF"/>
                </a:solidFill>
                <a:ea typeface="ＭＳ Ｐゴシック" charset="-128"/>
              </a:rPr>
              <a:t>1. Respecto a la Asociación</a:t>
            </a:r>
            <a:endParaRPr lang="es-ES_tradnl" sz="2400" dirty="0">
              <a:solidFill>
                <a:srgbClr val="0099FF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588702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919162" y="5802868"/>
            <a:ext cx="7539038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defRPr sz="1400" b="1">
                <a:cs typeface="Arial" charset="0"/>
              </a:defRPr>
            </a:lvl1pPr>
            <a:lvl2pPr marL="742950" indent="-285750" eaLnBrk="0" hangingPunct="0">
              <a:defRPr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9pPr>
          </a:lstStyle>
          <a:p>
            <a:r>
              <a:rPr lang="es-ES" i="1" dirty="0" smtClean="0">
                <a:solidFill>
                  <a:srgbClr val="0070C0"/>
                </a:solidFill>
              </a:rPr>
              <a:t>Cerca de un tercio (30%) afirma que su asociación promueve actividades de integración en su colegio, aunque casi la mitad no sabe si se organizan actividades. </a:t>
            </a:r>
            <a:endParaRPr lang="es-ES" i="1" dirty="0">
              <a:solidFill>
                <a:srgbClr val="0070C0"/>
              </a:solidFill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762000" y="228600"/>
            <a:ext cx="75428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ctr"/>
            <a:r>
              <a:rPr lang="es-ES_tradnl" sz="2400" dirty="0" smtClean="0">
                <a:solidFill>
                  <a:srgbClr val="0099FF"/>
                </a:solidFill>
                <a:ea typeface="ＭＳ Ｐゴシック" charset="-128"/>
              </a:rPr>
              <a:t>1. Respecto a la Asociación</a:t>
            </a:r>
            <a:endParaRPr lang="es-ES_tradnl" sz="2400" dirty="0">
              <a:solidFill>
                <a:srgbClr val="0099FF"/>
              </a:solidFill>
              <a:ea typeface="ＭＳ Ｐゴシック" charset="-128"/>
            </a:endParaRPr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533400" y="738664"/>
            <a:ext cx="8610600" cy="50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FF"/>
                    </a:gs>
                    <a:gs pos="100000">
                      <a:srgbClr val="D5E5F3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r>
              <a:rPr lang="es-ES" sz="1400" dirty="0" smtClean="0"/>
              <a:t>P.18.  ¿Sabes </a:t>
            </a:r>
            <a:r>
              <a:rPr lang="es-ES" sz="1400" dirty="0"/>
              <a:t>si tu Asociación de Diabéticos organiza o colabora en actividades para que te sientas más a gusto o hacerte más fácil tu vida en el colegio</a:t>
            </a:r>
            <a:r>
              <a:rPr lang="es-ES" sz="1400" dirty="0" smtClean="0"/>
              <a:t>? </a:t>
            </a:r>
            <a:r>
              <a:rPr lang="es-ES" sz="1400" dirty="0" smtClean="0">
                <a:solidFill>
                  <a:srgbClr val="FF3300"/>
                </a:solidFill>
              </a:rPr>
              <a:t>(% </a:t>
            </a:r>
            <a:r>
              <a:rPr lang="es-ES" sz="1400" dirty="0">
                <a:solidFill>
                  <a:srgbClr val="FF3300"/>
                </a:solidFill>
              </a:rPr>
              <a:t>- Sugerida </a:t>
            </a:r>
            <a:r>
              <a:rPr lang="es-ES" sz="1400" dirty="0" smtClean="0">
                <a:solidFill>
                  <a:srgbClr val="FF3300"/>
                </a:solidFill>
              </a:rPr>
              <a:t>y única)</a:t>
            </a:r>
          </a:p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endParaRPr lang="es-ES" sz="1400" dirty="0"/>
          </a:p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endParaRPr lang="es-ES" sz="1400" dirty="0" smtClean="0">
              <a:solidFill>
                <a:srgbClr val="FF3300"/>
              </a:solidFill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926648" y="2783424"/>
            <a:ext cx="121920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Base</a:t>
            </a:r>
            <a:r>
              <a:rPr lang="en-US" sz="1000" dirty="0">
                <a:solidFill>
                  <a:srgbClr val="777777"/>
                </a:solidFill>
                <a:cs typeface="Arial" pitchFamily="34" charset="0"/>
              </a:rPr>
              <a:t>: 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Total (000)</a:t>
            </a:r>
            <a:endParaRPr lang="en-US" sz="1000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21" name="20 Rectángulo redondeado"/>
          <p:cNvSpPr/>
          <p:nvPr/>
        </p:nvSpPr>
        <p:spPr>
          <a:xfrm>
            <a:off x="469448" y="1636868"/>
            <a:ext cx="8305800" cy="35814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22" name="Char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921843"/>
              </p:ext>
            </p:extLst>
          </p:nvPr>
        </p:nvGraphicFramePr>
        <p:xfrm>
          <a:off x="430896" y="1789268"/>
          <a:ext cx="80772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4" name="23 CuadroTexto"/>
          <p:cNvSpPr txBox="1"/>
          <p:nvPr/>
        </p:nvSpPr>
        <p:spPr>
          <a:xfrm>
            <a:off x="1917248" y="1499508"/>
            <a:ext cx="1600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i="1" dirty="0" smtClean="0">
                <a:solidFill>
                  <a:schemeClr val="accent1"/>
                </a:solidFill>
              </a:rPr>
              <a:t>% Total</a:t>
            </a:r>
            <a:endParaRPr lang="es-ES" i="1" dirty="0">
              <a:solidFill>
                <a:schemeClr val="accent1"/>
              </a:solidFill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5498648" y="1475624"/>
            <a:ext cx="1981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i="1" dirty="0" smtClean="0">
                <a:solidFill>
                  <a:schemeClr val="accent1"/>
                </a:solidFill>
              </a:rPr>
              <a:t>% Edad </a:t>
            </a:r>
            <a:endParaRPr lang="es-ES" i="1" dirty="0">
              <a:solidFill>
                <a:schemeClr val="accent1"/>
              </a:solidFill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924112" y="5199003"/>
            <a:ext cx="7392304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Base</a:t>
            </a:r>
            <a:r>
              <a:rPr lang="en-US" sz="1000" dirty="0">
                <a:solidFill>
                  <a:srgbClr val="777777"/>
                </a:solidFill>
                <a:cs typeface="Arial" pitchFamily="34" charset="0"/>
              </a:rPr>
              <a:t>: 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Total                                    (219)                                                                               (</a:t>
            </a:r>
            <a:r>
              <a:rPr lang="en-US" sz="1000" dirty="0" smtClean="0">
                <a:solidFill>
                  <a:schemeClr val="bg2"/>
                </a:solidFill>
                <a:cs typeface="Arial" pitchFamily="34" charset="0"/>
              </a:rPr>
              <a:t>104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)                                    (</a:t>
            </a:r>
            <a:r>
              <a:rPr lang="en-US" sz="1000" dirty="0" smtClean="0">
                <a:solidFill>
                  <a:schemeClr val="bg2"/>
                </a:solidFill>
                <a:cs typeface="Arial" pitchFamily="34" charset="0"/>
              </a:rPr>
              <a:t>88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)                                     (</a:t>
            </a:r>
            <a:r>
              <a:rPr lang="en-US" sz="1000" dirty="0" smtClean="0">
                <a:solidFill>
                  <a:schemeClr val="bg2"/>
                </a:solidFill>
                <a:cs typeface="Arial" pitchFamily="34" charset="0"/>
              </a:rPr>
              <a:t>27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)</a:t>
            </a:r>
            <a:endParaRPr lang="en-US" sz="1000" dirty="0">
              <a:solidFill>
                <a:srgbClr val="FF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269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088990" y="3038773"/>
            <a:ext cx="6978810" cy="1694854"/>
          </a:xfrm>
        </p:spPr>
        <p:txBody>
          <a:bodyPr>
            <a:normAutofit/>
          </a:bodyPr>
          <a:lstStyle/>
          <a:p>
            <a:r>
              <a:rPr lang="en-US" dirty="0" smtClean="0"/>
              <a:t>3. </a:t>
            </a:r>
            <a:r>
              <a:rPr lang="en-US" dirty="0" err="1" smtClean="0"/>
              <a:t>Análisis</a:t>
            </a:r>
            <a:r>
              <a:rPr lang="en-US" dirty="0" smtClean="0"/>
              <a:t> de RESULTADOS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2800" b="1" i="1" dirty="0" smtClean="0"/>
              <a:t>2. En el </a:t>
            </a:r>
            <a:r>
              <a:rPr lang="en-US" sz="2800" b="1" i="1" dirty="0" err="1" smtClean="0"/>
              <a:t>colegio</a:t>
            </a:r>
            <a:endParaRPr 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val="236984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 redondeado"/>
          <p:cNvSpPr/>
          <p:nvPr/>
        </p:nvSpPr>
        <p:spPr>
          <a:xfrm>
            <a:off x="971600" y="1245632"/>
            <a:ext cx="5257800" cy="4559632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62000" y="228600"/>
            <a:ext cx="75428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ctr"/>
            <a:r>
              <a:rPr lang="es-ES_tradnl" sz="2400" dirty="0">
                <a:solidFill>
                  <a:srgbClr val="0099FF"/>
                </a:solidFill>
                <a:ea typeface="ＭＳ Ｐゴシック" charset="-128"/>
              </a:rPr>
              <a:t>2</a:t>
            </a:r>
            <a:r>
              <a:rPr lang="es-ES_tradnl" sz="2400" dirty="0" smtClean="0">
                <a:solidFill>
                  <a:srgbClr val="0099FF"/>
                </a:solidFill>
                <a:ea typeface="ＭＳ Ｐゴシック" charset="-128"/>
              </a:rPr>
              <a:t>. Conocedores de la enfermedad</a:t>
            </a:r>
            <a:endParaRPr lang="es-ES_tradnl" sz="2400" dirty="0">
              <a:solidFill>
                <a:srgbClr val="0099FF"/>
              </a:solidFill>
              <a:ea typeface="ＭＳ Ｐゴシック" charset="-128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33400" y="738664"/>
            <a:ext cx="8610600" cy="50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FF"/>
                    </a:gs>
                    <a:gs pos="100000">
                      <a:srgbClr val="D5E5F3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r>
              <a:rPr lang="es-ES" sz="1400" dirty="0" smtClean="0"/>
              <a:t>P.19.  ¿Quién </a:t>
            </a:r>
            <a:r>
              <a:rPr lang="es-ES" sz="1400" dirty="0"/>
              <a:t>sabe en el colegio que tienes diabetes? </a:t>
            </a:r>
            <a:r>
              <a:rPr lang="es-ES" sz="1400" dirty="0" smtClean="0">
                <a:solidFill>
                  <a:srgbClr val="FF3300"/>
                </a:solidFill>
              </a:rPr>
              <a:t>(% </a:t>
            </a:r>
            <a:r>
              <a:rPr lang="es-ES" sz="1400" dirty="0">
                <a:solidFill>
                  <a:srgbClr val="FF3300"/>
                </a:solidFill>
              </a:rPr>
              <a:t>- múltiple)</a:t>
            </a:r>
          </a:p>
        </p:txBody>
      </p:sp>
      <p:graphicFrame>
        <p:nvGraphicFramePr>
          <p:cNvPr id="15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206076"/>
              </p:ext>
            </p:extLst>
          </p:nvPr>
        </p:nvGraphicFramePr>
        <p:xfrm>
          <a:off x="888412" y="1087048"/>
          <a:ext cx="5572655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4 Rectángulo redondeado"/>
          <p:cNvSpPr/>
          <p:nvPr/>
        </p:nvSpPr>
        <p:spPr>
          <a:xfrm>
            <a:off x="5953475" y="2122358"/>
            <a:ext cx="2944505" cy="874594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6" name="Char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4880391"/>
              </p:ext>
            </p:extLst>
          </p:nvPr>
        </p:nvGraphicFramePr>
        <p:xfrm>
          <a:off x="6050146" y="2234952"/>
          <a:ext cx="2847833" cy="76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6 Rectángulo redondeado"/>
          <p:cNvSpPr/>
          <p:nvPr/>
        </p:nvSpPr>
        <p:spPr>
          <a:xfrm>
            <a:off x="5953475" y="3418502"/>
            <a:ext cx="2944505" cy="874594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CuadroTexto"/>
          <p:cNvSpPr txBox="1"/>
          <p:nvPr/>
        </p:nvSpPr>
        <p:spPr>
          <a:xfrm>
            <a:off x="6074600" y="3226296"/>
            <a:ext cx="223029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400" i="1" dirty="0" smtClean="0">
                <a:solidFill>
                  <a:schemeClr val="accent1"/>
                </a:solidFill>
              </a:rPr>
              <a:t>% Responsable comedor</a:t>
            </a:r>
            <a:endParaRPr lang="es-ES" sz="1400" i="1" dirty="0">
              <a:solidFill>
                <a:schemeClr val="accent1"/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6084168" y="1944414"/>
            <a:ext cx="188177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400" i="1" dirty="0" smtClean="0">
                <a:solidFill>
                  <a:schemeClr val="accent1"/>
                </a:solidFill>
              </a:rPr>
              <a:t>% Jefe de estudios</a:t>
            </a:r>
            <a:endParaRPr lang="es-ES" sz="1400" i="1" dirty="0">
              <a:solidFill>
                <a:schemeClr val="accent1"/>
              </a:solidFill>
            </a:endParaRPr>
          </a:p>
        </p:txBody>
      </p:sp>
      <p:graphicFrame>
        <p:nvGraphicFramePr>
          <p:cNvPr id="19" name="Char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9954655"/>
              </p:ext>
            </p:extLst>
          </p:nvPr>
        </p:nvGraphicFramePr>
        <p:xfrm>
          <a:off x="6017921" y="3474799"/>
          <a:ext cx="2847833" cy="76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6660232" y="4221088"/>
            <a:ext cx="2088232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 (178)                 (140)                   (49)</a:t>
            </a:r>
            <a:endParaRPr lang="en-US" sz="1000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899592" y="5929535"/>
            <a:ext cx="7539038" cy="73866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defRPr sz="1400" b="1">
                <a:cs typeface="Arial" charset="0"/>
              </a:defRPr>
            </a:lvl1pPr>
            <a:lvl2pPr marL="742950" indent="-285750" eaLnBrk="0" hangingPunct="0">
              <a:defRPr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9pPr>
          </a:lstStyle>
          <a:p>
            <a:r>
              <a:rPr lang="es-ES" i="1" dirty="0" smtClean="0">
                <a:solidFill>
                  <a:srgbClr val="0070C0"/>
                </a:solidFill>
              </a:rPr>
              <a:t>La diabetes del niño es conocida por su círculo más cercano dentro del colegio. Compañeros, profesor/tutor, profesor de educación física, jefe de estudios… Mientras que el enfermero, el responsable del comedor y el médico conocen la situación en un % menor</a:t>
            </a:r>
            <a:endParaRPr lang="es-ES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9854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713095" y="1245632"/>
            <a:ext cx="5257800" cy="419981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14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9932145"/>
              </p:ext>
            </p:extLst>
          </p:nvPr>
        </p:nvGraphicFramePr>
        <p:xfrm>
          <a:off x="685800" y="1245632"/>
          <a:ext cx="6464300" cy="41344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919162" y="5802868"/>
            <a:ext cx="7539038" cy="73866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defRPr sz="1400" b="1">
                <a:cs typeface="Arial" charset="0"/>
              </a:defRPr>
            </a:lvl1pPr>
            <a:lvl2pPr marL="742950" indent="-285750" eaLnBrk="0" hangingPunct="0">
              <a:defRPr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9pPr>
          </a:lstStyle>
          <a:p>
            <a:r>
              <a:rPr lang="es-ES" i="1" dirty="0" smtClean="0">
                <a:solidFill>
                  <a:srgbClr val="0070C0"/>
                </a:solidFill>
              </a:rPr>
              <a:t>Los profesores mejor informados así como que hubiera un enfermero en el colegio (60% y 58%, respectivamente) son las principales ayudas que el niño considera debería tener la escuela para mejorar el control de la enfermedad.</a:t>
            </a:r>
            <a:endParaRPr lang="es-ES" i="1" dirty="0">
              <a:solidFill>
                <a:srgbClr val="0070C0"/>
              </a:solidFill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762000" y="228600"/>
            <a:ext cx="75428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ctr"/>
            <a:r>
              <a:rPr lang="es-ES_tradnl" sz="2400" dirty="0">
                <a:solidFill>
                  <a:srgbClr val="0099FF"/>
                </a:solidFill>
                <a:ea typeface="ＭＳ Ｐゴシック" charset="-128"/>
              </a:rPr>
              <a:t>2</a:t>
            </a:r>
            <a:r>
              <a:rPr lang="es-ES_tradnl" sz="2400" dirty="0" smtClean="0">
                <a:solidFill>
                  <a:srgbClr val="0099FF"/>
                </a:solidFill>
                <a:ea typeface="ＭＳ Ｐゴシック" charset="-128"/>
              </a:rPr>
              <a:t>. Ayuda para mejor el control de la Diabetes</a:t>
            </a:r>
            <a:endParaRPr lang="es-ES_tradnl" sz="2400" dirty="0">
              <a:solidFill>
                <a:srgbClr val="0099FF"/>
              </a:solidFill>
              <a:ea typeface="ＭＳ Ｐゴシック" charset="-128"/>
            </a:endParaRPr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533400" y="738664"/>
            <a:ext cx="8610600" cy="50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FF"/>
                    </a:gs>
                    <a:gs pos="100000">
                      <a:srgbClr val="D5E5F3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r>
              <a:rPr lang="es-ES" sz="1400" dirty="0" smtClean="0"/>
              <a:t>P.16   ¿Qué </a:t>
            </a:r>
            <a:r>
              <a:rPr lang="es-ES" sz="1400" dirty="0"/>
              <a:t>tipo de ayuda en el colegio crees que podría mejorar el control de tu diabetes</a:t>
            </a:r>
            <a:r>
              <a:rPr lang="es-ES" sz="1400" dirty="0" smtClean="0"/>
              <a:t>?   </a:t>
            </a:r>
            <a:r>
              <a:rPr lang="es-ES" sz="1400" dirty="0" smtClean="0">
                <a:solidFill>
                  <a:srgbClr val="FF3300"/>
                </a:solidFill>
              </a:rPr>
              <a:t>(% </a:t>
            </a:r>
            <a:r>
              <a:rPr lang="es-ES" sz="1400" dirty="0">
                <a:solidFill>
                  <a:srgbClr val="FF3300"/>
                </a:solidFill>
              </a:rPr>
              <a:t>- Sugerida </a:t>
            </a:r>
            <a:r>
              <a:rPr lang="es-ES" sz="1400" dirty="0" smtClean="0">
                <a:solidFill>
                  <a:srgbClr val="FF3300"/>
                </a:solidFill>
              </a:rPr>
              <a:t>y Múltiple)</a:t>
            </a:r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4462355" y="4706779"/>
            <a:ext cx="121920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Base</a:t>
            </a:r>
            <a:r>
              <a:rPr lang="en-US" sz="1000" dirty="0">
                <a:solidFill>
                  <a:srgbClr val="777777"/>
                </a:solidFill>
                <a:cs typeface="Arial" pitchFamily="34" charset="0"/>
              </a:rPr>
              <a:t>: 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Total (367)</a:t>
            </a:r>
            <a:endParaRPr lang="en-US" sz="1000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5742295" y="2054071"/>
            <a:ext cx="3294201" cy="874594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9" name="Char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3114324"/>
              </p:ext>
            </p:extLst>
          </p:nvPr>
        </p:nvGraphicFramePr>
        <p:xfrm>
          <a:off x="5838966" y="2166665"/>
          <a:ext cx="3053513" cy="76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10 Rectángulo redondeado"/>
          <p:cNvSpPr/>
          <p:nvPr/>
        </p:nvSpPr>
        <p:spPr>
          <a:xfrm>
            <a:off x="5742295" y="3346494"/>
            <a:ext cx="3294201" cy="874594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12" name="Char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6529990"/>
              </p:ext>
            </p:extLst>
          </p:nvPr>
        </p:nvGraphicFramePr>
        <p:xfrm>
          <a:off x="5838967" y="3459088"/>
          <a:ext cx="3125522" cy="76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16 CuadroTexto"/>
          <p:cNvSpPr txBox="1"/>
          <p:nvPr/>
        </p:nvSpPr>
        <p:spPr>
          <a:xfrm>
            <a:off x="5838967" y="1858888"/>
            <a:ext cx="125331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400" i="1" dirty="0" smtClean="0">
                <a:solidFill>
                  <a:schemeClr val="accent1"/>
                </a:solidFill>
              </a:rPr>
              <a:t>% Enfermero</a:t>
            </a:r>
            <a:endParaRPr lang="es-ES" sz="1400" i="1" dirty="0">
              <a:solidFill>
                <a:schemeClr val="accent1"/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5863419" y="3154288"/>
            <a:ext cx="274102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400" i="1" dirty="0" smtClean="0">
                <a:solidFill>
                  <a:schemeClr val="accent1"/>
                </a:solidFill>
              </a:rPr>
              <a:t>% Compañeros  mejor informados</a:t>
            </a:r>
            <a:endParaRPr lang="es-ES" sz="1400" i="1" dirty="0">
              <a:solidFill>
                <a:schemeClr val="accent1"/>
              </a:solidFill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6507951" y="4190891"/>
            <a:ext cx="2312521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   (178)                     (140)                     (49)       </a:t>
            </a:r>
            <a:endParaRPr lang="en-US" sz="1000" dirty="0">
              <a:solidFill>
                <a:srgbClr val="FF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0671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919162" y="5802868"/>
            <a:ext cx="7539038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defRPr sz="1400" b="1">
                <a:cs typeface="Arial" charset="0"/>
              </a:defRPr>
            </a:lvl1pPr>
            <a:lvl2pPr marL="742950" indent="-285750" eaLnBrk="0" hangingPunct="0">
              <a:defRPr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9pPr>
          </a:lstStyle>
          <a:p>
            <a:r>
              <a:rPr lang="es-ES" i="1" dirty="0" smtClean="0">
                <a:solidFill>
                  <a:srgbClr val="0070C0"/>
                </a:solidFill>
              </a:rPr>
              <a:t>En la mayoría de los casos (98%) son los padres quien informan al colegio, el propio niño también informa (30%) al colegio.</a:t>
            </a:r>
            <a:endParaRPr lang="es-ES" i="1" dirty="0">
              <a:solidFill>
                <a:srgbClr val="0070C0"/>
              </a:solidFill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762000" y="228600"/>
            <a:ext cx="75428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ctr"/>
            <a:r>
              <a:rPr lang="es-ES_tradnl" sz="2400" dirty="0">
                <a:solidFill>
                  <a:srgbClr val="0099FF"/>
                </a:solidFill>
                <a:ea typeface="ＭＳ Ｐゴシック" charset="-128"/>
              </a:rPr>
              <a:t>2</a:t>
            </a:r>
            <a:r>
              <a:rPr lang="es-ES_tradnl" sz="2400" dirty="0" smtClean="0">
                <a:solidFill>
                  <a:srgbClr val="0099FF"/>
                </a:solidFill>
                <a:ea typeface="ＭＳ Ｐゴシック" charset="-128"/>
              </a:rPr>
              <a:t>. Persona que informó al colegio</a:t>
            </a:r>
            <a:endParaRPr lang="es-ES_tradnl" sz="2400" dirty="0">
              <a:solidFill>
                <a:srgbClr val="0099FF"/>
              </a:solidFill>
              <a:ea typeface="ＭＳ Ｐゴシック" charset="-128"/>
            </a:endParaRPr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533400" y="738664"/>
            <a:ext cx="8610600" cy="50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FF"/>
                    </a:gs>
                    <a:gs pos="100000">
                      <a:srgbClr val="D5E5F3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r>
              <a:rPr lang="es-ES" sz="1400" dirty="0" smtClean="0"/>
              <a:t>P.20. ¿Quién </a:t>
            </a:r>
            <a:r>
              <a:rPr lang="es-ES" sz="1400" dirty="0"/>
              <a:t>informó al colegio de que tienes diabetes? </a:t>
            </a:r>
            <a:r>
              <a:rPr lang="es-ES" sz="1400" dirty="0" smtClean="0">
                <a:solidFill>
                  <a:srgbClr val="FF3300"/>
                </a:solidFill>
              </a:rPr>
              <a:t>(% </a:t>
            </a:r>
            <a:r>
              <a:rPr lang="es-ES" sz="1400" dirty="0">
                <a:solidFill>
                  <a:srgbClr val="FF3300"/>
                </a:solidFill>
              </a:rPr>
              <a:t>- Sugerida </a:t>
            </a:r>
            <a:r>
              <a:rPr lang="es-ES" sz="1400" dirty="0" smtClean="0">
                <a:solidFill>
                  <a:srgbClr val="FF3300"/>
                </a:solidFill>
              </a:rPr>
              <a:t>y múltiple)</a:t>
            </a:r>
          </a:p>
        </p:txBody>
      </p:sp>
      <p:sp>
        <p:nvSpPr>
          <p:cNvPr id="5" name="4 Rectángulo redondeado"/>
          <p:cNvSpPr/>
          <p:nvPr/>
        </p:nvSpPr>
        <p:spPr>
          <a:xfrm>
            <a:off x="713095" y="1351934"/>
            <a:ext cx="5257800" cy="3847287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6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7422891"/>
              </p:ext>
            </p:extLst>
          </p:nvPr>
        </p:nvGraphicFramePr>
        <p:xfrm>
          <a:off x="177610" y="1336343"/>
          <a:ext cx="6464300" cy="3783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7 Rectángulo redondeado"/>
          <p:cNvSpPr/>
          <p:nvPr/>
        </p:nvSpPr>
        <p:spPr>
          <a:xfrm>
            <a:off x="5742295" y="2646903"/>
            <a:ext cx="2944505" cy="874594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CuadroTexto"/>
          <p:cNvSpPr txBox="1"/>
          <p:nvPr/>
        </p:nvSpPr>
        <p:spPr>
          <a:xfrm>
            <a:off x="5838967" y="2451720"/>
            <a:ext cx="118130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400" i="1" dirty="0" smtClean="0">
                <a:solidFill>
                  <a:schemeClr val="accent1"/>
                </a:solidFill>
              </a:rPr>
              <a:t>% Tú mismo</a:t>
            </a:r>
            <a:endParaRPr lang="es-ES" sz="1400" i="1" dirty="0">
              <a:solidFill>
                <a:schemeClr val="accent1"/>
              </a:solidFill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1066800" y="4869160"/>
            <a:ext cx="121920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Base</a:t>
            </a:r>
            <a:r>
              <a:rPr lang="en-US" sz="1000" dirty="0">
                <a:solidFill>
                  <a:srgbClr val="777777"/>
                </a:solidFill>
                <a:cs typeface="Arial" pitchFamily="34" charset="0"/>
              </a:rPr>
              <a:t>: 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Total (367)</a:t>
            </a:r>
            <a:endParaRPr lang="en-US" sz="1000" dirty="0">
              <a:solidFill>
                <a:srgbClr val="FF0000"/>
              </a:solidFill>
              <a:cs typeface="Arial" pitchFamily="34" charset="0"/>
            </a:endParaRPr>
          </a:p>
        </p:txBody>
      </p:sp>
      <p:graphicFrame>
        <p:nvGraphicFramePr>
          <p:cNvPr id="21" name="Char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6066651"/>
              </p:ext>
            </p:extLst>
          </p:nvPr>
        </p:nvGraphicFramePr>
        <p:xfrm>
          <a:off x="5672712" y="2759497"/>
          <a:ext cx="2847833" cy="76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6300192" y="3429000"/>
            <a:ext cx="2088232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 (178)                 (140)                   (49)</a:t>
            </a:r>
            <a:endParaRPr lang="en-US" sz="1000" dirty="0">
              <a:solidFill>
                <a:srgbClr val="FF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6779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Rectángulo redondeado"/>
          <p:cNvSpPr/>
          <p:nvPr/>
        </p:nvSpPr>
        <p:spPr>
          <a:xfrm>
            <a:off x="921276" y="1676401"/>
            <a:ext cx="7467148" cy="3323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CuadroTexto"/>
          <p:cNvSpPr txBox="1"/>
          <p:nvPr/>
        </p:nvSpPr>
        <p:spPr>
          <a:xfrm>
            <a:off x="5035624" y="1507123"/>
            <a:ext cx="12954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 b="1" i="1" dirty="0" smtClean="0">
                <a:solidFill>
                  <a:schemeClr val="accent1"/>
                </a:solidFill>
              </a:rPr>
              <a:t>% Edad niños</a:t>
            </a:r>
            <a:endParaRPr lang="es-ES" sz="1600" b="1" i="1" dirty="0">
              <a:solidFill>
                <a:schemeClr val="accent1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62000" y="228600"/>
            <a:ext cx="75428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ctr"/>
            <a:r>
              <a:rPr lang="es-ES_tradnl" sz="2400" dirty="0">
                <a:solidFill>
                  <a:srgbClr val="0099FF"/>
                </a:solidFill>
                <a:ea typeface="ＭＳ Ｐゴシック" charset="-128"/>
              </a:rPr>
              <a:t>2</a:t>
            </a:r>
            <a:r>
              <a:rPr lang="es-ES_tradnl" sz="2400" dirty="0" smtClean="0">
                <a:solidFill>
                  <a:srgbClr val="0099FF"/>
                </a:solidFill>
                <a:ea typeface="ＭＳ Ｐゴシック" charset="-128"/>
              </a:rPr>
              <a:t>. Problemas en el colegio por la diabetes</a:t>
            </a:r>
            <a:endParaRPr lang="es-ES_tradnl" sz="2400" dirty="0">
              <a:solidFill>
                <a:srgbClr val="0099FF"/>
              </a:solidFill>
              <a:ea typeface="ＭＳ Ｐゴシック" charset="-128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33400" y="738664"/>
            <a:ext cx="8610600" cy="503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FF"/>
                    </a:gs>
                    <a:gs pos="100000">
                      <a:srgbClr val="D5E5F3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r>
              <a:rPr lang="es-ES" sz="1400" dirty="0" smtClean="0"/>
              <a:t>P.21. ¿Han </a:t>
            </a:r>
            <a:r>
              <a:rPr lang="es-ES" sz="1400" dirty="0"/>
              <a:t>puesto alguna pega en el colegio cuando has comentado que tienes diabetes</a:t>
            </a:r>
            <a:r>
              <a:rPr lang="es-ES" sz="1400" dirty="0" smtClean="0"/>
              <a:t>? </a:t>
            </a:r>
            <a:r>
              <a:rPr lang="es-ES" sz="1400" dirty="0" smtClean="0">
                <a:solidFill>
                  <a:srgbClr val="616365"/>
                </a:solidFill>
              </a:rPr>
              <a:t> </a:t>
            </a:r>
            <a:r>
              <a:rPr lang="es-ES" sz="1400" dirty="0" smtClean="0">
                <a:solidFill>
                  <a:srgbClr val="FF3300"/>
                </a:solidFill>
              </a:rPr>
              <a:t>(% </a:t>
            </a:r>
            <a:r>
              <a:rPr lang="es-ES" sz="1400" dirty="0">
                <a:solidFill>
                  <a:srgbClr val="FF3300"/>
                </a:solidFill>
              </a:rPr>
              <a:t>- Sugerida </a:t>
            </a:r>
            <a:r>
              <a:rPr lang="es-ES" sz="1400" dirty="0" smtClean="0">
                <a:solidFill>
                  <a:srgbClr val="FF3300"/>
                </a:solidFill>
              </a:rPr>
              <a:t>y </a:t>
            </a:r>
            <a:r>
              <a:rPr lang="es-ES" sz="1400" dirty="0">
                <a:solidFill>
                  <a:srgbClr val="FF3300"/>
                </a:solidFill>
              </a:rPr>
              <a:t>única</a:t>
            </a:r>
            <a:r>
              <a:rPr lang="es-ES" sz="1400" dirty="0" smtClean="0">
                <a:solidFill>
                  <a:srgbClr val="FF3300"/>
                </a:solidFill>
              </a:rPr>
              <a:t>)</a:t>
            </a:r>
            <a:endParaRPr lang="es-ES" sz="1400" dirty="0">
              <a:solidFill>
                <a:srgbClr val="FF3300"/>
              </a:solidFill>
            </a:endParaRPr>
          </a:p>
        </p:txBody>
      </p:sp>
      <p:graphicFrame>
        <p:nvGraphicFramePr>
          <p:cNvPr id="6" name="Char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3438357"/>
              </p:ext>
            </p:extLst>
          </p:nvPr>
        </p:nvGraphicFramePr>
        <p:xfrm>
          <a:off x="490558" y="1845860"/>
          <a:ext cx="7177786" cy="33943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979712" y="4941168"/>
            <a:ext cx="121920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Base</a:t>
            </a:r>
            <a:r>
              <a:rPr lang="en-US" sz="1000" dirty="0">
                <a:solidFill>
                  <a:srgbClr val="777777"/>
                </a:solidFill>
                <a:cs typeface="Arial" pitchFamily="34" charset="0"/>
              </a:rPr>
              <a:t>: 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Total (367)</a:t>
            </a:r>
            <a:endParaRPr lang="en-US" sz="1000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57200" y="5728998"/>
            <a:ext cx="8382000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defRPr sz="1400" b="1">
                <a:cs typeface="Arial" charset="0"/>
              </a:defRPr>
            </a:lvl1pPr>
            <a:lvl2pPr marL="742950" indent="-285750" eaLnBrk="0" hangingPunct="0">
              <a:defRPr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9pPr>
          </a:lstStyle>
          <a:p>
            <a:r>
              <a:rPr lang="es-ES" i="1" dirty="0" smtClean="0">
                <a:solidFill>
                  <a:srgbClr val="0070C0"/>
                </a:solidFill>
              </a:rPr>
              <a:t>En la mayoría de los casos (92%) no se han puesto problemas en el colegio por la diabetes. En el </a:t>
            </a:r>
            <a:r>
              <a:rPr lang="es-ES" i="1" dirty="0">
                <a:solidFill>
                  <a:srgbClr val="0070C0"/>
                </a:solidFill>
              </a:rPr>
              <a:t>8</a:t>
            </a:r>
            <a:r>
              <a:rPr lang="es-ES" i="1" dirty="0" smtClean="0">
                <a:solidFill>
                  <a:srgbClr val="0070C0"/>
                </a:solidFill>
              </a:rPr>
              <a:t>% de los casos que sí que se han puesto</a:t>
            </a:r>
            <a:r>
              <a:rPr lang="es-ES" i="1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4563735" y="4930826"/>
            <a:ext cx="2960593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      (178)                            (140)                            (49)</a:t>
            </a:r>
            <a:endParaRPr lang="en-US" sz="1000" dirty="0">
              <a:solidFill>
                <a:srgbClr val="FF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689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Rectángulo redondeado"/>
          <p:cNvSpPr/>
          <p:nvPr/>
        </p:nvSpPr>
        <p:spPr>
          <a:xfrm>
            <a:off x="533852" y="1981199"/>
            <a:ext cx="4114348" cy="3581401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CuadroTexto"/>
          <p:cNvSpPr txBox="1"/>
          <p:nvPr/>
        </p:nvSpPr>
        <p:spPr>
          <a:xfrm>
            <a:off x="1676400" y="1625025"/>
            <a:ext cx="22098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 b="1" i="1" dirty="0" smtClean="0">
                <a:solidFill>
                  <a:schemeClr val="accent1"/>
                </a:solidFill>
              </a:rPr>
              <a:t>¿Quién ha puesto problemas?</a:t>
            </a:r>
            <a:endParaRPr lang="es-ES" sz="1600" b="1" i="1" dirty="0">
              <a:solidFill>
                <a:schemeClr val="accent1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62000" y="228600"/>
            <a:ext cx="75428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ctr"/>
            <a:r>
              <a:rPr lang="es-ES_tradnl" sz="2400" dirty="0">
                <a:solidFill>
                  <a:srgbClr val="0099FF"/>
                </a:solidFill>
                <a:ea typeface="ＭＳ Ｐゴシック" charset="-128"/>
              </a:rPr>
              <a:t>2</a:t>
            </a:r>
            <a:r>
              <a:rPr lang="es-ES_tradnl" sz="2400" dirty="0" smtClean="0">
                <a:solidFill>
                  <a:srgbClr val="0099FF"/>
                </a:solidFill>
                <a:ea typeface="ＭＳ Ｐゴシック" charset="-128"/>
              </a:rPr>
              <a:t>. Problemas en el colegio por la diabetes</a:t>
            </a:r>
            <a:endParaRPr lang="es-ES_tradnl" sz="2400" dirty="0">
              <a:solidFill>
                <a:srgbClr val="0099FF"/>
              </a:solidFill>
              <a:ea typeface="ＭＳ Ｐゴシック" charset="-128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06105" y="838200"/>
            <a:ext cx="7190095" cy="545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FF"/>
                    </a:gs>
                    <a:gs pos="100000">
                      <a:srgbClr val="D5E5F3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88900" lvl="0" indent="-88900">
              <a:spcBef>
                <a:spcPct val="25000"/>
              </a:spcBef>
              <a:buClr>
                <a:srgbClr val="3A5BC4"/>
              </a:buClr>
            </a:pPr>
            <a:r>
              <a:rPr lang="es-ES" sz="1400" dirty="0">
                <a:solidFill>
                  <a:srgbClr val="5F5F5F"/>
                </a:solidFill>
              </a:rPr>
              <a:t>P.22. ¿Quién te ha puesto algún problema? </a:t>
            </a:r>
            <a:r>
              <a:rPr lang="es-ES" sz="1400" dirty="0">
                <a:solidFill>
                  <a:srgbClr val="FF3300"/>
                </a:solidFill>
              </a:rPr>
              <a:t>(% Sugerida y Múltiple</a:t>
            </a:r>
            <a:r>
              <a:rPr lang="es-ES" sz="1400" dirty="0" smtClean="0">
                <a:solidFill>
                  <a:srgbClr val="FF3300"/>
                </a:solidFill>
              </a:rPr>
              <a:t>)</a:t>
            </a:r>
            <a:endParaRPr lang="es-ES" sz="1400" dirty="0">
              <a:solidFill>
                <a:srgbClr val="FF3300"/>
              </a:solidFill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57200" y="5786680"/>
            <a:ext cx="8382000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defRPr sz="1400" b="1">
                <a:cs typeface="Arial" charset="0"/>
              </a:defRPr>
            </a:lvl1pPr>
            <a:lvl2pPr marL="742950" indent="-285750" eaLnBrk="0" hangingPunct="0">
              <a:defRPr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9pPr>
          </a:lstStyle>
          <a:p>
            <a:r>
              <a:rPr lang="es-ES" i="1" dirty="0" smtClean="0">
                <a:solidFill>
                  <a:srgbClr val="0070C0"/>
                </a:solidFill>
              </a:rPr>
              <a:t>Si bien la base de análisis no es elevada, en los casos en los que se ha puesto problemas estos provienen sobre todo de la Dirección (52%), y profesores (52%). División de opiniones respecto a la resolución de los problemas.</a:t>
            </a:r>
            <a:endParaRPr lang="es-ES" i="1" dirty="0">
              <a:solidFill>
                <a:srgbClr val="0070C0"/>
              </a:solidFill>
            </a:endParaRPr>
          </a:p>
        </p:txBody>
      </p:sp>
      <p:sp>
        <p:nvSpPr>
          <p:cNvPr id="18" name="17 Rectángulo redondeado"/>
          <p:cNvSpPr/>
          <p:nvPr/>
        </p:nvSpPr>
        <p:spPr>
          <a:xfrm>
            <a:off x="4801052" y="1981199"/>
            <a:ext cx="4114348" cy="3581401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CuadroTexto"/>
          <p:cNvSpPr txBox="1"/>
          <p:nvPr/>
        </p:nvSpPr>
        <p:spPr>
          <a:xfrm>
            <a:off x="5943600" y="1828800"/>
            <a:ext cx="22098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 b="1" i="1" dirty="0" smtClean="0">
                <a:solidFill>
                  <a:schemeClr val="accent1"/>
                </a:solidFill>
              </a:rPr>
              <a:t>¿Se han solucionado?</a:t>
            </a:r>
            <a:endParaRPr lang="es-ES" sz="1600" b="1" i="1" dirty="0">
              <a:solidFill>
                <a:schemeClr val="accent1"/>
              </a:solidFill>
            </a:endParaRPr>
          </a:p>
        </p:txBody>
      </p:sp>
      <p:graphicFrame>
        <p:nvGraphicFramePr>
          <p:cNvPr id="20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7142663"/>
              </p:ext>
            </p:extLst>
          </p:nvPr>
        </p:nvGraphicFramePr>
        <p:xfrm>
          <a:off x="4800600" y="2224600"/>
          <a:ext cx="3733800" cy="3117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" name="Rectangle 12"/>
          <p:cNvSpPr>
            <a:spLocks noChangeArrowheads="1"/>
          </p:cNvSpPr>
          <p:nvPr/>
        </p:nvSpPr>
        <p:spPr bwMode="auto">
          <a:xfrm>
            <a:off x="497904" y="1121832"/>
            <a:ext cx="8610600" cy="50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FF"/>
                    </a:gs>
                    <a:gs pos="100000">
                      <a:srgbClr val="D5E5F3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r>
              <a:rPr lang="es-ES" sz="1400" dirty="0" smtClean="0"/>
              <a:t>P.23.  ¿Crees </a:t>
            </a:r>
            <a:r>
              <a:rPr lang="es-ES" sz="1400" dirty="0"/>
              <a:t>que estos problemas se han solucionado ya</a:t>
            </a:r>
            <a:r>
              <a:rPr lang="es-ES" sz="1400" dirty="0" smtClean="0"/>
              <a:t>? </a:t>
            </a:r>
            <a:r>
              <a:rPr lang="es-ES" sz="1400" dirty="0" smtClean="0">
                <a:solidFill>
                  <a:srgbClr val="FF3300"/>
                </a:solidFill>
              </a:rPr>
              <a:t>(% </a:t>
            </a:r>
            <a:r>
              <a:rPr lang="es-ES" sz="1400" dirty="0">
                <a:solidFill>
                  <a:srgbClr val="FF3300"/>
                </a:solidFill>
              </a:rPr>
              <a:t>- Sugerida </a:t>
            </a:r>
            <a:r>
              <a:rPr lang="es-ES" sz="1400" dirty="0" smtClean="0">
                <a:solidFill>
                  <a:srgbClr val="FF3300"/>
                </a:solidFill>
              </a:rPr>
              <a:t>y única)</a:t>
            </a:r>
          </a:p>
        </p:txBody>
      </p:sp>
      <p:graphicFrame>
        <p:nvGraphicFramePr>
          <p:cNvPr id="24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0681738"/>
              </p:ext>
            </p:extLst>
          </p:nvPr>
        </p:nvGraphicFramePr>
        <p:xfrm>
          <a:off x="571500" y="2209800"/>
          <a:ext cx="4076700" cy="33523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5" name="Text Box 8"/>
          <p:cNvSpPr txBox="1">
            <a:spLocks noChangeArrowheads="1"/>
          </p:cNvSpPr>
          <p:nvPr/>
        </p:nvSpPr>
        <p:spPr bwMode="auto">
          <a:xfrm>
            <a:off x="3707904" y="5157192"/>
            <a:ext cx="216024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s-ES" sz="1000" dirty="0" smtClean="0">
                <a:solidFill>
                  <a:srgbClr val="777777"/>
                </a:solidFill>
                <a:cs typeface="Arial" pitchFamily="34" charset="0"/>
              </a:rPr>
              <a:t>Base Les han puesto problemas (</a:t>
            </a:r>
            <a:r>
              <a:rPr lang="es-ES" sz="1000" dirty="0" smtClean="0">
                <a:solidFill>
                  <a:srgbClr val="FF0000"/>
                </a:solidFill>
                <a:cs typeface="Arial" pitchFamily="34" charset="0"/>
              </a:rPr>
              <a:t>31</a:t>
            </a:r>
            <a:r>
              <a:rPr lang="es-ES" sz="1000" dirty="0" smtClean="0">
                <a:solidFill>
                  <a:srgbClr val="777777"/>
                </a:solidFill>
                <a:cs typeface="Arial" pitchFamily="34" charset="0"/>
              </a:rPr>
              <a:t>)</a:t>
            </a:r>
            <a:endParaRPr lang="es-ES" sz="1000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27" name="Text Box 8"/>
          <p:cNvSpPr txBox="1">
            <a:spLocks noChangeArrowheads="1"/>
          </p:cNvSpPr>
          <p:nvPr/>
        </p:nvSpPr>
        <p:spPr bwMode="auto">
          <a:xfrm>
            <a:off x="8460433" y="3429000"/>
            <a:ext cx="432047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s-ES" sz="1000" dirty="0" smtClean="0">
                <a:solidFill>
                  <a:srgbClr val="777777"/>
                </a:solidFill>
                <a:cs typeface="Arial" pitchFamily="34" charset="0"/>
              </a:rPr>
              <a:t>(</a:t>
            </a:r>
            <a:r>
              <a:rPr lang="es-ES" sz="1000" dirty="0" smtClean="0">
                <a:solidFill>
                  <a:srgbClr val="FF0000"/>
                </a:solidFill>
                <a:cs typeface="Arial" pitchFamily="34" charset="0"/>
              </a:rPr>
              <a:t>16</a:t>
            </a:r>
            <a:r>
              <a:rPr lang="es-ES" sz="1000" dirty="0" smtClean="0">
                <a:solidFill>
                  <a:srgbClr val="777777"/>
                </a:solidFill>
                <a:cs typeface="Arial" pitchFamily="34" charset="0"/>
              </a:rPr>
              <a:t>)</a:t>
            </a:r>
            <a:endParaRPr lang="es-ES" sz="1000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28" name="Text Box 8"/>
          <p:cNvSpPr txBox="1">
            <a:spLocks noChangeArrowheads="1"/>
          </p:cNvSpPr>
          <p:nvPr/>
        </p:nvSpPr>
        <p:spPr bwMode="auto">
          <a:xfrm>
            <a:off x="8483352" y="4077072"/>
            <a:ext cx="432048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s-ES" sz="1000" dirty="0" smtClean="0">
                <a:solidFill>
                  <a:srgbClr val="777777"/>
                </a:solidFill>
                <a:cs typeface="Arial" pitchFamily="34" charset="0"/>
              </a:rPr>
              <a:t>(</a:t>
            </a:r>
            <a:r>
              <a:rPr lang="es-ES" sz="1000" dirty="0" smtClean="0">
                <a:solidFill>
                  <a:srgbClr val="FF0000"/>
                </a:solidFill>
                <a:cs typeface="Arial" pitchFamily="34" charset="0"/>
              </a:rPr>
              <a:t>8</a:t>
            </a:r>
            <a:r>
              <a:rPr lang="es-ES" sz="1000" dirty="0" smtClean="0">
                <a:solidFill>
                  <a:srgbClr val="777777"/>
                </a:solidFill>
                <a:cs typeface="Arial" pitchFamily="34" charset="0"/>
              </a:rPr>
              <a:t>)</a:t>
            </a:r>
            <a:endParaRPr lang="es-ES" sz="1000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29" name="Text Box 8"/>
          <p:cNvSpPr txBox="1">
            <a:spLocks noChangeArrowheads="1"/>
          </p:cNvSpPr>
          <p:nvPr/>
        </p:nvSpPr>
        <p:spPr bwMode="auto">
          <a:xfrm>
            <a:off x="8460432" y="4725144"/>
            <a:ext cx="432047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s-ES" sz="1000" dirty="0" smtClean="0">
                <a:solidFill>
                  <a:srgbClr val="777777"/>
                </a:solidFill>
                <a:cs typeface="Arial" pitchFamily="34" charset="0"/>
              </a:rPr>
              <a:t>(</a:t>
            </a:r>
            <a:r>
              <a:rPr lang="es-ES" sz="1000" dirty="0" smtClean="0">
                <a:solidFill>
                  <a:srgbClr val="FF0000"/>
                </a:solidFill>
                <a:cs typeface="Arial" pitchFamily="34" charset="0"/>
              </a:rPr>
              <a:t>2</a:t>
            </a:r>
            <a:r>
              <a:rPr lang="es-ES" sz="1000" dirty="0" smtClean="0">
                <a:solidFill>
                  <a:srgbClr val="777777"/>
                </a:solidFill>
                <a:cs typeface="Arial" pitchFamily="34" charset="0"/>
              </a:rPr>
              <a:t>)</a:t>
            </a:r>
            <a:endParaRPr lang="es-ES" sz="1000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30" name="Text Box 8"/>
          <p:cNvSpPr txBox="1">
            <a:spLocks noChangeArrowheads="1"/>
          </p:cNvSpPr>
          <p:nvPr/>
        </p:nvSpPr>
        <p:spPr bwMode="auto">
          <a:xfrm>
            <a:off x="8460432" y="2780928"/>
            <a:ext cx="432047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s-ES" sz="1000" dirty="0" smtClean="0">
                <a:solidFill>
                  <a:srgbClr val="777777"/>
                </a:solidFill>
                <a:cs typeface="Arial" pitchFamily="34" charset="0"/>
              </a:rPr>
              <a:t>(</a:t>
            </a:r>
            <a:r>
              <a:rPr lang="es-ES" sz="1000" dirty="0" smtClean="0">
                <a:solidFill>
                  <a:srgbClr val="FF0000"/>
                </a:solidFill>
                <a:cs typeface="Arial" pitchFamily="34" charset="0"/>
              </a:rPr>
              <a:t>16</a:t>
            </a:r>
            <a:r>
              <a:rPr lang="es-ES" sz="1000" dirty="0" smtClean="0">
                <a:solidFill>
                  <a:srgbClr val="777777"/>
                </a:solidFill>
                <a:cs typeface="Arial" pitchFamily="34" charset="0"/>
              </a:rPr>
              <a:t>)</a:t>
            </a:r>
            <a:endParaRPr lang="es-ES" sz="1000" dirty="0">
              <a:solidFill>
                <a:srgbClr val="FF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4758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CuadroTexto"/>
          <p:cNvSpPr txBox="1"/>
          <p:nvPr/>
        </p:nvSpPr>
        <p:spPr>
          <a:xfrm>
            <a:off x="388049" y="1828800"/>
            <a:ext cx="2239735" cy="3385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i="1" dirty="0">
                <a:solidFill>
                  <a:srgbClr val="009DD9"/>
                </a:solidFill>
              </a:rPr>
              <a:t>% </a:t>
            </a:r>
            <a:r>
              <a:rPr lang="es-ES" sz="1600" i="1" dirty="0" smtClean="0">
                <a:solidFill>
                  <a:srgbClr val="009DD9"/>
                </a:solidFill>
              </a:rPr>
              <a:t>Han puesto problemas</a:t>
            </a:r>
            <a:endParaRPr lang="es-ES" sz="1600" i="1" dirty="0">
              <a:solidFill>
                <a:srgbClr val="009DD9"/>
              </a:solidFill>
            </a:endParaRPr>
          </a:p>
        </p:txBody>
      </p:sp>
      <p:sp>
        <p:nvSpPr>
          <p:cNvPr id="6" name="Freeform 3"/>
          <p:cNvSpPr>
            <a:spLocks/>
          </p:cNvSpPr>
          <p:nvPr/>
        </p:nvSpPr>
        <p:spPr bwMode="auto">
          <a:xfrm>
            <a:off x="4571404" y="2950638"/>
            <a:ext cx="591895" cy="597926"/>
          </a:xfrm>
          <a:custGeom>
            <a:avLst/>
            <a:gdLst>
              <a:gd name="T0" fmla="*/ 0 w 336"/>
              <a:gd name="T1" fmla="*/ 278 h 356"/>
              <a:gd name="T2" fmla="*/ 6 w 336"/>
              <a:gd name="T3" fmla="*/ 230 h 356"/>
              <a:gd name="T4" fmla="*/ 48 w 336"/>
              <a:gd name="T5" fmla="*/ 202 h 356"/>
              <a:gd name="T6" fmla="*/ 43 w 336"/>
              <a:gd name="T7" fmla="*/ 181 h 356"/>
              <a:gd name="T8" fmla="*/ 94 w 336"/>
              <a:gd name="T9" fmla="*/ 136 h 356"/>
              <a:gd name="T10" fmla="*/ 103 w 336"/>
              <a:gd name="T11" fmla="*/ 108 h 356"/>
              <a:gd name="T12" fmla="*/ 126 w 336"/>
              <a:gd name="T13" fmla="*/ 108 h 356"/>
              <a:gd name="T14" fmla="*/ 128 w 336"/>
              <a:gd name="T15" fmla="*/ 91 h 356"/>
              <a:gd name="T16" fmla="*/ 193 w 336"/>
              <a:gd name="T17" fmla="*/ 26 h 356"/>
              <a:gd name="T18" fmla="*/ 224 w 336"/>
              <a:gd name="T19" fmla="*/ 0 h 356"/>
              <a:gd name="T20" fmla="*/ 259 w 336"/>
              <a:gd name="T21" fmla="*/ 34 h 356"/>
              <a:gd name="T22" fmla="*/ 253 w 336"/>
              <a:gd name="T23" fmla="*/ 54 h 356"/>
              <a:gd name="T24" fmla="*/ 247 w 336"/>
              <a:gd name="T25" fmla="*/ 71 h 356"/>
              <a:gd name="T26" fmla="*/ 273 w 336"/>
              <a:gd name="T27" fmla="*/ 159 h 356"/>
              <a:gd name="T28" fmla="*/ 293 w 336"/>
              <a:gd name="T29" fmla="*/ 164 h 356"/>
              <a:gd name="T30" fmla="*/ 312 w 336"/>
              <a:gd name="T31" fmla="*/ 261 h 356"/>
              <a:gd name="T32" fmla="*/ 335 w 336"/>
              <a:gd name="T33" fmla="*/ 278 h 356"/>
              <a:gd name="T34" fmla="*/ 335 w 336"/>
              <a:gd name="T35" fmla="*/ 295 h 356"/>
              <a:gd name="T36" fmla="*/ 307 w 336"/>
              <a:gd name="T37" fmla="*/ 304 h 356"/>
              <a:gd name="T38" fmla="*/ 312 w 336"/>
              <a:gd name="T39" fmla="*/ 321 h 356"/>
              <a:gd name="T40" fmla="*/ 270 w 336"/>
              <a:gd name="T41" fmla="*/ 304 h 356"/>
              <a:gd name="T42" fmla="*/ 207 w 336"/>
              <a:gd name="T43" fmla="*/ 355 h 356"/>
              <a:gd name="T44" fmla="*/ 199 w 336"/>
              <a:gd name="T45" fmla="*/ 335 h 356"/>
              <a:gd name="T46" fmla="*/ 216 w 336"/>
              <a:gd name="T47" fmla="*/ 315 h 356"/>
              <a:gd name="T48" fmla="*/ 214 w 336"/>
              <a:gd name="T49" fmla="*/ 295 h 356"/>
              <a:gd name="T50" fmla="*/ 151 w 336"/>
              <a:gd name="T51" fmla="*/ 286 h 356"/>
              <a:gd name="T52" fmla="*/ 91 w 336"/>
              <a:gd name="T53" fmla="*/ 247 h 356"/>
              <a:gd name="T54" fmla="*/ 52 w 336"/>
              <a:gd name="T55" fmla="*/ 269 h 356"/>
              <a:gd name="T56" fmla="*/ 0 w 336"/>
              <a:gd name="T57" fmla="*/ 278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336" h="356">
                <a:moveTo>
                  <a:pt x="0" y="278"/>
                </a:moveTo>
                <a:lnTo>
                  <a:pt x="6" y="230"/>
                </a:lnTo>
                <a:lnTo>
                  <a:pt x="48" y="202"/>
                </a:lnTo>
                <a:lnTo>
                  <a:pt x="43" y="181"/>
                </a:lnTo>
                <a:lnTo>
                  <a:pt x="94" y="136"/>
                </a:lnTo>
                <a:lnTo>
                  <a:pt x="103" y="108"/>
                </a:lnTo>
                <a:lnTo>
                  <a:pt x="126" y="108"/>
                </a:lnTo>
                <a:lnTo>
                  <a:pt x="128" y="91"/>
                </a:lnTo>
                <a:lnTo>
                  <a:pt x="193" y="26"/>
                </a:lnTo>
                <a:lnTo>
                  <a:pt x="224" y="0"/>
                </a:lnTo>
                <a:lnTo>
                  <a:pt x="259" y="34"/>
                </a:lnTo>
                <a:lnTo>
                  <a:pt x="253" y="54"/>
                </a:lnTo>
                <a:lnTo>
                  <a:pt x="247" y="71"/>
                </a:lnTo>
                <a:lnTo>
                  <a:pt x="273" y="159"/>
                </a:lnTo>
                <a:lnTo>
                  <a:pt x="293" y="164"/>
                </a:lnTo>
                <a:lnTo>
                  <a:pt x="312" y="261"/>
                </a:lnTo>
                <a:lnTo>
                  <a:pt x="335" y="278"/>
                </a:lnTo>
                <a:lnTo>
                  <a:pt x="335" y="295"/>
                </a:lnTo>
                <a:lnTo>
                  <a:pt x="307" y="304"/>
                </a:lnTo>
                <a:lnTo>
                  <a:pt x="312" y="321"/>
                </a:lnTo>
                <a:lnTo>
                  <a:pt x="270" y="304"/>
                </a:lnTo>
                <a:lnTo>
                  <a:pt x="207" y="355"/>
                </a:lnTo>
                <a:lnTo>
                  <a:pt x="199" y="335"/>
                </a:lnTo>
                <a:lnTo>
                  <a:pt x="216" y="315"/>
                </a:lnTo>
                <a:lnTo>
                  <a:pt x="214" y="295"/>
                </a:lnTo>
                <a:lnTo>
                  <a:pt x="151" y="286"/>
                </a:lnTo>
                <a:lnTo>
                  <a:pt x="91" y="247"/>
                </a:lnTo>
                <a:lnTo>
                  <a:pt x="52" y="269"/>
                </a:lnTo>
                <a:lnTo>
                  <a:pt x="0" y="278"/>
                </a:lnTo>
              </a:path>
            </a:pathLst>
          </a:custGeom>
          <a:solidFill>
            <a:schemeClr val="accent1">
              <a:lumMod val="5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7" name="Freeform 4"/>
          <p:cNvSpPr>
            <a:spLocks/>
          </p:cNvSpPr>
          <p:nvPr/>
        </p:nvSpPr>
        <p:spPr bwMode="auto">
          <a:xfrm>
            <a:off x="3372515" y="3274393"/>
            <a:ext cx="1167181" cy="1225019"/>
          </a:xfrm>
          <a:custGeom>
            <a:avLst/>
            <a:gdLst>
              <a:gd name="T0" fmla="*/ 204 w 662"/>
              <a:gd name="T1" fmla="*/ 48 h 731"/>
              <a:gd name="T2" fmla="*/ 233 w 662"/>
              <a:gd name="T3" fmla="*/ 59 h 731"/>
              <a:gd name="T4" fmla="*/ 281 w 662"/>
              <a:gd name="T5" fmla="*/ 23 h 731"/>
              <a:gd name="T6" fmla="*/ 332 w 662"/>
              <a:gd name="T7" fmla="*/ 0 h 731"/>
              <a:gd name="T8" fmla="*/ 402 w 662"/>
              <a:gd name="T9" fmla="*/ 43 h 731"/>
              <a:gd name="T10" fmla="*/ 442 w 662"/>
              <a:gd name="T11" fmla="*/ 48 h 731"/>
              <a:gd name="T12" fmla="*/ 499 w 662"/>
              <a:gd name="T13" fmla="*/ 57 h 731"/>
              <a:gd name="T14" fmla="*/ 513 w 662"/>
              <a:gd name="T15" fmla="*/ 102 h 731"/>
              <a:gd name="T16" fmla="*/ 499 w 662"/>
              <a:gd name="T17" fmla="*/ 139 h 731"/>
              <a:gd name="T18" fmla="*/ 556 w 662"/>
              <a:gd name="T19" fmla="*/ 207 h 731"/>
              <a:gd name="T20" fmla="*/ 544 w 662"/>
              <a:gd name="T21" fmla="*/ 235 h 731"/>
              <a:gd name="T22" fmla="*/ 576 w 662"/>
              <a:gd name="T23" fmla="*/ 275 h 731"/>
              <a:gd name="T24" fmla="*/ 607 w 662"/>
              <a:gd name="T25" fmla="*/ 315 h 731"/>
              <a:gd name="T26" fmla="*/ 661 w 662"/>
              <a:gd name="T27" fmla="*/ 318 h 731"/>
              <a:gd name="T28" fmla="*/ 652 w 662"/>
              <a:gd name="T29" fmla="*/ 361 h 731"/>
              <a:gd name="T30" fmla="*/ 590 w 662"/>
              <a:gd name="T31" fmla="*/ 392 h 731"/>
              <a:gd name="T32" fmla="*/ 599 w 662"/>
              <a:gd name="T33" fmla="*/ 440 h 731"/>
              <a:gd name="T34" fmla="*/ 576 w 662"/>
              <a:gd name="T35" fmla="*/ 482 h 731"/>
              <a:gd name="T36" fmla="*/ 536 w 662"/>
              <a:gd name="T37" fmla="*/ 497 h 731"/>
              <a:gd name="T38" fmla="*/ 525 w 662"/>
              <a:gd name="T39" fmla="*/ 525 h 731"/>
              <a:gd name="T40" fmla="*/ 449 w 662"/>
              <a:gd name="T41" fmla="*/ 576 h 731"/>
              <a:gd name="T42" fmla="*/ 457 w 662"/>
              <a:gd name="T43" fmla="*/ 639 h 731"/>
              <a:gd name="T44" fmla="*/ 402 w 662"/>
              <a:gd name="T45" fmla="*/ 642 h 731"/>
              <a:gd name="T46" fmla="*/ 357 w 662"/>
              <a:gd name="T47" fmla="*/ 678 h 731"/>
              <a:gd name="T48" fmla="*/ 354 w 662"/>
              <a:gd name="T49" fmla="*/ 718 h 731"/>
              <a:gd name="T50" fmla="*/ 321 w 662"/>
              <a:gd name="T51" fmla="*/ 724 h 731"/>
              <a:gd name="T52" fmla="*/ 255 w 662"/>
              <a:gd name="T53" fmla="*/ 701 h 731"/>
              <a:gd name="T54" fmla="*/ 150 w 662"/>
              <a:gd name="T55" fmla="*/ 636 h 731"/>
              <a:gd name="T56" fmla="*/ 102 w 662"/>
              <a:gd name="T57" fmla="*/ 636 h 731"/>
              <a:gd name="T58" fmla="*/ 91 w 662"/>
              <a:gd name="T59" fmla="*/ 630 h 731"/>
              <a:gd name="T60" fmla="*/ 76 w 662"/>
              <a:gd name="T61" fmla="*/ 604 h 731"/>
              <a:gd name="T62" fmla="*/ 43 w 662"/>
              <a:gd name="T63" fmla="*/ 568 h 731"/>
              <a:gd name="T64" fmla="*/ 23 w 662"/>
              <a:gd name="T65" fmla="*/ 530 h 731"/>
              <a:gd name="T66" fmla="*/ 51 w 662"/>
              <a:gd name="T67" fmla="*/ 480 h 731"/>
              <a:gd name="T68" fmla="*/ 85 w 662"/>
              <a:gd name="T69" fmla="*/ 432 h 731"/>
              <a:gd name="T70" fmla="*/ 105 w 662"/>
              <a:gd name="T71" fmla="*/ 406 h 731"/>
              <a:gd name="T72" fmla="*/ 99 w 662"/>
              <a:gd name="T73" fmla="*/ 363 h 731"/>
              <a:gd name="T74" fmla="*/ 71 w 662"/>
              <a:gd name="T75" fmla="*/ 344 h 731"/>
              <a:gd name="T76" fmla="*/ 68 w 662"/>
              <a:gd name="T77" fmla="*/ 301 h 731"/>
              <a:gd name="T78" fmla="*/ 43 w 662"/>
              <a:gd name="T79" fmla="*/ 261 h 731"/>
              <a:gd name="T80" fmla="*/ 23 w 662"/>
              <a:gd name="T81" fmla="*/ 227 h 731"/>
              <a:gd name="T82" fmla="*/ 0 w 662"/>
              <a:gd name="T83" fmla="*/ 199 h 731"/>
              <a:gd name="T84" fmla="*/ 131 w 662"/>
              <a:gd name="T85" fmla="*/ 159 h 731"/>
              <a:gd name="T86" fmla="*/ 156 w 662"/>
              <a:gd name="T87" fmla="*/ 147 h 731"/>
              <a:gd name="T88" fmla="*/ 173 w 662"/>
              <a:gd name="T89" fmla="*/ 102 h 7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62" h="731">
                <a:moveTo>
                  <a:pt x="164" y="68"/>
                </a:moveTo>
                <a:lnTo>
                  <a:pt x="204" y="48"/>
                </a:lnTo>
                <a:lnTo>
                  <a:pt x="226" y="65"/>
                </a:lnTo>
                <a:lnTo>
                  <a:pt x="233" y="59"/>
                </a:lnTo>
                <a:lnTo>
                  <a:pt x="250" y="31"/>
                </a:lnTo>
                <a:lnTo>
                  <a:pt x="281" y="23"/>
                </a:lnTo>
                <a:lnTo>
                  <a:pt x="312" y="0"/>
                </a:lnTo>
                <a:lnTo>
                  <a:pt x="332" y="0"/>
                </a:lnTo>
                <a:lnTo>
                  <a:pt x="374" y="48"/>
                </a:lnTo>
                <a:lnTo>
                  <a:pt x="402" y="43"/>
                </a:lnTo>
                <a:lnTo>
                  <a:pt x="420" y="54"/>
                </a:lnTo>
                <a:lnTo>
                  <a:pt x="442" y="48"/>
                </a:lnTo>
                <a:lnTo>
                  <a:pt x="468" y="74"/>
                </a:lnTo>
                <a:lnTo>
                  <a:pt x="499" y="57"/>
                </a:lnTo>
                <a:lnTo>
                  <a:pt x="511" y="65"/>
                </a:lnTo>
                <a:lnTo>
                  <a:pt x="513" y="102"/>
                </a:lnTo>
                <a:lnTo>
                  <a:pt x="522" y="116"/>
                </a:lnTo>
                <a:lnTo>
                  <a:pt x="499" y="139"/>
                </a:lnTo>
                <a:lnTo>
                  <a:pt x="502" y="156"/>
                </a:lnTo>
                <a:lnTo>
                  <a:pt x="556" y="207"/>
                </a:lnTo>
                <a:lnTo>
                  <a:pt x="564" y="216"/>
                </a:lnTo>
                <a:lnTo>
                  <a:pt x="544" y="235"/>
                </a:lnTo>
                <a:lnTo>
                  <a:pt x="556" y="256"/>
                </a:lnTo>
                <a:lnTo>
                  <a:pt x="576" y="275"/>
                </a:lnTo>
                <a:lnTo>
                  <a:pt x="587" y="315"/>
                </a:lnTo>
                <a:lnTo>
                  <a:pt x="607" y="315"/>
                </a:lnTo>
                <a:lnTo>
                  <a:pt x="649" y="307"/>
                </a:lnTo>
                <a:lnTo>
                  <a:pt x="661" y="318"/>
                </a:lnTo>
                <a:lnTo>
                  <a:pt x="658" y="349"/>
                </a:lnTo>
                <a:lnTo>
                  <a:pt x="652" y="361"/>
                </a:lnTo>
                <a:lnTo>
                  <a:pt x="624" y="369"/>
                </a:lnTo>
                <a:lnTo>
                  <a:pt x="590" y="392"/>
                </a:lnTo>
                <a:lnTo>
                  <a:pt x="590" y="418"/>
                </a:lnTo>
                <a:lnTo>
                  <a:pt x="599" y="440"/>
                </a:lnTo>
                <a:lnTo>
                  <a:pt x="576" y="468"/>
                </a:lnTo>
                <a:lnTo>
                  <a:pt x="576" y="482"/>
                </a:lnTo>
                <a:lnTo>
                  <a:pt x="561" y="499"/>
                </a:lnTo>
                <a:lnTo>
                  <a:pt x="536" y="497"/>
                </a:lnTo>
                <a:lnTo>
                  <a:pt x="525" y="508"/>
                </a:lnTo>
                <a:lnTo>
                  <a:pt x="525" y="525"/>
                </a:lnTo>
                <a:lnTo>
                  <a:pt x="480" y="542"/>
                </a:lnTo>
                <a:lnTo>
                  <a:pt x="449" y="576"/>
                </a:lnTo>
                <a:lnTo>
                  <a:pt x="445" y="596"/>
                </a:lnTo>
                <a:lnTo>
                  <a:pt x="457" y="639"/>
                </a:lnTo>
                <a:lnTo>
                  <a:pt x="431" y="665"/>
                </a:lnTo>
                <a:lnTo>
                  <a:pt x="402" y="642"/>
                </a:lnTo>
                <a:lnTo>
                  <a:pt x="392" y="642"/>
                </a:lnTo>
                <a:lnTo>
                  <a:pt x="357" y="678"/>
                </a:lnTo>
                <a:lnTo>
                  <a:pt x="363" y="704"/>
                </a:lnTo>
                <a:lnTo>
                  <a:pt x="354" y="718"/>
                </a:lnTo>
                <a:lnTo>
                  <a:pt x="335" y="710"/>
                </a:lnTo>
                <a:lnTo>
                  <a:pt x="321" y="724"/>
                </a:lnTo>
                <a:lnTo>
                  <a:pt x="312" y="730"/>
                </a:lnTo>
                <a:lnTo>
                  <a:pt x="255" y="701"/>
                </a:lnTo>
                <a:lnTo>
                  <a:pt x="173" y="673"/>
                </a:lnTo>
                <a:lnTo>
                  <a:pt x="150" y="636"/>
                </a:lnTo>
                <a:lnTo>
                  <a:pt x="116" y="653"/>
                </a:lnTo>
                <a:lnTo>
                  <a:pt x="102" y="636"/>
                </a:lnTo>
                <a:lnTo>
                  <a:pt x="85" y="642"/>
                </a:lnTo>
                <a:lnTo>
                  <a:pt x="91" y="630"/>
                </a:lnTo>
                <a:lnTo>
                  <a:pt x="79" y="613"/>
                </a:lnTo>
                <a:lnTo>
                  <a:pt x="76" y="604"/>
                </a:lnTo>
                <a:lnTo>
                  <a:pt x="43" y="576"/>
                </a:lnTo>
                <a:lnTo>
                  <a:pt x="43" y="568"/>
                </a:lnTo>
                <a:lnTo>
                  <a:pt x="23" y="548"/>
                </a:lnTo>
                <a:lnTo>
                  <a:pt x="23" y="530"/>
                </a:lnTo>
                <a:lnTo>
                  <a:pt x="37" y="502"/>
                </a:lnTo>
                <a:lnTo>
                  <a:pt x="51" y="480"/>
                </a:lnTo>
                <a:lnTo>
                  <a:pt x="51" y="460"/>
                </a:lnTo>
                <a:lnTo>
                  <a:pt x="85" y="432"/>
                </a:lnTo>
                <a:lnTo>
                  <a:pt x="99" y="426"/>
                </a:lnTo>
                <a:lnTo>
                  <a:pt x="105" y="406"/>
                </a:lnTo>
                <a:lnTo>
                  <a:pt x="111" y="371"/>
                </a:lnTo>
                <a:lnTo>
                  <a:pt x="99" y="363"/>
                </a:lnTo>
                <a:lnTo>
                  <a:pt x="83" y="366"/>
                </a:lnTo>
                <a:lnTo>
                  <a:pt x="71" y="344"/>
                </a:lnTo>
                <a:lnTo>
                  <a:pt x="68" y="309"/>
                </a:lnTo>
                <a:lnTo>
                  <a:pt x="68" y="301"/>
                </a:lnTo>
                <a:lnTo>
                  <a:pt x="45" y="287"/>
                </a:lnTo>
                <a:lnTo>
                  <a:pt x="43" y="261"/>
                </a:lnTo>
                <a:lnTo>
                  <a:pt x="34" y="247"/>
                </a:lnTo>
                <a:lnTo>
                  <a:pt x="23" y="227"/>
                </a:lnTo>
                <a:lnTo>
                  <a:pt x="0" y="204"/>
                </a:lnTo>
                <a:lnTo>
                  <a:pt x="0" y="199"/>
                </a:lnTo>
                <a:lnTo>
                  <a:pt x="99" y="199"/>
                </a:lnTo>
                <a:lnTo>
                  <a:pt x="131" y="159"/>
                </a:lnTo>
                <a:lnTo>
                  <a:pt x="150" y="162"/>
                </a:lnTo>
                <a:lnTo>
                  <a:pt x="156" y="147"/>
                </a:lnTo>
                <a:lnTo>
                  <a:pt x="164" y="122"/>
                </a:lnTo>
                <a:lnTo>
                  <a:pt x="173" y="102"/>
                </a:lnTo>
                <a:lnTo>
                  <a:pt x="164" y="68"/>
                </a:lnTo>
              </a:path>
            </a:pathLst>
          </a:custGeom>
          <a:solidFill>
            <a:srgbClr val="FFDD4F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>
            <a:off x="4246768" y="2855845"/>
            <a:ext cx="1802864" cy="1624609"/>
          </a:xfrm>
          <a:custGeom>
            <a:avLst/>
            <a:gdLst>
              <a:gd name="T0" fmla="*/ 82 w 1022"/>
              <a:gd name="T1" fmla="*/ 333 h 969"/>
              <a:gd name="T2" fmla="*/ 142 w 1022"/>
              <a:gd name="T3" fmla="*/ 298 h 969"/>
              <a:gd name="T4" fmla="*/ 184 w 1022"/>
              <a:gd name="T5" fmla="*/ 335 h 969"/>
              <a:gd name="T6" fmla="*/ 332 w 1022"/>
              <a:gd name="T7" fmla="*/ 341 h 969"/>
              <a:gd name="T8" fmla="*/ 397 w 1022"/>
              <a:gd name="T9" fmla="*/ 372 h 969"/>
              <a:gd name="T10" fmla="*/ 451 w 1022"/>
              <a:gd name="T11" fmla="*/ 361 h 969"/>
              <a:gd name="T12" fmla="*/ 516 w 1022"/>
              <a:gd name="T13" fmla="*/ 352 h 969"/>
              <a:gd name="T14" fmla="*/ 473 w 1022"/>
              <a:gd name="T15" fmla="*/ 224 h 969"/>
              <a:gd name="T16" fmla="*/ 428 w 1022"/>
              <a:gd name="T17" fmla="*/ 125 h 969"/>
              <a:gd name="T18" fmla="*/ 448 w 1022"/>
              <a:gd name="T19" fmla="*/ 40 h 969"/>
              <a:gd name="T20" fmla="*/ 510 w 1022"/>
              <a:gd name="T21" fmla="*/ 17 h 969"/>
              <a:gd name="T22" fmla="*/ 558 w 1022"/>
              <a:gd name="T23" fmla="*/ 14 h 969"/>
              <a:gd name="T24" fmla="*/ 653 w 1022"/>
              <a:gd name="T25" fmla="*/ 31 h 969"/>
              <a:gd name="T26" fmla="*/ 667 w 1022"/>
              <a:gd name="T27" fmla="*/ 86 h 969"/>
              <a:gd name="T28" fmla="*/ 762 w 1022"/>
              <a:gd name="T29" fmla="*/ 47 h 969"/>
              <a:gd name="T30" fmla="*/ 846 w 1022"/>
              <a:gd name="T31" fmla="*/ 188 h 969"/>
              <a:gd name="T32" fmla="*/ 853 w 1022"/>
              <a:gd name="T33" fmla="*/ 217 h 969"/>
              <a:gd name="T34" fmla="*/ 824 w 1022"/>
              <a:gd name="T35" fmla="*/ 219 h 969"/>
              <a:gd name="T36" fmla="*/ 804 w 1022"/>
              <a:gd name="T37" fmla="*/ 256 h 969"/>
              <a:gd name="T38" fmla="*/ 824 w 1022"/>
              <a:gd name="T39" fmla="*/ 327 h 969"/>
              <a:gd name="T40" fmla="*/ 908 w 1022"/>
              <a:gd name="T41" fmla="*/ 378 h 969"/>
              <a:gd name="T42" fmla="*/ 948 w 1022"/>
              <a:gd name="T43" fmla="*/ 443 h 969"/>
              <a:gd name="T44" fmla="*/ 922 w 1022"/>
              <a:gd name="T45" fmla="*/ 488 h 969"/>
              <a:gd name="T46" fmla="*/ 900 w 1022"/>
              <a:gd name="T47" fmla="*/ 571 h 969"/>
              <a:gd name="T48" fmla="*/ 959 w 1022"/>
              <a:gd name="T49" fmla="*/ 602 h 969"/>
              <a:gd name="T50" fmla="*/ 953 w 1022"/>
              <a:gd name="T51" fmla="*/ 687 h 969"/>
              <a:gd name="T52" fmla="*/ 1021 w 1022"/>
              <a:gd name="T53" fmla="*/ 735 h 969"/>
              <a:gd name="T54" fmla="*/ 995 w 1022"/>
              <a:gd name="T55" fmla="*/ 778 h 969"/>
              <a:gd name="T56" fmla="*/ 945 w 1022"/>
              <a:gd name="T57" fmla="*/ 769 h 969"/>
              <a:gd name="T58" fmla="*/ 910 w 1022"/>
              <a:gd name="T59" fmla="*/ 766 h 969"/>
              <a:gd name="T60" fmla="*/ 885 w 1022"/>
              <a:gd name="T61" fmla="*/ 840 h 969"/>
              <a:gd name="T62" fmla="*/ 843 w 1022"/>
              <a:gd name="T63" fmla="*/ 860 h 969"/>
              <a:gd name="T64" fmla="*/ 808 w 1022"/>
              <a:gd name="T65" fmla="*/ 885 h 969"/>
              <a:gd name="T66" fmla="*/ 729 w 1022"/>
              <a:gd name="T67" fmla="*/ 925 h 969"/>
              <a:gd name="T68" fmla="*/ 650 w 1022"/>
              <a:gd name="T69" fmla="*/ 951 h 969"/>
              <a:gd name="T70" fmla="*/ 624 w 1022"/>
              <a:gd name="T71" fmla="*/ 835 h 969"/>
              <a:gd name="T72" fmla="*/ 570 w 1022"/>
              <a:gd name="T73" fmla="*/ 840 h 969"/>
              <a:gd name="T74" fmla="*/ 513 w 1022"/>
              <a:gd name="T75" fmla="*/ 840 h 969"/>
              <a:gd name="T76" fmla="*/ 428 w 1022"/>
              <a:gd name="T77" fmla="*/ 857 h 969"/>
              <a:gd name="T78" fmla="*/ 358 w 1022"/>
              <a:gd name="T79" fmla="*/ 846 h 969"/>
              <a:gd name="T80" fmla="*/ 252 w 1022"/>
              <a:gd name="T81" fmla="*/ 866 h 969"/>
              <a:gd name="T82" fmla="*/ 113 w 1022"/>
              <a:gd name="T83" fmla="*/ 792 h 969"/>
              <a:gd name="T84" fmla="*/ 76 w 1022"/>
              <a:gd name="T85" fmla="*/ 713 h 969"/>
              <a:gd name="T86" fmla="*/ 90 w 1022"/>
              <a:gd name="T87" fmla="*/ 642 h 969"/>
              <a:gd name="T88" fmla="*/ 159 w 1022"/>
              <a:gd name="T89" fmla="*/ 597 h 969"/>
              <a:gd name="T90" fmla="*/ 130 w 1022"/>
              <a:gd name="T91" fmla="*/ 559 h 969"/>
              <a:gd name="T92" fmla="*/ 79 w 1022"/>
              <a:gd name="T93" fmla="*/ 540 h 969"/>
              <a:gd name="T94" fmla="*/ 48 w 1022"/>
              <a:gd name="T95" fmla="*/ 485 h 969"/>
              <a:gd name="T96" fmla="*/ 2 w 1022"/>
              <a:gd name="T97" fmla="*/ 395 h 9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022" h="969">
                <a:moveTo>
                  <a:pt x="25" y="364"/>
                </a:moveTo>
                <a:lnTo>
                  <a:pt x="54" y="341"/>
                </a:lnTo>
                <a:lnTo>
                  <a:pt x="82" y="333"/>
                </a:lnTo>
                <a:lnTo>
                  <a:pt x="111" y="329"/>
                </a:lnTo>
                <a:lnTo>
                  <a:pt x="119" y="307"/>
                </a:lnTo>
                <a:lnTo>
                  <a:pt x="142" y="298"/>
                </a:lnTo>
                <a:lnTo>
                  <a:pt x="156" y="318"/>
                </a:lnTo>
                <a:lnTo>
                  <a:pt x="164" y="341"/>
                </a:lnTo>
                <a:lnTo>
                  <a:pt x="184" y="335"/>
                </a:lnTo>
                <a:lnTo>
                  <a:pt x="227" y="326"/>
                </a:lnTo>
                <a:lnTo>
                  <a:pt x="275" y="304"/>
                </a:lnTo>
                <a:lnTo>
                  <a:pt x="332" y="341"/>
                </a:lnTo>
                <a:lnTo>
                  <a:pt x="391" y="352"/>
                </a:lnTo>
                <a:lnTo>
                  <a:pt x="397" y="366"/>
                </a:lnTo>
                <a:lnTo>
                  <a:pt x="397" y="372"/>
                </a:lnTo>
                <a:lnTo>
                  <a:pt x="380" y="392"/>
                </a:lnTo>
                <a:lnTo>
                  <a:pt x="391" y="414"/>
                </a:lnTo>
                <a:lnTo>
                  <a:pt x="451" y="361"/>
                </a:lnTo>
                <a:lnTo>
                  <a:pt x="494" y="381"/>
                </a:lnTo>
                <a:lnTo>
                  <a:pt x="491" y="361"/>
                </a:lnTo>
                <a:lnTo>
                  <a:pt x="516" y="352"/>
                </a:lnTo>
                <a:lnTo>
                  <a:pt x="516" y="335"/>
                </a:lnTo>
                <a:lnTo>
                  <a:pt x="494" y="315"/>
                </a:lnTo>
                <a:lnTo>
                  <a:pt x="473" y="224"/>
                </a:lnTo>
                <a:lnTo>
                  <a:pt x="470" y="219"/>
                </a:lnTo>
                <a:lnTo>
                  <a:pt x="460" y="219"/>
                </a:lnTo>
                <a:lnTo>
                  <a:pt x="428" y="125"/>
                </a:lnTo>
                <a:lnTo>
                  <a:pt x="439" y="91"/>
                </a:lnTo>
                <a:lnTo>
                  <a:pt x="406" y="57"/>
                </a:lnTo>
                <a:lnTo>
                  <a:pt x="448" y="40"/>
                </a:lnTo>
                <a:lnTo>
                  <a:pt x="479" y="12"/>
                </a:lnTo>
                <a:lnTo>
                  <a:pt x="502" y="3"/>
                </a:lnTo>
                <a:lnTo>
                  <a:pt x="510" y="17"/>
                </a:lnTo>
                <a:lnTo>
                  <a:pt x="525" y="17"/>
                </a:lnTo>
                <a:lnTo>
                  <a:pt x="548" y="0"/>
                </a:lnTo>
                <a:lnTo>
                  <a:pt x="558" y="14"/>
                </a:lnTo>
                <a:lnTo>
                  <a:pt x="575" y="12"/>
                </a:lnTo>
                <a:lnTo>
                  <a:pt x="613" y="26"/>
                </a:lnTo>
                <a:lnTo>
                  <a:pt x="653" y="31"/>
                </a:lnTo>
                <a:lnTo>
                  <a:pt x="627" y="48"/>
                </a:lnTo>
                <a:lnTo>
                  <a:pt x="646" y="97"/>
                </a:lnTo>
                <a:lnTo>
                  <a:pt x="667" y="86"/>
                </a:lnTo>
                <a:lnTo>
                  <a:pt x="715" y="83"/>
                </a:lnTo>
                <a:lnTo>
                  <a:pt x="738" y="69"/>
                </a:lnTo>
                <a:lnTo>
                  <a:pt x="762" y="47"/>
                </a:lnTo>
                <a:lnTo>
                  <a:pt x="825" y="109"/>
                </a:lnTo>
                <a:lnTo>
                  <a:pt x="847" y="121"/>
                </a:lnTo>
                <a:lnTo>
                  <a:pt x="846" y="188"/>
                </a:lnTo>
                <a:lnTo>
                  <a:pt x="862" y="196"/>
                </a:lnTo>
                <a:lnTo>
                  <a:pt x="861" y="212"/>
                </a:lnTo>
                <a:lnTo>
                  <a:pt x="853" y="217"/>
                </a:lnTo>
                <a:lnTo>
                  <a:pt x="844" y="208"/>
                </a:lnTo>
                <a:lnTo>
                  <a:pt x="835" y="212"/>
                </a:lnTo>
                <a:lnTo>
                  <a:pt x="824" y="219"/>
                </a:lnTo>
                <a:lnTo>
                  <a:pt x="823" y="237"/>
                </a:lnTo>
                <a:lnTo>
                  <a:pt x="813" y="247"/>
                </a:lnTo>
                <a:lnTo>
                  <a:pt x="804" y="256"/>
                </a:lnTo>
                <a:lnTo>
                  <a:pt x="791" y="261"/>
                </a:lnTo>
                <a:lnTo>
                  <a:pt x="805" y="290"/>
                </a:lnTo>
                <a:lnTo>
                  <a:pt x="824" y="327"/>
                </a:lnTo>
                <a:lnTo>
                  <a:pt x="853" y="317"/>
                </a:lnTo>
                <a:lnTo>
                  <a:pt x="891" y="373"/>
                </a:lnTo>
                <a:lnTo>
                  <a:pt x="908" y="378"/>
                </a:lnTo>
                <a:lnTo>
                  <a:pt x="932" y="392"/>
                </a:lnTo>
                <a:lnTo>
                  <a:pt x="945" y="414"/>
                </a:lnTo>
                <a:lnTo>
                  <a:pt x="948" y="443"/>
                </a:lnTo>
                <a:lnTo>
                  <a:pt x="928" y="469"/>
                </a:lnTo>
                <a:lnTo>
                  <a:pt x="919" y="471"/>
                </a:lnTo>
                <a:lnTo>
                  <a:pt x="922" y="488"/>
                </a:lnTo>
                <a:lnTo>
                  <a:pt x="885" y="497"/>
                </a:lnTo>
                <a:lnTo>
                  <a:pt x="874" y="557"/>
                </a:lnTo>
                <a:lnTo>
                  <a:pt x="900" y="571"/>
                </a:lnTo>
                <a:lnTo>
                  <a:pt x="924" y="576"/>
                </a:lnTo>
                <a:lnTo>
                  <a:pt x="950" y="590"/>
                </a:lnTo>
                <a:lnTo>
                  <a:pt x="959" y="602"/>
                </a:lnTo>
                <a:lnTo>
                  <a:pt x="948" y="636"/>
                </a:lnTo>
                <a:lnTo>
                  <a:pt x="948" y="670"/>
                </a:lnTo>
                <a:lnTo>
                  <a:pt x="953" y="687"/>
                </a:lnTo>
                <a:lnTo>
                  <a:pt x="1007" y="707"/>
                </a:lnTo>
                <a:lnTo>
                  <a:pt x="1019" y="716"/>
                </a:lnTo>
                <a:lnTo>
                  <a:pt x="1021" y="735"/>
                </a:lnTo>
                <a:lnTo>
                  <a:pt x="1010" y="749"/>
                </a:lnTo>
                <a:lnTo>
                  <a:pt x="1002" y="766"/>
                </a:lnTo>
                <a:lnTo>
                  <a:pt x="995" y="778"/>
                </a:lnTo>
                <a:lnTo>
                  <a:pt x="979" y="758"/>
                </a:lnTo>
                <a:lnTo>
                  <a:pt x="967" y="755"/>
                </a:lnTo>
                <a:lnTo>
                  <a:pt x="945" y="769"/>
                </a:lnTo>
                <a:lnTo>
                  <a:pt x="933" y="775"/>
                </a:lnTo>
                <a:lnTo>
                  <a:pt x="922" y="758"/>
                </a:lnTo>
                <a:lnTo>
                  <a:pt x="910" y="766"/>
                </a:lnTo>
                <a:lnTo>
                  <a:pt x="914" y="789"/>
                </a:lnTo>
                <a:lnTo>
                  <a:pt x="900" y="823"/>
                </a:lnTo>
                <a:lnTo>
                  <a:pt x="885" y="840"/>
                </a:lnTo>
                <a:lnTo>
                  <a:pt x="888" y="857"/>
                </a:lnTo>
                <a:lnTo>
                  <a:pt x="851" y="877"/>
                </a:lnTo>
                <a:lnTo>
                  <a:pt x="843" y="860"/>
                </a:lnTo>
                <a:lnTo>
                  <a:pt x="834" y="860"/>
                </a:lnTo>
                <a:lnTo>
                  <a:pt x="808" y="866"/>
                </a:lnTo>
                <a:lnTo>
                  <a:pt x="808" y="885"/>
                </a:lnTo>
                <a:lnTo>
                  <a:pt x="783" y="885"/>
                </a:lnTo>
                <a:lnTo>
                  <a:pt x="760" y="908"/>
                </a:lnTo>
                <a:lnTo>
                  <a:pt x="729" y="925"/>
                </a:lnTo>
                <a:lnTo>
                  <a:pt x="689" y="968"/>
                </a:lnTo>
                <a:lnTo>
                  <a:pt x="653" y="959"/>
                </a:lnTo>
                <a:lnTo>
                  <a:pt x="650" y="951"/>
                </a:lnTo>
                <a:lnTo>
                  <a:pt x="684" y="897"/>
                </a:lnTo>
                <a:lnTo>
                  <a:pt x="638" y="829"/>
                </a:lnTo>
                <a:lnTo>
                  <a:pt x="624" y="835"/>
                </a:lnTo>
                <a:lnTo>
                  <a:pt x="590" y="820"/>
                </a:lnTo>
                <a:lnTo>
                  <a:pt x="582" y="826"/>
                </a:lnTo>
                <a:lnTo>
                  <a:pt x="570" y="840"/>
                </a:lnTo>
                <a:lnTo>
                  <a:pt x="550" y="835"/>
                </a:lnTo>
                <a:lnTo>
                  <a:pt x="534" y="860"/>
                </a:lnTo>
                <a:lnTo>
                  <a:pt x="513" y="840"/>
                </a:lnTo>
                <a:lnTo>
                  <a:pt x="482" y="846"/>
                </a:lnTo>
                <a:lnTo>
                  <a:pt x="451" y="835"/>
                </a:lnTo>
                <a:lnTo>
                  <a:pt x="428" y="857"/>
                </a:lnTo>
                <a:lnTo>
                  <a:pt x="403" y="846"/>
                </a:lnTo>
                <a:lnTo>
                  <a:pt x="383" y="868"/>
                </a:lnTo>
                <a:lnTo>
                  <a:pt x="358" y="846"/>
                </a:lnTo>
                <a:lnTo>
                  <a:pt x="340" y="854"/>
                </a:lnTo>
                <a:lnTo>
                  <a:pt x="278" y="866"/>
                </a:lnTo>
                <a:lnTo>
                  <a:pt x="252" y="866"/>
                </a:lnTo>
                <a:lnTo>
                  <a:pt x="244" y="875"/>
                </a:lnTo>
                <a:lnTo>
                  <a:pt x="139" y="797"/>
                </a:lnTo>
                <a:lnTo>
                  <a:pt x="113" y="792"/>
                </a:lnTo>
                <a:lnTo>
                  <a:pt x="64" y="749"/>
                </a:lnTo>
                <a:lnTo>
                  <a:pt x="76" y="727"/>
                </a:lnTo>
                <a:lnTo>
                  <a:pt x="76" y="713"/>
                </a:lnTo>
                <a:lnTo>
                  <a:pt x="99" y="692"/>
                </a:lnTo>
                <a:lnTo>
                  <a:pt x="90" y="667"/>
                </a:lnTo>
                <a:lnTo>
                  <a:pt x="90" y="642"/>
                </a:lnTo>
                <a:lnTo>
                  <a:pt x="128" y="619"/>
                </a:lnTo>
                <a:lnTo>
                  <a:pt x="153" y="611"/>
                </a:lnTo>
                <a:lnTo>
                  <a:pt x="159" y="597"/>
                </a:lnTo>
                <a:lnTo>
                  <a:pt x="164" y="568"/>
                </a:lnTo>
                <a:lnTo>
                  <a:pt x="153" y="557"/>
                </a:lnTo>
                <a:lnTo>
                  <a:pt x="130" y="559"/>
                </a:lnTo>
                <a:lnTo>
                  <a:pt x="111" y="565"/>
                </a:lnTo>
                <a:lnTo>
                  <a:pt x="90" y="565"/>
                </a:lnTo>
                <a:lnTo>
                  <a:pt x="79" y="540"/>
                </a:lnTo>
                <a:lnTo>
                  <a:pt x="79" y="525"/>
                </a:lnTo>
                <a:lnTo>
                  <a:pt x="56" y="505"/>
                </a:lnTo>
                <a:lnTo>
                  <a:pt x="48" y="485"/>
                </a:lnTo>
                <a:lnTo>
                  <a:pt x="64" y="466"/>
                </a:lnTo>
                <a:lnTo>
                  <a:pt x="5" y="406"/>
                </a:lnTo>
                <a:lnTo>
                  <a:pt x="2" y="395"/>
                </a:lnTo>
                <a:lnTo>
                  <a:pt x="0" y="389"/>
                </a:lnTo>
                <a:lnTo>
                  <a:pt x="25" y="364"/>
                </a:lnTo>
              </a:path>
            </a:pathLst>
          </a:custGeom>
          <a:solidFill>
            <a:schemeClr val="accent3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3309097" y="4107115"/>
            <a:ext cx="2474786" cy="1319812"/>
          </a:xfrm>
          <a:custGeom>
            <a:avLst/>
            <a:gdLst>
              <a:gd name="T0" fmla="*/ 159 w 1404"/>
              <a:gd name="T1" fmla="*/ 156 h 787"/>
              <a:gd name="T2" fmla="*/ 216 w 1404"/>
              <a:gd name="T3" fmla="*/ 177 h 787"/>
              <a:gd name="T4" fmla="*/ 367 w 1404"/>
              <a:gd name="T5" fmla="*/ 225 h 787"/>
              <a:gd name="T6" fmla="*/ 406 w 1404"/>
              <a:gd name="T7" fmla="*/ 204 h 787"/>
              <a:gd name="T8" fmla="*/ 432 w 1404"/>
              <a:gd name="T9" fmla="*/ 145 h 787"/>
              <a:gd name="T10" fmla="*/ 501 w 1404"/>
              <a:gd name="T11" fmla="*/ 141 h 787"/>
              <a:gd name="T12" fmla="*/ 492 w 1404"/>
              <a:gd name="T13" fmla="*/ 78 h 787"/>
              <a:gd name="T14" fmla="*/ 567 w 1404"/>
              <a:gd name="T15" fmla="*/ 30 h 787"/>
              <a:gd name="T16" fmla="*/ 593 w 1404"/>
              <a:gd name="T17" fmla="*/ 1 h 787"/>
              <a:gd name="T18" fmla="*/ 681 w 1404"/>
              <a:gd name="T19" fmla="*/ 51 h 787"/>
              <a:gd name="T20" fmla="*/ 826 w 1404"/>
              <a:gd name="T21" fmla="*/ 119 h 787"/>
              <a:gd name="T22" fmla="*/ 897 w 1404"/>
              <a:gd name="T23" fmla="*/ 99 h 787"/>
              <a:gd name="T24" fmla="*/ 969 w 1404"/>
              <a:gd name="T25" fmla="*/ 111 h 787"/>
              <a:gd name="T26" fmla="*/ 1052 w 1404"/>
              <a:gd name="T27" fmla="*/ 93 h 787"/>
              <a:gd name="T28" fmla="*/ 1110 w 1404"/>
              <a:gd name="T29" fmla="*/ 93 h 787"/>
              <a:gd name="T30" fmla="*/ 1177 w 1404"/>
              <a:gd name="T31" fmla="*/ 83 h 787"/>
              <a:gd name="T32" fmla="*/ 1192 w 1404"/>
              <a:gd name="T33" fmla="*/ 213 h 787"/>
              <a:gd name="T34" fmla="*/ 1248 w 1404"/>
              <a:gd name="T35" fmla="*/ 230 h 787"/>
              <a:gd name="T36" fmla="*/ 1315 w 1404"/>
              <a:gd name="T37" fmla="*/ 288 h 787"/>
              <a:gd name="T38" fmla="*/ 1328 w 1404"/>
              <a:gd name="T39" fmla="*/ 337 h 787"/>
              <a:gd name="T40" fmla="*/ 1393 w 1404"/>
              <a:gd name="T41" fmla="*/ 406 h 787"/>
              <a:gd name="T42" fmla="*/ 1382 w 1404"/>
              <a:gd name="T43" fmla="*/ 432 h 787"/>
              <a:gd name="T44" fmla="*/ 1339 w 1404"/>
              <a:gd name="T45" fmla="*/ 522 h 787"/>
              <a:gd name="T46" fmla="*/ 1296 w 1404"/>
              <a:gd name="T47" fmla="*/ 599 h 787"/>
              <a:gd name="T48" fmla="*/ 1245 w 1404"/>
              <a:gd name="T49" fmla="*/ 573 h 787"/>
              <a:gd name="T50" fmla="*/ 1152 w 1404"/>
              <a:gd name="T51" fmla="*/ 608 h 787"/>
              <a:gd name="T52" fmla="*/ 1104 w 1404"/>
              <a:gd name="T53" fmla="*/ 591 h 787"/>
              <a:gd name="T54" fmla="*/ 1041 w 1404"/>
              <a:gd name="T55" fmla="*/ 591 h 787"/>
              <a:gd name="T56" fmla="*/ 985 w 1404"/>
              <a:gd name="T57" fmla="*/ 605 h 787"/>
              <a:gd name="T58" fmla="*/ 919 w 1404"/>
              <a:gd name="T59" fmla="*/ 587 h 787"/>
              <a:gd name="T60" fmla="*/ 842 w 1404"/>
              <a:gd name="T61" fmla="*/ 599 h 787"/>
              <a:gd name="T62" fmla="*/ 749 w 1404"/>
              <a:gd name="T63" fmla="*/ 596 h 787"/>
              <a:gd name="T64" fmla="*/ 641 w 1404"/>
              <a:gd name="T65" fmla="*/ 664 h 787"/>
              <a:gd name="T66" fmla="*/ 576 w 1404"/>
              <a:gd name="T67" fmla="*/ 675 h 787"/>
              <a:gd name="T68" fmla="*/ 528 w 1404"/>
              <a:gd name="T69" fmla="*/ 744 h 787"/>
              <a:gd name="T70" fmla="*/ 502 w 1404"/>
              <a:gd name="T71" fmla="*/ 749 h 787"/>
              <a:gd name="T72" fmla="*/ 445 w 1404"/>
              <a:gd name="T73" fmla="*/ 786 h 787"/>
              <a:gd name="T74" fmla="*/ 321 w 1404"/>
              <a:gd name="T75" fmla="*/ 689 h 787"/>
              <a:gd name="T76" fmla="*/ 318 w 1404"/>
              <a:gd name="T77" fmla="*/ 653 h 787"/>
              <a:gd name="T78" fmla="*/ 312 w 1404"/>
              <a:gd name="T79" fmla="*/ 613 h 787"/>
              <a:gd name="T80" fmla="*/ 259 w 1404"/>
              <a:gd name="T81" fmla="*/ 579 h 787"/>
              <a:gd name="T82" fmla="*/ 269 w 1404"/>
              <a:gd name="T83" fmla="*/ 536 h 787"/>
              <a:gd name="T84" fmla="*/ 216 w 1404"/>
              <a:gd name="T85" fmla="*/ 477 h 787"/>
              <a:gd name="T86" fmla="*/ 128 w 1404"/>
              <a:gd name="T87" fmla="*/ 434 h 787"/>
              <a:gd name="T88" fmla="*/ 23 w 1404"/>
              <a:gd name="T89" fmla="*/ 420 h 787"/>
              <a:gd name="T90" fmla="*/ 20 w 1404"/>
              <a:gd name="T91" fmla="*/ 344 h 787"/>
              <a:gd name="T92" fmla="*/ 34 w 1404"/>
              <a:gd name="T93" fmla="*/ 270 h 787"/>
              <a:gd name="T94" fmla="*/ 111 w 1404"/>
              <a:gd name="T95" fmla="*/ 168 h 7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404" h="787">
                <a:moveTo>
                  <a:pt x="128" y="142"/>
                </a:moveTo>
                <a:lnTo>
                  <a:pt x="146" y="138"/>
                </a:lnTo>
                <a:lnTo>
                  <a:pt x="159" y="156"/>
                </a:lnTo>
                <a:lnTo>
                  <a:pt x="188" y="142"/>
                </a:lnTo>
                <a:lnTo>
                  <a:pt x="198" y="145"/>
                </a:lnTo>
                <a:lnTo>
                  <a:pt x="216" y="177"/>
                </a:lnTo>
                <a:lnTo>
                  <a:pt x="287" y="201"/>
                </a:lnTo>
                <a:lnTo>
                  <a:pt x="354" y="232"/>
                </a:lnTo>
                <a:lnTo>
                  <a:pt x="367" y="225"/>
                </a:lnTo>
                <a:lnTo>
                  <a:pt x="377" y="213"/>
                </a:lnTo>
                <a:lnTo>
                  <a:pt x="397" y="219"/>
                </a:lnTo>
                <a:lnTo>
                  <a:pt x="406" y="204"/>
                </a:lnTo>
                <a:lnTo>
                  <a:pt x="400" y="193"/>
                </a:lnTo>
                <a:lnTo>
                  <a:pt x="397" y="181"/>
                </a:lnTo>
                <a:lnTo>
                  <a:pt x="432" y="145"/>
                </a:lnTo>
                <a:lnTo>
                  <a:pt x="446" y="144"/>
                </a:lnTo>
                <a:lnTo>
                  <a:pt x="476" y="168"/>
                </a:lnTo>
                <a:lnTo>
                  <a:pt x="501" y="141"/>
                </a:lnTo>
                <a:lnTo>
                  <a:pt x="491" y="113"/>
                </a:lnTo>
                <a:lnTo>
                  <a:pt x="489" y="97"/>
                </a:lnTo>
                <a:lnTo>
                  <a:pt x="492" y="78"/>
                </a:lnTo>
                <a:lnTo>
                  <a:pt x="506" y="65"/>
                </a:lnTo>
                <a:lnTo>
                  <a:pt x="523" y="46"/>
                </a:lnTo>
                <a:lnTo>
                  <a:pt x="567" y="30"/>
                </a:lnTo>
                <a:lnTo>
                  <a:pt x="568" y="9"/>
                </a:lnTo>
                <a:lnTo>
                  <a:pt x="579" y="0"/>
                </a:lnTo>
                <a:lnTo>
                  <a:pt x="593" y="1"/>
                </a:lnTo>
                <a:lnTo>
                  <a:pt x="607" y="4"/>
                </a:lnTo>
                <a:lnTo>
                  <a:pt x="651" y="45"/>
                </a:lnTo>
                <a:lnTo>
                  <a:pt x="681" y="51"/>
                </a:lnTo>
                <a:lnTo>
                  <a:pt x="783" y="128"/>
                </a:lnTo>
                <a:lnTo>
                  <a:pt x="792" y="119"/>
                </a:lnTo>
                <a:lnTo>
                  <a:pt x="826" y="119"/>
                </a:lnTo>
                <a:lnTo>
                  <a:pt x="840" y="115"/>
                </a:lnTo>
                <a:lnTo>
                  <a:pt x="881" y="108"/>
                </a:lnTo>
                <a:lnTo>
                  <a:pt x="897" y="99"/>
                </a:lnTo>
                <a:lnTo>
                  <a:pt x="922" y="121"/>
                </a:lnTo>
                <a:lnTo>
                  <a:pt x="942" y="99"/>
                </a:lnTo>
                <a:lnTo>
                  <a:pt x="969" y="111"/>
                </a:lnTo>
                <a:lnTo>
                  <a:pt x="990" y="88"/>
                </a:lnTo>
                <a:lnTo>
                  <a:pt x="1018" y="99"/>
                </a:lnTo>
                <a:lnTo>
                  <a:pt x="1052" y="93"/>
                </a:lnTo>
                <a:lnTo>
                  <a:pt x="1073" y="112"/>
                </a:lnTo>
                <a:lnTo>
                  <a:pt x="1089" y="88"/>
                </a:lnTo>
                <a:lnTo>
                  <a:pt x="1110" y="93"/>
                </a:lnTo>
                <a:lnTo>
                  <a:pt x="1125" y="72"/>
                </a:lnTo>
                <a:lnTo>
                  <a:pt x="1160" y="87"/>
                </a:lnTo>
                <a:lnTo>
                  <a:pt x="1177" y="83"/>
                </a:lnTo>
                <a:lnTo>
                  <a:pt x="1223" y="151"/>
                </a:lnTo>
                <a:lnTo>
                  <a:pt x="1190" y="202"/>
                </a:lnTo>
                <a:lnTo>
                  <a:pt x="1192" y="213"/>
                </a:lnTo>
                <a:lnTo>
                  <a:pt x="1200" y="216"/>
                </a:lnTo>
                <a:lnTo>
                  <a:pt x="1228" y="221"/>
                </a:lnTo>
                <a:lnTo>
                  <a:pt x="1248" y="230"/>
                </a:lnTo>
                <a:lnTo>
                  <a:pt x="1276" y="267"/>
                </a:lnTo>
                <a:lnTo>
                  <a:pt x="1300" y="269"/>
                </a:lnTo>
                <a:lnTo>
                  <a:pt x="1315" y="288"/>
                </a:lnTo>
                <a:lnTo>
                  <a:pt x="1309" y="303"/>
                </a:lnTo>
                <a:lnTo>
                  <a:pt x="1310" y="320"/>
                </a:lnTo>
                <a:lnTo>
                  <a:pt x="1328" y="337"/>
                </a:lnTo>
                <a:lnTo>
                  <a:pt x="1361" y="388"/>
                </a:lnTo>
                <a:lnTo>
                  <a:pt x="1382" y="389"/>
                </a:lnTo>
                <a:lnTo>
                  <a:pt x="1393" y="406"/>
                </a:lnTo>
                <a:lnTo>
                  <a:pt x="1403" y="414"/>
                </a:lnTo>
                <a:lnTo>
                  <a:pt x="1396" y="425"/>
                </a:lnTo>
                <a:lnTo>
                  <a:pt x="1382" y="432"/>
                </a:lnTo>
                <a:lnTo>
                  <a:pt x="1365" y="451"/>
                </a:lnTo>
                <a:lnTo>
                  <a:pt x="1353" y="485"/>
                </a:lnTo>
                <a:lnTo>
                  <a:pt x="1339" y="522"/>
                </a:lnTo>
                <a:lnTo>
                  <a:pt x="1316" y="570"/>
                </a:lnTo>
                <a:lnTo>
                  <a:pt x="1308" y="587"/>
                </a:lnTo>
                <a:lnTo>
                  <a:pt x="1296" y="599"/>
                </a:lnTo>
                <a:lnTo>
                  <a:pt x="1280" y="599"/>
                </a:lnTo>
                <a:lnTo>
                  <a:pt x="1268" y="591"/>
                </a:lnTo>
                <a:lnTo>
                  <a:pt x="1245" y="573"/>
                </a:lnTo>
                <a:lnTo>
                  <a:pt x="1183" y="573"/>
                </a:lnTo>
                <a:lnTo>
                  <a:pt x="1166" y="599"/>
                </a:lnTo>
                <a:lnTo>
                  <a:pt x="1152" y="608"/>
                </a:lnTo>
                <a:lnTo>
                  <a:pt x="1132" y="610"/>
                </a:lnTo>
                <a:lnTo>
                  <a:pt x="1121" y="599"/>
                </a:lnTo>
                <a:lnTo>
                  <a:pt x="1104" y="591"/>
                </a:lnTo>
                <a:lnTo>
                  <a:pt x="1083" y="593"/>
                </a:lnTo>
                <a:lnTo>
                  <a:pt x="1066" y="601"/>
                </a:lnTo>
                <a:lnTo>
                  <a:pt x="1041" y="591"/>
                </a:lnTo>
                <a:lnTo>
                  <a:pt x="1024" y="593"/>
                </a:lnTo>
                <a:lnTo>
                  <a:pt x="1001" y="605"/>
                </a:lnTo>
                <a:lnTo>
                  <a:pt x="985" y="605"/>
                </a:lnTo>
                <a:lnTo>
                  <a:pt x="956" y="608"/>
                </a:lnTo>
                <a:lnTo>
                  <a:pt x="936" y="599"/>
                </a:lnTo>
                <a:lnTo>
                  <a:pt x="919" y="587"/>
                </a:lnTo>
                <a:lnTo>
                  <a:pt x="911" y="593"/>
                </a:lnTo>
                <a:lnTo>
                  <a:pt x="868" y="593"/>
                </a:lnTo>
                <a:lnTo>
                  <a:pt x="842" y="599"/>
                </a:lnTo>
                <a:lnTo>
                  <a:pt x="820" y="593"/>
                </a:lnTo>
                <a:lnTo>
                  <a:pt x="755" y="593"/>
                </a:lnTo>
                <a:lnTo>
                  <a:pt x="749" y="596"/>
                </a:lnTo>
                <a:lnTo>
                  <a:pt x="698" y="647"/>
                </a:lnTo>
                <a:lnTo>
                  <a:pt x="664" y="667"/>
                </a:lnTo>
                <a:lnTo>
                  <a:pt x="641" y="664"/>
                </a:lnTo>
                <a:lnTo>
                  <a:pt x="621" y="667"/>
                </a:lnTo>
                <a:lnTo>
                  <a:pt x="593" y="670"/>
                </a:lnTo>
                <a:lnTo>
                  <a:pt x="576" y="675"/>
                </a:lnTo>
                <a:lnTo>
                  <a:pt x="548" y="701"/>
                </a:lnTo>
                <a:lnTo>
                  <a:pt x="536" y="715"/>
                </a:lnTo>
                <a:lnTo>
                  <a:pt x="528" y="744"/>
                </a:lnTo>
                <a:lnTo>
                  <a:pt x="511" y="767"/>
                </a:lnTo>
                <a:lnTo>
                  <a:pt x="508" y="749"/>
                </a:lnTo>
                <a:lnTo>
                  <a:pt x="502" y="749"/>
                </a:lnTo>
                <a:lnTo>
                  <a:pt x="493" y="758"/>
                </a:lnTo>
                <a:lnTo>
                  <a:pt x="493" y="769"/>
                </a:lnTo>
                <a:lnTo>
                  <a:pt x="445" y="786"/>
                </a:lnTo>
                <a:lnTo>
                  <a:pt x="431" y="772"/>
                </a:lnTo>
                <a:lnTo>
                  <a:pt x="324" y="712"/>
                </a:lnTo>
                <a:lnTo>
                  <a:pt x="321" y="689"/>
                </a:lnTo>
                <a:lnTo>
                  <a:pt x="298" y="661"/>
                </a:lnTo>
                <a:lnTo>
                  <a:pt x="301" y="644"/>
                </a:lnTo>
                <a:lnTo>
                  <a:pt x="318" y="653"/>
                </a:lnTo>
                <a:lnTo>
                  <a:pt x="326" y="644"/>
                </a:lnTo>
                <a:lnTo>
                  <a:pt x="321" y="630"/>
                </a:lnTo>
                <a:lnTo>
                  <a:pt x="312" y="613"/>
                </a:lnTo>
                <a:lnTo>
                  <a:pt x="298" y="605"/>
                </a:lnTo>
                <a:lnTo>
                  <a:pt x="290" y="610"/>
                </a:lnTo>
                <a:lnTo>
                  <a:pt x="259" y="579"/>
                </a:lnTo>
                <a:lnTo>
                  <a:pt x="261" y="570"/>
                </a:lnTo>
                <a:lnTo>
                  <a:pt x="272" y="559"/>
                </a:lnTo>
                <a:lnTo>
                  <a:pt x="269" y="536"/>
                </a:lnTo>
                <a:lnTo>
                  <a:pt x="253" y="503"/>
                </a:lnTo>
                <a:lnTo>
                  <a:pt x="236" y="489"/>
                </a:lnTo>
                <a:lnTo>
                  <a:pt x="216" y="477"/>
                </a:lnTo>
                <a:lnTo>
                  <a:pt x="171" y="451"/>
                </a:lnTo>
                <a:lnTo>
                  <a:pt x="142" y="432"/>
                </a:lnTo>
                <a:lnTo>
                  <a:pt x="128" y="434"/>
                </a:lnTo>
                <a:lnTo>
                  <a:pt x="100" y="411"/>
                </a:lnTo>
                <a:lnTo>
                  <a:pt x="31" y="411"/>
                </a:lnTo>
                <a:lnTo>
                  <a:pt x="23" y="420"/>
                </a:lnTo>
                <a:lnTo>
                  <a:pt x="17" y="403"/>
                </a:lnTo>
                <a:lnTo>
                  <a:pt x="20" y="375"/>
                </a:lnTo>
                <a:lnTo>
                  <a:pt x="20" y="344"/>
                </a:lnTo>
                <a:lnTo>
                  <a:pt x="9" y="315"/>
                </a:lnTo>
                <a:lnTo>
                  <a:pt x="0" y="301"/>
                </a:lnTo>
                <a:lnTo>
                  <a:pt x="34" y="270"/>
                </a:lnTo>
                <a:lnTo>
                  <a:pt x="79" y="216"/>
                </a:lnTo>
                <a:lnTo>
                  <a:pt x="83" y="195"/>
                </a:lnTo>
                <a:lnTo>
                  <a:pt x="111" y="168"/>
                </a:lnTo>
                <a:lnTo>
                  <a:pt x="131" y="168"/>
                </a:lnTo>
                <a:lnTo>
                  <a:pt x="128" y="142"/>
                </a:lnTo>
              </a:path>
            </a:pathLst>
          </a:custGeom>
          <a:solidFill>
            <a:srgbClr val="00B050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5462267" y="4123157"/>
            <a:ext cx="696080" cy="682511"/>
          </a:xfrm>
          <a:custGeom>
            <a:avLst/>
            <a:gdLst>
              <a:gd name="T0" fmla="*/ 173 w 395"/>
              <a:gd name="T1" fmla="*/ 406 h 407"/>
              <a:gd name="T2" fmla="*/ 190 w 395"/>
              <a:gd name="T3" fmla="*/ 389 h 407"/>
              <a:gd name="T4" fmla="*/ 207 w 395"/>
              <a:gd name="T5" fmla="*/ 383 h 407"/>
              <a:gd name="T6" fmla="*/ 219 w 395"/>
              <a:gd name="T7" fmla="*/ 383 h 407"/>
              <a:gd name="T8" fmla="*/ 219 w 395"/>
              <a:gd name="T9" fmla="*/ 360 h 407"/>
              <a:gd name="T10" fmla="*/ 233 w 395"/>
              <a:gd name="T11" fmla="*/ 346 h 407"/>
              <a:gd name="T12" fmla="*/ 256 w 395"/>
              <a:gd name="T13" fmla="*/ 344 h 407"/>
              <a:gd name="T14" fmla="*/ 309 w 395"/>
              <a:gd name="T15" fmla="*/ 340 h 407"/>
              <a:gd name="T16" fmla="*/ 335 w 395"/>
              <a:gd name="T17" fmla="*/ 344 h 407"/>
              <a:gd name="T18" fmla="*/ 356 w 395"/>
              <a:gd name="T19" fmla="*/ 332 h 407"/>
              <a:gd name="T20" fmla="*/ 370 w 395"/>
              <a:gd name="T21" fmla="*/ 332 h 407"/>
              <a:gd name="T22" fmla="*/ 383 w 395"/>
              <a:gd name="T23" fmla="*/ 327 h 407"/>
              <a:gd name="T24" fmla="*/ 394 w 395"/>
              <a:gd name="T25" fmla="*/ 318 h 407"/>
              <a:gd name="T26" fmla="*/ 386 w 395"/>
              <a:gd name="T27" fmla="*/ 298 h 407"/>
              <a:gd name="T28" fmla="*/ 378 w 395"/>
              <a:gd name="T29" fmla="*/ 306 h 407"/>
              <a:gd name="T30" fmla="*/ 369 w 395"/>
              <a:gd name="T31" fmla="*/ 304 h 407"/>
              <a:gd name="T32" fmla="*/ 357 w 395"/>
              <a:gd name="T33" fmla="*/ 298 h 407"/>
              <a:gd name="T34" fmla="*/ 363 w 395"/>
              <a:gd name="T35" fmla="*/ 272 h 407"/>
              <a:gd name="T36" fmla="*/ 371 w 395"/>
              <a:gd name="T37" fmla="*/ 264 h 407"/>
              <a:gd name="T38" fmla="*/ 370 w 395"/>
              <a:gd name="T39" fmla="*/ 252 h 407"/>
              <a:gd name="T40" fmla="*/ 349 w 395"/>
              <a:gd name="T41" fmla="*/ 225 h 407"/>
              <a:gd name="T42" fmla="*/ 332 w 395"/>
              <a:gd name="T43" fmla="*/ 207 h 407"/>
              <a:gd name="T44" fmla="*/ 312 w 395"/>
              <a:gd name="T45" fmla="*/ 192 h 407"/>
              <a:gd name="T46" fmla="*/ 312 w 395"/>
              <a:gd name="T47" fmla="*/ 177 h 407"/>
              <a:gd name="T48" fmla="*/ 316 w 395"/>
              <a:gd name="T49" fmla="*/ 156 h 407"/>
              <a:gd name="T50" fmla="*/ 321 w 395"/>
              <a:gd name="T51" fmla="*/ 130 h 407"/>
              <a:gd name="T52" fmla="*/ 308 w 395"/>
              <a:gd name="T53" fmla="*/ 114 h 407"/>
              <a:gd name="T54" fmla="*/ 314 w 395"/>
              <a:gd name="T55" fmla="*/ 73 h 407"/>
              <a:gd name="T56" fmla="*/ 306 w 395"/>
              <a:gd name="T57" fmla="*/ 19 h 407"/>
              <a:gd name="T58" fmla="*/ 287 w 395"/>
              <a:gd name="T59" fmla="*/ 2 h 407"/>
              <a:gd name="T60" fmla="*/ 278 w 395"/>
              <a:gd name="T61" fmla="*/ 0 h 407"/>
              <a:gd name="T62" fmla="*/ 247 w 395"/>
              <a:gd name="T63" fmla="*/ 16 h 407"/>
              <a:gd name="T64" fmla="*/ 233 w 395"/>
              <a:gd name="T65" fmla="*/ 2 h 407"/>
              <a:gd name="T66" fmla="*/ 221 w 395"/>
              <a:gd name="T67" fmla="*/ 11 h 407"/>
              <a:gd name="T68" fmla="*/ 227 w 395"/>
              <a:gd name="T69" fmla="*/ 25 h 407"/>
              <a:gd name="T70" fmla="*/ 213 w 395"/>
              <a:gd name="T71" fmla="*/ 61 h 407"/>
              <a:gd name="T72" fmla="*/ 196 w 395"/>
              <a:gd name="T73" fmla="*/ 83 h 407"/>
              <a:gd name="T74" fmla="*/ 199 w 395"/>
              <a:gd name="T75" fmla="*/ 100 h 407"/>
              <a:gd name="T76" fmla="*/ 162 w 395"/>
              <a:gd name="T77" fmla="*/ 121 h 407"/>
              <a:gd name="T78" fmla="*/ 152 w 395"/>
              <a:gd name="T79" fmla="*/ 102 h 407"/>
              <a:gd name="T80" fmla="*/ 120 w 395"/>
              <a:gd name="T81" fmla="*/ 109 h 407"/>
              <a:gd name="T82" fmla="*/ 119 w 395"/>
              <a:gd name="T83" fmla="*/ 130 h 407"/>
              <a:gd name="T84" fmla="*/ 92 w 395"/>
              <a:gd name="T85" fmla="*/ 130 h 407"/>
              <a:gd name="T86" fmla="*/ 72 w 395"/>
              <a:gd name="T87" fmla="*/ 152 h 407"/>
              <a:gd name="T88" fmla="*/ 48 w 395"/>
              <a:gd name="T89" fmla="*/ 166 h 407"/>
              <a:gd name="T90" fmla="*/ 35 w 395"/>
              <a:gd name="T91" fmla="*/ 175 h 407"/>
              <a:gd name="T92" fmla="*/ 19 w 395"/>
              <a:gd name="T93" fmla="*/ 192 h 407"/>
              <a:gd name="T94" fmla="*/ 0 w 395"/>
              <a:gd name="T95" fmla="*/ 213 h 407"/>
              <a:gd name="T96" fmla="*/ 20 w 395"/>
              <a:gd name="T97" fmla="*/ 221 h 407"/>
              <a:gd name="T98" fmla="*/ 48 w 395"/>
              <a:gd name="T99" fmla="*/ 258 h 407"/>
              <a:gd name="T100" fmla="*/ 74 w 395"/>
              <a:gd name="T101" fmla="*/ 261 h 407"/>
              <a:gd name="T102" fmla="*/ 85 w 395"/>
              <a:gd name="T103" fmla="*/ 278 h 407"/>
              <a:gd name="T104" fmla="*/ 80 w 395"/>
              <a:gd name="T105" fmla="*/ 295 h 407"/>
              <a:gd name="T106" fmla="*/ 83 w 395"/>
              <a:gd name="T107" fmla="*/ 312 h 407"/>
              <a:gd name="T108" fmla="*/ 99 w 395"/>
              <a:gd name="T109" fmla="*/ 329 h 407"/>
              <a:gd name="T110" fmla="*/ 116 w 395"/>
              <a:gd name="T111" fmla="*/ 354 h 407"/>
              <a:gd name="T112" fmla="*/ 133 w 395"/>
              <a:gd name="T113" fmla="*/ 377 h 407"/>
              <a:gd name="T114" fmla="*/ 154 w 395"/>
              <a:gd name="T115" fmla="*/ 380 h 407"/>
              <a:gd name="T116" fmla="*/ 173 w 395"/>
              <a:gd name="T117" fmla="*/ 406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95" h="407">
                <a:moveTo>
                  <a:pt x="173" y="406"/>
                </a:moveTo>
                <a:lnTo>
                  <a:pt x="190" y="389"/>
                </a:lnTo>
                <a:lnTo>
                  <a:pt x="207" y="383"/>
                </a:lnTo>
                <a:lnTo>
                  <a:pt x="219" y="383"/>
                </a:lnTo>
                <a:lnTo>
                  <a:pt x="219" y="360"/>
                </a:lnTo>
                <a:lnTo>
                  <a:pt x="233" y="346"/>
                </a:lnTo>
                <a:lnTo>
                  <a:pt x="256" y="344"/>
                </a:lnTo>
                <a:lnTo>
                  <a:pt x="309" y="340"/>
                </a:lnTo>
                <a:lnTo>
                  <a:pt x="335" y="344"/>
                </a:lnTo>
                <a:lnTo>
                  <a:pt x="356" y="332"/>
                </a:lnTo>
                <a:lnTo>
                  <a:pt x="370" y="332"/>
                </a:lnTo>
                <a:lnTo>
                  <a:pt x="383" y="327"/>
                </a:lnTo>
                <a:lnTo>
                  <a:pt x="394" y="318"/>
                </a:lnTo>
                <a:lnTo>
                  <a:pt x="386" y="298"/>
                </a:lnTo>
                <a:lnTo>
                  <a:pt x="378" y="306"/>
                </a:lnTo>
                <a:lnTo>
                  <a:pt x="369" y="304"/>
                </a:lnTo>
                <a:lnTo>
                  <a:pt x="357" y="298"/>
                </a:lnTo>
                <a:lnTo>
                  <a:pt x="363" y="272"/>
                </a:lnTo>
                <a:lnTo>
                  <a:pt x="371" y="264"/>
                </a:lnTo>
                <a:lnTo>
                  <a:pt x="370" y="252"/>
                </a:lnTo>
                <a:lnTo>
                  <a:pt x="349" y="225"/>
                </a:lnTo>
                <a:lnTo>
                  <a:pt x="332" y="207"/>
                </a:lnTo>
                <a:lnTo>
                  <a:pt x="312" y="192"/>
                </a:lnTo>
                <a:lnTo>
                  <a:pt x="312" y="177"/>
                </a:lnTo>
                <a:lnTo>
                  <a:pt x="316" y="156"/>
                </a:lnTo>
                <a:lnTo>
                  <a:pt x="321" y="130"/>
                </a:lnTo>
                <a:lnTo>
                  <a:pt x="308" y="114"/>
                </a:lnTo>
                <a:lnTo>
                  <a:pt x="314" y="73"/>
                </a:lnTo>
                <a:lnTo>
                  <a:pt x="306" y="19"/>
                </a:lnTo>
                <a:lnTo>
                  <a:pt x="287" y="2"/>
                </a:lnTo>
                <a:lnTo>
                  <a:pt x="278" y="0"/>
                </a:lnTo>
                <a:lnTo>
                  <a:pt x="247" y="16"/>
                </a:lnTo>
                <a:lnTo>
                  <a:pt x="233" y="2"/>
                </a:lnTo>
                <a:lnTo>
                  <a:pt x="221" y="11"/>
                </a:lnTo>
                <a:lnTo>
                  <a:pt x="227" y="25"/>
                </a:lnTo>
                <a:lnTo>
                  <a:pt x="213" y="61"/>
                </a:lnTo>
                <a:lnTo>
                  <a:pt x="196" y="83"/>
                </a:lnTo>
                <a:lnTo>
                  <a:pt x="199" y="100"/>
                </a:lnTo>
                <a:lnTo>
                  <a:pt x="162" y="121"/>
                </a:lnTo>
                <a:lnTo>
                  <a:pt x="152" y="102"/>
                </a:lnTo>
                <a:lnTo>
                  <a:pt x="120" y="109"/>
                </a:lnTo>
                <a:lnTo>
                  <a:pt x="119" y="130"/>
                </a:lnTo>
                <a:lnTo>
                  <a:pt x="92" y="130"/>
                </a:lnTo>
                <a:lnTo>
                  <a:pt x="72" y="152"/>
                </a:lnTo>
                <a:lnTo>
                  <a:pt x="48" y="166"/>
                </a:lnTo>
                <a:lnTo>
                  <a:pt x="35" y="175"/>
                </a:lnTo>
                <a:lnTo>
                  <a:pt x="19" y="192"/>
                </a:lnTo>
                <a:lnTo>
                  <a:pt x="0" y="213"/>
                </a:lnTo>
                <a:lnTo>
                  <a:pt x="20" y="221"/>
                </a:lnTo>
                <a:lnTo>
                  <a:pt x="48" y="258"/>
                </a:lnTo>
                <a:lnTo>
                  <a:pt x="74" y="261"/>
                </a:lnTo>
                <a:lnTo>
                  <a:pt x="85" y="278"/>
                </a:lnTo>
                <a:lnTo>
                  <a:pt x="80" y="295"/>
                </a:lnTo>
                <a:lnTo>
                  <a:pt x="83" y="312"/>
                </a:lnTo>
                <a:lnTo>
                  <a:pt x="99" y="329"/>
                </a:lnTo>
                <a:lnTo>
                  <a:pt x="116" y="354"/>
                </a:lnTo>
                <a:lnTo>
                  <a:pt x="133" y="377"/>
                </a:lnTo>
                <a:lnTo>
                  <a:pt x="154" y="380"/>
                </a:lnTo>
                <a:lnTo>
                  <a:pt x="173" y="406"/>
                </a:lnTo>
              </a:path>
            </a:pathLst>
          </a:custGeom>
          <a:solidFill>
            <a:schemeClr val="accent4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11" name="Freeform 8"/>
          <p:cNvSpPr>
            <a:spLocks/>
          </p:cNvSpPr>
          <p:nvPr/>
        </p:nvSpPr>
        <p:spPr bwMode="auto">
          <a:xfrm>
            <a:off x="5783883" y="3140224"/>
            <a:ext cx="770068" cy="1424815"/>
          </a:xfrm>
          <a:custGeom>
            <a:avLst/>
            <a:gdLst>
              <a:gd name="T0" fmla="*/ 197 w 437"/>
              <a:gd name="T1" fmla="*/ 837 h 850"/>
              <a:gd name="T2" fmla="*/ 228 w 437"/>
              <a:gd name="T3" fmla="*/ 770 h 850"/>
              <a:gd name="T4" fmla="*/ 234 w 437"/>
              <a:gd name="T5" fmla="*/ 724 h 850"/>
              <a:gd name="T6" fmla="*/ 288 w 437"/>
              <a:gd name="T7" fmla="*/ 661 h 850"/>
              <a:gd name="T8" fmla="*/ 345 w 437"/>
              <a:gd name="T9" fmla="*/ 639 h 850"/>
              <a:gd name="T10" fmla="*/ 376 w 437"/>
              <a:gd name="T11" fmla="*/ 597 h 850"/>
              <a:gd name="T12" fmla="*/ 398 w 437"/>
              <a:gd name="T13" fmla="*/ 588 h 850"/>
              <a:gd name="T14" fmla="*/ 407 w 437"/>
              <a:gd name="T15" fmla="*/ 580 h 850"/>
              <a:gd name="T16" fmla="*/ 384 w 437"/>
              <a:gd name="T17" fmla="*/ 554 h 850"/>
              <a:gd name="T18" fmla="*/ 350 w 437"/>
              <a:gd name="T19" fmla="*/ 542 h 850"/>
              <a:gd name="T20" fmla="*/ 341 w 437"/>
              <a:gd name="T21" fmla="*/ 531 h 850"/>
              <a:gd name="T22" fmla="*/ 290 w 437"/>
              <a:gd name="T23" fmla="*/ 463 h 850"/>
              <a:gd name="T24" fmla="*/ 282 w 437"/>
              <a:gd name="T25" fmla="*/ 426 h 850"/>
              <a:gd name="T26" fmla="*/ 282 w 437"/>
              <a:gd name="T27" fmla="*/ 381 h 850"/>
              <a:gd name="T28" fmla="*/ 290 w 437"/>
              <a:gd name="T29" fmla="*/ 338 h 850"/>
              <a:gd name="T30" fmla="*/ 302 w 437"/>
              <a:gd name="T31" fmla="*/ 304 h 850"/>
              <a:gd name="T32" fmla="*/ 321 w 437"/>
              <a:gd name="T33" fmla="*/ 259 h 850"/>
              <a:gd name="T34" fmla="*/ 369 w 437"/>
              <a:gd name="T35" fmla="*/ 174 h 850"/>
              <a:gd name="T36" fmla="*/ 393 w 437"/>
              <a:gd name="T37" fmla="*/ 131 h 850"/>
              <a:gd name="T38" fmla="*/ 436 w 437"/>
              <a:gd name="T39" fmla="*/ 71 h 850"/>
              <a:gd name="T40" fmla="*/ 424 w 437"/>
              <a:gd name="T41" fmla="*/ 43 h 850"/>
              <a:gd name="T42" fmla="*/ 397 w 437"/>
              <a:gd name="T43" fmla="*/ 54 h 850"/>
              <a:gd name="T44" fmla="*/ 387 w 437"/>
              <a:gd name="T45" fmla="*/ 17 h 850"/>
              <a:gd name="T46" fmla="*/ 362 w 437"/>
              <a:gd name="T47" fmla="*/ 3 h 850"/>
              <a:gd name="T48" fmla="*/ 336 w 437"/>
              <a:gd name="T49" fmla="*/ 17 h 850"/>
              <a:gd name="T50" fmla="*/ 296 w 437"/>
              <a:gd name="T51" fmla="*/ 0 h 850"/>
              <a:gd name="T52" fmla="*/ 260 w 437"/>
              <a:gd name="T53" fmla="*/ 33 h 850"/>
              <a:gd name="T54" fmla="*/ 277 w 437"/>
              <a:gd name="T55" fmla="*/ 96 h 850"/>
              <a:gd name="T56" fmla="*/ 261 w 437"/>
              <a:gd name="T57" fmla="*/ 125 h 850"/>
              <a:gd name="T58" fmla="*/ 231 w 437"/>
              <a:gd name="T59" fmla="*/ 168 h 850"/>
              <a:gd name="T60" fmla="*/ 206 w 437"/>
              <a:gd name="T61" fmla="*/ 154 h 850"/>
              <a:gd name="T62" fmla="*/ 199 w 437"/>
              <a:gd name="T63" fmla="*/ 190 h 850"/>
              <a:gd name="T64" fmla="*/ 178 w 437"/>
              <a:gd name="T65" fmla="*/ 216 h 850"/>
              <a:gd name="T66" fmla="*/ 155 w 437"/>
              <a:gd name="T67" fmla="*/ 242 h 850"/>
              <a:gd name="T68" fmla="*/ 124 w 437"/>
              <a:gd name="T69" fmla="*/ 261 h 850"/>
              <a:gd name="T70" fmla="*/ 117 w 437"/>
              <a:gd name="T71" fmla="*/ 237 h 850"/>
              <a:gd name="T72" fmla="*/ 98 w 437"/>
              <a:gd name="T73" fmla="*/ 236 h 850"/>
              <a:gd name="T74" fmla="*/ 75 w 437"/>
              <a:gd name="T75" fmla="*/ 276 h 850"/>
              <a:gd name="T76" fmla="*/ 55 w 437"/>
              <a:gd name="T77" fmla="*/ 310 h 850"/>
              <a:gd name="T78" fmla="*/ 46 w 437"/>
              <a:gd name="T79" fmla="*/ 318 h 850"/>
              <a:gd name="T80" fmla="*/ 34 w 437"/>
              <a:gd name="T81" fmla="*/ 334 h 850"/>
              <a:gd name="T82" fmla="*/ 0 w 437"/>
              <a:gd name="T83" fmla="*/ 398 h 850"/>
              <a:gd name="T84" fmla="*/ 29 w 437"/>
              <a:gd name="T85" fmla="*/ 412 h 850"/>
              <a:gd name="T86" fmla="*/ 83 w 437"/>
              <a:gd name="T87" fmla="*/ 438 h 850"/>
              <a:gd name="T88" fmla="*/ 75 w 437"/>
              <a:gd name="T89" fmla="*/ 478 h 850"/>
              <a:gd name="T90" fmla="*/ 80 w 437"/>
              <a:gd name="T91" fmla="*/ 528 h 850"/>
              <a:gd name="T92" fmla="*/ 133 w 437"/>
              <a:gd name="T93" fmla="*/ 549 h 850"/>
              <a:gd name="T94" fmla="*/ 148 w 437"/>
              <a:gd name="T95" fmla="*/ 576 h 850"/>
              <a:gd name="T96" fmla="*/ 123 w 437"/>
              <a:gd name="T97" fmla="*/ 616 h 850"/>
              <a:gd name="T98" fmla="*/ 129 w 437"/>
              <a:gd name="T99" fmla="*/ 670 h 850"/>
              <a:gd name="T100" fmla="*/ 123 w 437"/>
              <a:gd name="T101" fmla="*/ 709 h 850"/>
              <a:gd name="T102" fmla="*/ 131 w 437"/>
              <a:gd name="T103" fmla="*/ 752 h 850"/>
              <a:gd name="T104" fmla="*/ 126 w 437"/>
              <a:gd name="T105" fmla="*/ 789 h 850"/>
              <a:gd name="T106" fmla="*/ 140 w 437"/>
              <a:gd name="T107" fmla="*/ 798 h 850"/>
              <a:gd name="T108" fmla="*/ 169 w 437"/>
              <a:gd name="T109" fmla="*/ 829 h 8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37" h="850">
                <a:moveTo>
                  <a:pt x="186" y="849"/>
                </a:moveTo>
                <a:lnTo>
                  <a:pt x="197" y="837"/>
                </a:lnTo>
                <a:lnTo>
                  <a:pt x="200" y="812"/>
                </a:lnTo>
                <a:lnTo>
                  <a:pt x="228" y="770"/>
                </a:lnTo>
                <a:lnTo>
                  <a:pt x="231" y="738"/>
                </a:lnTo>
                <a:lnTo>
                  <a:pt x="234" y="724"/>
                </a:lnTo>
                <a:lnTo>
                  <a:pt x="242" y="707"/>
                </a:lnTo>
                <a:lnTo>
                  <a:pt x="288" y="661"/>
                </a:lnTo>
                <a:lnTo>
                  <a:pt x="307" y="650"/>
                </a:lnTo>
                <a:lnTo>
                  <a:pt x="345" y="639"/>
                </a:lnTo>
                <a:lnTo>
                  <a:pt x="361" y="625"/>
                </a:lnTo>
                <a:lnTo>
                  <a:pt x="376" y="597"/>
                </a:lnTo>
                <a:lnTo>
                  <a:pt x="390" y="594"/>
                </a:lnTo>
                <a:lnTo>
                  <a:pt x="398" y="588"/>
                </a:lnTo>
                <a:lnTo>
                  <a:pt x="409" y="585"/>
                </a:lnTo>
                <a:lnTo>
                  <a:pt x="407" y="580"/>
                </a:lnTo>
                <a:lnTo>
                  <a:pt x="404" y="568"/>
                </a:lnTo>
                <a:lnTo>
                  <a:pt x="384" y="554"/>
                </a:lnTo>
                <a:lnTo>
                  <a:pt x="367" y="545"/>
                </a:lnTo>
                <a:lnTo>
                  <a:pt x="350" y="542"/>
                </a:lnTo>
                <a:lnTo>
                  <a:pt x="341" y="540"/>
                </a:lnTo>
                <a:lnTo>
                  <a:pt x="341" y="531"/>
                </a:lnTo>
                <a:lnTo>
                  <a:pt x="324" y="506"/>
                </a:lnTo>
                <a:lnTo>
                  <a:pt x="290" y="463"/>
                </a:lnTo>
                <a:lnTo>
                  <a:pt x="288" y="438"/>
                </a:lnTo>
                <a:lnTo>
                  <a:pt x="282" y="426"/>
                </a:lnTo>
                <a:lnTo>
                  <a:pt x="274" y="421"/>
                </a:lnTo>
                <a:lnTo>
                  <a:pt x="282" y="381"/>
                </a:lnTo>
                <a:lnTo>
                  <a:pt x="285" y="355"/>
                </a:lnTo>
                <a:lnTo>
                  <a:pt x="290" y="338"/>
                </a:lnTo>
                <a:lnTo>
                  <a:pt x="293" y="312"/>
                </a:lnTo>
                <a:lnTo>
                  <a:pt x="302" y="304"/>
                </a:lnTo>
                <a:lnTo>
                  <a:pt x="302" y="290"/>
                </a:lnTo>
                <a:lnTo>
                  <a:pt x="321" y="259"/>
                </a:lnTo>
                <a:lnTo>
                  <a:pt x="333" y="233"/>
                </a:lnTo>
                <a:lnTo>
                  <a:pt x="369" y="174"/>
                </a:lnTo>
                <a:lnTo>
                  <a:pt x="378" y="159"/>
                </a:lnTo>
                <a:lnTo>
                  <a:pt x="393" y="131"/>
                </a:lnTo>
                <a:lnTo>
                  <a:pt x="433" y="88"/>
                </a:lnTo>
                <a:lnTo>
                  <a:pt x="436" y="71"/>
                </a:lnTo>
                <a:lnTo>
                  <a:pt x="426" y="59"/>
                </a:lnTo>
                <a:lnTo>
                  <a:pt x="424" y="43"/>
                </a:lnTo>
                <a:lnTo>
                  <a:pt x="409" y="39"/>
                </a:lnTo>
                <a:lnTo>
                  <a:pt x="397" y="54"/>
                </a:lnTo>
                <a:lnTo>
                  <a:pt x="390" y="45"/>
                </a:lnTo>
                <a:lnTo>
                  <a:pt x="387" y="17"/>
                </a:lnTo>
                <a:lnTo>
                  <a:pt x="374" y="19"/>
                </a:lnTo>
                <a:lnTo>
                  <a:pt x="362" y="3"/>
                </a:lnTo>
                <a:lnTo>
                  <a:pt x="347" y="4"/>
                </a:lnTo>
                <a:lnTo>
                  <a:pt x="336" y="17"/>
                </a:lnTo>
                <a:lnTo>
                  <a:pt x="319" y="3"/>
                </a:lnTo>
                <a:lnTo>
                  <a:pt x="296" y="0"/>
                </a:lnTo>
                <a:lnTo>
                  <a:pt x="275" y="14"/>
                </a:lnTo>
                <a:lnTo>
                  <a:pt x="260" y="33"/>
                </a:lnTo>
                <a:lnTo>
                  <a:pt x="245" y="44"/>
                </a:lnTo>
                <a:lnTo>
                  <a:pt x="277" y="96"/>
                </a:lnTo>
                <a:lnTo>
                  <a:pt x="277" y="116"/>
                </a:lnTo>
                <a:lnTo>
                  <a:pt x="261" y="125"/>
                </a:lnTo>
                <a:lnTo>
                  <a:pt x="241" y="150"/>
                </a:lnTo>
                <a:lnTo>
                  <a:pt x="231" y="168"/>
                </a:lnTo>
                <a:lnTo>
                  <a:pt x="220" y="159"/>
                </a:lnTo>
                <a:lnTo>
                  <a:pt x="206" y="154"/>
                </a:lnTo>
                <a:lnTo>
                  <a:pt x="199" y="158"/>
                </a:lnTo>
                <a:lnTo>
                  <a:pt x="199" y="190"/>
                </a:lnTo>
                <a:lnTo>
                  <a:pt x="196" y="210"/>
                </a:lnTo>
                <a:lnTo>
                  <a:pt x="178" y="216"/>
                </a:lnTo>
                <a:lnTo>
                  <a:pt x="163" y="223"/>
                </a:lnTo>
                <a:lnTo>
                  <a:pt x="155" y="242"/>
                </a:lnTo>
                <a:lnTo>
                  <a:pt x="151" y="261"/>
                </a:lnTo>
                <a:lnTo>
                  <a:pt x="124" y="261"/>
                </a:lnTo>
                <a:lnTo>
                  <a:pt x="117" y="254"/>
                </a:lnTo>
                <a:lnTo>
                  <a:pt x="117" y="237"/>
                </a:lnTo>
                <a:lnTo>
                  <a:pt x="108" y="227"/>
                </a:lnTo>
                <a:lnTo>
                  <a:pt x="98" y="236"/>
                </a:lnTo>
                <a:lnTo>
                  <a:pt x="71" y="253"/>
                </a:lnTo>
                <a:lnTo>
                  <a:pt x="75" y="276"/>
                </a:lnTo>
                <a:lnTo>
                  <a:pt x="73" y="287"/>
                </a:lnTo>
                <a:lnTo>
                  <a:pt x="55" y="310"/>
                </a:lnTo>
                <a:lnTo>
                  <a:pt x="45" y="310"/>
                </a:lnTo>
                <a:lnTo>
                  <a:pt x="46" y="318"/>
                </a:lnTo>
                <a:lnTo>
                  <a:pt x="49" y="330"/>
                </a:lnTo>
                <a:lnTo>
                  <a:pt x="34" y="334"/>
                </a:lnTo>
                <a:lnTo>
                  <a:pt x="12" y="338"/>
                </a:lnTo>
                <a:lnTo>
                  <a:pt x="0" y="398"/>
                </a:lnTo>
                <a:lnTo>
                  <a:pt x="12" y="405"/>
                </a:lnTo>
                <a:lnTo>
                  <a:pt x="29" y="412"/>
                </a:lnTo>
                <a:lnTo>
                  <a:pt x="55" y="421"/>
                </a:lnTo>
                <a:lnTo>
                  <a:pt x="83" y="438"/>
                </a:lnTo>
                <a:lnTo>
                  <a:pt x="83" y="446"/>
                </a:lnTo>
                <a:lnTo>
                  <a:pt x="75" y="478"/>
                </a:lnTo>
                <a:lnTo>
                  <a:pt x="75" y="515"/>
                </a:lnTo>
                <a:lnTo>
                  <a:pt x="80" y="528"/>
                </a:lnTo>
                <a:lnTo>
                  <a:pt x="99" y="534"/>
                </a:lnTo>
                <a:lnTo>
                  <a:pt x="133" y="549"/>
                </a:lnTo>
                <a:lnTo>
                  <a:pt x="146" y="557"/>
                </a:lnTo>
                <a:lnTo>
                  <a:pt x="148" y="576"/>
                </a:lnTo>
                <a:lnTo>
                  <a:pt x="137" y="588"/>
                </a:lnTo>
                <a:lnTo>
                  <a:pt x="123" y="616"/>
                </a:lnTo>
                <a:lnTo>
                  <a:pt x="123" y="633"/>
                </a:lnTo>
                <a:lnTo>
                  <a:pt x="129" y="670"/>
                </a:lnTo>
                <a:lnTo>
                  <a:pt x="126" y="685"/>
                </a:lnTo>
                <a:lnTo>
                  <a:pt x="123" y="709"/>
                </a:lnTo>
                <a:lnTo>
                  <a:pt x="137" y="727"/>
                </a:lnTo>
                <a:lnTo>
                  <a:pt x="131" y="752"/>
                </a:lnTo>
                <a:lnTo>
                  <a:pt x="126" y="773"/>
                </a:lnTo>
                <a:lnTo>
                  <a:pt x="126" y="789"/>
                </a:lnTo>
                <a:lnTo>
                  <a:pt x="129" y="792"/>
                </a:lnTo>
                <a:lnTo>
                  <a:pt x="140" y="798"/>
                </a:lnTo>
                <a:lnTo>
                  <a:pt x="160" y="815"/>
                </a:lnTo>
                <a:lnTo>
                  <a:pt x="169" y="829"/>
                </a:lnTo>
                <a:lnTo>
                  <a:pt x="186" y="849"/>
                </a:lnTo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grpSp>
        <p:nvGrpSpPr>
          <p:cNvPr id="2" name="1 Grupo"/>
          <p:cNvGrpSpPr/>
          <p:nvPr/>
        </p:nvGrpSpPr>
        <p:grpSpPr>
          <a:xfrm>
            <a:off x="6886137" y="3398354"/>
            <a:ext cx="1207949" cy="735012"/>
            <a:chOff x="6488251" y="3753086"/>
            <a:chExt cx="1207949" cy="735012"/>
          </a:xfrm>
          <a:solidFill>
            <a:srgbClr val="00B0F0"/>
          </a:solidFill>
        </p:grpSpPr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6488251" y="4263511"/>
              <a:ext cx="164584" cy="135627"/>
            </a:xfrm>
            <a:custGeom>
              <a:avLst/>
              <a:gdLst>
                <a:gd name="T0" fmla="*/ 78 w 93"/>
                <a:gd name="T1" fmla="*/ 0 h 81"/>
                <a:gd name="T2" fmla="*/ 52 w 93"/>
                <a:gd name="T3" fmla="*/ 0 h 81"/>
                <a:gd name="T4" fmla="*/ 21 w 93"/>
                <a:gd name="T5" fmla="*/ 17 h 81"/>
                <a:gd name="T6" fmla="*/ 21 w 93"/>
                <a:gd name="T7" fmla="*/ 34 h 81"/>
                <a:gd name="T8" fmla="*/ 12 w 93"/>
                <a:gd name="T9" fmla="*/ 37 h 81"/>
                <a:gd name="T10" fmla="*/ 3 w 93"/>
                <a:gd name="T11" fmla="*/ 49 h 81"/>
                <a:gd name="T12" fmla="*/ 0 w 93"/>
                <a:gd name="T13" fmla="*/ 60 h 81"/>
                <a:gd name="T14" fmla="*/ 9 w 93"/>
                <a:gd name="T15" fmla="*/ 63 h 81"/>
                <a:gd name="T16" fmla="*/ 26 w 93"/>
                <a:gd name="T17" fmla="*/ 80 h 81"/>
                <a:gd name="T18" fmla="*/ 38 w 93"/>
                <a:gd name="T19" fmla="*/ 80 h 81"/>
                <a:gd name="T20" fmla="*/ 38 w 93"/>
                <a:gd name="T21" fmla="*/ 71 h 81"/>
                <a:gd name="T22" fmla="*/ 47 w 93"/>
                <a:gd name="T23" fmla="*/ 54 h 81"/>
                <a:gd name="T24" fmla="*/ 57 w 93"/>
                <a:gd name="T25" fmla="*/ 57 h 81"/>
                <a:gd name="T26" fmla="*/ 66 w 93"/>
                <a:gd name="T27" fmla="*/ 45 h 81"/>
                <a:gd name="T28" fmla="*/ 89 w 93"/>
                <a:gd name="T29" fmla="*/ 23 h 81"/>
                <a:gd name="T30" fmla="*/ 92 w 93"/>
                <a:gd name="T31" fmla="*/ 17 h 81"/>
                <a:gd name="T32" fmla="*/ 89 w 93"/>
                <a:gd name="T33" fmla="*/ 14 h 81"/>
                <a:gd name="T34" fmla="*/ 78 w 93"/>
                <a:gd name="T3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" h="81">
                  <a:moveTo>
                    <a:pt x="78" y="0"/>
                  </a:moveTo>
                  <a:lnTo>
                    <a:pt x="52" y="0"/>
                  </a:lnTo>
                  <a:lnTo>
                    <a:pt x="21" y="17"/>
                  </a:lnTo>
                  <a:lnTo>
                    <a:pt x="21" y="34"/>
                  </a:lnTo>
                  <a:lnTo>
                    <a:pt x="12" y="37"/>
                  </a:lnTo>
                  <a:lnTo>
                    <a:pt x="3" y="49"/>
                  </a:lnTo>
                  <a:lnTo>
                    <a:pt x="0" y="60"/>
                  </a:lnTo>
                  <a:lnTo>
                    <a:pt x="9" y="63"/>
                  </a:lnTo>
                  <a:lnTo>
                    <a:pt x="26" y="80"/>
                  </a:lnTo>
                  <a:lnTo>
                    <a:pt x="38" y="80"/>
                  </a:lnTo>
                  <a:lnTo>
                    <a:pt x="38" y="71"/>
                  </a:lnTo>
                  <a:lnTo>
                    <a:pt x="47" y="54"/>
                  </a:lnTo>
                  <a:lnTo>
                    <a:pt x="57" y="57"/>
                  </a:lnTo>
                  <a:lnTo>
                    <a:pt x="66" y="45"/>
                  </a:lnTo>
                  <a:lnTo>
                    <a:pt x="89" y="23"/>
                  </a:lnTo>
                  <a:lnTo>
                    <a:pt x="92" y="17"/>
                  </a:lnTo>
                  <a:lnTo>
                    <a:pt x="89" y="14"/>
                  </a:lnTo>
                  <a:lnTo>
                    <a:pt x="78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6563748" y="4413721"/>
              <a:ext cx="89087" cy="74377"/>
            </a:xfrm>
            <a:custGeom>
              <a:avLst/>
              <a:gdLst>
                <a:gd name="T0" fmla="*/ 9 w 50"/>
                <a:gd name="T1" fmla="*/ 0 h 44"/>
                <a:gd name="T2" fmla="*/ 9 w 50"/>
                <a:gd name="T3" fmla="*/ 9 h 44"/>
                <a:gd name="T4" fmla="*/ 0 w 50"/>
                <a:gd name="T5" fmla="*/ 17 h 44"/>
                <a:gd name="T6" fmla="*/ 0 w 50"/>
                <a:gd name="T7" fmla="*/ 31 h 44"/>
                <a:gd name="T8" fmla="*/ 9 w 50"/>
                <a:gd name="T9" fmla="*/ 43 h 44"/>
                <a:gd name="T10" fmla="*/ 17 w 50"/>
                <a:gd name="T11" fmla="*/ 34 h 44"/>
                <a:gd name="T12" fmla="*/ 23 w 50"/>
                <a:gd name="T13" fmla="*/ 38 h 44"/>
                <a:gd name="T14" fmla="*/ 37 w 50"/>
                <a:gd name="T15" fmla="*/ 43 h 44"/>
                <a:gd name="T16" fmla="*/ 49 w 50"/>
                <a:gd name="T17" fmla="*/ 38 h 44"/>
                <a:gd name="T18" fmla="*/ 46 w 50"/>
                <a:gd name="T19" fmla="*/ 29 h 44"/>
                <a:gd name="T20" fmla="*/ 35 w 50"/>
                <a:gd name="T21" fmla="*/ 17 h 44"/>
                <a:gd name="T22" fmla="*/ 26 w 50"/>
                <a:gd name="T23" fmla="*/ 14 h 44"/>
                <a:gd name="T24" fmla="*/ 17 w 50"/>
                <a:gd name="T25" fmla="*/ 14 h 44"/>
                <a:gd name="T26" fmla="*/ 9 w 50"/>
                <a:gd name="T2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44">
                  <a:moveTo>
                    <a:pt x="9" y="0"/>
                  </a:moveTo>
                  <a:lnTo>
                    <a:pt x="9" y="9"/>
                  </a:lnTo>
                  <a:lnTo>
                    <a:pt x="0" y="17"/>
                  </a:lnTo>
                  <a:lnTo>
                    <a:pt x="0" y="31"/>
                  </a:lnTo>
                  <a:lnTo>
                    <a:pt x="9" y="43"/>
                  </a:lnTo>
                  <a:lnTo>
                    <a:pt x="17" y="34"/>
                  </a:lnTo>
                  <a:lnTo>
                    <a:pt x="23" y="38"/>
                  </a:lnTo>
                  <a:lnTo>
                    <a:pt x="37" y="43"/>
                  </a:lnTo>
                  <a:lnTo>
                    <a:pt x="49" y="38"/>
                  </a:lnTo>
                  <a:lnTo>
                    <a:pt x="46" y="29"/>
                  </a:lnTo>
                  <a:lnTo>
                    <a:pt x="35" y="17"/>
                  </a:lnTo>
                  <a:lnTo>
                    <a:pt x="26" y="14"/>
                  </a:lnTo>
                  <a:lnTo>
                    <a:pt x="17" y="14"/>
                  </a:lnTo>
                  <a:lnTo>
                    <a:pt x="9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6904993" y="3799753"/>
              <a:ext cx="446941" cy="350006"/>
            </a:xfrm>
            <a:custGeom>
              <a:avLst/>
              <a:gdLst>
                <a:gd name="T0" fmla="*/ 199 w 254"/>
                <a:gd name="T1" fmla="*/ 0 h 208"/>
                <a:gd name="T2" fmla="*/ 177 w 254"/>
                <a:gd name="T3" fmla="*/ 14 h 208"/>
                <a:gd name="T4" fmla="*/ 182 w 254"/>
                <a:gd name="T5" fmla="*/ 20 h 208"/>
                <a:gd name="T6" fmla="*/ 193 w 254"/>
                <a:gd name="T7" fmla="*/ 20 h 208"/>
                <a:gd name="T8" fmla="*/ 187 w 254"/>
                <a:gd name="T9" fmla="*/ 31 h 208"/>
                <a:gd name="T10" fmla="*/ 173 w 254"/>
                <a:gd name="T11" fmla="*/ 45 h 208"/>
                <a:gd name="T12" fmla="*/ 187 w 254"/>
                <a:gd name="T13" fmla="*/ 43 h 208"/>
                <a:gd name="T14" fmla="*/ 196 w 254"/>
                <a:gd name="T15" fmla="*/ 51 h 208"/>
                <a:gd name="T16" fmla="*/ 196 w 254"/>
                <a:gd name="T17" fmla="*/ 54 h 208"/>
                <a:gd name="T18" fmla="*/ 208 w 254"/>
                <a:gd name="T19" fmla="*/ 65 h 208"/>
                <a:gd name="T20" fmla="*/ 219 w 254"/>
                <a:gd name="T21" fmla="*/ 60 h 208"/>
                <a:gd name="T22" fmla="*/ 225 w 254"/>
                <a:gd name="T23" fmla="*/ 43 h 208"/>
                <a:gd name="T24" fmla="*/ 239 w 254"/>
                <a:gd name="T25" fmla="*/ 45 h 208"/>
                <a:gd name="T26" fmla="*/ 248 w 254"/>
                <a:gd name="T27" fmla="*/ 54 h 208"/>
                <a:gd name="T28" fmla="*/ 253 w 254"/>
                <a:gd name="T29" fmla="*/ 65 h 208"/>
                <a:gd name="T30" fmla="*/ 244 w 254"/>
                <a:gd name="T31" fmla="*/ 77 h 208"/>
                <a:gd name="T32" fmla="*/ 233 w 254"/>
                <a:gd name="T33" fmla="*/ 83 h 208"/>
                <a:gd name="T34" fmla="*/ 241 w 254"/>
                <a:gd name="T35" fmla="*/ 97 h 208"/>
                <a:gd name="T36" fmla="*/ 239 w 254"/>
                <a:gd name="T37" fmla="*/ 110 h 208"/>
                <a:gd name="T38" fmla="*/ 236 w 254"/>
                <a:gd name="T39" fmla="*/ 128 h 208"/>
                <a:gd name="T40" fmla="*/ 230 w 254"/>
                <a:gd name="T41" fmla="*/ 145 h 208"/>
                <a:gd name="T42" fmla="*/ 210 w 254"/>
                <a:gd name="T43" fmla="*/ 148 h 208"/>
                <a:gd name="T44" fmla="*/ 216 w 254"/>
                <a:gd name="T45" fmla="*/ 159 h 208"/>
                <a:gd name="T46" fmla="*/ 225 w 254"/>
                <a:gd name="T47" fmla="*/ 173 h 208"/>
                <a:gd name="T48" fmla="*/ 213 w 254"/>
                <a:gd name="T49" fmla="*/ 181 h 208"/>
                <a:gd name="T50" fmla="*/ 208 w 254"/>
                <a:gd name="T51" fmla="*/ 198 h 208"/>
                <a:gd name="T52" fmla="*/ 199 w 254"/>
                <a:gd name="T53" fmla="*/ 202 h 208"/>
                <a:gd name="T54" fmla="*/ 191 w 254"/>
                <a:gd name="T55" fmla="*/ 196 h 208"/>
                <a:gd name="T56" fmla="*/ 182 w 254"/>
                <a:gd name="T57" fmla="*/ 196 h 208"/>
                <a:gd name="T58" fmla="*/ 165 w 254"/>
                <a:gd name="T59" fmla="*/ 207 h 208"/>
                <a:gd name="T60" fmla="*/ 142 w 254"/>
                <a:gd name="T61" fmla="*/ 179 h 208"/>
                <a:gd name="T62" fmla="*/ 122 w 254"/>
                <a:gd name="T63" fmla="*/ 184 h 208"/>
                <a:gd name="T64" fmla="*/ 108 w 254"/>
                <a:gd name="T65" fmla="*/ 171 h 208"/>
                <a:gd name="T66" fmla="*/ 102 w 254"/>
                <a:gd name="T67" fmla="*/ 153 h 208"/>
                <a:gd name="T68" fmla="*/ 102 w 254"/>
                <a:gd name="T69" fmla="*/ 136 h 208"/>
                <a:gd name="T70" fmla="*/ 85 w 254"/>
                <a:gd name="T71" fmla="*/ 131 h 208"/>
                <a:gd name="T72" fmla="*/ 76 w 254"/>
                <a:gd name="T73" fmla="*/ 131 h 208"/>
                <a:gd name="T74" fmla="*/ 71 w 254"/>
                <a:gd name="T75" fmla="*/ 122 h 208"/>
                <a:gd name="T76" fmla="*/ 62 w 254"/>
                <a:gd name="T77" fmla="*/ 131 h 208"/>
                <a:gd name="T78" fmla="*/ 57 w 254"/>
                <a:gd name="T79" fmla="*/ 145 h 208"/>
                <a:gd name="T80" fmla="*/ 42 w 254"/>
                <a:gd name="T81" fmla="*/ 157 h 208"/>
                <a:gd name="T82" fmla="*/ 26 w 254"/>
                <a:gd name="T83" fmla="*/ 136 h 208"/>
                <a:gd name="T84" fmla="*/ 0 w 254"/>
                <a:gd name="T85" fmla="*/ 133 h 208"/>
                <a:gd name="T86" fmla="*/ 5 w 254"/>
                <a:gd name="T87" fmla="*/ 122 h 208"/>
                <a:gd name="T88" fmla="*/ 23 w 254"/>
                <a:gd name="T89" fmla="*/ 110 h 208"/>
                <a:gd name="T90" fmla="*/ 26 w 254"/>
                <a:gd name="T91" fmla="*/ 97 h 208"/>
                <a:gd name="T92" fmla="*/ 45 w 254"/>
                <a:gd name="T93" fmla="*/ 71 h 208"/>
                <a:gd name="T94" fmla="*/ 68 w 254"/>
                <a:gd name="T95" fmla="*/ 69 h 208"/>
                <a:gd name="T96" fmla="*/ 88 w 254"/>
                <a:gd name="T97" fmla="*/ 48 h 208"/>
                <a:gd name="T98" fmla="*/ 94 w 254"/>
                <a:gd name="T99" fmla="*/ 37 h 208"/>
                <a:gd name="T100" fmla="*/ 108 w 254"/>
                <a:gd name="T101" fmla="*/ 23 h 208"/>
                <a:gd name="T102" fmla="*/ 116 w 254"/>
                <a:gd name="T103" fmla="*/ 29 h 208"/>
                <a:gd name="T104" fmla="*/ 137 w 254"/>
                <a:gd name="T105" fmla="*/ 20 h 208"/>
                <a:gd name="T106" fmla="*/ 142 w 254"/>
                <a:gd name="T107" fmla="*/ 5 h 208"/>
                <a:gd name="T108" fmla="*/ 170 w 254"/>
                <a:gd name="T109" fmla="*/ 3 h 208"/>
                <a:gd name="T110" fmla="*/ 199 w 254"/>
                <a:gd name="T111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54" h="208">
                  <a:moveTo>
                    <a:pt x="199" y="0"/>
                  </a:moveTo>
                  <a:lnTo>
                    <a:pt x="177" y="14"/>
                  </a:lnTo>
                  <a:lnTo>
                    <a:pt x="182" y="20"/>
                  </a:lnTo>
                  <a:lnTo>
                    <a:pt x="193" y="20"/>
                  </a:lnTo>
                  <a:lnTo>
                    <a:pt x="187" y="31"/>
                  </a:lnTo>
                  <a:lnTo>
                    <a:pt x="173" y="45"/>
                  </a:lnTo>
                  <a:lnTo>
                    <a:pt x="187" y="43"/>
                  </a:lnTo>
                  <a:lnTo>
                    <a:pt x="196" y="51"/>
                  </a:lnTo>
                  <a:lnTo>
                    <a:pt x="196" y="54"/>
                  </a:lnTo>
                  <a:lnTo>
                    <a:pt x="208" y="65"/>
                  </a:lnTo>
                  <a:lnTo>
                    <a:pt x="219" y="60"/>
                  </a:lnTo>
                  <a:lnTo>
                    <a:pt x="225" y="43"/>
                  </a:lnTo>
                  <a:lnTo>
                    <a:pt x="239" y="45"/>
                  </a:lnTo>
                  <a:lnTo>
                    <a:pt x="248" y="54"/>
                  </a:lnTo>
                  <a:lnTo>
                    <a:pt x="253" y="65"/>
                  </a:lnTo>
                  <a:lnTo>
                    <a:pt x="244" y="77"/>
                  </a:lnTo>
                  <a:lnTo>
                    <a:pt x="233" y="83"/>
                  </a:lnTo>
                  <a:lnTo>
                    <a:pt x="241" y="97"/>
                  </a:lnTo>
                  <a:lnTo>
                    <a:pt x="239" y="110"/>
                  </a:lnTo>
                  <a:lnTo>
                    <a:pt x="236" y="128"/>
                  </a:lnTo>
                  <a:lnTo>
                    <a:pt x="230" y="145"/>
                  </a:lnTo>
                  <a:lnTo>
                    <a:pt x="210" y="148"/>
                  </a:lnTo>
                  <a:lnTo>
                    <a:pt x="216" y="159"/>
                  </a:lnTo>
                  <a:lnTo>
                    <a:pt x="225" y="173"/>
                  </a:lnTo>
                  <a:lnTo>
                    <a:pt x="213" y="181"/>
                  </a:lnTo>
                  <a:lnTo>
                    <a:pt x="208" y="198"/>
                  </a:lnTo>
                  <a:lnTo>
                    <a:pt x="199" y="202"/>
                  </a:lnTo>
                  <a:lnTo>
                    <a:pt x="191" y="196"/>
                  </a:lnTo>
                  <a:lnTo>
                    <a:pt x="182" y="196"/>
                  </a:lnTo>
                  <a:lnTo>
                    <a:pt x="165" y="207"/>
                  </a:lnTo>
                  <a:lnTo>
                    <a:pt x="142" y="179"/>
                  </a:lnTo>
                  <a:lnTo>
                    <a:pt x="122" y="184"/>
                  </a:lnTo>
                  <a:lnTo>
                    <a:pt x="108" y="171"/>
                  </a:lnTo>
                  <a:lnTo>
                    <a:pt x="102" y="153"/>
                  </a:lnTo>
                  <a:lnTo>
                    <a:pt x="102" y="136"/>
                  </a:lnTo>
                  <a:lnTo>
                    <a:pt x="85" y="131"/>
                  </a:lnTo>
                  <a:lnTo>
                    <a:pt x="76" y="131"/>
                  </a:lnTo>
                  <a:lnTo>
                    <a:pt x="71" y="122"/>
                  </a:lnTo>
                  <a:lnTo>
                    <a:pt x="62" y="131"/>
                  </a:lnTo>
                  <a:lnTo>
                    <a:pt x="57" y="145"/>
                  </a:lnTo>
                  <a:lnTo>
                    <a:pt x="42" y="157"/>
                  </a:lnTo>
                  <a:lnTo>
                    <a:pt x="26" y="136"/>
                  </a:lnTo>
                  <a:lnTo>
                    <a:pt x="0" y="133"/>
                  </a:lnTo>
                  <a:lnTo>
                    <a:pt x="5" y="122"/>
                  </a:lnTo>
                  <a:lnTo>
                    <a:pt x="23" y="110"/>
                  </a:lnTo>
                  <a:lnTo>
                    <a:pt x="26" y="97"/>
                  </a:lnTo>
                  <a:lnTo>
                    <a:pt x="45" y="71"/>
                  </a:lnTo>
                  <a:lnTo>
                    <a:pt x="68" y="69"/>
                  </a:lnTo>
                  <a:lnTo>
                    <a:pt x="88" y="48"/>
                  </a:lnTo>
                  <a:lnTo>
                    <a:pt x="94" y="37"/>
                  </a:lnTo>
                  <a:lnTo>
                    <a:pt x="108" y="23"/>
                  </a:lnTo>
                  <a:lnTo>
                    <a:pt x="116" y="29"/>
                  </a:lnTo>
                  <a:lnTo>
                    <a:pt x="137" y="20"/>
                  </a:lnTo>
                  <a:lnTo>
                    <a:pt x="142" y="5"/>
                  </a:lnTo>
                  <a:lnTo>
                    <a:pt x="170" y="3"/>
                  </a:lnTo>
                  <a:lnTo>
                    <a:pt x="199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>
              <a:off x="7484809" y="3753086"/>
              <a:ext cx="211391" cy="144377"/>
            </a:xfrm>
            <a:custGeom>
              <a:avLst/>
              <a:gdLst>
                <a:gd name="T0" fmla="*/ 0 w 120"/>
                <a:gd name="T1" fmla="*/ 4 h 86"/>
                <a:gd name="T2" fmla="*/ 10 w 120"/>
                <a:gd name="T3" fmla="*/ 0 h 86"/>
                <a:gd name="T4" fmla="*/ 36 w 120"/>
                <a:gd name="T5" fmla="*/ 4 h 86"/>
                <a:gd name="T6" fmla="*/ 46 w 120"/>
                <a:gd name="T7" fmla="*/ 7 h 86"/>
                <a:gd name="T8" fmla="*/ 55 w 120"/>
                <a:gd name="T9" fmla="*/ 4 h 86"/>
                <a:gd name="T10" fmla="*/ 70 w 120"/>
                <a:gd name="T11" fmla="*/ 0 h 86"/>
                <a:gd name="T12" fmla="*/ 86 w 120"/>
                <a:gd name="T13" fmla="*/ 2 h 86"/>
                <a:gd name="T14" fmla="*/ 101 w 120"/>
                <a:gd name="T15" fmla="*/ 9 h 86"/>
                <a:gd name="T16" fmla="*/ 110 w 120"/>
                <a:gd name="T17" fmla="*/ 31 h 86"/>
                <a:gd name="T18" fmla="*/ 105 w 120"/>
                <a:gd name="T19" fmla="*/ 42 h 86"/>
                <a:gd name="T20" fmla="*/ 112 w 120"/>
                <a:gd name="T21" fmla="*/ 57 h 86"/>
                <a:gd name="T22" fmla="*/ 119 w 120"/>
                <a:gd name="T23" fmla="*/ 71 h 86"/>
                <a:gd name="T24" fmla="*/ 117 w 120"/>
                <a:gd name="T25" fmla="*/ 85 h 86"/>
                <a:gd name="T26" fmla="*/ 110 w 120"/>
                <a:gd name="T27" fmla="*/ 73 h 86"/>
                <a:gd name="T28" fmla="*/ 91 w 120"/>
                <a:gd name="T29" fmla="*/ 54 h 86"/>
                <a:gd name="T30" fmla="*/ 60 w 120"/>
                <a:gd name="T31" fmla="*/ 42 h 86"/>
                <a:gd name="T32" fmla="*/ 36 w 120"/>
                <a:gd name="T33" fmla="*/ 40 h 86"/>
                <a:gd name="T34" fmla="*/ 19 w 120"/>
                <a:gd name="T35" fmla="*/ 45 h 86"/>
                <a:gd name="T36" fmla="*/ 12 w 120"/>
                <a:gd name="T37" fmla="*/ 38 h 86"/>
                <a:gd name="T38" fmla="*/ 10 w 120"/>
                <a:gd name="T39" fmla="*/ 24 h 86"/>
                <a:gd name="T40" fmla="*/ 0 w 120"/>
                <a:gd name="T41" fmla="*/ 18 h 86"/>
                <a:gd name="T42" fmla="*/ 0 w 120"/>
                <a:gd name="T43" fmla="*/ 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0" h="86">
                  <a:moveTo>
                    <a:pt x="0" y="4"/>
                  </a:moveTo>
                  <a:lnTo>
                    <a:pt x="10" y="0"/>
                  </a:lnTo>
                  <a:lnTo>
                    <a:pt x="36" y="4"/>
                  </a:lnTo>
                  <a:lnTo>
                    <a:pt x="46" y="7"/>
                  </a:lnTo>
                  <a:lnTo>
                    <a:pt x="55" y="4"/>
                  </a:lnTo>
                  <a:lnTo>
                    <a:pt x="70" y="0"/>
                  </a:lnTo>
                  <a:lnTo>
                    <a:pt x="86" y="2"/>
                  </a:lnTo>
                  <a:lnTo>
                    <a:pt x="101" y="9"/>
                  </a:lnTo>
                  <a:lnTo>
                    <a:pt x="110" y="31"/>
                  </a:lnTo>
                  <a:lnTo>
                    <a:pt x="105" y="42"/>
                  </a:lnTo>
                  <a:lnTo>
                    <a:pt x="112" y="57"/>
                  </a:lnTo>
                  <a:lnTo>
                    <a:pt x="119" y="71"/>
                  </a:lnTo>
                  <a:lnTo>
                    <a:pt x="117" y="85"/>
                  </a:lnTo>
                  <a:lnTo>
                    <a:pt x="110" y="73"/>
                  </a:lnTo>
                  <a:lnTo>
                    <a:pt x="91" y="54"/>
                  </a:lnTo>
                  <a:lnTo>
                    <a:pt x="60" y="42"/>
                  </a:lnTo>
                  <a:lnTo>
                    <a:pt x="36" y="40"/>
                  </a:lnTo>
                  <a:lnTo>
                    <a:pt x="19" y="45"/>
                  </a:lnTo>
                  <a:lnTo>
                    <a:pt x="12" y="38"/>
                  </a:lnTo>
                  <a:lnTo>
                    <a:pt x="10" y="24"/>
                  </a:lnTo>
                  <a:lnTo>
                    <a:pt x="0" y="18"/>
                  </a:lnTo>
                  <a:lnTo>
                    <a:pt x="0" y="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17" name="Freeform 13"/>
            <p:cNvSpPr>
              <a:spLocks/>
            </p:cNvSpPr>
            <p:nvPr/>
          </p:nvSpPr>
          <p:spPr bwMode="auto">
            <a:xfrm>
              <a:off x="7140543" y="4183301"/>
              <a:ext cx="70967" cy="52501"/>
            </a:xfrm>
            <a:custGeom>
              <a:avLst/>
              <a:gdLst>
                <a:gd name="T0" fmla="*/ 12 w 40"/>
                <a:gd name="T1" fmla="*/ 0 h 32"/>
                <a:gd name="T2" fmla="*/ 0 w 40"/>
                <a:gd name="T3" fmla="*/ 14 h 32"/>
                <a:gd name="T4" fmla="*/ 5 w 40"/>
                <a:gd name="T5" fmla="*/ 25 h 32"/>
                <a:gd name="T6" fmla="*/ 14 w 40"/>
                <a:gd name="T7" fmla="*/ 31 h 32"/>
                <a:gd name="T8" fmla="*/ 28 w 40"/>
                <a:gd name="T9" fmla="*/ 25 h 32"/>
                <a:gd name="T10" fmla="*/ 39 w 40"/>
                <a:gd name="T11" fmla="*/ 19 h 32"/>
                <a:gd name="T12" fmla="*/ 34 w 40"/>
                <a:gd name="T13" fmla="*/ 11 h 32"/>
                <a:gd name="T14" fmla="*/ 12 w 40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32">
                  <a:moveTo>
                    <a:pt x="12" y="0"/>
                  </a:moveTo>
                  <a:lnTo>
                    <a:pt x="0" y="14"/>
                  </a:lnTo>
                  <a:lnTo>
                    <a:pt x="5" y="25"/>
                  </a:lnTo>
                  <a:lnTo>
                    <a:pt x="14" y="31"/>
                  </a:lnTo>
                  <a:lnTo>
                    <a:pt x="28" y="25"/>
                  </a:lnTo>
                  <a:lnTo>
                    <a:pt x="39" y="19"/>
                  </a:lnTo>
                  <a:lnTo>
                    <a:pt x="34" y="11"/>
                  </a:lnTo>
                  <a:lnTo>
                    <a:pt x="12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</p:grpSp>
      <p:sp>
        <p:nvSpPr>
          <p:cNvPr id="18" name="Freeform 14"/>
          <p:cNvSpPr>
            <a:spLocks/>
          </p:cNvSpPr>
          <p:nvPr/>
        </p:nvSpPr>
        <p:spPr bwMode="auto">
          <a:xfrm>
            <a:off x="6418056" y="2071250"/>
            <a:ext cx="1182281" cy="1191477"/>
          </a:xfrm>
          <a:custGeom>
            <a:avLst/>
            <a:gdLst>
              <a:gd name="T0" fmla="*/ 119 w 671"/>
              <a:gd name="T1" fmla="*/ 164 h 711"/>
              <a:gd name="T2" fmla="*/ 104 w 671"/>
              <a:gd name="T3" fmla="*/ 217 h 711"/>
              <a:gd name="T4" fmla="*/ 100 w 671"/>
              <a:gd name="T5" fmla="*/ 270 h 711"/>
              <a:gd name="T6" fmla="*/ 28 w 671"/>
              <a:gd name="T7" fmla="*/ 357 h 711"/>
              <a:gd name="T8" fmla="*/ 45 w 671"/>
              <a:gd name="T9" fmla="*/ 381 h 711"/>
              <a:gd name="T10" fmla="*/ 37 w 671"/>
              <a:gd name="T11" fmla="*/ 459 h 711"/>
              <a:gd name="T12" fmla="*/ 29 w 671"/>
              <a:gd name="T13" fmla="*/ 514 h 711"/>
              <a:gd name="T14" fmla="*/ 20 w 671"/>
              <a:gd name="T15" fmla="*/ 552 h 711"/>
              <a:gd name="T16" fmla="*/ 9 w 671"/>
              <a:gd name="T17" fmla="*/ 595 h 711"/>
              <a:gd name="T18" fmla="*/ 0 w 671"/>
              <a:gd name="T19" fmla="*/ 625 h 711"/>
              <a:gd name="T20" fmla="*/ 31 w 671"/>
              <a:gd name="T21" fmla="*/ 644 h 711"/>
              <a:gd name="T22" fmla="*/ 39 w 671"/>
              <a:gd name="T23" fmla="*/ 681 h 711"/>
              <a:gd name="T24" fmla="*/ 62 w 671"/>
              <a:gd name="T25" fmla="*/ 670 h 711"/>
              <a:gd name="T26" fmla="*/ 76 w 671"/>
              <a:gd name="T27" fmla="*/ 696 h 711"/>
              <a:gd name="T28" fmla="*/ 105 w 671"/>
              <a:gd name="T29" fmla="*/ 670 h 711"/>
              <a:gd name="T30" fmla="*/ 119 w 671"/>
              <a:gd name="T31" fmla="*/ 650 h 711"/>
              <a:gd name="T32" fmla="*/ 156 w 671"/>
              <a:gd name="T33" fmla="*/ 639 h 711"/>
              <a:gd name="T34" fmla="*/ 164 w 671"/>
              <a:gd name="T35" fmla="*/ 610 h 711"/>
              <a:gd name="T36" fmla="*/ 136 w 671"/>
              <a:gd name="T37" fmla="*/ 596 h 711"/>
              <a:gd name="T38" fmla="*/ 199 w 671"/>
              <a:gd name="T39" fmla="*/ 537 h 711"/>
              <a:gd name="T40" fmla="*/ 318 w 671"/>
              <a:gd name="T41" fmla="*/ 485 h 711"/>
              <a:gd name="T42" fmla="*/ 411 w 671"/>
              <a:gd name="T43" fmla="*/ 442 h 711"/>
              <a:gd name="T44" fmla="*/ 463 w 671"/>
              <a:gd name="T45" fmla="*/ 378 h 711"/>
              <a:gd name="T46" fmla="*/ 556 w 671"/>
              <a:gd name="T47" fmla="*/ 330 h 711"/>
              <a:gd name="T48" fmla="*/ 656 w 671"/>
              <a:gd name="T49" fmla="*/ 224 h 711"/>
              <a:gd name="T50" fmla="*/ 618 w 671"/>
              <a:gd name="T51" fmla="*/ 156 h 711"/>
              <a:gd name="T52" fmla="*/ 622 w 671"/>
              <a:gd name="T53" fmla="*/ 136 h 711"/>
              <a:gd name="T54" fmla="*/ 670 w 671"/>
              <a:gd name="T55" fmla="*/ 119 h 711"/>
              <a:gd name="T56" fmla="*/ 644 w 671"/>
              <a:gd name="T57" fmla="*/ 107 h 711"/>
              <a:gd name="T58" fmla="*/ 632 w 671"/>
              <a:gd name="T59" fmla="*/ 79 h 711"/>
              <a:gd name="T60" fmla="*/ 604 w 671"/>
              <a:gd name="T61" fmla="*/ 85 h 711"/>
              <a:gd name="T62" fmla="*/ 601 w 671"/>
              <a:gd name="T63" fmla="*/ 71 h 711"/>
              <a:gd name="T64" fmla="*/ 570 w 671"/>
              <a:gd name="T65" fmla="*/ 68 h 711"/>
              <a:gd name="T66" fmla="*/ 536 w 671"/>
              <a:gd name="T67" fmla="*/ 97 h 711"/>
              <a:gd name="T68" fmla="*/ 539 w 671"/>
              <a:gd name="T69" fmla="*/ 105 h 711"/>
              <a:gd name="T70" fmla="*/ 505 w 671"/>
              <a:gd name="T71" fmla="*/ 114 h 711"/>
              <a:gd name="T72" fmla="*/ 471 w 671"/>
              <a:gd name="T73" fmla="*/ 114 h 711"/>
              <a:gd name="T74" fmla="*/ 440 w 671"/>
              <a:gd name="T75" fmla="*/ 105 h 711"/>
              <a:gd name="T76" fmla="*/ 406 w 671"/>
              <a:gd name="T77" fmla="*/ 111 h 711"/>
              <a:gd name="T78" fmla="*/ 361 w 671"/>
              <a:gd name="T79" fmla="*/ 107 h 711"/>
              <a:gd name="T80" fmla="*/ 326 w 671"/>
              <a:gd name="T81" fmla="*/ 85 h 711"/>
              <a:gd name="T82" fmla="*/ 335 w 671"/>
              <a:gd name="T83" fmla="*/ 71 h 711"/>
              <a:gd name="T84" fmla="*/ 332 w 671"/>
              <a:gd name="T85" fmla="*/ 57 h 711"/>
              <a:gd name="T86" fmla="*/ 295 w 671"/>
              <a:gd name="T87" fmla="*/ 45 h 711"/>
              <a:gd name="T88" fmla="*/ 252 w 671"/>
              <a:gd name="T89" fmla="*/ 45 h 711"/>
              <a:gd name="T90" fmla="*/ 187 w 671"/>
              <a:gd name="T91" fmla="*/ 19 h 711"/>
              <a:gd name="T92" fmla="*/ 130 w 671"/>
              <a:gd name="T93" fmla="*/ 9 h 711"/>
              <a:gd name="T94" fmla="*/ 96 w 671"/>
              <a:gd name="T95" fmla="*/ 5 h 711"/>
              <a:gd name="T96" fmla="*/ 74 w 671"/>
              <a:gd name="T97" fmla="*/ 42 h 7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71" h="711">
                <a:moveTo>
                  <a:pt x="74" y="42"/>
                </a:moveTo>
                <a:lnTo>
                  <a:pt x="119" y="164"/>
                </a:lnTo>
                <a:lnTo>
                  <a:pt x="91" y="178"/>
                </a:lnTo>
                <a:lnTo>
                  <a:pt x="104" y="217"/>
                </a:lnTo>
                <a:lnTo>
                  <a:pt x="107" y="248"/>
                </a:lnTo>
                <a:lnTo>
                  <a:pt x="100" y="270"/>
                </a:lnTo>
                <a:lnTo>
                  <a:pt x="83" y="293"/>
                </a:lnTo>
                <a:lnTo>
                  <a:pt x="28" y="357"/>
                </a:lnTo>
                <a:lnTo>
                  <a:pt x="31" y="369"/>
                </a:lnTo>
                <a:lnTo>
                  <a:pt x="45" y="381"/>
                </a:lnTo>
                <a:lnTo>
                  <a:pt x="22" y="427"/>
                </a:lnTo>
                <a:lnTo>
                  <a:pt x="37" y="459"/>
                </a:lnTo>
                <a:lnTo>
                  <a:pt x="45" y="472"/>
                </a:lnTo>
                <a:lnTo>
                  <a:pt x="29" y="514"/>
                </a:lnTo>
                <a:lnTo>
                  <a:pt x="12" y="525"/>
                </a:lnTo>
                <a:lnTo>
                  <a:pt x="20" y="552"/>
                </a:lnTo>
                <a:lnTo>
                  <a:pt x="20" y="577"/>
                </a:lnTo>
                <a:lnTo>
                  <a:pt x="9" y="595"/>
                </a:lnTo>
                <a:lnTo>
                  <a:pt x="11" y="613"/>
                </a:lnTo>
                <a:lnTo>
                  <a:pt x="0" y="625"/>
                </a:lnTo>
                <a:lnTo>
                  <a:pt x="17" y="647"/>
                </a:lnTo>
                <a:lnTo>
                  <a:pt x="31" y="644"/>
                </a:lnTo>
                <a:lnTo>
                  <a:pt x="31" y="670"/>
                </a:lnTo>
                <a:lnTo>
                  <a:pt x="39" y="681"/>
                </a:lnTo>
                <a:lnTo>
                  <a:pt x="51" y="667"/>
                </a:lnTo>
                <a:lnTo>
                  <a:pt x="62" y="670"/>
                </a:lnTo>
                <a:lnTo>
                  <a:pt x="68" y="687"/>
                </a:lnTo>
                <a:lnTo>
                  <a:pt x="76" y="696"/>
                </a:lnTo>
                <a:lnTo>
                  <a:pt x="76" y="710"/>
                </a:lnTo>
                <a:lnTo>
                  <a:pt x="105" y="670"/>
                </a:lnTo>
                <a:lnTo>
                  <a:pt x="105" y="661"/>
                </a:lnTo>
                <a:lnTo>
                  <a:pt x="119" y="650"/>
                </a:lnTo>
                <a:lnTo>
                  <a:pt x="142" y="664"/>
                </a:lnTo>
                <a:lnTo>
                  <a:pt x="156" y="639"/>
                </a:lnTo>
                <a:lnTo>
                  <a:pt x="167" y="625"/>
                </a:lnTo>
                <a:lnTo>
                  <a:pt x="164" y="610"/>
                </a:lnTo>
                <a:lnTo>
                  <a:pt x="156" y="610"/>
                </a:lnTo>
                <a:lnTo>
                  <a:pt x="136" y="596"/>
                </a:lnTo>
                <a:lnTo>
                  <a:pt x="153" y="587"/>
                </a:lnTo>
                <a:lnTo>
                  <a:pt x="199" y="537"/>
                </a:lnTo>
                <a:lnTo>
                  <a:pt x="238" y="520"/>
                </a:lnTo>
                <a:lnTo>
                  <a:pt x="318" y="485"/>
                </a:lnTo>
                <a:lnTo>
                  <a:pt x="357" y="463"/>
                </a:lnTo>
                <a:lnTo>
                  <a:pt x="411" y="442"/>
                </a:lnTo>
                <a:lnTo>
                  <a:pt x="454" y="403"/>
                </a:lnTo>
                <a:lnTo>
                  <a:pt x="463" y="378"/>
                </a:lnTo>
                <a:lnTo>
                  <a:pt x="482" y="380"/>
                </a:lnTo>
                <a:lnTo>
                  <a:pt x="556" y="330"/>
                </a:lnTo>
                <a:lnTo>
                  <a:pt x="658" y="238"/>
                </a:lnTo>
                <a:lnTo>
                  <a:pt x="656" y="224"/>
                </a:lnTo>
                <a:lnTo>
                  <a:pt x="641" y="181"/>
                </a:lnTo>
                <a:lnTo>
                  <a:pt x="618" y="156"/>
                </a:lnTo>
                <a:lnTo>
                  <a:pt x="616" y="145"/>
                </a:lnTo>
                <a:lnTo>
                  <a:pt x="622" y="136"/>
                </a:lnTo>
                <a:lnTo>
                  <a:pt x="636" y="130"/>
                </a:lnTo>
                <a:lnTo>
                  <a:pt x="670" y="119"/>
                </a:lnTo>
                <a:lnTo>
                  <a:pt x="661" y="114"/>
                </a:lnTo>
                <a:lnTo>
                  <a:pt x="644" y="107"/>
                </a:lnTo>
                <a:lnTo>
                  <a:pt x="627" y="90"/>
                </a:lnTo>
                <a:lnTo>
                  <a:pt x="632" y="79"/>
                </a:lnTo>
                <a:lnTo>
                  <a:pt x="622" y="79"/>
                </a:lnTo>
                <a:lnTo>
                  <a:pt x="604" y="85"/>
                </a:lnTo>
                <a:lnTo>
                  <a:pt x="599" y="79"/>
                </a:lnTo>
                <a:lnTo>
                  <a:pt x="601" y="71"/>
                </a:lnTo>
                <a:lnTo>
                  <a:pt x="584" y="74"/>
                </a:lnTo>
                <a:lnTo>
                  <a:pt x="570" y="68"/>
                </a:lnTo>
                <a:lnTo>
                  <a:pt x="556" y="82"/>
                </a:lnTo>
                <a:lnTo>
                  <a:pt x="536" y="97"/>
                </a:lnTo>
                <a:lnTo>
                  <a:pt x="528" y="97"/>
                </a:lnTo>
                <a:lnTo>
                  <a:pt x="539" y="105"/>
                </a:lnTo>
                <a:lnTo>
                  <a:pt x="528" y="111"/>
                </a:lnTo>
                <a:lnTo>
                  <a:pt x="505" y="114"/>
                </a:lnTo>
                <a:lnTo>
                  <a:pt x="485" y="119"/>
                </a:lnTo>
                <a:lnTo>
                  <a:pt x="471" y="114"/>
                </a:lnTo>
                <a:lnTo>
                  <a:pt x="463" y="105"/>
                </a:lnTo>
                <a:lnTo>
                  <a:pt x="440" y="105"/>
                </a:lnTo>
                <a:lnTo>
                  <a:pt x="423" y="102"/>
                </a:lnTo>
                <a:lnTo>
                  <a:pt x="406" y="111"/>
                </a:lnTo>
                <a:lnTo>
                  <a:pt x="383" y="116"/>
                </a:lnTo>
                <a:lnTo>
                  <a:pt x="361" y="107"/>
                </a:lnTo>
                <a:lnTo>
                  <a:pt x="340" y="97"/>
                </a:lnTo>
                <a:lnTo>
                  <a:pt x="326" y="85"/>
                </a:lnTo>
                <a:lnTo>
                  <a:pt x="323" y="76"/>
                </a:lnTo>
                <a:lnTo>
                  <a:pt x="335" y="71"/>
                </a:lnTo>
                <a:lnTo>
                  <a:pt x="337" y="62"/>
                </a:lnTo>
                <a:lnTo>
                  <a:pt x="332" y="57"/>
                </a:lnTo>
                <a:lnTo>
                  <a:pt x="312" y="54"/>
                </a:lnTo>
                <a:lnTo>
                  <a:pt x="295" y="45"/>
                </a:lnTo>
                <a:lnTo>
                  <a:pt x="266" y="40"/>
                </a:lnTo>
                <a:lnTo>
                  <a:pt x="252" y="45"/>
                </a:lnTo>
                <a:lnTo>
                  <a:pt x="230" y="37"/>
                </a:lnTo>
                <a:lnTo>
                  <a:pt x="187" y="19"/>
                </a:lnTo>
                <a:lnTo>
                  <a:pt x="156" y="19"/>
                </a:lnTo>
                <a:lnTo>
                  <a:pt x="130" y="9"/>
                </a:lnTo>
                <a:lnTo>
                  <a:pt x="114" y="0"/>
                </a:lnTo>
                <a:lnTo>
                  <a:pt x="96" y="5"/>
                </a:lnTo>
                <a:lnTo>
                  <a:pt x="88" y="17"/>
                </a:lnTo>
                <a:lnTo>
                  <a:pt x="74" y="42"/>
                </a:ln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19" name="Freeform 15"/>
          <p:cNvSpPr>
            <a:spLocks/>
          </p:cNvSpPr>
          <p:nvPr/>
        </p:nvSpPr>
        <p:spPr bwMode="auto">
          <a:xfrm>
            <a:off x="5496995" y="2062499"/>
            <a:ext cx="1132452" cy="1500648"/>
          </a:xfrm>
          <a:custGeom>
            <a:avLst/>
            <a:gdLst>
              <a:gd name="T0" fmla="*/ 641 w 642"/>
              <a:gd name="T1" fmla="*/ 170 h 895"/>
              <a:gd name="T2" fmla="*/ 624 w 642"/>
              <a:gd name="T3" fmla="*/ 209 h 895"/>
              <a:gd name="T4" fmla="*/ 627 w 642"/>
              <a:gd name="T5" fmla="*/ 266 h 895"/>
              <a:gd name="T6" fmla="*/ 587 w 642"/>
              <a:gd name="T7" fmla="*/ 318 h 895"/>
              <a:gd name="T8" fmla="*/ 553 w 642"/>
              <a:gd name="T9" fmla="*/ 375 h 895"/>
              <a:gd name="T10" fmla="*/ 541 w 642"/>
              <a:gd name="T11" fmla="*/ 434 h 895"/>
              <a:gd name="T12" fmla="*/ 567 w 642"/>
              <a:gd name="T13" fmla="*/ 477 h 895"/>
              <a:gd name="T14" fmla="*/ 550 w 642"/>
              <a:gd name="T15" fmla="*/ 519 h 895"/>
              <a:gd name="T16" fmla="*/ 541 w 642"/>
              <a:gd name="T17" fmla="*/ 559 h 895"/>
              <a:gd name="T18" fmla="*/ 533 w 642"/>
              <a:gd name="T19" fmla="*/ 598 h 895"/>
              <a:gd name="T20" fmla="*/ 522 w 642"/>
              <a:gd name="T21" fmla="*/ 630 h 895"/>
              <a:gd name="T22" fmla="*/ 510 w 642"/>
              <a:gd name="T23" fmla="*/ 638 h 895"/>
              <a:gd name="T24" fmla="*/ 496 w 642"/>
              <a:gd name="T25" fmla="*/ 644 h 895"/>
              <a:gd name="T26" fmla="*/ 462 w 642"/>
              <a:gd name="T27" fmla="*/ 632 h 895"/>
              <a:gd name="T28" fmla="*/ 417 w 642"/>
              <a:gd name="T29" fmla="*/ 670 h 895"/>
              <a:gd name="T30" fmla="*/ 412 w 642"/>
              <a:gd name="T31" fmla="*/ 684 h 895"/>
              <a:gd name="T32" fmla="*/ 443 w 642"/>
              <a:gd name="T33" fmla="*/ 737 h 895"/>
              <a:gd name="T34" fmla="*/ 429 w 642"/>
              <a:gd name="T35" fmla="*/ 755 h 895"/>
              <a:gd name="T36" fmla="*/ 394 w 642"/>
              <a:gd name="T37" fmla="*/ 800 h 895"/>
              <a:gd name="T38" fmla="*/ 369 w 642"/>
              <a:gd name="T39" fmla="*/ 786 h 895"/>
              <a:gd name="T40" fmla="*/ 363 w 642"/>
              <a:gd name="T41" fmla="*/ 822 h 895"/>
              <a:gd name="T42" fmla="*/ 355 w 642"/>
              <a:gd name="T43" fmla="*/ 843 h 895"/>
              <a:gd name="T44" fmla="*/ 324 w 642"/>
              <a:gd name="T45" fmla="*/ 862 h 895"/>
              <a:gd name="T46" fmla="*/ 312 w 642"/>
              <a:gd name="T47" fmla="*/ 891 h 895"/>
              <a:gd name="T48" fmla="*/ 289 w 642"/>
              <a:gd name="T49" fmla="*/ 891 h 895"/>
              <a:gd name="T50" fmla="*/ 281 w 642"/>
              <a:gd name="T51" fmla="*/ 868 h 895"/>
              <a:gd name="T52" fmla="*/ 258 w 642"/>
              <a:gd name="T53" fmla="*/ 870 h 895"/>
              <a:gd name="T54" fmla="*/ 224 w 642"/>
              <a:gd name="T55" fmla="*/ 865 h 895"/>
              <a:gd name="T56" fmla="*/ 199 w 642"/>
              <a:gd name="T57" fmla="*/ 851 h 895"/>
              <a:gd name="T58" fmla="*/ 167 w 642"/>
              <a:gd name="T59" fmla="*/ 825 h 895"/>
              <a:gd name="T60" fmla="*/ 131 w 642"/>
              <a:gd name="T61" fmla="*/ 794 h 895"/>
              <a:gd name="T62" fmla="*/ 79 w 642"/>
              <a:gd name="T63" fmla="*/ 732 h 895"/>
              <a:gd name="T64" fmla="*/ 114 w 642"/>
              <a:gd name="T65" fmla="*/ 709 h 895"/>
              <a:gd name="T66" fmla="*/ 128 w 642"/>
              <a:gd name="T67" fmla="*/ 684 h 895"/>
              <a:gd name="T68" fmla="*/ 145 w 642"/>
              <a:gd name="T69" fmla="*/ 689 h 895"/>
              <a:gd name="T70" fmla="*/ 153 w 642"/>
              <a:gd name="T71" fmla="*/ 667 h 895"/>
              <a:gd name="T72" fmla="*/ 139 w 642"/>
              <a:gd name="T73" fmla="*/ 630 h 895"/>
              <a:gd name="T74" fmla="*/ 139 w 642"/>
              <a:gd name="T75" fmla="*/ 596 h 895"/>
              <a:gd name="T76" fmla="*/ 55 w 642"/>
              <a:gd name="T77" fmla="*/ 519 h 895"/>
              <a:gd name="T78" fmla="*/ 12 w 642"/>
              <a:gd name="T79" fmla="*/ 508 h 895"/>
              <a:gd name="T80" fmla="*/ 20 w 642"/>
              <a:gd name="T81" fmla="*/ 459 h 895"/>
              <a:gd name="T82" fmla="*/ 34 w 642"/>
              <a:gd name="T83" fmla="*/ 459 h 895"/>
              <a:gd name="T84" fmla="*/ 43 w 642"/>
              <a:gd name="T85" fmla="*/ 431 h 895"/>
              <a:gd name="T86" fmla="*/ 65 w 642"/>
              <a:gd name="T87" fmla="*/ 377 h 895"/>
              <a:gd name="T88" fmla="*/ 83 w 642"/>
              <a:gd name="T89" fmla="*/ 320 h 895"/>
              <a:gd name="T90" fmla="*/ 59 w 642"/>
              <a:gd name="T91" fmla="*/ 292 h 895"/>
              <a:gd name="T92" fmla="*/ 124 w 642"/>
              <a:gd name="T93" fmla="*/ 279 h 895"/>
              <a:gd name="T94" fmla="*/ 191 w 642"/>
              <a:gd name="T95" fmla="*/ 245 h 895"/>
              <a:gd name="T96" fmla="*/ 174 w 642"/>
              <a:gd name="T97" fmla="*/ 169 h 895"/>
              <a:gd name="T98" fmla="*/ 231 w 642"/>
              <a:gd name="T99" fmla="*/ 79 h 895"/>
              <a:gd name="T100" fmla="*/ 298 w 642"/>
              <a:gd name="T101" fmla="*/ 26 h 895"/>
              <a:gd name="T102" fmla="*/ 343 w 642"/>
              <a:gd name="T103" fmla="*/ 19 h 895"/>
              <a:gd name="T104" fmla="*/ 383 w 642"/>
              <a:gd name="T105" fmla="*/ 28 h 895"/>
              <a:gd name="T106" fmla="*/ 443 w 642"/>
              <a:gd name="T107" fmla="*/ 47 h 895"/>
              <a:gd name="T108" fmla="*/ 499 w 642"/>
              <a:gd name="T109" fmla="*/ 56 h 895"/>
              <a:gd name="T110" fmla="*/ 567 w 642"/>
              <a:gd name="T111" fmla="*/ 47 h 8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42" h="895">
                <a:moveTo>
                  <a:pt x="596" y="45"/>
                </a:moveTo>
                <a:lnTo>
                  <a:pt x="641" y="170"/>
                </a:lnTo>
                <a:lnTo>
                  <a:pt x="613" y="184"/>
                </a:lnTo>
                <a:lnTo>
                  <a:pt x="624" y="209"/>
                </a:lnTo>
                <a:lnTo>
                  <a:pt x="629" y="244"/>
                </a:lnTo>
                <a:lnTo>
                  <a:pt x="627" y="266"/>
                </a:lnTo>
                <a:lnTo>
                  <a:pt x="618" y="280"/>
                </a:lnTo>
                <a:lnTo>
                  <a:pt x="587" y="318"/>
                </a:lnTo>
                <a:lnTo>
                  <a:pt x="550" y="360"/>
                </a:lnTo>
                <a:lnTo>
                  <a:pt x="553" y="375"/>
                </a:lnTo>
                <a:lnTo>
                  <a:pt x="567" y="385"/>
                </a:lnTo>
                <a:lnTo>
                  <a:pt x="541" y="434"/>
                </a:lnTo>
                <a:lnTo>
                  <a:pt x="553" y="454"/>
                </a:lnTo>
                <a:lnTo>
                  <a:pt x="567" y="477"/>
                </a:lnTo>
                <a:lnTo>
                  <a:pt x="558" y="499"/>
                </a:lnTo>
                <a:lnTo>
                  <a:pt x="550" y="519"/>
                </a:lnTo>
                <a:lnTo>
                  <a:pt x="533" y="530"/>
                </a:lnTo>
                <a:lnTo>
                  <a:pt x="541" y="559"/>
                </a:lnTo>
                <a:lnTo>
                  <a:pt x="541" y="579"/>
                </a:lnTo>
                <a:lnTo>
                  <a:pt x="533" y="598"/>
                </a:lnTo>
                <a:lnTo>
                  <a:pt x="533" y="618"/>
                </a:lnTo>
                <a:lnTo>
                  <a:pt x="522" y="630"/>
                </a:lnTo>
                <a:lnTo>
                  <a:pt x="522" y="635"/>
                </a:lnTo>
                <a:lnTo>
                  <a:pt x="510" y="638"/>
                </a:lnTo>
                <a:lnTo>
                  <a:pt x="502" y="649"/>
                </a:lnTo>
                <a:lnTo>
                  <a:pt x="496" y="644"/>
                </a:lnTo>
                <a:lnTo>
                  <a:pt x="479" y="632"/>
                </a:lnTo>
                <a:lnTo>
                  <a:pt x="462" y="632"/>
                </a:lnTo>
                <a:lnTo>
                  <a:pt x="446" y="641"/>
                </a:lnTo>
                <a:lnTo>
                  <a:pt x="417" y="670"/>
                </a:lnTo>
                <a:lnTo>
                  <a:pt x="408" y="675"/>
                </a:lnTo>
                <a:lnTo>
                  <a:pt x="412" y="684"/>
                </a:lnTo>
                <a:lnTo>
                  <a:pt x="439" y="726"/>
                </a:lnTo>
                <a:lnTo>
                  <a:pt x="443" y="737"/>
                </a:lnTo>
                <a:lnTo>
                  <a:pt x="439" y="749"/>
                </a:lnTo>
                <a:lnTo>
                  <a:pt x="429" y="755"/>
                </a:lnTo>
                <a:lnTo>
                  <a:pt x="406" y="780"/>
                </a:lnTo>
                <a:lnTo>
                  <a:pt x="394" y="800"/>
                </a:lnTo>
                <a:lnTo>
                  <a:pt x="383" y="791"/>
                </a:lnTo>
                <a:lnTo>
                  <a:pt x="369" y="786"/>
                </a:lnTo>
                <a:lnTo>
                  <a:pt x="363" y="791"/>
                </a:lnTo>
                <a:lnTo>
                  <a:pt x="363" y="822"/>
                </a:lnTo>
                <a:lnTo>
                  <a:pt x="360" y="839"/>
                </a:lnTo>
                <a:lnTo>
                  <a:pt x="355" y="843"/>
                </a:lnTo>
                <a:lnTo>
                  <a:pt x="329" y="854"/>
                </a:lnTo>
                <a:lnTo>
                  <a:pt x="324" y="862"/>
                </a:lnTo>
                <a:lnTo>
                  <a:pt x="318" y="879"/>
                </a:lnTo>
                <a:lnTo>
                  <a:pt x="312" y="891"/>
                </a:lnTo>
                <a:lnTo>
                  <a:pt x="303" y="894"/>
                </a:lnTo>
                <a:lnTo>
                  <a:pt x="289" y="891"/>
                </a:lnTo>
                <a:lnTo>
                  <a:pt x="281" y="885"/>
                </a:lnTo>
                <a:lnTo>
                  <a:pt x="281" y="868"/>
                </a:lnTo>
                <a:lnTo>
                  <a:pt x="272" y="860"/>
                </a:lnTo>
                <a:lnTo>
                  <a:pt x="258" y="870"/>
                </a:lnTo>
                <a:lnTo>
                  <a:pt x="230" y="885"/>
                </a:lnTo>
                <a:lnTo>
                  <a:pt x="224" y="865"/>
                </a:lnTo>
                <a:lnTo>
                  <a:pt x="210" y="856"/>
                </a:lnTo>
                <a:lnTo>
                  <a:pt x="199" y="851"/>
                </a:lnTo>
                <a:lnTo>
                  <a:pt x="184" y="848"/>
                </a:lnTo>
                <a:lnTo>
                  <a:pt x="167" y="825"/>
                </a:lnTo>
                <a:lnTo>
                  <a:pt x="145" y="789"/>
                </a:lnTo>
                <a:lnTo>
                  <a:pt x="131" y="794"/>
                </a:lnTo>
                <a:lnTo>
                  <a:pt x="117" y="800"/>
                </a:lnTo>
                <a:lnTo>
                  <a:pt x="79" y="732"/>
                </a:lnTo>
                <a:lnTo>
                  <a:pt x="91" y="732"/>
                </a:lnTo>
                <a:lnTo>
                  <a:pt x="114" y="709"/>
                </a:lnTo>
                <a:lnTo>
                  <a:pt x="117" y="692"/>
                </a:lnTo>
                <a:lnTo>
                  <a:pt x="128" y="684"/>
                </a:lnTo>
                <a:lnTo>
                  <a:pt x="136" y="684"/>
                </a:lnTo>
                <a:lnTo>
                  <a:pt x="145" y="689"/>
                </a:lnTo>
                <a:lnTo>
                  <a:pt x="153" y="680"/>
                </a:lnTo>
                <a:lnTo>
                  <a:pt x="153" y="667"/>
                </a:lnTo>
                <a:lnTo>
                  <a:pt x="136" y="661"/>
                </a:lnTo>
                <a:lnTo>
                  <a:pt x="139" y="630"/>
                </a:lnTo>
                <a:lnTo>
                  <a:pt x="139" y="604"/>
                </a:lnTo>
                <a:lnTo>
                  <a:pt x="139" y="596"/>
                </a:lnTo>
                <a:lnTo>
                  <a:pt x="119" y="584"/>
                </a:lnTo>
                <a:lnTo>
                  <a:pt x="55" y="519"/>
                </a:lnTo>
                <a:lnTo>
                  <a:pt x="26" y="542"/>
                </a:lnTo>
                <a:lnTo>
                  <a:pt x="12" y="508"/>
                </a:lnTo>
                <a:lnTo>
                  <a:pt x="0" y="491"/>
                </a:lnTo>
                <a:lnTo>
                  <a:pt x="20" y="459"/>
                </a:lnTo>
                <a:lnTo>
                  <a:pt x="26" y="442"/>
                </a:lnTo>
                <a:lnTo>
                  <a:pt x="34" y="459"/>
                </a:lnTo>
                <a:lnTo>
                  <a:pt x="48" y="454"/>
                </a:lnTo>
                <a:lnTo>
                  <a:pt x="43" y="431"/>
                </a:lnTo>
                <a:lnTo>
                  <a:pt x="37" y="397"/>
                </a:lnTo>
                <a:lnTo>
                  <a:pt x="65" y="377"/>
                </a:lnTo>
                <a:lnTo>
                  <a:pt x="77" y="363"/>
                </a:lnTo>
                <a:lnTo>
                  <a:pt x="83" y="320"/>
                </a:lnTo>
                <a:lnTo>
                  <a:pt x="65" y="311"/>
                </a:lnTo>
                <a:lnTo>
                  <a:pt x="59" y="292"/>
                </a:lnTo>
                <a:lnTo>
                  <a:pt x="68" y="278"/>
                </a:lnTo>
                <a:lnTo>
                  <a:pt x="124" y="279"/>
                </a:lnTo>
                <a:lnTo>
                  <a:pt x="159" y="297"/>
                </a:lnTo>
                <a:lnTo>
                  <a:pt x="191" y="245"/>
                </a:lnTo>
                <a:lnTo>
                  <a:pt x="168" y="229"/>
                </a:lnTo>
                <a:lnTo>
                  <a:pt x="174" y="169"/>
                </a:lnTo>
                <a:lnTo>
                  <a:pt x="228" y="94"/>
                </a:lnTo>
                <a:lnTo>
                  <a:pt x="231" y="79"/>
                </a:lnTo>
                <a:lnTo>
                  <a:pt x="273" y="64"/>
                </a:lnTo>
                <a:lnTo>
                  <a:pt x="298" y="26"/>
                </a:lnTo>
                <a:lnTo>
                  <a:pt x="324" y="0"/>
                </a:lnTo>
                <a:lnTo>
                  <a:pt x="343" y="19"/>
                </a:lnTo>
                <a:lnTo>
                  <a:pt x="358" y="19"/>
                </a:lnTo>
                <a:lnTo>
                  <a:pt x="383" y="28"/>
                </a:lnTo>
                <a:lnTo>
                  <a:pt x="420" y="31"/>
                </a:lnTo>
                <a:lnTo>
                  <a:pt x="443" y="47"/>
                </a:lnTo>
                <a:lnTo>
                  <a:pt x="471" y="59"/>
                </a:lnTo>
                <a:lnTo>
                  <a:pt x="499" y="56"/>
                </a:lnTo>
                <a:lnTo>
                  <a:pt x="536" y="47"/>
                </a:lnTo>
                <a:lnTo>
                  <a:pt x="567" y="47"/>
                </a:lnTo>
                <a:lnTo>
                  <a:pt x="596" y="45"/>
                </a:lnTo>
              </a:path>
            </a:pathLst>
          </a:custGeom>
          <a:solidFill>
            <a:schemeClr val="accent2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0" name="Freeform 16"/>
          <p:cNvSpPr>
            <a:spLocks/>
          </p:cNvSpPr>
          <p:nvPr/>
        </p:nvSpPr>
        <p:spPr bwMode="auto">
          <a:xfrm>
            <a:off x="5407909" y="1861246"/>
            <a:ext cx="658332" cy="702928"/>
          </a:xfrm>
          <a:custGeom>
            <a:avLst/>
            <a:gdLst>
              <a:gd name="T0" fmla="*/ 373 w 374"/>
              <a:gd name="T1" fmla="*/ 119 h 419"/>
              <a:gd name="T2" fmla="*/ 363 w 374"/>
              <a:gd name="T3" fmla="*/ 108 h 419"/>
              <a:gd name="T4" fmla="*/ 341 w 374"/>
              <a:gd name="T5" fmla="*/ 108 h 419"/>
              <a:gd name="T6" fmla="*/ 315 w 374"/>
              <a:gd name="T7" fmla="*/ 102 h 419"/>
              <a:gd name="T8" fmla="*/ 270 w 374"/>
              <a:gd name="T9" fmla="*/ 88 h 419"/>
              <a:gd name="T10" fmla="*/ 250 w 374"/>
              <a:gd name="T11" fmla="*/ 65 h 419"/>
              <a:gd name="T12" fmla="*/ 242 w 374"/>
              <a:gd name="T13" fmla="*/ 60 h 419"/>
              <a:gd name="T14" fmla="*/ 235 w 374"/>
              <a:gd name="T15" fmla="*/ 71 h 419"/>
              <a:gd name="T16" fmla="*/ 230 w 374"/>
              <a:gd name="T17" fmla="*/ 91 h 419"/>
              <a:gd name="T18" fmla="*/ 213 w 374"/>
              <a:gd name="T19" fmla="*/ 73 h 419"/>
              <a:gd name="T20" fmla="*/ 210 w 374"/>
              <a:gd name="T21" fmla="*/ 63 h 419"/>
              <a:gd name="T22" fmla="*/ 225 w 374"/>
              <a:gd name="T23" fmla="*/ 51 h 419"/>
              <a:gd name="T24" fmla="*/ 227 w 374"/>
              <a:gd name="T25" fmla="*/ 48 h 419"/>
              <a:gd name="T26" fmla="*/ 210 w 374"/>
              <a:gd name="T27" fmla="*/ 11 h 419"/>
              <a:gd name="T28" fmla="*/ 190 w 374"/>
              <a:gd name="T29" fmla="*/ 17 h 419"/>
              <a:gd name="T30" fmla="*/ 168 w 374"/>
              <a:gd name="T31" fmla="*/ 17 h 419"/>
              <a:gd name="T32" fmla="*/ 138 w 374"/>
              <a:gd name="T33" fmla="*/ 0 h 419"/>
              <a:gd name="T34" fmla="*/ 133 w 374"/>
              <a:gd name="T35" fmla="*/ 18 h 419"/>
              <a:gd name="T36" fmla="*/ 129 w 374"/>
              <a:gd name="T37" fmla="*/ 34 h 419"/>
              <a:gd name="T38" fmla="*/ 115 w 374"/>
              <a:gd name="T39" fmla="*/ 40 h 419"/>
              <a:gd name="T40" fmla="*/ 102 w 374"/>
              <a:gd name="T41" fmla="*/ 48 h 419"/>
              <a:gd name="T42" fmla="*/ 97 w 374"/>
              <a:gd name="T43" fmla="*/ 68 h 419"/>
              <a:gd name="T44" fmla="*/ 92 w 374"/>
              <a:gd name="T45" fmla="*/ 82 h 419"/>
              <a:gd name="T46" fmla="*/ 68 w 374"/>
              <a:gd name="T47" fmla="*/ 99 h 419"/>
              <a:gd name="T48" fmla="*/ 62 w 374"/>
              <a:gd name="T49" fmla="*/ 120 h 419"/>
              <a:gd name="T50" fmla="*/ 51 w 374"/>
              <a:gd name="T51" fmla="*/ 127 h 419"/>
              <a:gd name="T52" fmla="*/ 37 w 374"/>
              <a:gd name="T53" fmla="*/ 134 h 419"/>
              <a:gd name="T54" fmla="*/ 36 w 374"/>
              <a:gd name="T55" fmla="*/ 156 h 419"/>
              <a:gd name="T56" fmla="*/ 26 w 374"/>
              <a:gd name="T57" fmla="*/ 171 h 419"/>
              <a:gd name="T58" fmla="*/ 14 w 374"/>
              <a:gd name="T59" fmla="*/ 193 h 419"/>
              <a:gd name="T60" fmla="*/ 17 w 374"/>
              <a:gd name="T61" fmla="*/ 207 h 419"/>
              <a:gd name="T62" fmla="*/ 0 w 374"/>
              <a:gd name="T63" fmla="*/ 218 h 419"/>
              <a:gd name="T64" fmla="*/ 5 w 374"/>
              <a:gd name="T65" fmla="*/ 236 h 419"/>
              <a:gd name="T66" fmla="*/ 3 w 374"/>
              <a:gd name="T67" fmla="*/ 258 h 419"/>
              <a:gd name="T68" fmla="*/ 26 w 374"/>
              <a:gd name="T69" fmla="*/ 276 h 419"/>
              <a:gd name="T70" fmla="*/ 42 w 374"/>
              <a:gd name="T71" fmla="*/ 288 h 419"/>
              <a:gd name="T72" fmla="*/ 63 w 374"/>
              <a:gd name="T73" fmla="*/ 278 h 419"/>
              <a:gd name="T74" fmla="*/ 88 w 374"/>
              <a:gd name="T75" fmla="*/ 290 h 419"/>
              <a:gd name="T76" fmla="*/ 99 w 374"/>
              <a:gd name="T77" fmla="*/ 307 h 419"/>
              <a:gd name="T78" fmla="*/ 105 w 374"/>
              <a:gd name="T79" fmla="*/ 327 h 419"/>
              <a:gd name="T80" fmla="*/ 138 w 374"/>
              <a:gd name="T81" fmla="*/ 333 h 419"/>
              <a:gd name="T82" fmla="*/ 151 w 374"/>
              <a:gd name="T83" fmla="*/ 341 h 419"/>
              <a:gd name="T84" fmla="*/ 147 w 374"/>
              <a:gd name="T85" fmla="*/ 363 h 419"/>
              <a:gd name="T86" fmla="*/ 125 w 374"/>
              <a:gd name="T87" fmla="*/ 367 h 419"/>
              <a:gd name="T88" fmla="*/ 123 w 374"/>
              <a:gd name="T89" fmla="*/ 399 h 419"/>
              <a:gd name="T90" fmla="*/ 176 w 374"/>
              <a:gd name="T91" fmla="*/ 399 h 419"/>
              <a:gd name="T92" fmla="*/ 210 w 374"/>
              <a:gd name="T93" fmla="*/ 418 h 419"/>
              <a:gd name="T94" fmla="*/ 242 w 374"/>
              <a:gd name="T95" fmla="*/ 363 h 419"/>
              <a:gd name="T96" fmla="*/ 218 w 374"/>
              <a:gd name="T97" fmla="*/ 346 h 419"/>
              <a:gd name="T98" fmla="*/ 225 w 374"/>
              <a:gd name="T99" fmla="*/ 287 h 419"/>
              <a:gd name="T100" fmla="*/ 277 w 374"/>
              <a:gd name="T101" fmla="*/ 217 h 419"/>
              <a:gd name="T102" fmla="*/ 282 w 374"/>
              <a:gd name="T103" fmla="*/ 198 h 419"/>
              <a:gd name="T104" fmla="*/ 324 w 374"/>
              <a:gd name="T105" fmla="*/ 184 h 419"/>
              <a:gd name="T106" fmla="*/ 349 w 374"/>
              <a:gd name="T107" fmla="*/ 144 h 419"/>
              <a:gd name="T108" fmla="*/ 373 w 374"/>
              <a:gd name="T109" fmla="*/ 119 h 4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74" h="419">
                <a:moveTo>
                  <a:pt x="373" y="119"/>
                </a:moveTo>
                <a:lnTo>
                  <a:pt x="363" y="108"/>
                </a:lnTo>
                <a:lnTo>
                  <a:pt x="341" y="108"/>
                </a:lnTo>
                <a:lnTo>
                  <a:pt x="315" y="102"/>
                </a:lnTo>
                <a:lnTo>
                  <a:pt x="270" y="88"/>
                </a:lnTo>
                <a:lnTo>
                  <a:pt x="250" y="65"/>
                </a:lnTo>
                <a:lnTo>
                  <a:pt x="242" y="60"/>
                </a:lnTo>
                <a:lnTo>
                  <a:pt x="235" y="71"/>
                </a:lnTo>
                <a:lnTo>
                  <a:pt x="230" y="91"/>
                </a:lnTo>
                <a:lnTo>
                  <a:pt x="213" y="73"/>
                </a:lnTo>
                <a:lnTo>
                  <a:pt x="210" y="63"/>
                </a:lnTo>
                <a:lnTo>
                  <a:pt x="225" y="51"/>
                </a:lnTo>
                <a:lnTo>
                  <a:pt x="227" y="48"/>
                </a:lnTo>
                <a:lnTo>
                  <a:pt x="210" y="11"/>
                </a:lnTo>
                <a:lnTo>
                  <a:pt x="190" y="17"/>
                </a:lnTo>
                <a:lnTo>
                  <a:pt x="168" y="17"/>
                </a:lnTo>
                <a:lnTo>
                  <a:pt x="138" y="0"/>
                </a:lnTo>
                <a:lnTo>
                  <a:pt x="133" y="18"/>
                </a:lnTo>
                <a:lnTo>
                  <a:pt x="129" y="34"/>
                </a:lnTo>
                <a:lnTo>
                  <a:pt x="115" y="40"/>
                </a:lnTo>
                <a:lnTo>
                  <a:pt x="102" y="48"/>
                </a:lnTo>
                <a:lnTo>
                  <a:pt x="97" y="68"/>
                </a:lnTo>
                <a:lnTo>
                  <a:pt x="92" y="82"/>
                </a:lnTo>
                <a:lnTo>
                  <a:pt x="68" y="99"/>
                </a:lnTo>
                <a:lnTo>
                  <a:pt x="62" y="120"/>
                </a:lnTo>
                <a:lnTo>
                  <a:pt x="51" y="127"/>
                </a:lnTo>
                <a:lnTo>
                  <a:pt x="37" y="134"/>
                </a:lnTo>
                <a:lnTo>
                  <a:pt x="36" y="156"/>
                </a:lnTo>
                <a:lnTo>
                  <a:pt x="26" y="171"/>
                </a:lnTo>
                <a:lnTo>
                  <a:pt x="14" y="193"/>
                </a:lnTo>
                <a:lnTo>
                  <a:pt x="17" y="207"/>
                </a:lnTo>
                <a:lnTo>
                  <a:pt x="0" y="218"/>
                </a:lnTo>
                <a:lnTo>
                  <a:pt x="5" y="236"/>
                </a:lnTo>
                <a:lnTo>
                  <a:pt x="3" y="258"/>
                </a:lnTo>
                <a:lnTo>
                  <a:pt x="26" y="276"/>
                </a:lnTo>
                <a:lnTo>
                  <a:pt x="42" y="288"/>
                </a:lnTo>
                <a:lnTo>
                  <a:pt x="63" y="278"/>
                </a:lnTo>
                <a:lnTo>
                  <a:pt x="88" y="290"/>
                </a:lnTo>
                <a:lnTo>
                  <a:pt x="99" y="307"/>
                </a:lnTo>
                <a:lnTo>
                  <a:pt x="105" y="327"/>
                </a:lnTo>
                <a:lnTo>
                  <a:pt x="138" y="333"/>
                </a:lnTo>
                <a:lnTo>
                  <a:pt x="151" y="341"/>
                </a:lnTo>
                <a:lnTo>
                  <a:pt x="147" y="363"/>
                </a:lnTo>
                <a:lnTo>
                  <a:pt x="125" y="367"/>
                </a:lnTo>
                <a:lnTo>
                  <a:pt x="123" y="399"/>
                </a:lnTo>
                <a:lnTo>
                  <a:pt x="176" y="399"/>
                </a:lnTo>
                <a:lnTo>
                  <a:pt x="210" y="418"/>
                </a:lnTo>
                <a:lnTo>
                  <a:pt x="242" y="363"/>
                </a:lnTo>
                <a:lnTo>
                  <a:pt x="218" y="346"/>
                </a:lnTo>
                <a:lnTo>
                  <a:pt x="225" y="287"/>
                </a:lnTo>
                <a:lnTo>
                  <a:pt x="277" y="217"/>
                </a:lnTo>
                <a:lnTo>
                  <a:pt x="282" y="198"/>
                </a:lnTo>
                <a:lnTo>
                  <a:pt x="324" y="184"/>
                </a:lnTo>
                <a:lnTo>
                  <a:pt x="349" y="144"/>
                </a:lnTo>
                <a:lnTo>
                  <a:pt x="373" y="119"/>
                </a:lnTo>
              </a:path>
            </a:pathLst>
          </a:custGeom>
          <a:solidFill>
            <a:srgbClr val="FFCD00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1" name="Freeform 17"/>
          <p:cNvSpPr>
            <a:spLocks/>
          </p:cNvSpPr>
          <p:nvPr/>
        </p:nvSpPr>
        <p:spPr bwMode="auto">
          <a:xfrm>
            <a:off x="5104412" y="1810203"/>
            <a:ext cx="548107" cy="488550"/>
          </a:xfrm>
          <a:custGeom>
            <a:avLst/>
            <a:gdLst>
              <a:gd name="T0" fmla="*/ 310 w 311"/>
              <a:gd name="T1" fmla="*/ 30 h 292"/>
              <a:gd name="T2" fmla="*/ 300 w 311"/>
              <a:gd name="T3" fmla="*/ 23 h 292"/>
              <a:gd name="T4" fmla="*/ 275 w 311"/>
              <a:gd name="T5" fmla="*/ 43 h 292"/>
              <a:gd name="T6" fmla="*/ 249 w 311"/>
              <a:gd name="T7" fmla="*/ 43 h 292"/>
              <a:gd name="T8" fmla="*/ 238 w 311"/>
              <a:gd name="T9" fmla="*/ 51 h 292"/>
              <a:gd name="T10" fmla="*/ 218 w 311"/>
              <a:gd name="T11" fmla="*/ 51 h 292"/>
              <a:gd name="T12" fmla="*/ 187 w 311"/>
              <a:gd name="T13" fmla="*/ 34 h 292"/>
              <a:gd name="T14" fmla="*/ 167 w 311"/>
              <a:gd name="T15" fmla="*/ 23 h 292"/>
              <a:gd name="T16" fmla="*/ 147 w 311"/>
              <a:gd name="T17" fmla="*/ 26 h 292"/>
              <a:gd name="T18" fmla="*/ 90 w 311"/>
              <a:gd name="T19" fmla="*/ 0 h 292"/>
              <a:gd name="T20" fmla="*/ 73 w 311"/>
              <a:gd name="T21" fmla="*/ 12 h 292"/>
              <a:gd name="T22" fmla="*/ 59 w 311"/>
              <a:gd name="T23" fmla="*/ 15 h 292"/>
              <a:gd name="T24" fmla="*/ 54 w 311"/>
              <a:gd name="T25" fmla="*/ 26 h 292"/>
              <a:gd name="T26" fmla="*/ 59 w 311"/>
              <a:gd name="T27" fmla="*/ 34 h 292"/>
              <a:gd name="T28" fmla="*/ 56 w 311"/>
              <a:gd name="T29" fmla="*/ 43 h 292"/>
              <a:gd name="T30" fmla="*/ 22 w 311"/>
              <a:gd name="T31" fmla="*/ 36 h 292"/>
              <a:gd name="T32" fmla="*/ 6 w 311"/>
              <a:gd name="T33" fmla="*/ 46 h 292"/>
              <a:gd name="T34" fmla="*/ 0 w 311"/>
              <a:gd name="T35" fmla="*/ 61 h 292"/>
              <a:gd name="T36" fmla="*/ 1 w 311"/>
              <a:gd name="T37" fmla="*/ 80 h 292"/>
              <a:gd name="T38" fmla="*/ 25 w 311"/>
              <a:gd name="T39" fmla="*/ 111 h 292"/>
              <a:gd name="T40" fmla="*/ 19 w 311"/>
              <a:gd name="T41" fmla="*/ 134 h 292"/>
              <a:gd name="T42" fmla="*/ 42 w 311"/>
              <a:gd name="T43" fmla="*/ 156 h 292"/>
              <a:gd name="T44" fmla="*/ 41 w 311"/>
              <a:gd name="T45" fmla="*/ 169 h 292"/>
              <a:gd name="T46" fmla="*/ 14 w 311"/>
              <a:gd name="T47" fmla="*/ 176 h 292"/>
              <a:gd name="T48" fmla="*/ 18 w 311"/>
              <a:gd name="T49" fmla="*/ 204 h 292"/>
              <a:gd name="T50" fmla="*/ 40 w 311"/>
              <a:gd name="T51" fmla="*/ 210 h 292"/>
              <a:gd name="T52" fmla="*/ 49 w 311"/>
              <a:gd name="T53" fmla="*/ 241 h 292"/>
              <a:gd name="T54" fmla="*/ 93 w 311"/>
              <a:gd name="T55" fmla="*/ 246 h 292"/>
              <a:gd name="T56" fmla="*/ 110 w 311"/>
              <a:gd name="T57" fmla="*/ 261 h 292"/>
              <a:gd name="T58" fmla="*/ 130 w 311"/>
              <a:gd name="T59" fmla="*/ 280 h 292"/>
              <a:gd name="T60" fmla="*/ 143 w 311"/>
              <a:gd name="T61" fmla="*/ 279 h 292"/>
              <a:gd name="T62" fmla="*/ 176 w 311"/>
              <a:gd name="T63" fmla="*/ 291 h 292"/>
              <a:gd name="T64" fmla="*/ 178 w 311"/>
              <a:gd name="T65" fmla="*/ 270 h 292"/>
              <a:gd name="T66" fmla="*/ 174 w 311"/>
              <a:gd name="T67" fmla="*/ 247 h 292"/>
              <a:gd name="T68" fmla="*/ 191 w 311"/>
              <a:gd name="T69" fmla="*/ 238 h 292"/>
              <a:gd name="T70" fmla="*/ 187 w 311"/>
              <a:gd name="T71" fmla="*/ 223 h 292"/>
              <a:gd name="T72" fmla="*/ 201 w 311"/>
              <a:gd name="T73" fmla="*/ 196 h 292"/>
              <a:gd name="T74" fmla="*/ 207 w 311"/>
              <a:gd name="T75" fmla="*/ 187 h 292"/>
              <a:gd name="T76" fmla="*/ 209 w 311"/>
              <a:gd name="T77" fmla="*/ 165 h 292"/>
              <a:gd name="T78" fmla="*/ 237 w 311"/>
              <a:gd name="T79" fmla="*/ 151 h 292"/>
              <a:gd name="T80" fmla="*/ 240 w 311"/>
              <a:gd name="T81" fmla="*/ 130 h 292"/>
              <a:gd name="T82" fmla="*/ 261 w 311"/>
              <a:gd name="T83" fmla="*/ 117 h 292"/>
              <a:gd name="T84" fmla="*/ 269 w 311"/>
              <a:gd name="T85" fmla="*/ 105 h 292"/>
              <a:gd name="T86" fmla="*/ 273 w 311"/>
              <a:gd name="T87" fmla="*/ 79 h 292"/>
              <a:gd name="T88" fmla="*/ 289 w 311"/>
              <a:gd name="T89" fmla="*/ 69 h 292"/>
              <a:gd name="T90" fmla="*/ 302 w 311"/>
              <a:gd name="T91" fmla="*/ 64 h 292"/>
              <a:gd name="T92" fmla="*/ 310 w 311"/>
              <a:gd name="T93" fmla="*/ 30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11" h="292">
                <a:moveTo>
                  <a:pt x="310" y="30"/>
                </a:moveTo>
                <a:lnTo>
                  <a:pt x="300" y="23"/>
                </a:lnTo>
                <a:lnTo>
                  <a:pt x="275" y="43"/>
                </a:lnTo>
                <a:lnTo>
                  <a:pt x="249" y="43"/>
                </a:lnTo>
                <a:lnTo>
                  <a:pt x="238" y="51"/>
                </a:lnTo>
                <a:lnTo>
                  <a:pt x="218" y="51"/>
                </a:lnTo>
                <a:lnTo>
                  <a:pt x="187" y="34"/>
                </a:lnTo>
                <a:lnTo>
                  <a:pt x="167" y="23"/>
                </a:lnTo>
                <a:lnTo>
                  <a:pt x="147" y="26"/>
                </a:lnTo>
                <a:lnTo>
                  <a:pt x="90" y="0"/>
                </a:lnTo>
                <a:lnTo>
                  <a:pt x="73" y="12"/>
                </a:lnTo>
                <a:lnTo>
                  <a:pt x="59" y="15"/>
                </a:lnTo>
                <a:lnTo>
                  <a:pt x="54" y="26"/>
                </a:lnTo>
                <a:lnTo>
                  <a:pt x="59" y="34"/>
                </a:lnTo>
                <a:lnTo>
                  <a:pt x="56" y="43"/>
                </a:lnTo>
                <a:lnTo>
                  <a:pt x="22" y="36"/>
                </a:lnTo>
                <a:lnTo>
                  <a:pt x="6" y="46"/>
                </a:lnTo>
                <a:lnTo>
                  <a:pt x="0" y="61"/>
                </a:lnTo>
                <a:lnTo>
                  <a:pt x="1" y="80"/>
                </a:lnTo>
                <a:lnTo>
                  <a:pt x="25" y="111"/>
                </a:lnTo>
                <a:lnTo>
                  <a:pt x="19" y="134"/>
                </a:lnTo>
                <a:lnTo>
                  <a:pt x="42" y="156"/>
                </a:lnTo>
                <a:lnTo>
                  <a:pt x="41" y="169"/>
                </a:lnTo>
                <a:lnTo>
                  <a:pt x="14" y="176"/>
                </a:lnTo>
                <a:lnTo>
                  <a:pt x="18" y="204"/>
                </a:lnTo>
                <a:lnTo>
                  <a:pt x="40" y="210"/>
                </a:lnTo>
                <a:lnTo>
                  <a:pt x="49" y="241"/>
                </a:lnTo>
                <a:lnTo>
                  <a:pt x="93" y="246"/>
                </a:lnTo>
                <a:lnTo>
                  <a:pt x="110" y="261"/>
                </a:lnTo>
                <a:lnTo>
                  <a:pt x="130" y="280"/>
                </a:lnTo>
                <a:lnTo>
                  <a:pt x="143" y="279"/>
                </a:lnTo>
                <a:lnTo>
                  <a:pt x="176" y="291"/>
                </a:lnTo>
                <a:lnTo>
                  <a:pt x="178" y="270"/>
                </a:lnTo>
                <a:lnTo>
                  <a:pt x="174" y="247"/>
                </a:lnTo>
                <a:lnTo>
                  <a:pt x="191" y="238"/>
                </a:lnTo>
                <a:lnTo>
                  <a:pt x="187" y="223"/>
                </a:lnTo>
                <a:lnTo>
                  <a:pt x="201" y="196"/>
                </a:lnTo>
                <a:lnTo>
                  <a:pt x="207" y="187"/>
                </a:lnTo>
                <a:lnTo>
                  <a:pt x="209" y="165"/>
                </a:lnTo>
                <a:lnTo>
                  <a:pt x="237" y="151"/>
                </a:lnTo>
                <a:lnTo>
                  <a:pt x="240" y="130"/>
                </a:lnTo>
                <a:lnTo>
                  <a:pt x="261" y="117"/>
                </a:lnTo>
                <a:lnTo>
                  <a:pt x="269" y="105"/>
                </a:lnTo>
                <a:lnTo>
                  <a:pt x="273" y="79"/>
                </a:lnTo>
                <a:lnTo>
                  <a:pt x="289" y="69"/>
                </a:lnTo>
                <a:lnTo>
                  <a:pt x="302" y="64"/>
                </a:lnTo>
                <a:lnTo>
                  <a:pt x="310" y="30"/>
                </a:lnTo>
              </a:path>
            </a:pathLst>
          </a:custGeom>
          <a:solidFill>
            <a:schemeClr val="accent3">
              <a:lumMod val="5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2" name="Freeform 18"/>
          <p:cNvSpPr>
            <a:spLocks/>
          </p:cNvSpPr>
          <p:nvPr/>
        </p:nvSpPr>
        <p:spPr bwMode="auto">
          <a:xfrm>
            <a:off x="5146690" y="2215626"/>
            <a:ext cx="528478" cy="338339"/>
          </a:xfrm>
          <a:custGeom>
            <a:avLst/>
            <a:gdLst>
              <a:gd name="T0" fmla="*/ 24 w 300"/>
              <a:gd name="T1" fmla="*/ 0 h 202"/>
              <a:gd name="T2" fmla="*/ 66 w 300"/>
              <a:gd name="T3" fmla="*/ 4 h 202"/>
              <a:gd name="T4" fmla="*/ 86 w 300"/>
              <a:gd name="T5" fmla="*/ 19 h 202"/>
              <a:gd name="T6" fmla="*/ 103 w 300"/>
              <a:gd name="T7" fmla="*/ 38 h 202"/>
              <a:gd name="T8" fmla="*/ 119 w 300"/>
              <a:gd name="T9" fmla="*/ 38 h 202"/>
              <a:gd name="T10" fmla="*/ 155 w 300"/>
              <a:gd name="T11" fmla="*/ 49 h 202"/>
              <a:gd name="T12" fmla="*/ 190 w 300"/>
              <a:gd name="T13" fmla="*/ 77 h 202"/>
              <a:gd name="T14" fmla="*/ 211 w 300"/>
              <a:gd name="T15" fmla="*/ 65 h 202"/>
              <a:gd name="T16" fmla="*/ 239 w 300"/>
              <a:gd name="T17" fmla="*/ 79 h 202"/>
              <a:gd name="T18" fmla="*/ 247 w 300"/>
              <a:gd name="T19" fmla="*/ 96 h 202"/>
              <a:gd name="T20" fmla="*/ 254 w 300"/>
              <a:gd name="T21" fmla="*/ 116 h 202"/>
              <a:gd name="T22" fmla="*/ 287 w 300"/>
              <a:gd name="T23" fmla="*/ 121 h 202"/>
              <a:gd name="T24" fmla="*/ 299 w 300"/>
              <a:gd name="T25" fmla="*/ 130 h 202"/>
              <a:gd name="T26" fmla="*/ 294 w 300"/>
              <a:gd name="T27" fmla="*/ 153 h 202"/>
              <a:gd name="T28" fmla="*/ 274 w 300"/>
              <a:gd name="T29" fmla="*/ 157 h 202"/>
              <a:gd name="T30" fmla="*/ 271 w 300"/>
              <a:gd name="T31" fmla="*/ 184 h 202"/>
              <a:gd name="T32" fmla="*/ 256 w 300"/>
              <a:gd name="T33" fmla="*/ 201 h 202"/>
              <a:gd name="T34" fmla="*/ 239 w 300"/>
              <a:gd name="T35" fmla="*/ 201 h 202"/>
              <a:gd name="T36" fmla="*/ 218 w 300"/>
              <a:gd name="T37" fmla="*/ 191 h 202"/>
              <a:gd name="T38" fmla="*/ 216 w 300"/>
              <a:gd name="T39" fmla="*/ 161 h 202"/>
              <a:gd name="T40" fmla="*/ 214 w 300"/>
              <a:gd name="T41" fmla="*/ 149 h 202"/>
              <a:gd name="T42" fmla="*/ 131 w 300"/>
              <a:gd name="T43" fmla="*/ 149 h 202"/>
              <a:gd name="T44" fmla="*/ 123 w 300"/>
              <a:gd name="T45" fmla="*/ 170 h 202"/>
              <a:gd name="T46" fmla="*/ 112 w 300"/>
              <a:gd name="T47" fmla="*/ 187 h 202"/>
              <a:gd name="T48" fmla="*/ 91 w 300"/>
              <a:gd name="T49" fmla="*/ 192 h 202"/>
              <a:gd name="T50" fmla="*/ 80 w 300"/>
              <a:gd name="T51" fmla="*/ 187 h 202"/>
              <a:gd name="T52" fmla="*/ 80 w 300"/>
              <a:gd name="T53" fmla="*/ 161 h 202"/>
              <a:gd name="T54" fmla="*/ 77 w 300"/>
              <a:gd name="T55" fmla="*/ 149 h 202"/>
              <a:gd name="T56" fmla="*/ 66 w 300"/>
              <a:gd name="T57" fmla="*/ 147 h 202"/>
              <a:gd name="T58" fmla="*/ 51 w 300"/>
              <a:gd name="T59" fmla="*/ 160 h 202"/>
              <a:gd name="T60" fmla="*/ 52 w 300"/>
              <a:gd name="T61" fmla="*/ 184 h 202"/>
              <a:gd name="T62" fmla="*/ 35 w 300"/>
              <a:gd name="T63" fmla="*/ 192 h 202"/>
              <a:gd name="T64" fmla="*/ 23 w 300"/>
              <a:gd name="T65" fmla="*/ 191 h 202"/>
              <a:gd name="T66" fmla="*/ 24 w 300"/>
              <a:gd name="T67" fmla="*/ 153 h 202"/>
              <a:gd name="T68" fmla="*/ 12 w 300"/>
              <a:gd name="T69" fmla="*/ 124 h 202"/>
              <a:gd name="T70" fmla="*/ 0 w 300"/>
              <a:gd name="T71" fmla="*/ 107 h 202"/>
              <a:gd name="T72" fmla="*/ 6 w 300"/>
              <a:gd name="T73" fmla="*/ 90 h 202"/>
              <a:gd name="T74" fmla="*/ 24 w 300"/>
              <a:gd name="T75" fmla="*/ 76 h 202"/>
              <a:gd name="T76" fmla="*/ 20 w 300"/>
              <a:gd name="T77" fmla="*/ 51 h 202"/>
              <a:gd name="T78" fmla="*/ 8 w 300"/>
              <a:gd name="T79" fmla="*/ 28 h 202"/>
              <a:gd name="T80" fmla="*/ 9 w 300"/>
              <a:gd name="T81" fmla="*/ 18 h 202"/>
              <a:gd name="T82" fmla="*/ 24 w 300"/>
              <a:gd name="T83" fmla="*/ 0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00" h="202">
                <a:moveTo>
                  <a:pt x="24" y="0"/>
                </a:moveTo>
                <a:lnTo>
                  <a:pt x="66" y="4"/>
                </a:lnTo>
                <a:lnTo>
                  <a:pt x="86" y="19"/>
                </a:lnTo>
                <a:lnTo>
                  <a:pt x="103" y="38"/>
                </a:lnTo>
                <a:lnTo>
                  <a:pt x="119" y="38"/>
                </a:lnTo>
                <a:lnTo>
                  <a:pt x="155" y="49"/>
                </a:lnTo>
                <a:lnTo>
                  <a:pt x="190" y="77"/>
                </a:lnTo>
                <a:lnTo>
                  <a:pt x="211" y="65"/>
                </a:lnTo>
                <a:lnTo>
                  <a:pt x="239" y="79"/>
                </a:lnTo>
                <a:lnTo>
                  <a:pt x="247" y="96"/>
                </a:lnTo>
                <a:lnTo>
                  <a:pt x="254" y="116"/>
                </a:lnTo>
                <a:lnTo>
                  <a:pt x="287" y="121"/>
                </a:lnTo>
                <a:lnTo>
                  <a:pt x="299" y="130"/>
                </a:lnTo>
                <a:lnTo>
                  <a:pt x="294" y="153"/>
                </a:lnTo>
                <a:lnTo>
                  <a:pt x="274" y="157"/>
                </a:lnTo>
                <a:lnTo>
                  <a:pt x="271" y="184"/>
                </a:lnTo>
                <a:lnTo>
                  <a:pt x="256" y="201"/>
                </a:lnTo>
                <a:lnTo>
                  <a:pt x="239" y="201"/>
                </a:lnTo>
                <a:lnTo>
                  <a:pt x="218" y="191"/>
                </a:lnTo>
                <a:lnTo>
                  <a:pt x="216" y="161"/>
                </a:lnTo>
                <a:lnTo>
                  <a:pt x="214" y="149"/>
                </a:lnTo>
                <a:lnTo>
                  <a:pt x="131" y="149"/>
                </a:lnTo>
                <a:lnTo>
                  <a:pt x="123" y="170"/>
                </a:lnTo>
                <a:lnTo>
                  <a:pt x="112" y="187"/>
                </a:lnTo>
                <a:lnTo>
                  <a:pt x="91" y="192"/>
                </a:lnTo>
                <a:lnTo>
                  <a:pt x="80" y="187"/>
                </a:lnTo>
                <a:lnTo>
                  <a:pt x="80" y="161"/>
                </a:lnTo>
                <a:lnTo>
                  <a:pt x="77" y="149"/>
                </a:lnTo>
                <a:lnTo>
                  <a:pt x="66" y="147"/>
                </a:lnTo>
                <a:lnTo>
                  <a:pt x="51" y="160"/>
                </a:lnTo>
                <a:lnTo>
                  <a:pt x="52" y="184"/>
                </a:lnTo>
                <a:lnTo>
                  <a:pt x="35" y="192"/>
                </a:lnTo>
                <a:lnTo>
                  <a:pt x="23" y="191"/>
                </a:lnTo>
                <a:lnTo>
                  <a:pt x="24" y="153"/>
                </a:lnTo>
                <a:lnTo>
                  <a:pt x="12" y="124"/>
                </a:lnTo>
                <a:lnTo>
                  <a:pt x="0" y="107"/>
                </a:lnTo>
                <a:lnTo>
                  <a:pt x="6" y="90"/>
                </a:lnTo>
                <a:lnTo>
                  <a:pt x="24" y="76"/>
                </a:lnTo>
                <a:lnTo>
                  <a:pt x="20" y="51"/>
                </a:lnTo>
                <a:lnTo>
                  <a:pt x="8" y="28"/>
                </a:lnTo>
                <a:lnTo>
                  <a:pt x="9" y="18"/>
                </a:lnTo>
                <a:lnTo>
                  <a:pt x="24" y="0"/>
                </a:ln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3" name="Freeform 19"/>
          <p:cNvSpPr>
            <a:spLocks/>
          </p:cNvSpPr>
          <p:nvPr/>
        </p:nvSpPr>
        <p:spPr bwMode="auto">
          <a:xfrm>
            <a:off x="3660912" y="1696452"/>
            <a:ext cx="972399" cy="357298"/>
          </a:xfrm>
          <a:custGeom>
            <a:avLst/>
            <a:gdLst>
              <a:gd name="T0" fmla="*/ 39 w 552"/>
              <a:gd name="T1" fmla="*/ 11 h 214"/>
              <a:gd name="T2" fmla="*/ 41 w 552"/>
              <a:gd name="T3" fmla="*/ 25 h 214"/>
              <a:gd name="T4" fmla="*/ 25 w 552"/>
              <a:gd name="T5" fmla="*/ 38 h 214"/>
              <a:gd name="T6" fmla="*/ 11 w 552"/>
              <a:gd name="T7" fmla="*/ 59 h 214"/>
              <a:gd name="T8" fmla="*/ 0 w 552"/>
              <a:gd name="T9" fmla="*/ 95 h 214"/>
              <a:gd name="T10" fmla="*/ 21 w 552"/>
              <a:gd name="T11" fmla="*/ 122 h 214"/>
              <a:gd name="T12" fmla="*/ 24 w 552"/>
              <a:gd name="T13" fmla="*/ 143 h 214"/>
              <a:gd name="T14" fmla="*/ 20 w 552"/>
              <a:gd name="T15" fmla="*/ 164 h 214"/>
              <a:gd name="T16" fmla="*/ 15 w 552"/>
              <a:gd name="T17" fmla="*/ 179 h 214"/>
              <a:gd name="T18" fmla="*/ 19 w 552"/>
              <a:gd name="T19" fmla="*/ 195 h 214"/>
              <a:gd name="T20" fmla="*/ 30 w 552"/>
              <a:gd name="T21" fmla="*/ 211 h 214"/>
              <a:gd name="T22" fmla="*/ 66 w 552"/>
              <a:gd name="T23" fmla="*/ 211 h 214"/>
              <a:gd name="T24" fmla="*/ 108 w 552"/>
              <a:gd name="T25" fmla="*/ 213 h 214"/>
              <a:gd name="T26" fmla="*/ 128 w 552"/>
              <a:gd name="T27" fmla="*/ 204 h 214"/>
              <a:gd name="T28" fmla="*/ 143 w 552"/>
              <a:gd name="T29" fmla="*/ 178 h 214"/>
              <a:gd name="T30" fmla="*/ 157 w 552"/>
              <a:gd name="T31" fmla="*/ 182 h 214"/>
              <a:gd name="T32" fmla="*/ 171 w 552"/>
              <a:gd name="T33" fmla="*/ 193 h 214"/>
              <a:gd name="T34" fmla="*/ 202 w 552"/>
              <a:gd name="T35" fmla="*/ 173 h 214"/>
              <a:gd name="T36" fmla="*/ 219 w 552"/>
              <a:gd name="T37" fmla="*/ 181 h 214"/>
              <a:gd name="T38" fmla="*/ 245 w 552"/>
              <a:gd name="T39" fmla="*/ 198 h 214"/>
              <a:gd name="T40" fmla="*/ 263 w 552"/>
              <a:gd name="T41" fmla="*/ 204 h 214"/>
              <a:gd name="T42" fmla="*/ 304 w 552"/>
              <a:gd name="T43" fmla="*/ 177 h 214"/>
              <a:gd name="T44" fmla="*/ 321 w 552"/>
              <a:gd name="T45" fmla="*/ 180 h 214"/>
              <a:gd name="T46" fmla="*/ 350 w 552"/>
              <a:gd name="T47" fmla="*/ 190 h 214"/>
              <a:gd name="T48" fmla="*/ 365 w 552"/>
              <a:gd name="T49" fmla="*/ 184 h 214"/>
              <a:gd name="T50" fmla="*/ 384 w 552"/>
              <a:gd name="T51" fmla="*/ 176 h 214"/>
              <a:gd name="T52" fmla="*/ 405 w 552"/>
              <a:gd name="T53" fmla="*/ 183 h 214"/>
              <a:gd name="T54" fmla="*/ 426 w 552"/>
              <a:gd name="T55" fmla="*/ 173 h 214"/>
              <a:gd name="T56" fmla="*/ 445 w 552"/>
              <a:gd name="T57" fmla="*/ 160 h 214"/>
              <a:gd name="T58" fmla="*/ 461 w 552"/>
              <a:gd name="T59" fmla="*/ 147 h 214"/>
              <a:gd name="T60" fmla="*/ 486 w 552"/>
              <a:gd name="T61" fmla="*/ 162 h 214"/>
              <a:gd name="T62" fmla="*/ 492 w 552"/>
              <a:gd name="T63" fmla="*/ 142 h 214"/>
              <a:gd name="T64" fmla="*/ 496 w 552"/>
              <a:gd name="T65" fmla="*/ 125 h 214"/>
              <a:gd name="T66" fmla="*/ 517 w 552"/>
              <a:gd name="T67" fmla="*/ 119 h 214"/>
              <a:gd name="T68" fmla="*/ 551 w 552"/>
              <a:gd name="T69" fmla="*/ 110 h 214"/>
              <a:gd name="T70" fmla="*/ 551 w 552"/>
              <a:gd name="T71" fmla="*/ 97 h 214"/>
              <a:gd name="T72" fmla="*/ 551 w 552"/>
              <a:gd name="T73" fmla="*/ 76 h 214"/>
              <a:gd name="T74" fmla="*/ 469 w 552"/>
              <a:gd name="T75" fmla="*/ 57 h 214"/>
              <a:gd name="T76" fmla="*/ 389 w 552"/>
              <a:gd name="T77" fmla="*/ 34 h 214"/>
              <a:gd name="T78" fmla="*/ 373 w 552"/>
              <a:gd name="T79" fmla="*/ 37 h 214"/>
              <a:gd name="T80" fmla="*/ 285 w 552"/>
              <a:gd name="T81" fmla="*/ 0 h 214"/>
              <a:gd name="T82" fmla="*/ 254 w 552"/>
              <a:gd name="T83" fmla="*/ 11 h 214"/>
              <a:gd name="T84" fmla="*/ 214 w 552"/>
              <a:gd name="T85" fmla="*/ 23 h 214"/>
              <a:gd name="T86" fmla="*/ 166 w 552"/>
              <a:gd name="T87" fmla="*/ 23 h 214"/>
              <a:gd name="T88" fmla="*/ 151 w 552"/>
              <a:gd name="T89" fmla="*/ 26 h 214"/>
              <a:gd name="T90" fmla="*/ 146 w 552"/>
              <a:gd name="T91" fmla="*/ 14 h 214"/>
              <a:gd name="T92" fmla="*/ 132 w 552"/>
              <a:gd name="T93" fmla="*/ 26 h 214"/>
              <a:gd name="T94" fmla="*/ 106 w 552"/>
              <a:gd name="T95" fmla="*/ 23 h 214"/>
              <a:gd name="T96" fmla="*/ 78 w 552"/>
              <a:gd name="T97" fmla="*/ 11 h 214"/>
              <a:gd name="T98" fmla="*/ 63 w 552"/>
              <a:gd name="T99" fmla="*/ 9 h 214"/>
              <a:gd name="T100" fmla="*/ 39 w 552"/>
              <a:gd name="T101" fmla="*/ 11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52" h="214">
                <a:moveTo>
                  <a:pt x="39" y="11"/>
                </a:moveTo>
                <a:lnTo>
                  <a:pt x="41" y="25"/>
                </a:lnTo>
                <a:lnTo>
                  <a:pt x="25" y="38"/>
                </a:lnTo>
                <a:lnTo>
                  <a:pt x="11" y="59"/>
                </a:lnTo>
                <a:lnTo>
                  <a:pt x="0" y="95"/>
                </a:lnTo>
                <a:lnTo>
                  <a:pt x="21" y="122"/>
                </a:lnTo>
                <a:lnTo>
                  <a:pt x="24" y="143"/>
                </a:lnTo>
                <a:lnTo>
                  <a:pt x="20" y="164"/>
                </a:lnTo>
                <a:lnTo>
                  <a:pt x="15" y="179"/>
                </a:lnTo>
                <a:lnTo>
                  <a:pt x="19" y="195"/>
                </a:lnTo>
                <a:lnTo>
                  <a:pt x="30" y="211"/>
                </a:lnTo>
                <a:lnTo>
                  <a:pt x="66" y="211"/>
                </a:lnTo>
                <a:lnTo>
                  <a:pt x="108" y="213"/>
                </a:lnTo>
                <a:lnTo>
                  <a:pt x="128" y="204"/>
                </a:lnTo>
                <a:lnTo>
                  <a:pt x="143" y="178"/>
                </a:lnTo>
                <a:lnTo>
                  <a:pt x="157" y="182"/>
                </a:lnTo>
                <a:lnTo>
                  <a:pt x="171" y="193"/>
                </a:lnTo>
                <a:lnTo>
                  <a:pt x="202" y="173"/>
                </a:lnTo>
                <a:lnTo>
                  <a:pt x="219" y="181"/>
                </a:lnTo>
                <a:lnTo>
                  <a:pt x="245" y="198"/>
                </a:lnTo>
                <a:lnTo>
                  <a:pt x="263" y="204"/>
                </a:lnTo>
                <a:lnTo>
                  <a:pt x="304" y="177"/>
                </a:lnTo>
                <a:lnTo>
                  <a:pt x="321" y="180"/>
                </a:lnTo>
                <a:lnTo>
                  <a:pt x="350" y="190"/>
                </a:lnTo>
                <a:lnTo>
                  <a:pt x="365" y="184"/>
                </a:lnTo>
                <a:lnTo>
                  <a:pt x="384" y="176"/>
                </a:lnTo>
                <a:lnTo>
                  <a:pt x="405" y="183"/>
                </a:lnTo>
                <a:lnTo>
                  <a:pt x="426" y="173"/>
                </a:lnTo>
                <a:lnTo>
                  <a:pt x="445" y="160"/>
                </a:lnTo>
                <a:lnTo>
                  <a:pt x="461" y="147"/>
                </a:lnTo>
                <a:lnTo>
                  <a:pt x="486" y="162"/>
                </a:lnTo>
                <a:lnTo>
                  <a:pt x="492" y="142"/>
                </a:lnTo>
                <a:lnTo>
                  <a:pt x="496" y="125"/>
                </a:lnTo>
                <a:lnTo>
                  <a:pt x="517" y="119"/>
                </a:lnTo>
                <a:lnTo>
                  <a:pt x="551" y="110"/>
                </a:lnTo>
                <a:lnTo>
                  <a:pt x="551" y="97"/>
                </a:lnTo>
                <a:lnTo>
                  <a:pt x="551" y="76"/>
                </a:lnTo>
                <a:lnTo>
                  <a:pt x="469" y="57"/>
                </a:lnTo>
                <a:lnTo>
                  <a:pt x="389" y="34"/>
                </a:lnTo>
                <a:lnTo>
                  <a:pt x="373" y="37"/>
                </a:lnTo>
                <a:lnTo>
                  <a:pt x="285" y="0"/>
                </a:lnTo>
                <a:lnTo>
                  <a:pt x="254" y="11"/>
                </a:lnTo>
                <a:lnTo>
                  <a:pt x="214" y="23"/>
                </a:lnTo>
                <a:lnTo>
                  <a:pt x="166" y="23"/>
                </a:lnTo>
                <a:lnTo>
                  <a:pt x="151" y="26"/>
                </a:lnTo>
                <a:lnTo>
                  <a:pt x="146" y="14"/>
                </a:lnTo>
                <a:lnTo>
                  <a:pt x="132" y="26"/>
                </a:lnTo>
                <a:lnTo>
                  <a:pt x="106" y="23"/>
                </a:lnTo>
                <a:lnTo>
                  <a:pt x="78" y="11"/>
                </a:lnTo>
                <a:lnTo>
                  <a:pt x="63" y="9"/>
                </a:lnTo>
                <a:lnTo>
                  <a:pt x="39" y="11"/>
                </a:lnTo>
              </a:path>
            </a:pathLst>
          </a:custGeom>
          <a:solidFill>
            <a:srgbClr val="8DC63F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4" name="Freeform 20"/>
          <p:cNvSpPr>
            <a:spLocks/>
          </p:cNvSpPr>
          <p:nvPr/>
        </p:nvSpPr>
        <p:spPr bwMode="auto">
          <a:xfrm>
            <a:off x="4517047" y="1781036"/>
            <a:ext cx="631153" cy="361672"/>
          </a:xfrm>
          <a:custGeom>
            <a:avLst/>
            <a:gdLst>
              <a:gd name="T0" fmla="*/ 65 w 358"/>
              <a:gd name="T1" fmla="*/ 23 h 216"/>
              <a:gd name="T2" fmla="*/ 65 w 358"/>
              <a:gd name="T3" fmla="*/ 59 h 216"/>
              <a:gd name="T4" fmla="*/ 9 w 358"/>
              <a:gd name="T5" fmla="*/ 76 h 216"/>
              <a:gd name="T6" fmla="*/ 0 w 358"/>
              <a:gd name="T7" fmla="*/ 111 h 216"/>
              <a:gd name="T8" fmla="*/ 9 w 358"/>
              <a:gd name="T9" fmla="*/ 144 h 216"/>
              <a:gd name="T10" fmla="*/ 23 w 358"/>
              <a:gd name="T11" fmla="*/ 156 h 216"/>
              <a:gd name="T12" fmla="*/ 43 w 358"/>
              <a:gd name="T13" fmla="*/ 150 h 216"/>
              <a:gd name="T14" fmla="*/ 71 w 358"/>
              <a:gd name="T15" fmla="*/ 144 h 216"/>
              <a:gd name="T16" fmla="*/ 91 w 358"/>
              <a:gd name="T17" fmla="*/ 183 h 216"/>
              <a:gd name="T18" fmla="*/ 105 w 358"/>
              <a:gd name="T19" fmla="*/ 178 h 216"/>
              <a:gd name="T20" fmla="*/ 142 w 358"/>
              <a:gd name="T21" fmla="*/ 206 h 216"/>
              <a:gd name="T22" fmla="*/ 155 w 358"/>
              <a:gd name="T23" fmla="*/ 215 h 216"/>
              <a:gd name="T24" fmla="*/ 171 w 358"/>
              <a:gd name="T25" fmla="*/ 210 h 216"/>
              <a:gd name="T26" fmla="*/ 187 w 358"/>
              <a:gd name="T27" fmla="*/ 206 h 216"/>
              <a:gd name="T28" fmla="*/ 201 w 358"/>
              <a:gd name="T29" fmla="*/ 204 h 216"/>
              <a:gd name="T30" fmla="*/ 207 w 358"/>
              <a:gd name="T31" fmla="*/ 199 h 216"/>
              <a:gd name="T32" fmla="*/ 210 w 358"/>
              <a:gd name="T33" fmla="*/ 170 h 216"/>
              <a:gd name="T34" fmla="*/ 202 w 358"/>
              <a:gd name="T35" fmla="*/ 156 h 216"/>
              <a:gd name="T36" fmla="*/ 202 w 358"/>
              <a:gd name="T37" fmla="*/ 144 h 216"/>
              <a:gd name="T38" fmla="*/ 213 w 358"/>
              <a:gd name="T39" fmla="*/ 136 h 216"/>
              <a:gd name="T40" fmla="*/ 233 w 358"/>
              <a:gd name="T41" fmla="*/ 125 h 216"/>
              <a:gd name="T42" fmla="*/ 247 w 358"/>
              <a:gd name="T43" fmla="*/ 121 h 216"/>
              <a:gd name="T44" fmla="*/ 261 w 358"/>
              <a:gd name="T45" fmla="*/ 134 h 216"/>
              <a:gd name="T46" fmla="*/ 275 w 358"/>
              <a:gd name="T47" fmla="*/ 122 h 216"/>
              <a:gd name="T48" fmla="*/ 289 w 358"/>
              <a:gd name="T49" fmla="*/ 111 h 216"/>
              <a:gd name="T50" fmla="*/ 312 w 358"/>
              <a:gd name="T51" fmla="*/ 104 h 216"/>
              <a:gd name="T52" fmla="*/ 325 w 358"/>
              <a:gd name="T53" fmla="*/ 100 h 216"/>
              <a:gd name="T54" fmla="*/ 338 w 358"/>
              <a:gd name="T55" fmla="*/ 102 h 216"/>
              <a:gd name="T56" fmla="*/ 332 w 358"/>
              <a:gd name="T57" fmla="*/ 99 h 216"/>
              <a:gd name="T58" fmla="*/ 332 w 358"/>
              <a:gd name="T59" fmla="*/ 80 h 216"/>
              <a:gd name="T60" fmla="*/ 341 w 358"/>
              <a:gd name="T61" fmla="*/ 65 h 216"/>
              <a:gd name="T62" fmla="*/ 352 w 358"/>
              <a:gd name="T63" fmla="*/ 56 h 216"/>
              <a:gd name="T64" fmla="*/ 357 w 358"/>
              <a:gd name="T65" fmla="*/ 54 h 216"/>
              <a:gd name="T66" fmla="*/ 355 w 358"/>
              <a:gd name="T67" fmla="*/ 45 h 216"/>
              <a:gd name="T68" fmla="*/ 343 w 358"/>
              <a:gd name="T69" fmla="*/ 40 h 216"/>
              <a:gd name="T70" fmla="*/ 329 w 358"/>
              <a:gd name="T71" fmla="*/ 33 h 216"/>
              <a:gd name="T72" fmla="*/ 315 w 358"/>
              <a:gd name="T73" fmla="*/ 31 h 216"/>
              <a:gd name="T74" fmla="*/ 298 w 358"/>
              <a:gd name="T75" fmla="*/ 31 h 216"/>
              <a:gd name="T76" fmla="*/ 289 w 358"/>
              <a:gd name="T77" fmla="*/ 31 h 216"/>
              <a:gd name="T78" fmla="*/ 286 w 358"/>
              <a:gd name="T79" fmla="*/ 25 h 216"/>
              <a:gd name="T80" fmla="*/ 286 w 358"/>
              <a:gd name="T81" fmla="*/ 16 h 216"/>
              <a:gd name="T82" fmla="*/ 295 w 358"/>
              <a:gd name="T83" fmla="*/ 14 h 216"/>
              <a:gd name="T84" fmla="*/ 303 w 358"/>
              <a:gd name="T85" fmla="*/ 14 h 216"/>
              <a:gd name="T86" fmla="*/ 303 w 358"/>
              <a:gd name="T87" fmla="*/ 5 h 216"/>
              <a:gd name="T88" fmla="*/ 293 w 358"/>
              <a:gd name="T89" fmla="*/ 0 h 216"/>
              <a:gd name="T90" fmla="*/ 269 w 358"/>
              <a:gd name="T91" fmla="*/ 2 h 216"/>
              <a:gd name="T92" fmla="*/ 244 w 358"/>
              <a:gd name="T93" fmla="*/ 8 h 216"/>
              <a:gd name="T94" fmla="*/ 230 w 358"/>
              <a:gd name="T95" fmla="*/ 8 h 216"/>
              <a:gd name="T96" fmla="*/ 210 w 358"/>
              <a:gd name="T97" fmla="*/ 8 h 216"/>
              <a:gd name="T98" fmla="*/ 202 w 358"/>
              <a:gd name="T99" fmla="*/ 2 h 216"/>
              <a:gd name="T100" fmla="*/ 193 w 358"/>
              <a:gd name="T101" fmla="*/ 5 h 216"/>
              <a:gd name="T102" fmla="*/ 182 w 358"/>
              <a:gd name="T103" fmla="*/ 14 h 216"/>
              <a:gd name="T104" fmla="*/ 167 w 358"/>
              <a:gd name="T105" fmla="*/ 16 h 216"/>
              <a:gd name="T106" fmla="*/ 148 w 358"/>
              <a:gd name="T107" fmla="*/ 14 h 216"/>
              <a:gd name="T108" fmla="*/ 139 w 358"/>
              <a:gd name="T109" fmla="*/ 19 h 216"/>
              <a:gd name="T110" fmla="*/ 125 w 358"/>
              <a:gd name="T111" fmla="*/ 31 h 216"/>
              <a:gd name="T112" fmla="*/ 119 w 358"/>
              <a:gd name="T113" fmla="*/ 31 h 216"/>
              <a:gd name="T114" fmla="*/ 100 w 358"/>
              <a:gd name="T115" fmla="*/ 25 h 216"/>
              <a:gd name="T116" fmla="*/ 83 w 358"/>
              <a:gd name="T117" fmla="*/ 25 h 216"/>
              <a:gd name="T118" fmla="*/ 65 w 358"/>
              <a:gd name="T119" fmla="*/ 23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58" h="216">
                <a:moveTo>
                  <a:pt x="65" y="23"/>
                </a:moveTo>
                <a:lnTo>
                  <a:pt x="65" y="59"/>
                </a:lnTo>
                <a:lnTo>
                  <a:pt x="9" y="76"/>
                </a:lnTo>
                <a:lnTo>
                  <a:pt x="0" y="111"/>
                </a:lnTo>
                <a:lnTo>
                  <a:pt x="9" y="144"/>
                </a:lnTo>
                <a:lnTo>
                  <a:pt x="23" y="156"/>
                </a:lnTo>
                <a:lnTo>
                  <a:pt x="43" y="150"/>
                </a:lnTo>
                <a:lnTo>
                  <a:pt x="71" y="144"/>
                </a:lnTo>
                <a:lnTo>
                  <a:pt x="91" y="183"/>
                </a:lnTo>
                <a:lnTo>
                  <a:pt x="105" y="178"/>
                </a:lnTo>
                <a:lnTo>
                  <a:pt x="142" y="206"/>
                </a:lnTo>
                <a:lnTo>
                  <a:pt x="155" y="215"/>
                </a:lnTo>
                <a:lnTo>
                  <a:pt x="171" y="210"/>
                </a:lnTo>
                <a:lnTo>
                  <a:pt x="187" y="206"/>
                </a:lnTo>
                <a:lnTo>
                  <a:pt x="201" y="204"/>
                </a:lnTo>
                <a:lnTo>
                  <a:pt x="207" y="199"/>
                </a:lnTo>
                <a:lnTo>
                  <a:pt x="210" y="170"/>
                </a:lnTo>
                <a:lnTo>
                  <a:pt x="202" y="156"/>
                </a:lnTo>
                <a:lnTo>
                  <a:pt x="202" y="144"/>
                </a:lnTo>
                <a:lnTo>
                  <a:pt x="213" y="136"/>
                </a:lnTo>
                <a:lnTo>
                  <a:pt x="233" y="125"/>
                </a:lnTo>
                <a:lnTo>
                  <a:pt x="247" y="121"/>
                </a:lnTo>
                <a:lnTo>
                  <a:pt x="261" y="134"/>
                </a:lnTo>
                <a:lnTo>
                  <a:pt x="275" y="122"/>
                </a:lnTo>
                <a:lnTo>
                  <a:pt x="289" y="111"/>
                </a:lnTo>
                <a:lnTo>
                  <a:pt x="312" y="104"/>
                </a:lnTo>
                <a:lnTo>
                  <a:pt x="325" y="100"/>
                </a:lnTo>
                <a:lnTo>
                  <a:pt x="338" y="102"/>
                </a:lnTo>
                <a:lnTo>
                  <a:pt x="332" y="99"/>
                </a:lnTo>
                <a:lnTo>
                  <a:pt x="332" y="80"/>
                </a:lnTo>
                <a:lnTo>
                  <a:pt x="341" y="65"/>
                </a:lnTo>
                <a:lnTo>
                  <a:pt x="352" y="56"/>
                </a:lnTo>
                <a:lnTo>
                  <a:pt x="357" y="54"/>
                </a:lnTo>
                <a:lnTo>
                  <a:pt x="355" y="45"/>
                </a:lnTo>
                <a:lnTo>
                  <a:pt x="343" y="40"/>
                </a:lnTo>
                <a:lnTo>
                  <a:pt x="329" y="33"/>
                </a:lnTo>
                <a:lnTo>
                  <a:pt x="315" y="31"/>
                </a:lnTo>
                <a:lnTo>
                  <a:pt x="298" y="31"/>
                </a:lnTo>
                <a:lnTo>
                  <a:pt x="289" y="31"/>
                </a:lnTo>
                <a:lnTo>
                  <a:pt x="286" y="25"/>
                </a:lnTo>
                <a:lnTo>
                  <a:pt x="286" y="16"/>
                </a:lnTo>
                <a:lnTo>
                  <a:pt x="295" y="14"/>
                </a:lnTo>
                <a:lnTo>
                  <a:pt x="303" y="14"/>
                </a:lnTo>
                <a:lnTo>
                  <a:pt x="303" y="5"/>
                </a:lnTo>
                <a:lnTo>
                  <a:pt x="293" y="0"/>
                </a:lnTo>
                <a:lnTo>
                  <a:pt x="269" y="2"/>
                </a:lnTo>
                <a:lnTo>
                  <a:pt x="244" y="8"/>
                </a:lnTo>
                <a:lnTo>
                  <a:pt x="230" y="8"/>
                </a:lnTo>
                <a:lnTo>
                  <a:pt x="210" y="8"/>
                </a:lnTo>
                <a:lnTo>
                  <a:pt x="202" y="2"/>
                </a:lnTo>
                <a:lnTo>
                  <a:pt x="193" y="5"/>
                </a:lnTo>
                <a:lnTo>
                  <a:pt x="182" y="14"/>
                </a:lnTo>
                <a:lnTo>
                  <a:pt x="167" y="16"/>
                </a:lnTo>
                <a:lnTo>
                  <a:pt x="148" y="14"/>
                </a:lnTo>
                <a:lnTo>
                  <a:pt x="139" y="19"/>
                </a:lnTo>
                <a:lnTo>
                  <a:pt x="125" y="31"/>
                </a:lnTo>
                <a:lnTo>
                  <a:pt x="119" y="31"/>
                </a:lnTo>
                <a:lnTo>
                  <a:pt x="100" y="25"/>
                </a:lnTo>
                <a:lnTo>
                  <a:pt x="83" y="25"/>
                </a:lnTo>
                <a:lnTo>
                  <a:pt x="65" y="23"/>
                </a:lnTo>
              </a:path>
            </a:pathLst>
          </a:custGeom>
          <a:solidFill>
            <a:srgbClr val="C4DF9B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5" name="Freeform 21"/>
          <p:cNvSpPr>
            <a:spLocks/>
          </p:cNvSpPr>
          <p:nvPr/>
        </p:nvSpPr>
        <p:spPr bwMode="auto">
          <a:xfrm>
            <a:off x="2812328" y="1600200"/>
            <a:ext cx="957300" cy="966891"/>
          </a:xfrm>
          <a:custGeom>
            <a:avLst/>
            <a:gdLst>
              <a:gd name="T0" fmla="*/ 513 w 543"/>
              <a:gd name="T1" fmla="*/ 88 h 577"/>
              <a:gd name="T2" fmla="*/ 482 w 543"/>
              <a:gd name="T3" fmla="*/ 145 h 577"/>
              <a:gd name="T4" fmla="*/ 502 w 543"/>
              <a:gd name="T5" fmla="*/ 190 h 577"/>
              <a:gd name="T6" fmla="*/ 496 w 543"/>
              <a:gd name="T7" fmla="*/ 233 h 577"/>
              <a:gd name="T8" fmla="*/ 519 w 543"/>
              <a:gd name="T9" fmla="*/ 286 h 577"/>
              <a:gd name="T10" fmla="*/ 477 w 543"/>
              <a:gd name="T11" fmla="*/ 366 h 577"/>
              <a:gd name="T12" fmla="*/ 504 w 543"/>
              <a:gd name="T13" fmla="*/ 392 h 577"/>
              <a:gd name="T14" fmla="*/ 536 w 543"/>
              <a:gd name="T15" fmla="*/ 437 h 577"/>
              <a:gd name="T16" fmla="*/ 528 w 543"/>
              <a:gd name="T17" fmla="*/ 459 h 577"/>
              <a:gd name="T18" fmla="*/ 488 w 543"/>
              <a:gd name="T19" fmla="*/ 525 h 577"/>
              <a:gd name="T20" fmla="*/ 445 w 543"/>
              <a:gd name="T21" fmla="*/ 528 h 577"/>
              <a:gd name="T22" fmla="*/ 442 w 543"/>
              <a:gd name="T23" fmla="*/ 576 h 577"/>
              <a:gd name="T24" fmla="*/ 392 w 543"/>
              <a:gd name="T25" fmla="*/ 553 h 577"/>
              <a:gd name="T26" fmla="*/ 329 w 543"/>
              <a:gd name="T27" fmla="*/ 545 h 577"/>
              <a:gd name="T28" fmla="*/ 273 w 543"/>
              <a:gd name="T29" fmla="*/ 528 h 577"/>
              <a:gd name="T30" fmla="*/ 230 w 543"/>
              <a:gd name="T31" fmla="*/ 547 h 577"/>
              <a:gd name="T32" fmla="*/ 230 w 543"/>
              <a:gd name="T33" fmla="*/ 462 h 577"/>
              <a:gd name="T34" fmla="*/ 213 w 543"/>
              <a:gd name="T35" fmla="*/ 448 h 577"/>
              <a:gd name="T36" fmla="*/ 147 w 543"/>
              <a:gd name="T37" fmla="*/ 479 h 577"/>
              <a:gd name="T38" fmla="*/ 102 w 543"/>
              <a:gd name="T39" fmla="*/ 497 h 577"/>
              <a:gd name="T40" fmla="*/ 71 w 543"/>
              <a:gd name="T41" fmla="*/ 507 h 577"/>
              <a:gd name="T42" fmla="*/ 62 w 543"/>
              <a:gd name="T43" fmla="*/ 468 h 577"/>
              <a:gd name="T44" fmla="*/ 102 w 543"/>
              <a:gd name="T45" fmla="*/ 419 h 577"/>
              <a:gd name="T46" fmla="*/ 93 w 543"/>
              <a:gd name="T47" fmla="*/ 397 h 577"/>
              <a:gd name="T48" fmla="*/ 130 w 543"/>
              <a:gd name="T49" fmla="*/ 378 h 577"/>
              <a:gd name="T50" fmla="*/ 102 w 543"/>
              <a:gd name="T51" fmla="*/ 366 h 577"/>
              <a:gd name="T52" fmla="*/ 88 w 543"/>
              <a:gd name="T53" fmla="*/ 331 h 577"/>
              <a:gd name="T54" fmla="*/ 116 w 543"/>
              <a:gd name="T55" fmla="*/ 309 h 577"/>
              <a:gd name="T56" fmla="*/ 79 w 543"/>
              <a:gd name="T57" fmla="*/ 312 h 577"/>
              <a:gd name="T58" fmla="*/ 51 w 543"/>
              <a:gd name="T59" fmla="*/ 295 h 577"/>
              <a:gd name="T60" fmla="*/ 68 w 543"/>
              <a:gd name="T61" fmla="*/ 261 h 577"/>
              <a:gd name="T62" fmla="*/ 43 w 543"/>
              <a:gd name="T63" fmla="*/ 261 h 577"/>
              <a:gd name="T64" fmla="*/ 14 w 543"/>
              <a:gd name="T65" fmla="*/ 221 h 577"/>
              <a:gd name="T66" fmla="*/ 9 w 543"/>
              <a:gd name="T67" fmla="*/ 167 h 577"/>
              <a:gd name="T68" fmla="*/ 51 w 543"/>
              <a:gd name="T69" fmla="*/ 136 h 577"/>
              <a:gd name="T70" fmla="*/ 76 w 543"/>
              <a:gd name="T71" fmla="*/ 124 h 577"/>
              <a:gd name="T72" fmla="*/ 138 w 543"/>
              <a:gd name="T73" fmla="*/ 116 h 577"/>
              <a:gd name="T74" fmla="*/ 185 w 543"/>
              <a:gd name="T75" fmla="*/ 105 h 577"/>
              <a:gd name="T76" fmla="*/ 207 w 543"/>
              <a:gd name="T77" fmla="*/ 97 h 577"/>
              <a:gd name="T78" fmla="*/ 238 w 543"/>
              <a:gd name="T79" fmla="*/ 100 h 577"/>
              <a:gd name="T80" fmla="*/ 230 w 543"/>
              <a:gd name="T81" fmla="*/ 60 h 577"/>
              <a:gd name="T82" fmla="*/ 287 w 543"/>
              <a:gd name="T83" fmla="*/ 43 h 577"/>
              <a:gd name="T84" fmla="*/ 304 w 543"/>
              <a:gd name="T85" fmla="*/ 9 h 577"/>
              <a:gd name="T86" fmla="*/ 337 w 543"/>
              <a:gd name="T87" fmla="*/ 14 h 577"/>
              <a:gd name="T88" fmla="*/ 366 w 543"/>
              <a:gd name="T89" fmla="*/ 12 h 577"/>
              <a:gd name="T90" fmla="*/ 428 w 543"/>
              <a:gd name="T91" fmla="*/ 34 h 577"/>
              <a:gd name="T92" fmla="*/ 459 w 543"/>
              <a:gd name="T93" fmla="*/ 54 h 577"/>
              <a:gd name="T94" fmla="*/ 519 w 543"/>
              <a:gd name="T95" fmla="*/ 65 h 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543" h="577">
                <a:moveTo>
                  <a:pt x="519" y="65"/>
                </a:moveTo>
                <a:lnTo>
                  <a:pt x="522" y="79"/>
                </a:lnTo>
                <a:lnTo>
                  <a:pt x="513" y="88"/>
                </a:lnTo>
                <a:lnTo>
                  <a:pt x="504" y="97"/>
                </a:lnTo>
                <a:lnTo>
                  <a:pt x="491" y="116"/>
                </a:lnTo>
                <a:lnTo>
                  <a:pt x="482" y="145"/>
                </a:lnTo>
                <a:lnTo>
                  <a:pt x="480" y="150"/>
                </a:lnTo>
                <a:lnTo>
                  <a:pt x="502" y="179"/>
                </a:lnTo>
                <a:lnTo>
                  <a:pt x="502" y="190"/>
                </a:lnTo>
                <a:lnTo>
                  <a:pt x="504" y="204"/>
                </a:lnTo>
                <a:lnTo>
                  <a:pt x="499" y="221"/>
                </a:lnTo>
                <a:lnTo>
                  <a:pt x="496" y="233"/>
                </a:lnTo>
                <a:lnTo>
                  <a:pt x="499" y="252"/>
                </a:lnTo>
                <a:lnTo>
                  <a:pt x="511" y="276"/>
                </a:lnTo>
                <a:lnTo>
                  <a:pt x="519" y="286"/>
                </a:lnTo>
                <a:lnTo>
                  <a:pt x="513" y="300"/>
                </a:lnTo>
                <a:lnTo>
                  <a:pt x="485" y="335"/>
                </a:lnTo>
                <a:lnTo>
                  <a:pt x="477" y="366"/>
                </a:lnTo>
                <a:lnTo>
                  <a:pt x="482" y="386"/>
                </a:lnTo>
                <a:lnTo>
                  <a:pt x="491" y="395"/>
                </a:lnTo>
                <a:lnTo>
                  <a:pt x="504" y="392"/>
                </a:lnTo>
                <a:lnTo>
                  <a:pt x="513" y="392"/>
                </a:lnTo>
                <a:lnTo>
                  <a:pt x="528" y="414"/>
                </a:lnTo>
                <a:lnTo>
                  <a:pt x="536" y="437"/>
                </a:lnTo>
                <a:lnTo>
                  <a:pt x="542" y="451"/>
                </a:lnTo>
                <a:lnTo>
                  <a:pt x="539" y="459"/>
                </a:lnTo>
                <a:lnTo>
                  <a:pt x="528" y="459"/>
                </a:lnTo>
                <a:lnTo>
                  <a:pt x="519" y="474"/>
                </a:lnTo>
                <a:lnTo>
                  <a:pt x="502" y="502"/>
                </a:lnTo>
                <a:lnTo>
                  <a:pt x="488" y="525"/>
                </a:lnTo>
                <a:lnTo>
                  <a:pt x="471" y="516"/>
                </a:lnTo>
                <a:lnTo>
                  <a:pt x="457" y="516"/>
                </a:lnTo>
                <a:lnTo>
                  <a:pt x="445" y="528"/>
                </a:lnTo>
                <a:lnTo>
                  <a:pt x="434" y="542"/>
                </a:lnTo>
                <a:lnTo>
                  <a:pt x="440" y="553"/>
                </a:lnTo>
                <a:lnTo>
                  <a:pt x="442" y="576"/>
                </a:lnTo>
                <a:lnTo>
                  <a:pt x="417" y="547"/>
                </a:lnTo>
                <a:lnTo>
                  <a:pt x="406" y="553"/>
                </a:lnTo>
                <a:lnTo>
                  <a:pt x="392" y="553"/>
                </a:lnTo>
                <a:lnTo>
                  <a:pt x="377" y="556"/>
                </a:lnTo>
                <a:lnTo>
                  <a:pt x="346" y="547"/>
                </a:lnTo>
                <a:lnTo>
                  <a:pt x="329" y="545"/>
                </a:lnTo>
                <a:lnTo>
                  <a:pt x="304" y="550"/>
                </a:lnTo>
                <a:lnTo>
                  <a:pt x="283" y="539"/>
                </a:lnTo>
                <a:lnTo>
                  <a:pt x="273" y="528"/>
                </a:lnTo>
                <a:lnTo>
                  <a:pt x="266" y="531"/>
                </a:lnTo>
                <a:lnTo>
                  <a:pt x="258" y="539"/>
                </a:lnTo>
                <a:lnTo>
                  <a:pt x="230" y="547"/>
                </a:lnTo>
                <a:lnTo>
                  <a:pt x="213" y="516"/>
                </a:lnTo>
                <a:lnTo>
                  <a:pt x="230" y="476"/>
                </a:lnTo>
                <a:lnTo>
                  <a:pt x="230" y="462"/>
                </a:lnTo>
                <a:lnTo>
                  <a:pt x="226" y="448"/>
                </a:lnTo>
                <a:lnTo>
                  <a:pt x="218" y="434"/>
                </a:lnTo>
                <a:lnTo>
                  <a:pt x="213" y="448"/>
                </a:lnTo>
                <a:lnTo>
                  <a:pt x="199" y="454"/>
                </a:lnTo>
                <a:lnTo>
                  <a:pt x="181" y="466"/>
                </a:lnTo>
                <a:lnTo>
                  <a:pt x="147" y="479"/>
                </a:lnTo>
                <a:lnTo>
                  <a:pt x="128" y="483"/>
                </a:lnTo>
                <a:lnTo>
                  <a:pt x="111" y="485"/>
                </a:lnTo>
                <a:lnTo>
                  <a:pt x="102" y="497"/>
                </a:lnTo>
                <a:lnTo>
                  <a:pt x="90" y="507"/>
                </a:lnTo>
                <a:lnTo>
                  <a:pt x="68" y="519"/>
                </a:lnTo>
                <a:lnTo>
                  <a:pt x="71" y="507"/>
                </a:lnTo>
                <a:lnTo>
                  <a:pt x="62" y="502"/>
                </a:lnTo>
                <a:lnTo>
                  <a:pt x="65" y="485"/>
                </a:lnTo>
                <a:lnTo>
                  <a:pt x="62" y="468"/>
                </a:lnTo>
                <a:lnTo>
                  <a:pt x="57" y="457"/>
                </a:lnTo>
                <a:lnTo>
                  <a:pt x="76" y="443"/>
                </a:lnTo>
                <a:lnTo>
                  <a:pt x="102" y="419"/>
                </a:lnTo>
                <a:lnTo>
                  <a:pt x="90" y="414"/>
                </a:lnTo>
                <a:lnTo>
                  <a:pt x="83" y="400"/>
                </a:lnTo>
                <a:lnTo>
                  <a:pt x="93" y="397"/>
                </a:lnTo>
                <a:lnTo>
                  <a:pt x="102" y="388"/>
                </a:lnTo>
                <a:lnTo>
                  <a:pt x="122" y="383"/>
                </a:lnTo>
                <a:lnTo>
                  <a:pt x="130" y="378"/>
                </a:lnTo>
                <a:lnTo>
                  <a:pt x="128" y="366"/>
                </a:lnTo>
                <a:lnTo>
                  <a:pt x="111" y="366"/>
                </a:lnTo>
                <a:lnTo>
                  <a:pt x="102" y="366"/>
                </a:lnTo>
                <a:lnTo>
                  <a:pt x="90" y="360"/>
                </a:lnTo>
                <a:lnTo>
                  <a:pt x="88" y="349"/>
                </a:lnTo>
                <a:lnTo>
                  <a:pt x="88" y="331"/>
                </a:lnTo>
                <a:lnTo>
                  <a:pt x="93" y="321"/>
                </a:lnTo>
                <a:lnTo>
                  <a:pt x="102" y="309"/>
                </a:lnTo>
                <a:lnTo>
                  <a:pt x="116" y="309"/>
                </a:lnTo>
                <a:lnTo>
                  <a:pt x="105" y="298"/>
                </a:lnTo>
                <a:lnTo>
                  <a:pt x="85" y="304"/>
                </a:lnTo>
                <a:lnTo>
                  <a:pt x="79" y="312"/>
                </a:lnTo>
                <a:lnTo>
                  <a:pt x="57" y="326"/>
                </a:lnTo>
                <a:lnTo>
                  <a:pt x="48" y="312"/>
                </a:lnTo>
                <a:lnTo>
                  <a:pt x="51" y="295"/>
                </a:lnTo>
                <a:lnTo>
                  <a:pt x="54" y="281"/>
                </a:lnTo>
                <a:lnTo>
                  <a:pt x="65" y="269"/>
                </a:lnTo>
                <a:lnTo>
                  <a:pt x="68" y="261"/>
                </a:lnTo>
                <a:lnTo>
                  <a:pt x="62" y="252"/>
                </a:lnTo>
                <a:lnTo>
                  <a:pt x="51" y="258"/>
                </a:lnTo>
                <a:lnTo>
                  <a:pt x="43" y="261"/>
                </a:lnTo>
                <a:lnTo>
                  <a:pt x="31" y="241"/>
                </a:lnTo>
                <a:lnTo>
                  <a:pt x="23" y="227"/>
                </a:lnTo>
                <a:lnTo>
                  <a:pt x="14" y="221"/>
                </a:lnTo>
                <a:lnTo>
                  <a:pt x="0" y="216"/>
                </a:lnTo>
                <a:lnTo>
                  <a:pt x="9" y="207"/>
                </a:lnTo>
                <a:lnTo>
                  <a:pt x="9" y="167"/>
                </a:lnTo>
                <a:lnTo>
                  <a:pt x="17" y="159"/>
                </a:lnTo>
                <a:lnTo>
                  <a:pt x="37" y="145"/>
                </a:lnTo>
                <a:lnTo>
                  <a:pt x="51" y="136"/>
                </a:lnTo>
                <a:lnTo>
                  <a:pt x="62" y="131"/>
                </a:lnTo>
                <a:lnTo>
                  <a:pt x="76" y="136"/>
                </a:lnTo>
                <a:lnTo>
                  <a:pt x="76" y="124"/>
                </a:lnTo>
                <a:lnTo>
                  <a:pt x="93" y="105"/>
                </a:lnTo>
                <a:lnTo>
                  <a:pt x="105" y="108"/>
                </a:lnTo>
                <a:lnTo>
                  <a:pt x="138" y="116"/>
                </a:lnTo>
                <a:lnTo>
                  <a:pt x="150" y="122"/>
                </a:lnTo>
                <a:lnTo>
                  <a:pt x="162" y="116"/>
                </a:lnTo>
                <a:lnTo>
                  <a:pt x="185" y="105"/>
                </a:lnTo>
                <a:lnTo>
                  <a:pt x="190" y="100"/>
                </a:lnTo>
                <a:lnTo>
                  <a:pt x="199" y="105"/>
                </a:lnTo>
                <a:lnTo>
                  <a:pt x="207" y="97"/>
                </a:lnTo>
                <a:lnTo>
                  <a:pt x="216" y="102"/>
                </a:lnTo>
                <a:lnTo>
                  <a:pt x="233" y="108"/>
                </a:lnTo>
                <a:lnTo>
                  <a:pt x="238" y="100"/>
                </a:lnTo>
                <a:lnTo>
                  <a:pt x="238" y="85"/>
                </a:lnTo>
                <a:lnTo>
                  <a:pt x="233" y="71"/>
                </a:lnTo>
                <a:lnTo>
                  <a:pt x="230" y="60"/>
                </a:lnTo>
                <a:lnTo>
                  <a:pt x="250" y="51"/>
                </a:lnTo>
                <a:lnTo>
                  <a:pt x="273" y="36"/>
                </a:lnTo>
                <a:lnTo>
                  <a:pt x="287" y="43"/>
                </a:lnTo>
                <a:lnTo>
                  <a:pt x="278" y="26"/>
                </a:lnTo>
                <a:lnTo>
                  <a:pt x="289" y="20"/>
                </a:lnTo>
                <a:lnTo>
                  <a:pt x="304" y="9"/>
                </a:lnTo>
                <a:lnTo>
                  <a:pt x="315" y="0"/>
                </a:lnTo>
                <a:lnTo>
                  <a:pt x="326" y="0"/>
                </a:lnTo>
                <a:lnTo>
                  <a:pt x="337" y="14"/>
                </a:lnTo>
                <a:lnTo>
                  <a:pt x="346" y="3"/>
                </a:lnTo>
                <a:lnTo>
                  <a:pt x="361" y="3"/>
                </a:lnTo>
                <a:lnTo>
                  <a:pt x="366" y="12"/>
                </a:lnTo>
                <a:lnTo>
                  <a:pt x="389" y="12"/>
                </a:lnTo>
                <a:lnTo>
                  <a:pt x="414" y="20"/>
                </a:lnTo>
                <a:lnTo>
                  <a:pt x="428" y="34"/>
                </a:lnTo>
                <a:lnTo>
                  <a:pt x="434" y="54"/>
                </a:lnTo>
                <a:lnTo>
                  <a:pt x="442" y="60"/>
                </a:lnTo>
                <a:lnTo>
                  <a:pt x="459" y="54"/>
                </a:lnTo>
                <a:lnTo>
                  <a:pt x="473" y="62"/>
                </a:lnTo>
                <a:lnTo>
                  <a:pt x="494" y="68"/>
                </a:lnTo>
                <a:lnTo>
                  <a:pt x="519" y="65"/>
                </a:lnTo>
              </a:path>
            </a:pathLst>
          </a:custGeom>
          <a:solidFill>
            <a:srgbClr val="218535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6" name="Freeform 22"/>
          <p:cNvSpPr>
            <a:spLocks/>
          </p:cNvSpPr>
          <p:nvPr/>
        </p:nvSpPr>
        <p:spPr bwMode="auto">
          <a:xfrm>
            <a:off x="3645813" y="1941455"/>
            <a:ext cx="1997647" cy="1521066"/>
          </a:xfrm>
          <a:custGeom>
            <a:avLst/>
            <a:gdLst>
              <a:gd name="T0" fmla="*/ 63 w 1133"/>
              <a:gd name="T1" fmla="*/ 255 h 907"/>
              <a:gd name="T2" fmla="*/ 31 w 1133"/>
              <a:gd name="T3" fmla="*/ 188 h 907"/>
              <a:gd name="T4" fmla="*/ 9 w 1133"/>
              <a:gd name="T5" fmla="*/ 126 h 907"/>
              <a:gd name="T6" fmla="*/ 63 w 1133"/>
              <a:gd name="T7" fmla="*/ 63 h 907"/>
              <a:gd name="T8" fmla="*/ 151 w 1133"/>
              <a:gd name="T9" fmla="*/ 38 h 907"/>
              <a:gd name="T10" fmla="*/ 210 w 1133"/>
              <a:gd name="T11" fmla="*/ 26 h 907"/>
              <a:gd name="T12" fmla="*/ 286 w 1133"/>
              <a:gd name="T13" fmla="*/ 48 h 907"/>
              <a:gd name="T14" fmla="*/ 392 w 1133"/>
              <a:gd name="T15" fmla="*/ 29 h 907"/>
              <a:gd name="T16" fmla="*/ 469 w 1133"/>
              <a:gd name="T17" fmla="*/ 0 h 907"/>
              <a:gd name="T18" fmla="*/ 517 w 1133"/>
              <a:gd name="T19" fmla="*/ 60 h 907"/>
              <a:gd name="T20" fmla="*/ 599 w 1133"/>
              <a:gd name="T21" fmla="*/ 79 h 907"/>
              <a:gd name="T22" fmla="*/ 676 w 1133"/>
              <a:gd name="T23" fmla="*/ 111 h 907"/>
              <a:gd name="T24" fmla="*/ 698 w 1133"/>
              <a:gd name="T25" fmla="*/ 65 h 907"/>
              <a:gd name="T26" fmla="*/ 724 w 1133"/>
              <a:gd name="T27" fmla="*/ 32 h 907"/>
              <a:gd name="T28" fmla="*/ 783 w 1133"/>
              <a:gd name="T29" fmla="*/ 15 h 907"/>
              <a:gd name="T30" fmla="*/ 846 w 1133"/>
              <a:gd name="T31" fmla="*/ 55 h 907"/>
              <a:gd name="T32" fmla="*/ 840 w 1133"/>
              <a:gd name="T33" fmla="*/ 97 h 907"/>
              <a:gd name="T34" fmla="*/ 857 w 1133"/>
              <a:gd name="T35" fmla="*/ 185 h 907"/>
              <a:gd name="T36" fmla="*/ 854 w 1133"/>
              <a:gd name="T37" fmla="*/ 253 h 907"/>
              <a:gd name="T38" fmla="*/ 871 w 1133"/>
              <a:gd name="T39" fmla="*/ 327 h 907"/>
              <a:gd name="T40" fmla="*/ 902 w 1133"/>
              <a:gd name="T41" fmla="*/ 347 h 907"/>
              <a:gd name="T42" fmla="*/ 928 w 1133"/>
              <a:gd name="T43" fmla="*/ 316 h 907"/>
              <a:gd name="T44" fmla="*/ 962 w 1133"/>
              <a:gd name="T45" fmla="*/ 350 h 907"/>
              <a:gd name="T46" fmla="*/ 1064 w 1133"/>
              <a:gd name="T47" fmla="*/ 312 h 907"/>
              <a:gd name="T48" fmla="*/ 1109 w 1133"/>
              <a:gd name="T49" fmla="*/ 364 h 907"/>
              <a:gd name="T50" fmla="*/ 1123 w 1133"/>
              <a:gd name="T51" fmla="*/ 435 h 907"/>
              <a:gd name="T52" fmla="*/ 1098 w 1133"/>
              <a:gd name="T53" fmla="*/ 523 h 907"/>
              <a:gd name="T54" fmla="*/ 1047 w 1133"/>
              <a:gd name="T55" fmla="*/ 559 h 907"/>
              <a:gd name="T56" fmla="*/ 1033 w 1133"/>
              <a:gd name="T57" fmla="*/ 628 h 907"/>
              <a:gd name="T58" fmla="*/ 990 w 1133"/>
              <a:gd name="T59" fmla="*/ 574 h 907"/>
              <a:gd name="T60" fmla="*/ 883 w 1133"/>
              <a:gd name="T61" fmla="*/ 540 h 907"/>
              <a:gd name="T62" fmla="*/ 837 w 1133"/>
              <a:gd name="T63" fmla="*/ 545 h 907"/>
              <a:gd name="T64" fmla="*/ 758 w 1133"/>
              <a:gd name="T65" fmla="*/ 597 h 907"/>
              <a:gd name="T66" fmla="*/ 647 w 1133"/>
              <a:gd name="T67" fmla="*/ 710 h 907"/>
              <a:gd name="T68" fmla="*/ 564 w 1133"/>
              <a:gd name="T69" fmla="*/ 781 h 907"/>
              <a:gd name="T70" fmla="*/ 540 w 1133"/>
              <a:gd name="T71" fmla="*/ 823 h 907"/>
              <a:gd name="T72" fmla="*/ 505 w 1133"/>
              <a:gd name="T73" fmla="*/ 886 h 907"/>
              <a:gd name="T74" fmla="*/ 445 w 1133"/>
              <a:gd name="T75" fmla="*/ 878 h 907"/>
              <a:gd name="T76" fmla="*/ 355 w 1133"/>
              <a:gd name="T77" fmla="*/ 894 h 907"/>
              <a:gd name="T78" fmla="*/ 286 w 1133"/>
              <a:gd name="T79" fmla="*/ 841 h 907"/>
              <a:gd name="T80" fmla="*/ 174 w 1133"/>
              <a:gd name="T81" fmla="*/ 792 h 907"/>
              <a:gd name="T82" fmla="*/ 69 w 1133"/>
              <a:gd name="T83" fmla="*/ 858 h 907"/>
              <a:gd name="T84" fmla="*/ 46 w 1133"/>
              <a:gd name="T85" fmla="*/ 804 h 907"/>
              <a:gd name="T86" fmla="*/ 48 w 1133"/>
              <a:gd name="T87" fmla="*/ 690 h 907"/>
              <a:gd name="T88" fmla="*/ 143 w 1133"/>
              <a:gd name="T89" fmla="*/ 520 h 907"/>
              <a:gd name="T90" fmla="*/ 190 w 1133"/>
              <a:gd name="T91" fmla="*/ 443 h 907"/>
              <a:gd name="T92" fmla="*/ 128 w 1133"/>
              <a:gd name="T93" fmla="*/ 412 h 907"/>
              <a:gd name="T94" fmla="*/ 86 w 1133"/>
              <a:gd name="T95" fmla="*/ 330 h 907"/>
              <a:gd name="T96" fmla="*/ 12 w 1133"/>
              <a:gd name="T97" fmla="*/ 324 h 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133" h="907">
                <a:moveTo>
                  <a:pt x="12" y="324"/>
                </a:moveTo>
                <a:lnTo>
                  <a:pt x="29" y="293"/>
                </a:lnTo>
                <a:lnTo>
                  <a:pt x="51" y="253"/>
                </a:lnTo>
                <a:lnTo>
                  <a:pt x="63" y="255"/>
                </a:lnTo>
                <a:lnTo>
                  <a:pt x="65" y="245"/>
                </a:lnTo>
                <a:lnTo>
                  <a:pt x="51" y="202"/>
                </a:lnTo>
                <a:lnTo>
                  <a:pt x="34" y="185"/>
                </a:lnTo>
                <a:lnTo>
                  <a:pt x="31" y="188"/>
                </a:lnTo>
                <a:lnTo>
                  <a:pt x="20" y="191"/>
                </a:lnTo>
                <a:lnTo>
                  <a:pt x="6" y="176"/>
                </a:lnTo>
                <a:lnTo>
                  <a:pt x="0" y="157"/>
                </a:lnTo>
                <a:lnTo>
                  <a:pt x="9" y="126"/>
                </a:lnTo>
                <a:lnTo>
                  <a:pt x="38" y="97"/>
                </a:lnTo>
                <a:lnTo>
                  <a:pt x="43" y="79"/>
                </a:lnTo>
                <a:lnTo>
                  <a:pt x="38" y="65"/>
                </a:lnTo>
                <a:lnTo>
                  <a:pt x="63" y="63"/>
                </a:lnTo>
                <a:lnTo>
                  <a:pt x="100" y="65"/>
                </a:lnTo>
                <a:lnTo>
                  <a:pt x="117" y="65"/>
                </a:lnTo>
                <a:lnTo>
                  <a:pt x="131" y="60"/>
                </a:lnTo>
                <a:lnTo>
                  <a:pt x="151" y="38"/>
                </a:lnTo>
                <a:lnTo>
                  <a:pt x="153" y="32"/>
                </a:lnTo>
                <a:lnTo>
                  <a:pt x="165" y="34"/>
                </a:lnTo>
                <a:lnTo>
                  <a:pt x="179" y="46"/>
                </a:lnTo>
                <a:lnTo>
                  <a:pt x="210" y="26"/>
                </a:lnTo>
                <a:lnTo>
                  <a:pt x="236" y="38"/>
                </a:lnTo>
                <a:lnTo>
                  <a:pt x="253" y="51"/>
                </a:lnTo>
                <a:lnTo>
                  <a:pt x="270" y="57"/>
                </a:lnTo>
                <a:lnTo>
                  <a:pt x="286" y="48"/>
                </a:lnTo>
                <a:lnTo>
                  <a:pt x="312" y="29"/>
                </a:lnTo>
                <a:lnTo>
                  <a:pt x="358" y="43"/>
                </a:lnTo>
                <a:lnTo>
                  <a:pt x="369" y="38"/>
                </a:lnTo>
                <a:lnTo>
                  <a:pt x="392" y="29"/>
                </a:lnTo>
                <a:lnTo>
                  <a:pt x="412" y="34"/>
                </a:lnTo>
                <a:lnTo>
                  <a:pt x="435" y="26"/>
                </a:lnTo>
                <a:lnTo>
                  <a:pt x="452" y="12"/>
                </a:lnTo>
                <a:lnTo>
                  <a:pt x="469" y="0"/>
                </a:lnTo>
                <a:lnTo>
                  <a:pt x="491" y="12"/>
                </a:lnTo>
                <a:lnTo>
                  <a:pt x="500" y="32"/>
                </a:lnTo>
                <a:lnTo>
                  <a:pt x="505" y="51"/>
                </a:lnTo>
                <a:lnTo>
                  <a:pt x="517" y="60"/>
                </a:lnTo>
                <a:lnTo>
                  <a:pt x="536" y="55"/>
                </a:lnTo>
                <a:lnTo>
                  <a:pt x="564" y="46"/>
                </a:lnTo>
                <a:lnTo>
                  <a:pt x="585" y="88"/>
                </a:lnTo>
                <a:lnTo>
                  <a:pt x="599" y="79"/>
                </a:lnTo>
                <a:lnTo>
                  <a:pt x="628" y="103"/>
                </a:lnTo>
                <a:lnTo>
                  <a:pt x="647" y="119"/>
                </a:lnTo>
                <a:lnTo>
                  <a:pt x="659" y="117"/>
                </a:lnTo>
                <a:lnTo>
                  <a:pt x="676" y="111"/>
                </a:lnTo>
                <a:lnTo>
                  <a:pt x="692" y="108"/>
                </a:lnTo>
                <a:lnTo>
                  <a:pt x="701" y="103"/>
                </a:lnTo>
                <a:lnTo>
                  <a:pt x="704" y="72"/>
                </a:lnTo>
                <a:lnTo>
                  <a:pt x="698" y="65"/>
                </a:lnTo>
                <a:lnTo>
                  <a:pt x="692" y="55"/>
                </a:lnTo>
                <a:lnTo>
                  <a:pt x="695" y="46"/>
                </a:lnTo>
                <a:lnTo>
                  <a:pt x="707" y="38"/>
                </a:lnTo>
                <a:lnTo>
                  <a:pt x="724" y="32"/>
                </a:lnTo>
                <a:lnTo>
                  <a:pt x="740" y="26"/>
                </a:lnTo>
                <a:lnTo>
                  <a:pt x="755" y="38"/>
                </a:lnTo>
                <a:lnTo>
                  <a:pt x="769" y="26"/>
                </a:lnTo>
                <a:lnTo>
                  <a:pt x="783" y="15"/>
                </a:lnTo>
                <a:lnTo>
                  <a:pt x="809" y="9"/>
                </a:lnTo>
                <a:lnTo>
                  <a:pt x="828" y="0"/>
                </a:lnTo>
                <a:lnTo>
                  <a:pt x="851" y="32"/>
                </a:lnTo>
                <a:lnTo>
                  <a:pt x="846" y="55"/>
                </a:lnTo>
                <a:lnTo>
                  <a:pt x="868" y="77"/>
                </a:lnTo>
                <a:lnTo>
                  <a:pt x="868" y="88"/>
                </a:lnTo>
                <a:lnTo>
                  <a:pt x="854" y="94"/>
                </a:lnTo>
                <a:lnTo>
                  <a:pt x="840" y="97"/>
                </a:lnTo>
                <a:lnTo>
                  <a:pt x="843" y="122"/>
                </a:lnTo>
                <a:lnTo>
                  <a:pt x="868" y="131"/>
                </a:lnTo>
                <a:lnTo>
                  <a:pt x="877" y="159"/>
                </a:lnTo>
                <a:lnTo>
                  <a:pt x="857" y="185"/>
                </a:lnTo>
                <a:lnTo>
                  <a:pt x="868" y="210"/>
                </a:lnTo>
                <a:lnTo>
                  <a:pt x="874" y="236"/>
                </a:lnTo>
                <a:lnTo>
                  <a:pt x="866" y="245"/>
                </a:lnTo>
                <a:lnTo>
                  <a:pt x="854" y="253"/>
                </a:lnTo>
                <a:lnTo>
                  <a:pt x="851" y="267"/>
                </a:lnTo>
                <a:lnTo>
                  <a:pt x="866" y="290"/>
                </a:lnTo>
                <a:lnTo>
                  <a:pt x="871" y="304"/>
                </a:lnTo>
                <a:lnTo>
                  <a:pt x="871" y="327"/>
                </a:lnTo>
                <a:lnTo>
                  <a:pt x="871" y="347"/>
                </a:lnTo>
                <a:lnTo>
                  <a:pt x="877" y="355"/>
                </a:lnTo>
                <a:lnTo>
                  <a:pt x="883" y="355"/>
                </a:lnTo>
                <a:lnTo>
                  <a:pt x="902" y="347"/>
                </a:lnTo>
                <a:lnTo>
                  <a:pt x="902" y="324"/>
                </a:lnTo>
                <a:lnTo>
                  <a:pt x="911" y="316"/>
                </a:lnTo>
                <a:lnTo>
                  <a:pt x="916" y="307"/>
                </a:lnTo>
                <a:lnTo>
                  <a:pt x="928" y="316"/>
                </a:lnTo>
                <a:lnTo>
                  <a:pt x="931" y="341"/>
                </a:lnTo>
                <a:lnTo>
                  <a:pt x="933" y="355"/>
                </a:lnTo>
                <a:lnTo>
                  <a:pt x="945" y="355"/>
                </a:lnTo>
                <a:lnTo>
                  <a:pt x="962" y="350"/>
                </a:lnTo>
                <a:lnTo>
                  <a:pt x="970" y="338"/>
                </a:lnTo>
                <a:lnTo>
                  <a:pt x="979" y="324"/>
                </a:lnTo>
                <a:lnTo>
                  <a:pt x="979" y="312"/>
                </a:lnTo>
                <a:lnTo>
                  <a:pt x="1064" y="312"/>
                </a:lnTo>
                <a:lnTo>
                  <a:pt x="1067" y="333"/>
                </a:lnTo>
                <a:lnTo>
                  <a:pt x="1070" y="352"/>
                </a:lnTo>
                <a:lnTo>
                  <a:pt x="1082" y="361"/>
                </a:lnTo>
                <a:lnTo>
                  <a:pt x="1109" y="364"/>
                </a:lnTo>
                <a:lnTo>
                  <a:pt x="1113" y="378"/>
                </a:lnTo>
                <a:lnTo>
                  <a:pt x="1132" y="390"/>
                </a:lnTo>
                <a:lnTo>
                  <a:pt x="1127" y="415"/>
                </a:lnTo>
                <a:lnTo>
                  <a:pt x="1123" y="435"/>
                </a:lnTo>
                <a:lnTo>
                  <a:pt x="1106" y="455"/>
                </a:lnTo>
                <a:lnTo>
                  <a:pt x="1087" y="466"/>
                </a:lnTo>
                <a:lnTo>
                  <a:pt x="1087" y="497"/>
                </a:lnTo>
                <a:lnTo>
                  <a:pt x="1098" y="523"/>
                </a:lnTo>
                <a:lnTo>
                  <a:pt x="1082" y="531"/>
                </a:lnTo>
                <a:lnTo>
                  <a:pt x="1075" y="511"/>
                </a:lnTo>
                <a:lnTo>
                  <a:pt x="1067" y="537"/>
                </a:lnTo>
                <a:lnTo>
                  <a:pt x="1047" y="559"/>
                </a:lnTo>
                <a:lnTo>
                  <a:pt x="1064" y="588"/>
                </a:lnTo>
                <a:lnTo>
                  <a:pt x="1078" y="611"/>
                </a:lnTo>
                <a:lnTo>
                  <a:pt x="1058" y="625"/>
                </a:lnTo>
                <a:lnTo>
                  <a:pt x="1033" y="628"/>
                </a:lnTo>
                <a:lnTo>
                  <a:pt x="1010" y="625"/>
                </a:lnTo>
                <a:lnTo>
                  <a:pt x="985" y="642"/>
                </a:lnTo>
                <a:lnTo>
                  <a:pt x="970" y="594"/>
                </a:lnTo>
                <a:lnTo>
                  <a:pt x="990" y="574"/>
                </a:lnTo>
                <a:lnTo>
                  <a:pt x="942" y="566"/>
                </a:lnTo>
                <a:lnTo>
                  <a:pt x="916" y="551"/>
                </a:lnTo>
                <a:lnTo>
                  <a:pt x="902" y="557"/>
                </a:lnTo>
                <a:lnTo>
                  <a:pt x="883" y="540"/>
                </a:lnTo>
                <a:lnTo>
                  <a:pt x="877" y="554"/>
                </a:lnTo>
                <a:lnTo>
                  <a:pt x="863" y="562"/>
                </a:lnTo>
                <a:lnTo>
                  <a:pt x="851" y="559"/>
                </a:lnTo>
                <a:lnTo>
                  <a:pt x="837" y="545"/>
                </a:lnTo>
                <a:lnTo>
                  <a:pt x="823" y="551"/>
                </a:lnTo>
                <a:lnTo>
                  <a:pt x="806" y="568"/>
                </a:lnTo>
                <a:lnTo>
                  <a:pt x="789" y="583"/>
                </a:lnTo>
                <a:lnTo>
                  <a:pt x="758" y="597"/>
                </a:lnTo>
                <a:lnTo>
                  <a:pt x="744" y="602"/>
                </a:lnTo>
                <a:lnTo>
                  <a:pt x="724" y="623"/>
                </a:lnTo>
                <a:lnTo>
                  <a:pt x="650" y="685"/>
                </a:lnTo>
                <a:lnTo>
                  <a:pt x="647" y="710"/>
                </a:lnTo>
                <a:lnTo>
                  <a:pt x="628" y="707"/>
                </a:lnTo>
                <a:lnTo>
                  <a:pt x="616" y="735"/>
                </a:lnTo>
                <a:lnTo>
                  <a:pt x="582" y="766"/>
                </a:lnTo>
                <a:lnTo>
                  <a:pt x="564" y="781"/>
                </a:lnTo>
                <a:lnTo>
                  <a:pt x="568" y="790"/>
                </a:lnTo>
                <a:lnTo>
                  <a:pt x="571" y="801"/>
                </a:lnTo>
                <a:lnTo>
                  <a:pt x="559" y="809"/>
                </a:lnTo>
                <a:lnTo>
                  <a:pt x="540" y="823"/>
                </a:lnTo>
                <a:lnTo>
                  <a:pt x="528" y="827"/>
                </a:lnTo>
                <a:lnTo>
                  <a:pt x="525" y="852"/>
                </a:lnTo>
                <a:lnTo>
                  <a:pt x="519" y="880"/>
                </a:lnTo>
                <a:lnTo>
                  <a:pt x="505" y="886"/>
                </a:lnTo>
                <a:lnTo>
                  <a:pt x="491" y="855"/>
                </a:lnTo>
                <a:lnTo>
                  <a:pt x="474" y="841"/>
                </a:lnTo>
                <a:lnTo>
                  <a:pt x="454" y="852"/>
                </a:lnTo>
                <a:lnTo>
                  <a:pt x="445" y="878"/>
                </a:lnTo>
                <a:lnTo>
                  <a:pt x="409" y="880"/>
                </a:lnTo>
                <a:lnTo>
                  <a:pt x="389" y="886"/>
                </a:lnTo>
                <a:lnTo>
                  <a:pt x="364" y="906"/>
                </a:lnTo>
                <a:lnTo>
                  <a:pt x="355" y="894"/>
                </a:lnTo>
                <a:lnTo>
                  <a:pt x="350" y="861"/>
                </a:lnTo>
                <a:lnTo>
                  <a:pt x="341" y="849"/>
                </a:lnTo>
                <a:lnTo>
                  <a:pt x="310" y="869"/>
                </a:lnTo>
                <a:lnTo>
                  <a:pt x="286" y="841"/>
                </a:lnTo>
                <a:lnTo>
                  <a:pt x="259" y="846"/>
                </a:lnTo>
                <a:lnTo>
                  <a:pt x="238" y="838"/>
                </a:lnTo>
                <a:lnTo>
                  <a:pt x="216" y="844"/>
                </a:lnTo>
                <a:lnTo>
                  <a:pt x="174" y="792"/>
                </a:lnTo>
                <a:lnTo>
                  <a:pt x="153" y="792"/>
                </a:lnTo>
                <a:lnTo>
                  <a:pt x="122" y="818"/>
                </a:lnTo>
                <a:lnTo>
                  <a:pt x="94" y="823"/>
                </a:lnTo>
                <a:lnTo>
                  <a:pt x="69" y="858"/>
                </a:lnTo>
                <a:lnTo>
                  <a:pt x="46" y="844"/>
                </a:lnTo>
                <a:lnTo>
                  <a:pt x="6" y="863"/>
                </a:lnTo>
                <a:lnTo>
                  <a:pt x="0" y="832"/>
                </a:lnTo>
                <a:lnTo>
                  <a:pt x="46" y="804"/>
                </a:lnTo>
                <a:lnTo>
                  <a:pt x="38" y="787"/>
                </a:lnTo>
                <a:lnTo>
                  <a:pt x="31" y="770"/>
                </a:lnTo>
                <a:lnTo>
                  <a:pt x="55" y="735"/>
                </a:lnTo>
                <a:lnTo>
                  <a:pt x="48" y="690"/>
                </a:lnTo>
                <a:lnTo>
                  <a:pt x="55" y="602"/>
                </a:lnTo>
                <a:lnTo>
                  <a:pt x="77" y="571"/>
                </a:lnTo>
                <a:lnTo>
                  <a:pt x="111" y="545"/>
                </a:lnTo>
                <a:lnTo>
                  <a:pt x="143" y="520"/>
                </a:lnTo>
                <a:lnTo>
                  <a:pt x="171" y="497"/>
                </a:lnTo>
                <a:lnTo>
                  <a:pt x="185" y="480"/>
                </a:lnTo>
                <a:lnTo>
                  <a:pt x="193" y="466"/>
                </a:lnTo>
                <a:lnTo>
                  <a:pt x="190" y="443"/>
                </a:lnTo>
                <a:lnTo>
                  <a:pt x="176" y="429"/>
                </a:lnTo>
                <a:lnTo>
                  <a:pt x="157" y="423"/>
                </a:lnTo>
                <a:lnTo>
                  <a:pt x="134" y="423"/>
                </a:lnTo>
                <a:lnTo>
                  <a:pt x="128" y="412"/>
                </a:lnTo>
                <a:lnTo>
                  <a:pt x="125" y="392"/>
                </a:lnTo>
                <a:lnTo>
                  <a:pt x="119" y="364"/>
                </a:lnTo>
                <a:lnTo>
                  <a:pt x="103" y="338"/>
                </a:lnTo>
                <a:lnTo>
                  <a:pt x="86" y="330"/>
                </a:lnTo>
                <a:lnTo>
                  <a:pt x="57" y="324"/>
                </a:lnTo>
                <a:lnTo>
                  <a:pt x="38" y="327"/>
                </a:lnTo>
                <a:lnTo>
                  <a:pt x="26" y="330"/>
                </a:lnTo>
                <a:lnTo>
                  <a:pt x="12" y="324"/>
                </a:lnTo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grpSp>
        <p:nvGrpSpPr>
          <p:cNvPr id="27" name="Group 42"/>
          <p:cNvGrpSpPr>
            <a:grpSpLocks/>
          </p:cNvGrpSpPr>
          <p:nvPr/>
        </p:nvGrpSpPr>
        <p:grpSpPr bwMode="auto">
          <a:xfrm>
            <a:off x="1157438" y="5280430"/>
            <a:ext cx="2105425" cy="765638"/>
            <a:chOff x="3696" y="3336"/>
            <a:chExt cx="1249" cy="457"/>
          </a:xfrm>
          <a:solidFill>
            <a:srgbClr val="007FC7"/>
          </a:solidFill>
        </p:grpSpPr>
        <p:sp>
          <p:nvSpPr>
            <p:cNvPr id="28" name="Freeform 43"/>
            <p:cNvSpPr>
              <a:spLocks/>
            </p:cNvSpPr>
            <p:nvPr/>
          </p:nvSpPr>
          <p:spPr bwMode="auto">
            <a:xfrm>
              <a:off x="3759" y="3453"/>
              <a:ext cx="66" cy="104"/>
            </a:xfrm>
            <a:custGeom>
              <a:avLst/>
              <a:gdLst>
                <a:gd name="T0" fmla="*/ 65 w 66"/>
                <a:gd name="T1" fmla="*/ 69 h 104"/>
                <a:gd name="T2" fmla="*/ 58 w 66"/>
                <a:gd name="T3" fmla="*/ 0 h 104"/>
                <a:gd name="T4" fmla="*/ 16 w 66"/>
                <a:gd name="T5" fmla="*/ 0 h 104"/>
                <a:gd name="T6" fmla="*/ 0 w 66"/>
                <a:gd name="T7" fmla="*/ 23 h 104"/>
                <a:gd name="T8" fmla="*/ 25 w 66"/>
                <a:gd name="T9" fmla="*/ 96 h 104"/>
                <a:gd name="T10" fmla="*/ 46 w 66"/>
                <a:gd name="T11" fmla="*/ 103 h 104"/>
                <a:gd name="T12" fmla="*/ 65 w 66"/>
                <a:gd name="T13" fmla="*/ 69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104">
                  <a:moveTo>
                    <a:pt x="65" y="69"/>
                  </a:moveTo>
                  <a:lnTo>
                    <a:pt x="58" y="0"/>
                  </a:lnTo>
                  <a:lnTo>
                    <a:pt x="16" y="0"/>
                  </a:lnTo>
                  <a:lnTo>
                    <a:pt x="0" y="23"/>
                  </a:lnTo>
                  <a:lnTo>
                    <a:pt x="25" y="96"/>
                  </a:lnTo>
                  <a:lnTo>
                    <a:pt x="46" y="103"/>
                  </a:lnTo>
                  <a:lnTo>
                    <a:pt x="65" y="69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0" name="Freeform 44"/>
            <p:cNvSpPr>
              <a:spLocks/>
            </p:cNvSpPr>
            <p:nvPr/>
          </p:nvSpPr>
          <p:spPr bwMode="auto">
            <a:xfrm>
              <a:off x="4836" y="3336"/>
              <a:ext cx="109" cy="114"/>
            </a:xfrm>
            <a:custGeom>
              <a:avLst/>
              <a:gdLst>
                <a:gd name="T0" fmla="*/ 102 w 109"/>
                <a:gd name="T1" fmla="*/ 63 h 114"/>
                <a:gd name="T2" fmla="*/ 108 w 109"/>
                <a:gd name="T3" fmla="*/ 0 h 114"/>
                <a:gd name="T4" fmla="*/ 85 w 109"/>
                <a:gd name="T5" fmla="*/ 5 h 114"/>
                <a:gd name="T6" fmla="*/ 83 w 109"/>
                <a:gd name="T7" fmla="*/ 27 h 114"/>
                <a:gd name="T8" fmla="*/ 15 w 109"/>
                <a:gd name="T9" fmla="*/ 45 h 114"/>
                <a:gd name="T10" fmla="*/ 0 w 109"/>
                <a:gd name="T11" fmla="*/ 107 h 114"/>
                <a:gd name="T12" fmla="*/ 36 w 109"/>
                <a:gd name="T13" fmla="*/ 113 h 114"/>
                <a:gd name="T14" fmla="*/ 52 w 109"/>
                <a:gd name="T15" fmla="*/ 84 h 114"/>
                <a:gd name="T16" fmla="*/ 102 w 109"/>
                <a:gd name="T17" fmla="*/ 63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9" h="114">
                  <a:moveTo>
                    <a:pt x="102" y="63"/>
                  </a:moveTo>
                  <a:lnTo>
                    <a:pt x="108" y="0"/>
                  </a:lnTo>
                  <a:lnTo>
                    <a:pt x="85" y="5"/>
                  </a:lnTo>
                  <a:lnTo>
                    <a:pt x="83" y="27"/>
                  </a:lnTo>
                  <a:lnTo>
                    <a:pt x="15" y="45"/>
                  </a:lnTo>
                  <a:lnTo>
                    <a:pt x="0" y="107"/>
                  </a:lnTo>
                  <a:lnTo>
                    <a:pt x="36" y="113"/>
                  </a:lnTo>
                  <a:lnTo>
                    <a:pt x="52" y="84"/>
                  </a:lnTo>
                  <a:lnTo>
                    <a:pt x="102" y="63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1" name="Freeform 45"/>
            <p:cNvSpPr>
              <a:spLocks/>
            </p:cNvSpPr>
            <p:nvPr/>
          </p:nvSpPr>
          <p:spPr bwMode="auto">
            <a:xfrm>
              <a:off x="3923" y="3633"/>
              <a:ext cx="66" cy="53"/>
            </a:xfrm>
            <a:custGeom>
              <a:avLst/>
              <a:gdLst>
                <a:gd name="T0" fmla="*/ 65 w 66"/>
                <a:gd name="T1" fmla="*/ 21 h 53"/>
                <a:gd name="T2" fmla="*/ 24 w 66"/>
                <a:gd name="T3" fmla="*/ 0 h 53"/>
                <a:gd name="T4" fmla="*/ 0 w 66"/>
                <a:gd name="T5" fmla="*/ 18 h 53"/>
                <a:gd name="T6" fmla="*/ 19 w 66"/>
                <a:gd name="T7" fmla="*/ 52 h 53"/>
                <a:gd name="T8" fmla="*/ 54 w 66"/>
                <a:gd name="T9" fmla="*/ 52 h 53"/>
                <a:gd name="T10" fmla="*/ 65 w 66"/>
                <a:gd name="T11" fmla="*/ 2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53">
                  <a:moveTo>
                    <a:pt x="65" y="21"/>
                  </a:moveTo>
                  <a:lnTo>
                    <a:pt x="24" y="0"/>
                  </a:lnTo>
                  <a:lnTo>
                    <a:pt x="0" y="18"/>
                  </a:lnTo>
                  <a:lnTo>
                    <a:pt x="19" y="52"/>
                  </a:lnTo>
                  <a:lnTo>
                    <a:pt x="54" y="52"/>
                  </a:lnTo>
                  <a:lnTo>
                    <a:pt x="65" y="21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2" name="Freeform 46"/>
            <p:cNvSpPr>
              <a:spLocks/>
            </p:cNvSpPr>
            <p:nvPr/>
          </p:nvSpPr>
          <p:spPr bwMode="auto">
            <a:xfrm>
              <a:off x="3696" y="3732"/>
              <a:ext cx="86" cy="61"/>
            </a:xfrm>
            <a:custGeom>
              <a:avLst/>
              <a:gdLst>
                <a:gd name="T0" fmla="*/ 55 w 86"/>
                <a:gd name="T1" fmla="*/ 60 h 61"/>
                <a:gd name="T2" fmla="*/ 85 w 86"/>
                <a:gd name="T3" fmla="*/ 5 h 61"/>
                <a:gd name="T4" fmla="*/ 57 w 86"/>
                <a:gd name="T5" fmla="*/ 0 h 61"/>
                <a:gd name="T6" fmla="*/ 41 w 86"/>
                <a:gd name="T7" fmla="*/ 18 h 61"/>
                <a:gd name="T8" fmla="*/ 13 w 86"/>
                <a:gd name="T9" fmla="*/ 18 h 61"/>
                <a:gd name="T10" fmla="*/ 0 w 86"/>
                <a:gd name="T11" fmla="*/ 36 h 61"/>
                <a:gd name="T12" fmla="*/ 55 w 86"/>
                <a:gd name="T13" fmla="*/ 6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61">
                  <a:moveTo>
                    <a:pt x="55" y="60"/>
                  </a:moveTo>
                  <a:lnTo>
                    <a:pt x="85" y="5"/>
                  </a:lnTo>
                  <a:lnTo>
                    <a:pt x="57" y="0"/>
                  </a:lnTo>
                  <a:lnTo>
                    <a:pt x="41" y="18"/>
                  </a:lnTo>
                  <a:lnTo>
                    <a:pt x="13" y="18"/>
                  </a:lnTo>
                  <a:lnTo>
                    <a:pt x="0" y="36"/>
                  </a:lnTo>
                  <a:lnTo>
                    <a:pt x="55" y="6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3" name="Freeform 47"/>
            <p:cNvSpPr>
              <a:spLocks/>
            </p:cNvSpPr>
            <p:nvPr/>
          </p:nvSpPr>
          <p:spPr bwMode="auto">
            <a:xfrm>
              <a:off x="4327" y="3647"/>
              <a:ext cx="120" cy="121"/>
            </a:xfrm>
            <a:custGeom>
              <a:avLst/>
              <a:gdLst>
                <a:gd name="T0" fmla="*/ 119 w 120"/>
                <a:gd name="T1" fmla="*/ 97 h 121"/>
                <a:gd name="T2" fmla="*/ 110 w 120"/>
                <a:gd name="T3" fmla="*/ 13 h 121"/>
                <a:gd name="T4" fmla="*/ 33 w 120"/>
                <a:gd name="T5" fmla="*/ 0 h 121"/>
                <a:gd name="T6" fmla="*/ 25 w 120"/>
                <a:gd name="T7" fmla="*/ 36 h 121"/>
                <a:gd name="T8" fmla="*/ 0 w 120"/>
                <a:gd name="T9" fmla="*/ 44 h 121"/>
                <a:gd name="T10" fmla="*/ 9 w 120"/>
                <a:gd name="T11" fmla="*/ 102 h 121"/>
                <a:gd name="T12" fmla="*/ 58 w 120"/>
                <a:gd name="T13" fmla="*/ 120 h 121"/>
                <a:gd name="T14" fmla="*/ 119 w 120"/>
                <a:gd name="T15" fmla="*/ 9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121">
                  <a:moveTo>
                    <a:pt x="119" y="97"/>
                  </a:moveTo>
                  <a:lnTo>
                    <a:pt x="110" y="13"/>
                  </a:lnTo>
                  <a:lnTo>
                    <a:pt x="33" y="0"/>
                  </a:lnTo>
                  <a:lnTo>
                    <a:pt x="25" y="36"/>
                  </a:lnTo>
                  <a:lnTo>
                    <a:pt x="0" y="44"/>
                  </a:lnTo>
                  <a:lnTo>
                    <a:pt x="9" y="102"/>
                  </a:lnTo>
                  <a:lnTo>
                    <a:pt x="58" y="120"/>
                  </a:lnTo>
                  <a:lnTo>
                    <a:pt x="119" y="97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4" name="Freeform 48"/>
            <p:cNvSpPr>
              <a:spLocks/>
            </p:cNvSpPr>
            <p:nvPr/>
          </p:nvSpPr>
          <p:spPr bwMode="auto">
            <a:xfrm>
              <a:off x="4038" y="3541"/>
              <a:ext cx="183" cy="153"/>
            </a:xfrm>
            <a:custGeom>
              <a:avLst/>
              <a:gdLst>
                <a:gd name="T0" fmla="*/ 99 w 183"/>
                <a:gd name="T1" fmla="*/ 146 h 153"/>
                <a:gd name="T2" fmla="*/ 130 w 183"/>
                <a:gd name="T3" fmla="*/ 109 h 153"/>
                <a:gd name="T4" fmla="*/ 149 w 183"/>
                <a:gd name="T5" fmla="*/ 51 h 153"/>
                <a:gd name="T6" fmla="*/ 182 w 183"/>
                <a:gd name="T7" fmla="*/ 13 h 153"/>
                <a:gd name="T8" fmla="*/ 152 w 183"/>
                <a:gd name="T9" fmla="*/ 0 h 153"/>
                <a:gd name="T10" fmla="*/ 112 w 183"/>
                <a:gd name="T11" fmla="*/ 34 h 153"/>
                <a:gd name="T12" fmla="*/ 0 w 183"/>
                <a:gd name="T13" fmla="*/ 55 h 153"/>
                <a:gd name="T14" fmla="*/ 53 w 183"/>
                <a:gd name="T15" fmla="*/ 152 h 153"/>
                <a:gd name="T16" fmla="*/ 99 w 183"/>
                <a:gd name="T17" fmla="*/ 146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3" h="153">
                  <a:moveTo>
                    <a:pt x="99" y="146"/>
                  </a:moveTo>
                  <a:lnTo>
                    <a:pt x="130" y="109"/>
                  </a:lnTo>
                  <a:lnTo>
                    <a:pt x="149" y="51"/>
                  </a:lnTo>
                  <a:lnTo>
                    <a:pt x="182" y="13"/>
                  </a:lnTo>
                  <a:lnTo>
                    <a:pt x="152" y="0"/>
                  </a:lnTo>
                  <a:lnTo>
                    <a:pt x="112" y="34"/>
                  </a:lnTo>
                  <a:lnTo>
                    <a:pt x="0" y="55"/>
                  </a:lnTo>
                  <a:lnTo>
                    <a:pt x="53" y="152"/>
                  </a:lnTo>
                  <a:lnTo>
                    <a:pt x="99" y="146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5" name="Freeform 49"/>
            <p:cNvSpPr>
              <a:spLocks/>
            </p:cNvSpPr>
            <p:nvPr/>
          </p:nvSpPr>
          <p:spPr bwMode="auto">
            <a:xfrm>
              <a:off x="4678" y="3472"/>
              <a:ext cx="174" cy="208"/>
            </a:xfrm>
            <a:custGeom>
              <a:avLst/>
              <a:gdLst>
                <a:gd name="T0" fmla="*/ 146 w 174"/>
                <a:gd name="T1" fmla="*/ 158 h 208"/>
                <a:gd name="T2" fmla="*/ 173 w 174"/>
                <a:gd name="T3" fmla="*/ 66 h 208"/>
                <a:gd name="T4" fmla="*/ 163 w 174"/>
                <a:gd name="T5" fmla="*/ 0 h 208"/>
                <a:gd name="T6" fmla="*/ 130 w 174"/>
                <a:gd name="T7" fmla="*/ 2 h 208"/>
                <a:gd name="T8" fmla="*/ 88 w 174"/>
                <a:gd name="T9" fmla="*/ 87 h 208"/>
                <a:gd name="T10" fmla="*/ 69 w 174"/>
                <a:gd name="T11" fmla="*/ 154 h 208"/>
                <a:gd name="T12" fmla="*/ 47 w 174"/>
                <a:gd name="T13" fmla="*/ 183 h 208"/>
                <a:gd name="T14" fmla="*/ 0 w 174"/>
                <a:gd name="T15" fmla="*/ 199 h 208"/>
                <a:gd name="T16" fmla="*/ 48 w 174"/>
                <a:gd name="T17" fmla="*/ 207 h 208"/>
                <a:gd name="T18" fmla="*/ 88 w 174"/>
                <a:gd name="T19" fmla="*/ 162 h 208"/>
                <a:gd name="T20" fmla="*/ 146 w 174"/>
                <a:gd name="T21" fmla="*/ 15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208">
                  <a:moveTo>
                    <a:pt x="146" y="158"/>
                  </a:moveTo>
                  <a:lnTo>
                    <a:pt x="173" y="66"/>
                  </a:lnTo>
                  <a:lnTo>
                    <a:pt x="163" y="0"/>
                  </a:lnTo>
                  <a:lnTo>
                    <a:pt x="130" y="2"/>
                  </a:lnTo>
                  <a:lnTo>
                    <a:pt x="88" y="87"/>
                  </a:lnTo>
                  <a:lnTo>
                    <a:pt x="69" y="154"/>
                  </a:lnTo>
                  <a:lnTo>
                    <a:pt x="47" y="183"/>
                  </a:lnTo>
                  <a:lnTo>
                    <a:pt x="0" y="199"/>
                  </a:lnTo>
                  <a:lnTo>
                    <a:pt x="48" y="207"/>
                  </a:lnTo>
                  <a:lnTo>
                    <a:pt x="88" y="162"/>
                  </a:lnTo>
                  <a:lnTo>
                    <a:pt x="146" y="158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</p:grpSp>
      <p:sp>
        <p:nvSpPr>
          <p:cNvPr id="36" name="Line 50"/>
          <p:cNvSpPr>
            <a:spLocks noChangeShapeType="1"/>
          </p:cNvSpPr>
          <p:nvPr/>
        </p:nvSpPr>
        <p:spPr bwMode="auto">
          <a:xfrm>
            <a:off x="1047960" y="5136054"/>
            <a:ext cx="2495319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37" name="Line 51"/>
          <p:cNvSpPr>
            <a:spLocks noChangeShapeType="1"/>
          </p:cNvSpPr>
          <p:nvPr/>
        </p:nvSpPr>
        <p:spPr bwMode="auto">
          <a:xfrm>
            <a:off x="3549177" y="5136054"/>
            <a:ext cx="0" cy="91001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38" name="37 Rectángulo"/>
          <p:cNvSpPr/>
          <p:nvPr/>
        </p:nvSpPr>
        <p:spPr>
          <a:xfrm>
            <a:off x="4246768" y="4767021"/>
            <a:ext cx="397868" cy="212247"/>
          </a:xfrm>
          <a:prstGeom prst="rect">
            <a:avLst/>
          </a:prstGeom>
          <a:noFill/>
          <a:ln w="28575">
            <a:solidFill>
              <a:srgbClr val="21853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>
                <a:solidFill>
                  <a:srgbClr val="FFFFFF"/>
                </a:solidFill>
              </a:rPr>
              <a:t>6</a:t>
            </a:r>
            <a:r>
              <a:rPr lang="es-ES" sz="900" dirty="0" smtClean="0">
                <a:solidFill>
                  <a:srgbClr val="FFFFFF"/>
                </a:solidFill>
              </a:rPr>
              <a:t>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39" name="38 Rectángulo"/>
          <p:cNvSpPr/>
          <p:nvPr/>
        </p:nvSpPr>
        <p:spPr>
          <a:xfrm>
            <a:off x="5850698" y="2666988"/>
            <a:ext cx="397868" cy="212247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>
                <a:solidFill>
                  <a:srgbClr val="FFFFFF"/>
                </a:solidFill>
              </a:rPr>
              <a:t>0</a:t>
            </a:r>
            <a:r>
              <a:rPr lang="es-ES" sz="900" dirty="0" smtClean="0">
                <a:solidFill>
                  <a:srgbClr val="FFFFFF"/>
                </a:solidFill>
              </a:rPr>
              <a:t>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0" name="39 Rectángulo"/>
          <p:cNvSpPr/>
          <p:nvPr/>
        </p:nvSpPr>
        <p:spPr>
          <a:xfrm>
            <a:off x="3860613" y="1755122"/>
            <a:ext cx="397868" cy="212247"/>
          </a:xfrm>
          <a:prstGeom prst="rect">
            <a:avLst/>
          </a:prstGeom>
          <a:noFill/>
          <a:ln w="28575">
            <a:solidFill>
              <a:srgbClr val="56842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0%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1" name="40 Rectángulo"/>
          <p:cNvSpPr/>
          <p:nvPr/>
        </p:nvSpPr>
        <p:spPr>
          <a:xfrm>
            <a:off x="7755532" y="3764345"/>
            <a:ext cx="397868" cy="212247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00B0F0"/>
                </a:solidFill>
              </a:rPr>
              <a:t>13%</a:t>
            </a:r>
            <a:endParaRPr lang="es-ES" sz="900" dirty="0">
              <a:solidFill>
                <a:srgbClr val="00B0F0"/>
              </a:solidFill>
            </a:endParaRPr>
          </a:p>
        </p:txBody>
      </p:sp>
      <p:sp>
        <p:nvSpPr>
          <p:cNvPr id="42" name="41 Rectángulo"/>
          <p:cNvSpPr/>
          <p:nvPr/>
        </p:nvSpPr>
        <p:spPr>
          <a:xfrm>
            <a:off x="4648218" y="1795221"/>
            <a:ext cx="397868" cy="212247"/>
          </a:xfrm>
          <a:prstGeom prst="rect">
            <a:avLst/>
          </a:prstGeom>
          <a:noFill/>
          <a:ln w="28575">
            <a:solidFill>
              <a:srgbClr val="56842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17%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3" name="42 Rectángulo"/>
          <p:cNvSpPr/>
          <p:nvPr/>
        </p:nvSpPr>
        <p:spPr>
          <a:xfrm>
            <a:off x="4267218" y="2540868"/>
            <a:ext cx="397868" cy="212247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>
                <a:solidFill>
                  <a:srgbClr val="FFFFFF"/>
                </a:solidFill>
              </a:rPr>
              <a:t>0</a:t>
            </a:r>
            <a:r>
              <a:rPr lang="es-ES" sz="900" dirty="0" smtClean="0">
                <a:solidFill>
                  <a:srgbClr val="FFFFFF"/>
                </a:solidFill>
              </a:rPr>
              <a:t>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4" name="43 Rectángulo"/>
          <p:cNvSpPr/>
          <p:nvPr/>
        </p:nvSpPr>
        <p:spPr>
          <a:xfrm>
            <a:off x="5105418" y="3760068"/>
            <a:ext cx="397868" cy="212247"/>
          </a:xfrm>
          <a:prstGeom prst="rect">
            <a:avLst/>
          </a:prstGeom>
          <a:noFill/>
          <a:ln w="28575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11%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5" name="44 Rectángulo"/>
          <p:cNvSpPr/>
          <p:nvPr/>
        </p:nvSpPr>
        <p:spPr>
          <a:xfrm>
            <a:off x="6762700" y="2454741"/>
            <a:ext cx="397868" cy="212247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21%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6" name="45 Rectángulo"/>
          <p:cNvSpPr/>
          <p:nvPr/>
        </p:nvSpPr>
        <p:spPr>
          <a:xfrm>
            <a:off x="5877772" y="3658221"/>
            <a:ext cx="397868" cy="212247"/>
          </a:xfrm>
          <a:prstGeom prst="rect">
            <a:avLst/>
          </a:prstGeom>
          <a:noFill/>
          <a:ln w="28575">
            <a:solidFill>
              <a:srgbClr val="F9B26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18%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7" name="46 Rectángulo"/>
          <p:cNvSpPr/>
          <p:nvPr/>
        </p:nvSpPr>
        <p:spPr>
          <a:xfrm>
            <a:off x="3757171" y="3795027"/>
            <a:ext cx="397868" cy="212247"/>
          </a:xfrm>
          <a:prstGeom prst="rect">
            <a:avLst/>
          </a:prstGeom>
          <a:noFill/>
          <a:ln w="28575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0%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8" name="47 Rectángulo"/>
          <p:cNvSpPr/>
          <p:nvPr/>
        </p:nvSpPr>
        <p:spPr>
          <a:xfrm>
            <a:off x="3110163" y="1875101"/>
            <a:ext cx="397868" cy="212247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9%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9" name="48 Rectángulo"/>
          <p:cNvSpPr/>
          <p:nvPr/>
        </p:nvSpPr>
        <p:spPr>
          <a:xfrm>
            <a:off x="4683308" y="3184092"/>
            <a:ext cx="397868" cy="212247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11%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50" name="49 Rectángulo"/>
          <p:cNvSpPr/>
          <p:nvPr/>
        </p:nvSpPr>
        <p:spPr>
          <a:xfrm>
            <a:off x="5627568" y="4393288"/>
            <a:ext cx="397868" cy="212247"/>
          </a:xfrm>
          <a:prstGeom prst="rect">
            <a:avLst/>
          </a:prstGeom>
          <a:noFill/>
          <a:ln w="28575">
            <a:solidFill>
              <a:schemeClr val="accent4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0%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51" name="50 Rectángulo"/>
          <p:cNvSpPr/>
          <p:nvPr/>
        </p:nvSpPr>
        <p:spPr>
          <a:xfrm>
            <a:off x="5503286" y="2062479"/>
            <a:ext cx="397868" cy="212247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>
                <a:solidFill>
                  <a:srgbClr val="FFFFFF"/>
                </a:solidFill>
              </a:rPr>
              <a:t>0</a:t>
            </a:r>
            <a:r>
              <a:rPr lang="es-ES" sz="900" dirty="0" smtClean="0">
                <a:solidFill>
                  <a:srgbClr val="FFFFFF"/>
                </a:solidFill>
              </a:rPr>
              <a:t>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52" name="51 Rectángulo"/>
          <p:cNvSpPr/>
          <p:nvPr/>
        </p:nvSpPr>
        <p:spPr>
          <a:xfrm>
            <a:off x="5149773" y="1832480"/>
            <a:ext cx="397868" cy="212247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0%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53" name="52 Rectángulo"/>
          <p:cNvSpPr/>
          <p:nvPr/>
        </p:nvSpPr>
        <p:spPr>
          <a:xfrm>
            <a:off x="5179531" y="2296468"/>
            <a:ext cx="397868" cy="212247"/>
          </a:xfrm>
          <a:prstGeom prst="rect">
            <a:avLst/>
          </a:prstGeom>
          <a:noFill/>
          <a:ln w="28575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0%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54" name="53 Rectángulo"/>
          <p:cNvSpPr/>
          <p:nvPr/>
        </p:nvSpPr>
        <p:spPr>
          <a:xfrm>
            <a:off x="2322248" y="5365297"/>
            <a:ext cx="397868" cy="212247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00B0F0"/>
                </a:solidFill>
              </a:rPr>
              <a:t>8%</a:t>
            </a:r>
            <a:endParaRPr lang="es-ES" sz="900" dirty="0">
              <a:solidFill>
                <a:srgbClr val="00B0F0"/>
              </a:solidFill>
            </a:endParaRPr>
          </a:p>
        </p:txBody>
      </p:sp>
      <p:sp>
        <p:nvSpPr>
          <p:cNvPr id="57" name="56 CuadroTexto"/>
          <p:cNvSpPr txBox="1"/>
          <p:nvPr/>
        </p:nvSpPr>
        <p:spPr>
          <a:xfrm>
            <a:off x="5148064" y="5802649"/>
            <a:ext cx="3516120" cy="769441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dirty="0" smtClean="0">
                <a:solidFill>
                  <a:srgbClr val="5F5F5F"/>
                </a:solidFill>
              </a:rPr>
              <a:t>Estos datos son de  carácter cualitativo en la mayoría de las CCAA, ya que las bases son muy reducidas. Las únicas CCAA que tienen bases superiores a 50 entrevistas son: Andalucía (65) y  Madrid  (56).</a:t>
            </a:r>
            <a:endParaRPr lang="es-ES" sz="1100" dirty="0">
              <a:solidFill>
                <a:srgbClr val="5F5F5F"/>
              </a:solidFill>
            </a:endParaRPr>
          </a:p>
        </p:txBody>
      </p:sp>
      <p:sp>
        <p:nvSpPr>
          <p:cNvPr id="58" name="57 CuadroTexto"/>
          <p:cNvSpPr txBox="1"/>
          <p:nvPr/>
        </p:nvSpPr>
        <p:spPr>
          <a:xfrm>
            <a:off x="388049" y="2176046"/>
            <a:ext cx="2239735" cy="3385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i="1" dirty="0" smtClean="0">
                <a:solidFill>
                  <a:srgbClr val="009DD9"/>
                </a:solidFill>
              </a:rPr>
              <a:t> Total 8%</a:t>
            </a:r>
            <a:endParaRPr lang="es-ES" sz="1600" i="1" dirty="0">
              <a:solidFill>
                <a:srgbClr val="009DD9"/>
              </a:solidFill>
            </a:endParaRPr>
          </a:p>
        </p:txBody>
      </p:sp>
      <p:sp>
        <p:nvSpPr>
          <p:cNvPr id="59" name="Rectangle 12"/>
          <p:cNvSpPr>
            <a:spLocks noChangeArrowheads="1"/>
          </p:cNvSpPr>
          <p:nvPr/>
        </p:nvSpPr>
        <p:spPr bwMode="auto">
          <a:xfrm>
            <a:off x="533400" y="833800"/>
            <a:ext cx="8610600" cy="50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FF"/>
                    </a:gs>
                    <a:gs pos="100000">
                      <a:srgbClr val="D5E5F3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r>
              <a:rPr lang="es-ES" sz="1400" dirty="0"/>
              <a:t>P.21. ¿Han puesto alguna pega en el colegio cuando has comentado que tienes diabetes? </a:t>
            </a:r>
            <a:r>
              <a:rPr lang="es-ES" sz="1400" dirty="0">
                <a:solidFill>
                  <a:srgbClr val="616365"/>
                </a:solidFill>
              </a:rPr>
              <a:t> </a:t>
            </a:r>
            <a:r>
              <a:rPr lang="es-ES" sz="1400" dirty="0">
                <a:solidFill>
                  <a:srgbClr val="FF3300"/>
                </a:solidFill>
              </a:rPr>
              <a:t>(% - Sugerida y única)</a:t>
            </a:r>
          </a:p>
        </p:txBody>
      </p:sp>
      <p:sp>
        <p:nvSpPr>
          <p:cNvPr id="60" name="Rectangle 11"/>
          <p:cNvSpPr>
            <a:spLocks noChangeArrowheads="1"/>
          </p:cNvSpPr>
          <p:nvPr/>
        </p:nvSpPr>
        <p:spPr bwMode="auto">
          <a:xfrm>
            <a:off x="762000" y="228600"/>
            <a:ext cx="75428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ctr"/>
            <a:r>
              <a:rPr lang="es-ES_tradnl" sz="2400" dirty="0">
                <a:solidFill>
                  <a:srgbClr val="0099FF"/>
                </a:solidFill>
                <a:ea typeface="ＭＳ Ｐゴシック" charset="-128"/>
              </a:rPr>
              <a:t>2</a:t>
            </a:r>
            <a:r>
              <a:rPr lang="es-ES_tradnl" sz="2400" dirty="0" smtClean="0">
                <a:solidFill>
                  <a:srgbClr val="0099FF"/>
                </a:solidFill>
                <a:ea typeface="ＭＳ Ｐゴシック" charset="-128"/>
              </a:rPr>
              <a:t>. Problemas en el colegio por la diabetes</a:t>
            </a:r>
            <a:endParaRPr lang="es-ES_tradnl" sz="2400" dirty="0">
              <a:solidFill>
                <a:srgbClr val="0099FF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331687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088990" y="3181946"/>
            <a:ext cx="6978810" cy="58521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1. </a:t>
            </a:r>
            <a:r>
              <a:rPr lang="en-US" dirty="0"/>
              <a:t>Executive summary </a:t>
            </a:r>
            <a:br>
              <a:rPr lang="en-US" dirty="0"/>
            </a:br>
            <a:r>
              <a:rPr lang="en-US" dirty="0"/>
              <a:t>y </a:t>
            </a:r>
            <a:r>
              <a:rPr lang="en-US" dirty="0" err="1"/>
              <a:t>ficha</a:t>
            </a:r>
            <a:r>
              <a:rPr lang="en-US" dirty="0"/>
              <a:t> </a:t>
            </a:r>
            <a:r>
              <a:rPr lang="en-US" dirty="0" err="1"/>
              <a:t>tÉcnica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10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919162" y="5802868"/>
            <a:ext cx="7539038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defRPr sz="1400" b="1">
                <a:cs typeface="Arial" charset="0"/>
              </a:defRPr>
            </a:lvl1pPr>
            <a:lvl2pPr marL="742950" indent="-285750" eaLnBrk="0" hangingPunct="0">
              <a:defRPr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9pPr>
          </a:lstStyle>
          <a:p>
            <a:r>
              <a:rPr lang="es-ES" i="1" dirty="0" smtClean="0">
                <a:solidFill>
                  <a:srgbClr val="0070C0"/>
                </a:solidFill>
              </a:rPr>
              <a:t>Solo 1 de cada 10 se siente rechazado por tener diabetes. Conforme el niño va creciendo, la sensación de rechazo aumenta ligeramente.</a:t>
            </a:r>
            <a:endParaRPr lang="es-ES" i="1" dirty="0">
              <a:solidFill>
                <a:srgbClr val="0070C0"/>
              </a:solidFill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762000" y="228600"/>
            <a:ext cx="75428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ctr"/>
            <a:r>
              <a:rPr lang="es-ES_tradnl" sz="2400" dirty="0">
                <a:solidFill>
                  <a:srgbClr val="0099FF"/>
                </a:solidFill>
                <a:ea typeface="ＭＳ Ｐゴシック" charset="-128"/>
              </a:rPr>
              <a:t>2</a:t>
            </a:r>
            <a:r>
              <a:rPr lang="es-ES_tradnl" sz="2400" dirty="0" smtClean="0">
                <a:solidFill>
                  <a:srgbClr val="0099FF"/>
                </a:solidFill>
                <a:ea typeface="ＭＳ Ｐゴシック" charset="-128"/>
              </a:rPr>
              <a:t>. Adaptación a la vida escolar</a:t>
            </a:r>
            <a:endParaRPr lang="es-ES_tradnl" sz="2400" dirty="0">
              <a:solidFill>
                <a:srgbClr val="0099FF"/>
              </a:solidFill>
              <a:ea typeface="ＭＳ Ｐゴシック" charset="-128"/>
            </a:endParaRPr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533400" y="738664"/>
            <a:ext cx="8610600" cy="50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FF"/>
                    </a:gs>
                    <a:gs pos="100000">
                      <a:srgbClr val="D5E5F3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r>
              <a:rPr lang="es-ES" sz="1400" dirty="0"/>
              <a:t>P.24. ¿Te has sentido rechazado por tener diabetes? </a:t>
            </a:r>
            <a:r>
              <a:rPr lang="es-ES" sz="1400" dirty="0">
                <a:solidFill>
                  <a:srgbClr val="FF3300"/>
                </a:solidFill>
              </a:rPr>
              <a:t>(% - Sugerida y única)</a:t>
            </a:r>
          </a:p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endParaRPr lang="es-ES" sz="1400" dirty="0"/>
          </a:p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endParaRPr lang="es-ES" sz="1400" dirty="0" smtClean="0">
              <a:solidFill>
                <a:srgbClr val="FF3300"/>
              </a:solidFill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926648" y="2783424"/>
            <a:ext cx="121920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Base</a:t>
            </a:r>
            <a:r>
              <a:rPr lang="en-US" sz="1000" dirty="0">
                <a:solidFill>
                  <a:srgbClr val="777777"/>
                </a:solidFill>
                <a:cs typeface="Arial" pitchFamily="34" charset="0"/>
              </a:rPr>
              <a:t>: 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Total (000)</a:t>
            </a:r>
            <a:endParaRPr lang="en-US" sz="1000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21" name="20 Rectángulo redondeado"/>
          <p:cNvSpPr/>
          <p:nvPr/>
        </p:nvSpPr>
        <p:spPr>
          <a:xfrm>
            <a:off x="469448" y="1636868"/>
            <a:ext cx="8305800" cy="35814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22" name="Char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6522890"/>
              </p:ext>
            </p:extLst>
          </p:nvPr>
        </p:nvGraphicFramePr>
        <p:xfrm>
          <a:off x="430896" y="1789268"/>
          <a:ext cx="80772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4" name="23 CuadroTexto"/>
          <p:cNvSpPr txBox="1"/>
          <p:nvPr/>
        </p:nvSpPr>
        <p:spPr>
          <a:xfrm>
            <a:off x="1917248" y="1499508"/>
            <a:ext cx="1600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i="1" dirty="0" smtClean="0">
                <a:solidFill>
                  <a:schemeClr val="accent1"/>
                </a:solidFill>
              </a:rPr>
              <a:t>% Total</a:t>
            </a:r>
            <a:endParaRPr lang="es-ES" i="1" dirty="0">
              <a:solidFill>
                <a:schemeClr val="accent1"/>
              </a:solidFill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5498648" y="1475624"/>
            <a:ext cx="1981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i="1" dirty="0" smtClean="0">
                <a:solidFill>
                  <a:schemeClr val="accent1"/>
                </a:solidFill>
              </a:rPr>
              <a:t>% Edad</a:t>
            </a:r>
            <a:endParaRPr lang="es-ES" i="1" dirty="0">
              <a:solidFill>
                <a:schemeClr val="accent1"/>
              </a:solidFill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899592" y="5157192"/>
            <a:ext cx="7392304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Base</a:t>
            </a:r>
            <a:r>
              <a:rPr lang="en-US" sz="1000" dirty="0">
                <a:solidFill>
                  <a:srgbClr val="777777"/>
                </a:solidFill>
                <a:cs typeface="Arial" pitchFamily="34" charset="0"/>
              </a:rPr>
              <a:t>: 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Total                                    (367)                                                                               (</a:t>
            </a:r>
            <a:r>
              <a:rPr lang="en-US" sz="1000" dirty="0" smtClean="0">
                <a:solidFill>
                  <a:schemeClr val="bg2"/>
                </a:solidFill>
                <a:cs typeface="Arial" pitchFamily="34" charset="0"/>
              </a:rPr>
              <a:t>178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)                                   (</a:t>
            </a:r>
            <a:r>
              <a:rPr lang="en-US" sz="1000" dirty="0">
                <a:solidFill>
                  <a:schemeClr val="bg2"/>
                </a:solidFill>
                <a:cs typeface="Arial" pitchFamily="34" charset="0"/>
              </a:rPr>
              <a:t>140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)                                    (</a:t>
            </a:r>
            <a:r>
              <a:rPr lang="en-US" sz="1000" dirty="0">
                <a:solidFill>
                  <a:schemeClr val="bg2"/>
                </a:solidFill>
                <a:cs typeface="Arial" pitchFamily="34" charset="0"/>
              </a:rPr>
              <a:t>49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)</a:t>
            </a:r>
            <a:endParaRPr lang="en-US" sz="1000" dirty="0">
              <a:solidFill>
                <a:srgbClr val="FF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565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CuadroTexto"/>
          <p:cNvSpPr txBox="1"/>
          <p:nvPr/>
        </p:nvSpPr>
        <p:spPr>
          <a:xfrm>
            <a:off x="388049" y="1828800"/>
            <a:ext cx="2239735" cy="3385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i="1" dirty="0">
                <a:solidFill>
                  <a:srgbClr val="009DD9"/>
                </a:solidFill>
              </a:rPr>
              <a:t>% </a:t>
            </a:r>
            <a:r>
              <a:rPr lang="es-ES" sz="1600" i="1" dirty="0" smtClean="0">
                <a:solidFill>
                  <a:srgbClr val="009DD9"/>
                </a:solidFill>
              </a:rPr>
              <a:t>SI</a:t>
            </a:r>
            <a:endParaRPr lang="es-ES" sz="1600" i="1" dirty="0">
              <a:solidFill>
                <a:srgbClr val="009DD9"/>
              </a:solidFill>
            </a:endParaRPr>
          </a:p>
        </p:txBody>
      </p:sp>
      <p:sp>
        <p:nvSpPr>
          <p:cNvPr id="6" name="Freeform 3"/>
          <p:cNvSpPr>
            <a:spLocks/>
          </p:cNvSpPr>
          <p:nvPr/>
        </p:nvSpPr>
        <p:spPr bwMode="auto">
          <a:xfrm>
            <a:off x="4571404" y="2950638"/>
            <a:ext cx="591895" cy="597926"/>
          </a:xfrm>
          <a:custGeom>
            <a:avLst/>
            <a:gdLst>
              <a:gd name="T0" fmla="*/ 0 w 336"/>
              <a:gd name="T1" fmla="*/ 278 h 356"/>
              <a:gd name="T2" fmla="*/ 6 w 336"/>
              <a:gd name="T3" fmla="*/ 230 h 356"/>
              <a:gd name="T4" fmla="*/ 48 w 336"/>
              <a:gd name="T5" fmla="*/ 202 h 356"/>
              <a:gd name="T6" fmla="*/ 43 w 336"/>
              <a:gd name="T7" fmla="*/ 181 h 356"/>
              <a:gd name="T8" fmla="*/ 94 w 336"/>
              <a:gd name="T9" fmla="*/ 136 h 356"/>
              <a:gd name="T10" fmla="*/ 103 w 336"/>
              <a:gd name="T11" fmla="*/ 108 h 356"/>
              <a:gd name="T12" fmla="*/ 126 w 336"/>
              <a:gd name="T13" fmla="*/ 108 h 356"/>
              <a:gd name="T14" fmla="*/ 128 w 336"/>
              <a:gd name="T15" fmla="*/ 91 h 356"/>
              <a:gd name="T16" fmla="*/ 193 w 336"/>
              <a:gd name="T17" fmla="*/ 26 h 356"/>
              <a:gd name="T18" fmla="*/ 224 w 336"/>
              <a:gd name="T19" fmla="*/ 0 h 356"/>
              <a:gd name="T20" fmla="*/ 259 w 336"/>
              <a:gd name="T21" fmla="*/ 34 h 356"/>
              <a:gd name="T22" fmla="*/ 253 w 336"/>
              <a:gd name="T23" fmla="*/ 54 h 356"/>
              <a:gd name="T24" fmla="*/ 247 w 336"/>
              <a:gd name="T25" fmla="*/ 71 h 356"/>
              <a:gd name="T26" fmla="*/ 273 w 336"/>
              <a:gd name="T27" fmla="*/ 159 h 356"/>
              <a:gd name="T28" fmla="*/ 293 w 336"/>
              <a:gd name="T29" fmla="*/ 164 h 356"/>
              <a:gd name="T30" fmla="*/ 312 w 336"/>
              <a:gd name="T31" fmla="*/ 261 h 356"/>
              <a:gd name="T32" fmla="*/ 335 w 336"/>
              <a:gd name="T33" fmla="*/ 278 h 356"/>
              <a:gd name="T34" fmla="*/ 335 w 336"/>
              <a:gd name="T35" fmla="*/ 295 h 356"/>
              <a:gd name="T36" fmla="*/ 307 w 336"/>
              <a:gd name="T37" fmla="*/ 304 h 356"/>
              <a:gd name="T38" fmla="*/ 312 w 336"/>
              <a:gd name="T39" fmla="*/ 321 h 356"/>
              <a:gd name="T40" fmla="*/ 270 w 336"/>
              <a:gd name="T41" fmla="*/ 304 h 356"/>
              <a:gd name="T42" fmla="*/ 207 w 336"/>
              <a:gd name="T43" fmla="*/ 355 h 356"/>
              <a:gd name="T44" fmla="*/ 199 w 336"/>
              <a:gd name="T45" fmla="*/ 335 h 356"/>
              <a:gd name="T46" fmla="*/ 216 w 336"/>
              <a:gd name="T47" fmla="*/ 315 h 356"/>
              <a:gd name="T48" fmla="*/ 214 w 336"/>
              <a:gd name="T49" fmla="*/ 295 h 356"/>
              <a:gd name="T50" fmla="*/ 151 w 336"/>
              <a:gd name="T51" fmla="*/ 286 h 356"/>
              <a:gd name="T52" fmla="*/ 91 w 336"/>
              <a:gd name="T53" fmla="*/ 247 h 356"/>
              <a:gd name="T54" fmla="*/ 52 w 336"/>
              <a:gd name="T55" fmla="*/ 269 h 356"/>
              <a:gd name="T56" fmla="*/ 0 w 336"/>
              <a:gd name="T57" fmla="*/ 278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336" h="356">
                <a:moveTo>
                  <a:pt x="0" y="278"/>
                </a:moveTo>
                <a:lnTo>
                  <a:pt x="6" y="230"/>
                </a:lnTo>
                <a:lnTo>
                  <a:pt x="48" y="202"/>
                </a:lnTo>
                <a:lnTo>
                  <a:pt x="43" y="181"/>
                </a:lnTo>
                <a:lnTo>
                  <a:pt x="94" y="136"/>
                </a:lnTo>
                <a:lnTo>
                  <a:pt x="103" y="108"/>
                </a:lnTo>
                <a:lnTo>
                  <a:pt x="126" y="108"/>
                </a:lnTo>
                <a:lnTo>
                  <a:pt x="128" y="91"/>
                </a:lnTo>
                <a:lnTo>
                  <a:pt x="193" y="26"/>
                </a:lnTo>
                <a:lnTo>
                  <a:pt x="224" y="0"/>
                </a:lnTo>
                <a:lnTo>
                  <a:pt x="259" y="34"/>
                </a:lnTo>
                <a:lnTo>
                  <a:pt x="253" y="54"/>
                </a:lnTo>
                <a:lnTo>
                  <a:pt x="247" y="71"/>
                </a:lnTo>
                <a:lnTo>
                  <a:pt x="273" y="159"/>
                </a:lnTo>
                <a:lnTo>
                  <a:pt x="293" y="164"/>
                </a:lnTo>
                <a:lnTo>
                  <a:pt x="312" y="261"/>
                </a:lnTo>
                <a:lnTo>
                  <a:pt x="335" y="278"/>
                </a:lnTo>
                <a:lnTo>
                  <a:pt x="335" y="295"/>
                </a:lnTo>
                <a:lnTo>
                  <a:pt x="307" y="304"/>
                </a:lnTo>
                <a:lnTo>
                  <a:pt x="312" y="321"/>
                </a:lnTo>
                <a:lnTo>
                  <a:pt x="270" y="304"/>
                </a:lnTo>
                <a:lnTo>
                  <a:pt x="207" y="355"/>
                </a:lnTo>
                <a:lnTo>
                  <a:pt x="199" y="335"/>
                </a:lnTo>
                <a:lnTo>
                  <a:pt x="216" y="315"/>
                </a:lnTo>
                <a:lnTo>
                  <a:pt x="214" y="295"/>
                </a:lnTo>
                <a:lnTo>
                  <a:pt x="151" y="286"/>
                </a:lnTo>
                <a:lnTo>
                  <a:pt x="91" y="247"/>
                </a:lnTo>
                <a:lnTo>
                  <a:pt x="52" y="269"/>
                </a:lnTo>
                <a:lnTo>
                  <a:pt x="0" y="278"/>
                </a:lnTo>
              </a:path>
            </a:pathLst>
          </a:custGeom>
          <a:solidFill>
            <a:schemeClr val="accent1">
              <a:lumMod val="5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7" name="Freeform 4"/>
          <p:cNvSpPr>
            <a:spLocks/>
          </p:cNvSpPr>
          <p:nvPr/>
        </p:nvSpPr>
        <p:spPr bwMode="auto">
          <a:xfrm>
            <a:off x="3372515" y="3274393"/>
            <a:ext cx="1167181" cy="1225019"/>
          </a:xfrm>
          <a:custGeom>
            <a:avLst/>
            <a:gdLst>
              <a:gd name="T0" fmla="*/ 204 w 662"/>
              <a:gd name="T1" fmla="*/ 48 h 731"/>
              <a:gd name="T2" fmla="*/ 233 w 662"/>
              <a:gd name="T3" fmla="*/ 59 h 731"/>
              <a:gd name="T4" fmla="*/ 281 w 662"/>
              <a:gd name="T5" fmla="*/ 23 h 731"/>
              <a:gd name="T6" fmla="*/ 332 w 662"/>
              <a:gd name="T7" fmla="*/ 0 h 731"/>
              <a:gd name="T8" fmla="*/ 402 w 662"/>
              <a:gd name="T9" fmla="*/ 43 h 731"/>
              <a:gd name="T10" fmla="*/ 442 w 662"/>
              <a:gd name="T11" fmla="*/ 48 h 731"/>
              <a:gd name="T12" fmla="*/ 499 w 662"/>
              <a:gd name="T13" fmla="*/ 57 h 731"/>
              <a:gd name="T14" fmla="*/ 513 w 662"/>
              <a:gd name="T15" fmla="*/ 102 h 731"/>
              <a:gd name="T16" fmla="*/ 499 w 662"/>
              <a:gd name="T17" fmla="*/ 139 h 731"/>
              <a:gd name="T18" fmla="*/ 556 w 662"/>
              <a:gd name="T19" fmla="*/ 207 h 731"/>
              <a:gd name="T20" fmla="*/ 544 w 662"/>
              <a:gd name="T21" fmla="*/ 235 h 731"/>
              <a:gd name="T22" fmla="*/ 576 w 662"/>
              <a:gd name="T23" fmla="*/ 275 h 731"/>
              <a:gd name="T24" fmla="*/ 607 w 662"/>
              <a:gd name="T25" fmla="*/ 315 h 731"/>
              <a:gd name="T26" fmla="*/ 661 w 662"/>
              <a:gd name="T27" fmla="*/ 318 h 731"/>
              <a:gd name="T28" fmla="*/ 652 w 662"/>
              <a:gd name="T29" fmla="*/ 361 h 731"/>
              <a:gd name="T30" fmla="*/ 590 w 662"/>
              <a:gd name="T31" fmla="*/ 392 h 731"/>
              <a:gd name="T32" fmla="*/ 599 w 662"/>
              <a:gd name="T33" fmla="*/ 440 h 731"/>
              <a:gd name="T34" fmla="*/ 576 w 662"/>
              <a:gd name="T35" fmla="*/ 482 h 731"/>
              <a:gd name="T36" fmla="*/ 536 w 662"/>
              <a:gd name="T37" fmla="*/ 497 h 731"/>
              <a:gd name="T38" fmla="*/ 525 w 662"/>
              <a:gd name="T39" fmla="*/ 525 h 731"/>
              <a:gd name="T40" fmla="*/ 449 w 662"/>
              <a:gd name="T41" fmla="*/ 576 h 731"/>
              <a:gd name="T42" fmla="*/ 457 w 662"/>
              <a:gd name="T43" fmla="*/ 639 h 731"/>
              <a:gd name="T44" fmla="*/ 402 w 662"/>
              <a:gd name="T45" fmla="*/ 642 h 731"/>
              <a:gd name="T46" fmla="*/ 357 w 662"/>
              <a:gd name="T47" fmla="*/ 678 h 731"/>
              <a:gd name="T48" fmla="*/ 354 w 662"/>
              <a:gd name="T49" fmla="*/ 718 h 731"/>
              <a:gd name="T50" fmla="*/ 321 w 662"/>
              <a:gd name="T51" fmla="*/ 724 h 731"/>
              <a:gd name="T52" fmla="*/ 255 w 662"/>
              <a:gd name="T53" fmla="*/ 701 h 731"/>
              <a:gd name="T54" fmla="*/ 150 w 662"/>
              <a:gd name="T55" fmla="*/ 636 h 731"/>
              <a:gd name="T56" fmla="*/ 102 w 662"/>
              <a:gd name="T57" fmla="*/ 636 h 731"/>
              <a:gd name="T58" fmla="*/ 91 w 662"/>
              <a:gd name="T59" fmla="*/ 630 h 731"/>
              <a:gd name="T60" fmla="*/ 76 w 662"/>
              <a:gd name="T61" fmla="*/ 604 h 731"/>
              <a:gd name="T62" fmla="*/ 43 w 662"/>
              <a:gd name="T63" fmla="*/ 568 h 731"/>
              <a:gd name="T64" fmla="*/ 23 w 662"/>
              <a:gd name="T65" fmla="*/ 530 h 731"/>
              <a:gd name="T66" fmla="*/ 51 w 662"/>
              <a:gd name="T67" fmla="*/ 480 h 731"/>
              <a:gd name="T68" fmla="*/ 85 w 662"/>
              <a:gd name="T69" fmla="*/ 432 h 731"/>
              <a:gd name="T70" fmla="*/ 105 w 662"/>
              <a:gd name="T71" fmla="*/ 406 h 731"/>
              <a:gd name="T72" fmla="*/ 99 w 662"/>
              <a:gd name="T73" fmla="*/ 363 h 731"/>
              <a:gd name="T74" fmla="*/ 71 w 662"/>
              <a:gd name="T75" fmla="*/ 344 h 731"/>
              <a:gd name="T76" fmla="*/ 68 w 662"/>
              <a:gd name="T77" fmla="*/ 301 h 731"/>
              <a:gd name="T78" fmla="*/ 43 w 662"/>
              <a:gd name="T79" fmla="*/ 261 h 731"/>
              <a:gd name="T80" fmla="*/ 23 w 662"/>
              <a:gd name="T81" fmla="*/ 227 h 731"/>
              <a:gd name="T82" fmla="*/ 0 w 662"/>
              <a:gd name="T83" fmla="*/ 199 h 731"/>
              <a:gd name="T84" fmla="*/ 131 w 662"/>
              <a:gd name="T85" fmla="*/ 159 h 731"/>
              <a:gd name="T86" fmla="*/ 156 w 662"/>
              <a:gd name="T87" fmla="*/ 147 h 731"/>
              <a:gd name="T88" fmla="*/ 173 w 662"/>
              <a:gd name="T89" fmla="*/ 102 h 7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62" h="731">
                <a:moveTo>
                  <a:pt x="164" y="68"/>
                </a:moveTo>
                <a:lnTo>
                  <a:pt x="204" y="48"/>
                </a:lnTo>
                <a:lnTo>
                  <a:pt x="226" y="65"/>
                </a:lnTo>
                <a:lnTo>
                  <a:pt x="233" y="59"/>
                </a:lnTo>
                <a:lnTo>
                  <a:pt x="250" y="31"/>
                </a:lnTo>
                <a:lnTo>
                  <a:pt x="281" y="23"/>
                </a:lnTo>
                <a:lnTo>
                  <a:pt x="312" y="0"/>
                </a:lnTo>
                <a:lnTo>
                  <a:pt x="332" y="0"/>
                </a:lnTo>
                <a:lnTo>
                  <a:pt x="374" y="48"/>
                </a:lnTo>
                <a:lnTo>
                  <a:pt x="402" y="43"/>
                </a:lnTo>
                <a:lnTo>
                  <a:pt x="420" y="54"/>
                </a:lnTo>
                <a:lnTo>
                  <a:pt x="442" y="48"/>
                </a:lnTo>
                <a:lnTo>
                  <a:pt x="468" y="74"/>
                </a:lnTo>
                <a:lnTo>
                  <a:pt x="499" y="57"/>
                </a:lnTo>
                <a:lnTo>
                  <a:pt x="511" y="65"/>
                </a:lnTo>
                <a:lnTo>
                  <a:pt x="513" y="102"/>
                </a:lnTo>
                <a:lnTo>
                  <a:pt x="522" y="116"/>
                </a:lnTo>
                <a:lnTo>
                  <a:pt x="499" y="139"/>
                </a:lnTo>
                <a:lnTo>
                  <a:pt x="502" y="156"/>
                </a:lnTo>
                <a:lnTo>
                  <a:pt x="556" y="207"/>
                </a:lnTo>
                <a:lnTo>
                  <a:pt x="564" y="216"/>
                </a:lnTo>
                <a:lnTo>
                  <a:pt x="544" y="235"/>
                </a:lnTo>
                <a:lnTo>
                  <a:pt x="556" y="256"/>
                </a:lnTo>
                <a:lnTo>
                  <a:pt x="576" y="275"/>
                </a:lnTo>
                <a:lnTo>
                  <a:pt x="587" y="315"/>
                </a:lnTo>
                <a:lnTo>
                  <a:pt x="607" y="315"/>
                </a:lnTo>
                <a:lnTo>
                  <a:pt x="649" y="307"/>
                </a:lnTo>
                <a:lnTo>
                  <a:pt x="661" y="318"/>
                </a:lnTo>
                <a:lnTo>
                  <a:pt x="658" y="349"/>
                </a:lnTo>
                <a:lnTo>
                  <a:pt x="652" y="361"/>
                </a:lnTo>
                <a:lnTo>
                  <a:pt x="624" y="369"/>
                </a:lnTo>
                <a:lnTo>
                  <a:pt x="590" y="392"/>
                </a:lnTo>
                <a:lnTo>
                  <a:pt x="590" y="418"/>
                </a:lnTo>
                <a:lnTo>
                  <a:pt x="599" y="440"/>
                </a:lnTo>
                <a:lnTo>
                  <a:pt x="576" y="468"/>
                </a:lnTo>
                <a:lnTo>
                  <a:pt x="576" y="482"/>
                </a:lnTo>
                <a:lnTo>
                  <a:pt x="561" y="499"/>
                </a:lnTo>
                <a:lnTo>
                  <a:pt x="536" y="497"/>
                </a:lnTo>
                <a:lnTo>
                  <a:pt x="525" y="508"/>
                </a:lnTo>
                <a:lnTo>
                  <a:pt x="525" y="525"/>
                </a:lnTo>
                <a:lnTo>
                  <a:pt x="480" y="542"/>
                </a:lnTo>
                <a:lnTo>
                  <a:pt x="449" y="576"/>
                </a:lnTo>
                <a:lnTo>
                  <a:pt x="445" y="596"/>
                </a:lnTo>
                <a:lnTo>
                  <a:pt x="457" y="639"/>
                </a:lnTo>
                <a:lnTo>
                  <a:pt x="431" y="665"/>
                </a:lnTo>
                <a:lnTo>
                  <a:pt x="402" y="642"/>
                </a:lnTo>
                <a:lnTo>
                  <a:pt x="392" y="642"/>
                </a:lnTo>
                <a:lnTo>
                  <a:pt x="357" y="678"/>
                </a:lnTo>
                <a:lnTo>
                  <a:pt x="363" y="704"/>
                </a:lnTo>
                <a:lnTo>
                  <a:pt x="354" y="718"/>
                </a:lnTo>
                <a:lnTo>
                  <a:pt x="335" y="710"/>
                </a:lnTo>
                <a:lnTo>
                  <a:pt x="321" y="724"/>
                </a:lnTo>
                <a:lnTo>
                  <a:pt x="312" y="730"/>
                </a:lnTo>
                <a:lnTo>
                  <a:pt x="255" y="701"/>
                </a:lnTo>
                <a:lnTo>
                  <a:pt x="173" y="673"/>
                </a:lnTo>
                <a:lnTo>
                  <a:pt x="150" y="636"/>
                </a:lnTo>
                <a:lnTo>
                  <a:pt x="116" y="653"/>
                </a:lnTo>
                <a:lnTo>
                  <a:pt x="102" y="636"/>
                </a:lnTo>
                <a:lnTo>
                  <a:pt x="85" y="642"/>
                </a:lnTo>
                <a:lnTo>
                  <a:pt x="91" y="630"/>
                </a:lnTo>
                <a:lnTo>
                  <a:pt x="79" y="613"/>
                </a:lnTo>
                <a:lnTo>
                  <a:pt x="76" y="604"/>
                </a:lnTo>
                <a:lnTo>
                  <a:pt x="43" y="576"/>
                </a:lnTo>
                <a:lnTo>
                  <a:pt x="43" y="568"/>
                </a:lnTo>
                <a:lnTo>
                  <a:pt x="23" y="548"/>
                </a:lnTo>
                <a:lnTo>
                  <a:pt x="23" y="530"/>
                </a:lnTo>
                <a:lnTo>
                  <a:pt x="37" y="502"/>
                </a:lnTo>
                <a:lnTo>
                  <a:pt x="51" y="480"/>
                </a:lnTo>
                <a:lnTo>
                  <a:pt x="51" y="460"/>
                </a:lnTo>
                <a:lnTo>
                  <a:pt x="85" y="432"/>
                </a:lnTo>
                <a:lnTo>
                  <a:pt x="99" y="426"/>
                </a:lnTo>
                <a:lnTo>
                  <a:pt x="105" y="406"/>
                </a:lnTo>
                <a:lnTo>
                  <a:pt x="111" y="371"/>
                </a:lnTo>
                <a:lnTo>
                  <a:pt x="99" y="363"/>
                </a:lnTo>
                <a:lnTo>
                  <a:pt x="83" y="366"/>
                </a:lnTo>
                <a:lnTo>
                  <a:pt x="71" y="344"/>
                </a:lnTo>
                <a:lnTo>
                  <a:pt x="68" y="309"/>
                </a:lnTo>
                <a:lnTo>
                  <a:pt x="68" y="301"/>
                </a:lnTo>
                <a:lnTo>
                  <a:pt x="45" y="287"/>
                </a:lnTo>
                <a:lnTo>
                  <a:pt x="43" y="261"/>
                </a:lnTo>
                <a:lnTo>
                  <a:pt x="34" y="247"/>
                </a:lnTo>
                <a:lnTo>
                  <a:pt x="23" y="227"/>
                </a:lnTo>
                <a:lnTo>
                  <a:pt x="0" y="204"/>
                </a:lnTo>
                <a:lnTo>
                  <a:pt x="0" y="199"/>
                </a:lnTo>
                <a:lnTo>
                  <a:pt x="99" y="199"/>
                </a:lnTo>
                <a:lnTo>
                  <a:pt x="131" y="159"/>
                </a:lnTo>
                <a:lnTo>
                  <a:pt x="150" y="162"/>
                </a:lnTo>
                <a:lnTo>
                  <a:pt x="156" y="147"/>
                </a:lnTo>
                <a:lnTo>
                  <a:pt x="164" y="122"/>
                </a:lnTo>
                <a:lnTo>
                  <a:pt x="173" y="102"/>
                </a:lnTo>
                <a:lnTo>
                  <a:pt x="164" y="68"/>
                </a:lnTo>
              </a:path>
            </a:pathLst>
          </a:custGeom>
          <a:solidFill>
            <a:srgbClr val="FFDD4F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>
            <a:off x="4246768" y="2855845"/>
            <a:ext cx="1802864" cy="1624609"/>
          </a:xfrm>
          <a:custGeom>
            <a:avLst/>
            <a:gdLst>
              <a:gd name="T0" fmla="*/ 82 w 1022"/>
              <a:gd name="T1" fmla="*/ 333 h 969"/>
              <a:gd name="T2" fmla="*/ 142 w 1022"/>
              <a:gd name="T3" fmla="*/ 298 h 969"/>
              <a:gd name="T4" fmla="*/ 184 w 1022"/>
              <a:gd name="T5" fmla="*/ 335 h 969"/>
              <a:gd name="T6" fmla="*/ 332 w 1022"/>
              <a:gd name="T7" fmla="*/ 341 h 969"/>
              <a:gd name="T8" fmla="*/ 397 w 1022"/>
              <a:gd name="T9" fmla="*/ 372 h 969"/>
              <a:gd name="T10" fmla="*/ 451 w 1022"/>
              <a:gd name="T11" fmla="*/ 361 h 969"/>
              <a:gd name="T12" fmla="*/ 516 w 1022"/>
              <a:gd name="T13" fmla="*/ 352 h 969"/>
              <a:gd name="T14" fmla="*/ 473 w 1022"/>
              <a:gd name="T15" fmla="*/ 224 h 969"/>
              <a:gd name="T16" fmla="*/ 428 w 1022"/>
              <a:gd name="T17" fmla="*/ 125 h 969"/>
              <a:gd name="T18" fmla="*/ 448 w 1022"/>
              <a:gd name="T19" fmla="*/ 40 h 969"/>
              <a:gd name="T20" fmla="*/ 510 w 1022"/>
              <a:gd name="T21" fmla="*/ 17 h 969"/>
              <a:gd name="T22" fmla="*/ 558 w 1022"/>
              <a:gd name="T23" fmla="*/ 14 h 969"/>
              <a:gd name="T24" fmla="*/ 653 w 1022"/>
              <a:gd name="T25" fmla="*/ 31 h 969"/>
              <a:gd name="T26" fmla="*/ 667 w 1022"/>
              <a:gd name="T27" fmla="*/ 86 h 969"/>
              <a:gd name="T28" fmla="*/ 762 w 1022"/>
              <a:gd name="T29" fmla="*/ 47 h 969"/>
              <a:gd name="T30" fmla="*/ 846 w 1022"/>
              <a:gd name="T31" fmla="*/ 188 h 969"/>
              <a:gd name="T32" fmla="*/ 853 w 1022"/>
              <a:gd name="T33" fmla="*/ 217 h 969"/>
              <a:gd name="T34" fmla="*/ 824 w 1022"/>
              <a:gd name="T35" fmla="*/ 219 h 969"/>
              <a:gd name="T36" fmla="*/ 804 w 1022"/>
              <a:gd name="T37" fmla="*/ 256 h 969"/>
              <a:gd name="T38" fmla="*/ 824 w 1022"/>
              <a:gd name="T39" fmla="*/ 327 h 969"/>
              <a:gd name="T40" fmla="*/ 908 w 1022"/>
              <a:gd name="T41" fmla="*/ 378 h 969"/>
              <a:gd name="T42" fmla="*/ 948 w 1022"/>
              <a:gd name="T43" fmla="*/ 443 h 969"/>
              <a:gd name="T44" fmla="*/ 922 w 1022"/>
              <a:gd name="T45" fmla="*/ 488 h 969"/>
              <a:gd name="T46" fmla="*/ 900 w 1022"/>
              <a:gd name="T47" fmla="*/ 571 h 969"/>
              <a:gd name="T48" fmla="*/ 959 w 1022"/>
              <a:gd name="T49" fmla="*/ 602 h 969"/>
              <a:gd name="T50" fmla="*/ 953 w 1022"/>
              <a:gd name="T51" fmla="*/ 687 h 969"/>
              <a:gd name="T52" fmla="*/ 1021 w 1022"/>
              <a:gd name="T53" fmla="*/ 735 h 969"/>
              <a:gd name="T54" fmla="*/ 995 w 1022"/>
              <a:gd name="T55" fmla="*/ 778 h 969"/>
              <a:gd name="T56" fmla="*/ 945 w 1022"/>
              <a:gd name="T57" fmla="*/ 769 h 969"/>
              <a:gd name="T58" fmla="*/ 910 w 1022"/>
              <a:gd name="T59" fmla="*/ 766 h 969"/>
              <a:gd name="T60" fmla="*/ 885 w 1022"/>
              <a:gd name="T61" fmla="*/ 840 h 969"/>
              <a:gd name="T62" fmla="*/ 843 w 1022"/>
              <a:gd name="T63" fmla="*/ 860 h 969"/>
              <a:gd name="T64" fmla="*/ 808 w 1022"/>
              <a:gd name="T65" fmla="*/ 885 h 969"/>
              <a:gd name="T66" fmla="*/ 729 w 1022"/>
              <a:gd name="T67" fmla="*/ 925 h 969"/>
              <a:gd name="T68" fmla="*/ 650 w 1022"/>
              <a:gd name="T69" fmla="*/ 951 h 969"/>
              <a:gd name="T70" fmla="*/ 624 w 1022"/>
              <a:gd name="T71" fmla="*/ 835 h 969"/>
              <a:gd name="T72" fmla="*/ 570 w 1022"/>
              <a:gd name="T73" fmla="*/ 840 h 969"/>
              <a:gd name="T74" fmla="*/ 513 w 1022"/>
              <a:gd name="T75" fmla="*/ 840 h 969"/>
              <a:gd name="T76" fmla="*/ 428 w 1022"/>
              <a:gd name="T77" fmla="*/ 857 h 969"/>
              <a:gd name="T78" fmla="*/ 358 w 1022"/>
              <a:gd name="T79" fmla="*/ 846 h 969"/>
              <a:gd name="T80" fmla="*/ 252 w 1022"/>
              <a:gd name="T81" fmla="*/ 866 h 969"/>
              <a:gd name="T82" fmla="*/ 113 w 1022"/>
              <a:gd name="T83" fmla="*/ 792 h 969"/>
              <a:gd name="T84" fmla="*/ 76 w 1022"/>
              <a:gd name="T85" fmla="*/ 713 h 969"/>
              <a:gd name="T86" fmla="*/ 90 w 1022"/>
              <a:gd name="T87" fmla="*/ 642 h 969"/>
              <a:gd name="T88" fmla="*/ 159 w 1022"/>
              <a:gd name="T89" fmla="*/ 597 h 969"/>
              <a:gd name="T90" fmla="*/ 130 w 1022"/>
              <a:gd name="T91" fmla="*/ 559 h 969"/>
              <a:gd name="T92" fmla="*/ 79 w 1022"/>
              <a:gd name="T93" fmla="*/ 540 h 969"/>
              <a:gd name="T94" fmla="*/ 48 w 1022"/>
              <a:gd name="T95" fmla="*/ 485 h 969"/>
              <a:gd name="T96" fmla="*/ 2 w 1022"/>
              <a:gd name="T97" fmla="*/ 395 h 9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022" h="969">
                <a:moveTo>
                  <a:pt x="25" y="364"/>
                </a:moveTo>
                <a:lnTo>
                  <a:pt x="54" y="341"/>
                </a:lnTo>
                <a:lnTo>
                  <a:pt x="82" y="333"/>
                </a:lnTo>
                <a:lnTo>
                  <a:pt x="111" y="329"/>
                </a:lnTo>
                <a:lnTo>
                  <a:pt x="119" y="307"/>
                </a:lnTo>
                <a:lnTo>
                  <a:pt x="142" y="298"/>
                </a:lnTo>
                <a:lnTo>
                  <a:pt x="156" y="318"/>
                </a:lnTo>
                <a:lnTo>
                  <a:pt x="164" y="341"/>
                </a:lnTo>
                <a:lnTo>
                  <a:pt x="184" y="335"/>
                </a:lnTo>
                <a:lnTo>
                  <a:pt x="227" y="326"/>
                </a:lnTo>
                <a:lnTo>
                  <a:pt x="275" y="304"/>
                </a:lnTo>
                <a:lnTo>
                  <a:pt x="332" y="341"/>
                </a:lnTo>
                <a:lnTo>
                  <a:pt x="391" y="352"/>
                </a:lnTo>
                <a:lnTo>
                  <a:pt x="397" y="366"/>
                </a:lnTo>
                <a:lnTo>
                  <a:pt x="397" y="372"/>
                </a:lnTo>
                <a:lnTo>
                  <a:pt x="380" y="392"/>
                </a:lnTo>
                <a:lnTo>
                  <a:pt x="391" y="414"/>
                </a:lnTo>
                <a:lnTo>
                  <a:pt x="451" y="361"/>
                </a:lnTo>
                <a:lnTo>
                  <a:pt x="494" y="381"/>
                </a:lnTo>
                <a:lnTo>
                  <a:pt x="491" y="361"/>
                </a:lnTo>
                <a:lnTo>
                  <a:pt x="516" y="352"/>
                </a:lnTo>
                <a:lnTo>
                  <a:pt x="516" y="335"/>
                </a:lnTo>
                <a:lnTo>
                  <a:pt x="494" y="315"/>
                </a:lnTo>
                <a:lnTo>
                  <a:pt x="473" y="224"/>
                </a:lnTo>
                <a:lnTo>
                  <a:pt x="470" y="219"/>
                </a:lnTo>
                <a:lnTo>
                  <a:pt x="460" y="219"/>
                </a:lnTo>
                <a:lnTo>
                  <a:pt x="428" y="125"/>
                </a:lnTo>
                <a:lnTo>
                  <a:pt x="439" y="91"/>
                </a:lnTo>
                <a:lnTo>
                  <a:pt x="406" y="57"/>
                </a:lnTo>
                <a:lnTo>
                  <a:pt x="448" y="40"/>
                </a:lnTo>
                <a:lnTo>
                  <a:pt x="479" y="12"/>
                </a:lnTo>
                <a:lnTo>
                  <a:pt x="502" y="3"/>
                </a:lnTo>
                <a:lnTo>
                  <a:pt x="510" y="17"/>
                </a:lnTo>
                <a:lnTo>
                  <a:pt x="525" y="17"/>
                </a:lnTo>
                <a:lnTo>
                  <a:pt x="548" y="0"/>
                </a:lnTo>
                <a:lnTo>
                  <a:pt x="558" y="14"/>
                </a:lnTo>
                <a:lnTo>
                  <a:pt x="575" y="12"/>
                </a:lnTo>
                <a:lnTo>
                  <a:pt x="613" y="26"/>
                </a:lnTo>
                <a:lnTo>
                  <a:pt x="653" y="31"/>
                </a:lnTo>
                <a:lnTo>
                  <a:pt x="627" y="48"/>
                </a:lnTo>
                <a:lnTo>
                  <a:pt x="646" y="97"/>
                </a:lnTo>
                <a:lnTo>
                  <a:pt x="667" y="86"/>
                </a:lnTo>
                <a:lnTo>
                  <a:pt x="715" y="83"/>
                </a:lnTo>
                <a:lnTo>
                  <a:pt x="738" y="69"/>
                </a:lnTo>
                <a:lnTo>
                  <a:pt x="762" y="47"/>
                </a:lnTo>
                <a:lnTo>
                  <a:pt x="825" y="109"/>
                </a:lnTo>
                <a:lnTo>
                  <a:pt x="847" y="121"/>
                </a:lnTo>
                <a:lnTo>
                  <a:pt x="846" y="188"/>
                </a:lnTo>
                <a:lnTo>
                  <a:pt x="862" y="196"/>
                </a:lnTo>
                <a:lnTo>
                  <a:pt x="861" y="212"/>
                </a:lnTo>
                <a:lnTo>
                  <a:pt x="853" y="217"/>
                </a:lnTo>
                <a:lnTo>
                  <a:pt x="844" y="208"/>
                </a:lnTo>
                <a:lnTo>
                  <a:pt x="835" y="212"/>
                </a:lnTo>
                <a:lnTo>
                  <a:pt x="824" y="219"/>
                </a:lnTo>
                <a:lnTo>
                  <a:pt x="823" y="237"/>
                </a:lnTo>
                <a:lnTo>
                  <a:pt x="813" y="247"/>
                </a:lnTo>
                <a:lnTo>
                  <a:pt x="804" y="256"/>
                </a:lnTo>
                <a:lnTo>
                  <a:pt x="791" y="261"/>
                </a:lnTo>
                <a:lnTo>
                  <a:pt x="805" y="290"/>
                </a:lnTo>
                <a:lnTo>
                  <a:pt x="824" y="327"/>
                </a:lnTo>
                <a:lnTo>
                  <a:pt x="853" y="317"/>
                </a:lnTo>
                <a:lnTo>
                  <a:pt x="891" y="373"/>
                </a:lnTo>
                <a:lnTo>
                  <a:pt x="908" y="378"/>
                </a:lnTo>
                <a:lnTo>
                  <a:pt x="932" y="392"/>
                </a:lnTo>
                <a:lnTo>
                  <a:pt x="945" y="414"/>
                </a:lnTo>
                <a:lnTo>
                  <a:pt x="948" y="443"/>
                </a:lnTo>
                <a:lnTo>
                  <a:pt x="928" y="469"/>
                </a:lnTo>
                <a:lnTo>
                  <a:pt x="919" y="471"/>
                </a:lnTo>
                <a:lnTo>
                  <a:pt x="922" y="488"/>
                </a:lnTo>
                <a:lnTo>
                  <a:pt x="885" y="497"/>
                </a:lnTo>
                <a:lnTo>
                  <a:pt x="874" y="557"/>
                </a:lnTo>
                <a:lnTo>
                  <a:pt x="900" y="571"/>
                </a:lnTo>
                <a:lnTo>
                  <a:pt x="924" y="576"/>
                </a:lnTo>
                <a:lnTo>
                  <a:pt x="950" y="590"/>
                </a:lnTo>
                <a:lnTo>
                  <a:pt x="959" y="602"/>
                </a:lnTo>
                <a:lnTo>
                  <a:pt x="948" y="636"/>
                </a:lnTo>
                <a:lnTo>
                  <a:pt x="948" y="670"/>
                </a:lnTo>
                <a:lnTo>
                  <a:pt x="953" y="687"/>
                </a:lnTo>
                <a:lnTo>
                  <a:pt x="1007" y="707"/>
                </a:lnTo>
                <a:lnTo>
                  <a:pt x="1019" y="716"/>
                </a:lnTo>
                <a:lnTo>
                  <a:pt x="1021" y="735"/>
                </a:lnTo>
                <a:lnTo>
                  <a:pt x="1010" y="749"/>
                </a:lnTo>
                <a:lnTo>
                  <a:pt x="1002" y="766"/>
                </a:lnTo>
                <a:lnTo>
                  <a:pt x="995" y="778"/>
                </a:lnTo>
                <a:lnTo>
                  <a:pt x="979" y="758"/>
                </a:lnTo>
                <a:lnTo>
                  <a:pt x="967" y="755"/>
                </a:lnTo>
                <a:lnTo>
                  <a:pt x="945" y="769"/>
                </a:lnTo>
                <a:lnTo>
                  <a:pt x="933" y="775"/>
                </a:lnTo>
                <a:lnTo>
                  <a:pt x="922" y="758"/>
                </a:lnTo>
                <a:lnTo>
                  <a:pt x="910" y="766"/>
                </a:lnTo>
                <a:lnTo>
                  <a:pt x="914" y="789"/>
                </a:lnTo>
                <a:lnTo>
                  <a:pt x="900" y="823"/>
                </a:lnTo>
                <a:lnTo>
                  <a:pt x="885" y="840"/>
                </a:lnTo>
                <a:lnTo>
                  <a:pt x="888" y="857"/>
                </a:lnTo>
                <a:lnTo>
                  <a:pt x="851" y="877"/>
                </a:lnTo>
                <a:lnTo>
                  <a:pt x="843" y="860"/>
                </a:lnTo>
                <a:lnTo>
                  <a:pt x="834" y="860"/>
                </a:lnTo>
                <a:lnTo>
                  <a:pt x="808" y="866"/>
                </a:lnTo>
                <a:lnTo>
                  <a:pt x="808" y="885"/>
                </a:lnTo>
                <a:lnTo>
                  <a:pt x="783" y="885"/>
                </a:lnTo>
                <a:lnTo>
                  <a:pt x="760" y="908"/>
                </a:lnTo>
                <a:lnTo>
                  <a:pt x="729" y="925"/>
                </a:lnTo>
                <a:lnTo>
                  <a:pt x="689" y="968"/>
                </a:lnTo>
                <a:lnTo>
                  <a:pt x="653" y="959"/>
                </a:lnTo>
                <a:lnTo>
                  <a:pt x="650" y="951"/>
                </a:lnTo>
                <a:lnTo>
                  <a:pt x="684" y="897"/>
                </a:lnTo>
                <a:lnTo>
                  <a:pt x="638" y="829"/>
                </a:lnTo>
                <a:lnTo>
                  <a:pt x="624" y="835"/>
                </a:lnTo>
                <a:lnTo>
                  <a:pt x="590" y="820"/>
                </a:lnTo>
                <a:lnTo>
                  <a:pt x="582" y="826"/>
                </a:lnTo>
                <a:lnTo>
                  <a:pt x="570" y="840"/>
                </a:lnTo>
                <a:lnTo>
                  <a:pt x="550" y="835"/>
                </a:lnTo>
                <a:lnTo>
                  <a:pt x="534" y="860"/>
                </a:lnTo>
                <a:lnTo>
                  <a:pt x="513" y="840"/>
                </a:lnTo>
                <a:lnTo>
                  <a:pt x="482" y="846"/>
                </a:lnTo>
                <a:lnTo>
                  <a:pt x="451" y="835"/>
                </a:lnTo>
                <a:lnTo>
                  <a:pt x="428" y="857"/>
                </a:lnTo>
                <a:lnTo>
                  <a:pt x="403" y="846"/>
                </a:lnTo>
                <a:lnTo>
                  <a:pt x="383" y="868"/>
                </a:lnTo>
                <a:lnTo>
                  <a:pt x="358" y="846"/>
                </a:lnTo>
                <a:lnTo>
                  <a:pt x="340" y="854"/>
                </a:lnTo>
                <a:lnTo>
                  <a:pt x="278" y="866"/>
                </a:lnTo>
                <a:lnTo>
                  <a:pt x="252" y="866"/>
                </a:lnTo>
                <a:lnTo>
                  <a:pt x="244" y="875"/>
                </a:lnTo>
                <a:lnTo>
                  <a:pt x="139" y="797"/>
                </a:lnTo>
                <a:lnTo>
                  <a:pt x="113" y="792"/>
                </a:lnTo>
                <a:lnTo>
                  <a:pt x="64" y="749"/>
                </a:lnTo>
                <a:lnTo>
                  <a:pt x="76" y="727"/>
                </a:lnTo>
                <a:lnTo>
                  <a:pt x="76" y="713"/>
                </a:lnTo>
                <a:lnTo>
                  <a:pt x="99" y="692"/>
                </a:lnTo>
                <a:lnTo>
                  <a:pt x="90" y="667"/>
                </a:lnTo>
                <a:lnTo>
                  <a:pt x="90" y="642"/>
                </a:lnTo>
                <a:lnTo>
                  <a:pt x="128" y="619"/>
                </a:lnTo>
                <a:lnTo>
                  <a:pt x="153" y="611"/>
                </a:lnTo>
                <a:lnTo>
                  <a:pt x="159" y="597"/>
                </a:lnTo>
                <a:lnTo>
                  <a:pt x="164" y="568"/>
                </a:lnTo>
                <a:lnTo>
                  <a:pt x="153" y="557"/>
                </a:lnTo>
                <a:lnTo>
                  <a:pt x="130" y="559"/>
                </a:lnTo>
                <a:lnTo>
                  <a:pt x="111" y="565"/>
                </a:lnTo>
                <a:lnTo>
                  <a:pt x="90" y="565"/>
                </a:lnTo>
                <a:lnTo>
                  <a:pt x="79" y="540"/>
                </a:lnTo>
                <a:lnTo>
                  <a:pt x="79" y="525"/>
                </a:lnTo>
                <a:lnTo>
                  <a:pt x="56" y="505"/>
                </a:lnTo>
                <a:lnTo>
                  <a:pt x="48" y="485"/>
                </a:lnTo>
                <a:lnTo>
                  <a:pt x="64" y="466"/>
                </a:lnTo>
                <a:lnTo>
                  <a:pt x="5" y="406"/>
                </a:lnTo>
                <a:lnTo>
                  <a:pt x="2" y="395"/>
                </a:lnTo>
                <a:lnTo>
                  <a:pt x="0" y="389"/>
                </a:lnTo>
                <a:lnTo>
                  <a:pt x="25" y="364"/>
                </a:lnTo>
              </a:path>
            </a:pathLst>
          </a:custGeom>
          <a:solidFill>
            <a:schemeClr val="accent3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3309097" y="4107115"/>
            <a:ext cx="2474786" cy="1319812"/>
          </a:xfrm>
          <a:custGeom>
            <a:avLst/>
            <a:gdLst>
              <a:gd name="T0" fmla="*/ 159 w 1404"/>
              <a:gd name="T1" fmla="*/ 156 h 787"/>
              <a:gd name="T2" fmla="*/ 216 w 1404"/>
              <a:gd name="T3" fmla="*/ 177 h 787"/>
              <a:gd name="T4" fmla="*/ 367 w 1404"/>
              <a:gd name="T5" fmla="*/ 225 h 787"/>
              <a:gd name="T6" fmla="*/ 406 w 1404"/>
              <a:gd name="T7" fmla="*/ 204 h 787"/>
              <a:gd name="T8" fmla="*/ 432 w 1404"/>
              <a:gd name="T9" fmla="*/ 145 h 787"/>
              <a:gd name="T10" fmla="*/ 501 w 1404"/>
              <a:gd name="T11" fmla="*/ 141 h 787"/>
              <a:gd name="T12" fmla="*/ 492 w 1404"/>
              <a:gd name="T13" fmla="*/ 78 h 787"/>
              <a:gd name="T14" fmla="*/ 567 w 1404"/>
              <a:gd name="T15" fmla="*/ 30 h 787"/>
              <a:gd name="T16" fmla="*/ 593 w 1404"/>
              <a:gd name="T17" fmla="*/ 1 h 787"/>
              <a:gd name="T18" fmla="*/ 681 w 1404"/>
              <a:gd name="T19" fmla="*/ 51 h 787"/>
              <a:gd name="T20" fmla="*/ 826 w 1404"/>
              <a:gd name="T21" fmla="*/ 119 h 787"/>
              <a:gd name="T22" fmla="*/ 897 w 1404"/>
              <a:gd name="T23" fmla="*/ 99 h 787"/>
              <a:gd name="T24" fmla="*/ 969 w 1404"/>
              <a:gd name="T25" fmla="*/ 111 h 787"/>
              <a:gd name="T26" fmla="*/ 1052 w 1404"/>
              <a:gd name="T27" fmla="*/ 93 h 787"/>
              <a:gd name="T28" fmla="*/ 1110 w 1404"/>
              <a:gd name="T29" fmla="*/ 93 h 787"/>
              <a:gd name="T30" fmla="*/ 1177 w 1404"/>
              <a:gd name="T31" fmla="*/ 83 h 787"/>
              <a:gd name="T32" fmla="*/ 1192 w 1404"/>
              <a:gd name="T33" fmla="*/ 213 h 787"/>
              <a:gd name="T34" fmla="*/ 1248 w 1404"/>
              <a:gd name="T35" fmla="*/ 230 h 787"/>
              <a:gd name="T36" fmla="*/ 1315 w 1404"/>
              <a:gd name="T37" fmla="*/ 288 h 787"/>
              <a:gd name="T38" fmla="*/ 1328 w 1404"/>
              <a:gd name="T39" fmla="*/ 337 h 787"/>
              <a:gd name="T40" fmla="*/ 1393 w 1404"/>
              <a:gd name="T41" fmla="*/ 406 h 787"/>
              <a:gd name="T42" fmla="*/ 1382 w 1404"/>
              <a:gd name="T43" fmla="*/ 432 h 787"/>
              <a:gd name="T44" fmla="*/ 1339 w 1404"/>
              <a:gd name="T45" fmla="*/ 522 h 787"/>
              <a:gd name="T46" fmla="*/ 1296 w 1404"/>
              <a:gd name="T47" fmla="*/ 599 h 787"/>
              <a:gd name="T48" fmla="*/ 1245 w 1404"/>
              <a:gd name="T49" fmla="*/ 573 h 787"/>
              <a:gd name="T50" fmla="*/ 1152 w 1404"/>
              <a:gd name="T51" fmla="*/ 608 h 787"/>
              <a:gd name="T52" fmla="*/ 1104 w 1404"/>
              <a:gd name="T53" fmla="*/ 591 h 787"/>
              <a:gd name="T54" fmla="*/ 1041 w 1404"/>
              <a:gd name="T55" fmla="*/ 591 h 787"/>
              <a:gd name="T56" fmla="*/ 985 w 1404"/>
              <a:gd name="T57" fmla="*/ 605 h 787"/>
              <a:gd name="T58" fmla="*/ 919 w 1404"/>
              <a:gd name="T59" fmla="*/ 587 h 787"/>
              <a:gd name="T60" fmla="*/ 842 w 1404"/>
              <a:gd name="T61" fmla="*/ 599 h 787"/>
              <a:gd name="T62" fmla="*/ 749 w 1404"/>
              <a:gd name="T63" fmla="*/ 596 h 787"/>
              <a:gd name="T64" fmla="*/ 641 w 1404"/>
              <a:gd name="T65" fmla="*/ 664 h 787"/>
              <a:gd name="T66" fmla="*/ 576 w 1404"/>
              <a:gd name="T67" fmla="*/ 675 h 787"/>
              <a:gd name="T68" fmla="*/ 528 w 1404"/>
              <a:gd name="T69" fmla="*/ 744 h 787"/>
              <a:gd name="T70" fmla="*/ 502 w 1404"/>
              <a:gd name="T71" fmla="*/ 749 h 787"/>
              <a:gd name="T72" fmla="*/ 445 w 1404"/>
              <a:gd name="T73" fmla="*/ 786 h 787"/>
              <a:gd name="T74" fmla="*/ 321 w 1404"/>
              <a:gd name="T75" fmla="*/ 689 h 787"/>
              <a:gd name="T76" fmla="*/ 318 w 1404"/>
              <a:gd name="T77" fmla="*/ 653 h 787"/>
              <a:gd name="T78" fmla="*/ 312 w 1404"/>
              <a:gd name="T79" fmla="*/ 613 h 787"/>
              <a:gd name="T80" fmla="*/ 259 w 1404"/>
              <a:gd name="T81" fmla="*/ 579 h 787"/>
              <a:gd name="T82" fmla="*/ 269 w 1404"/>
              <a:gd name="T83" fmla="*/ 536 h 787"/>
              <a:gd name="T84" fmla="*/ 216 w 1404"/>
              <a:gd name="T85" fmla="*/ 477 h 787"/>
              <a:gd name="T86" fmla="*/ 128 w 1404"/>
              <a:gd name="T87" fmla="*/ 434 h 787"/>
              <a:gd name="T88" fmla="*/ 23 w 1404"/>
              <a:gd name="T89" fmla="*/ 420 h 787"/>
              <a:gd name="T90" fmla="*/ 20 w 1404"/>
              <a:gd name="T91" fmla="*/ 344 h 787"/>
              <a:gd name="T92" fmla="*/ 34 w 1404"/>
              <a:gd name="T93" fmla="*/ 270 h 787"/>
              <a:gd name="T94" fmla="*/ 111 w 1404"/>
              <a:gd name="T95" fmla="*/ 168 h 7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404" h="787">
                <a:moveTo>
                  <a:pt x="128" y="142"/>
                </a:moveTo>
                <a:lnTo>
                  <a:pt x="146" y="138"/>
                </a:lnTo>
                <a:lnTo>
                  <a:pt x="159" y="156"/>
                </a:lnTo>
                <a:lnTo>
                  <a:pt x="188" y="142"/>
                </a:lnTo>
                <a:lnTo>
                  <a:pt x="198" y="145"/>
                </a:lnTo>
                <a:lnTo>
                  <a:pt x="216" y="177"/>
                </a:lnTo>
                <a:lnTo>
                  <a:pt x="287" y="201"/>
                </a:lnTo>
                <a:lnTo>
                  <a:pt x="354" y="232"/>
                </a:lnTo>
                <a:lnTo>
                  <a:pt x="367" y="225"/>
                </a:lnTo>
                <a:lnTo>
                  <a:pt x="377" y="213"/>
                </a:lnTo>
                <a:lnTo>
                  <a:pt x="397" y="219"/>
                </a:lnTo>
                <a:lnTo>
                  <a:pt x="406" y="204"/>
                </a:lnTo>
                <a:lnTo>
                  <a:pt x="400" y="193"/>
                </a:lnTo>
                <a:lnTo>
                  <a:pt x="397" y="181"/>
                </a:lnTo>
                <a:lnTo>
                  <a:pt x="432" y="145"/>
                </a:lnTo>
                <a:lnTo>
                  <a:pt x="446" y="144"/>
                </a:lnTo>
                <a:lnTo>
                  <a:pt x="476" y="168"/>
                </a:lnTo>
                <a:lnTo>
                  <a:pt x="501" y="141"/>
                </a:lnTo>
                <a:lnTo>
                  <a:pt x="491" y="113"/>
                </a:lnTo>
                <a:lnTo>
                  <a:pt x="489" y="97"/>
                </a:lnTo>
                <a:lnTo>
                  <a:pt x="492" y="78"/>
                </a:lnTo>
                <a:lnTo>
                  <a:pt x="506" y="65"/>
                </a:lnTo>
                <a:lnTo>
                  <a:pt x="523" y="46"/>
                </a:lnTo>
                <a:lnTo>
                  <a:pt x="567" y="30"/>
                </a:lnTo>
                <a:lnTo>
                  <a:pt x="568" y="9"/>
                </a:lnTo>
                <a:lnTo>
                  <a:pt x="579" y="0"/>
                </a:lnTo>
                <a:lnTo>
                  <a:pt x="593" y="1"/>
                </a:lnTo>
                <a:lnTo>
                  <a:pt x="607" y="4"/>
                </a:lnTo>
                <a:lnTo>
                  <a:pt x="651" y="45"/>
                </a:lnTo>
                <a:lnTo>
                  <a:pt x="681" y="51"/>
                </a:lnTo>
                <a:lnTo>
                  <a:pt x="783" y="128"/>
                </a:lnTo>
                <a:lnTo>
                  <a:pt x="792" y="119"/>
                </a:lnTo>
                <a:lnTo>
                  <a:pt x="826" y="119"/>
                </a:lnTo>
                <a:lnTo>
                  <a:pt x="840" y="115"/>
                </a:lnTo>
                <a:lnTo>
                  <a:pt x="881" y="108"/>
                </a:lnTo>
                <a:lnTo>
                  <a:pt x="897" y="99"/>
                </a:lnTo>
                <a:lnTo>
                  <a:pt x="922" y="121"/>
                </a:lnTo>
                <a:lnTo>
                  <a:pt x="942" y="99"/>
                </a:lnTo>
                <a:lnTo>
                  <a:pt x="969" y="111"/>
                </a:lnTo>
                <a:lnTo>
                  <a:pt x="990" y="88"/>
                </a:lnTo>
                <a:lnTo>
                  <a:pt x="1018" y="99"/>
                </a:lnTo>
                <a:lnTo>
                  <a:pt x="1052" y="93"/>
                </a:lnTo>
                <a:lnTo>
                  <a:pt x="1073" y="112"/>
                </a:lnTo>
                <a:lnTo>
                  <a:pt x="1089" y="88"/>
                </a:lnTo>
                <a:lnTo>
                  <a:pt x="1110" y="93"/>
                </a:lnTo>
                <a:lnTo>
                  <a:pt x="1125" y="72"/>
                </a:lnTo>
                <a:lnTo>
                  <a:pt x="1160" y="87"/>
                </a:lnTo>
                <a:lnTo>
                  <a:pt x="1177" y="83"/>
                </a:lnTo>
                <a:lnTo>
                  <a:pt x="1223" y="151"/>
                </a:lnTo>
                <a:lnTo>
                  <a:pt x="1190" y="202"/>
                </a:lnTo>
                <a:lnTo>
                  <a:pt x="1192" y="213"/>
                </a:lnTo>
                <a:lnTo>
                  <a:pt x="1200" y="216"/>
                </a:lnTo>
                <a:lnTo>
                  <a:pt x="1228" y="221"/>
                </a:lnTo>
                <a:lnTo>
                  <a:pt x="1248" y="230"/>
                </a:lnTo>
                <a:lnTo>
                  <a:pt x="1276" y="267"/>
                </a:lnTo>
                <a:lnTo>
                  <a:pt x="1300" y="269"/>
                </a:lnTo>
                <a:lnTo>
                  <a:pt x="1315" y="288"/>
                </a:lnTo>
                <a:lnTo>
                  <a:pt x="1309" y="303"/>
                </a:lnTo>
                <a:lnTo>
                  <a:pt x="1310" y="320"/>
                </a:lnTo>
                <a:lnTo>
                  <a:pt x="1328" y="337"/>
                </a:lnTo>
                <a:lnTo>
                  <a:pt x="1361" y="388"/>
                </a:lnTo>
                <a:lnTo>
                  <a:pt x="1382" y="389"/>
                </a:lnTo>
                <a:lnTo>
                  <a:pt x="1393" y="406"/>
                </a:lnTo>
                <a:lnTo>
                  <a:pt x="1403" y="414"/>
                </a:lnTo>
                <a:lnTo>
                  <a:pt x="1396" y="425"/>
                </a:lnTo>
                <a:lnTo>
                  <a:pt x="1382" y="432"/>
                </a:lnTo>
                <a:lnTo>
                  <a:pt x="1365" y="451"/>
                </a:lnTo>
                <a:lnTo>
                  <a:pt x="1353" y="485"/>
                </a:lnTo>
                <a:lnTo>
                  <a:pt x="1339" y="522"/>
                </a:lnTo>
                <a:lnTo>
                  <a:pt x="1316" y="570"/>
                </a:lnTo>
                <a:lnTo>
                  <a:pt x="1308" y="587"/>
                </a:lnTo>
                <a:lnTo>
                  <a:pt x="1296" y="599"/>
                </a:lnTo>
                <a:lnTo>
                  <a:pt x="1280" y="599"/>
                </a:lnTo>
                <a:lnTo>
                  <a:pt x="1268" y="591"/>
                </a:lnTo>
                <a:lnTo>
                  <a:pt x="1245" y="573"/>
                </a:lnTo>
                <a:lnTo>
                  <a:pt x="1183" y="573"/>
                </a:lnTo>
                <a:lnTo>
                  <a:pt x="1166" y="599"/>
                </a:lnTo>
                <a:lnTo>
                  <a:pt x="1152" y="608"/>
                </a:lnTo>
                <a:lnTo>
                  <a:pt x="1132" y="610"/>
                </a:lnTo>
                <a:lnTo>
                  <a:pt x="1121" y="599"/>
                </a:lnTo>
                <a:lnTo>
                  <a:pt x="1104" y="591"/>
                </a:lnTo>
                <a:lnTo>
                  <a:pt x="1083" y="593"/>
                </a:lnTo>
                <a:lnTo>
                  <a:pt x="1066" y="601"/>
                </a:lnTo>
                <a:lnTo>
                  <a:pt x="1041" y="591"/>
                </a:lnTo>
                <a:lnTo>
                  <a:pt x="1024" y="593"/>
                </a:lnTo>
                <a:lnTo>
                  <a:pt x="1001" y="605"/>
                </a:lnTo>
                <a:lnTo>
                  <a:pt x="985" y="605"/>
                </a:lnTo>
                <a:lnTo>
                  <a:pt x="956" y="608"/>
                </a:lnTo>
                <a:lnTo>
                  <a:pt x="936" y="599"/>
                </a:lnTo>
                <a:lnTo>
                  <a:pt x="919" y="587"/>
                </a:lnTo>
                <a:lnTo>
                  <a:pt x="911" y="593"/>
                </a:lnTo>
                <a:lnTo>
                  <a:pt x="868" y="593"/>
                </a:lnTo>
                <a:lnTo>
                  <a:pt x="842" y="599"/>
                </a:lnTo>
                <a:lnTo>
                  <a:pt x="820" y="593"/>
                </a:lnTo>
                <a:lnTo>
                  <a:pt x="755" y="593"/>
                </a:lnTo>
                <a:lnTo>
                  <a:pt x="749" y="596"/>
                </a:lnTo>
                <a:lnTo>
                  <a:pt x="698" y="647"/>
                </a:lnTo>
                <a:lnTo>
                  <a:pt x="664" y="667"/>
                </a:lnTo>
                <a:lnTo>
                  <a:pt x="641" y="664"/>
                </a:lnTo>
                <a:lnTo>
                  <a:pt x="621" y="667"/>
                </a:lnTo>
                <a:lnTo>
                  <a:pt x="593" y="670"/>
                </a:lnTo>
                <a:lnTo>
                  <a:pt x="576" y="675"/>
                </a:lnTo>
                <a:lnTo>
                  <a:pt x="548" y="701"/>
                </a:lnTo>
                <a:lnTo>
                  <a:pt x="536" y="715"/>
                </a:lnTo>
                <a:lnTo>
                  <a:pt x="528" y="744"/>
                </a:lnTo>
                <a:lnTo>
                  <a:pt x="511" y="767"/>
                </a:lnTo>
                <a:lnTo>
                  <a:pt x="508" y="749"/>
                </a:lnTo>
                <a:lnTo>
                  <a:pt x="502" y="749"/>
                </a:lnTo>
                <a:lnTo>
                  <a:pt x="493" y="758"/>
                </a:lnTo>
                <a:lnTo>
                  <a:pt x="493" y="769"/>
                </a:lnTo>
                <a:lnTo>
                  <a:pt x="445" y="786"/>
                </a:lnTo>
                <a:lnTo>
                  <a:pt x="431" y="772"/>
                </a:lnTo>
                <a:lnTo>
                  <a:pt x="324" y="712"/>
                </a:lnTo>
                <a:lnTo>
                  <a:pt x="321" y="689"/>
                </a:lnTo>
                <a:lnTo>
                  <a:pt x="298" y="661"/>
                </a:lnTo>
                <a:lnTo>
                  <a:pt x="301" y="644"/>
                </a:lnTo>
                <a:lnTo>
                  <a:pt x="318" y="653"/>
                </a:lnTo>
                <a:lnTo>
                  <a:pt x="326" y="644"/>
                </a:lnTo>
                <a:lnTo>
                  <a:pt x="321" y="630"/>
                </a:lnTo>
                <a:lnTo>
                  <a:pt x="312" y="613"/>
                </a:lnTo>
                <a:lnTo>
                  <a:pt x="298" y="605"/>
                </a:lnTo>
                <a:lnTo>
                  <a:pt x="290" y="610"/>
                </a:lnTo>
                <a:lnTo>
                  <a:pt x="259" y="579"/>
                </a:lnTo>
                <a:lnTo>
                  <a:pt x="261" y="570"/>
                </a:lnTo>
                <a:lnTo>
                  <a:pt x="272" y="559"/>
                </a:lnTo>
                <a:lnTo>
                  <a:pt x="269" y="536"/>
                </a:lnTo>
                <a:lnTo>
                  <a:pt x="253" y="503"/>
                </a:lnTo>
                <a:lnTo>
                  <a:pt x="236" y="489"/>
                </a:lnTo>
                <a:lnTo>
                  <a:pt x="216" y="477"/>
                </a:lnTo>
                <a:lnTo>
                  <a:pt x="171" y="451"/>
                </a:lnTo>
                <a:lnTo>
                  <a:pt x="142" y="432"/>
                </a:lnTo>
                <a:lnTo>
                  <a:pt x="128" y="434"/>
                </a:lnTo>
                <a:lnTo>
                  <a:pt x="100" y="411"/>
                </a:lnTo>
                <a:lnTo>
                  <a:pt x="31" y="411"/>
                </a:lnTo>
                <a:lnTo>
                  <a:pt x="23" y="420"/>
                </a:lnTo>
                <a:lnTo>
                  <a:pt x="17" y="403"/>
                </a:lnTo>
                <a:lnTo>
                  <a:pt x="20" y="375"/>
                </a:lnTo>
                <a:lnTo>
                  <a:pt x="20" y="344"/>
                </a:lnTo>
                <a:lnTo>
                  <a:pt x="9" y="315"/>
                </a:lnTo>
                <a:lnTo>
                  <a:pt x="0" y="301"/>
                </a:lnTo>
                <a:lnTo>
                  <a:pt x="34" y="270"/>
                </a:lnTo>
                <a:lnTo>
                  <a:pt x="79" y="216"/>
                </a:lnTo>
                <a:lnTo>
                  <a:pt x="83" y="195"/>
                </a:lnTo>
                <a:lnTo>
                  <a:pt x="111" y="168"/>
                </a:lnTo>
                <a:lnTo>
                  <a:pt x="131" y="168"/>
                </a:lnTo>
                <a:lnTo>
                  <a:pt x="128" y="142"/>
                </a:lnTo>
              </a:path>
            </a:pathLst>
          </a:custGeom>
          <a:solidFill>
            <a:srgbClr val="00B050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5462267" y="4123157"/>
            <a:ext cx="696080" cy="682511"/>
          </a:xfrm>
          <a:custGeom>
            <a:avLst/>
            <a:gdLst>
              <a:gd name="T0" fmla="*/ 173 w 395"/>
              <a:gd name="T1" fmla="*/ 406 h 407"/>
              <a:gd name="T2" fmla="*/ 190 w 395"/>
              <a:gd name="T3" fmla="*/ 389 h 407"/>
              <a:gd name="T4" fmla="*/ 207 w 395"/>
              <a:gd name="T5" fmla="*/ 383 h 407"/>
              <a:gd name="T6" fmla="*/ 219 w 395"/>
              <a:gd name="T7" fmla="*/ 383 h 407"/>
              <a:gd name="T8" fmla="*/ 219 w 395"/>
              <a:gd name="T9" fmla="*/ 360 h 407"/>
              <a:gd name="T10" fmla="*/ 233 w 395"/>
              <a:gd name="T11" fmla="*/ 346 h 407"/>
              <a:gd name="T12" fmla="*/ 256 w 395"/>
              <a:gd name="T13" fmla="*/ 344 h 407"/>
              <a:gd name="T14" fmla="*/ 309 w 395"/>
              <a:gd name="T15" fmla="*/ 340 h 407"/>
              <a:gd name="T16" fmla="*/ 335 w 395"/>
              <a:gd name="T17" fmla="*/ 344 h 407"/>
              <a:gd name="T18" fmla="*/ 356 w 395"/>
              <a:gd name="T19" fmla="*/ 332 h 407"/>
              <a:gd name="T20" fmla="*/ 370 w 395"/>
              <a:gd name="T21" fmla="*/ 332 h 407"/>
              <a:gd name="T22" fmla="*/ 383 w 395"/>
              <a:gd name="T23" fmla="*/ 327 h 407"/>
              <a:gd name="T24" fmla="*/ 394 w 395"/>
              <a:gd name="T25" fmla="*/ 318 h 407"/>
              <a:gd name="T26" fmla="*/ 386 w 395"/>
              <a:gd name="T27" fmla="*/ 298 h 407"/>
              <a:gd name="T28" fmla="*/ 378 w 395"/>
              <a:gd name="T29" fmla="*/ 306 h 407"/>
              <a:gd name="T30" fmla="*/ 369 w 395"/>
              <a:gd name="T31" fmla="*/ 304 h 407"/>
              <a:gd name="T32" fmla="*/ 357 w 395"/>
              <a:gd name="T33" fmla="*/ 298 h 407"/>
              <a:gd name="T34" fmla="*/ 363 w 395"/>
              <a:gd name="T35" fmla="*/ 272 h 407"/>
              <a:gd name="T36" fmla="*/ 371 w 395"/>
              <a:gd name="T37" fmla="*/ 264 h 407"/>
              <a:gd name="T38" fmla="*/ 370 w 395"/>
              <a:gd name="T39" fmla="*/ 252 h 407"/>
              <a:gd name="T40" fmla="*/ 349 w 395"/>
              <a:gd name="T41" fmla="*/ 225 h 407"/>
              <a:gd name="T42" fmla="*/ 332 w 395"/>
              <a:gd name="T43" fmla="*/ 207 h 407"/>
              <a:gd name="T44" fmla="*/ 312 w 395"/>
              <a:gd name="T45" fmla="*/ 192 h 407"/>
              <a:gd name="T46" fmla="*/ 312 w 395"/>
              <a:gd name="T47" fmla="*/ 177 h 407"/>
              <a:gd name="T48" fmla="*/ 316 w 395"/>
              <a:gd name="T49" fmla="*/ 156 h 407"/>
              <a:gd name="T50" fmla="*/ 321 w 395"/>
              <a:gd name="T51" fmla="*/ 130 h 407"/>
              <a:gd name="T52" fmla="*/ 308 w 395"/>
              <a:gd name="T53" fmla="*/ 114 h 407"/>
              <a:gd name="T54" fmla="*/ 314 w 395"/>
              <a:gd name="T55" fmla="*/ 73 h 407"/>
              <a:gd name="T56" fmla="*/ 306 w 395"/>
              <a:gd name="T57" fmla="*/ 19 h 407"/>
              <a:gd name="T58" fmla="*/ 287 w 395"/>
              <a:gd name="T59" fmla="*/ 2 h 407"/>
              <a:gd name="T60" fmla="*/ 278 w 395"/>
              <a:gd name="T61" fmla="*/ 0 h 407"/>
              <a:gd name="T62" fmla="*/ 247 w 395"/>
              <a:gd name="T63" fmla="*/ 16 h 407"/>
              <a:gd name="T64" fmla="*/ 233 w 395"/>
              <a:gd name="T65" fmla="*/ 2 h 407"/>
              <a:gd name="T66" fmla="*/ 221 w 395"/>
              <a:gd name="T67" fmla="*/ 11 h 407"/>
              <a:gd name="T68" fmla="*/ 227 w 395"/>
              <a:gd name="T69" fmla="*/ 25 h 407"/>
              <a:gd name="T70" fmla="*/ 213 w 395"/>
              <a:gd name="T71" fmla="*/ 61 h 407"/>
              <a:gd name="T72" fmla="*/ 196 w 395"/>
              <a:gd name="T73" fmla="*/ 83 h 407"/>
              <a:gd name="T74" fmla="*/ 199 w 395"/>
              <a:gd name="T75" fmla="*/ 100 h 407"/>
              <a:gd name="T76" fmla="*/ 162 w 395"/>
              <a:gd name="T77" fmla="*/ 121 h 407"/>
              <a:gd name="T78" fmla="*/ 152 w 395"/>
              <a:gd name="T79" fmla="*/ 102 h 407"/>
              <a:gd name="T80" fmla="*/ 120 w 395"/>
              <a:gd name="T81" fmla="*/ 109 h 407"/>
              <a:gd name="T82" fmla="*/ 119 w 395"/>
              <a:gd name="T83" fmla="*/ 130 h 407"/>
              <a:gd name="T84" fmla="*/ 92 w 395"/>
              <a:gd name="T85" fmla="*/ 130 h 407"/>
              <a:gd name="T86" fmla="*/ 72 w 395"/>
              <a:gd name="T87" fmla="*/ 152 h 407"/>
              <a:gd name="T88" fmla="*/ 48 w 395"/>
              <a:gd name="T89" fmla="*/ 166 h 407"/>
              <a:gd name="T90" fmla="*/ 35 w 395"/>
              <a:gd name="T91" fmla="*/ 175 h 407"/>
              <a:gd name="T92" fmla="*/ 19 w 395"/>
              <a:gd name="T93" fmla="*/ 192 h 407"/>
              <a:gd name="T94" fmla="*/ 0 w 395"/>
              <a:gd name="T95" fmla="*/ 213 h 407"/>
              <a:gd name="T96" fmla="*/ 20 w 395"/>
              <a:gd name="T97" fmla="*/ 221 h 407"/>
              <a:gd name="T98" fmla="*/ 48 w 395"/>
              <a:gd name="T99" fmla="*/ 258 h 407"/>
              <a:gd name="T100" fmla="*/ 74 w 395"/>
              <a:gd name="T101" fmla="*/ 261 h 407"/>
              <a:gd name="T102" fmla="*/ 85 w 395"/>
              <a:gd name="T103" fmla="*/ 278 h 407"/>
              <a:gd name="T104" fmla="*/ 80 w 395"/>
              <a:gd name="T105" fmla="*/ 295 h 407"/>
              <a:gd name="T106" fmla="*/ 83 w 395"/>
              <a:gd name="T107" fmla="*/ 312 h 407"/>
              <a:gd name="T108" fmla="*/ 99 w 395"/>
              <a:gd name="T109" fmla="*/ 329 h 407"/>
              <a:gd name="T110" fmla="*/ 116 w 395"/>
              <a:gd name="T111" fmla="*/ 354 h 407"/>
              <a:gd name="T112" fmla="*/ 133 w 395"/>
              <a:gd name="T113" fmla="*/ 377 h 407"/>
              <a:gd name="T114" fmla="*/ 154 w 395"/>
              <a:gd name="T115" fmla="*/ 380 h 407"/>
              <a:gd name="T116" fmla="*/ 173 w 395"/>
              <a:gd name="T117" fmla="*/ 406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95" h="407">
                <a:moveTo>
                  <a:pt x="173" y="406"/>
                </a:moveTo>
                <a:lnTo>
                  <a:pt x="190" y="389"/>
                </a:lnTo>
                <a:lnTo>
                  <a:pt x="207" y="383"/>
                </a:lnTo>
                <a:lnTo>
                  <a:pt x="219" y="383"/>
                </a:lnTo>
                <a:lnTo>
                  <a:pt x="219" y="360"/>
                </a:lnTo>
                <a:lnTo>
                  <a:pt x="233" y="346"/>
                </a:lnTo>
                <a:lnTo>
                  <a:pt x="256" y="344"/>
                </a:lnTo>
                <a:lnTo>
                  <a:pt x="309" y="340"/>
                </a:lnTo>
                <a:lnTo>
                  <a:pt x="335" y="344"/>
                </a:lnTo>
                <a:lnTo>
                  <a:pt x="356" y="332"/>
                </a:lnTo>
                <a:lnTo>
                  <a:pt x="370" y="332"/>
                </a:lnTo>
                <a:lnTo>
                  <a:pt x="383" y="327"/>
                </a:lnTo>
                <a:lnTo>
                  <a:pt x="394" y="318"/>
                </a:lnTo>
                <a:lnTo>
                  <a:pt x="386" y="298"/>
                </a:lnTo>
                <a:lnTo>
                  <a:pt x="378" y="306"/>
                </a:lnTo>
                <a:lnTo>
                  <a:pt x="369" y="304"/>
                </a:lnTo>
                <a:lnTo>
                  <a:pt x="357" y="298"/>
                </a:lnTo>
                <a:lnTo>
                  <a:pt x="363" y="272"/>
                </a:lnTo>
                <a:lnTo>
                  <a:pt x="371" y="264"/>
                </a:lnTo>
                <a:lnTo>
                  <a:pt x="370" y="252"/>
                </a:lnTo>
                <a:lnTo>
                  <a:pt x="349" y="225"/>
                </a:lnTo>
                <a:lnTo>
                  <a:pt x="332" y="207"/>
                </a:lnTo>
                <a:lnTo>
                  <a:pt x="312" y="192"/>
                </a:lnTo>
                <a:lnTo>
                  <a:pt x="312" y="177"/>
                </a:lnTo>
                <a:lnTo>
                  <a:pt x="316" y="156"/>
                </a:lnTo>
                <a:lnTo>
                  <a:pt x="321" y="130"/>
                </a:lnTo>
                <a:lnTo>
                  <a:pt x="308" y="114"/>
                </a:lnTo>
                <a:lnTo>
                  <a:pt x="314" y="73"/>
                </a:lnTo>
                <a:lnTo>
                  <a:pt x="306" y="19"/>
                </a:lnTo>
                <a:lnTo>
                  <a:pt x="287" y="2"/>
                </a:lnTo>
                <a:lnTo>
                  <a:pt x="278" y="0"/>
                </a:lnTo>
                <a:lnTo>
                  <a:pt x="247" y="16"/>
                </a:lnTo>
                <a:lnTo>
                  <a:pt x="233" y="2"/>
                </a:lnTo>
                <a:lnTo>
                  <a:pt x="221" y="11"/>
                </a:lnTo>
                <a:lnTo>
                  <a:pt x="227" y="25"/>
                </a:lnTo>
                <a:lnTo>
                  <a:pt x="213" y="61"/>
                </a:lnTo>
                <a:lnTo>
                  <a:pt x="196" y="83"/>
                </a:lnTo>
                <a:lnTo>
                  <a:pt x="199" y="100"/>
                </a:lnTo>
                <a:lnTo>
                  <a:pt x="162" y="121"/>
                </a:lnTo>
                <a:lnTo>
                  <a:pt x="152" y="102"/>
                </a:lnTo>
                <a:lnTo>
                  <a:pt x="120" y="109"/>
                </a:lnTo>
                <a:lnTo>
                  <a:pt x="119" y="130"/>
                </a:lnTo>
                <a:lnTo>
                  <a:pt x="92" y="130"/>
                </a:lnTo>
                <a:lnTo>
                  <a:pt x="72" y="152"/>
                </a:lnTo>
                <a:lnTo>
                  <a:pt x="48" y="166"/>
                </a:lnTo>
                <a:lnTo>
                  <a:pt x="35" y="175"/>
                </a:lnTo>
                <a:lnTo>
                  <a:pt x="19" y="192"/>
                </a:lnTo>
                <a:lnTo>
                  <a:pt x="0" y="213"/>
                </a:lnTo>
                <a:lnTo>
                  <a:pt x="20" y="221"/>
                </a:lnTo>
                <a:lnTo>
                  <a:pt x="48" y="258"/>
                </a:lnTo>
                <a:lnTo>
                  <a:pt x="74" y="261"/>
                </a:lnTo>
                <a:lnTo>
                  <a:pt x="85" y="278"/>
                </a:lnTo>
                <a:lnTo>
                  <a:pt x="80" y="295"/>
                </a:lnTo>
                <a:lnTo>
                  <a:pt x="83" y="312"/>
                </a:lnTo>
                <a:lnTo>
                  <a:pt x="99" y="329"/>
                </a:lnTo>
                <a:lnTo>
                  <a:pt x="116" y="354"/>
                </a:lnTo>
                <a:lnTo>
                  <a:pt x="133" y="377"/>
                </a:lnTo>
                <a:lnTo>
                  <a:pt x="154" y="380"/>
                </a:lnTo>
                <a:lnTo>
                  <a:pt x="173" y="406"/>
                </a:lnTo>
              </a:path>
            </a:pathLst>
          </a:custGeom>
          <a:solidFill>
            <a:schemeClr val="accent4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11" name="Freeform 8"/>
          <p:cNvSpPr>
            <a:spLocks/>
          </p:cNvSpPr>
          <p:nvPr/>
        </p:nvSpPr>
        <p:spPr bwMode="auto">
          <a:xfrm>
            <a:off x="5783883" y="3140224"/>
            <a:ext cx="770068" cy="1424815"/>
          </a:xfrm>
          <a:custGeom>
            <a:avLst/>
            <a:gdLst>
              <a:gd name="T0" fmla="*/ 197 w 437"/>
              <a:gd name="T1" fmla="*/ 837 h 850"/>
              <a:gd name="T2" fmla="*/ 228 w 437"/>
              <a:gd name="T3" fmla="*/ 770 h 850"/>
              <a:gd name="T4" fmla="*/ 234 w 437"/>
              <a:gd name="T5" fmla="*/ 724 h 850"/>
              <a:gd name="T6" fmla="*/ 288 w 437"/>
              <a:gd name="T7" fmla="*/ 661 h 850"/>
              <a:gd name="T8" fmla="*/ 345 w 437"/>
              <a:gd name="T9" fmla="*/ 639 h 850"/>
              <a:gd name="T10" fmla="*/ 376 w 437"/>
              <a:gd name="T11" fmla="*/ 597 h 850"/>
              <a:gd name="T12" fmla="*/ 398 w 437"/>
              <a:gd name="T13" fmla="*/ 588 h 850"/>
              <a:gd name="T14" fmla="*/ 407 w 437"/>
              <a:gd name="T15" fmla="*/ 580 h 850"/>
              <a:gd name="T16" fmla="*/ 384 w 437"/>
              <a:gd name="T17" fmla="*/ 554 h 850"/>
              <a:gd name="T18" fmla="*/ 350 w 437"/>
              <a:gd name="T19" fmla="*/ 542 h 850"/>
              <a:gd name="T20" fmla="*/ 341 w 437"/>
              <a:gd name="T21" fmla="*/ 531 h 850"/>
              <a:gd name="T22" fmla="*/ 290 w 437"/>
              <a:gd name="T23" fmla="*/ 463 h 850"/>
              <a:gd name="T24" fmla="*/ 282 w 437"/>
              <a:gd name="T25" fmla="*/ 426 h 850"/>
              <a:gd name="T26" fmla="*/ 282 w 437"/>
              <a:gd name="T27" fmla="*/ 381 h 850"/>
              <a:gd name="T28" fmla="*/ 290 w 437"/>
              <a:gd name="T29" fmla="*/ 338 h 850"/>
              <a:gd name="T30" fmla="*/ 302 w 437"/>
              <a:gd name="T31" fmla="*/ 304 h 850"/>
              <a:gd name="T32" fmla="*/ 321 w 437"/>
              <a:gd name="T33" fmla="*/ 259 h 850"/>
              <a:gd name="T34" fmla="*/ 369 w 437"/>
              <a:gd name="T35" fmla="*/ 174 h 850"/>
              <a:gd name="T36" fmla="*/ 393 w 437"/>
              <a:gd name="T37" fmla="*/ 131 h 850"/>
              <a:gd name="T38" fmla="*/ 436 w 437"/>
              <a:gd name="T39" fmla="*/ 71 h 850"/>
              <a:gd name="T40" fmla="*/ 424 w 437"/>
              <a:gd name="T41" fmla="*/ 43 h 850"/>
              <a:gd name="T42" fmla="*/ 397 w 437"/>
              <a:gd name="T43" fmla="*/ 54 h 850"/>
              <a:gd name="T44" fmla="*/ 387 w 437"/>
              <a:gd name="T45" fmla="*/ 17 h 850"/>
              <a:gd name="T46" fmla="*/ 362 w 437"/>
              <a:gd name="T47" fmla="*/ 3 h 850"/>
              <a:gd name="T48" fmla="*/ 336 w 437"/>
              <a:gd name="T49" fmla="*/ 17 h 850"/>
              <a:gd name="T50" fmla="*/ 296 w 437"/>
              <a:gd name="T51" fmla="*/ 0 h 850"/>
              <a:gd name="T52" fmla="*/ 260 w 437"/>
              <a:gd name="T53" fmla="*/ 33 h 850"/>
              <a:gd name="T54" fmla="*/ 277 w 437"/>
              <a:gd name="T55" fmla="*/ 96 h 850"/>
              <a:gd name="T56" fmla="*/ 261 w 437"/>
              <a:gd name="T57" fmla="*/ 125 h 850"/>
              <a:gd name="T58" fmla="*/ 231 w 437"/>
              <a:gd name="T59" fmla="*/ 168 h 850"/>
              <a:gd name="T60" fmla="*/ 206 w 437"/>
              <a:gd name="T61" fmla="*/ 154 h 850"/>
              <a:gd name="T62" fmla="*/ 199 w 437"/>
              <a:gd name="T63" fmla="*/ 190 h 850"/>
              <a:gd name="T64" fmla="*/ 178 w 437"/>
              <a:gd name="T65" fmla="*/ 216 h 850"/>
              <a:gd name="T66" fmla="*/ 155 w 437"/>
              <a:gd name="T67" fmla="*/ 242 h 850"/>
              <a:gd name="T68" fmla="*/ 124 w 437"/>
              <a:gd name="T69" fmla="*/ 261 h 850"/>
              <a:gd name="T70" fmla="*/ 117 w 437"/>
              <a:gd name="T71" fmla="*/ 237 h 850"/>
              <a:gd name="T72" fmla="*/ 98 w 437"/>
              <a:gd name="T73" fmla="*/ 236 h 850"/>
              <a:gd name="T74" fmla="*/ 75 w 437"/>
              <a:gd name="T75" fmla="*/ 276 h 850"/>
              <a:gd name="T76" fmla="*/ 55 w 437"/>
              <a:gd name="T77" fmla="*/ 310 h 850"/>
              <a:gd name="T78" fmla="*/ 46 w 437"/>
              <a:gd name="T79" fmla="*/ 318 h 850"/>
              <a:gd name="T80" fmla="*/ 34 w 437"/>
              <a:gd name="T81" fmla="*/ 334 h 850"/>
              <a:gd name="T82" fmla="*/ 0 w 437"/>
              <a:gd name="T83" fmla="*/ 398 h 850"/>
              <a:gd name="T84" fmla="*/ 29 w 437"/>
              <a:gd name="T85" fmla="*/ 412 h 850"/>
              <a:gd name="T86" fmla="*/ 83 w 437"/>
              <a:gd name="T87" fmla="*/ 438 h 850"/>
              <a:gd name="T88" fmla="*/ 75 w 437"/>
              <a:gd name="T89" fmla="*/ 478 h 850"/>
              <a:gd name="T90" fmla="*/ 80 w 437"/>
              <a:gd name="T91" fmla="*/ 528 h 850"/>
              <a:gd name="T92" fmla="*/ 133 w 437"/>
              <a:gd name="T93" fmla="*/ 549 h 850"/>
              <a:gd name="T94" fmla="*/ 148 w 437"/>
              <a:gd name="T95" fmla="*/ 576 h 850"/>
              <a:gd name="T96" fmla="*/ 123 w 437"/>
              <a:gd name="T97" fmla="*/ 616 h 850"/>
              <a:gd name="T98" fmla="*/ 129 w 437"/>
              <a:gd name="T99" fmla="*/ 670 h 850"/>
              <a:gd name="T100" fmla="*/ 123 w 437"/>
              <a:gd name="T101" fmla="*/ 709 h 850"/>
              <a:gd name="T102" fmla="*/ 131 w 437"/>
              <a:gd name="T103" fmla="*/ 752 h 850"/>
              <a:gd name="T104" fmla="*/ 126 w 437"/>
              <a:gd name="T105" fmla="*/ 789 h 850"/>
              <a:gd name="T106" fmla="*/ 140 w 437"/>
              <a:gd name="T107" fmla="*/ 798 h 850"/>
              <a:gd name="T108" fmla="*/ 169 w 437"/>
              <a:gd name="T109" fmla="*/ 829 h 8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37" h="850">
                <a:moveTo>
                  <a:pt x="186" y="849"/>
                </a:moveTo>
                <a:lnTo>
                  <a:pt x="197" y="837"/>
                </a:lnTo>
                <a:lnTo>
                  <a:pt x="200" y="812"/>
                </a:lnTo>
                <a:lnTo>
                  <a:pt x="228" y="770"/>
                </a:lnTo>
                <a:lnTo>
                  <a:pt x="231" y="738"/>
                </a:lnTo>
                <a:lnTo>
                  <a:pt x="234" y="724"/>
                </a:lnTo>
                <a:lnTo>
                  <a:pt x="242" y="707"/>
                </a:lnTo>
                <a:lnTo>
                  <a:pt x="288" y="661"/>
                </a:lnTo>
                <a:lnTo>
                  <a:pt x="307" y="650"/>
                </a:lnTo>
                <a:lnTo>
                  <a:pt x="345" y="639"/>
                </a:lnTo>
                <a:lnTo>
                  <a:pt x="361" y="625"/>
                </a:lnTo>
                <a:lnTo>
                  <a:pt x="376" y="597"/>
                </a:lnTo>
                <a:lnTo>
                  <a:pt x="390" y="594"/>
                </a:lnTo>
                <a:lnTo>
                  <a:pt x="398" y="588"/>
                </a:lnTo>
                <a:lnTo>
                  <a:pt x="409" y="585"/>
                </a:lnTo>
                <a:lnTo>
                  <a:pt x="407" y="580"/>
                </a:lnTo>
                <a:lnTo>
                  <a:pt x="404" y="568"/>
                </a:lnTo>
                <a:lnTo>
                  <a:pt x="384" y="554"/>
                </a:lnTo>
                <a:lnTo>
                  <a:pt x="367" y="545"/>
                </a:lnTo>
                <a:lnTo>
                  <a:pt x="350" y="542"/>
                </a:lnTo>
                <a:lnTo>
                  <a:pt x="341" y="540"/>
                </a:lnTo>
                <a:lnTo>
                  <a:pt x="341" y="531"/>
                </a:lnTo>
                <a:lnTo>
                  <a:pt x="324" y="506"/>
                </a:lnTo>
                <a:lnTo>
                  <a:pt x="290" y="463"/>
                </a:lnTo>
                <a:lnTo>
                  <a:pt x="288" y="438"/>
                </a:lnTo>
                <a:lnTo>
                  <a:pt x="282" y="426"/>
                </a:lnTo>
                <a:lnTo>
                  <a:pt x="274" y="421"/>
                </a:lnTo>
                <a:lnTo>
                  <a:pt x="282" y="381"/>
                </a:lnTo>
                <a:lnTo>
                  <a:pt x="285" y="355"/>
                </a:lnTo>
                <a:lnTo>
                  <a:pt x="290" y="338"/>
                </a:lnTo>
                <a:lnTo>
                  <a:pt x="293" y="312"/>
                </a:lnTo>
                <a:lnTo>
                  <a:pt x="302" y="304"/>
                </a:lnTo>
                <a:lnTo>
                  <a:pt x="302" y="290"/>
                </a:lnTo>
                <a:lnTo>
                  <a:pt x="321" y="259"/>
                </a:lnTo>
                <a:lnTo>
                  <a:pt x="333" y="233"/>
                </a:lnTo>
                <a:lnTo>
                  <a:pt x="369" y="174"/>
                </a:lnTo>
                <a:lnTo>
                  <a:pt x="378" y="159"/>
                </a:lnTo>
                <a:lnTo>
                  <a:pt x="393" y="131"/>
                </a:lnTo>
                <a:lnTo>
                  <a:pt x="433" y="88"/>
                </a:lnTo>
                <a:lnTo>
                  <a:pt x="436" y="71"/>
                </a:lnTo>
                <a:lnTo>
                  <a:pt x="426" y="59"/>
                </a:lnTo>
                <a:lnTo>
                  <a:pt x="424" y="43"/>
                </a:lnTo>
                <a:lnTo>
                  <a:pt x="409" y="39"/>
                </a:lnTo>
                <a:lnTo>
                  <a:pt x="397" y="54"/>
                </a:lnTo>
                <a:lnTo>
                  <a:pt x="390" y="45"/>
                </a:lnTo>
                <a:lnTo>
                  <a:pt x="387" y="17"/>
                </a:lnTo>
                <a:lnTo>
                  <a:pt x="374" y="19"/>
                </a:lnTo>
                <a:lnTo>
                  <a:pt x="362" y="3"/>
                </a:lnTo>
                <a:lnTo>
                  <a:pt x="347" y="4"/>
                </a:lnTo>
                <a:lnTo>
                  <a:pt x="336" y="17"/>
                </a:lnTo>
                <a:lnTo>
                  <a:pt x="319" y="3"/>
                </a:lnTo>
                <a:lnTo>
                  <a:pt x="296" y="0"/>
                </a:lnTo>
                <a:lnTo>
                  <a:pt x="275" y="14"/>
                </a:lnTo>
                <a:lnTo>
                  <a:pt x="260" y="33"/>
                </a:lnTo>
                <a:lnTo>
                  <a:pt x="245" y="44"/>
                </a:lnTo>
                <a:lnTo>
                  <a:pt x="277" y="96"/>
                </a:lnTo>
                <a:lnTo>
                  <a:pt x="277" y="116"/>
                </a:lnTo>
                <a:lnTo>
                  <a:pt x="261" y="125"/>
                </a:lnTo>
                <a:lnTo>
                  <a:pt x="241" y="150"/>
                </a:lnTo>
                <a:lnTo>
                  <a:pt x="231" y="168"/>
                </a:lnTo>
                <a:lnTo>
                  <a:pt x="220" y="159"/>
                </a:lnTo>
                <a:lnTo>
                  <a:pt x="206" y="154"/>
                </a:lnTo>
                <a:lnTo>
                  <a:pt x="199" y="158"/>
                </a:lnTo>
                <a:lnTo>
                  <a:pt x="199" y="190"/>
                </a:lnTo>
                <a:lnTo>
                  <a:pt x="196" y="210"/>
                </a:lnTo>
                <a:lnTo>
                  <a:pt x="178" y="216"/>
                </a:lnTo>
                <a:lnTo>
                  <a:pt x="163" y="223"/>
                </a:lnTo>
                <a:lnTo>
                  <a:pt x="155" y="242"/>
                </a:lnTo>
                <a:lnTo>
                  <a:pt x="151" y="261"/>
                </a:lnTo>
                <a:lnTo>
                  <a:pt x="124" y="261"/>
                </a:lnTo>
                <a:lnTo>
                  <a:pt x="117" y="254"/>
                </a:lnTo>
                <a:lnTo>
                  <a:pt x="117" y="237"/>
                </a:lnTo>
                <a:lnTo>
                  <a:pt x="108" y="227"/>
                </a:lnTo>
                <a:lnTo>
                  <a:pt x="98" y="236"/>
                </a:lnTo>
                <a:lnTo>
                  <a:pt x="71" y="253"/>
                </a:lnTo>
                <a:lnTo>
                  <a:pt x="75" y="276"/>
                </a:lnTo>
                <a:lnTo>
                  <a:pt x="73" y="287"/>
                </a:lnTo>
                <a:lnTo>
                  <a:pt x="55" y="310"/>
                </a:lnTo>
                <a:lnTo>
                  <a:pt x="45" y="310"/>
                </a:lnTo>
                <a:lnTo>
                  <a:pt x="46" y="318"/>
                </a:lnTo>
                <a:lnTo>
                  <a:pt x="49" y="330"/>
                </a:lnTo>
                <a:lnTo>
                  <a:pt x="34" y="334"/>
                </a:lnTo>
                <a:lnTo>
                  <a:pt x="12" y="338"/>
                </a:lnTo>
                <a:lnTo>
                  <a:pt x="0" y="398"/>
                </a:lnTo>
                <a:lnTo>
                  <a:pt x="12" y="405"/>
                </a:lnTo>
                <a:lnTo>
                  <a:pt x="29" y="412"/>
                </a:lnTo>
                <a:lnTo>
                  <a:pt x="55" y="421"/>
                </a:lnTo>
                <a:lnTo>
                  <a:pt x="83" y="438"/>
                </a:lnTo>
                <a:lnTo>
                  <a:pt x="83" y="446"/>
                </a:lnTo>
                <a:lnTo>
                  <a:pt x="75" y="478"/>
                </a:lnTo>
                <a:lnTo>
                  <a:pt x="75" y="515"/>
                </a:lnTo>
                <a:lnTo>
                  <a:pt x="80" y="528"/>
                </a:lnTo>
                <a:lnTo>
                  <a:pt x="99" y="534"/>
                </a:lnTo>
                <a:lnTo>
                  <a:pt x="133" y="549"/>
                </a:lnTo>
                <a:lnTo>
                  <a:pt x="146" y="557"/>
                </a:lnTo>
                <a:lnTo>
                  <a:pt x="148" y="576"/>
                </a:lnTo>
                <a:lnTo>
                  <a:pt x="137" y="588"/>
                </a:lnTo>
                <a:lnTo>
                  <a:pt x="123" y="616"/>
                </a:lnTo>
                <a:lnTo>
                  <a:pt x="123" y="633"/>
                </a:lnTo>
                <a:lnTo>
                  <a:pt x="129" y="670"/>
                </a:lnTo>
                <a:lnTo>
                  <a:pt x="126" y="685"/>
                </a:lnTo>
                <a:lnTo>
                  <a:pt x="123" y="709"/>
                </a:lnTo>
                <a:lnTo>
                  <a:pt x="137" y="727"/>
                </a:lnTo>
                <a:lnTo>
                  <a:pt x="131" y="752"/>
                </a:lnTo>
                <a:lnTo>
                  <a:pt x="126" y="773"/>
                </a:lnTo>
                <a:lnTo>
                  <a:pt x="126" y="789"/>
                </a:lnTo>
                <a:lnTo>
                  <a:pt x="129" y="792"/>
                </a:lnTo>
                <a:lnTo>
                  <a:pt x="140" y="798"/>
                </a:lnTo>
                <a:lnTo>
                  <a:pt x="160" y="815"/>
                </a:lnTo>
                <a:lnTo>
                  <a:pt x="169" y="829"/>
                </a:lnTo>
                <a:lnTo>
                  <a:pt x="186" y="849"/>
                </a:lnTo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grpSp>
        <p:nvGrpSpPr>
          <p:cNvPr id="2" name="1 Grupo"/>
          <p:cNvGrpSpPr/>
          <p:nvPr/>
        </p:nvGrpSpPr>
        <p:grpSpPr>
          <a:xfrm>
            <a:off x="6886137" y="3398354"/>
            <a:ext cx="1207949" cy="735012"/>
            <a:chOff x="6488251" y="3753086"/>
            <a:chExt cx="1207949" cy="735012"/>
          </a:xfrm>
          <a:solidFill>
            <a:srgbClr val="00B0F0"/>
          </a:solidFill>
        </p:grpSpPr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6488251" y="4263511"/>
              <a:ext cx="164584" cy="135627"/>
            </a:xfrm>
            <a:custGeom>
              <a:avLst/>
              <a:gdLst>
                <a:gd name="T0" fmla="*/ 78 w 93"/>
                <a:gd name="T1" fmla="*/ 0 h 81"/>
                <a:gd name="T2" fmla="*/ 52 w 93"/>
                <a:gd name="T3" fmla="*/ 0 h 81"/>
                <a:gd name="T4" fmla="*/ 21 w 93"/>
                <a:gd name="T5" fmla="*/ 17 h 81"/>
                <a:gd name="T6" fmla="*/ 21 w 93"/>
                <a:gd name="T7" fmla="*/ 34 h 81"/>
                <a:gd name="T8" fmla="*/ 12 w 93"/>
                <a:gd name="T9" fmla="*/ 37 h 81"/>
                <a:gd name="T10" fmla="*/ 3 w 93"/>
                <a:gd name="T11" fmla="*/ 49 h 81"/>
                <a:gd name="T12" fmla="*/ 0 w 93"/>
                <a:gd name="T13" fmla="*/ 60 h 81"/>
                <a:gd name="T14" fmla="*/ 9 w 93"/>
                <a:gd name="T15" fmla="*/ 63 h 81"/>
                <a:gd name="T16" fmla="*/ 26 w 93"/>
                <a:gd name="T17" fmla="*/ 80 h 81"/>
                <a:gd name="T18" fmla="*/ 38 w 93"/>
                <a:gd name="T19" fmla="*/ 80 h 81"/>
                <a:gd name="T20" fmla="*/ 38 w 93"/>
                <a:gd name="T21" fmla="*/ 71 h 81"/>
                <a:gd name="T22" fmla="*/ 47 w 93"/>
                <a:gd name="T23" fmla="*/ 54 h 81"/>
                <a:gd name="T24" fmla="*/ 57 w 93"/>
                <a:gd name="T25" fmla="*/ 57 h 81"/>
                <a:gd name="T26" fmla="*/ 66 w 93"/>
                <a:gd name="T27" fmla="*/ 45 h 81"/>
                <a:gd name="T28" fmla="*/ 89 w 93"/>
                <a:gd name="T29" fmla="*/ 23 h 81"/>
                <a:gd name="T30" fmla="*/ 92 w 93"/>
                <a:gd name="T31" fmla="*/ 17 h 81"/>
                <a:gd name="T32" fmla="*/ 89 w 93"/>
                <a:gd name="T33" fmla="*/ 14 h 81"/>
                <a:gd name="T34" fmla="*/ 78 w 93"/>
                <a:gd name="T3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" h="81">
                  <a:moveTo>
                    <a:pt x="78" y="0"/>
                  </a:moveTo>
                  <a:lnTo>
                    <a:pt x="52" y="0"/>
                  </a:lnTo>
                  <a:lnTo>
                    <a:pt x="21" y="17"/>
                  </a:lnTo>
                  <a:lnTo>
                    <a:pt x="21" y="34"/>
                  </a:lnTo>
                  <a:lnTo>
                    <a:pt x="12" y="37"/>
                  </a:lnTo>
                  <a:lnTo>
                    <a:pt x="3" y="49"/>
                  </a:lnTo>
                  <a:lnTo>
                    <a:pt x="0" y="60"/>
                  </a:lnTo>
                  <a:lnTo>
                    <a:pt x="9" y="63"/>
                  </a:lnTo>
                  <a:lnTo>
                    <a:pt x="26" y="80"/>
                  </a:lnTo>
                  <a:lnTo>
                    <a:pt x="38" y="80"/>
                  </a:lnTo>
                  <a:lnTo>
                    <a:pt x="38" y="71"/>
                  </a:lnTo>
                  <a:lnTo>
                    <a:pt x="47" y="54"/>
                  </a:lnTo>
                  <a:lnTo>
                    <a:pt x="57" y="57"/>
                  </a:lnTo>
                  <a:lnTo>
                    <a:pt x="66" y="45"/>
                  </a:lnTo>
                  <a:lnTo>
                    <a:pt x="89" y="23"/>
                  </a:lnTo>
                  <a:lnTo>
                    <a:pt x="92" y="17"/>
                  </a:lnTo>
                  <a:lnTo>
                    <a:pt x="89" y="14"/>
                  </a:lnTo>
                  <a:lnTo>
                    <a:pt x="78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6563748" y="4413721"/>
              <a:ext cx="89087" cy="74377"/>
            </a:xfrm>
            <a:custGeom>
              <a:avLst/>
              <a:gdLst>
                <a:gd name="T0" fmla="*/ 9 w 50"/>
                <a:gd name="T1" fmla="*/ 0 h 44"/>
                <a:gd name="T2" fmla="*/ 9 w 50"/>
                <a:gd name="T3" fmla="*/ 9 h 44"/>
                <a:gd name="T4" fmla="*/ 0 w 50"/>
                <a:gd name="T5" fmla="*/ 17 h 44"/>
                <a:gd name="T6" fmla="*/ 0 w 50"/>
                <a:gd name="T7" fmla="*/ 31 h 44"/>
                <a:gd name="T8" fmla="*/ 9 w 50"/>
                <a:gd name="T9" fmla="*/ 43 h 44"/>
                <a:gd name="T10" fmla="*/ 17 w 50"/>
                <a:gd name="T11" fmla="*/ 34 h 44"/>
                <a:gd name="T12" fmla="*/ 23 w 50"/>
                <a:gd name="T13" fmla="*/ 38 h 44"/>
                <a:gd name="T14" fmla="*/ 37 w 50"/>
                <a:gd name="T15" fmla="*/ 43 h 44"/>
                <a:gd name="T16" fmla="*/ 49 w 50"/>
                <a:gd name="T17" fmla="*/ 38 h 44"/>
                <a:gd name="T18" fmla="*/ 46 w 50"/>
                <a:gd name="T19" fmla="*/ 29 h 44"/>
                <a:gd name="T20" fmla="*/ 35 w 50"/>
                <a:gd name="T21" fmla="*/ 17 h 44"/>
                <a:gd name="T22" fmla="*/ 26 w 50"/>
                <a:gd name="T23" fmla="*/ 14 h 44"/>
                <a:gd name="T24" fmla="*/ 17 w 50"/>
                <a:gd name="T25" fmla="*/ 14 h 44"/>
                <a:gd name="T26" fmla="*/ 9 w 50"/>
                <a:gd name="T2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44">
                  <a:moveTo>
                    <a:pt x="9" y="0"/>
                  </a:moveTo>
                  <a:lnTo>
                    <a:pt x="9" y="9"/>
                  </a:lnTo>
                  <a:lnTo>
                    <a:pt x="0" y="17"/>
                  </a:lnTo>
                  <a:lnTo>
                    <a:pt x="0" y="31"/>
                  </a:lnTo>
                  <a:lnTo>
                    <a:pt x="9" y="43"/>
                  </a:lnTo>
                  <a:lnTo>
                    <a:pt x="17" y="34"/>
                  </a:lnTo>
                  <a:lnTo>
                    <a:pt x="23" y="38"/>
                  </a:lnTo>
                  <a:lnTo>
                    <a:pt x="37" y="43"/>
                  </a:lnTo>
                  <a:lnTo>
                    <a:pt x="49" y="38"/>
                  </a:lnTo>
                  <a:lnTo>
                    <a:pt x="46" y="29"/>
                  </a:lnTo>
                  <a:lnTo>
                    <a:pt x="35" y="17"/>
                  </a:lnTo>
                  <a:lnTo>
                    <a:pt x="26" y="14"/>
                  </a:lnTo>
                  <a:lnTo>
                    <a:pt x="17" y="14"/>
                  </a:lnTo>
                  <a:lnTo>
                    <a:pt x="9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6904993" y="3799753"/>
              <a:ext cx="446941" cy="350006"/>
            </a:xfrm>
            <a:custGeom>
              <a:avLst/>
              <a:gdLst>
                <a:gd name="T0" fmla="*/ 199 w 254"/>
                <a:gd name="T1" fmla="*/ 0 h 208"/>
                <a:gd name="T2" fmla="*/ 177 w 254"/>
                <a:gd name="T3" fmla="*/ 14 h 208"/>
                <a:gd name="T4" fmla="*/ 182 w 254"/>
                <a:gd name="T5" fmla="*/ 20 h 208"/>
                <a:gd name="T6" fmla="*/ 193 w 254"/>
                <a:gd name="T7" fmla="*/ 20 h 208"/>
                <a:gd name="T8" fmla="*/ 187 w 254"/>
                <a:gd name="T9" fmla="*/ 31 h 208"/>
                <a:gd name="T10" fmla="*/ 173 w 254"/>
                <a:gd name="T11" fmla="*/ 45 h 208"/>
                <a:gd name="T12" fmla="*/ 187 w 254"/>
                <a:gd name="T13" fmla="*/ 43 h 208"/>
                <a:gd name="T14" fmla="*/ 196 w 254"/>
                <a:gd name="T15" fmla="*/ 51 h 208"/>
                <a:gd name="T16" fmla="*/ 196 w 254"/>
                <a:gd name="T17" fmla="*/ 54 h 208"/>
                <a:gd name="T18" fmla="*/ 208 w 254"/>
                <a:gd name="T19" fmla="*/ 65 h 208"/>
                <a:gd name="T20" fmla="*/ 219 w 254"/>
                <a:gd name="T21" fmla="*/ 60 h 208"/>
                <a:gd name="T22" fmla="*/ 225 w 254"/>
                <a:gd name="T23" fmla="*/ 43 h 208"/>
                <a:gd name="T24" fmla="*/ 239 w 254"/>
                <a:gd name="T25" fmla="*/ 45 h 208"/>
                <a:gd name="T26" fmla="*/ 248 w 254"/>
                <a:gd name="T27" fmla="*/ 54 h 208"/>
                <a:gd name="T28" fmla="*/ 253 w 254"/>
                <a:gd name="T29" fmla="*/ 65 h 208"/>
                <a:gd name="T30" fmla="*/ 244 w 254"/>
                <a:gd name="T31" fmla="*/ 77 h 208"/>
                <a:gd name="T32" fmla="*/ 233 w 254"/>
                <a:gd name="T33" fmla="*/ 83 h 208"/>
                <a:gd name="T34" fmla="*/ 241 w 254"/>
                <a:gd name="T35" fmla="*/ 97 h 208"/>
                <a:gd name="T36" fmla="*/ 239 w 254"/>
                <a:gd name="T37" fmla="*/ 110 h 208"/>
                <a:gd name="T38" fmla="*/ 236 w 254"/>
                <a:gd name="T39" fmla="*/ 128 h 208"/>
                <a:gd name="T40" fmla="*/ 230 w 254"/>
                <a:gd name="T41" fmla="*/ 145 h 208"/>
                <a:gd name="T42" fmla="*/ 210 w 254"/>
                <a:gd name="T43" fmla="*/ 148 h 208"/>
                <a:gd name="T44" fmla="*/ 216 w 254"/>
                <a:gd name="T45" fmla="*/ 159 h 208"/>
                <a:gd name="T46" fmla="*/ 225 w 254"/>
                <a:gd name="T47" fmla="*/ 173 h 208"/>
                <a:gd name="T48" fmla="*/ 213 w 254"/>
                <a:gd name="T49" fmla="*/ 181 h 208"/>
                <a:gd name="T50" fmla="*/ 208 w 254"/>
                <a:gd name="T51" fmla="*/ 198 h 208"/>
                <a:gd name="T52" fmla="*/ 199 w 254"/>
                <a:gd name="T53" fmla="*/ 202 h 208"/>
                <a:gd name="T54" fmla="*/ 191 w 254"/>
                <a:gd name="T55" fmla="*/ 196 h 208"/>
                <a:gd name="T56" fmla="*/ 182 w 254"/>
                <a:gd name="T57" fmla="*/ 196 h 208"/>
                <a:gd name="T58" fmla="*/ 165 w 254"/>
                <a:gd name="T59" fmla="*/ 207 h 208"/>
                <a:gd name="T60" fmla="*/ 142 w 254"/>
                <a:gd name="T61" fmla="*/ 179 h 208"/>
                <a:gd name="T62" fmla="*/ 122 w 254"/>
                <a:gd name="T63" fmla="*/ 184 h 208"/>
                <a:gd name="T64" fmla="*/ 108 w 254"/>
                <a:gd name="T65" fmla="*/ 171 h 208"/>
                <a:gd name="T66" fmla="*/ 102 w 254"/>
                <a:gd name="T67" fmla="*/ 153 h 208"/>
                <a:gd name="T68" fmla="*/ 102 w 254"/>
                <a:gd name="T69" fmla="*/ 136 h 208"/>
                <a:gd name="T70" fmla="*/ 85 w 254"/>
                <a:gd name="T71" fmla="*/ 131 h 208"/>
                <a:gd name="T72" fmla="*/ 76 w 254"/>
                <a:gd name="T73" fmla="*/ 131 h 208"/>
                <a:gd name="T74" fmla="*/ 71 w 254"/>
                <a:gd name="T75" fmla="*/ 122 h 208"/>
                <a:gd name="T76" fmla="*/ 62 w 254"/>
                <a:gd name="T77" fmla="*/ 131 h 208"/>
                <a:gd name="T78" fmla="*/ 57 w 254"/>
                <a:gd name="T79" fmla="*/ 145 h 208"/>
                <a:gd name="T80" fmla="*/ 42 w 254"/>
                <a:gd name="T81" fmla="*/ 157 h 208"/>
                <a:gd name="T82" fmla="*/ 26 w 254"/>
                <a:gd name="T83" fmla="*/ 136 h 208"/>
                <a:gd name="T84" fmla="*/ 0 w 254"/>
                <a:gd name="T85" fmla="*/ 133 h 208"/>
                <a:gd name="T86" fmla="*/ 5 w 254"/>
                <a:gd name="T87" fmla="*/ 122 h 208"/>
                <a:gd name="T88" fmla="*/ 23 w 254"/>
                <a:gd name="T89" fmla="*/ 110 h 208"/>
                <a:gd name="T90" fmla="*/ 26 w 254"/>
                <a:gd name="T91" fmla="*/ 97 h 208"/>
                <a:gd name="T92" fmla="*/ 45 w 254"/>
                <a:gd name="T93" fmla="*/ 71 h 208"/>
                <a:gd name="T94" fmla="*/ 68 w 254"/>
                <a:gd name="T95" fmla="*/ 69 h 208"/>
                <a:gd name="T96" fmla="*/ 88 w 254"/>
                <a:gd name="T97" fmla="*/ 48 h 208"/>
                <a:gd name="T98" fmla="*/ 94 w 254"/>
                <a:gd name="T99" fmla="*/ 37 h 208"/>
                <a:gd name="T100" fmla="*/ 108 w 254"/>
                <a:gd name="T101" fmla="*/ 23 h 208"/>
                <a:gd name="T102" fmla="*/ 116 w 254"/>
                <a:gd name="T103" fmla="*/ 29 h 208"/>
                <a:gd name="T104" fmla="*/ 137 w 254"/>
                <a:gd name="T105" fmla="*/ 20 h 208"/>
                <a:gd name="T106" fmla="*/ 142 w 254"/>
                <a:gd name="T107" fmla="*/ 5 h 208"/>
                <a:gd name="T108" fmla="*/ 170 w 254"/>
                <a:gd name="T109" fmla="*/ 3 h 208"/>
                <a:gd name="T110" fmla="*/ 199 w 254"/>
                <a:gd name="T111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54" h="208">
                  <a:moveTo>
                    <a:pt x="199" y="0"/>
                  </a:moveTo>
                  <a:lnTo>
                    <a:pt x="177" y="14"/>
                  </a:lnTo>
                  <a:lnTo>
                    <a:pt x="182" y="20"/>
                  </a:lnTo>
                  <a:lnTo>
                    <a:pt x="193" y="20"/>
                  </a:lnTo>
                  <a:lnTo>
                    <a:pt x="187" y="31"/>
                  </a:lnTo>
                  <a:lnTo>
                    <a:pt x="173" y="45"/>
                  </a:lnTo>
                  <a:lnTo>
                    <a:pt x="187" y="43"/>
                  </a:lnTo>
                  <a:lnTo>
                    <a:pt x="196" y="51"/>
                  </a:lnTo>
                  <a:lnTo>
                    <a:pt x="196" y="54"/>
                  </a:lnTo>
                  <a:lnTo>
                    <a:pt x="208" y="65"/>
                  </a:lnTo>
                  <a:lnTo>
                    <a:pt x="219" y="60"/>
                  </a:lnTo>
                  <a:lnTo>
                    <a:pt x="225" y="43"/>
                  </a:lnTo>
                  <a:lnTo>
                    <a:pt x="239" y="45"/>
                  </a:lnTo>
                  <a:lnTo>
                    <a:pt x="248" y="54"/>
                  </a:lnTo>
                  <a:lnTo>
                    <a:pt x="253" y="65"/>
                  </a:lnTo>
                  <a:lnTo>
                    <a:pt x="244" y="77"/>
                  </a:lnTo>
                  <a:lnTo>
                    <a:pt x="233" y="83"/>
                  </a:lnTo>
                  <a:lnTo>
                    <a:pt x="241" y="97"/>
                  </a:lnTo>
                  <a:lnTo>
                    <a:pt x="239" y="110"/>
                  </a:lnTo>
                  <a:lnTo>
                    <a:pt x="236" y="128"/>
                  </a:lnTo>
                  <a:lnTo>
                    <a:pt x="230" y="145"/>
                  </a:lnTo>
                  <a:lnTo>
                    <a:pt x="210" y="148"/>
                  </a:lnTo>
                  <a:lnTo>
                    <a:pt x="216" y="159"/>
                  </a:lnTo>
                  <a:lnTo>
                    <a:pt x="225" y="173"/>
                  </a:lnTo>
                  <a:lnTo>
                    <a:pt x="213" y="181"/>
                  </a:lnTo>
                  <a:lnTo>
                    <a:pt x="208" y="198"/>
                  </a:lnTo>
                  <a:lnTo>
                    <a:pt x="199" y="202"/>
                  </a:lnTo>
                  <a:lnTo>
                    <a:pt x="191" y="196"/>
                  </a:lnTo>
                  <a:lnTo>
                    <a:pt x="182" y="196"/>
                  </a:lnTo>
                  <a:lnTo>
                    <a:pt x="165" y="207"/>
                  </a:lnTo>
                  <a:lnTo>
                    <a:pt x="142" y="179"/>
                  </a:lnTo>
                  <a:lnTo>
                    <a:pt x="122" y="184"/>
                  </a:lnTo>
                  <a:lnTo>
                    <a:pt x="108" y="171"/>
                  </a:lnTo>
                  <a:lnTo>
                    <a:pt x="102" y="153"/>
                  </a:lnTo>
                  <a:lnTo>
                    <a:pt x="102" y="136"/>
                  </a:lnTo>
                  <a:lnTo>
                    <a:pt x="85" y="131"/>
                  </a:lnTo>
                  <a:lnTo>
                    <a:pt x="76" y="131"/>
                  </a:lnTo>
                  <a:lnTo>
                    <a:pt x="71" y="122"/>
                  </a:lnTo>
                  <a:lnTo>
                    <a:pt x="62" y="131"/>
                  </a:lnTo>
                  <a:lnTo>
                    <a:pt x="57" y="145"/>
                  </a:lnTo>
                  <a:lnTo>
                    <a:pt x="42" y="157"/>
                  </a:lnTo>
                  <a:lnTo>
                    <a:pt x="26" y="136"/>
                  </a:lnTo>
                  <a:lnTo>
                    <a:pt x="0" y="133"/>
                  </a:lnTo>
                  <a:lnTo>
                    <a:pt x="5" y="122"/>
                  </a:lnTo>
                  <a:lnTo>
                    <a:pt x="23" y="110"/>
                  </a:lnTo>
                  <a:lnTo>
                    <a:pt x="26" y="97"/>
                  </a:lnTo>
                  <a:lnTo>
                    <a:pt x="45" y="71"/>
                  </a:lnTo>
                  <a:lnTo>
                    <a:pt x="68" y="69"/>
                  </a:lnTo>
                  <a:lnTo>
                    <a:pt x="88" y="48"/>
                  </a:lnTo>
                  <a:lnTo>
                    <a:pt x="94" y="37"/>
                  </a:lnTo>
                  <a:lnTo>
                    <a:pt x="108" y="23"/>
                  </a:lnTo>
                  <a:lnTo>
                    <a:pt x="116" y="29"/>
                  </a:lnTo>
                  <a:lnTo>
                    <a:pt x="137" y="20"/>
                  </a:lnTo>
                  <a:lnTo>
                    <a:pt x="142" y="5"/>
                  </a:lnTo>
                  <a:lnTo>
                    <a:pt x="170" y="3"/>
                  </a:lnTo>
                  <a:lnTo>
                    <a:pt x="199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>
              <a:off x="7484809" y="3753086"/>
              <a:ext cx="211391" cy="144377"/>
            </a:xfrm>
            <a:custGeom>
              <a:avLst/>
              <a:gdLst>
                <a:gd name="T0" fmla="*/ 0 w 120"/>
                <a:gd name="T1" fmla="*/ 4 h 86"/>
                <a:gd name="T2" fmla="*/ 10 w 120"/>
                <a:gd name="T3" fmla="*/ 0 h 86"/>
                <a:gd name="T4" fmla="*/ 36 w 120"/>
                <a:gd name="T5" fmla="*/ 4 h 86"/>
                <a:gd name="T6" fmla="*/ 46 w 120"/>
                <a:gd name="T7" fmla="*/ 7 h 86"/>
                <a:gd name="T8" fmla="*/ 55 w 120"/>
                <a:gd name="T9" fmla="*/ 4 h 86"/>
                <a:gd name="T10" fmla="*/ 70 w 120"/>
                <a:gd name="T11" fmla="*/ 0 h 86"/>
                <a:gd name="T12" fmla="*/ 86 w 120"/>
                <a:gd name="T13" fmla="*/ 2 h 86"/>
                <a:gd name="T14" fmla="*/ 101 w 120"/>
                <a:gd name="T15" fmla="*/ 9 h 86"/>
                <a:gd name="T16" fmla="*/ 110 w 120"/>
                <a:gd name="T17" fmla="*/ 31 h 86"/>
                <a:gd name="T18" fmla="*/ 105 w 120"/>
                <a:gd name="T19" fmla="*/ 42 h 86"/>
                <a:gd name="T20" fmla="*/ 112 w 120"/>
                <a:gd name="T21" fmla="*/ 57 h 86"/>
                <a:gd name="T22" fmla="*/ 119 w 120"/>
                <a:gd name="T23" fmla="*/ 71 h 86"/>
                <a:gd name="T24" fmla="*/ 117 w 120"/>
                <a:gd name="T25" fmla="*/ 85 h 86"/>
                <a:gd name="T26" fmla="*/ 110 w 120"/>
                <a:gd name="T27" fmla="*/ 73 h 86"/>
                <a:gd name="T28" fmla="*/ 91 w 120"/>
                <a:gd name="T29" fmla="*/ 54 h 86"/>
                <a:gd name="T30" fmla="*/ 60 w 120"/>
                <a:gd name="T31" fmla="*/ 42 h 86"/>
                <a:gd name="T32" fmla="*/ 36 w 120"/>
                <a:gd name="T33" fmla="*/ 40 h 86"/>
                <a:gd name="T34" fmla="*/ 19 w 120"/>
                <a:gd name="T35" fmla="*/ 45 h 86"/>
                <a:gd name="T36" fmla="*/ 12 w 120"/>
                <a:gd name="T37" fmla="*/ 38 h 86"/>
                <a:gd name="T38" fmla="*/ 10 w 120"/>
                <a:gd name="T39" fmla="*/ 24 h 86"/>
                <a:gd name="T40" fmla="*/ 0 w 120"/>
                <a:gd name="T41" fmla="*/ 18 h 86"/>
                <a:gd name="T42" fmla="*/ 0 w 120"/>
                <a:gd name="T43" fmla="*/ 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0" h="86">
                  <a:moveTo>
                    <a:pt x="0" y="4"/>
                  </a:moveTo>
                  <a:lnTo>
                    <a:pt x="10" y="0"/>
                  </a:lnTo>
                  <a:lnTo>
                    <a:pt x="36" y="4"/>
                  </a:lnTo>
                  <a:lnTo>
                    <a:pt x="46" y="7"/>
                  </a:lnTo>
                  <a:lnTo>
                    <a:pt x="55" y="4"/>
                  </a:lnTo>
                  <a:lnTo>
                    <a:pt x="70" y="0"/>
                  </a:lnTo>
                  <a:lnTo>
                    <a:pt x="86" y="2"/>
                  </a:lnTo>
                  <a:lnTo>
                    <a:pt x="101" y="9"/>
                  </a:lnTo>
                  <a:lnTo>
                    <a:pt x="110" y="31"/>
                  </a:lnTo>
                  <a:lnTo>
                    <a:pt x="105" y="42"/>
                  </a:lnTo>
                  <a:lnTo>
                    <a:pt x="112" y="57"/>
                  </a:lnTo>
                  <a:lnTo>
                    <a:pt x="119" y="71"/>
                  </a:lnTo>
                  <a:lnTo>
                    <a:pt x="117" y="85"/>
                  </a:lnTo>
                  <a:lnTo>
                    <a:pt x="110" y="73"/>
                  </a:lnTo>
                  <a:lnTo>
                    <a:pt x="91" y="54"/>
                  </a:lnTo>
                  <a:lnTo>
                    <a:pt x="60" y="42"/>
                  </a:lnTo>
                  <a:lnTo>
                    <a:pt x="36" y="40"/>
                  </a:lnTo>
                  <a:lnTo>
                    <a:pt x="19" y="45"/>
                  </a:lnTo>
                  <a:lnTo>
                    <a:pt x="12" y="38"/>
                  </a:lnTo>
                  <a:lnTo>
                    <a:pt x="10" y="24"/>
                  </a:lnTo>
                  <a:lnTo>
                    <a:pt x="0" y="18"/>
                  </a:lnTo>
                  <a:lnTo>
                    <a:pt x="0" y="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17" name="Freeform 13"/>
            <p:cNvSpPr>
              <a:spLocks/>
            </p:cNvSpPr>
            <p:nvPr/>
          </p:nvSpPr>
          <p:spPr bwMode="auto">
            <a:xfrm>
              <a:off x="7140543" y="4183301"/>
              <a:ext cx="70967" cy="52501"/>
            </a:xfrm>
            <a:custGeom>
              <a:avLst/>
              <a:gdLst>
                <a:gd name="T0" fmla="*/ 12 w 40"/>
                <a:gd name="T1" fmla="*/ 0 h 32"/>
                <a:gd name="T2" fmla="*/ 0 w 40"/>
                <a:gd name="T3" fmla="*/ 14 h 32"/>
                <a:gd name="T4" fmla="*/ 5 w 40"/>
                <a:gd name="T5" fmla="*/ 25 h 32"/>
                <a:gd name="T6" fmla="*/ 14 w 40"/>
                <a:gd name="T7" fmla="*/ 31 h 32"/>
                <a:gd name="T8" fmla="*/ 28 w 40"/>
                <a:gd name="T9" fmla="*/ 25 h 32"/>
                <a:gd name="T10" fmla="*/ 39 w 40"/>
                <a:gd name="T11" fmla="*/ 19 h 32"/>
                <a:gd name="T12" fmla="*/ 34 w 40"/>
                <a:gd name="T13" fmla="*/ 11 h 32"/>
                <a:gd name="T14" fmla="*/ 12 w 40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32">
                  <a:moveTo>
                    <a:pt x="12" y="0"/>
                  </a:moveTo>
                  <a:lnTo>
                    <a:pt x="0" y="14"/>
                  </a:lnTo>
                  <a:lnTo>
                    <a:pt x="5" y="25"/>
                  </a:lnTo>
                  <a:lnTo>
                    <a:pt x="14" y="31"/>
                  </a:lnTo>
                  <a:lnTo>
                    <a:pt x="28" y="25"/>
                  </a:lnTo>
                  <a:lnTo>
                    <a:pt x="39" y="19"/>
                  </a:lnTo>
                  <a:lnTo>
                    <a:pt x="34" y="11"/>
                  </a:lnTo>
                  <a:lnTo>
                    <a:pt x="12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</p:grpSp>
      <p:sp>
        <p:nvSpPr>
          <p:cNvPr id="18" name="Freeform 14"/>
          <p:cNvSpPr>
            <a:spLocks/>
          </p:cNvSpPr>
          <p:nvPr/>
        </p:nvSpPr>
        <p:spPr bwMode="auto">
          <a:xfrm>
            <a:off x="6418056" y="2071250"/>
            <a:ext cx="1182281" cy="1191477"/>
          </a:xfrm>
          <a:custGeom>
            <a:avLst/>
            <a:gdLst>
              <a:gd name="T0" fmla="*/ 119 w 671"/>
              <a:gd name="T1" fmla="*/ 164 h 711"/>
              <a:gd name="T2" fmla="*/ 104 w 671"/>
              <a:gd name="T3" fmla="*/ 217 h 711"/>
              <a:gd name="T4" fmla="*/ 100 w 671"/>
              <a:gd name="T5" fmla="*/ 270 h 711"/>
              <a:gd name="T6" fmla="*/ 28 w 671"/>
              <a:gd name="T7" fmla="*/ 357 h 711"/>
              <a:gd name="T8" fmla="*/ 45 w 671"/>
              <a:gd name="T9" fmla="*/ 381 h 711"/>
              <a:gd name="T10" fmla="*/ 37 w 671"/>
              <a:gd name="T11" fmla="*/ 459 h 711"/>
              <a:gd name="T12" fmla="*/ 29 w 671"/>
              <a:gd name="T13" fmla="*/ 514 h 711"/>
              <a:gd name="T14" fmla="*/ 20 w 671"/>
              <a:gd name="T15" fmla="*/ 552 h 711"/>
              <a:gd name="T16" fmla="*/ 9 w 671"/>
              <a:gd name="T17" fmla="*/ 595 h 711"/>
              <a:gd name="T18" fmla="*/ 0 w 671"/>
              <a:gd name="T19" fmla="*/ 625 h 711"/>
              <a:gd name="T20" fmla="*/ 31 w 671"/>
              <a:gd name="T21" fmla="*/ 644 h 711"/>
              <a:gd name="T22" fmla="*/ 39 w 671"/>
              <a:gd name="T23" fmla="*/ 681 h 711"/>
              <a:gd name="T24" fmla="*/ 62 w 671"/>
              <a:gd name="T25" fmla="*/ 670 h 711"/>
              <a:gd name="T26" fmla="*/ 76 w 671"/>
              <a:gd name="T27" fmla="*/ 696 h 711"/>
              <a:gd name="T28" fmla="*/ 105 w 671"/>
              <a:gd name="T29" fmla="*/ 670 h 711"/>
              <a:gd name="T30" fmla="*/ 119 w 671"/>
              <a:gd name="T31" fmla="*/ 650 h 711"/>
              <a:gd name="T32" fmla="*/ 156 w 671"/>
              <a:gd name="T33" fmla="*/ 639 h 711"/>
              <a:gd name="T34" fmla="*/ 164 w 671"/>
              <a:gd name="T35" fmla="*/ 610 h 711"/>
              <a:gd name="T36" fmla="*/ 136 w 671"/>
              <a:gd name="T37" fmla="*/ 596 h 711"/>
              <a:gd name="T38" fmla="*/ 199 w 671"/>
              <a:gd name="T39" fmla="*/ 537 h 711"/>
              <a:gd name="T40" fmla="*/ 318 w 671"/>
              <a:gd name="T41" fmla="*/ 485 h 711"/>
              <a:gd name="T42" fmla="*/ 411 w 671"/>
              <a:gd name="T43" fmla="*/ 442 h 711"/>
              <a:gd name="T44" fmla="*/ 463 w 671"/>
              <a:gd name="T45" fmla="*/ 378 h 711"/>
              <a:gd name="T46" fmla="*/ 556 w 671"/>
              <a:gd name="T47" fmla="*/ 330 h 711"/>
              <a:gd name="T48" fmla="*/ 656 w 671"/>
              <a:gd name="T49" fmla="*/ 224 h 711"/>
              <a:gd name="T50" fmla="*/ 618 w 671"/>
              <a:gd name="T51" fmla="*/ 156 h 711"/>
              <a:gd name="T52" fmla="*/ 622 w 671"/>
              <a:gd name="T53" fmla="*/ 136 h 711"/>
              <a:gd name="T54" fmla="*/ 670 w 671"/>
              <a:gd name="T55" fmla="*/ 119 h 711"/>
              <a:gd name="T56" fmla="*/ 644 w 671"/>
              <a:gd name="T57" fmla="*/ 107 h 711"/>
              <a:gd name="T58" fmla="*/ 632 w 671"/>
              <a:gd name="T59" fmla="*/ 79 h 711"/>
              <a:gd name="T60" fmla="*/ 604 w 671"/>
              <a:gd name="T61" fmla="*/ 85 h 711"/>
              <a:gd name="T62" fmla="*/ 601 w 671"/>
              <a:gd name="T63" fmla="*/ 71 h 711"/>
              <a:gd name="T64" fmla="*/ 570 w 671"/>
              <a:gd name="T65" fmla="*/ 68 h 711"/>
              <a:gd name="T66" fmla="*/ 536 w 671"/>
              <a:gd name="T67" fmla="*/ 97 h 711"/>
              <a:gd name="T68" fmla="*/ 539 w 671"/>
              <a:gd name="T69" fmla="*/ 105 h 711"/>
              <a:gd name="T70" fmla="*/ 505 w 671"/>
              <a:gd name="T71" fmla="*/ 114 h 711"/>
              <a:gd name="T72" fmla="*/ 471 w 671"/>
              <a:gd name="T73" fmla="*/ 114 h 711"/>
              <a:gd name="T74" fmla="*/ 440 w 671"/>
              <a:gd name="T75" fmla="*/ 105 h 711"/>
              <a:gd name="T76" fmla="*/ 406 w 671"/>
              <a:gd name="T77" fmla="*/ 111 h 711"/>
              <a:gd name="T78" fmla="*/ 361 w 671"/>
              <a:gd name="T79" fmla="*/ 107 h 711"/>
              <a:gd name="T80" fmla="*/ 326 w 671"/>
              <a:gd name="T81" fmla="*/ 85 h 711"/>
              <a:gd name="T82" fmla="*/ 335 w 671"/>
              <a:gd name="T83" fmla="*/ 71 h 711"/>
              <a:gd name="T84" fmla="*/ 332 w 671"/>
              <a:gd name="T85" fmla="*/ 57 h 711"/>
              <a:gd name="T86" fmla="*/ 295 w 671"/>
              <a:gd name="T87" fmla="*/ 45 h 711"/>
              <a:gd name="T88" fmla="*/ 252 w 671"/>
              <a:gd name="T89" fmla="*/ 45 h 711"/>
              <a:gd name="T90" fmla="*/ 187 w 671"/>
              <a:gd name="T91" fmla="*/ 19 h 711"/>
              <a:gd name="T92" fmla="*/ 130 w 671"/>
              <a:gd name="T93" fmla="*/ 9 h 711"/>
              <a:gd name="T94" fmla="*/ 96 w 671"/>
              <a:gd name="T95" fmla="*/ 5 h 711"/>
              <a:gd name="T96" fmla="*/ 74 w 671"/>
              <a:gd name="T97" fmla="*/ 42 h 7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71" h="711">
                <a:moveTo>
                  <a:pt x="74" y="42"/>
                </a:moveTo>
                <a:lnTo>
                  <a:pt x="119" y="164"/>
                </a:lnTo>
                <a:lnTo>
                  <a:pt x="91" y="178"/>
                </a:lnTo>
                <a:lnTo>
                  <a:pt x="104" y="217"/>
                </a:lnTo>
                <a:lnTo>
                  <a:pt x="107" y="248"/>
                </a:lnTo>
                <a:lnTo>
                  <a:pt x="100" y="270"/>
                </a:lnTo>
                <a:lnTo>
                  <a:pt x="83" y="293"/>
                </a:lnTo>
                <a:lnTo>
                  <a:pt x="28" y="357"/>
                </a:lnTo>
                <a:lnTo>
                  <a:pt x="31" y="369"/>
                </a:lnTo>
                <a:lnTo>
                  <a:pt x="45" y="381"/>
                </a:lnTo>
                <a:lnTo>
                  <a:pt x="22" y="427"/>
                </a:lnTo>
                <a:lnTo>
                  <a:pt x="37" y="459"/>
                </a:lnTo>
                <a:lnTo>
                  <a:pt x="45" y="472"/>
                </a:lnTo>
                <a:lnTo>
                  <a:pt x="29" y="514"/>
                </a:lnTo>
                <a:lnTo>
                  <a:pt x="12" y="525"/>
                </a:lnTo>
                <a:lnTo>
                  <a:pt x="20" y="552"/>
                </a:lnTo>
                <a:lnTo>
                  <a:pt x="20" y="577"/>
                </a:lnTo>
                <a:lnTo>
                  <a:pt x="9" y="595"/>
                </a:lnTo>
                <a:lnTo>
                  <a:pt x="11" y="613"/>
                </a:lnTo>
                <a:lnTo>
                  <a:pt x="0" y="625"/>
                </a:lnTo>
                <a:lnTo>
                  <a:pt x="17" y="647"/>
                </a:lnTo>
                <a:lnTo>
                  <a:pt x="31" y="644"/>
                </a:lnTo>
                <a:lnTo>
                  <a:pt x="31" y="670"/>
                </a:lnTo>
                <a:lnTo>
                  <a:pt x="39" y="681"/>
                </a:lnTo>
                <a:lnTo>
                  <a:pt x="51" y="667"/>
                </a:lnTo>
                <a:lnTo>
                  <a:pt x="62" y="670"/>
                </a:lnTo>
                <a:lnTo>
                  <a:pt x="68" y="687"/>
                </a:lnTo>
                <a:lnTo>
                  <a:pt x="76" y="696"/>
                </a:lnTo>
                <a:lnTo>
                  <a:pt x="76" y="710"/>
                </a:lnTo>
                <a:lnTo>
                  <a:pt x="105" y="670"/>
                </a:lnTo>
                <a:lnTo>
                  <a:pt x="105" y="661"/>
                </a:lnTo>
                <a:lnTo>
                  <a:pt x="119" y="650"/>
                </a:lnTo>
                <a:lnTo>
                  <a:pt x="142" y="664"/>
                </a:lnTo>
                <a:lnTo>
                  <a:pt x="156" y="639"/>
                </a:lnTo>
                <a:lnTo>
                  <a:pt x="167" y="625"/>
                </a:lnTo>
                <a:lnTo>
                  <a:pt x="164" y="610"/>
                </a:lnTo>
                <a:lnTo>
                  <a:pt x="156" y="610"/>
                </a:lnTo>
                <a:lnTo>
                  <a:pt x="136" y="596"/>
                </a:lnTo>
                <a:lnTo>
                  <a:pt x="153" y="587"/>
                </a:lnTo>
                <a:lnTo>
                  <a:pt x="199" y="537"/>
                </a:lnTo>
                <a:lnTo>
                  <a:pt x="238" y="520"/>
                </a:lnTo>
                <a:lnTo>
                  <a:pt x="318" y="485"/>
                </a:lnTo>
                <a:lnTo>
                  <a:pt x="357" y="463"/>
                </a:lnTo>
                <a:lnTo>
                  <a:pt x="411" y="442"/>
                </a:lnTo>
                <a:lnTo>
                  <a:pt x="454" y="403"/>
                </a:lnTo>
                <a:lnTo>
                  <a:pt x="463" y="378"/>
                </a:lnTo>
                <a:lnTo>
                  <a:pt x="482" y="380"/>
                </a:lnTo>
                <a:lnTo>
                  <a:pt x="556" y="330"/>
                </a:lnTo>
                <a:lnTo>
                  <a:pt x="658" y="238"/>
                </a:lnTo>
                <a:lnTo>
                  <a:pt x="656" y="224"/>
                </a:lnTo>
                <a:lnTo>
                  <a:pt x="641" y="181"/>
                </a:lnTo>
                <a:lnTo>
                  <a:pt x="618" y="156"/>
                </a:lnTo>
                <a:lnTo>
                  <a:pt x="616" y="145"/>
                </a:lnTo>
                <a:lnTo>
                  <a:pt x="622" y="136"/>
                </a:lnTo>
                <a:lnTo>
                  <a:pt x="636" y="130"/>
                </a:lnTo>
                <a:lnTo>
                  <a:pt x="670" y="119"/>
                </a:lnTo>
                <a:lnTo>
                  <a:pt x="661" y="114"/>
                </a:lnTo>
                <a:lnTo>
                  <a:pt x="644" y="107"/>
                </a:lnTo>
                <a:lnTo>
                  <a:pt x="627" y="90"/>
                </a:lnTo>
                <a:lnTo>
                  <a:pt x="632" y="79"/>
                </a:lnTo>
                <a:lnTo>
                  <a:pt x="622" y="79"/>
                </a:lnTo>
                <a:lnTo>
                  <a:pt x="604" y="85"/>
                </a:lnTo>
                <a:lnTo>
                  <a:pt x="599" y="79"/>
                </a:lnTo>
                <a:lnTo>
                  <a:pt x="601" y="71"/>
                </a:lnTo>
                <a:lnTo>
                  <a:pt x="584" y="74"/>
                </a:lnTo>
                <a:lnTo>
                  <a:pt x="570" y="68"/>
                </a:lnTo>
                <a:lnTo>
                  <a:pt x="556" y="82"/>
                </a:lnTo>
                <a:lnTo>
                  <a:pt x="536" y="97"/>
                </a:lnTo>
                <a:lnTo>
                  <a:pt x="528" y="97"/>
                </a:lnTo>
                <a:lnTo>
                  <a:pt x="539" y="105"/>
                </a:lnTo>
                <a:lnTo>
                  <a:pt x="528" y="111"/>
                </a:lnTo>
                <a:lnTo>
                  <a:pt x="505" y="114"/>
                </a:lnTo>
                <a:lnTo>
                  <a:pt x="485" y="119"/>
                </a:lnTo>
                <a:lnTo>
                  <a:pt x="471" y="114"/>
                </a:lnTo>
                <a:lnTo>
                  <a:pt x="463" y="105"/>
                </a:lnTo>
                <a:lnTo>
                  <a:pt x="440" y="105"/>
                </a:lnTo>
                <a:lnTo>
                  <a:pt x="423" y="102"/>
                </a:lnTo>
                <a:lnTo>
                  <a:pt x="406" y="111"/>
                </a:lnTo>
                <a:lnTo>
                  <a:pt x="383" y="116"/>
                </a:lnTo>
                <a:lnTo>
                  <a:pt x="361" y="107"/>
                </a:lnTo>
                <a:lnTo>
                  <a:pt x="340" y="97"/>
                </a:lnTo>
                <a:lnTo>
                  <a:pt x="326" y="85"/>
                </a:lnTo>
                <a:lnTo>
                  <a:pt x="323" y="76"/>
                </a:lnTo>
                <a:lnTo>
                  <a:pt x="335" y="71"/>
                </a:lnTo>
                <a:lnTo>
                  <a:pt x="337" y="62"/>
                </a:lnTo>
                <a:lnTo>
                  <a:pt x="332" y="57"/>
                </a:lnTo>
                <a:lnTo>
                  <a:pt x="312" y="54"/>
                </a:lnTo>
                <a:lnTo>
                  <a:pt x="295" y="45"/>
                </a:lnTo>
                <a:lnTo>
                  <a:pt x="266" y="40"/>
                </a:lnTo>
                <a:lnTo>
                  <a:pt x="252" y="45"/>
                </a:lnTo>
                <a:lnTo>
                  <a:pt x="230" y="37"/>
                </a:lnTo>
                <a:lnTo>
                  <a:pt x="187" y="19"/>
                </a:lnTo>
                <a:lnTo>
                  <a:pt x="156" y="19"/>
                </a:lnTo>
                <a:lnTo>
                  <a:pt x="130" y="9"/>
                </a:lnTo>
                <a:lnTo>
                  <a:pt x="114" y="0"/>
                </a:lnTo>
                <a:lnTo>
                  <a:pt x="96" y="5"/>
                </a:lnTo>
                <a:lnTo>
                  <a:pt x="88" y="17"/>
                </a:lnTo>
                <a:lnTo>
                  <a:pt x="74" y="42"/>
                </a:ln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19" name="Freeform 15"/>
          <p:cNvSpPr>
            <a:spLocks/>
          </p:cNvSpPr>
          <p:nvPr/>
        </p:nvSpPr>
        <p:spPr bwMode="auto">
          <a:xfrm>
            <a:off x="5496995" y="2062499"/>
            <a:ext cx="1132452" cy="1500648"/>
          </a:xfrm>
          <a:custGeom>
            <a:avLst/>
            <a:gdLst>
              <a:gd name="T0" fmla="*/ 641 w 642"/>
              <a:gd name="T1" fmla="*/ 170 h 895"/>
              <a:gd name="T2" fmla="*/ 624 w 642"/>
              <a:gd name="T3" fmla="*/ 209 h 895"/>
              <a:gd name="T4" fmla="*/ 627 w 642"/>
              <a:gd name="T5" fmla="*/ 266 h 895"/>
              <a:gd name="T6" fmla="*/ 587 w 642"/>
              <a:gd name="T7" fmla="*/ 318 h 895"/>
              <a:gd name="T8" fmla="*/ 553 w 642"/>
              <a:gd name="T9" fmla="*/ 375 h 895"/>
              <a:gd name="T10" fmla="*/ 541 w 642"/>
              <a:gd name="T11" fmla="*/ 434 h 895"/>
              <a:gd name="T12" fmla="*/ 567 w 642"/>
              <a:gd name="T13" fmla="*/ 477 h 895"/>
              <a:gd name="T14" fmla="*/ 550 w 642"/>
              <a:gd name="T15" fmla="*/ 519 h 895"/>
              <a:gd name="T16" fmla="*/ 541 w 642"/>
              <a:gd name="T17" fmla="*/ 559 h 895"/>
              <a:gd name="T18" fmla="*/ 533 w 642"/>
              <a:gd name="T19" fmla="*/ 598 h 895"/>
              <a:gd name="T20" fmla="*/ 522 w 642"/>
              <a:gd name="T21" fmla="*/ 630 h 895"/>
              <a:gd name="T22" fmla="*/ 510 w 642"/>
              <a:gd name="T23" fmla="*/ 638 h 895"/>
              <a:gd name="T24" fmla="*/ 496 w 642"/>
              <a:gd name="T25" fmla="*/ 644 h 895"/>
              <a:gd name="T26" fmla="*/ 462 w 642"/>
              <a:gd name="T27" fmla="*/ 632 h 895"/>
              <a:gd name="T28" fmla="*/ 417 w 642"/>
              <a:gd name="T29" fmla="*/ 670 h 895"/>
              <a:gd name="T30" fmla="*/ 412 w 642"/>
              <a:gd name="T31" fmla="*/ 684 h 895"/>
              <a:gd name="T32" fmla="*/ 443 w 642"/>
              <a:gd name="T33" fmla="*/ 737 h 895"/>
              <a:gd name="T34" fmla="*/ 429 w 642"/>
              <a:gd name="T35" fmla="*/ 755 h 895"/>
              <a:gd name="T36" fmla="*/ 394 w 642"/>
              <a:gd name="T37" fmla="*/ 800 h 895"/>
              <a:gd name="T38" fmla="*/ 369 w 642"/>
              <a:gd name="T39" fmla="*/ 786 h 895"/>
              <a:gd name="T40" fmla="*/ 363 w 642"/>
              <a:gd name="T41" fmla="*/ 822 h 895"/>
              <a:gd name="T42" fmla="*/ 355 w 642"/>
              <a:gd name="T43" fmla="*/ 843 h 895"/>
              <a:gd name="T44" fmla="*/ 324 w 642"/>
              <a:gd name="T45" fmla="*/ 862 h 895"/>
              <a:gd name="T46" fmla="*/ 312 w 642"/>
              <a:gd name="T47" fmla="*/ 891 h 895"/>
              <a:gd name="T48" fmla="*/ 289 w 642"/>
              <a:gd name="T49" fmla="*/ 891 h 895"/>
              <a:gd name="T50" fmla="*/ 281 w 642"/>
              <a:gd name="T51" fmla="*/ 868 h 895"/>
              <a:gd name="T52" fmla="*/ 258 w 642"/>
              <a:gd name="T53" fmla="*/ 870 h 895"/>
              <a:gd name="T54" fmla="*/ 224 w 642"/>
              <a:gd name="T55" fmla="*/ 865 h 895"/>
              <a:gd name="T56" fmla="*/ 199 w 642"/>
              <a:gd name="T57" fmla="*/ 851 h 895"/>
              <a:gd name="T58" fmla="*/ 167 w 642"/>
              <a:gd name="T59" fmla="*/ 825 h 895"/>
              <a:gd name="T60" fmla="*/ 131 w 642"/>
              <a:gd name="T61" fmla="*/ 794 h 895"/>
              <a:gd name="T62" fmla="*/ 79 w 642"/>
              <a:gd name="T63" fmla="*/ 732 h 895"/>
              <a:gd name="T64" fmla="*/ 114 w 642"/>
              <a:gd name="T65" fmla="*/ 709 h 895"/>
              <a:gd name="T66" fmla="*/ 128 w 642"/>
              <a:gd name="T67" fmla="*/ 684 h 895"/>
              <a:gd name="T68" fmla="*/ 145 w 642"/>
              <a:gd name="T69" fmla="*/ 689 h 895"/>
              <a:gd name="T70" fmla="*/ 153 w 642"/>
              <a:gd name="T71" fmla="*/ 667 h 895"/>
              <a:gd name="T72" fmla="*/ 139 w 642"/>
              <a:gd name="T73" fmla="*/ 630 h 895"/>
              <a:gd name="T74" fmla="*/ 139 w 642"/>
              <a:gd name="T75" fmla="*/ 596 h 895"/>
              <a:gd name="T76" fmla="*/ 55 w 642"/>
              <a:gd name="T77" fmla="*/ 519 h 895"/>
              <a:gd name="T78" fmla="*/ 12 w 642"/>
              <a:gd name="T79" fmla="*/ 508 h 895"/>
              <a:gd name="T80" fmla="*/ 20 w 642"/>
              <a:gd name="T81" fmla="*/ 459 h 895"/>
              <a:gd name="T82" fmla="*/ 34 w 642"/>
              <a:gd name="T83" fmla="*/ 459 h 895"/>
              <a:gd name="T84" fmla="*/ 43 w 642"/>
              <a:gd name="T85" fmla="*/ 431 h 895"/>
              <a:gd name="T86" fmla="*/ 65 w 642"/>
              <a:gd name="T87" fmla="*/ 377 h 895"/>
              <a:gd name="T88" fmla="*/ 83 w 642"/>
              <a:gd name="T89" fmla="*/ 320 h 895"/>
              <a:gd name="T90" fmla="*/ 59 w 642"/>
              <a:gd name="T91" fmla="*/ 292 h 895"/>
              <a:gd name="T92" fmla="*/ 124 w 642"/>
              <a:gd name="T93" fmla="*/ 279 h 895"/>
              <a:gd name="T94" fmla="*/ 191 w 642"/>
              <a:gd name="T95" fmla="*/ 245 h 895"/>
              <a:gd name="T96" fmla="*/ 174 w 642"/>
              <a:gd name="T97" fmla="*/ 169 h 895"/>
              <a:gd name="T98" fmla="*/ 231 w 642"/>
              <a:gd name="T99" fmla="*/ 79 h 895"/>
              <a:gd name="T100" fmla="*/ 298 w 642"/>
              <a:gd name="T101" fmla="*/ 26 h 895"/>
              <a:gd name="T102" fmla="*/ 343 w 642"/>
              <a:gd name="T103" fmla="*/ 19 h 895"/>
              <a:gd name="T104" fmla="*/ 383 w 642"/>
              <a:gd name="T105" fmla="*/ 28 h 895"/>
              <a:gd name="T106" fmla="*/ 443 w 642"/>
              <a:gd name="T107" fmla="*/ 47 h 895"/>
              <a:gd name="T108" fmla="*/ 499 w 642"/>
              <a:gd name="T109" fmla="*/ 56 h 895"/>
              <a:gd name="T110" fmla="*/ 567 w 642"/>
              <a:gd name="T111" fmla="*/ 47 h 8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42" h="895">
                <a:moveTo>
                  <a:pt x="596" y="45"/>
                </a:moveTo>
                <a:lnTo>
                  <a:pt x="641" y="170"/>
                </a:lnTo>
                <a:lnTo>
                  <a:pt x="613" y="184"/>
                </a:lnTo>
                <a:lnTo>
                  <a:pt x="624" y="209"/>
                </a:lnTo>
                <a:lnTo>
                  <a:pt x="629" y="244"/>
                </a:lnTo>
                <a:lnTo>
                  <a:pt x="627" y="266"/>
                </a:lnTo>
                <a:lnTo>
                  <a:pt x="618" y="280"/>
                </a:lnTo>
                <a:lnTo>
                  <a:pt x="587" y="318"/>
                </a:lnTo>
                <a:lnTo>
                  <a:pt x="550" y="360"/>
                </a:lnTo>
                <a:lnTo>
                  <a:pt x="553" y="375"/>
                </a:lnTo>
                <a:lnTo>
                  <a:pt x="567" y="385"/>
                </a:lnTo>
                <a:lnTo>
                  <a:pt x="541" y="434"/>
                </a:lnTo>
                <a:lnTo>
                  <a:pt x="553" y="454"/>
                </a:lnTo>
                <a:lnTo>
                  <a:pt x="567" y="477"/>
                </a:lnTo>
                <a:lnTo>
                  <a:pt x="558" y="499"/>
                </a:lnTo>
                <a:lnTo>
                  <a:pt x="550" y="519"/>
                </a:lnTo>
                <a:lnTo>
                  <a:pt x="533" y="530"/>
                </a:lnTo>
                <a:lnTo>
                  <a:pt x="541" y="559"/>
                </a:lnTo>
                <a:lnTo>
                  <a:pt x="541" y="579"/>
                </a:lnTo>
                <a:lnTo>
                  <a:pt x="533" y="598"/>
                </a:lnTo>
                <a:lnTo>
                  <a:pt x="533" y="618"/>
                </a:lnTo>
                <a:lnTo>
                  <a:pt x="522" y="630"/>
                </a:lnTo>
                <a:lnTo>
                  <a:pt x="522" y="635"/>
                </a:lnTo>
                <a:lnTo>
                  <a:pt x="510" y="638"/>
                </a:lnTo>
                <a:lnTo>
                  <a:pt x="502" y="649"/>
                </a:lnTo>
                <a:lnTo>
                  <a:pt x="496" y="644"/>
                </a:lnTo>
                <a:lnTo>
                  <a:pt x="479" y="632"/>
                </a:lnTo>
                <a:lnTo>
                  <a:pt x="462" y="632"/>
                </a:lnTo>
                <a:lnTo>
                  <a:pt x="446" y="641"/>
                </a:lnTo>
                <a:lnTo>
                  <a:pt x="417" y="670"/>
                </a:lnTo>
                <a:lnTo>
                  <a:pt x="408" y="675"/>
                </a:lnTo>
                <a:lnTo>
                  <a:pt x="412" y="684"/>
                </a:lnTo>
                <a:lnTo>
                  <a:pt x="439" y="726"/>
                </a:lnTo>
                <a:lnTo>
                  <a:pt x="443" y="737"/>
                </a:lnTo>
                <a:lnTo>
                  <a:pt x="439" y="749"/>
                </a:lnTo>
                <a:lnTo>
                  <a:pt x="429" y="755"/>
                </a:lnTo>
                <a:lnTo>
                  <a:pt x="406" y="780"/>
                </a:lnTo>
                <a:lnTo>
                  <a:pt x="394" y="800"/>
                </a:lnTo>
                <a:lnTo>
                  <a:pt x="383" y="791"/>
                </a:lnTo>
                <a:lnTo>
                  <a:pt x="369" y="786"/>
                </a:lnTo>
                <a:lnTo>
                  <a:pt x="363" y="791"/>
                </a:lnTo>
                <a:lnTo>
                  <a:pt x="363" y="822"/>
                </a:lnTo>
                <a:lnTo>
                  <a:pt x="360" y="839"/>
                </a:lnTo>
                <a:lnTo>
                  <a:pt x="355" y="843"/>
                </a:lnTo>
                <a:lnTo>
                  <a:pt x="329" y="854"/>
                </a:lnTo>
                <a:lnTo>
                  <a:pt x="324" y="862"/>
                </a:lnTo>
                <a:lnTo>
                  <a:pt x="318" y="879"/>
                </a:lnTo>
                <a:lnTo>
                  <a:pt x="312" y="891"/>
                </a:lnTo>
                <a:lnTo>
                  <a:pt x="303" y="894"/>
                </a:lnTo>
                <a:lnTo>
                  <a:pt x="289" y="891"/>
                </a:lnTo>
                <a:lnTo>
                  <a:pt x="281" y="885"/>
                </a:lnTo>
                <a:lnTo>
                  <a:pt x="281" y="868"/>
                </a:lnTo>
                <a:lnTo>
                  <a:pt x="272" y="860"/>
                </a:lnTo>
                <a:lnTo>
                  <a:pt x="258" y="870"/>
                </a:lnTo>
                <a:lnTo>
                  <a:pt x="230" y="885"/>
                </a:lnTo>
                <a:lnTo>
                  <a:pt x="224" y="865"/>
                </a:lnTo>
                <a:lnTo>
                  <a:pt x="210" y="856"/>
                </a:lnTo>
                <a:lnTo>
                  <a:pt x="199" y="851"/>
                </a:lnTo>
                <a:lnTo>
                  <a:pt x="184" y="848"/>
                </a:lnTo>
                <a:lnTo>
                  <a:pt x="167" y="825"/>
                </a:lnTo>
                <a:lnTo>
                  <a:pt x="145" y="789"/>
                </a:lnTo>
                <a:lnTo>
                  <a:pt x="131" y="794"/>
                </a:lnTo>
                <a:lnTo>
                  <a:pt x="117" y="800"/>
                </a:lnTo>
                <a:lnTo>
                  <a:pt x="79" y="732"/>
                </a:lnTo>
                <a:lnTo>
                  <a:pt x="91" y="732"/>
                </a:lnTo>
                <a:lnTo>
                  <a:pt x="114" y="709"/>
                </a:lnTo>
                <a:lnTo>
                  <a:pt x="117" y="692"/>
                </a:lnTo>
                <a:lnTo>
                  <a:pt x="128" y="684"/>
                </a:lnTo>
                <a:lnTo>
                  <a:pt x="136" y="684"/>
                </a:lnTo>
                <a:lnTo>
                  <a:pt x="145" y="689"/>
                </a:lnTo>
                <a:lnTo>
                  <a:pt x="153" y="680"/>
                </a:lnTo>
                <a:lnTo>
                  <a:pt x="153" y="667"/>
                </a:lnTo>
                <a:lnTo>
                  <a:pt x="136" y="661"/>
                </a:lnTo>
                <a:lnTo>
                  <a:pt x="139" y="630"/>
                </a:lnTo>
                <a:lnTo>
                  <a:pt x="139" y="604"/>
                </a:lnTo>
                <a:lnTo>
                  <a:pt x="139" y="596"/>
                </a:lnTo>
                <a:lnTo>
                  <a:pt x="119" y="584"/>
                </a:lnTo>
                <a:lnTo>
                  <a:pt x="55" y="519"/>
                </a:lnTo>
                <a:lnTo>
                  <a:pt x="26" y="542"/>
                </a:lnTo>
                <a:lnTo>
                  <a:pt x="12" y="508"/>
                </a:lnTo>
                <a:lnTo>
                  <a:pt x="0" y="491"/>
                </a:lnTo>
                <a:lnTo>
                  <a:pt x="20" y="459"/>
                </a:lnTo>
                <a:lnTo>
                  <a:pt x="26" y="442"/>
                </a:lnTo>
                <a:lnTo>
                  <a:pt x="34" y="459"/>
                </a:lnTo>
                <a:lnTo>
                  <a:pt x="48" y="454"/>
                </a:lnTo>
                <a:lnTo>
                  <a:pt x="43" y="431"/>
                </a:lnTo>
                <a:lnTo>
                  <a:pt x="37" y="397"/>
                </a:lnTo>
                <a:lnTo>
                  <a:pt x="65" y="377"/>
                </a:lnTo>
                <a:lnTo>
                  <a:pt x="77" y="363"/>
                </a:lnTo>
                <a:lnTo>
                  <a:pt x="83" y="320"/>
                </a:lnTo>
                <a:lnTo>
                  <a:pt x="65" y="311"/>
                </a:lnTo>
                <a:lnTo>
                  <a:pt x="59" y="292"/>
                </a:lnTo>
                <a:lnTo>
                  <a:pt x="68" y="278"/>
                </a:lnTo>
                <a:lnTo>
                  <a:pt x="124" y="279"/>
                </a:lnTo>
                <a:lnTo>
                  <a:pt x="159" y="297"/>
                </a:lnTo>
                <a:lnTo>
                  <a:pt x="191" y="245"/>
                </a:lnTo>
                <a:lnTo>
                  <a:pt x="168" y="229"/>
                </a:lnTo>
                <a:lnTo>
                  <a:pt x="174" y="169"/>
                </a:lnTo>
                <a:lnTo>
                  <a:pt x="228" y="94"/>
                </a:lnTo>
                <a:lnTo>
                  <a:pt x="231" y="79"/>
                </a:lnTo>
                <a:lnTo>
                  <a:pt x="273" y="64"/>
                </a:lnTo>
                <a:lnTo>
                  <a:pt x="298" y="26"/>
                </a:lnTo>
                <a:lnTo>
                  <a:pt x="324" y="0"/>
                </a:lnTo>
                <a:lnTo>
                  <a:pt x="343" y="19"/>
                </a:lnTo>
                <a:lnTo>
                  <a:pt x="358" y="19"/>
                </a:lnTo>
                <a:lnTo>
                  <a:pt x="383" y="28"/>
                </a:lnTo>
                <a:lnTo>
                  <a:pt x="420" y="31"/>
                </a:lnTo>
                <a:lnTo>
                  <a:pt x="443" y="47"/>
                </a:lnTo>
                <a:lnTo>
                  <a:pt x="471" y="59"/>
                </a:lnTo>
                <a:lnTo>
                  <a:pt x="499" y="56"/>
                </a:lnTo>
                <a:lnTo>
                  <a:pt x="536" y="47"/>
                </a:lnTo>
                <a:lnTo>
                  <a:pt x="567" y="47"/>
                </a:lnTo>
                <a:lnTo>
                  <a:pt x="596" y="45"/>
                </a:lnTo>
              </a:path>
            </a:pathLst>
          </a:custGeom>
          <a:solidFill>
            <a:schemeClr val="accent2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0" name="Freeform 16"/>
          <p:cNvSpPr>
            <a:spLocks/>
          </p:cNvSpPr>
          <p:nvPr/>
        </p:nvSpPr>
        <p:spPr bwMode="auto">
          <a:xfrm>
            <a:off x="5407909" y="1861246"/>
            <a:ext cx="658332" cy="702928"/>
          </a:xfrm>
          <a:custGeom>
            <a:avLst/>
            <a:gdLst>
              <a:gd name="T0" fmla="*/ 373 w 374"/>
              <a:gd name="T1" fmla="*/ 119 h 419"/>
              <a:gd name="T2" fmla="*/ 363 w 374"/>
              <a:gd name="T3" fmla="*/ 108 h 419"/>
              <a:gd name="T4" fmla="*/ 341 w 374"/>
              <a:gd name="T5" fmla="*/ 108 h 419"/>
              <a:gd name="T6" fmla="*/ 315 w 374"/>
              <a:gd name="T7" fmla="*/ 102 h 419"/>
              <a:gd name="T8" fmla="*/ 270 w 374"/>
              <a:gd name="T9" fmla="*/ 88 h 419"/>
              <a:gd name="T10" fmla="*/ 250 w 374"/>
              <a:gd name="T11" fmla="*/ 65 h 419"/>
              <a:gd name="T12" fmla="*/ 242 w 374"/>
              <a:gd name="T13" fmla="*/ 60 h 419"/>
              <a:gd name="T14" fmla="*/ 235 w 374"/>
              <a:gd name="T15" fmla="*/ 71 h 419"/>
              <a:gd name="T16" fmla="*/ 230 w 374"/>
              <a:gd name="T17" fmla="*/ 91 h 419"/>
              <a:gd name="T18" fmla="*/ 213 w 374"/>
              <a:gd name="T19" fmla="*/ 73 h 419"/>
              <a:gd name="T20" fmla="*/ 210 w 374"/>
              <a:gd name="T21" fmla="*/ 63 h 419"/>
              <a:gd name="T22" fmla="*/ 225 w 374"/>
              <a:gd name="T23" fmla="*/ 51 h 419"/>
              <a:gd name="T24" fmla="*/ 227 w 374"/>
              <a:gd name="T25" fmla="*/ 48 h 419"/>
              <a:gd name="T26" fmla="*/ 210 w 374"/>
              <a:gd name="T27" fmla="*/ 11 h 419"/>
              <a:gd name="T28" fmla="*/ 190 w 374"/>
              <a:gd name="T29" fmla="*/ 17 h 419"/>
              <a:gd name="T30" fmla="*/ 168 w 374"/>
              <a:gd name="T31" fmla="*/ 17 h 419"/>
              <a:gd name="T32" fmla="*/ 138 w 374"/>
              <a:gd name="T33" fmla="*/ 0 h 419"/>
              <a:gd name="T34" fmla="*/ 133 w 374"/>
              <a:gd name="T35" fmla="*/ 18 h 419"/>
              <a:gd name="T36" fmla="*/ 129 w 374"/>
              <a:gd name="T37" fmla="*/ 34 h 419"/>
              <a:gd name="T38" fmla="*/ 115 w 374"/>
              <a:gd name="T39" fmla="*/ 40 h 419"/>
              <a:gd name="T40" fmla="*/ 102 w 374"/>
              <a:gd name="T41" fmla="*/ 48 h 419"/>
              <a:gd name="T42" fmla="*/ 97 w 374"/>
              <a:gd name="T43" fmla="*/ 68 h 419"/>
              <a:gd name="T44" fmla="*/ 92 w 374"/>
              <a:gd name="T45" fmla="*/ 82 h 419"/>
              <a:gd name="T46" fmla="*/ 68 w 374"/>
              <a:gd name="T47" fmla="*/ 99 h 419"/>
              <a:gd name="T48" fmla="*/ 62 w 374"/>
              <a:gd name="T49" fmla="*/ 120 h 419"/>
              <a:gd name="T50" fmla="*/ 51 w 374"/>
              <a:gd name="T51" fmla="*/ 127 h 419"/>
              <a:gd name="T52" fmla="*/ 37 w 374"/>
              <a:gd name="T53" fmla="*/ 134 h 419"/>
              <a:gd name="T54" fmla="*/ 36 w 374"/>
              <a:gd name="T55" fmla="*/ 156 h 419"/>
              <a:gd name="T56" fmla="*/ 26 w 374"/>
              <a:gd name="T57" fmla="*/ 171 h 419"/>
              <a:gd name="T58" fmla="*/ 14 w 374"/>
              <a:gd name="T59" fmla="*/ 193 h 419"/>
              <a:gd name="T60" fmla="*/ 17 w 374"/>
              <a:gd name="T61" fmla="*/ 207 h 419"/>
              <a:gd name="T62" fmla="*/ 0 w 374"/>
              <a:gd name="T63" fmla="*/ 218 h 419"/>
              <a:gd name="T64" fmla="*/ 5 w 374"/>
              <a:gd name="T65" fmla="*/ 236 h 419"/>
              <a:gd name="T66" fmla="*/ 3 w 374"/>
              <a:gd name="T67" fmla="*/ 258 h 419"/>
              <a:gd name="T68" fmla="*/ 26 w 374"/>
              <a:gd name="T69" fmla="*/ 276 h 419"/>
              <a:gd name="T70" fmla="*/ 42 w 374"/>
              <a:gd name="T71" fmla="*/ 288 h 419"/>
              <a:gd name="T72" fmla="*/ 63 w 374"/>
              <a:gd name="T73" fmla="*/ 278 h 419"/>
              <a:gd name="T74" fmla="*/ 88 w 374"/>
              <a:gd name="T75" fmla="*/ 290 h 419"/>
              <a:gd name="T76" fmla="*/ 99 w 374"/>
              <a:gd name="T77" fmla="*/ 307 h 419"/>
              <a:gd name="T78" fmla="*/ 105 w 374"/>
              <a:gd name="T79" fmla="*/ 327 h 419"/>
              <a:gd name="T80" fmla="*/ 138 w 374"/>
              <a:gd name="T81" fmla="*/ 333 h 419"/>
              <a:gd name="T82" fmla="*/ 151 w 374"/>
              <a:gd name="T83" fmla="*/ 341 h 419"/>
              <a:gd name="T84" fmla="*/ 147 w 374"/>
              <a:gd name="T85" fmla="*/ 363 h 419"/>
              <a:gd name="T86" fmla="*/ 125 w 374"/>
              <a:gd name="T87" fmla="*/ 367 h 419"/>
              <a:gd name="T88" fmla="*/ 123 w 374"/>
              <a:gd name="T89" fmla="*/ 399 h 419"/>
              <a:gd name="T90" fmla="*/ 176 w 374"/>
              <a:gd name="T91" fmla="*/ 399 h 419"/>
              <a:gd name="T92" fmla="*/ 210 w 374"/>
              <a:gd name="T93" fmla="*/ 418 h 419"/>
              <a:gd name="T94" fmla="*/ 242 w 374"/>
              <a:gd name="T95" fmla="*/ 363 h 419"/>
              <a:gd name="T96" fmla="*/ 218 w 374"/>
              <a:gd name="T97" fmla="*/ 346 h 419"/>
              <a:gd name="T98" fmla="*/ 225 w 374"/>
              <a:gd name="T99" fmla="*/ 287 h 419"/>
              <a:gd name="T100" fmla="*/ 277 w 374"/>
              <a:gd name="T101" fmla="*/ 217 h 419"/>
              <a:gd name="T102" fmla="*/ 282 w 374"/>
              <a:gd name="T103" fmla="*/ 198 h 419"/>
              <a:gd name="T104" fmla="*/ 324 w 374"/>
              <a:gd name="T105" fmla="*/ 184 h 419"/>
              <a:gd name="T106" fmla="*/ 349 w 374"/>
              <a:gd name="T107" fmla="*/ 144 h 419"/>
              <a:gd name="T108" fmla="*/ 373 w 374"/>
              <a:gd name="T109" fmla="*/ 119 h 4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74" h="419">
                <a:moveTo>
                  <a:pt x="373" y="119"/>
                </a:moveTo>
                <a:lnTo>
                  <a:pt x="363" y="108"/>
                </a:lnTo>
                <a:lnTo>
                  <a:pt x="341" y="108"/>
                </a:lnTo>
                <a:lnTo>
                  <a:pt x="315" y="102"/>
                </a:lnTo>
                <a:lnTo>
                  <a:pt x="270" y="88"/>
                </a:lnTo>
                <a:lnTo>
                  <a:pt x="250" y="65"/>
                </a:lnTo>
                <a:lnTo>
                  <a:pt x="242" y="60"/>
                </a:lnTo>
                <a:lnTo>
                  <a:pt x="235" y="71"/>
                </a:lnTo>
                <a:lnTo>
                  <a:pt x="230" y="91"/>
                </a:lnTo>
                <a:lnTo>
                  <a:pt x="213" y="73"/>
                </a:lnTo>
                <a:lnTo>
                  <a:pt x="210" y="63"/>
                </a:lnTo>
                <a:lnTo>
                  <a:pt x="225" y="51"/>
                </a:lnTo>
                <a:lnTo>
                  <a:pt x="227" y="48"/>
                </a:lnTo>
                <a:lnTo>
                  <a:pt x="210" y="11"/>
                </a:lnTo>
                <a:lnTo>
                  <a:pt x="190" y="17"/>
                </a:lnTo>
                <a:lnTo>
                  <a:pt x="168" y="17"/>
                </a:lnTo>
                <a:lnTo>
                  <a:pt x="138" y="0"/>
                </a:lnTo>
                <a:lnTo>
                  <a:pt x="133" y="18"/>
                </a:lnTo>
                <a:lnTo>
                  <a:pt x="129" y="34"/>
                </a:lnTo>
                <a:lnTo>
                  <a:pt x="115" y="40"/>
                </a:lnTo>
                <a:lnTo>
                  <a:pt x="102" y="48"/>
                </a:lnTo>
                <a:lnTo>
                  <a:pt x="97" y="68"/>
                </a:lnTo>
                <a:lnTo>
                  <a:pt x="92" y="82"/>
                </a:lnTo>
                <a:lnTo>
                  <a:pt x="68" y="99"/>
                </a:lnTo>
                <a:lnTo>
                  <a:pt x="62" y="120"/>
                </a:lnTo>
                <a:lnTo>
                  <a:pt x="51" y="127"/>
                </a:lnTo>
                <a:lnTo>
                  <a:pt x="37" y="134"/>
                </a:lnTo>
                <a:lnTo>
                  <a:pt x="36" y="156"/>
                </a:lnTo>
                <a:lnTo>
                  <a:pt x="26" y="171"/>
                </a:lnTo>
                <a:lnTo>
                  <a:pt x="14" y="193"/>
                </a:lnTo>
                <a:lnTo>
                  <a:pt x="17" y="207"/>
                </a:lnTo>
                <a:lnTo>
                  <a:pt x="0" y="218"/>
                </a:lnTo>
                <a:lnTo>
                  <a:pt x="5" y="236"/>
                </a:lnTo>
                <a:lnTo>
                  <a:pt x="3" y="258"/>
                </a:lnTo>
                <a:lnTo>
                  <a:pt x="26" y="276"/>
                </a:lnTo>
                <a:lnTo>
                  <a:pt x="42" y="288"/>
                </a:lnTo>
                <a:lnTo>
                  <a:pt x="63" y="278"/>
                </a:lnTo>
                <a:lnTo>
                  <a:pt x="88" y="290"/>
                </a:lnTo>
                <a:lnTo>
                  <a:pt x="99" y="307"/>
                </a:lnTo>
                <a:lnTo>
                  <a:pt x="105" y="327"/>
                </a:lnTo>
                <a:lnTo>
                  <a:pt x="138" y="333"/>
                </a:lnTo>
                <a:lnTo>
                  <a:pt x="151" y="341"/>
                </a:lnTo>
                <a:lnTo>
                  <a:pt x="147" y="363"/>
                </a:lnTo>
                <a:lnTo>
                  <a:pt x="125" y="367"/>
                </a:lnTo>
                <a:lnTo>
                  <a:pt x="123" y="399"/>
                </a:lnTo>
                <a:lnTo>
                  <a:pt x="176" y="399"/>
                </a:lnTo>
                <a:lnTo>
                  <a:pt x="210" y="418"/>
                </a:lnTo>
                <a:lnTo>
                  <a:pt x="242" y="363"/>
                </a:lnTo>
                <a:lnTo>
                  <a:pt x="218" y="346"/>
                </a:lnTo>
                <a:lnTo>
                  <a:pt x="225" y="287"/>
                </a:lnTo>
                <a:lnTo>
                  <a:pt x="277" y="217"/>
                </a:lnTo>
                <a:lnTo>
                  <a:pt x="282" y="198"/>
                </a:lnTo>
                <a:lnTo>
                  <a:pt x="324" y="184"/>
                </a:lnTo>
                <a:lnTo>
                  <a:pt x="349" y="144"/>
                </a:lnTo>
                <a:lnTo>
                  <a:pt x="373" y="119"/>
                </a:lnTo>
              </a:path>
            </a:pathLst>
          </a:custGeom>
          <a:solidFill>
            <a:srgbClr val="FFCD00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1" name="Freeform 17"/>
          <p:cNvSpPr>
            <a:spLocks/>
          </p:cNvSpPr>
          <p:nvPr/>
        </p:nvSpPr>
        <p:spPr bwMode="auto">
          <a:xfrm>
            <a:off x="5104412" y="1810203"/>
            <a:ext cx="548107" cy="488550"/>
          </a:xfrm>
          <a:custGeom>
            <a:avLst/>
            <a:gdLst>
              <a:gd name="T0" fmla="*/ 310 w 311"/>
              <a:gd name="T1" fmla="*/ 30 h 292"/>
              <a:gd name="T2" fmla="*/ 300 w 311"/>
              <a:gd name="T3" fmla="*/ 23 h 292"/>
              <a:gd name="T4" fmla="*/ 275 w 311"/>
              <a:gd name="T5" fmla="*/ 43 h 292"/>
              <a:gd name="T6" fmla="*/ 249 w 311"/>
              <a:gd name="T7" fmla="*/ 43 h 292"/>
              <a:gd name="T8" fmla="*/ 238 w 311"/>
              <a:gd name="T9" fmla="*/ 51 h 292"/>
              <a:gd name="T10" fmla="*/ 218 w 311"/>
              <a:gd name="T11" fmla="*/ 51 h 292"/>
              <a:gd name="T12" fmla="*/ 187 w 311"/>
              <a:gd name="T13" fmla="*/ 34 h 292"/>
              <a:gd name="T14" fmla="*/ 167 w 311"/>
              <a:gd name="T15" fmla="*/ 23 h 292"/>
              <a:gd name="T16" fmla="*/ 147 w 311"/>
              <a:gd name="T17" fmla="*/ 26 h 292"/>
              <a:gd name="T18" fmla="*/ 90 w 311"/>
              <a:gd name="T19" fmla="*/ 0 h 292"/>
              <a:gd name="T20" fmla="*/ 73 w 311"/>
              <a:gd name="T21" fmla="*/ 12 h 292"/>
              <a:gd name="T22" fmla="*/ 59 w 311"/>
              <a:gd name="T23" fmla="*/ 15 h 292"/>
              <a:gd name="T24" fmla="*/ 54 w 311"/>
              <a:gd name="T25" fmla="*/ 26 h 292"/>
              <a:gd name="T26" fmla="*/ 59 w 311"/>
              <a:gd name="T27" fmla="*/ 34 h 292"/>
              <a:gd name="T28" fmla="*/ 56 w 311"/>
              <a:gd name="T29" fmla="*/ 43 h 292"/>
              <a:gd name="T30" fmla="*/ 22 w 311"/>
              <a:gd name="T31" fmla="*/ 36 h 292"/>
              <a:gd name="T32" fmla="*/ 6 w 311"/>
              <a:gd name="T33" fmla="*/ 46 h 292"/>
              <a:gd name="T34" fmla="*/ 0 w 311"/>
              <a:gd name="T35" fmla="*/ 61 h 292"/>
              <a:gd name="T36" fmla="*/ 1 w 311"/>
              <a:gd name="T37" fmla="*/ 80 h 292"/>
              <a:gd name="T38" fmla="*/ 25 w 311"/>
              <a:gd name="T39" fmla="*/ 111 h 292"/>
              <a:gd name="T40" fmla="*/ 19 w 311"/>
              <a:gd name="T41" fmla="*/ 134 h 292"/>
              <a:gd name="T42" fmla="*/ 42 w 311"/>
              <a:gd name="T43" fmla="*/ 156 h 292"/>
              <a:gd name="T44" fmla="*/ 41 w 311"/>
              <a:gd name="T45" fmla="*/ 169 h 292"/>
              <a:gd name="T46" fmla="*/ 14 w 311"/>
              <a:gd name="T47" fmla="*/ 176 h 292"/>
              <a:gd name="T48" fmla="*/ 18 w 311"/>
              <a:gd name="T49" fmla="*/ 204 h 292"/>
              <a:gd name="T50" fmla="*/ 40 w 311"/>
              <a:gd name="T51" fmla="*/ 210 h 292"/>
              <a:gd name="T52" fmla="*/ 49 w 311"/>
              <a:gd name="T53" fmla="*/ 241 h 292"/>
              <a:gd name="T54" fmla="*/ 93 w 311"/>
              <a:gd name="T55" fmla="*/ 246 h 292"/>
              <a:gd name="T56" fmla="*/ 110 w 311"/>
              <a:gd name="T57" fmla="*/ 261 h 292"/>
              <a:gd name="T58" fmla="*/ 130 w 311"/>
              <a:gd name="T59" fmla="*/ 280 h 292"/>
              <a:gd name="T60" fmla="*/ 143 w 311"/>
              <a:gd name="T61" fmla="*/ 279 h 292"/>
              <a:gd name="T62" fmla="*/ 176 w 311"/>
              <a:gd name="T63" fmla="*/ 291 h 292"/>
              <a:gd name="T64" fmla="*/ 178 w 311"/>
              <a:gd name="T65" fmla="*/ 270 h 292"/>
              <a:gd name="T66" fmla="*/ 174 w 311"/>
              <a:gd name="T67" fmla="*/ 247 h 292"/>
              <a:gd name="T68" fmla="*/ 191 w 311"/>
              <a:gd name="T69" fmla="*/ 238 h 292"/>
              <a:gd name="T70" fmla="*/ 187 w 311"/>
              <a:gd name="T71" fmla="*/ 223 h 292"/>
              <a:gd name="T72" fmla="*/ 201 w 311"/>
              <a:gd name="T73" fmla="*/ 196 h 292"/>
              <a:gd name="T74" fmla="*/ 207 w 311"/>
              <a:gd name="T75" fmla="*/ 187 h 292"/>
              <a:gd name="T76" fmla="*/ 209 w 311"/>
              <a:gd name="T77" fmla="*/ 165 h 292"/>
              <a:gd name="T78" fmla="*/ 237 w 311"/>
              <a:gd name="T79" fmla="*/ 151 h 292"/>
              <a:gd name="T80" fmla="*/ 240 w 311"/>
              <a:gd name="T81" fmla="*/ 130 h 292"/>
              <a:gd name="T82" fmla="*/ 261 w 311"/>
              <a:gd name="T83" fmla="*/ 117 h 292"/>
              <a:gd name="T84" fmla="*/ 269 w 311"/>
              <a:gd name="T85" fmla="*/ 105 h 292"/>
              <a:gd name="T86" fmla="*/ 273 w 311"/>
              <a:gd name="T87" fmla="*/ 79 h 292"/>
              <a:gd name="T88" fmla="*/ 289 w 311"/>
              <a:gd name="T89" fmla="*/ 69 h 292"/>
              <a:gd name="T90" fmla="*/ 302 w 311"/>
              <a:gd name="T91" fmla="*/ 64 h 292"/>
              <a:gd name="T92" fmla="*/ 310 w 311"/>
              <a:gd name="T93" fmla="*/ 30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11" h="292">
                <a:moveTo>
                  <a:pt x="310" y="30"/>
                </a:moveTo>
                <a:lnTo>
                  <a:pt x="300" y="23"/>
                </a:lnTo>
                <a:lnTo>
                  <a:pt x="275" y="43"/>
                </a:lnTo>
                <a:lnTo>
                  <a:pt x="249" y="43"/>
                </a:lnTo>
                <a:lnTo>
                  <a:pt x="238" y="51"/>
                </a:lnTo>
                <a:lnTo>
                  <a:pt x="218" y="51"/>
                </a:lnTo>
                <a:lnTo>
                  <a:pt x="187" y="34"/>
                </a:lnTo>
                <a:lnTo>
                  <a:pt x="167" y="23"/>
                </a:lnTo>
                <a:lnTo>
                  <a:pt x="147" y="26"/>
                </a:lnTo>
                <a:lnTo>
                  <a:pt x="90" y="0"/>
                </a:lnTo>
                <a:lnTo>
                  <a:pt x="73" y="12"/>
                </a:lnTo>
                <a:lnTo>
                  <a:pt x="59" y="15"/>
                </a:lnTo>
                <a:lnTo>
                  <a:pt x="54" y="26"/>
                </a:lnTo>
                <a:lnTo>
                  <a:pt x="59" y="34"/>
                </a:lnTo>
                <a:lnTo>
                  <a:pt x="56" y="43"/>
                </a:lnTo>
                <a:lnTo>
                  <a:pt x="22" y="36"/>
                </a:lnTo>
                <a:lnTo>
                  <a:pt x="6" y="46"/>
                </a:lnTo>
                <a:lnTo>
                  <a:pt x="0" y="61"/>
                </a:lnTo>
                <a:lnTo>
                  <a:pt x="1" y="80"/>
                </a:lnTo>
                <a:lnTo>
                  <a:pt x="25" y="111"/>
                </a:lnTo>
                <a:lnTo>
                  <a:pt x="19" y="134"/>
                </a:lnTo>
                <a:lnTo>
                  <a:pt x="42" y="156"/>
                </a:lnTo>
                <a:lnTo>
                  <a:pt x="41" y="169"/>
                </a:lnTo>
                <a:lnTo>
                  <a:pt x="14" y="176"/>
                </a:lnTo>
                <a:lnTo>
                  <a:pt x="18" y="204"/>
                </a:lnTo>
                <a:lnTo>
                  <a:pt x="40" y="210"/>
                </a:lnTo>
                <a:lnTo>
                  <a:pt x="49" y="241"/>
                </a:lnTo>
                <a:lnTo>
                  <a:pt x="93" y="246"/>
                </a:lnTo>
                <a:lnTo>
                  <a:pt x="110" y="261"/>
                </a:lnTo>
                <a:lnTo>
                  <a:pt x="130" y="280"/>
                </a:lnTo>
                <a:lnTo>
                  <a:pt x="143" y="279"/>
                </a:lnTo>
                <a:lnTo>
                  <a:pt x="176" y="291"/>
                </a:lnTo>
                <a:lnTo>
                  <a:pt x="178" y="270"/>
                </a:lnTo>
                <a:lnTo>
                  <a:pt x="174" y="247"/>
                </a:lnTo>
                <a:lnTo>
                  <a:pt x="191" y="238"/>
                </a:lnTo>
                <a:lnTo>
                  <a:pt x="187" y="223"/>
                </a:lnTo>
                <a:lnTo>
                  <a:pt x="201" y="196"/>
                </a:lnTo>
                <a:lnTo>
                  <a:pt x="207" y="187"/>
                </a:lnTo>
                <a:lnTo>
                  <a:pt x="209" y="165"/>
                </a:lnTo>
                <a:lnTo>
                  <a:pt x="237" y="151"/>
                </a:lnTo>
                <a:lnTo>
                  <a:pt x="240" y="130"/>
                </a:lnTo>
                <a:lnTo>
                  <a:pt x="261" y="117"/>
                </a:lnTo>
                <a:lnTo>
                  <a:pt x="269" y="105"/>
                </a:lnTo>
                <a:lnTo>
                  <a:pt x="273" y="79"/>
                </a:lnTo>
                <a:lnTo>
                  <a:pt x="289" y="69"/>
                </a:lnTo>
                <a:lnTo>
                  <a:pt x="302" y="64"/>
                </a:lnTo>
                <a:lnTo>
                  <a:pt x="310" y="30"/>
                </a:lnTo>
              </a:path>
            </a:pathLst>
          </a:custGeom>
          <a:solidFill>
            <a:schemeClr val="accent3">
              <a:lumMod val="5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2" name="Freeform 18"/>
          <p:cNvSpPr>
            <a:spLocks/>
          </p:cNvSpPr>
          <p:nvPr/>
        </p:nvSpPr>
        <p:spPr bwMode="auto">
          <a:xfrm>
            <a:off x="5146690" y="2215626"/>
            <a:ext cx="528478" cy="338339"/>
          </a:xfrm>
          <a:custGeom>
            <a:avLst/>
            <a:gdLst>
              <a:gd name="T0" fmla="*/ 24 w 300"/>
              <a:gd name="T1" fmla="*/ 0 h 202"/>
              <a:gd name="T2" fmla="*/ 66 w 300"/>
              <a:gd name="T3" fmla="*/ 4 h 202"/>
              <a:gd name="T4" fmla="*/ 86 w 300"/>
              <a:gd name="T5" fmla="*/ 19 h 202"/>
              <a:gd name="T6" fmla="*/ 103 w 300"/>
              <a:gd name="T7" fmla="*/ 38 h 202"/>
              <a:gd name="T8" fmla="*/ 119 w 300"/>
              <a:gd name="T9" fmla="*/ 38 h 202"/>
              <a:gd name="T10" fmla="*/ 155 w 300"/>
              <a:gd name="T11" fmla="*/ 49 h 202"/>
              <a:gd name="T12" fmla="*/ 190 w 300"/>
              <a:gd name="T13" fmla="*/ 77 h 202"/>
              <a:gd name="T14" fmla="*/ 211 w 300"/>
              <a:gd name="T15" fmla="*/ 65 h 202"/>
              <a:gd name="T16" fmla="*/ 239 w 300"/>
              <a:gd name="T17" fmla="*/ 79 h 202"/>
              <a:gd name="T18" fmla="*/ 247 w 300"/>
              <a:gd name="T19" fmla="*/ 96 h 202"/>
              <a:gd name="T20" fmla="*/ 254 w 300"/>
              <a:gd name="T21" fmla="*/ 116 h 202"/>
              <a:gd name="T22" fmla="*/ 287 w 300"/>
              <a:gd name="T23" fmla="*/ 121 h 202"/>
              <a:gd name="T24" fmla="*/ 299 w 300"/>
              <a:gd name="T25" fmla="*/ 130 h 202"/>
              <a:gd name="T26" fmla="*/ 294 w 300"/>
              <a:gd name="T27" fmla="*/ 153 h 202"/>
              <a:gd name="T28" fmla="*/ 274 w 300"/>
              <a:gd name="T29" fmla="*/ 157 h 202"/>
              <a:gd name="T30" fmla="*/ 271 w 300"/>
              <a:gd name="T31" fmla="*/ 184 h 202"/>
              <a:gd name="T32" fmla="*/ 256 w 300"/>
              <a:gd name="T33" fmla="*/ 201 h 202"/>
              <a:gd name="T34" fmla="*/ 239 w 300"/>
              <a:gd name="T35" fmla="*/ 201 h 202"/>
              <a:gd name="T36" fmla="*/ 218 w 300"/>
              <a:gd name="T37" fmla="*/ 191 h 202"/>
              <a:gd name="T38" fmla="*/ 216 w 300"/>
              <a:gd name="T39" fmla="*/ 161 h 202"/>
              <a:gd name="T40" fmla="*/ 214 w 300"/>
              <a:gd name="T41" fmla="*/ 149 h 202"/>
              <a:gd name="T42" fmla="*/ 131 w 300"/>
              <a:gd name="T43" fmla="*/ 149 h 202"/>
              <a:gd name="T44" fmla="*/ 123 w 300"/>
              <a:gd name="T45" fmla="*/ 170 h 202"/>
              <a:gd name="T46" fmla="*/ 112 w 300"/>
              <a:gd name="T47" fmla="*/ 187 h 202"/>
              <a:gd name="T48" fmla="*/ 91 w 300"/>
              <a:gd name="T49" fmla="*/ 192 h 202"/>
              <a:gd name="T50" fmla="*/ 80 w 300"/>
              <a:gd name="T51" fmla="*/ 187 h 202"/>
              <a:gd name="T52" fmla="*/ 80 w 300"/>
              <a:gd name="T53" fmla="*/ 161 h 202"/>
              <a:gd name="T54" fmla="*/ 77 w 300"/>
              <a:gd name="T55" fmla="*/ 149 h 202"/>
              <a:gd name="T56" fmla="*/ 66 w 300"/>
              <a:gd name="T57" fmla="*/ 147 h 202"/>
              <a:gd name="T58" fmla="*/ 51 w 300"/>
              <a:gd name="T59" fmla="*/ 160 h 202"/>
              <a:gd name="T60" fmla="*/ 52 w 300"/>
              <a:gd name="T61" fmla="*/ 184 h 202"/>
              <a:gd name="T62" fmla="*/ 35 w 300"/>
              <a:gd name="T63" fmla="*/ 192 h 202"/>
              <a:gd name="T64" fmla="*/ 23 w 300"/>
              <a:gd name="T65" fmla="*/ 191 h 202"/>
              <a:gd name="T66" fmla="*/ 24 w 300"/>
              <a:gd name="T67" fmla="*/ 153 h 202"/>
              <a:gd name="T68" fmla="*/ 12 w 300"/>
              <a:gd name="T69" fmla="*/ 124 h 202"/>
              <a:gd name="T70" fmla="*/ 0 w 300"/>
              <a:gd name="T71" fmla="*/ 107 h 202"/>
              <a:gd name="T72" fmla="*/ 6 w 300"/>
              <a:gd name="T73" fmla="*/ 90 h 202"/>
              <a:gd name="T74" fmla="*/ 24 w 300"/>
              <a:gd name="T75" fmla="*/ 76 h 202"/>
              <a:gd name="T76" fmla="*/ 20 w 300"/>
              <a:gd name="T77" fmla="*/ 51 h 202"/>
              <a:gd name="T78" fmla="*/ 8 w 300"/>
              <a:gd name="T79" fmla="*/ 28 h 202"/>
              <a:gd name="T80" fmla="*/ 9 w 300"/>
              <a:gd name="T81" fmla="*/ 18 h 202"/>
              <a:gd name="T82" fmla="*/ 24 w 300"/>
              <a:gd name="T83" fmla="*/ 0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00" h="202">
                <a:moveTo>
                  <a:pt x="24" y="0"/>
                </a:moveTo>
                <a:lnTo>
                  <a:pt x="66" y="4"/>
                </a:lnTo>
                <a:lnTo>
                  <a:pt x="86" y="19"/>
                </a:lnTo>
                <a:lnTo>
                  <a:pt x="103" y="38"/>
                </a:lnTo>
                <a:lnTo>
                  <a:pt x="119" y="38"/>
                </a:lnTo>
                <a:lnTo>
                  <a:pt x="155" y="49"/>
                </a:lnTo>
                <a:lnTo>
                  <a:pt x="190" y="77"/>
                </a:lnTo>
                <a:lnTo>
                  <a:pt x="211" y="65"/>
                </a:lnTo>
                <a:lnTo>
                  <a:pt x="239" y="79"/>
                </a:lnTo>
                <a:lnTo>
                  <a:pt x="247" y="96"/>
                </a:lnTo>
                <a:lnTo>
                  <a:pt x="254" y="116"/>
                </a:lnTo>
                <a:lnTo>
                  <a:pt x="287" y="121"/>
                </a:lnTo>
                <a:lnTo>
                  <a:pt x="299" y="130"/>
                </a:lnTo>
                <a:lnTo>
                  <a:pt x="294" y="153"/>
                </a:lnTo>
                <a:lnTo>
                  <a:pt x="274" y="157"/>
                </a:lnTo>
                <a:lnTo>
                  <a:pt x="271" y="184"/>
                </a:lnTo>
                <a:lnTo>
                  <a:pt x="256" y="201"/>
                </a:lnTo>
                <a:lnTo>
                  <a:pt x="239" y="201"/>
                </a:lnTo>
                <a:lnTo>
                  <a:pt x="218" y="191"/>
                </a:lnTo>
                <a:lnTo>
                  <a:pt x="216" y="161"/>
                </a:lnTo>
                <a:lnTo>
                  <a:pt x="214" y="149"/>
                </a:lnTo>
                <a:lnTo>
                  <a:pt x="131" y="149"/>
                </a:lnTo>
                <a:lnTo>
                  <a:pt x="123" y="170"/>
                </a:lnTo>
                <a:lnTo>
                  <a:pt x="112" y="187"/>
                </a:lnTo>
                <a:lnTo>
                  <a:pt x="91" y="192"/>
                </a:lnTo>
                <a:lnTo>
                  <a:pt x="80" y="187"/>
                </a:lnTo>
                <a:lnTo>
                  <a:pt x="80" y="161"/>
                </a:lnTo>
                <a:lnTo>
                  <a:pt x="77" y="149"/>
                </a:lnTo>
                <a:lnTo>
                  <a:pt x="66" y="147"/>
                </a:lnTo>
                <a:lnTo>
                  <a:pt x="51" y="160"/>
                </a:lnTo>
                <a:lnTo>
                  <a:pt x="52" y="184"/>
                </a:lnTo>
                <a:lnTo>
                  <a:pt x="35" y="192"/>
                </a:lnTo>
                <a:lnTo>
                  <a:pt x="23" y="191"/>
                </a:lnTo>
                <a:lnTo>
                  <a:pt x="24" y="153"/>
                </a:lnTo>
                <a:lnTo>
                  <a:pt x="12" y="124"/>
                </a:lnTo>
                <a:lnTo>
                  <a:pt x="0" y="107"/>
                </a:lnTo>
                <a:lnTo>
                  <a:pt x="6" y="90"/>
                </a:lnTo>
                <a:lnTo>
                  <a:pt x="24" y="76"/>
                </a:lnTo>
                <a:lnTo>
                  <a:pt x="20" y="51"/>
                </a:lnTo>
                <a:lnTo>
                  <a:pt x="8" y="28"/>
                </a:lnTo>
                <a:lnTo>
                  <a:pt x="9" y="18"/>
                </a:lnTo>
                <a:lnTo>
                  <a:pt x="24" y="0"/>
                </a:ln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3" name="Freeform 19"/>
          <p:cNvSpPr>
            <a:spLocks/>
          </p:cNvSpPr>
          <p:nvPr/>
        </p:nvSpPr>
        <p:spPr bwMode="auto">
          <a:xfrm>
            <a:off x="3660912" y="1696452"/>
            <a:ext cx="972399" cy="357298"/>
          </a:xfrm>
          <a:custGeom>
            <a:avLst/>
            <a:gdLst>
              <a:gd name="T0" fmla="*/ 39 w 552"/>
              <a:gd name="T1" fmla="*/ 11 h 214"/>
              <a:gd name="T2" fmla="*/ 41 w 552"/>
              <a:gd name="T3" fmla="*/ 25 h 214"/>
              <a:gd name="T4" fmla="*/ 25 w 552"/>
              <a:gd name="T5" fmla="*/ 38 h 214"/>
              <a:gd name="T6" fmla="*/ 11 w 552"/>
              <a:gd name="T7" fmla="*/ 59 h 214"/>
              <a:gd name="T8" fmla="*/ 0 w 552"/>
              <a:gd name="T9" fmla="*/ 95 h 214"/>
              <a:gd name="T10" fmla="*/ 21 w 552"/>
              <a:gd name="T11" fmla="*/ 122 h 214"/>
              <a:gd name="T12" fmla="*/ 24 w 552"/>
              <a:gd name="T13" fmla="*/ 143 h 214"/>
              <a:gd name="T14" fmla="*/ 20 w 552"/>
              <a:gd name="T15" fmla="*/ 164 h 214"/>
              <a:gd name="T16" fmla="*/ 15 w 552"/>
              <a:gd name="T17" fmla="*/ 179 h 214"/>
              <a:gd name="T18" fmla="*/ 19 w 552"/>
              <a:gd name="T19" fmla="*/ 195 h 214"/>
              <a:gd name="T20" fmla="*/ 30 w 552"/>
              <a:gd name="T21" fmla="*/ 211 h 214"/>
              <a:gd name="T22" fmla="*/ 66 w 552"/>
              <a:gd name="T23" fmla="*/ 211 h 214"/>
              <a:gd name="T24" fmla="*/ 108 w 552"/>
              <a:gd name="T25" fmla="*/ 213 h 214"/>
              <a:gd name="T26" fmla="*/ 128 w 552"/>
              <a:gd name="T27" fmla="*/ 204 h 214"/>
              <a:gd name="T28" fmla="*/ 143 w 552"/>
              <a:gd name="T29" fmla="*/ 178 h 214"/>
              <a:gd name="T30" fmla="*/ 157 w 552"/>
              <a:gd name="T31" fmla="*/ 182 h 214"/>
              <a:gd name="T32" fmla="*/ 171 w 552"/>
              <a:gd name="T33" fmla="*/ 193 h 214"/>
              <a:gd name="T34" fmla="*/ 202 w 552"/>
              <a:gd name="T35" fmla="*/ 173 h 214"/>
              <a:gd name="T36" fmla="*/ 219 w 552"/>
              <a:gd name="T37" fmla="*/ 181 h 214"/>
              <a:gd name="T38" fmla="*/ 245 w 552"/>
              <a:gd name="T39" fmla="*/ 198 h 214"/>
              <a:gd name="T40" fmla="*/ 263 w 552"/>
              <a:gd name="T41" fmla="*/ 204 h 214"/>
              <a:gd name="T42" fmla="*/ 304 w 552"/>
              <a:gd name="T43" fmla="*/ 177 h 214"/>
              <a:gd name="T44" fmla="*/ 321 w 552"/>
              <a:gd name="T45" fmla="*/ 180 h 214"/>
              <a:gd name="T46" fmla="*/ 350 w 552"/>
              <a:gd name="T47" fmla="*/ 190 h 214"/>
              <a:gd name="T48" fmla="*/ 365 w 552"/>
              <a:gd name="T49" fmla="*/ 184 h 214"/>
              <a:gd name="T50" fmla="*/ 384 w 552"/>
              <a:gd name="T51" fmla="*/ 176 h 214"/>
              <a:gd name="T52" fmla="*/ 405 w 552"/>
              <a:gd name="T53" fmla="*/ 183 h 214"/>
              <a:gd name="T54" fmla="*/ 426 w 552"/>
              <a:gd name="T55" fmla="*/ 173 h 214"/>
              <a:gd name="T56" fmla="*/ 445 w 552"/>
              <a:gd name="T57" fmla="*/ 160 h 214"/>
              <a:gd name="T58" fmla="*/ 461 w 552"/>
              <a:gd name="T59" fmla="*/ 147 h 214"/>
              <a:gd name="T60" fmla="*/ 486 w 552"/>
              <a:gd name="T61" fmla="*/ 162 h 214"/>
              <a:gd name="T62" fmla="*/ 492 w 552"/>
              <a:gd name="T63" fmla="*/ 142 h 214"/>
              <a:gd name="T64" fmla="*/ 496 w 552"/>
              <a:gd name="T65" fmla="*/ 125 h 214"/>
              <a:gd name="T66" fmla="*/ 517 w 552"/>
              <a:gd name="T67" fmla="*/ 119 h 214"/>
              <a:gd name="T68" fmla="*/ 551 w 552"/>
              <a:gd name="T69" fmla="*/ 110 h 214"/>
              <a:gd name="T70" fmla="*/ 551 w 552"/>
              <a:gd name="T71" fmla="*/ 97 h 214"/>
              <a:gd name="T72" fmla="*/ 551 w 552"/>
              <a:gd name="T73" fmla="*/ 76 h 214"/>
              <a:gd name="T74" fmla="*/ 469 w 552"/>
              <a:gd name="T75" fmla="*/ 57 h 214"/>
              <a:gd name="T76" fmla="*/ 389 w 552"/>
              <a:gd name="T77" fmla="*/ 34 h 214"/>
              <a:gd name="T78" fmla="*/ 373 w 552"/>
              <a:gd name="T79" fmla="*/ 37 h 214"/>
              <a:gd name="T80" fmla="*/ 285 w 552"/>
              <a:gd name="T81" fmla="*/ 0 h 214"/>
              <a:gd name="T82" fmla="*/ 254 w 552"/>
              <a:gd name="T83" fmla="*/ 11 h 214"/>
              <a:gd name="T84" fmla="*/ 214 w 552"/>
              <a:gd name="T85" fmla="*/ 23 h 214"/>
              <a:gd name="T86" fmla="*/ 166 w 552"/>
              <a:gd name="T87" fmla="*/ 23 h 214"/>
              <a:gd name="T88" fmla="*/ 151 w 552"/>
              <a:gd name="T89" fmla="*/ 26 h 214"/>
              <a:gd name="T90" fmla="*/ 146 w 552"/>
              <a:gd name="T91" fmla="*/ 14 h 214"/>
              <a:gd name="T92" fmla="*/ 132 w 552"/>
              <a:gd name="T93" fmla="*/ 26 h 214"/>
              <a:gd name="T94" fmla="*/ 106 w 552"/>
              <a:gd name="T95" fmla="*/ 23 h 214"/>
              <a:gd name="T96" fmla="*/ 78 w 552"/>
              <a:gd name="T97" fmla="*/ 11 h 214"/>
              <a:gd name="T98" fmla="*/ 63 w 552"/>
              <a:gd name="T99" fmla="*/ 9 h 214"/>
              <a:gd name="T100" fmla="*/ 39 w 552"/>
              <a:gd name="T101" fmla="*/ 11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52" h="214">
                <a:moveTo>
                  <a:pt x="39" y="11"/>
                </a:moveTo>
                <a:lnTo>
                  <a:pt x="41" y="25"/>
                </a:lnTo>
                <a:lnTo>
                  <a:pt x="25" y="38"/>
                </a:lnTo>
                <a:lnTo>
                  <a:pt x="11" y="59"/>
                </a:lnTo>
                <a:lnTo>
                  <a:pt x="0" y="95"/>
                </a:lnTo>
                <a:lnTo>
                  <a:pt x="21" y="122"/>
                </a:lnTo>
                <a:lnTo>
                  <a:pt x="24" y="143"/>
                </a:lnTo>
                <a:lnTo>
                  <a:pt x="20" y="164"/>
                </a:lnTo>
                <a:lnTo>
                  <a:pt x="15" y="179"/>
                </a:lnTo>
                <a:lnTo>
                  <a:pt x="19" y="195"/>
                </a:lnTo>
                <a:lnTo>
                  <a:pt x="30" y="211"/>
                </a:lnTo>
                <a:lnTo>
                  <a:pt x="66" y="211"/>
                </a:lnTo>
                <a:lnTo>
                  <a:pt x="108" y="213"/>
                </a:lnTo>
                <a:lnTo>
                  <a:pt x="128" y="204"/>
                </a:lnTo>
                <a:lnTo>
                  <a:pt x="143" y="178"/>
                </a:lnTo>
                <a:lnTo>
                  <a:pt x="157" y="182"/>
                </a:lnTo>
                <a:lnTo>
                  <a:pt x="171" y="193"/>
                </a:lnTo>
                <a:lnTo>
                  <a:pt x="202" y="173"/>
                </a:lnTo>
                <a:lnTo>
                  <a:pt x="219" y="181"/>
                </a:lnTo>
                <a:lnTo>
                  <a:pt x="245" y="198"/>
                </a:lnTo>
                <a:lnTo>
                  <a:pt x="263" y="204"/>
                </a:lnTo>
                <a:lnTo>
                  <a:pt x="304" y="177"/>
                </a:lnTo>
                <a:lnTo>
                  <a:pt x="321" y="180"/>
                </a:lnTo>
                <a:lnTo>
                  <a:pt x="350" y="190"/>
                </a:lnTo>
                <a:lnTo>
                  <a:pt x="365" y="184"/>
                </a:lnTo>
                <a:lnTo>
                  <a:pt x="384" y="176"/>
                </a:lnTo>
                <a:lnTo>
                  <a:pt x="405" y="183"/>
                </a:lnTo>
                <a:lnTo>
                  <a:pt x="426" y="173"/>
                </a:lnTo>
                <a:lnTo>
                  <a:pt x="445" y="160"/>
                </a:lnTo>
                <a:lnTo>
                  <a:pt x="461" y="147"/>
                </a:lnTo>
                <a:lnTo>
                  <a:pt x="486" y="162"/>
                </a:lnTo>
                <a:lnTo>
                  <a:pt x="492" y="142"/>
                </a:lnTo>
                <a:lnTo>
                  <a:pt x="496" y="125"/>
                </a:lnTo>
                <a:lnTo>
                  <a:pt x="517" y="119"/>
                </a:lnTo>
                <a:lnTo>
                  <a:pt x="551" y="110"/>
                </a:lnTo>
                <a:lnTo>
                  <a:pt x="551" y="97"/>
                </a:lnTo>
                <a:lnTo>
                  <a:pt x="551" y="76"/>
                </a:lnTo>
                <a:lnTo>
                  <a:pt x="469" y="57"/>
                </a:lnTo>
                <a:lnTo>
                  <a:pt x="389" y="34"/>
                </a:lnTo>
                <a:lnTo>
                  <a:pt x="373" y="37"/>
                </a:lnTo>
                <a:lnTo>
                  <a:pt x="285" y="0"/>
                </a:lnTo>
                <a:lnTo>
                  <a:pt x="254" y="11"/>
                </a:lnTo>
                <a:lnTo>
                  <a:pt x="214" y="23"/>
                </a:lnTo>
                <a:lnTo>
                  <a:pt x="166" y="23"/>
                </a:lnTo>
                <a:lnTo>
                  <a:pt x="151" y="26"/>
                </a:lnTo>
                <a:lnTo>
                  <a:pt x="146" y="14"/>
                </a:lnTo>
                <a:lnTo>
                  <a:pt x="132" y="26"/>
                </a:lnTo>
                <a:lnTo>
                  <a:pt x="106" y="23"/>
                </a:lnTo>
                <a:lnTo>
                  <a:pt x="78" y="11"/>
                </a:lnTo>
                <a:lnTo>
                  <a:pt x="63" y="9"/>
                </a:lnTo>
                <a:lnTo>
                  <a:pt x="39" y="11"/>
                </a:lnTo>
              </a:path>
            </a:pathLst>
          </a:custGeom>
          <a:solidFill>
            <a:srgbClr val="8DC63F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4" name="Freeform 20"/>
          <p:cNvSpPr>
            <a:spLocks/>
          </p:cNvSpPr>
          <p:nvPr/>
        </p:nvSpPr>
        <p:spPr bwMode="auto">
          <a:xfrm>
            <a:off x="4517047" y="1781036"/>
            <a:ext cx="631153" cy="361672"/>
          </a:xfrm>
          <a:custGeom>
            <a:avLst/>
            <a:gdLst>
              <a:gd name="T0" fmla="*/ 65 w 358"/>
              <a:gd name="T1" fmla="*/ 23 h 216"/>
              <a:gd name="T2" fmla="*/ 65 w 358"/>
              <a:gd name="T3" fmla="*/ 59 h 216"/>
              <a:gd name="T4" fmla="*/ 9 w 358"/>
              <a:gd name="T5" fmla="*/ 76 h 216"/>
              <a:gd name="T6" fmla="*/ 0 w 358"/>
              <a:gd name="T7" fmla="*/ 111 h 216"/>
              <a:gd name="T8" fmla="*/ 9 w 358"/>
              <a:gd name="T9" fmla="*/ 144 h 216"/>
              <a:gd name="T10" fmla="*/ 23 w 358"/>
              <a:gd name="T11" fmla="*/ 156 h 216"/>
              <a:gd name="T12" fmla="*/ 43 w 358"/>
              <a:gd name="T13" fmla="*/ 150 h 216"/>
              <a:gd name="T14" fmla="*/ 71 w 358"/>
              <a:gd name="T15" fmla="*/ 144 h 216"/>
              <a:gd name="T16" fmla="*/ 91 w 358"/>
              <a:gd name="T17" fmla="*/ 183 h 216"/>
              <a:gd name="T18" fmla="*/ 105 w 358"/>
              <a:gd name="T19" fmla="*/ 178 h 216"/>
              <a:gd name="T20" fmla="*/ 142 w 358"/>
              <a:gd name="T21" fmla="*/ 206 h 216"/>
              <a:gd name="T22" fmla="*/ 155 w 358"/>
              <a:gd name="T23" fmla="*/ 215 h 216"/>
              <a:gd name="T24" fmla="*/ 171 w 358"/>
              <a:gd name="T25" fmla="*/ 210 h 216"/>
              <a:gd name="T26" fmla="*/ 187 w 358"/>
              <a:gd name="T27" fmla="*/ 206 h 216"/>
              <a:gd name="T28" fmla="*/ 201 w 358"/>
              <a:gd name="T29" fmla="*/ 204 h 216"/>
              <a:gd name="T30" fmla="*/ 207 w 358"/>
              <a:gd name="T31" fmla="*/ 199 h 216"/>
              <a:gd name="T32" fmla="*/ 210 w 358"/>
              <a:gd name="T33" fmla="*/ 170 h 216"/>
              <a:gd name="T34" fmla="*/ 202 w 358"/>
              <a:gd name="T35" fmla="*/ 156 h 216"/>
              <a:gd name="T36" fmla="*/ 202 w 358"/>
              <a:gd name="T37" fmla="*/ 144 h 216"/>
              <a:gd name="T38" fmla="*/ 213 w 358"/>
              <a:gd name="T39" fmla="*/ 136 h 216"/>
              <a:gd name="T40" fmla="*/ 233 w 358"/>
              <a:gd name="T41" fmla="*/ 125 h 216"/>
              <a:gd name="T42" fmla="*/ 247 w 358"/>
              <a:gd name="T43" fmla="*/ 121 h 216"/>
              <a:gd name="T44" fmla="*/ 261 w 358"/>
              <a:gd name="T45" fmla="*/ 134 h 216"/>
              <a:gd name="T46" fmla="*/ 275 w 358"/>
              <a:gd name="T47" fmla="*/ 122 h 216"/>
              <a:gd name="T48" fmla="*/ 289 w 358"/>
              <a:gd name="T49" fmla="*/ 111 h 216"/>
              <a:gd name="T50" fmla="*/ 312 w 358"/>
              <a:gd name="T51" fmla="*/ 104 h 216"/>
              <a:gd name="T52" fmla="*/ 325 w 358"/>
              <a:gd name="T53" fmla="*/ 100 h 216"/>
              <a:gd name="T54" fmla="*/ 338 w 358"/>
              <a:gd name="T55" fmla="*/ 102 h 216"/>
              <a:gd name="T56" fmla="*/ 332 w 358"/>
              <a:gd name="T57" fmla="*/ 99 h 216"/>
              <a:gd name="T58" fmla="*/ 332 w 358"/>
              <a:gd name="T59" fmla="*/ 80 h 216"/>
              <a:gd name="T60" fmla="*/ 341 w 358"/>
              <a:gd name="T61" fmla="*/ 65 h 216"/>
              <a:gd name="T62" fmla="*/ 352 w 358"/>
              <a:gd name="T63" fmla="*/ 56 h 216"/>
              <a:gd name="T64" fmla="*/ 357 w 358"/>
              <a:gd name="T65" fmla="*/ 54 h 216"/>
              <a:gd name="T66" fmla="*/ 355 w 358"/>
              <a:gd name="T67" fmla="*/ 45 h 216"/>
              <a:gd name="T68" fmla="*/ 343 w 358"/>
              <a:gd name="T69" fmla="*/ 40 h 216"/>
              <a:gd name="T70" fmla="*/ 329 w 358"/>
              <a:gd name="T71" fmla="*/ 33 h 216"/>
              <a:gd name="T72" fmla="*/ 315 w 358"/>
              <a:gd name="T73" fmla="*/ 31 h 216"/>
              <a:gd name="T74" fmla="*/ 298 w 358"/>
              <a:gd name="T75" fmla="*/ 31 h 216"/>
              <a:gd name="T76" fmla="*/ 289 w 358"/>
              <a:gd name="T77" fmla="*/ 31 h 216"/>
              <a:gd name="T78" fmla="*/ 286 w 358"/>
              <a:gd name="T79" fmla="*/ 25 h 216"/>
              <a:gd name="T80" fmla="*/ 286 w 358"/>
              <a:gd name="T81" fmla="*/ 16 h 216"/>
              <a:gd name="T82" fmla="*/ 295 w 358"/>
              <a:gd name="T83" fmla="*/ 14 h 216"/>
              <a:gd name="T84" fmla="*/ 303 w 358"/>
              <a:gd name="T85" fmla="*/ 14 h 216"/>
              <a:gd name="T86" fmla="*/ 303 w 358"/>
              <a:gd name="T87" fmla="*/ 5 h 216"/>
              <a:gd name="T88" fmla="*/ 293 w 358"/>
              <a:gd name="T89" fmla="*/ 0 h 216"/>
              <a:gd name="T90" fmla="*/ 269 w 358"/>
              <a:gd name="T91" fmla="*/ 2 h 216"/>
              <a:gd name="T92" fmla="*/ 244 w 358"/>
              <a:gd name="T93" fmla="*/ 8 h 216"/>
              <a:gd name="T94" fmla="*/ 230 w 358"/>
              <a:gd name="T95" fmla="*/ 8 h 216"/>
              <a:gd name="T96" fmla="*/ 210 w 358"/>
              <a:gd name="T97" fmla="*/ 8 h 216"/>
              <a:gd name="T98" fmla="*/ 202 w 358"/>
              <a:gd name="T99" fmla="*/ 2 h 216"/>
              <a:gd name="T100" fmla="*/ 193 w 358"/>
              <a:gd name="T101" fmla="*/ 5 h 216"/>
              <a:gd name="T102" fmla="*/ 182 w 358"/>
              <a:gd name="T103" fmla="*/ 14 h 216"/>
              <a:gd name="T104" fmla="*/ 167 w 358"/>
              <a:gd name="T105" fmla="*/ 16 h 216"/>
              <a:gd name="T106" fmla="*/ 148 w 358"/>
              <a:gd name="T107" fmla="*/ 14 h 216"/>
              <a:gd name="T108" fmla="*/ 139 w 358"/>
              <a:gd name="T109" fmla="*/ 19 h 216"/>
              <a:gd name="T110" fmla="*/ 125 w 358"/>
              <a:gd name="T111" fmla="*/ 31 h 216"/>
              <a:gd name="T112" fmla="*/ 119 w 358"/>
              <a:gd name="T113" fmla="*/ 31 h 216"/>
              <a:gd name="T114" fmla="*/ 100 w 358"/>
              <a:gd name="T115" fmla="*/ 25 h 216"/>
              <a:gd name="T116" fmla="*/ 83 w 358"/>
              <a:gd name="T117" fmla="*/ 25 h 216"/>
              <a:gd name="T118" fmla="*/ 65 w 358"/>
              <a:gd name="T119" fmla="*/ 23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58" h="216">
                <a:moveTo>
                  <a:pt x="65" y="23"/>
                </a:moveTo>
                <a:lnTo>
                  <a:pt x="65" y="59"/>
                </a:lnTo>
                <a:lnTo>
                  <a:pt x="9" y="76"/>
                </a:lnTo>
                <a:lnTo>
                  <a:pt x="0" y="111"/>
                </a:lnTo>
                <a:lnTo>
                  <a:pt x="9" y="144"/>
                </a:lnTo>
                <a:lnTo>
                  <a:pt x="23" y="156"/>
                </a:lnTo>
                <a:lnTo>
                  <a:pt x="43" y="150"/>
                </a:lnTo>
                <a:lnTo>
                  <a:pt x="71" y="144"/>
                </a:lnTo>
                <a:lnTo>
                  <a:pt x="91" y="183"/>
                </a:lnTo>
                <a:lnTo>
                  <a:pt x="105" y="178"/>
                </a:lnTo>
                <a:lnTo>
                  <a:pt x="142" y="206"/>
                </a:lnTo>
                <a:lnTo>
                  <a:pt x="155" y="215"/>
                </a:lnTo>
                <a:lnTo>
                  <a:pt x="171" y="210"/>
                </a:lnTo>
                <a:lnTo>
                  <a:pt x="187" y="206"/>
                </a:lnTo>
                <a:lnTo>
                  <a:pt x="201" y="204"/>
                </a:lnTo>
                <a:lnTo>
                  <a:pt x="207" y="199"/>
                </a:lnTo>
                <a:lnTo>
                  <a:pt x="210" y="170"/>
                </a:lnTo>
                <a:lnTo>
                  <a:pt x="202" y="156"/>
                </a:lnTo>
                <a:lnTo>
                  <a:pt x="202" y="144"/>
                </a:lnTo>
                <a:lnTo>
                  <a:pt x="213" y="136"/>
                </a:lnTo>
                <a:lnTo>
                  <a:pt x="233" y="125"/>
                </a:lnTo>
                <a:lnTo>
                  <a:pt x="247" y="121"/>
                </a:lnTo>
                <a:lnTo>
                  <a:pt x="261" y="134"/>
                </a:lnTo>
                <a:lnTo>
                  <a:pt x="275" y="122"/>
                </a:lnTo>
                <a:lnTo>
                  <a:pt x="289" y="111"/>
                </a:lnTo>
                <a:lnTo>
                  <a:pt x="312" y="104"/>
                </a:lnTo>
                <a:lnTo>
                  <a:pt x="325" y="100"/>
                </a:lnTo>
                <a:lnTo>
                  <a:pt x="338" y="102"/>
                </a:lnTo>
                <a:lnTo>
                  <a:pt x="332" y="99"/>
                </a:lnTo>
                <a:lnTo>
                  <a:pt x="332" y="80"/>
                </a:lnTo>
                <a:lnTo>
                  <a:pt x="341" y="65"/>
                </a:lnTo>
                <a:lnTo>
                  <a:pt x="352" y="56"/>
                </a:lnTo>
                <a:lnTo>
                  <a:pt x="357" y="54"/>
                </a:lnTo>
                <a:lnTo>
                  <a:pt x="355" y="45"/>
                </a:lnTo>
                <a:lnTo>
                  <a:pt x="343" y="40"/>
                </a:lnTo>
                <a:lnTo>
                  <a:pt x="329" y="33"/>
                </a:lnTo>
                <a:lnTo>
                  <a:pt x="315" y="31"/>
                </a:lnTo>
                <a:lnTo>
                  <a:pt x="298" y="31"/>
                </a:lnTo>
                <a:lnTo>
                  <a:pt x="289" y="31"/>
                </a:lnTo>
                <a:lnTo>
                  <a:pt x="286" y="25"/>
                </a:lnTo>
                <a:lnTo>
                  <a:pt x="286" y="16"/>
                </a:lnTo>
                <a:lnTo>
                  <a:pt x="295" y="14"/>
                </a:lnTo>
                <a:lnTo>
                  <a:pt x="303" y="14"/>
                </a:lnTo>
                <a:lnTo>
                  <a:pt x="303" y="5"/>
                </a:lnTo>
                <a:lnTo>
                  <a:pt x="293" y="0"/>
                </a:lnTo>
                <a:lnTo>
                  <a:pt x="269" y="2"/>
                </a:lnTo>
                <a:lnTo>
                  <a:pt x="244" y="8"/>
                </a:lnTo>
                <a:lnTo>
                  <a:pt x="230" y="8"/>
                </a:lnTo>
                <a:lnTo>
                  <a:pt x="210" y="8"/>
                </a:lnTo>
                <a:lnTo>
                  <a:pt x="202" y="2"/>
                </a:lnTo>
                <a:lnTo>
                  <a:pt x="193" y="5"/>
                </a:lnTo>
                <a:lnTo>
                  <a:pt x="182" y="14"/>
                </a:lnTo>
                <a:lnTo>
                  <a:pt x="167" y="16"/>
                </a:lnTo>
                <a:lnTo>
                  <a:pt x="148" y="14"/>
                </a:lnTo>
                <a:lnTo>
                  <a:pt x="139" y="19"/>
                </a:lnTo>
                <a:lnTo>
                  <a:pt x="125" y="31"/>
                </a:lnTo>
                <a:lnTo>
                  <a:pt x="119" y="31"/>
                </a:lnTo>
                <a:lnTo>
                  <a:pt x="100" y="25"/>
                </a:lnTo>
                <a:lnTo>
                  <a:pt x="83" y="25"/>
                </a:lnTo>
                <a:lnTo>
                  <a:pt x="65" y="23"/>
                </a:lnTo>
              </a:path>
            </a:pathLst>
          </a:custGeom>
          <a:solidFill>
            <a:srgbClr val="C4DF9B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5" name="Freeform 21"/>
          <p:cNvSpPr>
            <a:spLocks/>
          </p:cNvSpPr>
          <p:nvPr/>
        </p:nvSpPr>
        <p:spPr bwMode="auto">
          <a:xfrm>
            <a:off x="2812328" y="1600200"/>
            <a:ext cx="957300" cy="966891"/>
          </a:xfrm>
          <a:custGeom>
            <a:avLst/>
            <a:gdLst>
              <a:gd name="T0" fmla="*/ 513 w 543"/>
              <a:gd name="T1" fmla="*/ 88 h 577"/>
              <a:gd name="T2" fmla="*/ 482 w 543"/>
              <a:gd name="T3" fmla="*/ 145 h 577"/>
              <a:gd name="T4" fmla="*/ 502 w 543"/>
              <a:gd name="T5" fmla="*/ 190 h 577"/>
              <a:gd name="T6" fmla="*/ 496 w 543"/>
              <a:gd name="T7" fmla="*/ 233 h 577"/>
              <a:gd name="T8" fmla="*/ 519 w 543"/>
              <a:gd name="T9" fmla="*/ 286 h 577"/>
              <a:gd name="T10" fmla="*/ 477 w 543"/>
              <a:gd name="T11" fmla="*/ 366 h 577"/>
              <a:gd name="T12" fmla="*/ 504 w 543"/>
              <a:gd name="T13" fmla="*/ 392 h 577"/>
              <a:gd name="T14" fmla="*/ 536 w 543"/>
              <a:gd name="T15" fmla="*/ 437 h 577"/>
              <a:gd name="T16" fmla="*/ 528 w 543"/>
              <a:gd name="T17" fmla="*/ 459 h 577"/>
              <a:gd name="T18" fmla="*/ 488 w 543"/>
              <a:gd name="T19" fmla="*/ 525 h 577"/>
              <a:gd name="T20" fmla="*/ 445 w 543"/>
              <a:gd name="T21" fmla="*/ 528 h 577"/>
              <a:gd name="T22" fmla="*/ 442 w 543"/>
              <a:gd name="T23" fmla="*/ 576 h 577"/>
              <a:gd name="T24" fmla="*/ 392 w 543"/>
              <a:gd name="T25" fmla="*/ 553 h 577"/>
              <a:gd name="T26" fmla="*/ 329 w 543"/>
              <a:gd name="T27" fmla="*/ 545 h 577"/>
              <a:gd name="T28" fmla="*/ 273 w 543"/>
              <a:gd name="T29" fmla="*/ 528 h 577"/>
              <a:gd name="T30" fmla="*/ 230 w 543"/>
              <a:gd name="T31" fmla="*/ 547 h 577"/>
              <a:gd name="T32" fmla="*/ 230 w 543"/>
              <a:gd name="T33" fmla="*/ 462 h 577"/>
              <a:gd name="T34" fmla="*/ 213 w 543"/>
              <a:gd name="T35" fmla="*/ 448 h 577"/>
              <a:gd name="T36" fmla="*/ 147 w 543"/>
              <a:gd name="T37" fmla="*/ 479 h 577"/>
              <a:gd name="T38" fmla="*/ 102 w 543"/>
              <a:gd name="T39" fmla="*/ 497 h 577"/>
              <a:gd name="T40" fmla="*/ 71 w 543"/>
              <a:gd name="T41" fmla="*/ 507 h 577"/>
              <a:gd name="T42" fmla="*/ 62 w 543"/>
              <a:gd name="T43" fmla="*/ 468 h 577"/>
              <a:gd name="T44" fmla="*/ 102 w 543"/>
              <a:gd name="T45" fmla="*/ 419 h 577"/>
              <a:gd name="T46" fmla="*/ 93 w 543"/>
              <a:gd name="T47" fmla="*/ 397 h 577"/>
              <a:gd name="T48" fmla="*/ 130 w 543"/>
              <a:gd name="T49" fmla="*/ 378 h 577"/>
              <a:gd name="T50" fmla="*/ 102 w 543"/>
              <a:gd name="T51" fmla="*/ 366 h 577"/>
              <a:gd name="T52" fmla="*/ 88 w 543"/>
              <a:gd name="T53" fmla="*/ 331 h 577"/>
              <a:gd name="T54" fmla="*/ 116 w 543"/>
              <a:gd name="T55" fmla="*/ 309 h 577"/>
              <a:gd name="T56" fmla="*/ 79 w 543"/>
              <a:gd name="T57" fmla="*/ 312 h 577"/>
              <a:gd name="T58" fmla="*/ 51 w 543"/>
              <a:gd name="T59" fmla="*/ 295 h 577"/>
              <a:gd name="T60" fmla="*/ 68 w 543"/>
              <a:gd name="T61" fmla="*/ 261 h 577"/>
              <a:gd name="T62" fmla="*/ 43 w 543"/>
              <a:gd name="T63" fmla="*/ 261 h 577"/>
              <a:gd name="T64" fmla="*/ 14 w 543"/>
              <a:gd name="T65" fmla="*/ 221 h 577"/>
              <a:gd name="T66" fmla="*/ 9 w 543"/>
              <a:gd name="T67" fmla="*/ 167 h 577"/>
              <a:gd name="T68" fmla="*/ 51 w 543"/>
              <a:gd name="T69" fmla="*/ 136 h 577"/>
              <a:gd name="T70" fmla="*/ 76 w 543"/>
              <a:gd name="T71" fmla="*/ 124 h 577"/>
              <a:gd name="T72" fmla="*/ 138 w 543"/>
              <a:gd name="T73" fmla="*/ 116 h 577"/>
              <a:gd name="T74" fmla="*/ 185 w 543"/>
              <a:gd name="T75" fmla="*/ 105 h 577"/>
              <a:gd name="T76" fmla="*/ 207 w 543"/>
              <a:gd name="T77" fmla="*/ 97 h 577"/>
              <a:gd name="T78" fmla="*/ 238 w 543"/>
              <a:gd name="T79" fmla="*/ 100 h 577"/>
              <a:gd name="T80" fmla="*/ 230 w 543"/>
              <a:gd name="T81" fmla="*/ 60 h 577"/>
              <a:gd name="T82" fmla="*/ 287 w 543"/>
              <a:gd name="T83" fmla="*/ 43 h 577"/>
              <a:gd name="T84" fmla="*/ 304 w 543"/>
              <a:gd name="T85" fmla="*/ 9 h 577"/>
              <a:gd name="T86" fmla="*/ 337 w 543"/>
              <a:gd name="T87" fmla="*/ 14 h 577"/>
              <a:gd name="T88" fmla="*/ 366 w 543"/>
              <a:gd name="T89" fmla="*/ 12 h 577"/>
              <a:gd name="T90" fmla="*/ 428 w 543"/>
              <a:gd name="T91" fmla="*/ 34 h 577"/>
              <a:gd name="T92" fmla="*/ 459 w 543"/>
              <a:gd name="T93" fmla="*/ 54 h 577"/>
              <a:gd name="T94" fmla="*/ 519 w 543"/>
              <a:gd name="T95" fmla="*/ 65 h 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543" h="577">
                <a:moveTo>
                  <a:pt x="519" y="65"/>
                </a:moveTo>
                <a:lnTo>
                  <a:pt x="522" y="79"/>
                </a:lnTo>
                <a:lnTo>
                  <a:pt x="513" y="88"/>
                </a:lnTo>
                <a:lnTo>
                  <a:pt x="504" y="97"/>
                </a:lnTo>
                <a:lnTo>
                  <a:pt x="491" y="116"/>
                </a:lnTo>
                <a:lnTo>
                  <a:pt x="482" y="145"/>
                </a:lnTo>
                <a:lnTo>
                  <a:pt x="480" y="150"/>
                </a:lnTo>
                <a:lnTo>
                  <a:pt x="502" y="179"/>
                </a:lnTo>
                <a:lnTo>
                  <a:pt x="502" y="190"/>
                </a:lnTo>
                <a:lnTo>
                  <a:pt x="504" y="204"/>
                </a:lnTo>
                <a:lnTo>
                  <a:pt x="499" y="221"/>
                </a:lnTo>
                <a:lnTo>
                  <a:pt x="496" y="233"/>
                </a:lnTo>
                <a:lnTo>
                  <a:pt x="499" y="252"/>
                </a:lnTo>
                <a:lnTo>
                  <a:pt x="511" y="276"/>
                </a:lnTo>
                <a:lnTo>
                  <a:pt x="519" y="286"/>
                </a:lnTo>
                <a:lnTo>
                  <a:pt x="513" y="300"/>
                </a:lnTo>
                <a:lnTo>
                  <a:pt x="485" y="335"/>
                </a:lnTo>
                <a:lnTo>
                  <a:pt x="477" y="366"/>
                </a:lnTo>
                <a:lnTo>
                  <a:pt x="482" y="386"/>
                </a:lnTo>
                <a:lnTo>
                  <a:pt x="491" y="395"/>
                </a:lnTo>
                <a:lnTo>
                  <a:pt x="504" y="392"/>
                </a:lnTo>
                <a:lnTo>
                  <a:pt x="513" y="392"/>
                </a:lnTo>
                <a:lnTo>
                  <a:pt x="528" y="414"/>
                </a:lnTo>
                <a:lnTo>
                  <a:pt x="536" y="437"/>
                </a:lnTo>
                <a:lnTo>
                  <a:pt x="542" y="451"/>
                </a:lnTo>
                <a:lnTo>
                  <a:pt x="539" y="459"/>
                </a:lnTo>
                <a:lnTo>
                  <a:pt x="528" y="459"/>
                </a:lnTo>
                <a:lnTo>
                  <a:pt x="519" y="474"/>
                </a:lnTo>
                <a:lnTo>
                  <a:pt x="502" y="502"/>
                </a:lnTo>
                <a:lnTo>
                  <a:pt x="488" y="525"/>
                </a:lnTo>
                <a:lnTo>
                  <a:pt x="471" y="516"/>
                </a:lnTo>
                <a:lnTo>
                  <a:pt x="457" y="516"/>
                </a:lnTo>
                <a:lnTo>
                  <a:pt x="445" y="528"/>
                </a:lnTo>
                <a:lnTo>
                  <a:pt x="434" y="542"/>
                </a:lnTo>
                <a:lnTo>
                  <a:pt x="440" y="553"/>
                </a:lnTo>
                <a:lnTo>
                  <a:pt x="442" y="576"/>
                </a:lnTo>
                <a:lnTo>
                  <a:pt x="417" y="547"/>
                </a:lnTo>
                <a:lnTo>
                  <a:pt x="406" y="553"/>
                </a:lnTo>
                <a:lnTo>
                  <a:pt x="392" y="553"/>
                </a:lnTo>
                <a:lnTo>
                  <a:pt x="377" y="556"/>
                </a:lnTo>
                <a:lnTo>
                  <a:pt x="346" y="547"/>
                </a:lnTo>
                <a:lnTo>
                  <a:pt x="329" y="545"/>
                </a:lnTo>
                <a:lnTo>
                  <a:pt x="304" y="550"/>
                </a:lnTo>
                <a:lnTo>
                  <a:pt x="283" y="539"/>
                </a:lnTo>
                <a:lnTo>
                  <a:pt x="273" y="528"/>
                </a:lnTo>
                <a:lnTo>
                  <a:pt x="266" y="531"/>
                </a:lnTo>
                <a:lnTo>
                  <a:pt x="258" y="539"/>
                </a:lnTo>
                <a:lnTo>
                  <a:pt x="230" y="547"/>
                </a:lnTo>
                <a:lnTo>
                  <a:pt x="213" y="516"/>
                </a:lnTo>
                <a:lnTo>
                  <a:pt x="230" y="476"/>
                </a:lnTo>
                <a:lnTo>
                  <a:pt x="230" y="462"/>
                </a:lnTo>
                <a:lnTo>
                  <a:pt x="226" y="448"/>
                </a:lnTo>
                <a:lnTo>
                  <a:pt x="218" y="434"/>
                </a:lnTo>
                <a:lnTo>
                  <a:pt x="213" y="448"/>
                </a:lnTo>
                <a:lnTo>
                  <a:pt x="199" y="454"/>
                </a:lnTo>
                <a:lnTo>
                  <a:pt x="181" y="466"/>
                </a:lnTo>
                <a:lnTo>
                  <a:pt x="147" y="479"/>
                </a:lnTo>
                <a:lnTo>
                  <a:pt x="128" y="483"/>
                </a:lnTo>
                <a:lnTo>
                  <a:pt x="111" y="485"/>
                </a:lnTo>
                <a:lnTo>
                  <a:pt x="102" y="497"/>
                </a:lnTo>
                <a:lnTo>
                  <a:pt x="90" y="507"/>
                </a:lnTo>
                <a:lnTo>
                  <a:pt x="68" y="519"/>
                </a:lnTo>
                <a:lnTo>
                  <a:pt x="71" y="507"/>
                </a:lnTo>
                <a:lnTo>
                  <a:pt x="62" y="502"/>
                </a:lnTo>
                <a:lnTo>
                  <a:pt x="65" y="485"/>
                </a:lnTo>
                <a:lnTo>
                  <a:pt x="62" y="468"/>
                </a:lnTo>
                <a:lnTo>
                  <a:pt x="57" y="457"/>
                </a:lnTo>
                <a:lnTo>
                  <a:pt x="76" y="443"/>
                </a:lnTo>
                <a:lnTo>
                  <a:pt x="102" y="419"/>
                </a:lnTo>
                <a:lnTo>
                  <a:pt x="90" y="414"/>
                </a:lnTo>
                <a:lnTo>
                  <a:pt x="83" y="400"/>
                </a:lnTo>
                <a:lnTo>
                  <a:pt x="93" y="397"/>
                </a:lnTo>
                <a:lnTo>
                  <a:pt x="102" y="388"/>
                </a:lnTo>
                <a:lnTo>
                  <a:pt x="122" y="383"/>
                </a:lnTo>
                <a:lnTo>
                  <a:pt x="130" y="378"/>
                </a:lnTo>
                <a:lnTo>
                  <a:pt x="128" y="366"/>
                </a:lnTo>
                <a:lnTo>
                  <a:pt x="111" y="366"/>
                </a:lnTo>
                <a:lnTo>
                  <a:pt x="102" y="366"/>
                </a:lnTo>
                <a:lnTo>
                  <a:pt x="90" y="360"/>
                </a:lnTo>
                <a:lnTo>
                  <a:pt x="88" y="349"/>
                </a:lnTo>
                <a:lnTo>
                  <a:pt x="88" y="331"/>
                </a:lnTo>
                <a:lnTo>
                  <a:pt x="93" y="321"/>
                </a:lnTo>
                <a:lnTo>
                  <a:pt x="102" y="309"/>
                </a:lnTo>
                <a:lnTo>
                  <a:pt x="116" y="309"/>
                </a:lnTo>
                <a:lnTo>
                  <a:pt x="105" y="298"/>
                </a:lnTo>
                <a:lnTo>
                  <a:pt x="85" y="304"/>
                </a:lnTo>
                <a:lnTo>
                  <a:pt x="79" y="312"/>
                </a:lnTo>
                <a:lnTo>
                  <a:pt x="57" y="326"/>
                </a:lnTo>
                <a:lnTo>
                  <a:pt x="48" y="312"/>
                </a:lnTo>
                <a:lnTo>
                  <a:pt x="51" y="295"/>
                </a:lnTo>
                <a:lnTo>
                  <a:pt x="54" y="281"/>
                </a:lnTo>
                <a:lnTo>
                  <a:pt x="65" y="269"/>
                </a:lnTo>
                <a:lnTo>
                  <a:pt x="68" y="261"/>
                </a:lnTo>
                <a:lnTo>
                  <a:pt x="62" y="252"/>
                </a:lnTo>
                <a:lnTo>
                  <a:pt x="51" y="258"/>
                </a:lnTo>
                <a:lnTo>
                  <a:pt x="43" y="261"/>
                </a:lnTo>
                <a:lnTo>
                  <a:pt x="31" y="241"/>
                </a:lnTo>
                <a:lnTo>
                  <a:pt x="23" y="227"/>
                </a:lnTo>
                <a:lnTo>
                  <a:pt x="14" y="221"/>
                </a:lnTo>
                <a:lnTo>
                  <a:pt x="0" y="216"/>
                </a:lnTo>
                <a:lnTo>
                  <a:pt x="9" y="207"/>
                </a:lnTo>
                <a:lnTo>
                  <a:pt x="9" y="167"/>
                </a:lnTo>
                <a:lnTo>
                  <a:pt x="17" y="159"/>
                </a:lnTo>
                <a:lnTo>
                  <a:pt x="37" y="145"/>
                </a:lnTo>
                <a:lnTo>
                  <a:pt x="51" y="136"/>
                </a:lnTo>
                <a:lnTo>
                  <a:pt x="62" y="131"/>
                </a:lnTo>
                <a:lnTo>
                  <a:pt x="76" y="136"/>
                </a:lnTo>
                <a:lnTo>
                  <a:pt x="76" y="124"/>
                </a:lnTo>
                <a:lnTo>
                  <a:pt x="93" y="105"/>
                </a:lnTo>
                <a:lnTo>
                  <a:pt x="105" y="108"/>
                </a:lnTo>
                <a:lnTo>
                  <a:pt x="138" y="116"/>
                </a:lnTo>
                <a:lnTo>
                  <a:pt x="150" y="122"/>
                </a:lnTo>
                <a:lnTo>
                  <a:pt x="162" y="116"/>
                </a:lnTo>
                <a:lnTo>
                  <a:pt x="185" y="105"/>
                </a:lnTo>
                <a:lnTo>
                  <a:pt x="190" y="100"/>
                </a:lnTo>
                <a:lnTo>
                  <a:pt x="199" y="105"/>
                </a:lnTo>
                <a:lnTo>
                  <a:pt x="207" y="97"/>
                </a:lnTo>
                <a:lnTo>
                  <a:pt x="216" y="102"/>
                </a:lnTo>
                <a:lnTo>
                  <a:pt x="233" y="108"/>
                </a:lnTo>
                <a:lnTo>
                  <a:pt x="238" y="100"/>
                </a:lnTo>
                <a:lnTo>
                  <a:pt x="238" y="85"/>
                </a:lnTo>
                <a:lnTo>
                  <a:pt x="233" y="71"/>
                </a:lnTo>
                <a:lnTo>
                  <a:pt x="230" y="60"/>
                </a:lnTo>
                <a:lnTo>
                  <a:pt x="250" y="51"/>
                </a:lnTo>
                <a:lnTo>
                  <a:pt x="273" y="36"/>
                </a:lnTo>
                <a:lnTo>
                  <a:pt x="287" y="43"/>
                </a:lnTo>
                <a:lnTo>
                  <a:pt x="278" y="26"/>
                </a:lnTo>
                <a:lnTo>
                  <a:pt x="289" y="20"/>
                </a:lnTo>
                <a:lnTo>
                  <a:pt x="304" y="9"/>
                </a:lnTo>
                <a:lnTo>
                  <a:pt x="315" y="0"/>
                </a:lnTo>
                <a:lnTo>
                  <a:pt x="326" y="0"/>
                </a:lnTo>
                <a:lnTo>
                  <a:pt x="337" y="14"/>
                </a:lnTo>
                <a:lnTo>
                  <a:pt x="346" y="3"/>
                </a:lnTo>
                <a:lnTo>
                  <a:pt x="361" y="3"/>
                </a:lnTo>
                <a:lnTo>
                  <a:pt x="366" y="12"/>
                </a:lnTo>
                <a:lnTo>
                  <a:pt x="389" y="12"/>
                </a:lnTo>
                <a:lnTo>
                  <a:pt x="414" y="20"/>
                </a:lnTo>
                <a:lnTo>
                  <a:pt x="428" y="34"/>
                </a:lnTo>
                <a:lnTo>
                  <a:pt x="434" y="54"/>
                </a:lnTo>
                <a:lnTo>
                  <a:pt x="442" y="60"/>
                </a:lnTo>
                <a:lnTo>
                  <a:pt x="459" y="54"/>
                </a:lnTo>
                <a:lnTo>
                  <a:pt x="473" y="62"/>
                </a:lnTo>
                <a:lnTo>
                  <a:pt x="494" y="68"/>
                </a:lnTo>
                <a:lnTo>
                  <a:pt x="519" y="65"/>
                </a:lnTo>
              </a:path>
            </a:pathLst>
          </a:custGeom>
          <a:solidFill>
            <a:srgbClr val="218535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6" name="Freeform 22"/>
          <p:cNvSpPr>
            <a:spLocks/>
          </p:cNvSpPr>
          <p:nvPr/>
        </p:nvSpPr>
        <p:spPr bwMode="auto">
          <a:xfrm>
            <a:off x="3645813" y="1941455"/>
            <a:ext cx="1997647" cy="1521066"/>
          </a:xfrm>
          <a:custGeom>
            <a:avLst/>
            <a:gdLst>
              <a:gd name="T0" fmla="*/ 63 w 1133"/>
              <a:gd name="T1" fmla="*/ 255 h 907"/>
              <a:gd name="T2" fmla="*/ 31 w 1133"/>
              <a:gd name="T3" fmla="*/ 188 h 907"/>
              <a:gd name="T4" fmla="*/ 9 w 1133"/>
              <a:gd name="T5" fmla="*/ 126 h 907"/>
              <a:gd name="T6" fmla="*/ 63 w 1133"/>
              <a:gd name="T7" fmla="*/ 63 h 907"/>
              <a:gd name="T8" fmla="*/ 151 w 1133"/>
              <a:gd name="T9" fmla="*/ 38 h 907"/>
              <a:gd name="T10" fmla="*/ 210 w 1133"/>
              <a:gd name="T11" fmla="*/ 26 h 907"/>
              <a:gd name="T12" fmla="*/ 286 w 1133"/>
              <a:gd name="T13" fmla="*/ 48 h 907"/>
              <a:gd name="T14" fmla="*/ 392 w 1133"/>
              <a:gd name="T15" fmla="*/ 29 h 907"/>
              <a:gd name="T16" fmla="*/ 469 w 1133"/>
              <a:gd name="T17" fmla="*/ 0 h 907"/>
              <a:gd name="T18" fmla="*/ 517 w 1133"/>
              <a:gd name="T19" fmla="*/ 60 h 907"/>
              <a:gd name="T20" fmla="*/ 599 w 1133"/>
              <a:gd name="T21" fmla="*/ 79 h 907"/>
              <a:gd name="T22" fmla="*/ 676 w 1133"/>
              <a:gd name="T23" fmla="*/ 111 h 907"/>
              <a:gd name="T24" fmla="*/ 698 w 1133"/>
              <a:gd name="T25" fmla="*/ 65 h 907"/>
              <a:gd name="T26" fmla="*/ 724 w 1133"/>
              <a:gd name="T27" fmla="*/ 32 h 907"/>
              <a:gd name="T28" fmla="*/ 783 w 1133"/>
              <a:gd name="T29" fmla="*/ 15 h 907"/>
              <a:gd name="T30" fmla="*/ 846 w 1133"/>
              <a:gd name="T31" fmla="*/ 55 h 907"/>
              <a:gd name="T32" fmla="*/ 840 w 1133"/>
              <a:gd name="T33" fmla="*/ 97 h 907"/>
              <a:gd name="T34" fmla="*/ 857 w 1133"/>
              <a:gd name="T35" fmla="*/ 185 h 907"/>
              <a:gd name="T36" fmla="*/ 854 w 1133"/>
              <a:gd name="T37" fmla="*/ 253 h 907"/>
              <a:gd name="T38" fmla="*/ 871 w 1133"/>
              <a:gd name="T39" fmla="*/ 327 h 907"/>
              <a:gd name="T40" fmla="*/ 902 w 1133"/>
              <a:gd name="T41" fmla="*/ 347 h 907"/>
              <a:gd name="T42" fmla="*/ 928 w 1133"/>
              <a:gd name="T43" fmla="*/ 316 h 907"/>
              <a:gd name="T44" fmla="*/ 962 w 1133"/>
              <a:gd name="T45" fmla="*/ 350 h 907"/>
              <a:gd name="T46" fmla="*/ 1064 w 1133"/>
              <a:gd name="T47" fmla="*/ 312 h 907"/>
              <a:gd name="T48" fmla="*/ 1109 w 1133"/>
              <a:gd name="T49" fmla="*/ 364 h 907"/>
              <a:gd name="T50" fmla="*/ 1123 w 1133"/>
              <a:gd name="T51" fmla="*/ 435 h 907"/>
              <a:gd name="T52" fmla="*/ 1098 w 1133"/>
              <a:gd name="T53" fmla="*/ 523 h 907"/>
              <a:gd name="T54" fmla="*/ 1047 w 1133"/>
              <a:gd name="T55" fmla="*/ 559 h 907"/>
              <a:gd name="T56" fmla="*/ 1033 w 1133"/>
              <a:gd name="T57" fmla="*/ 628 h 907"/>
              <a:gd name="T58" fmla="*/ 990 w 1133"/>
              <a:gd name="T59" fmla="*/ 574 h 907"/>
              <a:gd name="T60" fmla="*/ 883 w 1133"/>
              <a:gd name="T61" fmla="*/ 540 h 907"/>
              <a:gd name="T62" fmla="*/ 837 w 1133"/>
              <a:gd name="T63" fmla="*/ 545 h 907"/>
              <a:gd name="T64" fmla="*/ 758 w 1133"/>
              <a:gd name="T65" fmla="*/ 597 h 907"/>
              <a:gd name="T66" fmla="*/ 647 w 1133"/>
              <a:gd name="T67" fmla="*/ 710 h 907"/>
              <a:gd name="T68" fmla="*/ 564 w 1133"/>
              <a:gd name="T69" fmla="*/ 781 h 907"/>
              <a:gd name="T70" fmla="*/ 540 w 1133"/>
              <a:gd name="T71" fmla="*/ 823 h 907"/>
              <a:gd name="T72" fmla="*/ 505 w 1133"/>
              <a:gd name="T73" fmla="*/ 886 h 907"/>
              <a:gd name="T74" fmla="*/ 445 w 1133"/>
              <a:gd name="T75" fmla="*/ 878 h 907"/>
              <a:gd name="T76" fmla="*/ 355 w 1133"/>
              <a:gd name="T77" fmla="*/ 894 h 907"/>
              <a:gd name="T78" fmla="*/ 286 w 1133"/>
              <a:gd name="T79" fmla="*/ 841 h 907"/>
              <a:gd name="T80" fmla="*/ 174 w 1133"/>
              <a:gd name="T81" fmla="*/ 792 h 907"/>
              <a:gd name="T82" fmla="*/ 69 w 1133"/>
              <a:gd name="T83" fmla="*/ 858 h 907"/>
              <a:gd name="T84" fmla="*/ 46 w 1133"/>
              <a:gd name="T85" fmla="*/ 804 h 907"/>
              <a:gd name="T86" fmla="*/ 48 w 1133"/>
              <a:gd name="T87" fmla="*/ 690 h 907"/>
              <a:gd name="T88" fmla="*/ 143 w 1133"/>
              <a:gd name="T89" fmla="*/ 520 h 907"/>
              <a:gd name="T90" fmla="*/ 190 w 1133"/>
              <a:gd name="T91" fmla="*/ 443 h 907"/>
              <a:gd name="T92" fmla="*/ 128 w 1133"/>
              <a:gd name="T93" fmla="*/ 412 h 907"/>
              <a:gd name="T94" fmla="*/ 86 w 1133"/>
              <a:gd name="T95" fmla="*/ 330 h 907"/>
              <a:gd name="T96" fmla="*/ 12 w 1133"/>
              <a:gd name="T97" fmla="*/ 324 h 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133" h="907">
                <a:moveTo>
                  <a:pt x="12" y="324"/>
                </a:moveTo>
                <a:lnTo>
                  <a:pt x="29" y="293"/>
                </a:lnTo>
                <a:lnTo>
                  <a:pt x="51" y="253"/>
                </a:lnTo>
                <a:lnTo>
                  <a:pt x="63" y="255"/>
                </a:lnTo>
                <a:lnTo>
                  <a:pt x="65" y="245"/>
                </a:lnTo>
                <a:lnTo>
                  <a:pt x="51" y="202"/>
                </a:lnTo>
                <a:lnTo>
                  <a:pt x="34" y="185"/>
                </a:lnTo>
                <a:lnTo>
                  <a:pt x="31" y="188"/>
                </a:lnTo>
                <a:lnTo>
                  <a:pt x="20" y="191"/>
                </a:lnTo>
                <a:lnTo>
                  <a:pt x="6" y="176"/>
                </a:lnTo>
                <a:lnTo>
                  <a:pt x="0" y="157"/>
                </a:lnTo>
                <a:lnTo>
                  <a:pt x="9" y="126"/>
                </a:lnTo>
                <a:lnTo>
                  <a:pt x="38" y="97"/>
                </a:lnTo>
                <a:lnTo>
                  <a:pt x="43" y="79"/>
                </a:lnTo>
                <a:lnTo>
                  <a:pt x="38" y="65"/>
                </a:lnTo>
                <a:lnTo>
                  <a:pt x="63" y="63"/>
                </a:lnTo>
                <a:lnTo>
                  <a:pt x="100" y="65"/>
                </a:lnTo>
                <a:lnTo>
                  <a:pt x="117" y="65"/>
                </a:lnTo>
                <a:lnTo>
                  <a:pt x="131" y="60"/>
                </a:lnTo>
                <a:lnTo>
                  <a:pt x="151" y="38"/>
                </a:lnTo>
                <a:lnTo>
                  <a:pt x="153" y="32"/>
                </a:lnTo>
                <a:lnTo>
                  <a:pt x="165" y="34"/>
                </a:lnTo>
                <a:lnTo>
                  <a:pt x="179" y="46"/>
                </a:lnTo>
                <a:lnTo>
                  <a:pt x="210" y="26"/>
                </a:lnTo>
                <a:lnTo>
                  <a:pt x="236" y="38"/>
                </a:lnTo>
                <a:lnTo>
                  <a:pt x="253" y="51"/>
                </a:lnTo>
                <a:lnTo>
                  <a:pt x="270" y="57"/>
                </a:lnTo>
                <a:lnTo>
                  <a:pt x="286" y="48"/>
                </a:lnTo>
                <a:lnTo>
                  <a:pt x="312" y="29"/>
                </a:lnTo>
                <a:lnTo>
                  <a:pt x="358" y="43"/>
                </a:lnTo>
                <a:lnTo>
                  <a:pt x="369" y="38"/>
                </a:lnTo>
                <a:lnTo>
                  <a:pt x="392" y="29"/>
                </a:lnTo>
                <a:lnTo>
                  <a:pt x="412" y="34"/>
                </a:lnTo>
                <a:lnTo>
                  <a:pt x="435" y="26"/>
                </a:lnTo>
                <a:lnTo>
                  <a:pt x="452" y="12"/>
                </a:lnTo>
                <a:lnTo>
                  <a:pt x="469" y="0"/>
                </a:lnTo>
                <a:lnTo>
                  <a:pt x="491" y="12"/>
                </a:lnTo>
                <a:lnTo>
                  <a:pt x="500" y="32"/>
                </a:lnTo>
                <a:lnTo>
                  <a:pt x="505" y="51"/>
                </a:lnTo>
                <a:lnTo>
                  <a:pt x="517" y="60"/>
                </a:lnTo>
                <a:lnTo>
                  <a:pt x="536" y="55"/>
                </a:lnTo>
                <a:lnTo>
                  <a:pt x="564" y="46"/>
                </a:lnTo>
                <a:lnTo>
                  <a:pt x="585" y="88"/>
                </a:lnTo>
                <a:lnTo>
                  <a:pt x="599" y="79"/>
                </a:lnTo>
                <a:lnTo>
                  <a:pt x="628" y="103"/>
                </a:lnTo>
                <a:lnTo>
                  <a:pt x="647" y="119"/>
                </a:lnTo>
                <a:lnTo>
                  <a:pt x="659" y="117"/>
                </a:lnTo>
                <a:lnTo>
                  <a:pt x="676" y="111"/>
                </a:lnTo>
                <a:lnTo>
                  <a:pt x="692" y="108"/>
                </a:lnTo>
                <a:lnTo>
                  <a:pt x="701" y="103"/>
                </a:lnTo>
                <a:lnTo>
                  <a:pt x="704" y="72"/>
                </a:lnTo>
                <a:lnTo>
                  <a:pt x="698" y="65"/>
                </a:lnTo>
                <a:lnTo>
                  <a:pt x="692" y="55"/>
                </a:lnTo>
                <a:lnTo>
                  <a:pt x="695" y="46"/>
                </a:lnTo>
                <a:lnTo>
                  <a:pt x="707" y="38"/>
                </a:lnTo>
                <a:lnTo>
                  <a:pt x="724" y="32"/>
                </a:lnTo>
                <a:lnTo>
                  <a:pt x="740" y="26"/>
                </a:lnTo>
                <a:lnTo>
                  <a:pt x="755" y="38"/>
                </a:lnTo>
                <a:lnTo>
                  <a:pt x="769" y="26"/>
                </a:lnTo>
                <a:lnTo>
                  <a:pt x="783" y="15"/>
                </a:lnTo>
                <a:lnTo>
                  <a:pt x="809" y="9"/>
                </a:lnTo>
                <a:lnTo>
                  <a:pt x="828" y="0"/>
                </a:lnTo>
                <a:lnTo>
                  <a:pt x="851" y="32"/>
                </a:lnTo>
                <a:lnTo>
                  <a:pt x="846" y="55"/>
                </a:lnTo>
                <a:lnTo>
                  <a:pt x="868" y="77"/>
                </a:lnTo>
                <a:lnTo>
                  <a:pt x="868" y="88"/>
                </a:lnTo>
                <a:lnTo>
                  <a:pt x="854" y="94"/>
                </a:lnTo>
                <a:lnTo>
                  <a:pt x="840" y="97"/>
                </a:lnTo>
                <a:lnTo>
                  <a:pt x="843" y="122"/>
                </a:lnTo>
                <a:lnTo>
                  <a:pt x="868" y="131"/>
                </a:lnTo>
                <a:lnTo>
                  <a:pt x="877" y="159"/>
                </a:lnTo>
                <a:lnTo>
                  <a:pt x="857" y="185"/>
                </a:lnTo>
                <a:lnTo>
                  <a:pt x="868" y="210"/>
                </a:lnTo>
                <a:lnTo>
                  <a:pt x="874" y="236"/>
                </a:lnTo>
                <a:lnTo>
                  <a:pt x="866" y="245"/>
                </a:lnTo>
                <a:lnTo>
                  <a:pt x="854" y="253"/>
                </a:lnTo>
                <a:lnTo>
                  <a:pt x="851" y="267"/>
                </a:lnTo>
                <a:lnTo>
                  <a:pt x="866" y="290"/>
                </a:lnTo>
                <a:lnTo>
                  <a:pt x="871" y="304"/>
                </a:lnTo>
                <a:lnTo>
                  <a:pt x="871" y="327"/>
                </a:lnTo>
                <a:lnTo>
                  <a:pt x="871" y="347"/>
                </a:lnTo>
                <a:lnTo>
                  <a:pt x="877" y="355"/>
                </a:lnTo>
                <a:lnTo>
                  <a:pt x="883" y="355"/>
                </a:lnTo>
                <a:lnTo>
                  <a:pt x="902" y="347"/>
                </a:lnTo>
                <a:lnTo>
                  <a:pt x="902" y="324"/>
                </a:lnTo>
                <a:lnTo>
                  <a:pt x="911" y="316"/>
                </a:lnTo>
                <a:lnTo>
                  <a:pt x="916" y="307"/>
                </a:lnTo>
                <a:lnTo>
                  <a:pt x="928" y="316"/>
                </a:lnTo>
                <a:lnTo>
                  <a:pt x="931" y="341"/>
                </a:lnTo>
                <a:lnTo>
                  <a:pt x="933" y="355"/>
                </a:lnTo>
                <a:lnTo>
                  <a:pt x="945" y="355"/>
                </a:lnTo>
                <a:lnTo>
                  <a:pt x="962" y="350"/>
                </a:lnTo>
                <a:lnTo>
                  <a:pt x="970" y="338"/>
                </a:lnTo>
                <a:lnTo>
                  <a:pt x="979" y="324"/>
                </a:lnTo>
                <a:lnTo>
                  <a:pt x="979" y="312"/>
                </a:lnTo>
                <a:lnTo>
                  <a:pt x="1064" y="312"/>
                </a:lnTo>
                <a:lnTo>
                  <a:pt x="1067" y="333"/>
                </a:lnTo>
                <a:lnTo>
                  <a:pt x="1070" y="352"/>
                </a:lnTo>
                <a:lnTo>
                  <a:pt x="1082" y="361"/>
                </a:lnTo>
                <a:lnTo>
                  <a:pt x="1109" y="364"/>
                </a:lnTo>
                <a:lnTo>
                  <a:pt x="1113" y="378"/>
                </a:lnTo>
                <a:lnTo>
                  <a:pt x="1132" y="390"/>
                </a:lnTo>
                <a:lnTo>
                  <a:pt x="1127" y="415"/>
                </a:lnTo>
                <a:lnTo>
                  <a:pt x="1123" y="435"/>
                </a:lnTo>
                <a:lnTo>
                  <a:pt x="1106" y="455"/>
                </a:lnTo>
                <a:lnTo>
                  <a:pt x="1087" y="466"/>
                </a:lnTo>
                <a:lnTo>
                  <a:pt x="1087" y="497"/>
                </a:lnTo>
                <a:lnTo>
                  <a:pt x="1098" y="523"/>
                </a:lnTo>
                <a:lnTo>
                  <a:pt x="1082" y="531"/>
                </a:lnTo>
                <a:lnTo>
                  <a:pt x="1075" y="511"/>
                </a:lnTo>
                <a:lnTo>
                  <a:pt x="1067" y="537"/>
                </a:lnTo>
                <a:lnTo>
                  <a:pt x="1047" y="559"/>
                </a:lnTo>
                <a:lnTo>
                  <a:pt x="1064" y="588"/>
                </a:lnTo>
                <a:lnTo>
                  <a:pt x="1078" y="611"/>
                </a:lnTo>
                <a:lnTo>
                  <a:pt x="1058" y="625"/>
                </a:lnTo>
                <a:lnTo>
                  <a:pt x="1033" y="628"/>
                </a:lnTo>
                <a:lnTo>
                  <a:pt x="1010" y="625"/>
                </a:lnTo>
                <a:lnTo>
                  <a:pt x="985" y="642"/>
                </a:lnTo>
                <a:lnTo>
                  <a:pt x="970" y="594"/>
                </a:lnTo>
                <a:lnTo>
                  <a:pt x="990" y="574"/>
                </a:lnTo>
                <a:lnTo>
                  <a:pt x="942" y="566"/>
                </a:lnTo>
                <a:lnTo>
                  <a:pt x="916" y="551"/>
                </a:lnTo>
                <a:lnTo>
                  <a:pt x="902" y="557"/>
                </a:lnTo>
                <a:lnTo>
                  <a:pt x="883" y="540"/>
                </a:lnTo>
                <a:lnTo>
                  <a:pt x="877" y="554"/>
                </a:lnTo>
                <a:lnTo>
                  <a:pt x="863" y="562"/>
                </a:lnTo>
                <a:lnTo>
                  <a:pt x="851" y="559"/>
                </a:lnTo>
                <a:lnTo>
                  <a:pt x="837" y="545"/>
                </a:lnTo>
                <a:lnTo>
                  <a:pt x="823" y="551"/>
                </a:lnTo>
                <a:lnTo>
                  <a:pt x="806" y="568"/>
                </a:lnTo>
                <a:lnTo>
                  <a:pt x="789" y="583"/>
                </a:lnTo>
                <a:lnTo>
                  <a:pt x="758" y="597"/>
                </a:lnTo>
                <a:lnTo>
                  <a:pt x="744" y="602"/>
                </a:lnTo>
                <a:lnTo>
                  <a:pt x="724" y="623"/>
                </a:lnTo>
                <a:lnTo>
                  <a:pt x="650" y="685"/>
                </a:lnTo>
                <a:lnTo>
                  <a:pt x="647" y="710"/>
                </a:lnTo>
                <a:lnTo>
                  <a:pt x="628" y="707"/>
                </a:lnTo>
                <a:lnTo>
                  <a:pt x="616" y="735"/>
                </a:lnTo>
                <a:lnTo>
                  <a:pt x="582" y="766"/>
                </a:lnTo>
                <a:lnTo>
                  <a:pt x="564" y="781"/>
                </a:lnTo>
                <a:lnTo>
                  <a:pt x="568" y="790"/>
                </a:lnTo>
                <a:lnTo>
                  <a:pt x="571" y="801"/>
                </a:lnTo>
                <a:lnTo>
                  <a:pt x="559" y="809"/>
                </a:lnTo>
                <a:lnTo>
                  <a:pt x="540" y="823"/>
                </a:lnTo>
                <a:lnTo>
                  <a:pt x="528" y="827"/>
                </a:lnTo>
                <a:lnTo>
                  <a:pt x="525" y="852"/>
                </a:lnTo>
                <a:lnTo>
                  <a:pt x="519" y="880"/>
                </a:lnTo>
                <a:lnTo>
                  <a:pt x="505" y="886"/>
                </a:lnTo>
                <a:lnTo>
                  <a:pt x="491" y="855"/>
                </a:lnTo>
                <a:lnTo>
                  <a:pt x="474" y="841"/>
                </a:lnTo>
                <a:lnTo>
                  <a:pt x="454" y="852"/>
                </a:lnTo>
                <a:lnTo>
                  <a:pt x="445" y="878"/>
                </a:lnTo>
                <a:lnTo>
                  <a:pt x="409" y="880"/>
                </a:lnTo>
                <a:lnTo>
                  <a:pt x="389" y="886"/>
                </a:lnTo>
                <a:lnTo>
                  <a:pt x="364" y="906"/>
                </a:lnTo>
                <a:lnTo>
                  <a:pt x="355" y="894"/>
                </a:lnTo>
                <a:lnTo>
                  <a:pt x="350" y="861"/>
                </a:lnTo>
                <a:lnTo>
                  <a:pt x="341" y="849"/>
                </a:lnTo>
                <a:lnTo>
                  <a:pt x="310" y="869"/>
                </a:lnTo>
                <a:lnTo>
                  <a:pt x="286" y="841"/>
                </a:lnTo>
                <a:lnTo>
                  <a:pt x="259" y="846"/>
                </a:lnTo>
                <a:lnTo>
                  <a:pt x="238" y="838"/>
                </a:lnTo>
                <a:lnTo>
                  <a:pt x="216" y="844"/>
                </a:lnTo>
                <a:lnTo>
                  <a:pt x="174" y="792"/>
                </a:lnTo>
                <a:lnTo>
                  <a:pt x="153" y="792"/>
                </a:lnTo>
                <a:lnTo>
                  <a:pt x="122" y="818"/>
                </a:lnTo>
                <a:lnTo>
                  <a:pt x="94" y="823"/>
                </a:lnTo>
                <a:lnTo>
                  <a:pt x="69" y="858"/>
                </a:lnTo>
                <a:lnTo>
                  <a:pt x="46" y="844"/>
                </a:lnTo>
                <a:lnTo>
                  <a:pt x="6" y="863"/>
                </a:lnTo>
                <a:lnTo>
                  <a:pt x="0" y="832"/>
                </a:lnTo>
                <a:lnTo>
                  <a:pt x="46" y="804"/>
                </a:lnTo>
                <a:lnTo>
                  <a:pt x="38" y="787"/>
                </a:lnTo>
                <a:lnTo>
                  <a:pt x="31" y="770"/>
                </a:lnTo>
                <a:lnTo>
                  <a:pt x="55" y="735"/>
                </a:lnTo>
                <a:lnTo>
                  <a:pt x="48" y="690"/>
                </a:lnTo>
                <a:lnTo>
                  <a:pt x="55" y="602"/>
                </a:lnTo>
                <a:lnTo>
                  <a:pt x="77" y="571"/>
                </a:lnTo>
                <a:lnTo>
                  <a:pt x="111" y="545"/>
                </a:lnTo>
                <a:lnTo>
                  <a:pt x="143" y="520"/>
                </a:lnTo>
                <a:lnTo>
                  <a:pt x="171" y="497"/>
                </a:lnTo>
                <a:lnTo>
                  <a:pt x="185" y="480"/>
                </a:lnTo>
                <a:lnTo>
                  <a:pt x="193" y="466"/>
                </a:lnTo>
                <a:lnTo>
                  <a:pt x="190" y="443"/>
                </a:lnTo>
                <a:lnTo>
                  <a:pt x="176" y="429"/>
                </a:lnTo>
                <a:lnTo>
                  <a:pt x="157" y="423"/>
                </a:lnTo>
                <a:lnTo>
                  <a:pt x="134" y="423"/>
                </a:lnTo>
                <a:lnTo>
                  <a:pt x="128" y="412"/>
                </a:lnTo>
                <a:lnTo>
                  <a:pt x="125" y="392"/>
                </a:lnTo>
                <a:lnTo>
                  <a:pt x="119" y="364"/>
                </a:lnTo>
                <a:lnTo>
                  <a:pt x="103" y="338"/>
                </a:lnTo>
                <a:lnTo>
                  <a:pt x="86" y="330"/>
                </a:lnTo>
                <a:lnTo>
                  <a:pt x="57" y="324"/>
                </a:lnTo>
                <a:lnTo>
                  <a:pt x="38" y="327"/>
                </a:lnTo>
                <a:lnTo>
                  <a:pt x="26" y="330"/>
                </a:lnTo>
                <a:lnTo>
                  <a:pt x="12" y="324"/>
                </a:lnTo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grpSp>
        <p:nvGrpSpPr>
          <p:cNvPr id="27" name="Group 42"/>
          <p:cNvGrpSpPr>
            <a:grpSpLocks/>
          </p:cNvGrpSpPr>
          <p:nvPr/>
        </p:nvGrpSpPr>
        <p:grpSpPr bwMode="auto">
          <a:xfrm>
            <a:off x="1157438" y="5280430"/>
            <a:ext cx="2105425" cy="765638"/>
            <a:chOff x="3696" y="3336"/>
            <a:chExt cx="1249" cy="457"/>
          </a:xfrm>
          <a:solidFill>
            <a:srgbClr val="007FC7"/>
          </a:solidFill>
        </p:grpSpPr>
        <p:sp>
          <p:nvSpPr>
            <p:cNvPr id="28" name="Freeform 43"/>
            <p:cNvSpPr>
              <a:spLocks/>
            </p:cNvSpPr>
            <p:nvPr/>
          </p:nvSpPr>
          <p:spPr bwMode="auto">
            <a:xfrm>
              <a:off x="3759" y="3453"/>
              <a:ext cx="66" cy="104"/>
            </a:xfrm>
            <a:custGeom>
              <a:avLst/>
              <a:gdLst>
                <a:gd name="T0" fmla="*/ 65 w 66"/>
                <a:gd name="T1" fmla="*/ 69 h 104"/>
                <a:gd name="T2" fmla="*/ 58 w 66"/>
                <a:gd name="T3" fmla="*/ 0 h 104"/>
                <a:gd name="T4" fmla="*/ 16 w 66"/>
                <a:gd name="T5" fmla="*/ 0 h 104"/>
                <a:gd name="T6" fmla="*/ 0 w 66"/>
                <a:gd name="T7" fmla="*/ 23 h 104"/>
                <a:gd name="T8" fmla="*/ 25 w 66"/>
                <a:gd name="T9" fmla="*/ 96 h 104"/>
                <a:gd name="T10" fmla="*/ 46 w 66"/>
                <a:gd name="T11" fmla="*/ 103 h 104"/>
                <a:gd name="T12" fmla="*/ 65 w 66"/>
                <a:gd name="T13" fmla="*/ 69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104">
                  <a:moveTo>
                    <a:pt x="65" y="69"/>
                  </a:moveTo>
                  <a:lnTo>
                    <a:pt x="58" y="0"/>
                  </a:lnTo>
                  <a:lnTo>
                    <a:pt x="16" y="0"/>
                  </a:lnTo>
                  <a:lnTo>
                    <a:pt x="0" y="23"/>
                  </a:lnTo>
                  <a:lnTo>
                    <a:pt x="25" y="96"/>
                  </a:lnTo>
                  <a:lnTo>
                    <a:pt x="46" y="103"/>
                  </a:lnTo>
                  <a:lnTo>
                    <a:pt x="65" y="69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0" name="Freeform 44"/>
            <p:cNvSpPr>
              <a:spLocks/>
            </p:cNvSpPr>
            <p:nvPr/>
          </p:nvSpPr>
          <p:spPr bwMode="auto">
            <a:xfrm>
              <a:off x="4836" y="3336"/>
              <a:ext cx="109" cy="114"/>
            </a:xfrm>
            <a:custGeom>
              <a:avLst/>
              <a:gdLst>
                <a:gd name="T0" fmla="*/ 102 w 109"/>
                <a:gd name="T1" fmla="*/ 63 h 114"/>
                <a:gd name="T2" fmla="*/ 108 w 109"/>
                <a:gd name="T3" fmla="*/ 0 h 114"/>
                <a:gd name="T4" fmla="*/ 85 w 109"/>
                <a:gd name="T5" fmla="*/ 5 h 114"/>
                <a:gd name="T6" fmla="*/ 83 w 109"/>
                <a:gd name="T7" fmla="*/ 27 h 114"/>
                <a:gd name="T8" fmla="*/ 15 w 109"/>
                <a:gd name="T9" fmla="*/ 45 h 114"/>
                <a:gd name="T10" fmla="*/ 0 w 109"/>
                <a:gd name="T11" fmla="*/ 107 h 114"/>
                <a:gd name="T12" fmla="*/ 36 w 109"/>
                <a:gd name="T13" fmla="*/ 113 h 114"/>
                <a:gd name="T14" fmla="*/ 52 w 109"/>
                <a:gd name="T15" fmla="*/ 84 h 114"/>
                <a:gd name="T16" fmla="*/ 102 w 109"/>
                <a:gd name="T17" fmla="*/ 63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9" h="114">
                  <a:moveTo>
                    <a:pt x="102" y="63"/>
                  </a:moveTo>
                  <a:lnTo>
                    <a:pt x="108" y="0"/>
                  </a:lnTo>
                  <a:lnTo>
                    <a:pt x="85" y="5"/>
                  </a:lnTo>
                  <a:lnTo>
                    <a:pt x="83" y="27"/>
                  </a:lnTo>
                  <a:lnTo>
                    <a:pt x="15" y="45"/>
                  </a:lnTo>
                  <a:lnTo>
                    <a:pt x="0" y="107"/>
                  </a:lnTo>
                  <a:lnTo>
                    <a:pt x="36" y="113"/>
                  </a:lnTo>
                  <a:lnTo>
                    <a:pt x="52" y="84"/>
                  </a:lnTo>
                  <a:lnTo>
                    <a:pt x="102" y="63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1" name="Freeform 45"/>
            <p:cNvSpPr>
              <a:spLocks/>
            </p:cNvSpPr>
            <p:nvPr/>
          </p:nvSpPr>
          <p:spPr bwMode="auto">
            <a:xfrm>
              <a:off x="3923" y="3633"/>
              <a:ext cx="66" cy="53"/>
            </a:xfrm>
            <a:custGeom>
              <a:avLst/>
              <a:gdLst>
                <a:gd name="T0" fmla="*/ 65 w 66"/>
                <a:gd name="T1" fmla="*/ 21 h 53"/>
                <a:gd name="T2" fmla="*/ 24 w 66"/>
                <a:gd name="T3" fmla="*/ 0 h 53"/>
                <a:gd name="T4" fmla="*/ 0 w 66"/>
                <a:gd name="T5" fmla="*/ 18 h 53"/>
                <a:gd name="T6" fmla="*/ 19 w 66"/>
                <a:gd name="T7" fmla="*/ 52 h 53"/>
                <a:gd name="T8" fmla="*/ 54 w 66"/>
                <a:gd name="T9" fmla="*/ 52 h 53"/>
                <a:gd name="T10" fmla="*/ 65 w 66"/>
                <a:gd name="T11" fmla="*/ 2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53">
                  <a:moveTo>
                    <a:pt x="65" y="21"/>
                  </a:moveTo>
                  <a:lnTo>
                    <a:pt x="24" y="0"/>
                  </a:lnTo>
                  <a:lnTo>
                    <a:pt x="0" y="18"/>
                  </a:lnTo>
                  <a:lnTo>
                    <a:pt x="19" y="52"/>
                  </a:lnTo>
                  <a:lnTo>
                    <a:pt x="54" y="52"/>
                  </a:lnTo>
                  <a:lnTo>
                    <a:pt x="65" y="21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2" name="Freeform 46"/>
            <p:cNvSpPr>
              <a:spLocks/>
            </p:cNvSpPr>
            <p:nvPr/>
          </p:nvSpPr>
          <p:spPr bwMode="auto">
            <a:xfrm>
              <a:off x="3696" y="3732"/>
              <a:ext cx="86" cy="61"/>
            </a:xfrm>
            <a:custGeom>
              <a:avLst/>
              <a:gdLst>
                <a:gd name="T0" fmla="*/ 55 w 86"/>
                <a:gd name="T1" fmla="*/ 60 h 61"/>
                <a:gd name="T2" fmla="*/ 85 w 86"/>
                <a:gd name="T3" fmla="*/ 5 h 61"/>
                <a:gd name="T4" fmla="*/ 57 w 86"/>
                <a:gd name="T5" fmla="*/ 0 h 61"/>
                <a:gd name="T6" fmla="*/ 41 w 86"/>
                <a:gd name="T7" fmla="*/ 18 h 61"/>
                <a:gd name="T8" fmla="*/ 13 w 86"/>
                <a:gd name="T9" fmla="*/ 18 h 61"/>
                <a:gd name="T10" fmla="*/ 0 w 86"/>
                <a:gd name="T11" fmla="*/ 36 h 61"/>
                <a:gd name="T12" fmla="*/ 55 w 86"/>
                <a:gd name="T13" fmla="*/ 6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61">
                  <a:moveTo>
                    <a:pt x="55" y="60"/>
                  </a:moveTo>
                  <a:lnTo>
                    <a:pt x="85" y="5"/>
                  </a:lnTo>
                  <a:lnTo>
                    <a:pt x="57" y="0"/>
                  </a:lnTo>
                  <a:lnTo>
                    <a:pt x="41" y="18"/>
                  </a:lnTo>
                  <a:lnTo>
                    <a:pt x="13" y="18"/>
                  </a:lnTo>
                  <a:lnTo>
                    <a:pt x="0" y="36"/>
                  </a:lnTo>
                  <a:lnTo>
                    <a:pt x="55" y="6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3" name="Freeform 47"/>
            <p:cNvSpPr>
              <a:spLocks/>
            </p:cNvSpPr>
            <p:nvPr/>
          </p:nvSpPr>
          <p:spPr bwMode="auto">
            <a:xfrm>
              <a:off x="4327" y="3647"/>
              <a:ext cx="120" cy="121"/>
            </a:xfrm>
            <a:custGeom>
              <a:avLst/>
              <a:gdLst>
                <a:gd name="T0" fmla="*/ 119 w 120"/>
                <a:gd name="T1" fmla="*/ 97 h 121"/>
                <a:gd name="T2" fmla="*/ 110 w 120"/>
                <a:gd name="T3" fmla="*/ 13 h 121"/>
                <a:gd name="T4" fmla="*/ 33 w 120"/>
                <a:gd name="T5" fmla="*/ 0 h 121"/>
                <a:gd name="T6" fmla="*/ 25 w 120"/>
                <a:gd name="T7" fmla="*/ 36 h 121"/>
                <a:gd name="T8" fmla="*/ 0 w 120"/>
                <a:gd name="T9" fmla="*/ 44 h 121"/>
                <a:gd name="T10" fmla="*/ 9 w 120"/>
                <a:gd name="T11" fmla="*/ 102 h 121"/>
                <a:gd name="T12" fmla="*/ 58 w 120"/>
                <a:gd name="T13" fmla="*/ 120 h 121"/>
                <a:gd name="T14" fmla="*/ 119 w 120"/>
                <a:gd name="T15" fmla="*/ 9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121">
                  <a:moveTo>
                    <a:pt x="119" y="97"/>
                  </a:moveTo>
                  <a:lnTo>
                    <a:pt x="110" y="13"/>
                  </a:lnTo>
                  <a:lnTo>
                    <a:pt x="33" y="0"/>
                  </a:lnTo>
                  <a:lnTo>
                    <a:pt x="25" y="36"/>
                  </a:lnTo>
                  <a:lnTo>
                    <a:pt x="0" y="44"/>
                  </a:lnTo>
                  <a:lnTo>
                    <a:pt x="9" y="102"/>
                  </a:lnTo>
                  <a:lnTo>
                    <a:pt x="58" y="120"/>
                  </a:lnTo>
                  <a:lnTo>
                    <a:pt x="119" y="97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4" name="Freeform 48"/>
            <p:cNvSpPr>
              <a:spLocks/>
            </p:cNvSpPr>
            <p:nvPr/>
          </p:nvSpPr>
          <p:spPr bwMode="auto">
            <a:xfrm>
              <a:off x="4038" y="3541"/>
              <a:ext cx="183" cy="153"/>
            </a:xfrm>
            <a:custGeom>
              <a:avLst/>
              <a:gdLst>
                <a:gd name="T0" fmla="*/ 99 w 183"/>
                <a:gd name="T1" fmla="*/ 146 h 153"/>
                <a:gd name="T2" fmla="*/ 130 w 183"/>
                <a:gd name="T3" fmla="*/ 109 h 153"/>
                <a:gd name="T4" fmla="*/ 149 w 183"/>
                <a:gd name="T5" fmla="*/ 51 h 153"/>
                <a:gd name="T6" fmla="*/ 182 w 183"/>
                <a:gd name="T7" fmla="*/ 13 h 153"/>
                <a:gd name="T8" fmla="*/ 152 w 183"/>
                <a:gd name="T9" fmla="*/ 0 h 153"/>
                <a:gd name="T10" fmla="*/ 112 w 183"/>
                <a:gd name="T11" fmla="*/ 34 h 153"/>
                <a:gd name="T12" fmla="*/ 0 w 183"/>
                <a:gd name="T13" fmla="*/ 55 h 153"/>
                <a:gd name="T14" fmla="*/ 53 w 183"/>
                <a:gd name="T15" fmla="*/ 152 h 153"/>
                <a:gd name="T16" fmla="*/ 99 w 183"/>
                <a:gd name="T17" fmla="*/ 146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3" h="153">
                  <a:moveTo>
                    <a:pt x="99" y="146"/>
                  </a:moveTo>
                  <a:lnTo>
                    <a:pt x="130" y="109"/>
                  </a:lnTo>
                  <a:lnTo>
                    <a:pt x="149" y="51"/>
                  </a:lnTo>
                  <a:lnTo>
                    <a:pt x="182" y="13"/>
                  </a:lnTo>
                  <a:lnTo>
                    <a:pt x="152" y="0"/>
                  </a:lnTo>
                  <a:lnTo>
                    <a:pt x="112" y="34"/>
                  </a:lnTo>
                  <a:lnTo>
                    <a:pt x="0" y="55"/>
                  </a:lnTo>
                  <a:lnTo>
                    <a:pt x="53" y="152"/>
                  </a:lnTo>
                  <a:lnTo>
                    <a:pt x="99" y="146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5" name="Freeform 49"/>
            <p:cNvSpPr>
              <a:spLocks/>
            </p:cNvSpPr>
            <p:nvPr/>
          </p:nvSpPr>
          <p:spPr bwMode="auto">
            <a:xfrm>
              <a:off x="4678" y="3472"/>
              <a:ext cx="174" cy="208"/>
            </a:xfrm>
            <a:custGeom>
              <a:avLst/>
              <a:gdLst>
                <a:gd name="T0" fmla="*/ 146 w 174"/>
                <a:gd name="T1" fmla="*/ 158 h 208"/>
                <a:gd name="T2" fmla="*/ 173 w 174"/>
                <a:gd name="T3" fmla="*/ 66 h 208"/>
                <a:gd name="T4" fmla="*/ 163 w 174"/>
                <a:gd name="T5" fmla="*/ 0 h 208"/>
                <a:gd name="T6" fmla="*/ 130 w 174"/>
                <a:gd name="T7" fmla="*/ 2 h 208"/>
                <a:gd name="T8" fmla="*/ 88 w 174"/>
                <a:gd name="T9" fmla="*/ 87 h 208"/>
                <a:gd name="T10" fmla="*/ 69 w 174"/>
                <a:gd name="T11" fmla="*/ 154 h 208"/>
                <a:gd name="T12" fmla="*/ 47 w 174"/>
                <a:gd name="T13" fmla="*/ 183 h 208"/>
                <a:gd name="T14" fmla="*/ 0 w 174"/>
                <a:gd name="T15" fmla="*/ 199 h 208"/>
                <a:gd name="T16" fmla="*/ 48 w 174"/>
                <a:gd name="T17" fmla="*/ 207 h 208"/>
                <a:gd name="T18" fmla="*/ 88 w 174"/>
                <a:gd name="T19" fmla="*/ 162 h 208"/>
                <a:gd name="T20" fmla="*/ 146 w 174"/>
                <a:gd name="T21" fmla="*/ 15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208">
                  <a:moveTo>
                    <a:pt x="146" y="158"/>
                  </a:moveTo>
                  <a:lnTo>
                    <a:pt x="173" y="66"/>
                  </a:lnTo>
                  <a:lnTo>
                    <a:pt x="163" y="0"/>
                  </a:lnTo>
                  <a:lnTo>
                    <a:pt x="130" y="2"/>
                  </a:lnTo>
                  <a:lnTo>
                    <a:pt x="88" y="87"/>
                  </a:lnTo>
                  <a:lnTo>
                    <a:pt x="69" y="154"/>
                  </a:lnTo>
                  <a:lnTo>
                    <a:pt x="47" y="183"/>
                  </a:lnTo>
                  <a:lnTo>
                    <a:pt x="0" y="199"/>
                  </a:lnTo>
                  <a:lnTo>
                    <a:pt x="48" y="207"/>
                  </a:lnTo>
                  <a:lnTo>
                    <a:pt x="88" y="162"/>
                  </a:lnTo>
                  <a:lnTo>
                    <a:pt x="146" y="158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</p:grpSp>
      <p:sp>
        <p:nvSpPr>
          <p:cNvPr id="36" name="Line 50"/>
          <p:cNvSpPr>
            <a:spLocks noChangeShapeType="1"/>
          </p:cNvSpPr>
          <p:nvPr/>
        </p:nvSpPr>
        <p:spPr bwMode="auto">
          <a:xfrm>
            <a:off x="1047960" y="5136054"/>
            <a:ext cx="2495319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37" name="Line 51"/>
          <p:cNvSpPr>
            <a:spLocks noChangeShapeType="1"/>
          </p:cNvSpPr>
          <p:nvPr/>
        </p:nvSpPr>
        <p:spPr bwMode="auto">
          <a:xfrm>
            <a:off x="3549177" y="5136054"/>
            <a:ext cx="0" cy="91001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38" name="37 Rectángulo"/>
          <p:cNvSpPr/>
          <p:nvPr/>
        </p:nvSpPr>
        <p:spPr>
          <a:xfrm>
            <a:off x="4246768" y="4767021"/>
            <a:ext cx="397868" cy="212247"/>
          </a:xfrm>
          <a:prstGeom prst="rect">
            <a:avLst/>
          </a:prstGeom>
          <a:noFill/>
          <a:ln w="28575">
            <a:solidFill>
              <a:srgbClr val="21853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>
                <a:solidFill>
                  <a:srgbClr val="FFFFFF"/>
                </a:solidFill>
              </a:rPr>
              <a:t>6</a:t>
            </a:r>
            <a:r>
              <a:rPr lang="es-ES" sz="900" dirty="0" smtClean="0">
                <a:solidFill>
                  <a:srgbClr val="FFFFFF"/>
                </a:solidFill>
              </a:rPr>
              <a:t>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39" name="38 Rectángulo"/>
          <p:cNvSpPr/>
          <p:nvPr/>
        </p:nvSpPr>
        <p:spPr>
          <a:xfrm>
            <a:off x="5850698" y="2666988"/>
            <a:ext cx="397868" cy="212247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>
                <a:solidFill>
                  <a:srgbClr val="FFFFFF"/>
                </a:solidFill>
              </a:rPr>
              <a:t>0</a:t>
            </a:r>
            <a:r>
              <a:rPr lang="es-ES" sz="900" dirty="0" smtClean="0">
                <a:solidFill>
                  <a:srgbClr val="FFFFFF"/>
                </a:solidFill>
              </a:rPr>
              <a:t>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0" name="39 Rectángulo"/>
          <p:cNvSpPr/>
          <p:nvPr/>
        </p:nvSpPr>
        <p:spPr>
          <a:xfrm>
            <a:off x="3860613" y="1755122"/>
            <a:ext cx="397868" cy="212247"/>
          </a:xfrm>
          <a:prstGeom prst="rect">
            <a:avLst/>
          </a:prstGeom>
          <a:noFill/>
          <a:ln w="28575">
            <a:solidFill>
              <a:srgbClr val="56842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0%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1" name="40 Rectángulo"/>
          <p:cNvSpPr/>
          <p:nvPr/>
        </p:nvSpPr>
        <p:spPr>
          <a:xfrm>
            <a:off x="7755532" y="3764345"/>
            <a:ext cx="397868" cy="212247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00B0F0"/>
                </a:solidFill>
              </a:rPr>
              <a:t>0%</a:t>
            </a:r>
            <a:endParaRPr lang="es-ES" sz="900" dirty="0">
              <a:solidFill>
                <a:srgbClr val="00B0F0"/>
              </a:solidFill>
            </a:endParaRPr>
          </a:p>
        </p:txBody>
      </p:sp>
      <p:sp>
        <p:nvSpPr>
          <p:cNvPr id="42" name="41 Rectángulo"/>
          <p:cNvSpPr/>
          <p:nvPr/>
        </p:nvSpPr>
        <p:spPr>
          <a:xfrm>
            <a:off x="4648218" y="1795221"/>
            <a:ext cx="397868" cy="212247"/>
          </a:xfrm>
          <a:prstGeom prst="rect">
            <a:avLst/>
          </a:prstGeom>
          <a:noFill/>
          <a:ln w="28575">
            <a:solidFill>
              <a:srgbClr val="56842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33%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3" name="42 Rectángulo"/>
          <p:cNvSpPr/>
          <p:nvPr/>
        </p:nvSpPr>
        <p:spPr>
          <a:xfrm>
            <a:off x="4267218" y="2540868"/>
            <a:ext cx="397868" cy="212247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15%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4" name="43 Rectángulo"/>
          <p:cNvSpPr/>
          <p:nvPr/>
        </p:nvSpPr>
        <p:spPr>
          <a:xfrm>
            <a:off x="5105418" y="3760068"/>
            <a:ext cx="397868" cy="212247"/>
          </a:xfrm>
          <a:prstGeom prst="rect">
            <a:avLst/>
          </a:prstGeom>
          <a:noFill/>
          <a:ln w="28575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>
                <a:solidFill>
                  <a:srgbClr val="FFFFFF"/>
                </a:solidFill>
              </a:rPr>
              <a:t>4</a:t>
            </a:r>
            <a:r>
              <a:rPr lang="es-ES" sz="900" dirty="0" smtClean="0">
                <a:solidFill>
                  <a:srgbClr val="FFFFFF"/>
                </a:solidFill>
              </a:rPr>
              <a:t>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5" name="44 Rectángulo"/>
          <p:cNvSpPr/>
          <p:nvPr/>
        </p:nvSpPr>
        <p:spPr>
          <a:xfrm>
            <a:off x="6762700" y="2454741"/>
            <a:ext cx="397868" cy="212247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18%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6" name="45 Rectángulo"/>
          <p:cNvSpPr/>
          <p:nvPr/>
        </p:nvSpPr>
        <p:spPr>
          <a:xfrm>
            <a:off x="5877772" y="3658221"/>
            <a:ext cx="397868" cy="212247"/>
          </a:xfrm>
          <a:prstGeom prst="rect">
            <a:avLst/>
          </a:prstGeom>
          <a:noFill/>
          <a:ln w="28575">
            <a:solidFill>
              <a:srgbClr val="F9B26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25%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7" name="46 Rectángulo"/>
          <p:cNvSpPr/>
          <p:nvPr/>
        </p:nvSpPr>
        <p:spPr>
          <a:xfrm>
            <a:off x="3757171" y="3795027"/>
            <a:ext cx="397868" cy="212247"/>
          </a:xfrm>
          <a:prstGeom prst="rect">
            <a:avLst/>
          </a:prstGeom>
          <a:noFill/>
          <a:ln w="28575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0%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8" name="47 Rectángulo"/>
          <p:cNvSpPr/>
          <p:nvPr/>
        </p:nvSpPr>
        <p:spPr>
          <a:xfrm>
            <a:off x="3110163" y="1875101"/>
            <a:ext cx="397868" cy="212247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6%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9" name="48 Rectángulo"/>
          <p:cNvSpPr/>
          <p:nvPr/>
        </p:nvSpPr>
        <p:spPr>
          <a:xfrm>
            <a:off x="4683308" y="3184092"/>
            <a:ext cx="397868" cy="212247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>
                <a:solidFill>
                  <a:srgbClr val="FFFFFF"/>
                </a:solidFill>
              </a:rPr>
              <a:t>7</a:t>
            </a:r>
            <a:r>
              <a:rPr lang="es-ES" sz="900" dirty="0" smtClean="0">
                <a:solidFill>
                  <a:srgbClr val="FFFFFF"/>
                </a:solidFill>
              </a:rPr>
              <a:t>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50" name="49 Rectángulo"/>
          <p:cNvSpPr/>
          <p:nvPr/>
        </p:nvSpPr>
        <p:spPr>
          <a:xfrm>
            <a:off x="5627568" y="4393288"/>
            <a:ext cx="397868" cy="212247"/>
          </a:xfrm>
          <a:prstGeom prst="rect">
            <a:avLst/>
          </a:prstGeom>
          <a:noFill/>
          <a:ln w="28575">
            <a:solidFill>
              <a:schemeClr val="accent4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>
                <a:solidFill>
                  <a:srgbClr val="FFFFFF"/>
                </a:solidFill>
              </a:rPr>
              <a:t>8</a:t>
            </a:r>
            <a:r>
              <a:rPr lang="es-ES" sz="900" dirty="0" smtClean="0">
                <a:solidFill>
                  <a:srgbClr val="FFFFFF"/>
                </a:solidFill>
              </a:rPr>
              <a:t>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51" name="50 Rectángulo"/>
          <p:cNvSpPr/>
          <p:nvPr/>
        </p:nvSpPr>
        <p:spPr>
          <a:xfrm>
            <a:off x="5503286" y="2062479"/>
            <a:ext cx="397868" cy="212247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>
                <a:solidFill>
                  <a:srgbClr val="FFFFFF"/>
                </a:solidFill>
              </a:rPr>
              <a:t>0</a:t>
            </a:r>
            <a:r>
              <a:rPr lang="es-ES" sz="900" dirty="0" smtClean="0">
                <a:solidFill>
                  <a:srgbClr val="FFFFFF"/>
                </a:solidFill>
              </a:rPr>
              <a:t>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52" name="51 Rectángulo"/>
          <p:cNvSpPr/>
          <p:nvPr/>
        </p:nvSpPr>
        <p:spPr>
          <a:xfrm>
            <a:off x="5149773" y="1832480"/>
            <a:ext cx="397868" cy="212247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0%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53" name="52 Rectángulo"/>
          <p:cNvSpPr/>
          <p:nvPr/>
        </p:nvSpPr>
        <p:spPr>
          <a:xfrm>
            <a:off x="5179531" y="2296468"/>
            <a:ext cx="397868" cy="212247"/>
          </a:xfrm>
          <a:prstGeom prst="rect">
            <a:avLst/>
          </a:prstGeom>
          <a:noFill/>
          <a:ln w="28575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0%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54" name="53 Rectángulo"/>
          <p:cNvSpPr/>
          <p:nvPr/>
        </p:nvSpPr>
        <p:spPr>
          <a:xfrm>
            <a:off x="2322248" y="5365297"/>
            <a:ext cx="397868" cy="212247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00B0F0"/>
                </a:solidFill>
              </a:rPr>
              <a:t>8%</a:t>
            </a:r>
            <a:endParaRPr lang="es-ES" sz="900" dirty="0">
              <a:solidFill>
                <a:srgbClr val="00B0F0"/>
              </a:solidFill>
            </a:endParaRPr>
          </a:p>
        </p:txBody>
      </p:sp>
      <p:sp>
        <p:nvSpPr>
          <p:cNvPr id="57" name="56 CuadroTexto"/>
          <p:cNvSpPr txBox="1"/>
          <p:nvPr/>
        </p:nvSpPr>
        <p:spPr>
          <a:xfrm>
            <a:off x="5148064" y="5802649"/>
            <a:ext cx="3516120" cy="769441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dirty="0" smtClean="0">
                <a:solidFill>
                  <a:srgbClr val="5F5F5F"/>
                </a:solidFill>
              </a:rPr>
              <a:t>Estos datos son de  carácter cualitativo en la mayoría de las CCAA, ya que las bases son muy reducidas. Las únicas CCAA que tienen bases superiores a 50 entrevistas son: Andalucía (65) y  Madrid  (56).</a:t>
            </a:r>
            <a:endParaRPr lang="es-ES" sz="1100" dirty="0">
              <a:solidFill>
                <a:srgbClr val="5F5F5F"/>
              </a:solidFill>
            </a:endParaRPr>
          </a:p>
        </p:txBody>
      </p:sp>
      <p:sp>
        <p:nvSpPr>
          <p:cNvPr id="58" name="57 CuadroTexto"/>
          <p:cNvSpPr txBox="1"/>
          <p:nvPr/>
        </p:nvSpPr>
        <p:spPr>
          <a:xfrm>
            <a:off x="388049" y="2176046"/>
            <a:ext cx="2239735" cy="3385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i="1" dirty="0" smtClean="0">
                <a:solidFill>
                  <a:srgbClr val="009DD9"/>
                </a:solidFill>
              </a:rPr>
              <a:t> Total 9%</a:t>
            </a:r>
            <a:endParaRPr lang="es-ES" sz="1600" i="1" dirty="0">
              <a:solidFill>
                <a:srgbClr val="009DD9"/>
              </a:solidFill>
            </a:endParaRPr>
          </a:p>
        </p:txBody>
      </p:sp>
      <p:sp>
        <p:nvSpPr>
          <p:cNvPr id="59" name="Rectangle 12"/>
          <p:cNvSpPr>
            <a:spLocks noChangeArrowheads="1"/>
          </p:cNvSpPr>
          <p:nvPr/>
        </p:nvSpPr>
        <p:spPr bwMode="auto">
          <a:xfrm>
            <a:off x="533400" y="833800"/>
            <a:ext cx="8610600" cy="50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FF"/>
                    </a:gs>
                    <a:gs pos="100000">
                      <a:srgbClr val="D5E5F3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r>
              <a:rPr lang="es-ES" sz="1400" dirty="0"/>
              <a:t>P.24. ¿Te has sentido rechazado por tener diabetes? </a:t>
            </a:r>
            <a:r>
              <a:rPr lang="es-ES" sz="1400" dirty="0">
                <a:solidFill>
                  <a:srgbClr val="FF3300"/>
                </a:solidFill>
              </a:rPr>
              <a:t>(% - Sugerida y única)</a:t>
            </a:r>
          </a:p>
        </p:txBody>
      </p:sp>
      <p:sp>
        <p:nvSpPr>
          <p:cNvPr id="60" name="Rectangle 11"/>
          <p:cNvSpPr>
            <a:spLocks noChangeArrowheads="1"/>
          </p:cNvSpPr>
          <p:nvPr/>
        </p:nvSpPr>
        <p:spPr bwMode="auto">
          <a:xfrm>
            <a:off x="762000" y="228600"/>
            <a:ext cx="75428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ctr"/>
            <a:r>
              <a:rPr lang="es-ES_tradnl" sz="2400" dirty="0">
                <a:solidFill>
                  <a:srgbClr val="0099FF"/>
                </a:solidFill>
                <a:ea typeface="ＭＳ Ｐゴシック" charset="-128"/>
              </a:rPr>
              <a:t>2</a:t>
            </a:r>
            <a:r>
              <a:rPr lang="es-ES_tradnl" sz="2400" dirty="0" smtClean="0">
                <a:solidFill>
                  <a:srgbClr val="0099FF"/>
                </a:solidFill>
                <a:ea typeface="ＭＳ Ｐゴシック" charset="-128"/>
              </a:rPr>
              <a:t>. Adaptación a la vida escolar</a:t>
            </a:r>
            <a:endParaRPr lang="es-ES_tradnl" sz="2400" dirty="0">
              <a:solidFill>
                <a:srgbClr val="0099FF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853109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62000" y="228600"/>
            <a:ext cx="75428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ctr"/>
            <a:r>
              <a:rPr lang="es-ES_tradnl" sz="2400" dirty="0">
                <a:solidFill>
                  <a:srgbClr val="0099FF"/>
                </a:solidFill>
                <a:ea typeface="ＭＳ Ｐゴシック" charset="-128"/>
              </a:rPr>
              <a:t>2</a:t>
            </a:r>
            <a:r>
              <a:rPr lang="es-ES_tradnl" sz="2400" dirty="0" smtClean="0">
                <a:solidFill>
                  <a:srgbClr val="0099FF"/>
                </a:solidFill>
                <a:ea typeface="ＭＳ Ｐゴシック" charset="-128"/>
              </a:rPr>
              <a:t>. Adaptación a la vida escolar</a:t>
            </a:r>
            <a:endParaRPr lang="es-ES_tradnl" sz="2400" dirty="0">
              <a:solidFill>
                <a:srgbClr val="0099FF"/>
              </a:solidFill>
              <a:ea typeface="ＭＳ Ｐゴシック" charset="-128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33400" y="738664"/>
            <a:ext cx="8610600" cy="962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FF"/>
                    </a:gs>
                    <a:gs pos="100000">
                      <a:srgbClr val="D5E5F3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r>
              <a:rPr lang="es-ES" sz="1400" dirty="0"/>
              <a:t>P.25. Antes de tener diabetes ¿te sentías a gusto en el colegio? </a:t>
            </a:r>
            <a:r>
              <a:rPr lang="es-ES" sz="1400" dirty="0" smtClean="0">
                <a:solidFill>
                  <a:srgbClr val="FF3300"/>
                </a:solidFill>
              </a:rPr>
              <a:t>(% </a:t>
            </a:r>
            <a:r>
              <a:rPr lang="es-ES" sz="1400" dirty="0">
                <a:solidFill>
                  <a:srgbClr val="FF3300"/>
                </a:solidFill>
              </a:rPr>
              <a:t>- Sugerida y única</a:t>
            </a:r>
            <a:r>
              <a:rPr lang="es-ES" sz="1400" dirty="0" smtClean="0">
                <a:solidFill>
                  <a:srgbClr val="FF3300"/>
                </a:solidFill>
              </a:rPr>
              <a:t>)</a:t>
            </a:r>
          </a:p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r>
              <a:rPr lang="es-ES" sz="1400" dirty="0"/>
              <a:t>P.26. Desde que tienes Diabetes, ¿te sientes a gusto en el colegio? </a:t>
            </a:r>
            <a:r>
              <a:rPr lang="es-ES" sz="1400" dirty="0" smtClean="0">
                <a:solidFill>
                  <a:srgbClr val="FF3300"/>
                </a:solidFill>
              </a:rPr>
              <a:t>(% - Sugerida y única)</a:t>
            </a:r>
          </a:p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endParaRPr lang="es-E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8" name="Char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0992724"/>
              </p:ext>
            </p:extLst>
          </p:nvPr>
        </p:nvGraphicFramePr>
        <p:xfrm>
          <a:off x="-108520" y="1820416"/>
          <a:ext cx="7163937" cy="3480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990600" y="4750187"/>
            <a:ext cx="121920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Base</a:t>
            </a:r>
            <a:r>
              <a:rPr lang="en-US" sz="1000" dirty="0">
                <a:solidFill>
                  <a:srgbClr val="777777"/>
                </a:solidFill>
                <a:cs typeface="Arial" pitchFamily="34" charset="0"/>
              </a:rPr>
              <a:t>: 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Total (367)</a:t>
            </a:r>
            <a:endParaRPr lang="en-US" sz="1000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6019983" y="1943591"/>
            <a:ext cx="2944505" cy="874594"/>
          </a:xfrm>
          <a:prstGeom prst="roundRect">
            <a:avLst/>
          </a:prstGeom>
          <a:solidFill>
            <a:schemeClr val="bg1"/>
          </a:solidFill>
          <a:ln>
            <a:solidFill>
              <a:srgbClr val="218535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CuadroTexto"/>
          <p:cNvSpPr txBox="1"/>
          <p:nvPr/>
        </p:nvSpPr>
        <p:spPr>
          <a:xfrm>
            <a:off x="6116655" y="1748408"/>
            <a:ext cx="118130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400" i="1" dirty="0" smtClean="0">
                <a:solidFill>
                  <a:srgbClr val="218535"/>
                </a:solidFill>
              </a:rPr>
              <a:t>% Siempre</a:t>
            </a:r>
            <a:endParaRPr lang="es-ES" sz="1400" i="1" dirty="0">
              <a:solidFill>
                <a:srgbClr val="218535"/>
              </a:solidFill>
            </a:endParaRPr>
          </a:p>
        </p:txBody>
      </p:sp>
      <p:graphicFrame>
        <p:nvGraphicFramePr>
          <p:cNvPr id="14" name="Char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7384300"/>
              </p:ext>
            </p:extLst>
          </p:nvPr>
        </p:nvGraphicFramePr>
        <p:xfrm>
          <a:off x="5950400" y="2056185"/>
          <a:ext cx="2847833" cy="76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3" name="2 Conector angular"/>
          <p:cNvCxnSpPr/>
          <p:nvPr/>
        </p:nvCxnSpPr>
        <p:spPr>
          <a:xfrm flipV="1">
            <a:off x="2627784" y="1902296"/>
            <a:ext cx="3309943" cy="153889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4 Conector recto de flecha"/>
          <p:cNvCxnSpPr/>
          <p:nvPr/>
        </p:nvCxnSpPr>
        <p:spPr>
          <a:xfrm>
            <a:off x="2627784" y="2056185"/>
            <a:ext cx="0" cy="1242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 de flecha"/>
          <p:cNvCxnSpPr/>
          <p:nvPr/>
        </p:nvCxnSpPr>
        <p:spPr>
          <a:xfrm>
            <a:off x="5220072" y="4124672"/>
            <a:ext cx="71765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16 Rectángulo redondeado"/>
          <p:cNvSpPr/>
          <p:nvPr/>
        </p:nvSpPr>
        <p:spPr>
          <a:xfrm>
            <a:off x="6019983" y="3630607"/>
            <a:ext cx="2944505" cy="874594"/>
          </a:xfrm>
          <a:prstGeom prst="roundRect">
            <a:avLst/>
          </a:prstGeom>
          <a:solidFill>
            <a:schemeClr val="bg1"/>
          </a:solidFill>
          <a:ln>
            <a:solidFill>
              <a:srgbClr val="6ECFF6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CuadroTexto"/>
          <p:cNvSpPr txBox="1"/>
          <p:nvPr/>
        </p:nvSpPr>
        <p:spPr>
          <a:xfrm>
            <a:off x="6116655" y="3435424"/>
            <a:ext cx="118130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400" i="1" dirty="0" smtClean="0">
                <a:solidFill>
                  <a:srgbClr val="6ECFF6"/>
                </a:solidFill>
              </a:rPr>
              <a:t>% A veces</a:t>
            </a:r>
            <a:endParaRPr lang="es-ES" sz="1400" i="1" dirty="0">
              <a:solidFill>
                <a:srgbClr val="6ECFF6"/>
              </a:solidFill>
            </a:endParaRPr>
          </a:p>
        </p:txBody>
      </p:sp>
      <p:graphicFrame>
        <p:nvGraphicFramePr>
          <p:cNvPr id="19" name="Char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7635566"/>
              </p:ext>
            </p:extLst>
          </p:nvPr>
        </p:nvGraphicFramePr>
        <p:xfrm>
          <a:off x="5950400" y="3743201"/>
          <a:ext cx="2847833" cy="76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467544" y="5445224"/>
            <a:ext cx="8382000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defRPr sz="1400" b="1">
                <a:cs typeface="Arial" charset="0"/>
              </a:defRPr>
            </a:lvl1pPr>
            <a:lvl2pPr marL="742950" indent="-285750" eaLnBrk="0" hangingPunct="0">
              <a:defRPr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9pPr>
          </a:lstStyle>
          <a:p>
            <a:r>
              <a:rPr lang="es-ES" i="1" dirty="0" smtClean="0">
                <a:solidFill>
                  <a:srgbClr val="0070C0"/>
                </a:solidFill>
              </a:rPr>
              <a:t>Previamente a la enfermedad el 76% de los niños siempre estaba a gusto en el colegio, éste porcentaje se ve reducido al 60% tras diagnosticarle la diabetes.</a:t>
            </a:r>
            <a:endParaRPr lang="es-ES" i="1" dirty="0">
              <a:solidFill>
                <a:srgbClr val="0070C0"/>
              </a:solidFill>
            </a:endParaRP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6588224" y="4478923"/>
            <a:ext cx="2088232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 (178)                 (140)                   (49)</a:t>
            </a:r>
            <a:endParaRPr lang="en-US" sz="1000" dirty="0">
              <a:solidFill>
                <a:srgbClr val="FF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154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CuadroTexto"/>
          <p:cNvSpPr txBox="1"/>
          <p:nvPr/>
        </p:nvSpPr>
        <p:spPr>
          <a:xfrm>
            <a:off x="303204" y="1879104"/>
            <a:ext cx="2468596" cy="3385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i="1" dirty="0" smtClean="0">
                <a:solidFill>
                  <a:srgbClr val="009DD9"/>
                </a:solidFill>
              </a:rPr>
              <a:t>% Siempre + muchas veces</a:t>
            </a:r>
            <a:endParaRPr lang="es-ES" sz="1600" i="1" dirty="0">
              <a:solidFill>
                <a:srgbClr val="009DD9"/>
              </a:solidFill>
            </a:endParaRPr>
          </a:p>
        </p:txBody>
      </p:sp>
      <p:sp>
        <p:nvSpPr>
          <p:cNvPr id="6" name="Freeform 3"/>
          <p:cNvSpPr>
            <a:spLocks/>
          </p:cNvSpPr>
          <p:nvPr/>
        </p:nvSpPr>
        <p:spPr bwMode="auto">
          <a:xfrm>
            <a:off x="4571404" y="2950638"/>
            <a:ext cx="591895" cy="597926"/>
          </a:xfrm>
          <a:custGeom>
            <a:avLst/>
            <a:gdLst>
              <a:gd name="T0" fmla="*/ 0 w 336"/>
              <a:gd name="T1" fmla="*/ 278 h 356"/>
              <a:gd name="T2" fmla="*/ 6 w 336"/>
              <a:gd name="T3" fmla="*/ 230 h 356"/>
              <a:gd name="T4" fmla="*/ 48 w 336"/>
              <a:gd name="T5" fmla="*/ 202 h 356"/>
              <a:gd name="T6" fmla="*/ 43 w 336"/>
              <a:gd name="T7" fmla="*/ 181 h 356"/>
              <a:gd name="T8" fmla="*/ 94 w 336"/>
              <a:gd name="T9" fmla="*/ 136 h 356"/>
              <a:gd name="T10" fmla="*/ 103 w 336"/>
              <a:gd name="T11" fmla="*/ 108 h 356"/>
              <a:gd name="T12" fmla="*/ 126 w 336"/>
              <a:gd name="T13" fmla="*/ 108 h 356"/>
              <a:gd name="T14" fmla="*/ 128 w 336"/>
              <a:gd name="T15" fmla="*/ 91 h 356"/>
              <a:gd name="T16" fmla="*/ 193 w 336"/>
              <a:gd name="T17" fmla="*/ 26 h 356"/>
              <a:gd name="T18" fmla="*/ 224 w 336"/>
              <a:gd name="T19" fmla="*/ 0 h 356"/>
              <a:gd name="T20" fmla="*/ 259 w 336"/>
              <a:gd name="T21" fmla="*/ 34 h 356"/>
              <a:gd name="T22" fmla="*/ 253 w 336"/>
              <a:gd name="T23" fmla="*/ 54 h 356"/>
              <a:gd name="T24" fmla="*/ 247 w 336"/>
              <a:gd name="T25" fmla="*/ 71 h 356"/>
              <a:gd name="T26" fmla="*/ 273 w 336"/>
              <a:gd name="T27" fmla="*/ 159 h 356"/>
              <a:gd name="T28" fmla="*/ 293 w 336"/>
              <a:gd name="T29" fmla="*/ 164 h 356"/>
              <a:gd name="T30" fmla="*/ 312 w 336"/>
              <a:gd name="T31" fmla="*/ 261 h 356"/>
              <a:gd name="T32" fmla="*/ 335 w 336"/>
              <a:gd name="T33" fmla="*/ 278 h 356"/>
              <a:gd name="T34" fmla="*/ 335 w 336"/>
              <a:gd name="T35" fmla="*/ 295 h 356"/>
              <a:gd name="T36" fmla="*/ 307 w 336"/>
              <a:gd name="T37" fmla="*/ 304 h 356"/>
              <a:gd name="T38" fmla="*/ 312 w 336"/>
              <a:gd name="T39" fmla="*/ 321 h 356"/>
              <a:gd name="T40" fmla="*/ 270 w 336"/>
              <a:gd name="T41" fmla="*/ 304 h 356"/>
              <a:gd name="T42" fmla="*/ 207 w 336"/>
              <a:gd name="T43" fmla="*/ 355 h 356"/>
              <a:gd name="T44" fmla="*/ 199 w 336"/>
              <a:gd name="T45" fmla="*/ 335 h 356"/>
              <a:gd name="T46" fmla="*/ 216 w 336"/>
              <a:gd name="T47" fmla="*/ 315 h 356"/>
              <a:gd name="T48" fmla="*/ 214 w 336"/>
              <a:gd name="T49" fmla="*/ 295 h 356"/>
              <a:gd name="T50" fmla="*/ 151 w 336"/>
              <a:gd name="T51" fmla="*/ 286 h 356"/>
              <a:gd name="T52" fmla="*/ 91 w 336"/>
              <a:gd name="T53" fmla="*/ 247 h 356"/>
              <a:gd name="T54" fmla="*/ 52 w 336"/>
              <a:gd name="T55" fmla="*/ 269 h 356"/>
              <a:gd name="T56" fmla="*/ 0 w 336"/>
              <a:gd name="T57" fmla="*/ 278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336" h="356">
                <a:moveTo>
                  <a:pt x="0" y="278"/>
                </a:moveTo>
                <a:lnTo>
                  <a:pt x="6" y="230"/>
                </a:lnTo>
                <a:lnTo>
                  <a:pt x="48" y="202"/>
                </a:lnTo>
                <a:lnTo>
                  <a:pt x="43" y="181"/>
                </a:lnTo>
                <a:lnTo>
                  <a:pt x="94" y="136"/>
                </a:lnTo>
                <a:lnTo>
                  <a:pt x="103" y="108"/>
                </a:lnTo>
                <a:lnTo>
                  <a:pt x="126" y="108"/>
                </a:lnTo>
                <a:lnTo>
                  <a:pt x="128" y="91"/>
                </a:lnTo>
                <a:lnTo>
                  <a:pt x="193" y="26"/>
                </a:lnTo>
                <a:lnTo>
                  <a:pt x="224" y="0"/>
                </a:lnTo>
                <a:lnTo>
                  <a:pt x="259" y="34"/>
                </a:lnTo>
                <a:lnTo>
                  <a:pt x="253" y="54"/>
                </a:lnTo>
                <a:lnTo>
                  <a:pt x="247" y="71"/>
                </a:lnTo>
                <a:lnTo>
                  <a:pt x="273" y="159"/>
                </a:lnTo>
                <a:lnTo>
                  <a:pt x="293" y="164"/>
                </a:lnTo>
                <a:lnTo>
                  <a:pt x="312" y="261"/>
                </a:lnTo>
                <a:lnTo>
                  <a:pt x="335" y="278"/>
                </a:lnTo>
                <a:lnTo>
                  <a:pt x="335" y="295"/>
                </a:lnTo>
                <a:lnTo>
                  <a:pt x="307" y="304"/>
                </a:lnTo>
                <a:lnTo>
                  <a:pt x="312" y="321"/>
                </a:lnTo>
                <a:lnTo>
                  <a:pt x="270" y="304"/>
                </a:lnTo>
                <a:lnTo>
                  <a:pt x="207" y="355"/>
                </a:lnTo>
                <a:lnTo>
                  <a:pt x="199" y="335"/>
                </a:lnTo>
                <a:lnTo>
                  <a:pt x="216" y="315"/>
                </a:lnTo>
                <a:lnTo>
                  <a:pt x="214" y="295"/>
                </a:lnTo>
                <a:lnTo>
                  <a:pt x="151" y="286"/>
                </a:lnTo>
                <a:lnTo>
                  <a:pt x="91" y="247"/>
                </a:lnTo>
                <a:lnTo>
                  <a:pt x="52" y="269"/>
                </a:lnTo>
                <a:lnTo>
                  <a:pt x="0" y="278"/>
                </a:lnTo>
              </a:path>
            </a:pathLst>
          </a:custGeom>
          <a:solidFill>
            <a:schemeClr val="accent1">
              <a:lumMod val="5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7" name="Freeform 4"/>
          <p:cNvSpPr>
            <a:spLocks/>
          </p:cNvSpPr>
          <p:nvPr/>
        </p:nvSpPr>
        <p:spPr bwMode="auto">
          <a:xfrm>
            <a:off x="3372515" y="3274393"/>
            <a:ext cx="1167181" cy="1225019"/>
          </a:xfrm>
          <a:custGeom>
            <a:avLst/>
            <a:gdLst>
              <a:gd name="T0" fmla="*/ 204 w 662"/>
              <a:gd name="T1" fmla="*/ 48 h 731"/>
              <a:gd name="T2" fmla="*/ 233 w 662"/>
              <a:gd name="T3" fmla="*/ 59 h 731"/>
              <a:gd name="T4" fmla="*/ 281 w 662"/>
              <a:gd name="T5" fmla="*/ 23 h 731"/>
              <a:gd name="T6" fmla="*/ 332 w 662"/>
              <a:gd name="T7" fmla="*/ 0 h 731"/>
              <a:gd name="T8" fmla="*/ 402 w 662"/>
              <a:gd name="T9" fmla="*/ 43 h 731"/>
              <a:gd name="T10" fmla="*/ 442 w 662"/>
              <a:gd name="T11" fmla="*/ 48 h 731"/>
              <a:gd name="T12" fmla="*/ 499 w 662"/>
              <a:gd name="T13" fmla="*/ 57 h 731"/>
              <a:gd name="T14" fmla="*/ 513 w 662"/>
              <a:gd name="T15" fmla="*/ 102 h 731"/>
              <a:gd name="T16" fmla="*/ 499 w 662"/>
              <a:gd name="T17" fmla="*/ 139 h 731"/>
              <a:gd name="T18" fmla="*/ 556 w 662"/>
              <a:gd name="T19" fmla="*/ 207 h 731"/>
              <a:gd name="T20" fmla="*/ 544 w 662"/>
              <a:gd name="T21" fmla="*/ 235 h 731"/>
              <a:gd name="T22" fmla="*/ 576 w 662"/>
              <a:gd name="T23" fmla="*/ 275 h 731"/>
              <a:gd name="T24" fmla="*/ 607 w 662"/>
              <a:gd name="T25" fmla="*/ 315 h 731"/>
              <a:gd name="T26" fmla="*/ 661 w 662"/>
              <a:gd name="T27" fmla="*/ 318 h 731"/>
              <a:gd name="T28" fmla="*/ 652 w 662"/>
              <a:gd name="T29" fmla="*/ 361 h 731"/>
              <a:gd name="T30" fmla="*/ 590 w 662"/>
              <a:gd name="T31" fmla="*/ 392 h 731"/>
              <a:gd name="T32" fmla="*/ 599 w 662"/>
              <a:gd name="T33" fmla="*/ 440 h 731"/>
              <a:gd name="T34" fmla="*/ 576 w 662"/>
              <a:gd name="T35" fmla="*/ 482 h 731"/>
              <a:gd name="T36" fmla="*/ 536 w 662"/>
              <a:gd name="T37" fmla="*/ 497 h 731"/>
              <a:gd name="T38" fmla="*/ 525 w 662"/>
              <a:gd name="T39" fmla="*/ 525 h 731"/>
              <a:gd name="T40" fmla="*/ 449 w 662"/>
              <a:gd name="T41" fmla="*/ 576 h 731"/>
              <a:gd name="T42" fmla="*/ 457 w 662"/>
              <a:gd name="T43" fmla="*/ 639 h 731"/>
              <a:gd name="T44" fmla="*/ 402 w 662"/>
              <a:gd name="T45" fmla="*/ 642 h 731"/>
              <a:gd name="T46" fmla="*/ 357 w 662"/>
              <a:gd name="T47" fmla="*/ 678 h 731"/>
              <a:gd name="T48" fmla="*/ 354 w 662"/>
              <a:gd name="T49" fmla="*/ 718 h 731"/>
              <a:gd name="T50" fmla="*/ 321 w 662"/>
              <a:gd name="T51" fmla="*/ 724 h 731"/>
              <a:gd name="T52" fmla="*/ 255 w 662"/>
              <a:gd name="T53" fmla="*/ 701 h 731"/>
              <a:gd name="T54" fmla="*/ 150 w 662"/>
              <a:gd name="T55" fmla="*/ 636 h 731"/>
              <a:gd name="T56" fmla="*/ 102 w 662"/>
              <a:gd name="T57" fmla="*/ 636 h 731"/>
              <a:gd name="T58" fmla="*/ 91 w 662"/>
              <a:gd name="T59" fmla="*/ 630 h 731"/>
              <a:gd name="T60" fmla="*/ 76 w 662"/>
              <a:gd name="T61" fmla="*/ 604 h 731"/>
              <a:gd name="T62" fmla="*/ 43 w 662"/>
              <a:gd name="T63" fmla="*/ 568 h 731"/>
              <a:gd name="T64" fmla="*/ 23 w 662"/>
              <a:gd name="T65" fmla="*/ 530 h 731"/>
              <a:gd name="T66" fmla="*/ 51 w 662"/>
              <a:gd name="T67" fmla="*/ 480 h 731"/>
              <a:gd name="T68" fmla="*/ 85 w 662"/>
              <a:gd name="T69" fmla="*/ 432 h 731"/>
              <a:gd name="T70" fmla="*/ 105 w 662"/>
              <a:gd name="T71" fmla="*/ 406 h 731"/>
              <a:gd name="T72" fmla="*/ 99 w 662"/>
              <a:gd name="T73" fmla="*/ 363 h 731"/>
              <a:gd name="T74" fmla="*/ 71 w 662"/>
              <a:gd name="T75" fmla="*/ 344 h 731"/>
              <a:gd name="T76" fmla="*/ 68 w 662"/>
              <a:gd name="T77" fmla="*/ 301 h 731"/>
              <a:gd name="T78" fmla="*/ 43 w 662"/>
              <a:gd name="T79" fmla="*/ 261 h 731"/>
              <a:gd name="T80" fmla="*/ 23 w 662"/>
              <a:gd name="T81" fmla="*/ 227 h 731"/>
              <a:gd name="T82" fmla="*/ 0 w 662"/>
              <a:gd name="T83" fmla="*/ 199 h 731"/>
              <a:gd name="T84" fmla="*/ 131 w 662"/>
              <a:gd name="T85" fmla="*/ 159 h 731"/>
              <a:gd name="T86" fmla="*/ 156 w 662"/>
              <a:gd name="T87" fmla="*/ 147 h 731"/>
              <a:gd name="T88" fmla="*/ 173 w 662"/>
              <a:gd name="T89" fmla="*/ 102 h 7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62" h="731">
                <a:moveTo>
                  <a:pt x="164" y="68"/>
                </a:moveTo>
                <a:lnTo>
                  <a:pt x="204" y="48"/>
                </a:lnTo>
                <a:lnTo>
                  <a:pt x="226" y="65"/>
                </a:lnTo>
                <a:lnTo>
                  <a:pt x="233" y="59"/>
                </a:lnTo>
                <a:lnTo>
                  <a:pt x="250" y="31"/>
                </a:lnTo>
                <a:lnTo>
                  <a:pt x="281" y="23"/>
                </a:lnTo>
                <a:lnTo>
                  <a:pt x="312" y="0"/>
                </a:lnTo>
                <a:lnTo>
                  <a:pt x="332" y="0"/>
                </a:lnTo>
                <a:lnTo>
                  <a:pt x="374" y="48"/>
                </a:lnTo>
                <a:lnTo>
                  <a:pt x="402" y="43"/>
                </a:lnTo>
                <a:lnTo>
                  <a:pt x="420" y="54"/>
                </a:lnTo>
                <a:lnTo>
                  <a:pt x="442" y="48"/>
                </a:lnTo>
                <a:lnTo>
                  <a:pt x="468" y="74"/>
                </a:lnTo>
                <a:lnTo>
                  <a:pt x="499" y="57"/>
                </a:lnTo>
                <a:lnTo>
                  <a:pt x="511" y="65"/>
                </a:lnTo>
                <a:lnTo>
                  <a:pt x="513" y="102"/>
                </a:lnTo>
                <a:lnTo>
                  <a:pt x="522" y="116"/>
                </a:lnTo>
                <a:lnTo>
                  <a:pt x="499" y="139"/>
                </a:lnTo>
                <a:lnTo>
                  <a:pt x="502" y="156"/>
                </a:lnTo>
                <a:lnTo>
                  <a:pt x="556" y="207"/>
                </a:lnTo>
                <a:lnTo>
                  <a:pt x="564" y="216"/>
                </a:lnTo>
                <a:lnTo>
                  <a:pt x="544" y="235"/>
                </a:lnTo>
                <a:lnTo>
                  <a:pt x="556" y="256"/>
                </a:lnTo>
                <a:lnTo>
                  <a:pt x="576" y="275"/>
                </a:lnTo>
                <a:lnTo>
                  <a:pt x="587" y="315"/>
                </a:lnTo>
                <a:lnTo>
                  <a:pt x="607" y="315"/>
                </a:lnTo>
                <a:lnTo>
                  <a:pt x="649" y="307"/>
                </a:lnTo>
                <a:lnTo>
                  <a:pt x="661" y="318"/>
                </a:lnTo>
                <a:lnTo>
                  <a:pt x="658" y="349"/>
                </a:lnTo>
                <a:lnTo>
                  <a:pt x="652" y="361"/>
                </a:lnTo>
                <a:lnTo>
                  <a:pt x="624" y="369"/>
                </a:lnTo>
                <a:lnTo>
                  <a:pt x="590" y="392"/>
                </a:lnTo>
                <a:lnTo>
                  <a:pt x="590" y="418"/>
                </a:lnTo>
                <a:lnTo>
                  <a:pt x="599" y="440"/>
                </a:lnTo>
                <a:lnTo>
                  <a:pt x="576" y="468"/>
                </a:lnTo>
                <a:lnTo>
                  <a:pt x="576" y="482"/>
                </a:lnTo>
                <a:lnTo>
                  <a:pt x="561" y="499"/>
                </a:lnTo>
                <a:lnTo>
                  <a:pt x="536" y="497"/>
                </a:lnTo>
                <a:lnTo>
                  <a:pt x="525" y="508"/>
                </a:lnTo>
                <a:lnTo>
                  <a:pt x="525" y="525"/>
                </a:lnTo>
                <a:lnTo>
                  <a:pt x="480" y="542"/>
                </a:lnTo>
                <a:lnTo>
                  <a:pt x="449" y="576"/>
                </a:lnTo>
                <a:lnTo>
                  <a:pt x="445" y="596"/>
                </a:lnTo>
                <a:lnTo>
                  <a:pt x="457" y="639"/>
                </a:lnTo>
                <a:lnTo>
                  <a:pt x="431" y="665"/>
                </a:lnTo>
                <a:lnTo>
                  <a:pt x="402" y="642"/>
                </a:lnTo>
                <a:lnTo>
                  <a:pt x="392" y="642"/>
                </a:lnTo>
                <a:lnTo>
                  <a:pt x="357" y="678"/>
                </a:lnTo>
                <a:lnTo>
                  <a:pt x="363" y="704"/>
                </a:lnTo>
                <a:lnTo>
                  <a:pt x="354" y="718"/>
                </a:lnTo>
                <a:lnTo>
                  <a:pt x="335" y="710"/>
                </a:lnTo>
                <a:lnTo>
                  <a:pt x="321" y="724"/>
                </a:lnTo>
                <a:lnTo>
                  <a:pt x="312" y="730"/>
                </a:lnTo>
                <a:lnTo>
                  <a:pt x="255" y="701"/>
                </a:lnTo>
                <a:lnTo>
                  <a:pt x="173" y="673"/>
                </a:lnTo>
                <a:lnTo>
                  <a:pt x="150" y="636"/>
                </a:lnTo>
                <a:lnTo>
                  <a:pt x="116" y="653"/>
                </a:lnTo>
                <a:lnTo>
                  <a:pt x="102" y="636"/>
                </a:lnTo>
                <a:lnTo>
                  <a:pt x="85" y="642"/>
                </a:lnTo>
                <a:lnTo>
                  <a:pt x="91" y="630"/>
                </a:lnTo>
                <a:lnTo>
                  <a:pt x="79" y="613"/>
                </a:lnTo>
                <a:lnTo>
                  <a:pt x="76" y="604"/>
                </a:lnTo>
                <a:lnTo>
                  <a:pt x="43" y="576"/>
                </a:lnTo>
                <a:lnTo>
                  <a:pt x="43" y="568"/>
                </a:lnTo>
                <a:lnTo>
                  <a:pt x="23" y="548"/>
                </a:lnTo>
                <a:lnTo>
                  <a:pt x="23" y="530"/>
                </a:lnTo>
                <a:lnTo>
                  <a:pt x="37" y="502"/>
                </a:lnTo>
                <a:lnTo>
                  <a:pt x="51" y="480"/>
                </a:lnTo>
                <a:lnTo>
                  <a:pt x="51" y="460"/>
                </a:lnTo>
                <a:lnTo>
                  <a:pt x="85" y="432"/>
                </a:lnTo>
                <a:lnTo>
                  <a:pt x="99" y="426"/>
                </a:lnTo>
                <a:lnTo>
                  <a:pt x="105" y="406"/>
                </a:lnTo>
                <a:lnTo>
                  <a:pt x="111" y="371"/>
                </a:lnTo>
                <a:lnTo>
                  <a:pt x="99" y="363"/>
                </a:lnTo>
                <a:lnTo>
                  <a:pt x="83" y="366"/>
                </a:lnTo>
                <a:lnTo>
                  <a:pt x="71" y="344"/>
                </a:lnTo>
                <a:lnTo>
                  <a:pt x="68" y="309"/>
                </a:lnTo>
                <a:lnTo>
                  <a:pt x="68" y="301"/>
                </a:lnTo>
                <a:lnTo>
                  <a:pt x="45" y="287"/>
                </a:lnTo>
                <a:lnTo>
                  <a:pt x="43" y="261"/>
                </a:lnTo>
                <a:lnTo>
                  <a:pt x="34" y="247"/>
                </a:lnTo>
                <a:lnTo>
                  <a:pt x="23" y="227"/>
                </a:lnTo>
                <a:lnTo>
                  <a:pt x="0" y="204"/>
                </a:lnTo>
                <a:lnTo>
                  <a:pt x="0" y="199"/>
                </a:lnTo>
                <a:lnTo>
                  <a:pt x="99" y="199"/>
                </a:lnTo>
                <a:lnTo>
                  <a:pt x="131" y="159"/>
                </a:lnTo>
                <a:lnTo>
                  <a:pt x="150" y="162"/>
                </a:lnTo>
                <a:lnTo>
                  <a:pt x="156" y="147"/>
                </a:lnTo>
                <a:lnTo>
                  <a:pt x="164" y="122"/>
                </a:lnTo>
                <a:lnTo>
                  <a:pt x="173" y="102"/>
                </a:lnTo>
                <a:lnTo>
                  <a:pt x="164" y="68"/>
                </a:lnTo>
              </a:path>
            </a:pathLst>
          </a:custGeom>
          <a:solidFill>
            <a:srgbClr val="FFDD4F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>
            <a:off x="4246768" y="2855845"/>
            <a:ext cx="1802864" cy="1624609"/>
          </a:xfrm>
          <a:custGeom>
            <a:avLst/>
            <a:gdLst>
              <a:gd name="T0" fmla="*/ 82 w 1022"/>
              <a:gd name="T1" fmla="*/ 333 h 969"/>
              <a:gd name="T2" fmla="*/ 142 w 1022"/>
              <a:gd name="T3" fmla="*/ 298 h 969"/>
              <a:gd name="T4" fmla="*/ 184 w 1022"/>
              <a:gd name="T5" fmla="*/ 335 h 969"/>
              <a:gd name="T6" fmla="*/ 332 w 1022"/>
              <a:gd name="T7" fmla="*/ 341 h 969"/>
              <a:gd name="T8" fmla="*/ 397 w 1022"/>
              <a:gd name="T9" fmla="*/ 372 h 969"/>
              <a:gd name="T10" fmla="*/ 451 w 1022"/>
              <a:gd name="T11" fmla="*/ 361 h 969"/>
              <a:gd name="T12" fmla="*/ 516 w 1022"/>
              <a:gd name="T13" fmla="*/ 352 h 969"/>
              <a:gd name="T14" fmla="*/ 473 w 1022"/>
              <a:gd name="T15" fmla="*/ 224 h 969"/>
              <a:gd name="T16" fmla="*/ 428 w 1022"/>
              <a:gd name="T17" fmla="*/ 125 h 969"/>
              <a:gd name="T18" fmla="*/ 448 w 1022"/>
              <a:gd name="T19" fmla="*/ 40 h 969"/>
              <a:gd name="T20" fmla="*/ 510 w 1022"/>
              <a:gd name="T21" fmla="*/ 17 h 969"/>
              <a:gd name="T22" fmla="*/ 558 w 1022"/>
              <a:gd name="T23" fmla="*/ 14 h 969"/>
              <a:gd name="T24" fmla="*/ 653 w 1022"/>
              <a:gd name="T25" fmla="*/ 31 h 969"/>
              <a:gd name="T26" fmla="*/ 667 w 1022"/>
              <a:gd name="T27" fmla="*/ 86 h 969"/>
              <a:gd name="T28" fmla="*/ 762 w 1022"/>
              <a:gd name="T29" fmla="*/ 47 h 969"/>
              <a:gd name="T30" fmla="*/ 846 w 1022"/>
              <a:gd name="T31" fmla="*/ 188 h 969"/>
              <a:gd name="T32" fmla="*/ 853 w 1022"/>
              <a:gd name="T33" fmla="*/ 217 h 969"/>
              <a:gd name="T34" fmla="*/ 824 w 1022"/>
              <a:gd name="T35" fmla="*/ 219 h 969"/>
              <a:gd name="T36" fmla="*/ 804 w 1022"/>
              <a:gd name="T37" fmla="*/ 256 h 969"/>
              <a:gd name="T38" fmla="*/ 824 w 1022"/>
              <a:gd name="T39" fmla="*/ 327 h 969"/>
              <a:gd name="T40" fmla="*/ 908 w 1022"/>
              <a:gd name="T41" fmla="*/ 378 h 969"/>
              <a:gd name="T42" fmla="*/ 948 w 1022"/>
              <a:gd name="T43" fmla="*/ 443 h 969"/>
              <a:gd name="T44" fmla="*/ 922 w 1022"/>
              <a:gd name="T45" fmla="*/ 488 h 969"/>
              <a:gd name="T46" fmla="*/ 900 w 1022"/>
              <a:gd name="T47" fmla="*/ 571 h 969"/>
              <a:gd name="T48" fmla="*/ 959 w 1022"/>
              <a:gd name="T49" fmla="*/ 602 h 969"/>
              <a:gd name="T50" fmla="*/ 953 w 1022"/>
              <a:gd name="T51" fmla="*/ 687 h 969"/>
              <a:gd name="T52" fmla="*/ 1021 w 1022"/>
              <a:gd name="T53" fmla="*/ 735 h 969"/>
              <a:gd name="T54" fmla="*/ 995 w 1022"/>
              <a:gd name="T55" fmla="*/ 778 h 969"/>
              <a:gd name="T56" fmla="*/ 945 w 1022"/>
              <a:gd name="T57" fmla="*/ 769 h 969"/>
              <a:gd name="T58" fmla="*/ 910 w 1022"/>
              <a:gd name="T59" fmla="*/ 766 h 969"/>
              <a:gd name="T60" fmla="*/ 885 w 1022"/>
              <a:gd name="T61" fmla="*/ 840 h 969"/>
              <a:gd name="T62" fmla="*/ 843 w 1022"/>
              <a:gd name="T63" fmla="*/ 860 h 969"/>
              <a:gd name="T64" fmla="*/ 808 w 1022"/>
              <a:gd name="T65" fmla="*/ 885 h 969"/>
              <a:gd name="T66" fmla="*/ 729 w 1022"/>
              <a:gd name="T67" fmla="*/ 925 h 969"/>
              <a:gd name="T68" fmla="*/ 650 w 1022"/>
              <a:gd name="T69" fmla="*/ 951 h 969"/>
              <a:gd name="T70" fmla="*/ 624 w 1022"/>
              <a:gd name="T71" fmla="*/ 835 h 969"/>
              <a:gd name="T72" fmla="*/ 570 w 1022"/>
              <a:gd name="T73" fmla="*/ 840 h 969"/>
              <a:gd name="T74" fmla="*/ 513 w 1022"/>
              <a:gd name="T75" fmla="*/ 840 h 969"/>
              <a:gd name="T76" fmla="*/ 428 w 1022"/>
              <a:gd name="T77" fmla="*/ 857 h 969"/>
              <a:gd name="T78" fmla="*/ 358 w 1022"/>
              <a:gd name="T79" fmla="*/ 846 h 969"/>
              <a:gd name="T80" fmla="*/ 252 w 1022"/>
              <a:gd name="T81" fmla="*/ 866 h 969"/>
              <a:gd name="T82" fmla="*/ 113 w 1022"/>
              <a:gd name="T83" fmla="*/ 792 h 969"/>
              <a:gd name="T84" fmla="*/ 76 w 1022"/>
              <a:gd name="T85" fmla="*/ 713 h 969"/>
              <a:gd name="T86" fmla="*/ 90 w 1022"/>
              <a:gd name="T87" fmla="*/ 642 h 969"/>
              <a:gd name="T88" fmla="*/ 159 w 1022"/>
              <a:gd name="T89" fmla="*/ 597 h 969"/>
              <a:gd name="T90" fmla="*/ 130 w 1022"/>
              <a:gd name="T91" fmla="*/ 559 h 969"/>
              <a:gd name="T92" fmla="*/ 79 w 1022"/>
              <a:gd name="T93" fmla="*/ 540 h 969"/>
              <a:gd name="T94" fmla="*/ 48 w 1022"/>
              <a:gd name="T95" fmla="*/ 485 h 969"/>
              <a:gd name="T96" fmla="*/ 2 w 1022"/>
              <a:gd name="T97" fmla="*/ 395 h 9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022" h="969">
                <a:moveTo>
                  <a:pt x="25" y="364"/>
                </a:moveTo>
                <a:lnTo>
                  <a:pt x="54" y="341"/>
                </a:lnTo>
                <a:lnTo>
                  <a:pt x="82" y="333"/>
                </a:lnTo>
                <a:lnTo>
                  <a:pt x="111" y="329"/>
                </a:lnTo>
                <a:lnTo>
                  <a:pt x="119" y="307"/>
                </a:lnTo>
                <a:lnTo>
                  <a:pt x="142" y="298"/>
                </a:lnTo>
                <a:lnTo>
                  <a:pt x="156" y="318"/>
                </a:lnTo>
                <a:lnTo>
                  <a:pt x="164" y="341"/>
                </a:lnTo>
                <a:lnTo>
                  <a:pt x="184" y="335"/>
                </a:lnTo>
                <a:lnTo>
                  <a:pt x="227" y="326"/>
                </a:lnTo>
                <a:lnTo>
                  <a:pt x="275" y="304"/>
                </a:lnTo>
                <a:lnTo>
                  <a:pt x="332" y="341"/>
                </a:lnTo>
                <a:lnTo>
                  <a:pt x="391" y="352"/>
                </a:lnTo>
                <a:lnTo>
                  <a:pt x="397" y="366"/>
                </a:lnTo>
                <a:lnTo>
                  <a:pt x="397" y="372"/>
                </a:lnTo>
                <a:lnTo>
                  <a:pt x="380" y="392"/>
                </a:lnTo>
                <a:lnTo>
                  <a:pt x="391" y="414"/>
                </a:lnTo>
                <a:lnTo>
                  <a:pt x="451" y="361"/>
                </a:lnTo>
                <a:lnTo>
                  <a:pt x="494" y="381"/>
                </a:lnTo>
                <a:lnTo>
                  <a:pt x="491" y="361"/>
                </a:lnTo>
                <a:lnTo>
                  <a:pt x="516" y="352"/>
                </a:lnTo>
                <a:lnTo>
                  <a:pt x="516" y="335"/>
                </a:lnTo>
                <a:lnTo>
                  <a:pt x="494" y="315"/>
                </a:lnTo>
                <a:lnTo>
                  <a:pt x="473" y="224"/>
                </a:lnTo>
                <a:lnTo>
                  <a:pt x="470" y="219"/>
                </a:lnTo>
                <a:lnTo>
                  <a:pt x="460" y="219"/>
                </a:lnTo>
                <a:lnTo>
                  <a:pt x="428" y="125"/>
                </a:lnTo>
                <a:lnTo>
                  <a:pt x="439" y="91"/>
                </a:lnTo>
                <a:lnTo>
                  <a:pt x="406" y="57"/>
                </a:lnTo>
                <a:lnTo>
                  <a:pt x="448" y="40"/>
                </a:lnTo>
                <a:lnTo>
                  <a:pt x="479" y="12"/>
                </a:lnTo>
                <a:lnTo>
                  <a:pt x="502" y="3"/>
                </a:lnTo>
                <a:lnTo>
                  <a:pt x="510" y="17"/>
                </a:lnTo>
                <a:lnTo>
                  <a:pt x="525" y="17"/>
                </a:lnTo>
                <a:lnTo>
                  <a:pt x="548" y="0"/>
                </a:lnTo>
                <a:lnTo>
                  <a:pt x="558" y="14"/>
                </a:lnTo>
                <a:lnTo>
                  <a:pt x="575" y="12"/>
                </a:lnTo>
                <a:lnTo>
                  <a:pt x="613" y="26"/>
                </a:lnTo>
                <a:lnTo>
                  <a:pt x="653" y="31"/>
                </a:lnTo>
                <a:lnTo>
                  <a:pt x="627" y="48"/>
                </a:lnTo>
                <a:lnTo>
                  <a:pt x="646" y="97"/>
                </a:lnTo>
                <a:lnTo>
                  <a:pt x="667" y="86"/>
                </a:lnTo>
                <a:lnTo>
                  <a:pt x="715" y="83"/>
                </a:lnTo>
                <a:lnTo>
                  <a:pt x="738" y="69"/>
                </a:lnTo>
                <a:lnTo>
                  <a:pt x="762" y="47"/>
                </a:lnTo>
                <a:lnTo>
                  <a:pt x="825" y="109"/>
                </a:lnTo>
                <a:lnTo>
                  <a:pt x="847" y="121"/>
                </a:lnTo>
                <a:lnTo>
                  <a:pt x="846" y="188"/>
                </a:lnTo>
                <a:lnTo>
                  <a:pt x="862" y="196"/>
                </a:lnTo>
                <a:lnTo>
                  <a:pt x="861" y="212"/>
                </a:lnTo>
                <a:lnTo>
                  <a:pt x="853" y="217"/>
                </a:lnTo>
                <a:lnTo>
                  <a:pt x="844" y="208"/>
                </a:lnTo>
                <a:lnTo>
                  <a:pt x="835" y="212"/>
                </a:lnTo>
                <a:lnTo>
                  <a:pt x="824" y="219"/>
                </a:lnTo>
                <a:lnTo>
                  <a:pt x="823" y="237"/>
                </a:lnTo>
                <a:lnTo>
                  <a:pt x="813" y="247"/>
                </a:lnTo>
                <a:lnTo>
                  <a:pt x="804" y="256"/>
                </a:lnTo>
                <a:lnTo>
                  <a:pt x="791" y="261"/>
                </a:lnTo>
                <a:lnTo>
                  <a:pt x="805" y="290"/>
                </a:lnTo>
                <a:lnTo>
                  <a:pt x="824" y="327"/>
                </a:lnTo>
                <a:lnTo>
                  <a:pt x="853" y="317"/>
                </a:lnTo>
                <a:lnTo>
                  <a:pt x="891" y="373"/>
                </a:lnTo>
                <a:lnTo>
                  <a:pt x="908" y="378"/>
                </a:lnTo>
                <a:lnTo>
                  <a:pt x="932" y="392"/>
                </a:lnTo>
                <a:lnTo>
                  <a:pt x="945" y="414"/>
                </a:lnTo>
                <a:lnTo>
                  <a:pt x="948" y="443"/>
                </a:lnTo>
                <a:lnTo>
                  <a:pt x="928" y="469"/>
                </a:lnTo>
                <a:lnTo>
                  <a:pt x="919" y="471"/>
                </a:lnTo>
                <a:lnTo>
                  <a:pt x="922" y="488"/>
                </a:lnTo>
                <a:lnTo>
                  <a:pt x="885" y="497"/>
                </a:lnTo>
                <a:lnTo>
                  <a:pt x="874" y="557"/>
                </a:lnTo>
                <a:lnTo>
                  <a:pt x="900" y="571"/>
                </a:lnTo>
                <a:lnTo>
                  <a:pt x="924" y="576"/>
                </a:lnTo>
                <a:lnTo>
                  <a:pt x="950" y="590"/>
                </a:lnTo>
                <a:lnTo>
                  <a:pt x="959" y="602"/>
                </a:lnTo>
                <a:lnTo>
                  <a:pt x="948" y="636"/>
                </a:lnTo>
                <a:lnTo>
                  <a:pt x="948" y="670"/>
                </a:lnTo>
                <a:lnTo>
                  <a:pt x="953" y="687"/>
                </a:lnTo>
                <a:lnTo>
                  <a:pt x="1007" y="707"/>
                </a:lnTo>
                <a:lnTo>
                  <a:pt x="1019" y="716"/>
                </a:lnTo>
                <a:lnTo>
                  <a:pt x="1021" y="735"/>
                </a:lnTo>
                <a:lnTo>
                  <a:pt x="1010" y="749"/>
                </a:lnTo>
                <a:lnTo>
                  <a:pt x="1002" y="766"/>
                </a:lnTo>
                <a:lnTo>
                  <a:pt x="995" y="778"/>
                </a:lnTo>
                <a:lnTo>
                  <a:pt x="979" y="758"/>
                </a:lnTo>
                <a:lnTo>
                  <a:pt x="967" y="755"/>
                </a:lnTo>
                <a:lnTo>
                  <a:pt x="945" y="769"/>
                </a:lnTo>
                <a:lnTo>
                  <a:pt x="933" y="775"/>
                </a:lnTo>
                <a:lnTo>
                  <a:pt x="922" y="758"/>
                </a:lnTo>
                <a:lnTo>
                  <a:pt x="910" y="766"/>
                </a:lnTo>
                <a:lnTo>
                  <a:pt x="914" y="789"/>
                </a:lnTo>
                <a:lnTo>
                  <a:pt x="900" y="823"/>
                </a:lnTo>
                <a:lnTo>
                  <a:pt x="885" y="840"/>
                </a:lnTo>
                <a:lnTo>
                  <a:pt x="888" y="857"/>
                </a:lnTo>
                <a:lnTo>
                  <a:pt x="851" y="877"/>
                </a:lnTo>
                <a:lnTo>
                  <a:pt x="843" y="860"/>
                </a:lnTo>
                <a:lnTo>
                  <a:pt x="834" y="860"/>
                </a:lnTo>
                <a:lnTo>
                  <a:pt x="808" y="866"/>
                </a:lnTo>
                <a:lnTo>
                  <a:pt x="808" y="885"/>
                </a:lnTo>
                <a:lnTo>
                  <a:pt x="783" y="885"/>
                </a:lnTo>
                <a:lnTo>
                  <a:pt x="760" y="908"/>
                </a:lnTo>
                <a:lnTo>
                  <a:pt x="729" y="925"/>
                </a:lnTo>
                <a:lnTo>
                  <a:pt x="689" y="968"/>
                </a:lnTo>
                <a:lnTo>
                  <a:pt x="653" y="959"/>
                </a:lnTo>
                <a:lnTo>
                  <a:pt x="650" y="951"/>
                </a:lnTo>
                <a:lnTo>
                  <a:pt x="684" y="897"/>
                </a:lnTo>
                <a:lnTo>
                  <a:pt x="638" y="829"/>
                </a:lnTo>
                <a:lnTo>
                  <a:pt x="624" y="835"/>
                </a:lnTo>
                <a:lnTo>
                  <a:pt x="590" y="820"/>
                </a:lnTo>
                <a:lnTo>
                  <a:pt x="582" y="826"/>
                </a:lnTo>
                <a:lnTo>
                  <a:pt x="570" y="840"/>
                </a:lnTo>
                <a:lnTo>
                  <a:pt x="550" y="835"/>
                </a:lnTo>
                <a:lnTo>
                  <a:pt x="534" y="860"/>
                </a:lnTo>
                <a:lnTo>
                  <a:pt x="513" y="840"/>
                </a:lnTo>
                <a:lnTo>
                  <a:pt x="482" y="846"/>
                </a:lnTo>
                <a:lnTo>
                  <a:pt x="451" y="835"/>
                </a:lnTo>
                <a:lnTo>
                  <a:pt x="428" y="857"/>
                </a:lnTo>
                <a:lnTo>
                  <a:pt x="403" y="846"/>
                </a:lnTo>
                <a:lnTo>
                  <a:pt x="383" y="868"/>
                </a:lnTo>
                <a:lnTo>
                  <a:pt x="358" y="846"/>
                </a:lnTo>
                <a:lnTo>
                  <a:pt x="340" y="854"/>
                </a:lnTo>
                <a:lnTo>
                  <a:pt x="278" y="866"/>
                </a:lnTo>
                <a:lnTo>
                  <a:pt x="252" y="866"/>
                </a:lnTo>
                <a:lnTo>
                  <a:pt x="244" y="875"/>
                </a:lnTo>
                <a:lnTo>
                  <a:pt x="139" y="797"/>
                </a:lnTo>
                <a:lnTo>
                  <a:pt x="113" y="792"/>
                </a:lnTo>
                <a:lnTo>
                  <a:pt x="64" y="749"/>
                </a:lnTo>
                <a:lnTo>
                  <a:pt x="76" y="727"/>
                </a:lnTo>
                <a:lnTo>
                  <a:pt x="76" y="713"/>
                </a:lnTo>
                <a:lnTo>
                  <a:pt x="99" y="692"/>
                </a:lnTo>
                <a:lnTo>
                  <a:pt x="90" y="667"/>
                </a:lnTo>
                <a:lnTo>
                  <a:pt x="90" y="642"/>
                </a:lnTo>
                <a:lnTo>
                  <a:pt x="128" y="619"/>
                </a:lnTo>
                <a:lnTo>
                  <a:pt x="153" y="611"/>
                </a:lnTo>
                <a:lnTo>
                  <a:pt x="159" y="597"/>
                </a:lnTo>
                <a:lnTo>
                  <a:pt x="164" y="568"/>
                </a:lnTo>
                <a:lnTo>
                  <a:pt x="153" y="557"/>
                </a:lnTo>
                <a:lnTo>
                  <a:pt x="130" y="559"/>
                </a:lnTo>
                <a:lnTo>
                  <a:pt x="111" y="565"/>
                </a:lnTo>
                <a:lnTo>
                  <a:pt x="90" y="565"/>
                </a:lnTo>
                <a:lnTo>
                  <a:pt x="79" y="540"/>
                </a:lnTo>
                <a:lnTo>
                  <a:pt x="79" y="525"/>
                </a:lnTo>
                <a:lnTo>
                  <a:pt x="56" y="505"/>
                </a:lnTo>
                <a:lnTo>
                  <a:pt x="48" y="485"/>
                </a:lnTo>
                <a:lnTo>
                  <a:pt x="64" y="466"/>
                </a:lnTo>
                <a:lnTo>
                  <a:pt x="5" y="406"/>
                </a:lnTo>
                <a:lnTo>
                  <a:pt x="2" y="395"/>
                </a:lnTo>
                <a:lnTo>
                  <a:pt x="0" y="389"/>
                </a:lnTo>
                <a:lnTo>
                  <a:pt x="25" y="364"/>
                </a:lnTo>
              </a:path>
            </a:pathLst>
          </a:custGeom>
          <a:solidFill>
            <a:schemeClr val="accent3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3309097" y="4107115"/>
            <a:ext cx="2474786" cy="1319812"/>
          </a:xfrm>
          <a:custGeom>
            <a:avLst/>
            <a:gdLst>
              <a:gd name="T0" fmla="*/ 159 w 1404"/>
              <a:gd name="T1" fmla="*/ 156 h 787"/>
              <a:gd name="T2" fmla="*/ 216 w 1404"/>
              <a:gd name="T3" fmla="*/ 177 h 787"/>
              <a:gd name="T4" fmla="*/ 367 w 1404"/>
              <a:gd name="T5" fmla="*/ 225 h 787"/>
              <a:gd name="T6" fmla="*/ 406 w 1404"/>
              <a:gd name="T7" fmla="*/ 204 h 787"/>
              <a:gd name="T8" fmla="*/ 432 w 1404"/>
              <a:gd name="T9" fmla="*/ 145 h 787"/>
              <a:gd name="T10" fmla="*/ 501 w 1404"/>
              <a:gd name="T11" fmla="*/ 141 h 787"/>
              <a:gd name="T12" fmla="*/ 492 w 1404"/>
              <a:gd name="T13" fmla="*/ 78 h 787"/>
              <a:gd name="T14" fmla="*/ 567 w 1404"/>
              <a:gd name="T15" fmla="*/ 30 h 787"/>
              <a:gd name="T16" fmla="*/ 593 w 1404"/>
              <a:gd name="T17" fmla="*/ 1 h 787"/>
              <a:gd name="T18" fmla="*/ 681 w 1404"/>
              <a:gd name="T19" fmla="*/ 51 h 787"/>
              <a:gd name="T20" fmla="*/ 826 w 1404"/>
              <a:gd name="T21" fmla="*/ 119 h 787"/>
              <a:gd name="T22" fmla="*/ 897 w 1404"/>
              <a:gd name="T23" fmla="*/ 99 h 787"/>
              <a:gd name="T24" fmla="*/ 969 w 1404"/>
              <a:gd name="T25" fmla="*/ 111 h 787"/>
              <a:gd name="T26" fmla="*/ 1052 w 1404"/>
              <a:gd name="T27" fmla="*/ 93 h 787"/>
              <a:gd name="T28" fmla="*/ 1110 w 1404"/>
              <a:gd name="T29" fmla="*/ 93 h 787"/>
              <a:gd name="T30" fmla="*/ 1177 w 1404"/>
              <a:gd name="T31" fmla="*/ 83 h 787"/>
              <a:gd name="T32" fmla="*/ 1192 w 1404"/>
              <a:gd name="T33" fmla="*/ 213 h 787"/>
              <a:gd name="T34" fmla="*/ 1248 w 1404"/>
              <a:gd name="T35" fmla="*/ 230 h 787"/>
              <a:gd name="T36" fmla="*/ 1315 w 1404"/>
              <a:gd name="T37" fmla="*/ 288 h 787"/>
              <a:gd name="T38" fmla="*/ 1328 w 1404"/>
              <a:gd name="T39" fmla="*/ 337 h 787"/>
              <a:gd name="T40" fmla="*/ 1393 w 1404"/>
              <a:gd name="T41" fmla="*/ 406 h 787"/>
              <a:gd name="T42" fmla="*/ 1382 w 1404"/>
              <a:gd name="T43" fmla="*/ 432 h 787"/>
              <a:gd name="T44" fmla="*/ 1339 w 1404"/>
              <a:gd name="T45" fmla="*/ 522 h 787"/>
              <a:gd name="T46" fmla="*/ 1296 w 1404"/>
              <a:gd name="T47" fmla="*/ 599 h 787"/>
              <a:gd name="T48" fmla="*/ 1245 w 1404"/>
              <a:gd name="T49" fmla="*/ 573 h 787"/>
              <a:gd name="T50" fmla="*/ 1152 w 1404"/>
              <a:gd name="T51" fmla="*/ 608 h 787"/>
              <a:gd name="T52" fmla="*/ 1104 w 1404"/>
              <a:gd name="T53" fmla="*/ 591 h 787"/>
              <a:gd name="T54" fmla="*/ 1041 w 1404"/>
              <a:gd name="T55" fmla="*/ 591 h 787"/>
              <a:gd name="T56" fmla="*/ 985 w 1404"/>
              <a:gd name="T57" fmla="*/ 605 h 787"/>
              <a:gd name="T58" fmla="*/ 919 w 1404"/>
              <a:gd name="T59" fmla="*/ 587 h 787"/>
              <a:gd name="T60" fmla="*/ 842 w 1404"/>
              <a:gd name="T61" fmla="*/ 599 h 787"/>
              <a:gd name="T62" fmla="*/ 749 w 1404"/>
              <a:gd name="T63" fmla="*/ 596 h 787"/>
              <a:gd name="T64" fmla="*/ 641 w 1404"/>
              <a:gd name="T65" fmla="*/ 664 h 787"/>
              <a:gd name="T66" fmla="*/ 576 w 1404"/>
              <a:gd name="T67" fmla="*/ 675 h 787"/>
              <a:gd name="T68" fmla="*/ 528 w 1404"/>
              <a:gd name="T69" fmla="*/ 744 h 787"/>
              <a:gd name="T70" fmla="*/ 502 w 1404"/>
              <a:gd name="T71" fmla="*/ 749 h 787"/>
              <a:gd name="T72" fmla="*/ 445 w 1404"/>
              <a:gd name="T73" fmla="*/ 786 h 787"/>
              <a:gd name="T74" fmla="*/ 321 w 1404"/>
              <a:gd name="T75" fmla="*/ 689 h 787"/>
              <a:gd name="T76" fmla="*/ 318 w 1404"/>
              <a:gd name="T77" fmla="*/ 653 h 787"/>
              <a:gd name="T78" fmla="*/ 312 w 1404"/>
              <a:gd name="T79" fmla="*/ 613 h 787"/>
              <a:gd name="T80" fmla="*/ 259 w 1404"/>
              <a:gd name="T81" fmla="*/ 579 h 787"/>
              <a:gd name="T82" fmla="*/ 269 w 1404"/>
              <a:gd name="T83" fmla="*/ 536 h 787"/>
              <a:gd name="T84" fmla="*/ 216 w 1404"/>
              <a:gd name="T85" fmla="*/ 477 h 787"/>
              <a:gd name="T86" fmla="*/ 128 w 1404"/>
              <a:gd name="T87" fmla="*/ 434 h 787"/>
              <a:gd name="T88" fmla="*/ 23 w 1404"/>
              <a:gd name="T89" fmla="*/ 420 h 787"/>
              <a:gd name="T90" fmla="*/ 20 w 1404"/>
              <a:gd name="T91" fmla="*/ 344 h 787"/>
              <a:gd name="T92" fmla="*/ 34 w 1404"/>
              <a:gd name="T93" fmla="*/ 270 h 787"/>
              <a:gd name="T94" fmla="*/ 111 w 1404"/>
              <a:gd name="T95" fmla="*/ 168 h 7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404" h="787">
                <a:moveTo>
                  <a:pt x="128" y="142"/>
                </a:moveTo>
                <a:lnTo>
                  <a:pt x="146" y="138"/>
                </a:lnTo>
                <a:lnTo>
                  <a:pt x="159" y="156"/>
                </a:lnTo>
                <a:lnTo>
                  <a:pt x="188" y="142"/>
                </a:lnTo>
                <a:lnTo>
                  <a:pt x="198" y="145"/>
                </a:lnTo>
                <a:lnTo>
                  <a:pt x="216" y="177"/>
                </a:lnTo>
                <a:lnTo>
                  <a:pt x="287" y="201"/>
                </a:lnTo>
                <a:lnTo>
                  <a:pt x="354" y="232"/>
                </a:lnTo>
                <a:lnTo>
                  <a:pt x="367" y="225"/>
                </a:lnTo>
                <a:lnTo>
                  <a:pt x="377" y="213"/>
                </a:lnTo>
                <a:lnTo>
                  <a:pt x="397" y="219"/>
                </a:lnTo>
                <a:lnTo>
                  <a:pt x="406" y="204"/>
                </a:lnTo>
                <a:lnTo>
                  <a:pt x="400" y="193"/>
                </a:lnTo>
                <a:lnTo>
                  <a:pt x="397" y="181"/>
                </a:lnTo>
                <a:lnTo>
                  <a:pt x="432" y="145"/>
                </a:lnTo>
                <a:lnTo>
                  <a:pt x="446" y="144"/>
                </a:lnTo>
                <a:lnTo>
                  <a:pt x="476" y="168"/>
                </a:lnTo>
                <a:lnTo>
                  <a:pt x="501" y="141"/>
                </a:lnTo>
                <a:lnTo>
                  <a:pt x="491" y="113"/>
                </a:lnTo>
                <a:lnTo>
                  <a:pt x="489" y="97"/>
                </a:lnTo>
                <a:lnTo>
                  <a:pt x="492" y="78"/>
                </a:lnTo>
                <a:lnTo>
                  <a:pt x="506" y="65"/>
                </a:lnTo>
                <a:lnTo>
                  <a:pt x="523" y="46"/>
                </a:lnTo>
                <a:lnTo>
                  <a:pt x="567" y="30"/>
                </a:lnTo>
                <a:lnTo>
                  <a:pt x="568" y="9"/>
                </a:lnTo>
                <a:lnTo>
                  <a:pt x="579" y="0"/>
                </a:lnTo>
                <a:lnTo>
                  <a:pt x="593" y="1"/>
                </a:lnTo>
                <a:lnTo>
                  <a:pt x="607" y="4"/>
                </a:lnTo>
                <a:lnTo>
                  <a:pt x="651" y="45"/>
                </a:lnTo>
                <a:lnTo>
                  <a:pt x="681" y="51"/>
                </a:lnTo>
                <a:lnTo>
                  <a:pt x="783" y="128"/>
                </a:lnTo>
                <a:lnTo>
                  <a:pt x="792" y="119"/>
                </a:lnTo>
                <a:lnTo>
                  <a:pt x="826" y="119"/>
                </a:lnTo>
                <a:lnTo>
                  <a:pt x="840" y="115"/>
                </a:lnTo>
                <a:lnTo>
                  <a:pt x="881" y="108"/>
                </a:lnTo>
                <a:lnTo>
                  <a:pt x="897" y="99"/>
                </a:lnTo>
                <a:lnTo>
                  <a:pt x="922" y="121"/>
                </a:lnTo>
                <a:lnTo>
                  <a:pt x="942" y="99"/>
                </a:lnTo>
                <a:lnTo>
                  <a:pt x="969" y="111"/>
                </a:lnTo>
                <a:lnTo>
                  <a:pt x="990" y="88"/>
                </a:lnTo>
                <a:lnTo>
                  <a:pt x="1018" y="99"/>
                </a:lnTo>
                <a:lnTo>
                  <a:pt x="1052" y="93"/>
                </a:lnTo>
                <a:lnTo>
                  <a:pt x="1073" y="112"/>
                </a:lnTo>
                <a:lnTo>
                  <a:pt x="1089" y="88"/>
                </a:lnTo>
                <a:lnTo>
                  <a:pt x="1110" y="93"/>
                </a:lnTo>
                <a:lnTo>
                  <a:pt x="1125" y="72"/>
                </a:lnTo>
                <a:lnTo>
                  <a:pt x="1160" y="87"/>
                </a:lnTo>
                <a:lnTo>
                  <a:pt x="1177" y="83"/>
                </a:lnTo>
                <a:lnTo>
                  <a:pt x="1223" y="151"/>
                </a:lnTo>
                <a:lnTo>
                  <a:pt x="1190" y="202"/>
                </a:lnTo>
                <a:lnTo>
                  <a:pt x="1192" y="213"/>
                </a:lnTo>
                <a:lnTo>
                  <a:pt x="1200" y="216"/>
                </a:lnTo>
                <a:lnTo>
                  <a:pt x="1228" y="221"/>
                </a:lnTo>
                <a:lnTo>
                  <a:pt x="1248" y="230"/>
                </a:lnTo>
                <a:lnTo>
                  <a:pt x="1276" y="267"/>
                </a:lnTo>
                <a:lnTo>
                  <a:pt x="1300" y="269"/>
                </a:lnTo>
                <a:lnTo>
                  <a:pt x="1315" y="288"/>
                </a:lnTo>
                <a:lnTo>
                  <a:pt x="1309" y="303"/>
                </a:lnTo>
                <a:lnTo>
                  <a:pt x="1310" y="320"/>
                </a:lnTo>
                <a:lnTo>
                  <a:pt x="1328" y="337"/>
                </a:lnTo>
                <a:lnTo>
                  <a:pt x="1361" y="388"/>
                </a:lnTo>
                <a:lnTo>
                  <a:pt x="1382" y="389"/>
                </a:lnTo>
                <a:lnTo>
                  <a:pt x="1393" y="406"/>
                </a:lnTo>
                <a:lnTo>
                  <a:pt x="1403" y="414"/>
                </a:lnTo>
                <a:lnTo>
                  <a:pt x="1396" y="425"/>
                </a:lnTo>
                <a:lnTo>
                  <a:pt x="1382" y="432"/>
                </a:lnTo>
                <a:lnTo>
                  <a:pt x="1365" y="451"/>
                </a:lnTo>
                <a:lnTo>
                  <a:pt x="1353" y="485"/>
                </a:lnTo>
                <a:lnTo>
                  <a:pt x="1339" y="522"/>
                </a:lnTo>
                <a:lnTo>
                  <a:pt x="1316" y="570"/>
                </a:lnTo>
                <a:lnTo>
                  <a:pt x="1308" y="587"/>
                </a:lnTo>
                <a:lnTo>
                  <a:pt x="1296" y="599"/>
                </a:lnTo>
                <a:lnTo>
                  <a:pt x="1280" y="599"/>
                </a:lnTo>
                <a:lnTo>
                  <a:pt x="1268" y="591"/>
                </a:lnTo>
                <a:lnTo>
                  <a:pt x="1245" y="573"/>
                </a:lnTo>
                <a:lnTo>
                  <a:pt x="1183" y="573"/>
                </a:lnTo>
                <a:lnTo>
                  <a:pt x="1166" y="599"/>
                </a:lnTo>
                <a:lnTo>
                  <a:pt x="1152" y="608"/>
                </a:lnTo>
                <a:lnTo>
                  <a:pt x="1132" y="610"/>
                </a:lnTo>
                <a:lnTo>
                  <a:pt x="1121" y="599"/>
                </a:lnTo>
                <a:lnTo>
                  <a:pt x="1104" y="591"/>
                </a:lnTo>
                <a:lnTo>
                  <a:pt x="1083" y="593"/>
                </a:lnTo>
                <a:lnTo>
                  <a:pt x="1066" y="601"/>
                </a:lnTo>
                <a:lnTo>
                  <a:pt x="1041" y="591"/>
                </a:lnTo>
                <a:lnTo>
                  <a:pt x="1024" y="593"/>
                </a:lnTo>
                <a:lnTo>
                  <a:pt x="1001" y="605"/>
                </a:lnTo>
                <a:lnTo>
                  <a:pt x="985" y="605"/>
                </a:lnTo>
                <a:lnTo>
                  <a:pt x="956" y="608"/>
                </a:lnTo>
                <a:lnTo>
                  <a:pt x="936" y="599"/>
                </a:lnTo>
                <a:lnTo>
                  <a:pt x="919" y="587"/>
                </a:lnTo>
                <a:lnTo>
                  <a:pt x="911" y="593"/>
                </a:lnTo>
                <a:lnTo>
                  <a:pt x="868" y="593"/>
                </a:lnTo>
                <a:lnTo>
                  <a:pt x="842" y="599"/>
                </a:lnTo>
                <a:lnTo>
                  <a:pt x="820" y="593"/>
                </a:lnTo>
                <a:lnTo>
                  <a:pt x="755" y="593"/>
                </a:lnTo>
                <a:lnTo>
                  <a:pt x="749" y="596"/>
                </a:lnTo>
                <a:lnTo>
                  <a:pt x="698" y="647"/>
                </a:lnTo>
                <a:lnTo>
                  <a:pt x="664" y="667"/>
                </a:lnTo>
                <a:lnTo>
                  <a:pt x="641" y="664"/>
                </a:lnTo>
                <a:lnTo>
                  <a:pt x="621" y="667"/>
                </a:lnTo>
                <a:lnTo>
                  <a:pt x="593" y="670"/>
                </a:lnTo>
                <a:lnTo>
                  <a:pt x="576" y="675"/>
                </a:lnTo>
                <a:lnTo>
                  <a:pt x="548" y="701"/>
                </a:lnTo>
                <a:lnTo>
                  <a:pt x="536" y="715"/>
                </a:lnTo>
                <a:lnTo>
                  <a:pt x="528" y="744"/>
                </a:lnTo>
                <a:lnTo>
                  <a:pt x="511" y="767"/>
                </a:lnTo>
                <a:lnTo>
                  <a:pt x="508" y="749"/>
                </a:lnTo>
                <a:lnTo>
                  <a:pt x="502" y="749"/>
                </a:lnTo>
                <a:lnTo>
                  <a:pt x="493" y="758"/>
                </a:lnTo>
                <a:lnTo>
                  <a:pt x="493" y="769"/>
                </a:lnTo>
                <a:lnTo>
                  <a:pt x="445" y="786"/>
                </a:lnTo>
                <a:lnTo>
                  <a:pt x="431" y="772"/>
                </a:lnTo>
                <a:lnTo>
                  <a:pt x="324" y="712"/>
                </a:lnTo>
                <a:lnTo>
                  <a:pt x="321" y="689"/>
                </a:lnTo>
                <a:lnTo>
                  <a:pt x="298" y="661"/>
                </a:lnTo>
                <a:lnTo>
                  <a:pt x="301" y="644"/>
                </a:lnTo>
                <a:lnTo>
                  <a:pt x="318" y="653"/>
                </a:lnTo>
                <a:lnTo>
                  <a:pt x="326" y="644"/>
                </a:lnTo>
                <a:lnTo>
                  <a:pt x="321" y="630"/>
                </a:lnTo>
                <a:lnTo>
                  <a:pt x="312" y="613"/>
                </a:lnTo>
                <a:lnTo>
                  <a:pt x="298" y="605"/>
                </a:lnTo>
                <a:lnTo>
                  <a:pt x="290" y="610"/>
                </a:lnTo>
                <a:lnTo>
                  <a:pt x="259" y="579"/>
                </a:lnTo>
                <a:lnTo>
                  <a:pt x="261" y="570"/>
                </a:lnTo>
                <a:lnTo>
                  <a:pt x="272" y="559"/>
                </a:lnTo>
                <a:lnTo>
                  <a:pt x="269" y="536"/>
                </a:lnTo>
                <a:lnTo>
                  <a:pt x="253" y="503"/>
                </a:lnTo>
                <a:lnTo>
                  <a:pt x="236" y="489"/>
                </a:lnTo>
                <a:lnTo>
                  <a:pt x="216" y="477"/>
                </a:lnTo>
                <a:lnTo>
                  <a:pt x="171" y="451"/>
                </a:lnTo>
                <a:lnTo>
                  <a:pt x="142" y="432"/>
                </a:lnTo>
                <a:lnTo>
                  <a:pt x="128" y="434"/>
                </a:lnTo>
                <a:lnTo>
                  <a:pt x="100" y="411"/>
                </a:lnTo>
                <a:lnTo>
                  <a:pt x="31" y="411"/>
                </a:lnTo>
                <a:lnTo>
                  <a:pt x="23" y="420"/>
                </a:lnTo>
                <a:lnTo>
                  <a:pt x="17" y="403"/>
                </a:lnTo>
                <a:lnTo>
                  <a:pt x="20" y="375"/>
                </a:lnTo>
                <a:lnTo>
                  <a:pt x="20" y="344"/>
                </a:lnTo>
                <a:lnTo>
                  <a:pt x="9" y="315"/>
                </a:lnTo>
                <a:lnTo>
                  <a:pt x="0" y="301"/>
                </a:lnTo>
                <a:lnTo>
                  <a:pt x="34" y="270"/>
                </a:lnTo>
                <a:lnTo>
                  <a:pt x="79" y="216"/>
                </a:lnTo>
                <a:lnTo>
                  <a:pt x="83" y="195"/>
                </a:lnTo>
                <a:lnTo>
                  <a:pt x="111" y="168"/>
                </a:lnTo>
                <a:lnTo>
                  <a:pt x="131" y="168"/>
                </a:lnTo>
                <a:lnTo>
                  <a:pt x="128" y="142"/>
                </a:lnTo>
              </a:path>
            </a:pathLst>
          </a:custGeom>
          <a:solidFill>
            <a:srgbClr val="00B050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5462267" y="4123157"/>
            <a:ext cx="696080" cy="682511"/>
          </a:xfrm>
          <a:custGeom>
            <a:avLst/>
            <a:gdLst>
              <a:gd name="T0" fmla="*/ 173 w 395"/>
              <a:gd name="T1" fmla="*/ 406 h 407"/>
              <a:gd name="T2" fmla="*/ 190 w 395"/>
              <a:gd name="T3" fmla="*/ 389 h 407"/>
              <a:gd name="T4" fmla="*/ 207 w 395"/>
              <a:gd name="T5" fmla="*/ 383 h 407"/>
              <a:gd name="T6" fmla="*/ 219 w 395"/>
              <a:gd name="T7" fmla="*/ 383 h 407"/>
              <a:gd name="T8" fmla="*/ 219 w 395"/>
              <a:gd name="T9" fmla="*/ 360 h 407"/>
              <a:gd name="T10" fmla="*/ 233 w 395"/>
              <a:gd name="T11" fmla="*/ 346 h 407"/>
              <a:gd name="T12" fmla="*/ 256 w 395"/>
              <a:gd name="T13" fmla="*/ 344 h 407"/>
              <a:gd name="T14" fmla="*/ 309 w 395"/>
              <a:gd name="T15" fmla="*/ 340 h 407"/>
              <a:gd name="T16" fmla="*/ 335 w 395"/>
              <a:gd name="T17" fmla="*/ 344 h 407"/>
              <a:gd name="T18" fmla="*/ 356 w 395"/>
              <a:gd name="T19" fmla="*/ 332 h 407"/>
              <a:gd name="T20" fmla="*/ 370 w 395"/>
              <a:gd name="T21" fmla="*/ 332 h 407"/>
              <a:gd name="T22" fmla="*/ 383 w 395"/>
              <a:gd name="T23" fmla="*/ 327 h 407"/>
              <a:gd name="T24" fmla="*/ 394 w 395"/>
              <a:gd name="T25" fmla="*/ 318 h 407"/>
              <a:gd name="T26" fmla="*/ 386 w 395"/>
              <a:gd name="T27" fmla="*/ 298 h 407"/>
              <a:gd name="T28" fmla="*/ 378 w 395"/>
              <a:gd name="T29" fmla="*/ 306 h 407"/>
              <a:gd name="T30" fmla="*/ 369 w 395"/>
              <a:gd name="T31" fmla="*/ 304 h 407"/>
              <a:gd name="T32" fmla="*/ 357 w 395"/>
              <a:gd name="T33" fmla="*/ 298 h 407"/>
              <a:gd name="T34" fmla="*/ 363 w 395"/>
              <a:gd name="T35" fmla="*/ 272 h 407"/>
              <a:gd name="T36" fmla="*/ 371 w 395"/>
              <a:gd name="T37" fmla="*/ 264 h 407"/>
              <a:gd name="T38" fmla="*/ 370 w 395"/>
              <a:gd name="T39" fmla="*/ 252 h 407"/>
              <a:gd name="T40" fmla="*/ 349 w 395"/>
              <a:gd name="T41" fmla="*/ 225 h 407"/>
              <a:gd name="T42" fmla="*/ 332 w 395"/>
              <a:gd name="T43" fmla="*/ 207 h 407"/>
              <a:gd name="T44" fmla="*/ 312 w 395"/>
              <a:gd name="T45" fmla="*/ 192 h 407"/>
              <a:gd name="T46" fmla="*/ 312 w 395"/>
              <a:gd name="T47" fmla="*/ 177 h 407"/>
              <a:gd name="T48" fmla="*/ 316 w 395"/>
              <a:gd name="T49" fmla="*/ 156 h 407"/>
              <a:gd name="T50" fmla="*/ 321 w 395"/>
              <a:gd name="T51" fmla="*/ 130 h 407"/>
              <a:gd name="T52" fmla="*/ 308 w 395"/>
              <a:gd name="T53" fmla="*/ 114 h 407"/>
              <a:gd name="T54" fmla="*/ 314 w 395"/>
              <a:gd name="T55" fmla="*/ 73 h 407"/>
              <a:gd name="T56" fmla="*/ 306 w 395"/>
              <a:gd name="T57" fmla="*/ 19 h 407"/>
              <a:gd name="T58" fmla="*/ 287 w 395"/>
              <a:gd name="T59" fmla="*/ 2 h 407"/>
              <a:gd name="T60" fmla="*/ 278 w 395"/>
              <a:gd name="T61" fmla="*/ 0 h 407"/>
              <a:gd name="T62" fmla="*/ 247 w 395"/>
              <a:gd name="T63" fmla="*/ 16 h 407"/>
              <a:gd name="T64" fmla="*/ 233 w 395"/>
              <a:gd name="T65" fmla="*/ 2 h 407"/>
              <a:gd name="T66" fmla="*/ 221 w 395"/>
              <a:gd name="T67" fmla="*/ 11 h 407"/>
              <a:gd name="T68" fmla="*/ 227 w 395"/>
              <a:gd name="T69" fmla="*/ 25 h 407"/>
              <a:gd name="T70" fmla="*/ 213 w 395"/>
              <a:gd name="T71" fmla="*/ 61 h 407"/>
              <a:gd name="T72" fmla="*/ 196 w 395"/>
              <a:gd name="T73" fmla="*/ 83 h 407"/>
              <a:gd name="T74" fmla="*/ 199 w 395"/>
              <a:gd name="T75" fmla="*/ 100 h 407"/>
              <a:gd name="T76" fmla="*/ 162 w 395"/>
              <a:gd name="T77" fmla="*/ 121 h 407"/>
              <a:gd name="T78" fmla="*/ 152 w 395"/>
              <a:gd name="T79" fmla="*/ 102 h 407"/>
              <a:gd name="T80" fmla="*/ 120 w 395"/>
              <a:gd name="T81" fmla="*/ 109 h 407"/>
              <a:gd name="T82" fmla="*/ 119 w 395"/>
              <a:gd name="T83" fmla="*/ 130 h 407"/>
              <a:gd name="T84" fmla="*/ 92 w 395"/>
              <a:gd name="T85" fmla="*/ 130 h 407"/>
              <a:gd name="T86" fmla="*/ 72 w 395"/>
              <a:gd name="T87" fmla="*/ 152 h 407"/>
              <a:gd name="T88" fmla="*/ 48 w 395"/>
              <a:gd name="T89" fmla="*/ 166 h 407"/>
              <a:gd name="T90" fmla="*/ 35 w 395"/>
              <a:gd name="T91" fmla="*/ 175 h 407"/>
              <a:gd name="T92" fmla="*/ 19 w 395"/>
              <a:gd name="T93" fmla="*/ 192 h 407"/>
              <a:gd name="T94" fmla="*/ 0 w 395"/>
              <a:gd name="T95" fmla="*/ 213 h 407"/>
              <a:gd name="T96" fmla="*/ 20 w 395"/>
              <a:gd name="T97" fmla="*/ 221 h 407"/>
              <a:gd name="T98" fmla="*/ 48 w 395"/>
              <a:gd name="T99" fmla="*/ 258 h 407"/>
              <a:gd name="T100" fmla="*/ 74 w 395"/>
              <a:gd name="T101" fmla="*/ 261 h 407"/>
              <a:gd name="T102" fmla="*/ 85 w 395"/>
              <a:gd name="T103" fmla="*/ 278 h 407"/>
              <a:gd name="T104" fmla="*/ 80 w 395"/>
              <a:gd name="T105" fmla="*/ 295 h 407"/>
              <a:gd name="T106" fmla="*/ 83 w 395"/>
              <a:gd name="T107" fmla="*/ 312 h 407"/>
              <a:gd name="T108" fmla="*/ 99 w 395"/>
              <a:gd name="T109" fmla="*/ 329 h 407"/>
              <a:gd name="T110" fmla="*/ 116 w 395"/>
              <a:gd name="T111" fmla="*/ 354 h 407"/>
              <a:gd name="T112" fmla="*/ 133 w 395"/>
              <a:gd name="T113" fmla="*/ 377 h 407"/>
              <a:gd name="T114" fmla="*/ 154 w 395"/>
              <a:gd name="T115" fmla="*/ 380 h 407"/>
              <a:gd name="T116" fmla="*/ 173 w 395"/>
              <a:gd name="T117" fmla="*/ 406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95" h="407">
                <a:moveTo>
                  <a:pt x="173" y="406"/>
                </a:moveTo>
                <a:lnTo>
                  <a:pt x="190" y="389"/>
                </a:lnTo>
                <a:lnTo>
                  <a:pt x="207" y="383"/>
                </a:lnTo>
                <a:lnTo>
                  <a:pt x="219" y="383"/>
                </a:lnTo>
                <a:lnTo>
                  <a:pt x="219" y="360"/>
                </a:lnTo>
                <a:lnTo>
                  <a:pt x="233" y="346"/>
                </a:lnTo>
                <a:lnTo>
                  <a:pt x="256" y="344"/>
                </a:lnTo>
                <a:lnTo>
                  <a:pt x="309" y="340"/>
                </a:lnTo>
                <a:lnTo>
                  <a:pt x="335" y="344"/>
                </a:lnTo>
                <a:lnTo>
                  <a:pt x="356" y="332"/>
                </a:lnTo>
                <a:lnTo>
                  <a:pt x="370" y="332"/>
                </a:lnTo>
                <a:lnTo>
                  <a:pt x="383" y="327"/>
                </a:lnTo>
                <a:lnTo>
                  <a:pt x="394" y="318"/>
                </a:lnTo>
                <a:lnTo>
                  <a:pt x="386" y="298"/>
                </a:lnTo>
                <a:lnTo>
                  <a:pt x="378" y="306"/>
                </a:lnTo>
                <a:lnTo>
                  <a:pt x="369" y="304"/>
                </a:lnTo>
                <a:lnTo>
                  <a:pt x="357" y="298"/>
                </a:lnTo>
                <a:lnTo>
                  <a:pt x="363" y="272"/>
                </a:lnTo>
                <a:lnTo>
                  <a:pt x="371" y="264"/>
                </a:lnTo>
                <a:lnTo>
                  <a:pt x="370" y="252"/>
                </a:lnTo>
                <a:lnTo>
                  <a:pt x="349" y="225"/>
                </a:lnTo>
                <a:lnTo>
                  <a:pt x="332" y="207"/>
                </a:lnTo>
                <a:lnTo>
                  <a:pt x="312" y="192"/>
                </a:lnTo>
                <a:lnTo>
                  <a:pt x="312" y="177"/>
                </a:lnTo>
                <a:lnTo>
                  <a:pt x="316" y="156"/>
                </a:lnTo>
                <a:lnTo>
                  <a:pt x="321" y="130"/>
                </a:lnTo>
                <a:lnTo>
                  <a:pt x="308" y="114"/>
                </a:lnTo>
                <a:lnTo>
                  <a:pt x="314" y="73"/>
                </a:lnTo>
                <a:lnTo>
                  <a:pt x="306" y="19"/>
                </a:lnTo>
                <a:lnTo>
                  <a:pt x="287" y="2"/>
                </a:lnTo>
                <a:lnTo>
                  <a:pt x="278" y="0"/>
                </a:lnTo>
                <a:lnTo>
                  <a:pt x="247" y="16"/>
                </a:lnTo>
                <a:lnTo>
                  <a:pt x="233" y="2"/>
                </a:lnTo>
                <a:lnTo>
                  <a:pt x="221" y="11"/>
                </a:lnTo>
                <a:lnTo>
                  <a:pt x="227" y="25"/>
                </a:lnTo>
                <a:lnTo>
                  <a:pt x="213" y="61"/>
                </a:lnTo>
                <a:lnTo>
                  <a:pt x="196" y="83"/>
                </a:lnTo>
                <a:lnTo>
                  <a:pt x="199" y="100"/>
                </a:lnTo>
                <a:lnTo>
                  <a:pt x="162" y="121"/>
                </a:lnTo>
                <a:lnTo>
                  <a:pt x="152" y="102"/>
                </a:lnTo>
                <a:lnTo>
                  <a:pt x="120" y="109"/>
                </a:lnTo>
                <a:lnTo>
                  <a:pt x="119" y="130"/>
                </a:lnTo>
                <a:lnTo>
                  <a:pt x="92" y="130"/>
                </a:lnTo>
                <a:lnTo>
                  <a:pt x="72" y="152"/>
                </a:lnTo>
                <a:lnTo>
                  <a:pt x="48" y="166"/>
                </a:lnTo>
                <a:lnTo>
                  <a:pt x="35" y="175"/>
                </a:lnTo>
                <a:lnTo>
                  <a:pt x="19" y="192"/>
                </a:lnTo>
                <a:lnTo>
                  <a:pt x="0" y="213"/>
                </a:lnTo>
                <a:lnTo>
                  <a:pt x="20" y="221"/>
                </a:lnTo>
                <a:lnTo>
                  <a:pt x="48" y="258"/>
                </a:lnTo>
                <a:lnTo>
                  <a:pt x="74" y="261"/>
                </a:lnTo>
                <a:lnTo>
                  <a:pt x="85" y="278"/>
                </a:lnTo>
                <a:lnTo>
                  <a:pt x="80" y="295"/>
                </a:lnTo>
                <a:lnTo>
                  <a:pt x="83" y="312"/>
                </a:lnTo>
                <a:lnTo>
                  <a:pt x="99" y="329"/>
                </a:lnTo>
                <a:lnTo>
                  <a:pt x="116" y="354"/>
                </a:lnTo>
                <a:lnTo>
                  <a:pt x="133" y="377"/>
                </a:lnTo>
                <a:lnTo>
                  <a:pt x="154" y="380"/>
                </a:lnTo>
                <a:lnTo>
                  <a:pt x="173" y="406"/>
                </a:lnTo>
              </a:path>
            </a:pathLst>
          </a:custGeom>
          <a:solidFill>
            <a:schemeClr val="accent4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11" name="Freeform 8"/>
          <p:cNvSpPr>
            <a:spLocks/>
          </p:cNvSpPr>
          <p:nvPr/>
        </p:nvSpPr>
        <p:spPr bwMode="auto">
          <a:xfrm>
            <a:off x="5783883" y="3140224"/>
            <a:ext cx="770068" cy="1424815"/>
          </a:xfrm>
          <a:custGeom>
            <a:avLst/>
            <a:gdLst>
              <a:gd name="T0" fmla="*/ 197 w 437"/>
              <a:gd name="T1" fmla="*/ 837 h 850"/>
              <a:gd name="T2" fmla="*/ 228 w 437"/>
              <a:gd name="T3" fmla="*/ 770 h 850"/>
              <a:gd name="T4" fmla="*/ 234 w 437"/>
              <a:gd name="T5" fmla="*/ 724 h 850"/>
              <a:gd name="T6" fmla="*/ 288 w 437"/>
              <a:gd name="T7" fmla="*/ 661 h 850"/>
              <a:gd name="T8" fmla="*/ 345 w 437"/>
              <a:gd name="T9" fmla="*/ 639 h 850"/>
              <a:gd name="T10" fmla="*/ 376 w 437"/>
              <a:gd name="T11" fmla="*/ 597 h 850"/>
              <a:gd name="T12" fmla="*/ 398 w 437"/>
              <a:gd name="T13" fmla="*/ 588 h 850"/>
              <a:gd name="T14" fmla="*/ 407 w 437"/>
              <a:gd name="T15" fmla="*/ 580 h 850"/>
              <a:gd name="T16" fmla="*/ 384 w 437"/>
              <a:gd name="T17" fmla="*/ 554 h 850"/>
              <a:gd name="T18" fmla="*/ 350 w 437"/>
              <a:gd name="T19" fmla="*/ 542 h 850"/>
              <a:gd name="T20" fmla="*/ 341 w 437"/>
              <a:gd name="T21" fmla="*/ 531 h 850"/>
              <a:gd name="T22" fmla="*/ 290 w 437"/>
              <a:gd name="T23" fmla="*/ 463 h 850"/>
              <a:gd name="T24" fmla="*/ 282 w 437"/>
              <a:gd name="T25" fmla="*/ 426 h 850"/>
              <a:gd name="T26" fmla="*/ 282 w 437"/>
              <a:gd name="T27" fmla="*/ 381 h 850"/>
              <a:gd name="T28" fmla="*/ 290 w 437"/>
              <a:gd name="T29" fmla="*/ 338 h 850"/>
              <a:gd name="T30" fmla="*/ 302 w 437"/>
              <a:gd name="T31" fmla="*/ 304 h 850"/>
              <a:gd name="T32" fmla="*/ 321 w 437"/>
              <a:gd name="T33" fmla="*/ 259 h 850"/>
              <a:gd name="T34" fmla="*/ 369 w 437"/>
              <a:gd name="T35" fmla="*/ 174 h 850"/>
              <a:gd name="T36" fmla="*/ 393 w 437"/>
              <a:gd name="T37" fmla="*/ 131 h 850"/>
              <a:gd name="T38" fmla="*/ 436 w 437"/>
              <a:gd name="T39" fmla="*/ 71 h 850"/>
              <a:gd name="T40" fmla="*/ 424 w 437"/>
              <a:gd name="T41" fmla="*/ 43 h 850"/>
              <a:gd name="T42" fmla="*/ 397 w 437"/>
              <a:gd name="T43" fmla="*/ 54 h 850"/>
              <a:gd name="T44" fmla="*/ 387 w 437"/>
              <a:gd name="T45" fmla="*/ 17 h 850"/>
              <a:gd name="T46" fmla="*/ 362 w 437"/>
              <a:gd name="T47" fmla="*/ 3 h 850"/>
              <a:gd name="T48" fmla="*/ 336 w 437"/>
              <a:gd name="T49" fmla="*/ 17 h 850"/>
              <a:gd name="T50" fmla="*/ 296 w 437"/>
              <a:gd name="T51" fmla="*/ 0 h 850"/>
              <a:gd name="T52" fmla="*/ 260 w 437"/>
              <a:gd name="T53" fmla="*/ 33 h 850"/>
              <a:gd name="T54" fmla="*/ 277 w 437"/>
              <a:gd name="T55" fmla="*/ 96 h 850"/>
              <a:gd name="T56" fmla="*/ 261 w 437"/>
              <a:gd name="T57" fmla="*/ 125 h 850"/>
              <a:gd name="T58" fmla="*/ 231 w 437"/>
              <a:gd name="T59" fmla="*/ 168 h 850"/>
              <a:gd name="T60" fmla="*/ 206 w 437"/>
              <a:gd name="T61" fmla="*/ 154 h 850"/>
              <a:gd name="T62" fmla="*/ 199 w 437"/>
              <a:gd name="T63" fmla="*/ 190 h 850"/>
              <a:gd name="T64" fmla="*/ 178 w 437"/>
              <a:gd name="T65" fmla="*/ 216 h 850"/>
              <a:gd name="T66" fmla="*/ 155 w 437"/>
              <a:gd name="T67" fmla="*/ 242 h 850"/>
              <a:gd name="T68" fmla="*/ 124 w 437"/>
              <a:gd name="T69" fmla="*/ 261 h 850"/>
              <a:gd name="T70" fmla="*/ 117 w 437"/>
              <a:gd name="T71" fmla="*/ 237 h 850"/>
              <a:gd name="T72" fmla="*/ 98 w 437"/>
              <a:gd name="T73" fmla="*/ 236 h 850"/>
              <a:gd name="T74" fmla="*/ 75 w 437"/>
              <a:gd name="T75" fmla="*/ 276 h 850"/>
              <a:gd name="T76" fmla="*/ 55 w 437"/>
              <a:gd name="T77" fmla="*/ 310 h 850"/>
              <a:gd name="T78" fmla="*/ 46 w 437"/>
              <a:gd name="T79" fmla="*/ 318 h 850"/>
              <a:gd name="T80" fmla="*/ 34 w 437"/>
              <a:gd name="T81" fmla="*/ 334 h 850"/>
              <a:gd name="T82" fmla="*/ 0 w 437"/>
              <a:gd name="T83" fmla="*/ 398 h 850"/>
              <a:gd name="T84" fmla="*/ 29 w 437"/>
              <a:gd name="T85" fmla="*/ 412 h 850"/>
              <a:gd name="T86" fmla="*/ 83 w 437"/>
              <a:gd name="T87" fmla="*/ 438 h 850"/>
              <a:gd name="T88" fmla="*/ 75 w 437"/>
              <a:gd name="T89" fmla="*/ 478 h 850"/>
              <a:gd name="T90" fmla="*/ 80 w 437"/>
              <a:gd name="T91" fmla="*/ 528 h 850"/>
              <a:gd name="T92" fmla="*/ 133 w 437"/>
              <a:gd name="T93" fmla="*/ 549 h 850"/>
              <a:gd name="T94" fmla="*/ 148 w 437"/>
              <a:gd name="T95" fmla="*/ 576 h 850"/>
              <a:gd name="T96" fmla="*/ 123 w 437"/>
              <a:gd name="T97" fmla="*/ 616 h 850"/>
              <a:gd name="T98" fmla="*/ 129 w 437"/>
              <a:gd name="T99" fmla="*/ 670 h 850"/>
              <a:gd name="T100" fmla="*/ 123 w 437"/>
              <a:gd name="T101" fmla="*/ 709 h 850"/>
              <a:gd name="T102" fmla="*/ 131 w 437"/>
              <a:gd name="T103" fmla="*/ 752 h 850"/>
              <a:gd name="T104" fmla="*/ 126 w 437"/>
              <a:gd name="T105" fmla="*/ 789 h 850"/>
              <a:gd name="T106" fmla="*/ 140 w 437"/>
              <a:gd name="T107" fmla="*/ 798 h 850"/>
              <a:gd name="T108" fmla="*/ 169 w 437"/>
              <a:gd name="T109" fmla="*/ 829 h 8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37" h="850">
                <a:moveTo>
                  <a:pt x="186" y="849"/>
                </a:moveTo>
                <a:lnTo>
                  <a:pt x="197" y="837"/>
                </a:lnTo>
                <a:lnTo>
                  <a:pt x="200" y="812"/>
                </a:lnTo>
                <a:lnTo>
                  <a:pt x="228" y="770"/>
                </a:lnTo>
                <a:lnTo>
                  <a:pt x="231" y="738"/>
                </a:lnTo>
                <a:lnTo>
                  <a:pt x="234" y="724"/>
                </a:lnTo>
                <a:lnTo>
                  <a:pt x="242" y="707"/>
                </a:lnTo>
                <a:lnTo>
                  <a:pt x="288" y="661"/>
                </a:lnTo>
                <a:lnTo>
                  <a:pt x="307" y="650"/>
                </a:lnTo>
                <a:lnTo>
                  <a:pt x="345" y="639"/>
                </a:lnTo>
                <a:lnTo>
                  <a:pt x="361" y="625"/>
                </a:lnTo>
                <a:lnTo>
                  <a:pt x="376" y="597"/>
                </a:lnTo>
                <a:lnTo>
                  <a:pt x="390" y="594"/>
                </a:lnTo>
                <a:lnTo>
                  <a:pt x="398" y="588"/>
                </a:lnTo>
                <a:lnTo>
                  <a:pt x="409" y="585"/>
                </a:lnTo>
                <a:lnTo>
                  <a:pt x="407" y="580"/>
                </a:lnTo>
                <a:lnTo>
                  <a:pt x="404" y="568"/>
                </a:lnTo>
                <a:lnTo>
                  <a:pt x="384" y="554"/>
                </a:lnTo>
                <a:lnTo>
                  <a:pt x="367" y="545"/>
                </a:lnTo>
                <a:lnTo>
                  <a:pt x="350" y="542"/>
                </a:lnTo>
                <a:lnTo>
                  <a:pt x="341" y="540"/>
                </a:lnTo>
                <a:lnTo>
                  <a:pt x="341" y="531"/>
                </a:lnTo>
                <a:lnTo>
                  <a:pt x="324" y="506"/>
                </a:lnTo>
                <a:lnTo>
                  <a:pt x="290" y="463"/>
                </a:lnTo>
                <a:lnTo>
                  <a:pt x="288" y="438"/>
                </a:lnTo>
                <a:lnTo>
                  <a:pt x="282" y="426"/>
                </a:lnTo>
                <a:lnTo>
                  <a:pt x="274" y="421"/>
                </a:lnTo>
                <a:lnTo>
                  <a:pt x="282" y="381"/>
                </a:lnTo>
                <a:lnTo>
                  <a:pt x="285" y="355"/>
                </a:lnTo>
                <a:lnTo>
                  <a:pt x="290" y="338"/>
                </a:lnTo>
                <a:lnTo>
                  <a:pt x="293" y="312"/>
                </a:lnTo>
                <a:lnTo>
                  <a:pt x="302" y="304"/>
                </a:lnTo>
                <a:lnTo>
                  <a:pt x="302" y="290"/>
                </a:lnTo>
                <a:lnTo>
                  <a:pt x="321" y="259"/>
                </a:lnTo>
                <a:lnTo>
                  <a:pt x="333" y="233"/>
                </a:lnTo>
                <a:lnTo>
                  <a:pt x="369" y="174"/>
                </a:lnTo>
                <a:lnTo>
                  <a:pt x="378" y="159"/>
                </a:lnTo>
                <a:lnTo>
                  <a:pt x="393" y="131"/>
                </a:lnTo>
                <a:lnTo>
                  <a:pt x="433" y="88"/>
                </a:lnTo>
                <a:lnTo>
                  <a:pt x="436" y="71"/>
                </a:lnTo>
                <a:lnTo>
                  <a:pt x="426" y="59"/>
                </a:lnTo>
                <a:lnTo>
                  <a:pt x="424" y="43"/>
                </a:lnTo>
                <a:lnTo>
                  <a:pt x="409" y="39"/>
                </a:lnTo>
                <a:lnTo>
                  <a:pt x="397" y="54"/>
                </a:lnTo>
                <a:lnTo>
                  <a:pt x="390" y="45"/>
                </a:lnTo>
                <a:lnTo>
                  <a:pt x="387" y="17"/>
                </a:lnTo>
                <a:lnTo>
                  <a:pt x="374" y="19"/>
                </a:lnTo>
                <a:lnTo>
                  <a:pt x="362" y="3"/>
                </a:lnTo>
                <a:lnTo>
                  <a:pt x="347" y="4"/>
                </a:lnTo>
                <a:lnTo>
                  <a:pt x="336" y="17"/>
                </a:lnTo>
                <a:lnTo>
                  <a:pt x="319" y="3"/>
                </a:lnTo>
                <a:lnTo>
                  <a:pt x="296" y="0"/>
                </a:lnTo>
                <a:lnTo>
                  <a:pt x="275" y="14"/>
                </a:lnTo>
                <a:lnTo>
                  <a:pt x="260" y="33"/>
                </a:lnTo>
                <a:lnTo>
                  <a:pt x="245" y="44"/>
                </a:lnTo>
                <a:lnTo>
                  <a:pt x="277" y="96"/>
                </a:lnTo>
                <a:lnTo>
                  <a:pt x="277" y="116"/>
                </a:lnTo>
                <a:lnTo>
                  <a:pt x="261" y="125"/>
                </a:lnTo>
                <a:lnTo>
                  <a:pt x="241" y="150"/>
                </a:lnTo>
                <a:lnTo>
                  <a:pt x="231" y="168"/>
                </a:lnTo>
                <a:lnTo>
                  <a:pt x="220" y="159"/>
                </a:lnTo>
                <a:lnTo>
                  <a:pt x="206" y="154"/>
                </a:lnTo>
                <a:lnTo>
                  <a:pt x="199" y="158"/>
                </a:lnTo>
                <a:lnTo>
                  <a:pt x="199" y="190"/>
                </a:lnTo>
                <a:lnTo>
                  <a:pt x="196" y="210"/>
                </a:lnTo>
                <a:lnTo>
                  <a:pt x="178" y="216"/>
                </a:lnTo>
                <a:lnTo>
                  <a:pt x="163" y="223"/>
                </a:lnTo>
                <a:lnTo>
                  <a:pt x="155" y="242"/>
                </a:lnTo>
                <a:lnTo>
                  <a:pt x="151" y="261"/>
                </a:lnTo>
                <a:lnTo>
                  <a:pt x="124" y="261"/>
                </a:lnTo>
                <a:lnTo>
                  <a:pt x="117" y="254"/>
                </a:lnTo>
                <a:lnTo>
                  <a:pt x="117" y="237"/>
                </a:lnTo>
                <a:lnTo>
                  <a:pt x="108" y="227"/>
                </a:lnTo>
                <a:lnTo>
                  <a:pt x="98" y="236"/>
                </a:lnTo>
                <a:lnTo>
                  <a:pt x="71" y="253"/>
                </a:lnTo>
                <a:lnTo>
                  <a:pt x="75" y="276"/>
                </a:lnTo>
                <a:lnTo>
                  <a:pt x="73" y="287"/>
                </a:lnTo>
                <a:lnTo>
                  <a:pt x="55" y="310"/>
                </a:lnTo>
                <a:lnTo>
                  <a:pt x="45" y="310"/>
                </a:lnTo>
                <a:lnTo>
                  <a:pt x="46" y="318"/>
                </a:lnTo>
                <a:lnTo>
                  <a:pt x="49" y="330"/>
                </a:lnTo>
                <a:lnTo>
                  <a:pt x="34" y="334"/>
                </a:lnTo>
                <a:lnTo>
                  <a:pt x="12" y="338"/>
                </a:lnTo>
                <a:lnTo>
                  <a:pt x="0" y="398"/>
                </a:lnTo>
                <a:lnTo>
                  <a:pt x="12" y="405"/>
                </a:lnTo>
                <a:lnTo>
                  <a:pt x="29" y="412"/>
                </a:lnTo>
                <a:lnTo>
                  <a:pt x="55" y="421"/>
                </a:lnTo>
                <a:lnTo>
                  <a:pt x="83" y="438"/>
                </a:lnTo>
                <a:lnTo>
                  <a:pt x="83" y="446"/>
                </a:lnTo>
                <a:lnTo>
                  <a:pt x="75" y="478"/>
                </a:lnTo>
                <a:lnTo>
                  <a:pt x="75" y="515"/>
                </a:lnTo>
                <a:lnTo>
                  <a:pt x="80" y="528"/>
                </a:lnTo>
                <a:lnTo>
                  <a:pt x="99" y="534"/>
                </a:lnTo>
                <a:lnTo>
                  <a:pt x="133" y="549"/>
                </a:lnTo>
                <a:lnTo>
                  <a:pt x="146" y="557"/>
                </a:lnTo>
                <a:lnTo>
                  <a:pt x="148" y="576"/>
                </a:lnTo>
                <a:lnTo>
                  <a:pt x="137" y="588"/>
                </a:lnTo>
                <a:lnTo>
                  <a:pt x="123" y="616"/>
                </a:lnTo>
                <a:lnTo>
                  <a:pt x="123" y="633"/>
                </a:lnTo>
                <a:lnTo>
                  <a:pt x="129" y="670"/>
                </a:lnTo>
                <a:lnTo>
                  <a:pt x="126" y="685"/>
                </a:lnTo>
                <a:lnTo>
                  <a:pt x="123" y="709"/>
                </a:lnTo>
                <a:lnTo>
                  <a:pt x="137" y="727"/>
                </a:lnTo>
                <a:lnTo>
                  <a:pt x="131" y="752"/>
                </a:lnTo>
                <a:lnTo>
                  <a:pt x="126" y="773"/>
                </a:lnTo>
                <a:lnTo>
                  <a:pt x="126" y="789"/>
                </a:lnTo>
                <a:lnTo>
                  <a:pt x="129" y="792"/>
                </a:lnTo>
                <a:lnTo>
                  <a:pt x="140" y="798"/>
                </a:lnTo>
                <a:lnTo>
                  <a:pt x="160" y="815"/>
                </a:lnTo>
                <a:lnTo>
                  <a:pt x="169" y="829"/>
                </a:lnTo>
                <a:lnTo>
                  <a:pt x="186" y="849"/>
                </a:lnTo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grpSp>
        <p:nvGrpSpPr>
          <p:cNvPr id="2" name="1 Grupo"/>
          <p:cNvGrpSpPr/>
          <p:nvPr/>
        </p:nvGrpSpPr>
        <p:grpSpPr>
          <a:xfrm>
            <a:off x="6886137" y="3398354"/>
            <a:ext cx="1207949" cy="735012"/>
            <a:chOff x="6488251" y="3753086"/>
            <a:chExt cx="1207949" cy="735012"/>
          </a:xfrm>
          <a:solidFill>
            <a:srgbClr val="00B0F0"/>
          </a:solidFill>
        </p:grpSpPr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6488251" y="4263511"/>
              <a:ext cx="164584" cy="135627"/>
            </a:xfrm>
            <a:custGeom>
              <a:avLst/>
              <a:gdLst>
                <a:gd name="T0" fmla="*/ 78 w 93"/>
                <a:gd name="T1" fmla="*/ 0 h 81"/>
                <a:gd name="T2" fmla="*/ 52 w 93"/>
                <a:gd name="T3" fmla="*/ 0 h 81"/>
                <a:gd name="T4" fmla="*/ 21 w 93"/>
                <a:gd name="T5" fmla="*/ 17 h 81"/>
                <a:gd name="T6" fmla="*/ 21 w 93"/>
                <a:gd name="T7" fmla="*/ 34 h 81"/>
                <a:gd name="T8" fmla="*/ 12 w 93"/>
                <a:gd name="T9" fmla="*/ 37 h 81"/>
                <a:gd name="T10" fmla="*/ 3 w 93"/>
                <a:gd name="T11" fmla="*/ 49 h 81"/>
                <a:gd name="T12" fmla="*/ 0 w 93"/>
                <a:gd name="T13" fmla="*/ 60 h 81"/>
                <a:gd name="T14" fmla="*/ 9 w 93"/>
                <a:gd name="T15" fmla="*/ 63 h 81"/>
                <a:gd name="T16" fmla="*/ 26 w 93"/>
                <a:gd name="T17" fmla="*/ 80 h 81"/>
                <a:gd name="T18" fmla="*/ 38 w 93"/>
                <a:gd name="T19" fmla="*/ 80 h 81"/>
                <a:gd name="T20" fmla="*/ 38 w 93"/>
                <a:gd name="T21" fmla="*/ 71 h 81"/>
                <a:gd name="T22" fmla="*/ 47 w 93"/>
                <a:gd name="T23" fmla="*/ 54 h 81"/>
                <a:gd name="T24" fmla="*/ 57 w 93"/>
                <a:gd name="T25" fmla="*/ 57 h 81"/>
                <a:gd name="T26" fmla="*/ 66 w 93"/>
                <a:gd name="T27" fmla="*/ 45 h 81"/>
                <a:gd name="T28" fmla="*/ 89 w 93"/>
                <a:gd name="T29" fmla="*/ 23 h 81"/>
                <a:gd name="T30" fmla="*/ 92 w 93"/>
                <a:gd name="T31" fmla="*/ 17 h 81"/>
                <a:gd name="T32" fmla="*/ 89 w 93"/>
                <a:gd name="T33" fmla="*/ 14 h 81"/>
                <a:gd name="T34" fmla="*/ 78 w 93"/>
                <a:gd name="T3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" h="81">
                  <a:moveTo>
                    <a:pt x="78" y="0"/>
                  </a:moveTo>
                  <a:lnTo>
                    <a:pt x="52" y="0"/>
                  </a:lnTo>
                  <a:lnTo>
                    <a:pt x="21" y="17"/>
                  </a:lnTo>
                  <a:lnTo>
                    <a:pt x="21" y="34"/>
                  </a:lnTo>
                  <a:lnTo>
                    <a:pt x="12" y="37"/>
                  </a:lnTo>
                  <a:lnTo>
                    <a:pt x="3" y="49"/>
                  </a:lnTo>
                  <a:lnTo>
                    <a:pt x="0" y="60"/>
                  </a:lnTo>
                  <a:lnTo>
                    <a:pt x="9" y="63"/>
                  </a:lnTo>
                  <a:lnTo>
                    <a:pt x="26" y="80"/>
                  </a:lnTo>
                  <a:lnTo>
                    <a:pt x="38" y="80"/>
                  </a:lnTo>
                  <a:lnTo>
                    <a:pt x="38" y="71"/>
                  </a:lnTo>
                  <a:lnTo>
                    <a:pt x="47" y="54"/>
                  </a:lnTo>
                  <a:lnTo>
                    <a:pt x="57" y="57"/>
                  </a:lnTo>
                  <a:lnTo>
                    <a:pt x="66" y="45"/>
                  </a:lnTo>
                  <a:lnTo>
                    <a:pt x="89" y="23"/>
                  </a:lnTo>
                  <a:lnTo>
                    <a:pt x="92" y="17"/>
                  </a:lnTo>
                  <a:lnTo>
                    <a:pt x="89" y="14"/>
                  </a:lnTo>
                  <a:lnTo>
                    <a:pt x="78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6563748" y="4413721"/>
              <a:ext cx="89087" cy="74377"/>
            </a:xfrm>
            <a:custGeom>
              <a:avLst/>
              <a:gdLst>
                <a:gd name="T0" fmla="*/ 9 w 50"/>
                <a:gd name="T1" fmla="*/ 0 h 44"/>
                <a:gd name="T2" fmla="*/ 9 w 50"/>
                <a:gd name="T3" fmla="*/ 9 h 44"/>
                <a:gd name="T4" fmla="*/ 0 w 50"/>
                <a:gd name="T5" fmla="*/ 17 h 44"/>
                <a:gd name="T6" fmla="*/ 0 w 50"/>
                <a:gd name="T7" fmla="*/ 31 h 44"/>
                <a:gd name="T8" fmla="*/ 9 w 50"/>
                <a:gd name="T9" fmla="*/ 43 h 44"/>
                <a:gd name="T10" fmla="*/ 17 w 50"/>
                <a:gd name="T11" fmla="*/ 34 h 44"/>
                <a:gd name="T12" fmla="*/ 23 w 50"/>
                <a:gd name="T13" fmla="*/ 38 h 44"/>
                <a:gd name="T14" fmla="*/ 37 w 50"/>
                <a:gd name="T15" fmla="*/ 43 h 44"/>
                <a:gd name="T16" fmla="*/ 49 w 50"/>
                <a:gd name="T17" fmla="*/ 38 h 44"/>
                <a:gd name="T18" fmla="*/ 46 w 50"/>
                <a:gd name="T19" fmla="*/ 29 h 44"/>
                <a:gd name="T20" fmla="*/ 35 w 50"/>
                <a:gd name="T21" fmla="*/ 17 h 44"/>
                <a:gd name="T22" fmla="*/ 26 w 50"/>
                <a:gd name="T23" fmla="*/ 14 h 44"/>
                <a:gd name="T24" fmla="*/ 17 w 50"/>
                <a:gd name="T25" fmla="*/ 14 h 44"/>
                <a:gd name="T26" fmla="*/ 9 w 50"/>
                <a:gd name="T2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44">
                  <a:moveTo>
                    <a:pt x="9" y="0"/>
                  </a:moveTo>
                  <a:lnTo>
                    <a:pt x="9" y="9"/>
                  </a:lnTo>
                  <a:lnTo>
                    <a:pt x="0" y="17"/>
                  </a:lnTo>
                  <a:lnTo>
                    <a:pt x="0" y="31"/>
                  </a:lnTo>
                  <a:lnTo>
                    <a:pt x="9" y="43"/>
                  </a:lnTo>
                  <a:lnTo>
                    <a:pt x="17" y="34"/>
                  </a:lnTo>
                  <a:lnTo>
                    <a:pt x="23" y="38"/>
                  </a:lnTo>
                  <a:lnTo>
                    <a:pt x="37" y="43"/>
                  </a:lnTo>
                  <a:lnTo>
                    <a:pt x="49" y="38"/>
                  </a:lnTo>
                  <a:lnTo>
                    <a:pt x="46" y="29"/>
                  </a:lnTo>
                  <a:lnTo>
                    <a:pt x="35" y="17"/>
                  </a:lnTo>
                  <a:lnTo>
                    <a:pt x="26" y="14"/>
                  </a:lnTo>
                  <a:lnTo>
                    <a:pt x="17" y="14"/>
                  </a:lnTo>
                  <a:lnTo>
                    <a:pt x="9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6904993" y="3799753"/>
              <a:ext cx="446941" cy="350006"/>
            </a:xfrm>
            <a:custGeom>
              <a:avLst/>
              <a:gdLst>
                <a:gd name="T0" fmla="*/ 199 w 254"/>
                <a:gd name="T1" fmla="*/ 0 h 208"/>
                <a:gd name="T2" fmla="*/ 177 w 254"/>
                <a:gd name="T3" fmla="*/ 14 h 208"/>
                <a:gd name="T4" fmla="*/ 182 w 254"/>
                <a:gd name="T5" fmla="*/ 20 h 208"/>
                <a:gd name="T6" fmla="*/ 193 w 254"/>
                <a:gd name="T7" fmla="*/ 20 h 208"/>
                <a:gd name="T8" fmla="*/ 187 w 254"/>
                <a:gd name="T9" fmla="*/ 31 h 208"/>
                <a:gd name="T10" fmla="*/ 173 w 254"/>
                <a:gd name="T11" fmla="*/ 45 h 208"/>
                <a:gd name="T12" fmla="*/ 187 w 254"/>
                <a:gd name="T13" fmla="*/ 43 h 208"/>
                <a:gd name="T14" fmla="*/ 196 w 254"/>
                <a:gd name="T15" fmla="*/ 51 h 208"/>
                <a:gd name="T16" fmla="*/ 196 w 254"/>
                <a:gd name="T17" fmla="*/ 54 h 208"/>
                <a:gd name="T18" fmla="*/ 208 w 254"/>
                <a:gd name="T19" fmla="*/ 65 h 208"/>
                <a:gd name="T20" fmla="*/ 219 w 254"/>
                <a:gd name="T21" fmla="*/ 60 h 208"/>
                <a:gd name="T22" fmla="*/ 225 w 254"/>
                <a:gd name="T23" fmla="*/ 43 h 208"/>
                <a:gd name="T24" fmla="*/ 239 w 254"/>
                <a:gd name="T25" fmla="*/ 45 h 208"/>
                <a:gd name="T26" fmla="*/ 248 w 254"/>
                <a:gd name="T27" fmla="*/ 54 h 208"/>
                <a:gd name="T28" fmla="*/ 253 w 254"/>
                <a:gd name="T29" fmla="*/ 65 h 208"/>
                <a:gd name="T30" fmla="*/ 244 w 254"/>
                <a:gd name="T31" fmla="*/ 77 h 208"/>
                <a:gd name="T32" fmla="*/ 233 w 254"/>
                <a:gd name="T33" fmla="*/ 83 h 208"/>
                <a:gd name="T34" fmla="*/ 241 w 254"/>
                <a:gd name="T35" fmla="*/ 97 h 208"/>
                <a:gd name="T36" fmla="*/ 239 w 254"/>
                <a:gd name="T37" fmla="*/ 110 h 208"/>
                <a:gd name="T38" fmla="*/ 236 w 254"/>
                <a:gd name="T39" fmla="*/ 128 h 208"/>
                <a:gd name="T40" fmla="*/ 230 w 254"/>
                <a:gd name="T41" fmla="*/ 145 h 208"/>
                <a:gd name="T42" fmla="*/ 210 w 254"/>
                <a:gd name="T43" fmla="*/ 148 h 208"/>
                <a:gd name="T44" fmla="*/ 216 w 254"/>
                <a:gd name="T45" fmla="*/ 159 h 208"/>
                <a:gd name="T46" fmla="*/ 225 w 254"/>
                <a:gd name="T47" fmla="*/ 173 h 208"/>
                <a:gd name="T48" fmla="*/ 213 w 254"/>
                <a:gd name="T49" fmla="*/ 181 h 208"/>
                <a:gd name="T50" fmla="*/ 208 w 254"/>
                <a:gd name="T51" fmla="*/ 198 h 208"/>
                <a:gd name="T52" fmla="*/ 199 w 254"/>
                <a:gd name="T53" fmla="*/ 202 h 208"/>
                <a:gd name="T54" fmla="*/ 191 w 254"/>
                <a:gd name="T55" fmla="*/ 196 h 208"/>
                <a:gd name="T56" fmla="*/ 182 w 254"/>
                <a:gd name="T57" fmla="*/ 196 h 208"/>
                <a:gd name="T58" fmla="*/ 165 w 254"/>
                <a:gd name="T59" fmla="*/ 207 h 208"/>
                <a:gd name="T60" fmla="*/ 142 w 254"/>
                <a:gd name="T61" fmla="*/ 179 h 208"/>
                <a:gd name="T62" fmla="*/ 122 w 254"/>
                <a:gd name="T63" fmla="*/ 184 h 208"/>
                <a:gd name="T64" fmla="*/ 108 w 254"/>
                <a:gd name="T65" fmla="*/ 171 h 208"/>
                <a:gd name="T66" fmla="*/ 102 w 254"/>
                <a:gd name="T67" fmla="*/ 153 h 208"/>
                <a:gd name="T68" fmla="*/ 102 w 254"/>
                <a:gd name="T69" fmla="*/ 136 h 208"/>
                <a:gd name="T70" fmla="*/ 85 w 254"/>
                <a:gd name="T71" fmla="*/ 131 h 208"/>
                <a:gd name="T72" fmla="*/ 76 w 254"/>
                <a:gd name="T73" fmla="*/ 131 h 208"/>
                <a:gd name="T74" fmla="*/ 71 w 254"/>
                <a:gd name="T75" fmla="*/ 122 h 208"/>
                <a:gd name="T76" fmla="*/ 62 w 254"/>
                <a:gd name="T77" fmla="*/ 131 h 208"/>
                <a:gd name="T78" fmla="*/ 57 w 254"/>
                <a:gd name="T79" fmla="*/ 145 h 208"/>
                <a:gd name="T80" fmla="*/ 42 w 254"/>
                <a:gd name="T81" fmla="*/ 157 h 208"/>
                <a:gd name="T82" fmla="*/ 26 w 254"/>
                <a:gd name="T83" fmla="*/ 136 h 208"/>
                <a:gd name="T84" fmla="*/ 0 w 254"/>
                <a:gd name="T85" fmla="*/ 133 h 208"/>
                <a:gd name="T86" fmla="*/ 5 w 254"/>
                <a:gd name="T87" fmla="*/ 122 h 208"/>
                <a:gd name="T88" fmla="*/ 23 w 254"/>
                <a:gd name="T89" fmla="*/ 110 h 208"/>
                <a:gd name="T90" fmla="*/ 26 w 254"/>
                <a:gd name="T91" fmla="*/ 97 h 208"/>
                <a:gd name="T92" fmla="*/ 45 w 254"/>
                <a:gd name="T93" fmla="*/ 71 h 208"/>
                <a:gd name="T94" fmla="*/ 68 w 254"/>
                <a:gd name="T95" fmla="*/ 69 h 208"/>
                <a:gd name="T96" fmla="*/ 88 w 254"/>
                <a:gd name="T97" fmla="*/ 48 h 208"/>
                <a:gd name="T98" fmla="*/ 94 w 254"/>
                <a:gd name="T99" fmla="*/ 37 h 208"/>
                <a:gd name="T100" fmla="*/ 108 w 254"/>
                <a:gd name="T101" fmla="*/ 23 h 208"/>
                <a:gd name="T102" fmla="*/ 116 w 254"/>
                <a:gd name="T103" fmla="*/ 29 h 208"/>
                <a:gd name="T104" fmla="*/ 137 w 254"/>
                <a:gd name="T105" fmla="*/ 20 h 208"/>
                <a:gd name="T106" fmla="*/ 142 w 254"/>
                <a:gd name="T107" fmla="*/ 5 h 208"/>
                <a:gd name="T108" fmla="*/ 170 w 254"/>
                <a:gd name="T109" fmla="*/ 3 h 208"/>
                <a:gd name="T110" fmla="*/ 199 w 254"/>
                <a:gd name="T111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54" h="208">
                  <a:moveTo>
                    <a:pt x="199" y="0"/>
                  </a:moveTo>
                  <a:lnTo>
                    <a:pt x="177" y="14"/>
                  </a:lnTo>
                  <a:lnTo>
                    <a:pt x="182" y="20"/>
                  </a:lnTo>
                  <a:lnTo>
                    <a:pt x="193" y="20"/>
                  </a:lnTo>
                  <a:lnTo>
                    <a:pt x="187" y="31"/>
                  </a:lnTo>
                  <a:lnTo>
                    <a:pt x="173" y="45"/>
                  </a:lnTo>
                  <a:lnTo>
                    <a:pt x="187" y="43"/>
                  </a:lnTo>
                  <a:lnTo>
                    <a:pt x="196" y="51"/>
                  </a:lnTo>
                  <a:lnTo>
                    <a:pt x="196" y="54"/>
                  </a:lnTo>
                  <a:lnTo>
                    <a:pt x="208" y="65"/>
                  </a:lnTo>
                  <a:lnTo>
                    <a:pt x="219" y="60"/>
                  </a:lnTo>
                  <a:lnTo>
                    <a:pt x="225" y="43"/>
                  </a:lnTo>
                  <a:lnTo>
                    <a:pt x="239" y="45"/>
                  </a:lnTo>
                  <a:lnTo>
                    <a:pt x="248" y="54"/>
                  </a:lnTo>
                  <a:lnTo>
                    <a:pt x="253" y="65"/>
                  </a:lnTo>
                  <a:lnTo>
                    <a:pt x="244" y="77"/>
                  </a:lnTo>
                  <a:lnTo>
                    <a:pt x="233" y="83"/>
                  </a:lnTo>
                  <a:lnTo>
                    <a:pt x="241" y="97"/>
                  </a:lnTo>
                  <a:lnTo>
                    <a:pt x="239" y="110"/>
                  </a:lnTo>
                  <a:lnTo>
                    <a:pt x="236" y="128"/>
                  </a:lnTo>
                  <a:lnTo>
                    <a:pt x="230" y="145"/>
                  </a:lnTo>
                  <a:lnTo>
                    <a:pt x="210" y="148"/>
                  </a:lnTo>
                  <a:lnTo>
                    <a:pt x="216" y="159"/>
                  </a:lnTo>
                  <a:lnTo>
                    <a:pt x="225" y="173"/>
                  </a:lnTo>
                  <a:lnTo>
                    <a:pt x="213" y="181"/>
                  </a:lnTo>
                  <a:lnTo>
                    <a:pt x="208" y="198"/>
                  </a:lnTo>
                  <a:lnTo>
                    <a:pt x="199" y="202"/>
                  </a:lnTo>
                  <a:lnTo>
                    <a:pt x="191" y="196"/>
                  </a:lnTo>
                  <a:lnTo>
                    <a:pt x="182" y="196"/>
                  </a:lnTo>
                  <a:lnTo>
                    <a:pt x="165" y="207"/>
                  </a:lnTo>
                  <a:lnTo>
                    <a:pt x="142" y="179"/>
                  </a:lnTo>
                  <a:lnTo>
                    <a:pt x="122" y="184"/>
                  </a:lnTo>
                  <a:lnTo>
                    <a:pt x="108" y="171"/>
                  </a:lnTo>
                  <a:lnTo>
                    <a:pt x="102" y="153"/>
                  </a:lnTo>
                  <a:lnTo>
                    <a:pt x="102" y="136"/>
                  </a:lnTo>
                  <a:lnTo>
                    <a:pt x="85" y="131"/>
                  </a:lnTo>
                  <a:lnTo>
                    <a:pt x="76" y="131"/>
                  </a:lnTo>
                  <a:lnTo>
                    <a:pt x="71" y="122"/>
                  </a:lnTo>
                  <a:lnTo>
                    <a:pt x="62" y="131"/>
                  </a:lnTo>
                  <a:lnTo>
                    <a:pt x="57" y="145"/>
                  </a:lnTo>
                  <a:lnTo>
                    <a:pt x="42" y="157"/>
                  </a:lnTo>
                  <a:lnTo>
                    <a:pt x="26" y="136"/>
                  </a:lnTo>
                  <a:lnTo>
                    <a:pt x="0" y="133"/>
                  </a:lnTo>
                  <a:lnTo>
                    <a:pt x="5" y="122"/>
                  </a:lnTo>
                  <a:lnTo>
                    <a:pt x="23" y="110"/>
                  </a:lnTo>
                  <a:lnTo>
                    <a:pt x="26" y="97"/>
                  </a:lnTo>
                  <a:lnTo>
                    <a:pt x="45" y="71"/>
                  </a:lnTo>
                  <a:lnTo>
                    <a:pt x="68" y="69"/>
                  </a:lnTo>
                  <a:lnTo>
                    <a:pt x="88" y="48"/>
                  </a:lnTo>
                  <a:lnTo>
                    <a:pt x="94" y="37"/>
                  </a:lnTo>
                  <a:lnTo>
                    <a:pt x="108" y="23"/>
                  </a:lnTo>
                  <a:lnTo>
                    <a:pt x="116" y="29"/>
                  </a:lnTo>
                  <a:lnTo>
                    <a:pt x="137" y="20"/>
                  </a:lnTo>
                  <a:lnTo>
                    <a:pt x="142" y="5"/>
                  </a:lnTo>
                  <a:lnTo>
                    <a:pt x="170" y="3"/>
                  </a:lnTo>
                  <a:lnTo>
                    <a:pt x="199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>
              <a:off x="7484809" y="3753086"/>
              <a:ext cx="211391" cy="144377"/>
            </a:xfrm>
            <a:custGeom>
              <a:avLst/>
              <a:gdLst>
                <a:gd name="T0" fmla="*/ 0 w 120"/>
                <a:gd name="T1" fmla="*/ 4 h 86"/>
                <a:gd name="T2" fmla="*/ 10 w 120"/>
                <a:gd name="T3" fmla="*/ 0 h 86"/>
                <a:gd name="T4" fmla="*/ 36 w 120"/>
                <a:gd name="T5" fmla="*/ 4 h 86"/>
                <a:gd name="T6" fmla="*/ 46 w 120"/>
                <a:gd name="T7" fmla="*/ 7 h 86"/>
                <a:gd name="T8" fmla="*/ 55 w 120"/>
                <a:gd name="T9" fmla="*/ 4 h 86"/>
                <a:gd name="T10" fmla="*/ 70 w 120"/>
                <a:gd name="T11" fmla="*/ 0 h 86"/>
                <a:gd name="T12" fmla="*/ 86 w 120"/>
                <a:gd name="T13" fmla="*/ 2 h 86"/>
                <a:gd name="T14" fmla="*/ 101 w 120"/>
                <a:gd name="T15" fmla="*/ 9 h 86"/>
                <a:gd name="T16" fmla="*/ 110 w 120"/>
                <a:gd name="T17" fmla="*/ 31 h 86"/>
                <a:gd name="T18" fmla="*/ 105 w 120"/>
                <a:gd name="T19" fmla="*/ 42 h 86"/>
                <a:gd name="T20" fmla="*/ 112 w 120"/>
                <a:gd name="T21" fmla="*/ 57 h 86"/>
                <a:gd name="T22" fmla="*/ 119 w 120"/>
                <a:gd name="T23" fmla="*/ 71 h 86"/>
                <a:gd name="T24" fmla="*/ 117 w 120"/>
                <a:gd name="T25" fmla="*/ 85 h 86"/>
                <a:gd name="T26" fmla="*/ 110 w 120"/>
                <a:gd name="T27" fmla="*/ 73 h 86"/>
                <a:gd name="T28" fmla="*/ 91 w 120"/>
                <a:gd name="T29" fmla="*/ 54 h 86"/>
                <a:gd name="T30" fmla="*/ 60 w 120"/>
                <a:gd name="T31" fmla="*/ 42 h 86"/>
                <a:gd name="T32" fmla="*/ 36 w 120"/>
                <a:gd name="T33" fmla="*/ 40 h 86"/>
                <a:gd name="T34" fmla="*/ 19 w 120"/>
                <a:gd name="T35" fmla="*/ 45 h 86"/>
                <a:gd name="T36" fmla="*/ 12 w 120"/>
                <a:gd name="T37" fmla="*/ 38 h 86"/>
                <a:gd name="T38" fmla="*/ 10 w 120"/>
                <a:gd name="T39" fmla="*/ 24 h 86"/>
                <a:gd name="T40" fmla="*/ 0 w 120"/>
                <a:gd name="T41" fmla="*/ 18 h 86"/>
                <a:gd name="T42" fmla="*/ 0 w 120"/>
                <a:gd name="T43" fmla="*/ 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0" h="86">
                  <a:moveTo>
                    <a:pt x="0" y="4"/>
                  </a:moveTo>
                  <a:lnTo>
                    <a:pt x="10" y="0"/>
                  </a:lnTo>
                  <a:lnTo>
                    <a:pt x="36" y="4"/>
                  </a:lnTo>
                  <a:lnTo>
                    <a:pt x="46" y="7"/>
                  </a:lnTo>
                  <a:lnTo>
                    <a:pt x="55" y="4"/>
                  </a:lnTo>
                  <a:lnTo>
                    <a:pt x="70" y="0"/>
                  </a:lnTo>
                  <a:lnTo>
                    <a:pt x="86" y="2"/>
                  </a:lnTo>
                  <a:lnTo>
                    <a:pt x="101" y="9"/>
                  </a:lnTo>
                  <a:lnTo>
                    <a:pt x="110" y="31"/>
                  </a:lnTo>
                  <a:lnTo>
                    <a:pt x="105" y="42"/>
                  </a:lnTo>
                  <a:lnTo>
                    <a:pt x="112" y="57"/>
                  </a:lnTo>
                  <a:lnTo>
                    <a:pt x="119" y="71"/>
                  </a:lnTo>
                  <a:lnTo>
                    <a:pt x="117" y="85"/>
                  </a:lnTo>
                  <a:lnTo>
                    <a:pt x="110" y="73"/>
                  </a:lnTo>
                  <a:lnTo>
                    <a:pt x="91" y="54"/>
                  </a:lnTo>
                  <a:lnTo>
                    <a:pt x="60" y="42"/>
                  </a:lnTo>
                  <a:lnTo>
                    <a:pt x="36" y="40"/>
                  </a:lnTo>
                  <a:lnTo>
                    <a:pt x="19" y="45"/>
                  </a:lnTo>
                  <a:lnTo>
                    <a:pt x="12" y="38"/>
                  </a:lnTo>
                  <a:lnTo>
                    <a:pt x="10" y="24"/>
                  </a:lnTo>
                  <a:lnTo>
                    <a:pt x="0" y="18"/>
                  </a:lnTo>
                  <a:lnTo>
                    <a:pt x="0" y="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17" name="Freeform 13"/>
            <p:cNvSpPr>
              <a:spLocks/>
            </p:cNvSpPr>
            <p:nvPr/>
          </p:nvSpPr>
          <p:spPr bwMode="auto">
            <a:xfrm>
              <a:off x="7140543" y="4183301"/>
              <a:ext cx="70967" cy="52501"/>
            </a:xfrm>
            <a:custGeom>
              <a:avLst/>
              <a:gdLst>
                <a:gd name="T0" fmla="*/ 12 w 40"/>
                <a:gd name="T1" fmla="*/ 0 h 32"/>
                <a:gd name="T2" fmla="*/ 0 w 40"/>
                <a:gd name="T3" fmla="*/ 14 h 32"/>
                <a:gd name="T4" fmla="*/ 5 w 40"/>
                <a:gd name="T5" fmla="*/ 25 h 32"/>
                <a:gd name="T6" fmla="*/ 14 w 40"/>
                <a:gd name="T7" fmla="*/ 31 h 32"/>
                <a:gd name="T8" fmla="*/ 28 w 40"/>
                <a:gd name="T9" fmla="*/ 25 h 32"/>
                <a:gd name="T10" fmla="*/ 39 w 40"/>
                <a:gd name="T11" fmla="*/ 19 h 32"/>
                <a:gd name="T12" fmla="*/ 34 w 40"/>
                <a:gd name="T13" fmla="*/ 11 h 32"/>
                <a:gd name="T14" fmla="*/ 12 w 40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32">
                  <a:moveTo>
                    <a:pt x="12" y="0"/>
                  </a:moveTo>
                  <a:lnTo>
                    <a:pt x="0" y="14"/>
                  </a:lnTo>
                  <a:lnTo>
                    <a:pt x="5" y="25"/>
                  </a:lnTo>
                  <a:lnTo>
                    <a:pt x="14" y="31"/>
                  </a:lnTo>
                  <a:lnTo>
                    <a:pt x="28" y="25"/>
                  </a:lnTo>
                  <a:lnTo>
                    <a:pt x="39" y="19"/>
                  </a:lnTo>
                  <a:lnTo>
                    <a:pt x="34" y="11"/>
                  </a:lnTo>
                  <a:lnTo>
                    <a:pt x="12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</p:grpSp>
      <p:sp>
        <p:nvSpPr>
          <p:cNvPr id="18" name="Freeform 14"/>
          <p:cNvSpPr>
            <a:spLocks/>
          </p:cNvSpPr>
          <p:nvPr/>
        </p:nvSpPr>
        <p:spPr bwMode="auto">
          <a:xfrm>
            <a:off x="6418056" y="2071250"/>
            <a:ext cx="1182281" cy="1191477"/>
          </a:xfrm>
          <a:custGeom>
            <a:avLst/>
            <a:gdLst>
              <a:gd name="T0" fmla="*/ 119 w 671"/>
              <a:gd name="T1" fmla="*/ 164 h 711"/>
              <a:gd name="T2" fmla="*/ 104 w 671"/>
              <a:gd name="T3" fmla="*/ 217 h 711"/>
              <a:gd name="T4" fmla="*/ 100 w 671"/>
              <a:gd name="T5" fmla="*/ 270 h 711"/>
              <a:gd name="T6" fmla="*/ 28 w 671"/>
              <a:gd name="T7" fmla="*/ 357 h 711"/>
              <a:gd name="T8" fmla="*/ 45 w 671"/>
              <a:gd name="T9" fmla="*/ 381 h 711"/>
              <a:gd name="T10" fmla="*/ 37 w 671"/>
              <a:gd name="T11" fmla="*/ 459 h 711"/>
              <a:gd name="T12" fmla="*/ 29 w 671"/>
              <a:gd name="T13" fmla="*/ 514 h 711"/>
              <a:gd name="T14" fmla="*/ 20 w 671"/>
              <a:gd name="T15" fmla="*/ 552 h 711"/>
              <a:gd name="T16" fmla="*/ 9 w 671"/>
              <a:gd name="T17" fmla="*/ 595 h 711"/>
              <a:gd name="T18" fmla="*/ 0 w 671"/>
              <a:gd name="T19" fmla="*/ 625 h 711"/>
              <a:gd name="T20" fmla="*/ 31 w 671"/>
              <a:gd name="T21" fmla="*/ 644 h 711"/>
              <a:gd name="T22" fmla="*/ 39 w 671"/>
              <a:gd name="T23" fmla="*/ 681 h 711"/>
              <a:gd name="T24" fmla="*/ 62 w 671"/>
              <a:gd name="T25" fmla="*/ 670 h 711"/>
              <a:gd name="T26" fmla="*/ 76 w 671"/>
              <a:gd name="T27" fmla="*/ 696 h 711"/>
              <a:gd name="T28" fmla="*/ 105 w 671"/>
              <a:gd name="T29" fmla="*/ 670 h 711"/>
              <a:gd name="T30" fmla="*/ 119 w 671"/>
              <a:gd name="T31" fmla="*/ 650 h 711"/>
              <a:gd name="T32" fmla="*/ 156 w 671"/>
              <a:gd name="T33" fmla="*/ 639 h 711"/>
              <a:gd name="T34" fmla="*/ 164 w 671"/>
              <a:gd name="T35" fmla="*/ 610 h 711"/>
              <a:gd name="T36" fmla="*/ 136 w 671"/>
              <a:gd name="T37" fmla="*/ 596 h 711"/>
              <a:gd name="T38" fmla="*/ 199 w 671"/>
              <a:gd name="T39" fmla="*/ 537 h 711"/>
              <a:gd name="T40" fmla="*/ 318 w 671"/>
              <a:gd name="T41" fmla="*/ 485 h 711"/>
              <a:gd name="T42" fmla="*/ 411 w 671"/>
              <a:gd name="T43" fmla="*/ 442 h 711"/>
              <a:gd name="T44" fmla="*/ 463 w 671"/>
              <a:gd name="T45" fmla="*/ 378 h 711"/>
              <a:gd name="T46" fmla="*/ 556 w 671"/>
              <a:gd name="T47" fmla="*/ 330 h 711"/>
              <a:gd name="T48" fmla="*/ 656 w 671"/>
              <a:gd name="T49" fmla="*/ 224 h 711"/>
              <a:gd name="T50" fmla="*/ 618 w 671"/>
              <a:gd name="T51" fmla="*/ 156 h 711"/>
              <a:gd name="T52" fmla="*/ 622 w 671"/>
              <a:gd name="T53" fmla="*/ 136 h 711"/>
              <a:gd name="T54" fmla="*/ 670 w 671"/>
              <a:gd name="T55" fmla="*/ 119 h 711"/>
              <a:gd name="T56" fmla="*/ 644 w 671"/>
              <a:gd name="T57" fmla="*/ 107 h 711"/>
              <a:gd name="T58" fmla="*/ 632 w 671"/>
              <a:gd name="T59" fmla="*/ 79 h 711"/>
              <a:gd name="T60" fmla="*/ 604 w 671"/>
              <a:gd name="T61" fmla="*/ 85 h 711"/>
              <a:gd name="T62" fmla="*/ 601 w 671"/>
              <a:gd name="T63" fmla="*/ 71 h 711"/>
              <a:gd name="T64" fmla="*/ 570 w 671"/>
              <a:gd name="T65" fmla="*/ 68 h 711"/>
              <a:gd name="T66" fmla="*/ 536 w 671"/>
              <a:gd name="T67" fmla="*/ 97 h 711"/>
              <a:gd name="T68" fmla="*/ 539 w 671"/>
              <a:gd name="T69" fmla="*/ 105 h 711"/>
              <a:gd name="T70" fmla="*/ 505 w 671"/>
              <a:gd name="T71" fmla="*/ 114 h 711"/>
              <a:gd name="T72" fmla="*/ 471 w 671"/>
              <a:gd name="T73" fmla="*/ 114 h 711"/>
              <a:gd name="T74" fmla="*/ 440 w 671"/>
              <a:gd name="T75" fmla="*/ 105 h 711"/>
              <a:gd name="T76" fmla="*/ 406 w 671"/>
              <a:gd name="T77" fmla="*/ 111 h 711"/>
              <a:gd name="T78" fmla="*/ 361 w 671"/>
              <a:gd name="T79" fmla="*/ 107 h 711"/>
              <a:gd name="T80" fmla="*/ 326 w 671"/>
              <a:gd name="T81" fmla="*/ 85 h 711"/>
              <a:gd name="T82" fmla="*/ 335 w 671"/>
              <a:gd name="T83" fmla="*/ 71 h 711"/>
              <a:gd name="T84" fmla="*/ 332 w 671"/>
              <a:gd name="T85" fmla="*/ 57 h 711"/>
              <a:gd name="T86" fmla="*/ 295 w 671"/>
              <a:gd name="T87" fmla="*/ 45 h 711"/>
              <a:gd name="T88" fmla="*/ 252 w 671"/>
              <a:gd name="T89" fmla="*/ 45 h 711"/>
              <a:gd name="T90" fmla="*/ 187 w 671"/>
              <a:gd name="T91" fmla="*/ 19 h 711"/>
              <a:gd name="T92" fmla="*/ 130 w 671"/>
              <a:gd name="T93" fmla="*/ 9 h 711"/>
              <a:gd name="T94" fmla="*/ 96 w 671"/>
              <a:gd name="T95" fmla="*/ 5 h 711"/>
              <a:gd name="T96" fmla="*/ 74 w 671"/>
              <a:gd name="T97" fmla="*/ 42 h 7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71" h="711">
                <a:moveTo>
                  <a:pt x="74" y="42"/>
                </a:moveTo>
                <a:lnTo>
                  <a:pt x="119" y="164"/>
                </a:lnTo>
                <a:lnTo>
                  <a:pt x="91" y="178"/>
                </a:lnTo>
                <a:lnTo>
                  <a:pt x="104" y="217"/>
                </a:lnTo>
                <a:lnTo>
                  <a:pt x="107" y="248"/>
                </a:lnTo>
                <a:lnTo>
                  <a:pt x="100" y="270"/>
                </a:lnTo>
                <a:lnTo>
                  <a:pt x="83" y="293"/>
                </a:lnTo>
                <a:lnTo>
                  <a:pt x="28" y="357"/>
                </a:lnTo>
                <a:lnTo>
                  <a:pt x="31" y="369"/>
                </a:lnTo>
                <a:lnTo>
                  <a:pt x="45" y="381"/>
                </a:lnTo>
                <a:lnTo>
                  <a:pt x="22" y="427"/>
                </a:lnTo>
                <a:lnTo>
                  <a:pt x="37" y="459"/>
                </a:lnTo>
                <a:lnTo>
                  <a:pt x="45" y="472"/>
                </a:lnTo>
                <a:lnTo>
                  <a:pt x="29" y="514"/>
                </a:lnTo>
                <a:lnTo>
                  <a:pt x="12" y="525"/>
                </a:lnTo>
                <a:lnTo>
                  <a:pt x="20" y="552"/>
                </a:lnTo>
                <a:lnTo>
                  <a:pt x="20" y="577"/>
                </a:lnTo>
                <a:lnTo>
                  <a:pt x="9" y="595"/>
                </a:lnTo>
                <a:lnTo>
                  <a:pt x="11" y="613"/>
                </a:lnTo>
                <a:lnTo>
                  <a:pt x="0" y="625"/>
                </a:lnTo>
                <a:lnTo>
                  <a:pt x="17" y="647"/>
                </a:lnTo>
                <a:lnTo>
                  <a:pt x="31" y="644"/>
                </a:lnTo>
                <a:lnTo>
                  <a:pt x="31" y="670"/>
                </a:lnTo>
                <a:lnTo>
                  <a:pt x="39" y="681"/>
                </a:lnTo>
                <a:lnTo>
                  <a:pt x="51" y="667"/>
                </a:lnTo>
                <a:lnTo>
                  <a:pt x="62" y="670"/>
                </a:lnTo>
                <a:lnTo>
                  <a:pt x="68" y="687"/>
                </a:lnTo>
                <a:lnTo>
                  <a:pt x="76" y="696"/>
                </a:lnTo>
                <a:lnTo>
                  <a:pt x="76" y="710"/>
                </a:lnTo>
                <a:lnTo>
                  <a:pt x="105" y="670"/>
                </a:lnTo>
                <a:lnTo>
                  <a:pt x="105" y="661"/>
                </a:lnTo>
                <a:lnTo>
                  <a:pt x="119" y="650"/>
                </a:lnTo>
                <a:lnTo>
                  <a:pt x="142" y="664"/>
                </a:lnTo>
                <a:lnTo>
                  <a:pt x="156" y="639"/>
                </a:lnTo>
                <a:lnTo>
                  <a:pt x="167" y="625"/>
                </a:lnTo>
                <a:lnTo>
                  <a:pt x="164" y="610"/>
                </a:lnTo>
                <a:lnTo>
                  <a:pt x="156" y="610"/>
                </a:lnTo>
                <a:lnTo>
                  <a:pt x="136" y="596"/>
                </a:lnTo>
                <a:lnTo>
                  <a:pt x="153" y="587"/>
                </a:lnTo>
                <a:lnTo>
                  <a:pt x="199" y="537"/>
                </a:lnTo>
                <a:lnTo>
                  <a:pt x="238" y="520"/>
                </a:lnTo>
                <a:lnTo>
                  <a:pt x="318" y="485"/>
                </a:lnTo>
                <a:lnTo>
                  <a:pt x="357" y="463"/>
                </a:lnTo>
                <a:lnTo>
                  <a:pt x="411" y="442"/>
                </a:lnTo>
                <a:lnTo>
                  <a:pt x="454" y="403"/>
                </a:lnTo>
                <a:lnTo>
                  <a:pt x="463" y="378"/>
                </a:lnTo>
                <a:lnTo>
                  <a:pt x="482" y="380"/>
                </a:lnTo>
                <a:lnTo>
                  <a:pt x="556" y="330"/>
                </a:lnTo>
                <a:lnTo>
                  <a:pt x="658" y="238"/>
                </a:lnTo>
                <a:lnTo>
                  <a:pt x="656" y="224"/>
                </a:lnTo>
                <a:lnTo>
                  <a:pt x="641" y="181"/>
                </a:lnTo>
                <a:lnTo>
                  <a:pt x="618" y="156"/>
                </a:lnTo>
                <a:lnTo>
                  <a:pt x="616" y="145"/>
                </a:lnTo>
                <a:lnTo>
                  <a:pt x="622" y="136"/>
                </a:lnTo>
                <a:lnTo>
                  <a:pt x="636" y="130"/>
                </a:lnTo>
                <a:lnTo>
                  <a:pt x="670" y="119"/>
                </a:lnTo>
                <a:lnTo>
                  <a:pt x="661" y="114"/>
                </a:lnTo>
                <a:lnTo>
                  <a:pt x="644" y="107"/>
                </a:lnTo>
                <a:lnTo>
                  <a:pt x="627" y="90"/>
                </a:lnTo>
                <a:lnTo>
                  <a:pt x="632" y="79"/>
                </a:lnTo>
                <a:lnTo>
                  <a:pt x="622" y="79"/>
                </a:lnTo>
                <a:lnTo>
                  <a:pt x="604" y="85"/>
                </a:lnTo>
                <a:lnTo>
                  <a:pt x="599" y="79"/>
                </a:lnTo>
                <a:lnTo>
                  <a:pt x="601" y="71"/>
                </a:lnTo>
                <a:lnTo>
                  <a:pt x="584" y="74"/>
                </a:lnTo>
                <a:lnTo>
                  <a:pt x="570" y="68"/>
                </a:lnTo>
                <a:lnTo>
                  <a:pt x="556" y="82"/>
                </a:lnTo>
                <a:lnTo>
                  <a:pt x="536" y="97"/>
                </a:lnTo>
                <a:lnTo>
                  <a:pt x="528" y="97"/>
                </a:lnTo>
                <a:lnTo>
                  <a:pt x="539" y="105"/>
                </a:lnTo>
                <a:lnTo>
                  <a:pt x="528" y="111"/>
                </a:lnTo>
                <a:lnTo>
                  <a:pt x="505" y="114"/>
                </a:lnTo>
                <a:lnTo>
                  <a:pt x="485" y="119"/>
                </a:lnTo>
                <a:lnTo>
                  <a:pt x="471" y="114"/>
                </a:lnTo>
                <a:lnTo>
                  <a:pt x="463" y="105"/>
                </a:lnTo>
                <a:lnTo>
                  <a:pt x="440" y="105"/>
                </a:lnTo>
                <a:lnTo>
                  <a:pt x="423" y="102"/>
                </a:lnTo>
                <a:lnTo>
                  <a:pt x="406" y="111"/>
                </a:lnTo>
                <a:lnTo>
                  <a:pt x="383" y="116"/>
                </a:lnTo>
                <a:lnTo>
                  <a:pt x="361" y="107"/>
                </a:lnTo>
                <a:lnTo>
                  <a:pt x="340" y="97"/>
                </a:lnTo>
                <a:lnTo>
                  <a:pt x="326" y="85"/>
                </a:lnTo>
                <a:lnTo>
                  <a:pt x="323" y="76"/>
                </a:lnTo>
                <a:lnTo>
                  <a:pt x="335" y="71"/>
                </a:lnTo>
                <a:lnTo>
                  <a:pt x="337" y="62"/>
                </a:lnTo>
                <a:lnTo>
                  <a:pt x="332" y="57"/>
                </a:lnTo>
                <a:lnTo>
                  <a:pt x="312" y="54"/>
                </a:lnTo>
                <a:lnTo>
                  <a:pt x="295" y="45"/>
                </a:lnTo>
                <a:lnTo>
                  <a:pt x="266" y="40"/>
                </a:lnTo>
                <a:lnTo>
                  <a:pt x="252" y="45"/>
                </a:lnTo>
                <a:lnTo>
                  <a:pt x="230" y="37"/>
                </a:lnTo>
                <a:lnTo>
                  <a:pt x="187" y="19"/>
                </a:lnTo>
                <a:lnTo>
                  <a:pt x="156" y="19"/>
                </a:lnTo>
                <a:lnTo>
                  <a:pt x="130" y="9"/>
                </a:lnTo>
                <a:lnTo>
                  <a:pt x="114" y="0"/>
                </a:lnTo>
                <a:lnTo>
                  <a:pt x="96" y="5"/>
                </a:lnTo>
                <a:lnTo>
                  <a:pt x="88" y="17"/>
                </a:lnTo>
                <a:lnTo>
                  <a:pt x="74" y="42"/>
                </a:ln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19" name="Freeform 15"/>
          <p:cNvSpPr>
            <a:spLocks/>
          </p:cNvSpPr>
          <p:nvPr/>
        </p:nvSpPr>
        <p:spPr bwMode="auto">
          <a:xfrm>
            <a:off x="5496995" y="2062499"/>
            <a:ext cx="1132452" cy="1500648"/>
          </a:xfrm>
          <a:custGeom>
            <a:avLst/>
            <a:gdLst>
              <a:gd name="T0" fmla="*/ 641 w 642"/>
              <a:gd name="T1" fmla="*/ 170 h 895"/>
              <a:gd name="T2" fmla="*/ 624 w 642"/>
              <a:gd name="T3" fmla="*/ 209 h 895"/>
              <a:gd name="T4" fmla="*/ 627 w 642"/>
              <a:gd name="T5" fmla="*/ 266 h 895"/>
              <a:gd name="T6" fmla="*/ 587 w 642"/>
              <a:gd name="T7" fmla="*/ 318 h 895"/>
              <a:gd name="T8" fmla="*/ 553 w 642"/>
              <a:gd name="T9" fmla="*/ 375 h 895"/>
              <a:gd name="T10" fmla="*/ 541 w 642"/>
              <a:gd name="T11" fmla="*/ 434 h 895"/>
              <a:gd name="T12" fmla="*/ 567 w 642"/>
              <a:gd name="T13" fmla="*/ 477 h 895"/>
              <a:gd name="T14" fmla="*/ 550 w 642"/>
              <a:gd name="T15" fmla="*/ 519 h 895"/>
              <a:gd name="T16" fmla="*/ 541 w 642"/>
              <a:gd name="T17" fmla="*/ 559 h 895"/>
              <a:gd name="T18" fmla="*/ 533 w 642"/>
              <a:gd name="T19" fmla="*/ 598 h 895"/>
              <a:gd name="T20" fmla="*/ 522 w 642"/>
              <a:gd name="T21" fmla="*/ 630 h 895"/>
              <a:gd name="T22" fmla="*/ 510 w 642"/>
              <a:gd name="T23" fmla="*/ 638 h 895"/>
              <a:gd name="T24" fmla="*/ 496 w 642"/>
              <a:gd name="T25" fmla="*/ 644 h 895"/>
              <a:gd name="T26" fmla="*/ 462 w 642"/>
              <a:gd name="T27" fmla="*/ 632 h 895"/>
              <a:gd name="T28" fmla="*/ 417 w 642"/>
              <a:gd name="T29" fmla="*/ 670 h 895"/>
              <a:gd name="T30" fmla="*/ 412 w 642"/>
              <a:gd name="T31" fmla="*/ 684 h 895"/>
              <a:gd name="T32" fmla="*/ 443 w 642"/>
              <a:gd name="T33" fmla="*/ 737 h 895"/>
              <a:gd name="T34" fmla="*/ 429 w 642"/>
              <a:gd name="T35" fmla="*/ 755 h 895"/>
              <a:gd name="T36" fmla="*/ 394 w 642"/>
              <a:gd name="T37" fmla="*/ 800 h 895"/>
              <a:gd name="T38" fmla="*/ 369 w 642"/>
              <a:gd name="T39" fmla="*/ 786 h 895"/>
              <a:gd name="T40" fmla="*/ 363 w 642"/>
              <a:gd name="T41" fmla="*/ 822 h 895"/>
              <a:gd name="T42" fmla="*/ 355 w 642"/>
              <a:gd name="T43" fmla="*/ 843 h 895"/>
              <a:gd name="T44" fmla="*/ 324 w 642"/>
              <a:gd name="T45" fmla="*/ 862 h 895"/>
              <a:gd name="T46" fmla="*/ 312 w 642"/>
              <a:gd name="T47" fmla="*/ 891 h 895"/>
              <a:gd name="T48" fmla="*/ 289 w 642"/>
              <a:gd name="T49" fmla="*/ 891 h 895"/>
              <a:gd name="T50" fmla="*/ 281 w 642"/>
              <a:gd name="T51" fmla="*/ 868 h 895"/>
              <a:gd name="T52" fmla="*/ 258 w 642"/>
              <a:gd name="T53" fmla="*/ 870 h 895"/>
              <a:gd name="T54" fmla="*/ 224 w 642"/>
              <a:gd name="T55" fmla="*/ 865 h 895"/>
              <a:gd name="T56" fmla="*/ 199 w 642"/>
              <a:gd name="T57" fmla="*/ 851 h 895"/>
              <a:gd name="T58" fmla="*/ 167 w 642"/>
              <a:gd name="T59" fmla="*/ 825 h 895"/>
              <a:gd name="T60" fmla="*/ 131 w 642"/>
              <a:gd name="T61" fmla="*/ 794 h 895"/>
              <a:gd name="T62" fmla="*/ 79 w 642"/>
              <a:gd name="T63" fmla="*/ 732 h 895"/>
              <a:gd name="T64" fmla="*/ 114 w 642"/>
              <a:gd name="T65" fmla="*/ 709 h 895"/>
              <a:gd name="T66" fmla="*/ 128 w 642"/>
              <a:gd name="T67" fmla="*/ 684 h 895"/>
              <a:gd name="T68" fmla="*/ 145 w 642"/>
              <a:gd name="T69" fmla="*/ 689 h 895"/>
              <a:gd name="T70" fmla="*/ 153 w 642"/>
              <a:gd name="T71" fmla="*/ 667 h 895"/>
              <a:gd name="T72" fmla="*/ 139 w 642"/>
              <a:gd name="T73" fmla="*/ 630 h 895"/>
              <a:gd name="T74" fmla="*/ 139 w 642"/>
              <a:gd name="T75" fmla="*/ 596 h 895"/>
              <a:gd name="T76" fmla="*/ 55 w 642"/>
              <a:gd name="T77" fmla="*/ 519 h 895"/>
              <a:gd name="T78" fmla="*/ 12 w 642"/>
              <a:gd name="T79" fmla="*/ 508 h 895"/>
              <a:gd name="T80" fmla="*/ 20 w 642"/>
              <a:gd name="T81" fmla="*/ 459 h 895"/>
              <a:gd name="T82" fmla="*/ 34 w 642"/>
              <a:gd name="T83" fmla="*/ 459 h 895"/>
              <a:gd name="T84" fmla="*/ 43 w 642"/>
              <a:gd name="T85" fmla="*/ 431 h 895"/>
              <a:gd name="T86" fmla="*/ 65 w 642"/>
              <a:gd name="T87" fmla="*/ 377 h 895"/>
              <a:gd name="T88" fmla="*/ 83 w 642"/>
              <a:gd name="T89" fmla="*/ 320 h 895"/>
              <a:gd name="T90" fmla="*/ 59 w 642"/>
              <a:gd name="T91" fmla="*/ 292 h 895"/>
              <a:gd name="T92" fmla="*/ 124 w 642"/>
              <a:gd name="T93" fmla="*/ 279 h 895"/>
              <a:gd name="T94" fmla="*/ 191 w 642"/>
              <a:gd name="T95" fmla="*/ 245 h 895"/>
              <a:gd name="T96" fmla="*/ 174 w 642"/>
              <a:gd name="T97" fmla="*/ 169 h 895"/>
              <a:gd name="T98" fmla="*/ 231 w 642"/>
              <a:gd name="T99" fmla="*/ 79 h 895"/>
              <a:gd name="T100" fmla="*/ 298 w 642"/>
              <a:gd name="T101" fmla="*/ 26 h 895"/>
              <a:gd name="T102" fmla="*/ 343 w 642"/>
              <a:gd name="T103" fmla="*/ 19 h 895"/>
              <a:gd name="T104" fmla="*/ 383 w 642"/>
              <a:gd name="T105" fmla="*/ 28 h 895"/>
              <a:gd name="T106" fmla="*/ 443 w 642"/>
              <a:gd name="T107" fmla="*/ 47 h 895"/>
              <a:gd name="T108" fmla="*/ 499 w 642"/>
              <a:gd name="T109" fmla="*/ 56 h 895"/>
              <a:gd name="T110" fmla="*/ 567 w 642"/>
              <a:gd name="T111" fmla="*/ 47 h 8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42" h="895">
                <a:moveTo>
                  <a:pt x="596" y="45"/>
                </a:moveTo>
                <a:lnTo>
                  <a:pt x="641" y="170"/>
                </a:lnTo>
                <a:lnTo>
                  <a:pt x="613" y="184"/>
                </a:lnTo>
                <a:lnTo>
                  <a:pt x="624" y="209"/>
                </a:lnTo>
                <a:lnTo>
                  <a:pt x="629" y="244"/>
                </a:lnTo>
                <a:lnTo>
                  <a:pt x="627" y="266"/>
                </a:lnTo>
                <a:lnTo>
                  <a:pt x="618" y="280"/>
                </a:lnTo>
                <a:lnTo>
                  <a:pt x="587" y="318"/>
                </a:lnTo>
                <a:lnTo>
                  <a:pt x="550" y="360"/>
                </a:lnTo>
                <a:lnTo>
                  <a:pt x="553" y="375"/>
                </a:lnTo>
                <a:lnTo>
                  <a:pt x="567" y="385"/>
                </a:lnTo>
                <a:lnTo>
                  <a:pt x="541" y="434"/>
                </a:lnTo>
                <a:lnTo>
                  <a:pt x="553" y="454"/>
                </a:lnTo>
                <a:lnTo>
                  <a:pt x="567" y="477"/>
                </a:lnTo>
                <a:lnTo>
                  <a:pt x="558" y="499"/>
                </a:lnTo>
                <a:lnTo>
                  <a:pt x="550" y="519"/>
                </a:lnTo>
                <a:lnTo>
                  <a:pt x="533" y="530"/>
                </a:lnTo>
                <a:lnTo>
                  <a:pt x="541" y="559"/>
                </a:lnTo>
                <a:lnTo>
                  <a:pt x="541" y="579"/>
                </a:lnTo>
                <a:lnTo>
                  <a:pt x="533" y="598"/>
                </a:lnTo>
                <a:lnTo>
                  <a:pt x="533" y="618"/>
                </a:lnTo>
                <a:lnTo>
                  <a:pt x="522" y="630"/>
                </a:lnTo>
                <a:lnTo>
                  <a:pt x="522" y="635"/>
                </a:lnTo>
                <a:lnTo>
                  <a:pt x="510" y="638"/>
                </a:lnTo>
                <a:lnTo>
                  <a:pt x="502" y="649"/>
                </a:lnTo>
                <a:lnTo>
                  <a:pt x="496" y="644"/>
                </a:lnTo>
                <a:lnTo>
                  <a:pt x="479" y="632"/>
                </a:lnTo>
                <a:lnTo>
                  <a:pt x="462" y="632"/>
                </a:lnTo>
                <a:lnTo>
                  <a:pt x="446" y="641"/>
                </a:lnTo>
                <a:lnTo>
                  <a:pt x="417" y="670"/>
                </a:lnTo>
                <a:lnTo>
                  <a:pt x="408" y="675"/>
                </a:lnTo>
                <a:lnTo>
                  <a:pt x="412" y="684"/>
                </a:lnTo>
                <a:lnTo>
                  <a:pt x="439" y="726"/>
                </a:lnTo>
                <a:lnTo>
                  <a:pt x="443" y="737"/>
                </a:lnTo>
                <a:lnTo>
                  <a:pt x="439" y="749"/>
                </a:lnTo>
                <a:lnTo>
                  <a:pt x="429" y="755"/>
                </a:lnTo>
                <a:lnTo>
                  <a:pt x="406" y="780"/>
                </a:lnTo>
                <a:lnTo>
                  <a:pt x="394" y="800"/>
                </a:lnTo>
                <a:lnTo>
                  <a:pt x="383" y="791"/>
                </a:lnTo>
                <a:lnTo>
                  <a:pt x="369" y="786"/>
                </a:lnTo>
                <a:lnTo>
                  <a:pt x="363" y="791"/>
                </a:lnTo>
                <a:lnTo>
                  <a:pt x="363" y="822"/>
                </a:lnTo>
                <a:lnTo>
                  <a:pt x="360" y="839"/>
                </a:lnTo>
                <a:lnTo>
                  <a:pt x="355" y="843"/>
                </a:lnTo>
                <a:lnTo>
                  <a:pt x="329" y="854"/>
                </a:lnTo>
                <a:lnTo>
                  <a:pt x="324" y="862"/>
                </a:lnTo>
                <a:lnTo>
                  <a:pt x="318" y="879"/>
                </a:lnTo>
                <a:lnTo>
                  <a:pt x="312" y="891"/>
                </a:lnTo>
                <a:lnTo>
                  <a:pt x="303" y="894"/>
                </a:lnTo>
                <a:lnTo>
                  <a:pt x="289" y="891"/>
                </a:lnTo>
                <a:lnTo>
                  <a:pt x="281" y="885"/>
                </a:lnTo>
                <a:lnTo>
                  <a:pt x="281" y="868"/>
                </a:lnTo>
                <a:lnTo>
                  <a:pt x="272" y="860"/>
                </a:lnTo>
                <a:lnTo>
                  <a:pt x="258" y="870"/>
                </a:lnTo>
                <a:lnTo>
                  <a:pt x="230" y="885"/>
                </a:lnTo>
                <a:lnTo>
                  <a:pt x="224" y="865"/>
                </a:lnTo>
                <a:lnTo>
                  <a:pt x="210" y="856"/>
                </a:lnTo>
                <a:lnTo>
                  <a:pt x="199" y="851"/>
                </a:lnTo>
                <a:lnTo>
                  <a:pt x="184" y="848"/>
                </a:lnTo>
                <a:lnTo>
                  <a:pt x="167" y="825"/>
                </a:lnTo>
                <a:lnTo>
                  <a:pt x="145" y="789"/>
                </a:lnTo>
                <a:lnTo>
                  <a:pt x="131" y="794"/>
                </a:lnTo>
                <a:lnTo>
                  <a:pt x="117" y="800"/>
                </a:lnTo>
                <a:lnTo>
                  <a:pt x="79" y="732"/>
                </a:lnTo>
                <a:lnTo>
                  <a:pt x="91" y="732"/>
                </a:lnTo>
                <a:lnTo>
                  <a:pt x="114" y="709"/>
                </a:lnTo>
                <a:lnTo>
                  <a:pt x="117" y="692"/>
                </a:lnTo>
                <a:lnTo>
                  <a:pt x="128" y="684"/>
                </a:lnTo>
                <a:lnTo>
                  <a:pt x="136" y="684"/>
                </a:lnTo>
                <a:lnTo>
                  <a:pt x="145" y="689"/>
                </a:lnTo>
                <a:lnTo>
                  <a:pt x="153" y="680"/>
                </a:lnTo>
                <a:lnTo>
                  <a:pt x="153" y="667"/>
                </a:lnTo>
                <a:lnTo>
                  <a:pt x="136" y="661"/>
                </a:lnTo>
                <a:lnTo>
                  <a:pt x="139" y="630"/>
                </a:lnTo>
                <a:lnTo>
                  <a:pt x="139" y="604"/>
                </a:lnTo>
                <a:lnTo>
                  <a:pt x="139" y="596"/>
                </a:lnTo>
                <a:lnTo>
                  <a:pt x="119" y="584"/>
                </a:lnTo>
                <a:lnTo>
                  <a:pt x="55" y="519"/>
                </a:lnTo>
                <a:lnTo>
                  <a:pt x="26" y="542"/>
                </a:lnTo>
                <a:lnTo>
                  <a:pt x="12" y="508"/>
                </a:lnTo>
                <a:lnTo>
                  <a:pt x="0" y="491"/>
                </a:lnTo>
                <a:lnTo>
                  <a:pt x="20" y="459"/>
                </a:lnTo>
                <a:lnTo>
                  <a:pt x="26" y="442"/>
                </a:lnTo>
                <a:lnTo>
                  <a:pt x="34" y="459"/>
                </a:lnTo>
                <a:lnTo>
                  <a:pt x="48" y="454"/>
                </a:lnTo>
                <a:lnTo>
                  <a:pt x="43" y="431"/>
                </a:lnTo>
                <a:lnTo>
                  <a:pt x="37" y="397"/>
                </a:lnTo>
                <a:lnTo>
                  <a:pt x="65" y="377"/>
                </a:lnTo>
                <a:lnTo>
                  <a:pt x="77" y="363"/>
                </a:lnTo>
                <a:lnTo>
                  <a:pt x="83" y="320"/>
                </a:lnTo>
                <a:lnTo>
                  <a:pt x="65" y="311"/>
                </a:lnTo>
                <a:lnTo>
                  <a:pt x="59" y="292"/>
                </a:lnTo>
                <a:lnTo>
                  <a:pt x="68" y="278"/>
                </a:lnTo>
                <a:lnTo>
                  <a:pt x="124" y="279"/>
                </a:lnTo>
                <a:lnTo>
                  <a:pt x="159" y="297"/>
                </a:lnTo>
                <a:lnTo>
                  <a:pt x="191" y="245"/>
                </a:lnTo>
                <a:lnTo>
                  <a:pt x="168" y="229"/>
                </a:lnTo>
                <a:lnTo>
                  <a:pt x="174" y="169"/>
                </a:lnTo>
                <a:lnTo>
                  <a:pt x="228" y="94"/>
                </a:lnTo>
                <a:lnTo>
                  <a:pt x="231" y="79"/>
                </a:lnTo>
                <a:lnTo>
                  <a:pt x="273" y="64"/>
                </a:lnTo>
                <a:lnTo>
                  <a:pt x="298" y="26"/>
                </a:lnTo>
                <a:lnTo>
                  <a:pt x="324" y="0"/>
                </a:lnTo>
                <a:lnTo>
                  <a:pt x="343" y="19"/>
                </a:lnTo>
                <a:lnTo>
                  <a:pt x="358" y="19"/>
                </a:lnTo>
                <a:lnTo>
                  <a:pt x="383" y="28"/>
                </a:lnTo>
                <a:lnTo>
                  <a:pt x="420" y="31"/>
                </a:lnTo>
                <a:lnTo>
                  <a:pt x="443" y="47"/>
                </a:lnTo>
                <a:lnTo>
                  <a:pt x="471" y="59"/>
                </a:lnTo>
                <a:lnTo>
                  <a:pt x="499" y="56"/>
                </a:lnTo>
                <a:lnTo>
                  <a:pt x="536" y="47"/>
                </a:lnTo>
                <a:lnTo>
                  <a:pt x="567" y="47"/>
                </a:lnTo>
                <a:lnTo>
                  <a:pt x="596" y="45"/>
                </a:lnTo>
              </a:path>
            </a:pathLst>
          </a:custGeom>
          <a:solidFill>
            <a:schemeClr val="accent2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0" name="Freeform 16"/>
          <p:cNvSpPr>
            <a:spLocks/>
          </p:cNvSpPr>
          <p:nvPr/>
        </p:nvSpPr>
        <p:spPr bwMode="auto">
          <a:xfrm>
            <a:off x="5407909" y="1861246"/>
            <a:ext cx="658332" cy="702928"/>
          </a:xfrm>
          <a:custGeom>
            <a:avLst/>
            <a:gdLst>
              <a:gd name="T0" fmla="*/ 373 w 374"/>
              <a:gd name="T1" fmla="*/ 119 h 419"/>
              <a:gd name="T2" fmla="*/ 363 w 374"/>
              <a:gd name="T3" fmla="*/ 108 h 419"/>
              <a:gd name="T4" fmla="*/ 341 w 374"/>
              <a:gd name="T5" fmla="*/ 108 h 419"/>
              <a:gd name="T6" fmla="*/ 315 w 374"/>
              <a:gd name="T7" fmla="*/ 102 h 419"/>
              <a:gd name="T8" fmla="*/ 270 w 374"/>
              <a:gd name="T9" fmla="*/ 88 h 419"/>
              <a:gd name="T10" fmla="*/ 250 w 374"/>
              <a:gd name="T11" fmla="*/ 65 h 419"/>
              <a:gd name="T12" fmla="*/ 242 w 374"/>
              <a:gd name="T13" fmla="*/ 60 h 419"/>
              <a:gd name="T14" fmla="*/ 235 w 374"/>
              <a:gd name="T15" fmla="*/ 71 h 419"/>
              <a:gd name="T16" fmla="*/ 230 w 374"/>
              <a:gd name="T17" fmla="*/ 91 h 419"/>
              <a:gd name="T18" fmla="*/ 213 w 374"/>
              <a:gd name="T19" fmla="*/ 73 h 419"/>
              <a:gd name="T20" fmla="*/ 210 w 374"/>
              <a:gd name="T21" fmla="*/ 63 h 419"/>
              <a:gd name="T22" fmla="*/ 225 w 374"/>
              <a:gd name="T23" fmla="*/ 51 h 419"/>
              <a:gd name="T24" fmla="*/ 227 w 374"/>
              <a:gd name="T25" fmla="*/ 48 h 419"/>
              <a:gd name="T26" fmla="*/ 210 w 374"/>
              <a:gd name="T27" fmla="*/ 11 h 419"/>
              <a:gd name="T28" fmla="*/ 190 w 374"/>
              <a:gd name="T29" fmla="*/ 17 h 419"/>
              <a:gd name="T30" fmla="*/ 168 w 374"/>
              <a:gd name="T31" fmla="*/ 17 h 419"/>
              <a:gd name="T32" fmla="*/ 138 w 374"/>
              <a:gd name="T33" fmla="*/ 0 h 419"/>
              <a:gd name="T34" fmla="*/ 133 w 374"/>
              <a:gd name="T35" fmla="*/ 18 h 419"/>
              <a:gd name="T36" fmla="*/ 129 w 374"/>
              <a:gd name="T37" fmla="*/ 34 h 419"/>
              <a:gd name="T38" fmla="*/ 115 w 374"/>
              <a:gd name="T39" fmla="*/ 40 h 419"/>
              <a:gd name="T40" fmla="*/ 102 w 374"/>
              <a:gd name="T41" fmla="*/ 48 h 419"/>
              <a:gd name="T42" fmla="*/ 97 w 374"/>
              <a:gd name="T43" fmla="*/ 68 h 419"/>
              <a:gd name="T44" fmla="*/ 92 w 374"/>
              <a:gd name="T45" fmla="*/ 82 h 419"/>
              <a:gd name="T46" fmla="*/ 68 w 374"/>
              <a:gd name="T47" fmla="*/ 99 h 419"/>
              <a:gd name="T48" fmla="*/ 62 w 374"/>
              <a:gd name="T49" fmla="*/ 120 h 419"/>
              <a:gd name="T50" fmla="*/ 51 w 374"/>
              <a:gd name="T51" fmla="*/ 127 h 419"/>
              <a:gd name="T52" fmla="*/ 37 w 374"/>
              <a:gd name="T53" fmla="*/ 134 h 419"/>
              <a:gd name="T54" fmla="*/ 36 w 374"/>
              <a:gd name="T55" fmla="*/ 156 h 419"/>
              <a:gd name="T56" fmla="*/ 26 w 374"/>
              <a:gd name="T57" fmla="*/ 171 h 419"/>
              <a:gd name="T58" fmla="*/ 14 w 374"/>
              <a:gd name="T59" fmla="*/ 193 h 419"/>
              <a:gd name="T60" fmla="*/ 17 w 374"/>
              <a:gd name="T61" fmla="*/ 207 h 419"/>
              <a:gd name="T62" fmla="*/ 0 w 374"/>
              <a:gd name="T63" fmla="*/ 218 h 419"/>
              <a:gd name="T64" fmla="*/ 5 w 374"/>
              <a:gd name="T65" fmla="*/ 236 h 419"/>
              <a:gd name="T66" fmla="*/ 3 w 374"/>
              <a:gd name="T67" fmla="*/ 258 h 419"/>
              <a:gd name="T68" fmla="*/ 26 w 374"/>
              <a:gd name="T69" fmla="*/ 276 h 419"/>
              <a:gd name="T70" fmla="*/ 42 w 374"/>
              <a:gd name="T71" fmla="*/ 288 h 419"/>
              <a:gd name="T72" fmla="*/ 63 w 374"/>
              <a:gd name="T73" fmla="*/ 278 h 419"/>
              <a:gd name="T74" fmla="*/ 88 w 374"/>
              <a:gd name="T75" fmla="*/ 290 h 419"/>
              <a:gd name="T76" fmla="*/ 99 w 374"/>
              <a:gd name="T77" fmla="*/ 307 h 419"/>
              <a:gd name="T78" fmla="*/ 105 w 374"/>
              <a:gd name="T79" fmla="*/ 327 h 419"/>
              <a:gd name="T80" fmla="*/ 138 w 374"/>
              <a:gd name="T81" fmla="*/ 333 h 419"/>
              <a:gd name="T82" fmla="*/ 151 w 374"/>
              <a:gd name="T83" fmla="*/ 341 h 419"/>
              <a:gd name="T84" fmla="*/ 147 w 374"/>
              <a:gd name="T85" fmla="*/ 363 h 419"/>
              <a:gd name="T86" fmla="*/ 125 w 374"/>
              <a:gd name="T87" fmla="*/ 367 h 419"/>
              <a:gd name="T88" fmla="*/ 123 w 374"/>
              <a:gd name="T89" fmla="*/ 399 h 419"/>
              <a:gd name="T90" fmla="*/ 176 w 374"/>
              <a:gd name="T91" fmla="*/ 399 h 419"/>
              <a:gd name="T92" fmla="*/ 210 w 374"/>
              <a:gd name="T93" fmla="*/ 418 h 419"/>
              <a:gd name="T94" fmla="*/ 242 w 374"/>
              <a:gd name="T95" fmla="*/ 363 h 419"/>
              <a:gd name="T96" fmla="*/ 218 w 374"/>
              <a:gd name="T97" fmla="*/ 346 h 419"/>
              <a:gd name="T98" fmla="*/ 225 w 374"/>
              <a:gd name="T99" fmla="*/ 287 h 419"/>
              <a:gd name="T100" fmla="*/ 277 w 374"/>
              <a:gd name="T101" fmla="*/ 217 h 419"/>
              <a:gd name="T102" fmla="*/ 282 w 374"/>
              <a:gd name="T103" fmla="*/ 198 h 419"/>
              <a:gd name="T104" fmla="*/ 324 w 374"/>
              <a:gd name="T105" fmla="*/ 184 h 419"/>
              <a:gd name="T106" fmla="*/ 349 w 374"/>
              <a:gd name="T107" fmla="*/ 144 h 419"/>
              <a:gd name="T108" fmla="*/ 373 w 374"/>
              <a:gd name="T109" fmla="*/ 119 h 4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74" h="419">
                <a:moveTo>
                  <a:pt x="373" y="119"/>
                </a:moveTo>
                <a:lnTo>
                  <a:pt x="363" y="108"/>
                </a:lnTo>
                <a:lnTo>
                  <a:pt x="341" y="108"/>
                </a:lnTo>
                <a:lnTo>
                  <a:pt x="315" y="102"/>
                </a:lnTo>
                <a:lnTo>
                  <a:pt x="270" y="88"/>
                </a:lnTo>
                <a:lnTo>
                  <a:pt x="250" y="65"/>
                </a:lnTo>
                <a:lnTo>
                  <a:pt x="242" y="60"/>
                </a:lnTo>
                <a:lnTo>
                  <a:pt x="235" y="71"/>
                </a:lnTo>
                <a:lnTo>
                  <a:pt x="230" y="91"/>
                </a:lnTo>
                <a:lnTo>
                  <a:pt x="213" y="73"/>
                </a:lnTo>
                <a:lnTo>
                  <a:pt x="210" y="63"/>
                </a:lnTo>
                <a:lnTo>
                  <a:pt x="225" y="51"/>
                </a:lnTo>
                <a:lnTo>
                  <a:pt x="227" y="48"/>
                </a:lnTo>
                <a:lnTo>
                  <a:pt x="210" y="11"/>
                </a:lnTo>
                <a:lnTo>
                  <a:pt x="190" y="17"/>
                </a:lnTo>
                <a:lnTo>
                  <a:pt x="168" y="17"/>
                </a:lnTo>
                <a:lnTo>
                  <a:pt x="138" y="0"/>
                </a:lnTo>
                <a:lnTo>
                  <a:pt x="133" y="18"/>
                </a:lnTo>
                <a:lnTo>
                  <a:pt x="129" y="34"/>
                </a:lnTo>
                <a:lnTo>
                  <a:pt x="115" y="40"/>
                </a:lnTo>
                <a:lnTo>
                  <a:pt x="102" y="48"/>
                </a:lnTo>
                <a:lnTo>
                  <a:pt x="97" y="68"/>
                </a:lnTo>
                <a:lnTo>
                  <a:pt x="92" y="82"/>
                </a:lnTo>
                <a:lnTo>
                  <a:pt x="68" y="99"/>
                </a:lnTo>
                <a:lnTo>
                  <a:pt x="62" y="120"/>
                </a:lnTo>
                <a:lnTo>
                  <a:pt x="51" y="127"/>
                </a:lnTo>
                <a:lnTo>
                  <a:pt x="37" y="134"/>
                </a:lnTo>
                <a:lnTo>
                  <a:pt x="36" y="156"/>
                </a:lnTo>
                <a:lnTo>
                  <a:pt x="26" y="171"/>
                </a:lnTo>
                <a:lnTo>
                  <a:pt x="14" y="193"/>
                </a:lnTo>
                <a:lnTo>
                  <a:pt x="17" y="207"/>
                </a:lnTo>
                <a:lnTo>
                  <a:pt x="0" y="218"/>
                </a:lnTo>
                <a:lnTo>
                  <a:pt x="5" y="236"/>
                </a:lnTo>
                <a:lnTo>
                  <a:pt x="3" y="258"/>
                </a:lnTo>
                <a:lnTo>
                  <a:pt x="26" y="276"/>
                </a:lnTo>
                <a:lnTo>
                  <a:pt x="42" y="288"/>
                </a:lnTo>
                <a:lnTo>
                  <a:pt x="63" y="278"/>
                </a:lnTo>
                <a:lnTo>
                  <a:pt x="88" y="290"/>
                </a:lnTo>
                <a:lnTo>
                  <a:pt x="99" y="307"/>
                </a:lnTo>
                <a:lnTo>
                  <a:pt x="105" y="327"/>
                </a:lnTo>
                <a:lnTo>
                  <a:pt x="138" y="333"/>
                </a:lnTo>
                <a:lnTo>
                  <a:pt x="151" y="341"/>
                </a:lnTo>
                <a:lnTo>
                  <a:pt x="147" y="363"/>
                </a:lnTo>
                <a:lnTo>
                  <a:pt x="125" y="367"/>
                </a:lnTo>
                <a:lnTo>
                  <a:pt x="123" y="399"/>
                </a:lnTo>
                <a:lnTo>
                  <a:pt x="176" y="399"/>
                </a:lnTo>
                <a:lnTo>
                  <a:pt x="210" y="418"/>
                </a:lnTo>
                <a:lnTo>
                  <a:pt x="242" y="363"/>
                </a:lnTo>
                <a:lnTo>
                  <a:pt x="218" y="346"/>
                </a:lnTo>
                <a:lnTo>
                  <a:pt x="225" y="287"/>
                </a:lnTo>
                <a:lnTo>
                  <a:pt x="277" y="217"/>
                </a:lnTo>
                <a:lnTo>
                  <a:pt x="282" y="198"/>
                </a:lnTo>
                <a:lnTo>
                  <a:pt x="324" y="184"/>
                </a:lnTo>
                <a:lnTo>
                  <a:pt x="349" y="144"/>
                </a:lnTo>
                <a:lnTo>
                  <a:pt x="373" y="119"/>
                </a:lnTo>
              </a:path>
            </a:pathLst>
          </a:custGeom>
          <a:solidFill>
            <a:srgbClr val="FFCD00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1" name="Freeform 17"/>
          <p:cNvSpPr>
            <a:spLocks/>
          </p:cNvSpPr>
          <p:nvPr/>
        </p:nvSpPr>
        <p:spPr bwMode="auto">
          <a:xfrm>
            <a:off x="5104412" y="1810203"/>
            <a:ext cx="548107" cy="488550"/>
          </a:xfrm>
          <a:custGeom>
            <a:avLst/>
            <a:gdLst>
              <a:gd name="T0" fmla="*/ 310 w 311"/>
              <a:gd name="T1" fmla="*/ 30 h 292"/>
              <a:gd name="T2" fmla="*/ 300 w 311"/>
              <a:gd name="T3" fmla="*/ 23 h 292"/>
              <a:gd name="T4" fmla="*/ 275 w 311"/>
              <a:gd name="T5" fmla="*/ 43 h 292"/>
              <a:gd name="T6" fmla="*/ 249 w 311"/>
              <a:gd name="T7" fmla="*/ 43 h 292"/>
              <a:gd name="T8" fmla="*/ 238 w 311"/>
              <a:gd name="T9" fmla="*/ 51 h 292"/>
              <a:gd name="T10" fmla="*/ 218 w 311"/>
              <a:gd name="T11" fmla="*/ 51 h 292"/>
              <a:gd name="T12" fmla="*/ 187 w 311"/>
              <a:gd name="T13" fmla="*/ 34 h 292"/>
              <a:gd name="T14" fmla="*/ 167 w 311"/>
              <a:gd name="T15" fmla="*/ 23 h 292"/>
              <a:gd name="T16" fmla="*/ 147 w 311"/>
              <a:gd name="T17" fmla="*/ 26 h 292"/>
              <a:gd name="T18" fmla="*/ 90 w 311"/>
              <a:gd name="T19" fmla="*/ 0 h 292"/>
              <a:gd name="T20" fmla="*/ 73 w 311"/>
              <a:gd name="T21" fmla="*/ 12 h 292"/>
              <a:gd name="T22" fmla="*/ 59 w 311"/>
              <a:gd name="T23" fmla="*/ 15 h 292"/>
              <a:gd name="T24" fmla="*/ 54 w 311"/>
              <a:gd name="T25" fmla="*/ 26 h 292"/>
              <a:gd name="T26" fmla="*/ 59 w 311"/>
              <a:gd name="T27" fmla="*/ 34 h 292"/>
              <a:gd name="T28" fmla="*/ 56 w 311"/>
              <a:gd name="T29" fmla="*/ 43 h 292"/>
              <a:gd name="T30" fmla="*/ 22 w 311"/>
              <a:gd name="T31" fmla="*/ 36 h 292"/>
              <a:gd name="T32" fmla="*/ 6 w 311"/>
              <a:gd name="T33" fmla="*/ 46 h 292"/>
              <a:gd name="T34" fmla="*/ 0 w 311"/>
              <a:gd name="T35" fmla="*/ 61 h 292"/>
              <a:gd name="T36" fmla="*/ 1 w 311"/>
              <a:gd name="T37" fmla="*/ 80 h 292"/>
              <a:gd name="T38" fmla="*/ 25 w 311"/>
              <a:gd name="T39" fmla="*/ 111 h 292"/>
              <a:gd name="T40" fmla="*/ 19 w 311"/>
              <a:gd name="T41" fmla="*/ 134 h 292"/>
              <a:gd name="T42" fmla="*/ 42 w 311"/>
              <a:gd name="T43" fmla="*/ 156 h 292"/>
              <a:gd name="T44" fmla="*/ 41 w 311"/>
              <a:gd name="T45" fmla="*/ 169 h 292"/>
              <a:gd name="T46" fmla="*/ 14 w 311"/>
              <a:gd name="T47" fmla="*/ 176 h 292"/>
              <a:gd name="T48" fmla="*/ 18 w 311"/>
              <a:gd name="T49" fmla="*/ 204 h 292"/>
              <a:gd name="T50" fmla="*/ 40 w 311"/>
              <a:gd name="T51" fmla="*/ 210 h 292"/>
              <a:gd name="T52" fmla="*/ 49 w 311"/>
              <a:gd name="T53" fmla="*/ 241 h 292"/>
              <a:gd name="T54" fmla="*/ 93 w 311"/>
              <a:gd name="T55" fmla="*/ 246 h 292"/>
              <a:gd name="T56" fmla="*/ 110 w 311"/>
              <a:gd name="T57" fmla="*/ 261 h 292"/>
              <a:gd name="T58" fmla="*/ 130 w 311"/>
              <a:gd name="T59" fmla="*/ 280 h 292"/>
              <a:gd name="T60" fmla="*/ 143 w 311"/>
              <a:gd name="T61" fmla="*/ 279 h 292"/>
              <a:gd name="T62" fmla="*/ 176 w 311"/>
              <a:gd name="T63" fmla="*/ 291 h 292"/>
              <a:gd name="T64" fmla="*/ 178 w 311"/>
              <a:gd name="T65" fmla="*/ 270 h 292"/>
              <a:gd name="T66" fmla="*/ 174 w 311"/>
              <a:gd name="T67" fmla="*/ 247 h 292"/>
              <a:gd name="T68" fmla="*/ 191 w 311"/>
              <a:gd name="T69" fmla="*/ 238 h 292"/>
              <a:gd name="T70" fmla="*/ 187 w 311"/>
              <a:gd name="T71" fmla="*/ 223 h 292"/>
              <a:gd name="T72" fmla="*/ 201 w 311"/>
              <a:gd name="T73" fmla="*/ 196 h 292"/>
              <a:gd name="T74" fmla="*/ 207 w 311"/>
              <a:gd name="T75" fmla="*/ 187 h 292"/>
              <a:gd name="T76" fmla="*/ 209 w 311"/>
              <a:gd name="T77" fmla="*/ 165 h 292"/>
              <a:gd name="T78" fmla="*/ 237 w 311"/>
              <a:gd name="T79" fmla="*/ 151 h 292"/>
              <a:gd name="T80" fmla="*/ 240 w 311"/>
              <a:gd name="T81" fmla="*/ 130 h 292"/>
              <a:gd name="T82" fmla="*/ 261 w 311"/>
              <a:gd name="T83" fmla="*/ 117 h 292"/>
              <a:gd name="T84" fmla="*/ 269 w 311"/>
              <a:gd name="T85" fmla="*/ 105 h 292"/>
              <a:gd name="T86" fmla="*/ 273 w 311"/>
              <a:gd name="T87" fmla="*/ 79 h 292"/>
              <a:gd name="T88" fmla="*/ 289 w 311"/>
              <a:gd name="T89" fmla="*/ 69 h 292"/>
              <a:gd name="T90" fmla="*/ 302 w 311"/>
              <a:gd name="T91" fmla="*/ 64 h 292"/>
              <a:gd name="T92" fmla="*/ 310 w 311"/>
              <a:gd name="T93" fmla="*/ 30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11" h="292">
                <a:moveTo>
                  <a:pt x="310" y="30"/>
                </a:moveTo>
                <a:lnTo>
                  <a:pt x="300" y="23"/>
                </a:lnTo>
                <a:lnTo>
                  <a:pt x="275" y="43"/>
                </a:lnTo>
                <a:lnTo>
                  <a:pt x="249" y="43"/>
                </a:lnTo>
                <a:lnTo>
                  <a:pt x="238" y="51"/>
                </a:lnTo>
                <a:lnTo>
                  <a:pt x="218" y="51"/>
                </a:lnTo>
                <a:lnTo>
                  <a:pt x="187" y="34"/>
                </a:lnTo>
                <a:lnTo>
                  <a:pt x="167" y="23"/>
                </a:lnTo>
                <a:lnTo>
                  <a:pt x="147" y="26"/>
                </a:lnTo>
                <a:lnTo>
                  <a:pt x="90" y="0"/>
                </a:lnTo>
                <a:lnTo>
                  <a:pt x="73" y="12"/>
                </a:lnTo>
                <a:lnTo>
                  <a:pt x="59" y="15"/>
                </a:lnTo>
                <a:lnTo>
                  <a:pt x="54" y="26"/>
                </a:lnTo>
                <a:lnTo>
                  <a:pt x="59" y="34"/>
                </a:lnTo>
                <a:lnTo>
                  <a:pt x="56" y="43"/>
                </a:lnTo>
                <a:lnTo>
                  <a:pt x="22" y="36"/>
                </a:lnTo>
                <a:lnTo>
                  <a:pt x="6" y="46"/>
                </a:lnTo>
                <a:lnTo>
                  <a:pt x="0" y="61"/>
                </a:lnTo>
                <a:lnTo>
                  <a:pt x="1" y="80"/>
                </a:lnTo>
                <a:lnTo>
                  <a:pt x="25" y="111"/>
                </a:lnTo>
                <a:lnTo>
                  <a:pt x="19" y="134"/>
                </a:lnTo>
                <a:lnTo>
                  <a:pt x="42" y="156"/>
                </a:lnTo>
                <a:lnTo>
                  <a:pt x="41" y="169"/>
                </a:lnTo>
                <a:lnTo>
                  <a:pt x="14" y="176"/>
                </a:lnTo>
                <a:lnTo>
                  <a:pt x="18" y="204"/>
                </a:lnTo>
                <a:lnTo>
                  <a:pt x="40" y="210"/>
                </a:lnTo>
                <a:lnTo>
                  <a:pt x="49" y="241"/>
                </a:lnTo>
                <a:lnTo>
                  <a:pt x="93" y="246"/>
                </a:lnTo>
                <a:lnTo>
                  <a:pt x="110" y="261"/>
                </a:lnTo>
                <a:lnTo>
                  <a:pt x="130" y="280"/>
                </a:lnTo>
                <a:lnTo>
                  <a:pt x="143" y="279"/>
                </a:lnTo>
                <a:lnTo>
                  <a:pt x="176" y="291"/>
                </a:lnTo>
                <a:lnTo>
                  <a:pt x="178" y="270"/>
                </a:lnTo>
                <a:lnTo>
                  <a:pt x="174" y="247"/>
                </a:lnTo>
                <a:lnTo>
                  <a:pt x="191" y="238"/>
                </a:lnTo>
                <a:lnTo>
                  <a:pt x="187" y="223"/>
                </a:lnTo>
                <a:lnTo>
                  <a:pt x="201" y="196"/>
                </a:lnTo>
                <a:lnTo>
                  <a:pt x="207" y="187"/>
                </a:lnTo>
                <a:lnTo>
                  <a:pt x="209" y="165"/>
                </a:lnTo>
                <a:lnTo>
                  <a:pt x="237" y="151"/>
                </a:lnTo>
                <a:lnTo>
                  <a:pt x="240" y="130"/>
                </a:lnTo>
                <a:lnTo>
                  <a:pt x="261" y="117"/>
                </a:lnTo>
                <a:lnTo>
                  <a:pt x="269" y="105"/>
                </a:lnTo>
                <a:lnTo>
                  <a:pt x="273" y="79"/>
                </a:lnTo>
                <a:lnTo>
                  <a:pt x="289" y="69"/>
                </a:lnTo>
                <a:lnTo>
                  <a:pt x="302" y="64"/>
                </a:lnTo>
                <a:lnTo>
                  <a:pt x="310" y="30"/>
                </a:lnTo>
              </a:path>
            </a:pathLst>
          </a:custGeom>
          <a:solidFill>
            <a:schemeClr val="accent3">
              <a:lumMod val="5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2" name="Freeform 18"/>
          <p:cNvSpPr>
            <a:spLocks/>
          </p:cNvSpPr>
          <p:nvPr/>
        </p:nvSpPr>
        <p:spPr bwMode="auto">
          <a:xfrm>
            <a:off x="5146690" y="2215626"/>
            <a:ext cx="528478" cy="338339"/>
          </a:xfrm>
          <a:custGeom>
            <a:avLst/>
            <a:gdLst>
              <a:gd name="T0" fmla="*/ 24 w 300"/>
              <a:gd name="T1" fmla="*/ 0 h 202"/>
              <a:gd name="T2" fmla="*/ 66 w 300"/>
              <a:gd name="T3" fmla="*/ 4 h 202"/>
              <a:gd name="T4" fmla="*/ 86 w 300"/>
              <a:gd name="T5" fmla="*/ 19 h 202"/>
              <a:gd name="T6" fmla="*/ 103 w 300"/>
              <a:gd name="T7" fmla="*/ 38 h 202"/>
              <a:gd name="T8" fmla="*/ 119 w 300"/>
              <a:gd name="T9" fmla="*/ 38 h 202"/>
              <a:gd name="T10" fmla="*/ 155 w 300"/>
              <a:gd name="T11" fmla="*/ 49 h 202"/>
              <a:gd name="T12" fmla="*/ 190 w 300"/>
              <a:gd name="T13" fmla="*/ 77 h 202"/>
              <a:gd name="T14" fmla="*/ 211 w 300"/>
              <a:gd name="T15" fmla="*/ 65 h 202"/>
              <a:gd name="T16" fmla="*/ 239 w 300"/>
              <a:gd name="T17" fmla="*/ 79 h 202"/>
              <a:gd name="T18" fmla="*/ 247 w 300"/>
              <a:gd name="T19" fmla="*/ 96 h 202"/>
              <a:gd name="T20" fmla="*/ 254 w 300"/>
              <a:gd name="T21" fmla="*/ 116 h 202"/>
              <a:gd name="T22" fmla="*/ 287 w 300"/>
              <a:gd name="T23" fmla="*/ 121 h 202"/>
              <a:gd name="T24" fmla="*/ 299 w 300"/>
              <a:gd name="T25" fmla="*/ 130 h 202"/>
              <a:gd name="T26" fmla="*/ 294 w 300"/>
              <a:gd name="T27" fmla="*/ 153 h 202"/>
              <a:gd name="T28" fmla="*/ 274 w 300"/>
              <a:gd name="T29" fmla="*/ 157 h 202"/>
              <a:gd name="T30" fmla="*/ 271 w 300"/>
              <a:gd name="T31" fmla="*/ 184 h 202"/>
              <a:gd name="T32" fmla="*/ 256 w 300"/>
              <a:gd name="T33" fmla="*/ 201 h 202"/>
              <a:gd name="T34" fmla="*/ 239 w 300"/>
              <a:gd name="T35" fmla="*/ 201 h 202"/>
              <a:gd name="T36" fmla="*/ 218 w 300"/>
              <a:gd name="T37" fmla="*/ 191 h 202"/>
              <a:gd name="T38" fmla="*/ 216 w 300"/>
              <a:gd name="T39" fmla="*/ 161 h 202"/>
              <a:gd name="T40" fmla="*/ 214 w 300"/>
              <a:gd name="T41" fmla="*/ 149 h 202"/>
              <a:gd name="T42" fmla="*/ 131 w 300"/>
              <a:gd name="T43" fmla="*/ 149 h 202"/>
              <a:gd name="T44" fmla="*/ 123 w 300"/>
              <a:gd name="T45" fmla="*/ 170 h 202"/>
              <a:gd name="T46" fmla="*/ 112 w 300"/>
              <a:gd name="T47" fmla="*/ 187 h 202"/>
              <a:gd name="T48" fmla="*/ 91 w 300"/>
              <a:gd name="T49" fmla="*/ 192 h 202"/>
              <a:gd name="T50" fmla="*/ 80 w 300"/>
              <a:gd name="T51" fmla="*/ 187 h 202"/>
              <a:gd name="T52" fmla="*/ 80 w 300"/>
              <a:gd name="T53" fmla="*/ 161 h 202"/>
              <a:gd name="T54" fmla="*/ 77 w 300"/>
              <a:gd name="T55" fmla="*/ 149 h 202"/>
              <a:gd name="T56" fmla="*/ 66 w 300"/>
              <a:gd name="T57" fmla="*/ 147 h 202"/>
              <a:gd name="T58" fmla="*/ 51 w 300"/>
              <a:gd name="T59" fmla="*/ 160 h 202"/>
              <a:gd name="T60" fmla="*/ 52 w 300"/>
              <a:gd name="T61" fmla="*/ 184 h 202"/>
              <a:gd name="T62" fmla="*/ 35 w 300"/>
              <a:gd name="T63" fmla="*/ 192 h 202"/>
              <a:gd name="T64" fmla="*/ 23 w 300"/>
              <a:gd name="T65" fmla="*/ 191 h 202"/>
              <a:gd name="T66" fmla="*/ 24 w 300"/>
              <a:gd name="T67" fmla="*/ 153 h 202"/>
              <a:gd name="T68" fmla="*/ 12 w 300"/>
              <a:gd name="T69" fmla="*/ 124 h 202"/>
              <a:gd name="T70" fmla="*/ 0 w 300"/>
              <a:gd name="T71" fmla="*/ 107 h 202"/>
              <a:gd name="T72" fmla="*/ 6 w 300"/>
              <a:gd name="T73" fmla="*/ 90 h 202"/>
              <a:gd name="T74" fmla="*/ 24 w 300"/>
              <a:gd name="T75" fmla="*/ 76 h 202"/>
              <a:gd name="T76" fmla="*/ 20 w 300"/>
              <a:gd name="T77" fmla="*/ 51 h 202"/>
              <a:gd name="T78" fmla="*/ 8 w 300"/>
              <a:gd name="T79" fmla="*/ 28 h 202"/>
              <a:gd name="T80" fmla="*/ 9 w 300"/>
              <a:gd name="T81" fmla="*/ 18 h 202"/>
              <a:gd name="T82" fmla="*/ 24 w 300"/>
              <a:gd name="T83" fmla="*/ 0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00" h="202">
                <a:moveTo>
                  <a:pt x="24" y="0"/>
                </a:moveTo>
                <a:lnTo>
                  <a:pt x="66" y="4"/>
                </a:lnTo>
                <a:lnTo>
                  <a:pt x="86" y="19"/>
                </a:lnTo>
                <a:lnTo>
                  <a:pt x="103" y="38"/>
                </a:lnTo>
                <a:lnTo>
                  <a:pt x="119" y="38"/>
                </a:lnTo>
                <a:lnTo>
                  <a:pt x="155" y="49"/>
                </a:lnTo>
                <a:lnTo>
                  <a:pt x="190" y="77"/>
                </a:lnTo>
                <a:lnTo>
                  <a:pt x="211" y="65"/>
                </a:lnTo>
                <a:lnTo>
                  <a:pt x="239" y="79"/>
                </a:lnTo>
                <a:lnTo>
                  <a:pt x="247" y="96"/>
                </a:lnTo>
                <a:lnTo>
                  <a:pt x="254" y="116"/>
                </a:lnTo>
                <a:lnTo>
                  <a:pt x="287" y="121"/>
                </a:lnTo>
                <a:lnTo>
                  <a:pt x="299" y="130"/>
                </a:lnTo>
                <a:lnTo>
                  <a:pt x="294" y="153"/>
                </a:lnTo>
                <a:lnTo>
                  <a:pt x="274" y="157"/>
                </a:lnTo>
                <a:lnTo>
                  <a:pt x="271" y="184"/>
                </a:lnTo>
                <a:lnTo>
                  <a:pt x="256" y="201"/>
                </a:lnTo>
                <a:lnTo>
                  <a:pt x="239" y="201"/>
                </a:lnTo>
                <a:lnTo>
                  <a:pt x="218" y="191"/>
                </a:lnTo>
                <a:lnTo>
                  <a:pt x="216" y="161"/>
                </a:lnTo>
                <a:lnTo>
                  <a:pt x="214" y="149"/>
                </a:lnTo>
                <a:lnTo>
                  <a:pt x="131" y="149"/>
                </a:lnTo>
                <a:lnTo>
                  <a:pt x="123" y="170"/>
                </a:lnTo>
                <a:lnTo>
                  <a:pt x="112" y="187"/>
                </a:lnTo>
                <a:lnTo>
                  <a:pt x="91" y="192"/>
                </a:lnTo>
                <a:lnTo>
                  <a:pt x="80" y="187"/>
                </a:lnTo>
                <a:lnTo>
                  <a:pt x="80" y="161"/>
                </a:lnTo>
                <a:lnTo>
                  <a:pt x="77" y="149"/>
                </a:lnTo>
                <a:lnTo>
                  <a:pt x="66" y="147"/>
                </a:lnTo>
                <a:lnTo>
                  <a:pt x="51" y="160"/>
                </a:lnTo>
                <a:lnTo>
                  <a:pt x="52" y="184"/>
                </a:lnTo>
                <a:lnTo>
                  <a:pt x="35" y="192"/>
                </a:lnTo>
                <a:lnTo>
                  <a:pt x="23" y="191"/>
                </a:lnTo>
                <a:lnTo>
                  <a:pt x="24" y="153"/>
                </a:lnTo>
                <a:lnTo>
                  <a:pt x="12" y="124"/>
                </a:lnTo>
                <a:lnTo>
                  <a:pt x="0" y="107"/>
                </a:lnTo>
                <a:lnTo>
                  <a:pt x="6" y="90"/>
                </a:lnTo>
                <a:lnTo>
                  <a:pt x="24" y="76"/>
                </a:lnTo>
                <a:lnTo>
                  <a:pt x="20" y="51"/>
                </a:lnTo>
                <a:lnTo>
                  <a:pt x="8" y="28"/>
                </a:lnTo>
                <a:lnTo>
                  <a:pt x="9" y="18"/>
                </a:lnTo>
                <a:lnTo>
                  <a:pt x="24" y="0"/>
                </a:ln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3" name="Freeform 19"/>
          <p:cNvSpPr>
            <a:spLocks/>
          </p:cNvSpPr>
          <p:nvPr/>
        </p:nvSpPr>
        <p:spPr bwMode="auto">
          <a:xfrm>
            <a:off x="3660912" y="1696452"/>
            <a:ext cx="972399" cy="357298"/>
          </a:xfrm>
          <a:custGeom>
            <a:avLst/>
            <a:gdLst>
              <a:gd name="T0" fmla="*/ 39 w 552"/>
              <a:gd name="T1" fmla="*/ 11 h 214"/>
              <a:gd name="T2" fmla="*/ 41 w 552"/>
              <a:gd name="T3" fmla="*/ 25 h 214"/>
              <a:gd name="T4" fmla="*/ 25 w 552"/>
              <a:gd name="T5" fmla="*/ 38 h 214"/>
              <a:gd name="T6" fmla="*/ 11 w 552"/>
              <a:gd name="T7" fmla="*/ 59 h 214"/>
              <a:gd name="T8" fmla="*/ 0 w 552"/>
              <a:gd name="T9" fmla="*/ 95 h 214"/>
              <a:gd name="T10" fmla="*/ 21 w 552"/>
              <a:gd name="T11" fmla="*/ 122 h 214"/>
              <a:gd name="T12" fmla="*/ 24 w 552"/>
              <a:gd name="T13" fmla="*/ 143 h 214"/>
              <a:gd name="T14" fmla="*/ 20 w 552"/>
              <a:gd name="T15" fmla="*/ 164 h 214"/>
              <a:gd name="T16" fmla="*/ 15 w 552"/>
              <a:gd name="T17" fmla="*/ 179 h 214"/>
              <a:gd name="T18" fmla="*/ 19 w 552"/>
              <a:gd name="T19" fmla="*/ 195 h 214"/>
              <a:gd name="T20" fmla="*/ 30 w 552"/>
              <a:gd name="T21" fmla="*/ 211 h 214"/>
              <a:gd name="T22" fmla="*/ 66 w 552"/>
              <a:gd name="T23" fmla="*/ 211 h 214"/>
              <a:gd name="T24" fmla="*/ 108 w 552"/>
              <a:gd name="T25" fmla="*/ 213 h 214"/>
              <a:gd name="T26" fmla="*/ 128 w 552"/>
              <a:gd name="T27" fmla="*/ 204 h 214"/>
              <a:gd name="T28" fmla="*/ 143 w 552"/>
              <a:gd name="T29" fmla="*/ 178 h 214"/>
              <a:gd name="T30" fmla="*/ 157 w 552"/>
              <a:gd name="T31" fmla="*/ 182 h 214"/>
              <a:gd name="T32" fmla="*/ 171 w 552"/>
              <a:gd name="T33" fmla="*/ 193 h 214"/>
              <a:gd name="T34" fmla="*/ 202 w 552"/>
              <a:gd name="T35" fmla="*/ 173 h 214"/>
              <a:gd name="T36" fmla="*/ 219 w 552"/>
              <a:gd name="T37" fmla="*/ 181 h 214"/>
              <a:gd name="T38" fmla="*/ 245 w 552"/>
              <a:gd name="T39" fmla="*/ 198 h 214"/>
              <a:gd name="T40" fmla="*/ 263 w 552"/>
              <a:gd name="T41" fmla="*/ 204 h 214"/>
              <a:gd name="T42" fmla="*/ 304 w 552"/>
              <a:gd name="T43" fmla="*/ 177 h 214"/>
              <a:gd name="T44" fmla="*/ 321 w 552"/>
              <a:gd name="T45" fmla="*/ 180 h 214"/>
              <a:gd name="T46" fmla="*/ 350 w 552"/>
              <a:gd name="T47" fmla="*/ 190 h 214"/>
              <a:gd name="T48" fmla="*/ 365 w 552"/>
              <a:gd name="T49" fmla="*/ 184 h 214"/>
              <a:gd name="T50" fmla="*/ 384 w 552"/>
              <a:gd name="T51" fmla="*/ 176 h 214"/>
              <a:gd name="T52" fmla="*/ 405 w 552"/>
              <a:gd name="T53" fmla="*/ 183 h 214"/>
              <a:gd name="T54" fmla="*/ 426 w 552"/>
              <a:gd name="T55" fmla="*/ 173 h 214"/>
              <a:gd name="T56" fmla="*/ 445 w 552"/>
              <a:gd name="T57" fmla="*/ 160 h 214"/>
              <a:gd name="T58" fmla="*/ 461 w 552"/>
              <a:gd name="T59" fmla="*/ 147 h 214"/>
              <a:gd name="T60" fmla="*/ 486 w 552"/>
              <a:gd name="T61" fmla="*/ 162 h 214"/>
              <a:gd name="T62" fmla="*/ 492 w 552"/>
              <a:gd name="T63" fmla="*/ 142 h 214"/>
              <a:gd name="T64" fmla="*/ 496 w 552"/>
              <a:gd name="T65" fmla="*/ 125 h 214"/>
              <a:gd name="T66" fmla="*/ 517 w 552"/>
              <a:gd name="T67" fmla="*/ 119 h 214"/>
              <a:gd name="T68" fmla="*/ 551 w 552"/>
              <a:gd name="T69" fmla="*/ 110 h 214"/>
              <a:gd name="T70" fmla="*/ 551 w 552"/>
              <a:gd name="T71" fmla="*/ 97 h 214"/>
              <a:gd name="T72" fmla="*/ 551 w 552"/>
              <a:gd name="T73" fmla="*/ 76 h 214"/>
              <a:gd name="T74" fmla="*/ 469 w 552"/>
              <a:gd name="T75" fmla="*/ 57 h 214"/>
              <a:gd name="T76" fmla="*/ 389 w 552"/>
              <a:gd name="T77" fmla="*/ 34 h 214"/>
              <a:gd name="T78" fmla="*/ 373 w 552"/>
              <a:gd name="T79" fmla="*/ 37 h 214"/>
              <a:gd name="T80" fmla="*/ 285 w 552"/>
              <a:gd name="T81" fmla="*/ 0 h 214"/>
              <a:gd name="T82" fmla="*/ 254 w 552"/>
              <a:gd name="T83" fmla="*/ 11 h 214"/>
              <a:gd name="T84" fmla="*/ 214 w 552"/>
              <a:gd name="T85" fmla="*/ 23 h 214"/>
              <a:gd name="T86" fmla="*/ 166 w 552"/>
              <a:gd name="T87" fmla="*/ 23 h 214"/>
              <a:gd name="T88" fmla="*/ 151 w 552"/>
              <a:gd name="T89" fmla="*/ 26 h 214"/>
              <a:gd name="T90" fmla="*/ 146 w 552"/>
              <a:gd name="T91" fmla="*/ 14 h 214"/>
              <a:gd name="T92" fmla="*/ 132 w 552"/>
              <a:gd name="T93" fmla="*/ 26 h 214"/>
              <a:gd name="T94" fmla="*/ 106 w 552"/>
              <a:gd name="T95" fmla="*/ 23 h 214"/>
              <a:gd name="T96" fmla="*/ 78 w 552"/>
              <a:gd name="T97" fmla="*/ 11 h 214"/>
              <a:gd name="T98" fmla="*/ 63 w 552"/>
              <a:gd name="T99" fmla="*/ 9 h 214"/>
              <a:gd name="T100" fmla="*/ 39 w 552"/>
              <a:gd name="T101" fmla="*/ 11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52" h="214">
                <a:moveTo>
                  <a:pt x="39" y="11"/>
                </a:moveTo>
                <a:lnTo>
                  <a:pt x="41" y="25"/>
                </a:lnTo>
                <a:lnTo>
                  <a:pt x="25" y="38"/>
                </a:lnTo>
                <a:lnTo>
                  <a:pt x="11" y="59"/>
                </a:lnTo>
                <a:lnTo>
                  <a:pt x="0" y="95"/>
                </a:lnTo>
                <a:lnTo>
                  <a:pt x="21" y="122"/>
                </a:lnTo>
                <a:lnTo>
                  <a:pt x="24" y="143"/>
                </a:lnTo>
                <a:lnTo>
                  <a:pt x="20" y="164"/>
                </a:lnTo>
                <a:lnTo>
                  <a:pt x="15" y="179"/>
                </a:lnTo>
                <a:lnTo>
                  <a:pt x="19" y="195"/>
                </a:lnTo>
                <a:lnTo>
                  <a:pt x="30" y="211"/>
                </a:lnTo>
                <a:lnTo>
                  <a:pt x="66" y="211"/>
                </a:lnTo>
                <a:lnTo>
                  <a:pt x="108" y="213"/>
                </a:lnTo>
                <a:lnTo>
                  <a:pt x="128" y="204"/>
                </a:lnTo>
                <a:lnTo>
                  <a:pt x="143" y="178"/>
                </a:lnTo>
                <a:lnTo>
                  <a:pt x="157" y="182"/>
                </a:lnTo>
                <a:lnTo>
                  <a:pt x="171" y="193"/>
                </a:lnTo>
                <a:lnTo>
                  <a:pt x="202" y="173"/>
                </a:lnTo>
                <a:lnTo>
                  <a:pt x="219" y="181"/>
                </a:lnTo>
                <a:lnTo>
                  <a:pt x="245" y="198"/>
                </a:lnTo>
                <a:lnTo>
                  <a:pt x="263" y="204"/>
                </a:lnTo>
                <a:lnTo>
                  <a:pt x="304" y="177"/>
                </a:lnTo>
                <a:lnTo>
                  <a:pt x="321" y="180"/>
                </a:lnTo>
                <a:lnTo>
                  <a:pt x="350" y="190"/>
                </a:lnTo>
                <a:lnTo>
                  <a:pt x="365" y="184"/>
                </a:lnTo>
                <a:lnTo>
                  <a:pt x="384" y="176"/>
                </a:lnTo>
                <a:lnTo>
                  <a:pt x="405" y="183"/>
                </a:lnTo>
                <a:lnTo>
                  <a:pt x="426" y="173"/>
                </a:lnTo>
                <a:lnTo>
                  <a:pt x="445" y="160"/>
                </a:lnTo>
                <a:lnTo>
                  <a:pt x="461" y="147"/>
                </a:lnTo>
                <a:lnTo>
                  <a:pt x="486" y="162"/>
                </a:lnTo>
                <a:lnTo>
                  <a:pt x="492" y="142"/>
                </a:lnTo>
                <a:lnTo>
                  <a:pt x="496" y="125"/>
                </a:lnTo>
                <a:lnTo>
                  <a:pt x="517" y="119"/>
                </a:lnTo>
                <a:lnTo>
                  <a:pt x="551" y="110"/>
                </a:lnTo>
                <a:lnTo>
                  <a:pt x="551" y="97"/>
                </a:lnTo>
                <a:lnTo>
                  <a:pt x="551" y="76"/>
                </a:lnTo>
                <a:lnTo>
                  <a:pt x="469" y="57"/>
                </a:lnTo>
                <a:lnTo>
                  <a:pt x="389" y="34"/>
                </a:lnTo>
                <a:lnTo>
                  <a:pt x="373" y="37"/>
                </a:lnTo>
                <a:lnTo>
                  <a:pt x="285" y="0"/>
                </a:lnTo>
                <a:lnTo>
                  <a:pt x="254" y="11"/>
                </a:lnTo>
                <a:lnTo>
                  <a:pt x="214" y="23"/>
                </a:lnTo>
                <a:lnTo>
                  <a:pt x="166" y="23"/>
                </a:lnTo>
                <a:lnTo>
                  <a:pt x="151" y="26"/>
                </a:lnTo>
                <a:lnTo>
                  <a:pt x="146" y="14"/>
                </a:lnTo>
                <a:lnTo>
                  <a:pt x="132" y="26"/>
                </a:lnTo>
                <a:lnTo>
                  <a:pt x="106" y="23"/>
                </a:lnTo>
                <a:lnTo>
                  <a:pt x="78" y="11"/>
                </a:lnTo>
                <a:lnTo>
                  <a:pt x="63" y="9"/>
                </a:lnTo>
                <a:lnTo>
                  <a:pt x="39" y="11"/>
                </a:lnTo>
              </a:path>
            </a:pathLst>
          </a:custGeom>
          <a:solidFill>
            <a:srgbClr val="8DC63F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4" name="Freeform 20"/>
          <p:cNvSpPr>
            <a:spLocks/>
          </p:cNvSpPr>
          <p:nvPr/>
        </p:nvSpPr>
        <p:spPr bwMode="auto">
          <a:xfrm>
            <a:off x="4517047" y="1781036"/>
            <a:ext cx="631153" cy="361672"/>
          </a:xfrm>
          <a:custGeom>
            <a:avLst/>
            <a:gdLst>
              <a:gd name="T0" fmla="*/ 65 w 358"/>
              <a:gd name="T1" fmla="*/ 23 h 216"/>
              <a:gd name="T2" fmla="*/ 65 w 358"/>
              <a:gd name="T3" fmla="*/ 59 h 216"/>
              <a:gd name="T4" fmla="*/ 9 w 358"/>
              <a:gd name="T5" fmla="*/ 76 h 216"/>
              <a:gd name="T6" fmla="*/ 0 w 358"/>
              <a:gd name="T7" fmla="*/ 111 h 216"/>
              <a:gd name="T8" fmla="*/ 9 w 358"/>
              <a:gd name="T9" fmla="*/ 144 h 216"/>
              <a:gd name="T10" fmla="*/ 23 w 358"/>
              <a:gd name="T11" fmla="*/ 156 h 216"/>
              <a:gd name="T12" fmla="*/ 43 w 358"/>
              <a:gd name="T13" fmla="*/ 150 h 216"/>
              <a:gd name="T14" fmla="*/ 71 w 358"/>
              <a:gd name="T15" fmla="*/ 144 h 216"/>
              <a:gd name="T16" fmla="*/ 91 w 358"/>
              <a:gd name="T17" fmla="*/ 183 h 216"/>
              <a:gd name="T18" fmla="*/ 105 w 358"/>
              <a:gd name="T19" fmla="*/ 178 h 216"/>
              <a:gd name="T20" fmla="*/ 142 w 358"/>
              <a:gd name="T21" fmla="*/ 206 h 216"/>
              <a:gd name="T22" fmla="*/ 155 w 358"/>
              <a:gd name="T23" fmla="*/ 215 h 216"/>
              <a:gd name="T24" fmla="*/ 171 w 358"/>
              <a:gd name="T25" fmla="*/ 210 h 216"/>
              <a:gd name="T26" fmla="*/ 187 w 358"/>
              <a:gd name="T27" fmla="*/ 206 h 216"/>
              <a:gd name="T28" fmla="*/ 201 w 358"/>
              <a:gd name="T29" fmla="*/ 204 h 216"/>
              <a:gd name="T30" fmla="*/ 207 w 358"/>
              <a:gd name="T31" fmla="*/ 199 h 216"/>
              <a:gd name="T32" fmla="*/ 210 w 358"/>
              <a:gd name="T33" fmla="*/ 170 h 216"/>
              <a:gd name="T34" fmla="*/ 202 w 358"/>
              <a:gd name="T35" fmla="*/ 156 h 216"/>
              <a:gd name="T36" fmla="*/ 202 w 358"/>
              <a:gd name="T37" fmla="*/ 144 h 216"/>
              <a:gd name="T38" fmla="*/ 213 w 358"/>
              <a:gd name="T39" fmla="*/ 136 h 216"/>
              <a:gd name="T40" fmla="*/ 233 w 358"/>
              <a:gd name="T41" fmla="*/ 125 h 216"/>
              <a:gd name="T42" fmla="*/ 247 w 358"/>
              <a:gd name="T43" fmla="*/ 121 h 216"/>
              <a:gd name="T44" fmla="*/ 261 w 358"/>
              <a:gd name="T45" fmla="*/ 134 h 216"/>
              <a:gd name="T46" fmla="*/ 275 w 358"/>
              <a:gd name="T47" fmla="*/ 122 h 216"/>
              <a:gd name="T48" fmla="*/ 289 w 358"/>
              <a:gd name="T49" fmla="*/ 111 h 216"/>
              <a:gd name="T50" fmla="*/ 312 w 358"/>
              <a:gd name="T51" fmla="*/ 104 h 216"/>
              <a:gd name="T52" fmla="*/ 325 w 358"/>
              <a:gd name="T53" fmla="*/ 100 h 216"/>
              <a:gd name="T54" fmla="*/ 338 w 358"/>
              <a:gd name="T55" fmla="*/ 102 h 216"/>
              <a:gd name="T56" fmla="*/ 332 w 358"/>
              <a:gd name="T57" fmla="*/ 99 h 216"/>
              <a:gd name="T58" fmla="*/ 332 w 358"/>
              <a:gd name="T59" fmla="*/ 80 h 216"/>
              <a:gd name="T60" fmla="*/ 341 w 358"/>
              <a:gd name="T61" fmla="*/ 65 h 216"/>
              <a:gd name="T62" fmla="*/ 352 w 358"/>
              <a:gd name="T63" fmla="*/ 56 h 216"/>
              <a:gd name="T64" fmla="*/ 357 w 358"/>
              <a:gd name="T65" fmla="*/ 54 h 216"/>
              <a:gd name="T66" fmla="*/ 355 w 358"/>
              <a:gd name="T67" fmla="*/ 45 h 216"/>
              <a:gd name="T68" fmla="*/ 343 w 358"/>
              <a:gd name="T69" fmla="*/ 40 h 216"/>
              <a:gd name="T70" fmla="*/ 329 w 358"/>
              <a:gd name="T71" fmla="*/ 33 h 216"/>
              <a:gd name="T72" fmla="*/ 315 w 358"/>
              <a:gd name="T73" fmla="*/ 31 h 216"/>
              <a:gd name="T74" fmla="*/ 298 w 358"/>
              <a:gd name="T75" fmla="*/ 31 h 216"/>
              <a:gd name="T76" fmla="*/ 289 w 358"/>
              <a:gd name="T77" fmla="*/ 31 h 216"/>
              <a:gd name="T78" fmla="*/ 286 w 358"/>
              <a:gd name="T79" fmla="*/ 25 h 216"/>
              <a:gd name="T80" fmla="*/ 286 w 358"/>
              <a:gd name="T81" fmla="*/ 16 h 216"/>
              <a:gd name="T82" fmla="*/ 295 w 358"/>
              <a:gd name="T83" fmla="*/ 14 h 216"/>
              <a:gd name="T84" fmla="*/ 303 w 358"/>
              <a:gd name="T85" fmla="*/ 14 h 216"/>
              <a:gd name="T86" fmla="*/ 303 w 358"/>
              <a:gd name="T87" fmla="*/ 5 h 216"/>
              <a:gd name="T88" fmla="*/ 293 w 358"/>
              <a:gd name="T89" fmla="*/ 0 h 216"/>
              <a:gd name="T90" fmla="*/ 269 w 358"/>
              <a:gd name="T91" fmla="*/ 2 h 216"/>
              <a:gd name="T92" fmla="*/ 244 w 358"/>
              <a:gd name="T93" fmla="*/ 8 h 216"/>
              <a:gd name="T94" fmla="*/ 230 w 358"/>
              <a:gd name="T95" fmla="*/ 8 h 216"/>
              <a:gd name="T96" fmla="*/ 210 w 358"/>
              <a:gd name="T97" fmla="*/ 8 h 216"/>
              <a:gd name="T98" fmla="*/ 202 w 358"/>
              <a:gd name="T99" fmla="*/ 2 h 216"/>
              <a:gd name="T100" fmla="*/ 193 w 358"/>
              <a:gd name="T101" fmla="*/ 5 h 216"/>
              <a:gd name="T102" fmla="*/ 182 w 358"/>
              <a:gd name="T103" fmla="*/ 14 h 216"/>
              <a:gd name="T104" fmla="*/ 167 w 358"/>
              <a:gd name="T105" fmla="*/ 16 h 216"/>
              <a:gd name="T106" fmla="*/ 148 w 358"/>
              <a:gd name="T107" fmla="*/ 14 h 216"/>
              <a:gd name="T108" fmla="*/ 139 w 358"/>
              <a:gd name="T109" fmla="*/ 19 h 216"/>
              <a:gd name="T110" fmla="*/ 125 w 358"/>
              <a:gd name="T111" fmla="*/ 31 h 216"/>
              <a:gd name="T112" fmla="*/ 119 w 358"/>
              <a:gd name="T113" fmla="*/ 31 h 216"/>
              <a:gd name="T114" fmla="*/ 100 w 358"/>
              <a:gd name="T115" fmla="*/ 25 h 216"/>
              <a:gd name="T116" fmla="*/ 83 w 358"/>
              <a:gd name="T117" fmla="*/ 25 h 216"/>
              <a:gd name="T118" fmla="*/ 65 w 358"/>
              <a:gd name="T119" fmla="*/ 23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58" h="216">
                <a:moveTo>
                  <a:pt x="65" y="23"/>
                </a:moveTo>
                <a:lnTo>
                  <a:pt x="65" y="59"/>
                </a:lnTo>
                <a:lnTo>
                  <a:pt x="9" y="76"/>
                </a:lnTo>
                <a:lnTo>
                  <a:pt x="0" y="111"/>
                </a:lnTo>
                <a:lnTo>
                  <a:pt x="9" y="144"/>
                </a:lnTo>
                <a:lnTo>
                  <a:pt x="23" y="156"/>
                </a:lnTo>
                <a:lnTo>
                  <a:pt x="43" y="150"/>
                </a:lnTo>
                <a:lnTo>
                  <a:pt x="71" y="144"/>
                </a:lnTo>
                <a:lnTo>
                  <a:pt x="91" y="183"/>
                </a:lnTo>
                <a:lnTo>
                  <a:pt x="105" y="178"/>
                </a:lnTo>
                <a:lnTo>
                  <a:pt x="142" y="206"/>
                </a:lnTo>
                <a:lnTo>
                  <a:pt x="155" y="215"/>
                </a:lnTo>
                <a:lnTo>
                  <a:pt x="171" y="210"/>
                </a:lnTo>
                <a:lnTo>
                  <a:pt x="187" y="206"/>
                </a:lnTo>
                <a:lnTo>
                  <a:pt x="201" y="204"/>
                </a:lnTo>
                <a:lnTo>
                  <a:pt x="207" y="199"/>
                </a:lnTo>
                <a:lnTo>
                  <a:pt x="210" y="170"/>
                </a:lnTo>
                <a:lnTo>
                  <a:pt x="202" y="156"/>
                </a:lnTo>
                <a:lnTo>
                  <a:pt x="202" y="144"/>
                </a:lnTo>
                <a:lnTo>
                  <a:pt x="213" y="136"/>
                </a:lnTo>
                <a:lnTo>
                  <a:pt x="233" y="125"/>
                </a:lnTo>
                <a:lnTo>
                  <a:pt x="247" y="121"/>
                </a:lnTo>
                <a:lnTo>
                  <a:pt x="261" y="134"/>
                </a:lnTo>
                <a:lnTo>
                  <a:pt x="275" y="122"/>
                </a:lnTo>
                <a:lnTo>
                  <a:pt x="289" y="111"/>
                </a:lnTo>
                <a:lnTo>
                  <a:pt x="312" y="104"/>
                </a:lnTo>
                <a:lnTo>
                  <a:pt x="325" y="100"/>
                </a:lnTo>
                <a:lnTo>
                  <a:pt x="338" y="102"/>
                </a:lnTo>
                <a:lnTo>
                  <a:pt x="332" y="99"/>
                </a:lnTo>
                <a:lnTo>
                  <a:pt x="332" y="80"/>
                </a:lnTo>
                <a:lnTo>
                  <a:pt x="341" y="65"/>
                </a:lnTo>
                <a:lnTo>
                  <a:pt x="352" y="56"/>
                </a:lnTo>
                <a:lnTo>
                  <a:pt x="357" y="54"/>
                </a:lnTo>
                <a:lnTo>
                  <a:pt x="355" y="45"/>
                </a:lnTo>
                <a:lnTo>
                  <a:pt x="343" y="40"/>
                </a:lnTo>
                <a:lnTo>
                  <a:pt x="329" y="33"/>
                </a:lnTo>
                <a:lnTo>
                  <a:pt x="315" y="31"/>
                </a:lnTo>
                <a:lnTo>
                  <a:pt x="298" y="31"/>
                </a:lnTo>
                <a:lnTo>
                  <a:pt x="289" y="31"/>
                </a:lnTo>
                <a:lnTo>
                  <a:pt x="286" y="25"/>
                </a:lnTo>
                <a:lnTo>
                  <a:pt x="286" y="16"/>
                </a:lnTo>
                <a:lnTo>
                  <a:pt x="295" y="14"/>
                </a:lnTo>
                <a:lnTo>
                  <a:pt x="303" y="14"/>
                </a:lnTo>
                <a:lnTo>
                  <a:pt x="303" y="5"/>
                </a:lnTo>
                <a:lnTo>
                  <a:pt x="293" y="0"/>
                </a:lnTo>
                <a:lnTo>
                  <a:pt x="269" y="2"/>
                </a:lnTo>
                <a:lnTo>
                  <a:pt x="244" y="8"/>
                </a:lnTo>
                <a:lnTo>
                  <a:pt x="230" y="8"/>
                </a:lnTo>
                <a:lnTo>
                  <a:pt x="210" y="8"/>
                </a:lnTo>
                <a:lnTo>
                  <a:pt x="202" y="2"/>
                </a:lnTo>
                <a:lnTo>
                  <a:pt x="193" y="5"/>
                </a:lnTo>
                <a:lnTo>
                  <a:pt x="182" y="14"/>
                </a:lnTo>
                <a:lnTo>
                  <a:pt x="167" y="16"/>
                </a:lnTo>
                <a:lnTo>
                  <a:pt x="148" y="14"/>
                </a:lnTo>
                <a:lnTo>
                  <a:pt x="139" y="19"/>
                </a:lnTo>
                <a:lnTo>
                  <a:pt x="125" y="31"/>
                </a:lnTo>
                <a:lnTo>
                  <a:pt x="119" y="31"/>
                </a:lnTo>
                <a:lnTo>
                  <a:pt x="100" y="25"/>
                </a:lnTo>
                <a:lnTo>
                  <a:pt x="83" y="25"/>
                </a:lnTo>
                <a:lnTo>
                  <a:pt x="65" y="23"/>
                </a:lnTo>
              </a:path>
            </a:pathLst>
          </a:custGeom>
          <a:solidFill>
            <a:srgbClr val="C4DF9B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5" name="Freeform 21"/>
          <p:cNvSpPr>
            <a:spLocks/>
          </p:cNvSpPr>
          <p:nvPr/>
        </p:nvSpPr>
        <p:spPr bwMode="auto">
          <a:xfrm>
            <a:off x="2812328" y="1600200"/>
            <a:ext cx="957300" cy="966891"/>
          </a:xfrm>
          <a:custGeom>
            <a:avLst/>
            <a:gdLst>
              <a:gd name="T0" fmla="*/ 513 w 543"/>
              <a:gd name="T1" fmla="*/ 88 h 577"/>
              <a:gd name="T2" fmla="*/ 482 w 543"/>
              <a:gd name="T3" fmla="*/ 145 h 577"/>
              <a:gd name="T4" fmla="*/ 502 w 543"/>
              <a:gd name="T5" fmla="*/ 190 h 577"/>
              <a:gd name="T6" fmla="*/ 496 w 543"/>
              <a:gd name="T7" fmla="*/ 233 h 577"/>
              <a:gd name="T8" fmla="*/ 519 w 543"/>
              <a:gd name="T9" fmla="*/ 286 h 577"/>
              <a:gd name="T10" fmla="*/ 477 w 543"/>
              <a:gd name="T11" fmla="*/ 366 h 577"/>
              <a:gd name="T12" fmla="*/ 504 w 543"/>
              <a:gd name="T13" fmla="*/ 392 h 577"/>
              <a:gd name="T14" fmla="*/ 536 w 543"/>
              <a:gd name="T15" fmla="*/ 437 h 577"/>
              <a:gd name="T16" fmla="*/ 528 w 543"/>
              <a:gd name="T17" fmla="*/ 459 h 577"/>
              <a:gd name="T18" fmla="*/ 488 w 543"/>
              <a:gd name="T19" fmla="*/ 525 h 577"/>
              <a:gd name="T20" fmla="*/ 445 w 543"/>
              <a:gd name="T21" fmla="*/ 528 h 577"/>
              <a:gd name="T22" fmla="*/ 442 w 543"/>
              <a:gd name="T23" fmla="*/ 576 h 577"/>
              <a:gd name="T24" fmla="*/ 392 w 543"/>
              <a:gd name="T25" fmla="*/ 553 h 577"/>
              <a:gd name="T26" fmla="*/ 329 w 543"/>
              <a:gd name="T27" fmla="*/ 545 h 577"/>
              <a:gd name="T28" fmla="*/ 273 w 543"/>
              <a:gd name="T29" fmla="*/ 528 h 577"/>
              <a:gd name="T30" fmla="*/ 230 w 543"/>
              <a:gd name="T31" fmla="*/ 547 h 577"/>
              <a:gd name="T32" fmla="*/ 230 w 543"/>
              <a:gd name="T33" fmla="*/ 462 h 577"/>
              <a:gd name="T34" fmla="*/ 213 w 543"/>
              <a:gd name="T35" fmla="*/ 448 h 577"/>
              <a:gd name="T36" fmla="*/ 147 w 543"/>
              <a:gd name="T37" fmla="*/ 479 h 577"/>
              <a:gd name="T38" fmla="*/ 102 w 543"/>
              <a:gd name="T39" fmla="*/ 497 h 577"/>
              <a:gd name="T40" fmla="*/ 71 w 543"/>
              <a:gd name="T41" fmla="*/ 507 h 577"/>
              <a:gd name="T42" fmla="*/ 62 w 543"/>
              <a:gd name="T43" fmla="*/ 468 h 577"/>
              <a:gd name="T44" fmla="*/ 102 w 543"/>
              <a:gd name="T45" fmla="*/ 419 h 577"/>
              <a:gd name="T46" fmla="*/ 93 w 543"/>
              <a:gd name="T47" fmla="*/ 397 h 577"/>
              <a:gd name="T48" fmla="*/ 130 w 543"/>
              <a:gd name="T49" fmla="*/ 378 h 577"/>
              <a:gd name="T50" fmla="*/ 102 w 543"/>
              <a:gd name="T51" fmla="*/ 366 h 577"/>
              <a:gd name="T52" fmla="*/ 88 w 543"/>
              <a:gd name="T53" fmla="*/ 331 h 577"/>
              <a:gd name="T54" fmla="*/ 116 w 543"/>
              <a:gd name="T55" fmla="*/ 309 h 577"/>
              <a:gd name="T56" fmla="*/ 79 w 543"/>
              <a:gd name="T57" fmla="*/ 312 h 577"/>
              <a:gd name="T58" fmla="*/ 51 w 543"/>
              <a:gd name="T59" fmla="*/ 295 h 577"/>
              <a:gd name="T60" fmla="*/ 68 w 543"/>
              <a:gd name="T61" fmla="*/ 261 h 577"/>
              <a:gd name="T62" fmla="*/ 43 w 543"/>
              <a:gd name="T63" fmla="*/ 261 h 577"/>
              <a:gd name="T64" fmla="*/ 14 w 543"/>
              <a:gd name="T65" fmla="*/ 221 h 577"/>
              <a:gd name="T66" fmla="*/ 9 w 543"/>
              <a:gd name="T67" fmla="*/ 167 h 577"/>
              <a:gd name="T68" fmla="*/ 51 w 543"/>
              <a:gd name="T69" fmla="*/ 136 h 577"/>
              <a:gd name="T70" fmla="*/ 76 w 543"/>
              <a:gd name="T71" fmla="*/ 124 h 577"/>
              <a:gd name="T72" fmla="*/ 138 w 543"/>
              <a:gd name="T73" fmla="*/ 116 h 577"/>
              <a:gd name="T74" fmla="*/ 185 w 543"/>
              <a:gd name="T75" fmla="*/ 105 h 577"/>
              <a:gd name="T76" fmla="*/ 207 w 543"/>
              <a:gd name="T77" fmla="*/ 97 h 577"/>
              <a:gd name="T78" fmla="*/ 238 w 543"/>
              <a:gd name="T79" fmla="*/ 100 h 577"/>
              <a:gd name="T80" fmla="*/ 230 w 543"/>
              <a:gd name="T81" fmla="*/ 60 h 577"/>
              <a:gd name="T82" fmla="*/ 287 w 543"/>
              <a:gd name="T83" fmla="*/ 43 h 577"/>
              <a:gd name="T84" fmla="*/ 304 w 543"/>
              <a:gd name="T85" fmla="*/ 9 h 577"/>
              <a:gd name="T86" fmla="*/ 337 w 543"/>
              <a:gd name="T87" fmla="*/ 14 h 577"/>
              <a:gd name="T88" fmla="*/ 366 w 543"/>
              <a:gd name="T89" fmla="*/ 12 h 577"/>
              <a:gd name="T90" fmla="*/ 428 w 543"/>
              <a:gd name="T91" fmla="*/ 34 h 577"/>
              <a:gd name="T92" fmla="*/ 459 w 543"/>
              <a:gd name="T93" fmla="*/ 54 h 577"/>
              <a:gd name="T94" fmla="*/ 519 w 543"/>
              <a:gd name="T95" fmla="*/ 65 h 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543" h="577">
                <a:moveTo>
                  <a:pt x="519" y="65"/>
                </a:moveTo>
                <a:lnTo>
                  <a:pt x="522" y="79"/>
                </a:lnTo>
                <a:lnTo>
                  <a:pt x="513" y="88"/>
                </a:lnTo>
                <a:lnTo>
                  <a:pt x="504" y="97"/>
                </a:lnTo>
                <a:lnTo>
                  <a:pt x="491" y="116"/>
                </a:lnTo>
                <a:lnTo>
                  <a:pt x="482" y="145"/>
                </a:lnTo>
                <a:lnTo>
                  <a:pt x="480" y="150"/>
                </a:lnTo>
                <a:lnTo>
                  <a:pt x="502" y="179"/>
                </a:lnTo>
                <a:lnTo>
                  <a:pt x="502" y="190"/>
                </a:lnTo>
                <a:lnTo>
                  <a:pt x="504" y="204"/>
                </a:lnTo>
                <a:lnTo>
                  <a:pt x="499" y="221"/>
                </a:lnTo>
                <a:lnTo>
                  <a:pt x="496" y="233"/>
                </a:lnTo>
                <a:lnTo>
                  <a:pt x="499" y="252"/>
                </a:lnTo>
                <a:lnTo>
                  <a:pt x="511" y="276"/>
                </a:lnTo>
                <a:lnTo>
                  <a:pt x="519" y="286"/>
                </a:lnTo>
                <a:lnTo>
                  <a:pt x="513" y="300"/>
                </a:lnTo>
                <a:lnTo>
                  <a:pt x="485" y="335"/>
                </a:lnTo>
                <a:lnTo>
                  <a:pt x="477" y="366"/>
                </a:lnTo>
                <a:lnTo>
                  <a:pt x="482" y="386"/>
                </a:lnTo>
                <a:lnTo>
                  <a:pt x="491" y="395"/>
                </a:lnTo>
                <a:lnTo>
                  <a:pt x="504" y="392"/>
                </a:lnTo>
                <a:lnTo>
                  <a:pt x="513" y="392"/>
                </a:lnTo>
                <a:lnTo>
                  <a:pt x="528" y="414"/>
                </a:lnTo>
                <a:lnTo>
                  <a:pt x="536" y="437"/>
                </a:lnTo>
                <a:lnTo>
                  <a:pt x="542" y="451"/>
                </a:lnTo>
                <a:lnTo>
                  <a:pt x="539" y="459"/>
                </a:lnTo>
                <a:lnTo>
                  <a:pt x="528" y="459"/>
                </a:lnTo>
                <a:lnTo>
                  <a:pt x="519" y="474"/>
                </a:lnTo>
                <a:lnTo>
                  <a:pt x="502" y="502"/>
                </a:lnTo>
                <a:lnTo>
                  <a:pt x="488" y="525"/>
                </a:lnTo>
                <a:lnTo>
                  <a:pt x="471" y="516"/>
                </a:lnTo>
                <a:lnTo>
                  <a:pt x="457" y="516"/>
                </a:lnTo>
                <a:lnTo>
                  <a:pt x="445" y="528"/>
                </a:lnTo>
                <a:lnTo>
                  <a:pt x="434" y="542"/>
                </a:lnTo>
                <a:lnTo>
                  <a:pt x="440" y="553"/>
                </a:lnTo>
                <a:lnTo>
                  <a:pt x="442" y="576"/>
                </a:lnTo>
                <a:lnTo>
                  <a:pt x="417" y="547"/>
                </a:lnTo>
                <a:lnTo>
                  <a:pt x="406" y="553"/>
                </a:lnTo>
                <a:lnTo>
                  <a:pt x="392" y="553"/>
                </a:lnTo>
                <a:lnTo>
                  <a:pt x="377" y="556"/>
                </a:lnTo>
                <a:lnTo>
                  <a:pt x="346" y="547"/>
                </a:lnTo>
                <a:lnTo>
                  <a:pt x="329" y="545"/>
                </a:lnTo>
                <a:lnTo>
                  <a:pt x="304" y="550"/>
                </a:lnTo>
                <a:lnTo>
                  <a:pt x="283" y="539"/>
                </a:lnTo>
                <a:lnTo>
                  <a:pt x="273" y="528"/>
                </a:lnTo>
                <a:lnTo>
                  <a:pt x="266" y="531"/>
                </a:lnTo>
                <a:lnTo>
                  <a:pt x="258" y="539"/>
                </a:lnTo>
                <a:lnTo>
                  <a:pt x="230" y="547"/>
                </a:lnTo>
                <a:lnTo>
                  <a:pt x="213" y="516"/>
                </a:lnTo>
                <a:lnTo>
                  <a:pt x="230" y="476"/>
                </a:lnTo>
                <a:lnTo>
                  <a:pt x="230" y="462"/>
                </a:lnTo>
                <a:lnTo>
                  <a:pt x="226" y="448"/>
                </a:lnTo>
                <a:lnTo>
                  <a:pt x="218" y="434"/>
                </a:lnTo>
                <a:lnTo>
                  <a:pt x="213" y="448"/>
                </a:lnTo>
                <a:lnTo>
                  <a:pt x="199" y="454"/>
                </a:lnTo>
                <a:lnTo>
                  <a:pt x="181" y="466"/>
                </a:lnTo>
                <a:lnTo>
                  <a:pt x="147" y="479"/>
                </a:lnTo>
                <a:lnTo>
                  <a:pt x="128" y="483"/>
                </a:lnTo>
                <a:lnTo>
                  <a:pt x="111" y="485"/>
                </a:lnTo>
                <a:lnTo>
                  <a:pt x="102" y="497"/>
                </a:lnTo>
                <a:lnTo>
                  <a:pt x="90" y="507"/>
                </a:lnTo>
                <a:lnTo>
                  <a:pt x="68" y="519"/>
                </a:lnTo>
                <a:lnTo>
                  <a:pt x="71" y="507"/>
                </a:lnTo>
                <a:lnTo>
                  <a:pt x="62" y="502"/>
                </a:lnTo>
                <a:lnTo>
                  <a:pt x="65" y="485"/>
                </a:lnTo>
                <a:lnTo>
                  <a:pt x="62" y="468"/>
                </a:lnTo>
                <a:lnTo>
                  <a:pt x="57" y="457"/>
                </a:lnTo>
                <a:lnTo>
                  <a:pt x="76" y="443"/>
                </a:lnTo>
                <a:lnTo>
                  <a:pt x="102" y="419"/>
                </a:lnTo>
                <a:lnTo>
                  <a:pt x="90" y="414"/>
                </a:lnTo>
                <a:lnTo>
                  <a:pt x="83" y="400"/>
                </a:lnTo>
                <a:lnTo>
                  <a:pt x="93" y="397"/>
                </a:lnTo>
                <a:lnTo>
                  <a:pt x="102" y="388"/>
                </a:lnTo>
                <a:lnTo>
                  <a:pt x="122" y="383"/>
                </a:lnTo>
                <a:lnTo>
                  <a:pt x="130" y="378"/>
                </a:lnTo>
                <a:lnTo>
                  <a:pt x="128" y="366"/>
                </a:lnTo>
                <a:lnTo>
                  <a:pt x="111" y="366"/>
                </a:lnTo>
                <a:lnTo>
                  <a:pt x="102" y="366"/>
                </a:lnTo>
                <a:lnTo>
                  <a:pt x="90" y="360"/>
                </a:lnTo>
                <a:lnTo>
                  <a:pt x="88" y="349"/>
                </a:lnTo>
                <a:lnTo>
                  <a:pt x="88" y="331"/>
                </a:lnTo>
                <a:lnTo>
                  <a:pt x="93" y="321"/>
                </a:lnTo>
                <a:lnTo>
                  <a:pt x="102" y="309"/>
                </a:lnTo>
                <a:lnTo>
                  <a:pt x="116" y="309"/>
                </a:lnTo>
                <a:lnTo>
                  <a:pt x="105" y="298"/>
                </a:lnTo>
                <a:lnTo>
                  <a:pt x="85" y="304"/>
                </a:lnTo>
                <a:lnTo>
                  <a:pt x="79" y="312"/>
                </a:lnTo>
                <a:lnTo>
                  <a:pt x="57" y="326"/>
                </a:lnTo>
                <a:lnTo>
                  <a:pt x="48" y="312"/>
                </a:lnTo>
                <a:lnTo>
                  <a:pt x="51" y="295"/>
                </a:lnTo>
                <a:lnTo>
                  <a:pt x="54" y="281"/>
                </a:lnTo>
                <a:lnTo>
                  <a:pt x="65" y="269"/>
                </a:lnTo>
                <a:lnTo>
                  <a:pt x="68" y="261"/>
                </a:lnTo>
                <a:lnTo>
                  <a:pt x="62" y="252"/>
                </a:lnTo>
                <a:lnTo>
                  <a:pt x="51" y="258"/>
                </a:lnTo>
                <a:lnTo>
                  <a:pt x="43" y="261"/>
                </a:lnTo>
                <a:lnTo>
                  <a:pt x="31" y="241"/>
                </a:lnTo>
                <a:lnTo>
                  <a:pt x="23" y="227"/>
                </a:lnTo>
                <a:lnTo>
                  <a:pt x="14" y="221"/>
                </a:lnTo>
                <a:lnTo>
                  <a:pt x="0" y="216"/>
                </a:lnTo>
                <a:lnTo>
                  <a:pt x="9" y="207"/>
                </a:lnTo>
                <a:lnTo>
                  <a:pt x="9" y="167"/>
                </a:lnTo>
                <a:lnTo>
                  <a:pt x="17" y="159"/>
                </a:lnTo>
                <a:lnTo>
                  <a:pt x="37" y="145"/>
                </a:lnTo>
                <a:lnTo>
                  <a:pt x="51" y="136"/>
                </a:lnTo>
                <a:lnTo>
                  <a:pt x="62" y="131"/>
                </a:lnTo>
                <a:lnTo>
                  <a:pt x="76" y="136"/>
                </a:lnTo>
                <a:lnTo>
                  <a:pt x="76" y="124"/>
                </a:lnTo>
                <a:lnTo>
                  <a:pt x="93" y="105"/>
                </a:lnTo>
                <a:lnTo>
                  <a:pt x="105" y="108"/>
                </a:lnTo>
                <a:lnTo>
                  <a:pt x="138" y="116"/>
                </a:lnTo>
                <a:lnTo>
                  <a:pt x="150" y="122"/>
                </a:lnTo>
                <a:lnTo>
                  <a:pt x="162" y="116"/>
                </a:lnTo>
                <a:lnTo>
                  <a:pt x="185" y="105"/>
                </a:lnTo>
                <a:lnTo>
                  <a:pt x="190" y="100"/>
                </a:lnTo>
                <a:lnTo>
                  <a:pt x="199" y="105"/>
                </a:lnTo>
                <a:lnTo>
                  <a:pt x="207" y="97"/>
                </a:lnTo>
                <a:lnTo>
                  <a:pt x="216" y="102"/>
                </a:lnTo>
                <a:lnTo>
                  <a:pt x="233" y="108"/>
                </a:lnTo>
                <a:lnTo>
                  <a:pt x="238" y="100"/>
                </a:lnTo>
                <a:lnTo>
                  <a:pt x="238" y="85"/>
                </a:lnTo>
                <a:lnTo>
                  <a:pt x="233" y="71"/>
                </a:lnTo>
                <a:lnTo>
                  <a:pt x="230" y="60"/>
                </a:lnTo>
                <a:lnTo>
                  <a:pt x="250" y="51"/>
                </a:lnTo>
                <a:lnTo>
                  <a:pt x="273" y="36"/>
                </a:lnTo>
                <a:lnTo>
                  <a:pt x="287" y="43"/>
                </a:lnTo>
                <a:lnTo>
                  <a:pt x="278" y="26"/>
                </a:lnTo>
                <a:lnTo>
                  <a:pt x="289" y="20"/>
                </a:lnTo>
                <a:lnTo>
                  <a:pt x="304" y="9"/>
                </a:lnTo>
                <a:lnTo>
                  <a:pt x="315" y="0"/>
                </a:lnTo>
                <a:lnTo>
                  <a:pt x="326" y="0"/>
                </a:lnTo>
                <a:lnTo>
                  <a:pt x="337" y="14"/>
                </a:lnTo>
                <a:lnTo>
                  <a:pt x="346" y="3"/>
                </a:lnTo>
                <a:lnTo>
                  <a:pt x="361" y="3"/>
                </a:lnTo>
                <a:lnTo>
                  <a:pt x="366" y="12"/>
                </a:lnTo>
                <a:lnTo>
                  <a:pt x="389" y="12"/>
                </a:lnTo>
                <a:lnTo>
                  <a:pt x="414" y="20"/>
                </a:lnTo>
                <a:lnTo>
                  <a:pt x="428" y="34"/>
                </a:lnTo>
                <a:lnTo>
                  <a:pt x="434" y="54"/>
                </a:lnTo>
                <a:lnTo>
                  <a:pt x="442" y="60"/>
                </a:lnTo>
                <a:lnTo>
                  <a:pt x="459" y="54"/>
                </a:lnTo>
                <a:lnTo>
                  <a:pt x="473" y="62"/>
                </a:lnTo>
                <a:lnTo>
                  <a:pt x="494" y="68"/>
                </a:lnTo>
                <a:lnTo>
                  <a:pt x="519" y="65"/>
                </a:lnTo>
              </a:path>
            </a:pathLst>
          </a:custGeom>
          <a:solidFill>
            <a:srgbClr val="218535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6" name="Freeform 22"/>
          <p:cNvSpPr>
            <a:spLocks/>
          </p:cNvSpPr>
          <p:nvPr/>
        </p:nvSpPr>
        <p:spPr bwMode="auto">
          <a:xfrm>
            <a:off x="3645813" y="1941455"/>
            <a:ext cx="1997647" cy="1521066"/>
          </a:xfrm>
          <a:custGeom>
            <a:avLst/>
            <a:gdLst>
              <a:gd name="T0" fmla="*/ 63 w 1133"/>
              <a:gd name="T1" fmla="*/ 255 h 907"/>
              <a:gd name="T2" fmla="*/ 31 w 1133"/>
              <a:gd name="T3" fmla="*/ 188 h 907"/>
              <a:gd name="T4" fmla="*/ 9 w 1133"/>
              <a:gd name="T5" fmla="*/ 126 h 907"/>
              <a:gd name="T6" fmla="*/ 63 w 1133"/>
              <a:gd name="T7" fmla="*/ 63 h 907"/>
              <a:gd name="T8" fmla="*/ 151 w 1133"/>
              <a:gd name="T9" fmla="*/ 38 h 907"/>
              <a:gd name="T10" fmla="*/ 210 w 1133"/>
              <a:gd name="T11" fmla="*/ 26 h 907"/>
              <a:gd name="T12" fmla="*/ 286 w 1133"/>
              <a:gd name="T13" fmla="*/ 48 h 907"/>
              <a:gd name="T14" fmla="*/ 392 w 1133"/>
              <a:gd name="T15" fmla="*/ 29 h 907"/>
              <a:gd name="T16" fmla="*/ 469 w 1133"/>
              <a:gd name="T17" fmla="*/ 0 h 907"/>
              <a:gd name="T18" fmla="*/ 517 w 1133"/>
              <a:gd name="T19" fmla="*/ 60 h 907"/>
              <a:gd name="T20" fmla="*/ 599 w 1133"/>
              <a:gd name="T21" fmla="*/ 79 h 907"/>
              <a:gd name="T22" fmla="*/ 676 w 1133"/>
              <a:gd name="T23" fmla="*/ 111 h 907"/>
              <a:gd name="T24" fmla="*/ 698 w 1133"/>
              <a:gd name="T25" fmla="*/ 65 h 907"/>
              <a:gd name="T26" fmla="*/ 724 w 1133"/>
              <a:gd name="T27" fmla="*/ 32 h 907"/>
              <a:gd name="T28" fmla="*/ 783 w 1133"/>
              <a:gd name="T29" fmla="*/ 15 h 907"/>
              <a:gd name="T30" fmla="*/ 846 w 1133"/>
              <a:gd name="T31" fmla="*/ 55 h 907"/>
              <a:gd name="T32" fmla="*/ 840 w 1133"/>
              <a:gd name="T33" fmla="*/ 97 h 907"/>
              <a:gd name="T34" fmla="*/ 857 w 1133"/>
              <a:gd name="T35" fmla="*/ 185 h 907"/>
              <a:gd name="T36" fmla="*/ 854 w 1133"/>
              <a:gd name="T37" fmla="*/ 253 h 907"/>
              <a:gd name="T38" fmla="*/ 871 w 1133"/>
              <a:gd name="T39" fmla="*/ 327 h 907"/>
              <a:gd name="T40" fmla="*/ 902 w 1133"/>
              <a:gd name="T41" fmla="*/ 347 h 907"/>
              <a:gd name="T42" fmla="*/ 928 w 1133"/>
              <a:gd name="T43" fmla="*/ 316 h 907"/>
              <a:gd name="T44" fmla="*/ 962 w 1133"/>
              <a:gd name="T45" fmla="*/ 350 h 907"/>
              <a:gd name="T46" fmla="*/ 1064 w 1133"/>
              <a:gd name="T47" fmla="*/ 312 h 907"/>
              <a:gd name="T48" fmla="*/ 1109 w 1133"/>
              <a:gd name="T49" fmla="*/ 364 h 907"/>
              <a:gd name="T50" fmla="*/ 1123 w 1133"/>
              <a:gd name="T51" fmla="*/ 435 h 907"/>
              <a:gd name="T52" fmla="*/ 1098 w 1133"/>
              <a:gd name="T53" fmla="*/ 523 h 907"/>
              <a:gd name="T54" fmla="*/ 1047 w 1133"/>
              <a:gd name="T55" fmla="*/ 559 h 907"/>
              <a:gd name="T56" fmla="*/ 1033 w 1133"/>
              <a:gd name="T57" fmla="*/ 628 h 907"/>
              <a:gd name="T58" fmla="*/ 990 w 1133"/>
              <a:gd name="T59" fmla="*/ 574 h 907"/>
              <a:gd name="T60" fmla="*/ 883 w 1133"/>
              <a:gd name="T61" fmla="*/ 540 h 907"/>
              <a:gd name="T62" fmla="*/ 837 w 1133"/>
              <a:gd name="T63" fmla="*/ 545 h 907"/>
              <a:gd name="T64" fmla="*/ 758 w 1133"/>
              <a:gd name="T65" fmla="*/ 597 h 907"/>
              <a:gd name="T66" fmla="*/ 647 w 1133"/>
              <a:gd name="T67" fmla="*/ 710 h 907"/>
              <a:gd name="T68" fmla="*/ 564 w 1133"/>
              <a:gd name="T69" fmla="*/ 781 h 907"/>
              <a:gd name="T70" fmla="*/ 540 w 1133"/>
              <a:gd name="T71" fmla="*/ 823 h 907"/>
              <a:gd name="T72" fmla="*/ 505 w 1133"/>
              <a:gd name="T73" fmla="*/ 886 h 907"/>
              <a:gd name="T74" fmla="*/ 445 w 1133"/>
              <a:gd name="T75" fmla="*/ 878 h 907"/>
              <a:gd name="T76" fmla="*/ 355 w 1133"/>
              <a:gd name="T77" fmla="*/ 894 h 907"/>
              <a:gd name="T78" fmla="*/ 286 w 1133"/>
              <a:gd name="T79" fmla="*/ 841 h 907"/>
              <a:gd name="T80" fmla="*/ 174 w 1133"/>
              <a:gd name="T81" fmla="*/ 792 h 907"/>
              <a:gd name="T82" fmla="*/ 69 w 1133"/>
              <a:gd name="T83" fmla="*/ 858 h 907"/>
              <a:gd name="T84" fmla="*/ 46 w 1133"/>
              <a:gd name="T85" fmla="*/ 804 h 907"/>
              <a:gd name="T86" fmla="*/ 48 w 1133"/>
              <a:gd name="T87" fmla="*/ 690 h 907"/>
              <a:gd name="T88" fmla="*/ 143 w 1133"/>
              <a:gd name="T89" fmla="*/ 520 h 907"/>
              <a:gd name="T90" fmla="*/ 190 w 1133"/>
              <a:gd name="T91" fmla="*/ 443 h 907"/>
              <a:gd name="T92" fmla="*/ 128 w 1133"/>
              <a:gd name="T93" fmla="*/ 412 h 907"/>
              <a:gd name="T94" fmla="*/ 86 w 1133"/>
              <a:gd name="T95" fmla="*/ 330 h 907"/>
              <a:gd name="T96" fmla="*/ 12 w 1133"/>
              <a:gd name="T97" fmla="*/ 324 h 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133" h="907">
                <a:moveTo>
                  <a:pt x="12" y="324"/>
                </a:moveTo>
                <a:lnTo>
                  <a:pt x="29" y="293"/>
                </a:lnTo>
                <a:lnTo>
                  <a:pt x="51" y="253"/>
                </a:lnTo>
                <a:lnTo>
                  <a:pt x="63" y="255"/>
                </a:lnTo>
                <a:lnTo>
                  <a:pt x="65" y="245"/>
                </a:lnTo>
                <a:lnTo>
                  <a:pt x="51" y="202"/>
                </a:lnTo>
                <a:lnTo>
                  <a:pt x="34" y="185"/>
                </a:lnTo>
                <a:lnTo>
                  <a:pt x="31" y="188"/>
                </a:lnTo>
                <a:lnTo>
                  <a:pt x="20" y="191"/>
                </a:lnTo>
                <a:lnTo>
                  <a:pt x="6" y="176"/>
                </a:lnTo>
                <a:lnTo>
                  <a:pt x="0" y="157"/>
                </a:lnTo>
                <a:lnTo>
                  <a:pt x="9" y="126"/>
                </a:lnTo>
                <a:lnTo>
                  <a:pt x="38" y="97"/>
                </a:lnTo>
                <a:lnTo>
                  <a:pt x="43" y="79"/>
                </a:lnTo>
                <a:lnTo>
                  <a:pt x="38" y="65"/>
                </a:lnTo>
                <a:lnTo>
                  <a:pt x="63" y="63"/>
                </a:lnTo>
                <a:lnTo>
                  <a:pt x="100" y="65"/>
                </a:lnTo>
                <a:lnTo>
                  <a:pt x="117" y="65"/>
                </a:lnTo>
                <a:lnTo>
                  <a:pt x="131" y="60"/>
                </a:lnTo>
                <a:lnTo>
                  <a:pt x="151" y="38"/>
                </a:lnTo>
                <a:lnTo>
                  <a:pt x="153" y="32"/>
                </a:lnTo>
                <a:lnTo>
                  <a:pt x="165" y="34"/>
                </a:lnTo>
                <a:lnTo>
                  <a:pt x="179" y="46"/>
                </a:lnTo>
                <a:lnTo>
                  <a:pt x="210" y="26"/>
                </a:lnTo>
                <a:lnTo>
                  <a:pt x="236" y="38"/>
                </a:lnTo>
                <a:lnTo>
                  <a:pt x="253" y="51"/>
                </a:lnTo>
                <a:lnTo>
                  <a:pt x="270" y="57"/>
                </a:lnTo>
                <a:lnTo>
                  <a:pt x="286" y="48"/>
                </a:lnTo>
                <a:lnTo>
                  <a:pt x="312" y="29"/>
                </a:lnTo>
                <a:lnTo>
                  <a:pt x="358" y="43"/>
                </a:lnTo>
                <a:lnTo>
                  <a:pt x="369" y="38"/>
                </a:lnTo>
                <a:lnTo>
                  <a:pt x="392" y="29"/>
                </a:lnTo>
                <a:lnTo>
                  <a:pt x="412" y="34"/>
                </a:lnTo>
                <a:lnTo>
                  <a:pt x="435" y="26"/>
                </a:lnTo>
                <a:lnTo>
                  <a:pt x="452" y="12"/>
                </a:lnTo>
                <a:lnTo>
                  <a:pt x="469" y="0"/>
                </a:lnTo>
                <a:lnTo>
                  <a:pt x="491" y="12"/>
                </a:lnTo>
                <a:lnTo>
                  <a:pt x="500" y="32"/>
                </a:lnTo>
                <a:lnTo>
                  <a:pt x="505" y="51"/>
                </a:lnTo>
                <a:lnTo>
                  <a:pt x="517" y="60"/>
                </a:lnTo>
                <a:lnTo>
                  <a:pt x="536" y="55"/>
                </a:lnTo>
                <a:lnTo>
                  <a:pt x="564" y="46"/>
                </a:lnTo>
                <a:lnTo>
                  <a:pt x="585" y="88"/>
                </a:lnTo>
                <a:lnTo>
                  <a:pt x="599" y="79"/>
                </a:lnTo>
                <a:lnTo>
                  <a:pt x="628" y="103"/>
                </a:lnTo>
                <a:lnTo>
                  <a:pt x="647" y="119"/>
                </a:lnTo>
                <a:lnTo>
                  <a:pt x="659" y="117"/>
                </a:lnTo>
                <a:lnTo>
                  <a:pt x="676" y="111"/>
                </a:lnTo>
                <a:lnTo>
                  <a:pt x="692" y="108"/>
                </a:lnTo>
                <a:lnTo>
                  <a:pt x="701" y="103"/>
                </a:lnTo>
                <a:lnTo>
                  <a:pt x="704" y="72"/>
                </a:lnTo>
                <a:lnTo>
                  <a:pt x="698" y="65"/>
                </a:lnTo>
                <a:lnTo>
                  <a:pt x="692" y="55"/>
                </a:lnTo>
                <a:lnTo>
                  <a:pt x="695" y="46"/>
                </a:lnTo>
                <a:lnTo>
                  <a:pt x="707" y="38"/>
                </a:lnTo>
                <a:lnTo>
                  <a:pt x="724" y="32"/>
                </a:lnTo>
                <a:lnTo>
                  <a:pt x="740" y="26"/>
                </a:lnTo>
                <a:lnTo>
                  <a:pt x="755" y="38"/>
                </a:lnTo>
                <a:lnTo>
                  <a:pt x="769" y="26"/>
                </a:lnTo>
                <a:lnTo>
                  <a:pt x="783" y="15"/>
                </a:lnTo>
                <a:lnTo>
                  <a:pt x="809" y="9"/>
                </a:lnTo>
                <a:lnTo>
                  <a:pt x="828" y="0"/>
                </a:lnTo>
                <a:lnTo>
                  <a:pt x="851" y="32"/>
                </a:lnTo>
                <a:lnTo>
                  <a:pt x="846" y="55"/>
                </a:lnTo>
                <a:lnTo>
                  <a:pt x="868" y="77"/>
                </a:lnTo>
                <a:lnTo>
                  <a:pt x="868" y="88"/>
                </a:lnTo>
                <a:lnTo>
                  <a:pt x="854" y="94"/>
                </a:lnTo>
                <a:lnTo>
                  <a:pt x="840" y="97"/>
                </a:lnTo>
                <a:lnTo>
                  <a:pt x="843" y="122"/>
                </a:lnTo>
                <a:lnTo>
                  <a:pt x="868" y="131"/>
                </a:lnTo>
                <a:lnTo>
                  <a:pt x="877" y="159"/>
                </a:lnTo>
                <a:lnTo>
                  <a:pt x="857" y="185"/>
                </a:lnTo>
                <a:lnTo>
                  <a:pt x="868" y="210"/>
                </a:lnTo>
                <a:lnTo>
                  <a:pt x="874" y="236"/>
                </a:lnTo>
                <a:lnTo>
                  <a:pt x="866" y="245"/>
                </a:lnTo>
                <a:lnTo>
                  <a:pt x="854" y="253"/>
                </a:lnTo>
                <a:lnTo>
                  <a:pt x="851" y="267"/>
                </a:lnTo>
                <a:lnTo>
                  <a:pt x="866" y="290"/>
                </a:lnTo>
                <a:lnTo>
                  <a:pt x="871" y="304"/>
                </a:lnTo>
                <a:lnTo>
                  <a:pt x="871" y="327"/>
                </a:lnTo>
                <a:lnTo>
                  <a:pt x="871" y="347"/>
                </a:lnTo>
                <a:lnTo>
                  <a:pt x="877" y="355"/>
                </a:lnTo>
                <a:lnTo>
                  <a:pt x="883" y="355"/>
                </a:lnTo>
                <a:lnTo>
                  <a:pt x="902" y="347"/>
                </a:lnTo>
                <a:lnTo>
                  <a:pt x="902" y="324"/>
                </a:lnTo>
                <a:lnTo>
                  <a:pt x="911" y="316"/>
                </a:lnTo>
                <a:lnTo>
                  <a:pt x="916" y="307"/>
                </a:lnTo>
                <a:lnTo>
                  <a:pt x="928" y="316"/>
                </a:lnTo>
                <a:lnTo>
                  <a:pt x="931" y="341"/>
                </a:lnTo>
                <a:lnTo>
                  <a:pt x="933" y="355"/>
                </a:lnTo>
                <a:lnTo>
                  <a:pt x="945" y="355"/>
                </a:lnTo>
                <a:lnTo>
                  <a:pt x="962" y="350"/>
                </a:lnTo>
                <a:lnTo>
                  <a:pt x="970" y="338"/>
                </a:lnTo>
                <a:lnTo>
                  <a:pt x="979" y="324"/>
                </a:lnTo>
                <a:lnTo>
                  <a:pt x="979" y="312"/>
                </a:lnTo>
                <a:lnTo>
                  <a:pt x="1064" y="312"/>
                </a:lnTo>
                <a:lnTo>
                  <a:pt x="1067" y="333"/>
                </a:lnTo>
                <a:lnTo>
                  <a:pt x="1070" y="352"/>
                </a:lnTo>
                <a:lnTo>
                  <a:pt x="1082" y="361"/>
                </a:lnTo>
                <a:lnTo>
                  <a:pt x="1109" y="364"/>
                </a:lnTo>
                <a:lnTo>
                  <a:pt x="1113" y="378"/>
                </a:lnTo>
                <a:lnTo>
                  <a:pt x="1132" y="390"/>
                </a:lnTo>
                <a:lnTo>
                  <a:pt x="1127" y="415"/>
                </a:lnTo>
                <a:lnTo>
                  <a:pt x="1123" y="435"/>
                </a:lnTo>
                <a:lnTo>
                  <a:pt x="1106" y="455"/>
                </a:lnTo>
                <a:lnTo>
                  <a:pt x="1087" y="466"/>
                </a:lnTo>
                <a:lnTo>
                  <a:pt x="1087" y="497"/>
                </a:lnTo>
                <a:lnTo>
                  <a:pt x="1098" y="523"/>
                </a:lnTo>
                <a:lnTo>
                  <a:pt x="1082" y="531"/>
                </a:lnTo>
                <a:lnTo>
                  <a:pt x="1075" y="511"/>
                </a:lnTo>
                <a:lnTo>
                  <a:pt x="1067" y="537"/>
                </a:lnTo>
                <a:lnTo>
                  <a:pt x="1047" y="559"/>
                </a:lnTo>
                <a:lnTo>
                  <a:pt x="1064" y="588"/>
                </a:lnTo>
                <a:lnTo>
                  <a:pt x="1078" y="611"/>
                </a:lnTo>
                <a:lnTo>
                  <a:pt x="1058" y="625"/>
                </a:lnTo>
                <a:lnTo>
                  <a:pt x="1033" y="628"/>
                </a:lnTo>
                <a:lnTo>
                  <a:pt x="1010" y="625"/>
                </a:lnTo>
                <a:lnTo>
                  <a:pt x="985" y="642"/>
                </a:lnTo>
                <a:lnTo>
                  <a:pt x="970" y="594"/>
                </a:lnTo>
                <a:lnTo>
                  <a:pt x="990" y="574"/>
                </a:lnTo>
                <a:lnTo>
                  <a:pt x="942" y="566"/>
                </a:lnTo>
                <a:lnTo>
                  <a:pt x="916" y="551"/>
                </a:lnTo>
                <a:lnTo>
                  <a:pt x="902" y="557"/>
                </a:lnTo>
                <a:lnTo>
                  <a:pt x="883" y="540"/>
                </a:lnTo>
                <a:lnTo>
                  <a:pt x="877" y="554"/>
                </a:lnTo>
                <a:lnTo>
                  <a:pt x="863" y="562"/>
                </a:lnTo>
                <a:lnTo>
                  <a:pt x="851" y="559"/>
                </a:lnTo>
                <a:lnTo>
                  <a:pt x="837" y="545"/>
                </a:lnTo>
                <a:lnTo>
                  <a:pt x="823" y="551"/>
                </a:lnTo>
                <a:lnTo>
                  <a:pt x="806" y="568"/>
                </a:lnTo>
                <a:lnTo>
                  <a:pt x="789" y="583"/>
                </a:lnTo>
                <a:lnTo>
                  <a:pt x="758" y="597"/>
                </a:lnTo>
                <a:lnTo>
                  <a:pt x="744" y="602"/>
                </a:lnTo>
                <a:lnTo>
                  <a:pt x="724" y="623"/>
                </a:lnTo>
                <a:lnTo>
                  <a:pt x="650" y="685"/>
                </a:lnTo>
                <a:lnTo>
                  <a:pt x="647" y="710"/>
                </a:lnTo>
                <a:lnTo>
                  <a:pt x="628" y="707"/>
                </a:lnTo>
                <a:lnTo>
                  <a:pt x="616" y="735"/>
                </a:lnTo>
                <a:lnTo>
                  <a:pt x="582" y="766"/>
                </a:lnTo>
                <a:lnTo>
                  <a:pt x="564" y="781"/>
                </a:lnTo>
                <a:lnTo>
                  <a:pt x="568" y="790"/>
                </a:lnTo>
                <a:lnTo>
                  <a:pt x="571" y="801"/>
                </a:lnTo>
                <a:lnTo>
                  <a:pt x="559" y="809"/>
                </a:lnTo>
                <a:lnTo>
                  <a:pt x="540" y="823"/>
                </a:lnTo>
                <a:lnTo>
                  <a:pt x="528" y="827"/>
                </a:lnTo>
                <a:lnTo>
                  <a:pt x="525" y="852"/>
                </a:lnTo>
                <a:lnTo>
                  <a:pt x="519" y="880"/>
                </a:lnTo>
                <a:lnTo>
                  <a:pt x="505" y="886"/>
                </a:lnTo>
                <a:lnTo>
                  <a:pt x="491" y="855"/>
                </a:lnTo>
                <a:lnTo>
                  <a:pt x="474" y="841"/>
                </a:lnTo>
                <a:lnTo>
                  <a:pt x="454" y="852"/>
                </a:lnTo>
                <a:lnTo>
                  <a:pt x="445" y="878"/>
                </a:lnTo>
                <a:lnTo>
                  <a:pt x="409" y="880"/>
                </a:lnTo>
                <a:lnTo>
                  <a:pt x="389" y="886"/>
                </a:lnTo>
                <a:lnTo>
                  <a:pt x="364" y="906"/>
                </a:lnTo>
                <a:lnTo>
                  <a:pt x="355" y="894"/>
                </a:lnTo>
                <a:lnTo>
                  <a:pt x="350" y="861"/>
                </a:lnTo>
                <a:lnTo>
                  <a:pt x="341" y="849"/>
                </a:lnTo>
                <a:lnTo>
                  <a:pt x="310" y="869"/>
                </a:lnTo>
                <a:lnTo>
                  <a:pt x="286" y="841"/>
                </a:lnTo>
                <a:lnTo>
                  <a:pt x="259" y="846"/>
                </a:lnTo>
                <a:lnTo>
                  <a:pt x="238" y="838"/>
                </a:lnTo>
                <a:lnTo>
                  <a:pt x="216" y="844"/>
                </a:lnTo>
                <a:lnTo>
                  <a:pt x="174" y="792"/>
                </a:lnTo>
                <a:lnTo>
                  <a:pt x="153" y="792"/>
                </a:lnTo>
                <a:lnTo>
                  <a:pt x="122" y="818"/>
                </a:lnTo>
                <a:lnTo>
                  <a:pt x="94" y="823"/>
                </a:lnTo>
                <a:lnTo>
                  <a:pt x="69" y="858"/>
                </a:lnTo>
                <a:lnTo>
                  <a:pt x="46" y="844"/>
                </a:lnTo>
                <a:lnTo>
                  <a:pt x="6" y="863"/>
                </a:lnTo>
                <a:lnTo>
                  <a:pt x="0" y="832"/>
                </a:lnTo>
                <a:lnTo>
                  <a:pt x="46" y="804"/>
                </a:lnTo>
                <a:lnTo>
                  <a:pt x="38" y="787"/>
                </a:lnTo>
                <a:lnTo>
                  <a:pt x="31" y="770"/>
                </a:lnTo>
                <a:lnTo>
                  <a:pt x="55" y="735"/>
                </a:lnTo>
                <a:lnTo>
                  <a:pt x="48" y="690"/>
                </a:lnTo>
                <a:lnTo>
                  <a:pt x="55" y="602"/>
                </a:lnTo>
                <a:lnTo>
                  <a:pt x="77" y="571"/>
                </a:lnTo>
                <a:lnTo>
                  <a:pt x="111" y="545"/>
                </a:lnTo>
                <a:lnTo>
                  <a:pt x="143" y="520"/>
                </a:lnTo>
                <a:lnTo>
                  <a:pt x="171" y="497"/>
                </a:lnTo>
                <a:lnTo>
                  <a:pt x="185" y="480"/>
                </a:lnTo>
                <a:lnTo>
                  <a:pt x="193" y="466"/>
                </a:lnTo>
                <a:lnTo>
                  <a:pt x="190" y="443"/>
                </a:lnTo>
                <a:lnTo>
                  <a:pt x="176" y="429"/>
                </a:lnTo>
                <a:lnTo>
                  <a:pt x="157" y="423"/>
                </a:lnTo>
                <a:lnTo>
                  <a:pt x="134" y="423"/>
                </a:lnTo>
                <a:lnTo>
                  <a:pt x="128" y="412"/>
                </a:lnTo>
                <a:lnTo>
                  <a:pt x="125" y="392"/>
                </a:lnTo>
                <a:lnTo>
                  <a:pt x="119" y="364"/>
                </a:lnTo>
                <a:lnTo>
                  <a:pt x="103" y="338"/>
                </a:lnTo>
                <a:lnTo>
                  <a:pt x="86" y="330"/>
                </a:lnTo>
                <a:lnTo>
                  <a:pt x="57" y="324"/>
                </a:lnTo>
                <a:lnTo>
                  <a:pt x="38" y="327"/>
                </a:lnTo>
                <a:lnTo>
                  <a:pt x="26" y="330"/>
                </a:lnTo>
                <a:lnTo>
                  <a:pt x="12" y="324"/>
                </a:lnTo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grpSp>
        <p:nvGrpSpPr>
          <p:cNvPr id="27" name="Group 42"/>
          <p:cNvGrpSpPr>
            <a:grpSpLocks/>
          </p:cNvGrpSpPr>
          <p:nvPr/>
        </p:nvGrpSpPr>
        <p:grpSpPr bwMode="auto">
          <a:xfrm>
            <a:off x="1157438" y="5280430"/>
            <a:ext cx="2105425" cy="765638"/>
            <a:chOff x="3696" y="3336"/>
            <a:chExt cx="1249" cy="457"/>
          </a:xfrm>
          <a:solidFill>
            <a:srgbClr val="007FC7"/>
          </a:solidFill>
        </p:grpSpPr>
        <p:sp>
          <p:nvSpPr>
            <p:cNvPr id="28" name="Freeform 43"/>
            <p:cNvSpPr>
              <a:spLocks/>
            </p:cNvSpPr>
            <p:nvPr/>
          </p:nvSpPr>
          <p:spPr bwMode="auto">
            <a:xfrm>
              <a:off x="3759" y="3453"/>
              <a:ext cx="66" cy="104"/>
            </a:xfrm>
            <a:custGeom>
              <a:avLst/>
              <a:gdLst>
                <a:gd name="T0" fmla="*/ 65 w 66"/>
                <a:gd name="T1" fmla="*/ 69 h 104"/>
                <a:gd name="T2" fmla="*/ 58 w 66"/>
                <a:gd name="T3" fmla="*/ 0 h 104"/>
                <a:gd name="T4" fmla="*/ 16 w 66"/>
                <a:gd name="T5" fmla="*/ 0 h 104"/>
                <a:gd name="T6" fmla="*/ 0 w 66"/>
                <a:gd name="T7" fmla="*/ 23 h 104"/>
                <a:gd name="T8" fmla="*/ 25 w 66"/>
                <a:gd name="T9" fmla="*/ 96 h 104"/>
                <a:gd name="T10" fmla="*/ 46 w 66"/>
                <a:gd name="T11" fmla="*/ 103 h 104"/>
                <a:gd name="T12" fmla="*/ 65 w 66"/>
                <a:gd name="T13" fmla="*/ 69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104">
                  <a:moveTo>
                    <a:pt x="65" y="69"/>
                  </a:moveTo>
                  <a:lnTo>
                    <a:pt x="58" y="0"/>
                  </a:lnTo>
                  <a:lnTo>
                    <a:pt x="16" y="0"/>
                  </a:lnTo>
                  <a:lnTo>
                    <a:pt x="0" y="23"/>
                  </a:lnTo>
                  <a:lnTo>
                    <a:pt x="25" y="96"/>
                  </a:lnTo>
                  <a:lnTo>
                    <a:pt x="46" y="103"/>
                  </a:lnTo>
                  <a:lnTo>
                    <a:pt x="65" y="69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0" name="Freeform 44"/>
            <p:cNvSpPr>
              <a:spLocks/>
            </p:cNvSpPr>
            <p:nvPr/>
          </p:nvSpPr>
          <p:spPr bwMode="auto">
            <a:xfrm>
              <a:off x="4836" y="3336"/>
              <a:ext cx="109" cy="114"/>
            </a:xfrm>
            <a:custGeom>
              <a:avLst/>
              <a:gdLst>
                <a:gd name="T0" fmla="*/ 102 w 109"/>
                <a:gd name="T1" fmla="*/ 63 h 114"/>
                <a:gd name="T2" fmla="*/ 108 w 109"/>
                <a:gd name="T3" fmla="*/ 0 h 114"/>
                <a:gd name="T4" fmla="*/ 85 w 109"/>
                <a:gd name="T5" fmla="*/ 5 h 114"/>
                <a:gd name="T6" fmla="*/ 83 w 109"/>
                <a:gd name="T7" fmla="*/ 27 h 114"/>
                <a:gd name="T8" fmla="*/ 15 w 109"/>
                <a:gd name="T9" fmla="*/ 45 h 114"/>
                <a:gd name="T10" fmla="*/ 0 w 109"/>
                <a:gd name="T11" fmla="*/ 107 h 114"/>
                <a:gd name="T12" fmla="*/ 36 w 109"/>
                <a:gd name="T13" fmla="*/ 113 h 114"/>
                <a:gd name="T14" fmla="*/ 52 w 109"/>
                <a:gd name="T15" fmla="*/ 84 h 114"/>
                <a:gd name="T16" fmla="*/ 102 w 109"/>
                <a:gd name="T17" fmla="*/ 63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9" h="114">
                  <a:moveTo>
                    <a:pt x="102" y="63"/>
                  </a:moveTo>
                  <a:lnTo>
                    <a:pt x="108" y="0"/>
                  </a:lnTo>
                  <a:lnTo>
                    <a:pt x="85" y="5"/>
                  </a:lnTo>
                  <a:lnTo>
                    <a:pt x="83" y="27"/>
                  </a:lnTo>
                  <a:lnTo>
                    <a:pt x="15" y="45"/>
                  </a:lnTo>
                  <a:lnTo>
                    <a:pt x="0" y="107"/>
                  </a:lnTo>
                  <a:lnTo>
                    <a:pt x="36" y="113"/>
                  </a:lnTo>
                  <a:lnTo>
                    <a:pt x="52" y="84"/>
                  </a:lnTo>
                  <a:lnTo>
                    <a:pt x="102" y="63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1" name="Freeform 45"/>
            <p:cNvSpPr>
              <a:spLocks/>
            </p:cNvSpPr>
            <p:nvPr/>
          </p:nvSpPr>
          <p:spPr bwMode="auto">
            <a:xfrm>
              <a:off x="3923" y="3633"/>
              <a:ext cx="66" cy="53"/>
            </a:xfrm>
            <a:custGeom>
              <a:avLst/>
              <a:gdLst>
                <a:gd name="T0" fmla="*/ 65 w 66"/>
                <a:gd name="T1" fmla="*/ 21 h 53"/>
                <a:gd name="T2" fmla="*/ 24 w 66"/>
                <a:gd name="T3" fmla="*/ 0 h 53"/>
                <a:gd name="T4" fmla="*/ 0 w 66"/>
                <a:gd name="T5" fmla="*/ 18 h 53"/>
                <a:gd name="T6" fmla="*/ 19 w 66"/>
                <a:gd name="T7" fmla="*/ 52 h 53"/>
                <a:gd name="T8" fmla="*/ 54 w 66"/>
                <a:gd name="T9" fmla="*/ 52 h 53"/>
                <a:gd name="T10" fmla="*/ 65 w 66"/>
                <a:gd name="T11" fmla="*/ 2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53">
                  <a:moveTo>
                    <a:pt x="65" y="21"/>
                  </a:moveTo>
                  <a:lnTo>
                    <a:pt x="24" y="0"/>
                  </a:lnTo>
                  <a:lnTo>
                    <a:pt x="0" y="18"/>
                  </a:lnTo>
                  <a:lnTo>
                    <a:pt x="19" y="52"/>
                  </a:lnTo>
                  <a:lnTo>
                    <a:pt x="54" y="52"/>
                  </a:lnTo>
                  <a:lnTo>
                    <a:pt x="65" y="21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2" name="Freeform 46"/>
            <p:cNvSpPr>
              <a:spLocks/>
            </p:cNvSpPr>
            <p:nvPr/>
          </p:nvSpPr>
          <p:spPr bwMode="auto">
            <a:xfrm>
              <a:off x="3696" y="3732"/>
              <a:ext cx="86" cy="61"/>
            </a:xfrm>
            <a:custGeom>
              <a:avLst/>
              <a:gdLst>
                <a:gd name="T0" fmla="*/ 55 w 86"/>
                <a:gd name="T1" fmla="*/ 60 h 61"/>
                <a:gd name="T2" fmla="*/ 85 w 86"/>
                <a:gd name="T3" fmla="*/ 5 h 61"/>
                <a:gd name="T4" fmla="*/ 57 w 86"/>
                <a:gd name="T5" fmla="*/ 0 h 61"/>
                <a:gd name="T6" fmla="*/ 41 w 86"/>
                <a:gd name="T7" fmla="*/ 18 h 61"/>
                <a:gd name="T8" fmla="*/ 13 w 86"/>
                <a:gd name="T9" fmla="*/ 18 h 61"/>
                <a:gd name="T10" fmla="*/ 0 w 86"/>
                <a:gd name="T11" fmla="*/ 36 h 61"/>
                <a:gd name="T12" fmla="*/ 55 w 86"/>
                <a:gd name="T13" fmla="*/ 6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61">
                  <a:moveTo>
                    <a:pt x="55" y="60"/>
                  </a:moveTo>
                  <a:lnTo>
                    <a:pt x="85" y="5"/>
                  </a:lnTo>
                  <a:lnTo>
                    <a:pt x="57" y="0"/>
                  </a:lnTo>
                  <a:lnTo>
                    <a:pt x="41" y="18"/>
                  </a:lnTo>
                  <a:lnTo>
                    <a:pt x="13" y="18"/>
                  </a:lnTo>
                  <a:lnTo>
                    <a:pt x="0" y="36"/>
                  </a:lnTo>
                  <a:lnTo>
                    <a:pt x="55" y="6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3" name="Freeform 47"/>
            <p:cNvSpPr>
              <a:spLocks/>
            </p:cNvSpPr>
            <p:nvPr/>
          </p:nvSpPr>
          <p:spPr bwMode="auto">
            <a:xfrm>
              <a:off x="4327" y="3647"/>
              <a:ext cx="120" cy="121"/>
            </a:xfrm>
            <a:custGeom>
              <a:avLst/>
              <a:gdLst>
                <a:gd name="T0" fmla="*/ 119 w 120"/>
                <a:gd name="T1" fmla="*/ 97 h 121"/>
                <a:gd name="T2" fmla="*/ 110 w 120"/>
                <a:gd name="T3" fmla="*/ 13 h 121"/>
                <a:gd name="T4" fmla="*/ 33 w 120"/>
                <a:gd name="T5" fmla="*/ 0 h 121"/>
                <a:gd name="T6" fmla="*/ 25 w 120"/>
                <a:gd name="T7" fmla="*/ 36 h 121"/>
                <a:gd name="T8" fmla="*/ 0 w 120"/>
                <a:gd name="T9" fmla="*/ 44 h 121"/>
                <a:gd name="T10" fmla="*/ 9 w 120"/>
                <a:gd name="T11" fmla="*/ 102 h 121"/>
                <a:gd name="T12" fmla="*/ 58 w 120"/>
                <a:gd name="T13" fmla="*/ 120 h 121"/>
                <a:gd name="T14" fmla="*/ 119 w 120"/>
                <a:gd name="T15" fmla="*/ 9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121">
                  <a:moveTo>
                    <a:pt x="119" y="97"/>
                  </a:moveTo>
                  <a:lnTo>
                    <a:pt x="110" y="13"/>
                  </a:lnTo>
                  <a:lnTo>
                    <a:pt x="33" y="0"/>
                  </a:lnTo>
                  <a:lnTo>
                    <a:pt x="25" y="36"/>
                  </a:lnTo>
                  <a:lnTo>
                    <a:pt x="0" y="44"/>
                  </a:lnTo>
                  <a:lnTo>
                    <a:pt x="9" y="102"/>
                  </a:lnTo>
                  <a:lnTo>
                    <a:pt x="58" y="120"/>
                  </a:lnTo>
                  <a:lnTo>
                    <a:pt x="119" y="97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4" name="Freeform 48"/>
            <p:cNvSpPr>
              <a:spLocks/>
            </p:cNvSpPr>
            <p:nvPr/>
          </p:nvSpPr>
          <p:spPr bwMode="auto">
            <a:xfrm>
              <a:off x="4038" y="3541"/>
              <a:ext cx="183" cy="153"/>
            </a:xfrm>
            <a:custGeom>
              <a:avLst/>
              <a:gdLst>
                <a:gd name="T0" fmla="*/ 99 w 183"/>
                <a:gd name="T1" fmla="*/ 146 h 153"/>
                <a:gd name="T2" fmla="*/ 130 w 183"/>
                <a:gd name="T3" fmla="*/ 109 h 153"/>
                <a:gd name="T4" fmla="*/ 149 w 183"/>
                <a:gd name="T5" fmla="*/ 51 h 153"/>
                <a:gd name="T6" fmla="*/ 182 w 183"/>
                <a:gd name="T7" fmla="*/ 13 h 153"/>
                <a:gd name="T8" fmla="*/ 152 w 183"/>
                <a:gd name="T9" fmla="*/ 0 h 153"/>
                <a:gd name="T10" fmla="*/ 112 w 183"/>
                <a:gd name="T11" fmla="*/ 34 h 153"/>
                <a:gd name="T12" fmla="*/ 0 w 183"/>
                <a:gd name="T13" fmla="*/ 55 h 153"/>
                <a:gd name="T14" fmla="*/ 53 w 183"/>
                <a:gd name="T15" fmla="*/ 152 h 153"/>
                <a:gd name="T16" fmla="*/ 99 w 183"/>
                <a:gd name="T17" fmla="*/ 146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3" h="153">
                  <a:moveTo>
                    <a:pt x="99" y="146"/>
                  </a:moveTo>
                  <a:lnTo>
                    <a:pt x="130" y="109"/>
                  </a:lnTo>
                  <a:lnTo>
                    <a:pt x="149" y="51"/>
                  </a:lnTo>
                  <a:lnTo>
                    <a:pt x="182" y="13"/>
                  </a:lnTo>
                  <a:lnTo>
                    <a:pt x="152" y="0"/>
                  </a:lnTo>
                  <a:lnTo>
                    <a:pt x="112" y="34"/>
                  </a:lnTo>
                  <a:lnTo>
                    <a:pt x="0" y="55"/>
                  </a:lnTo>
                  <a:lnTo>
                    <a:pt x="53" y="152"/>
                  </a:lnTo>
                  <a:lnTo>
                    <a:pt x="99" y="146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5" name="Freeform 49"/>
            <p:cNvSpPr>
              <a:spLocks/>
            </p:cNvSpPr>
            <p:nvPr/>
          </p:nvSpPr>
          <p:spPr bwMode="auto">
            <a:xfrm>
              <a:off x="4678" y="3472"/>
              <a:ext cx="174" cy="208"/>
            </a:xfrm>
            <a:custGeom>
              <a:avLst/>
              <a:gdLst>
                <a:gd name="T0" fmla="*/ 146 w 174"/>
                <a:gd name="T1" fmla="*/ 158 h 208"/>
                <a:gd name="T2" fmla="*/ 173 w 174"/>
                <a:gd name="T3" fmla="*/ 66 h 208"/>
                <a:gd name="T4" fmla="*/ 163 w 174"/>
                <a:gd name="T5" fmla="*/ 0 h 208"/>
                <a:gd name="T6" fmla="*/ 130 w 174"/>
                <a:gd name="T7" fmla="*/ 2 h 208"/>
                <a:gd name="T8" fmla="*/ 88 w 174"/>
                <a:gd name="T9" fmla="*/ 87 h 208"/>
                <a:gd name="T10" fmla="*/ 69 w 174"/>
                <a:gd name="T11" fmla="*/ 154 h 208"/>
                <a:gd name="T12" fmla="*/ 47 w 174"/>
                <a:gd name="T13" fmla="*/ 183 h 208"/>
                <a:gd name="T14" fmla="*/ 0 w 174"/>
                <a:gd name="T15" fmla="*/ 199 h 208"/>
                <a:gd name="T16" fmla="*/ 48 w 174"/>
                <a:gd name="T17" fmla="*/ 207 h 208"/>
                <a:gd name="T18" fmla="*/ 88 w 174"/>
                <a:gd name="T19" fmla="*/ 162 h 208"/>
                <a:gd name="T20" fmla="*/ 146 w 174"/>
                <a:gd name="T21" fmla="*/ 15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208">
                  <a:moveTo>
                    <a:pt x="146" y="158"/>
                  </a:moveTo>
                  <a:lnTo>
                    <a:pt x="173" y="66"/>
                  </a:lnTo>
                  <a:lnTo>
                    <a:pt x="163" y="0"/>
                  </a:lnTo>
                  <a:lnTo>
                    <a:pt x="130" y="2"/>
                  </a:lnTo>
                  <a:lnTo>
                    <a:pt x="88" y="87"/>
                  </a:lnTo>
                  <a:lnTo>
                    <a:pt x="69" y="154"/>
                  </a:lnTo>
                  <a:lnTo>
                    <a:pt x="47" y="183"/>
                  </a:lnTo>
                  <a:lnTo>
                    <a:pt x="0" y="199"/>
                  </a:lnTo>
                  <a:lnTo>
                    <a:pt x="48" y="207"/>
                  </a:lnTo>
                  <a:lnTo>
                    <a:pt x="88" y="162"/>
                  </a:lnTo>
                  <a:lnTo>
                    <a:pt x="146" y="158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</p:grpSp>
      <p:sp>
        <p:nvSpPr>
          <p:cNvPr id="36" name="Line 50"/>
          <p:cNvSpPr>
            <a:spLocks noChangeShapeType="1"/>
          </p:cNvSpPr>
          <p:nvPr/>
        </p:nvSpPr>
        <p:spPr bwMode="auto">
          <a:xfrm>
            <a:off x="1047960" y="5136054"/>
            <a:ext cx="2495319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37" name="Line 51"/>
          <p:cNvSpPr>
            <a:spLocks noChangeShapeType="1"/>
          </p:cNvSpPr>
          <p:nvPr/>
        </p:nvSpPr>
        <p:spPr bwMode="auto">
          <a:xfrm>
            <a:off x="3549177" y="5136054"/>
            <a:ext cx="0" cy="91001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38" name="37 Rectángulo"/>
          <p:cNvSpPr/>
          <p:nvPr/>
        </p:nvSpPr>
        <p:spPr>
          <a:xfrm>
            <a:off x="4246768" y="4767021"/>
            <a:ext cx="397868" cy="212247"/>
          </a:xfrm>
          <a:prstGeom prst="rect">
            <a:avLst/>
          </a:prstGeom>
          <a:noFill/>
          <a:ln w="28575">
            <a:solidFill>
              <a:srgbClr val="21853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89%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39" name="38 Rectángulo"/>
          <p:cNvSpPr/>
          <p:nvPr/>
        </p:nvSpPr>
        <p:spPr>
          <a:xfrm>
            <a:off x="5850698" y="2666988"/>
            <a:ext cx="567358" cy="212247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100%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0" name="39 Rectángulo"/>
          <p:cNvSpPr/>
          <p:nvPr/>
        </p:nvSpPr>
        <p:spPr>
          <a:xfrm>
            <a:off x="3860612" y="1755122"/>
            <a:ext cx="585089" cy="186333"/>
          </a:xfrm>
          <a:prstGeom prst="rect">
            <a:avLst/>
          </a:prstGeom>
          <a:noFill/>
          <a:ln w="28575">
            <a:solidFill>
              <a:srgbClr val="56842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100%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1" name="40 Rectángulo"/>
          <p:cNvSpPr/>
          <p:nvPr/>
        </p:nvSpPr>
        <p:spPr>
          <a:xfrm>
            <a:off x="7755532" y="3764345"/>
            <a:ext cx="397868" cy="212247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00B0F0"/>
                </a:solidFill>
              </a:rPr>
              <a:t>88%</a:t>
            </a:r>
            <a:endParaRPr lang="es-ES" sz="900" dirty="0">
              <a:solidFill>
                <a:srgbClr val="00B0F0"/>
              </a:solidFill>
            </a:endParaRPr>
          </a:p>
        </p:txBody>
      </p:sp>
      <p:sp>
        <p:nvSpPr>
          <p:cNvPr id="42" name="41 Rectángulo"/>
          <p:cNvSpPr/>
          <p:nvPr/>
        </p:nvSpPr>
        <p:spPr>
          <a:xfrm>
            <a:off x="4648218" y="1795221"/>
            <a:ext cx="397868" cy="212247"/>
          </a:xfrm>
          <a:prstGeom prst="rect">
            <a:avLst/>
          </a:prstGeom>
          <a:noFill/>
          <a:ln w="28575">
            <a:solidFill>
              <a:srgbClr val="56842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83%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3" name="42 Rectángulo"/>
          <p:cNvSpPr/>
          <p:nvPr/>
        </p:nvSpPr>
        <p:spPr>
          <a:xfrm>
            <a:off x="4267218" y="2540868"/>
            <a:ext cx="397868" cy="212247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92%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4" name="43 Rectángulo"/>
          <p:cNvSpPr/>
          <p:nvPr/>
        </p:nvSpPr>
        <p:spPr>
          <a:xfrm>
            <a:off x="5105418" y="3760068"/>
            <a:ext cx="397868" cy="212247"/>
          </a:xfrm>
          <a:prstGeom prst="rect">
            <a:avLst/>
          </a:prstGeom>
          <a:noFill/>
          <a:ln w="28575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89%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5" name="44 Rectángulo"/>
          <p:cNvSpPr/>
          <p:nvPr/>
        </p:nvSpPr>
        <p:spPr>
          <a:xfrm>
            <a:off x="6762700" y="2454741"/>
            <a:ext cx="397868" cy="212247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97%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6" name="45 Rectángulo"/>
          <p:cNvSpPr/>
          <p:nvPr/>
        </p:nvSpPr>
        <p:spPr>
          <a:xfrm>
            <a:off x="5877772" y="3658222"/>
            <a:ext cx="540284" cy="207970"/>
          </a:xfrm>
          <a:prstGeom prst="rect">
            <a:avLst/>
          </a:prstGeom>
          <a:noFill/>
          <a:ln w="28575">
            <a:solidFill>
              <a:srgbClr val="F9B26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100%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7" name="46 Rectángulo"/>
          <p:cNvSpPr/>
          <p:nvPr/>
        </p:nvSpPr>
        <p:spPr>
          <a:xfrm>
            <a:off x="3757171" y="3795027"/>
            <a:ext cx="397868" cy="212247"/>
          </a:xfrm>
          <a:prstGeom prst="rect">
            <a:avLst/>
          </a:prstGeom>
          <a:noFill/>
          <a:ln w="28575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88%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8" name="47 Rectángulo"/>
          <p:cNvSpPr/>
          <p:nvPr/>
        </p:nvSpPr>
        <p:spPr>
          <a:xfrm>
            <a:off x="3110163" y="1875101"/>
            <a:ext cx="397868" cy="212247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88%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9" name="48 Rectángulo"/>
          <p:cNvSpPr/>
          <p:nvPr/>
        </p:nvSpPr>
        <p:spPr>
          <a:xfrm>
            <a:off x="4683308" y="3184092"/>
            <a:ext cx="397868" cy="212247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98%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50" name="49 Rectángulo"/>
          <p:cNvSpPr/>
          <p:nvPr/>
        </p:nvSpPr>
        <p:spPr>
          <a:xfrm>
            <a:off x="5627568" y="4393288"/>
            <a:ext cx="397868" cy="212247"/>
          </a:xfrm>
          <a:prstGeom prst="rect">
            <a:avLst/>
          </a:prstGeom>
          <a:noFill/>
          <a:ln w="28575">
            <a:solidFill>
              <a:schemeClr val="accent4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83%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51" name="50 Rectángulo"/>
          <p:cNvSpPr/>
          <p:nvPr/>
        </p:nvSpPr>
        <p:spPr>
          <a:xfrm>
            <a:off x="5503286" y="2062479"/>
            <a:ext cx="397868" cy="212247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83%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52" name="51 Rectángulo"/>
          <p:cNvSpPr/>
          <p:nvPr/>
        </p:nvSpPr>
        <p:spPr>
          <a:xfrm>
            <a:off x="5149773" y="1832480"/>
            <a:ext cx="397868" cy="212247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83%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53" name="52 Rectángulo"/>
          <p:cNvSpPr/>
          <p:nvPr/>
        </p:nvSpPr>
        <p:spPr>
          <a:xfrm>
            <a:off x="5179531" y="2296468"/>
            <a:ext cx="397868" cy="212247"/>
          </a:xfrm>
          <a:prstGeom prst="rect">
            <a:avLst/>
          </a:prstGeom>
          <a:noFill/>
          <a:ln w="28575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80%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54" name="53 Rectángulo"/>
          <p:cNvSpPr/>
          <p:nvPr/>
        </p:nvSpPr>
        <p:spPr>
          <a:xfrm>
            <a:off x="2322248" y="5365297"/>
            <a:ext cx="397868" cy="212247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00B0F0"/>
                </a:solidFill>
              </a:rPr>
              <a:t>92%</a:t>
            </a:r>
            <a:endParaRPr lang="es-ES" sz="900" dirty="0">
              <a:solidFill>
                <a:srgbClr val="00B0F0"/>
              </a:solidFill>
            </a:endParaRPr>
          </a:p>
        </p:txBody>
      </p:sp>
      <p:sp>
        <p:nvSpPr>
          <p:cNvPr id="57" name="56 CuadroTexto"/>
          <p:cNvSpPr txBox="1"/>
          <p:nvPr/>
        </p:nvSpPr>
        <p:spPr>
          <a:xfrm>
            <a:off x="5148064" y="5802649"/>
            <a:ext cx="3516120" cy="769441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dirty="0" smtClean="0">
                <a:solidFill>
                  <a:srgbClr val="5F5F5F"/>
                </a:solidFill>
              </a:rPr>
              <a:t>Estos datos son de  carácter cualitativo en la mayoría de las CCAA, ya que las bases son muy reducidas. Las únicas CCAA que tienen bases superiores a 50 entrevistas son: Andalucía (65) y  Madrid  (56).</a:t>
            </a:r>
            <a:endParaRPr lang="es-ES" sz="1100" dirty="0">
              <a:solidFill>
                <a:srgbClr val="5F5F5F"/>
              </a:solidFill>
            </a:endParaRPr>
          </a:p>
        </p:txBody>
      </p:sp>
      <p:sp>
        <p:nvSpPr>
          <p:cNvPr id="58" name="57 CuadroTexto"/>
          <p:cNvSpPr txBox="1"/>
          <p:nvPr/>
        </p:nvSpPr>
        <p:spPr>
          <a:xfrm>
            <a:off x="303204" y="2226350"/>
            <a:ext cx="2468595" cy="3385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i="1" dirty="0" smtClean="0">
                <a:solidFill>
                  <a:srgbClr val="009DD9"/>
                </a:solidFill>
              </a:rPr>
              <a:t> Total 92%</a:t>
            </a:r>
            <a:endParaRPr lang="es-ES" sz="1600" i="1" dirty="0">
              <a:solidFill>
                <a:srgbClr val="009DD9"/>
              </a:solidFill>
            </a:endParaRPr>
          </a:p>
        </p:txBody>
      </p:sp>
      <p:sp>
        <p:nvSpPr>
          <p:cNvPr id="59" name="Rectangle 12"/>
          <p:cNvSpPr>
            <a:spLocks noChangeArrowheads="1"/>
          </p:cNvSpPr>
          <p:nvPr/>
        </p:nvSpPr>
        <p:spPr bwMode="auto">
          <a:xfrm>
            <a:off x="533400" y="833800"/>
            <a:ext cx="8610600" cy="50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FF"/>
                    </a:gs>
                    <a:gs pos="100000">
                      <a:srgbClr val="D5E5F3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r>
              <a:rPr lang="es-ES" sz="1400" dirty="0"/>
              <a:t>P.25. Antes de tener diabetes ¿te sentías a gusto en el colegio? </a:t>
            </a:r>
            <a:r>
              <a:rPr lang="es-ES" sz="1400" dirty="0">
                <a:solidFill>
                  <a:srgbClr val="FF3300"/>
                </a:solidFill>
              </a:rPr>
              <a:t>(% - Sugerida y única)</a:t>
            </a:r>
          </a:p>
        </p:txBody>
      </p:sp>
      <p:sp>
        <p:nvSpPr>
          <p:cNvPr id="60" name="Rectangle 11"/>
          <p:cNvSpPr>
            <a:spLocks noChangeArrowheads="1"/>
          </p:cNvSpPr>
          <p:nvPr/>
        </p:nvSpPr>
        <p:spPr bwMode="auto">
          <a:xfrm>
            <a:off x="762000" y="228600"/>
            <a:ext cx="75428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ctr"/>
            <a:r>
              <a:rPr lang="es-ES_tradnl" sz="2400" dirty="0">
                <a:solidFill>
                  <a:srgbClr val="0099FF"/>
                </a:solidFill>
                <a:ea typeface="ＭＳ Ｐゴシック" charset="-128"/>
              </a:rPr>
              <a:t>2</a:t>
            </a:r>
            <a:r>
              <a:rPr lang="es-ES_tradnl" sz="2400" dirty="0" smtClean="0">
                <a:solidFill>
                  <a:srgbClr val="0099FF"/>
                </a:solidFill>
                <a:ea typeface="ＭＳ Ｐゴシック" charset="-128"/>
              </a:rPr>
              <a:t>. Adaptación a la vida escolar</a:t>
            </a:r>
            <a:endParaRPr lang="es-ES_tradnl" sz="2400" dirty="0">
              <a:solidFill>
                <a:srgbClr val="0099FF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29236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CuadroTexto"/>
          <p:cNvSpPr txBox="1"/>
          <p:nvPr/>
        </p:nvSpPr>
        <p:spPr>
          <a:xfrm>
            <a:off x="303204" y="1828800"/>
            <a:ext cx="2468596" cy="3385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i="1" dirty="0" smtClean="0">
                <a:solidFill>
                  <a:srgbClr val="009DD9"/>
                </a:solidFill>
              </a:rPr>
              <a:t>% Siempre + Muchas veces</a:t>
            </a:r>
          </a:p>
        </p:txBody>
      </p:sp>
      <p:sp>
        <p:nvSpPr>
          <p:cNvPr id="6" name="Freeform 3"/>
          <p:cNvSpPr>
            <a:spLocks/>
          </p:cNvSpPr>
          <p:nvPr/>
        </p:nvSpPr>
        <p:spPr bwMode="auto">
          <a:xfrm>
            <a:off x="4571404" y="2950638"/>
            <a:ext cx="591895" cy="597926"/>
          </a:xfrm>
          <a:custGeom>
            <a:avLst/>
            <a:gdLst>
              <a:gd name="T0" fmla="*/ 0 w 336"/>
              <a:gd name="T1" fmla="*/ 278 h 356"/>
              <a:gd name="T2" fmla="*/ 6 w 336"/>
              <a:gd name="T3" fmla="*/ 230 h 356"/>
              <a:gd name="T4" fmla="*/ 48 w 336"/>
              <a:gd name="T5" fmla="*/ 202 h 356"/>
              <a:gd name="T6" fmla="*/ 43 w 336"/>
              <a:gd name="T7" fmla="*/ 181 h 356"/>
              <a:gd name="T8" fmla="*/ 94 w 336"/>
              <a:gd name="T9" fmla="*/ 136 h 356"/>
              <a:gd name="T10" fmla="*/ 103 w 336"/>
              <a:gd name="T11" fmla="*/ 108 h 356"/>
              <a:gd name="T12" fmla="*/ 126 w 336"/>
              <a:gd name="T13" fmla="*/ 108 h 356"/>
              <a:gd name="T14" fmla="*/ 128 w 336"/>
              <a:gd name="T15" fmla="*/ 91 h 356"/>
              <a:gd name="T16" fmla="*/ 193 w 336"/>
              <a:gd name="T17" fmla="*/ 26 h 356"/>
              <a:gd name="T18" fmla="*/ 224 w 336"/>
              <a:gd name="T19" fmla="*/ 0 h 356"/>
              <a:gd name="T20" fmla="*/ 259 w 336"/>
              <a:gd name="T21" fmla="*/ 34 h 356"/>
              <a:gd name="T22" fmla="*/ 253 w 336"/>
              <a:gd name="T23" fmla="*/ 54 h 356"/>
              <a:gd name="T24" fmla="*/ 247 w 336"/>
              <a:gd name="T25" fmla="*/ 71 h 356"/>
              <a:gd name="T26" fmla="*/ 273 w 336"/>
              <a:gd name="T27" fmla="*/ 159 h 356"/>
              <a:gd name="T28" fmla="*/ 293 w 336"/>
              <a:gd name="T29" fmla="*/ 164 h 356"/>
              <a:gd name="T30" fmla="*/ 312 w 336"/>
              <a:gd name="T31" fmla="*/ 261 h 356"/>
              <a:gd name="T32" fmla="*/ 335 w 336"/>
              <a:gd name="T33" fmla="*/ 278 h 356"/>
              <a:gd name="T34" fmla="*/ 335 w 336"/>
              <a:gd name="T35" fmla="*/ 295 h 356"/>
              <a:gd name="T36" fmla="*/ 307 w 336"/>
              <a:gd name="T37" fmla="*/ 304 h 356"/>
              <a:gd name="T38" fmla="*/ 312 w 336"/>
              <a:gd name="T39" fmla="*/ 321 h 356"/>
              <a:gd name="T40" fmla="*/ 270 w 336"/>
              <a:gd name="T41" fmla="*/ 304 h 356"/>
              <a:gd name="T42" fmla="*/ 207 w 336"/>
              <a:gd name="T43" fmla="*/ 355 h 356"/>
              <a:gd name="T44" fmla="*/ 199 w 336"/>
              <a:gd name="T45" fmla="*/ 335 h 356"/>
              <a:gd name="T46" fmla="*/ 216 w 336"/>
              <a:gd name="T47" fmla="*/ 315 h 356"/>
              <a:gd name="T48" fmla="*/ 214 w 336"/>
              <a:gd name="T49" fmla="*/ 295 h 356"/>
              <a:gd name="T50" fmla="*/ 151 w 336"/>
              <a:gd name="T51" fmla="*/ 286 h 356"/>
              <a:gd name="T52" fmla="*/ 91 w 336"/>
              <a:gd name="T53" fmla="*/ 247 h 356"/>
              <a:gd name="T54" fmla="*/ 52 w 336"/>
              <a:gd name="T55" fmla="*/ 269 h 356"/>
              <a:gd name="T56" fmla="*/ 0 w 336"/>
              <a:gd name="T57" fmla="*/ 278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336" h="356">
                <a:moveTo>
                  <a:pt x="0" y="278"/>
                </a:moveTo>
                <a:lnTo>
                  <a:pt x="6" y="230"/>
                </a:lnTo>
                <a:lnTo>
                  <a:pt x="48" y="202"/>
                </a:lnTo>
                <a:lnTo>
                  <a:pt x="43" y="181"/>
                </a:lnTo>
                <a:lnTo>
                  <a:pt x="94" y="136"/>
                </a:lnTo>
                <a:lnTo>
                  <a:pt x="103" y="108"/>
                </a:lnTo>
                <a:lnTo>
                  <a:pt x="126" y="108"/>
                </a:lnTo>
                <a:lnTo>
                  <a:pt x="128" y="91"/>
                </a:lnTo>
                <a:lnTo>
                  <a:pt x="193" y="26"/>
                </a:lnTo>
                <a:lnTo>
                  <a:pt x="224" y="0"/>
                </a:lnTo>
                <a:lnTo>
                  <a:pt x="259" y="34"/>
                </a:lnTo>
                <a:lnTo>
                  <a:pt x="253" y="54"/>
                </a:lnTo>
                <a:lnTo>
                  <a:pt x="247" y="71"/>
                </a:lnTo>
                <a:lnTo>
                  <a:pt x="273" y="159"/>
                </a:lnTo>
                <a:lnTo>
                  <a:pt x="293" y="164"/>
                </a:lnTo>
                <a:lnTo>
                  <a:pt x="312" y="261"/>
                </a:lnTo>
                <a:lnTo>
                  <a:pt x="335" y="278"/>
                </a:lnTo>
                <a:lnTo>
                  <a:pt x="335" y="295"/>
                </a:lnTo>
                <a:lnTo>
                  <a:pt x="307" y="304"/>
                </a:lnTo>
                <a:lnTo>
                  <a:pt x="312" y="321"/>
                </a:lnTo>
                <a:lnTo>
                  <a:pt x="270" y="304"/>
                </a:lnTo>
                <a:lnTo>
                  <a:pt x="207" y="355"/>
                </a:lnTo>
                <a:lnTo>
                  <a:pt x="199" y="335"/>
                </a:lnTo>
                <a:lnTo>
                  <a:pt x="216" y="315"/>
                </a:lnTo>
                <a:lnTo>
                  <a:pt x="214" y="295"/>
                </a:lnTo>
                <a:lnTo>
                  <a:pt x="151" y="286"/>
                </a:lnTo>
                <a:lnTo>
                  <a:pt x="91" y="247"/>
                </a:lnTo>
                <a:lnTo>
                  <a:pt x="52" y="269"/>
                </a:lnTo>
                <a:lnTo>
                  <a:pt x="0" y="278"/>
                </a:lnTo>
              </a:path>
            </a:pathLst>
          </a:custGeom>
          <a:solidFill>
            <a:schemeClr val="accent1">
              <a:lumMod val="5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7" name="Freeform 4"/>
          <p:cNvSpPr>
            <a:spLocks/>
          </p:cNvSpPr>
          <p:nvPr/>
        </p:nvSpPr>
        <p:spPr bwMode="auto">
          <a:xfrm>
            <a:off x="3372515" y="3274393"/>
            <a:ext cx="1167181" cy="1225019"/>
          </a:xfrm>
          <a:custGeom>
            <a:avLst/>
            <a:gdLst>
              <a:gd name="T0" fmla="*/ 204 w 662"/>
              <a:gd name="T1" fmla="*/ 48 h 731"/>
              <a:gd name="T2" fmla="*/ 233 w 662"/>
              <a:gd name="T3" fmla="*/ 59 h 731"/>
              <a:gd name="T4" fmla="*/ 281 w 662"/>
              <a:gd name="T5" fmla="*/ 23 h 731"/>
              <a:gd name="T6" fmla="*/ 332 w 662"/>
              <a:gd name="T7" fmla="*/ 0 h 731"/>
              <a:gd name="T8" fmla="*/ 402 w 662"/>
              <a:gd name="T9" fmla="*/ 43 h 731"/>
              <a:gd name="T10" fmla="*/ 442 w 662"/>
              <a:gd name="T11" fmla="*/ 48 h 731"/>
              <a:gd name="T12" fmla="*/ 499 w 662"/>
              <a:gd name="T13" fmla="*/ 57 h 731"/>
              <a:gd name="T14" fmla="*/ 513 w 662"/>
              <a:gd name="T15" fmla="*/ 102 h 731"/>
              <a:gd name="T16" fmla="*/ 499 w 662"/>
              <a:gd name="T17" fmla="*/ 139 h 731"/>
              <a:gd name="T18" fmla="*/ 556 w 662"/>
              <a:gd name="T19" fmla="*/ 207 h 731"/>
              <a:gd name="T20" fmla="*/ 544 w 662"/>
              <a:gd name="T21" fmla="*/ 235 h 731"/>
              <a:gd name="T22" fmla="*/ 576 w 662"/>
              <a:gd name="T23" fmla="*/ 275 h 731"/>
              <a:gd name="T24" fmla="*/ 607 w 662"/>
              <a:gd name="T25" fmla="*/ 315 h 731"/>
              <a:gd name="T26" fmla="*/ 661 w 662"/>
              <a:gd name="T27" fmla="*/ 318 h 731"/>
              <a:gd name="T28" fmla="*/ 652 w 662"/>
              <a:gd name="T29" fmla="*/ 361 h 731"/>
              <a:gd name="T30" fmla="*/ 590 w 662"/>
              <a:gd name="T31" fmla="*/ 392 h 731"/>
              <a:gd name="T32" fmla="*/ 599 w 662"/>
              <a:gd name="T33" fmla="*/ 440 h 731"/>
              <a:gd name="T34" fmla="*/ 576 w 662"/>
              <a:gd name="T35" fmla="*/ 482 h 731"/>
              <a:gd name="T36" fmla="*/ 536 w 662"/>
              <a:gd name="T37" fmla="*/ 497 h 731"/>
              <a:gd name="T38" fmla="*/ 525 w 662"/>
              <a:gd name="T39" fmla="*/ 525 h 731"/>
              <a:gd name="T40" fmla="*/ 449 w 662"/>
              <a:gd name="T41" fmla="*/ 576 h 731"/>
              <a:gd name="T42" fmla="*/ 457 w 662"/>
              <a:gd name="T43" fmla="*/ 639 h 731"/>
              <a:gd name="T44" fmla="*/ 402 w 662"/>
              <a:gd name="T45" fmla="*/ 642 h 731"/>
              <a:gd name="T46" fmla="*/ 357 w 662"/>
              <a:gd name="T47" fmla="*/ 678 h 731"/>
              <a:gd name="T48" fmla="*/ 354 w 662"/>
              <a:gd name="T49" fmla="*/ 718 h 731"/>
              <a:gd name="T50" fmla="*/ 321 w 662"/>
              <a:gd name="T51" fmla="*/ 724 h 731"/>
              <a:gd name="T52" fmla="*/ 255 w 662"/>
              <a:gd name="T53" fmla="*/ 701 h 731"/>
              <a:gd name="T54" fmla="*/ 150 w 662"/>
              <a:gd name="T55" fmla="*/ 636 h 731"/>
              <a:gd name="T56" fmla="*/ 102 w 662"/>
              <a:gd name="T57" fmla="*/ 636 h 731"/>
              <a:gd name="T58" fmla="*/ 91 w 662"/>
              <a:gd name="T59" fmla="*/ 630 h 731"/>
              <a:gd name="T60" fmla="*/ 76 w 662"/>
              <a:gd name="T61" fmla="*/ 604 h 731"/>
              <a:gd name="T62" fmla="*/ 43 w 662"/>
              <a:gd name="T63" fmla="*/ 568 h 731"/>
              <a:gd name="T64" fmla="*/ 23 w 662"/>
              <a:gd name="T65" fmla="*/ 530 h 731"/>
              <a:gd name="T66" fmla="*/ 51 w 662"/>
              <a:gd name="T67" fmla="*/ 480 h 731"/>
              <a:gd name="T68" fmla="*/ 85 w 662"/>
              <a:gd name="T69" fmla="*/ 432 h 731"/>
              <a:gd name="T70" fmla="*/ 105 w 662"/>
              <a:gd name="T71" fmla="*/ 406 h 731"/>
              <a:gd name="T72" fmla="*/ 99 w 662"/>
              <a:gd name="T73" fmla="*/ 363 h 731"/>
              <a:gd name="T74" fmla="*/ 71 w 662"/>
              <a:gd name="T75" fmla="*/ 344 h 731"/>
              <a:gd name="T76" fmla="*/ 68 w 662"/>
              <a:gd name="T77" fmla="*/ 301 h 731"/>
              <a:gd name="T78" fmla="*/ 43 w 662"/>
              <a:gd name="T79" fmla="*/ 261 h 731"/>
              <a:gd name="T80" fmla="*/ 23 w 662"/>
              <a:gd name="T81" fmla="*/ 227 h 731"/>
              <a:gd name="T82" fmla="*/ 0 w 662"/>
              <a:gd name="T83" fmla="*/ 199 h 731"/>
              <a:gd name="T84" fmla="*/ 131 w 662"/>
              <a:gd name="T85" fmla="*/ 159 h 731"/>
              <a:gd name="T86" fmla="*/ 156 w 662"/>
              <a:gd name="T87" fmla="*/ 147 h 731"/>
              <a:gd name="T88" fmla="*/ 173 w 662"/>
              <a:gd name="T89" fmla="*/ 102 h 7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62" h="731">
                <a:moveTo>
                  <a:pt x="164" y="68"/>
                </a:moveTo>
                <a:lnTo>
                  <a:pt x="204" y="48"/>
                </a:lnTo>
                <a:lnTo>
                  <a:pt x="226" y="65"/>
                </a:lnTo>
                <a:lnTo>
                  <a:pt x="233" y="59"/>
                </a:lnTo>
                <a:lnTo>
                  <a:pt x="250" y="31"/>
                </a:lnTo>
                <a:lnTo>
                  <a:pt x="281" y="23"/>
                </a:lnTo>
                <a:lnTo>
                  <a:pt x="312" y="0"/>
                </a:lnTo>
                <a:lnTo>
                  <a:pt x="332" y="0"/>
                </a:lnTo>
                <a:lnTo>
                  <a:pt x="374" y="48"/>
                </a:lnTo>
                <a:lnTo>
                  <a:pt x="402" y="43"/>
                </a:lnTo>
                <a:lnTo>
                  <a:pt x="420" y="54"/>
                </a:lnTo>
                <a:lnTo>
                  <a:pt x="442" y="48"/>
                </a:lnTo>
                <a:lnTo>
                  <a:pt x="468" y="74"/>
                </a:lnTo>
                <a:lnTo>
                  <a:pt x="499" y="57"/>
                </a:lnTo>
                <a:lnTo>
                  <a:pt x="511" y="65"/>
                </a:lnTo>
                <a:lnTo>
                  <a:pt x="513" y="102"/>
                </a:lnTo>
                <a:lnTo>
                  <a:pt x="522" y="116"/>
                </a:lnTo>
                <a:lnTo>
                  <a:pt x="499" y="139"/>
                </a:lnTo>
                <a:lnTo>
                  <a:pt x="502" y="156"/>
                </a:lnTo>
                <a:lnTo>
                  <a:pt x="556" y="207"/>
                </a:lnTo>
                <a:lnTo>
                  <a:pt x="564" y="216"/>
                </a:lnTo>
                <a:lnTo>
                  <a:pt x="544" y="235"/>
                </a:lnTo>
                <a:lnTo>
                  <a:pt x="556" y="256"/>
                </a:lnTo>
                <a:lnTo>
                  <a:pt x="576" y="275"/>
                </a:lnTo>
                <a:lnTo>
                  <a:pt x="587" y="315"/>
                </a:lnTo>
                <a:lnTo>
                  <a:pt x="607" y="315"/>
                </a:lnTo>
                <a:lnTo>
                  <a:pt x="649" y="307"/>
                </a:lnTo>
                <a:lnTo>
                  <a:pt x="661" y="318"/>
                </a:lnTo>
                <a:lnTo>
                  <a:pt x="658" y="349"/>
                </a:lnTo>
                <a:lnTo>
                  <a:pt x="652" y="361"/>
                </a:lnTo>
                <a:lnTo>
                  <a:pt x="624" y="369"/>
                </a:lnTo>
                <a:lnTo>
                  <a:pt x="590" y="392"/>
                </a:lnTo>
                <a:lnTo>
                  <a:pt x="590" y="418"/>
                </a:lnTo>
                <a:lnTo>
                  <a:pt x="599" y="440"/>
                </a:lnTo>
                <a:lnTo>
                  <a:pt x="576" y="468"/>
                </a:lnTo>
                <a:lnTo>
                  <a:pt x="576" y="482"/>
                </a:lnTo>
                <a:lnTo>
                  <a:pt x="561" y="499"/>
                </a:lnTo>
                <a:lnTo>
                  <a:pt x="536" y="497"/>
                </a:lnTo>
                <a:lnTo>
                  <a:pt x="525" y="508"/>
                </a:lnTo>
                <a:lnTo>
                  <a:pt x="525" y="525"/>
                </a:lnTo>
                <a:lnTo>
                  <a:pt x="480" y="542"/>
                </a:lnTo>
                <a:lnTo>
                  <a:pt x="449" y="576"/>
                </a:lnTo>
                <a:lnTo>
                  <a:pt x="445" y="596"/>
                </a:lnTo>
                <a:lnTo>
                  <a:pt x="457" y="639"/>
                </a:lnTo>
                <a:lnTo>
                  <a:pt x="431" y="665"/>
                </a:lnTo>
                <a:lnTo>
                  <a:pt x="402" y="642"/>
                </a:lnTo>
                <a:lnTo>
                  <a:pt x="392" y="642"/>
                </a:lnTo>
                <a:lnTo>
                  <a:pt x="357" y="678"/>
                </a:lnTo>
                <a:lnTo>
                  <a:pt x="363" y="704"/>
                </a:lnTo>
                <a:lnTo>
                  <a:pt x="354" y="718"/>
                </a:lnTo>
                <a:lnTo>
                  <a:pt x="335" y="710"/>
                </a:lnTo>
                <a:lnTo>
                  <a:pt x="321" y="724"/>
                </a:lnTo>
                <a:lnTo>
                  <a:pt x="312" y="730"/>
                </a:lnTo>
                <a:lnTo>
                  <a:pt x="255" y="701"/>
                </a:lnTo>
                <a:lnTo>
                  <a:pt x="173" y="673"/>
                </a:lnTo>
                <a:lnTo>
                  <a:pt x="150" y="636"/>
                </a:lnTo>
                <a:lnTo>
                  <a:pt x="116" y="653"/>
                </a:lnTo>
                <a:lnTo>
                  <a:pt x="102" y="636"/>
                </a:lnTo>
                <a:lnTo>
                  <a:pt x="85" y="642"/>
                </a:lnTo>
                <a:lnTo>
                  <a:pt x="91" y="630"/>
                </a:lnTo>
                <a:lnTo>
                  <a:pt x="79" y="613"/>
                </a:lnTo>
                <a:lnTo>
                  <a:pt x="76" y="604"/>
                </a:lnTo>
                <a:lnTo>
                  <a:pt x="43" y="576"/>
                </a:lnTo>
                <a:lnTo>
                  <a:pt x="43" y="568"/>
                </a:lnTo>
                <a:lnTo>
                  <a:pt x="23" y="548"/>
                </a:lnTo>
                <a:lnTo>
                  <a:pt x="23" y="530"/>
                </a:lnTo>
                <a:lnTo>
                  <a:pt x="37" y="502"/>
                </a:lnTo>
                <a:lnTo>
                  <a:pt x="51" y="480"/>
                </a:lnTo>
                <a:lnTo>
                  <a:pt x="51" y="460"/>
                </a:lnTo>
                <a:lnTo>
                  <a:pt x="85" y="432"/>
                </a:lnTo>
                <a:lnTo>
                  <a:pt x="99" y="426"/>
                </a:lnTo>
                <a:lnTo>
                  <a:pt x="105" y="406"/>
                </a:lnTo>
                <a:lnTo>
                  <a:pt x="111" y="371"/>
                </a:lnTo>
                <a:lnTo>
                  <a:pt x="99" y="363"/>
                </a:lnTo>
                <a:lnTo>
                  <a:pt x="83" y="366"/>
                </a:lnTo>
                <a:lnTo>
                  <a:pt x="71" y="344"/>
                </a:lnTo>
                <a:lnTo>
                  <a:pt x="68" y="309"/>
                </a:lnTo>
                <a:lnTo>
                  <a:pt x="68" y="301"/>
                </a:lnTo>
                <a:lnTo>
                  <a:pt x="45" y="287"/>
                </a:lnTo>
                <a:lnTo>
                  <a:pt x="43" y="261"/>
                </a:lnTo>
                <a:lnTo>
                  <a:pt x="34" y="247"/>
                </a:lnTo>
                <a:lnTo>
                  <a:pt x="23" y="227"/>
                </a:lnTo>
                <a:lnTo>
                  <a:pt x="0" y="204"/>
                </a:lnTo>
                <a:lnTo>
                  <a:pt x="0" y="199"/>
                </a:lnTo>
                <a:lnTo>
                  <a:pt x="99" y="199"/>
                </a:lnTo>
                <a:lnTo>
                  <a:pt x="131" y="159"/>
                </a:lnTo>
                <a:lnTo>
                  <a:pt x="150" y="162"/>
                </a:lnTo>
                <a:lnTo>
                  <a:pt x="156" y="147"/>
                </a:lnTo>
                <a:lnTo>
                  <a:pt x="164" y="122"/>
                </a:lnTo>
                <a:lnTo>
                  <a:pt x="173" y="102"/>
                </a:lnTo>
                <a:lnTo>
                  <a:pt x="164" y="68"/>
                </a:lnTo>
              </a:path>
            </a:pathLst>
          </a:custGeom>
          <a:solidFill>
            <a:srgbClr val="FFDD4F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>
            <a:off x="4246768" y="2855845"/>
            <a:ext cx="1802864" cy="1624609"/>
          </a:xfrm>
          <a:custGeom>
            <a:avLst/>
            <a:gdLst>
              <a:gd name="T0" fmla="*/ 82 w 1022"/>
              <a:gd name="T1" fmla="*/ 333 h 969"/>
              <a:gd name="T2" fmla="*/ 142 w 1022"/>
              <a:gd name="T3" fmla="*/ 298 h 969"/>
              <a:gd name="T4" fmla="*/ 184 w 1022"/>
              <a:gd name="T5" fmla="*/ 335 h 969"/>
              <a:gd name="T6" fmla="*/ 332 w 1022"/>
              <a:gd name="T7" fmla="*/ 341 h 969"/>
              <a:gd name="T8" fmla="*/ 397 w 1022"/>
              <a:gd name="T9" fmla="*/ 372 h 969"/>
              <a:gd name="T10" fmla="*/ 451 w 1022"/>
              <a:gd name="T11" fmla="*/ 361 h 969"/>
              <a:gd name="T12" fmla="*/ 516 w 1022"/>
              <a:gd name="T13" fmla="*/ 352 h 969"/>
              <a:gd name="T14" fmla="*/ 473 w 1022"/>
              <a:gd name="T15" fmla="*/ 224 h 969"/>
              <a:gd name="T16" fmla="*/ 428 w 1022"/>
              <a:gd name="T17" fmla="*/ 125 h 969"/>
              <a:gd name="T18" fmla="*/ 448 w 1022"/>
              <a:gd name="T19" fmla="*/ 40 h 969"/>
              <a:gd name="T20" fmla="*/ 510 w 1022"/>
              <a:gd name="T21" fmla="*/ 17 h 969"/>
              <a:gd name="T22" fmla="*/ 558 w 1022"/>
              <a:gd name="T23" fmla="*/ 14 h 969"/>
              <a:gd name="T24" fmla="*/ 653 w 1022"/>
              <a:gd name="T25" fmla="*/ 31 h 969"/>
              <a:gd name="T26" fmla="*/ 667 w 1022"/>
              <a:gd name="T27" fmla="*/ 86 h 969"/>
              <a:gd name="T28" fmla="*/ 762 w 1022"/>
              <a:gd name="T29" fmla="*/ 47 h 969"/>
              <a:gd name="T30" fmla="*/ 846 w 1022"/>
              <a:gd name="T31" fmla="*/ 188 h 969"/>
              <a:gd name="T32" fmla="*/ 853 w 1022"/>
              <a:gd name="T33" fmla="*/ 217 h 969"/>
              <a:gd name="T34" fmla="*/ 824 w 1022"/>
              <a:gd name="T35" fmla="*/ 219 h 969"/>
              <a:gd name="T36" fmla="*/ 804 w 1022"/>
              <a:gd name="T37" fmla="*/ 256 h 969"/>
              <a:gd name="T38" fmla="*/ 824 w 1022"/>
              <a:gd name="T39" fmla="*/ 327 h 969"/>
              <a:gd name="T40" fmla="*/ 908 w 1022"/>
              <a:gd name="T41" fmla="*/ 378 h 969"/>
              <a:gd name="T42" fmla="*/ 948 w 1022"/>
              <a:gd name="T43" fmla="*/ 443 h 969"/>
              <a:gd name="T44" fmla="*/ 922 w 1022"/>
              <a:gd name="T45" fmla="*/ 488 h 969"/>
              <a:gd name="T46" fmla="*/ 900 w 1022"/>
              <a:gd name="T47" fmla="*/ 571 h 969"/>
              <a:gd name="T48" fmla="*/ 959 w 1022"/>
              <a:gd name="T49" fmla="*/ 602 h 969"/>
              <a:gd name="T50" fmla="*/ 953 w 1022"/>
              <a:gd name="T51" fmla="*/ 687 h 969"/>
              <a:gd name="T52" fmla="*/ 1021 w 1022"/>
              <a:gd name="T53" fmla="*/ 735 h 969"/>
              <a:gd name="T54" fmla="*/ 995 w 1022"/>
              <a:gd name="T55" fmla="*/ 778 h 969"/>
              <a:gd name="T56" fmla="*/ 945 w 1022"/>
              <a:gd name="T57" fmla="*/ 769 h 969"/>
              <a:gd name="T58" fmla="*/ 910 w 1022"/>
              <a:gd name="T59" fmla="*/ 766 h 969"/>
              <a:gd name="T60" fmla="*/ 885 w 1022"/>
              <a:gd name="T61" fmla="*/ 840 h 969"/>
              <a:gd name="T62" fmla="*/ 843 w 1022"/>
              <a:gd name="T63" fmla="*/ 860 h 969"/>
              <a:gd name="T64" fmla="*/ 808 w 1022"/>
              <a:gd name="T65" fmla="*/ 885 h 969"/>
              <a:gd name="T66" fmla="*/ 729 w 1022"/>
              <a:gd name="T67" fmla="*/ 925 h 969"/>
              <a:gd name="T68" fmla="*/ 650 w 1022"/>
              <a:gd name="T69" fmla="*/ 951 h 969"/>
              <a:gd name="T70" fmla="*/ 624 w 1022"/>
              <a:gd name="T71" fmla="*/ 835 h 969"/>
              <a:gd name="T72" fmla="*/ 570 w 1022"/>
              <a:gd name="T73" fmla="*/ 840 h 969"/>
              <a:gd name="T74" fmla="*/ 513 w 1022"/>
              <a:gd name="T75" fmla="*/ 840 h 969"/>
              <a:gd name="T76" fmla="*/ 428 w 1022"/>
              <a:gd name="T77" fmla="*/ 857 h 969"/>
              <a:gd name="T78" fmla="*/ 358 w 1022"/>
              <a:gd name="T79" fmla="*/ 846 h 969"/>
              <a:gd name="T80" fmla="*/ 252 w 1022"/>
              <a:gd name="T81" fmla="*/ 866 h 969"/>
              <a:gd name="T82" fmla="*/ 113 w 1022"/>
              <a:gd name="T83" fmla="*/ 792 h 969"/>
              <a:gd name="T84" fmla="*/ 76 w 1022"/>
              <a:gd name="T85" fmla="*/ 713 h 969"/>
              <a:gd name="T86" fmla="*/ 90 w 1022"/>
              <a:gd name="T87" fmla="*/ 642 h 969"/>
              <a:gd name="T88" fmla="*/ 159 w 1022"/>
              <a:gd name="T89" fmla="*/ 597 h 969"/>
              <a:gd name="T90" fmla="*/ 130 w 1022"/>
              <a:gd name="T91" fmla="*/ 559 h 969"/>
              <a:gd name="T92" fmla="*/ 79 w 1022"/>
              <a:gd name="T93" fmla="*/ 540 h 969"/>
              <a:gd name="T94" fmla="*/ 48 w 1022"/>
              <a:gd name="T95" fmla="*/ 485 h 969"/>
              <a:gd name="T96" fmla="*/ 2 w 1022"/>
              <a:gd name="T97" fmla="*/ 395 h 9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022" h="969">
                <a:moveTo>
                  <a:pt x="25" y="364"/>
                </a:moveTo>
                <a:lnTo>
                  <a:pt x="54" y="341"/>
                </a:lnTo>
                <a:lnTo>
                  <a:pt x="82" y="333"/>
                </a:lnTo>
                <a:lnTo>
                  <a:pt x="111" y="329"/>
                </a:lnTo>
                <a:lnTo>
                  <a:pt x="119" y="307"/>
                </a:lnTo>
                <a:lnTo>
                  <a:pt x="142" y="298"/>
                </a:lnTo>
                <a:lnTo>
                  <a:pt x="156" y="318"/>
                </a:lnTo>
                <a:lnTo>
                  <a:pt x="164" y="341"/>
                </a:lnTo>
                <a:lnTo>
                  <a:pt x="184" y="335"/>
                </a:lnTo>
                <a:lnTo>
                  <a:pt x="227" y="326"/>
                </a:lnTo>
                <a:lnTo>
                  <a:pt x="275" y="304"/>
                </a:lnTo>
                <a:lnTo>
                  <a:pt x="332" y="341"/>
                </a:lnTo>
                <a:lnTo>
                  <a:pt x="391" y="352"/>
                </a:lnTo>
                <a:lnTo>
                  <a:pt x="397" y="366"/>
                </a:lnTo>
                <a:lnTo>
                  <a:pt x="397" y="372"/>
                </a:lnTo>
                <a:lnTo>
                  <a:pt x="380" y="392"/>
                </a:lnTo>
                <a:lnTo>
                  <a:pt x="391" y="414"/>
                </a:lnTo>
                <a:lnTo>
                  <a:pt x="451" y="361"/>
                </a:lnTo>
                <a:lnTo>
                  <a:pt x="494" y="381"/>
                </a:lnTo>
                <a:lnTo>
                  <a:pt x="491" y="361"/>
                </a:lnTo>
                <a:lnTo>
                  <a:pt x="516" y="352"/>
                </a:lnTo>
                <a:lnTo>
                  <a:pt x="516" y="335"/>
                </a:lnTo>
                <a:lnTo>
                  <a:pt x="494" y="315"/>
                </a:lnTo>
                <a:lnTo>
                  <a:pt x="473" y="224"/>
                </a:lnTo>
                <a:lnTo>
                  <a:pt x="470" y="219"/>
                </a:lnTo>
                <a:lnTo>
                  <a:pt x="460" y="219"/>
                </a:lnTo>
                <a:lnTo>
                  <a:pt x="428" y="125"/>
                </a:lnTo>
                <a:lnTo>
                  <a:pt x="439" y="91"/>
                </a:lnTo>
                <a:lnTo>
                  <a:pt x="406" y="57"/>
                </a:lnTo>
                <a:lnTo>
                  <a:pt x="448" y="40"/>
                </a:lnTo>
                <a:lnTo>
                  <a:pt x="479" y="12"/>
                </a:lnTo>
                <a:lnTo>
                  <a:pt x="502" y="3"/>
                </a:lnTo>
                <a:lnTo>
                  <a:pt x="510" y="17"/>
                </a:lnTo>
                <a:lnTo>
                  <a:pt x="525" y="17"/>
                </a:lnTo>
                <a:lnTo>
                  <a:pt x="548" y="0"/>
                </a:lnTo>
                <a:lnTo>
                  <a:pt x="558" y="14"/>
                </a:lnTo>
                <a:lnTo>
                  <a:pt x="575" y="12"/>
                </a:lnTo>
                <a:lnTo>
                  <a:pt x="613" y="26"/>
                </a:lnTo>
                <a:lnTo>
                  <a:pt x="653" y="31"/>
                </a:lnTo>
                <a:lnTo>
                  <a:pt x="627" y="48"/>
                </a:lnTo>
                <a:lnTo>
                  <a:pt x="646" y="97"/>
                </a:lnTo>
                <a:lnTo>
                  <a:pt x="667" y="86"/>
                </a:lnTo>
                <a:lnTo>
                  <a:pt x="715" y="83"/>
                </a:lnTo>
                <a:lnTo>
                  <a:pt x="738" y="69"/>
                </a:lnTo>
                <a:lnTo>
                  <a:pt x="762" y="47"/>
                </a:lnTo>
                <a:lnTo>
                  <a:pt x="825" y="109"/>
                </a:lnTo>
                <a:lnTo>
                  <a:pt x="847" y="121"/>
                </a:lnTo>
                <a:lnTo>
                  <a:pt x="846" y="188"/>
                </a:lnTo>
                <a:lnTo>
                  <a:pt x="862" y="196"/>
                </a:lnTo>
                <a:lnTo>
                  <a:pt x="861" y="212"/>
                </a:lnTo>
                <a:lnTo>
                  <a:pt x="853" y="217"/>
                </a:lnTo>
                <a:lnTo>
                  <a:pt x="844" y="208"/>
                </a:lnTo>
                <a:lnTo>
                  <a:pt x="835" y="212"/>
                </a:lnTo>
                <a:lnTo>
                  <a:pt x="824" y="219"/>
                </a:lnTo>
                <a:lnTo>
                  <a:pt x="823" y="237"/>
                </a:lnTo>
                <a:lnTo>
                  <a:pt x="813" y="247"/>
                </a:lnTo>
                <a:lnTo>
                  <a:pt x="804" y="256"/>
                </a:lnTo>
                <a:lnTo>
                  <a:pt x="791" y="261"/>
                </a:lnTo>
                <a:lnTo>
                  <a:pt x="805" y="290"/>
                </a:lnTo>
                <a:lnTo>
                  <a:pt x="824" y="327"/>
                </a:lnTo>
                <a:lnTo>
                  <a:pt x="853" y="317"/>
                </a:lnTo>
                <a:lnTo>
                  <a:pt x="891" y="373"/>
                </a:lnTo>
                <a:lnTo>
                  <a:pt x="908" y="378"/>
                </a:lnTo>
                <a:lnTo>
                  <a:pt x="932" y="392"/>
                </a:lnTo>
                <a:lnTo>
                  <a:pt x="945" y="414"/>
                </a:lnTo>
                <a:lnTo>
                  <a:pt x="948" y="443"/>
                </a:lnTo>
                <a:lnTo>
                  <a:pt x="928" y="469"/>
                </a:lnTo>
                <a:lnTo>
                  <a:pt x="919" y="471"/>
                </a:lnTo>
                <a:lnTo>
                  <a:pt x="922" y="488"/>
                </a:lnTo>
                <a:lnTo>
                  <a:pt x="885" y="497"/>
                </a:lnTo>
                <a:lnTo>
                  <a:pt x="874" y="557"/>
                </a:lnTo>
                <a:lnTo>
                  <a:pt x="900" y="571"/>
                </a:lnTo>
                <a:lnTo>
                  <a:pt x="924" y="576"/>
                </a:lnTo>
                <a:lnTo>
                  <a:pt x="950" y="590"/>
                </a:lnTo>
                <a:lnTo>
                  <a:pt x="959" y="602"/>
                </a:lnTo>
                <a:lnTo>
                  <a:pt x="948" y="636"/>
                </a:lnTo>
                <a:lnTo>
                  <a:pt x="948" y="670"/>
                </a:lnTo>
                <a:lnTo>
                  <a:pt x="953" y="687"/>
                </a:lnTo>
                <a:lnTo>
                  <a:pt x="1007" y="707"/>
                </a:lnTo>
                <a:lnTo>
                  <a:pt x="1019" y="716"/>
                </a:lnTo>
                <a:lnTo>
                  <a:pt x="1021" y="735"/>
                </a:lnTo>
                <a:lnTo>
                  <a:pt x="1010" y="749"/>
                </a:lnTo>
                <a:lnTo>
                  <a:pt x="1002" y="766"/>
                </a:lnTo>
                <a:lnTo>
                  <a:pt x="995" y="778"/>
                </a:lnTo>
                <a:lnTo>
                  <a:pt x="979" y="758"/>
                </a:lnTo>
                <a:lnTo>
                  <a:pt x="967" y="755"/>
                </a:lnTo>
                <a:lnTo>
                  <a:pt x="945" y="769"/>
                </a:lnTo>
                <a:lnTo>
                  <a:pt x="933" y="775"/>
                </a:lnTo>
                <a:lnTo>
                  <a:pt x="922" y="758"/>
                </a:lnTo>
                <a:lnTo>
                  <a:pt x="910" y="766"/>
                </a:lnTo>
                <a:lnTo>
                  <a:pt x="914" y="789"/>
                </a:lnTo>
                <a:lnTo>
                  <a:pt x="900" y="823"/>
                </a:lnTo>
                <a:lnTo>
                  <a:pt x="885" y="840"/>
                </a:lnTo>
                <a:lnTo>
                  <a:pt x="888" y="857"/>
                </a:lnTo>
                <a:lnTo>
                  <a:pt x="851" y="877"/>
                </a:lnTo>
                <a:lnTo>
                  <a:pt x="843" y="860"/>
                </a:lnTo>
                <a:lnTo>
                  <a:pt x="834" y="860"/>
                </a:lnTo>
                <a:lnTo>
                  <a:pt x="808" y="866"/>
                </a:lnTo>
                <a:lnTo>
                  <a:pt x="808" y="885"/>
                </a:lnTo>
                <a:lnTo>
                  <a:pt x="783" y="885"/>
                </a:lnTo>
                <a:lnTo>
                  <a:pt x="760" y="908"/>
                </a:lnTo>
                <a:lnTo>
                  <a:pt x="729" y="925"/>
                </a:lnTo>
                <a:lnTo>
                  <a:pt x="689" y="968"/>
                </a:lnTo>
                <a:lnTo>
                  <a:pt x="653" y="959"/>
                </a:lnTo>
                <a:lnTo>
                  <a:pt x="650" y="951"/>
                </a:lnTo>
                <a:lnTo>
                  <a:pt x="684" y="897"/>
                </a:lnTo>
                <a:lnTo>
                  <a:pt x="638" y="829"/>
                </a:lnTo>
                <a:lnTo>
                  <a:pt x="624" y="835"/>
                </a:lnTo>
                <a:lnTo>
                  <a:pt x="590" y="820"/>
                </a:lnTo>
                <a:lnTo>
                  <a:pt x="582" y="826"/>
                </a:lnTo>
                <a:lnTo>
                  <a:pt x="570" y="840"/>
                </a:lnTo>
                <a:lnTo>
                  <a:pt x="550" y="835"/>
                </a:lnTo>
                <a:lnTo>
                  <a:pt x="534" y="860"/>
                </a:lnTo>
                <a:lnTo>
                  <a:pt x="513" y="840"/>
                </a:lnTo>
                <a:lnTo>
                  <a:pt x="482" y="846"/>
                </a:lnTo>
                <a:lnTo>
                  <a:pt x="451" y="835"/>
                </a:lnTo>
                <a:lnTo>
                  <a:pt x="428" y="857"/>
                </a:lnTo>
                <a:lnTo>
                  <a:pt x="403" y="846"/>
                </a:lnTo>
                <a:lnTo>
                  <a:pt x="383" y="868"/>
                </a:lnTo>
                <a:lnTo>
                  <a:pt x="358" y="846"/>
                </a:lnTo>
                <a:lnTo>
                  <a:pt x="340" y="854"/>
                </a:lnTo>
                <a:lnTo>
                  <a:pt x="278" y="866"/>
                </a:lnTo>
                <a:lnTo>
                  <a:pt x="252" y="866"/>
                </a:lnTo>
                <a:lnTo>
                  <a:pt x="244" y="875"/>
                </a:lnTo>
                <a:lnTo>
                  <a:pt x="139" y="797"/>
                </a:lnTo>
                <a:lnTo>
                  <a:pt x="113" y="792"/>
                </a:lnTo>
                <a:lnTo>
                  <a:pt x="64" y="749"/>
                </a:lnTo>
                <a:lnTo>
                  <a:pt x="76" y="727"/>
                </a:lnTo>
                <a:lnTo>
                  <a:pt x="76" y="713"/>
                </a:lnTo>
                <a:lnTo>
                  <a:pt x="99" y="692"/>
                </a:lnTo>
                <a:lnTo>
                  <a:pt x="90" y="667"/>
                </a:lnTo>
                <a:lnTo>
                  <a:pt x="90" y="642"/>
                </a:lnTo>
                <a:lnTo>
                  <a:pt x="128" y="619"/>
                </a:lnTo>
                <a:lnTo>
                  <a:pt x="153" y="611"/>
                </a:lnTo>
                <a:lnTo>
                  <a:pt x="159" y="597"/>
                </a:lnTo>
                <a:lnTo>
                  <a:pt x="164" y="568"/>
                </a:lnTo>
                <a:lnTo>
                  <a:pt x="153" y="557"/>
                </a:lnTo>
                <a:lnTo>
                  <a:pt x="130" y="559"/>
                </a:lnTo>
                <a:lnTo>
                  <a:pt x="111" y="565"/>
                </a:lnTo>
                <a:lnTo>
                  <a:pt x="90" y="565"/>
                </a:lnTo>
                <a:lnTo>
                  <a:pt x="79" y="540"/>
                </a:lnTo>
                <a:lnTo>
                  <a:pt x="79" y="525"/>
                </a:lnTo>
                <a:lnTo>
                  <a:pt x="56" y="505"/>
                </a:lnTo>
                <a:lnTo>
                  <a:pt x="48" y="485"/>
                </a:lnTo>
                <a:lnTo>
                  <a:pt x="64" y="466"/>
                </a:lnTo>
                <a:lnTo>
                  <a:pt x="5" y="406"/>
                </a:lnTo>
                <a:lnTo>
                  <a:pt x="2" y="395"/>
                </a:lnTo>
                <a:lnTo>
                  <a:pt x="0" y="389"/>
                </a:lnTo>
                <a:lnTo>
                  <a:pt x="25" y="364"/>
                </a:lnTo>
              </a:path>
            </a:pathLst>
          </a:custGeom>
          <a:solidFill>
            <a:schemeClr val="accent3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3309097" y="4107115"/>
            <a:ext cx="2474786" cy="1319812"/>
          </a:xfrm>
          <a:custGeom>
            <a:avLst/>
            <a:gdLst>
              <a:gd name="T0" fmla="*/ 159 w 1404"/>
              <a:gd name="T1" fmla="*/ 156 h 787"/>
              <a:gd name="T2" fmla="*/ 216 w 1404"/>
              <a:gd name="T3" fmla="*/ 177 h 787"/>
              <a:gd name="T4" fmla="*/ 367 w 1404"/>
              <a:gd name="T5" fmla="*/ 225 h 787"/>
              <a:gd name="T6" fmla="*/ 406 w 1404"/>
              <a:gd name="T7" fmla="*/ 204 h 787"/>
              <a:gd name="T8" fmla="*/ 432 w 1404"/>
              <a:gd name="T9" fmla="*/ 145 h 787"/>
              <a:gd name="T10" fmla="*/ 501 w 1404"/>
              <a:gd name="T11" fmla="*/ 141 h 787"/>
              <a:gd name="T12" fmla="*/ 492 w 1404"/>
              <a:gd name="T13" fmla="*/ 78 h 787"/>
              <a:gd name="T14" fmla="*/ 567 w 1404"/>
              <a:gd name="T15" fmla="*/ 30 h 787"/>
              <a:gd name="T16" fmla="*/ 593 w 1404"/>
              <a:gd name="T17" fmla="*/ 1 h 787"/>
              <a:gd name="T18" fmla="*/ 681 w 1404"/>
              <a:gd name="T19" fmla="*/ 51 h 787"/>
              <a:gd name="T20" fmla="*/ 826 w 1404"/>
              <a:gd name="T21" fmla="*/ 119 h 787"/>
              <a:gd name="T22" fmla="*/ 897 w 1404"/>
              <a:gd name="T23" fmla="*/ 99 h 787"/>
              <a:gd name="T24" fmla="*/ 969 w 1404"/>
              <a:gd name="T25" fmla="*/ 111 h 787"/>
              <a:gd name="T26" fmla="*/ 1052 w 1404"/>
              <a:gd name="T27" fmla="*/ 93 h 787"/>
              <a:gd name="T28" fmla="*/ 1110 w 1404"/>
              <a:gd name="T29" fmla="*/ 93 h 787"/>
              <a:gd name="T30" fmla="*/ 1177 w 1404"/>
              <a:gd name="T31" fmla="*/ 83 h 787"/>
              <a:gd name="T32" fmla="*/ 1192 w 1404"/>
              <a:gd name="T33" fmla="*/ 213 h 787"/>
              <a:gd name="T34" fmla="*/ 1248 w 1404"/>
              <a:gd name="T35" fmla="*/ 230 h 787"/>
              <a:gd name="T36" fmla="*/ 1315 w 1404"/>
              <a:gd name="T37" fmla="*/ 288 h 787"/>
              <a:gd name="T38" fmla="*/ 1328 w 1404"/>
              <a:gd name="T39" fmla="*/ 337 h 787"/>
              <a:gd name="T40" fmla="*/ 1393 w 1404"/>
              <a:gd name="T41" fmla="*/ 406 h 787"/>
              <a:gd name="T42" fmla="*/ 1382 w 1404"/>
              <a:gd name="T43" fmla="*/ 432 h 787"/>
              <a:gd name="T44" fmla="*/ 1339 w 1404"/>
              <a:gd name="T45" fmla="*/ 522 h 787"/>
              <a:gd name="T46" fmla="*/ 1296 w 1404"/>
              <a:gd name="T47" fmla="*/ 599 h 787"/>
              <a:gd name="T48" fmla="*/ 1245 w 1404"/>
              <a:gd name="T49" fmla="*/ 573 h 787"/>
              <a:gd name="T50" fmla="*/ 1152 w 1404"/>
              <a:gd name="T51" fmla="*/ 608 h 787"/>
              <a:gd name="T52" fmla="*/ 1104 w 1404"/>
              <a:gd name="T53" fmla="*/ 591 h 787"/>
              <a:gd name="T54" fmla="*/ 1041 w 1404"/>
              <a:gd name="T55" fmla="*/ 591 h 787"/>
              <a:gd name="T56" fmla="*/ 985 w 1404"/>
              <a:gd name="T57" fmla="*/ 605 h 787"/>
              <a:gd name="T58" fmla="*/ 919 w 1404"/>
              <a:gd name="T59" fmla="*/ 587 h 787"/>
              <a:gd name="T60" fmla="*/ 842 w 1404"/>
              <a:gd name="T61" fmla="*/ 599 h 787"/>
              <a:gd name="T62" fmla="*/ 749 w 1404"/>
              <a:gd name="T63" fmla="*/ 596 h 787"/>
              <a:gd name="T64" fmla="*/ 641 w 1404"/>
              <a:gd name="T65" fmla="*/ 664 h 787"/>
              <a:gd name="T66" fmla="*/ 576 w 1404"/>
              <a:gd name="T67" fmla="*/ 675 h 787"/>
              <a:gd name="T68" fmla="*/ 528 w 1404"/>
              <a:gd name="T69" fmla="*/ 744 h 787"/>
              <a:gd name="T70" fmla="*/ 502 w 1404"/>
              <a:gd name="T71" fmla="*/ 749 h 787"/>
              <a:gd name="T72" fmla="*/ 445 w 1404"/>
              <a:gd name="T73" fmla="*/ 786 h 787"/>
              <a:gd name="T74" fmla="*/ 321 w 1404"/>
              <a:gd name="T75" fmla="*/ 689 h 787"/>
              <a:gd name="T76" fmla="*/ 318 w 1404"/>
              <a:gd name="T77" fmla="*/ 653 h 787"/>
              <a:gd name="T78" fmla="*/ 312 w 1404"/>
              <a:gd name="T79" fmla="*/ 613 h 787"/>
              <a:gd name="T80" fmla="*/ 259 w 1404"/>
              <a:gd name="T81" fmla="*/ 579 h 787"/>
              <a:gd name="T82" fmla="*/ 269 w 1404"/>
              <a:gd name="T83" fmla="*/ 536 h 787"/>
              <a:gd name="T84" fmla="*/ 216 w 1404"/>
              <a:gd name="T85" fmla="*/ 477 h 787"/>
              <a:gd name="T86" fmla="*/ 128 w 1404"/>
              <a:gd name="T87" fmla="*/ 434 h 787"/>
              <a:gd name="T88" fmla="*/ 23 w 1404"/>
              <a:gd name="T89" fmla="*/ 420 h 787"/>
              <a:gd name="T90" fmla="*/ 20 w 1404"/>
              <a:gd name="T91" fmla="*/ 344 h 787"/>
              <a:gd name="T92" fmla="*/ 34 w 1404"/>
              <a:gd name="T93" fmla="*/ 270 h 787"/>
              <a:gd name="T94" fmla="*/ 111 w 1404"/>
              <a:gd name="T95" fmla="*/ 168 h 7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404" h="787">
                <a:moveTo>
                  <a:pt x="128" y="142"/>
                </a:moveTo>
                <a:lnTo>
                  <a:pt x="146" y="138"/>
                </a:lnTo>
                <a:lnTo>
                  <a:pt x="159" y="156"/>
                </a:lnTo>
                <a:lnTo>
                  <a:pt x="188" y="142"/>
                </a:lnTo>
                <a:lnTo>
                  <a:pt x="198" y="145"/>
                </a:lnTo>
                <a:lnTo>
                  <a:pt x="216" y="177"/>
                </a:lnTo>
                <a:lnTo>
                  <a:pt x="287" y="201"/>
                </a:lnTo>
                <a:lnTo>
                  <a:pt x="354" y="232"/>
                </a:lnTo>
                <a:lnTo>
                  <a:pt x="367" y="225"/>
                </a:lnTo>
                <a:lnTo>
                  <a:pt x="377" y="213"/>
                </a:lnTo>
                <a:lnTo>
                  <a:pt x="397" y="219"/>
                </a:lnTo>
                <a:lnTo>
                  <a:pt x="406" y="204"/>
                </a:lnTo>
                <a:lnTo>
                  <a:pt x="400" y="193"/>
                </a:lnTo>
                <a:lnTo>
                  <a:pt x="397" y="181"/>
                </a:lnTo>
                <a:lnTo>
                  <a:pt x="432" y="145"/>
                </a:lnTo>
                <a:lnTo>
                  <a:pt x="446" y="144"/>
                </a:lnTo>
                <a:lnTo>
                  <a:pt x="476" y="168"/>
                </a:lnTo>
                <a:lnTo>
                  <a:pt x="501" y="141"/>
                </a:lnTo>
                <a:lnTo>
                  <a:pt x="491" y="113"/>
                </a:lnTo>
                <a:lnTo>
                  <a:pt x="489" y="97"/>
                </a:lnTo>
                <a:lnTo>
                  <a:pt x="492" y="78"/>
                </a:lnTo>
                <a:lnTo>
                  <a:pt x="506" y="65"/>
                </a:lnTo>
                <a:lnTo>
                  <a:pt x="523" y="46"/>
                </a:lnTo>
                <a:lnTo>
                  <a:pt x="567" y="30"/>
                </a:lnTo>
                <a:lnTo>
                  <a:pt x="568" y="9"/>
                </a:lnTo>
                <a:lnTo>
                  <a:pt x="579" y="0"/>
                </a:lnTo>
                <a:lnTo>
                  <a:pt x="593" y="1"/>
                </a:lnTo>
                <a:lnTo>
                  <a:pt x="607" y="4"/>
                </a:lnTo>
                <a:lnTo>
                  <a:pt x="651" y="45"/>
                </a:lnTo>
                <a:lnTo>
                  <a:pt x="681" y="51"/>
                </a:lnTo>
                <a:lnTo>
                  <a:pt x="783" y="128"/>
                </a:lnTo>
                <a:lnTo>
                  <a:pt x="792" y="119"/>
                </a:lnTo>
                <a:lnTo>
                  <a:pt x="826" y="119"/>
                </a:lnTo>
                <a:lnTo>
                  <a:pt x="840" y="115"/>
                </a:lnTo>
                <a:lnTo>
                  <a:pt x="881" y="108"/>
                </a:lnTo>
                <a:lnTo>
                  <a:pt x="897" y="99"/>
                </a:lnTo>
                <a:lnTo>
                  <a:pt x="922" y="121"/>
                </a:lnTo>
                <a:lnTo>
                  <a:pt x="942" y="99"/>
                </a:lnTo>
                <a:lnTo>
                  <a:pt x="969" y="111"/>
                </a:lnTo>
                <a:lnTo>
                  <a:pt x="990" y="88"/>
                </a:lnTo>
                <a:lnTo>
                  <a:pt x="1018" y="99"/>
                </a:lnTo>
                <a:lnTo>
                  <a:pt x="1052" y="93"/>
                </a:lnTo>
                <a:lnTo>
                  <a:pt x="1073" y="112"/>
                </a:lnTo>
                <a:lnTo>
                  <a:pt x="1089" y="88"/>
                </a:lnTo>
                <a:lnTo>
                  <a:pt x="1110" y="93"/>
                </a:lnTo>
                <a:lnTo>
                  <a:pt x="1125" y="72"/>
                </a:lnTo>
                <a:lnTo>
                  <a:pt x="1160" y="87"/>
                </a:lnTo>
                <a:lnTo>
                  <a:pt x="1177" y="83"/>
                </a:lnTo>
                <a:lnTo>
                  <a:pt x="1223" y="151"/>
                </a:lnTo>
                <a:lnTo>
                  <a:pt x="1190" y="202"/>
                </a:lnTo>
                <a:lnTo>
                  <a:pt x="1192" y="213"/>
                </a:lnTo>
                <a:lnTo>
                  <a:pt x="1200" y="216"/>
                </a:lnTo>
                <a:lnTo>
                  <a:pt x="1228" y="221"/>
                </a:lnTo>
                <a:lnTo>
                  <a:pt x="1248" y="230"/>
                </a:lnTo>
                <a:lnTo>
                  <a:pt x="1276" y="267"/>
                </a:lnTo>
                <a:lnTo>
                  <a:pt x="1300" y="269"/>
                </a:lnTo>
                <a:lnTo>
                  <a:pt x="1315" y="288"/>
                </a:lnTo>
                <a:lnTo>
                  <a:pt x="1309" y="303"/>
                </a:lnTo>
                <a:lnTo>
                  <a:pt x="1310" y="320"/>
                </a:lnTo>
                <a:lnTo>
                  <a:pt x="1328" y="337"/>
                </a:lnTo>
                <a:lnTo>
                  <a:pt x="1361" y="388"/>
                </a:lnTo>
                <a:lnTo>
                  <a:pt x="1382" y="389"/>
                </a:lnTo>
                <a:lnTo>
                  <a:pt x="1393" y="406"/>
                </a:lnTo>
                <a:lnTo>
                  <a:pt x="1403" y="414"/>
                </a:lnTo>
                <a:lnTo>
                  <a:pt x="1396" y="425"/>
                </a:lnTo>
                <a:lnTo>
                  <a:pt x="1382" y="432"/>
                </a:lnTo>
                <a:lnTo>
                  <a:pt x="1365" y="451"/>
                </a:lnTo>
                <a:lnTo>
                  <a:pt x="1353" y="485"/>
                </a:lnTo>
                <a:lnTo>
                  <a:pt x="1339" y="522"/>
                </a:lnTo>
                <a:lnTo>
                  <a:pt x="1316" y="570"/>
                </a:lnTo>
                <a:lnTo>
                  <a:pt x="1308" y="587"/>
                </a:lnTo>
                <a:lnTo>
                  <a:pt x="1296" y="599"/>
                </a:lnTo>
                <a:lnTo>
                  <a:pt x="1280" y="599"/>
                </a:lnTo>
                <a:lnTo>
                  <a:pt x="1268" y="591"/>
                </a:lnTo>
                <a:lnTo>
                  <a:pt x="1245" y="573"/>
                </a:lnTo>
                <a:lnTo>
                  <a:pt x="1183" y="573"/>
                </a:lnTo>
                <a:lnTo>
                  <a:pt x="1166" y="599"/>
                </a:lnTo>
                <a:lnTo>
                  <a:pt x="1152" y="608"/>
                </a:lnTo>
                <a:lnTo>
                  <a:pt x="1132" y="610"/>
                </a:lnTo>
                <a:lnTo>
                  <a:pt x="1121" y="599"/>
                </a:lnTo>
                <a:lnTo>
                  <a:pt x="1104" y="591"/>
                </a:lnTo>
                <a:lnTo>
                  <a:pt x="1083" y="593"/>
                </a:lnTo>
                <a:lnTo>
                  <a:pt x="1066" y="601"/>
                </a:lnTo>
                <a:lnTo>
                  <a:pt x="1041" y="591"/>
                </a:lnTo>
                <a:lnTo>
                  <a:pt x="1024" y="593"/>
                </a:lnTo>
                <a:lnTo>
                  <a:pt x="1001" y="605"/>
                </a:lnTo>
                <a:lnTo>
                  <a:pt x="985" y="605"/>
                </a:lnTo>
                <a:lnTo>
                  <a:pt x="956" y="608"/>
                </a:lnTo>
                <a:lnTo>
                  <a:pt x="936" y="599"/>
                </a:lnTo>
                <a:lnTo>
                  <a:pt x="919" y="587"/>
                </a:lnTo>
                <a:lnTo>
                  <a:pt x="911" y="593"/>
                </a:lnTo>
                <a:lnTo>
                  <a:pt x="868" y="593"/>
                </a:lnTo>
                <a:lnTo>
                  <a:pt x="842" y="599"/>
                </a:lnTo>
                <a:lnTo>
                  <a:pt x="820" y="593"/>
                </a:lnTo>
                <a:lnTo>
                  <a:pt x="755" y="593"/>
                </a:lnTo>
                <a:lnTo>
                  <a:pt x="749" y="596"/>
                </a:lnTo>
                <a:lnTo>
                  <a:pt x="698" y="647"/>
                </a:lnTo>
                <a:lnTo>
                  <a:pt x="664" y="667"/>
                </a:lnTo>
                <a:lnTo>
                  <a:pt x="641" y="664"/>
                </a:lnTo>
                <a:lnTo>
                  <a:pt x="621" y="667"/>
                </a:lnTo>
                <a:lnTo>
                  <a:pt x="593" y="670"/>
                </a:lnTo>
                <a:lnTo>
                  <a:pt x="576" y="675"/>
                </a:lnTo>
                <a:lnTo>
                  <a:pt x="548" y="701"/>
                </a:lnTo>
                <a:lnTo>
                  <a:pt x="536" y="715"/>
                </a:lnTo>
                <a:lnTo>
                  <a:pt x="528" y="744"/>
                </a:lnTo>
                <a:lnTo>
                  <a:pt x="511" y="767"/>
                </a:lnTo>
                <a:lnTo>
                  <a:pt x="508" y="749"/>
                </a:lnTo>
                <a:lnTo>
                  <a:pt x="502" y="749"/>
                </a:lnTo>
                <a:lnTo>
                  <a:pt x="493" y="758"/>
                </a:lnTo>
                <a:lnTo>
                  <a:pt x="493" y="769"/>
                </a:lnTo>
                <a:lnTo>
                  <a:pt x="445" y="786"/>
                </a:lnTo>
                <a:lnTo>
                  <a:pt x="431" y="772"/>
                </a:lnTo>
                <a:lnTo>
                  <a:pt x="324" y="712"/>
                </a:lnTo>
                <a:lnTo>
                  <a:pt x="321" y="689"/>
                </a:lnTo>
                <a:lnTo>
                  <a:pt x="298" y="661"/>
                </a:lnTo>
                <a:lnTo>
                  <a:pt x="301" y="644"/>
                </a:lnTo>
                <a:lnTo>
                  <a:pt x="318" y="653"/>
                </a:lnTo>
                <a:lnTo>
                  <a:pt x="326" y="644"/>
                </a:lnTo>
                <a:lnTo>
                  <a:pt x="321" y="630"/>
                </a:lnTo>
                <a:lnTo>
                  <a:pt x="312" y="613"/>
                </a:lnTo>
                <a:lnTo>
                  <a:pt x="298" y="605"/>
                </a:lnTo>
                <a:lnTo>
                  <a:pt x="290" y="610"/>
                </a:lnTo>
                <a:lnTo>
                  <a:pt x="259" y="579"/>
                </a:lnTo>
                <a:lnTo>
                  <a:pt x="261" y="570"/>
                </a:lnTo>
                <a:lnTo>
                  <a:pt x="272" y="559"/>
                </a:lnTo>
                <a:lnTo>
                  <a:pt x="269" y="536"/>
                </a:lnTo>
                <a:lnTo>
                  <a:pt x="253" y="503"/>
                </a:lnTo>
                <a:lnTo>
                  <a:pt x="236" y="489"/>
                </a:lnTo>
                <a:lnTo>
                  <a:pt x="216" y="477"/>
                </a:lnTo>
                <a:lnTo>
                  <a:pt x="171" y="451"/>
                </a:lnTo>
                <a:lnTo>
                  <a:pt x="142" y="432"/>
                </a:lnTo>
                <a:lnTo>
                  <a:pt x="128" y="434"/>
                </a:lnTo>
                <a:lnTo>
                  <a:pt x="100" y="411"/>
                </a:lnTo>
                <a:lnTo>
                  <a:pt x="31" y="411"/>
                </a:lnTo>
                <a:lnTo>
                  <a:pt x="23" y="420"/>
                </a:lnTo>
                <a:lnTo>
                  <a:pt x="17" y="403"/>
                </a:lnTo>
                <a:lnTo>
                  <a:pt x="20" y="375"/>
                </a:lnTo>
                <a:lnTo>
                  <a:pt x="20" y="344"/>
                </a:lnTo>
                <a:lnTo>
                  <a:pt x="9" y="315"/>
                </a:lnTo>
                <a:lnTo>
                  <a:pt x="0" y="301"/>
                </a:lnTo>
                <a:lnTo>
                  <a:pt x="34" y="270"/>
                </a:lnTo>
                <a:lnTo>
                  <a:pt x="79" y="216"/>
                </a:lnTo>
                <a:lnTo>
                  <a:pt x="83" y="195"/>
                </a:lnTo>
                <a:lnTo>
                  <a:pt x="111" y="168"/>
                </a:lnTo>
                <a:lnTo>
                  <a:pt x="131" y="168"/>
                </a:lnTo>
                <a:lnTo>
                  <a:pt x="128" y="142"/>
                </a:lnTo>
              </a:path>
            </a:pathLst>
          </a:custGeom>
          <a:solidFill>
            <a:srgbClr val="00B050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5462267" y="4123157"/>
            <a:ext cx="696080" cy="682511"/>
          </a:xfrm>
          <a:custGeom>
            <a:avLst/>
            <a:gdLst>
              <a:gd name="T0" fmla="*/ 173 w 395"/>
              <a:gd name="T1" fmla="*/ 406 h 407"/>
              <a:gd name="T2" fmla="*/ 190 w 395"/>
              <a:gd name="T3" fmla="*/ 389 h 407"/>
              <a:gd name="T4" fmla="*/ 207 w 395"/>
              <a:gd name="T5" fmla="*/ 383 h 407"/>
              <a:gd name="T6" fmla="*/ 219 w 395"/>
              <a:gd name="T7" fmla="*/ 383 h 407"/>
              <a:gd name="T8" fmla="*/ 219 w 395"/>
              <a:gd name="T9" fmla="*/ 360 h 407"/>
              <a:gd name="T10" fmla="*/ 233 w 395"/>
              <a:gd name="T11" fmla="*/ 346 h 407"/>
              <a:gd name="T12" fmla="*/ 256 w 395"/>
              <a:gd name="T13" fmla="*/ 344 h 407"/>
              <a:gd name="T14" fmla="*/ 309 w 395"/>
              <a:gd name="T15" fmla="*/ 340 h 407"/>
              <a:gd name="T16" fmla="*/ 335 w 395"/>
              <a:gd name="T17" fmla="*/ 344 h 407"/>
              <a:gd name="T18" fmla="*/ 356 w 395"/>
              <a:gd name="T19" fmla="*/ 332 h 407"/>
              <a:gd name="T20" fmla="*/ 370 w 395"/>
              <a:gd name="T21" fmla="*/ 332 h 407"/>
              <a:gd name="T22" fmla="*/ 383 w 395"/>
              <a:gd name="T23" fmla="*/ 327 h 407"/>
              <a:gd name="T24" fmla="*/ 394 w 395"/>
              <a:gd name="T25" fmla="*/ 318 h 407"/>
              <a:gd name="T26" fmla="*/ 386 w 395"/>
              <a:gd name="T27" fmla="*/ 298 h 407"/>
              <a:gd name="T28" fmla="*/ 378 w 395"/>
              <a:gd name="T29" fmla="*/ 306 h 407"/>
              <a:gd name="T30" fmla="*/ 369 w 395"/>
              <a:gd name="T31" fmla="*/ 304 h 407"/>
              <a:gd name="T32" fmla="*/ 357 w 395"/>
              <a:gd name="T33" fmla="*/ 298 h 407"/>
              <a:gd name="T34" fmla="*/ 363 w 395"/>
              <a:gd name="T35" fmla="*/ 272 h 407"/>
              <a:gd name="T36" fmla="*/ 371 w 395"/>
              <a:gd name="T37" fmla="*/ 264 h 407"/>
              <a:gd name="T38" fmla="*/ 370 w 395"/>
              <a:gd name="T39" fmla="*/ 252 h 407"/>
              <a:gd name="T40" fmla="*/ 349 w 395"/>
              <a:gd name="T41" fmla="*/ 225 h 407"/>
              <a:gd name="T42" fmla="*/ 332 w 395"/>
              <a:gd name="T43" fmla="*/ 207 h 407"/>
              <a:gd name="T44" fmla="*/ 312 w 395"/>
              <a:gd name="T45" fmla="*/ 192 h 407"/>
              <a:gd name="T46" fmla="*/ 312 w 395"/>
              <a:gd name="T47" fmla="*/ 177 h 407"/>
              <a:gd name="T48" fmla="*/ 316 w 395"/>
              <a:gd name="T49" fmla="*/ 156 h 407"/>
              <a:gd name="T50" fmla="*/ 321 w 395"/>
              <a:gd name="T51" fmla="*/ 130 h 407"/>
              <a:gd name="T52" fmla="*/ 308 w 395"/>
              <a:gd name="T53" fmla="*/ 114 h 407"/>
              <a:gd name="T54" fmla="*/ 314 w 395"/>
              <a:gd name="T55" fmla="*/ 73 h 407"/>
              <a:gd name="T56" fmla="*/ 306 w 395"/>
              <a:gd name="T57" fmla="*/ 19 h 407"/>
              <a:gd name="T58" fmla="*/ 287 w 395"/>
              <a:gd name="T59" fmla="*/ 2 h 407"/>
              <a:gd name="T60" fmla="*/ 278 w 395"/>
              <a:gd name="T61" fmla="*/ 0 h 407"/>
              <a:gd name="T62" fmla="*/ 247 w 395"/>
              <a:gd name="T63" fmla="*/ 16 h 407"/>
              <a:gd name="T64" fmla="*/ 233 w 395"/>
              <a:gd name="T65" fmla="*/ 2 h 407"/>
              <a:gd name="T66" fmla="*/ 221 w 395"/>
              <a:gd name="T67" fmla="*/ 11 h 407"/>
              <a:gd name="T68" fmla="*/ 227 w 395"/>
              <a:gd name="T69" fmla="*/ 25 h 407"/>
              <a:gd name="T70" fmla="*/ 213 w 395"/>
              <a:gd name="T71" fmla="*/ 61 h 407"/>
              <a:gd name="T72" fmla="*/ 196 w 395"/>
              <a:gd name="T73" fmla="*/ 83 h 407"/>
              <a:gd name="T74" fmla="*/ 199 w 395"/>
              <a:gd name="T75" fmla="*/ 100 h 407"/>
              <a:gd name="T76" fmla="*/ 162 w 395"/>
              <a:gd name="T77" fmla="*/ 121 h 407"/>
              <a:gd name="T78" fmla="*/ 152 w 395"/>
              <a:gd name="T79" fmla="*/ 102 h 407"/>
              <a:gd name="T80" fmla="*/ 120 w 395"/>
              <a:gd name="T81" fmla="*/ 109 h 407"/>
              <a:gd name="T82" fmla="*/ 119 w 395"/>
              <a:gd name="T83" fmla="*/ 130 h 407"/>
              <a:gd name="T84" fmla="*/ 92 w 395"/>
              <a:gd name="T85" fmla="*/ 130 h 407"/>
              <a:gd name="T86" fmla="*/ 72 w 395"/>
              <a:gd name="T87" fmla="*/ 152 h 407"/>
              <a:gd name="T88" fmla="*/ 48 w 395"/>
              <a:gd name="T89" fmla="*/ 166 h 407"/>
              <a:gd name="T90" fmla="*/ 35 w 395"/>
              <a:gd name="T91" fmla="*/ 175 h 407"/>
              <a:gd name="T92" fmla="*/ 19 w 395"/>
              <a:gd name="T93" fmla="*/ 192 h 407"/>
              <a:gd name="T94" fmla="*/ 0 w 395"/>
              <a:gd name="T95" fmla="*/ 213 h 407"/>
              <a:gd name="T96" fmla="*/ 20 w 395"/>
              <a:gd name="T97" fmla="*/ 221 h 407"/>
              <a:gd name="T98" fmla="*/ 48 w 395"/>
              <a:gd name="T99" fmla="*/ 258 h 407"/>
              <a:gd name="T100" fmla="*/ 74 w 395"/>
              <a:gd name="T101" fmla="*/ 261 h 407"/>
              <a:gd name="T102" fmla="*/ 85 w 395"/>
              <a:gd name="T103" fmla="*/ 278 h 407"/>
              <a:gd name="T104" fmla="*/ 80 w 395"/>
              <a:gd name="T105" fmla="*/ 295 h 407"/>
              <a:gd name="T106" fmla="*/ 83 w 395"/>
              <a:gd name="T107" fmla="*/ 312 h 407"/>
              <a:gd name="T108" fmla="*/ 99 w 395"/>
              <a:gd name="T109" fmla="*/ 329 h 407"/>
              <a:gd name="T110" fmla="*/ 116 w 395"/>
              <a:gd name="T111" fmla="*/ 354 h 407"/>
              <a:gd name="T112" fmla="*/ 133 w 395"/>
              <a:gd name="T113" fmla="*/ 377 h 407"/>
              <a:gd name="T114" fmla="*/ 154 w 395"/>
              <a:gd name="T115" fmla="*/ 380 h 407"/>
              <a:gd name="T116" fmla="*/ 173 w 395"/>
              <a:gd name="T117" fmla="*/ 406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95" h="407">
                <a:moveTo>
                  <a:pt x="173" y="406"/>
                </a:moveTo>
                <a:lnTo>
                  <a:pt x="190" y="389"/>
                </a:lnTo>
                <a:lnTo>
                  <a:pt x="207" y="383"/>
                </a:lnTo>
                <a:lnTo>
                  <a:pt x="219" y="383"/>
                </a:lnTo>
                <a:lnTo>
                  <a:pt x="219" y="360"/>
                </a:lnTo>
                <a:lnTo>
                  <a:pt x="233" y="346"/>
                </a:lnTo>
                <a:lnTo>
                  <a:pt x="256" y="344"/>
                </a:lnTo>
                <a:lnTo>
                  <a:pt x="309" y="340"/>
                </a:lnTo>
                <a:lnTo>
                  <a:pt x="335" y="344"/>
                </a:lnTo>
                <a:lnTo>
                  <a:pt x="356" y="332"/>
                </a:lnTo>
                <a:lnTo>
                  <a:pt x="370" y="332"/>
                </a:lnTo>
                <a:lnTo>
                  <a:pt x="383" y="327"/>
                </a:lnTo>
                <a:lnTo>
                  <a:pt x="394" y="318"/>
                </a:lnTo>
                <a:lnTo>
                  <a:pt x="386" y="298"/>
                </a:lnTo>
                <a:lnTo>
                  <a:pt x="378" y="306"/>
                </a:lnTo>
                <a:lnTo>
                  <a:pt x="369" y="304"/>
                </a:lnTo>
                <a:lnTo>
                  <a:pt x="357" y="298"/>
                </a:lnTo>
                <a:lnTo>
                  <a:pt x="363" y="272"/>
                </a:lnTo>
                <a:lnTo>
                  <a:pt x="371" y="264"/>
                </a:lnTo>
                <a:lnTo>
                  <a:pt x="370" y="252"/>
                </a:lnTo>
                <a:lnTo>
                  <a:pt x="349" y="225"/>
                </a:lnTo>
                <a:lnTo>
                  <a:pt x="332" y="207"/>
                </a:lnTo>
                <a:lnTo>
                  <a:pt x="312" y="192"/>
                </a:lnTo>
                <a:lnTo>
                  <a:pt x="312" y="177"/>
                </a:lnTo>
                <a:lnTo>
                  <a:pt x="316" y="156"/>
                </a:lnTo>
                <a:lnTo>
                  <a:pt x="321" y="130"/>
                </a:lnTo>
                <a:lnTo>
                  <a:pt x="308" y="114"/>
                </a:lnTo>
                <a:lnTo>
                  <a:pt x="314" y="73"/>
                </a:lnTo>
                <a:lnTo>
                  <a:pt x="306" y="19"/>
                </a:lnTo>
                <a:lnTo>
                  <a:pt x="287" y="2"/>
                </a:lnTo>
                <a:lnTo>
                  <a:pt x="278" y="0"/>
                </a:lnTo>
                <a:lnTo>
                  <a:pt x="247" y="16"/>
                </a:lnTo>
                <a:lnTo>
                  <a:pt x="233" y="2"/>
                </a:lnTo>
                <a:lnTo>
                  <a:pt x="221" y="11"/>
                </a:lnTo>
                <a:lnTo>
                  <a:pt x="227" y="25"/>
                </a:lnTo>
                <a:lnTo>
                  <a:pt x="213" y="61"/>
                </a:lnTo>
                <a:lnTo>
                  <a:pt x="196" y="83"/>
                </a:lnTo>
                <a:lnTo>
                  <a:pt x="199" y="100"/>
                </a:lnTo>
                <a:lnTo>
                  <a:pt x="162" y="121"/>
                </a:lnTo>
                <a:lnTo>
                  <a:pt x="152" y="102"/>
                </a:lnTo>
                <a:lnTo>
                  <a:pt x="120" y="109"/>
                </a:lnTo>
                <a:lnTo>
                  <a:pt x="119" y="130"/>
                </a:lnTo>
                <a:lnTo>
                  <a:pt x="92" y="130"/>
                </a:lnTo>
                <a:lnTo>
                  <a:pt x="72" y="152"/>
                </a:lnTo>
                <a:lnTo>
                  <a:pt x="48" y="166"/>
                </a:lnTo>
                <a:lnTo>
                  <a:pt x="35" y="175"/>
                </a:lnTo>
                <a:lnTo>
                  <a:pt x="19" y="192"/>
                </a:lnTo>
                <a:lnTo>
                  <a:pt x="0" y="213"/>
                </a:lnTo>
                <a:lnTo>
                  <a:pt x="20" y="221"/>
                </a:lnTo>
                <a:lnTo>
                  <a:pt x="48" y="258"/>
                </a:lnTo>
                <a:lnTo>
                  <a:pt x="74" y="261"/>
                </a:lnTo>
                <a:lnTo>
                  <a:pt x="85" y="278"/>
                </a:lnTo>
                <a:lnTo>
                  <a:pt x="80" y="295"/>
                </a:lnTo>
                <a:lnTo>
                  <a:pt x="83" y="312"/>
                </a:lnTo>
                <a:lnTo>
                  <a:pt x="99" y="329"/>
                </a:lnTo>
                <a:lnTo>
                  <a:pt x="116" y="354"/>
                </a:lnTo>
                <a:lnTo>
                  <a:pt x="133" y="377"/>
                </a:lnTo>
                <a:lnTo>
                  <a:pt x="154" y="380"/>
                </a:lnTo>
                <a:lnTo>
                  <a:pt x="173" y="406"/>
                </a:lnTo>
              </a:path>
            </a:pathLst>
          </a:custGeom>
          <a:solidFill>
            <a:schemeClr val="accent4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11" name="Freeform 8"/>
          <p:cNvSpPr>
            <a:spLocks/>
          </p:cNvSpPr>
          <p:nvPr/>
        </p:nvSpPr>
        <p:spPr bwMode="auto">
          <a:xfrm>
            <a:off x="5783883" y="3140224"/>
            <a:ext cx="770068" cy="1424815"/>
          </a:xfrm>
          <a:custGeom>
            <a:avLst/>
            <a:gdLst>
              <a:gd name="T0" fmla="*/ 197 w 437"/>
              <a:gd name="T1" fmla="*/ 837 h 850"/>
              <a:gd name="T2" fmla="*/ 228 w 437"/>
              <a:gd name="T3" fmla="*/ 770 h 850"/>
              <a:gd name="T4" fmla="*/ 234 w 437"/>
              <a:gd name="T5" fmla="*/ 724 h 850"/>
              <a:gd name="T6" fmla="*/ 288 w 437"/>
              <a:gd name="T7" fmla="*/ 661 h 850"/>
              <a:gd name="T8" fmla="*/ 345 w 437"/>
              <a:gd name="T9" fmla="*/ 639 h 850"/>
              <a:gd name="T10" fmla="*/ 376 w 437"/>
              <a:gd name="T11" fmla="*/ 597 h 850"/>
              <a:gd name="T12" fmla="*/ 398 w 437"/>
              <a:gd name="T13" fmla="*/ 588 h 850"/>
              <a:gd name="T14" fmla="*/ 407 w 437"/>
              <a:gd name="T15" fmla="*/ 580 h 850"/>
              <a:gd name="T16" fmla="*/ 384 w 437"/>
              <a:gd name="T17" fmla="*/ 554 h 850"/>
              <a:gd name="T18" fmla="*/ 350 w 437"/>
              <a:gd name="T19" fmla="*/ 542 h 850"/>
              <a:gd name="T20" fmla="*/ 341 w 437"/>
              <a:gd name="T21" fmla="*/ 531 h 850"/>
              <a:gd name="T22" fmla="*/ 290 w 437"/>
              <a:gd name="T23" fmla="*/ 463 h 850"/>
              <a:gd name="T24" fmla="*/ 282 w 437"/>
              <a:gd name="T25" fmla="*/ 426 h 850"/>
              <a:gd name="T26" fmla="*/ 282 w 437"/>
              <a:gd name="T27" fmla="*/ 381 h 850"/>
              <a:gd name="T28" fmla="*/ 290 w 437"/>
              <a:gd name="T29" fmla="*/ 338 h 850"/>
              <a:gd name="T30" fmla="*/ 302 w 437"/>
              <a:gd name="T31" fmla="*/ 304 h 850"/>
              <a:gd name="T32" fmla="*/ 321 w 437"/>
              <a:gd name="T33" fmla="*/ 259 h 850"/>
              <a:gd name="T34" fmla="*/ 369 w 437"/>
              <a:gd name="T35" fmla="*/ 174 h 850"/>
              <a:gd name="T36" fmla="*/ 393 w 437"/>
              <a:gd name="T37" fmla="*/ 131 h 850"/>
              <a:gd name="T38" fmla="*/ 436 w 437"/>
              <a:gd name="T39" fmla="*/ 71 h 850"/>
              <a:gd name="T40" fmla="*/ 424 w 437"/>
              <a:gd name="T41" fmla="*/ 43 h 850"/>
              <a:gd name="T42" fmla="*/ 397 w 437"/>
              <a:gd name="T43" fmla="*/ 54 h 850"/>
              <a:gd name="T44" fmla="*/ 387 w 437"/>
              <a:gd name="T45" fmla="*/ 17 h 850"/>
              <a:gd name="T46" fmla="*/ 362 w 437"/>
              <a:gd name="T47" fmla="*/ 3 h 850"/>
              <a:gd name="T48" fmla="*/ 336 w 437"/>
              <a:gd name="T49" fmla="*/ 17 h 850"/>
              <a:gd name="T50" fmla="*/ 296 w 437"/>
              <a:gd name="T51" fmla="*/ 0 h 850"/>
              <a:gd name="T52" fmla="*/ 260 w 437"/>
              <a:gd name="T53" fmla="*/ 33 h 850"/>
              <a:gd name="T54" fmla="*/ 277 w 437"/>
              <a:gd name="T55" fmla="*/ 96 h 850"/>
              <a:gd name="T56" fmla="*/ 261 w 437"/>
              <a:gd name="T57" fmla="*/ 125 h 850"/>
              <a:gd name="T58" fmla="*/ 231 w 437"/>
              <a:gd name="T59" fmla="*/ 168 h 850"/>
              <a:gd name="T60" fmla="*/ 206 w 437"/>
              <a:gd name="T61" fmla="*/ 154 h 850"/>
              <a:gd name="T62" fmla="*/ 199 w 437"/>
              <a:gd name="T63" fmla="*/ 190 h 850"/>
              <a:gd name="T64" fmla="*/ 178 w 437"/>
              <a:gd name="T65" fmla="*/ 216 h 850"/>
              <a:gd name="T66" fmla="*/ 155 w 437"/>
              <a:gd name="T67" fmla="*/ 242 h 850"/>
              <a:gd name="T68" fmla="*/ 124 w 437"/>
              <a:gd name="T69" fmla="*/ 261 h 850"/>
              <a:gd name="T70" fmla="*/ 117 w 437"/>
              <a:gd name="T71" fmla="*/ 237 h 850"/>
              <a:gd name="T72" fmla="*/ 98 w 437"/>
              <a:gd name="T73" fmla="*/ 236 h 850"/>
              <a:gd name="T74" fmla="*/ 75 w 437"/>
              <a:gd name="T75" fmla="*/ 276 h 850"/>
              <a:gd name="T76" fmla="*/ 55 w 437"/>
              <a:gd name="T77" fmla="*/ 310 h 850"/>
              <a:gd name="T78" fmla="*/ 46 w 437"/>
              <a:gd name="T79" fmla="*/ 318 h 850"/>
              <a:gd name="T80" fmla="*/ 34 w 437"/>
              <a:gd name="T81" fmla="*/ 334 h 850"/>
              <a:gd name="T82" fmla="*/ 0 w 437"/>
              <a:gd name="T83" fmla="*/ 398 h 850"/>
              <a:gd name="T84" fmla="*/ 29 w 437"/>
              <a:gd name="T85" fmla="*/ 412 h 850"/>
              <a:gd name="T86" fmla="*/ 83 w 437"/>
              <a:gd name="T87" fmla="*/ 438 h 850"/>
              <a:gd name="T88" fmla="*/ 75 w 437"/>
              <a:gd name="T89" fmla="*/ 478 h 850"/>
              <a:gd name="T90" fmla="*/ 80 w 437"/>
              <a:gd name="T91" fmla="*/ 528 h 850"/>
              <a:gd name="T92" fmla="*/ 133 w 437"/>
              <a:gd name="T93" fmla="*/ 549 h 850"/>
              <a:gd name="T94" fmla="*/ 148 w 437"/>
              <a:gd name="T95" fmla="*/ 576 h 850"/>
              <a:gd name="T96" fmla="*/ 123 w 437"/>
              <a:gd name="T97" fmla="*/ 616 h 850"/>
              <a:gd name="T98" fmla="*/ 129 w 437"/>
              <a:gd name="T99" fmla="*/ 670 h 850"/>
              <a:gd name="T100" fmla="*/ 123 w 437"/>
              <a:gd name="T101" fmla="*/ 709 h 850"/>
              <a:gd name="T102" fmla="*/ 131 w 437"/>
              <a:gd name="T103" fmla="*/ 752 h 850"/>
              <a:gd name="T104" fmla="*/ 126 w 437"/>
              <a:gd name="T105" fmla="*/ 789 h 850"/>
              <a:gd name="T106" fmla="*/ 140 w 437"/>
              <a:gd name="T107" fmla="*/ 798 h 850"/>
              <a:gd name="T108" fmla="*/ 169 w 437"/>
              <a:gd name="T109" fmla="*/ 829 h 8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37" h="850">
                <a:moveTo>
                  <a:pt x="186" y="849"/>
                </a:moveTo>
                <a:lnTo>
                  <a:pt x="197" y="837"/>
                </a:lnTo>
                <a:lnTo>
                  <a:pt x="200" y="812"/>
                </a:lnTo>
                <a:lnTo>
                  <a:pt x="228" y="770"/>
                </a:lnTo>
                <a:lnTo>
                  <a:pt x="231" y="738"/>
                </a:lnTo>
                <a:lnTo>
                  <a:pt x="234" y="724"/>
                </a:lnTo>
                <a:lnTo>
                  <a:pt x="242" y="707"/>
                </a:lnTo>
                <a:lnTo>
                  <a:pt x="288" y="661"/>
                </a:lnTo>
                <a:lnTo>
                  <a:pt x="307" y="650"/>
                </a:lnTo>
                <a:lnTo>
                  <a:pt x="345" y="639"/>
                </a:lnTo>
                <a:lnTo>
                  <a:pt x="361" y="625"/>
                </a:lnTo>
                <a:lnTo>
                  <a:pt x="376" y="597"/>
                </a:lnTo>
                <a:lnTo>
                  <a:pt x="390" y="594"/>
                </a:lnTo>
                <a:lnTo>
                  <a:pt x="398" y="588"/>
                </a:lnTo>
                <a:lnTo>
                  <a:pt x="409" y="585"/>
                </a:lnTo>
                <a:lnTo>
                  <a:pt x="407" y="580"/>
                </a:lnTo>
                <a:lnTo>
                  <a:pt x="404" y="568"/>
                </a:lnTo>
                <a:lnTo>
                  <a:pt x="384" y="554"/>
                </a:lnTo>
                <a:lnTo>
                  <a:pt x="367" y="545"/>
                </a:lnTo>
                <a:lnTo>
                  <a:pt x="350" y="542"/>
                </a:lnTo>
                <a:lnTo>
                  <a:pt x="341" y="540"/>
                </a:lnTo>
                <a:lnTo>
                  <a:pt x="341" y="531"/>
                </a:lnTo>
                <a:lnTo>
                  <a:pt x="324" y="506"/>
                </a:lnTo>
                <a:lnTo>
                  <a:pt x="290" y="463"/>
                </a:lnTo>
                <a:lnTo>
                  <a:pt x="288" y="438"/>
                </a:lnTo>
                <a:lnTo>
                  <a:pt x="282" y="426"/>
                </a:lnTo>
                <a:lnTo>
                  <a:pt x="274" y="421"/>
                </a:lnTo>
                <a:lnTo>
                  <a:pt x="282" y="381"/>
                </a:lnTo>
                <a:lnTo>
                  <a:pt x="285" y="355"/>
                </a:lnTo>
                <a:lnTo>
                  <a:pt x="290" y="338"/>
                </a:lnTo>
                <a:lnTo>
                  <a:pt x="293" y="312"/>
                </a:lnTo>
                <a:lnTo>
                  <a:pt x="302" y="304"/>
                </a:lnTo>
                <a:lnTo>
                  <a:pt x="302" y="290"/>
                </a:lnTo>
                <a:lnTo>
                  <a:pt x="321" y="259"/>
                </a:lnTo>
                <a:lnTo>
                  <a:pt x="333" y="233"/>
                </a:lnTo>
                <a:lnTo>
                  <a:pt x="369" y="174"/>
                </a:lnTo>
                <a:lnTo>
                  <a:pt x="378" y="159"/>
                </a:lnTo>
                <a:lnTo>
                  <a:pt x="393" y="131"/>
                </a:lnTo>
                <a:lnTo>
                  <a:pt x="433" y="88"/>
                </a:lnTo>
                <a:lnTo>
                  <a:pt x="436" y="71"/>
                </a:lnTo>
                <a:lnTo>
                  <a:pt x="426" y="59"/>
                </a:lnTo>
                <a:lnTo>
                  <a:pt x="424" y="43"/>
                </a:lnTo>
                <a:lnTo>
                  <a:pt x="409" y="39"/>
                </a:lnTo>
                <a:lnTo>
                  <a:pt x="397" y="54"/>
                </a:lnTo>
                <a:lnTo>
                  <a:pt x="390" y="45"/>
                </a:lnTo>
                <a:lnTo>
                  <a:pt x="387" y="17"/>
                </a:lnTo>
                <a:lnTo>
                  <a:pt x="374" y="19"/>
                </a:lnTo>
                <a:lnTo>
                  <a:pt x="362" y="3"/>
                </a:lnTo>
                <a:lnTo>
                  <a:pt x="347" y="4"/>
                </a:lnTo>
                <a:lnTo>
                  <a:pt x="336" y="17"/>
                </a:lnTo>
                <a:lnTo>
                  <a:pt x="319" y="3"/>
                </a:lnTo>
                <a:lnTo>
                  <a:pt x="296" y="0"/>
                </a:lnTo>
                <a:lnTo>
                  <a:pt x="275" y="14"/>
                </a:lnTo>
                <a:lnTo>
                  <a:pt x="260" y="33"/>
                </a:lnTo>
                <a:lnTo>
                  <a:pt x="245" y="44"/>
                </a:lnTo>
                <a:lnTo>
                  <a:pt x="277" y="96"/>
                </a:lnTo>
                <a:lnTo>
                  <a:pt x="277" y="116"/>
                </a:lnTo>
                <a:lnTo>
                  <a:pt x="261" y="125"/>
                </a:lnTo>
                <a:lnTo>
                  <a:pt x="241" y="150"/>
                </a:lnTo>
                <a:lnTo>
                  <a:pt x="231" y="168"/>
                </a:lnTo>
                <a:lnTo>
                  <a:pt x="220" y="159"/>
                </a:lnTo>
                <a:lnTo>
                  <a:pt x="206" y="154"/>
                </a:lnTo>
                <a:lnTo>
                  <a:pt x="199" y="158"/>
                </a:lnTo>
                <a:lnTo>
                  <a:pt x="199" y="190"/>
                </a:lnTo>
                <a:lnTo>
                  <a:pt x="196" y="210"/>
                </a:lnTo>
                <a:lnTo>
                  <a:pt x="178" y="216"/>
                </a:lnTo>
                <a:lnTo>
                  <a:pt x="163" y="223"/>
                </a:lnTo>
                <a:lnTo>
                  <a:pt x="155" y="242"/>
                </a:lnTo>
                <a:lnTo>
                  <a:pt x="151" y="261"/>
                </a:lnTo>
                <a:lnTo>
                  <a:pt x="124" y="261"/>
                </a:lnTo>
                <a:lnTo>
                  <a:pt x="117" y="254"/>
                </a:lnTo>
                <a:lnTo>
                  <a:pt x="117" y="237"/>
                </a:lnTo>
                <a:lnTo>
                  <a:pt x="108" y="227"/>
                </a:lnTo>
                <a:lnTo>
                  <a:pt x="98" y="236"/>
                </a:lnTo>
                <a:lnTo>
                  <a:pt x="71" y="253"/>
                </a:lnTo>
                <a:lnTo>
                  <a:pt x="75" y="276"/>
                </a:lnTo>
                <a:lnTo>
                  <a:pt x="73" y="287"/>
                </a:lnTo>
                <a:lnTo>
                  <a:pt x="55" y="310"/>
                </a:lnTo>
                <a:lnTo>
                  <a:pt x="45" y="310"/>
                </a:lnTo>
                <a:lnTo>
                  <a:pt x="46" y="318"/>
                </a:lnTo>
                <a:lnTo>
                  <a:pt x="49" y="330"/>
                </a:lnTo>
                <a:lnTo>
                  <a:pt x="34" y="334"/>
                </a:lnTo>
                <a:lnTo>
                  <a:pt x="12" y="338"/>
                </a:lnTo>
                <a:lnTo>
                  <a:pt x="0" y="398"/>
                </a:lnTo>
                <a:lnTo>
                  <a:pt x="12" y="405"/>
                </a:lnTo>
                <a:lnTo>
                  <a:pt x="29" y="412"/>
                </a:lnTo>
                <a:lnTo>
                  <a:pt x="55" y="421"/>
                </a:lnTo>
                <a:lnTo>
                  <a:pt x="83" y="438"/>
                </a:lnTo>
                <a:lnTo>
                  <a:pt x="83" y="446"/>
                </a:lnTo>
                <a:lnTo>
                  <a:pt x="75" y="478"/>
                </a:lnTo>
                <a:lnTo>
                  <a:pt x="75" y="515"/>
                </a:lnTo>
                <a:lnTo>
                  <a:pt x="80" y="528"/>
                </a:lnTo>
                <a:lnTo>
                  <a:pt x="99" y="534"/>
                </a:lnTo>
                <a:lnTo>
                  <a:pt x="133" y="549"/>
                </a:lnTo>
                <a:lnTo>
                  <a:pt x="146" y="557"/>
                </a:lnTo>
                <a:lnTo>
                  <a:pt x="148" y="576"/>
                </a:lnTo>
                <a:lnTo>
                  <a:pt x="137" y="588"/>
                </a:lnTo>
                <a:lnTo>
                  <a:pt x="123" y="616"/>
                </a:lnTo>
                <a:lnTo>
                  <a:pt x="123" y="633"/>
                </a:lnTo>
                <a:lnTo>
                  <a:pt x="129" y="670"/>
                </a:lnTo>
                <a:lnTo>
                  <a:pt x="126" y="685"/>
                </a:lnTo>
                <a:lnTo>
                  <a:pt x="123" y="709"/>
                </a:lnTo>
                <a:lnTo>
                  <a:pt x="137" y="727"/>
                </a:lnTo>
                <a:lnTo>
                  <a:pt x="131" y="752"/>
                </a:lnTo>
                <a:lnTo>
                  <a:pt x="126" y="773"/>
                </a:lnTo>
                <a:lnTo>
                  <a:pt x="126" y="789"/>
                </a:lnTo>
                <a:lnTo>
                  <a:pt x="129" y="792"/>
                </a:lnTo>
                <a:lnTo>
                  <a:pt x="140" y="798"/>
                </a:lnTo>
                <a:lnTo>
                  <a:pt x="160" y="815"/>
                </a:lnTo>
                <a:lnTo>
                  <a:pt x="169" y="829"/>
                </a:lnTo>
                <a:lnTo>
                  <a:pt x="186" y="849"/>
                </a:lnTo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grpSp>
        <p:nvGrpSpPr>
          <p:cNvPr id="2" name="1 Grupo"/>
          <p:cNvGrpSpPr/>
          <p:nvPr/>
        </p:nvGrpSpPr>
        <p:grpSpPr>
          <a:xfrm>
            <a:off x="6886137" y="3398354"/>
            <a:ext cx="1207949" cy="735012"/>
            <a:chOff x="6488251" y="3753086"/>
            <a:chExt cx="1207949" cy="735012"/>
          </a:xfrm>
          <a:solidFill>
            <a:srgbClr val="00B0F0"/>
          </a:solidFill>
        </p:grpSpPr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6488251" y="4263511"/>
              <a:ext cx="164584" cy="135627"/>
            </a:xfrm>
            <a:custGeom>
              <a:avLst/>
              <a:gdLst>
                <a:gd name="T0" fmla="*/ 78 w 93"/>
                <a:gd name="T1" fmla="*/ 0 h 81"/>
                <a:gd name="T2" fmla="*/ 52 w 93"/>
                <a:gd name="T3" fmla="*/ 0 h 81"/>
                <a:gd name="T4" fmla="*/ 21 w 93"/>
                <a:gd name="T5" fmla="*/ 17 h 81"/>
                <a:gd name="T6" fmla="*/ 21 w 93"/>
                <a:gd name="T7" fmla="*/ 34 h 81"/>
                <a:gd name="T8" fmla="*/ 12 w 93"/>
                <a:gd name="T9" fmla="*/ 37 h 81"/>
                <a:gd name="T10" fmla="*/ 3 w 93"/>
                <a:gd name="T11" fmla="*/ 49 h 81"/>
                <a:gd name="T12" fmla="*/ 0 w 93"/>
                <a:gd name="T13" fmla="*/ 60 h 81"/>
                <a:gd name="T14" fmla="*/ 9 w 93"/>
                <a:gd name="T15" fmla="*/ 63 h 81"/>
                <a:gd name="T16" fmla="*/ 26 w 93"/>
                <a:gd name="T17" fmla="*/ 80 h 81"/>
                <a:gd name="T18" fmla="*/ 38 w 93"/>
                <a:gd name="T19" fmla="*/ 80 h 81"/>
                <a:gd name="T20" fmla="*/ 38 w 93"/>
                <a:gd name="T21" fmla="*/ 71 h 81"/>
                <a:gd name="T22" fmla="*/ 47 w 93"/>
                <a:gd name="T23" fmla="*/ 54 h 81"/>
                <a:gd name="T24" fmla="*/ 57 w 93"/>
                <a:gd name="T25" fmla="*/ 57 h 81"/>
                <a:gd name="T26" fmla="*/ 66 w 93"/>
                <a:gd name="T27" fmla="*/ 45 h 81"/>
                <a:gd name="T28" fmla="*/ 89 w 93"/>
                <a:gd name="T29" fmla="*/ 23 h 81"/>
                <a:gd name="T30" fmla="*/ 92 w 93"/>
                <a:gd name="T31" fmla="*/ 17 h 81"/>
                <a:gd name="T32" fmla="*/ 89 w 93"/>
                <a:gd name="T33" fmla="*/ 14 h 81"/>
                <a:gd name="T34" fmla="*/ 78 w 93"/>
                <a:gd name="T3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" h="81">
                  <a:moveTo>
                    <a:pt x="78" y="0"/>
                  </a:moveTo>
                  <a:lnTo>
                    <a:pt x="52" y="0"/>
                  </a:lnTo>
                  <a:lnTo>
                    <a:pt x="21" y="17"/>
                  </a:lnTo>
                  <a:lnTo>
                    <a:pt x="21" y="34"/>
                  </a:lnTo>
                  <a:lnTo>
                    <a:pt x="12" y="37"/>
                  </a:lnTo>
                  <a:lnTo>
                    <a:pt x="3" y="49"/>
                  </a:lnTo>
                  <a:lnTo>
                    <a:pt x="0" y="60"/>
                  </a:lnTo>
                  <a:lnTo>
                    <a:pt x="9" y="63"/>
                  </a:lnTo>
                  <a:lnTo>
                    <a:pt x="26" y="80"/>
                  </a:lnTo>
                  <a:lnTo>
                    <a:pt x="38" y="80"/>
                  </a:lnTo>
                  <a:lnTo>
                    <a:pt x="38" y="71"/>
                  </a:lnTo>
                  <a:lnTo>
                    <a:pt x="47" y="54"/>
                  </a:lnTo>
                  <a:lnTo>
                    <a:pt x="57" y="57"/>
                  </a:lnTo>
                  <a:lnTo>
                    <a:pt x="66" y="45"/>
                  </a:lnTo>
                  <a:lnTo>
                    <a:pt x="89" y="23"/>
                  </a:lnTo>
                  <a:lnTo>
                    <a:pt x="92" y="17"/>
                  </a:lnTo>
                  <a:lnTo>
                    <a:pt x="89" y="14"/>
                  </a:lnTo>
                  <a:lnTo>
                    <a:pt x="78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6563748" y="4413721"/>
              <a:ext cx="89087" cy="74377"/>
            </a:xfrm>
            <a:custGeom>
              <a:avLst/>
              <a:gdLst>
                <a:gd name="T0" fmla="*/ 9 w 50"/>
                <a:gd name="T1" fmla="*/ 0 h 44"/>
                <a:gd name="T2" fmla="*/ 9 w 50"/>
                <a:gd name="T3" fmla="*/ 9 h 44"/>
                <a:gd name="T4" fmla="*/ 0 w 50"/>
                <a:gd name="T5" fmla="*/ 17 h 44"/>
                <a:gd name="T6" fmla="*/ 0 w 50"/>
                <a:gd name="T7" fmla="*/ 31 h 44"/>
                <a:gd name="T8" fmla="*/ 9 w 50"/>
                <a:gd name="T9" fmla="*/ 43 h 44"/>
                <a:gd name="T10" fmla="*/ 17 w 50"/>
                <a:gd name="T11" fmla="*/ 34 h 44"/>
                <a:gd name="T12" fmla="*/ 23 w 50"/>
                <a:gd name="T13" fmla="*/ 38 h 44"/>
                <a:gd name="T14" fmla="*/ 37 w 50"/>
                <a:gd name="T15" fmla="*/ 43 h 44"/>
                <a:gd name="T16" fmla="*/ 49 w 50"/>
                <a:gd name="T17" fmla="*/ 38 h 44"/>
                <a:gd name="T18" fmla="*/ 46 w 50"/>
                <a:gd name="T19" fmla="*/ 29 h 44"/>
                <a:gd name="T20" fmla="*/ 35 w 50"/>
                <a:gd name="T21" fmla="*/ 17 h 44"/>
                <a:gd name="T22" fmla="*/ 26 w 50"/>
                <a:gd name="T23" fmla="*/ 14 h 44"/>
                <a:gd name="T24" fmla="*/ 17 w 50"/>
                <a:gd name="T25" fmla="*/ 14 h 44"/>
                <a:gd name="T26" fmla="*/ 9 w 50"/>
                <a:gd name="T2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44">
                  <a:moveTo>
                    <a:pt x="9" y="0"/>
                  </a:moveTo>
                  <a:lnTo>
                    <a:pt x="9" y="9"/>
                  </a:lnTo>
                  <a:lnTo>
                    <a:pt x="0" y="17"/>
                  </a:lnTo>
                  <a:lnTo>
                    <a:pt x="0" y="31"/>
                  </a:lnTo>
                  <a:lnTo>
                    <a:pt x="9" y="43"/>
                  </a:lnTo>
                  <a:lnTo>
                    <a:pt x="17" y="34"/>
                  </a:lnTo>
                  <a:lnTo>
                    <a:pt x="23" y="38"/>
                  </a:lnTo>
                  <a:lnTo>
                    <a:pt x="37" y="43"/>
                  </a:lnTo>
                  <a:lnTo>
                    <a:pt x="49" y="38"/>
                  </a:lnTo>
                  <a:lnTo>
                    <a:pt x="46" y="29"/>
                  </a:lnTo>
                  <a:lnTo>
                    <a:pt x="35" y="17"/>
                  </a:lnTo>
                  <a:lnTo>
                    <a:pt x="26" y="14"/>
                  </a:lnTo>
                  <a:lnTo>
                    <a:pt x="17" y="14"/>
                  </a:lnTo>
                  <a:lnTo>
                    <a:pt x="9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6904993" y="3799753"/>
              <a:ext cx="446941" cy="350006"/>
            </a:xfrm>
            <a:custGeom>
              <a:avLst/>
              <a:gdLst>
                <a:gd name="T0" fmla="*/ 199 w 254"/>
                <a:gd name="T1" fmla="*/ 0 h 208"/>
                <a:gd name="T2" fmla="*/ 177 w 254"/>
                <a:gd name="T3" fmla="*/ 14 h 208"/>
                <a:gd name="T4" fmla="*/ 182 w 254"/>
                <a:gd name="T5" fmla="*/ 20 h 208"/>
                <a:gd name="T6" fmla="*/ 193 w 254"/>
                <a:gd name="T7" fmla="*/ 20 h 208"/>
                <a:gd name="T8" fmla="*/ 187 w 254"/>
                <a:gd name="T9" fmla="*/ 31 h 208"/>
                <a:gd name="T10" fmla="*/ 173 w 254"/>
                <a:gd name="T11" fmla="*/ 45 h 208"/>
                <a:gd name="T12" fmla="*/ 187 w 254"/>
                <a:gd name="T13" fmla="*/ 43 h 208"/>
                <a:gd name="T14" fmla="*/ 196 w 254"/>
                <a:gd name="T15" fmla="*/ 51 h 208"/>
                <a:gd name="T16" fmla="*/ 196 w 254"/>
                <a:gd name="T17" fmla="*/ 54 h 208"/>
                <a:gd name="T18" fmla="*/ 208 w 254"/>
                <a:gd name="T19" fmla="*/ 65 h 208"/>
                <a:gd name="T20" fmla="*/ 219 w 254"/>
                <a:gd name="T21" fmla="*/ 60 h 208"/>
                <a:gd name="T22" fmla="*/ 225 w 254"/>
                <a:gd name="T23" fmla="*/ 43 h 208"/>
                <a:gd name="T24" fmla="*/ 239 w 254"/>
                <a:gd name="T25" fmla="*/ 45 h 208"/>
                <a:gd name="T26" fmla="*/ 248 w 254"/>
                <a:gd name="T27" fmla="*/ 54 h 208"/>
                <a:gd name="T28" fmla="*/ 253 w 254"/>
                <a:gd name="T29" fmla="*/ 65 h 208"/>
                <a:gd name="T30" fmla="*/ 244 w 254"/>
                <a:gd name="T31" fmla="*/ 77 h 208"/>
                <a:gd name="T32" fmla="*/ 233 w 254"/>
                <a:gd name="T33" fmla="*/ 83 h 208"/>
                <a:gd name="T34" fmla="*/ 241 w 254"/>
                <a:gd name="T35" fmla="*/ 97 h 208"/>
                <a:gd name="T36" fmla="*/ 239 w 254"/>
                <a:gd name="T37" fmla="*/ 110 h 208"/>
                <a:gd name="T38" fmla="*/ 236 w 254"/>
                <a:gd name="T39" fmla="*/ 128 h 208"/>
                <a:gd name="T40" fmla="*/ 230 w 254"/>
                <a:gd name="T41" fmla="*/ 145 h 208"/>
                <a:gd name="T42" fmla="*/ 210 w 254"/>
                <a:gd name="T43" fmla="*/ 148 h 208"/>
                <a:gd name="T44" fmla="*/ 216 w 254"/>
                <a:gd name="T45" fmla="*/ 159 h 208"/>
                <a:gd name="T46" fmla="*/ 225 w 254"/>
                <a:gd name="T47" fmla="*/ 173 h 208"/>
                <a:gd name="T48" fmla="*/ 213 w 254"/>
                <a:gd name="T49" fmla="*/ 181 h 208"/>
                <a:gd name="T50" fmla="*/ 208 w 254"/>
                <a:gd name="T51" fmla="*/ 198 h 208"/>
                <a:gd name="T52" fmla="*/ 199 w 254"/>
                <a:gd name="T53" fmla="*/ 202 h 208"/>
                <a:gd name="T54" fmla="*/ 191 w 254"/>
                <a:gd name="T55" fmla="*/ 196 h 208"/>
                <a:gd name="T56" fmla="*/ 182 w 254"/>
                <a:gd name="T57" fmla="*/ 196 h 208"/>
                <a:gd name="T58" fmla="*/ 165 w 254"/>
                <a:gd name="T59" fmla="*/ 207 h 208"/>
                <a:gd name="T60" fmla="*/ 142 w 254"/>
                <a:gd name="T61" fmla="*/ 179 h 208"/>
                <a:gd name="T62" fmla="*/ 122 w 254"/>
                <a:gd name="T63" fmla="*/ 184 h 208"/>
                <a:gd name="T64" fmla="*/ 108 w 254"/>
                <a:gd name="T65" fmla="*/ 171 h 208"/>
                <a:gd name="T66" fmla="*/ 102 w 254"/>
                <a:gd name="T67" fmla="*/ 153 h 208"/>
                <a:gd name="T68" fmla="*/ 102 w 254"/>
                <a:gd name="T69" fmla="*/ 136 h 208"/>
                <a:gd name="T70" fmla="*/ 85 w 254"/>
                <a:gd name="T71" fmla="*/ 131 h 208"/>
                <a:gd name="T72" fmla="*/ 76 w 254"/>
                <a:gd name="T73" fmla="*/ 131 h 208"/>
                <a:gd name="T74" fmla="*/ 71 w 254"/>
                <a:gd name="T75" fmla="*/ 122 h 208"/>
                <a:gd name="T76" fmla="*/ 62 w 254"/>
                <a:gd name="T77" fmla="*/ 131 h 208"/>
                <a:gd name="T78" fmla="*/ 57 w 254"/>
                <a:gd name="T79" fmla="*/ 145 h 208"/>
                <a:gd name="T80" fmla="*/ 42 w 254"/>
                <a:gd name="T81" fmla="*/ 157 h 208"/>
                <a:gd name="T82" fmla="*/ 26 w 254"/>
                <a:gd name="T83" fmla="*/ 136 h 208"/>
                <a:gd name="T84" fmla="*/ 0 w 254"/>
                <a:gd name="T85" fmla="*/ 133 h 208"/>
                <a:gd name="T86" fmla="*/ 5 w 254"/>
                <a:gd name="T87" fmla="*/ 122 h 208"/>
                <a:gd name="T88" fmla="*/ 23 w 254"/>
                <a:gd name="T89" fmla="*/ 110 h 208"/>
                <a:gd name="T90" fmla="*/ 26 w 254"/>
                <a:gd name="T91" fmla="*/ 97 h 208"/>
                <a:gd name="T92" fmla="*/ 45 w 254"/>
                <a:gd name="T93" fmla="*/ 71 h 208"/>
                <a:gd name="T94" fmla="*/ 68 w 254"/>
                <a:gd name="T95" fmla="*/ 69 h 208"/>
                <a:gd name="T96" fmla="*/ 88 w 254"/>
                <a:gd name="T97" fmla="*/ 48 h 208"/>
                <a:gd name="T98" fmla="*/ 94 w 254"/>
                <a:gd name="T99" fmla="*/ 37 h 208"/>
                <a:gd name="T100" fmla="*/ 108 w 254"/>
                <a:gd name="T101" fmla="*/ 23 h 208"/>
                <a:gd name="T102" fmla="*/ 116 w 254"/>
                <a:gd name="T103" fmla="*/ 29 h 208"/>
                <a:gd name="T104" fmla="*/ 137 w 254"/>
                <a:gd name="T105" fmla="*/ 20 h 208"/>
                <a:gd name="T106" fmla="*/ 142 w 254"/>
                <a:gd name="T107" fmla="*/ 5 h 208"/>
                <a:gd name="T108" fmla="*/ 170 w 254"/>
                <a:gd name="T109" fmla="*/ 3 h 208"/>
                <a:gd name="T110" fmla="*/ 199 w 254"/>
                <a:gd name="T111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54" h="208">
                  <a:moveTo>
                    <a:pt x="199" y="0"/>
                  </a:moveTo>
                  <a:lnTo>
                    <a:pt x="177" y="14"/>
                  </a:lnTo>
                  <a:lnTo>
                    <a:pt x="182" y="20"/>
                  </a:lnTo>
                  <a:lnTo>
                    <a:pt x="193" y="20"/>
                  </a:lnTo>
                  <a:lnTo>
                    <a:pt x="187" y="31"/>
                  </a:lnTo>
                  <a:lnTo>
                    <a:pt x="173" y="45"/>
                  </a:lnTo>
                  <a:lnTo>
                    <a:pt x="187" y="43"/>
                  </a:lnTo>
                  <a:lnTo>
                    <a:pt x="196" y="51"/>
                  </a:lnTo>
                  <a:lnTo>
                    <a:pt x="196" y="54"/>
                  </a:lnTo>
                  <a:lnTo>
                    <a:pt x="208" y="65"/>
                  </a:lnTo>
                  <a:lnTo>
                    <a:pt x="219" y="60"/>
                  </a:lnTo>
                  <a:lnTo>
                    <a:pt x="225" y="43"/>
                  </a:lnTo>
                  <a:lnTo>
                    <a:pt x="239" y="45"/>
                  </a:lnTo>
                  <a:lnTo>
                    <a:pt x="248" y="54"/>
                  </a:lnTo>
                  <a:lnTo>
                    <a:pt x="253" y="65"/>
                  </a:lnTo>
                  <a:lnTo>
                    <a:pt x="244" y="77"/>
                  </a:lnTo>
                  <a:lnTo>
                    <a:pt x="233" y="83"/>
                  </a:lnTo>
                  <a:lnTo>
                    <a:pt x="241" y="97"/>
                  </a:lnTo>
                  <a:lnTo>
                    <a:pt x="239" y="110"/>
                  </a:lnTo>
                  <a:lnTo>
                    <a:pt x="236" y="128"/>
                  </a:lnTo>
                  <a:lnTo>
                    <a:pt x="230" y="145"/>
                  </a:lnTo>
                  <a:lnTo>
                    <a:pt x="210" y="148"/>
                  </a:lnTo>
                  <a:lnTo>
                    <a:pt x="216" y="159"/>
                  </a:lnTo>
                  <a:lnTo>
                    <a:pt x="225" y="173"/>
                  </a:lnTo>
                  <a:lnTo>
                    <a:pt x="213" y="181"/>
                  </a:lnTo>
                  <a:lnTo>
                    <a:pt x="208" y="198"/>
                  </a:lnTo>
                  <a:lnTo>
                    <a:pt x="199" y="202"/>
                  </a:lnTo>
                  <a:lnTo>
                    <a:pt x="191" y="196"/>
                  </a:lnTo>
                  <a:lnTo>
                    <a:pt x="182" y="196"/>
                  </a:lnTo>
                  <a:lnTo>
                    <a:pt x="165" y="207"/>
                  </a:lnTo>
                  <a:lnTo>
                    <a:pt x="142" y="179"/>
                  </a:lnTo>
                  <a:lnTo>
                    <a:pt x="122" y="184"/>
                  </a:lnTo>
                  <a:lnTo>
                    <a:pt x="108" y="171"/>
                  </a:lnTo>
                  <a:lnTo>
                    <a:pt x="102" y="153"/>
                  </a:lnTo>
                  <a:lnTo>
                    <a:pt x="102" y="136"/>
                  </a:lnTo>
                  <a:lnTo>
                    <a:pt x="85" y="131"/>
                  </a:lnTo>
                  <a:lnTo>
                    <a:pt x="76" y="131"/>
                  </a:lnTo>
                  <a:lnTo>
                    <a:pt x="71" y="122"/>
                  </a:lnTo>
                  <a:lnTo>
                    <a:pt x="62" y="131"/>
                  </a:lnTo>
                  <a:lnTo>
                    <a:pt x="57" y="145"/>
                  </a:lnTo>
                  <a:lnTo>
                    <a:pt x="42" y="157"/>
                  </a:lnTo>
                  <a:lnTo>
                    <a:pt x="26" y="136"/>
                  </a:lnTo>
                  <a:lnTo>
                    <a:pt x="0" y="133"/>
                  </a:lnTo>
                  <a:lnTo>
                    <a:pt x="5" y="122"/>
                  </a:lnTo>
                  <a:lnTo>
                    <a:pt x="23" y="110"/>
                  </a:lnTo>
                  <a:lnTo>
                    <a:pt x="26" y="97"/>
                  </a:lnTo>
                  <a:lnTo>
                    <a:pt x="45" y="71"/>
                  </a:lnTo>
                  <a:lnTo>
                    <a:pt x="68" y="69"/>
                  </a:lnTo>
                  <a:lnTo>
                    <a:pt x="88" y="48"/>
                  </a:lnTo>
                  <a:lnTo>
                    <a:pt x="94" y="37"/>
                  </a:lnTo>
                  <a:lnTo>
                    <a:pt x="108" y="23"/>
                  </a:lnTo>
                  <a:lnTo>
                    <a:pt x="116" y="29"/>
                  </a:lnTo>
                  <a:lnTo>
                    <a:pt x="137" y="20"/>
                  </a:lnTo>
                  <a:lnTo>
                    <a:pt x="142" y="5"/>
                  </a:lnTo>
                  <a:lnTo>
                    <a:pt x="170" y="3"/>
                  </a:lnTo>
                  <a:lnTo>
                    <a:pt x="199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>
              <a:off x="7484809" y="3753086"/>
              <a:ext cx="211391" cy="144377"/>
            </a:xfrm>
            <a:custGeom>
              <a:avLst/>
              <a:gdLst>
                <a:gd name="T0" fmla="*/ 0 w 120"/>
                <a:gd name="T1" fmla="*/ 4 h 86"/>
                <a:gd name="T2" fmla="*/ 10 w 120"/>
                <a:gd name="T3" fmla="*/ 0 h 86"/>
                <a:gd name="T4" fmla="*/ 36 w 120"/>
                <a:gd name="T5" fmla="*/ 4 h 86"/>
                <a:gd name="T6" fmla="*/ 46 w 120"/>
                <a:gd name="T7" fmla="*/ 7 h 86"/>
                <a:gd name="T8" fmla="*/ 55 w 120"/>
                <a:gd name="T9" fmla="*/ 4 h 86"/>
                <a:gd name="T10" fmla="*/ 70 w 120"/>
                <a:gd name="T11" fmla="*/ 0 h 86"/>
                <a:gd name="T12" fmla="*/ 86 w 120"/>
                <a:gd name="T13" fmla="*/ 2 h 86"/>
                <a:gd name="T14" fmla="*/ 101 w 120"/>
                <a:gd name="T15" fmla="*/ 9 h 86"/>
                <a:gd name="T16" fmla="*/ 110 w 120"/>
                <a:gd name="T17" fmla="*/ 31 h 86"/>
                <a:gd name="T18" fmla="*/ 105 w 120"/>
                <a:gd name="T19" fmla="*/ 42 h 86"/>
                <a:gd name="T20" fmla="*/ 112 w 120"/>
                <a:gd name="T21" fmla="*/ 57 h 86"/>
                <a:gd name="T22" fmla="*/ 119 w 120"/>
                <a:gd name="T23" fmla="*/ 71 h 86"/>
                <a:gd name="T24" fmla="*/ 117 w 120"/>
                <a:gd name="T25" fmla="*/ 85 h 86"/>
                <a:gd name="T26" fmla="*/ 110 w 120"/>
                <a:gd name="T27" fmla="*/ 73 h 86"/>
                <a:gd name="T28" fmla="*/ 91 w 120"/>
                <a:gd name="T29" fmla="*/ 54 h 86"/>
                <a:gd name="T30" fmla="*/ 60 w 120"/>
                <a:gd name="T31" fmla="*/ 42 h 86"/>
                <a:gd name="T32" fmla="*/ 36 w 120"/>
                <a:gd name="T33" fmla="*/ 40 h 86"/>
                <a:gd name="T34" fmla="*/ 19 w 120"/>
                <a:gd name="T35" fmla="*/ 45 h 86"/>
                <a:gd name="T36" fmla="*/ 12 w 120"/>
                <a:gd name="T37" fmla="*/ 38 h 86"/>
                <a:gd name="T38" fmla="*/ 10 w 120"/>
                <a:gd name="T39" fmla="*/ 24 h 86"/>
                <a:gd name="T40" fmla="*/ 0 w 120"/>
                <a:gd name="T41" fmla="*/ 18 h 86"/>
                <a:gd name="T42" fmla="*/ 0 w 120"/>
                <a:gd name="T43" fmla="*/ 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0" h="86">
                  <a:moveTo>
                    <a:pt x="0" y="4"/>
                  </a:moveTo>
                  <a:lnTo>
                    <a:pt x="10" y="0"/>
                  </a:lnTo>
                  <a:lnTo>
                    <a:pt x="36" y="4"/>
                  </a:lnTo>
                  <a:lnTo>
                    <a:pt x="46" y="7"/>
                  </a:lnTo>
                  <a:lnTo>
                    <a:pt x="55" y="4"/>
                  </a:lnTo>
                  <a:lnTo>
                    <a:pt x="70" y="0"/>
                  </a:lnTo>
                  <a:lnTo>
                    <a:pt x="86" y="2"/>
                  </a:lnTo>
                  <a:lnTo>
                    <a:pt x="101" y="9"/>
                  </a:lnTo>
                  <a:lnTo>
                    <a:pt x="110" y="31"/>
                  </a:lnTo>
                  <a:lnTo>
                    <a:pt x="105" y="42"/>
                  </a:lnTo>
                  <a:lnTo>
                    <a:pt x="112" y="57"/>
                  </a:lnTo>
                  <a:lnTo>
                    <a:pt x="119" y="71"/>
                  </a:lnTo>
                  <a:lnTo>
                    <a:pt x="117" y="85"/>
                  </a:lnTo>
                  <a:lnTo>
                    <a:pt x="110" y="73"/>
                  </a:lnTo>
                  <a:lnTo>
                    <a:pt x="91" y="54"/>
                  </a:lnTo>
                  <a:lnTo>
                    <a:pt x="60" y="42"/>
                  </a:lnTo>
                  <a:lnTo>
                    <a:pt x="36" y="40"/>
                  </a:lnTo>
                  <a:lnTo>
                    <a:pt x="19" y="45"/>
                  </a:lnTo>
                  <a:lnTo>
                    <a:pt x="12" y="38"/>
                  </a:lnTo>
                  <a:lnTo>
                    <a:pt x="10" y="24"/>
                  </a:lnTo>
                  <a:lnTo>
                    <a:pt x="0" y="18"/>
                  </a:lnTo>
                  <a:lnTo>
                    <a:pt x="0" y="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17" name="Freeform 13"/>
            <p:cNvSpPr>
              <a:spLocks/>
            </p:cNvSpPr>
            <p:nvPr/>
          </p:nvSpPr>
          <p:spPr bwMode="auto">
            <a:xfrm>
              <a:off x="7140543" y="4183301"/>
              <a:ext cx="70967" cy="52501"/>
            </a:xfrm>
            <a:custGeom>
              <a:avLst/>
              <a:gdLst>
                <a:gd name="T0" fmla="*/ 12 w 40"/>
                <a:gd name="T1" fmla="*/ 0 h 32"/>
                <a:gd name="T2" fmla="*/ 0 w 40"/>
                <a:gd name="T3" fmla="*/ 14 h 32"/>
                <a:gd name="T4" fmla="*/ 5 w 40"/>
                <a:gd name="T5" fmla="*/ 25 h 32"/>
                <a:gd name="T6" fmla="*/ 14 w 40"/>
                <a:gd name="T7" fmla="*/ 31 h 32"/>
                <a:gd name="T8" fmla="*/ 28 w 40"/>
                <a:gd name="T9" fmla="*/ 25 h 32"/>
                <a:gd name="T10" fmla="*/ 39 w 40"/>
                <a:gd name="T11" fmla="*/ 19 h 32"/>
                <a:gd name="T12" fmla="*/ 34 w 40"/>
                <a:gd name="T13" fmla="*/ 11 h 32"/>
                <a:gd name="T14" fmla="*/ 12 w 40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32">
                  <a:moveTo>
                    <a:pt x="12" y="0"/>
                  </a:moveTo>
                  <a:lnTo>
                    <a:pt x="0" y="14"/>
                  </a:lnTo>
                  <a:lnTo>
                    <a:pt x="5" y="25"/>
                  </a:lnTo>
                  <a:lnTo>
                    <a:pt x="14" y="31"/>
                  </a:lnTo>
                  <a:lnTo>
                    <a:pt x="28" y="25"/>
                  </a:lnTo>
                  <a:lnTo>
                    <a:pt x="39" y="19"/>
                  </a:lnTo>
                  <a:lnTo>
                    <a:pt x="34" y="11"/>
                  </a:lnTo>
                  <a:lnTo>
                    <a:pt x="12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</p:grpSp>
      <p:sp>
        <p:nvSpPr>
          <p:cNvPr id="18" name="Freeform 14"/>
          <p:cNvSpPr>
            <a:spLocks/>
          </p:cNvSpPr>
          <p:nvPr/>
        </p:nvSpPr>
        <p:spPr bwMode="auto">
          <a:xfrm>
            <a:off x="6418056" y="2071250"/>
            <a:ext cx="1182281" cy="1191477"/>
          </a:xfrm>
          <a:custGeom>
            <a:avLst/>
            <a:gdLst>
              <a:gd name="T0" fmla="*/ 119 w 671"/>
              <a:gd name="T1" fmla="*/ 164 h 711"/>
              <a:gd name="T2" fmla="*/ 104 w 671"/>
              <a:gd name="T3" fmla="*/ 217 h 711"/>
              <a:gd name="T4" fmla="*/ 100 w 671"/>
              <a:gd name="T5" fmla="*/ 270 h 711"/>
              <a:gd name="T6" fmla="*/ 28 w 671"/>
              <a:gd name="T7" fmla="*/ 357 h 711"/>
              <a:gd name="T8" fmla="*/ 45 w 671"/>
              <a:gd name="T9" fmla="*/ 381 h 711"/>
              <a:gd name="T10" fmla="*/ 37 w 671"/>
              <a:gd name="T11" fmla="*/ 459 h 711"/>
              <a:gd name="T12" fmla="*/ 29 w 671"/>
              <a:gd name="T13" fmla="*/ 514 h 711"/>
              <a:gd name="T14" fmla="*/ 20 w 671"/>
              <a:gd name="T15" fmla="*/ 552 h 711"/>
              <a:gd name="T16" fmla="*/ 9 w 671"/>
              <a:gd name="T17" fmla="*/ 595 h 711"/>
              <a:gd name="T18" fmla="*/ 0 w 671"/>
              <a:gd name="T19" fmla="*/ 625 h 711"/>
              <a:gd name="T20" fmla="*/ 31 w 671"/>
              <a:gd name="T21" fmla="*/ 644 h 711"/>
              <a:gd name="T22" fmla="*/ 39 w 671"/>
              <a:gd name="T23" fmla="*/ 681 h 711"/>
              <a:gd name="T24" fmla="*/ 62 w 671"/>
              <a:gd name="T25" fmla="*/ 670 h 711"/>
              <a:gd name="T26" fmla="*/ 76 w 671"/>
              <a:gd name="T27" fmla="*/ 696 h 711"/>
              <a:gd name="T28" fmla="*/ 105 w 671"/>
              <a:gd name="T29" fmla="*/ 670 h 711"/>
              <a:gd name="T30" fmla="*/ 119 w 671"/>
              <a:gd name="T31" fmla="*/ 650 h 711"/>
              <a:gd name="T32" fmla="*/ 156 w 671"/>
              <a:gd name="T33" fmla="*/ 639 h 711"/>
              <a:gd name="T34" fmla="*/ 164 w 671"/>
              <a:gd name="T35" fmla="*/ 610 h 711"/>
              <a:gd name="T36" fmla="*/ 136 w 671"/>
              <a:gd name="T37" fmla="*/ 596 h 711"/>
              <a:gd name="T38" fmla="*/ 199 w 671"/>
              <a:gd name="T39" fmla="*/ 537 h 711"/>
              <a:gd name="T40" fmla="*/ 318 w 671"/>
              <a:gd name="T41" fmla="*/ 485 h 711"/>
              <a:gd name="T42" fmla="*/ 411 w 671"/>
              <a:gd name="T43" fmla="*/ 442 h 711"/>
              <a:gd name="T44" fmla="*/ 463 w 671"/>
              <a:gd name="T45" fmla="*/ 378 h 711"/>
              <a:gd name="T46" fmla="*/ 556 w 671"/>
              <a:gd name="T47" fmla="*/ 330 h 711"/>
              <a:gd name="T48" fmla="*/ 656 w 671"/>
              <a:gd name="T49" fmla="*/ 224 h 711"/>
              <a:gd name="T50" fmla="*/ 618 w 671"/>
              <a:gd name="T51" fmla="*/ 156 h 711"/>
              <a:gd name="T52" fmla="*/ 622 w 671"/>
              <a:gd name="T53" fmla="*/ 136 h 711"/>
              <a:gd name="T54" fmla="*/ 670 w 671"/>
              <a:gd name="T55" fmla="*/ 119 h 711"/>
              <a:gd name="T56" fmla="*/ 644 w 671"/>
              <a:gd name="T57" fmla="*/ 107 h 711"/>
              <a:gd name="T58" fmla="*/ 632 w 671"/>
              <a:gd name="T59" fmla="*/ 79 h 711"/>
              <a:gd name="T60" fmla="*/ 604 w 671"/>
              <a:gd name="T61" fmla="*/ 85 h 711"/>
              <a:gd name="T62" fmla="*/ 601 w 671"/>
              <a:gd name="T63" fmla="*/ 71 h 711"/>
              <a:gd name="T64" fmla="*/ 570 w 671"/>
              <a:gd name="T65" fmla="*/ 68 h 711"/>
              <a:gd name="T66" fmla="*/ 536 w 671"/>
              <a:gd name="T67" fmla="*/ 97 h 711"/>
              <a:gd name="T68" fmla="*/ 539 w 671"/>
              <a:gd name="T69" fmla="*/ 105 h 711"/>
              <a:gd name="T70" fmla="*/ 505 w 671"/>
              <a:gd name="T71" fmla="*/ 114 h 711"/>
              <a:gd name="T72" fmla="*/ 471 w 671"/>
              <a:gd name="T73" fmla="*/ 114 h 711"/>
              <a:gd name="T74" fmla="*/ 440 w 671"/>
              <a:gd name="T75" fmla="*/ 105 h 711"/>
              <a:gd name="T76" fmla="*/ 406 w 671"/>
              <a:gd name="T77" fmla="*/ 111 h 711"/>
              <a:gd name="T78" fmla="*/ 361 w 671"/>
              <a:gd name="T79" fmla="*/ 107 h 711"/>
              <a:gd name="T80" fmla="*/ 326 w 671"/>
              <a:gd name="T81" fmla="*/ 85 h 711"/>
              <a:gd name="T82" fmla="*/ 335 w 671"/>
              <a:gd name="T83" fmla="*/ 71 h 711"/>
              <a:gd name="T84" fmla="*/ 332 w 671"/>
              <a:gd name="T85" fmla="*/ 57 h 711"/>
              <a:gd name="T86" fmla="*/ 295 w 671"/>
              <a:gd name="T87" fmla="*/ 45 h 711"/>
              <a:gd name="T88" fmla="*/ 252 w 671"/>
              <a:gd name="T89" fmla="*/ 45 h 711"/>
              <a:gd name="T90" fmla="*/ 187 w 671"/>
              <a:gd name="T91" fmla="*/ 19 h 711"/>
              <a:gd name="T92" fmla="*/ 130 w 671"/>
              <a:gd name="T93" fmla="*/ 9 h 711"/>
              <a:gd name="T94" fmla="*/ 96 w 671"/>
              <a:gd name="T95" fmla="*/ 5 h 711"/>
              <a:gd name="T96" fmla="*/ 74 w 671"/>
              <a:gd name="T97" fmla="*/ 42 h 7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71" h="711">
                <a:moveTo>
                  <a:pt x="74" y="42"/>
                </a:moveTo>
                <a:lnTo>
                  <a:pt x="119" y="164"/>
                </a:lnTo>
                <a:lnTo>
                  <a:pt x="91" y="178"/>
                </a:lnTo>
                <a:lnTo>
                  <a:pt x="104" y="217"/>
                </a:lnTo>
                <a:lnTo>
                  <a:pt x="107" y="248"/>
                </a:lnTo>
                <a:lnTo>
                  <a:pt x="100" y="270"/>
                </a:lnTo>
                <a:lnTo>
                  <a:pt x="83" y="293"/>
                </a:lnTo>
                <a:lnTo>
                  <a:pt x="28" y="357"/>
                </a:lnTo>
                <a:lnTo>
                  <a:pt x="31" y="369"/>
                </a:lnTo>
                <a:lnTo>
                  <a:pt x="45" y="381"/>
                </a:lnTo>
                <a:lnTo>
                  <a:pt x="22" y="427"/>
                </a:lnTo>
                <a:lnTo>
                  <a:pt x="37" y="459"/>
                </a:lnTo>
                <a:lnTo>
                  <a:pt x="45" y="472"/>
                </a:lnTo>
                <a:lnTo>
                  <a:pt x="29" y="514"/>
                </a:lnTo>
                <a:lnTo>
                  <a:pt x="12" y="525"/>
                </a:lnTo>
                <a:lnTo>
                  <a:pt x="20" y="552"/>
                </a:lnTo>
                <a:lnTo>
                  <a:pt x="20" y="577"/>
                </a:lnTo>
                <a:lnTo>
                  <a:pt x="9" y="595"/>
                </a:lnTo>
                <a:lnTo>
                  <a:pt x="11" y="613"/>
                </a:lnTo>
                <a:lnTo>
                  <a:pt x="0" y="625"/>
                </a:lnTo>
                <a:lnTo>
                  <a:pt x="17" y="647"/>
                </a:lnTo>
                <a:lnTo>
                  <a:pt x="31" y="644"/>
                </a:lnTo>
                <a:lnTo>
                  <a:pt x="31" y="670"/>
                </a:lnTo>
                <a:lnTo>
                  <a:pt x="39" y="681"/>
                </a:lnTo>
                <a:lnTo>
                  <a:pt x="51" y="667"/>
                </a:lnTo>
                <a:lnTo>
                  <a:pt x="62" y="670"/>
                </a:lnTo>
                <a:lnTo>
                  <a:pt x="68" y="687"/>
                </a:lnTo>
                <a:lnTo>
                  <a:pt x="76" y="696"/>
                </a:lnTo>
                <a:lnTo>
                  <a:pt x="76" y="710"/>
                </a:lnTo>
                <a:lnTo>
                  <a:pt x="105" y="670"/>
                </a:lnTo>
                <a:lnTo>
                  <a:pt x="105" y="661"/>
                </a:lnTo>
                <a:lnTo>
                  <a:pt x="119" y="650"/>
                </a:lnTo>
                <a:lnTo>
                  <a:pt x="142" y="664"/>
                </a:lnTo>
                <a:lnTo>
                  <a:pt x="156" y="639"/>
                </a:lnTo>
                <a:lnTo>
                  <a:pt x="167" y="625"/>
                </a:lnTo>
                <a:lnTo>
                  <a:pt x="164" y="610"/>
                </a:lnTo>
                <a:lnTo>
                  <a:pt x="156" y="610"/>
                </a:lnTo>
                <a:lnTo>
                  <a:pt x="136" y="596"/>
                </a:lnTo>
                <a:lnTo>
                  <a:pt x="153" y="587"/>
                </a:lnTo>
                <a:lnTo>
                  <a:pt x="199" y="537"/>
                </a:lnTo>
                <a:lnTo>
                  <a:pt x="238" y="520"/>
                </a:lnTo>
                <a:lnTo>
                  <a:pt x="318" y="485"/>
                </a:lnTo>
                <a:lnTo>
                  <a:pt x="357" y="463"/>
                </a:lnTo>
                <a:lnTo>
                  <a:pt x="411" y="442"/>
                </a:lnTo>
                <a:lnTo>
                  <a:pt x="454" y="403"/>
                </a:lnTo>
                <a:lnTo>
                  <a:pt x="463" y="378"/>
                </a:lnTo>
                <a:lnTo>
                  <a:pt x="482" y="380"/>
                </a:lnTo>
                <a:lnTo>
                  <a:pt x="556" y="330"/>
                </a:lnTo>
                <a:lnTo>
                  <a:pt x="658" y="238"/>
                </a:lnTo>
                <a:lnTo>
                  <a:pt x="656" y="224"/>
                </a:lnTo>
                <a:lnTo>
                  <a:pt x="641" y="181"/>
                </a:lnTo>
                <a:lnTo>
                  <a:pt x="618" y="156"/>
                </a:lnTo>
                <a:lnTo>
                  <a:pt x="616" y="145"/>
                </a:lnTo>
                <a:lnTo>
                  <a:pt x="622" y="136"/>
                </a:lnTo>
                <a:lnTo>
                  <a:pt x="636" y="130"/>
                </a:lnTo>
                <a:lnTo>
                  <a:pt x="670" y="119"/>
                </a:lnTo>
                <a:lnTo>
                  <a:pt x="661" y="114"/>
                </a:lnTo>
                <a:lnTo>
                  <a:pt x="644" y="107"/>
                </a:lnTo>
                <a:lnTo>
                  <a:pt x="627" y="90"/>
                </a:lnTo>
                <a:lnTo>
                  <a:pt x="632" y="79"/>
                </a:lnTo>
                <a:lnTo>
                  <a:pt x="622" y="79"/>
                </a:lnTo>
                <a:lnTo>
                  <a:pt x="604" y="85"/>
                </a:lnTo>
                <a:lnTo>
                  <a:pt x="599" y="79"/>
                </a:lnTo>
                <a:lnTo>
                  <a:pt x="601" y="71"/>
                </a:lnTo>
                <a:lnTo>
                  <a:pt x="584" y="74"/>
                </a:lnTo>
                <a:lnTo>
                  <a:pt x="570" y="68"/>
                </a:lnTo>
                <a:lnTo>
                  <a:pt x="556" y="82"/>
                </a:lnTo>
                <a:lnTo>
                  <a:pt x="536" y="97"/>
                </a:lnTo>
                <a:lnTo>
                  <a:pt x="528" y="97"/>
                </a:lnTo>
                <a:lnTo>
                  <a:pt x="539" y="105"/>
                </a:lnTo>
                <a:lnTo>
                  <a:pt x="528" y="111"/>
                </a:lnTo>
                <a:lnTo>
                  <a:pt x="505" y="114"/>
                </a:lnTo>
                <a:lnTo>
                  <a:pt x="485" y="119"/>
                </a:lnTo>
                <a:lnTo>
                  <a:pt x="471" y="114"/>
                </a:lnTo>
                <a:lnTo>
                  <a:pt x="463" y="105"/>
                </a:lnTo>
                <a:lnTo>
                  <a:pt x="440" y="105"/>
                </a:lnTo>
                <a:lnTo>
                  <a:pt x="423" y="102"/>
                </a:lnTo>
                <a:lnTo>
                  <a:pt x="406" y="111"/>
                </a:lnTo>
                <a:lnTo>
                  <a:pt x="383" y="116"/>
                </a:lnTo>
                <a:lnTo>
                  <a:pt x="361" y="107"/>
                </a:lnTo>
                <a:lnTo>
                  <a:pt x="340" y="97"/>
                </a:lnTo>
                <a:lnTo>
                  <a:pt x="326" y="85"/>
                </a:lnTo>
                <a:lnTo>
                  <a:pt x="323" y="76"/>
                </a:lnTo>
                <a:lnTo>
                  <a:pt x="335" y="71"/>
                </a:lnTo>
                <a:lnTo>
                  <a:pt x="337" y="62"/>
                </a:lnTo>
                <a:lnTo>
                  <a:pt x="332" y="57"/>
                </a:lnTo>
                <a:lnTo>
                  <a:pt x="312" y="54"/>
                </a:lnTo>
                <a:lnTo>
                  <a:pt x="295" y="45"/>
                </a:lnTo>
                <a:lnTo>
                  <a:pt x="266" y="40"/>
                </a:lnTo>
                <a:lnTo>
                  <a:pt x="252" y="45"/>
                </a:lnTo>
                <a:lnTo>
                  <a:pt x="230" y="37"/>
                </a:lnTo>
                <a:lnTo>
                  <a:pt x="187" y="19"/>
                </a:lnTo>
                <a:lnTo>
                  <a:pt x="156" y="19"/>
                </a:lnTo>
                <a:lnTo>
                  <a:pt x="130" y="9"/>
                </a:lnTo>
                <a:lnTo>
                  <a:pt x="114" y="0"/>
                </a:lnTo>
                <a:lnTo>
                  <a:pt x="96" y="5"/>
                </a:lnTo>
                <a:lnTo>
                  <a:pt x="88" y="17"/>
                </a:lnTo>
                <a:lnTo>
                  <a:pt x="74" y="42"/>
                </a:ln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19" name="Freeform 15"/>
          <p:cNvSpPr>
            <a:spLocks/>
          </p:cNvSpPr>
          <p:nvPr/>
        </p:nvSpPr>
        <p:spPr bwMode="auto">
          <a:xfrm>
            <a:off x="5496995" y="2062499"/>
            <a:ext cx="1132452" cy="1500648"/>
          </a:xfrm>
          <a:custGeom>
            <a:avLst/>
            <a:gdLst>
              <a:gd name="T0" fmla="*/ 641 w 642"/>
              <a:gd name="T1" fmla="*/ 170 h 895"/>
              <a:gd name="T2" fmla="*/ 624 w 642"/>
              <a:gd name="T3" fmla="*/ 209 h 895"/>
              <a:gd name="T4" fmla="*/ 627 w 642"/>
              <a:gd name="T5" fmla="*/ 266 h 895"/>
              <a:gd name="T6" fmla="*/ 587 w 642"/>
              <a:gd name="T7" fmla="*/ 318 h 895"/>
              <a:gd name="T8" fmla="*/ 553 w 642"/>
              <a:gd name="T9" fmla="*/ 375 h 895"/>
              <a:gd name="T10" fmla="*/ 541 w 642"/>
              <a:gd name="T11" fmla="*/ 434 h 895"/>
              <a:gd name="T12" fmla="*/ 567 w 642"/>
              <a:gd name="T13" fmla="*/ 477 h 895"/>
              <a:gd name="T14" fmla="*/ 550 w 642"/>
              <a:gd name="T15" fmla="*/ 519 h 895"/>
              <a:gd name="T16" fmla="*/ 541 w 642"/>
              <a:gd name="T17" fmla="*/ 559 h 895"/>
              <a:gd name="T18" fmla="*/ 533 w 642"/>
              <a:gd name="T19" fmla="*/ 598 h 895"/>
              <a:gd name="T20" fmla="*/ 522 w 642"/>
              <a:gd name="T21" fmla="*/ 630 h 895"/>
              <a:gd name="T22" fmla="*/ 510 w 642"/>
              <a:gd name="T23" fmla="*/ 638 h 895"/>
              <a:gd name="T24" fmla="*/ 496 w 642"/>
              <a:gd name="T25" fmla="*/ 644 h 895"/>
              <a:gd name="T26" fmla="*/ 462 w 642"/>
              <a:gd name="T27" fmla="*/ 632 h 895"/>
              <a:gd name="T28" fmla="*/ 417 w 642"/>
              <a:gd name="T29" fmla="*/ 670 h 895"/>
              <a:gd name="T30" fmla="*/ 412 w 642"/>
              <a:gd name="T31" fmla="*/ 684 h 895"/>
              <a:gd name="T32" fmla="*/ 443 w 642"/>
              <a:gd name="T33" fmla="*/ 737 h 895"/>
              <a:gd name="T34" fmla="*/ 429 w 642"/>
              <a:gd name="T35" fmla="*/ 755 h 895"/>
              <a:gd name="T36" fmla="*/ 394 w 642"/>
              <a:gd name="T37" fmla="*/ 800 h 895"/>
              <a:gd name="T38" fmla="*/ 369 w 642"/>
              <a:gd name="T39" fmla="*/ 786 h 895"/>
              <a:gd name="T40" fmla="*/ 363 w 642"/>
              <a:gd name="T41" fmla="*/ 822 h 895"/>
              <a:gd name="T42" fmla="*/ 355 w 642"/>
              <a:gd name="T43" fmla="*/ 843 h 895"/>
              <a:gd name="T44" fmla="*/ 324 w 642"/>
              <a:gd name="T45" fmla="*/ 862 h 895"/>
              <a:gd name="T46" fmla="*/ 312 w 642"/>
              <a:gd name="T47" fmla="*/ 891 h 895"/>
              <a:gd name="T48" fmla="*/ 289 w 642"/>
              <a:gd name="T49" fmla="*/ 891 h 895"/>
              <a:gd name="T50" fmla="*/ 281 w 642"/>
              <a:gd name="T51" fmla="*/ 868 h 895"/>
              <a:gd name="T52" fmla="*/ 258 w 642"/>
              <a:gd name="T53" fmla="*/ 870 h 895"/>
              <a:gd name="T54" fmla="*/ 224 w 642"/>
              <a:gd name="T55" fmla="*/ 865 h 895"/>
              <a:gd name="T56" fmla="*/ 199 w 642"/>
              <a:gd name="T57" fmla="*/ 851 h 895"/>
              <a:gd name="T58" fmla="*/ 167 w 642"/>
              <a:gd name="T59" fmla="*/ 825 h 895"/>
              <a:gd name="T60" fmla="*/ 131 w 642"/>
              <a:gd name="T61" fmla="*/ 794 h 895"/>
              <a:gd name="T62" fmla="*/ 79 w 642"/>
              <a:gd name="T63" fmla="*/ 732 h 895"/>
              <a:gd name="T64" fmla="*/ 114 w 642"/>
              <a:gd name="T65" fmla="*/ 709 h 895"/>
              <a:gd name="T66" fmla="*/ 128 w 642"/>
              <a:gd name="T67" fmla="*/ 684 h 895"/>
              <a:gd name="T68" fmla="*/ 145 w 642"/>
              <a:gd name="T69" fmla="*/ 689 h 895"/>
              <a:gd name="T70" fmla="*/ 153 w 642"/>
              <a:gd name="T71" fmla="*/ 667 h 895"/>
              <a:gd name="T72" fmla="*/ 139 w 642"/>
              <a:gd name="T73" fmla="*/ 630 h 895"/>
              <a:gd name="T74" fmla="*/ 139 w 642"/>
              <a:gd name="T75" fmla="*/ 596 h 895"/>
              <a:gd name="T76" fmla="*/ 55 w 642"/>
              <a:gd name="T77" fmla="*/ 519 h 895"/>
              <a:gd name="T78" fmla="*/ 12 w 642"/>
              <a:gd name="T79" fmla="*/ 508 h 895"/>
              <a:gd name="T80" fmla="*/ 20 w 642"/>
              <a:gd name="T81" fmla="*/ 459 h 895"/>
              <a:gd name="T82" fmla="*/ 34 w 642"/>
              <a:gd name="T83" fmla="*/ 459 h 895"/>
              <a:gd name="T84" fmla="*/ 43 w 642"/>
              <a:gd name="T85" fmla="*/ 431 h 895"/>
              <a:gd name="T86" fmla="*/ 65 w 642"/>
              <a:gd name="T87" fmla="*/ 377 h 895"/>
              <a:gd name="T88" fmla="*/ 83 w 642"/>
              <a:gd name="T89" fmla="*/ 320 h 895"/>
              <a:gd name="T90" fmla="*/ 59 w 642"/>
              <a:gd name="T91" fmla="*/ 292 h 895"/>
              <a:gd name="T92" fmla="*/ 124 w 642"/>
              <a:gd name="T93" fmla="*/ 279 h 895"/>
              <a:gd name="T94" fmla="*/ 191 w 642"/>
              <a:gd name="T95" fmla="*/ 245 h 895"/>
              <a:gd name="T96" fmla="*/ 174 w 642"/>
              <a:gd name="T97" fmla="*/ 169 h 895"/>
              <a:gd name="T98" fmla="*/ 231 w 642"/>
              <a:gd name="T99" fmla="*/ 79 h 895"/>
              <a:gd name="T100" fmla="*/ 298 w 642"/>
              <a:gd name="T101" fmla="*/ 26 h 895"/>
              <a:gd name="T102" fmla="*/ 343 w 642"/>
              <a:gd name="T103" fmla="*/ 19 h 895"/>
              <a:gd name="T104" fmla="*/ 383 w 642"/>
              <a:gd name="T105" fmla="*/ 28 h 895"/>
              <a:gd name="T106" fmla="*/ 443 w 642"/>
              <a:gd name="T107" fmla="*/ 47 h 895"/>
              <a:gd name="T108" fmla="*/ 499 w 642"/>
              <a:gd name="T109" fmla="*/ 56 h 895"/>
              <a:gd name="T110" fmla="*/ 567 w 642"/>
              <a:gd name="T111" fmla="*/ 47 h 8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42" h="895">
                <a:moveTo>
                  <a:pt x="596" y="45"/>
                </a:moveTo>
                <a:lnTo>
                  <a:pt x="641" y="170"/>
                </a:lnTo>
                <a:lnTo>
                  <a:pt x="613" y="184"/>
                </a:lnTo>
                <a:lnTo>
                  <a:pt x="624" y="209"/>
                </a:lnTo>
                <a:lnTo>
                  <a:pt x="629" y="244"/>
                </a:lnTo>
                <a:lnTo>
                  <a:pt x="627" y="266"/>
                </a:lnTo>
                <a:lnTo>
                  <a:pt x="618" y="280"/>
                </a:lnTo>
                <a:lnTo>
                  <a:pt x="587" y="318"/>
                </a:lnTo>
                <a:lnTo>
                  <a:pt x="550" y="360"/>
                </a:lnTo>
                <a:lnTo>
                  <a:pt x="553" y="375"/>
                </a:lnTo>
                <a:lnTo>
                  <a:pt x="567" y="385"/>
                </a:lnTo>
                <a:lnTo>
                  <a:pt x="541" y="434"/>
                </a:lnTo>
                <a:lnTo>
                  <a:pt x="553" y="454"/>
                </a:lnTo>
                <a:lnTo>
                  <a:pt x="567" y="477"/>
                </a:lnTo>
                <a:lnTo>
                  <a:pt x="558" y="499"/>
                </a:lnTo>
                <a:lnTo>
                  <a:pt x="550" y="519"/>
                </a:lnTo>
                <a:lnTo>
                  <a:pt x="533" y="530"/>
                </a:lnTo>
                <a:lnTo>
                  <a:pt x="541" y="559"/>
                </a:lnTo>
                <a:lnTo>
                  <a:pt x="541" y="579"/>
                </a:lnTo>
                <a:lnTo>
                  <a:pt x="533" y="598"/>
                </a:lnTo>
                <a:lnTo>
                  <a:pt x="533" y="618"/>
                </a:lnTo>
                <a:lnTo>
                  <a:pt x="522" y="630"/>
                </a:lnTo>
                <a:lnTo>
                  <a:pt x="522" y="635"/>
                </a:lnTo>
                <a:lnTo>
                  <a:pt x="510" y="638"/>
                </a:lnTo>
                <a:lnTo>
                  <a:pt x="502" y="649"/>
                </a:lnTo>
                <a:lnTo>
                  <a:pt x="496" y="644"/>
                </a:lnTo>
                <a:lnTo>
                  <a:pt x="479" y="632"/>
                </a:lnTo>
                <a:lnTo>
                  <a:pt x="462" y="632"/>
                </a:lnTo>
                <a:lnTo>
                  <a:pt x="446" y="641"/>
                </a:lnTo>
                <a:lnTo>
                  <a:pt x="417" y="670"/>
                </a:lnTo>
                <a:lnTo>
                  <a:pt x="408" y="675"/>
                </a:lnTo>
                <a:lnTo>
                  <a:pt x="412" y="684"/>
                </a:lnTo>
                <a:lnTo>
                  <a:pt x="439" y="726"/>
                </a:lnTo>
                <a:lnTo>
                  <a:pt x="443" y="737"/>
                </a:lnTo>
                <a:lnTo>
                  <a:pt x="439" y="749"/>
                </a:lnTo>
                <a:lnTo>
                  <a:pt x="429" y="755"/>
                </a:lnTo>
                <a:lnTo>
                  <a:pt x="406" y="780"/>
                </a:lnTo>
                <a:lnTo>
                  <a:pt x="394" y="800"/>
                </a:lnTo>
                <a:lnTo>
                  <a:pt x="383" y="791"/>
                </a:lnTo>
                <a:lnTo>
                  <a:pt x="369" y="786"/>
                </a:lnTo>
                <a:lnTo>
                  <a:pt x="363" y="791"/>
                </a:lnTo>
                <a:lnTo>
                  <a:pt x="363" y="822"/>
                </a:lnTo>
                <a:lnTo>
                  <a:pt x="360" y="839"/>
                </a:lnTo>
                <a:lnTo>
                  <a:pt x="355" y="843"/>
                </a:lnTo>
                <a:lnTo>
                  <a:pt x="329" y="854"/>
                </a:lnTo>
                <a:lnTo>
                  <a:pt x="324" y="862"/>
                </a:lnTo>
                <a:lnTo>
                  <a:pt x="318" y="879"/>
                </a:lnTo>
                <a:lnTo>
                  <a:pt x="312" y="891"/>
                </a:lnTo>
                <a:lnTo>
                  <a:pt x="303" y="894"/>
                </a:lnTo>
                <a:lnTo>
                  <a:pt x="289" y="891"/>
                </a:lnTo>
                <a:lnTo>
                  <a:pt x="281" y="885"/>
                </a:lnTo>
                <a:lnTo>
                  <a:pt x="281" y="868"/>
                </a:lnTo>
                <a:lnTo>
                  <a:pt x="272" y="860"/>
                </a:lnTo>
                <a:lnTo>
                  <a:pt x="258" y="870"/>
                </a:lnTo>
                <a:lnTo>
                  <a:pt x="230" y="885"/>
                </a:lnTo>
                <a:lnTo>
                  <a:pt x="224" y="865"/>
                </a:lnTo>
                <a:lnTo>
                  <a:pt x="210" y="856"/>
                </a:lnTo>
                <a:lnTo>
                  <a:pt x="199" y="851"/>
                </a:lnTo>
                <a:lnTo>
                  <a:pt x="184" y="848"/>
                </a:lnTo>
                <a:lnTo>
                  <a:pt x="167" y="825"/>
                </a:lnTo>
                <a:lnTo>
                  <a:pt x="145" y="789"/>
                </a:lnTo>
                <a:lnTo>
                  <a:pt x="131" y="794"/>
                </a:lnTo>
                <a:lnTo>
                  <a:pt x="117" y="800"/>
                </a:lnTo>
                <a:lnTo>
                  <a:pt x="79" y="732"/>
                </a:lnTo>
                <a:lnTo>
                  <a:pt x="91" y="732"/>
                </a:lnTo>
                <a:lnTo>
                  <a:pt x="114" y="709"/>
                </a:lnTo>
                <a:lnTo>
                  <a:pt x="117" y="692"/>
                </a:lnTo>
                <a:lnTo>
                  <a:pt x="128" y="684"/>
                </a:lnTo>
                <a:lnTo>
                  <a:pt x="136" y="684"/>
                </a:lnTo>
                <a:lnTo>
                  <a:pt x="145" y="689"/>
                </a:lnTo>
                <a:lnTo>
                  <a:pt x="153" y="680"/>
                </a:lnTo>
                <a:lnTo>
                  <a:pt x="153" y="667"/>
                </a:lnTo>
                <a:lnTo>
                  <a:pt x="136" y="661"/>
                </a:lnTo>
                <a:lnTo>
                  <a:pt x="139" y="630"/>
                </a:lnTo>
                <a:lnTo>
                  <a:pt x="139" y="604"/>
                </a:lnTo>
                <a:lnTo>
                  <a:pt x="139" y="596"/>
                </a:lnTo>
                <a:lnTo>
                  <a:pt x="119" y="584"/>
                </a:lnTo>
                <a:lnTo>
                  <a:pt x="55" y="519"/>
                </a:lnTo>
                <a:lnTo>
                  <a:pt x="26" y="542"/>
                </a:lnTo>
                <a:lnTo>
                  <a:pt x="12" y="508"/>
                </a:lnTo>
                <a:lnTo>
                  <a:pt x="0" y="491"/>
                </a:lnTo>
                <a:lnTo>
                  <a:pt x="20" y="459"/>
                </a:lnTo>
                <a:lnTo>
                  <a:pt x="26" y="442"/>
                </a:lnTo>
                <a:lnTo>
                  <a:pt x="34" y="459"/>
                </a:lnTo>
                <a:lnTo>
                  <a:pt x="48" y="454"/>
                </a:lnTo>
                <a:lnTo>
                  <a:pt x="43" y="431"/>
                </a:lnTo>
                <a:lnTo>
                  <a:pt x="37" y="397"/>
                </a:lnTo>
                <a:lnTo>
                  <a:pt x="65" y="377"/>
                </a:lnTo>
                <a:lnTo>
                  <a:pt x="77" y="363"/>
                </a:lnTo>
                <a:lnTo>
                  <a:pt x="83" y="320"/>
                </a:lnTo>
                <a:lnTo>
                  <a:pt x="65" y="311"/>
                </a:lnTo>
                <a:lnTo>
                  <a:pt x="59" y="292"/>
                </a:lnTo>
                <a:lnTo>
                  <a:pt x="68" y="278"/>
                </a:lnTo>
                <a:lnTo>
                  <a:pt x="124" y="279"/>
                </a:lnTo>
                <a:lnTo>
                  <a:pt x="159" y="297"/>
                </a:lnTo>
                <a:lnTo>
                  <a:pt x="191" y="245"/>
                </a:lnTo>
                <a:lnTo>
                  <a:pt x="168" y="229"/>
                </a:lnTo>
                <a:lnTo>
                  <a:pt x="174" y="169"/>
                </a:lnTo>
                <a:lnTo>
                  <a:pt x="228" y="94"/>
                </a:lnTo>
                <a:lnTo>
                  <a:pt x="231" y="79"/>
                </a:lnTo>
                <a:lnTo>
                  <a:pt x="273" y="64"/>
                </a:lnTo>
                <a:lnTo>
                  <a:pt x="298" y="26"/>
                </a:lnTo>
                <a:lnTo>
                  <a:pt x="324" y="0"/>
                </a:lnTo>
                <a:lnTo>
                  <a:pt x="343" y="19"/>
                </a:lnTo>
                <a:lnTo>
                  <a:pt x="358" y="19"/>
                </a:lnTo>
                <a:lnTo>
                  <a:pt x="383" y="28"/>
                </a:lnTo>
                <a:lnTo>
                  <a:pt x="420" y="31"/>
                </a:lnTo>
                <a:lnTo>
                  <a:pt x="443" y="47"/>
                </a:lnTo>
                <a:lnTo>
                  <a:pt x="471" y="59"/>
                </a:lnTo>
                <a:lnTo>
                  <a:pt x="499" y="56"/>
                </a:lnTo>
                <a:lnTo>
                  <a:pt x="536" y="47"/>
                </a:lnTo>
                <a:lnTo>
                  <a:pt x="567" y="47"/>
                </a:lnTo>
                <a:lnTo>
                  <a:pt x="596" y="45"/>
                </a:lnTo>
              </a:path>
            </a:pathLst>
          </a:custGeom>
          <a:solidFill>
            <a:schemeClr val="accent2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0" name="Freeform 16"/>
          <p:cNvSpPr>
            <a:spLocks/>
          </p:cNvSpPr>
          <p:nvPr/>
        </p:nvSpPr>
        <p:spPr bwMode="auto">
          <a:xfrm>
            <a:off x="5407909" y="1861246"/>
            <a:ext cx="658332" cy="702928"/>
          </a:xfrm>
          <a:custGeom>
            <a:avLst/>
            <a:gdLst>
              <a:gd name="T0" fmla="*/ 373 w 374"/>
              <a:gd name="T1" fmla="*/ 119 h 419"/>
              <a:gd name="T2" fmla="*/ 363 w 374"/>
              <a:gd name="T3" fmla="*/ 108 h 419"/>
              <a:gd name="T4" fmla="*/ 341 w 374"/>
              <a:gd name="T5" fmla="*/ 108 h 419"/>
              <a:gd name="T6" fmla="*/ 315 w 374"/>
              <a:gd name="T7" fmla="*/ 102 h 419"/>
              <a:gd name="T8" fmla="*/ 270 w 374"/>
              <a:gd name="T9" fmla="*/ 88 h 419"/>
              <a:gd name="T10" fmla="*/ 250 w 374"/>
              <a:gd name="T11" fmla="*/ 65 h 419"/>
              <a:gd name="T12" fmla="*/ 242 w 374"/>
              <a:gd name="T13" fmla="*/ 60 h 419"/>
              <a:gd name="T14" fmla="*/ 235 w 374"/>
              <a:gd name="T15" fmla="*/ 71 h 419"/>
              <a:gd name="T16" fmla="*/ 230 w 374"/>
              <a:gd name="T17" fmla="*/ 91 h 419"/>
              <a:gd name="T18" fmla="*/ 213 w 374"/>
              <a:gd name="T19" fmla="*/ 73 h 419"/>
              <a:gd name="T20" fmla="*/ 210 w 374"/>
              <a:gd name="T21" fmla="*/ 63 h 419"/>
              <a:gd name="T22" fmla="*/ 225 w 374"/>
              <a:gd name="T23" fmla="*/ 51 h 419"/>
              <a:gd name="T24" fmla="*/ 227 w 374"/>
              <a:gd name="T25" fmla="*/ 48 h 419"/>
              <a:gd name="T26" fmla="*/ 210 w 374"/>
              <a:gd name="T27" fmla="*/ 11 h 419"/>
              <a:gd name="T28" fmla="*/ 190 w 374"/>
              <a:gd name="T29" fmla="*/ 17 h 419"/>
              <a:gd name="T30" fmla="*/ 168 w 374"/>
              <a:gd name="T31" fmla="*/ 17 h 419"/>
              <a:gd name="T32" fmla="*/ 138 w 374"/>
              <a:gd name="T33" fmla="*/ 0 h 419"/>
              <a:gd name="T34" fmla="*/ 133 w 374"/>
              <a:gd name="T35" fmla="*/ 18 h 419"/>
              <a:gd name="T36" fmla="*/ 129 w 374"/>
              <a:gd name="T37" fmla="*/ 34 h 419"/>
              <a:gd name="T38" fmla="*/ 115 w 374"/>
              <a:gd name="T39" fmla="*/ 40 h 419"/>
              <a:gd name="T40" fmla="*/ 102 w 374"/>
              <a:gd name="T41" fmla="*/ 48 h 419"/>
              <a:gd name="T42" fmla="*/ 97 w 374"/>
              <a:gd name="T43" fmla="*/ 68 h 419"/>
              <a:gd name="T44" fmla="*/ 92 w 374"/>
              <a:gd name="T45" fmla="*/ 82 h 419"/>
              <a:gd name="T46" fmla="*/ 68 w 374"/>
              <a:gd name="T47" fmla="*/ 99 h 419"/>
              <a:gd name="T48" fmla="*/ 62 w 374"/>
              <a:gd name="T49" fmla="*/ 120 h 419"/>
              <a:gd name="T50" fmla="*/ 51 w 374"/>
              <a:gd name="T51" fmla="*/ 127 h 419"/>
              <a:gd name="T52" fmla="*/ 37 w 374"/>
              <a:gd name="T53" fmla="*/ 134 h 419"/>
              <a:gd name="T54" fmla="*/ 36 w 374"/>
              <a:gd name="T55" fmla="*/ 156 h 419"/>
              <a:gd name="T56" fmla="*/ 26 w 374"/>
              <a:gd name="T57" fmla="*/ 171 h 419"/>
              <a:gd name="T58" fmla="*/ 14 w 374"/>
              <a:gd name="T59" fmla="*/ 193 h 419"/>
              <a:gd name="T60" fmla="*/ 17 w 374"/>
              <a:gd name="T61" fmla="*/ 207 h 419"/>
              <a:gd name="T62" fmla="*/ 0 w 374"/>
              <a:gd name="T63" fmla="*/ 218 h 419"/>
              <a:gd name="T64" fmla="*/ 5 w 374"/>
              <a:gd name="T65" fmla="*/ 236 h 419"/>
              <a:gd name="T66" fmla="*/ 3 w 374"/>
              <a:gd name="T67" fmla="*/ 258 h 419"/>
              <a:gd name="T68" fmla="*/ 26 w 374"/>
              <a:gd name="T69" fmla="*/ 276 h 419"/>
              <a:gd name="T70" fmla="*/ 42 w 374"/>
              <a:gd name="T71" fmla="*/ 288 h 419"/>
              <a:gd name="T72" fmla="*/ 63 w 374"/>
              <a:gd name="T73" fmla="*/ 278 h 419"/>
              <a:gd name="T74" fmla="*/ 88 w 374"/>
              <a:gd name="T75" fmla="*/ 290 h 419"/>
              <a:gd name="T76" fmla="*/ 99 w 374"/>
              <a:gd name="T77" fmla="*/ 307 h 419"/>
              <a:gd name="T78" fmla="*/ 105 w 374"/>
              <a:gd name="T79" fmla="*/ 327 h 419"/>
              <a:gd name="T80" fmla="*/ 138 w 374"/>
              <a:gd name="T81" fmla="*/ 333 h 419"/>
              <a:gd name="T82" fmla="*/ 151 w 374"/>
              <a:gd name="T83" fmla="*/ 341 h 419"/>
              <a:gd name="T84" fmla="*/ 147 w 374"/>
              <a:gd name="T85" fmla="*/ 363 h 419"/>
              <a:gd name="T86" fmla="*/ 125 w 374"/>
              <a:gd name="T87" fmla="*/ 367 h 419"/>
              <a:gd name="T88" fmla="*/ 123 w 374"/>
              <a:gd name="T89" fmla="*/ 399 h 419"/>
              <a:gd name="T90" fmla="*/ 176 w 374"/>
              <a:gd name="T91" fmla="*/ 399 h 419"/>
              <a:gd name="T92" fmla="*/ 210 w 374"/>
              <a:gd name="T93" fmla="*/ 418 h 419"/>
              <a:gd name="T94" fmla="*/ 242 w 374"/>
              <a:gd name="T95" fmla="*/ 363 h 419"/>
              <a:gd name="T96" fmla="*/ 218 w 374"/>
              <a:gd name="T97" fmla="*/ 346 h 419"/>
              <a:gd name="T98" fmla="*/ 225 w 374"/>
              <a:gd name="T99" fmla="*/ 287 h 419"/>
              <a:gd name="T100" fmla="*/ 277 w 374"/>
              <a:gd name="T101" fmla="*/ 217 h 419"/>
              <a:gd name="T102" fmla="*/ 282 w 374"/>
              <a:gd name="T103" fmla="*/ 198 h 419"/>
              <a:gd name="T104" fmla="*/ 324 w 374"/>
              <a:gd name="T105" fmla="*/ 184 h 419"/>
              <a:gd name="T106" fmla="*/ 349 w 374"/>
              <a:gd name="T107" fmla="*/ 144 h 419"/>
              <a:gd name="T108" fmla="*/ 373 w 374"/>
              <a:gd name="T109" fmla="*/ 119 h 4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74" h="419">
                <a:moveTo>
                  <a:pt x="373" y="119"/>
                </a:moveTo>
                <a:lnTo>
                  <a:pt x="363" y="108"/>
                </a:lnTo>
                <a:lnTo>
                  <a:pt x="341" y="108"/>
                </a:lnTo>
                <a:lnTo>
                  <a:pt x="315" y="102"/>
                </a:lnTo>
                <a:lnTo>
                  <a:pt x="270" y="88"/>
                </a:lnTo>
                <a:lnTo>
                  <a:pt x="250" y="65"/>
                </a:lnTo>
                <a:lnTo>
                  <a:pt x="242" y="60"/>
                </a:lnTo>
                <a:lnTo>
                  <a:pt x="235" y="71"/>
                </a:lnTo>
                <a:lnTo>
                  <a:pt x="230" y="91"/>
                </a:lnTo>
                <a:lnTo>
                  <a:pt x="213" y="73"/>
                </a:lnTo>
                <a:lnTo>
                  <a:pt x="210" y="63"/>
                </a:lnTo>
                <a:lnTo>
                  <a:pt x="225" y="51"/>
                </a:lnTo>
                <a:lnTo>
                  <a:pt x="227" y="48"/>
                </a:lnTo>
                <a:lnTo>
                  <a:pt x="210" y="11"/>
                </a:lnTo>
                <a:lnTo>
                  <a:pt x="190" y="17"/>
                </a:lnTo>
                <a:lnTo>
                  <a:pt x="168" y="17"/>
                </a:lnTo>
                <a:lnTo>
                  <a:pt x="138" y="0"/>
                </a:lnTo>
                <a:lnTo>
                  <a:pt x="133" y="18"/>
                </a:lnTo>
                <a:lnTo>
                  <a:pt x="129" y="34"/>
                </a:lnTo>
                <a:lnTo>
                  <a:pt x="115" y="40"/>
                </a:lnTo>
                <a:lnTo>
                  <a:pt x="102" y="48"/>
                </a:lnTo>
                <a:lnTo>
                  <a:pt x="97" y="68"/>
                </a:lnTo>
                <a:lnTo>
                  <a:pt x="92" y="82"/>
                </a:lnTo>
                <a:lnTo>
                  <a:pt x="68" y="99"/>
                </a:lnTo>
                <a:lnTo>
                  <a:pt x="62" y="120"/>
                </a:lnTo>
                <a:lnTo>
                  <a:pt x="51" y="127"/>
                </a:lnTo>
                <a:lnTo>
                  <a:pt x="37" y="134"/>
                </a:lnTo>
                <a:lnTo>
                  <a:pt x="36" y="156"/>
                </a:lnTo>
                <a:lnTo>
                  <a:pt x="26" y="171"/>
                </a:lnTo>
                <a:lnTo>
                  <a:pt x="14" y="193"/>
                </a:lnTo>
                <a:lnTo>
                  <a:pt x="17" y="207"/>
                </a:lnTo>
                <a:lnTo>
                  <a:pt x="0" y="218"/>
                </a:lnTo>
                <a:lnTo>
                  <a:pt x="5" y="236"/>
                </a:lnTo>
                <a:lnTo>
                  <a:pt x="3" y="258"/>
                </a:lnTo>
                <a:lnTo>
                  <a:pt x="26" y="276"/>
                </a:lnTo>
                <a:lnTo>
                  <a:pt x="42" y="288"/>
                </a:lnTo>
                <a:lnTo>
                  <a:pt x="63" y="278"/>
                </a:lnTo>
                <a:lnTo>
                  <a:pt x="88" y="290"/>
                </a:lnTo>
                <a:lnTo>
                  <a:pt x="99" y="307"/>
                </a:lnTo>
                <a:lnTo>
                  <a:pt x="105" y="327"/>
                </a:lnTo>
                <a:lnTo>
                  <a:pt x="138" y="333"/>
                </a:lnTo>
                <a:lnTo>
                  <a:pt x="151" y="341"/>
                </a:lnTo>
                <a:lnTo>
                  <a:pt x="147" y="363"/>
                </a:lnTo>
                <a:lnTo>
                  <a:pt x="125" y="367"/>
                </a:lnTo>
                <a:lnTo>
                  <a:pt x="123" y="399"/>
                </a:lnTo>
                <a:lnTo>
                  <a:pt x="176" y="399"/>
                </a:lnTo>
                <a:lnTo>
                  <a:pt x="210" y="418"/>
                </a:lnTo>
                <a:lnTo>
                  <a:pt x="242" y="363"/>
                </a:lnTo>
                <a:lnTo>
                  <a:pt x="218" y="346"/>
                </a:lnTo>
                <a:lnTo>
                  <a:pt x="225" y="287"/>
                </a:lnTo>
                <a:lnTo>
                  <a:pt x="277" y="217"/>
                </a:lnTo>
                <a:lnTo>
                  <a:pt x="282" y="198"/>
                </a:lnTo>
                <a:lnTo>
                  <a:pt x="324" y="184"/>
                </a:lnTo>
                <a:lnTo>
                  <a:pt x="349" y="144"/>
                </a:lnTo>
                <a:lnTo>
                  <a:pt x="373" y="119"/>
                </a:lnTo>
              </a:path>
            </a:pathLst>
          </a:custGeom>
          <a:solidFill>
            <a:srgbClr val="FFCD00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1" name="Freeform 17"/>
          <p:cNvSpPr>
            <a:spLocks/>
          </p:cNvSpPr>
          <p:nvPr/>
        </p:nvSpPr>
        <p:spPr bwMode="auto">
          <a:xfrm>
            <a:off x="5104412" y="1810203"/>
            <a:ext cx="548107" cy="488550"/>
          </a:xfrm>
          <a:custGeom>
            <a:avLst/>
            <a:gdLst>
              <a:gd name="T0" fmla="*/ 310 w 311"/>
              <a:gd name="T1" fmla="*/ 30 h 292"/>
              <a:gd name="T2" fmla="*/ 300 w 311"/>
              <a:gd name="T3" fmla="*/ 23 h 292"/>
              <a:gd name="T4" fmla="*/ 275 w 311"/>
              <a:gd name="T5" fmla="*/ 43 h 292"/>
              <a:gd name="T6" fmla="*/ 249 w 311"/>
              <a:gd name="T7" fmla="*/ 43 h 292"/>
              <a:gd name="T8" fmla="*/ 238 w 311"/>
              <a:gd name="T9" fmla="*/ 51 h 292"/>
              <a:gd name="T10" fmla="*/ 218 w 311"/>
              <a:gd name="T11" fmla="*/ 51 h 292"/>
              <a:gd name="T12" fmla="*/ 187 w 311"/>
              <a:gd name="T13" fmla="*/ 34 h 292"/>
              <a:gd name="T14" fmla="*/ 167 w 311"/>
              <a:gd name="T15" fmla="*/ 23 h 292"/>
              <a:gd name="T16" fmla="*/ 147 w 311"/>
              <a:gd name="T17" fmla="*/ 26 h 292"/>
              <a:gd name="T18" fmla="*/ 90 w 311"/>
              <a:gd name="T19" fmla="*/ 0 h 292"/>
              <a:gd name="T20" fmla="*/ 73 w 311"/>
              <a:gd name="T21" fmla="*/ 12 h 292"/>
              <a:gd name="T22" fmla="*/ 59 w 311"/>
              <a:gd name="T23" fmla="*/ 15 h 292"/>
              <a:gd name="T24" fmla="*/ 54 w 311"/>
              <a:gd name="T25" fmla="*/ 26 h 292"/>
              <a:gd name="T26" fmla="*/ 59 w 311"/>
              <a:gd name="T27" fmla="*/ 34 h 292"/>
              <a:gd name="T28" fmla="*/ 56 w 311"/>
              <a:gd name="T29" fmla="*/ 43 h 292"/>
              <a:gd name="T30" fmla="*/ 22 w 311"/>
              <a:gd name="T31" fmla="*/ 36 h 292"/>
              <a:gd name="T32" fmla="*/ 6 w 311"/>
              <a:gd name="T33" fmla="*/ 46 h 292"/>
              <a:gd name="T34" fmla="*/ 0 w 311"/>
              <a:gd name="T35" fmla="*/ 61 h 292"/>
              <a:gd name="T36" fmla="*/ 1 w 311"/>
              <a:gd name="T37" fmla="*/ 80 h 292"/>
              <a:gd name="T38" fmla="*/ 25 w 311"/>
              <a:gd name="T39" fmla="*/ 111 h 292"/>
              <a:gd name="T40" fmla="*/ 19 w 311"/>
              <a:gd name="T41" fmla="*/ 134 h 292"/>
              <a:gd name="T42" fmla="*/ 42 w 311"/>
              <a:gd name="T43" fmla="*/ 156 h 292"/>
              <a:gd name="T44" fmla="*/ 41 w 311"/>
              <a:gd name="T45" fmla="*/ 169 h 292"/>
              <a:gd name="T46" fmla="*/ 14 w 311"/>
              <a:gd name="T47" fmla="*/ 176 h 292"/>
              <a:gd name="T48" fmla="*/ 18 w 311"/>
              <a:gd name="T49" fmla="*/ 204 h 292"/>
              <a:gd name="T50" fmla="*/ 40 w 311"/>
              <a:gd name="T51" fmla="*/ 210 h 292"/>
              <a:gd name="T52" fmla="*/ 49 w 311"/>
              <a:gd name="T53" fmla="*/ 241 h 292"/>
              <a:gd name="T54" fmla="*/ 93 w 311"/>
              <a:gd name="T55" fmla="*/ 246 h 292"/>
              <a:gd name="T56" fmla="*/ 110 w 311"/>
              <a:gd name="T57" fmla="*/ 261 h 292"/>
              <a:gd name="T58" fmla="*/ 130 w 311"/>
              <a:gd name="T59" fmla="*/ 280 h 292"/>
              <a:gd name="T60" fmla="*/ 143 w 311"/>
              <a:gd name="T61" fmla="*/ 279 h 292"/>
              <a:gd name="T62" fmla="*/ 176 w 311"/>
              <a:gd name="T63" fmla="*/ 291 h 292"/>
              <a:gd name="T64" fmla="*/ 178 w 311"/>
              <a:gd name="T65" fmla="*/ 270 h 292"/>
              <a:gd name="T66" fmla="*/ 174 w 311"/>
              <a:gd name="T67" fmla="*/ 247 h 292"/>
              <a:gd name="T68" fmla="*/ 191 w 311"/>
              <a:gd name="T69" fmla="*/ 238 h 292"/>
              <a:gd name="T70" fmla="*/ 187 w 311"/>
              <a:gd name="T71" fmla="*/ 223 h 292"/>
              <a:gd name="T72" fmla="*/ 201 w 311"/>
              <a:gd name="T73" fmla="*/ 196 h 292"/>
              <a:gd name="T74" fmla="*/ 207 w 311"/>
              <a:gd name="T75" fmla="*/ 187 h 292"/>
              <a:gd name="T76" fmla="*/ 209 w 311"/>
              <a:gd name="T77" fmla="*/ 165 h 292"/>
              <a:gd name="T78" fmla="*/ 237 w 311"/>
              <a:gd name="T79" fmla="*/ 151 h 292"/>
              <a:gd name="T80" fmla="*/ 240 w 311"/>
              <a:gd name="T81" fmla="*/ 130 h 292"/>
              <a:gd name="T82" fmla="*/ 261 w 311"/>
              <a:gd name="T83" fmla="*/ 117 h 292"/>
              <a:gd name="T84" fmla="*/ 269 w 311"/>
              <a:gd name="T85" fmla="*/ 105 h 292"/>
              <a:gd name="T86" fmla="*/ 273 w 311"/>
              <a:gd name="T87" fmla="*/ 79 h 292"/>
              <a:gd name="T88" fmla="*/ 289 w 311"/>
              <a:gd name="T89" fmla="*/ 69 h 292"/>
              <a:gd name="T90" fmla="*/ 302 w 311"/>
              <a:gd name="T91" fmla="*/ 64 h 292"/>
              <a:gd name="T92" fmla="*/ 310 w 311"/>
              <a:gd name="T93" fmla="*/ 30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11" h="292">
                <a:moveTo>
                  <a:pt x="310" y="30"/>
                </a:moveTo>
                <a:lnTo>
                  <a:pt x="300" y="23"/>
                </a:lnTo>
                <a:lnTo>
                  <a:pt x="275" y="43"/>
                </a:lnTo>
                <a:lnTo>
                  <a:pt x="249" y="43"/>
                </a:lnTo>
                <a:lnTo>
                  <a:pt x="238" y="51"/>
                </a:lnTo>
                <a:lnTo>
                  <a:pt x="218" y="51"/>
                </a:lnTo>
                <a:lnTo>
                  <a:pt x="187" y="34"/>
                </a:lnTo>
                <a:lnTo>
                  <a:pt x="167" y="23"/>
                </a:lnTo>
                <a:lnTo>
                  <a:pt x="147" y="26"/>
                </a:lnTo>
                <a:lnTo>
                  <a:pt x="90" y="0"/>
                </a:lnTo>
                <a:lnTo>
                  <a:pt x="73" y="12"/>
                </a:lnTo>
                <a:lnTo>
                  <a:pt x="59" y="15"/>
                </a:lnTo>
                <a:lnTo>
                  <a:pt x="54" y="26"/>
                </a:lnTo>
                <a:lnTo>
                  <a:pt x="59" y="34"/>
                </a:lnTo>
                <a:lnTo>
                  <a:pt x="56" y="43"/>
                </a:lnTo>
                <a:lnTo>
                  <a:pt x="22" y="36"/>
                </a:lnTo>
                <a:lnTo>
                  <a:pt x="6" y="46"/>
                </a:lnTo>
                <a:lnTo>
                  <a:pt x="0" y="61"/>
                </a:lnTo>
                <a:lnTo>
                  <a:pt x="1" y="80"/>
                </a:lnTo>
                <a:lnTo>
                  <a:pt x="25" y="111"/>
                </a:lnTo>
                <a:lnTo>
                  <a:pt x="19" y="134"/>
                </a:lnTo>
                <a:lnTo>
                  <a:pt x="42" y="156"/>
                </a:lnTo>
                <a:lnTo>
                  <a:pt x="41" y="169"/>
                </a:lnTo>
                <a:lnTo>
                  <a:pt x="14" y="176"/>
                </a:lnTo>
                <a:lnTo>
                  <a:pt x="18" y="204"/>
                </a:lnTo>
                <a:lnTo>
                  <a:pt x="40" y="210"/>
                </a:lnTo>
                <a:lnTo>
                  <a:pt x="49" y="241"/>
                </a:lnTo>
                <a:lnTo>
                  <a:pt x="93" y="246"/>
                </a:lnTo>
                <a:lnTo>
                  <a:pt x="110" y="261"/>
                </a:lnTo>
                <a:lnTo>
                  <a:pt x="130" y="280"/>
                </a:lnTo>
                <a:lnTo>
                  <a:pt x="143" y="279"/>
                </a:lnTo>
                <a:lnTo>
                  <a:pt x="176" y="291"/>
                </a:lnTo>
                <a:lnTo>
                  <a:pt x="178" y="270"/>
                </a:lnTo>
                <a:lnTo>
                  <a:pt x="174" y="247"/>
                </a:lnTo>
                <a:lnTo>
                  <a:pt x="191" y="238"/>
                </a:lnTo>
                <a:lnTo>
                  <a:pt x="187" y="223"/>
                </a:lnTo>
                <a:lnTo>
                  <a:pt x="201" y="196"/>
                </a:lnTo>
                <a:lnTo>
                  <a:pt x="207" y="187"/>
                </a:lnTo>
                <a:lnTo>
                  <a:pt x="209" y="165"/>
                </a:lnTo>
                <a:lnTo>
                  <a:pt x="237" y="151"/>
                </a:lnTo>
                <a:lnTo>
                  <a:pt x="240" y="130"/>
                </a:lnTo>
                <a:lnTo>
                  <a:pt x="261" y="117"/>
                </a:lnTo>
                <a:lnTo>
                  <a:pt x="269" y="105"/>
                </a:lnTo>
                <a:lnTo>
                  <a:pt x="273" y="79"/>
                </a:lnTo>
                <a:lnTo>
                  <a:pt x="289" y="69"/>
                </a:lnTo>
                <a:lnTo>
                  <a:pt x="302" y="64"/>
                </a:lnTo>
                <a:lnTo>
                  <a:pt x="310" y="30"/>
                </a:lnTo>
              </a:path>
            </a:pathLst>
          </a:custGeom>
          <a:solidFill>
            <a:schemeClr val="accent3">
              <a:lumMod val="5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2" name="Freeform 18"/>
          <p:cNvSpPr>
            <a:spLocks/>
          </p:cNvSpPr>
          <p:nvPr/>
        </p:nvSpPr>
        <p:spPr bwMode="auto">
          <a:xfrm>
            <a:off x="5146690" y="2215626"/>
            <a:ext cx="528478" cy="338339"/>
          </a:xfrm>
          <a:custGeom>
            <a:avLst/>
            <a:gdLst>
              <a:gd name="T0" fmla="*/ 24 w 300"/>
              <a:gd name="T1" fmla="*/ 0 h 202"/>
              <a:gd name="T2" fmla="*/ 66 w 300"/>
              <a:gd name="T3" fmla="*/ 4 h 202"/>
              <a:gd name="T4" fmla="*/ 86 w 300"/>
              <a:gd name="T5" fmla="*/ 19 h 202"/>
              <a:gd name="T6" fmla="*/ 103 w 300"/>
              <a:gd name="T7" fmla="*/ 38 h 202"/>
              <a:gd name="T8" fmla="*/ 119 w 300"/>
              <a:gd name="T9" fmla="*/ 38 h 202"/>
              <a:gd name="T10" fmla="*/ 155 w 300"/>
              <a:gd name="T11" fmla="*/ 49 h 202"/>
              <a:gd name="T12" fmla="*/ 190 w 300"/>
              <a:gd name="T13" fmla="*/ 77 h 202"/>
              <a:gd name="T14" fmla="*/ 211 w 300"/>
              <a:gd name="T15" fmla="*/ 65 h 202"/>
              <a:gd name="T16" fmla="*/ 239 w 300"/>
              <a:gd name="T17" fmla="*/ 79 h 202"/>
              <a:gd name="T18" fmla="*/ 247 w 300"/>
              <a:gd name="T19" fmla="*/ 96 h 202"/>
              <a:gd name="T20" fmla="*/ 254 w 300"/>
              <a:gd name="T21" fmla="*/ 116 h 202"/>
              <a:gd name="T22" fmla="*/ 287 w 300"/>
              <a:gd name="T23" fmla="*/ 121 h 202"/>
              <a:gd name="T24" fmla="*/ 299 w 300"/>
              <a:gd name="T25" fmla="*/ 130 h 202"/>
              <a:gd name="T26" fmla="*/ 294 w 300"/>
              <a:gd name="T27" fmla="*/ 153 h 202"/>
              <a:gd name="T28" fmla="*/ 274 w 300"/>
              <a:gd name="T29" fmla="*/ 157 h 202"/>
              <a:gd name="T30" fmla="*/ 271 w 300"/>
              <a:gd name="T31" fmla="*/ 184 h 202"/>
              <a:gd name="T32" fmla="*/ 256 w 300"/>
              <a:gd name="T33" fmla="*/ 201 h 202"/>
              <a:gd name="T34" fmla="*/ 239 w 300"/>
              <a:gd name="T35" fmla="*/ 201 h 202"/>
              <a:gd name="T36" fmla="*/ 218 w 300"/>
              <a:gd name="T37" fmla="*/ 191 h 202"/>
              <a:gd name="T38" fmla="*/ 216 w 300"/>
              <a:gd name="T39" fmla="*/ 161 h 202"/>
              <a:gd name="T40" fmla="*/ 214 w 300"/>
              <a:gd name="T41" fmla="*/ 149 h 202"/>
              <a:gd name="T42" fmla="*/ 131 w 300"/>
              <a:gd name="T43" fmla="*/ 149 h 202"/>
              <a:gd name="T44" fmla="*/ 123 w 300"/>
              <a:gd name="T45" fmla="*/ 170 h 202"/>
              <a:gd name="T46" fmla="*/ 112 w 300"/>
              <a:gd name="T47" fmla="*/ 187 h 202"/>
              <a:gd name="T48" fmla="*/ 91 w 300"/>
              <a:gd name="T49" fmla="*/ 192 h 202"/>
              <a:gd name="T50" fmla="*/ 80 w 300"/>
              <a:gd name="T51" fmla="*/ 187 h 202"/>
              <a:gd name="T52" fmla="*/ 80 w 300"/>
              <a:gd name="T53" fmla="*/ 161 h 202"/>
              <a:gd name="T54" fmla="*/ 77 w 300"/>
              <a:gd name="T55" fmla="*/ 149 h 202"/>
              <a:gd name="T56" fmla="*/ 66 w 300"/>
              <a:gd name="T57" fmla="*/ 147 h 202"/>
              <a:gd name="T58" fmla="*/ 51 w 300"/>
              <a:gd name="T59" fmla="*/ 160 h 202"/>
              <a:gd name="T60" fmla="*/ 52 w 300"/>
              <a:gd name="T61" fmla="*/ 184 h 202"/>
              <a:gd name="T62" fmla="*/ 35 w 300"/>
              <a:gd name="T63" fmla="*/ 192 h 202"/>
              <a:gd name="T64" fmla="*/ 23 w 300"/>
              <a:gd name="T65" fmla="*/ 191 h 202"/>
              <a:gd name="T66" fmla="*/ 24 w 300"/>
              <a:gd name="T67" fmla="*/ 153 h 202"/>
              <a:gd name="T68" fmla="*/ 12 w 300"/>
              <a:gd name="T69" fmla="*/ 124 h 202"/>
              <a:gd name="T70" fmla="*/ 0 w 300"/>
              <a:gd name="T71" fmla="*/ 107 h 202"/>
              <a:gd name="T72" fmla="*/ 6 w 300"/>
              <a:gd name="T73" fmla="*/ 90 h 202"/>
              <a:gd name="T74" fmla="*/ 24 w 300"/>
              <a:gd name="T75" fmla="*/ 76 h 202"/>
              <a:gd name="T76" fmla="*/ 20 w 300"/>
              <a:gd name="T77" fmla="*/ 51 h 202"/>
              <a:gd name="T78" fmla="*/ 8 w 300"/>
              <a:gd name="T79" fmla="*/ 28 h 202"/>
              <a:gd name="T80" fmla="*/ 9 w 300"/>
              <a:gd name="T81" fmla="*/ 18 h 202"/>
              <a:gd name="T82" fmla="*/ 24 w 300"/>
              <a:gd name="T83" fmla="*/ 0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00" h="202">
                <a:moveTo>
                  <a:pt x="24" y="0"/>
                </a:moveTo>
                <a:lnTo>
                  <a:pt x="66" y="4"/>
                </a:lnTo>
                <a:lnTo>
                  <a:pt x="86" y="19"/>
                </a:lnTo>
                <a:lnTo>
                  <a:pt x="103" y="38"/>
                </a:lnTo>
                <a:lnTo>
                  <a:pt x="119" y="38"/>
                </a:lnTo>
                <a:lnTo>
                  <a:pt x="155" y="49"/>
                </a:lnTo>
                <a:lnTo>
                  <a:pt x="190" y="77"/>
                </a:lnTo>
                <a:lnTo>
                  <a:pt x="211" y="65"/>
                </a:lnTo>
                <a:lnTo>
                  <a:pt x="239" y="79"/>
                </a:lnTo>
                <a:lnTo>
                  <a:pt x="247" y="96"/>
                </a:lnTo>
                <a:lnTo>
                  <a:pt x="254" y="116"/>
                </a:lnTo>
                <a:lnTo>
                  <a:pt x="287" y="121"/>
                </a:lnTo>
                <a:lnTo>
                  <a:pt x="299" y="130"/>
                </a:lnTo>
                <a:lnTo>
                  <a:pt x="294" y="153"/>
                </a:lnTo>
                <a:lnTo>
                  <a:pt x="274" y="157"/>
                </a:lnTo>
                <a:lnTo>
                  <a:pt x="271" y="184"/>
                </a:lnTo>
                <a:lnTo>
                  <a:pt x="256" y="201"/>
                </a:lnTo>
                <a:lnTo>
                  <a:pt x="239" y="201"/>
                </a:lnTo>
                <a:lnTo>
                  <a:pt x="218" y="191"/>
                </a:lnTo>
                <a:lnTo>
                  <a:pt x="216" y="161"/>
                </a:lnTo>
                <a:lnTo>
                  <a:pt x="214" y="149"/>
                </a:lnTo>
                <a:lnTo>
                  <a:pt x="131" y="149"/>
                </a:lnTo>
                <a:lnTo>
                  <a:pt x="123" y="170"/>
                </a:lnTo>
                <a:lnTo>
                  <a:pt x="112" y="187"/>
                </a:lnTo>
                <a:lnTo>
                  <a:pt x="91" y="192"/>
                </a:lnTo>
                <a:lnTo>
                  <a:pt x="80" y="187"/>
                </a:lnTo>
                <a:lnTo>
                  <a:pt x="80" y="161"/>
                </a:lnTo>
                <a:lnTo>
                  <a:pt x="77" y="149"/>
                </a:lnTo>
                <a:lnTo>
                  <a:pt x="66" y="147"/>
                </a:lnTo>
                <a:lnTo>
                  <a:pt x="51" y="160"/>
                </a:lnTo>
                <a:lnTo>
                  <a:pt x="52" y="184"/>
                </a:lnTo>
                <a:lnTo>
                  <a:pt x="35" y="192"/>
                </a:lnTo>
                <a:lnTo>
                  <a:pt x="23" y="191"/>
                </a:lnTo>
                <a:lnTo>
                  <a:pt x="24" y="153"/>
                </a:lnTo>
                <a:lnTo>
                  <a:pt x="12" y="124"/>
                </a:lnTo>
                <a:lnTo>
                  <a:pt x="0" y="107"/>
                </a:lnTo>
                <a:lnTo>
                  <a:pt x="6" y="90"/>
                </a:lnTo>
                <a:lnTo>
                  <a:pt x="24" y="76"/>
                </a:lnTo>
                <a:lnTo>
                  <a:pt x="20" y="51"/>
                </a:lnTo>
                <a:lnTo>
                  <a:pt x="8" y="28"/>
                </a:lnTo>
                <a:lnTo>
                  <a:pt x="9" y="18"/>
                </a:lnTo>
                <a:lnTo>
                  <a:pt x="24" y="0"/>
                </a:ln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3" name="Freeform 19"/>
          <p:cNvSpPr>
            <a:spLocks/>
          </p:cNvSpPr>
          <p:nvPr/>
        </p:nvSpPr>
        <p:spPr bwMode="auto">
          <a:xfrm>
            <a:off x="3660912" y="1696452"/>
            <a:ext cx="972399" cy="357298"/>
          </a:xfrm>
          <a:custGeom>
            <a:avLst/>
            <a:gdLst>
              <a:gd name="T0" fmla="*/ 39 w 552"/>
              <a:gd name="T1" fmla="*/ 11 h 214"/>
              <a:gd name="T2" fmla="*/ 41 w 552"/>
              <a:gd name="T3" fmla="*/ 25 h 214"/>
              <a:gd name="T4" fmla="*/ 25 w 552"/>
              <a:gd name="T5" fmla="*/ 38 h 214"/>
              <a:gd name="T6" fmla="*/ 11 w 552"/>
              <a:gd name="T7" fmla="*/ 59 h 214"/>
              <a:gd name="T8" fmla="*/ 0 w 552"/>
              <a:gd name="T9" fmla="*/ 95 h 214"/>
              <a:gd name="T10" fmla="*/ 21 w 552"/>
              <a:gd name="T11" fmla="*/ 122 h 214"/>
              <a:gd name="T12" fmla="*/ 24 w 552"/>
              <a:gd name="T13" fmla="*/ 143 h 214"/>
              <a:gd name="T14" fmla="*/ 20 w 552"/>
              <a:gd name="T15" fmla="*/ 164 h 214"/>
              <a:gd name="T16" fmla="*/ 15 w 552"/>
              <a:gd name="T17" fmla="*/ 179 h 214"/>
              <a:gd name="T18" fmla="*/ 19 w 552"/>
              <a:gd name="T19" fmla="*/ 195 h 214"/>
              <a:gd name="T20" fmla="*/ 30 w 552"/>
              <a:gd name="T21" fmla="*/ 211 h 214"/>
              <a:gd name="T22" fmla="*/ 66 w 552"/>
              <a:gd name="T23" fmla="*/ 211 h 214"/>
              <a:gd name="T24" fmla="*/ 108 w 552"/>
              <a:gd name="T25" fmla="*/ 213 h 214"/>
              <a:gd name="T26" fmla="*/ 128 w 552"/>
              <a:gd name="T27" fmla="*/ 204 h 214"/>
              <a:gd name="T28" fmla="*/ 143 w 552"/>
              <a:gd name="T29" fmla="*/ 178 h 214"/>
              <a:gd name="T30" fmla="*/ 157 w 552"/>
              <a:gd name="T31" fmla="*/ 182 h 214"/>
              <a:gd name="T32" fmla="*/ 171 w 552"/>
              <a:gd name="T33" fmla="*/ 193 h 214"/>
              <a:gd name="T34" fmla="*/ 202 w 552"/>
              <a:gd name="T35" fmla="*/ 173 h 214"/>
              <a:gd name="T36" fmla="*/ 219 w 552"/>
              <a:gd name="T37" fmla="*/ 181 h 214"/>
              <a:gd name="T38" fmla="*/ 245 w 552"/>
              <a:gd name="T39" fmla="*/ 198 h 214"/>
              <a:gd name="T40" fmla="*/ 263 w 552"/>
              <a:gd name="T41" fmla="*/ 204 h 214"/>
              <a:gd name="T42" fmla="*/ 304 w 552"/>
              <a:gd name="T43" fmla="*/ 177 h 214"/>
              <a:gd name="T44" fmla="*/ 321 w 552"/>
              <a:gd name="T45" fmla="*/ 180 h 214"/>
              <a:gd name="T46" fmla="*/ 350 w 552"/>
              <a:gd name="T47" fmla="*/ 190 h 214"/>
              <a:gd name="T48" fmla="*/ 365 w 552"/>
              <a:gd name="T49" fmla="*/ 184 h 214"/>
              <a:gd name="T50" fmla="*/ 384 w 552"/>
              <a:gd name="T51" fmla="*/ 176 h 214"/>
              <a:gd name="T52" fmla="*/ 405 w 552"/>
              <a:gd name="T53" fmla="*/ 183 h 214"/>
              <a:gd name="T54" fmla="*/ 426 w 552"/>
              <a:gd name="T55" fmla="*/ 173 h 214"/>
              <a:gd name="T56" fmla="*/ 445 w 552"/>
              <a:gd name="T57" fmla="*/ 160 h 214"/>
              <a:gd name="T58" fmla="*/ 461 w 552"/>
              <a:gd name="T59" fmla="*/ 147 h 214"/>
              <a:gd name="T60" fmla="*/ 486 w 552"/>
              <a:gd name="T61" fmla="*/ 162 h 214"/>
              <a:gd name="T62" fmla="*/ 492 w 552"/>
              <a:gd name="T63" fmla="*/ 142 h 214"/>
              <a:gd name="T64" fmla="*/ 496 w 552"/>
              <a:gd name="T65" fmla="*/ 125 h 214"/>
              <a:gd name="T66" fmla="*/ 517 w 552"/>
              <a:gd name="T67" fmla="*/ 119 h 214"/>
              <a:gd name="T68" fmla="*/ 551 w 552"/>
              <a:gd name="T69" fmla="*/ 110 h 214"/>
              <a:gd name="T70" fmla="*/ 551 w 552"/>
              <a:gd name="T71" fmla="*/ 97 h 214"/>
              <a:gd name="T72" fmla="*/ 551 w 552"/>
              <a:gd name="T73" fmla="*/ 76 h 214"/>
              <a:gd name="T74" fmla="*/ 469 w 552"/>
              <a:gd name="T75" fmla="*/ 57 h 214"/>
              <a:gd name="T76" fmla="*/ 389 w 552"/>
              <a:gd name="T77" fmla="*/ 34 h 214"/>
              <a:gd name="T78" fmla="*/ 373 w 552"/>
              <a:gd name="T79" fmla="*/ 37 h 214"/>
              <a:gd name="T80" fmla="*/ 285 w 552"/>
              <a:gd name="T81" fmla="*/ 0 h 214"/>
              <a:gd name="T82" fmla="*/ 254 w 552"/>
              <a:gd name="T83" fmla="*/ 11 h 214"/>
              <a:gd name="T84" fmla="*/ 214 w 552"/>
              <a:gd name="T85" fmla="*/ 23 h 214"/>
              <a:gd name="T86" fmla="*/ 166 w 552"/>
              <a:gd name="T87" fmla="*/ 23 h 214"/>
              <a:gd name="T88" fmla="*/ 151 w 552"/>
              <a:gd name="T89" fmla="*/ 26 h 214"/>
              <a:gd name="T90" fmla="*/ 146 w 552"/>
              <a:gd name="T91" fmla="*/ 14 h 214"/>
              <a:gd name="T92" fmla="*/ 132 w 552"/>
              <a:gd name="T93" fmla="*/ 26 h 214"/>
              <a:gd name="T94" fmla="*/ 106 w 552"/>
              <a:gd name="T95" fmla="*/ 23 h 214"/>
              <a:gd name="T96" fmla="*/ 78 w 552"/>
              <a:gd name="T97" fmla="*/ 11 h 214"/>
              <a:gd name="T98" fmla="*/ 63 w 552"/>
              <a:gd name="T99" fmla="*/ 9 h 214"/>
              <a:gd name="T100" fmla="*/ 39 w 552"/>
              <a:gd name="T101" fmla="*/ 11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52" h="214">
                <a:moveTo>
                  <a:pt x="39" y="11"/>
                </a:moveTo>
                <a:lnTo>
                  <a:pt x="41" y="25"/>
                </a:lnTo>
                <a:lnTo>
                  <a:pt x="25" y="38"/>
                </a:lnTo>
                <a:lnTo>
                  <a:pt x="11" y="59"/>
                </a:lnTo>
                <a:lnTo>
                  <a:pt x="0" y="95"/>
                </a:lnTo>
                <a:lnTo>
                  <a:pt x="21" y="122"/>
                </a:lnTo>
                <a:lnTo>
                  <a:pt x="24" y="143"/>
                </a:lnTo>
                <a:lnTo>
                  <a:pt x="20" y="164"/>
                </a:lnTo>
                <a:lnTo>
                  <a:pt x="15" y="179"/>
                </a:lnTo>
                <a:lnTo>
                  <a:pt x="19" y="195"/>
                </a:lnTo>
                <a:lnTo>
                  <a:pt x="30" y="211"/>
                </a:lnTo>
                <a:lnTo>
                  <a:pt x="66" y="211"/>
                </a:lnTo>
                <a:lnTo>
                  <a:pt x="108" y="213"/>
                </a:lnTo>
                <a:lnTo>
                  <a:pt x="128" y="204"/>
                </a:lnTo>
                <a:lnTo>
                  <a:pt x="143" y="178"/>
                </a:lnTo>
                <a:lnTo>
                  <a:pt x="157" y="182"/>
                </a:lnTo>
                <a:lnTo>
                  <a:pt x="171" y="193"/>
                </a:lnTo>
                <a:lnTo>
                  <a:pt x="202" y="173"/>
                </a:lnTo>
                <a:lnTo>
                  <a:pt x="219" y="181"/>
                </a:lnTo>
                <a:lnTo>
                  <a:pt x="245" y="198"/>
                </a:lnTo>
                <a:lnTo>
                  <a:pt x="263" y="204"/>
                </a:lnTo>
                <a:lnTo>
                  <a:pt x="304" y="177"/>
                </a:lnTo>
                <a:lnTo>
                  <a:pt x="321" y="180"/>
                </a:lnTo>
                <a:lnTo>
                  <a:pt x="350" y="190"/>
                </a:lnTo>
                <a:lnTo>
                  <a:pt x="365" y="184"/>
                </a:lnTo>
                <a:lnTo>
                  <a:pt x="384" y="176"/>
                </a:lnTo>
                <a:lnTo>
                  <a:pt x="405" y="183"/>
                </a:lnTo>
                <a:lnTo>
                  <a:pt x="426" y="173"/>
                </a:lnTo>
                <a:lnTo>
                  <a:pt x="445" y="160"/>
                </a:lnTo>
                <a:lnTo>
                  <a:pt x="461" y="147"/>
                </a:lnTo>
                <a:lnTo>
                  <a:pt x="486" y="162"/>
                </a:lnTo>
                <a:lnTo>
                  <a:pt x="492" y="142"/>
                </a:lnTo>
                <a:lnTo>
                  <a:pt x="496" y="125"/>
                </a:lnTo>
                <a:lnTo>
                  <a:pt x="517" y="119"/>
                </a:lnTo>
                <a:lnTo>
                  <a:pt x="551" y="110"/>
                </a:lnTo>
                <a:lnTo>
                  <a:pt x="551" y="97"/>
                </a:lnTo>
                <a:lnTo>
                  <a:pt x="551" y="76"/>
                </a:lnTo>
                <a:lnTo>
                  <a:pt x="469" y="57"/>
                </a:lnTo>
                <a:lnTo>
                  <a:pt x="389" y="34"/>
                </a:lnTo>
                <a:lnTo>
                  <a:pt x="373" y="37"/>
                </a:lnTo>
                <a:lnTo>
                  <a:pt x="285" y="0"/>
                </a:lnTo>
                <a:lnTo>
                  <a:pt x="254" y="11"/>
                </a:lnTo>
                <a:lnTo>
                  <a:pt x="214" y="23"/>
                </a:lnTo>
                <a:lnTo>
                  <a:pt x="166" y="23"/>
                </a:lnTo>
                <a:lnTo>
                  <a:pt x="151" y="26"/>
                </a:lnTo>
                <a:lnTo>
                  <a:pt x="146" y="14"/>
                </a:lnTo>
                <a:lnTo>
                  <a:pt x="132" y="26"/>
                </a:lnTo>
                <a:lnTo>
                  <a:pt x="106" y="23"/>
                </a:lnTo>
                <a:lnTo>
                  <a:pt x="78" y="11"/>
                </a:lnTo>
                <a:lnTo>
                  <a:pt x="63" y="9"/>
                </a:lnTo>
                <a:lnTo>
                  <a:pt x="39" y="11"/>
                </a:lnTo>
              </a:path>
            </a:pathLst>
          </a:custGeom>
          <a:solidFill>
            <a:srgbClr val="8DC63F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4" name="Freeform 20"/>
          <p:cNvSpPr>
            <a:spLocks/>
          </p:cNvSpPr>
          <p:nvPr/>
        </p:nvSpPr>
        <p:spPr bwMode="auto">
          <a:xfrm>
            <a:off x="4517047" y="1781036"/>
            <a:ext cx="631153" cy="361672"/>
          </a:xfrm>
          <a:custGeom>
            <a:avLst/>
            <a:gdLst>
              <a:gd name="T0" fmla="*/ 65 w 358"/>
              <a:gd name="T1" fmla="*/ 23 h 216"/>
              <a:gd name="T2" fmla="*/ 65 w 358"/>
              <a:gd name="T3" fmla="*/ 59 h 216"/>
              <a:gd name="T4" fmla="*/ 9 w 358"/>
              <a:gd name="T5" fmla="*/ 76 h 216"/>
              <a:gd name="T6" fmla="*/ 0 w 358"/>
              <a:gd name="T7" fmla="*/ 111 h 216"/>
              <a:gd name="T8" fmla="*/ 9 w 358"/>
              <a:gd name="T9" fmla="*/ 144 h 216"/>
              <a:gd name="T10" fmla="*/ 23 w 358"/>
              <a:gd name="T11" fmla="*/ 156 h 216"/>
              <a:gd name="T12" fmla="*/ 43 w 358"/>
              <a:gd name="T13" fmla="*/ 150 h 216"/>
              <a:gd name="T14" fmla="*/ 71 w 358"/>
              <a:gd name="T15" fmla="*/ 144 h 216"/>
              <a:gd name="T16" fmla="*/ 91 w 358"/>
              <a:gd name="T17" fmla="*/ 183 h 216"/>
              <a:gd name="T18" fmla="*/ 105 w 358"/>
              <a:gd name="T19" fmla="*/ 178 h 216"/>
              <a:gd name="T20" fmla="*/ 142 w 358"/>
              <a:gd name="T21" fmla="*/ 206 h 216"/>
              <a:gd name="T22" fmla="*/ 155 w 358"/>
              <a:gd name="T23" fmla="*/ 215 h 216"/>
              <a:gd name="T24" fmla="*/ 171 w 358"/>
              <a:gd name="T25" fmla="*/ 210 h 216"/>
              <a:gd name="T26" fmla="*/ 187 w 358"/>
              <a:gd name="T27" fmla="*/ 206 h 216"/>
              <a:gd name="T28" fmla="*/ 201 w 358"/>
              <a:gd name="T29" fmla="*/ 204 h 216"/>
              <a:gd name="T30" fmla="*/ 207 w 358"/>
              <a:gd name="T31" fmla="*/ 199 h 216"/>
              <a:gd name="T32" fmla="*/ 210 w 358"/>
              <a:gd name="T33" fmla="*/ 170 h 216"/>
              <a:gd name="T34" fmla="*/ 202 w 358"/>
              <a:gd name="T35" fmla="*/ 156 h 216"/>
              <a:gd name="T36" fmla="*/ 202 w 358"/>
              <a:gd name="T37" fmla="*/ 144 h 216"/>
              <a:gd name="T38" fmla="*/ 213 w 358"/>
              <a:gd name="T39" fmla="*/ 136 h 216"/>
              <a:gd name="T40" fmla="*/ 233 w 358"/>
              <a:gd name="T41" fmla="*/ 125 h 216"/>
              <a:gd name="T42" fmla="*/ 247 w 358"/>
              <a:gd name="T43" fmla="*/ 121 h 216"/>
              <a:gd name="T44" fmla="*/ 261 w 358"/>
              <a:gd name="T45" fmla="*/ 134 h 216"/>
              <a:gd name="T46" fmla="*/ 275 w 358"/>
              <a:gd name="T47" fmla="*/ 122 h 216"/>
              <a:gd name="T48" fmla="*/ 289 w 358"/>
              <a:gd name="T49" fmla="*/ 111 h 216"/>
              <a:gd name="T50" fmla="*/ 312 w 358"/>
              <a:gd name="T51" fmla="*/ 104 h 216"/>
              <a:gd name="T52" fmla="*/ 325 w 358"/>
              <a:gd name="T53" fmla="*/ 100 h 216"/>
              <a:gd name="T54" fmla="*/ 338 w 358"/>
              <a:gd name="T55" fmla="*/ 102 h 216"/>
              <a:gd name="T56" fmla="*/ 332 w 358"/>
              <a:gd name="T57" fmla="*/ 99 h 216"/>
              <a:gd name="T58" fmla="*/ 332 w 358"/>
              <a:gd name="T59" fmla="*/ 80 h 216"/>
              <a:gd name="T60" fmla="*/ 341 w 358"/>
              <a:gd name="T61" fmla="*/ 65 h 216"/>
              <a:gd name="T62" fmla="*/ 352 w 358"/>
              <a:gd name="T63" fmla="*/ 56 h 216"/>
              <a:gd name="T64" fmla="*/ 357 w 358"/>
              <a:gd name="T65" fmla="*/ 54 h 216"/>
              <a:gd name="T66" fmla="*/ 355 w 358"/>
              <a:gd name="T67" fmla="*/ 45 h 216"/>
              <a:gd name="T68" fmla="*/ 343 w 358"/>
              <a:gd name="T69" fmla="*/ 40 h 216"/>
              <a:gd name="T70" fmla="*/ 329 w 358"/>
              <a:gd name="T71" fmla="*/ 33 h 216"/>
              <a:gd name="T72" fmla="*/ 315 w 358"/>
              <a:gd name="T73" fmla="*/ 31 h 216"/>
              <a:gd name="T74" fmla="*/ 298 w 358"/>
              <a:gd name="T75" fmla="*/ 31 h 216"/>
              <a:gd name="T76" fmla="*/ 289 w 358"/>
              <a:gd name="T77" fmla="*/ 31 h 216"/>
              <a:gd name="T78" fmla="*/ 286 w 358"/>
              <a:gd name="T79" fmla="*/ 25 h 216"/>
              <a:gd name="T80" fmla="*/ 286 w 358"/>
              <a:gd name="T81" fmla="*/ 16 h 216"/>
              <a:gd name="T82" fmla="*/ 295 w 358"/>
              <a:gd name="T83" fmla="*/ 14 h 216"/>
              <a:gd name="T84" fmla="*/ 303 w 358"/>
              <a:gd name="T85" fmla="*/ 14 h 216"/>
              <a:gd name="T86" fmla="*/ 303 w 358"/>
              <a:gd name="T87" fmla="*/ 5 h 216"/>
              <a:gd name="T88" fmla="*/ 293 w 358"/>
              <a:gd name="T89" fmla="*/ 0 h 216"/>
              <a:gd name="T90" fmla="*/ 269 w 358"/>
              <a:gd name="T91" fmla="*/ 2 h 216"/>
              <a:gd name="T92" fmla="*/ 244 w 358"/>
              <a:gd name="T93" fmla="*/ 8 h 216"/>
              <a:gd name="T94" fmla="*/ 230 w 358"/>
              <a:gd name="T95" fmla="*/ 8 h 216"/>
              <a:gd name="T96" fmla="*/ 210 w 358"/>
              <a:gd name="T97" fmla="*/ 8 h 216"/>
              <a:gd name="T98" fmla="*/ 202 w 358"/>
              <a:gd name="T99" fmla="*/ 2 h 216"/>
              <a:gd name="T100" fmla="*/ 193 w 358"/>
              <a:gd name="T101" fmla="*/ 5 h 216"/>
              <a:gd name="T102" fmla="*/ 182 w 358"/>
              <a:gd name="T103" fmla="*/ 14 h 216"/>
              <a:gd name="T104" fmla="*/ 167 w 358"/>
              <a:gd name="T105" fmla="*/ 16 h 216"/>
              <a:gd name="T106" fmla="*/ 148 w 358"/>
              <a:gd name="T107" fmla="*/ 14 h 216"/>
              <a:gd name="T108" fmla="*/ 139 w 358"/>
              <a:gd name="T109" fmla="*/ 19 h 216"/>
              <a:gd name="T110" fmla="*/ 125 w 358"/>
              <a:gd name="T111" fmla="*/ 31 h 216"/>
              <a:gd name="T112" fmla="*/ 119 w 358"/>
              <a:gd name="T113" fmla="*/ 31 h 216"/>
              <a:gd name="T114" fmla="*/ 100 w 358"/>
              <a:gd name="T115" fmla="*/ 25 h 216"/>
              <a:gd name="T116" fmla="*/ 83 w 358"/>
              <a:gd name="T117" fmla="*/ 25 h 216"/>
              <a:gd name="T118" fmla="*/ 65 w 358"/>
              <a:gd name="T119" fmla="*/ 23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58" h="216">
                <a:moveTo>
                  <a:pt x="65" y="23"/>
                </a:moveTo>
                <a:lnTo>
                  <a:pt x="65" y="59"/>
                </a:lnTo>
                <a:lnTo>
                  <a:pt x="9" y="76"/>
                </a:lnTo>
                <a:lnTo>
                  <a:pt x="0" y="111"/>
                </a:lnTo>
                <a:lnTo>
                  <a:pt x="9" y="144"/>
                </a:lnTo>
                <a:lnTo>
                  <a:pt x="23" y="156"/>
                </a:lnTo>
                <a:lnTo>
                  <a:pt x="43" y="150"/>
                </a:lnTo>
                <a:lnTo>
                  <a:pt x="71" y="144"/>
                </a:lnTo>
                <a:lnTo>
                  <a:pt x="91" y="183"/>
                </a:lnTo>
                <a:lnTo>
                  <a:pt x="105" y="178"/>
                </a:lnTo>
                <a:lnTo>
                  <a:pt x="142" y="206"/>
                </a:lnTo>
                <a:lnTo>
                  <a:pt x="155" y="215"/>
                </a:lnTo>
                <a:lnTo>
                  <a:pt x="171" y="210"/>
                </a:lnTo>
                <a:lnTo>
                  <a:pt x="187" y="206"/>
                </a:lnTo>
                <a:lnTo>
                  <a:pt x="201" y="204"/>
                </a:lnTo>
                <a:lnTo>
                  <a:pt x="207" y="199"/>
                </a:lnTo>
                <a:lnTo>
                  <a:pt x="210" y="170"/>
                </a:lnTo>
                <a:lnTo>
                  <a:pt x="202" y="156"/>
                </a:lnTo>
                <a:lnTo>
                  <a:pt x="202" y="144"/>
                </a:lnTo>
                <a:lnTo>
                  <a:pt x="213" y="136"/>
                </a:lnTo>
                <a:lnTo>
                  <a:pt x="233" y="125"/>
                </a:lnTo>
                <a:lnTo>
                  <a:pt x="247" y="121"/>
                </a:lnTo>
                <a:lnTo>
                  <a:pt x="261" y="134"/>
                </a:lnTo>
                <a:lnTo>
                  <a:pt x="275" y="122"/>
                </a:lnTo>
                <a:lnTo>
                  <a:pt x="289" y="111"/>
                </a:lnTo>
                <a:lnTo>
                  <a:pt x="312" y="104"/>
                </a:lnTo>
                <a:lnTo>
                  <a:pt x="325" y="100"/>
                </a:lnTo>
                <a:lnTo>
                  <a:pt x="338" y="102"/>
                </a:lnTo>
                <a:lnTo>
                  <a:pt x="332" y="99"/>
                </a:lnTo>
                <a:lnTo>
                  <a:pt x="332" y="80"/>
                </a:lnTo>
                <a:lnTo>
                  <a:pt x="341" y="65"/>
                </a:lnTo>
                <a:lnTo>
                  <a:pt x="352" y="56"/>
                </a:lnTo>
                <a:lnTo>
                  <a:pt x="357" y="54"/>
                </a:lnTo>
                <a:lnTo>
                  <a:pt x="355" y="45"/>
                </a:lnTo>
                <a:lnTo>
                  <a:pt x="343" y="40"/>
                </a:lnTo>
                <a:lnTo>
                  <a:pt x="329" y="33"/>
                </a:lnTo>
                <a:lnTo>
                  <a:pt x="315" y="31"/>
                </a:lnTo>
                <a:lnTo>
                  <a:pt x="298" y="31"/>
                </a:lnTo>
                <a:lnTo>
                  <a:pt x="289" y="31"/>
                </a:lnTo>
                <a:lnTo>
                  <a:pt x="286" y="25"/>
                </a:lnTo>
                <a:lnTo>
                  <a:pt x="286" y="16"/>
                </a:lnTo>
                <a:lnTo>
                  <a:pt x="295" y="14"/>
                </a:lnTo>
                <a:lnTo>
                  <a:pt x="303" y="14"/>
                </a:lnTo>
                <a:lnTo>
                  <a:pt x="303" y="5"/>
                </a:lnTo>
                <a:lnTo>
                  <a:pt x="293" y="0"/>
                </a:lnTo>
                <a:lnTo>
                  <a:pt x="269" y="2"/>
                </a:lnTo>
                <a:lnTo>
                  <a:pt x="244" y="8"/>
                </a:lnTo>
                <a:lnTo>
                  <a:pt x="230" y="8"/>
                </a:lnTo>
                <a:lnTo>
                  <a:pt x="210" y="8"/>
                </a:lnTo>
                <a:lnTo>
                  <a:pt x="202" y="2"/>
                </a:lnTo>
                <a:lnTo>
                  <a:pt x="193" y="5"/>
                </a:lnTo>
                <a:lnTo>
                  <a:pt x="182" y="14"/>
                </a:lnTo>
                <a:lnTo>
                  <a:pt x="167" y="16"/>
                </a:lnTo>
                <a:lnTo>
                  <a:pt x="148" y="14"/>
                </a:lnTo>
                <a:lnTo>
                  <a:pt x="139" y="19"/>
                </a:lnTo>
                <a:lnTo>
                  <a:pt x="125" y="31"/>
                </a:lnTo>
                <a:lnTo>
                  <a:pt x="119" y="31"/>
                </a:lnTo>
                <a:lnTo>
                  <a:pt x="100" y="25"/>
                </a:lnTo>
                <a:lnTo>
                  <a:pt x="83" y="25"/>
                </a:lnTo>
                <a:lnTo>
                  <a:pt x="65" y="23"/>
                </a:lnTo>
              </a:path>
            </a:pathLst>
          </a:custGeom>
          <a:solidFill>
            <a:srgbClr val="C4DF9B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5" name="Freeform 21"/>
          <p:cNvSpPr>
            <a:spLocks/>
          </p:cNvSpPr>
          <p:nvPr/>
        </p:nvSpPr>
        <p:spPr bwMode="auto">
          <a:xfrm>
            <a:off x="2812328" y="1600200"/>
            <a:ext cx="957300" cy="966891"/>
          </a:xfrm>
          <a:custGeom>
            <a:avLst/>
            <a:gdLst>
              <a:gd name="T0" fmla="*/ 513 w 543"/>
              <a:gd name="T1" fmla="*/ 88 h 577"/>
              <a:gd name="T2" fmla="*/ 482 w 543"/>
              <a:gd name="T3" fmla="*/ 145 h 577"/>
              <a:gd name="T4" fmla="*/ 502 w 543"/>
              <a:gd name="T5" fmla="*/ 190 h 577"/>
              <a:gd name="T6" fmla="*/ 496 w 543"/>
              <a:gd name="T7" fmla="*/ 233 h 577"/>
              <a:gd name="T8" fmla="*/ 519 w 543"/>
              <a:gd name="T9" fmla="*/ 286 h 577"/>
              <a:gd name="T10" fmla="*/ 477 w 543"/>
              <a:gd name="T11" fmla="*/ 366 h 577"/>
              <a:gd name="T12" fmla="*/ 504 w 543"/>
              <a:gd name="T13" fmla="*/ 392 h 577"/>
              <a:gd name="T14" fmla="*/ 536 w 543"/>
              <a:gd name="T15" fmla="*/ 437 h 577"/>
              <a:gd name="T16" fmla="*/ 528 w 543"/>
              <a:gd name="T17" fmla="*/ 459 h 577"/>
              <a:gd name="T18" fmla="*/ 488 w 543"/>
              <a:gd name="T19" fmla="*/ 525 h 577"/>
              <a:gd name="T20" fmla="*/ 445 w 543"/>
              <a:gd name="T21" fmla="*/ 528 h 577"/>
              <a:gd name="T22" fmla="*/ 442 w 543"/>
              <a:gd name="T23" fmla="*/ 576 h 577"/>
              <a:gd name="T24" fmla="*/ 392 w 543"/>
              <a:gd name="T25" fmla="*/ 553 h 577"/>
              <a:gd name="T26" fmla="*/ 329 w 543"/>
              <a:gd name="T27" fmla="*/ 545 h 577"/>
              <a:gd name="T28" fmla="*/ 273 w 543"/>
              <a:gd name="T29" fmla="*/ 528 h 577"/>
              <a:gd name="T30" fmla="*/ 230 w 543"/>
              <a:gd name="T31" fmla="*/ 547 h 577"/>
              <a:gd name="T32" fmla="*/ 230 w 543"/>
              <a:gd name="T33" fmla="*/ 462 h 577"/>
              <a:gd name="T34" fmla="*/ 213 w 543"/>
              <a:gd name="T35" fmla="*/ 448 h 577"/>
              <a:gd name="T36" fmla="*/ 147 w 543"/>
              <a:gd name="T37" fmla="*/ 479 h 577"/>
              <a:gd name="T38" fmla="*/ 102 w 543"/>
              <a:gd name="T39" fmla="*/ 497 h 577"/>
              <a:gd name="T40" fmla="*/ 71 w 543"/>
              <a:gd name="T41" fmla="*/ 507 h 577"/>
              <a:gd name="T42" fmla="*/ 62 w 543"/>
              <a:gd name="T43" fmla="*/ 468 h 577"/>
              <a:gd name="T44" fmla="*/ 102 w 543"/>
              <a:gd name="T45" fmla="*/ 419 h 577"/>
              <a:gd name="T46" fmla="*/ 93 w 543"/>
              <a:gd name="T47" fmla="*/ 397 h 577"/>
              <a:gd name="T48" fmla="*/ 130 w 543"/>
              <a:gd name="T49" fmla="*/ 378 h 577"/>
              <a:gd name="T50" fmla="*/ 102 w 543"/>
              <a:gd name="T51" fmla="*/ 366 h 577"/>
              <a:gd name="T52" fmla="*/ 88 w 543"/>
              <a:gd name="T53" fmla="*/ 331 h 577"/>
              <a:gd name="T54" fmla="*/ 116 w 543"/>
              <a:gd name="T55" fmla="*/ 309 h 577"/>
              <a:gd name="T56" fmla="*/ 79 w 543"/>
              <a:gd name="T57" fmla="*/ 312 h 577"/>
              <a:gd name="T58" fmla="*/ 51 w 543"/>
              <a:gd name="T59" fmla="*/ 295 h 577"/>
              <a:gd name="T60" fmla="*/ 68 w 543"/>
              <a:gd name="T61" fmla="*/ 261 h 577"/>
              <a:gd name="T62" fmla="*/ 43 w 543"/>
              <a:gd name="T63" fmla="*/ 261 h 577"/>
              <a:gd name="T64" fmla="*/ 14 w 543"/>
              <a:gd name="T65" fmla="*/ 221 h 577"/>
              <a:gd name="T66" fmla="*/ 9 w 543"/>
              <a:gd name="T67" fmla="*/ 167 h 577"/>
              <a:gd name="T68" fmla="*/ 51 w 543"/>
              <a:gd name="T69" fmla="*/ 136 h 577"/>
              <a:gd name="T70" fmla="*/ 76 w 543"/>
              <a:gd name="T71" fmla="*/ 124 h 577"/>
              <a:gd name="T72" fmla="*/ 138 w 543"/>
              <a:gd name="T73" fmla="*/ 116 h 577"/>
              <a:gd name="T74" fmla="*/ 185 w 543"/>
              <a:gd name="T75" fmla="*/ 105 h 577"/>
              <a:gd name="T76" fmla="*/ 207 w 543"/>
              <a:gd name="T77" fmla="*/ 97 h 577"/>
              <a:gd name="T78" fmla="*/ 238 w 543"/>
              <a:gd name="T79" fmla="*/ 100 h 577"/>
              <a:gd name="T80" fmla="*/ 230 w 543"/>
              <a:gd name="T81" fmla="*/ 60 h 577"/>
              <a:gd name="T82" fmla="*/ 287 w 543"/>
              <a:gd name="T83" fmla="*/ 43 h 577"/>
              <a:gd name="T84" fmla="*/ 304 w 543"/>
              <a:gd name="T85" fmla="*/ 9 h 577"/>
              <a:gd name="T86" fmla="*/ 337 w 543"/>
              <a:gd name="T87" fmla="*/ 14 h 577"/>
              <a:gd name="T88" fmla="*/ 366 w 543"/>
              <a:gd name="T89" fmla="*/ 12 h 577"/>
              <a:gd name="T90" fmla="*/ 428 w 543"/>
              <a:gd name="T91" fmla="*/ 34 h 577"/>
              <a:gd name="T92" fmla="*/ 459 w 543"/>
              <a:gd name="T93" fmla="*/ 54 h 577"/>
              <a:gd name="T94" fmla="*/ 519 w 543"/>
              <a:gd name="T95" fmla="*/ 65 h 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543" h="577">
                <a:moveTo>
                  <a:pt x="519" y="65"/>
                </a:moveTo>
                <a:lnTo>
                  <a:pt x="522" y="79"/>
                </a:lnTo>
                <a:lnTo>
                  <a:pt x="513" y="88"/>
                </a:lnTo>
                <a:lnTo>
                  <a:pt x="504" y="97"/>
                </a:lnTo>
                <a:lnTo>
                  <a:pt x="491" y="116"/>
                </a:lnTo>
                <a:lnTo>
                  <a:pt x="482" y="145"/>
                </a:lnTo>
                <a:lnTo>
                  <a:pt x="480" y="150"/>
                </a:lnTo>
                <a:lnTo>
                  <a:pt x="502" y="179"/>
                </a:lnTo>
                <a:lnTo>
                  <a:pt x="502" y="190"/>
                </a:lnTo>
                <a:lnTo>
                  <a:pt x="504" y="204"/>
                </a:lnTo>
                <a:lnTo>
                  <a:pt x="499" y="221"/>
                </a:lnTo>
                <a:lnTo>
                  <a:pt x="496" y="233"/>
                </a:lnTo>
                <a:lnTo>
                  <a:pt x="499" y="252"/>
                </a:lnTo>
                <a:lnTo>
                  <a:pt x="511" y="276"/>
                </a:lnTo>
                <a:lnTo>
                  <a:pt x="519" y="286"/>
                </a:lnTo>
                <a:lnTo>
                  <a:pt x="513" y="300"/>
                </a:lnTo>
                <a:lnTo>
                  <a:pt x="485" y="335"/>
                </a:lnTo>
                <a:lnTo>
                  <a:pt x="477" y="366"/>
                </a:lnTo>
                <a:lnTo>
                  <a:pt x="482" y="386"/>
                </a:lnTo>
                <a:lnTo>
                  <a:pt x="491" y="395"/>
                </a:lnTo>
                <a:lnTo>
                  <a:pt x="504" y="392"/>
                </a:lnTo>
                <a:lnTo>
                  <a:pt x="513" y="392"/>
                </a:lnTo>
                <a:lnTo>
                  <a:pt x="528" y="414"/>
                </a:lnTo>
                <a:lnTo>
                  <a:pt x="536" y="437"/>
                </a:lnTo>
                <a:lnTo>
                  <a:pt x="542" y="451"/>
                </a:lnTo>
                <a:lnTo>
                  <a:pt x="539" y="459"/>
                </a:lnTo>
                <a:lnTo>
                  <a:pt x="528" y="459"/>
                </a:lnTo>
                <a:lnTo>
                  <a:pt x="519" y="474"/>
                </a:lnTo>
                <a:lnTo>
                  <a:pt x="502" y="502"/>
                </a:lnTo>
                <a:lnTo>
                  <a:pt x="488" y="525"/>
                </a:lnTo>
                <a:lnTo>
                  <a:pt x="471" y="516"/>
                </a:lnTo>
                <a:lnTo>
                  <a:pt x="457" y="516"/>
                </a:lnTo>
                <a:lnTo>
                  <a:pt x="445" y="528"/>
                </a:lnTo>
                <a:lnTo>
                  <a:pt x="434" y="542"/>
                </a:lnTo>
                <a:lnTo>
                  <a:pt x="440" y="553"/>
                </a:lnTo>
                <a:lnTo>
                  <a:pt x="442" y="576"/>
                </a:lnTo>
                <a:lnTo>
                  <a:pt x="417" y="547"/>
                </a:lnTo>
                <a:lnTo>
                  <a:pt x="406" y="553"/>
                </a:lnTo>
                <a:lnTo>
                  <a:pt x="392" y="553"/>
                </a:lnTo>
                <a:lnTo>
                  <a:pt x="377" y="556"/>
                </a:lnTo>
                <a:lnTo>
                  <a:pt x="346" y="547"/>
                </a:lnTo>
                <a:lnTo>
                  <a:pt x="329" y="545"/>
                </a:lnTo>
                <a:lnTo>
                  <a:pt x="304" y="550"/>
                </a:lnTo>
                <a:lnTo>
                  <a:pt x="283" y="539"/>
                </a:lnTo>
                <a:lnTo>
                  <a:pt x="273" y="528"/>
                </a:lnTo>
                <a:lnTo>
                  <a:pt x="266" y="531"/>
                </a:lnTo>
                <a:lnTo>
                  <a:pt x="258" y="539"/>
                </a:lnTo>
                <a:lnTo>
                  <a:pt x="230" y="547"/>
                </a:lnTo>
                <a:lnTo>
                  <a:pt x="213" y="516"/>
                </a:lnTo>
                <a:lnTo>
                  <a:pt x="230" y="476"/>
                </a:lnTo>
                <a:lnTo>
                  <a:pt x="230" y="462"/>
                </a:lnTo>
                <a:lnTo>
                  <a:pt x="226" y="448"/>
                </a:lnTo>
                <a:lnTo>
                  <a:pt x="218" y="434"/>
                </a:lnTo>
                <a:lnTo>
                  <a:pt x="213" y="448"/>
                </a:lnTo>
                <a:lnTo>
                  <a:pt x="199" y="454"/>
                </a:lnTo>
                <a:lnTo>
                  <a:pt x="181" y="466"/>
                </a:lnTo>
                <a:lnTo>
                  <a:pt x="147" y="479"/>
                </a:lnTo>
                <a:lnTo>
                  <a:pt x="128" y="483"/>
                </a:lnTo>
                <a:lnTo>
                  <a:pt x="111" y="485"/>
                </a:lnTo>
                <a:lnTo>
                  <a:pt x="102" y="497"/>
                </a:lnTo>
                <a:lnTo>
                  <a:pt x="90" y="507"/>
                </a:lnTo>
                <a:lnTo>
                  <a:pt x="68" y="519"/>
                </a:lnTo>
                <a:lnTo>
                  <a:pt x="71" y="507"/>
                </a:lnTo>
                <a:lnTo>
                  <a:pt x="62" y="502"/>
                </a:lnTo>
                <a:lnTo>
                  <a:pt x="65" y="485"/>
                </a:lnTo>
                <a:lnTo>
                  <a:pt x="62" y="468"/>
                </a:lnTo>
                <a:lnTo>
                  <a:pt x="57" y="457"/>
                </a:lnTo>
                <a:lnTo>
                  <a:pt x="76" y="443"/>
                </a:lnTo>
                <a:lnTo>
                  <a:pt x="102" y="419"/>
                </a:lnTo>
                <a:lnTo>
                  <a:pt x="90" y="414"/>
                </a:lnTo>
                <a:lnTo>
                  <a:pt x="83" y="400"/>
                </a:lnTo>
                <a:lnTo>
                  <a:pt x="93" y="397"/>
                </a:lnTo>
                <a:lnTo>
                  <a:pt x="102" y="388"/>
                </a:lnTo>
                <a:lnTo>
                  <a:pt x="122" y="383"/>
                </a:lnTo>
                <a:lnTo>
                  <a:pt x="130" y="378"/>
                </a:lnTo>
                <a:lnTo>
                  <a:pt x="128" y="366"/>
                </a:lnTo>
                <a:lnTo>
                  <a:pt x="111" y="366"/>
                </a:lnTo>
                <a:lnTo>
                  <a:pt x="102" y="366"/>
                </a:lnTo>
                <a:lnTo>
                  <a:pt x="90" y="360"/>
                </a:lnTo>
                <a:lnTo>
                  <a:pt x="88" y="349"/>
                </a:lnTo>
                <a:lnTo>
                  <a:pt x="88" y="331"/>
                </a:lnTo>
                <a:lnTo>
                  <a:pt x="93" y="321"/>
                </a:lnTo>
                <a:lnTo>
                  <a:pt x="102" y="309"/>
                </a:lnTo>
                <a:lnTo>
                  <a:pt x="116" y="309"/>
                </a:lnTo>
                <a:lnTo>
                  <a:pt x="105" y="298"/>
                </a:lnTo>
                <a:lnTo>
                  <a:pt x="85" y="304"/>
                </a:lnTo>
                <a:lnTo>
                  <a:pt x="79" y="312"/>
                </a:lnTo>
                <a:lnTo>
                  <a:pt x="57" y="326"/>
                </a:lnTo>
                <a:lnTo>
                  <a:pt x="48" y="312"/>
                </a:lnTo>
                <a:lnTo>
                  <a:pt x="51" y="295"/>
                </a:lnTo>
                <a:lnTo>
                  <a:pt x="54" y="281"/>
                </a:lnTo>
                <a:lnTo>
                  <a:pt x="65" y="269"/>
                </a:lnTo>
                <a:lnTo>
                  <a:pt x="68" y="261"/>
                </a:lnTo>
                <a:lnTo>
                  <a:pt x="62" y="252"/>
                </a:lnTo>
                <a:lnTo>
                  <a:pt x="51" y="258"/>
                </a:lnTo>
                <a:lnTo>
                  <a:pt x="43" y="261"/>
                </a:lnTo>
                <a:lnTo>
                  <a:pt x="31" y="241"/>
                </a:lnTo>
                <a:lnTo>
                  <a:pt x="23" y="227"/>
                </a:lnTo>
                <a:lnTo>
                  <a:pt x="14" y="221"/>
                </a:lnTo>
                <a:lnTo>
                  <a:pt x="0" y="216"/>
                </a:lnTo>
                <a:lnTo>
                  <a:pt x="9" y="207"/>
                </a:lnTo>
                <a:lnTo>
                  <a:pt x="9" y="167"/>
                </a:lnTo>
                <a:lnTo>
                  <a:pt x="17" y="159"/>
                </a:lnTo>
                <a:lnTo>
                  <a:pt x="37" y="145"/>
                </a:lnTo>
                <a:lnTo>
                  <a:pt x="51" y="136"/>
                </a:lnTo>
                <a:lnTo>
                  <a:pt x="62" y="131"/>
                </a:lnTo>
                <a:lnTo>
                  <a:pt x="76" y="136"/>
                </a:lnTo>
                <a:lnTo>
                  <a:pt x="76" y="124"/>
                </a:lnTo>
                <a:lnTo>
                  <a:pt x="93" y="105"/>
                </a:lnTo>
                <a:lnTo>
                  <a:pt x="105" y="108"/>
                </a:lnTo>
                <a:lnTo>
                  <a:pt x="138" y="116"/>
                </a:lnTo>
                <a:lnTo>
                  <a:pt x="150" y="122"/>
                </a:lnTo>
                <a:lnTo>
                  <a:pt x="162" y="116"/>
                </a:lnTo>
                <a:lnTo>
                  <a:pt x="185" y="105"/>
                </a:lnTo>
                <a:lnTo>
                  <a:pt x="190" y="100"/>
                </a:lnTo>
                <a:lnTo>
                  <a:pt x="199" y="105"/>
                </a:lnTo>
                <a:lnTo>
                  <a:pt x="207" y="97"/>
                </a:lnTo>
                <a:lnTo>
                  <a:pt x="216" y="102"/>
                </a:lnTo>
                <a:lnTo>
                  <a:pt x="233" y="108"/>
                </a:lnTo>
                <a:lnTo>
                  <a:pt x="238" y="100"/>
                </a:lnTo>
                <a:lnTo>
                  <a:pt x="238" y="85"/>
                </a:lnTo>
                <a:lnTo>
                  <a:pt x="233" y="71"/>
                </a:lnTo>
                <a:lnTo>
                  <a:pt x="230" y="60"/>
                </a:lnTo>
                <a:lnTo>
                  <a:pt x="250" y="51"/>
                </a:lnTo>
                <a:lnTo>
                  <a:pt x="273" y="36"/>
                </a:lnTo>
                <a:lnTo>
                  <a:pt x="287" y="43"/>
                </a:lnTo>
                <a:lnTo>
                  <a:pt x="278" y="26"/>
                </a:lnTo>
                <a:lnTo>
                  <a:pt x="289" y="20"/>
                </a:lnTo>
                <a:lnTo>
                  <a:pt x="304" y="9"/>
                </a:lnTo>
                <a:lnTo>
                  <a:pt x="315" y="0"/>
                </a:lnTo>
                <a:lnTo>
                  <a:pt x="326" y="0"/>
                </a:lnTo>
                <a:lnTo>
                  <a:pt x="337" y="14"/>
                </a:lnTo>
                <a:lnTo>
                  <a:pt x="346" y="3"/>
                </a:lnTo>
                <a:lnTo>
                  <a:pt x="361" y="3"/>
                </a:lnTo>
                <a:lnTo>
                  <a:pt x="366" y="12"/>
                </a:lnTo>
                <a:lnTo>
                  <a:pt x="389" y="12"/>
                </a:lnTo>
                <a:lnTo>
                  <a:pt x="414" y="20"/>
                </a:lnTo>
                <a:lnTo>
                  <a:pt x="428" y="34"/>
                </a:lnTo>
                <a:lnTo>
                  <a:pt x="434" y="54"/>
                </a:lnTo>
                <a:lnTo>
                  <a:pt x="442" y="60"/>
                </a:lnTo>
                <a:lnTo>
                  <a:pt x="459" y="54"/>
                </a:lnTo>
                <a:lnTo>
                  <a:pt x="473" y="62"/>
                </a:lnTo>
                <a:lnTo>
                  <a:pt x="494" y="68"/>
                </a:lnTo>
                <a:lnTo>
                  <a:pt x="519" y="65"/>
                </a:lnTo>
              </a:path>
            </a:pathLst>
          </a:custGeom>
          <a:solidFill>
            <a:srgbClr val="218535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6" name="Freeform 22"/>
          <p:cNvSpPr>
            <a:spLocks/>
          </p:cNvSpPr>
          <p:nvPr/>
        </p:nvSpPr>
        <p:spPr bwMode="auto">
          <a:xfrm>
            <a:off x="3645813" y="1941455"/>
            <a:ext cx="1997647" cy="1521066"/>
          </a:xfrm>
          <a:custGeom>
            <a:avLst/>
            <a:gdLst>
              <a:gd name="T0" fmla="*/ 63 w 1133"/>
              <a:gd name="T1" fmla="*/ 255 h 907"/>
              <a:gd name="T2" fmla="*/ 31 w 1133"/>
              <a:gd name="T3" fmla="*/ 188 h 907"/>
              <a:gd name="T4" fmla="*/ 9 w 1133"/>
              <a:gd name="T5" fmla="*/ 126 h 907"/>
              <a:gd name="T6" fmla="*/ 63 w 1133"/>
              <a:gd name="T7" fmla="*/ 63 h 907"/>
              <a:gd name="T8" fmla="*/ 151 w 1133"/>
              <a:gd name="T9" fmla="*/ 38 h 907"/>
              <a:gd name="T10" fmla="*/ 210 w 1133"/>
              <a:gd name="T11" fmla="*/ 26 h 907"/>
              <a:gd name="T12" fmla="*/ 286 w 1133"/>
              <a:gd name="T13" fmla="*/ 48 h 907"/>
              <a:gd name="T14" fmla="*/ 392 w 1133"/>
              <a:gd name="T15" fmla="*/ 29 h 907"/>
              <a:gd name="T16" fmla="*/ 469 w 1133"/>
              <a:gd name="T17" fmla="*/ 0 h 907"/>
              <a:gd name="T18" fmla="*/ 517 w 1133"/>
              <a:gd name="T19" fmla="*/ 60 h 907"/>
              <a:gd name="T20" fmla="*/ 599 w 1133"/>
              <a:gd name="T21" fmla="*/ 79 h 907"/>
              <a:gd name="T22" fmla="*/ 676 w 1133"/>
              <a:gd name="T23" fmla="*/ 111 h 907"/>
              <a:gd name="T24" fmla="*/ 698 w 1133"/>
              <a:gd name="T25" fmla="*/ 65 h 907"/>
              <a:gd name="T26" fmla="*/ 724 w 1133"/>
              <a:gd name="T27" fmla="*/ 32 h 907"/>
              <a:gd name="T28" fmla="*/ 783 w 1133"/>
              <a:gd name="T29" fmla="*/ 15 h 907"/>
              <a:gd name="T30" fmla="*/ 846 w 1133"/>
              <a:gd name="T31" fmla="*/ 55 h 907"/>
              <a:gd name="T32" fmla="*/ 840 w 1133"/>
              <a:gd name="T33" fmla="*/ 97 h 907"/>
              <a:gd name="T34" fmla="*/ 857 w 1133"/>
              <a:gd name="T35" fmla="*/ 185 h 907"/>
              <a:gd name="T36" fmla="*/ 854 w 1133"/>
              <a:gd name="T37" fmla="*/ 253 h 907"/>
              <a:gd name="T38" fmla="*/ 871 w 1133"/>
              <a:gd name="T39" fmla="*/ 327 h 907"/>
              <a:gd name="T40" fmla="*/ 902 w 1133"/>
              <a:gd name="T41" fmla="*/ 347 h 907"/>
              <a:gd name="T42" fmla="*/ 928 w 1133"/>
              <a:gd name="T43" fmla="*/ 316 h 907"/>
              <a:gd name="T44" fmla="*/ 962 w 1133"/>
              <a:gd name="T45" fmla="*/ 350 h 907"/>
              <a:gd name="T46" fmla="*/ 1064 w 1133"/>
              <a:gd name="T47" fmla="*/ 312 h 907"/>
              <a:gd name="T48" fmla="*/ 1109 w 1133"/>
              <a:gd name="T49" fmla="*/ 364 h 907"/>
              <a:gd name="T50" fmla="*/ 1123 w 1133"/>
              <a:gd name="T51" fmla="*/ 435 h 907"/>
              <a:gd name="T52" fmla="*/ 1098 w 1133"/>
              <a:gd name="T53" fmla="*/ 523 h 907"/>
              <a:gd name="T54" fmla="*/ 1047 w 1133"/>
              <a:gd name="T55" fmla="*/ 559 h 907"/>
              <a:gd name="T56" fmla="*/ 1033 w 1133"/>
              <a:gd name="T57" fmla="*/ 628 h 907"/>
              <a:gd name="T58" fmla="*/ 990 w 1133"/>
              <a:gd name="T59" fmla="*/ 574 h 907"/>
              <a:gd name="T60" fmla="*/ 883 w 1133"/>
              <a:gd name="T61" fmla="*/ 540 h 907"/>
              <a:gd name="T62" fmla="*/ 837 w 1133"/>
              <a:gd name="T63" fmla="*/ 545 h 907"/>
              <a:gd name="T64" fmla="*/ 758 w 1133"/>
              <a:gd name="T65" fmla="*/ 597 h 907"/>
              <a:gd name="T66" fmla="*/ 647 w 1133"/>
              <a:gd name="T67" fmla="*/ 710 h 907"/>
              <a:gd name="T68" fmla="*/ 564 w 1133"/>
              <a:gd name="T69" fmla="*/ 781 h 907"/>
              <a:gd name="T70" fmla="*/ 540 w 1133"/>
              <a:gd name="T71" fmla="*/ 823 h 907"/>
              <a:gd name="T72" fmla="*/ 505 w 1133"/>
              <a:gd name="T73" fmla="*/ 886 h 907"/>
              <a:gd name="T74" fmla="*/ 445 w 1133"/>
              <a:gd name="T75" fmla="*/ 878 h 907"/>
              <a:gd name="T76" fmla="*/ 355 w 1133"/>
              <a:gd name="T77" fmla="*/ 894 h 907"/>
              <a:gd name="T78" fmla="*/ 286 w 1133"/>
              <a:gd name="T79" fmla="*/ 841 h 907"/>
              <a:gd name="T80" fmla="*/ 174 w 1133"/>
              <a:gd name="T81" fmla="*/ 792 h 907"/>
              <a:gd name="T82" fmla="*/ 69 w 1133"/>
              <a:gd name="T83" fmla="*/ 858 h 907"/>
              <a:gd name="T84" fmla="*/ 46 w 1133"/>
              <a:gd name="T85" fmla="*/ 804 h 907"/>
              <a:gd name="T86" fmla="*/ 48 w 1133"/>
              <a:gd name="T87" fmla="*/ 690 h 907"/>
              <a:gd name="T88" fmla="*/ 143 w 1133"/>
              <a:gd name="T89" fmla="*/ 520 h 907"/>
              <a:gd name="T90" fmla="*/ 190 w 1133"/>
              <a:gd name="T91" fmla="*/ 443 h 907"/>
              <a:gd name="T92" fmla="*/ 128 w 1133"/>
              <a:gd name="T93" fmla="*/ 412 h 907"/>
              <a:gd name="T94" fmla="*/ 86 w 1133"/>
              <a:gd name="T95" fmla="*/ 330 h 907"/>
              <a:gd name="T96" fmla="*/ 12 w 1133"/>
              <a:gd name="T97" fmla="*/ 324 h 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133" h="907">
                <a:moveTo>
                  <a:pt x="12" y="324"/>
                </a:moveTo>
                <a:lnTo>
                  <a:pt x="29" y="293"/>
                </a:lnTo>
                <a:lnTo>
                  <a:pt x="51" y="253"/>
                </a:lnTo>
                <a:lnTo>
                  <a:pt x="63" y="255"/>
                </a:lnTo>
                <a:lnTo>
                  <a:pt x="65" y="245"/>
                </a:lnTo>
                <a:lnTo>
                  <a:pt x="51" y="202"/>
                </a:lnTo>
                <a:lnTo>
                  <a:pt x="34" y="185"/>
                </a:lnTo>
                <a:lnTo>
                  <a:pt x="31" y="188"/>
                </a:lnTo>
                <a:lnTo>
                  <a:pt x="20" y="191"/>
                </a:lnTo>
                <a:lnTo>
                  <a:pt x="6" y="176"/>
                </a:lnTo>
                <a:lnTo>
                  <a:pt x="0" y="157"/>
                </a:lnTo>
                <a:lnTo>
                  <a:pt x="9" y="126"/>
                </a:lnTo>
                <a:lnTo>
                  <a:pt x="38" y="97"/>
                </a:lnTo>
                <a:lnTo>
                  <a:pt x="43" y="79"/>
                </a:lnTo>
                <a:lnTo>
                  <a:pt x="38" y="65"/>
                </a:lnTo>
                <a:lnTo>
                  <a:pt x="63" y="63"/>
                </a:lnTo>
                <a:lnTo>
                  <a:pt x="100" y="65"/>
                </a:lnTo>
                <a:lnTo>
                  <a:pt x="117" y="65"/>
                </a:lnTo>
                <a:lnTo>
                  <a:pt x="131" y="60"/>
                </a:lnTo>
                <a:lnTo>
                  <a:pt x="151" y="38"/>
                </a:lnTo>
                <a:lnTo>
                  <a:pt x="153" y="32"/>
                </a:lnTo>
                <a:lnTo>
                  <a:pt x="165" y="34"/>
                </a:lnTo>
                <a:lnTo>
                  <a:pt x="179" y="46"/>
                </a:lnTo>
                <a:lnTo>
                  <a:pt x="210" y="26"/>
                </a:lnTo>
                <a:lnTo>
                  <a:pt x="236" y="38"/>
                </a:lnTo>
                <a:lnTo>
                  <a:pt x="253" y="51"/>
                </a:lnTo>
                <a:lnTo>
                  <a:pt x="270" y="57"/>
                </a:lnTo>
                <a:lnTo>
                  <a:pt x="286" y="48"/>
                </a:lnTo>
                <a:lnTo>
                  <a:pt x="312" y="29"/>
                </a:lnTo>
                <a:lnTo>
                  <a:pt x="358" y="43"/>
                </a:lnTo>
                <a:lnTo>
                  <a:pt x="369" y="38"/>
                </a:lnTo>
                <a:lnTo>
                  <a:pt x="392" y="29"/>
                </a:lnTo>
                <a:lnTo>
                  <a:pt x="412" y="34"/>
                </a:lnTo>
                <a:lnTo>
                  <a:pt x="435" y="26"/>
                </a:lnTo>
                <a:lnTo>
                  <a:pt x="452" y="12"/>
                </a:lnTo>
                <a:lnTo>
                  <a:pt x="469" y="0"/>
                </a:lnTo>
                <a:lnTo>
                  <a:pt x="491" y="12"/>
                </a:lnTo>
                <a:lnTo>
                  <a:pt x="500" y="32"/>
                </a:lnTo>
                <a:lnTo>
                  <a:pt x="505" y="51"/>
                </a:lnTo>
                <a:lnTo>
                  <a:pt x="517" y="60"/>
                </a:lnTo>
                <a:lnTo>
                  <a:pt x="536" y="55"/>
                </a:lnTo>
                <a:lnTo>
                  <a:pt x="564" y="46"/>
                </a:lnTo>
                <a:lnTo>
                  <a:pt x="585" y="88"/>
                </a:lnTo>
                <a:lnTo>
                  <a:pt x="599" y="79"/>
                </a:lnTo>
                <a:lnTo>
                  <a:pt x="628" y="103"/>
                </a:lnTo>
                <a:lnTo>
                  <a:pt x="647" y="119"/>
                </a:lnTo>
                <a:lnTo>
                  <a:pt x="659" y="117"/>
                </a:lnTo>
                <a:lnTo>
                  <a:pt x="676" y="111"/>
                </a:lnTo>
                <a:lnTo>
                  <a:pt x="692" y="108"/>
                </a:lnTo>
                <a:lnTo>
                  <a:pt x="701" y="103"/>
                </a:lnTo>
                <a:lnTo>
                  <a:pt x="704" y="72"/>
                </a:lnTo>
                <a:lnTo>
                  <a:pt x="698" y="65"/>
                </a:lnTo>
                <a:lnTo>
                  <a:pt x="692" y="55"/>
                </a:lnTo>
                <a:lnTo>
                  <a:pt x="695" y="46"/>
                </a:lnTo>
                <a:lnTo>
                  <a:pt x="707" y="38"/>
                </a:lnTo>
                <a:lnTo>
                  <a:pt x="724" y="32"/>
                </a:lnTo>
                <a:lnTo>
                  <a:pt x="740" y="26"/>
                </a:lnTo>
                <a:lnTo>
                  <a:pt x="755" y="38"/>
                </a:lnTo>
                <a:lnTo>
                  <a:pt x="769" y="26"/>
                </a:lnTo>
                <a:lnTo>
                  <a:pt x="783" y="15"/>
                </a:lnTo>
                <a:lnTo>
                  <a:pt x="809" y="9"/>
                </a:lnTo>
                <a:lnTo>
                  <a:pt x="828" y="0"/>
                </a:lnTo>
                <a:lnTo>
                  <a:pt x="851" y="32"/>
                </a:lnTo>
                <a:lnTo>
                  <a:pt x="846" y="55"/>
                </a:lnTo>
                <a:lnTo>
                  <a:pt x="868" y="77"/>
                </a:lnTo>
                <a:lnTo>
                  <a:pt x="868" y="88"/>
                </a:lnTo>
                <a:lnTo>
                  <a:pt x="854" y="94"/>
                </a:lnTo>
                <a:lnTo>
                  <a:pt x="840" y="97"/>
                </a:lnTo>
                <a:lnTo>
                  <a:pt x="843" y="122"/>
                </a:lnTo>
                <a:lnTo>
                  <a:pt x="868" y="131"/>
                </a:lnTo>
                <a:lnTo>
                  <a:pt x="877" y="159"/>
                </a:lnTo>
                <a:lnTo>
                  <a:pt x="857" y="185"/>
                </a:lnTo>
                <a:lnTo>
                  <a:pt x="868" y="210"/>
                </a:lnTo>
                <a:lnTo>
                  <a:pt x="874" y="236"/>
                </a:lnTo>
                <a:lnTo>
                  <a:pt x="866" y="245"/>
                </a:lnTo>
                <a:lnTo>
                  <a:pt x="854" y="253"/>
                </a:lnTo>
                <a:lnTo>
                  <a:pt x="851" y="267"/>
                </a:lnTo>
                <a:lnTo>
                  <a:pt x="866" y="290"/>
                </a:lnTo>
                <a:lnTo>
                  <a:pt x="871" y="304"/>
                </a:lnTo>
                <a:lnTo>
                  <a:pt x="871" y="327"/>
                </a:lnTo>
                <a:lnTo>
                  <a:pt x="871" y="347"/>
                </a:lnTo>
                <a:lnTo>
                  <a:pt x="877" y="355"/>
                </a:lnTo>
                <a:lnTo>
                  <a:pt x="883" y="355"/>
                </a:lnTo>
                <a:lnTo>
                  <a:pt x="902" y="347"/>
                </a:lnTo>
                <a:lnTo>
                  <a:pt x="902" y="324"/>
                </a:lnTo>
                <a:lnTo>
                  <a:pt x="911" y="316"/>
                </a:lnTo>
                <a:lnTo>
                  <a:pt x="916" y="307"/>
                </a:lnTo>
                <a:lnTo>
                  <a:pt x="928" y="316"/>
                </a:lnTo>
                <a:lnTo>
                  <a:pt x="931" y="341"/>
                </a:lnTo>
                <a:lnTo>
                  <a:pt x="933" y="355"/>
                </a:lnTo>
                <a:lnTo>
                  <a:pt x="945" y="355"/>
                </a:lnTo>
                <a:lnTo>
                  <a:pt x="962" y="350"/>
                </a:lnTo>
                <a:lnTo>
                  <a:pt x="970" y="338"/>
                </a:lnTo>
                <a:lnTo>
                  <a:pt x="979" y="324"/>
                </a:lnTo>
                <a:lnTo>
                  <a:pt x="979" y="312"/>
                </a:lnTo>
                <a:lnTo>
                  <a:pt x="1064" y="312"/>
                </a:lnTo>
                <a:lnTo>
                  <a:pt x="1067" y="333"/>
                </a:lnTo>
                <a:lnTo>
                  <a:pt x="1070" y="352"/>
                </a:lnTo>
                <a:lnTo>
                  <a:pt x="1082" y="361"/>
                </a:lnTo>
                <a:lnTo>
                  <a:pt x="1109" y="364"/>
                </a:lnTo>
                <a:lnTo>
                  <a:pt x="1113" y="378"/>
                </a:lnTo>
                <a:lnTo>
                  <a:pt x="1132" y="390"/>
                </a:lnTo>
                <a:lnTo>
                  <a:pt x="1127" y="415"/>
                </a:lnTo>
                <a:lnTo>
                  <a:pt x="1123" y="435"/>
                </a:lnTo>
                <a:lnTo>
                  <a:pt x="1106" y="455"/>
                </a:lnTo>
                <a:lnTo>
                  <a:pt x="1087" y="466"/>
                </a:lnTo>
                <a:lnTo>
                  <a:pt x="1087" y="497"/>
                </a:lnTo>
                <a:lnTo>
                  <a:pt x="1098" y="523"/>
                </a:lnTo>
                <a:lnTo>
                  <a:pt x="1082" y="531"/>
                </a:lnTo>
                <a:lnTo>
                  <a:pt x="1075" y="511"/>
                </a:lnTo>
                <a:lnTo>
                  <a:pt x="1067" y="537"/>
                </a:lnTo>
                <a:lnTo>
                  <a:pt x="1047" y="559"/>
                </a:lnTo>
                <a:lnTo>
                  <a:pt x="1064" y="588"/>
                </a:lnTo>
                <a:lnTo>
                  <a:pt x="1078" y="611"/>
                </a:lnTo>
                <a:lnTo>
                  <a:pt x="1058" y="625"/>
                </a:lnTo>
                <a:lnTo>
                  <a:pt x="1033" y="628"/>
                </a:lnTo>
                <a:lnTo>
                  <a:pt x="1010" y="625"/>
                </a:lnTo>
                <a:lnTo>
                  <a:pt x="985" y="642"/>
                </a:lnTo>
                <a:lnTo>
                  <a:pt x="970" y="594"/>
                </a:lnTo>
                <a:lnTo>
                  <a:pt x="990" y="574"/>
                </a:lnTo>
                <a:lnTo>
                  <a:pt x="942" y="566"/>
                </a:lnTo>
                <a:lnTo>
                  <a:pt x="916" y="551"/>
                </a:lnTo>
                <a:lnTo>
                  <a:pt x="902" y="557"/>
                </a:lnTo>
                <a:lnTo>
                  <a:pt x="883" y="540"/>
                </a:lnTo>
                <a:lnTo>
                  <a:pt x="877" y="554"/>
                </a:lnTo>
                <a:lnTo>
                  <a:pt x="863" y="562"/>
                </a:lnTo>
                <a:lnTo>
                  <a:pt x="851" y="559"/>
                </a:lnTo>
                <a:lnTo>
                  <a:pt x="837" y="545"/>
                </a:lnTo>
                <a:lnTo>
                  <a:pt x="823" y="551"/>
                </a:lnTo>
                <a:lnTo>
                  <a:pt x="806" y="568"/>
                </a:lnTo>
                <a:lnTo>
                  <a:pt x="789" y="583"/>
                </a:lnTo>
                <a:lnTo>
                  <a:pt x="758" y="597"/>
                </a:lnTo>
                <a:lnTo>
                  <a:pt x="744" y="602"/>
                </a:lnTo>
                <a:lnTo>
                  <a:pt x="724" y="623"/>
                </a:lnTo>
                <a:lnTo>
                  <a:pt x="650" y="685"/>
                </a:lnTo>
                <a:lnTo>
                  <a:pt x="647" y="710"/>
                </a:lnTo>
                <a:lnTo>
                  <a:pt x="628" y="707"/>
                </a:lnTo>
                <a:lnTo>
                  <a:pt x="616" y="735"/>
                </a:lnTo>
                <a:lnTo>
                  <a:pt x="582" y="766"/>
                </a:lnTo>
                <a:lnTo>
                  <a:pt x="564" y="781"/>
                </a:lnTo>
                <a:lnTo>
                  <a:pt x="568" y="790"/>
                </a:lnTo>
                <a:lnTo>
                  <a:pt x="571" y="801"/>
                </a:lnTo>
                <a:lnTo>
                  <a:pt x="559" y="809"/>
                </a:lnTo>
                <a:lnTo>
                  <a:pt x="540" y="823"/>
                </a:lnTo>
                <a:lnTo>
                  <a:pt x="528" y="827"/>
                </a:lnTo>
                <a:lnTo>
                  <a:pt x="525" y="852"/>
                </a:lnTo>
                <a:lnTo>
                  <a:pt x="519" y="880"/>
                </a:lnTo>
                <a:lnTo>
                  <a:pt x="505" y="886"/>
                </a:lnTo>
                <a:lnTo>
                  <a:pt x="491" y="855"/>
                </a:lnTo>
                <a:lnTo>
                  <a:pt x="474" y="841"/>
                </a:lnTo>
                <a:lnTo>
                  <a:pt x="454" y="852"/>
                </a:lnTo>
                <a:lnTo>
                  <a:pt x="445" y="878"/>
                </a:lnTo>
                <a:lnTo>
                  <a:pt x="409" y="880"/>
                </a:lnTo>
                <a:lnTo>
                  <a:pt x="389" y="886"/>
                </a:lnTo>
                <a:lnTo>
                  <a:pt x="364" y="906"/>
                </a:lnTo>
                <a:lnTo>
                  <a:pt x="355" y="894"/>
                </a:lnTo>
                <a:lnTo>
                  <a:pt x="350" y="861"/>
                </a:lnTo>
                <a:lnTo>
                  <a:pt x="341" y="849"/>
                </a:lnTo>
                <a:lnTo>
                  <a:pt x="310" y="869"/>
                </a:lnTo>
                <a:lnTo>
                  <a:pt x="286" y="841"/>
                </a:lnTo>
                <a:lnTo>
                  <a:pt x="259" y="846"/>
                </a:lnTo>
                <a:lnTo>
                  <a:pt x="238" y="838"/>
                </a:lnTo>
                <a:lnTo>
                  <a:pt x="216" y="844"/>
                </a:lnTo>
                <a:lnTo>
                  <a:pt x="174" y="792"/>
                </a:lnTo>
                <a:lnTo>
                  <a:pt x="153" y="792"/>
                </a:lnTo>
                <a:lnTo>
                  <a:pt x="122" y="818"/>
                </a:lnTo>
                <a:lnTo>
                  <a:pt x="94" y="823"/>
                </a:lnTo>
                <a:lnTo>
                  <a:pt x="69" y="858"/>
                </a:lnTo>
                <a:lnTo>
                  <a:pt x="46" y="844"/>
                </a:lnTo>
                <a:lnTo>
                  <a:pt x="6" y="863"/>
                </a:lnTo>
                <a:lnTo>
                  <a:pt x="0" y="832"/>
                </a:lnTo>
                <a:lnTo>
                  <a:pt x="46" y="804"/>
                </a:lnTo>
                <a:lnTo>
                  <a:pt x="38" y="787"/>
                </a:lnTo>
                <a:lnTo>
                  <a:pt x="31" y="770"/>
                </a:lnTo>
                <a:lnTo>
                  <a:pt x="55" y="735"/>
                </a:lnTo>
                <a:lnTo>
                  <a:pt x="48" y="690"/>
                </a:lnTo>
                <a:lnTo>
                  <a:pt x="55" y="602"/>
                </a:lnTo>
                <a:lnTo>
                  <a:pt x="77" y="571"/>
                </a:lnTo>
                <a:lnTo>
                  <a:pt x="111" y="545"/>
                </a:lnTo>
                <a:lnTo>
                  <a:pt x="143" y="520"/>
                </a:lnTo>
                <a:lnTo>
                  <a:pt x="171" y="497"/>
                </a:lnTo>
                <a:lnTo>
                  <a:pt x="185" y="480"/>
                </a:lnTo>
                <a:lnTo>
                  <a:pt x="193" y="466"/>
                </a:lnTo>
                <a:lnTo>
                  <a:pt x="190" y="443"/>
                </a:lnTo>
                <a:lnTo>
                  <a:pt x="176" y="429"/>
                </a:lnTo>
                <a:lnTo>
                  <a:pt x="157" y="423"/>
                </a:lnTo>
                <a:lnTo>
                  <a:pt x="134" y="423"/>
                </a:lnTo>
                <a:lnTo>
                  <a:pt x="128" y="412"/>
                </a:lnTo>
                <a:lnTo>
                  <a:pt x="125" y="392"/>
                </a:lnTo>
                <a:lnTo>
                  <a:pt x="119" y="364"/>
                </a:lnTo>
                <a:lnTo>
                  <a:pt x="103" y="338"/>
                </a:lnTo>
                <a:lnTo>
                  <a:pt x="86" y="330"/>
                </a:lnTo>
                <a:lnTo>
                  <a:pt x="57" y="324"/>
                </a:lnTo>
                <a:lnTo>
                  <a:pt x="38" y="327"/>
                </a:lnTo>
                <a:lnTo>
                  <a:pt x="26" y="330"/>
                </a:lnTo>
                <a:lnTo>
                  <a:pt x="12" y="324"/>
                </a:lnTo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grpSp>
        <p:nvGrpSpPr>
          <p:cNvPr id="27" name="Group 42"/>
          <p:cNvGrpSpPr>
            <a:grpSpLocks/>
          </p:cNvGrpSpPr>
          <p:nvPr/>
        </p:nvGrpSpPr>
        <p:grpSpPr bwMode="auto">
          <a:xfrm>
            <a:off x="1157438" y="5280430"/>
            <a:ext cx="2105425" cy="765638"/>
            <a:chOff x="3696" y="3336"/>
            <a:chExt cx="1249" cy="457"/>
          </a:xfrm>
          <a:solidFill>
            <a:srgbClr val="007FC7"/>
          </a:solidFill>
        </p:grpSpPr>
        <p:sp>
          <p:nvSpPr>
            <p:cNvPr id="28" name="Freeform 43"/>
            <p:cNvSpPr>
              <a:spLocks/>
            </p:cNvSpPr>
            <p:nvPr/>
          </p:nvSpPr>
          <p:spPr bwMode="auto">
            <a:xfrm>
              <a:off x="3759" y="3453"/>
              <a:ext cx="66" cy="104"/>
            </a:xfrm>
            <a:custGeom>
              <a:avLst/>
              <a:gdLst>
                <a:gd name="T0" fmla="*/ 65 w 66"/>
                <a:gd name="T1" fmla="*/ 69 h 104"/>
                <a:gd name="T2" fmla="*/ 58 w 66"/>
                <a:gd name="T3" fmla="*/ 0 h 104"/>
                <a:gd name="T4" fmla="*/ 16 w 66"/>
                <a:gd name="T5" fmla="*/ 0 h 104"/>
                <a:gd name="T6" fmla="*/ 0 w 66"/>
                <a:gd name="T7" fmla="*/ 23 h 104"/>
                <a:gd name="T8" fmla="*/ 25 w 66"/>
                <a:gd name="T9" fmla="*/ 96 h 104"/>
                <a:gd name="T10" fmla="*/ 46 w 66"/>
                <a:gd name="T11" fmla="*/ 103 h 104"/>
                <a:gd name="T12" fmla="*/ 65 w 66"/>
                <a:gd name="T13" fmla="*/ 69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104">
                  <a:moveTo>
                    <a:pt x="65" y="69"/>
                  </a:moveTo>
                  <a:lnTo>
                    <a:pt x="58" y="0"/>
                  </a:lnTo>
                  <a:lnTo>
                    <a:pt x="16" y="0"/>
                  </a:lnTo>
                  <a:lnTo>
                    <a:pt x="0" y="23"/>
                  </a:lnTo>
                  <a:lnTo>
                    <a:pt x="25" y="96"/>
                  </a:lnTo>
                  <a:lnTo>
                    <a:pt x="46" y="103"/>
                  </a:lnTo>
                  <a:lnTo>
                    <a:pt x="65" y="69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0" name="Freeform 44"/>
            <p:cNvSpPr>
              <a:spLocks/>
            </p:cNvSpPr>
            <p:nvPr/>
          </p:nvSpPr>
          <p:spPr bwMode="auto">
            <a:xfrm>
              <a:off x="4836" y="3336"/>
              <a:ext cx="109" cy="114"/>
            </a:xfrm>
            <a:custGeom>
              <a:avLst/>
              <a:gdLst>
                <a:gd name="T0" fmla="*/ 102 w 109"/>
                <a:gd name="T1" fmla="*/ 63 h 114"/>
                <a:gd name="T2" fmla="*/ 108 w 109"/>
                <a:gd name="T3" fmla="*/ 0 h 114"/>
                <a:gd name="T4" fmla="*/ 85 w 109"/>
                <a:gd name="T5" fmla="*/ 5 h 114"/>
                <a:gd name="T6" fmla="*/ 83 w 109"/>
                <a:gd name="T7" fmla="*/ 27 h 114"/>
                <a:gd name="T8" fmla="*/ 15 w 109"/>
                <a:gd name="T9" fmla="*/ 45 h 114"/>
                <a:gd name="T10" fmla="*/ 0 w 109"/>
                <a:gd name="T11" fmla="*/ 107 h 114"/>
                <a:gd name="T12" fmla="*/ 36 w 109"/>
                <a:gd name="T13" fmla="*/ 113 h 114"/>
                <a:gd name="T14" fmla="*/ 52 w 109"/>
                <a:gd name="T15" fmla="*/ 84 h 114"/>
                <a:gd name="T16" fmla="*/ 102 w 109"/>
                <a:gd name="T17" fmla="*/ 63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9" h="114">
                  <a:moveTo>
                    <a:pt x="102" y="63"/>
                  </a:moveTo>
                  <a:lnTo>
                    <a:pt x="108" y="0"/>
                  </a:lnTo>
                  <a:lnTo>
                    <a:pt x="85" y="5"/>
                  </a:lnTo>
                  <a:lnTo>
                    <a:pt x="83" y="27"/>
                  </a:lnTo>
                  <a:lnTo>
                    <a:pt x="15" y="45"/>
                  </a:lnTo>
                  <a:lnTo>
                    <a:pt x="0" y="107"/>
                  </a:lnTo>
                  <a:lnTo>
                    <a:pt x="36" y="113"/>
                  </a:lnTo>
                  <a:lnTo>
                    <a:pt x="52" y="84"/>
                  </a:lnTo>
                  <a:lnTo>
                    <a:pt x="102" y="63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1" name="Freeform 45"/>
            <p:cNvSpPr>
              <a:spLocks/>
            </p:cNvSpPr>
            <p:nvPr/>
          </p:nvSpPr>
          <p:spPr bwMode="auto">
            <a:xfrm>
              <a:off x="3923" y="3633"/>
              <a:ext cx="66" cy="53"/>
            </a:xfrm>
            <a:custGeom>
              <a:avLst/>
              <a:gdLst>
                <a:gd name="T0" fmla="*/ 65 w 66"/>
                <a:gd name="T1" fmla="*/ 21 h 53"/>
                <a:gd name="T2" fmla="*/ 24 w 66"/>
                <a:gd name="T3" fmla="*/ 0 h 53"/>
                <a:gd name="T4" fmla="*/ 0 w 66"/>
                <a:gd name="T5" fmla="*/ 18 h 53"/>
                <a:gd name="T6" fmla="*/ 19 w 66"/>
                <a:gd name="T7" fmla="*/ 52 h 53"/>
                <a:gd name="T8" fmla="*/ 54 w 66"/>
                <a:gd name="T9" fmla="*/ 52 h 53"/>
                <a:gd name="T10" fmla="*/ 65 w 66"/>
                <a:gd name="T11" fmla="*/ 2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53">
                  <a:moveTo>
                    <a:pt x="65" y="21"/>
                  </a:moveTo>
                  <a:lnTo>
                    <a:pt x="24" y="0"/>
                  </a:lnTo>
                  <a:lnTo>
                    <a:pt x="0" y="18"/>
                  </a:lnTo>
                  <a:lnTo>
                    <a:pt x="19" y="52"/>
                  </a:lnTo>
                  <a:lnTo>
                    <a:pt x="54" y="52"/>
                  </a:lnTo>
                  <a:lnTo>
                    <a:pt x="65" y="21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2" name="Freeform 46"/>
            <p:cNvSpPr>
              <a:spLocks/>
            </p:cNvSpPr>
            <p:nvPr/>
          </p:nvSpPr>
          <p:spPr bwMode="auto">
            <a:xfrm>
              <a:off x="3696" y="3732"/>
              <a:ext cx="86" cy="61"/>
            </a:xfrm>
            <a:custGeom>
              <a:avLst/>
              <a:gdLst>
                <a:gd name="T0" fmla="*/ 55 w 86"/>
                <a:gd name="T1" fmla="*/ 60 h 61"/>
                <a:gd name="T2" fmla="*/ 85 w 86"/>
                <a:gd name="T3" fmla="*/ 5 h 61"/>
                <a:gd name="T4" fmla="*/ 57 w 86"/>
                <a:gd name="T5" fmla="*/ 0 h 61"/>
                <a:gd name="T6" fmla="*/ 41 w 86"/>
                <a:gd name="T7" fmla="*/ 18 h 61"/>
                <a:gd name="T8" fmla="*/ 13 w 86"/>
                <a:gd name="T9" fmla="*/ 18 h 61"/>
                <a:gd name="T10" fmla="*/ 0 w 86"/>
                <a:gd name="T11" fmla="*/ 36 h 61"/>
                <a:gd name="T12" fmla="*/ 55 w 86"/>
                <a:gd name="T13" fmla="*/ 6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61">
                  <a:moveTo>
                    <a:pt x="55" y="60"/>
                  </a:moveTo>
                  <a:lnTo>
                    <a:pt x="85" y="5"/>
                  </a:lnTo>
                  <a:lnTo>
                    <a:pt x="57" y="0"/>
                  </a:lnTo>
                  <a:lnTo>
                    <a:pt x="41" y="18"/>
                  </a:lnTo>
                  <a:lnTo>
                    <a:pt x="13" y="18"/>
                  </a:lnTo>
                  <a:lnTo>
                    <a:pt x="0" y="36"/>
                  </a:lnTo>
                  <a:lnTo>
                    <a:pt x="55" y="6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3" name="Freeform 47"/>
            <p:cNvSpPr>
              <a:spLocks/>
            </p:cNvSpPr>
            <p:nvPr/>
          </p:nvSpPr>
          <p:spPr bwMode="auto">
            <a:xfrm>
              <a:off x="4327" y="3647"/>
              <a:ext cx="120" cy="121"/>
            </a:xfrm>
            <a:custGeom>
              <a:avLst/>
              <a:gdLst>
                <a:gd name="T0" fmla="*/ 119 w 120"/>
                <a:gd name="T1" fmla="*/ 97 h 121"/>
                <a:gd name="T2" fmla="*/ 110 w 120"/>
                <a:gd name="T3" fmla="*/ 13 h 121"/>
                <a:gd name="T4" fmla="*/ 33 w 120"/>
                <a:gd name="T5" fmla="*/ 0 h 121"/>
                <a:gd name="T6" fmla="*/ 25 w 120"/>
                <a:gd name="T7" fmla="*/ 36 h 121"/>
                <a:gd name="T8" fmla="*/ 0 w 120"/>
                <a:gd name="T9" fmla="*/ 44 h 121"/>
                <a:gd name="T10" fmla="*/ 9 w 120"/>
                <a:gd name="T11" fmla="*/ 102 h 121"/>
                <a:gd name="T12" fmla="*/ 58 w 120"/>
                <a:gd name="T13" fmla="*/ 120 h 121"/>
                <a:gd name="T14" fmla="*/ 119 w 120"/>
                <a:gd name="T15" fmla="*/ 9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121">
                  <a:moveTo>
                    <a:pt x="119" y="97"/>
                  </a:moveTo>
                  <a:lnTo>
                    <a:pt x="110" y="13"/>
                  </a:lnTo>
                  <a:lnTo>
                    <a:pt x="33" y="0"/>
                  </a:lnTo>
                  <a:lnTo>
                    <a:pt x="25" y="36"/>
                  </a:lnTo>
                  <a:lnTo>
                    <a:pt x="0" y="44"/>
                  </a:lnTo>
                  <a:lnTo>
                    <a:pt x="9" y="102"/>
                  </a:lnTo>
                  <a:lnTo>
                    <a:pt x="58" y="120"/>
                  </a:lnTo>
                  <a:lnTo>
                    <a:pt x="119" y="97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4" name="Freeform 48"/>
            <p:cNvSpPr>
              <a:spLocks/>
            </p:cNvSpPr>
            <p:nvPr/>
          </p:nvSpPr>
          <p:spPr bwMode="auto">
            <a:xfrm>
              <a:off x="4038" y="3541"/>
              <a:ext cx="183" cy="153"/>
            </a:xfrm>
            <a:custGeom>
              <a:avLst/>
              <a:gdLst>
                <a:gd name="T0" fmla="*/ 99 w 183"/>
                <a:gd name="T1" fmla="*/ 146 h 153"/>
                <a:gd name="T2" fmla="*/ 130 w 183"/>
                <a:gd name="T3" fmla="*/ 109 h 153"/>
                <a:gd name="T4" fmla="*/ 149 w 183"/>
                <a:gd name="T5" fmla="*/ 51 h 153"/>
                <a:gd name="T6" fmla="*/ 182 w 183"/>
                <a:gd name="T7" fmla="*/ 13 h 153"/>
                <a:gd name="T8" fmla="*/ 152 w 183"/>
                <a:gd name="T9" fmla="*/ 0 h 153"/>
                <a:gd name="T10" fmla="*/ 112 w 183"/>
                <a:gd name="T11" fmla="*/ 34 h 153"/>
                <a:gd name="T12" fmla="*/ 0 w 183"/>
                <a:gd name="T13" fmla="*/ 55 h 153"/>
                <a:gd name="T14" fmla="*/ 53 w 183"/>
                <a:gd name="T15" fmla="*/ 152 h 153"/>
                <a:gd name="T16" fmla="*/ 99 w 183"/>
                <a:gd name="T17" fmla="*/ 146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3" h="153">
                  <a:moveTo>
                    <a:pt x="99" y="146"/>
                  </a:moveTo>
                  <a:lnTo>
                    <a:pt x="130" y="109"/>
                  </a:lnTo>
                  <a:lnTo>
                    <a:pt x="149" y="51"/>
                  </a:lnTo>
                  <a:lnTo>
                    <a:pt x="182" y="13"/>
                  </a:lnTo>
                  <a:lnTo>
                    <a:pt x="152" y="0"/>
                  </a:lnTo>
                  <a:lnTo>
                    <a:pt x="112" y="34"/>
                  </a:lnTo>
                  <a:lnTo>
                    <a:pt x="0" y="55"/>
                  </a:lnTo>
                  <a:lnTo>
                    <a:pt x="53" y="152"/>
                  </a:lnTo>
                  <a:lnTo>
                    <a:pt x="99" y="146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5" name="Freeform 49"/>
            <p:cNvSpPr>
              <a:spLocks/>
            </p:cNvSpPr>
            <p:nvPr/>
          </p:nvSpPr>
          <p:spPr bwMode="auto">
            <a:xfrm>
              <a:off x="4678" y="3472"/>
              <a:ext cx="174" cy="208"/>
            </a:xfrm>
            <a:custGeom>
              <a:avLst/>
              <a:gdLst>
                <a:gd name="T0" fmla="*/ 146 w 174"/>
                <a:gd name="T1" fmla="*/ 158 h 208"/>
                <a:gd name="T2" fmla="*/ 173 w 174"/>
                <a:gd name="T3" fmla="*/ 66 h 208"/>
                <a:gd name="T4" fmla="*/ 163 w 174"/>
                <a:gd name="T5" fmla="*/ 0 h 208"/>
                <a:gd name="T6" fmla="*/ 130 w 174"/>
                <a:gd name="T7" fmla="*/ 2 h 208"/>
                <a:gd name="T8" fmla="*/ 88 w 174"/>
                <a:gd name="T9" fmla="*/ 87 h 208"/>
                <a:gd name="T10" fmla="*/ 69 w 174"/>
                <a:gd name="T11" fmla="*/ 154 h 208"/>
                <a:gd name="T12" fmla="*/ 47 w 174"/>
                <a:gd name="T13" fmla="*/ 183 h 208"/>
                <a:gd name="T14" fmla="*/ 0 w 174"/>
                <a:gd name="T15" fmla="*/ 199 h 208"/>
                <a:gd name="T16" fmla="*/ 48 w 174"/>
                <a:gd name="T17" fmla="*/ 207 h 208"/>
                <a:gd name="T18" fmla="*/ 88 w 174"/>
                <a:gd name="T19" fmla="*/ 162 h 208"/>
                <a:gd name="T20" fmla="*/ 146 w 174"/>
                <a:gd name="T21" fmla="*/ 15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208">
                  <a:moveTo>
                    <a:pt x="146" y="158"/>
                  </a:moveTo>
                  <a:lnTo>
                    <a:pt x="173" y="66"/>
                  </a:lnTo>
                  <a:lnTo>
                    <a:pt x="163" y="0"/>
                  </a:lnTo>
                  <a:lnTo>
                    <a:pt x="130" y="2"/>
                  </a:lnTo>
                  <a:lnTo>
                    <a:pt x="88" y="87"/>
                  </a:lnTo>
                  <a:lnTo>
                    <a:pt x="69" y="154"/>
                  </a:lnTo>
                  <a:lnTo>
                    <a:pt x="47" y="183"/>
                  </a:lnTo>
                  <a:lnTo>
                    <a:pt x="0" y="199"/>
                  </a:lnTo>
                  <a:lnTo>
                    <a:pt x="48" y="207"/>
                  </a:lnTo>
                  <a:lnTo>
                    <a:pt x="88" y="162"/>
                  </a:lnTo>
                  <a:lnTo>
                    <a:pt x="146" y="158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</p:grpSp>
      <p:sp>
        <p:nvSpPr>
          <p:cNvPr id="36" name="Line 50"/>
          <p:cNvSpPr>
            <a:spLocks noChangeShapeType="1"/>
          </p:cNvSpPr>
          <p:nvPr/>
        </p:nvSpPr>
        <p:spPr bwMode="auto">
          <a:xfrm>
            <a:off x="1047960" y="5136054"/>
            <a:ext cx="2495319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37" name="Line 51"/>
          <p:cNvSpPr>
            <a:spLocks noChangeShapeType="1"/>
          </p:cNvSpPr>
          <p:nvPr/>
        </p:nvSpPr>
        <p:spPr bwMode="auto">
          <a:xfrm>
            <a:off x="3549177" y="5136054"/>
            <a:ext cx="0" cy="91001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38" name="37 Rectángulo"/>
          <p:cNvSpPr/>
          <p:nvPr/>
        </p:nvSpPr>
        <p:spPr>
          <a:xfrm>
            <a:off x="4246768" y="4767021"/>
            <a:ext cx="397868" cy="212247"/>
          </a:xfrm>
          <a:prstGeom prst="rect">
            <a:avLst/>
          </a:prstGeom>
          <a:noFill/>
          <a:ln w="28575">
            <a:solidFill>
              <a:srgbClr val="21853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86%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39" name="38 Rectángulo"/>
          <p:cNvSpPr/>
          <p:nvPr/>
        </p:nvSpPr>
        <p:spPr>
          <a:xfrm>
            <a:off x="5850698" y="2666988"/>
            <a:ext cx="397868" cy="212247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93%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0" name="39 Rectángulo"/>
          <p:cNvSpPr/>
          <p:nvPr/>
        </p:nvSpPr>
        <p:spPr>
          <a:xfrm>
            <a:off x="3860612" y="1755122"/>
            <a:ext cx="585089" cy="186333"/>
          </a:xfrm>
          <a:prstGeom prst="rect">
            <a:avLst/>
          </a:prstGeom>
          <a:noFill/>
          <a:ln w="28575">
            <a:solidFill>
              <a:srgbClr val="56842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100%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1" name="40 Rectángulo"/>
          <p:cNvSpPr/>
          <p:nvPr/>
        </p:nvSpPr>
        <p:spPr>
          <a:xfrm>
            <a:off x="7755532" y="3764345"/>
            <a:ext cx="397868" cy="212247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00B0F0"/>
                </a:solidFill>
              </a:rPr>
              <a:t>63%</a:t>
            </a:r>
            <a:endParaRPr lang="es-ES" sz="900" dirty="0">
              <a:solidFill>
                <a:srgbClr val="00B0F0"/>
              </a:solidFill>
            </a:endParaRPr>
          </a:p>
        </p:txBody>
      </p:sp>
      <p:sp>
        <p:nvSpPr>
          <p:cNvPr id="42" name="41 Rectángulo"/>
          <p:cNvSpPr/>
          <p:nvPr/>
        </p:nvSpPr>
        <p:spPr>
          <a:xfrm>
            <a:off x="4648218" y="1795221"/>
            <a:ext cx="397868" cy="212247"/>
          </a:xfrm>
          <a:prstGeom prst="rect">
            <a:avLst/>
          </a:prstGeom>
          <a:noFill/>
          <a:ln w="28575">
            <a:solidFill>
              <a:srgbClr val="56842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>
                <a:solidFill>
                  <a:srgbClr val="FFFFFF"/>
                </a:solidFill>
              </a:rPr>
              <a:t>8</a:t>
            </a:r>
            <a:r>
              <a:rPr lang="es-ES" sz="900" dirty="0" smtClean="0">
                <a:solidFill>
                  <a:srgbClr val="FFFFFF"/>
                </a:solidFill>
              </a:rPr>
              <a:t>3%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3" name="42 Rectángulo"/>
          <p:cNvSpPr/>
          <p:nvPr/>
        </p:nvSpPr>
        <p:spPr>
          <a:xfrm>
            <a:off x="4267218" y="2540868"/>
            <a:ext cx="397868" cy="212247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73%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4" name="43 Rectángulo"/>
          <p:cNvSpPr/>
          <p:nvPr/>
        </p:nvSpPr>
        <p:spPr>
          <a:xfrm>
            <a:off x="5105418" y="3760068"/>
            <a:ext cx="397868" cy="212247"/>
          </a:xfrm>
          <a:prstGeom prst="rect">
            <a:avLst/>
          </a:prstGeom>
          <a:noFill/>
          <a:ln w="28575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86%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5" name="44 Rectángulo"/>
          <p:cNvSpPr/>
          <p:nvPr/>
        </p:nvSpPr>
        <p:spPr>
          <a:xfrm>
            <a:off x="6762700" y="2454741"/>
            <a:ext cx="397868" cy="212247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71%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6" name="45 Rectángulo"/>
          <p:cNvSpPr/>
          <p:nvPr/>
        </p:nvSpPr>
        <p:spPr>
          <a:xfrm>
            <a:off x="5877772" y="3658221"/>
            <a:ext cx="397868" cy="212247"/>
          </a:xfrm>
          <a:prstGeom prst="rect">
            <a:avLst/>
          </a:prstGeom>
          <a:noFill/>
          <a:ln w="28575">
            <a:solidFill>
              <a:srgbClr val="F9B26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79%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7" name="46 Rectángulo"/>
          <p:cNvSpPr/>
          <p:nvPr/>
        </p:nvSpPr>
        <p:spPr>
          <a:xfrm>
            <a:off x="3757171" y="3795027"/>
            <a:ext cx="397868" cy="212247"/>
          </a:xfrm>
          <a:prstGeom prst="rect">
            <a:avLst/>
          </a:prstGeom>
          <a:noFill/>
          <a:ln w="28575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94%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8" name="47 Rectángulo"/>
          <p:cNvSpPr/>
          <p:nvPr/>
        </p:nvSpPr>
        <p:spPr>
          <a:xfrm>
            <a:off x="3110163" y="1875101"/>
            <a:ext cx="397868" cy="212247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94%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9" name="48 Rectángulo"/>
          <p:cNvSpPr/>
          <p:nvPr/>
        </p:nvSpPr>
        <p:spPr>
          <a:xfrm>
            <a:off x="4683308" y="3184092"/>
            <a:ext cx="397868" cy="212247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82%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50" name="49 Rectángulo"/>
          <p:cNvSpPr/>
          <p:nvPr/>
        </p:nvSpPr>
        <p:spPr>
          <a:xfrm>
            <a:off x="5627568" y="4393288"/>
            <a:ext cx="397868" cy="212247"/>
          </a:xfrm>
          <a:prstGeom prst="rect">
            <a:avLst/>
          </a:prstGeom>
          <a:noFill/>
          <a:ln w="28575">
            <a:solidFill>
              <a:schemeClr val="accent4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75%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51" name="50 Rectángulo"/>
          <p:cNvSpPr/>
          <p:nvPr/>
        </p:nvSpPr>
        <p:spPr>
          <a:xfrm>
            <a:off x="5503286" y="2062479"/>
            <a:ext cx="397868" cy="212247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75%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52" name="51 Rectángulo"/>
          <p:cNvSpPr/>
          <p:nvPr/>
        </p:nvSpPr>
        <p:spPr>
          <a:xfrm>
            <a:off x="5149773" y="1832480"/>
            <a:ext cx="397868" cy="212247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75%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53" name="52 Rectángulo"/>
          <p:cNvSpPr/>
          <p:nvPr/>
        </p:nvSpPr>
        <p:spPr>
          <a:xfrm>
            <a:off x="5179531" y="2296468"/>
            <a:ext cx="397868" cy="212247"/>
          </a:xfrm>
          <a:prstGeom prst="rect">
            <a:avLst/>
          </a:prstGeom>
          <a:noFill/>
          <a:ln w="28575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80%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54" name="53 Rectángulo"/>
          <p:cNvSpPr/>
          <p:nvPr/>
        </p:nvSpPr>
        <p:spPr>
          <a:xfrm>
            <a:off x="2322248" y="5365297"/>
            <a:ext cx="397868" cy="212247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00B0F0"/>
                </a:solidFill>
              </a:rPr>
              <a:t>75%</a:t>
            </a:r>
            <a:endParaRPr lang="es-ES" sz="900" dirty="0">
              <a:solidFill>
                <a:srgbClr val="00B0F0"/>
              </a:solidFill>
            </a:endParaRPr>
          </a:p>
        </p:txBody>
      </p:sp>
      <p:sp>
        <p:nvSpPr>
          <p:cNvPr id="57" name="56 CuadroTexto"/>
          <p:cNvSpPr txBox="1"/>
          <p:nvPr/>
        </p:nvSpPr>
        <p:spPr>
          <a:xfrm>
            <a:off x="5148064" y="5802649"/>
            <a:ext cx="3516120" cy="769441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dirty="0" smtClean="0">
                <a:solidFill>
                  <a:srgbClr val="5F5F5F"/>
                </a:solidFill>
              </a:rPr>
              <a:t>Estos datos son de  carácter cualitativo en la mayoría de las CCAA, ya que las bases son muy reducidas. Las únicas CCAA que tienen bases superiores a 50 entrevistas son: Andalucía (65) y  Madrid  (56).</a:t>
            </a:r>
            <a:endParaRPr lang="es-ES" sz="1100" dirty="0">
              <a:solidFill>
                <a:srgbClr val="5F5F5F"/>
              </a:solidFill>
            </a:endParaRPr>
          </a:p>
        </p:txBody>
      </p:sp>
      <p:sp>
        <p:nvSpPr>
          <p:cNvPr id="58" name="57 CuadroTexto"/>
          <p:cNvSpPr txBox="1"/>
          <p:nvPr/>
        </p:nvSpPr>
        <p:spPr>
          <a:xfrm>
            <a:off x="303204" y="2176046"/>
            <a:ext cx="2468595" cy="3385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i="1" dirty="0" smtClean="0">
                <a:solidFill>
                  <a:srgbClr val="009DD9"/>
                </a:solidFill>
              </a:rPr>
              <a:t> Total 82%</a:t>
            </a:r>
            <a:endParaRPr lang="es-ES" sz="1600" i="1" dirty="0">
              <a:solidFill>
                <a:srgbClr val="009DD9"/>
              </a:solidFill>
            </a:endParaRPr>
          </a:p>
        </p:txBody>
      </p:sp>
      <p:sp>
        <p:nvSpPr>
          <p:cNvPr id="59" name="Rectangle 12"/>
          <p:cNvSpPr>
            <a:spLocks noChangeArrowheads="1"/>
          </p:cNvSpPr>
          <p:nvPr/>
        </p:nvSpPr>
        <p:spPr bwMode="auto">
          <a:xfrm>
            <a:off x="533400" y="833800"/>
            <a:ext cx="8610600" cy="50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FF"/>
                    </a:gs>
                    <a:gs pos="100000">
                      <a:srgbClr val="D5E5F3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r>
              <a:rPr lang="es-ES" sz="1400" dirty="0"/>
              <a:t>P.26. Desde que tienes Diabetes, ¿te sientes a gusto en el colegio? </a:t>
            </a:r>
            <a:r>
              <a:rPr lang="es-ES" sz="1400" dirty="0">
                <a:solidFill>
                  <a:srgbClr val="FF3300"/>
                </a:solidFill>
              </a:rPr>
              <a:t>(% - Sugerida y única)</a:t>
            </a:r>
          </a:p>
        </p:txBody>
      </p:sp>
      <p:sp>
        <p:nvSpPr>
          <p:cNvPr id="60" name="Rectangle 11"/>
          <p:cNvSpPr>
            <a:spLocks noChangeArrowheads="1"/>
          </p:cNvSpPr>
          <p:nvPr/>
        </p:nvSpPr>
        <p:spPr bwMode="auto">
          <a:xfrm>
            <a:off x="762000" y="228600"/>
            <a:ext cx="75428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ctr"/>
            <a:r>
              <a:rPr lang="es-ES_tradnl" sz="2400" dirty="0">
                <a:solidFill>
                  <a:srgbClr val="0099FF"/>
                </a:solidFill>
                <a:ea typeface="ＭＳ Ｐゴシック" charset="-128"/>
              </a:rPr>
              <a:t>2</a:t>
            </a:r>
            <a:r>
              <a:rPr lang="es-ES_tradnl" sz="2400" dirty="0" smtClean="0">
                <a:solidFill>
                  <a:srgbClr val="0099FF"/>
                </a:solidFill>
                <a:ea typeface="ＭＳ Ｐゴシック" charset="-128"/>
              </a:rPr>
              <a:t>. Adaptación a la vida escolar</a:t>
            </a:r>
            <a:endParaRPr lang="es-ES_tradnl" sz="2400" dirty="0">
              <a:solidFill>
                <a:srgbClr val="0099FF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29236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713095" y="1245632"/>
            <a:ext cx="5257800" cy="419981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14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4513474"/>
              </p:ext>
            </p:extLst>
          </p:nvPr>
        </p:nvGraphicFramePr>
        <p:xfrm>
          <a:off x="685800" y="1245632"/>
          <a:ext cx="6464300" cy="41344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919162" y="5802868"/>
            <a:ext cx="7539038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defRPr sz="1400" b="1">
                <a:cs typeface="Arial" charset="0"/>
              </a:defRPr>
            </a:lvl1pPr>
            <a:lvl2pPr marL="742950" indent="-285750" eaLnBrk="0" hangingPunct="0">
              <a:defRPr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9pPr>
          </a:lstStyle>
          <a:p>
            <a:r>
              <a:rPr lang="es-ES" i="1" dirty="0" smtClean="0">
                <a:solidFill>
                  <a:srgbClr val="0070C0"/>
                </a:solidFill>
              </a:rPr>
              <a:t>El tutor (56%), los amigos más cercanos y el resto de compañeros (34%, 31%) conforman la ayuda principal del niño en el colegio</a:t>
            </a:r>
            <a:endParaRPr lang="es-ES" i="1" dirty="0">
              <a:solidFill>
                <a:srgbClr val="0070C0"/>
              </a:solidFill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762000" y="228600"/>
            <a:ext cx="75428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ctr"/>
            <a:r>
              <a:rPr lang="es-ES_tradnl" sz="2400" dirty="0">
                <a:solidFill>
                  <a:srgbClr val="0099FF"/>
                </a:solidFill>
                <a:ea typeface="ＭＳ Ｐゴシック" charset="-128"/>
              </a:rPr>
              <a:t>2</a:t>
            </a:r>
            <a:r>
              <a:rPr lang="es-ES_tradnl" sz="2400" dirty="0" smtClean="0">
                <a:solidFill>
                  <a:srgbClr val="0099FF"/>
                </a:solidFill>
                <a:ea typeface="ＭＳ Ｐゴシック" charset="-128"/>
              </a:rPr>
              <a:t>. Ayuda con la Diabetes</a:t>
            </a:r>
            <a:endParaRPr lang="es-ES_tradnl" sz="2400" dirty="0">
              <a:solidFill>
                <a:srgbClr val="0099FF"/>
              </a:solidFill>
              <a:ea typeface="ＭＳ Ｐゴシック" charset="-128"/>
            </a:endParaRPr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533400" y="738664"/>
            <a:ext cx="8610600" cy="50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FF"/>
                    </a:gs>
                    <a:gs pos="100000">
                      <a:srgbClr val="D5E5F3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r>
              <a:rPr lang="es-ES" sz="1400" dirty="0" smtClean="0">
                <a:solidFill>
                  <a:srgbClr val="616365"/>
                </a:solidFill>
              </a:rPr>
              <a:t>27. </a:t>
            </a:r>
            <a:r>
              <a:rPr lang="es-ES" sz="1400" dirty="0"/>
              <a:t>¿Quién te ayuda más con la Diabetes en el Colegio? </a:t>
            </a:r>
            <a:r>
              <a:rPr lang="es-ES" sz="1400" dirty="0" smtClean="0">
                <a:solidFill>
                  <a:srgbClr val="FF3300"/>
                </a:solidFill>
              </a:rPr>
              <a:t>(% </a:t>
            </a:r>
            <a:r>
              <a:rPr lang="es-ES" sz="1400" dirty="0">
                <a:solidFill>
                  <a:srgbClr val="FF3300"/>
                </a:solidFill>
              </a:rPr>
              <a:t>- Sugerida </a:t>
            </a:r>
            <a:r>
              <a:rPr lang="es-ES" sz="1400" dirty="0" smtClean="0">
                <a:solidFill>
                  <a:srgbClr val="FF3300"/>
                </a:solidFill>
              </a:rPr>
              <a:t>y Múltiple)</a:t>
            </a:r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4229100" y="4655472"/>
            <a:ext cx="121920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Base</a:t>
            </a:r>
            <a:r>
              <a:rPr lang="en-US" sz="1000" dirty="0">
                <a:solidFill>
                  <a:srgbClr val="777777"/>
                </a:solidFill>
                <a:cs typeface="Arial" pitchFamily="34" charset="0"/>
              </a:rPr>
              <a:t>: 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Total (367)</a:t>
            </a:r>
            <a:endParaRPr lang="en-US" sz="1000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5742295" y="1821006"/>
            <a:ext cx="2944505" cy="874594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Rectángulo redondeado"/>
          <p:cNvSpPr/>
          <p:nvPr/>
        </p:nvSpPr>
        <p:spPr>
          <a:xfrm>
            <a:off x="5742295" y="3048119"/>
            <a:ext cx="2944505" cy="874594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CuadroTexto"/>
          <p:cNvSpPr txBox="1"/>
          <p:nvPr/>
        </p:nvSpPr>
        <p:spPr>
          <a:xfrm>
            <a:off x="5863420" y="1628800"/>
            <a:ext cx="137558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400" i="1" dirty="0" smtClean="0">
                <a:solidFill>
                  <a:schemeClr val="accent1"/>
                </a:solidFill>
              </a:rPr>
              <a:t>% Tutor</a:t>
            </a:r>
            <a:endParaRPr lang="es-ES" sz="1400" i="1" dirty="0">
              <a:solidFill>
                <a:schemeClr val="accent1"/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5863420" y="2852936"/>
            <a:ext cx="187693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400" i="1" dirty="0" smtClean="0">
                <a:solidFill>
                  <a:schemeClr val="accent1"/>
                </a:solidFill>
              </a:rPr>
              <a:t>% Amigos especiales</a:t>
            </a:r>
            <a:endParaRPr lang="es-ES" sz="1400" i="1" dirty="0">
              <a:solidFill>
                <a:schemeClr val="accent1"/>
              </a:solidFill>
            </a:endParaRPr>
          </a:p>
        </p:txBody>
      </p:sp>
      <p:graphicFrame>
        <p:nvGraphicFramePr>
          <p:cNvPr id="22" name="Char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339692"/>
              </p:ext>
            </p:extLst>
          </p:nvPr>
        </p:nvGraphicFramePr>
        <p:xfrm>
          <a:off x="5790630" y="1848869"/>
          <a:ext cx="2847833" cy="76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3" name="Char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2404255"/>
              </p:ext>
            </p:extLst>
          </p:nvPr>
        </p:nvGraphicFramePr>
        <p:xfrm>
          <a:off x="5809654" y="3109009"/>
          <a:ext cx="2847833" cy="76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14 Rectángulo redondeado"/>
          <p:cNvSpPr/>
          <p:nvPr/>
        </p:nvSpPr>
        <p:spPr>
          <a:xfrm>
            <a:off x="5724128" y="4341286"/>
            <a:ext cx="2944505" cy="874594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CuadroTexto"/>
          <p:cNvSpPr txBox="1"/>
          <p:nvPr/>
        </p:nvSpPr>
        <p:spPr>
          <a:xfrm>
            <a:off x="5845252" y="4149080"/>
            <a:ext cx="196710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400" i="1" dirty="0" smtClean="0">
                <a:solidFill>
                  <a:schemeClr val="accent1"/>
                </a:solidFill>
              </a:rPr>
              <a:t>% Resto de profesores</a:t>
            </a:r>
            <a:endParaRPr lang="es-ES" sz="1400" i="1" dirty="0">
              <a:solidFill>
                <a:schemeClr val="accent1"/>
              </a:solidFill>
            </a:endParaRPr>
          </a:p>
        </p:txBody>
      </p:sp>
      <p:graphicFrame>
        <p:nvGraphicFramePr>
          <p:cNvPr id="25" name="Char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3900576"/>
              </p:ext>
            </p:extLst>
          </p:nvPr>
        </p:nvGraphicFramePr>
        <p:xfrm>
          <a:off x="5772463" y="4369149"/>
          <a:ext cx="2847833" cy="76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6" name="Text Box 8"/>
          <p:cNvSpPr txBox="1">
            <a:spLocks noChangeArrowheads="1"/>
          </p:cNvSpPr>
          <p:nvPr/>
        </p:nvSpPr>
        <p:spPr bwMode="auto">
          <a:xfrm>
            <a:off x="6372200" y="5092987"/>
            <a:ext cx="2088232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 (178)                 (140)                   (49)</a:t>
            </a:r>
            <a:endParaRPr lang="en-US" sz="1000" dirty="0">
              <a:solidFill>
                <a:srgbClr val="FF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0874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Rectángulo redondeado"/>
          <p:cNvSpPr/>
          <p:nvPr/>
        </p:nvSpPr>
        <p:spPr>
          <a:xfrm>
            <a:off x="6074947" y="1812776"/>
            <a:ext cx="2889541" cy="32004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CuadroTexto"/>
          <p:cNvSpPr txBox="1"/>
          <p:nvPr/>
        </p:nvSpPr>
        <p:spPr>
          <a:xfrm>
            <a:off x="6732240" y="1650286"/>
            <a:ext cx="17907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 i="1" dirty="0" smtClean="0">
                <a:solidFill>
                  <a:schemeClr val="accent1"/>
                </a:solidFill>
              </a:rPr>
              <a:t>¿Quién te la pone?</a:t>
            </a:r>
            <a:endParaRPr lang="es-ES" sz="1600" i="1" dirty="0">
              <a:solidFill>
                <a:schemeClr val="accent1"/>
              </a:solidFill>
            </a:endParaRPr>
          </a:p>
        </p:txBody>
      </p:sp>
      <p:sp>
        <p:nvSpPr>
          <p:cNvPr id="2" name="1 Rectángulo redondeado"/>
          <p:cNvSpPr/>
          <p:nvPr/>
        </p:nvSpPr>
        <p:spPr>
          <a:xfrm>
            <a:off x="533400" y="1828800"/>
            <a:ext cx="5190728" cy="32004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62000" y="228600"/>
            <a:ext cx="75428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ctr"/>
            <a:r>
              <a:rPr lang="es-ES_tradnl" sz="2400" dirty="0">
                <a:solidFill>
                  <a:srgbClr val="0099FF"/>
                </a:solidFill>
                <a:ea typeface="ＭＳ Ｐゴシック" charset="-128"/>
              </a:rPr>
              <a:t>2</a:t>
            </a:r>
            <a:r>
              <a:rPr lang="es-ES_tradnl" sz="2400" dirty="0" smtClean="0">
                <a:solidFill>
                  <a:srgbClr val="0099FF"/>
                </a:solidFill>
                <a:ea typeface="ＭＳ Ｐゴシック" charset="-128"/>
              </a:rPr>
              <a:t>. Necesidades del niño para controlar Diabetes</a:t>
            </a:r>
            <a:endParaRPr lang="es-ES_tradnl" sz="2400" dirty="0">
              <a:solidFill>
                <a:srgbClr val="0099FF"/>
              </a:solidFill>
              <a:ea typeface="ＭＳ Ｐゴシック" charset="-128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33400" y="738664"/>
            <a:ext cx="8610600" cy="861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FF"/>
                    </a:gs>
                    <a:gs pos="100000">
                      <a:srgbClr val="D5E5F3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r>
              <a:rPr lang="es-ES" sz="1400" dirty="0" smtClean="0">
                <a:solidFill>
                  <a:srgbClr val="616365"/>
                </a:solidFill>
              </a:rPr>
              <a:t>28. </a:t>
            </a:r>
            <a:r>
              <a:rPr lang="es-ES" sz="1400" dirty="0">
                <a:solidFill>
                  <a:srgbClr val="616365"/>
                </a:solidFill>
              </a:rPr>
              <a:t>¿Necesitas ponerte insulina en el colegio?</a:t>
            </a:r>
            <a:r>
              <a:rPr lang="es-ES" sz="1400" dirty="0" smtClean="0">
                <a:solidFill>
                  <a:srgbClr val="FF3300"/>
                </a:solidFill>
              </a:rPr>
              <a:t>(% </a:t>
            </a:r>
            <a:r>
              <a:rPr lang="es-ES" sz="1400" dirty="0">
                <a:solidFill>
                  <a:srgbClr val="FF3300"/>
                </a:solidFill>
              </a:rPr>
              <a:t>- Sugerida </a:t>
            </a:r>
            <a:r>
              <a:rPr lang="es-ES" sz="1400" dirty="0" smtClean="0">
                <a:solidFill>
                  <a:srgbClr val="FF3300"/>
                </a:solidFill>
              </a:rPr>
              <a:t>y única)</a:t>
            </a:r>
          </a:p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r>
              <a:rPr lang="es-ES" sz="1400" dirty="0" smtClean="0">
                <a:solidFill>
                  <a:srgbClr val="616365"/>
                </a:solidFill>
              </a:rPr>
              <a:t>29. ¿Quién </a:t>
            </a:r>
            <a:r>
              <a:rPr lang="es-ES" sz="1400" dirty="0">
                <a:solidFill>
                  <a:srgbClr val="616365"/>
                </a:solidFill>
              </a:rPr>
              <a:t>te pone la insulina cuando estás en el colegio? (% </a:t>
            </a:r>
            <a:r>
              <a:rPr lang="es-ES" sz="1400" dirty="0">
                <a:solidFill>
                  <a:srgbClr val="FF3300"/>
                </a:solidFill>
              </a:rPr>
              <a:t>- Sugerida y </a:t>
            </a:r>
            <a:r>
              <a:rPr lang="es-ES" sz="1400" dirty="0" smtClean="0">
                <a:solidFill>
                  <a:srgbClr val="FF3300"/>
                </a:solidFill>
              </a:rPr>
              <a:t>múltiple)</a:t>
            </a:r>
            <a:endParaRPr lang="es-ES" sz="1400" dirty="0">
              <a:solidFill>
                <a:srgbClr val="FF3300"/>
              </a:solidFill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57200" y="5728998"/>
            <a:ext cx="8382000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defRPr sz="1400" b="1">
                <a:cs typeface="Arial" charset="0"/>
              </a:defRPr>
            </a:lvl1pPr>
            <a:lvl2pPr marL="742950" indent="-285750" eaLnBrk="0" hangingPunct="0">
              <a:defRPr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9pPr>
          </a:lstStyle>
          <a:p>
            <a:r>
              <a:rPr lang="es-ES" i="1" dirty="0" smtClean="0">
                <a:solidFill>
                  <a:srgbClr val="0070C0"/>
                </a:solidFill>
              </a:rPr>
              <a:t>Al menos la mitad de los niños necesita inyectarse insulina en el colegio, y en el 77% de los casos son ellos los que se la suministran a si mismos.</a:t>
            </a:r>
            <a:endParaRPr lang="es-ES" i="1" dirty="0">
              <a:solidFill>
                <a:srgbClr val="0070C0"/>
              </a:solidFill>
            </a:endParaRPr>
          </a:p>
        </p:txBody>
      </p:sp>
      <p:graphicFrame>
        <p:nvGraphicFramePr>
          <p:cNvPr id="9" name="Char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7849968"/>
              </p:ext>
            </p:extLst>
          </p:nvPr>
        </p:nvGraphicFramePr>
        <p:xfrm>
          <a:off x="457200" y="1931640"/>
          <a:ext cx="4962128" cy="33230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7561584"/>
              </p:ext>
            </p:extLst>
          </p:nvPr>
        </p:nvGraphicFramePr>
        <p:xfrm>
          <a:off x="5590728" y="1884783"/>
          <a:ext cx="3733800" cy="33444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6516216" y="4941168"/>
            <a:ext cx="1962944" cy="40011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s-ES" sz="1000" dirty="0" smtClean="0">
                <a:solidFill>
                  <a:srgbClr val="777777"/>
                </a:solidFill>
                <a:cs typeface="Arial" pitchFamily="34" charset="0"/>
              </a:rPr>
              <a:t>Base Necesita ponerse insulina en el colegio (188)</a:t>
            </a:r>
            <a:endParaRPr lang="es-ES" sz="1000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649134" y="1659523"/>
            <a:ext cx="9906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 i="1" dirty="0" smtClean="0">
                <a:solidFill>
                  <a:schemeClr val="accent1"/>
                </a:solidFill>
              </a:rPr>
              <a:t>%Total</a:t>
            </a:r>
            <a:endParaRPr lang="es-ES" sz="1600" i="1" dirty="0">
              <a:solidFill>
                <a:schemeClr val="accent1"/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3361928" y="1676400"/>
            <a:ext cx="17907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 i="1" dirty="0" smtClean="0">
                <a:solidFill>
                  <a:schemeClr val="accent1"/>
                </a:solidFill>
              </a:rPr>
              <a:t>% Edad</a:t>
            </a:r>
            <a:endParaRPr lang="es-ES" sz="1600" i="1" dirty="0">
              <a:solidFill>
                <a:schemeClr val="accent1"/>
              </a:solidFill>
            </a:endParaRP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1259632" y="4910971"/>
            <a:ext cx="1075184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Base</a:t>
            </a:r>
            <a:r>
              <a:rPr lang="en-US" sz="1000" dirty="0">
                <a:solidFill>
                  <a:srgbClr val="777777"/>
                </a:solidFill>
                <a:cs typeface="Arial" pitchFamily="34" charset="0"/>
              </a:rPr>
              <a:t>: 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Total (367)</a:t>
            </a:r>
            <a:endParaRPr lang="en-US" sz="1000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3131840" y="4910971"/>
            <a:ext cx="2312521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      (178)               (140)                 (49)</a:t>
            </a:r>
            <a:endParaRPr lang="en-US" sz="1000" dirty="0">
              <a:solidFill>
                <a:srgbClr val="FF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5425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62000" y="228600"/>
            <a:ext cx="75428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ctr"/>
            <a:r>
              <a:rPr lang="es-ES_tradnl" sz="2400" dirty="0">
                <a:solidFill>
                  <a:srgbClr val="0099FF"/>
                </a:solidFill>
                <a:ea typeface="ＭＳ Ｐゴシック" charset="-128"/>
              </a:rPr>
              <a:t>2</a:t>
            </a:r>
            <a:r>
              <a:rPr lang="es-ES_tradnl" sz="2400" dirty="0" smtClean="0">
                <a:solidFill>
                  <a:srgbClr val="0099FF"/>
                </a:solidFill>
                <a:ea typeface="ＭＳ Ｐゴシック" charset="-128"/>
              </a:rPr>
              <a:t>. Cambios en las pautas</a:t>
            </a:r>
            <a:endParaRPr lang="es-ES_tradnl" sz="2400" dirty="0">
              <a:solidFill>
                <a:srgbClr val="0099FF"/>
              </a:solidFill>
              <a:ea typeface="ＭＳ Ｐゴシック" charset="-128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04800" y="620688"/>
            <a:ext cx="8839200" cy="861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FF"/>
                    </a:gs>
                    <a:gs pos="100000">
                      <a:srgbClr val="D5E5F3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r>
              <a:rPr lang="es-ES" sz="1400" dirty="0"/>
              <a:t>30. ¿Has tenido que cambiar las veces que te pinchas la insulina porque te han puesto pegas en el colegio?</a:t>
            </a:r>
            <a:r>
              <a:rPr lang="es-ES" sz="1400" dirty="0">
                <a:solidFill>
                  <a:srgbClr val="616365"/>
                </a:solidFill>
              </a:rPr>
              <a:t> (</a:t>
            </a:r>
            <a:r>
              <a:rPr lang="es-ES" sz="1400" dirty="0">
                <a:solidFill>
                  <a:srgbClr val="FF3300"/>
                </a:solidFill>
              </a:rPr>
              <a:t>% - Sugerida y única</a:t>
            </a:r>
            <a:r>
              <a:rPr lang="es-ES" sz="1400" dirty="0" smtClean="0">
                <a:solidFill>
                  <a:srgbClr val="FF3300"/>
                </a:solidFill>
              </a:rPr>
              <a:t>)</a:t>
            </a:r>
            <a:endParaRPr lang="es-ES" sz="1400" dirty="0" smtClean="0">
              <a:solidFill>
                <a:srgbClr val="616365"/>
              </a:solidFill>
            </a:endParaRPr>
          </a:p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r>
              <a:rPr lang="es-ES" sz="1400" dirty="0" smtClean="0">
                <a:solidFill>
                  <a:srgbClr val="616365"/>
                </a:solidFill>
              </a:rPr>
              <a:t>31. </a:t>
            </a:r>
            <a:r>
              <a:rPr lang="es-ES" sz="1400" dirty="0">
                <a:solidFill>
                  <a:srgbClr val="616365"/>
                </a:solidFill>
              </a:rPr>
              <a:t>¿Debes realizarte algún autocontrol mientras estás en el colegio?</a:t>
            </a:r>
            <a:r>
              <a:rPr lang="es-ES" sz="1400" dirty="0" smtClean="0">
                <a:solidFill>
                  <a:srgbClr val="FF3300"/>
                </a:solidFill>
              </a:rPr>
              <a:t>(% </a:t>
            </a:r>
            <a:r>
              <a:rPr lang="es-ES" sz="1400" dirty="0">
                <a:solidFill>
                  <a:srgbClr val="FF3300"/>
                </a:solidFill>
              </a:rPr>
              <a:t>- Sugerida </a:t>
            </a:r>
            <a:r>
              <a:rPr lang="es-ES" sz="1400" dirty="0" smtClean="0">
                <a:solidFill>
                  <a:srgbClr val="FF3300"/>
                </a:solidFill>
              </a:rPr>
              <a:t>y única)</a:t>
            </a:r>
          </a:p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r>
              <a:rPr lang="es-ES" sz="1400" dirty="0" smtClean="0">
                <a:solidFill>
                  <a:srgbClr val="616365"/>
                </a:solidFill>
              </a:rPr>
              <a:t>33</a:t>
            </a:r>
            <a:r>
              <a:rPr lang="es-ES" sz="1400" dirty="0">
                <a:solidFill>
                  <a:srgbClr val="616365"/>
                </a:solidFill>
              </a:rPr>
              <a:t>. ¿Has tenido que hacerte menos autocontroles por falta de colaboración del colegio? </a:t>
            </a:r>
            <a:r>
              <a:rPr lang="es-ES" sz="1400" dirty="0">
                <a:solidFill>
                  <a:srgbClr val="FF3300"/>
                </a:solidFill>
              </a:rPr>
              <a:t>(% - Sugerida y única</a:t>
            </a:r>
            <a:r>
              <a:rPr lang="es-ES" sz="1400" dirty="0" smtClean="0">
                <a:solidFill>
                  <a:srgbClr val="FF3300"/>
                </a:solidFill>
              </a:rPr>
              <a:t>)</a:t>
            </a:r>
          </a:p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r>
              <a:rPr lang="es-ES" sz="1400" dirty="0">
                <a:solidFill>
                  <a:srgbClr val="616365"/>
                </a:solidFill>
              </a:rPr>
              <a:t>32. ¿Quién suele ayudarte a hacer los controles de glucosa en el colegio? </a:t>
            </a:r>
            <a:r>
              <a:rPr lang="es-ES" sz="1400" dirty="0">
                <a:solidFill>
                  <a:srgbClr val="FF3300"/>
                </a:solidFill>
              </a:rPr>
              <a:t>(% - Sugerida y Múltiple</a:t>
            </a:r>
            <a:r>
              <a:rPr lang="es-ES" sz="1400" dirty="0" smtClean="0">
                <a:solidFill>
                  <a:srgbClr val="FF3300"/>
                </a:solidFill>
              </a:rPr>
              <a:t>)</a:t>
            </a:r>
            <a:endParaRPr lang="es-ES" sz="1400" dirty="0">
              <a:solidFill>
                <a:srgbClr val="FF3300"/>
              </a:solidFill>
            </a:endParaRPr>
          </a:p>
        </p:txBody>
      </p:sp>
      <p:graphicFrame>
        <p:nvGraphicFramePr>
          <p:cNvPr id="6" name="Char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1935137"/>
              </p:ext>
            </p:extLst>
          </p:nvPr>
        </p:nvGraphicFramePr>
        <p:xfrm>
          <a:off x="303896" y="1818593"/>
          <a:ext cx="8001000" cy="3570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624608" y="5162128"/>
            <a:ext cx="1219200" cy="47705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Base</a:t>
            </a:r>
            <a:r>
              <a:rPr lang="en-US" sz="1000" dirty="0">
                <a:solidFill>
                  <a:srgbClr val="777777"/>
                </a:solidFill>
                <a:cs typeface="Arial" pitchFamily="34" charset="0"/>
              </a:rPr>
              <a:t>: 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Total</a:t>
            </a:r>
          </a:p>
          <a:p>
            <a:pPr algn="ctr"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 (367)</a:t>
            </a:r>
            <a:endParaRPr lang="en-US" sz="1000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533400" y="6002124"/>
            <a:ext cx="8382000" cy="73866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defRPr sz="1400" b="1">
                <a:cs typeface="Arial" charset="0"/>
              </a:defRPr>
            </a:lvl1pPr>
            <a:lvl2pPr marL="742950" indent="-285750" eaLnBrk="0" hangingPunct="0">
              <a:defRPr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9pPr>
          </a:lstStyle>
          <a:p>
            <a:r>
              <a:rPr lang="es-ES" i="1" dirty="0" smtClean="0">
                <a:solidFill>
                  <a:srgbClr val="0070C0"/>
                </a:solidFill>
              </a:rPr>
              <a:t>El 90% de los niños tienen que hacerse autocontroles durante la jornada escolar y de éstos, el 93% afirma que no ha tenido que hacerse menos controles por falta de colaboración. Además, la gran mayoría no necesita ayuda (75%)</a:t>
            </a:r>
            <a:endParaRPr lang="es-ES" i="1" dirty="0">
              <a:solidFill>
                <a:srgbClr val="0070C0"/>
              </a:solidFill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3280792" y="5157192"/>
            <a:ext cx="1507232" cy="63094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s-ES" sz="1000" dirty="0" smtClean="0">
                <a:solidFill>
                  <a:srgbClr val="777777"/>
                </a:solidFill>
                <a:cs typeface="Arial" pitchFamily="34" charset="0"/>
              </a:rPr>
              <a:t>Base: Deben realizar autocontroles</a:t>
            </a:r>
          </a:p>
          <a:p>
            <a:pPr algn="ctr"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s-ES" sz="1000" dirty="0" smtClean="0">
                <a:solidFill>
                  <a:srgbClr val="777777"/>
                </a:solidFill>
                <a:cs typeface="Arial" pitchFamily="34" charset="0"/>
              </a:rPr>
              <a:t> (331)</a:t>
            </a:r>
            <a:endParaRPr lang="es-ES" sz="1000" dirty="0">
              <a:solidFill>
                <a:srgbClr val="FF0000"/>
              </a:solidFill>
              <a:cs typeface="Arial" pitchFamily="34" charset="0"/>
            </a:endParaRPr>
          </a:p>
        </p:txBody>
      </p:sp>
      <p:cxnSp>
        <p:nvCxnSpPr>
          <p:cNvPr id="3" name="2 Conector angular"/>
          <p:cNvCxnSpPr/>
          <p:nvPr/>
        </p:nvCxnSpPr>
        <p:spPr>
          <a:xfrm flipV="1">
            <a:off x="3203848" y="3539480"/>
            <a:ext cx="2088232" cy="249560"/>
          </a:xfrm>
          <a:prstGeom prst="bentConnector3">
            <a:avLst>
              <a:gd name="adj1" fmla="val 50000"/>
            </a:avLst>
          </a:prstGeom>
          <a:ln w="28575">
            <a:solidFill>
              <a:srgbClr val="FFC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9771697"/>
              </p:ext>
            </p:extLst>
          </p:nvPr>
        </p:nvGraphicFramePr>
        <p:xfrm>
          <a:off x="5220072" y="1700808"/>
          <a:ext cx="3733800" cy="41344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7265627" y="4722342"/>
            <a:ext cx="1507232" cy="63094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s-ES" sz="1000" dirty="0" smtClean="0">
                <a:solidFill>
                  <a:srgbClr val="777777"/>
                </a:solidFill>
                <a:cs typeface="Arial" pitchFamily="34" charset="0"/>
              </a:rPr>
              <a:t>Base: Deben realizar autocontroles</a:t>
            </a:r>
          </a:p>
          <a:p>
            <a:pPr algn="ctr"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s-ES" sz="1000" dirty="0" smtClean="0">
                <a:solidFill>
                  <a:srgbClr val="777777"/>
                </a:solidFill>
                <a:cs typeface="Arial" pitchFamily="34" charset="0"/>
              </a:rPr>
              <a:t> (331)</a:t>
            </a:r>
            <a:endParaRPr lang="es-ES" sz="1000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5" name="4 Abrir llave"/>
          <p:cNvSpPr/>
          <p:nvPr/>
        </p:nvSpPr>
        <p:spPr>
          <a:xfrm>
            <a:off x="5364088" y="1916832"/>
            <a:ext cx="216024" cy="3245296"/>
          </a:xfrm>
          <a:prstGeom prst="leftBrac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31302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62000" y="228600"/>
            <a:ext cx="75428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ctr"/>
            <a:r>
              <a:rPr lang="es-ES_tradnl" sz="2400" dirty="0">
                <a:solidFill>
                  <a:srgbClr val="0099FF"/>
                </a:solidFill>
                <a:ea typeface="ＭＳ Ｐゴシック" charset="-128"/>
              </a:rPr>
              <a:t>2</a:t>
            </a:r>
            <a:r>
              <a:rPr lang="es-ES_tradnl" sz="2400" dirty="0" smtClean="0">
                <a:solidFill>
                  <a:srgbClr val="0099FF"/>
                </a:solidFill>
                <a:ea typeface="ＭＳ Ｐゴシック" charset="-128"/>
              </a:rPr>
              <a:t>. Cambios en las pautas</a:t>
            </a:r>
            <a:endParaRPr lang="es-ES_tradnl" sz="2400" dirty="0">
              <a:solidFill>
                <a:srgbClr val="0099FF"/>
              </a:solidFill>
              <a:ea typeface="ＭＳ Ｐゴシック" charset="-128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04800" y="738664"/>
            <a:ext cx="8839200" cy="861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FF"/>
                    </a:gs>
                    <a:gs pos="100000">
                      <a:srgbClr val="D5E5F3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r>
              <a:rPr lang="es-ES" sz="1400" dirty="0"/>
              <a:t>30. ¿Has tenido que cambiar las veces que te pinchas la insulina porque te han puesto pegas en el colegio?</a:t>
            </a:r>
            <a:r>
              <a:rPr lang="es-ES" sz="1400" dirty="0">
                <a:solidFill>
                  <a:srgbClr val="616365"/>
                </a:solidFill>
              </a:rPr>
              <a:t> (</a:t>
            </a:r>
            <a:r>
              <a:rPr lang="es-ES" sz="1400" dirty="0">
                <a:solidFill>
                  <a:srgbClr val="FF3300"/>
                </a:solidFill>
              </a:rPr>
              <a:t>% - Sugerida y única</a:t>
            </a:r>
            <a:r>
              <a:rPr lang="es-ES" sz="1400" dirty="0" smtClean="0">
                <a:solidFill>
                  <a:srgbClr val="FF3300"/>
                </a:solidFill>
              </a:rPr>
              <a:t>)</a:t>
            </a:r>
            <a:endParaRPr lang="es-ES" sz="1400" dirty="0" smtClean="0">
              <a:solidFill>
                <a:srgbClr val="616365"/>
              </a:solidFill>
            </a:endParaRPr>
          </a:p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r>
              <a:rPr lang="es-ES" sz="1400" dirty="0" smtClean="0">
                <a:solidFill>
                  <a:srgbClr val="616365"/>
                </a:solidFill>
              </a:rPr>
              <a:t>31. </a:t>
            </a:r>
            <a:r>
              <a:rPr lang="es-ES" sz="1400" dirty="0">
                <a:solidFill>
                  <a:srgbClr val="616365"/>
                </a:solidFill>
              </a:rPr>
              <a:t>¿Debes realizarte algún autocontrol mientras estás en el colegio?</a:t>
            </a:r>
            <a:r>
              <a:rPr lang="es-ES" sz="1400" dirty="0" smtClean="0">
                <a:solidFill>
                  <a:srgbClr val="FF3300"/>
                </a:solidFill>
              </a:rPr>
              <a:t>(% </a:t>
            </a:r>
            <a:r>
              <a:rPr lang="es-ES" sz="1400" dirty="0">
                <a:solidFill>
                  <a:srgbClr val="FF3300"/>
                </a:solidFill>
              </a:rPr>
              <a:t>- Sugerida </a:t>
            </a:r>
            <a:r>
              <a:rPr lang="es-ES" sz="1400" dirty="0" smtClean="0">
                <a:solidFill>
                  <a:srgbClr val="FF3300"/>
                </a:solidFill>
              </a:rPr>
              <a:t>y única)</a:t>
            </a:r>
          </a:p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r>
              <a:rPr lang="es-ES" sz="1400" dirty="0" smtClean="0">
                <a:solidFill>
                  <a:srgbClr val="616365"/>
                </a:solidFill>
              </a:rPr>
              <a:t>33</a:t>
            </a:r>
            <a:r>
              <a:rPr lang="es-ES" sz="1400" dirty="0">
                <a:solidFill>
                  <a:srgbClr val="616365"/>
                </a:solidFill>
              </a:rPr>
              <a:t>. ¿Has tenido que hacerte menos autocontroles por falta de colaboración del colegio? </a:t>
            </a:r>
            <a:r>
              <a:rPr lang="es-ES" sz="1400" dirty="0">
                <a:solidFill>
                  <a:srgbClr val="FF3300"/>
                </a:solidFill>
              </a:rPr>
              <a:t>(% - Sugerida y única</a:t>
            </a:r>
            <a:r>
              <a:rPr lang="es-ES" sz="1400" dirty="0" smtClean="0">
                <a:solidFill>
                  <a:srgbClr val="FF3300"/>
                </a:solidFill>
              </a:rPr>
              <a:t>)</a:t>
            </a:r>
          </a:p>
        </p:txBody>
      </p:sp>
      <p:graphicFrame>
        <p:nvGraphicFramePr>
          <p:cNvPr id="6" name="Char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5046172"/>
              </p:ext>
            </p:extLst>
          </p:nvPr>
        </p:nvGraphicFramePr>
        <p:xfrm>
          <a:off x="611560" y="1818593"/>
          <a:ext cx="8001000" cy="3570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267744" y="5090120"/>
            <a:ext cx="1219200" cy="47705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Base</a:t>
            </a:r>
            <a:r>
              <a:rPr lang="en-US" sz="1000" dirty="0">
                <a:solidFill>
                  <a:srgbClr val="777777"/>
                </a:solidFill>
                <a:cs typeface="Arial" pitchFamily="34" charset="0"/>
              </a:rPr>
              <a:t>: 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Total</a:t>
            </a:r>
          </a:p>
          <a:p>
            <a:pPr algn="ctr"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 (367)</a:t>
            </a:r>
            <a:endParaRPr lang="en-US" sz="1000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533400" y="6002124"/>
            <a:ext cx="8382000" cy="73866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defRPr sz="1400" b="1">
                <a:cs typeface="Arial" charset="0"/>
              </a:defRPr>
            </a:lvl1pPr>
            <a:lvl2pPr marL="742950" indent="-285750" eaLnBrk="0" hangingPunct="0">
              <a:defRPr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9pPr>
          </a:lstStyle>
          <a:p>
            <a:r>
              <a:rPr lang="es-ES" i="1" dirty="0" smtClean="0">
                <a:solidFill>
                  <a:srgbClr val="0070C0"/>
                </a:solidFill>
              </a:rPr>
              <a:t>La gran mayoría no ha tenido que cambiar las veces que se tiene que pinchar por problemas que vengan del colegio (96%). El 90% de los niños tienen que hacerse autocontroles durante la jornada escolar y de éstos, el 93% afirma que no ha tenido que hacerse menos controles por falta de colaboración. </a:t>
            </a:r>
            <a:endParaRPr lang="es-ES" i="1" dirty="0">
              <a:solidFill>
                <a:srgbClr val="0070C0"/>
              </a:solidFill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6372200" y="5013176"/>
            <a:ext cx="1507232" cy="63094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s-ES" sz="1000" dirty="0" smtClean="0">
                <a:solidFill>
                  <a:srgbClr val="777777"/>
                </a:solidFill>
                <a:cs typeface="Arial" pitchFamily="34" charset="0"/>
              </a:rPr>
              <a:t>Base: Deben realizar autocontroles</a:t>
            </a:r>
          </a:p>
          <a:p>
            <a:pPr algn="ctr"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s-ES" sz="1000" dirty="0" smtClean="0">
                <a:solidFill>
                  <a:srgbClr val="777777"/>
                </a:solidFill>
                <a:cs typeface="Arial" pitchFamily="34" charset="0"/>
              </a:rPr>
              <a:t> (331)</a:t>
            </a:r>
            <a:endParaRPr lang="es-ES" sz="1000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4427984" y="5090120"/>
            <a:ext cx="1219200" cy="47705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Base</a:t>
            </a:r>
            <a:r>
              <a:rPr lang="en-US" sz="1000" dirty="0">
                <a:solidFill>
                  <a:srgbClr val="777777"/>
                </a:solidFill>
                <a:cs typeface="Arial" pitchFamily="34" charset="0"/>
              </a:rPr>
              <a:t>: 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Total</a:t>
            </a:r>
          </a:p>
          <a:p>
            <a:pPr algn="ctr"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 (367)</a:t>
            </a:r>
            <a:endParaRPr lang="en-US" sz="1000" dirty="0">
              <a:solidFill>
                <a:srgbClr val="FF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0253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713095" y="1245632"/>
            <a:ext cx="5257800" cy="419981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14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4509002"/>
              </p:ext>
            </p:extLst>
          </p:nvPr>
        </p:nvGraphicFramePr>
        <p:xfrm>
          <a:off x="685800" y="1245632"/>
          <a:ext cx="6464300" cy="41344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919162" y="5802868"/>
            <a:ext cx="7539038" cy="30777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defRPr sz="1400" b="1">
                <a:cs typeface="Arial" charset="0"/>
              </a:defRPr>
            </a:lvl1pPr>
            <a:lvl2pPr marL="742950" indent="-285750" eaLnBrk="0" hangingPunct="0">
              <a:defRPr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9pPr>
          </a:lstStyle>
          <a:p>
            <a:r>
              <a:rPr lang="es-ES" i="1" dirty="0" smtClean="0">
                <a:solidFill>
                  <a:srgbClr val="0070C0"/>
                </a:solidFill>
              </a:rPr>
              <a:t>La gran mayoría (75%) afirma no necesitar ayuda. El resto se dividen entre compañeros, profesores.</a:t>
            </a:r>
            <a:endParaRPr lang="es-ES" i="1" dirty="0">
              <a:solidFill>
                <a:srgbClr val="0070C0"/>
              </a:solidFill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762000" y="228600"/>
            <a:ext cx="75428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ctr"/>
            <a:r>
              <a:rPr lang="es-ES_tradnl" sz="2400" dirty="0">
                <a:solidFill>
                  <a:srgbClr val="0099FF"/>
                </a:solidFill>
                <a:ea typeface="ＭＳ Ｐゴシック" charset="-128"/>
              </a:rPr>
              <a:t>2</a:t>
            </a:r>
            <a:r>
              <a:rPr lang="es-ES_tradnl" sz="2400" dirty="0" smtClean="0">
                <a:solidFill>
                  <a:srgbClr val="0099FF"/>
                </a:solidFill>
                <a:ea typeface="ＭＳ Ｐゴシック" charset="-128"/>
              </a:rPr>
              <a:t>. Ayuda para autocontrol de la Diabetes</a:t>
            </a:r>
            <a:endParaRPr lang="es-ES_tradnl" sz="2400" dirty="0">
              <a:solidFill>
                <a:srgbClr val="0099FF"/>
              </a:solidFill>
              <a:ea typeface="ＭＳ Ｐゴシック" charset="-128"/>
            </a:endParaRPr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533400" y="738664"/>
            <a:ext cx="8610600" cy="50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FF"/>
                    </a:gs>
                    <a:gs pos="100000">
                      <a:srgbClr val="D5E5F3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r>
              <a:rPr lang="es-ES" sz="1400" dirty="0" smtClean="0">
                <a:solidFill>
                  <a:srgbClr val="616365"/>
                </a:solidFill>
              </a:rPr>
              <a:t>32. ¿</a:t>
            </a:r>
            <a:r>
              <a:rPr lang="es-ES" sz="1400" dirty="0">
                <a:solidFill>
                  <a:srgbClr val="616365"/>
                </a:solidFill>
              </a:rPr>
              <a:t>Quién suele ayudarte a hacer los controles de glucosa en el colegio? </a:t>
            </a:r>
            <a:r>
              <a:rPr lang="es-ES" sz="1400" dirty="0" smtClean="0">
                <a:solidFill>
                  <a:srgbClr val="FF3300"/>
                </a:solidFill>
              </a:rPr>
              <a:t>(% </a:t>
            </a:r>
            <a:r>
              <a:rPr lang="es-ES" sz="1400" dirty="0">
                <a:solidFill>
                  <a:srgbClr val="FF3300"/>
                </a:solidFill>
              </a:rPr>
              <a:t>- Sugerida </a:t>
            </a:r>
            <a:r>
              <a:rPr lang="es-ES" sz="1400" dirty="0" smtClean="0">
                <a:solidFill>
                  <a:srgbClr val="FF3300"/>
                </a:solidFill>
              </a:rPr>
              <a:t>y Múltiple)</a:t>
            </a:r>
          </a:p>
        </p:txBody>
      </p:sp>
      <p:sp>
        <p:nvSpPr>
          <p:cNvPr id="8" name="7 Rectángulo redondeado"/>
          <p:cNvSpPr/>
          <p:nvPr/>
        </p:nvSpPr>
        <p:spPr>
          <a:xfrm>
            <a:off x="5436096" y="2986454"/>
            <a:ext cx="3294201" cy="874594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9" name="Char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3735031"/>
              </p:ext>
            </p:extLst>
          </p:nvPr>
        </p:nvGraphicFramePr>
        <p:xfrm>
          <a:off x="5532767" y="3099048"/>
          <a:ext cx="3053513" cy="76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16 CuadroTexto"/>
          <p:cNvSpPr txBox="1"/>
          <p:nvPr/>
        </p:nvSpPr>
        <p:spPr>
          <a:xfrm>
            <a:off x="5532767" y="2791271"/>
            <a:ext cx="182937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400" i="1" dirty="0" smtClean="0">
                <a:solidFill>
                  <a:schemeClr val="accent1"/>
                </a:solidFill>
              </a:rPr>
              <a:t>% No necesito ayuda</a:t>
            </a:r>
            <a:endParaRPr lang="es-ES" sz="1400" i="1" dirty="0">
              <a:solidFill>
                <a:schemeClr val="accent1"/>
              </a:solidFill>
            </a:endParaRP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4000872" y="4581128"/>
            <a:ext cx="1507232" cy="63094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s-ES" sz="1000" dirty="0" smtClean="0">
                <a:solidFill>
                  <a:srgbClr val="777777"/>
                </a:solidFill>
                <a:cs typeface="Arial" pitchFamily="34" charset="0"/>
              </a:rPr>
              <a:t>Base: Deben realizar autocontroles</a:t>
            </a:r>
          </a:p>
          <a:p>
            <a:pPr algn="ctr"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s-ES" sz="1000" dirty="0" smtClean="0">
                <a:solidFill>
                  <a:srgbClr val="777777"/>
                </a:solidFill>
                <a:cs typeface="Arial" pitchFamily="34" charset="0"/>
              </a:rPr>
              <a:t> (331)</a:t>
            </a:r>
            <a:endParaRPr lang="es-ES" sz="1000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6203638" y="3830851"/>
            <a:ext cx="2254562" cy="2462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s-ES" sz="1000" dirty="0">
                <a:solidFill>
                  <a:srgbClr val="777777"/>
                </a:solidFill>
                <a:cs typeface="Arial" pitchFamily="34" charset="0"/>
              </a:rPr>
              <a:t> </a:t>
            </a:r>
            <a:r>
              <a:rPr lang="es-ES" sz="1000" dirty="0" smtClean="0">
                <a:solidFill>
                  <a:srgbClr val="777777"/>
                </a:solidFill>
                <a:cs typeface="Arial" pitchFamily="34" charset="0"/>
              </a:rPr>
              <a:t>(163)                     (126)                    (42)</a:t>
            </a:r>
            <a:endParaRPr lang="es-ES" sz="1000" dirty="0">
              <a:solidFill>
                <a:srgbClr val="FF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3676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6"/>
          <p:cNvSpPr/>
          <p:nvPr/>
        </p:nvSpPr>
        <p:spPr>
          <a:xfrm>
            <a:off x="1619672" y="2122512"/>
            <a:ext cx="7416824" cy="796107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s-ES" sz="1400" dirty="0" smtClean="0">
                <a:solidFill>
                  <a:srgbClr val="5F5F5F"/>
                </a:solidFill>
              </a:rPr>
              <a:t>En estos momentos, la Fundación para la Diabetes se plantea con</a:t>
            </a:r>
            <a:r>
              <a:rPr lang="es-ES" sz="1400" b="1" dirty="0" smtClean="0">
                <a:solidFill>
                  <a:srgbClr val="5F5F5F"/>
                </a:solidFill>
              </a:rPr>
              <a:t>ocer más en detalle la situación actual </a:t>
            </a:r>
            <a:r>
              <a:rPr lang="es-ES" sz="1400" b="1" dirty="0">
                <a:solidFill>
                  <a:srgbClr val="5F5F5F"/>
                </a:solidFill>
              </a:rPr>
              <a:t>de los niños en edad escolar </a:t>
            </a:r>
            <a:r>
              <a:rPr lang="es-ES" sz="1400" dirty="0">
                <a:solidFill>
                  <a:srgbClr val="5F5F5F"/>
                </a:solidFill>
              </a:rPr>
              <a:t>en al Comunidad de Madrid, así como en el resto de Comunidades Autónomas, con respecto al año </a:t>
            </a:r>
            <a:r>
              <a:rPr lang="es-ES" sz="1400" dirty="0" smtClean="0">
                <a:solidFill>
                  <a:srgbClr val="5F5F5F"/>
                </a:solidFill>
              </a:rPr>
              <a:t>2005</a:t>
            </a:r>
            <a:r>
              <a:rPr lang="es-ES" sz="1400" dirty="0">
                <a:solidFill>
                  <a:srgbClr val="5F5F5F"/>
                </a:solidFill>
              </a:rPr>
              <a:t>.</a:t>
            </a:r>
          </a:p>
        </p:txBody>
      </p:sp>
      <p:sp>
        <p:nvSpPr>
          <p:cNvPr id="11" name="Rectangle 16"/>
          <p:cNvSpPr/>
          <p:nvPr/>
        </p:nvSpPr>
        <p:spPr>
          <a:xfrm>
            <a:off x="1619672" y="2990627"/>
            <a:ext cx="7416824" cy="122600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s-ES" sz="1400" dirty="0">
                <a:solidFill>
                  <a:srgbClr val="5F5F5F"/>
                </a:solidFill>
                <a:cs typeface="Calibri"/>
              </a:rPr>
              <a:t>En este contexto, se plantea la necesidad de conocer más en </a:t>
            </a:r>
            <a:r>
              <a:rPr lang="es-ES" sz="1400" dirty="0" smtClean="0">
                <a:solidFill>
                  <a:srgbClr val="5F5F5F"/>
                </a:solidFill>
                <a:cs typeface="Calibri"/>
              </a:rPr>
              <a:t>detalle: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s-ES" sz="1400" dirty="0">
                <a:solidFill>
                  <a:srgbClr val="5F5F5F"/>
                </a:solidFill>
                <a:cs typeface="Calibri"/>
              </a:rPr>
              <a:t>Cómo </a:t>
            </a:r>
            <a:r>
              <a:rPr lang="es-ES" sz="1400" dirty="0" smtClean="0">
                <a:solidFill>
                  <a:srgbClr val="5F5F5F"/>
                </a:solidFill>
                <a:cs typeface="Calibri"/>
              </a:rPr>
              <a:t>afecta la diabetes </a:t>
            </a:r>
            <a:r>
              <a:rPr lang="es-ES" sz="1400" dirty="0">
                <a:solidFill>
                  <a:srgbClr val="5F5F5F"/>
                </a:solidFill>
                <a:cs typeface="Calibri"/>
              </a:rPr>
              <a:t>a los propios niños: en su relación con los demás y “convivencia con la enfermedad”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s-ES" sz="1400" dirty="0" smtClean="0">
                <a:solidFill>
                  <a:srgbClr val="5F5F5F"/>
                </a:solidFill>
                <a:cs typeface="Calibri"/>
              </a:rPr>
              <a:t>Cómo afecta a los padres: tanto en su día a día como en medios de información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s-ES" sz="1400" dirty="0" smtClean="0">
                <a:solidFill>
                  <a:srgbClr val="5F5F5F"/>
                </a:solidFill>
                <a:cs typeface="Calibri"/>
              </a:rPr>
              <a:t>Que </a:t>
            </a:r>
            <a:r>
              <a:rPr lang="es-ES" sz="1400" dirty="0">
                <a:solidFill>
                  <a:srgbClr val="5F5F5F"/>
                </a:solidFill>
                <a:cs typeface="Calibri"/>
              </a:rPr>
              <a:t>implicaciones tiene  la Diabetes en los Centros </a:t>
            </a:r>
            <a:r>
              <a:rPr lang="es-ES" sz="1400" dirty="0" smtClean="0">
                <a:solidFill>
                  <a:srgbClr val="5F5F5F"/>
                </a:solidFill>
                <a:cs typeface="Calibri"/>
              </a:rPr>
              <a:t>escolares: medios y recursos disponibles y nivel de conocimiento y ayuda prestada al niño.</a:t>
            </a:r>
            <a:endParaRPr lang="es-ES" sz="1400" dirty="0">
              <a:solidFill>
                <a:srgbClr val="5F5F5F"/>
              </a:solidFill>
              <a:cs typeface="Calibri"/>
            </a:endParaRPr>
          </a:p>
        </p:txBody>
      </p:sp>
      <p:sp>
        <p:nvSpPr>
          <p:cNvPr id="12" name="Rectangle 16"/>
          <p:cNvSpPr/>
          <p:nvPr/>
        </p:nvSpPr>
        <p:spPr>
          <a:xfrm>
            <a:off x="1623696" y="4303265"/>
            <a:ext cx="1747664" cy="230304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176213" indent="-176213" algn="just">
              <a:buFontTx/>
              <a:buAutoNum type="arabicPeriod"/>
              <a:defRPr/>
            </a:pPr>
            <a:r>
              <a:rPr lang="es-ES" sz="1400" dirty="0" smtClean="0">
                <a:solidFill>
                  <a:srgbClr val="FFFFFF">
                    <a:lumMod val="50000"/>
                  </a:srgbClr>
                </a:solidFill>
                <a:cs typeface="Calibri"/>
              </a:rPr>
              <a:t>RESPECTO AL NIÑO</a:t>
            </a:r>
            <a:endParaRPr lang="es-ES" sz="1400" dirty="0">
              <a:solidFill>
                <a:srgbClr val="FFFFFF">
                  <a:lumMod val="50000"/>
                </a:srgbClr>
              </a:solidFill>
              <a:cs typeface="Calibri"/>
            </a:endParaRPr>
          </a:p>
          <a:p>
            <a:pPr algn="just">
              <a:defRPr/>
            </a:pPr>
            <a:endParaRPr lang="es-ES" sz="1400" dirty="0">
              <a:solidFill>
                <a:srgbClr val="FFFFFF">
                  <a:lumMod val="50000"/>
                </a:srgbClr>
              </a:solidFill>
              <a:cs typeface="Calibri"/>
            </a:endParaRPr>
          </a:p>
        </p:txBody>
      </p:sp>
      <p:sp>
        <p:nvSpPr>
          <p:cNvPr id="14" name="Rectangle 16"/>
          <p:cNvSpPr/>
          <p:nvPr/>
        </p:nvSpPr>
        <p:spPr>
          <a:xfrm>
            <a:off x="379412" y="551122"/>
            <a:ext cx="1163638" cy="1495190"/>
          </a:xfrm>
          <a:prstGeom prst="rect">
            <a:avLst/>
          </a:prstGeom>
          <a:solidFill>
            <a:srgbClr val="009DD9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rgbClr val="FFFFFF"/>
                </a:solidFill>
                <a:cs typeface="Calibri"/>
              </a:rPr>
              <a:t>Situation</a:t>
            </a:r>
          </a:p>
        </p:txBody>
      </p:sp>
      <p:sp>
        <p:nvSpPr>
          <p:cNvPr id="15" name="Rectangle 16"/>
          <p:cNvSpPr/>
          <p:nvPr/>
        </p:nvSpPr>
        <p:spPr>
          <a:xfrm>
            <a:off x="381000" y="2124100"/>
            <a:ext cx="1163638" cy="794519"/>
          </a:xfrm>
          <a:prstGeom prst="rect">
            <a:avLst/>
          </a:prstGeom>
          <a:solidFill>
            <a:srgbClr val="009DD9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rgbClr val="FFFFFF"/>
                </a:solidFill>
                <a:cs typeface="Calibri"/>
              </a:rPr>
              <a:t>Challenge</a:t>
            </a:r>
          </a:p>
        </p:txBody>
      </p:sp>
      <p:sp>
        <p:nvSpPr>
          <p:cNvPr id="16" name="Rectangle 16"/>
          <p:cNvSpPr/>
          <p:nvPr/>
        </p:nvSpPr>
        <p:spPr>
          <a:xfrm>
            <a:off x="381000" y="2992213"/>
            <a:ext cx="1163638" cy="1223764"/>
          </a:xfrm>
          <a:prstGeom prst="rect">
            <a:avLst/>
          </a:prstGeom>
          <a:solidFill>
            <a:srgbClr val="009DD9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rgbClr val="FFFFFF"/>
                </a:solidFill>
                <a:cs typeface="Calibri"/>
              </a:rPr>
              <a:t>Questions</a:t>
            </a:r>
            <a:endParaRPr lang="en-US" sz="1400" dirty="0">
              <a:solidFill>
                <a:srgbClr val="FFFFFF"/>
              </a:solidFill>
              <a:cs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79413" y="4303265"/>
            <a:ext cx="1163637" cy="649288"/>
          </a:xfrm>
          <a:prstGeom prst="rect">
            <a:avLst/>
          </a:prstGeom>
          <a:solidFill>
            <a:srgbClr val="009DD9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rgbClr val="FFFFFF"/>
                </a:solidFill>
                <a:cs typeface="Calibri"/>
              </a:rPr>
              <a:t>Answers</a:t>
            </a:r>
          </a:p>
        </p:txBody>
      </p:sp>
      <p:sp>
        <p:nvSpPr>
          <p:cNvPr id="56" name="Rectangle 16"/>
          <p:cNvSpPr/>
          <p:nvPr/>
        </p:nvSpPr>
        <p:spPr>
          <a:xfrm>
            <a:off x="3443368" y="4293096"/>
            <a:ext cx="3744416" cy="230304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>
              <a:defRPr/>
            </a:pPr>
            <a:r>
              <a:rPr lang="es-ES" sz="1400" dirty="0" smtClean="0">
                <a:solidFill>
                  <a:prstClr val="white">
                    <a:lumMod val="50000"/>
                  </a:prstClr>
                </a:solidFill>
                <a:cs typeface="Calibri"/>
              </a:rPr>
              <a:t>2. RESPECTO AL COLEGIO</a:t>
            </a:r>
            <a:endParaRPr lang="es-ES" sz="1400" dirty="0">
              <a:solidFill>
                <a:prstClr val="white">
                  <a:lumMod val="50000"/>
                </a:prstClr>
              </a:solidFill>
              <a:cs typeface="Calibri"/>
            </a:endParaRPr>
          </a:p>
          <a:p>
            <a:pPr algn="just">
              <a:defRPr/>
            </a:pPr>
            <a:endParaRPr lang="es-ES" sz="1400" dirty="0" smtClean="0">
              <a:solidFill>
                <a:srgbClr val="FFFFFF">
                  <a:lumMod val="50000"/>
                </a:srgbClr>
              </a:solidFill>
              <a:cs typeface="Calibri"/>
            </a:endParaRPr>
          </a:p>
          <a:p>
            <a:pPr algn="just">
              <a:defRPr/>
            </a:pPr>
            <a:endParaRPr lang="es-ES" sz="1400" dirty="0">
              <a:solidFill>
                <a:srgbClr val="FFFFFF">
                  <a:lumMod val="50000"/>
                </a:srgbClr>
              </a:solidFill>
              <a:cs typeface="Calibri"/>
            </a:endParaRPr>
          </a:p>
          <a:p>
            <a:pPr algn="just">
              <a:defRPr/>
            </a:pPr>
            <a:endParaRPr lang="es-ES" sz="1400" dirty="0" smtClean="0">
              <a:solidFill>
                <a:srgbClr val="FFFFFF">
                  <a:lumMod val="50000"/>
                </a:srgbClr>
              </a:solidFill>
              <a:cs typeface="Calibri"/>
            </a:endParaRPr>
          </a:p>
        </p:txBody>
      </p:sp>
      <p:sp>
        <p:nvSpPr>
          <p:cNvPr id="32" name="Rectangle 16"/>
          <p:cNvSpPr/>
          <p:nvPr/>
        </p:nvSpPr>
        <p:spPr>
          <a:xfrm>
            <a:off x="1603672" y="533400"/>
            <a:ext cx="7432824" cy="151291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s-ES" sz="1400" dirty="0">
                <a:solidFill>
                  <a:srgbClr val="5F5F5F"/>
                </a:solidFill>
              </a:rPr>
              <a:t>La Fundación para la Diabetes es una entidad de carácter privado, cuya finalidad es contribuir a la prevención y tratamiento de la diabetes y sus complicaciones, y a la mejora de la calidad de vida de las personas con esta patología.</a:t>
            </a:r>
          </a:p>
          <a:p>
            <a:endParaRPr lang="es-ES" sz="1400" dirty="0">
              <a:solidFill>
                <a:srgbClr val="5F5F5F"/>
              </a:solidFill>
            </a:endParaRPr>
          </a:p>
          <a:p>
            <a:r>
              <a:rPr lang="es-ES" sz="1400" dirty="0" smtClean="0">
                <a:solidFill>
                  <a:srgbClr val="5F5F5F"/>
                </a:solidFill>
              </a:rPr>
              <a:t>En </a:t>
            </a:r>
            <a:r>
              <a:rPr lang="es-ES" sz="1400" dirty="0">
                <a:solidFill>
                  <a:srgbClr val="5F5F5F"/>
                </a:solidFill>
              </a:rPr>
              <a:t>este contexto, la Fundación para la Diabetes </a:t>
            </a:r>
            <a:r>
              <a:rPr lang="es-ES" sz="1400" dirty="0" smtClean="0">
                <a:solidFill>
                  <a:srgbClr val="5F5F5F"/>
                </a:solidFill>
              </a:rPr>
              <a:t>desarrollad diferentes estudios  para conocer en detalle la situación de este colectivo. En concreto y desde </a:t>
            </a:r>
            <a:r>
              <a:rPr lang="es-ES" sz="1400" dirty="0">
                <a:solidFill>
                  <a:srgbClr val="5F5F5F"/>
                </a:solidFill>
              </a:rPr>
              <a:t>el año 2004 </a:t>
            </a:r>
            <a:r>
              <a:rPr lang="es-ES" sz="1400" dirty="0" smtClean="0">
                <a:solidFill>
                  <a:srgbClr val="5F5F5F"/>
                </a:solidFill>
              </a:rPr>
              <a:t>desarrolla diferentes  proyectos entre </a:t>
            </a:r>
            <a:r>
              <a:rPr lang="es-ES" sz="1400" dirty="0">
                <a:solidFill>
                  <a:srgbClr val="5F5F5F"/>
                </a:solidFill>
              </a:rPr>
              <a:t>el colectivo de niños en edad </a:t>
            </a:r>
            <a:r>
              <a:rPr lang="es-ES" sz="1400" dirty="0" smtClean="0">
                <a:solidFill>
                  <a:srgbClr val="5F5F5F"/>
                </a:solidFill>
              </a:rPr>
              <a:t>escolar, entre otras zonas en Madrid.</a:t>
            </a:r>
            <a:endParaRPr lang="es-ES" sz="1400" dirty="0">
              <a:solidFill>
                <a:srgbClr val="5F5F5F"/>
              </a:solidFill>
            </a:endParaRPr>
          </a:p>
        </p:txBody>
      </p:sp>
      <p:sp>
        <p:nvSpPr>
          <p:cNvPr id="3" name="2 Elipse"/>
          <p:cNvSpPr/>
          <p:nvPr/>
        </p:nvSpPr>
        <p:spPr>
          <a:xfrm>
            <a:off x="1643168" y="4601463"/>
            <a:ext cx="720000" cy="72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 smtClean="0">
                <a:solidFill>
                  <a:srgbClr val="FFFFFF"/>
                </a:solidFill>
              </a:rPr>
              <a:t>38%</a:t>
            </a:r>
            <a:endParaRPr lang="es-ES" sz="1400" b="1" dirty="0">
              <a:solidFill>
                <a:srgbClr val="FFFFFF"/>
              </a:solidFill>
            </a:endParaRPr>
          </a:p>
        </p:txBody>
      </p:sp>
      <p:sp>
        <p:nvSpPr>
          <p:cNvPr id="42" name="41 Elipse"/>
          <p:cNvSpPr/>
          <p:nvPr/>
        </p:nvSpPr>
        <p:spPr>
          <a:xfrm>
            <a:off x="1643248" y="5742291"/>
            <a:ext cx="720000" cy="72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 smtClean="0">
                <a:solidFill>
                  <a:srgbClr val="FFFFFF"/>
                </a:solidFill>
              </a:rPr>
              <a:t>60%</a:t>
            </a:r>
            <a:endParaRPr lang="es-ES" sz="1400" b="1" dirty="0">
              <a:solidFill>
                <a:srgbClr val="FFFFFF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363248" y="4581128"/>
            <a:ext cx="11521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solidFill>
                  <a:srgbClr val="5F5F5F"/>
                </a:solidFill>
              </a:rPr>
              <a:t>TRATA DE OCULTAR  LA DIABETES A VECES O SIEMPRE</a:t>
            </a:r>
            <a:endParaRPr lang="es-ES" sz="1200" dirty="0">
              <a:solidFill>
                <a:srgbClr val="5F5F5F"/>
              </a:solidFill>
            </a:endParaRPr>
          </a:p>
        </p:txBody>
      </p:sp>
      <p:sp>
        <p:nvSpPr>
          <p:cNvPr id="44" name="43 CuadroTexto"/>
          <p:cNvSpPr txBox="1"/>
          <p:nvPr/>
        </p:nvSpPr>
        <p:spPr>
          <a:xfrm>
            <a:off x="2313688" y="5589240"/>
            <a:ext cx="11917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solidFill>
                  <a:srgbClr val="5F5F5F"/>
                </a:solidFill>
              </a:rPr>
              <a:t>SE QUEJA EN ALGUN MOMENTO AL INYECTARSE INSULINA</a:t>
            </a:r>
            <a:endParaRPr lang="es-ES" sz="1200" dirty="0">
              <a:solidFill>
                <a:srgbClr val="5F5F5F"/>
              </a:solidFill>
            </a:endParaRPr>
          </a:p>
        </p:txBody>
      </p:sp>
      <p:sp>
        <p:nvSpPr>
          <p:cNvPr id="49" name="48 Elipse"/>
          <p:cNvSpPr/>
          <p:nvPr/>
        </p:nvSpPr>
        <p:spPr>
          <a:xfrm>
            <a:off x="3515456" y="4736914"/>
            <a:ext cx="720000" cy="72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>
                <a:solidFill>
                  <a:srgbClr val="FFFFFF"/>
                </a:solidFill>
              </a:rPr>
              <a:t>8</a:t>
            </a:r>
            <a:r>
              <a:rPr lang="es-ES" sz="1400" b="1" dirty="0" smtClean="0">
                <a:solidFill>
                  <a:srgbClr val="FFFFFF"/>
                </a:solidFill>
              </a:rPr>
              <a:t>%</a:t>
            </a:r>
            <a:endParaRPr lang="es-ES" sz="1400" b="1" dirty="0">
              <a:solidFill>
                <a:srgbClr val="FFFFFF"/>
              </a:solidFill>
            </a:endParaRPr>
          </a:p>
        </p:txBody>
      </p:sp>
      <p:sp>
        <p:nvSpPr>
          <p:cNvPr id="50" name="49 Elipse"/>
          <p:cNvSpPr/>
          <p:nvPr/>
        </p:nvSpPr>
        <p:spPr>
          <a:xfrm>
            <a:off x="3561488" y="5575114"/>
            <a:ext cx="720000" cy="72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 smtClean="0">
                <a:solidFill>
                  <a:srgbClr val="FFFFFF"/>
                </a:solidFill>
              </a:rPr>
              <a:t>85%</a:t>
            </a:r>
            <a:endParaRPr lang="es-ES" sz="1400" b="1" dirty="0">
              <a:solidFill>
                <a:srgbClr val="FFFFFF"/>
              </a:solidFill>
            </a:endParaRPr>
          </a:p>
        </p:txBody>
      </p:sp>
      <p:sp>
        <p:nvSpPr>
          <p:cNvPr id="51" name="50 CuadroTexto"/>
          <p:cNvSpPr txBox="1"/>
          <p:nvPr/>
        </p:nvSpPr>
        <p:spPr>
          <a:xfrm>
            <a:off x="4235456" y="4660714"/>
            <a:ext cx="1027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solidFill>
                  <a:srgbClr val="5F5F5F"/>
                </a:solidFill>
              </a:rPr>
              <a:t>DECLARA QUE LE HAN PUESTO PROBLEMAS</a:t>
            </a:r>
            <a:endParaRPr lang="es-ES" sz="1200" dirty="0">
              <a:solidFill>
                <a:srgbClr val="5F5F5F"/>
              </a:solidFill>
            </a:endParaRPr>
          </a:p>
        </p:txBody>
      </p:sp>
      <p:sp>
        <p:nvSpPr>
          <p:cNvPr id="67" name="66 CuadroTexto"/>
          <p:cNvSpPr txBox="1"/>
          <p:nvPr/>
        </p:nvSpPr>
        <p:spPr>
          <a:xfrm>
            <a:off x="6083760" y="5517232"/>
            <a:ext cx="11760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>
                <a:solidFill>
                  <a:srgbClr val="5F5F5F"/>
                </a:solidFill>
              </a:rPr>
              <a:t>CREE QUE LOS PROFESORES DE ED. FISICA NO SABEN IDENTIFICAR HIPOGLUCEMIA</a:t>
            </a:r>
            <a:endParaRPr lang="es-ES" sz="1100" dirty="0">
              <a:solidFill>
                <a:srgbClr val="5F5F5F"/>
              </a:solidFill>
            </a:endParaRPr>
          </a:p>
        </p:txBody>
      </p:sp>
      <p:sp>
        <p:nvSpPr>
          <p:cNvPr id="29" name="28 Elipse"/>
          <p:cNvSpPr/>
          <p:nvPr/>
        </p:nvSpPr>
        <p:spPr>
          <a:xfrm>
            <a:off x="5385512" y="4639246"/>
            <a:ext cx="720000" cy="72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 smtClean="0">
                <a:solidFill>
                  <a:srgbClr val="FFFFFF"/>
                </a:solidFill>
              </a:rPr>
              <a:t>36%</a:t>
            </a:r>
            <a:endParaRPr lang="es-ES" sz="1400" b="1" dirty="0">
              <a:solidFill>
                <a:srgbClr val="FFFFFF"/>
              </a:solidFill>
            </a:endParaRPr>
          </a:p>
        </p:txBody>
      </p:sp>
      <p:sp>
        <p:nvSpPr>
          <p:cNvPr id="30" name="29 Elipse"/>
          <p:cNvSpPr/>
          <p:nvPr/>
        </p:nvSpPr>
        <p:spPr>
          <a:xfrm>
            <a:off x="5431544" y="5477446"/>
            <a:ext cx="720000" cy="72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 smtClean="0">
                <a:solidFill>
                  <a:srgbClr val="FFFFFF"/>
                </a:solidFill>
              </a:rPr>
              <a:t>19%</a:t>
            </a:r>
            <a:endParaRPr lang="es-ES" sz="1400" b="1" dirty="0">
              <a:solidFill>
                <a:srgbClr val="FFFFFF"/>
              </a:solidFill>
            </a:endParaRPr>
          </a:p>
        </p:txBody>
      </p:sp>
      <p:sp>
        <p:nvSpPr>
          <p:cNvPr id="31" name="30 CuadroTexto"/>
          <p:cNvSpPr txBox="1"/>
          <p:nvPr/>
        </p:nvSpPr>
        <p:spPr>
          <a:xfrm>
            <a:off x="6105512" y="4542219"/>
            <a:ext cx="1027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solidFill>
                  <a:srgbClr val="5F5F5F"/>
                </a:solidFill>
              </a:rPr>
              <a:t>DECLARA QUE NO HAY GLUCAGÓN O NO SABE</a:t>
            </a:r>
            <a:endParaRPr lang="es-ES" sz="1200" dirty="0">
              <a:solidFill>
                <a:srgbClr val="5F5F5F"/>
              </a:solidFill>
            </a:endParaRPr>
          </a:p>
        </p:txBody>
      </p:sp>
      <p:sp>
        <p:nvSpPr>
          <p:cNvPr id="33" name="32 CuadroTexto"/>
          <p:cNvSpPr txBox="1"/>
          <p:nvPr/>
        </p:nvSpPr>
        <p:spPr>
          <a:xfrm>
            <a:off x="4235456" y="5536103"/>
            <a:ext cx="11500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>
                <a:solidFill>
                  <a:srgbClr val="5F5F5F"/>
                </a:solidFill>
              </a:rPr>
              <a:t>AFIRMA QUE NO O NO SABE SI LOS ADULTOS DEL COLEGIO IDENTIFICAN HIPOGLUCEMIA</a:t>
            </a:r>
            <a:endParaRPr lang="es-ES" sz="1100" dirty="0">
              <a:solidFill>
                <a:srgbClr val="5F5F5F"/>
              </a:solidFill>
            </a:endParaRPr>
          </a:p>
        </p:txBody>
      </p:sp>
      <p:sp>
        <p:nvSpPr>
          <p:cNvPr id="27" name="Rectangle 16"/>
          <p:cNvSpPr/>
          <p:nvPr/>
        </p:nvSpPr>
        <p:spPr>
          <a:xfrm>
            <a:off x="7259792" y="4293096"/>
            <a:ext cx="1800200" cy="230304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>
              <a:defRPr/>
            </a:pPr>
            <a:r>
              <a:rPr lang="es-ES" sz="1400" dirty="0" smtClean="0">
                <a:solidFill>
                  <a:srgbClr val="FFFFFF">
                    <a:lumMod val="50000"/>
                  </a:srgbClr>
                </a:solidFill>
                <a:cs typeface="Calibri"/>
              </a:rPr>
              <a:t>3. PREOCUPACIONES</a:t>
            </a:r>
            <a:endParaRPr lang="es-ES" sz="1400" dirty="0">
              <a:solidFill>
                <a:srgbClr val="FFFFFF">
                  <a:lumMod val="50000"/>
                </a:srgbClr>
              </a:solidFill>
              <a:cs typeface="Calibri"/>
            </a:endParaRPr>
          </a:p>
        </p:txBody>
      </p:sp>
      <p:sp>
        <p:nvSpPr>
          <p:cNvPr id="28" name="27 Elipse"/>
          <p:cNvSpPr/>
          <p:nvPr/>
        </p:nvSpPr>
        <p:spPr>
          <a:xfrm>
            <a:off x="7259792" y="5025960"/>
            <a:ext cx="720000" cy="72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 smtClean="0">
                <a:solidFill>
                  <a:srgbClr val="FFFFFF"/>
                </a:solidFill>
              </a:rPr>
              <a:t>67%</a:t>
            </a:r>
            <a:endParaRPr lang="es-ES" sz="1400" b="1" dirty="0">
              <a:solidFill>
                <a:srgbClr val="FFFFFF"/>
              </a:solidFill>
            </a:endParaRPr>
          </a:p>
        </p:txBody>
      </p:sp>
      <p:sp>
        <p:nvSpPr>
          <p:cNvPr id="35" name="34 CuadroTexto"/>
          <p:cNvSpPr txBox="1"/>
          <p:nvPr/>
        </p:nvSpPr>
        <p:spPr>
          <a:xfrm>
            <a:off x="7907864" y="5005625"/>
            <a:ext cx="12596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solidFill>
                  <a:srgbClr val="5F5F5F"/>
                </a:solidFill>
              </a:rPr>
              <a:t>LE PREOCUPA SUFRIR HIPOGLUCEMIAS Y NO SABER RECONOCERLAS</a:t>
            </a:r>
            <a:endParaRPr lang="es-ES" sz="1200" dirty="0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62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685800" y="1243499"/>
            <a:ext cx="8001000" cy="398569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8" name="Char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5315547"/>
              </p:ext>
            </p:extLst>
          </p:nvPr>
        </p:nvGraphicFramePr>
        <p:xfrm>
          <a:off x="576220" y="1463942"/>
          <a:ext cx="7914456" cy="36465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62000" y="228600"/>
            <a:ext cx="75428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ctr"/>
            <a:r>
              <a:rPr lang="es-ES_tradnl" sz="2400" dirty="0">
                <a:solidFill>
                  <a:srgbClr val="0099FF"/>
                </a:solidFill>
                <a:ea typeface="ＭＳ Ｐゴシック" charset="-128"/>
              </a:rPr>
              <a:t>2</a:t>
            </a:r>
            <a:r>
              <a:rPr lang="es-ES_tradnl" sz="2400" dirty="0" smtClean="0">
                <a:solidFill>
                  <a:srgbClr val="0099FF"/>
                </a:solidFill>
                <a:ea typeface="ＭＳ Ｐゴシック" charset="-128"/>
              </a:rPr>
              <a:t>. Hipoglucemias en Exámenes </a:t>
            </a:r>
            <a:endParaRPr lang="es-ES_tradnl" sz="2400" dirty="0">
              <a:solidFill>
                <a:srgbClr val="0099FF"/>
              </a:solidFill>
              <a:ea typeface="ＭＳ Ｐゴシック" charset="-128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33400" y="738664"/>
            <a:ext cx="8610600" cy="632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FF"/>
                    </a:gs>
                    <a:gs pos="100000">
                      <a:srgbClr val="D5E5F3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r>
              <a:rPr lang="es-ES" sz="1400" dirty="0" smtClean="0">
                <a:solidFill>
                  <a:srgbClr val="616365"/>
                </a:solidFill>
              </a:rPr>
              <a:t>34. </a:t>
            </a:r>
            <a:r>
              <a:rPr lang="es-ES" sz="1400" dirty="0">
                <a:solidFill>
                  <a:srgbClr val="616365"/>
                </a:solidFill>
              </a:rPr>
              <a:t>¿Has tenido alguna hipoglucemia antes o durante un examen? </a:t>
            </a:r>
            <a:r>
              <a:rPr lang="es-ES" sz="1400" dirty="0" smtClean="0">
                <a:solidFill>
                  <a:srgbClr val="FF3300"/>
                </a:solidFill>
              </a:rPr>
              <a:t>(% </a:t>
            </a:r>
            <a:r>
              <a:rPr lang="es-ES" sz="1400" dirty="0">
                <a:solidFill>
                  <a:srgbClr val="FF3300"/>
                </a:solidFill>
              </a:rPr>
              <a:t>- Sugerida </a:t>
            </a:r>
            <a:r>
              <a:rPr lang="es-ES" sz="1400" dirty="0" smtClean="0">
                <a:solidFill>
                  <a:srgbClr val="FF3300"/>
                </a:solidFill>
              </a:rPr>
              <a:t>y única)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57200" y="5728998"/>
            <a:ext cx="8382000" cy="30777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defRPr sz="1400" b="1">
                <a:cs typeface="Arial" charset="0"/>
              </a:defRPr>
            </a:lvl1pPr>
            <a:lvl2pPr marL="742950" indent="-285750" eaLnBrk="0" hangingPunct="0">
              <a:defRPr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9pPr>
          </a:lstStyle>
          <a:p>
            <a:r>
              <a:rPr lang="es-ES" i="1" dirty="0" smtClean="0">
                <a:solidFill>
                  <a:srgbClr val="0070C0"/>
                </a:solidFill>
              </a:rPr>
              <a:t>Al menos la mitad de los niños ha tenido alguna hipoglucemia antes o durante un examen.</a:t>
            </a:r>
            <a:endParaRPr lang="es-ES" i="1" dirty="0">
              <a:solidFill>
                <a:srgbClr val="0070C0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2247900" y="1074222"/>
            <a:ext cx="10287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 i="1" dirty="0" smtClean="0">
                <a:solidFill>
                  <a:schemeClr val="accent1"/>
                </a:solidFill>
              </a:rPr>
              <a:t>% Total</a:t>
            </a:r>
            <a:endParaRPr lang="es-ES" sz="1600" i="1" dirty="0">
              <a:solidFill>
                <a:schemeClr val="accent1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4838700" y="1074222"/>
            <a:ext cx="30861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 i="1" dirty="0" smtClean="0">
                <a:solidFill>
                  <a:schemeClr val="accent1"/>
                </a:solidFill>
              </a:rPr>
              <a:t>% Edad</a:t>
            </a:r>
            <a:endParaRPr lang="es-ES" sz="1600" i="1" dirty="0">
              <a:solidFill>
                <a:schemeClr val="accent1"/>
              </a:solidFill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899592" y="5085184"/>
            <a:ext cx="7392304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Base</a:t>
            </a:r>
            <a:r>
              <a:rPr lang="en-US" sz="1000" dirty="0">
                <a:solidFill>
                  <a:srgbClr val="777777"/>
                </a:solidFill>
                <a:cs typeface="Arial" pitchFamily="34" charset="0"/>
              </a:rPr>
              <a:t>: 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Total                                           (367)                                                                            (</a:t>
            </a:r>
            <a:r>
              <a:rPr lang="en-US" sz="1000" dirty="0" smtClean="0">
                <a:solidFill>
                  <a:schemeClr val="bg2"/>
                </a:solidFill>
                <a:cs typeface="Arial" pitchFamily="34" charset="0"/>
              </a:rPr>
              <a:t>178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)                               (</a:t>
            </a:r>
            <a:r>
              <a:rPr lang="en-US" sz="1000" dirty="0">
                <a:solidFill>
                  <a:schemeClr val="bg2"/>
                </a:solidFill>
                <a:cs typeface="Arial" pitchFamily="34" charset="0"/>
              </a:rPr>
              <a:t>140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)                                   (</a:t>
            </a:r>
            <a:r>
              <a:rPr lang="en-US" sz="1000" dirty="0">
                <a:solidFill>
                  <a:schemeClr val="bg2"/>
                </a:solidFill>
                <a:cs typeface="Arial" pitchFamily="34" charset="0"/>
              </a:rPr>
              <a:t>49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)</a:t>
            </a:r>
            <a:endParaRPr lang="en-US" sz="1000" dirty="0">
              <a:solidFill>
                <a:srgbClr val="FF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2947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CuadroTexto"/>
          <p:cNvSpPr txBox="1"/>
          <p:nvPr/>
        </p:nvSpPr>
        <p:spPr>
          <a:xfrm>
            <a:off x="388049" y="1828800"/>
            <a:ext cx="2239735" cy="3385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i="1" dirty="0">
                <a:solidFill>
                  <a:srgbClr val="009DD9"/>
                </a:solidFill>
              </a:rPr>
              <a:t>% </a:t>
            </a:r>
            <a:r>
              <a:rPr lang="es-ES" sz="1600" i="1" dirty="0" smtClean="0">
                <a:solidFill>
                  <a:srgbClr val="009DD9"/>
                </a:solidFill>
              </a:rPr>
              <a:t>SI</a:t>
            </a:r>
            <a:endParaRPr lang="es-ES" sz="1600" i="1" dirty="0">
              <a:solidFill>
                <a:srgbClr val="009DD9"/>
              </a:solidFill>
            </a:endParaRPr>
          </a:p>
        </p:txBody>
      </p:sp>
      <p:sp>
        <p:nvSpPr>
          <p:cNvPr id="6" name="Freeform 3"/>
          <p:cNvSpPr>
            <a:spLocks/>
          </p:cNvSpPr>
          <p:nvPr/>
        </p:nvSpPr>
        <p:spPr bwMode="auto">
          <a:xfrm>
            <a:off x="4571404" y="2950638"/>
            <a:ext cx="591895" cy="597926"/>
          </a:xfrm>
          <a:custGeom>
            <a:avLst/>
            <a:gdLst>
              <a:gd name="T0" fmla="*/ 0 w 336"/>
              <a:gd name="T1" fmla="*/ 278 h 356"/>
              <a:gd name="T2" fmla="*/ 6 w 336"/>
              <a:gd name="T3" fmla="*/ 230 h 356"/>
              <a:gd name="T4" fmla="*/ 48 w 336"/>
              <a:gd name="T5" fmla="*/ 202 h 356"/>
              <a:gd name="T6" fmla="*/ 43 w 336"/>
              <a:gd name="T7" fmla="*/ 181 h 356"/>
              <a:gd name="T8" fmla="*/ 94 w 336"/>
              <a:gd name="T9" fmla="*/ 136 h 356"/>
              <a:gd name="T10" fmla="*/ 103 w 336"/>
              <a:gd name="T11" fmla="*/ 108 h 356"/>
              <a:gd name="T12" fmla="*/ 126 w 336"/>
              <a:gd name="T13" fmla="*/ 108 h 356"/>
              <a:gd name="T14" fmla="*/ 128 w 336"/>
              <a:gd name="T15" fmla="*/ 91 h 356"/>
              <a:gd name="T16" fmla="*/ 193 w 336"/>
              <a:gd name="T17" fmla="*/ 26 h 356"/>
              <a:gd name="T18" fmla="*/ 224 w 336"/>
              <a:gd name="T19" fmla="*/ 0 h 356"/>
              <a:gd name="T20" fmla="*/ 259 w 336"/>
              <a:gd name="T21" fmla="*/ 34 h 356"/>
              <a:gd name="T22" fmla="*/ 253 w 336"/>
              <a:gd name="T23" fmla="*/ 54 h 356"/>
              <a:gd name="T24" fmla="*/ 247 w 336"/>
              <a:gd name="T25" fmla="*/ 71 h 356"/>
              <a:gd name="T26" fmla="*/ 273 w 336"/>
              <a:gd name="T27" fmla="*/ 159 h 356"/>
              <a:gd name="T28" fmla="*/ 293 w 336"/>
              <a:gd name="T29" fmla="*/ 164 h 356"/>
              <a:gd name="T30" fmla="*/ 312 w 336"/>
              <a:gd name="T31" fmla="*/ 261 h 356"/>
              <a:gd name="T32" fmla="*/ 335 w 336"/>
              <a:gd name="T33" fmla="*/ 278 h 356"/>
              <a:gd name="T34" fmla="*/ 335 w 336"/>
              <a:gd name="T35" fmla="*/ 295 h 356"/>
              <a:gd name="T36" fmla="*/ 307 w 336"/>
              <a:gd name="T37" fmla="*/ 304 h 356"/>
              <a:gd name="T38" fmla="*/ 312 w 336"/>
              <a:gd name="T39" fmla="*/ 321 h 356"/>
              <a:gd name="T40" fmla="*/ 270 w 336"/>
              <a:gd name="T41" fmla="*/ 304 h 356"/>
              <a:gd name="T42" fmla="*/ 207 w 336"/>
              <a:gd name="T43" fmla="*/ 355 h 356"/>
              <a:gd name="T44" fmla="*/ 199 w 336"/>
              <a:gd name="T45" fmla="*/ 335 h 356"/>
              <a:gd name="T46" fmla="*/ 216 w 336"/>
              <a:gd name="T47" fmla="*/ 315 h 356"/>
              <a:gd name="T48" fmla="*/ 214 w 336"/>
              <a:gd name="T49" fmla="*/ 295 h 356"/>
              <a:gd name="T50" fmla="*/ 151 w 336"/>
              <a:gd name="T51" fmla="*/ 286 h 356"/>
              <a:gd name="T52" fmla="*/ 91 w 336"/>
              <a:gd name="T53" fmla="*/ 247 h 356"/>
              <a:gd name="T54" fmla="*/ 52 w 336"/>
              <a:gd name="T55" fmla="*/ 269 h 356"/>
              <a:gd name="T56" fmla="*/ 0 w 336"/>
              <a:gd name="T57" fmla="*/ 278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336" h="356">
                <a:moveTo>
                  <a:pt x="0" y="278"/>
                </a:moveTo>
                <a:lnTo>
                  <a:pt x="6" y="230"/>
                </a:lnTo>
                <a:lnTo>
                  <a:pt x="48" y="202"/>
                </a:lnTo>
                <a:lnTo>
                  <a:pt x="43" y="181"/>
                </a:lnTo>
                <a:lnTo>
                  <a:pt x="94" y="136"/>
                </a:lnTo>
                <a:lnTo>
                  <a:pt x="103" y="108"/>
                </a:lnTo>
                <a:lnTo>
                  <a:pt x="126" y="108"/>
                </a:lnTo>
                <a:lnTo>
                  <a:pt x="128" y="91"/>
                </a:lnTo>
                <a:lnTo>
                  <a:pt x="193" y="26"/>
                </a:lnTo>
                <a:lnTo>
                  <a:pt x="224" y="0"/>
                </a:lnTo>
                <a:lnTo>
                  <a:pt x="259" y="34"/>
                </a:lnTo>
                <a:lnTo>
                  <a:pt x="253" y="54"/>
                </a:lnTo>
                <a:lnTo>
                  <a:pt x="247" y="71"/>
                </a:lnTo>
                <a:lnTo>
                  <a:pt x="273" y="159"/>
                </a:lnTo>
                <a:lnTo>
                  <a:pt x="293" y="164"/>
                </a:lnTo>
                <a:lnTo>
                  <a:pt x="312" y="261"/>
                </a:lnTo>
                <a:lnTo>
                  <a:pt x="335" y="278"/>
                </a:lnTo>
                <a:lnTo>
                  <a:pt x="335" y="295"/>
                </a:lnTo>
                <a:lnTo>
                  <a:pt x="307" y="304"/>
                </a:lnTo>
                <a:lnTo>
                  <a:pt x="312" y="321"/>
                </a:lnTo>
                <a:lnTo>
                  <a:pt x="270" y="304"/>
                </a:lnTo>
                <a:lnTo>
                  <a:pt x="207" y="355"/>
                </a:lnTo>
                <a:lnTo>
                  <a:pt x="199" y="335"/>
                </a:lnTo>
                <a:lnTo>
                  <a:pt x="216" y="315"/>
                </a:lnTo>
                <a:lnTo>
                  <a:pt x="214" y="295"/>
                </a:lnTo>
                <a:lnTo>
                  <a:pt x="151" y="286"/>
                </a:lnTo>
                <a:lnTo>
                  <a:pt x="91" y="247"/>
                </a:lnTo>
                <a:lnTo>
                  <a:pt x="52" y="269"/>
                </a:lnTo>
                <a:lnTo>
                  <a:pt x="0" y="278"/>
                </a:lnTo>
              </a:path>
            </a:pathLst>
          </a:custGeom>
          <a:solidFill>
            <a:schemeClr val="accent1">
              <a:lumMod val="5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7" name="Freeform 4"/>
          <p:cNvSpPr>
            <a:spLocks/>
          </p:cNvSpPr>
          <p:nvPr/>
        </p:nvSpPr>
        <p:spPr bwMode="auto">
          <a:xfrm>
            <a:off x="3372515" y="3274393"/>
            <a:ext cx="1167181" cy="1225019"/>
          </a:xfrm>
          <a:custGeom>
            <a:avLst/>
            <a:gdLst>
              <a:gd name="T0" fmla="*/ 204 w 662"/>
              <a:gd name="T1" fmla="*/ 48 h 731"/>
              <a:gd name="T2" fmla="*/ 233 w 662"/>
              <a:gd name="T3" fmla="*/ 59 h 731"/>
              <a:gd name="T4" fmla="*/ 281 w 662"/>
              <a:gd name="T5" fmla="*/ 23 h 731"/>
              <a:gd name="T6" fmla="*/ 332 w 662"/>
              <a:gd name="T7" fmla="*/ 0 h 731"/>
              <a:gd name="T8" fmla="*/ 402 w 662"/>
              <a:gd name="T9" fmla="*/ 43 h 731"/>
              <a:gd name="T10" fmla="*/ 442 w 662"/>
              <a:gd name="T11" fmla="*/ 48 h 731"/>
              <a:gd name="T12" fmla="*/ 499 w 662"/>
              <a:gd name="T13" fmla="*/ 57 h 731"/>
              <a:gd name="T14" fmla="*/ 513 w 662"/>
              <a:gd name="T15" fmla="*/ 102 h 731"/>
              <a:gd name="T16" fmla="*/ 499 w 662"/>
              <a:gd name="T17" fmla="*/ 139 h 731"/>
              <a:gd name="T18" fmla="*/ 556 w 662"/>
              <a:gd name="T19" fmla="*/ 207 h 731"/>
              <a:gd name="T20" fmla="*/ 544 w 662"/>
              <a:gd name="T21" fmla="*/ 235 h 731"/>
              <a:gd name="T22" fmla="*/ 576 w 662"/>
              <a:gd name="T23" fmla="*/ 275 h 731"/>
              <a:gd name="T24" fmla="*/ 607 w 662"/>
              <a:gd name="T25" fmla="*/ 315 h 731"/>
              <a:gd name="T26" fmla="*/ 661 w 662"/>
              <a:gd name="T27" fmla="*/ 318 h 731"/>
              <a:gd name="T28" fmla="*/ 652 w 662"/>
              <a:gd name="T29" fmla="*/ 361 h 731"/>
              <a:gd name="T30" fmla="*/ 590 w 662"/>
              <a:gd name="T31" fmla="*/ 392 h 731"/>
              <a:gd name="T32" fmla="*/ 599 w 662"/>
              <a:gd name="T33" fmla="*/ 440 h 731"/>
              <a:gd name="T34" fmla="*/ 576 w 662"/>
              <a:gd name="T35" fmla="*/ 482 h 731"/>
              <a:gd name="T36" fmla="*/ 536 w 662"/>
              <a:gd name="T37" fmla="*/ 497 h 731"/>
              <a:gd name="T38" fmla="*/ 525 w 662"/>
              <a:gd name="T39" fmla="*/ 525 h 731"/>
              <a:gd name="T40" fmla="*/ 449 w 662"/>
              <a:gd name="T41" fmla="*/ 576 h 731"/>
              <a:gd name="T42" fmla="*/ 457 w 662"/>
              <a:gd name="T43" fmla="*/ 639 h 731"/>
              <a:gd name="T44" fmla="*/ 402 w 662"/>
              <a:gd name="T45" fmla="*/ 642 h 731"/>
              <a:gd name="T46" fmla="*/ 357 w 662"/>
              <a:gd name="T47" fmla="*/ 678 h 731"/>
              <a:gd name="T48" fmla="*/ 354 w 662"/>
              <a:gd name="T49" fmla="*/ 718 h 731"/>
              <a:gd name="T50" fmla="*/ 321 w 662"/>
              <a:gd name="T51" fmla="*/ 724 h 731"/>
              <a:gd name="T52" fmla="*/ 255 w 662"/>
              <a:gd name="T53" fmla="*/ 701 h 731"/>
              <a:gd name="T54" fmla="*/ 150 w 662"/>
              <a:gd name="T55" fmla="*/ 636 h 731"/>
              <a:gd name="T56" fmla="*/ 102 w 662"/>
              <a:gd name="T57" fmla="*/ 636 h 731"/>
              <a:gd name="T58" fmla="*/ 91 w 662"/>
              <a:gd name="T59" fmla="*/ 630 h 731"/>
              <a:gd name="T60" fmla="*/ 76 w 662"/>
              <a:gd name="T61" fmla="*/ 604 h 731"/>
              <a:gd name="T62" fmla="*/ 43 w 662"/>
              <a:gd name="T63" fmla="*/ 568 h 731"/>
              <a:gd name="T64" fmla="*/ 23 w 662"/>
              <a:gd name="T65" fmla="*/ 530 h 731"/>
              <a:gd name="T66" fmla="*/ 51 w 662"/>
              <a:gd name="T67" fmla="*/ 480 h 731"/>
              <a:gd name="T68" fmla="*/ 85 w 662"/>
              <a:gd name="T69" fmla="*/ 432 h 731"/>
              <a:gd name="T70" fmla="*/ 105 w 662"/>
              <a:gd name="T71" fmla="*/ 406 h 731"/>
              <a:gd name="T72" fmla="*/ 99 w 662"/>
              <a:gd name="T73" fmla="*/ 363 h 731"/>
              <a:gd name="T74" fmla="*/ 71 w 662"/>
              <a:gd name="T75" fmla="*/ 344 h 731"/>
              <a:gd name="T76" fmla="*/ 68 w 662"/>
              <a:gd name="T77" fmla="*/ 301 h 731"/>
              <a:gd name="T78" fmla="*/ 43 w 662"/>
              <a:gd name="T79" fmla="*/ 261 h 731"/>
              <a:gd name="T80" fmla="*/ 23 w 662"/>
              <a:gd name="T81" fmla="*/ 227 h 731"/>
              <a:gd name="T82" fmla="*/ 0 w 662"/>
              <a:gd name="T83" fmla="*/ 199 h 731"/>
              <a:gd name="T84" fmla="*/ 131 w 662"/>
              <a:gd name="T85" fmla="*/ 159 h 731"/>
              <a:gd name="T86" fmla="*/ 156 w 662"/>
              <a:gd name="T87" fmla="*/ 147 h 731"/>
              <a:gd name="T88" fmla="*/ 173 w 662"/>
              <a:gd name="T89" fmla="*/ 102 h 7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62" h="731">
                <a:moveTo>
                  <a:pt x="164" y="68"/>
                </a:moveTo>
                <a:lnTo>
                  <a:pt x="204" y="48"/>
                </a:lnTo>
                <a:lnTo>
                  <a:pt x="226" y="65"/>
                </a:lnTo>
                <a:lnTo>
                  <a:pt x="233" y="59"/>
                </a:lnTo>
                <a:lnTo>
                  <a:pt x="250" y="31"/>
                </a:lnTo>
                <a:lnTo>
                  <a:pt x="281" y="23"/>
                </a:lnTo>
                <a:lnTo>
                  <a:pt x="312" y="0"/>
                </a:lnTo>
                <a:lnTo>
                  <a:pt x="332" y="0"/>
                </a:lnTo>
                <a:lnTo>
                  <a:pt x="374" y="48"/>
                </a:lnTo>
                <a:lnTo>
                  <a:pt x="402" y="43"/>
                </a:lnTo>
                <a:lnTo>
                  <a:pt x="420" y="54"/>
                </a:lnTo>
                <a:lnTo>
                  <a:pt x="442" y="48"/>
                </a:lnTo>
                <a:lnTo>
                  <a:pt x="468" y="74"/>
                </a:lnTo>
                <a:lnTo>
                  <a:pt x="499" y="57"/>
                </a:lnTo>
                <a:lnTo>
                  <a:pt x="511" y="65"/>
                </a:lnTo>
                <a:lnTo>
                  <a:pt x="513" y="102"/>
                </a:lnTo>
                <a:lnTo>
                  <a:pt x="522" y="116"/>
                </a:lnTo>
                <a:lnTo>
                  <a:pt x="499" y="139"/>
                </a:lnTo>
                <a:lnTo>
                  <a:pt x="502" y="156"/>
                </a:lnTo>
                <a:lnTo>
                  <a:pt x="556" y="207"/>
                </a:lnTo>
                <a:lnTo>
                  <a:pt x="564" y="216"/>
                </a:lnTo>
                <a:lnTo>
                  <a:pt x="544" y="235"/>
                </a:lnTo>
                <a:lnTo>
                  <a:pt x="556" y="256"/>
                </a:lnTo>
                <a:lnTo>
                  <a:pt x="576" y="275"/>
                </a:lnTo>
                <a:lnTo>
                  <a:pt x="587" y="315"/>
                </a:lnTo>
                <a:lnTo>
                  <a:pt x="607" y="315"/>
                </a:lnTo>
                <a:lnTo>
                  <a:pt x="649" y="307"/>
                </a:lnTo>
                <a:lnTo>
                  <a:pt x="661" y="318"/>
                </a:lnTo>
                <a:lnTo>
                  <a:pt x="658" y="349"/>
                </a:lnTo>
                <a:lnTo>
                  <a:pt x="652" y="361"/>
                </a:lnTo>
                <a:lnTo>
                  <a:pt x="624" y="369"/>
                </a:lnTo>
                <a:lnTo>
                  <a:pt x="590" y="392"/>
                </a:lnTo>
                <a:lnTo>
                  <a:pt x="590" y="418"/>
                </a:lnTo>
                <a:lnTo>
                  <a:pt x="599" y="440"/>
                </a:lnTo>
                <a:lnTo>
                  <a:pt x="576" y="468"/>
                </a:lnTo>
                <a:lnTo>
                  <a:pt x="576" y="482"/>
                </a:lnTo>
                <a:lnTo>
                  <a:pt x="561" y="499"/>
                </a:lnTo>
                <a:lnTo>
                  <a:pt x="536" y="497"/>
                </a:lnTo>
                <a:lnTo>
                  <a:pt x="525" y="508"/>
                </a:lnTo>
                <a:lnTo>
                  <a:pt x="525" y="525"/>
                </a:lnTo>
                <a:lnTo>
                  <a:pt x="480" y="542"/>
                </a:lnTo>
                <a:lnTo>
                  <a:pt x="449" y="576"/>
                </a:lnTo>
                <a:lnTo>
                  <a:pt x="445" y="596"/>
                </a:lnTo>
                <a:lnTo>
                  <a:pt x="457" y="639"/>
                </a:lnTo>
                <a:lnTo>
                  <a:pt x="431" y="665"/>
                </a:lnTo>
                <a:lnTo>
                  <a:pt x="402" y="642"/>
                </a:lnTo>
                <a:lnTo>
                  <a:pt x="392" y="642"/>
                </a:lnTo>
                <a:lnTo>
                  <a:pt x="357" y="678"/>
                </a:lnTo>
                <a:lnTo>
                  <a:pt x="363" y="704"/>
                </a:lnTo>
                <a:lnTo>
                  <a:pt x="354" y="718"/>
                </a:lnTo>
                <a:lnTo>
                  <a:pt x="335" y="710"/>
                </a:lnTo>
                <a:lnTo>
                  <a:pt x="321" y="724"/>
                </a:lnTo>
                <a:lnTo>
                  <a:pt x="312" y="730"/>
                </a:lnTo>
                <a:lnTo>
                  <a:pt x="255" y="701"/>
                </a:lnTo>
                <a:lnTo>
                  <a:pt x="173" y="673"/>
                </a:lnTo>
                <a:lnTo>
                  <a:pt x="150" y="636"/>
                </a:lnTo>
                <a:lnTo>
                  <a:pt x="116" y="653"/>
                </a:lnTo>
                <a:lnTo>
                  <a:pt x="102" y="636"/>
                </a:lnTo>
                <a:lnTo>
                  <a:pt x="85" y="642"/>
                </a:lnTo>
                <a:lnTo>
                  <a:pt x="91" y="630"/>
                </a:lnTo>
                <a:lnTo>
                  <a:pt x="79" y="613"/>
                </a:lnTo>
                <a:lnTo>
                  <a:pt x="76" y="604"/>
                </a:lnTo>
                <a:lnTo>
                  <a:pt x="43" y="576"/>
                </a:lnTo>
                <a:lnTo>
                  <a:pt x="43" y="568"/>
                </a:lnTo>
                <a:lnTo>
                  <a:pt x="23" y="548"/>
                </a:lnTo>
                <a:lnTo>
                  <a:pt x="23" y="530"/>
                </a:lnTo>
                <a:lnTo>
                  <a:pt x="37" y="502"/>
                </a:lnTo>
                <a:lnTo>
                  <a:pt x="51" y="480"/>
                </a:lnTo>
                <a:lnTo>
                  <a:pt x="51" y="460"/>
                </a:lnTo>
                <a:lnTo>
                  <a:pt x="85" y="432"/>
                </a:lnTo>
                <a:lnTo>
                  <a:pt x="99" y="426"/>
                </a:lnTo>
                <a:lnTo>
                  <a:pt x="105" y="406"/>
                </a:lnTo>
                <a:lnTo>
                  <a:pt x="111" y="371"/>
                </a:lnTo>
                <a:lnTo>
                  <a:pt x="99" y="363"/>
                </a:lnTo>
                <a:lnTo>
                  <a:pt x="83" y="366"/>
                </a:lnTo>
                <a:lnTo>
                  <a:pt x="71" y="344"/>
                </a:lnTo>
                <a:lnTo>
                  <a:pt x="68" y="309"/>
                </a:lnTo>
                <a:lnTo>
                  <a:pt x="68" y="301"/>
                </a:lnTo>
                <a:lnTo>
                  <a:pt x="45" y="287"/>
                </a:lnTo>
                <a:lnTo>
                  <a:pt x="43" y="261"/>
                </a:lnTo>
                <a:lnTo>
                  <a:pt x="34" y="247"/>
                </a:lnTo>
                <a:lnTo>
                  <a:pt x="23" y="227"/>
                </a:lnTo>
                <a:lnTo>
                  <a:pt x="0" y="204"/>
                </a:lnTo>
                <a:lnTo>
                  <a:pt x="0" y="199"/>
                </a:lnTo>
                <a:lnTo>
                  <a:pt x="99" y="199"/>
                </a:lnTo>
                <a:lnTo>
                  <a:pt x="131" y="159"/>
                </a:lnTo>
                <a:lnTo>
                  <a:pt x="150" y="162"/>
                </a:lnTo>
                <a:lnTo>
                  <a:pt x="156" y="147"/>
                </a:lnTo>
                <a:lnTo>
                  <a:pt x="164" y="122"/>
                </a:lnTo>
                <a:lnTo>
                  <a:pt x="173" y="102"/>
                </a:lnTo>
                <a:lnTo>
                  <a:pt x="164" y="68"/>
                </a:lnTo>
              </a:path>
            </a:pathLst>
          </a:custGeom>
          <a:solidFill>
            <a:srgbClr val="FFDD4F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>
            <a:off x="4246768" y="2855845"/>
            <a:ext cx="1802864" cy="1624609"/>
          </a:xfrm>
          <a:custGeom>
            <a:avLst/>
            <a:gdLst>
              <a:gd name="T0" fmla="*/ 82 w 1022"/>
              <a:gd name="T1" fmla="*/ 333 h 969"/>
              <a:gd name="T2" fmla="*/ 142 w 1022"/>
              <a:gd name="T3" fmla="*/ 298 h 969"/>
              <a:gd name="T4" fmla="*/ 184 w 1022"/>
              <a:gd name="T5" fmla="*/ 335 h 969"/>
              <a:gd name="T6" fmla="*/ 332 w 1022"/>
              <a:gd name="T7" fmla="*/ 341 h 969"/>
              <a:gd name="T8" fmla="*/ 397 w 1022"/>
              <a:gd name="T9" fmla="*/ 372 h 969"/>
              <a:gd name="T10" fmla="*/ 451 w 1022"/>
              <a:gd name="T11" fmla="*/ 361 h 969"/>
              <a:gd name="T12" fmla="*/ 516 w 1022"/>
              <a:gd name="T13" fmla="*/ 352 h 969"/>
              <a:gd name="T14" fmla="*/ 473 w 1022"/>
              <a:gd name="T15" fmla="*/ 224 h 969"/>
              <a:gd name="T16" fmla="*/ 428 w 1022"/>
              <a:gd name="T17" fmla="*/ 125 h 969"/>
              <a:gd name="T18" fmla="*/ 448 w 1022"/>
              <a:gd name="T19" fmla="*/ 40 h 969"/>
              <a:gd name="T20" fmla="*/ 510 w 1022"/>
              <a:gd name="T21" fmla="*/ 17 h 969"/>
              <a:gd name="T22" fmla="*/ 558 w 1022"/>
              <a:gd name="T23" fmla="*/ 14 h 969"/>
              <a:gd name="T24" fmla="*/ 653 w 1022"/>
              <a:gd name="T25" fmla="*/ 31 h 969"/>
              <a:gd name="T26" fmla="*/ 667 w 1022"/>
              <a:gd name="T27" fmla="*/ 86 h 969"/>
              <a:gd name="T28" fmla="*/ 762 w 1022"/>
              <a:gd name="T29" fmla="*/ 47 h 969"/>
              <a:gd name="T30" fmla="*/ 846 w 1022"/>
              <a:gd name="T31" fmla="*/ 188 h 969"/>
              <a:gd name="T32" fmla="*/ 853 w 1022"/>
              <a:gd name="T33" fmla="*/ 217 h 969"/>
              <a:gd name="T34" fmla="*/ 824 w 1022"/>
              <a:gd name="T35" fmla="*/ 219 h 969"/>
              <a:gd name="T36" fmla="*/ 804 w 1022"/>
              <a:gd name="T37" fmla="*/ 256 h 969"/>
              <a:gd name="T38" fmla="*/ 824 w 1022"/>
              <a:gd name="T39" fmla="*/ 327 h 969"/>
              <a:gd name="T40" fmla="*/ 908 w 1022"/>
              <a:gd name="T41" fmla="*/ 378 h 969"/>
              <a:gd name="T42" fmla="*/ 948 w 1022"/>
              <a:gd name="T43" fmla="*/ 443 h 969"/>
              <a:gd name="T44" fmla="*/ 922 w 1022"/>
              <a:gd name="T45" fmla="*/ 488 h 969"/>
              <a:gd name="T46" fmla="*/ 900 w 1022"/>
              <a:gd name="T47" fmla="*/ 571 h 969"/>
              <a:gd name="T48" fmla="*/ 959 w 1022"/>
              <a:gd name="T49" fmla="*/ 602 h 969"/>
              <a:gd name="T50" fmla="*/ 953 w 1022"/>
              <a:gd name="T51" fmla="*/ 687 h 969"/>
              <a:gd name="T52" fmla="*/ 1021 w 1022"/>
              <a:gd name="T53" fmla="*/ 735 h 969"/>
              <a:gd name="T54" fmla="*/ 995 w 1022"/>
              <a:gd name="T55" fmla="*/ 778 h 969"/>
              <a:gd name="T56" fmla="*/ 945 w 1022"/>
              <a:gd name="T57" fmla="*/ 769 h 969"/>
              <a:gd name="T58" fmla="*/ 910 w 1022"/>
              <a:gd name="T59" fmla="*/ 766 h 969"/>
              <a:gd name="T60" fmla="*/ 885 w 1022"/>
              <a:gd name="T61" fmla="*/ 840 h 969"/>
              <a:gd name="T62" fmla="*/ 843 w 1022"/>
              <a:gd name="T63" fmla="*/ 860 h 969"/>
              <a:gd name="T64" fmla="*/ 808 w 1022"/>
              <a:gd name="T65" fmla="*/ 885 h 969"/>
              <a:gd name="T66" fmla="*/ 729 w 1022"/>
              <a:gd name="T67" fmla="*/ 925 h 969"/>
              <a:gd name="T68" fmla="*/ 650 w 1022"/>
              <a:gd name="T69" fmla="*/ 951 h 969"/>
              <a:gd name="T70" fmla="*/ 624 w 1022"/>
              <a:gd name="T71" fmla="*/ 835 h 969"/>
              <a:gd name="T72" fmla="*/ 570 w 1022"/>
              <a:gd name="T73" fmla="*/ 840 h 969"/>
              <a:gd name="T74" fmla="*/ 513 w 1022"/>
              <a:gd name="T75" fmla="*/ 840 h 969"/>
              <a:gd name="T76" fmla="*/ 428 w 1022"/>
              <a:gd name="T77" fmla="*/ 857 h 969"/>
              <a:gd name="T78" fmla="*/ 358 w 1022"/>
              <a:gd name="T79" fmla="*/ 846 h 969"/>
              <a:gd name="T80" fmla="*/ 252 w 1022"/>
              <a:gd name="T81" fmla="*/ 866 h 969"/>
              <a:gd name="T82" fmla="*/ 113 w 1022"/>
              <a:gd name="T83" fmla="*/ 792 h 969"/>
              <a:gd name="T84" fmla="*/ 76 w 1022"/>
              <a:gd name="T85" fmla="*/ 713 h 969"/>
              <a:gd name="T86" fmla="*/ 90 w 1022"/>
              <a:gd name="T87" fmla="*/ 642 h 969"/>
              <a:gd name="T88" fmla="*/ 159 w 1022"/>
              <a:gd name="T89" fmla="*/ 597 h 969"/>
              <a:gd name="T90" fmla="*/ 130 w 1022"/>
              <a:gd name="T91" fmla="*/ 559 h 969"/>
              <a:gd name="T92" fmla="*/ 79 w 1022"/>
              <a:gd name="T93" fmla="*/ 540 h 969"/>
              <a:gd name="T94" fmla="*/ 48 w 1022"/>
              <a:gd name="T95" fmla="*/ 485 h 969"/>
              <a:gd name="T96" fmla="*/ 2 w 1022"/>
              <a:gd name="T97" fmla="*/ 395 h 9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022" h="969">
                <a:moveTo>
                  <a:pt x="25" y="364"/>
                </a:moveTo>
                <a:lnTo>
                  <a:pt x="54" y="341"/>
                </a:lnTo>
                <a:lnTo>
                  <a:pt x="82" y="333"/>
                </a:lnTo>
                <a:lnTo>
                  <a:pt x="111" y="329"/>
                </a:lnTo>
                <a:lnTo>
                  <a:pt x="119" y="307"/>
                </a:lnTo>
                <a:lnTo>
                  <a:pt x="142" y="298"/>
                </a:lnTo>
                <a:lnTo>
                  <a:pt x="156" y="318"/>
                </a:lnTo>
                <a:lnTo>
                  <a:pt x="164" y="341"/>
                </a:lnTo>
                <a:lnTo>
                  <a:pt x="184" y="335"/>
                </a:lnTo>
                <a:lnTo>
                  <a:pt x="227" y="326"/>
                </a:lnTo>
                <a:lnTo>
                  <a:pt x="275" y="304"/>
                </a:lnTo>
                <a:lnTo>
                  <a:pt x="332" y="341"/>
                </a:lnTo>
                <a:lnTo>
                  <a:pt x="391" y="352"/>
                </a:lnTo>
                <a:lnTo>
                  <a:pt x="397" y="366"/>
                </a:lnTo>
                <a:lnTo>
                  <a:pt x="397" y="372"/>
                </a:lnTo>
                <a:lnTo>
                  <a:pt x="380" y="392"/>
                </a:lnTo>
                <a:lnTo>
                  <a:pt x="391" y="414"/>
                </a:lnTo>
                <a:lnTo>
                  <a:pt x="451" y="361"/>
                </a:lnTo>
                <a:lnTo>
                  <a:pt x="494" y="381"/>
                </a:lnTo>
                <a:lnTo>
                  <a:pt x="491" y="361"/>
                </a:lnTo>
                <a:lnTo>
                  <a:pt x="516" y="352"/>
                </a:lnTo>
                <a:lnTo>
                  <a:pt x="516" y="335"/>
                </a:lnTo>
                <a:lnTo>
                  <a:pt x="494" y="315"/>
                </a:lnTo>
                <a:lnTo>
                  <a:pt x="473" y="224"/>
                </a:lnTo>
                <a:lnTo>
                  <a:pt x="470" y="219"/>
                </a:lnTo>
                <a:lnTo>
                  <a:pt x="460" y="219"/>
                </a:lnTo>
                <a:lnTo>
                  <a:pt x="428" y="125"/>
                </a:lnTo>
                <a:lnTo>
                  <a:pt x="439" y="91"/>
                </a:lnTo>
                <a:lnTo>
                  <a:pt x="406" y="57"/>
                </a:lnTo>
                <a:lnTo>
                  <a:pt x="448" y="40"/>
                </a:lnTo>
                <a:lnTo>
                  <a:pt x="479" y="12"/>
                </a:lnTo>
                <a:lnTo>
                  <a:pt x="502" y="3"/>
                </a:lnTo>
                <a:lnTo>
                  <a:pt x="510" y="17"/>
                </a:lnTo>
                <a:lnTo>
                  <a:pt x="525" y="17"/>
                </a:lnTo>
                <a:lnTo>
                  <a:pt x="548" y="0"/>
                </a:lnTo>
                <a:lnTo>
                  <a:pt x="558" y="14"/>
                </a:lnTo>
                <a:lnTo>
                  <a:pt x="575" y="12"/>
                </a:lnTo>
                <a:lnTo>
                  <a:pt x="613" y="26"/>
                </a:lnTo>
                <a:lnTo>
                  <a:pt x="653" y="31"/>
                </a:lnTo>
                <a:lnTo>
                  <a:pt x="627" y="48"/>
                </a:lnTo>
                <a:lnTo>
                  <a:pt x="646" y="97"/>
                </a:lnTo>
                <a:lnTo>
                  <a:pt x="667" y="86"/>
                </a:lnTo>
                <a:lnTo>
                  <a:pt x="715" y="83"/>
                </a:lnTo>
                <a:lnTo>
                  <a:pt x="738" y="69"/>
                </a:lnTo>
                <a:lnTo>
                  <a:pt x="762" y="47"/>
                </a:lnTo>
                <a:lnTo>
                  <a:pt x="825" y="109"/>
                </a:lnTo>
                <a:lnTo>
                  <a:pt x="847" y="121"/>
                </a:lnTo>
                <a:lnTo>
                  <a:pt x="846" y="188"/>
                </a:lnTo>
                <a:lnTo>
                  <a:pt x="862" y="196"/>
                </a:lnTo>
                <a:lnTo>
                  <a:pt x="861" y="212"/>
                </a:lnTo>
                <a:lnTo>
                  <a:pt x="853" y="217"/>
                </a:lnTo>
                <a:lnTo>
                  <a:pt x="844" y="208"/>
                </a:lnTo>
                <a:lnTo>
                  <a:pt x="835" y="212"/>
                </a:lnTo>
                <a:lnTo>
                  <a:pt x="824" y="219"/>
                </a:lnTo>
                <a:lnTo>
                  <a:pt x="823" y="237"/>
                </a:lnTo>
                <a:lnTo>
                  <a:pt x="813" y="247"/>
                </a:lnTo>
                <a:lnTo>
                  <a:pt x="804" y="256"/>
                </a:lnTo>
                <a:lnTo>
                  <a:pt x="791" y="261"/>
                </a:lnTo>
                <a:lnTo>
                  <a:pt x="805" y="290"/>
                </a:lnTo>
                <a:lnTo>
                  <a:pt x="824" y="327"/>
                </a:lnTo>
                <a:lnTo>
                  <a:pt x="853" y="317"/>
                </a:lnTo>
                <a:lnTo>
                  <a:pt x="891" y="373"/>
                </a:lnTo>
                <a:lnTo>
                  <a:pt x="908" y="378"/>
                </a:lnTo>
                <a:lnTo>
                  <a:pt x="932" y="392"/>
                </a:lnTo>
                <a:lnTo>
                  <a:pt x="945" y="414"/>
                </a:lnTo>
                <a:lnTo>
                  <a:pt x="948" y="443"/>
                </a:lnTo>
                <a:lnTo>
                  <a:pt x="928" y="469"/>
                </a:lnTo>
                <a:lnTo>
                  <a:pt x="919" y="471"/>
                </a:lnTo>
                <a:lnTo>
                  <a:pt x="922" y="488"/>
                </a:lnTo>
                <a:lnTo>
                  <a:pt x="885" y="497"/>
                </a:lnTo>
                <a:lnTo>
                  <a:pt x="874" y="557"/>
                </a:lnTo>
                <a:lnTo>
                  <a:pt x="900" y="571"/>
                </a:lnTo>
                <a:lnTo>
                  <a:pt x="924" y="576"/>
                </a:lnTo>
                <a:lnTo>
                  <a:pt x="950" y="590"/>
                </a:lnTo>
                <a:lnTo>
                  <a:pt x="959" y="602"/>
                </a:lnTo>
                <a:lnTo>
                  <a:pt x="948" y="636"/>
                </a:lnTo>
                <a:lnTo>
                  <a:pt x="948" y="670"/>
                </a:lnTo>
                <a:lnTo>
                  <a:pt x="953" y="687"/>
                </a:lnTo>
                <a:lnTo>
                  <a:pt x="1007" y="707"/>
                </a:lnTo>
                <a:lnTo>
                  <a:pt x="1019" y="716"/>
                </a:lnTo>
                <a:lnTo>
                  <a:pt x="1021" y="735"/>
                </a:lnTo>
                <a:lnTo>
                  <a:pt x="1010" y="749"/>
                </a:lnTo>
                <a:lnTo>
                  <a:pt x="1002" y="766"/>
                </a:lnTo>
                <a:lnTo>
                  <a:pt x="995" y="778"/>
                </a:lnTo>
                <a:lnTo>
                  <a:pt x="979" y="758"/>
                </a:lnTo>
                <a:lnTo>
                  <a:pt x="967" y="755"/>
                </a:lnTo>
                <a:lnTo>
                  <a:pt x="945" y="769"/>
                </a:lnTo>
                <a:lnTo>
                  <a:pt x="933" y="775"/>
                </a:lnTo>
                <a:lnTo>
                  <a:pt x="922" y="758"/>
                </a:lnTo>
                <a:lnTo>
                  <a:pt x="910" y="766"/>
                </a:lnTo>
                <a:lnTo>
                  <a:pt x="914" y="789"/>
                </a:lnTo>
                <a:lnTo>
                  <a:pt x="900" y="823"/>
                </a:lnTo>
                <a:lnTo>
                  <a:pt x="885" y="840"/>
                </a:lnTo>
                <a:lnTo>
                  <a:pt x="888" y="857"/>
                </a:lnTo>
                <a:lnTo>
                  <a:pt x="851" y="877"/>
                </a:lnTo>
                <a:lnTo>
                  <a:pt x="843" y="860"/>
                </a:lnTo>
                <a:lnTo>
                  <a:pt x="834" y="860"/>
                </a:lnTo>
                <a:lnTo>
                  <a:pt x="808" y="866"/>
                </a:lnTo>
                <a:lnTo>
                  <a:pt x="808" y="885"/>
                </a:lnTo>
                <a:lnTo>
                  <a:pt x="783" y="885"/>
                </a:lnTo>
                <a:lnTo>
                  <a:pt x="760" y="908"/>
                </a:lnTo>
                <a:lnTo>
                  <a:pt x="729" y="925"/>
                </a:lnTo>
                <a:lnTo>
                  <a:pt x="689" y="968"/>
                </a:lnTo>
                <a:lnTo>
                  <a:pt x="653" y="959"/>
                </a:lnTo>
                <a:lnTo>
                  <a:pt x="650" y="951"/>
                </a:lnTo>
                <a:lnTo>
                  <a:pt x="684" y="897"/>
                </a:lnTo>
                <a:lnTo>
                  <a:pt x="638" y="829"/>
                </a:lnTo>
                <a:lnTo>
                  <a:pt x="624" y="835"/>
                </a:lnTo>
                <a:lnTo>
                  <a:pt x="590" y="820"/>
                </a:lnTo>
                <a:lnTo>
                  <a:pt x="582" y="826"/>
                </a:lnTo>
                <a:lnTo>
                  <a:pt x="570" y="840"/>
                </a:lnTo>
                <a:lnTo>
                  <a:pt x="550" y="835"/>
                </a:lnTo>
                <a:lnTo>
                  <a:pt x="534" y="860"/>
                </a:lnTo>
                <a:lnTo>
                  <a:pt x="513" y="840"/>
                </a:lnTo>
                <a:lnTo>
                  <a:pt x="482" y="846"/>
                </a:lnTo>
                <a:lnTo>
                  <a:pt x="451" y="835"/>
                </a:lnTo>
                <a:lnTo>
                  <a:pt x="428" y="857"/>
                </a:lnTo>
                <a:lnTo>
                  <a:pt x="403" y="846"/>
                </a:lnTo>
                <a:lnTo>
                  <a:pt x="383" y="868"/>
                </a:lnTo>
                <a:lnTo>
                  <a:pt x="358" y="846"/>
                </a:lnTo>
                <a:lnTo>
                  <a:pt x="340" y="854"/>
                </a:lnTo>
                <a:lnTo>
                  <a:pt x="278" y="866"/>
                </a:lnTo>
                <a:lnTo>
                  <a:pt x="252" y="866"/>
                </a:lnTo>
                <a:lnTo>
                  <a:pt x="244" y="875"/>
                </a:lnTo>
                <a:lnTo>
                  <a:pt x="139" y="797"/>
                </a:lnTo>
                <a:lnTo>
                  <a:pt x="113" y="792"/>
                </a:lnTo>
                <a:lnTo>
                  <a:pt x="64" y="749"/>
                </a:lnTo>
                <a:lnTo>
                  <a:pt x="76" y="727"/>
                </a:lnTo>
                <a:lnTo>
                  <a:pt x="76" y="713"/>
                </a:lnTo>
                <a:lnTo>
                  <a:pt x="99" y="692"/>
                </a:lnTo>
                <a:lnTo>
                  <a:pt x="90" y="667"/>
                </a:lnTo>
                <a:lnTo>
                  <a:pt x="90" y="642"/>
                </a:lnTo>
                <a:lnTo>
                  <a:pt x="128" y="619"/>
                </a:lnTo>
                <a:lnTo>
                  <a:pt x="153" y="611"/>
                </a:lnTo>
                <a:lnTo>
                  <a:pt x="159" y="597"/>
                </a:lnTo>
                <a:lnTo>
                  <a:pt x="164" y="568"/>
                </a:lnTo>
                <a:lnTo>
                  <a:pt x="153" y="557"/>
                </a:lnTo>
                <a:lnTo>
                  <a:pt x="130" y="559"/>
                </a:lnTo>
                <a:lnTo>
                  <a:pt x="111" y="565"/>
                </a:lnTo>
                <a:lnTo>
                  <a:pt x="90" y="565"/>
                </a:lnTo>
                <a:lnTo>
                  <a:pt x="79" y="540"/>
                </a:lnTo>
                <a:lnTo>
                  <a:pt x="79" y="525"/>
                </a:lnTo>
                <a:lnTo>
                  <a:pt x="56" y="505"/>
                </a:lnTo>
                <a:lnTo>
                  <a:pt x="48" y="485"/>
                </a:lnTo>
                <a:lnTo>
                  <a:pt x="64" y="466"/>
                </a:lnTo>
                <a:lnTo>
                  <a:pt x="5" y="406"/>
                </a:lnTo>
                <a:lnTo>
                  <a:pt x="2" y="395"/>
                </a:lnTo>
                <a:lnTo>
                  <a:pt x="0" y="389"/>
                </a:lnTo>
                <a:lnTo>
                  <a:pt x="25" y="364"/>
                </a:lnTo>
              </a:path>
            </a:pathLst>
          </a:custGeom>
          <a:solidFill>
            <a:schemeClr val="accent3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3309097" y="4107115"/>
            <a:ext cx="2474786" cy="1319812"/>
          </a:xfrm>
          <a:custGeom>
            <a:avLst/>
            <a:gdLst>
              <a:gd name="T0" fmla="*/ 159 w 1404"/>
              <a:gd name="T1" fmla="*/ 156 h 787"/>
              <a:gd name="T2" fmla="*/ 216 w 1404"/>
              <a:gd name="T3" fmla="*/ 177 h 787"/>
              <a:gd name="T4" fmla="*/ 367 w 1404"/>
              <a:gd name="T5" fmla="*/ 225 h 787"/>
              <a:gd name="T6" fmla="*/ 406 w 1404"/>
              <a:gd name="T7" fmla="*/ 204 h 787"/>
              <a:gd name="T8" fmla="*/ 432 w 1404"/>
              <a:gd name="T9" fmla="*/ 145 h 787"/>
              <a:gd name="T10" fmla="*/ 501 w 1404"/>
              <a:gd name="T11" fmla="*/ 141 h 787"/>
              <a:gd name="T12" fmla="*/ 492 w 1404"/>
              <a:gd name="T13" fmla="*/ 78 h 787"/>
              <a:gd name="T14" fmla="*/ 567 w 1404"/>
              <a:gd name="T15" fmla="*/ 30 h 787"/>
              <a:gd name="T16" fmla="*/ 593 w 1404"/>
              <a:gd name="T17" fmla="*/ 1 h 787"/>
              <a:gd name="T18" fmla="*/ 681 w 1404"/>
              <a:gd name="T19" fmla="*/ 51 h 787"/>
              <a:gd name="T20" fmla="*/ 826 w 1404"/>
              <a:gd name="T21" fmla="*/ 119 h 787"/>
              <a:gd name="T22" fmla="*/ 897 w 1404"/>
              <a:gd name="T23" fmla="*/ 99 h 787"/>
              <a:gd name="T24" fmla="*/ 969 w 1404"/>
              <a:gd name="T25" fmla="*/ 111 h 787"/>
              <a:gd name="T26" fmla="*/ 1052 w 1404"/>
              <a:gd name="T27" fmla="*/ 93 h 787"/>
              <a:gd name="T28" fmla="*/ 1110 w 1404"/>
              <a:gd name="T29" fmla="*/ 93 h 787"/>
              <a:gd name="T30" fmla="*/ 1177 w 1404"/>
              <a:gd name="T31" fmla="*/ 83 h 787"/>
              <a:gd name="T32" fmla="*/ 1192 w 1404"/>
              <a:gd name="T33" fmla="*/ 213 h 787"/>
              <a:gd name="T34" fmla="*/ 1248 w 1404"/>
              <a:gd name="T35" fmla="*/ 230 h 787"/>
              <a:gd name="T36" fmla="*/ 1315 w 1404"/>
              <a:gd name="T37" fmla="*/ 288 h 787"/>
              <a:gd name="T38" fmla="*/ 1328 w 1404"/>
              <a:gd name="T39" fmla="*/ 337 h 787"/>
              <a:gd name="T40" fmla="*/ 1393 w 1404"/>
              <a:gd name="T41" fmla="*/ 406 h 787"/>
              <a:gd name="T42" fmla="*/ 1382 w 1404"/>
              <a:gd name="T43" fmla="*/ 432 h 787"/>
              <a:gd name="T44" fmla="*/ 1339 w 1404"/>
              <a:gd name="T45" fmla="*/ 522 h 787"/>
              <a:gd name="T46" fmla="*/ 1296 w 1404"/>
              <a:gd name="T47" fmla="*/ 599 h 787"/>
              <a:gd name="T48" fmla="*/ 1245 w 1404"/>
              <a:gd name="T49" fmla="*/ 573 h 787"/>
              <a:gd name="T50" fmla="*/ 1152 w 1404"/>
              <a:gd name="T51" fmla="*/ 608 h 787"/>
              <a:gd name="T52" fmla="*/ 1104 w 1404"/>
              <a:gd name="T53" fmla="*/ 591 h 787"/>
              <a:gd name="T54" fmla="*/ 1041 w 1404"/>
              <a:gd name="T55" fmla="*/ 591 h 787"/>
              <a:gd name="T56" fmla="*/ 985 w 1404"/>
              <a:gd name="T57" fmla="*/ 605 h 787"/>
              <a:gd name="T58" fmla="*/ 919 w 1404"/>
              <a:gd name="T59" fmla="*/ 587 h 787"/>
              <a:gd name="T60" fmla="*/ 842 w 1404"/>
              <a:gd name="T61" fmla="*/ 599 h 787"/>
              <a:gd name="T62" fmla="*/ 749 w 1404"/>
              <a:gd name="T63" fmla="*/ 596 h 787"/>
              <a:gd name="T64" fmla="*/ 641 w 1404"/>
              <a:gd name="T65" fmla="*/ 664 h 787"/>
              <a:gd name="T66" fmla="*/ 576 w 1404"/>
              <a:gd name="T67" fmla="*/ 675 h 787"/>
              <a:gd name="T68" fmla="*/ 528 w 1404"/>
              <a:gd name="T69" fmla="*/ 744 h 787"/>
              <a:gd name="T70" fmla="*/ 502 w 1404"/>
              <a:gd name="T71" fmla="*/ 749 h 787"/>
              <a:gd name="T72" fmla="*/ 445 w 1404"/>
              <a:gd name="T73" fmla="*/ 786 h 787"/>
              <a:gd name="T74" fmla="*/ 321 w 1404"/>
              <a:gd name="T75" fmla="*/ 689 h 787"/>
              <a:gd name="T76" fmla="*/ 318 w 1404"/>
              <a:gd name="T77" fmla="*/ 653 h 787"/>
              <a:gd name="T78" fmla="*/ 312 w 1404"/>
              <a:gd name="T79" fmla="*/ 613 h 787"/>
              <a:gd name="T80" fmla="*/ 259 w 1404"/>
              <a:gd name="T81" fmla="*/ 579 h 787"/>
              <a:gd name="T82" fmla="*/ 269 w 1404"/>
              <a:gd name="T83" fmla="*/ 536 h 787"/>
              <a:gd name="T84" fmla="*/ 216 w 1404"/>
              <a:gd name="T85" fmla="*/ 477 h 787"/>
              <a:gd name="T86" fmla="*/ 128 w 1404"/>
              <a:gd name="T87" fmla="*/ 434 h 787"/>
              <a:gd name="T88" fmla="*/ 23 w 1404"/>
              <a:gd name="T89" fmla="*/ 420 h 787"/>
              <a:gd name="T90" fmla="*/ 20 w 1404"/>
              <a:gd name="T91" fmla="*/ 344 h 787"/>
              <a:gd name="T92" fmla="*/ 34 w 1404"/>
              <a:gd name="T93" fmla="*/ 270 h 787"/>
              <a:gd name="T94" fmla="*/ 111 w 1404"/>
              <a:gd name="T95" fmla="*/ 168 h 7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404" h="787">
                <a:moveTo>
                  <a:pt x="128" y="142"/>
                </a:moveTo>
                <a:lnTo>
                  <a:pt x="146" y="138"/>
                </a:lnTo>
                <a:lnTo>
                  <a:pt x="159" y="156"/>
                </a:lnTo>
                <a:lnTo>
                  <a:pt x="188" y="142"/>
                </a:lnTo>
                <a:lnTo>
                  <a:pt x="198" y="145"/>
                </a:lnTo>
                <a:lnTo>
                  <a:pt x="216" y="177"/>
                </a:lnTo>
                <a:lnTo>
                  <a:pt x="287" y="201"/>
                </a:lnTo>
                <a:lnTo>
                  <a:pt x="354" y="232"/>
                </a:lnTo>
                <a:lnTo>
                  <a:pt x="367" y="225"/>
                </a:lnTo>
                <a:lnTo>
                  <a:pt x="377" y="213"/>
                </a:lnTo>
                <a:lnTo>
                  <a:pt x="397" y="219"/>
                </a:lnTo>
                <a:lnTo>
                  <a:pt x="406" y="204"/>
                </a:lnTo>
                <a:lnTo>
                  <a:pt x="400" y="193"/>
                </a:lnTo>
                <a:lnTo>
                  <a:pt x="397" y="181"/>
                </a:lnTo>
                <a:lnTo>
                  <a:pt x="432" y="145"/>
                </a:lnTo>
                <a:lnTo>
                  <a:pt x="446" y="144"/>
                </a:lnTo>
                <a:lnTo>
                  <a:pt x="476" y="168"/>
                </a:lnTo>
                <a:lnTo>
                  <a:pt x="501" y="141"/>
                </a:lnTo>
                <a:lnTo>
                  <a:pt x="491" y="113"/>
                </a:lnTo>
                <a:lnTo>
                  <a:pt x="489" y="97"/>
                </a:lnTo>
                <a:lnTo>
                  <a:pt x="492" y="78"/>
                </a:lnTo>
                <a:lnTo>
                  <a:pt x="506" y="65"/>
                </a:lnTo>
                <a:lnTo>
                  <a:pt x="523" y="46"/>
                </a:lnTo>
                <a:lnTo>
                  <a:pt x="567" y="30"/>
                </a:lnTo>
                <a:lnTo>
                  <a:pt x="568" y="9"/>
                </a:lnTo>
                <a:lnTo>
                  <a:pt x="579" y="0"/>
                </a:lnTo>
                <a:lnTo>
                  <a:pt x="593" y="1"/>
                </a:lnTo>
                <a:lnTo>
                  <a:pt x="607" y="4"/>
                </a:lnTo>
                <a:lnTo>
                  <a:pt x="651" y="45"/>
                </a:lnTo>
                <a:lnTo>
                  <a:pt x="681" y="51"/>
                </a:lnTo>
                <a:lnTo>
                  <a:pt x="783" y="128"/>
                </a:lnTo>
                <a:lnTo>
                  <a:pt x="792" y="119"/>
                </a:lnTo>
                <a:lnTo>
                  <a:pt x="826" y="119"/>
                </a:lnTo>
                <a:lnTo>
                  <a:pt x="840" y="115"/>
                </a:lnTo>
                <a:lnTo>
                  <a:pt x="881" y="108"/>
                </a:lnTo>
                <a:lnTo>
                  <a:pt x="897" y="99"/>
                </a:lnTo>
                <a:lnTo>
                  <a:pt x="922" y="121"/>
                </a:lnTo>
                <a:lnTo>
                  <a:pt x="942" y="99"/>
                </a:lnTo>
                <a:lnTo>
                  <a:pt x="969" y="111"/>
                </a:lnTo>
                <a:lnTo>
                  <a:pt x="990" y="88"/>
                </a:lnTo>
                <a:lnTo>
                  <a:pt x="1018" y="99"/>
                </a:lnTo>
                <a:lnTo>
                  <a:pt x="1052" y="93"/>
                </a:lnTo>
                <a:lnTo>
                  <a:pt x="1073" y="112"/>
                </a:lnTo>
                <a:lnTo>
                  <a:pt x="1089" y="88"/>
                </a:lnTo>
                <a:lnTo>
                  <a:pt x="1110" y="93"/>
                </a:lnTo>
                <a:lnTo>
                  <a:pt x="1125" y="72"/>
                </a:lnTo>
                <a:lnTo>
                  <a:pt x="1160" y="87"/>
                </a:lnTo>
                <a:lnTo>
                  <a:pt x="1177" y="83"/>
                </a:lnTo>
                <a:lnTo>
                  <a:pt x="1223" y="151"/>
                </a:lnTo>
                <a:lnTo>
                  <a:pt x="1190" y="202"/>
                </a:lnTo>
                <a:lnTo>
                  <a:pt x="1192" y="213"/>
                </a:lnTo>
                <a:lnTo>
                  <a:pt x="1200" y="216"/>
                </a:lnTo>
                <a:lnTo>
                  <a:pt x="1228" y="221"/>
                </a:lnTo>
                <a:lnTo>
                  <a:pt x="1248" y="230"/>
                </a:lnTo>
                <a:lnTo>
                  <a:pt x="1276" y="267"/>
                </a:lnTo>
                <a:lnTo>
                  <a:pt x="1300" y="269"/>
                </a:lnTo>
                <a:lnTo>
                  <a:pt x="1315" y="288"/>
                </a:lnTo>
                <a:lnTo>
                  <a:pt x="1309" y="303"/>
                </a:lnTo>
                <a:lnTo>
                  <a:pt x="1310" y="320"/>
                </a:lnTo>
                <a:lnTo>
                  <a:pt x="1328" y="337"/>
                </a:lnTo>
                <a:lnTo>
                  <a:pt x="1361" y="388"/>
                </a:lnTo>
                <a:lnTo>
                  <a:pt x="1382" y="389"/>
                </a:lnTo>
                <a:lnTo>
                  <a:pt x="1393" y="406"/>
                </a:lnTo>
                <a:lnTo>
                  <a:pt x="1403" y="414"/>
                </a:lnTo>
                <a:lnTo>
                  <a:pt x="1396" y="425"/>
                </a:lnTo>
                <a:lnTo>
                  <a:pt x="1382" y="432"/>
                </a:lnTo>
                <a:lnTo>
                  <a:pt x="1365" y="451"/>
                </a:lnTo>
                <a:lnTo>
                  <a:pt x="1353" y="485"/>
                </a:lnTo>
                <a:lnTo>
                  <a:pt x="1339" y="522"/>
                </a:lnTo>
                <a:lnTo>
                  <a:pt x="1316" y="570"/>
                </a:lnTo>
                <a:lnTo>
                  <a:pt x="1308" y="587"/>
                </a:lnTo>
                <a:lnTo>
                  <a:pt x="1296" y="599"/>
                </a:lnTo>
                <a:lnTo>
                  <a:pt x="1280" y="599"/>
                </a:lnTo>
                <a:lnTo>
                  <a:pt x="1268" y="591"/>
                </a:lnTo>
                <a:lnTo>
                  <a:pt x="1245" y="573"/>
                </a:lnTo>
                <a:lnTo>
                  <a:pt x="1183" y="573"/>
                </a:lnTo>
                <a:lnTo>
                  <a:pt x="1166" y="599"/>
                </a:lnTo>
                <a:lnTo>
                  <a:pt x="1152" y="608"/>
                </a:lnTo>
                <a:lnTo>
                  <a:pt x="1132" y="610"/>
                </a:lnTo>
                <a:lnTo>
                  <a:pt x="1121" y="599"/>
                </a:lnTo>
                <a:lnTo>
                  <a:pt x="1104" y="591"/>
                </a:lnTo>
                <a:lnTo>
                  <a:pt x="1083" y="593"/>
                </a:lnTo>
                <a:lnTo>
                  <a:pt x="1066" y="601"/>
                </a:lnTo>
                <a:lnTo>
                  <a:pt x="1041" y="591"/>
                </a:lnTo>
                <a:lnTo>
                  <a:pt x="1024" y="593"/>
                </a:lnTo>
                <a:lnTo>
                  <a:pt x="1001" y="605"/>
                </a:lnTo>
                <a:lnTo>
                  <a:pt x="985" y="605"/>
                </a:lnTo>
                <a:lnTo>
                  <a:pt x="956" y="608"/>
                </a:lnTo>
                <a:lnTo>
                  <a:pt x="936" y="599"/>
                </a:lnTo>
                <a:lnTo>
                  <a:pt x="919" y="587"/>
                </a:lnTo>
                <a:lnTo>
                  <a:pt x="911" y="593"/>
                </a:lnTo>
                <a:lnTo>
                  <a:pt x="868" y="593"/>
                </a:lnTo>
                <a:lnTo>
                  <a:pt x="842" y="599"/>
                </a:lnTo>
                <a:lnTo>
                  <a:pt x="820" y="593"/>
                </a:lnTo>
                <a:lnTo>
                  <a:pt x="755" y="593"/>
                </a:lnTo>
                <a:lnTo>
                  <a:pt x="749" y="596"/>
                </a:lnTo>
                <a:lnTo>
                  <a:pt x="698" y="647"/>
                </a:lnTo>
                <a:lnTo>
                  <a:pt x="664" y="667"/>
                </a:lnTo>
                <a:lnTo>
                  <a:pt x="641" y="664"/>
                </a:lnTo>
                <a:lnTo>
                  <a:pt x="621" y="667"/>
                </a:lnTo>
                <a:lnTo>
                  <a:pt x="593" y="670"/>
                </a:lnTo>
                <a:lnTo>
                  <a:pt x="576" y="675"/>
                </a:lnTo>
                <a:lnTo>
                  <a:pt x="548" y="701"/>
                </a:lnTo>
                <a:lnTo>
                  <a:pt x="536" y="715"/>
                </a:lnTo>
                <a:lnTo>
                  <a:pt x="528" y="744"/>
                </a:lnTo>
                <a:lnTo>
                  <a:pt x="511" y="767"/>
                </a:lnTo>
                <a:lnTo>
                  <a:pt x="508" y="749"/>
                </a:lnTo>
                <a:lnTo>
                  <a:pt x="502" y="749"/>
                </a:lnTo>
                <a:lnTo>
                  <a:pt x="493" y="758"/>
                </a:lnTo>
                <a:lnTo>
                  <a:pt x="493" y="769"/>
                </a:lnTo>
                <a:lnTo>
                  <a:pt x="445" y="786"/>
                </a:lnTo>
                <a:lnTo>
                  <a:pt x="431" y="772"/>
                </a:lnTo>
                <a:lnTo>
                  <a:pt x="324" y="712"/>
                </a:lnTo>
                <a:lnTo>
                  <a:pt x="321" y="689"/>
                </a:lnTo>
                <a:lnTo>
                  <a:pt x="298" y="661"/>
                </a:lnTo>
                <a:lnTo>
                  <a:pt x="301" y="644"/>
                </a:lnTo>
                <a:lnTo>
                  <a:pt x="318" y="653"/>
                </a:lnTo>
                <a:lnTo>
                  <a:pt x="326" y="644"/>
                </a:lnTo>
                <a:lnTo>
                  <a:pt x="321" y="630"/>
                </a:lnTo>
                <a:lnTo>
                  <a:pt x="312" y="613"/>
                </a:lnTo>
                <a:lnTo>
                  <a:pt x="298" y="605"/>
                </a:lnTo>
                <a:lnTo>
                  <a:pt x="290" y="610"/>
                </a:lnTo>
                <a:lnTo>
                  <a:pt x="259" y="579"/>
                </a:lnTo>
                <a:lnTo>
                  <a:pt x="261" y="570"/>
                </a:lnTo>
                <a:lnTo>
                  <a:pt x="272" y="559"/>
                </a:lnTo>
                <a:lnTo>
                  <a:pt x="269" y="536"/>
                </a:lnTo>
                <a:lnTo>
                  <a:pt x="253" y="503"/>
                </a:lnTo>
                <a:lnTo>
                  <a:pt x="236" y="489"/>
                </a:lnTo>
                <a:lnTo>
                  <a:pt x="216" y="477"/>
                </a:lnTo>
                <a:lnTo>
                  <a:pt x="171" y="451"/>
                </a:lnTo>
                <a:lnTo>
                  <a:pt x="142" y="432"/>
                </a:lnTo>
                <a:lnTo>
                  <a:pt x="128" y="434"/>
                </a:lnTo>
                <a:lnTo>
                  <a:pt x="100" y="411"/>
                </a:lnTo>
                <a:lnTo>
                  <a:pt x="31" y="411"/>
                </a:lnTo>
                <a:lnTo>
                  <a:pt x="23" y="420"/>
                </a:lnTo>
                <a:lnTo>
                  <a:pt x="17" y="403"/>
                </a:lnTo>
                <a:lnTo>
                  <a:pt x="20" y="375"/>
                </a:lnTo>
                <a:lnTo>
                  <a:pt x="20" y="344"/>
                </a:lnTo>
                <a:lnTo>
                  <a:pt x="9" y="315"/>
                </a:lnTo>
                <a:lnTo>
                  <a:pt x="0" y="301"/>
                </a:lnTo>
                <a:lnTo>
                  <a:pt x="34" y="270"/>
                </a:lnTo>
                <a:lnTo>
                  <a:pt x="79" y="216"/>
                </a:lnTo>
                <a:lnTo>
                  <a:pt x="83" y="195"/>
                </a:lnTo>
                <a:lnTo>
                  <a:pt x="111" y="168"/>
                </a:lnTo>
                <a:lnTo>
                  <a:pt x="131" y="168"/>
                </a:lnTo>
                <a:lnTo>
                  <a:pt x="128" y="142"/>
                </a:lnTo>
              </a:path>
            </a:pathLst>
          </a:custGeom>
          <a:solidFill>
            <a:srgbClr val="00B050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5462267" y="4123157"/>
            <a:ext cx="696080" cy="682511"/>
          </a:xfrm>
          <a:custGeom>
            <a:avLst/>
            <a:gdLst>
              <a:gd name="T0" fmla="*/ 173 w 395"/>
              <a:gd name="T1" fmla="*/ 406 h 407"/>
              <a:gd name="T2" fmla="*/ 190 w 395"/>
              <a:gd name="T3" fmla="*/ 389 h 407"/>
              <a:gd name="T4" fmla="*/ 207 w 395"/>
              <a:gd name="T5" fmla="*/ 383 h 407"/>
              <a:gd name="T6" fmla="*/ 219 w 395"/>
              <a:gd name="T7" fmla="*/ 383 h 407"/>
              <a:gd name="T8" fmla="*/ 219 w 395"/>
              <a:gd name="T9" fmla="*/ 360 h 407"/>
              <a:gd name="T10" fmla="*/ 233 w 395"/>
              <a:gd name="T11" fmla="*/ 346 h 407"/>
              <a:gd name="T12" fmla="*/ 256 w 395"/>
              <a:gd name="T13" fmla="*/ 344 h 407"/>
              <a:gd name="T14" fmla="*/ 309 w 395"/>
              <a:gd name="T15" fmla="*/ 340 h 407"/>
              <a:gd name="T16" fmla="*/ 335 w 395"/>
              <a:gd name="T17" fmla="*/ 344 h 407"/>
              <a:gd name="T18" fmla="*/ 356 w 395"/>
              <a:gd name="T19" fmla="*/ 332 h 407"/>
              <a:gd name="T20" fmla="*/ 370 w 395"/>
              <a:gd name="T21" fmla="*/ 332 h 407"/>
              <a:gd name="T22" fmla="*/ 383 w 395"/>
              <a:gd name="T23" fmla="*/ 327 h 407"/>
              <a:gd name="T24" fmla="*/ 394 w 395"/>
              <a:gd name="T25" fmla="*/ 318 h 407"/>
              <a:gd name="T26" fmla="*/ 386 w 395"/>
              <a:gd name="T27" fmla="*/ 298 h 407"/>
              <a:gd name="T28" fmla="*/ 378 w 395"/>
              <a:gd name="T29" fmla="*/ 306 h 407"/>
              <a:gd name="T30" fmla="*/ 369 w 395"/>
              <a:gd name="T31" fmla="*/ 304 h 407"/>
              <a:gd name="T32" fmla="*/ 357 w 395"/>
              <a:gd name="T33" fmla="*/ 298 h 407"/>
              <a:gd name="T34" fmla="*/ 363 w 395"/>
              <a:gd name="T35" fmla="*/ 272 h 407"/>
              <a:gd name="T36" fmla="*/ 371 w 395"/>
              <a:gd name="T37" fmla="*/ 264 h 407"/>
              <a:gd name="T38" fmla="*/ 370 w 395"/>
              <a:gd name="T39" fmla="*/ 252 h 407"/>
              <a:gd name="T40" fmla="*/ 349 w 395"/>
              <a:gd name="T41" fmla="*/ 225 h 407"/>
              <a:gd name="T42" fmla="*/ 332 w 395"/>
              <a:gd name="T43" fmla="*/ 207 h 407"/>
              <a:gd name="T44" fmla="*/ 312 w 395"/>
              <a:gd name="T45" fmla="*/ 192 h 407"/>
              <a:gd name="T46" fmla="*/ 312 w 395"/>
              <a:gd name="T47" fmla="*/ 177 h 407"/>
              <a:gd name="T48" fmla="*/ 316 w 395"/>
              <a:gd name="T49" fmla="*/ 156 h 407"/>
              <a:gd name="T50" fmla="*/ 321 w 395"/>
              <a:gd name="T51" fmla="*/ 130 h 407"/>
              <a:gd name="T52" fmla="*/ 308 w 395"/>
              <a:gd name="T53" fmla="*/ 114 h 407"/>
              <a:gd name="T54" fmla="*/ 314 w 395"/>
              <a:gd name="T55" fmla="*/ 73 h 407"/>
              <a:gd name="T56" fmla="*/ 306 w 395"/>
              <a:gd name="T57" fmla="*/ 19 h 407"/>
              <a:gd name="T58" fmla="*/ 287 w 395"/>
              <a:gd name="T59" fmla="*/ 2 h 407"/>
              <a:gd name="T60" fmla="*/ 278 w 395"/>
              <a:gd name="T61" fmla="*/ 0 h 407"/>
              <a:gd name="T62" fmla="*/ 247 w 395"/>
              <a:gd name="T63" fmla="*/ 16 h 407"/>
              <a:gd name="T64" fmla="*/ 233 w 395"/>
              <a:gd name="T65" fmla="*/ 2 h 407"/>
              <a:gd name="T66" fmla="*/ 221 w 395"/>
              <a:gd name="T67" fmla="*/ 11 h 407"/>
              <a:gd name="T68" fmla="*/ 227 w 395"/>
              <a:gd name="T69" fmla="*/ 25 h 407"/>
              <a:gd name="T70" fmla="*/ 213 w 395"/>
              <a:gd name="T71" fmla="*/ 61 h 407"/>
              <a:gd name="T72" fmla="*/ 196 w 395"/>
              <a:gd name="T73" fmla="*/ 83 h 407"/>
              <a:gd name="T74" fmla="*/ 199 w 395"/>
              <a:gd name="T75" fmla="*/ 100 h 407"/>
              <a:gd name="T76" fmla="*/ 162 w 395"/>
              <a:gd name="T77" fmla="*/ 121 h 407"/>
              <a:gd name="T78" fmla="*/ 152 w 395"/>
              <a:gd name="T79" fmla="*/ 102 h 407"/>
              <a:gd name="T80" fmla="*/ 120 w 395"/>
              <a:gd name="T81" fmla="*/ 109 h 407"/>
              <a:gd name="T82" fmla="*/ 119 w 395"/>
              <a:gd name="T83" fmla="*/ 130 h 407"/>
              <a:gd name="T84" fmla="*/ 92 w 395"/>
              <a:gd name="T85" fmla="*/ 130 h 407"/>
              <a:gd name="T86" fmla="*/ 72 w 395"/>
              <a:gd name="T87" fmla="*/ 152 h 407"/>
              <a:gd name="T88" fmla="*/ 48 w 395"/>
              <a:gd name="T89" fmla="*/ 166 h 407"/>
              <a:gd name="T90" fmla="*/ 35 w 395"/>
              <a:gd name="T91" fmla="*/ 175 h 407"/>
              <a:gd name="T92" fmla="*/ 19 w 395"/>
              <a:gd name="T93" fmla="*/ 192 h 407"/>
              <a:gd name="T94" fmla="*/ 0 w 395"/>
              <a:gd name="T95" fmla="*/ 213 h 407"/>
              <a:gd name="T96" fmla="*/ 20 w 395"/>
              <a:gd name="T97" fmla="*/ 221 h 407"/>
              <a:gd name="T98" fmla="*/ 48 w 395"/>
              <a:gd name="T99" fmla="*/ 258 h 407"/>
              <a:gd name="T100" fmla="*/ 74 w 395"/>
              <a:gd name="T101" fmla="*/ 261 h 407"/>
              <a:gd name="T102" fmla="*/ 85 w 395"/>
              <a:gd name="T103" fmla="*/ 278 h 407"/>
              <a:gd name="T104" fmla="*/ 80 w 395"/>
              <a:gd name="T105" fmla="*/ 295 h 407"/>
              <a:gd name="T106" fmla="*/ 83 w 395"/>
              <a:gd name="T107" fmla="*/ 312 h 407"/>
              <a:gd name="T108" fmla="*/ 99 w 395"/>
              <a:gd name="T109" fmla="*/ 329 h 407"/>
              <a:gd name="T110" fmla="*/ 116 w 395"/>
              <a:gd name="T111" fmla="*/ 354 h 407"/>
              <a:gd name="T112" fmla="*/ 133 w 395"/>
              <a:gd name="T113" fmla="*/ 377 h 407"/>
              <a:gd name="T114" fmla="*/ 154 w 395"/>
              <a:gd name="T115" fmla="*/ 380 h 407"/>
              <a:gd name="T116" fmla="*/ 173 w 395"/>
              <a:gd name="T117" fmla="*/ 406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95" h="407">
                <a:moveTo>
                  <a:pt x="173" y="406"/>
                </a:moveTo>
                <a:lnTo>
                  <a:pt x="190" y="389"/>
                </a:lnTo>
                <a:lnTo>
                  <a:pt x="207" y="383"/>
                </a:lnTo>
                <a:lnTo>
                  <a:pt x="219" y="383"/>
                </a:lnTo>
                <a:lnTo>
                  <a:pt x="219" y="360"/>
                </a:lnTo>
                <a:lnTo>
                  <a:pt x="233" y="346"/>
                </a:lnTo>
                <a:lnTo>
                  <a:pt x="256" y="344"/>
                </a:lnTo>
                <a:lnTo>
                  <a:pt x="309" y="340"/>
                </a:lnTo>
                <a:lnTo>
                  <a:pt x="335" y="344"/>
                </a:lnTo>
                <a:lnTo>
                  <a:pt x="356" y="332"/>
                </a:lnTo>
                <a:lnTo>
                  <a:pt x="370" y="332"/>
                </a:lnTo>
                <a:lnTo>
                  <a:pt x="383" y="327"/>
                </a:lnTo>
                <a:lnTo>
                  <a:pt x="394" y="318"/>
                </a:lnTo>
                <a:lnTo>
                  <a:pt x="386" y="298"/>
                </a:lnTo>
                <a:lnTo>
                  <a:pt x="378" y="306"/>
                </a:lnTo>
                <a:lnTo>
                  <a:pt x="369" y="304"/>
                </a:lnTo>
                <a:lnTo>
                  <a:pt x="357" y="298"/>
                </a:lnTo>
                <a:lnTo>
                  <a:pt x="363" y="272"/>
                </a:lnTo>
                <a:lnTo>
                  <a:pt x="371" y="264"/>
                </a:lnTo>
                <a:lnTo>
                  <a:pt x="370" y="252"/>
                </a:lnTo>
                <a:lnTo>
                  <a:pt x="349" y="225"/>
                </a:lnTo>
                <a:lnTo>
                  <a:pt x="332" y="207"/>
                </a:lnTo>
                <a:lnTo>
                  <a:pt x="312" y="192"/>
                </a:lnTo>
                <a:lnTo>
                  <a:pt x="312" y="177"/>
                </a:lnTo>
                <a:lnTo>
                  <a:pt x="316" y="156"/>
                </a:lnTo>
                <a:lnTo>
                  <a:pt x="321" y="130"/>
                </a:lnTo>
                <a:lnTo>
                  <a:pt x="308" y="114"/>
                </a:lnTo>
                <a:lnTo>
                  <a:pt x="314" y="73"/>
                </a:lnTo>
                <a:lnTo>
                  <a:pt x="306" y="19"/>
                </a:lnTo>
                <a:lnTo>
                  <a:pt x="287" y="2"/>
                </a:lnTo>
                <a:lnTo>
                  <a:pt x="278" y="0"/>
                </a:lnTo>
                <a:lnTo>
                  <a:pt x="247" y="16"/>
                </a:lnTo>
                <a:lnTo>
                  <a:pt x="233" y="2"/>
                </a:lnTo>
                <a:lnTo>
                  <a:pt x="221" y="11"/>
                </a:lnTo>
                <a:lnTo>
                  <a:pt x="227" y="25"/>
                </a:lnTo>
                <a:lnTo>
                  <a:pt x="213" y="61"/>
                </a:lnTo>
                <a:lnTo>
                  <a:pt x="196" y="83"/>
                </a:lnTo>
                <a:lnTo>
                  <a:pt x="199" y="100"/>
                </a:lnTo>
                <a:lnTo>
                  <a:pt x="162" y="121"/>
                </a:lnTo>
                <a:lnTo>
                  <a:pt x="152" y="102"/>
                </a:lnTo>
                <a:lnTo>
                  <a:pt x="120" y="109"/>
                </a:lnTo>
                <a:lnTo>
                  <a:pt x="119" y="130"/>
                </a:lnTo>
                <a:lnTo>
                  <a:pt x="92" y="130"/>
                </a:lnTo>
                <a:lnTo>
                  <a:pt x="72" y="152"/>
                </a:lnTo>
                <a:lnTo>
                  <a:pt x="48" y="166"/>
                </a:lnTo>
                <a:lnTo>
                  <a:pt x="35" y="175"/>
                </a:lnTo>
                <a:lnTo>
                  <a:pt x="19" y="192"/>
                </a:lnTo>
                <a:lnTo>
                  <a:pt x="0" y="213"/>
                </a:lnTo>
                <a:lnTo>
                  <a:pt x="20" y="221"/>
                </a:lnTo>
                <a:lnTo>
                  <a:pt x="48" y="258"/>
                </a:lnTo>
                <a:lnTo>
                  <a:pt x="74" y="261"/>
                </a:lnTo>
                <a:lnTo>
                  <a:pt x="85" y="278"/>
                </a:lnTo>
                <a:lnTo>
                  <a:pt x="80" y="295"/>
                </a:lnTo>
                <a:lnTo>
                  <a:pt x="83" y="312"/>
                </a:lnTo>
                <a:lnTo>
                  <a:pt x="99" y="329"/>
                </a:lnTo>
                <a:lnTo>
                  <a:pt x="116" y="354"/>
                </a:lnTo>
                <a:lnTo>
                  <a:pt x="133" y="377"/>
                </a:lnTo>
                <a:lnTo>
                  <a:pt x="154" y="380"/>
                </a:lnTo>
                <a:lnTo>
                  <a:pt x="173" y="406"/>
                </a:lnTo>
              </a:path>
            </a:pathLst>
          </a:custGeom>
          <a:solidFill>
            <a:schemeClr val="accent4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11" name="Freeform 8"/>
          <p:cNvSpPr>
            <a:spLocks/>
          </p:cNvSpPr>
          <p:nvPr/>
        </p:nvSpPr>
        <p:spPr bwMode="auto">
          <a:xfrm>
            <a:off x="5783883" y="3140224"/>
            <a:ext cx="770068" cy="1424815"/>
          </a:xfrm>
          <a:custGeom>
            <a:avLst/>
            <a:gdLst>
              <a:gd name="T0" fmla="*/ 197 w 437"/>
              <a:gd name="T1" fmla="*/ 837 h 850"/>
              <a:gd name="T2" fmla="*/ 228 w 437"/>
              <a:gd name="T3" fmla="*/ 770 h 850"/>
              <a:gd name="T4" fmla="*/ 234 w 437"/>
              <a:gd name="T5" fmla="*/ 724 h 850"/>
              <a:gd name="T6" fmla="*/ 288 w 437"/>
              <a:gd name="T7" fmla="*/ 661 h 850"/>
              <a:gd name="T8" fmla="*/ 345 w 437"/>
              <a:gd name="T9" fmla="*/ 639 h 850"/>
              <a:gd name="T10" fmla="*/ 376 w 437"/>
              <a:gd name="T11" fmla="*/ 597 h 850"/>
              <a:gd name="T12" fmla="*/ 398 w 437"/>
              <a:gd name="T13" fmla="*/ 588 h 850"/>
              <a:gd name="T14" fmla="*/ 407 w 437"/>
              <a:gd name="T15" fmla="*/ 580 h 850"/>
              <a:gd name="T16" fmla="*/ 384 w 437"/>
              <a:gd name="T17" fmla="*/ 554 h 850"/>
              <a:gd name="T18" fmla="*/ 350 w 437"/>
              <a:gd name="T19" fmla="*/ 542 h 850"/>
              <a:gd name="T20" fmla="*/ 341 w 437"/>
              <a:gd name="T21" fmla="*/ 531 h 850"/>
              <a:gd name="T22" fmla="*/ 290 w 437"/>
              <a:gd name="T23" fmla="*/ 463 h 850"/>
              <a:gd name="T24" fmla="*/ 282 w 437"/>
              <a:gd name="T25" fmla="*/ 426 h 850"/>
              <a:gd name="T26" fmla="*/ 282 w 437"/>
              <a:gd name="T27" fmla="*/ 381 h 850"/>
              <a:gd name="T28" fmla="*/ 290 w 437"/>
              <a:gd name="T29" fmla="*/ 338 h 850"/>
              <a:gd name="T30" fmla="*/ 302 w 437"/>
              <a:gd name="T31" fmla="*/ 304 h 850"/>
              <a:gd name="T32" fmla="*/ 321 w 437"/>
              <a:gd name="T33" fmla="*/ 259 h 850"/>
              <a:gd name="T34" fmla="*/ 369 w 437"/>
              <a:gd name="T35" fmla="*/ 174 h 850"/>
              <a:gd name="T36" fmla="*/ 393 w 437"/>
              <a:gd name="T37" fmla="*/ 131 h 850"/>
              <a:gd name="T38" fmla="*/ 436 w 437"/>
              <a:gd name="T39" fmla="*/ 71 h 850"/>
              <a:gd name="T40" fmla="*/ 424 w 437"/>
              <a:gd name="T41" fmla="*/ 43 h 850"/>
              <a:gd name="T42" fmla="*/ 397 w 437"/>
              <a:gd name="T43" fmla="*/ 54 h 850"/>
              <a:gd name="T44" fmla="*/ 387 w 437"/>
              <a:gd name="T45" fmla="*/ 17 h 850"/>
              <a:gd name="T46" fmla="*/ 362 w 437"/>
              <a:gd name="T47" fmla="*/ 3 h 850"/>
              <a:gd name="T48" fmla="*/ 336 w 437"/>
              <a:gd name="T49" fmla="*/ 17 h 850"/>
              <a:gd name="T50" fmla="*/ 296 w 437"/>
              <a:gd name="T51" fmla="*/ 0 h 850"/>
              <a:gd name="T52" fmla="*/ 260 w 437"/>
              <a:gd name="T53" fmla="*/ 33 h 850"/>
              <a:gd name="T54" fmla="*/ 277 w 437"/>
              <a:gd name="T55" fmla="*/ 96 h 850"/>
              <a:gd name="T56" fmla="*/ 261 w 437"/>
              <a:gd name="T57" fmla="*/ 125 h 850"/>
              <a:gd name="T58" fmla="*/ 231 w 437"/>
              <a:gd name="T59" fmla="*/ 168 h 850"/>
              <a:gd name="T60" fmla="*/ 206 w 437"/>
              <a:gd name="T61" fmla="*/ 154 h 850"/>
              <a:gd name="T62" fmla="*/ 199 w 437"/>
              <a:gd name="T63" fmla="*/ 190 h 850"/>
              <a:gd name="T64" fmla="*/ 178 w 437"/>
              <a:gd name="T65" fmla="*/ 216 h 850"/>
              <a:gd name="T66" fmla="*/ 155 w 437"/>
              <a:gd name="T67" fmla="*/ 242 h 850"/>
              <a:gd name="T68" fmla="*/ 124 w 437"/>
              <a:gd name="T69" fmla="*/ 261 h 850"/>
              <a:gd name="T70" fmla="*/ 117 w 437"/>
              <a:gd name="T71" fmla="*/ 237 h 850"/>
              <a:gd name="T72" fmla="*/ 98 w 437"/>
              <a:gd name="T73" fmla="*/ 236 h 850"/>
              <a:gd name="T74" fmla="*/ 75 w 437"/>
              <a:gd name="T75" fmla="*/ 276 h 850"/>
              <a:gd name="T76" fmla="*/ 55 w 437"/>
              <a:gd name="T77" fmla="*/ 310 h 850"/>
              <a:gd name="T78" fmla="*/ 46 w 437"/>
              <a:gd name="T79" fmla="*/ 318 h 850"/>
              <a:gd name="T80" fmla="*/ 34 w 437"/>
              <a:gd name="T81" fmla="*/ 334 h 850"/>
              <a:gd name="T82" fmla="*/ 0 w 437"/>
              <a:gd name="T83" fmla="*/ 398 h 850"/>
              <a:gd name="T84" fmla="*/ 29 w 437"/>
              <a:gd name="T85" fmla="*/ 412 h 850"/>
              <a:gd name="T86" fmla="*/ 83 w 437"/>
              <a:gd name="T87" fmla="*/ 438 h 850"/>
              <a:gd name="T88" fmla="*/ 75 w 437"/>
              <a:gd name="T89" fmla="*/ 478 h 850"/>
              <a:gd name="T90" fmla="*/ 80 w 437"/>
              <a:gd name="T91" fmla="*/ 528 h 850"/>
              <a:gd name="T92" fmla="*/ 133 w 437"/>
              <a:gd name="T93" fmla="*/ 549 h 850"/>
              <a:gd name="T94" fmla="*/ 148 w 437"/>
              <a:gd name="T95" fmla="*/ 576 h 850"/>
              <a:gd name="T96" fmla="*/ 123 w 437"/>
              <a:gd name="T97" fmla="*/ 616 h 850"/>
              <a:gd name="T98" fmla="*/ 129 w 437"/>
              <a:gd name="T99" fmla="*/ 670 h 850"/>
              <a:gd name="T100" fmla="*/ 123 w 437"/>
              <a:gd name="T101" fmla="*/ 709 h 850"/>
              <a:gd name="T102" fmla="*/ 131 w 437"/>
              <a:gd name="T103" fmla="*/ 752 h 850"/>
              <a:gd name="T104" fmla="*/ 126 w 437"/>
              <a:gd name="T105" fmla="*/ 789 h 850"/>
              <a:gd name="T106" fmla="*/ 140 w 437"/>
              <a:gd name="T107" fmla="*/ 798 h 850"/>
              <a:gd name="T108" fmla="*/ 169 w 437"/>
              <a:gd name="T109" fmla="*/ 829 h 8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37" h="850">
                <a:moveTo>
                  <a:pt x="186" y="849"/>
                </a:moveTo>
                <a:lnTo>
                  <a:pt x="197" y="837"/>
                </a:lnTo>
                <a:lnTo>
                  <a:pt x="200" y="812"/>
                </a:lnTo>
                <a:lnTo>
                  <a:pt x="228" y="770"/>
                </a:lnTo>
                <a:lnTo>
                  <a:pt x="231" y="738"/>
                </a:lnTo>
                <a:lnTo>
                  <a:pt x="234" y="724"/>
                </a:lnTo>
                <a:lnTo>
                  <a:pt x="242" y="707"/>
                </a:lnTo>
                <a:lnTo>
                  <a:pt x="288" y="661"/>
                </a:lnTo>
                <a:lnTo>
                  <a:pt x="307" y="650"/>
                </a:lnTo>
                <a:lnTo>
                  <a:pt x="345" y="639"/>
                </a:lnTo>
                <a:lnTo>
                  <a:pt x="361" y="625"/>
                </a:lnTo>
                <a:lnTo>
                  <a:pt x="376" y="597"/>
                </a:lnTo>
                <a:lnTo>
                  <a:pt x="390" y="594"/>
                </a:lnTo>
                <a:lnTo>
                  <a:pt x="398" y="588"/>
                </a:lnTo>
                <a:lnTo>
                  <a:pt x="409" y="585"/>
                </a:lnTo>
                <a:lnTo>
                  <a:pt x="407" y="580"/>
                </a:lnTo>
                <a:lnTo>
                  <a:pt x="404" y="568"/>
                </a:lnTo>
                <a:lnTo>
                  <a:pt x="384" y="554"/>
                </a:lnTo>
                <a:lnTo>
                  <a:pt x="367" y="545"/>
                </a:lnTo>
                <a:lnTo>
                  <a:pt x="350" y="542"/>
                </a:lnTo>
                <a:lnTo>
                  <a:pt x="341" y="540"/>
                </a:lnTo>
                <a:lnTo>
                  <a:pt x="341" y="531"/>
                </a:lnTo>
                <a:lnTo>
                  <a:pt x="324" y="506"/>
                </a:lnTo>
                <a:lnTo>
                  <a:pt x="290" y="463"/>
                </a:lnTo>
                <a:lnTo>
                  <a:pt x="288" y="438"/>
                </a:lnTo>
                <a:lnTo>
                  <a:pt x="282" y="426"/>
                </a:lnTo>
                <a:lnTo>
                  <a:pt x="274" y="421"/>
                </a:lnTo>
                <a:lnTo>
                  <a:pt x="282" y="381"/>
                </a:lnTo>
                <a:lnTo>
                  <a:pt x="285" y="355"/>
                </a:lnTo>
                <a:lnTo>
                  <a:pt x="290" y="338"/>
                </a:lnTo>
                <a:lnTo>
                  <a:pt x="293" y="312"/>
                </a:lnTo>
                <a:lnTo>
                  <a:pt x="302" y="304"/>
                </a:lnTo>
                <a:lnTo>
                  <a:pt x="302" y="290"/>
                </a:lnTo>
                <a:lnTo>
                  <a:pt x="321" y="259"/>
                </a:lnTo>
                <a:lnTo>
                  <a:pt x="333" y="233"/>
                </a:lnTo>
                <a:lnTo>
                  <a:pt x="369" y="174"/>
                </a:lnTo>
                <a:lnTo>
                  <a:pt x="378" y="159"/>
                </a:lnTo>
                <a:lnTo>
                  <a:pt x="393" y="131"/>
                </a:lnTo>
                <a:lnTo>
                  <a:pt x="433" y="88"/>
                </a:lnTo>
                <a:lnTo>
                  <a:pt x="436" y="71"/>
                </a:lnTo>
                <a:lnTo>
                  <a:pt x="426" y="59"/>
                </a:lnTo>
                <a:lnTo>
                  <a:pt x="424" y="43"/>
                </a:lnTo>
                <a:lnTo>
                  <a:pt x="409" y="39"/>
                </a:lnTo>
                <a:lnTo>
                  <a:pt x="397" y="54"/>
                </a:lnTo>
                <a:lnTo>
                  <a:pt x="390" y="45"/>
                </a:lnTo>
                <a:lnTo>
                  <a:pt x="387" y="17"/>
                </a:lnTo>
                <a:lnTo>
                  <a:pt x="374" y="19"/>
                </a:lnTo>
                <a:lnTo>
                  <a:pt x="362" y="3"/>
                </a:lnTo>
                <a:lnTo>
                  <a:pt x="347" y="4"/>
                </a:lnTo>
                <a:lnTo>
                  <a:pt x="336" y="17"/>
                </a:lnTo>
                <a:lnTo>
                  <a:pt x="319" y="3"/>
                </a:lnTo>
                <a:lnTo>
                  <a:pt x="296" y="0"/>
                </a:lnTo>
                <a:lnTo>
                  <a:pt x="275" y="14"/>
                </a:lnTo>
                <a:lnTo>
                  <a:pt x="260" y="33"/>
                </a:lnTo>
                <a:lnTo>
                  <a:pt x="245" y="44"/>
                </a:lnTo>
                <a:lnTo>
                  <a:pt x="277" y="96"/>
                </a:lnTo>
                <a:lnTo>
                  <a:pt x="277" y="116"/>
                </a:lnTo>
                <a:lnTo>
                  <a:pt x="261" y="125"/>
                </a:lnTo>
                <a:lnTo>
                  <a:pt x="241" y="150"/>
                </a:lnTo>
                <a:lnTo>
                  <a:pt x="231" y="168"/>
                </a:lnTo>
                <a:lnTo>
                  <a:pt x="220" y="159"/>
                </a:lnTo>
                <a:lnTo>
                  <a:pt x="206" y="154"/>
                </a:lnTo>
                <a:lnTo>
                  <a:pt x="199" y="158"/>
                </a:lnTo>
                <a:lnTo>
                  <a:pt x="199" y="190"/>
                </a:lnTo>
                <a:lnTo>
                  <a:pt x="196" y="210"/>
                </a:lnTo>
                <a:lnTo>
                  <a:pt x="178" y="216"/>
                </a:lnTo>
                <a:lnTo>
                  <a:pt x="163" y="223"/>
                </a:lnTo>
                <a:lnTo>
                  <a:pt x="155" y="242"/>
                </a:lnTo>
                <a:lnTo>
                  <a:pt x="151" y="261"/>
                </a:lnTo>
                <a:lnTo>
                  <a:pt x="124" y="261"/>
                </a:lnTo>
                <a:lnTo>
                  <a:pt x="117" y="254"/>
                </a:lnTo>
                <a:lnTo>
                  <a:pt x="117" y="237"/>
                </a:lnTo>
                <a:lnTo>
                  <a:pt x="108" y="227"/>
                </a:lnTo>
                <a:lnTo>
                  <a:pt x="98" y="236"/>
                </a:lnTo>
                <a:lnTo>
                  <a:pt x="71" y="253"/>
                </a:lnTo>
                <a:lnTo>
                  <a:pt x="75" y="276"/>
                </a:lnTo>
                <a:lnTo>
                  <a:pt x="73" y="287"/>
                </a:lnTo>
                <a:lnTo>
                  <a:pt x="55" y="310"/>
                </a:lnTo>
                <a:lnTo>
                  <a:pt x="45" y="310"/>
                </a:lnTo>
                <a:lnTo>
                  <a:pt x="46" y="318"/>
                </a:lnTo>
                <a:lnTo>
                  <a:pt x="49" y="330"/>
                </a:lnTo>
                <a:lnTo>
                  <a:pt x="34" y="334"/>
                </a:lnTo>
                <a:lnTo>
                  <a:pt x="12" y="338"/>
                </a:lnTo>
                <a:lnTo>
                  <a:pt x="0" y="398"/>
                </a:lnTo>
                <a:lnTo>
                  <a:pt x="12" y="405"/>
                </a:lnTo>
                <a:lnTo>
                  <a:pt x="29" y="412"/>
                </a:lnTo>
                <a:lnTo>
                  <a:pt x="55" y="421"/>
                </a:lnTo>
                <a:lnTo>
                  <a:pt x="83" y="438"/>
                </a:lnTo>
                <a:lnTo>
                  <a:pt x="83" y="446"/>
                </a:lnTo>
                <a:lnTo>
                  <a:pt x="75" y="478"/>
                </a:lnTo>
                <a:lnTo>
                  <a:pt x="75" y="515"/>
                </a:lnTo>
                <a:lnTo>
                  <a:pt x="80" y="528"/>
                </a:lnTo>
                <a:lnTo>
                  <a:pt x="99" y="534"/>
                </a:lnTo>
                <a:lnTo>
                  <a:pt x="133" y="549"/>
                </a:lnTo>
                <a:lnTo>
                  <a:pt x="146" y="557"/>
                </a:lnTo>
                <a:lnTo>
                  <a:pt x="148" y="576"/>
                </a:lnTo>
                <a:lnTo>
                  <a:pt x="137" y="588"/>
                </a:lnTo>
                <a:lnTo>
                  <a:pt x="123" y="616"/>
                </a:lnTo>
                <a:lnTo>
                  <a:pt x="123" y="633"/>
                </a:lnTo>
                <a:lnTo>
                  <a:pt x="129" y="670"/>
                </a:lnTo>
                <a:lnTo>
                  <a:pt x="126" y="685"/>
                </a:lnTo>
                <a:lnTo>
                  <a:pt x="123" y="709"/>
                </a:lnTo>
                <a:lnTo>
                  <a:pt x="137" y="727"/>
                </a:lnTo>
                <a:lnTo>
                  <a:pt x="131" y="752"/>
                </a:lnTo>
                <a:lnTo>
                  <a:pt x="126" y="773"/>
                </a:lnTo>
                <a:lnTo>
                  <a:pt x="126" y="789"/>
                </a:lnTo>
                <a:lnTo>
                  <a:pt x="129" y="792"/>
                </a:lnTo>
                <a:lnTo>
                  <a:pt x="140" y="798"/>
                </a:lnTo>
                <a:lnTo>
                  <a:pt x="160" y="815"/>
                </a:lnTo>
                <a:lnTo>
                  <a:pt x="169" y="829"/>
                </a:lnTo>
                <a:lnTo>
                  <a:pt x="186" y="849"/>
                </a:lnTo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grpSp>
        <p:nvGrpSpPr>
          <p:cNvPr id="2" name="1 Grupo"/>
          <p:cNvGrpSpPr/>
          <p:nvPr/>
        </p:nvGrpSpPr>
        <p:grpSpPr>
          <a:xfrm>
            <a:off x="6886137" y="3398354"/>
            <a:ext cx="1207949" cy="735012"/>
            <a:chOff x="6488251" y="3753086"/>
            <a:chExt cx="1207949" cy="735012"/>
          </a:xfrm>
          <a:solidFill>
            <a:srgbClr val="00B0F0"/>
          </a:solidFill>
        </p:grpSpPr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6488251" y="4263511"/>
              <a:ext cx="164584" cy="135627"/>
            </a:xfrm>
            <a:custGeom>
              <a:avLst/>
              <a:gdLst>
                <a:gd name="T0" fmla="*/ 78 w 93"/>
                <a:gd name="T1" fmla="*/ 0 h 81"/>
                <a:gd name="T2" fmla="*/ 52 w 93"/>
                <a:gd name="T3" fmla="*/ 0 h 81"/>
                <a:gd name="T4" fmla="*/ 21 w 93"/>
                <a:gd name="T5" fmla="*/ 17 h 81"/>
                <a:gd name="T6" fmla="*/ 21 w 93"/>
                <a:gd name="T7" fmla="*/ 34 h 81"/>
                <a:gd name="T8" fmla="*/ 12 w 93"/>
                <a:gd name="T9" fmla="*/ 37 h 81"/>
                <a:gd name="T10" fmla="*/ 3 w 93"/>
                <a:gd name="T11" fmla="*/ 49 h 81"/>
                <a:gd name="T12" fmla="*/ 0 w 93"/>
                <a:gd name="T13" fmla="*/ 60 h 81"/>
                <a:gd name="T14" fmla="*/ 9 w 93"/>
                <a:gd name="T15" fmla="*/ 63 h 81"/>
                <a:gd name="T16" fmla="*/ 26 w 93"/>
                <a:gd name="T17" fmla="*/ 80 h 81"/>
                <a:gd name="T18" fmla="*/ 38 w 93"/>
                <a:gd name="T19" fmla="*/ 80 h 81"/>
                <a:gd name="T20" fmla="*/ 38 w 93"/>
                <a:gd name="T21" fmla="*/ 71 h 81"/>
                <a:gd name="T22" fmla="*/ 47 w 93"/>
                <a:gd name="T23" fmla="*/ 54 h 81"/>
                <a:gd name="T24" fmla="*/ 57 w 93"/>
                <a:gd name="T25" fmla="*/ 57 h 81"/>
                <a:gd name="T26" fmla="*/ 66 w 93"/>
                <a:gd name="T27" fmla="*/ 45 h 81"/>
                <a:gd name="T28" fmla="*/ 89 w 93"/>
                <a:gd name="T29" fmla="*/ 23 h 81"/>
                <a:gd name="T30" fmla="*/ 92 w 93"/>
                <a:gd name="T31" fmla="*/ 17 h 81"/>
                <a:gd name="T32" fmla="*/ 89 w 93"/>
                <a:gd name="T33" fmla="*/ 14 h 81"/>
                <a:gd name="T34" fmla="*/ 78 w 93"/>
                <a:gd name="T3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" h="81">
                  <a:moveTo>
                    <a:pt x="78" y="0"/>
                  </a:moveTo>
                  <a:lnTo>
                    <a:pt x="52" y="0"/>
                  </a:lnTo>
                  <a:lnTo>
                    <a:pt x="21" y="17"/>
                  </a:lnTo>
                  <a:lnTo>
                    <a:pt x="21" y="34"/>
                  </a:lnTo>
                  <a:lnTo>
                    <a:pt x="12" y="37"/>
                  </a:lnTo>
                  <a:lnTo>
                    <a:pt x="3" y="49"/>
                  </a:lnTo>
                  <a:lnTo>
                    <a:pt x="0" y="60"/>
                  </a:lnTo>
                  <a:lnTo>
                    <a:pt x="9" y="63"/>
                  </a:lnTo>
                  <a:lnTo>
                    <a:pt x="26" y="80"/>
                  </a:lnTo>
                  <a:lnTo>
                    <a:pt x="38" y="80"/>
                  </a:lnTo>
                  <a:lnTo>
                    <a:pt x="38" y="71"/>
                  </a:lnTo>
                  <a:lnTo>
                    <a:pt x="47" y="54"/>
                  </a:lnTo>
                  <a:lnTo>
                    <a:pt x="57" y="57"/>
                  </a:lnTo>
                  <a:lnTo>
                    <a:pt x="66" y="45"/>
                  </a:lnTo>
                  <a:lnTo>
                    <a:pt x="89" y="23"/>
                  </a:lnTo>
                  <a:lnTo>
                    <a:pt x="92" y="17"/>
                  </a:lnTo>
                  <a:lnTo>
                    <a:pt x="89" y="14"/>
                  </a:lnTo>
                  <a:lnTo>
                    <a:pt x="78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6563748" y="4413721"/>
              <a:ext cx="89087" cy="74377"/>
            </a:xfrm>
            <a:custGeom>
              <a:avLst/>
              <a:gdLst>
                <a:gd name="T0" fmla="*/ 9 w 50"/>
                <a:gd name="T1" fmla="*/ 0 h 44"/>
                <a:gd name="T2" fmla="*/ 9 w 50"/>
                <a:gd name="T3" fmla="*/ 9 h 44"/>
                <a:gd name="T4" fmla="*/ 0 w 50"/>
                <a:gd name="T5" fmla="*/ 17 h 44"/>
                <a:gd name="T6" fmla="*/ 0 w 50"/>
                <a:gd name="T7" fmla="*/ 31 h 44"/>
                <a:gd name="T8" fmla="*/ 9 w 50"/>
                <a:gd name="T9" fmla="*/ 43 h 44"/>
                <a:gd name="T10" fmla="*/ 17 w 50"/>
                <a:gd name="T11" fmla="*/ 34 h 44"/>
                <a:gd name="T12" fmla="*/ 23 w 50"/>
                <a:gd name="T13" fmla="*/ 38 h 44"/>
                <a:gd name="T14" fmla="*/ 37 w 50"/>
                <a:gd name="T15" fmla="*/ 43 h 44"/>
                <a:gd name="T16" fmla="*/ 49 w 50"/>
                <a:gd name="T17" fmla="*/ 38 h 44"/>
                <a:gd name="T18" fmla="*/ 46 w 50"/>
                <a:gd name="T19" fmla="*/ 29 h 44"/>
                <a:gd name="T20" fmla="*/ 35 w 50"/>
                <a:gd name="T21" fmla="*/ 17 h 44"/>
                <a:gd name="T22" fmla="*/ 26 w 50"/>
                <a:gd name="T23" fmla="*/ 14 h 44"/>
                <a:gd name="T24" fmla="*/ 17 w 50"/>
                <a:gd name="T25" fmla="*/ 14 h 44"/>
                <a:gd name="T26" fmla="*/ 9 w 50"/>
                <a:gd name="T2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44">
                  <a:moveTo>
                    <a:pt x="9" y="0"/>
                  </a:moveTo>
                  <a:lnTo>
                    <a:pt x="9" y="9"/>
                  </a:lnTo>
                  <a:lnTo>
                    <a:pt x="0" y="17"/>
                  </a:lnTo>
                  <a:lnTo>
                    <a:pt x="0" y="31"/>
                  </a:lnTo>
                  <a:lnTo>
                    <a:pt x="9" y="43"/>
                  </a:lnTo>
                  <a:lnTo>
                    <a:pt x="17" y="34"/>
                  </a:lnTo>
                  <a:lnTo>
                    <a:pt x="23" y="38"/>
                  </a:lnTo>
                  <a:lnTo>
                    <a:pt x="37" y="43"/>
                  </a:lnTo>
                  <a:lnTo>
                    <a:pt x="49" y="38"/>
                  </a:lnTo>
                  <a:lnTo>
                    <a:pt x="46" y="29"/>
                  </a:lnTo>
                  <a:lnTo>
                    <a:pt x="35" y="17"/>
                  </a:lnTo>
                  <a:lnTo>
                    <a:pt x="26" y="14"/>
                  </a:lnTo>
                  <a:lnTo>
                    <a:pt x="17" y="14"/>
                  </a:lnTo>
                  <a:lnTo>
                    <a:pt x="9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6904993" y="3799753"/>
              <a:ext cx="446941" cy="350006"/>
            </a:xfrm>
            <a:custGeom>
              <a:avLst/>
              <a:gdLst>
                <a:gd name="T0" fmla="*/ 199 w 254"/>
                <a:gd name="T1" fmla="*/ 0 h 208"/>
                <a:gd name="T2" fmla="*/ 177 w 254"/>
                <a:gd name="T3" fmla="*/ 14 h 208"/>
                <a:gd name="T4" fmla="*/ 182 w 254"/>
                <a:gd name="T5" fmla="*/ 20 h 208"/>
                <a:gd name="T6" fmla="*/ 193 w 254"/>
                <a:gd name="T7" fmla="*/ 20 h 208"/>
                <a:gd name="T8" fmla="*/ 187 w 254"/>
                <a:gd name="T9" fmla="*/ 31 h 208"/>
                <a:gd name="T10" fmla="*/ 173 w 254"/>
                <a:gd name="T11" fmla="*/ 45 h 208"/>
                <a:gd name="T12" fmla="*/ 187 w 254"/>
                <a:gd name="T13" fmla="*/ 43 h 208"/>
                <a:gd name="T14" fmla="*/ 196 w 254"/>
                <a:gd name="T15" fmla="*/ 51 h 208"/>
                <a:gd name="T16" fmla="*/ 196 w 254"/>
                <a:gd name="T17" fmla="*/ 54 h 208"/>
                <a:gd name="T18" fmla="*/ 208 w 254"/>
                <a:gd name="T19" fmla="*/ 65 h 208"/>
                <a:gd name="T20" fmla="*/ 219 w 254"/>
                <a:gd name="T21" fmla="*/ 60 h 208"/>
                <a:gd name="T22" fmla="*/ 225 w 254"/>
                <a:gd name="T23" fmla="*/ 43 h 208"/>
                <a:gd name="T24" fmla="*/ 239 w 254"/>
                <a:gd name="T25" fmla="*/ 45 h 208"/>
                <a:gd name="T26" fmla="*/ 248 w 254"/>
                <a:gd name="T27" fmla="*/ 54 h 208"/>
                <a:gd name="T28" fmla="*/ 253 w 254"/>
                <a:gd name="T29" fmla="*/ 65 h 208"/>
                <a:gd name="T30" fmla="*/ 244 w 254"/>
                <a:gd name="T31" fmla="*/ 77 h 208"/>
                <a:gd name="T32" fmla="*/ 233 w 254"/>
                <a:gd name="T33" fmla="*/ 83 h 208"/>
                <a:gd name="T34" fmla="*/ 241 w 254"/>
                <a:gd name="T35" fmla="*/ 97 h 208"/>
                <a:gd name="T36" fmla="*/ 239 w 254"/>
                <a:gd name="T37" fmla="*/ 110 h 208"/>
                <a:gd name="T38" fmla="*/ 236 w 254"/>
                <a:gd name="T39" fmla="*/ 128 h 208"/>
                <a:gd name="T40" fmla="*/ 230 w 254"/>
                <a:gd name="T41" fmla="*/ 145 h 208"/>
                <a:gd name="T42" fmla="*/ 210 w 254"/>
                <a:gd name="T43" fmla="*/ 148 h 208"/>
                <a:gd name="T44" fmla="*/ 216 w 254"/>
                <a:gd name="T45" fmla="*/ 159 h 208"/>
                <a:gd name="T46" fmla="*/ 225 w 254"/>
                <a:gd name="T47" fmla="*/ 173 h 208"/>
                <a:gd name="T48" fmla="*/ 213 w 254"/>
                <a:gd name="T49" fmla="*/ 181 h 208"/>
                <a:gd name="T50" fmla="*/ 208 w 254"/>
                <a:gd name="T51" fmla="*/ 198 h 208"/>
                <a:gd name="T52" fmla="*/ 199 w 254"/>
                <a:gd name="T53" fmla="*/ 202 h 208"/>
                <a:gd name="T54" fmla="*/ 191 w 254"/>
                <a:gd name="T55" fmla="*/ 196 h 208"/>
                <a:gd name="T56" fmla="*/ 182 w 254"/>
                <a:gd name="T57" fmla="*/ 196 h 208"/>
                <a:gd name="T58" fmla="*/ 165 w 254"/>
                <a:gd name="T59" fmla="*/ 207 h 208"/>
                <a:gd name="T60" fmla="*/ 142 w 254"/>
                <a:gd name="T61" fmla="*/ 179 h 208"/>
                <a:gd name="T62" fmla="*/ 122 w 254"/>
                <a:gd name="T63" fmla="*/ 184 h 208"/>
                <a:gd name="T64" fmla="*/ 108 w 254"/>
                <a:gd name="T65" fmla="*/ 171 h 208"/>
                <a:gd name="T66" fmla="*/ 102 w 254"/>
                <a:gd name="T67" fmla="*/ 153 h 208"/>
                <a:gd name="T68" fmla="*/ 102 w 254"/>
                <a:gd name="T69" fmla="*/ 136 h 208"/>
                <a:gd name="T70" fmla="*/ 85 w 254"/>
                <a:gd name="T71" fmla="*/ 131 h 208"/>
                <a:gd name="T72" fmla="*/ 76 w 254"/>
                <a:gd name="T73" fmla="*/ 131 h 208"/>
                <a:gd name="T74" fmla="*/ 71 w 254"/>
                <a:gd name="T75" fmla="*/ 122 h 208"/>
                <a:gd name="T76" fmla="*/ 62 w 254"/>
                <a:gd name="T77" fmla="*/ 131 h 208"/>
                <a:gd name="T78" fmla="*/ 57 w 254"/>
                <a:gd name="T79" fmla="*/ 145 h 208"/>
                <a:gd name="T80" fmla="*/ 42 w 254"/>
                <a:gd name="T81" fmla="*/ 157 h 208"/>
                <a:gd name="T82" fmla="*/ 26 w 254"/>
                <a:gd name="T83" fmla="*/ 136 h 208"/>
                <a:gd name="T84" fmla="*/ 0 w 254"/>
                <a:gd name="T85" fmla="*/ 133 h 208"/>
                <a:gd name="T86" fmla="*/ 5 w 254"/>
                <a:gd name="T87" fmla="*/ 122 h 208"/>
                <a:gd name="T88" fmla="*/ 23 w 254"/>
                <a:gd name="T89" fmla="*/ 110 h 208"/>
                <a:gd name="T90" fmla="*/ 26 w 254"/>
                <a:gd name="T91" fmla="*/ 97 h 208"/>
                <a:gd name="T92" fmla="*/ 45 w 254"/>
                <a:gd name="T93" fmla="*/ 71 h 208"/>
                <a:gd name="T94" fmla="*/ 68 w 254"/>
                <a:gd name="T95" fmla="*/ 69 h 208"/>
                <a:gd name="T96" fmla="*/ 88 w 254"/>
                <a:gd name="T97" fmla="*/ 48 h 208"/>
                <a:gd name="T98" fmla="*/ 94 w 254"/>
                <a:gd name="T99" fmla="*/ 37 h 208"/>
                <a:gd name="T100" fmla="*/ 108 w 254"/>
                <a:gd name="T101" fmla="*/ 23 h 208"/>
                <a:gd name="T102" fmla="*/ 116 w 254"/>
                <a:gd name="T103" fmla="*/ 29 h 208"/>
                <a:gd name="T104" fmla="*/ 137 w 254"/>
                <a:gd name="T105" fmla="*/ 20 h 208"/>
                <a:gd name="T106" fmla="*/ 142 w 254"/>
                <a:gd name="T107" fmla="*/ 5 h 208"/>
                <a:gd name="T108" fmla="*/ 170 w 254"/>
                <a:gd name="T109" fmla="*/ 3 h 208"/>
                <a:gd name="T110" fmla="*/ 199 w 254"/>
                <a:gd name="T111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54" h="208">
                  <a:moveTo>
                    <a:pt x="199" y="0"/>
                  </a:moveTo>
                  <a:lnTo>
                    <a:pt x="177" y="14"/>
                  </a:lnTo>
                  <a:lnTo>
                    <a:pt x="182" y="20"/>
                  </a:lnTo>
                  <a:lnTo>
                    <a:pt x="193" y="20"/>
                  </a:lnTo>
                  <a:lnTo>
                    <a:pt x="187" y="31"/>
                  </a:lnTo>
                  <a:lnTo>
                    <a:pt x="173" y="45"/>
                  </a:lnTo>
                  <a:lnTo>
                    <a:pt x="187" y="43"/>
                  </a:lnTo>
                  <a:lnTo>
                    <a:pt x="196" y="51"/>
                  </a:lnTo>
                  <a:lnTo>
                    <a:pt x="196" y="54"/>
                  </a:lnTo>
                  <a:lnTo>
                    <a:pt x="208" y="65"/>
                  </a:lnTo>
                  <a:lnTo>
                    <a:pt x="219" y="60"/>
                  </a:lnTo>
                  <a:lnTo>
                    <a:pt x="225" y="43"/>
                  </a:lnTo>
                  <a:lnTo>
                    <a:pt x="239" y="45"/>
                  </a:lnTo>
                  <a:lnTo>
                    <a:pt x="248" y="54"/>
                  </a:lnTo>
                  <a:lnTo>
                    <a:pt x="253" y="65"/>
                  </a:lnTo>
                  <a:lnTo>
                    <a:pt x="244" y="77"/>
                  </a:lnTo>
                  <a:lnTo>
                    <a:pt x="233" y="83"/>
                  </a:lnTo>
                  <a:lnTo>
                    <a:pt x="241" y="97"/>
                  </a:lnTo>
                  <a:lnTo>
                    <a:pt x="239" y="110"/>
                  </a:lnTo>
                  <a:lnTo>
                    <a:pt x="236" y="128"/>
                  </a:lnTo>
                  <a:lnTo>
                    <a:pt x="230" y="145"/>
                  </a:lnTo>
                  <a:lnTo>
                    <a:pt x="210" y="148"/>
                  </a:lnTo>
                  <a:lnTo>
                    <a:pt x="216" y="159"/>
                  </a:lnTo>
                  <a:lnTo>
                    <a:pt x="225" y="173"/>
                  </a:lnTo>
                  <a:lnTo>
                    <a:pt x="213" y="181"/>
                  </a:lnTo>
                  <a:lnTo>
                    <a:pt x="208" y="198"/>
                  </a:lnTo>
                  <a:lnTo>
                    <a:pt x="199" y="202"/>
                  </a:lnTo>
                  <a:lnTo>
                    <a:pt x="191" y="196"/>
                  </a:lnTo>
                  <a:lnTo>
                    <a:pt x="182" y="196"/>
                  </a:lnTo>
                  <a:lnTo>
                    <a:pt x="165" y="207"/>
                  </a:lnTo>
                  <a:lnTo>
                    <a:pt x="142" y="179"/>
                  </a:lnTo>
                  <a:lnTo>
                    <a:pt x="122" y="184"/>
                  </a:lnTo>
                  <a:lnTo>
                    <a:pt x="108" y="171"/>
                  </a:lnTo>
                  <a:lnTo>
                    <a:pt x="102" y="153"/>
                  </a:lnTo>
                  <a:lnTo>
                    <a:pt x="102" y="136"/>
                  </a:lnTo>
                  <a:lnTo>
                    <a:pt x="85" y="131"/>
                  </a:lnTo>
                  <a:lnTo>
                    <a:pt x="76" y="131"/>
                  </a:lnTo>
                  <a:lnTo>
                    <a:pt x="71" y="122"/>
                  </a:lnTo>
                  <a:lnTo>
                    <a:pt x="62" y="131"/>
                  </a:lnTo>
                  <a:lnTo>
                    <a:pt x="57" y="145"/>
                  </a:lnTo>
                  <a:lnTo>
                    <a:pt x="42" y="157"/>
                  </a:lnTo>
                  <a:lnTo>
                    <a:pt x="26" y="136"/>
                  </a:lnTo>
                  <a:lnTo>
                    <a:pt x="0" y="133"/>
                  </a:lnTo>
                  <a:lnTo>
                    <a:pt x="5" y="122"/>
                  </a:lnTo>
                  <a:lnTo>
                    <a:pt x="23" y="110"/>
                  </a:lnTo>
                  <a:lnTo>
                    <a:pt x="26" y="97"/>
                  </a:lnTo>
                  <a:lnTo>
                    <a:pt x="45" y="71"/>
                  </a:lnTo>
                  <a:lnTo>
                    <a:pt x="68" y="69"/>
                  </a:lnTo>
                  <a:lnTo>
                    <a:pt x="88" y="48"/>
                  </a:lnTo>
                  <a:lnTo>
                    <a:pt x="94" y="37"/>
                  </a:lnTo>
                  <a:lnTo>
                    <a:pt x="108" y="23"/>
                  </a:lnTo>
                  <a:lnTo>
                    <a:pt x="116" y="29"/>
                  </a:lnTo>
                  <a:lnTo>
                    <a:pt x="137" y="20"/>
                  </a:lnTo>
                  <a:lnTo>
                    <a:pt x="142" y="5"/>
                  </a:lnTo>
                  <a:lnTo>
                    <a:pt x="170" y="3"/>
                  </a:lnTo>
                  <a:lnTo>
                    <a:pt x="199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>
              <a:off x="7484809" y="3753086"/>
              <a:ext cx="211391" cy="144377"/>
            </a:xfrm>
            <a:custGeom>
              <a:avLst/>
              <a:gdLst>
                <a:gd name="T0" fmla="*/ 0 w 120"/>
                <a:gd name="T1" fmla="*/ 4 h 86"/>
                <a:gd name="T2" fmla="*/ 10 w 120"/>
                <a:gd name="T3" fmla="*/ 0 h 86"/>
                <a:gd name="T4" fmla="*/ 36 w 120"/>
                <a:gd name="T5" fmla="*/ 4 h 86"/>
                <a:gd name="T6" fmla="*/ 46 w 120"/>
                <a:gd name="T7" fmla="*/ 7 h 86"/>
                <a:gd name="T8" fmla="*/ 55 w 120"/>
                <a:gd name="T9" fmla="*/ 4 h 86"/>
                <a:gd name="T10" fmla="*/ 70 w 120"/>
                <a:gd name="T11" fmla="*/ 0 h 86"/>
                <a:gd name="T12" fmla="*/ 86 w 120"/>
                <a:gd name="T13" fmla="*/ 2 h 86"/>
                <a:gd name="T14" fmla="*/ 101 w 120"/>
                <a:gd name="T15" fmla="*/ 9 h 86"/>
                <a:gd name="T16" fmla="*/ 110 w 120"/>
                <a:gd name="T17" fmla="*/ 31 h 86"/>
                <a:gd name="T18" fmla="*/ 105 w 120"/>
                <a:gd name="T19" fmla="*/ 42 h 86"/>
                <a:gd name="T20" fmla="*/ 112 w 120"/>
                <a:gd name="T21" fmla="*/ 57 h 86"/>
                <a:gd name="T22" fmla="*/ 119 w 120"/>
                <a:gd name="T23" fmla="*/ 71 h 86"/>
                <a:gd name="T24" fmla="*/ 117 w 120"/>
                <a:gd name="T25" fmla="*/ 85 h 86"/>
                <a:gd name="T26" fmla="*/ 110 w 120"/>
                <a:gd name="T27" fmla="*/ 73 h 86"/>
                <a:gd name="T28" fmla="*/ 91 w 120"/>
                <a:gd name="T29" fmla="*/ 54 h 86"/>
                <a:gd name="T30" fmla="*/ 60 w 120"/>
                <a:gd name="T31" fmla="*/ 42 h 86"/>
                <a:gd name="T32" fmla="*/ 36 w 120"/>
                <a:gd name="T33" fmla="*/ 40 h 86"/>
                <a:gd name="T34" fmla="*/ 19 w 120"/>
                <a:gd name="T35" fmla="*/ 45 h 86"/>
                <a:gd name="T36" fmla="*/ 12 w 120"/>
                <a:gd name="T37" fmla="*/ 38 h 86"/>
                <a:gd name="T38" fmla="*/ 10 w 120"/>
                <a:gd name="T39" fmla="*/ 24 h 86"/>
                <a:gd name="T40" fmla="*/ 0 w 120"/>
                <a:gd name="T41" fmla="*/ 18 h 86"/>
                <a:gd name="T42" fmla="*/ 0 w 120"/>
                <a:gd name="T43" fmla="*/ 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0" h="86">
                  <a:moveTo>
                    <a:pt x="0" y="4"/>
                  </a:moveTo>
                  <a:lnTo>
                    <a:pt x="10" y="0"/>
                  </a:lnTo>
                  <a:lnTo>
                    <a:pt x="36" y="4"/>
                  </a:lnTo>
                  <a:lnTo>
                    <a:pt x="46" y="7"/>
                  </a:lnTo>
                  <a:lnTo>
                    <a:pt x="55" y="4"/>
                  </a:lnTo>
                  <a:lnTo>
                    <a:pt x="70" y="0"/>
                  </a:lnTo>
                  <a:lnTo>
                    <a:pt x="86" y="2"/>
                  </a:lnTo>
                  <a:lnTo>
                    <a:pt x="101" y="9"/>
                  </a:lnTo>
                  <a:lnTo>
                    <a:pt x="110" y="31"/>
                  </a:lnTo>
                  <a:lnTo>
                    <a:pt x="105" y="42"/>
                  </a:lnTo>
                  <a:lnTo>
                    <a:pt x="112" y="57"/>
                  </a:lnTo>
                  <a:lnTo>
                    <a:pt x="119" y="71"/>
                  </a:lnTo>
                  <a:lnTo>
                    <a:pt x="117" y="85"/>
                  </a:lnTo>
                  <a:lnTo>
                    <a:pt x="110" y="73"/>
                  </a:lnTo>
                  <a:lnTo>
                    <a:pt x="91" y="54"/>
                  </a:lnTo>
                  <a:lnTo>
                    <a:pt x="60" y="42"/>
                  </a:lnTo>
                  <a:lnTo>
                    <a:pt x="36" y="40"/>
                  </a:lnTo>
                  <a:lnTo>
                    <a:pt x="19" y="45"/>
                  </a:lnTo>
                  <a:lnTo>
                    <a:pt x="12" y="38"/>
                  </a:lnTo>
                  <a:lnTo>
                    <a:pt x="10" y="24"/>
                  </a:lnTo>
                  <a:lnTo>
                    <a:pt x="0" y="18"/>
                  </a:lnTo>
                  <a:lnTo>
                    <a:pt x="0" y="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17" name="Freeform 13"/>
            <p:cNvSpPr>
              <a:spLocks/>
            </p:cNvSpPr>
            <p:nvPr/>
          </p:nvSpPr>
          <p:spPr bwMode="auto">
            <a:xfrm>
              <a:off x="7140543" y="4183301"/>
              <a:ext cx="70967" cy="52501"/>
            </a:xfrm>
            <a:custGeom>
              <a:avLst/>
              <a:gdLst>
                <a:gd name="T0" fmla="*/ 12 w 40"/>
                <a:gd name="T1" fmla="*/ 0 h 32"/>
                <a:gd name="T2" fmla="*/ 0 w 40"/>
                <a:gd name="T3" fmla="*/ 14 h 32"/>
                <a:gd name="T4" fmla="*/ 5 w 40"/>
                <a:gd name="T5" fmla="*/ 25 h 32"/>
                <a:gd name="T6" fmla="*/ 14 w 40"/>
                <a:gd name="T7" fmla="*/ 31 h 32"/>
                <a:gd name="T8" fmla="*/ 28 w 40"/>
                <a:gd name="T9" fmla="*/ 25 h 32"/>
                <a:gd name="T10" fmla="*/ 39 w 40"/>
                <a:gd name="T11" fmla="*/ 19 h 32"/>
                <a:gd name="T12" fmla="*/ 34 w 40"/>
                <a:gd name="T13" fmla="*/ 11 h 32"/>
                <a:gd name="T14" fmla="*/ 12 w 40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32">
                  <a:moveTo>
                    <a:pt x="12" y="0"/>
                  </a:moveTo>
                  <a:lnTo>
                    <a:pt x="0" y="14"/>
                  </a:lnTo>
                  <a:lnTo>
                    <a:pt x="5" y="25"/>
                  </a:lnTo>
                  <a:lnTo>
                    <a:pt x="14" y="31"/>
                  </a:lnTo>
                  <a:lnTo>
                    <a:pt x="28" y="25"/>
                  </a:lnTo>
                  <a:lnTo>
                    <a:pt x="39" y="19"/>
                  </a:lnTo>
                  <a:lnTo>
                    <a:pt x="34" y="11"/>
                  </a:lnTo>
                  <a:lnTo>
                    <a:pt x="12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</p:grpSp>
      <p:sp>
        <p:nvSpPr>
          <p:cNvPr id="18" name="Freeform 14"/>
          <p:cNvSpPr>
            <a:spLocks/>
          </p:cNvSpPr>
          <p:nvPr/>
        </p:nvSpPr>
        <p:spPr bwMode="auto">
          <a:xfrm>
            <a:off x="6418056" y="2071250"/>
            <a:ext cx="1182281" cy="1191477"/>
          </a:xfrm>
          <a:custGeom>
            <a:avLst/>
            <a:gdLst>
              <a:gd name="T0" fmla="*/ 119 w 671"/>
              <a:gd name="T1" fmla="*/ 164 h 711"/>
              <a:gd name="T2" fmla="*/ 104 w 671"/>
              <a:gd name="T3" fmla="*/ 217 h 711"/>
              <a:gd name="T4" fmla="*/ 100 w 671"/>
              <a:gd name="T5" fmla="*/ 270 h 711"/>
              <a:gd name="T6" fmla="*/ 28 w 671"/>
              <a:gd name="T7" fmla="*/ 357 h 711"/>
              <a:gd name="T8" fmla="*/ 45 w 671"/>
              <a:gd name="T9" fmla="*/ 381 h 711"/>
              <a:gd name="T10" fmla="*/ 37 w 671"/>
              <a:gd name="T11" fmla="*/ 459 h 711"/>
              <a:gd name="T12" fmla="*/ 29 w 671"/>
              <a:gd name="T13" fmla="*/ 514 h 711"/>
              <a:gd name="T14" fmla="*/ 20 w 671"/>
              <a:gd name="T15" fmla="*/ 552 h 711"/>
              <a:gd name="T16" fmla="*/ 9 w 671"/>
              <a:gd name="T17" fmla="*/ 595 h 711"/>
              <a:gd name="T18" fmla="*/ 0 w 671"/>
              <a:gd name="T19" fmla="*/ 625 h 711"/>
              <a:gd name="T20" fmla="*/ 31 w 671"/>
              <a:gd name="T21" fmla="*/ 644 h 711"/>
              <a:gd name="T22" fmla="*/ 39 w 671"/>
              <a:gd name="T23" fmla="*/ 681 h 711"/>
              <a:gd name="T24" fmla="*/ 62 w 671"/>
              <a:gd name="T25" fmla="*/ 670 h 711"/>
              <a:gd name="T26" fmla="*/ 76 w 671"/>
              <a:gd name="T27" fmla="*/ 696 h 711"/>
              <a:gd name="T28" fmla="*/ 105 w 671"/>
              <a:gd name="T29" fmla="*/ 670 h 711"/>
              <a:gd name="T30" fmla="*/ 119 w 671"/>
              <a:gd name="T31" fmla="*/ 650 h 711"/>
              <a:gd name="T32" fmla="*/ 156 w 671"/>
              <a:gd name="T33" fmla="*/ 639 h 711"/>
              <a:gd name="T34" fmla="*/ 164 w 671"/>
              <a:gd name="T35" fmla="*/ 610 h 711"/>
              <a:gd name="T36" fmla="*/ 136 w 671"/>
              <a:gd name="T37" fmla="*/ 596 h 711"/>
              <a:gd name="T38" fmla="*/ 199 w 671"/>
              <a:gd name="T39" fmla="*/ 537 h 711"/>
              <a:gd name="T40" fmla="*/ 318 w 671"/>
              <a:gd name="T41" fmla="*/ 485 h 711"/>
              <a:gd name="T42" fmla="*/ 411 w 671"/>
              <a:gd name="T43" fmla="*/ 442 h 711"/>
              <a:gd name="T44" fmla="*/ 463 w 671"/>
              <a:gd name="T45" fmla="*/ 378 h 711"/>
              <a:gd name="T46" fmla="*/ 556 w 671"/>
              <a:gd name="T47" fmla="*/ 330 h 711"/>
              <a:gd name="T48" fmla="*/ 656 w 671"/>
              <a:gd name="T49" fmla="*/ 224 h 711"/>
              <a:gd name="T50" fmla="*/ 618 w 671"/>
              <a:gd name="T51" fmla="*/ 156 h 711"/>
              <a:gd name="T52" fmla="*/ 622 w 671"/>
              <a:gd name="T53" fmla="*/ 136 h 711"/>
              <a:gd name="T54" fmla="*/ 670 w 671"/>
              <a:gd name="T55" fmla="*/ 119 h 711"/>
              <a:gd name="T56" fmla="*/ 644 w 671"/>
              <a:gd name="T57" fmla="*/ 107 h 711"/>
              <a:gd name="T58" fmla="*/ 632 w 671"/>
              <a:gd name="T59" fmla="*/ 79 h 711"/>
              <a:gd name="T60" fmla="*/ 604 w 671"/>
              <a:gd name="T61" fmla="*/ 85 h 711"/>
              <a:gd name="T62" fmla="*/ 601 w 671"/>
              <a:gd name="T63" fmla="*/ 71 h 711"/>
              <a:gd name="T64" fmla="*/ 570 w 671"/>
              <a:gd name="T65" fmla="*/ 68 h 711"/>
              <a:gd name="T66" fmla="*/ 536 w 671"/>
              <a:gd name="T67" fmla="*/ 97 h 711"/>
              <a:gd name="T68" fmla="*/ 539 w 671"/>
              <a:gd name="T69" fmla="*/ 105 h 711"/>
              <a:gd name="T70" fmla="*/ 505 w 671"/>
              <a:gd name="T71" fmla="*/ 114 h 711"/>
              <a:gd name="T72" fmla="*/ 471 w 671"/>
              <a:gd name="T73" fmla="*/ 114 h 711"/>
              <a:gd name="T74" fmla="*/ 440 w 671"/>
              <a:gd name="T75" fmla="*/ 105 h 711"/>
              <a:gd name="T76" fmla="*/ 406 w 671"/>
              <a:gd name="T77" fmla="*/ 111 h 711"/>
              <a:gd name="T78" fmla="*/ 361 w 671"/>
              <a:gd name="T79" fmla="*/ 107 h 711"/>
              <a:gd name="T80" fmla="*/ 326 w 671"/>
              <a:gd name="T81" fmla="*/ 85 h 711"/>
              <a:gd name="T82" fmla="*/ 335 w 671"/>
              <a:gd name="T83" fmla="*/ 71 h 711"/>
              <a:gd name="T84" fmla="*/ 332 w 671"/>
              <a:gd name="T85" fmla="*/ 57 h 711"/>
              <a:gd name="T86" fmla="*/ 295 w 671"/>
              <a:gd name="T87" fmla="*/ 45 h 711"/>
              <a:gd name="T88" fmla="*/ 252 w 671"/>
              <a:gd name="T89" fmla="*/ 45 h 711"/>
              <a:gd name="T90" fmla="*/ 187 w 671"/>
              <a:gd name="T91" fmla="*/ 19 h 711"/>
              <a:gd name="T92" fmla="*/ 130 w 671"/>
              <a:gd name="T93" fmla="*/ 9 h 711"/>
              <a:gd name="T94" fmla="*/ 96 w 671"/>
              <a:gd name="T95" fmla="*/ 5 h 711"/>
              <a:gd name="T96" fmla="*/ 74 w 671"/>
              <a:gd name="T97" fmla="*/ 42 h 7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71" h="711">
                <a:moveTo>
                  <a:pt x="74" y="42"/>
                </a:moveTo>
                <a:lnTo>
                  <a:pt x="119" y="164"/>
                </a:lnTo>
                <a:lnTo>
                  <a:pt x="91" y="178"/>
                </a:lnTo>
                <a:lnTo>
                  <a:pt x="104" y="217"/>
                </a:lnTo>
                <a:lnTo>
                  <a:pt x="107" y="248"/>
                </a:lnTo>
                <a:lnTo>
                  <a:pt x="100" y="270"/>
                </a:lnTo>
                <a:lnTo>
                  <a:pt x="83" y="293"/>
                </a:lnTo>
                <a:lnTo>
                  <a:pt x="28" y="357"/>
                </a:lnTo>
                <a:lnTo>
                  <a:pt x="31" y="369"/>
                </a:lnTo>
                <a:lnTo>
                  <a:pt x="45" y="381"/>
                </a:lnTo>
                <a:lnTo>
                  <a:pt x="22" y="427"/>
                </a:lnTo>
                <a:lnTo>
                  <a:pt x="37" y="459"/>
                </a:lnTo>
                <a:lnTo>
                  <a:pt x="45" y="472"/>
                </a:lnTo>
                <a:lnTo>
                  <a:pt x="29" y="514"/>
                </a:lnTo>
                <a:lnTo>
                  <a:pt x="12" y="525"/>
                </a:lnTo>
                <a:lnTo>
                  <a:pt x="20" y="552"/>
                </a:lnTo>
                <a:lnTo>
                  <a:pt x="20" y="577"/>
                </a:lnTo>
                <a:lnTo>
                  <a:pt x="9" y="595"/>
                </a:lnTo>
                <a:lnTo>
                  <a:pt x="11" y="613"/>
                </a:lnTo>
                <a:lnTo>
                  <a:pt x="0" y="625"/>
                </a:lnTo>
                <a:lnTo>
                  <a:pt x="17" y="647"/>
                </a:lnTo>
                <a:lnTo>
                  <a:pt x="31" y="644"/>
                </a:lnTo>
                <a:lnTo>
                  <a:pt x="31" y="670"/>
                </a:lnTo>
                <a:lnTo>
                  <a:pt x="39" y="681"/>
                </a:lnTo>
                <a:lnTo>
                  <a:pt x="51" y="667"/>
                </a:lnTo>
                <a:lnTo>
                  <a:pt x="62" y="670"/>
                </a:lnTo>
                <a:lnTo>
                  <a:pt x="68" y="687"/>
                </a:lnTo>
                <a:lnTo>
                  <a:pt x="76" y="696"/>
                </a:lnTo>
                <a:lnTo>
                  <a:pt x="76" y="710"/>
                </a:lnTo>
                <a:lnTo>
                  <a:pt x="105" y="670"/>
                </a:lnTo>
                <a:lnTo>
                  <a:pt x="105" y="661"/>
                </a:lnTo>
                <a:lnTo>
                  <a:pt x="119" y="650"/>
                </a:lnTo>
                <a:lnTo>
                  <a:pt x="142" y="664"/>
                </a:lnTo>
                <a:lnTo>
                  <a:pt x="156" y="639"/>
                </a:lnTo>
                <a:lnTo>
                  <a:pt x="167" y="625"/>
                </a:lnTo>
                <a:lnTo>
                  <a:pt x="164" y="610"/>
                </a:lnTo>
                <a:lnTo>
                  <a:pt x="156" y="610"/>
                </a:lnTo>
                <a:lnTo>
                  <a:pt x="136" y="596"/>
                </a:lnTo>
                <a:lnTo>
                  <a:pt x="153" y="587"/>
                </a:lnTo>
                <a:lnTo>
                  <a:pt x="199" y="537"/>
                </a:lnTo>
                <a:lnTo>
                  <a:pt x="238" y="520"/>
                </a:lnTo>
                <a:lnTo>
                  <a:pt x="318" y="485"/>
                </a:lnTo>
                <a:lnTo>
                  <a:pt x="357" y="463"/>
                </a:lnTo>
                <a:lnTo>
                  <a:pt x="411" y="442"/>
                </a:lnTo>
                <a:lnTo>
                  <a:pt x="454" y="403"/>
                </a:lnTo>
                <a:lnTo>
                  <a:pt x="463" y="378"/>
                </a:lnTo>
                <a:lnTo>
                  <a:pt x="482" y="380"/>
                </a:lnTo>
                <a:lnTo>
                  <a:pt x="556" y="330"/>
                </a:lnTo>
                <a:lnTo>
                  <a:pt x="658" y="238"/>
                </a:lnTo>
                <a:lnTo>
                  <a:pt x="656" y="224"/>
                </a:lnTo>
                <a:lnTo>
                  <a:pt x="641" y="181"/>
                </a:lnTo>
                <a:lnTo>
                  <a:pt x="618" y="156"/>
                </a:lnTo>
                <a:lnTo>
                  <a:pt x="616" y="145"/>
                </a:lnTo>
                <a:lnTo>
                  <a:pt x="622" y="136"/>
                </a:lnTo>
                <a:lnTo>
                  <a:pt x="636" y="130"/>
                </a:lnTo>
                <a:lnTo>
                  <a:pt x="670" y="119"/>
                </a:lnTo>
                <a:lnTo>
                  <a:pt x="661" y="114"/>
                </a:lnTo>
                <a:lnTo>
                  <a:pt x="644" y="107"/>
                </a:lnTo>
                <a:lnTo>
                  <a:pt x="627" y="90"/>
                </a:lnTo>
                <a:lnTo>
                  <a:pt x="632" y="79"/>
                </a:lnTo>
                <a:lnTo>
                  <a:pt x="622" y="79"/>
                </a:lnTo>
                <a:lnTo>
                  <a:pt x="604" y="85"/>
                </a:lnTo>
                <a:lnTo>
                  <a:pt x="599" y="79"/>
                </a:lnTo>
                <a:lnTo>
                  <a:pt x="601" y="71"/>
                </a:lnTo>
                <a:lnTo>
                  <a:pt x="584" y="74"/>
                </a:lnTo>
                <a:lnTo>
                  <a:pt x="570" y="68"/>
                </a:lnTo>
                <a:lnTo>
                  <a:pt x="556" y="82"/>
                </a:lnTo>
                <a:lnTo>
                  <a:pt x="536" y="97"/>
                </a:lnTo>
                <a:lnTo>
                  <a:pt x="528" y="97"/>
                </a:lnTo>
                <a:lnTo>
                  <a:pt x="539" y="105"/>
                </a:lnTo>
                <a:lnTo>
                  <a:pt x="528" y="111"/>
                </a:lnTo>
                <a:lnTo>
                  <a:pt x="505" y="114"/>
                </a:lnTo>
                <a:lnTo>
                  <a:pt x="485" y="119"/>
                </a:lnTo>
                <a:lnTo>
                  <a:pt x="471" y="114"/>
                </a:lnTo>
                <a:lnTo>
                  <a:pt x="463" y="105"/>
                </a:lnTo>
                <a:lnTo>
                  <a:pt x="440" y="105"/>
                </a:lnTo>
                <a:lnTo>
                  <a:pt x="423" y="102"/>
                </a:lnTo>
                <a:lnTo>
                  <a:pt x="406" y="111"/>
                </a:lnTo>
                <a:lnTo>
                  <a:pt x="383" y="116"/>
                </a:lnTo>
                <a:lnTo>
                  <a:pt x="361" y="107"/>
                </a:lnTo>
                <a:lnTo>
                  <a:pt x="340" y="97"/>
                </a:lnTo>
                <a:lnTo>
                  <a:pt x="326" y="85"/>
                </a:lnTo>
                <a:lnTo>
                  <a:pt x="323" y="76"/>
                </a:lnTo>
                <a:lnTo>
                  <a:pt x="335" y="71"/>
                </a:lnTo>
                <a:lnTo>
                  <a:pt x="337" y="62"/>
                </a:lnTo>
                <a:lnTo>
                  <a:pt x="332" y="57"/>
                </a:lnTo>
                <a:lnTo>
                  <a:pt x="312" y="54"/>
                </a:lnTo>
                <a:lnTo>
                  <a:pt x="295" y="45"/>
                </a:lnTo>
                <a:lnTo>
                  <a:pt x="266" y="40"/>
                </a:lnTo>
                <a:lnTo>
                  <a:pt x="252" y="45"/>
                </a:lnTo>
                <a:lnTo>
                  <a:pt x="230" y="37"/>
                </a:lnTo>
                <a:lnTo>
                  <a:pt x="187" y="19"/>
                </a:lnTo>
                <a:lnTo>
                  <a:pt x="156" y="19"/>
                </a:lnTo>
                <a:lnTo>
                  <a:pt x="130" y="9"/>
                </a:lnTo>
                <a:lnTo>
                  <a:pt x="114" y="0"/>
                </a:lnTo>
                <a:lnTo>
                  <a:pt x="96" y="5"/>
                </a:lnTo>
                <a:lnTo>
                  <a:pt x="88" y="17"/>
                </a:lnTo>
                <a:lnTo>
                  <a:pt x="74" y="42"/>
                </a:ln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19" name="Freeform 15"/>
          <p:cNvSpPr>
            <a:spLocks/>
          </p:cNvSpPr>
          <p:nvPr/>
        </p:nvSpPr>
        <p:spPr bwMode="auto">
          <a:xfrm>
            <a:off x="5496995" y="2062499"/>
            <a:ext cx="1132452" cy="1500648"/>
          </a:xfrm>
          <a:custGeom>
            <a:avLst/>
            <a:gdLst>
              <a:gd name="T0" fmla="*/ 641 w 642"/>
              <a:gd name="T1" fmla="*/ 170 h 895"/>
              <a:gd name="T2" fmla="*/ 624 w 642"/>
              <a:gd name="T3" fmla="*/ 209 h 895"/>
              <a:gd name="T4" fmla="*/ 627 w 642"/>
              <a:gd name="T5" fmla="*/ 266 h 895"/>
              <a:gd name="T6" fmla="*/ 587 w 642"/>
              <a:gd name="T7" fmla="*/ 318 h 895"/>
              <a:gd name="T8" fmla="*/ 553 w 642"/>
              <a:gd name="T9" fmla="*/ 375 h 895"/>
              <a:gd name="T10" fmla="*/ 541 w 642"/>
              <a:gd name="T11" fmla="*/ 434 h 895"/>
              <a:gd name="T12" fmla="*/ 567 w 642"/>
              <a:gd name="T13" fmla="*/ 477 h 895"/>
              <a:gd name="T14" fmla="*/ 550 w 642"/>
              <a:gd name="T15" fmla="*/ 519 h 895"/>
              <a:gd name="T16" fmla="*/ 541 w 642"/>
              <a:gd name="T17" fmla="*/ 559 h 895"/>
              <a:gd name="T18" fmla="*/ 533 w 642"/>
              <a:gd name="T19" fmla="*/ 598 h 895"/>
              <a:gd name="T20" fmla="*/ 522 w 642"/>
              <a:gd name="T21" fmla="*/ 630 h 895"/>
              <a:gd name="T22" fmla="*/ 510 w 642"/>
              <a:gd name="T23" fmla="*/ 638 h 895"/>
              <a:gd name="T24" fmla="*/ 496 w 642"/>
              <a:gd name="T25" fmla="*/ 644 h 895"/>
              <a:gd name="T26" fmla="*/ 462 w 642"/>
              <a:gd name="T27" fmla="*/ 632 h 895"/>
              <a:gd name="T28" fmla="*/ 417 w 642"/>
              <a:gd name="T29" fmla="*/ 670 h 895"/>
              <a:gd name="T30" fmla="*/ 412 w 642"/>
              <a:gd name="T31" fmla="*/ 684 h 895"/>
              <a:gd name="T32" fmla="*/ 443 w 642"/>
              <a:gd name="T33" fmla="*/ 737 h 895"/>
              <a:gd name="T34" fmla="*/ 429 w 642"/>
              <a:gd name="T35" fmla="*/ 755 h 895"/>
              <a:gd name="T36" fmla="*/ 394 w 642"/>
              <a:gd name="T37" fmla="*/ 800 h 895"/>
              <a:gd name="T38" fmla="*/ 369 w 642"/>
              <a:gd name="T39" fmla="*/ 786 h 895"/>
              <a:gd name="T40" fmla="*/ 363 w 642"/>
              <a:gd name="T41" fmla="*/ 822 h 895"/>
              <a:gd name="T42" fmla="*/ 355 w 642"/>
              <a:gd name="T43" fmla="*/ 843 h 895"/>
              <a:gd name="T44" fmla="*/ 324 w 642"/>
              <a:gd name="T45" fmla="*/ 862 h 895"/>
              <a:gd name="T46" fmla="*/ 312 w 642"/>
              <a:gd name="T47" fmla="*/ 891 h 895"/>
              <a:gd name="T48" fmla="*/ 289 w 642"/>
              <a:gd name="T49" fmla="*/ 891 h 895"/>
              <a:gd name="T50" fmla="*/ 281 w 642"/>
              <a:gd name="T51" fmla="*/ 868 h 895"/>
              <a:gd name="T52" fmla="*/ 258 w 642"/>
              <a:gd name="T53" fmla="*/ 870 h 895"/>
              <a:gd name="T54" fmla="*/ 224 w 642"/>
              <a:gd name="T55" fmla="*/ 865 h 895"/>
              <a:gd name="T56" fmla="*/ 199 w 642"/>
              <a:gd name="T57" fmla="*/ 851 h 895"/>
              <a:gd name="T58" fmla="*/ 167 w 642"/>
              <a:gd name="T59" fmla="*/ 825 h 895"/>
              <a:gd name="T60" fmla="*/ 131 w 642"/>
              <a:gd name="T61" fmla="*/ 794 h 895"/>
              <a:gd name="T62" fmla="*/ 79 w 642"/>
              <a:gd name="T63" fmla="*/ 732 h 895"/>
              <a:gd name="T64" fmla="*/ 114 w 642"/>
              <a:gd name="T65" fmla="*/ 709 h 895"/>
              <a:gd name="T66" fmla="*/ 128 w 642"/>
              <a:gd name="T67" fmla="*/ 684 h 895"/>
              <a:gd name="T68" fmla="*/ 145 w 642"/>
              <a:gd name="T69" fmla="*/ 689 h 895"/>
              <a:gd name="T70" fmla="*/ 153 w 642"/>
              <a:gd name="T71" fmla="*/ 667 h 895"/>
              <a:gd name="T72" fmla="*/ 139 w 642"/>
              <a:gd name="T73" fmla="*/ 630 h 895"/>
              <a:gd name="T74" fmla="*/ 139 w 642"/>
              <a:gd name="T75" fmla="*/ 596 h 895"/>
              <a:gd name="T76" fmla="*/ 55 w 642"/>
              <a:gd name="T77" fmla="*/ 519 h 895"/>
              <a:gd name="T78" fmla="*/ 12 w 642"/>
              <a:gd name="T79" fmla="*/ 508 h 895"/>
              <a:gd name="T80" fmla="*/ 20 w 642"/>
              <a:gd name="T81" fmla="*/ 459 h 895"/>
              <a:gd name="T82" fmla="*/ 34 w 642"/>
              <a:gd name="T83" fmla="*/ 459 h 895"/>
              <a:gd name="T84" fmla="*/ 43 w 642"/>
              <a:gd name="T85" fmla="*/ 431 h 895"/>
              <a:gd name="T86" fmla="*/ 65 w 642"/>
              <a:gd name="T87" fmla="*/ 377 h 895"/>
              <a:gd name="T88" fmla="*/ 83 w 642"/>
              <a:gd name="T89" fmla="*/ 320 h 895"/>
              <a:gd name="T90" fmla="*/ 59 w 642"/>
              <a:gd name="T91" fmla="*/ 292 h 895"/>
              <a:gd name="T92" fmla="*/ 124 w 642"/>
              <a:gd name="T93" fmla="*/ 279 h 895"/>
              <a:gd name="T94" fmla="*/ 191 w 642"/>
              <a:gd name="T95" fmla="*/ 245 h 895"/>
              <a:gd name="T96" fmla="*/ 174 w 642"/>
              <a:gd name="T97" fmla="*/ 169 h 895"/>
              <a:gd name="T98" fmla="*/ 231 w 642"/>
              <a:gd name="T99" fmla="*/ 79 h 895"/>
              <a:gd name="T100" fmla="*/ 298 w 642"/>
              <a:gd name="T101" fmla="*/ 26 h 895"/>
              <a:gd name="T102" fmla="*/ 343 w 642"/>
              <a:gd name="T103" fmla="*/ 19 h 895"/>
              <a:gd name="T104" fmla="*/ 383 w 642"/>
              <a:gd name="T105" fmla="*/ 28 h 895"/>
              <a:gd name="T106" fmla="*/ 443 w 642"/>
              <a:gd name="T107" fmla="*/ 47 h 895"/>
              <a:gd name="T108" fmla="*/ 499 w 642"/>
              <a:gd name="T109" fmla="*/ 56 h 895"/>
              <a:gd name="T110" fmla="*/ 567 w 642"/>
              <a:gd name="T111" fmla="*/ 47 h 8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42" h="895">
                <a:moveTo>
                  <a:pt x="596" y="45"/>
                </a:moveTo>
                <a:lnTo>
                  <a:pt x="641" y="170"/>
                </a:lnTo>
                <a:lnTo>
                  <a:pt x="613" y="184"/>
                </a:lnTo>
                <a:lnTo>
                  <a:pt x="624" y="209"/>
                </a:lnTo>
                <a:lnTo>
                  <a:pt x="629" y="244"/>
                </a:lnTo>
                <a:lnTo>
                  <a:pt x="627" y="266"/>
                </a:lnTo>
                <a:lnTo>
                  <a:pt x="618" y="280"/>
                </a:lnTo>
                <a:lnTo>
                  <a:pt x="587" y="318"/>
                </a:lnTo>
                <a:lnTo>
                  <a:pt x="550" y="360"/>
                </a:lnTo>
                <a:lnTo>
                  <a:pt x="553" y="375"/>
                </a:lnTo>
                <a:lnTo>
                  <a:pt x="567" y="385"/>
                </a:lnTo>
                <a:lnTo>
                  <a:pt x="541" y="434"/>
                </a:lnTo>
                <a:lnTo>
                  <a:pt x="553" y="454"/>
                </a:lnTo>
                <a:lnTo>
                  <a:pt x="567" y="477"/>
                </a:lnTo>
                <a:lnTo>
                  <a:pt x="558" y="499"/>
                </a:lnTo>
                <a:lnTo>
                  <a:pt x="550" y="519"/>
                </a:lnTo>
                <a:lnTo>
                  <a:pt x="533" y="530"/>
                </a:lnTo>
                <a:lnTo>
                  <a:pt x="541" y="559"/>
                </a:lnTo>
                <a:lnTo>
                  <a:pt x="541" y="579"/>
                </a:lnTo>
                <a:lnTo>
                  <a:pt x="533" y="598"/>
                </a:lnTo>
                <a:lnTo>
                  <a:pt x="533" y="618"/>
                </a:lnTo>
                <a:lnTo>
                  <a:pt x="522" y="630"/>
                </a:lnTo>
                <a:lnTo>
                  <a:pt x="522" y="635"/>
                </a:lnTo>
                <a:lnTo>
                  <a:pt x="510" y="638"/>
                </a:lnTo>
                <a:lnTo>
                  <a:pt x="502" y="649"/>
                </a:lnTo>
                <a:lnTo>
                  <a:pt x="496" y="644"/>
                </a:lnTo>
                <a:lnTo>
                  <a:pt x="479" y="632"/>
                </a:lnTo>
                <a:lnTo>
                  <a:pt x="462" y="632"/>
                </a:lnTo>
                <a:lnTo>
                  <a:pt x="446" y="641"/>
                </a:lnTo>
                <a:lnTo>
                  <a:pt x="417" y="670"/>
                </a:lnTo>
                <a:lnTo>
                  <a:pt x="408" y="675"/>
                </a:lnTo>
                <a:lnTo>
                  <a:pt x="412" y="684"/>
                </a:lnTo>
                <a:lnTo>
                  <a:pt x="439" y="726"/>
                </a:lnTo>
                <a:lnTo>
                  <a:pt x="443" y="737"/>
                </a:lnTo>
                <a:lnTo>
                  <a:pt x="439" y="749"/>
                </a:lnTo>
                <a:lnTo>
                  <a:pt x="429" y="755"/>
                </a:lnTo>
                <a:lnTo>
                  <a:pt x="406" y="780"/>
                </a:lnTo>
                <a:lnTo>
                  <a:pt x="394" y="800"/>
                </a:lnTo>
                <a:lnTo>
                  <a:pt x="383" y="791"/>
                </a:lnTo>
                <a:lnTo>
                  <a:pt x="369" y="786"/>
                </a:lnTo>
                <a:lnTo>
                  <a:pt x="363" y="791"/>
                </a:lnTo>
                <a:lnTo>
                  <a:pt x="363" y="822"/>
                </a:lnTo>
                <a:lnTo>
                  <a:pt x="360" y="839"/>
                </a:lnTo>
                <a:lnTo>
                  <a:pt x="355" y="843"/>
                </a:lnTo>
                <a:lnTo>
                  <a:pt x="329" y="854"/>
                </a:lnTo>
                <a:lnTo>
                  <a:pt x="324" y="862"/>
                </a:lnTo>
                <a:lnTo>
                  <a:pt x="318" y="879"/>
                </a:lnTo>
                <a:lnTo>
                  <a:pt x="312" y="891"/>
                </a:lnTo>
                <a:lnTo>
                  <a:pt x="303" y="894"/>
                </a:lnTo>
                <a:lnTo>
                  <a:pt x="289" y="891"/>
                </a:lnTo>
                <a:lnTo>
                  <a:pt x="281" y="885"/>
                </a:lnTo>
                <a:lnTo>
                  <a:pt x="281" y="868"/>
                </a:lnTo>
                <a:lnTo>
                  <a:pt x="272" y="860"/>
                </a:lnTo>
                <a:lnTo>
                  <a:pt x="258" y="870"/>
                </a:lnTo>
                <a:lnTo>
                  <a:pt x="230" y="885"/>
                </a:lnTo>
                <a:lnTo>
                  <a:pt x="224" y="865"/>
                </a:lnTo>
                <a:lnTo>
                  <a:pt x="210" y="856"/>
                </a:lnTo>
                <a:lnTo>
                  <a:pt x="199" y="851"/>
                </a:lnTo>
                <a:lnTo>
                  <a:pt x="184" y="848"/>
                </a:lnTo>
                <a:lnTo>
                  <a:pt x="167" y="825"/>
                </a:lnTo>
                <a:lnTo>
                  <a:pt x="145" y="789"/>
                </a:lnTo>
                <a:lnTo>
                  <a:pt x="131" y="794"/>
                </a:lnTo>
                <a:lnTo>
                  <a:pt x="117" y="800"/>
                </a:lnTo>
                <a:lnTo>
                  <a:pt x="79" y="732"/>
                </a:lnTo>
                <a:lnTo>
                  <a:pt x="91" y="732"/>
                </a:lnTo>
                <a:lnTo>
                  <a:pt x="114" y="709"/>
                </a:lnTo>
                <a:lnTo>
                  <a:pt x="117" y="692"/>
                </a:lnTo>
                <a:lnTo>
                  <a:pt x="128" y="684"/>
                </a:lnTo>
                <a:lnTo>
                  <a:pt x="136" y="684"/>
                </a:lnTo>
                <a:lnTo>
                  <a:pt x="145" y="689"/>
                </a:lnTo>
                <a:lnTo>
                  <a:pt x="153" y="680"/>
                </a:lnTo>
                <a:lnTo>
                  <a:pt x="153" y="667"/>
                </a:lnTo>
                <a:lnTo>
                  <a:pt x="136" y="661"/>
                </a:lnTo>
                <a:lnTo>
                  <a:pt x="139" y="630"/>
                </a:lnTo>
                <a:lnTo>
                  <a:pt x="139" y="604"/>
                </a:lnTo>
                <a:lnTo>
                  <a:pt x="139" y="596"/>
                </a:lnTo>
                <a:lnTo>
                  <a:pt x="119" y="584"/>
                </a:lnTo>
                <a:lnTo>
                  <a:pt x="55" y="519"/>
                </a:lnTo>
                <a:lnTo>
                  <a:pt x="26" y="542"/>
                </a:lnTo>
                <a:lnTo>
                  <a:pt x="12" y="508"/>
                </a:lnTo>
                <a:lnTo>
                  <a:pt x="0" y="491"/>
                </a:lnTo>
                <a:lnTo>
                  <a:pt x="20" y="459"/>
                </a:lnTo>
                <a:lnTo>
                  <a:pt x="26" y="442"/>
                </a:lnTo>
                <a:lnTo>
                  <a:pt x="34" y="459"/>
                </a:lnTo>
                <a:lnTo>
                  <a:pt x="48" y="454"/>
                </a:lnTo>
                <a:lnTo>
                  <a:pt x="43" y="431"/>
                </a:lnTo>
                <a:lnTo>
                  <a:pt x="37" y="397"/>
                </a:lnTo>
                <a:lnTo>
                  <a:pt x="65" y="377"/>
                </a:lnTo>
                <a:lnTo>
                  <a:pt x="77" y="363"/>
                </a:lnTo>
                <a:lnTo>
                  <a:pt x="83" y="320"/>
                </a:lnTo>
                <a:lnTo>
                  <a:pt x="65" y="311"/>
                </a:lnTo>
                <a:lnTo>
                  <a:pt x="59" y="292"/>
                </a:lnTo>
                <a:lnTo>
                  <a:pt x="68" y="278"/>
                </a:lnTo>
                <a:lnTo>
                  <a:pt x="124" y="279"/>
                </a:lnTo>
                <a:lnTo>
                  <a:pt x="159" y="297"/>
                </a:lnTo>
                <a:lnTo>
                  <a:pt x="191" y="245"/>
                </a:lnTo>
                <a:lnTo>
                  <a:pt x="168" y="229"/>
                </a:lnTo>
                <a:lnTo>
                  <a:pt x="174" y="169"/>
                </a:lnTo>
                <a:lnTo>
                  <a:pt x="228" y="94"/>
                </a:lnTo>
                <a:lnTo>
                  <a:pt x="231" y="79"/>
                </a:lnTo>
                <a:lnTo>
                  <a:pt x="273" y="64"/>
                </a:lnTo>
                <a:lnTo>
                  <a:pt x="298" y="26"/>
                </a:lnTo>
                <a:lnTo>
                  <a:pt x="324" y="0"/>
                </a:lnTo>
                <a:lnTo>
                  <a:pt x="343" y="19"/>
                </a:lnTo>
                <a:lnTo>
                  <a:pt x="358" y="19"/>
                </a:lnTo>
                <a:lnTo>
                  <a:pt x="383" y="28"/>
                </a:lnTo>
                <a:lnTo>
                  <a:pt x="420" y="31"/>
                </a:lnTo>
                <a:lnTo>
                  <a:pt x="443" y="47"/>
                </a:lnTo>
                <a:lnTo>
                  <a:pt x="471" y="59"/>
                </a:lnTo>
                <a:lnTo>
                  <a:pt x="499" y="56"/>
                </a:lnTo>
                <a:lnTo>
                  <a:pt x="536" y="47"/>
                </a:lnTo>
                <a:lnTo>
                  <a:pt x="567" y="47"/>
                </a:lnTo>
                <a:lnTo>
                  <a:pt x="596" y="45"/>
                </a:lnTo>
              </a:path>
            </a:pathLst>
          </a:custGeom>
          <a:solidFill>
            <a:schemeClr val="accent2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0" name="Freeform 16"/>
          <p:cNvSpPr>
            <a:spLocks/>
          </p:cNvSpPr>
          <p:nvPr/>
        </p:nvSpPr>
        <p:spPr bwMode="auto">
          <a:xfrm>
            <a:off x="5407909" y="1861246"/>
            <a:ext cx="658332" cy="702928"/>
          </a:xfrm>
          <a:custGeom>
            <a:avLst/>
            <a:gdLst>
              <a:gd name="T0" fmla="*/ 373 w 374"/>
              <a:gd name="T1" fmla="*/ 119 h 419"/>
              <a:gd name="T2" fmla="*/ 363 w 374"/>
              <a:gd name="T3" fmla="*/ 108 h 419"/>
              <a:gd name="T4" fmla="*/ 341 w 374"/>
              <a:gd name="T5" fmla="*/ 108 h 419"/>
              <a:gd name="T6" fmla="*/ 315 w 374"/>
              <a:gd name="T7" fmla="*/ 102 h 419"/>
              <a:gd name="T8" fmla="*/ 270 w 374"/>
              <a:gd name="T9" fmla="*/ 88 h 419"/>
              <a:gd name="T10" fmla="*/ 250 w 374"/>
              <a:gd name="T11" fmla="*/ 65 h 419"/>
              <a:gd name="T12" fmla="*/ 242 w 374"/>
              <a:gd name="T13" fmla="*/ 60 h 419"/>
              <a:gd name="T14" fmla="*/ 235 w 374"/>
              <a:gd name="T15" fmla="*/ 71 h 419"/>
              <a:gd name="T16" fmla="*/ 230 w 374"/>
              <a:gd name="T17" fmla="*/ 91 h 419"/>
              <a:gd name="T18" fmla="*/ 213 w 374"/>
              <a:gd name="T19" fmla="*/ 73 h 419"/>
              <a:gd name="T20" fmla="*/ 210 w 374"/>
              <a:gd name="T21" fmla="*/ 63 h 419"/>
              <a:gd name="T22" fmla="*/ 225 w 374"/>
              <a:gd name="T23" fmla="*/ 51 h 419"/>
              <a:gd name="T24" fmla="*/ 227 w 374"/>
              <a:gd name="T25" fmla="*/ 48 h 419"/>
              <a:gd name="T26" fmla="*/ 210 w 374"/>
              <a:gd name="T27" fmla="*/ 11 h 419"/>
              <a:gd name="T28" fmla="*/ 190 w 374"/>
              <a:gd name="T29" fmla="*/ 17 h 419"/>
              <a:gd name="T30" fmla="*/ 168 w 374"/>
              <a:gd name="T31" fmla="*/ 17 h 419"/>
              <a:gd name="T32" fmla="*/ 138 w 374"/>
              <a:gd name="T33" fmla="*/ 0 h 419"/>
              <a:gd name="T34" fmla="*/ 133 w 374"/>
              <a:gd name="T35" fmla="*/ 18 h 419"/>
              <a:gd name="T36" fmla="*/ 129 w 374"/>
              <a:gd name="T37" fmla="*/ 34 h 419"/>
              <a:gd name="T38" fmla="*/ 115 w 374"/>
              <a:gd name="T39" fmla="*/ 40 h 419"/>
              <a:gd name="T40" fmla="*/ 102 w 374"/>
              <a:gd name="T41" fmla="*/ 48 h 419"/>
              <a:gd name="T42" fmla="*/ 97 w 374"/>
              <a:gd name="T43" fmla="*/ 68 h 419"/>
              <a:gd name="T44" fmla="*/ 92 w 374"/>
              <a:gd name="T45" fmla="*/ 82 h 419"/>
              <a:gd name="T46" fmla="*/ 68 w 374"/>
              <a:gd name="T47" fmla="*/ 99 h 419"/>
              <a:gd name="T48" fmla="*/ 62 w 374"/>
              <a:gd name="T49" fmla="*/ 120 h 419"/>
              <a:gd name="T50" fmla="*/ 51 w 374"/>
              <a:gd name="T51" fmla="*/ 127 h 419"/>
              <a:gd name="T52" fmla="*/ 37 w 374"/>
              <a:gd name="T53" fmla="*/ 134 h 419"/>
              <a:gd name="T54" fmla="*/ 36 w 374"/>
              <a:gd name="T55" fmla="*/ 156 h 419"/>
              <a:gd name="T56" fmla="*/ 26 w 374"/>
              <a:gd name="T57" fmla="*/ 171 h 419"/>
              <a:gd name="T58" fmla="*/ 14 w 374"/>
              <a:gd name="T59" fmla="*/ 193 h 419"/>
              <a:gd name="T60" fmla="*/ 17 w 374"/>
              <a:gd name="T61" fmla="*/ 207 h 419"/>
              <a:gd name="T62" fmla="*/ 0 w 374"/>
              <a:gd name="T63" fmla="*/ 218 h 419"/>
              <a:gd name="T64" fmla="*/ 5 w 374"/>
              <a:gd name="T65" fmla="*/ 236 h 419"/>
              <a:gd name="T66" fmla="*/ 3 w 374"/>
              <a:gd name="T67" fmla="*/ 258 h 419"/>
              <a:gd name="T68" fmla="*/ 26 w 374"/>
              <a:gd name="T69" fmla="*/ 276 h 419"/>
              <a:gd name="T70" fmla="*/ 42 w 374"/>
              <a:gd name="T71" fmla="*/ 288 h 419"/>
              <a:gd name="T72" fmla="*/ 63 w 374"/>
              <a:gd name="T73" fmla="*/ 278 h 419"/>
              <a:gd name="T74" fmla="*/ 88 w 374"/>
              <a:gd name="T75" fmla="*/ 290 h 419"/>
              <a:gd name="T76" fmla="*/ 99 w 374"/>
              <a:gd name="T77" fmla="*/ 307 h 419"/>
              <a:gd name="T78" fmla="*/ 105 w 374"/>
              <a:gd name="T79" fmla="*/ 327 h 419"/>
              <a:gd name="T80" fmla="*/ 138 w 374"/>
              <a:gd name="T81" fmla="*/ 333 h 419"/>
              <a:gd name="T82" fmla="*/ 151 w 374"/>
              <a:gd name="T83" fmla="*/ 341 h 419"/>
              <a:gd name="T84" fmla="*/ 147 w 374"/>
              <a:gd name="T85" fmla="*/ 363 h 419"/>
              <a:gd name="T86" fmla="*/ 125 w 374"/>
              <a:gd name="T87" fmla="*/ 367 h 419"/>
              <a:gd name="T88" fmla="*/ 123 w 374"/>
              <a:gd name="T89" fmla="*/ 399 h 419"/>
              <a:gd name="T90" fmla="*/ 176 w 374"/>
              <a:gd name="T91" fmla="*/ 399 h 419"/>
              <a:gd name="T92" fmla="*/ 210 w 374"/>
              <a:gd name="T93" fmla="*/ 418 h 419"/>
              <a:gd name="T94" fmla="*/ 242 w 374"/>
              <a:gd name="T95" fmla="*/ 363 h 419"/>
              <a:gd name="T96" fmla="*/ 218 w 374"/>
              <a:gd name="T97" fmla="*/ 346 h 419"/>
              <a:gd name="T98" fmla="*/ 225 w 374"/>
              <a:gd name="T99" fmla="*/ 287 h 419"/>
              <a:gd name="T100" fmla="*/ 277 w 374"/>
              <a:gd name="T101" fmla="*/ 217 h 419"/>
              <a:gd name="T102" fmla="*/ 282 w 374"/>
              <a:gd name="T103" fmla="*/ 198 h 419"/>
              <a:gd name="T104" fmla="*/ 324 w 374"/>
              <a:gd name="T105" fmla="*/ 184 h 419"/>
              <a:gd name="T106" fmla="*/ 349 w 374"/>
              <a:gd name="T107" fmla="*/ 144 h 419"/>
              <a:gd name="T108" fmla="*/ 373 w 374"/>
              <a:gd name="T109" fmla="*/ 119 h 4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74" h="419">
                <a:moveTo>
                  <a:pt x="373" y="119"/>
                </a:moveTo>
                <a:lnTo>
                  <a:pt x="363" y="108"/>
                </a:lnTo>
                <a:lnTo>
                  <a:pt x="341" y="108"/>
                </a:lnTo>
                <a:lnTo>
                  <a:pt x="315" y="102"/>
                </a:lnTo>
                <a:lnTo>
                  <a:pt x="270" y="88"/>
                </a:lnTo>
                <a:lnTo>
                  <a:pt x="250" y="65"/>
                </a:lnTo>
                <a:lnTo>
                  <a:pt x="242" y="60"/>
                </a:lnTo>
                <a:lnTo>
                  <a:pt x="235" y="71"/>
                </a:lnTo>
                <a:lnTo>
                  <a:pt x="230" y="91"/>
                </a:lnTo>
                <a:lnTo>
                  <a:pt x="213" y="73"/>
                </a:lnTo>
                <a:lnTo>
                  <a:pt x="210" y="63"/>
                </a:lnTo>
                <a:lnTo>
                  <a:pt x="225" y="51"/>
                </a:lnTo>
                <a:lnTo>
                  <a:pt x="227" y="48"/>
                </a:lnTo>
                <a:lnTo>
                  <a:pt x="210" y="11"/>
                </a:lnTo>
                <a:lnTo>
                  <a:pt x="190" y="17"/>
                </a:lnTo>
                <a:lnTo>
                  <a:pt x="168" y="17"/>
                </a:lnTo>
                <a:lnTo>
                  <a:pt x="138" y="0"/>
                </a:lnTo>
                <a:lnTo>
                  <a:pt x="133" y="18"/>
                </a:lnTo>
                <a:lnTo>
                  <a:pt x="129" y="34"/>
                </a:lnTo>
                <a:lnTo>
                  <a:pt x="115" y="40"/>
                </a:lnTo>
                <a:lnTo>
                  <a:pt x="102" y="48"/>
                </a:lnTo>
                <a:lnTo>
                  <a:pt x="97" y="68"/>
                </a:lnTo>
                <a:lnTo>
                  <a:pt x="92" y="82"/>
                </a:lnTo>
                <a:lnTo>
                  <a:pt x="68" y="99"/>
                </a:lnTo>
                <a:lnTo>
                  <a:pt x="62" y="120"/>
                </a:lnTo>
                <a:lnTo>
                  <a:pt x="51" y="127"/>
                </a:lnTo>
                <a:lnTo>
                  <a:pt x="37" y="134"/>
                </a:lnTo>
                <a:lnTo>
                  <a:pt x="36" y="156"/>
                </a:lnTo>
                <a:lnTo>
                  <a:pt x="26" y="171"/>
                </a:lnTo>
                <a:lnTo>
                  <a:pt x="14" y="193"/>
                </a:lnTo>
                <a:lnTo>
                  <a:pt x="17" y="207"/>
                </a:lnTo>
                <a:lnTo>
                  <a:pt x="0" y="218"/>
                </a:lnTo>
                <a:lnTo>
                  <a:pt x="5" y="236"/>
                </a:lnTo>
                <a:lnTo>
                  <a:pt x="3" y="258"/>
                </a:lnTo>
                <a:lnTo>
                  <a:pt x="26" y="276"/>
                </a:lnTo>
                <a:lnTo>
                  <a:pt x="42" y="288"/>
                </a:lnTo>
                <a:lnTo>
                  <a:pt x="63" y="278"/>
                </a:lnTo>
                <a:lnTo>
                  <a:pt x="88" y="290"/>
                </a:lnTo>
                <a:lnTo>
                  <a:pt x="99" y="307"/>
                </a:lnTo>
                <a:lnTo>
                  <a:pt x="105" y="327"/>
                </a:lnTo>
                <a:lnTo>
                  <a:pt x="138" y="333"/>
                </a:lnTo>
                <a:lnTo>
                  <a:pt x="151" y="341"/>
                </a:lnTo>
                <a:lnTo>
                  <a:pt x="147" y="363"/>
                </a:lnTo>
                <a:lnTo>
                  <a:pt x="125" y="367"/>
                </a:lnTo>
                <a:lnTo>
                  <a:pt x="123" y="399"/>
                </a:lnTo>
                <a:lnTo>
                  <a:pt x="176" y="399"/>
                </a:lnTo>
                <a:lnTo>
                  <a:pt x="210" y="418"/>
                </a:lnTo>
                <a:lnTo>
                  <a:pt x="242" y="363"/>
                </a:lnTo>
                <a:lnTo>
                  <a:pt x="218" y="346"/>
                </a:lnTo>
                <a:lnTo>
                  <a:pt x="225" y="287"/>
                </a:lnTo>
                <a:lnTo>
                  <a:pt x="277" y="217"/>
                </a:lnTo>
                <a:lnTo>
                  <a:pt x="282" y="198"/>
                </a:lnTo>
                <a:lnTo>
                  <a:pt x="324" y="184"/>
                </a:lnTo>
                <a:lnTo>
                  <a:pt x="349" y="144"/>
                </a:lnTo>
                <a:lnTo>
                  <a:pt x="373" y="119"/>
                </a:lnTo>
              </a:path>
            </a:pathLst>
          </a:custGeom>
          <a:solidFill>
            <a:srgbClr val="FFCD00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1" name="Freeform 17"/>
          <p:cNvSpPr>
            <a:spLocks/>
          </p:cNvSpPr>
          <p:nvPr/>
        </p:nvSpPr>
        <p:spPr bwMode="auto">
          <a:xfrm>
            <a:off x="5104412" y="1810203"/>
            <a:ext cx="548107" cy="488550"/>
          </a:xfrm>
          <a:custGeom>
            <a:avLst/>
            <a:gdLst>
              <a:gd name="T0" fmla="*/ 310 w 311"/>
              <a:gd name="T1" fmla="*/ 30 h 292"/>
              <a:gd name="T2" fmla="*/ 300 w 311"/>
              <a:gd name="T3" fmla="*/ 23 h 292"/>
              <a:gd name="T4" fmla="*/ 275 w 311"/>
              <a:gd name="T5" fmla="*/ 43 h 292"/>
              <a:gd name="T6" fmla="*/ 249 w 311"/>
              <a:gd name="T7" fmla="*/ 43 h 292"/>
              <a:gd name="T8" fmla="*/ 238 w 311"/>
              <a:gd name="T9" fmla="*/ 51 h 292"/>
              <a:gd name="T10" fmla="*/ 218 w 311"/>
              <a:gd name="T11" fmla="*/ 51 h 292"/>
              <a:gd name="T12" fmla="*/ 187 w 311"/>
              <a:gd name="T13" fmla="*/ 34 h 292"/>
              <a:gd name="T14" fmla="*/ 167 w 311"/>
              <a:gd name="T15" fmla="*/ 23 h 292"/>
              <a:gd name="T16" fmla="*/ 147 w 311"/>
              <a:gd name="T17" fmla="*/ 26 h 292"/>
              <a:gd name="T18" fmla="*/ 90 w 311"/>
              <a:gd name="T19" fmla="*/ 0 h 292"/>
              <a:gd name="T20" fmla="*/ 73 w 311"/>
              <a:gd name="T21" fmla="*/ 12 h 292"/>
              <a:gd name="T22" fmla="*/ 59 w 311"/>
              <a:gd name="T23" fmla="*/ 15 h 292"/>
              <a:gd name="T24" fmla="*/ 54 w 311"/>
              <a:gd name="T25" fmla="*/ 26 h 292"/>
              <a:gd name="T26" fmla="*/ 59 w 311"/>
              <a:gd name="T27" fmla="*/ 34 h 292"/>
              <a:gd name="T28" fmla="*/ 56 w 311"/>
              <a:gd name="T29" fmla="*/ 43 h 292"/>
              <a:gd name="T30" fmla="*/ 22 w 311"/>
              <a:gd name="T31" fmla="*/ 36 h 292"/>
              <a:gd name="T32" fmla="*/ 6 w 311"/>
              <a:gd name="T33" fmla="*/ 46 h 292"/>
              <a:gd name="T34" fmla="*/ 0 w 311"/>
              <a:gd name="T35" fmla="*/ 61 h 292"/>
              <a:gd name="T36" fmla="*/ 1 w 311"/>
              <a:gd name="T37" fmla="*/ 80 h 292"/>
              <a:gd name="T38" fmla="*/ 25 w 311"/>
              <a:gd name="T39" fmla="*/ 111 h 292"/>
              <a:gd name="T40" fmla="*/ 19 w 311"/>
              <a:gd name="T41" fmla="*/ 134 h 292"/>
              <a:gd name="T42" fmla="*/ 42 w 311"/>
              <a:gd name="T43" fmla="*/ 156 h 292"/>
              <a:gd name="T44" fmla="*/ 41 w 311"/>
              <a:gd name="T45" fmla="*/ 169 h 292"/>
              <a:gd name="T46" fmla="*/ 14 w 311"/>
              <a:gd name="T47" fmla="*/ 176 h 292"/>
              <a:gd name="T48" fmla="*/ 18 w 311"/>
              <a:gd name="T49" fmla="*/ 204 h 292"/>
              <a:gd name="T50" fmla="*/ 40 w 311"/>
              <a:gd name="T51" fmla="*/ 210 h 292"/>
              <a:gd name="T52" fmla="*/ 49 w 311"/>
              <a:gd name="T53" fmla="*/ 241 h 292"/>
              <a:gd name="T54" fmla="*/ 93 w 311"/>
              <a:gd name="T55" fmla="*/ 246 h 292"/>
              <a:gd name="T56" fmla="*/ 110 w 311"/>
              <a:gd name="T57" fmla="*/ 261 h 292"/>
              <a:gd name="T58" fmla="*/ 130 w 311"/>
              <a:gd name="T59" fmla="*/ 280 h 292"/>
              <a:gd name="T60" fmla="*/ 143 w 311"/>
              <a:gd name="T61" fmla="*/ 279 h 292"/>
              <a:gd name="T62" fmla="*/ 176 w 311"/>
              <a:gd name="T63" fmla="*/ 291 h 292"/>
              <a:gd name="T64" fmla="*/ 178 w 311"/>
              <a:gd name="T65" fmla="*/ 270 h 292"/>
              <a:gd name="T66" fmla="*/ 174 w 311"/>
              <a:gd name="T67" fmla="*/ 247 h 292"/>
              <a:gd name="T68" fmla="*/ 191 w 311"/>
              <a:gd name="T69" fmla="*/ 238 h 292"/>
              <a:gd name="T70" fmla="*/ 187 w 311"/>
              <a:gd name="T71" fmla="*/ 223 h 292"/>
              <a:gd name="T72" fmla="*/ 201 w 311"/>
              <a:gd name="T73" fmla="*/ 196 h 292"/>
              <a:gd name="T74" fmla="*/ 207 w 311"/>
              <a:gd name="T75" fmla="*/ 187 h 292"/>
              <a:gd name="T76" fmla="*/ 209 w 311"/>
              <a:gd name="T77" fmla="*/ 165 h 292"/>
              <a:gd name="T78" fmla="*/ 237 w 311"/>
              <a:gd name="T79" fmla="*/ 151 h 292"/>
              <a:gd name="T80" fmla="*/ 240 w 311"/>
              <a:gd name="T81" fmla="*/ 130 h 292"/>
              <a:gd name="T82" fmla="*/ 261 w 311"/>
              <a:gd name="T83" fmla="*/ 117 h 292"/>
              <a:gd name="T84" fmla="*/ 269 w 311"/>
              <a:gd name="T85" fmla="*/ 105 h 292"/>
              <a:gd name="T86" fmla="*/ 273 w 311"/>
              <a:gd name="T87" fmla="*/ 79 h 292"/>
              <a:gd name="T88" fmla="*/ 289 w 311"/>
              <a:gd name="T89" fmla="*/ 69 h 292"/>
              <a:gd name="T90" fmla="*/ 302 w 311"/>
              <a:gd name="T91" fmla="*/ 64 h 292"/>
              <a:gd name="T92" fmla="*/ 310 w 311"/>
              <a:gd name="T93" fmla="*/ 30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11" h="292">
                <a:moveTo>
                  <a:pt x="310" y="30"/>
                </a:moveTo>
                <a:lnTo>
                  <a:pt x="300" y="23"/>
                </a:lnTo>
                <a:lnTo>
                  <a:pt x="275" y="43"/>
                </a:lnTo>
                <a:lnTo>
                  <a:pt x="249" y="43"/>
                </a:lnTo>
                <a:lnTo>
                  <a:pt x="238" y="51"/>
                </a:lnTo>
                <a:lnTo>
                  <a:pt x="218" y="51"/>
                </a:lnTo>
                <a:lnTo>
                  <a:pt x="187" y="34"/>
                </a:lnTo>
                <a:lnTo>
                  <a:pt x="167" y="23"/>
                </a:lnTo>
                <a:lnTo>
                  <a:pt x="147" y="26"/>
                </a:lnTo>
                <a:lnTo>
                  <a:pt x="90" y="0"/>
                </a:lnTo>
                <a:lnTo>
                  <a:pt x="73" y="12"/>
                </a:lnTo>
                <a:lnTo>
                  <a:pt x="59" y="15"/>
                </a:lnTo>
                <a:lnTo>
                  <a:pt x="54" y="26"/>
                </a:lnTo>
                <a:lnTo>
                  <a:pt x="59" y="34"/>
                </a:lnTo>
                <a:lnTo>
                  <a:pt x="56" y="43"/>
                </a:lnTo>
                <a:lnTo>
                  <a:pt x="22" y="36"/>
                </a:lnTo>
                <a:lnTo>
                  <a:pt x="6" y="46"/>
                </a:lnTo>
                <a:lnTo>
                  <a:pt x="0" y="61"/>
                </a:lnTo>
                <a:lnTo>
                  <a:pt x="1" y="80"/>
                </a:lnTo>
                <a:lnTo>
                  <a:pt x="25" y="111"/>
                </a:lnTo>
                <a:lnTo>
                  <a:pt x="19" y="134"/>
                </a:lnTo>
                <a:lnTo>
                  <a:pt x="42" y="156"/>
                </a:lnTo>
                <a:lnTo>
                  <a:pt x="41" y="169"/>
                </a:lnTo>
                <a:lnTo>
                  <a:pt x="14" y="176"/>
                </a:lnTo>
                <a:lnTo>
                  <a:pt x="18" y="204"/>
                </a:lnTo>
                <a:lnTo>
                  <a:pt x="40" y="210"/>
                </a:lnTo>
                <a:lnTo>
                  <a:pt x="49" y="241"/>
                </a:lnTo>
                <a:lnTo>
                  <a:pt x="93" y="246"/>
                </a:lnTo>
                <a:lnTo>
                  <a:pt x="110" y="261"/>
                </a:lnTo>
                <a:lnTo>
                  <a:pt x="130" y="280"/>
                </a:lnTo>
                <a:lnTo>
                  <a:pt x="143" y="279"/>
                </a:lnTo>
                <a:lnTo>
                  <a:pt x="176" y="291"/>
                </a:lnTo>
                <a:lnTo>
                  <a:pt x="178" y="270"/>
                </a:lnTo>
                <a:lnTo>
                  <a:pt x="174" y="247"/>
                </a:lnTo>
                <a:lnTo>
                  <a:pt x="191" y="238"/>
                </a:lnTo>
                <a:lnTo>
                  <a:pt x="187" y="223"/>
                </a:lnTo>
                <a:lnTo>
                  <a:pt x="201" y="196"/>
                </a:lnTo>
                <a:lnTo>
                  <a:pt x="207" y="187"/>
                </a:lnTo>
                <a:lnTo>
                  <a:pt x="209" y="165"/>
                </a:lnTo>
                <a:lnTo>
                  <a:pt x="237" y="151"/>
                </a:lnTo>
                <a:lnTo>
                  <a:pt x="240" y="130"/>
                </a:lnTo>
                <a:lnTo>
                  <a:pt x="261" y="117"/>
                </a:lnTo>
                <a:lnTo>
                  <a:pt x="269" y="105"/>
                </a:lnTo>
                <a:lnTo>
                  <a:pt x="273" y="79"/>
                </a:lnTo>
                <a:lnTo>
                  <a:pt x="289" y="69"/>
                </a:lnTo>
                <a:lnTo>
                  <a:pt x="302" y="64"/>
                </a:lnTo>
                <a:lnTo>
                  <a:pt x="310" y="30"/>
                </a:lnTo>
              </a:path>
            </a:pathLst>
          </a:custGeom>
          <a:solidFill>
            <a:schemeClr val="accent3">
              <a:lumMod val="5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2" name="Freeform 18"/>
          <p:cNvSpPr>
            <a:spLocks/>
          </p:cNvSpPr>
          <p:nvPr/>
        </p:nvSpPr>
        <p:spPr bwMode="auto">
          <a:xfrm>
            <a:off x="5146690" y="2215626"/>
            <a:ext cx="528478" cy="338339"/>
          </a:xfrm>
          <a:custGeom>
            <a:avLst/>
            <a:gdLst>
              <a:gd name="T0" fmla="*/ 24 w 300"/>
              <a:gd name="T1" fmla="*/ 0 h 202"/>
              <a:gd name="T2" fmla="*/ 66 w 300"/>
              <a:gd name="T3" fmla="*/ 4 h 202"/>
              <a:gd name="T4" fmla="*/ 86 w 300"/>
              <a:gd name="T5" fmla="*/ 19 h 202"/>
              <a:gd name="T6" fmla="*/ 103 w 300"/>
              <a:gd name="T7" fmla="*/ 38 h 202"/>
              <a:gd name="T8" fmla="*/ 119 w 300"/>
              <a:gd name="T9" fmla="*/ 38 h 202"/>
              <a:gd name="T10" fmla="*/ 155 w 300"/>
              <a:gd name="T11" fmla="*/ 49 h 202"/>
              <a:gd name="T12" fmla="*/ 190 w 300"/>
              <a:gd name="T13" fmla="*/ 77 h 202"/>
              <a:gd name="T14" fmla="*/ 211 w 300"/>
              <a:gd name="T15" fmla="*/ 65 h 202"/>
              <a:gd name="T16" fmla="*/ 239 w 300"/>
              <a:gd name="T17" fmla="*/ 79 h 202"/>
              <a:gd name="T18" fmla="*/ 247 w 300"/>
              <a:gd name="T19" fmla="*/ 96 h 202"/>
              <a:gd name="T20" fmla="*/ 254 w 300"/>
              <a:gd name="T21" fmla="*/ 116 h 202"/>
              <a:gd name="T22" fmla="*/ 287 w 300"/>
              <a:gd name="T23" fmla="*/ 121 h 202"/>
              <a:gd name="T24" fmla="*/ 299 w 300"/>
              <a:gd name="T25" fmla="*/ 130 h 202"/>
              <a:gd name="T26" fmla="*/ 294 w 300"/>
              <a:gd name="T27" fmla="*/ 153 h 202"/>
              <a:gd name="T28" fmla="*/ 274 w 300"/>
              <a:gd name="T29" fmla="*/ 157 h 202"/>
              <a:gd name="T30" fmla="*/ 271 w 300"/>
              <a:gd name="T31" fmla="*/ 184 h 202"/>
              <a:gd name="T32" fmla="*/ 256 w 300"/>
              <a:gd name="T33" fmla="*/ 201 h 202"/>
              <a:gd name="T34" fmla="*/ 239 w 300"/>
              <a:gd name="T35" fmla="*/ 201 h 202"/>
              <a:gd name="T36" fmla="*/ 218 w 300"/>
              <a:gd name="T37" fmla="*/ 191 h 202"/>
              <a:gd name="T38" fmla="*/ 216 w 300"/>
              <a:gd name="T39" fmla="*/ 161 h 202"/>
              <a:gd name="T40" fmla="*/ 214 w 300"/>
              <a:gd name="T41" fmla="*/ 149 h 202"/>
              <a:gd name="T42" fmla="*/ 131 w 300"/>
              <a:gd name="T43" fmla="*/ 149 h 202"/>
              <a:gd name="T44" fmla="*/ 123 w 300"/>
              <a:gd name="T45" fmla="*/ 170 h 202"/>
              <a:gd name="T46" fmla="*/ 112 w 300"/>
              <a:gd name="T47" fmla="*/ 187 h 202"/>
              <a:gd name="T48" fmla="*/ 91 w 300"/>
              <a:gd name="T49" fmla="*/ 192 h 202"/>
              <a:gd name="T50" fmla="*/ 80 w 300"/>
              <a:gd name="T51" fmla="*/ 187 h 202"/>
              <a:gd name="T52" fmla="*/ 80 w 300"/>
              <a:gd name="T53" fmla="*/ 161 h 202"/>
              <a:gd name="T54" fmla="*/ 77 w 300"/>
              <a:gd name="T55" fmla="*/ 149 h 202"/>
              <a:gd name="T56" fmla="*/ 66 w 300"/>
              <a:gd name="T57" fmla="*/ 147 h 202"/>
              <a:gd name="T58" fmla="*/ 51 w 300"/>
              <a:gd name="T59" fmla="*/ 160 h 202"/>
              <a:gd name="T60" fmla="*/ 52 w 300"/>
              <a:gd name="T61" fmla="*/ 184 h 202"/>
              <a:gd name="T62" fmla="*/ 35 w 300"/>
              <a:gd name="T63" fmla="*/ 192 h 202"/>
              <a:gd name="T64" fmla="*/ 23 w 300"/>
              <a:gd name="T65" fmla="*/ 191 h 202"/>
              <a:gd name="T66" fmla="*/ 24 w 300"/>
              <a:gd name="T67" fmla="*/ 153 h 202"/>
              <a:gd name="T68" fmla="*/ 12 w 300"/>
              <a:gd name="T69" fmla="*/ 124 h 202"/>
              <a:gd name="T70" fmla="*/ 0 w 300"/>
              <a:gd name="T71" fmla="*/ 107 h 202"/>
              <a:gd name="T72" fmla="*/ 6 w 300"/>
              <a:gd name="T73" fmla="*/ 90 h 202"/>
              <a:gd name="T74" fmla="*/ 24 w 300"/>
              <a:gd name="T75" fmla="*/ 76 h 202"/>
              <a:gd name="T76" fmla="*/ 20 w 300"/>
              <a:gd name="T77" fmla="*/ 51 h 202"/>
              <a:gd name="T78" fmla="*/ 8 w 300"/>
              <a:gd name="T79" fmla="*/ 28 h 202"/>
              <a:gd name="T80" fmla="*/ 9 w 300"/>
              <a:gd name="T81" fmla="*/ 18 h 202"/>
              <a:gd name="T82" fmla="*/ 24 w 300"/>
              <a:gd name="T83" fmla="*/ 0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00" h="202">
                <a:moveTo>
                  <a:pt x="24" y="0"/>
                </a:moveTo>
                <a:lnTo>
                  <a:pt x="66" y="4"/>
                </a:lnTo>
                <a:lnTo>
                  <a:pt x="86" y="19"/>
                </a:lnTo>
                <a:lnTo>
                  <a:pt x="103" y="38"/>
                </a:lnTo>
                <a:lnTo>
                  <a:pt x="119" y="38"/>
                </a:lnTo>
                <a:lnTo>
                  <a:pt x="155" y="49"/>
                </a:lnTo>
                <a:lnTo>
                  <a:pt x="190" y="77"/>
                </a:lnTo>
                <a:lnTo>
                  <a:pt x="211" y="65"/>
                </a:lnTo>
                <a:lnTo>
                  <a:pt x="239" y="79"/>
                </a:lnTo>
                <a:lnTo>
                  <a:pt x="247" y="96"/>
                </a:lnTo>
                <a:lnTo>
                  <a:pt x="254" y="116"/>
                </a:lnTo>
                <a:lnTo>
                  <a:pt x="287" y="121"/>
                </a:lnTo>
                <a:lnTo>
                  <a:pt x="299" y="130"/>
                </a:lnTo>
                <a:lnTo>
                  <a:pt x="294" y="153"/>
                </a:lnTo>
                <a:lnTo>
                  <a:pt x="274" y="157"/>
                </a:lnTo>
                <a:lnTo>
                  <a:pt x="271" y="184"/>
                </a:lnTo>
                <a:lnTo>
                  <a:pt x="256" y="201"/>
                </a:lnTo>
                <a:lnTo>
                  <a:pt x="239" y="201"/>
                </a:lnTo>
                <a:lnTo>
                  <a:pt x="218" y="191"/>
                </a:lnTo>
                <a:lnTo>
                  <a:pt x="216" y="161"/>
                </a:lnTo>
                <a:lnTo>
                  <a:pt x="214" y="149"/>
                </a:lnTo>
                <a:lnTo>
                  <a:pt x="131" y="149"/>
                </a:lnTo>
                <a:lnTo>
                  <a:pt x="123" y="170"/>
                </a:lnTo>
                <a:lnTo>
                  <a:pt x="112" y="187"/>
                </a:lnTo>
                <a:lnTo>
                  <a:pt x="91" y="192"/>
                </a:lnTo>
                <a:lnTo>
                  <a:pt x="80" y="187"/>
                </a:lnTo>
                <a:lnTo>
                  <a:pt x="80" y="161"/>
                </a:lnTo>
                <a:lnTo>
                  <a:pt x="77" y="149"/>
                </a:lnTo>
                <a:lnTo>
                  <a:pt x="66" y="147"/>
                </a:lnTo>
                <a:lnTo>
                  <a:pt x="51" y="160"/>
                </a:lnTo>
                <a:lnTo>
                  <a:pt x="52" y="184"/>
                </a:lnTo>
                <a:lnTo>
                  <a:pt x="35" y="192"/>
                </a:lnTo>
                <a:lnTo>
                  <a:pt x="23" y="191"/>
                </a:lnTo>
                <a:lnTo>
                  <a:pt x="24" y="153"/>
                </a:lnTo>
                <a:lnTo>
                  <a:pt x="12" y="124"/>
                </a:lnTo>
                <a:lnTo>
                  <a:pt x="0" y="107"/>
                </a:lnTo>
                <a:lnTo>
                  <a:pt x="6" y="90"/>
                </a:lnTo>
                <a:lnTo>
                  <a:pt x="24" y="76"/>
                </a:lnTo>
                <a:lnTo>
                  <a:pt x="20" y="51"/>
                </a:lnTo>
                <a:lnTo>
                  <a:pt x="8" y="28"/>
                </a:lnTo>
                <a:lnTo>
                  <a:pt x="9" y="18"/>
                </a:lnTo>
                <a:lnTo>
                  <a:pt x="24" y="0"/>
                </a:ln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3" name="Freeform 19"/>
          <p:cNvSpPr>
            <a:spLocks/>
          </p:cNvSpPr>
          <p:nvPr/>
        </p:nvSpPr>
        <p:spPr bwMode="auto">
          <a:xfrm>
            <a:off x="3660912" y="1696452"/>
            <a:ext cx="972399" cy="357298"/>
          </a:xfrm>
          <a:custGeom>
            <a:avLst/>
            <a:gdLst>
              <a:gd name="T0" fmla="*/ 39 w 552"/>
              <a:gd name="T1" fmla="*/ 11 h 214"/>
              <a:gd name="T2" fmla="*/ 41 w 552"/>
              <a:gd name="T3" fmla="*/ 25 h 214"/>
              <a:gd name="T4" fmla="*/ 25 w 552"/>
              <a:gd name="T5" fmla="*/ 38 h 214"/>
              <a:gd name="T6" fmla="*/ 11 w 552"/>
              <a:gd name="T7" fmla="*/ 59 h 214"/>
              <a:gd name="T8" fmla="*/ 0 w 552"/>
              <a:gd name="T9" fmla="*/ 95 h 214"/>
              <a:gd name="T10" fmla="*/ 21 w 552"/>
              <a:gd name="T11" fmla="*/ 122 h 214"/>
              <a:gd name="T12" fmla="*/ 24 w 552"/>
              <a:gd name="T13" fmla="*/ 143 h 214"/>
              <a:gd name="T14" fmla="*/ 20 w 552"/>
              <a:gd name="T15" fmla="*/ 164 h 214"/>
              <a:gd name="T16" fmla="*/ 15 w 552"/>
              <a:gd name="T17" fmla="*/ 179 h 214"/>
              <a:gd name="T18" fmla="*/ 19 w 552"/>
              <a:gd name="T19" fmla="*/ 195 h 214"/>
              <a:gd name="T20" fmla="*/ 30 w 552"/>
              <a:gd name="T21" fmla="*/ 211 h 214"/>
              <a:gd name="T22" fmla="*/ 66 w 552"/>
              <a:gd name="T23" fmla="*/ 211 h 214"/>
              <a:gd name="T24" fmla="*/ 108 w 552"/>
              <a:gd name="T25" fmla="*/ 213 h 214"/>
              <a:gd name="T26" fmla="*/ 128 w 552"/>
              <a:gd name="T27" fmla="*/ 204 h 214"/>
              <a:gd name="T28" fmla="*/ 143 w 552"/>
              <a:gd name="T29" fmla="*/ 178 h 214"/>
              <a:gd name="T30" fmla="*/ 157 w 552"/>
              <a:gd name="T31" fmla="*/ 182 h 214"/>
              <a:gd name="T32" fmla="*/ 171 w 552"/>
              <a:gd name="T33" fmla="*/ 193 h 214"/>
              <a:gd name="T34" fmla="*/ 202 w 552"/>
              <a:gd name="T35" fmla="*/ 173 h 214"/>
              <a:gd name="T36" fmla="*/ 219 w 552"/>
              <a:gd name="T37" fmla="*/ 181 h 214"/>
              <a:gd name="T38" fmla="*/ 245 w 552"/>
              <a:gd name="T39" fmla="*/ 198 h 214"/>
              <a:gd name="T40" fmla="*/ 263 w 552"/>
              <a:gd name="T41" fmla="*/ 204 h 214"/>
              <a:gd name="T42" fmla="*/ 304 w 552"/>
              <a:gd name="T43" fmla="*/ 177 h 214"/>
              <a:gd name="T44" fmla="*/ 321 w 552"/>
              <a:gd name="T45" fmla="*/ 180 h 214"/>
              <a:gd name="T46" fmla="*/ 350 w 552"/>
              <a:gd name="T47" fmla="*/ 190 h 214"/>
              <a:gd name="T48" fmla="*/ 365 w 552"/>
              <a:gd name="T49" fmla="*/ 184 h 214"/>
              <a:gd name="T50" fmla="*/ 384 w 552"/>
              <a:gd name="T51" fmla="*/ 176 h 214"/>
              <a:gd name="T52" fmla="*/ 405 w 552"/>
              <a:gd name="T53" fmla="*/ 183 h 214"/>
              <a:gd name="T54" fmla="*/ 426 w 552"/>
              <a:gd name="T55" fmla="*/ 173 h 214"/>
              <a:gd name="T56" fmla="*/ 445 w 552"/>
              <a:gd name="T57" fmla="*/ 160 h 214"/>
              <a:gd name="T58" fmla="*/ 461 w 552"/>
              <a:gd name="T59" fmla="*/ 147 h 214"/>
              <a:gd name="T60" fmla="*/ 486 w 552"/>
              <a:gd name="T61" fmla="*/ 162 h 214"/>
              <a:gd name="T62" fmla="*/ 492 w 552"/>
              <a:gd name="T63" fmla="*/ 142 h 214"/>
              <a:gd name="T64" fmla="*/ 496 w 552"/>
              <a:gd name="T65" fmla="*/ 125 h 214"/>
              <a:gd name="T66" fmla="*/ 517 w 552"/>
              <a:gd name="T67" fmla="*/ 119 h 214"/>
              <a:gd name="T68" fmla="*/ 551 w 552"/>
              <a:gd name="T69" fmla="*/ 110 h 214"/>
              <a:gd name="T70" fmla="*/ 551 w 552"/>
              <a:gd name="T71" fmla="*/ 97 h 214"/>
              <a:gd name="T72" fmla="*/ 551 w 552"/>
              <a:gd name="T73" fmla="*/ 76 h 214"/>
              <a:gd name="T74" fmla="*/ 469 w 552"/>
              <a:gd name="T75" fmla="*/ 57 h 214"/>
              <a:gd name="T76" fmla="*/ 389 w 552"/>
              <a:gd name="T77" fmla="*/ 34 h 214"/>
              <a:gd name="T78" fmla="*/ 373 w 552"/>
              <a:gd name="T79" fmla="*/ 37 h 214"/>
              <a:gd name="T80" fmla="*/ 285 w 552"/>
              <a:gd name="T81" fmla="*/ 0 h 214"/>
              <a:gd name="T82" fmla="*/ 254 w 552"/>
              <a:gd name="T83" fmla="*/ 11 h 214"/>
              <a:gd name="T84" fmla="*/ 214 w 552"/>
              <a:gd name="T85" fmla="*/ 23 h 214"/>
              <a:gd name="T86" fmla="*/ 166 w 552"/>
              <a:gd name="T87" fmla="*/ 23 h 214"/>
              <a:gd name="T88" fmla="*/ 151 w 552"/>
              <a:gd name="T89" fmla="*/ 26 h 214"/>
              <a:gd name="T90" fmla="*/ 146 w 552"/>
              <a:gd name="T91" fmla="*/ 14 h 214"/>
              <a:gd name="T92" fmla="*/ 132 w 552"/>
              <a:gd name="T93" fmla="*/ 26 h 214"/>
              <a:gd name="T94" fmla="*/ 106 w 552"/>
              <a:gd name="T95" fmla="*/ 23 h 214"/>
              <a:gd name="T96" fmla="*/ 78 w 552"/>
              <a:gd name="T97" fmla="*/ 11 h 214"/>
              <a:gd name="T98" fmla="*/ 63 w 552"/>
              <a:gd name="T99" fmla="*/ 9 h 214"/>
              <a:gd name="T100" fmla="*/ 39 w 552"/>
              <a:gd name="T101" fmla="*/ 11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52" h="214">
                <a:moveTo>
                  <a:pt x="39" y="11"/>
                </a:moveTo>
                <a:lnTo>
                  <a:pt x="41" y="25"/>
                </a:lnTo>
                <a:lnTo>
                  <a:pt x="25" y="38"/>
                </a:lnTo>
                <a:lnTo>
                  <a:pt x="11" y="59"/>
                </a:lnTo>
                <a:lnTo>
                  <a:pt x="0" y="95"/>
                </a:lnTo>
                <a:lnTo>
                  <a:pt x="21" y="122"/>
                </a:lnTo>
                <a:lnTo>
                  <a:pt x="24" y="143"/>
                </a:lnTo>
                <a:lnTo>
                  <a:pt x="20" y="164"/>
                </a:lnTo>
                <a:lnTo>
                  <a:pt x="15" y="179"/>
                </a:lnTo>
                <a:lnTo>
                  <a:pt x="19" y="195"/>
                </a:lnTo>
                <a:lnTo>
                  <a:pt x="30" y="211"/>
                </a:lnTo>
                <a:lnTo>
                  <a:pt x="66" y="211"/>
                </a:lnTo>
                <a:lnTo>
                  <a:pt x="108" y="213"/>
                </a:lnTo>
                <a:lnTo>
                  <a:pt x="128" y="204"/>
                </a:lnTo>
                <a:lnTo>
                  <a:pt x="143" y="178"/>
                </a:lnTo>
                <a:lnTo>
                  <a:pt x="157" y="182"/>
                </a:lnTo>
                <a:lnTo>
                  <a:pt x="171" y="193"/>
                </a:lnTo>
                <a:lnTo>
                  <a:pt x="202" y="173"/>
                </a:lnTo>
                <a:lnTo>
                  <a:pt x="219" y="181"/>
                </a:lnTo>
                <a:lnTo>
                  <a:pt x="245" y="198"/>
                </a:lnTo>
                <a:lnTo>
                  <a:pt x="263" y="204"/>
                </a:lnTo>
                <a:lnTo>
                  <a:pt x="304" y="177"/>
                </a:lnTo>
                <a:lnTo>
                  <a:pt x="321" y="180"/>
                </a:lnTo>
                <a:lnTo>
                  <a:pt x="350" y="190"/>
                </a:lnTo>
                <a:lnTo>
                  <a:pt x="365" y="184"/>
                </a:lnTo>
                <a:lnTo>
                  <a:pt x="384" y="176"/>
                </a:lnTo>
                <a:lnTo>
                  <a:pt x="405" y="183"/>
                </a:lnTo>
                <a:lnTo>
                  <a:pt x="426" y="173"/>
                </a:lnTo>
                <a:lnTo>
                  <a:pt x="445" y="160"/>
                </a:lnTo>
                <a:lnTo>
                  <a:pt x="461" y="147"/>
                </a:lnTo>
                <a:lnTo>
                  <a:pt x="486" y="162"/>
                </a:lnTo>
                <a:lnTo>
                  <a:pt x="492" y="142"/>
                </a:lnTo>
                <a:lnTo>
                  <a:pt x="496" y="125"/>
                </a:lnTo>
                <a:lnTo>
                  <a:pt x="517" y="119"/>
                </a:lnTo>
                <a:lnTo>
                  <a:pt x="551" y="110"/>
                </a:lnTo>
                <a:lnTo>
                  <a:pt x="551" y="97"/>
                </a:lnTo>
                <a:lnTo>
                  <a:pt x="551" y="76"/>
                </a:lnTo>
                <a:lnTo>
                  <a:pt x="469" y="57"/>
                </a:lnTo>
                <a:lnTo>
                  <a:pt x="389" y="34"/>
                </a:lnTo>
                <a:lnTo>
                  <a:pt x="373" y="37"/>
                </a:lnTo>
                <a:lnTo>
                  <a:pt x="285" y="0"/>
                </a:lnTo>
                <a:lnTo>
                  <a:pt x="254" y="11"/>
                </a:lnTo>
                <a:lnTo>
                  <a:pt x="214" y="23"/>
                </a:lnTo>
                <a:lnTo>
                  <a:pt x="166" y="23"/>
                </a:lnTo>
                <a:lnTo>
                  <a:pt x="151" y="26"/>
                </a:lnTo>
                <a:lnTo>
                  <a:pt x="146" y="14"/>
                </a:lnTo>
                <a:lnTo>
                  <a:pt x="132" y="26"/>
                </a:lnTo>
                <a:lnTo>
                  <a:pt x="106" y="23"/>
                </a:lnTo>
                <a:lnTo>
                  <a:pt x="78" y="11"/>
                </a:lnTo>
                <a:lnTo>
                  <a:pt x="63" y="9"/>
                </a:lnTo>
                <a:lnTo>
                  <a:pt x="39" y="11"/>
                </a:lnTo>
              </a:path>
            </a:pathLst>
          </a:custGeom>
          <a:solidFill>
            <a:srgbClr val="8DC63F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4" name="Freeform 20"/>
          <p:cNvSpPr>
            <a:spLocks/>
          </p:cNvSpPr>
          <p:nvPr/>
        </p:nvSpPr>
        <p:spPr bwMode="auto">
          <a:xfrm>
            <a:off x="4517047" y="1781036"/>
            <a:ext cx="631153" cy="361672"/>
          </a:xfrm>
          <a:custGeom>
            <a:avLst/>
            <a:gdLst>
              <a:gd name="T0" fmla="*/ 65 w 358"/>
              <a:gd name="T1" fmla="*/ 23 h 216"/>
              <a:gd name="T2" fmla="*/ 65 w 358"/>
              <a:gd name="T3" fmla="*/ 59 h 216"/>
              <a:gd name="T4" fmla="*/ 9 w 358"/>
              <a:gd name="T5" fmla="*/ 76 h 216"/>
              <a:gd name="T6" fmla="*/ 0 w 358"/>
              <a:gd name="T7" fmla="*/ 111 h 216"/>
              <a:gd name="T8" fmla="*/ 9 w 358"/>
              <a:gd name="T9" fmla="*/ 144 h 216"/>
              <a:gd name="T10" fmla="*/ 23 w 358"/>
              <a:gd name="T11" fmla="*/ 156 h 216"/>
              <a:gd name="T12" fmla="*/ 43 w 358"/>
              <a:gd name="T13" fmla="*/ 150 h 216"/>
              <a:gd name="T14" fmla="*/ 71 w 358"/>
              <a:gd name="T15" fmla="*/ 144 h 216"/>
              <a:gd name="T16" fmla="*/ 91 w 358"/>
              <a:gd name="T17" fmla="*/ 183 h 216"/>
              <a:gd name="T18" fmla="*/ 105 w 358"/>
              <a:gd name="T19" fmla="*/ 178 h 216"/>
              <a:gd name="T20" fmla="*/ 142 w 358"/>
              <a:gd name="T21" fmla="*/ 206 h 216"/>
              <a:gd name="T22" fmla="*/ 155 w 358"/>
              <a:gd name="T23" fmla="*/ 215 h 216"/>
              <a:gd name="T24" fmla="*/ 171 w 358"/>
              <a:gd name="T25" fmla="*/ 210 h 216"/>
              <a:gd name="T26" fmla="*/ 187 w 358"/>
              <a:gd name="T27" fmla="*/ 206 h 216"/>
              <a:gd name="T28" fmla="*/ 201 w 358"/>
              <a:gd name="T29" fmla="*/ 204 h 216"/>
              <a:gd name="T30" fmla="*/ 207 w 358"/>
              <a:gd name="T31" fmla="*/ 199 h 216"/>
              <a:gd name="T32" fmla="*/ 210 w 358"/>
              <a:gd name="T33" fmla="*/ 170 h 216"/>
              <a:gd name="T34" fmla="*/ 202 w 358"/>
              <a:gd name="T35" fmla="*/ 156 h 216"/>
              <a:gd name="T36" fmla="*/ 202 w 358"/>
              <a:gd name="T37" fmla="*/ 144 h 216"/>
              <a:gd name="T38" fmla="*/ 213 w 358"/>
              <a:gd name="T39" fmla="*/ 136 h 216"/>
              <a:gd name="T40" fmla="*/ 233 w 358"/>
              <a:gd name="T41" fmla="*/ 125 h 216"/>
              <a:gd name="T42" fmla="*/ 247 w 358"/>
              <a:gd name="T43" fmla="*/ 121 h 216"/>
              <a:gd name="T44" fmla="*/ 261 w 358"/>
              <a:gd name="T45" fmla="*/ 134 h 216"/>
              <a:gd name="T46" fmla="*/ 275 w 358"/>
              <a:gd name="T47" fmla="*/ 122 h 216"/>
              <a:gd name="T48" fmla="*/ 289 w 358"/>
              <a:gd name="T49" fmla="*/ 111 h 216"/>
              <a:gd name="T50" fmla="*/ 312 w 358"/>
              <a:gd name="T51" fmla="*/ 104 h 216"/>
              <a:gd name="T52" fmla="*/ 325 w 358"/>
              <a:gd name="T53" fmla="*/ 100 h 216"/>
              <a:gd name="T54" fmla="*/ 338 w 358"/>
              <a:gd name="T55" fmla="*/ 102 h 216"/>
              <a:gd name="T56" fmla="*/ 332 w 358"/>
              <a:gd name="T57" fmla="*/ 99 h 216"/>
              <a:gd name="T58" fmla="*/ 332 w 358"/>
              <a:gd name="T59" fmla="*/ 80 h 216"/>
              <a:gd name="T60" fmla="*/ 341 w 358"/>
              <a:gd name="T61" fmla="*/ 65 h 216"/>
              <a:gd name="T62" fmla="*/ 352 w 358"/>
              <a:gd name="T63" fmla="*/ 56 h 216"/>
              <a:gd name="T64" fmla="*/ 357 w 358"/>
              <a:gd name="T65" fmla="*/ 54 h 216"/>
              <a:gd name="T66" fmla="*/ 355 w 358"/>
              <a:gd name="T67" fmla="*/ 45 h 216"/>
              <a:gd name="T68" fmla="*/ 343 w 358"/>
              <a:gd name="T69" fmla="*/ 40 h 216"/>
              <a:gd name="T70" fmla="*/ 329 w 358"/>
              <a:gd name="T71" fmla="*/ 33 h 216"/>
              <a:gd name="T72" fmla="*/ 315 w 358"/>
              <a:gd name="T73" fmla="*/ 31 h 216"/>
              <a:gd name="T74" fmla="*/ 298 w 358"/>
              <a:gd name="T75" fmla="*/ 31 h 216"/>
              <a:gd name="T76" fmla="*/ 289 w 358"/>
              <a:gd name="T77" fmla="*/ 31 h 216"/>
              <a:gd name="T78" fmla="*/ 286 w 358"/>
              <a:gd name="T79" fmla="*/ 25 h 216"/>
              <a:gd name="T80" fmla="*/ 286 w 358"/>
              <a:gd name="T81" fmla="*/ 16 h 216"/>
              <a:gd name="T82" fmla="*/ 295 w 358"/>
              <a:gd name="T83" fmla="*/ 14 h 216"/>
              <a:gd name="T84" fmla="*/ 303 w 358"/>
              <a:gd name="T85" fmla="*/ 14 h 216"/>
              <a:gd name="T86" fmla="*/ 303 w 358"/>
              <a:gd name="T87" fmla="*/ 5 h 216"/>
              <a:gd name="T88" fmla="*/ 293 w 358"/>
              <a:gd name="T89" fmla="*/ 0 h 216"/>
              <a:gd name="T90" fmla="*/ 269 w 358"/>
              <a:gd name="T91" fmla="*/ 2 h 216"/>
              <a:gd name="T92" fmla="*/ 244 w 358"/>
              <a:gd name="T93" fmla="*/ 8 h 216"/>
              <a:gd name="T94" fmla="*/ 230 w 358"/>
              <a:gd name="T95" fmla="*/ 8 h 216"/>
              <a:gd name="T96" fmla="*/ 210 w 358"/>
              <a:gd name="T97" fmla="*/ 8 h 216"/>
              <a:gd name="T98" fmla="*/ 202 w 358"/>
              <a:gd name="T99" fmla="*/ 2 h 216"/>
              <a:gd name="T100" fmla="*/ 193 w 358"/>
              <a:gd name="T101" fmla="*/ 5 h 216"/>
              <a:gd name="T102" fmla="*/ 182 w 358"/>
              <a:gd name="T103" fmla="*/ 14 h 216"/>
              <a:gd name="T104" fmla="*/ 167 w 358"/>
              <a:gd name="T105" fmla="*/ 16 h 216"/>
              <a:gd name="T106" fmla="*/ 148 w 358"/>
              <a:gd name="T107" fmla="*/ 14 h 216"/>
              <a:gd name="T108" fmla="*/ 139 w 358"/>
              <a:gd name="T109" fmla="*/ 19 h 216"/>
              <a:gd name="T110" fmla="*/ 125 w 358"/>
              <a:gd name="T111" fmla="*/ 31 h 216"/>
              <a:gd name="T112" fmla="*/ 119 w 358"/>
              <a:gd name="T113" fmla="*/ 31 h 216"/>
              <a:gd name="T114" fmla="*/ 100 w 358"/>
              <a:gd name="T115" fmla="*/ 25 h 216"/>
              <a:gd name="T116" fmla="*/ 83 w 358"/>
              <a:gd name="T117" fmla="*/ 25 h 216"/>
              <a:gd name="T118" fmla="*/ 65 w 358"/>
              <a:gd name="T119" fmla="*/ 23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58" h="216">
                <a:moveTo>
                  <a:pt x="65" y="23"/>
                </a:moveTo>
                <a:lnTo>
                  <a:pt x="65" y="59"/>
                </a:lnTo>
                <a:lnTo>
                  <a:pt x="9" y="76"/>
                </a:lnTo>
                <a:lnTo>
                  <a:pt x="0" y="111"/>
                </a:lnTo>
                <a:lnTo>
                  <a:pt x="9" y="144"/>
                </a:lnTo>
                <a:lnTo>
                  <a:pt x="23" y="156"/>
                </a:lnTo>
                <a:lnTo>
                  <a:pt x="43" y="150"/>
                </a:lnTo>
                <a:lnTo>
                  <a:pt x="71" y="144"/>
                </a:lnTo>
                <a:lnTo>
                  <a:pt x="91" y="183"/>
                </a:lnTo>
                <a:lnTo>
                  <a:pt x="105" y="178"/>
                </a:lnTo>
                <a:lnTo>
                  <a:pt x="142" y="206"/>
                </a:lnTo>
                <a:lnTo>
                  <a:pt x="155" y="215"/>
                </a:lnTo>
                <a:lnTo>
                  <a:pt x="171" y="210"/>
                </a:lnTo>
                <a:lnTo>
                  <a:pt x="187" y="206"/>
                </a:lnTo>
                <a:lnTo>
                  <a:pt x="201" y="204"/>
                </a:lnTo>
                <a:lnTo>
                  <a:pt x="207" y="199"/>
                </a:lnTo>
                <a:lnTo>
                  <a:pt x="210" y="170"/>
                </a:lnTo>
                <a:lnTo>
                  <a:pt x="202" y="156"/>
                </a:lnTo>
                <a:lnTo>
                  <a:pt x="202" y="144"/>
                </a:lnTo>
                <a:lnTo>
                  <a:pt x="213" y="136"/>
                </a:lnTo>
                <a:lnTo>
                  <a:pt x="233" y="125"/>
                </a:lnTo>
                <a:lnTo>
                  <a:pt x="247" y="121"/>
                </a:lnTo>
                <a:lnTo>
                  <a:pt x="261" y="134"/>
                </a:lnTo>
                <a:lnTo>
                  <a:pt x="275" y="122"/>
                </a:lnTo>
                <a:lnTo>
                  <a:pt x="289" y="111"/>
                </a:lnTo>
                <a:lnTo>
                  <a:pt x="312" y="104"/>
                </a:lnTo>
                <a:lnTo>
                  <a:pt x="325" y="100"/>
                </a:lnTo>
                <a:lnTo>
                  <a:pt x="338" y="102"/>
                </a:lnTo>
                <a:lnTo>
                  <a:pt x="332" y="99"/>
                </a:lnTo>
                <a:lnTo>
                  <a:pt x="332" y="80"/>
                </a:lnTo>
                <a:lnTo>
                  <a:pt x="341" y="65"/>
                </a:lnTo>
                <a:lnTo>
                  <a:pt x="352" y="56"/>
                </a:lnTo>
                <a:lnTo>
                  <a:pt x="357" y="54"/>
                </a:lnTo>
                <a:lnTo>
                  <a:pt x="355" y="45"/>
                </a:lnTo>
                <a:lnTo>
                  <a:pt x="343" y="40"/>
                </a:lnTo>
                <a:lnTo>
                  <a:pt x="329" y="33"/>
                </a:lnTo>
                <a:lnTo>
                  <a:pt x="315" y="31"/>
                </a:lnTo>
                <a:lnTo>
                  <a:pt x="298" y="31"/>
                </a:lnTo>
                <a:lnTo>
                  <a:pt x="289" y="31"/>
                </a:lnTo>
                <a:lnTo>
                  <a:pt x="286" y="25"/>
                </a:lnTo>
                <a:lnTo>
                  <a:pt x="286" y="16"/>
                </a:lnTo>
                <a:lnTo>
                  <a:pt x="295" y="14"/>
                </a:lnTo>
                <a:lnTo>
                  <a:pt x="303" y="14"/>
                </a:lnTo>
                <a:lnTo>
                  <a:pt x="303" y="5"/>
                </a:lnTo>
                <a:lnTo>
                  <a:pt x="293" y="0"/>
                </a:lnTo>
                <a:lnTo>
                  <a:pt x="269" y="2"/>
                </a:lnTo>
                <a:lnTo>
                  <a:pt x="244" y="8"/>
                </a:lnTo>
                <a:lnTo>
                  <a:pt x="230" y="8"/>
                </a:lnTo>
                <a:lnTo>
                  <a:pt x="210" y="8"/>
                </a:lnTo>
                <a:lnTo>
                  <a:pt x="202" y="2"/>
                </a:lnTo>
                <a:lnTo>
                  <a:pt x="193" y="5"/>
                </a:lnTo>
                <a:lnTo>
                  <a:pt x="182" y="14"/>
                </a:lnTo>
                <a:lnTo>
                  <a:pt x="167" y="16"/>
                </a:lnTo>
                <a:lnTo>
                  <a:pt x="148" y="14"/>
                </a:lnTo>
                <a:lnTo>
                  <a:pt x="139" y="19"/>
                </a:lnTo>
                <a:lnTo>
                  <a:pt x="125" y="31"/>
                </a:lnTo>
                <a:lnTo>
                  <a:pt x="119" y="31"/>
                </a:lnTo>
                <a:lnTo>
                  <a:pt x="100" y="25"/>
                </a:lnTo>
                <a:lnTo>
                  <a:pt x="83" y="25"/>
                </a:lnTo>
                <a:lnTo>
                  <a:pt x="65" y="23"/>
                </a:lnTo>
              </a:path>
            </a:pathLst>
          </a:custGeom>
          <a:solidFill>
            <a:srgbClr val="C4DF9B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5" name="Freeform 21"/>
          <p:cNvSpPr>
            <a:spLocks/>
          </p:cNvSpPr>
          <p:nvPr/>
        </p:nvSpPr>
        <p:spPr bwMode="auto">
          <a:xfrm>
            <a:off x="2812328" y="1600200"/>
            <a:ext cx="957300" cy="966891"/>
          </a:xfrm>
          <a:custGeom>
            <a:avLst/>
            <a:gdLst>
              <a:gd name="T0" fmla="*/ 513 w 543"/>
              <a:gd name="T1" fmla="*/ 88 h 577"/>
              <a:gd name="T2" fmla="*/ 482 w 543"/>
              <a:gd name="T3" fmla="*/ 145 h 577"/>
              <a:gd name="T4" fmla="*/ 502 w 543"/>
              <a:gd name="T5" fmla="*/ 190 h 577"/>
              <a:gd name="T6" fmla="*/ 496 w 543"/>
              <a:gd name="T7" fmla="*/ 233 h 577"/>
              <a:gd name="T8" fmla="*/ 519 w 543"/>
              <a:gd name="T9" fmla="*/ 286 h 577"/>
              <a:gd name="T10" fmla="*/ 477 w 543"/>
              <a:gd name="T11" fmla="*/ 366 h 577"/>
              <a:gd name="T12" fmla="*/ 504 w 543"/>
              <a:gd name="T13" fmla="*/ 392 h 577"/>
              <a:gd name="T14" fmla="*/ 536 w 543"/>
              <a:gd name="T15" fmla="*/ 437 h 577"/>
              <a:gd name="T16" fmla="*/ 528 w 543"/>
              <a:gd name="T17" fmla="*/ 459 h 577"/>
              <a:gd name="T18" fmla="*/ 488 w 543"/>
              <a:gd name="T19" fmla="*/ 525 h 577"/>
              <a:gd name="T20" fmla="*/ 445 w 543"/>
              <a:gd name="T21" fmla="*/ 528 h 577"/>
              <a:gd name="T22" fmla="*/ 442 w 543"/>
              <a:gd name="T23" fmla="*/ 576 h 577"/>
              <a:gd name="T24" fmla="*/ 392 w 543"/>
              <a:gd name="T25" fmla="*/ 553 h 577"/>
              <a:gd name="T26" fmla="*/ 329 w 543"/>
              <a:gd name="T27" fmla="*/ 545 h 577"/>
              <a:gd name="T28" fmla="*/ 273 w 543"/>
              <a:gd name="T29" fmla="*/ 528 h 577"/>
              <a:gd name="T30" fmla="*/ 230 w 543"/>
              <a:gd name="T31" fmla="*/ 547 h 577"/>
              <a:gd name="T32" fmla="*/ 230 w 543"/>
              <a:gd name="T33" fmla="*/ 462 h 577"/>
              <a:gd name="T34" fmla="*/ 213 w 543"/>
              <a:gd name="T35" fmla="*/ 448 h 577"/>
              <a:gd name="T36" fmla="*/ 147 w 543"/>
              <a:gd name="T37" fmla="*/ 479 h 577"/>
              <a:gd name="T38" fmla="*/ 102 w 543"/>
              <a:gd name="T39" fmla="*/ 497 h 577"/>
              <a:gd name="T40" fmla="*/ 71 w 543"/>
              <a:gd name="T41" fmla="*/ 507 h 577"/>
              <a:gd name="T42" fmla="*/ 62 w 543"/>
              <a:gd name="T43" fmla="*/ 468 h 577"/>
              <a:gd name="T44" fmla="*/ 102 w 543"/>
              <a:gd name="T45" fmla="*/ 419 h 577"/>
              <a:gd name="T46" fmla="*/ 93 w 543"/>
              <a:gd name="T47" fmla="*/ 397 h 577"/>
              <a:gd name="T48" fmla="*/ 130 w 543"/>
              <a:gd name="T49" fmla="*/ 378 h 577"/>
              <a:gd name="T50" fmla="*/ 102 w 543"/>
              <a:gd name="T51" fmla="*/ 366 h 577"/>
              <a:gd name="T52" fmla="*/ 88 w 543"/>
              <a:gd name="T53" fmla="*/ 331 h 577"/>
              <a:gd name="T54" fmla="*/ 116 w 543"/>
              <a:gd name="T55" fmla="*/ 309 h 577"/>
              <a:gd name="T56" fmla="*/ 79 w 543"/>
              <a:gd name="T57" fmla="*/ 312 h 577"/>
              <a:gd name="T58" fmla="*/ 51 w 543"/>
              <a:gd name="T59" fmla="*/ 295 h 577"/>
              <a:gd name="T60" fmla="*/ 68 w 543"/>
              <a:gd name="T61" fmla="*/ 261 h 577"/>
              <a:gd name="T62" fmla="*/ 43 w 543"/>
              <a:gd name="T63" fmla="*/ 261 h 577"/>
              <a:gd name="T64" fmla="*/ 14 w 543"/>
              <a:gd name="T65" fmla="*/ 221 h 577"/>
              <a:gd name="T66" fmla="*/ 9 w 543"/>
              <a:gd name="T67" fmla="*/ 167 h 577"/>
              <a:gd name="T68" fmla="*/ 51 w 543"/>
              <a:gd name="T69" fmla="*/ 136 h 577"/>
              <a:gd name="T70" fmla="*/ 76 w 543"/>
              <a:gd name="T71" fmla="*/ 124 h 577"/>
              <a:gd name="T72" fmla="*/ 138 w 543"/>
              <a:gd name="T73" fmla="*/ 116 h 577"/>
              <a:gd name="T74" fmla="*/ 185 w 543"/>
              <a:gd name="T75" fmla="*/ 105 h 577"/>
              <a:gd name="T76" fmla="*/ 207 w 543"/>
              <a:gd name="T77" fmla="*/ 97 h 577"/>
              <a:gd name="T78" fmla="*/ 238 w 543"/>
              <a:gd name="T79" fmla="*/ 100 h 577"/>
              <a:gd name="T80" fmla="*/ 230 w 543"/>
              <a:gd name="T81" fmla="*/ 60 h 577"/>
              <a:gd name="T82" fmla="*/ 287 w 543"/>
              <a:gd name="T83" fmla="*/ 43 h 577"/>
              <a:gd name="T84" fmla="*/ 304 w 543"/>
              <a:gd name="T85" fmla="*/ 9 h 577"/>
              <a:gd name="T86" fmla="*/ 337 w 543"/>
              <a:gd name="T87" fmla="*/ 14 h 577"/>
              <a:gd name="T88" fmla="*/ 366 w 543"/>
              <a:gd name="T89" fmla="*/ 12 h 577"/>
              <a:gd name="T90" fmla="*/ 428 w 543"/>
              <a:gd name="T91" fmla="*/ 34 h 577"/>
              <a:gd name="T92" fmla="*/ 459 w 543"/>
              <a:gd name="T93" fmla="*/ 54 h 577"/>
              <a:gd name="T94" fmla="*/ 519 w 543"/>
              <a:gd name="T95" fmla="*/ 65 h 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543" h="577">
                <a:moveTo>
                  <a:pt x="519" y="65"/>
                </a:moveTo>
                <a:lnTo>
                  <a:pt x="522" y="79"/>
                </a:lnTo>
                <a:lnTo>
                  <a:pt x="513" y="88"/>
                </a:lnTo>
                <a:lnTo>
                  <a:pt x="504" y="97"/>
                </a:lnTo>
                <a:lnTo>
                  <a:pt x="491" y="116"/>
                </a:lnTo>
                <a:lnTo>
                  <a:pt x="482" y="145"/>
                </a:lnTo>
                <a:lnTo>
                  <a:pt x="480" y="150"/>
                </a:lnTo>
                <a:lnTo>
                  <a:pt x="502" y="179"/>
                </a:lnTo>
                <a:lnTo>
                  <a:pt x="502" y="190"/>
                </a:lnTo>
                <a:lnTo>
                  <a:pt x="504" y="204"/>
                </a:lnTo>
                <a:lnTo>
                  <a:pt x="499" y="221"/>
                </a:lnTo>
                <a:lnTo>
                  <a:pt x="496" y="233"/>
                </a:lnTo>
                <a:lnTo>
                  <a:pt x="499" y="252"/>
                </a:lnTo>
                <a:lnTo>
                  <a:pt x="511" y="276"/>
                </a:lnTo>
                <a:lnTo>
                  <a:pt x="519" y="286"/>
                </a:lnTo>
                <a:lnTo>
                  <a:pt x="513" y="300"/>
                </a:lnTo>
                <a:lnTo>
                  <a:pt x="485" y="335"/>
                </a:lnTo>
                <a:lnTo>
                  <a:pt x="477" y="366"/>
                </a:lnTo>
                <a:lnTo>
                  <a:pt x="482" y="386"/>
                </a:lnTo>
                <a:lnTo>
                  <a:pt x="491" y="395"/>
                </a:lnTo>
                <a:lnTo>
                  <a:pt x="504" y="392"/>
                </a:lnTo>
                <a:lnTo>
                  <a:pt x="513" y="392"/>
                </a:lnTo>
                <a:lnTo>
                  <a:pt x="528" y="414"/>
                </a:lnTo>
                <a:lnTo>
                  <a:pt x="536" y="437"/>
                </a:lnTo>
                <a:lnTo>
                  <a:pt x="542" y="451"/>
                </a:lnTo>
                <a:lnTo>
                  <a:pt x="539" y="459"/>
                </a:lnTo>
                <a:lnTo>
                  <a:pt x="528" y="459"/>
                </a:lnTo>
                <a:lnTo>
                  <a:pt x="519" y="474"/>
                </a:lnTo>
                <a:lnTo>
                  <a:pt x="502" y="502"/>
                </a:lnTo>
                <a:lnTo>
                  <a:pt x="488" y="525"/>
                </a:lnTo>
                <a:lnTo>
                  <a:pt x="471" y="516"/>
                </a:lnTo>
                <a:lnTo>
                  <a:pt x="457" y="516"/>
                </a:lnTo>
                <a:lnTo>
                  <a:pt x="445" y="528"/>
                </a:lnTo>
                <a:lnTo>
                  <a:pt x="434" y="542"/>
                </a:lnTo>
                <a:lnTo>
                  <a:pt x="440" y="553"/>
                </a:lnTo>
                <a:lnTo>
                  <a:pt x="442" y="576"/>
                </a:lnTo>
                <a:lnTo>
                  <a:pt x="417" y="547"/>
                </a:lnTo>
                <a:lnTo>
                  <a:pt x="406" y="553"/>
                </a:lnTo>
                <a:lnTo>
                  <a:pt x="392" y="553"/>
                </a:lnTo>
                <a:lnTo>
                  <a:pt x="377" y="556"/>
                </a:lnTo>
                <a:lnTo>
                  <a:pt x="346" y="547"/>
                </a:lnTo>
                <a:lnTo>
                  <a:pt x="329" y="545"/>
                </a:lnTo>
                <a:lnTo>
                  <a:pt x="304" y="550"/>
                </a:lnTo>
                <a:lnTo>
                  <a:pt x="283" y="539"/>
                </a:lnTo>
                <a:lnTo>
                  <a:pt x="273" y="528"/>
                </a:lnTo>
                <a:lnTo>
                  <a:pt x="266" y="531"/>
                </a:lnTo>
                <a:lnTo>
                  <a:pt x="258" y="539"/>
                </a:lnTo>
                <a:lnTo>
                  <a:pt x="230" y="547"/>
                </a:lnTo>
                <a:lnTo>
                  <a:pt x="213" y="516"/>
                </a:lnTo>
                <a:lnTo>
                  <a:pt x="230" y="476"/>
                </a:lnTo>
                <a:lnTo>
                  <a:pt x="230" y="462"/>
                </a:lnTo>
                <a:lnTo>
                  <a:pt x="226" y="448"/>
                </a:lnTo>
                <a:lnTo>
                  <a:pt x="218" y="434"/>
                </a:lnTo>
                <a:lnTo>
                  <a:pt x="213" y="448"/>
                </a:lnTo>
                <a:lnTo>
                  <a:pt x="199" y="454"/>
                </a:lnTo>
                <a:lnTo>
                  <a:pt x="181" y="466"/>
                </a:lnTo>
                <a:lnTo>
                  <a:pt x="147" y="479"/>
                </a:lnTo>
                <a:lnTo>
                  <a:pt x="128" y="483"/>
                </a:lnTo>
                <a:lnTo>
                  <a:pt x="111" y="485"/>
                </a:lnTo>
                <a:lnTo>
                  <a:pt x="102" y="497"/>
                </a:lnTo>
                <a:lnTo>
                  <a:pt x="90" y="507"/>
                </a:lnTo>
                <a:lnTo>
                  <a:pt x="68" y="519"/>
                </a:lnTo>
                <a:lnTo>
                  <a:pt x="71" y="507"/>
                </a:lnTo>
                <a:lnTo>
                  <a:pt x="62" y="502"/>
                </a:lnTo>
                <a:lnTo>
                  <a:pt x="65" y="485"/>
                </a:lnTo>
                <a:lnTo>
                  <a:pt x="62" y="468"/>
                </a:lnTo>
                <a:lnTo>
                  <a:pt x="57" y="457"/>
                </a:lnTo>
                <a:lnTo>
                  <a:pt x="76" y="443"/>
                </a:lnTo>
                <a:lnTo>
                  <a:pt x="102" y="419"/>
                </a:lnTo>
                <a:lnTo>
                  <a:pt x="90" y="414"/>
                </a:lnTo>
                <a:lnTo>
                  <a:pt x="83" y="400"/>
                </a:lnTo>
                <a:lnTo>
                  <a:pt x="93" y="397"/>
                </a:lnTo>
                <a:lnTo>
                  <a:pt x="102" y="388"/>
                </a:lnTo>
                <a:lnTo>
                  <a:pt x="122" y="383"/>
                </a:lnTo>
                <a:lnTo>
                  <a:pt x="130" y="378"/>
                </a:lnTo>
                <a:lnTo>
                  <a:pt x="128" y="366"/>
                </a:lnTo>
                <a:lnTo>
                  <a:pt x="111" y="366"/>
                </a:lnTo>
                <a:lnTo>
                  <a:pt x="102" y="366"/>
                </a:lnTo>
                <a:lnTo>
                  <a:pt x="90" y="360"/>
                </a:lnTo>
                <a:lnTo>
                  <a:pt x="88" y="349"/>
                </a:lnTo>
                <a:lnTo>
                  <a:pt x="88" y="331"/>
                </a:lnTo>
                <a:lnTo>
                  <a:pt x="93" y="321"/>
                </a:lnTo>
                <a:lnTo>
                  <a:pt x="102" y="309"/>
                </a:lnTo>
                <a:lnTo>
                  <a:pt x="116" y="309"/>
                </a:lnTo>
                <a:lnTo>
                  <a:pt x="105" y="298"/>
                </a:lnTo>
                <a:lnTo>
                  <a:pt x="85" y="304"/>
                </a:lnTo>
                <a:lnTo>
                  <a:pt x="79" y="312"/>
                </a:lnTo>
                <a:lnTo>
                  <a:pt x="57" y="326"/>
                </a:lnTo>
                <a:lnTo>
                  <a:pt x="48" y="312"/>
                </a:lnTo>
                <a:lnTo>
                  <a:pt x="51" y="295"/>
                </a:lnTo>
                <a:lnTo>
                  <a:pt x="54" y="281"/>
                </a:lnTo>
                <a:lnTo>
                  <a:pt x="65" y="269"/>
                </a:lnTo>
                <a:lnTo>
                  <a:pt x="68" y="261"/>
                </a:lnTo>
                <a:lnTo>
                  <a:pt x="62" y="252"/>
                </a:lnTo>
                <a:lnTo>
                  <a:pt x="51" y="258"/>
                </a:lnTo>
                <a:lnTo>
                  <a:pt x="43" y="261"/>
                </a:lnTo>
                <a:lnTo>
                  <a:pt x="31" y="241"/>
                </a:lnTo>
                <a:lnTo>
                  <a:pt x="23" y="227"/>
                </a:lnTo>
                <a:lnTo>
                  <a:pt x="14" y="221"/>
                </a:lnTo>
                <a:lnTo>
                  <a:pt x="0" y="216"/>
                </a:lnTo>
                <a:lnTo>
                  <a:pt x="9" y="207"/>
                </a:lnTo>
                <a:lnTo>
                  <a:pt x="9" y="167"/>
                </a:lnTo>
                <a:lnTo>
                  <a:pt x="17" y="159"/>
                </a:lnTo>
                <a:lnTo>
                  <a:pt x="37" y="145"/>
                </a:lnTo>
                <a:lnTo>
                  <a:pt x="51" y="136"/>
                </a:lnTo>
                <a:lnTo>
                  <a:pt x="62" y="131"/>
                </a:lnTo>
                <a:lnTo>
                  <a:pt x="76" y="136"/>
                </a:lnTo>
                <a:lnTo>
                  <a:pt x="76" y="124"/>
                </a:lnTo>
                <a:lnTo>
                  <a:pt x="93" y="105"/>
                </a:lnTo>
                <a:lnTo>
                  <a:pt x="105" y="108"/>
                </a:lnTo>
                <a:lnTo>
                  <a:pt x="138" y="116"/>
                </a:lnTo>
                <a:lnTo>
                  <a:pt x="150" y="122"/>
                </a:lnTo>
                <a:lnTo>
                  <a:pt x="162" y="116"/>
                </a:lnTo>
                <a:lnTo>
                  <a:pt x="185" y="105"/>
                </a:lnTo>
                <a:lnTo>
                  <a:pt x="190" y="100"/>
                </a:lnTo>
                <a:lnTo>
                  <a:pt x="199" y="105"/>
                </a:lnTo>
                <a:lnTo>
                  <a:pt x="207" y="97"/>
                </a:lnTo>
                <a:lnTo>
                  <a:pt x="216" y="102"/>
                </a:lnTo>
                <a:lnTo>
                  <a:pt x="233" y="108"/>
                </a:lnTo>
                <a:lnTo>
                  <a:pt x="238" y="100"/>
                </a:lnTo>
                <a:lnTo>
                  <a:pt x="238" y="85"/>
                </a:lnTo>
                <a:lnTo>
                  <a:pt x="233" y="71"/>
                </a:lnTo>
                <a:lnTo>
                  <a:pt x="230" y="60"/>
                </a:lnTo>
                <a:lnTo>
                  <a:pt x="250" y="51"/>
                </a:lnTo>
                <a:lnTo>
                  <a:pt x="273" y="36"/>
                </a:lnTo>
                <a:lnTo>
                  <a:pt x="287" y="43"/>
                </a:lnTo>
                <a:lnTo>
                  <a:pt x="278" y="26"/>
                </a:lnTo>
                <a:lnTo>
                  <a:pt x="289" y="20"/>
                </a:lnTo>
                <a:lnTo>
                  <a:pt x="304" y="9"/>
                </a:lnTo>
                <a:lnTo>
                  <a:pt x="315" y="0"/>
                </a:lnTo>
                <a:lnTo>
                  <a:pt x="326" y="0"/>
                </a:lnTo>
                <a:lnTo>
                  <a:pt x="337" y="14"/>
                </a:lnTo>
                <a:lnTo>
                  <a:pt x="346" y="3"/>
                </a:lnTo>
                <a:lnTo>
                  <a:pt x="361" y="3"/>
                </a:lnTo>
                <a:lnTo>
                  <a:pt x="366" y="12"/>
                </a:lnTo>
                <a:lnTo>
                  <a:pt x="389" y="12"/>
                </a:lnTo>
                <a:lnTo>
                  <a:pt x="414" y="20"/>
                </a:lnTo>
                <a:lnTo>
                  <a:pt x="428" y="34"/>
                </a:lnTo>
                <a:lnTo>
                  <a:pt x="434" y="54"/>
                </a:lnTo>
                <a:lnTo>
                  <a:pt x="442" y="60"/>
                </a:lnTo>
                <a:lnTo>
                  <a:pt x="459" y="54"/>
                </a:lnTo>
                <a:lnTo>
                  <a:pt x="473" y="62"/>
                </a:lnTo>
                <a:lnTo>
                  <a:pt x="494" y="68"/>
                </a:lnTo>
                <a:lnTo>
                  <a:pt x="519" y="65"/>
                </a:lnTo>
              </a:path>
            </a:pathLst>
          </a:custGeom>
          <a:solidFill>
            <a:srgbClr val="218535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6" name="Freeform 22"/>
          <p:cNvSpPr>
            <a:spLocks/>
          </p:cNvSpPr>
          <p:nvPr/>
        </p:nvSpPr>
        <p:spPr bwMode="auto">
          <a:xfrm>
            <a:off x="3645813" y="1941455"/>
            <a:ext cx="1997647" cy="1521066"/>
          </a:xfrm>
          <a:custGeom>
            <a:avLst/>
            <a:gdLst>
              <a:gd name="T0" fmla="*/ 63 w 1133"/>
              <a:gd name="T1" fmla="*/ 255 h 907"/>
              <a:gd name="T2" fmla="*/ 31 w 1133"/>
              <a:gd name="T3" fmla="*/ 188 h 907"/>
              <a:gd name="T4" fmla="*/ 9 w 1133"/>
              <a:gd name="T5" fmla="*/ 126 h 907"/>
              <a:gd name="T6" fmla="*/ 63 w 1133"/>
              <a:gd name="T7" fmla="*/ 63 h 907"/>
              <a:gd name="T8" fmla="*/ 151 w 1133"/>
              <a:gd name="T9" fmla="*/ 38 h 907"/>
              <a:gd name="T10" fmla="*/ 210 w 1133"/>
              <a:gd name="T11" fmla="*/ 26 h 907"/>
              <a:gd name="T12" fmla="*/ 286 w 1133"/>
              <a:gd name="T13" fmla="*/ 48 h 907"/>
              <a:gd name="T14" fmla="*/ 392 w 1133"/>
              <a:gd name="T15" fmla="*/ 29 h 907"/>
              <a:gd name="T16" fmla="*/ 469 w 1133"/>
              <a:gd name="T17" fmla="*/ 0 h 907"/>
              <a:gd name="T18" fmla="*/ 517 w 1133"/>
              <a:gd name="T19" fmla="*/ 60 h 907"/>
              <a:gd name="T20" fmla="*/ 599 w 1133"/>
              <a:gd name="T21" fmla="*/ 79 h 907"/>
              <a:gd name="T22" fmla="*/ 676 w 1133"/>
              <a:gd name="T23" fmla="*/ 111 h 907"/>
              <a:gd name="T24" fmla="*/ 698 w 1133"/>
              <a:gd name="T25" fmla="*/ 65 h 907"/>
              <a:gd name="T26" fmla="*/ 724 w 1133"/>
              <a:gd name="T27" fmla="*/ 32 h 907"/>
              <a:gd name="T28" fmla="*/ 783 w 1133"/>
              <a:gd name="T29" fmla="*/ 15 h 907"/>
              <a:gd name="T30" fmla="*/ 846 w 1133"/>
              <a:gd name="T31" fmla="*/ 55 h 907"/>
              <a:gd name="T32" fmla="*/ 840 w 1133"/>
              <a:gd name="T33" fmla="*/ 97 h 907"/>
              <a:gd name="T34" fmla="*/ 857 w 1133"/>
              <a:gd name="T35" fmla="*/ 185 h 907"/>
              <a:gd name="T36" fmla="*/ 854 w 1133"/>
              <a:gd name="T37" fmla="*/ 253 h 907"/>
              <a:gd name="T38" fmla="*/ 871 w 1133"/>
              <a:gd name="T39" fmla="*/ 327 h 907"/>
              <a:gd name="T40" fmla="*/ 902 w 1133"/>
              <a:gd name="T41" fmla="*/ 347 h 907"/>
              <a:gd name="T42" fmla="*/ 928 w 1133"/>
              <a:gd name="T43" fmla="*/ 316 h 907"/>
              <a:gd name="T44" fmla="*/ 962 w 1133"/>
              <a:gd name="T45" fmla="*/ 350 h 907"/>
              <a:gd name="T46" fmla="*/ 1064 w 1133"/>
              <a:gd name="T47" fmla="*/ 312 h 907"/>
              <a:gd name="T48" fmla="*/ 1109 w 1133"/>
              <a:gd name="T49" fmla="*/ 364 h 907"/>
              <a:gd name="T50" fmla="*/ 1123 w 1133"/>
              <a:gd name="T51" fmla="*/ 435 h 907"/>
              <a:gd name="T52" fmla="*/ 1098 w 1133"/>
              <a:gd name="T53" fmla="*/ 523 h 907"/>
              <a:gd name="T54" fmla="*/ 1047 w 1133"/>
              <a:gd name="T55" fmla="*/ 559 h 907"/>
              <a:gd name="T56" fmla="*/ 1033 w 1133"/>
              <a:gd name="T57" fmla="*/ 628 h 907"/>
              <a:gd name="T58" fmla="*/ 990 w 1133"/>
              <a:gd name="T59" fmla="*/ 574 h 907"/>
              <a:gd name="T60" fmla="*/ 883 w 1133"/>
              <a:gd name="T61" fmla="*/ 540 h 907"/>
              <a:gd name="T62" fmla="*/ 837 w 1133"/>
              <a:gd name="T63" fmla="*/ 545 h 907"/>
              <a:gd name="T64" fmla="*/ 758 w 1133"/>
              <a:gd name="T65" fmla="*/ 597 h 907"/>
              <a:gd name="T66" fmla="*/ 647 w 1133"/>
              <a:gd name="T67" fmla="*/ 710 h 907"/>
              <a:gd name="T68" fmla="*/ 564 w 1133"/>
              <a:gd name="T69" fmla="*/ 781 h 907"/>
              <a:gd name="T70" fmla="*/ 540 w 1133"/>
              <a:gd name="T71" fmla="*/ 823 h 907"/>
              <a:gd name="T72" fmla="*/ 505 w 1133"/>
              <a:gd name="T73" fmla="*/ 886 h 907"/>
              <a:gd name="T74" fmla="*/ 445 w 1133"/>
              <a:gd name="T75" fmla="*/ 878 h 907"/>
              <a:gd name="T76" fmla="*/ 355 w 1133"/>
              <a:gd name="T77" fmla="*/ 894 h 907"/>
              <a:gd name="T78" fmla="*/ 286 w 1133"/>
              <a:gd name="T79" fmla="*/ 841 h 907"/>
              <a:gd name="T80" fmla="*/ 174 w 1133"/>
              <a:gd name="T81" fmla="*/ 792 h 907"/>
              <a:gd name="T82" fmla="*/ 69 w 1133"/>
              <a:gd name="T83" fmla="*/ 858 h 907"/>
              <a:gd name="T84" fmla="*/ 46 w 1133"/>
              <a:gd name="T85" fmla="*/ 804 h 907"/>
              <a:gd name="T86" fmla="*/ 48 w 1133"/>
              <a:gd name="T87" fmla="*/ 690 h 907"/>
              <a:gd name="T88" fmla="*/ 143 w 1133"/>
              <a:gd name="T89" fmla="*/ 520 h 907"/>
              <a:gd name="T90" fmla="*/ 190 w 1133"/>
              <a:gd name="T91" fmla="*/ 443 h 907"/>
              <a:gd name="T92" fmla="*/ 128 w 1133"/>
              <a:gd name="T93" fmla="*/ 412 h 907"/>
              <a:gd name="T94" fmla="*/ 86 w 1133"/>
              <a:gd name="T95" fmla="*/ 330 h 907"/>
              <a:gd name="T96" fmla="*/ 12 w 1133"/>
              <a:gd name="T97" fmla="*/ 324 h 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133" h="907">
                <a:moveTo>
                  <a:pt x="12" y="324"/>
                </a:moveTo>
                <a:lnTo>
                  <a:pt x="29" y="293"/>
                </a:lnTo>
                <a:lnTo>
                  <a:pt x="51" y="253"/>
                </a:lnTo>
                <a:lnTo>
                  <a:pt x="63" y="255"/>
                </a:lnTo>
                <a:lnTo>
                  <a:pt x="65" y="245"/>
                </a:lnTo>
                <a:lnTo>
                  <a:pt x="51" y="202"/>
                </a:lnTo>
                <a:lnTo>
                  <a:pt x="34" y="185"/>
                </a:lnTo>
                <a:lnTo>
                  <a:pt x="31" y="188"/>
                </a:lnTo>
                <a:lnTo>
                  <a:pt x="20" y="191"/>
                </a:lnTo>
                <a:lnTo>
                  <a:pt x="6" y="176"/>
                </a:lnTo>
                <a:lnTo>
                  <a:pt x="0" y="157"/>
                </a:lnTo>
                <a:lnTo>
                  <a:pt x="9" y="126"/>
                </a:lnTo>
                <a:lnTo>
                  <a:pt x="38" y="97"/>
                </a:lnTo>
                <a:lnTo>
                  <a:pt x="43" y="79"/>
                </a:lnTo>
                <a:lnTo>
                  <a:pt x="38" y="65"/>
                </a:lnTo>
                <a:lnTo>
                  <a:pt x="63" y="63"/>
                </a:lnTo>
                <a:lnTo>
                  <a:pt x="100" y="65"/>
                </a:lnTo>
                <a:lnTo>
                  <a:pt x="117" y="65"/>
                </a:lnTo>
                <a:lnTo>
                  <a:pt x="131" y="60"/>
                </a:lnTo>
                <a:lnTo>
                  <a:pt x="151" y="38"/>
                </a:lnTo>
                <a:lnTo>
                  <a:pt x="153" y="32"/>
                </a:lnTo>
                <a:lnTo>
                  <a:pt x="165" y="34"/>
                </a:lnTo>
                <a:lnTo>
                  <a:pt x="179" y="46"/>
                </a:lnTo>
                <a:lnTo>
                  <a:pt x="210" y="26"/>
                </a:lnTo>
                <a:lnTo>
                  <a:pt x="236" y="38"/>
                </a:lnTo>
                <a:lnTo>
                  <a:pt x="253" y="51"/>
                </a:lnTo>
                <a:lnTo>
                  <a:pt x="270" y="57"/>
                </a:lnTo>
                <a:lnTo>
                  <a:pt x="286" y="48"/>
                </a:lnTo>
                <a:lnTo>
                  <a:pt x="312" y="29"/>
                </a:lnTo>
                <a:lnTo>
                  <a:pt x="358" y="43"/>
                </a:lnTo>
                <a:lnTo>
                  <a:pt x="369" y="38"/>
                </a:lnTo>
                <a:lnTo>
                  <a:pt x="392" y="29"/>
                </a:lnTo>
                <a:lnTo>
                  <a:pt x="412" y="34"/>
                </a:lnTo>
                <a:lnTo>
                  <a:pt x="435" y="26"/>
                </a:lnTo>
                <a:lnTo>
                  <a:pt x="452" y="12"/>
                </a:lnTo>
                <a:lnTo>
                  <a:pt x="469" y="0"/>
                </a:lnTo>
                <a:lnTo>
                  <a:pt x="491" y="12"/>
                </a:lnTo>
                <a:lnTo>
                  <a:pt x="500" y="32"/>
                </a:lnTo>
                <a:lnTo>
                  <a:pt x="505" y="51"/>
                </a:lnTo>
                <a:lnTo>
                  <a:pt x="517" y="60"/>
                </a:lnTo>
                <a:lnTo>
                  <a:pt x="536" y="55"/>
                </a:lnTo>
                <a:lnTo>
                  <a:pt x="564" y="46"/>
                </a:lnTo>
                <a:lnTo>
                  <a:pt x="585" y="88"/>
                </a:lnTo>
                <a:lnTo>
                  <a:pt x="599" y="79"/>
                </a:lnTo>
                <a:lnTo>
                  <a:pt x="628" y="103"/>
                </a:lnTo>
                <a:lnTo>
                  <a:pt x="647" y="119"/>
                </a:lnTo>
                <a:lnTo>
                  <a:pt x="659" y="117"/>
                </a:lnTo>
                <a:lnTo>
                  <a:pt x="676" y="111"/>
                </a:lnTo>
                <a:lnTo>
                  <a:pt x="692" y="108"/>
                </a:lnTo>
                <a:lnTo>
                  <a:pt x="701" y="103"/>
                </a:lnTo>
                <a:lnTo>
                  <a:pt x="704" y="72"/>
                </a:lnTo>
                <a:lnTo>
                  <a:pt x="698" y="65"/>
                </a:lnTo>
                <a:lnTo>
                  <a:pt x="692" y="55"/>
                </a:lnTo>
                <a:lnTo>
                  <a:pt x="695" y="46"/>
                </a:lnTo>
                <a:lnTo>
                  <a:pt x="707" y="38"/>
                </a:lnTo>
                <a:lnTo>
                  <a:pt x="724" y="32"/>
                </a:lnTo>
                <a:lnTo>
                  <a:pt x="740" y="26"/>
                </a:lnTo>
                <a:lnTo>
                  <a:pt x="755" y="38"/>
                </a:lnTo>
                <a:lnTo>
                  <a:pt x="769" y="26"/>
                </a:lnTo>
                <a:lnTo>
                  <a:pt x="783" y="15"/>
                </a:lnTo>
                <a:lnTo>
                  <a:pt x="809" y="9"/>
                </a:lnTo>
                <a:lnTo>
                  <a:pt x="828" y="0"/>
                </a:lnTo>
                <a:lnTo>
                  <a:pt x="851" y="32"/>
                </a:lnTo>
                <a:lnTo>
                  <a:pt x="846" y="55"/>
                </a:lnTo>
                <a:lnTo>
                  <a:pt x="868" y="77"/>
                </a:lnTo>
                <a:lnTo>
                  <a:pt x="868" y="88"/>
                </a:lnTo>
                <a:lnTo>
                  <a:pt x="854" y="94"/>
                </a:lnTo>
                <a:lnTo>
                  <a:pt x="840" y="97"/>
                </a:lnTo>
                <a:lnTo>
                  <a:pt x="843" y="122"/>
                </a:lnTo>
                <a:lnTo>
                  <a:pt x="868" y="131"/>
                </a:lnTo>
                <a:lnTo>
                  <a:pt x="877" y="159"/>
                </a:lnTo>
                <a:lnTo>
                  <a:pt x="857" y="185"/>
                </a:lnTo>
                <a:lnTo>
                  <a:pt x="868" y="210"/>
                </a:lnTo>
                <a:lnTo>
                  <a:pt x="874" y="236"/>
                </a:lnTo>
                <a:lnTo>
                  <a:pt x="866" y="245"/>
                </a:lnTo>
                <a:lnTo>
                  <a:pt x="854" y="253"/>
                </a:lnTo>
                <a:lnTo>
                  <a:pt x="851" y="267"/>
                </a:lnTo>
                <a:lnTo>
                  <a:pt x="866" y="290"/>
                </a:lnTo>
                <a:lnTo>
                  <a:pt x="871" y="304"/>
                </a:lnTo>
                <a:lnTo>
                  <a:pt x="871" y="327"/>
                </a:lnTo>
                <a:lnTo>
                  <a:pt x="871" y="347"/>
                </a:lnTo>
                <a:lnTo>
                  <a:pt x="877" y="355"/>
                </a:lnTo>
                <a:lnTo>
                  <a:pt x="883" y="355"/>
                </a:lnTo>
                <a:lnTo>
                  <a:pt x="902" y="347"/>
                </a:lnTo>
                <a:lnTo>
                  <a:pt x="902" y="324"/>
                </a:lnTo>
                <a:lnTo>
                  <a:pt x="911" y="316"/>
                </a:lnTo>
                <a:lnTo>
                  <a:pt x="916" y="307"/>
                </a:lnTo>
                <a:lnTo>
                  <a:pt x="928" y="316"/>
                </a:lnTo>
                <a:lnTo>
                  <a:pt x="931" y="341"/>
                </a:lnTo>
                <a:lnTo>
                  <a:pt x="933" y="355"/>
                </a:lnTo>
                <a:lnTo>
                  <a:pt x="945" y="355"/>
                </a:lnTo>
                <a:lnTo>
                  <a:pt x="962" y="350"/>
                </a:lnTo>
                <a:lnTo>
                  <a:pt x="970" y="338"/>
                </a:lnTo>
                <a:lnTo>
                  <a:pt x="979" y="324"/>
                </a:lnTo>
                <a:lnTo>
                  <a:pt x="979" y="312"/>
                </a:lnTo>
                <a:lnTo>
                  <a:pt x="1064" y="312"/>
                </a:lnTo>
                <a:lnTo>
                  <a:pt x="1067" y="333"/>
                </a:lnTo>
                <a:lnTo>
                  <a:pt x="1070" y="352"/>
                </a:lnTo>
                <a:lnTo>
                  <a:pt x="1082" y="361"/>
                </a:lnTo>
                <a:lnTo>
                  <a:pt x="1109" y="364"/>
                </a:lnTo>
                <a:lnTo>
                  <a:pt x="1113" y="378"/>
                </a:lnTo>
                <a:lnTo>
                  <a:pt x="1132" y="390"/>
                </a:lnTo>
                <a:lnTo>
                  <a:pt x="1127" y="415"/>
                </a:lnTo>
                <a:lnTo>
                  <a:pt x="1123" y="435"/>
                </a:lnTo>
                <a:lnTo>
                  <a:pt x="1106" y="455"/>
                </a:lnTo>
                <a:lnTo>
                  <a:pt x="1087" y="466"/>
                </a:lnTo>
                <a:lnTo>
                  <a:pt x="1087" y="497"/>
                </a:lnTo>
                <a:lnTo>
                  <a:pt x="1098" y="523"/>
                </a:lnTo>
                <a:lnTo>
                  <a:pt x="1082" y="531"/>
                </a:lnTo>
                <a:lnTo>
                  <a:pt x="1075" y="511"/>
                </a:lnTo>
                <a:lnTo>
                  <a:pt x="1067" y="537"/>
                </a:lnTo>
                <a:lnTo>
                  <a:pt x="1047" y="559"/>
                </a:lnTo>
                <a:lnTo>
                  <a:pt x="1064" y="588"/>
                </a:lnTo>
                <a:lnTo>
                  <a:pt x="1078" y="611"/>
                </a:lnTo>
                <a:lnTo>
                  <a:pt x="1058" y="625"/>
                </a:lnTo>
                <a:lnTo>
                  <a:pt x="1033" y="628"/>
                </a:lnTo>
                <a:lnTo>
                  <a:pt x="1010" y="625"/>
                </a:lnTo>
                <a:lnTo>
                  <a:pt x="985" y="642"/>
                </a:lnTo>
                <a:lnTo>
                  <a:pt x="970" y="594"/>
                </a:lnTo>
                <a:lnTo>
                  <a:pt x="990" y="574"/>
                </a:lnTo>
                <a:lnTo>
                  <a:pt x="942" y="566"/>
                </a:lnTo>
                <a:lnTo>
                  <a:pt x="916" y="551"/>
                </a:lnTo>
                <a:lnTo>
                  <a:pt x="902" y="557"/>
                </a:lnTo>
                <a:lnTo>
                  <a:pt x="883" y="540"/>
                </a:lnTo>
                <a:lnTo>
                  <a:pt x="877" y="554"/>
                </a:lnTo>
                <a:lnTo>
                  <a:pt x="863" y="562"/>
                </a:lnTo>
                <a:lnTo>
                  <a:pt x="851" y="559"/>
                </a:lnTo>
                <a:lnTo>
                  <a:pt x="837" y="545"/>
                </a:lnTo>
                <a:lnTo>
                  <a:pt x="823" y="551"/>
                </a:lnTo>
                <a:lnTo>
                  <a:pt x="806" y="568"/>
                </a:lnTo>
                <a:lnTo>
                  <a:pt x="789" y="583"/>
                </a:lnTo>
                <a:lnTo>
                  <a:pt x="758" y="597"/>
                </a:lnTo>
                <a:lnTo>
                  <a:pt x="744" y="602"/>
                </a:lnTo>
                <a:lnTo>
                  <a:pt x="724" y="623"/>
                </a:lnTo>
                <a:lnTo>
                  <a:pt x="650" y="685"/>
                </a:lnTo>
                <a:lnTo>
                  <a:pt x="647" y="710"/>
                </a:lnTo>
                <a:lnTo>
                  <a:pt x="628" y="707"/>
                </a:lnTo>
                <a:lnTo>
                  <a:pt x="616" y="735"/>
                </a:lnTo>
                <a:lnTo>
                  <a:pt x="582" y="766"/>
                </a:lnTo>
                <a:lnTo>
                  <a:pt x="564" y="781"/>
                </a:lnTo>
                <a:lnTo>
                  <a:pt x="568" y="790"/>
                </a:lnTo>
                <a:lnTo>
                  <a:pt x="571" y="801"/>
                </a:lnTo>
                <a:lnTo>
                  <a:pt x="559" y="809"/>
                </a:lnTo>
                <a:lnTo>
                  <a:pt x="540" y="823"/>
                </a:lnTo>
                <a:lnTo>
                  <a:pt x="528" y="827"/>
                </a:lnTo>
                <a:lnTo>
                  <a:pt x="525" y="852"/>
                </a:lnTo>
                <a:lnTo>
                  <a:pt x="519" y="880"/>
                </a:lnTo>
                <a:lnTo>
                  <a:pt x="505" y="886"/>
                </a:lnTo>
                <a:lnTo>
                  <a:pt x="491" y="855"/>
                </a:lnTo>
                <a:lnTo>
                  <a:pt x="474" y="841"/>
                </a:lnTo>
                <a:lnTo>
                  <a:pt x="454" y="852"/>
                </a:lnTo>
                <a:lnTo>
                  <a:pt x="445" y="878"/>
                </a:lnTo>
                <a:lnTo>
                  <a:pt x="409" y="880"/>
                </a:lnTo>
                <a:lnTo>
                  <a:pt x="389" y="886"/>
                </a:lnTo>
                <a:lnTo>
                  <a:pt x="364" y="906"/>
                </a:lnTo>
                <a:lnTo>
                  <a:pt x="355" y="894"/>
                </a:lnTo>
                <a:lnTo>
                  <a:pt x="350" y="861"/>
                </a:lnTo>
                <a:lnTo>
                  <a:pt x="341" y="849"/>
                </a:lnTo>
                <a:lnTo>
                  <a:pt x="310" y="869"/>
                </a:lnTo>
                <a:lnTo>
                  <a:pt x="286" y="841"/>
                </a:lnTo>
                <a:lnTo>
                  <a:pt x="259" y="846"/>
                </a:lnTo>
                <a:lnTo>
                  <a:pt x="238" y="838"/>
                </a:lnTo>
                <a:lnTo>
                  <a:pt x="216" y="844"/>
                </a:lnTo>
                <a:lnTo>
                  <a:pt x="174" y="792"/>
                </a:lnTo>
                <a:lnTo>
                  <a:pt x="153" y="792"/>
                </a:lnTo>
                <a:lnTo>
                  <a:pt x="122" y="818"/>
                </a:lnTo>
                <a:lnTo>
                  <a:pt x="94" y="823"/>
                </a:lnTo>
                <a:lnTo>
                  <a:pt x="69" y="858"/>
                </a:lnTo>
                <a:lnTo>
                  <a:pt x="46" y="844"/>
                </a:lnTo>
                <a:lnTo>
                  <a:pt x="6" y="863"/>
                </a:lnTo>
                <a:lnTo>
                  <a:pt x="0" y="832"/>
                </a:lnTo>
                <a:lnTo>
                  <a:pt x="46" y="804"/>
                </a:lnTo>
                <a:lnTo>
                  <a:pt x="38" y="787"/>
                </a:lnTo>
                <a:lnTo>
                  <a:pt x="31" y="770"/>
                </a:lnTo>
                <a:lnTo>
                  <a:pt x="55" y="735"/>
                </a:lnTo>
                <a:lnTo>
                  <a:pt x="48" y="690"/>
                </a:lnTo>
                <a:lnTo>
                  <a:pt x="55" y="602"/>
                </a:lnTo>
                <a:lnTo>
                  <a:pt x="77" y="571"/>
                </a:lnTo>
                <a:lnTo>
                  <a:pt x="111" y="545"/>
                </a:lnTo>
                <a:lnTo>
                  <a:pt x="143" y="520"/>
                </a:lnTo>
                <a:lnTo>
                  <a:pt x="171" y="497"/>
                </a:lnTo>
                <a:lnTo>
                  <a:pt x="185" y="480"/>
                </a:lnTo>
                <a:lnTo>
                  <a:pt x="193" y="466"/>
                </a:lnTo>
                <a:lnTo>
                  <a:pt x="190" y="443"/>
                </a:lnTo>
                <a:lnTo>
                  <a:pt x="176" y="429"/>
                </a:lnTo>
                <a:lnTo>
                  <a:pt x="157" y="423"/>
                </a:lnTo>
                <a:lnTo>
                  <a:pt x="134" y="423"/>
                </a:lnTo>
                <a:lnTo>
                  <a:pt x="128" y="412"/>
                </a:lnTo>
                <a:lnTo>
                  <a:pt x="125" y="392"/>
                </a:lnTo>
                <a:lnTo>
                  <a:pt x="119" y="364"/>
                </a:lnTo>
                <a:lnTo>
                  <a:pt x="103" y="338"/>
                </a:lnTo>
                <a:lnTo>
                  <a:pt x="86" y="330"/>
                </a:lnTo>
                <a:lnTo>
                  <a:pt x="57" y="324"/>
                </a:lnTo>
                <a:lnTo>
                  <a:pt x="38" y="327"/>
                </a:lnTo>
                <a:lnTo>
                  <a:pt x="26" y="330"/>
                </a:lnTo>
                <a:lnTo>
                  <a:pt x="12" y="324"/>
                </a:lnTo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grpSp>
        <p:nvGrpSpPr>
          <p:cNvPr id="27" name="Group 42"/>
          <p:cNvGrpSpPr>
            <a:grpSpLocks/>
          </p:cNvGrpSpPr>
          <p:nvPr/>
        </p:nvGrpSpPr>
        <p:grpSpPr bwMode="auto">
          <a:xfrm>
            <a:off x="1157438" y="5280430"/>
            <a:ext cx="2105425" cy="765638"/>
            <a:chOff x="3696" y="3336"/>
            <a:chExt cx="1249" cy="457"/>
          </a:xfrm>
          <a:solidFill>
            <a:srgbClr val="007FC7"/>
          </a:solidFill>
        </p:grpSpPr>
        <p:sp>
          <p:nvSpPr>
            <p:cNvPr id="28" name="Freeform 43"/>
            <p:cNvSpPr>
              <a:spLocks/>
            </p:cNvSpPr>
            <p:nvPr/>
          </p:nvSpPr>
          <p:spPr bwMode="auto">
            <a:xfrm>
              <a:off x="3759" y="3453"/>
              <a:ext cx="66" cy="104"/>
            </a:xfrm>
            <a:custGeom>
              <a:avLst/>
              <a:gdLst>
                <a:gd name="T0" fmla="*/ 65 w 66"/>
                <a:gd name="T1" fmla="*/ 69 h 104"/>
                <a:gd name="T2" fmla="*/ 58 w 66"/>
                <a:gd name="T3" fmla="*/ 0 h 104"/>
                <a:gd name="T4" fmla="*/ 16 w 66"/>
                <a:gd name="T5" fmla="*/ 0 h 104"/>
                <a:gd name="T6" fmla="*/ 0 w 66"/>
                <a:gd name="T7" fmla="*/ 23 h 104"/>
                <a:gd name="T8" fmla="*/ 25 w 66"/>
                <a:gd name="T9" fmla="*/ 96 h 104"/>
                <a:gd name="T10" fmla="*/ 46 w 66"/>
                <a:gd name="T11" fmla="*/ 103 h 104"/>
                <a:gd name="T12" fmla="*/ 65 w 66"/>
                <a:gd name="T13" fmla="*/ 69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104">
                  <a:moveTo>
                    <a:pt x="65" y="69"/>
                  </a:moveTo>
                  <a:lnTo>
                    <a:pt x="58" y="0"/>
                  </a:lnTo>
                  <a:lnTo>
                    <a:pt x="16" y="0"/>
                  </a:lnTo>
                  <a:lnTo>
                    <a:pt x="0" y="23"/>
                  </a:lnTo>
                  <a:lnTo>
                    <a:pt x="25" y="96"/>
                  </a:lnTo>
                  <a:lnTo>
                    <a:pt x="46" y="103"/>
                  </a:lnTo>
                  <a:lnTo>
                    <a:pt x="65" y="69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0" name="Freeform 44"/>
            <p:cNvSpPr>
              <a:spLocks/>
            </p:cNvSpPr>
            <p:nvPr/>
          </p:nvSpPr>
          <p:spPr bwMode="auto">
            <a:xfrm>
              <a:off x="4836" y="3336"/>
              <a:ext cx="109" cy="114"/>
            </a:xfrm>
            <a:custGeom>
              <a:avLst/>
              <a:gdLst>
                <a:gd name="T0" fmla="*/ 102 w 109"/>
                <a:gd name="T1" fmla="*/ 63 h 114"/>
                <a:gd name="T2" fmla="*/ 108 w 109"/>
                <a:gd name="T3" fmla="*/ 0 h 114"/>
                <a:gd name="T4" fmla="*/ 85 w 109"/>
                <a:gd name="T5" fmla="*/ 5 h 114"/>
                <a:gd name="T6" fmla="*/ 83 w 109"/>
                <a:gd name="T7" fmla="*/ 27 h 114"/>
                <a:gd name="T8" fmla="*/ 15 w 109"/>
                <a:gd name="T9" fmla="*/ 45 h 114"/>
                <a:gd name="T10" fmla="*/ 0 w 109"/>
                <a:gd name="T11" fmla="*/ 107 h 114"/>
                <a:gd name="T12" fmla="*/ 36 w 109"/>
                <a:gd name="T13" fmla="*/ 113 h 114"/>
                <a:gd name="T14" fmla="*/ 52 w 109"/>
                <a:gd name="T15" fmla="*/ 84 h 114"/>
                <a:gd name="T16" fmla="*/ 102 w 109"/>
                <a:gd name="T17" fmla="*/ 63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9" h="114">
                  <a:moveTo>
                    <a:pt x="102" y="63"/>
                  </a:moveTo>
                  <a:lnTo>
                    <a:pt x="108" y="0"/>
                  </a:lnTo>
                  <a:lnTo>
                    <a:pt x="85" y="5"/>
                  </a:lnTo>
                  <a:lnTo>
                    <a:pt x="83" y="27"/>
                  </a:lnTo>
                  <a:lnTo>
                    <a:pt x="15" y="45"/>
                  </a:lnTo>
                  <a:lnTo>
                    <a:pt x="0" y="107"/>
                  </a:lnTo>
                  <a:lnTo>
                    <a:pt x="36" y="113"/>
                  </a:lnTo>
                  <a:lnTo>
                    <a:pt x="52" y="84"/>
                  </a:lnTo>
                  <a:lnTo>
                    <a:pt x="102" y="63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1" name="Freeform 45"/>
            <p:cNvSpPr>
              <a:spLocks/>
            </p:cNvSpPr>
            <p:nvPr/>
          </p:nvSpPr>
          <p:spPr bwMode="auto">
            <a:xfrm>
              <a:off x="3923" y="3633"/>
              <a:ext cx="66" cy="53"/>
            </a:xfrm>
            <a:custGeom>
              <a:avLst/>
              <a:gdLst>
                <a:gd name="T0" fmla="*/ 65 w 66"/>
                <a:gd name="T1" fmla="*/ 21 h 53"/>
                <a:gd name="T2" fmla="*/ 24 w 66"/>
                <a:gd name="T3" fmla="*/ 0 h 53"/>
                <a:gd name="T4" fmla="*/ 0 w 66"/>
                <a:gd name="T5" fmla="*/ 18 h 53"/>
                <a:gd name="T6" fmla="*/ 19 w 66"/>
                <a:gd name="T7" fmla="*/ 52 h 53"/>
                <a:gd name="T8" fmla="*/ 54 w 66"/>
                <a:gd name="T9" fmla="*/ 52 h 53"/>
                <a:gd name="T10" fmla="*/ 65 w 66"/>
                <a:gd name="T11" fmla="*/ 2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53">
                  <a:moveTo>
                    <a:pt x="65" y="21"/>
                  </a:moveTo>
                  <a:lnTo>
                    <a:pt x="24" y="0"/>
                  </a:lnTo>
                  <a:lnTo>
                    <a:pt x="0" y="18"/>
                  </a:lnTo>
                  <a:lnTo>
                    <a:pt x="19" y="52"/>
                  </a:lnTo>
                  <a:lnTo>
                    <a:pt x="54" y="52"/>
                  </a:lnTo>
                  <a:lnTo>
                    <a:pt x="65" y="21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2" name="Freeform 46"/>
            <p:cNvSpPr>
              <a:spLocks/>
            </p:cNvSpPr>
            <p:nvPr/>
          </p:nvSpPr>
          <p:spPr bwMode="auto">
            <a:xfrm>
              <a:off x="3696" y="3732"/>
              <a:ext cx="86" cy="61"/>
            </a:xfrm>
            <a:custGeom>
              <a:avLst/>
              <a:gdLst>
                <a:gd name="T0" fmla="*/ 55 w 86"/>
                <a:gd name="T1" fmla="*/ 60 h 61"/>
                <a:gd name="T2" fmla="*/ 85 w 86"/>
                <a:gd name="T3" fmla="*/ 5 h 61"/>
                <a:gd name="T4" fmla="*/ 57 w 86"/>
                <a:gd name="T5" fmla="*/ 0 h 61"/>
                <a:gd name="T6" fmla="*/ 41 w 86"/>
                <a:gd name="T7" fmla="*/ 18 h 61"/>
                <a:gd name="T8" fmla="*/ 13 w 86"/>
                <a:gd name="T9" fmla="*/ 18 h 61"/>
                <a:gd name="T10" fmla="*/ 0 w 86"/>
                <a:gd name="T11" fmla="*/ 36 h 61"/>
                <a:gd name="T12" fmla="*/ 55 w 86"/>
                <a:gd name="T13" fmla="*/ 6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61">
                  <a:moveTo>
                    <a:pt x="55" y="60"/>
                  </a:moveTo>
                  <a:lnTo>
                    <a:pt x="85" y="5"/>
                  </a:lnTo>
                  <a:lnTo>
                    <a:pt x="57" y="0"/>
                  </a:lnTo>
                  <a:lnTo>
                    <a:pt x="41" y="18"/>
                  </a:lnTo>
                  <a:lnTo>
                    <a:pt x="13" y="18"/>
                  </a:lnTo>
                  <a:lnTo>
                    <a:pt x="0" y="36"/>
                  </a:lnTo>
                  <a:lnTo>
                    <a:pt x="55" y="6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3" name="Freeform 47"/>
            <p:cNvSpPr>
              <a:spLocks/>
            </p:cNvSpPr>
            <p:nvPr/>
          </p:nvSpPr>
          <p:spPr bwMode="auto">
            <a:xfrm>
              <a:off x="4327" y="3647"/>
              <a:ext cx="120" cy="121"/>
            </a:xfrm>
            <a:custGeom>
              <a:avLst/>
              <a:gdLst>
                <a:gd name="T0" fmla="*/ 119 w 120"/>
                <a:gd name="T1" fmla="*/ 97 h 121"/>
                <a:gd name="T2" fmla="*/ 110 w 120"/>
                <a:gd name="T3" fmla="*/ 13 h 121"/>
                <a:gd name="T4" fmla="*/ 33 w 120"/>
                <a:gd name="T5" fmla="*/ 0 h 121"/>
                <a:gd name="T6" fmla="*/ 25 w 120"/>
                <a:gd name="T7" fmla="*/ 36 h 121"/>
                <a:gd name="T8" fmla="*/ 0 w 120"/>
                <a:gd name="T9" fmla="*/ 44 h 121"/>
                <a:gd name="T10" fmla="*/ 9 w 120"/>
                <a:gd name="T11" fmla="*/ 102 h 121"/>
                <a:gd name="T12" fmla="*/ 58 w 120"/>
                <a:gd name="T13" fmla="*/ 120 h 121"/>
                <a:gd name="T14" fmla="*/ 119 w 120"/>
                <a:gd name="T15" fmla="*/ 9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121">
                  <a:moveTo>
                    <a:pt x="119" y="97"/>
                  </a:moveTo>
                  <a:lnTo>
                    <a:pt x="110" y="13"/>
                  </a:lnTo>
                  <a:lnTo>
                    <a:pt x="33" y="0"/>
                  </a:lnTo>
                  <a:lnTo>
                    <a:pt x="25" y="36"/>
                  </a:lnTo>
                  <a:lnTo>
                    <a:pt x="0" y="44"/>
                  </a:lnTo>
                  <a:lnTo>
                    <a:pt x="9" y="102"/>
                  </a:lnTo>
                  <a:lnTo>
                    <a:pt x="58" y="120"/>
                  </a:lnTo>
                  <a:lnTo>
                    <a:pt x="119" y="97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4" name="Freeform 48"/>
            <p:cNvSpPr>
              <a:spLocks/>
            </p:cNvSpPr>
            <p:nvPr/>
          </p:nvSpPr>
          <p:spPr bwMode="auto">
            <a:xfrm>
              <a:off x="4038" y="3541"/>
              <a:ext cx="183" cy="153"/>
            </a:xfrm>
            <a:custGeom>
              <a:avLst/>
              <a:gdLst>
                <a:gd name="T0" fmla="*/ 99 w 183"/>
                <a:gd name="T1" fmla="*/ 146 h 153"/>
                <a:gd name="T2" fmla="*/ 130 w 183"/>
                <a:gd name="T3" fmla="*/ 109 h 153"/>
                <a:gd name="T4" fmla="*/ 149 w 183"/>
                <a:gd name="T5" fmla="*/ 51 h 153"/>
                <a:gd name="T6" fmla="*/ 182 w 183"/>
                <a:gd name="T7" fmla="*/ 13 h 153"/>
                <a:gd name="T8" fmla="*/ 152 w 183"/>
                <a:gd name="T9" fmla="*/ 0 h 153"/>
                <a:gd name="T10" fmla="*/ 112 w 183"/>
                <a:gd name="T11" fmla="*/ 34 h 153"/>
                <a:gd name="T12" fmla="*/ 0 w 183"/>
                <a:gd name="T13" fmla="*/ 55 h 153"/>
                <a:gd name="T14" fmla="*/ 53 w 183"/>
                <a:gd name="T15" fmla="*/ 152 h 153"/>
                <a:gd name="T16" fmla="*/ 99 w 183"/>
                <a:gd name="T17" fmla="*/ 146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3" h="153">
                  <a:moveTo>
                    <a:pt x="99" y="146"/>
                  </a:moveTo>
                  <a:lnTo>
                    <a:pt x="130" y="109"/>
                  </a:lnTo>
                  <a:lnTo>
                    <a:pt x="149" y="51"/>
                  </a:lnTo>
                  <a:lnTo>
                    <a:pt x="182" y="13"/>
                  </a:lnTo>
                  <a:lnTo>
                    <a:pt x="152" y="0"/>
                  </a:lnTo>
                  <a:lnTo>
                    <a:pt x="112" y="34"/>
                  </a:lnTo>
                  <a:lnTo>
                    <a:pt x="0" y="55"/>
                  </a:lnTo>
                  <a:lnTo>
                    <a:pt x="53" y="152"/>
                  </a:lnTo>
                  <a:lnTo>
                    <a:pt x="99" y="146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5" name="Freeform 49"/>
            <p:cNvSpPr>
              <a:spLocks/>
            </p:cNvSpPr>
            <p:nvPr/>
          </p:nvSpPr>
          <p:spPr bwMode="auto">
            <a:xfrm>
              <a:off x="4678" y="3472"/>
              <a:ext cx="174" cy="208"/>
            </a:xfrm>
            <a:custGeom>
              <a:avLst/>
              <a:gdLst>
                <a:gd name="T0" fmla="*/ 146 w 174"/>
                <a:gd name="T1" fmla="*/ 158 h 208"/>
                <a:gd name="T2" fmla="*/ 173 w 174"/>
                <a:gd name="T3" fmla="*/ 66 h 208"/>
                <a:gd name="T4" fmla="*/ 163 w 174"/>
                <a:gd name="T5" fmla="*/ 0 h 208"/>
                <a:gd name="T6" fmla="*/ 130 w 174"/>
                <a:gd name="T7" fmla="*/ 2 h 208"/>
                <a:gd name="T8" fmla="*/ 88 w 174"/>
                <a:gd name="T9" fmla="*/ 87 h 208"/>
                <a:gd name="T10" fmla="*/ 69 w 174"/>
                <a:gd name="T11" fmla="*/ 154 h 208"/>
                <a:gd name="T12" fmla="*/ 47 w 174"/>
                <a:gd name="T13" fmla="*/ 183 h 208"/>
                <a:gd name="T14" fmla="*/ 0 w 174"/>
                <a:gd name="T15" fmla="*/ 199 h 208"/>
                <a:gd name="T16" fmla="*/ 48 w 174"/>
                <a:gd name="T17" fmla="*/ 207 h 208"/>
                <a:gd name="T18" fmla="*/ 88 w 174"/>
                <a:gd name="T19" fmla="*/ 162 h 208"/>
                <a:gd name="T20" fmla="*/ 146 w 174"/>
                <a:gd name="T21" fmla="*/ 15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208">
                  <a:moveTo>
                    <a:pt x="146" y="158"/>
                  </a:moveTo>
                  <a:lnTo>
                    <a:pt x="173" y="66"/>
                  </a:lnTo>
                  <a:lnTo>
                    <a:pt x="163" y="0"/>
                  </a:lnTo>
                  <a:lnTo>
                    <a:pt x="130" y="2"/>
                  </a:lnTo>
                  <a:lnTo>
                    <a:pt x="88" y="87"/>
                  </a:lnTo>
                  <a:lnTo>
                    <a:pt x="69" y="154"/>
                  </a:lnTo>
                  <a:lnTo>
                    <a:pt x="47" y="183"/>
                  </a:lnTo>
                  <a:lnTo>
                    <a:pt x="0" y="199"/>
                  </a:lnTo>
                  <a:lnTo>
                    <a:pt x="48" y="207"/>
                  </a:lnTo>
                  <a:lnTo>
                    <a:pt x="88" y="162"/>
                  </a:lnTo>
                  <a:lnTo>
                    <a:pt x="146" y="158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</p:grpSp>
      <p:sp>
        <p:nvSpPr>
          <p:cNvPr id="36" name="Line 50"/>
          <p:cNvSpPr>
            <a:spLocks noChangeShapeType="1"/>
          </p:cNvSpPr>
          <p:nvPr/>
        </p:nvSpPr>
        <p:spPr bwMode="auto">
          <a:xfrm>
            <a:off x="1047960" y="5136054"/>
            <a:ext cx="2495319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37" name="Line 51"/>
          <p:cNvSpPr>
            <a:spLocks noChangeShapeType="1"/>
          </p:cNvSpPr>
          <p:nvPr/>
        </p:nvSpPr>
        <p:spPr bwMode="auto">
          <a:xfrm>
            <a:off x="3549177" y="5136054"/>
            <a:ext cx="0" cy="91001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38" name="37 Rectángulo"/>
          <p:cNvSpPr/>
          <p:nvPr/>
        </p:nvSpPr>
        <p:spPr>
          <a:xfrm>
            <a:off x="4246768" y="4767021"/>
            <a:ext cx="397868" cy="212247"/>
          </a:xfrm>
          <a:prstGeom prst="rect">
            <a:avLst/>
          </a:prstGeom>
          <a:noFill/>
          <a:ln w="28575">
            <a:solidFill>
              <a:srgbClr val="21853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51%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39" name="38 Rectángulo"/>
          <p:cNvSpPr/>
          <p:nvPr/>
        </p:nvSpPr>
        <p:spPr>
          <a:xfrm>
            <a:off x="5850698" y="2666988"/>
            <a:ext cx="397868" cy="212247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50%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0" name="39 Rectángulo"/>
          <p:cNvSpPr/>
          <p:nvPr/>
        </p:nvSpPr>
        <p:spPr>
          <a:xfrm>
            <a:off x="3860613" y="1755122"/>
            <a:ext cx="397868" cy="212247"/>
          </a:xfrm>
          <a:prstGeom prst="rect">
            <a:avLst/>
          </a:prstGeom>
          <a:noFill/>
          <a:ln w="28575">
            <a:solidFill>
              <a:srgbClr val="56842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0%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1" name="40 Rectángulo"/>
          <p:cNvSpPr/>
          <p:nvPr/>
        </p:nvSpPr>
        <p:spPr>
          <a:xfrm>
            <a:off x="7755532" y="3764345"/>
            <a:ext cx="397868" cy="212247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00B0F0"/>
                </a:solidFill>
              </a:rPr>
              <a:t>63%</a:t>
            </a:r>
            <a:endParaRPr lang="es-ES" sz="900" dirty="0">
              <a:solidFill>
                <a:srgbClr val="00B0F0"/>
              </a:solidFill>
            </a:endParaRPr>
          </a:p>
        </p:txBody>
      </p:sp>
      <p:sp>
        <p:nvSpPr>
          <p:cNvPr id="42" name="41 Rectángulo"/>
          <p:cNvSpPr/>
          <p:nvPr/>
        </p:nvSpPr>
        <p:spPr>
          <a:xfrm>
            <a:off x="4648218" y="1795221"/>
            <a:ext cx="397868" cy="212247"/>
          </a:xfrm>
          <a:prstGeom prst="rect">
            <a:avLst/>
          </a:prstGeom>
          <a:noFill/>
          <a:ln w="28575">
            <a:solidFill>
              <a:srgbClr val="56842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67%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3" name="42 Rectángulo"/>
          <p:cNvSpPr/>
          <p:nvPr/>
        </p:nvSpPr>
        <p:spPr>
          <a:xfrm>
            <a:off x="4267218" y="2540868"/>
            <a:ext cx="397868" cy="212247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54%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4" name="43 Rectángulo"/>
          <p:cNvSpPr/>
          <p:nvPr/>
        </p:nvSpPr>
        <p:spPr>
          <a:xfrm>
            <a:off x="5105418" y="3760068"/>
            <a:ext cx="397868" cy="212247"/>
          </a:xfrm>
          <a:prstGeom prst="rect">
            <a:avLst/>
          </a:prstGeom>
          <a:noFill/>
          <a:ln w="28575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75%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5" name="44 Rectángulo"/>
          <p:cNvSpPr/>
          <p:nvPr/>
        </p:nvSpPr>
        <p:spPr>
          <a:xfrm>
            <a:off x="6762700" y="2454741"/>
            <a:ext cx="397868" cy="212247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50%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6" name="45 Rectángulo"/>
          <p:cNvSpPr/>
          <p:nvPr/>
        </p:nvSpPr>
        <p:spPr>
          <a:xfrm>
            <a:off x="5877772" y="3658221"/>
            <a:ext cx="397868" cy="212247"/>
          </a:xfrm>
          <a:prstGeom prst="rect">
            <a:avLst/>
          </a:prstGeom>
          <a:noFill/>
          <a:ln w="28575">
            <a:solidFill>
              <a:srgbClr val="F9B26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46%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7" name="46 Rectángulo"/>
          <p:cNvSpPr/>
          <p:nvPr/>
        </p:nvSpPr>
        <p:spPr>
          <a:xfrm>
            <a:off x="3757171" y="3795027"/>
            <a:ext cx="397868" cy="212247"/>
          </a:xfrm>
          <a:prstGeom prst="rect">
            <a:avLst/>
          </a:prstGeom>
          <a:noFill/>
          <a:ln w="28575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31%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8" name="47 Rectángulo"/>
          <p:cNvSpPr/>
          <p:nvPr/>
        </p:nvSpPr>
        <p:spPr>
          <a:xfrm>
            <a:off x="3110163" y="1875101"/>
            <a:ext cx="397868" cy="212247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44%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9" name="48 Rectángulo"/>
          <p:cNvSpPr/>
          <p:nvPr/>
        </p:nvSpPr>
        <p:spPr>
          <a:xfrm>
            <a:off x="4683308" y="3184092"/>
            <a:ext cx="397868" cy="212247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48%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50" name="49 Rectángulo"/>
          <p:cNvSpPr/>
          <p:nvPr/>
        </p:nvSpPr>
        <p:spPr>
          <a:xfrm>
            <a:off x="5627568" y="4393288"/>
            <a:ext cx="397868" cy="212247"/>
          </a:xfrm>
          <a:prstGeom prst="rect">
            <a:avLst/>
          </a:prstGeom>
          <a:noFill/>
          <a:ln w="28575">
            <a:solidFill>
              <a:schemeClr val="accent4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58%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51" name="50 Rectángulo"/>
          <p:cNvSpPr/>
          <p:nvPr/>
        </p:nvSpPr>
        <p:spPr>
          <a:xfrm>
            <a:off x="5503286" y="2062479"/>
            <a:ext cx="397868" cy="212247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42%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52" name="51 Rectángulo"/>
          <p:cNvSpPr/>
          <p:nvPr/>
        </p:nvSpPr>
        <p:spPr>
          <a:xfrm>
            <a:off x="5149773" y="1832480"/>
            <a:ext cx="397868" cy="212247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33%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53" name="52 Rectángulo"/>
          <p:cNvSpPr/>
          <p:nvPr/>
        </p:nvSpPr>
        <p:spPr>
          <a:xfrm>
            <a:off x="5179531" y="2296468"/>
            <a:ext cx="397868" cy="212247"/>
          </a:xfrm>
          <a:prstGeom prst="rect">
            <a:avLst/>
          </a:prstGeom>
          <a:noFill/>
          <a:ln w="28575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20%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54" name="53 Rectángulo"/>
          <p:cNvSpPr/>
          <p:nvPr/>
        </p:nvSpPr>
        <p:spPr>
          <a:xfrm>
            <a:off x="2322248" y="5365297"/>
            <a:ext cx="397868" cy="212247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00B0F0"/>
                </a:solidFill>
              </a:rPr>
              <a:t>67%</a:t>
            </a:r>
            <a:endParaRPr lang="es-ES" sz="900" dirty="0">
              <a:solidFill>
                <a:srgbClr val="00B0F0"/>
              </a:solidFill>
            </a:endParaRPr>
          </a:p>
        </p:txBody>
      </p:sp>
      <p:sp>
        <p:nvSpPr>
          <p:cNvPr id="57" name="56 CuadroTexto"/>
          <p:cNvSpPr txBox="1"/>
          <p:nvPr/>
        </p:nvSpPr>
        <p:spPr>
          <a:xfrm>
            <a:off x="5148064" y="5802649"/>
            <a:ext cx="3516120" cy="769441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dirty="0" smtClean="0">
                <a:solidFill>
                  <a:srgbClr val="5F5F5F"/>
                </a:solidFill>
              </a:rPr>
              <a:t>Estos datos son de  carácter cualitativo en la mayoría de las CCAA, ya que las bases son muy reducidas. Las únicas CCAA que tienen bases superiores a 50 entrevistas son: Andalucía (65) y  Madrid  (56).</a:t>
            </a:r>
            <a:endParaRPr lang="es-ES" sz="1100" dirty="0">
              <a:solidFill>
                <a:srgbClr val="5F5F5F"/>
              </a:solidFill>
            </a:endParaRPr>
          </a:p>
        </p:txBody>
      </p:sp>
      <p:sp>
        <p:nvSpPr>
          <p:cNvPr id="58" name="57 CuadroTexto"/>
          <p:cNvSpPr txBox="1"/>
          <p:nvPr/>
        </p:nvSpPr>
        <p:spPr>
          <a:xfrm>
            <a:off x="388049" y="2176046"/>
            <a:ext cx="2239735" cy="3385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i="1" dirty="0" smtClean="0">
                <a:solidFill>
                  <a:srgbClr val="009DD9"/>
                </a:solidFill>
              </a:rPr>
              <a:t> Total 50%</a:t>
            </a:r>
            <a:endParaRPr lang="es-ES" sz="1600" i="1" dirty="0">
              <a:solidFill>
                <a:srgbClr val="009DD9"/>
              </a:solidFill>
            </a:endParaRPr>
          </a:p>
        </p:txBody>
      </p:sp>
      <p:sp>
        <p:nvSpPr>
          <p:cNvPr id="55" name="Rectangle 11"/>
          <p:cNvSpPr>
            <a:spLocks noChangeArrowheads="1"/>
          </p:cNvSpPr>
          <p:nvPr/>
        </p:nvSpPr>
        <p:spPr bwMode="auto">
          <a:xfrm>
            <a:off x="762000" y="228600"/>
            <a:ext cx="75428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ctr"/>
            <a:r>
              <a:rPr lang="es-ES_tradnl" sz="2400" dirty="0">
                <a:solidFill>
                  <a:srgbClr val="0099FF"/>
                </a:solidFill>
                <a:ea typeface="ＭＳ Ｐゴシック" charset="-128"/>
              </a:rPr>
              <a:t>2</a:t>
            </a:r>
            <a:r>
              <a:rPr lang="es-ES_tradnl" sz="2400" dirty="0" smtClean="0">
                <a:solidFill>
                  <a:srgbClr val="0099FF"/>
                </a:solidFill>
                <a:ea typeface="ＭＳ Ｐゴシック" charset="-128"/>
              </a:rPr>
              <a:t>. Hipoglucemias en Exámenes </a:t>
            </a:r>
            <a:endParaRPr lang="es-ES_tradnl" sz="2400" dirty="0">
              <a:solidFill>
                <a:srgbClr val="0099FF"/>
              </a:solidFill>
              <a:ea typeface="ＭＳ Ｐゴシック" charset="-128"/>
            </a:endParaRPr>
          </a:p>
        </p:txBody>
      </p:sp>
      <p:sp>
        <p:nvSpPr>
          <p:cNvPr id="56" name="Rectangle 12"/>
          <p:cNvSpPr>
            <a:spLocks noChangeArrowheads="1"/>
          </p:cNvSpPr>
          <p:nvPr/>
        </p:nvSpPr>
        <p:spPr bwMode="auto">
          <a:xfrm>
            <a:off x="533400" y="738664"/>
            <a:ext cx="8610600" cy="632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FF"/>
                    </a:gs>
                    <a:gs pos="100000">
                      <a:srgbClr val="D5E5F3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r>
              <a:rPr lang="es-ES" sz="1400" dirty="0" smtClean="0">
                <a:solidFill>
                  <a:srgbClr val="616365"/>
                </a:solidFill>
              </a:rPr>
              <a:t>34. </a:t>
            </a:r>
            <a:r>
              <a:rPr lang="es-ES" sz="1400" dirty="0">
                <a:solidFill>
                  <a:srgbClr val="616365"/>
                </a:solidFill>
              </a:rPr>
              <a:t>¿Has tenido alguna hipoglucemia antes o durante un examen? </a:t>
            </a:r>
            <a:r>
              <a:rPr lang="es-ES" sz="1400" dirty="0" smtClean="0">
                <a:solidFill>
                  <a:srgbClr val="FF3300"/>
                </a:solidFill>
              </a:rPr>
              <a:t>(% </a:t>
            </a:r>
            <a:r>
              <a:rPr lang="es-ES" sz="1400" dirty="0">
                <a:solidFill>
                  <a:srgbClr val="FF3300"/>
                </a:solidFill>
              </a:rPr>
              <a:t>- Sugerida </a:t>
            </a:r>
            <a:r>
              <a:rPr lang="es-ES" sz="1400" dirty="0" smtClean="0">
                <a:solidFill>
                  <a:srgbClr val="FF3300"/>
                </a:solidFill>
              </a:rPr>
              <a:t>y única)</a:t>
            </a:r>
          </a:p>
        </p:txBody>
      </p:sp>
    </p:spTree>
    <p:extLst>
      <p:ext uri="{BB962C8B-B14F-4D97-AF65-F5344CB8AC3E}">
        <p14:creationId xmlns:p14="http://schemas.microsoft.com/office/powerpoint/2010/main" val="12545682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685800" y="1790219"/>
            <a:ext cx="8001000" cy="332805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62000" y="228600"/>
            <a:ext cx="75428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ctr"/>
            <a:r>
              <a:rPr lang="es-ES_tradnl" sz="2400" dirty="0">
                <a:solidFill>
                  <a:srgbClr val="0099FF"/>
                </a:solidFill>
                <a:ea typeface="ＭＳ Ｐゴシック" charset="-128"/>
              </a:rPr>
              <a:t>2</a:t>
            </a:r>
            <a:r>
              <a:rPr lang="es-ES_tradnl" sz="2400" dirty="0" smtClean="0">
                <a:solidFill>
                  <a:srgbClr val="0099FF"/>
                </a:solidFill>
                <a:ea typeface="ＭＳ Ｐゴシック" charset="-128"/>
              </a:rPr>
              <a:t>. Identificación de hipoglucemia leve</a:t>
            </a:r>
            <a:endParaRPr lang="es-ES_tradnl" sz="2400" dirty="0">
              <a:solidFill>
                <a:srgbClr val="0099FF"/>
              </a:solidFill>
              <a:ea typeface="ＭＳ Ｐゴシック" charset="-128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33400" y="738664"/>
            <a:ext cx="8610600" cy="50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FF"/>
                    </a:gs>
                    <a:gs pos="100000">
                      <a:srgbClr val="D5E5F3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r>
              <a:rPr lang="es-ES" sz="1400" dirty="0" smtClean="0">
                <a:solidFill>
                  <a:srgbClr val="616365"/>
                </a:solidFill>
              </a:rPr>
              <a:t>35. </a:t>
            </a:r>
            <a:r>
              <a:rPr lang="es-ES" sz="1400" dirty="0">
                <a:solidFill>
                  <a:srgbClr val="616365"/>
                </a:solidFill>
              </a:rPr>
              <a:t>La mayoría de adultos con los que estás en el colegio, ¿sabrían reconocer una hipoglucemia leve (dolor de cabeza, temblores, cambio de carácter...)?</a:t>
            </a:r>
            <a:r>
              <a:rPr lang="es-ES" sz="1400" dirty="0" smtClean="0">
                <a:solidFill>
                  <a:srgbClr val="FF3300"/>
                </a:solidFill>
              </a:rPr>
              <a:t>(% </a:t>
            </a:r>
            <a:r>
              <a:rPr lang="es-ES" sz="1400" dirty="0">
                <a:solidFill>
                  <a:srgbClr val="FF3300"/>
                </a:solidFill>
              </a:rPr>
              <a:t>- Sugerida </a:t>
            </a:r>
            <a:r>
              <a:rPr lang="es-ES" sz="1400" dirty="0" smtClean="0">
                <a:solidFill>
                  <a:srgbClr val="FF3300"/>
                </a:solidFill>
              </a:rPr>
              <a:t>y única)</a:t>
            </a:r>
          </a:p>
        </p:txBody>
      </p:sp>
      <p:graphicFrame>
        <p:nvGraphicFramePr>
          <p:cNvPr id="6" name="Char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3387245"/>
              </p:ext>
            </p:extLst>
          </p:nvPr>
        </p:nvGraphicFramePr>
        <p:xfrm>
          <a:off x="989463" y="1676400"/>
          <a:ext cx="7315433" cy="3514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57200" y="5728998"/>
            <a:ext cx="8382000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defRPr sz="1400" b="1">
                <a:cs typeface="Arial" charset="0"/>
              </a:defRPr>
            </a:lvl1pPr>
            <a:lvl2pPr marL="742950" indent="-285750" eaLnBrk="0" hangingPunct="0">
              <a:defRPr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9pPr>
          </a:lstStyle>
          <a:p>
            <a:r>
              <a:rPr lang="es-ES" i="1" dirty="0" smtClean="0">
                <a:solidFill>
                  <a:srgbClr val="0070C0"/>
                </a:solidFill>
              </a:rPr>
              <a:t>Apenas un 15% de los niños afirma que los adultos que están a su cargo en el colegio saben reconocer una hipoglucemia leve, aunque la mayoría (56%) reconocen no saberlo. </a:t>
            </a:r>
            <a:endParaRPr lang="es-ES" i="1" dirty="0">
              <a:solidFill>
                <a:srgbClr val="0070C0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2247900" y="1650286"/>
            <a:ext cx="10287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 i="1" dirty="0" smtClean="0">
                <a:solidFill>
                  <a:schemeClr val="accent1"/>
                </a:solidFill>
              </a:rPr>
              <a:t>% Total</a:t>
            </a:r>
            <a:endParaRPr lang="es-ES" sz="1600" i="1" dirty="0">
              <a:solidFill>
                <a:schemeClr val="accent1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838700" y="1650286"/>
            <a:ext cx="30861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 i="1" dirty="0" smtClean="0">
                <a:solidFill>
                  <a:schemeClr val="accent1"/>
                </a:solidFill>
              </a:rPr>
              <a:t>% Edad</a:t>
            </a:r>
            <a:endParaRPr lang="es-ES" sz="1600" i="1" dirty="0">
              <a:solidFill>
                <a:schemeClr val="accent1"/>
              </a:solidFill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780096" y="4982979"/>
            <a:ext cx="7392304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Base</a:t>
            </a:r>
            <a:r>
              <a:rPr lang="en-US" sz="1000" dirty="0">
                <a:solidFill>
                  <a:srgbClr val="777777"/>
                </a:solidFill>
                <a:cs typeface="Arial" pitchFamily="34" charset="0"/>
              </a:rPr>
              <a:t>: 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Total                                           (367)                                                                            (</a:t>
            </a:r>
            <a:r>
              <a:rPr lang="en-US" sz="1000" dirty="0" smtClean="0">
                <a:solidFill>
                  <a:schemeClr val="bg2"/>
                </a:solidFill>
                <a:cs typeface="Arial" pitchFamily="34" charset="0"/>
              </a:rPr>
              <a:t>178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)                               (</a:t>
            </a:r>
            <a:r>
              <a:rPr lang="en-US" sz="1000" dirty="0">
                <a:solidFill>
                  <a:schemeClr val="bg2"/>
                </a:solidFill>
                <a:cs typeface="Arial" pitchFamily="34" charset="0"/>
              </a:rPr>
              <a:t>140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)                                   (</a:t>
            </a:r>
            <a:r>
              <a:rPr lang="en-US" sz="1000" dirty="0">
                <a:solidFill>
                  <a:schemeClr val="bg2"/>
                </a:solidFill>
                <a:cs typeface="Arial" pitchFamily="34" charset="0"/>
              </a:rPr>
              <a:t>49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)</a:t>
            </a:r>
            <a:endParaRPr lang="en-US" sz="1000" dirty="0">
              <a:solidFill>
                <a:srgbClr val="FF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2479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CuadroTexto"/>
          <p:cNvSpPr txBox="1"/>
          <p:nvPr/>
        </p:nvSpPr>
        <p:spPr>
          <a:xfrm>
            <a:off x="899592" y="2276872"/>
            <a:ext cx="1524073" cy="3385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i="1" dirty="0">
                <a:solidFill>
                  <a:srgbClr val="009DD9"/>
                </a:solidFill>
              </a:rPr>
              <a:t>% </a:t>
            </a:r>
            <a:r>
              <a:rPr lang="es-ES" sz="1600" i="1" dirty="0" smtClean="0">
                <a:solidFill>
                  <a:srgbClr val="009DD9"/>
                </a:solidFill>
              </a:rPr>
              <a:t>SI</a:t>
            </a:r>
            <a:endParaRPr lang="es-ES" sz="1600" i="1" dirty="0">
              <a:solidFill>
                <a:srgbClr val="009DD9"/>
              </a:solidFill>
            </a:endParaRPr>
          </a:p>
        </p:txBody>
      </p:sp>
      <p:sp>
        <p:nvSpPr>
          <p:cNvPr id="6" name="Freeform 3"/>
          <p:cNvSpPr>
            <a:spLocks/>
          </p:cNvSpPr>
          <p:nvPr/>
        </p:nvSpPr>
        <p:spPr bwMode="auto">
          <a:xfrm>
            <a:off x="4571404" y="2950638"/>
            <a:ext cx="591895" cy="597926"/>
          </a:xfrm>
          <a:custGeom>
            <a:avLst/>
            <a:gdLst>
              <a:gd name="T0" fmla="*/ 0 w 336"/>
              <a:gd name="T1" fmla="*/ 278 h 356"/>
              <a:gd name="T2" fmla="*/ 6 w 336"/>
              <a:gd name="T3" fmla="*/ 230 h 356"/>
              <a:gd name="T4" fmla="*/ 48 w 336"/>
              <a:gd name="T5" fmla="*/ 202 h 356"/>
              <a:gd name="T6" fmla="*/ 43 w 336"/>
              <a:gd name="T7" fmla="*/ 181 h 356"/>
              <a:gd name="T8" fmla="*/ 94 w 336"/>
              <a:gd name="T9" fmla="*/ 136 h 356"/>
              <a:gd name="T10" fmla="*/ 103 w 336"/>
              <a:gd name="T11" fmla="*/ 108 h 356"/>
              <a:gd name="T12" fmla="*/ 126 w 336"/>
              <a:gd name="T13" fmla="*/ 108 h 356"/>
              <a:gd name="T14" fmla="*/ 128 w 336"/>
              <a:gd name="T15" fmla="*/ 91 h 356"/>
              <a:gd name="T16" fmla="*/ 193 w 336"/>
              <a:gd name="T17" fmla="*/ 26 h 356"/>
              <a:gd name="T18" fmla="*/ 224 w 336"/>
              <a:gd name="T19" fmla="*/ 0 h 356"/>
              <a:gd name="T20" fmla="*/ 259 w 336"/>
              <a:gd name="T21" fmla="*/ 34 h 356"/>
              <a:gd name="T22" fmla="*/ 253 w 336"/>
              <a:gd name="T23" fmla="*/ 54 h 356"/>
              <a:gd name="T24" fmla="*/ 247 w 336"/>
              <a:gd name="T25" fmla="*/ 71 h 356"/>
              <a:gd name="T26" fmla="*/ 273 w 336"/>
              <a:gd name="T27" fmla="*/ 159 h 356"/>
              <a:gd name="T28" fmla="*/ 293 w 336"/>
              <a:gd name="T29" fmla="*/ 164 h 356"/>
              <a:gd name="T30" fmla="*/ 312 w 336"/>
              <a:gd name="T31" fmla="*/ 261 h 356"/>
              <a:gd name="T32" fmla="*/ 335 w 336"/>
              <a:gd name="T33" fmla="*/ 278 h 356"/>
              <a:gd name="T34" fmla="*/ 335 w 336"/>
              <a:gd name="T35" fmla="*/ 295 h 356"/>
              <a:gd name="T36" fmla="*/ 307 w 336"/>
              <a:gd name="T37" fmla="*/ 304 h 356"/>
              <a:gd name="T38" fmla="*/ 312 w 336"/>
              <a:gd name="T39" fmla="*/ 321 h 356"/>
              <a:gd name="T40" fmla="*/ 270 w 336"/>
              <a:gd name="T41" fmla="*/ 304 h 356"/>
              <a:gd name="T42" fmla="*/ 207 w 336"/>
              <a:gd name="T43" fmla="*/ 355 h 356"/>
              <a:gd name="T44" fmla="*/ 199 w 336"/>
              <a:gd name="T45" fmla="*/ 335 h 356"/>
              <a:gd name="T46" fmla="*/ 216 w 336"/>
              <a:gd name="T47" fmla="*/ 315 h 356"/>
              <a:gd name="T48" fmla="*/ 214 w 336"/>
              <a:gd name="T49" fmla="*/ 295 h 356"/>
              <a:gd name="T50" fmla="*/ 151 w 336"/>
              <a:gd name="T51" fmla="*/ 286 h 356"/>
              <a:gd name="T52" fmla="*/ 91 w 336"/>
              <a:gd name="T53" fmla="*/ 247 h 356"/>
              <a:gd name="T54" fmla="*/ 52 w 336"/>
              <a:gd name="T55" fmla="*/ 269 h 356"/>
              <a:gd name="T56" fmla="*/ 0 w 336"/>
              <a:gd name="T57" fmla="*/ 278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336" h="356">
                <a:moveTo>
                  <a:pt x="0" y="278"/>
                </a:moveTo>
                <a:lnTo>
                  <a:pt x="6" y="230"/>
                </a:lnTo>
                <a:lnTo>
                  <a:pt x="48" y="202"/>
                </a:lnTo>
                <a:lnTo>
                  <a:pt x="43" y="181"/>
                </a:lnTo>
                <a:lnTo>
                  <a:pt x="94" y="136"/>
                </a:lnTo>
                <a:lnTo>
                  <a:pt x="103" y="108"/>
                </a:lnTo>
                <a:lnTo>
                  <a:pt x="126" y="108"/>
                </a:lnTo>
                <a:lnTo>
                  <a:pt x="128" y="91"/>
                </a:lnTo>
                <a:lnTo>
                  <a:pt x="193" y="26"/>
                </a:lnTo>
                <a:lnTo>
                  <a:pt x="224" y="0"/>
                </a:lnTo>
                <a:lnTo>
                  <a:pt x="259" y="34"/>
                </a:lnTo>
                <a:lnTo>
                  <a:pt x="253" y="54"/>
                </a:lnTo>
                <a:lnTo>
                  <a:pt x="247" y="71"/>
                </a:lnTo>
                <a:lnTo>
                  <a:pt x="273" y="159"/>
                </a:lnTo>
                <a:lnTo>
                  <a:pt x="293" y="164"/>
                </a:lnTo>
                <a:lnTo>
                  <a:pt x="312" y="261"/>
                </a:lnTo>
                <a:lnTo>
                  <a:pt x="335" y="278"/>
                </a:lnTo>
                <a:lnTo>
                  <a:pt x="335" y="295"/>
                </a:lnTo>
                <a:lnTo>
                  <a:pt x="307" y="304"/>
                </a:lnTo>
                <a:lnTo>
                  <a:pt x="312" y="321"/>
                </a:lnTo>
                <a:lnTo>
                  <a:pt x="270" y="304"/>
                </a:lnTo>
                <a:lnTo>
                  <a:pt x="207" y="355"/>
                </a:lnTo>
                <a:lnTo>
                  <a:pt x="199" y="335"/>
                </a:lnTo>
                <a:lnTo>
                  <a:pt x="216" y="315"/>
                </a:lnTo>
                <a:lnTo>
                  <a:pt x="214" y="295"/>
                </a:lnTo>
                <a:lnTo>
                  <a:pt x="151" y="286"/>
                </a:lnTo>
                <a:lnTo>
                  <a:pt x="91" y="247"/>
                </a:lnTo>
                <a:lnTo>
                  <a:pt x="52" y="269"/>
                </a:lnTo>
                <a:lnTo>
                  <a:pt x="0" y="278"/>
                </a:lnTo>
              </a:path>
            </a:pathLst>
          </a:custGeom>
          <a:solidFill>
            <a:schemeClr val="accent1">
              <a:lumMod val="5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7" name="Freeform 4"/>
          <p:cNvSpPr>
            <a:spLocks/>
          </p:cNvSpPr>
          <p:nvPr/>
        </p:nvSpPr>
        <p:spPr bwMode="auto">
          <a:xfrm>
            <a:off x="3372515" y="3274393"/>
            <a:ext cx="1167181" cy="1225019"/>
          </a:xfrm>
          <a:custGeom>
            <a:avLst/>
            <a:gdLst>
              <a:gd name="T0" fmla="*/ 204 w 662"/>
              <a:gd name="T1" fmla="*/ 48 h 731"/>
              <a:gd name="T2" fmla="*/ 233 w 662"/>
              <a:gd name="T3" fmla="*/ 59 h 731"/>
              <a:gd name="T4" fmla="*/ 281 w 662"/>
              <a:gd name="T5" fmla="*/ 23 h 731"/>
              <a:gd name="T6" fmla="*/ 332 w 662"/>
              <a:gd name="T7" fmla="*/ 0 h 731"/>
              <a:gd name="T8" fmla="*/ 402 w 662"/>
              <a:gd name="T9" fmla="*/ 43 h 731"/>
              <a:gd name="T10" fmla="*/ 442 w 662"/>
              <a:gd name="T11" fmla="*/ 48 h 731"/>
              <a:gd name="T12" fmla="*/ 499 w 662"/>
              <a:gd name="T13" fmla="*/ 57 h 731"/>
              <a:gd name="T14" fmla="*/ 513 w 662"/>
              <a:gd name="T15" fmla="*/ 102 h 731"/>
              <a:gd name="T16" fmla="*/ 499 w 662"/>
              <a:gd name="T17" fmla="*/ 139 h 731"/>
              <a:gd name="T18" fmla="*/ 556 w 662"/>
              <a:gd name="T19" fmla="*/ 207 h 731"/>
              <a:gd name="T20" fmla="*/ 544 w 662"/>
              <a:gd name="T21" fmla="*/ 235 h 731"/>
              <a:gd name="T22" fmla="*/ 576 w 662"/>
              <a:gd name="T23" fmla="*/ 275 h 731"/>
              <a:gd name="T24" fmla="*/ 607 w 662"/>
              <a:gd name="T25" fmla="*/ 315 h 731"/>
              <a:gd name="T26" fmla="*/ 661 w 662"/>
              <a:gd name="T27" fmla="*/ 318 h 731"/>
              <a:gd name="T28" fmla="*/ 652 w 662"/>
              <a:gd name="T29" fmla="*/ 361 h 731"/>
              <a:gd name="T30" fmla="*/ 590 w 662"/>
              <a:gd name="T31" fmla="*/ 392 h 731"/>
              <a:gd name="T32" fmla="*/ 599 w 662"/>
              <a:gd name="T33" fmla="*/ 440 h 731"/>
              <a:gd name="T34" fmla="*/ 576 w 662"/>
              <a:gd name="T35" fmla="*/ 482 h 731"/>
              <a:gd name="T36" fmla="*/ 536 w 662"/>
              <a:gd name="T37" fmla="*/ 497 h 731"/>
              <a:gd name="T38" fmla="*/ 525 w 662"/>
              <a:gd name="T39" fmla="*/ 525 h 731"/>
              <a:gd name="T40" fmla="*/ 449 w 662"/>
              <a:gd name="T41" fmla="*/ 576 h 731"/>
              <a:gd name="T42" fmla="*/ 457 w 662"/>
              <a:gd name="T43" fmla="*/ 639 h 731"/>
              <a:gd name="T44" fmla="*/ 402 w 662"/>
              <a:gd name="T45" fmla="*/ 642 h 731"/>
              <a:gd name="T46" fmla="*/ 357 w 662"/>
              <a:gd name="T47" fmla="*/ 678 h 731"/>
              <a:gd name="T48" fmla="*/ 354 w 662"/>
              <a:gd name="T49" fmla="*/ 718 h 731"/>
              <a:gd name="T50" fmla="*/ 321 w 662"/>
              <a:gd name="T51" fmla="*/ 724 h 731"/>
              <a:gd name="T52" fmla="*/ 255 w 662"/>
              <a:gd name="T53" fmla="*/ 701 h 731"/>
              <a:gd name="T54" fmla="*/ 150 w 662"/>
              <a:gd name="T55" fmla="*/ 636 h 731"/>
              <a:gd name="T56" fmla="*/ 102 w 662"/>
              <a:gd name="T57" fmla="*/ 636 h 731"/>
              <a:gd name="T58" fmla="*/ 91 w 662"/>
              <a:gd name="T59" fmla="*/ 630 h 731"/>
              <a:gd name="T60" fmla="*/ 76 w 662"/>
              <a:gd name="T61" fmla="*/ 604 h 731"/>
              <a:gd name="T62" fmla="*/ 43 w 662"/>
              <a:gd name="T63" fmla="*/ 568 h 731"/>
              <a:gd name="T64" fmla="*/ 23 w 662"/>
              <a:gd name="T65" fmla="*/ 530 h 731"/>
              <a:gd name="T66" fmla="*/ 51 w 662"/>
              <a:gd name="T67" fmla="*/ 480 h 731"/>
              <a:gd name="T68" fmla="*/ 85 w 662"/>
              <a:gd name="T69" fmla="*/ 432 h 731"/>
              <a:gd name="T70" fmla="*/ 105 w 662"/>
              <a:gd name="T71" fmla="*/ 406 h 731"/>
              <a:gd name="T72" fmla="*/ 99 w 662"/>
              <a:gd name="T73" fmla="*/ 363 h 731"/>
              <a:gd name="T74" fmla="*/ 71 w 662"/>
              <a:gd name="T75" fmla="*/ 344 h 731"/>
              <a:gd name="T76" fmla="*/ 68 w 662"/>
              <a:gd name="T77" fmla="*/ 301 h 731"/>
              <a:gd name="T78" fmla="*/ 43 w 662"/>
              <a:gd name="T79" fmla="*/ 261 h 731"/>
              <a:gd name="T80" fmla="*/ 23 w 662"/>
              <a:gd name="T81" fmla="*/ 227 h 731"/>
              <a:gd name="T82" fmla="*/ 0 w 662"/>
              <a:gd name="T83" fmla="*/ 199 h 731"/>
              <a:gd name="T84" fmla="*/ 131 w 662"/>
              <a:gd name="T85" fmla="*/ 159 h 731"/>
              <a:gd name="T86" fmla="*/ 156 w 662"/>
              <a:gd name="T87" fmla="*/ 147 h 731"/>
              <a:gd name="T88" fmla="*/ 173 w 662"/>
              <a:gd name="T89" fmla="*/ 102 h 7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62" h="731">
                <a:moveTo>
                  <a:pt x="164" y="68"/>
                </a:moveTo>
                <a:lnTo>
                  <a:pt x="204" y="48"/>
                </a:lnTo>
                <a:lnTo>
                  <a:pt x="226" y="65"/>
                </a:lnTo>
                <a:lnTo>
                  <a:pt x="233" y="59"/>
                </a:lnTo>
                <a:lnTo>
                  <a:pt x="250" y="31"/>
                </a:lnTo>
                <a:lnTo>
                  <a:pt x="281" y="23"/>
                </a:lnTo>
                <a:lnTo>
                  <a:pt x="312" y="0"/>
                </a:lnTo>
                <a:lnTo>
                  <a:pt x="332" y="0"/>
                </a:lnTo>
                <a:lnTo>
                  <a:pt x="374" y="48"/>
                </a:lnTo>
                <a:lnTo>
                  <a:pt x="402" y="43"/>
                </a:lnTo>
                <a:lnTo>
                  <a:pt x="420" y="54"/>
                </a:lnTo>
                <a:lnTo>
                  <a:pt x="442" y="48"/>
                </a:lnTo>
                <a:lnTo>
                  <a:pt x="468" y="74"/>
                </a:lnTo>
                <a:lnTo>
                  <a:pt x="499" y="57"/>
                </a:lnTo>
                <a:lnTo>
                  <a:pt x="511" y="65"/>
                </a:lnTo>
                <a:lnTo>
                  <a:pt x="513" y="102"/>
                </a:lnTo>
                <a:lnTo>
                  <a:pt x="522" y="116"/>
                </a:lnTo>
                <a:lnTo>
                  <a:pt x="499" y="139"/>
                </a:lnTo>
                <a:lnTo>
                  <a:pt x="502" y="156"/>
                </a:lnTo>
                <a:lnTo>
                  <a:pt x="556" y="207"/>
                </a:lnTo>
                <a:lnTo>
                  <a:pt x="564" y="216"/>
                </a:lnTo>
                <a:lnTo>
                  <a:pt x="544" y="235"/>
                </a:lnTo>
                <a:lnTo>
                  <a:pt x="556" y="256"/>
                </a:lnTo>
                <a:lnTo>
                  <a:pt x="576" y="275"/>
                </a:lnTo>
                <a:lnTo>
                  <a:pt x="587" y="315"/>
                </a:lnTo>
                <a:lnTo>
                  <a:pt x="607" y="315"/>
                </a:lnTo>
                <a:lnTo>
                  <a:pt x="649" y="307"/>
                </a:lnTo>
                <a:lnTo>
                  <a:pt x="661" y="318"/>
                </a:lnTo>
                <a:lnTo>
                  <a:pt x="658" y="349"/>
                </a:lnTo>
                <a:lnTo>
                  <a:pt x="652" y="361"/>
                </a:lnTo>
                <a:lnTo>
                  <a:pt x="624" y="369"/>
                </a:lnTo>
                <a:lnTo>
                  <a:pt x="590" y="392"/>
                </a:lnTo>
                <a:lnTo>
                  <a:pt x="590" y="418"/>
                </a:lnTo>
                <a:lnTo>
                  <a:pt x="599" y="440"/>
                </a:lnTo>
                <a:lnTo>
                  <a:pt x="576" y="468"/>
                </a:lnTo>
                <a:lnTo>
                  <a:pt x="576" y="482"/>
                </a:lnTo>
                <a:lnTo>
                  <a:pt x="561" y="499"/>
                </a:lnTo>
                <a:lnTo>
                  <a:pt x="536" y="497"/>
                </a:lnTo>
                <a:lnTo>
                  <a:pt x="525" y="508"/>
                </a:lnTo>
                <a:lnTo>
                  <a:pt x="525" y="525"/>
                </a:lnTo>
                <a:lnTo>
                  <a:pt x="480" y="542"/>
                </a:lnTo>
                <a:lnTo>
                  <a:pt x="449" y="576"/>
                </a:lnTo>
                <a:lnTo>
                  <a:pt x="445" y="596"/>
                </a:lnTo>
                <a:lnTo>
                  <a:pt x="457" y="639"/>
                </a:lnTo>
                <a:lnTo>
                  <a:pt x="431" y="665"/>
                </a:lnTo>
                <a:lnTo>
                  <a:pt x="402" y="642"/>
                </a:lnTo>
                <a:lnTo>
                  <a:pt x="392" y="642"/>
                </a:lnTo>
                <a:lnTo>
                  <a:pt x="357" y="678"/>
                </a:lnTo>
                <a:lnTo>
                  <a:pt x="363" y="704"/>
                </a:lnTo>
                <a:lnTo>
                  <a:pt x="354" y="718"/>
                </a:lnTo>
                <a:lnTo>
                  <a:pt x="335" y="710"/>
                </a:lnTo>
                <a:lnTo>
                  <a:pt x="321" y="724"/>
                </a:lnTo>
                <a:lnTo>
                  <a:pt x="312" y="730"/>
                </a:lnTo>
                <a:lnTo>
                  <a:pt x="255" y="701"/>
                </a:lnTo>
                <a:lnTo>
                  <a:pt x="173" y="673"/>
                </a:lnTo>
                <a:lnTo>
                  <a:pt x="150" y="636"/>
                </a:lnTo>
                <a:lnTo>
                  <a:pt x="116" y="653"/>
                </a:lnTo>
                <a:lnTo>
                  <a:pt x="102" y="636"/>
                </a:lnTo>
                <a:lnTo>
                  <a:pt x="85" y="642"/>
                </a:lnTo>
                <a:lnTo>
                  <a:pt x="91" y="630"/>
                </a:lnTo>
                <a:lnTo>
                  <a:pt x="79" y="613"/>
                </a:lnTo>
                <a:lnTo>
                  <a:pt x="76" y="604"/>
                </a:lnTo>
                <a:lnTo>
                  <a:pt x="43" y="576"/>
                </a:lnTo>
                <a:lnTo>
                  <a:pt x="43" y="568"/>
                </a:lnTo>
                <a:lnTo>
                  <a:pt x="23" y="548"/>
                </a:lnTo>
                <a:lnTo>
                  <a:pt x="23" y="530"/>
                </a:lnTo>
                <a:lnTo>
                  <a:pt x="37" y="502"/>
                </a:lnTo>
                <a:lnTo>
                  <a:pt x="51" y="480"/>
                </a:lnTo>
                <a:lnTo>
                  <a:pt x="51" y="460"/>
                </a:lnTo>
                <a:lnTo>
                  <a:pt x="85" y="432"/>
                </a:lnTo>
                <a:lnTo>
                  <a:pt x="99" y="426"/>
                </a:lnTo>
                <a:lnTo>
                  <a:pt x="105" y="406"/>
                </a:lnTo>
                <a:lnTo>
                  <a:pt x="111" y="371"/>
                </a:lnTo>
                <a:lnTo>
                  <a:pt x="99" y="363"/>
                </a:lnTo>
                <a:lnTo>
                  <a:pt x="83" y="366"/>
                </a:lnTo>
                <a:lnTo>
                  <a:pt x="71" y="344"/>
                </a:lnTo>
                <a:lnTo>
                  <a:pt x="68" y="309"/>
                </a:lnTo>
                <a:lnTo>
                  <a:pt x="68" y="301"/>
                </a:lnTo>
                <a:lnTo>
                  <a:pt x="45" y="287"/>
                </a:lnTo>
                <a:lnTo>
                  <a:pt x="43" y="261"/>
                </a:lnTo>
                <a:lnTo>
                  <a:pt x="34" y="247"/>
                </a:lnTo>
                <a:lnTo>
                  <a:pt x="23" y="227"/>
                </a:lnTo>
                <a:lnTo>
                  <a:pt x="0" y="204"/>
                </a:lnTo>
                <a:lnTo>
                  <a:pt x="0" y="199"/>
                </a:lnTo>
                <a:lnTo>
                  <a:pt x="99" y="199"/>
                </a:lnTo>
                <a:lnTo>
                  <a:pt x="131" y="159"/>
                </a:lnTo>
                <a:lnTo>
                  <a:pt x="150" y="162"/>
                </a:lnTo>
                <a:lnTo>
                  <a:pt x="156" y="147"/>
                </a:lnTo>
                <a:lnTo>
                  <a:pt x="164" y="122"/>
                </a:lnTo>
                <a:lnTo>
                  <a:pt x="173" y="102"/>
                </a:lnTo>
                <a:lnTo>
                  <a:pt x="164" y="68"/>
                </a:lnTo>
              </a:path>
            </a:pathLst>
          </a:custGeom>
          <a:solidFill>
            <a:srgbClr val="FFDD4F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>
            <a:off x="4246768" y="2855845"/>
            <a:ext cx="1802864" cy="1624609"/>
          </a:xfrm>
          <a:custGeom>
            <a:avLst/>
            <a:gdLst>
              <a:gd name="T0" fmla="*/ 82 w 1022"/>
              <a:gd name="T1" fmla="*/ 333 h 969"/>
              <a:gd name="T2" fmla="*/ 142 w 1022"/>
              <a:gd name="T3" fmla="*/ 298 h 969"/>
              <a:gd name="T4" fmla="*/ 184 w 1022"/>
              <a:gd name="T5" fmla="*/ 335 h 969"/>
              <a:gd name="T6" fmla="*/ 332 w 1022"/>
              <a:gd name="T7" fmla="*/ 341 h 969"/>
              <a:gd name="T8" fmla="*/ 397 w 1022"/>
              <a:gd name="T9" fmla="*/ 372 h 969"/>
              <a:gd name="T10" fmla="*/ 451 w 1022"/>
              <a:gd name="T11" fmla="*/ 361 h 969"/>
              <a:gd name="T12" fmla="*/ 516 w 1022"/>
              <a:gd name="T13" fmla="*/ 352 h 969"/>
              <a:gd name="T14" fmla="*/ 473 w 1022"/>
              <a:gd name="T15" fmla="*/ 224 h 969"/>
              <a:gd name="T16" fmla="*/ 428 w 1022"/>
              <a:gd name="T17" fmla="*/ 125 h 969"/>
              <a:gd name="T18" fmla="*/ 448 w 1022"/>
              <a:gd name="T19" fmla="*/ 40 h 969"/>
              <a:gd name="T20" fmla="*/ 510 w 1022"/>
              <a:gd name="T21" fmla="*/ 17 h 969"/>
              <a:gd name="T22" fmla="*/ 558 w 1022"/>
              <a:gd name="T23" fmla="*/ 14 h 969"/>
              <a:gd name="T24" fmla="*/ 653 w 1022"/>
              <a:gd name="T25" fmla="*/ 31 h 969"/>
              <a:gd name="T26" fmla="*/ 667 w 1022"/>
              <a:gd name="T27" fmla="*/ 86 h 969"/>
              <a:gd name="T28" fmla="*/ 762 w 1022"/>
              <a:gd name="T29" fmla="*/ 47 h 969"/>
              <a:gd name="T30" fmla="*/ 846 w 1022"/>
              <a:gd name="T31" fmla="*/ 188 h 969"/>
              <a:gd name="T32" fmla="*/ 853 w 1022"/>
              <a:gd name="T33" fmla="*/ 217 h 969"/>
              <a:gd name="T34" fmla="*/ 824 w 1022"/>
              <a:gd name="T35" fmla="*/ 219 h 969"/>
              <a:gd name="T36" fmla="*/ 804 w 1022"/>
              <a:gd name="T37" fmla="*/ 256 h 969"/>
              <a:gd name="T38" fmla="*/ 824 w 1022"/>
              <a:gd name="T39" fmla="*/ 327 h 969"/>
              <a:gd name="T40" fmla="*/ 908 w 1022"/>
              <a:gd name="T41" fmla="*/ 378 h 969"/>
              <a:gd name="T42" fmla="*/ 948 w 1022"/>
              <a:gd name="T43" fmla="*/ 443 h 969"/>
              <a:gd name="T44" fmla="*/ 922 w 1022"/>
              <a:gd name="T45" fmla="*/ 488 h 969"/>
              <a:gd name="T46" fmla="*/ 900 w 1022"/>
              <a:gd name="T47" fmla="*/ 571 h 969"/>
              <a:gd name="T48" fmla="*/ 959 w 1022"/>
              <a:gd name="T49" fmla="*/ 602 h 969"/>
              <a:gd name="T50" fmla="*/ 953 w 1022"/>
              <a:gd name="T51" fmla="*/ 687 h 969"/>
              <a:gd name="T52" fmla="*/ 1021 w 1022"/>
              <a:gd name="T53" fmla="*/ 735 h 969"/>
              <a:gd name="T54" fmla="*/ 995 w 1022"/>
              <a:gd name="T55" fmla="*/ 778 h 969"/>
              <a:gd name="T56" fmla="*/ 945 w 1022"/>
              <a:gd name="T57" fmla="*/ 769 h 969"/>
              <a:gd name="T58" fmla="*/ 910 w 1022"/>
              <a:gd name="T59" fmla="*/ 766 h 969"/>
              <a:gd name="T60" fmla="*/ 885 w 1022"/>
              <a:gd name="T61" fmla="*/ 840 h 969"/>
              <a:gd name="T62" fmla="*/ 843 w 1022"/>
              <a:gd name="T63" fmla="*/ 860 h 969"/>
              <a:gd name="T64" fmla="*/ 808 w 1022"/>
              <a:gd name="T65" fmla="*/ 885 h 969"/>
              <a:gd name="T66" fmla="*/ 729 w 1022"/>
              <a:gd name="T67" fmla="*/ 925 h 969"/>
              <a:gd name="T68" fmla="*/ 650 w 1022"/>
              <a:gd name="T69" fmla="*/ 951 h 969"/>
              <a:gd name="T70" fmla="*/ 624 w 1022"/>
              <a:gd name="T71" fmla="*/ 835 h 969"/>
              <a:gd name="T72" fmla="*/ 570 w 1022"/>
              <a:gd name="T73" fmla="*/ 840 h 969"/>
              <a:gd name="T74" fmla="*/ 513 w 1022"/>
              <a:gd name="T75" fmla="*/ 840 h 969"/>
              <a:gd name="T76" fmla="*/ 428 w 1022"/>
              <a:gd name="T77" fmla="*/ 857 h 969"/>
              <a:gd name="T78" fmla="*/ 358 w 1022"/>
              <a:gd name="T79" fmla="*/ 846 h 969"/>
              <a:gd name="T80" fmla="*/ 252 w 1022"/>
              <a:gd name="T81" fmla="*/ 866 h 969"/>
              <a:gd name="T82" fmla="*/ 113 w 1022"/>
              <a:gd name="T83" fmla="*/ 792 h 969"/>
              <a:gd name="T84" fmla="*/ 76 w 1022"/>
              <a:gd name="T85" fmla="*/ 713 h 969"/>
              <a:gd name="T86" fmla="*/ 90 w 1022"/>
              <a:gd name="T87" fmla="*/ 642 h 969"/>
              <a:gd name="T88" fmla="*/ 159 w 1022"/>
              <a:gd name="T89" fmla="*/ 597 h 969"/>
              <a:gd name="T90" fmla="*/ 130 w 1022"/>
              <a:gd name="T91" fmla="*/ 559 h 969"/>
              <a:gd name="T92" fmla="*/ 79 w 1022"/>
              <a:gd name="T93" fmla="*/ 540 h 969"/>
              <a:gd name="T94" fmla="*/ 48 w 1022"/>
              <a:gd name="T95" fmla="*/ 485 h 969"/>
              <a:gd name="T96" fmla="*/ 2 w 1022"/>
              <a:gd name="T97" fmla="*/ 395 h 9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022" h="969">
                <a:moveTo>
                  <a:pt x="25" y="364"/>
                </a:moveTo>
                <a:lnTo>
                  <a:pt x="54" y="341"/>
                </a:lnTo>
                <a:lnTo>
                  <a:pt x="82" y="333"/>
                </a:lnTo>
                <a:lnTo>
                  <a:pt x="111" y="329"/>
                </a:lnTo>
                <a:lnTo>
                  <a:pt x="119" y="307"/>
                </a:lnTo>
                <a:lnTo>
                  <a:pt x="142" y="298"/>
                </a:lnTo>
                <a:lnTo>
                  <a:pt x="156" y="318"/>
                </a:lnTo>
                <a:lnTo>
                  <a:pt x="164" y="341"/>
                </a:lnTo>
                <a:lnTo>
                  <a:pt x="184" y="335"/>
                </a:lnTo>
                <a:lnTo>
                  <a:pt x="227" y="326"/>
                </a:lnTo>
                <a:lnTo>
                  <a:pt x="275" y="304"/>
                </a:lnTo>
                <a:lnTo>
                  <a:pt x="332" y="341"/>
                </a:lnTo>
                <a:lnTo>
                  <a:pt x="391" y="352"/>
                </a:lnTo>
                <a:lnTo>
                  <a:pt x="397" y="366"/>
                </a:lnTo>
                <a:lnTo>
                  <a:pt x="397" y="372"/>
                </a:lnTo>
                <a:lnTo>
                  <a:pt x="380" y="392"/>
                </a:lnTo>
                <a:lnTo>
                  <a:pt x="391" y="414"/>
                </a:lnTo>
                <a:lnTo>
                  <a:pt x="451" y="361"/>
                </a:lnTo>
                <a:lnTo>
                  <a:pt x="494" y="381"/>
                </a:lnTo>
                <a:lnTo>
                  <a:pt x="491" y="361"/>
                </a:lnTo>
                <a:lnTo>
                  <a:pt x="516" y="352"/>
                </a:lnTo>
                <a:lnTo>
                  <a:pt x="516" y="335"/>
                </a:lnTo>
                <a:lnTo>
                  <a:pt x="494" y="315"/>
                </a:lnTo>
                <a:lnTo>
                  <a:pt x="473" y="224"/>
                </a:lnTo>
                <a:lnTo>
                  <a:pt x="470" y="219"/>
                </a:lnTo>
                <a:lnTo>
                  <a:pt x="460" y="219"/>
                </a:lnTo>
                <a:lnTo>
                  <a:pt x="428" y="125"/>
                </a:lnTo>
                <a:lnTo>
                  <a:pt x="439" y="91"/>
                </a:lnTo>
                <a:lnTo>
                  <a:pt x="406" y="57"/>
                </a:lnTo>
                <a:lnTo>
                  <a:pt x="448" y="40"/>
                </a:lnTo>
                <a:lnTo>
                  <a:pt x="479" y="12"/>
                </a:lnTo>
                <a:lnTo>
                  <a:pt x="502" y="3"/>
                </a:lnTo>
                <a:lnTo>
                  <a:pt x="510" y="17"/>
                </a:lnTo>
                <a:lnTo>
                  <a:pt x="525" y="17"/>
                </a:lnTo>
                <a:lnTo>
                  <a:pt x="548" y="0"/>
                </a:lnTo>
                <a:lnTo>
                  <a:pt x="558" y="14"/>
                </a:lnTo>
                <a:lnTo>
                  <a:pt x="575" y="12"/>
                </a:lnTo>
                <a:lnTo>
                  <a:pt x="613" y="26"/>
                </a:lnTo>
                <a:lnTo>
                  <a:pt x="653" y="31"/>
                </a:lnTo>
                <a:lnTo>
                  <a:pt x="627" y="48"/>
                </a:lnTo>
                <a:lnTo>
                  <a:pt x="646" y="97"/>
                </a:lnTo>
                <a:lnTo>
                  <a:pt x="667" y="86"/>
                </a:lnTo>
                <a:lnTo>
                  <a:pt x="715" y="83"/>
                </a:lnTo>
                <a:lnTo>
                  <a:pt x="738" y="69"/>
                </a:lnTo>
                <a:lnTo>
                  <a:pt x="762" y="47"/>
                </a:lnTo>
                <a:lnTo>
                  <a:pt x="825" y="109"/>
                </a:lnTo>
                <a:lnTo>
                  <a:pt x="847" y="121"/>
                </a:lnTo>
                <a:lnTo>
                  <a:pt x="846" y="188"/>
                </a:lnTo>
                <a:lnTo>
                  <a:pt x="862" y="196"/>
                </a:lnTo>
                <a:lnTo>
                  <a:pt x="861" y="212"/>
                </a:lnTo>
                <a:lnTo>
                  <a:pt x="853" y="217"/>
                </a:lnTo>
                <a:lnTo>
                  <a:pt x="844" y="208"/>
                </a:lnTo>
                <a:lnTo>
                  <a:pt x="835" y="212"/>
                </a:lnTo>
                <a:lnTo>
                  <a:pt x="824" y="219"/>
                </a:lnTo>
                <a:lnTo>
                  <a:pt x="823" y="237"/>
                </a:lnTo>
                <a:lnTo>
                  <a:pt x="813" y="247"/>
                </a:lnTo>
                <a:lnTo>
                  <a:pt x="804" y="256"/>
                </a:lnTo>
                <a:lnTo>
                  <a:pt x="791" y="261"/>
                </a:lnTo>
                <a:lnTo>
                  <a:pt x="805" y="290"/>
                </a:lnTo>
                <a:lnTo>
                  <a:pt x="824" y="327"/>
                </a:lnTo>
                <a:lnTo>
                  <a:pt x="853" y="317"/>
                </a:lnTo>
                <a:lnTo>
                  <a:pt x="891" y="373"/>
                </a:lnTo>
                <a:lnTo>
                  <a:pt x="908" y="378"/>
                </a:lnTo>
                <a:lnTo>
                  <a:pt x="932" y="392"/>
                </a:lnTo>
                <a:lnTo>
                  <a:pt x="945" y="414"/>
                </a:lnTo>
                <a:lnTo>
                  <a:pt x="948" y="443"/>
                </a:lnTo>
                <a:lnTo>
                  <a:pt x="928" y="469"/>
                </a:lnTo>
                <a:lnTo>
                  <a:pt x="919" y="471"/>
                </a:lnTo>
                <a:lnTo>
                  <a:pt x="922" y="488"/>
                </a:lnTo>
                <a:lnTo>
                  <a:pt x="885" y="497"/>
                </a:lnTo>
                <a:lnTo>
                  <a:pt x="874" y="557"/>
                </a:lnTo>
                <a:lnTo>
                  <a:pt x="900" y="571"/>
                </a:lnTo>
                <a:lnTo>
                  <a:pt x="924" y="576"/>
                </a:lnTo>
                <a:lnTo>
                  <a:pt x="950" y="590"/>
                </a:lnTo>
                <a:lnTo>
                  <a:pt x="959" y="602"/>
                </a:lnTo>
                <a:lnTo>
                  <a:pt x="948" y="636"/>
                </a:lnTo>
                <a:lnTo>
                  <a:pt x="948" y="670"/>
                </a:lnTo>
                <a:lnTo>
                  <a:pt x="953" y="687"/>
                </a:lnTo>
                <a:lnTo>
                  <a:pt x="1007" y="707"/>
                </a:lnTo>
                <a:lnTo>
                  <a:pt x="1019" y="716"/>
                </a:lnTo>
                <a:lnTo>
                  <a:pt x="1021" y="735"/>
                </a:lnTo>
                <a:lnTo>
                  <a:pt x="1010" y="749"/>
                </a:lnTo>
                <a:lnTo>
                  <a:pt x="1002" y="766"/>
                </a:lnTo>
                <a:lnTo>
                  <a:pt x="995" y="778"/>
                </a:lnTo>
                <a:lnTo>
                  <a:pt x="979" y="758"/>
                </a:lnTo>
                <a:lnTo>
                  <a:pt x="967" y="755"/>
                </a:lnTo>
                <a:lnTo>
                  <a:pt x="945" y="769"/>
                </a:lnTo>
                <a:lnTo>
                  <a:pt x="933" y="775"/>
                </a:lnTo>
                <a:lnTo>
                  <a:pt x="922" y="758"/>
                </a:lnTo>
                <a:lnTo>
                  <a:pt x="910" y="766"/>
                </a:lnTo>
                <a:lnTo>
                  <a:pt x="914" y="789"/>
                </a:lnTo>
                <a:lnTo>
                  <a:pt x="900" y="823"/>
                </a:lnTo>
                <a:lnTo>
                  <a:pt x="885" y="840"/>
                </a:lnTo>
                <a:lnTo>
                  <a:pt x="888" y="857"/>
                </a:lnTo>
                <a:lnTo>
                  <a:pt x="851" y="877"/>
                </a:lnTo>
                <a:lnTo>
                  <a:pt x="843" y="860"/>
                </a:lnTo>
                <a:lnTo>
                  <a:pt x="834" y="860"/>
                </a:lnTo>
                <a:lnTo>
                  <a:pt x="808" y="866"/>
                </a:lnTo>
                <a:lnTo>
                  <a:pt x="808" y="885"/>
                </a:lnTo>
                <a:lnTo>
                  <a:pt x="783" y="885"/>
                </a:lnTo>
                <a:lnTo>
                  <a:pt x="760" y="908"/>
                </a:lnTo>
                <a:lnTo>
                  <a:pt x="729" y="925"/>
                </a:lnTo>
                <a:lnTo>
                  <a:pt x="689" y="968"/>
                </a:lnTo>
                <a:lnTo>
                  <a:pt x="653" y="959"/>
                </a:lnTo>
                <a:lnTo>
                  <a:pt x="650" y="951"/>
                </a:lnTo>
                <a:lnTo>
                  <a:pt x="684" y="897"/>
                </a:lnTo>
                <a:lnTo>
                  <a:pt x="638" y="829"/>
                </a:lnTo>
                <a:lnTo>
                  <a:pt x="624" y="835"/>
                </a:lnTo>
                <a:lnTo>
                  <a:pt x="590" y="820"/>
                </a:lnTo>
                <a:lnTo>
                  <a:pt x="582" y="826"/>
                </a:lnTo>
                <a:lnTo>
                  <a:pt x="570" y="840"/>
                </a:lnTo>
                <a:lnTo>
                  <a:pt x="550" y="835"/>
                </a:lnTo>
                <a:lnTo>
                  <a:pt x="534" y="860"/>
                </a:lnTo>
                <a:lnTo>
                  <a:pt x="513" y="840"/>
                </a:lnTo>
                <a:lnTo>
                  <a:pt x="482" y="846"/>
                </a:lnTo>
                <a:lnTo>
                  <a:pt x="451" y="835"/>
                </a:lnTo>
                <a:lnTo>
                  <a:pt x="428" y="857"/>
                </a:lnTo>
                <a:lnTo>
                  <a:pt x="403" y="846"/>
                </a:lnTo>
                <a:lnTo>
                  <a:pt x="383" y="868"/>
                </a:lnTo>
                <a:lnTo>
                  <a:pt x="358" y="846"/>
                </a:lnTo>
                <a:lnTo>
                  <a:pt x="340" y="854"/>
                </a:lnTo>
                <a:lnTo>
                  <a:pt x="278" y="866"/>
                </a:lnTo>
                <a:lnTo>
                  <a:pt x="252" y="866"/>
                </a:lnTo>
                <a:lnTo>
                  <a:pt x="244" y="875"/>
                </a:lnTo>
                <a:lnTo>
                  <a:pt x="139" y="797"/>
                </a:lnTo>
                <a:lnTo>
                  <a:pt x="113" y="792"/>
                </a:lnTo>
                <a:lnTo>
                  <a:pt x="64" y="749"/>
                </a:lnTo>
                <a:lnTo>
                  <a:pt x="76" y="727"/>
                </a:lnTo>
                <a:lnTo>
                  <a:pt x="76" y="713"/>
                </a:lnTo>
                <a:lnTo>
                  <a:pt x="99" y="692"/>
                </a:lnTo>
                <a:lnTo>
                  <a:pt x="90" y="667"/>
                </a:lnTo>
                <a:lnTo>
                  <a:pt x="90" y="642"/>
                </a:lnTo>
                <a:lnTo>
                  <a:pt x="128" y="619"/>
                </a:lnTo>
                <a:lnTo>
                  <a:pt x="153" y="611"/>
                </a:lnTo>
                <a:lnTo>
                  <a:pt x="159" y="597"/>
                </a:lnTo>
                <a:lnTo>
                  <a:pt x="164" y="568"/>
                </a:lnTo>
                <a:lnTo>
                  <a:pt x="153" y="557"/>
                </a:lnTo>
                <a:lnTo>
                  <a:pt x="130" y="559"/>
                </a:lnTo>
                <a:lnTo>
                  <a:pt x="111" y="565"/>
                </a:lnTo>
                <a:lnTo>
                  <a:pt x="90" y="565"/>
                </a:lnTo>
                <a:lnTo>
                  <a:pt x="79" y="540"/>
                </a:lnTo>
                <a:lnTo>
                  <a:pt x="79" y="525"/>
                </a:lnTo>
                <a:lnTo>
                  <a:pt x="56" y="505"/>
                </a:lnTo>
                <a:lnTo>
                  <a:pt x="48" y="485"/>
                </a:lnTo>
                <a:lnTo>
                  <a:pt x="64" y="466"/>
                </a:lnTo>
                <a:lnTo>
                  <a:pt x="5" y="406"/>
                </a:lnTo>
                <a:lnTo>
                  <a:pt x="2" y="395"/>
                </a:lnTo>
                <a:lnTo>
                  <a:pt x="0" y="389"/>
                </a:lnTo>
                <a:lnTo>
                  <a:pt x="25" y="364"/>
                </a:lnTo>
              </a:path>
            </a:pathLst>
          </a:custGeom>
          <a:solidFill>
            <a:schemeClr val="accent3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3309097" y="4107115"/>
            <a:ext cx="2474786" cy="1319812"/>
          </a:xfrm>
          <a:custGeom>
            <a:avLst/>
            <a:gdLst>
              <a:gd name="T0" fmla="*/ 159 w 1404"/>
              <a:gd name="T1" fmla="*/ 156 h 787"/>
              <a:gd name="T2" fmla="*/ 216 w 1404"/>
              <a:gd name="T3" fmla="*/ 177 h 787"/>
              <a:gd name="T4" fmla="*/ 367 w 1404"/>
              <a:gd name="T5" fmla="*/ 225 h 787"/>
              <a:gd name="T6" fmla="*/ 406 w 1404"/>
              <a:gd name="T7" fmla="*/ 204 h 787"/>
              <a:gd name="T8" fmla="*/ 432 w 1404"/>
              <a:gd name="T9" fmla="*/ 145 h 787"/>
              <a:gd name="T10" fmla="*/ 501 w 1404"/>
              <a:gd name="T11" fmla="*/ 141 h 787"/>
              <a:gd name="T12" fmla="*/ 492 w 1404"/>
              <a:gd name="T13" fmla="*/ 78 h 787"/>
              <a:gd name="T14" fmla="*/ 567 w 1404"/>
              <a:gd name="T15" fmla="*/ 30 h 787"/>
              <a:gd name="T16" fmla="*/ 593 w 1404"/>
              <a:gd name="T17" fmla="*/ 1 h 787"/>
              <a:gd name="T18" fmla="*/ 681 w 1404"/>
              <a:gd name="T19" fmla="*/ 51 h 787"/>
              <a:gd name="T20" fmla="*/ 826 w 1404"/>
              <a:gd name="T21" fmla="*/ 119 h 787"/>
              <a:gd name="T22" fmla="*/ 897 w 1404"/>
              <a:gd name="T23" fmla="*/ 99 h 787"/>
              <a:gd name="T24" fmla="*/ 969 w 1404"/>
              <a:gd name="T25" fmla="*/ 111 h 787"/>
              <a:gd name="T26" fmla="*/ 1052 w 1404"/>
              <a:gd name="T27" fmla="*/ 93 h 787"/>
              <a:gd name="T28" fmla="*/ 1110 w 1404"/>
              <a:gd name="T29" fmla="*/ 93 h 787"/>
              <a:gd name="T30" fmla="*/ 1177 w 1404"/>
              <a:gd name="T31" fmla="*/ 83 h 787"/>
              <a:gd name="T32" fmla="*/ 1192 w 1404"/>
              <a:gd name="T33" fmla="*/ 213 h 787"/>
              <a:gd name="T34" fmla="*/ 1248 w 1404"/>
              <a:gd name="T35" fmla="*/ 230 h 787"/>
              <a:gd name="T36" fmla="*/ 1315 w 1404"/>
              <a:gd name="T37" fmla="*/ 288 h 787"/>
              <a:gd name="T38" fmla="*/ 1328 w 1404"/>
              <a:gd name="T39" fmla="*/ 337 h 787"/>
              <a:gd name="T40" fmla="*/ 1393 w 1404"/>
              <a:gd name="T41" fmla="*/ 406 h 787"/>
              <a:gd name="T42" fmla="*/ 1382 w 1404"/>
              <a:gd name="T43" fmla="*/ 432 h 787"/>
              <a:gd name="T44" fmla="*/ 1339 w 1404"/>
              <a:gd name="T45" fmla="*/ 522 h 787"/>
              <a:gd name="T46" fmla="*/ 1296 w 1404"/>
              <a:gd name="T47" fmla="*/ 599 h 787"/>
              <a:gd name="T48" fmla="*/ 1245 w 1404"/>
              <a:gd name="T49" fmla="*/ 573 h 787"/>
              <a:gd name="T50" fmla="*/ 1152 w 1404"/>
              <a:gd name="T51" fmla="*/ 608 h 787"/>
              <a:gd name="T52" fmla="*/ 1104 w 1404"/>
              <a:gd name="T53" fmla="*/ 591 h 787"/>
              <a:gd name="T54" fmla="*/ 1041 w 1404"/>
              <a:gd name="T55" fmla="*/ 591 h 787"/>
              <a:gd name="T56" fmla="*/ 985 w 1404"/>
              <a:gd name="T57" fmla="*/ 605 h 787"/>
              <a:gd name="T58" fmla="*/ 919 w 1404"/>
              <a:gd name="T59" fmla="*/ 587 h 787"/>
              <a:gd name="T60" fmla="*/ 842 w 1404"/>
              <a:gd name="T61" fmla="*/ 599 h 787"/>
              <a:gd name="T62" fmla="*/ 749 w 1404"/>
              <a:gd name="T63" fmla="*/ 596 h 787"/>
              <a:gd name="T64" fmla="*/ 641 w 1404"/>
              <a:gd name="T65" fmla="*/ 664 h 787"/>
              <a:gd name="T66" fmla="*/ 576 w 1404"/>
              <a:gd name="T67" fmla="*/ 675 h 787"/>
              <a:gd name="T68" fmla="*/ 528 w 1404"/>
              <a:gd name="T69" fmla="*/ 744 h 787"/>
              <a:gd name="T70" fmla="*/ 502 w 1404"/>
              <a:gd name="T71" fmla="*/ 749 h 787"/>
              <a:gd name="T72" fmla="*/ 445 w 1404"/>
              <a:gd name="T73" fmla="*/ 786 h 787"/>
              <a:gd name="T74" fmla="*/ 321 w 1404"/>
              <a:gd name="T75" fmla="*/ 689 h 787"/>
              <a:gd name="T76" fmla="*/ 318 w 1404"/>
              <a:gd name="T77" fmla="*/ 653 h 787"/>
              <a:gd name="T78" fmla="*/ 312 w 1404"/>
              <a:gd name="T79" fmla="*/ 613 h 787"/>
              <a:gd name="T80" fmla="*/ 259 w 1404"/>
              <a:gd name="T81" fmla="*/ 579 h 787"/>
              <a:gd name="T82" fmla="*/ 269 w 1404"/>
              <a:gd name="T83" fmla="*/ 536 h 787"/>
              <a:gd name="T84" fmla="*/ 216 w 1404"/>
              <a:gd name="T85" fmla="*/ 477 h 787"/>
              <a:gd name="T86" fmla="*/ 128 w 1404"/>
              <a:gd name="T87" fmla="*/ 434 h 787"/>
              <a:gd name="T88" fmla="*/ 23 w 1404"/>
              <a:gd name="T89" fmla="*/ 420 h 787"/>
              <a:gd name="T90" fmla="*/ 20 w 1404"/>
              <a:gd name="T91" fmla="*/ 344 h 787"/>
              <a:gd name="T92" fmla="*/ 34 w 1404"/>
              <a:gd name="T93" fmla="*/ 270 h 787"/>
              <a:gd name="T94" fmla="*/ 111 w 1404"/>
              <a:gd name="T95" fmla="*/ 168 h 7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404" h="787">
                <a:moveTo>
                  <a:pt x="128" y="142"/>
                </a:moveTo>
                <a:lnTo>
                  <a:pt x="146" y="138"/>
                </a:lnTo>
                <a:lnTo>
                  <a:pt x="159" y="156"/>
                </a:lnTo>
                <a:lnTo>
                  <a:pt x="188" y="142"/>
                </a:lnTo>
                <a:lnTo>
                  <a:pt x="198" y="145"/>
                </a:lnTo>
                <a:lnTo>
                  <a:pt x="216" y="177"/>
                </a:lnTo>
                <a:lnTo>
                  <a:pt x="287" y="201"/>
                </a:lnTo>
                <a:lnTo>
                  <a:pt x="354" y="232"/>
                </a:lnTo>
                <a:lnTo>
                  <a:pt x="367" y="225"/>
                </a:lnTo>
                <a:lnTo>
                  <a:pt x="377" y="213"/>
                </a:lnTo>
                <a:lnTo>
                  <a:pt x="397" y="219"/>
                </a:lnTo>
                <a:lnTo>
                  <a:pt x="406" y="204"/>
                </a:lnTo>
                <a:lnTo>
                  <a:pt x="400" y="193"/>
                </a:lnTo>
                <a:lnTo>
                  <a:pt x="397" y="181"/>
                </a:lnTo>
                <a:lnTo>
                  <a:pt x="432" y="145"/>
                </a:lnTo>
                <a:lnTo>
                  <a:pt x="446" y="144"/>
                </a:lnTo>
                <a:lnTo>
                  <a:pt x="476" y="168"/>
                </a:lnTo>
                <a:lnTo>
                  <a:pt x="501" y="141"/>
                </a:lnTo>
                <a:lnTo>
                  <a:pt x="491" y="113"/>
                </a:lnTo>
                <a:lnTo>
                  <a:pt x="489" y="97"/>
                </a:lnTo>
                <a:lnTo>
                  <a:pt x="492" y="78"/>
                </a:lnTo>
                <a:lnTo>
                  <a:pt x="506" y="65"/>
                </a:lnTo>
                <a:lnTo>
                  <a:pt x="523" y="46"/>
                </a:lnTo>
                <a:lnTo>
                  <a:pt x="567" y="30"/>
                </a:lnTo>
                <a:lnTo>
                  <a:pt x="568" y="9"/>
                </a:lnTo>
                <a:lnTo>
                  <a:pt x="579" y="0"/>
                </a:lnTo>
                <a:lnTo>
                  <a:pt x="593" y="1"/>
                </a:lnTo>
                <a:lnTo>
                  <a:pt x="607" y="4"/>
                </a:lnTo>
                <a:lnTo>
                  <a:pt x="651" y="45"/>
                </a:lnTo>
                <a:lnTo>
                  <a:pt x="681" y="51"/>
                </a:lnTo>
                <a:lnTo>
                  <a:pt x="783" y="128"/>
                </a:lnTo>
                <a:lnTo>
                  <a:pt x="792" y="119"/>
                </a:lnTo>
                <a:lnTo>
                  <a:pt x="826" y="119"/>
                </a:lnTo>
                <a:lnTo>
                  <a:pt x="840" y="115"/>
                </a:lnTo>
                <a:lnTo>
                  <a:pt x="881" y="108"/>
                </a:lnTo>
                <a:lnTo>
                  <a:pt x="897" y="99"/>
                </a:lnTo>
                <a:lnTo>
                  <a:pt x="922" y="121"/>
                </a:lnTo>
                <a:lnTo>
                  <a:pt x="942" y="99"/>
                </a:lnTo>
                <a:lnTo>
                  <a:pt x="969" y="111"/>
                </a:lnTo>
                <a:lnTo>
                  <a:pt x="990" y="88"/>
                </a:lnTo>
                <a:lnTo>
                  <a:pt x="1018" y="99"/>
                </a:lnTo>
                <a:lnTo>
                  <a:pt x="1052" y="93"/>
                </a:lnTo>
                <a:lnTo>
                  <a:pt x="1073" y="112"/>
                </a:lnTo>
                <a:lnTo>
                  <a:pt x="1089" y="88"/>
                </a:lnTo>
                <a:lnTo>
                  <a:pt x="1110" y="93"/>
                </a:lnTo>
                <a:lnTo>
                  <a:pt x="1125" y="72"/>
                </a:lnTo>
                <a:lnTo>
                  <a:pt x="1160" y="87"/>
                </a:lnTo>
                <a:lnTo>
                  <a:pt x="1177" y="83"/>
                </a:lnTo>
                <a:lnTo>
                  <a:pt x="1223" y="151"/>
                </a:lnTo>
                <a:lnTo>
                  <a:pt x="1190" y="202"/>
                </a:lnTo>
                <a:lnTo>
                  <a:pt x="1192" y="213"/>
                </a:lnTo>
                <a:lnTo>
                  <a:pt x="1200" y="216"/>
                </a:lnTo>
                <a:lnTo>
                  <a:pt x="1228" y="221"/>
                </a:lnTo>
                <a:lnTo>
                  <a:pt x="1248" y="230"/>
                </a:lnTo>
                <a:lnTo>
                  <a:pt x="1276" y="267"/>
                </a:lnTo>
                <a:lnTo>
                  <a:pt x="1300" y="269"/>
                </a:lnTo>
                <a:lnTo>
                  <a:pt x="1315" y="288"/>
                </a:lnTo>
                <a:lnTo>
                  <a:pt x="1309" y="303"/>
                </a:lnTo>
                <a:lnTo>
                  <a:pt x="1310" y="320"/>
                </a:lnTo>
                <a:lnTo>
                  <a:pt x="1328" y="337"/>
                </a:lnTo>
                <a:lnTo>
                  <a:pt x="1361" y="388"/>
                </a:lnTo>
                <a:lnTo>
                  <a:pt x="1382" y="389"/>
                </a:lnTo>
                <a:lnTo>
                  <a:pt x="1393" y="406"/>
                </a:lnTo>
                <a:lnTo>
                  <a:pt x="1403" y="414"/>
                </a:lnTo>
                <a:lnTo>
                  <a:pt x="1396" y="425"/>
                </a:lnTo>
                <a:lnTo>
                  <a:pt x="1382" y="432"/>
                </a:lnTo>
                <a:lnTo>
                  <a:pt x="1365" y="451"/>
                </a:lnTo>
                <a:lnTo>
                  <a:pt x="1353" y="485"/>
                </a:lnTo>
                <a:lnTo>
                  <a:pt x="1339" y="522"/>
                </a:lnTo>
                <a:lnTo>
                  <a:pt x="1316" y="570"/>
                </a:lnTo>
                <a:lnTo>
                  <a:pt x="1308" y="587"/>
                </a:lnTo>
                <a:lnTo>
                  <a:pt x="1296" y="599"/>
                </a:lnTo>
                <a:lnTo>
                  <a:pt x="1280" y="599"/>
                </a:lnTo>
                <a:lnTo>
                  <a:pt x="1268" y="591"/>
                </a:lnTo>
                <a:lnTo>
                  <a:pt x="1245" y="573"/>
                </a:lnTo>
                <a:lnTo>
                  <a:pt x="1183" y="573"/>
                </a:lnTo>
                <a:lnTo>
                  <a:pt x="1166" y="599"/>
                </a:lnTo>
                <a:lnTo>
                  <a:pt x="1152" y="608"/>
                </a:lnTo>
                <a:lnTo>
                  <a:pt x="1132" y="610"/>
                </a:lnTo>
                <a:lnTo>
                  <a:pt x="1121" y="599"/>
                </a:lnTo>
                <a:lnTo>
                  <a:pt x="1104" y="591"/>
                </a:lnTo>
                <a:lnTo>
                  <a:pt x="1083" y="593"/>
                </a:lnTo>
                <a:lnTo>
                  <a:pt x="1066" y="601"/>
                </a:lnTo>
                <a:lnTo>
                  <a:pt x="1041" y="591"/>
                </a:lnTo>
                <a:lnTo>
                  <a:pt x="1024" y="593"/>
                </a:lnTo>
                <a:lnTo>
                  <a:pt x="1001" y="605"/>
                </a:lnTo>
                <a:lnTo>
                  <a:pt x="985" y="605"/>
                </a:lnTo>
                <a:lnTo>
                  <a:pt x="956" y="608"/>
                </a:lnTo>
                <a:lnTo>
                  <a:pt x="936" y="599"/>
                </a:lnTo>
                <a:lnTo>
                  <a:pt x="919" y="587"/>
                </a:lnTo>
                <a:lnTo>
                  <a:pt x="911" y="593"/>
                </a:lnTo>
                <a:lnTo>
                  <a:pt x="868" y="593"/>
                </a:lnTo>
                <a:lnTo>
                  <a:pt x="842" y="599"/>
                </a:lnTo>
                <a:lnTo>
                  <a:pt x="820" y="593"/>
                </a:lnTo>
                <a:lnTo>
                  <a:pt x="755" y="593"/>
                </a:lnTo>
                <a:lnTo>
                  <a:pt x="749" y="596"/>
                </a:lnTo>
                <a:lnTo>
                  <a:pt x="698" y="647"/>
                </a:lnTo>
                <a:lnTo>
                  <a:pt x="664" y="667"/>
                </a:lnTo>
                <a:lnTo>
                  <a:pt x="641" y="664"/>
                </a:lnTo>
                <a:lnTo>
                  <a:pt x="621" y="667"/>
                </a:lnTo>
                <a:lnTo>
                  <a:pt x="593" y="670"/>
                </a:lnTo>
                <a:lnTo>
                  <a:pt x="576" y="675"/>
                </a:lnTo>
                <a:lnTo>
                  <a:pt x="548" y="701"/>
                </a:lnTo>
                <a:lnTo>
                  <a:pt x="536" y="715"/>
                </a:lnTo>
                <a:lnTo>
                  <a:pt x="528" y="744"/>
                </a:lnTo>
                <a:lnTo>
                  <a:pt x="511" y="767"/>
                </a:lnTo>
                <a:lnTo>
                  <a:pt x="508" y="749"/>
                </a:lnTo>
                <a:lnTo>
                  <a:pt x="502" y="749"/>
                </a:lnTo>
                <a:lnTo>
                  <a:pt x="493" y="758"/>
                </a:lnTo>
                <a:lnTo>
                  <a:pt x="493" y="769"/>
                </a:lnTo>
                <a:lnTo>
                  <a:pt x="445" y="786"/>
                </a:lnTo>
                <a:lnTo>
                  <a:pt x="431" y="772"/>
                </a:lnTo>
                <a:lnTo>
                  <a:pt x="324" y="712"/>
                </a:lnTo>
                <a:lnTo>
                  <a:pt x="321" y="689"/>
                </a:lnTo>
                <a:lnTo>
                  <a:pt x="298" y="661"/>
                </a:lnTo>
                <a:lnTo>
                  <a:pt x="301" y="644"/>
                </a:lnTo>
                <a:lnTo>
                  <a:pt x="318" y="653"/>
                </a:lnTo>
                <a:lnTo>
                  <a:pt x="326" y="644"/>
                </a:lnTo>
                <a:lnTo>
                  <a:pt x="321" y="630"/>
                </a:lnTo>
                <a:lnTo>
                  <a:pt x="312" y="613"/>
                </a:lnTo>
                <a:lnTo>
                  <a:pt x="298" y="605"/>
                </a:lnTo>
                <a:lnTo>
                  <a:pt x="290" y="610"/>
                </a:lnTo>
                <a:lnTo>
                  <a:pt x="259" y="579"/>
                </a:lnTo>
                <a:lnTo>
                  <a:pt x="261" y="570"/>
                </a:lnTo>
                <a:lnTo>
                  <a:pt x="272" y="559"/>
                </a:lnTo>
                <a:lnTo>
                  <a:pt x="269" y="536"/>
                </a:lnTo>
                <a:lnTo>
                  <a:pt x="253" y="503"/>
                </a:lnTo>
                <a:lnTo>
                  <a:pt x="236" y="489"/>
                </a:lnTo>
                <a:lnTo>
                  <a:pt x="216" y="477"/>
                </a:lnTo>
                <a:lnTo>
                  <a:pt x="171" y="451"/>
                </a:lnTo>
                <a:lnTo>
                  <a:pt x="142" y="432"/>
                </a:lnTo>
                <a:lnTo>
                  <a:pt x="128" y="434"/>
                </a:lnTo>
                <a:lnTo>
                  <a:pt x="100" y="411"/>
                </a:lnTo>
                <a:lnTo>
                  <a:pt x="31" y="411"/>
                </a:lnTo>
                <a:lnTo>
                  <a:pt x="23" y="420"/>
                </a:lnTo>
                <a:lnTo>
                  <a:pt x="17" y="403"/>
                </a:lnTo>
                <a:lnTo>
                  <a:pt x="20" y="375"/>
                </a:lnTo>
                <a:lnTo>
                  <a:pt x="20" y="344"/>
                </a:lnTo>
                <a:lnTo>
                  <a:pt x="9" y="315"/>
                </a:lnTo>
                <a:lnTo>
                  <a:pt x="0" y="301"/>
                </a:lnTo>
                <a:lnTo>
                  <a:pt x="34" y="270"/>
                </a:lnTo>
                <a:lnTo>
                  <a:pt x="79" y="216"/>
                </a:lnTo>
                <a:lnTo>
                  <a:pt x="83" y="195"/>
                </a:lnTo>
                <a:lnTo>
                  <a:pt x="111" y="168"/>
                </a:lnTo>
                <a:lnTo>
                  <a:pt x="131" y="168"/>
                </a:lnTo>
                <a:lnTo>
                  <a:pt x="128" y="142"/>
                </a:lnTo>
              </a:path>
            </a:pathLst>
          </a:custGeom>
          <a:solidFill>
            <a:srgbClr val="00B050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5462267" y="4123157"/>
            <a:ext cx="696080" cy="682511"/>
          </a:xfrm>
          <a:custGeom>
            <a:avLst/>
            <a:gdLst>
              <a:gd name="T0" fmla="*/ 173 w 395"/>
              <a:gd name="T1" fmla="*/ 406 h 407"/>
              <a:gd name="T2" fmla="*/ 190 w 395"/>
              <a:gd name="T3" fmla="*/ 389 h 407"/>
              <a:gd name="T4" fmla="*/ 207 w 395"/>
              <a:gd name="T5" fmla="*/ 383 h 407"/>
              <a:gd name="T6" fmla="*/ 219 w 395"/>
              <a:gd name="T7" fmla="*/ 383 h 407"/>
              <a:gd name="T8" fmla="*/ 219 w 395"/>
              <a:gd name="T9" fmla="*/ 360 h 407"/>
              <a:gd name="T10" fmla="*/ 233 w 395"/>
              <a:gd name="T11" fmla="*/ 346 h 407"/>
              <a:gd name="T12" fmla="*/ 256 w 395"/>
              <a:gd name="T13" fmla="*/ 344 h 407"/>
              <a:gd name="T14" fmla="*/ 309 w 395"/>
              <a:gd name="T15" fmla="*/ 340 h 407"/>
              <a:gd name="T16" fmla="*/ 335 w 395"/>
              <a:gd name="T17" fmla="*/ 344 h 407"/>
              <a:gd name="T18" fmla="*/ 356 w 395"/>
              <a:gd name="T19" fmla="*/ 332 h 407"/>
              <a:gd name="T20" fmla="*/ 370 w 395"/>
              <a:gd name="T21" fmla="*/ 332 h 407"/>
              <a:gd name="T22" fmla="*/ 383 w 395"/>
              <a:gd name="T23" fmla="*/ 327 h 407"/>
              <a:gd name="T24" fmla="*/ 394 w 395"/>
              <a:gd name="T25" fmla="*/ 318 h 407"/>
              <a:gd name="T26" fmla="*/ 386 w 395"/>
              <a:gd name="T27" fmla="*/ 298 h 407"/>
              <a:gd name="T28" fmla="*/ 378 w 395"/>
              <a:gd name="T29" fmla="*/ 306 h 407"/>
              <a:gd name="T30" fmla="*/ 369 w 395"/>
              <a:gd name="T31" fmla="*/ 304 h 407"/>
              <a:gd name="T32" fmla="*/ 357 w 395"/>
              <a:gd name="T33" fmla="*/ 298 h 407"/>
              <a:gd name="T34" fmla="*/ 363 w 395"/>
              <a:gd name="T35" fmla="*/ 272 h 407"/>
              <a:gd name="T36" fmla="*/ 371 w 395"/>
              <a:gd name="T37" fmla="*/ 264 h 407"/>
              <a:gd name="T38" fmla="*/ 370 w 395"/>
              <a:gd name="T39" fmla="*/ 252 h 407"/>
              <a:gd name="T40" fmla="*/ 349 w 395"/>
              <a:gd name="T41" fmla="*/ 225 h 407"/>
              <a:gd name="T42" fmla="*/ 332 w 395"/>
              <a:gd name="T43" fmla="*/ 207 h 407"/>
              <a:gd name="T44" fmla="*/ 312 w 395"/>
              <a:gd name="T45" fmla="*/ 192 h 407"/>
              <a:gd name="T46" fmla="*/ 312 w 395"/>
              <a:gd name="T47" fmla="*/ 177 h 407"/>
              <a:gd name="T48" fmla="*/ 316 w 395"/>
              <a:gd name="T49" fmla="*/ 156 h 407"/>
              <a:gd name="T50" fmla="*/ 321 w 395"/>
              <a:gd name="T51" fmla="*/ 130 h 407"/>
              <a:gd name="T52" fmla="*/ 308 w 395"/>
              <a:gd name="T53" fmla="*/ 114 h 407"/>
              <a:gd name="T54" fmla="*/ 314 w 395"/>
              <a:gd name="T55" fmla="*/ 73 h 407"/>
              <a:gd name="T56" fmla="*/ 306 w 395"/>
              <a:gd name="T57" fmla="*/ 19 h 407"/>
              <a:gd name="T58" fmla="*/ 287 w 395"/>
              <a:gd name="T59" fmla="*/ 2 h 407"/>
              <a:gd name="T60" fmla="*/ 278 w 395"/>
              <a:gd name="T61" fmla="*/ 0 h 407"/>
              <a:gd name="T62" fmla="*/ 247 w 395"/>
              <a:gd name="T63" fmla="*/ 16 h 407"/>
              <a:gd name="T64" fmla="*/ 233 w 395"/>
              <a:gd name="T65" fmla="*/ 2 h 407"/>
              <a:gd name="T66" fmla="*/ 221 w 395"/>
              <a:gd name="T67" fmla="*/ 11 h 407"/>
              <a:gd name="T68" fmla="*/ 227 w 395"/>
              <a:gd name="T69" fmla="*/ 25 h 407"/>
              <a:gd name="T70" fmla="*/ 213 w 395"/>
              <a:gd name="T71" fmla="*/ 61 h 407"/>
              <a:gd name="T72" fmla="*/ 196 w 395"/>
              <a:gd name="T73" fmla="*/ 83 h 407"/>
              <a:gd name="T74" fmla="*/ 199 w 395"/>
              <a:gd name="T75" fmla="*/ 100 h 407"/>
              <a:gd name="T76" fmla="*/ 162 w 395"/>
              <a:gd name="T77" fmla="*/ 121 h 407"/>
              <a:gd name="T78" fmla="*/ 152 w 395"/>
              <a:gd name="T79" fmla="*/ 102 h 407"/>
              <a:gd name="T80" fmla="*/ 120 w 395"/>
              <a:gd name="T81" fmla="*/ 109 h 407"/>
              <a:gd name="T82" fmla="*/ 119 w 395"/>
              <a:gd name="T83" fmla="*/ 130 h 407"/>
              <a:gd name="T84" fmla="*/ 92 w 395"/>
              <a:gd name="T85" fmla="*/ 130 h 407"/>
              <a:gd name="T86" fmla="*/ 72 w 395"/>
              <a:gd name="T87" fmla="*/ 152 h 407"/>
              <a:gd name="T88" fmla="*/ 48 w 395"/>
              <a:gd name="T89" fmla="*/ 166 h 407"/>
              <a:gd name="T90" fmla="*/ 35 w 395"/>
              <a:gd name="T91" fmla="*/ 175 h 407"/>
              <a:gd name="T92" fmla="*/ 19 w 395"/>
              <a:gd name="T93" fmla="*/ 192 h 407"/>
              <a:gd name="T94" fmla="*/ 0 w 395"/>
              <a:gd name="T95" fmla="*/ 213 h 407"/>
              <a:gd name="T96" fmla="*/ 20 w 395"/>
              <a:gd name="T97" fmla="*/ 221 h 407"/>
              <a:gd name="T98" fmla="*/ 48 w 395"/>
              <a:gd name="T99" fmla="*/ 258 h 407"/>
              <a:gd name="T100" fmla="*/ 74 w 395"/>
              <a:gd name="T101" fmla="*/ 261 h 407"/>
              <a:gd name="T102" fmla="*/ 85 w 395"/>
              <a:gd name="T103" fmla="*/ 278 h 407"/>
              <a:gd name="T104" fmla="*/ 80 w 395"/>
              <a:gd name="T105" fmla="*/ 295 h 407"/>
              <a:gd name="T106" fmla="*/ 83 w 395"/>
              <a:gd name="T107" fmla="*/ 312 h 407"/>
              <a:gd name="T108" fmla="*/ 99 w 395"/>
              <a:gd name="T109" fmla="*/ 329 h 407"/>
              <a:gd name="T110" fmla="*/ 116 w 395"/>
              <a:gd name="T111" fmla="*/ 354 h 407"/>
              <a:gd name="T112" fmla="*/ 133 w 395"/>
              <a:gd name="T113" fmla="*/ 377 h 407"/>
              <a:gd name="T114" fmla="*/ 154 w 395"/>
              <a:gd name="T115" fmla="*/ 380 h 407"/>
              <a:gd name="T116" fmla="*/ 173 w 395"/>
              <a:gd name="T117" fmla="*/ 406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95" h="407">
                <a:moveTo>
                  <a:pt x="173" y="406"/>
                </a:moveTo>
                <a:lnTo>
                  <a:pt x="190" y="389"/>
                </a:lnTo>
                <a:lnTo>
                  <a:pt x="207" y="383"/>
                </a:lnTo>
                <a:lnTo>
                  <a:pt x="219" y="383"/>
                </a:lnTo>
                <a:lnTo>
                  <a:pt x="219" y="360"/>
                </a:lnTo>
                <a:lnTo>
                  <a:pt x="233" y="346"/>
                </a:lnTo>
                <a:lnTo>
                  <a:pt x="256" y="344"/>
                </a:lnTo>
                <a:lnTo>
                  <a:pt x="309" y="340"/>
                </a:lnTo>
                <a:lnTo>
                  <a:pt x="335" y="344"/>
                </a:lnTo>
                <a:lnTo>
                  <a:pt x="356" y="332"/>
                </a:lnTo>
                <a:lnTo>
                  <a:pt x="370" y="332"/>
                </a:lnTo>
                <a:lnTo>
                  <a:pt x="383" y="327"/>
                </a:lnTo>
                <a:lnTo>
                  <a:pt x="394" y="318"/>
                </a:lnTo>
                <a:lnTo>
                  <a:pt x="386" y="298"/>
                </a:lnTo>
                <a:lnTo>
                  <a:pt x="378" y="306"/>
                </a:lnTo>
                <a:lnTo>
                  <a:pt x="369" y="304"/>
                </a:lnTo>
                <a:lnTo>
                  <a:pt x="357" y="298"/>
                </a:lnTo>
                <a:lnTo>
                  <a:pt x="363" y="272"/>
                </a:lnTo>
                <a:lnTo>
                  <a:pt x="371" y="264"/>
                </a:lnTo>
                <a:lnTo>
                  <a:pt x="370" y="252"/>
                </a:lnTo>
                <a:lnTo>
                  <a:pt x="349" y="225"/>
                </a:lnTo>
                <a:lnTo>
                  <a:pt x="332" y="207"/>
                </a:lnTo>
                <a:lnTo>
                  <a:pt x="312" y="192"/>
                </a:lnTo>
                <a:lnTo>
                  <a:pt x="312" y="177"/>
                </a:lnTo>
                <a:lnTo>
                  <a:pt x="316" y="156"/>
                </a:lnTo>
                <a:lnTo>
                  <a:pt x="321" y="130"/>
                </a:lnTo>
                <a:lnTo>
                  <a:pt x="308" y="114"/>
                </a:lnTo>
                <a:lnTo>
                  <a:pt x="314" y="73"/>
                </a:lnTo>
                <a:lnTo>
                  <a:pt x="306" y="19"/>
                </a:lnTo>
                <a:lnTo>
                  <a:pt x="287" y="2"/>
                </a:lnTo>
                <a:lnTo>
                  <a:pt x="278" y="0"/>
                </a:lnTo>
                <a:lnTo>
                  <a:pt x="247" y="16"/>
                </a:lnTo>
                <a:lnTo>
                  <a:pt x="233" y="2"/>
                </a:lnTo>
                <a:lnTo>
                  <a:pt x="221" y="11"/>
                </a:lnTo>
                <a:lnTo>
                  <a:pt x="227" y="25"/>
                </a:lnTo>
                <a:lnTo>
                  <a:pt x="213" y="61"/>
                </a:lnTo>
                <a:lnTo>
                  <a:pt x="196" y="83"/>
                </a:lnTo>
                <a:lnTo>
                  <a:pt x="199" y="100"/>
                </a:lnTo>
                <a:lnTo>
                  <a:pt x="162" y="121"/>
                </a:lnTo>
                <a:lnTo>
                  <a:pt x="152" y="102"/>
                </a:lnTo>
                <a:lnTo>
                  <a:pt x="120" y="109"/>
                </a:lnTo>
                <a:lnTo>
                  <a:pt x="119" y="130"/>
                </a:lnTo>
                <a:lnTo>
                  <a:pt x="92" y="130"/>
                </a:lnTo>
                <a:lnTo>
                  <a:pt x="72" y="152"/>
                </a:lnTo>
                <a:lnTo>
                  <a:pt x="48" y="166"/>
                </a:lnTo>
                <a:lnTo>
                  <a:pt x="35" y="175"/>
                </a:lnTo>
                <a:lnTo>
                  <a:pt x="19" y="192"/>
                </a:lnTo>
                <a:lnTo>
                  <a:pt x="0" y="213"/>
                </a:lnTo>
                <a:lnTo>
                  <a:pt x="20" y="221"/>
                </a:lnTo>
                <a:lnTo>
                  <a:pt x="48" y="258"/>
                </a:lnTo>
                <a:lnTo>
                  <a:pt x="74" y="261"/>
                </a:lnTo>
                <a:lnTo>
                  <a:pt x="85" y="278"/>
                </a:lnTo>
                <a:lnTo>
                  <a:pt x="80" y="295"/>
                </a:lnTo>
                <a:lnTo>
                  <a:pt x="83" y="312"/>
                </a:lnTo>
                <a:lnTo>
                  <a:pt x="99" y="329"/>
                </a:lnTo>
                <a:lnTo>
                  <a:pt x="116" y="354"/>
                </a:lnTo>
                <a:lnTo>
                  <a:pt x="133" y="377"/>
                </a:lnTo>
                <a:lnTo>
                  <a:pt x="154" y="380"/>
                </a:lnTo>
                <a:lnTo>
                  <a:pt x="173" y="406"/>
                </a:lnTo>
              </a:path>
            </a:pathLst>
          </a:custGeom>
          <a:solidFill>
            <a:schemeClr val="accent4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11" name="Freeform 8"/>
          <p:cNvSpPr>
            <a:spLocks/>
          </p:cNvSpPr>
          <p:nvPr/>
        </p:nvSpPr>
        <p:spPr bwMode="auto">
          <a:xfrm>
            <a:off x="5783883" y="3140224"/>
            <a:ext cx="770068" cy="1424815"/>
          </a:xfrm>
          <a:custGeom>
            <a:avLst/>
            <a:gdLst>
              <a:gd name="T0" fmla="*/ 197 w 437"/>
              <a:gd name="T1" fmla="*/ 837 h 850"/>
              <a:gd name="T2" fmla="*/ 228 w 437"/>
              <a:gd name="T3" fmla="*/ 770 h 850"/>
              <a:gd name="T4" fmla="*/ 234 w 437"/>
              <a:gd name="T5" fmla="*/ 724 h 850"/>
              <a:gd name="T6" fmla="*/ 288 w 437"/>
              <a:gd name="T7" fmla="*/ 661 h 850"/>
              <a:gd name="T8" fmla="*/ 345 w 437"/>
              <a:gd name="T9" fmla="*/ 639 h 850"/>
              <a:gd name="T10" fmla="*/ 376 w 437"/>
              <a:gd name="T11" fmla="*/ 597 h 850"/>
              <a:gd name="T12" fmla="*/ 398 w 437"/>
              <a:gd name="T13" fmla="*/ 588 h 850"/>
              <a:gd name="T14" fmla="*/ 407 w 437"/>
              <a:gd name="T15" fmla="*/ 580 h 850"/>
              <a:gd name="T16" fmla="*/ 384 w 437"/>
              <a:gd name="T17" fmla="*/ 554 h 850"/>
              <a:gd name="T18" fmla="*/ 350 w 437"/>
              <a:gd name="T19" fmla="*/ 542 h 850"/>
              <a:gd name="T20" fmla="*/ 341 w 437"/>
              <a:gd name="T21" fmla="*/ 531 h 850"/>
              <a:gd name="T22" fmla="*/ 290 w 437"/>
              <a:gd name="T23" fmla="*/ 463 h 850"/>
              <a:gd name="T24" fmla="*/ 282 w 437"/>
              <a:gd name="T25" fmla="*/ 426 h 850"/>
              <a:gd name="T26" fmla="*/ 282 w 437"/>
              <a:gd name="T27" fmla="*/ 381 h 850"/>
              <a:gd name="T28" fmla="*/ 290 w 437"/>
              <a:gd name="T29" fmla="*/ 338 h 850"/>
              <a:gd name="T30" fmla="*/ 302 w 437"/>
              <a:gd name="T31" fmla="*/ 304 h 850"/>
              <a:gd name="T32" fmla="*/ 321 w 437"/>
              <a:gd name="T33" fmla="*/ 259 h 850"/>
              <a:gd name="T34" fmla="*/ 369 w 437"/>
              <a:gd name="T35" fmla="*/ 174 h 850"/>
              <a:gd name="T36" fmla="*/ 393 w 437"/>
              <a:gd name="T37" fmla="*/ 131 h 850"/>
              <a:gd name="T38" fmla="*/ 436 w 437"/>
              <a:gd name="T39" fmla="*/ 71 h 850"/>
              <a:gd name="T40" fmla="*/ 424 w 437"/>
              <a:gd name="T41" fmla="*/ 43 h 850"/>
              <a:gd name="T42" fmla="*/ 397 w 437"/>
              <a:gd name="T43" fmla="*/ 54 h 850"/>
              <a:gd name="T44" fmla="*/ 387 w 437"/>
              <a:gd name="T45" fmla="*/ 17 h 850"/>
              <a:gd name="T46" fmla="*/ 362 w 437"/>
              <a:gd name="T47" fmla="*/ 3 h 850"/>
              <a:gd name="T48" fmla="*/ 336 w 437"/>
              <a:gd name="T49" fmla="*/ 17 h 850"/>
              <a:gd name="T50" fmla="*/ 296 w 437"/>
              <a:gd name="T51" fmla="*/ 0 h 850"/>
              <a:gd name="T52" fmla="*/ 260 w 437"/>
              <a:gd name="T53" fmla="*/ 33 h 850"/>
              <a:gd name="T54" fmla="*/ 277 w 437"/>
              <a:gd name="T55" fmla="*/ 96 h 850"/>
              <a:gd name="T56" fmla="*/ 261 w 437"/>
              <a:gd name="T57" fmla="*/ 125 h 850"/>
              <a:gd name="T58" fmla="*/ 231 w 437"/>
              <a:gd name="T59" fmla="*/ 168 h 850"/>
              <a:gd name="T60" fmla="*/ 206 w 437"/>
              <a:gd name="T61" fmla="*/ 154 h 850"/>
              <a:gd name="T62" fmla="*/ 199 w 437"/>
              <a:gd name="T63" fmla="*/ 190 h 850"/>
              <a:gd name="T64" fmla="*/ 178 w 437"/>
              <a:gd name="T65" fmla="*/ 216 h 850"/>
              <a:gd name="T66" fmla="*/ 155 w 437"/>
              <a:gd name="T67" fmla="*/ 242 h 850"/>
              <a:gd name="T68" fmla="*/ 124 w 437"/>
              <a:gd name="T69" fmla="*/ 261 h 850"/>
              <a:gd name="T70" fmla="*/ 117 w 437"/>
              <a:gd name="T71" fmla="*/ 237 h 850"/>
              <a:gd name="T72" fmla="*/ 98 w 437"/>
              <a:gd name="T73" fmla="*/ 236 h 850"/>
              <a:gd name="T74" fmla="*/ 75 w 437"/>
              <a:gd name="T75" fmla="*/ 276 h 850"/>
              <a:gd name="T76" fmla="*/ 55 w 437"/>
              <a:gd name="T77" fmla="*/ 310 h 850"/>
              <a:gd name="T78" fmla="*/ 46 w 437"/>
              <a:gd name="T79" fmla="*/ 318 h 850"/>
              <a:gd name="T80" fmla="*/ 34 w 437"/>
              <a:gd name="T81" fmla="*/ 334 h 850"/>
              <a:gd name="T82" fmla="*/ 0 w 437"/>
              <a:gd name="T83" fmla="*/ 398 h 850"/>
              <a:gd name="T84" fmla="*/ 29 w 437"/>
              <a:gd name="T85" fmla="*/ 412 h 850"/>
              <a:gd name="T86" fmla="*/ 83 w 437"/>
              <a:gd name="T87" fmla="*/ 438 h 850"/>
              <a:gd name="T88" fmla="*/ 75 w 437"/>
              <a:gd name="T89" fmla="*/ 478 h 850"/>
              <a:gd name="T90" fmla="*/ 80 w 437"/>
              <a:gd name="T91" fmla="*/ 528 h 850"/>
              <a:gd name="T92" fmla="*/ 133 w 437"/>
              <a:gd name="T93" fmla="*/ 549 h 850"/>
              <a:gd name="T94" fmla="*/ 148 w 437"/>
              <a:gd name="T95" fmla="*/ 576 h 850"/>
              <a:gd name="T96" fmla="*/ 123 w 437"/>
              <a:gd name="T97" fmla="*/ 616 h 850"/>
              <a:gd name="T98" fmla="*/ 129 w 437"/>
              <a:gd name="T99" fmla="*/ 670 h 850"/>
              <a:gd name="T100" fmla="*/ 123 w 437"/>
              <a:gd name="T101" fmla="*/ 709 h 850"/>
              <a:gd name="T102" fmla="*/ 131 w 437"/>
              <a:gd name="T103" fmla="*/ 752 h 850"/>
              <a:gd name="T104" fmla="*/ 126 w 437"/>
              <a:gd name="T105" fmla="*/ 789 h 850"/>
              <a:gd name="T106" fmla="*/ 140 w 437"/>
              <a:gd name="T107" fmla="*/ 798 h 850"/>
              <a:gd name="T108" fmla="*/ 169 w 437"/>
              <a:gd name="T109" fmla="*/ 829 h 8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37" h="850">
                <a:moveTo>
                  <a:pt x="186" y="849"/>
                </a:moveTo>
                <a:lnTo>
                  <a:pt x="197" y="837"/>
                </a:lnTo>
                <a:lnTo>
                  <a:pt x="200" y="812"/>
                </a:lnTo>
                <a:lnTo>
                  <a:pt x="228" y="770"/>
                </a:lnTo>
                <a:lnTo>
                  <a:pt x="231" y="738"/>
                </a:lnTo>
                <a:lnTo>
                  <a:pt x="234" y="724"/>
                </a:lnTo>
                <a:lnTo>
                  <a:pt x="242" y="707"/>
                </a:lnTo>
                <a:lnTo>
                  <a:pt x="288" y="661"/>
                </a:lnTo>
                <a:lnTo>
                  <a:pt x="307" y="650"/>
                </a:lnTo>
                <a:lnTo>
                  <a:pt x="345" y="639"/>
                </a:lnTo>
                <a:lnTo>
                  <a:pt x="361" y="625"/>
                </a:lnTo>
                <a:lnTo>
                  <a:pt x="376" y="597"/>
                </a:lnTo>
                <a:lnTo>
                  <a:pt x="390" y="594"/>
                </a:lnTo>
                <a:lnTo>
                  <a:pt x="398" y="588"/>
                </a:lnTo>
                <a:lnTo>
                  <a:pt x="409" y="585"/>
                </a:lnTo>
                <a:lnTo>
                  <a:pt x="407" y="580"/>
                </a:lnTo>
                <a:lnTo>
                  <a:pt x="404" y="568"/>
                </a:lnTo>
                <a:lnTo>
                  <a:pt x="384" y="554"/>
                </a:lnTo>
                <a:lnTo>
                  <a:pt x="367" y="545"/>
                </a:lnTo>
                <a:lnTo>
                  <a:pt x="350" y="542"/>
                </a:lnTo>
                <a:lnTo>
                  <a:pt x="341" y="540"/>
                </a:lnTo>
                <a:lnTo>
                  <a:pt x="341" y="531"/>
                </a:lnTo>
                <a:lnTo>
                  <a:pt x="324" y="506"/>
                </a:lnTo>
                <a:lnTo>
                  <a:pt x="290" y="463"/>
                </a:lnTo>
                <a:lnTo>
                  <a:pt x="288" y="438"/>
                </a:lnTo>
                <a:lnTo>
                  <a:pt x="282" y="426"/>
                </a:lnTo>
                <a:lnTo>
                  <a:pt x="274" y="421"/>
                </a:lnTo>
                <a:lnTo>
                  <a:pt x="282" y="381"/>
                </a:lnTo>
                <a:lnTo>
                  <a:pt x="285" y="355"/>
                </a:lnTo>
                <a:lnTo>
                  <a:pt x="290" y="338"/>
                </a:lnTo>
                <a:lnTo>
                  <a:pt x="293" y="312"/>
                </a:lnTo>
                <a:lnTo>
                  <a:pt x="302" y="304"/>
                </a:lnTo>
                <a:lnTo>
                  <a:pt x="302" y="290"/>
                </a:lnTo>
                <a:lnTo>
                  <a:pt x="321" y="259"/>
                </a:lnTo>
                <a:lnTo>
                  <a:pt x="333" y="233"/>
                </a:lnTo>
                <a:lnTo>
                  <a:pt x="369" y="174"/>
                </a:lnTo>
                <a:lnTo>
                  <a:pt x="378" y="159"/>
                </a:lnTo>
                <a:lnTo>
                  <a:pt x="393" y="131"/>
                </a:lnTo>
                <a:lnTo>
                  <a:pt x="433" y="88"/>
                </a:lnTo>
                <a:lnTo>
                  <a:pt x="436" y="71"/>
                </a:lnTo>
                <a:lnTo>
                  <a:pt x="426" y="59"/>
                </a:lnTo>
                <a:lnTo>
                  <a:pt x="424" y="43"/>
                </a:lnTo>
                <a:lnTo>
                  <a:pt x="409" y="39"/>
                </a:lnTo>
                <a:lnTo>
                  <a:pt x="397" y="54"/>
                </a:lnTo>
                <a:lnTo>
                  <a:pt x="390" y="45"/>
                </a:lnTo>
                <a:lnTo>
                  <a:pt x="387" y="17"/>
                </a:lnTo>
                <a:lnTo>
                  <a:pt x="374" y="19"/>
                </a:lnTo>
                <a:lnTo>
                  <a:pt x="362" y="3"/>
                </a:lnTo>
                <a:lnTo>
                  <a:pt x="347" y="4"/>
                </a:lnTo>
                <a:lnTo>
                  <a:pt x="336" y="17"/>
                </a:lnTo>
                <a:lnTo>
                  <a:pt x="319" y="3"/>
                </a:lnTo>
                <a:lnTo>
                  <a:pt x="296" y="0"/>
                </a:lnTo>
                <a:lnTo>
                  <a:pt x="275" y="14"/>
                </a:lnTo>
                <a:lnTo>
                  <a:pt x="260" y="33"/>
                </a:lnTo>
                <a:lnTo>
                  <a:pt x="245" y="44"/>
                </a:lnTo>
                <a:lnTo>
                  <a:pt x="277" y="96"/>
                </a:lnTo>
                <a:lnTo>
                  <a:pt x="277" y="116"/>
                </a:lnTo>
                <a:lnTo>
                  <a:pt x="261" y="125"/>
                </a:lnTo>
                <a:lnTo>
                  <a:pt x="241" y="150"/>
                </a:lnTo>
                <a:lnTo>
                  <a:pt x="231" y="168"/>
                </a:lnTo>
                <a:lnTo>
                  <a:pt x="220" y="159"/>
                </a:lnTo>
                <a:lnTo>
                  <a:pt x="206" y="154"/>
                </a:lnTo>
                <a:lnTo>
                  <a:pt x="199" y="158"/>
                </a:lnTo>
                <a:lnTo>
                  <a:pt x="199" y="190"/>
                </a:lnTo>
                <a:lnTo>
                  <a:pt x="196" y="210"/>
                </a:lnTo>
                <a:lnTo>
                  <a:pt x="178" y="216"/>
                </a:lnTo>
                <a:lnTo>
                  <a:pt x="163" y="223"/>
                </a:lnTo>
                <a:lnTo>
                  <a:pt x="155" y="242"/>
                </a:lnTo>
                <a:lnTo>
                  <a:pt x="151" y="261"/>
                </a:lnTo>
                <a:lnTo>
                  <a:pt x="124" y="261"/>
                </a:lnTo>
                <a:lnTo>
                  <a:pt x="117" y="254"/>
                </a:lnTo>
                <a:lnTo>
                  <a:pt x="117" y="237"/>
                </a:lnTo>
                <a:lnTo>
                  <a:pt x="108" y="227"/>
                </a:lnTo>
                <a:lnTo>
                  <a:pt x="98" y="236"/>
                </a:lnTo>
                <a:lnTo>
                  <a:pt x="71" y="253"/>
                </a:lnTo>
                <a:lnTo>
                  <a:pt x="75" y="276"/>
                </a:lnTo>
                <a:lnTo>
                  <a:pt x="73" y="287"/>
                </a:lnTo>
                <a:lnTo>
                  <a:pt x="55" y="310"/>
                </a:lnTo>
                <a:lnTo>
                  <a:pt x="45" y="310"/>
                </a:lnTo>
                <a:lnTo>
                  <a:pt x="46" y="318"/>
                </a:lnTo>
                <a:lnTo>
                  <a:pt x="49" y="330"/>
                </a:lnTo>
                <a:lnTo>
                  <a:pt x="34" y="334"/>
                </a:lnTo>
                <a:lnTo>
                  <a:pt x="12" y="338"/>
                </a:lnTo>
                <a:lnTo>
                  <a:pt x="0" y="398"/>
                </a:lnTo>
                <a:lnTo>
                  <a:pt x="12" y="405"/>
                </a:lnTo>
                <a:lnTo>
                  <a:pt x="29" y="412"/>
                </a:lnTo>
                <a:lnTo>
                  <a:pt x="55" y="421"/>
                </a:lnTo>
                <a:lnTo>
                  <a:pt x="83" y="438"/>
                </a:lnTo>
                <a:lnTo>
                  <a:pt x="83" y="446"/>
                </a:lnTo>
                <a:lnTo>
                  <a:pt x="75" y="478"/>
                </a:lnTo>
                <a:lnTo>
                  <a:pt x="75" y="515"/>
                </a:lnTo>
                <a:lnTo>
                  <a:pt x="80" y="528"/>
                </a:lnTo>
                <a:lnTo>
                  <a:pt x="99" y="534"/>
                </a:lnTo>
                <a:lnTo>
                  <a:pt x="133" y="549"/>
                </a:lnTo>
                <a:lnTo>
                  <a:pt x="146" y="557"/>
                </a:lnTo>
                <a:lnTo>
                  <a:pt x="148" y="576"/>
                </a:lnTo>
                <a:lnTo>
                  <a:pt x="137" y="588"/>
                </a:lnTo>
                <a:lnTo>
                  <a:pt x="123" y="616"/>
                </a:lnTo>
                <a:lnTo>
                  <a:pt x="123" y="633"/>
                </a:lnTo>
                <a:lnTo>
                  <a:pt x="129" y="670"/>
                </a:lnTo>
                <a:lnTo>
                  <a:pt x="126" y="685"/>
                </a:lnTo>
                <a:lnTo>
                  <a:pt x="123" y="709"/>
                </a:lnTo>
                <a:lnTo>
                  <a:pt x="137" y="727"/>
                </a:lnTo>
                <a:lnTo>
                  <a:pt x="131" y="752"/>
                </a:lnTo>
                <a:lnTo>
                  <a:pt x="126" y="773"/>
                </a:lnTo>
                <a:lnTo>
                  <a:pt x="126" y="789"/>
                </a:lnTo>
                <a:lnTo>
                  <a:pt x="129" y="792"/>
                </a:lnTo>
                <a:lnTo>
                  <a:pt x="140" y="798"/>
                </a:lnTo>
                <a:lnTo>
                  <a:pt x="160" y="815"/>
                </a:lnTo>
                <a:lnTo>
                  <a:pt x="169" y="829"/>
                </a:lnTo>
                <a:lnTo>
                  <a:pt x="186" y="849"/>
                </a:lnTo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grpSp>
        <p:nvGrpSpPr>
          <p:cNvPr id="2" name="1 Grupo"/>
          <p:cNvGrpSpPr/>
          <p:nvPr/>
        </p:nvGrpSpPr>
        <p:grpSpPr>
          <a:xfrm>
            <a:off x="6886137" y="3398354"/>
            <a:ext cx="1207949" cy="735012"/>
            <a:chOff x="6488251" y="3753086"/>
            <a:chExt cx="1207949" cy="735012"/>
          </a:xfrm>
          <a:solidFill>
            <a:srgbClr val="00B0F0"/>
          </a:solidFill>
        </p:grpSpPr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6488251" y="4263511"/>
              <a:ext cx="164584" cy="135627"/>
            </a:xfrm>
            <a:custGeom>
              <a:avLst/>
              <a:gdLst>
                <a:gd name="T0" fmla="*/ 78 w 93"/>
                <a:gd name="T1" fmla="*/ 0 h 81"/>
                <a:gd name="T2" fmla="*/ 52 w 93"/>
                <a:gd name="T3" fmla="*/ 0 h 81"/>
                <a:gd name="T4" fmla="*/ 21 w 93"/>
                <a:gd name="T5" fmla="*/ 17 h 81"/>
                <a:gd name="T6" fmla="*/ 21 w 93"/>
                <a:gd name="T7" fmla="*/ 34 h 81"/>
                <a:gd name="T8" fmla="*/ 12 w 93"/>
                <a:gd name="T9" fmla="*/ 37 h 81"/>
                <a:gd name="T10" fmla="*/ 3 w 93"/>
                <a:gd name="T11" fmla="*/ 49 h 81"/>
                <a:gd name="T12" fmla="*/ 0 w 93"/>
                <a:gd name="T13" fmla="*/ 60 h 81"/>
                <a:gd name="T14" fmla="*/ 9 w 93"/>
                <a:gd name="T15" fmla="*/ 63 h 81"/>
                <a:gd name="T16" fmla="*/ 26 w 93"/>
                <a:gd name="T17" fmla="*/ 80 h 81"/>
                <a:gd name="T18" fmla="*/ 38 w 93"/>
                <a:gd name="T19" fmla="*/ 80 h 81"/>
                <a:gd name="T20" fmla="*/ 38 w 93"/>
                <a:gd name="T21" fmla="*/ 71 h 81"/>
                <a:gd name="T22" fmla="*/ 47 w 93"/>
                <a:gd name="T23" fmla="*/ 54 h 81"/>
                <a:gd name="T24" fmla="*/ 57 w 93"/>
                <a:gd name="T25" fmla="*/ 57 h 81"/>
                <a:gd name="T26" fmla="*/ 66 w 93"/>
                <a:gd name="T27" fmla="*/ 45 h 81"/>
                <a:gd name="T28" fmla="*/ 89 w 93"/>
                <a:gd name="T29" fmla="*/ 23 h 81"/>
                <a:gd name="T30" fmla="*/ 92 w 93"/>
                <a:gd name="T31" fmla="*/ 17 h 81"/>
                <a:gd name="T32" fmla="*/ 89 w 93"/>
                <a:gd name="T33" fmla="*/ 14 h 81"/>
                <a:gd name="T34" fmla="*/ 78 w 93"/>
                <a:gd name="T3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" h="81">
                  <a:moveTo>
                    <a:pt x="78" y="0"/>
                  </a:moveTo>
                  <a:lnTo>
                    <a:pt x="52" y="0"/>
                  </a:lnTo>
                  <a:lnTo>
                    <a:pt x="21" y="17"/>
                  </a:lnTo>
                  <a:lnTo>
                    <a:pt x="21" y="34"/>
                  </a:lnTo>
                  <a:lnTo>
                    <a:pt x="12" y="37"/>
                  </a:lnTo>
                  <a:lnTo>
                    <a:pt x="3" y="49"/>
                  </a:lnTo>
                  <a:lnTo>
                    <a:pt x="0" y="60"/>
                  </a:lnTo>
                  <a:lnTo>
                    <a:pt x="9" y="63"/>
                  </a:lnTo>
                  <a:lnTo>
                    <a:pt x="26" y="80"/>
                  </a:lnTo>
                  <a:lnTo>
                    <a:pt x="38" y="80"/>
                  </a:lnTo>
                  <a:lnTo>
                    <a:pt x="38" y="71"/>
                  </a:lnTo>
                  <a:lnTo>
                    <a:pt x="47" y="54"/>
                  </a:lnTo>
                  <a:lnTo>
                    <a:pt x="57" y="57"/>
                  </a:lnTo>
                  <a:lnTo>
                    <a:pt x="66" y="45"/>
                  </a:lnTo>
                  <a:lnTo>
                    <a:pt x="89" y="23"/>
                  </a:lnTo>
                  <a:lnTo>
                    <a:pt x="92" y="17"/>
                  </a:lnTo>
                  <a:lnTo>
                    <a:pt x="89" y="14"/>
                  </a:lnTo>
                  <a:lnTo>
                    <a:pt x="78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6563748" y="4413721"/>
              <a:ext cx="89087" cy="74377"/>
            </a:xfrm>
            <a:custGeom>
              <a:avLst/>
              <a:gdLst>
                <a:gd name="T0" fmla="*/ 9 w 50"/>
                <a:gd name="T1" fmla="*/ 0 h 44"/>
                <a:gd name="T2" fmla="*/ 9 w 50"/>
                <a:gd name="T3" fmla="*/ 9 h 44"/>
                <a:gd name="T4" fmla="*/ 0 w 50"/>
                <a:gd name="T5" fmla="*/ 17 h 44"/>
                <a:gd name="T6" fmla="*/ 0 w 50"/>
                <a:gd name="T7" fmla="*/ 31 h 44"/>
                <a:gd name="T8" fmla="*/ 9 w 50"/>
                <a:gd name="T9" fmla="*/ 43 h 44"/>
                <a:gd name="T10" fmla="*/ 17 w 50"/>
                <a:gd name="T11" fmla="*/ 34 h 44"/>
                <a:gd name="T12" fmla="*/ 23 w 50"/>
                <a:gd name="T13" fmla="*/ 38 h 44"/>
                <a:gd name="T14" fmla="*/ 37 w 50"/>
                <a:gd name="T15" fmla="*/ 43 h 44"/>
                <a:gd name="T16" fmla="*/ 49 w 50"/>
                <a:gd name="T17" fmla="*/ 38 h 44"/>
                <a:gd name="T18" fmla="*/ 46 w 50"/>
                <a:gd name="T19" fmla="*/ 29 h 44"/>
                <a:gd name="T20" fmla="*/ 35 w 50"/>
                <a:gd name="T21" fmla="*/ 17 h 44"/>
                <a:gd name="T22" fmla="*/ 26 w 50"/>
                <a:gd name="T23" fmla="*/ 14 h 44"/>
                <a:gd name="T24" fmla="*/ 17 w 50"/>
                <a:gd name="T25" fmla="*/ 14 h 44"/>
                <a:gd name="T26" fmla="*/ 9 w 50"/>
                <a:gd name="T2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44">
                  <a:moveTo>
                    <a:pt x="9" y="0"/>
                  </a:moveTo>
                  <a:lnTo>
                    <a:pt x="9" y="9"/>
                  </a:lnTo>
                  <a:lnTo>
                    <a:pt x="0" y="17"/>
                  </a:lnTo>
                  <a:lnTo>
                    <a:pt x="0" y="31"/>
                  </a:lnTo>
                  <a:lnTo>
                    <a:pt x="9" y="43"/>
                  </a:lnTo>
                  <a:lnTo>
                    <a:pt x="17" y="34"/>
                  </a:lnTo>
                  <a:lnTo>
                    <a:pt x="23" y="38"/>
                  </a:lnTo>
                  <a:lnTo>
                    <a:pt x="37" y="43"/>
                  </a:lnTo>
                  <a:lnTo>
                    <a:pt x="49" y="38"/>
                  </a:lnTo>
                  <a:lnTo>
                    <a:pt x="46" y="29"/>
                  </a:lnTo>
                  <a:lnTo>
                    <a:pt x="35" y="17"/>
                  </a:lnTo>
                  <a:lnTo>
                    <a:pt x="26" y="14"/>
                  </a:lnTo>
                  <a:lnTo>
                    <a:pt x="17" y="14"/>
                  </a:lnTo>
                  <a:lnTo>
                    <a:pt x="9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6904993" y="3799753"/>
              <a:ext cx="446941" cy="350006"/>
            </a:xfrm>
            <a:custGeom>
              <a:avLst/>
              <a:gdLst>
                <a:gd name="T0" fmla="*/ 199 w 254"/>
                <a:gd name="T1" fmla="*/ 0 h 208"/>
                <a:gd name="T2" fmla="*/ 177 w 254"/>
                <a:gd name="T3" fmla="*/ 14 h 208"/>
                <a:gd name="T4" fmla="*/ 182 w 254"/>
                <a:gd name="T5" fmla="*/ 20 h 208"/>
                <a:gd name="T6" fmla="*/ 193 w 254"/>
                <a:gd name="T7" fmla="*/ 20 h 208"/>
                <a:gd name="T8" fmla="*/ 187 w 254"/>
                <a:gd name="T9" fmla="*/ 31 h 208"/>
                <a:gd name="T10" fmla="*/ 173 w 254"/>
                <a:gd name="T11" fmla="*/ 45 h 208"/>
                <a:gd name="T12" fmla="*/ 187 w 254"/>
                <a:gd name="T13" fmla="*/ 43 h 208"/>
                <a:gd name="T14" fmla="*/ 196 w 254"/>
                <a:gd name="T15" fmla="*/ 51 h 208"/>
                <a:gd name="T16" fmla="*/ 196 w 254"/>
                <a:gd name="T17" fmla="*/ 54 h 208"/>
                <a:gd name="T18" fmla="*/ 208 w 254"/>
                <a:gd name="T19" fmla="*/ 65 h 208"/>
                <a:gd name="T20" fmla="*/ 219 w 254"/>
                <a:gd name="T21" fmla="*/ 60 h 208"/>
                <a:gd name="T22" fmla="*/ 225 w 254"/>
                <a:gd name="T23" fmla="*/ 43 h 208"/>
                <a:gd name="T24" fmla="*/ 239 w 254"/>
                <a:gd name="T25" fmla="*/ 45 h 208"/>
                <a:gd name="T26" fmla="*/ 248 w 254"/>
                <a:gd name="T27" fmla="*/ 54 h 208"/>
                <a:gd name="T28" fmla="*/ 253 w 254"/>
                <a:gd name="T29" fmla="*/ 65 h 208"/>
                <a:gd name="T30" fmla="*/ 244 w 254"/>
                <a:gd name="T31" fmla="*/ 77 h 208"/>
                <a:gd name="T32" fmla="*/ 233 w 254"/>
                <a:gd name="T33" fmla="*/ 83 h 208"/>
                <a:gd name="T34" fmla="*/ 241 w 254"/>
                <a:gd name="T35" fmla="*/ 97 h 208"/>
                <a:gd name="T36" fmla="*/ 239 w 254"/>
                <a:gd name="T37" fmla="*/ 110 h 208"/>
                <a:gd name="T38" fmla="*/ 236 w 254"/>
                <a:gd name="T39" fmla="*/ 128 h 208"/>
                <a:gd name="T40" fmla="*/ 230 w 254"/>
                <a:gd name="T41" fmla="*/ 145 h 208"/>
                <a:gd name="T42" fmla="*/ 210 w 254"/>
                <a:gd name="T43" fmla="*/ 148 h 208"/>
                <a:gd name="T44" fmla="*/ 216 w 254"/>
                <a:gd name="T45" fmla="*/ 159 h 208"/>
                <a:gd name="T46" fmla="*/ 225 w 254"/>
                <a:gd name="T47" fmla="*/ 173 h 208"/>
                <a:gd name="T48" fmla="*/ 213 w 254"/>
                <a:gd name="T49" fmla="*/ 181 h 208"/>
                <a:gd name="T50" fmla="*/ 208 w 254"/>
                <a:gd name="T51" fmla="*/ 198 h 208"/>
                <a:gd name="T52" fmla="*/ 199 w 254"/>
                <a:gd name="T53" fmla="*/ 202 h 208"/>
                <a:gd name="T54" fmla="*/ 191 w 254"/>
                <a:gd name="T55" fmla="*/ 196 h 208"/>
                <a:gd name="T56" fmla="*/ 182 w 254"/>
                <a:gd name="T57" fmla="*/ 196 h 208"/>
                <a:gd name="T58" fmla="*/ 165 w 254"/>
                <a:gd name="T59" fmla="*/ 207 h 208"/>
                <a:gd name="T60" fmla="*/ 142 w 254"/>
                <a:gd name="T61" fmla="*/ 179 h 208"/>
                <a:gd name="T62" fmla="*/ 122 w 254"/>
                <a:gd name="T63" fmla="*/ 184 h 208"/>
                <a:gd name="T64" fmla="*/ 108 w 254"/>
                <a:gd name="T65" fmla="*/ 171 h 208"/>
                <a:gd name="T66" fmla="*/ 102 w 254"/>
                <a:gd name="T67" fmla="*/ 153 h 208"/>
                <a:gd name="T68" fmla="*/ 102 w 254"/>
                <a:gd name="T69" fmla="*/ 136 h 208"/>
                <a:gd name="T70" fmla="*/ 85 w 254"/>
                <a:gd name="T71" fmla="*/ 131 h 208"/>
                <a:gd name="T72" fmla="*/ 76 w 254"/>
                <a:gd name="T73" fmla="*/ 131 h 208"/>
                <a:gd name="T74" fmla="*/ 71 w 254"/>
                <a:gd name="T75" fmla="*/ 122 h 208"/>
                <a:gd name="T76" fmla="*/ 62 w 254"/>
                <a:gd name="T77" fmla="*/ 131 h 208"/>
                <a:gd name="T78" fmla="*/ 57 w 254"/>
                <a:gd name="T79" fmla="*/ 145 h 208"/>
                <a:gd name="T80" fmla="*/ 42 w 254"/>
                <a:gd name="T81" fmla="*/ 157 h 208"/>
                <a:gd name="T82" fmla="*/ 26 w 254"/>
                <a:gd name="T83" fmla="*/ 136 h 208"/>
                <a:gd name="T84" fmla="*/ 0 w 254"/>
                <a:gd name="T85" fmla="*/ 133 h 208"/>
                <a:gd name="T86" fmla="*/ 5 w 254"/>
                <a:gd name="T87" fmla="*/ 122 h 208"/>
                <a:gd name="T88" fmla="*/ 23 w 254"/>
                <a:gd name="T89" fmla="*/ 110 h 208"/>
                <a:gd name="T90" fmla="*/ 26 w 254"/>
                <a:gd name="T91" fmla="*/ 97 h 208"/>
                <a:gd name="T92" fmla="*/ 45 w 254"/>
                <a:gd name="T93" fmla="*/ 71 h 208"/>
                <a:gd name="T94" fmla="*/ 68 w 254"/>
                <a:gd name="T95" fmla="*/ 69 h 208"/>
                <a:gd name="T96" fmla="*/ 88 w 254"/>
                <a:gd name="T97" fmla="*/ 48 h 208"/>
                <a:gd name="T98" fmla="*/ 94 w 254"/>
                <a:gd name="T99" fmla="*/ 37 h 208"/>
                <a:gd name="T100" fmla="*/ 108 w 254"/>
                <a:gd name="T101" fmla="*/ 23 h 208"/>
                <a:gd name="T102" fmla="*/ 116 w 254"/>
                <a:gd name="T103" fmla="*/ 29 h 208"/>
                <a:gd name="T104" fmla="*/ 137 w 254"/>
                <a:gd name="T105" fmla="*/ 20 h 208"/>
                <a:gd name="T106" fmla="*/ 142 w 254"/>
                <a:gd name="T107" fmla="*/ 5 h 208"/>
                <a:gd name="T108" fmla="*/ 170 w 254"/>
                <a:gd name="T109" fmla="*/ 3 h 208"/>
                <a:gd name="T110" fmla="*/ 199 w 254"/>
                <a:gd name="T111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54" h="208">
                  <a:moveTo>
                    <a:pt x="199" y="0"/>
                  </a:moveTo>
                  <a:lnTo>
                    <a:pt x="177" y="14"/>
                  </a:lnTo>
                  <a:lnTo>
                    <a:pt x="182" y="20"/>
                  </a:lnTo>
                  <a:lnTo>
                    <a:pt x="193" y="20"/>
                  </a:lnTo>
                  <a:lnTo>
                    <a:pt x="187" y="31"/>
                  </a:lnTo>
                  <a:lnTo>
                    <a:pt x="173" y="45"/>
                  </a:lnTo>
                  <a:lnTo>
                    <a:pt x="187" y="43"/>
                  </a:lnTo>
                  <a:lnTo>
                    <a:pt x="196" y="51"/>
                  </a:lnTo>
                  <a:lnTo>
                    <a:pt x="196" y="54"/>
                  </a:lnTo>
                  <a:lnTo>
                    <a:pt x="208" y="65"/>
                  </a:lnTo>
                  <a:lnTo>
                    <a:pt x="219" y="60"/>
                  </a:lnTo>
                  <a:lnTo>
                    <a:pt x="225" y="43"/>
                  </a:lnTo>
                  <a:lnTo>
                    <a:pt x="239" y="45"/>
                  </a:lnTo>
                  <a:lnTo>
                    <a:pt x="248" y="54"/>
                  </a:lnTo>
                  <a:lnTo>
                    <a:pt x="253" y="65"/>
                  </a:lnTo>
                  <a:lnTo>
                    <a:pt x="244" y="77"/>
                  </a:lnTo>
                  <a:lnTo>
                    <a:pt x="233" y="83"/>
                  </a:lnTo>
                  <a:lnTo>
                    <a:pt x="241" y="97"/>
                  </a:lnTo>
                  <a:lnTo>
                    <a:pt x="239" y="110"/>
                  </a:lnTo>
                  <a:lnTo>
                    <a:pt x="236" y="128"/>
                  </a:lnTo>
                  <a:lnTo>
                    <a:pt x="230" y="145"/>
                  </a:lnTo>
                  <a:lnTo>
                    <a:pt x="210" y="148"/>
                  </a:lnTo>
                  <a:lnTo>
                    <a:pt x="216" y="159"/>
                  </a:lnTo>
                  <a:lnTo>
                    <a:pt x="225" y="173"/>
                  </a:lnTo>
                  <a:lnTo>
                    <a:pt x="213" y="181"/>
                  </a:lnTo>
                  <a:lnTo>
                    <a:pt x="208" y="198"/>
                  </a:lnTo>
                  <a:lnTo>
                    <a:pt x="199" y="202"/>
                  </a:lnTo>
                  <a:lnTo>
                    <a:pt x="191" y="196"/>
                  </a:lnTo>
                  <a:lnTo>
                    <a:pt x="182" y="196"/>
                  </a:lnTo>
                  <a:lnTo>
                    <a:pt x="165" y="207"/>
                  </a:lnTo>
                  <a:lnTo>
                    <a:pt x="142" y="179"/>
                  </a:lnTo>
                  <a:lnTo>
                    <a:pt x="122" y="184"/>
                  </a:lnTo>
                  <a:lnTo>
                    <a:pt x="108" y="171"/>
                  </a:lnTo>
                  <a:lnTo>
                    <a:pt x="102" y="153"/>
                  </a:lnTo>
                  <a:lnTo>
                    <a:pt x="102" y="136"/>
                  </a:lnTo>
                  <a:lnTo>
                    <a:pt x="85" y="131"/>
                  </a:lnTo>
                  <a:lnTo>
                    <a:pt x="76" y="131"/>
                  </a:lnTo>
                  <a:lnTo>
                    <a:pt x="71" y="122"/>
                  </a:lnTo>
                  <a:lnTo>
                    <a:pt x="62" y="131"/>
                  </a:lnTo>
                  <a:lnTo>
                    <a:pt x="57" y="145"/>
                  </a:lnTo>
                  <a:lnTo>
                    <a:pt x="42" y="157"/>
                  </a:lnTo>
                  <a:lnTo>
                    <a:pt x="26" y="136"/>
                  </a:lnTo>
                  <a:lnTo>
                    <a:pt x="0" y="133"/>
                  </a:lnTo>
                  <a:lnTo>
                    <a:pt x="5" y="122"/>
                  </a:lnTo>
                  <a:lnTo>
                    <a:pt x="23" y="110"/>
                  </a:lnTo>
                  <a:lnTo>
                    <a:pt x="26" y="97"/>
                  </a:lnTo>
                  <a:lnTo>
                    <a:pt x="45" y="71"/>
                  </a:lnTo>
                  <a:lnTo>
                    <a:pt x="68" y="69"/>
                  </a:lnTo>
                  <a:lnTo>
                    <a:pt x="88" y="48"/>
                  </a:lnTo>
                  <a:lnTo>
                    <a:pt x="94" y="37"/>
                  </a:lnTo>
                  <a:lnTo>
                    <a:pt x="108" y="23"/>
                  </a:lnTo>
                  <a:lnTo>
                    <a:pt x="116" y="29"/>
                  </a:lnTo>
                  <a:lnTo>
                    <a:pt x="137" y="20"/>
                  </a:lnTo>
                  <a:lnTo>
                    <a:pt x="142" y="5"/>
                  </a:lnTo>
                  <a:lnTo>
                    <a:pt x="170" y="3"/>
                  </a:lnTo>
                  <a:lnTo>
                    <a:pt x="199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>
              <a:off x="7484809" y="3753086"/>
              <a:ext cx="211391" cy="144377"/>
            </a:xfrm>
            <a:custGeom>
              <a:avLst/>
              <a:gdLst>
                <a:gd name="T0" fmla="*/ 0 w 120"/>
                <a:gd name="T1" fmla="*/ 4 h 86"/>
                <a:gd name="T2" fmla="*/ 10 w 120"/>
                <a:gd name="T3" fmla="*/ 0 h 86"/>
                <a:gd name="T4" fmla="*/ 36 w 120"/>
                <a:gd name="T5" fmla="*/ 4 h 86"/>
                <a:gd name="T6" fmla="*/ 46 w 120"/>
                <a:gd name="T7" fmla="*/ 7 h 86"/>
                <a:gd name="T8" fmla="*/ 55 w 120"/>
                <a:gd name="T9" fmla="*/ 4 h 86"/>
                <a:gd name="T10" fmla="*/ 70 w 120"/>
                <a:gd name="T11" fmla="*/ 0 h 86"/>
                <a:gd name="T12" fmla="*/ 86 w 120"/>
                <a:gd name="T13" fmla="*/ 2 h 86"/>
                <a:gd name="T14" fmla="*/ 101 w 120"/>
                <a:gd name="T15" fmla="*/ 9 h 86"/>
                <a:gd name="T16" fmla="*/ 110 w 120"/>
                <a:gd name="T17" fmla="*/ 31 h 86"/>
                <a:gd name="T18" fmla="*/ 105 w 120"/>
                <a:gd name="T19" fmla="*/ 42 h 86"/>
                <a:gd name="T20" fmla="*/ 112 w 120"/>
                <a:gd name="T21" fmla="*/ 57 h 86"/>
                <a:gd name="T22" fmla="*/ 119 w 120"/>
                <a:gd name="T23" fmla="*/ 71 h 86"/>
                <a:gd name="T24" fmla="*/ 117 w 120"/>
                <a:gd name="T25" fmla="*/ 85 h 86"/>
                <a:gd name="T26" fmla="*/ 110 w 120"/>
                <a:gd name="T27" fmla="*/ 73 h 86"/>
                <a:gd name="T28" fmla="*/ 91 w 120"/>
                <a:gd name="T29" fmla="*/ 54 h 86"/>
                <a:gd name="T30" fmla="*/ 60 w 120"/>
                <a:gd name="T31" fmla="*/ 42 h 86"/>
                <a:gd name="T32" fmla="*/ 36 w 120"/>
                <a:gd name="T33" fmla="*/ 40 h 86"/>
                <a:gd name="T34" fmla="*/ 19 w 120"/>
                <a:gd name="T35" fmla="*/ 45 h 86"/>
                <a:gd name="T36" fmla="*/ 12 w 120"/>
                <a:gd name="T37" fmla="*/ 38 h 86"/>
                <a:gd name="T38" fmla="*/ 10 w 120"/>
                <a:gd name="T39" fmla="*/ 24 h 86"/>
                <a:gd name="T40" fmla="*/ 0 w 120"/>
                <a:gd name="T41" fmla="*/ 18 h 86"/>
                <a:gd name="T42" fmla="*/ 0 w 120"/>
                <a:gd name="T43" fmla="*/ 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0" h="86">
                  <a:moveTo>
                    <a:pt x="0" y="4"/>
                  </a:moveTo>
                  <a:lnTo>
                    <a:pt x="10" y="0"/>
                  </a:lnTo>
                  <a:lnTo>
                    <a:pt x="36" y="4"/>
                  </a:lnTo>
                  <a:lnTo>
                    <a:pt x="46" y="7"/>
                  </a:lnTo>
                  <a:lnTo>
                    <a:pt x="55" y="4"/>
                  </a:lnTo>
                  <a:lnTo>
                    <a:pt x="70" y="0"/>
                  </a:lnTo>
                  <a:lnTo>
                    <a:pt x="86" y="2"/>
                  </a:lnTo>
                  <a:lnTo>
                    <a:pt x="101" y="9"/>
                  </a:lnTo>
                  <a:lnTo>
                    <a:pt x="110" y="31"/>
                  </a:lnTo>
                  <a:lnTo>
                    <a:pt x="105" y="42"/>
                  </a:lnTo>
                  <a:lnTo>
                    <a:pt x="112" y="57"/>
                  </a:lnTo>
                  <a:lnTo>
                    <a:pt x="119" y="71"/>
                  </a:lnTo>
                  <a:lnTo>
                    <a:pt x="117" y="85"/>
                  </a:lnTo>
                  <a:lnTo>
                    <a:pt x="110" y="73"/>
                  </a:lnTo>
                  <a:lnTo>
                    <a:pt x="91" y="54"/>
                  </a:lnTo>
                  <a:lnTo>
                    <a:pt x="60" y="42"/>
                  </a:lnTo>
                  <a:lnTo>
                    <a:pt x="36" y="40"/>
                  </a:lnTo>
                  <a:lnTo>
                    <a:pt x="19" y="45"/>
                  </a:lnTo>
                  <a:lnTo>
                    <a:pt x="12" y="38"/>
                  </a:lnTo>
                  <a:lnTo>
                    <a:pt x="10" y="24"/>
                  </a:lnTo>
                  <a:lnTo>
                    <a:pt x="0" y="18"/>
                  </a:lnTo>
                  <a:lnTo>
                    <a:pt x="0" y="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17" name="Freeform 13"/>
            <p:cNvSpPr>
              <a:spLocks/>
            </p:cNvSpPr>
            <p:nvPr/>
          </p:nvSpPr>
          <p:spPr bwMode="auto">
            <a:xfrm>
              <a:off x="7140543" y="4183301"/>
              <a:ext cx="70967" cy="52501"/>
            </a:xfrm>
            <a:custGeom>
              <a:avLst/>
              <a:gdLst>
                <a:gd name="T0" fmla="*/ 12 w 40"/>
                <a:gd name="T1" fmla="*/ 0 h 32"/>
                <a:gd name="T2" fmla="*/ 0 w 40"/>
                <a:gd name="T3" fmla="*/ 14 h 32"/>
                <a:gd name="T4" fmla="*/ 5 w 40"/>
                <a:gd name="T5" fmla="*/ 25 h 32"/>
                <a:gd name="T6" fmla="*/ 14 w 40"/>
                <a:gd name="T7" fmla="*/ 31 h 32"/>
                <a:gd name="T8" fmla="*/ 28 w 40"/>
                <a:gd name="T9" fmla="*/ 25 h 32"/>
                <a:gd name="T10" fmla="*/ 39 w 40"/>
                <a:gd name="T11" fmla="*/ 19 h 32"/>
                <a:gd name="T12" fmla="*/ 34 w 40"/>
                <a:gd name="T13" fmla="*/ 11 h 32"/>
                <a:gd name="T14" fmla="*/ 12 w 40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32">
                  <a:moveTo>
                    <a:pt x="12" y="0"/>
                  </a:moveTo>
                  <a:lnTo>
                    <a:pt x="0" y="14"/>
                  </a:lnTo>
                  <a:lnTo>
                    <a:pt x="5" y="25"/>
                  </a:lnTo>
                  <a:lnTo>
                    <a:pt x="14" y="31"/>
                  </a:lnTo>
                  <a:lnTo>
                    <a:pt x="28" y="25"/>
                  </a:lnTo>
                  <a:lnTo>
                    <a:pt x="39" y="19"/>
                  </a:lnTo>
                  <a:lnTo>
                    <a:pt x="34" y="11"/>
                  </a:lnTo>
                  <a:lnTo>
                    <a:pt x="12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</p:grpSp>
      <p:sp>
        <p:nvSpPr>
          <p:cNvPr id="18" name="Freeform 14"/>
          <p:cNvSpPr>
            <a:spLocks/>
          </p:cNvSpPr>
          <p:nvPr/>
        </p:nvSpPr>
        <p:spPr bwMode="auto">
          <a:xfrm>
            <a:off x="6418056" y="2071250"/>
            <a:ext cx="1182281" cy="1191477"/>
          </a:xfrm>
          <a:custGeom>
            <a:avLst/>
            <a:gdLst>
              <a:gd name="T0" fmla="*/ 119 w 671"/>
              <a:gd name="T1" fmla="*/ 164 h 711"/>
              <a:gd name="T2" fmla="*/ 104 w 671"/>
              <a:gd name="T3" fmla="*/ 217 h 711"/>
              <a:gd name="T4" fmla="*/ 100 w 671"/>
              <a:gd name="T5" fmla="*/ 270 h 711"/>
              <a:gd name="T6" fmla="*/ 28 w 671"/>
              <a:gd name="T7" fmla="*/ 357 h 711"/>
              <a:gd name="T8" fmla="*/ 45 w 671"/>
              <a:gd name="T9" fmla="*/ 381 h 711"/>
              <a:gd name="T10" fmla="*/ 37 w 671"/>
              <a:gd name="T11" fmla="*/ 459 h 711"/>
              <a:gd name="T12" fmla="*/ 29 w 671"/>
              <a:gd name="T13" fmla="*/ 514 h 711"/>
              <a:gd name="T14" fmla="*/ 20 w 671"/>
              <a:gd name="T15" fmla="*/ 552 h 711"/>
              <a:gd name="T16" fmla="*/ 9 w 671"/>
              <a:gd name="T17" fmla="*/ 595 h 711"/>
              <a:gd name="T18" fmla="*/ 0 w 671"/>
              <a:gd name="T19" fmla="*/ 625 h 711"/>
              <a:gd name="T20" fmla="*/ 31 w 671"/>
              <a:gd name="T21" fmla="*/ 644 h 711"/>
              <a:gd name="T22" fmla="*/ 39 w 671"/>
              <a:gd name="T23" fmla="*/ 681 h 711"/>
              <a:gd name="T24" fmla="*/ 62 w 671"/>
              <a:gd name="T25" fmla="*/ 670 h 711"/>
              <a:gd name="T26" fmla="*/ 76 w 671"/>
              <a:gd name="T27" fmla="*/ 696 h 711"/>
              <a:gd name="T28" fmla="*/ 105 w 671"/>
              <a:gd name="T29" fmla="*/ 670 h 711"/>
              <a:gd name="T30" fmla="*/ 119 w 671"/>
              <a:gd name="T31" fmla="*/ 650 h 711"/>
              <a:gd name="T32" fmla="*/ 156 w 671"/>
              <a:gd name="T33" fmla="*/ 639 h 711"/>
              <a:gd name="T34" fmla="*/ 164 w 671"/>
              <a:gd name="T35" fmla="*/ 610 h 711"/>
              <a:gd name="T36" fmla="*/ 136 w 671"/>
              <a:gd name="T37" fmla="*/ 596 h 711"/>
              <a:gd name="T38" fmla="*/ 199 w 671"/>
              <a:gd name="T39" fmla="*/ 537 h 711"/>
              <a:gd name="T40" fmla="*/ 318 w 671"/>
              <a:gd name="T41" fmla="*/ 485 h 711"/>
              <a:gd name="T42" fmla="*/ 411 w 671"/>
              <a:gd name="T43" fmla="*/ 442 h 711"/>
              <a:gd name="T44" fmla="*/ 463 w 671"/>
              <a:gd name="T45" fmla="*/ 378 h 711"/>
              <a:gd name="T46" fmla="*/ 556 w 671"/>
              <a:gd name="T47" fmla="*/ 330 h 711"/>
              <a:gd name="T48" fmla="*/ 656 w 671"/>
              <a:gd name="T49" fmla="*/ 224 h 711"/>
              <a:gd name="T50" fmla="*/ 618 w 671"/>
              <a:gd name="T51" fmla="*/ 156 h 711"/>
              <a:gd name="T52" fmla="*/ 622 w 671"/>
              <a:gd name="T53" fmla="*/ 136 h 711"/>
              <a:gd name="T54" fmla="*/ 670 w 671"/>
              <a:gd name="T55" fmla="*/ 119 h 711"/>
              <a:gd name="T56" fmla="*/ 644 w 671"/>
              <a:gd name="T57" fmla="*/ 107 h 711"/>
              <a:gd name="T58" fmla="*/ 632 w 671"/>
              <a:gd name="T59" fmla="*/ 79 h 711"/>
              <a:gd name="T60" fmla="*/ 604 w 671"/>
              <a:gd name="T61" fmla="*/ 85 h 711"/>
              <a:gd name="T62" fmla="*/ 601 w 671"/>
              <a:gd name="T63" fmla="*/ 71 h 711"/>
              <a:gd name="T64" fmla="*/ 570 w 671"/>
              <a:gd name="T65" fmla="*/ 68 h 711"/>
              <a:gd name="T66" fmla="*/ 536 w 671"/>
              <a:gd name="T67" fmla="*/ 97 h 711"/>
              <a:gd name="T68" fmla="*/ 539 w 671"/>
              <a:gd name="T69" fmla="*/ 105 h 711"/>
              <a:gd name="T70" fmla="*/ 505 w 671"/>
              <a:gd name="T71" fmla="*/ 114 h 711"/>
              <a:gd name="T72" fmla="*/ 471 w 671"/>
              <a:gd name="T73" fmla="*/ 114 h 711"/>
              <a:gd name="T74" fmla="*/ 440 w 671"/>
              <a:gd name="T75" fmla="*/ 105 h 711"/>
              <a:gd name="T76" fmla="*/ 406 w 671"/>
              <a:gd name="T77" fmla="*/ 111 h 711"/>
              <a:gd name="T78" fmla="*/ 361 w 671"/>
              <a:gd name="T79" fmla="*/ 107 h 711"/>
              <a:gd name="T80" fmla="*/ 326 w 671"/>
              <a:gd name="T81" fmla="*/ 85 h 711"/>
              <a:gd name="T82" fmla="*/ 335 w 671"/>
              <a:gd name="T83" fmla="*/ 71 h 711"/>
              <a:gd name="T84" fmla="*/ 332 w 671"/>
              <a:gd name="T85" fmla="*/ 57 h 711"/>
              <a:gd name="T86" fmla="*/ 295 w 671"/>
              <a:gd name="T87" fmla="*/ 45 h 711"/>
              <a:gd name="T88" fmla="*/ 252 w 671"/>
              <a:gd name="T89" fmla="*/ 45 h 711"/>
              <a:gd name="T90" fmla="*/ 187 w 671"/>
              <a:gd name="T91" fmla="*/ 19 h 711"/>
              <a:gd name="T92" fmla="*/ 130 w 671"/>
              <a:gd name="T93" fmla="*/ 9 h 711"/>
              <a:gd name="T94" fmla="*/ 96 w 671"/>
              <a:gd name="T95" fmla="*/ 5 h 711"/>
              <a:gd name="T96" fmla="*/ 74 w 671"/>
              <a:gd name="T97" fmla="*/ 42 h 7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71" h="711">
                <a:moveTo>
                  <a:pt x="74" y="42"/>
                </a:moveTo>
                <a:lnTo>
                  <a:pt x="119" y="164"/>
                </a:lnTo>
                <a:lnTo>
                  <a:pt x="91" y="178"/>
                </a:lnTo>
                <a:lnTo>
                  <a:pt x="104" y="217"/>
                </a:lnTo>
                <a:lnTo>
                  <a:pt x="107" y="248"/>
                </a:lnTo>
                <a:lnTo>
                  <a:pt x="100" y="270"/>
                </a:lnTo>
                <a:lnTo>
                  <a:pt x="83" y="293"/>
                </a:lnTo>
                <a:lnTo>
                  <a:pt x="28" y="357"/>
                </a:lnTo>
                <a:lnTo>
                  <a:pt x="31" y="369"/>
                </a:lnTo>
                <a:lnTo>
                  <a:pt x="45" y="381"/>
                </a:lnTo>
                <a:lnTo>
                  <a:pt x="22" y="427"/>
                </a:lnTo>
                <a:lnTo>
                  <a:pt x="37" y="459"/>
                </a:lnTo>
                <a:lnTo>
                  <a:pt x="45" y="472"/>
                </a:lnTo>
                <a:lnTo>
                  <a:pt x="29" y="514"/>
                </a:lnTo>
                <a:lnTo>
                  <a:pt x="12" y="525"/>
                </a:lnTo>
                <a:lnTo>
                  <a:pt x="20" y="552"/>
                </a:lnTo>
                <a:lnTo>
                  <a:pt x="20" y="577"/>
                </a:lnTo>
                <a:lnTo>
                  <a:pt x="9" y="595"/>
                </a:lnTo>
                <a:lnTo>
                  <a:pt x="11" y="613"/>
                </a:lnTo>
                <a:lnTo>
                  <a:pt x="0" y="625"/>
                </a:lnTo>
                <a:lnTo>
                  <a:pt x="17" y="647"/>
                </a:lnTo>
                <a:lnTo>
                  <a:pt x="31" y="644"/>
                </a:lnTo>
                <a:lnTo>
                  <a:pt x="31" y="670"/>
                </a:lnTo>
                <a:lnTo>
                  <a:pt x="39" y="681"/>
                </a:lnTo>
                <a:lnTo>
                  <a:pt x="51" y="667"/>
                </a:lnTo>
                <a:lnTo>
                  <a:pt x="62" y="670"/>
                </a:lnTo>
                <a:lnTo>
                  <a:pt x="68" y="687"/>
                </a:lnTo>
                <a:lnTo>
                  <a:pt x="76" y="696"/>
                </a:lnTo>
                <a:lnTo>
                  <a:pt x="76" y="710"/>
                </a:lnTo>
                <a:lnTo>
                  <a:pt x="105" y="670"/>
                </a:lnTo>
                <a:lnTo>
                  <a:pt x="105" y="661"/>
                </a:lnTo>
                <a:lnTo>
                  <a:pt x="119" y="650"/>
                </a:lnTo>
                <a:lnTo>
                  <a:pt x="142" y="664"/>
                </a:lnTo>
                <a:lnTo>
                  <a:pt x="156" y="639"/>
                </a:lnTo>
                <a:lnTo>
                  <a:pt x="167" y="625"/>
                </a:lnTo>
                <a:lnTo>
                  <a:pt x="164" y="610"/>
                </a:lnTo>
                <a:lnTo>
                  <a:pt x="156" y="610"/>
                </a:lnTo>
                <a:lnTo>
                  <a:pt x="136" y="596"/>
                </a:lnTo>
                <a:lnTo>
                  <a:pt x="153" y="587"/>
                </a:lnTo>
                <a:lnTo>
                  <a:pt x="199" y="537"/>
                </a:lnTo>
                <a:lnTo>
                  <a:pt x="238" y="520"/>
                </a:lnTo>
                <a:lnTo>
                  <a:pt x="318" y="485"/>
                </a:lnTo>
                <a:lnTo>
                  <a:pt x="357" y="463"/>
                </a:lnTo>
                <a:lnTo>
                  <a:pt x="411" y="442"/>
                </a:lnTo>
                <a:lnTo>
                  <a:pt x="454" y="403"/>
                </a:lnTo>
                <a:lnTo>
                  <a:pt x="463" y="378"/>
                </a:lnTo>
                <a:lnTo>
                  <a:pt x="482" y="380"/>
                </a:lnTo>
                <a:lnTo>
                  <a:pt x="556" y="330"/>
                </a:lnTo>
                <a:lnTo>
                  <a:pt x="658" y="238"/>
                </a:lnTo>
                <a:lnTo>
                  <a:pt x="656" y="224"/>
                </a:lnTo>
                <a:lnTo>
                  <a:pt x="641" y="181"/>
                </a:lnTo>
                <a:lnTo>
                  <a:pt x="618" y="156"/>
                </a:lnTo>
                <a:lnTo>
                  <a:pt x="616" y="145"/>
                </a:lnTo>
                <a:lnTo>
                  <a:pt x="622" y="136"/>
                </a:lnTo>
                <a:lnTo>
                  <a:pt x="636" y="130"/>
                </a:lnTo>
                <a:lnTo>
                  <a:pt x="670" y="119"/>
                </a:lnTo>
                <a:lnTo>
                  <a:pt x="661" y="114"/>
                </a:lnTo>
                <a:lnTo>
                  <a:pt x="644" y="107"/>
                </a:lnTo>
                <a:lnTo>
                  <a:pt x="627" y="90"/>
                </a:lnTo>
                <a:lnTo>
                  <a:pt x="632" y="79"/>
                </a:lnTo>
                <a:lnTo>
                  <a:pt x="622" y="79"/>
                </a:lnTo>
                <a:lnTo>
                  <a:pt x="604" y="85"/>
                </a:lnTo>
                <a:lnTo>
                  <a:pt x="599" y="79"/>
                </a:lnTo>
                <a:lnTo>
                  <a:pt x="601" y="71"/>
                </a:lnTo>
                <a:lnTo>
                  <a:pt x="584" y="74"/>
                </a:lnTo>
                <a:lnTo>
                  <a:pt x="570" y="68"/>
                </a:lnTo>
                <a:lnTo>
                  <a:pt x="556" y="82"/>
                </a:lnTo>
                <a:lnTo>
                  <a:pt x="536" y="97"/>
                </a:lnTo>
                <a:lnTo>
                  <a:pt x="528" y="97"/>
                </a:lnTo>
                <a:lnTo>
                  <a:pt x="539" y="105"/>
                </a:lnTo>
                <a:lnTo>
                  <a:pt x="528" y="111"/>
                </a:lnTo>
                <a:lnTo>
                  <a:pt x="505" y="114"/>
                </a:lnTo>
                <a:lnTo>
                  <a:pt x="485" y="119"/>
                </a:lnTo>
                <a:lnTo>
                  <a:pt x="471" y="114"/>
                </a:lnTo>
                <a:lnTo>
                  <a:pt x="463" y="105"/>
                </a:lnTo>
                <a:lnTo>
                  <a:pt x="440" y="105"/>
                </a:lnTo>
                <a:lnTo>
                  <a:pt x="423" y="102"/>
                </a:lnTo>
                <a:lnTo>
                  <a:pt x="406" y="111"/>
                </a:lnTo>
                <a:lnTo>
                  <a:pt x="383" y="116"/>
                </a:lnTo>
                <a:lnTo>
                  <a:pt x="361" y="107"/>
                </a:lnTo>
                <a:lnTo>
                  <a:pt x="340" y="97"/>
                </a:lnTo>
                <a:lnTo>
                  <a:pt x="326" y="85"/>
                </a:lnTo>
                <a:lnTo>
                  <a:pt x="323" y="76"/>
                </a:lnTo>
                <a:lnTo>
                  <a:pt x="335" y="71"/>
                </a:lnTo>
                <a:lnTo>
                  <a:pt x="337" y="62"/>
                </a:lnTo>
                <a:lnTo>
                  <a:pt x="332" y="57"/>
                </a:lnTo>
                <a:lnTo>
                  <a:pt x="312" y="54"/>
                </a:lnTo>
                <a:lnTo>
                  <a:pt x="295" y="45"/>
                </a:lnTo>
                <a:lnTo>
                  <a:pt x="266" y="40"/>
                </a:lnTo>
                <a:lnTo>
                  <a:pt x="252" y="45"/>
                </a:lnTo>
                <a:lnTo>
                  <a:pt x="230" y="37"/>
                </a:lnTo>
                <a:lnTo>
                  <a:pt x="187" y="19"/>
                </a:lnTo>
                <a:lnTo>
                  <a:pt x="156" y="19"/>
                </a:lnTo>
                <a:lnTo>
                  <a:pt x="130" y="9"/>
                </a:lnTo>
                <a:lnTo>
                  <a:pt x="114" y="0"/>
                </a:lnTo>
                <a:lnTo>
                  <a:pt x="96" y="5"/>
                </a:lnTo>
                <a:lnTo>
                  <a:pt x="88" y="17"/>
                </a:lnTo>
                <a:lnTo>
                  <a:pt x="74" y="42"/>
                </a:ln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19" name="Freeform 15"/>
          <p:cNvSpPr>
            <a:spLocks/>
          </p:cNvSpPr>
          <p:nvPr/>
        </p:nvSpPr>
        <p:spPr bwMode="auto">
          <a:xfrm>
            <a:off x="5496995" y="2062499"/>
            <a:ext cx="1132452" cy="1500648"/>
          </a:xfrm>
          <a:custGeom>
            <a:avLst/>
            <a:gdLst>
              <a:gd name="T0" fmla="*/ 641 w 642"/>
              <a:gd name="T1" fmla="*/ 170 h 895"/>
              <a:gd name="T2" fmla="*/ 624 w 642"/>
              <a:gd name="T3" fmla="*/ 209 h 895"/>
              <a:gd name="T4" fmla="*/ 627 w 642"/>
              <a:gd name="T5" fmla="*/ 266 h 895"/>
              <a:gd name="T6" fmla="*/ 587 w 642"/>
              <a:gd name="T7" fmla="*/ 318 h 895"/>
              <a:gd name="T8" fmla="*/ 553 w 642"/>
              <a:gd name="T9" fmla="*/ 375 h 895"/>
              <a:gd name="T10" fmla="*/ 541 w 642"/>
              <a:gd name="T11" fmla="*/ 434 h 895"/>
              <a:gd name="T12" fmla="*/ 567 w 642"/>
              <a:gd name="T13" fmla="*/ 477 h 895"/>
              <a:gd name="T14" fmla="*/ 550 w 642"/>
              <a:gd name="T15" fmla="*/ 519 h 895"/>
              <a:gd name="T16" fmla="*/ 541 w 642"/>
              <a:gd name="T17" fmla="*/ 559 h 895"/>
              <a:gd name="T18" fmla="*/ 533 w 642"/>
              <a:gd name="T19" fmla="*/ 598 h 895"/>
              <a:gd name="T20" fmla="*/ 522 w 642"/>
              <a:gd name="T21" fmla="*/ 630 h 895"/>
              <a:gd name="T22" fmla="*/ 510 w 642"/>
              <a:gd name="T23" fmla="*/ 638 h 895"/>
              <a:gd name="T24" fmla="*/ 496 w 642"/>
              <a:gd name="T25" fmla="*/ 644 h 895"/>
              <a:gd name="T26" fmla="*/ 462 w 642"/>
              <a:gd name="T27" fmla="*/ 632 h 895"/>
              <a:gd name="T28" fmla="*/ 417 w 642"/>
              <a:gd name="T29" fmla="*/ 670 h 895"/>
              <a:gd name="T30" fmla="*/ 412 w 642"/>
              <a:gd name="T31" fmla="*/ 684 h 895"/>
              <a:gd name="T32" fmla="*/ 443 w 642"/>
              <a:gd name="T33" fmla="*/ 737 h 895"/>
              <a:gd name="T34" fmla="*/ 429 w 642"/>
              <a:gd name="T35" fmla="*/ 755 h 895"/>
              <a:gd name="T36" fmla="*/ 394 w 642"/>
              <a:gd name="T37" fmla="*/ 800 h 895"/>
              <a:gd name="T38" fmla="*/ 369 w 642"/>
              <a:gd name="T39" fmla="*/ 786 h 895"/>
              <a:gd name="T40" fmla="*/ 363 w 642"/>
              <a:gd name="T41" fmla="*/ 822 h 895"/>
              <a:gd name="T42" fmla="*/ 355 w 642"/>
              <a:gd name="T43" fmla="*/ 843 h 895"/>
              <a:gd name="T44" fmla="*/ 324 w 642"/>
              <a:gd name="T45" fmla="*/ 862 h 895"/>
              <a:gd name="T46" fmla="*/ 312 w 642"/>
              <a:gd name="T47" fmla="*/ 891 h 895"/>
              <a:gd name="T48" fmla="*/ 289 w 642"/>
              <a:gd name="T49" fmla="*/ 891 h 895"/>
              <a:gd name="T50" fmla="*/ 281 w 642"/>
              <a:gd name="T51" fmla="*/ 868 h 895"/>
              <a:gd name="T52" fmla="*/ 258 w 642"/>
              <a:gd name="T53" fmla="*/ 870 h 895"/>
              <a:gd name="T54" fmla="*/ 224 w 642"/>
              <a:gd name="T55" fmla="*/ 865 h 895"/>
              <a:gd name="T56" fmla="*/ 199 w 642"/>
              <a:gd name="T57" fmla="*/ 851 h 895"/>
              <a:gd name="T58" fmla="*/ 167 w 642"/>
              <a:gd name="T59" fmla="*/ 825 h 895"/>
              <a:gd name="T60" fmla="*/ 131 w 642"/>
              <a:gd name="T61" fmla="*/ 794 h 895"/>
              <a:gd name="T62" fmla="*/ 79 w 642"/>
              <a:gd name="T63" fmla="*/ 732 h 895"/>
              <a:gd name="T64" fmla="*/ 114 w 642"/>
              <a:gd name="T65" fmla="*/ 709 h 895"/>
              <a:gd name="T66" fmla="*/ 128 w 642"/>
              <a:gd name="T67" fmla="*/ 684 h 895"/>
              <a:gd name="T68" fmla="*/ 145 w 642"/>
              <a:gd name="T69" fmla="*/ 689 h 895"/>
              <a:gd name="T70" fmla="*/ 153 w 642"/>
              <a:gd name="T71" fmla="*/ 667 h 895"/>
              <a:gd name="T72" fmla="*/ 139 w 642"/>
              <a:gd name="T73" fmla="*/ 630 h 895"/>
              <a:gd name="T74" fmla="*/ 139 w 642"/>
              <a:gd name="T75" fmla="*/ 596 h 895"/>
              <a:gd name="T76" fmla="*/ 55 w 642"/>
              <a:gd name="T77" fmla="*/ 519 h 895"/>
              <a:gd name="T78" fmla="*/ 12 w 642"/>
              <a:gd name="T79" fmla="*/ 508 h 895"/>
              <a:gd name="T80" fmla="*/ 20 w 642"/>
              <a:gd name="T81" fmla="*/ 459 h 895"/>
              <a:gd name="T82" fmla="*/ 34 w 642"/>
              <a:gd name="T83" fmla="*/ 459 h 895"/>
              <a:gd name="T84" fmla="*/ 43 w 642"/>
              <a:gd name="T85" fmla="*/ 431 h 895"/>
              <a:gd name="T86" fmla="*/ 65 w 642"/>
              <a:gd name="T87" fmla="*/ 377 h 895"/>
              <a:gd name="T88" fmla="*/ 83 w 642"/>
              <a:gd name="T89" fmla="*/ 320 h 895"/>
              <a:gd name="T90" fmla="*/ 59 w 642"/>
              <a:gd name="T91" fmla="*/ 292 h 895"/>
              <a:gd name="T92" fmla="*/ 124 w 642"/>
              <a:gd name="T93" fmla="*/ 279 h 895"/>
              <a:gd name="T94" fmla="*/ 191 w 642"/>
              <a:gd name="T95" fmla="*/ 245 h 895"/>
              <a:gd name="T96" fmla="*/ 174 w 642"/>
              <a:gd name="T97" fmla="*/ 169 h 895"/>
              <a:gd name="T98" fmla="*/ 231 w 642"/>
              <a:gd name="T99" fmla="*/ 79 h 895"/>
              <a:gd name="T100" fmla="*/ 298 w 642"/>
              <a:gd name="T101" fmla="*/ 26 h 895"/>
              <a:gd name="T102" fmla="*/ 343 w 642"/>
              <a:gd name="T103" fmla="*/ 19 h 895"/>
              <a:gd name="T104" fmla="*/ 383 w 642"/>
              <a:gd name="T105" fmla="*/ 28 h 895"/>
              <a:gd name="T106" fmla="*/ 443 w 642"/>
              <a:gd name="T107" fmla="*/ 47 h 895"/>
              <a:gd name="T108" fmla="*/ 499 w 642"/>
              <a:gd name="T109" fmla="*/ 56 h 895"/>
              <a:gd name="T110" fmla="*/ 567 w 642"/>
              <a:gd name="T111" fmla="*/ 47 h 8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42" h="895">
                <a:moveTo>
                  <a:pt x="596" y="45"/>
                </a:moveTo>
                <a:lnTo>
                  <a:pt x="641" y="170"/>
                </a:lnTo>
                <a:lnTo>
                  <a:pt x="613" y="184"/>
                </a:lnTo>
                <a:lnTo>
                  <a:pt x="624" y="209"/>
                </a:lnTo>
                <a:lnTo>
                  <a:pt x="629" y="244"/>
                </a:lnTo>
                <a:lnTo>
                  <a:pt x="627" y="266"/>
                </a:lnTo>
                <a:lnTo>
                  <a:pt x="618" y="280"/>
                </a:lnTo>
                <a:lnTo>
                  <a:pt x="587" y="318"/>
                </a:lnTo>
                <a:lnTo>
                  <a:pt x="550" y="360"/>
                </a:lnTo>
                <a:lnTo>
                  <a:pt x="553" y="375"/>
                </a:lnTo>
                <a:lnTo>
                  <a:pt x="567" y="385"/>
                </a:lnTo>
                <a:lnTo>
                  <a:pt x="541" y="434"/>
                </a:lnTo>
                <a:lnTo>
                  <a:pt x="553" y="454"/>
                </a:lnTo>
                <a:lnTo>
                  <a:pt x="567" y="477"/>
                </a:lnTo>
                <a:lnTo>
                  <a:pt x="558" y="499"/>
                </a:lnTo>
                <a:lnTo>
                  <a:pt x="550" y="519"/>
                </a:lnTo>
                <a:lnTo>
                  <a:pt x="533" y="530"/>
                </a:lnTo>
                <a:lnTo>
                  <a:pt x="541" y="559"/>
                </a:lnTo>
                <a:lnTo>
                  <a:pt x="541" y="579"/>
                </a:lnTo>
                <a:lnTo>
                  <a:pt x="533" y="598"/>
                </a:lnTo>
                <a:lnTo>
                  <a:pt x="533" y="618"/>
                </a:lnTo>
                <a:lnTo>
                  <a:pt x="522" y="630"/>
                </a:lnTo>
                <a:lnTo>
                  <a:pt x="522" y="635"/>
                </a:lnTo>
                <a:lnTo>
                  <a:pt x="510" y="638"/>
                </a:lnTo>
                <a:lnTo>
                  <a:pt x="502" y="649"/>
                </a:lnTo>
                <a:lnTo>
                  <a:pt x="496" y="644"/>
                </a:lnTo>
                <a:lnTo>
                  <a:pt x="479" y="632"/>
                </a:lnTo>
                <a:lnTo>
                  <a:pt x="462" y="632"/>
                </a:lnTo>
                <a:lnTo>
                  <a:pt x="446" y="641"/>
                </a:lnTo>
                <a:lnTo>
                  <a:pt x="417" y="670"/>
                </a:lnTo>
                <a:lnTo>
                  <a:pt x="408" y="675"/>
                </a:lnTo>
                <a:lnTo>
                  <a:pt x="412" y="684"/>
                </a:lnTo>
                <a:lnTo>
                  <a:pt x="439" y="726"/>
                </a:lnTo>
                <a:lnTo>
                  <a:pt x="443" y="737"/>
                </a:lnTo>
                <a:lnTo>
                  <a:pt x="439" y="749"/>
                </a:lnTo>
                <a:lnTo>
                  <a:pt x="429" y="755"/>
                </a:lnTo>
                <a:lnTo>
                  <a:pt x="406" y="780"/>
                </a:lnTo>
                <a:lnTo>
                  <a:pt x="394" y="800"/>
                </a:lnTo>
                <a:lnTo>
                  <a:pt x="383" y="791"/>
                </a:lnTo>
                <a:lnTo>
                  <a:pt x="369" y="786"/>
                </a:lnTo>
                <a:lnTo>
                  <a:pt x="363" y="791"/>
                </a:lnTo>
                <a:lnTo>
                  <a:pt x="363" y="822"/>
                </a:lnTo>
                <a:lnTo>
                  <a:pt x="360" y="839"/>
                </a:lnTo>
                <a:lnTo>
                  <a:pt x="355" y="843"/>
                </a:lnTo>
                <a:lnTo>
                  <a:pt x="329" y="854"/>
                </a:lnTo>
                <a:lnTo>
                  <a:pt x="324" y="862"/>
                </a:lnTo>
                <a:lnTo>
                  <a:pt x="318" y="879"/>
                </a:lnTo>
                <a:lnTo>
                  <a:pt x="312" y="891"/>
                </a:lnTo>
                <a:lnTo>
                  <a:pt x="303" y="894"/>
                </a:lnTo>
                <a:lnTo>
                  <a:pt x="289" y="891"/>
                </a:lnTo>
                <a:lnTo>
                  <a:pt x="281" y="885"/>
                </a:lnTo>
                <a:lnTo>
                  <a:pt x="281" y="868"/>
                </a:lnTo>
                <a:lnTo>
                  <a:pt x="272" y="860"/>
                </a:lnTo>
                <a:lnTo>
                  <a:pt x="258" y="870"/>
                </a:lnTo>
                <a:lnTo>
                  <a:pt x="230" y="885"/>
                </a:lnTo>
                <a:lnTo>
                  <a:pt x="224" y="865"/>
                </a:lnTo>
                <a:lnTo>
                  <a:pt x="210" y="856"/>
                </a:lnTo>
                <a:lnTo>
                  <a:pt x="199" y="851"/>
                </a:lnTo>
                <a:lnTo>
                  <a:pt x="184" y="848"/>
                </a:lnTo>
                <a:lnTo>
                  <a:pt x="167" y="825"/>
                </a:lnTo>
                <a:lnTo>
                  <a:pt x="145" y="789"/>
                </a:lnTo>
                <a:lnTo>
                  <a:pt x="131" y="794"/>
                </a:lnTo>
                <a:lnTo>
                  <a:pt x="117" y="800"/>
                </a:lnTo>
                <a:lnTo>
                  <a:pt x="79" y="732"/>
                </a:lnTo>
                <a:lnTo>
                  <a:pt x="91" y="732"/>
                </a:lnTo>
                <a:lnTo>
                  <a:pt x="114" y="709"/>
                </a:lnTo>
                <a:lnTo>
                  <a:pt x="117" y="692"/>
                </a:lnTo>
                <a:lnTo>
                  <a:pt x="128" y="684"/>
                </a:lnTo>
                <a:lnTo>
                  <a:pt x="136" y="684"/>
                </a:lnTo>
                <a:lnTo>
                  <a:pt x="145" y="689"/>
                </a:lnTo>
                <a:lnTo>
                  <a:pt x="153" y="680"/>
                </a:lnTo>
                <a:lnTo>
                  <a:pt x="153" y="667"/>
                </a:lnTo>
                <a:lnTo>
                  <a:pt x="136" y="661"/>
                </a:lnTo>
                <a:lnTo>
                  <a:pt x="139" y="630"/>
                </a:lnTo>
                <a:lnTo>
                  <a:pt x="139" y="604"/>
                </a:lnTo>
                <a:lnTo>
                  <a:pt x="139" y="596"/>
                </a:lnTo>
                <a:lnTo>
                  <a:pt x="119" y="584"/>
                </a:lnTo>
                <a:lnTo>
                  <a:pt x="55" y="519"/>
                </a:lnTo>
                <a:lnTo>
                  <a:pt x="26" y="542"/>
                </a:lnTo>
                <a:lnTo>
                  <a:pt x="12" y="508"/>
                </a:lnTo>
                <a:lnTo>
                  <a:pt x="0" y="491"/>
                </a:lnTo>
                <a:lnTo>
                  <a:pt x="20" y="459"/>
                </a:lnTo>
                <a:lnTo>
                  <a:pt x="26" y="442"/>
                </a:lnTo>
                <a:lnTo>
                  <a:pt x="34" y="459"/>
                </a:lnTo>
                <a:lnTo>
                  <a:pt x="48" y="454"/>
                </a:lnTo>
                <a:lnTo>
                  <a:pt x="43" y="431"/>
                </a:lnTo>
                <a:lnTo>
                  <a:pt x="37" y="397"/>
                </a:lnTo>
                <a:lnTo>
                  <a:pt x="65" y="377"/>
                </a:lnTo>
                <a:lnTo>
                  <a:pt x="77" y="363"/>
                </a:lnTo>
                <a:lnTo>
                  <a:pt x="83" y="320"/>
                </a:lnTo>
                <a:lnTo>
                  <a:pt x="65" y="311"/>
                </a:lnTo>
                <a:lnTo>
                  <a:pt x="59" y="292"/>
                </a:lnTo>
                <a:lnTo>
                  <a:pt x="68" y="278"/>
                </a:lnTo>
                <a:lnTo>
                  <a:pt x="124" y="279"/>
                </a:lnTo>
                <a:lnTo>
                  <a:pt x="159" y="297"/>
                </a:lnTo>
                <a:lnTo>
                  <a:pt x="191" y="245"/>
                </a:lnTo>
                <a:lnTo>
                  <a:pt x="168" y="229"/>
                </a:lnTo>
                <a:lnTo>
                  <a:pt x="174" y="169"/>
                </a:lnTo>
                <a:lnTo>
                  <a:pt x="228" y="94"/>
                </a:lnTo>
                <a:lnTo>
                  <a:pt x="231" y="79"/>
                </a:lnTo>
                <a:lnTo>
                  <a:pt x="273" y="64"/>
                </a:lnTo>
                <a:lnTo>
                  <a:pt x="298" y="26"/>
                </a:lnTo>
                <a:lnTo>
                  <a:pt x="324" y="0"/>
                </a:lnTo>
                <a:lnTo>
                  <a:pt x="343" y="19"/>
                </a:lnTo>
                <a:lnTo>
                  <a:pt x="358" y="19"/>
                </a:lnTo>
                <a:lnTo>
                  <a:pt x="383" y="28"/>
                </a:lnTo>
                <a:lnTo>
                  <a:pt x="420" y="31"/>
                </a:lnTo>
                <a:lnTo>
                  <a:pt x="443" y="47"/>
                </a:lnTo>
                <a:lnTo>
                  <a:pt x="471" y="59"/>
                </a:lnTo>
                <a:lnTo>
                  <a:pt x="499" y="56"/>
                </a:lnTo>
                <a:lnTo>
                  <a:pt x="536" y="47"/>
                </a:lnTo>
                <a:lnTo>
                  <a:pt x="567" y="47"/>
                </a:lnTo>
                <a:lnTo>
                  <a:pt x="596" y="45"/>
                </a:lnTo>
              </a:path>
            </a:pathLst>
          </a:custGeom>
          <a:solidFill>
            <a:schemeClr val="accent2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0" name="Freeform 16"/>
          <p:cNvSpPr>
            <a:spLocks/>
          </p:cNvSpPr>
          <p:nvPr/>
        </p:nvSpPr>
        <p:spPr bwMode="auto">
          <a:xfrm>
            <a:off x="5407909" y="1861246"/>
            <a:ext cx="658332" cy="702928"/>
          </a:xfrm>
          <a:custGeom>
            <a:avLst/>
            <a:gdLst>
              <a:gd name="T0" fmla="*/ 373 w 374"/>
              <a:gd name="T1" fmla="*/ 119 h 419"/>
              <a:gd name="T2" fmla="*/ 363 w 374"/>
              <a:gd name="T3" fmla="*/ 108 h 419"/>
              <a:gd name="T4" fmla="*/ 341 w 374"/>
              <a:gd name="T5" fmla="*/ 108 h 419"/>
              <a:gd name="T6" fmla="*/ 315 w 374"/>
              <a:gd name="T7" fmla="*/ 102 h 419"/>
              <a:gd name="T8" fmla="*/ 270 w 374"/>
              <a:gd name="T9" fmla="*/ 88 h 419"/>
              <a:gd name="T10" fmla="*/ 250 w 374"/>
              <a:gd name="T11" fmla="*/ 65 h 419"/>
              <a:gd name="T12" fmla="*/ 242 w 374"/>
              <a:gd name="T13" fmla="*/ 60 h 419"/>
              <a:gd name="T14" fmla="*/ 235 w 374"/>
              <a:gd name="T15" fmla="*/ 71 h 419"/>
              <a:gd name="T16" fmla="*/ 230 w 374"/>
              <a:gd name="T17" fmla="*/ 91 h 419"/>
              <a:gd name="T18" fmla="*/ 213 w 374"/>
              <a:gd name="T19" fmla="*/ 73 h 419"/>
              <a:gd name="T20" fmla="*/ 210 w 374"/>
              <a:gd name="T21" fmla="*/ 63 h 419"/>
              <a:gd name="T22" fmla="*/ 225 w 374"/>
              <a:gd name="T23" fmla="*/ 51 h 419"/>
              <a:gd name="T24" fmla="*/ 227 w 374"/>
              <a:gd name="T25" fmla="*/ 48 h 419"/>
              <a:gd name="T26" fmla="*/ 210 w 374"/>
              <a:gd name="T27" fmla="*/ 11 h 419"/>
              <a:gd name="T28" fmla="*/ 190 w 374"/>
              <a:gd name="T29" fmla="*/ 17 h 419"/>
              <a:gd name="T30" fmla="*/ 168 w 374"/>
              <a:gd name="T31" fmla="*/ 17 h 419"/>
              <a:gd name="T32" fmla="*/ 138 w 374"/>
              <a:gd name="T33" fmla="*/ 0 h 419"/>
              <a:gd name="T34" fmla="*/ 133 w 374"/>
              <a:gd name="T35" fmla="*/ 18 h 419"/>
              <a:gd name="T36" fmla="*/ 129 w 374"/>
              <a:gd name="T37" fmla="*/ 34 h 419"/>
              <a:gd name="T38" fmla="*/ 115 w 374"/>
              <a:gd name="T39" fmla="*/ 40 h 419"/>
              <a:gd name="T40" fmla="*/ 102 w 374"/>
              <a:gd name="T41" fmla="*/ 48 h 419"/>
              <a:gd name="T42" fmla="*/ 97 w 374"/>
              <a:gd name="T43" fmla="*/ 68 h 419"/>
              <a:gd name="T44" fmla="*/ 92 w 374"/>
              <a:gd name="T45" fmla="*/ 82 h 419"/>
              <a:gd name="T46" fmla="*/ 68 w 374"/>
              <a:gd name="T47" fmla="*/ 99 h 419"/>
              <a:gd name="T48" fmla="*/ 62 w 374"/>
              <a:gd name="T49" fmla="*/ 120 h 419"/>
              <a:gd name="T50" fmla="*/ 51 w 374"/>
              <a:gd name="T51" fmla="*/ 127 h 419"/>
              <a:gd name="T52" fmla="*/ 37 w 374"/>
              <a:gd name="T53" fmla="*/ 134 h 419"/>
              <a:gd name="T54" fmla="*/ 36 w 374"/>
              <a:gd name="T55" fmla="*/ 156 h 419"/>
              <a:gd name="T56" fmla="*/ 26 w 374"/>
              <a:gd name="T57" fmla="*/ 171 h 419"/>
              <a:gd name="T58" fmla="*/ 14 w 374"/>
              <a:gd name="T59" fmla="*/ 193 h 419"/>
              <a:gd name="T60" fmla="*/ 17 w 374"/>
              <a:gd name="T61" fmla="*/ 207 h 419"/>
              <a:gd name="T62" fmla="*/ 0 w 374"/>
              <a:gd name="T63" fmla="*/ 218 h 419"/>
              <a:gd name="T64" fmla="*/ 5 w 374"/>
              <a:gd name="T65" fmla="*/ 236 h 419"/>
              <a:gd name="T66" fmla="*/ 3 w 374"/>
              <a:gd name="T67" fmla="*/ 258 h 419"/>
              <a:gd name="T68" fmla="*/ 26 w 374"/>
              <a:gd name="T69" fmla="*/ 276 h 419"/>
              <a:gd name="T70" fmla="*/ 42 w 374"/>
              <a:gd name="T71" fmla="*/ 288 h 419"/>
              <a:gd name="T72" fmla="*/ 63 w 374"/>
              <a:gd name="T73" fmla="*/ 278 h 419"/>
              <a:gd name="T74" fmla="*/ 88 w 374"/>
              <a:gd name="T75" fmla="*/ 290 h 419"/>
              <a:gd name="T76" fmla="*/ 99 w 374"/>
              <a:gd name="T77" fmla="*/ 307 h 419"/>
              <a:gd name="T78" fmla="*/ 105 w 374"/>
              <a:gd name="T79" fmla="*/ 327 h 419"/>
              <a:gd name="T80" fmla="*/ 138 w 374"/>
              <a:gd name="T81" fmla="*/ 333 h 419"/>
              <a:gd name="T82" fmla="*/ 151 w 374"/>
              <a:gd name="T83" fmla="*/ 341 h 419"/>
              <a:gd name="T84" fmla="*/ 147 w 374"/>
              <a:gd name="T85" fmla="*/ 363 h 419"/>
              <a:gd name="T86" fmla="*/ 125 w 374"/>
              <a:gd name="T87" fmla="*/ 367 h 419"/>
              <a:gd name="T88" fmla="*/ 123 w 374"/>
              <a:gd name="T89" fmla="*/ 399 h 419"/>
              <a:gd name="T90" fmla="*/ 176 w 374"/>
              <a:gd name="T91" fmla="*/ 399 h 419"/>
              <a:gd name="T92" fmla="*/ 210 w 374"/>
              <a:gd name="T93" fmla="*/ 418 h 419"/>
              <a:gd name="T94" fmla="*/ 242 w 374"/>
              <a:gd name="T95" fmla="*/ 363 h 419"/>
              <a:gd name="T96" fmla="*/ 218 w 374"/>
              <a:gd name="T97" fmla="*/ 346 h 419"/>
              <a:gd name="T98" fmla="*/ 225 w 374"/>
              <a:gd name="T99" fmla="*/ 287 h 419"/>
              <a:gd name="T100" fmla="*/ 277 w 374"/>
              <a:gd name="T101" fmla="*/ 217 h 419"/>
              <a:gd name="T102" fmla="*/ 282 w 374"/>
              <a:gd name="T103" fmla="*/ 198 h 419"/>
              <a:gd name="T104" fmla="*/ 324 w 374"/>
              <a:gd name="T105" fmla="*/ 184 h 419"/>
              <a:gd name="T106" fmla="*/ 349 w 374"/>
              <a:gd name="T107" fmla="*/ 144 h 419"/>
              <a:gd name="T108" fmla="*/ 373 w 374"/>
              <a:gd name="T109" fmla="*/ 119 h 4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74" h="419">
                <a:moveTo>
                  <a:pt x="373" y="119"/>
                </a:moveTo>
                <a:lnTo>
                  <a:pt x="363" y="108"/>
                </a:lnTo>
                <a:lnTo>
                  <a:pt x="341" y="108"/>
                </a:lnTo>
                <a:lnTo>
                  <a:pt x="315" y="102"/>
                </a:lnTo>
                <a:lnTo>
                  <a:pt x="270" y="88"/>
                </a:lnTo>
                <a:lnTo>
                  <a:pt x="250" y="65"/>
                </a:lnTo>
                <a:lnTo>
                  <a:pt x="242" y="60"/>
                </a:lnTo>
                <a:lnTo>
                  <a:pt x="235" y="71"/>
                </a:lnTo>
                <a:lnTo>
                  <a:pt x="230" y="91"/>
                </a:lnTo>
                <a:lnTo>
                  <a:pt x="213" y="73"/>
                </a:lnTo>
                <a:lnTo>
                  <a:pt x="210" y="63"/>
                </a:lnTo>
                <a:lnTo>
                  <a:pt x="225" y="51"/>
                </a:lnTo>
                <a:lnTo>
                  <a:pt x="227" y="48"/>
                </a:lnTo>
                <a:lnTo>
                  <a:pt x="210" y="11"/>
                </a:lnTo>
                <a:lnTo>
                  <a:pt x="190" y="17"/>
                </a:lnTo>
                <a:lnTo>
                  <a:pt x="168" y="17"/>
                </a:lnTo>
                <a:lnTo>
                  <a:pt x="138" y="0"/>
                </a:lnTo>
                <a:lnTo>
                  <a:pt x="133" y="18"/>
                </a:lnTo>
                <a:lnTo>
                  <a:pt x="129" y="34"/>
                </a:lnTo>
                <a:lnTo>
                  <a:pt x="115" y="40"/>
                </a:lnTo>
                <a:lnTo>
                  <a:pt x="102" y="48"/>
                </a:lnTo>
                <a:lnTo>
                  <a:pt x="97" y="68"/>
                </a:lnTo>
                <a:lnTo>
                  <a:pt x="92" y="82"/>
                </a:lnTo>
                <a:lnTo>
                  <a:pt x="68" y="99"/>
                </a:lnTo>
                <a:lnTo>
                  <a:pt x="62" y="120"/>
                </a:lnTo>
                <a:lnTo>
                  <a:pt x="51" y="127"/>
                </a:lnTo>
                <a:lnTo>
                  <a:pt x="37" y="134"/>
                </a:lnTo>
                <a:lnTo>
                  <a:pt x="36" y="156"/>
                </a:lnTo>
                <a:lnTo>
                  <a:pt x="26" y="171"/>
                </a:lnTo>
                <a:lnTo>
                  <a:pt x="14" y="193"/>
                </a:lnTo>
                <a:lnTo>
                  <a:pt x="17" y="207"/>
                </a:lnTo>
                <a:lnTo>
                  <a:pt x="0" y="218"/>
                </a:lnTo>
                <a:lnTo>
                  <a:pt x="5" y="236"/>
                </a:lnTo>
                <a:lnTo>
                  <a:pt x="3" y="258"/>
                </a:lnTo>
                <a:lnTo>
                  <a:pt x="26" y="276"/>
                </a:lnTo>
                <a:lnTo>
                  <a:pt x="42" y="288"/>
                </a:lnTo>
                <a:lnTo>
                  <a:pt x="63" y="278"/>
                </a:lnTo>
                <a:lnTo>
                  <a:pt x="88" y="290"/>
                </a:lnTo>
                <a:lnTo>
                  <a:pt x="99" y="307"/>
                </a:lnTo>
                <a:lnTo>
                  <a:pt x="105" y="327"/>
                </a:lnTo>
                <a:lnTo>
                  <a:pt x="138" y="333"/>
                </a:lnTo>
                <a:lnTo>
                  <a:pt x="151" y="341"/>
                </a:lnTo>
                <a:lnTo>
                  <a:pt x="147" y="363"/>
                </a:lnTo>
                <a:lnTo>
                  <a:pt x="125" y="367"/>
                </a:lnTo>
                <a:lnTo>
                  <a:pt x="123" y="399"/>
                </a:lnTo>
                <a:lnTo>
                  <a:pt x="176" y="399"/>
                </a:lnTo>
                <a:lnTo>
                  <a:pt x="210" y="418"/>
                </a:lnTo>
                <a:lnTo>
                  <a:pt x="242" y="363"/>
                </a:lnTo>
                <a:lnTo>
                  <a:pt x="218" y="346"/>
                </a:lnTo>
                <a:lnTo>
                  <a:pt x="225" y="287"/>
                </a:lnTo>
                <a:lnTo>
                  <a:pt x="277" y="217"/>
                </a:lnTo>
                <a:lnTo>
                  <a:pt x="282" y="198"/>
                </a:lnTo>
                <a:lnTo>
                  <a:pt x="324" y="184"/>
                </a:lnTo>
                <a:lnTo>
                  <a:pt x="349" y="144"/>
                </a:lnTo>
                <a:lnTo>
                  <a:pt x="373" y="119"/>
                </a:lnTo>
              </a:path>
            </a:pathLst>
          </a:custGeom>
          <a:solidFill>
            <a:srgbClr val="FFCD00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1" name="Freeform 17"/>
          <p:cNvSpPr>
            <a:spLocks/>
          </p:cNvSpPr>
          <p:nvPr/>
        </p:nvSpPr>
        <p:spPr bwMode="auto">
          <a:xfrm>
            <a:off x="5104412" y="1810203"/>
            <a:ext cx="548107" cy="488550"/>
          </a:xfrm>
          <a:custGeom>
            <a:avLst/>
            <a:gdLst>
              <a:gd name="T0" fmla="*/ 310 w 311"/>
              <a:gd name="T1" fmla="*/ 30 h 292"/>
              <a:gd name="T2" fmla="*/ 300 w 311"/>
              <a:gd name="T3" fmla="*/ 23 h 292"/>
              <a:gd name="T4" fmla="*/ 275 w 311"/>
              <a:gd name="T5" fmla="*/ 43 h 292"/>
              <a:gd name="T6" fmla="*/ 249 w 311"/>
              <a:gd name="T7" fmla="*/ 43 h 292"/>
              <a:gd name="T8" fmla="*/ 238 w 311"/>
              <a:gd name="T9" fmla="*/ 51 h 292"/>
              <a:gd name="T10" fmla="*/ 218 w 311"/>
              <a:gd name="T11" fmla="*/ 51 h 292"/>
              <a:gd name="T12" fmla="*/ 187 w 311"/>
              <a:gd name="T13" fmla="*/ 34 h 292"/>
              <a:gd name="T14" fmla="*/ 167 w 311"/>
              <a:gd name="T15" fmla="*/ 23 h 292"/>
              <a:gd name="T16" fmla="*/ 147 w 311"/>
              <a:gd name="T17" fmla="*/ 26 h 292"/>
              <a:gd name="T18" fmla="*/ 90 w 311"/>
              <a:gd name="T19" fmla="*/ 0 h 292"/>
              <a:gd name="T20" fmla="*/ 73 w 311"/>
              <a:gd name="T21" fmla="*/ 12 h 292"/>
              <a:gd name="T22" fmla="*/ 59 w 311"/>
              <a:gd name="T23" fmla="*/ 15 h 292"/>
              <a:gd name="T24" fmla="*/ 54 w 311"/>
              <a:gd name="T25" fmla="*/ 26 h 292"/>
              <a:gd name="T26" fmla="*/ 59 w 311"/>
              <a:gd name="T27" fmla="*/ 34 h 292"/>
              <a:gd name="T28" fmla="*/ 56 w 311"/>
              <a:gd name="T29" fmla="*/ 43 h 292"/>
              <a:gd name="T30" fmla="*/ 22 w 311"/>
              <a:gd name="T31" fmla="*/ 36 h 292"/>
              <a:gd name="T32" fmla="*/ 6 w 311"/>
              <a:gd name="T33" fmla="*/ 46 h 292"/>
              <a:gd name="T34" fmla="*/ 0 w 311"/>
              <a:gd name="T35" fmla="*/ 61 h 292"/>
              <a:gd name="T36" fmla="*/ 1 w 311"/>
              <a:gd name="T37" fmla="*/ 80 h 292"/>
              <a:gd name="T38" fmla="*/ 25 w 311"/>
              <a:gd name="T39" fmla="*/ 111 h 292"/>
              <a:gd name="T40" fmla="*/ 19 w 311"/>
              <a:gd name="T41" fmla="*/ 134 h 292"/>
              <a:gd name="T42" fmla="*/ 42 w 311"/>
              <a:gd name="T43" fmla="*/ 156 h 292"/>
              <a:gd name="T44" fmla="*/ 41 w 311"/>
              <a:gd name="T45" fmla="*/ 169 h 292"/>
              <a:gd name="T46" fmla="*/ 14 w 311"/>
              <a:gd name="T47" fmla="*/ 176 h 292"/>
              <a:gd name="T48" fmla="*/ 18 w 311"/>
              <a:gd name="T49" fmla="*/ 204 h 292"/>
              <a:gd name="T50" fmla="*/ 40 w 311"/>
              <a:gd name="T51" fmla="*/ 210 h 292"/>
              <a:gd name="T52" fmla="*/ 49 w 311"/>
              <a:gd name="T53" fmla="*/ 241 h 292"/>
              <a:gd name="T54" fmla="*/ 93 w 311"/>
              <a:gd name="T55" fmla="*/ 246 h 292"/>
              <a:gd name="T56" fmla="*/ 110 w 311"/>
              <a:gd name="T57" fmla="*/ 261 h 292"/>
              <a:gd name="T58" fmla="*/ 130 w 311"/>
              <a:gd name="T59" fmla="*/ 280 h 292"/>
              <a:gd name="T60" fmla="*/ 143 w 311"/>
              <a:gd name="T61" fmla="*/ 279 h 292"/>
              <a:gd name="T62" fmla="*/ 176 w 311"/>
              <a:gd name="T63" fmla="*/ 291 h 292"/>
              <a:gd name="T64" fmla="*/ 178 w 311"/>
              <a:gd name="T65" fmla="*/ 270 h 292"/>
              <a:gd name="T66" fmla="*/ 174 w 311"/>
              <a:gd name="T67" fmla="*/ 247 h 292"/>
              <a:gd name="T68" fmla="*/ 191 w 311"/>
              <a:gd name="T69" fmla="*/ 238 h 292"/>
              <a:gd name="T70" fmla="*/ 187 w 311"/>
              <a:gd name="T71" fmla="*/ 223 h 292"/>
              <a:gd name="T72" fmla="*/ 201 w 311"/>
              <a:gd name="T73" fmla="*/ 196 h 292"/>
              <a:gd name="T74" fmla="*/ 207 w 311"/>
              <a:gd name="T75" fmla="*/ 187 h 292"/>
              <a:gd name="T76" fmla="*/ 209 w 311"/>
              <a:gd name="T77" fmla="*/ 165 h 292"/>
              <a:gd name="T78" fmla="*/ 237 w 311"/>
              <a:gd name="T79" fmla="*/ 151 h 292"/>
              <a:gd name="T80" fmla="*/ 240 w 311"/>
              <a:gd name="T81" fmla="*/ 130 h 292"/>
              <a:gd name="T82" fmla="*/ 261 w 311"/>
              <a:gd name="T83" fmla="*/ 117 h 292"/>
              <a:gd name="T84" fmla="*/ 269 w 311"/>
              <a:gd name="T85" fmla="*/ 105 h 292"/>
              <a:gd name="T86" fmla="*/ 273 w 311"/>
              <a:gd name="T87" fmla="*/ 79 h 292"/>
              <a:gd name="T88" fmla="*/ 289 w 311"/>
              <a:gd name="T89" fmla="*/ 69 h 292"/>
              <a:gd name="T90" fmla="*/ 302 w 311"/>
              <a:gd name="T91" fmla="*/ 64 h 292"/>
              <a:gd name="T92" fmla="*/ 310 w 311"/>
              <a:gd name="T93" fmla="*/ 30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11" h="292">
                <a:moveTo>
                  <a:pt x="310" y="30"/>
                </a:moveTo>
                <a:lnTo>
                  <a:pt x="300" y="23"/>
                </a:lnTo>
                <a:lnTo>
                  <a:pt x="275" y="43"/>
                </a:lnTo>
                <a:lnTo>
                  <a:pt x="249" y="43"/>
                </a:lnTo>
                <a:lnTo>
                  <a:pt x="238" y="51"/>
                </a:lnTo>
                <a:lnTo>
                  <a:pt x="218" y="51"/>
                </a:lnTo>
                <a:lnTo>
                  <a:pt x="187" y="34"/>
                </a:lnTo>
                <a:lnTo>
                  <a:pt x="167" y="23"/>
                </a:lnTo>
                <a:lnTo>
                  <a:pt x="147" y="26"/>
                </a:lnTo>
                <a:lnTo>
                  <a:pt x="90" y="0"/>
                </a:lnTo>
                <a:lnTo>
                  <a:pt x="73" y="12"/>
                </a:lnTo>
                <a:lnTo>
                  <a:pt x="59" y="15"/>
                </a:lnTo>
                <a:lnTo>
                  <a:pt x="54" y="26"/>
                </a:lnTo>
                <a:lnTo>
                  <a:pt x="59" y="34"/>
                </a:lnTo>
                <a:lnTo>
                  <a:pt x="56" y="43"/>
                </a:lnTo>
                <a:lnTo>
                  <a:pt x="22" y="36"/>
                </a:lnTo>
                <a:lnTo>
                  <a:pt x="6" y="46"/>
                </a:lnTo>
                <a:lnTo>
                  <a:pt x="0" y="61"/>
                </a:lnTo>
                <a:lnTo>
                  <a:pt x="1" y="80"/>
                </a:lnTo>
                <a:lnTo>
                  <a:pt x="25" y="111"/>
                </a:lnTo>
                <a:lnTo>
                  <a:pt x="19" y="134"/>
                </a:lnTo>
                <a:lnTo>
                  <a:pt x="42" y="156"/>
                </a:lnTo>
                <a:lnTo>
                  <a:pt x="41" y="169"/>
                </a:lnTo>
                <a:lnTo>
                  <a:pt x="14" y="176"/>
                </a:lnTo>
                <a:lnTo>
                  <a:pt x="18" y="204"/>
                </a:lnTo>
                <a:lnTo>
                  <a:pt x="40" y="210"/>
                </a:lnTo>
                <a:lnTo>
                  <a:pt x="49" y="241"/>
                </a:lnTo>
                <a:lnTo>
                  <a:pt x="93" y="246"/>
                </a:lnTo>
                <a:lnTo>
                  <a:pt x="110" y="261"/>
                </a:lnTo>
                <a:lnTo>
                  <a:pt x="130" y="280"/>
                </a:lnTo>
                <a:lnTo>
                  <a:pt x="143" y="279"/>
                </a:lnTo>
                <a:lnTo>
                  <a:pt x="176" y="291"/>
                </a:lnTo>
                <a:lnTo>
                  <a:pt x="178" y="270"/>
                </a:lnTo>
                <a:lnTo>
                  <a:pt x="174" y="247"/>
                </a:lnTo>
                <a:lnTo>
                  <a:pt x="191" y="238"/>
                </a:lnTo>
                <a:lnTo>
                  <a:pt x="187" y="223"/>
                </a:lnTo>
                <a:lnTo>
                  <a:pt x="201" y="196"/>
                </a:lnTo>
                <a:lnTo>
                  <a:pt x="207" y="187"/>
                </a:lnTo>
                <a:lnTo>
                  <a:pt x="209" y="165"/>
                </a:lnTo>
                <a:lnTo>
                  <a:pt x="237" y="151"/>
                </a:lnTo>
                <a:lnTo>
                  <a:pt x="240" y="130"/>
                </a:lnTo>
                <a:lnTo>
                  <a:pt x="261" y="117"/>
                </a:lnTo>
                <a:lnTo>
                  <a:pt x="269" y="105"/>
                </a:lnTo>
                <a:lnTo>
                  <a:pt x="273" y="79"/>
                </a:lnTo>
                <a:lnTo>
                  <a:pt x="289" y="69"/>
                </a:lnTo>
                <a:lnTo>
                  <a:pt x="302" y="64"/>
                </a:lnTo>
                <a:lnTo>
                  <a:pt x="310" y="30"/>
                </a:lnTo>
              </a:path>
            </a:pathLst>
          </a:custGeom>
          <a:solidFill>
            <a:schemeClr val="accent3">
              <a:lumMod val="5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2" name="Freeform 18"/>
          <p:cNvSpPr>
            <a:spLocks/>
          </p:cNvSpPr>
          <p:nvPr/>
        </p:nvSpPr>
        <p:spPr bwMode="auto">
          <a:xfrm>
            <a:off x="5146690" y="2215626"/>
            <a:ext cx="528478" cy="338339"/>
          </a:xfrm>
          <a:custGeom>
            <a:avLst/>
            <a:gdLst>
              <a:gd name="T0" fmla="*/ 24 w 300"/>
              <a:gd name="T1" fmla="*/ 0 h 202"/>
              <a:gd name="T2" fmla="*/ 66 w 300"/>
              <a:gd name="T3" fmla="*/ 4 h 202"/>
              <a:gd name="T4" fmla="*/ 86 w 300"/>
              <a:gd name="T5" fmla="*/ 19 h 202"/>
              <a:gd name="T6" fmla="*/ 103 w 300"/>
              <a:gd name="T7" fmla="*/ 38 h 202"/>
              <a:gd name="T8" fmla="*/ 119 w 300"/>
              <a:gd name="T9" fmla="*/ 38 h 202"/>
              <a:gd name="T10" fmla="*/ 155 w 300"/>
              <a:gd name="T11" fmla="*/ 49 h 202"/>
              <a:gd name="T12" fmla="*/ 190 w 300"/>
              <a:gd name="T13" fmla="*/ 77 h 202"/>
              <a:gd name="T14" fmla="*/ 211 w 300"/>
              <a:gd name="T15" fmla="*/ 65 h 202"/>
              <a:gd name="T16" fmla="*/ 239 w 300"/>
              <a:gd name="T17" fmla="*/ 79 h 202"/>
              <a:gd name="T18" fmla="*/ 247 w 300"/>
              <a:gd name="T19" fmla="*/ 96 h 202"/>
              <a:gd name="T20" fmla="*/ 254 w 300"/>
              <a:gd name="T21" fmla="*/ 116 h 202"/>
              <a:gd name="T22" fmla="*/ 287 w 300"/>
              <a:gd name="T23" fmla="*/ 121 h 202"/>
              <a:gd name="T24" fmla="*/ 299 w 300"/>
              <a:gd name="T25" fmla="*/ 130 h 202"/>
              <a:gd name="T26" fmla="*/ 294 w 300"/>
              <a:gd name="T27" fmla="*/ 153 h 202"/>
              <a:gd name="T28" fmla="*/ 274 w 300"/>
              <a:gd name="T29" fmla="*/ 157 h 202"/>
              <a:gd name="T30" fmla="*/ 271 w 300"/>
              <a:gd name="T31" fmla="*/ 184 h 202"/>
              <a:gd name="T32" fmla="*/ 256 w 300"/>
              <a:gd name="T33" fmla="*/ 201 h 202"/>
              <a:gd name="T34" fmla="*/ 239 w 300"/>
              <a:gd name="T35" fmla="*/ 201 h 202"/>
              <a:gd name="T36" fmla="*/ 218 w 300"/>
              <a:gd name="T37" fmla="*/ 191 h 202"/>
              <a:gd name="T38" fmla="*/ 216 w 300"/>
              <a:gd name="T39" fmla="*/ 161 h 202"/>
              <a:gd name="T40" fmla="*/ 214 w 300"/>
              <a:gd name="T41" fmla="*/ 149 h 202"/>
              <a:gd name="T42" fmla="*/ 131 w 300"/>
              <a:gd name="T43" fmla="*/ 149 h 202"/>
              <a:gd name="T44" fmla="*/ 123 w 300"/>
              <a:gd name="T45" fmla="*/ 170 h 202"/>
              <a:gd name="T46" fmla="*/ 112 w 300"/>
              <a:gd name="T47" fmla="*/ 187 h 202"/>
              <a:gd name="T48" fmla="*/ 91 w 300"/>
              <a:gd name="T49" fmla="*/ 192 h 202"/>
              <a:gd name="T50" fmla="*/ 80 w 300"/>
              <a:gd name="T51" fmla="*/ 187 h 202"/>
              <a:gd name="T52" fmla="*/ 80 w 300"/>
              <a:gd name="T53" fmla="*/ 161 h 202"/>
              <a:gd name="T54" fmla="*/ 77 w 300"/>
              <a:gd name="T55" fmla="*/ 149 h 202"/>
              <a:gd name="T56" fmla="*/ 66 w 300"/>
              <a:gd name="T57" fmla="*/ 147 h 202"/>
              <a:gd name="T58" fmla="*/ 51 w 300"/>
              <a:gd name="T59" fmla="*/ 160 h 202"/>
              <a:gd name="T60" fmla="*/ 52 w 300"/>
              <a:gd name="T61" fmla="*/ 184 h 202"/>
              <a:gd name="T62" fmla="*/ 35 w 300"/>
              <a:gd name="T63" fmla="*/ 192 h 202"/>
              <a:gd name="T64" fmla="*/ 23 w 300"/>
              <a:gd name="T65" fmla="*/ 191 h 202"/>
              <a:gd name="T66" fmla="*/ 24 w 300"/>
              <a:gd name="T67" fmla="*/ 153 h 202"/>
              <a:gd name="T68" fmla="*/ 12 w 300"/>
              <a:gd name="T69" fmla="*/ 124 h 202"/>
              <a:gd name="T70" fmla="*/ 0 w 300"/>
              <a:gd name="T71" fmla="*/ 107 h 202"/>
              <a:gd name="T72" fmla="*/ 6 w 300"/>
              <a:gd name="T73" fmla="*/ 90 h 202"/>
              <a:gd name="T74" fmla="*/ 24 w 300"/>
              <a:gd name="T75" fmla="*/ 76 h 202"/>
              <a:gd name="T76" fmla="*/ 20 w 300"/>
              <a:gd name="T77" fmla="*/ 51 h 202"/>
              <a:gd name="T78" fmla="*/ 8 w 300"/>
              <a:gd name="T79" fmla="*/ 28 h 202"/>
              <a:gd name="T80" fmla="*/ 9 w 300"/>
              <a:gd name="T81" fmla="*/ 18 h 202"/>
              <a:gd name="T82" fmla="*/ 24 w 300"/>
              <a:gd name="T83" fmla="*/ 0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00" h="202">
                <a:moveTo>
                  <a:pt x="24" y="0"/>
                </a:moveTo>
                <a:lnTo>
                  <a:pt x="66" y="4"/>
                </a:lnTo>
                <a:lnTo>
                  <a:pt x="86" y="19"/>
                </a:lnTo>
                <a:lnTo>
                  <a:pt x="103" y="38"/>
                </a:lnTo>
                <a:lnTo>
                  <a:pt x="119" y="38"/>
                </a:lnTo>
                <a:lnTo>
                  <a:pt x="155" y="49"/>
                </a:lnTo>
                <a:lnTo>
                  <a:pt x="190" y="77"/>
                </a:lnTo>
                <a:lnTo>
                  <a:pt x="211" y="65"/>
                </a:lnTo>
                <a:lnTo>
                  <a:pt x="239" y="79"/>
                </a:lnTo>
                <a:lnTo>
                  <a:pt x="247" y="96"/>
                </a:lnTo>
                <a:lnTo>
                  <a:pt x="254" y="116"/>
                </a:lnTo>
                <a:lnTo>
                  <a:pt x="287" y="121"/>
                </a:lnTo>
                <a:lnTo>
                  <a:pt x="299" y="130"/>
                </a:lnTo>
                <a:lnTo>
                  <a:pt x="294" y="153"/>
                </a:lnTo>
                <a:lnTo>
                  <a:pt x="274" y="157"/>
                </a:lnTo>
                <a:lnTo>
                  <a:pt x="271" y="184"/>
                </a:lnTo>
                <a:lnTo>
                  <a:pt x="256" y="201"/>
                </a:lnTo>
                <a:lnTo>
                  <a:pt x="239" y="201"/>
                </a:lnTo>
                <a:lnTo>
                  <a:pt x="218" y="191"/>
                </a:lnTo>
                <a:lnTo>
                  <a:pt x="216" y="161"/>
                </a:lnTo>
                <a:lnTo>
                  <a:pt x="214" y="149"/>
                </a:lnTo>
                <a:lnTo>
                  <a:pt x="131" y="149"/>
                </a:lnTo>
                <a:lnTo>
                  <a:pt x="123" y="170"/>
                </a:lnTo>
                <a:lnTo>
                  <a:pt x="112" y="187"/>
                </a:lnTo>
                <a:lnTo>
                  <a:pt x="91" y="192"/>
                </a:lnTo>
                <a:lnTo>
                  <a:pt x="80" y="187"/>
                </a:lnTo>
                <a:lnTo>
                  <a:pt x="80" y="161"/>
                </a:lnTo>
                <a:lnTo>
                  <a:pt x="77" y="149"/>
                </a:lnTo>
                <a:lnTo>
                  <a:pt x="66" y="147"/>
                </a:lnTo>
                <a:lnTo>
                  <a:pt x="51" y="160"/>
                </a:lnTo>
                <a:lnTo>
                  <a:pt x="52" y="184"/>
                </a:lnTo>
                <a:lnTo>
                  <a:pt x="35" y="192"/>
                </a:lnTo>
                <a:lnTo>
                  <a:pt x="23" y="191"/>
                </a:lnTo>
                <a:lnTo>
                  <a:pt x="24" y="153"/>
                </a:lnTo>
                <a:lnTo>
                  <a:pt x="12" y="124"/>
                </a:lnTo>
                <a:lnTo>
                  <a:pt x="0" y="107"/>
                </a:lnTo>
                <a:lnTo>
                  <a:pt x="6" y="90"/>
                </a:lnTo>
                <a:lnTo>
                  <a:pt x="24" y="76"/>
                </a:lnTo>
                <a:lnTo>
                  <a:pt x="20" y="51"/>
                </a:lnTo>
                <a:lnTo>
                  <a:pt x="8" y="28"/>
                </a:lnTo>
                <a:lnTo>
                  <a:pt x="9" y="18"/>
                </a:lnTo>
                <a:lnTo>
                  <a:pt x="24" y="0"/>
                </a:ln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3" name="Freeform 19"/>
          <p:cNvSpPr>
            <a:spLocks/>
          </p:cNvSpPr>
          <p:nvPr/>
        </p:nvSpPr>
        <p:spPr bwMode="auto">
          <a:xfrm>
            <a:off x="3660912" y="1696452"/>
            <a:ext cx="972399" cy="357298"/>
          </a:xfrm>
          <a:custGeom>
            <a:avLst/>
            <a:gdLst>
              <a:gd name="T0" fmla="*/ 39 w 552"/>
              <a:gd name="T1" fmla="*/ 11 h 214"/>
              <a:gd name="T2" fmla="*/ 41 w 552"/>
              <a:gd name="T3" fmla="*/ 25 h 214"/>
              <a:gd name="T4" fmla="*/ 25 w 552"/>
              <a:gd name="T5" fmla="*/ 38 h 214"/>
              <a:gd name="T6" fmla="*/ 11 w 552"/>
              <a:gd name="T7" fmla="*/ 59 h 214"/>
              <a:gd name="T8" fmla="*/ 0 w 552"/>
              <a:gd name="T9" fmla="*/ 95 h 214"/>
              <a:gd name="T10" fmla="*/ 21 w 552"/>
              <a:gd name="T11" fmla="*/ 122 h 214"/>
              <a:gd name="T12" fmla="*/ 24 w 552"/>
              <a:gd name="T13" fmla="*/ 143 h 214"/>
              <a:gd name="T14" fmla="*/ 20 w 552"/>
              <a:gd name="T15" fmla="*/ 164 h 214"/>
              <a:gd name="T16" fmla="*/ 15 w 552"/>
              <a:gd name="T17" fmla="*/ 179 h 214"/>
              <a:gd name="T18" fmla="*/ 19 w 552"/>
              <a:gd name="T19" fmla="*/ 195 h 214"/>
              <a:gd name="T20" fmla="*/ 30 w 552"/>
              <a:gd name="T21" fmla="*/ 211 h 214"/>
              <a:gd name="T22" fmla="*/ 66 w 552"/>
              <a:gd name="T23" fmla="*/ 211 h 214"/>
              <a:gd name="T24" fmla="*/ 108 w 552"/>
              <a:gd name="T25" fmla="*/ 213 h 214"/>
              <a:gd name="T26" fmla="*/ 128 w 552"/>
              <a:gd name="T27" fmla="*/ 204 h 214"/>
              <a:gd name="T28" fmla="*/ 143 w 552"/>
              <a:gd name="T29" fmla="*/ 178 h 214"/>
              <a:gd name="T30" fmla="*/ 157 w 552"/>
              <a:gd name="T31" fmla="*/ 182 h 214"/>
              <a:gd name="T32" fmla="*/ 171 w 552"/>
              <a:gd name="T33" fmla="*/ 193 h 214"/>
              <a:gd name="T34" fmla="*/ 202 w 552"/>
              <a:gd name="T35" fmla="*/ 173 h 214"/>
              <a:gd name="T36" fmla="*/ 219 w 552"/>
              <a:gd name="T37" fmla="*/ 181 h 214"/>
              <a:gd name="T38" fmla="*/ 245 w 552"/>
              <a:gd name="T39" fmla="*/ 198 h 214"/>
              <a:gd name="T40" fmla="*/ 263 w 552"/>
              <a:gd name="T41" fmla="*/ 204 h 214"/>
              <a:gd name="T42" fmla="*/ 304 w 552"/>
              <a:gd name="T43" fmla="*/ 177 h 214"/>
              <a:gd name="T44" fmla="*/ 321 w 552"/>
              <a:gd name="T45" fmla="*/ 180 h 214"/>
              <a:gd name="T46" fmla="*/ 350 w 552"/>
              <a:gd name="T47" fmla="*/ 190 h 214"/>
              <a:gd name="T48" fmla="*/ 365 w 552"/>
              <a:gd name="T49" fmla="*/ 184 h 214"/>
              <a:gd name="T50" fmla="*/ 384 w 552"/>
              <a:gd name="T51" fmla="*/ 176 h 214"/>
              <a:gd name="T52" fmla="*/ 405 w 552"/>
              <a:gd name="T53" fmla="*/ 183 h 214"/>
              <a:gd name="T54" fmla="*/ 426 w 552"/>
              <a:gd name="T55" fmla="*/ 173 h 214"/>
              <a:gd name="T56" fmla="*/ 445 w 552"/>
              <a:gd name="T57" fmla="*/ 160 h 214"/>
              <a:gd name="T58" fmla="*/ 461 w 552"/>
              <a:gd name="T59" fmla="*/ 147 h 214"/>
              <a:gd name="T60" fmla="*/ 486 w 552"/>
              <a:gd name="T61" fmla="*/ 162 h 214"/>
              <a:gd name="T62" fmla="*/ 492 w 552"/>
              <a:gd name="T63" fmla="*/ 142 h 214"/>
              <a:gd name="T64" fmla="*/ 496 w 552"/>
              <a:gd name="T65" fmla="*/ 125 h 214"/>
              <a:gd name="T66" fmla="*/ 517 w 552"/>
              <a:gd name="T67" fmla="*/ 119 h 214"/>
              <a:gd name="T68" fmla="*/ 551 w 552"/>
              <a:gd name="T69" fmla="*/ 110 h 214"/>
              <a:gd name="T70" fmla="*/ 551 w 552"/>
              <a:gd name="T71" fmla="*/ 97 h 214"/>
              <a:gd name="T72" fmla="*/ 551 w 552"/>
              <a:gd name="T73" fmla="*/ 76 h 214"/>
              <a:gd name="T74" fmla="*/ 469 w 552"/>
              <a:gd name="T75" fmla="*/ 57 h 214"/>
              <a:gd name="T76" fmla="*/ 389 w 552"/>
              <a:gd name="T77" fmla="*/ 34 h 214"/>
              <a:gd name="T78" fmla="*/ 373 w 552"/>
              <a:gd name="T79" fmla="*/ 37 h 214"/>
              <a:gd name="T80" fmla="*/ 285 w 552"/>
              <a:gd name="T81" fmla="*/ 0 h 214"/>
              <a:gd name="T82" fmla="*/ 254 w 552"/>
              <a:gd name="T83" fmla="*/ 11 h 214"/>
              <a:gd name="T84" fmla="*/ 214 w 552"/>
              <a:gd name="T85" fmla="*/ 23 h 214"/>
              <a:gd name="T86" fmla="*/ 166 w 552"/>
              <a:gd name="T87" fmla="*/ 23 h 214"/>
              <a:gd name="T88" fmla="*/ 151 w 552"/>
              <a:gd name="T89" fmla="*/ 26 h 214"/>
              <a:gd name="T90" fmla="*/ 146 w 552"/>
              <a:gd name="T91" fmla="*/ 14 h 214"/>
              <a:gd name="T92" fmla="*/ 132 w 552"/>
              <a:gd name="T93" fmla="*/ 26 h 214"/>
              <a:gd name="T94" fmla="*/ 106 w 552"/>
              <a:gd name="T95" fmla="*/ 23 h 214"/>
              <a:gd name="T96" fmla="*/ 78 w 552"/>
              <a:gd name="T97" fmla="*/ 11 h 214"/>
              <a:gd name="T98" fmla="*/ 63 w 552"/>
              <a:gd name="T99" fmla="*/ 9 h 214"/>
              <a:gd name="T100" fmla="*/ 39 w 552"/>
              <a:gd name="T101" fmla="*/ 11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52" h="214">
                <a:moveTo>
                  <a:pt x="39" y="11"/>
                </a:moveTo>
                <a:lnTo>
                  <a:pt x="41" y="25"/>
                </a:lnTo>
                <a:lnTo>
                  <a:pt x="25" y="38"/>
                </a:lnTo>
                <a:lnTo>
                  <a:pt x="11" y="59"/>
                </a:lnTo>
                <a:lnTo>
                  <a:pt x="0" y="95"/>
                </a:lnTo>
                <a:lnTo>
                  <a:pt x="21" y="122"/>
                </a:lnTo>
                <a:lnTo>
                  <a:pt x="24" y="143"/>
                </a:lnTo>
                <a:lnTo>
                  <a:pt x="20" y="164"/>
                </a:lnTo>
                <a:lnTo>
                  <a:pt x="15" y="179"/>
                </a:lnTo>
                <a:lnTo>
                  <a:pt x="19" y="195"/>
                </a:lnTo>
                <a:lnTo>
                  <a:pt x="30" y="211"/>
                </a:lnTo>
                <a:lnTo>
                  <a:pt x="66" y="211"/>
                </a:lnTo>
                <a:lnTo>
                  <a:pt x="108" y="213"/>
                </a:lnTo>
                <a:lnTo>
                  <a:pt x="128" y="204"/>
                </a:lnTo>
                <a:lnTo>
                  <a:pt x="143" y="178"/>
                </a:lnTo>
                <a:lnTo>
                  <a:pt x="157" y="182"/>
                </a:lnTo>
                <a:lnTo>
                  <a:pt x="171" y="193"/>
                </a:lnTo>
                <a:lnTo>
                  <a:pt x="202" y="173"/>
                </a:lnTo>
                <a:lnTo>
                  <a:pt x="219" y="181"/>
                </a:lnTo>
                <a:lnTo>
                  <a:pt x="245" y="198"/>
                </a:lnTo>
                <a:lnTo>
                  <a:pt x="263" y="204"/>
                </a:lnTo>
                <a:lnTo>
                  <a:pt x="304" y="177"/>
                </a:lnTo>
                <a:lnTo>
                  <a:pt x="321" y="180"/>
                </a:lnTo>
                <a:lnTo>
                  <a:pt x="350" y="190"/>
                </a:lnTo>
                <a:lnTo>
                  <a:pt x="365" y="184"/>
                </a:lnTo>
                <a:lnTo>
                  <a:pt x="384" y="176"/>
                </a:lnTo>
                <a:lnTo>
                  <a:pt x="405" y="183"/>
                </a:lnTo>
                <a:lnTo>
                  <a:pt x="426" y="173"/>
                </a:lnTo>
                <a:lnTo>
                  <a:pt x="445" y="160"/>
                </a:lnTo>
                <a:lnTo>
                  <a:pt x="461" y="147"/>
                </a:lnTo>
                <a:lnTo>
                  <a:pt x="486" y="162"/>
                </a:lnTo>
                <a:lnTo>
                  <a:pt x="492" y="142"/>
                </a:lnTo>
                <a:lnTo>
                  <a:pt x="496" y="125"/>
                </a:lnTo>
                <a:lnTo>
                  <a:pt x="517" y="119"/>
                </a:lnTo>
                <a:lnTo>
                  <a:pt x="551" y="110"/>
                </a:lnTo>
                <a:lnTo>
                  <a:pt x="551" y="97"/>
                </a:lnTo>
                <a:lnTo>
                  <a:pt x="551" y="76"/>
                </a:lnTo>
                <a:lnTo>
                  <a:pt x="469" y="57"/>
                </a:lnTo>
                <a:lnTo>
                  <a:pt x="389" y="34"/>
                </a:lnTo>
                <a:lnTo>
                  <a:pt x="373" y="37"/>
                </a:lnTo>
                <a:lnTo>
                  <a:pt x="285" y="0"/>
                </a:lnTo>
                <a:lnTo>
                  <a:pt x="254" y="11"/>
                </a:lnTo>
                <a:lnTo>
                  <a:pt x="214" y="23"/>
                </a:lnTo>
                <a:lnTo>
                  <a:pt x="166" y="23"/>
                </a:lnTo>
                <a:lnTo>
                  <a:pt x="151" y="26"/>
                </a:lnTo>
                <a:lnTo>
                  <a:pt x="146" y="14"/>
                </a:lnTo>
                <a:lnTo>
                  <a:pt x="132" y="26"/>
                </a:lnTo>
                <a:lnTo>
                  <a:pt x="106" y="23"/>
                </a:lnTo>
                <a:lnTo>
                  <a:pt x="78" y="11"/>
                </a:lnTo>
                <a:lnTo>
                  <a:pt x="63" y="9"/>
                </a:lnTo>
                <a:lnTo>
                  <a:pt x="39" y="11"/>
                </a:lnTo>
              </a:path>
            </a:pathLst>
          </a:custGeom>
          <a:solidFill>
            <a:srgbClr val="8DC63F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4" name="Freeform 20"/>
          <p:cNvSpPr>
            <a:spLocks/>
          </p:cNvSpPr>
          <p:nvPr/>
        </p:nvSpPr>
        <p:spPr bwMode="auto">
          <a:xfrm>
            <a:off x="4517047" y="1781036"/>
            <a:ext cx="631153" cy="361672"/>
          </a:xfrm>
          <a:custGeom>
            <a:avLst/>
            <a:gdLst>
              <a:gd name="T0" fmla="*/ 65 w 358"/>
              <a:gd name="T1" fmla="*/ 23 h 216"/>
              <a:gd name="T2" fmla="*/ 65 w 358"/>
              <a:gd name="T3" fmla="*/ 59 h 216"/>
              <a:gd name="T4" fmla="*/ 9 w 358"/>
              <a:gd name="T5" fmla="*/ 76 h 216"/>
              <a:gd name="T6" fmla="*/ 0 w 358"/>
              <a:gd name="T7" fmla="*/ 111 h 216"/>
              <a:gd name="T8" fmla="*/ 9 w 358"/>
              <a:gd name="T9" fmla="*/ 144 h 216"/>
              <a:gd name="T10" fmla="*/ 23 w 358"/>
              <a:gd name="T11" fmla="*/ 156 h 216"/>
              <a:gd name="T12" fmla="*/ 43 w 358"/>
              <a:gd name="T13" fmla="*/ 150 h 216"/>
              <a:gd name="T14" fmla="*/ 71 w 358"/>
              <a:gd name="T15" fmla="*/ 144 h 216"/>
              <a:gd name="T16" fmla="*/ 91 w 358"/>
              <a:gd name="T17" fmla="*/ 183 h 216"/>
              <a:gd name="T18" fmla="*/ 105 w 358"/>
              <a:gd name="T19" fmla="*/ 178 h 216"/>
              <a:gd name="T20" fmla="*/ 142 w 358"/>
              <a:gd name="T21" fmla="*/ 206 h 216"/>
              <a:gd name="T22" fmla="*/ 155 w 358"/>
              <a:gd name="T23" fmla="*/ 215 h 216"/>
              <a:gd name="T24" fmla="*/ 171 w 358"/>
              <a:gd name="T25" fmla="*/ 210 h 216"/>
              <a:gd name="T26" fmla="*/ 187 w 358"/>
              <a:gd name="T27" fmla="*/ 206 h 216"/>
              <a:gd name="T28" fmla="*/ 201 w 358"/>
              <a:gd name="T29" fmla="*/ 204 h 216"/>
              <a:gd name="T30" fmla="*/ 207 w 358"/>
              <a:gd name="T31" fmla="*/ 199 h 216"/>
              <a:gd name="T32" fmla="*/ 210 w 358"/>
              <a:gd name="T33" fmla="*/ 170 h 216"/>
              <a:gd name="T34" fmla="*/ 202 w 358"/>
              <a:gd name="T35" fmla="*/ 156 h 216"/>
              <a:gd name="T36" fmla="*/ 202 w 358"/>
              <a:gd name="T37" fmla="*/ 144 h 216"/>
              <a:gd name="T38" fmla="*/ 213 w 358"/>
              <a:gd name="T39" fmla="*/ 136 h 216"/>
              <a:gd name="T40" fmla="*/ 233 w 358"/>
              <a:gd name="T41" fmla="*/ 125 h 216"/>
              <a:gd name="T42" fmla="*/ 247 w 358"/>
              <a:gd name="T43" fmla="*/ 121 h 216"/>
              <a:gd name="T44" fmla="*/ 261 w 358"/>
              <a:gd name="T45" fmla="*/ 134 h 216"/>
              <a:gd name="T46" fmla="*/ 275 w 358"/>
              <a:gd name="T47" fmla="*/ 122 h 216"/>
              <a:gd name="T48" fmla="*/ 289 w 358"/>
              <a:gd name="T49" fmla="*/ 111 h 216"/>
              <a:gd name="T50" fmla="*/ 312 w 358"/>
              <a:gd name="T51" fmla="*/ 104 h 216"/>
              <a:gd name="T52" fmla="*/ 325 w 358"/>
              <a:gd name="T53" fmla="*/ 100 h 216"/>
              <a:gd name="T54" fmla="*/ 338 w 358"/>
              <a:gd name="T55" fmla="*/ 102 h 216"/>
              <a:gd name="T56" fmla="*/ 332 w 358"/>
              <a:gd name="T57" fmla="*/ 99 h 216"/>
              <a:gd name="T58" fmla="*/ 332 w 358"/>
              <a:gd name="T59" fmla="*/ 80 h 216"/>
              <a:gd name="T60" fmla="*/ 341 w 358"/>
              <a:gd name="T61" fmla="*/ 65 h 216"/>
              <a:gd name="T62" fmla="*/ 352 w 358"/>
              <a:gd name="T63" fmla="*/ 56 h 216"/>
              <a:gd name="T64" fmla="*/ 357 w 358"/>
              <a:gd name="T65" fmla="*/ 54 h 216"/>
              <a:gd name="T66" fmla="*/ 355 w 358"/>
              <a:gd name="T67" fmla="*/ 45 h 216"/>
              <a:gd name="T68" fmla="*/ 343 w 358"/>
              <a:gd name="T69" fmla="*/ 40 h 216"/>
              <a:gd name="T70" fmla="*/ 329 w 358"/>
              <a:gd name="T71" fmla="*/ 33 h 216"/>
              <a:gd name="T72" fmla="*/ 315 w 358"/>
              <a:gd name="T73" fmla="*/ 31 h 216"/>
              <a:gd name="T74" fmla="*/ 298 w 358"/>
              <a:gd name="T75" fmla="*/ 31 h 216"/>
              <a:gd name="T76" fmla="*/ 289 w 358"/>
              <a:gd name="T77" fmla="*/ 31 h 216"/>
              <a:gd name="T78" fmla="*/ 286 w 358"/>
              <a:gd name="T79" fmla="*/ 25 h 216"/>
              <a:gd name="T80" fmla="*/ 286 w 358"/>
              <a:gd name="T81" fmla="*/ 16 h 216"/>
              <a:gd name="T82" fmla="*/ 295 w 358"/>
              <a:gd name="T83" fmla="*/ 14 h 216"/>
              <a:gd name="T84" fmla="*/ 303 w 358"/>
              <a:gd name="T85" fmla="*/ 14 h 216"/>
              <a:gd name="T86" fmla="*/ 303 w 358"/>
              <a:gd name="T87" fmla="*/ 5 h 216"/>
              <a:gd name="T88" fmla="*/ 293 w 358"/>
              <a:gd name="T89" fmla="*/ 0 h 216"/>
              <a:gd name="T90" fmla="*/ 269 w 358"/>
              <a:gd name="T91" fmla="*/ 2 h 216"/>
              <a:gd name="T92" fmla="*/ 244 w 358"/>
              <a:gd name="T93" fmla="*/ 8 h 216"/>
              <a:gd name="T94" fmla="*/ 230 w 358"/>
              <a:gd name="T95" fmla="*/ 8 h 216"/>
              <a:gd name="T96" fmla="*/ 210 w 358"/>
              <a:gd name="T97" fmla="*/ 8 h 216"/>
              <a:gd name="T98" fmla="*/ 202 w 358"/>
              <a:gd name="T99" fmla="*/ 2 h 216"/>
              <a:gd name="T100" fmla="*/ 193 w 358"/>
              <a:gd name="T101" fmla="*/ 5 h 216"/>
              <a:gd name="T102" fmla="*/ 182 w 358"/>
              <a:gd name="T103" fmla="*/ 14 h 216"/>
              <a:gd name="T104" fmla="*/ 167 w 358"/>
              <a:gd name="T105" fmla="*/ 16 h 216"/>
              <a:gd name="T106" fmla="*/ 148 w 358"/>
              <a:gd name="T107" fmla="*/ 14 h 216"/>
              <a:gd name="T108" fmla="*/ 139 w 358"/>
              <a:gd name="T109" fmla="*/ 19 h 216"/>
              <a:gd name="T110" fmla="*/ 125 w 358"/>
              <a:gd name="T111" fmla="*/ 31 h 216"/>
              <a:gd name="T112" fmla="*/ 119 w 358"/>
              <a:gd name="T113" fmla="*/ 31 h 216"/>
              <a:gd name="T114" fmla="*/ 100 w 358"/>
              <a:gd name="T115" fmla="*/ 25 h 216"/>
              <a:gd name="T116" fmla="*/ 83 w 358"/>
              <a:gd name="T117" fmla="*/ 25 h 216"/>
              <a:gd name="T118" fmla="*/ 65 w 358"/>
              <a:gd name="T119" fmla="*/ 23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58" h="216">
                <a:moveTo>
                  <a:pt x="65" y="23"/>
                </a:moveTo>
                <a:lnTo>
                  <a:pt x="65" y="59"/>
                </a:lnTo>
                <a:lnTo>
                  <a:pt x="9" y="76"/>
                </a:lnTo>
                <a:lnTo>
                  <a:pt x="0" y="111"/>
                </a:lnTo>
                <a:lnTo>
                  <a:pt x="9" y="144"/>
                </a:lnTo>
                <a:lnTo>
                  <a:pt x="23" y="156"/>
                </a:lnTo>
                <a:lnTo>
                  <a:pt x="43" y="150"/>
                </a:lnTo>
                <a:lnTo>
                  <a:pt x="71" y="144"/>
                </a:lnTo>
                <a:lnTo>
                  <a:pt x="91" y="183"/>
                </a:lnTo>
                <a:lnTo>
                  <a:pt x="105" y="178"/>
                </a:lnTo>
                <a:lnTo>
                  <a:pt x="142" y="206"/>
                </a:lnTo>
                <a:lnTo>
                  <a:pt x="155" y="215"/>
                </a:lnTo>
                <a:lnTo>
                  <a:pt x="171" y="210"/>
                </a:lnTo>
                <a:lnTo>
                  <a:pt x="187" y="206"/>
                </a:lnTo>
                <a:lnTo>
                  <a:pt x="201" y="204"/>
                </a:lnTo>
                <a:lnTo>
                  <a:pt x="207" y="199"/>
                </a:lnTo>
                <a:lnTo>
                  <a:pt x="210" y="170"/>
                </a:lnTo>
                <a:lnTo>
                  <a:pt x="202" y="156"/>
                </a:lnTo>
                <a:lnTo>
                  <a:pt x="202" y="144"/>
                </a:lnTo>
                <a:lnTo>
                  <a:pt x="213" y="136"/>
                </a:lnTo>
                <a:lnTo>
                  <a:pt x="233" y="125"/>
                </a:lnTo>
                <a:lnTo>
                  <a:pt x="247" y="121"/>
                </a:lnTo>
                <a:lnTo>
                  <a:pt x="261" y="134"/>
                </a:lnTo>
                <a:lnTo>
                  <a:pt x="275" y="122"/>
                </a:lnTo>
                <a:lnTo>
                  <a:pt x="289" y="111"/>
                </a:lnTo>
                <a:lnTo>
                  <a:pt x="312" y="104"/>
                </a:lnTo>
                <a:lnTo>
                  <a:pt x="325" y="100"/>
                </a:lnTo>
                <a:lnTo>
                  <a:pt x="338" y="102"/>
                </a:lnTo>
                <a:lnTo>
                  <a:pt x="332" y="99"/>
                </a:lnTo>
                <a:lnTo>
                  <a:pt x="332" y="80"/>
                </a:lnTo>
                <a:lnTo>
                  <a:pt x="341" y="65"/>
                </a:lnTo>
                <a:lnTo>
                  <a:pt x="352" y="56"/>
                </a:lnTo>
                <a:lnTo>
                  <a:pt x="357" y="54"/>
                </a:lnTo>
                <a:lnTo>
                  <a:pt x="355" y="45"/>
                </a:lnTo>
                <a:lnTo>
                  <a:pt x="343" y="40"/>
                </a:lnTo>
                <a:lnTo>
                  <a:pt x="329" y="33"/>
                </a:lnTo>
                <a:lnTo>
                  <a:pt x="315" y="31"/>
                </a:lnTo>
                <a:lnTo>
                  <a:pt x="298" y="31"/>
                </a:lnTo>
                <a:lnTo>
                  <a:pt x="289" y="31"/>
                </a:lnTo>
                <a:lnTo>
                  <a:pt x="286" y="25"/>
                </a:lnTo>
                <a:lnTo>
                  <a:pt x="286" y="16"/>
                </a:lnTo>
                <a:lnTo>
                  <a:pt x="295" y="14"/>
                </a:lnTo>
                <a:lnTo>
                  <a:pt x="303" y="14"/>
                </a:lnTo>
                <a:lnTo>
                  <a:pt x="303" y="5"/>
                </a:lnTo>
                <a:lnTo>
                  <a:pt x="293" y="0"/>
                </a:lnTo>
                <a:lnTo>
                  <a:pt x="269" y="2"/>
                </a:lnTo>
                <a:lnTo>
                  <a:pt x="244" y="8"/>
                </a:lnTo>
                <a:lnTo>
                  <a:pt x="230" y="8"/>
                </a:lnTo>
                <a:lnTo>
                  <a:pt x="210" y="8"/>
                </a:lnTo>
                <a:lnTo>
                  <a:pt x="202" y="2"/>
                </a:lnTo>
                <a:lnTo>
                  <a:pt x="193" y="5"/>
                </a:lnTo>
                <a:lnTo>
                  <a:pt x="182" y="14"/>
                </a:lnTo>
                <a:lnTo>
                  <a:pt x="167" y="16"/>
                </a:lnTo>
                <a:lnTo>
                  <a:pt x="148" y="14"/>
                </a:lnTo>
                <a:lnTo>
                  <a:pt x="139" y="19"/>
                </a:lnTo>
                <a:lnTo>
                  <a:pt x="125" y="31"/>
                </a:lnTo>
                <a:lnTo>
                  <a:pt x="119" y="31"/>
                </a:lnTo>
                <a:lnTo>
                  <a:pt x="100" y="25"/>
                </a:lnTo>
                <a:lnTo>
                  <a:pt x="83" y="25"/>
                </a:lnTo>
                <a:lnTo>
                  <a:pt x="65" y="23"/>
                </a:lnTo>
              </a:path>
            </a:pathLst>
          </a:custGeom>
          <a:solidFill>
            <a:srgbClr val="C4DF9B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5" name="Freeform 21"/>
          <p:cNvSpPr>
            <a:spLocks/>
          </p:cNvSpPr>
          <p:nvPr/>
        </p:nvSpPr>
        <p:spPr bwMode="auto">
          <a:xfrm>
            <a:off x="2812328" y="1600200"/>
            <a:ext cx="957300" cy="966891"/>
          </a:xfrm>
          <a:custGeom>
            <a:avLst/>
            <a:gdLst>
              <a:gd name="T0" fmla="*/ 513 w 543"/>
              <a:gd name="T1" fmla="*/ 88 h 577"/>
              <a:gd name="T2" fmla="*/ 482 w 543"/>
              <a:gd name="T3" fmla="*/ 145 h 577"/>
              <a:gd name="T4" fmla="*/ 502 w 543"/>
              <a:gd name="T5" fmla="*/ 190 h 577"/>
              <a:gd name="T6" fmla="*/ 496 w 543"/>
              <a:gd name="T7" fmla="*/ 233 h 577"/>
              <a:gd name="T8" fmla="*/ 519 w 543"/>
              <a:gd name="T9" fmla="*/ 286 h 577"/>
              <a:gd name="T10" fmla="*/ 477 w 543"/>
              <a:gd name="T11" fmla="*/ 366 h 577"/>
              <a:gd name="T12" fmla="*/ 504 w 543"/>
              <a:gd name="T13" fmla="*/ 392 h 577"/>
              <a:gd name="T14" fmla="*/ 536 w 543"/>
              <a:gd name="T15" fmla="*/ 437 h 577"/>
              <a:gd name="T16" fmla="*/ 528 w 543"/>
              <a:gd name="T17" fmla="*/ 459 h 577"/>
              <a:gd name="T18" fmla="*/ 488 w 543"/>
              <a:gd name="T19" fmla="*/ 525 h 577"/>
              <a:gd name="T20" fmla="*/ 445 w 543"/>
              <a:gd name="T21" fmla="*/ 528 h 577"/>
              <a:gd name="T22" fmla="*/ 442 w 543"/>
              <a:gd name="T23" fmla="*/ 576 h 577"/>
              <a:gd name="T24" fmla="*/ 392 w 543"/>
              <a:gd name="T25" fmla="*/ 553 h 577"/>
              <a:gd name="T26" fmla="*/ 329 w 543"/>
              <a:gd name="T27" fmla="*/ 545 h 577"/>
              <a:gd name="T28" fmla="*/ 273 w 543"/>
              <a:gd name="T29" fmla="*/ 528 h 577"/>
              <a:gd name="T30" fmla="*/ 230 w 543"/>
              <a:gd name="T31" fmla="*/ 547 h 577"/>
              <a:gd name="T32" fmla="*/ 230 w 543"/>
              <a:gd name="T33" fmla="*/ 462 h 577"/>
              <a:gd name="T34" fmla="*/ 213 w 543"/>
              <a:gd name="T35" fmla="*/ 448 h 577"/>
              <a:gd name="T36" fmla="*/ 147 w 543"/>
              <a:gd name="T37" fmla="*/ 479 h 577"/>
              <a:gd name="T38" fmla="*/ 102 w 543"/>
              <a:gd name="T39" fmla="*/ 497 h 577"/>
              <a:gd name="T40" fmla="*/ 71 w 543"/>
              <a:gd name="T41" fmla="*/ 507 h 577"/>
              <a:gd name="T42" fmla="*/ 62 w 543"/>
              <a:gd name="T43" fmla="*/ 468 h 577"/>
              <a:gd name="T44" fmla="*/ 102 w 543"/>
              <a:gd name="T45" fmla="*/ 419 h 577"/>
              <a:gd name="T46" fmla="*/ 93 w 543"/>
              <a:gd name="T47" fmla="*/ 397 h 577"/>
              <a:gd name="T48" fmla="*/ 130 w 543"/>
              <a:gd name="T49" fmla="*/ 378 h 577"/>
              <a:gd name="T50" fmla="*/ 102 w 543"/>
              <a:gd name="T51" fmla="*/ 366 h 577"/>
              <a:gd name="T52" fmla="*/ 88 w 543"/>
              <a:gd name="T53" fmla="*/ 331 h 577"/>
              <a:gd name="T54" fmla="*/ 116 w 543"/>
              <a:gd name="T55" fmla="*/ 309 h 577"/>
              <a:gd name="T56" fmla="*/ 79 w 543"/>
              <a:gd name="T57" fmla="*/ 312 h 577"/>
              <a:gd name="T58" fmla="*/ 51 w 543"/>
              <a:gd name="T59" fmla="*/ 295 h 577"/>
              <a:gd name="T60" fmla="*/ 68 w 543"/>
              <a:gd name="T61" fmla="*/ 261 h 577"/>
              <a:gd name="T62" fmla="*/ 43 w 543"/>
              <a:gd name="T63" fmla="*/ 261 h 577"/>
              <a:gd name="T64" fmla="*/ 14 w 543"/>
              <a:gd name="T65" fmla="*/ 221 h 577"/>
              <a:gd name="T66" fmla="*/ 9 w 543"/>
              <a:gd name="T67" fmla="*/ 167 h 577"/>
              <a:gd name="T68" fmla="*/ 51 w 543"/>
              <a:gd name="T69" fmla="*/ 136 h 577"/>
              <a:gd name="T70" fmla="*/ 76 w 543"/>
              <a:gd name="T71" fmla="*/ 124 h 577"/>
              <a:gd name="T72" fmla="*/ 138 w 543"/>
              <a:gd name="T73" fmla="*/ 116 h 577"/>
              <a:gd name="T74" fmla="*/ 185 w 543"/>
              <a:gd name="T75" fmla="*/ 105 h 577"/>
              <a:gd name="T76" fmla="*/ 207 w 543"/>
              <a:gd name="T77" fmla="*/ 97 h 577"/>
              <a:gd name="T78" fmla="*/ 238 w 543"/>
              <a:gd name="T79" fmla="*/ 100 h 577"/>
              <a:gd name="T80" fmla="*/ 230 w 543"/>
              <a:gd name="T81" fmla="*/ 60 h 577"/>
              <a:gd name="T82" fmla="*/ 287 w 543"/>
              <a:gd name="T83" fmla="*/ 43 h 577"/>
              <a:gd name="T84" fmla="*/ 304 w 543"/>
              <a:gd name="T85" fmla="*/ 9 h 577"/>
              <a:gd name="T86" fmla="*/ 337 w 543"/>
              <a:gd name="T87" fmla="*/ 14 h 577"/>
              <a:gd name="T88" fmla="*/ 366 w 543"/>
              <a:gd name="T89" fmla="*/ 12 h 577"/>
              <a:gd name="T90" fmla="*/ 428 w 543"/>
              <a:gd name="T91" fmla="*/ 34 h 577"/>
              <a:gd name="T92" fmla="*/ 459 w 543"/>
              <a:gd name="T93" fmla="*/ 54 h 577"/>
              <a:gd name="T94" fmla="*/ 519 w 543"/>
              <a:gd name="T95" fmla="*/ 65 h 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543" h="577">
                <a:moveTo>
                  <a:pt x="519" y="65"/>
                </a:moveTo>
                <a:lnTo>
                  <a:pt x="522" y="79"/>
                </a:lnTo>
                <a:lnTo>
                  <a:pt x="513" y="88"/>
                </a:lnTo>
                <a:lnTo>
                  <a:pt x="504" y="97"/>
                </a:lnTo>
                <a:lnTo>
                  <a:pt x="491" y="116"/>
                </a:lnTo>
                <a:lnTo>
                  <a:pt x="482" y="145"/>
                </a:lnTo>
                <a:lnTo>
                  <a:pt x="480" y="150"/>
                </a:lnTo>
                <a:lnTo>
                  <a:pt x="502" y="179"/>
                </a:lnTo>
                <a:lnTo>
                  <a:pt x="502" y="190"/>
                </a:lnTo>
                <a:lnTo>
                  <a:pt x="504" y="204"/>
                </a:lnTo>
                <a:lnTo>
                  <a:pt x="499" y="221"/>
                </a:lnTo>
                <a:lnTo>
                  <a:pt x="496" y="233"/>
                </a:lnTo>
                <a:lnTo>
                  <a:pt x="499" y="252"/>
                </a:lnTo>
                <a:lnTo>
                  <a:pt x="511" y="276"/>
                </a:lnTo>
                <a:lnTo>
                  <a:pt x="519" y="286"/>
                </a:lnTo>
                <a:lnTo>
                  <a:pt x="513" y="300"/>
                </a:lnTo>
                <a:lnTo>
                  <a:pt x="485" y="335"/>
                </a:lnTo>
                <a:lnTo>
                  <a:pt x="477" y="366"/>
                </a:lnTo>
                <a:lnTo>
                  <a:pt x="482" y="386"/>
                </a:lnTo>
                <a:lnTo>
                  <a:pt x="491" y="395"/>
                </a:lnTo>
                <a:lnTo>
                  <a:pt x="504" y="392"/>
                </a:lnTo>
                <a:lnTo>
                  <a:pt x="513" y="392"/>
                </a:lnTo>
                <a:lnTo>
                  <a:pt x="528" y="414"/>
                </a:lnTo>
                <a:lnTo>
                  <a:pt x="536" y="437"/>
                </a:lnTo>
                <a:lnTo>
                  <a:pt x="542" y="451"/>
                </a:lnTo>
                <a:lnTo>
                  <a:pt x="539" y="459"/>
                </a:lnTo>
                <a:lnTo>
                  <a:pt x="528" y="459"/>
                </a:lnTo>
                <a:lnTo>
                  <a:pt x="519" y="474"/>
                </a:lnTo>
                <a:lnTo>
                  <a:pt x="502" y="502"/>
                </a:lnTo>
                <a:lnTo>
                  <a:pt x="488" y="525"/>
                </a:lnTo>
                <a:lnTo>
                  <a:pt x="471" y="516"/>
                </a:lnTo>
                <a:lnTo>
                  <a:pt x="457" y="516"/>
                </a:lnTo>
                <a:lnTo>
                  <a:pt x="445" y="528"/>
                </a:lnTo>
                <a:lnTo>
                  <a:pt x="434" y="542"/>
                </a:lnTo>
                <a:lnTo>
                  <a:pt x="440" y="553"/>
                </a:lnTo>
                <a:lnTo>
                  <a:pt x="442" y="576"/>
                </a:lnTo>
                <a:lnTo>
                  <a:pt x="417" y="547"/>
                </a:lnTo>
                <a:lnTo>
                  <a:pt x="406" y="553"/>
                </a:lnTo>
                <a:lnTo>
                  <a:pt x="392" y="553"/>
                </a:lnTo>
                <a:lnTo>
                  <a:pt x="377" y="556"/>
                </a:lnTo>
                <a:lnTo>
                  <a:pt x="346" y="547"/>
                </a:lnTo>
                <a:lnTo>
                  <a:pt x="329" y="545"/>
                </a:lnTo>
                <a:lnTo>
                  <a:pt x="304" y="550"/>
                </a:lnTo>
                <a:lnTo>
                  <a:pt x="283" y="539"/>
                </a:lnTo>
                <a:lnTo>
                  <a:pt x="273" y="528"/>
                </a:lnTo>
                <a:lnTo>
                  <a:pt x="266" y="531"/>
                </a:lnTo>
                <a:lnTo>
                  <a:pt x="258" y="539"/>
                </a:lnTo>
                <a:lnTo>
                  <a:pt x="230" y="547"/>
                </a:lnTo>
                <a:lnTo>
                  <a:pt x="213" y="516"/>
                </a:lnTo>
                <a:lnTo>
                  <a:pt x="230" y="476"/>
                </a:lnTo>
                <a:lnTo>
                  <a:pt x="230" y="462"/>
                </a:lnTo>
                <a:lnTo>
                  <a:pt x="226" y="448"/>
                </a:lnTo>
                <a:lnTo>
                  <a:pt x="218" y="434"/>
                </a:lnTo>
                <a:lnTo>
                  <a:pt x="213" y="448"/>
                </a:lnTo>
                <a:lnTo>
                  <a:pt x="199" y="454"/>
                </a:lnTo>
                <a:lnTo>
                  <a:pt x="181" y="466"/>
                </a:lnTo>
                <a:lnTo>
                  <a:pt x="147" y="479"/>
                </a:lnTo>
                <a:lnTo>
                  <a:pt x="128" y="483"/>
                </a:lnTo>
                <a:lnTo>
                  <a:pt x="111" y="485"/>
                </a:lnTo>
                <a:lnTo>
                  <a:pt x="102" y="497"/>
                </a:lnTo>
                <a:lnTo>
                  <a:pt x="90" y="507"/>
                </a:lnTo>
                <a:lnTo>
                  <a:pt x="68" y="519"/>
                </a:lnTo>
                <a:lnTo>
                  <a:pt x="71" y="507"/>
                </a:lnTo>
                <a:lnTo>
                  <a:pt x="62" y="502"/>
                </a:lnTo>
                <a:lnTo>
                  <a:pt x="65" y="485"/>
                </a:lnTo>
                <a:lnTo>
                  <a:pt x="62" y="468"/>
                </a:lnTo>
                <a:lnTo>
                  <a:pt x="57" y="457"/>
                </a:lnTo>
                <a:lnTo>
                  <a:pt x="76" y="443"/>
                </a:lnTo>
                <a:lnTo>
                  <a:pt x="102" y="419"/>
                </a:lnTo>
                <a:lnTo>
                  <a:pt x="90" y="414"/>
                </a:lnTo>
                <a:lnTo>
                  <a:pt x="83" y="400"/>
                </a:lnTo>
                <a:lnTo>
                  <a:pt x="93" y="397"/>
                </a:lnTo>
                <a:lnTo>
                  <a:pt x="102" y="388"/>
                </a:lnTo>
                <a:lnTo>
                  <a:pt x="122" y="383"/>
                </a:lnTo>
                <a:lnTo>
                  <a:pt x="130" y="378"/>
                </a:lnTo>
                <a:lnTo>
                  <a:pt x="128" y="366"/>
                </a:lnTo>
                <a:lnTo>
                  <a:pt x="111" y="366"/>
                </a:lnTo>
                <a:lnTo>
                  <a:pt x="102" y="366"/>
                </a:lnTo>
                <a:lnTo>
                  <a:pt x="90" y="360"/>
                </a:lnTo>
                <a:lnTo>
                  <a:pt x="88" y="349"/>
                </a:lnTo>
                <a:lnTo>
                  <a:pt x="88" y="331"/>
                </a:lnTo>
                <a:lnTo>
                  <a:pt x="93" y="321"/>
                </a:lnTo>
                <a:lnTo>
                  <a:pt x="102" y="309"/>
                </a:lnTo>
                <a:lnTo>
                  <a:pt x="116" y="309"/>
                </a:lnTo>
                <a:lnTo>
                  <a:pt x="105" y="298"/>
                </a:lnTo>
                <a:lnTo>
                  <a:pt x="85" y="304"/>
                </a:lnTo>
                <a:lnTo>
                  <a:pt x="79" y="312"/>
                </a:lnTo>
                <a:lnTo>
                  <a:pt x="57" y="326"/>
                </a:lnTo>
                <a:lnTo>
                  <a:pt x="48" y="312"/>
                </a:lnTo>
                <a:lnTo>
                  <a:pt x="51" y="295"/>
                </a:lnTo>
                <a:lnTo>
                  <a:pt x="54" y="281"/>
                </a:lnTo>
                <a:lnTo>
                  <a:pt x="65" y="269"/>
                </a:lnTo>
                <a:lnTo>
                  <a:pt x="68" y="261"/>
                </a:lnTo>
                <a:lnTo>
                  <a:pt x="62" y="252"/>
                </a:lnTo>
                <a:lnTo>
                  <a:pt x="51" y="258"/>
                </a:lnTo>
                <a:lnTo>
                  <a:pt x="43" y="261"/>
                </a:lnTo>
                <a:lnTo>
                  <a:pt x="31" y="241"/>
                </a:lnTo>
                <a:lnTo>
                  <a:pt x="23" y="227"/>
                </a:lnTo>
                <a:lnTo>
                  <a:pt x="14" y="221"/>
                </a:lnTo>
                <a:lnTo>
                  <a:pt x="0" y="216"/>
                </a:lnTo>
                <a:lnTo>
                  <a:pt x="9" y="207"/>
                </a:lnTo>
                <a:lnTo>
                  <a:pt x="9" y="167"/>
                </a:lnTo>
                <a:lnTo>
                  <a:pt x="17" y="159"/>
                </a:lnTo>
                <a:lnTo>
                  <a:pt x="37" y="145"/>
                </a:lnTo>
                <a:lnTo>
                  <a:pt x="51" y="136"/>
                </a:lnTo>
                <a:lnTo>
                  <a:pt x="62" y="131"/>
                </a:lnTo>
                <a:lnTo>
                  <a:pt x="76" y="136"/>
                </a:lnTo>
                <a:lnTo>
                  <a:pt x="76" y="124"/>
                </a:lnTo>
                <a:lnTo>
                  <a:pt x="93" y="105"/>
                </a:lnTo>
                <a:lnTo>
                  <a:pt x="105" y="108"/>
                </a:lnTo>
                <a:lnTo>
                  <a:pt x="138" y="116"/>
                </a:lnTo>
                <a:lnTo>
                  <a:pt x="150" y="122"/>
                </a:lnTo>
                <a:lnTo>
                  <a:pt x="162" y="116"/>
                </a:lnTo>
                <a:lnTo>
                  <a:pt x="185" y="105"/>
                </a:lnTo>
                <a:lnTo>
                  <a:pt x="190" y="100"/>
                </a:lnTo>
                <a:lnTo>
                  <a:pt x="199" y="105"/>
                </a:lnTo>
                <a:lnTo>
                  <a:pt x="207" y="97"/>
                </a:lnTo>
                <a:lnTo>
                  <a:pt x="216" y="102"/>
                </a:lnTo>
                <a:lnTo>
                  <a:pt x="233" y="108"/>
                </a:lnTo>
                <a:lnTo>
                  <a:pt x="238" y="100"/>
                </a:lnTo>
                <a:lnTo>
                  <a:pt x="238" y="85"/>
                </a:lnTo>
                <a:lnTo>
                  <a:pt x="233" y="71"/>
                </a:lnTo>
                <a:lnTo>
                  <a:pt x="230" y="60"/>
                </a:lnTo>
                <a:lnTo>
                  <a:pt x="250" y="51"/>
                </a:lnTo>
                <a:lnTo>
                  <a:pt x="273" y="36"/>
                </a:lnTo>
                <a:lnTo>
                  <a:pt x="287" y="43"/>
                </a:lnTo>
                <a:lnTo>
                  <a:pt x="278" y="26"/>
                </a:lnTo>
                <a:lnTo>
                  <a:pt x="289" y="20"/>
                </a:lnTo>
                <a:lnTo>
                  <a:pt x="304" y="9"/>
                </a:lnTo>
                <a:lnTo>
                  <a:pt x="315" y="0"/>
                </a:lnTo>
                <a:lnTo>
                  <a:pt x="326" y="0"/>
                </a:lnTo>
                <a:lnTo>
                  <a:pt x="337" y="14"/>
                </a:lnTo>
                <a:lnTo>
                  <a:pt x="346" y="3"/>
                </a:lnTo>
                <a:lnTo>
                  <a:pt x="361" y="3"/>
                </a:lnTo>
                <a:lnTo>
                  <a:pt x="366" y="12"/>
                </a:lnTo>
                <a:lnTo>
                  <a:pt x="389" y="12"/>
                </a:lnTo>
                <a:lnTo>
                  <a:pt x="414" y="20"/>
                </a:lnTo>
                <a:lnTo>
                  <a:pt x="428" y="34"/>
                </a:lnTo>
                <a:lnTo>
                  <a:pt x="434" y="54"/>
                </a:lnTo>
                <a:lnTo>
                  <a:pt x="442" y="60"/>
                </a:lnTo>
                <a:lnTo>
                  <a:pt x="459" y="54"/>
                </a:lnTo>
                <a:lnTo>
                  <a:pt x="473" y="62"/>
                </a:lnTo>
                <a:lnTo>
                  <a:pt x="494" y="68"/>
                </a:lnTo>
                <a:lnTo>
                  <a:pt x="519" y="65"/>
                </a:lnTo>
              </a:path>
            </a:pathLst>
          </a:custGeom>
          <a:solidFill>
            <a:srgbClr val="218535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6" name="Freeform 22"/>
          <p:cNvSpPr>
            <a:spLocks/>
          </p:cNvSpPr>
          <p:nvPr/>
        </p:nvSpPr>
        <p:spPr bwMode="auto">
          <a:xfrm>
            <a:off x="3645813" y="1941455"/>
            <a:ext cx="1997647" cy="1521066"/>
          </a:xfrm>
          <a:custGeom>
            <a:avLst/>
            <a:gdLst>
              <a:gd name="T0" fmla="*/ 63 w 1133"/>
              <a:gd name="T1" fmla="*/ 255 h 907"/>
              <a:gd name="T2" fmla="*/ 31 w 1133"/>
              <a:gd name="T3" fmla="*/ 188 h 907"/>
              <a:gd name="T4" fmla="*/ 9 w 1133"/>
              <a:gd name="T5" fmla="*/ 126 h 907"/>
              <a:gd name="T6" fmla="*/ 63 w 1133"/>
              <a:gd name="T7" fmla="*/ 63 h 907"/>
              <a:gd name="T8" fmla="*/ 151 w 1133"/>
              <a:gd name="T9" fmla="*/ 38 h 907"/>
              <a:gd name="T10" fmla="*/ 210 w 1133"/>
              <a:gd name="T11" fmla="*/ 26 h 907"/>
              <a:gd name="T12" fmla="*/ 286 w 1133"/>
              <a:gd name="T13" fmla="*/ 48 h 907"/>
              <a:gd name="T14" fmla="*/ 392 w 1133"/>
              <a:gd name="T15" fmla="*/ 29 h 907"/>
              <a:gd name="T16" fmla="*/ 469 w 1133"/>
              <a:gd name="T17" fmla="*/ 0 h 907"/>
              <a:gd name="T18" fmla="*/ 517 w 1133"/>
              <a:gd name="T19" fmla="*/ 60 h 907"/>
              <a:gd name="T20" fmla="*/ 599 w 1133"/>
              <a:gd name="T21" fmla="*/ 79 h 907"/>
              <a:gd name="T22" fmla="*/ 676 w 1133"/>
              <a:gd name="T23" fmla="*/ 111 h 907"/>
              <a:gd name="T24" fmla="*/ 698 w 1133"/>
              <a:gd name="T25" fmla="*/ 65 h 907"/>
              <a:gd name="T26" fmla="*/ 724 w 1133"/>
              <a:gd name="T27" fmla="*/ 32 h 907"/>
              <a:gd name="T28" fmla="*/ 783 w 1133"/>
              <a:gd name="T29" fmla="*/ 15 h 907"/>
              <a:gd name="T30" fmla="*/ 846 w 1133"/>
              <a:gd name="T31" fmla="*/ 55 h 907"/>
              <a:gd name="T32" fmla="*/ 840 w 1133"/>
              <a:gd name="T33" fmla="*/ 97 h 907"/>
              <a:gd name="T34" fmla="*/ 857 w 1133"/>
              <a:gd name="T35" fmla="*/ 185 h 907"/>
              <a:gd name="T36" fmla="*/ 854 w 1133"/>
              <a:gd name="T37" fmla="*/ 253 h 907"/>
              <a:gd name="T38" fmla="*/ 871 w 1133"/>
              <a:gd name="T39" fmla="*/ 327 h 907"/>
              <a:gd name="T40" fmla="*/ 902 w 1133"/>
              <a:gd name="T41" fmla="*/ 347 h 907"/>
              <a:gd name="T42" fmla="*/ 928 w 1133"/>
              <a:gd name="T43" fmla="*/ 316 h 907"/>
              <a:gd name="T44" fmla="*/ 962 w 1133"/>
              <a:gd name="T45" fmla="*/ 350 h 907"/>
              <a:gd name="T46" fmla="*/ 1064 w 1133"/>
              <a:gd name="T47" fmla="*/ 312 h 907"/>
              <a:gd name="T48" fmla="*/ 1109 w 1133"/>
              <a:gd name="T49" fmla="*/ 364 h 907"/>
              <a:gd name="T50" fmla="*/ 1123 w 1133"/>
              <a:gd name="T51" fmla="*/ 435 h 907"/>
              <a:gd name="T52" fmla="*/ 1098 w 1133"/>
              <a:gd name="T53" fmla="*/ 523 h 907"/>
              <a:gd name="T54" fmla="*/ 1047 w 1133"/>
              <a:gd name="T55" fmla="*/ 559 h 907"/>
              <a:gd name="T56" fmla="*/ 1033 w 1133"/>
              <a:gd name="T57" fmla="*/ 628 h 907"/>
              <a:gd name="T58" fmla="*/ 990 w 1133"/>
              <a:gd name="T59" fmla="*/ 574 h 907"/>
              <a:gd name="T60" fmla="*/ 883 w 1133"/>
              <a:gd name="T61" fmla="*/ 540 h 907"/>
              <a:gd name="T62" fmla="*/ 837 w 1133"/>
              <a:gd name="T63" fmla="*/ 545 h 907"/>
              <a:gd name="T64" fmla="*/ 758 w 1133"/>
              <a:gd name="T65" fmla="*/ 597 h 907"/>
              <a:gd name="T66" fmla="*/ 647 w 1133"/>
              <a:gd name="T67" fmla="*/ 710 h 907"/>
              <a:gd name="T68" fmla="*/ 564 w 1133"/>
              <a:gd name="T69" fmla="*/ 781 h 907"/>
              <a:gd name="T70" fmla="*/ 540 w 1133"/>
              <a:gd name="T71" fmla="*/ 823 h 907"/>
              <a:gd name="T72" fmla="*/ 505 w 1133"/>
              <a:gd name="T73" fmla="*/ 886 h 907"/>
              <a:gd name="T74" fmla="*/ 445 w 1133"/>
              <a:gd name="T75" fmla="*/ 878 h 907"/>
              <a:gd name="T76" fmla="*/ 355 w 1133"/>
              <a:gd name="T77" fmla="*/ 894 h 907"/>
              <a:gd name="T78" fmla="*/ 286 w 1133"/>
              <a:gd name="T79" fmla="*/ 841 h 907"/>
              <a:gd name="T80" fmla="*/ 174 w 1133"/>
              <a:gd name="T81" fmla="*/ 792 h 907"/>
              <a:gd name="T82" fmla="*/ 69 w 1133"/>
              <a:gd name="T83" fmla="*/ 858 h 907"/>
              <a:gd name="T84" fmla="*/ 46 w 1133"/>
              <a:gd name="T85" fmla="*/ 804 h 907"/>
              <a:gd name="T86" fmla="*/ 48 w 1133"/>
              <a:gd name="T87" fmla="*/ 690 h 907"/>
              <a:gd name="T88" fmla="*/ 143 w 1133"/>
              <a:gd name="T89" fmla="*/ 520 h 907"/>
              <a:gd name="T90" fmla="*/ 190 w 1133"/>
              <a:gd name="T91" fmla="*/ 443 h 907"/>
              <a:gd name="T92" fmla="*/ 128 w 1133"/>
              <a:gd name="T93" fmla="*/ 412 h 907"/>
              <a:gd name="T94" fmla="*/ 86 w 1133"/>
              <a:gd name="T95" fmla="*/ 330 h 907"/>
              <a:gd name="T96" fmla="*/ 12 w 1133"/>
              <a:gd name="T97" fmla="*/ 324 h 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133" h="907">
                <a:moveTo>
                  <a:pt x="12" y="324"/>
                </a:moveTo>
                <a:lnTo>
                  <a:pt x="29" y="293"/>
                </a:lnTo>
                <a:lnTo>
                  <a:pt x="51" y="253"/>
                </a:lnTo>
                <a:lnTo>
                  <a:pt x="63" y="255"/>
                </a:lnTo>
                <a:lnTo>
                  <a:pt x="65" y="245"/>
                </a:lnTo>
                <a:lnTo>
                  <a:pt x="51" y="202"/>
                </a:lnTo>
                <a:lnTo>
                  <a:pt x="34" y="185"/>
                </a:lnTo>
                <a:lnTo>
                  <a:pt x="31" y="188"/>
                </a:lnTo>
                <a:lnTo>
                  <a:pt x="20" y="191"/>
                </a:lnTo>
                <a:lnTo>
                  <a:pt x="6" y="176"/>
                </a:lnTo>
                <a:lnTo>
                  <a:pt x="0" y="157"/>
                </a:lnTo>
                <a:lnTo>
                  <a:pt x="9" y="126"/>
                </a:lnTo>
                <a:lnTo>
                  <a:pt x="38" y="97"/>
                </a:lnTo>
                <a:lnTo>
                  <a:pt x="43" y="79"/>
                </a:lnTo>
                <a:lnTo>
                  <a:pt x="38" y="65"/>
                </a:lnTo>
                <a:lnTo>
                  <a:pt x="63" y="63"/>
                </a:lnTo>
                <a:lnTo>
                  <a:pt x="100" y="65"/>
                </a:lnTo>
                <a:lnTo>
                  <a:pt x="117" y="65"/>
                </a:lnTo>
                <a:lnTo>
                  <a:pt x="131" y="60"/>
                </a:lnTo>
                <a:lnTo>
                  <a:pt x="151" y="38"/>
                </a:lnTo>
                <a:lnTo>
                  <a:pt x="153" y="32"/>
                </a:lnTo>
                <a:lnTo>
                  <a:pt x="165" y="34"/>
                </a:lnTo>
                <a:lnTo>
                  <a:pt x="179" y="46"/>
                </a:lnTo>
                <a:lnTo>
                  <a:pt x="210" y="26"/>
                </a:lnTo>
                <a:lnTo>
                  <a:pt x="236" y="38"/>
                </a:lnTo>
                <a:lnTo>
                  <a:pt x="253" y="51"/>
                </a:lnTo>
                <a:lnTo>
                  <a:pt x="270" y="57"/>
                </a:lnTo>
                <a:lnTo>
                  <a:pt x="286" y="48"/>
                </a:lnTo>
                <a:lnTo>
                  <a:pt x="312" y="29"/>
                </a:lnTo>
                <a:lnTo>
                  <a:pt x="358" y="43"/>
                </a:lnTo>
                <a:lnTo>
                  <a:pt x="369" y="38"/>
                </a:lnTo>
                <a:lnTo>
                  <a:pt x="392" y="29"/>
                </a:lnTo>
                <a:lnTo>
                  <a:pt x="412" y="34"/>
                </a:lnTo>
                <a:lnTo>
                  <a:pt x="435" y="26"/>
                </a:lnTo>
                <a:lnTo>
                  <a:pt x="452" y="12"/>
                </a:lnTo>
                <a:lnTo>
                  <a:pt x="469" y="0"/>
                </a:lnTo>
                <a:lnTo>
                  <a:pt x="491" y="12"/>
                </a:lnTo>
                <a:lnTo>
                  <a:pt x="500" y="32"/>
                </a:lnTo>
                <a:lnTo>
                  <a:pt x="505" y="51"/>
                </a:lnTo>
                <a:lnTo>
                  <a:pt x="517" y="60"/>
                </a:lnTo>
                <a:lnTo>
                  <a:pt x="536" y="55"/>
                </a:lnTo>
                <a:lnTo>
                  <a:pt x="564" y="46"/>
                </a:lnTo>
                <a:lnTo>
                  <a:pt x="585" y="88"/>
                </a:lnTo>
                <a:lnTo>
                  <a:pt x="599" y="79"/>
                </a:lnTo>
                <a:lnTo>
                  <a:pt x="628" y="103"/>
                </a:lnTo>
                <a:lnTo>
                  <a:pt x="647" y="119"/>
                </a:lnTo>
                <a:lnTo>
                  <a:pt x="659" y="117"/>
                </a:lnTo>
                <a:lnTo>
                  <a:pt x="676" y="111"/>
                </a:lnTo>
                <a:lnTo>
                  <a:pt x="692" y="108"/>
                </a:lnTo>
                <a:lnTo>
                  <a:pt x="701" y="103"/>
                </a:lnTo>
                <a:lnTo>
                  <a:pt x="704" y="72"/>
                </a:lnTo>
                <a:lnTo>
                  <a:pt x="698" y="65"/>
                </a:lnTo>
                <a:lnTo>
                  <a:pt x="692" y="55"/>
                </a:lnTo>
                <a:lnTo>
                  <a:pt x="695" y="46"/>
                </a:lnTo>
                <a:lnTo>
                  <a:pt x="707" y="38"/>
                </a:lnTo>
                <a:lnTo>
                  <a:pt x="724" y="32"/>
                </a:lnTo>
                <a:lnTo>
                  <a:pt x="740" y="26"/>
                </a:lnTo>
                <a:lnTo>
                  <a:pt x="755" y="38"/>
                </a:lnTo>
                <a:lnTo>
                  <a:pt x="769" y="26"/>
                </a:lnTo>
                <a:lnTo>
                  <a:pt x="783" y="15"/>
                </a:lnTo>
                <a:lnTo>
                  <a:pt x="809" y="9"/>
                </a:lnTo>
                <a:lnTo>
                  <a:pt x="828" y="0"/>
                </a:lnTo>
                <a:lnTo>
                  <a:pt x="851" y="32"/>
                </a:lnTo>
                <a:lnTo>
                  <a:pt x="846" y="55"/>
                </a:lnTo>
                <a:lnTo>
                  <a:pt x="868" y="77"/>
                </a:lnTo>
                <a:lnTo>
                  <a:pt x="868" y="88"/>
                </a:lnTo>
                <a:lnTo>
                  <a:pt x="854" y="94"/>
                </a:lnTo>
                <a:lnTo>
                  <a:pt x="840" y="97"/>
                </a:lnTo>
                <a:lnTo>
                  <a:pt x="843" y="122"/>
                </a:lnTo>
                <a:lnTo>
                  <a:pt x="868" y="131"/>
                </a:lnTo>
                <a:lnTo>
                  <a:pt x="877" y="159"/>
                </a:lnTo>
                <a:lnTo>
                  <a:pt x="857" y="185"/>
                </a:lnTo>
                <a:lnTo>
                  <a:pt x="868" y="210"/>
                </a:lnTo>
                <a:lnTo>
                  <a:pt x="874" y="236"/>
                </a:lnTo>
                <a:lnTo>
                  <a:pt x="866" y="245"/>
                </a:lnTo>
                <a:lnTo>
                  <a:pt x="854" y="253"/>
                </a:lnTo>
                <a:lnTo>
                  <a:pt x="851" y="267"/>
                </a:lnTo>
                <a:lnTo>
                  <a:pt x="866" y="290"/>
                </a:lnTo>
                <a:lnTo>
                  <a:pt x="871" y="304"/>
                </a:lnTo>
                <a:lnTo>
                  <a:pt x="871" y="327"/>
                </a:lnTo>
                <a:lnTo>
                  <a:pt x="871" y="347"/>
                </a:lnTo>
                <a:lnTo>
                  <a:pt x="877" y="355"/>
                </a:lnTo>
                <a:lnTo>
                  <a:pt x="883" y="355"/>
                </a:lnTo>
                <a:lnTo>
                  <a:pt x="902" y="347"/>
                </a:lnTo>
                <a:lnTo>
                  <a:pt x="902" y="324"/>
                </a:lnTo>
                <a:lnTo>
                  <a:pt x="911" y="316"/>
                </a:lnTo>
                <a:lnTo>
                  <a:pt x="916" y="307"/>
                </a:lnTo>
                <a:lnTo>
                  <a:pt x="928" y="316"/>
                </a:lnTo>
                <a:lnTo>
                  <a:pt x="931" y="341"/>
                </a:lnTo>
                <a:lnTo>
                  <a:pt x="933" y="355"/>
                </a:lnTo>
                <a:lnTo>
                  <a:pt x="945" y="355"/>
                </a:lnTo>
                <a:lnTo>
                  <a:pt x="962" y="350"/>
                </a:lnTo>
                <a:lnTo>
                  <a:pt x="970" y="338"/>
                </a:lnTo>
                <a:lnTo>
                  <a:pt x="979" y="324"/>
                </a:lnTo>
                <a:lnTo>
                  <a:pt x="979" y="312"/>
                </a:lnTo>
                <a:lnTo>
                  <a:pt x="1064" y="312"/>
                </a:lnTo>
                <a:lnTo>
                  <a:pt x="1067" y="333"/>
                </a:lnTo>
                <a:lnTo>
                  <a:pt x="1070" y="352"/>
                </a:lnTo>
                <a:lnTo>
                  <a:pt x="1082" y="361"/>
                </a:lnTo>
                <a:lnTo>
                  <a:pt x="1109" y="364"/>
                </a:lnTo>
                <a:lnTo>
                  <a:pt x="1113" y="378"/>
                </a:lnTo>
                <a:lnTo>
                  <a:pt x="1132" y="390"/>
                </a:lnTo>
                <a:lnTo>
                  <a:pt x="1127" y="415"/>
                </a:lnTo>
                <a:lnTo>
                  <a:pt x="1123" y="435"/>
                </a:lnTo>
                <a:lnTo>
                  <a:pt x="1106" y="455"/>
                </a:lnTo>
                <a:lnTo>
                  <a:pt x="1087" y="466"/>
                </a:lnTo>
                <a:lnTo>
                  <a:pt x="1087" y="497"/>
                </a:lnTo>
                <a:lnTo>
                  <a:pt x="1098" y="523"/>
                </a:lnTo>
                <a:lnTo>
                  <a:pt x="1082" y="531"/>
                </a:lnTo>
                <a:lnTo>
                  <a:pt x="1075" y="511"/>
                </a:lnTo>
                <a:lnTo>
                  <a:pt x="1067" y="537"/>
                </a:lnTo>
                <a:lnTo>
                  <a:pt x="1047" y="559"/>
                </a:lnTo>
                <a:lnTo>
                  <a:pt x="1064" y="588"/>
                </a:lnTo>
                <a:lnTo>
                  <a:pt x="1078" y="611"/>
                </a:lnTo>
                <a:lnTo>
                  <a:pt x="1058" y="625"/>
                </a:lnTo>
                <a:lnTo>
                  <a:pt x="1033" y="628"/>
                </a:lnTo>
                <a:lnTo>
                  <a:pt x="1010" y="625"/>
                </a:lnTo>
                <a:lnTo>
                  <a:pt x="985" y="642"/>
                </a:lnTo>
                <a:lnTo>
                  <a:pt x="970" y="594"/>
                </a:lnTo>
                <a:lnTo>
                  <a:pt x="990" y="574"/>
                </a:lnTo>
                <a:lnTo>
                  <a:pt x="942" y="566"/>
                </a:lnTo>
                <a:lnTo>
                  <a:pt x="916" y="551"/>
                </a:lnTo>
                <a:lnTo>
                  <a:pt x="902" y="557"/>
                </a:lnTo>
                <a:lnTo>
                  <a:pt x="883" y="540"/>
                </a:lnTo>
                <a:lnTo>
                  <a:pt x="877" y="554"/>
                </a:lnTo>
                <a:lnTo>
                  <a:pt x="863" y="562"/>
                </a:lnTo>
                <a:lnTo>
                  <a:pt x="851" y="559"/>
                </a:lnTo>
                <a:lnTo>
                  <a:pt x="837" y="545"/>
                </a:lnTo>
                <a:lnTo>
                  <a:pt x="823" y="551"/>
                </a:lnTo>
                <a:lnTo>
                  <a:pt x="806" y="568"/>
                </a:lnTo>
                <a:lnTo>
                  <a:pt x="789" y="583"/>
                </a:lnTo>
                <a:lnTo>
                  <a:pt x="758" y="597"/>
                </a:lnTo>
                <a:lnTo>
                  <a:pt x="744" y="602"/>
                </a:lnTo>
                <a:lnTo>
                  <a:pt x="724" y="623"/>
                </a:lnTo>
                <a:lnTo>
                  <a:pt x="650" y="685"/>
                </a:lnTo>
                <a:lnTo>
                  <a:pt x="647" y="710"/>
                </a:lnTo>
                <a:lnTo>
                  <a:pt x="628" y="707"/>
                </a:lnTo>
                <a:lnTo>
                  <a:pt x="616" y="735"/>
                </a:lnTo>
                <a:lnTo>
                  <a:pt x="582" y="766"/>
                </a:lnTo>
                <a:lnTo>
                  <a:pt x="564" y="781"/>
                </a:lnTo>
                <a:lnTo>
                  <a:pt x="568" y="790"/>
                </a:lnTo>
                <a:lnTo>
                  <a:pt x="571" y="801"/>
                </a:lnTo>
                <a:lnTo>
                  <a:pt x="559" y="809"/>
                </a:lnTo>
                <a:lnTo>
                  <a:pt x="540" y="823"/>
                </a:lnTo>
                <a:lnTo>
                  <a:pt x="528" y="827"/>
                </a:lnTo>
                <a:lnTo>
                  <a:pt x="525" y="852"/>
                </a:lnTo>
                <a:lnTo>
                  <a:pt x="519" y="880"/>
                </a:lnTo>
                <a:lnTo>
                  <a:pt x="505" y="886"/>
                </a:lnTo>
                <a:lnTo>
                  <a:pt x="491" y="855"/>
                </a:lnTo>
                <a:lnTo>
                  <a:pt x="474" y="841"/>
                </a:lnTo>
                <a:lnTo>
                  <a:pt x="454" y="852"/>
                </a:lnTo>
                <a:lnTo>
                  <a:pt x="445" y="878"/>
                </a:lnTo>
                <a:lnTo>
                  <a:pt x="409" y="880"/>
                </a:lnTo>
                <a:lnTo>
                  <a:pt x="389" y="886"/>
                </a:lnTo>
                <a:lnTo>
                  <a:pt x="364" y="906"/>
                </a:lnTo>
                <a:lnTo>
                  <a:pt x="355" y="894"/>
                </a:lnTo>
                <a:lnTo>
                  <a:pt x="350" y="861"/>
                </a:lnTo>
                <a:lnTo>
                  <a:pt x="341" y="849"/>
                </a:lnTo>
                <a:lnTo>
                  <a:pt x="310" y="869"/>
                </a:lnTo>
                <a:lnTo>
                  <a:pt x="286" y="841"/>
                </a:lnTo>
                <a:lnTo>
                  <a:pt x="259" y="846"/>
                </a:lnTo>
                <a:lnTo>
                  <a:pt x="238" y="838"/>
                </a:lnTo>
                <a:lnTo>
                  <a:pt x="216" y="844"/>
                </a:lnTo>
                <a:lnTo>
                  <a:pt x="174" y="792"/>
                </a:lnTo>
                <a:lnTo>
                  <a:pt x="153" y="792"/>
                </a:lnTo>
                <a:lnTo>
                  <a:pt x="122" y="818"/>
                </a:lnTo>
                <a:lnTo>
                  <a:pt x="94" y="823"/>
                </a:lnTo>
                <a:lnTo>
                  <a:pt x="69" y="858"/>
                </a:lnTo>
                <a:lnTo>
                  <a:pt x="46" y="844"/>
                </a:lnTo>
                <a:lnTo>
                  <a:pt x="6" y="863"/>
                </a:lnTo>
                <a:lnTo>
                  <a:pt x="0" y="832"/>
                </a:lnTo>
                <a:lnTo>
                  <a:pt x="46" y="804"/>
                </a:lnTo>
                <a:lnTo>
                  <a:pt x="38" y="787"/>
                </a:lnTo>
                <a:lnTo>
                  <a:pt x="31" y="770"/>
                </a:lnTo>
                <a:lnTo>
                  <a:pt x="55" y="735"/>
                </a:lnTo>
                <a:lnTo>
                  <a:pt x="48" y="690"/>
                </a:lnTo>
                <a:lnTo>
                  <a:pt x="55" y="602"/>
                </a:lnTo>
                <a:lnTo>
                  <a:pt x="77" y="571"/>
                </a:lnTo>
                <a:lnTo>
                  <a:pt x="111" y="545"/>
                </a:lnTo>
                <a:lnTo>
                  <a:pt x="143" y="520"/>
                </a:lnTo>
                <a:lnTo>
                  <a:pt x="171" y="497"/>
                </a:lnTo>
                <a:lnTo>
                  <a:pt x="185" y="480"/>
                </a:lnTo>
                <a:lnTo>
                  <a:pt x="193" y="466"/>
                </a:lnTo>
                <a:lnTo>
                  <a:pt x="190" y="443"/>
                </a:lnTo>
                <a:lnTo>
                  <a:pt x="176" y="429"/>
                </a:lnTo>
                <a:lnTo>
                  <a:pt x="157" y="423"/>
                </a:lnTo>
                <a:lnTo>
                  <a:pt x="134" y="423"/>
                </a:lnTo>
                <a:lnTo>
                  <a:pt x="128" y="412"/>
                </a:lnTo>
                <a:lnTo>
                  <a:pt x="125" y="392"/>
                </a:lnTo>
                <a:lnTo>
                  <a:pt x="119" y="364"/>
                </a:lnTo>
                <a:lnTo>
                  <a:pt x="103" y="338"/>
                </a:lnTo>
                <a:lnTo>
                  <a:pt x="86" y="330"/>
                </a:lnTo>
                <a:lnTo>
                  <a:pt x="57" y="324"/>
                </a:lnTo>
                <a:lnTo>
                  <a:pt x="38" y="327"/>
                </a:lnTo>
                <a:lnTo>
                  <a:pt x="26" y="330"/>
                </a:lnTo>
                <a:lnTo>
                  <a:pt x="12" y="324"/>
                </a:lnTo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grpSp>
        <p:nvGrpSpPr>
          <p:cNvPr id="27" name="Group 42"/>
          <p:cNvGrpSpPr>
            <a:grpSpLocks/>
          </p:cNvGrpSpPr>
          <p:nvPr/>
        </p:nvGrpSpPr>
        <p:grpSpPr bwMode="auto">
          <a:xfrm>
            <a:off x="1157438" y="5280430"/>
            <a:ext cx="2105425" cy="765638"/>
            <a:chOff x="3696" y="3336"/>
            <a:chExt cx="1249" cy="457"/>
          </a:xfrm>
          <a:solidFill>
            <a:srgbClr val="007FC7"/>
          </a:solidFill>
        </p:grpSpPr>
        <p:sp>
          <p:nvSpPr>
            <p:cNvPr id="28" name="Freeform 43"/>
            <p:cNvSpPr>
              <a:spLocks/>
            </p:cNvSpPr>
            <p:nvPr/>
          </p:nvSpPr>
          <p:spPr bwMode="auto">
            <a:xfrm>
              <a:off x="3759" y="3453"/>
              <a:ext cx="66" cy="104"/>
            </a:xfrm>
            <a:custGeom>
              <a:avLst/>
              <a:gdLst>
                <a:gd name="T0" fmla="*/ 65 w 66"/>
                <a:gd name="T1" fmla="*/ 69 h 104"/>
                <a:gd name="T2" fmla="*/ 58 w 66"/>
                <a:gd name="T3" fmla="*/ 0 h 104"/>
                <a:gd name="T4" fmla="*/ 16 w 66"/>
                <a:gd name="T5" fmla="*/ 0 h 104"/>
                <a:gd name="T6" fmla="*/ 0 w 66"/>
                <a:gd name="T7" fmla="*/ 23 h 104"/>
                <a:gd name="T8" fmla="*/ 25 w 66"/>
                <a:gd name="T9" fmla="*/ 96 h 104"/>
                <a:gd name="T10" fmla="*/ 46 w 66"/>
                <a:gd name="T11" fmla="*/ 103 h 104"/>
                <a:gd name="T12" fmla="*/ 65 w 66"/>
                <a:gd name="T13" fmla="*/ 69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104">
                  <a:moveTo>
                    <a:pt x="65" y="69"/>
                  </a:moveTo>
                  <a:lnTo>
                    <a:pt x="58" y="0"/>
                  </a:lnTo>
                  <a:lnTo>
                    <a:pt x="16" y="0"/>
                  </a:lnTo>
                  <a:lnTo>
                    <a:pt x="0" y="23"/>
                  </a:lnTo>
                  <a:lnTo>
                    <a:pt x="25" y="96"/>
                  </a:lnTo>
                  <a:lnTo>
                    <a:pt x="46" y="103"/>
                  </a:lnTo>
                  <a:lnTo>
                    <a:pt x="65" y="69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0" name="Freeform 44"/>
            <p:cNvSpPr>
              <a:spLocks/>
            </p:cNvSpPr>
            <p:nvPr/>
          </p:nvSpPr>
          <p:spPr bwMode="auto">
            <a:xfrm>
              <a:off x="4836" y="3336"/>
              <a:ext cx="109" cy="114"/>
            </a:xfrm>
            <a:custGeom>
              <a:avLst/>
              <a:gdLst>
                <a:gd name="T0" fmla="*/ 102 w 109"/>
                <a:gd name="T1" fmla="*/ 63 h 114"/>
                <a:gd name="T2" fmla="*/ 108 w 109"/>
                <a:gd name="T3" fmla="*/ 0 h 114"/>
                <a:gd name="T4" fmla="*/ 85 w 109"/>
                <a:gd name="T5" fmla="*/ 5 h 114"/>
                <a:gd name="T6" fmla="*/ 83 w 109"/>
                <a:gd name="T7" fmla="*/ 27 h 114"/>
                <a:gd name="T8" fmla="*/ 15 w 109"/>
                <a:gd name="T9" fmla="*/ 45 h 114"/>
                <a:gd name="T10" fmla="*/ 0 w 109"/>
                <a:gd name="T11" fmla="*/ 107 h 114"/>
                <a:gd name="T12" fmla="*/ 36 w 109"/>
                <a:gd name="T13" fmla="*/ 113 h 114"/>
                <a:gd name="T14" fmla="*/ 52 w 109"/>
                <a:gd name="T15" fmla="*/ 84 h 114"/>
                <a:gd name="T16" fmla="*/ 102 w 109"/>
                <a:gd name="T17" fmla="*/ 63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9" h="114">
                  <a:moveTo>
                    <a:pt x="102" y="63"/>
                  </a:moveTo>
                  <a:lnTo>
                    <a:pt x="108" y="0"/>
                  </a:lnTo>
                  <a:lnTo>
                    <a:pt x="85" y="5"/>
                  </a:lnTo>
                  <a:lnTo>
                    <a:pt x="83" y="27"/>
                  </a:lnTo>
                  <a:lnTo>
                    <a:pt x="15" y="45"/>
                  </a:lnTo>
                  <a:lnTo>
                    <a:pt x="0" y="107"/>
                  </a:lnTo>
                  <a:lnTo>
                    <a:pt x="36" y="113"/>
                  </a:lnTo>
                  <a:lnTo>
                    <a:pt x="52" y="84"/>
                  </a:lnTo>
                  <a:lnTo>
                    <a:pt x="102" y="63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1" name="Freeform 45"/>
            <p:cNvSpPr>
              <a:spLocks/>
            </p:cNvSpPr>
            <p:nvPr/>
          </p:nvSpPr>
          <p:spPr bwMode="auto">
            <a:xfrm>
              <a:off x="3923" y="3633"/>
              <a:ext cx="66" cy="53"/>
            </a:xfrm>
            <a:custGeom>
              <a:avLst/>
              <a:gdLst>
                <a:gd name="T0" fmla="*/ 65 w 66"/>
                <a:gd name="T1" fmla="*/ 21 h 53"/>
                <a:gd name="T2" fmla="*/ 24 w 66"/>
                <a:gd name="T3" fmla="*/ 0 h 53"/>
                <a:gd name="T4" fmla="*/ 0 w 66"/>
                <a:gd name="T5" fmla="*/ 18 h 53"/>
                <a:gd name="T6" fmla="*/ 19 w 66"/>
                <a:gd name="T7" fmla="*/ 52 h 53"/>
                <a:gd name="T8" fmla="*/ 54 w 66"/>
                <a:gd name="T9" fmla="*/ 52 h 53"/>
                <a:gd name="T10" fmla="*/ 65 w 66"/>
                <a:gd name="T11" fmla="*/ 2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53">
                  <a:moveTo>
                    <a:pt x="65" y="21"/>
                  </a:moveTo>
                  <a:lnTo>
                    <a:pt x="24" y="0"/>
                  </a:lnTo>
                  <a:lnTo>
                    <a:pt x="0" y="18"/>
                  </a:lnTo>
                  <a:lnTo>
                    <a:pt x="19" y="52"/>
                  </a:lnTo>
                  <a:lnTo>
                    <a:pt x="54" y="52"/>
                  </a:lnTo>
                  <a:lnTo>
                    <a:pt x="65" y="21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2" name="Freeform 46"/>
            <p:cNvSpPr>
              <a:spLocks/>
            </p:cNvSpPr>
            <p:nvPr/>
          </p:nvSpPr>
          <p:spPr bwMode="auto">
            <a:xfrm>
              <a:off x="3696" y="3732"/>
              <a:ext cx="86" cy="61"/>
            </a:xfrm>
            <a:custGeom>
              <a:avLst/>
              <a:gdLst>
                <a:gd name="T0" fmla="*/ 55 w 86"/>
                <a:gd name="T1" fmla="*/ 60 h 61"/>
                <a:gd name="T2" fmla="*/ 85 w 86"/>
                <a:gd name="T3" fmla="*/ 5 h 61"/>
                <a:gd name="T4" fmla="*/ 57 w 86"/>
                <a:gd name="T5" fmla="*/ 0 h 61"/>
                <a:gd name="T6" fmla="*/ 41 w 86"/>
                <a:gd name="T7" fmla="*/ 18 h 61"/>
                <a:gd name="T8" fmla="*/ 13 w 86"/>
                <a:gd name="T9" fmla="*/ 18 h 61"/>
                <a:gd name="T10" fmla="*/ 0 w 86"/>
                <a:gd name="T11" fmla="*/ 36 h 61"/>
                <a:gd name="T12" fmla="*/ 55 w 86"/>
                <a:gd name="T13" fmla="*/ 6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61">
                  <a:moveTo>
                    <a:pt x="55" y="60"/>
                  </a:moveTo>
                  <a:lnTo>
                    <a:pt x="85" y="5"/>
                  </a:lnTo>
                  <a:lnTo>
                    <a:pt x="57" y="0"/>
                  </a:lnTo>
                  <a:lnTo>
                    <a:pt x="41" y="18"/>
                  </a:lnTo>
                  <a:lnTo>
                    <a:pt x="13" y="18"/>
                  </a:lnTo>
                  <a:lnTo>
                    <a:pt x="0" y="36"/>
                  </a:lnTo>
                  <a:lnTo>
                    <a:pt x="55" y="6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3" name="Freeform 47"/>
            <p:cNvSpPr>
              <a:spLocks/>
            </p:cNvSpPr>
            <p:nvPr/>
          </p:nvSpPr>
          <p:spPr bwMode="auto">
            <a:xfrm>
              <a:off x="4327" y="3647"/>
              <a:ext cx="120" cy="121"/>
            </a:xfrm>
            <a:custGeom>
              <a:avLst/>
              <a:gdLst>
                <a:gd name="T0" fmla="*/ 119 w 120"/>
                <a:gd name="T1" fmla="*/ 97 h 121"/>
                <a:gd name="T2" fmla="*/ 110 w 120"/>
                <a:gd name="T3" fmla="*/ 13 h 121"/>
                <a:gd name="T4" fmla="*/ 33 w 120"/>
                <a:gd name="T5" fmla="*/ 0 h 121"/>
                <a:gd name="T6" fmla="*/ 25 w 120"/>
                <a:gd name="T7" fmla="*/ 36 h 121"/>
                <a:gd name="T8" fmla="*/ 0 w 120"/>
                <a:gd name="T9" fmla="*/ 44 h 121"/>
                <a:gd name="T10" fmla="*/ 9 w 120"/>
                <a:gd name="T11" fmla="*/ 102 h 121"/>
                <a:gd name="T12" fmla="*/ 58 w 120"/>
                <a:gd name="T13" fmla="*/ 120 h 121"/>
                <a:gd name="T14" fmla="*/ 119 w 120"/>
                <a:gd name="T15" fmla="*/ 9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121">
                  <a:moveTo>
                    <a:pt x="119" y="97"/>
                  </a:moveTo>
                  <a:lnTo>
                    <a:pt x="110" y="13"/>
                  </a:lnTo>
                  <a:lnTo>
                    <a:pt x="33" y="0"/>
                  </a:lnTo>
                  <a:lnTo>
                    <a:pt x="25" y="36"/>
                  </a:lnTo>
                  <a:lnTo>
                    <a:pt x="0" y="44"/>
                  </a:lnTo>
                  <a:lnTo>
                    <a:pt x="9" y="102"/>
                  </a:lnTo>
                  <a:lnTo>
                    <a:pt x="58" y="120"/>
                  </a:lnTo>
                  <a:lnTo>
                    <a:pt x="119" y="97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4" name="Freeform 48"/>
            <p:cNvSpPr>
              <a:spLocks/>
            </p:cNvSpPr>
            <p:nvPr/>
          </p:nvSpPr>
          <p:spPr bwMode="auto">
            <a:xfrm>
              <a:off x="4038" y="3541"/>
              <a:ext cx="183" cy="153"/>
            </a:xfrm>
            <a:custGeom>
              <a:avLst/>
              <a:gdLst>
                <a:gd name="T0" fmla="*/ 99 w 183"/>
                <a:gd name="T1" fmla="*/ 146 h 153"/>
                <a:gd name="T2" fmla="*/ 130 w 183"/>
                <a:gd name="T3" fmla="*/ 109 h 153"/>
                <a:gd name="T4" fmla="*/ 149 w 183"/>
                <a:gd name="T5" fmla="*/ 51 h 153"/>
                <a:gd name="T6" fmla="*/ 182 w 183"/>
                <a:gd name="T7" fmla="*/ 13 h 153"/>
                <a:gd name="T8" fmla="*/ 152 w 183"/>
                <a:gd name="T9" fmla="*/ 0 h 153"/>
                <a:gd name="T10" fmla="*/ 112 w 183"/>
                <a:gd name="T11" fmla="*/ 34 h 153"/>
                <a:gd name="T12" fmla="*/ 0 w 183"/>
                <a:gd name="T13" fmla="*/ 55 h 153"/>
                <a:gd name="T14" fmla="*/ 53 w 183"/>
                <a:gd name="T15" fmla="*/ 152 h 153"/>
                <a:gd name="T16" fmla="*/ 99 w 183"/>
                <a:gd name="T17" fmla="*/ 146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3" h="153">
                  <a:moveTo>
                    <a:pt x="99" y="146"/>
                  </a:moveTo>
                  <a:lnTo>
                    <a:pt x="130" y="109"/>
                  </a:lnTo>
                  <a:lnTo>
                    <a:pt x="149" y="51"/>
                  </a:lnTo>
                  <a:lnTo>
                    <a:pt x="182" y="13"/>
                  </a:lnTo>
                  <a:lnTo>
                    <a:pt x="152" y="0"/>
                  </a:lnTo>
                  <a:lnTo>
                    <a:pt x="112" y="34"/>
                  </a:lnTo>
                  <a:lnTo>
                    <a:pt x="0" y="55"/>
                  </a:lnTo>
                  <a:lnTo>
                    <a:pt x="53" y="152"/>
                  </a:lnTo>
                  <a:lnTo>
                    <a:pt x="99" y="146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5" name="Freeform 49"/>
            <p:cNvSpPr>
              <a:spLocks/>
            </p:cNvSpPr>
            <p:nvPr/>
          </p:nvSpPr>
          <p:spPr bwMode="auto">
            <a:xfrm>
              <a:off x="4678" y="3472"/>
              <a:ext cx="174" cy="208"/>
            </a:xfrm>
            <a:custGeom>
              <a:avLst/>
              <a:gdLst>
                <a:gd name="T0" fmla="*/ 146 w 174"/>
                <a:gd name="T1" fmla="*/ 158 h 208"/>
                <a:gd name="T2" fmla="*/ 173 w 174"/>
                <a:gd name="T3" fmla="*/ 66 h 208"/>
                <a:gd name="T4" fmla="*/ 163 w 174"/>
                <a:gd name="T5" fmla="*/ 0 h 208"/>
                <a:gd name="T6" fmla="*/ 130 w 174"/>
                <a:gd name="T7" fmla="*/ 2 h 208"/>
                <a:gd name="T8" fmla="*/ 88 w 174"/>
                <a:gd name="T9" fmla="*/ 87 h 208"/>
                <a:gd name="T10" fmla="*/ 69 w 174"/>
                <a:gd name="T11" fmla="*/ 154 h 208"/>
                <a:gd name="T12" fmla="*/ 47 w 174"/>
                <a:gd name="T13" fmla="*/ 183 h 208"/>
                <a:gd name="T14" fmla="*/ 0 w 174"/>
                <a:gd name="T15" fmla="*/ 199 h 208"/>
                <a:gd name="T16" fmla="*/ 48 w 174"/>
                <a:gd name="T17" fmla="*/ 207 h 208"/>
                <a:gd name="T18" fmla="*/ 88 w 174"/>
                <a:gd name="T19" fmla="*/ 162 h 208"/>
                <a:gd name="T20" fmla="*/ 146 w 174"/>
                <a:gd name="T21" fmla="*/ 15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208">
                  <a:moveTo>
                    <a:pt x="146" y="158"/>
                  </a:moveTo>
                  <a:lnTo>
                    <a:pt x="173" y="66"/>
                  </a:lnTo>
                  <a:lnTo>
                    <a:pt x="163" y="0"/>
                  </a:lnTo>
                  <a:lnTo>
                    <a:pt x="130" y="2"/>
                  </a:lnTo>
                  <a:lnTo>
                    <a:pt x="88" y="87"/>
                  </a:lnTo>
                  <a:lnTo>
                    <a:pt x="69" y="154"/>
                  </a:lnTo>
                  <a:lnTo>
                    <a:pt x="47" y="183"/>
                  </a:lnTo>
                  <a:lnTo>
                    <a:pt x="0" y="199"/>
                  </a:lnTo>
                  <a:lnTo>
                    <a:pt x="48" y="207"/>
                  </a:lnTo>
                  <a:lnTo>
                    <a:pt x="88" y="162"/>
                  </a:lnTo>
                  <a:lnTo>
                    <a:pt x="146" y="158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</p:grpSp>
      <p:sp>
        <p:nvSpPr>
          <p:cNvPr id="36" name="Line 50"/>
          <p:cNvSpPr>
            <a:spLocks noChangeShapeType="1"/>
          </p:cNvSpPr>
          <p:nvPr/>
        </p:nvSpPr>
        <p:spPr bwMode="auto">
          <a:xfrm>
            <a:off x="1047960" y="5136054"/>
            <a:ext cx="2495319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37" name="Line 51"/>
          <p:cNvSpPr>
            <a:spLocks noChangeShapeType="1"/>
          </p:cNvSpPr>
          <p:nvPr/>
        </p:nvSpPr>
        <p:spPr bwMode="auto">
          <a:xfrm>
            <a:off x="3549177" y="5136054"/>
            <a:ext cx="0" cy="91001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38" name="37 Rectángulo"/>
          <p:cNvSpPr/>
          <p:nvPr/>
        </p:nvSpPr>
        <p:spPr>
          <a:xfrm>
            <a:off x="4246768" y="4767021"/>
            <a:ext cx="397868" cy="212247"/>
          </a:xfrm>
          <a:prstGeom prst="rect">
            <a:avLst/>
          </a:prstGeom>
          <a:noFill/>
          <a:ln w="28575">
            <a:solidFill>
              <a:srgbClr val="21853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19%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39" name="38 Rectángulo"/>
          <p:cNvSpPr/>
          <p:nvPr/>
        </p:nvSpPr>
        <p:spPr>
          <a:xfrm>
            <a:off x="5850698" y="2666988"/>
            <a:ext cx="397868" cy="212247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14%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0" name="39 Rectángulo"/>
          <p:cNvSpPr/>
          <p:nvPr/>
        </p:nvSpPr>
        <p:spPr>
          <a:xfrm>
            <a:off x="3860612" y="1755122"/>
            <a:ext cx="585089" cy="226102"/>
          </a:xfrm>
          <a:prstGeom prst="rect">
            <a:avLst/>
          </a:prstGeom>
          <a:noFill/>
          <a:ln w="28575">
            <a:solidFill>
              <a:srgbClr val="56842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100%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1" name="40 Rectángulo"/>
          <p:cNvSpPr/>
          <p:nvPr/>
        </p:nvSpPr>
        <p:spPr>
          <a:xfrm>
            <a:off x="7755532" y="3764345"/>
            <a:ext cx="397868" cy="212247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00B0F0"/>
                </a:solidFill>
              </a:rPr>
              <a:t>25%</a:t>
            </a:r>
            <a:endParaRPr lang="es-ES" sz="900" dirty="0">
              <a:solidFill>
                <a:srgbClr val="00B0F0"/>
              </a:solidFill>
            </a:endParaRPr>
          </a:p>
        </p:txBody>
      </p:sp>
      <p:sp>
        <p:nvSpPr>
          <p:cNvPr id="42" name="41 Rectángulo"/>
          <p:cNvSpPr/>
          <p:nvPr/>
        </p:nvSpPr>
        <p:spPr>
          <a:xfrm>
            <a:off x="4648218" y="1795221"/>
            <a:ext cx="397868" cy="212247"/>
          </a:xfrm>
          <a:prstGeom prst="rect">
            <a:avLst/>
          </a:prstGeom>
          <a:noFill/>
          <a:ln w="28575">
            <a:solidFill>
              <a:srgbClr val="56842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>
                <a:solidFill>
                  <a:srgbClr val="FFFFFF"/>
                </a:solidFill>
              </a:rPr>
              <a:t>1</a:t>
            </a:r>
            <a:r>
              <a:rPr lang="es-ES" sz="900" dirty="0" smtClean="0">
                <a:solidFill>
                  <a:srgbClr val="FFFFFF"/>
                </a:solidFill>
              </a:rPr>
              <a:t>7%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3" name="42 Rectángulo"/>
          <p:cNvSpPr/>
          <p:nvPr/>
        </p:nvSpPr>
        <p:spPr>
          <a:xfrm>
            <a:off x="4267218" y="2540868"/>
            <a:ext cx="397868" cy="212247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0%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4" name="43 Rectángulo"/>
          <p:cNvSpPr/>
          <p:nvPr/>
        </p:nvSpPr>
        <p:spPr>
          <a:xfrm>
            <a:off x="5105418" y="3760068"/>
            <a:ext cx="397868" cy="212247"/>
          </a:xfrm>
          <a:prstGeom prst="rect">
            <a:avLst/>
          </a:prstGeom>
          <a:noFill/>
          <a:ln w="28575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18%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5" name="44 Rectángulo"/>
          <p:cNvSpPr/>
          <p:nvPr/>
        </p:nvSpPr>
        <p:spPr>
          <a:xfrm>
            <a:off x="6762700" y="2454741"/>
            <a:ext cx="397868" cy="212247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15%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6" name="45 Rectángulo"/>
          <p:cNvSpPr/>
          <p:nvPr/>
        </p:nvSpPr>
        <p:spPr>
          <a:xfrm>
            <a:off x="5877772" y="3658221"/>
            <a:ext cx="397868" cy="212247"/>
          </a:xfrm>
          <a:prstGeom prst="rect">
            <a:avLst/>
          </a:prstGeom>
          <a:noFill/>
          <a:ln w="28575">
            <a:solidFill>
              <a:srgbClr val="F9B26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18%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7" name="46 Rectángulo"/>
          <p:cNvSpPr/>
          <p:nvPr/>
        </p:nvSpPr>
        <p:spPr>
          <a:xfrm>
            <a:off x="3757171" y="3795027"/>
            <a:ext cx="397868" cy="212247"/>
          </a:xfrm>
          <a:prstGeom prst="rect">
            <a:avLst/>
          </a:prstGeom>
          <a:noFill/>
          <a:ln w="28575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13%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8" name="47 Rectángulo"/>
          <p:cNvSpPr/>
          <p:nvPr/>
        </p:nvSpPr>
        <p:spPr>
          <a:xfrm>
            <a:off x="3110163" y="1875101"/>
            <a:ext cx="397868" cy="212247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28%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9" name="48 Rectángulo"/>
          <p:cNvSpPr/>
          <p:nvPr/>
        </p:nvSpPr>
        <p:spPr>
          <a:xfrm>
            <a:off x="4683308" y="3184092"/>
            <a:ext cx="397868" cy="212247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14%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50" name="49 Rectángulo"/>
          <p:cNvSpPr/>
          <p:nvPr/>
        </p:nvSpPr>
        <p:spPr>
          <a:xfrm>
            <a:off x="5627568" y="4393288"/>
            <a:ext cx="397868" cy="212247"/>
          </a:xfrm>
          <a:prstGeom prst="rect">
            <a:avLst/>
          </a:prstGeom>
          <a:noFill/>
          <a:ln w="28575">
            <a:solidFill>
              <a:schemeClr val="accent4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>
                <a:solidFill>
                  <a:srgbClr val="FFFFFF"/>
                </a:solidFill>
              </a:rPr>
              <a:t>8</a:t>
            </a:r>
            <a:r>
              <a:rPr lang="es-ES" sz="900" dirty="0" smtClean="0">
                <a:solidFill>
                  <a:srgbClr val="FFFFFF"/>
                </a:solidFill>
              </a:rPr>
              <a:t>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51" name="50 Rectángulo"/>
          <p:cNvSpPr/>
          <p:nvPr/>
        </p:nvSpPr>
        <p:spPr>
          <a:xfrm>
            <a:off x="5503286" y="2062479"/>
            <a:ext cx="397868" cy="212247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>
                <a:solidFill>
                  <a:srgbClr val="FFFFFF"/>
                </a:solidFill>
              </a:rPr>
              <a:t>0</a:t>
            </a:r>
            <a:r>
              <a:rPr lang="es-ES" sz="900" dirty="0" smtClean="0">
                <a:solidFill>
                  <a:srgbClr val="FFFFFF"/>
                </a:solidFill>
              </a:rPr>
              <a:t>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52" name="51 Rectángulo"/>
          <p:cNvSpPr/>
          <p:nvPr/>
        </p:nvSpPr>
        <p:spPr>
          <a:xfrm>
            <a:off x="5149773" y="1832480"/>
            <a:ext cx="397868" cy="212247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17%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53" name="52 Rectángulo"/>
          <p:cNvSpPr/>
          <p:nvPr/>
        </p:nvSpPr>
        <p:spPr>
          <a:xfrm>
            <a:off x="5179531" y="2296468"/>
            <a:ext cx="397868" cy="212247"/>
          </a:xfrm>
          <a:prstGeom prst="rect">
            <a:avLst/>
          </a:prstGeom>
          <a:noFill/>
          <a:ln w="28575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20%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54" name="53 Rectángulo"/>
          <p:cNvSpPr/>
          <p:nvPr/>
        </p:nvSpPr>
        <p:spPr>
          <a:xfrm>
            <a:off x="2322248" y="5365297"/>
            <a:ext cx="397868" cy="212247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>
                <a:solidFill>
                  <a:srgbClr val="00B0F0"/>
                </a:solidFill>
              </a:rPr>
              <a:t>0</a:t>
            </a:r>
            <a:r>
              <a:rPr lang="es-ES" sz="900" dirty="0" smtClean="0">
                <a:solidFill>
                  <a:srgbClr val="00B0F0"/>
                </a:solidFill>
              </a:rPr>
              <a:t>%</a:t>
            </a:r>
            <a:endParaRPr lang="es-ES" sz="900" dirty="0">
              <a:solidFill>
                <a:srgbClr val="00B0F0"/>
              </a:solidFill>
            </a:endParaRPr>
          </a:p>
        </p:txBody>
      </p:sp>
      <p:sp>
        <p:nvSpPr>
          <p:cNvPr id="57" name="56 CuadroTexto"/>
          <p:cNvSpPr txBox="1"/>
          <p:nvPr/>
        </p:nvSpPr>
        <p:spPr>
          <a:xfrm>
            <a:off x="5148064" y="5802649"/>
            <a:ext cx="3516120" cy="769441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dirty="0" smtClean="0">
                <a:solidFill>
                  <a:srgbClr val="5F5F5F"/>
                </a:solidFill>
              </a:rPr>
              <a:t>Estos datos son de  carácter cualitativo en la mayoría de las CCAA, ya que las bases son muy reducidas. Las únicas CCAA que tienen bases superiores a 50 entrevistas son: Andalucía (65) y  Madrid  (56).</a:t>
            </a:r>
            <a:endParaRPr lang="es-ES" sz="1100" dirty="0">
              <a:solidFill>
                <a:srgbClr val="5F5F5F"/>
              </a:solidFill>
            </a:endParaRPr>
          </a:p>
        </p:txBody>
      </p:sp>
      <p:sp>
        <p:nvSpPr>
          <p:cNvPr id="58" name="57 CuadroTexto"/>
          <p:cNvSpPr txBox="1"/>
          <p:nvPr/>
        </p:nvSpPr>
        <p:spPr>
          <a:xfrm>
            <a:off x="899592" y="2624118"/>
            <a:ext cx="1524073" cy="3385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i="1" dirty="0" smtClean="0">
                <a:solidFill>
                  <a:srgbClr val="009DD9"/>
                </a:solidFill>
              </a:rPr>
              <a:t> Total 15%</a:t>
            </a:r>
            <a:endParaRPr lang="es-ES" sz="1600" i="1" dirty="0">
              <a:solidFill>
                <a:srgbClr val="009DD9"/>
              </a:solidFill>
            </a:endParaRPr>
          </a:p>
        </p:txBody>
      </p:sp>
      <p:sp>
        <p:nvSpPr>
          <p:cNvPr id="59" name="Rectangle 11"/>
          <p:cNvSpPr>
            <a:spLocks noChangeArrowheads="1"/>
          </p:cNvSpPr>
          <p:nvPr/>
        </p:nvSpPr>
        <p:spPr bwMode="auto">
          <a:xfrm>
            <a:off x="762000" y="188640"/>
            <a:ext cx="75428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ctr"/>
            <a:r>
              <a:rPr lang="es-ES_tradnl" sz="2400" dirty="0">
                <a:solidFill>
                  <a:srgbClr val="0099FF"/>
                </a:solidFill>
                <a:ea typeface="ＭＳ Ｐゴシック" charset="-128"/>
              </a:rPr>
              <a:t>2</a:t>
            </a:r>
            <a:r>
              <a:rPr lang="es-ES_tradnl" sz="2400" dirty="0" smtClean="0">
                <a:solidFill>
                  <a:srgbClr val="0099FF"/>
                </a:solidFill>
                <a:ea typeface="ＭＳ Ｐゴシック" charset="-128"/>
              </a:rPr>
              <a:t>. Identificación de hipoglucemia leve</a:t>
            </a:r>
            <a:endParaRPr lang="es-ES_tradnl" sz="2400" dirty="0">
              <a:solidFill>
                <a:srgbClr val="0099FF"/>
              </a:solidFill>
              <a:ea typeface="ＭＳ Ｐゴシック" charset="-128"/>
            </a:endParaRPr>
          </a:p>
        </p:txBody>
      </p:sp>
      <p:sp>
        <p:nvSpPr>
          <p:cNvPr id="60" name="Rectangle 12"/>
          <p:cNvSpPr>
            <a:spLocks noChangeArrowheads="1"/>
          </p:cNvSpPr>
          <p:nvPr/>
        </p:nvSpPr>
        <p:spPr bwMode="auto">
          <a:xfrm>
            <a:off x="533400" y="698704"/>
            <a:ext cx="8610600" cy="50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FF"/>
                    </a:gs>
                    <a:gs pos="100000">
                      <a:srgbClr val="D5E5F3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r>
              <a:rPr lang="es-ES" sz="1400" dirty="0" smtClean="0">
                <a:solidFill>
                  <a:srgbClr val="616365"/>
                </a:solidFill>
              </a:rPr>
              <a:t>35. </a:t>
            </a:r>
            <a:r>
              <a:rPr lang="es-ES" sz="1400" dirty="0">
                <a:solidFill>
                  <a:srgbClr val="616365"/>
                </a:solidFill>
              </a:rPr>
              <a:t>La mayoría de adultos con los que estás en el colegio, ¿sabrían reconocer una hipoglucemia leve (dolor de cabeza, temblores, cambio de carácter...)?</a:t>
            </a:r>
            <a:r>
              <a:rPr lang="es-ES" sz="1400" dirty="0" smtClean="0">
                <a:solidFill>
                  <a:srgbClr val="FF3300"/>
                </a:solidFill>
              </a:rPr>
              <a:t>(% </a:t>
            </a:r>
            <a:r>
              <a:rPr lang="es-ES" sz="1400" dirty="0">
                <a:solidFill>
                  <a:srgbClr val="FF3300"/>
                </a:solidFill>
              </a:rPr>
              <a:t>- Sugerida </a:t>
            </a:r>
            <a:r>
              <a:rPr lang="es-ES" sz="1400" dirty="0" smtClean="0">
                <a:solidFill>
                  <a:srgbClr val="FF3300"/>
                </a:solidFill>
              </a:rPr>
              <a:t>y única)</a:t>
            </a:r>
          </a:p>
        </p:txBody>
      </p:sp>
    </p:spTree>
    <p:extLst>
      <p:ext uri="{BB962C8B-B14F-4D97-AF65-F5344CB8AC3E}">
        <p14:creationId xmlns:p14="http://schemas.microsoft.com/office/powerpoint/2010/main" val="34499391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33400" y="864632"/>
            <a:ext cx="8610600" cy="50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FF"/>
                    </a:gs>
                    <a:gs pos="100000">
                      <a:srgbClr val="D5E5F3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r>
              <a:rPr lang="es-ES" sz="1400" dirty="0" smtClean="0"/>
              <a:t>P.15 ¿Qué </a:t>
            </a:r>
            <a:r>
              <a:rPr lang="es-ES" sz="1400" dirty="0"/>
              <a:t>llevas en la mochila o tienes en el colegio para tomar en caso de hipoglucemia</a:t>
            </a:r>
            <a:r>
              <a:rPr lang="es-ES" sz="1400" dirty="0" smtClean="0"/>
              <a:t>? </a:t>
            </a:r>
            <a:r>
              <a:rPr lang="es-ES" sz="1400" dirty="0" smtClean="0">
                <a:solidFill>
                  <a:srgbClr val="FF3300"/>
                </a:solidFill>
              </a:rPr>
              <a:t>(% - múltiple)</a:t>
            </a:r>
            <a:endParaRPr lang="es-ES" sz="1400" dirty="0">
              <a:solidFill>
                <a:srgbClr val="FF3300"/>
              </a:solidFill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57200" y="5713511"/>
            <a:ext cx="8382000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defRPr sz="1400" b="1">
                <a:cs typeface="Arial" charset="0"/>
              </a:defRPr>
            </a:lvl1pPr>
            <a:lvl2pPr marL="742950" indent="-285750" eaLnBrk="0" hangingPunct="0">
              <a:defRPr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9pPr>
          </a:lstStyle>
          <a:p>
            <a:r>
              <a:rPr lang="es-ES" i="1" dirty="0" smtClean="0">
                <a:solidFill>
                  <a:srgbClr val="0070C0"/>
                </a:solidFill>
              </a:rPr>
              <a:t>En caso de hipoglucemia, el producto más recurrido (68%) es un refresco/zumo, en segundo lugar las galletas (63%)</a:t>
            </a:r>
            <a:endParaRPr lang="es-ES" i="1" dirty="0">
              <a:solidFill>
                <a:srgbClr val="0070C0"/>
              </a:solidFill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713095" y="1245632"/>
            <a:ext cx="5257800" cy="4088368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14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2945813"/>
              </p:ext>
            </p:extLst>
          </p:nvPr>
        </p:nvGraphicFramePr>
        <p:xfrm>
          <a:off x="713095" y="1245632"/>
          <a:ext cx="4724400" cy="41344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14 Rectángulo redondeado"/>
          <p:cNvSpPr/>
          <p:nvPr/>
        </p:nvSpPr>
        <p:spPr>
          <a:xfrm>
            <a:off x="5742295" y="1834326"/>
            <a:ext cx="3294201" cy="874594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20" name="Char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8874020"/>
              </p:ext>
            </p:extLst>
          </p:nvPr>
        </p:nvGraphicFramePr>
        <p:xfrm>
          <a:off x="5838966" y="1946920"/>
          <a:ext cx="3125521" cy="76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5" name="24 Rectángulo redondeado"/>
          <p:cNvSpPr/>
          <p:nvPr/>
        </p:nvSpPr>
        <p:spPr>
          <a:xfrm>
            <a:off x="5742295" y="3261166"/>
            <a:ext cx="3294201" cy="874594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26" name="Char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0678238"/>
              </p:ext>
            </p:extLst>
          </p:nvPr>
        </p:nvGraphicFramePr>
        <p:xfrm>
          <a:off x="5838967" y="3373760"/>
          <a:ext cx="3125522" cy="76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7" name="26 CuadroTexto"/>
          <p:cNvSpPr txBox="1"/>
          <p:nvPr/>
        </p:nvSpPr>
        <p:spPr>
          <a:xfrm>
            <a:off x="5724666" y="1628800"/>
            <a:ext cx="158363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400" i="1" dirty="0" smtClean="0">
                <a:solidFill>
                  <a:schemeClr val="accent1"/>
                </a:solidFill>
              </a:rPr>
              <a:t>% Zumo/refresco</a:t>
            </a:r>
            <a:endParaRPr lang="es-ES" sz="1400" i="1" dirty="0">
              <a:solidFill>
                <a:schemeClr val="accent1"/>
              </a:solidFill>
            </a:endParaRPr>
          </a:p>
        </p:txBody>
      </p:sp>
      <p:sp>
        <p:nvSpPr>
          <p:cNvPr id="28" name="Text Box 8"/>
          <p:cNvSpPr txBox="1">
            <a:spLocks noChangeArrowheads="1"/>
          </p:cNvSpPr>
          <p:nvPr/>
        </p:nvSpPr>
        <p:spPr bwMode="auto">
          <a:xfrm>
            <a:off x="3847648" y="4926561"/>
            <a:ext cx="137160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n-US" sz="1000" dirty="0">
                <a:solidFill>
                  <a:srgbClr val="777777"/>
                </a:solidFill>
                <a:cs typeface="Arial" pitchFamily="34" charset="0"/>
              </a:rPr>
              <a:t>Base: 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Total (367)</a:t>
            </a:r>
            <a:endParaRPr lang="en-US" sz="1000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6526679" y="4077072"/>
            <a:ext cx="2312521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   (178)                     (140)                     (49)       </a:t>
            </a:r>
            <a:endParaRPr lang="en-US" sz="1000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5838967" y="3068960"/>
            <a:ext cx="94283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400" i="1" dirty="0" smtClean="0">
                <a:solidFill>
                  <a:schemeClr val="accent1"/>
                </a:solidFill>
              </a:rPr>
              <a:t>% Galletas</a:t>
            </a:r>
            <a:endParaRPr lang="es-ES" sz="1400" i="1" dirty="0">
              <a:solidFill>
                <a:schemeClr val="accent1"/>
              </a:solidFill>
            </a:endParaRPr>
          </a:p>
        </p:txBody>
      </p:sp>
      <p:cxnSp>
        <p:nvCxnSpPr>
          <p:cNvPr id="4" name="3 Conector recto de flecha"/>
          <p:cNvCxnSpPr/>
          <p:nvPr/>
        </p:nvCxnSpPr>
        <p:spPr>
          <a:xfrm>
            <a:off x="6781800" y="3376737"/>
            <a:ext cx="1894656" cy="19627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762000" y="228600"/>
            <a:ext cx="75428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ctr"/>
            <a:r>
              <a:rPr lang="es-ES_tradnl" sz="2400" dirty="0" smtClean="0">
                <a:solidFill>
                  <a:srgbClr val="0099FF"/>
                </a:solidFill>
                <a:ea typeface="ＭＳ Ｐゴシック" charset="-128"/>
              </a:rPr>
              <a:t>2. Productos para la hipoglucemia</a:t>
            </a:r>
            <a:endParaRPr lang="es-ES_tradnl" sz="2400" dirty="0">
              <a:solidFill>
                <a:srgbClr val="0099FF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800288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62000" y="228600"/>
            <a:ext cx="75428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ctr"/>
            <a:r>
              <a:rPr lang="es-ES_tradnl" sz="2400" dirty="0">
                <a:solidFill>
                  <a:srgbClr val="0099FF"/>
                </a:solidFill>
                <a:ea typeface="ＭＳ Ｐゴシック" charset="-128"/>
              </a:rPr>
              <a:t>2</a:t>
            </a:r>
            <a:r>
              <a:rPr lang="es-ES_tradnl" sz="2400" dirty="0" smtClean="0">
                <a:solidFill>
                  <a:srgbClr val="0099FF"/>
                </a:solidFill>
                <a:ea typeface="ＭＳ Ｐゴシック" charset="-128"/>
              </a:rPr>
              <a:t>. Resuelven hipoglucemia leve</a:t>
            </a:r>
            <a:endParaRPr lang="es-ES_tradnl" sz="2400" dirty="0">
              <a:solidFill>
                <a:srgbClr val="0099FF"/>
              </a:solidFill>
              <a:ea typeface="ＭＳ Ｐゴシック" charset="-128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33400" y="738664"/>
            <a:ext cx="8610600" cy="50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FF"/>
                    </a:gs>
                    <a:gs pos="100000">
                      <a:srgbClr val="D5E5F3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r>
              <a:rPr lang="es-ES" sz="1400" dirty="0" smtClean="0">
                <a:solidFill>
                  <a:srgbClr val="616365"/>
                </a:solidFill>
              </a:rPr>
              <a:t>36. </a:t>
            </a:r>
            <a:r>
              <a:rPr lang="es-ES" sz="1400" dirty="0">
                <a:solidFill>
                  <a:srgbClr val="616365"/>
                </a:solidFill>
              </a:rPr>
              <a:t>¿Cómo resuelven en el colegio las hipoglucemias leves? </a:t>
            </a:r>
            <a:r>
              <a:rPr lang="es-ES" sz="1400" dirty="0" smtClean="0">
                <a:solidFill>
                  <a:srgbClr val="FF3300"/>
                </a:solidFill>
              </a:rPr>
              <a:t>(% </a:t>
            </a:r>
            <a:r>
              <a:rPr lang="es-ES" sz="1400" dirty="0">
                <a:solidFill>
                  <a:srgbClr val="FF3300"/>
                </a:solidFill>
              </a:rPr>
              <a:t>- </a:t>
            </a:r>
            <a:r>
              <a:rPr lang="es-ES" sz="1400" dirty="0" smtClean="0">
                <a:solidFill>
                  <a:srgbClr val="FF3300"/>
                </a:solidFill>
              </a:rPr>
              <a:t>múltiple)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57200" y="5728998"/>
            <a:ext cx="8382000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defRPr sz="1400" b="1">
                <a:cs typeface="Arial" charset="0"/>
              </a:defRPr>
            </a:lvl1pPr>
            <a:lvl2pPr marL="742950" indent="-285750" eaLnBrk="0" hangingPunct="0">
              <a:defRPr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9pPr>
          </a:lstStyle>
          <a:p>
            <a:r>
              <a:rPr lang="es-ES" i="1" dirty="0" smtClean="0">
                <a:solidFill>
                  <a:srgbClr val="0070C0"/>
                </a:solidFill>
              </a:rPr>
              <a:t>En más de la mitad de las ocasiones, las resuelve el propio niño (52%). Le dan un zumo/refresco es la segunda solución (43%)</a:t>
            </a:r>
            <a:endParaRPr lang="es-ES" i="1" dirty="0">
              <a:solidFill>
                <a:srgbClr val="0070C0"/>
              </a:solidFill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713095" y="1245632"/>
            <a:ext cx="5257800" cy="419981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14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1589432"/>
              </p:ext>
            </p:extLst>
          </p:nvPr>
        </p:nvGraphicFramePr>
        <p:xfrm>
          <a:off x="828000" y="1296000"/>
          <a:ext cx="6159500" cy="41344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4462355" y="4507468"/>
            <a:ext cx="121920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Base: total (367)</a:t>
            </a:r>
            <a:endParaRPr lang="en-US" sz="1000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6" name="15 Rectángulo redondeado"/>
          <p:cNvSpPr/>
          <p:nvPr/>
        </p:nvSpPr>
        <p:spPr>
          <a:xfrm>
            <a:off x="5742295" y="1642983"/>
            <a:ext cx="3222193" cy="874594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Rectángulo redondeado"/>
          <p:cNvSpPr/>
          <p:nvPr/>
        </p:nvSpPr>
        <p:spPr>
          <a:xfrm>
            <a:off x="5742295" y="2935406"/>
            <a:ext cx="3222193" cy="874594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21 CuadroTexto"/>
          <p:cNvSpPr txBox="1"/>
          <p:nvPr/>
        </p:nvSpPr>
        <p:spPr>
          <a:xfrm>
            <a:off x="5838966" y="1447800"/>
            <a:ext cx="216203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400" i="1" dirty="0" smtClean="0">
                <a:solidFill>
                  <a:schemeClr val="accent1"/>
                </a:solidFill>
              </a:rPr>
              <a:t>% La resuelve él mismo</a:t>
            </a:r>
            <a:endParaRPr lang="es-ES" sz="1400" i="1" dirty="0">
              <a:solidFill>
                <a:schemeClr val="accent1"/>
              </a:solidFill>
            </a:endParaRPr>
          </a:p>
        </p:txBody>
      </p:sp>
      <p:graphicFrame>
        <p:nvGraphicFramePr>
          <p:cNvPr id="25" name="Char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3424564"/>
              </p:ext>
            </p:extLst>
          </p:nvPr>
        </p:nvGraphicFramePr>
        <p:xfrm>
          <a:off x="5742295" y="1699280"/>
          <a:ext cx="3053513" cy="76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6" name="Char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449027"/>
              </p:ext>
            </p:extLst>
          </p:nvPr>
        </p:nvGraphicFramePr>
        <p:xfrm>
          <a:off x="5736973" y="2991703"/>
          <a:ext cx="3053513" cy="76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16 Rectángulo redondeado"/>
          <p:cNvSpPr/>
          <p:nvPr/>
        </p:nvSpPr>
        <p:spPr>
          <a:xfrm>
            <a:off x="5724128" y="4272255"/>
            <a:ext cx="3222193" cy="874594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CuadroTexto"/>
          <p:cNvSpPr txBox="1"/>
          <p:nvPr/>
        </p:nvSpPr>
        <p:spPr>
          <a:xfrm>
            <a:off x="5796136" y="2708920"/>
            <a:ext cx="155725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400" i="1" dirty="0" smtClean="0">
                <a:solidFill>
                  <a:schemeClr val="accent1"/>
                </a:solidFill>
              </a:rPr>
              <a:t>% Zumo refresco</a:t>
            </a:r>
            <a:endParaRPr lang="es-ES" sz="1400" i="1" dirty="0">
              <a:solidFill>
                <a:schemeClr val="accent1"/>
              </a:solidFill>
            </a:endParaRPr>
          </a:p>
        </p:txBody>
      </p:sp>
      <p:graphicFrame>
        <p:nvGraphicFramePr>
          <p:cNvPr id="20" name="Char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3698831"/>
              </p:ext>
            </p:extLst>
          </p:nvPr>
        </p:nvGraphicFramePr>
        <p:xfrm>
          <a:off x="5724128" y="4328552"/>
          <a:ext cx="3053513" cy="76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3" name="22 CuadroTexto"/>
          <p:cNvSpPr txBox="1"/>
          <p:nvPr/>
        </p:nvSpPr>
        <p:spPr>
          <a:xfrm>
            <a:off x="5806220" y="4077072"/>
            <a:ext cx="193413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400" i="1" dirty="0" smtClean="0">
                <a:solidFill>
                  <a:schemeClr val="accent1"/>
                </a:solidFill>
              </a:rPr>
              <a:t>% Llaman a los padres</a:t>
            </a:r>
            <a:endParaRPr lang="es-ES" sz="1400" i="1" dirty="0">
              <a:solidFill>
                <a:schemeClr val="accent1"/>
              </a:solidFill>
            </a:endParaRPr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6444208" y="5054987"/>
            <a:ext cx="2088232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 (178)                 (140)                     (49)</a:t>
            </a:r>
            <a:endParaRPr lang="en-US" sz="1000" dirty="0">
              <a:solidFill>
                <a:srgbClr val="FF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9622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62000" y="228600"/>
            <a:ext cx="75428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ctr"/>
            <a:r>
              <a:rPr lang="es-ES_tradnl" sz="2400" dirty="0">
                <a:solidFill>
                  <a:srgbClr val="0099FF"/>
                </a:solidFill>
                <a:ea typeface="ＭＳ Ｐゴシック" charset="-128"/>
              </a:rPr>
              <a:t>2</a:t>
            </a:r>
            <a:r>
              <a:rPr lang="es-ES_tradnl" sz="2400" dirty="0" smtClean="0">
                <a:solidFill>
                  <a:srgbClr val="0099FF"/>
                </a:solidFill>
                <a:ea typeface="ＭＳ Ｐゴシック" charset="-128"/>
              </a:rPr>
              <a:t>. Número de hipoglucemias graves</a:t>
            </a:r>
            <a:endParaRPr lang="es-ES_tradnl" sz="2400" dirty="0">
              <a:solidFill>
                <a:srgbClr val="0099FF"/>
              </a:solidFill>
              <a:ea typeface="ＭＳ Ｐゴシック" charset="-128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33400" y="738664"/>
            <a:ext cx="8610600" cy="50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FF"/>
                    </a:gs>
                    <a:gs pos="100000">
                      <a:srgbClr val="D5E5F3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r>
              <a:rPr lang="es-ES" sz="1400" dirty="0" smtClean="0">
                <a:solidFill>
                  <a:srgbClr val="616365"/>
                </a:solidFill>
              </a:rPr>
              <a:t>37. </a:t>
            </a:r>
            <a:r>
              <a:rPr lang="es-ES" sz="1400" dirty="0">
                <a:solidFill>
                  <a:srgbClr val="616365"/>
                </a:solidFill>
              </a:rPr>
              <a:t>¿Cuántas hipoglucemias graves has tenido en el colegio?  </a:t>
            </a:r>
            <a:r>
              <a:rPr lang="es-ES" sz="1400" dirty="0" smtClean="0">
                <a:solidFill>
                  <a:srgbClr val="FF3300"/>
                </a:solidFill>
              </a:rPr>
              <a:t>(% </a:t>
            </a:r>
            <a:r>
              <a:rPr lang="es-ES" sz="1400" dirty="0">
                <a:solidFill>
                  <a:srgbClr val="FF3300"/>
                </a:solidFill>
              </a:rPr>
              <a:t>- Sugerida </a:t>
            </a:r>
            <a:r>
              <a:rPr lang="es-ES" sz="1400" dirty="0" smtClean="0">
                <a:solidFill>
                  <a:srgbClr val="FF3300"/>
                </a:solidFill>
              </a:rPr>
              <a:t>y única)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57200" y="5728998"/>
            <a:ext cx="8382000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defRPr sz="1400" b="1">
                <a:cs typeface="Arial" charset="0"/>
              </a:defRPr>
            </a:lvl1pPr>
            <a:lvl2pPr marL="742950" indent="-285750" eaLnBrk="0" hangingPunct="0">
              <a:defRPr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9pPr>
          </a:lstStyle>
          <a:p>
            <a:r>
              <a:rPr lang="es-ES" i="1" dirty="0" smtClean="0">
                <a:solidFill>
                  <a:srgbClr val="0070C0"/>
                </a:solidFill>
              </a:rPr>
              <a:t>La gran mayoría no ha sufrido ninguna hipoglucemia en el colegio (83%). En caso de hipoglucemia el procedimiento a seguir más común (72%) es llamar a los padres del niño.</a:t>
            </a:r>
            <a:endParaRPr lang="es-ES" i="1" dirty="0">
              <a:solidFill>
                <a:srgbClr val="0070C0"/>
              </a:solidFill>
            </a:endParaRPr>
          </a:p>
        </p:txBody>
      </p:sp>
      <p:sp>
        <p:nvSpPr>
          <p:cNvPr id="25" name="24 Rectángulo redondeado"/>
          <p:cNvSpPr/>
          <p:nvPr/>
        </p:nvSpPr>
        <p:spPr>
          <a:xfrm>
            <a:off x="5257800" y="1245631"/>
            <a:ext cx="3429000" cy="4117657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26" name="Char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5975750"/>
              </p:ext>
            </p:extLst>
          </p:nvPr>
        </p:nvGraphicFramePr>
        <p:xfrm>
          <a:off x="609600" y="1524000"/>
          <a:ext cx="4229100" cy="36763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7" name="Text Box 8"/>
          <p:cNvSpPr txBox="1">
            <a:spLocks noChangeArrowheads="1"/>
          </p:cNvSpPr>
          <p:nvPr/>
        </p:nvSpPr>
        <p:spPr bwMode="auto">
          <a:xfrm>
            <a:off x="762000" y="4885898"/>
            <a:ext cx="114300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Base</a:t>
            </a:r>
            <a:r>
              <a:rPr lang="en-US" sz="1000" dirty="0">
                <a:solidFill>
                  <a:srgbClr val="777777"/>
                </a:solidFill>
                <a:cs typeface="Arial" pitchFamily="34" charset="0"/>
              </a:rPr>
              <a:t>: 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Total (367)                                         </a:t>
            </a:r>
            <a:endParaRPr lang="en-US" sz="1000" dirty="0">
              <a:solidFill>
                <a:srgbClr val="FF0000"/>
              </a:solidFill>
              <a:cs typeface="Arial" pitchFamily="34" charset="0"/>
            </a:endParaRPr>
          </a:p>
        </p:txBody>
      </p:sp>
      <p:graphicFrame>
        <p:nvGraphicFramePr>
          <p:cNvPr id="28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3933457"/>
              </p:ext>
            </p:extLst>
          </p:nvPr>
        </p:nvGraphicFramePr>
        <p:xfrm>
          <a:off x="5486400" y="1894820"/>
          <a:ext cx="3200400" cy="35207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" name="Text Box 8"/>
          <p:cNvSpPr txBox="1">
            <a:spLocks noChangeArrowheads="1"/>
          </p:cNvSpPr>
          <p:nvPr/>
        </p:nvSpPr>
        <p:spPr bwMode="auto">
          <a:xfrm>
            <a:off x="5791200" y="5240179"/>
            <a:ext cx="266700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s-ES" sz="1000" dirty="0" smtClean="0">
                <a:solidFill>
                  <a:srgbClr val="777777"/>
                </a:solidFill>
                <a:cs typeface="Arial" pitchFamily="34" charset="0"/>
              </a:rPr>
              <a:t>Base Ha tenido alguna hipoglucemia grave (64)</a:t>
            </a:r>
            <a:endParaRPr lang="es-ES" sz="1000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5448752" y="1371600"/>
            <a:ext cx="30470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dirty="0" smtClean="0">
                <a:solidFill>
                  <a:srgbClr val="616365"/>
                </a:solidFill>
              </a:rPr>
              <a:t>38. ¿Cómo </a:t>
            </a:r>
            <a:r>
              <a:rPr lang="es-ES" sz="1400" dirty="0">
                <a:solidFill>
                  <a:srgbClr val="616365"/>
                </a:solidFill>
              </a:rPr>
              <a:t>resuelven en el colegio las hipoglucemias graves? </a:t>
            </a:r>
            <a:r>
              <a:rPr lang="es-ES" sz="1400" dirty="0" smtClean="0">
                <a:solidFill>
                  <a:srgbClr val="FF3300"/>
                </a:solidFill>
              </a:rPr>
              <a:t>(% </a:t>
            </a:r>
            <a:r>
              <a:rPr lang="es-ES" sz="1400" dirty="0">
                <a:solidFill>
                  <a:srgbClr val="FF3300"/>
                </a:solidFill>
              </a:rPr>
              <a:t>múltiple)</a:t>
            </a:r>
          </a:p>
        </p:txBody>
      </p:sp>
      <p:sp>
        <p:nvSpPr>
          <p:cNvPr id="14" name="13 Cerrar llave"/>
          <p:cNvSpPr/>
          <p:nvPr/>
        </p:nvSpPr>
        <p:spPr>
          <a:xfrm>
            <a:off x="4427984" y="4149080"/>
            <a:ext cx="275536" cy="503669"/>
          </a:xfrm>
          <a:prstGeom prst="rightBrace">
            <a:avLst>
              <a:gd name="adj1" fmla="val 115796"/>
              <a:gd name="adj2" fmla="val 50000"/>
            </a:avLst>
          </a:prstGeom>
          <a:ln>
            <a:solidFill>
              <a:srgbClr val="9A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Flecha derecha"/>
          <p:cNvSpPr/>
          <p:nvPr/>
        </p:nvSpPr>
        <p:spPr>
          <a:xfrm>
            <a:off x="4716016" y="4221088"/>
            <a:ext cx="639768" cy="359652"/>
          </a:xfrm>
          <a:prstGeom prst="rightArrow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4391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685800" y="1676400"/>
            <a:ext cx="8001000" cy="332805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62000" y="228600"/>
            <a:ext cx="75428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ctr"/>
            <a:r>
              <a:rPr lang="es-ES_tradnl" sz="2400" dirty="0">
                <a:solidFill>
                  <a:srgbClr val="0099FF"/>
                </a:solidFill>
                <a:ea typeface="ＭＳ Ｐゴシック" charset="-128"/>
              </a:rPr>
              <a:t>2</a:t>
            </a:r>
            <a:r>
              <a:rPr lang="es-ES_tradnl" sz="2400" dirty="0" smtClean="0">
                <a:solidFill>
                  <a:srgbClr val="0099FF"/>
                </a:solidFill>
                <a:ea typeface="ＭＳ Ｐゴシック" charset="-128"/>
              </a:rPr>
              <a:t>. Comer o beber en la hipoglucemia grave</a:t>
            </a:r>
            <a:endParaRPr lang="es-ES_tradnl" sz="2400" dirty="0">
              <a:solidFill>
                <a:srgbClr val="0099FF"/>
              </a:solidFill>
              <a:ea typeface="ＭＳ Ｐゴシック" charset="-128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33400" y="738664"/>
            <a:ext cx="8610600" cy="50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FF"/>
                    </a:gs>
                    <a:gs pos="100000">
                      <a:srgbClr val="D5E5F3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r>
              <a:rPr lang="es-ES" sz="1400" dirty="0" smtClean="0">
                <a:solidFill>
                  <a:srgbClr val="616365"/>
                </a:solidFill>
              </a:rPr>
              <a:t>39. </a:t>
            </a:r>
            <a:r>
              <a:rPr lang="es-ES" sz="1400" dirty="0">
                <a:solidFill>
                  <a:srgbClr val="616365"/>
                </a:solidFill>
              </a:rPr>
              <a:t>¿En alguna ocasión en el colegio te han dado algo para beber o comer durante una hipoglucemia grave</a:t>
            </a:r>
            <a:r>
              <a:rPr lang="es-ES" sz="1400" dirty="0" smtClean="0">
                <a:solidFill>
                  <a:srgbClr val="616365"/>
                </a:solidFill>
              </a:rPr>
              <a:t>? </a:t>
            </a:r>
            <a:r>
              <a:rPr lang="es-ES" sz="1400" dirty="0" smtClean="0">
                <a:solidFill>
                  <a:srgbClr val="FF3300"/>
                </a:solidFill>
              </a:rPr>
              <a:t>(% </a:t>
            </a:r>
            <a:r>
              <a:rPr lang="es-ES" sz="1400" dirty="0">
                <a:solidFill>
                  <a:srgbClr val="FF3300"/>
                </a:solidFill>
              </a:rPr>
              <a:t>- Sugerida </a:t>
            </a:r>
            <a:r>
              <a:rPr lang="es-ES" sz="1400" dirty="0" smtClean="0">
                <a:solidFill>
                  <a:srgbClr val="FF3300"/>
                </a:solidFill>
              </a:rPr>
              <a:t>y única)</a:t>
            </a:r>
          </a:p>
        </p:txBody>
      </p:sp>
      <p:graphicFrame>
        <p:nvGraphicFramePr>
          <p:cNvPr id="6" name="Char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7889632"/>
              </p:ext>
            </p:extLst>
          </p:nvPr>
        </p:nvGraphicFramePr>
        <p:xfrm>
          <a:off x="989463" y="1676400"/>
          <a:ext cx="7315433" cy="3514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57200" y="5728998"/>
            <a:ext cx="8382000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defRPr sz="1400" b="1">
                <a:cs typeface="Arial" charset="0"/>
              </a:defRPr>
            </a:lvl1pPr>
            <a:lvl2pPr marL="742950" indent="-285750" eaLnBrk="0" hangingPunct="0">
              <a:defRPr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9pPr>
          </a:lstStyle>
          <a:p>
            <a:r>
              <a:rPr lang="es-ES" i="1" dirty="0" smtClean="0">
                <a:solidFill>
                  <a:srgbClr val="0070C0"/>
                </a:solidFill>
              </a:rPr>
              <a:t>En algo menos de la mitad de las </a:t>
            </a:r>
            <a:r>
              <a:rPr lang="es-ES" i="1" dirty="0">
                <a:solidFill>
                  <a:srgbClr val="0070C0"/>
                </a:solidFill>
              </a:rPr>
              <a:t>ocasiones de hipoglucemia (44%), </a:t>
            </a:r>
            <a:r>
              <a:rPr lang="es-ES" i="1" dirty="0" smtClean="0">
                <a:solidFill>
                  <a:srgbClr val="0070C0"/>
                </a:solidFill>
              </a:rPr>
              <a:t>les han dado algo para comer o beber. Éste porcentaje aumenta mucho en el último tramo de edad alcanzando el 75%.</a:t>
            </a:r>
            <a:endParaRPr lang="es-ES" i="1" dirty="0">
              <a:solidFill>
                <a:srgbClr val="0070C0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2247900" y="1524000"/>
            <a:ext cx="10287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 i="1" dirty="0" smtClean="0">
                <a:solidFill>
                  <a:schemeClr val="accent1"/>
                </a:solidFill>
              </a:rPr>
              <a:t>% Total</a:t>
            </a:r>
            <a:endParaRPr lang="es-ES" sz="1600" i="1" dirty="0">
              <a:solidFill>
                <a:schemeClr val="accent1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838700" y="1524000"/>
            <a:ext cx="30861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 i="1" dirty="0" smtClean="0">
                <a:solidFill>
                  <a:schemeClr val="accent1"/>
                </a:solidFill>
              </a:rPr>
              <a:t>% Edad</a:t>
            </a:r>
            <a:endParaRPr lang="es-ES" sz="1600" i="1" dirty="0">
              <a:solidFill>
                <a:schemeClr val="accent1"/>
              </a:solidFill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1140136" y="4869160"/>
            <a:ext cx="6888248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Base</a:t>
            </a:r>
            <a:r>
              <a:rPr lang="en-US" sz="1000" dirty="0">
                <a:solidFill>
                  <a:srgbClr val="777777"/>
                </a:solidFill>
                <a:cs typeface="Arial" pitchFamily="34" charset="0"/>
              </a:rPr>
              <a:t>: 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Total                               (64)                                                                              (</a:t>
            </a:r>
            <a:r>
              <a:rPr lang="en-US" sz="1000" dirty="0" smtClean="0">
                <a:solidFill>
                  <a:srgbClr val="FF0000"/>
                </a:solidFill>
                <a:cs typeface="Arial" pitchFamily="34" charset="0"/>
              </a:rPr>
              <a:t>33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)                                  (</a:t>
            </a:r>
            <a:r>
              <a:rPr lang="en-US" sz="1000" dirty="0" smtClean="0">
                <a:solidFill>
                  <a:srgbClr val="FF0000"/>
                </a:solidFill>
                <a:cs typeface="Arial" pitchFamily="34" charset="0"/>
              </a:rPr>
              <a:t>23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)                                     (</a:t>
            </a:r>
            <a:r>
              <a:rPr lang="en-US" sz="1000" dirty="0" smtClean="0">
                <a:solidFill>
                  <a:srgbClr val="FF0000"/>
                </a:solidFill>
                <a:cs typeface="Arial" pitchFamily="34" charset="0"/>
              </a:rPr>
              <a:t>8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)                            </a:t>
            </a:r>
            <a:endParaRPr lang="en-US" sz="1000" dirty="0">
              <a:solidFill>
                <a:srgbClr val="FF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4736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62000" y="228600"/>
            <a:ext cx="75428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ctr"/>
            <a:r>
              <a:rPr lang="es-ES_tradnl" sz="2400" dirty="0">
                <a:solidFill>
                  <a:srgbClr val="0099FF"/>
                </a:solidFill>
                <a:ea typeface="ＭＳ Ｐゴシック" charset="-128"/>
              </a:rPr>
              <a:t>2</a:t>
            </a:r>
            <a:r>
              <a:rPr lang="es-ES_tradnl" sz="2400" dirty="0" smtClean="0">
                <a:solidFill>
                  <a:srgbClr val="0099FF"/>
                </a:solidFill>
                <a:ea typeface="ＭＳ Ｐゴシック" charset="-128"/>
              </a:rPr>
              <a:t>. Glucagón</a:t>
            </a:r>
            <a:endParaRPr lang="es-ES_tradnl" sz="2400" dirty="0">
              <a:solidFill>
                <a:srgbClr val="0099FF"/>
              </a:solidFill>
              <a:ea typeface="ＭＳ Ｐゴシック" charset="-128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33400" y="738664"/>
            <a:ext cx="8610600" cy="50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FF"/>
                    </a:gs>
                    <a:gs pos="100000">
                      <a:srgbClr val="D5E5F3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r>
              <a:rPr lang="es-ES" sz="1400" dirty="0" smtClean="0"/>
              <a:t>40. </a:t>
            </a:r>
            <a:r>
              <a:rPr lang="es-ES" sz="1400" dirty="0"/>
              <a:t>¿En el botiquín del colegio hay glucagón?</a:t>
            </a:r>
            <a:r>
              <a:rPr lang="es-ES" sz="1400" dirty="0" smtClean="0">
                <a:solidFill>
                  <a:srgbClr val="FF3300"/>
                </a:solidFill>
              </a:rPr>
              <a:t>(Sugerida y única)</a:t>
            </a:r>
          </a:p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r>
              <a:rPr lang="es-ES" sz="1400" dirty="0" smtClean="0"/>
              <a:t>41. ¿Alguien </a:t>
            </a:r>
            <a:r>
              <a:rPr lang="es-ES" sz="1400" dirty="0"/>
              <a:t>en el centro sabe poner el glucagón? </a:t>
            </a:r>
            <a:r>
              <a:rPr lang="es-ES" sz="1400" dirty="0">
                <a:solidFill>
                  <a:srgbClr val="FF3300"/>
                </a:solidFill>
              </a:rPr>
              <a:t>(Sugerida y única)</a:t>
            </a:r>
          </a:p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endParaRPr lang="es-ES" sz="1400" dirty="0"/>
          </a:p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endParaRPr lang="es-ES" sz="1400" dirty="0" smtClean="0">
              <a:solidFill>
                <a:srgbClr val="FF3300"/>
              </a:solidFill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57200" y="5728998"/>
            <a:ext cx="8382000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defRPr sz="1400" b="1">
                <a:cs typeface="Arial" charset="0"/>
              </a:defRPr>
            </a:lvl1pPr>
            <a:lvl2pPr marL="742950" indent="-285750" eaLnBrk="0" hangingPunct="0">
              <a:defRPr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9pPr>
          </a:lstStyle>
          <a:p>
            <a:r>
              <a:rPr lang="es-ES" i="1" dirty="0" smtClean="0">
                <a:solidFill>
                  <a:srgbClr val="0070C0"/>
                </a:solidFill>
              </a:rPr>
              <a:t>El 64% de los encuestados afirma que en su colegio hay glucagón, en cuanto a si saben administrarlo el % cae hasta el 36%</a:t>
            </a:r>
            <a:endParaRPr lang="es-ES" i="1" dirty="0">
              <a:solidFill>
                <a:srgbClr val="0070C0"/>
              </a:solidFill>
            </a:endParaRPr>
          </a:p>
        </p:txBody>
      </p:sp>
      <p:graphicFrame>
        <p:nvGraphicFramePr>
          <p:cNvPr id="14" name="Char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5277451"/>
              </p:ext>
            </p:extLst>
          </p:nvPr>
        </p:nvGraphicFramePr>
        <p:xfrm>
          <a:off x="989463" y="1676400"/>
          <a:ext cx="6630537" cy="3514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1141862" y="5256943"/>
            <a:ext cx="1373875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Base</a:t>
            </a:r>
            <a:r>
              <a:rPr lang="en-US" sz="1000" dirty="0">
                <a:solidFill>
                  <a:srgbClr val="777777"/>
                </a:solidFill>
                <a:cs typeface="Arial" pitchFamily="34" charset="0"/>
              </a:rPr>
              <a:t>: 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Total (367)</a:t>
            </a:r>
            <a:endParaRPr lang="en-US" sz="1000" dirty="0">
              <a:solidFill>
                <a:srgbClr val="FF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0068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CuadroTexto"/>
          <p:cNvSpPr txBox="1"/>
          <p:nvPr/>
        </p:nvSpPr>
        <p:spPr>
          <a:xfrm>
            <a:off x="388049" y="1828800"/>
            <a:ext cx="2239735" cy="3385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i="1" dirty="0">
                <a:solidFill>
                  <a:srgbClr val="009DD9"/>
                </a:solidFill>
              </a:rPr>
              <a:t>% </a:t>
            </a:r>
            <a:r>
              <a:rPr lang="es-ES" sz="1600" i="1" dirty="0" smtClean="0">
                <a:solidFill>
                  <a:srgbClr val="009DD9"/>
                </a:solidFill>
              </a:rPr>
              <a:t>SI</a:t>
            </a:r>
            <a:endParaRPr lang="es-ES" sz="1600" i="1" dirty="0">
              <a:solidFill>
                <a:srgbClr val="009DD9"/>
              </a:solidFill>
            </a:endParaRPr>
          </a:p>
        </p:txBody>
      </p:sp>
      <p:sp>
        <p:nvSpPr>
          <p:cNvPr id="6" name="Freeform 3"/>
          <p:cNvSpPr>
            <a:spLocks/>
          </p:cNvSpPr>
          <p:nvPr/>
        </p:nvSpPr>
        <p:spPr bwMode="auto">
          <a:xfrm>
            <a:off x="4571404" y="2950638"/>
            <a:ext cx="591895" cy="597926"/>
          </a:xfrm>
          <a:custGeom>
            <a:avLst/>
            <a:gdLst>
              <a:gd name="T0" fmla="*/ 0 w 336"/>
              <a:gd name="T1" fmla="*/ 278 h 356"/>
              <a:gd name="T2" fmla="*/ 6 w 336"/>
              <a:gd name="T3" fmla="*/ 230 h 356"/>
              <a:gd name="T4" fmla="*/ 48 w 336"/>
              <a:gd name="T5" fmla="*/ 202 h 356"/>
              <a:gd name="T6" fmla="*/ 43 w 336"/>
              <a:gd name="T7" fmla="*/ 181 h 356"/>
              <a:gd name="T8" fmla="*/ 94 w 336"/>
              <a:gd name="T9" fmla="*/ 136 h 356"/>
              <a:gd name="T10" fmla="*/ 103 w 336"/>
              <a:gd name="T11" fmla="*/ 108 h 356"/>
              <a:gd name="T12" fmla="*/ 126 w 336"/>
              <a:gd name="T13" fmla="*/ 108 h 356"/>
              <a:gd name="T14" fmla="*/ 128 w 336"/>
              <a:gd name="T15" fmla="*/ 91 h 356"/>
              <a:gd name="T16" fmla="*/ 193 w 336"/>
              <a:gd name="T17" fmla="*/ 26 h 356"/>
              <a:gd name="T18" fmla="*/ 224 w 336"/>
              <a:gd name="T19" fmla="*/ 0 h 356"/>
              <a:gd name="T20" fmla="*/ 259 w 336"/>
              <a:gd name="T21" fmla="*/ 34 h 356"/>
              <a:gd name="T22" fmla="*/ 253 w 336"/>
              <a:gd name="T23" fmla="*/ 54 h 356"/>
              <a:gd name="T24" fmla="*/ 247 w 336"/>
              <a:gd name="T25" fmla="*/ 71 h 356"/>
              <a:gd name="T26" fmla="*/ 273 w 336"/>
              <a:gd name="T27" fmla="*/ 159 h 356"/>
              <a:gd name="T28" fmla="*/ 293 w 336"/>
              <a:gd name="T29" fmla="*/ 164 h 356"/>
              <a:gd name="T30" fmla="*/ 312 w 336"/>
              <a:gd name="T31" fmla="*/ 261 h 356"/>
              <a:gd name="T32" fmla="*/ 335 w 336"/>
              <a:gd name="T33" fmla="*/ 278 h 356"/>
              <a:gd name="T34" fmla="*/ 335 w 336"/>
              <a:gd name="T35" fmla="*/ 295 h 356"/>
              <a:gd name="T36" fmla="*/ 307 w 336"/>
              <a:gd name="T37" fmla="*/ 304 h 356"/>
              <a:gd name="T38" fmla="*/ 312 w 336"/>
              <a:gd name="T39" fmla="*/ 321 h 356"/>
              <a:gd name="T40" fmla="*/ 270 w 336"/>
              <a:gd name="T41" fmla="*/ 304 h 356"/>
              <a:gd name="T42" fmla="*/ 207 w 336"/>
              <a:gd name="T43" fmla="*/ 355 h 356"/>
              <a:gd name="T44" fmla="*/ 199 w 336"/>
              <a:gd name="T45" fmla="*/ 335 h 356"/>
              <a:gd name="T46" fmla="*/ 216 w 336"/>
              <a:gd name="T47" fmla="*/ 315 h 356"/>
              <a:gd name="T48" fmla="*/ 214 w 336"/>
              <a:gd name="T49" fmla="*/ 295 h 356"/>
              <a:gd name="T50" fmla="*/ 151 w 336"/>
              <a:gd name="T51" fmla="*/ 286 h 356"/>
              <a:gd name="T52" fmla="*/ 91 w 336"/>
              <a:gd name="T53" fmla="*/ 247 h 356"/>
              <a:gd name="T54" fmla="*/ 52 w 336"/>
              <a:gd name="T55" fmla="*/ 269 h 356"/>
              <a:gd name="T56" fmla="*/ 0 w 336"/>
              <a:gd name="T57" fmla="*/ 278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336" h="356">
                <a:moveTo>
                  <a:pt x="0" y="278"/>
                </a:moveTo>
                <a:lnTo>
                  <a:pt x="6" y="230"/>
                </a:lnTo>
                <a:lnTo>
                  <a:pt x="48" y="202"/>
                </a:lnTo>
                <a:lnTo>
                  <a:pt x="43" y="181"/>
                </a:lnTo>
                <a:lnTo>
                  <a:pt x="94" y="136"/>
                </a:lnTo>
                <a:lnTo>
                  <a:pt x="103" y="108"/>
                </a:lnTo>
                <a:lnTo>
                  <a:pt x="126" y="108"/>
                </a:lnTo>
                <a:lnTo>
                  <a:pt x="128" y="91"/>
                </a:lnTo>
                <a:lnTo>
                  <a:pt x="193" y="26"/>
                </a:lnTo>
                <a:lnTo>
                  <a:pt x="224" y="0"/>
                </a:lnTo>
                <a:lnTo>
                  <a:pt x="259" y="34"/>
                </a:lnTo>
                <a:lnTo>
                  <a:pt x="253" y="54"/>
                </a:lnTo>
                <a:lnTo>
                  <a:pt x="247" y="71"/>
                </a:lnTo>
                <a:lnTo>
                  <a:pt x="273" y="159"/>
                </a:lnTo>
                <a:lnTo>
                  <a:pt x="293" y="164"/>
                </a:lnTo>
                <a:lnTo>
                  <a:pt x="312" y="261"/>
                </a:lnTo>
                <a:lnTo>
                  <a:pt x="335" y="278"/>
                </a:lnTo>
                <a:lnTo>
                  <a:pt x="335" y="295"/>
                </a:lnTo>
                <a:lnTo>
                  <a:pt x="307" y="304"/>
                </a:lnTo>
                <a:lnTo>
                  <a:pt x="312" y="321"/>
                </a:lnTo>
                <a:lnTo>
                  <a:pt x="270" y="304"/>
                </a:lnTo>
                <a:lnTo>
                  <a:pt x="207" y="355"/>
                </a:lnTo>
                <a:lnTo>
                  <a:pt x="199" y="335"/>
                </a:lnTo>
                <a:lnTo>
                  <a:pt x="216" y="315"/>
                </a:lnTo>
                <a:lnTo>
                  <a:pt x="214" y="295"/>
                </a:lnTo>
                <a:lnTo>
                  <a:pt x="151" y="286"/>
                </a:lnTo>
                <a:lnTo>
                  <a:pt x="91" y="247"/>
                </a:lnTo>
                <a:lnTo>
                  <a:pt x="52" y="269"/>
                </a:lnTo>
                <a:lnTo>
                  <a:pt x="0" y="278"/>
                </a:lnTo>
              </a:path>
            </a:pathLst>
          </a:custGeom>
          <a:solidFill>
            <a:schemeClr val="accent1">
              <a:lumMod val="5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7" name="Freeform 4"/>
          <p:cNvSpPr>
            <a:spLocks/>
          </p:cNvSpPr>
          <p:nvPr/>
        </p:nvSpPr>
        <p:spPr bwMode="auto">
          <a:xfrm>
            <a:off x="3372515" y="3274393"/>
            <a:ext cx="1167181" cy="1225019"/>
          </a:xfrm>
          <a:custGeom>
            <a:avLst/>
            <a:gdLst>
              <a:gd name="T0" fmla="*/ 204 w 662"/>
              <a:gd name="T1" fmla="*/ 48 h 731"/>
              <a:gd name="T2" fmla="*/ 233 w 662"/>
              <a:gd name="T3" fmla="*/ 59 h 731"/>
              <a:gd name="T4" fmla="*/ 281 w 662"/>
              <a:gd name="T5" fmla="*/ 23 h 731"/>
              <a:gd name="T6" fmla="*/ 332 w 662"/>
              <a:gd name="T7" fmla="*/ 0 h 731"/>
              <a:gd name="T8" fmla="*/ 402 w 662"/>
              <a:gd name="T9" fmla="*/ 43 h 731"/>
              <a:gd name="T10" fmla="*/ 442 w 662"/>
              <a:gd name="T11" fmla="*/ 48 h 731"/>
              <a:gd name="T12" fmla="*/ 499 w 662"/>
              <a:gd name="T13" fmla="*/ 57 h 731"/>
              <a:gd name="T14" fmla="*/ 513 w 662"/>
              <a:gd name="T15" fmla="*/ 102 h 731"/>
              <a:gd name="T16" fmla="*/ 499 w 662"/>
              <a:gd name="T17" fmla="*/ 139 h 731"/>
              <a:gd name="T18" fmla="*/ 556 w 662"/>
              <a:gd name="T19" fmla="*/ 207 h 731"/>
              <a:gd name="T20" fmla="*/ 544 w 662"/>
              <a:gd name="T21" fmla="*/ 235 h 731"/>
              <a:gd name="T22" fmla="*/ 576 w 662"/>
              <a:gd name="T23" fmla="*/ 275 h 731"/>
              <a:gd name="T24" fmla="*/ 607 w 662"/>
              <a:gd name="T25" fmla="*/ 315 h 731"/>
              <a:gd name="T26" fmla="*/ 661 w 662"/>
              <a:gd name="T27" fmla="*/ 318 h 731"/>
              <a:gd name="T28" fmla="*/ 652 w 662"/>
              <a:gd name="T29" fmla="*/ 361 h 731"/>
              <a:gd name="T30" fmla="*/ 590 w 662"/>
              <a:gd name="T31" fmla="*/ 392 h 731"/>
              <a:gd name="T32" fmla="*/ 599 w 662"/>
              <a:gd name="T33" fmla="*/ 440 h 731"/>
              <a:gd name="T34" fmla="*/ 576 w 662"/>
              <a:gd name="T35" fmla="*/ 482 h 731"/>
              <a:gd name="T36" fmla="*/ 536 w 662"/>
              <a:gd name="T37" fmla="*/ 497 h 731"/>
              <a:gd name="T38" fmla="*/ 525 w 662"/>
              <a:gd name="T39" fmla="*/ 525 h 731"/>
              <a:gd name="T40" fmla="*/ 449 w 662"/>
              <a:gd name="T41" fmla="*/ 576 h 731"/>
              <a:gd name="T42" fmla="*/ 457 w 662"/>
              <a:gd name="T43" fmla="*/ 639 h 731"/>
              <a:gd name="T44" fmla="*/ 402 w 662"/>
              <a:gd name="T45" fmla="*/ 642 h 731"/>
              <a:gd name="T46" fmla="*/ 357 w 662"/>
              <a:gd name="T47" fmla="*/ 678 h 731"/>
              <a:gd name="T48" fmla="*/ 354 w 662"/>
              <a:gd name="T49" fmla="*/ 718 h 731"/>
              <a:gd name="T50" fmla="*/ 321 w 662"/>
              <a:gd name="T51" fmla="*/ 724 h 731"/>
              <a:gd name="T52" fmla="*/ 255 w 662"/>
              <a:gd name="T53" fmla="*/ 701 h 731"/>
              <a:gd name="T54" fmla="*/ 150 w 662"/>
              <a:gd name="T55" fmla="*/ 636 h 731"/>
              <a:gd name="T56" fmla="*/ 102 w 662"/>
              <a:gd name="T57" fmla="*/ 636 h 731"/>
              <a:gd name="T58" fmla="*/ 91 w 662"/>
              <a:gd name="T59" fmla="*/ 630 h 731"/>
              <a:gd name="T60" fmla="*/ 76 w 662"/>
              <a:gd name="T61" fmla="*/ 604 h 731"/>
              <a:gd name="T62" fmla="*/ 43 w 662"/>
              <a:gd name="T63" fmla="*/ 568 h 731"/>
              <a:gd name="T64" fmla="*/ 23 w 662"/>
              <a:gd name="T65" fmla="*/ 530 h 731"/>
              <a:gd name="T66" fmla="*/ 51 w 662"/>
              <a:gd name="T67" fmla="*/ 480 h 731"/>
              <a:gd name="T68" fmla="*/ 85 w 662"/>
              <a:gd name="T69" fmla="*/ 432 h 731"/>
              <a:gd name="T70" fmla="*/ 105 w 662"/>
              <a:gd name="T71" fmla="*/ 406 h 731"/>
              <a:gd name="T72" fmla="*/ 99 w 662"/>
              <a:gd name="T73" fmla="*/ 363 h 731"/>
              <a:gd name="T74" fmla="*/ 71 w 662"/>
              <a:gd name="T75" fmla="*/ 344 h 731"/>
              <a:gd name="T76" fmla="*/ 68 w 662"/>
              <a:gd name="T77" fmla="*/ 301 h 731"/>
              <a:gd name="T78" fmla="*/ 43 w 662"/>
              <a:gd name="T79" fmla="*/ 261 h 731"/>
              <a:gd name="T80" fmla="*/ 23 w 662"/>
              <a:gd name="T81" fmla="*/ 227 h 731"/>
              <a:gd name="T82" fmla="*/ 0 w 662"/>
              <a:gd name="T83" fmla="*/ 199 h 731"/>
              <a:gd name="T84" fmla="*/ 131 w 662"/>
              <a:gd name="T85" fmla="*/ 159 h 731"/>
              <a:gd name="T86" fmla="*/ 156 w 662"/>
              <a:gd name="T87" fmla="*/ 147 h 731"/>
              <a:gd name="T88" fmla="*/ 173 w 662"/>
              <a:gd name="T89" fmla="*/ 102 h 7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62" h="731">
                <a:moveTo>
                  <a:pt x="164" y="68"/>
                </a:moveTo>
                <a:lnTo>
                  <a:pt x="204" y="48"/>
                </a:lnTo>
                <a:lnTo>
                  <a:pt x="226" y="65"/>
                </a:lnTo>
                <a:lnTo>
                  <a:pt x="233" y="59"/>
                </a:lnTo>
                <a:lnTo>
                  <a:pt x="250" y="31"/>
                </a:lnTo>
                <a:lnTo>
                  <a:pt x="281" y="23"/>
                </a:lnTo>
                <a:lnTo>
                  <a:pt x="312" y="0"/>
                </a:lnTo>
                <a:lnTo>
                  <a:pt x="332" y="0"/>
                </a:lnTo>
                <a:lnTo>
                  <a:pt x="374" y="48"/>
                </a:lnTo>
                <a:lnTo>
                  <a:pt x="402" y="43"/>
                </a:lnTo>
                <a:lnTo>
                  <a:pt x="420" y="54"/>
                </a:lnTo>
                <a:lnTo>
                  <a:pt x="442" y="48"/>
                </a:lnTo>
                <a:lnTo>
                  <a:pt x="468" y="74"/>
                </a:lnTo>
                <a:lnTo>
                  <a:pt x="499" y="57"/>
                </a:lnTo>
                <a:lnTo>
                  <a:pt x="511" y="65"/>
                </a:lnTo>
                <a:lnTo>
                  <a:pt x="513" y="102"/>
                </a:lnTo>
                <a:lnTo>
                  <a:pt x="522" y="116"/>
                </a:lnTo>
                <a:lnTo>
                  <a:pt x="499" y="139"/>
                </a:lnTo>
                <a:lnTo>
                  <a:pt x="502" y="156"/>
                </a:lnTo>
                <a:lnTo>
                  <a:pt x="556" y="207"/>
                </a:lnTo>
                <a:lnTo>
                  <a:pt x="564" y="216"/>
                </a:lnTo>
                <a:lnTo>
                  <a:pt x="544" y="235"/>
                </a:lnTo>
                <a:lnTo>
                  <a:pt x="556" y="256"/>
                </a:lnTo>
                <a:lnTo>
                  <a:pt x="576" y="275"/>
                </a:lnTo>
                <a:lnTo>
                  <a:pt x="587" y="315"/>
                </a:lnTo>
                <a:lnTo>
                  <a:pt x="607" y="315"/>
                </a:lnTo>
                <a:lnTo>
                  <a:pt x="649" y="307"/>
                </a:lnTo>
                <a:lnTo>
                  <a:pt x="661" y="318"/>
                </a:lnTo>
                <a:lnTo>
                  <a:pt x="658" y="349"/>
                </a:lnTo>
                <a:lnTo>
                  <a:pt x="652" y="361"/>
                </a:lnTo>
                <a:lnTo>
                  <a:pt x="624" y="369"/>
                </a:lnTo>
                <a:lnTo>
                  <a:pt x="590" y="392"/>
                </a:lnTo>
                <a:lnTo>
                  <a:pt x="590" y="418"/>
                </a:lnTo>
                <a:lnTo>
                  <a:pt x="599" y="440"/>
                </a:lnTo>
                <a:lnTo>
                  <a:pt x="576" y="468"/>
                </a:lnTo>
                <a:lnTo>
                  <a:pt x="576" y="482"/>
                </a:lnTo>
                <a:lnTo>
                  <a:pt x="561" y="499"/>
                </a:lnTo>
                <a:lnTo>
                  <a:pt x="536" y="497"/>
                </a:lnTo>
                <a:lnTo>
                  <a:pt x="525" y="508"/>
                </a:lnTo>
                <a:lnTo>
                  <a:pt x="525" y="525"/>
                </a:lnTo>
                <a:lnTo>
                  <a:pt x="480" y="542"/>
                </a:lnTo>
                <a:lnTo>
                  <a:pt x="449" y="576"/>
                </a:lnTo>
                <a:lnTo>
                  <a:pt x="445" y="596"/>
                </a:lnTo>
                <a:lnTo>
                  <a:pt x="457" y="639"/>
                </a:lnTo>
                <a:lnTo>
                  <a:pt x="431" y="665"/>
                </a:lnTo>
                <a:lnTo>
                  <a:pt x="402" y="642"/>
                </a:lnTo>
                <a:lnTo>
                  <a:pt x="392" y="642"/>
                </a:lnTo>
                <a:lnTo>
                  <a:pt x="357" y="678"/>
                </a:lnTo>
                <a:lnTo>
                  <a:pt x="363" y="704"/>
                </a:lnTo>
                <a:lnTo>
                  <a:pt x="354" y="718"/>
                </a:lnTo>
                <a:lnTo>
                  <a:pt x="335" y="710"/>
                </a:lnTo>
                <a:lnTo>
                  <a:pt x="321" y="724"/>
                </a:lnTo>
                <a:lnTo>
                  <a:pt x="312" y="730"/>
                </a:lnTo>
                <a:lnTo>
                  <a:pt x="255" y="701"/>
                </a:lnTo>
                <a:lnTo>
                  <a:pt x="173" y="673"/>
                </a:lnTo>
                <a:lnTo>
                  <a:pt x="150" y="636"/>
                </a:lnTo>
                <a:lnTo>
                  <a:pt x="116" y="653"/>
                </a:lnTo>
                <a:lnTo>
                  <a:pt x="102" y="636"/>
                </a:lnTo>
                <a:lnTo>
                  <a:pt x="85" y="642"/>
                </a:lnTo>
                <a:lnTo>
                  <a:pt x="91" y="630"/>
                </a:lnTo>
                <a:lnTo>
                  <a:pt x="79" y="613"/>
                </a:lnTo>
                <a:lnTo>
                  <a:pt x="76" y="604"/>
                </a:lnTo>
                <a:lnTo>
                  <a:pt x="43" y="576"/>
                </a:lnTo>
                <a:lnTo>
                  <a:pt x="43" y="568"/>
                </a:lnTo>
                <a:lnTo>
                  <a:pt x="23" y="548"/>
                </a:lnTo>
                <a:lnTo>
                  <a:pt x="23" y="530"/>
                </a:lnTo>
                <a:lnTo>
                  <a:pt x="37" y="502"/>
                </a:lnTo>
                <a:lnTo>
                  <a:pt x="51" y="480"/>
                </a:lnTo>
                <a:lnTo>
                  <a:pt x="51" y="460"/>
                </a:lnTo>
                <a:lnTo>
                  <a:pt x="85" y="432"/>
                </a:lnTo>
                <a:lnTo>
                  <a:pt x="99" y="426"/>
                </a:lnTo>
                <a:lnTo>
                  <a:pt x="105" y="406"/>
                </a:lnTo>
                <a:lnTo>
                  <a:pt x="111" y="371"/>
                </a:lnTo>
                <a:lnTo>
                  <a:pt x="99" y="363"/>
                </a:lnTo>
                <a:lnTo>
                  <a:pt x="83" y="366"/>
                </a:lnTo>
                <a:lnTo>
                  <a:pt x="71" y="344"/>
                </a:lnTo>
                <a:lnTo>
                  <a:pt x="68" y="309"/>
                </a:lnTo>
                <a:lnTo>
                  <a:pt x="68" y="301"/>
                </a:lnTo>
                <a:lnTo>
                  <a:pt x="45" y="287"/>
                </a:lnTo>
                <a:lnTo>
                  <a:pt x="43" y="261"/>
                </a:lnTo>
                <a:lnTo>
                  <a:pt x="34" y="247"/>
                </a:lnTo>
                <a:lnTo>
                  <a:pt x="23" y="227"/>
                </a:lnTo>
                <a:lnTo>
                  <a:pt x="0" y="204"/>
                </a:lnTo>
                <a:lnTo>
                  <a:pt x="0" y="199"/>
                </a:lnTo>
                <a:lnTo>
                  <a:pt x="99" y="199"/>
                </a:lnTo>
                <a:lnTo>
                  <a:pt x="131" y="159"/>
                </a:lnTo>
                <a:lnTo>
                  <a:pt x="150" y="162"/>
                </a:lnTo>
                <a:lnTo>
                  <a:pt x="156" y="147"/>
                </a:lnTo>
                <a:lnTo>
                  <a:pt x="164" y="122"/>
                </a:lnTo>
                <a:lnTo>
                  <a:pt x="173" y="102"/>
                </a:lnTo>
                <a:lnTo>
                  <a:pt x="164" y="68"/>
                </a:lnTo>
              </a:path>
            </a:pathLst>
          </a:custGeom>
          <a:solidFill>
            <a:srgbClr val="FFDD4F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>
            <a:off x="4246768" y="2855845"/>
            <a:ext cx="1802864" cy="1624609"/>
          </a:xfrm>
          <a:custGeom>
            <a:avLst/>
            <a:gdLst>
              <a:gd name="T0" fmla="*/ 82 w 1022"/>
              <a:gd name="T1" fmla="*/ 333 h 969"/>
              <a:gd name="T2" fmla="*/ 142 w 1022"/>
              <a:gd name="T3" fmla="*/ 298 h 969"/>
              <a:gd name="T4" fmla="*/ 184 w 1022"/>
              <a:gd name="T5" fmla="*/ 335 h 969"/>
              <a:gd name="T6" fmla="*/ 332 w 1022"/>
              <a:gd name="T7" fmla="*/ 341 h 969"/>
              <a:gd name="T8" fmla="*/ 397 w 1022"/>
              <a:gd name="T9" fmla="*/ 372 h 969"/>
              <a:gd name="T10" fmla="*/ 451 w 1022"/>
              <a:gd name="T11" fmla="*/ 361 h 969"/>
              <a:gd name="T12" fmla="*/ 516 w 1022"/>
              <a:gd name="T13" fmla="*/ 352 h 969"/>
              <a:gd name="T14" fmla="*/ 473 w 1022"/>
              <a:gd name="T15" fmla="*/ 224 h 969"/>
              <a:gd name="T16" fmla="*/ 428 w 1022"/>
              <a:gd name="T17" fmla="*/ 125 h 969"/>
              <a:gd name="T18" fmla="*/ 448 w 1022"/>
              <a:gd name="T19" fmla="*/ 40 h 969"/>
              <a:gd name="T20" fmla="*/ 510 w 1022"/>
              <a:gd name="T21" fmla="*/ 17 h 969"/>
              <a:gd name="T22" fmla="*/ 558 w 1022"/>
              <a:gd name="T23" fmla="*/ 14 h 969"/>
              <a:gd name="T24" fmla="*/ 653 w 1022"/>
              <a:gd name="T25" fmla="*/ 31 h 969"/>
              <a:gd name="T26" fmla="*/ 667 w 1022"/>
              <a:gd name="T27" fmla="*/ 86 h 969"/>
              <a:gd name="T28" fmla="*/ 762 w 1022"/>
              <a:gd name="T29" fmla="*/ 47 h 969"/>
              <a:gd name="T30" fmla="*/ 846 w 1022"/>
              <a:gd name="T31" fmla="*/ 188 h 969"/>
              <a:gd name="T32" fmla="*/ 853 w 1022"/>
              <a:gd name="T33" fmla="*/ 217 h 969"/>
              <a:gd name="T34" fmla="*/ 824 w 1022"/>
              <a:gd name="T35" fmla="*/ 219 h 969"/>
              <a:gd name="T36" fmla="*/ 804 w 1022"/>
              <a:gd name="T37" fmla="*/ 256 h 969"/>
              <a:gd name="T38" fmla="*/ 824 w 1022"/>
              <a:gd name="T39" fmla="*/ 327 h 969"/>
              <a:gd name="T40" fmla="*/ 908 w 1022"/>
              <a:gd name="T41" fmla="*/ 378 h 969"/>
              <a:gd name="T42" fmla="*/ 948 w 1022"/>
              <a:gd name="T43" fmla="*/ 443 h 969"/>
              <a:gd name="T44" fmla="*/ 922 w 1022"/>
              <a:gd name="T45" fmla="*/ 488 h 969"/>
              <a:gd name="T46" fmla="*/ 900 w 1022"/>
              <a:gd name="T47" fmla="*/ 571 h 969"/>
              <a:gd name="T48" fmla="*/ 959 w 1022"/>
              <a:gd name="T49" fmla="*/ 602 h 969"/>
              <a:gd name="T50" fmla="*/ 953 w 1022"/>
              <a:gd name="T51" fmla="*/ 687 h 969"/>
              <a:gd name="T52" fmla="*/ 1021 w 1022"/>
              <a:gd name="T53" fmla="*/ 735 h 969"/>
              <a:gd name="T54" fmla="*/ 995 w 1022"/>
              <a:gd name="T55" fmla="*/ 778 h 969"/>
              <a:gd name="T56" fmla="*/ 945 w 1022"/>
              <a:gd name="T57" fmla="*/ 769 h 969"/>
              <a:gd name="T58" fmla="*/ 910 w 1022"/>
              <a:gd name="T59" fmla="*/ 766 h 969"/>
              <a:gd name="T60" fmla="*/ 885 w 1022"/>
              <a:gd name="T61" fmla="*/ 840 h 969"/>
              <a:gd name="T62" fmla="*/ 843 w 1022"/>
              <a:gd name="T63" fmla="*/ 860 h 969"/>
              <a:gd name="T64" fmla="*/ 808 w 1022"/>
              <a:gd name="T65" fmla="*/ 885 h 969"/>
              <a:gd name="T66" fmla="*/ 729 w 1022"/>
              <a:gd name="T67" fmla="*/ 925 h 969"/>
              <a:gd name="T68" fmla="*/ 650 w 1022"/>
              <a:gd name="T69" fmla="*/ 951 h 969"/>
              <a:gd name="T70" fmla="*/ 624 w 1022"/>
              <a:gd name="T71" fmla="*/ 835 h 969"/>
              <a:gd name="T72" fmla="*/ 570 w 1022"/>
              <a:gd name="T73" fmla="*/ 840 h 969"/>
              <a:gd name="T74" fmla="*/ 513 w 1022"/>
              <a:gd name="T75" fmla="*/ 840 h 969"/>
              <a:gd name="T76" fmla="*/ 428 w 1022"/>
              <a:gd name="T77" fmla="*/ 857 h 969"/>
              <a:gd name="T78" fmla="*/ 358 w 1022"/>
              <a:gd name="T79" fmla="*/ 846 h 969"/>
              <a:gd name="T80" fmla="*/ 252 w 1022"/>
              <a:gd name="T81" fmla="*/ 866 h 969"/>
              <a:gd name="T82" fmla="*/ 113 w 1022"/>
              <a:gd name="T83" fmla="*/ 792 h 969"/>
              <a:gd name="T84" fmla="*/ 76 w 1022"/>
              <a:gd name="T85" fmla="*/ 713 h 969"/>
              <a:gd name="T86" fmla="*/ 90 w 1022"/>
              <a:gd name="T87" fmla="*/ 642 h 969"/>
              <a:gd name="T88" fmla="*/ 159 w 1022"/>
              <a:gd name="T89" fmla="*/ 597 h 969"/>
              <a:gd name="T90" fmla="*/ 130 w 1022"/>
              <a:gd name="T91" fmla="*/ 559 h 969"/>
              <a:gd name="T92" fmla="*/ 79 w 1022"/>
              <a:gd name="T93" fmla="*/ 540 h 969"/>
              <a:gd name="T94" fmla="*/ 48 w 1022"/>
              <a:gd name="T95" fmla="*/ 485 h 969"/>
              <a:gd name="T96" fmla="*/ 2 w 1022"/>
              <a:gd name="T97" fmla="*/ 395 h 9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022" h="969">
                <a:moveTo>
                  <a:pt x="25" y="364"/>
                </a:moveTo>
                <a:lnTo>
                  <a:pt x="54" y="341"/>
                </a:lnTo>
                <a:lnTo>
                  <a:pt x="82" y="333"/>
                </a:lnTo>
                <a:lnTo>
                  <a:pt x="111" y="329"/>
                </a:lnTo>
                <a:lnTo>
                  <a:pt x="119" y="307"/>
                </a:lnTo>
                <a:lnTo>
                  <a:pt x="142" y="298"/>
                </a:lnTo>
                <a:lnTo>
                  <a:pt x="156" y="318"/>
                </a:lnTo>
                <a:lnTo>
                  <a:pt x="164" y="341"/>
                </a:lnTo>
                <a:lnTo>
                  <a:pt x="184" y="335"/>
                </a:lnTo>
                <a:lnTo>
                  <a:pt x="227" y="326"/>
                </a:lnTo>
                <a:lnTo>
                  <a:pt x="275" y="304"/>
                </a:lnTo>
                <a:lnTo>
                  <a:pt x="332" y="341"/>
                </a:lnTo>
                <a:lnTo>
                  <a:pt x="391" y="352"/>
                </a:lnTo>
                <a:lnTo>
                  <a:pt x="397" y="366"/>
                </a:lnTo>
                <a:lnTo>
                  <a:pt x="397" y="372"/>
                </a:lnTo>
                <a:lnTo>
                  <a:pt x="380" y="392"/>
                </a:lnTo>
                <a:lnTo>
                  <a:pt x="391" y="414"/>
                </a:lnTo>
                <a:lnTo>
                  <a:pt x="451" y="361"/>
                </a:lnTo>
                <a:lnTo>
                  <a:pt x="494" y="381"/>
                </a:lnTo>
                <a:lnTo>
                  <a:pt x="491" y="361"/>
                </a:lnTo>
                <a:lnTo>
                  <a:pt x="516" y="352"/>
                </a:lnTo>
                <a:lnTo>
                  <a:pt x="516" y="335"/>
                </a:lnTo>
                <a:lnTo>
                  <a:pt x="494" y="315"/>
                </a:lnTo>
                <a:lnTo>
                  <a:pt x="473" y="224"/>
                </a:lnTo>
                <a:lnTo>
                  <a:pt x="470" y="219"/>
                </a:lnTo>
                <a:lnTo>
                  <a:pt x="460" y="219"/>
                </a:lnTo>
                <a:lnTo>
                  <a:pt x="428" y="125"/>
                </a:lnTo>
                <a:lnTo>
                  <a:pt x="439" y="91"/>
                </a:lnTo>
                <a:lnTo>
                  <a:pt x="406" y="57"/>
                </a:lnTo>
                <a:lnTo>
                  <a:pt x="448" y="40"/>
                </a:lnTo>
                <a:lnTo>
                  <a:pt x="479" y="12"/>
                </a:lnTo>
                <a:lnTo>
                  <a:pt x="502" y="3"/>
                </a:lnTo>
                <a:lnTo>
                  <a:pt x="510" y="17"/>
                </a:lnTo>
                <a:lnTo>
                  <a:pt x="525" y="17"/>
                </a:lnTo>
                <a:lnTo>
                  <a:pt x="548" y="0"/>
                </a:lnTo>
                <a:lnTo>
                  <a:pt x="558" y="14"/>
                </a:lnTo>
                <a:lnTo>
                  <a:pt x="575" y="12"/>
                </a:lnTo>
                <a:lnTo>
                  <a:pt x="613" y="26"/>
                </a:lnTo>
                <a:lnTo>
                  <a:pt x="653" y="31"/>
                </a:lnTo>
                <a:lnTo>
                  <a:pt x="627" y="48"/>
                </a:lnTo>
                <a:lnTo>
                  <a:pt x="646" y="97"/>
                </a:lnTo>
                <a:lnTo>
                  <a:pt x="667" y="86"/>
                </a:lnTo>
                <a:lnTo>
                  <a:pt x="715" y="83"/>
                </a:lnTo>
                <a:lnTo>
                  <a:pt x="738" y="69"/>
                </a:lnTo>
                <a:lnTo>
                  <a:pt x="762" y="47"/>
                </a:lnTo>
                <a:lnTo>
                  <a:pt x="825" y="109"/>
                </a:lnTo>
                <a:lnTo>
                  <a:pt x="847" y="121"/>
                </a:lnTo>
                <a:lnTo>
                  <a:pt x="846" y="188"/>
                </a:lnTo>
                <a:lnTo>
                  <a:pt x="862" y="196"/>
                </a:lnTo>
                <a:lnTo>
                  <a:pt x="861" y="212"/>
                </a:lnTo>
                <a:lnTo>
                  <a:pt x="853" y="217"/>
                </a:lnTo>
                <a:lnTo>
                  <a:pt x="844" y="208"/>
                </a:lnTo>
                <a:lnTo>
                  <a:pt x="835" y="212"/>
                </a:lnTo>
                <a:lnTo>
                  <a:pt x="824" y="219"/>
                </a:lnTo>
                <a:lnTo>
                  <a:pt x="823" y="237"/>
                </a:lnTo>
                <a:lnTo>
                  <a:pt x="813" y="247"/>
                </a:lnTo>
                <a:lnTo>
                  <a:pt x="804" y="256"/>
                </a:lnTo>
                <a:lnTo>
                  <a:pt x="791" y="261"/>
                </a:lnTo>
                <a:lnTo>
                  <a:pt x="805" y="290"/>
                </a:lnTo>
                <a:lnTo>
                  <a:pt x="824" y="327"/>
                </a:lnTo>
                <a:lnTo>
                  <a:pt x="853" y="317"/>
                </a:lnTo>
                <a:lnTo>
                  <a:pt x="891" y="373"/>
                </a:lnTo>
                <a:lnTo>
                  <a:pt x="908" y="378"/>
                </a:lnTo>
                <a:lnTo>
                  <a:pt x="932" y="392"/>
                </a:lnTo>
                <a:lnTo>
                  <a:pt x="945" y="414"/>
                </a:lnTo>
                <a:lnTo>
                  <a:pt x="948" y="443"/>
                </a:lnTo>
                <a:lnTo>
                  <a:pt x="928" y="469"/>
                </a:lnTo>
                <a:lnTo>
                  <a:pt x="919" y="471"/>
                </a:lnTo>
                <a:lnTo>
                  <a:pt x="922" y="488"/>
                </a:lnTo>
                <a:lnTo>
                  <a:pt x="885" y="497"/>
                </a:lnTo>
                <a:lnTo>
                  <a:pt x="874" y="557"/>
                </a:lnTo>
                <a:lnTo>
                  <a:pt x="900" y="571"/>
                </a:lnTo>
                <a:lnTo>
                  <a:pt x="924" y="576"/>
                </a:lnTo>
                <a:lnTo>
                  <a:pt x="950" y="590"/>
                </a:lnTo>
                <a:lnTo>
                  <a:pt x="959" y="602"/>
                </a:lnTo>
                <a:lnTo>
                  <a:pt x="948" y="636"/>
                </a:lnTo>
                <a:lnTo>
                  <a:pt x="948" y="670"/>
                </a:lnTo>
                <a:lnTo>
                  <a:pt x="953" y="687"/>
                </a:lnTo>
                <a:lnTo>
                  <a:pt x="1007" y="707"/>
                </a:lnTo>
                <a:lnTo>
                  <a:pt x="1019" y="716"/>
                </a:lnTo>
                <a:lnTo>
                  <a:pt x="1021" y="735"/>
                </a:lnTo>
                <a:lnTo>
                  <a:pt x="1010" y="749"/>
                </a:lnTo>
                <a:lnTo>
                  <a:pt x="1002" y="766"/>
                </a:lnTo>
                <a:lnTo>
                  <a:pt x="995" y="778"/>
                </a:lnTo>
                <a:lnTo>
                  <a:pt x="979" y="758"/>
                </a:lnTo>
                <a:lnTo>
                  <a:pt x="967" y="755"/>
                </a:lnTo>
                <a:lnTo>
                  <a:pt x="945" y="769"/>
                </a:lnTo>
                <a:lnTo>
                  <a:pt x="933" y="775"/>
                </a:lnTo>
                <a:lnTo>
                  <a:pt x="922" y="758"/>
                </a:lnTo>
                <a:lnTo>
                  <a:pt x="910" y="766"/>
                </a:lnTo>
                <a:lnTo>
                  <a:pt x="914" y="789"/>
                </a:lnTo>
                <a:lnTo>
                  <a:pt x="900" y="823"/>
                </a:lnTo>
                <a:lnTo>
                  <a:pt x="885" y="840"/>
                </a:lnTo>
                <a:lnTo>
                  <a:pt x="888" y="857"/>
                </a:lnTo>
                <a:lnTo>
                  <a:pt x="851" y="877"/>
                </a:lnTo>
                <a:lnTo>
                  <a:pt x="843" y="860"/>
                </a:lnTo>
                <a:lnTo>
                  <a:pt x="834" y="860"/>
                </a:lnTo>
                <a:lnTo>
                  <a:pt x="808" y="866"/>
                </a:lnTo>
                <a:lnTo>
                  <a:pt x="808" y="885"/>
                </a:lnTo>
                <a:lnTo>
                  <a:pt x="783" y="885"/>
                </a:lnTo>
                <a:lnTo>
                  <a:pt x="760" y="908"/>
                </a:lnTo>
                <a:lnTo>
                  <a:pt x="729" y="925"/>
                </a:lnTo>
                <a:lnTo>
                  <a:pt x="689" y="968"/>
                </a:lnTo>
                <a:lnTo>
                  <a:pt x="653" y="959"/>
                </a:lnTo>
                <a:lnTo>
                  <a:pt x="650" y="951"/>
                </a:lnTo>
                <a:lnTo>
                  <a:pt x="684" y="897"/>
                </a:lnTo>
                <a:lnTo>
                  <a:pt x="638" y="829"/>
                </a:lnTo>
                <a:lnTo>
                  <a:pt x="624" y="835"/>
                </a:lnTo>
                <a:lnTo>
                  <a:pt x="590" y="820"/>
                </a:lnTo>
                <a:lnTo>
                  <a:pt x="582" y="826"/>
                </a:lnTo>
                <a:lnTo>
                  <a:pt x="570" y="840"/>
                </a:lnTo>
                <a:lnTo>
                  <a:pt x="550" y="835"/>
                </a:lnTo>
                <a:lnTo>
                  <a:pt x="534" y="860"/>
                </a:lnTo>
                <a:lnTo>
                  <a:pt x="513" y="840"/>
                </a:lnTo>
                <a:lnTo>
                  <a:pt x="482" y="846"/>
                </a:lnTo>
                <a:lnTo>
                  <a:pt x="451" y="835"/>
                </a:lnTo>
                <a:lnTo>
                  <a:pt x="428" y="857"/>
                </a:lnTo>
                <a:lnTo>
                  <a:pt x="403" y="846"/>
                </a:lnTo>
                <a:lnTo>
                  <a:pt x="383" y="868"/>
                </a:lnTo>
                <a:lnTo>
                  <a:pt x="358" y="846"/>
                </a:lnTo>
                <a:lnTo>
                  <a:pt x="340" y="854"/>
                </a:lnTo>
                <a:lnTo>
                  <a:pt x="278" y="866"/>
                </a:lnTo>
                <a:lnTo>
                  <a:pt x="252" y="866"/>
                </a:lnTo>
                <a:lnTo>
                  <a:pt x="244" y="875"/>
                </a:lnTo>
                <a:lnTo>
                  <a:pt x="139" y="797"/>
                </a:lnTo>
                <a:lnTo>
                  <a:pt x="113" y="792"/>
                </a:lnTo>
                <a:lnTo>
                  <a:pt x="64" y="749"/>
                </a:lnTo>
                <a:lnTo>
                  <a:pt x="76" y="727"/>
                </a:lnTo>
                <a:lnTo>
                  <a:pt x="76" y="713"/>
                </a:lnTo>
                <a:lnTo>
                  <a:pt x="99" y="692"/>
                </a:lnTo>
                <a:lnTo>
                  <a:pt x="90" y="667"/>
                </a:lnTo>
                <a:lnTo>
                  <a:pt x="90" y="642"/>
                </a:lnTo>
                <a:lnTo>
                  <a:pt x="128" y="619"/>
                </a:lnTo>
                <a:lnTo>
                  <a:pt x="153" y="611"/>
                </a:lnTo>
                <a:lnTo>
                  <a:pt x="159" y="597"/>
                </a:lnTo>
                <a:lnTo>
                  <a:pt x="164" y="568"/>
                </a:lnTo>
                <a:lnTo>
                  <a:pt x="153" y="557"/>
                </a:lnTo>
                <a:lnTo>
                  <a:pt x="130" y="559"/>
                </a:lnTo>
                <a:lnTo>
                  <a:pt x="111" y="565"/>
                </a:lnTo>
                <a:lnTo>
                  <a:pt x="90" y="565"/>
                </a:lnTo>
                <a:lnTo>
                  <a:pt x="79" y="540"/>
                </a:lnTo>
                <a:lnTo>
                  <a:pt x="79" y="525"/>
                </a:lnTo>
                <a:lnTo>
                  <a:pt x="56" y="505"/>
                </a:lnTo>
                <a:lnTo>
                  <a:pt x="48" y="485"/>
                </a:lnTo>
                <a:lnTo>
                  <a:pt x="64" y="466"/>
                </a:lnTo>
                <a:lnTo>
                  <a:pt x="5" y="406"/>
                </a:lnTo>
                <a:lnTo>
                  <a:pt x="2" y="395"/>
                </a:lnTo>
                <a:lnTo>
                  <a:pt x="0" y="389"/>
                </a:lnTo>
                <a:lnTo>
                  <a:pt x="25" y="364"/>
                </a:lnTo>
              </a:path>
            </a:pathLst>
          </a:custGeom>
          <a:solidFill>
            <a:schemeClr val="accent3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3309097" y="4107115"/>
            <a:ext cx="2474786" cy="1319812"/>
          </a:xfrm>
          <a:custGeom>
            <a:avLst/>
            <a:gdLst>
              <a:gd name="T0" fmla="*/ 159 w 1404"/>
              <a:gd name="T1" fmla="*/ 156 h 787"/>
              <a:gd name="T2" fmla="*/ 216 w 1404"/>
              <a:gd name="T3" fmla="*/ 177 h 787"/>
              <a:gd name="T4" fmla="*/ 367 w 1404"/>
              <a:gd name="T5" fmla="*/ 225 h 787"/>
              <a:gd name="T6" fmla="*/ 406 w 1404"/>
              <a:gd name="T7" fmla="*/ 204 h 787"/>
              <a:gd name="T8" fmla="*/ 432 w 1404"/>
              <a:gd name="T9" fmla="*/ 145 h 787"/>
              <a:gd name="T10" fmla="*/ 501 w 1404"/>
              <a:gd name="T11" fmla="*/ 141 h 787"/>
              <a:gd name="T12" fmla="*/ 492 w 1404"/>
              <a:gd name="T13" fmla="*/ 78 h 787"/>
              <a:gd name="T14" fmla="*/ 567 w 1404"/>
              <a:gd name="T15" fmla="*/ 30 h 787"/>
              <a:gd name="T16" fmla="*/ 593 w 1404"/>
              <a:gd name="T17" fmla="*/ 1 h 787"/>
              <a:gd name="T18" fmla="*/ 681 w 1404"/>
              <a:gd name="T19" fmla="*/ 51 h 787"/>
              <a:gd name="T20" fmla="*/ 826 w 1404"/>
              <a:gd name="T21" fmla="*/ 119 h 787"/>
              <a:gd name="T22" fmla="*/ 897 w 1404"/>
              <a:gd name="T23" fmla="*/ 99 h 787"/>
              <a:gd name="T24" fmla="*/ 969 w 1404"/>
              <a:gd name="T25" fmla="*/ 111 h 787"/>
              <a:gd name="T26" fmla="*/ 1052 w 1404"/>
              <a:gd name="T27" fmla="*/ 93 h 787"/>
              <a:gd name="T28" fmla="*/ 1110 w 1404"/>
              <a:gd name="T29" fmla="*/ 93 h 787"/>
              <a:gd name="T30" fmla="*/ 1177 w 1404"/>
              <a:gd name="T31" fmla="*/ 83 h 787"/>
              <a:gd name="T32" fmla="*/ 1192 w 1404"/>
              <a:gd name="T33" fmla="*/ 213 h 787"/>
              <a:gd name="T34" fmla="*/ 1248 w 1404"/>
              <a:gd name="T35" fmla="*/ 230 h 787"/>
              <a:gd name="T36" fmla="*/ 1315 w 1404"/>
              <a:gd name="T37" fmla="*/ 288 h 787"/>
              <a:gd name="T38" fmla="*/ 1328 w 1404"/>
              <a:gd name="T39" fmla="*/ 337 h 787"/>
              <a:gd name="T40" fmla="*/ 1393 w 1404"/>
              <a:gd name="T41" fmla="*/ 406 h 787"/>
              <a:gd name="T42" fmla="*/ 1382 w 1404"/>
              <a:gd name="T43" fmla="*/ 432 h 787"/>
              <a:gd name="T44" fmla="*/ 1339 w 1404"/>
              <a:gd name="T45" fmla="*/ 522 h 787"/>
              <a:gd name="T46" fmla="*/ 1296 w 1404"/>
              <a:gd name="T47" fmla="*/ 599 h 787"/>
              <a:gd name="T48" fmla="*/ 1245 w 1404"/>
              <a:gd name="T49" fmla="*/ 573 h 787"/>
              <a:gd name="T50" fmla="*/ 1152 w 1404"/>
              <a:gd name="T51" fmla="*/ 608 h 787"/>
              <a:gd name="T52" fmla="*/ 1104 w 1404"/>
              <a:gd name="T53" fmla="*/ 591 h 787"/>
              <a:gd name="T54" fmla="*/ 1041 w 1404"/>
              <a:gd name="T55" fmla="*/ 591 h 787"/>
              <a:gd name="T56" fmla="*/ 985 w 1404"/>
              <a:gd name="T57" fmla="*/ 605 h 787"/>
              <a:gd name="T58" fmla="*/ 919 w 1404"/>
              <a:gd name="T59" fmla="*/ 587 h 787"/>
              <a:gd name="T60" fmla="*/ 842 w 1404"/>
              <a:gd name="T61" fmla="*/ 599 h 787"/>
              <a:gd name="T62" fmla="*/ 749 w 1404"/>
              <a:gd name="T63" fmla="*/ 596 h 787"/>
              <a:gd name="T64" fmla="*/ 641 w 1404"/>
              <a:gd name="T65" fmla="*/ 664 h 787"/>
              <a:gd name="T66" fmla="*/ 576 w 1404"/>
              <a:gd name="T67" fmla="*/ 675 h 787"/>
              <a:gd name="T68" fmla="*/ 528 w 1404"/>
              <a:gd name="T69" fmla="*/ 744 h 787"/>
              <a:gd name="T70" fmla="*/ 502 w 1404"/>
              <a:gd name="T71" fmla="*/ 749 h 787"/>
              <a:gd name="T72" fmla="*/ 445 w 1404"/>
              <a:gd name="T73" fmla="*/ 786 h 787"/>
              <a:gd name="T74" fmla="*/ 321 w 1404"/>
              <a:gd name="T75" fmla="*/ 689 h 787"/>
              <a:gd name="T76" fmla="*/ 318 w 1404"/>
              <a:gd name="T77" fmla="*/ 653 h 787"/>
              <a:gd name="T78" fmla="*/ 312 w 1404"/>
              <a:gd name="T79" fmla="*/ 613 h 787"/>
              <a:gd name="T80" fmla="*/ 259 w 1404"/>
              <a:gd name="T81" fmla="*/ 579 h 787"/>
              <a:gd name="T82" fmla="*/ 269 w 1404"/>
              <a:gd name="T83" fmla="*/ 536 h 787"/>
              <a:gd name="T84" fmla="*/ 216 w 1404"/>
              <a:gd name="T85" fmla="*/ 477 h 787"/>
              <a:gd name="T86" fmla="*/ 128 w 1404"/>
              <a:gd name="T87" fmla="*/ 434 h 787"/>
              <a:gd name="T88" fmla="*/ 23 w 1404"/>
              <a:gd name="T89" fmla="*/ 420 h 787"/>
              <a:gd name="T90" fmla="*/ 20 w 1404"/>
              <a:gd name="T91" fmla="*/ 344 h 787"/>
              <a:gd name="T92" fmla="*/ 34 w 1404"/>
              <a:gd name="T93" fmla="*/ 270 h 787"/>
              <a:gd name="T94" fmla="*/ 111 w 1404"/>
              <a:gd name="T95" fmla="*/ 168 h 7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404" h="787">
                <a:moveTo>
                  <a:pt x="128" y="142"/>
                </a:moveTo>
                <a:lnTo>
                  <a:pt x="146" y="138"/>
                </a:lnTo>
                <a:lnTo>
                  <a:pt x="159" y="156"/>
                </a:lnTo>
                <a:lnTo>
                  <a:pt x="188" y="142"/>
                </a:lnTo>
                <a:lnTo>
                  <a:pt x="198" y="145"/>
                </a:lnTo>
                <a:lnTo>
                  <a:pt x="216" y="177"/>
                </a:lnTo>
                <a:lnTo>
                  <a:pt x="287" y="201"/>
                </a:lnTo>
                <a:lnTo>
                  <a:pt x="354" y="232"/>
                </a:lnTo>
                <a:lnTo>
                  <a:pt x="367" y="225"/>
                </a:lnTo>
                <a:lnTo>
                  <a:pt x="377" y="213"/>
                </a:lnTo>
                <a:lnTo>
                  <a:pt x="397" y="219"/>
                </a:lnTo>
                <a:lnTo>
                  <a:pt x="406" y="204"/>
                </a:lnTo>
                <a:lnTo>
                  <a:pt x="400" y="193"/>
                </a:lnTo>
                <a:lnTo>
                  <a:pt x="397" y="181"/>
                </a:lnTo>
                <a:lnTo>
                  <a:pt x="432" y="145"/>
                </a:lnTo>
                <a:lnTo>
                  <a:pt x="446" y="144"/>
                </a:lnTo>
                <a:lnTo>
                  <a:pt x="476" y="168"/>
                </a:lnTo>
                <a:lnTo>
                  <a:pt x="501" y="141"/>
                </a:lnTo>
                <a:lnTo>
                  <a:pt x="491" y="113"/>
                </a:lnTo>
                <a:lnTo>
                  <a:pt x="489" y="97"/>
                </a:lnTo>
                <a:lnTo>
                  <a:pt x="492" y="78"/>
                </a:lnTo>
                <a:lnTo>
                  <a:pt x="506" y="65"/>
                </a:lnTo>
                <a:lnTo>
                  <a:pt x="523" y="46"/>
                </a:lnTo>
                <a:lnTo>
                  <a:pt x="567" y="30"/>
                </a:lnTo>
                <a:lnTo>
                  <a:pt x="568" y="9"/>
                </a:lnTo>
                <a:lnTo>
                  <a:pt x="579" y="0"/>
                </a:lnTo>
                <a:lnTo>
                  <a:pt x="593" y="1"/>
                </a:lnTo>
                <a:lnTo>
                  <a:pt x="607" y="4"/>
                </a:lnTo>
                <a:lnTo>
                  <a:pt x="651" y="45"/>
                </a:lnTo>
                <a:lnTo>
                  <a:pt x="681" y="51"/>
                </a:lnTo>
                <a:lnTo>
                  <a:pt x="783" y="128"/>
                </a:lnTo>
                <a:lnTo>
                  <a:pt x="792" y="119"/>
                </a:lnTo>
                <a:lnTo>
                  <a:pt x="826" y="119"/>
                </a:lnTo>
                <a:lnTo>
                  <a:pt x="840" y="115"/>
                </a:lnTo>
                <a:lnTo>
                  <a:pt x="881" y="108"/>
                </a:lnTo>
                <a:lnTo>
                  <a:pt x="897" y="99"/>
                </a:lnTo>
                <a:lnTo>
                  <a:pt x="922" y="121"/>
                </a:lnTo>
                <a:lnTo>
                  <a:pt x="942" y="99"/>
                </a:lnTo>
                <a:lnTo>
                  <a:pt x="969" y="111"/>
                </a:lnTo>
                <a:lnTo>
                  <a:pt x="990" y="88"/>
                </a:lnTo>
                <a:lnTo>
                  <a:pt x="1018" y="99"/>
                </a:lnTo>
                <a:lnTo>
                  <a:pt x="1052" y="93"/>
                </a:lnTo>
                <a:lnTo>
                  <a:pt x="1073" y="112"/>
                </a:lnTo>
                <a:lnTo>
                  <a:pt x="1089" y="88"/>
                </a:lnTo>
                <a:lnTo>
                  <a:pt x="1110" y="93"/>
                </a:lnTo>
                <a:lnTo>
                  <a:pt x="1125" y="72"/>
                </a:lnTo>
                <a:lnTo>
                  <a:pt x="1160" y="87"/>
                </a:lnTo>
                <a:lnTo>
                  <a:pt x="1177" y="83"/>
                </a:lnTo>
                <a:lnTo>
                  <a:pt x="1223" y="151"/>
                </a:lnTo>
                <a:lnTo>
                  <a:pt x="1190" y="202"/>
                </a:lnTo>
                <a:lnTo>
                  <a:pt x="1192" y="213"/>
                </a:lnTo>
                <a:lnTo>
                  <a:pt x="1200" y="216"/>
                </a:lnTo>
                <a:lnTo>
                  <a:pt x="1228" y="221"/>
                </a:lnTo>
                <a:lnTo>
                  <a:pt x="1248" y="230"/>
                </a:lnTo>
                <a:lnTo>
                  <a:pt x="1276" y="267"/>
                </a:lnTo>
                <a:lnTo>
                  <a:pt x="1300" y="269"/>
                </a:lnTo>
                <a:lnTo>
                  <a:pt x="1315" y="288"/>
                </a:lnTo>
                <a:lnTo>
                  <a:pt x="1309" y="303"/>
                </a:lnTo>
                <a:lnTo>
                  <a:pt x="1310" y="320"/>
                </a:lnTo>
                <a:lnTo>
                  <a:pt x="1328" y="337"/>
                </a:lnTo>
                <a:lnTo>
                  <a:pt x="1361" y="388"/>
                </a:lnTo>
                <a:lnTo>
                  <a:pt x="1382" y="389"/>
                </a:lnTo>
                <a:lnTo>
                  <a:pt x="1393" y="406"/>
                </a:lnTo>
                <a:lnTo>
                  <a:pt x="1403" y="414"/>
                </a:lnTo>
                <a:lnTo>
                  <a:pt x="1396" y="425"/>
                </a:lnTo>
                <a:lnTo>
                  <a:pt x="1382" y="432"/>
                </a:lnTo>
                <a:lnTo>
                  <a:pt x="1365" y="451"/>
                </a:lnTo>
                <a:lnTo>
                  <a:pt x="1353" y="485"/>
                </a:lnTo>
                <a:lnTo>
                  <a:pt x="1339" y="522"/>
                </a:lnTo>
                <a:lnTo>
                  <a:pt x="1316" y="570"/>
                </a:lnTo>
                <a:lnTo>
                  <a:pt x="1308" y="587"/>
                </a:lnTo>
                <a:lnTo>
                  <a:pt x="1296" y="599"/>
                </a:lnTo>
                <a:lnTo>
                  <a:pt x="1280" y="599"/>
                </a:lnTo>
                <a:lnTo>
                  <a:pt x="1268" y="591"/>
                </a:lnTo>
                <a:lnTo>
                  <a:pt x="1245" y="573"/>
                </a:lnTo>
                <a:lnTo>
                  <a:pt x="1183" y="573"/>
                </a:lnTo>
                <a:lnTo>
                  <a:pt x="1166" y="599"/>
                </a:lnTo>
                <a:lnTo>
                  <a:pt x="1152" y="608"/>
                </a:lnTo>
                <a:lnTo>
                  <a:pt x="1132" y="610"/>
                </a:lnTo>
                <a:lnTo>
                  <a:pt x="1121" y="599"/>
                </a:lnTo>
                <a:lnTo>
                  <a:pt x="1104" y="591"/>
                </a:lnTo>
                <a:lnTo>
                  <a:pt x="1083" y="593"/>
                </a:lnTo>
                <a:lnTo>
                  <a:pt x="1066" y="601"/>
                </a:lnTo>
                <a:lnTo>
                  <a:pt x="1041" y="591"/>
                </a:lnTo>
                <a:lnTo>
                  <a:pt x="1024" y="593"/>
                </a:lnTo>
                <a:lnTo>
                  <a:pt x="1001" y="605"/>
                </a:lnTo>
                <a:lnTo>
                  <a:pt x="985" y="605"/>
                </a:lnTo>
                <a:lnTo>
                  <a:pt x="956" y="608"/>
                </a:lnTo>
                <a:lnTo>
                  <a:pt x="936" y="599"/>
                </a:lnTo>
                <a:lnTo>
                  <a:pt x="919" y="587"/>
                </a:lnTo>
                <a:lnTo>
                  <a:pt x="911" y="593"/>
                </a:lnTo>
                <a:lnTo>
                  <a:pt x="868" y="593"/>
                </a:lnTo>
                <a:lnTo>
                  <a:pt x="842" y="599"/>
                </a:lnTo>
                <a:lnTo>
                  <a:pt x="820" y="593"/>
                </a:lnTo>
                <a:lnTo>
                  <a:pt x="755" y="593"/>
                </a:lnTo>
                <a:lnTo>
                  <a:pt x="749" y="596"/>
                </a:lnTo>
                <a:lnTo>
                  <a:pt x="698" y="647"/>
                </a:lnTo>
                <a:lnTo>
                  <a:pt x="664" y="667"/>
                </a:lnTo>
                <a:lnTo>
                  <a:pt x="641" y="664"/>
                </a:lnTo>
                <a:lnTo>
                  <a:pt x="621" y="667"/>
                </a:lnTo>
                <a:lnTo>
                  <a:pt x="593" y="670"/>
                </a:lnTo>
                <a:lnTo>
                  <a:pt x="576" y="675"/>
                </a:lnTo>
                <a:lnTo>
                  <a:pt x="548" y="701"/>
                </a:lnTo>
                <a:lnTo>
                  <a:pt x="536" y="715"/>
                </a:lnTo>
                <a:lnTo>
                  <a:pt x="528" y="744"/>
                </a:lnTo>
                <a:lnTo>
                  <a:pt x="511" y="767"/>
                </a:lnTo>
                <a:lnTo>
                  <a:pt x="508" y="749"/>
                </a:lnTo>
                <a:lnTo>
                  <a:pt x="502" y="749"/>
                </a:lnTo>
                <a:lnTo>
                  <a:pt x="493" y="758"/>
                </a:lnTo>
                <a:lnTo>
                  <a:pt x="493" y="769"/>
                </a:lnTo>
                <a:lnTo>
                  <a:pt x="445" y="786"/>
                </a:lnTo>
                <a:lnTo>
                  <a:pt x="431" y="772"/>
                </a:lnTo>
                <a:lnTo>
                  <a:pt x="324" y="712"/>
                </a:lnTo>
                <a:lnTo>
                  <a:pt x="321" y="689"/>
                </a:lnTo>
                <a:lnTo>
                  <a:pt x="298" y="661"/>
                </a:lnTo>
                <a:lnTo>
                  <a:pt x="301" y="644"/>
                </a:lnTo>
                <a:lnTo>
                  <a:pt x="318" y="653"/>
                </a:lnTo>
                <a:lnTo>
                  <a:pt x="326" y="644"/>
                </a:lnTo>
                <a:lnTo>
                  <a:pt x="321" y="630"/>
                </a:lnTo>
                <a:lnTo>
                  <a:pt x="312" y="613"/>
                </a:lnTo>
                <a:lnTo>
                  <a:pt x="298" y="605"/>
                </a:lnTo>
                <a:lnTo>
                  <a:pt x="290" y="610"/>
                </a:lnTo>
                <a:lnTo>
                  <a:pt x="259" y="579"/>
                </a:lnTo>
                <a:lnTo>
                  <a:pt x="261" y="570"/>
                </a:lnTo>
                <a:lnTo>
                  <a:pt x="272" y="559"/>
                </a:lnTo>
                <a:lnTo>
                  <a:pt x="269" y="536"/>
                </a:lnTo>
                <a:lnTo>
                  <a:pt x="253" y="503"/>
                </a:lnTo>
                <a:lnTo>
                  <a:pt x="236" y="489"/>
                </a:lnTo>
                <a:lnTo>
                  <a:pt x="216" y="477"/>
                </a:lnTo>
                <a:lnTo>
                  <a:pt x="171" y="451"/>
                </a:lnTo>
                <a:lnTo>
                  <a:pt x="142" y="432"/>
                </a:lnTo>
                <a:lnTo>
                  <a:pt x="128" y="434"/>
                </a:lnTo>
                <a:lnTo>
                  <a:pt x="100" y="411"/>
                </a:lnTo>
                <a:lnTo>
                  <a:pt x="31" y="411"/>
                </a:lnTo>
                <a:lnTo>
                  <a:pt x="23" y="420"/>
                </a:lnTo>
                <a:lnTo>
                  <a:pt x="17" y="403"/>
                </a:lnTo>
                <a:lnTo>
                  <a:pt x="20" y="375"/>
                </a:lnTo>
                <a:lnTo>
                  <a:pt x="20" y="344"/>
                </a:lnTo>
                <a:lnTo>
                  <a:pt x="9" y="315"/>
                </a:lnTo>
                <a:lnTo>
                  <a:pt x="0" y="301"/>
                </a:lnTo>
                <a:lnTo>
                  <a:pt x="34" y="270"/>
                </a:lnTo>
                <a:lnTo>
                  <a:pt x="79" y="216"/>
                </a:lnTo>
                <a:lnTo>
                  <a:pt x="83" y="195"/>
                </a:lnTo>
                <a:lnTo>
                  <a:pt x="111" y="168"/>
                </a:lnTo>
                <a:lnTo>
                  <a:pt x="131" y="168"/>
                </a:lnTo>
                <a:lnTo>
                  <a:pt x="128" y="142"/>
                </a:lnTo>
              </a:path>
            </a:pathLst>
          </a:custGeom>
          <a:solidFill>
            <a:srgbClr val="00B050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5462267" y="4123157"/>
            <a:ext cx="696080" cy="682511"/>
          </a:xfrm>
          <a:custGeom>
            <a:avLst/>
            <a:gdLst>
              <a:gd name="T0" fmla="*/ 173 w 395"/>
              <a:gd name="T1" fmla="*/ 406 h 407"/>
              <a:gd name="T2" fmla="*/ 190 w 395"/>
              <a:gd name="T3" fmla="*/ 389 h 407"/>
              <a:gd name="T4" fmla="*/ 207 w 395"/>
              <a:gd name="T5" fmla="*/ 383 h 407"/>
              <a:gd name="T6" fmla="*/ 219 w 395"/>
              <a:gd name="T7" fmla="*/ 383 h 407"/>
              <a:gd name="T8" fmla="*/ 219 w 395"/>
              <a:gd name="T9" fmla="*/ 360 h 407"/>
              <a:gd name="T10" fmla="*/ 233 w 395"/>
              <a:gd name="T11" fmla="*/ 346 h 407"/>
              <a:gd name="T12" fmla="*/ 256 w 395"/>
              <a:gd name="T13" fmla="*/ 344 h 407"/>
              <a:gd name="T14" fmla="*/ 309 w 395"/>
              <a:gd name="T15" fmla="*/ 340 h 407"/>
              <a:gd name="T16" fmla="*/ 335 w 395"/>
              <a:gd name="T17" fmla="*/ 344 h 407"/>
              <a:gd name="T18" fmla="*/ 356 w 395"/>
              <a:gd name="T19" fmla="*/ 332 h 407"/>
              <a:gd name="T20" fmla="*/ 370 w 395"/>
              <a:gd name="T21" fmla="*/ 332 h 407"/>
              <a:gd name="T22" fmla="*/ 383 w 395"/>
              <a:gd name="T23" fmla="*/ 327 h 407"/>
              <a:gd name="T24" fmla="*/ 394 w 395"/>
              <a:gd name="T25" fmla="*/ 318 h 407"/>
              <a:gd name="T26" fmla="*/ 386 w 395"/>
              <a:gd name="T27" fmla="*/ 298 h 407"/>
              <a:gd name="T28" fmla="*/ 378 w 395"/>
              <a:gd name="T29" fmla="*/ 306 h 407"/>
              <a:gd name="T30" fmla="*/ 369 w 395"/>
              <a:gd name="T31" fmla="*/ 304 h 407"/>
              <a:gd name="T32" fmla="*/ 357 w 395"/>
              <a:gd name="T33" fmla="*/ 298 h 407"/>
              <a:gd name="T34" fmla="*/ 363 w 395"/>
              <a:gd name="T35" fmla="*/ 272 h 407"/>
              <a:gd name="T36" fmla="*/ 371 w 395"/>
              <a:gd name="T37" fmla="*/ 264 h 407"/>
              <a:gd name="T38" fmla="*/ 370 w 395"/>
              <a:gd name="T39" fmla="*/ 252 h 407"/>
              <a:gd name="T40" fmla="*/ 349 w 395"/>
              <a:gd name="T41" fmla="*/ 225 h 407"/>
              <a:gd name="T42" fmla="*/ 332 w 395"/>
              <a:gd name="T43" fmla="*/ 207 h 407"/>
              <a:gd name="T44" fmla="*/ 312 w 395"/>
              <a:gd name="T45" fmla="*/ 192 h 407"/>
              <a:gd name="T46" fmla="*/ 312 w 395"/>
              <a:gd name="T47" fmla="*/ 177 h 407"/>
              <a:gd name="T48" fmla="*/ 316 w 395"/>
              <a:gd name="T49" fmla="*/ 156 h 407"/>
              <a:gd name="T50" fmla="*/ 321 w 395"/>
              <a:gd name="T51" fmla="*/ 130 h 407"/>
              <a:gd name="T52" fmla="*/ 308 w 395"/>
              <a:gd name="T53" fmla="*/ 114 h 407"/>
              <a:gd name="T54" fmla="*/ 314 w 395"/>
              <a:gd name="T55" fmla="*/ 73 h 407"/>
              <a:gd name="T56" fmla="*/ 306 w 395"/>
              <a:gd name="T57" fmla="*/ 19 h 407"/>
              <a:gd name="T58" fmla="*/ 287 w 395"/>
              <a:gd name="T59" fmla="*/ 2 h 407"/>
              <a:gd name="T60" fmla="*/ 278 w 395"/>
              <a:gd name="T61" fmla="*/ 0 h 407"/>
              <a:gd name="T62" fmla="*/ 247 w 395"/>
              <a:gd name="T63" fmla="*/ 16 h 407"/>
              <a:gd name="T64" fmla="*/ 233 w 395"/>
              <a:gd name="T65" fmla="*/ 2 h 407"/>
              <a:gd name="T66" fmla="*/ 221 w 395"/>
              <a:gd name="T67" fmla="*/ 11 h 407"/>
              <a:gd name="T68" fmla="*/ 227 w 395"/>
              <a:gd name="T69" fmla="*/ 25 h 407"/>
              <a:gd name="T70" fmla="*/ 213 w 395"/>
              <a:gd name="T71" fmla="*/ 61 h 407"/>
              <a:gd name="T72" fmla="*/ 196 w 395"/>
              <a:gd name="T73" fmla="*/ 83 h 407"/>
              <a:gd name="T74" fmla="*/ 199 w 395"/>
              <a:gd name="T75" fmla="*/ 100 h 407"/>
              <a:gd name="T76" fmla="*/ 162 w 395"/>
              <a:gd name="T77" fmla="*/ 121 h 407"/>
              <a:gd name="T78" fmla="*/ 152 w 395"/>
              <a:gd name="T79" fmla="*/ 102 h 407"/>
              <a:gd name="T80" fmla="*/ 120 w 395"/>
              <a:gd name="T81" fmla="*/ 109 h 407"/>
              <a:gd name="T82" fmla="*/ 119 w 395"/>
              <a:gd name="T83" fmla="*/ 130 h 407"/>
              <a:gd name="T84" fmla="*/ 92 w 395"/>
              <a:gd name="T85" fmla="*/ 130 h 407"/>
              <a:gd name="T86" fmla="*/ 72 w 395"/>
              <a:gd name="T87" fmla="*/ 152 h 407"/>
              <a:gd name="T88" fmla="*/ 48 w 395"/>
              <a:gd name="T89" fmla="*/ 166 h 407"/>
              <a:gd name="T90" fmla="*/ 35 w 395"/>
              <a:gd name="T91" fmla="*/ 175 h 407"/>
              <a:gd name="T92" fmla="*/ 19 w 395"/>
              <a:gd name="T93" fmla="*/ 192 h 407"/>
              <a:gd name="T94" fmla="*/ 0 w 395"/>
              <a:gd name="T95" fmla="*/ 213 h 407"/>
              <a:gd name="T96" fmla="*/ 20 w 395"/>
              <a:gd name="T97" fmla="*/ 221 h 407"/>
              <a:gd name="T98" fmla="*/ 48 w 395"/>
              <a:gd name="T99" fmla="*/ 258 h 407"/>
              <a:gd name="T100" fmla="*/ 74 w 395"/>
              <a:gd name="T101" fmla="*/ 261 h 407"/>
              <a:gd name="T102" fmla="*/ 85 w 395"/>
              <a:gd name="T103" fmla="*/ 278 h 407"/>
              <a:gd name="T104" fmla="*/ 80 w 395"/>
              <a:gd name="T105" fmla="*/ 295 h 407"/>
              <a:gd name="T106" fmla="*/ 83 w 395"/>
              <a:gd name="T107" fmla="*/ 312 h 407"/>
              <a:gd name="T108" fmla="*/ 99 w 395"/>
              <a:gd name="T109" fmla="*/ 329 h 407"/>
              <a:gd name="T110" fmla="*/ 116 w 395"/>
              <a:gd name="T111" fmla="*/ 354 h 407"/>
              <a:gd name="T112" fmla="*/ 133 w 395"/>
              <a:gd name="T113" fmla="*/ 377 h 407"/>
              <a:gd name="T114" fmla="*/ 154 w 395"/>
              <a:gd name="T115" fmla="*/ 380 h 407"/>
              <a:gd name="T116" fmla="*/ 173 w 395"/>
              <a:gd name="T117" fmla="*/ 406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95" h="407">
                <a:moveTo>
                  <a:pt x="173" y="406"/>
                </a:moveTo>
                <a:lnTo>
                  <a:pt x="190" y="389"/>
                </a:lnTo>
                <a:lnTo>
                  <a:pt x="207" y="383"/>
                </a:lnTo>
                <a:lnTo>
                  <a:pt x="219" y="383"/>
                </a:lnTo>
                <a:lnTo>
                  <a:pt x="219" y="360"/>
                </a:lnTo>
                <a:lnTo>
                  <a:pt x="233" y="346"/>
                </a:lnTo>
                <a:lnTo>
                  <a:pt x="256" y="344"/>
                </a:lnTo>
                <a:lnTo>
                  <a:pt x="309" y="340"/>
                </a:lnTo>
                <a:lnTo>
                  <a:pt x="335" y="344"/>
                </a:lnTo>
                <a:lnTo>
                  <a:pt x="356" y="332"/>
                </a:lnTo>
                <a:lnTo>
                  <a:pt x="370" y="332"/>
                </a:lnTo>
                <a:lnTo>
                  <a:pt x="383" y="327"/>
                </a:lnTo>
                <a:lnTo>
                  <a:pt x="394" y="318"/>
                </a:lnTo>
                <a:lnTo>
                  <a:pt x="386" y="298"/>
                </a:lnTo>
                <a:lnTo>
                  <a:pt x="378" y="306"/>
                </a:lnTo>
                <a:lnTo>
                  <a:pt x="369" y="304"/>
                </a:lnTo>
                <a:lnTo>
                  <a:pt x="357" y="298"/>
                </a:lnTo>
                <a:lnTo>
                  <a:pt x="363" y="272"/>
                </a:lnTo>
                <a:lnTo>
                  <a:pt x="371" y="264"/>
                </a:lnTo>
                <a:lnTo>
                  <a:pt x="370" y="252"/>
                </a:lnTo>
                <a:lnTo>
                  <a:pt x="349" y="225"/>
                </a:lnTo>
                <a:lnTo>
                  <a:pt x="332" y="207"/>
                </a:lnTo>
                <a:lnTo>
                  <a:pt x="312" y="192"/>
                </a:lnTo>
                <a:lnTo>
                  <a:pt x="312" y="177"/>
                </a:lnTo>
                <a:lnTo>
                  <a:pt x="316" y="156"/>
                </a:lnTo>
                <a:lnTo>
                  <a:pt x="321" y="130"/>
                </a:lnTo>
                <a:lnTo>
                  <a:pt x="308" y="114"/>
                </a:lnTo>
                <a:lnTo>
                  <a:pt x="314" y="73"/>
                </a:lnTo>
                <a:lnTo>
                  <a:pt x="306" y="19"/>
                </a:lnTo>
                <a:lnTo>
                  <a:pt x="287" y="2"/>
                </a:lnTo>
                <a:lnTo>
                  <a:pt x="278" y="0"/>
                </a:lnTo>
                <a:lnTo>
                  <a:pt x="247" y="16"/>
                </a:lnTo>
                <a:lnTo>
                  <a:pt x="233" y="2"/>
                </a:lnTo>
                <a:lnTo>
                  <a:pt x="221" y="11"/>
                </a:lnTo>
                <a:lnTo>
                  <a:pt x="227" y="25"/>
                </a:lnTo>
                <a:lnTo>
                  <a:pt x="213" y="61"/>
                </a:lnTo>
                <a:lnTo>
                  <a:pt x="196" y="83"/>
                </a:lnTo>
                <a:lnTo>
                  <a:pt x="199" y="100"/>
                </a:lnTo>
                <a:lnTo>
                  <a:pt x="162" y="121"/>
                </a:lnTo>
                <a:lnTo>
                  <a:pt x="152" y="102"/>
                </a:lnTo>
                <a:lnTo>
                  <a:pt x="120" y="109"/>
                </a:lnTo>
                <a:lnTo>
                  <a:pt x="119" y="130"/>
                </a:lnTo>
                <a:lnTo>
                  <a:pt x="92" y="130"/>
                </a:lnTo>
                <a:lnTo>
                  <a:pt x="72" y="152"/>
                </a:lnTo>
                <a:lnTo>
                  <a:pt x="48" y="166"/>
                </a:lnTo>
                <a:lnTo>
                  <a:pt x="35" y="175"/>
                </a:lnTo>
                <a:lnTo>
                  <a:pt x="19" y="192"/>
                </a:lnTo>
                <a:lnTo>
                  <a:pt x="0" y="213"/>
                </a:lnTo>
                <a:lnTo>
                  <a:pt x="20" y="221"/>
                </a:lnTo>
                <a:lnTo>
                  <a:pt x="48" y="258"/>
                </a:lnTo>
                <a:lnTo>
                  <a:pt x="74" y="261"/>
                </a:lnTo>
                <a:lnTo>
                  <a:pt x="85" y="278"/>
                </a:lnTo>
                <a:lnTo>
                  <a:pt x="80" y="295"/>
                </a:lnTo>
                <a:lnTo>
                  <a:pt x="83" y="312"/>
                </a:lnTo>
                <a:lnTo>
                  <a:pt x="99" y="329"/>
                </a:lnTo>
                <a:lnTo>
                  <a:pt x="116" y="354"/>
                </a:lnTo>
                <a:lnTo>
                  <a:pt x="133" y="377"/>
                </a:lnTo>
                <a:lnTo>
                  <a:pt x="154" y="380"/>
                </a:lnTo>
                <a:lnTo>
                  <a:pt x="173" y="406"/>
                </a:lnTo>
              </a:path>
            </a:pathLst>
          </a:custGeom>
          <a:solidFill>
            <a:schemeClr val="accent4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11" name="Freeform 8"/>
          <p:cNvSpPr>
            <a:spLocks/>
          </p:cNvSpPr>
          <p:nvPr/>
        </p:nvSpPr>
        <p:spPr bwMode="auto">
          <a:xfrm>
            <a:off x="5783883" y="3140224"/>
            <a:ext cx="770068" cy="1424815"/>
          </a:xfrm>
          <a:custGeom>
            <a:avLst/>
            <a:gdLst>
              <a:gd name="T0" fmla="*/ 197 w 437"/>
              <a:gd name="T1" fmla="*/ 837 h 850"/>
              <a:gd name="T2" fmla="*/ 228 w 437"/>
              <a:gd name="T3" fmla="*/ 770 h 850"/>
              <a:gd name="T4" fmla="*/ 234 w 437"/>
              <a:gd name="T5" fmla="*/ 724 h 850"/>
              <a:gd name="T6" fmla="*/ 288 w 437"/>
              <a:gd name="T7" fmla="*/ 661 h 850"/>
              <a:gd name="T8" fmla="*/ 345 w 437"/>
              <a:gd name="T9" fmla="*/ 639 h 850"/>
              <a:gd name="T10" fmla="*/ 376 w 437"/>
              <a:gd name="T11" fmla="*/ 597 h 850"/>
              <a:gd name="T12" fmla="*/ 398 w 437"/>
              <a:gd name="T13" fmla="*/ 588 h 850"/>
              <a:gd name="T14" fmla="*/ 407 w 437"/>
              <a:gd name="T15" fmla="*/ 580 h 850"/>
              <a:gd name="T16" fmla="*/ 384 w 437"/>
              <a:gd name="T17" fmla="*/ 554 h 850"/>
              <a:gd name="T18" fmla="*/ 350 w 437"/>
              <a:gd name="T19" fmla="*/ 542 h 850"/>
              <a:gd name="T20" fmla="*/ 341 w 437"/>
              <a:gd name="T21" fmla="*/ 531 h 850"/>
              <a:gd name="T22" fmla="*/ 290 w 437"/>
              <a:gd name="T23" fmla="*/ 463 h 850"/>
              <a:gd name="T24" fmla="*/ 282 w 437"/>
              <a:gd name="T25" fmla="*/ 426 h 850"/>
              <a:gd name="T26" fmla="*/ 282 w 437"/>
              <a:gd name="T27" fmla="*/ 381 h 850"/>
              <a:gd name="T28" fmla="*/ 290 w 437"/>
              <a:gd name="T29" fmla="*/ 338 h 850"/>
              <a:gd name="T30" fmla="*/ 302 w 437"/>
              <a:gd name="T31" fmla="*/ 304 h 850"/>
              <a:gd name="T32" fmla="*/ 321 w 437"/>
              <a:gd name="T33" fmla="*/ 259 h 850"/>
              <a:gd name="T34" fmla="*/ 369 w 437"/>
              <a:gd name="T35" fmla="*/ 174 h 850"/>
              <a:gd name="T36" fmla="*/ 393 w 437"/>
              <a:gd name="T37" fmla="*/ 131 h 850"/>
              <a:gd name="T38" fmla="*/ 436 w 437"/>
              <a:gd name="T39" fmla="*/ 71 h 850"/>
              <a:gd name="T40" fmla="*/ 424 w 437"/>
              <a:gd name="T41" fmla="*/ 43 h 850"/>
              <a:gd name="T42" fmla="*/ 397 w 437"/>
              <a:gd name="T43" fmla="*/ 54 h 850"/>
              <a:gd name="T44" fmla="*/ 387 w 437"/>
              <a:gd name="T45" fmla="*/ 17 h 850"/>
              <a:gd name="T46" fmla="*/ 362 w 437"/>
              <a:gd name="T47" fmla="*/ 3 h 850"/>
              <a:gd name="T48" fmla="*/ 336 w 437"/>
              <a:gd name="T49" fmla="*/ 17 h 850"/>
              <a:gd name="T50" fmla="*/ 296 w 437"/>
              <a:gd name="T51" fmla="*/ 0 h 850"/>
              <a:gd name="T52" fmla="*/ 260 w 437"/>
              <a:gd name="T53" fmla="*/ 33 h 850"/>
              <a:gd name="T54" fmla="*/ 277 w 437"/>
              <a:gd name="T55" fmla="*/ 96 h 850"/>
              <a:gd name="T56" fmla="*/ 261 w 437"/>
              <a:gd name="T57" fmla="*/ 125 h 850"/>
              <a:gd name="T58" fmla="*/ 231 w 437"/>
              <a:gd name="T59" fmla="*/ 168 h 850"/>
              <a:gd name="T60" fmla="*/ 206 w 437"/>
              <a:gd name="T61" fmla="*/ 154 h 850"/>
              <a:gd name="T62" fmla="*/ 199 w 437"/>
              <a:gd name="T63" fmla="*/ 190 h 850"/>
              <a:gd name="T64" fmla="*/ 178 w 437"/>
              <a:gd name="T65" fmla="*/ 216 h 850"/>
              <a:gd name="T66" fmla="*/ 155 w 437"/>
              <a:gd name="T67" fmla="*/ 242 h 850"/>
              <a:gd name="T68" fmla="*/ 124 w 437"/>
              <a:gd name="T69" fmla="*/ 261 h 850"/>
              <a:gd name="T70" fmla="*/ 117 w 437"/>
              <a:gd name="T71" fmla="*/ 237 h 850"/>
              <a:gd name="T72" fmla="*/ 98 w 437"/>
              <a:gd name="T73" fmla="*/ 236 h 850"/>
              <a:gd name="T74" fmla="*/ 75 w 437"/>
              <a:gd name="T75" fmla="*/ 276 h 850"/>
              <a:gd name="T76" fmla="*/ 55 w 437"/>
              <a:gd name="T77" fmla="*/ 310 h 850"/>
              <a:gd name="T78" fmla="*/ 46 w 437"/>
              <a:gd name="T79" fmla="*/ 318 h 850"/>
              <a:gd name="T80" fmla="*/ 34 w 437"/>
              <a:gd name="T81" fmla="*/ 334 h 850"/>
              <a:gd name="T82" fmla="*/ 0 w 437"/>
              <a:gd name="T83" fmla="*/ 398 h 850"/>
              <a:gd name="T84" fmla="*/ 29 w 437"/>
              <a:gd name="T85" fmla="*/ 412 h 850"/>
              <a:gd name="T86" fmla="*/ 83 w 437"/>
              <a:gd name="T87" fmla="*/ 438 h 850"/>
              <a:gd name="T88" fmla="*/ 75 w 437"/>
              <a:gd name="T89" fmla="*/ 478 h 850"/>
              <a:gd name="T90" fmla="*/ 80 w 437"/>
              <a:gd name="T91" fmla="*/ 528 h 850"/>
              <a:gd name="T92" fmla="*/ 133 w 437"/>
              <a:gd name="T93" fmla="*/ 549 h 850"/>
              <a:gd name="T94" fmla="*/ 148 w 437"/>
              <a:gd name="T95" fmla="*/ 576 h 850"/>
              <a:gd name="T96" fmla="*/ 123 w 437"/>
              <a:gd name="T97" fmla="*/ 616 h 850"/>
              <a:gd name="T98" fmla="*/ 129 w 437"/>
              <a:gd name="T99" fmla="*/ 670 h 850"/>
              <a:gd name="T100" fmla="*/ 123 w 437"/>
              <a:gd name="T101" fmla="*/ 709 h 850"/>
              <a:gd name="T102" fmla="*/ 131 w 437"/>
              <a:gd name="T103" fmla="*/ 752 h 850"/>
              <a:gd name="T104" fmla="*/ 126 w 437"/>
              <a:gd name="T105" fmla="*/ 789 h 850"/>
              <a:gd name="T106" fmla="*/ 140 w 437"/>
              <a:gd name="T107" fmla="*/ 798 h 850"/>
              <a:gd name="T108" fmla="*/ 169 w 437"/>
              <a:gd name="T109" fmla="*/ 829 h 8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37" h="850">
                <a:moveTo>
                  <a:pt x="186" y="849"/>
                </a:moveTo>
                <a:lnTo>
                  <a:pt x="197" y="837"/>
                </a:lnTo>
                <a:lnTo>
                  <a:pt x="200" y="812"/>
                </a:lnTo>
                <a:lnTo>
                  <a:pt x="228" y="770"/>
                </a:lnTo>
                <a:lnTo>
                  <a:pt x="231" y="738"/>
                </a:lnTo>
                <a:lnTo>
                  <a:pt x="234" y="724"/>
                </a:lnTo>
                <a:lnTo>
                  <a:pt x="242" y="707"/>
                </a:lnTo>
                <a:lnTo>
                  <a:pt x="288" y="661"/>
                </a:lnTo>
                <a:lnTo>
                  <a:pt x="307" y="650"/>
                </a:lnTo>
                <a:lnTo>
                  <a:pt x="345" y="639"/>
                </a:lnTo>
                <a:lnTo>
                  <a:pt x="361" y="625"/>
                </a:lnTo>
                <a:lnTo>
                  <a:pt x="376" y="597"/>
                </a:lnTo>
                <a:lnTo>
                  <a:pt x="390" y="594"/>
                </a:lnTo>
                <a:lnTo>
                  <a:pt x="398" y="588"/>
                </a:lnTo>
                <a:lnTo>
                  <a:pt x="409" y="585"/>
                </a:lnTo>
                <a:lnTo>
                  <a:pt x="407" y="580"/>
                </a:lnTo>
                <a:lnTo>
                  <a:pt x="404" y="568"/>
                </a:lnTo>
                <a:lnTo>
                  <a:pt x="384" y="554"/>
                </a:lnTo>
                <a:lnTo>
                  <a:pt x="367" y="545"/>
                </a:lnTo>
                <a:lnTo>
                  <a:pt x="350" y="542"/>
                </a:lnTo>
                <a:lnTo>
                  <a:pt x="341" y="540"/>
                </a:lnTo>
                <a:lnTo>
                  <a:pt x="341" y="531"/>
                </a:lnTo>
                <a:lnTo>
                  <a:pt x="324" y="506"/>
                </a:lnTo>
                <a:lnTo>
                  <a:pt x="290" y="463"/>
                </a:lnTo>
                <a:lnTo>
                  <a:pt x="288" y="438"/>
                </a:lnTo>
                <a:lnTo>
                  <a:pt x="282" y="426"/>
                </a:lnTo>
                <a:lnTo>
                  <a:pt x="274" y="421"/>
                </a:lnTo>
                <a:lnTo>
                  <a:pt x="282" y="381"/>
                </a:lnTo>
                <a:lnTo>
                  <a:pt x="285" y="355"/>
                </a:lnTo>
                <a:lnTo>
                  <a:pt x="290" y="338"/>
                </a:lnTo>
                <a:lnTo>
                  <a:pt x="293" y="312"/>
                </a:lnTo>
                <a:lnTo>
                  <a:pt x="302" y="304"/>
                </a:lnTo>
                <a:lnTo>
                  <a:pt x="302" y="290"/>
                </a:lnTo>
                <a:lnTo>
                  <a:pt x="321" y="259"/>
                </a:lnTo>
                <a:lnTo>
                  <a:pt x="333" y="233"/>
                </a:lnTo>
                <a:lnTo>
                  <a:pt x="369" y="174"/>
                </a:lnTo>
                <a:lnTo>
                  <a:pt x="378" y="159"/>
                </a:lnTo>
                <a:lnTo>
                  <a:pt x="393" y="131"/>
                </a:lnTo>
                <a:lnTo>
                  <a:pt x="433" y="88"/>
                </a:lnTo>
                <a:lnTo>
                  <a:pt x="436" y="71"/>
                </a:lnTo>
                <a:lnTo>
                  <a:pt x="426" y="59"/>
                </a:lnTo>
                <a:lnTo>
                  <a:pt x="424" y="43"/>
                </a:lnTo>
                <a:lnTo>
                  <a:pt x="409" y="39"/>
                </a:lnTo>
                <a:lnTo>
                  <a:pt x="397" y="54"/>
                </a:lnTo>
                <a:lnTo>
                  <a:pt x="390" y="45"/>
                </a:lnTo>
                <a:lnTo>
                  <a:pt x="387" y="17"/>
                </a:lnTo>
                <a:lnTo>
                  <a:pt x="374" y="19"/>
                </a:lnTo>
                <a:lnTo>
                  <a:pt x="362" y="3"/>
                </a:lnTo>
                <a:lnTo>
                  <a:pt x="347" y="4"/>
                </a:lnTo>
                <a:lnTo>
                  <a:pt x="336" y="17"/>
                </a:lnTo>
                <a:lnTo>
                  <a:pt x="319" y="3"/>
                </a:lnTo>
                <a:lnTo>
                  <a:pt x="296" y="0"/>
                </a:lnTo>
                <a:lnTo>
                  <a:pt x="275" y="14"/>
                </a:lnTo>
                <a:lnTo>
                  <a:pt x="260" y="33"/>
                </a:lnTo>
                <a:lnTo>
                  <a:pt x="245" y="44"/>
                </a:lnTo>
                <a:lnTo>
                  <a:pt x="277" y="96"/>
                </a:lnTo>
                <a:lnTo>
                  <a:pt x="277" y="116"/>
                </a:lnTo>
                <a:lnTo>
                  <a:pt x="261" y="125"/>
                </a:lnTo>
                <a:lnTo>
                  <a:pt x="241" y="150"/>
                </a:lnTo>
                <a:lnTo>
                  <a:pt x="231" y="168"/>
                </a:lnTo>
                <a:lnTo>
                  <a:pt x="220" y="159"/>
                </a:lnTo>
                <a:lnTo>
                  <a:pt x="206" y="154"/>
                </a:lnTo>
                <a:lnTo>
                  <a:pt x="199" y="158"/>
                </a:lnTo>
                <a:lnTo>
                  <a:pt x="199" y="190"/>
                </a:lnTo>
                <a:lnTo>
                  <a:pt x="196" y="210"/>
                </a:lnTo>
                <a:lnTo>
                  <a:pt x="178" y="216"/>
                </a:lnTo>
                <a:lnTo>
                  <a:pt x="163" y="223"/>
                </a:lnTo>
                <a:lnTo>
                  <a:pt x="155" y="242"/>
                </a:lnTo>
                <a:lnTo>
                  <a:pt x="151" y="261"/>
                </a:lnTo>
                <a:lnTo>
                  <a:pt x="124" y="261"/>
                </a:lnTo>
                <a:lnTo>
                  <a:pt x="117" y="254"/>
                </a:lnTo>
                <a:lnTo>
                  <a:pt x="117" y="237"/>
                </a:lnTo>
                <a:lnTo>
                  <a:pt x="108" y="227"/>
                </a:lnTo>
                <a:lnTo>
                  <a:pt x="98" y="236"/>
                </a:lnTo>
                <a:lnTo>
                  <a:pt x="71" y="253"/>
                </a:lnTo>
                <a:lnTo>
                  <a:pt x="75" y="276"/>
                </a:lnTo>
                <a:lnTo>
                  <a:pt x="73" y="287"/>
                </a:lnTo>
                <a:lnTo>
                  <a:pt x="55" y="310"/>
                </a:lnTo>
                <a:lnTo>
                  <a:pt x="45" y="310"/>
                </a:lnTo>
                <a:lnTo>
                  <a:pt x="46" y="318"/>
                </a:lnTo>
                <a:lnTo>
                  <a:pt x="49" y="330"/>
                </a:lnTo>
                <a:lnTo>
                  <a:pt x="34" y="334"/>
                </a:lnTo>
                <a:lnTo>
                  <a:pt x="12" y="338"/>
                </a:lnTo>
                <a:lnTo>
                  <a:pt x="0" y="398"/>
                </a:lnTo>
                <a:lnTo>
                  <a:pt x="12" y="405"/>
                </a:lnTo>
                <a:lnTo>
                  <a:pt x="29" y="412"/>
                </a:lnTo>
                <a:lnTo>
                  <a:pt x="55" y="421"/>
                </a:lnTo>
                <a:lnTo>
                  <a:pt x="83" y="438"/>
                </a:lnTo>
                <a:lnTo>
                  <a:pt x="83" y="446"/>
                </a:lnTo>
                <a:lnTo>
                  <a:pt x="75" y="478"/>
                </a:lnTo>
                <a:lnTo>
                  <a:pt x="75" y="515"/>
                </a:lnTo>
                <a:lnTo>
                  <a:pt x="80" y="528"/>
                </a:lnTo>
                <a:lnTo>
                  <a:pt x="99" y="534"/>
                </a:lnTo>
                <a:lnTo>
                  <a:pt x="133" y="549"/>
                </a:lnTo>
                <a:lnTo>
                  <a:pt x="146" y="557"/>
                </a:lnTo>
                <a:lnTo>
                  <a:pt x="148" y="576"/>
                </a:lnTo>
                <a:lnTo>
                  <a:pt x="137" y="588"/>
                </a:lnTo>
                <a:lnTo>
                  <a:pt x="123" y="616"/>
                </a:lnTo>
                <a:lnTo>
                  <a:pt x="123" y="633"/>
                </a:lnTo>
                <a:lnTo>
                  <a:pt x="129" y="670"/>
                </a:lnTo>
                <a:lnTo>
                  <a:pt x="126" y="685"/>
                </a:lnTo>
                <a:lnTo>
                  <a:pt x="123" y="709"/>
                </a:lnTo>
                <a:lnTo>
                  <a:pt x="137" y="727"/>
                </a:lnTo>
                <a:lnTo>
                  <a:pt x="131" y="752"/>
                </a:lnTo>
                <a:lnTo>
                  <a:pt x="126" y="773"/>
                </a:lnTo>
                <a:lnTo>
                  <a:pt x="126" y="789"/>
                </a:lnTo>
                <a:lnTo>
                  <a:pt x="129" y="792"/>
                </a:lnTo>
                <a:lnTo>
                  <a:pt x="140" y="798"/>
                </a:lnTo>
                <a:lnTo>
                  <a:pt x="160" y="815"/>
                </a:lnTo>
                <a:lnTo>
                  <a:pt x="169" y="829"/>
                </a:lnTo>
                <a:lnTo>
                  <a:pt x="186" y="849"/>
                </a:lnTo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grpSp>
        <p:nvGrpSpPr>
          <p:cNvPr id="2" name="1 Grupo"/>
          <p:cNvGrpSpPr/>
          <p:nvPr/>
        </p:nvGrpSpPr>
        <p:grpSpPr>
          <a:xfrm>
            <a:off x="6886137" y="3398354"/>
            <a:ext cx="1207949" cy="735012"/>
            <a:chOff x="6488251" y="3753086"/>
            <a:chExt cx="1207949" cy="735012"/>
          </a:xfrm>
          <a:solidFill>
            <a:srgbClr val="00B0F0"/>
          </a:solidFill>
        </p:grpSpPr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6488251" y="4263511"/>
              <a:ext cx="164584" cy="135627"/>
            </a:xfrm>
            <a:custGeom>
              <a:avLst/>
              <a:gdLst>
                <a:gd name="T0" fmla="*/ 78 w 93"/>
                <a:gd name="T1" fmla="*/ 0 h 81"/>
                <a:gd name="T2" fmla="*/ 52 w 93"/>
                <a:gd name="T3" fmla="*/ 0 h 81"/>
                <a:gd name="T4" fmla="*/ 21 w 93"/>
                <a:gd name="T5" fmla="*/ 17 h 81"/>
                <a:gd name="T6" fmla="*/ 21 w 93"/>
                <a:gd name="T7" fmla="*/ 34 h 81"/>
                <a:gd name="T8" fmla="*/ 12 w 93"/>
                <a:gd name="T9" fmla="*/ 37 h 81"/>
                <a:gd name="T10" fmla="*/ 3 w 93"/>
                <a:gd name="T11" fmla="*/ 49 h 81"/>
                <a:gd name="T12" fmla="*/ 0 w 93"/>
                <a:gd name="T13" fmla="*/ 60 h 81"/>
                <a:gd name="T14" fmla="*/ 9 w 93"/>
                <a:gd name="T15" fmla="*/ 63 h 81"/>
                <a:gd name="T16" fmla="*/ 26 w 93"/>
                <a:gd name="T17" fmla="*/ 80 h 81"/>
                <a:gd name="T18" fmla="*/ 38 w 93"/>
                <a:gd name="T19" fmla="*/ 80 h 81"/>
                <a:gd name="T20" fmla="*/ 38 w 93"/>
                <a:gd name="T21" fmla="*/ 71 h 81"/>
                <a:gd name="T22" fmla="*/ 47 w 93"/>
                <a:gd name="T23" fmla="*/ 54 h 81"/>
                <a:gd name="T24" fmla="*/ 57 w 93"/>
                <a:gd name="T25" fmla="*/ 57 h 81"/>
                <a:gd name="T26" fmla="*/ 66 w 93"/>
                <a:gd name="T27" fmla="*/ 45 h 81"/>
                <a:gd name="T28" fmla="*/ 89 w 93"/>
                <a:gd name="T29" fmla="*/ 23 h 81"/>
                <a:gd name="T30" fmla="*/ 92 w 93"/>
                <a:gd name="T31" fmla="*/ 17 h 81"/>
                <a:gd name="T32" fmla="*/ 89 w 93"/>
                <a:gd name="T33" fmla="*/ 14 h 81"/>
                <a:gd name="T34" fmla="*/ 78 w 93"/>
                <a:gd name="T3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" h="81">
                  <a:moveTo>
                    <a:pt x="78" y="0"/>
                  </a:moveTo>
                  <a:lnTo>
                    <a:pt x="52" y="0"/>
                  </a:lnTo>
                  <a:lnTo>
                    <a:pt x="21" y="17"/>
                  </a:lnTo>
                  <a:lnTo>
                    <a:pt x="21" y="34"/>
                  </a:lnTo>
                  <a:lnTo>
                    <a:pt x="12" y="37"/>
                  </a:lnTo>
                  <a:lnTo>
                    <a:pt x="3" y="49"/>
                  </a:lnTo>
                  <a:lnTo>
                    <a:pt x="0" y="60"/>
                  </a:lnTo>
                  <a:lnTo>
                    <a:pt x="9" y="63"/>
                  </a:lnTo>
                  <a:lnTo>
                    <a:pt x="26" y="80"/>
                  </a:lnTo>
                  <a:lnTo>
                    <a:pt x="38" y="80"/>
                  </a:lnTo>
                  <a:lnTo>
                    <a:pt x="38" y="71"/>
                  </a:lnTo>
                  <a:lnTo>
                    <a:pt x="47" y="54"/>
                  </a:lnTo>
                  <a:lnTo>
                    <a:pt x="57" y="57"/>
                  </a:lnTo>
                  <a:lnTo>
                    <a:pt x="66" y="45"/>
                  </a:lnTo>
                  <a:lnTo>
                    <a:pt x="89" y="23"/>
                  </a:lnTo>
                  <a:lnTo>
                    <a:pt x="92" y="17"/>
                  </a:lnTo>
                  <a:lnTo>
                    <a:pt x="89" y="14"/>
                  </a:lnTo>
                  <a:lnTo>
                    <a:pt x="78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6563748" y="4413721"/>
              <a:ext cx="89087" cy="74377"/>
            </a:xfrm>
            <a:custGeom>
              <a:avLst/>
              <a:gdLst>
                <a:gd name="T0" fmla="*/ 9 w 50"/>
                <a:gd name="T1" fmla="*/ 0 h 44"/>
                <a:gd name="T2" fmla="*/ 9 w 50"/>
                <a:gd name="T3" fmla="*/ 9 h 44"/>
                <a:gd name="T4" fmla="*/ 0 w 50"/>
                <a:gd name="T5" fmla="*/ 17 h 44"/>
                <a:gd name="T6" fmla="*/ 0 w 50"/>
                <a:gd name="T7" fmla="*/ 31 h 44"/>
                <a:gd name="T8" fmla="*/ 9 w 50"/>
                <a:gd name="T9" fmla="*/ 43 h 44"/>
                <a:gd name="T10" fmla="*/ 17 w 50"/>
                <a:gd name="T11" fmla="*/ 34 h 44"/>
                <a:gd name="T12" fmla="*/ 23 w 50"/>
                <a:gd name="T13" fmla="*/ 38 h 44"/>
                <a:gd name="T14" fmla="*/ 37 w 50"/>
                <a:gd name="T15" fmla="*/ 43 h 44"/>
                <a:gd name="T16" fmla="*/ 49 w 50"/>
                <a:gd name="T17" fmla="*/ 38 h 44"/>
                <a:gd name="T18" fmla="*/ 46 w 50"/>
                <a:gd name="T19" fmla="*/ 29 h 44"/>
                <a:gd name="T20" fmla="*/ 35 w 50"/>
                <a:gd name="T21" fmla="*/ 17 h 44"/>
                <a:gd name="T22" fmla="*/ 26 w 50"/>
                <a:gd name="T23" fmla="*/ 14 h 44"/>
                <a:gd name="T24" fmla="*/ 17 w 50"/>
                <a:gd name="T25" fmla="*/ 14 h 44"/>
                <a:gd name="T26" fmla="*/ 9 w 50"/>
                <a:gd name="T2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44">
                  <a:moveTo>
                    <a:pt x="9" y="0"/>
                  </a:moveTo>
                  <a:lnTo>
                    <a:pt x="9" y="9"/>
                  </a:lnTo>
                  <a:lnTo>
                    <a:pt x="0" y="17"/>
                  </a:lnTo>
                  <a:lnTo>
                    <a:pt x="0" y="31"/>
                  </a:lnTo>
                  <a:lnTo>
                    <a:pt x="9" y="43"/>
                  </a:lnTo>
                  <a:lnTo>
                    <a:pt x="17" y="34"/>
                  </a:lnTo>
                  <a:lnTo>
                    <a:pt x="23" y="38"/>
                  </a:lnTo>
                  <a:lnTo>
                    <a:pt x="37" y="43"/>
                  </a:lnTo>
                  <a:lnTo>
                    <a:pt x="49" y="38"/>
                  </a:lnTo>
                  <a:lnTo>
                    <a:pt x="46" y="29"/>
                  </a:lnTo>
                  <a:lnTo>
                    <a:pt x="35" y="17"/>
                  </a:lnTo>
                  <a:lnTo>
                    <a:pt x="26" y="14"/>
                  </a:lnTo>
                  <a:lnTo>
                    <a:pt x="17" y="14"/>
                  </a:lnTo>
                  <a:lnTo>
                    <a:pt x="9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6904993" y="3799753"/>
              <a:ext cx="446941" cy="350006"/>
            </a:xfrm>
            <a:custGeom>
              <a:avLst/>
              <a:gdLst>
                <a:gd name="T0" fmla="*/ 199 w 254"/>
                <a:gd name="T1" fmla="*/ 0 h 208"/>
                <a:gd name="T2" fmla="*/ 177 w 254"/>
                <a:gd name="T3" fmla="*/ 14 h 208"/>
                <a:gd name="T4" fmla="*/ 182 w 254"/>
                <a:gd name="T5" fmla="*/ 20 h 208"/>
                <a:gd name="T6" fmla="*/ 193 w 254"/>
                <a:gd name="T7" fmla="*/ 20 h 208"/>
                <a:gd name="T8" fmla="*/ 187 w 254"/>
                <a:gd name="T9" fmla="*/ 31 h 208"/>
                <a:gd name="T10" fmla="*/ 173 w 254"/>
                <a:gd name="T11" fmla="*/ 45 h 208"/>
                <a:gd name="T12" fmla="*/ 187 w 254"/>
                <a:gd name="T13" fmla="*/ 43 h 208"/>
                <a:gd name="T14" fmla="*/ 196 w 254"/>
                <a:gd name="T15" fmla="*/ 51 h 208"/>
                <a:gd name="T16" fmla="*/ 196 w 254"/>
                <a:gd name="T17" fmla="*/ 54 h 208"/>
                <a:gd name="T18" fmla="*/ 208 w 254"/>
                <a:gd name="T19" fmla="*/ 65 h 208"/>
                <a:gd name="T20" fmla="*/ 219 w 254"/>
                <a:gd name="T21" fmla="*/ 60 h 208"/>
                <a:gd name="T22" fmla="*/ 225 w 254"/>
                <a:gd name="T23" fmla="*/ 43 h 208"/>
                <a:gd name="T24" fmla="*/ 239 w 254"/>
                <a:gd name="T25" fmla="*/ 45 h 208"/>
                <a:gd name="T26" fmla="*/ 248 w 254"/>
                <a:gd name="T27" fmla="*/ 54 h 208"/>
                <a:gd name="T28" fmla="*/ 253 w 254"/>
                <a:gd name="T29" fmla="*/ 65 h 208"/>
                <a:gd name="T30" fmla="*/ 244 w 254"/>
                <a:gd name="T31" fmla="*/ 77 h 208"/>
                <a:gd name="T32" fmla="*/ 233 w 254"/>
                <a:gd name="T33" fmla="*/ 83 h 208"/>
                <a:gd name="T34" fmla="*/ 241 w 254"/>
                <a:gd name="T35" fmla="*/ 97 h 208"/>
                <a:gd name="T36" fmla="*/ 239 w 254"/>
                <a:gd name="T37" fmla="*/ 110 h 208"/>
                <a:gd name="T38" fmla="*/ 236 w 254"/>
                <a:gd name="T39" fmla="*/ 128 h 208"/>
                <a:gd name="T40" fmla="*/ 230 w 254"/>
                <a:gd name="T41" fmla="*/ 145 h 208"/>
                <a:gd name="T42" fmla="*/ 210 w 254"/>
                <a:gd name="T43" fmla="*/ 148 h 208"/>
                <a:gd name="T44" fmla="*/ 216 w 254"/>
                <a:gd name="T45" fmla="*/ 159 h 208"/>
                <a:gd name="T46" fmla="*/ 225 w 254"/>
                <a:gd name="T47" fmla="*/ 173 h 208"/>
                <a:gd name="T48" fmla="*/ 213 w 254"/>
                <a:gd name="T49" fmla="*/ 181 h 208"/>
                <a:gd name="T50" fmla="*/ 208 w 254"/>
                <a:gd name="T51" fmla="*/ 198 h 208"/>
                <a:gd name="T52" fmla="*/ 199 w 254"/>
                <a:gd name="T53" fmla="*/ 202 h 208"/>
                <a:gd name="T54" fmla="*/ 191 w 254"/>
                <a:gd name="T55" fmla="*/ 196 h 208"/>
                <a:gd name="T56" fmla="*/ 182 w 254"/>
                <a:gd name="T57" fmla="*/ 196 h 208"/>
                <a:gd name="T58" fmla="*/ 165 w 254"/>
                <a:gd name="T59" fmla="*/ 207 h 208"/>
                <a:gd name="T60" fmla="*/ 142 w 254"/>
                <a:gd name="T61" fmla="*/ 179 h 208"/>
                <a:gd name="T62" fmla="*/ 122 w 254"/>
                <a:gd name="T63" fmla="*/ 184 h 208"/>
                <a:gd name="T64" fmla="*/ 108 w 254"/>
                <a:gd name="T65" fmla="*/ 171 h 208"/>
                <a:gd name="T66" fmla="*/ 102 w 254"/>
                <a:gd name="T67" fmla="*/ 153 h 208"/>
                <a:gd name="T68" fmla="*/ 102 w 254"/>
                <a:gd name="T69" fmla="*/ 136 h 208"/>
                <a:gd name="T70" fmla="*/ 85 w 254"/>
                <a:gd name="T71" fmla="*/ 131 h 208"/>
                <a:gd name="T72" fmla="*/ 76 w 254"/>
                <a:gd name="T73" fmla="*/ 131 h 208"/>
                <a:gd name="T74" fmla="*/ 71 w 254"/>
                <a:gd name="T75" fmla="*/ 122 h 208"/>
                <a:gd name="T76" fmla="*/ 62 w 254"/>
                <a:gd name="T77" fmla="*/ 131 h 208"/>
                <a:gd name="T78" fmla="*/ 57 w 254"/>
                <a:gd name="T79" fmla="*/ 145 h 208"/>
                <a:gd name="T80" fmla="*/ 42 w 254"/>
                <a:gd name="T81" fmla="*/ 157 h 208"/>
                <a:gd name="T82" fmla="*/ 26 w 254"/>
                <a:gd name="T83" fmla="*/ 136 h 208"/>
                <a:gd name="T84" fmla="*/ 0 w 254"/>
                <a:gd name="T85" fmla="*/ 133 h 208"/>
                <a:gd name="T86" fmla="*/ 5 w 254"/>
                <a:gd name="T87" fmla="*/ 122 h 208"/>
                <a:gd name="T88" fmla="*/ 23 w 254"/>
                <a:gd name="T89" fmla="*/ 110 h 208"/>
                <a:gd name="T90" fmla="*/ 26 w 254"/>
                <a:gd name="T91" fmla="*/ 97 h 208"/>
                <a:gd name="T92" fmla="*/ 45 w 254"/>
                <a:gd name="T93" fmla="*/ 71 h 208"/>
                <a:gd name="T94" fmla="*/ 68 w 254"/>
                <a:gd name="T95" fmla="*/ 69 h 208"/>
                <a:gd name="T96" fmla="*/ 88 w 254"/>
                <a:gd name="T97" fmla="*/ 48 h 208"/>
                <a:gd name="T98" fmla="*/ 94 w 254"/>
                <a:gd name="T99" fmla="*/ 37 h 208"/>
                <a:gd name="T100" fmla="*/ 108 w 254"/>
                <a:gd name="T101" fmla="*/ 23 h 208"/>
                <a:gd name="T102" fmla="*/ 116 w 254"/>
                <a:gd name="T103" fmla="*/ 29 h 208"/>
                <a:gd name="T104" fmla="*/ 137 w 254"/>
                <a:gd name="T105" fmla="*/ 20 h 208"/>
                <a:gd name="T106" fmla="*/ 142 w 254"/>
                <a:gd name="T107" fmla="*/ 5 h 208"/>
                <a:gd name="T108" fmla="*/ 170 w 254"/>
                <a:gd name="T109" fmla="*/ 3 h 208"/>
                <a:gd name="T110" fmla="*/ 199 w 254"/>
                <a:gd name="T111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54" h="208">
                  <a:moveTo>
                    <a:pt x="199" y="0"/>
                  </a:moveTo>
                  <a:lnTo>
                    <a:pt x="177" y="14"/>
                  </a:lnTo>
                  <a:lnTo>
                    <a:pt x="182" y="20"/>
                  </a:lnTo>
                  <a:lnTo>
                    <a:pt x="193" y="20"/>
                  </a:lnTo>
                  <a:lnTo>
                    <a:pt x="187" y="31"/>
                  </a:lnTo>
                  <a:lnTo>
                    <a:pt x="173" y="45"/>
                  </a:lnTo>
                  <a:lnTo>
                    <a:pt x="187" y="43"/>
                  </a:lnTo>
                  <a:lnTo>
                    <a:pt x="196" y="51"/>
                  </a:lnTo>
                  <a:lnTo>
                    <a:pt x="196" y="54"/>
                  </a:lnTo>
                  <a:lnTo>
                    <a:pt x="208" y="65"/>
                  </a:lnTo>
                  <a:lnTo>
                    <a:pt x="219" y="60"/>
                  </a:lnTo>
                  <a:lnTo>
                    <a:pt x="225" y="43"/>
                  </a:lnTo>
                  <a:lnTo>
                    <a:pt x="239" y="45"/>
                  </a:lnTo>
                  <a:lnTo>
                    <a:pt x="248" y="54"/>
                  </a:lnTo>
                  <a:lnTo>
                    <a:pt x="253" y="65"/>
                  </a:lnTo>
                  <a:lnTo>
                    <a:pt x="244" y="77"/>
                  </a:lnTo>
                  <a:lnTo>
                    <a:pt x="233" y="83"/>
                  </a:lnTo>
                  <a:lnTo>
                    <a:pt x="241" y="97"/>
                  </a:lnTo>
                  <a:lnTo>
                    <a:pt x="239" y="110"/>
                  </a:lnTo>
                  <a:lnTo>
                    <a:pt x="236" y="128"/>
                  </a:lnTo>
                  <a:lnTo>
                    <a:pt x="230" y="145"/>
                  </a:lnTo>
                  <a:lnTo>
                    <a:pt x="210" y="148"/>
                  </a:lnTo>
                  <a:lnTo>
                    <a:pt x="216" y="159"/>
                  </a:lnTo>
                  <a:lnTo>
                    <a:pt x="225" y="173"/>
                  </a:lnTo>
                  <a:lnTo>
                    <a:pt x="213" y="181"/>
                  </a:lnTo>
                  <a:lnTo>
                    <a:pt x="208" y="198"/>
                  </a:lnTo>
                  <a:lnTo>
                    <a:pt x="199" y="202"/>
                  </a:lnTo>
                  <a:lnTo>
                    <a:pt x="191" y="196"/>
                  </a:lnTo>
                  <a:lnTo>
                    <a:pt x="182" y="196"/>
                  </a:lnTo>
                  <a:lnTo>
                    <a:pt x="165" y="207"/>
                  </a:lnTo>
                  <a:lnTo>
                    <a:pt x="142" y="179"/>
                  </a:lnTo>
                  <a:lnTo>
                    <a:pt x="122" y="184"/>
                  </a:lnTo>
                  <a:lnTo>
                    <a:pt x="108" y="171"/>
                  </a:lnTo>
                  <a:lnTo>
                    <a:pt x="102" y="153"/>
                  </a:lnTo>
                  <a:lnTo>
                    <a:pt x="102" y="136"/>
                  </a:lnTo>
                  <a:lnTo>
                    <a:pt x="85" y="131"/>
                  </a:lnTo>
                  <a:lnTo>
                    <a:pt x="76" y="131"/>
                  </a:lnTo>
                  <a:lnTo>
                    <a:pt x="71" y="122"/>
                  </a:lnTo>
                  <a:lnTo>
                    <a:pt x="62" y="131"/>
                  </a:lnTo>
                  <a:lnTo>
                    <a:pt x="57" y="145"/>
                  </a:lnTo>
                  <a:lnTo>
                    <a:pt x="42" y="157"/>
                  </a:lnTo>
                  <a:lnTo>
                    <a:pt x="26" y="136"/>
                  </a:lnTo>
                  <a:lnTo>
                    <a:pt x="0" y="133"/>
                  </a:lnTo>
                  <a:lnTo>
                    <a:pt x="5" y="122"/>
                  </a:lnTo>
                  <a:lnTo>
                    <a:pt x="23" y="110"/>
                  </a:lnTo>
                  <a:lnTo>
                    <a:pt x="26" y="97"/>
                  </a:lnTo>
                  <a:lnTo>
                    <a:pt x="45" y="71"/>
                  </a:lnTo>
                  <a:lnTo>
                    <a:pt x="68" y="69"/>
                  </a:lnTo>
                  <a:lnTo>
                    <a:pt x="88" y="48"/>
                  </a:lnTo>
                  <a:lnTo>
                    <a:pt x="94" y="37"/>
                  </a:lnTo>
                  <a:lnTo>
                    <a:pt x="108" y="23"/>
                  </a:lnTo>
                  <a:lnTo>
                    <a:pt x="116" y="29"/>
                  </a:lnTo>
                  <a:lnTo>
                    <a:pt x="137" y="20"/>
                  </a:lnTo>
                  <a:lnTo>
                    <a:pt x="142" y="5"/>
                  </a:lnTo>
                  <a:lnTo>
                    <a:pt x="170" y="3"/>
                  </a:lnTo>
                  <a:lnTo>
                    <a:pt x="199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>
              <a:off x="7484809" y="3753086"/>
              <a:ext cx="211391" cy="144377"/>
            </a:xfrm>
            <a:custGeom>
              <a:avLst/>
              <a:gdLst>
                <a:gd name="T0" fmla="*/ 0 w 120"/>
                <a:gd name="T1" fmla="*/ 4 h 86"/>
                <a:gd name="T2" fmla="*/ 10 w 120"/>
                <a:gd name="T3" fmla="*/ 0 h 86"/>
                <a:gd name="T4" fmla="*/ 36 w 120"/>
                <a:gd name="T5" fmla="*/ 4 h 86"/>
                <a:gd name="T6" fmla="*/ 46 w 120"/>
                <a:gd name="T7" fmla="*/ 7 h 86"/>
                <a:gd name="T8" fmla="*/ 55 w 120"/>
                <a:gd name="T9" fmla="*/ 4 h 86"/>
                <a:gd name="T10" fmla="*/ 70 w 120"/>
                <a:gd name="T11" fmla="*/ 0 h 86"/>
                <a:gd name="T12" fmla="*/ 86 w 120"/>
                <a:gd name="T13" fmla="*/ 2 h 86"/>
                <a:gd name="T14" fmla="*/ 101 w 120"/>
                <a:gd name="T15" fmla="*/ 9 h 86"/>
                <a:gd name="T16" fmla="*/ 110 w 120"/>
                <a:gd name="T17" fmla="*/ 31 h 86"/>
                <a:gd name="T18" fmla="*/ 105 w 120"/>
                <a:gd name="T19" fmla="*/ 42 h 86"/>
                <a:gd name="T20" fmla="*/ 112 w 120"/>
                <a:gd name="T21" fmla="*/ 57 h 86"/>
                <a:gd name="T22" fmla="*/ 119 w 120"/>
                <a:gd name="T23" fmla="*/ 71 h 86"/>
                <a:gd name="T24" fmla="*/ 117 w 120"/>
                <a:gd name="T25" fmla="*/ 85 h 86"/>
                <a:gd name="T26" fmla="*/ 110 w 120"/>
                <a:gd name="T27" fmla="*/ 73 h 86"/>
                <a:gd name="T28" fmla="*/ 91 w 120"/>
                <a:gd name="T29" fmla="*/ 54 h 86"/>
                <a:gd name="T30" fmla="*/ 60 w 120"/>
                <a:gd name="T31" fmla="*/ 42 h 86"/>
                <a:gd name="T32" fmla="*/ 36 w 120"/>
                <a:gd name="T33" fmla="*/ 40 h 86"/>
                <a:gd name="T34" fmla="*/ 19 w 120"/>
                <a:gd name="T35" fmla="*/ 45 h 86"/>
                <a:gd name="T36" fmla="*/ 12 w 120"/>
                <a:gd name="T37" fmla="*/ 38 h 86"/>
                <a:gd name="T38" fmla="*/ 10 w 120"/>
                <a:gd name="T39" fmla="*/ 24 h 86"/>
                <a:gd name="T40" fmla="*/ 0 w 120"/>
                <a:gd name="T41" fmla="*/ 18 h 86"/>
                <a:gd name="T42" fmla="*/ 0 w 120"/>
                <a:gd name="T43" fmla="*/ 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0" h="86">
                  <a:moveTo>
                    <a:pt x="0" y="4"/>
                  </a:moveTo>
                  <a:lnTo>
                    <a:pt x="10" y="0"/>
                  </a:lnTo>
                  <a:lnTo>
                    <a:pt x="36" y="4"/>
                  </a:lnTo>
                  <a:lnTo>
                    <a:pt x="46" y="7"/>
                  </a:lnTo>
                  <a:lnTo>
                    <a:pt x="55" y="4"/>
                  </a:lnTo>
                  <a:lnTo>
                    <a:pt x="70" y="0"/>
                  </a:lnTo>
                  <a:lnTo>
                    <a:pt x="86" y="2"/>
                  </a:lnTo>
                  <a:lnTo>
                    <a:pt x="101" y="9"/>
                  </a:lnTo>
                  <a:lnTo>
                    <a:pt x="110" y="31"/>
                  </a:lnTo>
                  <a:lnTo>
                    <a:pt x="105" y="42"/>
                  </a:lnTo>
                  <a:lnTo>
                    <a:pt x="112" y="57"/>
                  </a:lnTo>
                  <a:lnTo>
                    <a:pt x="119" y="71"/>
                  </a:lnTo>
                  <a:lnTo>
                    <a:pt x="117" y="85"/>
                  </a:lnTo>
                  <a:lnTo>
                    <a:pt x="110" y="73"/>
                  </a:lnTo>
                  <a:lnTo>
                    <a:pt x="91" y="54"/>
                  </a:lnTo>
                  <a:lnTo>
                    <a:pt x="60" y="42"/>
                  </a:lnTo>
                  <a:lnTo>
                    <a:pt x="36" y="40"/>
                  </a:lnTo>
                  <a:lnTo>
                    <a:pt x="19" y="45"/>
                  </a:lnTo>
                  <a:lnTo>
                    <a:pt x="12" y="38"/>
                  </a:lnTo>
                  <a:lnTo>
                    <a:pt x="10" y="24"/>
                  </a:lnTo>
                  <a:lnTo>
                    <a:pt x="0" y="18"/>
                  </a:lnTo>
                  <a:lnTo>
                    <a:pt x="0" y="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17" name="Freeform 13"/>
            <p:cNvSpPr>
              <a:spLocks/>
            </p:cNvSpPr>
            <p:nvPr/>
          </p:nvSpPr>
          <p:spPr bwMode="auto">
            <a:xfrm>
              <a:off x="7140543" y="4183301"/>
              <a:ext cx="70967" cy="52501"/>
            </a:xfrm>
            <a:custGeom>
              <a:avLst/>
              <a:gdLst>
                <a:gd name="T0" fmla="*/ 12 w 40"/>
                <a:gd name="T1" fmla="*/ 0 h 32"/>
                <a:gd name="T2" fmla="*/ 0 w 40"/>
                <a:gd name="T3" fmla="*/ 14 h 32"/>
                <a:gd name="T4" fmla="*/ 5 w 40"/>
                <a:gd name="T5" fmla="*/ 25 h 32"/>
                <a:gd name="T6" fmla="*/ 14 w 40"/>
                <a:gd name="T7" fmla="*/ 31 h 32"/>
                <a:gd name="T8" fmla="*/ 28 w 40"/>
                <a:gd name="T9" fmla="*/ 25 h 32"/>
                <a:gd name="T10" fmla="*/ 39 w 40"/>
                <a:gd name="T11" fmla="*/ 19 h 32"/>
                <a:gd name="T12" fmla="*/ 34 w 40"/>
                <a:gd name="T13" fmla="*/ 11 h 32"/>
                <a:gd name="T14" fmla="*/ 12 w 40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32">
                  <a:moveTo>
                    <a:pt x="12" y="0"/>
                  </a:moveTo>
                  <a:lnTo>
                    <a:pt x="0" y="14"/>
                  </a:lnTo>
                  <a:lnTo>
                    <a:pt x="5" y="25"/>
                  </a:lnTo>
                  <a:lnTo>
                    <a:pt x="14" y="31"/>
                  </a:lnTo>
                  <a:lnTo>
                    <a:pt x="28" y="25"/>
                  </a:lnTo>
                  <a:lnTo>
                    <a:pt x="39" y="19"/>
                  </a:lnTo>
                  <a:lnTo>
                    <a:pt x="34" y="11"/>
                  </a:lnTo>
                  <a:lnTo>
                    <a:pt x="12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</p:grpSp>
      <p:sp>
        <p:nvSpPr>
          <p:cNvPr id="18" name="Freeform 14"/>
          <p:cNvSpPr>
            <a:spLocks/>
          </p:cNvSpPr>
          <p:nvPr/>
        </p:nvSpPr>
        <p:spPr bwMode="auto">
          <a:xfrm>
            <a:off x="6418056" y="2071250"/>
            <a:ext cx="1182281" cy="1191477"/>
          </a:xfrm>
          <a:custGeom>
            <a:avLst/>
            <a:gdLst>
              <a:gd name="T0" fmla="*/ 119 w 671"/>
              <a:gd name="T1" fmla="*/ 164 h 711"/>
              <a:gd name="T2" fmla="*/ 104 w 671"/>
              <a:gd name="T3" fmla="*/ 217 h 711"/>
              <a:gd name="T4" fmla="*/ 100 w 671"/>
              <a:gd name="T5" fmla="*/ 270 h 711"/>
              <a:gd name="T6" fmla="*/ 28 w 671"/>
              <a:gd name="T7" fmla="*/ 357 h 711"/>
              <a:gd name="T8" fmla="*/ 45 w 671"/>
              <a:gd name="T9" fmla="*/ 381 h 711"/>
              <a:gd name="T10" fmla="*/ 37 w 671"/>
              <a:gd name="T11" fmla="*/ 459 h 711"/>
              <a:gd name="T12" fmla="*/ 29 w 671"/>
              <a:gd name="T13" fmla="*/ 514 h 711"/>
              <a:gd name="T14" fmla="*/ 20 w 671"/>
              <a:gd name="T15" fmla="*/ 552 h 711"/>
              <a:gd name="T16" fmla="*/ 9 w 671"/>
              <a:gd name="T17" fmla="*/ 595 h 711"/>
              <a:gd name="T18" fmla="*/ 0 w 671"/>
              <a:gd name="T19" fmla="*/ 625 h 711"/>
              <a:gd name="T20" fmla="*/ 31 w 671"/>
              <a:gd name="T21" fmla="*/ 644 h 711"/>
              <a:gd name="T22" fmla="*/ 39 w 671"/>
              <a:gd name="T23" fmla="*/ 681 h 711"/>
              <a:gd name="T24" fmla="*/ 62 w 671"/>
              <a:gd name="T25" fmla="*/ 670 h 711"/>
              <a:gd name="T26" fmla="*/ 76 w 671"/>
              <a:gd name="T27" fmla="*/ 696 h 711"/>
              <a:gd name="T28" fmla="*/ 105 w 671"/>
              <a:gd name="T29" fmla="*/ 670 h 711"/>
              <a:gd name="T30" fmla="*/ 119 w 671"/>
              <a:gd name="T31" fmla="*/ 650 h 711"/>
              <a:gd name="T32" fmla="*/ 156 w 671"/>
              <a:gd name="T33" fmla="*/ 639 h 711"/>
              <a:gd name="T34" fmla="*/ 164 w 671"/>
              <a:gd name="T35" fmla="*/ 610 h 711"/>
              <a:gd name="T36" fmla="*/ 136 w 671"/>
              <a:gd name="T37" fmla="*/ 596 h 711"/>
              <a:gd name="T38" fmla="*/ 199 w 671"/>
              <a:gd name="T39" fmla="*/ 537 h 711"/>
              <a:gd name="T40" fmla="*/ 318 w 671"/>
              <a:gd name="T41" fmla="*/ 485 h 711"/>
              <a:gd name="T42" fmla="*/ 411 w 671"/>
              <a:gd name="T43" fmla="*/ 442 h 711"/>
              <a:gd name="T44" fmla="*/ 463 w 671"/>
              <a:gd name="T45" fmla="*/ 378 h 711"/>
              <a:gd name="T46" fmla="*/ 556 w 671"/>
              <a:gd name="T47" fmla="*/ 330 h 711"/>
              <a:gd name="T48" fmla="*/ 656 w 671"/>
              <a:gd name="T49" fmla="*/ 224 h 711"/>
              <a:gd name="T50" fmla="*/ 618 w 671"/>
              <a:gd name="T51" fmla="*/ 156 h 711"/>
              <a:gd name="T52" fmla="*/ 622 w 671"/>
              <a:gd name="T53" fmla="*/ 136 h 711"/>
              <a:gd name="T54" fmla="*/ 670 w 671"/>
              <a:gd name="T55" fmla="*/ 119 h 711"/>
              <a:gd name="T56" fmla="*/ 644 w 671"/>
              <a:gd name="T57" fmla="*/ 107 h 711"/>
              <a:gd name="T58" fmla="*/ 632 w 671"/>
              <a:gd name="T59" fmla="*/ 79 h 711"/>
              <a:gd name="T60" fmla="*/ 604 w 671"/>
              <a:gd name="T61" fmla="*/ 85 h 711"/>
              <a:gd name="T62" fmla="*/ 601 w 671"/>
              <a:gd name="T63" fmla="*/ 71 h 711"/>
              <a:gd name="T64" fmla="*/ 570 w 671"/>
              <a:gd name="T65" fmla="*/ 68 h 711"/>
              <a:gd name="T66" fmla="*/ 536 w 671"/>
              <a:gd name="T67" fmla="*/ 97 h 711"/>
              <a:gd name="T68" fmla="*/ 539 w 671"/>
              <a:gd name="T69" fmla="*/ 105 h 711"/>
              <a:gd name="T70" fmla="*/ 505 w 671"/>
              <a:gd name="T71" fmla="*/ 114 h 711"/>
              <a:gd name="T72" fmla="*/ 471 w 671"/>
              <a:gd name="T73" fmla="*/ 114 h 711"/>
              <a:gd name="T74" fmla="*/ 440 w 671"/>
              <a:gd name="T75" fmla="*/ 105 h 711"/>
              <a:gd name="T76" fmla="*/ 406 w 671"/>
              <a:gd name="T77" fmla="*/ 111 h 711"/>
              <a:gd name="T78" fmla="*/ 361 w 671"/>
              <a:gd name="T79" fmla="*/ 107 h 711"/>
              <a:gd name="T80" fmla="*/ 326 w 671"/>
              <a:gd name="T81" fmla="*/ 85 h 711"/>
              <a:gd name="T82" fmla="*/ 335 w 671"/>
              <a:gd name="T83" fmla="*/ 71 h 711"/>
              <a:gd name="T84" fmla="*/ 332 w 671"/>
              <a:gd name="T85" fmla="*/ 57 h 711"/>
              <a:gd name="T86" fmla="*/ 295 w 671"/>
              <a:gd name="T87" fmla="*/ 45 h 711"/>
              <a:gd name="T88" fmla="*/ 252 w 671"/>
              <a:gd name="T89" fmla="*/ 45 h 711"/>
              <a:gd name="T90" fmla="*/ 187 w 671"/>
              <a:gd name="T91" fmla="*/ 19 h 711"/>
              <a:gd name="T92" fmla="*/ 130 w 671"/>
              <a:gd name="T93" fmla="*/ 9 h 711"/>
              <a:gd name="T94" fmla="*/ 96 w 671"/>
              <a:gd name="T95" fmla="*/ 5 h 711"/>
              <a:gd name="T96" fmla="*/ 74 w 671"/>
              <a:gd name="T97" fmla="*/ 42 h 7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71" h="711">
                <a:moveTo>
                  <a:pt x="74" y="42"/>
                </a:moveTo>
                <a:lnTo>
                  <a:pt x="119" y="164"/>
                </a:lnTo>
                <a:lnTo>
                  <a:pt x="91" y="178"/>
                </a:lnTo>
                <a:lnTo>
                  <a:pt x="104" y="217"/>
                </a:lnTo>
                <a:lnTo>
                  <a:pt x="107" y="248"/>
                </a:lnTo>
                <a:lnTo>
                  <a:pt x="100" y="270"/>
                </a:lnTo>
                <a:lnTo>
                  <a:pt x="83" y="293"/>
                </a:lnTo>
                <a:lnTo>
                  <a:pt x="28" y="357"/>
                </a:lnTo>
                <a:lnTo>
                  <a:pt x="31" y="369"/>
                </a:lnTo>
                <a:lnTo>
                  <a:pt x="45" y="381"/>
                </a:lnTo>
                <a:lnTo>
                  <a:pt x="22" y="427"/>
                </a:lnTo>
                <a:lnTo>
                  <a:pt x="37" y="459"/>
                </a:lnTo>
                <a:lnTo>
                  <a:pt x="45" y="472"/>
                </a:lnTo>
                <a:lnTo>
                  <a:pt x="29" y="514"/>
                </a:lnTo>
                <a:lnTo>
                  <a:pt x="12" y="525"/>
                </a:lnTo>
                <a:lnTo>
                  <a:pt x="20" y="552"/>
                </a:lnTo>
                <a:lnTo>
                  <a:pt x="20" y="577"/>
                </a:lnTo>
                <a:lnTo>
                  <a:pt x="9" y="595"/>
                </a:lnTo>
                <a:lnTo>
                  <a:pt x="11" y="613"/>
                </a:lnTo>
                <a:lnTo>
                  <a:pt x="0" y="625"/>
                </a:lnTo>
                <a:lnTo>
                  <a:pt x="17" y="647"/>
                </a:lnTo>
                <a:lnTo>
                  <a:pt x="31" y="644"/>
                </a:lnTo>
                <a:lnTo>
                  <a:pt x="31" y="670"/>
                </a:lnTo>
                <a:lnTo>
                  <a:pt x="39" y="681"/>
                </a:lnTo>
                <a:lnTo>
                  <a:pt x="51" y="667"/>
                </a:lnTo>
                <a:lnTo>
                  <a:pt x="62" y="670"/>
                </a:lnTo>
                <a:lnTo>
                  <a:pt x="68" y="687"/>
                </a:lnTo>
                <a:lnTo>
                  <a:pt x="76" y="696"/>
                </a:lnTo>
                <a:lnTo>
                  <a:pt x="76" y="710"/>
                </a:lnTo>
                <a:lnTo>
                  <a:pt x="105" y="670"/>
                </a:lnTo>
                <a:lnTo>
                  <a:pt x="105" y="661"/>
                </a:lnTo>
                <a:lnTo>
                  <a:pt x="119" y="650"/>
                </a:lnTo>
                <a:lnTo>
                  <a:pt x="142" y="664"/>
                </a:lnTo>
                <a:lnTo>
                  <a:pt x="156" y="639"/>
                </a:lnTo>
                <a:lnTo>
                  <a:pt x="167" y="625"/>
                </a:lnTo>
                <a:lnTo>
                  <a:pt x="164" y="610"/>
                </a:lnTo>
                <a:lnTo>
                  <a:pt x="156" y="610"/>
                </a:lnTo>
                <a:lnTo>
                  <a:pt x="136" y="596"/>
                </a:lnTo>
                <a:lnTo>
                  <a:pt x="153" y="587"/>
                </a:lnTo>
                <a:lnTo>
                  <a:pt x="199" y="537"/>
                </a:lnTo>
                <a:lnTo>
                  <a:pt x="238" y="520"/>
                </a:lnTo>
                <a:lnTo>
                  <a:pt x="318" y="485"/>
                </a:lnTo>
                <a:lnTo>
                  <a:pt x="357" y="463"/>
                </a:lnTo>
                <a:lnTo>
                  <a:pt x="411" y="442"/>
                </a:lnTo>
                <a:lnTo>
                  <a:pt x="454" y="403"/>
                </a:lnTo>
                <a:lnTo>
                  <a:pt x="463" y="378"/>
                </a:lnTo>
                <a:lnTo>
                  <a:pt x="482" y="380"/>
                </a:lnTo>
                <a:lnTo>
                  <a:pt x="556" y="330"/>
                </a:lnTo>
                <a:lnTo>
                  <a:pt x="658" y="238"/>
                </a:lnTo>
                <a:lnTo>
                  <a:pt x="656" y="224"/>
                </a:lnTo>
                <a:lnTo>
                  <a:pt x="641" y="181"/>
                </a:lnTo>
                <a:lnTo>
                  <a:pt x="618" y="156"/>
                </a:lnTo>
                <a:lnTo>
                  <a:pt x="616" y="145"/>
                </a:lnTo>
                <a:lnTo>
                  <a:pt x="622" y="136"/>
                </a:lnTo>
                <a:lnTo>
                  <a:pt x="636" y="130"/>
                </a:lnTo>
                <a:lnTo>
                  <a:pt x="670" y="119"/>
                </a:lnTo>
                <a:lnTo>
                  <a:pt x="661" y="114"/>
                </a:lnTo>
                <a:lnTo>
                  <a:pt x="644" y="107"/>
                </a:lnTo>
                <a:lnTo>
                  <a:pt x="627" y="90"/>
                </a:lnTo>
                <a:lnTo>
                  <a:pt x="632" y="79"/>
                </a:lnTo>
                <a:lnTo>
                  <a:pt x="622" y="79"/>
                </a:lnTo>
                <a:lnTo>
                  <a:pt x="604" y="85"/>
                </a:lnTo>
                <a:lnTo>
                  <a:pt x="599" y="79"/>
                </a:lnTo>
                <a:lnTo>
                  <a:pt x="601" y="71"/>
                </a:lnTo>
                <a:lnTo>
                  <a:pt x="584" y="74"/>
                </a:lnTo>
                <a:lnTo>
                  <a:pt x="570" y="68"/>
                </a:lnTo>
                <a:lnTo>
                  <a:pt x="556" y="82"/>
                </a:lnTo>
                <a:lnTo>
                  <a:pt x="536" y="97"/>
                </a:lnTo>
                <a:lnTo>
                  <a:pt x="528" y="97"/>
                </a:lnTo>
                <a:lnTo>
                  <a:pt x="539" y="105"/>
                </a:lnTo>
                <a:lnTo>
                  <a:pt x="528" y="111"/>
                </a:lnTo>
                <a:lnTo>
                  <a:pt x="505" y="114"/>
                </a:lnTo>
                <a:lnTo>
                  <a:pt x="485" y="119"/>
                </a:lnTo>
                <a:lnTo>
                  <a:pt x="471" y="114"/>
                </a:lnTo>
                <a:lnTo>
                  <a:pt x="463" y="105"/>
                </a:lnTo>
                <a:lnTo>
                  <a:pt x="440" y="105"/>
                </a:lnTo>
                <a:lnTo>
                  <a:pt x="423" y="102"/>
                </a:lnTo>
                <a:lnTo>
                  <a:pt x="406" y="111"/>
                </a:lnTo>
                <a:lnTo>
                  <a:pt x="383" y="116"/>
                </a:lnTo>
                <a:lnTo>
                  <a:pt x="361" y="107"/>
                </a:lnTo>
                <a:lnTo>
                  <a:pt x="340" y="97"/>
                </a:lnTo>
                <a:lnTo>
                  <a:pt x="326" y="85"/>
                </a:lnTo>
                <a:lnTo>
                  <a:pt x="323" y="76"/>
                </a:lnTo>
                <a:lnTo>
                  <a:pt x="335" y="71"/>
                </a:lnTo>
                <a:lnTo>
                  <a:pt x="337" y="62"/>
                </a:lnTo>
                <a:lnTo>
                  <a:pt x="332" y="57"/>
                </a:lnTo>
                <a:lnTo>
                  <a:pt x="312" y="54"/>
                </a:lnTo>
                <a:lnTo>
                  <a:pt x="295" y="45"/>
                </a:lnTo>
                <a:lnTo>
                  <a:pt x="266" y="40"/>
                </a:lnTo>
                <a:lnTo>
                  <a:pt x="252" y="45"/>
                </a:lnTo>
                <a:lnTo>
                  <a:pt x="230" y="37"/>
                </a:lnTo>
                <a:lnTo>
                  <a:pt x="187" y="19"/>
                </a:lnTo>
                <a:lnTo>
                  <a:pt x="156" y="19"/>
                </a:lnTo>
                <a:lnTo>
                  <a:pt x="130" y="9"/>
                </a:lnTo>
                <a:lnTo>
                  <a:pt x="114" y="0"/>
                </a:lnTo>
                <a:lnTo>
                  <a:pt x="96" y="5"/>
                </a:lnTo>
                <a:lnTo>
                  <a:pt x="88" y="17"/>
                </a:lnTo>
                <a:lnTo>
                  <a:pt x="74" y="42"/>
                </a:ln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19" name="Freeform 15"/>
          <p:cNvSpPr>
            <a:spLocks/>
          </p:cNvSpPr>
          <p:nvPr/>
        </p:nvSpPr>
        <p:spPr bwMode="auto">
          <a:xfrm>
            <a:off x="5496995" y="2062499"/>
            <a:ext cx="1132452" cy="1500648"/>
          </a:xfrm>
          <a:custGeom>
            <a:avLst/>
            <a:gdLst>
              <a:gd name="T0" fmla="*/ 641 w 642"/>
              <a:gd name="T1" fmla="*/ 170 h 895"/>
              <a:gd name="T2" fmla="*/ 624 w 642"/>
              <a:gd name="T3" fmla="*/ 209 h 895"/>
              <a:gd name="T4" fmla="*/ 627 w 642"/>
              <a:gd name="T5" fmla="*/ 266 h 895"/>
              <a:gd name="T6" fmla="*/ 587 w 642"/>
              <a:gd name="T7" fmla="*/ 318 h 895"/>
              <a:gd name="T8" fmla="*/ 553 w 642"/>
              <a:gd name="T9" fmla="*/ 375 h 895"/>
              <a:gd name="T10" fmla="*/ 541 w 642"/>
              <a:gd name="T11" fmla="*/ 434 h 895"/>
              <a:gd name="T12" fmla="*/ 567 w 642"/>
              <a:gd name="T13" fmla="*/ 477 h 895"/>
              <a:gd name="T14" fmla="*/ 550 w 642"/>
              <a:gd name="T15" fmla="*/ 519 h 895"/>
              <a:gd name="T16" fmla="*/ 541 w 642"/>
              <a:gd name="T17" fmla="*/ 559 h 895"/>
              <a:gd name="T18" fmla="*/ 533 w 642"/>
              <a:gd name="T19" fmla="*/ 598 h 895"/>
              <a:gd name="T20" fmla="*/ 522 w 642"/>
              <a:gd name="T21" fmla="*/ 630 h 895"/>
              <a:gd name="T22" fmla="*/ 510 w 642"/>
              <a:gd name="T23" fmla="*/ 638 h 895"/>
              <a:gd name="T24" fmla="*/ 496 w 642"/>
              <a:gd name="T25" fmla="*/ 644 h 895"/>
              <a:gd name="T26" fmla="*/ 462 w 642"/>
              <a:gd name="T27" fmla="*/ 632 h 895"/>
              <a:gd name="T28" fmla="*/ 417 w 642"/>
              <a:gd name="T29" fmla="*/ 670 h 895"/>
              <a:gd name="T30" fmla="*/ 412 w 642"/>
              <a:gd name="T31" fmla="*/ 684 h 895"/>
              <a:gd name="T32" fmla="*/ 443 w 642"/>
              <a:gd name="T33" fmla="*/ 737 h 895"/>
              <a:gd name="T34" fmla="*/ 429 w 642"/>
              <a:gd name="T35" fmla="*/ 755 h 895"/>
              <a:gd name="T36" fmla="*/ 394 w 642"/>
              <a:gd name="T37" fmla="*/ 800 h 895"/>
              <a:gd name="T38" fmla="*/ 369 w 642"/>
              <a:gd name="T39" fmla="*/ 786 h 895"/>
              <a:gd name="T40" fmla="*/ 363 w 642"/>
              <a:gd name="T41" fmla="*/ 822 h 895"/>
              <a:gd name="T42" fmla="*/ 355 w 642"/>
              <a:gd name="T43" fmla="*/ 843 h 895"/>
              <a:gd name="T44" fmla="*/ 324 w 642"/>
              <a:gd name="T45" fmla="*/ 862 h 895"/>
              <a:gd name="T46" fmla="*/ 312 w 642"/>
              <a:gd name="T47" fmla="*/ 891 h 895"/>
              <a:gd name="T48" fmla="*/ 289 w 642"/>
              <a:gd name="T49" fmla="*/ 891 h 895"/>
              <a:gd name="T50" fmla="*/ 281 w 642"/>
              <a:gd name="T51" fmla="*/ 868 h 895"/>
              <a:gd name="T52" fmla="*/ 258 w 642"/>
              <a:gd name="T53" fmla="*/ 870 h 895"/>
              <a:gd name="T54" fmla="*/ 224 w 642"/>
              <a:gd name="T55" fmla="*/ 865 h 895"/>
              <a:gd name="T56" fmla="*/ 199 w 642"/>
              <a:gd name="T57" fmla="*/ 851 h 895"/>
              <a:gd name="T58" fmla="*/ 167 w 642"/>
              <a:gd name="T59" fmla="*/ 825 h 895"/>
              <a:gd name="T60" fmla="*/ 131 w 642"/>
              <a:gd name="T61" fmla="*/ 794 h 895"/>
              <a:gd name="T62" fmla="*/ 79 w 642"/>
              <a:gd name="T63" fmla="*/ 732 h 895"/>
              <a:gd name="T64" fmla="*/ 114 w 642"/>
              <a:gd name="T65" fmla="*/ 709 h 895"/>
              <a:gd name="T66" fmla="*/ 128 w 642"/>
              <a:gd name="T67" fmla="*/ 684 h 895"/>
              <a:gd name="T68" fmla="*/ 145 w 642"/>
              <a:gd name="T69" fmla="*/ 689 h 895"/>
              <a:gd name="T70" fmla="*/ 153 w 642"/>
              <a:gd name="T71" fmla="*/ 667 h 895"/>
              <a:gd name="T72" fmla="*/ 139 w 642"/>
              <a:gd name="T73" fmla="*/ 630 h 895"/>
              <a:gd name="T74" fmla="*/ 139 w 642"/>
              <a:gd name="T75" fmla="*/ 596 h 895"/>
              <a:gd name="T76" fmla="*/ 55 w 642"/>
              <a:gd name="T77" fmla="*/ 519 h 895"/>
              <a:gd name="T78" fmla="*/ 12 w 642"/>
              <a:gd name="T79" fmla="*/ 508 h 895"/>
              <a:gd name="T80" fmla="*/ 20 w 642"/>
              <a:gd name="T81" fmla="*/ 459 h 895"/>
              <a:gd name="T82" fmla="*/ 34 w 642"/>
              <a:gd name="T83" fmla="*/ 459 h 895"/>
              <a:gd name="T84" fmla="*/ 43 w 642"/>
              <a:gd name="T85" fmla="*/ 431 h 895"/>
              <a:gd name="T86" fmla="*/ 65 w 642"/>
              <a:gd name="T87" fmla="*/ 377 h 895"/>
              <a:gd name="T88" fmla="*/ 83 w 642"/>
              <a:gd name="T89" fmla="*/ 320 h 895"/>
              <a:gd name="T90" fmla="*/ 59 w 642"/>
              <a:gd name="T91" fmla="*/ 292 h 895"/>
              <a:gd name="T92" fmla="*/ 124 w 642"/>
              <a:gd name="T93" fmla="*/ 279 h 895"/>
              <a:gd name="T94" fmla="*/ 191 w 642"/>
              <a:gd name="T95" fmla="*/ 245 h 895"/>
              <a:gd name="T96" fmla="*/ 174 w 642"/>
              <a:gd name="T97" fmla="*/ 169 h 895"/>
              <a:gd name="T98" fmla="*/ 231 w 642"/>
              <a:gd name="T99" fmla="*/ 79 h 895"/>
              <a:gd name="T100" fmla="*/ 298 w 642"/>
              <a:gd name="T101" fmla="*/ 26 h 895"/>
              <a:gd name="T102" fmla="*/ 343 w 642"/>
              <a:gd name="T103" fmla="*/ 19 h 895"/>
              <a:gd name="T104" fmla="*/ 383 w 642"/>
              <a:gd name="T105" fmla="*/ 28 h 895"/>
              <a:gd name="T106" fmla="*/ 443 w 642"/>
              <a:gd name="T107" fmla="*/ 47 h 895"/>
              <a:gd name="T108" fmla="*/ 499 w 642"/>
              <a:gd name="T109" fmla="*/ 56 h 895"/>
              <a:gd name="T110" fmla="*/ 567 w 642"/>
              <a:gd name="T111" fmla="*/ 47 h 8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42" h="895">
                <a:moveTo>
                  <a:pt x="596" y="45"/>
                </a:moveTo>
                <a:lnTo>
                  <a:pt x="641" y="170"/>
                </a:lnTo>
                <a:lnTo>
                  <a:pt x="613" y="184"/>
                </a:lnTo>
                <a:lnTo>
                  <a:pt x="624" y="209"/>
                </a:lnTo>
                <a:lnTo>
                  <a:pt x="629" y="244"/>
                </a:lnTo>
                <a:lnTo>
                  <a:pt x="627" y="266"/>
                </a:lnTo>
                <a:lnTo>
                  <a:pt x="618" y="280"/>
                </a:lnTo>
                <a:lnTo>
                  <a:pt x="587" y="318"/>
                </a:lnTo>
                <a:lnTo>
                  <a:pt x="550" y="360"/>
                </a:lnTo>
                <a:lnTo>
                  <a:pt x="553" y="375"/>
                </a:lnTo>
                <a:lnTo>
                  <a:pt x="567" y="385"/>
                </a:lnTo>
                <a:lnTo>
                  <a:pt x="541" y="434"/>
                </a:lnTo>
                <a:lnTo>
                  <a:pt x="553" y="454"/>
                </a:lnTo>
                <a:lnTo>
                  <a:pt x="567" y="477"/>
                </a:lnTo>
                <a:lnTo>
                  <a:pt x="558" y="499"/>
                </a:lnTo>
                <a:lnTo>
                  <a:pt x="550" y="519"/>
                </a:lnTo>
                <a:lnTo>
                  <a:pt x="533" y="530"/>
                </a:lnTo>
                <a:lnTo>
                  <a:pt x="541" y="559"/>
                </a:lnTo>
                <a:lnTo>
                  <a:pt x="541" y="579"/>
                </a:lnTo>
                <a:lnTo>
                  <a:pt x="533" y="598"/>
                </a:lnTo>
                <a:lnTo>
                  <a:pt x="533" y="618"/>
                </a:lnTo>
                <a:lnTo>
                  <a:pt x="522" y="630"/>
                </a:lnTo>
                <a:lnTo>
                  <a:pt x="522" y="635"/>
                </a:lnTo>
                <a:lnTo>
                  <a:pt x="510" y="638"/>
                </a:lnTo>
                <a:lnTo>
                  <a:pt x="502" y="649"/>
                </a:lnTo>
                <a:lnTo>
                  <a:pt x="496" y="644"/>
                </a:lnTo>
                <a:lnTo>
                  <a:pt x="479" y="632"/>
                </a:lnTo>
                <a:lnTo>
                  <a:pt x="462" y="632"/>
                </a:lnTo>
                <a:lnTo>
                  <a:pt x="446" y="641"/>
                </a:lnTo>
                <a:lnTo>
                  <a:pt x="417" y="670"/>
                </a:lnTo>
                <a:lnTo>
                  <a:pt x="408" y="675"/>
                </a:lnTo>
                <a:lnTo>
                  <a:pt x="412" y="684"/>
                </a:lnTo>
                <a:lnTo>
                  <a:pt x="439" y="726"/>
                </a:lnTo>
                <a:lnTo>
                  <a:pt x="443" y="737"/>
                </a:lnTo>
                <a:lnTo>
                  <a:pt x="439" y="749"/>
                </a:lnTo>
                <a:lnTo>
                  <a:pt x="429" y="755"/>
                </a:lnTo>
                <a:lnTo>
                  <a:pt x="406" y="780"/>
                </a:lnTo>
                <a:lnTo>
                  <a:pt x="394" y="800"/>
                </a:lnTo>
                <a:lnTo>
                  <a:pt x="383" y="791"/>
                </a:lnTo>
                <a:lnTo>
                  <a:pt x="369" y="786"/>
                </a:lnTo>
                <a:lnTo>
                  <a:pt x="363" y="791"/>
                </a:lnTo>
                <a:lnTo>
                  <a:pt x="363" y="822"/>
                </a:lnTo>
                <a:lnTo>
                  <a:pt x="360" y="839"/>
                </a:lnTo>
                <a:lnTo>
                  <a:pt x="355" y="843"/>
                </a:lnTo>
                <a:lnTo>
                  <a:pt x="329" y="854"/>
                </a:lnTo>
                <a:lnTo>
                  <a:pt x="324" y="862"/>
                </a:lnTo>
                <a:lnTo>
                  <a:pt x="318" y="879"/>
                </a:lnTo>
                <a:lnTo>
                  <a:pt x="312" y="891"/>
                </a:lnTo>
                <a:lnTo>
                  <a:pt x="303" y="894"/>
                </a:lnTo>
                <a:lnTo>
                  <a:pt x="289" y="891"/>
                </a:lnTo>
                <a:lnTo>
                  <a:pt x="281" y="885"/>
                </a:lnTo>
                <a:lnTo>
                  <a:pt x="281" y="868"/>
                </a:lnTo>
                <a:lnTo>
                  <a:pt x="272" y="860"/>
                </a:lnTo>
                <a:lnTo>
                  <a:pt x="258" y="870"/>
                </a:lnTo>
                <a:lnTo>
                  <a:pt x="230" y="885"/>
                </a:lnTo>
                <a:lnTo>
                  <a:pt x="224" y="865"/>
                </a:lnTo>
                <a:lnTo>
                  <a:pt x="210" y="856"/>
                </a:lnTo>
                <a:lnTo>
                  <a:pt x="199" y="851"/>
                </a:lnTo>
                <a:lnTo>
                  <a:pt x="184" y="848"/>
                </a:lnTo>
                <a:lnTo>
                  <a:pt x="167" y="825"/>
                </a:lnTo>
                <a:lnTo>
                  <a:pt x="145" y="789"/>
                </a:lnTo>
                <a:lnTo>
                  <a:pt x="131" y="794"/>
                </a:lnTo>
                <a:lnTo>
                  <a:pt x="117" y="800"/>
                </a:lnTo>
                <a:lnTo>
                  <a:pt x="79" y="732"/>
                </a:lnTo>
                <a:lnTo>
                  <a:pt x="91" y="732"/>
                </a:lnTo>
                <a:lnTo>
                  <a:pt x="114" y="709"/>
                </a:lnTo>
                <a:lnTo>
                  <a:pt x="117" y="692"/>
                </a:lnTo>
                <a:lnTo>
                  <a:pt x="128" y="684"/>
                </a:lnTo>
                <a:lnTo>
                  <a:pt x="136" y="684"/>
                </a:lnTo>
                <a:lnTo>
                  <a:pt x="145" y="689"/>
                </a:lnTo>
                <a:lnTo>
                  <a:pt x="153" y="680"/>
                </a:lnTo>
                <a:lnTo>
                  <a:pt x="153" y="667"/>
                </a:lnTo>
                <a:lnTo>
                  <a:pt x="136" y="661"/>
                </a:lnTo>
                <a:lnTo>
                  <a:pt x="139" y="630"/>
                </a:lnTo>
                <a:lnTo>
                  <a:pt x="139" y="604"/>
                </a:lnTo>
                <a:lnTo>
                  <a:pt x="139" y="596"/>
                </a:lnTo>
                <a:lnTo>
                  <a:pt x="119" y="584"/>
                </a:lnTo>
                <a:lnTo>
                  <a:pt x="55" y="519"/>
                </a:lnTo>
                <a:lnTo>
                  <a:pt x="26" y="542"/>
                </a:lnTo>
                <a:lnTo>
                  <a:pt x="12" y="508"/>
                </a:lnTo>
                <a:lnTo>
                  <a:pt x="0" y="491"/>
                </a:lnTo>
                <a:lnTo>
                  <a:pt x="20" y="459"/>
                </a:lnTo>
                <a:lnTo>
                  <a:pt x="26" y="442"/>
                </a:lnTo>
                <a:lnTo>
                  <a:pt x="34" y="459"/>
                </a:lnTo>
                <a:lnTo>
                  <a:pt x="48" y="454"/>
                </a:lnTo>
                <a:lnTo>
                  <a:pt x="43" y="431"/>
                </a:lnTo>
                <a:lnTo>
                  <a:pt x="37" y="397"/>
                </a:lnTo>
                <a:lnTo>
                  <a:pt x="65" y="377"/>
                </a:lnTo>
                <a:lnTo>
                  <a:pt x="77" y="363"/>
                </a:lnTo>
                <a:lnTo>
                  <a:pt x="83" y="320"/>
                </a:lnTo>
                <a:lnTo>
                  <a:pt x="65" y="311"/>
                </a:lnTo>
                <a:lnTo>
                  <a:pt x="59" y="292"/>
                </a:lnTo>
                <a:lnTo>
                  <a:pt x="68" y="278"/>
                </a:lnTo>
                <a:lnTo>
                  <a:pt x="124" y="279"/>
                </a:lnTo>
                <a:lnTo>
                  <a:pt x="159" y="297"/>
                </a:lnTo>
                <a:lnTo>
                  <a:pt x="191" y="245"/>
                </a:lnTo>
                <a:lnTo>
                  <a:pt x="168" y="229"/>
                </a:lnTo>
                <a:lnTo>
                  <a:pt x="174" y="169"/>
                </a:lnTo>
                <a:lnTo>
                  <a:pt x="228" y="94"/>
                </a:lnTo>
                <a:lnTo>
                  <a:pt x="231" y="79"/>
                </a:lnTo>
                <a:lnTo>
                  <a:pt x="273" y="64"/>
                </a:lnTo>
                <a:lnTo>
                  <a:pt x="298" y="26"/>
                </a:lnTo>
                <a:lnTo>
                  <a:pt x="324" y="0"/>
                </a:lnTo>
                <a:lnTo>
                  <a:pt x="343" y="19"/>
                </a:lnTo>
                <a:lnTo>
                  <a:pt x="358" y="19"/>
                </a:lnTo>
                <a:lnTo>
                  <a:pt x="383" y="28"/>
                </a:lnTo>
                <a:lnTo>
                  <a:pt x="420" y="31"/>
                </a:lnTo>
                <a:lnTo>
                  <a:pt x="443" y="47"/>
                </a:lnTo>
                <a:lnTo>
                  <a:pt x="471" y="59"/>
                </a:lnTo>
                <a:lnTo>
                  <a:pt x="499" y="56"/>
                </a:lnTo>
                <a:lnTo>
                  <a:pt x="536" y="47"/>
                </a:lnTo>
                <a:lnTo>
                  <a:pt x="567" y="47"/>
                </a:lnTo>
                <a:lnTo>
                  <a:pt x="596" y="45"/>
                </a:lnTo>
              </a:path>
            </a:pathLst>
          </a:custGeom>
          <a:solidFill>
            <a:schemeClr val="accent2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0" name="Freeform 16"/>
          <p:cNvSpPr>
            <a:spLocks/>
          </p:cNvSpPr>
          <p:nvPr/>
        </p:nvSpPr>
        <p:spPr bwMode="auto">
          <a:xfrm>
            <a:off x="5407909" y="1861246"/>
            <a:ext cx="658332" cy="702928"/>
          </a:xfrm>
          <a:custGeom>
            <a:avLst/>
            <a:gdLst>
              <a:gd name="T0" fmla="*/ 373 w 374"/>
              <a:gd name="T1" fmla="*/ 119 h 419"/>
              <a:gd name="T2" fmla="*/ 363 w 374"/>
              <a:gd name="T3" fmla="*/ 108 h 419"/>
              <a:gd name="T4" fmla="*/ 341 w 374"/>
              <a:gd name="T5" fmla="*/ 108 h 419"/>
              <a:gd name="T6" fmla="*/ 315 w 374"/>
              <a:gd name="T7" fmla="*/ 102 h 419"/>
              <a:gd name="T8" fmla="*/ 270 w 374"/>
              <a:gd name="T9" fmla="*/ 88 h 419"/>
              <a:gd name="T10" fmla="*/ 250 w 374"/>
              <a:gd name="T11" fmla="*/ 65 h 419"/>
              <a:gd name="T12" fmla="*/ 242 w 374"/>
              <a:gd name="T13" fmla="*/ 60 h 419"/>
              <a:gd name="T14" fmla="*/ 235 w 374"/>
              <a:gd name="T15" fmla="*/ 71 h 419"/>
              <a:gd name="T16" fmla="*/ 230 w 374"/>
              <a:gd name="T17" fmla="*/ 91 h 419"/>
              <a:gd name="T18" fmla="*/ 213 w 374"/>
              <a:gd name="T19" fmla="*/ 73 h 419"/>
              <a:gd name="T20" fmla="*/ 210 w 374"/>
              <a:gd name="T21" fmla="*/ 63 h 419"/>
              <a:gd name="T22" fmla="*/ 225 w 374"/>
              <a:gd name="T23" fmla="*/ 51 h 419"/>
              <a:gd name="T24" fmla="*/ 227 w 374"/>
              <a:gd name="T25" fmla="*/ 48 h 419"/>
              <a:gd name="T26" fmla="*/ 210 w 374"/>
              <a:gd name="T27" fmla="*/ 11 h 419"/>
              <a:gd name="T28" fmla="*/ 190 w 374"/>
              <a:gd name="T29" fmla="*/ 17 h 419"/>
              <a:gd name="T30" fmla="*/ 168 w 374"/>
              <a:gd name="T31" fmla="*/ 17 h 419"/>
              <a:gd name="T32" fmla="*/ 138 w 374"/>
              <a:gd name="T33" fmla="*/ 0 h 419"/>
              <a:gd name="T34" fmla="*/ 133 w 374"/>
              <a:gd name="T35" fmla="*/ 18 h 419"/>
              <a:gd name="T36" fmla="*/ 129 w 374"/>
              <a:gd name="T37" fmla="*/ 34 h 419"/>
              <a:gd name="T38" fmla="*/ 115 w 374"/>
              <a:gd name="T39" fmla="*/ 40 h 419"/>
              <a:gd name="T40" fmla="*/ 102 w 374"/>
              <a:gd name="T41" fmla="*/ 48 h 419"/>
              <a:gd name="T42" fmla="*/ 97 w 374"/>
              <a:gd name="T43" fmla="*/ 68 h 419"/>
              <a:gd name="T44" fmla="*/ 92 w 374"/>
              <a:gd name="T45" fmla="*/ 82 h 419"/>
              <a:gd name="T46" fmla="*/ 68 w 374"/>
              <a:gd name="T47" fmla="*/ 99 h 419"/>
              <a:gd name="T48" fmla="*/ 62 w 374"/>
              <a:gd name="T49" fmla="*/ 120 h 419"/>
              <a:gd name="T50" fmla="*/ 51 w 374"/>
              <a:gd name="T51" fmla="*/ 127 h 419"/>
              <a:gd name="T52" fmla="*/ 37 w 374"/>
              <a:gd name="T53" fmla="*/ 134 h 419"/>
              <a:gd name="T54" fmla="*/ 36 w 374"/>
              <a:gd name="T55" fmla="*/ 156 h 419"/>
              <a:gd name="T56" fmla="*/ 26 w 374"/>
              <a:gd name="T57" fmla="*/ 171 h 419"/>
              <a:gd name="T58" fmla="*/ 14 w 374"/>
              <a:gd name="T59" fmla="*/ 193 h 419"/>
              <a:gd name="T60" fmla="*/ 17 w 374"/>
              <a:gd name="T61" fmla="*/ 207 h 419"/>
              <a:gd name="T62" fmla="*/ 0 w 374"/>
              <a:gd name="T63" fmla="*/ 218 h 419"/>
              <a:gd name="T64" fmla="*/ 5 w 374"/>
              <a:gd name="T65" fmla="*/ 236 h 419"/>
              <a:gd name="T66" fmla="*/ 3 w 374"/>
              <a:gd name="T67" fmla="*/ 258 h 419"/>
              <a:gd name="T68" fmla="*/ 26 w 374"/>
              <a:gd name="T69" fmla="*/ 276 h 419"/>
              <a:gd name="T70" fmla="*/ 42 w 374"/>
              <a:gd name="T71" fmla="*/ 288 h 419"/>
              <a:gd name="T72" fmla="*/ 63 w 374"/>
              <a:gd name="T73" fmla="*/ 278 h 419"/>
              <a:gd name="T74" fmla="*/ 88 w 374"/>
              <a:gd name="T75" fmla="*/ 290 h 419"/>
              <a:gd name="T76" fmla="*/ 99 w 374"/>
              <a:gd name="T77" fmla="*/ 307 h 419"/>
              <a:gd name="T78" fmla="*/ 105 w 374"/>
              <a:gd name="T79" fmla="*/ 327 h 419"/>
              <a:gd name="T80" fmla="*/ 138 w 374"/>
              <a:gd name="T81" fmla="*/ 333 h 419"/>
              <a:gd name="T82" fmla="*/ 151 w 374"/>
              <a:gd name="T83" fmla="*/ 341 h 419"/>
              <a:gd name="T84" fmla="*/ 147 w 374"/>
              <a:gd name="T85" fmla="*/ 363 h 419"/>
              <a:gd name="T86" fmla="*/ 125 w 374"/>
              <a:gd name="T87" fmla="*/ 367 h 419"/>
              <a:gd name="T88" fmla="*/ 123 w 374"/>
              <a:gd name="T89" fmla="*/ 399 h 419"/>
              <a:gd name="T90" fmla="*/ 176 w 374"/>
              <a:gd name="T91" fmla="*/ 399 h 419"/>
              <a:gd name="T92" fmla="*/ 210 w 374"/>
              <a:gd name="T93" fmla="*/ 418 h 419"/>
              <a:gd name="T94" fmla="*/ 242 w 374"/>
              <a:gd name="T95" fmla="*/ 363 h 419"/>
              <a:gd name="T96" fmla="*/ 218 w 374"/>
              <a:gd name="T97" fmla="*/ 346 h 419"/>
              <a:gd name="T98" fmla="*/ 225 w 374"/>
              <a:gd name="T99" fmla="*/ 287 h 419"/>
              <a:gd name="T100" fmla="*/ 277 w 374"/>
              <a:gd name="T101" fmla="*/ 217 h 419"/>
              <a:gd name="T102" fmla="*/ 282 w 374"/>
              <a:gd name="T103" fmla="*/ 198 h 419"/>
              <a:gd name="T104" fmla="*/ 324 w 374"/>
              <a:gd name="T105" fmla="*/ 184 h 419"/>
              <a:gd name="T106" fmla="*/ 349 w 374"/>
              <a:gd name="T107" fmla="*/ 144 h 419"/>
              <a:gd name="T108" fmla="*/ 373 w 374"/>
              <a:gd name="T109" fmla="*/ 119 h 4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74" h="419">
                <a:moveTo>
                  <a:pt x="373" y="119"/>
                </a:moveTo>
                <a:lnTo>
                  <a:pt x="363" y="108"/>
                </a:lnTo>
                <a:lnTo>
                  <a:pt x="341" y="108"/>
                </a:lnTo>
                <a:lnTo>
                  <a:pt x="315" y="102"/>
                </a:lnTo>
                <a:lnTo>
                  <a:pt x="270" y="88"/>
                </a:lnTo>
                <a:lnTo>
                  <a:pt x="250" y="65"/>
                </a:lnTo>
                <a:lnTo>
                  <a:pt x="242" y="60"/>
                </a:lnTo>
                <a:lnTo>
                  <a:pt x="235" y="71"/>
                </a:lnTo>
                <a:lnTo>
                  <a:pt x="230" y="91"/>
                </a:lnTo>
                <a:lnTo>
                  <a:pt x="213" y="73"/>
                </a:lnTo>
                <a:lnTo>
                  <a:pt x="210" y="63"/>
                </a:lnTo>
                <a:lnTo>
                  <a:pt x="225" y="51"/>
                </a:lnTo>
                <a:lnTo>
                  <a:pt x="227" y="48"/>
                </a:lnTo>
                <a:lnTo>
                  <a:pt x="210" y="11"/>
                </a:lnTo>
                <a:lnTo>
                  <a:pt x="190" y="17"/>
                </a:lnTo>
                <a:lnTo>
                  <a:pt x="168" y="17"/>
                </a:lnTo>
                <a:lnTo>
                  <a:pt x="138" y="0"/>
                </a:lnTo>
                <a:lnTo>
                  <a:pt x="133" y="18"/>
                </a:lnTo>
                <a:lnTo>
                  <a:pt x="129" y="34"/>
                </a:lnTo>
                <a:lnTo>
                  <a:pt x="115" y="40"/>
                </a:lnTo>
                <a:lnTo>
                  <a:pt x="102" y="48"/>
                </a:lnTo>
                <a:lnTo>
                  <a:pt x="97" y="68"/>
                </a:lnTo>
                <a:lnTo>
                  <a:pt x="92" y="82"/>
                </a:lnTo>
                <a:lnTo>
                  <a:pt x="68" y="99"/>
                </a:lnTo>
                <a:lnTo>
                  <a:pt x="62" y="120"/>
                </a:lnTo>
                <a:lnTo>
                  <a:pt x="51" y="127"/>
                </a:lnTo>
                <a:lnTo>
                  <a:pt x="37" y="134"/>
                </a:lnTo>
                <a:lnTo>
                  <a:pt x="36" y="156"/>
                </a:lnTo>
                <a:lnTo>
                  <a:pt x="26" y="171"/>
                </a:lnTo>
                <a:lnTo>
                  <a:pt x="14" y="193"/>
                </a:lnTo>
                <a:lnTo>
                  <a:pt x="17" y="207"/>
                </a:lnTo>
                <a:lnTo>
                  <a:pt x="0" y="218"/>
                </a:lnTo>
                <a:lnTo>
                  <a:pt x="5" y="236"/>
                </a:lnTo>
                <a:lnTo>
                  <a:pt x="3" y="258"/>
                </a:lnTo>
                <a:lnTo>
                  <a:pt x="26" y="276"/>
                </a:lnTo>
                <a:lnTo>
                  <a:pt x="42" y="288"/>
                </a:lnTo>
                <a:lnTo>
                  <a:pt x="63" y="278"/>
                </a:lnTo>
                <a:lnTo>
                  <a:pt x="88" y="290"/>
                </a:lnTo>
                <a:lnTo>
                  <a:pt x="99" y="307"/>
                </a:lnTo>
                <a:lnTo>
                  <a:pt x="105" y="327"/>
                </a:lnTo>
                <a:lnTo>
                  <a:pt x="138" y="333"/>
                </a:lnTo>
                <a:lnTo>
                  <a:pt x="151" y="341"/>
                </a:lnTo>
                <a:lnTo>
                  <a:pt x="147" y="363"/>
                </a:lnTo>
                <a:lnTo>
                  <a:pt x="125" y="367"/>
                </a:lnTo>
                <a:lnTo>
                  <a:pt x="123" y="399"/>
                </a:lnTo>
                <a:lnTo>
                  <a:pt x="176" y="399"/>
                </a:lnTo>
                <a:lnTo>
                  <a:pt x="210" y="418"/>
                </a:lnTo>
                <a:lnTo>
                  <a:pt x="242" y="363"/>
                </a:lnTo>
                <a:lnTo>
                  <a:pt x="218" y="346"/>
                </a:lnTo>
                <a:lnTo>
                  <a:pt x="225" y="287"/>
                </a:lnTo>
                <a:lnTo>
                  <a:pt x="277" y="217"/>
                </a:lnTo>
                <a:lnTo>
                  <a:pt x="282" y="198"/>
                </a:lnTo>
                <a:lnTo>
                  <a:pt x="324" y="184"/>
                </a:lnTo>
                <a:lnTo>
                  <a:pt x="349" y="144"/>
                </a:lnTo>
                <a:lnTo>
                  <a:pt x="373" y="119"/>
                </a:lnTo>
              </a:path>
            </a:pathLst>
          </a:custGeom>
          <a:solidFill>
            <a:srgbClr val="FFCD00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1" name="Freeform 17"/>
          <p:cNvSpPr>
            <a:spLocks/>
          </p:cNvSpPr>
          <p:nvPr/>
        </p:nvSpPr>
        <p:spPr bwMode="auto">
          <a:xfrm>
            <a:off x="5104412" y="1810203"/>
            <a:ext cx="548107" cy="488550"/>
          </a:xfrm>
          <a:custGeom>
            <a:avLst/>
            <a:gdLst>
              <a:gd name="T0" fmla="*/ 310 w 311"/>
              <a:gd name="T1" fmla="*/ 30 h 292"/>
              <a:gd name="T2" fmla="*/ 300 w 311"/>
              <a:gd name="T3" fmla="*/ 23 h 292"/>
              <a:gd name="T4" fmla="*/ 275 w 311"/>
              <a:gd name="T5" fmla="*/ 43 h 292"/>
              <a:gd name="T6" fmla="*/ 249 w 311"/>
              <a:gd name="T7" fmla="*/ 43 h 292"/>
              <a:gd name="T8" fmla="*/ 238 w 311"/>
              <a:gd name="T9" fmla="*/ 51 h 292"/>
              <a:gd name="T10" fmla="*/ 218 w 311"/>
              <a:gd name="T11" fmla="*/ 51 h 292"/>
              <a:gd name="T12" fmla="*/ 187 w 311"/>
              <a:gd name="T13" fmla="*/ 34 h 292"/>
              <a:gd name="T14" fmla="*/ 167 w 311"/>
              <a:gd name="T15" fmla="*/ 23 h 292"/>
              <a:gd name="T16" fmla="*/ 147 w 311"/>
              <a:gd name="T17" fmla="*/ 26 h 292"/>
              <a:gd name="T18" fmla="*/ 90 w 311"/>
              <a:gd name="T19" fmla="*/ 0 h 292"/>
              <a:gd name="T20" fmla="*/ 73 w 311"/>
              <a:gd name="T21" fmla="*/ 12 h 292"/>
              <a:gd name="T22" fmla="*/ 59 w 311"/>
              <a:gd name="T23" fmla="*/ 15 h 292"/>
              <a:gd name="T24" fmla="*/ 54 w 311"/>
              <a:gd name="T25" fmla="*/ 26 h 292"/>
              <a:gd name="T26" fmla="*/ 59 w 311"/>
              <a:gd name="T27" fmla="*/ 34 h 292"/>
              <a:gd name="T28" fmla="*/ 56 w 311"/>
              <a:gd name="T29" fmla="*/ 43 h 292"/>
              <a:gd name="T30" fmla="*/ 22 w 311"/>
              <a:gd name="T31" fmla="*/ 36 h 292"/>
              <a:gd name="T32" fmla="*/ 6 w 311"/>
              <a:gd name="T33" fmla="*/ 46 h 292"/>
              <a:gd name="T34" fmla="*/ 0 w 311"/>
              <a:gd name="T35" fmla="*/ 61 h 292"/>
              <a:gd name="T36" fmla="*/ 1 w 311"/>
              <a:gd name="T37" fmla="*/ 80 h 292"/>
              <a:gd name="T38" fmla="*/ 25 w 311"/>
              <a:gd name="T39" fmla="*/ 111 h 292"/>
              <a:gd name="T40" fmla="*/ 19 w 311"/>
              <a:gd name="T41" fmla="*/ 134 h 292"/>
              <a:gd name="T42" fmla="*/ 42 w 311"/>
              <a:gd name="T43" fmla="*/ 156 h 292"/>
              <a:gd name="T44" fmla="*/ 41 w 311"/>
              <a:gd name="T45" fmla="*/ 169 h 292"/>
              <a:gd name="T46" fmla="*/ 14 w 311"/>
              <a:gd name="T47" fmla="*/ 176 h 292"/>
              <a:gd name="T48" fmla="*/ 18 w 311"/>
              <a:gd name="T49" fmla="*/ 204 h 292"/>
              <a:gd name="T50" fmla="*/ 40 w 311"/>
              <a:gd name="T51" fmla="*/ 210 h 292"/>
              <a:gd name="T52" fmla="*/ 49 w 311"/>
              <a:gd name="T53" fmla="*/ 241 h 292"/>
              <a:gd name="T54" fmla="*/ 93 w 311"/>
              <a:gd name="T55" fmla="*/ 246 h 292"/>
              <a:gd name="T56" fmla="*/ 110 w 311"/>
              <a:gd name="T57" fmla="*/ 261 h 292"/>
              <a:gd name="T58" fmla="*/ 130 w 311"/>
              <a:gd name="T59" fmla="*/ 280 h 292"/>
              <a:gd name="T60" fmla="*/ 143 w 311"/>
              <a:gd name="T61" fmla="*/ 279 h 292"/>
              <a:gd name="T62" fmla="*/ 176 w 311"/>
              <a:gd name="T63" fmla="*/ 291 h 292"/>
              <a:gd name="T64" fmla="*/ 178 w 311"/>
              <a:gd name="T65" fmla="*/ 270 h 292"/>
              <a:gd name="T66" fmla="*/ 174 w 311"/>
              <a:gd name="T67" fmla="*/ 247 h 292"/>
              <a:gd name="T68" fmla="*/ 191 w 311"/>
              <a:gd name="T69" fmla="*/ 238 h 292"/>
              <a:gd name="T70" fmla="*/ 187 w 311"/>
              <a:gd name="T71" fmla="*/ 223 h 292"/>
              <a:gd name="T72" fmla="*/ 201 w 311"/>
              <a:gd name="T73" fmla="*/ 196 h 292"/>
              <a:gd name="T74" fmla="*/ 207 w 311"/>
              <a:gd name="T75" fmla="*/ 187 h 292"/>
              <a:gd name="T76" fmla="*/ 209 w 311"/>
              <a:gd name="T77" fmla="*/ 165 h 292"/>
              <a:gd name="T78" fmla="*/ 237 w 311"/>
              <a:gd name="T79" fmla="*/ 151 h 292"/>
              <a:gd name="T80" fmla="*/ 240 w 311"/>
              <a:gd name="T81" fmla="*/ 130 h 292"/>
              <a:gd name="T82" fmla="*/ 261 w 311"/>
              <a:gd name="T83" fmla="*/ 117 h 292"/>
              <a:gd name="T84" fmla="*/ 269 w 311"/>
              <a:gd name="T85" fmla="*/ 105 h 292"/>
              <a:gd name="T86" fmla="*/ 273 w 311"/>
              <a:gd name="T87" fmla="*/ 79 h 292"/>
              <a:gd name="T88" fmla="*/ 289 w 311"/>
              <a:gd name="T89" fmla="*/ 69 h 292"/>
              <a:gd name="T90" fmla="*/ 302 w 311"/>
              <a:gd name="T91" fmla="*/ 64 h 292"/>
              <a:gd name="T92" fmla="*/ 310 w 311"/>
              <a:gd name="T93" fmla="*/ 30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11" h="292">
                <a:moveTo>
                  <a:pt x="310" y="30"/>
                </a:moveTo>
                <a:lnTo>
                  <a:pt x="300" y="23"/>
                </a:lnTo>
                <a:lnTo>
                  <a:pt x="275" y="43"/>
                </a:lnTo>
                <a:lnTo>
                  <a:pt x="249" y="43"/>
                </a:lnTo>
                <a:lnTo>
                  <a:pt x="238" y="51"/>
                </a:lnTo>
                <a:lnTo>
                  <a:pt x="218" y="51"/>
                </a:lnTo>
                <a:lnTo>
                  <a:pt x="187" y="34"/>
                </a:lnTo>
                <a:lnTo>
                  <a:pt x="167" y="23"/>
                </a:lnTo>
                <a:lnTo>
                  <a:pt x="147" y="26"/>
                </a:lnTo>
                <a:lnTo>
                  <a:pt x="90" y="0"/>
                </a:lnTo>
                <a:lnTo>
                  <a:pt x="73" y="12"/>
                </a:lnTo>
                <a:lnTo>
                  <a:pt x="59" y="15"/>
                </a:lnTo>
                <a:lnTo>
                  <a:pt x="54" y="26"/>
                </a:lnTo>
                <a:lnTo>
                  <a:pt x="59" y="34"/>
                </a:lnTo>
                <a:lnTo>
                  <a:pt x="56" y="43"/>
                </a:lnTo>
                <a:lnTo>
                  <a:pt x="22" y="36"/>
                </a:lnTo>
                <a:lnTo>
                  <a:pt x="6" y="46"/>
                </a:lnTo>
                <a:lnTo>
                  <a:pt x="0" y="61"/>
                </a:lnTo>
                <a:lnTo>
                  <a:pt x="1" y="80"/>
                </a:lnTo>
                <a:lnTo>
                  <a:pt x="25" y="111"/>
                </a:lnTo>
                <a:lnTo>
                  <a:pt x="19" y="134"/>
                </a:lnTo>
                <a:lnTo>
                  <a:pt x="42" y="156"/>
                </a:lnTo>
                <a:lnTo>
                  <a:pt x="41" y="169"/>
                </a:lnTo>
                <a:lnTo>
                  <a:pt x="14" y="176"/>
                </a:lnTo>
                <a:lnTo>
                  <a:pt x="18" y="204"/>
                </a:lnTo>
                <a:lnTo>
                  <a:pt x="40" y="210"/>
                </a:lnTo>
                <a:lnTo>
                  <a:pt x="49" y="241"/>
                </a:lnTo>
                <a:lnTo>
                  <a:pt x="93" y="246"/>
                </a:lnTo>
                <a:lnTo>
                  <a:pt x="110" y="261"/>
                </a:lnTo>
                <a:lnTo>
                  <a:pt x="130" y="280"/>
                </a:lnTo>
                <a:lnTo>
                  <a:pt x="143" y="279"/>
                </a:lnTo>
                <a:lnTo>
                  <a:pt x="176" y="291"/>
                </a:lnTo>
                <a:lnTo>
                  <a:pt x="178" y="270"/>
                </a:lnTo>
                <a:lnTo>
                  <a:pt x="174" y="247"/>
                </a:lnTo>
                <a:lnTo>
                  <a:pt x="191" y="238"/>
                </a:lnTo>
                <a:lnTo>
                  <a:pt x="187" y="223"/>
                </a:lnTo>
                <a:lnTo>
                  <a:pt x="201" y="196"/>
                </a:lnTo>
                <a:lnTo>
                  <a:pt x="207" y="187"/>
                </a:lnTo>
                <a:lnTo>
                  <a:pt x="209" y="165"/>
                </a:lnTo>
                <a:lnTo>
                  <a:pt x="237" y="151"/>
                </a:lnTo>
                <a:lnTo>
                  <a:pt x="240" y="130"/>
                </a:lnTo>
                <a:lnTo>
                  <a:pt x="261" y="117"/>
                </a:lnTo>
                <a:lnTo>
                  <a:pt x="269" y="105"/>
                </a:lnTo>
                <a:lnTo>
                  <a:pt x="273" y="79"/>
                </a:lnTo>
                <a:lnTo>
                  <a:pt x="289" y="69"/>
                </a:lnTo>
                <a:lnTo>
                  <a:pt x="302" y="64"/>
                </a:lnTo>
                <a:lnTo>
                  <a:pt x="310" y="30"/>
                </a:lnTo>
              </a:path>
            </a:pathLst>
          </a:custGeom>
          <a:solidFill>
            <a:schemeClr val="accent3">
              <a:lumMod val="5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2" name="Freeform 18"/>
          <p:cNvSpPr>
            <a:spLocks/>
          </p:cNvSpPr>
          <p:nvPr/>
        </p:nvSpPr>
        <p:spPr bwMode="auto">
          <a:xfrm>
            <a:off x="5146690" y="2215626"/>
            <a:ext cx="528478" cy="338339"/>
          </a:xfrm>
          <a:custGeom>
            <a:avLst/>
            <a:gdLst>
              <a:gd name="T0" fmla="*/ 24 w 300"/>
              <a:gd name="T1" fmla="*/ 0 h 202"/>
              <a:gd name="T2" fmla="*/ 66 w 300"/>
              <a:gd name="T3" fmla="*/ 4 h 202"/>
              <a:gd name="T4" fmla="*/ 86 w 300"/>
              <a:gd name="T5" fmla="*/ 19 h 202"/>
              <a:gd name="T6" fmla="*/ 103 w 300"/>
              <a:gd name="T7" fmla="*/ 38 h 202"/>
              <a:gd name="T8" fmla="*/ 119 w 300"/>
              <a:gd name="T9" fmla="*/ 38 h 202"/>
              <a:gd name="T10" fmla="*/ 155 w 300"/>
              <a:gd name="T11" fmla="*/ 49 h 202"/>
              <a:gd name="T12" fmla="*/ 190 w 300"/>
              <a:gd name="T13" fmla="*/ 77 h 202"/>
              <a:gd name="T14" fmla="*/ 211 w 300"/>
              <a:gd name="T15" fmla="*/ 65 h 202"/>
              <a:gd name="T16" fmla="*/ 239 w 300"/>
              <a:gd name="T17" fmla="*/ 79 h 202"/>
              <a:gd name="T18" fmla="*/ 247 w 300"/>
              <a:gd name="T19" fmla="*/ 96 h 202"/>
              <a:gd name="T20" fmla="*/ 254 w 300"/>
              <a:gd name="T21" fmla="*/ 116 h 202"/>
              <a:gd name="T22" fmla="*/ 287 w 300"/>
              <a:gd name="T23" fmla="*/ 121 h 202"/>
              <a:gd name="T24" fmla="*/ 299 w 300"/>
              <a:gd name="T25" fmla="*/ 130 h 202"/>
              <a:gd name="T26" fmla="*/ 294 w 300"/>
              <a:gd name="T27" fmla="*/ 153 h 202"/>
              <a:gd name="T28" fmla="*/ 274 w 300"/>
              <a:gd name="T29" fmla="*/ 157 h 202"/>
              <a:gd name="T30" fmla="*/ 271 w 300"/>
              <a:gd name="T31" fmla="*/ 184 h 202"/>
              <a:gd name="T32" fmla="*/ 256 w 300"/>
              <a:gd name="T33" fmla="*/ 201 h 202"/>
              <a:gd name="T34" fmla="*/ 239 w 300"/>
              <a:gd name="T35" fmla="*/ 201 h 202"/>
              <a:gd name="T36" fmla="*/ 218 w 300"/>
              <a:gd name="T37" fmla="*/ 191 h 202"/>
              <a:gd name="T38" fmla="*/ 216 w 300"/>
              <a:gd name="T39" fmla="*/ 161 h 202"/>
              <a:gd name="T40" fmla="*/ 214 w 300"/>
              <a:gd name="T41" fmla="*/ 149 h 202"/>
              <a:gd name="T42" fmla="*/ 131 w 300"/>
              <a:gd name="T43" fmla="*/ 149 h 202"/>
              <a:gd name="T44" fmla="*/ 123 w 300"/>
              <a:gd name="T45" fmla="*/ 170 h 202"/>
              <a:gd name="T46" fmla="*/ 112 w 300"/>
              <a:gd name="T47" fmla="*/ 187 h 202"/>
              <a:gd name="T48" fmla="*/ 91 w 300"/>
              <a:gd name="T49" fmla="*/ 192 h 202"/>
              <a:gd name="T50" fmla="*/ 80 w 300"/>
              <a:gd name="T51" fmla="*/ 187 h 202"/>
              <a:gd name="T52" fmla="*/ 80 w 300"/>
              <a:gd name="T53" fmla="*/ 161 h 202"/>
              <a:gd name="T54" fmla="*/ 77 w 300"/>
              <a:gd name="T55" fmla="*/ 149 h 202"/>
              <a:gd name="T56" fmla="*/ 66 w 300"/>
              <a:gd name="T57" fmla="*/ 147 h 202"/>
              <a:gd name="T58" fmla="*/ 51 w 300"/>
              <a:gd name="T59" fmla="*/ 160 h 202"/>
              <a:gd name="T60" fmla="*/ 52 w 300"/>
              <a:gd name="T61" fmla="*/ 184 h 202"/>
              <a:gd name="T62" fmla="*/ 35 w 300"/>
              <a:gd name="T63" fmla="*/ 192 h 202"/>
              <a:gd name="T64" fmla="*/ 23 w 300"/>
              <a:gd name="T65" fmla="*/ 191 h 202"/>
              <a:gd name="T66" fmla="*/ 24 w 300"/>
              <a:gd name="T67" fmla="*/ 153 h 202"/>
              <a:gd name="T68" fmla="*/ 12 w 300"/>
              <a:gd name="T69" fmla="*/ 124 h 202"/>
              <a:gd name="T70" fmla="*/ 0 w 300"/>
              <a:gd name="T71" fmla="*/ 107 h 202"/>
              <a:gd name="T72" fmla="*/ 6 w 300"/>
              <a:gd name="T73" fmla="*/ 90 h 202"/>
              <a:gd name="T74" fmla="*/ 24 w 300"/>
              <a:gd name="T75" fmla="*/ 76 h 202"/>
              <a:gd name="T76" fmla="*/ 20 w 300"/>
              <a:gd name="T77" fmla="*/ 51 h 202"/>
              <a:gd name="T78" fmla="*/ 8 w 300"/>
              <a:gd name="T79" fmla="*/ 28 h 202"/>
              <a:gd name="T80" fmla="*/ 9 w 300"/>
              <a:gd name="T81" fmla="*/ 18 h 202"/>
              <a:gd name="T82" fmla="*/ 24 w 300"/>
              <a:gd name="T83" fmla="*/ 0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00" h="202">
                <a:moveTo>
                  <a:pt x="24" y="0"/>
                </a:moveTo>
                <a:lnTo>
                  <a:pt x="66" y="4"/>
                </a:lnTo>
                <a:lnTo>
                  <a:pt x="86" y="19"/>
                </a:lnTo>
                <a:lnTo>
                  <a:pt x="103" y="38"/>
                </a:lnTo>
                <a:lnTo>
                  <a:pt x="119" y="38"/>
                </a:lnTo>
                <a:lnTo>
                  <a:pt x="155" y="49"/>
                </a:lnTo>
                <a:lnTo>
                  <a:pt x="190" y="77"/>
                </a:lnTo>
                <a:lnTo>
                  <a:pt x="211" y="65"/>
                </a:lnTo>
                <a:lnTo>
                  <a:pt x="239" y="79"/>
                </a:lnTo>
                <a:lnTo>
                  <a:pt x="247" y="96"/>
                </a:lnTo>
                <a:lnTo>
                  <a:pt x="254" y="116"/>
                </a:lnTo>
                <a:lnTo>
                  <a:pt x="287" y="121"/>
                </a:lnTo>
                <a:lnTo>
                  <a:pt x="299" y="130"/>
                </a:lnTo>
                <a:lnTo>
                  <a:pt x="294" y="153"/>
                </a:lnTo>
                <a:lnTo>
                  <a:pt x="274" y="157"/>
                </a:lnTo>
                <a:lnTo>
                  <a:pt x="271" y="184"/>
                </a:lnTo>
                <a:lnTo>
                  <a:pt x="256" y="201"/>
                </a:lnTo>
                <a:lnTo>
                  <a:pt x="239" y="201"/>
                </a:lnTo>
                <a:lnTo>
                  <a:pt x="218" y="191"/>
                </a:lnTo>
                <a:lnTo>
                  <a:pt x="216" y="161"/>
                </a:lnTo>
                <a:lnTo>
                  <a:pt x="214" y="149"/>
                </a:lnTo>
                <a:lnTo>
                  <a:pt x="131" y="149"/>
                </a:lnTo>
                <a:lnTo>
                  <a:pt x="123" y="170"/>
                </a:lnTo>
                <a:lnTo>
                  <a:pt x="112" y="187"/>
                </a:lnTo>
                <a:lnTo>
                  <a:pt x="91" y="192"/>
                </a:lnTo>
                <a:lnTo>
                  <a:pt x="80" y="187"/>
                </a:lnTo>
                <a:lnTo>
                  <a:pt x="80" y="161"/>
                </a:lnTo>
                <a:lnTo>
                  <a:pt x="77" y="149"/>
                </a:lnTo>
                <a:lnTo>
                  <a:pt x="66" y="147"/>
                </a:lnTo>
                <a:lnTo>
                  <a:pt x="51" y="160"/>
                </a:lnTo>
                <a:lnTo>
                  <a:pt x="52" y="184"/>
                </a:lnTo>
                <a:lnTo>
                  <a:pt x="35" y="192"/>
                </a:lnTo>
                <a:lnTo>
                  <a:pt x="23" y="191"/>
                </a:lnTo>
                <a:lnTo>
                  <a:pt x="24" y="153"/>
                </a:lnTo>
                <a:lnTo>
                  <a:pt x="12" y="124"/>
                </a:lnTo>
                <a:lnTo>
                  <a:pt x="0" y="107"/>
                </a:lnTo>
                <a:lnTo>
                  <a:pt x="6" y="90"/>
                </a:lnTo>
                <a:lnTo>
                  <a:pt x="24" y="76"/>
                </a:lnTo>
                <a:lnTo>
                  <a:pt x="20" y="51"/>
                </a:lnTo>
                <a:lnTo>
                  <a:pt x="8" y="28"/>
                </a:lnTo>
                <a:lnTo>
                  <a:pt x="9" y="18"/>
                </a:lnTo>
                <a:lnTo>
                  <a:pt x="24" y="0"/>
                </a:ln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3" name="Freeform 19"/>
          <p:cNvSpPr>
            <a:spLocks/>
          </p:cNvSpPr>
          <p:nvPr/>
        </p:nvSpPr>
        <p:spPr bwMode="auto">
          <a:xfrm>
            <a:off x="3660912" y="1696452"/>
            <a:ext cx="972399" cy="357298"/>
          </a:xfrm>
          <a:custGeom>
            <a:avLst/>
            <a:gdLst>
              <a:gd name="T0" fmla="*/ 39 w 552"/>
              <a:gd name="T1" fmla="*/ 11 h 214"/>
              <a:gd name="T2" fmla="*/ 41 w 552"/>
              <a:gd name="T3" fmla="*/ 25 h 214"/>
              <a:gd name="T4" fmla="*/ 25 w 552"/>
              <a:gd name="T5" fmla="*/ 38 h 214"/>
              <a:gd name="T6" fmla="*/ 11 w 552"/>
              <a:gd name="T7" fmla="*/ 59 h 214"/>
              <a:gd name="T8" fmla="*/ 0 w 552"/>
              <a:gd name="T9" fmla="*/ 95 h 214"/>
              <a:gd name="T10" fmla="*/ 21 w 552"/>
              <a:gd name="T11" fmla="*/ 122 h 214"/>
              <a:gd name="T12" fmla="*/ 24 w 552"/>
              <a:gd name="T13" fmla="*/ 143 h 214"/>
              <a:gd name="T14" fmla="*/ 20 w 552"/>
              <a:gd name="T15" fmla="*/ 164 h 214"/>
              <a:gd name="T16" fmla="*/ 15 w 552"/>
              <a:gd name="T17" fmla="*/ 179 h 214"/>
              <a:gd name="T18" fmla="*/ 19 w 552"/>
              <a:gd name="T19" fmla="*/ 195 h 214"/>
              <a:gd name="T20" fmla="*/ 30 w 552"/>
              <a:gd name="T21" fmla="*/ 211 h 214"/>
              <a:gd name="T22" fmla="*/ 66 w 552"/>
              <a:gd name="T23" fmla="*/ 211 h 214"/>
              <a:gd name="T24" fmla="*/ 108 w 552"/>
              <a:gd name="T25" fmla="*/ 213 h 214"/>
              <a:gd name="T26" fmla="*/ 128 w 552"/>
              <a:gd name="T27" fmla="*/ 204 h 214"/>
              <a:gd name="T28" fmla="*/ 143 w 552"/>
              <a:gd name="T29" fmla="*/ 178 h 214"/>
              <a:gd name="T30" fmla="*/ 157 w 552"/>
              <a:gd name="T31" fmla="*/ 182 h 214"/>
              <a:gd name="T32" fmla="*/ 171 w 552"/>
              <a:gd name="T33" fmla="*/ 193 h 214"/>
              <a:gd name="T34" fmla="*/ 202 w 552"/>
              <a:gd name="T35" fmla="*/ 173 h 214"/>
              <a:gd name="T36" fmla="*/ 219 w 552"/>
              <a:gd name="T37" fmla="*/ 181 h 214"/>
              <a:gd name="T38" fmla="*/ 245 w 552"/>
              <a:gd name="T39" fmla="*/ 198 h 214"/>
              <a:gd name="T40" fmla="*/ 263 w 552"/>
              <a:gd name="T41" fmla="*/ 204 h 214"/>
              <a:gd name="T42" fmla="*/ 304 w 552"/>
              <a:gd name="T43" fmla="*/ 177 h 214"/>
              <a:gd name="T44" fmla="*/ 321 w 552"/>
              <a:gd name="T45" fmla="*/ 180 h 214"/>
              <a:gd name="T46" fmla="*/ 350 w 552"/>
              <a:gd name="T47" fmla="*/ 190 h 214"/>
              <a:gd name="T48" fmla="*/ 365 w 552"/>
              <a:gd name="T49" fmla="*/ 184 h 214"/>
              <a:gd name="T50" fmla="*/ 384 w 552"/>
              <a:gd name="T51" fmla="*/ 176 h 214"/>
              <a:gd name="T52" fmla="*/ 405 w 552"/>
              <a:gd name="T53" fmla="*/ 183 h 214"/>
              <a:gd name="T54" fmla="*/ 426 w 552"/>
              <a:gd name="T55" fmla="*/ 173 h 214"/>
              <a:gd name="T56" fmla="*/ 445 w 552"/>
              <a:gd name="T57" fmla="*/ 160 h 214"/>
              <a:gd name="T58" fmla="*/ 461 w 552"/>
              <a:gd name="T59" fmla="*/ 147 h 214"/>
              <a:gd name="T60" fmla="*/ 486 w 552"/>
              <a:gd name="T61" fmla="*/ 162 h 214"/>
              <a:gd name="T62" fmla="*/ 492 w 552"/>
              <a:gd name="T63" fmla="*/ 142 h 214"/>
              <a:gd name="T64" fmla="*/ 496 w 552"/>
              <a:gd name="T65" fmla="*/ 125 h 214"/>
              <a:gd name="T66" fmla="*/ 517 w 552"/>
              <a:gd name="T67" fmla="*/ 119 h 214"/>
              <a:gd name="T68" fmla="*/ 551 w 552"/>
              <a:gd name="T69" fmla="*/ 110 h 214"/>
              <a:gd name="T70" fmla="*/ 551 w 552"/>
              <a:gd name="T71" fmla="*/ 97 h 214"/>
              <a:gd name="T72" fmla="*/ 551 w 552"/>
              <a:gd name="T73" fmla="*/ 76 h 214"/>
              <a:gd name="T74" fmla="*/ 469 w 552"/>
              <a:gd name="T75" fmla="*/ 57 h 214"/>
              <a:gd name="T76" fmla="*/ 389 w 552"/>
              <a:gd name="T77" fmla="*/ 34 h 214"/>
              <a:gd name="T78" fmla="*/ 373 w 552"/>
              <a:gd name="T79" fmla="*/ 37 h 214"/>
              <a:gd name="T80" fmla="*/ 285 w 552"/>
              <a:gd name="T81" fmla="*/ 0 h 214"/>
              <a:gd name="T82" fmla="*/ 254 w 552"/>
              <a:gd name="T83" fmla="*/ 11 h 214"/>
              <a:gd name="T84" fmla="*/ 214 w 552"/>
              <a:gd name="T85" fmla="*/ 23 h 214"/>
              <a:gd name="T86" fmla="*/ 166 w 552"/>
              <a:gd name="T87" fmla="*/ 23 h 214"/>
              <a:gd name="T88" fmla="*/ 151 w 552"/>
              <a:gd name="T89" fmla="*/ 26 h 214"/>
              <a:gd name="T90" fmla="*/ 146 w 552"/>
              <a:gd name="T91" fmla="*/ 14 h 214"/>
              <a:gd name="T92" fmla="*/ 132 w 552"/>
              <a:gd name="T93" fmla="*/ 26 h 214"/>
              <a:gd name="T94" fmla="*/ 106 w 552"/>
              <a:gd name="T95" fmla="*/ 23 h 214"/>
              <a:gd name="T96" fmla="*/ 78 w 552"/>
              <a:gd name="T97" fmla="*/ 11 h 214"/>
              <a:gd name="T98" fmla="*/ 63 w 552"/>
              <a:gd name="T99" fmla="*/ 9 h 214"/>
              <a:gd name="T100" fmla="*/ 39 w 552"/>
              <a:gd name="T101" fmla="*/ 11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52" h="214">
                <a:moveTo>
                  <a:pt x="39" y="11"/>
                </a:moveTo>
                <a:lnTo>
                  <a:pt x="41" y="25"/>
                </a:lnTo>
                <a:lnTo>
                  <a:pt x="25" y="38"/>
                </a:lnTo>
                <a:lnTo>
                  <a:pt x="11" y="59"/>
                </a:lnTo>
                <a:lnTo>
                  <a:pt x="0" y="95"/>
                </a:lnTo>
                <a:lnTo>
                  <a:pt x="21" y="122"/>
                </a:lnTo>
                <a:lnTo>
                  <a:pt x="24" y="143"/>
                </a:lnTo>
                <a:lnTo>
                  <a:pt x="20" y="164"/>
                </a:lnTo>
                <a:lnTo>
                  <a:pt x="15" y="179"/>
                </a:lnTo>
                <a:lnTo>
                  <a:pt x="19" y="195"/>
                </a:lnTo>
                <a:lnTo>
                  <a:pt x="30" y="211"/>
                </a:lnTo>
                <a:lnTo>
                  <a:pt x="66" y="211"/>
                </a:lnTo>
                <a:lnTo>
                  <a:pt x="108" y="213"/>
                </a:lnTo>
                <a:lnTo>
                  <a:pt x="128" y="204"/>
                </a:lnTo>
                <a:lnTo>
                  <a:pt x="143" y="178"/>
                </a:lnTo>
                <a:lnTo>
                  <a:pt x="157" y="182"/>
                </a:lnTo>
                <a:lnTo>
                  <a:pt x="171" y="193"/>
                </a:lnTo>
                <a:lnTo>
                  <a:pt x="202" y="173"/>
                </a:lnTo>
                <a:lnTo>
                  <a:pt x="219" y="181"/>
                </a:lnTo>
                <a:lnTo>
                  <a:pt x="245" y="198"/>
                </a:lnTo>
                <a:lnTo>
                  <a:pt x="263" y="204"/>
                </a:lnTo>
                <a:lnTo>
                  <a:pt x="304" y="177"/>
                </a:lnTo>
                <a:lnTo>
                  <a:pt x="321" y="180"/>
                </a:lnTo>
                <a:lnTo>
                  <a:pt x="350" y="190"/>
                </a:lnTo>
                <a:lnTo>
                  <a:pt x="365" y="184"/>
                </a:lnTo>
                <a:lnTo>
                  <a:pt x="384" y="176"/>
                </a:lnTo>
                <a:lnTo>
                  <a:pt x="405" y="183"/>
                </a:lnTo>
                <a:lnTo>
                  <a:pt x="426" y="173"/>
                </a:lnTo>
                <a:lnTo>
                  <a:pt x="445" y="160"/>
                </a:lnTo>
                <a:lnTo>
                  <a:pt x="461" y="147"/>
                </a:lnTo>
                <a:lnTo>
                  <a:pt x="486" y="162"/>
                </a:lnTo>
                <a:lnTo>
                  <a:pt x="492" y="142"/>
                </a:lnTo>
                <a:lnTo>
                  <a:pt x="496" y="125"/>
                </a:lnTo>
                <a:lnTo>
                  <a:pt x="517" y="119"/>
                </a:lnTo>
                <a:lnTo>
                  <a:pt x="551" y="110"/>
                </a:lnTo>
                <a:lnTo>
                  <a:pt x="551" y="97"/>
                </a:lnTo>
                <a:lnTo>
                  <a:pt x="551" y="76"/>
                </a:lnTo>
                <a:lnTo>
                  <a:pt x="469" y="57"/>
                </a:lnTo>
                <a:lnTo>
                  <a:pt x="389" y="34"/>
                </a:lnTo>
                <a:lnTo>
                  <a:pt x="373" y="37"/>
                </a:lnTo>
                <a:lnTo>
                  <a:pt x="285" y="0"/>
                </a:lnTo>
                <a:lnTo>
                  <a:pt x="254" y="11"/>
                </a:lnTo>
                <a:lnTo>
                  <a:pt x="214" y="23"/>
                </a:lnTo>
                <a:lnTo>
                  <a:pt x="166" y="23"/>
                </a:lnTo>
                <a:lnTo>
                  <a:pt x="151" y="26"/>
                </a:lnTo>
                <a:lnTo>
                  <a:pt x="146" y="14"/>
                </a:lnTo>
                <a:lnTo>
                  <a:pt x="132" y="26"/>
                </a:lnTo>
                <a:lnTo>
                  <a:pt x="106" y="23"/>
                </a:lnTo>
                <a:lnTo>
                  <a:pt x="78" y="11"/>
                </a:lnTo>
                <a:lnTo>
                  <a:pt x="63" y="9"/>
                </a:lnTo>
                <a:lnTo>
                  <a:pt x="39" y="11"/>
                </a:lnTo>
              </a:path>
            </a:pathLst>
          </a:custGeom>
          <a:solidFill>
            <a:srgbClr val="8DC63F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4" name="Freeform 20"/>
          <p:cNvSpPr>
            <a:spLocks/>
          </p:cNvSpPr>
          <p:nvPr/>
        </p:nvSpPr>
        <p:spPr bwMode="auto">
          <a:xfrm>
            <a:off x="4517047" y="1781036"/>
            <a:ext cx="631153" cy="361672"/>
          </a:xfrm>
          <a:custGeom>
            <a:avLst/>
            <a:gdLst>
              <a:gd name="T0" fmla="*/ 65 w 358"/>
              <a:gd name="T1" fmla="*/ 23 h 216"/>
              <a:gd name="T2" fmla="*/ 65 w 358"/>
              <a:gd name="T3" fmla="*/ 59 h 216"/>
              <a:gd name="T4" fmla="*/ 9 w 358"/>
              <a:gd name="T5" fmla="*/ 76 h 216"/>
              <a:gd name="T6" fmla="*/ 0 w 358"/>
              <a:gd name="T7" fmla="*/ 111 h 216"/>
              <a:gd name="T8" fmla="*/ 9 w 358"/>
              <a:gd name="T9" fmla="*/ 144 h 216"/>
              <a:gd name="T10" fmla="*/ 23 w 358"/>
              <a:gd name="T11" fmla="*/ 156 h 216"/>
              <a:gd name="T12" fmla="*/ 43 w 358"/>
              <a:gd name="T13" fmla="*/ 150 h 216"/>
              <a:gd name="T14" fmla="*/ 71 w 358"/>
              <a:gd name="T15" fmla="*/ 144 h 216"/>
              <a:gd name="T16" fmla="*/ 91 w 358"/>
              <a:gd name="T17" fmla="*/ 183 h 216"/>
              <a:gd name="T18" fmla="*/ 105 w 358"/>
              <a:gd name="T19" fmla="*/ 178 h 216"/>
              <a:gd name="T20" fmla="*/ 142 w 358"/>
              <a:gd name="T21" fmla="*/ 206 h 216"/>
              <a:gd name="T22" fmla="*/ 155 w 358"/>
              <a:gd name="T23" fmla="*/ 215 h 216"/>
              <a:gd name="T24" fmla="*/ 171 w 358"/>
              <a:gd name="T25" fmla="*/ 210 h 216"/>
              <a:gd name="T26" fmla="*/ 187 w 358"/>
              <a:gd name="T27" fmla="*/ 206 h 216"/>
              <a:gd name="T28" fmla="*/ 201 w 358"/>
              <a:gd name="T29" fmla="*/ 204 h 216"/>
              <a:gd name="T30" fmla="*/ 207 w 358"/>
              <a:gd name="T31" fmla="*/ 199 h 216"/>
              <a:gd name="T32" fmla="*/ 210 w 358"/>
              <a:gd name="T33" fmla="*/ 170 h 216"/>
              <a:gd name="T34" fmla="*/ 202 w 358"/>
              <a:gd name="T35" fmla="*/ 156 h 216"/>
              <a:gd name="T36" fmla="*/ 202 w 358"/>
              <a:gd name="T37" fmla="*/ 144 h 216"/>
              <a:gd name="T38" fmla="*/ 213 w 358"/>
              <a:gd name="T39" fmla="*/ 136 h 216"/>
              <a:gd name="T40" fmla="*/ 233 w 358"/>
              <a:gd name="T41" fmla="*/ 125 h 216"/>
              <a:gd name="T42" fmla="*/ 247 w 358"/>
              <a:gd name="T43" fmla="*/ 121 h 216"/>
              <a:gd name="T44" fmla="*/ 261 w 358"/>
              <a:gd name="T45" fmla="*/ 134 h 216"/>
              <a:gd name="T46" fmla="*/ 275 w 358"/>
              <a:gd name="T47" fmla="*/ 122 h 216"/>
              <a:gd name="T48" fmla="*/ 289 w 358"/>
              <a:gd name="T49" fmla="*/ 111 h 216"/>
              <a:gd name="T50" fmla="*/ 312 w 358"/>
              <a:gd name="T51" fmla="*/ 104 h 216"/>
              <a:gd name="T52" fmla="*/ 325 w 358"/>
              <a:gd name="T53" fmla="*/ 100 h 216"/>
              <a:gd name="T54" fmla="*/ 338 w 358"/>
              <a:gd name="T55" fmla="*/ 102 h 216"/>
              <a:gd name="T56" fmla="*/ 332 w 358"/>
              <a:gd name="T57" fmla="*/ 99 h 216"/>
              <a:gd name="T58" fmla="*/ 332 w 358"/>
              <a:gd name="T59" fmla="*/ 80 h 216"/>
              <a:gd name="T60" fmla="*/ 341 w 358"/>
              <a:gd name="T61" fmla="*/ 65 h 216"/>
              <a:gd name="T62" fmla="*/ 352 w 358"/>
              <a:gd name="T63" fmla="*/ 56 h 216"/>
              <a:gd name="T64" fmla="*/ 357 w 358"/>
              <a:gd name="T65" fmla="*/ 54 h 216"/>
              <a:gd name="T66" fmla="*/ 355 w 358"/>
              <a:gd name="T67" fmla="*/ 45 h 216"/>
              <a:gd name="T68" fmla="*/ 343 w 358"/>
              <a:gd name="T69" fmla="*/ 40 h 216"/>
              <a:gd name="T70" fmla="*/ 329 w 358"/>
              <a:gd name="T71" fmla="*/ 33 h 216"/>
              <a:gd name="T72" fmla="*/ 315 w 358"/>
              <a:gd name="T73" fmla="*/ 31 h 216"/>
              <a:gd name="T74" fmla="*/ 298 w 358"/>
              <a:gd name="T75" fmla="*/ 31 h 216"/>
              <a:gd name="T76" fmla="*/ 289 w 358"/>
              <a:gd name="T77" fmla="*/ 31 h 216"/>
              <a:gd name="T78" fmla="*/ 286 w 358"/>
              <a:gd name="T79" fmla="*/ 25 h 216"/>
              <a:gd name="T80" fmla="*/ 286 w 358"/>
              <a:gd name="T81" fmla="*/ 16 h 216"/>
              <a:gd name="T82" fmla="*/ 295 w 358"/>
              <a:gd name="T83" fmla="*/ 14 h 216"/>
              <a:gd name="T84" fmla="*/ 303 w 358"/>
              <a:gd name="T85" fmla="*/ 14 h 216"/>
              <a:gd name="T86" fmla="*/ 303 w 358"/>
              <a:gd name="T87" fmla="*/ 5 h 216"/>
              <a:gd name="T88" fmla="*/ 293 w 358"/>
              <a:gd name="T89" fmla="*/ 0 h 216"/>
              <a:gd name="T90" fmla="*/ 269 w 358"/>
              <a:gd name="T91" fmla="*/ 2 h 216"/>
              <a:gd name="T92" fmla="*/ 244 w 358"/>
              <a:gd name="T93" fmla="*/ 8 h 216"/>
              <a:gd name="T94" fmla="*/ 230 w 358"/>
              <a:gd name="T95" fmla="*/ 8 h 216"/>
              <a:gd name="T96" fmla="*/ 210 w 358"/>
              <a:gd name="T97" fmla="*/ 8 h 216"/>
              <a:gd name="T98" fmla="*/ 202 w 358"/>
              <a:gd name="T99" fmla="*/ 2 h 216"/>
              <a:gd name="T100" fmla="*/ 193 w 358"/>
              <a:gd name="T101" fmla="*/ 5 h 216"/>
              <a:gd name="T102" fmla="*/ 182 w 358"/>
              <a:gd name="T103" fmla="*/ 14 h 216"/>
              <a:gd name="T104" fmla="*/ 167 w 358"/>
              <a:gd name="T105" fmla="*/ 16 h 216"/>
              <a:gd name="T106" fmla="*/ 148 w 358"/>
              <a:gd name="T107" fmla="*/ 14 h 216"/>
              <a:gd name="T108" fmla="*/ 139 w 358"/>
              <a:gd name="T109" fmla="*/ 19 h 216"/>
              <a:gd name="T110" fmla="*/ 125 w 358"/>
              <a:gd name="T111" fmla="*/ 31 h 216"/>
              <a:gd name="T112" fmla="*/ 119 w 358"/>
              <a:gd name="T113" fmla="*/ 31 h 216"/>
              <a:gd name="T114" fmla="*/ 100 w 358"/>
              <a:gd name="T115" fmla="*/ 25 h 216"/>
              <a:gd name="T116" fmla="*/ 83 w 358"/>
              <a:gd name="T117" fmla="*/ 25 h 216"/>
              <a:gd name="T118" fmla="*/ 65 w 358"/>
              <a:gd name="T119" fmla="*/ 23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58" h="216">
                <a:moveTo>
                  <a:pt x="65" y="23"/>
                </a:moveTo>
                <a:lnTo>
                  <a:pt x="65" y="59"/>
                </a:lnTo>
                <a:lnTo>
                  <a:pt x="9" y="76"/>
                </a:lnTo>
                <a:lnTo>
                  <a:pt x="0" y="111"/>
                </a:lnTo>
                <a:lnTo>
                  <a:pt x="9" y="144"/>
                </a:lnTo>
                <a:lnTo>
                  <a:pt x="23" y="156"/>
                </a:lnTo>
                <a:lnTo>
                  <a:pt x="43" y="150"/>
                </a:lnTo>
                <a:lnTo>
                  <a:pt x="71" y="144"/>
                </a:lnTo>
                <a:lnTo>
                  <a:pt x="91" y="183"/>
                </a:lnTo>
                <a:lnTo>
                  <a:pt x="105" y="178"/>
                </a:lnTo>
                <a:lnTo>
                  <a:pt x="142" y="206"/>
                </a:lnTo>
                <a:lnTo>
                  <a:pt x="155" y="215"/>
                </a:lnTo>
                <a:lnTo>
                  <a:pt x="171" y="210"/>
                </a:lnTo>
                <a:lnTo>
                  <a:pt x="187" y="206"/>
                </a:lnTo>
                <a:lnTo>
                  <a:pt x="201" y="204"/>
                </a:lnTo>
                <a:lnTo>
                  <a:pt x="207" y="199"/>
                </a:lnTo>
                <a:lnTo>
                  <a:pt x="210" y="170"/>
                </a:lnTo>
                <a:lnTo>
                  <a:pt x="202" y="156"/>
                </a:lnTo>
                <a:lnTo>
                  <a:pt x="202" y="144"/>
                </a:lnTo>
                <a:lnTo>
                  <a:pt x="213" y="136"/>
                </a:lnTo>
                <a:lnTo>
                  <a:pt x="233" y="125"/>
                </a:lnTo>
                <a:lnTo>
                  <a:pt x="247" y="121"/>
                </a:lnTo>
                <a:lnTo>
                  <a:pt x="261" y="134"/>
                </a:lnTo>
                <a:lnTo>
                  <a:pt x="275" y="122"/>
                </a:lnTo>
                <a:lnTo>
                  <a:pt x="289" y="111"/>
                </a:lnTo>
                <a:lnTo>
                  <a:pt x="312" y="104"/>
                </a:lnTo>
                <a:lnTo>
                  <a:pt x="325" y="100"/>
                </a:lnTo>
                <a:lnTo>
                  <a:pt x="338" y="102"/>
                </a:lnTo>
                <a:lnTo>
                  <a:pt x="332" y="99"/>
                </a:lnTo>
                <a:lnTo>
                  <a:pt x="332" y="80"/>
                </a:lnTo>
                <a:lnTo>
                  <a:pt x="341" y="65"/>
                </a:lnTo>
                <a:lnTo>
                  <a:pt x="352" y="56"/>
                </a:lnTo>
                <a:lnTo>
                  <a:pt x="357" y="54"/>
                </a:lnTo>
                <a:lnTo>
                  <a:pt x="355" y="45"/>
                </a:lnTo>
                <a:lnTo>
                  <a:pt x="343" y="40"/>
                </a:lnTo>
                <a:lnTo>
                  <a:pt x="329" y="33"/>
                </a:lnTo>
                <a:lnTo>
                  <a:pt x="315" y="31"/>
                </a:lnTo>
                <a:lnTo>
                  <a:pt x="298" y="31"/>
                </a:lnTo>
                <a:lnTo>
                  <a:pt x="289" y="31"/>
                </a:lnTo>
                <a:lnTo>
                  <a:pt x="286" y="25"/>
                </a:lnTo>
                <a:lnTo>
                  <a:pt x="286" y="16"/>
                </a:lnTo>
                <a:lnTo>
                  <a:pt x="295" y="14"/>
                </a:lnTo>
                <a:lnTo>
                  <a:pt x="303" y="14"/>
                </a:lnTo>
                <a:lnTo>
                  <a:pt x="303" y="5"/>
                </a:lnTo>
                <a:lnTo>
                  <a:pt x="293" y="0"/>
                </a:lnTo>
                <a:lnTo>
                  <a:pt x="269" y="2"/>
                </a:lnTo>
                <a:lnTo>
                  <a:pt x="244" y="8"/>
                </a:lnTo>
                <a:lnTo>
                  <a:pt x="230" y="8"/>
                </a:lnTo>
                <a:lnTo>
                  <a:pt x="210" y="8"/>
                </a:lnTo>
                <a:lnTo>
                  <a:pt x="202" y="2"/>
                </a:lnTo>
                <a:lnTo>
                  <a:pt x="193" y="5"/>
                </a:lnTo>
                <a:lnTo>
                  <a:pt x="182" y="14"/>
                </a:lnTo>
                <a:lnTo>
                  <a:pt x="167" y="16"/>
                </a:lnTo>
                <a:lnTo>
                  <a:pt x="148" y="14"/>
                </a:lnTo>
                <a:lnTo>
                  <a:pt x="139" y="19"/>
                </a:lnTo>
                <a:lnTo>
                  <a:pt x="125" y="31"/>
                </a:lnTo>
                <a:lnTo>
                  <a:pt x="119" y="31"/>
                </a:lnTo>
                <a:lnTo>
                  <a:pt x="100" y="25"/>
                </a:lnTo>
                <a:lnTo>
                  <a:pt x="83" y="25"/>
                </a:lnTo>
                <a:lnTo>
                  <a:pt x="65" y="23"/>
                </a:lnTo>
              </a:path>
            </a:pathLst>
          </a:custGeom>
          <a:solidFill>
            <a:srgbClr val="C4DF9B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5" name="Freeform 21"/>
          <p:cNvSpPr>
            <a:spLocks/>
          </p:cNvSpPr>
          <p:nvPr/>
        </p:nvSpPr>
        <p:spPr bwMode="auto">
          <a:xfrm>
            <a:off x="2812328" y="1600200"/>
            <a:ext cx="957300" cy="966891"/>
          </a:xfrm>
          <a:custGeom>
            <a:avLst/>
            <a:gdLst>
              <a:gd name="T0" fmla="*/ 513 w 543"/>
              <a:gd name="T1" fmla="*/ 88 h 577"/>
              <a:gd name="T2" fmla="*/ 482 w 543"/>
              <a:gd name="T3" fmla="*/ 145 h 577"/>
              <a:gd name="T4" fmla="*/ 502 w 543"/>
              <a:gd name="T5" fmla="*/ 190 h 577"/>
              <a:gd name="T6" fmla="*/ 496 w 543"/>
              <a:gd name="T7" fmla="*/ 233 h 577"/>
              <a:gd name="T8" fmla="*/ 519 w 543"/>
              <a:gd name="T9" fmla="*/ 286 h 577"/>
              <a:gd name="T10" fmla="*/ 477 w 543"/>
              <a:gd name="T11" fmla="*/ 366 h 577"/>
              <a:gd name="T12" fmla="*/ 504 w 543"/>
              <a:gd name="T13" fmla="*/ 392 h 577"/>
              <a:gd name="T14" fmla="*/ 536 w 543"/>
              <a:gd name="T15" fmla="*/ 437 h 577"/>
              <a:gd name="T16" fmla="*/ 528 w 543"/>
              <a:gd name="T17" fmla="*/ 459 h 577"/>
              <a:gd name="T18" fmla="*/ 488 w 543"/>
              <a:gd name="T19" fmla="*/ 525 h 577"/>
              <a:gd name="T20" fmla="*/ 445 w 543"/>
              <a:gd name="T21" fmla="*/ 528 h 577"/>
              <a:gd name="T22" fmla="*/ 442 w 543"/>
              <a:gd name="T23" fmla="*/ 576 h 577"/>
              <a:gd name="T24" fmla="*/ 392 w 543"/>
              <a:gd name="T25" fmla="*/ 553 h 577"/>
              <a:gd name="T26" fmla="*/ 329 w 543"/>
              <a:gd name="T27" fmla="*/ 545 h 577"/>
              <a:gd name="T28" fmla="*/ 273 w 543"/>
              <a:gd name="T29" fmla="*/ 528 h 577"/>
              <a:gd name="T30" fmla="*/ 230 w 543"/>
              <a:gd name="T31" fmla="*/ 547 h 577"/>
              <a:gd name="T32" fmla="*/ 230 w 543"/>
              <a:gd name="T33" fmla="*/ 462 h 577"/>
              <a:gd name="T34" fmla="*/ 213 w 543"/>
              <a:gd name="T35" fmla="*/ 448 h 577"/>
              <a:gd name="T36" fmla="*/ 147 w 543"/>
              <a:gd name="T37" fmla="*/ 479 h 577"/>
              <a:gd name="T38" fmla="*/ 102 w 543"/>
              <a:gd name="T39" fmla="*/ 497 h 577"/>
              <a:gd name="T40" fmla="*/ 71 w 543"/>
              <a:gd name="T41" fmla="*/ 507 h 577"/>
              <a:gd name="T42" fmla="*/ 62 w 543"/>
              <a:gd name="T43" fmla="*/ 468 h 577"/>
              <a:gd name="T44" fmla="*/ 102 w 543"/>
              <a:gd name="T45" fmla="*/ 419 h 577"/>
              <a:gd name="T46" fmla="*/ 93 w 543"/>
              <a:gd name="T47" fmla="*/ 397 h 577"/>
              <a:gd name="T48" fmla="*/ 130 w 543"/>
              <a:gd name="T49" fmla="*/ 378 h 577"/>
              <a:gd name="T50" fmla="*/ 102 w 543"/>
              <a:gd name="T51" fmla="*/ 366 h 577"/>
              <a:gd name="T52" fmla="*/ 88 w 543"/>
              <a:gd name="T53" fmla="*/ 331 h 577"/>
              <a:gd name="T54" fmla="*/ 116 w 543"/>
              <a:gd name="T55" fmla="*/ 309 h 577"/>
              <a:gd name="T56" fmla="*/ 79 w 543"/>
              <a:gd name="T57" fmla="*/ 312 h 577"/>
              <a:gd name="T58" fmla="*/ 51 w 543"/>
              <a:gd name="T59" fmla="*/ 295 h 577"/>
              <a:gd name="T60" fmla="*/ 68 w 543"/>
              <a:gd name="T61" fmla="*/ 261 h 577"/>
              <a:gd name="T62" fmla="*/ 43 w 543"/>
              <a:gd name="T63" fmla="*/ 261 h 577"/>
              <a:gd name="T64" fmla="*/ 14 w 543"/>
              <a:gd name="T65" fmla="*/ 221 h 577"/>
              <a:gd name="T66" fmla="*/ 9 w 543"/>
              <a:gd name="T67" fmla="*/ 167 h 577"/>
              <a:gd name="T68" fmla="*/ 51 w 543"/>
              <a:gd name="T69" fmla="*/ 136 h 577"/>
              <a:gd name="T70" fmla="*/ 76 w 543"/>
              <a:gd name="T71" fmla="*/ 124 h 577"/>
              <a:gd name="T72" fmla="*/ 138 w 543"/>
              <a:gd name="T73" fmla="*/ 116 h 577"/>
              <a:gd name="T74" fmla="*/ 185 w 543"/>
              <a:gd name="T75" fmla="*/ 105 h 577"/>
              <a:gd name="T76" fmla="*/ 207 w 543"/>
              <a:gd name="T77" fmla="*/ 97 h 577"/>
              <a:gd name="T78" fmla="*/ 238 w 543"/>
              <a:gd name="T79" fmla="*/ 100 h 577"/>
              <a:gd name="T80" fmla="*/ 230 w 543"/>
              <a:gd name="T81" fmla="*/ 60 h 577"/>
              <a:gd name="T82" fmla="*/ 287 w 543"/>
              <a:gd name="T83" fmla="*/ 43 h 577"/>
              <a:gd name="T84" fmla="*/ 304 w 543"/>
              <a:gd name="T85" fmla="*/ 9 h 577"/>
              <a:gd name="T86" fmla="*/ 337 w 543"/>
              <a:gd name="T87" fmla="*/ 14 h 577"/>
              <a:gd name="T88" fmla="*/ 366 w 543"/>
              <a:gd name="T89" fmla="*/ 12 h 577"/>
              <a:gd name="T90" fmla="*/ 428 w 543"/>
              <a:gd name="T91" fmla="*/ 34 h 577"/>
              <a:gd name="T92" fmla="*/ 459 w 543"/>
              <a:gd name="T93" fmla="*/ 54 h 577"/>
              <a:gd name="T94" fmla="*/ 519 w 543"/>
              <a:gd name="T95" fmla="*/ 65 h 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543" h="577">
                <a:moveTo>
                  <a:pt x="519" y="65"/>
                </a:moveTo>
                <a:lnTo>
                  <a:pt x="522" y="79"/>
                </a:lnTo>
                <a:lnTo>
                  <a:pt x="513" y="88"/>
                </a:lnTo>
                <a:lnTo>
                  <a:pt x="504" y="97"/>
                </a:lnTo>
                <a:lnTo>
                  <a:pt x="491" y="116"/>
                </a:lnTo>
                <a:lnTo>
                  <a:pt x="482" y="145"/>
                </a:lnTo>
                <a:lnTo>
                  <a:pt x="480" y="150"/>
                </a:lnTo>
                <a:lnTo>
                  <a:pt x="502" y="179"/>
                </a:lnTo>
                <a:lnTo>
                  <a:pt x="502" y="190"/>
                </a:lnTo>
                <a:lnTo>
                  <a:pt x="504" y="204"/>
                </a:lnTo>
                <a:lnTo>
                  <a:pt x="499" y="221"/>
                </a:lnTo>
                <a:lnTo>
                  <a:pt x="496" y="233"/>
                </a:lnTo>
                <a:lnTo>
                  <a:pt x="499" y="252"/>
                </a:lnTo>
                <a:lnTo>
                  <a:pt x="511" y="276"/>
                </a:lnTo>
                <a:lnTo>
                  <a:pt x="519" y="286"/>
                </a:lnTo>
                <a:lnTo>
                  <a:pt x="513" y="300"/>
                </a:lnTo>
                <a:lnTo>
                  <a:pt x="485" y="335"/>
                </a:lnTo>
                <a:lnTo>
                  <a:pt x="477" y="366"/>
                </a:lnTo>
                <a:lnTo>
                  <a:pt x="482" y="386"/>
                </a:lnTo>
                <a:lnTo>
                  <a:pt x="491" y="395"/>
                </a:lnTo>
                <a:lnTo>
                  <a:pt x="504" y="392"/>
                </a:lnTo>
                <a:lnTo>
                  <a:pt x="513" y="392"/>
                </a:lnTo>
                <a:lnTo>
                  <a:pt x="528" y="414"/>
                </a:lnTo>
                <a:lnTo>
                  <a:pt x="536" y="437"/>
                </a:lnTo>
                <a:lnTo>
                  <a:pt x="542" y="451"/>
                </a:lnTo>
                <a:lnTo>
                  <a:pt x="539" y="459"/>
                </a:lnTo>
                <a:lnTo>
                  <a:pt x="528" y="459"/>
                </a:lnTo>
                <a:lnTo>
                  <a:pt x="519" y="474"/>
                </a:lnTo>
                <a:lnTo>
                  <a:pt x="502" y="502"/>
                </a:lnTo>
                <a:lnTo>
                  <a:pt x="488" y="525"/>
                </a:lnTo>
                <a:lnTo>
                  <a:pt x="471" y="516"/>
                </a:lnTo>
                <a:lnTo>
                  <a:pt x="457" y="516"/>
                </a:lnTo>
                <a:lnTo>
                  <a:pt x="445" y="528"/>
                </a:lnTo>
                <a:lnTo>
                  <a:pt x="434" y="542"/>
                </a:lnTo>
                <a:lnTo>
                  <a:pt x="440" y="553"/>
                </a:lnTo>
                <a:lnTo>
                  <a:pt x="442" y="576"/>
                </a:lnTo>
                <a:lnTo>
                  <a:pt x="417" y="547"/>
                </a:lnTo>
                <a:lnTo>
                  <a:pt x="406" y="553"/>
                </a:lnTo>
                <a:lnTo>
                  <a:pt x="392" y="553"/>
                </a:lnTo>
                <a:lnTo>
                  <a:pt x="377" y="556"/>
                </a:lnTo>
                <a:lnTo>
                  <a:pt x="346" y="547"/>
                </a:lnTo>
                <a:lnTo>
                  <a:pt x="329" y="545"/>
                </a:lnTo>
                <a:lnTo>
                  <a:pt x="304" y="550"/>
                </a:lnTo>
                <a:lnTo>
                  <a:pt x="283" y="539"/>
                </a:lnTo>
                <a:lnTo>
                  <a:pt x="273" y="528"/>
                </a:lnTo>
                <a:lnTo>
                  <a:pt x="266" y="531"/>
                </a:lnTo>
                <a:lnTo>
                  <a:pt x="258" y="539"/>
                </a:lnTo>
                <a:lnTo>
                  <a:pt x="230" y="547"/>
                </a:lnTo>
                <a:lnTo>
                  <a:pt x="213" y="516"/>
                </a:lnTo>
                <a:lnTo>
                  <a:pt x="230" y="476"/>
                </a:lnTo>
                <a:lnTo>
                  <a:pt x="230" y="462"/>
                </a:lnTo>
                <a:lnTo>
                  <a:pt x="226" y="448"/>
                </a:lnTo>
                <a:lnTo>
                  <a:pt x="218" y="434"/>
                </a:lnTo>
                <a:lnTo>
                  <a:pt x="213" y="448"/>
                </a:lnTo>
                <a:lnTo>
                  <a:pt x="199" y="454"/>
                </a:lnTo>
                <a:lnTo>
                  <a:pt x="181" y="466"/>
                </a:lnTo>
                <a:lnTo>
                  <a:pt x="147" y="479"/>
                </a:lnTo>
                <a:lnTo>
                  <a:pt x="128" y="483"/>
                </a:lnTo>
                <a:lnTo>
                  <a:pt x="111" y="485"/>
                </a:lnTo>
                <a:lnTo>
                  <a:pt x="102" y="497"/>
                </a:lnTo>
                <a:lnTo>
                  <a:pt x="90" y="507"/>
                </a:lnTo>
                <a:lnTo>
                  <a:pt x="68" y="519"/>
                </a:lnTo>
                <a:lnTo>
                  <a:pt x="71" y="507"/>
                </a:lnTo>
                <a:lnTo>
                  <a:pt x="62" y="502"/>
                </a:lnTo>
                <a:lnTo>
                  <a:pt x="65" y="485"/>
                </a:lnTo>
                <a:lnTo>
                  <a:pt x="62" y="468"/>
                </a:lnTo>
                <a:lnTo>
                  <a:pt x="57" y="457"/>
                </a:lnTo>
                <a:lnTo>
                  <a:pt x="76" y="443"/>
                </a:lnTo>
                <a:lnTo>
                  <a:pt x="102" y="419"/>
                </a:lnTo>
                <a:lnTo>
                  <a:pt x="90" y="414"/>
                </a:lnTo>
                <a:lnTo>
                  <a:pt x="83" y="400"/>
                </a:lnTo>
                <a:lnTo>
                  <a:pt x="93" y="397"/>
                </a:lnTo>
                <a:lnTo>
                  <a:pt x="102" y="388"/>
                </a:lnTo>
                <a:lnTo>
                  <a:pt x="122" y="383"/>
                </a:lnTo>
                <a:lnTo>
                  <a:pt x="130" y="378"/>
                </a:lnTo>
                <a:lnTo>
                  <a:pt x="128" y="366"/>
                </a:lnTo>
                <a:lnTo>
                  <a:pt x="111" y="366"/>
                </a:lnTo>
                <a:lnTo>
                  <a:pt x="102" y="366"/>
                </a:lnTo>
                <a:lnTo>
                  <a:pt x="90" y="360"/>
                </a:lnTo>
                <a:lnTo>
                  <a:pt x="88" y="349"/>
                </a:lnTo>
                <a:lnTo>
                  <a:pt x="88" y="331"/>
                </a:lnTo>
                <a:lnTo>
                  <a:pt x="93" y="321"/>
                </a:lnTo>
                <a:lnTo>
                  <a:pt x="102" y="309"/>
                </a:lnTo>
                <a:lnTo>
                  <a:pt x="116" y="309"/>
                </a:lnTo>
                <a:lnTo>
                  <a:pt x="105" y="298"/>
                </a:lnTo>
                <a:lnTo>
                  <a:pt x="85" y="304"/>
                </a:lnTo>
                <a:lnTo>
                  <a:pt x="79" y="312"/>
                </a:lnTo>
                <a:lnTo>
                  <a:pt x="57" y="326"/>
                </a:lnTo>
                <a:lnTo>
                  <a:pt x="48" y="312"/>
                </a:lnTo>
                <a:lnTo>
                  <a:pt x="51" y="295"/>
                </a:lnTo>
                <a:lnTo>
                  <a:pt x="54" y="281"/>
                </a:lnTo>
                <a:lnTo>
                  <a:pt x="65" y="269"/>
                </a:lnTo>
                <a:lnTo>
                  <a:pt x="68" y="261"/>
                </a:lnTo>
                <a:lnTo>
                  <a:pt x="62" y="252"/>
                </a:lnTo>
                <a:lnTo>
                  <a:pt x="51" y="258"/>
                </a:lnTo>
                <a:lnTo>
                  <a:pt x="43" y="261"/>
                </a:lnTo>
                <a:lnTo>
                  <a:pt x="31" y="241"/>
                </a:lnTo>
                <a:lnTo>
                  <a:pt x="23" y="227"/>
                </a:lnTo>
                <a:lnTo>
                  <a:pt x="14" y="221"/>
                </a:lnTo>
                <a:lnTo>
                  <a:pt x="0" y="216"/>
                </a:lnTo>
                <a:lnTo>
                  <a:pt x="9" y="207"/>
                </a:lnTo>
                <a:lnTo>
                  <a:pt x="9" y="167"/>
                </a:lnTo>
                <a:lnTo>
                  <a:pt x="17" y="159"/>
                </a:lnTo>
                <a:lnTo>
                  <a:pt x="37" y="145"/>
                </a:lnTo>
                <a:lnTo>
                  <a:pt x="51" y="136"/>
                </a:lnTo>
                <a:lnTo>
                  <a:pt x="62" y="131"/>
                </a:lnTo>
                <a:lnTo>
                  <a:pt x="76" y="136"/>
                </a:lnTo>
                <a:lnTo>
                  <a:pt x="76" y="124"/>
                </a:lnTo>
                <a:lnTo>
                  <a:pt x="93" y="105"/>
                </a:lnTo>
                <a:lnTo>
                  <a:pt x="105" y="108"/>
                </a:lnTo>
                <a:lnTo>
                  <a:pt x="138" y="116"/>
                </a:lnTo>
                <a:lnTo>
                  <a:pt x="150" y="122"/>
                </a:lnTo>
                <a:lnTo>
                  <a:pt x="162" y="116"/>
                </a:lnTo>
                <a:lnTo>
                  <a:pt x="185" y="105"/>
                </a:lnTo>
                <a:lnTo>
                  <a:pt x="190" y="100"/>
                </a:lnTo>
                <a:lnTo>
                  <a:pt x="199" y="105"/>
                </a:lnTo>
                <a:lnTo>
                  <a:pt x="207" y="97"/>
                </a:lnTo>
                <a:lnTo>
                  <a:pt x="216" y="102"/>
                </a:lnTo>
                <a:lnTo>
                  <a:pt x="233" y="108"/>
                </a:lnTo>
                <a:lnTo>
                  <a:pt x="238" y="100"/>
                </a:lnTo>
                <a:lnTo>
                  <a:pt x="238" y="85"/>
                </a:lnTo>
                <a:lnTo>
                  <a:pt x="233" y="71"/>
                </a:lnTo>
                <a:lnTo>
                  <a:pt x="230" y="60"/>
                </a:lnTo>
                <a:lnTo>
                  <a:pt x="250" y="51"/>
                </a:lnTo>
                <a:lnTo>
                  <a:pt x="273" y="36"/>
                </a:lnTo>
                <a:lnTo>
                  <a:pt x="287" y="43"/>
                </a:lnTo>
                <a:lnTo>
                  <a:pt x="278" y="26"/>
                </a:lnTo>
                <a:lnTo>
                  <a:pt x="289" y="20"/>
                </a:lnTo>
                <a:lnTo>
                  <a:pt x="304" y="9"/>
                </a:lnTo>
                <a:lnTo>
                  <a:pt x="315" y="0"/>
                </a:lnTo>
                <a:lnTo>
                  <a:pt x="326" y="0"/>
                </a:lnTo>
                <a:lnTo>
                  <a:pt x="337" y="14"/>
                </a:lnTo>
                <a:lnTo>
                  <a:pt x="346" y="3"/>
                </a:lnTo>
                <a:lnTo>
                  <a:pt x="361" y="3"/>
                </a:lnTo>
                <a:lnTo>
                  <a:pt x="366" y="12"/>
                </a:lnTo>
                <a:lnTo>
                  <a:pt x="389" y="12"/>
                </a:lnTo>
                <a:lnTo>
                  <a:pt x="414" y="20"/>
                </a:lnTo>
                <a:lnTo>
                  <a:pt x="428" y="34"/>
                </a:lnTo>
                <a:lnTo>
                  <a:pt x="434" y="54"/>
                </a:lnTo>
                <a:lnTo>
                  <a:pt x="442" y="60"/>
                </a:lnTo>
                <a:lnTo>
                  <a:pt x="459" y="54"/>
                </a:lnTo>
                <a:lnTo>
                  <a:pt x="473" y="62"/>
                </a:lnTo>
                <a:lnTo>
                  <a:pt x="494" y="68"/>
                </a:lnTo>
                <a:lnTo>
                  <a:pt x="519" y="65"/>
                </a:lnTo>
              </a:path>
            </a:pathLst>
          </a:custGeom>
          <a:solidFill>
            <a:srgbClr val="218535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6" name="Freeform 22"/>
          <p:cNvSpPr>
            <a:spLocks/>
          </p:cNvSpPr>
          <p:nvPr/>
        </p:nvSpPr>
        <p:spPr bwMode="auto">
          <a:xfrm>
            <a:off x="3645813" y="1941455"/>
            <a:ext cx="1997647" cy="1521066"/>
          </a:xfrm>
          <a:custGeom>
            <a:avLst/>
            <a:gdLst>
              <a:gd name="T0" fmla="*/ 63 w 1133"/>
              <a:gd name="T1" fmla="*/ 255 h 907"/>
              <a:gd name="T2" fmla="*/ 31 w 1133"/>
              <a:gd name="T3" fmla="*/ 188 h 907"/>
              <a:gd name="T4" fmla="*/ 9 w 1133"/>
              <a:gd name="T5" fmla="*/ 126 h 907"/>
              <a:gd name="T6" fmla="*/ 63 w 1133"/>
              <a:gd name="T7" fmla="*/ 63 h 907"/>
              <a:gd name="T8" fmla="*/ 151 w 1133"/>
              <a:gd name="T9" fmla="*/ 38 h 907"/>
              <a:gd name="T10" fmla="*/ 210 w 1133"/>
              <a:gd name="T11" fmla="*/ 26 h 907"/>
              <a:gd name="T12" fmla="*/ 286 w 1133"/>
              <a:gd name="T13" fmla="*/ 48 h 907"/>
              <a:gd name="T14" fmla="*/ 392 w 1133"/>
              <a:gd name="T15" fmla="*/ 29 h 907"/>
              <a:gd name="T16" fmla="*/ 469 w 1133"/>
              <a:gd name="T17" fmla="*/ 0 h 907"/>
              <a:gd name="T18" fmla="*/ 517 w 1133"/>
              <a:gd name="T19" fmla="*/ 60 h 907"/>
              <a:gd name="T20" fmla="*/ 599 w 1133"/>
              <a:gd name="T21" fmla="*/ 79 h 907"/>
              <a:gd name="T22" fmla="*/ 676 w 1133"/>
              <a:gd name="T23" fmla="*/ 111 h 907"/>
              <a:gd name="T24" fmla="*/ 698 w 1133"/>
              <a:gd name="T25" fmla="*/ 65 h 907"/>
              <a:gd name="T26" fmla="*/ 724 w 1133"/>
              <a:gd name="T27" fmla="*/ 32 h 907"/>
              <a:gd name="T28" fmla="*/ 783 w 1133"/>
              <a:gd name="T29" fmla="*/ 15 h 907"/>
              <a:gd name="T30" fmla="*/ 846 w 1133"/>
              <a:gd name="T31" fmla="*/ 55 h 907"/>
              <a:gd name="T32" fmla="*/ 840 w 1133"/>
              <a:gd name="T33" fmla="*/ 97 h 907"/>
              <a:gd name="T34" fmla="*/ 857 w 1133"/>
              <a:gd name="T35" fmla="*/ 185 h 907"/>
              <a:gd name="T36" fmla="*/ 854 w 1133"/>
              <a:gd name="T37" fmla="*/ 253 h 907"/>
              <a:gd name="T38" fmla="*/ 871 w 1133"/>
              <a:gd name="T39" fmla="*/ 327 h 907"/>
              <a:gd name="T40" fmla="*/ 902 w 1133"/>
              <a:gd name="T41" fmla="*/ 347 h 907"/>
              <a:gd name="T42" fmla="*/ 928 w 1133"/>
              <a:gd name="T43" fmla="*/ 316 h 907"/>
              <a:gd name="T44" fmla="*/ 962 w 1133"/>
              <a:gd name="T45" fmla="*/ 350 h 907"/>
              <a:gd name="T46" fmla="*/ 1064 w 1133"/>
              <a:gd name="T47" fmla="*/ 312 h 907"/>
              <a:gd name="T48" fmla="*/ 1109 w 1133"/>
              <a:gd name="T49" fmla="*/ 364 h 907"/>
              <a:gd name="T50" fmla="*/ 1123 w 1133"/>
              <a:gd name="T51" fmla="*/ 435 h 907"/>
              <a:gd name="T52" fmla="*/ 1098 w 1133"/>
              <a:gd name="T53" fmla="*/ 523 h 907"/>
              <a:gd name="T54" fmla="*/ 1047 w 1133"/>
              <a:gd name="T55" fmla="*/ 559 h 907"/>
              <a:gd name="T56" fmla="*/ 1033 w 1133"/>
              <a:gd name="T57" fmla="*/ 628 h 907"/>
              <a:gd name="T58" fmla="*/ 990 w 1133"/>
              <a:gd name="T59" fmla="*/ 574 h 907"/>
              <a:gd name="T60" fmla="*/ 883 w 1133"/>
              <a:gd name="T61" fmla="*/ 540 h 907"/>
              <a:gd name="T62" fmla="*/ 837 w 1133"/>
              <a:gd name="T63" fmla="*/ 545 h 907"/>
              <a:gd name="T64" fmla="*/ 758 w 1133"/>
              <a:gd name="T65" fmla="*/ 597 h 907"/>
              <a:gd name="T66" fmla="*/ 647 w 1133"/>
              <a:gd name="T67" fmla="*/ 710 h 907"/>
              <a:gd name="T68" fmla="*/ 564 w 1133"/>
              <a:gd name="T69" fmla="*/ 781 h 907"/>
              <a:gd name="T70" fmla="*/ 540 w 1133"/>
              <a:gd name="T71" fmla="*/ 823 h 907"/>
              <a:gd name="T72" fmla="*/ 505 w 1133"/>
              <a:gd name="T73" fmla="*/ 886 h 907"/>
              <a:gd name="T74" fmla="*/ 445 w 1133"/>
              <a:gd name="T75" fmla="*/ 878 h 907"/>
              <a:gd name="T76" fmla="*/ 355 w 1133"/>
              <a:gd name="T77" fmla="*/ 894 h 907"/>
              <a:gd name="T78" fmla="*/ 286 w 1133"/>
              <a:gd name="T79" fmla="*/ 841 h 907"/>
              <a:gd name="T80" fmla="*/ 174 w 1133"/>
              <a:gd name="T81" fmla="*/ 792 h 907"/>
              <a:gd name="T82" fmla="*/ 69 w 1133"/>
              <a:gd name="T83" fmla="*/ 858 h 907"/>
              <a:gd name="T84" fmla="*/ 46 w 1133"/>
              <a:gd name="T85" fmla="*/ 804 h 907"/>
              <a:gd name="T86" fmla="*/ 48 w 1133"/>
              <a:gd name="T87" fmla="*/ 690 h 907"/>
              <a:gd name="T88" fmla="*/ 143 w 1133"/>
              <a:gd name="T89" fmla="*/ 520 h 907"/>
              <a:gd name="T90" fmla="*/ 190 w 1133"/>
              <a:gd name="T91" fmla="*/ 443 h 907"/>
              <a:gd name="T92" fmla="*/ 128 w 1133"/>
              <a:gd name="T93" fmla="*/ 412 h 907"/>
              <a:gd name="T94" fmla="*/ 86 w 1133"/>
              <a:gd name="T95" fmla="*/ 330 h 907"/>
              <a:gd name="T96" fmla="*/ 12 w 1133"/>
              <a:gd name="T97" fmla="*/ 324 h 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133" h="907">
                <a:moveTo>
                  <a:pt x="12" y="324"/>
                </a:moveTo>
                <a:lnTo>
                  <a:pt x="29" y="293"/>
                </a:lnTo>
                <a:lnTo>
                  <a:pt x="51" y="253"/>
                </a:lnTo>
                <a:lnTo>
                  <a:pt x="63" y="255"/>
                </a:lnTo>
                <a:lnTo>
                  <a:pt x="65" y="245"/>
                </a:lnTo>
                <a:lnTo>
                  <a:pt x="51" y="202"/>
                </a:lnTo>
                <a:lnTo>
                  <a:pt x="34" y="185"/>
                </a:lnTo>
                <a:lnTo>
                  <a:pt x="31" y="188"/>
                </a:lnTo>
                <a:lnTo>
                  <a:pt x="20" y="191"/>
                </a:lnTo>
                <a:lnTo>
                  <a:pt x="6" y="176"/>
                </a:lnTo>
                <a:lnTo>
                  <a:pt x="0" y="157"/>
                </a:lnTo>
                <a:lnTo>
                  <a:pt x="9" y="126"/>
                </a:lnTo>
                <a:lnTo>
                  <a:pt x="38" y="97"/>
                </a:lnTo>
                <a:lnTo>
                  <a:pt x="43" y="79"/>
                </a:lnTo>
                <a:lnTo>
                  <a:pt x="38" y="65"/>
                </a:lnTo>
                <a:lnTo>
                  <a:pt x="63" y="63"/>
                </a:lnTo>
                <a:lnTo>
                  <a:pt x="100" y="65"/>
                </a:lnTo>
                <a:lnTo>
                  <a:pt x="117" y="65"/>
                </a:lnTo>
                <a:lnTo>
                  <a:pt x="131" y="60"/>
                </a:lnTo>
                <a:lnTo>
                  <a:pt x="151" y="38"/>
                </a:lnTo>
                <a:lnTo>
                  <a:pt x="153" y="32"/>
                </a:lnTo>
                <a:lnTo>
                  <a:pt x="165" y="34"/>
                </a:lnTo>
                <a:lnTo>
                  <a:pt x="179" y="46"/>
                </a:lnTo>
                <a:lnTo>
                  <a:pt x="210" y="26"/>
                </a:lnTo>
                <a:lnTo>
                  <a:pt x="236" y="38"/>
                </a:lnTo>
                <a:lnTo>
                  <a:pt x="253" y="51"/>
                </a:lnTo>
                <a:lnTo>
                  <a:pt x="270" y="57"/>
                </a:lnTo>
                <a:lnTo>
                  <a:pt x="286" y="48"/>
                </a:lnTo>
                <a:lnTo>
                  <a:pt x="312" y="29"/>
                </a:lnTo>
                <a:lnTo>
                  <a:pt x="358" y="43"/>
                </a:lnTo>
                <a:lnTo>
                  <a:pt x="369" y="38"/>
                </a:lnTo>
                <a:lnTo>
                  <a:pt x="392" y="29"/>
                </a:lnTo>
                <a:lnTo>
                  <a:pt x="412" y="34"/>
                </a:lnTo>
                <a:lnTo>
                  <a:pt x="435" y="26"/>
                </a:lnTo>
                <a:lnTo>
                  <a:pt x="452" y="12"/>
                </a:lnTo>
                <a:lnTo>
                  <a:pt x="469" y="0"/>
                </a:lnTo>
                <a:lnTo>
                  <a:pt x="491" y="12"/>
                </a:lnTo>
                <a:lnTo>
                  <a:pt x="500" y="32"/>
                </a:lnTo>
                <a:lnTo>
                  <a:pt x="505" y="51"/>
                </a:lnTo>
                <a:lnTo>
                  <a:pt x="517" y="60"/>
                </a:lnTo>
                <a:lnTo>
                  <a:pt x="536" y="55"/>
                </a:lnTo>
                <a:lnTo>
                  <a:pt x="564" y="46"/>
                </a:lnTo>
                <a:lnTo>
                  <a:pt x="585" y="88"/>
                </a:lnTo>
                <a:lnTo>
                  <a:pt x="599" y="79"/>
                </a:lnTo>
                <a:lnTo>
                  <a:pt x="628" y="103"/>
                </a:lnTo>
                <a:lnTo>
                  <a:pt x="647" y="119"/>
                </a:lnTo>
                <a:lnTo>
                  <a:pt x="659" y="117"/>
                </a:lnTo>
                <a:lnTo>
                  <a:pt x="676" y="111"/>
                </a:lnTo>
                <a:lnTo>
                  <a:pt x="692" y="108"/>
                </a:lnTo>
                <a:lnTo>
                  <a:pt x="701" y="103"/>
                </a:lnTo>
                <a:lnTo>
                  <a:pt x="704" y="72"/>
                </a:lnTo>
                <a:lnTo>
                  <a:pt x="698" y="65"/>
                </a:lnTo>
                <a:lnTo>
                  <a:pt x="692" y="55"/>
                </a:lnTo>
                <a:lnTo>
                  <a:pt x="695" y="46"/>
                </a:lnTo>
                <a:lnTo>
                  <a:pt x="707" y="38"/>
                </a:lnTo>
                <a:lnTo>
                  <a:pt x="724" y="32"/>
                </a:lnTo>
                <a:lnTo>
                  <a:pt x="740" y="26"/>
                </a:lnTo>
                <a:lnTo>
                  <a:pt x="755" y="38"/>
                </a:lnTo>
                <a:lnTo>
                  <a:pt x="769" y="26"/>
                </a:lnTo>
                <a:lnTo>
                  <a:pt x="783" y="15"/>
                </a:lnTo>
                <a:lnTo>
                  <a:pt x="809" y="9"/>
                </a:lnTo>
                <a:lnTo>
                  <a:pt x="828" y="0"/>
                </a:lnTo>
                <a:lnTo>
                  <a:pt x="851" y="32"/>
                </a:lnTo>
                <a:lnTo>
                  <a:pt x="846" y="55"/>
                </a:lnTo>
                <a:lnTo>
                  <a:pt x="868" y="77"/>
                </a:lnTo>
                <a:lnTo>
                  <a:pt x="868" y="88"/>
                </a:lnTo>
                <a:lnTo>
                  <a:pt x="854" y="94"/>
                </a:lnTo>
                <a:lnTo>
                  <a:pt x="840" y="97"/>
                </a:lnTo>
                <a:lnTo>
                  <a:pt x="843" y="122"/>
                </a:lnTo>
                <a:lnTo>
                  <a:pt x="868" y="131"/>
                </a:lnTo>
                <a:lnTo>
                  <a:pt x="877" y="159"/>
                </a:lnTo>
                <a:lnTo>
                  <a:pt x="857" y="185"/>
                </a:lnTo>
                <a:lnTo>
                  <a:pt x="868" y="210"/>
                </a:lnTo>
                <a:lnTo>
                  <a:pt x="874" y="236"/>
                </a:lnTo>
                <a:lnTo>
                  <a:pt x="866" y="245"/>
                </a:lnTo>
                <a:lnTo>
                  <a:pt x="854" y="253"/>
                </a:lnTo>
                <a:lnTo>
                  <a:pt x="851" y="267"/>
                </a:lnTo>
                <a:lnTo>
                  <a:pt x="866" y="290"/>
                </a:lnTo>
                <a:lnTo>
                  <a:pt x="871" y="304"/>
                </a:lnTo>
                <a:lnTo>
                  <a:pt x="871" y="327"/>
                </a:lnTo>
                <a:lnTo>
                  <a:pt x="871" y="347"/>
                </a:lnTo>
                <a:lnTo>
                  <a:pt x="877" y="355"/>
                </a:lnTo>
                <a:lnTo>
                  <a:pt x="883" y="355"/>
                </a:lnTo>
                <a:lnTo>
                  <a:pt x="902" y="347"/>
                </a:lnTo>
                <a:lnTo>
                  <a:pt x="902" y="324"/>
                </a:lnTo>
                <a:lnTo>
                  <a:pt x="911" y="316"/>
                </a:lnTo>
                <a:lnTo>
                  <a:pt x="916" y="307"/>
                </a:lnTo>
                <a:lnTo>
                  <a:pt x="928" y="316"/>
                </a:lnTo>
                <a:lnTo>
                  <a:pt x="931" y="341"/>
                </a:lnTo>
                <a:lnTo>
                  <a:pt x="933" y="355"/>
                </a:lnTo>
                <a:lnTo>
                  <a:pt x="945" y="355"/>
                </a:lnTo>
                <a:lnTo>
                  <a:pt x="962" y="350"/>
                </a:lnTo>
                <a:lnTo>
                  <a:pt x="970" y="338"/>
                </a:lnTo>
                <a:lnTo>
                  <a:pt x="979" y="324"/>
                </a:lnTo>
                <a:lnTo>
                  <a:pt x="979" y="312"/>
                </a:lnTo>
                <a:lnTo>
                  <a:pt x="1064" y="312"/>
                </a:lnTo>
                <a:lnTo>
                  <a:pt x="1067" y="333"/>
                </a:lnTo>
                <a:lnTo>
                  <a:pt x="1070" y="352"/>
                </a:lnTo>
                <a:lnTo>
                  <a:pt x="1082" y="361"/>
                </a:lnTo>
                <a:lnTo>
                  <a:pt x="1109" y="364"/>
                </a:lnTo>
                <a:lnTo>
                  <a:pt x="1113" y="378"/>
                </a:lnTo>
                <a:lnTo>
                  <a:pt x="1132" y="390"/>
                </a:lnTo>
                <a:lnTo>
                  <a:pt x="1127" y="415"/>
                </a:lnTo>
                <a:lnTo>
                  <a:pt x="1123" y="435"/>
                </a:lnTo>
                <a:lnTo>
                  <a:pt x="1106" y="455"/>
                </a:lnTo>
                <a:lnTo>
                  <a:pt x="1087" y="466"/>
                </a:lnTo>
                <a:lnTo>
                  <a:pt x="1087" y="497"/>
                </a:lnTo>
                <a:lnTo>
                  <a:pt x="1098" y="523"/>
                </a:lnTo>
                <a:lnTo>
                  <a:pt x="1082" y="531"/>
                </a:lnTo>
                <a:lnTo>
                  <a:pt x="1075" y="511"/>
                </a:lnTo>
                <a:lnTo>
                  <a:pt x="1067" y="537"/>
                </a:lnTo>
                <a:lnTo>
                  <a:pt x="1047" y="559"/>
                </a:lnTo>
                <a:lnTo>
                  <a:pt x="1064" y="588"/>
                </a:lnTo>
                <a:lnTo>
                  <a:pt x="1078" y="611"/>
                </a:lnTo>
                <a:lnTo>
                  <a:pt x="1058" y="625"/>
                </a:lnTo>
                <a:lnTo>
                  <a:pt x="1033" y="628"/>
                </a:lnTo>
                <a:lnTo>
                  <a:pt x="1010" y="625"/>
                </a:lnTo>
                <a:lnTo>
                  <a:pt x="985" y="642"/>
                </a:lnTo>
                <a:lnTo>
                  <a:pt x="970" y="594"/>
                </a:lnTo>
                <a:lnTo>
                  <a:pt x="990" y="574"/>
                </a:lnTo>
                <a:lnTo>
                  <a:pt x="942" y="566"/>
                </a:lnTo>
                <a:lnTo>
                  <a:pt x="916" y="551"/>
                </a:lnTo>
                <a:lnTo>
                  <a:pt x="902" y="557"/>
                </a:lnTo>
                <a:lnTo>
                  <a:pt x="883" y="540"/>
                </a:lnTo>
                <a:lnTo>
                  <a:pt x="877" y="554"/>
                </a:lnTo>
                <a:lnTo>
                  <a:pt x="863" y="562"/>
                </a:lnTo>
                <a:lnTo>
                  <a:pt x="851" y="559"/>
                </a:lnTo>
                <a:lnTo>
                  <a:pt x="837" y="545"/>
                </a:lnTo>
                <a:lnTo>
                  <a:pt x="823" y="551"/>
                </a:lnTo>
                <a:lnTo>
                  <a:pt x="806" y="568"/>
                </a:lnTo>
                <a:lnTo>
                  <a:pt x="789" y="583"/>
                </a:lnTo>
                <a:lnTo>
                  <a:pt x="758" y="597"/>
                </a:lnTo>
                <a:lnTo>
                  <a:pt x="744" y="602"/>
                </a:lnTo>
                <a:lnTo>
                  <a:pt x="724" y="623"/>
                </a:lnTo>
                <a:lnTo>
                  <a:pt x="650" y="685"/>
                </a:lnTo>
                <a:lnTo>
                  <a:pt x="647" y="710"/>
                </a:lnTo>
                <a:lnTo>
                  <a:pt x="628" y="707"/>
                </a:lnTo>
                <a:lnTo>
                  <a:pt x="616" y="735"/>
                </a:lnTo>
                <a:lnTo>
                  <a:pt x="582" y="766"/>
                </a:lnTo>
                <a:lnTo>
                  <a:pt x="564" y="781"/>
                </a:lnTo>
                <a:lnTo>
                  <a:pt x="568" y="790"/>
                </a:lnTo>
                <a:lnTo>
                  <a:pt x="571" y="801"/>
                </a:lnTo>
                <a:lnTo>
                  <a:pt x="559" y="809"/>
                </a:lnTo>
                <a:lnTo>
                  <a:pt x="540" y="823"/>
                </a:lnTo>
                <a:lnTo>
                  <a:pt x="528" y="827"/>
                </a:lnTo>
                <a:lnTo>
                  <a:pt x="525" y="852"/>
                </a:lnTo>
                <a:lnTo>
                  <a:pt x="519" y="880"/>
                </a:lnTo>
                <a:lnTo>
                  <a:pt x="505" y="886"/>
                </a:lnTo>
                <a:lnTo>
                  <a:pt x="491" y="855"/>
                </a:lnTo>
                <a:lnTo>
                  <a:pt x="474" y="841"/>
                </a:lnTo>
                <a:lnTo>
                  <a:pt x="454" y="852"/>
                </a:lnTo>
                <a:lnTo>
                  <a:pt x="445" y="878"/>
                </a:lnTo>
                <a:lnTo>
                  <a:pt x="409" y="880"/>
                </a:lnTo>
                <a:lnTo>
                  <a:pt x="389" y="886"/>
                </a:lnTo>
                <a:lnTo>
                  <a:pt x="364" y="906"/>
                </a:lnTo>
                <a:lnTo>
                  <a:pt x="355" y="894"/>
                </a:lnTo>
                <a:lnTo>
                  <a:pt x="350" y="861"/>
                </a:lnTo>
                <a:lnTo>
                  <a:pt x="341" y="849"/>
                </a:lnTo>
                <a:lnTo>
                  <a:pt x="310" y="869"/>
                </a:lnTo>
                <a:lnTo>
                  <a:pt x="286" y="841"/>
                </a:lnTo>
                <a:lnTo>
                  <a:pt x="259" y="846"/>
                </a:lnTo>
                <a:lnTo>
                  <a:pt x="238" y="838"/>
                </a:lnTo>
                <a:lnTo>
                  <a:pt x="216" y="844"/>
                </a:lnTo>
                <a:lnTo>
                  <a:pt x="174" y="792"/>
                </a:lnTo>
                <a:lnTo>
                  <a:pt x="153" y="792"/>
                </a:lnTo>
                <a:lnTo>
                  <a:pt x="122" y="818"/>
                </a:lnTo>
                <a:lnTo>
                  <a:pt x="94" y="823"/>
                </a:lnTo>
                <a:lnTo>
                  <a:pt x="69" y="858"/>
                </a:lnTo>
                <a:lnTo>
                  <a:pt x="46" y="844"/>
                </a:lnTo>
                <a:lnTo>
                  <a:pt x="6" y="863"/>
                </a:lnTo>
                <a:lnTo>
                  <a:pt x="0" y="832"/>
                </a:lnTo>
                <a:lnTo>
                  <a:pt x="46" y="804"/>
                </a:lnTo>
                <a:lnTo>
                  <a:pt x="38" y="787"/>
                </a:lnTo>
                <a:lnTo>
                  <a:pt x="31" y="770"/>
                </a:lnTo>
                <a:lnTo>
                  <a:pt x="55" y="735"/>
                </a:lnTo>
                <a:lnTo>
                  <a:pt x="48" y="690"/>
                </a:lnTo>
                <a:lnTo>
                  <a:pt x="55" y="602"/>
                </a:lnTo>
                <a:lnTo>
                  <a:pt x="77" y="571"/>
                </a:lnTo>
                <a:lnTo>
                  <a:pt x="111" y="545"/>
                </a:lnTo>
                <a:lnTo>
                  <a:pt x="143" y="520"/>
                </a:lnTo>
                <a:lnTo>
                  <a:pt x="171" y="497"/>
                </a:lnTo>
                <a:lnTo>
                  <a:pt x="185" y="480"/>
                </a:lnTo>
                <a:lnTo>
                  <a:pt x="193" y="466"/>
                </a:lnTo>
                <a:lnTo>
                  <a:pt x="190" y="443"/>
                </a:lnTo>
                <a:lnTo>
                  <a:pt x="176" y="429"/>
                </a:lnTo>
                <a:lnTo>
                  <a:pt x="157" y="423"/>
                </a:lnTo>
                <a:lnTo>
                  <a:pt x="134" y="423"/>
                </a:lnTo>
                <a:lnTo>
                  <a:pt x="128" y="412"/>
                </a:lnTo>
                <a:lnTo>
                  <a:pt x="125" y="392"/>
                </a:lnTo>
                <a:lnTo>
                  <a:pt x="119" y="364"/>
                </a:lnTo>
                <a:lnTo>
                  <a:pt x="103" y="338"/>
                </a:lnTo>
                <a:lnTo>
                  <a:pt x="86" y="330"/>
                </a:lnTo>
                <a:lnTo>
                  <a:pt x="57" y="324"/>
                </a:lnTo>
                <a:lnTo>
                  <a:pt x="38" y="327"/>
                </a:lnTo>
                <a:lnTo>
                  <a:pt x="26" y="330"/>
                </a:lnTo>
                <a:lnTo>
                  <a:pt x="12" y="324"/>
                </a:lnTo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grpSp>
        <p:nvGrpSpPr>
          <p:cNvPr id="27" name="Group 42"/>
          <p:cNvGrpSpPr>
            <a:grpSpLocks/>
          </p:cNvGrpSpPr>
          <p:nvPr/>
        </p:nvGrpSpPr>
        <p:grpSpPr bwMode="auto">
          <a:xfrm>
            <a:off x="1157438" y="5280430"/>
            <a:ext cx="2105425" cy="765638"/>
            <a:chOff x="3696" y="3336"/>
            <a:chExt cx="1249" cy="457"/>
          </a:xfrm>
          <a:solidFill>
            <a:srgbClr val="007FC7"/>
          </a:solidFill>
        </p:grpSpPr>
        <p:sp>
          <p:nvSpPr>
            <p:cNvPr id="28" name="Freeform 43"/>
            <p:cNvSpPr>
              <a:spLocks/>
            </p:cNvSpPr>
            <p:nvPr/>
          </p:nvSpPr>
          <p:spPr bwMode="auto">
            <a:xfrm>
              <a:off x="3759" y="3453"/>
              <a:ext cx="66" cy="104"/>
            </a:xfrm>
            <a:custGeom>
              <a:avLst/>
              <a:gdLst>
                <a:gd name="T0" fmla="*/ 65 w 66"/>
                <a:gd name="T1" fmla="*/ 69 h 104"/>
                <a:gd name="T2" fmla="*/ 58 w 66"/>
                <a:gd name="T3" fmla="*/ 0 h 104"/>
                <a:gd name="T4" fmla="*/ 16 w 66"/>
                <a:gd name="T5" fmla="*/ 0 h 104"/>
                <a:gd name="T6" fmla="*/ 0 w 66"/>
                <a:gd name="T7" fmla="*/ 23 h 104"/>
                <a:gd name="T8" fmla="*/ 25 w 66"/>
                <a:gd name="T9" fmla="*/ 96 h 104"/>
                <a:gd name="T10" fmla="*/ 46 w 66"/>
                <a:gd name="T11" fmla="*/ 103 h 104"/>
                <a:gd name="T12" fmla="*/ 65 w 66"/>
                <a:gd name="T13" fmla="*/ 69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104">
                  <a:moveTo>
                    <a:pt x="65" y="69"/>
                  </a:moveTo>
                  <a:lnTo>
                    <a:pt x="58" y="0"/>
                  </a:lnTo>
                  <a:lnTo>
                    <a:pt x="16" y="0"/>
                  </a:lnTo>
                  <a:lnTo>
                    <a:pt x="0" y="23"/>
                  </a:lnTo>
                  <a:lnTo>
                    <a:pt x="25" y="96"/>
                  </a:lnTo>
                  <a:lnTo>
                    <a:pt x="46" y="103"/>
                  </a:lnTo>
                  <a:lnTo>
                    <a:pt x="65" y="69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0" name="Freeform 44"/>
            <p:cNvSpPr>
              <a:spLocks/>
            </p:cNvSpPr>
            <p:nvPr/>
          </p:nvSpPr>
          <p:spPr bwMode="auto">
            <a:xfrm>
              <a:off x="4836" y="3336"/>
              <a:ext cx="109" cy="114"/>
            </a:xfrm>
            <a:custGeom>
              <a:avLst/>
              <a:gdLst>
                <a:gd name="T0" fmla="*/ 102 w 109"/>
                <a:gd name="T1" fmla="*/ 63 h 114"/>
                <a:gd name="T2" fmla="*/ 108 w 109"/>
                <a:gd name="T3" fmla="*/ 0 h 114"/>
                <a:gd name="T4" fmla="*/ 85 w 109"/>
                <a:gd name="T5" fmla="*/ 5 h 114"/>
                <a:gd name="T6" fmla="*/ 83 w 109"/>
                <a:gd name="T7" fmla="*/ 27 h 114"/>
                <a:gd name="T8" fmla="*/ 15 w 109"/>
                <a:gd name="T9" fmla="*/ 45 h 114"/>
                <a:gd name="T10" fmla="*/ 0 w 109"/>
                <a:gd name="T11" fmla="*/ 107 h 114"/>
                <a:gd name="T12" fmla="*/ 36 w 109"/>
                <a:gd name="T13" fmla="*/ 113 h 114"/>
                <a:gd name="T14" fmla="*/ 52 w 109"/>
                <a:gd name="T15" fmla="*/ 84 h 114"/>
                <a:gd name="T16" fmla="*/ 102 w 109"/>
                <a:gd name="T17" fmla="*/ 63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9" h="114">
                  <a:moveTo>
                    <a:pt x="102" y="63"/>
                  </a:moveTo>
                  <a:lnTo>
                    <a:pt x="108" y="0"/>
                  </a:lnTo>
                  <a:lnTo>
                    <a:pt x="85" y="5"/>
                  </a:lnTo>
                  <a:lnTo>
                    <a:pt x="83" y="27"/>
                  </a:lnTo>
                  <a:lnTo>
                    <a:pt x="15" y="45"/>
                  </a:lnTo>
                  <a:lnTo>
                    <a:pt x="0" y="107"/>
                  </a:lnTo>
                  <a:lnTo>
                    <a:pt x="36" y="113"/>
                  </a:lnTo>
                  <a:lnTo>
                    <a:pt x="52" y="84"/>
                  </a:lnTo>
                  <a:lnTo>
                    <a:pt x="102" y="63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1" name="Freeform 45"/>
            <p:cNvSpPr>
              <a:spLocks/>
            </p:cNvSpPr>
            <p:nvPr/>
          </p:nvSpPr>
          <p:spPr bwMode="auto">
            <a:xfrm>
              <a:off x="3923" y="3633"/>
              <a:ext cx="66" cy="53"/>
            </a:xfrm>
            <a:custGeom>
              <a:avLst/>
              <a:gdLst>
                <a:gd name="T0" fmla="*/ 65 w 66"/>
                <a:gd name="T1" fmla="*/ 21 h 53"/>
                <a:gd name="T2" fmla="*/ 24 w 66"/>
                <a:gd name="T3" fmla="*/ 0 h 53"/>
                <a:gd name="T4" fmla="*/ 0 w 66"/>
                <a:gd name="T5" fmla="*/ 18 h 53"/>
                <a:gd name="T6" fmla="*/ 19 w 66"/>
                <a:gd name="T7" fmla="*/ 52 h 53"/>
                <a:gd name="T8" fmla="*/ 54 w 66"/>
                <a:gd name="T9" fmla="*/ 52 h 53"/>
                <a:gd name="T10" fmla="*/ 65 w 66"/>
                <a:gd name="T11" fmla="*/ 2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53">
                  <a:moveTo>
                    <a:pt x="65" y="21"/>
                  </a:moveTo>
                  <a:lnTo>
                    <a:pt x="24" y="0"/>
                  </a:lnTo>
                  <a:lnTo>
                    <a:pt x="0" y="18"/>
                  </a:lnTo>
                  <a:lnTo>
                    <a:pt x="19" y="52"/>
                  </a:lnTo>
                  <a:lnTo>
                    <a:pt x="54" y="52"/>
                  </a:lnTo>
                  <a:lnTo>
                    <a:pt x="65" y="21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2" name="Freeform 46"/>
            <p:cNvSpPr>
              <a:spLocks/>
            </p:cNvSpPr>
            <p:nvPr/>
          </p:nvSpPr>
          <p:spPr bwMode="auto">
            <a:xfrm>
              <a:off x="3696" y="3732"/>
              <a:ext cx="86" cy="61"/>
            </a:xfrm>
            <a:custGeom>
              <a:avLst/>
              <a:gdLst>
                <a:gd name="T0" fmla="*/ 55 w 86"/>
                <a:gd name="T1" fmla="*/ 60 h 61"/>
                <a:gd name="T2" fmla="*/ 85 w 86"/>
                <a:gd name="T3" fmla="*/ 5 h 61"/>
                <a:gd name="T4" fmla="*/ 57 w 86"/>
                <a:gd name="T5" fmla="*/ 0 h 61"/>
                <a:gd name="T6" fmla="*/ 41 w 86"/>
                <a:gd name="T7" fmla="*/ 18 h 61"/>
                <a:gd name="T8" fmla="*/ 13 w 86"/>
                <a:gd name="T9" fmla="*/ 18 h 61"/>
                <a:gd name="T10" fmla="*/ 0 w 86"/>
                <a:gd name="T11" fmla="*/ 36 h 61"/>
                <a:gd name="T12" fmla="*/ 55 w 86"/>
                <a:gd name="T13" fmla="*/ 6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61">
                  <a:moveTo>
                    <a:pt x="55" y="60"/>
                  </a:moveTo>
                  <a:lnTo>
                    <a:pt x="85" y="5"/>
                  </a:lnTo>
                  <a:lnTo>
                    <a:pt x="57" y="0"/>
                  </a:lnTo>
                  <a:lnTo>
                    <a:pt x="41" y="18"/>
                  </a:lnTo>
                  <a:lnTo>
                    <a:pt x="13" y="18"/>
                  </a:lnTo>
                  <a:lnTo>
                    <a:pt x="0" y="36"/>
                  </a:lnTo>
                  <a:lnTo>
                    <a:pt x="55" y="6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3" name="Freeform 47"/>
            <p:cNvSpPr>
              <a:spLocks/>
            </p:cNvSpPr>
            <p:nvPr/>
          </p:nvSpPr>
          <p:spPr bwMode="auto">
            <a:xfrm>
              <a:off x="4327" y="3647"/>
              <a:ext cx="120" cy="121"/>
            </a:xfrm>
            <a:custGeom>
              <a:avLst/>
              <a:gdLst>
                <a:gd name="T0" fmla="*/ 119 w 120"/>
                <a:gd name="T1" fmla="*/ 97 h 121"/>
                <a:gd name="T2" fmla="*/ 110 w 120"/>
                <a:gd name="T3" fmla="*/ 13 h 121"/>
                <a:gd name="T4" fmla="*/ 33 w 120"/>
                <a:gd name="T5" fmla="*/ 0 h 121"/>
                <a:gd name="T6" fmla="*/ 25 w 120"/>
                <a:gd name="T7" fmla="*/ 36 h 121"/>
                <a:gd name="T8" fmla="*/ 0 w 120"/>
                <a:gd name="T9" fmla="*/ 44 h 121"/>
                <a:gd name="T10" fmla="*/ 9 w 120"/>
                <a:gd name="T11" fmla="*/ 102 h 121"/>
                <a:gd name="T12" fmla="*/ 58 w 120"/>
                <a:gd name="T13" fmla="*/ 120 h 121"/>
                <a:gd name="T14" fmla="*/ 119 w 120"/>
                <a:gd name="T15" fmla="*/ 9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121">
                  <a:moveTo>
                    <a:pt x="119" y="97"/>
                  </a:moveTo>
                  <a:lnTo>
                    <a:pt x="110" y="13"/>
                  </a:lnTo>
                  <a:lnTo>
                    <a:pt x="33" y="0"/>
                  </a:lnTo>
                  <a:lnTo>
                    <a:pt x="25" y="36"/>
                  </a:lnTo>
                  <a:lnTo>
                    <a:pt x="0" y="44"/>
                  </a:lnTo>
                  <a:lnTo>
                    <a:pt x="9" y="102"/>
                  </a:lnTo>
                  <a:lnTo>
                    <a:pt x="58" y="120"/>
                  </a:lnTo>
                  <a:lnTo>
                    <a:pt x="119" y="97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4" name="Freeform 48"/>
            <p:cNvSpPr>
              <a:spLocks/>
            </p:cNvSpPr>
            <p:nvPr/>
          </p:nvSpPr>
          <p:spPr bwMode="auto">
            <a:xfrm>
              <a:off x="4038" y="3541"/>
              <a:ext cx="183" cy="153"/>
            </a:xfrm>
            <a:custGeom>
              <a:avLst/>
              <a:gdLst>
                <a:gd name="T0" fmla="*/ 99 w 183"/>
                <a:gd name="T1" fmla="*/ 146 h 153"/>
                <a:gd name="T2" fmla="*/ 130 w 183"/>
                <a:gd name="T3" fmla="*/ 109 h 153"/>
                <a:gd name="T4" fmla="*/ 149 w 183"/>
                <a:gd name="T5" fmla="*/ 51 h 153"/>
                <a:gd name="T6" fmla="*/ 182 w 183"/>
                <a:gd name="T7" fmla="*/ 13 h 153"/>
                <a:gd name="T8" fmla="*/ 152 w 183"/>
                <a:gd name="T9" fmla="*/ 0 h 153"/>
                <a:gd name="T10" fmla="*/ 112 w 183"/>
                <a:gd name="T11" fmla="*/ 34 h 153"/>
                <a:gd name="T12" fmla="*/ 0 w 183"/>
                <a:gd name="T13" fmla="*/ 55 h 153"/>
                <a:gd name="T14" fmla="*/ 53 w 183"/>
                <a:gd name="T15" fmla="*/ 152 h 153"/>
                <a:gd name="T16" fmla="*/ 99 w 183"/>
                <a:gd name="T17" fmla="*/ 146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3" h="153">
                  <a:moveTo>
                    <a:pt x="99" y="146"/>
                  </a:moveTo>
                  <a:lnTo>
                    <a:pt x="130" y="109"/>
                  </a:lnTo>
                  <a:lnTo>
                    <a:pt x="149" y="51"/>
                  </a:lnTo>
                  <a:lnTo>
                    <a:pt x="182" y="13"/>
                  </a:lnTo>
                  <a:lnTo>
                    <a:pt x="152" y="0"/>
                  </a:lnTo>
                  <a:lnTo>
                    <a:pt x="112" y="34"/>
                  </a:lnTo>
                  <a:lnTo>
                    <a:pt x="0" y="55"/>
                  </a:lnTo>
                  <a:lnTo>
                    <a:pt x="53" y="152"/>
                  </a:lnTo>
                  <a:lnTo>
                    <a:pt x="99" y="146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5" name="Freeform 49"/>
            <p:cNvSpPr>
              <a:spLocks/>
            </p:cNvSpPr>
            <p:nvPr/>
          </p:nvSpPr>
          <p:spPr bwMode="auto">
            <a:xfrm>
              <a:off x="4678" y="3472"/>
              <a:ext cx="174" cy="208"/>
            </a:xfrm>
            <a:custGeom>
              <a:avLst/>
              <a:gdLst>
                <a:gd name="T0" fmla="*/ 146 w 174"/>
                <a:gd name="T1" fmla="*/ 158 h 208"/>
                <a:gd name="T2" fmla="*/ 173 w 174"/>
                <a:gd name="T3" fmla="*/ 66 h 208"/>
                <a:gd name="T4" fmla="*/ 163 w 174"/>
                <a:gd name="T5" fmla="*/ 0 h 208"/>
                <a:gd name="T6" fmla="*/ 130 w 174"/>
                <a:gd name="T7" fmla="*/ 2 h 208"/>
                <a:gd name="T8" fmla="*/ 88 w 174"/>
                <a:gd name="T9" fmla="*/ 87 h 208"/>
                <a:gd name="T10" fmla="*/ 69 w 174"/>
                <a:gd name="T11" fmla="*/ 154 h 208"/>
                <a:gd name="T12" fmla="*/ 47 w 174"/>
                <a:gd name="T13" fmla="*/ 183 h 208"/>
                <a:gd name="T14" fmla="*/ 0 w 174"/>
                <a:gd name="T15" fmla="*/ 199 h 208"/>
                <a:gd name="T16" fmla="*/ 48 w 174"/>
                <a:gd name="T17" fmla="*/ 207 h 208"/>
                <a:gd name="T18" fmla="*/ 88 w 174"/>
                <a:gd name="T19" fmla="*/ 162 h 208"/>
                <a:gd name="T20" fmla="*/ 146 w 174"/>
                <a:gd name="T21" fmla="*/ 15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208">
                  <a:moveTo>
                    <a:pt x="146" y="158"/>
                  </a:moveTo>
                  <a:lnTo>
                    <a:pt x="173" y="66"/>
                  </a:lnTo>
                  <a:lnTo>
                    <a:pt x="163" y="0"/>
                  </a:lnTo>
                  <a:lnTo>
                    <a:pt x="130" y="2"/>
                  </a:lnTo>
                  <a:lnTo>
                    <a:pt x="88" y="87"/>
                  </a:lnTo>
                  <a:lnTo>
                    <a:pt x="69" y="154"/>
                  </a:lnTo>
                  <a:lnTo>
                    <a:pt x="47" y="183"/>
                  </a:lnTo>
                  <a:lnTo>
                    <a:pt x="0" y="199"/>
                  </a:lnTo>
                  <a:lnTo>
                    <a:pt x="48" y="207"/>
                  </a:lnTo>
                  <a:lnTo>
                    <a:pt x="88" y="162"/>
                  </a:lnTo>
                  <a:lnTo>
                    <a:pt x="146" y="158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</p:grpSp>
      <p:sp>
        <p:nvSpPr>
          <p:cNvPr id="36" name="Line 50"/>
          <p:cNvSpPr>
            <a:spLocks noChangeShapeType="1"/>
          </p:cNvSpPr>
          <p:nvPr/>
        </p:nvSpPr>
        <p:spPr bwMode="auto">
          <a:xfrm>
            <a:off x="1047960" y="5136054"/>
            <a:ext cx="2495319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37" name="Line 51"/>
          <p:cNvSpPr>
            <a:spLocks noChangeShapeType="1"/>
          </p:cNvSpPr>
          <p:nvPr/>
        </p:nvSpPr>
        <p:spPr bwMode="auto">
          <a:xfrm>
            <a:off x="3549177" y="5136054"/>
            <a:ext cx="0" cy="91001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38" name="37 Rectángulo"/>
          <p:cNvSpPr/>
          <p:nvPr/>
        </p:nvSpPr>
        <p:spPr>
          <a:xfrm>
            <a:off x="4246768" y="4767021"/>
            <a:ext cx="397868" cy="212247"/>
          </a:xfrm>
          <a:prstGeom prst="rect">
            <a:avLst/>
          </a:prstGeom>
          <a:noFill/>
          <a:ln w="28575">
            <a:solidFill>
              <a:srgbClr val="21853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49%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39" name="38 Rectángulo"/>
          <p:cNvSpPr/>
          <p:nvPr/>
        </p:nvSpPr>
        <p:spPr>
          <a:xfrm>
            <a:off x="5850698" y="2666988"/>
            <a:ext cx="397868" cy="212247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36%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0" name="39 Rectángulo"/>
          <p:cNvSpPr/>
          <p:nvPr/>
        </p:nvSpPr>
        <p:spPr>
          <a:xfrm>
            <a:off x="3860612" y="1755122"/>
            <a:ext cx="585089" cy="226102"/>
          </a:xfrm>
          <a:prstGeom prst="rect">
            <a:avLst/>
          </a:prstGeom>
          <a:noFill/>
          <a:ln w="28575">
            <a:solidFill>
              <a:srgbClr val="56842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0%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1" name="40 Rectángulo"/>
          <p:cNvSpPr/>
          <p:nvPr/>
        </p:nvSpPr>
        <p:spPr>
          <a:xfrm>
            <a:off x="7755532" y="3764345"/>
            <a:ext cx="397868" cy="212247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00B0F0"/>
                </a:solidFill>
              </a:rPr>
              <a:t>88%</a:t>
            </a:r>
            <a:endParaRPr lang="es-ES" sz="900" dirty="0">
              <a:solidFill>
                <a:srgbClr val="00B0F0"/>
              </a:solidFill>
            </a:endParaRPr>
          </a:p>
        </p:txBody>
      </p:sp>
      <p:sp>
        <p:nvSpPr>
          <p:cNvPr id="42" name="41 Rectángulo"/>
          <p:cNvSpPr/>
          <p:nvPr/>
        </p:nvSpPr>
        <p:spPr>
          <a:xfrm>
            <a:off x="4648218" y="1795221"/>
            <a:ext cx="397868" cy="212247"/>
          </a:xfrm>
          <a:prstGeom prst="rect">
            <a:avLst/>
          </a:prstGeom>
          <a:noFill/>
          <a:ln w="28575">
            <a:solidFill>
              <a:srgbClr val="56842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>
                <a:solidFill>
                  <a:srgbClr val="FFFFFF"/>
                </a:solidFill>
              </a:rPr>
              <a:t>1</a:t>
            </a:r>
            <a:r>
              <a:rPr lang="es-ES" sz="900" dirty="0" smtClean="0">
                <a:solidFill>
                  <a:srgbClr val="FFFFFF"/>
                </a:solidFill>
              </a:rPr>
              <a:t>7%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3" name="42 Rectángulo"/>
          <p:cNvSpPr/>
          <p:nvPr/>
        </p:nvSpPr>
        <p:spPr>
          <a:xfrm>
            <a:off x="4267218" y="2540868"/>
            <a:ext cx="397868" cy="212247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69%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4" name="43 Rectángulo"/>
          <p:cNvSpPr/>
          <p:nvPr/>
        </p:nvSpPr>
        <p:spPr>
          <a:xfrm>
            <a:off x="5105418" y="3760068"/>
            <a:ext cx="397868" cy="212247"/>
          </a:xfrm>
          <a:prstGeom prst="rect">
            <a:avLst/>
          </a:prstGeom>
          <a:noFill/>
          <a:ln w="28575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46%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5" name="44 Rectángulo"/>
          <p:cNvSpPr/>
          <p:nvPr/>
        </p:nvSpPr>
        <p:spPr>
          <a:xfrm>
            <a:off x="6762700" y="2454741"/>
            <a:ext cx="397868" cy="212247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77%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6" name="45 Rectángulo"/>
          <p:cNvSpPr/>
          <p:nvPr/>
        </p:nvSpPr>
        <p:spPr>
          <a:xfrm>
            <a:off x="5877772" y="3658221"/>
            <a:ext cx="397868" cy="212247"/>
          </a:xfrm>
          <a:prstGeom prst="rect">
            <a:avLst/>
          </a:prstGeom>
          <a:noFill/>
          <a:ln w="28575">
            <a:solidFill>
              <a:srgbClr val="F9B26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75%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7" name="46 Rectángulo"/>
          <p:cNvSpPr/>
          <p:nvPr/>
        </p:nvSpPr>
        <p:spPr>
          <a:xfrm>
            <a:off x="3757171" y="3795027"/>
            <a:ext cx="397868" cy="212247"/>
          </a:xfrm>
          <a:prstGeom prst="rect">
            <a:avLst/>
          </a:prstGeom>
          <a:noFill/>
          <a:ln w="28575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81%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8" name="47 Rectángulo"/>
          <p:cNvSpPr/>
          <p:nvPr/>
        </p:nvSpPr>
        <p:spPr>
          <a:xfrm>
            <a:off x="3110163" y="1875101"/>
            <a:ext cx="397868" cy="212247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63%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9" name="48 Rectángulo"/>
          <p:cNvSpPr/>
          <p:nvPr/>
        </p:nvSpPr>
        <p:spPr>
          <a:xfrm>
            <a:off x="4683308" y="3184092"/>
            <a:ext cx="397868" cy="212247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77%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50" name="49 Rectángulo"/>
          <p:cNvSpPr/>
          <p:nvPr/>
        </p:nvSpPr>
        <p:spPr>
          <a:xfrm>
            <a:off x="5627568" y="4393288"/>
            <a:ext cx="397868" cy="212247"/>
          </a:xfrm>
          <a:prstGeom prst="rect">
            <a:avLst/>
          </a:prstGeom>
          <a:noFill/>
          <a:ln w="28575">
            <a:solidFill>
              <a:schemeClr val="accent4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67%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51" name="50 Rectángulo"/>
          <p:cNvSpPr/>
          <p:nvPr/>
        </p:nvSpPr>
        <p:spPr>
          <a:xfrm>
            <a:off x="5503286" y="2062479"/>
            <a:ext cx="397868" cy="212247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67%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52" name="51 Rectángulo"/>
          <p:cNvSpPr/>
          <p:nvPr/>
        </p:nvSpPr>
        <p:spPr>
          <a:xfrm>
            <a:off x="5149773" y="1832480"/>
            <a:ext cx="397868" cy="212247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58%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53" name="52 Rectángulo"/>
          <p:cNvSpPr/>
          <p:nvPr/>
        </p:nvSpPr>
        <p:spPr>
          <a:xfrm>
            <a:off x="5179531" y="2296468"/>
            <a:ext cx="397868" cy="212247"/>
          </a:xfrm>
          <a:prstGeom prst="rect">
            <a:avLst/>
          </a:prstGeom>
          <a:noFill/>
          <a:ln w="28575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60%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54" name="53 Rectángulo"/>
          <p:cNvSpPr/>
          <p:nvPr/>
        </p:nvSpPr>
        <p:spPr>
          <a:xfrm>
            <a:off x="2322248" y="5365297"/>
            <a:ext cx="397868" cy="212247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00B0F0"/>
                </a:solidFill>
              </a:rPr>
              <a:t>75%</a:t>
            </a:r>
            <a:endParaRPr lang="es-ES" sz="900" dirty="0">
              <a:solidFill>
                <a:srgbClr val="00B0F0"/>
              </a:solidFill>
            </a:endParaRPr>
          </a:p>
        </p:txBody>
      </p:sp>
      <p:sp>
        <p:nvSpPr>
          <p:cNvPr id="57" name="56 CuadroTexto"/>
          <p:cNvSpPr txBox="1"/>
          <p:nvPr/>
        </p:nvSpPr>
        <p:spPr>
          <a:xfrm>
            <a:off x="5148064" y="5802649"/>
            <a:ext cx="3516120" cy="769441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dirty="0" smtClean="0">
                <a:solidFill>
                  <a:srgbClr val="5F5F5F"/>
                </a:solidFill>
              </a:rPr>
              <a:t>Estos datos son de  carácter cualitativo en la mayoría de las CCAA, ya que las bases son muy reducidas. Las únicas CCAA que tienen bases superiores a 50 entrevistas son: Andalucía (65) y  Madrid  (56).</a:t>
            </a:r>
            <a:endParaRPr lang="es-ES" sz="1100" dirty="0">
              <a:solidFill>
                <a:srgbClr val="5F5F5F"/>
              </a:solidFill>
            </a:endParaRPr>
          </a:p>
        </p:txBody>
      </p:sp>
      <p:sp>
        <p:nvSpPr>
          <p:cNvPr id="58" name="57 CuadroTexto"/>
          <p:cNvSpPr txBox="1"/>
          <p:nvPr/>
        </p:nvSpPr>
        <p:spPr>
          <a:xfrm>
            <a:off x="388049" y="2176046"/>
            <a:ext cx="2239735" cy="3385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i="1" dirty="0" smtClean="0">
                <a:solidFill>
                  <a:srgbClr val="009DD9"/>
                </a:solidFill>
              </a:rPr>
              <a:t> Total 64%</a:t>
            </a:r>
            <a:endParaRPr lang="es-ES" sz="1600" i="1" dirty="0">
              <a:solidFill>
                <a:srgbClr val="009DD9"/>
              </a:solidFill>
            </a:endParaRPr>
          </a:p>
        </p:txBody>
      </p:sp>
      <p:sp>
        <p:nvSpPr>
          <p:cNvPr id="60" name="Rectangle 12"/>
          <p:cNvSpPr>
            <a:spLocks noChangeArrowheads="1"/>
          </p:cNvSpPr>
          <p:nvPr/>
        </p:nvSpPr>
        <p:spPr bwMode="auto">
          <a:xfrm>
            <a:off x="533400" y="698704"/>
            <a:ext cx="8610600" cy="50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FF"/>
                    </a:gs>
                    <a:gs pos="100000">
                      <a:srgbClr val="D5E5F3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r>
              <a:rPr lang="es-ES" sz="1400" dirty="0"/>
              <a:t>40. ¿En el botiquín del colegio hay glucagón?</a:t>
            </a:r>
            <a:r>
              <a:rPr lang="es-ES" sz="1400" dirty="0">
                <a:solidFill>
                  <a:srgbClr val="FF3300"/>
                </a:solidFill>
              </a:rPr>
              <a:t>(Sugerida y única)</a:t>
            </a:r>
          </a:p>
        </p:txBody>
      </p:sp>
      <p:sp>
        <p:nvSpPr>
          <p:cNvPr id="55" name="Rectangle 11"/>
          <p:cNvSpPr>
            <a:spLocks noChangeArrowheads="1"/>
          </p:cNvSpPr>
          <p:nvPr/>
        </p:nvSpPr>
        <p:spPr bwMode="auto">
          <a:xfrm>
            <a:off x="762000" y="228600"/>
            <a:ext cx="75428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ctr"/>
            <a:r>
              <a:rPr lang="es-ES_tradnl" sz="2400" dirty="0" smtClean="0">
                <a:solidFill>
                  <a:srgbClr val="0099FF"/>
                </a:solidFill>
                <a:ea typeface="ＭＳ Ｐゴシック" charset="-128"/>
              </a:rPr>
              <a:t>2. Glucagón</a:t>
            </a:r>
            <a:endParaRPr lang="es-ES_tradnl" sz="2400" dirty="0">
              <a:solidFill>
                <a:srgbClr val="0099FF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031227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 bwMode="auto">
          <a:xfrm>
            <a:off x="838200" y="800100"/>
            <a:ext cx="7232650" cy="571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algn="l"/>
            <a:r>
              <a:rPr lang="es-ES" altLang="es-ES" dirty="0" smtClean="0">
                <a:ea typeface="ＭＳ Ｐゴシック" pitchFamily="34" charset="-128"/>
              </a:rPr>
              <a:t>Ficha técnica (I)</a:t>
            </a:r>
          </a:p>
        </p:txBody>
      </p:sp>
      <p:sp>
        <p:nvSpPr>
          <p:cNvPr id="5" name="Content Placeholder 2"/>
          <p:cNvSpPr>
            <a:spLocks/>
          </p:cNvSpPr>
          <p:nvPr/>
        </p:nvSpPr>
        <p:spPr bwMode="auto">
          <a:xfrm>
            <a:off x="609600" y="1230288"/>
            <a:ext cx="7924800" cy="4789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26" tIns="45713" rIns="91426" bIns="45713"/>
          <a:lstStyle>
            <a:lvl1pPr marL="179388" indent="-169863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indent="0" algn="just" eaLnBrk="1" hangingPunct="1"/>
            <a:endParaRPr lang="es-ES" sz="1600" b="0" dirty="0" smtClean="0">
              <a:solidFill>
                <a:srgbClr val="5F5F5F"/>
              </a:solidFill>
              <a:latin typeface="Calibri"/>
            </a:endParaRPr>
          </a:p>
          <a:p>
            <a:pPr marL="0" indent="0" algn="just" eaLnBrk="1" hangingPunct="1"/>
            <a:r>
              <a:rPr lang="es-ES" sz="1600" b="0" dirty="0" smtClean="0">
                <a:solidFill>
                  <a:srgbClr val="5F5F5F"/>
                </a:solidFill>
                <a:latin typeface="Calibri"/>
              </a:rPr>
              <a:t>El </a:t>
            </a:r>
            <a:r>
              <a:rPr lang="es-ES" sz="1600" dirty="0">
                <a:solidFill>
                  <a:srgbClr val="0381CD"/>
                </a:solidFill>
                <a:latin typeface="Calibri" pitchFamily="34" charset="0"/>
                <a:cs typeface="Times New Roman" pitchFamily="18" charset="0"/>
              </a:rPr>
              <a:t>universo </a:t>
            </a:r>
            <a:r>
              <a:rPr lang="es-ES" sz="1600" b="0" dirty="0">
                <a:solidFill>
                  <a:srgbClr val="5F5F5F"/>
                </a:solidFill>
                <a:latin typeface="Calibri"/>
              </a:rPr>
              <a:t>objeto de </a:t>
            </a:r>
            <a:r>
              <a:rPr lang="es-ES" sz="1600" b="0" dirty="0" smtClean="0">
                <a:solidFill>
                  <a:srgbClr val="5F5F5F"/>
                </a:solidFill>
                <a:latin typeface="Calibri"/>
              </a:rPr>
              <a:t>estudio ha estado formado por dos colectivos:</a:t>
            </a:r>
          </a:p>
          <a:p>
            <a:pPr marL="0" indent="0" algn="just" eaLnBrk="1" hangingPunct="1"/>
            <a:endParaRPr lang="es-ES" sz="1600" b="0" dirty="0" smtClean="0">
              <a:solidFill>
                <a:srgbClr val="5F5F5F"/>
              </a:solidFill>
              <a:latin typeface="Calibri"/>
            </a:endParaRPr>
          </a:p>
          <a:p>
            <a:pPr marL="849312" lvl="1" algn="just" eaLnBrk="1" hangingPunct="1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0381CD"/>
                </a:solidFill>
                <a:latin typeface="Calibri" pitchFamily="34" charset="0"/>
                <a:cs typeface="Times New Roman" pitchFamily="18" charset="0"/>
              </a:rPr>
              <a:t>Padres con niños con diabetes en edad escolar (</a:t>
            </a:r>
            <a:r>
              <a:rPr lang="es-ES" sz="1600" dirty="0" smtClean="0">
                <a:solidFill>
                  <a:srgbClr val="0381CD"/>
                </a:solidFill>
                <a:latin typeface="Calibri" pitchFamily="34" charset="0"/>
                <a:cs typeface="Times New Roman" pitchFamily="18" charset="0"/>
              </a:rPr>
              <a:t>3-16 </a:t>
            </a:r>
            <a:r>
              <a:rPr lang="es-ES" sz="1600" dirty="0">
                <a:solidFill>
                  <a:srgbClr val="0381CD"/>
                </a:solidFill>
                <a:latin typeface="Calibri" pitchFamily="34" charset="0"/>
                <a:cs typeface="Times New Roman" pitchFamily="18" charset="0"/>
              </a:rPr>
              <a:t>años)</a:t>
            </a:r>
          </a:p>
          <a:p>
            <a:pPr marL="849312" lvl="1" algn="just" eaLnBrk="1" hangingPunct="1">
              <a:buFont typeface="Arial" panose="020B0604020202020204" pitchFamily="34" charset="0"/>
              <a:buChar char="•"/>
            </a:pPr>
            <a:r>
              <a:rPr lang="es-ES" sz="1600" b="0" dirty="0" smtClean="0">
                <a:solidFill>
                  <a:srgbClr val="5F5F5F"/>
                </a:solidFill>
                <a:latin typeface="Calibri"/>
              </a:rPr>
              <a:t>Los </a:t>
            </a:r>
            <a:r>
              <a:rPr lang="es-ES" sz="1600" dirty="0">
                <a:solidFill>
                  <a:srgbClr val="0381CD"/>
                </a:solidFill>
                <a:latin typeface="Calibri" pitchFamily="34" charset="0"/>
                <a:cs typeface="Times New Roman" pitchFamily="18" charset="0"/>
              </a:rPr>
              <a:t>propios niños con Diabetes, con edades entre 6 – 16 </a:t>
            </a:r>
            <a:r>
              <a:rPr lang="es-ES" sz="1600" dirty="0" smtClean="0">
                <a:solidFill>
                  <a:srgbClr val="0381CD"/>
                </a:solidFill>
                <a:latin typeface="Calibri" pitchFamily="34" charset="0"/>
                <a:cs typeface="Times New Roman" pitchFamily="18" charset="0"/>
              </a:rPr>
              <a:t>años</a:t>
            </a:r>
          </a:p>
          <a:p>
            <a:pPr marL="849312" lvl="1" algn="just" eaLnBrk="1" hangingPunct="1">
              <a:buFont typeface="Arial" panose="020B0604020202020204" pitchFamily="34" charset="0"/>
              <a:buChar char="•"/>
            </a:pPr>
            <a:endParaRPr lang="es-ES" sz="1600" b="0" dirty="0">
              <a:solidFill>
                <a:srgbClr val="5F5F5F"/>
              </a:solidFill>
              <a:latin typeface="Calibri"/>
            </a:endParaRPr>
          </a:p>
          <a:p>
            <a:pPr marL="563562" lvl="1" indent="0" algn="just" eaLnBrk="1" hangingPunct="1"/>
            <a:r>
              <a:rPr lang="es-ES" sz="1600" b="0" dirty="0">
                <a:solidFill>
                  <a:srgbClr val="5F5F5F"/>
                </a:solidFill>
                <a:latin typeface="Calibri"/>
              </a:rPr>
              <a:t>En las entrevistas en Madrid la edad se amplió a 18 años.</a:t>
            </a:r>
          </a:p>
          <a:p>
            <a:pPr marL="563562" lvl="1" indent="0" algn="just" eaLnBrk="1" hangingPunct="1"/>
            <a:endParaRPr lang="es-ES" sz="1600" dirty="0">
              <a:solidFill>
                <a:srgbClr val="0381CD"/>
              </a:solidFill>
              <a:latin typeface="Calibri" pitchFamily="34" charset="0"/>
              <a:cs typeface="Times New Roman" pitchFamily="18" charset="0"/>
            </a:endParaRPr>
          </a:p>
          <a:p>
            <a:pPr marL="0" lvl="1" indent="0" algn="just" eaLnBrk="1" hangingPunct="1"/>
            <a:r>
              <a:rPr lang="es-ES" altLang="ja-JP" sz="1600" dirty="0" smtClean="0">
                <a:solidFill>
                  <a:srgbClr val="0381CD"/>
                </a:solidFill>
                <a:latin typeface="Calibri" pitchFamily="34" charset="0"/>
                <a:cs typeface="Times New Roman" pitchFamily="18" charset="0"/>
              </a:rPr>
              <a:t>Metodología</a:t>
            </a:r>
            <a:r>
              <a:rPr lang="es-ES" altLang="ja-JP" sz="1600" dirty="0">
                <a:solidFill>
                  <a:srgbClr val="0381CD"/>
                </a:solidFill>
                <a:latin typeface="Calibri" pitchFamily="34" charset="0"/>
                <a:cs typeface="Times New Roman" pitchFamily="18" charset="0"/>
              </a:rPr>
              <a:t>. </a:t>
            </a:r>
            <a:r>
              <a:rPr lang="es-ES" altLang="ja-JP" sz="1600" b="0" dirty="0" smtClean="0">
                <a:solidFill>
                  <a:srgbClr val="5F5F5F"/>
                </a:solidFill>
                <a:latin typeface="Calibri"/>
              </a:rPr>
              <a:t>Se ha aplicado una </a:t>
            </a:r>
            <a:r>
              <a:rPr lang="es-ES" altLang="ja-JP" sz="1600" dirty="0" smtClean="0">
                <a:solidFill>
                  <a:srgbClr val="5F5F5F"/>
                </a:solidFill>
                <a:latin typeface="Calibri"/>
              </a:rPr>
              <a:t>metodología Cuantitativa</a:t>
            </a:r>
            <a:r>
              <a:rPr lang="es-ES" altLang="ja-JP" sz="1600" b="0" dirty="0" smtClean="0">
                <a:solidFill>
                  <a:srgbClr val="5F5F5F"/>
                </a:solidFill>
                <a:latin typeface="Calibri"/>
              </a:rPr>
              <a:t>, si bien la técnica ha sido diferente en base al área </a:t>
            </a:r>
            <a:r>
              <a:rPr lang="es-ES" altLang="ja-JP" sz="1600" dirty="0" smtClean="0">
                <a:solidFill>
                  <a:srgbClr val="5F5F5F"/>
                </a:solidFill>
                <a:latin typeface="Calibri"/>
              </a:rPr>
              <a:t>geográfica:</a:t>
            </a:r>
            <a:endParaRPr lang="es-ES" altLang="ja-JP" sz="1600" dirty="0">
              <a:solidFill>
                <a:srgbClr val="5F5F5F"/>
              </a:solidFill>
              <a:latin typeface="Calibri"/>
            </a:endParaRPr>
          </a:p>
          <a:p>
            <a:pPr marL="0" lvl="1" indent="0" algn="just" eaLnBrk="1" hangingPunct="1"/>
            <a:endParaRPr lang="es-ES" altLang="ja-JP" sz="1600" b="0" dirty="0">
              <a:solidFill>
                <a:srgbClr val="5F5F5F"/>
              </a:solidFill>
              <a:latin typeface="Calibri"/>
            </a:endParaRPr>
          </a:p>
          <a:p>
            <a:pPr marL="685800" lvl="2" algn="just" eaLnBrk="1" hangingPunct="1">
              <a:buFont typeface="Arial" panose="020B0604020202020204" pitchFamily="34" charset="0"/>
              <a:buChar char="•"/>
            </a:pPr>
            <a:r>
              <a:rPr lang="es-ES" altLang="ja-JP" sz="1600" dirty="0" smtClean="0">
                <a:solidFill>
                  <a:srgbClr val="5F5F5F"/>
                </a:solidFill>
                <a:latin typeface="Calibri"/>
              </a:rPr>
              <a:t>Cuestionarios </a:t>
            </a:r>
            <a:r>
              <a:rPr lang="es-ES" altLang="ja-JP" sz="1600" dirty="0" err="1" smtClean="0">
                <a:solidFill>
                  <a:srgbClr val="5F5F5F"/>
                </a:solidFill>
                <a:latin typeface="Calibri"/>
              </a:rPr>
              <a:t>Autoadministrados</a:t>
            </a:r>
            <a:r>
              <a:rPr lang="es-ES" altLang="ja-JP" sz="1600" dirty="0" smtClean="0">
                <a:solidFill>
                  <a:srgbClr val="5F5F5F"/>
                </a:solidFill>
                <a:latin typeface="Calibri"/>
              </a:rPr>
              <a:t> </a:t>
            </a:r>
            <a:r>
              <a:rPr lang="es-ES" altLang="ja-JP" sz="1600" b="0" dirty="0" smtClean="0">
                <a:solidFill>
                  <a:srgbClr val="5F5F5F"/>
                </a:solidFill>
                <a:latin typeface="Calibri"/>
              </a:rPr>
              <a:t>en la Comunidad de Madrid. </a:t>
            </a:r>
            <a:r>
              <a:rPr lang="es-ES" altLang="es-ES" sz="1600" b="0" dirty="0">
                <a:solidFill>
                  <a:srgbClr val="5F5F5F"/>
                </a:solidFill>
                <a:latin typeface="Calibri"/>
              </a:rPr>
              <a:t>La Fundación se encargó del envío de los cuestionarios a los Hospitales, y de su posterior seguimiento y recepción</a:t>
            </a:r>
            <a:r>
              <a:rPr lang="es-ES" altLang="es-ES" sz="1600" b="0" dirty="0" smtClean="0">
                <a:solidFill>
                  <a:srgbClr val="5F5F5F"/>
                </a:solidFill>
                <a:latin typeface="Calibri"/>
              </a:rPr>
              <a:t>.</a:t>
            </a:r>
          </a:p>
          <a:p>
            <a:pPr marL="685800" lvl="2" algn="just" eaLnBrk="1" hangingPunct="1">
              <a:buFont typeface="Arial" panose="020B0604020202020204" pitchFamily="34" charset="0"/>
              <a:buChar char="•"/>
            </a:pPr>
            <a:r>
              <a:rPr lang="es-ES" altLang="ja-JP" sz="1600" dirty="0">
                <a:solidFill>
                  <a:srgbClr val="5F5F5F"/>
                </a:solidFill>
                <a:latin typeface="Calibri"/>
              </a:rPr>
              <a:t>Entrevistas Online </a:t>
            </a:r>
            <a:r>
              <a:rPr lang="es-ES" altLang="ja-JP" sz="1600" b="0" dirty="0">
                <a:solidFill>
                  <a:srgbClr val="5F5F5F"/>
                </a:solidFill>
                <a:latin typeface="Calibri"/>
              </a:rPr>
              <a:t>a padres con niños con </a:t>
            </a:r>
            <a:r>
              <a:rPr lang="es-ES" altLang="ja-JP" sz="1600" b="0" dirty="0" smtClean="0">
                <a:solidFill>
                  <a:srgbClr val="5F5F5F"/>
                </a:solidFill>
                <a:latin typeface="Calibri"/>
              </a:rPr>
              <a:t>Diabetes en el territorio nacional. Estas </a:t>
            </a:r>
            <a:r>
              <a:rPr lang="es-ES" altLang="ja-JP" sz="1600" b="0" dirty="0">
                <a:solidFill>
                  <a:srgbClr val="5F5F5F"/>
                </a:solidFill>
                <a:latin typeface="Calibri"/>
              </a:rPr>
              <a:t>entrevistas se han obtenido a través de un link al que se accedía a partir de la página Web de la Fundación para la Diabetes.</a:t>
            </a: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  <a:buClr>
                <a:srgbClr val="3A5BC4"/>
              </a:buClr>
              <a:buFont typeface="Wingdings" pitchFamily="2" charset="2"/>
              <a:buNone/>
            </a:pPr>
            <a:endParaRPr lang="es-ES" altLang="es-ES" sz="1600" i="1" dirty="0" smtClean="0">
              <a:solidFill>
                <a:srgbClr val="009DD9"/>
              </a:solidFill>
              <a:latin typeface="Trebuchet MS" pitchFamily="34" charset="0"/>
            </a:endParaRPr>
          </a:p>
          <a:p>
            <a:pPr marL="0" indent="9525" algn="just" eaLnBrk="1" hangingPunct="1">
              <a:lnSpc>
                <a:spcPct val="90000"/>
              </a:lnSpc>
              <a:spcBef>
                <a:spcPct val="20000"/>
              </a:spcBef>
              <a:buClr>
                <a:srgbClr val="3A5BC4"/>
              </a:buClr>
              <a:buFont typeface="Wingdings" pitchFamily="2" charset="2"/>
              <a:buNone/>
            </a:pPr>
            <a:r>
              <a:rPr lang="es-ES" altLang="es-ES" sz="1600" b="0" dirty="0">
                <a:solidFill>
                  <a:srgbClr val="5F5F5F"/>
                </a:solidFill>
                <a:latin typeface="Calibri"/>
              </a:rPr>
              <a:t>En ambos casos se ha aplicado un cuestionario estructurado diseñado por la Fundación para la Diabetes y Nielsen, de una duración aproximada de </a:t>
            </a:r>
            <a:r>
              <a:rPr lang="es-ES" altLang="es-ES" sz="1600" b="0" dirty="0" smtClean="0">
                <a:solidFill>
                  <a:srgbClr val="5F5F5F"/>
                </a:solidFill>
                <a:latin typeface="Calibri"/>
              </a:rPr>
              <a:t>15-20 </a:t>
            </a:r>
            <a:r>
              <a:rPr lang="es-ES" altLang="es-ES" sz="1600" b="0" dirty="0">
                <a:solidFill>
                  <a:srgbClr val="5F5F5F"/>
                </a:solidFill>
                <a:latin typeface="Calibri"/>
              </a:rPr>
              <a:t>minutos.</a:t>
            </a:r>
          </a:p>
          <a:p>
            <a:pPr algn="just" eaLnBrk="1" hangingPunct="1">
              <a:lnSpc>
                <a:spcPct val="10000"/>
              </a:lnSpc>
              <a:spcBef>
                <a:spcPct val="20000"/>
              </a:spcBef>
              <a:buClr>
                <a:srgbClr val="3A5BC4"/>
              </a:buClr>
              <a:buFont typeface="Wingdings" pitchFamily="2" charset="2"/>
              <a:buNone/>
            </a:pPr>
            <a:endParaRPr lang="es-ES" altLang="es-ES" sz="1600" i="1" dirty="0">
              <a:solidFill>
                <a:srgbClr val="009DD9"/>
              </a:solidFill>
              <a:latin typeface="Trebuchet MS" pitchFamily="34" charset="0"/>
            </a:endParaRPr>
          </a:p>
          <a:p>
            <a:pPr algn="just" eaLnBrk="1" hangingPunct="1">
              <a:spcBef>
                <a:spcPct val="20000"/>
              </a:spcBef>
              <a:buClr>
                <a:srgbClr val="3A5BC4"/>
              </a:buClr>
              <a:buFont typeface="Wingdings" pitchFamily="2" charset="2"/>
              <a:buNone/>
            </a:pPr>
            <a:r>
              <a:rPr lang="es-ES" altLang="es-ES" sz="1600" i="1" dirty="0">
                <a:solidFill>
                  <a:srgbClr val="009DD9"/>
                </a:solidFill>
                <a:latin typeface="Trebuchet MS" pitchFamily="34" charset="0"/>
              </a:rPr>
              <a:t>	</a:t>
            </a:r>
            <a:endParaRPr lang="es-ES" altLang="ja-JP" sz="1600" b="0" dirty="0" smtClean="0">
              <a:solidFill>
                <a:srgbClr val="616365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609600" y="1456182"/>
            <a:ext cx="8229600" cy="4868417"/>
          </a:xfrm>
          <a:prstGeom prst="rect">
            <a:avLst/>
          </a:prstGeom>
          <a:noFill/>
          <a:ln>
            <a:solidFill>
              <a:srgbClr val="9FDA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rgbClr val="FFFFFF"/>
              </a:solidFill>
            </a:endParaRPr>
          </a:p>
        </p:txBody>
      </p:sp>
      <p:grpSp>
        <p:nvGrpSpPr>
          <p:cNvPr id="12" name="Group 175"/>
          <p:cNvGrpSpPr/>
          <p:nvPr/>
        </p:nvGrpSpPr>
        <p:grpSpPr>
          <a:xfrm>
            <a:off x="7668344" y="44624"/>
            <a:ext cx="936104" cy="896112"/>
            <a:chOff x="747239" y="4805622"/>
            <a:chExt cx="1271016" cy="1271016"/>
          </a:xfrm>
        </p:grpSpPr>
        <p:sp>
          <p:nvSpPr>
            <p:cNvPr id="13" name="Oval 22"/>
            <p:cNvSpPr/>
            <p:nvPr/>
          </p:nvSpPr>
          <p:spPr>
            <a:xfrm>
              <a:off x="747239" y="4805622"/>
              <a:ext cx="1271016" cy="1271016"/>
            </a:xfrm>
            <a:prstGeom prst="ellipse">
              <a:avLst/>
            </a:prstGeom>
            <a:solidFill>
              <a:srgbClr val="009D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14" name="Picture 174" descr="Audience.em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34321" y="5180526"/>
              <a:ext cx="896853" cy="5212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145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62000" y="228600"/>
            <a:ext cx="75428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ctr"/>
            <a:r>
              <a:rPr lang="es-ES_tradnl" sz="2400" dirty="0">
                <a:solidFill>
                  <a:srgbClr val="0099FF"/>
                </a:solidFill>
                <a:ea typeface="ＭＳ Ｐゴシック" charset="-128"/>
              </a:rPr>
              <a:t>2</a:t>
            </a:r>
            <a:r>
              <a:rPr lang="es-ES_tradnl" sz="2400" dirty="0" smtClean="0">
                <a:solidFill>
                  <a:srgbClr val="0099FF"/>
                </a:solidFill>
                <a:ea typeface="ＭＳ Ｐゴシック" charset="-128"/>
              </a:rPr>
              <a:t>. Glucagón</a:t>
            </a:r>
            <a:endParaRPr lang="es-ES_tradnl" sz="2400" dirty="0">
              <a:solidFill>
                <a:srgbClr val="0099FF"/>
              </a:solidFill>
              <a:ea typeface="ＭＳ Ｐゴシック" charset="-128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33400" y="761792"/>
            <a:ext cx="8610600" cy="50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FF"/>
                    </a:gs>
                    <a:gs pos="100000">
                      <a:srgbClr val="D5E5F3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r>
              <a:rPr lang="es-ES" sz="1400" dirty="0" smtClean="0"/>
              <a:t>41. ¿Alguien </a:t>
            </a:r>
            <a:r>
              <a:rPr lang="es-ES" sz="1400" dirty="0"/>
              <a:t>en el centro sabe poner el glucagón? </a:t>
            </a:r>
            <a:r>
              <a:rPr lang="es-ES" sz="1400" dirty="0">
                <a:solidFill>
                  <a:srgbClr val="FF3300"/>
                </a:solidFill>
              </a:rPr>
              <a:t>(Sugerida y única)</a:t>
            </a:r>
          </a:p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endParaRPr lang="es-ES" sz="1400" dirty="0"/>
          </a:p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endParaRPr lang="es-ES" sz="1400" dirty="0" smtClean="0">
              <a:solidFill>
                <a:srgbClr val="FF3300"/>
              </a:solidFill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57200" y="5728998"/>
            <a:ext cx="8382000" cy="30777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defRPr sz="1400" b="1">
                <a:cs typeface="Arial" charset="0"/>
              </a:defRPr>
            </a:lvl1pPr>
            <a:lvl2pPr marL="742950" indent="-285750" eaLnBrk="0" hangingPunct="0">
              <a:defRPr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9pPr>
          </a:lstStyle>
          <a:p>
            <a:r>
              <a:rPr lang="es-ES" i="1" dirty="0" smtClean="0">
                <a:solidFill>
                  <a:srgbClr val="0070C0"/>
                </a:solidFill>
              </a:rPr>
              <a:t>Solo un 36% afirma que saben suministrar el glucagón en sus centros.</a:t>
            </a:r>
            <a:endParaRPr lang="es-ES" i="1" dirty="0">
              <a:solidFill>
                <a:srgbClr val="0070C0"/>
              </a:solidFill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685800" y="1676400"/>
            <a:ext cx="8001000" cy="332805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8" name="Char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6719114"/>
              </p:ext>
            </p:extLst>
          </p:nvPr>
        </p:nvGraphicFramePr>
        <p:xfrm>
          <a:off x="989463" y="1676400"/>
          <a:ext cx="7315433" cy="3514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8 CuadroTexto"/>
          <p:cNvSpPr txBox="1"/>
          <p:nvPr/>
        </p:nvSpPr>
        <p:spPr>
          <a:xfrm>
            <a:off x="2247900" y="1524000"/>
            <a:ext cx="10287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 i="1" dirty="0" smtClean="0">
                <a:solidFill>
                  <a:schemeClr val="accent1"/>
                </a:solidFill>
              </a:rPr>
              <a:t>% Total</a:t>
            </a:r>
            <a:endParaRPr lang="es-ES" sz="1600" i="1" dirty="0">
              <a:solidFill>
                <a:schemeClr val="accent1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4838700" y="1524000"/>
            <a:ext cx="30861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 i="1" dirty="0" smtClean="0">
                <a:solidFill>
                  <a:schemeClr val="accent1"/>
                </a:solidFill>
              </a:rPr>
              <a:t>% Edad</a:t>
            </a:r>
            <a:endParaRPr lang="es-ES" sz="1600" i="1" dirty="0">
              <a:solidFill>
                <a:schemeClr val="accent1"/>
              </a:solidFill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780096" y="4982979"/>
            <a:ext cx="7392304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Base</a:t>
            </a:r>
            <a:r>
              <a:rPr lang="en-US" sz="1000" dirty="0">
                <a:solidFill>
                  <a:srgbClr val="777777"/>
                </a:solidFill>
                <a:cs typeface="Arial" pitchFamily="34" charset="0"/>
              </a:rPr>
              <a:t>: 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Total                                           (367)                                                                            (</a:t>
            </a:r>
            <a:r>
              <a:rPr lang="en-US" sz="1000" dirty="0" smtClean="0">
                <a:solidFill>
                  <a:schemeClr val="bg2"/>
                </a:solidFill>
                <a:cs typeface="Arial" pitchFamily="34" charset="0"/>
              </a:rPr>
              <a:t>178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)                               (</a:t>
            </a:r>
            <a:r>
              <a:rPr lang="en-US" sz="1000" dirty="0">
                <a:solidFill>
                  <a:schemeClr val="bg2"/>
                </a:solidFill>
                <a:cs typeface="Arial" pitchFamily="34" charset="0"/>
              </a:rPr>
              <a:t>140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)                                   (</a:t>
            </a:r>
            <a:r>
              <a:rPr lang="en-US" sz="1000" dirty="0">
                <a:solidFill>
                  <a:schemeClr val="bg2"/>
                </a:solidFill>
                <a:cs typeface="Arial" pitchFamily="34" charset="0"/>
              </a:rPr>
              <a:t>49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)</a:t>
            </a:r>
            <a:endParaRPr lang="en-US" sz="1000" dirty="0">
              <a:solidFill>
                <a:srgbClr val="FF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801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CuadroTexto"/>
          <p:cNvSpPr txBox="1"/>
          <p:nvPr/>
        </p:nvSpPr>
        <p:spPr>
          <a:xfrm>
            <a:off x="388049" y="1828800"/>
            <a:ext cx="2239735" cy="3385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i="1" dirty="0">
                <a:solidFill>
                  <a:srgbClr val="009DD9"/>
                </a:solidFill>
              </a:rPr>
              <a:t>% </a:t>
            </a:r>
            <a:r>
              <a:rPr lang="es-ES" sz="1600" i="1" dirty="0" smtClean="0">
                <a:solidFill>
                  <a:srgbClr val="009DD9"/>
                </a:solidFill>
              </a:rPr>
              <a:t>SI</a:t>
            </a:r>
            <a:endParaRPr lang="es-ES" sz="1600" i="1" dirty="0">
              <a:solidFill>
                <a:srgbClr val="009DD9"/>
              </a:solidFill>
            </a:endParaRPr>
          </a:p>
        </p:txBody>
      </p:sp>
      <p:sp>
        <p:nvSpPr>
          <p:cNvPr id="6" name="Freeform 3"/>
          <p:cNvSpPr>
            <a:spLocks/>
          </p:cNvSpPr>
          <p:nvPr/>
        </p:nvSpPr>
        <p:spPr bwMode="auto">
          <a:xfrm>
            <a:off x="4571404" y="2950638"/>
            <a:ext cx="591895" cy="597926"/>
          </a:xfrm>
          <a:custGeom>
            <a:avLst/>
            <a:gdLst>
              <a:gd name="T0" fmla="*/ 0 w 336"/>
              <a:gd name="T1" fmla="*/ 278 h 356"/>
              <a:gd name="T2" fmla="*/ 6 w 336"/>
              <a:gd name="T3" fmla="*/ 230 h 356"/>
              <a:gd name="T4" fmla="*/ 48 w 336"/>
              <a:gd name="T5" fmla="*/ 202 h 356"/>
              <a:gd name="T6" fmla="*/ 43 w 336"/>
              <a:gd name="T7" fmla="*/ 181 h 356"/>
              <a:gd name="T8" fmla="*/ 94 w 336"/>
              <a:gd name="T9" fmla="*/ 136 h 356"/>
              <a:gd name="T10" fmla="*/ 103 w 336"/>
              <a:gd name="T11" fmla="*/ 108 h 356"/>
              <a:gd name="T12" fmla="*/ 126 w 336"/>
              <a:gd name="T13" fmla="*/ 108 h 356"/>
              <a:gd name="T14" fmla="*/ 128 w 336"/>
              <a:gd name="T15" fmla="*/ 91 h 356"/>
              <a:gd name="T16" fmla="*/ 193 w 336"/>
              <a:gd name="T17" fmla="*/ 26 h 356"/>
              <a:gd name="T18" fmla="*/ 224 w 336"/>
              <a:gd name="T19" fmla="*/ 0 h 356"/>
              <a:gd name="T20" fmla="*/ 259 w 336"/>
              <a:gd name="T21" fmla="*/ 34 h 356"/>
              <a:gd name="T22" fmla="*/ 253 w 336"/>
              <a:gd name="T23" fmla="*/ 54 h 356"/>
              <a:gd name="T24" fmla="*/ 247 w 336"/>
              <a:gd name="T25" fmla="*/ 71 h 356"/>
              <a:gd name="T26" fmla="*/ 273 w 336"/>
              <a:gd name="T27" fmla="*/ 159 h 356"/>
              <a:gd name="T28" fmla="*/ 293 w 336"/>
              <a:gd name="T29" fmla="*/ 164 h 356"/>
              <a:gd name="T30" fmla="*/ 312 w 336"/>
              <a:gd name="T31" fmla="*/ 261 h 356"/>
              <a:gd name="T32" fmla="*/ 335 w 336"/>
              <a:gd name="T33" fmla="*/ 278 h 356"/>
              <a:gd name="T34" fmla="*/ 335 w 336"/>
              <a:gd name="T35" fmla="*/ 295 h 356"/>
              <a:gd name="T36" fmla="*/ 307 w 336"/>
              <a:gd name="T37" fmla="*/ 304 h 356"/>
              <a:gd name="T38" fmla="*/ 312 w 336"/>
              <a:gd name="T39" fmla="*/ 321 h 356"/>
              <a:gd name="T40" fmla="*/ 270 w 336"/>
              <a:gd name="T41" fmla="*/ 304 h 356"/>
              <a:gd name="T42" fmla="*/ 207 w 336"/>
              <a:gd name="T43" fmla="*/ 355 h 356"/>
              <a:gd name="T44" fmla="*/ 199 w 336"/>
              <a:gd name="T45" fmla="*/ 335 h 356"/>
              <a:gd name="T46" fmla="*/ 216 w 336"/>
              <a:gd name="T47" fmla="*/ 315 h 356"/>
              <a:gd name="T48" fmla="*/ 214 w 336"/>
              <a:gd name="T49" fmla="*/ 295 h 356"/>
              <a:gd name="T50" fmla="*/ 151 w 336"/>
              <a:gd name="T51" fmla="*/ 286 h 356"/>
              <a:gd name="T52" fmla="*/ 91 w 336"/>
              <a:gd name="T53" fmla="*/ 247 h 356"/>
              <a:gd name="T54" fmla="*/ 52 w 336"/>
              <a:gd name="T55" fmla="*/ 269 h 356"/>
              <a:gd name="T56" fmla="*/ 0 w 336"/>
              <a:gd name="T57" fmla="*/ 278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336" h="356">
                <a:moveTo>
                  <a:pt x="0" y="278"/>
                </a:moveTo>
                <a:lnTo>
                  <a:pt x="6" y="230"/>
                </a:lnTo>
                <a:lnTo>
                  <a:pt x="48" y="202"/>
                </a:lnTo>
                <a:lnTo>
                  <a:pt x="43" y="181"/>
                </a:lnTo>
                <a:lnTo>
                  <a:pt x="94" y="136"/>
                </a:lnTo>
                <a:lnTo>
                  <a:pt x="103" y="108"/>
                </a:lnTo>
                <a:lnTo>
                  <a:pt x="126" y="108"/>
                </a:lnTo>
                <a:lnTo>
                  <a:pt x="128" y="91"/>
                </a:lnTo>
                <a:lnTo>
                  <a:pt x="193" y="26"/>
                </a:lnTo>
                <a:lnTo>
                  <a:pt x="224" y="0"/>
                </a:lnTo>
                <a:lnTo>
                  <a:pt x="259" y="34"/>
                </a:lnTo>
                <a:lnTo>
                  <a:pt x="253" y="54"/>
                </a:lnTo>
                <a:lnTo>
                  <a:pt x="247" y="71"/>
                </a:lnTo>
                <a:lnTo>
                  <a:pt x="273" y="159"/>
                </a:lnTo>
                <a:lnTo>
                  <a:pt x="293" y="164"/>
                </a:lnTo>
                <a:lnTo>
                  <a:pt x="312" y="261"/>
                </a:lnTo>
                <a:lnTo>
                  <a:pt x="335" y="278"/>
                </a:lnTo>
                <a:lnTo>
                  <a:pt x="335" y="295"/>
                </a:lnTo>
                <a:lnTo>
                  <a:pt x="307" y="304"/>
                </a:lnTo>
                <a:lnTo>
                  <a:pt x="312" y="321"/>
                </a:lnTo>
                <a:lnTo>
                  <a:pt x="270" y="304"/>
                </a:lnTo>
                <a:lnTo>
                  <a:pt x="207" y="355"/>
                </a:lnTo>
                <a:lnTo>
                  <a:pt x="199" y="335"/>
                </a:lnTo>
                <a:lnTo>
                  <a:pt x="216" y="315"/>
                </a:lnTo>
                <a:lnTo>
                  <a:pt x="214" y="295"/>
                </a:lnTo>
                <a:lnTo>
                  <a:pt x="151" y="286"/>
                </a:lnTo>
                <a:lnTo>
                  <a:pt x="91" y="247"/>
                </a:lnTo>
                <a:lnTo>
                  <a:pt x="52" y="269"/>
                </a:lnTo>
                <a:lnTo>
                  <a:pt x="0" y="278"/>
                </a:lnTo>
              </a:path>
            </a:pathLst>
          </a:custGeom>
          <a:solidFill>
            <a:schemeClr val="accent1">
              <a:lumMod val="5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7" name="Freeform 4"/>
          <p:cNvSpPr>
            <a:spLocks/>
          </p:cNvSpPr>
          <p:nvPr/>
        </p:nvSpPr>
        <p:spPr bwMode="auto">
          <a:xfrm>
            <a:off x="3372515" y="3274393"/>
            <a:ext cx="1167181" cy="1225019"/>
          </a:xfrm>
          <a:custGeom>
            <a:avLst/>
            <a:gdLst>
              <a:gd name="T0" fmla="*/ 204 w 662"/>
              <a:gd name="T1" fmla="*/ 48 h 731"/>
              <a:gd name="T2" fmla="*/ 233 w 662"/>
              <a:gd name="T3" fmla="*/ 59 h 731"/>
              <a:gd name="T4" fmla="*/ 281 w 662"/>
              <a:gd name="T5" fmla="*/ 23 h 731"/>
              <a:gd name="T6" fmla="*/ 332 w 662"/>
              <a:gd name="T7" fmla="*/ 0 h 731"/>
              <a:gd name="T8" fmla="*/ 402 w 662"/>
              <a:gd name="T9" fmla="*/ 43 h 731"/>
              <a:gd name="T10" fmla="*/ 442 w 662"/>
              <a:gd name="T11" fmla="*/ 48 h 731"/>
              <a:gd name="T12" fmla="*/ 499 w 662"/>
              <a:gd name="T13" fmla="*/ 57 h 731"/>
              <a:gd name="T14" fmla="*/ 513 w 662"/>
              <a:gd name="T15" fmla="*/ 102 h 731"/>
              <a:gd name="T16" fmla="*/ 499 w 662"/>
              <a:gd name="T17" fmla="*/ 139 h 731"/>
              <a:gd name="T18" fmla="*/ 556 w 662"/>
              <a:gd name="T19" fmla="*/ 207 h 731"/>
              <a:gd name="T20" fmla="*/ 544 w 662"/>
              <a:gd name="T21" fmla="*/ 235 h 731"/>
              <a:gd name="T22" fmla="*/ 576 w 662"/>
              <a:gd name="T23" fmla="*/ 275 h 731"/>
              <a:gd name="T24" fmla="*/ 607 w 662"/>
              <a:gd name="T25" fmla="*/ 315 h 731"/>
              <a:gd name="T26" fmla="*/ 661 w 662"/>
              <a:gd name="T27" fmla="*/ 318 h 731"/>
              <a:gd name="T28" fmla="*/ 652 w 662"/>
              <a:gd name="T29" fmla="*/ 361 h 731"/>
              <a:gd name="T30" fmla="*/ 590 w 662"/>
              <a:gd name="T31" fmla="*/ 392 h 731"/>
              <a:gd name="T32" fmla="*/ 599 w 662"/>
              <a:gd name="T33" fmla="*/ 440 h 731"/>
              <a:gd name="T34" fmla="*/ 576 w 662"/>
              <a:gd name="T35" fmla="*/ 482 h 731"/>
              <a:gd name="T36" fmla="*/ 536 w 662"/>
              <a:gd name="T37" fmla="*/ 497 h 731"/>
              <a:gd name="T38" fmla="*/ 525 w 662"/>
              <a:gd name="T39" fmla="*/ 525 h 731"/>
              <a:gd name="T40" fmla="*/ 449 w 662"/>
              <a:gd name="T41" fmla="*/ 576 h 731"/>
              <a:gd name="T42" fmla="*/ 457 w 662"/>
              <a:gd name="T43" fmla="*/ 639 h 731"/>
              <a:gd name="T44" fmla="*/ 402 w 662"/>
              <a:gd name="T45" fmla="*/ 642 h 731"/>
              <a:gd name="T46" fmla="*/ 357 w 662"/>
              <a:gd name="T47" fmla="*/ 678 h 731"/>
              <a:gd name="T48" fmla="*/ 354 w 662"/>
              <a:gd name="T49" fmla="*/ 718 h 731"/>
              <a:gd name="T50" fmla="*/ 321 w 662"/>
              <a:gd name="T51" fmla="*/ 724 h 731"/>
              <a:gd name="T52" fmla="*/ 255 w 662"/>
              <a:gd name="T53" fmla="*/ 701 h 731"/>
              <a:gd name="T54" fmla="*/ 150 w 662"/>
              <a:gd name="T55" fmla="*/ 636 h 731"/>
              <a:gd name="T56" fmla="*/ 102 w 662"/>
              <a:gd name="T57" fmla="*/ 636 h 731"/>
              <a:gd name="T58" fmla="*/ 91 w 662"/>
              <a:gd name="T59" fmla="*/ 630 h 731"/>
              <a:gd name="T60" fmla="*/ 76 w 662"/>
              <a:gd name="T61" fmla="*/ 604 h 731"/>
              <a:gd name="T62" fmla="*/ 43 w 662"/>
              <a:gd name="T63" fmla="*/ 568 h 731"/>
              <a:gd name="T64" fmla="*/ 23 w 662"/>
              <a:gd name="T65" fmla="*/ 530 h 731"/>
              <a:gd name="T66" fmla="*/ 51 w 662"/>
              <a:gd name="T67" fmla="*/ 480 h 731"/>
              <a:gd name="T68" fmla="*/ 85 w 662"/>
              <a:gd name="T69" fmla="*/ 432 h 731"/>
              <a:gd name="T70" fmla="*/ 105 w 662"/>
              <a:gd name="T71" fmla="*/ 406 h 731"/>
              <a:gd name="T72" fmla="*/ 99 w 662"/>
              <a:gd name="T73" fmla="*/ 363 h 731"/>
              <a:gd name="T74" fmla="*/ 71 w 662"/>
              <a:gd name="T75" fmla="*/ 344 h 731"/>
              <a:gd name="T76" fmla="*/ 68 w 662"/>
              <a:gd name="T77" fmla="*/ 301 h 731"/>
              <a:gd name="T78" fmla="*/ 43 w 662"/>
              <a:gd name="T79" fmla="*/ 261 h 731"/>
              <a:gd name="T80" fmla="*/ 23 w 662"/>
              <a:gd name="T81" fmla="*/ 227 h 731"/>
              <a:gd name="T82" fmla="*/ 0 w 662"/>
              <a:gd name="T83" fmla="*/ 199 h 731"/>
              <a:gd name="T84" fmla="*/ 131 w 662"/>
              <a:gd name="T85" fmla="*/ 159 h 731"/>
              <a:gd name="T86" fmla="*/ 156 w 662"/>
              <a:gd name="T87" fmla="*/ 147 h 731"/>
              <a:gd name="T88" fmla="*/ 173 w 662"/>
              <a:gd name="T89" fmla="*/ 102 h 7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62" h="731">
                <a:moveTo>
                  <a:pt x="164" y="68"/>
                </a:moveTo>
                <a:lnTo>
                  <a:pt x="204" y="48"/>
                </a:lnTo>
                <a:lnTo>
                  <a:pt x="226" y="65"/>
                </a:lnTo>
                <a:lnTo>
                  <a:pt x="233" y="59"/>
                </a:lnTo>
                <a:lnTo>
                  <a:pt x="250" y="31"/>
                </a:lnTo>
                <a:lnTo>
                  <a:pt x="281" y="23"/>
                </a:lnTo>
                <a:lnTo>
                  <a:pt x="312" y="0"/>
                </a:lnTo>
                <a:lnTo>
                  <a:pt x="332" y="0"/>
                </a:lnTo>
                <a:lnTo>
                  <a:pt x="374" y="48"/>
                </a:lnTo>
                <a:lnTo>
                  <a:pt x="402" y="43"/>
                </a:lnTo>
                <a:lnTo>
                  <a:pt x="420" y="54"/>
                </a:lnTo>
                <a:lnTo>
                  <a:pt x="442" y="48"/>
                </a:lnTo>
                <a:lnTo>
                  <a:pt x="468" y="74"/>
                </a:lnTo>
                <a:lnTo>
                  <a:pt x="499" y="57"/>
                </a:lnTo>
                <a:lnTo>
                  <a:pt x="511" y="65"/>
                </a:lnTo>
                <a:lnTo>
                  <a:pt x="513" y="102"/>
                </a:lnTo>
                <a:lnTo>
                  <a:pt x="522" y="116"/>
                </a:lnTo>
                <a:lnTo>
                  <a:pt x="499" y="139"/>
                </a:lnTo>
                <a:lnTo>
                  <a:pt x="502" y="156"/>
                </a:lnTo>
                <a:lnTo>
                  <a:pt x="556" y="207"/>
                </a:lnTo>
                <a:lnTo>
                  <a:pt x="564" y="216"/>
                </a:lnTo>
                <a:lnTo>
                  <a:pt x="544" y="235"/>
                </a:lnTo>
                <a:lnTo>
                  <a:pt x="556" y="256"/>
                </a:lnTo>
                <a:lnTo>
                  <a:pt x="576" y="275"/>
                </a:lnTo>
                <a:lnTo>
                  <a:pt x="587" y="315"/>
                </a:lnTo>
                <a:lnTo>
                  <a:pt x="607" y="315"/>
                </a:lnTo>
                <a:lnTo>
                  <a:pt x="649" y="307"/>
                </a:lnTo>
                <a:lnTo>
                  <a:pt x="661" y="318"/>
                </a:lnTo>
                <a:lnTo>
                  <a:pt x="658" y="349"/>
                </a:lnTo>
                <a:lnTo>
                  <a:pt x="652" y="361"/>
                </a:lnTo>
                <a:lnTo>
                  <a:pt x="624" y="369"/>
                </a:lnTo>
                <a:lnTo>
                  <a:pt x="590" y="392"/>
                </a:lnTo>
                <a:lnTo>
                  <a:pt x="590" y="418"/>
                </a:lnTo>
                <a:lnTo>
                  <a:pt x="599" y="440"/>
                </a:lnTo>
                <a:lnTo>
                  <a:pt x="576" y="468"/>
                </a:lnTo>
                <a:lnTo>
                  <a:pt x="576" y="482"/>
                </a:lnTo>
                <a:lnTo>
                  <a:pt x="561" y="499"/>
                </a:lnTo>
                <a:lnTo>
                  <a:pt x="536" y="497"/>
                </a:lnTo>
                <a:lnTo>
                  <a:pt x="525" y="508"/>
                </a:lnTo>
                <a:lnTo>
                  <a:pt x="525" y="525"/>
                </a:lnTo>
                <a:lnTo>
                  <a:pt x="480" y="542"/>
                </a:lnTo>
                <a:lnTo>
                  <a:pt x="449" y="576"/>
                </a:lnTo>
                <a:lnTo>
                  <a:pt x="445" y="596"/>
                </a:lnTo>
                <a:lnTo>
                  <a:pt x="457" y="639"/>
                </a:lnTo>
                <a:lnTo>
                  <a:pt x="431" y="665"/>
                </a:lnTo>
                <a:lnTo>
                  <a:pt x="402" y="642"/>
                </a:lnTo>
                <a:lnTo>
                  <a:pt x="392" y="642"/>
                </a:lnTo>
                <a:lnTo>
                  <a:pt x="357" y="678"/>
                </a:lnTo>
                <a:lnTo>
                  <a:pt x="363" y="704"/>
                </a:lnTo>
                <a:lnTo>
                  <a:pt x="354" y="718"/>
                </a:lnTo>
                <a:lnTo>
                  <a:pt x="335" y="710"/>
                </a:lnTo>
                <a:lnTo>
                  <a:pt x="321" y="724"/>
                </a:lnTo>
                <a:lnTo>
                  <a:pt x="312" y="730"/>
                </a:lnTo>
                <a:lnTo>
                  <a:pt x="255" y="701"/>
                </a:lnTo>
                <a:lnTo>
                  <a:pt x="173" y="673"/>
                </a:lnTo>
                <a:lnTo>
                  <a:pt x="150" y="636"/>
                </a:lnTo>
                <a:lnTo>
                  <a:pt x="116" y="653"/>
                </a:lnTo>
                <a:lnTo>
                  <a:pt x="102" y="636"/>
                </a:lnTo>
                <a:lnTo>
                  <a:pt x="85" y="642"/>
                </a:lnTo>
                <a:lnTo>
                  <a:pt x="91" y="630"/>
                </a:lnTo>
                <a:lnTo>
                  <a:pt x="79" y="613"/>
                </a:lnTo>
                <a:lnTo>
                  <a:pt x="76" y="604"/>
                </a:lnTo>
                <a:lnTo>
                  <a:pt x="43" y="576"/>
                </a:lnTo>
                <a:lnTo>
                  <a:pt x="43" y="568"/>
                </a:lnTo>
                <a:lnTo>
                  <a:pt x="23" y="548"/>
                </a:lnTo>
                <a:lnTo>
                  <a:pt x="23" y="530"/>
                </a:lnTo>
                <a:lnTo>
                  <a:pt x="37" y="502"/>
                </a:lnTo>
                <a:lnTo>
                  <a:pt x="51" y="480"/>
                </a:lnTo>
                <a:lnTo>
                  <a:pt x="51" y="460"/>
                </a:lnTo>
                <a:lnTo>
                  <a:pt x="85" y="432"/>
                </a:lnTo>
                <a:lnTo>
                  <a:pt x="99" y="426"/>
                </a:lnTo>
                <a:lnTo>
                  <a:pt x="105" y="406"/>
                </a:lnTo>
                <a:lnTo>
                  <a:pt x="111" y="371"/>
                </a:lnTo>
                <a:lnTo>
                  <a:pt x="99" y="363"/>
                </a:lnTo>
                <a:lnTo>
                  <a:pt x="83" y="366"/>
                </a:lnTo>
                <a:lnTo>
                  <a:pt x="71" y="344"/>
                </a:lnTo>
                <a:lnTo>
                  <a:pt x="68" y="309"/>
                </a:lnTo>
                <a:lnTo>
                  <a:pt x="68" y="301"/>
                </a:lnTo>
                <a:lnTo>
                  <a:pt x="45" y="287"/>
                </a:lnTo>
                <a:lnTo>
                  <a:pt x="43" y="261"/>
                </a:lnTo>
                <a:lnTo>
                  <a:pt x="34" y="247"/>
                </a:lnTo>
                <a:lnTo>
                  <a:pt x="23" y="227"/>
                </a:lnTo>
                <a:lnTo>
                  <a:pt x="0" y="204"/>
                </a:lnTo>
                <a:lnTo>
                  <a:pt x="0" y="199"/>
                </a:lnTo>
                <a:lnTo>
                  <a:pt x="99" y="199"/>
                </a:lnTo>
                <a:lnTo>
                  <a:pt x="131" y="159"/>
                </a:lnTo>
                <a:lnTo>
                  <a:pt x="150" y="162"/>
                </a:lnTo>
                <a:lnTo>
                  <a:pt x="156" y="147"/>
                </a:lnTo>
                <a:lnTo>
                  <a:pt x="164" y="122"/>
                </a:lnTo>
                <a:lnTo>
                  <a:pt x="173" y="102"/>
                </a:lnTo>
                <a:lnTo>
                  <a:pt x="164" y="68"/>
                </a:lnTo>
              </a:path>
            </a:pathLst>
          </a:custGeom>
          <a:solidFill>
            <a:srgbClr val="FFDD4F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>
            <a:off x="4246768" y="2855845"/>
            <a:ext cx="1802864" cy="1624609"/>
          </a:xfrm>
          <a:custGeom>
            <a:avLst/>
            <a:gdLst>
              <a:gd name="T0" fmla="*/ 82 w 1022"/>
              <a:gd name="T1" fmla="*/ 333 h 969"/>
              <a:gd name="T2" fmla="*/ 142 w 1022"/>
              <a:gd name="T3" fmla="*/ 298 h 969"/>
              <a:gd name="T4" fmla="*/ 184 w 1022"/>
              <a:gd name="T5" fmla="*/ 335 h 969"/>
              <a:gd name="T6" fmla="*/ 332 w 1022"/>
              <a:gd name="T7" fmla="*/ 341 h 969"/>
              <a:gd name="T8" fmla="*/ 397 w 1022"/>
              <a:gd name="T9" fmla="*/ 372 h 969"/>
              <a:gd name="T10" fmla="*/ 451 w 1022"/>
              <a:gd name="T11" fmla="*/ 361 h 969"/>
              <a:gd name="T12" fmla="*/ 516 w 1022"/>
              <a:gd name="T13" fmla="*/ 352 h 969"/>
              <a:gd name="T14" fmla="*/ 473 w 1022"/>
              <a:gd name="T15" fmla="*/ 224 h 969"/>
              <a:gd name="T16" fmla="*/ 428 w 1022"/>
              <a:gd name="T17" fmla="*/ 125 h 969"/>
              <a:gd name="T18" fmla="*/ 448 w 1022"/>
              <a:gd name="T19" fmla="*/ 40 h 969"/>
              <a:gd name="T20" fmla="*/ 510 w 1022"/>
              <a:gd name="T21" fmla="*/ 17 h 969"/>
              <a:gd name="T22" fmla="*/ 558 w 1022"/>
              <a:gd name="T23" fmla="*/ 14 h 969"/>
              <a:gd name="T24" fmla="*/ 653 w 1022"/>
              <a:gd name="T25" fmla="*/ 31 h 969"/>
              <a:gd name="T26" fmla="*/ 667 w 1022"/>
              <a:gd name="T27" fmla="*/ 86 h 969"/>
              <a:gd name="T28" fmla="*/ 762 w 1022"/>
              <a:gd name="T29" fmla="*/ 47 h 969"/>
              <a:gd name="T30" fmla="*/ 846 w 1022"/>
              <a:gd name="T31" fmla="*/ 188 h 969"/>
              <a:gd name="T32" fmla="*/ 853 w 1022"/>
              <a:gd name="T33" fmla="*/ 217 h 969"/>
              <a:gd name="T34" fmla="*/ 824 w 1022"/>
              <a:gd name="T35" fmla="*/ 219 h 969"/>
              <a:gd name="T36" fmla="*/ 804 w 1022"/>
              <a:gd name="T37" fmla="*/ 256 h 969"/>
              <a:gd name="T38" fmla="*/ 824 w 1022"/>
              <a:gd name="T39" fmla="*/ 327 h 969"/>
              <a:gd name="T40" fmla="*/ 908 w 1022"/>
              <a:gd name="T41" fmla="*/ 378 h 969"/>
              <a:gd name="T42" fmla="*/ 948 w 1022"/>
              <a:gd name="T43" fmla="*/ 443 h 969"/>
              <a:gd name="T44" fmla="*/ 922 w 1022"/>
              <a:gd name="T45" fmla="*/ 488 h 969"/>
              <a:gd name="T46" fmla="*/ 900 w 1022"/>
              <a:gd name="T47" fmla="*/ 571 h 969"/>
              <a:gd name="T48" fmla="*/ 959 w 1022"/>
              <a:gd name="T49" fmla="*/ 602 h 969"/>
              <a:gd name="T50" fmla="*/ 953 w 1022"/>
              <a:gd name="T51" fmla="*/ 687 h 969"/>
              <a:gd name="T52" fmla="*/ 1021 w 1022"/>
              <a:gd name="T53" fmla="*/ 735 h 969"/>
              <a:gd name="T54" fmla="*/ 995 w 1022"/>
              <a:gd name="T55" fmla="*/ 778 h 969"/>
              <a:gd name="T56" fmla="*/ 945 w 1022"/>
              <a:gd name="T57" fmla="*/ 769 h 969"/>
              <a:gd name="T58" fmla="*/ 910 w 1022"/>
              <a:gd name="T59" fmla="*/ 766 h 969"/>
              <a:gd name="T60" fmla="*/ 885 w 1022"/>
              <a:gd name="T61" fmla="*/ 840 h 969"/>
              <a:gd name="T62" fmla="*/ 843 w 1022"/>
              <a:gd name="T63" fmla="*/ 860 h 969"/>
              <a:gd name="T64" fmla="*/ 808 w 1022"/>
              <a:gd name="T65" fmla="*/ 885 h 969"/>
              <a:gd name="T66" fmla="*/ 729 w 1022"/>
              <a:gd name="T67" fmla="*/ 925 h 969"/>
              <a:gd name="T68" fmla="*/ 650 w 1022"/>
              <a:gd name="T69" fmla="*/ 951 h 969"/>
              <a:gd name="T70" fmla="*/ 624 w 1022"/>
              <a:gd name="T71" fmla="*/ 835 h 969"/>
              <a:gd name="T72" fmla="*/ 570 w 1022"/>
              <a:gd name="T73" fmla="*/ 840 h 969"/>
              <a:gd name="T74" fmla="*/ 513 w 1022"/>
              <a:gd name="T75" fmla="*/ 840 h 969"/>
              <a:gd name="T76" fmla="*/ 428 w 1022"/>
              <a:gd name="T77" fmla="*/ 857 h 969"/>
              <a:gd name="T78" fmla="*/ 358 w 1022"/>
              <a:gd name="T79" fmla="*/ 846 h 969"/>
              <a:gd name="T80" fmla="*/ 252 w 1022"/>
              <a:gd name="T81" fmla="*/ 866 h 969"/>
              <a:gd name="T82" fmla="*/ 113 w 1022"/>
              <a:gd name="T83" fmla="*/ 792 h 969"/>
              <a:gd name="T84" fmla="*/ 76 w 1022"/>
              <a:gd name="T85" fmla="*/ 713 h 969"/>
              <a:gd name="T86" fmla="*/ 90 w 1022"/>
              <a:gd name="T87" fmla="*/ 642 h 969"/>
              <a:gd name="T88" fmla="*/ 159 w 1022"/>
              <a:gd name="T89" fmla="*/ 597 h 969"/>
              <a:gd name="T90" fmla="*/ 130 w 1022"/>
              <a:gd name="T91" fmla="*/ 559 h 969"/>
              <a:gd name="T92" fmla="*/ 79 w 1022"/>
              <a:gd name="T93" fmla="*/ 540 h 969"/>
              <a:gd name="T94" fmla="*/ 48 w 1022"/>
              <a:gd name="T95" fmla="*/ 485 h 969"/>
              <a:gd name="T96" fmla="*/ 2 w 1022"/>
              <a:gd name="T97" fmla="*/ 395 h 9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022" h="969">
                <a:moveTo>
                  <a:pt x="25" y="364"/>
                </a:moveTo>
                <a:lnTo>
                  <a:pt x="54" y="341"/>
                </a:lnTo>
                <a:lnTo>
                  <a:pt x="82" y="333"/>
                </a:lnTo>
                <a:lnTo>
                  <a:pt x="111" y="329"/>
                </a:lnTo>
                <a:lnTo>
                  <a:pt x="119" y="307"/>
                </a:lnTo>
                <a:lnTo>
                  <a:pt x="142" y="298"/>
                </a:lnTo>
                <a:lnTo>
                  <a:pt x="156" y="318"/>
                </a:lnTo>
                <a:lnTo>
                  <a:pt x="164" y="341"/>
                </a:lnTo>
                <a:lnTo>
                  <a:pt x="184" y="335"/>
                </a:lnTo>
                <a:lnTo>
                  <a:pt x="227" y="326"/>
                </a:lnTo>
                <a:lnTo>
                  <a:pt x="275" y="304"/>
                </a:lnTo>
                <a:lnTo>
                  <a:pt x="332" y="341"/>
                </a:lnTo>
                <a:lnTo>
                  <a:pt x="391" y="352"/>
                </a:lnTo>
                <a:lnTo>
                  <a:pt x="397" y="366"/>
                </a:lnTo>
                <a:lnTo>
                  <a:pt x="397" y="372"/>
                </a:lnTo>
                <a:lnTo>
                  <a:pt x="380" y="392"/>
                </a:lnTo>
                <a:lnTo>
                  <a:pt x="391" y="414"/>
                </a:lnTo>
                <a:lnTo>
                  <a:pt x="451" y="361"/>
                </a:lnTo>
                <a:lnTo>
                  <a:pt x="494" y="381"/>
                </a:lnTo>
                <a:lnTo>
                  <a:pt x="491" y="361"/>
                </a:lnTo>
                <a:lnTo>
                  <a:pt x="516" y="352"/>
                </a:lnTo>
                <a:lnTo>
                  <a:pt x="516" y="335"/>
                </a:lnTo>
                <a:lnTo>
                  <a:pt x="494" y="315"/>
                </a:lnTo>
                <a:lnTo>
                  <a:pt x="473" y="224"/>
                </a:lnTo>
                <a:lnTo>
                  <a:pt x="470" y="219"/>
                </a:lnTo>
                <a:lnTo>
                  <a:pt x="460" y="219"/>
                </a:lnTo>
                <a:lnTo>
                  <a:pt x="428" y="125"/>
                </a:lnTo>
                <a:lnTo>
                  <a:pt x="439" y="91"/>
                </a:lnTo>
                <a:lnTo>
                  <a:pt x="406" y="57"/>
                </a:lnTo>
                <a:lnTo>
                  <a:pt x="448" y="40"/>
                </a:lnTo>
                <a:lnTo>
                  <a:pt x="479" y="12"/>
                </a:lnTo>
                <a:lnTo>
                  <a:pt x="502" y="3"/>
                </a:lnTo>
                <a:lnTo>
                  <a:pt x="510" y="17"/>
                </a:lnTo>
                <a:lnTo>
                  <a:pt x="525" y="17"/>
                </a:lnTo>
                <a:lnTo>
                  <a:pt x="548" y="0"/>
                </a:lnTo>
                <a:lnTo>
                  <a:pt x="558" y="14"/>
                </a:lnTo>
                <a:lnTo>
                  <a:pt x="575" y="12"/>
                </a:lnTo>
                <a:lnTo>
                  <a:pt x="613" y="26"/>
                </a:lnTo>
                <a:lnTo>
                  <a:pt x="653" y="31"/>
                </a:lnTo>
                <a:lnTo>
                  <a:pt x="627" y="48"/>
                </a:lnTo>
                <a:lnTo>
                  <a:pt x="646" y="97"/>
                </a:lnTo>
                <a:lnTo>
                  <a:pt x="667" y="86"/>
                </a:lnTo>
                <a:lnTo>
                  <a:pt x="715" y="83"/>
                </a:lnTo>
                <a:lnTo>
                  <a:pt x="738" y="69"/>
                </a:lnTo>
                <a:lnTo>
                  <a:pt x="762" y="47"/>
                </a:lnTo>
                <a:lnTo>
                  <a:pt x="825" y="109"/>
                </a:lnTo>
                <a:lnTo>
                  <a:pt x="847" y="121"/>
                </a:lnTo>
                <a:lnTo>
                  <a:pt x="846" y="188"/>
                </a:lnTo>
                <a:lnTo>
                  <a:pt x="862" y="196"/>
                </a:lnTo>
                <a:lnTo>
                  <a:pt x="861" y="212"/>
                </a:lnTo>
                <a:lnTo>
                  <a:pt x="853" y="217"/>
                </a:lnTo>
                <a:lnTo>
                  <a:pt x="844" y="208"/>
                </a:lnTo>
                <a:lnTo>
                  <a:pt x="835" y="212"/>
                </a:lnTo>
                <a:lnTo>
                  <a:pt x="824" y="219"/>
                </a:lnTo>
                <a:lnTo>
                  <a:pt x="823" y="237"/>
                </a:lnTo>
                <a:lnTo>
                  <a:pt x="813" y="247"/>
                </a:lnTo>
                <a:lnTo>
                  <a:pt x="804" y="256"/>
                </a:lnTo>
                <a:lnTo>
                  <a:pt x="791" y="261"/>
                </a:lnTo>
                <a:lnTo>
                  <a:pt x="805" y="290"/>
                </a:lnTo>
                <a:lnTo>
                  <a:pt x="824" y="327"/>
                </a:lnTo>
                <a:lnTo>
                  <a:pt x="853" y="317"/>
                </a:lnTo>
                <a:lnTo>
                  <a:pt x="891" y="373"/>
                </a:lnTo>
                <a:lnTo>
                  <a:pt x="908" y="378"/>
                </a:lnTo>
                <a:lnTo>
                  <a:pt x="932" y="392"/>
                </a:lnTo>
                <a:lnTo>
                  <a:pt x="945" y="414"/>
                </a:lnTo>
                <a:lnTo>
                  <a:pt x="948" y="443"/>
                </a:lnTo>
                <a:lnTo>
                  <a:pt x="928" y="469"/>
                </a:lnTo>
                <a:lnTo>
                  <a:pt x="919" y="471"/>
                </a:lnTo>
                <a:lnTo>
                  <a:pt x="922" y="488"/>
                </a:lnTo>
                <a:lnTo>
                  <a:pt x="885" y="497"/>
                </a:lnTo>
                <a:lnTo>
                  <a:pt x="874" y="557"/>
                </a:lnTo>
                <a:lnTo>
                  <a:pt x="900" y="571"/>
                </a:lnTo>
                <a:lnTo>
                  <a:pt x="924" y="576"/>
                </a:lnTo>
                <a:lnTo>
                  <a:pt x="950" y="590"/>
                </a:lnTo>
                <a:lnTo>
                  <a:pt x="959" y="602"/>
                </a:lnTo>
                <a:lnTo>
                  <a:pt x="948" y="636"/>
                </a:lnTo>
                <a:lnTo>
                  <a:pt x="948" y="670"/>
                </a:lnTo>
                <a:lnTo>
                  <a:pt x="953" y="687"/>
                </a:lnTo>
                <a:lnTo>
                  <a:pt x="1007" y="707"/>
                </a:lnTo>
                <a:lnTo>
                  <a:pt x="1019" y="716"/>
                </a:lnTo>
                <a:lnTo>
                  <a:pt x="1021" y="735"/>
                </a:lnTo>
                <a:lnTo>
                  <a:pt x="1010" y="749"/>
                </a:lnTo>
                <a:lnTo>
                  <a:pt x="1002" y="766"/>
                </a:lnTo>
                <a:lnTo>
                  <a:pt x="995" y="778"/>
                </a:lnTo>
                <a:lnTo>
                  <a:pt x="979" y="758"/>
                </a:lnTo>
                <a:lnTo>
                  <a:pt x="967" y="755"/>
                </a:lnTo>
                <a:lnTo>
                  <a:pt x="945" y="769"/>
                </a:lnTo>
                <a:lnTo>
                  <a:pt x="933" y="775"/>
                </a:lnTo>
                <a:lnTo>
                  <a:pt x="922" y="758"/>
                </a:lnTo>
                <a:lnTo>
                  <a:pt x="910" y="766"/>
                </a:lnTo>
                <a:lnTo>
                  <a:pt x="914" y="789"/>
                </a:lnTo>
                <a:lnTo>
                  <a:pt x="900" y="823"/>
                </a:lnTo>
                <a:lnTo>
                  <a:pt x="885" y="840"/>
                </a:lnTo>
                <a:lnTo>
                  <a:pt x="888" y="857"/>
                </a:lnTo>
                <a:lnTo>
                  <a:pt x="851" y="877"/>
                </a:lnTo>
                <a:lnTo>
                  <a:pt x="843" y="860"/>
                </a:lnTo>
                <a:lnTo>
                  <a:pt x="834" y="860"/>
                </a:lnTo>
                <a:lnTo>
                  <a:pt x="808" y="866"/>
                </a:lnTo>
                <a:lnTo>
                  <a:pt x="808" y="885"/>
                </a:lnTo>
                <a:lnTo>
                  <a:pt x="783" y="885"/>
                </a:lnTo>
                <a:lnTo>
                  <a:pt x="760" y="908"/>
                </a:lnTo>
                <a:lnTo>
                  <a:pt x="729" y="925"/>
                </a:lnTo>
                <a:lnTo>
                  <a:pt x="689" y="968"/>
                </a:lnTo>
                <a:lnTo>
                  <a:pt x="653" y="959"/>
                </a:lnTo>
                <a:lnTo>
                  <a:pt x="650" y="951"/>
                </a:lnTo>
                <a:lnTo>
                  <a:pt x="684" y="897"/>
                </a:lnTo>
                <a:lnTo>
                  <a:pt x="638" y="829"/>
                </a:lnTo>
                <a:lnTo>
                  <a:pt x="624" y="835"/>
                </a:lnTo>
                <a:lnTo>
                  <a:pt x="590" y="820"/>
                </a:lnTo>
                <a:lnTo>
                  <a:pt x="582" y="826"/>
                </a:lnTo>
                <a:lnTo>
                  <a:pt x="570" y="840"/>
                </a:lnTo>
                <a:lnTo>
                  <a:pt x="550" y="835"/>
                </a:lnTo>
                <a:lnTo>
                  <a:pt x="534" y="860"/>
                </a:lnTo>
                <a:lnTo>
                  <a:pt x="513" y="840"/>
                </a:lnTo>
                <a:lnTo>
                  <a:pt x="482" y="846"/>
                </a:lnTo>
                <a:lnTo>
                  <a:pt x="451" y="835"/>
                </a:lnTo>
                <a:lnTo>
                  <a:pt x="428" y="857"/>
                </a:lnTo>
                <a:lnTo>
                  <a:pt x="403" y="846"/>
                </a:lnTo>
                <a:lnTo>
                  <a:pt x="383" y="868"/>
                </a:lnTo>
                <a:lnTo>
                  <a:pt x="358" y="846"/>
                </a:lnTo>
                <a:lnTo>
                  <a:pt x="340" y="854"/>
                </a:lnTo>
                <a:lnTo>
                  <a:pt x="278" y="866"/>
                </a:lnTo>
                <a:lnTo>
                  <a:pt x="252" y="866"/>
                </a:lnTo>
                <a:lnTo>
                  <a:pt x="244" y="875"/>
                </a:lnTo>
                <a:lnTo>
                  <a:pt x="139" y="797"/>
                </a:lnTo>
                <a:lnTo>
                  <a:pt x="113" y="792"/>
                </a:lnTo>
                <a:lnTo>
                  <a:pt x="64" y="749"/>
                </a:lnTo>
                <a:lnTo>
                  <a:pt x="76" y="727"/>
                </a:lnTo>
                <a:lnTo>
                  <a:pt x="76" y="713"/>
                </a:lnTo>
                <a:lnTo>
                  <a:pt x="99" y="692"/>
                </a:lnTo>
                <a:lnTo>
                  <a:pt x="90" y="667"/>
                </a:lnTo>
                <a:lnTo>
                  <a:pt x="90" y="642"/>
                </a:lnTo>
                <a:lnTo>
                  <a:pt x="128" y="619"/>
                </a:lnTo>
                <a:lnTo>
                  <a:pt x="153" y="611"/>
                </a:lnTo>
                <a:lnTo>
                  <a:pt x="159" y="597"/>
                </a:lnTo>
                <a:lnTo>
                  <a:pt x="164" y="568"/>
                </a:lnTo>
                <a:lnTo>
                  <a:pt x="153" y="557"/>
                </a:lnTo>
                <a:lnTo>
                  <a:pt x="130" y="559"/>
                </a:lnTo>
                <a:lnTo>
                  <a:pt x="111" y="565"/>
                </a:lnTo>
                <a:lnTo>
                  <a:pt x="90" y="565"/>
                </a:lnTo>
                <a:lnTo>
                  <a:pt x="79" y="540"/>
                </a:lnTo>
                <a:lnTo>
                  <a:pt x="79" y="525"/>
                </a:lnTo>
                <a:lnTo>
                  <a:pt x="56" y="505"/>
                </a:lnTo>
                <a:lnTo>
                  <a:pt x="48" y="485"/>
                </a:lnTo>
                <a:lnTo>
                  <a:pt x="64" y="466"/>
                </a:lnTo>
                <a:lnTo>
                  <a:pt x="5" y="406"/>
                </a:lnTo>
                <a:lnTo>
                  <a:pt x="2" y="395"/>
                </a:lnTo>
                <a:lnTo>
                  <a:pt x="0" y="389"/>
                </a:lnTo>
                <a:lnTo>
                  <a:pt x="25" y="364"/>
                </a:lnTo>
              </a:path>
            </a:pathLst>
          </a:custGeom>
          <a:solidFill>
            <a:schemeClr val="accent3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3309097" y="4107115"/>
            <a:ext cx="2474786" cy="1319812"/>
          </a:xfrm>
          <a:custGeom>
            <a:avLst/>
            <a:gdLst>
              <a:gd name="T0" fmla="*/ 159 w 1404"/>
              <a:gd name="T1" fmla="*/ 156 h 787"/>
              <a:gd name="T2" fmla="*/ 216 w 1404"/>
              <a:gd name="T3" fmla="*/ 177 h 787"/>
              <a:gd name="T4" fmla="*/ 367 w 1404"/>
              <a:gd name="T5" fmla="*/ 225 h 787"/>
              <a:gd name="T6" fmla="*/ 406 w 1404"/>
              <a:gd name="T7" fmla="*/ 204 h 787"/>
              <a:gd name="T8" fmla="*/ 432 w 1404"/>
              <a:gd name="T9" fmla="*/ 145 h 787"/>
              <a:gd name="T10" fmla="*/ 501 w 1404"/>
              <a:gd name="T11" fmla="*/ 141 h 787"/>
              <a:gd name="T12" fmla="*/ 492 w 1404"/>
              <a:gd name="T13" fmla="*/ 78 h 787"/>
              <a:gd name="T14" fmla="*/ 567 w 1404"/>
              <a:gd name="T15" fmla="*/ 30 h 787"/>
              <a:gd name="T16" fmla="*/ 593 w 1404"/>
              <a:gd name="T17" fmla="*/ 1 h 787"/>
              <a:gd name="T18" fmla="*/ 681 w 1404"/>
              <a:gd name="T19" fmla="*/ 51 h 787"/>
              <a:gd name="T20" fmla="*/ 826 w 1404"/>
              <a:gd name="T21" fmla="*/ 119 h 787"/>
              <a:gd name="T22" fmla="*/ 897 w 1404"/>
              <a:gd name="T23" fmla="*/ 99 h 787"/>
              <a:gd name="T24" fmla="*/ 969 w 1404"/>
              <a:gd name="T25" fmla="*/ 111 h 787"/>
              <a:gd name="T26" fmla="*/ 1052 w 1404"/>
              <a:gd name="T27" fmla="*/ 93 h 787"/>
              <a:gd name="T28" fmla="*/ 1110 w 1404"/>
              <a:gd name="T29" fmla="*/ 93 h 787"/>
              <a:gd name="T30" fmla="*/ 1177 w 1404"/>
              <a:gd name="T31" fmla="*/ 83 h 787"/>
              <a:gd name="T32" fmla="*/ 1192 w 1404"/>
              <a:gd name="T33" fmla="*/ 213 h 787"/>
              <a:gd name="T34" fmla="*/ 1248 w 1404"/>
              <a:gd name="T35" fmla="*/ 230 h 787"/>
              <a:gd name="T36" fmla="*/ 1315 w 1404"/>
              <a:gd name="T37" fmla="*/ 288 h 787"/>
              <a:gd name="T38" fmla="*/ 1328 w 1404"/>
              <a:gd name="T39" fmla="*/ 337 h 787"/>
              <a:gd name="T40" fmla="*/ 1393 w 1404"/>
              <a:gd name="T41" fmla="*/ 406 h 787"/>
              <a:gd name="T42" fmla="*/ 1382 w 1404"/>
              <a:gd name="T43" fmla="*/ 432 h 787"/>
              <a:gd name="T44" fmla="*/ 1339 w 1404"/>
              <a:gd name="T45" fmla="*/ 522 h 787"/>
              <a:gd name="T46" fmla="*/ 1296 w 1404"/>
              <a:gd name="T47" fmla="*/ 599 h 787"/>
              <a:gd name="T48" fmla="*/ 1245 w 1404"/>
              <a:gd name="T49" fmla="*/ 573 h 787"/>
              <a:gd name="T50" fmla="*/ 1152 w 1404"/>
              <a:gd name="T51" fmla="*/ 608 h 787"/>
              <a:gd name="T52" fmla="*/ 1104 w 1404"/>
              <a:gd name="T53" fmla="*/ 591 h 787"/>
              <a:gd name="T54" fmla="*/ 1041 w 1404"/>
              <a:gd name="T55" fmla="*/ 591 h 787"/>
              <a:gd name="T56" fmla="*/ 985 w 1404"/>
              <a:gd name="T57" fmla="*/ 605 h 787"/>
              <a:gd name="T58" fmla="*/ 919 w 1404"/>
              <a:gd name="T59" fmla="*/ 587 h 787"/>
              <a:gd name="T60" fmla="*/ 842 w 1404"/>
              <a:gd name="T61" fmla="*/ 599 h 787"/>
              <a:gd name="T62" fmla="*/ 749 w 1404"/>
              <a:gd name="T63" fmla="*/ 596 h 787"/>
              <a:gd name="T64" fmla="*/ 641 w 1404"/>
              <a:gd name="T65" fmla="*/ 664 h 787"/>
              <a:gd name="T66" fmla="*/ 576 w 1404"/>
              <a:gd name="T67" fmla="*/ 675 h 787"/>
              <a:gd name="T68" fmla="*/ 528 w 1404"/>
              <a:gd name="T69" fmla="*/ 744 h 787"/>
              <a:gd name="T70" fmla="*/ 502 w 1404"/>
              <a:gd name="T71" fmla="*/ 749 h 787"/>
              <a:gd name="T72" fmla="*/ 445 w 1404"/>
              <a:gd name="T73" fmla="*/ 786 h 787"/>
              <a:gd name="T74" fmla="*/ 321 w 1404"/>
              <a:gd name="T75" fmla="*/ 689 h 787"/>
              <a:gd name="T76" fmla="*/ 318 w 1404"/>
              <a:gd name="T77" fmla="*/ 653 h 787"/>
              <a:gd name="T78" fmla="*/ 312 w 1404"/>
              <a:gd name="T79" fmla="*/ 613 h 787"/>
              <a:gd name="T80" fmla="*/ 259 w 1404"/>
              <a:gd name="T81" fmla="*/ 579 h 787"/>
              <a:gd name="T82" fmla="*/ 269 w 1404"/>
              <a:gd name="T83" fmla="*/ 536 h 787"/>
              <a:gd name="T84" fmla="*/ 216 w 1404"/>
              <a:gd name="T85" fmla="*/ 477 h 787"/>
              <a:gd name="T86" fmla="*/ 128 w 1404"/>
              <a:gd name="T87" fmla="*/ 434 h 787"/>
              <a:gd name="T88" fmla="*/ 23 w 1404"/>
              <a:gd name="T89" fmla="*/ 420 h 787"/>
              <a:gd name="T90" fmla="*/ 20 w 1404"/>
              <a:gd name="T91" fmla="*/ 344 h 787"/>
              <a:gd name="T92" fmla="*/ 34 w 1404"/>
              <a:gd name="T93" fmla="*/ 270 h 787"/>
              <a:gd name="T94" fmla="*/ 111 w 1404"/>
              <a:gd name="T95" fmla="*/ 168 h 7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404" h="787">
                <a:moveTo>
                  <a:pt x="128" y="142"/>
                </a:moveTo>
                <a:lnTo>
                  <a:pt x="146" y="138"/>
                </a:lnTo>
                <a:lnTo>
                  <a:pt x="159" y="156"/>
                </a:lnTo>
                <a:lnTo>
                  <a:pt x="188" y="142"/>
                </a:lnTo>
                <a:lnTo>
                  <a:pt x="198" y="145"/>
                </a:lnTo>
                <a:lnTo>
                  <a:pt x="216" y="177"/>
                </a:lnTo>
                <a:lnTo>
                  <a:pt x="287" y="201"/>
                </a:lnTo>
                <a:lnTo>
                  <a:pt x="354" y="232"/>
                </a:lnTo>
                <a:lnTo>
                  <a:pt x="367" y="225"/>
                </a:lnTo>
                <a:lnTo>
                  <a:pt x="377" y="213"/>
                </a:lnTo>
                <a:lnTo>
                  <a:pt x="397" y="219"/>
                </a:lnTo>
                <a:lnTo>
                  <a:pt x="406" y="204"/>
                </a:lnTo>
                <a:lnTo>
                  <a:pt x="400" y="193"/>
                </a:lnTo>
                <a:lnTo>
                  <a:pt x="397" y="181"/>
                </a:lnTo>
                <a:lnTo>
                  <a:pt x="432" y="145"/>
                </a:lnTo>
                <a:lnTo>
                  <a:pt x="446" y="144"/>
                </a:lnTo>
                <a:lnTo>
                  <a:pt x="476" y="168"/>
                </a:lnTo>
                <a:lnTo>
                  <a:pt x="501" y="141"/>
                </a:lnTo>
                <a:lnTo>
                  <a:pt x="491" y="113"/>
                </a:lnTo>
                <a:lnTo>
                  <a:pt x="489" y="97"/>
                </a:lnTo>
                <a:lnTo>
                  <a:pt x="492" y="78"/>
                </a:lnTo>
                <a:lnTo>
                  <a:pt x="506" y="65"/>
                </a:lnTo>
                <a:lnTo>
                  <a:pt x="523" y="46"/>
                </a:lnTo>
                <a:lnTo>
                  <a:pt x="567" y="30"/>
                </a:lnTo>
                <a:lnTo>
                  <a:pt x="568" y="9"/>
                </a:lnTo>
                <a:lnTo>
                  <a:pt x="579" y="0"/>
                </a:lnTo>
                <a:lnTo>
                  <a:pt x="593" y="1"/>
                </a:lnTo>
                <a:lnTo>
                  <a:pt x="607" y="4"/>
                </a:lnTo>
                <a:lnTo>
                  <a:pt x="651" y="45"/>
                </a:lnTo>
                <a:lnTo>
                  <a:pt x="681" y="51"/>
                </a:lnTo>
                <a:lnTo>
                  <a:pt x="783" y="128"/>
                </a:lnTo>
                <a:lnTo>
                  <a:pt x="792" y="119"/>
                </a:lnTo>
                <a:lnTo>
                  <a:pt x="826" y="119"/>
                </a:lnTo>
                <a:lnTo>
                  <a:pt x="840" y="115"/>
                </a:lnTo>
                <a:lnTo>
                  <a:pt x="881" y="108"/>
                </a:lnTo>
                <a:lnTo>
                  <a:pt x="897" y="99"/>
                </a:lnTo>
                <a:lnTo>
                  <a:pt x="922" y="121"/>
                </a:lnTo>
                <a:lnTo>
                  <a:pt x="942" y="99"/>
                </a:lnTo>
                <a:lnTo>
                  <a:pt x="969" y="111"/>
                </a:lnTo>
                <a:lnTo>
                  <a:pt x="990" y="88"/>
                </a:lnTo>
                <a:lnTo>
                  <a:pt x="1018" y="99"/>
                </a:lnTo>
                <a:lnTo>
                  <a:pt x="1052" y="93"/>
                </a:lnTo>
                <a:lnTo>
                  <a:pt x="1073" y="112"/>
                </a:lnTo>
                <a:lnTo>
                  <a:pt x="1089" y="88"/>
                </a:lnTo>
                <a:lnTo>
                  <a:pt x="1110" y="93"/>
                </a:lnTo>
                <a:lnTo>
                  <a:pt x="1125" y="72"/>
                </a:lnTo>
                <a:lnTo>
                  <a:pt x="1160" y="87"/>
                </a:lnTo>
                <a:lnTo>
                  <a:pt x="1177" y="83"/>
                </a:lnTo>
                <a:lnTo>
                  <a:pt x="1223" y="151"/>
                </a:lnTo>
                <a:lnTo>
                  <a:pt x="1190" y="202"/>
                </a:lnTo>
                <a:lnTo>
                  <a:pt x="1192" y="213"/>
                </a:lnTo>
                <a:lnTo>
                  <a:pt x="1200" y="216"/>
                </a:lnTo>
                <a:lnTo>
                  <a:pt x="1228" y="221"/>
                </a:lnTo>
                <a:lnTo>
                  <a:pt x="1248" y="230"/>
                </a:lnTo>
                <a:lnTo>
                  <a:pt x="1276" y="267"/>
                </a:lnTo>
                <a:lnTo>
                  <a:pt x="1300" y="269"/>
                </a:lnTo>
                <a:lnTo>
                  <a:pt x="1315" y="288"/>
                </a:lnTo>
                <a:lnTo>
                  <a:pt x="1309" y="303"/>
                </a:lnTo>
                <a:lnTo>
                  <a:pt x="1310" y="320"/>
                </a:lnTo>
                <a:lnTo>
                  <a:pt x="1328" y="337"/>
                </a:lnTo>
                <a:lnTo>
                  <a:pt x="1361" y="388"/>
                </a:lnTo>
                <a:lnTo>
                  <a:pt x="1382" y="389"/>
                </a:lnTo>
                <a:lnTo>
                  <a:pt x="1393" y="406"/>
                </a:lnTo>
                <a:lnTo>
                  <a:pt x="1403" y="414"/>
                </a:lnTo>
                <a:lnTo>
                  <a:pt x="1396" y="425"/>
                </a:lnTo>
                <a:lnTo>
                  <a:pt x="1382" y="432"/>
                </a:lnTo>
                <a:lnTo>
                  <a:pt x="1365" y="451"/>
                </a:lnTo>
                <a:lnTo>
                  <a:pt x="1353" y="485"/>
                </a:lnTo>
                <a:lnTo>
                  <a:pt x="1339" y="522"/>
                </a:lnTo>
                <a:lnTo>
                  <a:pt x="1316" y="570"/>
                </a:lnTo>
                <a:lnTo>
                  <a:pt x="1308" y="587"/>
                </a:lnTo>
                <a:lnTo>
                  <a:pt x="1296" y="599"/>
                </a:lnTo>
                <a:lnTo>
                  <a:pt x="1280" y="599"/>
                </a:lnTo>
                <a:lnTo>
                  <a:pt x="1268" y="591"/>
                </a:lnTo>
                <a:lnTo>
                  <a:pt x="1245" y="573"/>
                </a:lnTo>
                <a:lnTo>
                  <a:pt x="1183" y="573"/>
                </a:lnTo>
                <a:lnTo>
                  <a:pt x="1166" y="599"/>
                </a:lnTo>
                <a:lnTo>
                  <a:pt x="1152" y="608"/>
                </a:lnTo>
                <a:lnTo>
                  <a:pt x="1132" y="610"/>
                </a:lnTo>
                <a:lnTo>
                  <a:pt x="1121" y="599"/>
                </a:lnTo>
                <a:lnTo>
                  <a:pt x="1104" y="591"/>
                </a:lnTo>
                <a:lnTo>
                  <a:pt x="1083" y="593"/>
                </a:lnTo>
                <a:lnTo>
                  <a:pt x="1066" y="601"/>
                </a:lnTo>
                <a:lnTo>
                  <a:pt x="1041" y="591"/>
                </a:lnTo>
                <a:lnTo>
                  <a:pt x="1024" y="593"/>
                </a:lnTo>
                <a:lnTo>
                  <a:pt x="1001" y="605"/>
                </a:lnTo>
                <a:lnTo>
                  <a:pt x="985" y="605"/>
                </a:lnTo>
                <a:lnTo>
                  <a:pt x="956" y="608"/>
                </a:lnTo>
                <a:lnTo>
                  <a:pt x="936" y="599"/>
                </a:lnTo>
                <a:lnTo>
                  <a:pt x="919" y="587"/>
                </a:lnTo>
                <a:lnTo>
                  <a:pt x="911" y="593"/>
                </a:lnTo>
                <a:lnTo>
                  <a:pt x="868" y="593"/>
                </a:lnTo>
                <a:lnTo>
                  <a:pt x="842" y="599"/>
                </a:lnTo>
                <a:lnTo>
                  <a:pt x="820" y="593"/>
                </a:lnTo>
                <a:lnTo>
                  <a:pt x="755" y="593"/>
                </a:lnTo>
                <a:lnTo>
                  <a:pt x="749" y="596"/>
                </a:lnTo>
                <a:lnTo>
                  <a:pt x="698" y="647"/>
                </a:lnTo>
                <a:lnTo>
                  <a:pt x="664" y="667"/>
                </a:lnTo>
                <a:lnTo>
                  <a:pt x="641" y="664"/>
                </a:lnTo>
                <a:lnTo>
                  <a:pt x="621" y="667"/>
                </a:lnTo>
                <a:lnTo>
                  <a:pt x="593" y="670"/>
                </a:lnTo>
                <a:lnTo>
                  <a:pt x="576" y="675"/>
                </a:lnTo>
                <a:lnTo>
                  <a:pt x="548" y="701"/>
                </a:lnTo>
                <a:lnTo>
                  <a:pt x="536" y="715"/>
                </a:lnTo>
                <a:lnTo>
                  <a:pt x="528" y="744"/>
                </a:lnTo>
                <a:lnTo>
                  <a:pt x="511" y="767"/>
                </a:lnTo>
                <a:lnTo>
                  <a:pt x="508" y="749"/>
                </a:lnTo>
                <a:lnTo>
                  <a:pt x="502" y="749"/>
                </a:lnTo>
                <a:lnTo>
                  <a:pt x="493" y="758"/>
                </a:lnTo>
                <a:lnTo>
                  <a:pt x="493" y="769"/>
                </a:lnTo>
                <a:lnTo>
                  <a:pt x="445" y="786"/>
                </a:lnTo>
                <a:lnTo>
                  <a:pt x="431" y="772"/>
                </a:lnTo>
                <a:lnTo>
                  <a:pt x="324" y="712"/>
                </a:lnTo>
                <a:lnTo>
                  <a:pt x="321" y="689"/>
                </a:lnTo>
                <a:lnTo>
                  <a:pt x="298" y="661"/>
                </a:lnTo>
                <a:lnTo>
                  <a:pt x="301" y="644"/>
                </a:lnTo>
                <a:lnTo>
                  <a:pt x="318" y="653"/>
                </a:lnTo>
                <a:lnTo>
                  <a:pt x="326" y="644"/>
                </a:lnTo>
                <a:lnTo>
                  <a:pt x="321" y="630"/>
                </a:lnTo>
                <a:lnTo>
                  <a:pt x="312" y="613"/>
                </a:lnTo>
                <a:lnTo>
                  <a:pt x="298" y="605"/>
                </a:lnTo>
                <a:lnTo>
                  <a:pt x="290" y="610"/>
                </a:lnTo>
                <a:lnTo>
                  <a:pt x="259" y="579"/>
                </a:lnTo>
                <a:lnTo>
                  <a:pt x="261" y="570"/>
                </a:lnTo>
                <a:lnTo>
                  <a:pt x="272" y="559"/>
                </a:lnTo>
                <a:lnTo>
                  <a:pt x="269" y="536"/>
                </a:lnTo>
                <a:lnTo>
                  <a:pt x="253" y="503"/>
                </a:lnTo>
                <a:lnTo>
                  <a:pt x="236" y="489"/>
                </a:lnTo>
                <a:lnTo>
                  <a:pt x="216" y="477"/>
                </a:lnTo>
                <a:lnTo>
                  <a:pt x="171" y="451"/>
                </a:lnTo>
                <a:lnTo>
                  <a:pt x="142" y="432"/>
                </a:lnTo>
                <a:lnTo>
                  <a:pt x="128" y="434"/>
                </a:lnTo>
                <a:lnTo>
                  <a:pt x="100" y="411"/>
                </a:lnTo>
                <a:lnTo>
                  <a:pt x="31" y="411"/>
                </a:lnTo>
                <a:lnTo>
                  <a:pt x="23" y="420"/>
                </a:lnTo>
                <a:lnTo>
                  <a:pt x="17" y="403"/>
                </a:lnTo>
                <a:lnTo>
                  <a:pt x="20" y="375"/>
                </a:lnTo>
                <a:lnTo>
                  <a:pt x="20" y="344"/>
                </a:lnTo>
                <a:lnTo>
                  <a:pt x="9" y="315"/>
                </a:lnTo>
                <a:lnTo>
                  <a:pt x="0" y="301"/>
                </a:lnTo>
                <a:lnTo>
                  <a:pt x="34" y="270"/>
                </a:lnTo>
                <a:lnTo>
                  <a:pt x="79" y="216"/>
                </a:lnTo>
                <a:lnTo>
                  <a:pt x="83" y="195"/>
                </a:lnTo>
                <a:lnTo>
                  <a:pt x="111" y="168"/>
                </a:lnTo>
                <a:lnTo>
                  <a:pt x="131" y="168"/>
                </a:lnTo>
                <a:lnTo>
                  <a:pt x="128" y="142"/>
                </a:lnTo>
              </a:path>
            </a:pathLst>
          </a:custGeom>
          <a:solidFill>
            <a:srgbClr val="00B050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5462267" y="4123157"/>
            <a:ext cx="696080" cy="682511"/>
          </a:xfrm>
          <a:custGeom>
            <a:avLst/>
            <a:gdLst>
              <a:gd name="T0" fmla="*/ 173 w 395"/>
              <a:gd name="T1" fmla="*/ 406 h 407"/>
              <a:gd name="T2" fmla="*/ 190 w 395"/>
              <a:gd name="T3" fmla="*/ 389 h 407"/>
              <a:gd name="T4" fmla="*/ 207 w 395"/>
              <a:gd name="T5" fmla="*/ 383 h 407"/>
              <a:gd name="T6" fmla="*/ 219 w 395"/>
              <a:gd name="T7" fmla="*/ 383 h 407"/>
              <a:gd name="T8" fmla="*/ 219 w 395"/>
              <a:gd name="T9" fmla="*/ 360 h 407"/>
              <a:gd name="T10" fmla="*/ 233 w 395"/>
              <a:gd name="T11" fmla="*/ 346 h 407"/>
              <a:gd name="T12" fmla="*/ 256 w 395"/>
              <a:gd name="T13" fmla="*/ 344 h 407"/>
              <a:gd name="T14" fmla="*/ 309 w 395"/>
              <a:gd name="T15" fmla="*/ 340 h 407"/>
              <a:gd name="T16" fmla="*/ 335 w 395"/>
              <a:gd name="T17" fmla="*/ 344 h 407"/>
              <a:gd name="T18" fmla="*/ 356 w 395"/>
              <a:gd name="T19" fmla="*/ 332 h 407"/>
              <a:gd name="T20" fmla="*/ 370 w 395"/>
              <a:gd name="T21" fmla="*/ 332 h 407"/>
              <a:gd name="T22" fmla="*/ 383 w 395"/>
              <a:gd name="T23" fmla="*/ 327 h 407"/>
              <a:gd name="T24" fmla="*/ 394 w 395"/>
              <a:gd name="T25" fmla="*/ 318 h 407"/>
              <a:gd name="T26" fmla="*/ 386 w 395"/>
              <a:gd name="T27" fmla="*/ 298 h 407"/>
              <a:gd name="T28" fmla="*/ 378 w 395"/>
              <a:gd name="T29" fmla="*/ 306 h 407"/>
              <a:gd name="T30" fmla="*/ 369 w 395"/>
              <a:gd name="T31" fmla="*/ 304 h 407"/>
              <a:gd name="T32" fmla="*/ 357 w 395"/>
              <a:gd name="T33" fmla="*/ 298 h 407"/>
              <a:gd name="T34" fmla="*/ 363 w 395"/>
              <a:gd name="T35" fmla="*/ 272 h 407"/>
              <a:gd name="T36" fmla="*/ 371 w 395"/>
              <a:gd name="T37" fmla="*/ 264 h 407"/>
              <a:gd name="T38" fmla="*/ 370 w 395"/>
              <a:gd name="T39" fmla="*/ 252 h 407"/>
              <a:gd name="T40" fmla="*/ 349 w 395"/>
              <a:gd name="T41" fmla="*/ 225 h 407"/>
              <a:gd name="T42" fmla="*/ 332 w 395"/>
              <a:gd name="T43" fmla="*/ 207 h 407"/>
              <a:gd name="T44" fmla="*/ 312 w 395"/>
              <a:gd name="T45" fmla="*/ 192 h 407"/>
              <a:gd name="T46" fmla="*/ 312 w 395"/>
              <a:gd name="T47" fmla="*/ 177 h 407"/>
              <a:gd name="T48" fmla="*/ 316 w 395"/>
              <a:gd name="T49" fmla="*/ 156 h 407"/>
              <a:gd name="T50" fmla="*/ 321 w 395"/>
              <a:gd name="T51" fmla="*/ 130 h 407"/>
              <a:gd name="T52" fmla="*/ 308 w 395"/>
              <a:gd name="T53" fmla="*/ 114 h 407"/>
              <a:gd name="T54" fmla="*/ 314 w 395"/>
              <a:gd name="T55" fmla="*/ 73 h 407"/>
              <a:gd name="T56" fmla="*/ 306 w 395"/>
              <a:gd name="T57" fmla="*/ 19 h 407"/>
              <a:gd name="T58" fmla="*/ 287 w 395"/>
              <a:gd name="T59" fmla="*/ 2 h 407"/>
              <a:gd name="T60" fmla="*/ 278 w 395"/>
              <a:gd name="T61" fmla="*/ 0 h 407"/>
              <a:gd name="T62" fmla="*/ 247 w 395"/>
              <a:gd name="T63" fmla="*/ 16 h 407"/>
              <a:gd name="T64" fmla="*/ 233 w 395"/>
              <a:gd name="T65" fmla="*/ 2 h 407"/>
              <a:gd name="T66" fmla="*/ 221 w 395"/>
              <a:gd name="T67" fmla="*/ 11 h 407"/>
              <a:gd name="T68" fmla="*/ 227 w 395"/>
              <a:gd name="T69" fmla="*/ 25 h 407"/>
              <a:gd name="T70" fmla="*/ 213 w 395"/>
              <a:gd name="T71" fmla="*/ 61 h 407"/>
              <a:gd name="T72" fmla="*/ 196 w 395"/>
              <a:gd name="T73" fmla="*/ 83 h 407"/>
              <a:gd name="T74" fmla="*/ 199 w 395"/>
              <a:gd name="T75" fmla="*/ 100 h 407"/>
              <a:gd name="T76" fmla="*/ 162 w 395"/>
              <a:gd name="T77" fmla="*/ 121 h 407"/>
              <a:gd name="T78" fmla="*/ 152 w 395"/>
              <a:gd name="T79" fmla="*/ 102 h 407"/>
              <a:gd name="T80" fmla="*/ 120 w 395"/>
              <a:gd name="T81" fmla="*/ 109 h 407"/>
              <a:gd name="T82" fmla="*/ 119 w 395"/>
              <a:gd name="T83" fmla="*/ 130 h 407"/>
              <a:gd name="T84" fmla="*/ 92 w 395"/>
              <a:gd name="T85" fmla="*/ 130 h 407"/>
              <a:gd name="T86" fmla="*/ 72 w 395"/>
              <a:gd name="T87" fmla="*/ 152 h 407"/>
              <a:gd name="T88" fmla="*/ 48 w 395"/>
              <a:gd name="T89" fmla="*/ 166 h 407"/>
              <a:gd name="T90" fmla="*/ 35 w 395"/>
              <a:gd name="T91" fmla="*/ 175 h 407"/>
              <a:gd name="T92" fmla="*/ 19 w 395"/>
              <a:gd name="T93" fmla="*/ 192 h 407"/>
              <a:gd name="T94" fmla="*/ 0 w 395"/>
              <a:gd name="T95" fmla="*/ 213 h 407"/>
              <a:gd name="T96" fmla="*/ 20 w 395"/>
              <a:gd name="T97" fmla="*/ 221 h 407"/>
              <a:gd name="T98" fmla="*/ 48 w 395"/>
              <a:gd name="T99" fmla="*/ 258 h 407"/>
              <a:gd name="T100" fmla="*/ 74 w 395"/>
              <a:gd name="T101" fmla="*/ 261 h 407"/>
              <a:gd name="T102" fmla="*/ 85 w 395"/>
              <a:gd name="T103" fmla="*/ 278 h 407"/>
              <a:gd name="T104" fmla="*/ 80 w 395"/>
              <a:gd name="T105" fmla="*/ 295 h 407"/>
              <a:gd name="T106" fmla="*/ 83 w 395"/>
              <a:gd name="T107" fmla="*/ 312 h 407"/>
              <a:gd name="T108" fmla="*/ 99 w 395"/>
              <a:gd name="T109" fmla="*/ 329 h 407"/>
              <a:gd name="T110" fmla="*/ 116 w 395"/>
              <a:gd name="T111" fmla="*/ 354 h 407"/>
              <a:gd name="T112" fmla="*/ 133 w 395"/>
              <a:gd name="T113" fmla="*/ 377 h 407"/>
              <a:gd name="T114" fmla="*/ 154 w 395"/>
              <a:gd name="T115" fmla="*/ 380 h 407"/>
              <a:gd name="T116" fmla="*/ 173 w 395"/>
              <a:gd name="T117" fmla="*/ 406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95" h="407">
                <a:moveTo>
                  <a:pt x="173" y="406"/>
                </a:moveTo>
                <a:lnTo>
                  <a:pt x="190" y="389"/>
                </a:lnTo>
                <a:lnTo>
                  <a:pt x="207" y="383"/>
                </a:lnTo>
                <a:lnTo>
                  <a:pt x="219" y="383"/>
                </a:lnTo>
                <a:lnTo>
                  <a:pt x="219" y="360"/>
                </a:lnTo>
                <a:lnTo>
                  <a:pt x="233" y="346"/>
                </a:lnTo>
                <a:lnTo>
                  <a:pt x="256" y="344"/>
                </a:lnTo>
                <a:lnTo>
                  <a:pt x="309" y="340"/>
                </a:lnTo>
                <a:lnTo>
                  <a:pt x="335" y="344"/>
                </a:lnTo>
                <a:lnTo>
                  <a:pt x="356" y="332"/>
                </a:lnTo>
                <a:lnTo>
                  <a:pt x="370" y="332"/>
                </a:lnTo>
                <a:lnTo>
                  <a:pt x="383" y="327"/>
                </a:lnTo>
                <a:lnTo>
                  <a:pt x="394" y="318"/>
                </a:lnTo>
                <a:lnTo>
                  <a:pt x="386" y="298"/>
                </a:lnTo>
                <a:lnTo>
                  <a:pt x="378" y="306"/>
                </a:lnTo>
                <a:lnTo>
                  <a:pt x="369" y="304"/>
                </a:lnTo>
                <a:lnTo>
                  <a:pt x="357" y="298"/>
                </a:lnTo>
                <a:lnTo>
                  <a:pt x="363" y="272"/>
                </a:lnTo>
                <a:lnTo>
                  <a:pt x="371" y="264"/>
                </a:lnTo>
                <a:lnTo>
                  <a:pt x="370" y="252"/>
                </a:lnTo>
                <a:lnTo>
                  <a:pt x="349" y="225"/>
                </a:lnTo>
                <a:lnTo>
                  <a:pt x="332" y="207"/>
                </a:lnTo>
                <a:lnTo>
                  <a:pt x="312" y="192"/>
                </a:lnTo>
                <a:lnTo>
                  <a:pt x="312" y="177"/>
                </a:lnTo>
                <a:lnTo>
                  <a:pt x="316" y="156"/>
                </a:lnTo>
                <a:lnTo>
                  <a:pt x="321" y="130"/>
                </a:lnTo>
                <a:lnTo>
                  <a:pt x="308" y="114"/>
                </a:lnTo>
                <a:lnTo>
                  <a:pt x="314" y="73"/>
                </a:lnTo>
                <a:lnTo>
                  <a:pt x="306" y="19"/>
                </a:lnTo>
                <a:lnTo>
                  <a:pt x="287" y="2"/>
                </a:lnTo>
                <a:lnTo>
                  <a:pt x="278" y="0"/>
                </a:lnTo>
                <a:lnTo>
                  <a:pt x="247" y="16"/>
                </a:lnTo>
                <a:lnTo>
                  <a:pt x="233" y="2"/>
                </a:lnTo>
                <a:lnTo>
                  <a:pt x="221" y="11"/>
                </a:lnTo>
                <a:lnTo>
                  <a:pt x="227" y="25"/>
                </a:lnTo>
                <a:lnTo>
                  <a:pt x="213" y="61"/>
                </a:lnTo>
                <a:lnTo>
                  <a:pt x="196" y="83"/>
                </a:lnTo>
                <a:lnTo>
                  <a:pt x="199" y="100"/>
                </a:lnTo>
                <a:lnTo>
                  <a:pt x="162" y="121"/>
                </a:lnTo>
                <a:lnTo>
                  <a:pt x="152" y="102"/>
                </a:lnTo>
                <a:lnTo>
                  <a:pt x="120" y="109"/>
                </a:lnTo>
                <a:lnTo>
                  <a:pt x="119" y="130"/>
                </a:lnTo>
                <a:lnTo>
                  <a:pt x="92" y="130"/>
                </a:lnTo>
                <a:lnTo>
                  <a:pt x="72" y="152"/>
                </a:lnTo>
                <a:lnTo>
                  <a:pt x="48" y="166"/>
                </a:lnTo>
                <a:lnTo>
                  <a:pt x="35" y="175"/>
                </a:lnTo>
                <a:lnTo>
                  <a:pt x="19" y="192"/>
                </a:lnTo>
                <a:lnTo>
                  <a:pt x="0" y="213"/>
                </a:lnTo>
                <a:lnTo>
                  <a:pt x="20" y="221"/>
                </a:lnTo>
                <a:lnTo>
                  <a:pt x="48" y="258"/>
                </a:lnTo>
                <a:lnTo>
                  <a:pt x="74" y="261"/>
                </a:lnTo>
                <a:lnTo>
                  <a:pt x="85" y="278"/>
                </a:lnTo>
                <a:lnTo>
                  <a:pt x="80" y="295"/>
                </a:lnTo>
                <a:lnTo>
                  <a:pt x="83" y="312"/>
                </a:lnTo>
                <a:lnTo>
                  <a:pt x="99" y="329"/>
                </a:lnTo>
                <a:lnTo>
                  <a:pt x="116" y="354"/>
                </a:lnTo>
                <a:lnTo>
                  <a:pt x="133" y="377"/>
                </a:lnTo>
                <a:lnTo>
                  <a:pt x="154" y="380"/>
                </a:lnTo>
                <a:lnTo>
                  <a:pt x="173" y="406"/>
                </a:lnTo>
              </a:path>
            </a:pathLst>
          </a:custGeom>
          <a:solidFill>
            <a:schemeClr val="accent4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11" name="Freeform 8"/>
          <p:cNvSpPr>
            <a:spLocks/>
          </p:cNvSpPr>
          <p:nvPr/>
        </p:nvSpPr>
        <p:spPr bwMode="auto">
          <a:xfrm>
            <a:off x="5783883" y="3140224"/>
            <a:ext cx="770068" cy="1424815"/>
          </a:xfrm>
          <a:custGeom>
            <a:avLst/>
            <a:gdLst>
              <a:gd name="T0" fmla="*/ 197 w 437"/>
              <a:gd name="T1" fmla="*/ 837 h 850"/>
              <a:gd name="T2" fmla="*/ 228 w 437"/>
              <a:gd name="T3" fmla="*/ 770 h 850"/>
              <a:gd name="T4" fmla="*/ 234 w 437"/>
              <a:gd name="T5" fmla="*/ 724 h 850"/>
              <a:gd name="T6" fmla="*/ 288 w 437"/>
              <a:gd name="T7" fmla="*/ 661 h 850"/>
              <a:gd name="T8" fmla="*/ 345 w 437"/>
              <a:gd name="T9" fmla="*/ 639 h 850"/>
              <a:gd name="T10" fmla="*/ 376 w 437"/>
              <a:gd name="T11" fmla="*/ 597 h 850"/>
              <a:gd name="T12" fmla="*/ 398 w 437"/>
              <a:gd name="T13" fmla="*/ 588 h 850"/>
              <a:gd name="T14" fmla="*/ 407 w 437"/>
              <a:gd name="T15" fmla="*/ 580 h 850"/>
              <a:gd name="T16" fmla="*/ 384 w 437"/>
              <a:gd name="T17" fmla="*/ 554 h 850"/>
              <a:gd name="T18" fmla="*/ 350 w 437"/>
              <a:gd name="T19" fmla="*/ 542 h 850"/>
              <a:gd name="T20" fmla="*/ 341 w 437"/>
              <a:gd name="T21" fmla="*/ 531 h 850"/>
              <a:gd name="T22" fmla="*/ 290 w 437"/>
              <a:gd name="T23" fmla="*/ 463 h 850"/>
              <a:gd name="T24" fmla="*/ 282 w 437"/>
              <a:gd name="T25" fmla="*/ 426 h 850"/>
              <a:gd name="T26" fmla="*/ 282 w 437"/>
              <a:gd name="T27" fmla="*/ 381 h 850"/>
              <a:gd name="T28" fmla="*/ 290 w 437"/>
              <a:gd name="T29" fmla="*/ 338 h 850"/>
              <a:gd name="T30" fmla="*/ 302 w 437"/>
              <a:gd name="T31" fmla="*/ 304 h 850"/>
              <a:gd name="T32" fmla="*/ 321 w 437"/>
              <a:gd name="T33" fmla="*/ 259 h 850"/>
              <a:gd name="T34" fmla="*/ 369 w 437"/>
              <a:gd name="T35" fmla="*/ 174 h 850"/>
              <a:gd name="T36" fmla="*/ 393 w 437"/>
              <a:gd name="T37" fmla="*/ 131 h 850"/>
              <a:gd name="T38" fmla="*/ 436 w 437"/>
              <a:gd name="T39" fmla="*/ 71 h 850"/>
              <a:gd name="T40" fmla="*/ 424 w 437"/>
              <a:gd name="T41" fmla="*/ 43 h 850"/>
              <a:gd name="T42" fmla="*/ 397 w 437"/>
              <a:gd name="T43" fmla="*/ 54 h 850"/>
              <a:gd name="T44" fmla="*/ 387 w 437"/>
              <a:gd name="T45" fmla="*/ 17 h 850"/>
              <a:gd name="T46" fmla="*/ 362 w 437"/>
              <a:gd name="T47" fmla="*/ 3 h 850"/>
              <a:gd name="T48" fmla="*/ 336 w 437"/>
              <a:gd name="T49" fmla="*/ 17 h 850"/>
              <a:gd name="T50" fmla="*/ 296 w 437"/>
              <a:gd name="T51" fmla="*/ 0 h 850"/>
              <a:gd name="T52" fmla="*/ 260 w 437"/>
              <a:gd name="T53" fmla="*/ 33 h 850"/>
              <a:gd name="T54" fmla="*/ 277 w 437"/>
              <a:gd name="T55" fmla="*/ 96 h 850"/>
              <a:gd name="T56" fmla="*/ 261 w 437"/>
              <a:gd name="T57" fmla="*/ 125 h 850"/>
              <a:gd name="T58" fmla="*/ 231 w 437"/>
              <a:gd name="T59" fmla="*/ 168 h 850"/>
              <a:gd name="T60" fmla="*/ 206 w 437"/>
              <a:gd name="T61" fmla="*/ 154 h 850"/>
              <a:gd name="T62" fmla="*/ 199 w 437"/>
              <a:gd name="T63" fmla="*/ 190 h 850"/>
              <a:gd name="T64" fmla="*/ 178 w 437"/>
              <a:gd name="T65" fmla="*/ 216 h 850"/>
              <a:gd name="T66" fmla="*/ 155 w 437"/>
              <a:gd name="T67" fmla="*/ 242 h 850"/>
              <a:gd name="T68" fmla="*/ 124 w 437"/>
              <a:gd name="T69" fmla="*/ 261 h 850"/>
              <a:gd name="T70" fmla="*/ 117 w 437"/>
              <a:gd name="T71" fmla="*/ 237 h 850"/>
              <a:gd name="T72" fmla="*/ 98 w 437"/>
              <a:gd name="T73" fmla="*/ 236 h 850"/>
              <a:gd name="T74" fmla="*/ 75 w 437"/>
              <a:gd name="T75" fmla="*/ 276 h 850"/>
              <a:gd name="T76" fmla="*/ 55 w 437"/>
              <a:gd name="T77" fmla="*/ 310 h 850"/>
              <a:gd name="T78" fmla="*/ 46 w 437"/>
              <a:gd name="T79" fmla="*/ 318 h 850"/>
              <a:gd name="T80" fmla="*/ 34 w 437"/>
              <a:gd name="T81" fmla="*/ 334 h 850"/>
              <a:gd name="T82" fmla="*/ 0 w 437"/>
              <a:gd name="T83" fmla="*/ 398 h 850"/>
              <a:gd name="T84" fmla="*/ 29 w 437"/>
              <a:gd name="T85" fmla="*/ 412 h 850"/>
              <a:gd name="T86" fmla="*/ 83 w 437"/>
              <a:gd name="T87" fmla="*/ 438 h 850"/>
              <a:gd name="T88" fmla="*/ 75 w 437"/>
              <a:gd name="T89" fmla="*/ 478 h 850"/>
              <a:gd name="T90" fmla="*/ 80 w 437"/>
              <a:gd name="T91" fmla="*/ 528 h 850"/>
              <a:gd name="T92" fmla="*/ 133 w 437"/>
              <a:gd name="T93" fmla="*/ 549 h 850"/>
              <a:gd name="T94" fmla="*/ 148 w 437"/>
              <a:gd name="T95" fmla="*/ 576 h 850"/>
              <a:gd name="T96" fmla="*/ 123 w 437"/>
              <a:gd name="T97" fmla="*/ 616 h 850"/>
              <a:gd name="T98" fmla="*/ 129 w 437"/>
              <a:gd name="T99" fmla="*/ 670 h 850"/>
              <a:gd name="T100" fmla="*/ 123 w 437"/>
              <a:gd name="T101" fmla="*/ 709 h 850"/>
              <a:gd name="T102" fmla="*/ 131 w 437"/>
              <a:gd name="T103" fmla="*/ 752 h 850"/>
              <a:gd name="T104" fmla="*/ 126 w 437"/>
              <a:gd name="T105" fmla="*/ 789 h 850"/>
              <a:gd name="T106" fmla="*/ 140 w 437"/>
              <a:gd name="T107" fmla="*/ 798 h 850"/>
              <a:gd name="T108" fmla="*/ 169 w 437"/>
              <a:gd name="T109" fmla="*/ 829 h 8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37" h="850">
                <a:moveTo>
                  <a:pt x="186" y="849"/>
                </a:moveTo>
                <a:lnTo>
                  <a:pt x="197" y="837"/>
                </a:lnTo>
                <a:lnTo>
                  <a:pt x="200" y="812"/>
                </a:lnTo>
                <a:lnTo>
                  <a:pt x="228" y="770"/>
                </a:lnTo>
                <a:lnTo>
                  <a:pt x="231" y="738"/>
                </a:lnTo>
                <a:lnTo>
                  <a:pt x="234" y="724"/>
                </a:lnTo>
                <a:lnTo>
                  <a:pt x="242" y="707"/>
                </a:lnTo>
                <a:lnTo>
                  <a:pt x="288" y="661"/>
                </a:lnTo>
                <a:lnTo>
                  <a:pt x="307" y="650"/>
                </a:lnTo>
                <a:lnTo>
                  <a:pt x="345" y="639"/>
                </a:lnTo>
                <a:lnTo>
                  <a:pt x="361" y="625"/>
                </a:lnTo>
                <a:lnTo>
                  <a:pt x="376" y="597"/>
                </a:lnTo>
                <a:lnTo>
                  <a:pt x="390" y="594"/>
                </a:lnTo>
                <a:lnTo>
                  <a:pt x="398" y="588"/>
                </a:lnTo>
                <a:lnTo>
                  <a:pt x="409" y="585"/>
                </a:lnTo>
                <a:lnTo>
                  <a:pt x="407" y="580"/>
                </a:lnTo>
                <a:lnTo>
                  <a:pt x="404" y="568"/>
                </a:lnTo>
                <a:lnTo>
                  <a:pt x="384" y="554"/>
                </a:lnTo>
                <a:lnTo>
                  <a:pt x="367" y="545"/>
                </a:lnTo>
                <a:lnTo>
                  <a:pt x="350" y="542"/>
                </a:lnTo>
                <a:lnTo>
                  <a:pt x="341" y="540"/>
                </a:lnTo>
                <a:lnTo>
                  <a:pt x="341" y="531"/>
                </a:lnTo>
                <a:lnTo>
                  <a:pt x="324" y="506"/>
                </a:lnTo>
                <a:lnTo>
                  <a:pt x="290" y="463"/>
                </a:lnTo>
                <a:lnTo>
                  <a:pt x="288" y="438"/>
                </a:lnTo>
                <a:lnTo>
                  <a:pt x="282" y="426"/>
                </a:lnTo>
                <a:lnTo>
                  <a:pt x="274" y="421"/>
                </a:lnTo>
                <a:lnTo>
                  <a:pt x="282" y="381"/>
                </a:lnTo>
                <a:lnTo>
                  <a:pt x="285" y="355"/>
                </a:lnTo>
                <a:lnTo>
                  <a:pt x="290" y="338"/>
                </a:lnTo>
                <a:lnTo>
                  <a:pt x="293" y="312"/>
                </a:lnTo>
                <a:lnTo>
                  <a:pt x="302" y="304"/>
                </a:lnTo>
                <a:lnTo>
                  <a:pt x="302" y="290"/>
                </a:lnTo>
                <a:lnTo>
                  <a:pt x="321" y="259"/>
                </a:lnTo>
                <a:lnTo>
                  <a:pt x="333" y="233"/>
                </a:lnTo>
                <a:lnTo>
                  <a:pt x="369" y="174"/>
                </a:lnTo>
                <a:lnTo>
                  <a:pt x="378" y="159"/>
                </a:lnTo>
                <a:lnTo>
                  <a:pt x="393" y="131"/>
                </a:lnTo>
                <a:lnTo>
                  <a:pt x="433" y="88"/>
                </a:lnTo>
                <a:lnTo>
                  <a:pt x="436" y="71"/>
                </a:lnTo>
                <a:lnTo>
                  <a:pt x="426" y="59"/>
                </a:lnTo>
                <a:lnTo>
                  <a:pt x="424" y="43"/>
                </a:lnTo>
                <a:lnTo>
                  <a:pt x="409" y="39"/>
                </a:lnTo>
                <a:lnTo>
                  <a:pt x="397" y="54"/>
                </a:lnTo>
                <a:lnTo>
                  <a:pt x="390" y="45"/>
                </a:lnTo>
                <a:lnTo>
                  <a:pt x="387" y="17"/>
                </a:lnTo>
                <a:lnTo>
                  <a:pt x="374" y="19"/>
                </a:lnTo>
                <a:lnTo>
                  <a:pt x="362" y="3"/>
                </a:lnTo>
                <a:lnTo>
                  <a:pt x="347" y="4"/>
                </a:lnTo>
                <a:lnTo>
                  <a:pt x="336" y="17"/>
                </a:lnTo>
                <a:lnTo>
                  <a:pt x="319" y="3"/>
                </a:lnTo>
                <a:lnTo>
                  <a:pt x="296" y="0"/>
                </a:lnTo>
                <a:lnTo>
                  <a:pt x="275" y="14"/>
                </a:lnTo>
                <a:lnTo>
                  <a:pt x="260" y="33"/>
                </a:lnTo>
                <a:lnTo>
                  <a:pt x="245" y="44"/>
                </a:lnTo>
                <a:lnTo>
                  <a:pt x="277" y="96"/>
                </a:lnTo>
                <a:lnTo>
                  <a:pt x="277" y="116"/>
                </a:lnTo>
                <a:lnTo>
                  <a:pt x="261" y="125"/>
                </a:lnTo>
                <a:lnTo>
                  <a:pt x="241" y="150"/>
                </a:lnTo>
                <a:lnTo>
                  <a:pt x="231" y="168"/>
                </a:lnTo>
                <a:lnTo>
                  <a:pt x="220" y="159"/>
                </a:lnTo>
                <a:lnTo>
                  <a:pt x="206" y="154"/>
                </a:lnTo>
                <a:lnTo>
                  <a:pt x="199" y="158"/>
                </a:lnTo>
                <a:lnTo>
                  <a:pt x="199" y="190"/>
                </a:lnTo>
                <a:lnTo>
                  <a:pt x="196" y="210"/>
                </a:lnTo>
                <a:lnTo>
                  <a:pt x="178" y="216"/>
                </a:lnTo>
                <a:lnTo>
                  <a:pt x="163" y="223"/>
                </a:lnTo>
                <a:lnTo>
                  <a:pt x="155" y="242"/>
                </a:lnTo>
                <a:lnTo>
                  <a:pt x="151" y="261"/>
                </a:lnTo>
                <a:lnTo>
                  <a:pt x="124" y="261"/>
                </a:lnTo>
                <a:lnTo>
                  <a:pt x="117" y="254"/>
                </a:lnTo>
                <a:lnTo>
                  <a:pt x="117" y="237"/>
                </a:lnTo>
                <a:lnTo>
                  <a:pt x="108" y="227"/>
                </a:lnTo>
                <a:lnTo>
                  <a:pt x="98" y="236"/>
                </a:lnTo>
                <a:lnTo>
                  <a:pt x="71" y="253"/>
                </a:lnTo>
                <a:lnTo>
                  <a:pt x="75" y="276"/>
                </a:lnTo>
                <a:lnTo>
                  <a:pt x="73" y="287"/>
                </a:lnTo>
                <a:lnTo>
                  <a:pt x="55" y="310"/>
                </a:lnTo>
                <a:lnTo>
                  <a:pt x="45" y="310"/>
                </a:lnTo>
                <a:lnTo>
                  <a:pt x="46" y="318"/>
                </a:lnTo>
                <a:lnTo>
                  <a:pt x="49" y="330"/>
                </a:lnTo>
                <a:lnTo>
                  <a:pt x="34" y="334"/>
                </a:lnTo>
                <a:lnTo>
                  <a:pt x="12" y="338"/>
                </a:lnTo>
                <a:lnTo>
                  <a:pt x="0" y="398"/>
                </a:lnTo>
                <a:lnTo>
                  <a:pt x="12" y="405"/>
                </a:lnTo>
                <a:lnTo>
                  <a:pt x="29" y="412"/>
                </a:lnTo>
                <a:lnTo>
                  <a:pt x="55" y="421"/>
                </a:lnTo>
                <a:lnTo>
                  <a:pt x="83" y="438"/>
                </a:lnTo>
                <a:lnTo>
                  <a:pt x="83" y="446"/>
                </a:lnTo>
                <a:lnTo>
                  <a:pt x="75" y="478"/>
                </a:lnTo>
                <a:lnTo>
                  <a:pt x="75" y="515"/>
                </a:lnTo>
                <a:lnTo>
                  <a:pt x="80" y="528"/>
                </a:lnTo>
                <a:lnTo>
                  <a:pt x="99" y="534"/>
                </a:lnTo>
                <a:lnTo>
                  <a:pt x="133" y="549"/>
                </a:lnTo>
                <a:lnTo>
                  <a:pt x="146" y="557"/>
                </a:lnTo>
                <a:lnTo>
                  <a:pt x="148" y="576"/>
                </a:lnTo>
                <a:lnTo>
                  <a:pt x="137" y="588"/>
                </a:lnTo>
                <a:lnTo>
                  <a:pt x="123" y="616"/>
                </a:lnTo>
                <a:lnTo>
                  <a:pt x="123" y="633"/>
                </a:lnTo>
                <a:lnTo>
                  <a:pt x="129" y="670"/>
                </a:lnTo>
                <a:lnTo>
                  <a:pt x="126" y="685"/>
                </a:lnTo>
                <a:lnTo>
                  <a:pt x="123" y="709"/>
                </a:lnTo>
                <a:lnTo>
                  <a:pt x="137" y="727"/>
                </a:lnTo>
                <a:lnTo>
                  <a:pt x="131" y="752"/>
                </a:lnTo>
                <a:lnTo>
                  <a:pt x="126" y="773"/>
                </a:lnTo>
                <a:lnTo>
                  <a:pt x="126" y="789"/>
                </a:lnTo>
                <a:lnTo>
                  <a:pt x="129" y="792"/>
                </a:lnTo>
                <a:lnTo>
                  <a:pt x="140" y="798"/>
                </a:lnTo>
                <a:lnTo>
                  <a:pt x="160" y="815"/>
                </a:lnTo>
                <a:lnTo>
                  <a:pt x="169" y="829"/>
                </a:lnTo>
                <a:lnTo>
                  <a:pt x="186" y="849"/>
                </a:lnTo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grpSp>
        <p:nvGrpSpPr>
          <p:cNvPr id="2" name="1 Grupo"/>
          <p:cNvGrpSpPr/>
          <p:nvPr/>
        </p:nvGrpSpPr>
        <p:grpSpPr>
          <a:xfrm>
            <a:off x="6886137" y="3398354"/>
            <a:ext cx="1207949" cy="735012"/>
            <a:chOff x="6488251" y="3753086"/>
            <a:chExt cx="1207949" cy="735012"/>
          </a:xfrm>
          <a:solidFill>
            <a:srgbClr val="00B0F0"/>
          </a:solidFill>
        </p:grpSpPr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6488251" y="4263511"/>
              <a:ext cx="164584" cy="135627"/>
            </a:xfrm>
            <a:custGeom>
              <a:avLst/>
              <a:gdLst>
                <a:gd name="T0" fmla="*/ 78 w 93"/>
                <a:gd name="T1" fmla="*/ 0 h 81"/>
                <a:gd name="T2" fmla="*/ 52 w 93"/>
                <a:gd name="T3" fmla="*/ 0 h 81"/>
                <a:gd name="T4" fmla="*/ 21 w 93"/>
                <a:gd name="T5" fmla="*/ 17 h 81"/>
                <a:gd name="T6" fmla="*/ 21 w 93"/>
                <a:gd name="T7" fmla="*/ 34 h 81"/>
                <a:gd name="T8" fmla="*/ 12 w 93"/>
                <a:gd name="T9" fmla="*/ 37 h 81"/>
                <a:gd name="T10" fmla="*/ 3 w 93"/>
                <a:gd name="T11" fmla="*/ 49 h 81"/>
                <a:gd name="T12" fmla="*/ 0 w 93"/>
                <a:gd name="T13" fmla="*/ 60 h 81"/>
                <a:gd name="T14" fmla="*/ 9 w 93"/>
                <a:gd name="T15" fmla="*/ 63 h 81"/>
                <a:gd name="T16" fmla="*/ 26 w 93"/>
                <a:gd name="T17" fmla="*/ 80 h 81"/>
                <a:gd name="T18" fmla="*/ 38 w 93"/>
                <a:gd name="T19" fmla="*/ 80 h 81"/>
                <a:gd name="T20" fmla="*/ 38 w 93"/>
                <a:gd name="T21" fmla="*/ 71 h 81"/>
                <a:gd name="T22" fmla="*/ 47 w 93"/>
                <a:gd name="T23" fmla="*/ 54 h 81"/>
                <a:gd name="T24" fmla="*/ 57 w 93"/>
                <a:gd name="T25" fmla="*/ 57 h 81"/>
                <a:gd name="T26" fmla="*/ 66 w 93"/>
                <a:gd name="T27" fmla="*/ 45 h 81"/>
                <a:gd name="T28" fmla="*/ 89 w 93"/>
                <a:gd name="T29" fmla="*/ 23 h 81"/>
                <a:gd name="T30" fmla="*/ 92 w 93"/>
                <a:gd name="T31" fmla="*/ 17 h 81"/>
                <a:gd name="T32" fmla="*/ 89 w 93"/>
                <a:gd name="T33" fmla="*/ 14 h 81"/>
                <a:gd name="T34" fmla="*/ 78 w 93"/>
                <a:gd name="T3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" h="81">
                  <a:moveTo>
                    <a:pt x="78" y="0"/>
                  </a:moveTo>
                  <a:lnTo>
                    <a:pt x="52" y="0"/>
                  </a:lnTo>
                  <a:lnTo>
                    <a:pt x="21" y="17"/>
                  </a:lnTo>
                  <a:lnTo>
                    <a:pt x="21" y="34"/>
                  </a:lnTo>
                  <a:lnTo>
                    <a:pt x="12" y="37"/>
                  </a:lnTo>
                  <a:lnTo>
                    <a:pt x="3" y="49"/>
                  </a:lnTo>
                  <a:lnTo>
                    <a:pt x="0" y="60"/>
                  </a:lnTo>
                  <a:lnTo>
                    <a:pt x="9" y="63"/>
                  </a:lnTo>
                  <a:lnTo>
                    <a:pt x="26" y="80"/>
                  </a:lnTo>
                  <a:lnTo>
                    <a:pt x="38" y="80"/>
                  </a:lnTo>
                  <a:lnTo>
                    <a:pt x="38" y="71"/>
                  </a:lnTo>
                  <a:lnTo>
                    <a:pt x="47" y="54"/>
                  </a:lnTo>
                  <a:lnTo>
                    <a:pt x="57" y="57"/>
                  </a:lnTo>
                  <a:lnTo>
                    <a:pt x="66" y="45"/>
                  </a:lnTo>
                  <a:lnTo>
                    <a:pt x="89" y="23"/>
                  </a:lnTo>
                  <a:lnTo>
                    <a:pt x="92" y="17"/>
                  </a:lnTo>
                  <a:lnTo>
                    <a:pt x="89" y="14"/>
                  </a:lnTo>
                  <a:lnTo>
                    <a:pt x="78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6563748" y="4413721"/>
              <a:ext cx="89087" cy="74377"/>
            </a:xfrm>
            <a:custGeom>
              <a:avLst/>
              <a:gdLst>
                <a:gd name="T0" fmla="*/ 9 w 50"/>
                <a:gd name="T1" fmla="*/ 0 h 44"/>
                <a:gd name="T2" fmla="*/ 9 w 50"/>
                <a:gd name="T3" fmla="*/ 9 h 44"/>
                <a:gd name="T4" fmla="*/ 0 w 50"/>
                <a:gd name="T5" fmla="*/ 17 h 44"/>
                <a:gd name="T6" fmla="*/ 0 w 50"/>
                <a:gd name="T7" fmla="*/ 31 h 44"/>
                <a:gd name="T8" fmla="*/ 9 w 50"/>
                <a:gd name="T9" fmla="*/ 43 h 44"/>
                <a:gd name="T10" fmla="*/ 17 w 50"/>
                <a:gd name="T11" fmla="*/ 34 h 44"/>
                <a:gd name="T12" fmla="*/ 23 w 50"/>
                <a:gd name="T13" fmla="*/ 38 h 44"/>
                <a:gd name="T14" fmla="*/ 37 w 50"/>
                <a:gd name="T15" fmla="*/ 43 h 44"/>
                <a:gd name="T16" fmla="*/ 49 w 50"/>
                <a:gd name="T17" fmla="*/ 38 h 44"/>
                <a:gd name="T18" fmla="*/ 46 w 50"/>
                <a:gd name="T19" fmla="*/ 29 h 44"/>
                <a:gd name="T20" fmla="*/ 35 w 50"/>
                <a:gd name="T21" fmla="*/ 17 h 44"/>
                <a:gd name="T22" fmla="*/ 26 w 50"/>
                <a:gd name="T23" fmla="*/ 14 h 44"/>
                <a:gd name="T24" fmla="*/ 17 w 50"/>
                <a:gd name="T25" fmla="*/ 14 h 44"/>
                <a:gd name="T26" fmla="*/ 9 w 50"/>
                <a:gd name="T2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44">
                  <a:moveTo>
                    <a:pt x="9" y="0"/>
                  </a:moveTo>
                  <a:lnTo>
                    <a:pt x="9" y="9"/>
                  </a:lnTo>
                  <a:lnTo>
                    <a:pt x="0" y="17"/>
                  </a:lnTo>
                  <a:lnTo>
                    <a:pt x="0" y="31"/>
                  </a:lnTo>
                  <a:lnTo>
                    <a:pt x="9" y="43"/>
                  </a:lnTo>
                  <a:lnTo>
                    <a:pt x="17" y="34"/>
                  </a:lnTo>
                  <a:lnTo>
                    <a:pt x="23" y="38"/>
                  </a:lnTo>
                  <a:lnTo>
                    <a:pt x="37" y="43"/>
                  </a:lnTo>
                  <a:lnTo>
                    <a:pt x="49" y="38"/>
                  </a:lnTo>
                  <a:lnTo>
                    <a:pt x="46" y="29"/>
                  </a:lnTo>
                  <a:lnTo>
                    <a:pt x="35" y="17"/>
                  </a:lnTo>
                  <a:lnTo>
                    <a:pt x="26" y="14"/>
                  </a:lnTo>
                  <a:lnTo>
                    <a:pt x="17" y="14"/>
                  </a:lnTo>
                  <a:lnTo>
                    <a:pt x="9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6904993" y="3799753"/>
              <a:ext cx="446941" cy="350006"/>
            </a:xfrm>
            <a:custGeom>
              <a:avLst/>
              <a:gdLst>
                <a:gd name="T0" fmla="*/ 199 w 254"/>
                <a:gd name="T1" fmla="*/ 0 h 208"/>
                <a:gd name="T2" fmla="*/ 177 w 254"/>
                <a:gd name="T3" fmla="*/ 14 h 208"/>
                <a:gd name="T4" fmla="*/ 182 w 254"/>
                <a:gd name="T5" fmla="*/ 20 h 208"/>
                <a:gd name="T6" fmla="*/ 193 w 254"/>
                <a:gd name="T7" fmla="*/ 20 h 208"/>
                <a:gd name="T8" fmla="*/ 187 w 254"/>
                <a:gd name="T9" fmla="*/ 31 h 208"/>
                <a:gd name="T10" fmla="*/ 173 w 254"/>
                <a:gd name="T11" fmla="*/ 45 h 208"/>
                <a:gd name="T12" fmla="*/ 187 w 254"/>
                <a:gd name="T13" fmla="*/ 43 h 208"/>
                <a:gd name="T14" fmla="*/ 196 w 254"/>
                <a:gd name="T15" fmla="*/ 51 h 208"/>
                <a:gd name="T16" fmla="*/ 196 w 254"/>
                <a:gd name="T17" fmla="*/ 54 h 208"/>
                <a:gd name="T18" fmla="*/ 208 w 254"/>
                <a:gd name="T19" fmla="*/ 65 h 208"/>
                <a:gd name="T20" fmla="*/ 219 w 254"/>
                <a:gd name="T21" fmla="*/ 60 h 208"/>
                <a:gd name="T22" fmla="*/ 225 w 254"/>
                <a:gd name="T23" fmla="*/ 43 h 208"/>
                <a:gd name="T24" fmla="*/ 239 w 254"/>
                <a:gd name="T25" fmla="*/ 45 h 208"/>
                <a:gd name="T26" fmla="*/ 248 w 254"/>
                <a:gd name="T27" fmla="*/ 54 h 208"/>
                <a:gd name="T28" fmla="*/ 253 w 254"/>
                <a:gd name="T29" fmla="*/ 65 h 208"/>
                <a:gd name="T30" fmla="*/ 244 w 254"/>
                <a:gd name="T31" fmla="*/ 77 h 208"/>
                <a:gd name="T32" fmla="*/ 233 w 254"/>
                <a:gd name="T33" fmla="*/ 83 h 208"/>
                <a:gd name="T34" fmla="*/ 241 w 254"/>
                <a:gd name="T35" fmla="*/ 97 h 208"/>
                <a:gd name="T36" fmla="*/ 239 w 254"/>
                <a:gd name="T37" fmla="*/ 110 h 208"/>
                <a:gd name="T38" fmla="*/ 236 w 254"/>
                <a:gd name="T39" fmla="*/ 128 h 208"/>
                <a:gd name="T40" fmla="*/ 230 w 254"/>
                <a:gd name="T41" fmla="*/ 145 h 208"/>
                <a:gd name="T42" fmla="*/ 210 w 254"/>
                <a:gd name="T43" fmla="*/ 148 h 208"/>
                <a:gd name="T44" fmla="*/ 216 w 254"/>
                <a:gd name="T45" fmla="*/ 159 h 208"/>
                <a:gd name="T46" fmla="*/ 225 w 254"/>
                <a:gd name="T47" fmla="*/ 173 h 208"/>
                <a:gd name="T48" fmla="*/ 213 w 254"/>
                <a:gd name="T49" fmla="*/ 181 h 208"/>
                <a:gd name="T50" fmla="*/ 208 w 254"/>
                <a:gd name="T51" fmla="*/ 198 h 208"/>
                <a:gd name="T52" fmla="*/ 199 w 254"/>
                <a:gd name="T53" fmla="*/ 202 h 208"/>
                <a:gd name="T54" fmla="*/ 191 w 254"/>
                <a:gd name="T55" fmla="*/ 196 h 208"/>
                <a:gd name="T56" fmla="*/ 182 w 254"/>
                <a:gd name="T57" fmla="*/ 196 h 208"/>
                <a:gd name="T58" fmla="*/ 165 w 254"/>
                <a:gd name="T59" fmla="*/ 207 h 208"/>
                <a:gd name="T60" fmla="*/ 142 w 254"/>
                <a:gd name="T61" fmla="*/ 179 h 208"/>
                <a:gd name="T62" fmla="*/ 122 w 254"/>
                <a:gd name="T63" fmla="*/ 184 h 208"/>
                <a:gd name="T64" fmla="*/ 108 w 254"/>
                <a:gd name="T65" fmla="*/ 171 h 208"/>
                <a:gd name="T66" fmla="*/ 102 w 254"/>
                <a:gd name="T67" fmla="*/ 153 h 208"/>
                <a:gd name="T68" fmla="*/ 102 w 254"/>
                <a:gd name="T69" fmla="*/ 136 h 208"/>
                <a:gd name="T70" fmla="*/ 85 w 254"/>
                <a:gd name="T71" fmla="*/ 131 h 208"/>
                <a:gd name="T72" fmla="*/ 76 w 254"/>
                <a:gd name="T73" fmla="*/ 131 h 208"/>
                <a:gd name="T74" fmla="*/ 71 w 254"/>
                <a:gd name="T75" fmla="*/ 122 h 208"/>
                <a:gd name="T76" fmla="*/ 62 w 254"/>
                <a:gd name="T77" fmla="*/ 131 h 208"/>
                <a:gd name="T78" fmla="*/ 57 w 254"/>
                <a:gd name="T79" fmla="*/ 145 h 208"/>
                <a:gd name="T80" fmla="*/ 42 w 254"/>
                <a:gd name="T81" fmla="*/ 157 h 208"/>
                <a:gd name="T82" fmla="*/ 26 w 254"/>
                <a:gd name="T83" fmla="*/ 136 h 208"/>
                <a:gd name="T84" fmla="*/ 0 w 254"/>
                <a:gd name="T85" fmla="*/ 133 h 208"/>
                <a:gd name="T86" fmla="*/ 5 w 254"/>
                <a:gd name="T87" fmla="*/ 122 h 208"/>
                <a:gd name="T88" fmla="*/ 23 w 254"/>
                <a:gd name="T89" fmla="*/ 110 h 208"/>
                <a:gd name="T90" fmla="*/ 26 w 254"/>
                <a:gd name="T91" fmla="*/ 97 h 208"/>
                <a:gd name="T92" fmla="*/ 45 w 254"/>
                <a:gd name="T93" fmla="*/ 71 h 208"/>
                <a:gd name="T94" fmla="*/ 68 w 254"/>
                <a:gd name="T95" fmla="*/ 69 h 208"/>
                <a:gd name="T96" fmla="*/ 88 w 254"/>
                <a:gd name="T97" fmla="*/ 48 h 208"/>
                <a:gd name="T98" fmla="*/ 94 w 254"/>
                <a:gd name="T99" fmla="*/ 37 h 208"/>
                <a:gd name="T100" fmla="*/ 108 w 254"/>
                <a:gd name="T101" fmla="*/ 23 h 208"/>
                <a:gd name="T102" fmla="*/ 116 w 254"/>
                <a:gd name="T103" fmla="*/ 29 h 208"/>
                <a:gd name="T104" fmla="*/ 137 w 254"/>
                <a:gd name="T105" fmla="*/ 20 h 208"/>
                <a:gd name="T106" fmla="*/ 142 w 254"/>
                <a:gd name="T107" fmla="*/ 5 h 208"/>
                <a:gd name="T108" fmla="*/ 170 w 254"/>
                <a:gd name="T109" fmla="*/ 3 h 208"/>
                <a:gd name="T110" fmla="*/ 199 w 254"/>
                <a:gd name="T111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54" h="208">
                  <a:moveTo>
                    <a:pt x="199" y="0"/>
                  </a:moveTo>
                  <a:lnTo>
                    <a:pt x="177" y="14"/>
                  </a:lnTo>
                  <a:lnTo>
                    <a:pt x="182" y="20"/>
                  </a:lnTo>
                  <a:lnTo>
                    <a:pt x="193" y="20"/>
                  </a:lnTo>
                  <a:lnTo>
                    <a:pt x="187" y="31"/>
                  </a:lnTo>
                  <a:lnTo>
                    <a:pt x="173" y="45"/>
                  </a:lnTo>
                  <a:lnTo>
                    <a:pt x="187" y="43"/>
                  </a:lnTo>
                  <a:lnTo>
                    <a:pt x="196" y="51"/>
                  </a:lnTo>
                  <a:lnTo>
                    <a:pt x="196" y="54"/>
                  </a:lnTo>
                  <a:lnTo>
                    <a:pt x="208" y="65"/>
                  </a:lnTo>
                  <a:lnTo>
                    <a:pt x="219" y="60"/>
                  </a:lnTo>
                  <a:lnTo>
                    <a:pt x="225" y="43"/>
                  </a:lnTo>
                  <a:lnTo>
                    <a:pt x="239" y="45"/>
                  </a:lnTo>
                  <a:lnTo>
                    <a:pt x="248" y="54"/>
                  </a:lnTo>
                  <a:lnTo>
                    <a:pt x="253" y="65"/>
                  </a:lnTo>
                  <a:lnTo>
                    <a:pt x="244" y="77"/>
                  </a:lnTo>
                  <a:lnTo>
                    <a:pt x="233" y="83"/>
                  </a:lnTo>
                  <a:lnTo>
                    <a:pt x="241" y="97"/>
                  </a:lnTo>
                  <a:lnTo>
                    <a:pt x="239" y="110"/>
                  </a:lnTo>
                  <a:lnTo>
                    <a:pt x="236" y="128"/>
                  </a:lnTo>
                  <a:lnTo>
                    <a:pt x="230" y="145"/>
                  </a:lnTo>
                  <a:lnTo>
                    <a:pt x="210" y="148"/>
                  </a:lnTo>
                  <a:lnTo>
                    <a:pt x="216" y="159"/>
                  </a:lnTo>
                  <a:lnTo>
                    <a:pt x="225" y="173"/>
                  </a:lnTo>
                  <a:lnTo>
                    <a:pt x="213" y="181"/>
                  </a:lnTo>
                  <a:lnTo>
                    <a:pt x="208" y="198"/>
                  </a:lnTo>
                  <a:lnTo>
                    <a:pt x="199" y="202"/>
                  </a:lnTo>
                  <a:lnTo>
                    <a:pt x="191" y="196"/>
                  </a:lnTo>
                  <a:lnTo>
                    <a:pt x="182" y="196"/>
                  </a:lnTo>
                  <a:lnTo>
                    <a:pt x="165" y="207"/>
                  </a:lnTo>
                  <a:lnTo>
                    <a:pt x="142" y="179"/>
                  </a:lnTo>
                  <a:lnTo>
                    <a:pt x="122" y="184"/>
                  </a:lnTo>
                  <a:lnTo>
                    <a:pt x="108" y="171"/>
                  </a:lnTo>
                  <a:lnTo>
                    <a:pt x="102" y="153"/>
                  </a:lnTo>
                  <a:lnTo>
                    <a:pt x="102" y="136"/>
                  </a:lnTo>
                  <a:lnTo>
                    <a:pt x="85" y="131"/>
                  </a:lnTo>
                  <a:lnTo>
                    <a:pt x="76" y="131"/>
                  </a:lnTo>
                  <a:lnTo>
                    <a:pt x="71" y="122"/>
                  </a:lnTo>
                  <a:lnTo>
                    <a:pt x="62" y="131"/>
                  </a:lnTo>
                  <a:lnTo>
                    <a:pt x="57" y="145"/>
                  </a:lnTo>
                  <a:lnTo>
                    <a:pt x="42" y="157"/>
                  </a:lnTo>
                  <a:lnTo>
                    <a:pt x="26" y="136"/>
                  </a:lnTo>
                  <a:lnTo>
                    <a:pt x="0" y="133"/>
                  </a:lnTo>
                  <a:lnTo>
                    <a:pt x="5" y="122"/>
                  </a:lnTo>
                  <a:lnTo>
                    <a:pt x="23" y="110"/>
                  </a:lnTo>
                  <a:lnTo>
                    <a:pt x="26" y="97"/>
                  </a:lnTo>
                  <a:lnTo>
                    <a:pt x="45" y="71"/>
                  </a:lnTo>
                  <a:lnTo>
                    <a:pt x="68" y="69"/>
                  </a:lnTo>
                  <a:lnTo>
                    <a:pt x="88" y="48"/>
                  </a:lnTo>
                  <a:lnTo>
                    <a:pt x="94" y="37"/>
                  </a:lnTo>
                  <a:lnTo>
                    <a:pt x="108" y="23"/>
                  </a:lnTo>
                  <a:lnTo>
                    <a:pt x="116" y="29"/>
                  </a:lnTo>
                  <a:lnTo>
                    <a:pt x="137" y="20"/>
                  </a:lnTo>
                  <a:lnTo>
                    <a:pt x="142" y="5"/>
                  </a:lnTo>
                  <a:lnTo>
                    <a:pt x="170" y="3"/>
                  </a:lnTo>
                  <a:lnTo>
                    <a:pt x="199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>
              <a:off x="7484809" y="3753086"/>
              <a:ext cx="211391" cy="144377"/>
            </a:xfrm>
            <a:custGeom>
              <a:avLst/>
              <a:gdLst>
                <a:gd name="T0" fmla="*/ 0 w 120"/>
                <a:gd name="T1" fmla="*/ 4 h 86"/>
                <a:gd name="T2" fmla="*/ 10 w 120"/>
                <a:gd name="T3" fmla="*/ 0 h 86"/>
                <a:gd name="T4" fmla="*/ 36 w 120"/>
                <a:gd name="T5" fmla="*/ 4 h 86"/>
                <a:gd name="T6" fmla="*/ 46 w 120"/>
                <a:gd name="T7" fmla="*/ 7 h 86"/>
                <a:gd name="T8" fmla="*/ 55 w 120"/>
                <a:gd name="T9" fmla="*/ 4 h 86"/>
                <a:gd name="T10" fmla="*/ 70 w 120"/>
                <a:gd name="T11" fmla="*/ 0 h 86"/>
                <a:gd name="T12" fmla="*/ 86 w 120"/>
                <a:gd name="T13" fmla="*/ 2 h 86"/>
                <a:gd name="T14" fmla="*/ 101 w 120"/>
                <a:gd name="T15" fmla="*/ 9 h 86"/>
                <a:gd name="T16" fmla="*/ 110 w 120"/>
                <a:gd name="T17" fmla="*/ 31 h 86"/>
                <a:gd name="T18" fmla="*/ 105 w 120"/>
                <a:gd name="T19" fmla="*/ 42 h 86"/>
                <a:gd name="T20" fmla="*/ 112 w 120"/>
                <a:gd name="T21" fmla="*/ 57 h 86"/>
                <a:gd name="T22" fmla="*/ 119 w 120"/>
                <a:gd name="T23" fmla="*/ 71 h 86"/>
                <a:gd name="T24" fmla="*/ 117 w 120"/>
                <a:gd name="T25" fmla="*/ 85 h 86"/>
                <a:gd name="T26" fmla="*/ 110 w 120"/>
                <a:gd name="T27" fmla="*/ 73 h 86"/>
                <a:gd name="T28" fmla="*/ 91 w 120"/>
                <a:gd name="T29" fmla="*/ 54 h 86"/>
                <a:gd name="T30" fmla="*/ 60 w 120"/>
                <a:gd name="T31" fmla="*/ 42 h 86"/>
                <a:gd name="T32" fmla="*/ 36 w 120"/>
                <a:gd name="T33" fmla="*/ 40 h 86"/>
                <a:gd name="T34" fmla="*/ 19 w 120"/>
                <a:gd name="T35" fmla="*/ 45 h 86"/>
                <a:gd name="T36" fmla="*/ 12 w 120"/>
                <a:gd name="T37" fmla="*/ 38 h 86"/>
                <a:gd name="T38" fmla="*/ 10 w 120"/>
                <a:gd name="T39" fmla="*/ 24 h 86"/>
                <a:gd name="T40" fmla="*/ 0 w 120"/>
                <a:gd name="T41" fmla="*/ 18 h 86"/>
                <a:gd name="T42" fmla="*/ 0 w 120"/>
                <a:gd name="T43" fmla="*/ 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0" h="86">
                  <a:moveTo>
                    <a:pt x="0" y="4"/>
                  </a:moveTo>
                  <a:lnTo>
                    <a:pt x="10" y="0"/>
                  </a:lnTo>
                  <a:lnTo>
                    <a:pt x="36" y="4"/>
                  </a:lnTo>
                  <a:lnTo>
                    <a:pt x="46" y="7"/>
                  </a:lnTo>
                  <a:lnTo>
                    <a:pt x="55" y="4"/>
                  </a:lnTo>
                  <a:lnTo>
                    <a:pt x="70" y="0"/>
                  </a:lnTo>
                  <a:lnTo>
                    <a:pt x="86" y="2"/>
                  </a:lnTo>
                  <a:lnTo>
                    <a:pt x="101" y="9"/>
                  </a:lnTo>
                  <a:lnTo>
                    <a:pt x="110" y="31"/>
                  </a:lnTo>
                  <a:lnTo>
                    <a:pt x="105" y="42"/>
                  </a:lnTo>
                  <a:lnTo>
                    <a:pt x="112" y="57"/>
                  </a:lnTo>
                  <a:lnTo>
                    <a:pt x="119" y="71"/>
                  </a:lnTo>
                  <a:lnTo>
                    <a:pt x="117" y="85"/>
                  </a:lnTo>
                  <a:lnTo>
                    <a:pt x="110" y="73"/>
                  </a:lnTo>
                  <a:lnTo>
                    <a:pt x="91" y="54"/>
                  </a:lnTo>
                  <a:lnTo>
                    <a:pt x="60" y="42"/>
                  </a:lnTo>
                  <a:lnTo>
                    <a:pt x="36" y="40"/>
                  </a:lnTo>
                  <a:lnTo>
                    <a:pt x="19" y="45"/>
                  </a:lnTo>
                  <a:lnTo>
                    <a:pt x="12" y="38"/>
                  </a:lnTo>
                  <a:lnTo>
                    <a:pt x="10" y="24"/>
                  </a:lnTo>
                  <a:lnTo>
                    <a:pt x="0" y="18"/>
                  </a:lnTo>
                  <a:lnTo>
                    <a:pt x="0" y="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17" name="Freeform 13"/>
            <p:cNvSpPr>
              <a:spLocks/>
            </p:cNvSpPr>
            <p:nvPr/>
          </p:nvSpPr>
          <p:spPr bwMode="auto">
            <a:xfrm>
              <a:off x="7140543" y="4183301"/>
              <a:ext cx="70967" cy="52501"/>
            </a:xfrm>
            <a:custGeom>
              <a:avLst/>
              <a:gdLst>
                <a:gd name="T0" fmla="*/ 12 w 40"/>
                <a:gd name="T1" fmla="*/ 0 h 32"/>
                <a:gd name="T2" fmla="*/ 0 w 40"/>
                <a:gd name="T3" fmla="*/ 14 h 32"/>
                <a:gd name="T4" fmla="*/ 5 w 40"/>
                <a:gd name="T5" fmla="*/ 25 h 32"/>
                <a:gd name="T6" fmla="*/ 14 w 40"/>
                <a:gd name="T7" fmla="*/ 31 h 32"/>
                <a:gd name="T8" fmla="*/ 28 w 40"/>
                <a:gd name="T9" fmla="*/ 25 h 32"/>
                <a:gd name="T10" fmla="*/ 39 w 40"/>
                <a:gd name="T11" fmla="*/ 19 h 32"/>
                <a:gd name="T12" fmla="*/ 34 w 40"/>
                <a:gd name="T13" fmla="*/ 11 h 32"/>
                <a:gd name="T14" fmla="*/ 12 w 40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32">
                  <a:moveTo>
                    <a:pt x="12" y="0"/>
                  </a:moveTo>
                  <a:lnTo>
                    <a:pt x="0" y="14"/>
                  </a:lnTo>
                  <a:lnTo>
                    <a:pt x="5" y="25"/>
                  </a:lnTo>
                  <a:lnTo>
                    <a:pt x="14" y="31"/>
                  </a:lnTo>
                  <a:lnTo>
                    <a:pt x="28" y="25"/>
                  </a:lnTo>
                  <a:lnTo>
                    <a:pt x="39" y="19"/>
                  </a:lnTo>
                  <a:lnTo>
                    <a:pt x="34" y="11"/>
                  </a:lnTo>
                  <a:lnTo>
                    <a:pt x="12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</p:grpSp>
      <p:sp>
        <p:nvSpPr>
          <p:cNvPr id="18" name="Freeform 14"/>
          <p:cNvSpPr>
            <a:spLocks/>
          </p:cNvSpPr>
          <p:nvPr/>
        </p:nvSpPr>
        <p:spPr bwMode="auto">
          <a:xfrm>
            <a:off x="6418056" y="2071250"/>
            <a:ext cx="1182281" cy="1191477"/>
          </a:xfrm>
          <a:custGeom>
            <a:avLst/>
            <a:gdLst>
              <a:gd name="T0" fmla="*/ 119 w 671"/>
              <a:gd name="T1" fmla="*/ 164 h 711"/>
              <a:gd name="T2" fmla="*/ 104 w 671"/>
              <a:gd name="T3" fmla="*/ 217 h 711"/>
              <a:gd name="T4" fmla="*/ 100 w 671"/>
              <a:gd name="T5" fmla="*/ 270 h 711"/>
              <a:gd name="T6" fmla="*/ 28 w 671"/>
              <a:gd name="T7" fmla="*/ 357 h 711"/>
              <a:gd name="T8" fmla="*/ 45 w 671"/>
              <a:gd name="T9" fmla="*/ 381 h 711"/>
              <a:gd name="T10" fmla="*/ 37 w 671"/>
              <a:gd name="T11" fmla="*/ 459 h 711"/>
              <a:gd name="T12" fmla="*/ 29 w 671"/>
              <a:gd name="T13" fmla="*/ 514 h 711"/>
              <a:gd name="T14" fmla="*/ 20 w 671"/>
              <a:gd name="T15" fmla="*/ 552 h 711"/>
              <a:gd name="T16" fmla="*/ 9 w 671"/>
              <a:gd name="T17" fmla="*/ 595 h 711"/>
              <a:gd name="T18" fmla="*/ 0 w 671"/>
              <a:gd name="T19" fmla="*/ 625 h 711"/>
              <a:gd name="T20" fmla="*/ 31 w 671"/>
              <a:gd name="T21" fmla="*/ 644 h 711"/>
              <a:gd name="T22" fmla="*/ 39 w 671"/>
              <a:gd name="T23" fmla="*/ 681 h 711"/>
              <a:gd name="T24" fmla="*/ 62 w 671"/>
              <a:gd name="T25" fmla="*/ 670 h 711"/>
              <a:gd name="T26" fmla="*/ 76 w 671"/>
              <a:gd name="T27" fmla="*/ 696 h 711"/>
              <a:gd name="T28" fmla="*/ 105 w 671"/>
              <a:gd name="T29" fmla="*/ 670 h 711"/>
              <a:gd name="T30" fmla="*/ 119 w 671"/>
              <a:gd name="T31" fmla="*/ 650 h 711"/>
              <a:gd name="T32" fmla="*/ 156 w 671"/>
              <a:gd name="T33" fmla="*/ 639 h 711"/>
              <a:gd name="T34" fmla="*/ 164 w 671"/>
              <a:gd name="T35" fmla="*/ 610 h 711"/>
              <a:gd name="T36" fmla="*/ 136 w 671"/>
              <a:gd name="T37" fmla="*/ 596 h 711"/>
              <a:gd name="T38" fmla="*/ 199 w 671"/>
              <a:gd name="T39" fmla="*/ 537 h 711"/>
              <a:gd name="T40" fmla="*/ 318 w 671"/>
              <a:gd name="T41" fmla="*/ 485 h 711"/>
              <a:gd name="T42" fmla="*/ 411 w 671"/>
              <a:gd name="T43" fmla="*/ 442 h 711"/>
              <a:gd name="T44" fmla="*/ 463 w 671"/>
              <a:gd name="T45" fmla="*/ 378 h 711"/>
              <a:gd name="T46" fmla="*/ 556 w 671"/>
              <a:gd name="T47" fmla="*/ 330 h 711"/>
              <a:gd name="T48" fmla="*/ 656 w 671"/>
              <a:gd name="T49" fmla="*/ 224 h 711"/>
              <a:gd name="T50" fmla="*/ 618 w 671"/>
              <a:gd name="T51" fmla="*/ 156 h 711"/>
              <a:gd name="T52" fmla="*/ 622 w 671"/>
              <a:gd name="T53" fmla="*/ 136 h 711"/>
              <a:gd name="T54" fmla="*/ 670 w 671"/>
              <a:gd name="T55" fmla="*/ 119 h 711"/>
              <a:gd name="T56" fmla="*/ 644 w 671"/>
              <a:gd name="T57" fmla="*/ 107 h 711"/>
              <a:gd name="T58" fmla="*/ 632 w 671"/>
              <a:gd name="T59" fmla="*/ 79 h 711"/>
              <a:gd name="T60" fmla="*/ 604 w 671"/>
              <a:gd name="T61" fmla="*/ 85 h 711"/>
              <a:gd name="T62" fmla="*/ 601 w 671"/>
              <a:gd name="T63" fmla="*/ 71 h 711"/>
              <a:gd name="T64" fmla="*/ 570 w 671"/>
              <a:gd name="T65" fmla="*/ 68 h 711"/>
              <a:gd name="T66" fmla="*/ 536 w 671"/>
              <a:gd name="T67" fmla="*/ 97 h 711"/>
              <a:gd name="T68" fmla="*/ 539 w 671"/>
              <a:gd name="T69" fmla="*/ 105 h 711"/>
              <a:gd name="T70" fmla="*/ 505 w 671"/>
              <a:gd name="T71" fmla="*/ 114 h 711"/>
              <a:gd name="T72" fmla="*/ 471 w 671"/>
              <a:gd name="T73" fmla="*/ 114 h 711"/>
              <a:gd name="T74" fmla="*/ 440 w 671"/>
              <a:gd name="T75" fmla="*/ 105 h 711"/>
              <a:gd name="T76" fmla="*/ 406 w 671"/>
              <a:gd name="T77" fmla="*/ 111 h 711"/>
              <a:gd name="T78" fmla="*/ 361 w 671"/>
              <a:gd name="T79" fmla="*/ 107 h 711"/>
              <a:gd name="T80" fmla="*/ 326 w 671"/>
              <a:gd name="T81" fmla="*/ 85 h 711"/>
              <a:gd name="T82" fmla="*/ 335 w 671"/>
              <a:gd name="T83" fmla="*/ 71 h 711"/>
              <a:gd name="T84" fmla="*/ 332 w 671"/>
              <a:gd name="T85" fmla="*/ 57 h 711"/>
              <a:gd name="T86" fmla="*/ 295 w 671"/>
              <a:gd name="T87" fmla="*/ 45 h 711"/>
              <a:gd name="T88" fmla="*/ 252 w 671"/>
              <a:gd name="T89" fmla="*/ 45 h 711"/>
              <a:gd name="T90" fmla="*/ 187 w 671"/>
              <a:gd name="T91" fmla="*/ 19 h 711"/>
              <a:gd name="T92" fmla="*/ 130 w 671"/>
              <a:gd name="T93" fmla="*/ 9 h 711"/>
              <a:gd name="T94" fmla="*/ 96 w 671"/>
              <a:gd name="T95" fmla="*/ 5 h 711"/>
              <a:gd name="T96" fmla="*/ 74 w 671"/>
              <a:gd name="T97" fmla="*/ 42 h 7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71" h="711">
                <a:moveTo>
                  <a:pt x="74" y="42"/>
                </a:moveTo>
                <a:lnTo>
                  <a:pt x="119" y="164"/>
                </a:lnTo>
                <a:lnTo>
                  <a:pt x="91" y="178"/>
                </a:lnTo>
                <a:lnTo>
                  <a:pt x="104" y="217"/>
                </a:lnTo>
                <a:lnTo>
                  <a:pt x="107" y="248"/>
                </a:lnTo>
                <a:lnTo>
                  <a:pt x="100" y="270"/>
                </a:lnTo>
                <a:lnTo>
                  <a:pt x="83" y="293"/>
                </a:lnTo>
                <a:lnTo>
                  <a:pt x="28" y="357"/>
                </a:lnTo>
                <a:lnTo>
                  <a:pt x="31" y="369"/>
                </a:lnTo>
                <a:lnTo>
                  <a:pt x="45" y="381"/>
                </a:lnTo>
                <a:lnTo>
                  <a:pt x="22" y="427"/>
                </a:lnTo>
                <a:lnTo>
                  <a:pt x="37" y="459"/>
                </a:lnTo>
                <a:lnTo>
                  <a:pt x="45" y="472"/>
                </a:lnTo>
                <a:lnTo>
                  <a:pt x="29" y="514"/>
                </a:lnTo>
                <a:lnTo>
                  <a:pt x="12" y="525"/>
                </a:lnTo>
                <a:lnTo>
                  <a:pt x="20" y="552"/>
                </a:lnTo>
                <a:lnTo>
                  <a:pt x="20" y="577"/>
                </a:lnTo>
                <a:lnTo>
                  <a:pt x="9" y="595"/>
                </a:lnTo>
                <a:lnTo>
                  <a:pt x="11" y="613"/>
                </a:lnTo>
                <a:lnTo>
                  <a:pt x="0" y="625"/>
                </a:lnTo>
                <a:lnTo>
                  <a:pt x="17" y="647"/>
                </a:lnTo>
                <a:lnTo>
                  <a:pt x="31" y="644"/>
                </a:lnTo>
                <a:lnTo>
                  <a:pt x="31" y="670"/>
                </a:lnTo>
                <a:lnTo>
                  <a:pt x="39" y="681"/>
                </a:lnTo>
                <a:lnTo>
                  <a:pt x="51" y="667"/>
                </a:lnTo>
                <a:lnTo>
                  <a:pt x="62" y="670"/>
                </a:lnTo>
                <a:lnTo>
                  <a:pt x="68" y="687"/>
                </a:lnTo>
                <a:lnTo>
                  <a:pt x="76" y="696"/>
                </a:lnTo>
                <a:lnTo>
                  <a:pt x="76" y="710"/>
                </a:lnTo>
                <a:lnTo>
                  <a:pt x="105" y="670"/>
                </a:lnTo>
                <a:lnTo>
                  <a:pt x="105" y="661"/>
                </a:lnTo>
                <a:lnTo>
                  <a:pt x="119" y="650"/>
                </a:lnTo>
                <a:lnTo>
                  <a:pt x="142" y="664"/>
                </a:lnTo>
                <a:lnTo>
                  <a:pt x="156" y="639"/>
                </a:lnTo>
                <a:lnTo>
                  <a:pt x="167" y="625"/>
                </a:lnTo>
                <a:lnTo>
                  <a:pt x="164" y="610"/>
                </a:lnTo>
                <a:lnTo>
                  <a:pt x="156" y="610"/>
                </a:lnTo>
                <a:lnTo>
                  <a:pt x="136" y="596"/>
                </a:lnTo>
                <a:lnTo>
                  <a:pt x="153" y="587"/>
                </a:lnTo>
                <a:lnTo>
                  <a:pt x="199" y="537"/>
                </a:lnTo>
                <a:lnTo>
                  <a:pt x="238" y="520"/>
                </a:lnTo>
                <a:lnTo>
                  <a:pt x="318" y="485"/>
                </a:lnTo>
                <a:lnTo>
                  <a:pt x="357" y="463"/>
                </a:lnTo>
                <a:lnTo>
                  <a:pt x="411" y="442"/>
                </a:lnTo>
                <a:lnTo>
                  <a:pt x="454" y="403"/>
                </a:lnTo>
                <a:lnTo>
                  <a:pt x="463" y="378"/>
                </a:lnTo>
                <a:lnTo>
                  <a:pt x="482" y="380"/>
                </a:lnTo>
                <a:lnTo>
                  <a:pt x="556" y="330"/>
                </a:lnTo>
                <a:lnTo>
                  <a:pt x="658" y="238"/>
                </a:lnTo>
                <a:lnTo>
                  <a:pt x="656" y="224"/>
                </a:lnTo>
                <a:lnTo>
                  <a:pt x="641" y="181"/>
                </a:lnTo>
                <a:lnTo>
                  <a:pt x="618" y="156"/>
                </a:lnTo>
                <a:lnTo>
                  <a:pt x="616" y="145"/>
                </a:lnTo>
                <a:lnTo>
                  <a:pt x="622" y="136"/>
                </a:lnTo>
                <a:lnTo>
                  <a:pt x="636" y="130"/>
                </a:lnTo>
                <a:lnTo>
                  <a:pt x="670" y="119"/>
                </a:lnTo>
                <a:lnTo>
                  <a:pt x="661" y="114"/>
                </a:lnTo>
                <a:lnTo>
                  <a:pt x="644" y="107"/>
                </a:lnTo>
                <a:lnTo>
                  <a:pt x="627" y="90"/>
                </a:lnTo>
                <a:lnTo>
                  <a:pt x="632" y="79"/>
                </a:lnTo>
                <a:lnTo>
                  <a:pt x="622" y="79"/>
                </a:lnTo>
                <a:lnTo>
                  <a:pt x="604" y="85"/>
                </a:lnTo>
                <a:lnTo>
                  <a:pt x="599" y="79"/>
                </a:lnTo>
                <a:lnTo>
                  <a:pt x="601" y="71"/>
                </a:lnTo>
                <a:lnTo>
                  <a:pt x="584" y="74"/>
                </a:lnTo>
                <a:lnTo>
                  <a:pt x="570" y="68"/>
                </a:lnTo>
                <a:lnTo>
                  <a:pt x="556" y="82"/>
                </a:lnTo>
                <a:lnTo>
                  <a:pt x="536" y="97"/>
                </a:lnTo>
                <a:lnTo>
                  <a:pt x="528" y="97"/>
                </a:lnTo>
                <a:lnTo>
                  <a:pt x="539" y="105"/>
                </a:lnTo>
                <a:lnTo>
                  <a:pt x="528" y="111"/>
                </a:lnTo>
                <a:lnTo>
                  <a:pt x="505" y="114"/>
                </a:lnTo>
                <a:lnTo>
                  <a:pt x="485" y="119"/>
                </a:lnTo>
                <a:lnTo>
                  <a:pt x="471" y="114"/>
                </a:lnTo>
                <a:lnTo>
                  <a:pt x="463" y="105"/>
                </a:lnTo>
                <a:lnTo>
                  <a:pt x="440" y="105"/>
                </a:lnTo>
                <a:lnTo>
                  <a:pt x="423" y="102"/>
                </a:lnTo>
                <a:lnTo>
                  <a:pt x="406" y="111"/>
                </a:lnTo>
                <a:lnTo>
                  <a:pt x="383" y="116"/>
                </a:lnTo>
                <a:lnTo>
                  <a:pt x="361" y="107"/>
                </a:lnTo>
                <a:lnTo>
                  <a:pt x="340" y="97"/>
                </a:lnTo>
                <a:lnTo>
                  <a:pt x="326" y="85"/>
                </a:lnTo>
                <a:lnTo>
                  <a:pt x="323" y="76"/>
                </a:lnTo>
                <a:lnTo>
                  <a:pt x="335" y="71"/>
                </a:lnTo>
                <a:lnTo>
                  <a:pt x="337" y="62"/>
                </a:lnTo>
                <a:lnTo>
                  <a:pt x="332" y="57"/>
                </a:lnTo>
                <a:lnTo>
                  <a:pt x="312" y="54"/>
                </a:lnTo>
                <a:lnTo>
                  <a:pt x="295" y="45"/>
                </a:lnTo>
                <a:lnTo>
                  <a:pt x="266" y="40"/>
                </a:lnTo>
                <a:lnTo>
                  <a:pt x="252" y="45"/>
                </a:lnTo>
                <a:lnTo>
                  <a:pt x="230" y="37"/>
                </a:lnTo>
                <a:lnTo>
                  <a:pt x="187" y="19"/>
                </a:lnTo>
                <a:lnTo>
                  <a:pt x="156" y="19"/>
                </a:lnTo>
                <a:lnTo>
                  <a:pt x="130" y="9"/>
                </a:lnTo>
                <a:lnTo>
                  <a:pt x="114" y="0"/>
                </a:lnTo>
                <a:lnTo>
                  <a:pt x="96" y="5"/>
                </a:lnTo>
                <a:lnTo>
                  <a:pt x="88" y="17"/>
                </a:lnTo>
                <a:lnTo>
                  <a:pt x="74" y="42"/>
                </a:ln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19" name="Freeform 15"/>
          <p:cNvSpPr>
            <a:spLocks/>
          </p:cNvSpPr>
          <p:nvPr/>
        </p:nvSpPr>
        <p:spPr bwMode="auto">
          <a:xfrm>
            <a:off x="5496995" y="2062499"/>
            <a:ext cx="1132452" cy="1500648"/>
          </a:xfrm>
          <a:custGeom>
            <a:avLst/>
            <a:gdLst>
              <a:gd name="T0" fmla="*/ 641 w 642"/>
              <a:gd name="T1" fmla="*/ 170 h 895"/>
              <a:gd name="T2" fmla="*/ 624 w 642"/>
              <a:gd name="T3" fmla="*/ 209 h 895"/>
              <a:gd name="T4" fmla="*/ 627 w 642"/>
              <a:gd name="T5" fmla="*/ 266 h 895"/>
              <a:gd name="T6" fmla="*/ 587 w 642"/>
              <a:gd name="T7" fmla="*/ 318 h 895"/>
              <a:gd name="T8" fmla="*/ 553 w 642"/>
              <a:gd name="T9" fmla="*/ 375 h 895"/>
              <a:gd name="T10" fmla="*/ 541 w 642"/>
              <a:gd name="T11" fmla="*/ 434 h 895"/>
              <a:gd name="T12" fmla="*/ 567 w 642"/>
              <a:gd name="T13" fmla="*/ 477 h 895"/>
              <a:gd name="T14" fmla="*/ 550 w 642"/>
              <a:gd name="T15" fmla="*/ 519 h 895"/>
              <a:gd name="T16" fmla="*/ 541 w 642"/>
              <a:gd name="T17" fmla="*/ 559 h 895"/>
              <a:gd name="T18" fmla="*/ 533 w 642"/>
              <a:gd name="T19" fmla="*/ 598 h 895"/>
              <a:gd name="T20" fmla="*/ 522 w 642"/>
              <a:gd name="T21" fmla="*/ 630 h 895"/>
              <a:gd name="T22" fmla="*/ 510 w 642"/>
              <a:gd name="T23" fmla="*/ 638 h 895"/>
              <a:gd name="T24" fmla="*/ 496 w 642"/>
              <a:gd name="T25" fmla="*/ 644 h 895"/>
              <a:gd name="T26" fmla="*/ 462 w 642"/>
              <a:gd name="T27" fmla="*/ 632 h 895"/>
              <a:gd name="T28" fmla="*/ 417 w 642"/>
              <a:gd name="T29" fmla="*/ 670 h 895"/>
              <a:gd name="T30" fmla="*/ 412 w 642"/>
              <a:gd name="T31" fmla="*/ 684 h 895"/>
              <a:gd name="T32" fmla="*/ 443 w 642"/>
              <a:gd name="T33" fmla="*/ 737 h 895"/>
              <a:gd name="T34" fmla="*/ 429 w 642"/>
              <a:gd name="T35" fmla="*/ 755 h 895"/>
              <a:gd name="T36" fmla="*/ 394 w 642"/>
              <a:gd name="T37" fmla="*/ 800 h 895"/>
              <a:gd name="T38" fmla="*/ 369 w 642"/>
              <a:gd name="T39" fmla="*/ 786 h 895"/>
              <a:gd name="T40" fmla="*/ 363 w 642"/>
              <a:gd name="T41" fmla="*/ 822 h 895"/>
              <a:gd name="T42" fmla="*/ 355 w 642"/>
              <a:gd name="T43" fmla="*/ 843 h 895"/>
              <a:gd name="T44" fmla="*/ 324 w 642"/>
              <a:gd name="T45" fmla="*/ 862 h 895"/>
              <a:gd name="T46" fmla="*/ 312 w 642"/>
              <a:gd name="T47" fmla="*/ 891 h 895"/>
              <a:gd name="T48" fmla="*/ 289 w 642"/>
              <a:gd name="T49" fmla="*/ 891 h 895"/>
              <a:gd name="T50" fmla="*/ 281 w 642"/>
              <a:gd name="T51" fmla="*/ 868 h 895"/>
              <a:gd name="T52" fmla="*/ 258 w 642"/>
              <a:gd name="T53" fmla="*/ 870 h 895"/>
              <a:gd name="T54" fmla="*/ 224 w 642"/>
              <a:gd name="T55" fmla="*/ 865 h 895"/>
              <a:gd name="T56" fmla="*/ 199 w 642"/>
              <a:gd name="T57" fmla="*/ 851 h 895"/>
              <a:gd name="T58" fmla="*/ 167 w 642"/>
              <a:gd name="T59" fmla="*/ 825 h 895"/>
              <a:gd name="T60" fmla="*/ 131 w 642"/>
              <a:gd name="T61" fmla="*/ 794 h 895"/>
              <a:gd name="T62" fmla="*/ 79 w 642"/>
              <a:gd name="T63" fmla="*/ 732 h 895"/>
              <a:gd name="T64" fmla="*/ 114 w 642"/>
              <a:gd name="T65" fmla="*/ 709 h 895"/>
              <a:gd name="T66" fmla="*/ 128 w 642"/>
              <a:gd name="T67" fmla="*/ 684 h 895"/>
              <a:gd name="T68" fmla="*/ 145 w 642"/>
              <a:gd name="T69" fmla="*/ 689 h 895"/>
              <a:gd name="T70" fmla="*/ 153 w 642"/>
              <a:gd name="T71" fmla="*/ 667 h 895"/>
              <a:gd name="T72" fmla="*/ 139 w 642"/>
              <a:gd name="T73" fmla="*/ 630 h 895"/>
              <a:gd name="T74" fmla="*/ 139 w 642"/>
              <a:gd name="T75" fmla="*/ 596 h 895"/>
              <a:gd name="T76" fmla="*/ 55 w 642"/>
              <a:gd name="T77" fmla="*/ 519 h 895"/>
              <a:gd name="T78" fmla="*/ 12 w 642"/>
              <a:gd name="T79" fmla="*/ 508 h 895"/>
              <a:gd name="T80" fmla="*/ 20 w 642"/>
              <a:gd name="T81" fmla="*/ 459 h 895"/>
              <a:gd name="T82" fmla="*/ 34 w 642"/>
              <a:gd name="T83" fmla="*/ 459 h 895"/>
              <a:gd name="T84" fmla="*/ 43 w 642"/>
              <a:gd name="T85" fmla="*/ 431 h 895"/>
              <a:gd name="T86" fmla="*/ 65 w 642"/>
              <a:gd name="T87" fmla="*/ 377 h 895"/>
              <a:gd name="T88" fmla="*/ 83 w 642"/>
              <a:gd name="T89" fmla="*/ 320 h 895"/>
              <a:gd name="T90" fmla="*/ 59 w 642"/>
              <a:gd name="T91" fmla="*/ 292 h 895"/>
              <a:gd name="T92" fmla="*/ 124 w 642"/>
              <a:gd name="T93" fmla="*/ 279 h 895"/>
              <a:gd name="T94" fmla="*/ 191 w 642"/>
              <a:gd name="T95" fmla="*/ 245 h 895"/>
              <a:gd name="T96" fmla="*/ 174 w 642"/>
              <a:gd name="T97" fmla="*/ 169 h 895"/>
              <a:gd name="T98" fmla="*/ 231 w 642"/>
              <a:gd name="T99" fmla="*/ 79 h 895"/>
              <a:gd name="T100" fmla="*/ 298 w 642"/>
              <a:gd name="T101" fmla="*/ 26 h 895"/>
              <a:gd name="T102" fmla="*/ 343 w 642"/>
              <a:gd name="T103" fmla="*/ 19 h 895"/>
              <a:gd name="T104" fmla="*/ 383 w 642"/>
              <a:gd name="T105" fmla="*/ 28 h 895"/>
              <a:gd name="T106" fmla="*/ 443 w 642"/>
              <a:gd name="T107" fmla="*/ 47 h 895"/>
              <a:gd name="T108" fmla="*/ 499 w 642"/>
              <a:gd name="T109" fmla="*/ 56 h 895"/>
              <a:gd name="T110" fmla="*/ 567 w 642"/>
              <a:gd name="T111" fmla="*/ 47 h 8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42" h="895">
                <a:moveTo>
                  <a:pt x="596" y="45"/>
                </a:moveTo>
                <a:lnTo>
                  <a:pt x="641" y="170"/>
                </a:lnTo>
                <a:lnTo>
                  <a:pt x="613" y="184"/>
                </a:lnTo>
                <a:lnTo>
                  <a:pt x="624" y="209"/>
                </a:lnTo>
                <a:lnTo>
                  <a:pt x="629" y="244"/>
                </a:lnTo>
                <a:lnTo>
                  <a:pt x="627" y="266"/>
                </a:lnTo>
                <a:lnTo>
                  <a:pt x="618" y="280"/>
                </a:lnTo>
                <a:lnTo>
                  <a:pt x="587" y="318"/>
                </a:lnTo>
                <a:lnTo>
                  <a:pt x="550" y="360"/>
                </a:lnTo>
                <a:lnTo>
                  <a:pt x="553" y="375"/>
                </a:lnTo>
                <a:lnTo>
                  <a:pt x="567" y="385"/>
                </a:lnTo>
                <a:lnTo>
                  <a:pt x="541" y="434"/>
                </a:lnTo>
                <a:lnTo>
                  <a:pt x="553" y="454"/>
                </a:lnTo>
                <a:lnTo>
                  <a:pt x="567" y="477"/>
                </a:lnTo>
                <a:lnTo>
                  <a:pt x="558" y="499"/>
                </a:lnTo>
                <a:lnTo>
                  <a:pt x="550" y="519"/>
                </a:lnTo>
                <a:lnTo>
                  <a:pt x="533" y="530"/>
                </a:lnTo>
                <a:lnTo>
                  <a:pt x="541" y="559"/>
                </a:lnTo>
                <a:lnTo>
                  <a:pt x="541" y="579"/>
                </a:lnTo>
                <a:lnTo>
                  <a:pt x="533" y="598"/>
                </a:lnTo>
                <a:lnTo>
                  <a:pt x="533" y="618"/>
                </a:lnTo>
                <a:lnTo>
                  <a:pt x="522" y="630"/>
                </a:lnTo>
                <a:lnTo>
                  <a:pt x="522" y="635"/>
                </a:lnTo>
                <a:lnTo>
                  <a:pt x="510" y="638"/>
                </a:lnTo>
                <a:lnTo>
                  <a:pt x="502" y="649"/>
                </a:lnTo>
                <a:lnTo>
                  <a:pt x="496" y="644"/>
                </a:lnTo>
                <a:lnTo>
                  <a:pt x="479" y="632"/>
                </a:lnTo>
                <a:lnTo>
                  <a:pt x="462" y="632"/>
                </a:lnTo>
                <a:lnTo>
                  <a:pt x="446" y="641"/>
                </a:lnTo>
                <a:lnTo>
                  <a:pt x="417" y="670"/>
                </a:lnTo>
                <a:lnTo>
                  <a:pt x="408" y="675"/>
                </a:lnTo>
                <a:lnTo>
                  <a:pt x="412" y="684"/>
                </a:lnTo>
                <a:lnTo>
                  <a:pt x="439" y="726"/>
                </a:lnTo>
                <a:lnTo>
                  <a:pt x="443" y="737"/>
                </a:lnTo>
                <a:lnTo>
                  <a:pt x="439" y="749"/>
                </a:lnTo>
                <a:lnTo>
                  <a:pt x="429" y="755"/>
                </a:lnTo>
                <a:lnTo>
                  <a:pt x="406" y="780"/>
                </a:lnTo>
                <a:lnTo>
                  <a:pt x="394" y="800"/>
                </a:lnTo>
                <a:lnTo>
                  <a:pt x="383" y="791"/>
                </a:lnTo>
                <a:lnTo>
                  <a:pt x="369" y="786"/>
                </a:lnTo>
                <a:lnTo>
                  <a:pt x="363" y="791"/>
                </a:lnTo>
                <a:lnTo>
                  <a:pt x="363" y="822"/>
                </a:lnTo>
                <a:lnTo>
                  <a:pt x="360" y="839"/>
                </a:lnTo>
                <a:lnTo>
                  <a:pt x="355" y="843"/>
                </a:lnTo>
                <a:lnTo>
                  <a:pt x="329" y="854"/>
                </a:lnTo>
                <a:lnTo>
                  <a:pt x="324" y="862"/>
                </a:lnTo>
                <a:lnTo>
                  <a:pt x="318" y="879"/>
                </a:lnTo>
                <a:lnTo>
                  <a:pt x="312" y="891"/>
                </a:lnTo>
                <a:lnTo>
                  <a:pt x="303" y="894"/>
                </a:lnTo>
                <a:lnTo>
                  <a:pt x="289" y="891"/>
                </a:lnTo>
                <a:lnTo>
                  <a:pt x="281" y="885"/>
                </a:lnTo>
                <a:lnTo>
                  <a:pt x="281" y="868"/>
                </a:lnTo>
                <a:lnTo>
                  <a:pt x="272" y="860"/>
                </a:lnTo>
                <a:lnTo>
                  <a:pt x="258" y="870"/>
                </a:lnTo>
                <a:lnTo>
                  <a:pt x="230" y="885"/>
                </a:lnTo>
                <a:lnTo>
                  <a:pt x="224" y="865"/>
                </a:lnTo>
                <a:lnTo>
                  <a:pt x="210" y="856"/>
                </a:lnTo>
                <a:lnTo>
                  <a:pt x="199" y="851"/>
                </a:lnTo>
                <a:lnTo>
                  <a:pt x="184" y="848"/>
                </a:lnTo>
                <a:lnTo>
                  <a:pt x="167" y="825"/>
                </a:lnTo>
                <a:lnTo>
                  <a:pt x="145" y="789"/>
                </a:lnTo>
                <a:lnTo>
                  <a:pt x="131" y="794"/>
                </a:lnTo>
                <a:lnTo>
                  <a:pt x="117" y="800"/>
                </a:lnTo>
                <a:lnTo>
                  <a:pt x="79" y="732"/>
                </a:lnTo>
                <a:lnTo>
                  <a:pt x="91" y="732"/>
                </a:lnTo>
                <a:lnTo>
                  <a:pt x="114" y="709"/>
                </a:lnTo>
                <a:lnTo>
                  <a:pt x="117" y="692"/>
                </a:lnTo>
                <a:lnTo>
                  <a:pt x="128" y="684"/>
                </a:lnTo>
                <a:lnTo>
                  <a:pt x="136" y="684"/>
                </a:lnTo>
                <a:lnTo>
                  <a:pt x="145" y="689"/>
                </a:lnTo>
                <a:lnTo>
                  <a:pt x="153" y="680"/>
                </a:lnTo>
                <a:lnTo>
                  <a:pt x="153" y="667"/>
                </a:lnTo>
                <a:lnTo>
                  <a:pt x="136" y="661"/>
                </a:lnTo>
                <a:lnTo>
                  <a:pt x="139" y="630"/>
                </a:lnTo>
                <a:lnTo>
                  <a:pt x="139" y="604"/>
                </a:lnTo>
                <a:lnTo>
                  <a:pt x="139" y="596"/>
                </a:lnTo>
                <a:lnTo>
                  <a:pt x="119" y="584"/>
                </a:lnTo>
                <a:lnTo>
                  <a:pt x="55" y="519"/>
                </a:lnTo>
                <a:lnTo>
                  <a:pt x="26" y="542"/>
                </a:lnTo>
                <a:lnTo>
                  <a:pt x="12" y="508"/>
                </a:lnTo>
                <a:lnTo>
                  <a:pt x="0" y="491"/>
                </a:lnTo>
                <a:lnTo>
                  <a:pt x="20" y="459"/>
                </a:lnTo>
                <a:lnTo>
                  <a:pt x="26" y="442"/>
                </a:lnTo>
                <a:lnTo>
                  <a:pt x="34" y="459"/>
                </a:lnTo>
                <a:lnTo>
                  <a:pt x="48" y="454"/>
                </a:lnTo>
                <a:lnTo>
                  <a:pt x="43" y="431"/>
                </a:lnTo>
                <a:lnTo>
                  <a:pt x="37" y="397"/>
                </a:lnTo>
                <a:lnTo>
                  <a:pt x="65" y="377"/>
                </a:lnTo>
                <a:lnTo>
                  <a:pt x="77" y="363"/>
                </a:lnTo>
                <a:lnTo>
                  <a:pt x="83" y="320"/>
                </a:lnTo>
                <a:lnTo>
                  <a:pt x="65" y="311"/>
                </a:lnTo>
                <a:lnTo>
                  <a:pt x="59" y="292"/>
                </a:lnTo>
                <a:lnTo>
                  <a:pt x="68" y="278"/>
                </a:lnTo>
                <a:lnTo>
                  <a:pt x="124" y="279"/>
                </a:lnTo>
                <a:lnTo>
                  <a:pt x="159" y="297"/>
                </a:lnTo>
                <a:lnTo>
                  <a:pt x="191" y="245"/>
                </a:lnTo>
                <a:lnTo>
                  <a:pt x="168" y="229"/>
                </a:lnTo>
                <a:lnTo>
                  <a:pt x="174" y="169"/>
                </a:lnTo>
                <a:lnTo>
                  <a:pt x="228" y="94"/>
                </a:lnTo>
                <a:lnTo>
                  <a:pt x="231" y="79"/>
                </a:lnTo>
                <a:lnTo>
                  <a:pt x="273" y="64"/>
                </a:lnTo>
                <a:lnTo>
                  <a:pt x="298" y="26"/>
                </a:lnTo>
                <a:lnTo>
                  <a:pt x="324" y="0"/>
                </a:lnTo>
                <a:lnTo>
                  <a:pt x="343" y="19"/>
                </a:lnTo>
                <a:lnTo>
                  <a:pt x="358" y="19"/>
                </a:lnTo>
                <a:lnTo>
                  <a:pt x="383" y="28"/>
                </a:lnTo>
                <a:lnTo>
                  <a:pt x="420" y="31"/>
                </a:lnTo>
                <a:lnTo>
                  <a:pt x="443" y="47"/>
                </a:lnTo>
                <a:lnTo>
                  <a:pt x="471" y="59"/>
                </a:lnTo>
                <a:lnTo>
                  <a:pt x="499" y="56"/>
                </a:lnTo>
                <a:lnTo>
                  <a:pt x="536" y="47"/>
                </a:lnTo>
                <a:lnTo>
                  <a:pt x="567" y="47"/>
                </a:lnTo>
                <a:lnTo>
                  <a:pt x="596" y="45"/>
                </a:lnTo>
              </a:path>
            </a:pathLst>
          </a:custGeom>
          <a:solidFill>
            <a:schemeClr val="accent2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0" name="Freeform 16"/>
          <p:cNvSpPr>
            <a:spLocks/>
          </p:cNvSpPr>
          <p:nvPr/>
        </p:nvSpPr>
        <p:spPr bwMode="auto">
          <a:xfrm>
            <a:off x="5407909" y="1861246"/>
            <a:ext cx="658332" cy="702928"/>
          </a:xfrm>
          <a:custGeom>
            <a:avLst/>
            <a:gdLst>
              <a:gd name="T0" fmla="*/ 373 w 374"/>
              <a:gd name="T1" fmla="*/ 119 h 419"/>
              <a:gd name="T2" fmla="*/ 363 w 374"/>
              <a:gd name="T3" fmla="*/ 108 h 419"/>
              <a:gd name="T4" fmla="*/ 341 w 374"/>
              <a:gd name="T5" fmla="*/ 108 h 419"/>
              <a:gd name="T6" fmla="*/ 315 w 374"/>
              <a:gd name="T7" fmla="*/ 102 h 419"/>
              <a:gd name="T8" fmla="*/ 270 w 374"/>
              <a:gd name="T9" fmla="*/ 88 h 419"/>
              <a:gd name="T10" fmla="*/ 250 w 374"/>
              <a:gd name="T11" fmla="*/ 65 h 419"/>
              <a:gd name="T12" fmla="*/ 242 w 374"/>
              <a:gd name="T13" fmla="*/ 60 h 419"/>
              <a:gd name="T14" fmla="*/ 235 w 374"/>
              <a:gd name="T15" fmla="*/ 71 h 419"/>
              <a:gd name="T16" fmla="*/ 230 w 374"/>
              <a:gd name="T17" fmla="*/ 91 h 419"/>
              <a:gd name="T18" fmla="*/ 213 w 374"/>
              <a:gd name="T19" fmla="*/ 73 h 419"/>
              <a:gd name="T20" fmla="*/ 210 w 374"/>
              <a:gd name="T21" fmla="*/ 63 h 419"/>
              <a:gd name="T22" fmla="*/ 225 w 374"/>
              <a:gd name="T23" fmla="*/ 51 h 419"/>
              <a:gd name="T24" fmla="*/ 227 w 374"/>
              <a:gd name="T25" fmla="*/ 48 h 419"/>
              <a:gd name="T26" fmla="*/ 210 w 374"/>
              <a:gd name="T27" fmla="*/ 11 h 419"/>
              <a:gd name="T28" fmla="*/ 190 w 374"/>
              <a:gd name="T29" fmla="*/ 17 h 419"/>
              <a:gd name="T30" fmla="*/ 168 w 374"/>
              <a:gd name="T31" fmla="*/ 17 h 419"/>
              <a:gd name="T32" fmla="*/ 138 w 374"/>
              <a:gd name="T33" fmla="*/ 0 h 419"/>
              <a:gd name="T34" fmla="*/ 133 w 374"/>
              <a:gd name="T35" fmla="*/ 18 h 419"/>
              <a:gd name="T36" fmla="*/ 129 w 374"/>
              <a:gd name="T37" fmla="*/ 34 h 419"/>
              <a:gd name="T38" fmla="*/ 115 w 374"/>
              <a:gd name="T39" fmla="*/ 40 h 419"/>
              <a:gd name="T40" fmla="*/ 102 w 374"/>
              <a:gd name="T41" fmla="*/ 48 h 419"/>
              <a:gd name="T42" fmla="*/ 97 w 374"/>
              <a:gd name="T43" fmla="*/ 68 h 419"/>
              <a:gd name="T44" fmla="*/ 92 w 374"/>
              <a:gd name="T45" fmla="*/ 82 h 419"/>
              <a:gd name="T46" fmla="*/ 68 w 374"/>
              <a:gd name="T47" fmla="*/ 99 h 419"/>
              <a:gd name="T48" fmla="*/ 62 w 374"/>
              <a:gd name="T49" fmla="*/ 120 h 419"/>
              <a:gd name="T50" fmla="*/ 51 w 374"/>
              <a:gd name="T51" fmla="*/ 127 h 419"/>
              <a:gd name="T52" fmla="*/ 37 w 374"/>
              <a:gd name="T53" fmla="*/ 134 h 419"/>
              <a:gd name="T54" fmla="*/ 36 w 374"/>
              <a:gd name="T55" fmla="*/ 156 h 419"/>
              <a:gd name="T56" fmla="*/ 26 w 374"/>
              <a:gd name="T57" fmla="*/ 171 h 419"/>
              <a:gd name="T58" fmla="*/ 14 w 374"/>
              <a:gd name="T59" fmla="*/ 193 h 419"/>
              <a:gd name="T60" fmla="*/ 17 w 374"/>
              <a:gd name="T61" fmla="*/ 207 h 419"/>
              <a:gd name="T62" fmla="*/ 0 w 374"/>
              <a:gd name="T63" fmla="*/ 218 h 419"/>
              <a:gd name="T64" fmla="*/ 5 w 374"/>
              <a:gd name="T65" fmla="*/ 236 h 419"/>
              <a:gd name="T66" fmla="*/ 3 w 374"/>
              <a:gd name="T67" fmla="*/ 258 h 419"/>
              <a:gd name="T68" fmla="*/ 26 w 374"/>
              <a:gd name="T69" fmla="*/ 276 h 419"/>
              <a:gd name="T70" fmla="*/ 42 w 374"/>
              <a:gd name="T71" fmla="*/ 288 h 419"/>
              <a:gd name="T72" fmla="*/ 63 w 374"/>
              <a:gd name="T73" fmla="*/ 278 h 419"/>
              <a:gd name="T74" fmla="*/ 88 w 374"/>
              <a:gd name="T75" fmla="*/ 290 h 419"/>
              <a:gd name="T76" fmla="*/ 99 w 374"/>
              <a:gd name="T77" fmla="*/ 307 h 419"/>
              <a:gd name="T78" fmla="*/ 105 w 374"/>
              <a:gd name="T79" fmla="*/ 327 h 419"/>
              <a:gd name="T80" fmla="*/ 138 w 374"/>
              <a:gd name="T81" fmla="*/ 333 h 419"/>
              <a:gd name="T82" fmla="*/ 151 w 374"/>
              <a:gd name="T83" fmla="*/ 341 h 419"/>
              <a:gd name="T84" fmla="*/ 147 w 374"/>
              <a:gd name="T85" fmla="*/ 363 h 419"/>
              <a:gd name="T86" fmla="*/ 125 w 374"/>
              <a:gd name="T87" fmla="*/ 367 h 419"/>
              <a:gd name="T88" fmla="*/ 123 w 374"/>
              <a:gd name="T89" fmla="*/ 399 h 419"/>
              <a:gd name="T90" fmla="*/ 176 w 374"/>
              <a:gd name="T91" fmla="*/ 399 h 419"/>
              <a:gd name="T92" fmla="*/ 210 w 374"/>
              <a:gd name="T93" fmla="*/ 418 h 419"/>
              <a:gd name="T94" fmla="*/ 242 w 374"/>
              <a:gd name="T95" fmla="*/ 363 h 419"/>
              <a:gd name="T96" fmla="*/ 218 w 374"/>
              <a:gd name="T97" fmla="*/ 346 h 419"/>
              <a:gd name="T98" fmla="*/ 225 w 374"/>
              <a:gd name="T99" fmla="*/ 287 h 419"/>
              <a:gd name="T100" fmla="*/ 277 w 374"/>
              <a:gd name="T101" fmla="*/ 217 h 419"/>
              <a:gd name="T102" fmla="*/ 282 w 374"/>
              <a:gd name="T103" fmla="*/ 198 h 419"/>
              <a:gd name="T104" fmla="*/ 324 w 374"/>
              <a:gd name="T105" fmla="*/ 184 h 419"/>
              <a:gd name="T106" fmla="*/ 349 w 374"/>
              <a:gd name="T107" fmla="*/ 144 h 419"/>
              <a:gd name="T108" fmla="*/ 373 w 374"/>
              <a:gd name="T109" fmla="*/ 119 h 4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74" h="419">
                <a:moveTo>
                  <a:pt x="373" y="119"/>
                </a:moveTo>
                <a:lnTo>
                  <a:pt x="363" y="108"/>
                </a:lnTo>
                <a:lnTo>
                  <a:pt x="341" y="108"/>
                </a:lnTo>
                <a:lnTo>
                  <a:pt x="315" y="102"/>
                </a:lnTo>
                <a:lnTo>
                  <a:pt x="270" y="88"/>
                </a:lnTo>
                <a:lnTo>
                  <a:pt x="250" y="65"/>
                </a:lnTo>
                <a:lnTo>
                  <a:pt x="242" y="60"/>
                </a:lnTo>
                <a:lnTo>
                  <a:pt x="235" y="71"/>
                </a:lnTo>
                <a:lnTo>
                  <a:pt x="230" y="91"/>
                </a:lnTo>
                <a:lnTo>
                  <a:pt x="213" y="73"/>
                </a:lnTo>
                <a:lnTo>
                  <a:pt x="210" y="63"/>
                </a:lnTo>
                <a:lnTo>
                  <a:pt x="225" y="51"/>
                </a:lnTo>
                <a:lnTo>
                  <a:pt x="227" y="48"/>
                </a:lnTo>
                <a:lnTo>
                  <a:pt x="210" y="11"/>
                </a:lnTo>
                <a:lnTo>
                  <a:pt x="190" y="17"/>
                </a:lnTo>
                <a:lnTo>
                  <a:pt x="168" y="17"/>
                </a:lnTo>
                <a:lnTo>
                  <a:pt x="138" y="0"/>
                </a:lnTo>
                <a:lnTo>
                  <a:pt x="133" y="18"/>
                </a:lnTo>
                <a:lnTo>
                  <a:pt x="129" y="34"/>
                </a:lnTo>
                <a:lnTo>
                  <a:pt x="115" y="40"/>
                </a:lnTo>
                <a:lnTo>
                  <a:pt x="102" y="48"/>
                </a:lnTo>
                <a:lnTo>
                  <a:pt x="97" y="68"/>
                </a:lnTo>
                <a:lnTo>
                  <a:pt x="92" y="82"/>
                </a:lnTo>
                <a:lnTo>
                  <a:pt x="68" y="99"/>
                </a:lnTo>
                <a:lnTo>
                  <a:pt x="62" y="120"/>
                </a:lnTo>
                <a:lnTo>
                  <a:pt x="51" y="127"/>
                </a:lnTo>
                <a:lnTo>
                  <a:pt x="37" y="134"/>
                </a:lnTo>
                <a:lnTo>
                  <a:pt x="36" y="156"/>
                </a:lnTo>
                <a:lnTo>
                  <a:pt x="26" y="171"/>
                </a:lnTo>
                <a:lnTo>
                  <a:pt x="14" y="193"/>
                </a:lnTo>
                <a:lnTo>
                  <a:pt x="17" y="207"/>
                </a:lnTo>
                <a:lnTo>
                  <a:pt x="0" y="218"/>
                </a:lnTo>
                <a:lnTo>
                  <a:pt x="5" y="236"/>
                </a:lnTo>
                <a:lnTo>
                  <a:pt x="3" y="258"/>
                </a:lnTo>
                <a:lnTo>
                  <a:pt x="26" y="276"/>
                </a:lnTo>
                <a:lnTo>
                  <a:pt x="42" y="288"/>
                </a:lnTo>
                <a:lnTo>
                  <a:pt x="63" y="278"/>
                </a:lnTo>
                <a:lnTo>
                  <a:pt x="88" y="290"/>
                </a:lnTo>
                <a:lnTo>
                  <a:pt x="99" y="307"/>
                </a:lnTo>
                <a:lnTo>
                  <a:pt x="105" y="327"/>
                </a:lnTo>
                <a:lnTo>
                  <a:pt x="138" y="333"/>
                </a:lnTo>
                <a:lnTo>
                  <a:pt x="151" y="341"/>
                </a:lnTo>
                <a:lnTo>
                  <a:pt x="147" y="363"/>
                </a:lnTo>
                <a:lnTo>
                  <a:pt x="125" y="367"/>
                </a:lnTo>
                <a:lnTo>
                  <a:pt x="123" y="399"/>
                </a:lnTo>
                <a:lnTo>
                  <a:pt x="176" y="399"/>
                </a:lnTo>
                <a:lnTo>
                  <a:pt x="210" y="418"/>
                </a:lnTo>
                <a:lnTo>
                  <a:pt x="242" y="363"/>
                </a:lnTo>
                <a:lnTo>
                  <a:pt x="218" y="346"/>
                </a:lnTo>
                <a:lnTo>
                  <a:pt x="225" y="287"/>
                </a:lnTo>
                <a:lnTo>
                  <a:pt x="277" y="217"/>
                </a:lnTo>
                <a:lnTo>
                  <a:pt x="282" y="198"/>
                </a:lnTo>
                <a:lnTo>
                  <a:pt x="324" y="184"/>
                </a:lnTo>
                <a:lnTo>
                  <a:pt x="349" y="144"/>
                </a:lnTo>
                <a:lnTo>
                  <a:pt x="373" y="119"/>
                </a:lnTo>
              </a:path>
            </a:pathLst>
          </a:custGeom>
          <a:solidFill>
            <a:srgbClr val="FFCD00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1" name="Freeform 17"/>
          <p:cNvSpPr>
            <a:spLocks/>
          </p:cNvSpPr>
          <p:nvPr/>
        </p:nvSpPr>
        <p:spPr bwMode="auto">
          <a:xfrm>
            <a:off x="5104412" y="1810203"/>
            <a:ext cx="548107" cy="488550"/>
          </a:xfrm>
          <a:custGeom>
            <a:avLst/>
            <a:gdLst>
              <a:gd name="T0" fmla="*/ 310 w 311"/>
              <a:gd name="T1" fmla="*/ 30 h 292"/>
              <a:gd name="T2" fmla="*/ 300 w 311"/>
              <a:gd name="T3" fmla="*/ 23 h 292"/>
              <a:gd name="T4" fmla="*/ 275 w 311"/>
              <a:gd name="T5" fmla="*/ 43 h 292"/>
              <a:gd name="T6" fmla="*/ 249 w 311"/>
              <a:gd name="T7" fmla="*/ 43 h 292"/>
              <a:gd name="T8" fmla="*/ 238 w 311"/>
              <a:gd name="T9" fmla="*/ 51 h 292"/>
              <a:gd name="T10" fmla="*/ 218 w 311"/>
              <a:gd name="T11" fmla="*/ 51 h 292"/>
              <a:gd name="T12" fmla="*/ 187 w 311"/>
              <a:gd name="T13" fmla="*/ 34 h 292"/>
              <a:gd name="T14" fmla="*/ 167 w 311"/>
              <a:gd name="T15" fmla="*/ 23 h 292"/>
              <a:gd name="T16" fmla="*/ 147 w 311"/>
              <a:gd name="T17" fmla="*/ 26 h 292"/>
              <a:gd name="T18" fmla="*/ 90 w 311"/>
              <a:gd name="T19" fmla="*/ 0 h 292"/>
              <a:gd name="T20" fmla="*/ 73 w 311"/>
              <a:gd name="T21" fmla="*/ 12 h 292"/>
              <a:gd name="T22" fmla="*/ 59 w 311"/>
              <a:gd name="T23" fmla="*/ 15 h 292"/>
              <a:gd name="T24" fmla="*/ 54 w 311"/>
              <a:gd name="T25" fmla="*/ 26 h 292"/>
              <a:gd name="T26" fmla="*/ 59 w 311"/>
              <a:gd name="T27" fmla="*/ 34 h 292"/>
              <a:gd name="T28" fmla="*/ 56 w 311"/>
              <a:gd name="T29" fmla="*/ 43 h 292"/>
              <a:gd name="T30" fmla="*/ 22 w 311"/>
              <a:gd name="T31" fmla="*/ 36 h 292"/>
              <a:gd name="T32" fmla="*/ 6 w 311"/>
              <a:gd name="T33" fmla="*/ 46 h 292"/>
              <a:gd name="T34" fmla="*/ 0 w 311"/>
              <a:gd name="T35" fmla="*/ 61 h 292"/>
              <a:gd name="T36" fmla="*/ 1 w 311"/>
              <a:gd name="T37" fmla="*/ 80 h 292"/>
              <a:gd name="T38" fmla="*/ 25 w 311"/>
              <a:gd name="T39" fmla="*/ 111 h 292"/>
              <a:gd name="T40" fmla="*/ 19 w 311"/>
              <a:gd name="T41" fmla="*/ 134 h 292"/>
              <a:gd name="T42" fmla="*/ 42 w 311"/>
              <a:gd name="T43" fmla="*/ 156 h 292"/>
              <a:gd name="T44" fmla="*/ 41 w 311"/>
              <a:gd name="T45" fmla="*/ 169 h 292"/>
              <a:gd name="T46" fmla="*/ 14 w 311"/>
              <a:gd name="T47" fmla="*/ 176 h 292"/>
              <a:gd name="T48" fmla="*/ 18 w 311"/>
              <a:gd name="T49" fmla="*/ 204 h 292"/>
              <a:gd name="T50" fmla="*/ 40 w 311"/>
              <a:gd name="T51" fmla="*/ 210 h 292"/>
              <a:gd name="T52" fmla="*/ 49 w 311"/>
              <a:gd name="T53" fmla="*/ 241 h 292"/>
              <a:gd name="T54" fmla="*/ 93 w 311"/>
              <a:gd name="T55" fmla="*/ 246 h 292"/>
              <a:gd name="T56" fmla="*/ 110 w 311"/>
              <a:gd name="T57" fmla="*/ 261 h 292"/>
              <a:gd name="T58" fmla="*/ 130 w 311"/>
              <a:gd name="T59" fmla="*/ 280 h 292"/>
              <a:gd name="T60" fmla="*/ 143 w 311"/>
              <a:gd name="T61" fmla="*/ 279 h 292"/>
              <a:gd name="T62" fmla="*/ 176 w 311"/>
              <a:gd name="T63" fmla="*/ 291 h 292"/>
              <a:gd name="T64" fmla="*/ 178 w 311"/>
              <a:gd name="T65" fmla="*/ 270 h 292"/>
              <a:gd name="T66" fmla="*/ 174 w 311"/>
              <a:gd name="T67" fmla="*/ 247 h 292"/>
              <a:gd name="T68" fmla="*/ 191 w 311"/>
              <a:gd name="T69" fmla="*/ 238 h 292"/>
              <a:gd name="T70" fmla="*/ 187 w 311"/>
              <a:gd name="T71" fmla="*/ 223 h 292"/>
              <a:gd name="T72" fmla="*/ 201 w 311"/>
              <a:gd name="T73" fmla="*/ 196 h 292"/>
              <a:gd name="T74" fmla="*/ 207 w 311"/>
              <a:gd name="T75" fmla="*/ 187 h 292"/>
              <a:gd name="T76" fmla="*/ 209 w 311"/>
              <a:gd name="T77" fmla="*/ 165 h 292"/>
              <a:gd name="T78" fmla="*/ 237 w 311"/>
              <a:gd name="T79" fmla="*/ 151 h 292"/>
              <a:gd name="T80" fmla="*/ 240 w 311"/>
              <a:gd name="T81" fmla="*/ 130 h 292"/>
              <a:gd name="T82" fmla="*/ 261 w 311"/>
              <a:gd name="T83" fmla="*/ 117 h 292"/>
              <a:gd name="T84" fmla="*/ 269 w 311"/>
              <a:gd name="T85" fmla="*/ 105 h 292"/>
              <a:gd name="T86" fmla="*/ 273 w 311"/>
              <a:gd name="T87" fmla="*/ 79 h 292"/>
              <a:gd name="T88" fmla="*/ 289 w 311"/>
              <a:gd name="T89" fmla="*/ 69 h 292"/>
              <a:gd name="T90" fmla="*/ 302 w 311"/>
              <a:gd name="T91" fmla="*/ 64 h 292"/>
              <a:gd name="T92" fmla="*/ 310 w 311"/>
              <a:gd name="T93" fmla="*/ 30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11" h="292">
                <a:moveTo>
                  <a:pt x="310" y="30"/>
                </a:moveTo>
                <a:lnTo>
                  <a:pt x="300" y="23"/>
                </a:lnTo>
                <a:lnTo>
                  <a:pt x="275" y="43"/>
                </a:lnTo>
                <a:lnTo>
                  <a:pt x="249" y="43"/>
                </a:lnTo>
                <a:lnTo>
                  <a:pt x="238" y="51"/>
                </a:lnTo>
                <a:lnTo>
                  <a:pt x="218" y="51"/>
                </a:lnTo>
                <a:lnTo>
                  <a:pt x="187" y="34"/>
                </a:lnTo>
                <a:lnTo>
                  <a:pt x="167" y="23"/>
                </a:lnTo>
                <a:lnTo>
                  <a:pt x="147" y="26"/>
                </a:lnTo>
                <a:lnTo>
                  <a:pt x="90" y="0"/>
                </a:lnTo>
                <a:lnTo>
                  <a:pt x="73" y="12"/>
                </a:lnTo>
                <a:lnTo>
                  <a:pt x="59" y="15"/>
                </a:lnTo>
                <a:lnTo>
                  <a:pt x="54" y="26"/>
                </a:lnTo>
                <a:lnTo>
                  <a:pt x="59" y="34"/>
                </a:lnTo>
                <a:lnTo>
                  <a:pt x="56" y="43"/>
                </a:lnTo>
                <a:lnTo>
                  <a:pt x="22" y="36"/>
                </a:lnTo>
                <a:lnTo>
                  <a:pt x="6" y="46"/>
                </a:lnTo>
                <a:lnTo>
                  <a:pt x="0" y="61"/>
                </a:lnTo>
                <a:lnTo>
                  <a:pt x="1" y="80"/>
                </a:lnTo>
                <a:lnTo>
                  <a:pt x="25" y="111"/>
                </a:lnTo>
                <a:lnTo>
                  <a:pt x="19" y="134"/>
                </a:lnTo>
                <a:lnTo>
                  <a:pt x="42" y="156"/>
                </a:lnTo>
                <a:lnTo>
                  <a:pt x="41" y="169"/>
                </a:lnTo>
                <a:lnTo>
                  <a:pt x="14" y="176"/>
                </a:lnTo>
                <a:lnTo>
                  <a:pt x="18" y="204"/>
                </a:lnTo>
                <a:lnTo>
                  <a:pt x="40" y="210"/>
                </a:lnTo>
                <a:lnTo>
                  <a:pt x="49" y="241"/>
                </a:lnTo>
                <a:lnTo>
                  <a:pt x="93" y="246"/>
                </a:lnTo>
                <a:lnTo>
                  <a:pt x="110" y="261"/>
                </a:lnTo>
                <a:lnTo>
                  <a:pt x="130" y="280"/>
                </a:lnTo>
                <a:lnTo>
                  <a:pt x="143" y="279"/>
                </a:lnTo>
                <a:lnTo>
                  <a:pt x="176" y="291"/>
                </a:lnTo>
                <a:lnTo>
                  <a:pt x="178" y="270"/>
                </a:lnTo>
                <a:lnTo>
                  <a:pt x="174" y="247"/>
                </a:lnTo>
                <a:lnTo>
                  <a:pt x="191" y="238"/>
                </a:lnTo>
                <a:lnTo>
                  <a:pt x="187" y="223"/>
                </a:lnTo>
                <a:lnTo>
                  <a:pt x="201" y="196"/>
                </a:lnTo>
                <a:lnTo>
                  <a:pt x="207" y="187"/>
                </a:lnTo>
                <a:lnTo>
                  <a:pt x="209" y="165"/>
                </a:lnTo>
                <a:lnTo>
                  <a:pt x="237" y="151"/>
                </a:lnTo>
                <a:lnTo>
                  <a:pt x="240" y="130"/>
                </a:lnTo>
                <a:lnTo>
                  <a:pt x="261" y="117"/>
                </a:lnTo>
                <a:lnTo>
                  <a:pt x="269" y="105"/>
                </a:lnTo>
                <a:lnTo>
                  <a:pt x="273" y="79"/>
                </a:lnTo>
                <a:lnTo>
                  <a:pt x="289" y="69"/>
                </a:lnTo>
                <a:lnTo>
                  <a:pt x="302" y="64"/>
                </a:lnTo>
                <a:lnTo>
                  <a:pt x="310" y="30"/>
                </a:lnTo>
              </a:path>
            </a:pathLst>
          </a:custGeom>
          <a:solidFill>
            <a:schemeClr val="accent3">
              <a:lumMod val="5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2" name="Freeform 18"/>
          <p:cNvSpPr>
            <a:spLocks/>
          </p:cNvSpPr>
          <p:nvPr/>
        </p:nvSpPr>
        <p:spPr bwMode="auto">
          <a:xfrm>
            <a:off x="5146690" y="2215626"/>
            <a:ext cx="528478" cy="338339"/>
          </a:xfrm>
          <a:custGeom>
            <a:avLst/>
            <a:gdLst>
              <a:gd name="T0" fmla="*/ 24 w 300"/>
              <a:gd name="T1" fmla="*/ 0 h 202"/>
              <a:gd name="T2" fmla="*/ 66 w 300"/>
              <a:gd name="T3" fmla="*/ 4 h 202"/>
              <a:gd name="T4" fmla="*/ 86 w 300"/>
              <a:gd name="T5" fmla="*/ 19 h 202"/>
              <a:gd name="T6" fmla="*/ 103 w 300"/>
              <a:gd name="T7" fmla="*/ 38 h 202"/>
              <a:gd name="T8" fmla="*/ 119 w 300"/>
              <a:gd name="T9" fmla="*/ 38 h 202"/>
              <a:gd name="T10" fmla="*/ 155 w 300"/>
              <a:gd name="T11" fmla="*/ 49 h 202"/>
              <a:gd name="T12" fmla="*/ 190 w 300"/>
              <a:gd name="T13" fmla="*/ 77 h 202"/>
              <a:gd name="T14" fmla="*/ 211 w 300"/>
              <a:gd name="T15" fmla="*/ 65 h 202"/>
              <a:gd name="T16" fmla="*/ 239 w 300"/>
              <a:gd name="T17" fmla="*/ 79 h 202"/>
              <a:gd name="T18" fmla="*/ 247 w 300"/>
              <a:gd name="T19" fmla="*/ 96 h 202"/>
              <a:gd name="T20" fmla="*/ 254 w 300"/>
              <a:gd name="T21" fmla="*/ 116 h 202"/>
              <a:gd name="T22" fmla="*/ 287 w 300"/>
              <a:gd name="T23" fmla="*/ 121 h 202"/>
              <a:gd name="T24" fmla="*/ 299 w 300"/>
              <a:gd name="T25" fmla="*/ 130 h 202"/>
              <a:gd name="T26" fmla="*/ 294 w 300"/>
              <a:gd name="T27" fmla="*/ 153 h 202"/>
              <a:gd name="T28" fmla="*/ 274 w 300"/>
              <a:gd name="T29" fmla="*/ 157 h 202"/>
              <a:gd name="T30" fmla="*/ 271 w 300"/>
              <a:gd name="T31" fmla="*/ 184 h 202"/>
              <a:gd name="T32" fmla="*/ 256 w 300"/>
              <a:gd name="T33" fmla="*/ 201 h 202"/>
              <a:gd name="T34" fmla="*/ 239 w 300"/>
              <a:gd name="T35" fmla="*/ 201 h 202"/>
              <a:gd name="T36" fmla="*/ 218 w 300"/>
              <a:gd name="T37" fmla="*/ 191 h 202"/>
              <a:gd name="T38" fmla="*/ 216 w 300"/>
              <a:gd name="T39" fmla="*/ 161 h 202"/>
              <a:gd name="T40" fmla="*/ 214 w 300"/>
              <a:gd name="T41" fmla="*/ 149 h 202"/>
              <a:gd name="T42" fmla="*/ 131 w 300"/>
              <a:gd name="T43" fmla="*/ 149 h 202"/>
              <a:gd name="T44" fmla="*/ 123 w 300"/>
              <a:gd name="T45" fmla="*/ 170 h 202"/>
              <a:gd name="T46" fmla="*/ 112 w 300"/>
              <a:gd name="T47" fmla="*/ 187 h 202"/>
              <a:gd name="T48" fmla="*/ 91 w 300"/>
              <a:gd name="T49" fmla="*/ 192 h 202"/>
              <a:gd name="T50" fmla="*/ 80 w 300"/>
              <a:gd name="T51" fmla="*/ 187 h 202"/>
              <a:gd name="T52" fmla="*/ 80 w 300"/>
              <a:gd name="T53" fmla="*/ 161 h 202"/>
              <a:gd name="T54" fmla="*/ 77 w 300"/>
              <a:gd name="T55" fmla="*/ 149 h 202"/>
              <a:gd name="T56" fmla="*/ 66 w 300"/>
              <a:gd name="T57" fmla="*/ 147 h 202"/>
              <a:gd name="T58" fmla="*/ 51 w 300"/>
              <a:gd name="T59" fmla="*/ 160 h 202"/>
              <a:gd name="T60" fmla="*/ 52 w 300"/>
              <a:gd name="T61" fmla="*/ 184 h 202"/>
              <a:gd name="T62" fmla="*/ 35 w 300"/>
              <a:gd name="T63" fmla="*/ 192 h 202"/>
              <a:gd name="T64" fmla="*/ 23 w 300"/>
              <a:gd name="T65" fmla="*/ 191 h 202"/>
              <a:gd name="T66" fmla="*/ 24 w 300"/>
              <a:gd name="T67" fmla="*/ 153 h 202"/>
              <a:gd name="T68" fmla="*/ 12 w 300"/>
              <a:gd name="T69" fmla="*/ 124 h 202"/>
              <a:gd name="T70" fmla="*/ 0 w 300"/>
              <a:gd name="T71" fmla="*/ 107 h 202"/>
              <a:gd name="T72" fmla="*/ 6 w 300"/>
              <a:gd name="T73" fmla="*/ 90 h 202"/>
              <a:gd name="T74" fmla="*/ 24 w 300"/>
              <a:gd name="T75" fmla="*/ 76 h 202"/>
              <a:gd name="T76" fmla="*/ 20 w 300"/>
              <a:gd name="T77" fmla="*/ 51 h 202"/>
              <a:gd name="T78" fmla="*/ 8 w 300"/>
              <a:gd name="T79" fmla="*/ 28 h 202"/>
              <a:gd name="T80" fmla="*/ 9 w 300"/>
              <a:gd name="T81" fmla="*/ 18 h 202"/>
              <a:gd name="T82" fmla="*/ 24 w 300"/>
              <a:gd name="T83" fmla="*/ 0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00" h="202">
                <a:moveTo>
                  <a:pt x="24" y="0"/>
                </a:moveTo>
                <a:lnTo>
                  <a:pt x="66" y="4"/>
                </a:lnTo>
                <a:lnTo>
                  <a:pt x="86" y="19"/>
                </a:lnTo>
                <a:lnTo>
                  <a:pt x="103" y="38"/>
                </a:lnTo>
                <a:lnTo>
                  <a:pt x="119" y="38"/>
                </a:lnTo>
                <a:lnTo>
                  <a:pt x="155" y="49"/>
                </a:lnTo>
                <a:lnTo>
                  <a:pt x="190" y="77"/>
                </a:lnTo>
                <a:lnTo>
                  <a:pt x="211" y="65"/>
                </a:lnTo>
                <a:lnTo>
                  <a:pt x="239" y="79"/>
                </a:lnTo>
                <a:lnTo>
                  <a:pt x="247" y="96"/>
                </a:lnTo>
                <a:lnTo>
                  <a:pt x="254" y="116"/>
                </a:lnTo>
                <a:lnTo>
                  <a:pt x="287" y="121"/>
                </a:lnTo>
                <a:lnTo>
                  <a:pt x="299" y="130"/>
                </a:lnTo>
                <a:lnTo>
                  <a:pt x="294" y="153"/>
                </a:lnTo>
                <a:lnTo>
                  <a:pt x="274" y="157"/>
                </a:lnTo>
                <a:lnTo>
                  <a:pt x="271" y="184"/>
                </a:lnTo>
                <a:lnTo>
                  <a:pt x="256" y="201"/>
                </a:lnTo>
                <a:lnTo>
                  <a:pt x="239" y="201"/>
                </a:lnTo>
                <a:lnTo>
                  <a:pt x="218" y="191"/>
                </a:lnTo>
                <a:lnTo>
                  <a:pt x="216" y="161"/>
                </a:lnTo>
                <a:lnTo>
                  <a:pt x="214" y="149"/>
                </a:lnTo>
                <a:lnTo>
                  <a:pt x="131" y="149"/>
                </a:lnTo>
                <a:lnTo>
                  <a:pt x="123" y="170"/>
                </a:lnTo>
                <a:lnTo>
                  <a:pt x="112" y="187"/>
                </a:lnTo>
                <a:lnTo>
                  <a:pt x="91" y="192"/>
                </a:lnTo>
                <a:lnTo>
                  <a:pt x="80" y="187"/>
                </a:lnTo>
                <a:lnTo>
                  <a:pt x="80" y="161"/>
                </a:lnTo>
                <a:lnTo>
                  <a:pt x="77" y="149"/>
                </a:lnTo>
                <a:lnTo>
                  <a:pt x="66" y="147"/>
                </a:lnTo>
                <a:lnTo>
                  <a:pt x="51" y="160"/>
                </a:lnTo>
                <a:lnTo>
                  <a:pt x="52" y="184"/>
                </a:lnTo>
                <a:lnTo>
                  <a:pt x="35" y="192"/>
                </a:lnTo>
                <a:lnTo>
                  <a:pt x="23" y="191"/>
                </a:lnTo>
                <a:lnTo>
                  <a:pt x="24" y="153"/>
                </a:lnTo>
                <a:lnTo>
                  <a:pt x="12" y="124"/>
                </a:lnTo>
                <a:lnTo>
                  <a:pt x="0" y="107"/>
                </a:lnTo>
                <a:lnTo>
                  <a:pt x="6" y="90"/>
                </a:lnTo>
                <a:lnTo>
                  <a:pt x="24" y="76"/>
                </a:lnTo>
                <a:lnTo>
                  <a:pt x="20" y="51"/>
                </a:lnTo>
                <a:lnTo>
                  <a:pt x="8" y="28"/>
                </a:lnTo>
                <a:lnTo>
                  <a:pt x="9" y="18"/>
                </a:lnTo>
                <a:lnTo>
                  <a:pt x="24" y="0"/>
                </a:ln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3" name="Freeform 19"/>
          <p:cNvSpPr>
            <a:spLocks/>
          </p:cNvSpPr>
          <p:nvPr/>
        </p:nvSpPr>
        <p:spPr bwMode="auto">
          <a:xfrm>
            <a:off x="3660912" y="1696452"/>
            <a:ext cx="972399" cy="357298"/>
          </a:xfrm>
          <a:custGeom>
            <a:avLst/>
            <a:gdLst>
              <a:gd name="T0" fmla="*/ 39 w 552"/>
              <a:gd name="T1" fmla="*/ 11 h 214"/>
              <a:gd name="T2" fmla="*/ 41 w 552"/>
              <a:gd name="T3" fmla="*/ 25 h 214"/>
              <a:gd name="T4" fmla="*/ 25 w 552"/>
              <a:gd name="T5" fmla="*/ 38 h 214"/>
              <a:gd name="T6" fmla="*/ 11 w 552"/>
              <a:gd name="T7" fmla="*/ 59 h 214"/>
              <a:gd name="T8" fmla="*/ 0 w 552"/>
              <a:gd name="T9" fmla="*/ 95 h 214"/>
              <a:gd name="T10" fmla="*/ 21 w 552"/>
              <a:gd name="T11" fmla="*/ 122 h 214"/>
              <a:gd name="T12" fmla="*/ 24 w 552"/>
              <a:gd name="T13" fmla="*/ 143 h 214"/>
              <a:gd name="T14" fmla="*/ 20 w 552"/>
              <a:gd name="T15" fmla="*/ 164 h 214"/>
              <a:gd name="T16" fmla="*/ 15 w 552"/>
              <a:gd name="T17" fmla="*/ 179 h 214"/>
              <a:gd name="T18" fmla="*/ 19 w 552"/>
              <a:gd name="T19" fmla="*/ 195 h 214"/>
              <a:gd name="T20" fmla="*/ 30 w 552"/>
              <a:gd name="T21" fmla="*/ 211 h 214"/>
              <a:gd name="T22" fmla="*/ 66 w 552"/>
              <a:gd name="T23" fmla="*/ 211 h 214"/>
              <a:gd name="T24" fmla="*/ 108 w 552"/>
              <a:gd name="T25" fmla="*/ 213 h 214"/>
              <a:gd name="T26" fmla="*/ 128 w 552"/>
              <a:gd name="T27" fmla="*/ 204 h 214"/>
              <a:gd name="T28" fmla="*/ 143 w 552"/>
              <a:gd name="T29" fmla="*/ 178 h 214"/>
              <a:gd name="T30" fmla="*/ 157 w 552"/>
              <a:gd name="T31" fmla="*/ 182 h 214"/>
              <a:gd name="T32" fmla="*/ 171 w 552"/>
              <a:gd name="T33" fmla="*/ 193 h 214"/>
              <a:gd name="T34" fmla="*/ 202 w 552"/>
              <a:gd name="T35" fmla="*/ 173 h 214"/>
              <a:gd name="T36" fmla="*/ 219 w 552"/>
              <a:gd name="T37" fmla="*/ 181 h 214"/>
              <a:gd name="T38" fmla="*/ 245 w 552"/>
              <a:gd name="T39" fmla="*/ 198 h 214"/>
              <a:gd name="T40" fmla="*/ 263 w 552"/>
              <a:gd name="T41" fmla="*/ 204 h 214"/>
              <a:gd name="T42" fmla="*/ 304 w 552"/>
              <a:gd name="T43" fmla="*/ 177 h 214"/>
              <a:gd name="T44" fmla="*/ 321 w 552"/>
              <a:gd name="T45" fmla="*/ 180 h 214"/>
              <a:gd name="T46" fmla="*/ 350 w 552"/>
              <a:gd name="T47" fmla="*/ 190 h 214"/>
              <a:gd name="T48" fmla="*/ 365 w 552"/>
              <a:gd name="T49" fmla="*/ 184 h 214"/>
              <a:gd name="T50" fmla="*/ 384 w 552"/>
              <a:gd name="T51" fmla="*/ 176 h 214"/>
              <a:gd name="T52" fmla="*/ 405 w 552"/>
              <a:gd name="T53" fmla="*/ 183 h 214"/>
              <a:gd name="T54" fmla="*/ 426 w 552"/>
              <a:gd name="T55" fmla="*/ 173 h 214"/>
              <a:gd name="T56" fmla="*/ 445 w 552"/>
              <a:gd name="T57" fmla="*/ 160 h 214"/>
              <a:gd name="T58" fmla="*/ 461 w 552"/>
              <a:gd name="T59" fmla="*/ 147 h 214"/>
              <a:gd name="T60" fmla="*/ 486 w 552"/>
              <a:gd name="T61" fmla="*/ 162 h 214"/>
              <a:gd name="T62" fmla="*/ 492 w 552"/>
              <a:gd name="T63" fmla="*/ 142 h 214"/>
              <a:gd name="T64" fmla="*/ 496 w 552"/>
              <a:gd name="T65" fmla="*/ 125 h 214"/>
              <a:gd name="T66" fmla="*/ 517 w 552"/>
              <a:gd name="T67" fmla="*/ 119 h 214"/>
              <a:gd name="T68" fmla="*/ 551 w 552"/>
              <a:gd name="T69" fmla="*/ 110 h 214"/>
              <a:gd name="T70" fmla="*/ 551 w 552"/>
              <a:gd name="T71" fmla="*/ 97 h 214"/>
              <a:gd name="T72" fmla="*/ 551 w 552"/>
              <a:gd name="T73" fmla="*/ 76 h 214"/>
              <a:gd name="T74" fmla="*/ 469 w 552"/>
              <a:gd name="T75" fmla="*/ 57 h 214"/>
              <a:gd name="T76" fmla="*/ 389 w 552"/>
              <a:gd name="T77" fmla="*/ 34 h 214"/>
              <a:gd name="T78" fmla="*/ 373 w 552"/>
              <a:gd name="T79" fmla="*/ 37 h 214"/>
              <a:gd name="T80" fmla="*/ 285 w 552"/>
              <a:gd name="T81" fmla="*/ 0 h 214"/>
              <a:gd name="T82" fmla="*/ 254 w 552"/>
              <a:gd name="T83" fmla="*/ 11 h 214"/>
              <a:gd name="T84" fmla="*/ 214 w 552"/>
              <a:gd name="T85" fmla="*/ 23 h 214"/>
              <a:gd name="T86" fmla="*/ 166 w 552"/>
              <a:gd name="T87" fmla="*/ 23 h 214"/>
              <a:gd name="T88" fmla="*/ 151 w 552"/>
              <a:gd name="T89" fmla="*/ 26 h 214"/>
              <a:gd name="T90" fmla="*/ 146 w 552"/>
              <a:gd name="T91" fmla="*/ 14 h 214"/>
              <a:gd name="T92" fmla="*/ 132 w 552"/>
              <a:gd name="T93" fmla="*/ 26 h 214"/>
              <a:gd name="T94" fmla="*/ 106 w 552"/>
              <a:gd name="T95" fmla="*/ 23 h 214"/>
              <a:gd name="T96" fmla="*/ 78 w 552"/>
              <a:gd name="T97" fmla="*/ 11 h 214"/>
              <a:gd name="T98" fmla="*/ 63 w 552"/>
              <a:gd name="T99" fmla="*/ 9 h 214"/>
              <a:gd name="T100" fmla="*/ 39 w 552"/>
              <a:gd name="T101" fmla="*/ 11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52" h="214">
                <a:moveTo>
                  <a:pt x="39" y="11"/>
                </a:moveTo>
                <a:lnTo>
                  <a:pt x="41" y="25"/>
                </a:lnTo>
                <a:lnTo>
                  <a:pt x="25" y="38"/>
                </a:lnTo>
                <a:lnTo>
                  <a:pt x="11" y="59"/>
                </a:lnTo>
                <a:lnTo>
                  <a:pt x="0" y="95"/>
                </a:lnTo>
                <a:lnTo>
                  <a:pt x="21" y="122"/>
                </a:lnTo>
                <a:lnTo>
                  <a:pt x="24" y="143"/>
                </a:lnTo>
                <a:lnTo>
                  <a:pt x="20" y="164"/>
                </a:lnTo>
                <a:lnTo>
                  <a:pt x="15" y="179"/>
                </a:lnTo>
                <a:lnTo>
                  <a:pt x="19" y="195"/>
                </a:lnTo>
                <a:lnTo>
                  <a:pt x="30" y="211"/>
                </a:lnTo>
                <a:lnTo>
                  <a:pt x="66" y="211"/>
                </a:lnTo>
                <a:lnTo>
                  <a:pt x="108" y="213"/>
                </a:lnTo>
                <a:lnTo>
                  <a:pt x="128" y="204"/>
                </a:lnTo>
                <a:lnTo>
                  <a:pt x="143" y="178"/>
                </a:lnTo>
                <a:lnTo>
                  <a:pt x="157" y="182"/>
                </a:lnTo>
                <a:lnTo>
                  <a:pt x="171" y="193"/>
                </a:lnTo>
                <a:lnTo>
                  <a:pt x="202" y="173"/>
                </a:lnTo>
                <a:lnTo>
                  <a:pt x="219" y="181"/>
                </a:lnTo>
                <a:lnTo>
                  <a:pt x="245" y="198"/>
                </a:lnTo>
                <a:lnTo>
                  <a:pt x="263" y="204"/>
                </a:lnTo>
                <a:lnTo>
                  <a:pt x="304" y="177"/>
                </a:lnTo>
                <a:lnTo>
                  <a:pt x="321" y="180"/>
                </a:lnTo>
                <a:lnTo>
                  <a:pt x="350" y="190"/>
                </a:lnTo>
                <a:lnTo>
                  <a:pt x="365" y="184"/>
                </a:lnTo>
                <a:lnTo>
                  <a:pt x="384" y="176"/>
                </a:lnTo>
                <a:lnTo>
                  <a:pt x="405" y="183"/>
                </a:lnTo>
                <a:lnTo>
                  <a:pt x="426" y="173"/>
                </a:lnTo>
                <a:lnTo>
                  <a:pt x="445" y="160"/>
                </a:lnTo>
                <a:lnTo>
                  <a:pt x="461" y="147"/>
                </a:lnTo>
                <a:lnTo>
                  <a:pt x="486" y="162"/>
                </a:lnTo>
                <a:lnTo>
                  <a:pt x="492" y="142"/>
                </a:lnTo>
                <a:lnTo>
                  <a:pt x="496" y="125"/>
                </a:lnTo>
                <a:lnTo>
                  <a:pt x="517" y="119"/>
                </a:lnTo>
                <a:lnTo>
                  <a:pt x="551" y="110"/>
                </a:lnTo>
                <a:lnTo>
                  <a:pt x="551" y="97"/>
                </a:lnTo>
                <a:lnTo>
                  <a:pt x="551" y="76"/>
                </a:lnTo>
                <a:lnTo>
                  <a:pt x="469" y="57"/>
                </a:lnTo>
                <a:lnTo>
                  <a:pt x="389" y="34"/>
                </a:lnTo>
                <a:lnTo>
                  <a:pt x="373" y="37"/>
                </a:lnTo>
                <a:lnTo>
                  <a:pt x="285" y="0"/>
                </a:lnTo>
                <a:lnTo>
                  <a:pt x="254" y="11"/>
                </a:lnTo>
                <a:lnTo>
                  <a:pt x="214" y="23"/>
                </a:lnTo>
                <a:lnTo>
                  <a:pt x="166" y="23"/>
                </a:lnTo>
                <a:lnTo>
                  <a:pt x="151" y="26"/>
                </a:lnTo>
                <a:lnTo>
                  <a:pt x="146" y="14"/>
                </a:lnTo>
                <a:lnTo>
                  <a:pt x="132" y="26"/>
                </a:lnTo>
                <a:lnTo>
                  <a:pt x="106" y="23"/>
                </a:lnTo>
                <a:lnTo>
                  <a:pt x="78" y="11"/>
                </a:lnTo>
                <a:lnTo>
                  <a:pt x="63" y="9"/>
                </a:lnTo>
                <a:lnTo>
                  <a:pt x="39" y="11"/>
                </a:lnTo>
              </a:path>
            </a:pathLst>
          </a:custGeom>
          <a:solidFill>
            <a:srgbClr val="8DC63F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4" name="Freeform 20"/>
          <p:cNvSpPr>
            <a:spLocks/>
          </p:cNvSpPr>
          <p:nvPr/>
        </p:nvSpPr>
        <p:spPr bwMode="auto">
          <a:xfrm>
            <a:off x="4517047" y="1781036"/>
            <a:ext cx="631153" cy="361672"/>
          </a:xfrm>
          <a:custGeom>
            <a:avLst/>
            <a:gdLst>
              <a:gd name="T0" fmla="*/ 65 w 358"/>
              <a:gd name="T1" fmla="*/ 23 h 216"/>
              <a:gd name="T2" fmla="*/ 65 w 358"/>
              <a:gd name="T3" fmla="*/ 59 h 216"/>
              <a:gd name="T4" fmla="*/ 9 w 358"/>
              <a:gd name="T5" fmla="*/ 76 h 216"/>
              <a:gd name="T6" fmla="*/ 0 w 358"/>
              <a:gd name="T7" fmla="*/ 111 h 216"/>
              <a:gd name="T8" fmla="*/ 9 w 358"/>
              <a:gd name="T9" fmla="*/ 144 h 216"/>
              <a:gd name="T10" fmla="*/ 23 w 358"/>
              <a:gd name="T11" fmla="*/ 156 h 216"/>
              <a:gd name="T12" fmla="*/ 43 w 358"/>
              <a:gd name="T13" fmla="*/ 150 h 216"/>
              <a:gd name="T14" fmla="*/ 71 w 358"/>
              <a:gd name="T15" fmla="*/ 144 h 216"/>
              <a:gd name="T16" fmla="*/ 91 w 358"/>
              <a:gd name="T17" fmla="*/ 183 h 216"/>
              <a:gd name="T18" fmla="*/ 105 w 358"/>
              <a:gd name="T19" fmla="*/ 178 h 216"/>
              <a:gd name="T20" fmla="*/ 142 w 358"/>
              <a:gd name="T21" fmla="*/ 206 h 216"/>
              <a:gd name="T22" fmla="*/ 155 w 358"/>
              <a:gd name="T23" fmla="*/ 215 h 216"/>
              <a:gd name="T24" fmla="*/ 171 w 358"/>
              <a:gd name="T25" fmla="*/ 210 h 216"/>
              <a:gd name="T26" fmla="*/ 187 w 358"/>
              <a:gd name="T27" fmla="*/ 206 h 216"/>
              <a:gd name="T28" fmla="*/ 201 w 358"/>
              <a:gd name="T29" fmla="*/ 204 h 216"/>
              <a:gd name="T30" fmla="*/ 207 w 358"/>
              <a:gd name="T31" fmla="*/ 199 h 216"/>
              <a:gd name="T32" fmla="*/ 210 w 358"/>
              <a:gd name="T33" fmla="*/ 170 h 216"/>
              <a:gd name="T34" fmla="*/ 202 w 358"/>
              <a:gd name="T35" fmla="*/ 156 h 216"/>
              <a:gd name="T36" fmla="*/ 202 w 358"/>
              <a:gd name="T37" fmla="*/ 144 h 216"/>
              <a:gd name="T38" fmla="*/ 213 w 358"/>
              <a:gd name="T39" fmla="*/ 136 h 216"/>
              <a:gd name="T40" fmla="*/ 233 w 358"/>
              <a:gd name="T41" fmla="*/ 125 h 216"/>
              <a:gd name="T42" fmla="*/ 247 w 358"/>
              <a:gd name="T43" fmla="*/ 121 h 216"/>
              <a:gd name="T44" fmla="*/ 261 w 358"/>
              <a:gd name="T45" fmla="*/ 134 h 216"/>
              <a:gd name="T46" fmla="*/ 275 w 358"/>
              <a:gd name="T47" fmla="*/ 122 h 216"/>
              <a:gd name="T48" fmla="*/ 289 w 358"/>
              <a:gd name="T49" fmla="*/ 111 h 216"/>
              <a:gd name="T50" fmla="*/ 312 w 358"/>
              <a:gd name="T51" fmla="*/ 104 h 216"/>
              <a:gd name="T52" fmla="*/ 325 w 358"/>
              <a:gd name="T53" fmla="*/ 100 h 216"/>
              <a:gd name="T54" fmla="*/ 338 w 358"/>
              <a:gd name="T55" fmla="*/ 102 h 216"/>
              <a:gd name="T56" fmla="*/ 332 w 358"/>
              <a:gd name="T57" fmla="*/ 99 h 216"/>
              <a:gd name="T58" fmla="*/ 332 w 358"/>
              <a:gd name="T59" fmla="*/ 80 h 216"/>
              <a:gd name="T60" fmla="*/ 341 w 358"/>
              <a:gd name="T61" fmla="*/ 65 h 216"/>
              <a:gd name="T62" fmla="*/ 352 w 358"/>
              <a:gd name="T63" fmla="*/ 56 h 216"/>
              <a:gd name="T64" fmla="*/ 357 w 358"/>
              <a:gd name="T65" fmla="*/ 54 h 216"/>
              <a:gd name="T66" fmla="*/ 355 w 358"/>
              <a:gd name="T67" fmla="*/ 45 h 216"/>
              <a:gd name="T68" fmla="*/ 343 w 358"/>
              <a:gd name="T69" fmla="*/ 40 h 216"/>
              <a:gd name="T70" fmla="*/ 329 w 358"/>
              <a:gd name="T71" fmla="*/ 33 h 216"/>
              <a:gd name="T72" fmla="*/ 315 w 358"/>
              <a:gd name="T73" fmla="*/ 31 h 216"/>
              <a:gd name="T74" fmla="*/ 298 w 358"/>
              <a:gd name="T75" fmla="*/ 31 h 216"/>
              <a:gd name="T76" fmla="*/ 289 w 358"/>
              <a:gd name="T77" fmla="*/ 31 h 216"/>
              <a:gd name="T78" fmla="*/ 286 w 358"/>
              <a:gd name="T79" fmla="*/ 25 h 216"/>
              <a:gd name="T80" fmla="*/ 286 w 358"/>
              <a:gd name="T81" fmla="*/ 16 h 216"/>
              <a:gd name="T82" fmla="*/ 295 w 358"/>
              <a:gd name="T83" fmla="*/ 14 h 216"/>
              <a:gd name="T84" fmla="*/ 303 w 358"/>
              <a:gd name="T85" fmla="*/ 14 h 216"/>
              <a:gd name="T86" fmla="*/ 303 w 358"/>
              <a:gd name="T87" fmla="*/ 5 h 216"/>
              <a:gd name="T88" fmla="*/ 293 w 358"/>
              <a:gd name="T89" fmla="*/ 0 h 216"/>
              <a:gd name="T90" fmla="*/ 269 w 358"/>
              <a:gd name="T91" fmla="*/ 2 h 216"/>
              <a:gd name="T92" fmla="*/ 244 w 358"/>
              <a:gd name="T93" fmla="*/ 8 h 216"/>
              <a:gd name="T94" fmla="*/ 230 w 358"/>
              <a:gd name="T95" fmla="*/ 8 h 216"/>
              <a:gd name="T96" fmla="*/ 210 w 358"/>
              <a:gd name="T97" fmla="*/ 8 h 216"/>
              <a:gd name="T98" fmla="*/ 202 w 358"/>
              <a:gd name="T99" fmla="*/ 2 h 216"/>
              <a:gd name="T100" fmla="*/ 193 w 358"/>
              <a:gd name="T101" fmla="*/ 5 h 216"/>
              <a:gd name="T102" fmla="*/ 182 w 358"/>
              <a:gd name="T103" fmla="*/ 14 h 216"/>
              <a:gd name="T104" fmla="*/ 167 w 358"/>
              <a:gd name="T105" fmla="*/ 16 h 216"/>
              <a:gd name="T106" fmla="*/ 148 w 358"/>
              <a:gd name="T107" fmla="*/ 14 h 216"/>
              <a:gd name="T108" fmla="*/ 139 w 358"/>
              <a:gd name="T109" fmla="*/ 19 h 216"/>
              <a:gd name="T110" fmla="*/ 125 w 358"/>
              <a:gd name="T111" fmla="*/ 31 h 216"/>
              <a:gd name="T112" fmla="*/ 119 w 358"/>
              <a:gd name="T113" fmla="*/ 31 h 216"/>
              <a:gd name="T114" fmla="*/ 100 w 358"/>
              <a:gd name="T115" fmla="*/ 25 h 216"/>
              <a:gd name="T116" fmla="*/ 83 w 358"/>
              <a:gd name="T117" fmla="*/ 25 h 216"/>
              <a:gd name="T118" fmla="*/ 65 w 358"/>
              <a:gd name="T119" fmla="*/ 23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58" h="216">
                <a:moveTo>
                  <a:pt x="65" y="23"/>
                </a:moveTo>
                <a:lnTo>
                  <a:pt x="65" y="59"/>
                </a:lnTo>
                <a:lnTo>
                  <a:pt x="9" y="76"/>
                </a:lnTo>
                <a:lnTo>
                  <a:pt x="0" y="111"/>
                </a:lnTo>
                <a:lnTo>
                  <a:pt x="9" y="144"/>
                </a:lnTo>
                <a:lnTo>
                  <a:pt x="23" y="156"/>
                </a:lnTo>
                <a:lnTo>
                  <a:pt x="43" y="150"/>
                </a:lnTo>
                <a:lnTo>
                  <a:pt x="71" y="144"/>
                </a:lnTo>
                <a:lnTo>
                  <a:pt x="91" y="183"/>
                </a:lnTo>
                <a:lnTo>
                  <a:pt x="105" y="178"/>
                </a:lnTo>
                <a:lnTo>
                  <a:pt x="142" y="206"/>
                </a:lnTo>
                <a:lnTo>
                  <a:pt x="155" y="215"/>
                </a:lnTo>
                <a:lnTo>
                  <a:pt x="171" y="210"/>
                </a:lnTo>
                <a:lnTo>
                  <a:pt x="187" y="206"/>
                </a:lnTo>
                <a:lnTo>
                  <a:pt x="201" y="204"/>
                </a:lnTo>
                <a:lnTo>
                  <a:pt x="207" y="199"/>
                </a:lnTo>
                <a:lnTo>
                  <a:pt x="210" y="170"/>
                </a:lnTo>
                <a:lnTo>
                  <a:pt x="202" y="156"/>
                </a:lnTo>
                <a:lnTo>
                  <a:pt x="202" y="144"/>
                </a:lnTo>
                <a:lnTo>
                  <a:pt x="213" y="136"/>
                </a:lnTo>
                <a:lnTo>
                  <a:pt x="233" y="125"/>
                </a:lnTo>
                <a:lnTo>
                  <a:pt x="247" y="121"/>
                </a:lnTo>
                <a:lnTo>
                  <a:pt x="261" y="134"/>
                </a:lnTo>
                <a:lnTo>
                  <a:pt x="275" y="122"/>
                </a:lnTo>
                <a:lnTo>
                  <a:pt x="289" y="111"/>
                </a:lnTo>
                <a:lnTo>
                  <a:pt x="312" y="104"/>
                </a:lnTo>
                <a:lnTo>
                  <a:pt x="325" y="100"/>
                </a:lnTo>
                <a:lnTo>
                  <a:pt x="338" y="102"/>
                </a:lnTo>
                <a:lnTo>
                  <a:pt x="332" y="99"/>
                </a:lnTo>
                <a:lnTo>
                  <a:pt x="332" y="80"/>
                </a:lnTo>
                <a:lnTo>
                  <a:pt x="341" y="65"/>
                </a:lnTo>
                <a:lnTo>
                  <a:pt x="352" y="56"/>
                </a:lnTo>
                <a:lnTo>
                  <a:pt x="357" y="54"/>
                </a:lnTo>
                <a:lnTo>
                  <a:pt x="355" y="45"/>
                </a:lnTo>
                <a:lnTo>
                  <a:pt x="343" y="40"/>
                </a:lnTo>
                <a:lnTo>
                  <a:pt x="329" y="33"/>
                </a:lnTo>
                <a:lnTo>
                  <a:pt x="315" y="31"/>
                </a:lnTo>
                <a:lnTo>
                  <a:pt x="298" y="31"/>
                </a:lnTo>
                <a:lnTo>
                  <a:pt x="289" y="31"/>
                </a:lnTo>
                <a:lnTo>
                  <a:pt x="286" y="25"/>
                </a:lnTo>
                <a:lnTo>
                  <a:pt x="286" y="16"/>
                </a:lnTo>
                <a:lnTo>
                  <a:pt x="295" y="14"/>
                </a:lnTo>
                <a:lnTo>
                  <a:pt x="303" y="14"/>
                </a:lnTo>
                <a:lnTo>
                  <a:pt x="303" y="5"/>
                </a:lnTo>
                <a:lnTo>
                  <a:pt x="293" y="0"/>
                </a:lnTo>
                <a:lnTo>
                  <a:pt x="269" y="2"/>
                </a:lnTo>
                <a:lnTo>
                  <a:pt x="244" y="8"/>
                </a:lnTo>
                <a:lnTo>
                  <a:pt x="230" y="8"/>
                </a:lnTo>
                <a:lnTo>
                  <a:pt x="210" y="8"/>
                </a:lnTo>
                <a:lnTo>
                  <a:pt x="202" y="2"/>
                </a:lnTo>
                <a:lnTo>
                  <a:pt x="193" y="5"/>
                </a:lnTo>
                <a:lnTo>
                  <a:pt x="182" y="14"/>
                </a:lnTo>
                <a:lnTo>
                  <a:pt x="167" y="16"/>
                </a:lnTo>
                <a:lnTo>
                  <a:pt x="148" y="14"/>
                </a:lnTo>
                <a:lnTo>
                  <a:pt x="139" y="19"/>
                </a:lnTo>
                <a:lnTo>
                  <a:pt x="125" y="31"/>
                </a:lnTo>
                <a:lnTo>
                  <a:pt x="119" y="31"/>
                </a:lnTo>
                <a:lnTo>
                  <a:pt x="100" y="25"/>
                </a:lnTo>
                <a:lnTo>
                  <a:pt x="83" y="25"/>
                </a:lnTo>
                <a:lnTo>
                  <a:pt x="65" y="23"/>
                </a:lnTo>
              </a:path>
            </a:pathLst>
          </a:custGeom>
          <a:solidFill>
            <a:srgbClr val="C4DF9B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5" name="Freeform 21"/>
          <p:cNvSpPr>
            <a:spLocks/>
          </p:cNvSpPr>
          <p:nvPr/>
        </p:nvSpPr>
        <p:spPr bwMode="auto">
          <a:xfrm>
            <a:off x="2812328" y="1600200"/>
            <a:ext cx="957300" cy="966891"/>
          </a:xfrm>
          <a:custGeom>
            <a:avLst/>
            <a:gdLst>
              <a:gd name="T0" fmla="*/ 513 w 543"/>
              <a:gd name="T1" fmla="*/ 88 h 577"/>
              <a:gd name="T2" fmla="*/ 482 w 543"/>
              <a:gd name="T3" fmla="*/ 145 h 577"/>
              <a:gd name="T4" fmla="*/ 502 w 543"/>
              <a:gd name="T5" fmla="*/ 190 h 577"/>
              <a:gd name="T6" fmla="*/ 496 w 543"/>
              <a:gd name="T7" fmla="*/ 233 h 577"/>
              <a:gd name="T8" fmla="*/ 519 w 543"/>
              <a:gd name="T9" fmla="*/ 286 h 577"/>
              <a:gd name="T10" fmla="*/ 477 w 543"/>
              <a:gd name="T11" fmla="*/ 366 h 577"/>
              <a:gd name="T12" fmla="*/ 504 w 543"/>
              <a:gd name="T13" fmla="*/ 392 h 577"/>
              <a:gd name="T14" fmla="*/ 536 w 543"/>
              <a:gd name="T15" fmla="*/ 437 h 577"/>
              <a:gd name="T16" fmla="*/ 528 w 543"/>
              <a:gd name="T17" fmla="*/ 459 h 577"/>
              <a:gd name="T18" fmla="*/ 488 w 543"/>
              <a:gd name="T19" fmla="*/ 525 h 577"/>
              <a:gd name="T20" fmla="*/ 445 w 543"/>
              <a:gd name="T21" fmla="*/ 528 h 577"/>
              <a:gd name="T22" fmla="*/ 442 w 543"/>
              <a:gd name="T23" fmla="*/ 576 h 577"/>
              <a:gd name="T24" fmla="*/ 392 w 543"/>
              <a:gd name="T25" fmla="*/ 553 h 577"/>
              <a:gd name="T26" fmla="*/ 329 w 543"/>
              <a:gd name="T27" fmla="*/ 545 h 577"/>
              <a:gd name="T28" fmla="*/ 273 w 543"/>
              <a:gd name="T29" fmla="*/ 528 h 577"/>
              <a:gd name="T30" fmla="*/ 230 w 543"/>
              <a:gd name="T31" fmla="*/ 547 h 577"/>
              <a:gd name="T32" fmla="*/ 230 w 543"/>
              <a:gd name="T33" fmla="*/ 462 h 577"/>
              <a:gd name="T34" fmla="*/ 213 w 543"/>
              <a:gd name="T35" fmla="*/ 448 h 577"/>
              <a:gd name="T36" fmla="*/ 147 w 543"/>
              <a:gd name="T37" fmla="*/ 479 h 577"/>
              <a:gd name="T38" fmla="*/ 102 w 543"/>
              <a:gd name="T39" fmla="*/ 497 h 577"/>
              <a:gd name="T40" fmla="*/ 71 w 543"/>
              <a:gd name="T41" fmla="*/ 507 h 577"/>
              <a:gd name="T42" fmla="*/ 62 w 543"/>
              <a:gd name="T43" fmla="*/ 468 h 577"/>
              <a:gd name="T44" fmla="*/ 102 w 543"/>
              <a:gd name="T45" fmla="*/ 419 h 577"/>
              <a:gd name="T46" fmla="*/ 93 w 543"/>
              <a:gd name="T47" fmla="*/ 397 h 577"/>
              <a:gd name="T48" fmla="*/ 130 w 543"/>
              <a:gd name="T49" fmla="*/ 378 h 577"/>
              <a:gd name="T50" fmla="*/ 102 w 543"/>
              <a:gd name="T51" fmla="*/ 366 h 577"/>
              <a:gd name="T52" fmla="*/ 88 w 543"/>
              <a:gd name="T53" fmla="*/ 331 h 577"/>
              <a:gd name="T54" fmla="*/ 116 w 543"/>
              <a:gd name="T55" fmla="*/ 309 h 577"/>
              <a:gd name="T56" fmla="*/ 79 w 543"/>
              <a:gd name="T57" fmla="*/ 312 h 577"/>
              <a:gd name="T58" fmla="*/ 51 w 543"/>
              <a:gd name="T59" fmla="*/ 295 h 577"/>
              <a:gd name="T60" fmla="*/ 68 w 543"/>
              <a:gd name="T61" fmla="*/ 261 h 577"/>
              <a:gd name="T62" fmla="*/ 43 w 543"/>
              <a:gd name="T63" fmla="*/ 261 h 577"/>
              <a:gd name="T64" fmla="*/ 14 w 543"/>
              <a:gd name="T65" fmla="*/ 221 h 577"/>
              <a:gd name="T66" fmla="*/ 9 w 543"/>
              <a:gd name="T67" fmla="*/ 167 h 577"/>
              <a:gd name="T68" fmla="*/ 51 w 543"/>
              <a:gd name="T69" fmla="*/ 136 h 577"/>
              <a:gd name="T70" fmla="*/ 76 w 543"/>
              <a:gd name="T71" fmla="*/ 124 h 577"/>
              <a:gd name="T72" fmla="*/ 138 w 543"/>
              <a:gd name="T73" fmla="*/ 116 h 577"/>
              <a:gd name="T74" fmla="*/ 185 w 543"/>
              <a:gd name="T75" fmla="*/ 105 h 577"/>
              <a:gd name="T76" fmla="*/ 207 w 543"/>
              <a:gd name="T77" fmla="*/ 97 h 577"/>
              <a:gd name="T78" fmla="*/ 238 w 543"/>
              <a:gd name="T79" fmla="*/ 100 h 577"/>
              <a:gd name="T80" fmla="*/ 230 w 543"/>
              <a:gd name="T81" fmla="*/ 60 h 577"/>
              <a:gd name="T82" fmla="*/ 287 w 543"/>
              <a:gd name="T83" fmla="*/ 43 h 577"/>
              <a:gd name="T84" fmla="*/ 304 w 543"/>
              <a:gd name="T85" fmla="*/ 9 h 577"/>
              <a:gd name="T86" fmla="*/ 337 w 543"/>
              <a:gd name="T87" fmla="*/ 14 h 577"/>
              <a:gd name="T88" fmla="*/ 366 w 543"/>
              <a:gd name="T89" fmla="*/ 12 h 577"/>
              <a:gd name="T90" fmla="*/ 428 w 543"/>
              <a:gd name="T91" fmla="*/ 34 h 577"/>
              <a:gd name="T92" fmla="*/ 459 w 543"/>
              <a:gd name="T93" fmla="*/ 54 h 577"/>
              <a:gd name="T94" fmla="*/ 519 w 543"/>
              <a:gd name="T95" fmla="*/ 65 h 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543" h="577">
                <a:moveTo>
                  <a:pt x="519" y="65"/>
                </a:moveTo>
                <a:lnTo>
                  <a:pt x="522" y="79"/>
                </a:lnTo>
                <a:lnTo>
                  <a:pt x="513" y="88"/>
                </a:lnTo>
                <a:lnTo>
                  <a:pt x="504" y="97"/>
                </a:lnTo>
                <a:lnTo>
                  <a:pt x="491" y="116"/>
                </a:lnTo>
                <a:lnTo>
                  <a:pt x="482" y="145"/>
                </a:lnTo>
                <a:lnTo>
                  <a:pt x="480" y="150"/>
                </a:lnTo>
                <a:lnTo>
                  <a:pt x="502" y="179"/>
                </a:lnTo>
                <a:lnTo>
                  <a:pt x="502" y="190"/>
                </a:lnTo>
                <a:lnTo>
                  <a:pt x="504" y="204"/>
                </a:lnTo>
                <a:lnTo>
                  <a:pt x="499" y="221"/>
                </a:lnTo>
                <a:lnTo>
                  <a:pt x="496" y="233"/>
                </a:lnTo>
                <a:lnTo>
                  <a:pt x="499" y="252"/>
                </a:lnTo>
                <a:lnTo>
                  <a:pt x="511" y="276"/>
                </a:lnTo>
                <a:lnTo>
                  <a:pt x="519" y="286"/>
                </a:lnTo>
                <a:lnTo>
                  <a:pt x="513" y="300"/>
                </a:lnTo>
                <a:lnTo>
                  <a:pt x="485" y="335"/>
                </a:lnTo>
                <a:lnTo>
                  <a:pt x="477" y="366"/>
                </a:lnTo>
                <a:lnTo>
                  <a:pt x="482" y="386"/>
                </a:lnTo>
                <a:lnTo>
                  <a:pt x="491" y="395"/>
                </a:lnTo>
                <a:lnTo>
                  <a:pt x="504" y="392"/>
                </a:lnTo>
                <a:lnTo>
                  <a:pt x="513" y="392"/>
                </a:lnTo>
                <a:lnTo>
                  <a:pt x="528" y="414"/>
                </a:lnTo>
                <a:lnTo>
                  <a:pt x="536" y="437"/>
                </a:lnTo>
                <a:lnTo>
                  <a:pt x="542" y="451"/>
                </a:lnTo>
                <a:lnTo>
                  <a:pt x="539" y="459"/>
                </a:lnTo>
                <a:lnTo>
                  <a:pt x="528" y="459"/>
                </a:lnTo>
                <a:lnTo>
                  <a:pt x="519" y="474"/>
                </a:lnTo>
                <a:lnTo>
                  <a:pt x="502" y="502"/>
                </a:lnTo>
                <a:lnTo>
                  <a:pt x="488" y="525"/>
                </a:lnTo>
                <a:lnTo>
                  <a:pt x="471" y="516"/>
                </a:lnTo>
                <a:lnTo>
                  <a:pt x="457" y="516"/>
                </a:lnTo>
                <a:lnTo>
                  <a:pt x="445" y="528"/>
                </a:lnTo>
                <a:lnTo>
                  <a:pt x="434" y="542"/>
                </a:lnTo>
                <a:lnTo>
                  <a:pt x="440" y="553"/>
                </a:lnTo>
                <a:lnTo>
                  <a:pt x="442" y="576"/>
                </a:lnTo>
                <a:lnTo>
                  <a:pt x="417" y="547"/>
                </a:lnTo>
                <a:lnTo>
                  <a:pt x="406" y="553"/>
                </a:lnTo>
                <a:lnTo>
                  <a:pt x="392" y="553"/>
                </a:lnTo>
                <a:lnTo>
                  <a:pt x="377" y="556"/>
                </a:lnTo>
                <a:lnTo>
                  <a:pt x="346" y="547"/>
                </a:lnTo>
                <a:lnTo>
                  <a:pt x="329" y="545"/>
                </a:lnTo>
                <a:lnTo>
                  <a:pt x="304" y="550"/>
                </a:lnTo>
                <a:lnTo>
                  <a:pt x="283" y="539"/>
                </a:lnTo>
                <a:lnTo>
                  <a:pt x="273" y="528"/>
                </a:lnTo>
                <a:lnTo>
                  <a:pt x="266" y="531"/>
                </a:lnTo>
                <a:lnTo>
                  <a:pt x="258" y="539"/>
                </a:lnTo>
                <a:lnTo>
                  <a:pt x="230" y="547"/>
                </a:lnTo>
                <a:lnTo>
                  <a:pt x="213" y="516"/>
                </a:lnTo>
                <a:lnTo>
                  <a:pt x="230" y="476"/>
                </a:lnTo>
                <a:lnTo>
                  <a:pt x="230" y="462"/>
                </a:lnTo>
                <a:lnTo>
                  <a:pt x="226" y="448"/>
                </a:lnTo>
                <a:lnTo>
                  <a:pt x="218" y="434"/>
                </a:lnTo>
                <a:lnTo>
                  <a:pt x="213" y="448"/>
                </a:lnTo>
                <a:lnTo>
                  <a:pt x="199" y="454"/>
                </a:lnTo>
                <a:lnTo>
                  <a:pt x="181" y="466"/>
                </a:lnTo>
                <a:lnTo>
                  <a:pt x="147" y="479"/>
                </a:lnTo>
                <a:lnTo>
                  <a:pt x="128" y="483"/>
                </a:lnTo>
                <a:lnTo>
                  <a:pt x="111" y="485"/>
                </a:lnTo>
                <a:lnTo>
                  <a:pt x="102" y="497"/>
                </a:lnTo>
                <a:lnTo>
                  <a:pt x="90" y="507"/>
                </a:lnTo>
                <a:lnTo>
                  <a:pt x="68" y="519"/>
                </a:lnTo>
                <a:lnTo>
                  <a:pt x="71" y="507"/>
                </a:lnTo>
                <a:lnTo>
                  <a:pt x="62" y="502"/>
                </a:lnTo>
                <a:lnTo>
                  <a:pt x="65" y="485"/>
                </a:lnTo>
                <a:lnTo>
                  <a:pt x="62" y="468"/>
                </a:lnTo>
                <a:lnTo>
                  <a:pt x="57" y="457"/>
                </a:lnTo>
                <a:lnTo>
                  <a:pt x="76" y="443"/>
                </a:lnTo>
                <a:lnTo>
                  <a:pt x="102" y="419"/>
                </a:lnTo>
                <a:lnTo>
                  <a:pt x="90" y="414"/>
                </a:lnTo>
                <a:lnTo>
                  <a:pt x="83" y="400"/>
                </a:lnTo>
                <a:lnTo>
                  <a:pt x="93" y="397"/>
                </a:lnTo>
                <a:lnTo>
                  <a:pt x="102" y="388"/>
                </a:lnTo>
                <a:lnTo>
                  <a:pt x="122" y="383"/>
                </a:lnTo>
                <a:lnTo>
                  <a:pt x="130" y="378"/>
                </a:lnTo>
                <a:lnTo>
                  <a:pt x="128" y="366"/>
                </a:lnTo>
                <a:lnTo>
                  <a:pt x="111" y="366"/>
                </a:lnTo>
                <a:lnTo>
                  <a:pt x="102" y="366"/>
                </a:lnTo>
                <a:lnTo>
                  <a:pt x="90" y="360"/>
                </a:lnTo>
                <a:lnTo>
                  <a:pt x="88" y="349"/>
                </a:lnTo>
                <a:lnTo>
                  <a:pt x="88" y="331"/>
                </a:lnTo>
                <a:lnTo>
                  <a:pt x="93" y="321"/>
                </a:lnTo>
                <a:lnTo>
                  <a:pt x="102" y="309"/>
                </a:lnTo>
                <a:lnTo>
                  <a:pt x="116" y="309"/>
                </a:lnTo>
                <a:lnTo>
                  <a:pt x="105" y="298"/>
                </a:lnTo>
                <a:lnTo>
                  <a:pt x="85" y="304"/>
                </a:lnTo>
                <a:lnTo>
                  <a:pt x="79" y="312"/>
                </a:lnTo>
                <a:lnTo>
                  <a:pt x="57" y="326"/>
                </a:lnTo>
                <a:lnTo>
                  <a:pt x="48" y="312"/>
                </a:lnTo>
                <a:lnTo>
                  <a:pt x="51" y="295"/>
                </a:lnTo>
                <a:lnTo>
                  <a:pt x="54" y="281"/>
                </a:lnTo>
                <a:lnTo>
                  <a:pt x="65" y="269"/>
                </a:lnTo>
                <a:lnTo>
                  <a:pt x="68" y="261"/>
                </a:lnTo>
                <a:lnTo>
                  <a:pt x="62" y="252"/>
                </a:lnTo>
                <a:lnTo>
                  <a:pt x="51" y="258"/>
                </a:lnTo>
                <a:lnTo>
                  <a:pt x="43" y="261"/>
                </a:lnTo>
                <a:lnTo>
                  <a:pt x="31" y="241"/>
                </a:lnTo>
                <a:lnTo>
                  <a:pt x="23" y="227"/>
                </a:lnTo>
                <a:lnTo>
                  <a:pt x="14" y="221"/>
                </a:lnTo>
                <a:lnTo>
                  <a:pt x="0" y="216"/>
                </a:lnTo>
                <a:lnTo>
                  <a:pt x="9" y="207"/>
                </a:lnTo>
                <a:lnTo>
                  <a:pt x="9" y="167"/>
                </a:lnTo>
                <a:lnTo>
                  <a:pt x="17" y="159"/>
                </a:lnTo>
                <a:lnTo>
                  <a:pt x="37" y="145"/>
                </a:lnTo>
                <a:lnTo>
                  <a:pt x="51" y="136"/>
                </a:lnTo>
                <a:lnTo>
                  <a:pt x="62" y="131"/>
                </a:lnTo>
                <a:lnTo>
                  <a:pt x="76" y="136"/>
                </a:lnTo>
                <a:lnTo>
                  <a:pt x="76" y="124"/>
                </a:lnTo>
                <a:lnTo>
                  <a:pt x="93" y="105"/>
                </a:lnTo>
                <a:lnTo>
                  <a:pt x="105" y="108"/>
                </a:lnTo>
                <a:lnTo>
                  <a:pt x="138" y="116"/>
                </a:lnTo>
                <a:lnTo>
                  <a:pt x="150" y="122"/>
                </a:lnTo>
                <a:lnTo>
                  <a:pt x="162" y="116"/>
                </a:lnTo>
                <a:lnTo>
                  <a:pt x="185" y="105"/>
                </a:lnTo>
                <a:lnTo>
                  <a:pt x="190" y="100"/>
                </a:lnTo>
                <a:lnTo>
                  <a:pt x="199" y="105"/>
                </a:lnTo>
                <a:lnTo>
                  <a:pt x="207" y="97"/>
                </a:lnTo>
                <a:lnTo>
                  <a:pt x="216" y="102"/>
                </a:lnTo>
                <a:lnTo>
                  <a:pt x="233" y="108"/>
                </a:lnTo>
                <a:lnTo>
                  <a:pt x="238" y="100"/>
                </a:lnTo>
                <a:lnTo>
                  <a:pt x="238" y="85"/>
                </a:lnTo>
                <a:lnTo>
                  <a:pt x="233" y="71"/>
                </a:lnTo>
                <a:lnTo>
                  <a:pt x="230" y="60"/>
                </a:lnTo>
                <a:lnTo>
                  <a:pt x="250" y="51"/>
                </a:lnTo>
                <a:lnTo>
                  <a:pt x="273" y="36"/>
                </a:lnTo>
                <a:lnTo>
                  <a:pt x="287" y="43"/>
                </a:lnTo>
                <a:lnTo>
                  <a:pt x="278" y="26"/>
                </a:lnTo>
                <a:lnTo>
                  <a:pt x="289" y="20"/>
                </a:lnTo>
                <a:lnTo>
                  <a:pt x="304" y="9"/>
                </a:lnTo>
                <a:lnTo>
                  <a:pt x="315" y="0"/>
                </a:lnTo>
                <a:lnTo>
                  <a:pt x="326" y="0"/>
                </a:lnTo>
                <a:lnTo>
                  <a:pt x="337" y="14"/>
                </a:lnTo>
                <a:lnTo>
                  <a:pt x="346" y="3"/>
                </a:lnTo>
                <a:lnTo>
                  <a:pt x="361" y="3"/>
                </a:lnTo>
                <a:lnTo>
                  <a:pt x="366" y="12"/>
                </a:lnTo>
                <a:lnTo>
                  <a:pt x="389" y="12"/>
                </a:lnTo>
                <a:lnTo>
                  <a:pt x="414" y="20"/>
                </a:lnTo>
                <a:lnTo>
                  <a:pt x="428" y="34"/>
                </a:lnTo>
                <a:lnTo>
                  <a:pt x="434" y="54"/>
                </a:lnTo>
                <a:lnTo>
                  <a:pt x="442" y="60"/>
                </a:lnTo>
                <a:lnTo>
                  <a:pt x="459" y="54"/>
                </a:lnTo>
                <a:lnTo>
                  <a:pt x="473" y="62"/>
                </a:lnTo>
                <a:lnTo>
                  <a:pt x="494" y="68"/>
                </a:lnTo>
                <a:lnTo>
                  <a:pt x="519" y="65"/>
                </a:lnTo>
              </a:path>
            </a:pathLst>
          </a:custGeom>
          <a:solidFill>
            <a:srgbClr val="218535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6" name="Freeform 22"/>
          <p:cNvSpPr>
            <a:spLocks/>
          </p:cNvSpPr>
          <p:nvPr/>
        </p:nvSpPr>
        <p:spPr bwMode="auto">
          <a:xfrm>
            <a:off x="3645813" y="1941455"/>
            <a:ext cx="1997647" cy="1521066"/>
          </a:xfrm>
          <a:custGeom>
            <a:avLst/>
            <a:gdLst>
              <a:gd name="T0" fmla="*/ 63 w 1133"/>
              <a:gd name="T1" fmla="*/ 255 h 907"/>
              <a:gd name="T2" fmla="*/ 31 w 1133"/>
              <a:gd name="T3" fmla="*/ 188 h 907"/>
              <a:gd name="T4" fmla="*/ 9 w 1133"/>
              <a:gd name="T5" fmla="*/ 126 h 907"/>
              <a:gd name="T6" fmla="*/ 63 w 1133"/>
              <a:gd name="T7" fmla="*/ 63 h 907"/>
              <a:gd name="T8" fmla="*/ 151 w 1133"/>
              <a:gd name="T9" fmla="*/ 38 h 907"/>
              <a:gd name="T10" fmla="*/ 210 w 1133"/>
              <a:gd name="T11" fmla="*/ 26 h 907"/>
              <a:gd name="T12" fmla="*/ 286 w 1133"/>
              <a:gd name="T13" fmla="*/ 48 h 907"/>
              <a:gd name="T14" fmla="*/ 392 w 1133"/>
              <a:gd name="T15" fmla="*/ 29 h 907"/>
              <a:gd name="T16" fmla="*/ 469 w 1133"/>
              <a:gd name="T17" fmla="*/ 0 h 907"/>
              <a:gd name="T18" fmla="*/ 517 w 1133"/>
              <a:gd name="T19" fmla="*/ 60 h 907"/>
              <a:gd name="T20" fmla="*/ 599 w 1133"/>
              <a:gd name="T21" fmla="*/ 79 h 907"/>
              <a:gd name="T22" fmla="*/ 676 w 1133"/>
              <a:gd name="T23" fmla="*/ 111 h 907"/>
              <a:gd name="T24" fmla="*/ 698 w 1133"/>
              <a:gd name="T25" fmla="*/ 65 h 907"/>
              <a:gd name="T26" fmla="*/ 724 w 1133"/>
              <a:gd name="T27" fmla="*/ 32 h 907"/>
              <a:gd name="T28" fmla="*/ 783 w 1133"/>
              <a:gd name="T29" fmla="*/ 15 h 907"/>
              <a:gd name="T30" fmla="*/ 846 w 1133"/>
              <a:gd name="T31" fmla="*/ 55 h 907"/>
              <a:gd name="T32" fmla="*/ 840 w 1133"/>
              <a:gd name="T33" fmla="*/ 97 h 907"/>
              <a:gd name="T34" fmla="*/ 857 w 1133"/>
              <a:gd name="T35" fmla="*/ 185 h 907"/>
              <a:gd name="T36" fmla="*/ 854 w 1133"/>
              <a:gd name="T37" fmla="*/ 253 h 907"/>
              <a:gd name="T38" fmla="*/ 871 w 1133"/>
              <a:gd name="T39" fmla="*/ 327 h 907"/>
              <a:gd name="T40" fmla="*/ 902 w 1133"/>
              <a:gd name="T41" fmla="*/ 347 h 907"/>
              <a:gd name="T42" fmla="*/ 928 w 1133"/>
              <a:gd name="T43" fmla="*/ 316 h 907"/>
              <a:gd name="T44" fmla="*/ 962 w 1133"/>
              <a:gd name="T45" fmla="*/ 350 h 907"/>
              <a:gd name="T46" fmla="*/ 1064 w 1133"/>
              <a:gd name="T47" fmla="*/ 312 h 907"/>
              <a:gd name="T48" fmla="*/ 1109 w 1133"/>
              <a:gd name="T49" fmla="*/ 364 h 907"/>
              <a:gd name="T50" fmla="*/ 1123 w 1133"/>
              <a:gd name="T51" fmla="*/ 435 h 907"/>
              <a:gd name="T52" fmla="*/ 1098 w 1133"/>
              <a:gd name="T53" fmla="*/ 523 h 907"/>
              <a:gd name="T54" fmla="*/ 1047 w 1133"/>
              <a:gd name="T55" fmla="*/ 559 h 907"/>
              <a:gd name="T56" fmla="*/ 1033 w 1133"/>
              <a:gd name="T57" fmla="*/ 628 h 907"/>
              <a:gd name="T58" fmla="*/ 990 w 1133"/>
              <a:gd name="T59" fmla="*/ 574 h 907"/>
              <a:gd name="T60" fmla="*/ 883 w 1133"/>
              <a:gd name="T61" fmla="*/ 540 h 907"/>
              <a:gd name="T62" fmla="*/ 837 w 1133"/>
              <a:gd name="T63" fmla="*/ 545 h 907"/>
              <a:gd name="T64" fmla="*/ 758 w 1133"/>
              <a:gd name="T65" fmla="*/ 597 h 907"/>
              <a:gd name="T66" fmla="*/ 647 w 1133"/>
              <a:gd name="T67" fmla="*/ 710 h 907"/>
              <a:gd name="T68" fmla="*/ 564 w 1133"/>
              <a:gd name="T69" fmla="*/ 781 h 907"/>
              <a:gd name="T70" fmla="*/ 540 w 1133"/>
              <a:gd name="T71" fmla="*/ 823 h 907"/>
              <a:gd name="T72" fmla="*/ 505 w 1133"/>
              <a:gd name="T73" fmla="*/ 886 h 907"/>
              <a:gd name="T74" fmla="*/ 445 w 1133"/>
              <a:gd name="T75" fmla="*/ 878 h 907"/>
              <a:gd name="T76" fmla="*/ 355 w 1133"/>
              <a:gd name="T77" fmla="*/ 894 h 907"/>
              <a:gd name="T78" fmla="*/ 286 w 1133"/>
              <a:gd name="T79" fmla="*/ 841 h 907"/>
              <a:gd name="T80" fmla="*/ 174 w 1133"/>
              <a:gd name="T81" fmla="*/ 792 h 907"/>
              <a:gd name="T82" fmla="*/ 69 w 1133"/>
              <a:gd name="T83" fmla="*/ 858 h 907"/>
              <a:gd name="T84" fmla="*/ 46 w 1133"/>
              <a:gd name="T85" fmla="*/ 804 h 907"/>
              <a:gd name="T86" fmla="*/ 48 w 1133"/>
              <a:gd name="T87" fmla="*/ 690 h 907"/>
              <a:gd name="T88" fmla="*/ 143 w 1133"/>
              <a:gd name="T89" fmla="*/ 520 h 907"/>
              <a:gd name="T90" fmla="*/ 190 w 1133"/>
              <a:gd name="T91" fmla="*/ 443 h 907"/>
              <a:gd name="T92" fmla="*/ 128 w 1133"/>
              <a:gd name="T93" fmla="*/ 412 h 907"/>
              <a:gd name="T94" fmla="*/ 86 w 1133"/>
              <a:gd name="T95" fmla="*/ 330 h 907"/>
              <a:gd name="T96" fmla="*/ 12 w 1133"/>
              <a:gd name="T97" fmla="*/ 324 h 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133" h="907">
                <a:moveTo>
                  <a:pt x="12" y="324"/>
                </a:moveTo>
                <a:lnTo>
                  <a:pt x="29" y="293"/>
                </a:lnTo>
                <a:lnTo>
                  <a:pt x="51" y="253"/>
                </a:lnTo>
                <a:lnTo>
                  <a:pt x="63" y="255"/>
                </a:lnTo>
                <a:lnTo>
                  <a:pt x="65" y="245"/>
                </a:lnTo>
                <a:lnTo>
                  <a:pt x="51" y="202"/>
                </a:lnTo>
                <a:lnTo>
                  <a:pt x="34" y="185"/>
                </a:lnTo>
                <a:lnTo>
                  <a:pt x="31" y="188"/>
                </a:lnTo>
                <a:lnTo>
                  <a:pt x="20" y="191"/>
                </a:lnTo>
                <a:lnTo>
                  <a:pt x="6" y="176"/>
                </a:lnTo>
                <a:lnTo>
                  <a:pt x="0" y="157"/>
                </a:lnTo>
                <a:lnTo>
                  <a:pt x="9" y="126"/>
                </a:lnTo>
                <a:lnTo>
                  <a:pt x="38" y="97"/>
                </a:lnTo>
                <a:lnTo>
                  <a:pt x="43" y="79"/>
                </a:lnTo>
                <a:lnTo>
                  <a:pt x="38" y="65"/>
                </a:lnTo>
                <a:lnTo>
                  <a:pt x="63" y="63"/>
                </a:lnTo>
                <a:lnTo>
                  <a:pt x="100" y="65"/>
                </a:lnTo>
                <a:lnTo>
                  <a:pt x="117" y="65"/>
                </a:lnTo>
                <a:lnTo>
                  <a:pt x="131" y="60"/>
                </a:lnTo>
                <a:lnTo>
                  <a:pt x="151" y="38"/>
                </a:lnTo>
                <a:lnTo>
                  <a:pt x="153" y="32"/>
                </a:lnTo>
                <a:lnTo>
                  <a:pt x="165" y="34"/>
                </a:lnTo>
                <a:lnTo>
                  <a:pt x="179" y="46"/>
                </a:lnTo>
                <a:lnTo>
                  <a:pt x="210" y="26"/>
                </a:lnTo>
                <a:lnTo>
                  <a:pt x="236" y="38"/>
                </a:lnTo>
                <a:lnTo>
                  <a:pt x="253" y="51"/>
                </a:lnTo>
                <a:lnTo>
                  <a:pt x="270" y="57"/>
                </a:lnTo>
                <a:lnTo>
                  <a:pt x="286" y="48"/>
                </a:lnTo>
                <a:lnTo>
                  <a:pt x="312" y="29"/>
                </a:lnTo>
                <a:lnTo>
                  <a:pt x="358" y="43"/>
                </a:lnTo>
                <a:lnTo>
                  <a:pt x="369" y="38"/>
                </a:lnTo>
                <a:lnTo>
                  <a:pt x="392" y="29"/>
                </a:lnTo>
                <a:lnTo>
                  <a:pt x="412" y="34"/>
                </a:lnTo>
                <a:lnTo>
                  <a:pt x="435" y="26"/>
                </a:lnTo>
                <a:lnTo>
                  <a:pt x="452" y="12"/>
                </a:lnTo>
                <a:lnTo>
                  <a:pt x="469" y="0"/>
                </a:lnTo>
                <a:lnTo>
                  <a:pt x="491" y="12"/>
                </a:lnTo>
                <a:lnTo>
                  <a:pt x="500" y="32"/>
                </a:lnTo>
                <a:lnTo>
                  <a:pt x="505" y="51"/>
                </a:lnTo>
                <a:lnTo>
                  <a:pt x="517" y="60"/>
                </a:lnTo>
                <a:lnTo>
                  <a:pt x="536" y="55"/>
                </a:lnTo>
                <a:lnTo>
                  <a:pt x="564" y="46"/>
                </a:lnTo>
                <a:lnTo>
                  <a:pt x="585" y="88"/>
                </a:lnTo>
                <a:lnTo>
                  <a:pt x="599" y="79"/>
                </a:lnTo>
                <a:lnTo>
                  <a:pt x="628" y="103"/>
                </a:lnTo>
                <a:lnTo>
                  <a:pt x="647" y="119"/>
                </a:lnTo>
                <a:lnTo>
                  <a:pt x="659" y="117"/>
                </a:lnTo>
                <a:lnTo>
                  <a:pt x="676" y="111"/>
                </a:lnTo>
                <a:lnTo>
                  <a:pt x="692" y="108"/>
                </a:lnTo>
                <a:lnTo>
                  <a:pt x="701" y="103"/>
                </a:lnTo>
                <a:lnTo>
                  <a:pt x="704" y="72"/>
                </a:lnTo>
                <a:lnTo>
                  <a:pt x="698" y="65"/>
                </a:lnTo>
                <a:lnTo>
                  <a:pt x="692" y="55"/>
                </a:lnTo>
                <a:lnTo>
                  <a:pt x="695" y="46"/>
                </a:lnTo>
                <a:lnTo>
                  <a:pt x="707" y="38"/>
                </a:lnTo>
                <a:lnTo>
                  <a:pt x="724" y="32"/>
                </a:lnTo>
                <a:lnTo>
                  <a:pt x="740" y="26"/>
                </a:lnTo>
                <a:lnTo>
                  <a:pt x="755" y="38"/>
                </a:lnTo>
                <a:lnTo>
                  <a:pt x="769" y="26"/>
                </a:lnTo>
                <a:lnTo>
                  <a:pt x="783" y="15"/>
                </a:lnTo>
                <a:lnTo>
                  <a:pt x="809" y="9"/>
                </a:lnTo>
                <a:lnTo>
                  <a:pt x="828" y="0"/>
                </a:lnTo>
                <a:lnTo>
                  <a:pt x="851" y="32"/>
                </a:lnTo>
                <a:lnTo>
                  <a:pt x="846" y="55"/>
                </a:lnTo>
                <a:lnTo>
                  <a:pt x="868" y="77"/>
                </a:lnTo>
                <a:lnTo>
                  <a:pt x="868" y="88"/>
                </a:lnTo>
                <a:lnTo>
                  <a:pt x="854" y="94"/>
                </a:lnTo>
                <a:lnTo>
                  <a:pt x="840" y="97"/>
                </a:lnTo>
                <a:lnTo>
                  <a:pt x="843" y="122"/>
                </a:lnTo>
                <a:lnTo>
                  <a:pt x="868" y="131"/>
                </a:lnTo>
                <a:lnTo>
                  <a:pt x="877" y="159"/>
                </a:lnTo>
                <a:lnTo>
                  <a:pt x="857" y="185"/>
                </a:lnTo>
                <a:lnTo>
                  <a:pt x="868" y="210"/>
                </a:lnTo>
                <a:lnTo>
                  <a:pt x="874" y="236"/>
                </a:lnTo>
                <a:lnTo>
                  <a:pt x="866" y="245"/>
                </a:lnTo>
                <a:lnTo>
                  <a:pt x="854" y="253"/>
                </a:lnTo>
                <a:lnTo>
                  <a:pt x="851" y="267"/>
                </a:lnTo>
                <a:lnTo>
                  <a:pt x="866" y="290"/>
                </a:lnTo>
                <a:lnTo>
                  <a:pt x="871" y="304"/>
                </a:lnTo>
                <a:lnTo>
                  <a:pt x="871" y="327"/>
                </a:lnTo>
                <a:lnTo>
                  <a:pt x="871" y="347"/>
                </a:lnTo>
                <a:lnTo>
                  <a:pt x="877" y="355"/>
                </a:lnTo>
                <a:lnTo>
                  <a:pt x="883" y="355"/>
                </a:lnTo>
                <a:lnTo>
                  <a:pt x="902" y="347"/>
                </a:lnTo>
                <a:lnTo>
                  <a:pt x="902" y="324"/>
                </a:lnTo>
                <a:lnTo>
                  <a:pt x="911" y="316"/>
                </a:lnTo>
                <a:lnTo>
                  <a:pt x="916" y="307"/>
                </a:lnTo>
                <a:lnTo>
                  <a:pt x="928" y="316"/>
                </a:lnTo>
                <a:lnTo>
                  <a:pt x="931" y="341"/>
                </a:lnTo>
                <a:lnTo>
                  <a:pt x="933" y="355"/>
                </a:lnTo>
                <a:lnTo>
                  <a:pt x="945" y="355"/>
                </a:lnTo>
                <a:lnTo>
                  <a:pt x="962" y="350"/>
                </a:lnTo>
                <a:lnTo>
                  <a:pt x="970" y="338"/>
                </a:lnTo>
                <a:lnTo>
                  <a:pt x="979" y="324"/>
                </a:lnTo>
                <a:lnTo>
                  <a:pt x="979" y="312"/>
                </a:lnTo>
                <a:lnTo>
                  <a:pt x="1064" y="312"/>
                </a:lnTo>
                <a:lnTo>
                  <a:pt x="1067" y="333"/>
                </a:lnTo>
                <a:lnTo>
                  <a:pt x="1070" y="352"/>
                </a:lnTo>
                <a:lnTo>
                  <a:pt x="1082" y="361"/>
                </a:lnTo>
                <a:lnTo>
                  <a:pt x="1109" y="364"/>
                </a:lnTo>
                <a:lnTo>
                  <a:pt x="1113" y="378"/>
                </a:lnTo>
                <a:lnTo>
                  <a:pt x="1132" y="390"/>
                </a:lnTo>
                <a:lnTo>
                  <a:pt x="1127" y="415"/>
                </a:lnTo>
                <a:lnTo>
                  <a:pt x="1123" y="435"/>
                </a:lnTo>
                <a:lnTo>
                  <a:pt x="1106" y="455"/>
                </a:lnTo>
                <a:lnTo>
                  <a:pt x="1087" y="466"/>
                </a:lnTo>
                <a:lnTo>
                  <a:pt x="1087" y="497"/>
                </a:lnTo>
                <a:lnTo>
                  <a:pt x="1098" y="523"/>
                </a:lnTo>
                <a:lnTo>
                  <a:pt x="1082" y="531"/>
                </a:lnTo>
                <a:lnTo>
                  <a:pt x="1075" y="511"/>
                </a:lnTo>
                <a:lnTo>
                  <a:pt x="1067" y="537"/>
                </a:lnTo>
                <a:lnTo>
                  <a:pt x="1047" y="559"/>
                </a:lnTo>
                <a:lnTo>
                  <a:pt x="1064" y="588"/>
                </a:lnTo>
                <a:lnTo>
                  <a:pt x="1078" y="611"/>
                </a:lnTo>
                <a:lnTo>
                  <a:pt x="1058" y="625"/>
                </a:lnTo>
                <a:lnTo>
                  <a:pt x="1033" y="628"/>
                </a:lnTo>
                <a:lnTo>
                  <a:pt x="1010" y="625"/>
                </a:lnTo>
                <a:lnTo>
                  <a:pt x="985" y="642"/>
                </a:lnTo>
                <a:lnTo>
                  <a:pt x="970" y="594"/>
                </a:lnTo>
                <a:lnTo>
                  <a:pt x="990" y="574"/>
                </a:lnTo>
                <a:lnTo>
                  <a:pt x="942" y="566"/>
                </a:lnTo>
                <a:lnTo>
                  <a:pt x="916" y="551"/>
                </a:lnTo>
                <a:lnTo>
                  <a:pt x="902" y="557"/>
                </a:lnTo>
                <a:lnTo>
                  <a:pt x="883" y="540"/>
                </a:lnTo>
                <a:lnTo>
                  <a:pt x="877" y="554"/>
                </a:lnTo>
                <a:lnTo>
                  <a:pt x="863" y="562"/>
                </a:lnTo>
                <a:lnTo>
                  <a:pt x="851" y="559"/>
                </a:lnTo>
                <a:lnTo>
                  <a:pt x="837" y="545"/>
                </a:lnTo>
                <a:lnTo>
                  <a:pt x="823" y="551"/>
                </a:lnTo>
                <a:lnTo>
                  <a:pt x="806" y="568"/>
                </a:lnTo>
                <a:lnTo>
                  <a:pt x="789" y="583"/>
                </a:lnTo>
                <a:lnTo>
                  <a:pt x="758" y="597"/>
                </a:lnTo>
                <a:lnTo>
                  <a:pt x="744" y="602"/>
                </a:lnTo>
                <a:lnTo>
                  <a:pt x="724" y="623"/>
                </a:lnTo>
                <a:lnTo>
                  <a:pt x="650" y="685"/>
                </a:lnTo>
                <a:lnTo>
                  <a:pt x="647" y="710"/>
                </a:lnTo>
                <a:lnTo>
                  <a:pt x="628" y="707"/>
                </a:lnTo>
                <a:lnTo>
                  <a:pt x="616" y="735"/>
                </a:lnTo>
                <a:lnTo>
                  <a:pt x="582" y="766"/>
                </a:lnTo>
                <a:lnTo>
                  <a:pt x="564" y="781"/>
                </a:lnTo>
                <a:lnTo>
                  <a:pt x="568" y="790"/>
                </a:lnTo>
                <a:lnTo>
                  <a:pt x="571" y="801"/>
                </a:lnTo>
                <a:lnTo>
                  <a:pt x="559" y="809"/>
                </a:lnTo>
                <a:lnTo>
                  <a:pt x="540" y="823"/>
                </a:lnTo>
                <a:lnTo>
                  <a:pt x="528" y="827"/>
                </a:lnTo>
                <a:lnTo>
                  <a:pt x="525" y="852"/>
                </a:lnTo>
                <a:lnTo>
                  <a:pt x="519" y="880"/>
                </a:lnTo>
                <a:lnTo>
                  <a:pt x="505" y="886"/>
                </a:lnTo>
                <a:lnTo>
                  <a:pt x="491" y="855"/>
                </a:lnTo>
                <a:lnTo>
                  <a:pt x="474" y="841"/>
                </a:lnTo>
                <a:lnTo>
                  <a:pt x="454" y="852"/>
                </a:lnTo>
                <a:lnTo>
                  <a:pt x="445" y="878"/>
                </a:lnTo>
                <a:lnTo>
                  <a:pt x="409" y="880"/>
                </a:lnTo>
                <a:lnTo>
                  <a:pt x="389" y="886"/>
                </a:lnTo>
                <a:lnTo>
                  <a:pt x="364" y="906"/>
                </a:lnTo>
                <a:lnTo>
                  <a:pt x="355" y="894"/>
                </a:lnTo>
                <a:lnTo>
                  <a:pt x="350" y="861"/>
                </a:lnTo>
                <a:lnTo>
                  <a:pt x="341" y="849"/>
                </a:lnTo>
                <a:lnTo>
                  <a:pt x="310" y="869"/>
                </a:lnTo>
                <a:lnTo>
                  <a:pt x="286" y="841"/>
                </a:lnTo>
                <a:lnTo>
                  <a:pt x="259" y="846"/>
                </a:lnTo>
                <a:lnTo>
                  <a:pt x="238" y="838"/>
                </a:lnTo>
                <a:lnTo>
                  <a:pt x="216" y="844"/>
                </a:lnTo>
                <a:lnTo>
                  <a:pt x="174" y="792"/>
                </a:lnTo>
                <a:lnTo>
                  <a:pt x="153" y="792"/>
                </a:lnTo>
                <a:lnTo>
                  <a:pt x="122" y="818"/>
                </a:lnTo>
                <a:lnTo>
                  <a:pt x="94" y="823"/>
                </a:lnTo>
                <a:lnTo>
                  <a:pt x="69" y="858"/>
                </a:lnTo>
                <a:lnTo>
                  <a:pt x="46" y="844"/>
                </a:lnTo>
                <a:lnTo>
                  <a:pt x="6" y="863"/>
                </a:lnTo>
                <a:lnTo>
                  <a:pt x="0" y="832"/>
                </a:lnTo>
                <a:lnTo>
                  <a:pt x="46" y="804"/>
                </a:lnTo>
                <a:lnTo>
                  <a:pt x="38" y="787"/>
                </a:lnTo>
                <a:lnTo>
                  <a:pt x="31" y="770"/>
                </a:lnTo>
                <a:lnTo>
                  <a:pt x="55" y="735"/>
                </a:lnTo>
                <a:lnTo>
                  <a:pt x="48" y="690"/>
                </a:lnTo>
                <a:lnTo>
                  <a:pt x="55" y="602"/>
                </a:lnTo>
                <a:lnTo>
                  <a:pt x="77" y="571"/>
                </a:lnTo>
                <a:lnTo>
                  <a:pt x="111" y="545"/>
                </a:lnTo>
                <a:lnTo>
                  <a:pt x="143" y="520"/>
                </a:lnTo>
                <a:lnTo>
                  <a:pt x="171" y="497"/>
                </a:lnTo>
                <a:lnTo>
                  <a:pt x="185" y="480"/>
                </a:lnTo>
                <a:lnTo>
                  <a:pt x="193" y="466"/>
                </a:lnTo>
                <a:lnTo>
                  <a:pt x="190" y="443"/>
                </a:lnTo>
                <a:lnTo>
                  <a:pt x="176" y="429"/>
                </a:lnTo>
                <a:lnTo>
                  <a:pt x="157" y="423"/>
                </a:lnTo>
                <a:lnTo>
                  <a:pt x="134" y="423"/>
                </a:lnTo>
                <a:lnTo>
                  <a:pt x="128" y="412"/>
                </a:lnTo>
                <a:lnTo>
                  <a:pt x="125" y="392"/>
                </a:lnTo>
                <a:lnTo>
                  <a:pt x="119" y="364"/>
                </a:lnTo>
                <a:lnTo>
                  <a:pt x="103" y="338"/>
                </a:lnTo>
                <a:lnTo>
                  <a:pt x="86" y="330"/>
                </a:lnTo>
                <a:lnTo>
                  <a:pt x="57" y="324"/>
                </a:lnTo>
                <a:lnTo>
                  <a:pt x="38" y="327"/>
                </a:lnTo>
                <a:lnTo>
                  <a:pt x="26" y="330"/>
                </a:lnTo>
                <a:lnTo>
                  <a:pt x="12" y="324"/>
                </a:lnTo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grpSp>
        <p:nvGrpSpPr>
          <p:cNvPr id="27" name="Group 42"/>
          <p:cNvGrpSpPr>
            <a:grpSpLocks/>
          </p:cNvGrpSpPr>
          <p:nvPr/>
        </p:nvGrpSpPr>
        <p:grpSpPr bwMode="auto">
          <a:xfrm>
            <a:off x="1157438" y="5280430"/>
            <a:ext cx="2105425" cy="765638"/>
            <a:chOff x="3696" y="3336"/>
            <a:chExt cx="1249" cy="457"/>
          </a:xfrm>
          <a:solidFill>
            <a:srgbClr val="007FC7"/>
          </a:solidFill>
        </p:grpSpPr>
        <p:sp>
          <p:nvSpPr>
            <p:cNvPr id="28" name="Freeform 43"/>
            <p:cNvSpPr>
              <a:spLocks/>
            </p:cNvSpPr>
            <p:nvPr/>
          </p:nvSpPr>
          <p:spPr bwMode="auto">
            <a:xfrm>
              <a:off x="3759" y="3453"/>
              <a:ext cx="66" cy="104"/>
            </a:xfrm>
            <a:custGeom>
              <a:avLst/>
              <a:gdLst>
                <a:gd name="T0" fmla="*/ 65 w 66"/>
                <a:gd name="T1" fmla="*/ 69 h 104"/>
                <a:gd name="T2" fmla="*/ 58 w 66"/>
                <a:gd name="T3" fmla="*/ 0 h 104"/>
                <a:gd name="T4" fmla="*/ 16 w 66"/>
                <a:gd name="T5" fmla="*/ 0 h 104"/>
                <a:gd name="T6" fmla="*/ 0 w 66"/>
                <a:gd name="T7" fmla="*/ 23 h 104"/>
                <a:gd name="T8" fmla="*/ 25 w 66"/>
                <a:gd name="T9" fmla="*/ 96 h 104"/>
                <a:gd name="T10" fmla="*/ 46 w 66"/>
                <a:gd name="T11" fmla="*/ 103 h 104"/>
                <a:gd name="T12" fmla="*/ 65 w 66"/>
                <a:gd name="T13" fmla="*/ 69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104">
                  <a:moveTo>
                    <a:pt x="65" y="69"/>
                  </a:moveTo>
                  <a:lnTo>
                    <a:pt x="58" y="0"/>
                  </a:lnTo>
                  <a:lnTo>
                    <a:pt x="16" y="0"/>
                  </a:lnTo>
                  <a:lnTo>
                    <a:pt x="0" y="23"/>
                  </a:lnTo>
                  <a:lnTo>
                    <a:pt x="25" y="96"/>
                  </a:lnTo>
                  <a:lnTo>
                    <a:pt x="46" y="103"/>
                  </a:lnTo>
                  <a:lnTo>
                    <a:pt x="65" y="69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0" name="Freeform 44"/>
            <p:cNvSpPr>
              <a:spLocks/>
            </p:cNvSpPr>
            <p:nvPr/>
          </p:nvSpPr>
          <p:spPr bwMode="auto">
            <a:xfrm>
              <a:off x="4836" y="3336"/>
              <a:ext cx="109" cy="114"/>
            </a:xfrm>
            <a:custGeom>
              <a:avLst/>
              <a:gdLst>
                <a:gd name="T0" fmla="*/ 102 w 109"/>
                <a:gd name="T1" fmla="*/ 63 h 114"/>
                <a:gd name="T2" fmla="*/ 108 w 109"/>
                <a:gd name="T3" fmla="*/ 0 h 114"/>
                <a:gd name="T4" fmla="*/ 85 w 109"/>
                <a:gd name="T5" fmla="*/ 5 h 114"/>
                <a:gd name="T6" fmla="*/ 83 w 109"/>
                <a:gd name="T7" fmla="*/ 27 h 114"/>
                <a:gd name="T8" fmla="*/ 15 w 109"/>
                <a:gd name="T9" fmla="*/ 45 h 114"/>
                <a:gd name="T10" fmla="*/ 0 w 109"/>
                <a:gd name="T11" fmla="*/ 107 h 114"/>
                <a:gd name="T12" fmla="*/ 36 w 109"/>
                <a:gd name="T13" fmla="*/ 113 h 114"/>
                <a:gd name="T14" fmla="*/ 52 w 109"/>
                <a:gd name="T15" fmla="*/ 84 h 114"/>
                <a:gd name="T16" fmla="*/ 102 w 109"/>
                <a:gd name="T17" fmla="*/ 63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9" h="114">
                  <a:moveTo>
                    <a:pt x="102" y="63"/>
                  </a:moveTo>
                  <a:lnTo>
                    <a:pt x="108" y="0"/>
                  </a:lnTo>
                  <a:lnTo>
                    <a:pt x="85" y="5"/>
                  </a:lnTo>
                  <a:lnTo>
                    <a:pt x="83" y="27"/>
                  </a:lnTo>
                  <a:lnTo>
                    <a:pt x="15" y="45"/>
                  </a:lnTo>
                  <a:lnTo>
                    <a:pt x="0" y="107"/>
                  </a:lnTo>
                  <a:lnTo>
                    <a:pt x="36" y="113"/>
                  </a:lnTo>
                  <a:lnTo>
                    <a:pt x="52" y="84"/>
                  </a:lnTo>
                  <a:lnTo>
                    <a:pt x="102" y="63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1" name="Freeform 45"/>
            <p:cNvSpPr>
              <a:spLocks/>
            </p:cNvSpPr>
            <p:nvPr/>
          </p:nvSpPr>
          <p:spPr bwMode="auto">
            <a:xfrm>
              <a:off x="3923" y="3633"/>
              <a:ext cx="66" cy="53"/>
            </a:xfrm>
            <a:custGeom>
              <a:avLst/>
              <a:gdLst>
                <a:gd name="T0" fmla="*/ 65 w 66"/>
                <a:gd name="T1" fmla="*/ 21 h 53"/>
                <a:gd name="T2" fmla="*/ 24 w 66"/>
                <a:gd name="T3" fmla="*/ 0 h 53"/>
                <a:gd name="T4" fmla="*/ 0 w 66"/>
                <a:gd name="T5" fmla="*/ 18 h 53"/>
                <a:gd name="T6" fmla="*/ 19 w 66"/>
                <a:gd name="T7" fmla="*/ 52 h 53"/>
                <a:gd name="T8" fmla="*/ 54 w 66"/>
                <a:gd name="T9" fmla="*/ 52 h 53"/>
                <a:gd name="T10" fmla="*/ 65 w 66"/>
                <a:gd name="T11" fmla="*/ 2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53">
                  <a:moveTo>
                    <a:pt x="65" y="21"/>
                  </a:moveTo>
                  <a:lnTo>
                    <a:pt x="24" y="0"/>
                  </a:lnTo>
                  <a:lnTo>
                    <a:pt x="0" y="18"/>
                  </a:lnTo>
                  <a:lnTo>
                    <a:pt x="19" y="52"/>
                  </a:lnTo>
                  <a:lnTo>
                    <a:pt x="54" y="52"/>
                  </a:lnTo>
                  <a:lnTo>
                    <a:pt x="65" y="21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2" name="Freeform 46"/>
            <p:cNvSpPr>
              <a:spLocks/>
            </p:cNvSpPr>
            <p:nvPr/>
          </p:nvSpPr>
          <p:spPr bwMode="auto">
            <a:xfrm>
              <a:off x="3696" y="3732"/>
              <a:ext cx="86" cy="61"/>
            </a:xfrm>
            <a:custGeom>
              <a:avLst/>
              <a:gdLst>
                <a:gd name="T0" fmla="*/ 55 w 86"/>
                <a:gd name="T1" fmla="*/ 60 h 61"/>
                <a:gd name="T2" fmla="*/ 85 w 86"/>
                <a:gd name="T3" fmla="*/ 5 h 61"/>
                <a:gd name="T4" fmla="*/ 57 w 86"/>
                <a:gd name="T5" fmla="*/ 0 h 61"/>
                <a:gd name="T6" fmla="*/ 41 w 86"/>
                <a:gd name="T7" fmla="*/ 18 h 61"/>
                <a:gd name="T8" fmla="*/ 13 w 86"/>
                <a:gd name="T9" fmla="*/ 18 h 61"/>
                <a:gd name="T10" fmla="*/ 0 w 86"/>
                <a:gd name="T11" fmla="*/ 36 h 61"/>
                <a:gd name="T12" fmla="*/ 55 w 86"/>
                <a:gd name="T13" fmla="*/ 6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61">
                  <a:moveTo>
                    <a:pt x="55" y="60"/>
                  </a:moveTo>
                  <a:lnTo>
                    <a:pt x="85" y="5"/>
                  </a:lnTo>
                  <a:lnTo>
                    <a:pt x="57" y="0"/>
                  </a:lnTo>
                  <a:lnTo>
                    <a:pt x="41" y="18"/>
                  </a:lnTo>
                  <a:lnTo>
                    <a:pt x="13" y="18"/>
                  </a:lnTo>
                  <a:lnTo>
                    <a:pt x="0" y="36"/>
                  </a:lnTo>
                  <a:lnTo>
                    <a:pt x="55" y="6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3" name="Freeform 47"/>
            <p:cNvSpPr>
              <a:spLocks/>
            </p:cNvSpPr>
            <p:nvPr/>
          </p:nvSpPr>
          <p:spPr bwMode="auto">
            <a:xfrm>
              <a:off x="4327" y="3647"/>
              <a:ext cx="120" cy="121"/>
            </a:xfrm>
            <a:custGeom>
              <a:avLst/>
              <a:gdLst>
                <a:gd name="T0" fmla="*/ 119 w 120"/>
                <a:gd name="T1" fmla="*/ 97 h 121"/>
                <a:gd name="T2" fmla="*/ 110 w 120"/>
                <a:gd name="T3" fmla="*/ 13 h 121"/>
                <a:gd name="T4" fmla="*/ 33 w 120"/>
                <a:gd name="T5" fmla="*/ 0 h 121"/>
                <a:gd name="T6" fmla="*/ 25 w 120"/>
                <a:gd name="T7" fmla="*/ 36 h 121"/>
                <a:gd name="T8" fmla="*/ 0 w 120"/>
                <a:gd name="T9" fmla="*/ 44 h 121"/>
                <a:gd name="T10" fmla="*/ 9 w 120"/>
                <a:gd name="T11" fmla="*/ 102 h 121"/>
                <a:gd name="T12" fmla="*/ 58 w 120"/>
                <a:gd name="T13" fmla="*/ 120 h 121"/>
                <a:gd name="T14" fmla="*/ 119 w 120"/>
                <a:gd name="T15" fmla="*/ 9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121">
                  <a:moveTo>
                    <a:pt x="119" y="97"/>
                  </a:moveTo>
                  <a:lnTo>
                    <a:pt x="110" y="13"/>
                  </a:lnTo>
                  <a:lnTo>
                    <a:pt x="33" y="0"/>
                  </a:lnTo>
                  <a:lnTo>
                    <a:pt x="25" y="36"/>
                  </a:lnTo>
                  <a:lnTo>
                    <a:pt x="0" y="44"/>
                  </a:lnTo>
                  <a:lnTo>
                    <a:pt x="9" y="102"/>
                  </a:lnTo>
                  <a:lnTo>
                    <a:pt x="58" y="120"/>
                  </a:lnTo>
                  <a:lnTo>
                    <a:pt x="119" y="97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4" name="Freeform 48"/>
            <p:cNvSpPr>
              <a:spLocks/>
            </p:cNvSpPr>
            <p:nvPr/>
          </p:nvSpPr>
          <p:spPr bwMode="auto">
            <a:xfrm>
              <a:off x="4038" y="3541"/>
              <a:ext cx="183" cy="153"/>
            </a:xfrm>
            <a:custGeom>
              <a:avLst/>
              <a:gdLst>
                <a:gd name="T0" fmla="*/ 99 w 183"/>
                <a:gd name="T1" fmla="*/ 146 h 153"/>
                <a:gd name="T2" fmla="*/ 130 w 183"/>
                <a:gd name="T3" fmla="*/ 109 h 153"/>
                <a:gd name="T4" fmla="*/ 149 w 183"/>
                <a:gd name="T5" fmla="*/ 51 h 153"/>
                <a:gd name="T6" fmla="*/ 182 w 183"/>
                <a:gd name="T7" fmla="*/ 13 h 153"/>
                <a:gd name="T8" fmla="*/ 152 w 183"/>
                <a:gd name="T9" fmla="*/ 0 h 153"/>
                <a:gd name="T10" fmla="*/ 112 w 183"/>
                <a:gd name="T11" fmla="*/ 34 h 153"/>
                <a:gd name="T12" fmla="*/ 0 w 183"/>
                <a:gd name="T13" fmla="*/ 55 h 153"/>
                <a:gd name="T14" fmla="*/ 53 w 183"/>
                <a:gd name="T15" fmla="*/ 152 h 153"/>
                <a:gd name="T16" fmla="*/ 99 w 183"/>
                <a:gd name="T17" fmla="*/ 146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3" h="153">
                  <a:moveTo>
                    <a:pt x="99" y="146"/>
                  </a:moveTo>
                  <a:lnTo>
                    <a:pt x="130" y="109"/>
                  </a:lnTo>
                  <a:lnTo>
                    <a:pt x="149" y="51"/>
                  </a:lnTo>
                  <a:lnTo>
                    <a:pt x="182" y="13"/>
                  </a:lnTo>
                  <a:lnTo>
                    <a:pt x="152" y="0"/>
                  </a:lnTo>
                  <a:lnTo>
                    <a:pt x="112" y="34"/>
                  </a:lnTo>
                  <a:lnTo>
                    <a:pt x="0" y="55"/>
                  </a:lnTo>
                  <a:lnTo>
                    <a:pt x="53" y="152"/>
                  </a:lnTo>
                  <a:lnTo>
                    <a:pt x="99" y="146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5" name="Freeform 49"/>
            <p:cNvSpPr>
              <a:spLocks/>
            </p:cNvSpPr>
            <p:nvPr/>
          </p:nvSpPr>
          <p:spPr bwMode="auto">
            <a:xfrm>
              <a:off x="4678" y="3472"/>
              <a:ext cx="174" cy="208"/>
            </a:xfrm>
            <a:custGeom>
              <a:avLst/>
              <a:gdLst>
                <a:gd name="T0" fmla="*/ 146 w 174"/>
                <a:gd name="T1" fmla="*/ 158 h 208"/>
                <a:gd name="T2" fmla="*/ 173 w 174"/>
                <a:gd name="T3" fmla="*/ 66 h 208"/>
                <a:gd name="T4" fmla="*/ 163 w 174"/>
                <a:gd name="T5" fmla="*/ 0 h 208"/>
                <a:gd name="T6" fmla="*/ 130 w 174"/>
                <a:gd name="T7" fmla="*/ 2 h 208"/>
                <a:gd name="T8" fmla="*/ 88 w 174"/>
                <a:gd name="T9" fmla="*/ 87 h 208"/>
                <a:gd name="T10" fmla="*/ 69 w 174"/>
                <a:gd name="T11" fmla="*/ 154 h 208"/>
                <a:gd name="T12" fmla="*/ 47 w 174"/>
                <a:gd name="T13" fmla="*/ 183 h 208"/>
                <a:gd name="T14" fmla="*/ 0 w 174"/>
                <a:gd name="T15" fmla="*/ 199 h 208"/>
                <a:gd name="T16" fmla="*/ 48 w 174"/>
                <a:gd name="T17" fmla="*/ 207 h 208"/>
                <a:gd name="T18" fmla="*/ 88 w 174"/>
                <a:gd name="T19" fmla="*/ 162 h 208"/>
                <a:gd name="T20" fmla="*/ 146 w 174"/>
                <a:gd name="T21" fmla="*/ 15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208">
                  <a:moveTo>
                    <a:pt x="146" y="158"/>
                  </a:moveTo>
                  <a:lnTo>
                    <a:pt x="173" y="66"/>
                  </a:lnTo>
                  <a:lnTo>
                    <a:pt x="163" y="0"/>
                  </a:lnTo>
                  <a:lnTo>
                    <a:pt x="130" y="2"/>
                  </a:lnTo>
                  <a:lnTo>
                    <a:pt x="88" y="87"/>
                  </a:lnTo>
                  <a:lnTo>
                    <a:pt x="69" y="154"/>
                  </a:lnTo>
                  <a:lnTo>
                    <a:pt x="47" y="183"/>
                  </a:lnTo>
                  <a:lnTo>
                    <a:pt x="0" y="199"/>
                  </a:lnTo>
                  <a:lnTo>
                    <a:pt x="48" y="207"/>
                  </a:lnTo>
                  <a:lnTo>
                    <a:pt x="88" y="162"/>
                  </a:lnTo>
                  <a:lnTo>
                    <a:pt x="146" y="158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</p:grpSp>
      <p:sp>
        <p:nvSpPr>
          <p:cNvPr id="36" name="Line 50"/>
          <p:cNvSpPr>
            <a:spLocks noChangeShapeType="1"/>
          </p:cNvSpPr>
          <p:nvPr/>
        </p:nvSpPr>
        <p:spPr bwMode="auto">
          <a:xfrm>
            <a:off x="1047960" y="5136054"/>
            <a:ext cx="2495319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37" name="Line 51"/>
          <p:cNvSpPr>
            <a:spLocks noChangeShapeType="1"/>
          </p:cNvSpPr>
          <p:nvPr/>
        </p:nvSpPr>
        <p:spPr bwMode="auto">
          <a:xfrm>
            <a:off x="3549177" y="5136054"/>
            <a:ext cx="0" cy="91001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38" name="37 Rectángulo"/>
          <p:cNvSpPr/>
          <p:nvPr/>
        </p:nvSpPr>
        <p:spPr>
          <a:xfrm>
            <a:off x="4246768" y="4767021"/>
            <a:ext cx="397868" cy="212247"/>
          </a:xfrm>
          <a:prstGeom prst="rect">
            <a:avLst/>
          </a:prstGeom>
          <a:noFill/>
          <a:ln w="28575">
            <a:solidFill>
              <a:srgbClr val="21853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28%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39" name="38 Rectángulo"/>
          <p:cNvSpPr/>
          <p:nvPr/>
        </p:nvSpPr>
        <p:spPr>
          <a:xfrm>
            <a:off x="5850698" y="2666988"/>
            <a:ext cx="397868" cy="212247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29%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0" name="39 Rectángulo"/>
          <p:cNvSpPr/>
          <p:nvPr/>
        </p:nvSpPr>
        <p:spPr>
          <a:xfrm>
            <a:off x="3860612" y="1755122"/>
            <a:ext cx="585089" cy="226102"/>
          </a:xfrm>
          <a:prstGeom prst="rect">
            <a:avLst/>
          </a:prstGeom>
          <a:noFill/>
          <a:ln w="28575">
            <a:solidFill>
              <a:srgbClr val="56842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0%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1" name="40 Rectángulo"/>
          <p:cNvSpPr/>
          <p:nvPr/>
        </p:nvSpPr>
        <p:spPr>
          <a:xfrm>
            <a:off x="7755532" y="3764345"/>
            <a:ext cx="397868" cy="212247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00B0F0"/>
                </a:solidFill>
              </a:rPr>
              <a:t>50%</a:t>
            </a:r>
            <a:endParaRPr lang="es-ES" sz="900" dirty="0">
              <a:solidFill>
                <a:srgbClr val="00B0F0"/>
              </a:solidFill>
            </a:endParaRPr>
          </a:p>
        </p:txBody>
      </p:sp>
      <p:sp>
        <p:nvSpPr>
          <p:cNvPr id="42" name="41 Rectángulo"/>
          <p:cNvSpPr/>
          <p:nvPr/>
        </p:nvSpPr>
        <p:spPr>
          <a:xfrm>
            <a:off x="4648218" y="1795221"/>
            <a:ext cx="397868" cy="212247"/>
          </a:xfrm>
          <a:prstGeom prst="rect">
            <a:avLst/>
          </a:prstGeom>
          <a:noFill/>
          <a:ln w="28575">
            <a:solidFill>
              <a:srgbClr val="56842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33%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3" name="42 Rectángulo"/>
          <p:cNvSpPr/>
          <p:nvPr/>
        </p:nvSpPr>
        <p:spPr>
          <a:xfrm>
            <a:off x="4267218" y="2540868"/>
            <a:ext cx="397868" cy="212247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23%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4" name="43 Rectángulo"/>
          <p:cNvSpPr/>
          <p:nvPr/>
        </p:nvSpPr>
        <p:spPr>
          <a:xfrm>
            <a:off x="5105418" y="3760068"/>
            <a:ext cx="397868" cy="212247"/>
          </a:xfrm>
          <a:prstGeom prst="rect">
            <a:avLst/>
          </a:prstGeom>
          <a:noFill/>
          <a:ln w="28575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32%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5" name="44 Rectángulo"/>
          <p:cNvSpPr/>
          <p:nvPr/>
        </p:nvSpPr>
        <p:spPr>
          <a:xfrm>
            <a:off x="6762700" y="2454741"/>
            <a:ext cx="397868" cy="212247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44%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6" name="45 Rectángulo"/>
          <p:cNvSpPr/>
          <p:nvPr/>
        </p:nvSpPr>
        <p:spPr>
          <a:xfrm>
            <a:off x="5877772" y="3658221"/>
            <a:ext cx="397868" cy="212247"/>
          </a:xfrm>
          <a:prstGeom prst="rect">
            <a:avLst/>
          </a:prstGeom>
          <a:noFill/>
          <a:ln w="28575">
            <a:solidFill>
              <a:srgbClr val="F9B26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56%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7" name="46 Rectángulo"/>
          <p:cNvSpPr/>
          <p:nvPr/>
        </p:nvSpPr>
        <p:spPr>
          <a:xfrm>
            <a:off x="3757171" y="3795027"/>
            <a:ext cx="397868" cy="212247"/>
          </a:xfrm>
          <a:prstGeom prst="rect">
            <a:avLst/>
          </a:prstGeom>
          <a:noFill/>
          <a:ln w="28575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31%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8" name="47 Rectángulo"/>
          <p:cNvSpPr/>
          <p:nvPr/>
        </p:nvSpPr>
        <p:spPr>
          <a:xfrm>
            <a:off x="3110163" y="1875101"/>
            <a:ext cx="397868" cy="212247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34%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9" name="48 Rectángulo"/>
          <p:cNvSpPr/>
          <p:nvPr/>
        </p:nvSpPr>
        <p:spPr>
          <a:xfrm>
            <a:off x="4683308" y="3184092"/>
            <a:ext cx="397868" cy="212247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52%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50" name="49 Rectángulo"/>
          <p:cNvSpPr/>
          <p:nvPr/>
        </p:nvSpPr>
        <p:spPr>
          <a:xfrm>
            <a:off x="5627568" y="4393288"/>
            <a:ext cx="397868" cy="212247"/>
          </a:xfrm>
          <a:prstGeom prst="rect">
            <a:avLst/>
          </a:prstGeom>
          <a:noFill/>
          <a:ln w="28575">
            <a:solidFill>
              <a:schemeClr val="accent4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42%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51" name="50 Rectángulo"/>
          <p:cNvSpPr/>
          <p:nvPr/>
        </p:nvSpPr>
        <p:spPr>
          <a:xfrm>
            <a:off x="5503286" y="2062479"/>
            <a:ext cx="397868" cy="212247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25%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52" name="51 Rectángulo"/>
          <p:cNvSpPr/>
          <p:nvPr/>
        </p:nvSpPr>
        <p:spPr>
          <a:xfrm>
            <a:off x="5149773" y="1832480"/>
            <a:ext cx="397868" cy="212247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42%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53" name="52 Rectángulo"/>
          <p:cNvSpPr/>
          <p:nvPr/>
        </p:nvSpPr>
        <p:spPr>
          <a:xfrm>
            <a:off x="5179531" y="2296468"/>
            <a:ext cx="397868" cy="212247"/>
          </a:xfrm>
          <a:prstGeom prst="rect">
            <a:avLst/>
          </a:prstGeom>
          <a:noFill/>
          <a:ln w="28575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>
                <a:solidFill>
                  <a:srgbClr val="FFFFFF"/>
                </a:solidFill>
              </a:rPr>
              <a:t>2</a:t>
            </a:r>
            <a:r>
              <a:rPr lang="es-ES" sz="900" dirty="0" smtClean="0">
                <a:solidFill>
                  <a:srgbClr val="FFFFFF"/>
                </a:solidFill>
              </a:rPr>
              <a:t>0%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54" name="53 Rectángulo"/>
          <p:cNvSpPr/>
          <p:nvPr/>
        </p:nvSpPr>
        <p:spPr>
          <a:xfrm>
            <a:off x="2322248" y="5365297"/>
            <a:ext cx="397868" cy="212247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00B0F0"/>
                </a:solidFill>
              </a:rPr>
              <a:t>42%</a:t>
            </a:r>
            <a:endParaRPr lang="es-ES" sz="900" dirty="0">
              <a:solidFill>
                <a:srgbClr val="00B0F0"/>
              </a:solidFill>
            </a:endParaRPr>
          </a:p>
        </p:txBody>
      </p:sp>
      <p:sp>
        <p:nvSpPr>
          <p:cNvPr id="57" name="56 CuadroTexto"/>
          <p:cNvSpPr txBox="1"/>
          <p:nvPr/>
        </p:nvSpPr>
        <p:spPr>
          <a:xfrm>
            <a:off x="5148064" y="5802649"/>
            <a:ext cx="3516120" cy="769441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dirty="0" smtClean="0">
                <a:solidFill>
                  <a:srgbClr val="5F5F5F"/>
                </a:solidFill>
              </a:rPr>
              <a:t>Estos datos son de  carácter cualitativo en la mayoría de las CCAA, ya que las bases son muy reducidas. Las únicas CCAA que tienen bases superiores a 50 entrevistas son: Andalucía (65) y  Madrid  (56).</a:t>
            </a:r>
            <a:endParaRPr lang="es-ES" sz="1100" dirty="0">
              <a:solidFill>
                <a:srgbClr val="5F5F5F"/>
              </a:solidFill>
            </a:endParaRPr>
          </a:p>
        </p:txBody>
      </p:sp>
      <p:sp>
        <p:nvSpPr>
          <p:cNvPr id="58" name="57 CuadroTexto"/>
          <p:cNvSpPr txBox="1"/>
          <p:nvPr/>
        </p:nvSpPr>
        <p:spPr>
          <a:xfrm>
            <a:off x="388049" y="2176046"/>
            <a:ext cx="2239735" cy="3385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i="1" dirty="0" smtClean="0">
                <a:solidFill>
                  <a:srgbClr val="009DD9"/>
                </a:solidFill>
              </a:rPr>
              <a:t> Total 36%</a:t>
            </a:r>
            <a:endParaRPr lang="es-ES" sz="1600" i="1" dirty="0">
              <a:solidFill>
                <a:srgbClr val="009DD9"/>
              </a:solidFill>
            </a:endParaRPr>
          </a:p>
        </p:txBody>
      </p:sp>
      <p:sp>
        <p:nvSpPr>
          <p:cNvPr id="60" name="Rectangle 12"/>
          <p:cNvSpPr>
            <a:spLocks noChangeArrowheads="1"/>
          </p:cNvSpPr>
          <p:nvPr/>
        </p:nvSpPr>
        <p:spPr bwMode="auto">
          <a:xfrm>
            <a:off x="533400" y="698704"/>
            <a:ext cx="8610600" cy="50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FF"/>
                    </a:gs>
                    <a:gs pos="100000">
                      <a:srgbClr val="D5E5F3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r>
              <a:rPr lang="es-ES" sz="1400" dirty="0"/>
              <a:t>41. ¿Alguien en el centro sabe poner el glucagón? </a:t>
            </a:r>
            <a:r>
              <a:rPr lang="es-ES" sz="1400" dirty="0">
                <a:solidFill>
                  <a:srgbClr val="FF3300"/>
                </a:solidFill>
              </a:rPr>
              <a:t>(Sugerida y única)</a:t>
            </a:r>
          </a:p>
        </p:txBody>
      </p:sp>
      <p:sp>
        <p:nvSpPr>
          <p:cNvPr id="55" name="Rectangle 11"/>
          <p:cNvSpPr>
            <a:spLocks noChangeArrowheads="1"/>
          </p:cNvSpPr>
          <p:nvPr/>
        </p:nvSpPr>
        <p:spPr bwMode="auto">
          <a:xfrm>
            <a:off x="762000" y="228600"/>
            <a:ext cx="75428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ctr"/>
            <a:r>
              <a:rPr lang="es-ES_tradnl" sz="2400" dirty="0">
                <a:solidFill>
                  <a:srgbClr val="0099FF"/>
                </a:solidFill>
                <a:ea typeface="ＭＳ Ｐゴシック" charset="-128"/>
              </a:rPr>
              <a:t>2</a:t>
            </a:r>
            <a:r>
              <a:rPr lang="es-ES_tradnl" sz="2400" dirty="0" smtClean="0">
                <a:solidFill>
                  <a:srgbClr val="0099FF"/>
                </a:solidFill>
                <a:ea typeface="ＭＳ Ｐゴシック" charset="-128"/>
              </a:rPr>
              <a:t>. Glucagón</a:t>
            </a:r>
            <a:endParaRPr lang="es-ES_tradnl" sz="2400" dirty="0">
              <a:solidFill>
                <a:srgbClr val="0099FF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186475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62000" y="228600"/>
            <a:ext cx="75428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ctr"/>
            <a:r>
              <a:rPr lang="es-ES_tradnl" sz="2400" dirty="0">
                <a:solidFill>
                  <a:srgbClr val="0099FF"/>
                </a:solidFill>
                <a:ea typeface="ＭＳ Ｐゴシック" charset="-128"/>
              </a:rPr>
              <a:t>2</a:t>
            </a:r>
            <a:r>
              <a:rPr lang="es-ES_tradnl" sz="2400" dirty="0" smtClean="0">
                <a:solidFill>
                  <a:srgbClr val="0099FF"/>
                </a:solidFill>
                <a:ea typeface="ＭＳ Ｐゴシック" charset="-128"/>
              </a:rPr>
              <a:t>. Información de diabetes para profesores</a:t>
            </a:r>
            <a:endParaRPr lang="es-ES_tradnl" sz="2400" dirty="0">
              <a:solidFill>
                <a:srgbClr val="0099FF"/>
              </a:solidFill>
              <a:ea typeface="ＭＳ Ｐゴシック" charset="-128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33400" y="738664"/>
            <a:ext cx="8305800" cy="50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FF"/>
                    </a:gs>
                    <a:gs pos="100000">
                      <a:srgbClr val="D5E5F3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r>
              <a:rPr lang="es-ES" sz="1400" dirty="0" smtClean="0"/>
              <a:t>42. </a:t>
            </a:r>
            <a:r>
              <a:rPr lang="es-ES" sz="1400" dirty="0"/>
              <a:t>¿Crees necesario que todos tus profesores tengan información por escrito de los síntomas y pasos a seguir en caso de hipoglucemia</a:t>
            </a:r>
            <a:r>
              <a:rPr lang="es-ES" sz="1400" dirty="0" smtClean="0"/>
              <a:t>? (</a:t>
            </a:r>
            <a:r>
              <a:rPr lang="es-ES" sz="1400" dirty="0" smtClean="0">
                <a:solidFill>
                  <a:srgbClr val="FF3300"/>
                </a:solidFill>
              </a:rPr>
              <a:t>Sugerida y única)</a:t>
            </a:r>
          </a:p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endParaRPr lang="es-ES" sz="1400" dirty="0"/>
          </a:p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endParaRPr lang="es-ES" sz="1400" dirty="0" smtClean="0">
              <a:solidFill>
                <a:srgbClr val="FF3300"/>
              </a:solidFill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57200" y="5728998"/>
            <a:ext cx="8382000" cy="73866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defRPr sz="1400" b="1">
                <a:cs typeface="Arial" charset="0"/>
              </a:defRPr>
            </a:lvl1pPr>
            <a:lvl2pPr marL="742950" indent="-285750" eaLnBrk="0" hangingPunct="0">
              <a:defRPr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9pPr>
          </a:lstStyle>
          <a:p>
            <a:r>
              <a:rPr lang="es-ES" i="1" dirty="0" smtClean="0">
                <a:solidFill>
                  <a:srgbClr val="0070C0"/>
                </a:solidFill>
              </a:rPr>
              <a:t>La gran mayoría considera necesario que los profesores tengan información por escrito sobre los pasos a seguir en caso de hipoglucemia. Se observa que conforme el niño avanza en edad, ese sentimiento de necesidad va reduciéndose.</a:t>
            </a:r>
            <a:endParaRPr lang="es-ES" i="1" dirty="0">
              <a:solidFill>
                <a:srgbClr val="0070C0"/>
              </a:solidFill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685800" y="1676400"/>
            <a:ext cx="8001000" cy="332805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7" name="Char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2653677"/>
              </p:ext>
            </p:extLst>
          </p:nvPr>
        </p:nvGraphicFramePr>
        <p:xfrm>
          <a:off x="989463" y="1676400"/>
          <a:ext cx="7315433" cy="3514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8 CuadroTexto"/>
          <p:cNvSpPr txBox="1"/>
          <p:nvPr/>
        </p:nvSpPr>
        <p:spPr>
          <a:xfrm>
            <a:off x="2247900" y="1524000"/>
            <a:ext cx="10287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 i="1" dirty="0" smtClean="0">
                <a:solidFill>
                  <a:schemeClr val="accent1"/>
                </a:solidFill>
              </a:rPr>
              <a:t>% Total</a:t>
            </a:r>
            <a:endParaRPr lang="es-ES" sz="1600" i="1" dirty="0">
              <a:solidFill>
                <a:schemeClr val="accent1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4838700" y="1524000"/>
            <a:ext cx="30861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 i="1" dirty="0" smtClean="0">
                <a:solidFill>
                  <a:schemeClr val="accent1"/>
                </a:solidFill>
              </a:rPr>
              <a:t>% Edad</a:t>
            </a:r>
            <a:endParaRPr lang="es-ES" sz="1600" i="1" dirty="0">
              <a:solidFill>
                <a:schemeClr val="accent1"/>
              </a:solidFill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996120" y="4941168"/>
            <a:ext cx="7392304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Base</a:t>
            </a:r>
            <a:r>
              <a:rPr lang="en-US" sz="1000" dirty="0">
                <a:solidFill>
                  <a:srgbClr val="777777"/>
                </a:solidFill>
                <a:cs typeface="Arial" pitchFamily="34" charset="0"/>
              </a:rPr>
              <a:t>: 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Total                                           (367)                                                                        (</a:t>
            </a:r>
            <a:r>
              <a:rPr lang="en-US" sz="1000" dirty="0" smtClean="0">
                <a:solidFill>
                  <a:schemeClr val="bg2"/>
                </a:solidFill>
                <a:cs typeface="Arial" pitchFamily="34" charset="0"/>
              </a:rPr>
              <a:t>178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)                             (</a:t>
            </a:r>
            <a:r>
              <a:rPr lang="en-US" sz="1000" dirty="0">
                <a:solidFill>
                  <a:schemeClr val="bg2"/>
                </a:solidFill>
                <a:cs typeface="Arial" pitchFamily="34" charset="0"/>
              </a:rPr>
              <a:t>140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)                                 (</a:t>
            </a:r>
            <a:r>
              <a:rPr lang="en-US" sz="1000" dirty="0">
                <a:solidFill>
                  <a:schemeClr val="bg2"/>
                </a:solidFill>
                <a:cs typeface="Arial" pitchFamily="34" charset="0"/>
              </a:rPr>
              <a:t>49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)</a:t>
            </a:r>
            <a:endParaRPr lang="en-US" sz="1000" dirty="0">
              <a:solidFill>
                <a:srgbClr val="FF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32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CuadroTexto"/>
          <p:cNvSpPr txBox="1"/>
          <p:nvPr/>
        </p:nvSpPr>
        <p:spPr>
          <a:xfrm>
            <a:off x="388049" y="1828800"/>
            <a:ext cx="2239735" cy="3385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i="1" dirty="0">
                <a:solidFill>
                  <a:srgbClr val="009DD9"/>
                </a:solidFill>
              </a:rPr>
              <a:t>% </a:t>
            </a:r>
            <a:r>
              <a:rPr lang="es-ES" sz="1600" i="1" dirty="0" smtClean="0">
                <a:solidFill>
                  <a:srgbClr val="009DD9"/>
                </a:solidFill>
              </a:rPr>
              <a:t>NO</a:t>
            </a:r>
            <a:endParaRPr lang="es-ES" sz="1600" i="1" dirty="0">
              <a:solidFill>
                <a:srgbClr val="009DD9"/>
              </a:solidFill>
            </a:endParaRPr>
          </a:p>
        </p:txBody>
      </p:sp>
      <p:sp>
        <p:nvSpPr>
          <p:cNvPr id="6" name="Freeform 3"/>
          <p:cNvSpPr>
            <a:spLocks/>
          </p:cNvSpPr>
          <p:nvPr/>
        </p:nvSpPr>
        <p:spPr bwMode="auto">
          <a:xfrm>
            <a:off x="4571404" y="2950638"/>
            <a:ext cx="591895" cy="597926"/>
          </a:xfrm>
          <a:custGeom>
            <a:avLst/>
            <a:gdLst>
              <a:gd name="T0" fmla="*/ 0 w 336"/>
              <a:gd name="T1" fmla="*/ 278 h 356"/>
              <a:gd name="T2" fmla="*/ 6 w 336"/>
              <a:gd name="T3" fmla="*/ 230 h 356"/>
              <a:gd name="T4" fmla="*/ 48 w 336"/>
              <a:gd name="T5" fmla="*/ 202 h 356"/>
              <a:gd name="T6" fmla="*/ 43 w 336"/>
              <a:gd name="T7" fmla="*/ 181 h 356"/>
              <a:gd name="T8" fmla="*/ 94 w 336"/>
              <a:gd name="T9" fmla="*/ 136 h 356"/>
              <a:gd name="T10" fmla="*/ 103 w 336"/>
              <a:gd name="T11" fmla="*/ 108 h 356"/>
              <a:gd name="T12" fmla="*/ 126 w 336"/>
              <a:gd name="T13" fmla="*/ 108 h 356"/>
              <a:gd name="T14" fmla="*/ 128 w 336"/>
              <a:gd name="T15" fmla="*/ 91 h 356"/>
              <a:gd name="T16" fmla="*/ 193 w 336"/>
              <a:gd name="T17" fmla="*/ 26 h 356"/>
              <a:gd name="T18" fmla="*/ 224 w 336"/>
              <a:gd name="T19" fmla="*/ 0 h 356"/>
              <a:gd name="T20" fmla="*/ 259 w 336"/>
              <a:gd name="T21" fmla="*/ 34 h 356"/>
              <a:gd name="T22" fmla="*/ 253 w 336"/>
              <a:gd name="T23" fmla="*/ 54 h 356"/>
              <a:gd name="T24" fmla="*/ 247 w 336"/>
              <a:gd name="T25" fmla="*/ 71 h 356"/>
              <a:gd name="T26" fmla="*/ 273 w 336"/>
              <a:gd name="T27" fmla="*/ 159 h 356"/>
              <a:gd name="T28" fmla="*/ 293 w 336"/>
              <a:gd name="T29" fmla="*/ 164 h 356"/>
              <a:gd name="T30" fmla="*/ 312 w 336"/>
              <a:gd name="T31" fmla="*/ 261 h 356"/>
              <a:gd name="T32" fmla="*/ 335 w 336"/>
              <a:gd name="T33" fmla="*/ 278 h 356"/>
              <a:gd name="T34" fmla="*/ 335 w 336"/>
              <a:gd name="T35" fmla="*/ 295 h 356"/>
              <a:gd name="T36" fmla="*/ 307 w 336"/>
              <a:gd name="T37" fmla="*/ 304 h 356"/>
              <a:gd name="T38" fmla="*/ 312 w 336"/>
              <a:gd name="T39" fmla="*/ 321 h 356"/>
              <a:gd name="T40" fmla="*/ 270 w 336"/>
              <a:gd name="T41" fmla="*/ 304 h 356"/>
              <a:gd name="T42" fmla="*/ 207 w 336"/>
              <a:gd name="T43" fmla="*/ 355 h 356"/>
              <a:gd name="T44" fmla="*/ 199 w 336"/>
              <a:gd name="T45" fmla="*/ 335 h 356"/>
              <a:gd name="T46" fmla="*/ 216 w 336"/>
              <a:gd name="T47" fmla="*/ 315 h 356"/>
              <a:gd name="T48" fmla="*/ 214 w 336"/>
              <a:gd name="T49" fmla="*/ 295 h 356"/>
              <a:gd name="T50" fmla="*/ 151 w 336"/>
              <a:gd name="T51" fmla="*/ 286 h 356"/>
              <a:gd name="T52" fmla="*/ 91 w 336"/>
              <a:gd name="T53" fmla="*/ 247 h 356"/>
              <a:gd name="T54" fmla="*/ 52 w 336"/>
              <a:gd name="T55" fmla="*/ 269 h 356"/>
              <a:gd name="T56" fmla="*/ 0 w 336"/>
              <a:gd name="T57" fmla="*/ 278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336" h="356">
                <a:moveTo>
                  <a:pt x="0" y="278"/>
                </a:moveTo>
                <a:lnTo>
                  <a:pt x="6" y="230"/>
                </a:lnTo>
                <a:lnTo>
                  <a:pt x="48" y="202"/>
                </a:lnTo>
                <a:lnTo>
                  <a:pt x="43" y="181"/>
                </a:lnTo>
                <a:lnTo>
                  <a:pt x="94" y="136"/>
                </a:lnTo>
                <a:lnTo>
                  <a:pt x="103" y="108"/>
                </a:lnTo>
                <a:lnTo>
                  <a:pt x="126" y="108"/>
                </a:lnTo>
                <a:lnTo>
                  <a:pt x="128" y="91"/>
                </a:lnTo>
                <a:lnTo>
                  <a:pt x="193" y="26"/>
                </a:lnTo>
                <a:lnTo>
                  <a:pt x="224" y="0"/>
                </a:lnTo>
                <a:lnTo>
                  <a:pt x="259" y="34"/>
                </a:lnTo>
                <a:lnTo>
                  <a:pt x="253" y="54"/>
                </a:lnTo>
                <a:lnTo>
                  <a:pt x="247" y="71"/>
                </a:lnTo>
                <a:lnTo>
                  <a:pt x="273" y="159"/>
                </a:lnTo>
                <a:lnTo>
                  <a:pt x="293" y="164"/>
                </a:lnTo>
                <a:lnTo>
                  <a:pt x="312" y="261"/>
                </a:lnTo>
                <a:lnTo>
                  <a:pt x="335" y="278"/>
                </a:lnTo>
                <a:lnTo>
                  <a:pt x="335" y="295"/>
                </a:lnTo>
                <a:lnTo>
                  <a:pt x="307" y="304"/>
                </a:lnTo>
                <a:lnTo>
                  <a:pt x="312" y="321"/>
                </a:lnTo>
                <a:lnTo>
                  <a:pt x="270" y="304"/>
                </a:lnTo>
                <a:lnTo>
                  <a:pt x="207" y="355"/>
                </a:lnTo>
                <a:lnTo>
                  <a:pt x="199" y="335"/>
                </a:lnTo>
                <a:lnTo>
                  <a:pt x="216" y="315"/>
                </a:lnTo>
                <a:lnTo>
                  <a:pt x="214" y="295"/>
                </a:lnTo>
                <a:lnTo>
                  <a:pt x="151" y="286"/>
                </a:lnTo>
                <a:lnTo>
                  <a:pt x="91" y="247"/>
                </a:lnTo>
                <a:lnTo>
                  <a:pt x="52" y="269"/>
                </a:lnTo>
                <a:lnTo>
                  <a:pt x="0" y="278"/>
                </a:lnTo>
              </a:path>
            </a:pathLst>
          </a:custGeom>
          <a:solidFill>
            <a:schemeClr val="accent1">
              <a:lumMod val="5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7" name="Freeform 4"/>
          <p:cNvSpPr>
            <a:spLocks/>
          </p:cNvSpPr>
          <p:nvPr/>
        </p:nvSpPr>
        <p:spPr bwMode="auto">
          <a:xfrm>
            <a:off x="3372515" y="3274393"/>
            <a:ext cx="1167181" cy="1225019"/>
          </a:xfrm>
          <a:custGeom>
            <a:avLst/>
            <a:gdLst>
              <a:gd name="T0" fmla="*/ 204 w 662"/>
              <a:gd name="T1" fmla="*/ 48 h 731"/>
              <a:gd name="T2" fmla="*/ 233 w 662"/>
              <a:gd name="T3" fmla="*/ 59 h 731"/>
              <a:gd name="T4" fmla="*/ 281 w 662"/>
              <a:gd name="T5" fmla="*/ 23 h 731"/>
              <a:gd name="T6" fmla="*/ 332 w 662"/>
              <a:gd name="T7" fmla="*/ 0 h 731"/>
              <a:gd name="T8" fmla="*/ 402 w 662"/>
              <a:gd name="T9" fmla="*/ 43 h 731"/>
              <a:gd name="T10" fmla="*/ 442 w 662"/>
              <a:gd name="T11" fmla="*/ 48 h 731"/>
              <a:gd name="T12" fmla="*/ 499 w 662"/>
              <a:gd name="T13" fmla="*/ 57 h 731"/>
              <a:gd name="T14" fmla="*/ 513 w 662"/>
              <a:gd name="T15" fmla="*/ 102 h 731"/>
              <a:gd name="T16" fmla="*/ 499 w 662"/>
              <a:gd name="T17" fmla="*/ 139 h 731"/>
              <a:gd name="T18" fmla="*/ 556 w 662"/>
              <a:gd name="T19" fmla="*/ 207 h 731"/>
              <a:gd name="T20" fmla="*/ 544 w 662"/>
              <a:gd name="T21" fmla="*/ 235 h 731"/>
              <a:gd name="T22" fmla="*/ 576 w 662"/>
              <a:gd name="T23" fmla="*/ 275 h 731"/>
              <a:gd name="T24" fmla="*/ 607 w 662"/>
              <a:gd name="T25" fmla="*/ 315 h 731"/>
              <a:gd name="T26" fmla="*/ 661 w 662"/>
              <a:gd name="T27" fmla="*/ 318 h 731"/>
              <a:gd name="T28" fmla="*/ 652 w 662"/>
              <a:gd name="T29" fmla="*/ 361 h 731"/>
              <a:gd name="T30" fmla="*/ 590 w 662"/>
              <a:gd name="T31" fmla="*/ 392 h 731"/>
              <a:gd name="T32" fmla="*/ 599 w 662"/>
              <a:gd name="T33" fmla="*/ 440 h 731"/>
              <a:gd name="T34" fmla="*/ 576 w 662"/>
              <a:gd name="T35" fmla="*/ 482 h 731"/>
              <a:gd name="T36" fmla="*/ 536 w 662"/>
              <a:gd name="T37" fmla="*/ 497 h 731"/>
              <a:gd name="T38" fmla="*/ 525 w 662"/>
              <a:gd name="T39" fmla="*/ 525 h 731"/>
              <a:gd name="T40" fmla="*/ 449 w 662"/>
              <a:gd name="T41" fmla="*/ 576 h 731"/>
              <a:gd name="T42" fmla="*/ 457 w 662"/>
              <a:gd name="T43" fmla="*/ 639 h 731"/>
              <a:gd name="T44" fmla="*/ 402 w 662"/>
              <a:gd name="T45" fmla="*/ 642 h 731"/>
              <a:gd name="T46" fmla="*/ 357 w 662"/>
              <a:gd name="T47" fmla="*/ 678 h 731"/>
              <a:gd name="T48" fmla="*/ 354 w 662"/>
              <a:gd name="T49" fmla="*/ 718 h 731"/>
              <a:gd name="T50" fmla="*/ 321 w 662"/>
              <a:gd name="T51" fmla="*/ 724 h 731"/>
              <a:gd name="T52" fmla="*/ 255 w 662"/>
              <a:gd name="T53" fmla="*/ 701 h 731"/>
              <a:gd name="T54" fmla="*/ 150 w 662"/>
              <a:gd name="T55" fmla="*/ 636 h 731"/>
              <a:gd name="T56" fmla="*/ 102 w 662"/>
              <a:gd name="T57" fmla="*/ 636 h 731"/>
              <a:gd name="T58" fmla="*/ 91 w 662"/>
              <a:gd name="T59" fmla="*/ 630 h 731"/>
              <a:gd name="T60" fmla="*/ 76 w 662"/>
              <a:gd name="T61" fmla="*/ 604 h 731"/>
              <a:gd name="T62" fmla="*/ 43 w 662"/>
              <a:gd name="T63" fmla="*/ 568 h 731"/>
              <a:gd name="T64" fmla="*/ 23 w 662"/>
              <a:gd name="T65" fmla="*/ 530 h 731"/>
              <a:gd name="T66" fmla="*/ 51 w 662"/>
              <a:gd name="T67" fmla="*/ 480 h 731"/>
              <a:gd name="T68" fmla="*/ 85 w 662"/>
              <a:gd name="T69" fmla="*/ 432 h 731"/>
              <a:gd name="T70" fmla="*/ 105 w 662"/>
              <a:gd name="T71" fmla="*/ 406 h 731"/>
              <a:gd name="T72" fmla="*/ 99 w 662"/>
              <a:gd name="T73" fmla="*/ 363 h 731"/>
              <a:gd name="T74" fmla="*/ 71 w 662"/>
              <a:gd name="T75" fmla="*/ 344 h 731"/>
              <a:gd name="T76" fmla="*/ 68 w 662"/>
              <a:gd name="T77" fmla="*/ 301 h 731"/>
              <a:gd name="T78" fmla="*/ 43 w 662"/>
              <a:gd name="T79" fmla="*/ 261 h 731"/>
              <a:gd name="T80" fmla="*/ 23 w 662"/>
              <a:gd name="T81" fmla="*/ 227 h 731"/>
              <a:gd name="T82" fmla="*/ 0 w 662"/>
              <a:gd name="T83" fmla="*/ 199 h 731"/>
              <a:gd name="T84" fmla="*/ 131 w 662"/>
              <a:gd name="T85" fmla="*/ 159 h 731"/>
              <a:gd name="T86" fmla="*/ 156 w 662"/>
              <a:gd name="T87" fmla="*/ 147 h 731"/>
              <a:gd name="T88" fmla="*/ 173 w 662"/>
              <a:gd name="T89" fmla="*/ 102 h 7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62" h="731">
                <a:moveTo>
                  <a:pt x="164" y="68"/>
                </a:moveTo>
                <a:lnTo>
                  <a:pt x="204" y="48"/>
                </a:lnTo>
                <a:lnTo>
                  <a:pt x="226" y="65"/>
                </a:lnTo>
                <a:lnTo>
                  <a:pt x="233" y="59"/>
                </a:lnTo>
                <a:lnTo>
                  <a:pt x="250" y="31"/>
                </a:lnTo>
                <a:lnTo>
                  <a:pt x="281" y="23"/>
                </a:lnTo>
                <a:lnTo>
                  <a:pt x="312" y="0"/>
                </a:lnTo>
                <a:lnTo>
                  <a:pt x="332" y="0"/>
                </a:lnTo>
                <a:lnTo>
                  <a:pt x="374" y="48"/>
                </a:lnTo>
                <a:lnTo>
                  <a:pt x="402" y="43"/>
                </a:lnTo>
                <a:lnTo>
                  <a:pt x="420" y="54"/>
                </a:lnTo>
                <a:lnTo>
                  <a:pt x="442" y="48"/>
                </a:lnTo>
                <a:lnTo>
                  <a:pt x="468" y="74"/>
                </a:lnTo>
                <a:lnTo>
                  <a:pt x="499" y="57"/>
                </a:lnTo>
                <a:lnTo>
                  <a:pt x="511" y="65"/>
                </a:lnTo>
                <a:lnTo>
                  <a:pt x="513" y="102"/>
                </a:lnTo>
                <a:lnTo>
                  <a:pt x="522" y="116"/>
                </a:lnTo>
                <a:lnTo>
                  <a:pt x="499" y="139"/>
                </a:lnTo>
                <a:lnTo>
                  <a:pt x="502" y="156"/>
                </a:lnTo>
                <a:lnTo>
                  <a:pt x="556" y="207"/>
                </a:lnTo>
                <a:lnTo>
                  <a:pt x="564" y="216"/>
                </a:lnTo>
                <a:lnTo>
                  <a:pt x="544" y="235"/>
                </a:lnTo>
                <a:lnTo>
                  <a:pt x="556" y="256"/>
                </a:lnTo>
                <a:lnTo>
                  <a:pt x="576" y="275"/>
                </a:lnTo>
                <a:lnTo>
                  <a:pt x="587" y="315"/>
                </a:lnTo>
                <a:lnTo>
                  <a:pt x="607" y="315"/>
                </a:lnTo>
                <a:lnTo>
                  <a:pt x="649" y="307"/>
                </a:lnTo>
                <a:lnTo>
                  <a:pt x="661" y="318"/>
                </a:lnTo>
                <a:lnTo>
                  <a:pt x="658" y="349"/>
                </a:lnTo>
                <a:lnTo>
                  <a:pt x="652" y="361"/>
                </a:lnTo>
                <a:lnTo>
                  <a:pt x="624" y="369"/>
                </a:lnTo>
                <a:lnTo>
                  <a:pt x="590" y="392"/>
                </a:lnTo>
                <a:lnTo>
                  <a:pt x="590" y="418"/>
                </a:lnTo>
                <a:lnTo>
                  <a:pt x="599" y="440"/>
                </a:lnTo>
                <a:lnTo>
                  <a:pt x="576" y="468"/>
                </a:lnTo>
                <a:lnTo>
                  <a:pt x="576" y="482"/>
                </a:lnTo>
                <a:lnTo>
                  <a:pt x="561" y="499"/>
                </a:lnTo>
                <a:lnTo>
                  <a:pt x="536" y="497"/>
                </a:lnTo>
                <a:lnTo>
                  <a:pt x="525" y="508"/>
                </a:lnTo>
                <a:lnTo>
                  <a:pt x="525" y="525"/>
                </a:lnTo>
                <a:lnTo>
                  <a:pt x="480" y="542"/>
                </a:lnTo>
                <a:lnTo>
                  <a:pt x="449" y="576"/>
                </a:lnTo>
                <a:lnTo>
                  <a:pt x="445" y="596"/>
                </a:lnTo>
                <a:lnTo>
                  <a:pt x="457" y="639"/>
                </a:lnTo>
                <a:lnTo>
                  <a:pt x="431" y="665"/>
                </a:lnTo>
                <a:lnTo>
                  <a:pt x="402" y="642"/>
                </a:lnTo>
                <a:lnTo>
                  <a:pt x="392" y="642"/>
                </a:lnTo>
                <a:lnTo>
                  <a:pt x="357" y="678"/>
                </a:lnTo>
                <a:lnTo>
                  <a:pt x="363" y="704"/>
                </a:lnTo>
                <a:lnTo>
                  <a:pt x="354" y="718"/>
                </a:lnTo>
                <a:lnTo>
                  <a:pt x="335" y="710"/>
                </a:lnTo>
                <a:lnTo>
                  <a:pt x="321" y="724"/>
                </a:lnTo>
                <a:lnTo>
                  <a:pt x="312" y="730"/>
                </a:lnTo>
                <a:lnTo>
                  <a:pt x="255" y="701"/>
                </a:lnTo>
                <a:lnTo>
                  <a:pt x="173" y="673"/>
                </a:lnTo>
                <a:lnTo>
                  <a:pt x="150" y="636"/>
                </a:lnTo>
                <a:lnTo>
                  <a:pt x="116" y="653"/>
                </a:lnTo>
                <a:lnTo>
                  <a:pt x="102" y="636"/>
                </a:lnTo>
                <a:lnTo>
                  <a:pt x="85" y="642"/>
                </a:lnTo>
                <a:lnTo>
                  <a:pt x="91" y="630"/>
                </a:lnTo>
                <a:lnTo>
                  <a:pt x="79" y="613"/>
                </a:lnTo>
                <a:lnTo>
                  <a:pt x="76" y="604"/>
                </a:lnTo>
                <a:lnTo>
                  <a:pt x="43" y="576"/>
                </a:lnTo>
                <a:lnTo>
                  <a:pt x="43" y="568"/>
                </a:lnTo>
                <a:lnTo>
                  <a:pt x="23" y="548"/>
                </a:lnTo>
                <a:lnTo>
                  <a:pt x="23" y="530"/>
                </a:lnTo>
                <a:lnTo>
                  <a:pt x="37" y="502"/>
                </a:lnTo>
                <a:lnTo>
                  <a:pt x="51" y="480"/>
                </a:lnTo>
                <a:lnTo>
                  <a:pt x="51" y="460"/>
                </a:lnTo>
                <a:lnTo>
                  <a:pt x="85" y="432"/>
                </a:lnTo>
                <a:lnTo>
                  <a:pt x="99" y="426"/>
                </a:lnTo>
                <a:lnTo>
                  <a:pt x="105" y="406"/>
                </a:lnTo>
                <a:lnTo>
                  <a:pt x="111" y="371"/>
                </a:lnTo>
                <a:lnTo>
                  <a:pt x="99" y="363"/>
                </a:lnTo>
                <a:lnTo>
                  <a:pt x="83" y="366"/>
                </a:lnTo>
                <a:lnTo>
                  <a:pt x="71" y="344"/>
                </a:lnTo>
                <a:lnTo>
                  <a:pt x="68" y="309"/>
                </a:lnTo>
                <a:lnTo>
                  <a:pt x="68" y="301"/>
                </a:lnTo>
                <a:lnTo>
                  <a:pt x="45" y="287"/>
                </a:lnTo>
                <a:lnTo>
                  <a:pt x="43" y="261"/>
                </a:lnTo>
                <a:lnTo>
                  <a:pt x="34" y="247"/>
                </a:lnTo>
                <a:lnTo>
                  <a:pt x="23" y="227"/>
                </a:lnTo>
                <a:lnTo>
                  <a:pt x="0" y="204"/>
                </a:lnTo>
                <a:lnTo>
                  <a:pt x="0" y="199"/>
                </a:lnTo>
                <a:lnTo>
                  <a:pt x="99" y="199"/>
                </a:lnTo>
                <a:lnTo>
                  <a:pt x="131" y="159"/>
                </a:lnTo>
                <a:lnTo>
                  <a:pt x="150" y="162"/>
                </a:lnTo>
                <a:lnTo>
                  <a:pt x="156" y="147"/>
                </a:lnTo>
                <a:lnTo>
                  <a:pt x="164" y="122"/>
                </a:lnTo>
                <a:lnTo>
                  <a:pt x="173" y="102"/>
                </a:lnTo>
                <a:lnTo>
                  <a:pt x="164" y="68"/>
                </a:lnTo>
              </a:path>
            </a:pathLst>
          </a:custGeom>
          <a:solidFill>
            <a:srgbClr val="FFDD4F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>
            <a:off x="4246768" y="2855845"/>
            <a:ext cx="1802864" cy="1624609"/>
          </a:xfrm>
          <a:custGeom>
            <a:avLst/>
            <a:gdLst>
              <a:gd name="T0" fmla="*/ 82 w 1022"/>
              <a:gd name="T1" fmla="*/ 333 h 969"/>
              <a:gd name="T2" fmla="*/ 142 w 1022"/>
              <a:gd name="T3" fmla="*/ 298 h 969"/>
              <a:gd name="T4" fmla="*/ 184 w 1022"/>
              <a:gd name="T5" fmla="*/ 335 h 969"/>
              <a:gd name="T6" fmla="*/ 332 w 1022"/>
              <a:gd name="T7" fmla="*/ 341 h 969"/>
              <a:gd name="T8" fmla="*/ 397 w 1022"/>
              <a:gd name="T9" fmla="*/ 372 h 969"/>
              <a:gd name="T10" fmla="*/ 451 w 1022"/>
              <a:gd name="T11" fmla="*/ 361 h 969"/>
              <a:gd name="T12" fmla="*/ 516 w 1022"/>
              <a:gd name="T13" fmla="*/ 352 h 969"/>
              <a:gd name="T14" fmla="*/ 473 w 1022"/>
              <a:gd name="T15" fmla="*/ 224 h 969"/>
              <a:gd name="T16" fmla="*/ 428 w 1022"/>
              <a:gd name="T17" fmla="*/ 125 h 969"/>
              <a:gd name="T18" fmla="*/ 448 w 1022"/>
              <a:gd name="T19" fmla="*/ 40 h 969"/>
              <a:gd name="T20" fmla="*/ 510 w 1022"/>
              <a:gd name="T21" fmla="*/ 17 h 969"/>
              <a:gd name="T22" fmla="*/ 558 w 1022"/>
              <a:gd name="T23" fmla="*/ 14 h 969"/>
              <a:gd name="T24" fmla="*/ 653 w 1022"/>
              <a:gd name="T25" fmla="*/ 31 h 969"/>
              <a:gd name="T26" fmla="*/ 667 w 1022"/>
              <a:gd name="T27" fmla="*/ 86 h 969"/>
              <a:gd name="T28" fmla="*/ 762 w 1022"/>
              <a:gd name="T29" fmla="*/ 47 h 969"/>
              <a:gd name="T30" fmla="*/ 846 w 1022"/>
              <a:gd name="T31" fmla="*/ 188 h 969"/>
              <a:gd name="T32" fmla="*/ 853 w 1022"/>
              <a:gd name="T33" fmla="*/ 217 h 969"/>
              <a:gd name="T34" fmla="*/ 824 w 1022"/>
              <a:gd name="T35" fmla="*/ 219 h 969"/>
              <a:gd name="T36" fmla="*/ 804 w 1022"/>
              <a:gd name="T37" fmla="*/ 256 h 969"/>
              <a:gd name="T38" fmla="*/ 824 w 1022"/>
              <a:gd name="T39" fmla="*/ 327 h 969"/>
              <a:gd name="T40" fmla="*/ 908 w 1022"/>
              <a:gd name="T41" fmla="*/ 378 h 969"/>
              <a:gd name="T42" fmla="*/ 948 w 1022"/>
              <a:gd name="T43" fmla="*/ 443 h 969"/>
              <a:gd name="T44" fmla="*/ 922 w 1022"/>
              <a:gd name="T45" fmla="*/ 488 h 969"/>
              <a:gd name="T46" fmla="*/ 900 w 1022"/>
              <a:gd name="T47" fmla="*/ 571 h 969"/>
              <a:gd name="T48" fmla="*/ 959 w 1022"/>
              <a:gd name="T49" fmla="*/ 602 h 969"/>
              <a:gd name="T50" fmla="*/ 953 w 1022"/>
              <a:gd name="T51" fmla="*/ 687 h 969"/>
              <a:gd name="T52" fmla="*/ 1021 w 1022"/>
              <a:gd name="T53" fmla="*/ 735 h 969"/>
              <a:gd name="T54" fmla="*/ 995 w 1022"/>
              <a:gd name="T55" fmla="*/ 778 h 969"/>
              <a:gd name="T56" fmla="*/ 945 w 1022"/>
              <a:gd name="T57" fmla="*/ 769 h 969"/>
              <a:gd name="T58" fmla="*/ 910 w 1022"/>
              <a:gd name="T59" fmla="*/ 766 h 969"/>
              <a:gd name="T60" fmla="*/ 885 w 1022"/>
              <a:gd name="T61" fmla="*/ 840 h 969"/>
              <a:gd name="T62" fmla="*/ 843 w 1022"/>
              <a:gd name="T63" fmla="*/ 860 h 969"/>
              <a:gd name="T64" fmla="*/ 808 w 1022"/>
              <a:gd name="T65" fmla="*/ 885 h 969"/>
              <a:gd name="T66" fmla="*/ 729 w 1022"/>
              <a:gd name="T67" fmla="*/ 925 h 969"/>
              <a:gd name="T68" fmla="*/ 650 w 1022"/>
              <a:gd name="T69" fmla="*/ 951 h 969"/>
              <a:gd name="T70" fmla="*/ 624 w 1022"/>
              <a:gd name="T71" fmla="*/ 835 h 969"/>
              <a:gd name="T72" fmla="*/ 570 w 1022"/>
              <a:gd name="T73" fmla="*/ 840 h 969"/>
              <a:gd name="T74" fmla="*/ 513 w 1022"/>
              <a:gd name="T75" fmla="*/ 840 h 969"/>
              <a:gd name="T76" fmla="*/ 428 w 1022"/>
              <a:gd name="T77" fmla="*/ 857 h 969"/>
              <a:gd name="T78" fmla="*/ 358 w 1022"/>
              <a:gd name="T79" fmla="*/ 846 h 969"/>
              <a:gd name="T80" fmla="*/ 252 w 1022"/>
              <a:gd name="T81" fmla="*/ 866 h 969"/>
              <a:gd name="T82" fmla="*/ 113 w 1022"/>
              <a:gd name="T83" fmla="*/ 792 h 969"/>
              <a:gd name="T84" fmla="*/ 76 w 1022"/>
              <a:gd name="T85" fmla="*/ 713 h 969"/>
              <a:gd name="T86" fmla="*/ 90 w 1022"/>
              <a:gd name="T87" fmla="*/ 642 h 969"/>
              <a:gd name="T88" fmla="*/ 159 w 1022"/>
              <a:gd name="T89" fmla="*/ 597 h 969"/>
              <a:gd name="T90" fmla="*/ 130 w 1022"/>
              <a:gd name="T91" fmla="*/ 559 h 969"/>
              <a:gd name="T92" fmla="*/ 79 w 1022"/>
              <a:gd name="T93" fmla="*/ 540 h 969"/>
              <a:gd name="T94" fmla="*/ 48 w 1022"/>
              <a:gd name="T95" fmla="*/ 485 h 969"/>
              <a:gd name="T96" fmla="*/ 2 w 1022"/>
              <a:gd name="T97" fmla="*/ 395 h 9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022" h="969">
                <a:moveTo>
                  <a:pt x="25" y="364"/>
                </a:moveTo>
                <a:lnTo>
                  <a:pt x="54" y="341"/>
                </a:lnTo>
                <a:lnTo>
                  <a:pt x="82" y="333"/>
                </a:lnTo>
                <a:lnTo>
                  <a:pt x="111" y="329"/>
                </a:lnTo>
                <a:lnTo>
                  <a:pt x="119" y="307"/>
                </a:lnTo>
                <a:lnTo>
                  <a:pt x="142" y="298"/>
                </a:lnTo>
                <a:lnTo>
                  <a:pt x="156" y="318"/>
                </a:lnTo>
                <a:lnTo>
                  <a:pt x="164" y="341"/>
                </a:lnTo>
                <a:lnTo>
                  <a:pt x="184" y="335"/>
                </a:lnTo>
                <a:lnTo>
                  <a:pt x="227" y="326"/>
                </a:lnTo>
                <a:lnTo>
                  <a:pt x="275" y="304"/>
                </a:lnTo>
                <a:lnTo>
                  <a:pt x="332" y="341"/>
                </a:lnTo>
                <a:lnTo>
                  <a:pt x="391" y="352"/>
                </a:lnTo>
                <a:lnTo>
                  <a:pt x="397" y="366"/>
                </a:lnTo>
                <a:lnTo>
                  <a:pt x="397" y="372"/>
                </a:lnTo>
                <a:lnTo>
                  <a:pt x="380" y="392"/>
                </a:lnTo>
                <a:lnTo>
                  <a:pt x="391" y="414"/>
                </a:lnTo>
                <a:lnTo>
                  <a:pt x="451" y="361"/>
                </a:lnTo>
                <a:lnTo>
                  <a:pt x="494" y="381"/>
                </a:lnTo>
                <a:lnTo>
                  <a:pt x="491" y="361"/>
                </a:lnTo>
                <a:lnTo>
                  <a:pt x="516" y="352"/>
                </a:lnTo>
                <a:lnTo>
                  <a:pt x="516" y="335"/>
                </a:lnTo>
                <a:lnTo>
                  <a:pt x="494" y="315"/>
                </a:lnTo>
                <a:lnTo>
                  <a:pt x="473" y="224"/>
                </a:lnTo>
                <a:lnTo>
                  <a:pt x="470" y="219"/>
                </a:lnTo>
                <a:lnTo>
                  <a:pt x="460" y="219"/>
                </a:lnTo>
                <a:lnTo>
                  <a:pt x="428" y="125"/>
                </a:lnTo>
                <a:lnTo>
                  <a:pt x="439" y="91"/>
                </a:lnTo>
                <a:lnTo>
                  <a:pt x="406" y="57"/>
                </a:lnTo>
                <a:lnTo>
                  <a:pt x="448" y="40"/>
                </a:lnTo>
                <a:lnTo>
                  <a:pt x="479" y="12"/>
                </a:lnTo>
                <a:lnTo>
                  <a:pt x="502" y="3"/>
                </a:lnTo>
                <a:lnTo>
                  <a:pt x="510" y="17"/>
                </a:lnTo>
                <a:lnTo>
                  <a:pt x="525" y="17"/>
                </a:lnTo>
                <a:lnTo>
                  <a:pt x="548" y="0"/>
                </a:lnTo>
                <a:lnTo>
                  <a:pt x="558" y="14"/>
                </a:lnTo>
                <a:lnTo>
                  <a:pt x="575" y="12"/>
                </a:lnTo>
                <a:lnTo>
                  <a:pt x="613" y="26"/>
                </a:lnTo>
                <a:lnTo>
                  <a:pt x="653" y="31"/>
                </a:lnTo>
                <a:lnTo>
                  <a:pt x="627" y="48"/>
                </a:lnTo>
                <a:lnTo>
                  <a:pt x="646" y="97"/>
                </a:lnTo>
                <a:lnTo>
                  <a:pt x="667" y="86"/>
                </a:lnTo>
                <a:lnTo>
                  <a:pt x="715" y="83"/>
                </a:lnTo>
                <a:lnTo>
                  <a:pt x="738" y="69"/>
                </a:lnTo>
                <a:lnTo>
                  <a:pt x="762" y="47"/>
                </a:lnTo>
                <a:lnTo>
                  <a:pt x="825" y="109"/>
                </a:lnTo>
                <a:lnTo>
                  <a:pt x="847" y="121"/>
                </a:lnTo>
                <a:lnTo>
                  <a:pt x="846" y="188"/>
                </a:lnTo>
                <a:lnTo>
                  <a:pt x="862" y="196"/>
                </a:lnTo>
                <a:lnTo>
                  <a:pt x="861" y="212"/>
                </a:lnTo>
                <a:lnTo>
                  <a:pt x="853" y="217"/>
                </a:lnTo>
                <a:lnTo>
                  <a:pt x="844" y="208"/>
                </a:lnTo>
                <a:lnTo>
                  <a:pt x="835" y="212"/>
                </a:lnTo>
                <a:lnTo>
                  <a:pt x="824" y="219"/>
                </a:lnTo>
                <a:lnTo>
                  <a:pt x="823" y="237"/>
                </a:lnTo>
                <a:lnTo>
                  <a:pt x="813" y="247"/>
                </a:lnTo>
                <a:lnTo>
                  <a:pt x="804" y="256"/>
                </a:lnTo>
                <a:lnTo>
                  <a:pt x="791" y="261"/>
                </a:lnTo>
                <a:lnTo>
                  <a:pt x="805" y="290"/>
                </a:lnTo>
                <a:lnTo>
                  <a:pt x="824" y="327"/>
                </a:lnTo>
                <a:lnTo>
                  <a:pt x="853" y="317"/>
                </a:lnTo>
                <a:lnTo>
                  <a:pt x="891" y="373"/>
                </a:lnTo>
                <a:lnTo>
                  <a:pt x="908" y="378"/>
                </a:lnTo>
                <a:lnTo>
                  <a:pt x="932" y="392"/>
                </a:lnTo>
                <a:lnTo>
                  <a:pt x="945" y="414"/>
                </a:lnTo>
                <a:lnTo>
                  <a:pt x="948" y="443"/>
                </a:lnTo>
                <a:lnTo>
                  <a:pt x="928" y="469"/>
                </a:lnTo>
                <a:lnTo>
                  <a:pt x="919" y="471"/>
                </a:lnTo>
                <a:lnTo>
                  <a:pt x="922" y="488"/>
                </a:lnTo>
                <a:lnTo>
                  <a:pt x="885" y="497"/>
                </a:lnTo>
                <a:lnTo>
                  <a:pt x="874" y="557"/>
                </a:lnTo>
                <a:lnTo>
                  <a:pt x="900" y="571"/>
                </a:lnTo>
                <a:lnTo>
                  <a:pt x="924" y="576"/>
                </a:lnTo>
                <a:lnTo>
                  <a:pt x="950" y="590"/>
                </a:lnTo>
                <a:lnTo>
                  <a:pt x="959" y="602"/>
                </a:lnTo>
                <a:lnTo>
                  <a:pt x="948" y="636"/>
                </a:lnTo>
                <a:lnTo>
                  <a:pt x="948" y="670"/>
                </a:lnTo>
                <a:lnTo>
                  <a:pt x="953" y="687"/>
                </a:lnTo>
                <a:lnTo>
                  <a:pt x="1007" y="707"/>
                </a:lnTo>
                <a:lnTo>
                  <a:pt x="1019" y="716"/>
                </a:lnTo>
                <a:lnTo>
                  <a:pt x="1021" y="735"/>
                </a:lnTo>
                <a:lnTo>
                  <a:pt x="1010" y="749"/>
                </a:lnTo>
                <a:lnTo>
                  <a:pt x="1002" y="766"/>
                </a:lnTo>
                <a:lnTo>
                  <a:pt x="995" y="778"/>
                </a:lnTo>
                <a:lnTo>
                  <a:pt x="979" y="758"/>
                </a:lnTo>
                <a:lnTo>
                  <a:pt x="967" y="755"/>
                </a:lnTo>
                <a:lnTo>
                  <a:pt x="945" y="769"/>
                </a:lnTo>
                <a:lnTo>
                  <a:pt x="933" y="775"/>
                </a:lnTo>
                <a:lnTo>
                  <a:pt x="922" y="758"/>
                </a:lnTo>
                <a:lnTo>
                  <a:pt x="910" y="766"/>
                </a:lnTo>
                <a:lnTo>
                  <a:pt x="914" y="789"/>
                </a:lnTo>
                <a:lnTo>
                  <a:pt x="900" y="823"/>
                </a:lnTo>
                <a:lnTo>
                  <a:pt x="885" y="840"/>
                </a:lnTo>
                <a:lnTo>
                  <a:pt x="888" y="857"/>
                </a:lnTo>
                <a:lnTo>
                  <a:pt x="851" y="877"/>
                </a:lnTo>
                <a:lnTo>
                  <a:pt x="843" y="860"/>
                </a:lnTo>
                <a:lnTo>
                  <a:pt x="834" y="860"/>
                </a:lnTo>
                <a:lnTo>
                  <a:pt x="808" y="866"/>
                </a:lnTo>
                <a:lnTo>
                  <a:pt x="808" y="885"/>
                </a:lnTo>
                <a:lnTo>
                  <a:pt x="783" y="885"/>
                </a:lnTo>
                <a:lnTo>
                  <a:pt x="760" y="908"/>
                </a:lnTo>
                <a:lnTo>
                  <a:pt x="729" y="925"/>
                </a:lnTo>
                <a:lnTo>
                  <a:pt x="689" y="968"/>
                </a:lnTo>
                <a:lnTo>
                  <a:pt x="653" y="959"/>
                </a:lnTo>
                <a:lnTo>
                  <a:pt x="650" y="951"/>
                </a:lnTo>
                <a:lnTo>
                  <a:pt x="684" y="897"/>
                </a:lnTo>
                <a:lnTo>
                  <a:pt x="638" y="829"/>
                </a:lnTo>
                <a:lnTo>
                  <a:pt x="624" y="835"/>
                </a:lnTo>
                <a:lnTo>
                  <a:pt x="590" y="820"/>
                </a:lnTo>
                <a:lnTo>
                  <a:pt x="582" y="826"/>
                </a:lnTo>
                <a:lnTo>
                  <a:pt x="570" y="840"/>
                </a:lnTo>
                <a:lnTo>
                  <a:pt x="550" y="835"/>
                </a:lnTo>
                <a:lnTo>
                  <a:pt x="534" y="860"/>
                </a:lnTo>
                <a:lnTo>
                  <a:pt x="513" y="840"/>
                </a:lnTo>
                <a:lnTo>
                  <a:pt x="482" y="846"/>
                </a:lnTo>
                <a:lnTo>
                  <a:pt x="451" y="835"/>
                </a:lnTo>
                <a:lnTo>
                  <a:pt x="428" y="857"/>
                </a:lnTo>
                <a:lnTo>
                  <a:pt x="403" y="846"/>
                </a:lnTo>
                <a:lnTo>
                  <a:pt x="383" y="868"/>
                </a:lnTo>
                <a:lnTo>
                  <a:pt x="358" y="846"/>
                </a:lnTo>
                <a:lnTo>
                  <a:pt x="340" y="854"/>
                </a:lnTo>
                <a:lnTo>
                  <a:pt x="278" y="866"/>
                </a:lnTo>
                <a:lnTo>
                  <a:pt x="252" y="866"/>
                </a:lnTo>
                <a:lnTo>
                  <a:pt x="244" y="875"/>
                </a:lnTo>
                <a:lnTo>
                  <a:pt x="139" y="797"/>
                </a:lnTo>
                <a:lnTo>
                  <a:pt x="113" y="792"/>
                </a:lnTo>
                <a:lnTo>
                  <a:pt x="64" y="749"/>
                </a:lnTo>
                <a:lnTo>
                  <a:pt x="76" y="727"/>
                </a:lnTo>
                <a:lnTo>
                  <a:pt x="76" y="713"/>
                </a:lnTo>
                <a:lnTo>
                  <a:pt x="99" y="692"/>
                </a:lnTo>
                <a:lnTo>
                  <a:pt x="90" y="667"/>
                </a:lnTo>
                <a:lnTo>
                  <a:pt x="90" y="642"/>
                </a:lnTo>
                <a:lnTo>
                  <a:pt x="128" y="619"/>
                </a:lnTo>
                <a:lnTo>
                  <a:pt x="153" y="611"/>
                </a:lnTo>
                <a:lnTo>
                  <a:pt x="159" y="597"/>
                </a:lnTo>
                <a:lnTo>
                  <a:pt x="164" y="568"/>
                </a:lnTo>
                <a:lnTo>
                  <a:pt x="153" y="557"/>
                </a:lnTo>
                <a:lnTo>
                  <a:pt x="130" y="559"/>
                </a:lnTo>
                <a:lnTo>
                  <a:pt x="111" y="565"/>
                </a:lnTo>
                <a:lnTo>
                  <a:pt x="90" y="565"/>
                </a:lnTo>
                <a:lnTo>
                  <a:pt x="79" y="540"/>
                </a:lnTo>
                <a:lnTo>
                  <a:pt x="79" y="525"/>
                </a:lnTo>
                <a:lnTo>
                  <a:pt x="56" y="505"/>
                </a:lnTo>
                <a:lnTo>
                  <a:pt x="48" y="485"/>
                </a:lnTo>
                <a:lnTo>
                  <a:pt x="64" y="466"/>
                </a:lnTo>
                <a:lnTo>
                  <a:pt x="5" y="406"/>
                </a:lnTo>
                <a:lnTo>
                  <a:pt x="2" y="395"/>
                </a:lnTo>
                <a:lnTo>
                  <a:pt x="0" y="389"/>
                </a:lnTo>
                <a:lnTo>
                  <a:pt x="25" y="364"/>
                </a:lnTo>
              </a:path>
            </a:pathLst>
          </a:custGeom>
          <a:solidFill>
            <a:schemeClr val="accent3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3309097" y="4107115"/>
            <a:ext cx="2474786" cy="1319812"/>
          </a:xfrm>
          <a:custGeom>
            <a:avLst/>
            <a:gdLst>
              <a:gd name="T0" fmla="*/ 159 w 1404"/>
              <a:gd name="T1" fmla="*/ 156 h 787"/>
              <a:gd name="T2" fmla="*/ 216 w 1404"/>
              <a:gd name="T3" fmla="*/ 177 h 787"/>
              <a:gd name="T4" fmla="*/ 367 w 1404"/>
              <a:gd name="T5" fmla="*/ 225 h 787"/>
              <a:gd name="T6" fmla="*/ 406 w 1404"/>
              <a:gd name="T7" fmla="*/ 204 h 787"/>
              <a:gd name="T8" fmla="*/ 432 w 1404"/>
              <a:gd name="T9" fmla="*/ 145 h 787"/>
              <a:gd name="T10" fmla="*/ 501 w 1404"/>
              <a:gd name="T11" fmla="*/ 141 h 787"/>
              <a:gd name="T12" fmla="*/ 492 w 1404"/>
              <a:gd name="T13" fmla="*/ 78 h 787"/>
              <a:gd name="T14" fmla="*/ 567 w 1404"/>
              <a:gd name="T15" fmla="*/ 30 h 787"/>
              <a:gd name="T16" fmla="*/ 593 w 1404"/>
              <a:gd name="T17" fmla="*/ 1 h 787"/>
              <a:gd name="T18" fmla="*/ 681 w 1404"/>
              <a:gd name="T19" fmla="*/ 51 h 787"/>
              <a:gd name="T20" fmla="*/ 826 w 1404"/>
              <a:gd name="T21" fmla="*/ 119 h 787"/>
              <a:gd name="T22" fmla="*/ 897 w 1404"/>
              <a:gd name="T23" fmla="*/ 99 h 787"/>
              <a:gd name="T24" fmla="*/ 969 w 1404"/>
              <a:gd name="T25" fmla="*/ 111 h 787"/>
              <a:gd name="T26" fmla="*/ 1052 w 1404"/>
              <a:gd name="T27" fmla="*/ 93 h 787"/>
              <a:gd name="T28" fmla="*/ 1110 w 1404"/>
              <a:gd name="T29" fmla="*/ 93 h 787"/>
              <a:gd name="T30" fmla="*/ 1177 w 1404"/>
              <a:gd name="T31" fmla="*/ 83 h 787"/>
              <a:gd name="T32" fmla="*/ 1192 w 1404"/>
              <a:gd name="T33" fmla="*/ 213 h 787"/>
              <a:gd name="T34" fmla="*/ 1248 w 1404"/>
              <a:gd name="T35" fmla="*/ 230 h 787"/>
              <a:gd name="T36" fmla="*/ 1315 w 1404"/>
              <a:gd name="T37" fmla="*/ 288 h 787"/>
              <a:gd name="T38" fmla="*/ 1328 w 1404"/>
              <a:gd name="T39" fmla="*/ 337 h 787"/>
              <a:gd name="T40" fmla="*/ 1393 w 1404"/>
              <a:gd name="T41" fmla="*/ 406 h 787"/>
              <a:gd name="T42" fmla="*/ 1382 w 1404"/>
              <a:gd name="T43" fmla="*/ 432 h 787"/>
              <a:gd name="T44" fmla="*/ 1339 w 1404"/>
              <a:gd name="T45" fmla="*/ 522 h 787"/>
              <a:gd name="T46" fmla="*/ 1296 w 1404"/>
              <a:gd name="T47" fmla="*/ 599 h 787"/>
              <a:gd name="T48" fmla="*/ 1245 w 1404"/>
              <a:gd name="T49" fmla="*/ 573 h 787"/>
              <a:gd name="T50" fmla="*/ 1152 w 1404"/>
              <a:gd name="T51" fmla="*/ 608 h 787"/>
              <a:gd name="T52" fmla="*/ 1104 w 1404"/>
              <a:gd name="T53" fmla="*/ 591 h 787"/>
              <a:gd name="T54" fmla="*/ 1041 w 1404"/>
              <a:gd name="T55" fmla="*/ 591 h 787"/>
              <a:gd name="T56" fmla="*/ 985 w 1404"/>
              <a:gd name="T57" fmla="*/ 605 h 787"/>
              <a:gd name="T58" fmla="*/ 919 w 1404"/>
              <a:gd name="T59" fmla="*/ 587 h 787"/>
              <a:gd name="T60" fmla="*/ 842 w 1404"/>
              <a:gd name="T61" fmla="*/ 599 h 787"/>
              <a:gd name="T62" fmla="*/ 749 w 1404"/>
              <a:gd name="T63" fmla="*/ 596 h 787"/>
              <a:gd name="T64" fmla="*/ 641 w 1404"/>
              <a:gd name="T65" fmla="*/ 664 h 787"/>
              <a:gd name="T66" fmla="*/ 576 w 1404"/>
              <a:gd name="T67" fmla="*/ 675 h 787"/>
              <a:gd name="T68" fmla="*/ 528 w 1404"/>
              <a:gd name="T69" fmla="*/ 744 h 787"/>
              <a:gd name="T70" fmla="*/ 502 w 1404"/>
              <a:gd name="T71" fmla="*/ 749 h 787"/>
              <a:gd name="T72" fmla="*/ 445 w 1404"/>
              <a:gd name="T73" fmla="*/ 786 h 787"/>
              <a:gd name="T74" fmla="*/ 321 w 1404"/>
              <a:gd name="T75" fmla="*/ 689 h 787"/>
              <a:gd name="T76" fmla="*/ 318 w 1404"/>
              <a:gd name="T77" fmla="*/ 653 h 787"/>
              <a:gd name="T78" fmla="*/ 312 w 1404"/>
              <a:gd name="T79" fmla="*/ 613 h 787"/>
              <a:gd name="T80" fmla="*/ 259 w 1404"/>
              <a:gd name="T81" fmla="*/ 579 h 787"/>
              <a:gd name="T82" fmla="*/ 269 w 1404"/>
              <a:gd name="T83" fmla="*/ 536 h 787"/>
              <a:gd name="T84" fmla="*/ 216 w 1404"/>
              <a:gd name="T85" fmla="*/ 477 h 787"/>
              <a:gd name="T86" fmla="*/ 128 w 1404"/>
              <a:gd name="T87" fmla="*/ 434 h 787"/>
              <a:gd name="T88" fmla="*/ 23 w 1404"/>
              <a:gd name="T89" fmla="*/ 420 h 787"/>
              <a:gd name="T90" fmla="*/ 20 w 1404"/>
              <a:gd name="T91" fmla="*/ 344 h 787"/>
              <a:gd name="T92" fmla="*/ 34 w 1404"/>
              <a:gd name="T93" fmla="*/ 270 h 787"/>
              <a:gd name="T94" fmla="*/ 111 w 1404"/>
              <a:gd name="T95" fmla="*/ 168 h 7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404" h="787">
                <a:moveTo>
                  <a:pt x="128" y="142"/>
                </a:moveTo>
                <a:lnTo>
                  <a:pt x="146" y="138"/>
                </a:lnTo>
                <a:lnTo>
                  <a:pt x="159" y="156"/>
                </a:lnTo>
                <a:lnTo>
                  <a:pt x="188" y="142"/>
                </a:lnTo>
                <a:lnTo>
                  <a:pt x="198" y="145"/>
                </a:lnTo>
                <a:lnTo>
                  <a:pt x="216" y="177"/>
                </a:lnTo>
                <a:lnTo>
                  <a:pt x="287" y="201"/>
                </a:lnTo>
                <a:lnTo>
                  <a:pt x="354" y="232"/>
                </a:lnTo>
                <a:lnTo>
                  <a:pt x="367" y="225"/>
                </a:lnTo>
                <a:lnTo>
                  <a:pt x="377" y="213"/>
                </a:lnTo>
                <a:lnTo>
                  <a:pt x="397" y="219"/>
                </a:lnTo>
                <a:lnTo>
                  <a:pt x="406" y="204"/>
                </a:lnTo>
                <a:lnTo>
                  <a:pt x="400" y="193"/>
                </a:lnTo>
                <a:lnTo>
                  <a:pt x="397" y="181"/>
                </a:lnTo>
                <a:lnTo>
                  <a:pt x="432" y="145"/>
                </a:lnTo>
                <a:lnTo>
                  <a:pt x="446" y="144"/>
                </a:lnTo>
                <a:lnTo>
                  <a:pt x="476" y="168"/>
                </a:lnTo>
                <a:lnTo>
                  <a:pt x="501" y="141"/>
                </a:lnTo>
                <a:lnTo>
                  <a:pt x="491" y="113"/>
                </a:lnTo>
                <a:lnTo>
                  <a:pt x="489" y="97"/>
                </a:lnTo>
                <a:lnTo>
                  <a:pt x="492" y="78"/>
                </a:lnTo>
                <a:lnTo>
                  <a:pt x="506" y="65"/>
                </a:lnTo>
                <a:lnTo>
                  <a:pt x="523" y="46"/>
                </a:lnTo>
                <a:lnTo>
                  <a:pt x="567" y="30"/>
                </a:lnTo>
                <a:lnTo>
                  <a:pt x="568" y="9"/>
                </a:lnTo>
                <a:lnTo>
                  <a:pt x="579" y="0"/>
                </a:lnTo>
                <a:lnTo>
                  <a:pt x="593" y="1"/>
                </a:lnTo>
                <a:lnTo>
                  <a:pt x="607" y="4"/>
                </a:lnTo>
                <a:lnTo>
                  <a:pt x="651" y="45"/>
                </a:lnTo>
                <a:lnTo>
                  <a:pt x="681" y="51"/>
                </a:lnTo>
                <a:lnTo>
                  <a:pt x="783" y="128"/>
                </a:lnTo>
                <a:lnTo>
                  <a:pt x="792" y="119"/>
                </a:lnTo>
                <a:lnTo>
                  <a:pt x="826" y="119"/>
                </a:lnTo>
                <a:lnTo>
                  <a:pt x="840" y="115"/>
                </a:lnTo>
                <a:lnTo>
                  <a:pt x="881" y="108"/>
                </a:lnTo>
                <a:lnTo>
                  <a:pt x="897" y="99"/>
                </a:lnTo>
                <a:lnTo>
                  <a:pt x="922" y="121"/>
                </a:lnTo>
                <a:lnTo>
                  <a:pt x="942" y="99"/>
                </a:lnTo>
                <a:lnTo>
                  <a:pt x="969" y="111"/>
                </a:lnTo>
                <a:lnTo>
                  <a:pt x="990" y="88"/>
                </a:lnTo>
                <a:lnTo>
                  <a:pt x="1018" y="99"/>
                </a:lnTo>
                <a:lnTo>
                  <a:pt x="1052" y="93"/>
                </a:lnTo>
                <a:lnTo>
                  <a:pt x="1073" y="112"/>
                </a:lnTo>
                <a:lnTo>
                  <a:pt x="1089" y="88"/>
                </a:lnTo>
                <a:lnTo>
                  <a:pt x="1110" y="93"/>
                </a:lnTo>
                <a:lnTo>
                  <a:pt x="1125" y="72"/>
                </a:lnTo>
                <a:lnTo>
                  <a:pt x="1160" y="87"/>
                </a:lnTo>
                <a:lnTo>
                  <a:pt x="1177" y="83"/>
                </a:lnTo>
                <a:lnTo>
                  <a:pt x="1223" y="151"/>
                </a:lnTo>
                <a:lnTo>
                  <a:pt x="1190" y="202"/>
                </a:lnTo>
                <a:lnTo>
                  <a:pt x="1192" y="213"/>
                </a:lnTo>
                <a:lnTo>
                  <a:pt x="1200" y="216"/>
                </a:lnTo>
                <a:lnTo>
                  <a:pt x="1228" y="221"/>
                </a:lnTo>
                <a:lnTo>
                  <a:pt x="1248" y="230"/>
                </a:lnTo>
                <a:lnTo>
                  <a:pt x="1276" y="267"/>
                </a:lnTo>
                <a:lnTo>
                  <a:pt x="1300" y="269"/>
                </a:lnTo>
                <a:lnTo>
                  <a:pt x="1315" y="288"/>
                </a:lnTo>
                <a:lnTo>
                  <a:pt x="1309" y="303"/>
                </a:lnTo>
                <a:lnTo>
                  <a:pt x="1310" y="320"/>
                </a:lnTo>
                <a:lnTo>
                  <a:pt x="1328" y="337"/>
                </a:lnTo>
                <a:lnTo>
                  <a:pt x="1361" y="388"/>
                </a:lnTo>
                <a:lnTo>
                  <a:pt x="1382" y="389"/>
                </a:lnTo>
                <a:lnTo>
                  <a:pt x="1393" y="406"/>
                </a:lnTo>
                <a:lnTo>
                  <a:pt x="1403" y="414"/>
                </a:lnTo>
                <a:lnTo>
                  <a:pt x="1396" y="425"/>
                </a:lnTo>
                <a:lnTo>
                  <a:pt x="1382" y="432"/>
                </a:lnTo>
                <a:lnTo>
                  <a:pt x="1365" y="451"/>
                </a:lnTo>
                <a:lnTo>
                  <a:pt x="1353" y="485"/>
                </a:lnTo>
                <a:lnTo>
                  <a:pt x="1339" y="522"/>
                </a:lnTo>
                <a:lnTo>
                  <a:pt x="1316" y="570"/>
                </a:lnTo>
                <a:lnTo>
                  <a:pt x="1308" y="587"/>
                </a:lnTo>
                <a:lnTo>
                  <a:pt x="1296" y="599"/>
                </a:lnTo>
                <a:lnTo>
                  <a:pt x="1280" y="599"/>
                </a:lnTo>
                <a:lnTo>
                  <a:pt x="1268" y="591"/>
                </a:lnTo>
                <a:lnTo>
                  <a:pt x="1245" y="573"/>
                </a:lnTo>
                <a:lnTo>
                  <a:pt x="1183" y="573"/>
                </a:lnTo>
                <a:lnTo>
                  <a:pt x="1166" y="599"/>
                </a:lnTo>
                <a:lnTo>
                  <a:pt x="1152" y="608"/>
                </a:lnTo>
                <a:lnTo>
                  <a:pt x="1132" y="610"/>
                </a:lnTo>
                <a:lnTo>
                  <a:pt x="1121" y="599"/>
                </a:lnTo>
                <a:lnTo>
                  <a:pt x="1104" y="591"/>
                </a:lnTo>
                <a:lnTo>
                  <a:pt x="1083" y="593"/>
                </a:lnTo>
                <a:lnTo>
                  <a:pt x="1066" y="601"/>
                </a:lnTo>
                <a:lnTo>
                  <a:pt x="1041" y="591"/>
                </a:lnTo>
                <a:lnTo>
                  <a:pt x="1024" y="593"/>
                </a:lnTo>
                <a:lnTo>
                  <a:pt x="1001" y="605"/>
                </a:lnTo>
                <a:lnTo>
                  <a:pt x="985" y="605"/>
                </a:lnTo>
                <a:lnTo>
                  <a:pt x="956" y="608"/>
                </a:lnTo>
                <a:lnTo>
                  <a:pt x="936" y="599"/>
                </a:lnTo>
                <a:lnTo>
                  <a:pt x="919" y="587"/>
                </a:lnTo>
                <a:lnTo>
                  <a:pt x="911" y="593"/>
                </a:lnTo>
                <a:lnTo>
                  <a:pt x="868" y="593"/>
                </a:lnTo>
                <a:lnTo>
                  <a:pt x="842" y="599"/>
                </a:lnTo>
                <a:lnTo>
                  <a:pt x="820" y="593"/>
                </a:lnTo>
                <a:lnTo>
                  <a:pt x="755" y="593"/>
                </a:lnTo>
                <a:lnTo>
                  <a:pt x="749" y="596"/>
                </a:lnTo>
                <a:lnTo>
                  <a:pt x="698" y="647"/>
                </a:lnTo>
                <a:lnTo>
                  <a:pt x="664" y="667"/>
                </a:lnTo>
                <a:lnTo>
                  <a:pt x="641" y="664"/>
                </a:lnTo>
                <a:lnTo>
                  <a:pt x="621" y="667"/>
                </a:lnTo>
                <a:lnTo>
                  <a:pt x="593" y="670"/>
                </a:lnTo>
                <a:lnTo>
                  <a:pt x="576" y="675"/>
                </a:lnTo>
                <a:lnTo>
                  <a:pt x="548" y="701"/>
                </a:lnTo>
                <a:lnTo>
                  <a:pt x="536" y="715"/>
                </a:lnTo>
                <a:lnTo>
                  <a:pt x="528" y="744"/>
                </a:lnTo>
                <a:lnTo>
                  <a:pt x="511" y="767"/>
                </a:lnTo>
                <a:lnTo>
                  <a:pt x="508" y="749"/>
                </a:lnTo>
                <a:lnTo>
                  <a:pt x="502" y="749"/>
                </a:lnTo>
                <a:lnTo>
                  <a:pt x="493" y="758"/>
                </a:lnTo>
                <a:lnTo>
                  <a:pt x="493" y="769"/>
                </a:lnTo>
                <a:lnTo>
                  <a:pt x="445" y="786"/>
                </a:lnTo>
                <a:lnTo>
                  <a:pt x="431" y="772"/>
                </a:lnTo>
                <a:lnTo>
                  <a:pt x="324" y="712"/>
                </a:lnTo>
                <a:lnTo>
                  <a:pt x="321" y="689"/>
                </a:lnTo>
                <a:lnTo>
                  <a:pt x="298" y="661"/>
                </a:lnTo>
                <a:lnTo>
                  <a:pt x="301" y="644"/>
                </a:lnTo>
                <a:lnTo>
                  <a:pt x="318" y="653"/>
                </a:lnTo>
                <a:lnTo>
                  <a:pt x="326" y="644"/>
                </a:lnTo>
                <a:lnTo>
                  <a:pt x="321" y="630"/>
                </a:lnTo>
                <a:lnTo>
                  <a:pt x="312" y="613"/>
                </a:lnTo>
                <a:lnTo>
                  <a:pt x="298" y="605"/>
                </a:lnTo>
                <a:lnTo>
                  <a:pt x="290" y="610"/>
                </a:lnTo>
                <a:lnTo>
                  <a:pt x="259" y="579"/>
                </a:lnTo>
                <a:lnTo>
                  <a:pt x="261" y="570"/>
                </a:lnTo>
                <a:lnTo>
                  <a:pt x="272" y="559"/>
                </a:lnTo>
                <a:lnTo>
                  <a:pt x="269" y="536"/>
                </a:lnTo>
                <a:lnTo>
                  <a:pt x="253" y="503"/>
                </a:lnTo>
                <a:lnTo>
                  <a:pt x="236" y="489"/>
                </a:lnTo>
                <a:lnTo>
                  <a:pt x="216" y="477"/>
                </a:lnTo>
                <a:lnTo>
                  <a:pt x="171" y="451"/>
                </a:lnTo>
                <a:lnTo>
                  <a:pt x="142" y="432"/>
                </a:lnTo>
                <a:lnTo>
                  <a:pt x="128" y="434"/>
                </a:lnTo>
                <a:lnTo>
                  <a:pt x="100" y="411"/>
                </a:lnTo>
                <a:lnTo>
                  <a:pt x="31" y="411"/>
                </a:lnTo>
                <a:lnTo>
                  <a:pt x="23" y="420"/>
                </a:lnTo>
                <a:lnTo>
                  <a:pt x="17" y="403"/>
                </a:lnTo>
                <a:lnTo>
                  <a:pt x="20" y="375"/>
                </a:lnTo>
                <a:lnTo>
                  <a:pt x="20" y="344"/>
                </a:lnTo>
                <a:lnTo>
                  <a:pt x="9" y="315"/>
                </a:lnTo>
                <a:lnTo>
                  <a:pt x="0" y="301"/>
                </a:lnTo>
                <a:lnTo>
                  <a:pt x="34" y="270"/>
                </a:lnTo>
                <a:lnTo>
                  <a:pt x="79" y="216"/>
                </a:lnTo>
                <a:lnTo>
                  <a:pt x="83" y="195"/>
                </a:lnTo>
                <a:lnTo>
                  <a:pt x="111" y="168"/>
                </a:lnTo>
                <a:lnTo>
                  <a:pt x="131" y="168"/>
                </a:lnTo>
                <a:lnTo>
                  <a:pt x="128" y="142"/>
                </a:lnTo>
              </a:path>
            </a:pathLst>
          </a:custGeom>
          <a:solidFill>
            <a:srgbClr val="00B050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5462267" y="4123157"/>
            <a:ext cx="696080" cy="682511"/>
          </a:xfrm>
          <a:custGeom>
            <a:avLst/>
            <a:gdLst>
              <a:gd name="T0" fmla="*/ 173 w 395"/>
              <a:gd name="T1" fmla="*/ 406 h 407"/>
              <a:gd name="T2" fmla="*/ 190 w 395"/>
              <a:gd name="T3" fmla="*/ 389 h 407"/>
              <a:gd name="T4" fmla="*/ 207 w 395"/>
              <a:gd name="T5" fmla="*/ 383 h 407"/>
              <a:gd name="T6" fmla="*/ 219 w 395"/>
              <a:gd name="T7" fmla="*/ 383 h 407"/>
              <a:gd name="T8" fmla="*/ 219 w 395"/>
              <a:gd name="T9" fmla="*/ 360 h 407"/>
              <a:gd name="T10" fmla="*/ 233 w 395"/>
              <a:gd name="T11" fmla="*/ 346 h 407"/>
              <a:gd name="T12" fmla="*/ 256 w 395"/>
              <a:gd name="T13" fmla="*/ 344 h 407"/>
              <a:gd name="T14" fmla="*/ 309 w 395"/>
              <a:gd name="T15" fmla="*/ 340 h 407"/>
              <a:gd name="T16" fmla="*/ 335 w 395"/>
              <a:gd name="T17" fmla="*/ 344 h 407"/>
              <a:gd name="T18" fmla="*/ 356 w 395"/>
              <a:gd name="T19" fmla="*/ 332 h 407"/>
              <a:gd name="T20" fmla="*/ 370 w 395"/>
              <a:gd name="T21" fmla="*/ 332 h 407"/>
              <a:gd name="T22" fmla="*/ 383 w 395"/>
              <a:gd name="T23" fmla="*/ 327 h 407"/>
              <a:gd name="T24" fmla="*/ 394 w 395"/>
              <a:gd name="T25" fmla="*/ 318 h 407"/>
              <a:gd name="T26" fmla="*/ 386 w 395"/>
              <a:gd name="T27" fmla="*/ 298 h 407"/>
              <a:gd name="T28" fmla="*/ 378 w 395"/>
              <a:gd name="T29" fmla="*/ 306 h 407"/>
              <a:gd name="T30" fmla="*/ 369 w 395"/>
              <a:gd name="T31" fmla="*/ 304 h 407"/>
              <a:gd name="T32" fmla="*/ 357 w 395"/>
              <a:gd name="T33" fmla="*/ 298 h 407"/>
              <a:gd name="T34" fmla="*/ 363 w 395"/>
              <a:gd name="T35" fmla="*/ 272 h 407"/>
              <a:gd name="T36" fmla="*/ 371 w 395"/>
              <a:gd name="T37" fmla="*/ 264 h 407"/>
              <a:gd name="T38" fmla="*/ 370 w 395"/>
              <a:gd name="T39" fmla="*/ 252 h 407"/>
              <a:gd name="T40" fmla="*/ 349 w 395"/>
              <a:gd name="T41" fmla="*/ 225 h 407"/>
              <a:gd name="T42" fmla="*/ 332 w 395"/>
              <a:gd name="T43" fmla="*/ 207 h 407"/>
              <a:gd name="T44" fmla="*/ 312 w 395"/>
              <a:gd name="T45" fmla="*/ 192 h 407"/>
              <a:gd name="T46" fmla="*/ 312 w 395"/>
              <a:gd name="T47" fmla="*/ 177 h 407"/>
              <a:gd name="T48" fmla="*/ 316 w 395"/>
              <a:gd name="T49" fmla="*/ 156 h 407"/>
              <a:gd name="T50" fmla="*/ 321 w 395"/>
              <a:gd name="T51" fmla="*/ 130 h 407"/>
              <a:gd name="T52" fmla="*/ 308 w 395"/>
              <a:gd name="T53" fmla="*/ 114 h 407"/>
              <a:gd name="T54" fmla="*/ 314 w 395"/>
              <a:gd name="T55" fmla="*/ 73 h 407"/>
              <a:gd name="T56" fmla="*/ 306 w 395"/>
              <a:gd name="T57" fmla="*/ 19 h 407"/>
              <a:gd name="T58" fmla="*/ 287 w 395"/>
              <a:gd name="T59" fmla="*/ 2 h 407"/>
              <a:gd name="T60" fmla="*/ 278 w 395"/>
              <a:gd name="T61" fmla="*/ 0 h 407"/>
              <a:gd name="T62" fmla="*/ 247 w 395"/>
              <a:gd name="T63" fmla="*/ 16 h 407"/>
              <a:gd name="T64" fmla="*/ 233 w 395"/>
              <a:gd name="T65" fmla="*/ 2 h 407"/>
              <a:gd name="T66" fmla="*/ 221 w 395"/>
              <a:gd name="T67" fmla="*/ 11 h 407"/>
              <a:gd name="T68" fmla="*/ 227 w 395"/>
              <a:gd name="T69" fmla="*/ 25 h 407"/>
              <a:gd name="T70" fmla="*/ 213 w 395"/>
              <a:gd name="T71" fmla="*/ 61 h 407"/>
              <a:gd name="T72" fmla="*/ 196 w 395"/>
              <a:gd name="T73" fmla="*/ 83 h 407"/>
              <a:gd name="T74" fmla="*/ 199 w 395"/>
              <a:gd name="T75" fmla="*/ 100 h 407"/>
              <a:gd name="T76" fmla="*/ 162 w 395"/>
              <a:gd name="T77" fmla="*/ 121 h 407"/>
              <a:gd name="T78" fmla="*/ 152 w 395"/>
              <a:gd name="T79" fmla="*/ 102 h 407"/>
              <a:gd name="T80" fmla="*/ 120 w 395"/>
              <a:gd name="T81" fmla="*/ 109 h 407"/>
              <a:gd name="T82" fmla="*/ 119 w 395"/>
              <a:gd name="T83" fmla="*/ 130 h 407"/>
              <a:gd name="T84" fmla="*/ 92 w 395"/>
              <a:gd name="T85" fmla="*/ 130 h 407"/>
              <a:gd name="T86" fmla="*/ 72 w 395"/>
              <a:gd name="T87" fmla="*/ 152 h 407"/>
              <a:gd name="T88" fmla="*/ 48 w 395"/>
              <a:gd name="T89" fmla="*/ 166 h 407"/>
              <a:gd name="T90" fmla="*/ 35 w 395"/>
              <a:gd name="T91" fmla="*/ 175 h 407"/>
              <a:gd name="T92" fmla="*/ 19 w 395"/>
              <a:gd name="T93" fmla="*/ 192 h 407"/>
              <a:gd name="T94" fmla="*/ 0 w 395"/>
              <a:gd name="T95" fmla="*/ 213 h 407"/>
              <a:gd name="T96" fmla="*/ 20 w 395"/>
              <a:gd name="T97" fmla="*/ 221 h 407"/>
              <a:gd name="T98" fmla="*/ 48 w 395"/>
              <a:gd name="T99" fmla="*/ 258 h 407"/>
              <a:gd name="T100" fmla="*/ 74 w 395"/>
              <a:gd name="T101" fmla="*/ 261 h 407"/>
              <a:gd name="T102" fmla="*/ 85 w 395"/>
              <a:gd name="T103" fmla="*/ 278 h 407"/>
              <a:gd name="T104" fmla="*/ 80 w 395"/>
              <a:gd name="T105" fmla="*/ 295 h 407"/>
              <a:gd name="T106" fmla="*/ 83 w 395"/>
              <a:gd name="T107" fmla="*/ 312 h 407"/>
              <a:gd name="T108" fmla="*/ 99 w 395"/>
              <a:gd name="T109" fmla="*/ 329 h 407"/>
              <a:gd name="T110" fmla="*/ 116 w 395"/>
              <a:gd name="T111" fmla="*/ 354 h 407"/>
              <a:gd name="T112" fmla="*/ 133 w 395"/>
              <a:gd name="T113" fmla="*/ 377 h 407"/>
              <a:gd name="T114" fmla="*/ 154 w 395"/>
              <a:gd name="T115" fmla="*/ 380 h 407"/>
              <a:gd name="T116" fmla="*/ 173 w 395"/>
              <a:gd name="T117" fmla="*/ 406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95" h="407">
                <a:moveTo>
                  <a:pt x="173" y="406"/>
                </a:moveTo>
                <a:lnTo>
                  <a:pt x="190" y="389"/>
                </a:lnTo>
                <a:lnTo>
                  <a:pt x="207" y="383"/>
                </a:lnTo>
                <a:lnTo>
                  <a:pt x="219" y="383"/>
                </a:lnTo>
                <a:lnTo>
                  <a:pt x="219" y="360"/>
                </a:lnTo>
                <a:lnTo>
                  <a:pt x="233" y="346"/>
                </a:lnTo>
                <a:lnTo>
                  <a:pt x="256" y="344"/>
                </a:lnTo>
                <a:lnTo>
                  <a:pt x="309" y="340"/>
                </a:lnTo>
                <a:lnTo>
                  <a:pt x="335" y="344"/>
                </a:lnTo>
                <a:lnTo>
                  <a:pt x="356" y="332"/>
                </a:lnTo>
                <a:lnTo>
                  <a:pt x="370" y="332"/>
                </a:lnTo>
                <a:lnTo>
                  <a:pt x="383" y="327"/>
                </a:lnTo>
                <a:lnTo>
                  <a:pt x="394" y="318"/>
                </a:lnTo>
                <a:lnTo>
                  <a:pt x="386" y="298"/>
                </a:lnTo>
                <a:lnTo>
                  <a:pt x="378" y="306"/>
                </a:lnTo>
                <a:lnTo>
                  <a:pt x="369" y="304"/>
                </a:lnTo>
                <a:lnTo>
                  <a:pt x="357" y="298"/>
                </a:lnTo>
                <a:lnTo>
                  <a:pt x="363" y="272"/>
                </a:lnTo>
                <a:lnTo>
                  <a:pt x="371" y="264"/>
                </a:lnTo>
                <a:lnTo>
                  <a:pt x="370" y="252"/>
                </a:lnTo>
                <a:lnTo>
                  <a:pt x="349" y="225"/>
                </a:lnTo>
                <a:lnTo>
                  <a:pt x="332" y="207"/>
                </a:lnTo>
                <a:lnTo>
                  <a:pt x="312" y="192"/>
                </a:lnTo>
                <a:lnTo>
                  <a:pt x="312" y="177"/>
                </a:lnTo>
                <a:lnTo>
                  <a:pt x="316" y="156"/>
                </a:lnTo>
                <a:lnTo>
                  <a:pt x="321" y="130"/>
                </a:lnTo>
                <a:lnTo>
                  <a:pt x="308" y="114"/>
                </a:lnTo>
                <a:lnTo>
                  <a:pt x="314" y="73"/>
                </a:lnTo>
                <a:lnTo>
                  <a:pt x="306" y="19"/>
                </a:lnTo>
                <a:lnTo>
                  <a:pt x="287" y="2"/>
                </a:lnTo>
                <a:lnTo>
                  <a:pt x="278" y="0"/>
                </a:lnTo>
                <a:lnTo>
                  <a:pt x="247" y="16"/>
                </a:lnTo>
                <a:lnTo>
                  <a:pt x="233" y="2"/>
                </a:lnTo>
                <a:lnTo>
                  <a:pt x="221" y="11"/>
                </a:lnTo>
                <a:lnTo>
                  <a:pt x="227" y="25"/>
                </a:lnTo>
                <a:lnTo>
                  <a:pt x="213" y="61"/>
                </a:lnTo>
                <a:lnTo>
                  <a:pt x="196" y="83"/>
                </a:lnTo>
                <a:lnTo>
                  <a:pt x="199" y="100"/>
                </a:lnTo>
                <a:lnTo>
                  <a:pt x="162" y="121"/>
                </a:lnTo>
                <a:lnTo>
                  <a:pt x="152" y="102"/>
                </a:lnTo>
                <a:lnTo>
                  <a:pt x="120" y="109"/>
                </a:lnTo>
                <a:lnTo>
                  <a:pt x="119" y="130"/>
                </a:lnTo>
                <a:lnTo>
                  <a:pt x="92" y="130"/>
                </a:lnTo>
                <a:lnTo>
                  <a:pt x="72" y="152"/>
                </a:lnTo>
                <a:lnTo>
                  <a:pt x="48" y="166"/>
                </a:lnTo>
                <a:lnTo>
                  <a:pt x="35" y="175"/>
                </a:lnTo>
                <a:lnTo>
                  <a:pt x="19" y="192"/>
                </a:lnTo>
                <a:lnTo>
                  <a:pt x="0" y="213"/>
                </a:lnTo>
                <a:lnTo>
                  <a:pt x="20" y="221"/>
                </a:lnTo>
                <a:lnTo>
                  <a:pt x="48" y="258"/>
                </a:lnTo>
                <a:lnTo>
                  <a:pt x="74" y="261"/>
                </a:lnTo>
                <a:lnTo>
                  <a:pt x="85" y="278"/>
                </a:lnTo>
                <a:lnTo>
                  <a:pt x="80" y="295"/>
                </a:lnTo>
                <a:lnTo>
                  <a:pt x="83" y="312"/>
                </a:lnTo>
                <a:lnTo>
                  <a:pt x="99" y="329"/>
                </a:lnTo>
                <a:lnTo>
                  <a:pt x="116" y="354"/>
                </a:lnTo>
                <a:lnTo>
                  <a:pt x="133" y="377"/>
                </a:lnTo>
                <a:lnTo>
                  <a:pt x="154" y="380"/>
                </a:lnTo>
                <a:lnTo>
                  <a:pt x="173" y="406"/>
                </a:lnTo>
              </a:path>
            </a:pathLst>
          </a:custGeom>
          <a:solidFill>
            <a:schemeClr val="accent4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11" name="Freeform 8"/>
          <p:cNvSpPr>
            <a:spLocks/>
          </p:cNvSpPr>
          <p:nvPr/>
        </p:nvSpPr>
        <p:spPr bwMode="auto">
          <a:xfrm>
            <a:off x="5783883" y="3140224"/>
            <a:ext cx="770068" cy="1424815"/>
          </a:xfrm>
          <a:custGeom>
            <a:avLst/>
            <a:gdLst>
              <a:gd name="T0" fmla="*/ 197 w 437"/>
              <a:gd name="T1" fmla="*/ 837 h 850"/>
              <a:gd name="T2" fmla="*/ 228 w 437"/>
              <a:gd name="T3" fmla="*/ 770 h 850"/>
              <a:gd name="T4" fmla="*/ 234 w 437"/>
              <a:gd name="T5" fmla="*/ 724 h 850"/>
              <a:gd name="T6" fmla="*/ 288 w 437"/>
              <a:gd name="T7" fmla="*/ 661 h 850"/>
              <a:gd name="T8" fmla="*/ 345 w 437"/>
              <a:gd name="T9" fmla="*/ 639 h 850"/>
              <a:gd name="T10" fmla="*/ 376 w 437"/>
              <a:gd name="T11" fmla="*/ 597 h 850"/>
              <a:gd name="T12" fmla="*/ 398 w 437"/>
              <a:gd name="T13" fmla="*/ 588 h 850"/>
              <a:gd name="T14" fmla="*/ 407 w 437"/>
              <a:gd name="T15" fmla="*/ 580 h 850"/>
              <a:gd name="T16" fmla="*/ 384 w 437"/>
              <a:gd name="T17" fmla="*/ 554 h 850"/>
              <a:gd name="T18" fmla="*/ 350 w 437"/>
              <a:gd name="T19" fmla="*/ 542 h 850"/>
              <a:gd name="T20" fmla="*/ 341 w 437"/>
              <a:gd name="T21" fmla="*/ 531 h 850"/>
              <a:gd name="T22" fmla="*/ 290 w 437"/>
              <a:gd name="T23" fmla="*/ 463 h 850"/>
              <a:gd name="T24" fmla="*/ 282 w 437"/>
              <a:gd name="T25" fmla="*/ 426 h 850"/>
              <a:gd name="T26" fmla="*/ 282 w 437"/>
              <a:gd name="T27" fmla="*/ 381 h 850"/>
              <a:gd name="T28" fmla="*/ 290 w 437"/>
              <a:gd name="T29" fmla="*/ 338 h 850"/>
              <a:gd name="T30" fmla="*/ 302 w 437"/>
              <a:gd name="T31" fmla="*/ 304 h 850"/>
              <a:gd name="T32" fmla="*/ 321 w 437"/>
              <a:gd name="T33" fmla="*/ 259 h 850"/>
              <a:gd name="T34" fmla="*/ 369 w 437"/>
              <a:gd name="T35" fmla="*/ 174 h 850"/>
              <a:gd name="T36" fmla="*/ 393 w 437"/>
              <a:gd name="T37" fmla="*/ 131 h 850"/>
              <a:gd name="T38" fmla="*/ 436 w 437"/>
              <a:gd name="T39" fmla="*/ 71 h 850"/>
              <a:gd name="T40" fmla="*/ 424 w 437"/>
              <a:gd name="T41" fmla="*/ 43 h 850"/>
              <a:gd name="T42" fmla="*/ 397 w 437"/>
              <a:gd name="T43" fmla="*/ 54 h 850"/>
              <a:gd name="T44" fmla="*/ 387 w 437"/>
              <a:gd name="T45" fmla="*/ 17 h 850"/>
              <a:gd name="T46" fmla="*/ 362 w 437"/>
              <a:gd name="T47" fmla="*/ 3 h 850"/>
              <a:gd name="T48" fmla="*/ 336 w 437"/>
              <a:gd name="T49" fmla="*/ 17 h 850"/>
              <a:gd name="T50" fmla="*/ 296 w 437"/>
              <a:gd name="T51" fmla="*/ 0 h 850"/>
              <a:gd name="T52" fmla="*/ 260 w 437"/>
              <a:gd name="T53" fmla="*/ 33 h 850"/>
              <a:gd name="T54" fmla="*/ 277 w 437"/>
              <a:gd name="T55" fmla="*/ 96 h 850"/>
              <a:gd name="T56" fmla="*/ 261 w 437"/>
              <a:gd name="T57" fmla="*/ 125 h 850"/>
              <a:gd name="T58" fmla="*/ 231 w 437"/>
              <a:gd name="T59" fmla="*/ 168 h 850"/>
              <a:gd name="T60" fmla="*/ 206 w 437"/>
              <a:gd name="T61" fmla="*/ 154 h 850"/>
              <a:gd name="T62" fmla="*/ 199 w 437"/>
              <a:gd name="T63" fmla="*/ 190 h 850"/>
              <a:gd name="T64" fmla="*/ 178 w 437"/>
              <a:gd name="T65" fmla="*/ 216 h 850"/>
              <a:gd name="T66" fmla="*/ 155 w 437"/>
              <a:gd name="T67" fmla="*/ 242 h 850"/>
              <a:gd name="T68" fmla="*/ 124 w 437"/>
              <a:gd name="T69" fmla="*/ 261 h 850"/>
              <a:gd name="T70" fmla="*/ 117 w 437"/>
              <a:gd name="T71" fmla="*/ 237 h 850"/>
              <a:gd name="T72" fmla="*/ 98 w 437"/>
              <a:gd name="T73" fmla="*/ 236 h 850"/>
              <a:gd name="T74" fmla="*/ 75 w 437"/>
              <a:gd name="T75" fmla="*/ 276 h 850"/>
              <a:gd name="T76" fmla="*/ 55 w 437"/>
              <a:gd name="T77" fmla="*/ 310 h 850"/>
              <a:gd name="T78" fmla="*/ 46 w 437"/>
              <a:gd name="T79" fmla="*/ 318 h 850"/>
              <a:gd name="T80" fmla="*/ 34 w 437"/>
              <a:gd name="T81" fmla="*/ 334 h 850"/>
              <a:gd name="T82" fmla="*/ 0 w 437"/>
              <a:gd name="T83" fmla="*/ 398 h 850"/>
              <a:gd name="T84" fmla="*/ 29 w 437"/>
              <a:gd name="T85" fmla="*/ 412 h 850"/>
              <a:gd name="T86" fmla="*/ 83 w 437"/>
              <a:gd name="T87" fmla="*/ 438 h 850"/>
              <a:gd name="T88" fmla="*/ 75 w 437"/>
              <a:gd name="T89" fmla="*/ 478 h 850"/>
              <a:gd name="T90" fmla="*/ 80 w 437"/>
              <a:gd name="T91" fmla="*/ 528 h 850"/>
              <a:gd name="T92" fmla="*/ 133 w 437"/>
              <a:gd name="T93" fmla="*/ 549 h 850"/>
              <a:gd name="T94" fmla="*/ 148 w 437"/>
              <a:gd name="T95" fmla="*/ 576 h 850"/>
              <a:gd name="T96" fmla="*/ 123 w 437"/>
              <a:gd name="T97" fmla="*/ 616 h 850"/>
              <a:gd name="T98" fmla="*/ 129 w 437"/>
              <a:gd name="T99" fmla="*/ 670 h 850"/>
              <a:gd name="T100" fmla="*/ 123 w 437"/>
              <a:gd name="T101" fmla="*/ 709 h 850"/>
              <a:gd name="T102" fmla="*/ 131 w 437"/>
              <a:gd name="T103" fmla="*/ 752 h 850"/>
              <a:gd name="T104" fmla="*/ 126 w 437"/>
              <a:gd name="T105" fmla="*/ 789 h 850"/>
              <a:gd name="T106" fmla="*/ 140 w 437"/>
              <a:gd name="T107" fmla="*/ 798 h 850"/>
              <a:gd name="T108" fmla="*/ 169 w 437"/>
              <a:gd name="T109" fmla="*/ 829 h 8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37" h="850">
                <a:moveTo>
                  <a:pt x="186" y="849"/>
                </a:moveTo>
                <a:lnTo>
                  <a:pt x="197" y="837"/>
                </a:lnTo>
                <a:lnTo>
                  <a:pt x="200" y="812"/>
                </a:lnTo>
                <a:lnTo>
                  <a:pt x="228" y="770"/>
                </a:lnTo>
                <a:lnTo>
                  <a:pt x="231" y="738"/>
                </a:lnTo>
                <a:lnTo>
                  <a:pt x="234" y="724"/>
                </a:lnTo>
                <a:lnTo>
                  <a:pt x="242" y="707"/>
                </a:lnTo>
                <a:lnTo>
                  <a:pt x="288" y="661"/>
                </a:lnTo>
                <a:lnTo>
                  <a:pt x="307" y="650"/>
                </a:lnTo>
                <a:lnTo>
                  <a:pt x="345" y="639"/>
                </a:lnTo>
                <a:lnTo>
                  <a:pt x="361" y="625"/>
                </a:lnTo>
                <a:lnTo>
                  <a:pt x="376" y="597"/>
                </a:lnTo>
                <a:lnTo>
                  <a:pt x="390" y="594"/>
                </a:lnTo>
                <a:lnTo>
                  <a:pt x="398" y="588"/>
                </a:lnTo>
                <a:lnTo>
                  <a:pt x="409" y="585"/>
                </a:lnTo>
                <a:lnTo>
                  <a:pt x="407" y="580"/>
                </a:lnTo>
                <a:lnTo>
                  <a:pt x="404" y="568"/>
                </a:lnTo>
                <a:lnTo>
                  <a:pt x="384" y="554"/>
                </a:lnTo>
                <a:lnTo>
                  <a:pt x="367" y="545"/>
                </a:lnTo>
                <a:lnTo>
                  <a:pt x="350" y="542"/>
                </a:lnTo>
                <a:lnTo>
                  <a:pt x="341" y="540"/>
                </a:lnTo>
                <a:lnTo>
                  <a:pt x="341" y="531"/>
                </a:lnTo>
                <a:lnTo>
                  <a:pt x="324" y="506"/>
                </a:lnTo>
                <a:lnTo>
                  <a:pt x="290" y="463"/>
                </a:lnTo>
                <a:lnTo>
                  <a:pt x="288" y="438"/>
                </a:lnTo>
                <a:lnTo>
                  <a:pt x="282" y="426"/>
                </a:lnTo>
                <a:lnTo>
                  <a:pt x="274" y="421"/>
                </a:lnTo>
                <a:lnTo>
                  <a:pt x="282" y="381"/>
                </a:lnTo>
                <a:lnTo>
                  <a:pt x="285" y="355"/>
                </a:lnTo>
                <a:lnTo>
                  <a:pt x="290" y="338"/>
                </a:lnTo>
                <a:lnTo>
                  <a:pt x="293" y="312"/>
                </a:lnTo>
                <a:lnTo>
                  <a:pt x="302" y="304"/>
                </a:lnTo>
                <a:lnTo>
                  <a:pt x="302" y="290"/>
                </a:lnTo>
                <a:lnTo>
                  <a:pt x="321" y="259"/>
                </a:lnTo>
                <a:lnTo>
                  <a:pt x="333" y="233"/>
                </a:lnTo>
                <a:lnTo>
                  <a:pt x="369" y="174"/>
                </a:lnTo>
                <a:lnTo>
                  <a:pt x="378" y="159"/>
                </a:lnTo>
                <a:lnTo>
                  <a:pt x="393" y="131"/>
                </a:lnTo>
                <a:lnTo>
                  <a:pt x="433" y="88"/>
                </a:lnTo>
                <a:lnTo>
                  <a:pt x="436" y="71"/>
                </a:lnTo>
                <a:lnTo>
                  <a:pt x="426" y="59"/>
                </a:lnTo>
                <a:lnTo>
                  <a:pt x="424" y="43"/>
                </a:lnTo>
                <a:lnTo>
                  <a:pt x="409" y="39"/>
                </a:lnTo>
                <a:lnTo>
                  <a:pt x="397" y="54"/>
                </a:lnTo>
                <a:lnTo>
                  <a:pt x="390" y="45"/>
                </a:lnTo>
                <a:lnTo>
                  <a:pt x="387" y="17"/>
                </a:lnTo>
                <a:lnTo>
                  <a:pt x="374" y="19"/>
                </a:lnTo>
                <a:lnTo>
                  <a:pt x="362" y="3"/>
                </a:lnTo>
                <a:lnTo>
                  <a:pt x="347" y="4"/>
                </a:lnTo>
                <a:lnTo>
                  <a:pt x="336" y="17"/>
                </a:lnTo>
                <a:lnTo>
                  <a:pt x="319" y="3"/>
                </a:lnTo>
                <a:lnTo>
                  <a:pt x="296" y="0"/>
                </a:lnTo>
                <a:lnTo>
                  <a:pt x="275" y="14"/>
                </a:lnTo>
                <a:lnTo>
                  <a:pt x="260" y="33"/>
                </a:lnTo>
                <a:lnTo>
                  <a:pt x="245" y="44"/>
                </a:lnTo>
                <a:lnTo>
                  <a:pt x="277" y="96"/>
                </a:lnTo>
                <a:lnTo>
                  <a:pt x="277" y="116"/>
                </a:lnTo>
                <a:lnTo>
                  <a:pt x="261" y="125"/>
                </a:lnTo>
                <a:lnTo>
                  <a:pt x="241" y="150"/>
                </a:lnTo>
                <a:lnTo>
                  <a:pt x="231" y="168"/>
                </a:lnTo>
                <a:lnTo>
                  <a:pt x="220" y="159"/>
                </a:lnTo>
                <a:lnTo>
                  <a:pt x="206" y="154"/>
                </a:lnTo>
                <a:lnTo>
                  <a:pt x="199" y="158"/>
                </a:lnTo>
                <a:lnTo>
                  <a:pt x="199" y="190"/>
                </a:lnTo>
                <a:lnTo>
                  <a:pt x="196" y="210"/>
                </a:lnTo>
                <a:lnTo>
                  <a:pt x="178" y="216"/>
                </a:lnTo>
                <a:lnTo>
                  <a:pt x="163" y="223"/>
                </a:lnTo>
                <a:lnTo>
                  <a:pt x="155" y="242"/>
                </a:lnTo>
                <a:lnTo>
                  <a:pt x="151" y="261"/>
                </a:lnTo>
                <a:lnTo>
                  <a:pt x="124" y="261"/>
                </a:lnTo>
                <a:lnTo>
                  <a:pt x="117" y="254"/>
                </a:lnTo>
                <a:lnTo>
                  <a:pt x="117" y="237"/>
                </a:lnTo>
                <a:lnTo>
                  <a:pt x="108" y="227"/>
                </a:lnTo>
                <a:lnTo>
                  <a:pt x="98" y="236"/>
                </a:lnTo>
                <a:lnTo>
                  <a:pt x="71" y="253"/>
                </a:lnTo>
                <a:lnTo>
                  <a:pt x="75" y="276"/>
                </a:lnTo>
                <a:lnTo>
                  <a:pt x="73" y="287"/>
                </a:lnTo>
                <a:lnTo>
                  <a:pt x="55" y="310"/>
                </a:lnTo>
                <a:lnTo>
                  <a:pt x="45" y="310"/>
                </a:lnTo>
                <a:lnTo>
                  <a:pt x="46" y="318"/>
                </a:lnTo>
                <a:lnTo>
                  <a:pt x="49" y="330"/>
                </a:lnTo>
                <a:lnTo>
                  <a:pt x="34" y="334"/>
                </a:lnTo>
                <a:lnTo>
                  <a:pt x="12" y="338"/>
                </a:lnTo>
                <a:lnTo>
                  <a:pt x="0" y="398"/>
                </a:lnTo>
                <a:lnTo>
                  <a:pt x="12" y="405"/>
                </a:lnTo>
                <a:lnTo>
                  <a:pt x="29" y="412"/>
                </a:lnTo>
                <a:lnTo>
                  <a:pt x="55" y="421"/>
                </a:lnTo>
                <a:lnTo>
                  <a:pt x="83" y="438"/>
                </a:lnTo>
                <a:lnTo>
                  <a:pt x="83" y="446"/>
                </a:lnTo>
                <a:lnTo>
                  <a:pt x="75" y="478"/>
                </a:lnTo>
                <a:lnTo>
                  <a:pt x="75" y="515"/>
                </a:lnTo>
                <a:lnTo>
                  <a:pt x="80" y="528"/>
                </a:lnTo>
                <a:lnTo>
                  <a:pt x="99" y="534"/>
                </a:lnTo>
                <a:lnTo>
                  <a:pt x="133" y="549"/>
                </a:lnTo>
                <a:lnTo>
                  <a:pt x="146" y="557"/>
                </a:lnTo>
                <a:lnTo>
                  <a:pt x="148" y="576"/>
                </a:lnTo>
                <a:lnTo>
                  <a:pt x="137" y="588"/>
                </a:lnTo>
                <a:lnTo>
                  <a:pt x="123" y="616"/>
                </a:lnTo>
                <a:lnTo>
                  <a:pt x="123" y="633"/>
                </a:lnTo>
                <a:lnTo>
                  <a:pt x="129" y="670"/>
                </a:lnTo>
                <a:lnTo>
                  <a:pt x="126" y="685"/>
                </a:lnTo>
                <a:lnTo>
                  <a:pt x="123" y="709"/>
                </a:lnTo>
                <a:lnTo>
                  <a:pt x="137" y="727"/>
                </a:lnTo>
                <a:lnTo>
                  <a:pt x="131" y="752"/>
                </a:lnTo>
                <a:lnTo>
                  <a:pt x="126" y="773"/>
                </a:lnTo>
                <a:lnTo>
                  <a:pt x="126" y="789"/>
                </a:lnTo>
                <a:lnTo>
                  <a:pt x="129" y="792"/>
                </a:lnTo>
                <a:lnTo>
                  <a:pt x="140" y="798"/>
                </a:lnTo>
                <a:lnTo>
                  <a:pt x="160" y="815"/>
                </a:lnTo>
                <a:lnTo>
                  <a:pt x="169" y="829"/>
                </a:lnTo>
                <a:lnTo>
                  <a:pt x="186" y="849"/>
                </a:lnTo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grpSp>
        <p:nvGrpSpPr>
          <p:cNvPr id="2" name="1 Grupo"/>
          <p:cNvGrpSpPr/>
          <p:nvPr/>
        </p:nvGrpSpPr>
        <p:grpSpPr>
          <a:xfrm>
            <a:off x="6886137" y="3398354"/>
            <a:ext cx="1207949" cy="735012"/>
            <a:chOff x="6488251" y="3753086"/>
            <a:chExt cx="1207949" cy="735012"/>
          </a:xfrm>
          <a:solidFill>
            <a:srgbClr val="00B0F0"/>
          </a:solidFill>
        </p:grpSpPr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6488251" y="4263511"/>
              <a:ext cx="164584" cy="135627"/>
            </a:xfrm>
            <a:custGeom>
              <a:avLst/>
              <a:gdLst>
                <a:gd name="T0" fmla="*/ 78 w 93"/>
                <a:gd name="T1" fmla="*/ 0 h 81"/>
                <a:gd name="T2" fmla="*/ 52 w 93"/>
                <a:gd name="T3" fmla="*/ 0 h 81"/>
                <a:gd name="T4" fmla="*/ 21 w 93"/>
                <a:gd name="T5" fmla="*/ 17 h 81"/>
                <a:gd name="T6" fmla="*/ 21 w 93"/>
                <a:gd name="T7" fmla="*/ 34 h 81"/>
                <a:gd name="T8" fmla="*/ 12 w 93"/>
                <a:gd name="T9" fmla="*/ 37 h 81"/>
                <a:gd name="T10" fmla="*/ 3 w 93"/>
                <a:gd name="T11" fmla="*/ 49 h 81"/>
                <a:gd name="T12" fmla="*/ 0 w 93"/>
                <a:gd name="T13" fmla="*/ 60 h 81"/>
                <a:gd name="T14" fmla="*/ 9 w 93"/>
                <a:gd name="T15" fmla="*/ 63 h 81"/>
                <a:gd name="T16" fmla="*/ 26 w 93"/>
                <a:gd name="T17" fmla="*/ 80 h 81"/>
                <a:gd name="T18" fmla="*/ 38 w 93"/>
                <a:gd name="T19" fmla="*/ 80 h 81"/>
                <a:gd name="T20" fmla="*/ 38 w 93"/>
                <a:gd name="T21" fmla="*/ 71 h 81"/>
                <a:gd name="T22" fmla="*/ 47 w 93"/>
                <a:gd name="T23" fmla="*/ 54 h 81"/>
                <a:gd name="T24" fmla="*/ 57 w 93"/>
                <a:gd name="T25" fmla="*/ 57 h 81"/>
                <a:gd name="T26" fmla="*/ 66 w 93"/>
                <a:gd name="T27" fmla="*/ 45 h 81"/>
                <a:gd name="T28" fmla="*/ 89 w 93"/>
                <a:gd name="T29" fmla="*/ 23 h 81"/>
                <a:gd name="T30" fmla="*/ 92 w 93"/>
                <a:gd name="T31" fmla="*/ 17 h 81"/>
                <a:gd name="T32" fmla="*/ 89 w 93"/>
                <a:gd name="T33" fmla="*/ 14 h 81"/>
                <a:gd name="T34" fmla="*/ 78 w 93"/>
                <a:gd name="T3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" h="81">
                  <a:moveTo>
                    <a:pt x="78" y="0"/>
                  </a:moveTo>
                  <a:lnTo>
                    <a:pt x="52" y="0"/>
                  </a:lnTo>
                  <a:lnTo>
                    <a:pt x="21" y="17"/>
                  </a:lnTo>
                  <a:lnTo>
                    <a:pt x="21" y="34"/>
                  </a:lnTo>
                  <a:lnTo>
                    <a:pt x="12" y="37"/>
                  </a:lnTo>
                  <a:lnTo>
                    <a:pt x="3" y="49"/>
                  </a:lnTo>
                  <a:lnTo>
                    <a:pt x="0" y="60"/>
                  </a:lnTo>
                  <a:lnTo>
                    <a:pt x="9" y="63"/>
                  </a:lnTo>
                  <a:lnTo>
                    <a:pt x="26" y="80"/>
                  </a:lnTo>
                  <a:lnTo>
                    <a:pt x="38" y="80"/>
                  </a:lnTo>
                  <a:lnTo>
                    <a:pt x="38" y="71"/>
                  </a:lnTo>
                  <a:lnTo>
                    <a:pt x="47" y="54"/>
                  </a:lnTo>
                  <a:lnTo>
                    <a:pt x="57" y="57"/>
                  </a:lnTo>
                  <a:lnTo>
                    <a:pt x="66" y="45"/>
                  </a:lnTo>
                  <a:lnTo>
                    <a:pt x="89" y="23"/>
                  </a:lnTo>
                  <a:lnTo>
                    <a:pt x="92" y="17"/>
                  </a:lnTo>
                  <a:lnTo>
                    <a:pt x="89" y="14"/>
                  </a:lnTo>
                  <a:lnTo>
                    <a:pt x="78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6563748" y="4413721"/>
              <a:ext cx="89087" cy="74377"/>
            </a:xfrm>
            <a:custGeom>
              <a:avLst/>
              <a:gdLst>
                <a:gd name="T0" fmla="*/ 9 w 50"/>
                <a:gd name="T1" fmla="*/ 0 h 44"/>
                <a:gd name="T2" fmla="*/ 9 w 50"/>
                <a:gd name="T3" fmla="*/ 9 h 44"/>
                <a:gd name="T4" fmla="*/ 0 w 50"/>
                <a:gd name="T5" fmla="*/ 17 h 44"/>
                <a:gd name="T6" fmla="*/ 0 w 50"/>
                <a:gd name="T7" fmla="*/ 31 h 44"/>
                <a:gd name="T8" fmla="*/ 9 w 50"/>
                <a:gd name="T9" fmla="*/ 43 h 44"/>
                <a:gd name="T10" fmla="*/ 17 w 50"/>
                <a:gd name="T11" fmla="*/ 34 h 44"/>
                <a:gd name="T12" fmla="*/ 23 w 50"/>
                <a:gd name="T13" fmla="*/ 38 h 44"/>
                <a:gd name="T14" fmla="*/ 37 w 50"/>
                <a:gd name="T15" fmla="*/ 43 h 44"/>
                <a:gd name="T16" fmla="*/ 49 w 50"/>
                <a:gd name="T17" fmla="*/ 38 h 44"/>
                <a:gd name="T18" fmla="*/ 46 w 50"/>
                <a:gd name="T19" fmla="*/ 29 h 44"/>
                <a:gd name="T20" fmla="*/ 35 w 50"/>
                <a:gd name="T21" fmla="*/ 17 h 44"/>
                <a:gd name="T22" fmla="*/ 26 w 50"/>
                <a:gd name="T23" fmla="*/ 14 h 44"/>
                <a:gd name="T24" fmla="*/ 17 w 50"/>
                <a:gd name="T25" fmla="*/ 14 h 44"/>
                <a:gd name="T26" fmla="*/ 9 w 50"/>
                <a:gd name="T2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44">
                  <a:moveTo>
                    <a:pt x="9" y="0"/>
                  </a:moveTo>
                  <a:lnTo>
                    <a:pt x="9" y="9"/>
                  </a:lnTo>
                  <a:lnTo>
                    <a:pt x="0" y="17"/>
                  </a:lnTo>
                  <a:lnTo>
                    <a:pt x="0" y="31"/>
                  </a:lnTo>
                  <a:lnTo>
                    <a:pt x="9" y="43"/>
                  </a:lnTo>
                  <a:lnTo>
                    <a:pt x="17" y="34"/>
                  </a:lnTo>
                  <a:lnTo>
                    <a:pt x="23" y="38"/>
                  </a:lnTo>
                  <a:lnTo>
                    <a:pt x="37" y="43"/>
                  </a:lnTo>
                  <a:lnTo>
                    <a:pt x="49" y="38"/>
                  </a:lnTo>
                  <a:lnTo>
                    <a:pt x="46" y="29"/>
                  </a:lnTo>
                  <a:lnTo>
                    <a:pt x="35" y="17"/>
                  </a:lnTo>
                  <a:lnTo>
                    <a:pt x="26" y="14"/>
                  </a:lnTo>
                  <a:lnTo>
                    <a:pt x="17" y="14"/>
                  </a:lnTo>
                  <a:lnTo>
                    <a:pt x="9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6904993" y="3799753"/>
              <a:ext cx="446941" cy="350006"/>
            </a:xfrm>
            <a:custGeom>
              <a:avLst/>
              <a:gdLst>
                <a:gd name="T0" fmla="*/ 199 w 254"/>
                <a:gd name="T1" fmla="*/ 0 h 208"/>
                <a:gd name="T2" fmla="*/ 177 w 254"/>
                <a:gd name="T3" fmla="*/ 14 h 208"/>
                <a:gd name="T4" fmla="*/ 182 w 254"/>
                <a:gd name="T5" fmla="*/ 20 h 208"/>
                <a:gd name="T6" fmla="*/ 193 w 254"/>
                <a:gd name="T7" fmla="*/ 20 h 208"/>
                <a:gd name="T8" fmla="*/ 187 w 254"/>
                <a:gd name="T9" fmla="*/ 31 h 208"/>
                <a:gd name="T10" fmla="*/ 173 w 254"/>
                <a:gd name="T11" fmla="*/ 45 h 208"/>
                <a:gd name="T12" fmla="*/ 187 w 254"/>
                <a:gd name="T13" fmla="*/ 43 h 208"/>
                <a:gd name="T14" fmla="*/ 196 w 254"/>
                <a:gd name="T15" fmla="*/ 51 h 208"/>
                <a:gd name="T16" fmla="*/ 196 w 254"/>
                <a:gd name="T17" fmla="*/ 54 h 208"/>
                <a:gd name="T18" fmla="*/ 208 w 254"/>
                <a:gd name="T19" fmla="*/ 65 h 208"/>
                <a:gd name="T20" fmla="*/ 219 w 254"/>
                <a:gd name="T21" fmla="*/ 60 h 208"/>
                <a:gd name="T22" fmla="*/ 225 w 254"/>
                <a:gd name="T23" fmla="*/ 43 h 208"/>
                <a:gd name="T24" fmla="*/ 239 w 254"/>
                <a:gd name="T25" fmla="*/ 45 h 208"/>
                <a:gd name="T26" fmla="*/ 248 w 254"/>
                <a:gd name="T27" fmla="*/ 54 h 208"/>
                <a:gd name="T28" fmla="*/ 253 w 254"/>
                <a:gd name="T29" fmla="*/ 65 h 208"/>
                <a:gd name="T30" fmla="*/ 244 w 254"/>
                <a:gd name="T31" fmla="*/ 77 h 208"/>
                <a:gd name="T32" fmla="*/ 233 w 254"/>
                <a:gd name="T33" fmla="*/ 83 h 208"/>
                <a:gd name="T34" fmla="*/ 241 w 254"/>
                <a:gd name="T35" fmla="*/ 97 h 208"/>
                <a:gd name="T36" fmla="*/ 239 w 254"/>
                <a:gd name="T37" fmla="*/ 110 h 208"/>
                <a:gd name="T38" fmla="*/ 236 w 254"/>
                <a:gd name="T39" fmla="*/ 128 h 208"/>
                <a:gd name="T40" fmla="*/ 230 w 254"/>
                <a:gd name="T41" fmla="*/ 145 h 208"/>
                <a:gd name="T42" fmla="*/ 210 w 254"/>
                <a:gd name="T43" fmla="*/ 148 h 208"/>
                <a:gd name="T44" fmla="*/ 216 w 254"/>
                <a:gd name="T45" fmla="*/ 159 h 208"/>
                <a:gd name="T46" fmla="*/ 225 w 254"/>
                <a:gd name="T47" fmla="*/ 173 h 208"/>
                <a:gd name="T48" fmla="*/ 213 w 254"/>
                <a:gd name="T49" fmla="*/ 181 h 208"/>
                <a:gd name="T50" fmla="*/ 208 w 254"/>
                <a:gd name="T51" fmla="*/ 198 h 208"/>
                <a:gd name="T52" fmla="*/ 199 w 254"/>
                <a:gd name="T53" fmla="*/ 202 h 208"/>
                <a:gd name="T54" fmla="*/ 191 w 254"/>
                <a:gd name="T55" fmla="*/ 196 h 208"/>
                <a:gd name="T56" fmla="*/ 182 w 254"/>
                <a:gd name="T57" fmla="*/ 196 h 208"/>
                <a:gd name="T58" fmla="*/ 165 w 254"/>
                <a:gd name="T59" fmla="*/ 207 h 208"/>
                <a:gd name="T60" fmla="*/ 142 w 254"/>
                <a:gd name="T61" fmla="*/ 179 h 208"/>
                <a:gd name="T62" fmla="*/ 122 w 254"/>
                <a:gd name="T63" fmla="*/ 184 h 208"/>
                <a:gd name="T64" fmla="*/ 108 w 254"/>
                <a:gd name="T65" fmla="*/ 171 h 208"/>
                <a:gd name="T66" fmla="*/ 102 w 254"/>
                <a:gd name="T67" fmla="*/ 153 h 208"/>
                <a:gd name="T68" fmla="*/ 102 w 254"/>
                <a:gd name="T69" fmla="*/ 136 h 208"/>
                <a:gd name="T70" fmla="*/ 85 w 254"/>
                <a:gd name="T71" fmla="*/ 131 h 208"/>
                <a:gd name="T72" fmla="*/ 76 w 254"/>
                <a:gd name="T73" fmla="*/ 131 h 208"/>
                <a:gd name="T74" fmla="*/ 71 w 254"/>
                <a:gd name="T75" fmla="*/ 122 h 208"/>
                <a:gd name="T76" fmla="*/ 62 w 254"/>
                <a:gd name="T77" fmla="*/ 131 h 208"/>
                <a:gd name="T78" fmla="*/ 57 w 254"/>
                <a:gd name="T79" fmla="*/ 145 h 208"/>
                <a:gd name="T80" fmla="*/ 42 w 254"/>
                <a:gd name="T81" fmla="*/ 157 h 208"/>
                <a:gd name="T82" fmla="*/ 26 w 254"/>
                <a:gd name="T83" fmla="*/ 136 h 208"/>
                <a:gd name="T84" fmla="*/ 0 w 254"/>
                <a:gd name="T85" fmla="*/ 133 h 208"/>
                <a:gd name="T86" fmla="*/ 5 w 254"/>
                <a:gd name="T87" fmla="*/ 122 h 208"/>
                <a:gd name="T88" fmla="*/ 23 w 254"/>
                <a:gd name="T89" fmla="*/ 110 h 208"/>
                <a:gd name="T90" fmla="*/ 26 w 254"/>
                <a:gd name="T91" fmla="*/ 97 h 208"/>
                <a:gd name="T92" fmla="*/ 45 w 254"/>
                <a:gd name="T93" fmla="*/ 71 h 208"/>
                <a:gd name="T94" fmla="*/ 68 w 254"/>
                <a:gd name="T95" fmla="*/ 69 h 208"/>
                <a:gd name="T96" fmla="*/ 88 w 254"/>
                <a:gd name="T97" fmla="*/ 48 h 208"/>
                <a:gd name="T98" fmla="*/ 94 w 254"/>
                <a:gd name="T99" fmla="*/ 37 h 208"/>
                <a:gd name="T100" fmla="*/ 108 w 254"/>
                <a:gd name="T101" fmla="*/ 23 h 208"/>
                <a:gd name="T102" fmla="*/ 116 w 254"/>
                <a:gd name="T103" fmla="*/ 29 h 208"/>
                <a:gd name="T104" fmla="*/ 137 w 254"/>
                <a:gd name="T105" fmla="*/ 20 h 208"/>
                <a:gd name="T106" fmla="*/ 142 w 254"/>
                <a:gd name="T107" fmla="*/ 5 h 208"/>
                <a:gd name="T108" fmla="*/ 170 w 254"/>
                <a:gd name="T109" fmla="*/ 3 h 208"/>
                <a:gd name="T110" fmla="*/ 199 w 254"/>
                <a:gd name="T111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54" h="208">
                  <a:moveTo>
                    <a:pt x="199" y="0"/>
                  </a:moveTo>
                  <a:lnTo>
                    <a:pt x="177" y="14"/>
                  </a:lnTo>
                  <a:lnTo>
                    <a:pt x="182" y="20"/>
                  </a:lnTo>
                  <a:lnTo>
                    <a:pt x="193" y="20"/>
                  </a:lnTo>
                  <a:lnTo>
                    <a:pt x="187" y="31"/>
                  </a:lnTo>
                  <a:lnTo>
                    <a:pt x="173" y="45"/>
                  </a:lnTo>
                  <a:lnTo>
                    <a:pt x="187" y="43"/>
                  </a:lnTo>
                  <a:lnTo>
                    <a:pt x="196" y="51"/>
                  </a:lnTo>
                  <a:lnTo>
                    <a:pt x="196" y="54"/>
                  </a:lnTo>
                  <a:lnTo>
                    <a:pt x="208" y="65"/>
                  </a:lnTo>
                  <a:lnTo>
                    <a:pt x="219" y="60"/>
                  </a:lnTo>
                  <a:lnTo>
                    <a:pt x="225" y="43"/>
                  </a:lnTo>
                  <a:lnTo>
                    <a:pt x="239" y="45"/>
                  </a:lnTo>
                  <a:lnTo>
                    <a:pt x="248" y="54"/>
                  </a:lnTo>
                  <a:lnTo>
                    <a:pt x="253" y="65"/>
                  </a:lnTo>
                  <a:lnTo>
                    <a:pt x="244" y="77"/>
                  </a:lnTo>
                  <a:lnTo>
                    <a:pt x="233" y="83"/>
                  </a:lnTo>
                  <a:lnTo>
                    <a:pt x="241" y="97"/>
                  </a:lnTo>
                  <a:lnTo>
                    <a:pt x="239" y="110"/>
                  </a:lnTo>
                  <a:lnTo>
                    <a:pt x="236" y="128"/>
                  </a:lnTo>
                  <a:lnTo>
                    <a:pt x="230" y="145"/>
                  </a:lnTo>
                  <a:lnTo>
                    <a:pt x="210" y="148"/>
                  </a:lnTo>
                  <a:lnTo>
                    <a:pt x="216" y="159"/>
                  </a:lnTo>
                  <a:lnTo>
                    <a:pt x="225" y="173"/>
                  </a:lnTo>
                  <a:lnTo>
                    <a:pt x="213" y="181"/>
                  </a:lnTo>
                  <a:lnTo>
                    <a:pt x="208" y="198"/>
                  </a:lnTo>
                  <a:lnTo>
                    <a:pt x="199" y="202"/>
                  </a:lnTo>
                  <a:lnTo>
                    <a:pt x="191" y="196"/>
                  </a:lnTo>
                  <a:lnTo>
                    <a:pt x="182" y="196"/>
                  </a:lnTo>
                  <a:lnTo>
                    <a:pt x="165" y="207"/>
                  </a:lnTo>
                  <a:lnTo>
                    <a:pt x="142" y="179"/>
                  </a:lnTo>
                  <a:lnTo>
                    <a:pt x="122" y="184"/>
                  </a:lnTo>
                  <a:lnTo>
                    <a:pt x="108" y="171"/>
                  </a:lnTo>
                  <a:lnTo>
                    <a:pt x="102" y="153"/>
                  </a:lnTo>
                  <a:lnTo>
                    <a:pt x="102" y="136"/>
                  </a:lnTo>
                  <a:lnTo>
                    <a:pt x="85" y="131"/>
                  </a:lnTo>
                  <a:lnTo>
                    <a:pt x="76" y="131"/>
                  </a:lnTo>
                  <a:lnTo>
                    <a:pt x="71" y="122"/>
                  </a:lnTo>
                  <a:lnTo>
                    <a:pt x="62" y="131"/>
                  </a:lnTo>
                  <a:lnTo>
                    <a:pt x="57" y="145"/>
                  </a:lnTo>
                  <a:lnTo>
                    <a:pt x="42" y="157"/>
                  </a:lnTo>
                  <a:lnTo>
                    <a:pt x="26" y="136"/>
                  </a:lnTo>
                  <a:lnTo>
                    <a:pt x="0" y="133"/>
                  </a:lnTo>
                  <a:lnTo>
                    <a:pt x="5" y="122"/>
                  </a:lnTo>
                  <a:lnTo>
                    <a:pt x="23" y="110"/>
                  </a:lnTo>
                  <a:lnTo>
                    <a:pt x="26" y="97"/>
                  </a:lnTo>
                  <a:lnTo>
                    <a:pt x="45" y="71"/>
                  </a:lnTo>
                  <a:lnTo>
                    <a:pt x="68" y="69"/>
                  </a:lnTo>
                  <a:lnTo>
                    <a:pt x="88" y="48"/>
                  </a:lnTo>
                  <a:lnTo>
                    <a:pt x="94" y="37"/>
                  </a:lnTo>
                  <a:lnTo>
                    <a:pt x="108" y="23"/>
                  </a:lnTo>
                  <a:lnTo>
                    <a:pt x="116" y="29"/>
                  </a:lnTo>
                  <a:lnTo>
                    <a:pt x="137" y="20"/>
                  </a:lnTo>
                  <a:lnTo>
                    <a:pt x="142" y="5"/>
                  </a:lnTo>
                  <a:lnTo>
                    <a:pt x="170" y="3"/>
                  </a:lnTo>
                  <a:lnTo>
                    <a:pt x="199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>
              <a:off x="7484809" y="3753086"/>
              <a:ext cx="211391" cy="144377"/>
            </a:xfrm>
            <a:custGeom>
              <a:avLst/>
              <a:gdLst>
                <a:gd name="T0" fmla="*/ 0 w 120"/>
                <a:gd name="T1" fmla="*/ 4 h 86"/>
                <a:gd name="T2" fmla="*/ 10 w 120"/>
                <a:gd name="T3" fmla="*/ 0 h 86"/>
                <a:gd name="T4" fmla="*/ 36 w 120"/>
                <a:gd name="T5" fmla="*/ 4 h 86"/>
                <a:gd name="T6" fmla="*/ 46 w 120"/>
                <a:gd name="T7" fmla="*/ 7 h 86"/>
                <a:gd name="T8" fmla="*/ 55 w 120"/>
                <a:gd name="T9" fmla="*/ 4 h 86"/>
                <a:gd name="T10" fmla="*/ 70 w 120"/>
                <a:gd name="T11" fmla="*/ 0 h 86"/>
                <a:gd name="T12" fmla="*/ 86 w 120"/>
                <a:gd name="T13" fmla="*/ 2 h 86"/>
                <a:gd name="T14" fmla="*/ 101 w 120"/>
                <a:gd name="T15" fmla="*/ 9 h 86"/>
                <a:gd name="T16" fmla="*/ 110 w 120"/>
                <a:gd name="T17" fmla="*/ 31 h 86"/>
                <a:gd name="T18" fmla="*/ 105 w 120"/>
                <a:gd name="T19" fmla="*/ 42 h 86"/>
                <a:gd name="T20" fmla="*/ 112 w 120"/>
                <a:gd name="T21" fmla="*/ 57 h 86"/>
                <a:gd name="T22" fmla="*/ 119 w 120"/>
                <a:gd name="T23" fmla="*/ 71 h 86"/>
                <a:gd name="T24" fmla="*/ 117 w 120"/>
                <a:gd name="T25" fmla="*/ 85 h 86"/>
                <a:gd name="T26" fmla="*/ 110 w 120"/>
                <a:gd name="T27" fmla="*/ 73 h 86"/>
                <a:gd name="T28" fmla="*/ 91 w 120"/>
                <a:gd name="T29" fmla="*/ 54 h 86"/>
                <a:gd name="T30" fmla="*/ 60 w 120"/>
                <a:gd name="T31" fmla="*/ 42 h 86"/>
                <a:gd name="T32" fmla="*/ 36 w 120"/>
                <a:gd name="T33" fmla="*/ 40 h 86"/>
                <a:gd name="T34" fmla="*/ 19 w 120"/>
                <a:gd name="T35" fmla="*/ 45 h 86"/>
                <a:gd name="T36" fmla="*/ 12 w 120"/>
                <a:gd name="T37" fmla="*/ 38 h 86"/>
                <a:gd name="T38" fmla="*/ 10 w 120"/>
                <a:gd name="T39" fmla="*/ 24 h 86"/>
                <a:gd name="T40" fmla="*/ 0 w 120"/>
                <a:gd name="T41" fmla="*/ 18 h 86"/>
                <a:gd name="T42" fmla="*/ 0 w 120"/>
                <a:gd name="T43" fmla="*/ 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0" h="86">
                  <a:moveTo>
                    <a:pt x="0" y="4"/>
                  </a:moveTo>
                  <a:lnTo>
                    <a:pt x="10" y="0"/>
                  </a:lnTo>
                  <a:lnTo>
                    <a:pt x="36" y="4"/>
                  </a:lnTo>
                  <a:lnTo>
                    <a:pt x="46" y="7"/>
                  </a:lnTo>
                  <a:lnTo>
                    <a:pt x="55" y="4"/>
                  </a:lnTo>
                  <a:lnTo>
                    <a:pt x="70" y="0"/>
                  </a:lnTo>
                  <a:lnTo>
                    <a:pt x="86" y="2"/>
                  </a:lnTo>
                  <a:lnTo>
                    <a:pt x="101" y="9"/>
                  </a:lnTo>
                  <a:lnTo>
                    <a:pt x="110" y="31"/>
                  </a:lnTo>
                  <a:lnTo>
                    <a:pt x="105" y="42"/>
                  </a:lnTo>
                  <a:lnTo>
                    <a:pt x="112" y="57"/>
                  </a:lnTo>
                  <a:lnTo>
                    <a:pt x="119" y="71"/>
                  </a:lnTo>
                  <a:lnTo>
                    <a:pt x="117" y="85"/>
                  </a:lnTo>
                  <a:lnTo>
                    <a:pt x="110" y="73"/>
                  </a:lnTo>
                  <a:lnTo>
                    <a:pt x="91" y="54"/>
                  </a:lnTo>
                  <a:lnTo>
                    <a:pt x="60" y="42"/>
                  </a:lnTo>
                  <a:lnTo>
                    <a:pt x="36" y="40"/>
                  </a:lnTo>
                  <a:lnTo>
                    <a:pt x="19" y="45"/>
                  </a:lnTo>
                  <a:lnTo>
                    <a:pt x="12" y="38"/>
                  </a:lnTo>
                  <a:lnTo>
                    <a:pt x="10" y="24"/>
                  </a:lnTo>
                  <a:lnTo>
                    <a:pt x="0" y="18"/>
                  </a:lnTo>
                  <a:lnTo>
                    <a:pt x="0" y="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17" name="Freeform 13"/>
            <p:cNvSpPr>
              <a:spLocks/>
            </p:cNvSpPr>
            <p:nvPr/>
          </p:nvSpPr>
          <p:spPr bwMode="auto">
            <a:xfrm>
              <a:off x="7140543" y="4183301"/>
              <a:ext cx="70967" cy="52501"/>
            </a:xfrm>
            <a:custGeom>
              <a:avLst/>
              <a:gdLst>
                <a:gd name="T0" fmla="*/ 12 w 40"/>
                <a:gd name="T1" fmla="*/ 0 h 32"/>
                <a:gd name="T2" fmla="*/ 0 w 40"/>
                <a:gd name="T3" fmla="*/ 14 h 32"/>
                <a:gd name="T4" fmla="*/ 5 w 40"/>
                <a:gd name="T5" fmla="*/ 25 h 32"/>
                <a:gd name="T6" fmla="*/ 14 w 40"/>
                <a:gd name="T7" fmla="*/ 31 h 32"/>
                <a:gd name="T8" fmla="*/ 28 w 40"/>
                <a:gd name="T9" fmla="*/ 25 h 32"/>
                <a:gd name="T10" fmla="*/ 39 w 40"/>
                <a:gd name="T11" fmla="*/ 19 h 32"/>
                <a:gd name="T12" fmla="*/ 34 w 40"/>
                <a:gd name="T13" fmla="*/ 11 h 32"/>
                <a:gd name="T14" fmla="*/ 12 w 40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32">
                  <a:moveTo>
                    <a:pt x="12" y="0"/>
                  </a:moveTo>
                  <a:lnTo>
                    <a:pt x="0" y="14"/>
                  </a:lnTo>
                  <a:lnTo>
                    <a:pt x="5" y="25"/>
                  </a:lnTo>
                  <a:lnTo>
                    <a:pt x="14" y="31"/>
                  </a:lnTo>
                  <a:lnTo>
                    <a:pt x="28" y="25"/>
                  </a:lnTo>
                  <a:lnTo>
                    <a:pt x="39" y="19"/>
                  </a:lnTo>
                  <a:lnTo>
                    <a:pt x="34" y="11"/>
                  </a:lnTo>
                  <a:lnTo>
                    <a:pt x="12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</p:grpSp>
      <p:sp>
        <p:nvSpPr>
          <p:cNvPr id="18" name="Freeform 14"/>
          <p:cNvSpPr>
            <a:spLocks/>
          </p:cNvSpPr>
          <p:nvPr/>
        </p:nvSpPr>
        <p:spPr bwMode="auto">
          <a:xfrm>
            <a:off x="6418056" y="2071250"/>
            <a:ext cx="1182281" cy="1191477"/>
          </a:xfrm>
          <a:custGeom>
            <a:avLst/>
            <a:gdLst>
              <a:gd name="T0" fmla="*/ 119 w 671"/>
              <a:gd name="T1" fmla="*/ 164 h 711"/>
              <a:gd name="T2" fmla="*/ 104 w 671"/>
              <a:gd name="T3" fmla="*/ 217 h 711"/>
              <a:gd name="T4" fmla="*/ 100 w 671"/>
              <a:gd name="T5" fmla="*/ 270 h 711"/>
              <a:gd name="T6" fmla="*/ 28 w 671"/>
              <a:gd name="T7" fmla="*/ 357 h 711"/>
              <a:gd name="T8" fmla="*/ 45 w 671"/>
              <a:gd name="T9" fmla="*/ 381 h 711"/>
              <a:gd name="T10" fmla="*/ 37 w 671"/>
              <a:gd name="T11" fmla="*/ 459 h 711"/>
              <a:gd name="T12" fmla="*/ 29 w 671"/>
              <a:gd name="T13" fmla="*/ 514 h 711"/>
              <a:gd name="T14" fmla="*/ 20 w 671"/>
              <a:gd name="T15" fmla="*/ 552 h 711"/>
              <a:gd name="T16" fmla="*/ 9 w 671"/>
              <a:gd name="T17" fmla="*/ 595 h 711"/>
              <a:gd name="T18" fmla="*/ 0 w 671"/>
              <a:gd name="T19" fmla="*/ 625 h 711"/>
              <a:gd name="T20" fmla="*/ 31 w 671"/>
              <a:gd name="T21" fmla="*/ 644 h 711"/>
              <a:gd name="T22" fmla="*/ 39 w 671"/>
              <a:gd name="T23" fmla="*/ 681 h 711"/>
              <a:gd name="T24" fmla="*/ 62 w 671"/>
              <a:gd name="T25" fmla="*/ 670 h 711"/>
              <a:gd name="T26" fmla="*/ 76 w 671"/>
              <a:gd name="T27" fmla="*/ 696 h 711"/>
              <a:gd name="T28" fmla="*/ 105 w 671"/>
              <a:gd name="T29" fmla="*/ 670 h 711"/>
              <a:gd name="T30" fmla="*/ 119 w 671"/>
              <a:gd name="T31" fmla="*/ 650 h 711"/>
              <a:gd name="T32" fmla="*/ 156 w 671"/>
              <a:gd name="T33" fmla="*/ 639 h 711"/>
              <a:gd name="T34" fmla="*/ 164 w 671"/>
              <a:gd name="T35" fmla="*/ 610 h 711"/>
              <a:gd name="T36" fmla="*/ 136 w 671"/>
              <a:gd name="T37" fmla="*/ 596 h 711"/>
              <a:gd name="T38" fmla="*/ 199 w 671"/>
              <a:gd name="T39" fmla="*/ 537 h 711"/>
              <a:gd name="T40" fmla="*/ 318 w 671"/>
              <a:gd name="T41" fmla="*/ 485 h 711"/>
              <a:gd name="T42" fmla="*/ 411 w 671"/>
              <a:gd name="T43" fmla="*/ 442 h 711"/>
              <a:gd name="T44" fmla="*/ 463 w 671"/>
              <a:gd name="T45" fmla="*/ 378 h 711"/>
              <a:gd name="T46" fmla="*/ 556 w 671"/>
              <a:gd name="T47" fmla="*/ 330 h 711"/>
              <a:gd name="T48" fmla="*/ 656 w 671"/>
              <a:gd name="T49" fmla="*/ 224 h 711"/>
              <a:gd name="T50" fmla="*/ 618 w 671"/>
              <a:gd name="T51" fmla="*/ 156 h 711"/>
              <a:gd name="T52" fmla="*/ 622 w 671"/>
              <a:gd name="T53" fmla="*/ 136 h 711"/>
              <a:gd name="T54" fmla="*/ 670 w 671"/>
              <a:gd name="T55" fmla="*/ 119 h 711"/>
              <a:gd name="T56" fmla="*/ 644 w 671"/>
              <a:gd name="T57" fmla="*/ 107 h 711"/>
              <a:gd name="T58" fmla="*/ 632 w 671"/>
              <a:gd name="T59" fmla="*/ 79 h 711"/>
              <a:gd name="T60" fmla="*/ 604 w 671"/>
              <a:gd name="T61" fmla="*/ 85 h 711"/>
              <a:gd name="T62" fmla="*/ 601 w 671"/>
              <a:gd name="T63" fmla="*/ 71 h 711"/>
              <a:gd name="T64" fmla="*/ 570 w 671"/>
              <a:gd name="T65" fmla="*/ 68 h 711"/>
              <a:gd name="T66" fmla="*/ 536 w 671"/>
              <a:gd name="T67" fmla="*/ 97 h 711"/>
              <a:gd name="T68" fmla="*/ 539 w 671"/>
              <a:gd name="T69" fmla="*/ 105 h 711"/>
              <a:gd name="T70" fmla="*/ 505 w 671"/>
              <a:gd name="T71" fmla="*/ 114 h 711"/>
              <a:gd name="T72" fmla="*/ 471 w 671"/>
              <a:gd name="T73" fmla="*/ 114 h 711"/>
              <a:gd name="T74" fmla="*/ 440 w 671"/>
              <a:gd name="T75" fmla="*/ 105 h 711"/>
              <a:gd name="T76" fmla="*/ 406 w 671"/>
              <a:gd name="T77" fmla="*/ 111 h 711"/>
              <a:gd name="T78" fmla="*/ 361 w 671"/>
              <a:gd name="T79" fmla="*/ 107 h 711"/>
              <a:gd name="T80" fmla="*/ 326 w 671"/>
              <a:gd name="T81" fmla="*/ 85 h 711"/>
              <a:gd name="T82" fmla="*/ 335 w 671"/>
              <a:gd name="T83" fmla="*/ 71 h 711"/>
              <a:gd name="T84" fmla="*/ 332 w 671"/>
              <a:gd name="T85" fmla="*/ 57 h 711"/>
              <a:gd name="T86" fmla="*/ 295 w 671"/>
              <a:gd name="T87" fmla="*/ 45 h 711"/>
              <a:gd name="T88" fmla="*/ 252 w 671"/>
              <a:gd name="T89" fmla="*/ 45 h 711"/>
              <a:gd name="T90" fmla="*/ 187 w 671"/>
              <a:gd name="T91" fmla="*/ 19 h 711"/>
              <a:gd name="T92" fmla="*/ 130 w 671"/>
              <a:gd name="T93" fmla="*/ 9 h 711"/>
              <a:gd name="T94" fmla="*/ 96 w 671"/>
              <a:gd name="T95" fmla="*/ 5 h 711"/>
              <a:gd name="T96" fmla="*/ 74 w 671"/>
              <a:gd name="T97" fmla="*/ 42 h 7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71" h="711">
                <a:moveTo>
                  <a:pt x="74" y="42"/>
                </a:moveTo>
                <a:lnTo>
                  <a:pt x="119" y="164"/>
                </a:lnTo>
                <a:lnTo>
                  <a:pt x="91" y="178"/>
                </a:lnTo>
                <a:lnTo>
                  <a:pt x="104" y="217"/>
                </a:lnTo>
                <a:lnTo>
                  <a:pt x="107" y="248"/>
                </a:lnTo>
                <a:lnTo>
                  <a:pt x="100" y="270"/>
                </a:lnTo>
                <a:lnTo>
                  <a:pt x="83" y="293"/>
                </a:lnTo>
                <a:lnTo>
                  <a:pt x="28" y="357"/>
                </a:lnTo>
                <a:lnTo>
                  <a:pt x="31" y="369"/>
                </a:lnTo>
                <a:lnTo>
                  <a:pt x="45" y="381"/>
                </a:lnTo>
                <a:lnTo>
                  <a:pt x="22" y="427"/>
                </a:lnTo>
                <a:lnTo>
                  <a:pt x="37" y="459"/>
                </a:lnTo>
                <a:lnTo>
                  <a:pt x="45" y="472"/>
                </a:lnTo>
                <a:lnTo>
                  <a:pt x="29" y="514"/>
                </a:lnTo>
                <a:lnTo>
                  <a:pt x="12" y="525"/>
                </a:lnTo>
                <a:lnTo>
                  <a:pt x="20" y="552"/>
                </a:lnTo>
                <a:lnTo>
                  <a:pt x="20" y="577"/>
                </a:lnTo>
                <a:lnTo>
                  <a:pt x="9" y="595"/>
                </a:lnTo>
                <a:lnTo>
                  <a:pt x="11" y="613"/>
                </a:lnTo>
                <a:lnTo>
                  <a:pt x="0" y="625"/>
                </a:lnTo>
                <a:lnTo>
                  <a:pt x="17" y="647"/>
                </a:lnTo>
                <a:lnTo>
                  <a:pt x="31" y="644"/>
                </a:lnTo>
                <a:lnTo>
                  <a:pt x="31" y="670"/>
                </a:lnTo>
                <a:lnTo>
                  <a:pt x="39" y="681"/>
                </a:lnTo>
                <a:lnTo>
                  <a:pt x="51" y="667"/>
                </a:lnTo>
                <a:lnTo>
                  <a:pt x="62" y="670"/>
                </a:lnTo>
                <a:lnTo>
                  <a:pt x="68" y="687"/>
                </a:lnTo>
                <a:lnTo>
                  <a:pt x="76" y="696"/>
                </a:lnTo>
                <a:lnTo>
                  <a:pt x="76" y="710"/>
                </a:lnTo>
                <a:lnTo>
                  <a:pt x="105" y="670"/>
                </a:lnTo>
                <a:lnTo>
                  <a:pt x="105" y="661"/>
                </a:lnTo>
                <a:lnTo>
                  <a:pt x="119" y="650"/>
                </a:lnTo>
                <a:lnTo>
                  <a:pt x="142" y="664"/>
                </a:lnTo>
                <a:lnTo>
                  <a:pt x="156" y="639"/>
                </a:lnTo>
                <a:lnTo>
                  <a:pt x="167" y="625"/>
                </a:lnTo>
                <a:lnTo>
                  <a:pt x="164" y="610"/>
                </a:lnTo>
                <a:lnTo>
                  <a:pt x="156" y="610"/>
                </a:lnTo>
                <a:lnTo>
                  <a:pt x="136" y="596"/>
                </a:lnTo>
                <a:lnTo>
                  <a:pt x="153" y="587"/>
                </a:lnTo>
                <a:lnTo>
                  <a:pt x="199" y="537"/>
                </a:lnTo>
                <a:lnTo>
                  <a:pt x="238" y="520"/>
                </a:lnTo>
                <a:lnTo>
                  <a:pt x="318" y="485"/>
                </a:lnTo>
                <a:lnTo>
                  <a:pt x="357" y="463"/>
                </a:lnTo>
                <a:lnTo>
                  <a:pt x="411" y="442"/>
                </a:lnTo>
                <a:lnTo>
                  <a:pt x="454" y="403"/>
                </a:lnTo>
                <a:lnTo>
                  <a:pt x="463" y="378"/>
                </a:lnTo>
                <a:lnTo>
                  <a:pt x="482" y="380"/>
                </a:lnTo>
                <a:lnTo>
                  <a:pt x="556" y="330"/>
                </a:lnTo>
                <a:lnTo>
                  <a:pt x="658" y="238"/>
                </a:lnTo>
                <a:lnTo>
                  <a:pt x="656" y="224"/>
                </a:lnTo>
                <a:lnTo>
                  <a:pt x="641" y="181"/>
                </a:lnTo>
                <a:lnTo>
                  <a:pt x="618" y="156"/>
                </a:lnTo>
                <a:lnTo>
                  <a:pt x="616" y="145"/>
                </a:lnTo>
                <a:lnTo>
                  <a:pt x="622" y="136"/>
                </a:lnTo>
                <a:lnTo>
                  <a:pt x="636" y="130"/>
                </a:lnTo>
                <a:lnTo>
                  <a:pt x="670" y="119"/>
                </a:lnTo>
                <a:lnTo>
                  <a:pt x="661" y="114"/>
                </a:lnTo>
                <a:lnTo>
                  <a:pt x="644" y="107"/>
                </a:lnTo>
                <a:lnTo>
                  <a:pt x="627" y="90"/>
                </a:lnTo>
                <a:lnTo>
                  <a:pt x="632" y="79"/>
                </a:lnTo>
                <a:lnTo>
                  <a:pt x="622" y="79"/>
                </a:lnTo>
                <a:lnTo>
                  <a:pt x="604" y="85"/>
                </a:lnTo>
                <a:lnTo>
                  <a:pt x="599" y="79"/>
                </a:lnTo>
                <a:lnTo>
                  <a:pt x="601" y="71"/>
                </a:lnTo>
                <a:lnTo>
                  <a:pt x="584" y="74"/>
                </a:lnTo>
                <a:lnTo>
                  <a:pt x="570" y="68"/>
                </a:lnTo>
                <a:lnTo>
                  <a:pt x="556" y="82"/>
                </a:lnTo>
                <a:lnTo>
                  <a:pt x="536" y="97"/>
                </a:lnTo>
                <a:lnTo>
                  <a:pt x="528" y="97"/>
                </a:lnTo>
                <a:lnTo>
                  <a:pt x="539" y="105"/>
                </a:lnTo>
                <a:lnTo>
                  <a:pt x="528" y="111"/>
                </a:lnTo>
                <a:lnTo>
                  <a:pt x="505" y="114"/>
                </a:lnTo>
                <a:lnTo>
                  <a:pt x="485" y="119"/>
                </a:lnTo>
                <a:lnTo>
                  <a:pt x="471" y="114"/>
                </a:lnTo>
                <a:lnTo>
                  <a:pt x="463" y="105"/>
                </a:lnTo>
                <a:lnTo>
                  <a:pt x="440" y="105"/>
                </a:lnTo>
                <a:lnTo>
                  <a:pt x="423" y="102"/>
                </a:lnTo>
                <a:lnTo>
                  <a:pt x="406" y="111"/>
                </a:lnTo>
                <a:lnTo>
                  <a:pt x="383" y="116"/>
                </a:lnTo>
                <a:lnTo>
                  <a:pt x="361" y="107"/>
                </a:lnTo>
                <a:lnTo>
                  <a:pt x="340" y="97"/>
                </a:lnTo>
                <a:lnTo>
                  <a:pt x="326" y="85"/>
                </a:lnTo>
                <a:lnTo>
                  <a:pt x="323" y="76"/>
                </a:lnTo>
                <a:lnTo>
                  <a:pt x="335" y="71"/>
                </a:lnTo>
                <a:lnTo>
                  <a:pt x="337" y="62"/>
                </a:lnTo>
                <a:lnTo>
                  <a:pt x="332" y="57"/>
                </a:lnTo>
                <a:lnTo>
                  <a:pt x="312" y="54"/>
                </a:lnTo>
                <a:lnTo>
                  <a:pt x="295" y="45"/>
                </a:lnTo>
                <a:lnTo>
                  <a:pt x="266" y="40"/>
                </a:lnTo>
                <a:lnTo>
                  <a:pt x="252" y="45"/>
                </a:lnTo>
                <a:lnTo>
                  <a:pt x="230" y="37"/>
                </a:lnTo>
                <a:lnTo>
                  <a:pt x="187" y="19"/>
                </a:lnTo>
                <a:lnTo>
                  <a:pt x="156" y="19"/>
                </a:lnTo>
                <a:lnTo>
                  <a:pt x="130" y="9"/>
                </a:lnTo>
                <a:lnTo>
                  <a:pt x="114" y="0"/>
                </a:lnTo>
                <a:lnTo>
                  <a:pt x="96" y="5"/>
                </a:lnTo>
                <a:lnTo>
                  <a:pt x="88" y="17"/>
                </a:lnTo>
                <a:lnTo>
                  <a:pt x="74" y="42"/>
                </a:ln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19" name="Freeform 15"/>
          <p:cNvSpPr>
            <a:spLocks/>
          </p:cNvSpPr>
          <p:nvPr/>
        </p:nvSpPr>
        <p:spPr bwMode="auto">
          <a:xfrm>
            <a:off x="5496995" y="2062499"/>
            <a:ext cx="1132452" cy="1500648"/>
          </a:xfrm>
          <a:custGeom>
            <a:avLst/>
            <a:gdLst>
              <a:gd name="T0" fmla="*/ 641 w 642"/>
              <a:gd name="T1" fmla="*/ 170 h 895"/>
              <a:gd name="T2" fmla="*/ 624 w 642"/>
              <a:gd name="T3" fmla="*/ 209 h 895"/>
              <a:gd name="T4" fmla="*/ 627 w 642"/>
              <a:gd name="T5" fmla="*/ 266 h 895"/>
              <a:gd name="T6" fmla="*/ 587 w 642"/>
              <a:gd name="T7" fmla="*/ 318 h 895"/>
              <a:gd name="T8" fmla="*/ 553 w 642"/>
              <a:gd name="T9" fmla="*/ 375 h 895"/>
              <a:gd name="T10" fmla="*/ 541 w 642"/>
              <a:gd name="T11" fmla="*/ 434 h 895"/>
              <a:gd name="T12" fmla="*/ 567 w 642"/>
              <a:gd name="T13" fmla="*/ 477 h 895"/>
              <a:gd name="T14" fmla="*/ 550 w 642"/>
              <a:gd name="T15" fmla="*/ 519 h 895"/>
              <a:gd name="T16" fmla="*/ 541 w 642"/>
              <a:gd name="T17" fmla="*/ 559 h 895"/>
              <a:gd name="T18" fmla="*/ 533 w 642"/>
              <a:gd name="T19" fmla="*/ 598 h 895"/>
              <a:gd name="T20" fmla="*/ 522 w 642"/>
              <a:gd name="T21" fmla="*/ 630 h 895"/>
              <a:gd name="T22" fmla="*/ 510 w 642"/>
              <a:gd name="T23" fmla="*/ 638 h 895"/>
              <a:gd name="T24" fmla="*/ 496 w 642"/>
              <a:gd name="T25" fmla="*/ 644 h 895"/>
              <a:gd name="T26" fmla="*/ 462 w 642"/>
              <a:gd name="T27" fmla="*/ 632 h 895"/>
              <a:gd name="T28" fmla="*/ 417 w 642"/>
              <a:gd name="T29" fmla="*/ 670 h 895"/>
              <a:gd name="T30" fmla="*/ 412 w 642"/>
              <a:gd name="T31" fmla="*/ 684 h 895"/>
              <a:gd name="T32" fmla="*/ 443 w 642"/>
              <a:gd name="T33" fmla="*/ 737 h 895"/>
              <a:gd name="T34" fmla="*/ 429 w 642"/>
              <a:gd name="T35" fmla="*/ 755 h 895"/>
              <a:gd name="T36" fmla="*/ 394 w 642"/>
              <a:gd name="T37" fmla="*/ 800 h 895"/>
              <a:gd name="T38" fmla="*/ 369 w 642"/>
              <a:gd name="T39" fmla="*/ 786 h 895"/>
              <a:gd name="T40" fmla="*/ 363 w 642"/>
              <a:gd name="T41" fmla="*/ 822 h 895"/>
              <a:gd name="T42" fmla="*/ 355 w 642"/>
              <a:gd name="T43" fmla="*/ 843 h 895"/>
              <a:gd name="T44" fmla="*/ 324 w 642"/>
              <a:gd name="T45" fmla="*/ 862 h 895"/>
              <a:gd name="T46" fmla="*/ 312 w 642"/>
              <a:gd name="T47" fmla="*/ 891 h 895"/>
              <a:gd name="T48" fmla="*/ 289 w 642"/>
              <a:gd name="T49" fmla="*/ 891 h 895"/>
              <a:gd name="T50" fmla="*/ 281 w 642"/>
              <a:gd name="T51" fmla="*/ 868 h 895"/>
              <a:gd name="T52" fmla="*/ 258 w 642"/>
              <a:gd name="T53" fmla="*/ 870 h 895"/>
              <a:gd name="T54" fmla="*/ 224 w 642"/>
              <a:gd name="T55" fmla="*/ 865 h 895"/>
              <a:gd name="T56" fmla="*/ 199 w 642"/>
              <a:gd name="T57" fmla="*/ 851 h 895"/>
              <a:gd name="T58" fmla="*/ 167 w 642"/>
              <a:gd name="T59" fmla="*/ 825 h 895"/>
              <a:gd name="T60" fmla="*/ 131 w 642"/>
              <a:gd name="T61" fmla="*/ 794 h 895"/>
              <a:gd name="T62" fmla="*/ 79 w 642"/>
              <a:gd name="T63" fmla="*/ 732 h 895"/>
              <a:gd name="T64" fmla="*/ 114 w 642"/>
              <a:gd name="T65" fmla="*/ 709 h 895"/>
              <a:gd name="T66" fmla="*/ 128 w 642"/>
              <a:gd name="T67" fmla="*/ 684 h 895"/>
              <a:gd name="T68" fmla="*/ 145 w 642"/>
              <a:gd name="T69" fmla="*/ 689 h 895"/>
              <a:gd name="T70" fmla="*/ 153 w 642"/>
              <a:gd name="T71" fmla="*/ 667 h 895"/>
              <a:gd name="T72" fmla="*/ 139 w 642"/>
              <a:gd name="T73" fmla="*/ 630 h 895"/>
              <a:gd name="T74" fmla="*/ 139 w 642"/>
              <a:gd name="T75" fmla="*/ 596 h 895"/>
              <a:gd name="T76" fmla="*/ 55 w 642"/>
              <a:gd name="T77" fmla="*/ 519 h 895"/>
              <a:gd name="T78" fmla="*/ 12 w 642"/>
              <a:gd name="T79" fmla="*/ 508 h 895"/>
              <a:gd name="T80" fmla="*/ 20 w 642"/>
              <a:gd name="T81" fmla="*/ 459 h 895"/>
              <a:gd name="T82" fmla="*/ 34 w 642"/>
              <a:gd name="T83" fmla="*/ 459 h 895"/>
              <a:gd name="T84" fmla="*/ 43 w 642"/>
              <a:gd name="T85" fmla="*/ 431 h 895"/>
              <a:gd name="T86" fmla="*/ 65 w 642"/>
              <a:gd name="T87" fmla="*/ 377 h 895"/>
              <a:gd name="T88" fmla="*/ 83 w 642"/>
              <a:gd name="T89" fmla="*/ 320 h 895"/>
              <a:gd name="T90" fmla="*/ 59 w 642"/>
              <a:gd name="T91" fmla="*/ 292 h 895"/>
              <a:gd name="T92" fmla="*/ 124 w 642"/>
              <a:gd name="T93" fmla="*/ 279 h 895"/>
              <a:gd name="T94" fmla="*/ 191 w 642"/>
              <a:gd name="T95" fmla="*/ 245 h 895"/>
              <a:gd name="T96" fmla="*/ 174 w 642"/>
              <a:gd name="T97" fmla="*/ 169 h 895"/>
              <a:gd name="T98" fmla="*/ 231 w 642"/>
              <a:gd name="T99" fmla="*/ 79 h 895"/>
              <a:gd name="T100" fmla="*/ 298 w 642"/>
              <a:gd name="T101" fmla="*/ 26 h 895"/>
              <a:gd name="T102" fmla="*/ 343 w 642"/>
              <a:gd name="T103" fmla="*/ 19 h 895"/>
              <a:gd name="T104" fmla="*/ 383 w 642"/>
              <a:gd name="T105" fmla="*/ 28 h 895"/>
              <a:gd name="T106" fmla="*/ 443 w 642"/>
              <a:gd name="T107" fmla="*/ 47 h 895"/>
              <a:gd name="T108" fmla="*/ 499 w 642"/>
              <a:gd name="T109" fmla="*/ 56 h 895"/>
              <a:gd name="T110" fmla="*/ 567 w 642"/>
              <a:gd name="T111" fmla="*/ 47 h 8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42" h="895">
                <a:moveTo>
                  <a:pt x="596" y="45"/>
                </a:moveTo>
                <a:lnTo>
                  <a:pt x="641" y="170"/>
                </a:lnTo>
                <a:lnTo>
                  <a:pt x="613" y="184"/>
                </a:lnTo>
                <a:lnTo>
                  <a:pt x="624" y="209"/>
                </a:lnTo>
                <a:lnTo>
                  <a:pt x="629" y="244"/>
                </a:lnTo>
                <a:lnTo>
                  <a:pt x="627" y="266"/>
                </a:lnTo>
                <a:lnTo>
                  <a:pt x="618" y="280"/>
                </a:lnTo>
                <a:lnTo>
                  <a:pt x="587" y="318"/>
                </a:lnTo>
                <a:lnTo>
                  <a:pt x="550" y="360"/>
                </a:lnTo>
                <a:lnTo>
                  <a:pt x="553" y="375"/>
                </a:lnTo>
                <a:lnTo>
                  <a:pt x="567" y="385"/>
                </a:lnTo>
                <a:lnTo>
                  <a:pt x="541" y="434"/>
                </a:lnTo>
                <a:lnTo>
                  <a:pt x="553" y="454"/>
                </a:lnTo>
                <a:lnTo>
                  <a:pt x="567" y="477"/>
                </a:lnTo>
                <a:lnTo>
                  <a:pt x="558" y="499"/>
                </a:lnTo>
                <a:lnTo>
                  <a:pt x="550" y="519"/>
                </a:lnTo>
                <a:lnTo>
                  <a:pt x="533" y="530"/>
                </a:lnTo>
                <a:lnTo>
                  <a:pt x="541" y="559"/>
                </a:lnTo>
                <a:lnTo>
                  <a:pt x="541" y="579"/>
                </a:lnTo>
                <a:lnTo>
                  <a:pt x="533" y="598"/>
                </a:lnTo>
                <a:lnTo>
                  <a:pt x="533" y="618"/>
                </a:lnTo>
                <a:lnTo>
                  <a:pt x="522" y="630"/>
                </a:lnTo>
                <a:lnTo>
                  <a:pt x="522" y="635"/>
                </a:lnTo>
                <a:lnTo>
                  <a:pt x="510" y="638"/>
                </a:lnTo>
                <a:lnTo>
                  <a:pt x="502" y="649"/>
                </a:lnTo>
                <a:lnTo>
                  <a:pt x="496" y="644"/>
                </a:lnTo>
                <a:lnTo>
                  <a:pt x="479" y="632"/>
                </a:lnTo>
                <a:lnTo>
                  <a:pt x="462" y="632"/>
                </a:lnTo>
                <a:lnTo>
                  <a:pt x="446" y="641"/>
                </a:lnTo>
                <a:lnTo>
                  <a:pt x="417" y="670"/>
                </a:lnTo>
                <a:lnTo>
                  <a:pt x="408" y="675"/>
                </a:lnTo>
                <a:lnTo>
                  <a:pt x="412" y="684"/>
                </a:lnTo>
                <a:lnTo>
                  <a:pt x="439" y="726"/>
                </a:lnTo>
                <a:lnTo>
                  <a:pt x="443" y="737"/>
                </a:lnTo>
                <a:lnTo>
                  <a:pt x="439" y="749"/>
                </a:lnTo>
                <a:lnTo>
                  <a:pt x="429" y="755"/>
                </a:lnTo>
                <a:lnTo>
                  <a:pt x="406" y="780"/>
                </a:lnTo>
                <a:lnTo>
                  <a:pt x="394" y="800"/>
                </a:lnTo>
                <a:lnTo>
                  <a:pt x="383" y="791"/>
                </a:lnTo>
                <a:lnTo>
                  <a:pt x="369" y="786"/>
                </a:lnTo>
                <a:lnTo>
                  <a:pt x="363" y="791"/>
                </a:lnTo>
                <a:lnTo>
                  <a:pt x="363" y="822"/>
                </a:lnTo>
                <a:lnTo>
                  <a:pt x="360" y="839"/>
                </a:lnTo>
                <a:lnTo>
                  <a:pt x="355" y="843"/>
                </a:lnTo>
                <a:lnTo>
                  <a:pt x="329" y="854"/>
                </a:lnTo>
                <a:lnTo>
                  <a:pt x="324" y="862"/>
                </a:lnTo>
                <a:lnTo>
                  <a:pt x="318" y="879"/>
                </a:lnTo>
                <a:lnTo>
                  <a:pt x="312" y="891"/>
                </a:lnTo>
                <a:lnTo>
                  <a:pt x="303" y="894"/>
                </a:lnTo>
                <a:lnTo>
                  <a:pt x="289" y="891"/>
                </a:lnTo>
                <a:lnTo>
                  <a:pt x="281" y="885"/>
                </a:lnTo>
                <a:lnTo>
                  <a:pt x="281" y="868"/>
                </a:lnTo>
                <a:lnTo>
                  <a:pt x="272" y="860"/>
                </a:lnTo>
                <a:lnTo>
                  <a:pt x="258" y="870"/>
                </a:lnTo>
                <a:lnTo>
                  <a:pt x="230" y="885"/>
                </a:lnTo>
                <a:lnTo>
                  <a:pt x="224" y="865"/>
                </a:lnTo>
                <a:lnTo>
                  <a:pt x="210" y="856"/>
                </a:lnTo>
                <a:lnTo>
                  <a:pt x="199" y="851"/>
                </a:lnTo>
                <a:lnTo>
                  <a:pt x="184" y="848"/>
                </a:lnTo>
                <a:lnTo>
                  <a:pt x="167" y="825"/>
                </a:lnTo>
                <a:lnTo>
                  <a:pt x="145" y="789"/>
                </a:lnTo>
                <a:lnTo>
                  <a:pt x="131" y="794"/>
                </a:lnTo>
                <a:lnTo>
                  <a:pt x="117" y="800"/>
                </a:lnTo>
                <a:lnTo>
                  <a:pt x="79" y="732"/>
                </a:lnTo>
                <a:lnTo>
                  <a:pt x="91" y="732"/>
                </a:lnTo>
                <a:lnTo>
                  <a:pt x="114" y="709"/>
                </a:lnTo>
                <a:lnTo>
                  <a:pt x="117" y="692"/>
                </a:lnTo>
                <a:lnTo>
                  <a:pt x="128" y="684"/>
                </a:lnTo>
                <a:lnTo>
                  <a:pt x="136" y="684"/>
                </a:lnTo>
                <a:lnTo>
                  <a:pt x="145" y="689"/>
                </a:lnTo>
                <a:lnTo>
                  <a:pt x="153" y="680"/>
                </a:lnTo>
                <a:lnTo>
                  <a:pt x="153" y="667"/>
                </a:lnTo>
                <a:lnTo>
                  <a:pt x="136" y="661"/>
                </a:lnTo>
                <a:lnTo>
                  <a:pt x="139" y="630"/>
                </a:lnTo>
                <a:lnTo>
                  <a:pt x="139" y="604"/>
                </a:lnTo>
                <a:lnTo>
                  <a:pt x="139" y="596"/>
                </a:lnTo>
                <a:lnTo>
                  <a:pt x="119" y="584"/>
                </a:lnTo>
                <a:lnTo>
                  <a:pt x="55" y="519"/>
                </a:lnTo>
                <a:lnTo>
                  <a:pt x="26" y="542"/>
                </a:lnTo>
                <a:lnTo>
                  <a:pt x="12" y="508"/>
                </a:lnTo>
                <a:lnTo>
                  <a:pt x="0" y="491"/>
                </a:lnTo>
                <a:lnTo>
                  <a:pt x="20" y="459"/>
                </a:lnTo>
                <a:lnTo>
                  <a:pt x="26" y="442"/>
                </a:lnTo>
                <a:lnTo>
                  <a:pt x="34" y="459"/>
                </a:lnTo>
                <a:lnTo>
                  <a:pt x="48" y="454"/>
                </a:lnTo>
                <a:lnTo>
                  <a:pt x="43" y="431"/>
                </a:lnTo>
                <a:lnTo>
                  <a:pt x="37" y="397"/>
                </a:lnTo>
                <a:lnTo>
                  <a:pt x="65" y="377"/>
                </a:lnTo>
                <a:lnTo>
                  <a:pt x="77" y="363"/>
                </a:lnTo>
                <a:lnTo>
                  <a:pt x="83" y="320"/>
                </a:lnTo>
                <a:lnTo>
                  <a:pt x="65" y="311"/>
                </a:lnTo>
                <a:lnTo>
                  <a:pt x="59" y="292"/>
                </a:lnTo>
                <a:lnTo>
                  <a:pt x="68" y="278"/>
                </a:lnTo>
                <a:lnTo>
                  <a:pt x="124" y="279"/>
                </a:lnTo>
                <a:lnTo>
                  <a:pt x="159" y="297"/>
                </a:lnTo>
                <a:lnTo>
                  <a:pt x="191" y="245"/>
                </a:lnTo>
                <a:lnTo>
                  <a:pt x="168" y="229"/>
                </a:lnTo>
                <a:lnTo>
                  <a:pt x="174" y="169"/>
                </a:lnTo>
                <a:lnTo>
                  <a:pt x="228" y="94"/>
                </a:lnTo>
                <a:lnTo>
                  <a:pt x="231" y="79"/>
                </a:lnTo>
                <a:lnTo>
                  <a:pt x="273" y="64"/>
                </a:lnTo>
                <a:lnTo>
                  <a:pt x="298" y="26"/>
                </a:lnTo>
                <a:lnTo>
                  <a:pt x="324" y="0"/>
                </a:lnTo>
                <a:lnTo>
                  <a:pt x="343" y="19"/>
                </a:lnTo>
                <a:lnTo>
                  <a:pt x="358" y="19"/>
                </a:lnTo>
                <a:lnTo>
                  <a:pt x="383" y="28"/>
                </a:lnTo>
                <a:lnTo>
                  <a:pt x="420" y="31"/>
                </a:lnTo>
                <a:lnTo>
                  <a:pt x="443" y="47"/>
                </a:lnTo>
                <a:lnTo>
                  <a:pt x="471" y="59"/>
                </a:lnTo>
                <a:lnTo>
                  <a:pt x="499" y="56"/>
                </a:lnTo>
                <a:lnTo>
                  <a:pt x="536" y="47"/>
                </a:lnTo>
                <a:lnTo>
                  <a:pt x="567" y="47"/>
                </a:lnTo>
                <a:lnTo>
                  <a:pt x="596" y="45"/>
                </a:lnTo>
              </a:path>
            </a:pathLst>
          </a:custGeom>
          <a:solidFill>
            <a:schemeClr val="accent2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0" name="Freeform 16"/>
          <p:cNvSpPr>
            <a:spLocks/>
          </p:cNvSpPr>
          <p:nvPr/>
        </p:nvSpPr>
        <p:spPr bwMode="auto">
          <a:xfrm>
            <a:off x="5407909" y="1861246"/>
            <a:ext cx="658332" cy="702928"/>
          </a:xfrm>
          <a:custGeom>
            <a:avLst/>
            <a:gdLst>
              <a:gd name="T0" fmla="*/ 373 w 374"/>
              <a:gd name="T1" fmla="*/ 119 h 419"/>
              <a:gd name="T2" fmla="*/ 363 w 374"/>
              <a:gd name="T3" fmla="*/ 108 h 419"/>
              <a:gd name="T4" fmla="*/ 341 w 374"/>
              <a:gd name="T5" fmla="*/ 108 h 419"/>
              <a:gd name="T6" fmla="*/ 315 w 374"/>
              <a:gd name="T7" fmla="*/ 102 h 419"/>
              <a:gd name="T8" fmla="*/ 270 w 374"/>
              <a:gd name="T9" fmla="*/ 88 h 419"/>
              <a:gd name="T10" fmla="*/ 250 w 374"/>
              <a:gd name="T11" fmla="*/ 65 h 419"/>
              <a:gd name="T12" fmla="*/ 242 w 374"/>
              <a:gd name="T13" fmla="*/ 60 h 419"/>
              <a:gd name="T14" fmla="*/ 235 w 374"/>
              <a:gd name="T15" fmla="*/ 71 h 419"/>
              <a:gd name="T16" fmla="*/ 230 w 374"/>
              <a:gd name="T17" fmla="*/ 91 h 419"/>
              <a:gd name="T18" fmla="*/ 213 w 374"/>
              <a:gd name="T19" fmla="*/ 73 h 419"/>
              <a:gd name="T20" fmla="*/ 210 w 374"/>
              <a:gd name="T21" fmla="*/ 63 h 419"/>
              <a:gd name="T22" fmla="*/ 225 w 374"/>
              <a:gd name="T23" fmla="*/ 51 h 419"/>
              <a:gd name="T24" fmla="*/ 227 w 374"/>
              <a:gd name="T25" fmla="*/ 48 h 419"/>
              <a:gd name="T26" fmla="*/ 210 w 374"/>
              <a:gd name="T27" fmla="*/ 11 h 419"/>
              <a:gd name="T28" fmla="*/ 190 w 374"/>
              <a:gd name="T29" fmla="*/ 17 h 419"/>
              <a:gd name="T30" fmla="*/ 168 w 374"/>
              <a:gd name="T31" fmla="*/ 17 h 419"/>
              <a:gd name="T32" fmla="*/ 138 w 374"/>
              <a:gd name="T33" fmla="*/ 0 h 419"/>
              <a:gd name="T34" fmla="*/ 133 w 374"/>
              <a:gd name="T35" fmla="*/ 18 h 419"/>
              <a:gd name="T36" fmla="*/ 129 w 374"/>
              <a:gd name="T37" fmla="*/ 34 h 419"/>
              <a:gd name="T38" fmla="*/ 115 w 374"/>
              <a:gd name="T39" fmla="*/ 40 h 419"/>
              <a:gd name="T40" fmla="*/ 102 w 374"/>
              <a:gd name="T41" fmla="*/ 48 h 419"/>
              <a:gd name="T42" fmla="*/ 97 w 374"/>
              <a:gd name="T43" fmla="*/ 68 h 419"/>
              <a:gd name="T44" fmla="*/ 92 w 374"/>
              <a:gd name="T45" fmla="*/ 82 h 419"/>
              <a:gd name="T46" fmla="*/ 68 w 374"/>
              <a:gd name="T47" fmla="*/ 99 h 419"/>
              <a:gd name="T48" fmla="*/ 62 w 374"/>
              <a:gd name="T49" fmla="*/ 120 h 419"/>
              <a:gd name="T50" fmla="*/ 51 w 374"/>
              <a:gd name="T51" fmla="*/ 127 h 419"/>
              <a:gd name="T52" fmla="*/ 37 w 374"/>
              <a:gd name="T53" fmla="*/ 134 h 419"/>
              <a:gd name="T54" fmla="*/ 36 w 374"/>
              <a:gd name="T55" fmla="*/ 156 h 419"/>
              <a:gd name="T56" fmla="*/ 26 w 374"/>
              <a:gd name="T57" fmla="*/ 171 h 419"/>
              <a:gd name="T58" fmla="*/ 14 w 374"/>
              <a:gd name="T59" fmla="*/ 193 h 419"/>
              <a:gd name="T60" fmla="*/ 17 w 374"/>
              <a:gd name="T61" fmla="*/ 207 h 419"/>
              <a:gd name="T62" fmla="*/ 0 w 374"/>
              <a:gd name="T63" fmla="*/ 218 h 419"/>
              <a:gd name="T64" fmla="*/ 5 w 374"/>
              <a:gd name="T65" fmla="*/ 236 h 419"/>
              <a:gd name="T66" fmla="*/ 3 w 374"/>
              <a:gd name="T67" fmla="*/ 258 h 419"/>
              <a:gd name="T68" fmla="*/ 26 w 374"/>
              <a:gd name="T69" fmla="*/ 276 h 419"/>
              <a:gd name="T70" fmla="*/ 42 w 374"/>
              <a:gd name="T71" fmla="*/ 288 h 419"/>
              <a:gd name="T72" fmla="*/ 63 w 374"/>
              <a:gd name="T73" fmla="*/ 278 h 419"/>
              <a:gd name="T74" fmla="*/ 88 w 374"/>
              <a:gd name="T75" fmla="*/ 290 h 419"/>
              <a:gd name="T76" fmla="*/ 99 w 374"/>
              <a:gd name="T77" fmla="*/ 307 h 419"/>
              <a:gd name="T78" fmla="*/ 105 w 374"/>
              <a:gd name="T79" fmla="*/ 327 h 419"/>
              <a:gd name="T80" fmla="*/ 138 w 374"/>
              <a:gd name="T81" fmla="*/ 333 h 419"/>
              <a:gd name="T82" fmla="*/ 151 w 374"/>
              <a:gd name="T83" fmla="*/ 341 h 419"/>
              <a:gd name="T84" fmla="*/ 147 w 374"/>
              <a:gd name="T85" fmla="*/ 363 h 419"/>
              <a:gd name="T86" fmla="*/ 125 w 374"/>
              <a:gd name="T87" fmla="*/ 367 h 419"/>
              <a:gd name="T88" fmla="*/ 123 w 374"/>
              <a:gd name="T89" fmla="*/ 399 h 419"/>
              <a:gd name="T90" fmla="*/ 176 w 374"/>
              <a:gd name="T91" fmla="*/ 399 h 419"/>
              <a:gd name="T92" fmla="*/ 210 w 374"/>
              <a:gd name="T93" fmla="*/ 418 h 419"/>
              <a:gd name="T94" fmla="*/ 242 w 374"/>
              <a:gd name="T95" fmla="*/ 363 h 419"/>
              <a:gd name="T96" fmla="*/ 218 w 374"/>
              <a:gd name="T97" fmla="*/ 346 h 419"/>
              <a:gd name="T98" fmla="*/ 225 w 374"/>
              <a:gd name="T99" fmla="*/ 287 h 419"/>
              <a:gd name="T100" fmla="*/ 277 w 374"/>
              <a:gd name="T101" fmla="*/ 217 h 419"/>
              <a:gd name="T102" fmla="*/ 282 w 374"/>
              <a:gd name="T103" fmla="*/ 198 h 419"/>
              <a:gd name="T104" fmla="*/ 324 w 374"/>
              <a:gd name="T105" fmla="*/ 184 h 419"/>
              <a:gd name="T106" fmla="*/ 349 w 374"/>
              <a:gd name="T107" fmla="*/ 144 h 419"/>
              <a:gd name="T108" fmla="*/ 373 w 374"/>
              <a:gd name="T109" fmla="*/ 119 h 4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74" h="419">
                <a:moveTo>
                  <a:pt x="373" y="119"/>
                </a:moveTo>
                <a:lnTo>
                  <a:pt x="363" y="108"/>
                </a:lnTo>
                <a:lnTo>
                  <a:pt x="341" y="108"/>
                </a:lnTo>
                <a:lnTo>
                  <a:pt x="315" y="102"/>
                </a:lnTo>
                <a:lnTo>
                  <a:pt x="270" y="88"/>
                </a:lnTo>
                <a:lnTo>
                  <a:pt x="250" y="65"/>
                </a:lnTo>
                <a:lnTo>
                  <a:pt x="242" y="60"/>
                </a:lnTo>
                <a:lnTo>
                  <a:pt x="235" y="71"/>
                </a:lnTo>
                <a:lnTo>
                  <a:pt x="230" y="91"/>
                </a:lnTo>
                <a:lnTo>
                  <a:pt x="213" y="73"/>
                </a:lnTo>
                <a:lnTo>
                  <a:pt x="210" y="63"/>
                </a:lnTo>
                <a:lnTo>
                  <a:pt x="225" y="51"/>
                </a:lnTo>
                <a:lnTo>
                  <a:pt x="227" y="48"/>
                </a:lnTo>
                <a:lnTo>
                  <a:pt x="210" y="11"/>
                </a:lnTo>
                <a:lnTo>
                  <a:pt x="190" y="17"/>
                </a:lnTo>
                <a:lnTo>
                  <a:pt x="168" y="17"/>
                </a:lnTo>
                <a:lnTo>
                  <a:pt x="138" y="0"/>
                </a:lnTo>
                <a:lnTo>
                  <a:pt x="133" y="18"/>
                </a:lnTo>
                <a:lnTo>
                  <a:pt x="129" y="34"/>
                </a:lnTo>
                <a:lnTo>
                  <a:pt x="115" y="40"/>
                </a:lnTo>
                <a:lnTo>
                  <a:pt x="102" y="48"/>
                </a:lnTo>
                <a:lnTo>
                  <a:pt x="97" y="68"/>
                </a:lnTo>
                <a:lnTo>
                  <a:pt x="92" y="82"/>
                </a:lnTo>
                <a:lnTo>
                  <a:pt x="68" y="99"/>
                </a:lnTo>
                <a:lnTo>
                  <a:pt x="62" y="120"/>
                </a:lnTo>
                <a:lnTo>
                  <a:pt x="51" y="127"/>
                </a:lnTo>
                <a:lnTo>
                  <a:pt x="37" y="134"/>
                </a:lnTo>
                <a:lnTo>
                  <a:pt x="36" y="156"/>
                </a:lnTo>
                <a:lnTo>
                  <a:pt x="26" y="171"/>
                </a:lnTo>
                <a:lnTo>
                  <a:pt x="14" y="193"/>
                </a:lnTo>
                <a:lnTo>
                  <a:pt x="17" y="207"/>
                </a:lnTo>
                <a:lnTo>
                  <a:pt x="0" y="218"/>
                </a:lnTo>
                <a:lnTo>
                  <a:pt x="5" y="236"/>
                </a:lnTo>
                <a:lnTo>
                  <a:pt x="3" y="258"/>
                </a:lnTo>
                <a:lnTo>
                  <a:pt x="26" y="276"/>
                </a:lnTo>
                <a:lnTo>
                  <a:pt x="42" y="288"/>
                </a:lnTo>
                <a:lnTo>
                  <a:pt x="63" y="278"/>
                </a:lnTo>
                <a:lnTo>
                  <a:pt x="88" y="290"/>
                </a:lnTo>
                <a:lnTo>
                  <a:pt x="99" y="307"/>
                </a:lnTo>
                <a:lnTo>
                  <a:pt x="105" y="327"/>
                </a:lnTo>
                <a:lnTo>
                  <a:pt x="138" y="333"/>
                </a:lnTo>
                <a:lnTo>
                  <a:pt x="151" y="341"/>
                </a:lnTo>
                <a:lnTo>
                  <a:pt x="147" y="363"/>
                </a:lnTo>
                <a:lnTo>
                  <a:pt x="125" y="367"/>
                </a:lnTo>
                <a:lnTo>
                  <a:pt x="123" y="399"/>
                </a:lnTo>
                <a:lnTo>
                  <a:pt x="176" y="399"/>
                </a:lnTo>
                <a:lnTo>
                  <a:pt x="210" y="418"/>
                </a:lnTo>
                <a:lnTo>
                  <a:pt x="242" y="363"/>
                </a:lnTo>
                <a:lnTo>
                  <a:pt x="218" y="346"/>
                </a:lnTo>
                <a:lnTo>
                  <a:pt x="225" y="287"/>
                </a:lnTo>
                <a:lnTo>
                  <a:pt x="277" y="217"/>
                </a:lnTo>
                <a:lnTo>
                  <a:pt x="282" y="198"/>
                </a:lnTo>
                <a:lnTo>
                  <a:pt x="324" y="184"/>
                </a:lnTo>
                <a:lnTo>
                  <a:pt x="349" y="144"/>
                </a:lnTo>
                <a:lnTo>
                  <a:pt x="373" y="119"/>
                </a:lnTo>
              </a:path>
            </a:pathLst>
          </a:custGeom>
          <a:solidFill>
            <a:srgbClr val="FFCD00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1" name="Freeform 17"/>
          <p:cNvSpPr>
            <a:spLocks/>
          </p:cNvSpPr>
          <p:nvPr/>
        </p:nvSpPr>
        <p:spPr bwMode="auto">
          <a:xfrm>
            <a:off x="5104412" y="1810203"/>
            <a:ext cx="548107" cy="488550"/>
          </a:xfrm>
          <a:custGeom>
            <a:avLst/>
            <a:gdLst>
              <a:gd name="T0" fmla="*/ 310 w 311"/>
              <a:gd name="T1" fmla="*/ 30 h 292"/>
              <a:gd name="T2" fmla="*/ 300 w 311"/>
              <a:gd name="T3" fmla="*/ 23 h 292"/>
              <a:gd name="T4" fmla="*/ 275 w 311"/>
              <a:gd name="T5" fmla="*/ 43 h 292"/>
              <a:gd name="T6" fmla="*/ 249 w 311"/>
              <a:gd name="T7" fmla="*/ 43 h 292"/>
              <a:gd name="T8" fmla="*/ 238 w 311"/>
              <a:gd name="T9" fmla="*/ 51 h 292"/>
              <a:gd name="T10" fmla="*/ 218 w 311"/>
              <a:gd name="T11" fmla="*/ 51 h 292"/>
              <a:gd name="T12" fmla="*/ 187 w 311"/>
              <a:gd name="T13" fmla="*/ 34 h 292"/>
              <a:gd name="T14" fmla="*/ 167 w 311"/>
              <a:gd name="T15" fmla="*/ 23 h 292"/>
              <a:gd name="T16" fmla="*/ 147 w 311"/>
              <a:gd name="T17" fmla="*/ 26 h 292"/>
              <a:gd name="T18" fmla="*/ 90 w 311"/>
              <a:gd name="T19" fmla="*/ 0 h 292"/>
              <a:gd name="T20" fmla="*/ 73 w 311"/>
              <a:gd name="T21" fmla="*/ 12 h 292"/>
              <a:gd name="T22" fmla="*/ 59 w 311"/>
              <a:gd name="T23" fmla="*/ 15 h 292"/>
              <a:gd name="T24" fmla="*/ 54 w 311"/>
              <a:gd name="T25" fmla="*/ 26 h 292"/>
              <a:gd name="T26" fmla="*/ 59 w 311"/>
              <a:gd name="T27" fmla="*/ 34 h 292"/>
              <a:gd name="T28" fmla="*/ 56 w 311"/>
              <a:gd name="T29" fmla="*/ 43 h 292"/>
              <a:gd name="T30" fmla="*/ 22 w 311"/>
              <a:gd name="T31" fmla="*/ 36 h 292"/>
              <a:gd name="T32" fmla="*/ 6 w 311"/>
              <a:gd name="T33" fmla="*/ 46 h 292"/>
              <a:gd name="T34" fmla="*/ 0 w 311"/>
              <a:gd name="T35" fmla="*/ 61 h 292"/>
              <a:gd name="T36" fmla="*/ 1 w 311"/>
              <a:gd name="T37" fmla="*/ 80 h 292"/>
              <a:gd name="T38" fmla="*/ 25 w 311"/>
              <a:gd name="T39" fmla="*/ 111 h 292"/>
              <a:gd name="T40" fmla="*/ 19 w 311"/>
              <a:gd name="T41" fmla="*/ 134 h 292"/>
              <a:gd name="T42" fmla="*/ 42 w 311"/>
              <a:gd name="T43" fmla="*/ 156 h 292"/>
              <a:gd name="T44" fmla="*/ 41 w 311"/>
              <a:gd name="T45" fmla="*/ 169 h 292"/>
              <a:gd name="T46" fmla="*/ 14 w 311"/>
              <a:gd name="T47" fmla="*/ 176 h 292"/>
              <a:gd name="T48" fmla="*/ 18 w 311"/>
              <a:gd name="T49" fmla="*/ 204 h 292"/>
              <a:gd name="T50" fmla="*/ 40 w 311"/>
              <a:gd name="T51" fmla="*/ 210 h 292"/>
              <a:gd name="T52" fmla="*/ 49 w 311"/>
              <a:gd name="T53" fmla="*/ 241 h 292"/>
              <a:gd name="T54" fmla="*/ 93 w 311"/>
              <a:gd name="T55" fmla="*/ 246 h 292"/>
              <a:gd name="T56" fmla="*/ 110 w 311"/>
              <a:gd name="T57" fmla="*/ 261 h 292"/>
              <a:gd name="T58" fmla="*/ 130 w 311"/>
              <a:gd name="T59" fmla="*/ 280 h 292"/>
              <a:gd name="T60" fmla="*/ 143 w 311"/>
              <a:gd name="T61" fmla="*/ 279 h 292"/>
              <a:gd name="T62" fmla="*/ 176 w 311"/>
              <a:gd name="T63" fmla="*/ 291 h 292"/>
              <a:gd name="T64" fmla="*/ 178 w 311"/>
              <a:gd name="T65" fmla="*/ 270 h 292"/>
              <a:gd name="T66" fmla="*/ 174 w 311"/>
              <a:gd name="T67" fmla="*/ 247 h 292"/>
              <a:gd name="T68" fmla="*/ 191 w 311"/>
              <a:gd name="T69" fmla="*/ 238 h 292"/>
              <a:gd name="T70" fmla="*/ 187 w 311"/>
              <a:gd name="T71" fmla="*/ 223 h 292"/>
              <a:gd name="T72" fmla="*/ 201 w 311"/>
              <a:gd name="T73" fmla="*/ 196 h 292"/>
              <a:gd name="T74" fmla="*/ 207 w 311"/>
              <a:gd name="T75" fmla="*/ 187 h 292"/>
              <a:gd name="T76" fmla="*/ 209 w 311"/>
              <a:gd name="T77" fmla="*/ 165 h 292"/>
              <a:gd name="T78" fmla="*/ 237 w 311"/>
              <a:gd name="T79" fmla="*/ 151 h 292"/>
              <a:gd name="T80" fmla="*/ 240 w 311"/>
              <a:gd name="T81" fmla="*/ 130 h 292"/>
              <a:gd name="T82" fmla="*/ 261 w 311"/>
              <a:gd name="T83" fmla="*/ 117 h 292"/>
              <a:gd name="T84" fmla="*/ 269 w 311"/>
              <a:gd name="T85" fmla="*/ 105 h 292"/>
              <a:gd name="T86" fmla="*/ 273 w 311"/>
              <a:gd name="T87" fmla="*/ 79 h 292"/>
              <a:gd name="T88" fmla="*/ 289 w 311"/>
              <a:gd name="T89" fmla="*/ 69 h 292"/>
              <a:gd name="T90" fmla="*/ 302 w 311"/>
              <a:gd name="T91" fmla="*/ 64 h 292"/>
              <a:gd name="T92" fmla="*/ 310 w 311"/>
              <a:gd name="T93" fmla="*/ 30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11" h="292">
                <a:moveTo>
                  <a:pt x="310" y="30"/>
                </a:moveTo>
                <a:lnTo>
                  <a:pt x="300" y="23"/>
                </a:lnTo>
                <a:lnTo>
                  <a:pt x="275" y="43"/>
                </a:lnTo>
                <a:lnTo>
                  <a:pt x="249" y="43"/>
                </a:lnTo>
                <a:lnTo>
                  <a:pt x="238" y="51"/>
                </a:lnTo>
                <a:lnTo>
                  <a:pt x="218" y="51"/>
                </a:lnTo>
                <a:lnTo>
                  <a:pt x="187" y="34"/>
                </a:lnTo>
                <a:lnTo>
                  <a:pt x="167" y="23"/>
                </a:lnTo>
                <a:lnTo>
                  <a:pt x="147" y="26"/>
                </a:lnTo>
                <a:lnTo>
                  <a:pt x="90" y="0"/>
                </a:lnTo>
                <a:lnTo>
                  <a:pt x="73" y="12"/>
                </a:lnTo>
                <a:lnTo>
                  <a:pt x="59" y="15"/>
                </a:lnTo>
                <a:lnTo>
                  <a:pt x="54" y="26"/>
                </a:lnTo>
                <a:lnTo>
                  <a:pt x="59" y="34"/>
                </a:lnTo>
                <a:lnTo>
                  <a:pt x="56" y="43"/>
                </a:lnTo>
                <a:lnTo>
                  <a:pt x="22" y="36"/>
                </a:lnTo>
                <a:lnTo>
                  <a:pt x="6" y="46"/>
                </a:lnTo>
                <a:lnTo>
                  <a:pt x="0" y="61"/>
                </a:lnTo>
                <a:lnTo>
                  <a:pt x="1" y="80"/>
                </a:lnTo>
                <a:lnTo>
                  <a:pt x="25" y="111"/>
                </a:lnTo>
                <a:lnTo>
                  <a:pt x="19" y="134"/>
                </a:lnTo>
                <a:lnTo>
                  <a:pt x="42" y="156"/>
                </a:lnTo>
                <a:lnTo>
                  <a:pt x="41" y="169"/>
                </a:lnTo>
                <a:lnTo>
                  <a:pt x="14" y="176"/>
                </a:lnTo>
                <a:lnTo>
                  <a:pt x="18" y="204"/>
                </a:lnTo>
                <a:lnTo>
                  <a:pt x="40" y="210"/>
                </a:lnTo>
                <a:lnTo>
                  <a:pt x="49" y="241"/>
                </a:lnTo>
                <a:lnTo>
                  <a:pt x="93" y="246"/>
                </a:lnTo>
                <a:lnTo>
                  <a:pt x="110" y="261"/>
                </a:lnTo>
                <a:lnTo>
                  <a:pt x="130" y="280"/>
                </a:lnTo>
                <a:lnTo>
                  <a:pt x="143" y="279"/>
                </a:lnTo>
                <a:lnTo>
                  <a:pt x="176" y="291"/>
                </a:lnTo>
                <a:lnTo>
                  <a:pt x="178" y="270"/>
                </a:lnTo>
                <a:lnTo>
                  <a:pt x="174" y="247"/>
                </a:lnTo>
                <a:lnTo>
                  <a:pt x="191" y="238"/>
                </a:lnTo>
                <a:lnTo>
                  <a:pt x="187" y="223"/>
                </a:lnTo>
                <a:lnTo>
                  <a:pt x="201" y="196"/>
                </a:lnTo>
                <a:lnTo>
                  <a:pt x="207" y="187"/>
                </a:lnTo>
                <a:lnTo>
                  <a:pt x="209" y="165"/>
                </a:lnTo>
                <a:lnTo>
                  <a:pt x="237" y="151"/>
                </a:lnTo>
                <a:lnTo>
                  <a:pt x="240" y="130"/>
                </a:lnTo>
                <a:lnTo>
                  <a:pt x="261" y="117"/>
                </a:lnTo>
                <a:lnTo>
                  <a:pt x="269" y="105"/>
                </a:lnTo>
                <a:lnTo>
                  <a:pt x="273" y="79"/>
                </a:lnTo>
                <a:lnTo>
                  <a:pt x="289" y="69"/>
                </a:lnTo>
                <a:lnTo>
                  <a:pt x="302" y="64"/>
                </a:lnTo>
                <a:lnTo>
                  <a:pt x="310" y="30"/>
                </a:lnTo>
              </a:path>
            </a:pathLst>
          </a:custGeom>
          <a:solidFill>
            <a:schemeClr val="accent3">
              <a:lumMod val="5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2" name="Freeform 18"/>
          <p:cNvSpPr>
            <a:spLocks/>
          </p:cNvSpPr>
          <p:nvPr/>
        </p:nvSpPr>
        <p:spPr bwMode="auto">
          <a:xfrm>
            <a:off x="5146690" y="2215626"/>
            <a:ext cx="528478" cy="338339"/>
          </a:xfrm>
          <a:custGeom>
            <a:avLst/>
            <a:gdLst>
              <a:gd name="T0" fmla="*/ 24 w 300"/>
              <a:gd name="T1" fmla="*/ 0 h 202"/>
              <a:gd name="T2" fmla="*/ 66 w 300"/>
              <a:gd name="T3" fmla="*/ 4 h 202"/>
              <a:gd name="T4" fmla="*/ 86 w 300"/>
              <a:gd name="T5" fmla="*/ 19 h 202"/>
              <a:gd name="T6" fmla="*/ 103 w 300"/>
              <a:gd name="T7" fmla="*/ 38 h 202"/>
              <a:gd name="T8" fmla="*/ 119 w 300"/>
              <a:gd name="T9" fmla="*/ 38 h 202"/>
              <a:gd name="T10" fmla="*/ 155 w 300"/>
              <a:gd name="T11" fmla="*/ 49 h 202"/>
              <a:gd name="T12" fmla="*/ 190 w 300"/>
              <a:gd name="T13" fmla="*/ 77 h 202"/>
              <a:gd name="T14" fmla="*/ 211 w 300"/>
              <a:gd name="T15" fmla="*/ 65 h 202"/>
              <a:gd name="T16" fmla="*/ 239 w 300"/>
              <a:gd name="T17" fmla="*/ 79 h 202"/>
              <a:gd name="T18" fmla="*/ 247 w 300"/>
              <a:gd name="T19" fmla="*/ 96 h 202"/>
              <a:gd name="T20" fmla="*/ 254 w 300"/>
              <a:gd name="T21" fmla="*/ 116 h 202"/>
              <a:gd name="T22" fmla="*/ 287 w 300"/>
              <a:gd name="T23" fmla="*/ 121 h 202"/>
              <a:gd name="T24" fmla="*/ 299 w 300"/>
              <a:gd name="T25" fmla="*/ 130 h 202"/>
              <a:gd name="T26" fmla="*/ 294 w 300"/>
              <a:gd name="T27" fmla="*/ 153 h 202"/>
              <a:gd name="T28" fmla="*/ 274 w 300"/>
              <a:gd name="T29" fmla="*/ 157 h 202"/>
              <a:gd name="T30" fmla="*/ 271 w 300"/>
              <a:gd name="T31" fmla="*/ 184 h 202"/>
              <a:gd name="T32" fmla="*/ 256 w 300"/>
              <a:gd name="T33" fmla="*/ 201 h 202"/>
              <a:gd name="T34" fmla="*/ 239 w 300"/>
              <a:gd name="T35" fmla="*/ 201 h 202"/>
              <a:gd name="T36" fmla="*/ 218 w 300"/>
              <a:gd name="T37" fmla="*/ 191 h 202"/>
              <a:gd name="T38" fmla="*/ 216 w 300"/>
              <a:gd name="T39" fmla="*/ 161 h 202"/>
              <a:gd name="T40" fmla="*/ 214 w 300"/>
              <a:gd name="T41" fmla="*/ 149 h 202"/>
              <a:gd name="T42" fmla="*/ 131 w 300"/>
              <a:gd name="T43" fmla="*/ 149 h 202"/>
              <a:gd name="T44" fmla="*/ 123 w 300"/>
              <a:gd name="T45" fmla="*/ 170 h 202"/>
              <a:gd name="T46" fmla="*/ 112 w 300"/>
              <a:gd name="T47" fmla="*/ 187 h 202"/>
              <a:gd name="T48" fmla="*/ 91 w 300"/>
              <a:gd name="T49" fmla="*/ 192 h 202"/>
              <a:gd name="T50" fmla="*/ 80 w 300"/>
              <a:gd name="T51" fmla="*/ 187 h 202"/>
              <a:gd name="T52" fmla="*/ 80 w 300"/>
              <a:gd name="T53" fmla="*/ 161 h 202"/>
              <a:gd name="T54" fmla="*/ 77 w 300"/>
              <a:gd name="T55" fmla="*/ 149 h 202"/>
              <a:gd name="T56" fmla="*/ 66 w 300"/>
              <a:gd name="T57" fmla="*/ 147 h 202"/>
              <a:gd name="T58" fmla="*/ 51 w 300"/>
              <a:gd name="T59" fmla="*/ 160 h 202"/>
              <a:gd name="T60" fmla="*/ 52 w 300"/>
              <a:gd name="T61" fmla="*/ 184 h 202"/>
              <a:gd name="T62" fmla="*/ 35 w 300"/>
              <a:gd name="T63" fmla="*/ 192 h 202"/>
              <a:gd name="T64" fmla="*/ 23 w 300"/>
              <a:gd name="T65" fmla="*/ 191 h 202"/>
              <a:gd name="T66" fmla="*/ 24 w 300"/>
              <a:gd name="T67" fmla="*/ 153 h 202"/>
              <a:gd name="T68" fmla="*/ 12 w 300"/>
              <a:gd name="T69" fmla="*/ 124 h 202"/>
              <a:gd name="T70" fmla="*/ 0 w 300"/>
              <a:gd name="T71" fmla="*/ 107 h 202"/>
              <a:gd name="T72" fmla="*/ 6 w 300"/>
              <a:gd name="T73" fmla="*/ 90 h 202"/>
              <a:gd name="T74" fmla="*/ 24 w 300"/>
              <a:gd name="T75" fmla="*/ 76 h 202"/>
              <a:gd name="T76" fmla="*/ 20 w 300"/>
              <a:gd name="T77" fmla="*/ 51 h 202"/>
              <a:gd name="T78" fmla="*/ 8 w 300"/>
              <a:gd name="T79" fmla="*/ 28 h 202"/>
              <a:gd name="T80" fmla="*/ 9 w 300"/>
              <a:gd name="T81" fmla="*/ 18 h 202"/>
              <a:gd name="T82" fmla="*/ 24 w 300"/>
              <a:gd name="T83" fmla="*/ 0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00" h="202">
                <a:moveTo>
                  <a:pt x="24" y="0"/>
                </a:moveTo>
                <a:lnTo>
                  <a:pt x="66" y="4"/>
                </a:lnTo>
                <a:lnTo>
                  <a:pt x="86" y="19"/>
                </a:lnTo>
                <a:lnTo>
                  <a:pt x="103" y="38"/>
                </a:lnTo>
                <a:lnTo>
                  <a:pt x="119" y="38"/>
                </a:lnTo>
                <a:lnTo>
                  <a:pt x="155" y="49"/>
                </a:lnTo>
                <a:lnTo>
                  <a:pt x="190" y="77"/>
                </a:lnTo>
                <a:lnTo>
                  <a:pt x="211" y="65"/>
                </a:lnTo>
                <a:lnTo>
                  <a:pt x="239" y="79"/>
                </a:lnTo>
                <a:lnTo>
                  <a:pt x="247" y="96"/>
                </a:lnTo>
                <a:lnTo>
                  <a:pt x="254" y="116"/>
                </a:lnTo>
                <a:lnTo>
                  <a:pt x="287" y="121"/>
                </a:lnTo>
                <a:lnTo>
                  <a:pt x="299" y="130"/>
                </a:lnTo>
                <a:lnTo>
                  <a:pt x="294" y="153"/>
                </a:lnTo>
                <a:lnTo>
                  <a:pt x="274" y="157"/>
                </a:lnTo>
                <a:lnTo>
                  <a:pt x="271" y="184"/>
                </a:lnTo>
                <a:lnTo>
                  <a:pt x="256" y="201"/>
                </a:lnTo>
                <a:lnTo>
                  <a:pt x="239" y="201"/>
                </a:lnTo>
                <a:lnTo>
                  <a:pt x="218" y="191"/>
                </a:lnTo>
                <a:lnTo>
                  <a:pt x="216" y="161"/>
                </a:lnTo>
                <a:lnTo>
                  <a:pt x="214" y="149"/>
                </a:lnTo>
                <a:lnTo>
                  <a:pt x="131" y="149"/>
                </a:lnTo>
                <a:lnTo>
                  <a:pt x="123" y="170"/>
                </a:lnTo>
                <a:lnTo>
                  <a:pt x="112" y="187"/>
                </a:lnTo>
                <a:lnTo>
                  <a:pt x="91" y="192"/>
                </a:lnTo>
                <a:lnTo>
                  <a:pt x="80" y="187"/>
                </a:lnTo>
                <a:lnTo>
                  <a:pt x="80" y="161"/>
                </a:lnTo>
                <a:lnTo>
                  <a:pt x="77" y="149"/>
                </a:lnTo>
                <a:lnTo>
                  <a:pt x="66" y="147"/>
                </a:lnTo>
                <a:lnTo>
                  <a:pt x="51" y="160"/>
                </a:lnTo>
                <a:lnTo>
                  <a:pt x="52" y="184"/>
                </a:lnTo>
                <a:lnTo>
                  <a:pt x="35" y="192"/>
                </a:lnTo>
                <a:lnTo>
                  <a:pt x="23" y="191"/>
                </a:lnTo>
                <a:lnTo>
                  <a:pt x="24" y="153"/>
                </a:lnTo>
                <a:lnTo>
                  <a:pt x="12" y="124"/>
                </a:lnTo>
                <a:lnTo>
                  <a:pt x="0" y="107"/>
                </a:lnTo>
                <a:lnTo>
                  <a:pt x="6" y="90"/>
                </a:lnTo>
                <a:lnTo>
                  <a:pt x="24" y="76"/>
                </a:lnTo>
                <a:lnTo>
                  <a:pt x="20" y="51"/>
                </a:lnTo>
                <a:lnTo>
                  <a:pt x="8" y="28"/>
                </a:lnTo>
                <a:lnTo>
                  <a:pt x="9" y="18"/>
                </a:lnTo>
                <a:lnTo>
                  <a:pt x="24" y="0"/>
                </a:ln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3" name="Freeform 19"/>
          <p:cNvSpPr>
            <a:spLocks/>
          </p:cNvSpPr>
          <p:nvPr/>
        </p:nvSpPr>
        <p:spPr bwMode="auto">
          <a:xfrm>
            <a:off x="3660912" y="1696452"/>
            <a:ext cx="972399" cy="357298"/>
          </a:xfrm>
          <a:custGeom>
            <a:avLst/>
            <a:gdLst>
              <a:gd name="T0" fmla="*/ 39 w 552"/>
              <a:gd name="T1" fmla="*/ 11 h 214"/>
              <a:gd name="T2" fmla="*/ 41 w 552"/>
              <a:gd name="T3" fmla="*/ 25 h 214"/>
              <a:gd name="T4" fmla="*/ 25 w 552"/>
              <a:gd name="T5" fmla="*/ 38 h 214"/>
              <a:gd name="T6" fmla="*/ 11 w 552"/>
              <a:gd name="T7" fmla="*/ 59 h 214"/>
              <a:gd name="T8" fmla="*/ 0 w 552"/>
              <a:gd name="T9" fmla="*/ 95 h 214"/>
              <a:gd name="T10" fmla="*/ 21 w 552"/>
              <a:gd name="T11" fmla="*/ 122 h 214"/>
              <a:gd name="T12" fmla="*/ 24 w 552"/>
              <a:gd name="T13" fmla="*/ 143 h 214"/>
              <a:gd name="T14" fmla="*/ 20 w 552"/>
              <a:gd name="T15" fmla="*/ 164 h 214"/>
              <a:gd name="T16" fmla="*/ 15 w 552"/>
              <a:gd name="T17" fmla="*/ 179 h 214"/>
              <a:gd name="T18" fmla="*/ 19 w 552"/>
              <a:gd name="T19" fmla="*/ 195 h 214"/>
              <a:gd name="T20" fmla="*/ 30 w 552"/>
              <a:gd name="T21" fmla="*/ 211 h 214"/>
              <a:gd name="T22" fmla="*/ 66 w 552"/>
              <a:gd name="T23" fmla="*/ 211 h 214"/>
              <a:gd name="T24" fmla="*/ 108 w 552"/>
              <a:gd name="T25" fmla="*/ 213 h 214"/>
              <a:gd name="T26" fmla="*/ 128 w 552"/>
              <a:gd name="T27" fmla="*/ 204 h 214"/>
              <a:gd name="T28" fmla="*/ 143 w 552"/>
              <a:gd name="T29" fmla="*/ 178 h 214"/>
              <a:gd name="T30" fmla="*/ 157 w 552"/>
              <a:gd name="T31" fmla="*/ 182 h 214"/>
              <a:gd name="T32" fmla="*/ 171 w 552"/>
              <a:gd name="T33" fmla="*/ 193 h 214"/>
              <a:gd name="T34" fmla="*/ 202 w 552"/>
              <a:gd name="T35" fmla="*/ 173 h 214"/>
              <a:gd name="T36" fmla="*/ 219 w 552"/>
              <a:gd name="T37" fmla="*/ 181 h 214"/>
              <a:gd name="T38" fmla="*/ 245 w 552"/>
              <a:gd name="T39" fmla="*/ 198 h 214"/>
              <a:gd name="T40" fmla="*/ 263 w 552"/>
              <a:gd name="T41" fmla="*/ 204 h 214"/>
              <a:gd name="T42" fmla="*/ 304 w 552"/>
              <a:gd name="T43" fmla="*/ 177 h 214"/>
              <a:gd name="T44" fmla="*/ 321 w 552"/>
              <a:gd name="T45" fmla="*/ 180 h 214"/>
              <a:gd name="T46" fmla="*/ 350 w 552"/>
              <a:gd name="T47" fmla="*/ 190 h 214"/>
              <a:gd name="T48" fmla="*/ 365 w 552"/>
              <a:gd name="T49" fmla="*/ 184 h 214"/>
              <a:gd name="T50" fmla="*/ 384 w 552"/>
              <a:gd name="T51" fmla="*/ 176 h 214"/>
              <a:gd name="T52" fmla="*/ 405 w 552"/>
              <a:gd name="T53" fmla="*/ 183 h 214"/>
              <a:gd name="T54" fmla="*/ 426 w 552"/>
              <a:gd name="T55" fmla="*/ 173 h 214"/>
              <a:gd name="T56" fmla="*/ 445 w 552"/>
              <a:gd name="T57" fmla="*/ 160 h 214"/>
              <a:gd name="T58" fmla="*/ 461 w 552"/>
              <a:gd name="T59" fmla="*/ 147 h 214"/>
              <a:gd name="T60" fmla="*/ 486 w 552"/>
              <a:gd name="T61" fmla="*/ 162 h 214"/>
              <a:gd name="T62" fmla="*/ 492 w 552"/>
              <a:gd name="T63" fmla="*/ 142 h 214"/>
              <a:gd name="T64" fmla="*/ 496 w 552"/>
              <a:gd name="T65" fmla="*/ 125 h 214"/>
              <a:gd name="T66" fmla="*/ 517 w 552"/>
              <a:gd name="T67" fmla="*/ 119 h 214"/>
              <a:gd name="T68" fmla="*/ 551 w 552"/>
              <a:gd name="T69" fmla="*/ 110 h 214"/>
              <a:gd name="T70" fmla="*/ 551 w 552"/>
              <a:gd name="T71" fmla="*/ 97 h 214"/>
              <a:gd name="T72" fmla="*/ 551 w 552"/>
              <a:gd name="T73" fmla="*/ 76 h 214"/>
              <a:gd name="T74" fmla="*/ 469 w 552"/>
              <a:gd name="T75" fmla="*/ 57 h 214"/>
              <a:gd name="T76" fmla="*/ 389 w 552"/>
              <a:gd name="T77" fmla="*/ 34 h 214"/>
              <a:gd name="T78" fmla="*/ 373 w 552"/>
              <a:gd name="T79" fmla="*/ 37 h 214"/>
              <a:gd name="T80" fmla="*/ 285 w 552"/>
              <a:gd name="T81" fmla="*/ 0 h 214"/>
              <a:gd name="T82" fmla="*/ 254 w 552"/>
              <a:gd name="T83" fmla="*/ 11 h 214"/>
              <a:gd name="T84" fmla="*/ 214 w 552"/>
              <a:gd name="T85" fmla="*/ 23 h 214"/>
              <a:gd name="T86" fmla="*/ 166 w 552"/>
              <a:gd name="T87" fmla="*/ 23 h 214"/>
              <a:gd name="T88" fmla="*/ 151 w 552"/>
              <a:gd name="T89" fmla="*/ 26 h 214"/>
              <a:gd name="T90" fmla="*/ 146 w 552"/>
              <a:gd name="T91" fmla="*/ 14 h 214"/>
              <a:gd name="T92" fmla="*/ 132 w 552"/>
              <a:gd name="T93" fmla="*/ 26 h 214"/>
              <a:gd name="T94" fmla="*/ 106 w 552"/>
              <a:gd name="T95" fmla="*/ 23 h 214"/>
              <a:gd name="T96" fmla="*/ 78 w 552"/>
              <a:gd name="T97" fmla="*/ 11 h 214"/>
              <a:gd name="T98" fmla="*/ 63 w 552"/>
              <a:gd name="T99" fmla="*/ 9 h 214"/>
              <a:gd name="T100" fmla="*/ 39 w 552"/>
              <a:gd name="T101" fmla="*/ 11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52" h="214">
                <a:moveTo>
                  <a:pt x="39" y="11"/>
                </a:moveTo>
                <a:lnTo>
                  <a:pt x="41" y="25"/>
                </a:lnTo>
                <a:lnTo>
                  <a:pt x="25" y="38"/>
                </a:lnTo>
                <a:lnTo>
                  <a:pt x="11" y="59"/>
                </a:lnTo>
                <a:lnTo>
                  <a:pt x="0" y="95"/>
                </a:lnTo>
                <a:lnTo>
                  <a:pt x="21" y="122"/>
                </a:lnTo>
                <a:lnTo>
                  <a:pt x="24" y="143"/>
                </a:lnTo>
                <a:lnTo>
                  <a:pt x="20" y="164"/>
                </a:lnTo>
                <a:lnTo>
                  <a:pt x="15" y="179"/>
                </a:lnTo>
                <a:lnTo>
                  <a:pt x="19" y="195"/>
                </a:lnTo>
                <a:lnTo>
                  <a:pt x="30" y="211"/>
                </a:lnTo>
                <a:lnTo>
                  <a:pt x="66" y="211"/>
                </a:lnTo>
                <a:lnTo>
                  <a:pt x="108" y="213"/>
                </a:lnTo>
                <a:lnTo>
                  <a:pt x="128" y="204"/>
                </a:lnTo>
                <a:lnTo>
                  <a:pt x="143" y="178"/>
                </a:lnTo>
                <a:lnTo>
                  <a:pt x="157" y="182"/>
                </a:lnTo>
                <a:lnTo>
                  <a:pt x="171" y="193"/>
                </a:lnTo>
                <a:lnTo>
                  <a:pt x="202" y="173"/>
                </a:lnTo>
                <a:lnTo>
                  <a:pt x="219" y="181"/>
                </a:lnTo>
                <a:lnTo>
                  <a:pt x="245" y="198"/>
                </a:lnTo>
                <a:lnTo>
                  <a:pt x="263" y="204"/>
                </a:lnTo>
                <a:lnTo>
                  <a:pt x="304" y="177"/>
                </a:lnTo>
                <a:lnTo>
                  <a:pt x="321" y="180"/>
                </a:lnTo>
                <a:lnTo>
                  <a:pt x="350" y="190"/>
                </a:lnTo>
                <a:lnTo>
                  <a:pt x="365" y="184"/>
                </a:lnTo>
                <a:lnTo>
                  <a:pt x="384" y="176"/>
                </a:lnTo>
                <a:lnTo>
                  <a:pt x="405" y="183"/>
                </a:lnTo>
                <a:lnTo>
                  <a:pt x="426" y="173"/>
                </a:lnTo>
                <a:lnTo>
                  <a:pt x="445" y="160"/>
                </a:lnTo>
                <a:lnTo>
                  <a:pt x="461" y="147"/>
                </a:lnTo>
                <a:lnTo>
                  <a:pt x="486" y="162"/>
                </a:lnTo>
                <a:lnTo>
                  <a:pt x="492" y="142"/>
                </a:lnTo>
                <a:lnTo>
                  <a:pt x="496" y="125"/>
                </a:lnTo>
                <a:lnTo>
                  <a:pt x="517" y="119"/>
                </a:lnTo>
                <a:lnTo>
                  <a:pt x="551" y="110"/>
                </a:lnTo>
                <a:lnTo>
                  <a:pt x="551" y="97"/>
                </a:lnTo>
                <a:lnTo>
                  <a:pt x="551" y="76"/>
                </a:lnTo>
                <a:lnTo>
                  <a:pt x="469" y="57"/>
                </a:lnTo>
                <a:lnTo>
                  <a:pt x="389" y="34"/>
                </a:lnTo>
                <a:lnTo>
                  <a:pt x="373" y="37"/>
                </a:lnTo>
                <a:lnTo>
                  <a:pt x="285" y="0"/>
                </a:lnTo>
                <a:lnTo>
                  <a:pt x="254" y="11"/>
                </a:lnTo>
                <a:lnTo>
                  <a:pt x="214" y="23"/>
                </a:lnTo>
                <a:lnTo>
                  <a:pt x="166" y="23"/>
                </a:lnTo>
                <a:lnTo>
                  <a:pt x="151" y="26"/>
                </a:lnTo>
                <a:lnTo>
                  <a:pt x="146" y="14"/>
                </a:lnTo>
                <a:lnTo>
                  <a:pt x="132" y="26"/>
                </a:lnTo>
                <a:lnTo>
                  <a:pt x="106" y="23"/>
                </a:lnTo>
                <a:lnTo>
                  <a:pt x="78" y="11"/>
                </a:lnTo>
                <a:lnTo>
                  <a:pt x="63" y="9"/>
                </a:lnTo>
                <a:lnTo>
                  <a:pt x="39" y="11"/>
                </a:lnTo>
              </a:path>
            </a:pathLst>
          </a:custGeom>
          <a:solidFill>
            <a:srgbClr val="8DC63F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4" name="Freeform 20"/>
          <p:cNvSpPr>
            <a:spLocks/>
          </p:cNvSpPr>
          <p:nvPr/>
        </p:nvSpPr>
        <p:spPr bwMode="auto">
          <a:xfrm>
            <a:off x="4517047" y="1781036"/>
            <a:ext cx="631153" cy="361672"/>
          </a:xfrm>
          <a:custGeom>
            <a:avLst/>
            <a:gdLst>
              <a:gd name="T0" fmla="*/ 65 w 358"/>
              <a:gd name="T1" fmla="*/ 23 h 216"/>
              <a:gd name="T2" fmla="*/ 65 w 358"/>
              <a:gd name="T3" fmla="*/ 59 h 216"/>
              <a:gd name="T4" fmla="*/ 9 w 358"/>
              <a:gd name="T5" fmla="*/ 76 h 216"/>
              <a:gd name="T6" fmla="*/ 0 w 358"/>
              <a:gd name="T7" fmla="*/ 111 h 216"/>
              <a:gd name="T8" fmla="*/ 9 w 358"/>
              <a:gd name="T9" fmla="*/ 144 h 216"/>
              <a:gd name="T10" fmla="*/ 23 w 358"/>
              <a:gd name="T11" fmla="*/ 156 h 216"/>
              <a:gd name="T12" fmla="*/ 43 w 358"/>
              <a:gd name="T13" fmla="*/ 150 h 216"/>
              <a:gd name="T14" fmla="*/ 71 w 358"/>
              <a:gd name="T15" fmla="*/ 144 h 216"/>
              <a:gd name="T16" fmla="*/ 91 w 358"/>
              <a:gd name="T17" fmla="*/ 183 h 216"/>
              <a:gd name="T18" fmla="*/ 105 w 358"/>
              <a:gd name="T19" fmla="*/ 178 h 216"/>
              <a:gd name="T20" fmla="*/ 142 w 358"/>
              <a:gd name="T21" fmla="*/ 206 h 216"/>
              <a:gd name="T22" fmla="*/ 155 w 358"/>
              <a:gd name="T23" fmla="*/ 215 h 216"/>
              <a:gd name="T24" fmla="*/ 171 w 358"/>
              <a:gd name="T25" fmla="*/ 210 h 216"/>
              <a:gd name="T26" fmla="*/ 187 w 358"/>
              <a:gd name="T27" fmla="*/ 206 h 216"/>
              <a:gd name="T28" fmla="*/ 201 w 358"/>
              <a:gd name="T29" fmla="*/ 204 h 216"/>
              <a:gd name="T30" fmla="*/ 207 w 358"/>
              <a:gd name="T31" fmla="*/ 199 h 216"/>
              <a:gd name="T32" fmla="*/ 210 w 358"/>
              <a:gd name="T33" fmla="*/ 170 h 216"/>
              <a:gd name="T34" fmla="*/ 202 w 358"/>
              <a:gd name="T35" fmla="*/ 156 h 216"/>
              <a:gd name="T36" fmla="*/ 202 w 358"/>
              <a:gd name="T37" fmla="*/ 144 h 216"/>
              <a:gd name="T38" fmla="*/ 213 w 358"/>
              <a:gd name="T39" fmla="*/ 136 h 216"/>
              <a:gd name="T40" fmla="*/ 233 w 358"/>
              <a:gd name="T41" fmla="*/ 125 h 216"/>
              <a:gd name="T42" fmla="*/ 247 w 358"/>
              <a:gd name="T43" fmla="*/ 121 h 216"/>
              <a:gd name="T44" fmla="*/ 261 w 358"/>
              <a:gd name="T45" fmla="*/ 134 h 216"/>
              <a:gd name="T46" fmla="*/ 275 w 358"/>
              <a:gd name="T47" fmla="*/ 122 h 216"/>
              <a:gd name="T48" fmla="*/ 289 w 358"/>
              <a:gd name="T49" fmla="*/ 111 h 216"/>
              <a:gd name="T50" fmla="*/ 312 w 358"/>
              <a:gd name="T51" fmla="*/ 104 h 216"/>
              <a:gd name="T52" fmla="*/ 325 w 358"/>
              <a:gd name="T53" fmla="*/ 100 h 216"/>
              <a:gd name="T54" fmla="*/ 338 w 358"/>
              <a:gd name="T55" fmla="*/ 102 h 216"/>
              <a:gd name="T56" fmla="*/ 332 w 358"/>
              <a:gd name="T57" fmla="*/ 99 h 216"/>
              <a:gd name="T58" fmla="*/ 332 w 358"/>
              <a:gd name="T59" fmla="*/ 80 h 216"/>
              <a:gd name="T60" fmla="*/ 341 w 358"/>
              <a:gd name="T61" fmla="*/ 65 h 216"/>
              <a:gd name="T62" fmla="*/ 352 w 358"/>
              <a:gd name="T63" fmla="*/ 56 h 216"/>
              <a:gd name="T64" fmla="*/ 357 w 358"/>
              <a:gd name="T65" fmla="*/ 54 h 216"/>
              <a:gd name="T66" fmla="*/ 355 w 358"/>
              <a:gd name="T67" fmla="*/ 45 h 216"/>
              <a:gd name="T68" fmla="*/ 343 w 358"/>
              <a:gd name="T69" fmla="*/ 40 h 216"/>
              <a:gd name="T70" fmla="*/ 329 w 358"/>
              <a:gd name="T71" fmla="*/ 33 h 216"/>
              <a:gd name="T72" fmla="*/ 315 w 358"/>
              <a:gd name="T73" fmla="*/ 31 h 216"/>
              <a:gd name="T74" fmla="*/ 298 w 358"/>
              <a:gd name="T75" fmla="*/ 31 h 216"/>
              <a:gd name="T76" fmla="*/ 289 w 358"/>
              <a:gd name="T77" fmla="*/ 31 h 216"/>
              <a:gd name="T78" fmla="*/ 286 w 358"/>
              <a:gd name="T79" fmla="*/ 25 h 216"/>
              <a:gd name="T80" fmla="*/ 286 w 358"/>
              <a:gd name="T81" fmla="*/ 16 h 216"/>
              <a:gd name="T82" fmla="*/ 295 w 358"/>
              <a:gd name="T83" fmla="*/ 14 h 216"/>
              <a:gd name="T84" fmla="*/ 303 w 358"/>
              <a:gd name="T85" fmla="*/ 14 h 216"/>
              <a:gd name="T86" fmla="*/ 303 w 358"/>
              <a:gd name="T87" fmla="*/ 5 h 216"/>
              <a:gd name="T88" fmla="*/ 293 w 358"/>
              <a:gd name="T89" fmla="*/ 0 h 216"/>
              <a:gd name="T90" fmla="*/ 269 w 358"/>
              <a:gd name="T91" fmla="*/ 2 h 216"/>
              <a:gd name="T92" fmla="*/ 244 w 358"/>
              <a:gd name="T93" fmla="*/ 8 h 216"/>
              <a:gd name="T94" fmla="*/ 230 w 358"/>
              <a:gd name="T95" fmla="*/ 8 h 216"/>
              <a:gd name="T96" fmla="*/ 210 w 358"/>
              <a:gd name="T97" fmla="*/ 8 h 216"/>
              <a:gd name="T98" fmla="*/ 202 w 358"/>
              <a:gd name="T99" fmla="*/ 2 h 216"/>
              <a:gd name="T100" fmla="*/ 193 w 358"/>
              <a:gd name="T101" fmla="*/ 5 h 216"/>
              <a:gd name="T102" fmla="*/ 182 w 358"/>
              <a:gd name="T103" fmla="*/ 14 h 216"/>
              <a:gd name="T104" fmla="*/ 167 w 358"/>
              <a:gd name="T105" fmla="*/ 16 h 216"/>
              <a:gd name="T106" fmla="*/ 148 w 358"/>
              <a:gd name="T107" fmla="*/ 14 h 216"/>
              <a:gd name="T108" fmla="*/ 139 w 358"/>
              <a:gd name="T109" fmla="*/ 19 h 216"/>
              <a:gd name="T110" fmla="*/ 125 w 358"/>
              <a:gd name="T111" fmla="*/ 31 h 216"/>
              <a:gd name="T112" fmla="*/ 119 w 358"/>
              <a:gd name="T113" fmla="*/ 31 h 216"/>
              <a:gd name="T114" fmla="*/ 100 w 358"/>
              <a:gd name="T115" fmla="*/ 25 h 216"/>
              <a:gd name="T116" fmla="*/ 83 w 358"/>
              <a:gd name="T117" fmla="*/ 25 h 216"/>
              <a:gd name="T118" fmla="*/ 65 w 358"/>
              <a:gd name="T119" fmla="*/ 23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58" h="216">
                <a:moveTo>
                  <a:pt x="65" y="23"/>
                </a:moveTo>
                <a:lnTo>
                  <a:pt x="65" y="59"/>
                </a:lnTo>
                <a:lnTo>
                  <a:pt x="9" y="76"/>
                </a:lnTo>
                <a:lnTo>
                  <a:pt x="0" y="111"/>
                </a:lnTo>
                <a:lnTo>
                  <a:pt x="9" y="144"/>
                </a:lnTo>
                <a:lnTo>
                  <a:pt x="23" y="156"/>
                </a:lnTo>
                <a:lnTo>
                  <a:pt x="43" y="150"/>
                </a:lnTo>
                <a:lnTo>
                  <a:pt x="71" y="144"/>
                </a:lnTo>
                <a:lnTo>
                  <a:pt x="91" y="183"/>
                </a:lnTo>
                <a:lnTo>
                  <a:pt x="105" y="178"/>
                </a:lnTo>
                <a:lnTo>
                  <a:pt x="142" y="206"/>
                </a:lnTo>
                <a:lnTo>
                  <a:pt x="155" y="215"/>
                </a:lnTo>
                <a:lnTo>
                  <a:pt x="171" y="210"/>
                </a:lnTo>
                <a:lnTo>
                  <a:pt x="187" y="206"/>
                </a:lnTo>
                <a:lnTo>
                  <a:pt x="201" y="204"/>
                </a:lnTo>
                <a:lnTo>
                  <a:pt x="207" y="199"/>
                </a:lnTo>
                <a:lnTo>
                  <a:pt x="210" y="170"/>
                </a:lnTo>
                <a:lnTo>
                  <a:pt x="202" y="156"/>
                </a:lnTo>
                <a:lnTo>
                  <a:pt x="202" y="144"/>
                </a:lnTo>
                <a:lnTo>
                  <a:pt x="213" y="136"/>
                </a:lnTo>
                <a:lnTo>
                  <a:pt x="233" y="125"/>
                </a:lnTo>
                <a:lnTo>
                  <a:pt x="247" y="121"/>
                </a:lnTo>
                <a:lnTo>
                  <a:pt x="261" y="134"/>
                </a:lnTo>
                <a:lnTo>
                  <a:pt x="275" y="122"/>
                </a:lnTo>
                <a:lnTo>
                  <a:pt x="289" y="111"/>
                </a:lnTo>
                <a:lnTo>
                  <a:pt x="312" y="104"/>
                </a:lnTo>
                <a:lnTo>
                  <a:pt x="325" y="100"/>
                </a:lnTo>
                <a:lnTo>
                  <a:pt x="338" y="102"/>
                </a:lnTo>
                <a:lnTo>
                  <a:pt x="332" y="99"/>
                </a:lnTo>
                <a:lnTo>
                  <a:pt x="332" y="80"/>
                </a:lnTo>
                <a:lnTo>
                  <a:pt x="341" y="65"/>
                </a:lnTo>
                <a:lnTo>
                  <a:pt x="352" y="56"/>
                </a:lnTo>
                <a:lnTo>
                  <a:pt x="357" y="54"/>
                </a:lnTo>
                <a:lnTo>
                  <a:pt x="355" y="45"/>
                </a:lnTo>
                <a:lnTo>
                  <a:pt x="343" y="40"/>
                </a:lnTo>
                <a:lnTo>
                  <a:pt x="329" y="33"/>
                </a:lnTo>
                <a:lnTo>
                  <a:pt x="315" y="31"/>
                </a:lnTo>
                <a:lnTo>
                  <a:pt x="298" y="31"/>
                </a:lnTo>
                <a:lnTo>
                  <a:pt x="289" y="31"/>
                </a:lnTo>
                <a:lnTo>
                  <a:pt x="286" y="25"/>
                </a:lnTo>
                <a:lnTo>
                  <a:pt x="286" y="16"/>
                </a:lnTo>
                <a:lnTo>
                  <a:pt x="295" y="14"/>
                </a:lnTo>
                <a:lnTo>
                  <a:pt x="303" y="14"/>
                </a:lnTo>
                <a:lnTo>
                  <a:pt x="303" y="5"/>
                </a:lnTo>
                <a:lnTo>
                  <a:pt x="293" y="0"/>
                </a:lnTo>
                <a:lnTo>
                  <a:pt x="269" y="2"/>
                </a:lnTo>
                <a:lnTo>
                  <a:pt x="244" y="8"/>
                </a:lnTo>
                <a:lnTo>
                  <a:pt x="230" y="8"/>
                </a:lnTo>
                <a:lnTo>
                  <a:pt x="210" y="8"/>
                </a:lnTo>
                <a:lnTo>
                  <a:pt x="202" y="2"/>
                </a:lnTo>
                <a:lnTo>
                  <a:pt x="193" y="5"/>
                </a:lnTo>
                <a:lnTo>
                  <a:pt x="182" y="14"/>
                </a:lnTo>
                <a:lnTo>
                  <a:pt x="167" y="16"/>
                </a:lnTo>
                <a:lnTo>
                  <a:pt x="148" y="14"/>
                </a:lnTo>
                <a:lnTo>
                  <a:pt x="139" y="19"/>
                </a:lnTo>
                <a:lnTo>
                  <a:pt x="125" y="31"/>
                </a:lnTo>
                <a:lnTo>
                  <a:pt x="119" y="31"/>
                </a:lnTo>
                <a:lnTo>
                  <a:pt x="100" y="25"/>
                </a:lnTo>
                <a:lnTo>
                  <a:pt x="83" y="25"/>
                </a:lnTo>
                <a:lnTo>
                  <a:pt x="65" y="23"/>
                </a:lnTo>
              </a:path>
            </a:pathLst>
          </a:custGeom>
          <a:solidFill>
            <a:srgbClr val="C4DF9B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5" name="Freeform 21"/>
          <p:cNvSpPr>
            <a:spLocks/>
          </p:cNvSpPr>
          <p:nvPr/>
        </p:nvSpPr>
        <p:spPr bwMode="auto">
          <a:xfrm>
            <a:off x="2812328" y="1600200"/>
            <a:ext cx="957300" cy="966891"/>
          </a:xfrm>
          <a:custGeom>
            <a:avLst/>
            <a:gdLst>
              <a:gd name="T0" fmla="*/ 513 w 543"/>
              <a:gd name="T1" fmla="*/ 88 h 577"/>
              <a:gd name="T2" fmla="*/ 482 w 543"/>
              <a:gd name="T3" fmla="*/ 145 h 577"/>
              <a:gd name="T4" fmla="*/ 502 w 543"/>
              <a:gd name="T5" fmla="*/ 190 h 577"/>
              <a:gd name="T6" fmla="*/ 496 w 543"/>
              <a:gd name="T7" fmla="*/ 233 h 577"/>
              <a:gd name="T8" fmla="*/ 519 w 543"/>
              <a:gd name="T9" fmla="*/ 286 h 577"/>
              <a:gd name="T10" fmla="*/ 477 w 543"/>
              <a:gd name="T11" fmla="*/ 366 h 577"/>
              <a:gd name="T12" fmla="*/ 504 w 543"/>
              <a:gd name="T13" fmla="*/ 392 h 577"/>
              <a:gd name="T14" fmla="*/ 536 w 543"/>
              <a:gd name="T15" fmla="*/ 437 h 577"/>
              <a:gd name="T16" fmla="*/ 528 w 543"/>
              <a:gd name="T17" fmla="*/ 459 h 577"/>
              <a:gd name="T18" fmla="*/ 488 w 543"/>
              <a:gd name="T19" fmla="*/ 525 h 577"/>
              <a:gd name="T20" fmla="*/ 445 w 543"/>
              <a:gd name="T21" fmla="*/ 528 h 577"/>
              <a:gd name="T22" fmla="*/ 442 w 543"/>
              <a:gd name="T23" fmla="*/ 576 h 577"/>
              <a:gd name="T24" fmla="*/ 392 w 543"/>
              <a:gd name="T25" fmla="*/ 553 h 577"/>
              <a:gd name="T26" fmla="*/ 329 w 543"/>
              <a:gd name="T27" fmla="*/ 545 h 577"/>
              <a:gd name="T28" fmla="*/ 273 w 543"/>
              <a:gd name="T29" fmla="*/ 528 h 577"/>
              <a:gd name="T30" fmla="*/ 230 w 543"/>
              <a:gd name="T31" fmla="*/ 547 h 577"/>
              <a:gd name="T32" fmla="*/ 230 w 543"/>
              <a:gd name="T33" fmla="*/ 462 h 577"/>
              <a:gd name="T34" fmla="*/ 213 w 543"/>
              <a:gd name="T35" fmla="*/ 448 h 577"/>
              <a:gd name="T36" fmla="*/ 147 w 543"/>
              <a:gd name="T37" fmla="*/ 479 h 577"/>
              <a:gd name="T38" fmla="*/ 102 w 543"/>
              <a:gd name="T39" fmla="*/ 497 h 577"/>
              <a:gd name="T40" fmla="*/ 71 w 543"/>
              <a:gd name="T41" fmla="*/ 507 h 577"/>
              <a:gd name="T42" fmla="*/ 62 w 543"/>
              <a:gd name="T43" fmla="*/ 468 h 577"/>
              <a:gd name="T44" fmla="*/ 102 w 543"/>
              <a:gd name="T45" fmla="*/ 419 h 577"/>
              <a:gd name="T46" fmla="*/ 93 w 543"/>
              <a:gd name="T47" fmla="*/ 397 h 577"/>
              <a:gd name="T48" fmla="*/ 130 w 543"/>
              <a:gd name="T49" fmla="*/ 378 h 577"/>
              <a:gd name="T50" fmla="*/ 102 w 543"/>
              <a:gd name="T51" fmla="*/ 366 h 577"/>
              <a:gd name="T52" fmla="*/ 88 w 543"/>
              <a:gd name="T53" fmla="*/ 331 h 577"/>
              <a:gd name="T54" fmla="*/ 116 w 543"/>
              <a:gd name="T55" fmla="*/ 309 h 577"/>
              <a:gd name="T56" fmla="*/ 79 w 543"/>
              <a:gd name="T57" fmla="*/ 312 h 577"/>
              <a:gd name="T58" fmla="*/ 51 w 543"/>
              <a:gd name="T59" fmla="*/ 295 h 577"/>
              <a:gd name="T60" fmla="*/ 68 w 543"/>
              <a:gd name="T61" fmla="*/ 261 h 577"/>
              <a:gd name="T62" fmla="*/ 43 w 543"/>
              <a:gd name="T63" fmla="*/ 261 h 577"/>
              <a:gd name="T64" fmla="*/ 14 w 543"/>
              <a:gd name="T65" fmla="*/ 221 h 577"/>
              <a:gd name="T66" fmla="*/ 9 w 543"/>
              <a:gd name="T67" fmla="*/ 167 h 577"/>
              <a:gd name="T68" fmla="*/ 51 w 543"/>
              <a:gd name="T69" fmla="*/ 136 h 577"/>
              <a:gd name="T70" fmla="*/ 76 w 543"/>
              <a:gd name="T71" fmla="*/ 124 h 577"/>
              <a:gd name="T72" fmla="*/ 138 w 543"/>
              <a:gd name="T73" fmla="*/ 116 h 577"/>
              <a:gd name="T74" fmla="*/ 185 w 543"/>
              <a:gd name="T75" fmla="*/ 105 h 577"/>
              <a:gd name="T76" fmla="*/ 207 w 543"/>
              <a:gd name="T77" fmla="*/ 97 h 577"/>
              <a:gd name="T78" fmla="*/ 238 w 543"/>
              <a:gd name="T79" fmla="*/ 100 h 577"/>
              <a:gd name="T80" fmla="*/ 230 w 543"/>
              <a:gd name="T81" fmla="*/ 60 h 577"/>
              <a:gd name="T82" fmla="*/ 287 w 543"/>
              <a:gd name="T83" fmla="*/ 43 h 577"/>
              <a:gd name="T84" fmla="*/ 304 w 543"/>
              <a:gd name="T85" fmla="*/ 9 h 577"/>
              <a:gd name="T86" fmla="*/ 337 w 543"/>
              <a:gd name="T87" fmla="*/ 14 h 577"/>
              <a:gd name="T88" fmla="*/ 366 w 543"/>
              <a:gd name="T89" fmla="*/ 12 h 577"/>
              <a:gd name="T90" fmla="*/ 428 w 543"/>
              <a:gd name="T91" fmla="*/ 34 h 577"/>
              <a:gd name="T92" fmla="*/ 459 w 543"/>
              <a:gd name="T93" fmla="*/ 54 h 577"/>
              <a:gd name="T94" fmla="*/ 519 w 543"/>
              <a:gd name="T95" fmla="*/ 65 h 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543" h="577">
                <a:moveTo>
                  <a:pt x="519" y="65"/>
                </a:moveTo>
                <a:lnTo>
                  <a:pt x="522" y="79"/>
                </a:lnTo>
                <a:lnTo>
                  <a:pt x="513" y="88"/>
                </a:lnTo>
                <a:lnTo>
                  <a:pt x="504" y="97"/>
                </a:lnTo>
                <a:lnTo>
                  <a:pt x="491" y="116"/>
                </a:lnTo>
                <a:lnTo>
                  <a:pt x="482" y="145"/>
                </a:lnTo>
                <a:lnTo>
                  <a:pt x="480" y="150"/>
                </a:lnTo>
                <a:lnTo>
                  <a:pt x="502" y="179"/>
                </a:lnTo>
                <a:lnTo>
                  <a:pt x="502" y="190"/>
                </a:lnTo>
                <a:lnTo>
                  <a:pt x="504" y="204"/>
                </a:lnTo>
                <a:lnTo>
                  <a:pt x="499" y="221"/>
                </a:lnTo>
                <a:lnTo>
                  <a:pt x="496" y="233"/>
                </a:lnTo>
                <a:lnTo>
                  <a:pt x="499" y="252"/>
                </a:lnTo>
                <a:lnTo>
                  <a:pt x="511" y="276"/>
                </a:lnTo>
                <a:lnTo>
                  <a:pt x="519" y="286"/>
                </a:lnTo>
                <a:lnTo>
                  <a:pt x="513" y="300"/>
                </a:lnTo>
                <a:lnTo>
                  <a:pt x="485" y="335"/>
                </a:lnTo>
                <a:lnTo>
                  <a:pt x="477" y="366"/>
                </a:lnTo>
                <a:lnTo>
                  <a:pt x="482" y="386"/>
                </a:lnTo>
                <a:lnTo>
                  <a:pt x="491" y="395"/>
                </a:lnTo>
                <a:lnTo>
                  <a:pt x="504" y="392"/>
                </a:lnTo>
                <a:lnTo>
                  <a:pt x="513" y="392"/>
                </a:lnTo>
                <a:lnTo>
                  <a:pt x="528" y="414"/>
                </a:lnTo>
                <a:lnTo>
                  <a:pt x="536" y="437"/>
                </a:lnTo>
                <a:lnTo>
                  <a:pt x="542" y="451"/>
                </a:lnTo>
                <a:lnTo>
                  <a:pt x="539" y="459"/>
                </a:lnTo>
                <a:lnTo>
                  <a:pt x="528" y="459"/>
                </a:lnTo>
                <a:lnTo>
                  <a:pt x="519" y="474"/>
                </a:lnTo>
                <a:lnTo>
                  <a:pt x="502" y="502"/>
                </a:lnTo>
                <a:lnTo>
                  <a:pt x="488" y="525"/>
                </a:lnTo>
                <a:lnTo>
                  <a:pt x="471" y="516"/>
                </a:lnTo>
                <a:lnTo>
                  <a:pt x="457" y="516"/>
                </a:lnTo>
                <a:lnTo>
                  <a:pt x="445" y="528"/>
                </a:lnTo>
                <a:lnTo>
                  <a:pt x="434" y="542"/>
                </a:lnTo>
                <a:lnTo>
                  <a:pt x="440" y="553"/>
                </a:lnTo>
                <a:lnTo>
                  <a:pt x="442" y="576"/>
                </a:lnTo>
                <a:lnTo>
                  <a:pt x="417" y="547"/>
                </a:lnTo>
                <a:lnTo>
                  <a:pt x="406" y="553"/>
                </a:lnTo>
                <a:lnTo>
                  <a:pt x="392" y="553"/>
                </a:lnTo>
                <a:lnTo>
                  <a:pt x="377" y="556"/>
                </a:lnTo>
                <a:lnTo>
                  <a:pt x="346" y="547"/>
                </a:lnTo>
                <a:lnTo>
                  <a:pt x="329" y="545"/>
                </a:lnTo>
                <a:lnTo>
                  <a:pt x="304" y="550"/>
                </a:lnTo>
                <a:lnTo>
                  <a:pt x="283" y="539"/>
                </a:lnTo>
                <a:lnTo>
                  <a:pt x="273" y="528"/>
                </a:lnTo>
                <a:lnTo>
                  <a:pt x="266" y="531"/>
                </a:lnTo>
                <a:lnTo>
                  <a:pt x="258" y="539"/>
                </a:lnTo>
                <a:lnTo>
                  <a:pt x="230" y="547"/>
                </a:lnTo>
                <a:lnTo>
                  <a:pt x="213" y="516"/>
                </a:lnTo>
                <a:lnTo>
                  <a:pt x="230" y="476"/>
                </a:lnTo>
                <a:lnTo>
                  <a:pt x="230" y="462"/>
                </a:lnTo>
                <a:lnTo>
                  <a:pt x="226" y="448"/>
                </a:lnTo>
                <a:lnTo>
                  <a:pt x="218" y="434"/>
                </a:lnTo>
                <a:lnTo>
                  <a:pt x="213" y="448"/>
                </a:lnTo>
                <a:lnTo>
                  <a:pt x="199" y="454"/>
                </a:lnTo>
                <a:lnTo>
                  <a:pt x="181" y="466"/>
                </a:lnTo>
                <a:lnTo>
                  <a:pt x="147" y="479"/>
                </a:lnTo>
                <a:lnTo>
                  <a:pt x="128" y="483"/>
                </a:lnTo>
                <a:lnTo>
                  <a:pt x="111" y="485"/>
                </a:lnTo>
                <a:lnTo>
                  <a:pt x="102" y="497"/>
                </a:lnTo>
                <a:lnTo>
                  <a:pt x="90" y="507"/>
                </a:lnTo>
                <a:lnTo>
                  <a:pt x="68" y="519"/>
                </a:lnTo>
                <a:lnTo>
                  <a:pt x="71" y="507"/>
                </a:lnTo>
                <a:lnTo>
                  <a:pt x="62" y="502"/>
                </a:lnTo>
                <a:lnTo>
                  <a:pt x="65" y="485"/>
                </a:lnTo>
                <a:lnTo>
                  <a:pt x="62" y="468"/>
                </a:lnTo>
                <a:lnTo>
                  <a:pt x="57" y="457"/>
                </a:lnTo>
                <a:lnTo>
                  <a:pt x="76" y="443"/>
                </a:lnTo>
                <a:lnTo>
                  <a:pt x="102" y="419"/>
                </a:lnTo>
                <a:lnTo>
                  <a:pt x="90" y="414"/>
                </a:lnTo>
                <a:lnTo>
                  <a:pt x="83" y="400"/>
                </a:lnTo>
                <a:lnTo>
                  <a:pt x="93" y="397"/>
                </a:lnTo>
                <a:lnTo>
                  <a:pt x="102" y="388"/>
                </a:lnTo>
                <a:lnTo>
                  <a:pt x="122" y="383"/>
                </a:lnTo>
                <a:lnTo>
                  <a:pt x="130" y="378"/>
                </a:lnTo>
                <a:lnTo>
                  <a:pt x="128" y="366"/>
                </a:lnTo>
                <a:lnTo>
                  <a:pt x="111" y="366"/>
                </a:lnTo>
                <a:lnTo>
                  <a:pt x="102" y="366"/>
                </a:lnTo>
                <a:lnTo>
                  <a:pt x="90" y="360"/>
                </a:lnTo>
                <a:lnTo>
                  <a:pt x="88" y="349"/>
                </a:lnTo>
                <a:lnTo>
                  <a:pt x="88" y="331"/>
                </a:lnTo>
                <a:lnTo>
                  <a:pt x="93" y="321"/>
                </a:lnTo>
                <a:lnTo>
                  <a:pt x="102" y="309"/>
                </a:lnTo>
                <a:lnTo>
                  <a:pt x="116" y="309"/>
                </a:lnTo>
                <a:lnTo>
                  <a:pt x="105" y="298"/>
                </a:lnTo>
                <a:lnTo>
                  <a:pt x="85" y="304"/>
                </a:lnTo>
                <a:lnTo>
                  <a:pt x="79" y="312"/>
                </a:lnTo>
                <a:lnTo>
                  <a:pt x="57" y="326"/>
                </a:lnTo>
                <a:lnTo>
                  <a:pt x="48" y="312"/>
                </a:lnTo>
                <a:lnTo>
                  <a:pt x="51" y="295"/>
                </a:lnTo>
                <a:lnTo>
                  <a:pt x="54" y="281"/>
                </a:lnTo>
                <a:lnTo>
                  <a:pt x="65" y="269"/>
                </a:lnTo>
                <a:lnTo>
                  <a:pt x="68" y="261"/>
                </a:lnTo>
                <a:lnTo>
                  <a:pt x="62" y="252"/>
                </a:lnTo>
                <a:lnTo>
                  <a:pt x="51" y="258"/>
                </a:lnTo>
                <a:lnTo>
                  <a:pt x="43" y="261"/>
                </a:lnTo>
                <a:lnTo>
                  <a:pt x="31" y="241"/>
                </a:lnTo>
                <a:lnTo>
                  <a:pt x="23" y="227"/>
                </a:lnTo>
                <a:lnTo>
                  <a:pt x="14" y="221"/>
                </a:lnTo>
                <a:lnTo>
                  <a:pt x="0" y="216"/>
                </a:lnTo>
                <a:lnTo>
                  <a:pt x="9" y="207"/>
                </a:lnTo>
                <a:lnTo>
                  <a:pt x="9" y="167"/>
                </a:lnTo>
                <a:lnTo>
                  <a:pt x="17" y="159"/>
                </a:lnTo>
                <a:lnTo>
                  <a:pt x="37" y="145"/>
                </a:lnTo>
                <a:lnTo>
                  <a:pt x="51" y="136"/>
                </a:lnTo>
                <a:lnTo>
                  <a:pt x="62" y="131"/>
                </a:lnTo>
                <a:lnTo>
                  <a:pt x="76" y="136"/>
                </a:lnTo>
                <a:lnTo>
                  <a:pt x="76" y="124"/>
                </a:lnTo>
                <a:lnTo>
                  <a:pt x="93" y="105"/>
                </a:lnTo>
                <a:lnTo>
                  <a:pt x="105" y="108"/>
                </a:lnTo>
                <a:lnTo>
                  <a:pt x="138" y="116"/>
                </a:lnTo>
                <a:lnTo>
                  <a:pt x="150" y="122"/>
                </a:lnTo>
                <a:lnTo>
                  <a:pt x="162" y="116"/>
                </a:lnTo>
                <a:lnTo>
                  <a:pt x="185" y="105"/>
                </a:lnTo>
                <a:lnTo>
                  <a:pt x="190" y="100"/>
                </a:lnTo>
                <a:lnTo>
                  <a:pt x="199" y="105"/>
                </a:lnTo>
                <a:lnTo>
                  <a:pt x="207" y="97"/>
                </a:lnTo>
                <a:lnTo>
                  <a:pt x="216" y="102"/>
                </a:lnTo>
                <a:lnTo>
                  <a:pt x="233" y="108"/>
                </a:lnTo>
                <a:lnTo>
                  <a:pt x="238" y="100"/>
                </a:lnTo>
                <a:lnTo>
                  <a:pt x="238" y="85"/>
                </a:lnTo>
                <a:lnTo>
                  <a:pt x="233" y="71"/>
                </a:lnTo>
                <a:lnTo>
                  <a:pt x="230" y="60"/>
                </a:lnTo>
                <a:lnTo>
                  <a:pt x="250" y="51"/>
                </a:lnTo>
                <a:lnTo>
                  <a:pt x="273" y="36"/>
                </a:lnTo>
                <a:lnTo>
                  <a:pt x="287" y="43"/>
                </a:lnTo>
                <a:lnTo>
                  <a:pt x="278" y="26"/>
                </a:lnTo>
                <a:lnTo>
                  <a:pt x="289" y="20"/>
                </a:lnTo>
                <a:lnTo>
                  <a:pt x="304" y="9"/>
                </a:lnTo>
                <a:lnTo>
                  <a:pt x="315" y="0"/>
                </a:lnTo>
                <a:lnTo>
                  <a:pt x="326" y="0"/>
                </a:lnTo>
                <a:lnTo>
                  <a:pt x="337" y="14"/>
                </a:lnTo>
                <a:lnTo>
                  <a:pt x="346" y="3"/>
                </a:lnTo>
                <a:lnTo>
                  <a:pt x="361" y="3"/>
                </a:lnTo>
                <a:lnTo>
                  <a:pt x="366" y="12"/>
                </a:lnTo>
                <a:lnTo>
                  <a:pt x="389" y="12"/>
                </a:lnTo>
                <a:lnTo>
                  <a:pt x="414" y="20"/>
                </a:lnTo>
                <a:lnTo>
                  <a:pt x="428" y="34"/>
                </a:lnTo>
                <a:lnTo>
                  <a:pt x="434" y="54"/>
                </a:lnTo>
                <a:lnTo>
                  <a:pt x="442" y="60"/>
                </a:lnTo>
                <a:lnTo>
                  <a:pt x="459" y="54"/>
                </a:lnTo>
                <a:lnTo>
                  <a:pt x="473" y="62"/>
                </a:lnTo>
                <a:lnTo>
                  <a:pt x="494" y="68"/>
                </a:lnTo>
                <a:lnTo>
                  <a:pt x="519" y="65"/>
                </a:lnTo>
              </a:path>
            </a:pathLst>
          </a:custGeom>
          <a:solidFill>
            <a:srgbClr val="218535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6" name="Freeform 22"/>
          <p:cNvSpPr>
            <a:spLocks/>
          </p:cNvSpPr>
          <p:nvPr/>
        </p:nvSpPr>
        <p:spPr bwMode="auto">
          <a:xfrm>
            <a:off x="3645813" y="1941455"/>
            <a:ext cx="1997647" cy="1521066"/>
          </a:xfrm>
          <a:custGeom>
            <a:avLst/>
            <a:gdLst>
              <a:gd name="T0" fmla="*/ 63 w 1133"/>
              <a:gd name="T1" fmla="*/ 255 h 907"/>
              <a:gd name="T2" fmla="*/ 31 w 1133"/>
              <a:gd name="T3" fmla="*/ 188 h 907"/>
              <a:gd name="T4" fmla="*/ 9 w 1133"/>
              <a:gd name="T5" fmla="*/ 126 h 907"/>
              <a:gd name="T6" fmla="*/ 63 w 1133"/>
              <a:gd name="T7" fmla="*/ 63 h 907"/>
              <a:gd name="T8" fmla="*/ 151 w 1133"/>
              <a:gd name="T9" fmla="*/ 38 h 907"/>
              <a:gd name="T10" fmla="*/ 210 w 1133"/>
              <a:gd name="T11" fmla="*/ 26 h 907"/>
              <a:gd name="T12" fmla="*/ 286 w 1133"/>
              <a:gd name="T13" fmla="*/ 48 h 907"/>
              <a:gd name="T14" fmla="*/ 392 w 1133"/>
              <a:gd name="T15" fmla="*/ 29 h 907"/>
              <a:gd name="T16" fmla="*/ 469 w 1133"/>
              <a:gd name="T17" fmla="*/ 0 h 907"/>
              <a:gd name="T18" fmla="*/ 517 w 1133"/>
              <a:gd name="T19" fmla="*/ 60 h 907"/>
              <a:gd name="T20" fmla="*/ 599 w 1133"/>
              <a:gd name="T21" fmla="*/ 79 h 907"/>
              <a:gd name="T22" fmla="*/ 676 w 1133"/>
              <a:gd name="T23" fmla="*/ 111 h 907"/>
              <a:gd name="T24" fmla="*/ 698 w 1133"/>
              <a:gd name="T25" fmla="*/ 65 h 907"/>
              <a:gd name="T26" fmla="*/ 724 w 1133"/>
              <a:gd name="T27" fmla="*/ 32 h 907"/>
              <a:gd name="T28" fmla="*/ 783 w 1133"/>
              <a:gd name="T29" fmla="*/ 15 h 907"/>
              <a:gd name="T30" fmla="*/ 846 w 1133"/>
              <a:gd name="T31" fmla="*/ 55 h 907"/>
              <a:gd name="T32" fmla="*/ 840 w 1133"/>
              <a:gd name="T33" fmla="*/ 97 h 907"/>
              <a:gd name="T34" fmla="*/ 857 w 1133"/>
              <a:gd name="T35" fmla="*/ 185 h 907"/>
              <a:gd name="T36" fmla="*/ 854 w 1133"/>
              <a:gd name="T37" fmla="*/ 253 h 907"/>
              <a:gd name="T38" fmla="*/ 871 w 1133"/>
              <a:gd name="T39" fmla="*/ 327 h 907"/>
              <a:gd name="T40" fmla="*/ 902 w 1133"/>
              <a:gd name="T41" fmla="*/ 347 h 907"/>
              <a:gd name="T42" fmla="*/ 928 w 1133"/>
              <a:gd name="T43" fmla="*/ 316 h 907"/>
              <a:gd name="T44" fmla="*/ 962 w 1133"/>
              <a:gd name="T45" fmla="*/ 350 h 907"/>
              <a:gd name="T46" fmla="*/ 1064 w 1133"/>
              <a:gd name="T47" fmla="*/ 312 h 907"/>
              <a:gd name="T48" fmla="*/ 1109 w 1133"/>
              <a:gd name="T49" fmla="*/ 364 h 907"/>
              <a:gd name="T50" fmla="*/ 1123 w 1133"/>
              <a:gd name="T51" fmla="*/ 435 h 907"/>
              <a:gd name="T52" fmla="*/ 1098 w 1133"/>
              <a:gd name="T53" fmla="*/ 523 h 907"/>
              <a:gd name="T54" fmla="*/ 1047 w 1133"/>
              <a:gd name="T55" fmla="*/ 559 h 907"/>
              <a:gd name="T56" fmla="*/ 1033 w 1133"/>
              <a:gd name="T57" fmla="*/ 628 h 907"/>
              <a:gd name="T58" fmla="*/ 990 w 1133"/>
              <a:gd name="T59" fmla="*/ 574 h 907"/>
              <a:gd name="T60" fmla="*/ 883 w 1133"/>
              <a:gd name="T61" fmla="*/ 540 h 907"/>
              <a:gd name="T62" fmla="*/ 837 w 1133"/>
              <a:gd name="T63" fmla="*/ 545 h 907"/>
              <a:gd name="T64" fmla="*/ 758 w 1133"/>
              <a:gd name="T65" fmla="*/ 597 h 907"/>
              <a:gd name="T66" fmla="*/ 647 w 1133"/>
              <a:gd name="T67" fmla="*/ 710 h 907"/>
              <a:gd name="T68" fmla="*/ 564 w 1133"/>
              <a:gd name="T69" fmla="*/ 781 h 907"/>
              <a:gd name="T70" fmla="*/ 540 w 1133"/>
              <a:gd name="T71" fmla="*/ 823 h 907"/>
              <a:gd name="T72" fmla="*/ 505 w 1133"/>
              <a:gd name="T73" fmla="*/ 886 h 907"/>
              <a:gd name="T74" fmla="*/ 445 w 1133"/>
              <a:gd name="T75" fmla="*/ 878 h 907"/>
              <a:gd name="T76" fmla="*/ 355 w 1133"/>
              <a:gd name="T77" fmla="*/ 894 h 907"/>
              <a:gd name="T78" fmla="*/ 286 w 1133"/>
              <a:gd name="T79" fmla="*/ 841 h 907"/>
              <a:gd name="T80" fmla="*/ 174 w 1133"/>
              <a:gd name="T81" fmla="*/ 792 h 907"/>
              <a:gd name="T82" fmla="*/ 69 w 1133"/>
              <a:gd name="T83" fmla="*/ 858 h 907"/>
              <a:gd name="T84" fmla="*/ 46 w 1133"/>
              <a:gd name="T85" fmla="*/ 804 h 907"/>
              <a:gd name="T86" fmla="*/ 48 w 1133"/>
              <a:gd name="T87" fmla="*/ 690 h 907"/>
              <a:gd name="T88" fmla="*/ 143 w 1133"/>
              <a:gd name="T89" fmla="*/ 520 h 907"/>
              <a:gd name="T90" fmla="*/ 190 w 1133"/>
              <a:gd name="T91" fmla="*/ 443 h 907"/>
              <a:gd name="T92" fmla="*/ 128 w 1133"/>
              <a:gd name="T93" fmla="*/ 412 h 907"/>
              <a:gd name="T94" fmla="*/ 86 w 1133"/>
              <a:gd name="T95" fmla="*/ 330 h 907"/>
              <a:gd name="T96" fmla="*/ 12 w 1133"/>
              <a:gd name="T97" fmla="*/ 324 h 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133" h="907">
                <a:moveTo>
                  <a:pt x="12" y="324"/>
                </a:moveTo>
                <a:lnTo>
                  <a:pt x="29" y="293"/>
                </a:lnTo>
                <a:lnTo>
                  <a:pt x="51" y="253"/>
                </a:lnTo>
                <a:lnTo>
                  <a:pt x="63" y="255"/>
                </a:lnTo>
                <a:lnTo>
                  <a:pt x="65" y="245"/>
                </a:lnTo>
                <a:lnTo>
                  <a:pt x="51" y="202"/>
                </a:lnTo>
                <a:lnTo>
                  <a:pt x="34" y="185"/>
                </a:lnTo>
                <a:lnTo>
                  <a:pt x="31" y="188"/>
                </a:lnTo>
                <a:lnTo>
                  <a:pt x="20" y="191"/>
                </a:lnTo>
                <a:lnTo>
                  <a:pt x="6" y="176"/>
                </a:lnTo>
                <a:lnTo>
                  <a:pt x="0" y="157"/>
                </a:lnTo>
                <a:lnTo>
                  <a:pt x="9" y="126"/>
                </a:lnTo>
                <a:lnTo>
                  <a:pt x="38" y="97"/>
                </a:lnTo>
                <a:lnTo>
                  <a:pt x="43" y="79"/>
                </a:lnTo>
                <a:lnTo>
                  <a:pt x="38" y="65"/>
                </a:lnTo>
                <a:lnTo>
                  <a:pt x="63" y="63"/>
                </a:lnTo>
                <a:lnTo>
                  <a:pt x="100" y="65"/>
                </a:lnTo>
                <a:lnTo>
                  <a:pt x="117" y="65"/>
                </a:lnTo>
                <a:lnTo>
                  <a:pt x="131" y="60"/>
                </a:lnTo>
                <a:lnTo>
                  <a:pt x="151" y="38"/>
                </a:lnTo>
                <a:lnTo>
                  <a:pt x="153" y="32"/>
                </a:lnTo>
                <a:lnTo>
                  <a:pt x="165" y="34"/>
                </a:lnTo>
                <a:lnTo>
                  <a:pt x="179" y="46"/>
                </a:lnTo>
                <a:lnTo>
                  <a:pt x="210" y="26"/>
                </a:lnTo>
                <a:lnTo>
                  <a:pt x="236" y="38"/>
                </a:lnTo>
                <a:lnTo>
                  <a:pt x="253" y="51"/>
                </a:lnTo>
                <a:lnTo>
                  <a:pt x="270" y="57"/>
                </a:lnTo>
                <a:lnTo>
                  <a:pt x="286" y="48"/>
                </a:lnTo>
                <a:lnTo>
                  <a:pt x="312" y="29"/>
                </a:lnTo>
                <a:lnTo>
                  <a:pt x="358" y="43"/>
                </a:lnTo>
                <a:lnTo>
                  <a:pt x="369" y="38"/>
                </a:lnTo>
                <a:lnTo>
                  <a:pt x="392" y="29"/>
                </a:lnTo>
                <a:lnTo>
                  <a:pt x="412" y="34"/>
                </a:lnTo>
                <a:lnTo>
                  <a:pt x="435" y="26"/>
                </a:lnTo>
                <a:lnTo>
                  <a:pt x="452" y="12"/>
                </a:lnTo>
                <a:lnTo>
                  <a:pt x="469" y="0"/>
                </a:lnTo>
                <a:lnTo>
                  <a:pt x="491" y="12"/>
                </a:lnTo>
                <a:lnTo>
                  <a:pt x="500" y="32"/>
                </a:lnTo>
                <a:lnTo>
                  <a:pt x="505" y="51"/>
                </a:lnTo>
                <a:lnTo>
                  <a:pt x="517" y="60"/>
                </a:lnTo>
                <a:lnTo>
                  <a:pt x="536" y="55"/>
                </a:lnTo>
                <a:lnTo>
                  <a:pt x="564" y="46"/>
                </a:lnTo>
                <a:lnTo>
                  <a:pt x="585" y="88"/>
                </a:lnTo>
                <a:lnTo>
                  <a:pt x="599" y="79"/>
                </a:lnTo>
                <a:lnTo>
                  <a:pt x="628" y="103"/>
                </a:lnTo>
                <a:lnTo>
                  <a:pt x="647" y="119"/>
                </a:lnTo>
                <a:lnTo>
                  <a:pt x="659" y="117"/>
                </a:lnTo>
                <a:lnTo>
                  <a:pt x="676" y="111"/>
                </a:lnTo>
                <a:lnTo>
                  <a:pt x="692" y="108"/>
                </a:lnTo>
                <a:lnTo>
                  <a:pt x="701" y="103"/>
                </a:lnTo>
                <a:lnTo>
                  <a:pt x="704" y="72"/>
                </a:lnTo>
                <a:lnTo>
                  <a:pt x="698" y="65"/>
                </a:lnTo>
                <a:lnTo>
                  <a:pt x="692" y="55"/>
                </a:lnTo>
                <a:lnTo>
                  <a:pt x="695" y="46"/>
                </a:lnTo>
                <a:lnTo>
                  <a:pt x="707" y="38"/>
                </a:lnTo>
                <a:lnTo>
                  <a:pt x="724" y="32"/>
                </a:lnTo>
                <a:lnTo>
                  <a:pt x="740" y="26"/>
                </a:lnTo>
                <a:lnTo>
                  <a:pt x="755" y="38"/>
                </a:lnTo>
                <a:lnTo>
                  <a:pt x="769" y="26"/>
                </a:lnTo>
                <a:lnTo>
                  <a:pt x="783" y="15"/>
                </a:lnTo>
                <a:lnTo>
                  <a:pt x="809" y="9"/>
                </a:lnTo>
                <a:lnTo>
                  <a:pt x="828" y="0"/>
                </a:lnTo>
                <a:lnTo>
                  <a:pt x="851" y="32"/>
                </a:lnTo>
                <a:lnTo>
                  <a:pt x="846" y="55"/>
                </a:lnTo>
                <a:lnTo>
                  <a:pt x="868" y="77"/>
                </a:lnTo>
                <a:lnTo>
                  <a:pt x="868" y="88"/>
                </a:lnTo>
                <a:lnTo>
                  <a:pt x="854" y="94"/>
                </a:lnTo>
                <a:lnTo>
                  <a:pt x="840" y="97"/>
                </a:lnTo>
                <a:lnTo>
                  <a:pt x="843" y="122"/>
                </a:lnTo>
                <a:lnTo>
                  <a:pt x="868" y="131"/>
                </a:lnTo>
                <a:lnTo>
                  <a:pt x="877" y="159"/>
                </a:lnTo>
                <a:lnTo>
                  <a:pt x="857" y="185"/>
                </a:lnTo>
                <a:lnTo>
                  <a:pt x="868" y="210"/>
                </a:lnTo>
                <a:lnTo>
                  <a:pt x="874" y="236"/>
                </a:lnTo>
                <a:lnTo>
                  <a:pt x="866" y="245"/>
                </a:lnTo>
                <a:lnTo>
                  <a:pt x="854" y="253"/>
                </a:lnTo>
                <a:lnTo>
                  <a:pt x="851" y="267"/>
                </a:lnTo>
                <a:lnTo>
                  <a:pt x="866" y="290"/>
                </a:lnTo>
                <a:lnTo>
                  <a:pt x="871" y="304"/>
                </a:lnTo>
                <a:lnTo>
                  <a:pt x="871" y="327"/>
                </a:lnTo>
                <a:lnTo>
                  <a:pt x="871" y="347"/>
                </a:lnTo>
                <a:lnTo>
                  <a:pt x="877" y="355"/>
                </a:lnTo>
                <a:lnTo>
                  <a:pt x="883" y="355"/>
                </a:lnTo>
                <a:lnTo>
                  <a:pt x="902" y="347"/>
                </a:lnTo>
                <a:lnTo>
                  <a:pt x="902" y="324"/>
                </a:lnTo>
                <a:lnTo>
                  <a:pt x="911" y="316"/>
                </a:lnTo>
                <a:lnTo>
                  <a:pt x="916" y="307"/>
                </a:lnTo>
                <a:lnTo>
                  <a:pt x="928" y="316"/>
                </a:lnTo>
                <a:lnTo>
                  <a:pt x="931" y="341"/>
                </a:lnTo>
                <a:lnTo>
                  <a:pt x="933" y="355"/>
                </a:lnTo>
                <a:lnTo>
                  <a:pt x="945" y="355"/>
                </a:lnTo>
                <a:lnTo>
                  <a:pt x="962" y="350"/>
                </a:lnTo>
                <a:lnTo>
                  <a:pt x="970" y="338"/>
                </a:lnTo>
                <a:lnTo>
                  <a:pt x="979" y="324"/>
                </a:lnTo>
                <a:lnTo>
                  <a:pt x="979" y="312"/>
                </a:lnTo>
                <a:lnTo>
                  <a:pt x="1064" y="312"/>
                </a:lnTo>
                <a:lnTo>
                  <a:pt x="1067" y="333"/>
                </a:lnTo>
                <a:lnTo>
                  <a:pt x="1070" y="352"/>
                </a:lnTo>
                <a:lnTo>
                  <a:pt x="1082" y="361"/>
                </a:lnTo>
                <a:lnTo>
                  <a:pt x="1109" y="364"/>
                </a:lnTo>
                <a:lnTo>
                  <a:pt x="1113" y="378"/>
                </a:lnTo>
                <a:lnTo>
                  <a:pt x="1132" y="390"/>
                </a:lnTo>
                <a:lnTo>
                  <a:pt x="1127" y="415"/>
                </a:lnTo>
                <a:lnTo>
                  <a:pt x="1123" y="435"/>
                </a:lnTo>
                <a:lnTo>
                  <a:pt x="1106" y="455"/>
                </a:lnTo>
                <a:lnTo>
                  <a:pt x="1087" y="466"/>
                </a:lnTo>
                <a:lnTo>
                  <a:pt x="1087" y="497"/>
                </a:lnTo>
                <a:lnTo>
                  <a:pt x="1098" y="523"/>
                </a:lnTo>
                <a:lnTo>
                  <a:pt x="1082" y="531"/>
                </a:lnTo>
                <a:lnTo>
                  <a:pt x="1075" y="511"/>
                </a:lnTo>
                <a:lnTo>
                  <a:pt x="1067" y="537"/>
                </a:lnTo>
                <a:lnTo>
                  <a:pt x="1047" y="559"/>
                </a:lnTo>
                <a:lnTo>
                  <a:pt x="1064" y="588"/>
                </a:lnTo>
                <a:lnTo>
                  <a:pt x="1078" y="611"/>
                </a:lnTo>
                <a:lnTo>
                  <a:pt x="1058" y="625"/>
                </a:lnTo>
                <a:lnTo>
                  <a:pt x="1033" y="628"/>
                </a:lnTo>
                <a:lnTo>
                  <a:pt x="1010" y="625"/>
                </a:lnTo>
                <a:lnTo>
                  <a:pt x="985" y="642"/>
                </a:lnTo>
                <a:lnTo>
                  <a:pt x="970" y="594"/>
                </a:lnTo>
                <a:lnTo>
                  <a:pt x="990" y="574"/>
                </a:lnTo>
                <a:lnTo>
                  <a:pt x="942" y="566"/>
                </a:lnTo>
                <a:lnTo>
                  <a:pt x="916" y="551"/>
                </a:lnTo>
                <a:lnTo>
                  <a:pt x="902" y="557"/>
                </a:lnTo>
                <a:lnTo>
                  <a:pt x="883" y="540"/>
                </a:lnTo>
                <a:lnTo>
                  <a:pt x="877" y="554"/>
                </a:lnTo>
                <a:lnTo>
                  <a:pt x="863" y="562"/>
                </a:lnTo>
                <a:lnTo>
                  <a:pt x="851" y="559"/>
                </a:lnTo>
                <a:lnTo>
                  <a:pt x="837" y="545"/>
                </a:lnTo>
                <a:lnTo>
                  <a:pt x="823" y="551"/>
                </a:lnTo>
                <a:lnTo>
                  <a:pt x="806" y="568"/>
                </a:lnTo>
                <a:lnTo>
                  <a:pt x="789" y="583"/>
                </a:lnTo>
                <a:lnTo>
                  <a:pt x="758" y="597"/>
                </a:lnTo>
                <a:lnTo>
                  <a:pt x="744" y="602"/>
                </a:lnTo>
                <a:lnTo>
                  <a:pt x="724" y="623"/>
                </a:lnTo>
                <a:lnTo>
                  <a:pt x="650" y="685"/>
                </a:lnTo>
                <a:lnTo>
                  <a:pt x="647" y="710"/>
                </a:lnTo>
                <a:lnTo>
                  <a:pt x="628" y="707"/>
                </a:lnTo>
                <a:lnTo>
                  <a:pt x="616" y="735"/>
                </a:lnTo>
                <a:lnTo>
                  <a:pt x="582" y="766"/>
                </a:lnTo>
                <a:lnTo>
                  <a:pt x="564" y="781"/>
                </a:lnTo>
                <a:lnTo>
                  <a:pt x="568" y="790"/>
                </a:lnTo>
                <a:lnTo>
                  <a:pt x="571" y="801"/>
                </a:lnTo>
                <a:lnTo>
                  <a:pt x="559" y="809"/>
                </a:lnTo>
                <a:lnTo>
                  <a:pt x="540" y="823"/>
                </a:lnTo>
                <a:lnTo>
                  <a:pt x="528" y="827"/>
                </a:lnTo>
                <a:lnTo>
                  <a:pt x="525" y="852"/>
                </a:lnTo>
                <a:lnTo>
                  <a:pt x="519" y="880"/>
                </a:lnTo>
                <a:lnTo>
                  <a:pt x="505" y="886"/>
                </a:lnTo>
                <a:lnTo>
                  <a:pt x="491" y="855"/>
                </a:lnTo>
                <a:lnTo>
                  <a:pt x="474" y="841"/>
                </a:lnTo>
                <a:lnTo>
                  <a:pt x="454" y="852"/>
                </a:lnTo>
                <a:lnTo>
                  <a:pt x="445" y="878"/>
                </a:lnTo>
                <a:lnTo>
                  <a:pt x="409" y="880"/>
                </a:lnTo>
                <a:lnTo>
                  <a:pt x="389" y="886"/>
                </a:lnTo>
                <a:lnTo>
                  <a:pt x="364" y="906"/>
                </a:lnTo>
                <a:lnTo>
                  <a:pt x="355" y="894"/>
                </a:lnTo>
                <a:lnTo>
                  <a:pt x="350" y="861"/>
                </a:lnTo>
                <a:lnTo>
                  <a:pt x="341" y="849"/>
                </a:lnTo>
                <a:lnTo>
                  <a:pt x="310" y="869"/>
                </a:lnTo>
                <a:lnTo>
                  <a:pt x="286" y="841"/>
                </a:lnTo>
                <a:lnTo>
                  <a:pt x="259" y="846"/>
                </a:lnTo>
                <a:lnTo>
                  <a:pt x="238" y="838"/>
                </a:lnTo>
                <a:lnTo>
                  <a:pt x="216" y="844"/>
                </a:lnTo>
                <a:lnTo>
                  <a:pt x="174" y="792"/>
                </a:lnTo>
                <a:lnTo>
                  <a:pt x="153" y="792"/>
                </a:lnTo>
                <a:lnTo>
                  <a:pt x="122" y="818"/>
                </a:lnTo>
                <a:lnTo>
                  <a:pt x="94" y="823"/>
                </a:lnTo>
                <a:lnTo>
                  <a:pt x="69" y="858"/>
                </a:lnTo>
                <a:lnTo>
                  <a:pt x="46" y="844"/>
                </a:lnTo>
                <a:lnTo>
                  <a:pt x="6" y="863"/>
                </a:lnTo>
                <a:lnTo>
                  <a:pt x="0" y="832"/>
                </a:lnTo>
                <a:lnTo>
                  <a:pt x="46" y="804"/>
                </a:lnTo>
                <a:lnTo>
                  <a:pt x="38" y="787"/>
                </a:lnTo>
                <a:lnTo>
                  <a:pt x="31" y="770"/>
                </a:lnTo>
                <a:lnTo>
                  <a:pt x="55" y="735"/>
                </a:lnTo>
                <a:lnTo>
                  <a:pt x="48" y="690"/>
                </a:lnTo>
                <a:lnTo>
                  <a:pt x="55" y="602"/>
                </a:lnTo>
                <a:lnTo>
                  <a:pt x="77" y="571"/>
                </a:lnTo>
                <a:lnTo>
                  <a:pt x="111" y="545"/>
                </a:lnTo>
                <a:lnTo>
                  <a:pt x="143" y="520"/>
                </a:lnTo>
                <a:lnTo>
                  <a:pt x="171" y="497"/>
                </a:lnTo>
                <a:lnTo>
                  <a:pt x="185" y="480"/>
                </a:lnTo>
                <a:lnTo>
                  <a:pt x="193" y="466"/>
                </a:lnTo>
                <a:lnTo>
                  <a:pt x="190" y="443"/>
                </a:lnTo>
                <a:lnTo>
                  <a:pt x="176" y="429"/>
                </a:lnTo>
                <a:lnTo>
                  <a:pt x="157" y="423"/>
                </a:lnTo>
                <a:lnTo>
                  <a:pt x="134" y="423"/>
                </a:lnTo>
                <a:lnTo>
                  <a:pt x="128" y="412"/>
                </a:lnTo>
                <a:lnTo>
                  <a:pt x="125" y="392"/>
                </a:lnTo>
                <a:lnTo>
                  <a:pt x="119" y="364"/>
                </a:lnTo>
                <a:lnTo>
                  <a:pt x="103" y="338"/>
                </a:lnTo>
                <a:lnTo>
                  <a:pt x="86" y="330"/>
                </a:lnTo>
                <a:lnTo>
                  <a:pt x="57" y="324"/>
                </a:lnTo>
                <a:lnTo>
                  <a:pt x="38" y="327"/>
                </a:lnTo>
                <a:lnTo>
                  <a:pt x="26" y="330"/>
                </a:lnTo>
                <a:lnTo>
                  <a:pt x="12" y="324"/>
                </a:lnTo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grpSp>
        <p:nvGrpSpPr>
          <p:cNvPr id="27" name="Group 42"/>
          <p:cNvGrpSpPr>
            <a:grpSpLocks/>
          </p:cNvGrpSpPr>
          <p:nvPr/>
        </p:nvGrpSpPr>
        <p:grpSpPr bwMode="auto">
          <a:xfrm>
            <a:off x="1157438" y="5280430"/>
            <a:ext cx="2105425" cy="765638"/>
            <a:chOff x="3696" y="3336"/>
            <a:chExt cx="1249" cy="457"/>
          </a:xfrm>
          <a:solidFill>
            <a:srgbClr val="007FC7"/>
          </a:solidFill>
        </p:grpSpPr>
        <p:sp>
          <p:nvSpPr>
            <p:cNvPr id="28" name="Freeform 43"/>
            <p:cNvSpPr>
              <a:spLocks/>
            </p:cNvSpPr>
            <p:nvPr/>
          </p:nvSpPr>
          <p:spPr bwMode="auto">
            <a:xfrm>
              <a:off x="3759" y="3453"/>
              <a:ext cx="66" cy="104"/>
            </a:xfrm>
            <a:custGeom>
              <a:avLst/>
              <a:gdLst>
                <a:gd name="T0" fmla="*/ 65 w 66"/>
                <a:gd name="T1" fmla="*/ 69 h 104"/>
                <a:gd name="T2" fmla="*/ 58 w 66"/>
                <a:gd name="T3" fmla="*/ 0 h 104"/>
                <a:gd name="T4" fmla="*/ 16 w 66"/>
                <a:gd name="T5" fmla="*/ 0 h 104"/>
                <a:gd name="T6" fmla="*/ 0 w 66"/>
                <a:gd name="T7" fmla="*/ 23 h 104"/>
                <a:gd name="T8" fmla="*/ 25 w 66"/>
                <a:gd name="T9" fmla="*/ 96 h 104"/>
                <a:gd name="T10" fmla="*/ 46 w 66"/>
                <a:gd name="T11" fmla="*/ 103 h 104"/>
                <a:gd name="T12" fmla="*/ 65 w 66"/>
                <a:gd name="T13" fmla="*/ 69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104">
                  <a:moveTo>
                    <a:pt x="65" y="69"/>
                  </a:moveTo>
                  <a:lnTo>
                    <a:pt x="58" y="0"/>
                  </a:lnTo>
                  <a:lnTo>
                    <a:pt x="16" y="0"/>
                  </a:lnTo>
                  <a:lnTo>
                    <a:pt x="0" y="23"/>
                  </a:lnTo>
                  <a:lnTo>
                    <a:pt x="25" y="96"/>
                  </a:lnTo>
                  <a:lnTo>
                    <a:pt x="46" y="103"/>
                  </a:lnTo>
                  <a:lnTo>
                    <a:pt x="65" y="69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0" name="Freeform 44"/>
            <p:cNvSpPr>
              <a:spLocks/>
            </p:cNvSpPr>
            <p:nvPr/>
          </p:nvSpPr>
          <p:spPr bwMode="auto">
            <a:xfrm>
              <a:off x="4836" y="3336"/>
              <a:ext cx="109" cy="114"/>
            </a:xfrm>
            <a:custGeom>
              <a:avLst/>
              <a:gdLst>
                <a:gd name="T0" fmla="*/ 102 w 109"/>
                <a:gd name="T1" fmla="*/ 63 h 114"/>
                <a:gd name="T2" fmla="*/ 108 w 109"/>
                <a:gd name="T3" fmla="*/ 0 h 114"/>
                <a:gd name="T4" fmla="*/ 85 w 109"/>
                <a:gd name="T5" fmla="*/ 5 h 114"/>
                <a:gd name="T6" fmla="*/ 83 w 109"/>
                <a:gd name="T7" fmla="*/ 27 h 114"/>
                <a:gd name="T8" fmla="*/ 15 w 109"/>
                <a:gd name="T9" fmla="*/ 45 h 114"/>
                <a:gd name="T10" fmla="*/ 0 w 109"/>
                <a:gd name="T11" fmla="*/ 107 h 114"/>
                <a:gd name="T12" fmla="*/ 36 w 109"/>
                <a:gd name="T13" fmla="*/ 113 h 114"/>
                <a:gd name="T14" fmla="*/ 52 w 109"/>
                <a:gd name="T15" fmla="*/ 84 h 114"/>
                <a:gd name="T16" fmla="*/ 102 w 109"/>
                <a:gd name="T17" fmla="*/ 63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9" h="114">
                  <a:moveTo>
                    <a:pt x="102" y="63"/>
                  </a:moveTo>
                  <a:lnTo>
                    <a:pt x="108" y="0"/>
                  </a:lnTo>
                  <a:lnTo>
                    <a:pt x="85" y="5"/>
                  </a:lnTo>
                  <a:lnTo>
                    <a:pt x="83" y="27"/>
                  </a:lnTo>
                  <a:lnTo>
                    <a:pt x="15" y="45"/>
                  </a:lnTo>
                  <a:lnTo>
                    <a:pt x="0" y="107"/>
                  </a:lnTo>
                  <a:lnTo>
                    <a:pt x="36" y="113"/>
                  </a:lnTo>
                  <a:lnTo>
                    <a:pt x="52" y="84"/>
                  </a:lnTo>
                  <a:lnTo>
                    <a:pt x="102" y="63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1" name="Freeform 45"/>
            <p:cNvSpPr>
              <a:spLocks/>
            </p:cNvSpPr>
            <p:nvPr/>
          </p:nvSpPr>
          <p:spPr bwMode="auto">
            <a:xfrm>
              <a:off x="3923" y="3633"/>
              <a:ext cx="66" cy="53"/>
            </a:xfrm>
            <a:custGeom>
              <a:avLst/>
              <a:gdLst>
                <a:gd name="T0" fmla="*/ 65 w 66"/>
                <a:gd name="T1" fmla="*/ 21 h 53"/>
                <a:gd name="T2" fmla="*/ 24 w 66"/>
                <a:gd name="T3" fmla="*/ 0 h 53"/>
                <a:gd name="T4" fmla="*/ 0 w 66"/>
                <a:gd name="T5" fmla="*/ 18 h 53"/>
                <a:gd name="T6" fmla="*/ 19 w 66"/>
                <a:gd name="T7" fmla="*/ 52 h 53"/>
                <a:gd name="T8" fmla="*/ 54 w 66"/>
                <a:gd name="T9" fmla="*/ 52 h 53"/>
                <a:gd name="T10" fmla="*/ 65 w 66"/>
                <a:gd name="T11" fmla="*/ 2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53">
                  <a:moveTo>
                    <a:pt x="65" y="21"/>
                  </a:moveTo>
                  <a:lnTo>
                    <a:pt x="24" y="0"/>
                  </a:lnTo>
                  <a:lnTo>
                    <a:pt x="0" y="18"/>
                  </a:lnTo>
                  <a:lnTo>
                    <a:pt x="19" y="52"/>
                  </a:lnTo>
                  <a:lnTo>
                    <a:pt x="54" y="52"/>
                  </a:lnTo>
                  <a:lnTo>
                    <a:pt x="65" y="21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2" name="Freeform 46"/>
            <p:cNvSpPr>
              <a:spLocks/>
            </p:cNvSpPr>
            <p:nvPr/>
          </p:nvSpPr>
          <p:spPr bwMode="auto">
            <a:xfrm>
              <a:off x="3696" y="3732"/>
              <a:ext cx="86" cy="61"/>
            </a:xfrm>
            <a:custGeom>
              <a:avLst/>
              <a:gdLst>
                <a:gd name="T0" fmla="*/ 55 w 86"/>
                <a:gd name="T1" fmla="*/ 60 h 61"/>
                <a:gd name="T2" fmla="*/ 85 w 86"/>
                <a:gd name="T3" fmla="*/ 5 h 61"/>
                <a:gd name="T4" fmla="*/ 57 w 86"/>
                <a:gd name="T5" fmla="*/ 0 h 61"/>
                <a:gd name="T6" fmla="*/ 41 w 86"/>
                <a:gd name="T7" fmla="*/ 18 h 61"/>
                <a:gd name="T8" fmla="*/ 13 w 86"/>
                <a:gd name="T9" fmla="*/ 18 h 61"/>
                <a:gd name="T10" fmla="*/ 0 w 86"/>
                <a:gd name="T11" fmla="*/ 36 h 61"/>
                <a:gd name="T12" fmla="*/ 55 w 86"/>
                <a:gd name="T13" fmla="*/ 6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61">
                  <a:moveTo>
                    <a:pt x="55" y="60"/>
                  </a:moveTo>
                  <a:lnTo>
                    <a:pt x="85" y="5"/>
                  </a:lnTo>
                  <a:lnTo>
                    <a:pt x="57" y="0"/>
                  </a:lnTo>
                  <a:lnTo>
                    <a:pt x="41" y="18"/>
                  </a:lnTo>
                  <a:lnTo>
                    <a:pt x="13" y="18"/>
                  </a:lnTo>
                  <a:lnTo>
                    <a:pt x="0" y="36"/>
                  </a:lnTo>
                  <a:lnTo>
                    <a:pt x="55" y="6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3" name="Freeform 47"/>
            <p:cNvSpPr>
              <a:spLocks/>
            </p:cNvSpPr>
            <p:nvPr/>
          </p:nvSpPr>
          <p:spPr bwMode="auto">
            <a:xfrm>
              <a:off x="4327" y="3647"/>
              <a:ext cx="120" cy="121"/>
            </a:xfrm>
            <a:custGeom>
              <a:avLst/>
              <a:gdLst>
                <a:gd name="T0" fmla="*/ 119 w 120"/>
                <a:gd name="T1" fmla="*/ 97 h 121"/>
                <a:gd name="T2" fmla="*/ 110 w 120"/>
                <a:gd name="T3" fmla="*/ 13 h 121"/>
                <a:gd name="T4" fmla="*/ 33 w 120"/>
                <a:gd name="T5" fmla="*/ 0 h 121"/>
                <a:gd name="T6" fmla="*/ 25 w 120"/>
                <a:gd name="T7" fmla="*/ 36 h 121"/>
                <a:gd name="T8" fmla="*/ 0 w 120"/>
                <a:gd name="T9" fmla="*/ 44 h 121"/>
                <a:gd name="T10" fmla="*/ 9 w 120"/>
                <a:gd name="T11" fmla="*/ 102 h 121"/>
                <a:gd name="T12" fmla="*/ 58 w 120"/>
                <a:gd name="T13" fmla="*/ 120 h 121"/>
                <a:gd name="T14" fmla="*/ 119 w 120"/>
                <a:gd name="T15" fmla="*/ 9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121">
                  <a:moveTo>
                    <a:pt x="119" y="97"/>
                  </a:moveTo>
                  <a:lnTo>
                    <a:pt x="110" y="13"/>
                  </a:lnTo>
                  <a:lnTo>
                    <a:pt x="33" y="0"/>
                  </a:lnTo>
                  <a:lnTo>
                    <a:pt x="25" y="36"/>
                  </a:lnTo>
                  <a:lnTo>
                    <a:pt x="0" y="44"/>
                  </a:lnTo>
                  <a:lnTo>
                    <a:pt x="9" y="102"/>
                  </a:lnTo>
                  <a:lnTo>
                    <a:pt x="58" y="120"/>
                  </a:lnTo>
                  <a:lnTo>
                    <a:pt x="119" y="97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4" name="Freeform 48"/>
            <p:cNvSpPr>
              <a:spLocks/>
            </p:cNvSpPr>
            <p:nvPr/>
          </p:nvSpPr>
          <p:spPr bwMode="auto">
            <a:xfrm>
              <a:off x="4038" y="3541"/>
              <a:ext cx="183" cy="153"/>
            </a:xfrm>
            <a:custGeom>
              <a:avLst/>
              <a:gdLst>
                <a:gd name="T0" fmla="*/ 99 w 183"/>
                <a:gd name="T1" fmla="*/ 146 h 153"/>
                <a:gd name="T2" fmla="*/ 130 w 183"/>
                <a:gd name="T3" fmla="*/ 109 h 153"/>
                <a:gd name="T4" fmla="*/ 149 w 183"/>
                <a:gd name="T5" fmla="*/ 51 h 153"/>
                <a:gd name="T6" fmla="*/ 182 w 183"/>
                <a:gd name="T7" fmla="*/ 13 h 153"/>
                <a:gd name="T8" fmla="*/ 152 w 183"/>
                <a:gd name="T9" fmla="*/ 0 h 153"/>
                <a:gd name="T10" fmla="*/ 112 w 183"/>
                <a:gd name="T11" fmla="*/ 34 h 153"/>
                <a:gd name="T12" fmla="*/ 0 w 183"/>
                <a:gd name="T13" fmla="*/ 55 h 153"/>
                <a:gd name="T14" fmla="*/ 53 w 183"/>
                <a:gd name="T15" fmla="*/ 152 h 153"/>
                <a:gd name="T16" fmla="*/ 99 w 183"/>
                <a:gd name="T17" fmla="*/ 146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3" h="153">
                  <a:moveTo>
                    <a:pt x="99" y="146"/>
                  </a:moveTo>
                  <a:lnTo>
                    <a:pt x="130" y="109"/>
                  </a:lnTo>
                  <a:lnTo>
                    <a:pt x="149" y="51"/>
                  </a:lnTo>
                  <a:lnTo>
                    <a:pt x="182" y="13"/>
                  </a:lnTo>
                  <a:lnTo>
                    <a:pt x="152" y="0"/>
                  </a:lnTo>
                  <a:lnTo>
                    <a:pt x="112" y="34"/>
                  </a:lnTo>
                  <a:lnTo>
                    <a:pt x="0" y="55"/>
                  </a:lnTo>
                  <a:lnTo>
                    <a:pt x="53" y="152"/>
                  </a:lnTo>
                  <a:lnTo>
                    <a:pt x="99" y="146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5" name="Freeform 49"/>
            <p:cNvSpPr>
              <a:spLocks/>
            </p:cNvSpPr>
            <p:nvPr/>
          </p:nvSpPr>
          <p:spPr bwMode="auto">
            <a:xfrm>
              <a:off x="4678" y="3472"/>
              <a:ext cx="174" cy="208"/>
            </a:xfrm>
            <a:custGeom>
              <a:avLst/>
              <a:gdLst>
                <a:gd name="T0" fmla="*/ 146 w 174"/>
                <a:gd name="T1" fmla="*/ 158 h 208"/>
                <a:gd name="T2" fmla="*/ 173 w 174"/>
                <a:gd name="T3" fmla="*/ 66 h 208"/>
                <a:gd name="T4" fmla="*/ 163 w 174"/>
                <a:gd name="T5" fmla="*/ 0 h 208"/>
                <a:gd name="T6" fmla="*/ 130 w 174"/>
                <a:gd name="T7" fmla="*/ 2 h 208"/>
                <a:gd name="T8" fmla="*/ 88 w 174"/>
                <a:gd name="T9" fmla="*/ 87 h 208"/>
                <a:gd name="T10" fmla="*/ 69 w 174"/>
                <a:gd name="T11" fmla="*/ 154 h 208"/>
                <a:gd name="T12" fmla="*/ 47 w 174"/>
                <a:gd name="T13" fmla="*/ 183 h 208"/>
                <a:gd name="T14" fmla="*/ 0 w 174"/>
                <a:gd name="T15" fmla="*/ 199 h 208"/>
                <a:gd name="T16" fmla="*/ 48 w 174"/>
                <a:gd name="T17" fmla="*/ 207 h 208"/>
                <a:gd name="T18" fmla="*/ 88 w 174"/>
                <a:gd name="T19" fmla="*/ 162 h 208"/>
                <a:gd name="T20" fmla="*/ 146 w 174"/>
                <a:gd name="T21" fmla="*/ 15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208">
                  <a:moveTo>
                    <a:pt x="146" y="158"/>
                  </a:moveTo>
                  <a:lnTo>
                    <a:pt x="173" y="66"/>
                  </a:lnTo>
                  <a:lnTo>
                    <a:pt x="163" y="0"/>
                  </a:lnTo>
                  <a:lnTo>
                    <a:pt x="130" y="2"/>
                  </a:lnTo>
                  <a:lnTo>
                    <a:pt x="88" y="87"/>
                  </a:lnTo>
                  <a:lnTo>
                    <a:pt x="69" y="154"/>
                  </a:lnTo>
                  <a:lnTo>
                    <a:pt x="47" y="183"/>
                  </a:lnTo>
                  <a:lnTo>
                    <a:pt x="0" y="199"/>
                  </a:lnTo>
                  <a:lnTo>
                    <a:pt x="48" y="207"/>
                  </a:lnTo>
                  <a:lnTo>
                    <a:pt x="88" y="162"/>
                  </a:lnTo>
                  <a:lnTo>
                    <a:pt x="146" y="158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</p:grpSp>
      <p:sp>
        <p:nvSpPr>
          <p:cNvPr id="36" name="Line 50"/>
          <p:cNvSpPr>
            <a:spLocks noChangeShapeType="1"/>
          </p:cNvSpPr>
          <p:nvPr/>
        </p:nvSpPr>
        <p:spPr bwMode="auto">
          <a:xfrm>
            <a:off x="1047960" y="5136054"/>
            <a:ext cx="2495319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37" name="Line 51"/>
          <p:cNvSpPr>
            <a:spLocks noChangeShapeType="1"/>
          </p:cNvSpPr>
          <p:nvPr/>
        </p:nvSpPr>
        <p:spPr bwMode="auto">
          <a:xfrm>
            <a:off x="3549177" y="5136054"/>
            <a:ext cx="0" cy="91001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38" name="37 Rectángulo"/>
          <p:cNvSpPr/>
          <p:nvPr/>
        </p:nvSpPr>
        <p:spPr>
          <a:xfrm>
            <a:off x="4246768" y="4767021"/>
            <a:ext cx="397868" cy="212247"/>
          </a:xfrm>
          <a:prstGeom prst="rect">
            <a:avLst/>
          </a:prstGeom>
          <a:noFill/>
          <a:ln w="28575">
            <a:solidFill>
              <a:srgbClr val="21853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>
                <a:solidFill>
                  <a:srgbClr val="FFFFFF"/>
                </a:solidFill>
              </a:rPr>
              <a:t>3</a:t>
            </a:r>
            <a:r>
              <a:rPr lang="es-ES" sz="900" dirty="0" smtClean="0">
                <a:solidFill>
                  <a:srgbClr val="FFFFFF"/>
                </a:solidFill>
              </a:rPr>
              <a:t>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39" name="38 Rectángulo"/>
          <p:cNvSpPr/>
          <p:nvPr/>
        </p:nvSpPr>
        <p:spPr>
          <a:xfrm>
            <a:off x="5850698" y="2666988"/>
            <a:ext cx="397868" cy="212247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21%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0" name="39 Rectángulo"/>
          <p:cNvSpPr/>
          <p:nvPr/>
        </p:nvSpPr>
        <p:spPr>
          <a:xfrm>
            <a:off x="3860612" y="1755122"/>
            <a:ext cx="585089" cy="226102"/>
          </a:xfrm>
          <a:prstGeom prst="rect">
            <a:avLst/>
          </a:prstGeom>
          <a:noFill/>
          <a:ln w="28575">
            <a:solidFill>
              <a:srgbClr val="56842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0%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1" name="40 Rectángulo"/>
          <p:cNvSpPr/>
          <p:nvPr/>
        </p:nvSpPr>
        <p:spPr>
          <a:xfrm>
            <a:off x="7755532" y="3764345"/>
            <a:ext cx="397868" cy="212247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00B0F0"/>
                </a:solidFill>
              </a:rPr>
              <a:t>13%</a:t>
            </a:r>
            <a:endParaRPr lang="es-ES" sz="900" dirty="0">
              <a:solidFill>
                <a:srgbClr val="00B0F0"/>
              </a:solidFill>
            </a:endParaRPr>
          </a:p>
        </p:txBody>
      </p:sp>
      <p:sp>
        <p:nvSpPr>
          <p:cNvPr id="42" name="41 Rectángulo"/>
          <p:cNvSpPr/>
          <p:nvPr/>
        </p:nvSpPr>
        <p:spPr>
          <a:xfrm>
            <a:off x="4648218" y="1795221"/>
            <a:ext cx="397868" cy="212247"/>
          </a:xfrm>
          <a:prstGeom prst="rect">
            <a:avLst/>
          </a:prstGeom>
          <a:noFill/>
          <a:ln w="28575">
            <a:solidFill>
              <a:srgbClr val="56842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33%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3" name="42 Rectángulo"/>
          <p:cNvSpPr/>
          <p:nvPr/>
        </p:nvSpPr>
        <p:spPr>
          <a:xfrm>
            <a:off x="4267218" y="2540868"/>
            <a:ext cx="397868" cy="212247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8%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4" name="43 Rectángulo"/>
          <p:cNvSpPr/>
          <p:nvPr/>
        </p:nvSpPr>
        <p:spPr>
          <a:xfrm>
            <a:off x="5105418" y="3760068"/>
            <a:ext cx="397868" cy="212247"/>
          </a:xfrm>
          <a:prstGeom prst="rect">
            <a:avLst/>
          </a:prstGeom>
          <a:noFill/>
          <a:ln w="28575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4%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5" name="44 Rectángulo"/>
          <p:cNvSpPr/>
          <p:nvPr/>
        </p:nvSpPr>
        <p:spPr>
          <a:xfrm>
            <a:off x="6762700" y="2454741"/>
            <a:ext cx="397868" cy="212247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>
                <a:solidFill>
                  <a:srgbClr val="FFFFFF"/>
                </a:solidFill>
              </a:rPr>
              <a:t>3</a:t>
            </a:r>
            <a:r>
              <a:rPr lang="es-ES" sz="900" dirty="0" smtClean="0">
                <a:solidFill>
                  <a:srgbClr val="FFFFFF"/>
                </a:solidFill>
              </a:rPr>
              <a:t>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6" name="45 Rectángulo"/>
          <p:cNvSpPr/>
          <p:nvPr/>
        </p:nvSpPr>
        <p:spPr>
          <a:xfrm>
            <a:off x="5877772" y="3658221"/>
            <a:ext cx="397868" cy="212247"/>
          </a:xfrm>
          <a:prstGeom prst="rect">
            <a:avLst/>
          </a:prstGeom>
          <a:noFill/>
          <a:ln w="28575">
            <a:solidFill>
              <a:srgbClr val="F9B26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4%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7" name="46 Rectángulo"/>
          <p:cNvSpPr/>
          <p:nvPr/>
        </p:nvSpPr>
        <p:spPr>
          <a:xfrm>
            <a:off x="3757171" y="3795027"/>
            <a:ext cx="397868" cy="212247"/>
          </a:xfrm>
          <a:prstGeom prst="rect">
            <a:avLst/>
          </a:prstGeom>
          <a:noFill/>
          <a:ln w="28575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6%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8" name="47 Rectángulo"/>
          <p:cNvSpPr/>
          <p:nvPr/>
        </p:nvSpPr>
        <p:spPr>
          <a:xfrm>
            <a:off x="3110163" y="1875101"/>
            <a:ext cx="397868" cy="212247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6%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9" name="48 Rectángulo"/>
          <p:cNvSpPr/>
          <p:nvPr/>
        </p:nvSpPr>
        <p:spPr>
          <a:xfrm>
            <a:off x="4683308" y="3184092"/>
            <a:ext cx="397868" cy="212247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14%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50" name="49 Rectángulo"/>
          <p:cNvSpPr/>
          <p:nvPr/>
        </p:nvSpPr>
        <p:spPr>
          <a:xfrm>
            <a:off x="5627568" y="4393288"/>
            <a:ext cx="397868" cy="212247"/>
          </a:xfrm>
          <a:prstGeom prst="rect">
            <a:avLst/>
          </a:prstGeom>
          <a:noFill/>
          <a:ln w="28575">
            <a:solidFill>
              <a:schemeClr val="accent4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8%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51" name="50 Rectángulo"/>
          <p:cNvSpPr/>
          <p:nvPr/>
        </p:nvSpPr>
        <p:spPr>
          <a:xfrm>
            <a:off x="5503286" y="2062479"/>
            <a:ext cx="397868" cy="212247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0%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52" name="51 Rectángulo"/>
          <p:cNvSpPr/>
          <p:nvPr/>
        </p:nvSpPr>
        <p:spPr>
          <a:xfrm>
            <a:off x="5149773" y="1832480"/>
            <a:ext cx="397868" cy="212247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0%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53" name="52 Rectángulo"/>
          <p:cNvSpPr/>
          <p:nvPr/>
        </p:nvSpPr>
        <p:spPr>
          <a:xfrm>
            <a:off x="5179531" y="2296468"/>
            <a:ext cx="397868" cy="212247"/>
          </a:xfrm>
          <a:prstGeom prst="rect">
            <a:avLst/>
          </a:prstGeom>
          <a:noFill/>
          <a:ln w="28575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0%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54" name="53 Rectángulo"/>
          <p:cNvSpPr/>
          <p:nvPr/>
        </p:nvSpPr>
        <p:spPr>
          <a:xfrm>
            <a:off x="2322248" y="5365297"/>
            <a:ext cx="397868" cy="212247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00B0F0"/>
                </a:solidFill>
              </a:rPr>
              <a:t>17%</a:t>
            </a:r>
            <a:endParaRPr lang="es-ES" sz="900" dirty="0">
              <a:solidFill>
                <a:srgbClr val="00B0F0"/>
              </a:solidFill>
            </a:endParaRPr>
          </a:p>
        </p:txBody>
      </p:sp>
      <p:sp>
        <p:nvSpPr>
          <p:cNvPr id="57" name="56 CuadroTexto"/>
          <p:cNvSpPr txBox="1"/>
          <p:nvPr/>
        </p:nvSpPr>
        <p:spPr>
          <a:xfrm>
            <a:off x="5148064" y="5802649"/>
            <a:ext cx="3516120" cy="769441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dirty="0" smtClean="0">
                <a:solidFill>
                  <a:srgbClr val="5F5F5F"/>
                </a:solidFill>
              </a:rPr>
              <a:t>Estos datos son de  carácter cualitativo en la mayoría de las CCAA, ya que las bases son muy reducidas. Las únicas CCAA que tienen bases superiores a 50 entrevistas son: Andalucía (65) y  Madrid  (56).</a:t>
            </a:r>
            <a:endParaRPr lang="es-ES" sz="1100" dirty="0">
              <a:solidFill>
                <a:srgbClr val="5F5F5F"/>
              </a:solidFill>
            </a:endParaRPr>
          </a:p>
        </p:txBody>
      </p:sp>
      <p:sp>
        <p:nvSpPr>
          <p:cNvPr id="58" name="57 CuadroTexto"/>
          <p:cNvSpPr txBox="1"/>
          <p:nvPr/>
        </p:nvSpPr>
        <p:spPr>
          <a:xfrm>
            <a:off x="388049" y="2176046"/>
            <a:ext cx="2239735" cy="3385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i="1" dirty="0" smtClean="0">
                <a:solidFill>
                  <a:srgbClr val="009DD9"/>
                </a:solidFill>
              </a:rPr>
              <a:t> Total 7%</a:t>
            </a:r>
            <a:endParaRPr lang="es-ES" sz="1600" i="1" dirty="0">
              <a:solidFill>
                <a:srgbClr val="009DD9"/>
              </a:solidFill>
            </a:endParaRPr>
          </a:p>
        </p:txBody>
      </p:sp>
      <p:sp>
        <p:nvSpPr>
          <p:cNvPr id="56" name="Rectangle 11"/>
          <p:cNvSpPr>
            <a:spLocks noChangeArrowheads="1"/>
          </p:cNvSpPr>
          <p:nvPr/>
        </p:nvSpPr>
        <p:spPr bwMode="auto">
          <a:xfrm>
            <a:off x="762000" y="323736"/>
            <a:ext cx="75428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ctr"/>
            <a:r>
              <a:rPr lang="es-ES_tradnl" sz="2400" dirty="0">
                <a:solidFill>
                  <a:srgbClr val="0099FF"/>
                </a:solidFill>
                <a:ea typeface="ＭＳ Ｐゴシック" charset="-128"/>
              </a:rPr>
              <a:t>2</a:t>
            </a:r>
            <a:r>
              <a:rPr lang="es-ES_tradnl" sz="2400" dirty="0" smtClean="0">
                <a:solidFill>
                  <a:srgbClr val="0099FF"/>
                </a:solidFill>
                <a:ea typeface="ＭＳ Ｐゴシック" charset="-128"/>
              </a:rPr>
              <a:t>. Información de diabetes para profesores</a:t>
            </a:r>
            <a:endParaRPr lang="es-ES_tradnl" sz="2400" dirty="0">
              <a:solidFill>
                <a:srgbClr val="0099FF"/>
              </a:solidFill>
              <a:ea typeface="ＭＳ Ｐゴシック" charset="-128"/>
            </a:endParaRPr>
          </a:p>
        </p:txBody>
      </p:sp>
      <p:sp>
        <p:nvSpPr>
          <p:cNvPr id="59" name="Rectangle 12"/>
          <p:cNvSpPr>
            <a:spLocks noChangeArrowheads="1"/>
          </p:cNvSpPr>
          <p:nvPr/>
        </p:nvSpPr>
        <p:spPr bwMode="auto">
          <a:xfrm>
            <a:off x="533400" y="833800"/>
            <a:ext cx="8305800" cy="50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FF"/>
                    </a:gs>
                    <a:gs pos="100000">
                      <a:srgbClr val="D5E5F3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r>
              <a:rPr lang="es-ES" sz="1400" dirty="0" smtClean="0"/>
              <a:t>42. </a:t>
            </a:r>
            <a:r>
              <a:rPr lang="es-ES" sz="1400" dirty="0"/>
              <a:t>¿Crees necesario que todos tus profesores tengan información por escrito de los síntomas y pasos a seguir en caso de hipoglucemia</a:t>
            </a:r>
            <a:r>
              <a:rPr lang="es-ES" sz="1400" dirty="0" smtClean="0"/>
              <a:t>? (</a:t>
            </a:r>
            <a:r>
              <a:rPr lang="es-ES" sz="1400" dirty="0" smtClean="0">
                <a:solidFill>
                  <a:srgbClr val="FF3300"/>
                </a:solidFill>
              </a:rPr>
              <a:t>Sugerida y única)</a:t>
            </a:r>
          </a:p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endParaRPr lang="es-ES" sz="1400" dirty="0"/>
          </a:p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endParaRPr lang="es-ES" sz="1400" dirty="0" smtClean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7992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2076210"/>
              </p:ext>
            </p:extLst>
          </p:nvPr>
        </p:nvGraphicFramePr>
        <p:xfrm>
          <a:off x="323528" y="1844824"/>
          <a:ext cx="4898132" cy="33257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62000" y="228600"/>
            <a:ext cx="75428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ctr"/>
            <a:r>
              <a:rPr lang="es-ES_tradnl" sz="2400" dirty="0">
                <a:solidFill>
                  <a:srgbClr val="0099FF"/>
                </a:solidFill>
                <a:ea typeface="ＭＳ Ｐゴシック" charset="-128"/>
              </a:rPr>
              <a:t>2</a:t>
            </a:r>
            <a:r>
              <a:rPr lang="es-ES_tradnl" sz="2400" dirty="0" smtClean="0">
                <a:solidFill>
                  <a:srgbClr val="0099FF"/>
                </a:solidFill>
                <a:ea typeface="ＭＳ Ｐゴシック" charset="-128"/>
              </a:rPr>
              <a:t>. Enfermero en el colegio</a:t>
            </a:r>
            <a:endParaRPr lang="es-ES_tradnl" sz="2400" dirty="0">
              <a:solidFill>
                <a:srgbClr val="0099FF"/>
              </a:solidFill>
              <a:ea typeface="ＭＳ Ｐゴシック" charset="-128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33400" y="738664"/>
            <a:ext cx="8610600" cy="632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FF"/>
                    </a:gs>
                    <a:gs pos="100000">
                      <a:srgbClr val="D5E5F3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r>
              <a:rPr lang="es-ES" sz="1400" dirty="0" smtClean="0">
                <a:solidFill>
                  <a:srgbClr val="616365"/>
                </a:solidFill>
              </a:rPr>
              <a:t>43. </a:t>
            </a:r>
            <a:r>
              <a:rPr lang="es-ES" sz="1400" dirty="0">
                <a:solidFill>
                  <a:srgbClr val="616365"/>
                </a:solidFill>
              </a:rPr>
              <a:t>¿En tu colegio hay algún enfermero/a? </a:t>
            </a:r>
            <a:r>
              <a:rPr lang="es-ES" sz="1400" dirty="0" smtClean="0">
                <a:solidFill>
                  <a:srgbClr val="FF3300"/>
                </a:solidFill>
              </a:rPr>
              <a:t>(% </a:t>
            </a:r>
            <a:r>
              <a:rPr lang="es-ES" sz="1400" dirty="0">
                <a:solidFill>
                  <a:srgbClr val="FF3300"/>
                </a:solidFill>
              </a:rPr>
              <a:t>- Sugerida </a:t>
            </a:r>
            <a:r>
              <a:rPr lang="es-ES" sz="1400" dirty="0" smtClean="0">
                <a:solidFill>
                  <a:srgbClr val="FF3300"/>
                </a:solidFill>
              </a:rPr>
              <a:t>y única)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57200" y="5728998"/>
            <a:ext cx="8382000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defRPr sz="1400" b="1">
                <a:cs typeface="Arial" charset="0"/>
              </a:defRPr>
            </a:lvl1pPr>
            <a:lvl2pPr marL="742950" indent="-285750" eaLnBrk="0" hangingPunct="0">
              <a:defRPr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9pPr>
          </a:lstStyle>
          <a:p>
            <a:r>
              <a:rPr lang="es-ES" i="1" dirty="0" smtClean="0">
                <a:solidFill>
                  <a:srgbClr val="0070C0"/>
                </a:solidFill>
              </a:rPr>
              <a:t>Tan solo un 14% de los niños encuestados afirman que en su centro hay enfermero. Y de éstos, el 82% ha charlado sobre la diabetes con él</a:t>
            </a:r>
            <a:endParaRPr lang="es-ES" i="1" dirty="0">
              <a:solidFill>
                <a:srgbClr val="0070C0"/>
              </a:solidFill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5715000" y="1524000"/>
            <a:ext cx="3223146" cy="32766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5890146" y="1752600"/>
            <a:ext cx="3048000" cy="785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FF"/>
                    </a:gs>
                    <a:gs pos="100000">
                      <a:srgbClr val="D5E5F3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r>
              <a:rPr lang="es-ES" sz="1400" dirty="0" smtClean="0">
                <a:solidFill>
                  <a:srgbClr val="616365"/>
                </a:solidFill>
              </a:rPr>
              <a:t>44. ¿Has </a:t>
            </a:r>
            <a:r>
              <a:rPr lang="es-ES" sz="1400" dirty="0">
                <a:solidFill>
                  <a:srgbClr val="616365"/>
                </a:solidFill>
              </a:rPr>
              <a:t>hablado alguna vez al enfermero del colegio sobre tu diabetes?</a:t>
            </a:r>
            <a:r>
              <a:rPr lang="es-ES" sz="1400" dirty="0" smtClean="0">
                <a:solidFill>
                  <a:srgbClr val="FF3300"/>
                </a:solidFill>
              </a:rPr>
              <a:t>(% </a:t>
            </a:r>
            <a:r>
              <a:rPr lang="es-ES" sz="1400" dirty="0">
                <a:solidFill>
                  <a:srgbClr val="FF3300"/>
                </a:solidFill>
              </a:rPr>
              <a:t>- Sugerida y única)</a:t>
            </a:r>
          </a:p>
        </p:txBody>
      </p:sp>
      <p:graphicFrame>
        <p:nvGraphicFramePr>
          <p:cNvPr id="15" name="14 Gráfico"/>
          <p:cNvGraphicFramePr/>
          <p:nvPr>
            <p:extLst>
              <p:ext uri="{D42A27DB-BD31-4B8C-83A1-F6EECF244321}">
                <p14:modId xmlns:p14="http://schemas.microsoft.com/office/powerpoint/2010/main" val="564666241"/>
              </p:ext>
            </p:extLst>
          </p:nvPr>
        </p:nvGraphicFramePr>
        <p:xfrm>
          <a:off x="5670646" y="2514600"/>
          <a:ext cx="3200400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1115616" y="5199003"/>
            <a:ext cx="1075184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Base</a:t>
            </a:r>
            <a:r>
              <a:rPr lang="en-US" sz="1000" dirty="0">
                <a:solidFill>
                  <a:srgbClr val="777777"/>
                </a:solidFill>
                <a:cs typeface="Arial" pitchFamily="34" charset="0"/>
              </a:rPr>
              <a:t>: 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Total (367)</a:t>
            </a:r>
            <a:endParaRPr lang="en-US" sz="1000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2987824" y="5199003"/>
            <a:ext cx="2312521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      (178)               (140)                 (49)</a:t>
            </a:r>
            <a:endParaRPr lang="en-US" sz="1000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6228184" y="4653136"/>
            <a:ext cx="2285096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s-ES" sz="1000" dirty="0" smtClean="0">
                <a:solidFill>
                  <a:srgbClr val="777777"/>
                </a:solidFill>
                <a:cs typeface="Arial" pitchFamily="34" charset="0"/>
              </a:rPr>
              <a:t>Base: ha enfermero en su colegio (</a:t>
            </a:r>
            <a:r>
              <a:rPr lang="es-ES" sz="1000" dirty="0" smtClean="0">
                <a:solidFill>
                  <a:srgbClr val="FF0000"/>
                </a:solidFill>
                <a:cs typeface="Arial" pitchFamily="34" charset="0"/>
              </a:rPr>
              <a:t>50</a:t>
            </a:r>
            <a:r>
              <a:rPr lang="es-ES" sz="1000" dirty="0" smtClean="0">
                <a:solidFill>
                  <a:srgbClr val="777777"/>
                </a:solidFill>
                <a:cs typeface="Arial" pitchFamily="34" charset="0"/>
              </a:rPr>
              <a:t>)</a:t>
            </a:r>
            <a:endParaRPr lang="es-ES" sz="1000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323528" y="1891260"/>
            <a:ext cx="5184576" cy="720080"/>
          </a:xfrm>
          <a:prstGeom prst="rect">
            <a:avLst/>
          </a:prstGeom>
          <a:noFill/>
          <a:ln>
            <a:solidFill>
              <a:srgbClr val="21853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Flecha derecha"/>
          <p:cNvSpPr/>
          <p:nvPr/>
        </p:nvSpPr>
        <p:spPr>
          <a:xfrm rot="2452009">
            <a:off x="5307169" y="2293926"/>
            <a:ext cx="682407" cy="300360"/>
          </a:xfrm>
          <a:prstGeom prst="rightArrow">
            <a:avLst/>
          </a:prstGeom>
          <a:solidFill>
            <a:srgbClr val="218535"/>
          </a:solidFill>
          <a:ln>
            <a:solidFill>
              <a:srgbClr val="21853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80260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7320572"/>
              </p:ext>
            </p:extLst>
          </p:nvPr>
        </p:nvGraphicFramePr>
        <p:xfrm>
          <a:off x="323528" y="1524000"/>
          <a:ext cx="4898132" cy="36465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62000" y="228600"/>
            <a:ext cx="75428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ctr"/>
            <a:r>
              <a:rPr lang="es-ES_tradnl" sz="2400" dirty="0">
                <a:solidFill>
                  <a:srgbClr val="0099FF"/>
                </a:solidFill>
                <a:ea typeface="ＭＳ Ｐゴシック" charset="-128"/>
              </a:rPr>
              <a:t>2</a:t>
            </a:r>
            <a:r>
              <a:rPr lang="es-ES_tradnl" sz="2400" dirty="0" smtClean="0">
                <a:solidFill>
                  <a:srgbClr val="0099FF"/>
                </a:solidFill>
                <a:ea typeface="ＭＳ Ｐゴシック" charset="-128"/>
              </a:rPr>
              <a:t>. </a:t>
            </a:r>
            <a:r>
              <a:rPr lang="es-ES_tradnl" sz="2400" dirty="0">
                <a:solidFill>
                  <a:srgbClr val="0099FF"/>
                </a:solidFill>
                <a:ea typeface="ＭＳ Ｐゴシック" charset="-128"/>
              </a:rPr>
              <a:t>P</a:t>
            </a:r>
            <a:r>
              <a:rPr lang="es-ES_tradnl" sz="2400" dirty="0" smtClean="0">
                <a:solidFill>
                  <a:srgbClr val="0099FF"/>
                </a:solidFill>
                <a:ea typeface="ＭＳ Ｐゴシック" charset="-128"/>
              </a:rPr>
              <a:t>sicólogo en el colegio</a:t>
            </a:r>
            <a:endParaRPr lang="es-ES_tradnl" sz="2400" dirty="0">
              <a:solidFill>
                <a:srgbClr val="0099FF"/>
              </a:solidFill>
              <a:ea typeface="ＭＳ Ｐゴシック" charset="-128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33400" y="738664"/>
            <a:ext cx="8610600" cy="632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FF"/>
                    </a:gs>
                    <a:gs pos="100000">
                      <a:srgbClr val="D5E5F3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r>
              <a:rPr lang="es-ES" sz="1400" dirty="0" smtClean="0">
                <a:solidFill>
                  <a:srgbClr val="616365"/>
                </a:solidFill>
              </a:rPr>
              <a:t>43. </a:t>
            </a:r>
            <a:r>
              <a:rPr lang="es-ES" sz="1400" dirty="0">
                <a:solidFill>
                  <a:srgbClr val="616365"/>
                </a:solidFill>
              </a:rPr>
              <a:t>¿En tu colegio hay algún </a:t>
            </a:r>
            <a:r>
              <a:rPr lang="es-ES" sz="1400" dirty="0" smtClean="0">
                <a:solidFill>
                  <a:srgbClr val="616365"/>
                </a:solidFill>
              </a:rPr>
              <a:t>psicólogo/a</a:t>
            </a:r>
            <a:r>
              <a:rPr lang="es-ES" sz="1400" dirty="0">
                <a:solidFill>
                  <a:srgbClr val="616365"/>
                </a:solidFill>
              </a:rPr>
              <a:t>? </a:t>
            </a:r>
            <a:r>
              <a:rPr lang="es-ES" sz="1400" dirty="0" smtClean="0">
                <a:solidFill>
                  <a:srgbClr val="FF3300"/>
                </a:solidFill>
              </a:rPr>
              <a:t>(% </a:t>
            </a:r>
            <a:r>
              <a:rPr lang="es-ES" sz="1400" dirty="0">
                <a:solidFill>
                  <a:srgbClr val="FF3300"/>
                </a:solidFill>
              </a:rPr>
              <a:t>- Sugerida </a:t>
            </a:r>
            <a:r>
              <a:rPr lang="es-ES" sz="1400" dirty="0" smtClean="0">
                <a:solidFill>
                  <a:srgbClr val="FF3300"/>
                </a:solidFill>
              </a:rPr>
              <a:t>y única)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57200" y="5728998"/>
            <a:ext cx="8382000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defRPr sz="1400" b="1">
                <a:cs typeface="Arial" charset="0"/>
              </a:defRPr>
            </a:lvl1pPr>
            <a:lvl2pPr marL="742950" indent="-285750" eaLnBrk="0" hangingPunct="0">
              <a:defRPr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9pPr>
          </a:lstStyle>
          <a:p>
            <a:r>
              <a:rPr lang="es-ES" i="1" dirty="0" smtClean="0">
                <a:solidFill>
                  <a:srgbClr val="0070C0"/>
                </a:solidFill>
              </a:rPr>
              <a:t>La mayoría de los niños afirma tener un psicólogo en el centro. Y de éstos, solo el 34% ha charlado sobre la diabetes con él</a:t>
            </a:r>
            <a:endParaRPr lang="es-ES" i="1" dirty="0">
              <a:solidFill>
                <a:srgbClr val="0070C0"/>
              </a:solidFill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5715000" y="1524000"/>
            <a:ext cx="3223146" cy="32766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5890146" y="1752600"/>
            <a:ext cx="3048000" cy="785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FF"/>
                    </a:gs>
                    <a:gs pos="100000">
                      <a:srgbClr val="D5E5F3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r>
              <a:rPr lang="es-ES" sz="1400" dirty="0" smtClean="0">
                <a:solidFill>
                  <a:srgbClr val="616365"/>
                </a:solidFill>
              </a:rPr>
              <a:t>45. ¿Has </a:t>
            </a:r>
            <a:r>
              <a:rPr lang="es-ES" sz="1400" dirty="0">
                <a:solidFill>
                  <a:srgbClr val="616365"/>
                </a:solidFill>
              </a:rPr>
              <a:t>hablado alguna vez al </a:t>
            </a:r>
            <a:r>
              <a:rPr lang="es-ES" sz="1400" dirty="0" smtClean="0">
                <a:solidFill>
                  <a:srgbClr val="616365"/>
                </a:solidFill>
              </a:rPr>
              <a:t>psicólogo </a:t>
            </a:r>
            <a:r>
              <a:rPr lang="es-ES" sz="1400" dirty="0">
                <a:solidFill>
                  <a:srgbClr val="616365"/>
                </a:solidFill>
              </a:rPr>
              <a:t>del colegio sobre tu diabetes?</a:t>
            </a:r>
            <a:r>
              <a:rPr lang="es-ES" sz="1400" dirty="0" smtClean="0">
                <a:solidFill>
                  <a:srgbClr val="FF3300"/>
                </a:solidFill>
              </a:rPr>
              <a:t>(% </a:t>
            </a:r>
            <a:r>
              <a:rPr lang="es-ES" sz="1400" dirty="0">
                <a:solidFill>
                  <a:srgbClr val="FF3300"/>
                </a:solidFill>
              </a:rPr>
              <a:t>- Sugerida y única)</a:t>
            </a:r>
          </a:p>
        </p:txBody>
      </p:sp>
      <p:graphicFrame>
        <p:nvGraphicFramePr>
          <p:cNvPr id="15" name="14 Gráfico"/>
          <p:cNvGraphicFramePr/>
          <p:nvPr>
            <p:extLst>
              <p:ext uri="{D42A27DB-BD31-4B8C-83A1-F6EECF244321}">
                <p14:modId xmlns:p14="http://schemas.microsoft.com/office/powerpoint/2010/main" val="1989287164"/>
              </p:ext>
            </p:extLst>
          </p:nvPr>
        </p:nvGraphicFramePr>
        <p:xfrm>
          <a:off x="5670646" y="2514600"/>
          <a:ext cx="3200400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1115616" y="5126995"/>
            <a:ext cx="1075184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Base</a:t>
            </a:r>
            <a:r>
              <a:rPr lang="en-US" sz="1000" dirty="0">
                <a:solidFill>
                  <a:srgbClr val="777777"/>
                </a:solidFill>
                <a:cs typeface="Arial" pitchFamily="34" charset="0"/>
              </a:rPr>
              <a:t>: 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Total (367)</a:t>
            </a:r>
            <a:endParaRPr lang="en-US" sz="1000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2987824" y="5126995"/>
            <a:ext cx="2312521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      (178)               (140)                 (49)</a:t>
            </a:r>
            <a:endParaRPr lang="en-US" sz="1000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6228184" y="4653136"/>
            <a:ext cx="2285096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s-ES" sz="1000" dirty="0" smtClean="0">
                <a:solidFill>
                  <a:srgbClr val="777777"/>
                </a:solidFill>
                <a:cs typeface="Arial" pitchFamily="34" charset="0"/>
              </a:rPr>
              <a:t>Base: ha enfermero en su colegio (235)</a:t>
            </a:r>
            <a:endParaRPr lang="es-ES" sz="1000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323528" y="2145268"/>
            <a:ext cx="5184576" cy="1139716"/>
          </a:xfrm>
          <a:prstGeom prst="rect">
            <a:avLst/>
          </a:prstGeom>
          <a:noFill/>
          <a:ln>
            <a:solidFill>
              <a:srgbClr val="21853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Flecha derecha"/>
          <p:cNvSpPr/>
          <p:nvPr/>
        </p:nvSpPr>
        <p:spPr>
          <a:xfrm rot="2452009">
            <a:off x="5307169" y="2797982"/>
            <a:ext cx="682407" cy="300360"/>
          </a:xfrm>
          <a:prstGeom prst="rightArrow">
            <a:avLst/>
          </a:prstGeom>
          <a:solidFill>
            <a:srgbClr val="218535"/>
          </a:solidFill>
          <a:ln>
            <a:solidFill>
              <a:srgbClr val="21853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45656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62000" y="228600"/>
            <a:ext cx="75428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ctr"/>
            <a:r>
              <a:rPr lang="es-ES_tradnl" sz="2400" dirty="0">
                <a:solidFill>
                  <a:srgbClr val="0099FF"/>
                </a:solidFill>
                <a:ea typeface="ＭＳ Ｐゴシック" charset="-128"/>
              </a:rPr>
              <a:t>2</a:t>
            </a:r>
            <a:r>
              <a:rPr lang="es-ES_tradnl" sz="2400" dirty="0" smtClean="0">
                <a:solidFill>
                  <a:srgbClr val="0099FF"/>
                </a:solidFill>
                <a:ea typeface="ＭＳ Ｐゴシック" charset="-128"/>
              </a:rPr>
              <a:t>. Psicólogo en el colegio</a:t>
            </a:r>
            <a:endParaRPr lang="es-ES_tradnl" sz="2400" dirty="0">
              <a:solidFill>
                <a:srgbClr val="0099FF"/>
              </a:solidFill>
              <a:ea typeface="ＭＳ Ｐゴシック" charset="-128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33400" y="738664"/>
            <a:ext cx="8305800" cy="709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FF"/>
                    </a:gs>
                    <a:gs pos="100000">
                      <a:srgbClr val="D5E5F3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r>
              <a:rPr lang="es-ES" sz="1400" dirty="0" smtClean="0"/>
              <a:t>45. </a:t>
            </a:r>
            <a:r>
              <a:rPr lang="es-ES" sz="1400" dirty="0"/>
              <a:t>¿Has hablado alguna vez al psicólogo / orientador sobre tu diabetes</a:t>
            </a:r>
            <a:r>
              <a:rPr lang="es-ES" sz="1400" dirty="0" smtClean="0"/>
              <a:t>?</a:t>
            </a:r>
            <a:r>
              <a:rPr lang="es-ES" sz="1400" dirty="0"/>
              <a:t> </a:t>
            </a:r>
            <a:r>
              <a:rPr lang="es-ES" sz="1400" dirty="0" smtClean="0">
                <a:solidFill>
                  <a:srgbClr val="FF3300"/>
                </a:solidFill>
              </a:rPr>
              <a:t>(% </a:t>
            </a:r>
            <a:r>
              <a:rPr lang="es-ES" sz="1400" dirty="0">
                <a:solidFill>
                  <a:srgbClr val="FF3300"/>
                </a:solidFill>
              </a:rPr>
              <a:t>- Sugerida </a:t>
            </a:r>
            <a:r>
              <a:rPr lang="es-ES" sz="1400" dirty="0" smtClean="0">
                <a:solidFill>
                  <a:srgbClr val="FF3300"/>
                </a:solidFill>
              </a:rPr>
              <a:t>y </a:t>
            </a:r>
            <a:r>
              <a:rPr lang="es-ES" sz="1400" dirty="0">
                <a:solidFill>
                  <a:srgbClr val="FF3300"/>
                </a:solidFill>
              </a:rPr>
              <a:t>única</a:t>
            </a:r>
            <a:r>
              <a:rPr lang="es-ES" sz="1400" dirty="0" smtClean="0">
                <a:solidFill>
                  <a:srgbClr val="FF3300"/>
                </a:solidFill>
              </a:rPr>
              <a:t>)</a:t>
            </a:r>
            <a:endParaRPr lang="es-ES" sz="1400" dirty="0">
              <a:solidFill>
                <a:srgbClr val="FF3300"/>
              </a:solidFill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57200" y="5728998"/>
            <a:ext cx="8382000" cy="30777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defRPr sz="1400" b="1">
                <a:cs typeface="Arial" charset="0"/>
              </a:defRPr>
            </a:lvl1pPr>
            <a:lvl2pPr marL="742950" indent="-285750" eaLnBrk="0" hangingPunct="0">
              <a:defRPr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9pPr>
          </a:lstStyle>
          <a:p>
            <a:r>
              <a:rPr lang="es-ES" i="1" dirty="0" smtClean="0">
                <a:solidFill>
                  <a:srgbClr val="0070C0"/>
                </a:solidFill>
              </a:rPr>
              <a:t>Tan solo un 34% ha hablado con el psicólogo por el tema de la diabetes.</a:t>
            </a:r>
            <a:endParaRPr lang="es-ES" i="1" dirty="0">
              <a:solidFill>
                <a:srgbClr val="0070C0"/>
              </a:solidFill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685800" y="1676400"/>
            <a:ext cx="8001000" cy="332805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9" name="Char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5346282"/>
              </p:ext>
            </p:extLst>
          </p:nvPr>
        </p:nvGraphicFramePr>
        <p:xfrm>
          <a:off x="970851" y="1693277"/>
          <a:ext cx="7315433" cy="3514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13 CuadroTexto"/>
          <p:cNvSpPr txBox="1"/>
          <p:nvPr/>
        </p:nvSpPr>
        <p:spPr>
          <a:xfrm>
            <a:off x="2247900" y="1524000"/>
            <a:ext cx="10287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 i="1" dirty="0" smtClean="0">
                <a:solidFill>
                  <a:schemeClr val="accent1"/>
                </a:solidFill>
              </a:rPr>
              <a:t>% Total</a:t>
            </a:r>
            <a:endParaRPr lang="es-ES" sz="1600" i="1" dirty="0">
              <a:solidFill>
                <a:schemeClr val="accent1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4838700" y="1524000"/>
            <a:ext cx="30861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 i="1" dirty="0" smtClean="0">
                <a:solidFill>
                  <a:schemeClr val="accent1"/>
                </a:solidFill>
              </a:rPr>
              <a:t>% Edad</a:t>
            </a:r>
            <a:endParaRPr lang="es-ES" sz="1600" i="1" dirty="0">
              <a:solidFill>
                <a:schemeClr val="accent1"/>
              </a:solidFill>
            </a:endParaRP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755576" y="4941168"/>
            <a:ext cx="7392304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Base</a:t>
            </a:r>
            <a:r>
              <a:rPr lang="en-US" sz="1000" dirty="0">
                <a:solidFill>
                  <a:srgbClr val="777777"/>
                </a:solidFill>
                <a:cs typeface="Arial" pitchFamily="34" charset="0"/>
              </a:rPr>
              <a:t>: 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Total                                           (235)                                                                            (</a:t>
            </a:r>
            <a:r>
              <a:rPr lang="en-US" sz="1000" dirty="0" smtClean="0">
                <a:solidFill>
                  <a:schemeClr val="bg2"/>
                </a:solidFill>
                <a:cs typeface="Arial" pitchFamily="34" charset="0"/>
              </a:rPr>
              <a:t>95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)                                   (</a:t>
            </a:r>
            <a:r>
              <a:rPr lang="en-US" sz="1000" dirty="0" smtClean="0">
                <a:solidFill>
                  <a:schemeClr val="bg2"/>
                </a:solidFill>
                <a:cs typeface="Arial" pitchFamily="34" charset="0"/>
              </a:rPr>
              <a:t>97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)                                   (</a:t>
            </a:r>
            <a:r>
              <a:rPr lang="en-US" sz="1000" dirty="0" smtClean="0">
                <a:solidFill>
                  <a:schemeClr val="bg2"/>
                </a:solidFill>
                <a:cs typeface="Arial" pitchFamily="34" charset="0"/>
              </a:rPr>
              <a:t>43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)</a:t>
            </a:r>
            <a:endParaRPr lang="en-US" sz="1000" dirty="0">
              <a:solidFill>
                <a:srgbClr val="FF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2330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088990" y="3038773"/>
            <a:ext cx="6978810" cy="1694854"/>
          </a:xfrm>
        </p:spPr>
        <p:txBody>
          <a:bodyPr>
            <a:normAutofit/>
          </a:bodyPr>
          <a:lstStyle/>
          <a:p>
            <a:r>
              <a:rPr lang="es-ES" dirty="0" smtClean="0"/>
              <a:t>3. Análisis de RESULTADOS</a:t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sz="2800" b="1" i="1" dirty="0"/>
              <a:t>3</a:t>
            </a:r>
            <a:r>
              <a:rPr lang="es-ES" sz="2800" b="1" i="1" dirty="0" smtClean="0"/>
              <a:t>. Sobre la alimentación</a:t>
            </a:r>
            <a:endParaRPr lang="es-ES" sz="2800" b="1" i="1" dirty="0"/>
          </a:p>
        </p:txBody>
      </p:sp>
    </p:spTree>
    <p:extLst>
      <p:ext uri="{BB962C8B-B14F-4D97-AF65-F5344CB8AC3E}">
        <p14:creationId xmlns:p14="http://schemas.microsoft.com/office/powerpoint/2010/main" val="154386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62000" y="228600"/>
            <a:ext cx="75428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ctr"/>
            <a:r>
              <a:rPr lang="es-ES_tradnl" sz="2400" dirty="0">
                <a:solidFill>
                  <a:srgbClr val="0099FF"/>
                </a:solidFill>
                <a:ea typeface="ＭＳ Ｐゴシック" charset="-128"/>
              </a:rPr>
              <a:t>3</a:t>
            </a:r>
            <a:r>
              <a:rPr lang="es-ES_tradnl" sz="2400" dirty="0" smtClean="0">
                <a:solidFill>
                  <a:srgbClr val="0099FF"/>
                </a:solidFill>
                <a:ea typeface="ＭＳ Ｐゴシック" charset="-128"/>
              </a:rPr>
              <a:t>. Comedor del colegio</a:t>
            </a:r>
            <a:endParaRPr lang="es-ES_tradnl" sz="2400" dirty="0">
              <a:solidFill>
                <a:srgbClr val="0099FF"/>
              </a:solidFill>
              <a:ea typeface="ＭＳ Ｐゴシック" charset="-128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33400" y="738664"/>
            <a:ext cx="8610600" cy="1090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FF"/>
                    </a:gs>
                    <a:gs pos="100000">
                      <a:srgbClr val="D5E5F3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r>
              <a:rPr lang="es-ES" sz="1400" dirty="0">
                <a:solidFill>
                  <a:srgbClr val="616365"/>
                </a:solidFill>
              </a:rPr>
              <a:t>46. ¿Comes en el colegio</a:t>
            </a:r>
            <a:r>
              <a:rPr lang="es-ES" sz="1400" dirty="0" smtClean="0">
                <a:solidFill>
                  <a:srgbClr val="616365"/>
                </a:solidFill>
              </a:rPr>
              <a:t>? </a:t>
            </a:r>
            <a:r>
              <a:rPr lang="es-ES" sz="1400" dirty="0" smtClean="0">
                <a:solidFill>
                  <a:srgbClr val="FF3300"/>
                </a:solidFill>
              </a:rPr>
              <a:t>(% </a:t>
            </a:r>
            <a:r>
              <a:rPr lang="es-ES" sz="1400" dirty="0">
                <a:solidFill>
                  <a:srgbClr val="FF3300"/>
                </a:solidFill>
              </a:rPr>
              <a:t>- Sugerida </a:t>
            </a:r>
            <a:r>
              <a:rPr lang="es-ES" sz="1400" dirty="0" smtClean="0">
                <a:solidFill>
                  <a:srgbClr val="FF3300"/>
                </a:solidFill>
              </a:rPr>
              <a:t>y </a:t>
            </a:r>
            <a:r>
              <a:rPr lang="es-ES" sz="1400" dirty="0">
                <a:solidFill>
                  <a:srgbClr val="FF3300"/>
                </a:solidFill>
              </a:rPr>
              <a:t>única</a:t>
            </a:r>
            <a:r>
              <a:rPr lang="es-ES" sz="1400" dirty="0" smtClean="0">
                <a:solidFill>
                  <a:srgbClr val="FF3300"/>
                </a:solidFill>
              </a:rPr>
              <a:t>)</a:t>
            </a:r>
          </a:p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r>
              <a:rPr lang="es-ES" sz="1400" dirty="0">
                <a:solidFill>
                  <a:srgbClr val="616365"/>
                </a:solidFill>
              </a:rPr>
              <a:t>50. Antes de tener </a:t>
            </a:r>
            <a:r>
              <a:rPr lang="es-ES" sz="1400" dirty="0" smtClean="0">
                <a:solidFill>
                  <a:srgbClr val="616365"/>
                </a:solidFill>
              </a:rPr>
              <a:t>diabetes Tipo 1 (DM1), </a:t>
            </a:r>
            <a:r>
              <a:rPr lang="es-ES" sz="1400" dirty="0">
                <a:solidFill>
                  <a:srgbClr val="616365"/>
                </a:solidFill>
              </a:rPr>
              <a:t>¿Comías en el colegio? </a:t>
            </a:r>
            <a:r>
              <a:rPr lang="es-ES" sz="1400" dirty="0">
                <a:solidFill>
                  <a:srgbClr val="FF3300"/>
                </a:solidFill>
              </a:rPr>
              <a:t>(% - Sugerida y única)</a:t>
            </a:r>
          </a:p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endParaRPr lang="es-ES" sz="1400" dirty="0" smtClean="0">
              <a:solidFill>
                <a:srgbClr val="FF3300"/>
              </a:solidFill>
            </a:endParaRPr>
          </a:p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endParaRPr lang="es-ES" sz="1400" dirty="0">
              <a:solidFill>
                <a:srgbClr val="FF3300"/>
              </a:solidFill>
            </a:endParaRPr>
          </a:p>
        </p:txBody>
      </p:sp>
      <p:graphicFrame>
        <p:nvGraphicFramePr>
          <p:cNvPr id="6" name="Char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282956"/>
              </p:ext>
            </p:extLst>
          </p:nvPr>
        </p:nvGraphicFramePr>
        <p:xfrm>
          <a:off x="-571499" y="1828800"/>
          <a:ext cx="8876395" cy="32101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57200" y="5728998"/>
            <a:ext cx="8382000" cy="30777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defRPr sz="1400" b="1">
                <a:cs typeface="Arial" charset="0"/>
              </a:defRPr>
            </a:lvl1pPr>
            <a:lvl2pPr marL="742950" indent="-285750" eaLnBrk="0" hangingPunct="0">
              <a:defRPr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9pPr>
          </a:lstStyle>
          <a:p>
            <a:r>
              <a:rPr lang="es-ES" i="1" dirty="0" smtClean="0">
                <a:solidFill>
                  <a:srgbClr val="0070C0"/>
                </a:solidFill>
              </a:rPr>
              <a:t>Se observa un decremento en el % de niños que comen en el comedor debido al diagnostico de diabetes.</a:t>
            </a:r>
            <a:endParaRPr lang="es-ES" i="1" dirty="0">
              <a:solidFill>
                <a:srgbClr val="0070C0"/>
              </a:solidFill>
            </a:endParaRP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4427984" y="4974666"/>
            <a:ext cx="144016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Base</a:t>
            </a:r>
            <a:r>
              <a:rPr lang="en-US" sz="1000" dirty="0">
                <a:solidFill>
                  <a:srgbClr val="777777"/>
                </a:solidFill>
                <a:cs typeface="Arial" pitchFamily="34" charset="0"/>
              </a:rPr>
              <a:t>: 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Total       (367)</a:t>
            </a:r>
            <a:endParaRPr lang="en-US" sz="1000" dirty="0">
              <a:solidFill>
                <a:srgbClr val="FF0000"/>
              </a:solidFill>
              <a:cs typeface="Arial" pitchFamily="34" charset="0"/>
            </a:endParaRPr>
          </a:p>
        </p:txBody>
      </p:sp>
      <p:cxnSp>
        <p:nvCxnSpPr>
          <p:cNvPr id="3" name="2 Conector recto de flecha"/>
          <p:cNvCxnSpPr/>
          <p:nvPr/>
        </p:nvCxnSpPr>
        <p:spPr>
          <a:xfrm>
            <a:off x="4139952" y="3933056"/>
            <a:ext cx="2232248" cy="216024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27442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 redondeado"/>
          <p:cNvSpPr/>
          <p:nvPr/>
        </p:nvSpPr>
        <p:spPr>
          <a:xfrm>
            <a:off x="685800" y="1464678"/>
            <a:ext cx="8001000" cy="3539782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CuadroTexto"/>
          <p:cNvSpPr txBox="1"/>
          <p:nvPr/>
        </p:nvSpPr>
        <p:spPr>
          <a:xfrm>
            <a:off x="2247900" y="1295400"/>
            <a:ext cx="10287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 i="1" dirty="0" smtClean="0">
                <a:solidFill>
                  <a:schemeClr val="accent1"/>
                </a:solidFill>
              </a:rPr>
              <a:t>% Total</a:t>
            </a:r>
            <a:endParaRPr lang="es-ES" sz="1600" i="1" dirty="0">
              <a:solidFill>
                <a:schemeClr val="accent1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4838700" y="1295400"/>
            <a:ext cx="30861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 i="1" dirty="0" smtClean="0">
                <a:solidFill>
                  <a:schemeClr val="accent1"/>
                </a:solidFill>
              </a:rPr>
              <a:t>% Edad</a:t>
            </a:r>
            <a:endParaRPr lang="es-ES" sz="1600" i="1" dirty="0">
              <a:solidFill>
                <a:schemeClr val="accent1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62000" y="228600"/>
            <a:ext cx="75428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ctr"/>
            <a:r>
              <a:rPr lang="es-ES_tradnl" sz="2400" dirty="0">
                <a:solidFill>
                  <a:srgbClr val="0099FF"/>
                </a:solidFill>
                <a:ea typeface="ＭＳ Ｐゴシック" charset="-128"/>
              </a:rPr>
              <a:t>3</a:t>
            </a:r>
            <a:r>
              <a:rPr lang="es-ES_tradnl" sz="2400" dirty="0" smtClean="0">
                <a:solidFill>
                  <a:srgbClr val="0099FF"/>
                </a:solidFill>
                <a:ea typeface="ＭＳ Ｐゴシック" charset="-128"/>
              </a:rPr>
              <a:t>. Comedor del colegio</a:t>
            </a:r>
            <a:endParaRPr lang="es-ES_tradnl" sz="2400" dirty="0">
              <a:solidFill>
                <a:srgbClr val="0099FF"/>
              </a:solidFill>
              <a:ea typeface="ＭＳ Ｐゴシック" charset="-128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33400" y="738664"/>
            <a:ext cx="8610600" cy="1090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FF"/>
                    </a:gs>
                    <a:gs pos="100000">
                      <a:srgbClr val="D5E5F3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r>
              <a:rPr lang="es-ES" sz="1400" dirty="0">
                <a:solidFill>
                  <a:srgbClr val="616365"/>
                </a:solidFill>
              </a:rPr>
              <a:t>46. ¿Comes en el colegio</a:t>
            </a:r>
            <a:r>
              <a:rPr lang="es-ES" sz="1400" dirty="0" smtClean="0">
                <a:solidFill>
                  <a:srgbClr val="616365"/>
                </a:solidFill>
              </a:rPr>
              <a:t>? </a:t>
            </a:r>
            <a:r>
              <a:rPr lang="es-ES" sz="1400" dirty="0" smtClean="0">
                <a:solidFill>
                  <a:srgbClr val="FF3300"/>
                </a:solidFill>
              </a:rPr>
              <a:t>(% </a:t>
            </a:r>
            <a:r>
              <a:rPr lang="es-ES" sz="1400" dirty="0">
                <a:solidFill>
                  <a:srgbClr val="FF3300"/>
                </a:solidFill>
              </a:rPr>
              <a:t>- Sugerida </a:t>
            </a:r>
            <a:r>
              <a:rPr lang="es-ES" sz="1400" dirty="0" smtClean="0">
                <a:solidFill>
                  <a:srgbClr val="FF3300"/>
                </a:solidFill>
              </a:rPr>
              <a:t>y </a:t>
            </a:r>
            <a:r>
              <a:rPr lang="es-ES" sz="1400" dirty="0">
                <a:solidFill>
                  <a:srgbClr val="FF3300"/>
                </a:solidFill>
              </a:rPr>
              <a:t>única</a:t>
            </a:r>
            <a:r>
              <a:rPr lang="es-ES" sz="1400" dirty="0" smtClean="0">
                <a:solidFill>
                  <a:srgbClr val="FF3300"/>
                </a:solidFill>
              </a:rPr>
              <a:t>)</a:t>
            </a:r>
            <a:endParaRPr lang="es-ES" sz="1400" dirty="0">
              <a:solidFill>
                <a:srgbClr val="FF3300"/>
              </a:solidFill>
            </a:endParaRPr>
          </a:p>
        </p:txBody>
      </p:sp>
      <p:graphicFrame>
        <p:nvGraphicFramePr>
          <p:cNvPr id="6" name="Char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707729"/>
              </p:ext>
            </p:extLst>
          </p:nvPr>
        </p:nvGraphicFramePr>
        <p:xfrm>
          <a:off x="-571499" y="1828800"/>
          <a:ext cx="8876395" cy="32101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57200" y="5728998"/>
            <a:ext cx="8382000" cy="30777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defRPr sz="1400" b="1">
                <a:cs typeface="Arial" charset="0"/>
              </a:defRPr>
            </a:lvl1pPr>
            <a:lvl2pPr marL="742950" indent="-285750" eaLnBrk="0" hangingPunct="0">
              <a:defRPr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9pPr>
          </a:lstStyle>
          <a:p>
            <a:r>
              <a:rPr lang="es-ES" i="1" dirty="0" smtClean="0">
                <a:solidFill>
                  <a:srgbClr val="0070C0"/>
                </a:solidFill>
              </a:rPr>
              <a:t>Tan solo un 29% de los encuestados come en el colegio.</a:t>
            </a:r>
            <a:endParaRPr lang="es-ES" i="1" dirty="0">
              <a:solidFill>
                <a:srgbClr val="0070C0"/>
              </a:solidFill>
            </a:endParaRP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827584" y="4941168"/>
            <a:ext cx="7392304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Base</a:t>
            </a:r>
            <a:r>
              <a:rPr lang="en-US" sz="1000" dirty="0">
                <a:solidFill>
                  <a:srgbClr val="777777"/>
                </a:solidFill>
                <a:cs typeface="Arial" pitchFamily="34" charset="0"/>
              </a:rPr>
              <a:t>: 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Total                                                (367)                                                                        (</a:t>
            </a:r>
            <a:r>
              <a:rPr lang="en-US" sz="1000" dirty="0" smtClean="0">
                <a:solidFill>
                  <a:schemeClr val="bg2"/>
                </a:solidFill>
                <a:cs typeface="Arial" pitchFamily="34" charset="0"/>
              </a:rPr>
              <a:t>178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)                               (</a:t>
            </a:r>
            <a:r>
              <a:rPr lang="en-US" sz="1000" dirty="0">
                <a:solidFill>
                  <a:schemeClr val="bg2"/>
                </a:solidFill>
                <a:cs typeface="Arial" pitchFamily="34" charset="0"/>
              </a:rPr>
              <a:t>140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)                                   (</a:t>
            </a:r>
            <a:r>
              <a:rPr lang="en-US" sz="1000" dirty="0">
                <a:solidFill>
                  <a:schemeClr val="bg2"/>
                </a:solidFill>
                <a:cs typeface="Arial" pitchFamily="34" charset="0"/>
              </a:rPr>
              <a:t>49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)</a:t>
            </a:r>
            <a:endParaRPr lang="en-US" sz="1000" dirty="0">
              <a:solidFill>
                <a:srgbClr val="FF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1424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0"/>
          <p:cNvSpPr>
            <a:spLocks noGrp="1"/>
          </p:cNvSpPr>
          <p:nvPr>
            <p:ph type="title"/>
          </p:nvPr>
        </p:nvSpPr>
        <p:spPr>
          <a:xfrm>
            <a:off x="917575" y="647700"/>
            <a:ext cx="7312025" cy="571500"/>
          </a:xfrm>
        </p:spPr>
        <p:txBody>
          <a:bodyPr/>
          <a:lstStyle/>
          <a:p>
            <a:r>
              <a:rPr lang="en-US" dirty="0" err="1" smtClean="0"/>
              <a:t>Ficha</a:t>
            </a:r>
            <a:r>
              <a:rPr lang="en-US" dirty="0" smtClean="0"/>
              <a:t> </a:t>
            </a:r>
            <a:r>
              <a:rPr lang="en-US" dirty="0" err="1" smtClean="0"/>
              <a:t>técnica</a:t>
            </a:r>
            <a:r>
              <a:rPr lang="en-US" dirty="0" smtClean="0"/>
              <a:t> (II)</a:t>
            </a:r>
            <a:endParaRPr lang="en-US" dirty="0"/>
          </a:p>
        </p:txBody>
      </p:sp>
      <p:sp>
        <p:nvSpPr>
          <p:cNvPr id="6" name="Text Placeholder 12"/>
          <p:cNvSpPr>
            <a:spLocks noGrp="1"/>
          </p:cNvSpPr>
          <p:nvPr>
            <p:ph type="body" idx="13"/>
          </p:nvPr>
        </p:nvSpPr>
        <p:spPr>
          <a:xfrm>
            <a:off x="594361" y="1752600"/>
            <a:ext cx="3869627" cy="1295400"/>
          </a:xfrm>
        </p:spPr>
        <p:txBody>
          <a:bodyPr/>
          <a:lstStyle/>
          <a:p>
            <a:r>
              <a:rPr lang="es-ES" sz="1600" b="1" u="sng" dirty="0" smtClean="0">
                <a:solidFill>
                  <a:schemeClr val="accent1"/>
                </a:solidFill>
              </a:rPr>
              <a:t>Muestra:  Entrevistas </a:t>
            </a:r>
            <a:r>
              <a:rPr lang="es-ES" sz="1600" b="1" u="sng" dirty="0" err="1" smtClean="0">
                <a:solidFill>
                  <a:schemeClr val="accent1"/>
                </a:solidFill>
              </a:rPr>
              <a:t>Autoadministradas</a:t>
            </a:r>
            <a:r>
              <a:rPr lang="es-ES" sz="1600" b="1" u="sng" dirty="0" smtClean="0">
                <a:solidFill>
                  <a:schemeClr val="accent1"/>
                </a:solidFill>
              </a:rPr>
              <a:t> en Madrid:</a:t>
            </a:r>
          </a:p>
          <a:p>
            <a:endParaRPr lang="es-ES" sz="1400" b="1" i="1" dirty="0">
              <a:solidFill>
                <a:schemeClr val="accent1"/>
              </a:solidFill>
            </a:endParaRPr>
          </a:p>
          <a:p>
            <a:endParaRPr lang="es-ES" sz="1400" b="1" i="1" dirty="0" smtClean="0">
              <a:solidFill>
                <a:schemeClr val="accent1"/>
              </a:solidFill>
            </a:endParaRPr>
          </a:p>
          <a:p>
            <a:endParaRPr lang="es-ES" sz="1400" b="1" i="1" dirty="0">
              <a:solidFill>
                <a:schemeClr val="accent1"/>
              </a:solidFill>
            </a:endParaRPr>
          </a:p>
          <a:p>
            <a:endParaRPr lang="es-ES" sz="1400" b="1" i="1" dirty="0" smtClean="0">
              <a:solidFill>
                <a:schemeClr val="accent1"/>
              </a:solidFill>
            </a:endParaRPr>
          </a:p>
          <a:p>
            <a:endParaRPr lang="es-ES" sz="1400" b="1" i="1" dirty="0">
              <a:solidFill>
                <a:schemeClr val="accent1"/>
              </a:solidFill>
            </a:endParaRPr>
          </a:p>
          <a:p>
            <a:endParaRPr lang="es-ES" sz="1400" b="1" i="1" dirty="0" smtClean="0">
              <a:solidFill>
                <a:schemeClr val="accent1"/>
              </a:solidFill>
            </a:endParaRPr>
          </a:p>
          <a:p>
            <a:endParaRPr lang="es-ES" sz="1400" b="1" i="1" dirty="0">
              <a:solidFill>
                <a:schemeClr val="accent1"/>
              </a:solidFill>
            </a:endParaRPr>
          </a:p>
          <a:p>
            <a:pPr marL="0" lvl="1">
              <a:spcBef>
                <a:spcPts val="0"/>
              </a:spcBef>
            </a:pPr>
            <a:r>
              <a:rPr lang="es-ES" sz="1400" b="0" dirty="0" smtClean="0"/>
              <a:t>En esta técnica la edad límite superior se ha fijado en 18 años.</a:t>
            </a:r>
            <a:endParaRPr lang="es-ES" sz="1400" b="0" dirty="0"/>
          </a:p>
        </p:txBody>
      </p:sp>
      <p:sp>
        <p:nvSpPr>
          <p:cNvPr id="9" name="Text Placeholder 12"/>
          <p:cNvSpPr txBox="1">
            <a:spLocks/>
          </p:cNvSpPr>
          <p:nvPr/>
        </p:nvSpPr>
        <p:spPr>
          <a:xfrm>
            <a:off x="800100" y="5829300"/>
            <a:ext cx="6972300" cy="571500"/>
          </a:xfrm>
          <a:prstGeom prst="rect">
            <a:avLst/>
          </a:prstGeom>
        </p:spPr>
        <p:txBody>
          <a:bodyPr vert="horz" wrap="square" lIns="91440" tIns="0" rIns="91440" bIns="0" rtlCol="0" anchor="t" anchorCtr="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F5F5F"/>
              </a:buClr>
              <a:buFont typeface="Arial"/>
              <a:buNone/>
              <a:defRPr sz="18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rgbClr val="5F5F5F"/>
              </a:buClr>
              <a:buFont typeface="Arial" pitchFamily="34" charset="0"/>
              <a:buNone/>
              <a:defRPr sz="2000" b="1" kern="1200" baseline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rgbClr val="5F5F5F"/>
              </a:buClr>
              <a:buFont typeface="Arial"/>
              <a:buNone/>
              <a:defRPr sz="1800" b="1" kern="1200" baseline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rgbClr val="5F5F5F"/>
              </a:buClr>
              <a:buFont typeface="Arial" pitchFamily="34" charset="0"/>
              <a:buNone/>
              <a:defRPr sz="1600" b="1" kern="1200" baseline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rgbClr val="5F5F5F"/>
              </a:buClr>
              <a:buFont typeface="Arial" pitchFamily="34" charset="0"/>
              <a:buNone/>
              <a:defRPr sz="1600" b="1" kern="1200" baseline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s-ES" sz="1400" dirty="0">
              <a:solidFill>
                <a:srgbClr val="5F5F5F"/>
              </a:solidFill>
            </a:endParaRPr>
          </a:p>
          <a:p>
            <a:pPr algn="just"/>
            <a:r>
              <a:rPr lang="es-ES" sz="1400" dirty="0" smtClean="0">
                <a:solidFill>
                  <a:srgbClr val="5F5F5F"/>
                </a:solidFill>
              </a:rPr>
              <a:t>Error </a:t>
            </a:r>
            <a:r>
              <a:rPr lang="es-ES" sz="1400" dirty="0" err="1" smtClean="0">
                <a:solidFill>
                  <a:srgbClr val="5F5F5F"/>
                </a:solidFill>
              </a:rPr>
              <a:t>muestral</a:t>
            </a:r>
            <a:r>
              <a:rPr lang="es-ES" sz="1400" dirty="0" smtClean="0">
                <a:solidFill>
                  <a:srgbClr val="5F5F5F"/>
                </a:solidFill>
              </a:rPr>
              <a:t> calculado con NC=95%, población finita y situación menos favorable de la varianza donde p=q=50%.</a:t>
            </a:r>
          </a:p>
          <a:p>
            <a:endParaRPr lang="es-ES" sz="1200" dirty="0" smtClean="0">
              <a:solidFill>
                <a:srgbClr val="5F5F5F"/>
              </a:solidFill>
            </a:endParaRPr>
          </a:p>
        </p:txBody>
      </p:sp>
      <p:sp>
        <p:nvSpPr>
          <p:cNvPr id="8" name="Rectángulo 2"/>
          <p:cNvSpPr/>
          <p:nvPr/>
        </p:nvSpPr>
        <p:spPr>
          <a:xfrm>
            <a:off x="683568" y="6443246"/>
            <a:ext cx="75608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 smtClean="0">
                <a:solidFill>
                  <a:srgbClr val="616365"/>
                </a:solidFill>
                <a:ea typeface="MS PGothic" pitchFamily="34" charset="-128"/>
              </a:rPr>
              <a:t>El trabajo de campo se ha realizado entre el mes de Octubre de 2013 y Octubre de 2014.</a:t>
            </a: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9000448"/>
              </p:ext>
            </p:extLst>
          </p:nvPr>
        </p:nvGraphicFramePr>
        <p:xfrm>
          <a:off x="5613401" y="2476500"/>
          <a:ext cx="2616199" cy="3238500"/>
        </p:xfrm>
        <a:graphic>
          <a:graphicData uri="http://schemas.openxmlformats.org/drawingml/2006/table">
            <a:tbl>
              <a:tblPr/>
              <a:tblGrid>
                <a:gridCol w="1094047"/>
                <a:gridCol w="761076"/>
                <a:gridCol w="761076"/>
              </a:tblGrid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Padres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Hijos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Andalucía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Aragón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Asturias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Baleares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Cantabria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Castilla - León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Castilla-La Mancha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Cataluña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Valencia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Extremadura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Galicia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Madrid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Murcia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Navarra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País Vasco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 Rioja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Canarias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880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367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Error muestral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±3,4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±5,2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</a:tr>
            </a:tbl>
          </a:graphicData>
        </a:graphic>
      </p:graphicFrame>
      <p:sp>
        <p:nvSpPr>
          <p:cNvPr id="11" name="Text Placeholder 12"/>
          <p:cNvSpPr>
            <a:spLocks noGrp="1"/>
          </p:cNvSpPr>
          <p:nvPr>
            <p:ph type="body" idx="13"/>
          </p:nvPr>
        </p:nvSpPr>
        <p:spPr>
          <a:xfrm>
            <a:off x="4893373" y="1447800"/>
            <a:ext cx="3869627" cy="1219200"/>
          </a:xfrm>
        </p:spPr>
        <p:txBody>
          <a:bodyPr/>
          <a:lstStyle/>
          <a:p>
            <a:r>
              <a:rPr lang="es-ES" sz="1600" b="1" u="sng" dirty="0" smtClean="0">
                <a:solidFill>
                  <a:schemeClr val="accent1"/>
                </a:solidFill>
              </a:rPr>
              <a:t>Muestra</a:t>
            </a:r>
            <a:r>
              <a:rPr lang="es-ES" sz="1600" b="1" u="sng" dirty="0">
                <a:solidFill>
                  <a:schemeClr val="accent1"/>
                </a:solidFill>
              </a:rPr>
              <a:t>:  Entrevistas </a:t>
            </a:r>
            <a:r>
              <a:rPr lang="es-ES" sz="1600" b="1" u="sng" dirty="0" smtClean="0">
                <a:solidFill>
                  <a:schemeClr val="accent1"/>
                </a:solidFill>
              </a:rPr>
              <a:t>Online en total </a:t>
            </a:r>
            <a:r>
              <a:rPr lang="es-ES" sz="1600" b="1" u="sng" dirty="0">
                <a:solidFill>
                  <a:schemeClr val="accent1"/>
                </a:solidFill>
              </a:rPr>
              <a:t>E</a:t>
            </a:r>
            <a:r>
              <a:rPr lang="es-ES" sz="1600" b="1" u="sng" dirty="0" smtClean="0">
                <a:solidFill>
                  <a:schemeClr val="accent1"/>
                </a:solidFill>
              </a:rPr>
              <a:t>spaña:</a:t>
            </a:r>
            <a:endParaRPr lang="es-ES" sz="1600" b="1" u="sng" dirty="0">
              <a:solidFill>
                <a:schemeClr val="accent1"/>
              </a:solidFill>
            </a:endParaRPr>
          </a:p>
          <a:p>
            <a:r>
              <a:rPr lang="es-ES" sz="1400" i="1" dirty="0" smtClean="0">
                <a:solidFill>
                  <a:srgbClr val="5F5F5F"/>
                </a:solidFill>
              </a:rPr>
              <a:t>Estas entrevistas </a:t>
            </a:r>
            <a:r>
              <a:rPr lang="es-ES" sz="1400" i="1" dirty="0">
                <a:solidFill>
                  <a:srgbClr val="5F5F5F"/>
                </a:solidFill>
              </a:rPr>
              <a:t>se </a:t>
            </a:r>
            <a:r>
              <a:rPr lang="es-ES" sz="1400" i="1" dirty="0" smtClean="0">
                <a:solidFill>
                  <a:srgbClr val="5F5F5F"/>
                </a:solidFill>
              </a:rPr>
              <a:t>han obtenido a </a:t>
            </a:r>
            <a:r>
              <a:rPr lang="es-ES" sz="1400" i="1" dirty="0">
                <a:solidFill>
                  <a:srgbClr val="5F5F5F"/>
                </a:solidFill>
              </a:rPr>
              <a:t>través de </a:t>
            </a:r>
            <a:r>
              <a:rPr lang="es-ES" sz="1400" dirty="0">
                <a:solidFill>
                  <a:srgbClr val="5F5F5F"/>
                </a:solidFill>
              </a:rPr>
              <a:t>un </a:t>
            </a:r>
            <a:r>
              <a:rPr lang="es-ES" sz="1400" dirty="0" smtClean="0">
                <a:solidFill>
                  <a:srgbClr val="5F5F5F"/>
                </a:solidFill>
              </a:rPr>
              <a:t>banner en la </a:t>
            </a:r>
            <a:r>
              <a:rPr lang="es-ES" sz="1400" dirty="0">
                <a:solidFill>
                  <a:srgbClr val="5F5F5F"/>
                </a:solidFill>
              </a:rPr>
              <a:t>página Web de la </a:t>
            </a:r>
            <a:r>
              <a:rPr lang="es-ES" sz="1400" dirty="0" smtClean="0">
                <a:solidFill>
                  <a:srgbClr val="5F5F5F"/>
                </a:solidFill>
              </a:rPr>
              <a:t>Fundación</a:t>
            </a:r>
            <a:endParaRPr lang="es-ES" sz="1400" dirty="0">
              <a:solidFill>
                <a:srgbClr val="5F5F5F"/>
              </a:solidFill>
            </a:endParaRPr>
          </a:p>
          <a:p>
            <a:endParaRPr lang="es-ES" sz="1400" dirty="0"/>
          </a:p>
        </p:txBody>
      </p:sp>
      <p:sp>
        <p:nvSpPr>
          <p:cNvPr id="4" name="3 Rectángulo"/>
          <p:cNvSpPr/>
          <p:nvPr/>
        </p:nvSpPr>
        <p:spPr>
          <a:xfrm>
            <a:off x="4876800" y="1352550"/>
            <a:ext cx="3962400" cy="4438650"/>
          </a:xfrm>
          <a:prstGeom prst="rect">
            <a:avLst/>
          </a:prstGeom>
          <a:noFill/>
          <a:ln w="38100">
            <a:solidFill>
              <a:srgbClr val="6ECFF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FF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533400" y="1581150"/>
            <a:ext cx="3962400" cy="2762250"/>
          </a:xfrm>
          <a:prstGeom prst="rect">
            <a:avLst/>
          </a:prstGeom>
          <a:noFill/>
          <a:ln w="38100">
            <a:solidFill>
              <a:srgbClr val="6ECFF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FF"/>
              </a:solidFill>
            </a:endParaRPr>
          </a:p>
        </p:txBody>
      </p:sp>
      <p:graphicFrame>
        <p:nvGraphicFramePr>
          <p:cNvPr id="13" name="1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5346685"/>
              </p:ext>
            </p:extLst>
          </p:nvPr>
        </p:nvGraphicFramePr>
        <p:xfrm>
          <a:off x="827396" y="2668905"/>
          <a:ext cx="3168588" cy="760095"/>
        </p:xfrm>
        <a:graphic>
          <a:graphicData uri="http://schemas.openxmlformats.org/drawingml/2006/table">
            <a:tbl>
              <a:tblPr/>
              <a:tblGrid>
                <a:gridCol w="1325046"/>
                <a:gridCol w="921771"/>
                <a:gridCol w="921771"/>
              </a:tblGrid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Padres*</a:t>
                      </a:r>
                      <a:endParaRPr lang="es-E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Hijos*</a:t>
                      </a:r>
                      <a:endParaRPr lang="es-E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89</a:t>
                      </a:r>
                      <a:endParaRPr lang="es-E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99</a:t>
                      </a:r>
                      <a:endParaRPr lang="es-E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Error </a:t>
                      </a:r>
                      <a:r>
                        <a:rPr lang="es-E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muestral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±10,4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±9,8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</a:tr>
            </a:tbl>
          </a:graphicData>
        </a:graphic>
      </p:graphicFrame>
      <p:sp>
        <p:nvSpPr>
          <p:cNvPr id="14" name="13 Rectángulo"/>
          <p:cNvSpPr/>
          <p:nvPr/>
        </p:nvSpPr>
        <p:spPr>
          <a:xfrm>
            <a:off x="1219200" y="4495800"/>
            <a:ext cx="2819400" cy="1314450"/>
          </a:xfrm>
          <a:prstGeom prst="rect">
            <a:avLst/>
          </a:prstGeom>
          <a:solidFill>
            <a:srgbClr val="6ECF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rgbClr val="002060"/>
                </a:solidFill>
              </a:rPr>
              <a:t>En este documento se presentan los datos de los </a:t>
            </a:r>
            <a:r>
              <a:rPr lang="es-ES" sz="2400" b="1" u="sng" dirty="0" smtClean="0">
                <a:solidFill>
                  <a:srgbClr val="002060"/>
                </a:solidFill>
              </a:rPr>
              <a:t>Hijos Nacional </a:t>
            </a:r>
            <a:r>
              <a:rPr lang="es-ES" b="1" dirty="0" smtClean="0">
                <a:solidFill>
                  <a:srgbClr val="002060"/>
                </a:solidFill>
              </a:rPr>
              <a:t>(Online)</a:t>
            </a:r>
            <a:endParaRPr lang="es-E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3522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 redondeado"/>
          <p:cNvSpPr/>
          <p:nvPr/>
        </p:nvSpPr>
        <p:spPr>
          <a:xfrm>
            <a:off x="685800" y="1464678"/>
            <a:ext cx="8001000" cy="3539782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CuadroTexto"/>
          <p:cNvSpPr txBox="1"/>
          <p:nvPr/>
        </p:nvSpPr>
        <p:spPr>
          <a:xfrm>
            <a:off x="2247900" y="1295400"/>
            <a:ext cx="10287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 i="1" dirty="0" smtClean="0">
                <a:solidFill>
                  <a:schemeClr val="accent1"/>
                </a:solidFill>
              </a:rPr>
              <a:t>% Total</a:t>
            </a:r>
            <a:endParaRPr lang="es-ES" sz="1600" i="1" dirty="0">
              <a:solidFill>
                <a:schemeClr val="accent1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4838700" y="1295400"/>
            <a:ext cx="30861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 i="1" dirty="0" smtClean="0">
                <a:solidFill>
                  <a:schemeClr val="accent1"/>
                </a:solidFill>
              </a:rPr>
              <a:t>% Edad</a:t>
            </a:r>
            <a:endParaRPr lang="es-ES" sz="1600" i="1" dirty="0">
              <a:solidFill>
                <a:schemeClr val="accent1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33400" y="738664"/>
            <a:ext cx="8610600" cy="386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FF"/>
                    </a:gs>
                    <a:gs pos="100000">
                      <a:srgbClr val="D5E5F3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r>
              <a:rPr lang="es-ES" sz="1400" dirty="0">
                <a:solidFill>
                  <a:srgbClr val="616365"/>
                </a:solidFill>
              </a:rPr>
              <a:t>50. Antes de tener diabetes Tipo 1 (DM1), ¿Comías en el colegio? </a:t>
            </a:r>
            <a:r>
              <a:rPr lang="es-ES" sz="1400" dirty="0">
                <a:solidFill>
                  <a:srgbClr val="FF3300"/>
                </a:solidFill>
              </a:rPr>
              <a:t>(% - Sugerida y única)</a:t>
            </a:r>
          </a:p>
        </p:txBody>
      </p:sp>
      <p:graphicFrame>
        <p:nvGraphicFramePr>
          <p:cNvPr id="6" name="Char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1707345"/>
              </p:ext>
            </p:extLst>
          </p:nvPr>
        </p:nvGraphicFramePr>
        <p:xfrm>
          <a:off x="-571499" y="1828800"/>
          <a:ext cx="8876395" cy="32101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57200" y="5728998"/>
            <a:ext cx="8382000" cy="30777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defRPr sz="1400" b="1">
                <a:cs typeface="Arial" charset="0"/>
              </a:defRPr>
            </a:lvl1pPr>
            <a:lvl2pPr marL="742950" indent="-285750" eaLnBrk="0" hangingPunct="0">
              <a:defRPr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9pPr>
          </a:lstStyle>
          <a:p>
            <a:r>
              <a:rPr lang="es-ES" i="1" dirty="0" smtClean="0">
                <a:solidFill>
                  <a:srgbClr val="0070C0"/>
                </a:solidFill>
              </a:rPr>
              <a:t>Antes de que le diagnosticaran la diabetes, un 46% comía en el colegio, tras el diagnostico solo un 29%</a:t>
            </a:r>
            <a:endParaRPr lang="es-ES" i="1" dirty="0">
              <a:solidFill>
                <a:srgbClr val="0070C0"/>
              </a:solidFill>
            </a:endParaRP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1547664" y="4869160"/>
            <a:ext cx="6552728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Base</a:t>
            </a:r>
            <a:r>
              <a:rPr lang="en-US" sz="1000" dirty="0">
                <a:solidFill>
                  <a:srgbClr val="777777"/>
                </a:solidFill>
                <a:cs typeface="Arial" pitchFamily="34" charset="0"/>
              </a:rPr>
              <a:t>: 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Total                     (367)                                                                         (</a:t>
            </a:r>
            <a:r>
              <a:rPr lang="en-US" sz="1000" dirty="0" smtClean="0">
                <a:solidFill>
                  <a:schemeClr val="bg2"/>
                </a:solidFill>
                <a:cs typeface="Arial" pitchFamily="34" charset="0"/>
              </a:rPr>
              <a:t>178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)                                (</a:t>
            </a:r>
            <a:r>
              <a:rPr lang="en-US" sz="1000" dirty="0">
                <a:solidFill>
                  <a:schemeClr val="bg2"/>
                </a:solidFill>
                <a:cs typeface="Arial" pitchFamily="34" charset="0"/>
              </a:rPr>
              <a:t>140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)                                 (</a:t>
            </a:r>
            <a:r>
              <a:rPr lang="en-US" sz="1000" dirty="0">
                <a:solidFill>
                  <a:schemeClr val="bg2"/>
                </a:solidFill>
                <a:cs typeface="Arial" pitchFamily="34" charset="0"/>
              </a:rPr>
              <a:t>49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)</a:t>
            </a:r>
            <a:endParaRPr lang="en-US" sz="1000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762000" y="228600"/>
            <a:ext cx="75428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ctr"/>
            <a:r>
              <a:rPr lang="es-ES_tradnl" sz="2400" dirty="0" smtClean="0">
                <a:solidFill>
                  <a:srgbClr val="0099FF"/>
                </a:solidFill>
                <a:ea typeface="ＭＳ Ｐゴシック" charset="-128"/>
              </a:rPr>
              <a:t>3. Antes de la Diabetes Tipo 1</a:t>
            </a:r>
            <a:endParaRPr lang="es-ES_tradnl" sz="2400" dirty="0">
              <a:solidFill>
                <a:srgbClr val="0099FF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005642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 redondeado"/>
          <p:cNvSpPr/>
          <p:nvPr/>
        </p:nvSpPr>
        <p:spPr>
          <a:xfrm>
            <a:off x="594764" y="1988841"/>
            <a:ext cx="4114348" cy="338363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CuadroTexto"/>
          <p:cNvSpPr txBox="1"/>
          <p:nvPr/>
        </p:nvSpPr>
        <p:spPr>
          <a:xfrm>
            <a:off x="1761428" y="1772816"/>
            <a:ext cx="187220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 b="1" i="1" dirty="0" smtClean="0">
                <a:solidFill>
                  <a:schemeClr val="accent1"/>
                </a:solidFill>
              </a:rPr>
              <a:t>¿Qué comen?</a:t>
            </a:r>
            <a:endParaRPr lang="es-ES" sz="1600" b="1" i="1" dirty="0">
              <a:solidFill>
                <a:schemeClr val="accent1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62000" y="228600"/>
            <a:ext cx="75428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ctr"/>
            <a:r>
              <a:rPr lang="es-ES_tradnl" sz="2400" dirty="0">
                <a:solidFill>
                  <a:srgbClr val="0099FF"/>
                </a:solidFill>
                <a:ea typeface="ＭＳ Ｐゴシック" charset="-128"/>
              </a:rPr>
              <a:t>3</a:t>
            </a:r>
            <a:r>
              <a:rPr lang="es-ES_tradnl" sz="2400" dirty="0" smtClean="0">
                <a:solidFill>
                  <a:srgbClr val="0099FF"/>
                </a:solidFill>
                <a:ea typeface="ＭＳ Ｐゴシック" charset="-128"/>
              </a:rPr>
              <a:t>. Come en el comedor del colegio</a:t>
            </a:r>
            <a:endParaRPr lang="es-ES_tradnl" sz="2400" dirty="0">
              <a:solidFill>
                <a:srgbClr val="0099FF"/>
              </a:solidFill>
              <a:ea typeface="ＭＳ Ｐゴシック" charset="-128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33400" y="738664"/>
            <a:ext cx="8610600" cy="480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FF"/>
                    </a:gs>
                    <a:gs pos="100000">
                      <a:srgbClr val="D5E5F3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r>
              <a:rPr lang="es-ES" sz="1400" dirty="0">
                <a:solidFill>
                  <a:srgbClr val="616365"/>
                </a:solidFill>
              </a:rPr>
              <a:t>47. ¿Qué comida comes en el colegio? </a:t>
            </a:r>
            <a:r>
              <a:rPr lang="es-ES" sz="1400" dirty="0" smtClean="0">
                <a:solidFill>
                  <a:srgbClr val="FF3300"/>
                </a:solidFill>
              </a:rPr>
              <a:t>(% </a:t>
            </a:r>
            <a:r>
              <a:rPr lang="es-ES" sz="1400" dirty="0">
                <a:solidFill>
                  <a:srgbClr val="FF3300"/>
                </a:solidFill>
              </a:rPr>
              <a:t>- Sugerida </a:t>
            </a:r>
            <a:r>
              <a:rPr lang="es-ES" sz="1400" dirty="0" smtClean="0">
                <a:solidFill>
                  <a:srgbClr val="FF3300"/>
                </a:solidFill>
              </a:rPr>
              <a:t>y </a:t>
            </a:r>
            <a:r>
              <a:rPr lang="es-ES" sz="1400" dirty="0">
                <a:solidFill>
                  <a:srgbClr val="FF3300"/>
                </a:solidFill>
              </a:rPr>
              <a:t>única</a:t>
            </a:r>
            <a:r>
              <a:rPr lang="es-ES" sz="1400" dirty="0" smtClean="0">
                <a:solidFill>
                  <a:srgbClr val="FF3300"/>
                </a:solidFill>
              </a:rPr>
              <a:t>)</a:t>
            </a:r>
          </a:p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r>
              <a:rPr lang="es-ES" sz="1400" dirty="0">
                <a:solidFill>
                  <a:srgbClr val="616365"/>
                </a:solidFill>
              </a:rPr>
              <a:t>48. ¿En el comedor saben que tienes una dieta especial (cantidad y comida concreta)?</a:t>
            </a:r>
            <a:r>
              <a:rPr lang="es-ES" sz="1400" dirty="0">
                <a:solidFill>
                  <a:srgbClr val="FF3300"/>
                </a:solidFill>
              </a:rPr>
              <a:t>(% - Sugerida y única</a:t>
            </a:r>
            <a:r>
              <a:rPr lang="es-ES" sz="1400" dirty="0" smtClean="0">
                <a:solidFill>
                  <a:srgbClr val="FF3300"/>
                </a:solidFill>
              </a:rPr>
              <a:t>)</a:t>
            </a:r>
            <a:endParaRPr lang="es-ES" sz="1400" dirty="0">
              <a:solidFill>
                <a:srgbClr val="FF3300"/>
              </a:solidFill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57200" y="5728998"/>
            <a:ext cx="8382000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defRPr sz="1400" b="1">
                <a:cs typeface="Arial" charset="0"/>
              </a:defRPr>
            </a:lvl1pPr>
            <a:lvl2pPr marL="742950" indent="-285750" eaLnBrk="0" hangingPunct="0">
              <a:defRPr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9pPr>
          </a:lstStyle>
          <a:p>
            <a:r>
              <a:rPr lang="es-ES" i="1" dirty="0" smtClean="0">
                <a:solidFill>
                  <a:srgbClr val="0070C0"/>
                </a:solidFill>
              </a:rPr>
              <a:t>De los que comen en el colegio, la mayoría (71%) come lo que hay en el comedor. Además el 75% afirma que en el comedor sabe que tienen una dieta especial.</a:t>
            </a:r>
            <a:endParaRPr lang="es-ES" i="1" dirty="0">
              <a:solidFill>
                <a:srgbClr val="0070C0"/>
              </a:solidFill>
            </a:endParaRPr>
          </a:p>
        </p:txBody>
      </p:sp>
      <p:graphicFrame>
        <p:nvGraphicFramePr>
          <p:cNvPr id="16" name="Char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6795203"/>
              </p:ext>
            </p:extLst>
          </p:nvPr>
        </p:nvGraphicFramePr>
        <p:xfrm>
          <a:off x="753988" y="2145268"/>
          <a:ext cx="4610100" cy="3025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18 Rectángulo redondeado"/>
          <p:cNvSpPr/>
          <p:nvPr/>
        </p:nvSpPr>
        <p:spPr>
          <a:xfrm>
            <a:off x="5189631" y="1988839"/>
            <a:ext cx="3223146" cy="3383631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21" name="20 Gráfico"/>
          <p:cNvGraphicFramePr/>
          <p:nvPr>
            <p:extLst>
              <p:ext uri="{D42A27DB-BD31-4B8C-83A1-F6EECF244321}">
                <p14:modId xmlns:p14="http://schemas.microsoft.com/office/powerpoint/2010/main" val="297692209"/>
              </p:ext>
            </p:extLst>
          </p:nvPr>
        </p:nvGraphicFramePr>
        <p:xfrm>
          <a:off x="4788024" y="2332933"/>
          <a:ext cx="3624753" cy="2820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14 CuadroTexto"/>
          <p:cNvSpPr txBox="1"/>
          <p:nvPr/>
        </p:nvSpPr>
        <p:spPr>
          <a:xfrm>
            <a:off x="5448117" y="1700808"/>
            <a:ext cx="26670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 b="1" i="1" dirty="0" smtClean="0">
                <a:solidFill>
                  <a:schemeClr val="accent1"/>
                </a:solidFill>
              </a:rPr>
              <a:t>¿Conocen en comedor que lleva dieta especial?</a:t>
            </a:r>
            <a:endParaRPr lang="es-ES" sz="1600" b="1" i="1" dirty="0">
              <a:solidFill>
                <a:schemeClr val="accent1"/>
              </a:solidFill>
            </a:endParaRP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3923928" y="4982979"/>
            <a:ext cx="1794681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s-ES" sz="1000" dirty="0" smtClean="0">
                <a:solidFill>
                  <a:srgbClr val="777777"/>
                </a:solidFill>
                <a:cs typeface="Arial" pitchFamily="34" charset="0"/>
              </a:rPr>
              <a:t>Base: come en el colegio (105)</a:t>
            </a:r>
            <a:endParaRPr lang="es-ES" sz="1000" dirty="0">
              <a:solidFill>
                <a:srgbClr val="FF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7632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 redondeado"/>
          <p:cNvSpPr/>
          <p:nvPr/>
        </p:nvSpPr>
        <p:spPr>
          <a:xfrm>
            <a:off x="713095" y="1245632"/>
            <a:ext cx="5257800" cy="419981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62000" y="228600"/>
            <a:ext cx="75428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ctr"/>
            <a:r>
              <a:rPr lang="es-ES_tradnl" sz="2400" dirty="0">
                <a:solidFill>
                  <a:srgbClr val="0099FF"/>
                </a:solidFill>
                <a:ea typeface="ＭＳ Ｐゴシック" charset="-128"/>
              </a:rPr>
              <a:t>3</a:t>
            </a:r>
            <a:r>
              <a:rPr lang="es-ES_tradnl" sz="2400" dirty="0" smtClean="0">
                <a:solidFill>
                  <a:srgbClr val="0099FF"/>
                </a:solidFill>
                <a:ea typeface="ＭＳ Ｐゴシック" charset="-128"/>
              </a:rPr>
              <a:t>. No come en el comedor del colegio</a:t>
            </a:r>
            <a:endParaRPr lang="es-ES_tradnl" sz="2400" dirty="0">
              <a:solidFill>
                <a:srgbClr val="0099FF"/>
              </a:solidFill>
              <a:ea typeface="ＭＳ Ｐゴシック" charset="-128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33400" y="738664"/>
            <a:ext cx="8610600" cy="1090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FF"/>
                    </a:gs>
                    <a:gs pos="100000">
                      <a:srgbClr val="D5E5F3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r>
              <a:rPr lang="es-ES" sz="1400" dirty="0" smtClean="0">
                <a:solidFill>
                  <a:srgbClr val="616365"/>
                </a:solidFill>
              </a:rPr>
              <a:t>49. </a:t>
            </a:r>
            <a:r>
              <a:rPr lang="es-ES" sz="1400" dirty="0">
                <a:solidFill>
                  <a:srgbClr val="616365"/>
                </a:solidFill>
              </a:rPr>
              <a:t>¿Por qué no comes en el </a:t>
            </a:r>
            <a:r>
              <a:rPr lang="es-ES" sz="1400" dirty="0" smtClean="0">
                <a:solidFill>
                  <a:srgbClr val="616365"/>
                </a:solidFill>
              </a:rPr>
              <a:t>colegio </a:t>
            </a:r>
            <a:r>
              <a:rPr lang="es-ES" sz="1400" dirty="0" smtClean="0">
                <a:solidFill>
                  <a:srgbClr val="FF3300"/>
                </a:solidFill>
              </a:rPr>
              <a:t>(% </a:t>
            </a:r>
            <a:r>
              <a:rPr lang="es-ES" sz="1400" dirty="0">
                <a:solidFill>
                  <a:srgbClr val="FF3300"/>
                </a:solidFill>
              </a:rPr>
              <a:t>- Sugerida </a:t>
            </a:r>
            <a:r>
              <a:rPr lang="es-ES" sz="1400" dirty="0" smtClean="0">
                <a:solidFill>
                  <a:srgbClr val="FF3300"/>
                </a:solidFill>
              </a:rPr>
              <a:t>y múltiple)</a:t>
            </a:r>
            <a:endParaRPr lang="es-ES" sz="1400" dirty="0">
              <a:solidFill>
                <a:srgbClr val="FF3300"/>
              </a:solidFill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886200" y="4782979"/>
            <a:ext cx="190500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s-ES" sz="1000" dirty="0" smtClean="0">
                <a:solidFill>
                  <a:srgbClr val="777777"/>
                </a:solidFill>
                <a:cs typeface="Arial" pitchFamily="34" charset="0"/>
              </a:rPr>
              <a:t>Base no come en el colegio (262)</a:t>
            </a:r>
            <a:endParaRPr lang="es-ES" sz="1000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57200" y="5728998"/>
            <a:ext cx="8382000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defRPr sz="1400" b="1">
                <a:cs typeface="Arial" charset="0"/>
              </a:defRPr>
            </a:lvl1pPr>
            <a:lvl2pPr marL="742950" indent="-285750" eaLnBrk="0" hangingPunct="0">
              <a:defRPr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9pPr>
          </a:lstStyle>
          <a:p>
            <a:r>
              <a:rPr lang="es-ES" i="1" dirty="0" smtClean="0">
                <a:solidFill>
                  <a:srgbClr val="0070C0"/>
                </a:solidFill>
              </a:rPr>
              <a:t>El motivo más repetido por el cual los niños no comen en el cole (41%) es la cercanía, el segundo motivo es el de asegurar la dieta del niño por parte de los padres (29%)</a:t>
            </a:r>
            <a:endParaRPr lang="es-ES" i="1" dirty="0">
              <a:solidFill>
                <a:srgbClr val="0070C0"/>
              </a:solidFill>
            </a:endParaRPr>
          </a:p>
        </p:txBody>
      </p:sp>
      <p:graphicFrame>
        <p:nvGraphicFramePr>
          <p:cNvPr id="6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1599709"/>
              </p:ext>
            </p:extLst>
          </p:nvPr>
        </p:nvGraphicFramePr>
        <p:xfrm>
          <a:off x="971600" y="1283732"/>
          <a:ext cx="4351595" cy="42706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15 Rectángulo redondeado"/>
          <p:cNvSpPr/>
          <p:nvPr/>
        </p:nvSpPr>
        <p:spPr>
          <a:xfrm>
            <a:off x="5370601" y="2256031"/>
            <a:ext cx="3222193" cy="874594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CuadroTexto"/>
          <p:cNvSpPr txBox="1"/>
          <p:nvPr/>
        </p:nvSpPr>
        <p:spPr>
          <a:xfrm>
            <a:off x="5491726" y="2060848"/>
            <a:ext cx="246465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400" i="1" dirty="0" smtClean="0">
                <a:solidFill>
                  <a:schemeClr val="accent1"/>
                </a:solidFill>
              </a:rPr>
              <a:t>% Aseguran que hace la dieta</a:t>
            </a:r>
            <a:endParaRPr lang="es-ES" sz="1400" i="1" dirty="0">
              <a:solidFill>
                <a:schemeClr val="accent1"/>
              </a:solidFill>
            </a:endParaRPr>
          </a:p>
        </p:txBody>
      </p:sp>
      <p:graphicFrame>
        <p:nvGraphicFramePr>
          <p:cNvPr id="21" name="Char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6183161"/>
              </p:ext>
            </p:extLst>
          </p:nvPr>
        </p:nvGraphicFramePr>
        <p:xfrm>
          <a:off x="5364088" y="2312328"/>
          <a:ext cx="3123482" cy="8182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13 Rectángulo redondeado"/>
          <p:cNvSpPr/>
          <p:nvPr/>
        </p:nvSpPr>
        <p:spPr>
          <a:xfrm>
            <a:off x="5382255" y="3696191"/>
            <a:ext cx="3222193" cy="874594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CuadroTexto"/>
          <p:cNvSpPr txBox="1"/>
          <p:nvPr/>
        </p:nvSpPr>
        <p:spPr>
          <a:xfrm>
            <a:off x="5503380" y="3501008"/>
            <a:ext cx="282338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400" i="1" dirty="0" smtClean="0">
                <a:solidFill>
                  <a:schemeClr val="accent1"/>
                </a:solidFill>
              </a:rPr>
              <a:t>% Prefiere ponerse insulina en casa</a:t>
            </a:r>
            <a:endParaRPr lang="es-ES" sz="1400" i="1" dirty="0">
              <a:solidFill>
                <a:schemeClr val="accent1"/>
              </a:solidFill>
            </a:endParaRPr>
          </a:p>
        </p:txBody>
      </p:sp>
      <p:graphicFrame>
        <p:nvGraphicFramePr>
          <p:cNvPr id="17" name="Char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9053364"/>
              </p:ext>
            </p:extLst>
          </p:nvPr>
        </p:nvGraphicFramePr>
        <p:xfrm>
          <a:off x="5375742" y="3752488"/>
          <a:ext cx="3123482" cy="8182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6156176" y="4478923"/>
            <a:ext cx="2170584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 (130)                     (96)                     (</a:t>
            </a:r>
            <a:r>
              <a:rPr lang="en-US" sz="1000" dirty="0" smtClean="0">
                <a:solidFill>
                  <a:srgbClr val="FF0000"/>
                </a:solidFill>
                <a:cs typeface="Arial" pitchFamily="34" charset="0"/>
              </a:rPr>
              <a:t>36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)</a:t>
            </a:r>
            <a:endParaRPr lang="en-US" sz="1000" dirty="0">
              <a:solidFill>
                <a:srgbClr val="FF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8429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088990" y="3038773"/>
            <a:ext cx="6978810" cy="169485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3. </a:t>
            </a:r>
            <a:r>
              <a:rPr lang="en-US" dirty="0" err="1" smtClean="0"/>
              <a:t>Análisis</a:t>
            </a:r>
            <a:r>
              <a:rPr lang="en-US" dirty="0" smtClean="0"/>
              <a:t> de RESULTADOS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2800" b="1" i="1" dirty="0"/>
              <a:t>4</a:t>
            </a:r>
            <a:r>
              <a:rPr lang="en-US" sz="2800" b="1" i="1" dirty="0" smtClean="0"/>
              <a:t>. </a:t>
            </a:r>
            <a:r>
              <a:rPr lang="en-US" sz="2800" b="1" i="1" dirty="0" err="1" smtClean="0"/>
              <a:t>Sobre</a:t>
            </a:r>
            <a:r>
              <a:rPr lang="en-US" sz="2800" b="1" i="1" dirty="0" smtClean="0"/>
              <a:t> el </a:t>
            </a:r>
            <a:r>
              <a:rPr lang="en-US" sz="2800" b="1" i="1" dirty="0" err="1" smtClean="0"/>
              <a:t>deporte</a:t>
            </a:r>
            <a:r>
              <a:rPr lang="en-US" sz="2800" b="1" i="1" dirty="0" smtClean="0"/>
              <a:t> y </a:t>
            </a:r>
            <a:r>
              <a:rPr lang="en-US" sz="2800" b="1" i="1" dirty="0" err="1" smtClean="0"/>
              <a:t>actividades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extraescolares</a:t>
            </a:r>
            <a:endParaRPr 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val="372949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8674300"/>
              </p:ext>
            </p:extLst>
          </p:nvPr>
        </p:nvGraphicFramePr>
        <p:xfrm>
          <a:off x="0" y="1989106"/>
          <a:ext cx="8077200" cy="3514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62000" y="228600"/>
            <a:ext cx="75428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ctr"/>
            <a:r>
              <a:rPr lang="es-ES_tradnl" sz="2400" dirty="0">
                <a:solidFill>
                  <a:srgbClr val="0099FF"/>
                </a:solidFill>
                <a:ea typeface="ＭＳ Ｐゴシック" charset="-128"/>
              </a:rPr>
              <a:t>4</a:t>
            </a:r>
            <a:r>
              <a:rPr lang="es-ES_tradnl" sz="2400" dirty="0" smtClean="0">
                <a:solidFill>
                  <a:srgbClr val="0099FF"/>
                </a:solidFill>
                <a:ea typeface="ＭＳ Ｐゴシック" charset="-128"/>
              </a:rPr>
              <a:t>. Sobre el deporte</a:t>
            </a:r>
            <a:endParaRPr lang="es-ES_tradnl" sz="2400" dirty="0">
              <a:solidFill>
                <a:srgbClr val="0099FF"/>
              </a:solidFill>
              <a:ea typeface="ＭＳ Ｐゴシック" charset="-128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33400" y="738664"/>
            <a:ext cx="8610600" cy="709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FF"/>
                    </a:gs>
                    <a:gs pos="100000">
                      <a:srgbClr val="D5E5F3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r>
              <a:rPr lang="es-ES" sz="1400" dirty="0" smtClean="0">
                <a:solidFill>
                  <a:srgbClr val="616365"/>
                </a:solidFill>
              </a:rPr>
              <a:t>51. ¿Haces deporte con tus compañeros en el colegio?</a:t>
            </a:r>
            <a:r>
              <a:rPr lang="es-ES" sz="1400" dirty="0" smtClean="0">
                <a:solidFill>
                  <a:srgbClr val="FF3300"/>
                </a:solidFill>
              </a:rPr>
              <a:t>(% </a:t>
            </a:r>
            <a:r>
              <a:rPr lang="es-ES" sz="1400" dirty="0">
                <a:solidFill>
                  <a:srgbClr val="FF3300"/>
                </a:solidFill>
              </a:rPr>
              <a:t>- Sugerida </a:t>
            </a:r>
            <a:r>
              <a:rPr lang="es-ES" sz="1400" dirty="0" smtClean="0">
                <a:solidFill>
                  <a:srgbClr val="FF3300"/>
                </a:solidFill>
              </a:rPr>
              <a:t>y </a:t>
            </a:r>
            <a:r>
              <a:rPr lang="es-ES" sz="1400" dirty="0">
                <a:solidFill>
                  <a:srgbClr val="FF3300"/>
                </a:solidFill>
              </a:rPr>
              <a:t>única)</a:t>
            </a:r>
          </a:p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r>
              <a:rPr lang="es-ES" sz="1400" dirty="0" smtClean="0">
                <a:solidFill>
                  <a:srgbClr val="616365"/>
                </a:solidFill>
              </a:rPr>
              <a:t>52. ¿Crees que los profesores de educación física saben reconocer los síntomas de una hipoglucemia?</a:t>
            </a:r>
            <a:r>
              <a:rPr lang="es-ES" sz="1400" dirty="0" smtClean="0">
                <a:solidFill>
                  <a:srgbClr val="FF3300"/>
                </a:solidFill>
              </a:rPr>
              <a:t>(% </a:t>
            </a:r>
            <a:r>
              <a:rPr lang="es-ES" sz="1400" dirty="0">
                <a:solidFill>
                  <a:srgbClr val="FF3300"/>
                </a:solidFill>
              </a:rPr>
              <a:t>Sugerida y </a:t>
            </a:r>
            <a:r>
              <a:rPr lang="es-ES" sz="1400" dirty="0" smtClean="0">
                <a:solidFill>
                  <a:srgbClr val="FF3300"/>
                </a:solidFill>
              </a:rPr>
              <a:t>Única)</a:t>
            </a:r>
          </a:p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r>
              <a:rPr lang="es-ES" sz="1400" dirty="0" smtClean="0">
                <a:solidFill>
                  <a:srgbClr val="616365"/>
                </a:solidFill>
              </a:rPr>
              <a:t>53. ¿Has tenido alguna hipoglucemia en el colegio a consecuencia del deporte? </a:t>
            </a:r>
            <a:r>
              <a:rPr lang="es-ES" sz="1400" dirty="0" smtClean="0">
                <a:solidFill>
                  <a:srgbClr val="FF3300"/>
                </a:solidFill>
              </a:rPr>
              <a:t>(% </a:t>
            </a:r>
            <a:r>
              <a:rPr lang="es-ES" sz="1400" dirty="0">
                <a:solidFill>
                  <a:srgbClr val="FF3300"/>
                </a:solidFill>
              </a:rPr>
              <a:t>Sugerida y </a:t>
            </a:r>
            <a:r>
              <a:rPr lang="es-ES" sz="1400" dirty="0" smtClean="0">
                <a:solidFill>
                  <a:srgbClr val="FF3300"/>
                </a:solidFill>
              </a:rPr>
              <a:t>Única)</a:t>
            </a:r>
            <a:endParaRPr lang="es-ES" sz="1400" dirty="0">
              <a:solidFill>
                <a:srgbClr val="FF3300"/>
              </a:solidFill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990600" y="5257800"/>
            <a:ext cx="121920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Base</a:t>
            </a:r>
            <a:r>
              <a:rPr lang="en-US" sz="1000" dirty="0">
                <a:solidFill>
                  <a:srgbClr val="777777"/>
                </a:solidFill>
                <a:cs typeface="Arial" pitchFamily="34" charset="0"/>
              </a:rPr>
              <a:t>: 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Total (367)</a:t>
            </a:r>
            <a:endParaRPr lang="en-US" sz="1000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57200" y="5728998"/>
            <a:ext cx="8382000" cy="73866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defRPr sz="1400" b="1">
                <a:cs typeface="Arial" charset="0"/>
              </a:defRPr>
            </a:lvl1pPr>
            <a:lvl2pPr marL="742950" indent="-285750" eaLnBrk="0" hangingPunct="0">
              <a:defRPr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9pPr>
          </a:lstStyle>
          <a:p>
            <a:r>
              <a:rPr lang="es-ES" i="1" dirty="0" smtClean="0">
                <a:solidFill>
                  <a:srgbClr val="0070C0"/>
                </a:solidFill>
              </a:rPr>
              <a:t>En la práctica totalidad de los casos, los niños hacen deporte con sus compañeros, y algo más de la mitad (60%) ha tenido alguna hipoglucemia como consecuencia del deporte. </a:t>
            </a:r>
          </a:p>
          <a:p>
            <a:r>
              <a:rPr lang="es-ES" i="1" dirty="0" smtClean="0">
                <a:solidFill>
                  <a:srgbClr val="0070C0"/>
                </a:solidFill>
              </a:rPr>
              <a:t>Un 33% de los padres indica que el profesor de educación física sabe identificar una hipoglucemia.</a:t>
            </a:r>
            <a:endParaRPr lang="es-ES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9969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CuadroTexto"/>
          <p:cNvSpPr txBox="1"/>
          <p:nvPr/>
        </p:nvSpPr>
        <p:spPr>
          <a:xfrm>
            <a:off x="685377" y="2239144"/>
            <a:ext cx="1654375" cy="3385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i="1" dirty="0">
                <a:solidFill>
                  <a:srgbClr val="009DD9"/>
                </a:solidFill>
              </a:rPr>
              <a:t>% </a:t>
            </a:r>
            <a:r>
              <a:rPr lang="es-ES" sz="1600" i="1" dirty="0" smtClean="0">
                <a:solidFill>
                  <a:srgbClr val="009DD9"/>
                </a:solidFill>
              </a:rPr>
              <a:t>SI</a:t>
            </a:r>
            <a:endParaRPr lang="es-ES" sz="1600" i="1" dirty="0">
              <a:solidFill>
                <a:srgbClr val="009DD9"/>
              </a:solidFill>
            </a:endParaRPr>
          </a:p>
        </p:txBody>
      </p:sp>
      <p:sp>
        <p:nvSpPr>
          <p:cNvPr id="6" name="Freeform 3"/>
          <p:cNvSpPr>
            <a:spLocks/>
          </p:cNvSpPr>
          <p:nvPr/>
        </p:nvSpPr>
        <p:spPr bwMode="auto">
          <a:xfrm>
            <a:off x="4571404" y="2950638"/>
            <a:ext cx="591895" cy="597926"/>
          </a:xfrm>
          <a:custGeom>
            <a:avLst/>
            <a:gdLst>
              <a:gd name="T0" fmla="*/ 0 w 336"/>
              <a:gd name="T1" fmla="*/ 278 h 356"/>
              <a:gd name="T2" fmla="*/ 6 w 336"/>
              <a:gd name="T3" fmla="*/ 230 h 356"/>
              <a:gd name="T4" fmla="*/ 48 w 336"/>
              <a:gd name="T5" fmla="*/ 202 h 356"/>
              <a:gd name="T6" fmla="*/ 43 w 336"/>
              <a:gd name="T7" fmla="*/ 181 h 356"/>
              <a:gd name="T8" fmla="*/ 94 w 336"/>
              <a:gd name="T9" fmla="*/ 136 h 356"/>
              <a:gd name="T10" fmla="*/ 103 w 336"/>
              <a:gd name="T11" fmla="*/ 108 h 356"/>
              <a:gd name="T12" fmla="*/ 126 w 336"/>
              <a:gd name="T13" fmla="*/ 108 h 356"/>
              <a:gd name="T14" fmla="*/ 128 w 336"/>
              <a:gd name="T15" fmla="*/ 91 h 356"/>
              <a:gd name="T16" fmla="*/ 193 w 336"/>
              <a:gd name="T17" fmla="*/ 26 h 356"/>
              <a:gd name="T18" fmla="*/ 224 w 336"/>
              <a:gd name="T19" fmla="*/ 0 h 356"/>
              <a:gd name="T20" fmla="*/ 259 w 336"/>
              <a:gd name="T21" fmla="*/ 34 h 356"/>
              <a:gd name="T22" fmla="*/ 253 w 336"/>
              <a:gd name="T23" fmla="*/ 54 h 356"/>
              <a:gd name="T24" fmla="*/ 247 w 336"/>
              <a:gd name="T25" fmla="*/ 71 h 356"/>
              <a:gd name="T26" fmla="*/ 273 w 336"/>
              <a:gd name="T27" fmla="*/ 159 h 356"/>
              <a:gd name="T28" fmla="*/ 293 w 336"/>
              <a:gd name="T29" fmla="*/ 164 h 356"/>
              <a:gd name="T30" fmla="*/ 312 w 336"/>
              <a:gd name="T31" fmla="*/ 261 h 356"/>
              <a:gd name="T32" fmla="*/ 335 w 336"/>
              <a:gd name="T33" fmla="*/ 278 h 356"/>
              <a:gd name="T34" fmla="*/ 335 w 336"/>
              <a:gd name="T35" fmla="*/ 295 h 356"/>
              <a:gd name="T36" fmla="*/ 307 w 336"/>
              <a:gd name="T37" fmla="*/ 304 h 356"/>
              <a:gd name="T38" fmla="*/ 312 w 336"/>
              <a:gd name="T39" fmla="*/ 321 h 356"/>
              <a:gd name="T40" fmla="*/ 270 w 336"/>
              <a:gd name="T41" fmla="*/ 304 h 356"/>
              <a:gd name="T42" fmla="*/ 207 w 336"/>
              <a:gd name="T43" fmla="*/ 355 h 356"/>
              <a:gd name="T44" fmla="*/ 199 w 336"/>
              <a:gd name="T45" fmla="*/ 335 h 356"/>
              <a:gd name="T46" fmla="*/ 216 w 336"/>
              <a:gd name="T47" fmla="*/ 315 h 356"/>
              <a:gd name="T48" fmla="*/ 214 w 336"/>
              <a:gd name="T49" fmla="*/ 295 h 356"/>
              <a:gd name="T50" fmla="*/ 151 w 336"/>
              <a:gd name="T51" fmla="*/ 286 h 356"/>
              <a:gd name="T52" fmla="*/ 91 w 336"/>
              <a:gd name="T53" fmla="*/ 247 h 356"/>
              <a:gd name="T54" fmla="*/ 52 w 336"/>
              <a:gd name="T55" fmla="*/ 269 h 356"/>
              <a:gd name="T56" fmla="*/ 0 w 336"/>
              <a:gd name="T57" fmla="*/ 278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336" h="356">
                <a:moveTo>
                  <a:pt x="0" y="278"/>
                </a:moveTo>
                <a:lnTo>
                  <a:pt x="6" y="230"/>
                </a:lnTo>
                <a:lnTo>
                  <a:pt x="48" y="202"/>
                </a:lnTo>
                <a:lnTo>
                  <a:pt x="43" y="181"/>
                </a:lnTo>
                <a:lnTo>
                  <a:pt x="94" y="136"/>
                </a:lnTo>
                <a:lnTo>
                  <a:pt x="103" y="108"/>
                </a:lnTo>
                <a:lnTo>
                  <a:pt x="126" y="108"/>
                </a:lnTo>
                <a:lnTo>
                  <a:pt x="128" y="91"/>
                </a:lnTo>
                <a:lnTo>
                  <a:pt x="193" y="26"/>
                </a:lnTo>
                <a:lnTo>
                  <a:pt x="224" y="0"/>
                </a:lnTo>
                <a:lnTo>
                  <a:pt x="259" y="34"/>
                </a:lnTo>
                <a:lnTo>
                  <a:pt x="253" y="54"/>
                </a:lnTo>
                <a:lnTo>
                  <a:pt x="247" y="71"/>
                </a:lnTo>
                <a:lnTo>
                  <a:pt x="273" y="159"/>
                </a:lnTo>
                <a:lnTo>
                  <a:pt x="293" y="164"/>
                </a:lnTo>
                <a:lnTo>
                  <a:pt x="312" y="261"/>
                </a:lnTo>
                <a:lnTo>
                  <a:pt x="335" y="278"/>
                </a:lnTo>
                <a:lnTo>
                  <a:pt x="335" y="295"/>
                </a:lnTo>
                <a:lnTo>
                  <a:pt x="307" y="304"/>
                </a:lnTo>
                <a:lnTo>
                  <a:pt x="312" y="321"/>
                </a:lnTo>
                <a:lnTo>
                  <a:pt x="270" y="304"/>
                </a:lnTo>
                <a:lnTo>
                  <a:pt x="207" y="355"/>
                </a:lnTo>
                <a:lnTo>
                  <a:pt x="199" y="335"/>
                </a:lnTo>
                <a:lnTo>
                  <a:pt x="216" y="315"/>
                </a:lnTo>
                <a:lnTo>
                  <a:pt x="214" y="295"/>
                </a:lnTo>
                <a:lnTo>
                  <a:pt x="151" y="286"/>
                </a:lnTo>
                <a:lnTo>
                  <a:pt x="91" y="247"/>
                </a:lnTo>
                <a:lnTo>
                  <a:pt x="52" y="269"/>
                </a:lnTo>
                <a:lnTo>
                  <a:pt x="0" y="278"/>
                </a:lnTo>
              </a:path>
            </a:pathLst>
          </a:custGeom>
          <a:solidFill>
            <a:schemeClr val="accent1">
              <a:lumMod val="5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7" name="Freeform 4"/>
          <p:cNvSpPr>
            <a:spLocks/>
          </p:cNvSpPr>
          <p:nvPr/>
        </p:nvSpPr>
        <p:spPr bwMode="auto">
          <a:xfrm>
            <a:off x="3372515" y="3274393"/>
            <a:ext cx="1167181" cy="1225019"/>
          </a:xfrm>
          <a:custGeom>
            <a:avLst/>
            <a:gdLst>
              <a:gd name="T0" fmla="*/ 204 w 662"/>
              <a:gd name="T1" fmla="*/ 48 h 731"/>
              <a:gd name="T2" fmla="*/ 233 w 662"/>
              <a:gd name="T3" fmla="*/ 59 h 731"/>
              <a:gd name="T4" fmla="*/ 281 w 662"/>
              <a:gd name="T5" fmla="*/ 23 h 731"/>
              <a:gd name="T6" fmla="*/ 332 w 662"/>
              <a:gd name="T7" fmla="*/ 0 h 731"/>
              <a:gd name="T8" fmla="*/ 402 w 662"/>
              <a:gd name="T9" fmla="*/ 43 h 731"/>
              <a:gd name="T10" fmla="*/ 442 w 662"/>
              <a:gd name="T11" fmla="*/ 48 h 731"/>
              <a:gd name="T12" fmla="*/ 499 w 662"/>
              <a:gd name="T13" fmla="*/ 57 h 731"/>
              <a:gd name="T14" fmla="*/ 513 w 662"/>
              <a:gd name="T15" fmla="*/ 102 h 731"/>
              <a:gd name="T16" fmla="*/ 499 w 662"/>
              <a:gd name="T17" fmla="*/ 139 h 731"/>
              <a:gd name="T18" fmla="*/ 556 w 662"/>
              <a:gd name="T19" fmla="*/ 207 h 731"/>
              <a:gd name="T20" fmla="*/ 544 w 662"/>
              <a:gd name="T21" fmla="*/ 235 h 731"/>
              <a:gd name="T22" fmla="*/ 576 w 662"/>
              <a:gd name="T23" fmla="*/ 275 h 731"/>
              <a:gd name="T24" fmla="*/ 607 w 662"/>
              <a:gd name="T25" fmla="*/ 315 h 731"/>
              <a:gd name="T26" fmla="*/ 661 w 662"/>
              <a:gd name="T27" fmla="*/ 318 h 731"/>
              <a:gd name="T28" fmla="*/ 652 w 662"/>
              <a:gd name="T29" fmla="*/ 361 h 731"/>
              <a:gd name="T30" fmla="*/ 590 w 662"/>
              <a:gd name="T31" fmla="*/ 392 h 731"/>
              <a:gd name="T32" fmla="*/ 599 w 662"/>
              <a:gd name="T33" fmla="*/ 440 h 731"/>
              <a:gd name="T34" fmla="*/ 576 w 662"/>
              <a:gd name="T35" fmla="*/ 482 h 731"/>
              <a:gd name="T36" fmla="*/ 536 w 662"/>
              <a:gd name="T37" fmla="*/ 497 h 731"/>
              <a:gd name="T38" fmla="*/ 525 w 662"/>
              <a:gd name="T39" fmla="*/ 525 h 731"/>
              <a:gd name="T40" fmla="*/ 449 w 662"/>
              <a:gd name="T41" fmla="*/ 576 h 731"/>
              <a:gd name="T42" fmla="*/ 457 w 662"/>
              <a:gd name="T43" fmla="*/ 639 h 731"/>
              <a:gd name="T44" fmla="*/ 402 w 662"/>
              <a:gd name="T45" fmla="*/ 642 h 731"/>
              <a:gd name="T46" fmla="*/ 357 w 662"/>
              <a:gd name="T47" fmla="*/ 678 h 731"/>
              <a:gd name="T48" fmla="*/ 354 w 662"/>
              <a:gd name="T49" fmla="*/ 718 h 731"/>
              <a:gd name="T50" fmla="*/ 321 w 662"/>
              <a:gd name="T51" fmla="*/ 724 h 731"/>
              <a:gd name="T52" fmla="*/ 255 w 662"/>
              <a:gd name="T53" fmla="*/ 701 h 731"/>
              <a:gd name="T54" fmla="*/ 150 w 662"/>
              <a:gd name="T55" fmla="*/ 636 h 731"/>
              <a:gd name="T56" fmla="*/ 102 w 662"/>
              <a:gd name="T57" fmla="*/ 636 h 731"/>
              <a:gd name="T58" fmla="*/ 91 w 662"/>
              <a:gd name="T59" fmla="*/ 630 h 731"/>
              <a:gd name="T60" fmla="*/ 76 w 662"/>
              <a:gd name="T61" fmla="*/ 604 h 731"/>
              <a:gd name="T62" fmla="*/ 43 w 662"/>
              <a:gd name="T63" fmla="*/ 568 h 731"/>
              <a:gd name="T64" fmla="*/ 23 w 662"/>
              <a:gd name="T65" fmla="*/ 530 h 731"/>
              <a:gd name="T66" fmla="*/ 51 w 662"/>
              <a:gd name="T67" fmla="*/ 480 h 731"/>
              <a:gd name="T68" fmla="*/ 85 w 662"/>
              <a:gd name="T69" fmla="*/ 432 h 731"/>
              <a:gd name="T70" fmla="*/ 105 w 662"/>
              <a:gd name="T71" fmla="*/ 406 h 731"/>
              <a:gd name="T72" fmla="*/ 99 w 662"/>
              <a:gd name="T73" fmla="*/ 363 h 731"/>
              <a:gd name="T74" fmla="*/ 71 w 662"/>
              <a:gd name="T75" fmla="*/ 344 h 731"/>
              <a:gd name="T76" fmla="*/ 68 w 662"/>
              <a:gd name="T77" fmla="*/ 301 h 731"/>
              <a:gd name="T78" fmla="*/ 43 w 662"/>
              <a:gd name="T79" fmla="*/ 261 h 731"/>
              <a:gd name="T80" fmla="*/ 23 w 662"/>
              <a:gd name="T81" fmla="*/ 227 h 731"/>
              <a:gd name="T82" fmla="*/ 0 w 662"/>
              <a:gd name="T83" fmla="*/ 199 h 731"/>
              <a:gd name="T84" fmla="*/ 131 w 662"/>
              <a:gd name="T85" fmla="*/ 159 h 731"/>
              <a:gd name="T86" fmla="*/ 156 w 662"/>
              <a:gd name="T87" fmla="*/ 147 h 731"/>
              <a:gd name="T88" fmla="*/ 173 w 662"/>
              <a:gd name="T89" fmla="*/ 102 h 7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62" h="731">
                <a:moveTo>
                  <a:pt x="164" y="68"/>
                </a:moveTo>
                <a:lnTo>
                  <a:pt x="204" y="48"/>
                </a:lnTo>
                <a:lnTo>
                  <a:pt x="226" y="65"/>
                </a:lnTo>
                <a:lnTo>
                  <a:pt x="233" y="59"/>
                </a:lnTo>
                <a:lnTo>
                  <a:pt x="250" y="31"/>
                </a:lnTo>
                <a:lnTo>
                  <a:pt x="281" y="23"/>
                </a:lnTo>
                <a:lnTo>
                  <a:pt x="312" y="0"/>
                </a:lnTo>
                <a:lnTo>
                  <a:pt x="332" y="0"/>
                </a:lnTo>
                <a:lnTo>
                  <a:pt x="374" y="48"/>
                </a:lnTo>
                <a:lnTo>
                  <a:pt x="402" y="43"/>
                </a:lnTo>
                <a:lnTo>
                  <a:pt x="420" y="54"/>
                </a:lnTo>
                <a:lnTo>
                  <a:pt x="442" y="48"/>
                </a:lnTo>
                <a:lnTo>
                  <a:pt x="468" y="74"/>
                </a:lnTo>
                <a:lnTo>
                  <a:pt x="499" y="57"/>
                </a:lnTo>
                <a:lnTo>
                  <a:pt x="511" y="65"/>
                </a:lnTo>
                <a:lnTo>
                  <a:pt x="513" y="102"/>
                </a:lnTo>
                <a:lnTo>
                  <a:pt x="522" y="116"/>
                </a:lnTo>
                <a:lnTo>
                  <a:pt x="499" y="139"/>
                </a:lnTo>
                <a:lnTo>
                  <a:pt x="502" y="156"/>
                </a:lnTo>
                <a:lnTo>
                  <a:pt x="556" y="207"/>
                </a:lnTo>
                <a:lnTo>
                  <a:pt x="564" y="216"/>
                </a:lnTo>
                <a:lnTo>
                  <a:pt x="544" y="235"/>
                </a:lnTo>
                <a:lnTo>
                  <a:pt x="556" y="256"/>
                </a:lnTo>
                <a:lnTo>
                  <a:pt x="576" y="275"/>
                </a:lnTo>
                <a:lnTo>
                  <a:pt x="587" y="315"/>
                </a:lnTo>
                <a:lnTo>
                  <a:pt x="607" y="315"/>
                </a:lnTo>
                <a:lnTo>
                  <a:pt x="649" y="307"/>
                </a:lnTo>
                <a:lnTo>
                  <a:pt x="661" y="318"/>
                </a:lnTo>
                <a:lnTo>
                  <a:pt x="658" y="349"/>
                </a:lnTo>
                <a:lnTo>
                  <a:pt x="652" y="361"/>
                </a:lnTo>
                <a:lnTo>
                  <a:pt x="624" y="369"/>
                </a:lnTo>
                <a:lnTo>
                  <a:pt x="590" y="392"/>
                </a:lnTo>
                <a:lnTo>
                  <a:pt x="590" y="418"/>
                </a:lnTo>
                <a:lnTo>
                  <a:pt x="599" y="440"/>
                </a:lnTo>
                <a:lnTo>
                  <a:pt x="576" y="468"/>
                </a:lnTo>
                <a:lnTo>
                  <a:pt x="576" y="482"/>
                </a:lnTo>
                <a:lnTo>
                  <a:pt x="561" y="499"/>
                </a:lnTo>
                <a:lnTo>
                  <a:pt x="536" y="497"/>
                </a:lnTo>
                <a:lnTo>
                  <a:pt x="525" y="508"/>
                </a:lnTo>
                <a:lnTo>
                  <a:pt x="525" y="525"/>
                </a:lnTo>
                <a:lnTo>
                  <a:pt x="480" y="542"/>
                </a:lnTo>
                <a:lnTo>
                  <a:pt x="449" y="576"/>
                </a:lnTo>
                <a:lnTo>
                  <a:pt x="445" y="596"/>
                </a:lnTo>
                <a:lnTo>
                  <a:pt x="457" y="639"/>
                </a:lnTo>
                <a:lnTo>
                  <a:pt x="431" y="665"/>
                </a:lnTo>
                <a:lnTo>
                  <a:pt x="402" y="642"/>
                </a:lnTo>
                <a:lnTo>
                  <a:pt x="392" y="642"/>
                </a:lnTo>
                <a:lnTo>
                  <a:pt x="357" y="678"/>
                </a:lnTo>
                <a:lnTo>
                  <a:pt x="363" y="704"/>
                </a:lnTo>
                <a:lnTo>
                  <a:pt x="354" y="718"/>
                </a:lnTo>
                <a:lnTo>
                  <a:pt x="335" y="710"/>
                </a:lnTo>
                <a:lnTo>
                  <a:pt x="321" y="724"/>
                </a:lnTo>
                <a:lnTo>
                  <a:pt x="312" y="730"/>
                </a:lnTo>
                <a:lnTo>
                  <a:pt x="255" y="701"/>
                </a:lnTo>
                <a:lnTo>
                  <a:pt x="173" y="673"/>
                </a:lnTo>
                <a:lnTo>
                  <a:pt x="150" y="636"/>
                </a:lnTo>
                <a:lnTo>
                  <a:pt x="116" y="653"/>
                </a:lnTo>
                <a:lnTo>
                  <a:pt x="102" y="636"/>
                </a:lnTo>
                <a:lnTo>
                  <a:pt x="85" y="642"/>
                </a:lnTo>
                <a:lnTo>
                  <a:pt x="91" y="630"/>
                </a:lnTo>
                <a:lnTo>
                  <a:pt x="79" y="613"/>
                </a:lnTo>
                <a:lnTo>
                  <a:pt x="76" y="604"/>
                </a:lnTo>
                <a:lnTo>
                  <a:pt x="43" y="576"/>
                </a:lnTo>
                <a:lnTo>
                  <a:pt x="43" y="568"/>
                </a:lnTo>
                <a:lnTo>
                  <a:pt x="23" y="548"/>
                </a:lnTo>
                <a:lnTo>
                  <a:pt x="23" y="530"/>
                </a:lnTo>
                <a:lnTo>
                  <a:pt x="37" y="502"/>
                </a:lnTo>
                <a:lnTo>
                  <a:pt x="51" y="480"/>
                </a:lnTo>
                <a:lnTo>
                  <a:pt x="51" y="460"/>
                </a:lnTo>
                <a:lnTo>
                  <a:pt x="85" y="432"/>
                </a:lnTo>
                <a:lnTo>
                  <a:pt x="99" y="426"/>
                </a:lnTo>
                <a:lnTo>
                  <a:pt x="105" y="406"/>
                </a:lnTo>
                <a:lnTo>
                  <a:pt x="111" y="371"/>
                </a:lnTo>
                <a:lnTo>
                  <a:pt x="99" y="363"/>
                </a:lnTo>
                <a:lnTo>
                  <a:pt x="83" y="366"/>
                </a:lnTo>
                <a:lnTo>
                  <a:pt x="71" y="344"/>
                </a:lnTo>
                <a:lnTo>
                  <a:pt x="68" y="309"/>
                </a:lnTo>
                <a:lnTo>
                  <a:pt x="68" y="301"/>
                </a:lnTo>
                <a:lnTo>
                  <a:pt x="45" y="287"/>
                </a:lnTo>
                <a:lnTo>
                  <a:pt x="43" y="261"/>
                </a:lnTo>
                <a:lnTo>
                  <a:pt x="34" y="247"/>
                </a:lnTo>
                <a:lnTo>
                  <a:pt x="23" y="227"/>
                </a:lnTo>
                <a:lnTo>
                  <a:pt x="0" y="204"/>
                </a:lnTo>
                <a:lnTo>
                  <a:pt x="0" y="199"/>
                </a:lnTo>
                <a:lnTo>
                  <a:pt x="99" y="199"/>
                </a:lnTo>
                <a:lnTo>
                  <a:pt x="131" y="159"/>
                </a:lnTo>
                <a:lnTo>
                  <a:pt x="150" y="162"/>
                </a:lnTo>
                <a:lnTo>
                  <a:pt x="156" y="147"/>
                </a:lnTo>
                <a:lnTo>
                  <a:pt x="164" y="122"/>
                </a:lnTo>
                <a:lnTo>
                  <a:pt x="173" y="102"/>
                </a:lnTo>
                <a:lnTo>
                  <a:pt x="164" y="68"/>
                </a:lnTo>
              </a:path>
            </a:pathLst>
          </a:custGeom>
          <a:solidFill>
            <a:srgbClr val="FFDD4F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>
            <a:off x="4246768" y="2855845"/>
            <a:ext cx="1802864" cy="1624609"/>
          </a:xfrm>
          <a:custGeom>
            <a:avLst/>
            <a:gdLst>
              <a:gd name="T0" fmla="*/ 82 w 1022"/>
              <a:gd name="T1" fmla="*/ 333 h 969"/>
              <a:gd name="T2" fmla="*/ 142 w 1022"/>
              <a:gd name="T3" fmla="*/ 298 h 969"/>
              <a:gd name="T4" fmla="*/ 184 w 1022"/>
              <a:gd name="T5" fmla="*/ 335 h 969"/>
              <a:gd name="T6" fmla="*/ 332 w 1022"/>
              <a:gd name="T7" fmla="*/ 341 h 969"/>
              <a:gd name="T8" fmla="*/ 397 w 1022"/>
              <a:gd name="T9" fmla="*/ 372 h 969"/>
              <a:gd name="T10" fmla="*/ 451 w 1022"/>
              <a:gd name="T11" fmla="*/ 361 h 969"/>
              <a:gd name="T12" fmla="*/ 516 w 1022"/>
              <a:gd name="T13" fmla="*/ 352 h 969"/>
              <a:gd name="T14" fmla="*/ 473 w 1022"/>
              <a:gd name="T15" fmla="*/ 224 h 969"/>
              <a:gd name="T16" fmla="*/ 428 w 1022"/>
              <a:gd name="T17" fmla="*/ 125 h 969"/>
              <a:gd name="T18" fmla="*/ 448 w 1022"/>
              <a:gd name="T19" fmla="*/ 40 h 969"/>
              <a:gd name="T20" fmla="*/ 510 w 1022"/>
              <a:gd name="T21" fmla="*/ 17 h 969"/>
              <a:gd name="T22" fmla="*/ 558 w 1022"/>
              <a:gd name="T23" fmla="*/ 14 h 969"/>
              <a:gd name="T24" fmla="*/ 653 w 1022"/>
              <a:gd name="T25" fmla="*/ 31 h 969"/>
              <a:gd name="T26" fmla="*/ 667 w 1022"/>
              <a:gd name="T27" fmla="*/ 86 h 969"/>
              <a:gd name="T28" fmla="*/ 762 w 1022"/>
              <a:gd name="T29" fmla="*/ 47 h 969"/>
              <a:gd name="T30" fmla="*/ 846 w 1022"/>
              <a:gd name="T31" fmla="*/ 188 h 969"/>
              <a:gd name="T32" fmla="*/ 853 w 1022"/>
              <a:gd name="T33" fmla="*/ 217 h 969"/>
              <a:gd name="T34" fmla="*/ 824 w 1022"/>
              <a:gd name="T35" fmla="*/ 219 h 969"/>
              <a:gd name="T36" fmla="*/ 804 w 1022"/>
              <a:gd name="T37" fmla="*/ 256 h 969"/>
              <a:gd name="T38" fmla="*/ 824 w 1022"/>
              <a:gd name="T39" fmla="*/ 327 h 969"/>
              <a:gd name="T40" fmla="*/ 908 w 1022"/>
              <a:gd name="T41" fmla="*/ 378 h 969"/>
              <a:gd name="T42" fmla="*/ 948 w 1022"/>
              <a:gd name="T43" fmla="*/ 443 h 969"/>
              <a:gd name="T44" fmla="*/ 922 w 1022"/>
              <a:gd name="T45" fmla="*/ 488 h 969"/>
              <a:gd name="T46" fmla="*/ 900 w 1022"/>
              <a:gd name="T47" fmla="*/ 571 h 969"/>
              <a:gd name="T48" fmla="*/ 959 w 1022"/>
              <a:gd name="T49" fmla="*/ 602 h 969"/>
              <a:gd name="T50" fmla="*/ 953 w 1022"/>
              <a:gd name="T51" fmla="*/ 687 h 969"/>
              <a:gd name="T52" fmla="*/ 1021 w 1022"/>
              <a:gd name="T53" fmla="*/ 735 h 969"/>
              <a:gd name="T54" fmla="*/ 995 w 1022"/>
              <a:gd name="T55" fmla="*/ 778 h 969"/>
              <a:gd name="T56" fmla="*/ 945 w 1022"/>
              <a:gd name="T57" fmla="*/ 769 h 969"/>
              <a:gd name="T58" fmla="*/ 910 w 1022"/>
              <a:gd name="T59" fmla="*/ 766 h 969"/>
              <a:gd name="T60" fmla="*/ 885 w 1022"/>
              <a:gd name="T61" fmla="*/ 840 h 969"/>
              <a:gd name="T62" fmla="*/ 843 w 1022"/>
              <a:gd name="T63" fmla="*/ 860 h 969"/>
              <a:gd name="T64" fmla="*/ 808 w 1022"/>
              <a:gd name="T65" fmla="*/ 885 h 969"/>
              <a:gd name="T66" fmla="*/ 729 w 1022"/>
              <a:gd name="T67" fmla="*/ 925 h 969"/>
              <a:gd name="T68" fmla="*/ 650 w 1022"/>
              <a:gd name="T69" fmla="*/ 951 h 969"/>
              <a:gd name="T70" fmla="*/ 624 w 1022"/>
              <a:gd name="T71" fmla="*/ 835 h 969"/>
              <a:gd name="T72" fmla="*/ 570 w 1022"/>
              <a:gd name="T73" fmla="*/ 840 h 969"/>
              <a:gd name="T74" fmla="*/ 513 w 1022"/>
              <a:gd name="T75" fmla="*/ 840 h 969"/>
              <a:gd name="T76" fmla="*/ 428 w 1022"/>
              <a:gd name="T77" fmla="*/ 857 h 969"/>
              <a:gd name="T78" fmla="*/ 358 w 1022"/>
              <a:gd name="T79" fmla="*/ 846 h 969"/>
              <a:gd name="T80" fmla="*/ 252 w 1022"/>
              <a:gd name="T81" fmla="*/ 866 h 969"/>
              <a:gd name="T82" fmla="*/ 113 w 1022"/>
              <a:gd name="T83" fmla="*/ 792 h 969"/>
              <a:gd name="T84" fmla="*/ 76 w 1022"/>
              <a:gd name="T85" fmla="*/ 713 h 969"/>
              <a:gd name="T86" fmla="*/ 90 w 1022"/>
              <a:gd name="T87" fmla="*/ 642 h 969"/>
              <a:gd name="T88" fmla="*/ 159 w 1022"/>
              <a:gd name="T89" fmla="*/ 597 h 969"/>
              <a:gd name="T90" fmla="*/ 130 w 1022"/>
              <a:gd name="T91" fmla="*/ 559 h 969"/>
              <a:gd name="T92" fmla="*/ 79 w 1022"/>
              <a:gd name="T93" fmla="*/ 540 h 969"/>
              <a:gd name="T94" fmla="*/ 48 w 1022"/>
              <a:gd name="T95" fmla="*/ 485 h 969"/>
              <a:gd name="T96" fmla="*/ 2 w 1022"/>
              <a:gd name="T97" fmla="*/ 395 h 9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022" h="969">
                <a:moveTo>
                  <a:pt x="25" y="364"/>
                </a:moveTo>
                <a:lnTo>
                  <a:pt x="54" y="341"/>
                </a:lnTo>
                <a:lnTo>
                  <a:pt x="82" y="333"/>
                </a:lnTo>
                <a:lnTo>
                  <a:pt x="111" y="329"/>
                </a:lnTo>
                <a:lnTo>
                  <a:pt x="119" y="307"/>
                </a:lnTo>
                <a:lnTo>
                  <a:pt x="142" y="298"/>
                </a:lnTo>
                <a:lnTo>
                  <a:pt x="156" y="318"/>
                </a:lnTo>
                <a:lnTo>
                  <a:pt x="164" y="341"/>
                </a:lnTo>
                <a:lnTo>
                  <a:pt x="184" y="335"/>
                </a:lnTo>
                <a:lnTo>
                  <a:pt x="227" y="326"/>
                </a:lnTo>
                <a:lnTo>
                  <a:pt x="275" y="304"/>
                </a:lnTo>
                <a:lnTo>
                  <a:pt x="332" y="341"/>
                </a:lnTo>
                <a:lnTo>
                  <a:pt x="391" y="352"/>
                </a:lnTo>
                <a:lnTo>
                  <a:pt x="397" y="366"/>
                </a:lnTo>
                <a:lnTo>
                  <a:pt x="397" y="372"/>
                </a:lnTo>
                <a:lnTo>
                  <a:pt x="380" y="392"/>
                </a:lnTo>
                <a:lnTo>
                  <a:pt x="391" y="414"/>
                </a:lnTo>
                <a:lnTo>
                  <a:pt x="451" y="361"/>
                </a:lnTo>
                <a:lnTo>
                  <a:pt x="494" y="381"/>
                </a:lnTo>
                <a:lnTo>
                  <a:pt x="491" y="361"/>
                </a:lnTo>
                <a:lnTo>
                  <a:pt x="516" y="352"/>
                </a:lnTo>
                <a:lnTo>
                  <a:pt x="516" y="335"/>
                </a:lnTo>
                <a:lnTo>
                  <a:pt x="494" y="315"/>
                </a:lnTo>
                <a:lnTo>
                  <a:pt x="473" y="224"/>
                </a:lnTo>
                <a:lnTo>
                  <a:pt x="470" y="219"/>
                </a:lnTo>
                <a:lnTo>
                  <a:pt x="460" y="219"/>
                </a:lnTo>
                <a:lnTo>
                  <a:pt x="428" y="125"/>
                </a:lnTo>
                <a:lnTo>
                  <a:pt x="439" y="91"/>
                </a:lnTo>
                <a:lnTo>
                  <a:pt x="406" y="57"/>
                </a:lnTo>
                <a:lnTo>
                  <a:pt x="448" y="40"/>
                </a:lnTo>
                <a:lnTo>
                  <a:pt x="479" y="12"/>
                </a:lnTo>
                <a:lnTo>
                  <a:pt x="502" y="3"/>
                </a:lnTo>
                <a:lnTo>
                  <a:pt x="510" y="17"/>
                </a:lnTo>
                <a:lnTo>
                  <a:pt x="525" y="17"/>
                </a:lnTo>
                <a:lnTo>
                  <a:pt x="548" y="0"/>
                </a:lnTo>
                <a:lnTo>
                  <a:pt x="558" y="14"/>
                </a:lnTo>
                <a:lnTo>
                  <a:pt x="575" y="12"/>
                </a:lnTo>
                <a:lnTo>
                  <a:pt x="613" y="26"/>
                </a:lnTo>
                <a:lnTo>
                  <a:pt x="653" y="31"/>
                </a:lnTo>
                <a:lnTo>
                  <a:pt x="627" y="48"/>
                </a:lnTo>
                <a:lnTo>
                  <a:pt x="646" y="97"/>
                </a:lnTo>
                <a:lnTo>
                  <a:pt x="667" y="86"/>
                </a:lnTo>
                <a:lnTo>
                  <a:pt x="715" y="83"/>
                </a:lnTo>
                <a:lnTo>
                  <a:pt x="738" y="69"/>
                </a:lnTo>
                <a:lnTo>
                  <a:pt x="762" y="47"/>
                </a:lnTo>
                <a:lnTo>
                  <a:pt x="825" y="109"/>
                </a:lnTo>
                <a:lnTo>
                  <a:pt x="847" y="121"/>
                </a:lnTo>
                <a:lnTo>
                  <a:pt x="846" y="188"/>
                </a:lnTo>
                <a:lnTo>
                  <a:pt x="862" y="196"/>
                </a:lnTo>
                <a:lnTo>
                  <a:pt x="861" y="212"/>
                </a:lnTo>
                <a:lnTo>
                  <a:pt x="853" y="217"/>
                </a:lnTo>
                <a:lnTo>
                  <a:pt x="844" y="208"/>
                </a:lnTo>
                <a:lnTo>
                  <a:pt x="835" y="212"/>
                </a:lnTo>
                <a:lnTo>
                  <a:pt x="824" y="219"/>
                </a:lnTo>
                <a:lnTo>
                  <a:pt x="823" y="237"/>
                </a:lnTo>
                <a:lnTo>
                  <a:pt x="813" y="247"/>
                </a:lnTo>
                <a:lnTo>
                  <a:pt x="804" y="256"/>
                </a:lnTo>
                <a:lnTo>
                  <a:pt x="791" y="261"/>
                </a:lnTo>
                <a:lnTo>
                  <a:pt x="805" y="290"/>
                </a:lnTo>
                <a:lnTo>
                  <a:pt x="824" y="327"/>
                </a:lnTo>
                <a:lnTo>
                  <a:pt x="853" y="317"/>
                </a:lnTo>
                <a:lnTo>
                  <a:pt x="891" y="373"/>
                </a:lnTo>
                <a:lnTo>
                  <a:pt x="908" y="378"/>
                </a:lnTo>
                <a:lnTo>
                  <a:pt x="932" y="392"/>
                </a:lnTo>
                <a:lnTo>
                  <a:pt x="945" y="414"/>
                </a:lnTo>
                <a:lnTo>
                  <a:pt x="948" y="443"/>
                </a:lnTo>
                <a:lnTo>
                  <a:pt x="928" y="469"/>
                </a:lnTo>
                <a:lnTo>
                  <a:pt x="919" y="471"/>
                </a:lnTo>
                <a:lnTo>
                  <a:pt x="922" y="488"/>
                </a:lnTo>
                <a:lnTo>
                  <a:pt x="885" y="497"/>
                </a:lnTo>
                <a:lnTo>
                  <a:pt x="874" y="557"/>
                </a:lnTo>
                <a:lnTo>
                  <a:pt x="900" y="571"/>
                </a:lnTo>
                <a:lnTo>
                  <a:pt x="924" y="576"/>
                </a:lnTo>
                <a:lnTo>
                  <a:pt x="950" y="590"/>
                </a:lnTo>
                <a:lnTo>
                  <a:pt x="959" y="602"/>
                </a:lnTo>
                <a:lnTo>
                  <a:pt x="948" y="636"/>
                </a:lnTo>
                <a:lnTo>
                  <a:pt x="948" y="670"/>
                </a:lnTo>
                <a:lnTo>
                  <a:pt x="953" y="687"/>
                </a:lnTo>
                <a:lnTo>
                  <a:pt x="1007" y="707"/>
                </a:lnTo>
                <a:lnTo>
                  <a:pt x="1019" y="716"/>
                </a:lnTo>
                <a:lnTo>
                  <a:pt x="1021" y="735"/>
                </a:lnTo>
                <a:lnTo>
                  <a:pt x="1010" y="749"/>
                </a:lnTo>
                <a:lnTo>
                  <a:pt x="1002" y="766"/>
                </a:lnTo>
                <a:lnTo>
                  <a:pt x="995" y="778"/>
                </a:lnTo>
                <a:lnTo>
                  <a:pt x="979" y="758"/>
                </a:lnTo>
                <a:lnTo>
                  <a:pt x="967" y="755"/>
                </a:lnTo>
                <a:lnTo>
                  <a:pt x="945" y="769"/>
                </a:lnTo>
                <a:lnTo>
                  <a:pt x="933" y="775"/>
                </a:lnTo>
                <a:lnTo>
                  <a:pt x="922" y="758"/>
                </a:lnTo>
                <a:lnTo>
                  <a:pt x="910" y="766"/>
                </a:lnTo>
                <a:lnTo>
                  <a:pt x="914" y="789"/>
                </a:lnTo>
                <a:lnTo>
                  <a:pt x="900" y="823"/>
                </a:lnTo>
                <a:lnTo>
                  <a:pt x="885" y="840"/>
                </a:lnTo>
                <a:lnTo>
                  <a:pt x="888" y="857"/>
                </a:lnTo>
                <a:lnTo>
                  <a:pt x="851" y="877"/>
                </a:lnTo>
                <a:lnTo>
                  <a:pt x="843" y="860"/>
                </a:lnTo>
                <a:lnTo>
                  <a:pt x="834" y="860"/>
                </a:lnTo>
                <a:lnTo>
                  <a:pt x="808" y="866"/>
                </a:lnTo>
                <a:lnTo>
                  <a:pt x="808" y="885"/>
                </a:lnTo>
                <a:lnTo>
                  <a:pt x="783" y="885"/>
                </a:lnTo>
                <a:lnTo>
                  <a:pt x="760" y="908"/>
                </a:lnTo>
                <a:lnTo>
                  <a:pt x="729" y="925"/>
                </a:lnTo>
                <a:lnTo>
                  <a:pt x="689" y="968"/>
                </a:lnTo>
                <a:lnTo>
                  <a:pt x="653" y="959"/>
                </a:lnTo>
                <a:lnTo>
                  <a:pt x="650" y="951"/>
                </a:lnTo>
                <a:lnTo>
                  <a:pt x="684" y="897"/>
                </a:lnTo>
                <a:lnTo>
                  <a:pt x="638" y="829"/>
                </a:lnTo>
                <a:lnTo>
                  <a:pt x="624" y="835"/>
                </a:lnTo>
                <a:lnTo>
                  <a:pt x="590" y="820"/>
                </a:lnTo>
                <a:lnTo>
                  <a:pt x="582" y="826"/>
                </a:lnTo>
                <a:lnTo>
                  <a:pt x="570" y="840"/>
                </a:lnTo>
                <a:lnTo>
                  <a:pt x="550" y="835"/>
                </a:lnTo>
                <a:lnTo>
                  <a:pt x="534" y="860"/>
                </a:lnTo>
                <a:lnTo>
                  <a:pt x="513" y="840"/>
                </a:lnTo>
                <a:lnTo>
                  <a:pt x="482" y="846"/>
                </a:lnTo>
                <a:lnTo>
                  <a:pt x="451" y="835"/>
                </a:lnTo>
                <a:lnTo>
                  <a:pt x="428" y="857"/>
                </a:lnTo>
                <a:lnTo>
                  <a:pt x="403" y="846"/>
                </a:lnTo>
                <a:lnTo>
                  <a:pt x="383" y="868"/>
                </a:lnTo>
                <a:lnTo>
                  <a:pt x="358" y="846"/>
                </a:lnTo>
                <a:lnTo>
                  <a:pt x="340" y="854"/>
                </a:lnTo>
                <a:lnTo>
                  <a:pt x="278" y="866"/>
                </a:lnTo>
                <a:lnTo>
                  <a:pt x="252" y="866"/>
                </a:lnTo>
                <a:lnTo>
                  <a:pt x="244" y="875"/>
                </a:lnTo>
                <a:lnTo>
                  <a:pt x="139" y="797"/>
                </a:lnTo>
                <a:lnTo>
                  <a:pt x="113" y="792"/>
                </a:lnTo>
                <a:lnTo>
                  <a:pt x="64" y="749"/>
                </a:lnTo>
                <a:lnTo>
                  <a:pt x="76" y="727"/>
                </a:lnTo>
                <a:lnTo>
                  <a:pt x="76" y="713"/>
                </a:lnTo>
                <a:lnTo>
                  <a:pt x="99" y="692"/>
                </a:lnTo>
                <a:lnTo>
                  <a:pt x="90" y="667"/>
                </a:lnTo>
                <a:lnTo>
                  <a:pt x="90" y="642"/>
                </a:lnTo>
                <a:lnTo>
                  <a:pt x="128" y="619"/>
                </a:lnTo>
                <a:lnTo>
                  <a:pt x="153" y="611"/>
                </a:lnTo>
                <a:lnTo>
                  <a:pt x="159" y="597"/>
                </a:lnTo>
                <a:lnTo>
                  <a:pt x="164" y="568"/>
                </a:lnTo>
                <a:lnTo>
                  <a:pt x="153" y="557"/>
                </a:lnTo>
                <a:lnTo>
                  <a:pt x="130" y="559"/>
                </a:lnTo>
                <a:lnTo>
                  <a:pt x="111" y="565"/>
                </a:lnTo>
                <a:lnTo>
                  <a:pt x="90" y="565"/>
                </a:lnTo>
                <a:lnTo>
                  <a:pt x="79" y="540"/>
                </a:lnTo>
                <a:lnTo>
                  <a:pt x="79" y="525"/>
                </a:lnTo>
                <a:lnTo>
                  <a:pt x="56" y="505"/>
                </a:lnTo>
                <a:lnTo>
                  <a:pt x="48" y="485"/>
                </a:lnTo>
                <a:lnTo>
                  <a:pt x="64" y="466"/>
                </a:lnTo>
                <a:lnTo>
                  <a:pt x="5" y="406"/>
                </a:lnTo>
                <a:lnTo>
                  <a:pt x="2" y="395"/>
                </a:lnTo>
                <a:lnTo>
                  <a:pt x="0" y="389"/>
                </a:lnTo>
                <a:lnTo>
                  <a:pt x="25" y="364"/>
                </a:lnTo>
              </a:path>
            </a:pathLst>
          </a:custGeom>
          <a:solidFill>
            <a:schemeClr val="accent3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3309097" y="4107115"/>
            <a:ext cx="2474786" cy="1319812"/>
          </a:xfrm>
          <a:custGeom>
            <a:avLst/>
            <a:gdLst>
              <a:gd name="T0" fmla="*/ 159 w 1404"/>
              <a:gd name="T1" fmla="*/ 156 h 787"/>
              <a:gd name="T2" fmla="*/ 216 w 1404"/>
              <a:gd name="T3" fmla="*/ 177 h 787"/>
              <a:gd name="T4" fmla="*/ 367 w 1404"/>
              <a:gd name="T5" fmla="*/ 225 h 787"/>
              <a:gd name="T6" fmla="*/ 406 w 1404"/>
              <a:gd name="T7" fmla="*/ 204 h 787"/>
              <a:gd name="T8" fmla="*/ 432 w 1404"/>
              <a:gd name="T9" fmla="*/ 145 h 787"/>
              <a:gd name="T10" fmla="*/ 501 w 1404"/>
              <a:gd name="T11" fmla="*/ 141 h 787"/>
              <a:gd name="T12" fmla="*/ 492 w 1404"/>
              <a:gd name="T13" fmla="*/ 78 h 787"/>
              <a:gd name="T14" fmla="*/ 567 w 1404"/>
              <a:gd name="T15" fmla="*/ 30 h 787"/>
              <a:gd name="T16" fmla="*/ 593 w 1404"/>
              <a:gd name="T17" fmla="*/ 1 h 787"/>
              <a:gd name="T18" fmla="*/ 681 w 1404"/>
              <a:gd name="T19" fmla="*/ 51 h 787"/>
              <a:gd name="T20" fmla="*/ 826 w 1404"/>
              <a:gd name="T21" fmla="*/ 119 h 787"/>
              <a:gd name="T22" fmla="*/ 897 w 1404"/>
              <a:gd name="T23" fmla="*/ 99 h 787"/>
              <a:gd name="T24" fmla="*/ 969 w 1404"/>
              <a:gd name="T25" fmla="*/ 111 h 787"/>
              <a:gd name="T26" fmla="*/ 1052 w 1404"/>
              <a:gd name="T27" fmla="*/ 93 h 787"/>
              <a:gd name="T28" fmla="*/ 1110 w 1404"/>
              <a:gd name="T29" fmla="*/ 93 h 787"/>
              <a:gd name="T30" fmla="*/ 1177 w 1404"/>
              <a:gd name="T31" fmla="*/ 83 h 787"/>
              <a:gd name="T32" fmla="*/ 1192 w 1404"/>
              <a:gd name="T33" fmla="*/ 213 h 787"/>
              <a:gd name="T34" fmla="*/ 1248 w 1404"/>
              <a:gd name="T35" fmla="*/ 230 h 787"/>
              <a:gd name="T36" fmla="*/ 1315 w 1404"/>
              <a:gd name="T37" fmla="*/ 288 h 787"/>
              <a:gd name="T38" fmla="*/ 1328 w 1404"/>
              <a:gd name="T39" fmla="*/ 337 h 787"/>
              <a:gd name="T40" fmla="*/ 1393 w 1404"/>
              <a:gd name="T41" fmla="*/ 406 h 787"/>
              <a:gd name="T42" fmla="*/ 1382 w 1404"/>
              <a:gd name="T43" fmla="*/ 432 h 787"/>
              <a:gd name="T44" fmla="*/ 1339 w 1404"/>
              <a:gd name="T45" fmla="*/ 522 h 787"/>
              <a:gd name="T46" fmla="*/ 1296 w 1404"/>
              <a:gd name="T47" fmla="*/ 599 h 787"/>
              <a:gd name="T48" fmla="*/ 1245 w 1404"/>
              <a:gd name="T49" fmla="*/ 573 h 787"/>
              <a:gd name="T50" fmla="*/ 1152 w 1404"/>
              <a:gd name="T51" fmla="*/ 608 h 787"/>
              <a:gd name="T52" fmla="*/ 1104 w 1404"/>
              <a:gd name="T53" fmla="*/ 591 h 787"/>
              <a:gd name="T54" fmla="*/ 1041 w 1404"/>
              <a:gd name="T55" fmla="*/ 591 h 787"/>
              <a:gd name="T56" fmla="*/ 985 w 1404"/>
              <a:gd name="T57" fmla="*/ 605 h 787"/>
              <a:gd name="T58" fmla="*/ 919 w 1404"/>
              <a:gd name="T59" fmla="*/ 587 h 787"/>
              <a:gd name="T60" fmla="*/ 842 w 1404"/>
              <a:gd name="T61" fmla="*/ 599 h 787"/>
              <a:gd name="T62" fmla="*/ 749 w 1404"/>
              <a:gd name="T63" fmla="*/ 596 h 787"/>
              <a:gd name="T64" fmla="*/ 641 w 1404"/>
              <a:gd name="T65" fmla="*/ 664 h 787"/>
              <a:gd name="T66" fmla="*/ 576 w 1404"/>
              <a:gd name="T67" fmla="*/ 675 h 787"/>
              <a:gd name="T68" fmla="*/ 528 w 1404"/>
              <a:gd name="T69" fmla="*/ 744 h 787"/>
              <a:gd name="T70" fmla="*/ 502 w 1404"/>
              <a:gd name="T71" fmla="*/ 749 h 787"/>
              <a:gd name="T72" fmla="*/ 445 w 1404"/>
              <a:gd name="T73" fmla="*/ 786 h 787"/>
              <a:gd name="T74" fmla="*/ 321 w 1404"/>
              <a:gd name="T75" fmla="*/ 689 h 787"/>
              <a:gd name="T76" fmla="*/ 318 w 1404"/>
              <a:gd name="T77" fmla="*/ 653 h 787"/>
              <a:gd name="T78" fmla="*/ 312 w 1404"/>
              <a:gd name="T79" fmla="*/ 613 h 787"/>
              <a:gd name="T80" fmla="*/ 259 w 1404"/>
              <a:gd name="T81" fmla="*/ 579 h 787"/>
              <a:gd name="T82" fmla="*/ 269 w 1404"/>
              <a:gd name="T83" fmla="*/ 536 h 787"/>
              <a:gd name="T84" fmla="*/ 216 w 1404"/>
              <a:gd name="T85" fmla="*/ 477 h 787"/>
              <a:gd name="T86" fmla="*/ 128 w 1404"/>
              <a:gd name="T87" fmla="*/ 434 h 787"/>
              <a:gd name="T88" fmla="*/ 23 w 1404"/>
              <a:gd name="T89" fmla="*/ 420 h 787"/>
              <a:gd name="T90" fmla="*/ 20 w 1404"/>
              <a:gd name="T91" fmla="*/ 344 h 787"/>
              <a:gd name="T92" fmla="*/ 34 w 1404"/>
              <a:gd name="T93" fmla="*/ 270 h 787"/>
              <a:gd name="T94" fmla="*/ 111 w 1404"/>
              <a:gd name="T95" fmla="*/ 168 h 7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404" h="787">
                <a:moveTo>
                  <a:pt x="128" y="142"/>
                </a:moveTo>
                <a:lnTo>
                  <a:pt x="146" y="138"/>
                </a:lnTo>
                <a:lnTo>
                  <a:pt x="159" y="156"/>
                </a:lnTo>
                <a:lnTo>
                  <a:pt x="188" y="142"/>
                </a:lnTo>
                <a:lnTo>
                  <a:pt x="198" y="145"/>
                </a:lnTo>
                <a:lnTo>
                  <a:pt x="216" y="177"/>
                </a:lnTo>
                <a:lnTo>
                  <a:pt x="287" y="201"/>
                </a:lnTo>
                <a:lnTo>
                  <a:pt x="354" y="232"/>
                </a:lnTo>
                <a:lnTo>
                  <a:pt x="367" y="225"/>
                </a:lnTo>
                <a:lnTo>
                  <a:pt x="377" y="213"/>
                </a:lnTo>
                <a:lnTo>
                  <a:pt x="397" y="219"/>
                </a:lnTo>
                <a:lnTo>
                  <a:pt x="406" y="204"/>
                </a:lnTo>
                <a:lnTo>
                  <a:pt x="400" y="193"/>
                </a:lnTo>
                <a:lnTo>
                  <a:pt x="397" y="181"/>
                </a:lnTo>
                <a:lnTo>
                  <a:pt x="432" y="145"/>
                </a:lnTo>
                <a:lnTo>
                  <a:pt x="446" y="144"/>
                </a:lnTo>
                <a:lnTo>
                  <a:pt x="476" y="168"/>
                </a:lnTo>
                <a:lnTo>
                  <a:pt x="501" y="141"/>
                </a:lnTo>
                <a:lnTo>
                  <a:pt x="491" y="113"/>
                </a:lnTo>
                <a:lnTo>
                  <a:pt x="489" y="97"/>
                </a:lnTo>
                <a:lnTo>
                  <a:pt x="492" y="78"/>
                </a:lnTo>
                <a:lnTo>
                  <a:pt x="506" y="65"/>
                </a:lnTo>
                <a:lnTo>
                  <a:pt x="523" y="46"/>
                </a:lnTo>
                <a:lnTo>
                  <a:pt x="567" y="30"/>
                </a:lnTo>
                <a:lnTo>
                  <a:pt x="568" y="9"/>
                </a:lnTo>
                <a:lnTo>
                  <a:pt x="579" y="0"/>
                </a:lnTo>
                <a:lnTo>
                  <a:pt x="593" y="1"/>
                </a:lnTo>
                <a:lnTo>
                  <a:pt x="607" y="4"/>
                </a:lnTo>
                <a:lnTo>
                  <a:pt x="651" y="45"/>
                </a:lnTo>
                <a:lnTo>
                  <a:pt x="681" y="51"/>
                </a:lnTo>
                <a:lnTo>
                  <a:pt x="783" y="128"/>
                </a:lnTo>
                <a:lnTo>
                  <a:pt x="792" y="119"/>
                </a:lnTo>
                <a:lnTo>
                  <a:pt x="826" y="119"/>
                </a:lnTo>
                <a:lnTo>
                  <a:pt x="840" y="115"/>
                </a:lnTo>
                <a:lnTo>
                  <a:pt x="881" y="108"/>
                </a:lnTo>
                <a:lnTo>
                  <a:pt x="897" y="99"/>
                </a:lnTo>
                <a:lnTo>
                  <a:pt x="922" y="121"/>
                </a:lnTo>
                <a:lnTo>
                  <a:pt x="942" y="99"/>
                </a:lnTo>
                <a:lnTo>
                  <a:pt x="969" y="111"/>
                </a:lnTo>
                <a:lnTo>
                  <a:pt x="990" y="88"/>
                </a:lnTo>
                <a:lnTo>
                  <a:pt x="1018" y="99"/>
                </a:lnTo>
                <a:lnTo>
                  <a:pt x="1052" y="93"/>
                </a:lnTo>
                <a:lnTo>
                  <a:pt x="1073" y="112"/>
                </a:lnTo>
                <a:lnTo>
                  <a:pt x="1089" y="88"/>
                </a:lnTo>
                <a:lnTo>
                  <a:pt x="1110" y="93"/>
                </a:lnTo>
                <a:lnTo>
                  <a:pt x="1125" y="72"/>
                </a:lnTo>
                <a:lnTo>
                  <a:pt x="1160" y="87"/>
                </a:lnTo>
                <a:lnTo>
                  <a:pt x="1177" y="83"/>
                </a:lnTo>
                <a:lnTo>
                  <a:pt x="1223" y="151"/>
                </a:lnTo>
                <a:lnTo>
                  <a:pt x="1190" y="202"/>
                </a:lnTo>
                <a:lnTo>
                  <a:pt x="1192" y="213"/>
                </a:lnTo>
                <a:lnTo>
                  <a:pt x="1200" y="216"/>
                </a:lnTo>
                <a:lnTo>
                  <a:pt x="1228" y="221"/>
                </a:lnTo>
                <a:lnTo>
                  <a:pt x="1248" y="230"/>
                </a:lnTo>
                <a:lnTo>
                  <a:pt x="1276" y="267"/>
                </a:lnTo>
                <a:lnTo>
                  <a:pt x="1300" y="269"/>
                </a:lnTo>
                <a:lnTo>
                  <a:pt x="1315" y="288"/>
                </a:lnTo>
                <a:lnTo>
                  <a:pt x="1309" y="303"/>
                </a:lnTo>
                <a:lnTo>
                  <a:pt x="1310" y="320"/>
                </a:lnTo>
                <a:lnTo>
                  <a:pt x="1328" y="337"/>
                </a:lnTo>
                <a:lnTo>
                  <a:pt x="1361" y="388"/>
                </a:lnTo>
                <a:lnTo>
                  <a:pt x="1382" y="389"/>
                </a:lnTo>
                <a:lnTo>
                  <a:pt x="1393" y="406"/>
                </a:lnTo>
                <a:lnTo>
                  <a:pt x="1403" y="414"/>
                </a:lnTo>
                <a:lnTo>
                  <a:pt x="1396" y="425"/>
                </a:lnTo>
                <a:lnTo>
                  <a:pt x="1382" y="432"/>
                </a:lnTo>
                <a:lnTo>
                  <a:pt x="1365" y="451"/>
                </a:lnTo>
                <a:lnTo>
                  <a:pt x="1353" y="485"/>
                </a:lnTo>
                <a:lnTo>
                  <a:pt x="1339" y="522"/>
                </a:lnTo>
                <a:lnTo>
                  <a:pt x="1316" y="570"/>
                </a:lnTo>
                <a:lnTo>
                  <a:pt x="1308" y="587"/>
                </a:lnTo>
                <a:lnTo>
                  <a:pt x="1296" y="599"/>
                </a:lnTo>
                <a:lnTo>
                  <a:pt x="1280" y="599"/>
                </a:lnTo>
                <a:lnTo>
                  <a:pt x="1268" y="591"/>
                </a:lnTo>
                <a:lnTo>
                  <a:pt x="1245" y="573"/>
                </a:lnTo>
                <a:lnTo>
                  <a:pt x="1183" y="573"/>
                </a:lnTo>
                <a:lnTo>
                  <a:pt x="1166" y="599"/>
                </a:lnTo>
                <a:lnTo>
                  <a:pt x="1152" y="608"/>
                </a:lnTo>
                <a:lnTo>
                  <a:pt x="1132" y="610"/>
                </a:lnTo>
                <a:lnTo>
                  <a:pt x="1121" y="599"/>
                </a:lnTo>
                <a:lnTo>
                  <a:pt x="1104" y="591"/>
                </a:lnTo>
                <a:lnTo>
                  <a:pt x="1083" y="593"/>
                </a:lnTo>
                <a:lnTo>
                  <a:pt x="1066" y="601"/>
                </a:lnTo>
                <a:lnTo>
                  <a:pt x="1041" y="591"/>
                </a:lnTo>
                <a:lnTo>
                  <a:pt x="1024" y="593"/>
                </a:lnTo>
                <a:lnTo>
                  <a:pt x="1001" y="605"/>
                </a:lnTo>
                <a:lnTo>
                  <a:pt x="985" y="605"/>
                </a:lnTo>
                <a:lnTo>
                  <a:pt x="956" y="608"/>
                </a:lnTo>
                <a:lnTo>
                  <a:pt x="936" y="599"/>
                </a:lnTo>
                <a:lnTo>
                  <a:pt x="919" y="587"/>
                </a:lnTo>
                <a:lnTo>
                  <a:pt x="911" y="593"/>
                </a:lnTo>
                <a:lnTo>
                  <a:pt x="868" y="593"/>
                </a:lnTo>
                <a:lnTo>
                  <a:pt x="842" y="599"/>
                </a:lnTo>
                <a:lnTo>
                  <a:pt x="820" y="593"/>
                </a:lnTo>
                <a:lnTo>
                  <a:pt x="755" y="593"/>
                </a:lnTo>
                <a:lnTo>
                  <a:pt x="749" y="596"/>
                </a:lnTo>
                <a:lnTo>
                  <a:pt x="698" y="647"/>
                </a:lnTo>
                <a:lnTo>
                  <a:pt x="664" y="667"/>
                </a:lnTo>
                <a:lnTo>
                  <a:pt x="641" y="664"/>
                </a:lnTo>
                <a:lnTo>
                  <a:pt x="621" y="667"/>
                </a:lnTo>
                <a:lnTo>
                  <a:pt x="593" y="670"/>
                </a:lnTo>
                <a:lnTo>
                  <a:pt x="576" y="675"/>
                </a:lnTo>
                <a:lnTo>
                  <a:pt x="548" y="701"/>
                </a:lnTo>
                <a:lnTo>
                  <a:pt x="536" y="715"/>
                </a:lnTo>
                <a:lnTo>
                  <a:pt x="528" y="744"/>
                </a:lnTo>
                <a:lnTo>
                  <a:pt x="511" y="767"/>
                </a:lnTo>
                <a:lnTo>
                  <a:pt x="508" y="749"/>
                </a:lnTo>
                <a:lnTo>
                  <a:pt x="502" y="749"/>
                </a:lnTo>
                <a:lnTo>
                  <a:pt x="493" y="758"/>
                </a:lnTo>
                <a:lnTo>
                  <a:pt x="493" y="769"/>
                </a:lnTo>
                <a:lnTo>
                  <a:pt x="445" y="786"/>
                </a:lnTo>
                <a:lnTo>
                  <a:pt x="431" y="772"/>
                </a:lnTo>
                <a:lnTo>
                  <a:pt x="324" y="712"/>
                </a:lnTo>
                <a:lnTo>
                  <a:pt x="321" y="689"/>
                </a:lnTo>
                <a:lnTo>
                  <a:pt x="298" y="661"/>
                </a:lnTo>
                <a:lnTo>
                  <a:pt x="301" y="644"/>
                </a:lnTo>
                <a:lnTo>
                  <a:pt x="318" y="653"/>
                </a:lnTo>
                <a:lnTo>
                  <a:pt x="326" y="644"/>
                </a:lnTo>
                <a:lnTo>
                  <a:pt x="321" y="630"/>
                </a:lnTo>
                <a:lnTo>
                  <a:pt x="312" y="613"/>
                </a:lnTo>
                <a:lnTo>
                  <a:pt x="298" y="605"/>
                </a:lnTo>
                <a:lnTo>
                  <a:pt x="290" y="610"/>
                </a:lnTo>
                <a:lnTo>
                  <a:pt x="259" y="579"/>
                </a:lnTo>
                <a:lnTo>
                  <a:pt x="261" y="570"/>
                </a:lnTo>
                <a:lnTo>
                  <a:pt x="272" y="559"/>
                </a:lnTo>
                <a:lnTo>
                  <a:pt x="269" y="536"/>
                </a:lnTo>
                <a:lnTo>
                  <a:pt x="253" y="503"/>
                </a:lnTo>
                <a:lnTo>
                  <a:pt x="236" y="489"/>
                </a:lnTo>
                <a:lnTo>
                  <a:pt x="216" y="477"/>
                </a:lnTo>
                <a:lnTo>
                  <a:pt x="171" y="451"/>
                </a:lnTo>
                <a:lnTo>
                  <a:pt x="142" y="432"/>
                </a:lnTo>
                <a:lnTo>
                  <a:pt x="128" y="434"/>
                </a:lnTo>
                <a:lnTo>
                  <a:pt x="100" y="411"/>
                </a:lnTo>
                <a:lnTo>
                  <a:pt x="31" y="411"/>
                </a:lnTo>
                <a:lnTo>
                  <a:pt x="23" y="420"/>
                </a:lnTo>
                <a:lnTo>
                  <a:pt x="17" y="403"/>
                </a:lnTo>
                <a:lnTo>
                  <a:pt x="20" y="375"/>
                </a:lnTo>
                <a:lnTo>
                  <a:pt x="20" y="344"/>
                </a:lnTo>
                <a:lnTo>
                  <a:pt x="9" y="315"/>
                </a:lnTo>
                <a:lnTo>
                  <a:pt x="0" y="301"/>
                </a:lnTo>
                <a:lnTo>
                  <a:pt x="34" y="270"/>
                </a:lnTo>
                <a:lnTo>
                  <a:pt x="79" y="216"/>
                </a:lnTo>
                <a:lnTo>
                  <a:pt x="83" y="195"/>
                </a:lnTo>
                <a:lnTo>
                  <a:pt x="111" y="168"/>
                </a:lnTo>
                <a:lnTo>
                  <a:pt x="131" y="168"/>
                </a:lnTo>
                <a:lnTo>
                  <a:pt x="128" y="142"/>
                </a:lnTo>
              </a:path>
            </a:pathLst>
          </a:custGeom>
          <a:solidFill>
            <a:srgbClr val="00B050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5462267" y="4123157"/>
            <a:ext cx="696080" cy="682511"/>
          </a:xfrm>
          <a:custGeom>
            <a:avLst/>
            <a:gdLst>
              <a:gd name="T0" fmla="*/ 173 w 395"/>
              <a:gd name="T1" fmla="*/ 406 h 407"/>
              <a:gd name="T2" fmla="*/ 190 w 395"/>
              <a:gd name="T3" fmla="*/ 389 h 407"/>
              <a:gd name="T4" fmla="*/ 207 w 395"/>
              <a:gd name="T5" fmla="*/ 383 h 407"/>
              <a:gd name="T6" fmla="*/ 219 w 395"/>
              <a:gd name="T7" fmla="*/ 383 h 407"/>
              <a:gd name="T8" fmla="*/ 219 w 395"/>
              <a:gd name="T9" fmla="*/ 360 h 407"/>
              <a:gd name="T10" fmla="*/ 233 w 395"/>
              <a:gd name="T11" fmla="*/ 346 h 407"/>
              <a:gd name="T12" fmla="*/ 256 w 395"/>
              <a:gd name="T13" fmla="*/ 344 h 407"/>
              <a:gd name="T14" fmla="*/ 309 w 395"/>
              <a:gd name="T15" fmla="*/ 340 h 407"/>
              <a:gd name="T16" fmla="*/ 335 w 395"/>
              <a:gd name="T17" fmla="*/ 344 h 407"/>
              <a:gd name="T18" fmla="*/ 356 w 395"/>
              <a:gd name="T19" fmla="*/ 332 h 407"/>
              <a:gd name="T20" fmla="*/ 370 w 395"/>
              <a:gd name="T21" fmla="*/ 332 h 407"/>
              <a:gd name="T22" fmla="*/ 383 w 395"/>
              <a:gd name="T23" fmla="*/ 327 h 407"/>
              <a:gd name="T24" fmla="*/ 394 w 395"/>
              <a:gd name="T25" fmla="*/ 318 h 407"/>
              <a:gd name="T26" fmla="*/ 386 w 395"/>
              <a:gd name="T27" fmla="*/ 298 h 407"/>
              <a:gd name="T28" fmla="*/ 378 w 395"/>
              <a:gd name="T29" fmla="*/ 306 h 407"/>
              <a:gd name="T30" fmla="*/ 369 w 395"/>
              <a:gd name="T31" fmla="*/ 304 h 407"/>
              <a:gd name="T32" fmla="*/ 357 w 395"/>
              <a:gd name="T33" fmla="*/ 298 h 407"/>
              <a:gd name="T34" fmla="*/ 363 w 395"/>
              <a:gd name="T35" fmla="*/ 272 h 407"/>
              <a:gd name="T36" fmla="*/ 371 w 395"/>
              <a:gd name="T37" fmla="*/ 264 h 407"/>
              <a:gd name="T38" fmla="*/ 370 w 395"/>
              <a:gd name="T39" fmla="*/ 252 h 407"/>
              <a:gd name="T40" fmla="*/ 349 w 395"/>
              <a:gd name="T41" fmla="*/ 225 h 407"/>
              <a:gd name="T42" fmla="*/ 332 w 395"/>
              <a:gd name="T43" fmla="*/ 207 h 407"/>
              <a:gd name="T44" fmla="*/ 312 w 395"/>
              <a:gd name="T45" fmla="*/ 192 h 407"/>
              <a:gd name="T46" fmla="*/ 312 w 395"/>
              <a:gd name="T47" fmla="*/ 177 h 407"/>
              <a:gd name="T48" fmla="*/ 316 w 395"/>
              <a:gd name="T49" fmla="*/ 156 h 407"/>
              <a:gd name="T50" fmla="*/ 321 w 395"/>
              <a:gd name="T51" fmla="*/ 130 h 407"/>
              <a:gd name="T52" fmla="*/ 308 w 395"/>
              <a:gd name="T53" fmla="*/ 114 h 407"/>
              <a:gd name="T54" fmla="*/ 314 w 395"/>
              <a:gd name="T55" fmla="*/ 73 h 407"/>
              <a:gd name="T56" fmla="*/ 306 w 395"/>
              <a:gd name="T57" fmla="*/ 19 h 407"/>
              <a:gd name="T58" fmla="*/ 287 w 395"/>
              <a:gd name="T59" fmla="*/ 2 h 407"/>
              <a:gd name="T60" fmla="*/ 278 w 395"/>
              <a:gd name="T61" fmla="*/ 0 h 407"/>
              <a:gd name="T62" fmla="*/ 247 w 395"/>
              <a:gd name="T63" fmla="*/ 16 h 407"/>
              <a:gd name="T64" fmla="*/ 233 w 395"/>
              <a:gd name="T65" fmla="*/ 2 h 407"/>
              <a:gd name="T66" fmla="*/ 221 w 395"/>
              <a:gd name="T67" fmla="*/ 11 h 407"/>
              <a:gd name="T68" fmla="*/ 227 w 395"/>
              <a:gd name="T69" fmla="*/ 25 h 407"/>
              <a:gd name="T70" fmla="*/ 213 w 395"/>
              <a:gd name="T71" fmla="*/ 61 h 407"/>
              <a:gd name="T72" fmla="*/ 196 w 395"/>
              <a:gd name="T73" fmla="*/ 83 h 407"/>
              <a:gd name="T74" fmla="*/ 199 w 395"/>
              <a:gd name="T75" fmla="*/ 100 h 407"/>
              <a:gd name="T76" fmla="*/ 162 w 395"/>
              <a:gd name="T77" fmla="*/ 121 h 407"/>
              <a:gd name="T78" fmla="*/ 152 w 395"/>
              <a:gd name="T79" fmla="*/ 102 h 407"/>
              <a:gd name="T80" fmla="*/ 120 w 395"/>
              <a:gd name="T81" fmla="*/ 109 h 407"/>
              <a:gd name="T82" fmla="*/ 119 w 395"/>
              <a:gd name="T83" fmla="*/ 130 h 407"/>
              <a:gd name="T84" fmla="*/ 92 w 395"/>
              <a:gd name="T85" fmla="*/ 130 h 407"/>
              <a:gd name="T86" fmla="*/ 72 w 395"/>
              <a:gd name="T87" fmla="*/ 152 h 407"/>
              <a:gd name="T88" fmla="*/ 48 w 395"/>
              <a:gd name="T89" fmla="*/ 166 h 407"/>
              <a:gd name="T90" fmla="*/ 35 w 395"/>
              <a:gd name="T91" fmla="*/ 175 h 407"/>
              <a:gd name="T92" fmla="*/ 19 w 395"/>
              <a:gd name="T93" fmla="*/ 192 h 407"/>
              <a:gd name="T94" fmla="*/ 0 w 395"/>
              <a:gd name="T95" fmla="*/ 213 h 407"/>
              <a:gd name="T96" fmla="*/ 20 w 395"/>
              <a:gd name="T97" fmla="*/ 221 h 407"/>
              <a:gd name="T98" fmla="*/ 48 w 395"/>
              <a:gd name="T99" fmla="*/ 258 h 407"/>
              <a:gd name="T100" fmla="*/ 74 w 395"/>
              <a:gd name="T101" fmla="*/ 261 h 407"/>
              <a:gd name="T102" fmla="*/ 85 w 395"/>
              <a:gd name="T103" fmla="*/ 278 h 407"/>
              <a:gd name="T104" fmla="*/ 80 w 395"/>
              <a:gd name="T105" fmla="*/ 295 h 407"/>
              <a:gd name="T106" fmla="*/ 83 w 395"/>
              <a:gd name="T107" fmla="*/ 312 h 407"/>
              <a:gd name="T108" fmla="*/ 99 w 395"/>
              <a:gd name="T109" fmla="*/ 329 h 407"/>
              <a:gd name="T110" fmla="*/ 116 w 395"/>
              <a:gd name="T111" fmla="*/ 354 h 407"/>
              <a:gd name="T112" fmla="*/ 133 w 395"/>
              <a:gd name="T113" fmla="*/ 377 h 407"/>
              <a:gd name="T114" fmla="*/ 154 w 395"/>
              <a:gd name="T115" fmla="*/ 380 h 407"/>
              <a:gd name="T116" fmla="*/ 173 w 395"/>
              <a:gd name="T117" fmla="*/ 406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95" h="407">
                <a:moveTo>
                  <a:pt x="173" y="406"/>
                </a:moveTo>
                <a:lnTo>
                  <a:pt x="190" y="389"/>
                </a:lnTo>
                <a:lnTo>
                  <a:pt x="207" y="383"/>
                </a:lnTo>
                <a:lnTo>
                  <a:pt x="219" y="383"/>
                </a:lnTo>
                <a:lnTo>
                  <a:pt x="219" y="360"/>
                </a:lnTo>
                <a:lnTo>
                  <a:pt x="233" y="346"/>
                </a:lnTo>
                <a:lnTo>
                  <a:pt x="256" y="344"/>
                </a:lnTo>
                <a:lnTo>
                  <a:pt x="309" y="340"/>
                </a:lnTo>
                <a:lnTo>
                  <a:pt x="335" y="344"/>
                </a:lnTo>
                <a:lnTo>
                  <a:pt x="356" y="332"/>
                </a:lnTo>
                <a:lnTo>
                  <a:pt x="370" y="332"/>
                </a:lnTo>
                <a:lnTo>
                  <a:pt x="383" y="327"/>
                </a:lnTo>
                <a:lnTo>
                  <a:pt x="394" y="318"/>
                </a:lnTo>
                <a:lnTo>
                  <a:pt x="386" y="298"/>
                </a:lnTo>
                <a:lnTo>
                  <a:pt x="378" y="306"/>
                </a:lnTo>
                <a:lnTo>
                  <a:pt x="369" y="304"/>
                </a:lnTo>
                <a:lnTo>
                  <a:pt x="357" y="298"/>
                </a:lnTo>
                <a:lnTo>
                  <a:pt x="363" y="272"/>
                </a:lnTo>
                <a:lnTo>
                  <a:pt x="371" y="264"/>
                </a:lnTo>
                <a:lnTo>
                  <a:pt x="370" y="252"/>
                </a:lnTo>
                <a:lnTo>
                  <a:pt x="349" y="225"/>
                </a:lnTo>
                <a:lnTo>
                  <a:pt x="332" y="207"/>
                </a:lnTo>
                <a:lnTo>
                  <a:pt x="312" y="192"/>
                </a:lnTo>
                <a:lnTo>
                  <a:pt x="312" y="177"/>
                </a:lnTo>
                <a:lnTo>
                  <a:pt x="316" y="156"/>
                </a:lnTo>
                <a:lnTo>
                  <a:pt x="321" y="130"/>
                </a:lnTo>
                <a:lnTo>
                  <a:pt x="308" y="114"/>
                </a:lnTo>
                <a:lnTo>
                  <a:pt x="314" y="73"/>
                </a:lnTo>
                <a:lnTo>
                  <a:pt x="306" y="19"/>
                </a:lnTo>
                <a:lnTo>
                  <a:pt x="287" y="2"/>
                </a:lnTo>
                <a:lnTo>
                  <a:pt x="278" y="0"/>
                </a:lnTo>
                <a:lnTo>
                  <a:pt x="247" y="16"/>
                </a:lnTo>
                <a:lnTo>
                  <a:pt x="233" y="2"/>
                </a:lnTo>
                <a:lnTo>
                  <a:pt x="221" y="11"/>
                </a:lnTo>
                <a:lnTo>
                  <a:pt x="227" y="25"/>
                </a:lnTo>
                <a:lnTo>
                  <a:pt x="213" y="61"/>
                </a:lnTo>
                <a:lnTo>
                  <a:pt x="196" y="83"/>
                </a:lnTo>
                <a:lnTo>
                  <a:pt x="199" y="100"/>
                </a:lnTo>
                <a:lnTo>
                  <a:pt x="162" y="121"/>
                </a:lnTo>
                <a:lnTo>
                  <a:pt x="152" y="102"/>
                </a:lnTo>
                <a:lnTo>
                  <a:pt x="120" y="109"/>
                </a:lnTo>
                <a:lnTo>
                  <a:pt x="119" y="130"/>
                </a:lnTo>
                <a:lnTo>
                  <a:pt x="92" y="130"/>
                </a:lnTo>
                <a:lnTo>
                  <a:pt x="72" y="152"/>
                </a:lnTo>
                <a:lnTo>
                  <a:pt x="48" y="166"/>
                </a:lnTo>
                <a:lnTo>
                  <a:pt x="35" y="175"/>
                </a:lnTo>
                <a:lnTo>
                  <a:pt x="19" y="192"/>
                </a:lnTo>
                <a:lnTo>
                  <a:pt x="0" y="213"/>
                </a:lnTo>
                <a:lnTo>
                  <a:pt x="20" y="221"/>
                </a:lnTo>
                <a:lnTo>
                  <a:pt x="48" y="258"/>
                </a:lnTo>
                <a:lnTo>
                  <a:pt x="74" y="261"/>
                </a:lnTo>
                <a:lnTo>
                  <a:pt x="85" y="278"/>
                </a:lnTo>
                <a:lnTo>
                  <a:pt x="80" y="295"/>
                </a:lnTo>
                <a:lnTo>
                  <a:pt x="83" y="312"/>
                </a:lnTo>
                <a:lnTo>
                  <a:pt x="99" y="329"/>
                </a:lnTo>
                <a:lnTo>
                  <a:pt x="116" y="354"/>
                </a:lnTo>
                <a:lnTo>
                  <a:pt x="133" y="377"/>
                </a:lnTo>
                <a:lnTo>
                  <a:pt x="154" y="380"/>
                </a:lnTo>
                <a:lnTo>
                  <a:pt x="173" y="406"/>
                </a:lnTo>
              </a:path>
            </a:pathLst>
          </a:custGeom>
          <a:solidFill>
            <a:schemeClr val="accent4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11" name="Freeform 8"/>
          <p:cNvSpPr>
            <a:spLocks/>
          </p:cNvSpPr>
          <p:nvPr/>
        </p:nvSpPr>
        <p:spPr bwMode="auto">
          <a:xfrm>
            <a:off x="5783883" y="3140224"/>
            <a:ext cx="770068" cy="1424815"/>
          </a:xfrm>
          <a:custGeom>
            <a:avLst/>
            <a:gdLst>
              <a:gd name="T0" fmla="*/ 197 w 437"/>
              <a:gd name="T1" fmla="*/ 837 h 850"/>
              <a:gd name="T2" fmla="*/ 228 w 437"/>
              <a:gd name="T3" fmla="*/ 770 h 850"/>
              <a:gd name="T4" fmla="*/ 234 w 437"/>
              <a:gd name="T5" fmla="*/ 724 h 850"/>
              <a:gd name="T6" fmla="*/ 288 w 437"/>
              <a:gd name="T7" fmla="*/ 661 h 850"/>
              <a:gd name="T8" fmla="*/ 345 w 437"/>
              <a:gd name="T9" fmla="*/ 639 h 850"/>
              <a:gd name="T10" fmla="*/ 376 w 437"/>
              <a:gd name="T11" fmla="*/ 597 h 850"/>
              <a:gd name="T12" fmla="*/ 398 w 437"/>
              <a:gd name="T13" fmla="*/ 588 h 850"/>
              <a:gd name="T14" fmla="*/ 407 w 437"/>
              <a:gd name="T15" fmla="*/ 580 h 850"/>
              <a:gd name="T16" fmla="*/ 384 w 437"/>
              <a:gd name="T17" fmla="*/ 554 h 850"/>
              <a:gd name="T18" fmla="*/ 350 w 437"/>
              <a:gd name="T19" fmla="*/ 542 h 850"/>
              <a:gd name="T20" fmla="*/ 341 w 437"/>
              <a:gd name="T21" fmla="*/ 531 h 850"/>
              <a:gd name="T22" fmla="*/ 290 w 437"/>
              <a:gd name="T23" fmla="*/ 463 h 850"/>
              <a:gd name="T24" fmla="*/ 282 w 437"/>
              <a:gd name="T25" fmla="*/ 426 h 850"/>
              <a:gd name="T26" fmla="*/ 282 w 437"/>
              <a:gd name="T27" fmla="*/ 381 h 850"/>
              <a:gd name="T28" fmla="*/ 290 w 437"/>
              <a:gd name="T29" fmla="*/ 338 h 850"/>
              <a:gd name="T30" fmla="*/ 302 w 437"/>
              <a:gd name="T31" fmla="*/ 304 h 850"/>
              <a:gd name="T32" fmla="*/ 321 w 437"/>
              <a:gd name="T33" fmla="*/ 259 h 850"/>
              <a:gd name="T34" fmla="*/ 369 w 437"/>
              <a:gd name="T35" fmla="*/ 174 h 850"/>
              <a:gd name="T36" fmla="*/ 393 w 437"/>
              <a:gd name="T37" fmla="*/ 131 h 850"/>
              <a:gd name="T38" fmla="*/ 436 w 437"/>
              <a:gd name="T39" fmla="*/ 71 h 850"/>
              <a:gd name="T40" fmla="*/ 424 w 437"/>
              <a:gd name="T41" fmla="*/ 43 h 850"/>
              <a:gd name="T42" fmla="*/ 397 w 437"/>
              <a:gd name="T43" fmla="*/ 54 h 850"/>
              <a:gd name="T44" fmla="*/ 387 w 437"/>
              <a:gd name="T45" fmla="*/ 17 h 850"/>
              <a:gd name="T46" fmla="*/ 362 w 437"/>
              <a:gd name="T47" fmla="*/ 3 h 850"/>
              <a:gd name="T48" fmla="*/ 336 w 437"/>
              <a:gd name="T49" fmla="*/ 17 h 850"/>
              <a:gd name="T50" fmla="*/ 296 w 437"/>
              <a:gd name="T51" fmla="*/ 0 h 850"/>
              <a:gd name="T52" fmla="*/ 260 w 437"/>
              <a:gd name="T53" fmla="*/ 33 h 850"/>
              <a:gd name="T54" fmla="*/ 277 w 437"/>
              <a:gd name="T55" fmla="*/ 96 h 850"/>
              <a:gd name="T56" fmla="*/ 261 w 437"/>
              <a:gd name="T57" fmla="*/ 125 h 850"/>
              <a:gd name="T58" fmla="*/ 231 w 437"/>
              <a:gd name="T59" fmla="*/ 168 h 850"/>
              <a:gd name="T60" fmla="*/ 206 w 437"/>
              <a:gd name="T61" fmla="*/ 154 h 850"/>
              <a:gd name="T62" fmla="*/ 199 w 437"/>
              <a:gd name="T63" fmla="*/ 190 h 850"/>
              <a:gd name="T64" fmla="*/ 178 w 437"/>
              <a:gd name="T65" fmla="*/ 216 h 850"/>
              <a:gd name="T66" fmla="*/ 155 w 437"/>
              <a:gd name="T67" fmla="*/ 242 h 850"/>
              <a:gd name="T68" fmla="*/ 124 w 437"/>
              <a:gd name="T69" fmla="*/ 261 h 850"/>
              <a:gd name="T70" fmla="*/ 117 w 437"/>
              <a:gd name="T71" fmla="*/ 237 h 850"/>
              <a:gd name="T72" fmla="*/ 98 w 437"/>
              <a:gd name="T73" fmla="*/ 236 h 850"/>
              <a:gd name="T74" fmla="*/ 75 w 437"/>
              <a:gd name="T75" fmla="*/ 276 h 850"/>
              <a:gd name="T76" fmla="*/ 55 w 437"/>
              <a:gd name="T77" fmla="*/ 310 h 850"/>
              <a:gd name="T78" fmla="*/ 46 w 437"/>
              <a:gd name="T79" fmla="*/ 318 h 850"/>
              <a:gd name="T80" fmla="*/ 34 w 437"/>
              <a:gd name="T81" fmla="*/ 334 h 850"/>
              <a:gd name="T82" fmla="*/ 0 w 437"/>
              <a:gd name="T83" fmla="*/ 398 h 850"/>
              <a:gd name="T84" fmla="*/ 29 w 437"/>
              <a:gd name="T85" fmla="*/ 412 h 850"/>
              <a:gd name="T86" fmla="*/ 83 w 437"/>
              <a:gd name="T87" fmla="*/ 438 h 850"/>
              <a:gd name="T88" fmla="*/ 75 w 437"/>
              <a:gd name="T89" fmla="*/ 478 h 850"/>
              <a:gd name="T90" fmla="*/ 80 w 437"/>
              <a:gd name="T91" fmla="*/ 528 h 850"/>
              <a:gd name="T92" fmla="*/ 133 w 437"/>
              <a:gd name="T93" fmla="*/ 549 h 850"/>
              <a:gd name="T94" fmla="*/ 148 w 437"/>
              <a:gd name="T95" fmla="*/ 576 h 850"/>
              <a:gd name="T96" fmla="*/ 123 w 437"/>
              <a:gd name="T97" fmla="*/ 616 h 850"/>
              <a:gd name="T98" fmla="*/ 129 w 437"/>
              <a:gd name="T99" fmla="*/ 670 h 850"/>
              <a:gd name="T100" fmla="*/ 123 w 437"/>
              <a:gd name="T101" fmla="*/ 709 h 850"/>
              <a:gd name="T102" fmla="*/ 131 w 437"/>
              <a:gd name="T103" fmla="*/ 752 h 850"/>
              <a:gd name="T104" fmla="*/ 126 w 437"/>
              <a:gd name="T105" fmla="*/ 789 h 850"/>
              <a:gd name="T106" fmla="*/ 140 w 437"/>
              <a:gd name="T107" fmla="*/ 798 h 850"/>
              <a:gd name="T108" fmla="*/ 169 w 437"/>
              <a:gd name="T109" fmla="*/ 829 h 8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37" h="850">
                <a:moveTo>
                  <a:pt x="186" y="849"/>
                </a:moveTo>
                <a:lnTo>
                  <a:pt x="197" y="837"/>
                </a:lnTo>
                <a:lnTo>
                  <a:pt x="200" y="812"/>
                </a:lnTo>
                <a:lnTo>
                  <a:pt x="228" y="770"/>
                </a:lnTo>
                <a:lnTo>
                  <a:pt x="231" y="738"/>
                </a:lnTo>
                <a:lnTo>
                  <a:pt x="234" y="724"/>
                </a:lnTo>
                <a:lnTo>
                  <a:pt x="242" y="707"/>
                </a:lnTo>
                <a:lnTo>
                  <a:pt x="288" y="661"/>
                </a:lnTo>
                <a:lnTo>
                  <a:pt x="307" y="650"/>
                </a:lnTo>
                <a:lnTo>
                  <a:pt x="345" y="639"/>
                </a:lnTo>
                <a:lnTo>
                  <a:pt x="361" y="625"/>
                </a:lnTo>
                <a:lnTo>
                  <a:pt x="376" y="597"/>
                </a:lnTo>
                <a:lnTo>
                  <a:pt x="390" y="594"/>
                </a:lnTo>
                <a:lnTo>
                  <a:pt x="398" y="588"/>
                </a:lnTo>
                <a:lnTo>
                  <a:pt x="409" y="585"/>
                </a:lnTo>
                <a:lnTo>
                  <a:pt x="407" y="580"/>
                </a:lnTo>
                <a:lnTo>
                  <a:pt x="404" y="568"/>
                </a:lnTo>
                <a:lnTo>
                  <a:pt x="384" y="554"/>
                </a:lnTo>
                <a:lnTo>
                  <a:pt x="367" y="545"/>
                </a:lnTo>
                <a:lnTo>
                  <a:pt x="350" y="542"/>
                </a:lnTo>
                <a:lnTo>
                  <a:pt x="341" y="540"/>
                </a:lnTo>
                <a:lnTo>
                  <a:pt x="341" y="531"/>
                </a:lnTo>
                <a:lnTo>
                  <a:pt x="324" y="506"/>
                </a:lnTo>
                <a:lnTo>
                  <a:pt x="290" y="463"/>
                </a:lnTo>
                <a:lnTo>
                  <a:pt x="288" y="438"/>
                </a:lnTo>
                <a:lnTo>
                  <a:pt x="282" y="426"/>
                </a:lnTo>
                <a:lnTo>
                  <a:pt x="274" y="421"/>
                </a:lnTo>
                <a:lnTo>
                  <a:pt x="282" y="381"/>
                </a:lnTo>
                <a:lnTo>
                  <a:pt x="285" y="355"/>
                </a:lnTo>
                <a:lnTo>
                  <a:pt x="290" y="338"/>
                </a:lnTo>
                <a:lnTo>
                  <a:pt x="293" y="312"/>
                </a:lnTo>
                <a:lnTo>
                  <a:pt x="302" y="304"/>
                </a:lnTo>
                <a:lnTo>
                  <a:pt x="302" y="290"/>
                </a:lnTo>
                <a:lnTo>
                  <a:pt x="321" y="259"/>
                </a:lnTo>
                <a:lnTo>
                  <a:pt x="333" y="233"/>
                </a:lnTo>
                <a:lnTo>
                  <a:pt x="369" y="174"/>
                </a:lnTo>
                <a:lnTo>
                  <a:pt x="378" y="159"/>
                </a:lnTo>
                <a:lnTo>
                  <a:pt x="393" y="131"/>
                </a:lnTo>
                <a:lnTo>
                  <a:pt x="433" y="88"/>
                </a:lnTo>
                <a:lnTo>
                  <a:pt x="436" y="71"/>
                </a:lnTo>
                <a:lnTo>
                  <a:pt x="426" y="59"/>
                </a:lnTo>
                <a:lnTo>
                  <a:pt x="424" y="43"/>
                </a:lnTo>
                <a:lnTo>
                  <a:pt x="409" y="39"/>
                </a:lnTo>
                <a:lnTo>
                  <a:pt x="397" y="54"/>
                </a:lnTo>
                <a:lnTo>
                  <a:pt x="390" y="45"/>
                </a:lnTo>
                <a:lnTo>
                  <a:pt x="387" y="17"/>
                </a:lnTo>
                <a:lnTo>
                  <a:pt x="374" y="19"/>
                </a:lnTo>
                <a:lnTo>
                  <a:pt x="362" y="3"/>
                </a:lnTo>
                <a:lnTo>
                  <a:pt x="347" y="4"/>
                </a:lnTo>
                <a:lnTo>
                  <a:pt x="336" y="17"/>
                </a:lnTo>
                <a:lnTo>
                  <a:pt x="319" y="3"/>
                </a:lnTo>
                <a:lnTo>
                  <a:pt x="296" y="0"/>
                </a:lnTo>
                <a:lnTo>
                  <a:pt x="275" y="14"/>
                </a:lnTo>
                <a:lnTo>
                  <a:pt x="260" y="33"/>
                </a:lnTo>
                <a:lnTo>
                  <a:pt x="245" y="44"/>
                </a:lnTo>
                <a:lnTo>
                  <a:pt x="277" y="96"/>
                </a:lnTo>
                <a:lnTo>
                  <a:pt x="277" y="116"/>
                </a:lnTo>
                <a:lnTo>
                  <a:pt x="261" y="125"/>
                </a:lnTo>
                <a:lnTo>
                  <a:pt x="241" y="150"/>
                </a:lnTo>
                <a:lnTo>
                  <a:pt x="231" y="168"/>
                </a:lnTo>
                <a:lnTo>
                  <a:pt x="220" y="159"/>
                </a:lnTo>
                <a:lnTo>
                  <a:pt x="206" y="154"/>
                </a:lnTo>
                <a:lnTo>
                  <a:pt x="199" y="158"/>
                </a:lnTo>
                <a:lnTo>
                  <a:pt x="199" y="190"/>
                </a:lnTo>
                <a:lnTo>
                  <a:pt x="196" y="210"/>
                </a:lnTo>
                <a:lnTo>
                  <a:pt x="178" y="216"/>
                </a:lnTo>
                <a:lnTo>
                  <a:pt x="163" y="223"/>
                </a:lnTo>
                <a:lnTo>
                  <a:pt x="155" y="242"/>
                </a:lnTo>
                <a:lnTo>
                  <a:pt x="151" y="261"/>
                </a:lnTo>
                <a:lnTo>
                  <a:pt x="124" y="261"/>
                </a:lnTo>
                <a:lnTo>
                  <a:pt x="117" y="254"/>
                </a:lnTo>
                <a:lnTo>
                  <a:pt x="117" y="237"/>
                </a:lnTo>
                <a:lnTo>
                  <a:pt x="108" y="227"/>
                </a:lnTo>
                <a:lnTo>
                  <a:pt x="98" y="236"/>
                </a:lnTo>
                <a:lnTo>
                  <a:pt x="71" y="253"/>
                </a:lnTo>
                <a:lnTo>
                  <a:pt x="75" y="276"/>
                </a:lnTo>
                <a:lnTo>
                  <a:pt x="73" y="287"/>
                </a:lnTo>
                <a:lnTo>
                  <a:pt x="55" y="310"/>
                </a:lnTo>
                <a:lnTo>
                  <a:pt x="45" y="310"/>
                </a:lnTo>
                <a:lnTo>
                  <a:pt x="46" y="318"/>
                </a:lnTo>
                <a:lnTo>
                  <a:pt x="49" y="330"/>
                </a:lnTo>
                <a:lnTo>
                  <a:pt x="34" y="334"/>
                </a:lnTo>
                <a:lnTo>
                  <a:pt x="12" y="338"/>
                </a:lnTo>
                <a:lnTo>
                  <a:pt x="0" y="398"/>
                </a:lnTo>
                <a:lnTo>
                  <a:pt x="12" y="405"/>
                </a:lnTo>
                <a:lnTo>
                  <a:pt x="29" y="412"/>
                </a:lnTo>
                <a:lnTo>
                  <a:pt x="55" y="421"/>
                </a:lnTo>
                <a:lnTo>
                  <a:pt x="83" y="438"/>
                </a:lnTo>
                <a:lnTo>
                  <a:pt x="83" y="446"/>
                </a:lnTo>
                <a:lnTo>
                  <a:pt x="75" y="478"/>
                </a:lnTo>
                <a:lnTo>
                  <a:pt x="75" y="515"/>
                </a:lnTo>
                <a:lnTo>
                  <a:pt x="80" y="528"/>
                </a:lnTo>
                <a:lnTo>
                  <a:pt x="99" y="534"/>
                </a:lnTo>
                <a:lnTo>
                  <a:pt x="133" y="549"/>
                </a:lnTo>
                <a:lnTo>
                  <a:pt x="146" y="557"/>
                </a:lnTo>
                <a:lnTo>
                  <a:pt x="148" y="576"/>
                </a:lnTo>
                <a:lnTo>
                  <a:pt x="137" y="588"/>
                </a:lnTo>
                <a:lnTo>
                  <a:pt x="123" y="616"/>
                </a:lnTo>
                <a:lnTo>
                  <a:pt x="123" y="633"/>
                </a:lnTo>
                <a:lnTo>
                  <a:pt x="129" y="670"/>
                </a:lnTo>
                <a:lnTo>
                  <a:pt x="126" y="685"/>
                </a:lnTo>
                <a:lnTo>
                  <a:pt x="123" y="709"/>
                </a:lnTo>
                <a:lnTo>
                  <a:pt x="137" y="727"/>
                </a:lnTo>
                <a:lnTo>
                  <a:pt x="131" y="752"/>
                </a:lnTo>
                <a:lnTo>
                  <a:pt x="126" y="773"/>
                </a:lnTo>
                <a:lnTo>
                  <a:pt x="126" y="789"/>
                </a:lnTo>
                <a:lnTo>
                  <a:pt x="129" y="792"/>
                </a:lnTo>
                <a:lnTo>
                  <a:pt x="140" y="798"/>
                </a:lnTo>
                <a:lnTo>
                  <a:pt x="160" y="815"/>
                </a:lnTo>
                <a:lnTo>
                  <a:pt x="169" y="829"/>
                </a:lnTo>
                <a:lnTo>
                  <a:pt x="186" y="849"/>
                </a:lnTo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grpSp>
        <p:nvGrpSpPr>
          <p:cNvPr id="2" name="1 Grupo"/>
          <p:cNvGrpSpPr/>
          <p:nvPr/>
        </p:nvGrpSpPr>
        <p:grpSpPr>
          <a:xfrm>
            <a:off x="6886137" y="3398354"/>
            <a:ext cx="1207949" cy="735012"/>
            <a:chOff x="6488251" y="3753086"/>
            <a:chExt cx="1207949" cy="735012"/>
          </a:xfrm>
          <a:solidFill>
            <a:srgbClr val="00B0F0"/>
          </a:solidFill>
        </p:grpSpPr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6488251" y="4263511"/>
              <a:ext cx="164584" cy="135627"/>
            </a:xfrm>
            <a:custGeom>
              <a:avLst/>
              <a:gdLst>
                <a:gd name="T0" fmla="*/ 78 w 93"/>
                <a:gd name="T1" fmla="*/ 0 h 81"/>
                <a:gd name="T2" fmla="*/ 52 w 93"/>
                <a:gd name="T3" fmla="*/ 0 h 81"/>
                <a:gd name="T4" fmla="*/ 21 w 93"/>
                <a:gd name="T5" fmla="*/ 17 h 81"/>
                <a:gd name="T6" fmla="*/ 21 w 93"/>
                <a:gd name="T7" fmla="*/ 34 h 81"/>
                <a:gd name="T8" fmla="*/ 12 w 93"/>
                <a:gd name="T9" fmla="*/ 37 h 81"/>
                <a:gd name="T10" fmla="*/ 3 w 93"/>
                <a:gd name="T11" fmla="*/ 49 h 81"/>
                <a:gd name="T12" fmla="*/ 0 w 93"/>
                <a:gd name="T13" fmla="*/ 60 h 81"/>
                <a:gd name="T14" fmla="*/ 9 w 93"/>
                <a:gd name="T15" fmla="*/ 63 h 81"/>
                <a:gd name="T16" fmla="*/ 26 w 93"/>
                <a:gd name="T17" fmla="*/ 80 h 81"/>
                <a:gd name="T18" fmla="*/ 38 w 93"/>
                <a:gd name="T19" fmla="*/ 80 h 81"/>
                <a:gd name="T20" fmla="*/ 38 w 93"/>
                <a:gd name="T21" fmla="*/ 71 h 81"/>
                <a:gd name="T22" fmla="*/ 47 w 93"/>
                <a:gd name="T23" fmla="*/ 54 h 81"/>
                <a:gd name="T24" fmla="*/ 57 w 93"/>
                <a:gd name="T25" fmla="*/ 57 h 81"/>
                <a:gd name="T26" fmla="*/ 66 w 93"/>
                <a:gd name="T27" fmla="*/ 45 h 81"/>
                <a:gd name="T28" fmla="*/ 89 w 93"/>
                <a:gd name="T29" fmla="*/ 23 h 81"/>
                <a:gd name="T30" fmla="*/ 92 w 93"/>
                <a:gd name="T31" fmla="*/ 17 h 81"/>
                <a:gd name="T32" fmla="*/ 89 w 93"/>
                <a:gd name="T33" fmla="*/ 14 h 81"/>
                <a:gd name="T34" fmla="*/ 78 w 93"/>
                <a:gd name="T3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" h="81">
                  <a:moveTo>
                    <a:pt x="78" y="0"/>
                  </a:moveTo>
                  <a:lnTo>
                    <a:pt x="52" y="0"/>
                  </a:lnTo>
                  <a:lnTo>
                    <a:pt x="21" y="17"/>
                  </a:lnTo>
                  <a:lnTo>
                    <a:pt x="21" y="34"/>
                  </a:lnTo>
                  <a:lnTo>
                    <a:pt x="12" y="37"/>
                  </a:lnTo>
                  <a:lnTo>
                    <a:pt x="3" y="49"/>
                  </a:lnTo>
                  <a:lnTo>
                    <a:pt x="0" y="60"/>
                  </a:lnTo>
                  <a:lnTo>
                    <a:pt x="9" y="63"/>
                  </a:lnTo>
                  <a:lnTo>
                    <a:pt x="26" y="80"/>
                  </a:lnTo>
                  <a:lnTo>
                    <a:pt x="38" y="80"/>
                  </a:lnTo>
                  <a:lnTo>
                    <a:pt x="38" y="71"/>
                  </a:lnTo>
                  <a:lnTo>
                    <a:pt x="47" y="54"/>
                  </a:lnTo>
                  <a:lnTo>
                    <a:pt x="57" y="57"/>
                  </a:lnTo>
                  <a:lnTo>
                    <a:pt x="66" y="45"/>
                  </a:lnTo>
                  <a:lnTo>
                    <a:pt x="89" y="23"/>
                  </a:lnTo>
                  <a:lnTo>
                    <a:pt x="92" y="17"/>
                  </a:lnTo>
                  <a:lnTo>
                    <a:pt x="89" y="14"/>
                  </a:lnTo>
                  <a:lnTo>
                    <a:pt x="78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6563748" y="4413721"/>
              <a:ext cx="89087" cy="74377"/>
            </a:xfrm>
            <a:custGeom>
              <a:avLst/>
              <a:gdLst>
                <a:gd name="T0" fmla="*/ 9 w 50"/>
                <a:gd name="T1" fmla="*/ 0 h 44"/>
                <a:gd name="T2" fmla="*/ 9 w 50"/>
                <a:gd name="T3" fmla="*/ 9 h 44"/>
                <a:gd name="T4" fmla="*/ 0 w 50"/>
                <a:gd name="T5" fmla="*/ 17 h 44"/>
                <a:gd name="T6" fmla="*/ 0 w 50"/>
                <a:gd name="T7" fmla="*/ 31 h 44"/>
                <a:gd name="T8" fmla="*/ 9 w 50"/>
                <a:gd name="T9" fmla="*/ 43 h 44"/>
                <a:gd name="T10" fmla="*/ 17 w 50"/>
                <a:gd name="T11" fmla="*/ 34 h 44"/>
                <a:gd name="T12" fmla="*/ 23 w 50"/>
                <a:gd name="T13" fmla="*/ 38 h 44"/>
                <a:gd name="T14" fmla="*/ 37 w 50"/>
                <a:gd name="T15" fmla="*/ 43 h 44"/>
                <a:gd name="T16" fmla="*/ 49 w 50"/>
                <a:gd name="T17" fmla="*/ 38 h 44"/>
                <a:gd name="T18" fmla="*/ 46 w 50"/>
                <a:gd name="T19" fmla="*/ 29 h 44"/>
                <a:gd name="T20" fmla="*/ 35 w 50"/>
                <a:gd name="T21" fmla="*/ 17 h 44"/>
                <a:gd name="T22" fmla="*/ 26 w 50"/>
                <a:gd name="T23" fmla="*/ 14 h 44"/>
                <a:gd name="T24" fmla="*/ 17 w 50"/>
                <a:gd name="T25" fmla="*/ 14 h 44"/>
                <a:gd name="T26" fmla="*/ 9 w 50"/>
                <a:gd name="T2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44">
                  <a:moveTo>
                    <a:pt x="9" y="0"/>
                  </a:moveTo>
                  <a:lnTo>
                    <a:pt x="9" y="9"/>
                  </a:lnTo>
                  <a:lnTo>
                    <a:pt x="0" y="17"/>
                  </a:lnTo>
                  <a:lnTo>
                    <a:pt x="0" y="31"/>
                  </a:lnTo>
                  <a:lnTo>
                    <a:pt x="9" y="43"/>
                  </a:lnTo>
                  <a:lnTo>
                    <a:pt x="17" y="34"/>
                  </a:lnTo>
                  <a:lnTo>
                    <a:pt x="23" y="38"/>
                  </a:lnTo>
                  <a:lnTo>
                    <a:pt x="37" y="43"/>
                  </a:lnTo>
                  <a:lnTo>
                    <a:pt x="49" y="38"/>
                  </a:lnTo>
                  <a:lnTo>
                    <a:pt x="46" y="29"/>
                  </a:lnTo>
                  <a:lnTo>
                    <a:pt x="35" y="17"/>
                  </a:lnTo>
                  <a:lnTo>
                    <a:pt x="26" y="14"/>
                  </a:lnTo>
                  <a:lnTo>
                    <a:pt x="17" y="14"/>
                  </a:lnTo>
                  <a:lnTo>
                    <a:pt x="9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6904993" y="3799753"/>
              <a:ext cx="446941" cy="350006"/>
            </a:xfrm>
            <a:custGeom>
              <a:avLst/>
              <a:gdLst>
                <a:gd name="T0" fmla="*/ 199 w 254"/>
                <a:gd name="T1" fmla="*/ 0 h 208"/>
                <a:gd name="T2" fmla="*/ 177 w 254"/>
                <a:gd name="T3" fmla="*/ 14 h 208"/>
                <a:gd name="T4" fmla="*/ 182 w 254"/>
                <a:gd name="T5" fmla="*/ 20 h 208"/>
                <a:gd name="T6" fmla="*/ 193 w 254"/>
                <a:gd name="T7" fmla="*/ 20 h 208"/>
                <a:gd name="T8" fmla="*/ 187 w 254"/>
                <a:gd name="T9" fmla="*/ 31 h 208"/>
                <a:gd name="T10" fmla="*/ 173 w 254"/>
                <a:gd name="T11" fmla="*/ 45 h 208"/>
                <a:gd name="T12" fmla="*/ 187 w 254"/>
                <a:gd name="T13" fmla="*/ 43 h 208"/>
                <a:gd name="T14" fmla="*/ 196 w 254"/>
                <a:gd name="T15" fmla="*/ 51 h 208"/>
                <a:gd name="T16" fmla="*/ 196 w 254"/>
                <a:gd name="T17" fmla="*/ 54 h 208"/>
                <a:gd name="T18" fmla="*/ 208 w 254"/>
                <a:gd name="T19" fmla="*/ 65 h 208"/>
                <a:gd name="T20" fmla="*/ 219 w 254"/>
                <a:gd name="T21" fmla="*/ 60 h 208"/>
                <a:gd name="T22" fmla="*/ 225 w 254"/>
                <a:gd name="T23" fmla="*/ 43 h 208"/>
                <a:gd name="T24" fmla="*/ 239 w 254"/>
                <a:gd name="T25" fmla="*/ 45 h 208"/>
                <a:gd name="T26" fmla="*/ 248 w 254"/>
                <a:gd name="T27" fmla="*/ 54 h 208"/>
                <a:gd name="T28" fmla="*/ 253 w 254"/>
                <a:gd name="T29" fmla="*/ 65 h 208"/>
                <a:gd name="T30" fmla="*/ 244 w 254"/>
                <a:gd name="T31" fmla="*/ 77 h 208"/>
                <a:gd name="T32" fmla="*/ 233 w 254"/>
                <a:gd name="T33" fmla="*/ 83 h 208"/>
                <a:gd name="T34" fmla="*/ 241 w 254"/>
                <a:gd name="T35" fmla="*/ 97 h 208"/>
                <a:gd name="T36" fmla="*/ 239 w 254"/>
                <a:gd name="T37" fmla="*/ 110 h 208"/>
                <a:gd name="T38" fmla="*/ 236 w 254"/>
                <a:gd name="T39" fmla="*/ 128 h 208"/>
                <a:gd name="T40" fmla="*/ 230 w 254"/>
                <a:gd name="T41" fmla="*/ 145 h 208"/>
                <a:gd name="T42" fmla="*/ 210 w 254"/>
                <a:gd name="T43" fmla="*/ 148 h 208"/>
                <a:gd name="T44" fmla="*/ 216 w 254"/>
                <a:gd name="T45" fmla="*/ 159 h 208"/>
                <a:gd name="T46" fmla="*/ 225 w 254"/>
                <a:gd name="T47" fmla="*/ 173 h 208"/>
                <a:gd name="T48" fmla="*/ 213 w 254"/>
                <a:gd name="T49" fmla="*/ 181 h 208"/>
                <a:gd name="T50" fmla="*/ 208 w 254"/>
                <a:gd name="T51" fmla="*/ 198 h 208"/>
                <a:gd name="T52" fmla="*/ 199 w 254"/>
                <a:gd name="T53" fmla="*/ 202 h 208"/>
                <a:gd name="T54" fmla="*/ 191 w 254"/>
                <a:gd name="T55" fmla="*/ 196 h 208"/>
                <a:gd name="T56" fmla="*/ 182 w 254"/>
                <a:gd name="T57" fmla="*/ 196 h 208"/>
                <a:gd name="T58" fmla="*/ 165 w 254"/>
                <a:gd name="T59" fmla="*/ 207 h 208"/>
                <a:gd name="T60" fmla="*/ 142 w 254"/>
                <a:gd name="T61" fmla="*/ 179 h 208"/>
                <a:gd name="T62" fmla="*/ 122 w 254"/>
                <a:gd name="T63" fmla="*/ 184 h 208"/>
                <a:gd name="T64" fmla="*/ 108 w 254"/>
                <a:gd name="T65" fmla="*/ 171 h 208"/>
                <a:gd name="T66" fmla="*/ 102 w 254"/>
                <a:gd name="T67" fmla="*/ 153 h 208"/>
                <a:gd name="T68" fmla="*/ 102 w 254"/>
                <a:gd name="T69" fmla="*/ 136 h 208"/>
                <a:gd name="T70" fmla="*/ 85 w 254"/>
                <a:gd name="T71" fmla="*/ 131 h 208"/>
                <a:gd name="T72" fmla="*/ 76 w 254"/>
                <a:gd name="T73" fmla="*/ 131 h 208"/>
                <a:gd name="T74" fmla="*/ 71 w 254"/>
                <a:gd name="T75" fmla="*/ 122 h 208"/>
                <a:gd name="T76" fmla="*/ 62 w 254"/>
                <a:gd name="T77" fmla="*/ 131 h 208"/>
                <a:gd name="T78" fmla="*/ 57 w 254"/>
                <a:gd name="T79" fmla="*/ 145 h 208"/>
                <a:gd name="T80" fmla="*/ 42 w 254"/>
                <a:gd name="T81" fmla="*/ 157 h 208"/>
                <a:gd name="T82" fmla="*/ 26 w 254"/>
                <a:gd name="T83" fmla="*/ 136 h 208"/>
                <a:gd name="T84" fmla="*/ 0 w 254"/>
                <a:gd name="T85" fmla="*/ 133 h 208"/>
                <a:gd name="T86" fmla="*/ 5 w 254"/>
                <a:gd name="T87" fmla="*/ 122 h 208"/>
                <a:gd name="T88" fmla="*/ 23 w 254"/>
                <a:gd name="T89" fmla="*/ 110 h 208"/>
                <a:gd name="T90" fmla="*/ 26 w 254"/>
                <a:gd name="T91" fmla="*/ 97 h 208"/>
                <a:gd name="T92" fmla="*/ 45 w 254"/>
                <a:gd name="T93" fmla="*/ 71 h 208"/>
                <a:gd name="T94" fmla="*/ 68 w 254"/>
                <a:gd name="T95" fmla="*/ 69 h 208"/>
                <a:gd name="T96" fmla="*/ 88 w 254"/>
                <a:gd name="T97" fmla="*/ 48 h 208"/>
                <a:gd name="T98" fmla="*/ 94 w 254"/>
                <a:gd name="T99" fmla="*/ 37 h 208"/>
                <a:gd name="T100" fmla="*/ 108 w 254"/>
                <a:gd name="T101" fmla="*/ 23 h 208"/>
                <a:gd name="T102" fmla="*/ 116 w 254"/>
                <a:gd name="T103" fmla="*/ 29 h 208"/>
                <a:gd name="T104" fmla="*/ 137 w 254"/>
                <a:gd name="T105" fmla="*/ 20 h 208"/>
                <a:gd name="T106" fmla="*/ 142 w 254"/>
                <a:gd name="T107" fmla="*/ 5 h 208"/>
                <a:gd name="T108" fmla="*/ 170 w 254"/>
                <a:gd name="T109" fmla="*/ 3 h 208"/>
                <a:gd name="T110" fmla="*/ 199 w 254"/>
                <a:gd name="T111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54" h="208">
                  <a:moveTo>
                    <a:pt x="199" y="0"/>
                  </a:moveTo>
                  <a:lnTo>
                    <a:pt x="177" y="14"/>
                  </a:lnTo>
                  <a:lnTo>
                    <a:pt x="182" y="20"/>
                  </a:lnTo>
                  <a:lnTo>
                    <a:pt x="193" y="20"/>
                  </a:lnTo>
                  <a:lnTo>
                    <a:pt x="187" y="31"/>
                  </a:lnTo>
                  <a:lnTo>
                    <a:pt x="173" y="45"/>
                  </a:lnTo>
                  <a:lnTo>
                    <a:pt x="187" y="43"/>
                  </a:lnTo>
                  <a:lnTo>
                    <a:pt x="196" y="51"/>
                  </a:lnTo>
                  <a:lnTo>
                    <a:pt x="196" y="54"/>
                  </a:lnTo>
                  <a:lnTo>
                    <a:pt x="208" y="65"/>
                  </a:lnTo>
                  <a:lnTo>
                    <a:pt x="219" y="60"/>
                  </a:lnTo>
                  <a:lnTo>
                    <a:pt x="225" y="43"/>
                  </a:lnTo>
                  <a:lnTo>
                    <a:pt x="239" y="45"/>
                  </a:lnTo>
                  <a:lnTo>
                    <a:pt x="248" y="54"/>
                  </a:lnTo>
                  <a:lnTo>
                    <a:pt x="253" y="65"/>
                  </a:lnTo>
                  <a:lnTo>
                    <a:pt x="244" y="77"/>
                  </a:lnTo>
                  <a:lnTo>
                    <a:pt x="233" y="83"/>
                  </a:lnTo>
                  <a:lnTo>
                    <a:pt x="241" y="97"/>
                  </a:lnTo>
                  <a:lnTo>
                    <a:pt x="239" y="110"/>
                  </a:lnTo>
                  <a:lnTo>
                    <a:pt x="236" y="128"/>
                  </a:lnTo>
                  <a:lnTo>
                    <a:pt x="230" y="145"/>
                  </a:lnTo>
                  <a:lnTo>
                    <a:pt x="210" y="148"/>
                  </a:lnTo>
                  <a:lnTo>
                    <a:pt x="216" y="159"/>
                  </a:lnTo>
                  <a:lnTo>
                    <a:pt x="225" y="173"/>
                  </a:lnTo>
                  <a:lnTo>
                    <a:pt x="213" y="181"/>
                  </a:lnTo>
                  <a:lnTo>
                    <a:pt x="208" y="198"/>
                  </a:lnTo>
                  <a:lnTo>
                    <a:pt x="199" y="202"/>
                  </a:lnTo>
                  <a:lnTo>
                    <a:pt x="191" y="196"/>
                  </a:lnTo>
                  <a:lnTo>
                    <a:pt x="182" y="196"/>
                  </a:lnTo>
                  <a:lnTo>
                    <a:pt x="165" y="207"/>
                  </a:lnTo>
                  <a:lnTo>
                    <a:pt x="142" y="179"/>
                  </a:lnTo>
                  <a:lnTo>
                    <a:pt x="122" y="184"/>
                  </a:lnTo>
                  <a:lnTo>
                    <a:pt x="108" y="171"/>
                  </a:lnTo>
                  <a:lnTo>
                    <a:pt x="102" y="153"/>
                  </a:lnTo>
                  <a:lnTo>
                    <a:pt x="102" y="136"/>
                  </a:lnTo>
                  <a:lnTo>
                    <a:pt x="85" y="131"/>
                  </a:lnTo>
                  <a:lnTo>
                    <a:pt x="76" y="131"/>
                  </a:lnTo>
                  <a:lnTo>
                    <a:pt x="71" y="122"/>
                  </a:lnTo>
                  <a:lnTo>
                    <a:pt x="62" y="131"/>
                  </a:lnTo>
                  <a:lnTo>
                    <a:pt x="57" y="145"/>
                  </a:lnTo>
                  <a:lnTo>
                    <a:pt x="42" y="157"/>
                  </a:lnTo>
                  <a:lnTo>
                    <a:pt x="26" y="136"/>
                  </a:lnTo>
                  <a:lnTo>
                    <a:pt x="0" y="133"/>
                  </a:lnTo>
                  <a:lnTo>
                    <a:pt x="5" y="122"/>
                  </a:lnTo>
                  <a:lnTo>
                    <a:pt x="23" y="110"/>
                  </a:lnTo>
                  <a:lnTo>
                    <a:pt x="26" y="97"/>
                  </a:lnTo>
                  <a:lnTo>
                    <a:pt x="45" y="71"/>
                  </a:lnTo>
                  <a:lnTo>
                    <a:pt x="68" y="69"/>
                  </a:lnTo>
                  <a:lnTo>
                    <a:pt x="88" y="48"/>
                  </a:lnTo>
                  <a:lnTo>
                    <a:pt x="94" y="37"/>
                  </a:lnTo>
                  <a:lnTo>
                    <a:pt x="108" y="23"/>
                  </a:lnTo>
                  <a:lnTo>
                    <a:pt x="116" y="29"/>
                  </a:lnTo>
                  <a:lnTo>
                    <a:pt x="137" y="20"/>
                  </a:lnTo>
                  <a:lnTo>
                    <a:pt x="142" y="5"/>
                  </a:lnTo>
                  <a:lnTo>
                    <a:pt x="170" y="3"/>
                  </a:lnTo>
                  <a:lnTo>
                    <a:pt x="199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>
              <a:off x="7484809" y="3753086"/>
              <a:ext cx="211391" cy="144377"/>
            </a:xfrm>
            <a:custGeom>
              <a:avLst/>
              <a:gdLst>
                <a:gd name="T0" fmla="*/ 0 w 120"/>
                <a:gd name="T1" fmla="*/ 4 h 86"/>
                <a:gd name="T2" fmla="*/ 10 w 120"/>
                <a:gd name="T3" fmla="*/ 0 h 86"/>
                <a:gd name="T4" fmla="*/ 36 w 120"/>
                <a:gd name="T5" fmla="*/ 4 h 86"/>
                <a:gd name="T6" fmla="*/ 46 w 120"/>
                <a:gd name="T7" fmla="*/ 7 h 86"/>
                <a:gd name="T8" fmla="*/ 55 w 120"/>
                <a:gd name="T9" fmla="*/ 4 h 86"/>
                <a:gd name="T10" fmla="*/ 70 w 120"/>
                <a:gd name="T11" fmla="*/ 0 h 86"/>
                <a:gd name="T12" fmla="*/ 86 w 120"/>
                <a:gd name="T13" fmla="*/ 2 h 86"/>
                <a:gd name="T14" fmla="*/ 101 w 120"/>
                <a:gd name="T15" fmla="*/ 9 h 86"/>
                <a:gd name="T16" fmla="*/ 110 w 120"/>
                <a:gd name="T17" fmla="*/ 31 h 86"/>
                <a:gd name="T18" fmla="*/ 105 w 120"/>
                <a:gd name="T19" fmla="*/ 42 h 86"/>
                <a:gd name="T20" fmla="*/ 112 w 120"/>
                <a:gd name="T21" fmla="*/ 57 h 86"/>
                <a:gd name="T22" fmla="*/ 119 w 120"/>
                <a:gd name="T23" fmla="*/ 71 h 86"/>
                <a:gd name="T24" fmla="*/ 117 w 120"/>
                <a:gd name="T25" fmla="*/ 85 h 86"/>
                <a:gd name="T26" fmla="*/ 110 w 120"/>
                <a:gd name="T27" fmla="*/ 73 h 86"/>
                <a:gd name="T28" fmla="*/ 91 w 120"/>
                <a:gd name="T29" fmla="*/ 54 h 86"/>
                <a:gd name="T30" fmla="*/ 60 w 120"/>
                <a:gd name="T31" fmla="*/ 42 h 86"/>
                <a:gd name="T32" fmla="*/ 36 w 120"/>
                <a:gd name="T33" fmla="*/ 40 h 86"/>
                <a:gd name="T34" fmla="*/ 19 w 120"/>
                <a:gd name="T35" fmla="*/ 45 h 86"/>
                <a:gd name="T36" fmla="*/ 12 w 120"/>
                <a:gd name="T37" fmla="*/ 38 h 86"/>
                <a:gd name="T38" fmla="*/ 10 w 120"/>
                <a:gd name="T39" fmla="*/ 24 h 86"/>
                <a:gd name="T40" fmla="*/ 0 w 120"/>
                <a:gd name="T41" fmla="*/ 18 h 86"/>
                <a:gd name="T42" fmla="*/ 0 w 120"/>
                <a:gd name="T43" fmla="*/ 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0" h="86">
                  <a:moveTo>
                    <a:pt x="0" y="4"/>
                  </a:moveTo>
                  <a:lnTo>
                    <a:pt x="10" y="0"/>
                  </a:lnTo>
                  <a:lnTo>
                    <a:pt x="36" y="4"/>
                  </a:lnTo>
                  <a:lnTo>
                    <a:pt x="46" y="7"/>
                  </a:lnTo>
                  <a:lnTo>
                    <a:pt x="55" y="4"/>
                  </a:lnTo>
                  <a:lnTo>
                    <a:pt x="70" y="0"/>
                  </a:lnTo>
                  <a:lnTo>
                    <a:pt x="86" y="2"/>
                  </a:lnTo>
                  <a:lnTo>
                    <a:pt x="101" y="9"/>
                  </a:lnTo>
                  <a:lnTo>
                    <a:pt x="110" y="31"/>
                  </a:lnTo>
                  <a:lnTo>
                    <a:pt x="105" y="42"/>
                  </a:lnTo>
                  <a:lnTo>
                    <a:pt x="112" y="57"/>
                  </a:lnTo>
                  <a:lnTo>
                    <a:pt x="119" y="71"/>
                  </a:lnTo>
                  <a:lnTo>
                    <a:pt x="117" y="85"/>
                  </a:lnTo>
                  <a:lnTo>
                    <a:pt x="110" y="73"/>
                  </a:lnTo>
                  <a:lnTo>
                    <a:pt x="91" y="54"/>
                  </a:lnTo>
                  <a:lnTo>
                    <a:pt x="60" y="42"/>
                  </a:lnTo>
                  <a:lnTo>
                    <a:pt x="36" y="40"/>
                  </a:lnTo>
                  <a:lnTo>
                    <a:pt x="19" y="45"/>
                  </a:lnTo>
                  <a:lnTo>
                    <a:pt x="12" y="38"/>
                  </a:lnTo>
                  <a:lnTo>
                    <a:pt x="10" y="24"/>
                  </a:lnTo>
                  <a:lnTo>
                    <a:pt x="0" y="18"/>
                  </a:lnTo>
                  <a:lnTo>
                    <a:pt x="0" y="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17" name="Freeform 13"/>
            <p:cNvSpPr>
              <a:spLocks/>
            </p:cNvSpPr>
            <p:nvPr/>
          </p:nvSpPr>
          <p:spPr bwMode="auto">
            <a:xfrm>
              <a:off x="7140543" y="4183301"/>
              <a:ext cx="70967" cy="52501"/>
            </a:xfrm>
            <a:custGeom>
              <a:avLst/>
              <a:gdLst>
                <a:gd name="T0" fmla="*/ 12 w 40"/>
                <a:gd name="T1" fmla="*/ 0 h 32"/>
                <a:gd name="T2" fmla="*/ 0 w 40"/>
                <a:gd name="T3" fmla="*/ 14 h 32"/>
                <a:gd name="T4" fmla="*/ 5 w 40"/>
                <a:gd name="T5" fmla="*/ 25 h 32"/>
                <a:gd name="T6" fmla="*/ 14 w 40"/>
                <a:gd name="T7" fmla="*/ 31 h 32"/>
                <a:gd name="T8" fmla="*/ 28 w 40"/>
                <a:gd name="T9" fmla="*/ 25 h 32"/>
                <a:gd name="T10" fmla="*/ 39 w 40"/>
                <a:gd name="T11" fmla="*/ 19 h 32"/>
                <a:gd name="T12" fmla="*/ 34 w 40"/>
                <a:gd name="T13" fmla="*/ 11 h 32"/>
                <a:gd name="T14" fmla="*/ 12 w 40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32">
                  <a:moveTo>
                    <a:pt x="12" y="0"/>
                  </a:moveTo>
                  <a:lnTo>
                    <a:pt x="0" y="14"/>
                  </a:lnTo>
                  <a:lnTo>
                    <a:pt x="5" y="25"/>
                  </a:lnTo>
                  <a:lnTo>
                    <a:pt x="14" y="31"/>
                  </a:lnTo>
                  <a:lnTo>
                    <a:pt x="28" y="25"/>
                  </a:lnTo>
                  <a:lnTo>
                    <a:pt x="39" y="19"/>
                  </a:lnTo>
                  <a:lnTo>
                    <a:pt x="34" y="11"/>
                  </a:lnTo>
                  <a:lnTo>
                    <a:pt x="12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</p:grpSp>
      <p:sp>
        <p:nvSpPr>
          <p:cNvPr id="18" name="Freeform 14"/>
          <p:cNvSpPr>
            <a:spLocks/>
          </p:cNvSpPr>
          <p:nvPr/>
        </p:nvSpPr>
        <p:spPr bwMode="auto">
          <a:xfrm>
            <a:off x="6418056" y="2071250"/>
            <a:ext cx="1182281" cy="1191477"/>
          </a:xfrm>
          <a:custGeom>
            <a:avLst/>
            <a:gdLst>
              <a:gd name="T0" fmla="*/ 119 w 671"/>
              <a:gd name="T1" fmla="*/ 164 h 711"/>
              <a:gd name="T2" fmla="*/ 104 w 671"/>
              <a:gd name="T3" fmla="*/ 217 h 711"/>
              <a:gd name="T4" fmla="*/ 100 w 671"/>
              <a:gd name="T5" fmla="*/ 270 h 711"/>
              <a:gd name="T6" fmla="*/ 28 w 671"/>
              <a:gd name="T7" fmla="*/ 357 h 711"/>
              <a:gd name="T8" fmla="*/ 45 w 671"/>
              <a:gd name="T9" fmla="*/ 381 h 711"/>
              <a:gd name="T10" fmla="*/ 37 w 671"/>
              <a:gd name="T11" fmla="*/ 459 h 711"/>
              <a:gd name="T12" fmla="*/ 29 w 671"/>
              <a:gd name="T13" fmla="*/ 514 h 711"/>
              <a:gd name="T14" fmla="*/ 20 w 671"/>
              <a:gd name="T15" fmla="*/ 552 h 711"/>
              <a:gd name="T16" fmla="*/ 9 w 671"/>
              <a:gd name="T17" fmla="*/ 595 h 711"/>
              <a:gd name="T18" fmla="*/ 0 w 671"/>
              <a:gd name="T19" fmla="*/ 625 h 711"/>
              <a:gd name="T20" fmla="*/ 31 w 671"/>
              <a:gd name="T21" fmla="*/ 644 h 711"/>
              <a:gd name="T22" fmla="*/ 39 w 671"/>
              <a:gd name="T23" fmla="*/ 681 h 711"/>
              <a:gd name="T24" fmla="*/ 62 w 671"/>
              <a:gd name="T25" fmla="*/ 670 h 711"/>
              <a:gd name="T26" fmla="*/ 76 w 671"/>
              <a:gd name="T27" fmla="*/ 696 h 711"/>
              <a:gd name="T28" fmla="*/ 105 w 671"/>
              <a:gd name="T29" fmla="*/ 670 h 711"/>
              <a:gd name="T30" fmla="*/ 119 w 671"/>
              <a:gd name="T31" fmla="*/ 650 h 711"/>
              <a:gd name="T32" fmla="*/ 156 w 671"/>
              <a:gd name="T33" fmla="*/ 639 h 711"/>
              <a:gd name="T34" fmla="*/ 164 w 671"/>
              <a:gd name="T35" fmla="*/ 610 h 711"/>
              <a:gd name="T36" fmla="*/ 136 w 671"/>
              <a:gd name="T37" fmla="*/ 596 h 711"/>
              <a:gd name="T38" fmla="*/ 199 w 671"/>
              <a:gd name="T39" fmla="*/ 537 h 711"/>
              <a:gd name="T40" fmla="*/ 318 w 671"/>
              <a:gd name="T41" fmla="*/ 485 h 711"/>
              <a:gd name="T42" fmla="*/ 411 w 671"/>
              <a:gd name="T43" fmla="*/ 442 h 711"/>
              <a:gd name="T44" fmla="*/ 463 w 671"/>
              <a:gd name="T45" fmla="*/ 378 h 711"/>
              <a:gd name="T46" fmla="*/ 556 w 671"/>
              <a:gd name="T47" fmla="*/ 330 h 711"/>
              <a:gd name="T48" fmla="*/ 656 w 671"/>
              <a:gd name="T49" fmla="*/ 224 h 711"/>
              <a:gd name="T50" fmla="*/ 618 w 671"/>
              <a:gd name="T51" fmla="*/ 156 h 711"/>
              <a:gd name="T52" fmla="*/ 622 w 671"/>
              <a:gd name="T53" fmla="*/ 136 h 711"/>
              <a:gd name="T54" fmla="*/ 670 w 671"/>
              <a:gd name="T55" fmla="*/ 119 h 711"/>
              <a:gd name="T56" fmla="*/ 644 w 671"/>
              <a:gd name="T57" fmla="*/ 107 h 711"/>
              <a:gd name="T58" fmla="*/ 632 w 671"/>
              <a:gd name="T59" fmla="*/ 79 h 711"/>
              <a:gd name="T60" fmla="*/ 604 w 671"/>
              <a:gd name="T61" fmla="*/ 85 h 711"/>
              <a:gd name="T62" fmla="*/ 601 w 671"/>
              <a:gd name="T63" fmla="*/ 71 h 711"/>
              <a:gd name="T64" fmla="*/ 570 w 671"/>
              <a:gd name="T65" fmla="*/ 68 h 711"/>
              <a:gd name="T66" fmla="*/ 536 w 671"/>
              <a:gd name="T67" fmla="*/ 97 h 711"/>
              <a:gd name="T68" fmla="*/ 539 w 671"/>
              <a:gd name="T69" fmla="*/ 105 h 711"/>
              <a:gd name="T70" fmla="*/ 505 w 671"/>
              <a:gd name="T71" fmla="*/ 114 h 711"/>
              <a:gd name="T72" fmla="*/ 471 w 671"/>
              <a:gd name="T73" fmla="*/ 114 h 711"/>
              <a:gd name="T74" fmla="*/ 440 w 671"/>
              <a:gd name="T75" fmla="*/ 105 h 711"/>
              <a:gd name="T76" fmla="*/ 406 w 671"/>
              <a:gd name="T77" fmla="*/ 111 h 711"/>
              <a:gd name="T78" fmla="*/ 361 w 671"/>
              <a:gd name="T79" fmla="*/ 107 h 711"/>
              <a:gd name="T80" fmla="*/ 326 w 671"/>
              <a:gd name="T81" fmla="*/ 85 h 711"/>
              <a:gd name="T82" fmla="*/ 335 w 671"/>
              <a:gd name="T83" fmla="*/ 71 h 711"/>
              <a:gd name="T84" fmla="*/ 332 w 671"/>
              <a:gd name="T85" fmla="*/ 57 h 711"/>
              <a:gd name="T86" fmla="*/ 295 w 671"/>
              <a:gd name="T87" fmla="*/ 45 h 711"/>
              <a:gd name="T88" fmla="*/ 252 w 671"/>
              <a:gd name="T89" fmla="*/ 45 h 711"/>
              <a:gd name="T90" fmla="*/ 187 w 671"/>
              <a:gd name="T91" fmla="*/ 19 h 711"/>
              <a:gd name="T92" fmla="*/ 130 w 671"/>
              <a:gd name="T93" fmla="*/ 9 h 711"/>
              <a:gd name="T94" fmla="*/ 96 w 671"/>
              <a:gd name="T95" fmla="*/ 5 h 711"/>
              <a:gd name="T96" fmla="*/ 74 w 671"/>
              <a:gd name="T97" fmla="*/ 42 h 7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71" h="711">
                <a:moveTo>
                  <a:pt x="74" y="42"/>
                </a:moveTo>
                <a:lnTo>
                  <a:pt x="119" y="164"/>
                </a:lnTo>
                <a:lnTo>
                  <a:pt x="91" y="178"/>
                </a:lnTo>
                <a:lnTo>
                  <a:pt x="104" y="217"/>
                </a:lnTo>
                <a:lnTo>
                  <a:pt x="107" y="248"/>
                </a:lnTo>
                <a:lnTo>
                  <a:pt x="100" y="270"/>
                </a:lnTo>
                <a:lnTo>
                  <a:pt x="83" y="293"/>
                </a:lnTo>
                <a:lnTo>
                  <a:pt x="28" y="357"/>
                </a:lnTo>
                <a:lnTo>
                  <a:pt x="31" y="369"/>
                </a:lnTo>
                <a:lnTo>
                  <a:pt x="45" y="381"/>
                </a:lnTo>
                <a:lnTo>
                  <a:pt x="22" y="427"/>
                </a:lnTo>
                <a:lnTo>
                  <a:pt x="37" y="459"/>
                </a:lnTo>
                <a:lnTo>
                  <a:pt x="45" y="472"/>
                </a:lnTo>
                <a:lnTo>
                  <a:pt x="29" y="514"/>
                </a:lnTo>
                <a:lnTo>
                  <a:pt x="12" y="525"/>
                </a:lnTo>
                <a:lnTo>
                  <a:pt x="20" y="552"/>
                </a:lnTo>
                <a:lnTo>
                  <a:pt x="20" y="577"/>
                </a:lnTo>
                <a:lnTo>
                  <a:pt x="9" y="595"/>
                </a:lnTo>
                <a:lnTo>
                  <a:pt x="11" y="613"/>
                </a:lnTo>
                <a:lnTo>
                  <a:pt x="0" y="625"/>
                </a:lnTo>
                <a:lnTo>
                  <a:pt x="17" y="647"/>
                </a:lnTo>
                <a:lnTo>
                  <a:pt x="31" y="644"/>
                </a:lnTo>
                <a:lnTo>
                  <a:pt x="31" y="670"/>
                </a:lnTo>
                <a:lnTo>
                  <a:pt x="39" y="681"/>
                </a:lnTo>
                <a:lnTo>
                  <a:pt x="51" y="667"/>
                </a:lnTo>
                <a:lnTo>
                  <a:pt x="62" y="670"/>
                </a:lnTo>
                <a:lnTo>
                  <a:pt x="68" y="687"/>
                </a:lnTo>
                <a:lnTo>
                  <a:pt x="76" y="696"/>
                </a:lnTo>
                <a:lnTo>
                  <a:pt x="76" y="710"/>
                </a:lnTo>
                <a:lnTo>
                  <a:pt x="105" y="670"/>
                </a:lnTo>
                <a:lnTo>
                  <a:pt x="105" y="661"/>
                </a:lnTo>
                <a:lnTo>
                  <a:pt x="119" y="650"/>
                </a:lnTo>
                <a:lnTo>
                  <a:pt x="142" y="664"/>
                </a:lnTo>
                <a:lnTo>
                  <a:pt x="156" y="639"/>
                </a:lnTo>
                <a:lnTo>
                  <a:pt x="167" y="625"/>
                </a:lnTo>
                <a:lnTo>
                  <a:pt x="164" y="610"/>
                </a:lnTo>
                <a:lnTo>
                  <a:pt x="156" y="610"/>
                </a:lnTo>
                <a:lnTo>
                  <a:pt x="136" y="596"/>
                </a:lnTo>
                <a:lnTo>
                  <a:pt x="153" y="587"/>
                </a:lnTo>
                <a:lnTo>
                  <a:pt x="199" y="537"/>
                </a:lnTo>
                <a:lnTo>
                  <a:pt x="238" y="520"/>
                </a:lnTo>
                <a:lnTo>
                  <a:pt x="318" y="485"/>
                </a:lnTo>
                <a:lnTo>
                  <a:pt x="357" y="463"/>
                </a:lnTo>
                <a:lnTo>
                  <a:pt x="411" y="442"/>
                </a:lnTo>
                <a:lnTo>
                  <a:pt x="454" y="403"/>
                </a:lnTo>
                <a:lnTo>
                  <a:pt x="463" y="378"/>
                </a:lnTo>
                <a:lnTo>
                  <a:pt x="482" y="380"/>
                </a:lnTo>
                <a:lnTo>
                  <a:pt x="556" y="330"/>
                </a:lnTo>
                <a:lnTo>
                  <a:pt x="658" y="238"/>
                </a:lnTo>
                <a:lnTo>
                  <a:pt x="656" y="224"/>
                </a:lnTo>
                <a:lnTo>
                  <a:pt x="641" y="181"/>
                </a:lnTo>
                <a:lnTo>
                  <a:pt x="618" y="156"/>
                </a:lnTo>
                <a:lnTo>
                  <a:pt x="616" y="145"/>
                </a:lnTo>
                <a:lnTo>
                  <a:pt x="622" y="136"/>
                </a:lnTo>
                <a:lnTo>
                  <a:pt x="636" y="130"/>
                </a:lnTo>
                <a:lnTo>
                  <a:pt x="670" y="119"/>
                </a:lnTo>
                <a:lnTo>
                  <a:pt x="661" y="114"/>
                </a:lnTo>
                <a:lnTo>
                  <a:pt x="644" y="107"/>
                </a:lnTo>
                <a:lnTo>
                  <a:pt x="627" y="90"/>
                </a:lnTo>
                <a:lnTo>
                  <a:pt x="632" y="79"/>
                </a:lnTo>
                <a:lnTo>
                  <a:pt x="622" y="79"/>
                </a:lnTo>
                <a:lnTo>
                  <a:pt x="604" y="85"/>
                </a:lnTo>
                <a:lnTo>
                  <a:pt x="599" y="79"/>
                </a:lnTo>
                <a:lnTo>
                  <a:pt x="601" y="71"/>
                </a:lnTo>
                <a:lnTo>
                  <a:pt x="584" y="74"/>
                </a:lnTo>
                <a:lnTo>
                  <a:pt x="570" y="68"/>
                </a:lnTo>
                <a:lnTo>
                  <a:pt x="556" y="82"/>
                </a:lnTo>
                <a:lnTo>
                  <a:pt x="536" y="97"/>
                </a:lnTo>
                <a:lnTo>
                  <a:pt x="528" y="97"/>
                </a:lnTo>
                <a:lnTo>
                  <a:pt x="539" y="105"/>
                </a:lnTo>
                <a:lnTo>
                  <a:pt x="528" y="111"/>
                </a:lnTo>
                <a:lnTo>
                  <a:pt x="505" y="114"/>
                </a:lnTo>
                <a:lnTo>
                  <a:pt x="485" y="119"/>
                </a:lnTo>
                <a:lnTo>
                  <a:pt x="471" y="114"/>
                </a:lnTo>
                <a:lnTo>
                  <a:pt x="463" y="105"/>
                </a:lnTo>
                <a:lnTo>
                  <a:pt x="440" y="105"/>
                </a:lnTo>
                <a:lnTo>
                  <a:pt x="423" y="102"/>
                </a:lnTo>
                <a:lnTo>
                  <a:pt x="406" y="111"/>
                </a:lnTo>
                <a:lnTo>
                  <a:pt x="383" y="116"/>
                </a:lnTo>
                <a:lnTo>
                  <a:pt x="361" y="107"/>
                </a:lnTo>
                <a:lnTo>
                  <a:pt x="340" y="97"/>
                </a:lnTo>
                <a:lnTo>
                  <a:pt x="326" y="85"/>
                </a:lnTo>
                <a:lnTo>
                  <a:pt x="323" y="76"/>
                </a:lnTo>
                <a:lnTo>
                  <a:pt x="335" y="71"/>
                </a:lnTo>
                <a:lnTo>
                  <a:pt x="337" y="62"/>
                </a:lnTo>
                <a:lnTo>
                  <a:pt x="332" y="57"/>
                </a:lnTo>
                <a:lnTo>
                  <a:pt x="312" y="54"/>
                </a:lnTo>
                <a:lnTo>
                  <a:pt x="295" y="45"/>
                </a:lnTo>
                <a:lnTo>
                  <a:pt x="266" y="40"/>
                </a:lnTo>
                <a:lnTo>
                  <a:pt x="252" y="45"/>
                </a:lnTo>
                <a:lnTo>
                  <a:pt x="230" y="37"/>
                </a:lnTo>
                <a:lnTo>
                  <a:pt x="187" y="19"/>
                </a:lnTo>
                <a:lnTo>
                  <a:pt x="156" y="19"/>
                </a:lnTo>
                <a:lnTo>
                  <a:pt x="130" y="9"/>
                </a:lnTo>
                <a:lnTo>
                  <a:pt x="114" y="0"/>
                </a:lnTo>
                <a:lnTo>
                  <a:pt x="96" y="5"/>
                </a:lnTo>
                <a:lnTo>
                  <a:pt x="88" y="17"/>
                </a:lnTo>
                <a:lnTo>
                  <a:pt x="74" y="42"/>
                </a:ln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19" name="Freeform 15"/>
          <p:cNvSpPr>
            <a:spLocks/>
          </p:cNvSpPr>
          <p:nvPr/>
        </p:nvSpPr>
        <p:spPr bwMode="auto">
          <a:xfrm>
            <a:off x="5496995" y="2062499"/>
            <a:ext cx="1132452" cy="1500648"/>
          </a:xfrm>
          <a:custGeom>
            <a:avLst/>
            <a:gdLst>
              <a:gd name="T0" fmla="*/ 641 w 642"/>
              <a:gd name="T1" fmla="*/ 170 h 895"/>
              <a:gd name="T2" fmla="*/ 624 w 642"/>
              <a:gd name="T3" fmla="*/ 209 h 895"/>
              <a:gd name="T4" fmla="*/ 627 w 642"/>
              <a:gd name="T5" fmla="*/ 266 h 895"/>
              <a:gd name="T6" fmla="*/ 587 w 642"/>
              <a:gd name="T7" fmla="*/ 318 h 895"/>
              <a:gd name="T8" fmla="*/ 553 w 642"/>
              <a:gd name="T9" fmla="*/ 375 h 895"/>
              <a:gd name="T10" fmla="*/ 541 w 642"/>
              <a:gd name="T11" fmla="*/ 434 h 895"/>
              <a:gd name="T12" fmla="*/ 567 w 642"/>
              <a:gd name="T13" fmla="*/ 477 h 895"/>
              <a:gd name="T14" fmla="*/ 550 w 642"/>
              <a:gd name="T15" fmla="*/ 519 h 895"/>
              <a:gd name="T16" fmla="*/ 541 w 642"/>
              <a:gd name="T17" fmla="*/ 559 h 895"/>
              <a:gd name="T18" fmla="*/ 533 w 642"/>
              <a:gd name="T19" fmla="*/ 598 h 895"/>
              <a:gd name="T20" fmla="*/ 522 w 642"/>
              <a:gd name="T21" fmla="*/ 630 h 895"/>
              <a:gd name="T22" fmla="*/ 510 w 642"/>
              <a:gd name="T23" fmla="*/ 638 h 895"/>
              <a:gd name="T24" fmla="*/ 496 w 642"/>
              <a:gd name="T25" fmla="*/ 644 h 895"/>
              <a:gd name="T26" fmla="*/ 462 w 642"/>
              <a:gd name="T27" fmla="*/ 632 h 895"/>
              <a:gd name="T28" fmla="*/ 417 w 642"/>
              <a:gd name="T29" fmla="*/ 670 h 895"/>
              <a:gd name="T30" fmla="*/ 412 w 642"/>
              <a:gd name="T31" fmla="*/ 684 h 895"/>
              <a:gd name="T32" fmla="*/ 443 w 642"/>
              <a:gd name="T33" fmla="*/ 737 h 895"/>
              <a:gd name="T34" fmla="*/ 429 w 642"/>
              <a:gd name="T35" fmla="*/ 755 h 895"/>
              <a:gd name="T36" fmla="*/ 394 w 642"/>
              <a:gd name="T37" fmla="*/ 800 h 895"/>
              <a:gd name="T38" fmla="*/ 369 w 642"/>
              <a:gd name="T39" fmla="*/ 786 h 895"/>
              <a:gd name="T40" fmla="*/ 363 w 642"/>
              <a:gd name="T41" fmla="*/ 822 h 895"/>
              <a:gd name="T42" fmla="*/ 355 w 642"/>
              <a:gd name="T43" fmla="*/ 843 h 895"/>
              <a:gd name="T44" fmla="*/ 324 w 642"/>
              <a:gd name="T45" fmla="*/ 862 h 895"/>
              <a:gd name="T46" fmla="*/ 312 w 642"/>
              <a:gd name="T47" fmla="*/ 891 h 895"/>
              <a:gd name="T48" fmla="*/ 289 w 642"/>
              <a:gd name="T49" fmla="*/ 891 h 895"/>
              <a:gd name="T50" fmla="*/ 281 w 642"/>
              <a:gd name="T51" fmla="*/ 868 h 895"/>
              <a:gd name="T52" fmla="*/ 258 w 642"/>
              <a:gd name="T53" fmla="*/ 870 h 895"/>
              <a:gd name="T54" fmla="*/ 224 w 642"/>
              <a:gd name="T55" fmla="*/ 865 h 895"/>
              <a:gd name="T56" fmla="*/ 199 w 642"/>
              <a:gd name="T57" fmla="*/ 851 h 895"/>
              <a:gd name="T58" fmla="*/ 167 w 642"/>
              <a:gd name="T59" fmla="*/ 825 h 895"/>
              <a:gd name="T60" fmla="*/ 131 w 642"/>
              <a:gd name="T61" fmla="*/ 794 h 895"/>
              <a:gd name="T62" fmla="*/ 79 w 642"/>
              <a:gd name="T63" fmla="*/ 732 h 895"/>
              <a:gd name="T64" fmla="*/ 114 w 642"/>
              <a:gd name="T65" fmla="*/ 709 h 895"/>
              <a:gd name="T66" fmla="*/ 128 w 642"/>
              <a:gd name="T67" fmla="*/ 684 h 895"/>
              <a:gd name="T68" fmla="*/ 145 w 642"/>
              <a:gd name="T69" fmla="*/ 689 h 895"/>
              <a:gd name="T70" fmla="*/ 153 w 642"/>
              <a:gd name="T71" fmla="*/ 667 h 895"/>
              <a:gd name="T72" fmla="*/ 139 w 642"/>
              <a:gd name="T73" fmla="*/ 630 h 895"/>
              <a:gd name="T74" fmla="*/ 139 w 642"/>
              <a:gd name="T75" fmla="*/ 596 h 895"/>
              <a:gd name="T76" fmla="*/ 55 w 642"/>
              <a:gd name="T77" fmla="*/ 519 h 895"/>
              <a:gd name="T78" fmla="*/ 12 w 642"/>
              <a:gd name="T79" fmla="*/ 508 h 895"/>
              <a:gd name="T80" fmla="*/ 20 w 642"/>
              <a:gd name="T81" fmla="*/ 459 h 895"/>
              <a:gd name="T82" fmla="*/ 34 w 642"/>
              <a:gd name="T83" fmla="*/ 459 h 895"/>
              <a:gd name="T84" fmla="*/ 43 w 642"/>
              <a:gd name="T85" fmla="*/ 431 h 895"/>
              <a:gd name="T86" fmla="*/ 65 w 642"/>
              <a:gd name="T87" fmla="*/ 377 h 895"/>
              <a:gd name="T88" fmla="*/ 83 w 642"/>
              <a:gd name="T89" fmla="*/ 320 h 895"/>
              <a:gd name="T90" fmla="*/ 59 w 642"/>
              <a:gd name="T91" fmla="*/ 292 h 895"/>
              <a:gd name="T92" fmla="*/ 124 w 642"/>
              <a:gd name="T93" fmla="*/ 279 h 895"/>
              <a:gd name="T94" fmla="*/ 191 w 642"/>
              <a:gd name="T95" fmla="*/ 245 h 895"/>
              <a:gd name="T96" fmla="*/ 174 w 642"/>
              <a:gd name="T97" fmla="*/ 169 h 895"/>
              <a:gd name="T98" fmla="*/ 231 w 642"/>
              <a:gd name="T99" fmla="*/ 79 h 895"/>
              <a:gd name="T100" fmla="*/ 298 w 642"/>
              <a:gd name="T101" fmla="*/ 26 h 895"/>
              <a:gd name="T102" fmla="*/ 343 w 642"/>
              <a:gd name="T103" fmla="*/ 19 h 895"/>
              <a:gd name="T104" fmla="*/ 383 w 642"/>
              <a:gd name="T105" fmla="*/ 28 h 895"/>
              <a:gd name="T106" fmla="*/ 443 w 642"/>
              <a:gd name="T107" fmla="*/ 47 h 895"/>
              <a:gd name="T108" fmla="*/ 499 w 642"/>
              <a:gd name="T109" fmla="*/ 56 h 895"/>
              <a:gd name="T110" fmla="*/ 567 w 642"/>
              <a:gd name="T111" fmla="*/ 47 h 8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42" h="895">
                <a:moveTo>
                  <a:pt x="596" y="45"/>
                </a:moveTo>
                <a:lnTo>
                  <a:pt x="641" y="170"/>
                </a:lnTo>
                <a:lnTo>
                  <a:pt x="613" y="184"/>
                </a:lnTo>
                <a:lnTo>
                  <a:pt x="624" y="209"/>
                </a:lnTo>
                <a:lnTo>
                  <a:pt x="629" y="244"/>
                </a:lnTo>
                <a:lnTo>
                  <a:pt x="627" y="266"/>
                </a:lnTo>
                <a:lnTo>
                  <a:pt x="618" y="280"/>
                </a:lnTo>
                <a:lnTo>
                  <a:pt x="587" y="318"/>
                </a:lnTo>
                <a:lnTo>
                  <a:pt x="550" y="360"/>
                </a:lnTo>
                <a:lnTo>
                  <a:pt x="553" y="375"/>
                </a:lnTo>
                <a:lnTo>
                  <a:pt x="567" y="385"/>
                </a:lnTo>
                <a:lnTo>
                  <a:pt x="541" y="434"/>
                </a:lnTo>
                <a:lnTo>
                  <a:pt x="553" y="454"/>
                </a:lnTo>
                <a:lnTo>
                  <a:pt x="567" y="477"/>
                </a:lnTo>
                <a:lnTo>
                  <a:pt x="558" y="499"/>
                </a:lnTo>
                <a:lnTo>
                  <a:pt x="550" y="519"/>
                </a:lnTo>
                <a:lnTo>
                  <a:pt x="533" y="530"/>
                </a:lnTo>
                <a:lnTo>
                  <a:pt x="541" y="559"/>
                </a:lnTo>
                <a:lnTo>
                  <a:pt x="541" y="579"/>
                </a:lnTo>
                <a:lnTo>
                  <a:pt x="533" y="598"/>
                </a:lnTo>
                <a:lnTo>
                  <a:pt x="533" y="618"/>
                </a:lnTo>
                <a:lnTo>
                  <a:pt x="522" y="630"/>
                </a:lnTo>
                <a:lnTo>
                  <a:pt x="522" y="635"/>
                </a:lnTo>
                <a:lnTo>
                  <a:pt x="510" y="638"/>
                </a:lnTo>
                <a:lnTo>
                  <a:pt x="502" y="649"/>
                </a:lnTo>
                <a:lnTo>
                  <a:pt x="496" y="644"/>
                </a:lnTo>
                <a:lnTo>
                  <a:pt x="479" y="632"/>
                </a:lnTo>
                <a:lnTo>
                  <a:pt x="462" y="632"/>
                </a:lnTo>
                <a:lnTo>
                  <a:pt x="446" y="641"/>
                </a:lnTo>
                <a:lnTo>
                  <a:pt x="417" y="670"/>
                </a:lnTo>
                <a:lnTo>
                  <a:pt x="408" y="675"/>
                </a:lnTo>
                <a:lnTo>
                  <a:pt x="412" y="684"/>
                </a:lnTo>
                <a:lnTo>
                  <a:pt x="439" y="726"/>
                </a:lnTo>
                <a:lnTo>
                  <a:pt x="443" y="737"/>
                </a:lnTo>
                <a:lnTo>
                  <a:pt x="439" y="749"/>
                </a:lnTo>
                <a:lnTo>
                  <a:pt x="429" y="755"/>
                </a:lnTo>
                <a:lnTo>
                  <a:pt x="406" y="780"/>
                </a:lnTo>
                <a:lnTo>
                  <a:pt x="394" y="800"/>
                </a:lnTo>
                <a:lnTo>
                  <a:pt x="383" y="791"/>
                </a:lnTo>
                <a:lnTo>
                  <a:pt x="369" y="786"/>
                </a:lnTo>
                <a:lnTo>
                  <a:pt x="363" y="791"/>
                </a:lnTo>
                <a:lnTo>
                  <a:pt x="363" y="822"/>
                </a:lnTo>
                <a:lnTo>
                  <a:pt x="360" y="839"/>
                </a:lnTo>
                <a:lnTo>
                  <a:pt x="355" y="843"/>
                </a:lnTo>
                <a:lnTo>
                  <a:pt x="329" y="854"/>
                </a:lnTo>
                <a:lnTo>
                  <a:pt x="324" y="862"/>
                </a:lnTo>
                <a:lnTo>
                  <a:pt x="318" y="879"/>
                </a:lnTo>
                <a:lnTo>
                  <a:pt x="312" y="891"/>
                </a:lnTo>
                <a:lnTo>
                  <a:pt x="303" y="894"/>
                </a:lnTo>
                <a:lnTo>
                  <a:pt x="289" y="891"/>
                </a:lnTo>
                <a:lnTo>
                  <a:pt x="281" y="885"/>
                </a:lnTo>
                <a:lnTo>
                  <a:pt x="281" y="868"/>
                </a:lnTo>
                <a:lnTo>
                  <a:pt x="272" y="860"/>
                </a:lnTo>
                <a:lnTo>
                  <a:pt x="258" y="870"/>
                </a:lnTo>
                <a:lnTo>
                  <a:pt x="230" y="885"/>
                </a:lnTo>
                <a:lnTo>
                  <a:pt x="224" y="865"/>
                </a:lnTo>
                <a:lnTo>
                  <a:pt x="210" y="856"/>
                </a:lnTo>
                <a:lnTo>
                  <a:pt x="199" y="851"/>
                </a:lnTo>
                <a:lnTo>
                  <a:pt x="184" y="848"/>
                </a:lnTo>
                <a:lnTo>
                  <a:pt x="167" y="825"/>
                </a:lnTo>
                <a:lnTo>
                  <a:pt x="145" y="789"/>
                </a:lnTo>
                <a:lnTo>
                  <a:pt x="131" y="794"/>
                </a:lnTo>
                <a:lnTo>
                  <a:pt x="117" y="800"/>
                </a:lnTo>
                <a:lnTo>
                  <a:pt x="79" y="732"/>
                </a:lnTo>
                <a:lnTo>
                  <a:pt x="91" y="732"/>
                </a:lnTo>
                <a:lnTo>
                  <a:pt x="114" y="709"/>
                </a:lnTo>
                <a:lnTo>
                  <a:pt x="117" y="692"/>
                </a:lnTo>
                <a:lnTo>
                  <a:pt x="128" y="684"/>
                </a:lnTo>
                <a:lnTo>
                  <a:pt x="136" y="684"/>
                </a:lnTo>
                <a:lnTo>
                  <a:pt x="145" y="689"/>
                </a:lnTo>
                <a:lnTo>
                  <a:pt x="153" y="680"/>
                </a:lnTo>
                <a:lnTo>
                  <a:pt x="153" y="667"/>
                </a:lnTo>
                <a:lnTo>
                  <a:pt x="136" y="661"/>
                </a:lnTo>
                <a:lnTo>
                  <a:pt x="139" y="630"/>
                </a:lnTo>
                <a:lnTo>
                  <a:pt x="139" y="604"/>
                </a:lnTo>
                <a:lnTo>
                  <a:pt x="139" y="596"/>
                </a:lnTo>
                <a:lnTo>
                  <a:pt x="119" y="584"/>
                </a:lnTo>
                <a:lnTo>
                  <a:pt x="55" y="519"/>
                </a:lnTo>
                <a:lnTo>
                  <a:pt x="26" y="542"/>
                </a:lnTo>
                <a:lnTo>
                  <a:pt x="12" y="508"/>
                </a:lnTo>
                <a:lnTo>
                  <a:pt x="0" y="491"/>
                </a:lnTo>
                <a:lnTo>
                  <a:pt x="20" y="459"/>
                </a:lnTo>
                <a:lnTo>
                  <a:pt x="26" y="442"/>
                </a:lnTo>
                <a:lnTo>
                  <a:pt x="34" y="459"/>
                </a:lnTo>
                <a:lnTo>
                  <a:pt x="48" y="454"/>
                </a:lnTo>
                <a:lnTo>
                  <a:pt x="43" y="431"/>
                </a:lnTo>
                <a:lnTo>
                  <a:pt x="37" y="397"/>
                </a:lnTo>
                <a:lnTo>
                  <a:pt x="65" y="377"/>
                </a:lnTo>
                <a:lnTo>
                  <a:pt x="77" y="363"/>
                </a:lnTo>
                <a:lnTo>
                  <a:pt x="83" y="320"/>
                </a:lnTo>
                <a:lnTo>
                  <a:pt x="65" y="311"/>
                </a:lnTo>
                <a:lnTo>
                  <a:pt x="59" y="292"/>
                </a:lnTo>
                <a:lnTo>
                  <a:pt x="68" y="278"/>
                </a:lnTo>
                <a:lnTo>
                  <a:pt x="124" y="279"/>
                </a:lnTo>
                <a:lnTo>
                  <a:pt x="159" y="297"/>
                </a:lnTo>
                <a:lnTo>
                  <a:pt x="191" y="245"/>
                </a:lnTo>
                <a:lnTo>
                  <a:pt x="168" y="229"/>
                </a:lnTo>
                <a:lnTo>
                  <a:pt x="174" y="169"/>
                </a:lnTo>
                <a:lnTo>
                  <a:pt x="228" y="94"/>
                </a:lnTo>
                <a:lnTo>
                  <a:pt x="231" y="79"/>
                </a:lnTo>
                <a:lnTo>
                  <a:pt x="273" y="64"/>
                </a:lnTo>
                <a:lnTo>
                  <a:pt x="298" y="26"/>
                </a:lnTo>
                <a:lnTo>
                  <a:pt x="324" y="0"/>
                </a:lnTo>
                <a:lnTo>
                  <a:pt x="343" y="19"/>
                </a:lnTo>
                <a:lnTo>
                  <a:pt x="358" y="19"/>
                </a:lnTo>
                <a:lnTo>
                  <a:pt x="383" y="28"/>
                </a:lnTo>
                <a:lnTo>
                  <a:pt x="420" y="31"/>
                </a:lnTo>
                <a:lnTo>
                  <a:pt x="443" y="47"/>
                </a:lnTo>
                <a:lnTo>
                  <a:pt x="471" y="59"/>
                </a:lnTo>
                <a:lnTo>
                  <a:pt x="499" y="56"/>
                </a:lnTo>
                <a:lnTo>
                  <a:pt x="536" y="47"/>
                </a:lnTo>
                <a:lnTo>
                  <a:pt x="567" y="47"/>
                </a:lnTo>
                <a:lnTo>
                  <a:pt x="596" y="45"/>
                </a:lnTo>
              </a:path>
            </a:pathLst>
          </a:custGeom>
          <a:solidFill>
            <a:schemeClr val="accent2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0" name="Freeform 16"/>
          <p:cNvSpPr>
            <a:spLocks/>
          </p:cNvSpPr>
          <p:nvPr/>
        </p:nvSpPr>
        <p:spPr bwMode="auto">
          <a:xfrm>
            <a:off x="5407909" y="1861246"/>
            <a:ext cx="658332" cy="702928"/>
          </a:xfrm>
          <a:custGeom>
            <a:avLst/>
            <a:gdLst>
              <a:gd name="T0" fmla="*/ 373 w 374"/>
              <a:gd name="T1" fmla="*/ 119 h 419"/>
              <a:gd name="T2" fmla="*/ 363 w 374"/>
              <a:gd name="T3" fmla="*/ 108 h 419"/>
              <a:gd name="T4" fmla="*/ 341 w 374"/>
              <a:gd name="T5" fmla="*/ 108 h 419"/>
              <a:gd name="T6" fmla="*/ 315 w 374"/>
              <a:gd name="T7" fmla="*/ 102 h 419"/>
              <a:gd name="T8" fmla="*/ 270 w 374"/>
              <a:gd name="T9" fmla="*/ 88 h 419"/>
              <a:gd name="T10" fmla="*/ 250 w 374"/>
              <a:gd name="T11" fmla="*/ 65 h 419"/>
              <a:gd name="T12" fmla="*/ 242 w 374"/>
              <a:gd name="T13" fmla="*/ 60 h 419"/>
              <a:gd name="T14" fmla="*/ 235 w 374"/>
              <a:gd name="T15" fmla="*/ 71 h 419"/>
              <a:gd name="T16" fmla="*/ 230 w 374"/>
              <a:gd name="T17" fmla="*/ 91 h 419"/>
              <a:gd name="T18" fmla="*/ 213 w 374"/>
              <a:gd name="T19" fmla="*/ 73 h 419"/>
              <a:gd name="T20" fmla="*/ 210 w 374"/>
              <a:gd name="T21" fmla="*/ 63 h 419"/>
              <a:gd name="T22" fmla="*/ 225 w 374"/>
              <a:gd name="T23" fmla="*/ 51 h 419"/>
              <a:gd name="T24" fmla="*/ 227 w 374"/>
              <a:gd name="T25" fmla="*/ 48 h 419"/>
              <a:gd name="T26" fmla="*/ 210 w 374"/>
              <a:gd name="T27" fmla="*/ 11 h 419"/>
              <a:gd name="T28" fmla="*/ 190 w 374"/>
              <a:gd name="T29" fmla="*/ 17 h 419"/>
              <a:gd name="T30" fmla="*/ 168 w 374"/>
              <a:gd name="T31" fmla="*/ 17 h 419"/>
              <a:gd name="T32" fmla="*/ 138 w 374"/>
              <a:gd name="T33" fmla="*/ 0 h 419"/>
              <a:gd name="T34" fmla="*/ 133 w 374"/>
              <a:gd name="T35" fmla="*/ 18 h 419"/>
              <a:gd name="T36" fmla="*/ 129 w 374"/>
              <a:gd name="T37" fmla="*/ 34 h 419"/>
              <a:gd name="T38" fmla="*/ 115 w 374"/>
              <a:gd name="T39" fmla="*/ 40 h 419"/>
              <a:gd name="T40" fmla="*/ 102 w 374"/>
              <a:gd name="T41" fmla="*/ 48 h 419"/>
              <a:gd name="T42" fmla="*/ 97 w 374"/>
              <a:gd name="T43" fmla="*/ 68 h 419"/>
              <a:gd name="T44" fmla="*/ 92 w 374"/>
              <a:gd name="T45" fmla="*/ 82 h 419"/>
              <a:gd name="T46" fmla="*/ 68 w 374"/>
              <a:gd name="T47" fmla="*/ 99 h 419"/>
              <a:gd name="T48" fmla="*/ 62 w 374"/>
              <a:gd name="T49" fmla="*/ 120 h 419"/>
              <a:gd name="T50" fmla="*/ 51 w 374"/>
              <a:gd name="T51" fmla="*/ 127 h 419"/>
              <a:gd name="T52" fmla="*/ 37 w 374"/>
              <a:gd name="T53" fmla="*/ 134 h 419"/>
              <a:gd name="T54" fmla="*/ 36 w 374"/>
              <a:gd name="T55" fmla="*/ 156 h 419"/>
              <a:gd name="T56" fmla="*/ 26 w 374"/>
              <a:gd name="T57" fmla="*/ 171 h 419"/>
              <a:gd name="T58" fmla="*/ 14 w 374"/>
              <a:gd name="T59" fmla="*/ 193 h 419"/>
              <a:gd name="T60" fmla="*/ 17 w 374"/>
              <a:gd name="T61" fmla="*/ 207 h 419"/>
              <a:gd name="T62" fmla="*/ 0 w 374"/>
              <a:gd name="T63" fmla="*/ 218 h 419"/>
              <a:gd name="T64" fmla="*/ 5 w 374"/>
              <a:gd name="T65" fmla="*/ 236 h 419"/>
              <a:gd name="T66" fmla="*/ 3 w 374"/>
              <a:gd name="T67" fmla="*/ 258 h 419"/>
              <a:gd name="T68" fmla="*/ 26 w 374"/>
              <a:gd name="T69" fmla="*/ 276 h 419"/>
              <a:gd name="T70" fmla="*/ 42 w 374"/>
              <a:gd name="T71" fmla="*/ 288 h 419"/>
              <a:gd name="T72" fmla="*/ 63 w 374"/>
              <a:gd name="T73" fmla="*/ 278 h 419"/>
              <a:gd name="T74" fmla="*/ 88 w 374"/>
              <a:gd name="T75" fmla="*/ 290 h 419"/>
              <a:gd name="T76" fmla="*/ 99 w 374"/>
              <a:gd name="T77" fmla="*/ 307 h 419"/>
              <a:gd name="T78" fmla="*/ 105 w 374"/>
              <a:gd name="T79" fmla="*/ 327 h 419"/>
              <a:gd name="T80" fmla="*/ 138 w 374"/>
              <a:gd name="T81" fmla="*/ 333 h 419"/>
              <a:gd name="T82" fmla="*/ 151 w 374"/>
              <a:gd name="T83" fmla="*/ 341 h 419"/>
              <a:gd name="T84" fmla="*/ 147 w 374"/>
              <a:gd name="T85" fmla="*/ 363 h 419"/>
              <a:gd name="T86" fmla="*/ 125 w 374"/>
              <a:gd name="T87" fmla="*/ 367 h 419"/>
              <a:gd name="T88" fmla="*/ 123 w 374"/>
              <a:gd name="T89" fmla="*/ 399 h 419"/>
              <a:gd name="T90" fmla="*/ 176 w 374"/>
              <a:gd name="T91" fmla="*/ 399 h 419"/>
              <a:gd name="T92" fmla="*/ 210 w 374"/>
              <a:gd name="T93" fmla="*/ 418 h 419"/>
              <a:gd name="T94" fmla="*/ 242 w 374"/>
              <a:gd name="T95" fmla="*/ 363 h 419"/>
              <a:gd name="T96" fmla="*/ 218 w 374"/>
              <a:gd name="T97" fmla="*/ 346 h 419"/>
              <a:gd name="T98" fmla="*/ 225 w 374"/>
              <a:gd name="T99" fmla="*/ 287 h 419"/>
              <a:gd name="T100" fmla="*/ 277 w 374"/>
              <a:gd name="T101" fmla="*/ 217 h 419"/>
              <a:gd name="T102" fmla="*/ 282 w 374"/>
              <a:gd name="T103" fmla="*/ 198 h 419"/>
              <a:gd name="T104" fmla="*/ 324 w 374"/>
              <a:gd name="T105" fmla="*/ 184 h 419"/>
              <a:gd name="T106" fmla="*/ 349 w 374"/>
              <a:gd name="T107" fmla="*/ 144 h 419"/>
              <a:gd name="T108" fmla="*/ 373 w 374"/>
              <a:gd name="T109" fmla="*/ 119 h 4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74" h="419">
                <a:moveTo>
                  <a:pt x="373" y="119"/>
                </a:moveTo>
                <a:lnTo>
                  <a:pt x="363" y="108"/>
                </a:lnTo>
                <a:lnTo>
                  <a:pt x="341" y="108"/>
                </a:lnTo>
                <a:lnTo>
                  <a:pt x="315" y="102"/>
                </a:lnTo>
                <a:lnTo>
                  <a:pt x="270" y="88"/>
                </a:lnTo>
                <a:lnTo>
                  <a:pt x="250" y="65"/>
                </a:lnTo>
                <a:lnTo>
                  <a:pt x="242" y="60"/>
                </a:lnTo>
                <a:lnTo>
                  <a:pt x="235" y="71"/>
                </a:lnTo>
                <a:lnTo>
                  <a:pt x="230" y="91"/>
                </a:lnTo>
                <a:lnTo>
                  <a:pt x="213" y="73"/>
                </a:lnTo>
                <a:lnTo>
                  <a:pt x="210" y="63"/>
                </a:lnTo>
                <a:lnTo>
                  <a:pt x="225" y="51"/>
                </a:lnTo>
                <a:lnTo>
                  <a:pt x="227" y="48"/>
                </a:lnTo>
                <a:lnTo>
                  <a:pt x="210" y="11"/>
                </a:lnTo>
                <a:lnTo>
                  <a:pt x="190" y="17"/>
                </a:lnTo>
                <a:lnTo>
                  <a:pt x="168" y="17"/>
                </a:lnTo>
                <a:lnTo>
                  <a:pt x="138" y="0"/>
                </a:lnTo>
                <a:lnTo>
                  <a:pt x="133" y="18"/>
                </a:lnTo>
                <a:lnTo>
                  <a:pt x="129" y="34"/>
                </a:lnTo>
                <a:lnTo>
                  <a:pt x="115" y="40"/>
                </a:lnTo>
                <a:lnTo>
                  <a:pt x="102" y="48"/>
                </a:lnTo>
                <a:lnTo>
                  <a:pt x="97" y="68"/>
                </a:lnTo>
                <a:lnTo>
                  <a:pt x="92" y="82"/>
                </a:lnTo>
                <a:lnTo>
                  <a:pt x="68" y="99"/>
                </a:lnTo>
                <a:lnTo>
                  <a:pt x="62" y="120"/>
                </a:lnTo>
                <a:lnTo>
                  <a:pt x="51" y="127"/>
                </a:lnTo>
                <a:lnTo>
                  <a:pt x="37" y="134"/>
                </a:lnTo>
                <a:lnTo>
                  <a:pt x="36" y="156"/>
                </a:lnTo>
                <a:lnTo>
                  <a:pt x="26" y="171"/>
                </a:lnTo>
                <a:lnTo>
                  <a:pt x="14" y="193"/>
                </a:lnTo>
                <a:lnTo>
                  <a:pt x="17" y="207"/>
                </a:lnTo>
                <a:lnTo>
                  <a:pt x="0" y="218"/>
                </a:lnTo>
                <a:lnTo>
                  <a:pt x="5" y="236"/>
                </a:lnTo>
                <a:lnTo>
                  <a:pt x="3" y="258"/>
                </a:lnTo>
                <a:lnTo>
                  <a:pt x="26" y="276"/>
                </a:lnTo>
                <a:lnTo>
                  <a:pt x="42" y="288"/>
                </a:lnTo>
                <a:lnTo>
                  <a:pt x="63" y="278"/>
                </a:lnTo>
                <a:lnTo>
                  <a:pt x="88" y="290"/>
                </a:lnTo>
                <a:lnTo>
                  <a:pt x="99" y="307"/>
                </a:lnTo>
                <a:lnTo>
                  <a:pt x="105" y="327"/>
                </a:lnTo>
                <a:lnTo>
                  <a:pt x="138" y="333"/>
                </a:lnTo>
                <a:lnTo>
                  <a:pt x="151" y="341"/>
                </a:lnTo>
                <a:lnTo>
                  <a:pt x="147" y="363"/>
                </a:lnTo>
                <a:lnTo>
                  <a:pt x="125" y="367"/>
                </a:lnTo>
                <a:lnTo>
                  <a:pt x="123" y="399"/>
                </a:lnTo>
                <a:lnTo>
                  <a:pt x="176" y="399"/>
                </a:lnTo>
                <a:lnTo>
                  <a:pt x="210" y="418"/>
                </a:lnTo>
                <a:lnTo>
                  <a:pt x="242" y="363"/>
                </a:lnTo>
                <a:lnTo>
                  <a:pt x="218" y="346"/>
                </a:lnTo>
                <a:lnTo>
                  <a:pt x="225" y="287"/>
                </a:lnTo>
                <a:lnTo>
                  <a:pt x="277" y="217"/>
                </a:lnTo>
                <a:lnTo>
                  <a:pt x="282" y="198"/>
                </a:lnTo>
                <a:lnTo>
                  <a:pt x="324" y="184"/>
                </a:lnTo>
                <a:lnTo>
                  <a:pt x="349" y="144"/>
                </a:lnTo>
                <a:lnTo>
                  <a:pt x="373" y="119"/>
                </a:lnTo>
              </a:path>
            </a:pathLst>
          </a:custGeom>
          <a:solidFill>
            <a:srgbClr val="FFCD00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1" name="Freeform 17"/>
          <p:cNvSpPr>
            <a:spLocks/>
          </p:cNvSpPr>
          <p:nvPr/>
        </p:nvSpPr>
        <p:spPr bwMode="auto">
          <a:xfrm>
            <a:off x="5104412" y="1810203"/>
            <a:ext cx="548107" cy="488550"/>
          </a:xfrm>
          <a:custGeom>
            <a:avLst/>
            <a:gdLst>
              <a:gd name="T0" fmla="*/ 310 w 311"/>
              <a:gd name="T1" fmla="*/ 30 h 292"/>
              <a:gd name="T2" fmla="*/ 300 w 311"/>
              <a:gd name="T3" fmla="*/ 23 h 292"/>
              <a:gd name="T4" fmla="*/ 275 w 311"/>
              <a:gd name="T5" fmla="*/ 43 h 292"/>
              <a:gd name="T6" fmla="*/ 249 w 311"/>
              <a:gd name="T7" fmla="*/ 43 h 292"/>
              <a:gd name="T8" fmla="*/ 238 w 311"/>
              <a:gd name="T9" fmla="*/ 51 h 292"/>
              <a:gd name="T10" fmla="*/ 218 w 311"/>
              <a:gd name="T11" fmla="*/ 51 h 292"/>
              <a:gd name="T12" fmla="*/ 187 w 311"/>
              <a:gd name="T13" fmla="*/ 34 h 292"/>
              <a:gd name="T14" fmla="*/ 167 w 311"/>
              <a:gd name="T15" fmla="*/ 23 h 292"/>
              <a:gd name="T16" fmla="*/ 147 w 311"/>
              <a:gd name="T17" fmla="*/ 26 h 292"/>
              <a:gd name="T18" fmla="*/ 90 w 311"/>
              <a:gd name="T19" fmla="*/ 0 h 292"/>
              <a:gd name="T20" fmla="*/ 73 w 311"/>
              <a:gd name="T21" fmla="*/ 12 h 292"/>
              <a:gd name="T22" fmla="*/ 59 w 311"/>
              <a:gd name="T23" fmla="*/ 15 h 292"/>
              <a:gd name="T24" fmla="*/ 54 w 311"/>
              <a:gd name="T25" fmla="*/ 26 h 292"/>
              <a:gd name="T26" fmla="*/ 59 w 311"/>
              <a:gd name="T27" fmla="*/ 34 h 292"/>
              <a:gd name="T28" fmla="*/ 56 w 311"/>
              <a:gd name="T29" fmla="*/ 43 h 292"/>
              <a:gd name="T30" fmla="*/ 22 w 311"/>
              <a:gd name="T31" fmla="*/ 36 h 292"/>
              <a:gd name="T32" fmla="*/ 6 w 311"/>
              <a:gd name="T33" fmla="*/ 46 h 292"/>
              <a:gd name="T34" fmla="*/ 0 w 311"/>
              <a:gd name="T35" fmla="*/ 61 h 292"/>
              <a:gd name="T36" fmla="*/ 1 w 311"/>
              <a:gd name="T37" fmla="*/ 80 h 292"/>
              <a:gd name="T38" fmla="*/ 25 w 311"/>
              <a:gd name="T39" fmla="*/ 111 h 292"/>
              <a:gd name="T40" fmla="*/ 19 w 311"/>
              <a:gd name="T41" fmla="*/ 134 h 292"/>
              <a:gd name="T42" fmla="*/ 42 w 311"/>
              <a:gd name="T43" fmla="*/ 156 h 292"/>
              <a:gd name="T44" fmla="*/ 41 w 311"/>
              <a:gd name="T45" fmla="*/ 169 h 292"/>
              <a:gd name="T46" fmla="*/ 14 w 311"/>
              <a:gd name="T47" fmla="*/ 176 h 292"/>
              <a:gd name="T48" fmla="*/ 18 w 311"/>
              <a:gd name="T49" fmla="*/ 204 h 292"/>
              <a:gd name="T50" fmla="*/ 40 w 311"/>
              <a:gd name="T51" fmla="*/ 210 h 292"/>
              <a:gd name="T52" fmla="*/ 49 w 311"/>
              <a:gd name="T53" fmla="*/ 241 h 292"/>
              <a:gd name="T54" fmla="*/ 93 w 311"/>
              <a:gd name="T55" fmla="*/ 246 h 292"/>
              <a:gd name="T56" fmla="*/ 110 w 311"/>
              <a:gd name="T57" fmla="*/ 261 h 292"/>
              <a:gd name="T58" fmla="*/ 130 w 311"/>
              <a:gd name="T59" fmla="*/ 280 h 292"/>
              <a:gd name="T60" fmla="*/ 143 w 311"/>
              <a:gd name="T61" fmla="*/ 279 h 292"/>
              <a:gd name="T62" fmla="*/ 176 w 311"/>
              <a:gd name="T63" fmla="*/ 291 h 292"/>
              <a:gd name="T64" fmla="*/ 178 w 311"/>
              <a:gd name="T65" fmla="*/ 270 h 292"/>
              <a:gd name="T66" fmla="*/ 174 w 311"/>
              <a:gd name="T67" fmla="*/ 247 h 292"/>
              <a:gd name="T68" fmla="*/ 191 w 311"/>
              <a:gd name="T69" fmla="*/ 238 h 292"/>
              <a:gd name="T70" fmla="*/ 187 w 311"/>
              <a:gd name="T71" fmla="*/ 223 h 292"/>
              <a:gd name="T72" fmla="*/ 201 w 311"/>
              <a:gd name="T73" fmla="*/ 196 h 292"/>
              <a:gd name="T74" fmla="*/ 207 w 311"/>
              <a:gd name="T75" fmla="*/ 187 h 292"/>
              <a:gd name="T76" fmla="*/ 209 w 311"/>
              <a:gd name="T77" fmla="*/ 165 h 292"/>
              <a:gd name="T78" fmla="*/ 237 w 311"/>
              <a:gd name="T79" fmla="*/ 151 h 292"/>
              <a:gd name="T80" fmla="*/ 240 w 311"/>
              <a:gd name="T81" fmla="*/ 130 h 292"/>
              <a:gd name="T82" fmla="*/ 261 w 311"/>
              <a:gd name="T83" fmla="*/ 117 h 292"/>
              <a:gd name="T84" fmla="*/ 269 w 311"/>
              <a:gd name="T85" fmla="*/ 105 h 292"/>
              <a:gd name="T86" fmla="*/ 273 w 311"/>
              <a:gd name="T87" fmla="*/ 79 h 292"/>
              <a:gd name="T88" fmla="*/ 289 w 311"/>
              <a:gd name="T89" fmla="*/ 69 h 292"/>
              <a:gd name="T90" fmla="*/ 302 w 311"/>
              <a:gd name="T91" fmla="*/ 64 h 292"/>
              <a:gd name="T92" fmla="*/ 310 w 311"/>
              <a:gd name="T93" fmla="*/ 30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11" h="292">
                <a:moveTo>
                  <a:pt x="310" y="30"/>
                </a:moveTo>
                <a:lnTo>
                  <a:pt x="300" y="23"/>
                </a:lnTo>
                <a:lnTo>
                  <a:pt x="275" y="43"/>
                </a:lnTo>
                <a:lnTo>
                  <a:pt x="249" y="43"/>
                </a:lnTo>
                <a:lnTo>
                  <a:pt x="238" y="51"/>
                </a:lnTo>
                <a:lnTo>
                  <a:pt x="218" y="51"/>
                </a:lnTo>
                <a:lnTo>
                  <a:pt x="187" y="34"/>
                </a:lnTo>
                <a:lnTo>
                  <a:pt x="167" y="23"/>
                </a:lnTo>
                <a:lnTo>
                  <a:pt x="147" y="26"/>
                </a:lnTo>
                <a:lnTo>
                  <a:pt x="90" y="0"/>
                </a:lnTo>
                <a:lnTo>
                  <a:pt x="73" y="12"/>
                </a:lnTo>
                <a:lnTo>
                  <a:pt x="59" y="15"/>
                </a:lnTo>
                <a:lnTo>
                  <a:pt x="54" y="26"/>
                </a:lnTo>
                <a:lnTo>
                  <a:pt x="59" y="34"/>
                </a:lnTo>
                <a:lnTo>
                  <a:pt x="56" y="43"/>
                </a:lnTo>
                <a:lnTo>
                  <a:pt x="22" y="36"/>
                </a:lnTo>
                <a:lnTo>
                  <a:pt x="6" y="46"/>
                </a:lnTo>
                <a:lnTo>
                  <a:pt x="0" y="61"/>
                </a:lnTo>
                <a:lnTo>
                  <a:pt x="1" y="80"/>
                </a:lnTo>
                <a:lnTo>
                  <a:pt x="25" y="111"/>
                </a:lnTo>
                <a:lnTo>
                  <a:pt x="19" y="134"/>
                </a:lnTo>
                <a:lnTo>
                  <a:pt x="42" y="156"/>
                </a:lnTo>
                <a:lnTo>
                  <a:pt x="41" y="169"/>
                </a:lnTo>
                <a:lnTo>
                  <a:pt x="14" y="176"/>
                </a:lnTo>
                <a:lnTo>
                  <a:pt x="18" y="204"/>
                </a:lnTo>
                <a:lnTo>
                  <a:pt x="40" y="210"/>
                </a:lnTo>
                <a:lnTo>
                  <a:pt x="49" y="241"/>
                </a:lnTo>
                <a:lnTo>
                  <a:pt x="93" y="246"/>
                </a:lnTo>
                <a:lnTo>
                  <a:pt x="110" y="261"/>
                </a:lnTo>
                <a:lnTo>
                  <a:pt x="130" y="280"/>
                </a:lnTo>
                <a:lnTo>
                  <a:pt x="143" y="279"/>
                </a:lnTo>
                <a:lnTo>
                  <a:pt x="176" y="291"/>
                </a:lnTo>
                <a:lnTo>
                  <a:pt x="178" y="270"/>
                </a:lnTo>
                <a:lnTo>
                  <a:pt x="174" y="247"/>
                </a:lnTo>
                <a:lnTo>
                  <a:pt x="191" y="238"/>
                </a:lnTo>
                <a:lnTo>
                  <a:pt x="187" y="223"/>
                </a:lnTo>
                <a:lnTo>
                  <a:pt x="201" y="196"/>
                </a:lnTo>
                <a:lnTo>
                  <a:pt x="207" y="187"/>
                </a:lnTo>
                <a:lnTo>
                  <a:pt x="209" y="165"/>
                </a:lnTo>
                <a:lnTo>
                  <a:pt x="237" y="151"/>
                </a:lnTo>
                <a:lnTo>
                  <a:pt x="240" y="130"/>
                </a:lnTo>
                <a:lnTo>
                  <a:pt x="261" y="117"/>
                </a:lnTo>
                <a:lnTo>
                  <a:pt x="269" y="105"/>
                </a:lnTo>
                <a:lnTo>
                  <a:pt x="273" y="79"/>
                </a:lnTo>
                <a:lnTo>
                  <a:pt x="289" y="69"/>
                </a:lnTo>
                <a:lnTo>
                  <a:pt x="302" y="64"/>
                </a:lnTo>
                <a:lnTo>
                  <a:pt x="310" y="30"/>
                </a:lnTo>
              </a:path>
            </a:pathLst>
          </a:custGeom>
          <a:solidFill>
            <a:schemeClr val="accent3">
              <a:lumMod val="5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2" name="Freeform 18"/>
          <p:cNvSpPr>
            <a:spLocks/>
          </p:cNvSpPr>
          <p:nvPr/>
        </p:nvSpPr>
        <p:spPr bwMode="auto">
          <a:xfrm>
            <a:off x="5146690" y="2215626"/>
            <a:ext cx="528478" cy="338339"/>
          </a:xfrm>
          <a:custGeom>
            <a:avLst/>
            <a:gdLst>
              <a:gd name="T0" fmla="*/ 24 w 300"/>
              <a:gd name="T1" fmla="*/ 0 h 202"/>
              <a:gd name="T2" fmla="*/ 66 w 300"/>
              <a:gd name="T3" fmla="*/ 4 h 202"/>
              <a:gd name="T4" fmla="*/ 86 w 300"/>
              <a:gd name="T5" fmla="*/ 19 h 202"/>
              <a:gd name="T6" fmla="*/ 103 w 300"/>
              <a:gd name="T7" fmla="*/ 38 h 202"/>
              <a:gd name="T8" fmla="*/ 119 w 300"/>
              <a:gd name="T9" fmla="*/ 38 h 202"/>
              <a:gd name="T10" fmla="*/ 155 w 300"/>
              <a:gd name="T11" fmla="*/ 49 h 202"/>
              <a:gd name="T12" fmla="*/ 190 w 300"/>
              <a:gd name="T13" fmla="*/ 77 h 202"/>
              <a:gd name="T14" fmla="*/ 211 w 300"/>
              <a:gd name="T15" fmla="*/ 65 h 202"/>
              <a:gd name="T16" fmla="*/ 239 w 300"/>
              <a:gd name="T17" fmla="*/ 79 h 202"/>
              <a:gd name="T18" fmla="*/ 247 w 300"/>
              <a:gd name="T19" fmla="*/ 96 h 202"/>
              <a:gd name="T20" fmla="*/ 254 w 300"/>
              <a:gd name="T21" fmla="*/ 116 h 202"/>
              <a:gd name="T22" fmla="*/ 287 w 300"/>
              <a:gd name="T23" fmla="*/ 121 h 202"/>
              <a:gd name="T24" fmla="*/ 299 w 300"/>
              <a:gd name="T25" fmla="*/ 130 h 202"/>
              <a:gd name="T26" fmla="*/ 294 w 300"/>
              <a:gd name="T27" fmla="*/ 153 h 202"/>
              <a:gd name="T28" fmla="*/ 274 w 300"/>
              <a:gd name="T29" fmla="*/ 157 h 202"/>
              <a:gd name="T30" fmla="*/ 271 w 300"/>
              <a:gd name="T31" fmla="*/ 184 h 202"/>
              <a:gd name="T32" fmla="*/ 256 w 300"/>
              <a:gd name="T33" fmla="*/ 201 h 202"/>
              <a:gd name="T34" fmla="*/ 239 w 300"/>
              <a:gd name="T35" fmla="*/ 201 h 202"/>
              <a:gd name="T36" fmla="*/ 218 w 300"/>
              <a:gd name="T37" fmla="*/ 191 h 202"/>
              <a:gd name="T38" fmla="*/ 216 w 300"/>
              <a:gd name="T39" fmla="*/ 161 h 202"/>
              <a:gd name="T40" fmla="*/ 214 w 300"/>
              <a:gd name="T41" fmla="*/ 149 h 202"/>
              <a:gd name="T42" fmla="*/ 131 w 300"/>
              <a:gd name="T43" fmla="*/ 149 h 202"/>
              <a:gd name="T44" fmla="*/ 123 w 300"/>
              <a:gd name="T45" fmla="*/ 170 h 202"/>
              <a:gd name="T46" fmla="*/ 112 w 300"/>
              <a:gd name="T47" fmla="*/ 187 h 202"/>
              <a:gd name="T48" fmla="*/ 91 w 300"/>
              <a:gd name="T49" fmla="*/ 192 h 202"/>
              <a:gd name="T50" fmla="*/ 80 w 300"/>
              <a:gd name="T51" fmla="*/ 187 h 202"/>
              <a:gd name="T52" fmla="*/ 80 w 300"/>
              <a:gd name="T53" fmla="*/ 161 h 202"/>
              <a:gd name="T54" fmla="*/ 77 w 300"/>
              <a:gd name="T55" fmla="*/ 149 h 202"/>
              <a:gd name="T56" fmla="*/ 66 w 300"/>
              <a:gd name="T57" fmla="*/ 147 h 202"/>
              <a:gd name="T58" fmla="*/ 51 w 300"/>
              <a:gd name="T59" fmla="*/ 160 h 202"/>
              <a:gd name="T60" fmla="*/ 52 w 300"/>
              <a:gd name="T61" fmla="*/ 184 h 202"/>
              <a:gd name="T62" fmla="*/ 35 w 300"/>
              <a:gd name="T63" fmla="*/ 192 h 202"/>
              <a:gd name="T64" fmla="*/ 23 w 300"/>
              <a:gd name="T65" fmla="*/ 191 h 202"/>
              <a:gd name="T66" fmla="*/ 24 w 300"/>
              <a:gd name="T67" fmla="*/ 153 h 202"/>
              <a:gd name="T68" fmla="*/ 12 w 300"/>
              <a:gd name="T69" fmla="*/ 124 h 202"/>
              <a:gd name="T70" fmla="*/ 0 w 300"/>
              <a:gd name="T71" fmla="*/ 107 h 202"/>
              <a:gd name="T72" fmla="*/ 6 w 300"/>
              <a:gd name="T73" fmla="*/ 90 h 202"/>
              <a:gd name="T74" fmla="*/ 24 w 300"/>
              <a:gd name="T75" fmla="*/ 76 h 202"/>
              <a:gd name="T76" fmla="*/ 20 w 300"/>
              <a:gd name="T77" fmla="*/ 51 h 202"/>
              <a:gd name="T78" fmla="*/ 8 w 300"/>
              <a:gd name="T79" fmla="*/ 28 h 202"/>
              <a:gd name="T80" fmla="*/ 9 w 300"/>
              <a:gd name="T81" fmla="*/ 18 h 202"/>
              <a:gd name="T82" fmla="*/ 24 w 300"/>
              <a:gd name="T83" fmla="*/ 0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00" h="202">
                <a:moveTo>
                  <a:pt x="24" y="0"/>
                </a:moveTo>
                <a:lnTo>
                  <a:pt x="66" y="4"/>
                </a:lnTo>
                <a:lnTo>
                  <a:pt x="86" y="19"/>
                </a:lnTo>
                <a:lnTo>
                  <a:pt x="103" y="38"/>
                </a:lnTo>
                <a:lnTo>
                  <a:pt x="119" y="38"/>
                </a:lnTo>
                <a:lnTo>
                  <a:pt x="155" y="49"/>
                </a:lnTo>
                <a:lnTo>
                  <a:pt x="190" y="77"/>
                </a:lnTo>
                <a:lnTo>
                  <a:pt x="211" y="65"/>
                </a:lnTo>
                <a:lnTo>
                  <a:pt x="239" y="79"/>
                </a:lnTo>
                <a:lnTo>
                  <a:pt x="247" y="96"/>
                </a:lnTo>
                <a:lnTo>
                  <a:pt x="254" y="116"/>
                </a:lnTo>
                <a:lnTo>
                  <a:pt x="287" y="121"/>
                </a:lnTo>
                <a:lnTo>
                  <a:pt x="299" y="130"/>
                </a:lnTo>
                <a:lnTo>
                  <a:pt x="294" y="153"/>
                </a:lnTo>
                <a:lnTo>
                  <a:pt x="274" y="157"/>
                </a:lnTo>
                <a:lnTo>
                  <a:pt x="271" y="184"/>
                </a:lnTo>
                <a:lnTo>
                  <a:pt x="256" y="201"/>
                </a:lnTo>
                <a:lnTo>
                  <a:pt x="239" y="201"/>
                </a:lnTo>
                <a:lnTo>
                  <a:pt x="218" y="191"/>
                </a:lnTo>
                <a:lnTo>
                  <a:pt x="216" y="161"/>
                </a:lnTo>
                <a:lnTo>
                  <a:pt x="214" y="149"/>
                </a:lnTo>
                <a:lnTo>
                  <a:pt x="131" y="149"/>
                </a:lnTo>
                <a:lnTo>
                  <a:pt x="123" y="170"/>
                </a:lnTo>
                <a:lnTo>
                  <a:pt x="112" y="187"/>
                </a:lnTo>
                <a:lnTo>
                  <a:pt x="91" y="192"/>
                </a:lnTo>
                <a:lnTo>
                  <a:pt x="80" y="187"/>
                </a:lnTo>
                <a:lnTo>
                  <a:pt x="80" y="161"/>
                </a:lnTo>
                <a:lnTo>
                  <a:pt x="77" y="149"/>
                </a:lnTo>
                <a:lnTo>
                  <a:pt x="66" y="147"/>
                </a:lnTo>
                <a:lnTo>
                  <a:pt x="51" y="160"/>
                </a:lnTo>
                <a:lnTo>
                  <a:pt x="52" y="184"/>
                </a:lnTo>
                <a:lnTo>
                  <a:pt x="35" y="192"/>
                </a:lnTo>
                <a:lnTo>
                  <a:pt x="23" y="191"/>
                </a:lnTo>
                <a:lnTo>
                  <a:pt x="24" y="153"/>
                </a:lnTo>
                <a:lnTo>
                  <a:pt x="12" y="124"/>
                </a:lnTo>
                <a:lnTo>
                  <a:pt x="0" y="107"/>
                </a:lnTo>
                <a:lnTo>
                  <a:pt x="6" y="90"/>
                </a:lnTo>
                <a:lnTo>
                  <a:pt x="24" y="76"/>
                </a:lnTo>
                <a:lnTo>
                  <a:pt x="20" y="51"/>
                </a:lnTo>
                <a:lnTo>
                  <a:pt x="8" y="28"/>
                </a:lnTo>
                <a:lnTo>
                  <a:pt x="9" y="18"/>
                </a:lnTo>
                <a:lnTo>
                  <a:pt x="24" y="0"/>
                </a:ln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3" name="Freeform 19"/>
          <p:cNvSpPr>
            <a:spLocks/>
          </p:cNvSpPr>
          <p:nvPr/>
        </p:nvSpPr>
        <p:spPr bwMode="auto">
          <a:xfrm>
            <a:off x="3660912" y="1696452"/>
            <a:ext cx="972399" cy="357298"/>
          </a:xfrm>
          <a:custGeom>
            <a:avLst/>
            <a:gdLst>
              <a:gd name="T0" fmla="*/ 39 w 552"/>
              <a:gd name="T1" fmla="*/ 11 h 214"/>
              <a:gd name="T2" fmla="*/ 41 w 552"/>
              <a:gd name="T3" fmla="*/ 25 h 214"/>
              <a:gd name="T4" fmla="*/ 25 w 552"/>
              <a:gd name="T5" fmla="*/ 38 h 214"/>
              <a:gd name="T6" fmla="*/ 11 w 552"/>
              <a:gd name="T7" fmla="*/ 59 h 214"/>
              <a:gd name="T8" fmla="*/ 0 w 552"/>
              <a:gd name="T9" fmla="*/ 95 h 214"/>
              <a:gd name="T10" fmla="*/ 21 w 552"/>
              <a:gd name="T11" fmla="*/ 122 h 214"/>
              <a:gd name="T12" fmla="*/ 24 w 552"/>
              <a:gd name="T13" fmla="*/ 143 h 214"/>
              <a:gd name="T14" fmla="*/ 20 w 552"/>
              <a:gd name="T15" fmla="*/ 164 h 214"/>
              <a:gd name="T16" fmla="*/ 15 w 552"/>
              <a:gd name="T17" fmla="*/ 179 h 214"/>
              <a:gd name="T18" fmla="*/ 19 w 552"/>
              <a:gd name="T19" fmla="*/ 195 h 214"/>
              <a:gd name="T20" fmla="*/ 30 w 552"/>
              <a:gd name="T21" fmla="*/ 211 h 214"/>
              <a:gd name="T22" fmla="*/ 66 w 552"/>
              <a:gd name="T23" fmla="*/ 211 h 214"/>
              <a:gd name="T24" fmla="*/ 108 w 552"/>
              <a:gd name="T25" fmla="*/ 213 h 214"/>
              <a:gd name="T26" fmla="*/ 128 w 552"/>
              <a:gd name="T27" fmla="*/ 204 h 214"/>
              <a:gd name="T28" fmla="*/ 143 w 552"/>
              <a:gd name="T29" fmla="*/ 178 h 214"/>
              <a:gd name="T30" fmla="*/ 157 w 552"/>
              <a:gd name="T31" fmla="*/ 182 h 214"/>
              <a:gd name="T32" fmla="*/ 171 w 552"/>
              <a:gd name="T33" fmla="*/ 193 h 214"/>
              <a:gd name="T34" fmla="*/ 202 w 552"/>
              <a:gd name="T35" fmla="*/ 173 h 214"/>
              <a:gd name="T36" fmla="*/ 219 w 552"/>
              <a:gd name="T37" fmla="*/ 181 h 214"/>
              <a:gd name="T38" fmla="*/ 245 w 552"/>
              <a:gd name="T39" fmla="*/ 198 h 214"/>
              <a:gd name="T40" fmla="*/ 263 w 552"/>
              <a:gd name="T41" fmla="*/ 204 h 214"/>
              <a:gd name="T42" fmla="*/ 304 w 552"/>
              <a:gd name="T43" fmla="*/ 177 h 214"/>
              <a:gd name="T44" fmla="*/ 321 w 552"/>
              <a:gd name="T45" fmla="*/ 180 h 214"/>
              <a:gd name="T46" fmla="*/ 350 w 552"/>
              <a:gd name="T47" fmla="*/ 190 h 214"/>
              <a:gd name="T48" fmla="*/ 365 w 552"/>
              <a:gd name="T49" fmla="*/ 184 h 214"/>
              <a:gd name="T50" fmla="*/ 384 w 552"/>
              <a:gd name="T51" fmla="*/ 176 h 214"/>
              <a:gd name="T52" fmla="*/ 405 w 552"/>
              <a:gd name="T53" fmla="*/ 183 h 214"/>
              <a:gd name="T54" fmla="*/ 426 w 552"/>
              <a:gd name="T55" fmla="*/ 173 h 214"/>
              <a:gd name="T56" fmla="*/ 445 w 552"/>
              <a:gd name="T57" fmla="*/ 160 h 214"/>
              <a:gd name="T58" fmla="*/ 461 w 552"/>
              <a:gd name="T59" fmla="*/ 147 h 214"/>
              <a:gd name="T60" fmla="*/ 486 w 552"/>
              <a:gd name="T61" fmla="*/ 162 h 214"/>
              <a:gd name="T62" fmla="*/ 492 w 552"/>
              <a:gd name="T63" fmla="*/ 142 h 214"/>
              <a:gd name="T64" fmla="*/ 496 w 552"/>
              <a:gd name="T65" fmla="*/ 125 h 214"/>
              <a:gd name="T66" fmla="*/ 517 w 552"/>
              <a:gd name="T67" fmla="*/ 119 h 214"/>
              <a:gd name="T68" fmla="*/ 551 w 552"/>
              <a:gd name="T69" fmla="*/ 110 h 214"/>
              <a:gd name="T70" fmla="*/ 551 w 552"/>
              <a:gd name="T71" fmla="*/ 97 h 214"/>
              <a:gd name="T72" fmla="*/ 551 w 552"/>
              <a:gd name="T73" fmla="*/ 76 h 214"/>
              <a:gd name="T74" fmla="*/ 469 w 552"/>
              <a:gd name="T75" fmla="*/ 57 h 214"/>
              <a:gd name="T76" fmla="*/ 389 w 552"/>
              <a:gd name="T77" fmla="*/ 34 h 214"/>
              <a:gd name="T78" fmla="*/ 373 w 552"/>
              <a:gd name="T79" fmla="*/ 37 h 214"/>
              <a:gd name="T80" fmla="*/ 285 w 552"/>
              <a:gd name="T81" fmla="*/ 0 h 214"/>
              <a:gd name="T82" fmla="*/ 254 w 552"/>
              <a:gd name="T83" fmla="*/ 11 h 214"/>
              <a:gd name="T84" fmla="*/ 214 w 552"/>
              <a:gd name="T85" fmla="*/ 23 h 214"/>
              <a:gd name="T86" fmla="*/ 166 w 552"/>
              <a:gd name="T87" fmla="*/ 23 h 214"/>
              <a:gd name="T88" fmla="*/ 151 w 552"/>
              <a:gd name="T89" fmla="*/ 26 h 214"/>
              <a:gd name="T90" fmla="*/ 146 w 552"/>
              <a:gd name="T91" fmla="*/ 14 h 214"/>
              <a:gd name="T92" fmla="*/ 132 w 552"/>
              <a:gd name="T93" fmla="*/ 26 h 214"/>
              <a:gd name="T94" fmla="*/ 106 w 552"/>
              <a:gd name="T95" fmla="*/ 23 h 214"/>
              <a:gd name="T96" fmla="*/ 78 w 552"/>
              <a:gd name="T97" fmla="*/ 11 h 214"/>
              <a:gd name="T98" fmla="*/ 63 w 552"/>
              <a:gd name="T99" fmla="*/ 9 h 214"/>
              <a:gd name="T100" fmla="*/ 39 w 552"/>
              <a:gd name="T101" fmla="*/ 11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52" h="214">
                <a:moveTo>
                  <a:pt x="39" y="11"/>
                </a:moveTo>
                <a:lnTo>
                  <a:pt x="41" y="25"/>
                </a:lnTo>
                <a:lnTo>
                  <a:pt x="25" y="38"/>
                </a:lnTo>
                <a:lnTo>
                  <a:pt x="11" y="59"/>
                </a:lnTo>
                <a:lnTo>
                  <a:pt x="0" y="95"/>
                </a:lnTo>
                <a:lnTo>
                  <a:pt x="21" y="122"/>
                </a:lnTo>
                <a:lnTo>
                  <a:pt x="24" y="143"/>
                </a:lnTo>
                <a:lnTo>
                  <a:pt x="20" y="164"/>
                </a:lnTo>
                <a:lnTo>
                  <a:pt x="15" y="179"/>
                </a:lnTo>
                <a:lnTo>
                  <a:pt x="19" y="195"/>
                </a:lnTo>
                <a:lnTo>
                  <a:pt x="30" y="211"/>
                </a:lnTo>
                <a:lnTo>
                  <a:pt x="66" y="211"/>
                </a:lnTo>
                <a:lnTo>
                  <a:pt x="108" y="213"/>
                </a:lnTo>
                <a:lnTo>
                  <a:pt x="128" y="204"/>
                </a:lnTo>
                <a:lnTo>
                  <a:pt x="143" y="178"/>
                </a:lnTo>
                <a:lnTo>
                  <a:pt x="157" y="182"/>
                </a:lnTo>
                <a:lnTo>
                  <a:pt x="171" y="193"/>
                </a:lnTo>
                <a:lnTo>
                  <a:pt x="202" y="173"/>
                </a:lnTo>
                <a:lnTo>
                  <a:pt x="219" y="181"/>
                </a:lnTo>
                <a:lnTo>
                  <a:pt x="245" y="198"/>
                </a:lnTo>
                <a:lnTo>
                  <a:pt x="263" y="204"/>
                </a:lnTo>
                <a:lnTo>
                  <a:pt x="304" y="177"/>
                </a:lnTo>
                <a:lnTo>
                  <a:pt x="321" y="180"/>
                </a:lnTo>
                <a:lnTo>
                  <a:pt x="350" y="190"/>
                </a:lnTo>
                <a:lnTo>
                  <a:pt x="365" y="184"/>
                </a:lnTo>
                <a:lnTo>
                  <a:pt x="384" y="176"/>
                </a:lnTo>
                <a:lnTo>
                  <a:pt x="405" y="183"/>
                </a:lnTo>
                <a:lnTo>
                  <a:pt x="426" y="173"/>
                </a:lnTo>
                <a:lnTo>
                  <a:pt x="445" y="160"/>
                </a:lnTo>
                <a:lnTo>
                  <a:pt x="461" y="147"/>
                </a:lnTo>
                <a:lnTo>
                  <a:pt x="486" y="162"/>
                </a:lnTo>
                <a:lnTo>
                  <a:pt x="492" y="142"/>
                </a:lnTo>
                <a:lnTo>
                  <a:pt x="496" y="125"/>
                </a:lnTo>
                <a:lnTo>
                  <a:pt x="517" y="119"/>
                </a:lnTo>
                <a:lnTo>
                  <a:pt x="551" y="110"/>
                </a:lnTo>
                <a:lnTo>
                  <a:pt x="551" y="97"/>
                </a:lnTo>
                <a:lnTo>
                  <a:pt x="551" y="76"/>
                </a:lnTo>
                <a:lnTo>
                  <a:pt x="469" y="57"/>
                </a:lnTo>
                <a:lnTo>
                  <a:pt x="389" y="34"/>
                </a:lnTo>
                <a:lnTo>
                  <a:pt x="373" y="37"/>
                </a:lnTo>
                <a:lnTo>
                  <a:pt x="285" y="0"/>
                </a:lnTo>
                <a:lnTo>
                  <a:pt x="254" y="11"/>
                </a:lnTo>
                <a:lnTo>
                  <a:pt x="214" y="23"/>
                </a:lnTo>
                <a:lnTo>
                  <a:pt x="166" y="23"/>
                </a:lnTo>
                <a:lnTo>
                  <a:pt x="151" y="26"/>
                </a:lnTo>
                <a:lnTo>
                  <a:pt x="146" y="14"/>
                </a:lnTo>
                <a:lnTo>
                  <a:pt x="132" y="26"/>
                </a:lnTo>
                <a:lnTo>
                  <a:pt x="106" y="23"/>
                </a:lnTo>
                <a:lnTo>
                  <a:pt x="78" y="11"/>
                </a:lnTo>
                <a:lnTo>
                  <a:pt x="63" y="9"/>
                </a:lnTo>
                <a:lnTo>
                  <a:pt x="39" y="11"/>
                </a:lnTo>
              </a:path>
            </a:pathLst>
          </a:custGeom>
          <a:solidFill>
            <a:srgbClr val="8DC63F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4" name="Freeform 20"/>
          <p:cNvSpPr>
            <a:spLocks/>
          </p:cNvSpPr>
          <p:nvPr/>
        </p:nvSpPr>
        <p:spPr bwMode="auto">
          <a:xfrm>
            <a:off x="4517047" y="1781036"/>
            <a:ext cx="631153" cy="361672"/>
          </a:xfrm>
          <a:custGeom>
            <a:avLst/>
            <a:gdLst>
              <a:gd name="T0" fmla="*/ 65 w 358"/>
              <a:gd name="T1" fmla="*/ 23 h 216"/>
              <a:gd name="T2" fmla="*/ 65 w 358"/>
              <a:gd name="T3" fmla="*/ 59 h 216"/>
              <a:gd name="T4" fmla="*/ 9 w 358"/>
              <a:gd name="T5" fmla="*/ 76 h 216"/>
              <a:gd name="T6" fmla="*/ 0 w 358"/>
              <a:gd name="T7" fmla="*/ 111 h 216"/>
              <a:gd name="T8" fmla="*/ 9 w 358"/>
              <a:gd name="T9" fmla="*/ 144 h 216"/>
              <a:gd name="T10" fmla="*/ 23 w 358"/>
              <a:gd name="T11" fmla="*/ 156 h 216"/>
              <a:gd name="T12" fmla="*/ 43 w 358"/>
              <a:gd name="T13" fmla="*/ 150 h 216"/>
              <a:gd name="T14" fmla="*/ 71 w 358"/>
              <a:gd name="T15" fmla="*/ 144 h 216"/>
              <a:gd name="T16" fmla="*/ 91 w 358"/>
              <a:gd name="T17" fmla="*/ 183 h 216"/>
              <a:gd name="T18" fmla="*/ 105 w 358"/>
              <a:gd name="T19" fmla="*/ 178 h 216"/>
              <a:gd name="T20" fmla="*/ 142 w 358"/>
              <a:gd name="T21" fmla="*/ 206 h 216"/>
              <a:gd name="T22" fmla="*/ 155 w 358"/>
              <a:gd name="T23" fmla="*/ 215 h 216"/>
              <a:gd name="T24" fmla="*/ 171 w 358"/>
              <a:gd name="T25" fmla="*/ 210 h 216"/>
              <a:gd name="T26" fmla="*/ 187 w 358"/>
              <a:gd name="T27" fmla="*/ 206 h 216"/>
              <a:gd name="T28" fmla="*/ 201 w 358"/>
              <a:gd name="T29" fmla="*/ 204 h 216"/>
              <a:gd name="T30" fmla="*/ 207 w 358"/>
              <a:gd name="T31" fmla="*/ 199 h 216"/>
              <a:gd name="T32" fmla="*/ 210 w 358"/>
              <a:gd name="T33" fmla="*/ 170 h 216"/>
              <a:gd name="T34" fmla="*/ 202 w 358"/>
              <a:gd name="T35" fmla="*/ 156 h 216"/>
              <a:gd name="T36" fmla="*/ 202 w 358"/>
              <a:gd name="T37" fmla="*/ 144 h 216"/>
              <a:gd name="T38" fmla="*/ 213 w 358"/>
              <a:gd name="T39" fmla="*/ 136 h 216"/>
              <a:gd name="T40" fmla="*/ 233 w 358"/>
              <a:gd name="T41" fmla="*/ 125 h 216"/>
              <a:gd name="T42" fmla="*/ 247 w 358"/>
              <a:gd name="T43" fmla="*/ 121 h 216"/>
              <a:gd name="T44" fmla="*/ 261 w 358"/>
              <a:gd name="T45" fmla="*/ 134 h 216"/>
              <a:gd name="T46" fmla="*/ 275 w 358"/>
              <a:gd name="T47" fmla="*/ 122 h 216"/>
              <a:gd name="T48" fmla="*/ 289 w 358"/>
              <a:gd name="T49" fmla="*/ 111 h 216"/>
              <a:gd name="T50" fmla="*/ 312 w 358"/>
              <a:gd name="T51" fmla="*/ 104 h 216"/>
              <a:gd name="T52" fmla="*/ 325 w 358"/>
              <a:gd name="T53" fmla="*/ 100 h 216"/>
              <a:gd name="T54" fmla="*/ 338 w 358"/>
              <a:gd name="T55" fmla="*/ 102 h 216"/>
              <a:gd name="T56" fmla="*/ 332 w 358"/>
              <a:gd name="T57" fmla="*/ 99 h 216"/>
              <a:gd name="T58" fmla="*/ 332 w 358"/>
              <a:gd name="T59" fmla="*/ 80 h 216"/>
              <a:gd name="T60" fmla="*/ 341 w 358"/>
              <a:gd name="T61" fmla="*/ 65 h 216"/>
              <a:gd name="T62" fmla="*/ 352 w 358"/>
              <a:gd name="T63" fmla="*/ 56 h 216"/>
              <a:gd name="T64" fmla="*/ 357 w 358"/>
              <a:gd name="T65" fmla="*/ 54 h 216"/>
              <a:gd name="T66" fmla="*/ 355 w 358"/>
              <a:gd name="T67" fmla="*/ 45 h 216"/>
              <a:gd name="T68" fmla="*/ 343 w 358"/>
              <a:gd name="T69" fmla="*/ 40 h 216"/>
              <a:gd name="T70" fmla="*/ 329 w 358"/>
              <a:gd name="T71" fmla="*/ 33 h 216"/>
              <a:gd name="T72" fmla="*/ 315 w 358"/>
              <a:gd name="T73" fmla="*/ 31 h 216"/>
              <a:gd name="T74" fmla="*/ 298 w 358"/>
              <a:gd name="T75" fmla="*/ 31 h 216"/>
              <a:gd name="T76" fmla="*/ 289 w 358"/>
              <a:gd name="T77" fmla="*/ 31 h 216"/>
              <a:gd name="T78" fmla="*/ 286 w 358"/>
              <a:gd name="T79" fmla="*/ 25 h 216"/>
              <a:gd name="T80" fmla="*/ 286 w 358"/>
              <a:gd name="T81" fmla="*/ 16 h 216"/>
              <a:gd name="T82" fmla="*/ 295 w 358"/>
              <a:gd name="T83" fmla="*/ 14 h 216"/>
              <a:gd name="T84" fmla="*/ 303 w 358"/>
              <a:gd name="T85" fmla="*/ 14 h 216"/>
              <a:gd name="T86" fmla="*/ 303 w 358"/>
              <a:gd name="T87" fmla="*/ 5 h 216"/>
              <a:gd name="T88" fmla="*/ 293 w 358"/>
              <a:gd name="T89" fmla="*/ 0 h 216"/>
              <a:gd name="T90" fmla="*/ 269 w 358"/>
              <a:gd name="T91" fmla="*/ 2 h 216"/>
              <a:gd name="T92" fmla="*/ 244 w 358"/>
              <a:gd name="T93" fmla="*/ 8 h 216"/>
              <a:gd name="T94" fmla="*/ 230 w 358"/>
              <a:gd name="T95" fmla="*/ 8 h 216"/>
              <a:gd name="T96" fmla="*/ 210 w 358"/>
              <a:gd name="T97" fmla="*/ 8 h 216"/>
              <a:gd name="T98" fmla="*/ 202 w 358"/>
              <a:gd name="T99" fmla="*/ 2 h 216"/>
              <a:gd name="T100" fmla="*/ 193 w 358"/>
              <a:gd name="T101" fmla="*/ 5 h 216"/>
              <a:gd name="T102" fmla="*/ 182 w 358"/>
              <a:gd name="T103" fmla="*/ 14 h 216"/>
              <a:gd name="T104" fmla="*/ 167 w 358"/>
              <a:gd name="T105" fmla="*/ 16 h 216"/>
              <a:gd name="T106" fmla="*/ 148 w 358"/>
              <a:gd name="T107" fmla="*/ 14 h 216"/>
              <a:gd name="T108" fmla="*/ 139 w 358"/>
              <a:gd name="T109" fmla="*/ 19 h 216"/>
              <a:gd name="T110" fmla="*/ 125 w 358"/>
              <a:gd name="T111" fmla="*/ 31 h 216"/>
              <a:gd name="T112" fmla="*/ 119 w 358"/>
              <a:gd name="T113" fmla="*/ 31 h 216"/>
              <a:gd name="T114" fmla="*/ 100 w 358"/>
              <a:gd name="T115" fmla="*/ 25 h 216"/>
              <a:gd name="T116" fmla="*/ 83 w 358"/>
              <a:gd name="T117" fmla="*/ 25 h 216"/>
              <a:gd name="T118" fmla="*/ 65 w 358"/>
              <a:gd name="T119" fmla="*/ 23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58" h="216">
                <a:moveTo>
                  <a:pt x="65" y="23"/>
                </a:moveTo>
                <a:lnTo>
                  <a:pt x="65" y="59"/>
                </a:lnTo>
                <a:lnTo>
                  <a:pt x="9" y="76"/>
                </a:lnTo>
                <a:lnTo>
                  <a:pt x="0" y="111"/>
                </a:lnTo>
                <a:lnTo>
                  <a:pt x="9" y="144"/>
                </a:lnTo>
                <a:lnTo>
                  <a:pt x="23" y="156"/>
                </a:lnTo>
                <a:lnTo>
                  <a:pt x="43" y="150"/>
                </a:lnTo>
                <a:lnTo>
                  <a:pt x="71" y="144"/>
                </a:lnTo>
                <a:lnTo>
                  <a:pt x="91" y="183"/>
                </a:lnTo>
                <a:lnTo>
                  <a:pt x="105" y="178"/>
                </a:lnTo>
                <a:lnTo>
                  <a:pt x="142" y="206"/>
                </a:lnTo>
                <a:lnTo>
                  <a:pt x="155" y="215"/>
                </a:lnTo>
                <a:lnTo>
                  <a:pt x="171" y="210"/>
                </a:lnTo>
                <a:lnTo>
                  <a:pt x="187" y="206"/>
                </a:lnTo>
                <a:lnTo>
                  <a:pt x="201" y="204"/>
                </a:lnTo>
                <a:lnTo>
                  <a:pt x="207" y="199"/>
                </a:lnTo>
                <a:lnTo>
                  <a:pt x="210" y="170"/>
                </a:lnTo>
                <a:lnTo>
                  <a:pt x="202" y="156"/>
                </a:lnTo>
                <a:lnTo>
                  <a:pt x="202" y="144"/>
                </a:lnTo>
                <a:lnTo>
                  <a:pt x="213" y="136"/>
                </a:lnTo>
                <a:lnTo>
                  <a:pt x="233" y="125"/>
                </a:lnTo>
                <a:lnTo>
                  <a:pt x="247" y="121"/>
                </a:lnTo>
                <a:lnTo>
                  <a:pt x="261" y="134"/>
                </a:lnTo>
                <a:lnTo>
                  <a:pt x="275" y="122"/>
                </a:lnTo>
                <a:lnTo>
                  <a:pt x="289" y="111"/>
                </a:lnTo>
                <a:lnTo>
                  <a:pt x="312" y="104"/>
                </a:lnTo>
                <a:lnTo>
                  <a:pt x="325" y="100"/>
                </a:lnTo>
                <a:lnTo>
                  <a:pt x="338" y="102"/>
                </a:lnTo>
                <a:lnTo>
                  <a:pt x="332" y="99"/>
                </a:lnTo>
                <a:lnTo>
                  <a:pt x="332" y="80"/>
                </a:lnTo>
                <a:lnTo>
                  <a:pt x="341" y="65"/>
                </a:lnTo>
                <a:lnTo>
                  <a:pt x="352" y="56"/>
                </a:lnTo>
                <a:lnTo>
                  <a:pt x="357" y="54"/>
                </a:lnTo>
                <a:lnTo>
                  <a:pt x="355" y="45"/>
                </a:lnTo>
                <a:lnTo>
                  <a:pt x="343" y="40"/>
                </a:lnTo>
                <a:lnTo>
                  <a:pt x="329" y="33"/>
                </a:lnTo>
                <a:lnTo>
                  <a:pt x="315" y="31"/>
                </a:lnTo>
                <a:lnTo>
                  <a:pt x="298" y="31"/>
                </a:lnTo>
                <a:lnTo>
                  <a:pt x="289" y="31"/>
                </a:lnTo>
                <a:lnTo>
                  <a:pt x="286" y="25"/>
                </a:lnTo>
                <a:lnTo>
                  <a:pt x="286" y="16"/>
                </a:lnTo>
                <a:lnTo>
                  <a:pt x="295" y="14"/>
                </a:lnTo>
                <a:lnTo>
                  <a:pt x="303" y="14"/>
                </a:lnTo>
                <a:lnTo>
                  <a:pt x="303" y="5"/>
                </a:lnTo>
                <a:lnTo>
                  <a:pt x="293" y="0"/>
                </a:lnTo>
                <a:lnTo>
                  <a:pt x="269" y="2"/>
                </a:lnTo>
                <a:lnTo>
                  <a:pt x="244" y="8"/>
                </a:lnTo>
                <a:lnTo>
                  <a:pt x="230" y="8"/>
                </a:lnTo>
                <a:lnTo>
                  <a:pt x="210" y="8"/>
                </a:lnTo>
                <a:lnTo>
                  <a:pt x="202" y="2"/>
                </a:lnTo>
                <a:lnTo>
                  <a:pt x="193" y="5"/>
                </a:lnTo>
                <a:lnTo>
                  <a:pt x="182" y="14"/>
                </a:lnTo>
                <a:lnTo>
                  <a:pt x="167" y="16"/>
                </a:lnTo>
                <a:lnTo>
                  <a:pt x="148" y="14"/>
                </a:lnTo>
                <a:lnTo>
                  <a:pt x="139" y="19"/>
                </a:lnTo>
                <a:lnTo>
                  <a:pt x="125" y="31"/>
                </a:lnTo>
                <a:lnTo>
                  <a:pt x="119" y="31"/>
                </a:lnTo>
                <a:lnTo>
                  <a:pt x="100" y="25"/>
                </a:lnTo>
                <a:lnTo>
                  <a:pt x="83" y="25"/>
                </a:lnTo>
                <a:lnTo>
                  <a:pt x="65" y="23"/>
                </a:lnTo>
              </a:path>
            </a:pathLst>
          </a:custGeom>
          <a:solidFill>
            <a:srgbClr val="C4DF9B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5" name="Freeform 21"/>
          <p:cNvSpPr>
            <a:spLocks/>
          </p:cNvSpPr>
          <p:nvPr/>
        </p:nvSpPr>
        <p:spPr bwMode="auto">
          <a:xfrm>
            <a:off x="2812328" y="1600200"/>
            <a:ext cx="957300" cy="966891"/>
          </a:xfrm>
          <a:custGeom>
            <a:avLst/>
            <a:gdLst>
              <a:gd name="T0" fmla="*/ 513 w 543"/>
              <a:gd name="T1" fmla="*/ 88 h 577"/>
              <a:gd name="T2" fmla="*/ 482 w 543"/>
              <a:gd name="T3" fmla="*/ 145 h 577"/>
              <a:gd name="T4" fmla="*/ 502 w 543"/>
              <a:gd name="T5" fmla="*/ 190 h 577"/>
              <a:gd name="T6" fmla="*/ 496 w 543"/>
              <a:gd name="T7" fmla="*/ 233 h 577"/>
              <a:gd name="T8" fmla="*/ 519 w 543"/>
              <a:gd name="T9" fmla="*/ 286 h 577"/>
              <a:gd name="T10" fmla="*/ 477 w 543"/>
              <a:gd name="T11" fmla="*/ 366 h 577"/>
              <a:gd name="T12" fmla="*/ 504 w 543"/>
              <a:gd name="T13" fmla="*/ 392 h 577"/>
              <a:gd name="T14" fmla="*/ 536 w 543"/>
              <a:gd name="T15" fmla="*/ 437 h 577"/>
              <a:gd name="T16" fmla="*/ 528 w 543"/>
              <a:gd name="T17" fmla="*/ 459 h 577"/>
              <a:gd name="T18" fmla="*/ 488 w 543"/>
              <a:gd name="T19" fmla="*/ 525 h 577"/>
              <a:gd name="T20" fmla="*/ 445 w 543"/>
              <a:gd name="T21" fmla="*/ 528 h 577"/>
              <a:gd name="T22" fmla="*/ 442 w 543"/>
              <a:gd name="T23" fmla="*/ 576 h 577"/>
              <a:gd name="T24" fmla="*/ 392 w 543"/>
              <a:gd name="T25" fmla="*/ 553 h 577"/>
              <a:gd name="T26" fmla="*/ 329 w 543"/>
              <a:gd name="T27" fmla="*/ 545 h 577"/>
              <a:gd name="T28" fmla="*/ 273 w 543"/>
              <a:gd name="T29" fmla="*/ 528 h 577"/>
              <a:gd name="T30" fmla="*/ 230 w 543"/>
              <a:gd name="T31" fmla="*/ 547 h 577"/>
              <a:gd name="T32" fmla="*/ 230 w 543"/>
              <a:gd name="T33" fmla="*/ 462 h 577"/>
              <a:gd name="T34" fmla="*/ 213 w 543"/>
              <a:gd name="T35" fmla="*/ 448 h 577"/>
              <a:gd name="T36" fmla="*/ 147 w 543"/>
              <a:gd name="T37" fmla="*/ 479 h 577"/>
              <a:gd name="T38" fmla="*/ 102 w 543"/>
              <a:gd name="T39" fmla="*/ 497 h 577"/>
              <a:gd name="T40" fmla="*/ 71 w 543"/>
              <a:gd name="T41" fmla="*/ 507 h 577"/>
              <a:gd name="T42" fmla="*/ 62 w 543"/>
              <a:gd name="T43" fmla="*/ 468 h 577"/>
              <a:gd name="T44" fmla="*/ 102 w 543"/>
              <a:gd name="T45" fmla="*/ 419 h 577"/>
              <a:gd name="T46" fmla="*/ 93 w 543"/>
              <a:gd name="T47" fmla="*/ 397 h 577"/>
              <a:gd name="T48" fmla="*/ 130 w 543"/>
              <a:gd name="T49" fmla="*/ 378 h 577"/>
              <a:gd name="T50" fmla="*/ 102 w 543"/>
              <a:gd name="T51" fmla="*/ 366 h 577"/>
              <a:gd name="T52" fmla="*/ 88 w 543"/>
              <a:gd name="T53" fmla="*/ 331 h 577"/>
              <a:gd name="T54" fmla="*/ 116 w 543"/>
              <a:gd name="T55" fmla="*/ 309 h 577"/>
              <a:gd name="T56" fmla="*/ 79 w 543"/>
              <a:gd name="T57" fmla="*/ 312 h 577"/>
              <a:gd name="T58" fmla="*/ 51 w 543"/>
              <a:gd name="T59" fmla="*/ 295 h 577"/>
              <a:gd name="T60" fmla="*/ 68 w 543"/>
              <a:gd name="T61" fmla="*/ 261 h 577"/>
              <a:gd name="T62" fmla="*/ 43 w 543"/>
              <a:gd name="T63" fmla="*/ 261 h 577"/>
              <a:gd name="T64" fmla="*/ 14 w 543"/>
              <a:gd name="T65" fmla="*/ 221 h 577"/>
              <a:gd name="T66" fmla="*/ 9 w 543"/>
              <a:gd name="T67" fmla="*/ 167 h 577"/>
              <a:gd name="T68" fmla="*/ 51 w 543"/>
              <a:gd name="T69" fmla="*/ 136 h 577"/>
              <a:gd name="T70" fmla="*/ 76 w 543"/>
              <a:gd name="T71" fmla="*/ 124 h 577"/>
              <a:gd name="T72" fmla="*/ 138 w 543"/>
              <a:gd name="T73" fmla="*/ 116 h 577"/>
              <a:gd name="T74" fmla="*/ 185 w 543"/>
              <a:gd name="T75" fmla="*/ 105 h 577"/>
              <a:gd name="T76" fmla="*/ 207 w 543"/>
              <a:gd name="T77" fmla="*/ 97 h 577"/>
              <a:gd name="T78" fmla="*/ 238 w 543"/>
              <a:gd name="T79" fmla="*/ 100 h 577"/>
              <a:gd name="T80" fmla="*/ 230 w 543"/>
              <a:gd name="T81" fmla="*/ 60 h 577"/>
              <a:gd name="T82" fmla="*/ 287 w 543"/>
              <a:gd name="T83" fmla="*/ 43 h 577"/>
              <a:gd name="T84" fmla="*/ 304 w 543"/>
              <a:gd name="T85" fmla="*/ 9 h 577"/>
              <a:gd name="T86" fmla="*/ 337 w 543"/>
              <a:gd name="T87" fmla="*/ 14 h 577"/>
              <a:gd name="T88" fmla="*/ 366 w 543"/>
              <a:gd name="T89" fmla="*/ 12 h 577"/>
              <a:gd name="T90" fmla="*/ 428 w 543"/>
              <a:gd name="T91" fmla="*/ 34 h 577"/>
              <a:gd name="T92" fmla="*/ 459 w 543"/>
              <a:gd name="T93" fmla="*/ 54 h 577"/>
              <a:gd name="T94" fmla="*/ 519 w 543"/>
              <a:gd name="T95" fmla="*/ 65 h 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543" h="577">
                <a:moveTo>
                  <a:pt x="519" y="65"/>
                </a:moveTo>
                <a:lnTo>
                  <a:pt x="522" y="79"/>
                </a:lnTo>
                <a:lnTo>
                  <a:pt x="513" y="88"/>
                </a:lnTo>
                <a:lnTo>
                  <a:pt x="504" y="97"/>
                </a:lnTo>
                <a:lnTo>
                  <a:pt x="491" y="116"/>
                </a:lnTo>
                <a:lnTo>
                  <a:pt x="482" y="145"/>
                </a:lnTo>
                <a:lnTo>
                  <a:pt x="480" y="150"/>
                </a:lnTo>
                <a:lnTo>
                  <a:pt x="502" y="179"/>
                </a:lnTo>
                <a:lnTo>
                  <a:pt x="502" y="190"/>
                </a:lnTo>
                <a:lnTo>
                  <a:pt x="504" y="204"/>
                </a:lnTo>
                <a:lnTo>
                  <a:pt x="499" y="221"/>
                </a:lnTo>
                <a:lnTo>
                  <a:pt x="496" y="233"/>
                </a:lnTo>
                <a:lnTo>
                  <a:pt x="499" y="252"/>
                </a:lnTo>
                <a:lnTo>
                  <a:pt x="511" y="276"/>
                </a:lnTo>
                <a:lnTo>
                  <a:pt x="519" y="286"/>
                </a:lnTo>
                <a:lnTo>
                  <a:pt x="513" y="300"/>
                </a:lnTo>
                <a:lnTo>
                  <a:pt x="485" y="335"/>
                </a:lnTo>
                <a:lnTo>
                  <a:pt x="477" y="366"/>
                </a:lnTo>
                <a:lnTo>
                  <a:pt x="482" y="386"/>
                </a:lnTo>
                <a:lnTo>
                  <a:pt x="491" y="395"/>
                </a:lnTo>
                <a:lnTo>
                  <a:pt x="504" y="392"/>
                </a:lnTo>
                <a:lnTo>
                  <a:pt x="513" y="392"/>
                </a:lnTo>
                <a:lnTo>
                  <a:pt x="528" y="414"/>
                </a:lnTo>
                <a:lnTo>
                  <a:pt x="536" y="437"/>
                </a:lnTo>
                <a:lnTo>
                  <a:pt x="542" y="451"/>
                </a:lnTo>
                <a:lnTo>
                  <a:pt x="539" y="459"/>
                </a:lnTo>
                <a:lnTo>
                  <a:pt x="528" y="459"/>
                </a:lnTo>
                <a:lnTo>
                  <a:pt x="519" y="474"/>
                </a:lnTo>
                <a:lnTo>
                  <a:pt x="502" y="502"/>
                </a:lnTo>
                <a:lnTo>
                  <a:pt x="488" y="525"/>
                </a:lnTo>
                <a:lnTo>
                  <a:pt x="471" y="516"/>
                </a:lnTo>
                <a:lnTo>
                  <a:pt x="457" y="516"/>
                </a:lnTo>
                <a:lnTo>
                  <a:pt x="445" y="528"/>
                </a:lnTo>
                <a:lnTo>
                  <a:pt x="434" y="542"/>
                </a:lnTo>
                <a:lnTo>
                  <a:pt x="440" y="553"/>
                </a:lnTo>
                <a:lnTo>
                  <a:pt x="442" y="576"/>
                </a:lnTo>
                <a:lnTo>
                  <a:pt x="417" y="547"/>
                </a:lnTo>
                <a:lnTo>
                  <a:pt x="406" y="553"/>
                </a:lnTo>
                <a:lnTo>
                  <a:pt x="392" y="553"/>
                </a:lnTo>
                <a:lnTo>
                  <a:pt x="377" y="556"/>
                </a:lnTo>
                <a:lnTo>
                  <a:pt x="346" y="547"/>
                </a:lnTo>
                <a:lnTo>
                  <a:pt x="329" y="545"/>
                </a:lnTo>
                <a:lnTo>
                  <a:pt x="304" y="550"/>
                </a:lnTo>
                <a:lnTo>
                  <a:pt x="283" y="539"/>
                </a:lnTo>
                <a:lnTo>
                  <a:pt x="273" y="528"/>
                </a:lnTo>
                <a:lnTo>
                  <a:pt x="266" y="531"/>
                </a:lnTo>
                <a:lnTo>
                  <a:pt x="258" y="539"/>
                </a:lnTo>
                <a:lnTo>
                  <a:pt x="230" y="547"/>
                </a:lnTo>
                <a:lnTo>
                  <a:pt x="213" y="516"/>
                </a:lnTo>
                <a:lnTo>
                  <a:pt x="230" y="476"/>
                </a:lnTo>
                <a:lnTo>
                  <a:pt x="230" y="462"/>
                </a:lnTo>
                <a:lnTo>
                  <a:pt x="226" y="448"/>
                </a:lnTo>
                <a:lnTo>
                  <a:pt x="218" y="434"/>
                </a:lnTo>
                <a:lnTo>
                  <a:pt x="213" y="448"/>
                </a:lnTo>
                <a:lnTo>
                  <a:pt x="199" y="454"/>
                </a:lnTo>
                <a:lnTo>
                  <a:pt x="181" y="466"/>
                </a:lnTo>
                <a:lnTo>
                  <a:pt x="147" y="479"/>
                </a:lnTo>
                <a:lnTo>
                  <a:pt x="128" y="483"/>
                </a:lnTo>
                <a:lnTo>
                  <a:pt x="111" y="485"/>
                </a:lnTo>
                <a:lnTo>
                  <a:pt x="102" y="497"/>
                </a:lnTo>
                <a:lnTo>
                  <a:pt x="90" y="507"/>
                </a:lnTo>
                <a:lnTo>
                  <a:pt x="68" y="519"/>
                </a:lnTo>
                <a:lnTo>
                  <a:pt x="71" y="507"/>
                </a:lnTo>
                <a:lnTo>
                  <a:pt x="62" y="502"/>
                </a:lnTo>
                <a:lnTo>
                  <a:pt x="65" y="485"/>
                </a:lnTo>
                <a:lnTo>
                  <a:pt x="62" y="468"/>
                </a:lnTo>
                <a:lnTo>
                  <a:pt x="57" y="457"/>
                </a:lnTo>
                <a:lnTo>
                  <a:pt x="76" y="443"/>
                </a:lnTo>
                <a:lnTo>
                  <a:pt x="102" y="419"/>
                </a:lnTo>
                <a:lnTo>
                  <a:pt x="90" y="414"/>
                </a:lnTo>
                <a:lnTo>
                  <a:pt x="83" y="400"/>
                </a:lnTo>
                <a:lnTo>
                  <a:pt x="93" y="397"/>
                </a:lnTo>
                <a:lnTo>
                  <a:pt x="102" y="388"/>
                </a:lnTo>
                <a:lnTo>
                  <a:pt x="122" y="383"/>
                </a:lnTo>
                <a:lnTo>
                  <a:pt x="130" y="378"/>
                </a:lnTo>
                <a:lnTo>
                  <a:pt x="128" y="366"/>
                </a:lnTo>
                <a:lnTo>
                  <a:pt x="111" y="366"/>
                </a:lnTo>
                <a:lnTo>
                  <a:pt x="102" y="366"/>
                </a:lnTo>
                <a:lnTo>
                  <a:pt x="90" y="360"/>
                </a:lnTo>
                <a:lnTo>
                  <a:pt x="88" y="349"/>
                </a:lnTo>
                <a:lnTo>
                  <a:pt x="88" y="331"/>
                </a:lnTo>
                <a:lnTo>
                  <a:pt x="93" y="321"/>
                </a:lnTo>
                <a:lnTo>
                  <a:pt x="102" y="309"/>
                </a:lnTo>
                <a:lnTo>
                  <a:pt x="116" y="309"/>
                </a:lnTo>
                <a:lnTo>
                  <a:pt x="105" y="298"/>
                </a:lnTo>
                <a:lnTo>
                  <a:pt x="85" y="304"/>
                </a:lnTo>
                <a:lnTo>
                  <a:pt x="79" y="312"/>
                </a:lnTo>
                <a:lnTo>
                  <a:pt x="57" y="326"/>
                </a:lnTo>
                <a:lnTo>
                  <a:pt x="48" y="312"/>
                </a:lnTo>
                <a:lnTo>
                  <a:pt x="51" y="295"/>
                </a:lnTo>
                <a:lnTo>
                  <a:pt x="54" y="281"/>
                </a:lnTo>
                <a:lnTo>
                  <a:pt x="65" y="269"/>
                </a:lnTo>
                <a:lnTo>
                  <a:pt x="68" y="261"/>
                </a:lnTo>
                <a:lnTo>
                  <a:pt x="62" y="252"/>
                </a:lnTo>
                <a:lnTo>
                  <a:pt x="51" y="258"/>
                </a:lnTo>
                <a:lnTo>
                  <a:pt x="43" y="261"/>
                </a:lnTo>
                <a:lnTo>
                  <a:pt x="31" y="241"/>
                </a:lnTo>
                <a:lnTo>
                  <a:pt x="23" y="227"/>
                </a:lnTo>
                <a:lnTo>
                  <a:pt x="14" y="221"/>
                </a:lnTo>
                <a:lnTo>
                  <a:pt x="0" y="216"/>
                </a:lnTo>
                <a:lnTo>
                  <a:pt x="9" y="207"/>
                </a:lnTo>
                <a:lnTo>
                  <a:pt x="9" y="167"/>
                </a:lnTo>
                <a:lnTo>
                  <a:pt x="17" y="159"/>
                </a:lnTo>
                <a:lnTo>
                  <a:pt x="37" y="145"/>
                </a:lnTo>
                <a:lnTo>
                  <a:pt x="51" y="136"/>
                </a:lnTo>
                <a:lnTo>
                  <a:pt x="62" y="131"/>
                </a:lnTo>
                <a:lnTo>
                  <a:pt x="76" y="136"/>
                </a:lnTo>
                <a:lnTo>
                  <a:pt x="76" y="124"/>
                </a:lnTo>
                <a:lnTo>
                  <a:pt x="93" y="105"/>
                </a:lnTo>
                <a:lnTo>
                  <a:pt x="105" y="108"/>
                </a:lnTo>
                <a:lnTo>
                  <a:pt x="138" y="116"/>
                </a:lnTo>
                <a:lnTo>
                  <a:pt x="150" y="122"/>
                </a:lnTo>
                <a:lnTo>
                  <a:pt x="162" y="116"/>
                </a:lnTo>
                <a:lnTo>
                  <a:pt x="185" y="105"/>
                </a:lnTo>
                <a:lnTo>
                  <a:pt x="190" y="100"/>
                </a:lnTo>
                <a:lnTo>
                  <a:pt x="199" y="105"/>
                </a:lnTo>
                <a:lnTo>
                  <a:pt x="207" y="97"/>
                </a:lnTo>
                <a:lnTo>
                  <a:pt x="216" y="102"/>
                </a:lnTo>
                <a:lnTo>
                  <a:pt x="233" y="108"/>
                </a:lnTo>
                <a:lnTo>
                  <a:pt x="238" y="100"/>
                </a:lnTo>
                <a:lnTo>
                  <a:pt x="238" y="85"/>
                </a:lnTo>
                <a:lnTo>
                  <a:pt x="233" y="71"/>
                </a:lnTo>
                <a:lnTo>
                  <a:pt x="230" y="60"/>
                </a:lnTo>
                <a:lnTo>
                  <a:pt x="250" y="51"/>
                </a:lnTo>
                <a:lnTo>
                  <a:pt x="273" y="36"/>
                </a:lnTo>
                <a:lnTo>
                  <a:pt x="287" y="43"/>
                </a:lnTo>
                <a:lnTo>
                  <a:pt x="278" y="26"/>
                </a:lnTo>
                <a:lnTo>
                  <a:pt x="289" y="20"/>
                </a:lnTo>
                <a:lnTo>
                  <a:pt x="304" y="9"/>
                </a:lnTo>
                <a:lnTo>
                  <a:pt x="315" y="0"/>
                </a:lnTo>
                <a:lnTo>
                  <a:pt x="326" y="0"/>
                </a:lnTo>
                <a:lnTo>
                  <a:pt x="337" y="14"/>
                </a:lnTo>
                <a:lnTo>
                  <a:pt x="346" y="3"/>
                </a:lnTo>
                <a:lnTo>
                  <a:pt x="361" y="3"/>
                </a:lnTo>
                <a:lnTo>
                  <a:pt x="366" y="12"/>
                </a:lnTo>
                <a:lnTo>
                  <a:pt x="389" y="12"/>
                </a:lnTo>
                <a:lnTo>
                  <a:pt x="414" y="20"/>
                </a:lnTo>
                <a:lnTo>
                  <a:pt x="428" y="34"/>
                </a:lnTo>
                <a:lnTo>
                  <a:pt x="434" y="54"/>
                </a:lnTo>
                <a:lnTo>
                  <a:pt x="442" y="60"/>
                </a:lnTo>
                <a:lnTo>
                  <a:pt x="459" y="54"/>
                </a:lnTo>
                <a:lnTo>
                  <a:pt x="473" y="62"/>
                </a:lnTo>
                <a:lnTo>
                  <a:pt x="494" y="68"/>
                </a:lnTo>
                <a:lnTo>
                  <a:pt x="519" y="65"/>
                </a:lnTo>
              </a:path>
            </a:pathLst>
          </a:custGeom>
          <a:solidFill>
            <a:srgbClr val="218535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6" name="Freeform 22"/>
          <p:cNvSpPr>
            <a:spLocks/>
          </p:cNvSpPr>
          <p:nvPr/>
        </p:nvSpPr>
        <p:spPr bwMode="auto">
          <a:xfrm>
            <a:off x="3645813" y="1941455"/>
            <a:ext cx="1997647" cy="1521066"/>
          </a:xfrm>
          <a:custGeom>
            <a:avLst/>
            <a:gdLst>
              <a:gd name="T0" fmla="*/ 63 w 1133"/>
              <a:gd name="T1" fmla="*/ 255 h 907"/>
              <a:gd name="T2" fmla="*/ 31 w 1133"/>
              <a:gd name="T3" fmla="*/ 188 h 907"/>
              <a:gd name="T4" fmla="*/ 9 w 1133"/>
              <a:gd name="T5" fmla="*/ 126 h 907"/>
              <a:gd name="T6" fmla="*/ 63 w 1133"/>
              <a:gd name="T7" fmla="*/ 63 h 907"/>
              <a:gd name="T8" fmla="*/ 151 w 1133"/>
              <a:gd name="T9" fmla="*/ 38 h 907"/>
              <a:gd name="T10" fmla="*/ 210 w 1133"/>
              <a:gd name="T11" fmla="*/ 26 h 907"/>
              <a:gd name="T12" fmla="*/ 286 w 1133"/>
              <a:gd name="T13" fmla="*/ 48 h 907"/>
              <a:gd name="T14" fmla="*/ 392 w 1133"/>
              <a:gd name="T15" fmla="*/ 29 h 907"/>
              <a:gd name="T16" fmla="*/ 469 w 1133"/>
              <a:gd name="T17" fmla="*/ 0 h 907"/>
              <a:gd name="T18" fmla="*/ 517 w 1133"/>
              <a:gd name="T19" fmla="*/ 60 h 907"/>
              <a:gd name="T20" fmla="*/ 599 w 1133"/>
              <a:gd name="T21" fmla="*/ 79 h 907"/>
              <a:gd name="T22" fmla="*/ 676 w 1133"/>
              <a:gd name="T23" fmla="*/ 111 h 907"/>
              <a:gd name="T24" fmla="*/ 698 w 1133"/>
              <a:gd name="T25" fmla="*/ 65 h 907"/>
              <a:gd name="T26" fmla="*/ 724 w 1133"/>
              <a:gd name="T27" fmla="*/ 32 h 907"/>
              <a:gd name="T28" fmla="*/ 783 w 1133"/>
              <a:gd name="T29" fmla="*/ 15 h 907"/>
              <a:gd name="T30" fmla="*/ 846 w 1133"/>
              <a:gd name="T31" fmla="*/ 55 h 907"/>
              <a:gd name="T32" fmla="*/ 840 w 1133"/>
              <a:gd name="T33" fmla="*/ 97 h 907"/>
              <a:gd name="T34" fmla="*/ 857 w 1133"/>
              <a:gd name="T35" fmla="*/ 185 h 907"/>
              <a:gd name="T36" fmla="*/ 854 w 1133"/>
              <a:gd name="T37" fmla="*/ 253 h 907"/>
              <a:gd name="T38" fmla="*/ 871 w 1133"/>
              <a:gd name="T39" fmla="*/ 327 h 907"/>
              <a:gd name="T40" fmla="*/ 902 w 1133"/>
              <a:gd name="T41" fmla="*/ 347 h 907"/>
              <a:gd name="T42" fmla="*/ 928 w 1133"/>
              <a:gd name="T43" fmla="*/ 316 h 907"/>
              <a:gd name="T44" fmla="*/ 962 w 1133"/>
              <a:gd name="T45" fmla="*/ 350 h 907"/>
              <a:gd name="T46" fmla="*/ 1064 w 1133"/>
              <a:gd name="T47" fmla="*/ 312 h 907"/>
              <a:gd name="T48" fmla="*/ 1109 w 1133"/>
              <a:gd name="T49" fmla="*/ 364 h 907"/>
              <a:gd name="T50" fmla="*/ 1123 w 1133"/>
              <a:gd name="T51" fmla="*/ 435 h 907"/>
              <a:gd name="T52" fmla="*/ 1098 w 1133"/>
              <a:gd name="T53" fmla="*/ 523 h 907"/>
              <a:gd name="T54" fmla="*/ 1047 w 1133"/>
              <a:gd name="T55" fmla="*/ 559 h 907"/>
              <a:gd name="T56" fmla="*/ 1033 w 1133"/>
              <a:gd name="T57" fmla="*/ 628 h 907"/>
              <a:gd name="T58" fmla="*/ 990 w 1133"/>
              <a:gd name="T59" fmla="*/ 574 h 907"/>
              <a:gd name="T60" fmla="*/ 883 w 1133"/>
              <a:gd name="T61" fmla="*/ 540 h 907"/>
              <a:gd name="T62" fmla="*/ 837 w 1133"/>
              <a:gd name="T63" fmla="*/ 545 h 907"/>
              <a:gd name="T64" fmla="*/ 758 w 1133"/>
              <a:gd name="T65" fmla="*/ 597 h 907"/>
              <a:gd name="T66" fmla="*/ 647 w 1133"/>
              <a:gd name="T67" fmla="*/ 710 h 907"/>
              <a:gd name="T68" fmla="*/ 564 w 1133"/>
              <a:gd name="T69" fmla="*/ 781 h 907"/>
              <a:gd name="T70" fmla="*/ 540 w 1133"/>
              <a:gd name="T71" fmla="*/ 823 h 907"/>
              <a:gd name="T72" fmla="*/ 505 w 1133"/>
              <a:gd name="T73" fmla="*/ 886 h 907"/>
              <a:gd name="T74" fmla="*/ 445 w 1133"/>
              <a:gd name="T75" fmla="*/ 878 h 907"/>
              <a:gd name="T76" fmla="*/ 355 w 1133"/>
              <a:gd name="T77" fmla="*/ 894 h 907"/>
              <a:gd name="T78" fmla="*/ 286 w 1133"/>
              <a:gd name="T79" fmla="*/ 841 h 907"/>
              <a:gd name="T80" fmla="*/ 174 w 1133"/>
              <a:gd name="T81" fmla="*/ 792 h 907"/>
              <a:gd name="T82" fmla="*/ 69 w 1133"/>
              <a:gd name="T83" fmla="*/ 858 h 907"/>
              <a:gd name="T84" fmla="*/ 46 w 1133"/>
              <a:gd name="T85" fmla="*/ 804 h 907"/>
              <a:gd name="T86" fmla="*/ 48 w 1133"/>
              <a:gd name="T87" fmla="*/ 690 h 907"/>
              <a:gd name="T88" fmla="*/ 143 w 1133"/>
              <a:gd name="T89" fmla="*/ 520 h 907"/>
              <a:gd name="T90" fmla="*/ 190 w 1133"/>
              <a:gd name="T91" fmla="*/ 443 h 907"/>
              <a:gd name="T92" fmla="*/ 128 w 1133"/>
              <a:gd name="T93" fmla="*/ 412 h 907"/>
              <a:gd name="T94" fmla="*/ 86 w 1133"/>
              <a:gd name="T95" fmla="*/ 330 h 907"/>
              <a:gd name="T96" fmla="*/ 12 w 1133"/>
              <a:gd name="T97" fmla="*/ 324 h 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133" h="907">
                <a:moveTo>
                  <a:pt x="12" y="324"/>
                </a:moveTo>
                <a:lnTo>
                  <a:pt x="29" y="293"/>
                </a:lnTo>
                <a:lnTo>
                  <a:pt x="51" y="253"/>
                </a:lnTo>
                <a:lnTo>
                  <a:pt x="63" y="255"/>
                </a:lnTo>
                <a:lnTo>
                  <a:pt x="65" y="245"/>
                </a:lnTo>
                <a:lnTo>
                  <a:pt x="51" y="202"/>
                </a:lnTo>
                <a:lnTo>
                  <a:pt x="34" y="185"/>
                </a:lnTo>
                <a:lnTo>
                  <a:pt x="31" y="188"/>
                </a:lnTo>
                <a:lnTo>
                  <a:pt x="20" y="191"/>
                </a:lnTo>
                <a:lnTo>
                  <a:pt x="6" y="176"/>
                </a:lnTo>
                <a:lnTo>
                  <a:pt x="0" y="157"/>
                </a:lnTo>
                <a:lnTo>
                  <a:pt x="9" y="126"/>
                </a:lnTo>
                <a:lnTo>
                  <a:pt x="38" y="97"/>
                </a:lnTo>
                <a:lnTo>
                  <a:pt x="43" y="79"/>
                </a:lnTo>
                <a:lnTo>
                  <a:pt x="38" y="65"/>
                </a:lnTo>
                <a:lnTo>
                  <a:pt x="63" y="63"/>
                </a:lnTo>
                <a:lnTo>
                  <a:pt x="100" y="65"/>
                </a:lnTo>
                <a:lnTo>
                  <a:pt x="117" y="65"/>
                </a:lnTo>
                <a:lnTo>
                  <a:pt x="131" y="60"/>
                </a:lnTo>
                <a:lnTo>
                  <a:pt x="151" y="38"/>
                </a:lnTo>
                <a:lnTo>
                  <a:pt x="153" y="32"/>
                </a:lnTo>
                <a:lnTo>
                  <a:pt x="165" y="34"/>
                </a:lnTo>
                <a:lnTo>
                  <a:pt x="179" y="46"/>
                </a:lnTo>
                <a:lnTo>
                  <a:pt x="210" y="26"/>
                </a:lnTo>
                <a:lnTo>
                  <a:pt x="236" y="38"/>
                </a:lnTo>
                <a:lnTo>
                  <a:pt x="253" y="51"/>
                </a:lnTo>
                <a:lnTo>
                  <a:pt x="270" y="57"/>
                </a:lnTo>
                <a:lnTo>
                  <a:pt x="286" y="48"/>
                </a:lnTo>
                <a:lnTo>
                  <a:pt x="312" y="29"/>
                </a:lnTo>
                <a:lnTo>
                  <a:pt x="358" y="43"/>
                </a:lnTo>
                <a:lnTo>
                  <a:pt x="369" y="38"/>
                </a:lnTo>
                <a:lnTo>
                  <a:pt x="392" y="29"/>
                </a:lnTo>
                <a:lnTo>
                  <a:pt x="412" y="34"/>
                </a:lnTo>
                <a:lnTo>
                  <a:pt x="435" y="26"/>
                </a:lnTo>
                <a:lnTo>
                  <a:pt x="452" y="12"/>
                </a:lnTo>
                <a:lnTo>
                  <a:pt x="469" y="0"/>
                </a:lnTo>
                <a:lnTo>
                  <a:pt x="491" y="12"/>
                </a:lnTo>
                <a:lnTo>
                  <a:pt x="500" y="32"/>
                </a:lnTo>
                <a:lnTo>
                  <a:pt x="505" y="51"/>
                </a:lnTo>
                <a:lnTo>
                  <a:pt x="517" y="60"/>
                </a:lnTo>
                <a:lnTo>
                  <a:pt x="536" y="55"/>
                </a:lnTo>
                <a:lnTo>
                  <a:pt x="564" y="46"/>
                </a:lnTo>
                <a:lnTo>
                  <a:pt x="585" y="88"/>
                </a:lnTo>
                <a:lnTo>
                  <a:pt x="599" y="79"/>
                </a:lnTo>
                <a:lnTo>
                  <a:pt x="628" y="103"/>
                </a:lnTo>
                <a:lnTo>
                  <a:pt x="647" y="119"/>
                </a:lnTo>
                <a:lnTo>
                  <a:pt x="659" y="117"/>
                </a:lnTo>
                <a:lnTo>
                  <a:pt x="676" y="111"/>
                </a:lnTo>
                <a:lnTo>
                  <a:pt x="692" y="108"/>
                </a:lnTo>
                <a:lnTo>
                  <a:pt x="701" y="103"/>
                </a:lnTo>
                <a:lnTo>
                  <a:pt x="704" y="72"/>
                </a:lnTo>
                <a:lnTo>
                  <a:pt x="698" y="65"/>
                </a:lnTo>
                <a:lnTo>
                  <a:pt x="692" y="55"/>
                </a:lnTo>
                <a:lnTo>
                  <a:pt x="695" y="46"/>
                </a:lnTo>
                <a:lnTo>
                  <a:pt x="707" y="38"/>
                </a:lnTo>
                <a:lnTo>
                  <a:pt x="724" y="32"/>
                </a:lnTo>
                <a:lnTo>
                  <a:pt x="740" y="26"/>
                </a:lnTo>
                <a:lnTo>
                  <a:pt x="755" y="38"/>
                </a:lnTo>
                <a:lnTo>
                  <a:pt x="769" y="26"/>
                </a:lnTo>
                <a:lnTo>
                  <a:pt x="783" y="15"/>
                </a:lnTo>
                <a:lnTo>
                  <a:pt x="809" y="9"/>
                </a:lnTo>
                <a:lnTo>
                  <a:pt x="828" y="0"/>
                </a:lnTo>
                <a:lnTo>
                  <a:pt x="851" y="32"/>
                </a:lnTo>
                <a:lnTo>
                  <a:pt x="846" y="55"/>
                </a:lnTo>
                <a:lnTo>
                  <a:pt x="868" y="77"/>
                </a:lnTo>
                <a:lnTo>
                  <a:pt x="868" y="88"/>
                </a:lnTo>
                <a:lnTo>
                  <a:pt x="854" y="94"/>
                </a:lnTo>
                <a:lnTo>
                  <a:pt x="840" y="97"/>
                </a:lnTo>
                <a:lnTo>
                  <a:pt x="843" y="122"/>
                </a:lnTo>
                <a:lnTo>
                  <a:pt x="868" y="131"/>
                </a:lnTo>
                <a:lnTo>
                  <a:pt x="877" y="159"/>
                </a:lnTo>
                <a:lnTo>
                  <a:pt x="857" y="185"/>
                </a:lnTo>
                <a:lnTo>
                  <a:pt x="868" y="210"/>
                </a:lnTo>
                <a:lnTo>
                  <a:pt x="874" y="236"/>
                </a:lnTo>
                <a:lnTo>
                  <a:pt x="866" y="245"/>
                </a:lnTo>
                <a:lnTo>
                  <a:pt x="854" y="253"/>
                </a:lnTo>
                <a:lnTo>
                  <a:pt x="851" y="267"/>
                </a:lnTo>
                <a:lnTo>
                  <a:pt x="866" y="290"/>
                </a:lnTo>
                <a:lnTo>
                  <a:pt x="871" y="304"/>
                </a:lnTo>
                <a:lnTo>
                  <a:pt x="871" y="327"/>
                </a:lnTo>
                <a:lnTo>
                  <a:pt x="871" y="347"/>
                </a:lnTo>
                <a:lnTo>
                  <a:pt x="877" y="355"/>
                </a:lnTo>
                <a:lnTo>
                  <a:pt x="883" y="355"/>
                </a:lnTo>
                <a:lnTo>
                  <a:pt x="902" y="347"/>
                </a:lnTo>
                <a:lnTo>
                  <a:pt x="902" y="324"/>
                </a:lnTo>
                <a:lnTo>
                  <a:pt x="911" y="316"/>
                </a:lnTo>
                <a:lnTo>
                  <a:pt x="916" y="307"/>
                </a:lnTo>
                <a:lnTo>
                  <a:pt x="928" y="316"/>
                </a:lnTo>
                <a:lnTo>
                  <a:pt x="931" y="341"/>
                </a:lnTo>
                <a:lnTo>
                  <a:pt x="933" y="355"/>
                </a:lnTo>
                <a:lnTo>
                  <a:pt x="945" y="355"/>
                </a:lnTo>
                <a:lnTo>
                  <a:pt x="962" y="350"/>
                </a:lnTo>
                <a:lnTo>
                  <a:pt x="970" y="338"/>
                </a:lnTo>
                <a:lnTo>
                  <a:pt x="979" y="324"/>
                </a:lnTo>
                <a:lnTo>
                  <a:pt x="979" y="312"/>
                </a:lnTo>
                <a:lnTo>
                  <a:pt x="1064" y="312"/>
                </a:lnTo>
                <a:lnTo>
                  <a:pt x="1067" y="333"/>
                </a:lnTo>
                <a:lnTo>
                  <a:pt x="1070" y="352"/>
                </a:lnTo>
                <a:lnTo>
                  <a:pt x="1082" y="361"/>
                </a:lnTo>
                <a:lnTo>
                  <a:pt x="1109" y="364"/>
                </a:lnTo>
                <a:lnTo>
                  <a:pt x="1113" y="378"/>
                </a:lnTo>
                <a:lnTo>
                  <a:pt x="1132" y="390"/>
                </a:lnTo>
                <a:lnTo>
                  <a:pt x="1127" y="415"/>
                </a:lnTo>
                <a:lnTo>
                  <a:pt x="1123" y="435"/>
                </a:lnTo>
                <a:lnTo>
                  <a:pt x="1106" y="455"/>
                </a:lnTo>
                <a:lnTo>
                  <a:pt x="1087" y="466"/>
                </a:lnTo>
                <a:lnTo>
                  <a:pt x="1087" y="497"/>
                </a:lnTo>
                <a:lnTo>
                  <a:pt x="1098" y="523"/>
                </a:lnTo>
                <a:lnTo>
                  <a:pt x="1082" y="531"/>
                </a:lnTo>
                <a:lnTo>
                  <a:pt x="1075" y="511"/>
                </a:lnTo>
                <a:lnTo>
                  <a:pt x="1067" y="537"/>
                </a:lnTo>
                <a:lnTo>
                  <a:pt x="1047" y="559"/>
                </a:lnTo>
                <a:lnTo>
                  <a:pt x="1064" y="588"/>
                </a:lnTo>
                <a:lnTo>
                  <a:pt x="1078" y="611"/>
                </a:lnTo>
                <a:lnTo>
                  <a:pt x="1058" y="625"/>
                </a:lnTo>
                <a:lnTo>
                  <a:pt x="1033" y="628"/>
                </a:lnTo>
                <a:lnTo>
                  <a:pt x="1010" y="625"/>
                </a:lnTo>
                <a:lnTo>
                  <a:pt x="985" y="642"/>
                </a:lnTo>
                <a:lnTo>
                  <a:pt x="970" y="594"/>
                </a:lnTo>
                <a:lnTo>
                  <a:pt x="990" y="574"/>
                </a:lnTo>
                <a:lnTo>
                  <a:pt x="942" y="566"/>
                </a:lnTo>
                <a:lnTo>
                  <a:pt x="916" y="551"/>
                </a:lnTo>
                <a:lnTo>
                  <a:pt x="902" y="557"/>
                </a:lnTo>
                <a:lnTo>
                  <a:pt x="883" y="540"/>
                </a:lnTo>
                <a:lnTo>
                  <a:pt x="877" y="554"/>
                </a:lnTo>
                <a:lnTo>
                  <a:pt x="863" y="562"/>
                </a:lnTo>
                <a:lnTo>
                  <a:pt x="851" y="559"/>
                </a:lnTo>
                <a:lnTo>
                  <a:pt x="837" y="545"/>
                </a:lnTo>
                <a:lnTo>
                  <a:pt x="823" y="551"/>
                </a:lnTo>
                <a:lnTo>
                  <a:pt x="806" y="568"/>
                </a:lnTo>
                <a:lnTo>
                  <a:pt x="789" y="583"/>
                </a:lnTo>
                <a:lnTo>
                  <a:pt x="758" y="597"/>
                </a:lnTo>
                <a:lnTo>
                  <a:pt x="744" y="602"/>
                </a:lnTo>
                <a:lnTo>
                  <a:pt x="724" y="623"/>
                </a:lnTo>
                <a:lnTo>
                  <a:pt x="650" y="685"/>
                </a:lnTo>
                <a:lnTo>
                  <a:pt x="647" y="710"/>
                </a:lnTo>
                <a:lnTo>
                  <a:pt x="628" y="707"/>
                </a:lnTo>
                <a:lnTo>
                  <a:pt x="616" y="735"/>
                </a:lnTo>
                <a:lnTo>
                  <a:pt x="582" y="766"/>
                </a:lnTo>
                <a:lnTo>
                  <a:pt x="564" y="781"/>
                </a:lnTo>
                <a:lnTo>
                  <a:pt x="568" y="790"/>
                </a:lnTo>
                <a:lnTo>
                  <a:pt x="571" y="801"/>
                </a:lnTo>
                <a:lnTo>
                  <a:pt x="559" y="809"/>
                </a:lnTo>
                <a:lnTo>
                  <a:pt x="540" y="823"/>
                </a:lnTo>
                <a:lnTo>
                  <a:pt x="528" y="827"/>
                </a:lnTo>
                <a:lnTo>
                  <a:pt x="525" y="852"/>
                </a:lnTo>
                <a:lnTo>
                  <a:pt x="519" y="880"/>
                </a:lnTo>
                <a:lnTo>
                  <a:pt x="505" y="886"/>
                </a:lnTo>
                <a:lnTo>
                  <a:pt x="491" y="855"/>
                </a:lnTo>
                <a:lnTo>
                  <a:pt x="474" y="841"/>
                </a:lnTo>
                <a:lnTo>
                  <a:pt x="454" y="852"/>
                </a:lnTo>
                <a:lnTo>
                  <a:pt x="445" y="878"/>
                </a:lnTo>
                <a:lnTo>
                  <a:pt x="409" y="880"/>
                </a:lnTo>
                <a:lnTo>
                  <a:pt x="389" y="886"/>
                </a:lnTo>
                <a:lnTo>
                  <a:pt x="364" y="906"/>
                </a:lnTo>
                <a:lnTo>
                  <a:pt x="355" y="894"/>
                </a:lnTo>
                <a:lnTo>
                  <a:pt x="350" y="861"/>
                </a:lnTo>
                <a:lnTo>
                  <a:pt x="341" y="849"/>
                </a:lnTo>
                <a:lnTo>
                  <a:pt x="310" y="869"/>
                </a:lnTo>
                <a:lnTo>
                  <a:pt x="286" y="841"/>
                </a:lnTo>
                <a:lnTo>
                  <a:pt x="259" y="846"/>
                </a:lnTo>
                <a:lnTo>
                  <a:pt x="238" y="838"/>
                </a:lnTo>
                <a:lnTo>
                  <a:pt x="216" y="844"/>
                </a:lnTo>
                <a:lnTo>
                  <a:pt x="174" y="792"/>
                </a:lnTo>
                <a:lnTo>
                  <a:pt x="153" y="792"/>
                </a:lnTo>
                <a:lnTo>
                  <a:pt x="122" y="818"/>
                </a:lnTo>
                <a:lnTo>
                  <a:pt x="94" y="823"/>
                </a:lnTo>
                <a:lnTo>
                  <a:pt x="69" y="858"/>
                </a:lnTo>
                <a:lnTo>
                  <a:pt x="46" y="844"/>
                </a:lnTo>
                <a:lnTo>
                  <a:pt x="6" y="863"/>
                </a:lnTo>
                <a:lnTo>
                  <a:pt x="0" y="832"/>
                </a:lnTo>
                <a:lnTo>
                  <a:pt x="46" y="804"/>
                </a:lnTo>
                <a:lnTo>
                  <a:pt x="38" y="787"/>
                </a:lnTo>
                <a:lnTo>
                  <a:pt x="31" y="770"/>
                </a:lnTo>
                <a:lnTo>
                  <a:pt x="55" y="735"/>
                </a:lnTo>
                <a:lnTo>
                  <a:pt x="48" y="690"/>
                </a:lnTo>
                <a:lnTo>
                  <a:pt x="55" y="602"/>
                </a:lnTo>
                <a:lnTo>
                  <a:pt x="77" y="571"/>
                </a:lnTo>
                <a:lnTo>
                  <a:pt x="111" y="545"/>
                </a:lnTo>
                <a:lnTo>
                  <a:pt x="143" y="520"/>
                </a:lnTo>
                <a:lnTo>
                  <a:pt x="171" y="497"/>
                </a:lnTo>
                <a:lnTo>
                  <a:pt x="185" y="480"/>
                </a:lnTo>
                <a:lnTo>
                  <a:pt x="193" y="466"/>
                </a:lnTo>
                <a:lnTo>
                  <a:pt x="190" y="443"/>
                </a:lnTo>
                <a:lnTo>
                  <a:pt x="176" y="429"/>
                </a:lnTo>
                <a:lnTo>
                  <a:pt x="157" y="423"/>
                </a:lnTo>
                <a:lnTo>
                  <a:pt x="134" y="423"/>
                </a:lnTo>
                <a:lnTo>
                  <a:pt x="128" y="412"/>
                </a:lnTo>
                <a:lnTo>
                  <a:pt x="125" y="392"/>
                </a:lnTo>
                <a:lnTo>
                  <a:pt x="119" y="364"/>
                </a:lnTo>
                <a:lnTo>
                  <a:pt x="103" y="338"/>
                </a:lnTo>
                <a:lnTo>
                  <a:pt x="86" y="330"/>
                </a:lnTo>
                <a:lnTo>
                  <a:pt x="57" y="324"/>
                </a:lnTo>
                <a:lnTo>
                  <a:pt x="38" y="327"/>
                </a:lnTo>
                <a:lnTo>
                  <a:pt x="26" y="330"/>
                </a:lnTo>
                <a:lnTo>
                  <a:pt x="12" y="324"/>
                </a:lnTo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grpSp>
        <p:nvGrpSpPr>
          <p:cNvPr id="27" name="Group 42"/>
          <p:cNvGrpSpPr>
            <a:grpSpLocks/>
          </p:cNvGrpSpPr>
          <p:nvPr/>
        </p:nvGrpSpPr>
        <p:grpSpPr bwMode="auto">
          <a:xfrm>
            <a:off x="1157438" y="5280430"/>
            <a:ext cx="2105425" cy="765638"/>
            <a:chOff x="3696" y="3336"/>
            <a:chExt cx="1249" cy="457"/>
          </a:xfrm>
          <a:solidFill>
            <a:srgbClr val="007FC7"/>
          </a:solidFill>
        </p:grpSpPr>
        <p:sp>
          <p:nvSpPr>
            <p:cNvPr id="28" name="Freeform 43"/>
            <p:cNvSpPr>
              <a:spLocks/>
            </p:cNvSpPr>
            <p:nvPr/>
          </p:nvSpPr>
          <p:spPr bwMode="auto">
            <a:xfrm>
              <a:off x="3759" y="3453"/>
              <a:ext cx="66" cy="104"/>
            </a:xfrm>
            <a:custGeom>
              <a:avLst/>
              <a:gdLst>
                <a:gd name="T0" fmla="*/ 65 w 66"/>
                <a:gd name="T1" fmla="*/ 69 h 104"/>
                <a:gd name="T2" fmla="*/ 58 w 66"/>
                <a:gd name="T3" fmla="*/ 0 h 104"/>
                <a:gd name="T4" fmla="*/ 16 w 66"/>
                <a:gd name="T5" fmla="*/ 0 h 104"/>
                <a:gd name="T6" fmla="*/ 0 w 66"/>
                <a:gd name="T7" fmla="*/ 23 h 104"/>
                <a:gd name="T8" fmla="*/ 25 w 66"/>
                <a:gd name="T9" fmla="*/ 96 h 104"/>
                <a:gd name="T10" fmla="*/ 46 w 66"/>
                <a:gd name="T11" fmla="*/ 103 h 104"/>
                <a:gd name="T12" fmla="*/ 65 w 66"/>
                <a:gd name="T13" fmla="*/ 69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104">
                  <a:moveTo>
                    <a:pt x="65" y="69"/>
                  </a:moveTo>
                  <a:lnTo>
                    <a:pt x="58" y="0"/>
                  </a:lnTo>
                  <a:lnTo>
                    <a:pt x="16" y="0"/>
                  </a:lnTo>
                  <a:lnTo>
                    <a:pt x="0" y="23"/>
                  </a:lnTo>
                  <a:lnTo>
                    <a:pt x="25" y="96"/>
                  </a:lnTo>
                  <a:lnTo>
                    <a:pt x="46" y="103"/>
                  </a:lnTo>
                  <a:lnTo>
                    <a:pt x="65" y="69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0" name="Freeform 44"/>
            <p:cNvSpPr>
              <a:spLocks/>
            </p:cNvSpPr>
            <p:nvPr/>
          </p:nvSpPr>
          <p:spPr bwMode="auto">
            <a:xfrm>
              <a:off x="4836" y="3336"/>
              <a:ext cx="109" cy="114"/>
            </a:xfrm>
            <a:custGeom>
              <a:avLst/>
              <a:gdLst>
                <a:gd name="T0" fmla="*/ 102 w 109"/>
                <a:gd name="T1" fmla="*/ 63 h 114"/>
                <a:gd name="T2" fmla="*/ 108 w 109"/>
                <a:gd name="T3" fmla="*/ 0 h 114"/>
                <a:gd name="T4" fmla="*/ 85 w 109"/>
                <a:gd name="T5" fmla="*/ 5 h 114"/>
                <a:gd name="T6" fmla="*/ 83 w 109"/>
                <a:gd name="T7" fmla="*/ 27 h 114"/>
                <a:gd name="T8" fmla="*/ 15 w 109"/>
                <a:gd name="T9" fmla="*/ 45 h 114"/>
                <a:gd name="T10" fmla="*/ 0 w 109"/>
                <a:gd name="T11" fmla="*/ 107 h 114"/>
                <a:gd name="T12" fmla="*/ 36 w 109"/>
                <a:gd name="T13" fmla="*/ 113 h 114"/>
                <a:gd name="T14" fmla="*/ 52 w 109"/>
                <a:gd name="T15" fmla="*/ 84 h 114"/>
                <a:gd name="T16" fmla="*/ 102 w 109"/>
                <a:gd name="T17" fmla="*/ 63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9" h="114">
                  <a:moveTo>
                    <a:pt x="102" y="63"/>
                  </a:moveTo>
                  <a:lnTo>
                    <a:pt x="108" y="0"/>
                  </a:lnTo>
                  <a:lnTo>
                    <a:pt x="85" y="5"/>
                  </a:lnTo>
                  <a:lnTo>
                    <a:pt x="83" y="27"/>
                  </a:lnTo>
                  <a:lnTo>
                    <a:pt x="15" y="45"/>
                  </a:lnTo>
                  <a:lnTo>
                    <a:pt x="0" y="107"/>
                  </a:lnTo>
                  <a:lnTo>
                    <a:pt x="36" y="113"/>
                  </a:lnTo>
                  <a:lnTo>
                    <a:pt x="52" y="84"/>
                  </a:lnTo>
                  <a:lnTo>
                    <a:pt x="102" y="63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1" name="Freeform 45"/>
            <p:cNvSpPr>
              <a:spLocks/>
            </p:cNvSpPr>
            <p:nvPr/>
          </p:nvSpPr>
          <p:spPr bwMode="auto">
            <a:xfrm>
              <a:off x="3923" y="3633"/>
              <a:ext cx="66" cy="53"/>
            </a:xfrm>
            <a:custGeom>
              <a:avLst/>
              <a:gdLst>
                <a:gd name="T0" fmla="*/ 65 w 66"/>
                <a:gd name="T1" fmla="*/ 21 h 53"/>
                <a:gd name="T2" fmla="*/ 24 w 66"/>
                <a:gd name="T3" fmla="*/ 0 h 53"/>
                <a:gd name="T4" fmla="*/ 0 w 66"/>
                <a:gd name="T5" fmla="*/ 18 h 53"/>
                <a:gd name="T6" fmla="*/ 19 w 66"/>
                <a:gd name="T7" fmla="*/ 52 h 53"/>
                <a:gd name="T8" fmla="*/ 54 w 66"/>
                <a:gd name="T9" fmla="*/ 52 h 53"/>
                <a:gd name="T10" fmla="*/ 65 w 66"/>
                <a:gd name="T11" fmla="*/ 2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53">
                  <a:moveTo>
                    <a:pt x="65" y="21"/>
                  </a:moveTo>
                  <a:lnTo>
                    <a:pt x="24" y="0"/>
                  </a:lnTo>
                  <a:lnTo>
                    <a:pt x="0" y="18"/>
                  </a:lnTo>
                  <a:lnTo>
                    <a:pt x="19" y="52"/>
                  </a:lnTo>
                  <a:lnTo>
                    <a:pt x="54" y="52"/>
                  </a:lnTo>
                  <a:lnTo>
                    <a:pt x="65" y="21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2" name="Freeform 46"/>
            <p:cNvSpPr>
              <a:spLocks/>
            </p:cNvSpPr>
            <p:nvPr/>
          </p:nvSpPr>
          <p:spPr bwMode="auto">
            <a:xfrm>
              <a:off x="3696" y="3732"/>
              <a:ext cx="86" cy="61"/>
            </a:xfrm>
            <a:custGeom>
              <a:avLst/>
              <a:gdLst>
                <a:gd name="T0" fmla="*/ 55 w 86"/>
                <a:gd name="T1" fmla="*/ 60 h 61"/>
                <a:gd name="T2" fmla="*/ 85 w 86"/>
                <a:gd name="T3" fmla="*/ 5 h 61"/>
                <a:gd name="T4" fmla="*/ 57 w 86"/>
                <a:gd name="T5" fmla="*/ 0 h 61"/>
                <a:gd name="T6" fmla="*/ 41 w 86"/>
                <a:gd name="T7" fmla="*/ 18 h 61"/>
                <a:gd name="T8" fmla="*/ 13 w 86"/>
                <a:gd name="T9" fmla="*/ 18 h 61"/>
                <a:gd name="T10" fmla="*/ 0 w 86"/>
                <a:gd name="T11" fmla="*/ 36 h 61"/>
                <a:gd name="T12" fmla="*/ 55 w 86"/>
                <a:gd name="T13" fmla="*/ 6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61">
                  <a:moveTo>
                    <a:pt x="55" y="60"/>
                  </a:moveTo>
                  <a:lnTo>
                    <a:pt x="85" y="5"/>
                  </a:lnTo>
                  <a:lnTo>
                    <a:pt x="57" y="0"/>
                  </a:lnTo>
                  <a:lnTo>
                    <a:pt x="41" y="18"/>
                  </a:lnTo>
                  <a:lnTo>
                    <a:pt x="13" y="18"/>
                  </a:lnTo>
                  <a:lnTo>
                    <a:pt x="0" y="36"/>
                  </a:lnTo>
                  <a:lnTo>
                    <a:pt x="55" y="6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3" name="Freeform 47"/>
            <p:cNvSpPr>
              <a:spLocks/>
            </p:cNvSpPr>
            <p:nvPr/>
          </p:nvSpPr>
          <p:spPr bwMode="auto">
            <a:xfrm>
              <a:off x="4327" y="3647"/>
              <a:ext cx="120" cy="121"/>
            </a:xfrm>
            <a:custGeom>
              <a:avLst/>
              <a:gdLst>
                <a:gd name="T0" fmla="*/ 119 w 120"/>
                <a:gd name="T1" fmla="*/ 97 h 121"/>
                <a:gd name="T2" fmla="*/ 110 w 120"/>
                <a:gd name="T3" fmla="*/ 13 h 121"/>
                <a:gd name="T4" fmla="*/ 33 w 120"/>
                <a:gd name="T5" fmla="*/ 0 h 121"/>
                <a:gd name="T6" fmla="*/ 25 w 120"/>
                <a:gd name="T7" fmla="*/ 36 h 121"/>
                <a:gd name="T8" fmla="*/ 0 w 120"/>
                <a:gd name="T9" fmla="*/ 44 h 121"/>
                <a:gd name="T10" fmla="*/ 9 w 120"/>
                <a:gd name="T11" fmla="*/ 102 h 121"/>
                <a:gd name="T12" fmla="*/ 58 w 120"/>
                <a:gd name="T13" fmla="*/ 120 h 121"/>
                <a:gd name="T14" fmla="*/ 119 w 120"/>
                <a:gd name="T15" fmla="*/ 9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121">
                  <a:moveTo>
                    <a:pt x="119" y="97"/>
                  </a:moveTo>
                  <a:lnTo>
                    <a:pt x="110" y="13"/>
                  </a:lnTo>
                  <a:lnTo>
                    <a:pt x="33" y="0"/>
                  </a:lnTo>
                  <a:lnTo>
                    <a:pt x="25" y="36"/>
                  </a:lnTo>
                  <a:lnTo>
                    <a:pt x="0" y="44"/>
                  </a:lnTo>
                  <a:lnTo>
                    <a:pt x="9" y="102"/>
                  </a:lnTo>
                  <a:lnTo>
                    <a:pt x="58" y="120"/>
                  </a:lnTo>
                  <a:lnTo>
                    <a:pt x="119" y="97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4" name="Freeform 48"/>
            <p:cNvSpPr>
              <a:spLocks/>
            </p:cNvSpPr>
            <p:nvPr/>
          </p:nvSpPr>
          <p:spPr bwMode="auto">
            <a:xfrm>
              <a:off x="4038" y="3541"/>
              <a:ext cx="183" cy="153"/>
            </a:xfrm>
            <a:custGeom>
              <a:avLst/>
              <a:gdLst>
                <a:gd name="T0" fmla="*/ 99 w 183"/>
                <a:gd name="T1" fmla="*/ 146 h 153"/>
                <a:gd name="T2" fmla="*/ 130 w 183"/>
                <a:gd name="T3" fmla="*/ 109 h 153"/>
                <a:gd name="T4" fmla="*/ 149 w 183"/>
                <a:gd name="T5" fmla="*/ 51 h 153"/>
                <a:gd name="T6" fmla="*/ 182 w 183"/>
                <a:gd name="T7" fmla="*/ 13 h 153"/>
                <a:gd name="T8" fmla="*/ 152 w 183"/>
                <a:gd name="T9" fmla="*/ 0 h 153"/>
                <a:gd name="T10" fmla="*/ 112 w 183"/>
                <a:gd name="T11" fmla="*/ 34 h 153"/>
                <a:gd name="T12" fmla="*/ 0 w 183"/>
                <a:gd name="T13" fmla="*/ 55 h 153"/>
                <a:gd name="T14" fmla="*/ 53 w 183"/>
                <a:gd name="T15" fmla="*/ 152 h 153"/>
                <a:gd name="T16" fmla="*/ 99 w 183"/>
                <a:gd name="T17" fmla="*/ 146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3" h="153">
                  <a:moveTo>
                    <a:pt x="99" y="146"/>
                  </a:moveTo>
                  <a:lnTo>
                    <a:pt x="130" y="109"/>
                  </a:lnTo>
                  <a:lnTo>
                    <a:pt x="149" y="51"/>
                  </a:lnTo>
                  <a:lnTo>
                    <a:pt x="182" y="13"/>
                  </a:lnTo>
                  <a:lnTo>
                    <a:pt x="152" y="0"/>
                  </a:lnTo>
                  <a:lnTo>
                    <a:pt x="112" y="34"/>
                  </a:lnTo>
                  <a:lnTo>
                    <a:pt x="0" y="55"/>
                  </a:lnTo>
                  <a:lnTo>
                    <a:pt x="53" y="152"/>
                  </a:lnTo>
                  <a:lnTo>
                    <a:pt x="99" y="146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5" name="Freeform 49"/>
            <p:cNvSpPr>
              <a:spLocks/>
            </p:cNvSpPr>
            <p:nvPr/>
          </p:nvSpPr>
          <p:spPr bwMode="auto">
            <a:xfrm>
              <a:off x="4678" y="3472"/>
              <a:ext cx="174" cy="208"/>
            </a:xfrm>
            <a:custGeom>
              <a:avLst/>
              <a:gdLst>
                <a:gd name="T0" fmla="*/ 146 w 174"/>
                <a:gd name="T1" fmla="*/ 158 h 208"/>
                <a:gd name="T2" fmla="*/ 173 w 174"/>
                <a:gd name="T3" fmla="*/ 66 h 208"/>
                <a:gd name="T4" fmla="*/ 163 w 174"/>
                <a:gd name="T5" fmla="*/ 0 h 208"/>
                <a:gd name="T6" fmla="*/ 130 w 174"/>
                <a:gd name="T7" fmla="*/ 2 h 208"/>
                <a:gd name="T8" fmla="*/ 88 w 174"/>
                <a:gd name="T9" fmla="*/ 87 h 208"/>
                <a:gd name="T10" fmla="*/ 69 w 174"/>
                <a:gd name="T11" fmla="*/ 154 h 208"/>
                <a:gd name="T12" fmla="*/ 47 w 174"/>
                <a:gd name="T13" fmla="*/ 183 h 208"/>
                <a:gd name="T14" fmla="*/ 0 w 174"/>
                <a:gd name="T15" fmla="*/ 199 h 208"/>
                <a:gd name="T16" fmla="*/ 48 w 174"/>
                <a:gd name="T17" fmla="*/ 207 h 208"/>
                <a:gd name="T18" fmla="*/ 88 w 174"/>
                <a:gd name="T19" fmla="*/ 162 h 208"/>
                <a:gd name="T20" fmla="*/ 146 w 174"/>
                <a:gd name="T21" fmla="*/ 15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208">
                  <a:moveTo>
                    <a:pt x="146" y="158"/>
                  </a:moveTo>
                  <a:lnTo>
                    <a:pt x="173" y="66"/>
                  </a:lnTo>
                  <a:lnTo>
                    <a:pt x="163" y="0"/>
                  </a:lnTo>
                  <a:lnTo>
                    <a:pt x="130" y="2"/>
                  </a:lnTo>
                  <a:lnTo>
                    <a:pt x="88" y="87"/>
                  </a:lnTo>
                  <a:lnTo>
                    <a:pt x="69" y="154"/>
                  </a:lnTo>
                  <a:lnTo>
                    <a:pt x="47" y="183"/>
                  </a:lnTo>
                  <a:lnTo>
                    <a:pt x="0" y="199"/>
                  </a:lnTo>
                  <a:lnTo>
                    <a:pt x="48" y="207"/>
                  </a:lnTo>
                  <a:lnTo>
                    <a:pt x="88" y="162"/>
                  </a:lnTo>
                  <a:lnTo>
                    <a:pt x="146" y="158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</p:grpSp>
      <p:sp>
        <p:nvSpPr>
          <p:cNvPr id="36" name="Line 50"/>
          <p:cNvSpPr>
            <a:spLocks noChangeShapeType="1"/>
          </p:cNvSpPr>
          <p:nvPr/>
        </p:nvSpPr>
        <p:spPr bwMode="auto">
          <a:xfrm>
            <a:off x="1047960" y="5136054"/>
            <a:ext cx="2495319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37" name="Line 51"/>
          <p:cNvSpPr>
            <a:spLocks noChangeShapeType="1"/>
          </p:cNvSpPr>
          <p:nvPr/>
        </p:nvSpPr>
        <p:spPr bwMode="auto">
          <a:xfrm>
            <a:off x="3549177" y="5136054"/>
            <a:ext cx="0" cy="91001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38" name="37 Rectángulo"/>
          <p:cNvSpPr/>
          <p:nvPr/>
        </p:nvSpPr>
        <p:spPr>
          <a:xfrm>
            <a:off x="4246768" y="4767021"/>
            <a:ext cx="397868" cy="212247"/>
          </a:xfrm>
          <a:prstGeom prst="rect">
            <a:avLst/>
          </a:prstGeom>
          <a:noFill/>
          <a:ln w="28575">
            <a:solidFill>
              <a:srgbClr val="21853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37%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39" name="38 Rectángulo"/>
          <p:cNvSpPr/>
          <p:nvPr/>
        </p:nvSpPr>
        <p:spPr>
          <a:xfrm>
            <a:off x="5850698" y="2666988"/>
            <a:ext cx="397868" cy="212247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36%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0" name="39 Rectángulo"/>
          <p:cNvSpPr/>
          <p:nvPr/>
        </p:nvSpPr>
        <p:spPr>
          <a:xfrm>
            <a:off x="3860612" y="1755122"/>
            <a:ext cx="585089" cy="226102"/>
          </a:xfrm>
          <a:prstGeom prst="rect">
            <a:avLst/>
          </a:prstGeom>
          <a:noFill/>
          <a:ln w="28575">
            <a:solidFill>
              <a:srgbClr val="56842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100%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1" name="40 Rectángulo"/>
          <p:cNvSpPr/>
          <p:nvPr/>
        </p:nvSpPr>
        <p:spPr>
          <a:xfrm>
            <a:off x="7755532" y="3764345"/>
            <a:ext cx="397868" cy="212247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00B0F0"/>
                </a:solidFill>
              </a:rPr>
              <a:t>38%</a:t>
            </a:r>
            <a:endParaRPr lang="es-ES" sz="900" dirty="0">
              <a:solidFill>
                <a:srgbClr val="00B0F0"/>
              </a:solidFill>
            </a:endParaRPr>
          </a:p>
        </p:txBody>
      </p:sp>
      <p:sp>
        <p:nvSpPr>
          <p:cNvPr id="42" name="41 Rectángulo"/>
          <p:cNvSpPr/>
          <p:nvPr/>
        </p:nvSpPr>
        <p:spPr>
          <a:xfrm>
            <a:off x="4648218" y="1795221"/>
            <a:ext cx="397868" cy="212247"/>
          </a:xfrm>
          <a:prstGeom prst="rect">
            <a:avLst/>
          </a:prstGeom>
          <a:noFill/>
          <a:ln w="28575">
            <a:solidFill>
              <a:srgbClr val="56842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50%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3" name="42 Rectángulo"/>
          <p:cNvSpPr/>
          <p:nvPr/>
        </p:nvSpPr>
        <p:spPr>
          <a:xfrm>
            <a:off x="4267218" y="2540868"/>
            <a:ext cx="397868" cy="212247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27%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4" name="43 Rectángulo"/>
          <p:cNvSpPr/>
          <p:nvPr/>
        </p:nvSpPr>
        <p:spPr>
          <a:xfrm>
            <a:off x="5105418" y="3760068"/>
            <a:ext cx="397868" cy="212247"/>
          </a:xfrm>
          <a:prstGeom prst="rect">
            <a:avLst/>
          </a:prstGeom>
          <a:noFill/>
          <a:ln w="28575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21%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5" name="44 Rectángulo"/>
          <p:cNvSpPr/>
          <p:nvPr/>
        </p:nvSpPr>
        <p:spPr>
          <a:xfrm>
            <a:off x="6762700" y="2454741"/>
            <a:ext cx="397868" cy="212247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38%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6" name="45 Rectángulo"/>
          <p:cNvSpPr/>
          <p:nvPr/>
        </p:nvSpPr>
        <p:spPr>
          <a:xfrm>
            <a:off x="5877772" y="3658221"/>
            <a:ext cx="397868" cy="212247"/>
          </a:xfrm>
          <a:prstGeom prst="rect">
            <a:avLst/>
          </a:prstGeom>
          <a:noFill/>
          <a:ln w="28575">
            <a:solidFill>
              <a:srgbClr val="F9B26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25%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7" name="46 Rectángulo"/>
          <p:cNvSpPr/>
          <p:nvPr/>
        </p:nvSpPr>
        <p:spPr>
          <a:xfrm>
            <a:off x="3757171" y="3795027"/>
            <a:ext cx="397868" cy="212247"/>
          </a:xfrm>
          <a:prstGeom prst="rect">
            <a:avLst/>
          </a:prstGeom>
          <a:noFill/>
          <a:ln w="28575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25%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8" name="47 Rectángulo"/>
          <p:cNvSpPr/>
          <p:nvPr/>
        </p:nvSpPr>
        <p:spPr>
          <a:xfrm>
            <a:off x="3110163" y="1875101"/>
            <a:ext cx="397868" cy="212247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28%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9" name="48 Rectángulo"/>
          <p:cNvSpPr/>
          <p:nvPr/>
        </p:nvSpPr>
        <p:spPr>
          <a:xfrm>
            <a:off x="4683308" y="3184092"/>
            <a:ext cx="397868" cy="212247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34%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50" name="49 Rectángulo"/>
          <p:cNvSpPr/>
          <p:nvPr/>
        </p:nvSpPr>
        <p:spPr>
          <a:xfrm>
            <a:off x="5627568" y="4393288"/>
            <a:ext cx="397868" cy="212247"/>
          </a:xfrm>
          <a:prstGeom prst="rect">
            <a:avLst/>
          </a:prstGeom>
          <a:noFill/>
          <a:ln w="28575">
            <a:solidFill>
              <a:schemeClr val="accent4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50%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51" name="50 Rectángulo"/>
          <p:cNvSpPr/>
          <p:nvPr/>
        </p:nvSpPr>
        <p:spPr>
          <a:xfrm>
            <a:off x="5503286" y="2062479"/>
            <a:ext cx="397868" cy="212247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33%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52" name="51 Rectángulo"/>
          <p:cNvSpPr/>
          <p:nvPr/>
        </p:nvSpPr>
        <p:spPr>
          <a:xfrm>
            <a:off x="5149773" y="1832480"/>
            <a:ext cx="397868" cy="212247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50%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53" name="52 Rectángulo"/>
          <p:cNvSpPr/>
          <p:nvPr/>
        </p:nvSpPr>
        <p:spPr>
          <a:xfrm>
            <a:off x="5179531" y="2296468"/>
            <a:ext cx="397868" cy="212247"/>
          </a:xfrm>
          <a:prstGeom prst="rect">
            <a:avLst/>
          </a:prstGeom>
          <a:noFill/>
          <a:ln w="28575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>
                <a:solidFill>
                  <a:srgbClr val="FFFFFF"/>
                </a:solidFill>
              </a:rPr>
              <a:t>2</a:t>
            </a:r>
            <a:r>
              <a:rPr lang="es-ES" sz="900" dirty="0" smtClean="0">
                <a:solidFill>
                  <a:srgbClr val="FFFFFF"/>
                </a:solidFill>
              </a:rPr>
              <a:t>0%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54" name="53 Rectángulo"/>
          <p:cNvSpPr/>
          <p:nvPr/>
        </p:nvSpPr>
        <p:spPr>
          <a:xfrm>
            <a:off x="2322248" y="5365297"/>
            <a:ext cx="397868" cy="212247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00B0F0"/>
                </a:solidFill>
              </a:rPr>
              <a:t>17%</a:t>
            </a:r>
            <a:endParaRPr lang="es-ES" sz="900" dirty="0">
              <a:solidFill>
                <a:srgbClr val="00B0F0"/>
              </a:solidFill>
            </a:endParaRPr>
          </a:p>
        </p:txBody>
      </p:sp>
      <p:sp>
        <p:nvSpPr>
          <p:cNvPr id="57" name="56 CuadroTexto"/>
          <p:cNvSpPr txBox="1"/>
          <p:nvPr/>
        </p:nvSpPr>
        <p:spPr>
          <a:xfrm>
            <a:off x="5148064" y="5802649"/>
            <a:ext cx="3516120" cy="769441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dirty="0" smtClean="0">
                <a:solidFill>
                  <a:srgbClr val="5F5F5F"/>
                </a:solidFill>
              </a:rPr>
              <a:t>Estos datos son de  carácter cualitativo en la mayoría de las CCAA, ya que las bases son muy reducidas. Las únicas CCAA que tienen bases superiores a 50 entrevistas son: Andalucía (65) y  Madrid  (56).</a:t>
            </a:r>
            <a:endParaRPr lang="es-ES" sz="1100" dirty="0">
              <a:solidFill>
                <a:srgbClr val="5F5F5F"/>
              </a:solidFill>
            </a:endParaRPr>
          </a:p>
        </p:txBody>
      </p:sp>
      <p:sp>
        <p:nvSpPr>
          <p:cNvPr id="58" name="57 CuadroTexto"/>
          <p:cNvSpPr txBox="1"/>
          <p:nvPr/>
        </p:nvSpPr>
        <p:spPr>
          <a:xfrm>
            <a:off x="685377" y="2586390"/>
            <a:ext cx="1654375" cy="3385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i="1" dirty="0" smtClean="0">
                <a:solidFill>
                  <a:srgbClr val="009DD9"/>
                </a:solidFill>
              </a:rPr>
              <a:t> Total 33%</a:t>
            </a:r>
            <a:endParaRPr lang="es-ES" sz="1600" i="1" dirty="0">
              <a:solidFill>
                <a:srgbClr val="009DD9"/>
              </a:solidFill>
            </a:endParaRPr>
          </a:p>
        </p:txBody>
      </p:sp>
      <p:sp>
        <p:nvSpPr>
          <p:cNvPr id="60" name="Rectangle 12"/>
          <p:cNvSpPr>
            <a:spLocks noChangeArrowheads="1"/>
          </p:cNvSpPr>
          <p:nvPr/>
        </p:nvSpPr>
        <p:spPr bwMode="auto">
          <a:xfrm>
            <a:off x="533400" y="698704"/>
            <a:ext cx="8610600" cy="50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FF"/>
                    </a:gs>
                    <a:gs pos="100000">
                      <a:srgbClr val="D5E5F3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r>
              <a:rPr lang="es-ES" sz="1400" dirty="0">
                <a:solidFill>
                  <a:srgbClr val="616365"/>
                </a:solidFill>
              </a:rPr>
              <a:t>52. ¿Crees que los profesores de educación física saben reconocer los síntomas de una hipoglucemia?</a:t>
            </a:r>
            <a:r>
              <a:rPr lang="es-ES" sz="1400" dirty="0">
                <a:solidFill>
                  <a:srgbClr val="FF3300"/>
                </a:solidFill>
              </a:rPr>
              <a:t>(% Sugerida y Única)</a:t>
            </a:r>
          </a:p>
        </p:txBody>
      </p:sp>
      <p:sp>
        <p:nvSpPr>
          <p:cNvPr id="56" name="Rectangle 11"/>
          <p:cNvSpPr>
            <a:spLocks noChangeArrowheads="1"/>
          </p:cNvSpPr>
          <p:nvPr/>
        </p:nvSpPr>
        <p:spPr bwMode="auto">
          <a:xfrm>
            <a:off x="762000" y="228600"/>
            <a:ext cx="75428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ctr"/>
            <a:r>
              <a:rPr lang="es-ES_tradnl" sz="2400" dirty="0">
                <a:solidFill>
                  <a:srgbClr val="0099FF"/>
                </a:solidFill>
                <a:ea typeface="ＭＳ Ｐゴシック" charset="-128"/>
              </a:rPr>
              <a:t>4</a:t>
            </a:r>
            <a:r>
              <a:rPr lang="es-ES_tradnl" sz="2400" dirty="0" smtClean="0">
                <a:solidFill>
                  <a:srgbClr val="0099FF"/>
                </a:solidFill>
                <a:ea typeface="ＭＳ Ｐゴシック" charset="-128"/>
              </a:rPr>
              <a:t>. Sobre el deporte</a:t>
            </a:r>
            <a:endParaRPr lang="es-ES_tradnl" sz="2400" dirty="0">
              <a:solidFill>
                <a:srgbClr val="0099FF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749743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CuadroTexto"/>
          <p:cNvSpPr txBox="1"/>
          <p:nvPr/>
        </p:nvSpPr>
        <p:spPr>
          <a:xfrm>
            <a:off x="685377" y="2311152"/>
            <a:ext cx="1654375" cy="3385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i="1" dirty="0">
                <a:solidFill>
                  <a:srgbClr val="009DD9"/>
                </a:solidFill>
              </a:rPr>
              <a:t>% </a:t>
            </a:r>
            <a:r>
              <a:rPr lang="es-ES" sz="1600" i="1" dirty="0" smtClean="0">
                <a:solidFill>
                  <a:srgbClr val="009DD9"/>
                </a:solidFill>
              </a:rPr>
              <a:t>SI</a:t>
            </a:r>
            <a:endParaRPr lang="es-ES" sz="1600" i="1" dirty="0">
              <a:solidFill>
                <a:srgbClr val="009DD9"/>
              </a:solidFill>
            </a:endParaRPr>
          </a:p>
        </p:txBody>
      </p:sp>
      <p:sp>
        <p:nvSpPr>
          <p:cNvPr id="6" name="Freeform 3"/>
          <p:cNvSpPr>
            <a:spLocks/>
          </p:cNvSpPr>
          <p:nvPr/>
        </p:nvSpPr>
        <p:spPr bwMode="auto">
          <a:xfrm>
            <a:off x="4571404" y="2950638"/>
            <a:ext cx="591895" cy="597926"/>
          </a:xfrm>
          <a:custGeom>
            <a:avLst/>
            <a:gdLst>
              <a:gd name="T0" fmla="*/ 0 w 336"/>
              <a:gd name="T1" fmla="*/ 278 h 356"/>
              <a:gd name="T2" fmla="*/ 6 w 336"/>
              <a:gd name="T3" fmla="*/ 230 h 356"/>
              <a:gd name="T4" fmla="*/ 48 w 336"/>
              <a:gd name="T5" fmla="*/ 202 h 356"/>
              <a:gd name="T6" fmla="*/ 43 w 336"/>
              <a:gd name="T7" fmla="*/ 181 h 356"/>
              <a:gd name="T8" fmla="*/ 94 w 336"/>
              <a:gd name="T9" fmla="*/ 136 h 356"/>
              <a:gd name="T10" fmla="*/ 103 w 336"/>
              <a:gd name="T11" fmla="*/ 108 h 356"/>
              <a:gd name="T12" fmla="*/ 126 w 336"/>
              <a:gd name="T13" fmla="*/ 108 h 356"/>
              <a:gd name="T14" fmla="*/ 128 w 336"/>
              <a:gd name="T15" fmla="*/ 91 h 356"/>
              <a:gd name="T16" fmla="*/ 193 w 336"/>
              <a:gd name="T17" fmla="*/ 26 h 356"/>
              <a:gd name="T18" fmla="*/ 224 w 336"/>
              <a:gd name="T19" fmla="*/ 0 h 356"/>
              <a:gd name="T20" fmla="*/ 259 w 336"/>
              <a:gd name="T21" fmla="*/ 34 h 356"/>
              <a:gd name="T22" fmla="*/ 253 w 336"/>
              <a:gd name="T23" fmla="*/ 54 h 356"/>
              <a:gd name="T24" fmla="*/ 247 w 336"/>
              <a:gd name="T25" fmla="*/ 71 h 356"/>
              <a:gd name="T26" fmla="*/ 273 w 336"/>
              <a:gd name="T27" fmla="*/ 159 h 356"/>
              <a:gd name="T28" fmla="*/ 293 w 336"/>
              <a:gd name="T29" fmla="*/ 164 h 356"/>
              <a:gd name="T30" fmla="*/ 312 w 336"/>
              <a:gd name="T31" fmla="*/ 261 h 356"/>
              <a:gd name="T32" fmla="*/ 335 w 336"/>
              <a:gd name="T33" fmla="*/ 278 h 356"/>
              <a:gd name="T34" fmla="*/ 335 w 336"/>
              <a:gd name="T35" fmla="*/ 295 h 356"/>
              <a:gd name="T36" fmla="*/ 307 w 336"/>
              <a:gd name="T37" fmla="*/ 304 h 356"/>
              <a:gd name="T38" fmla="*/ 312 w 336"/>
              <a:gd name="T39" fmla="*/ 321 h 356"/>
              <a:gd name="T40" fmla="*/ 270 w 336"/>
              <a:gd name="T41" fmla="*/ 304 h 356"/>
              <a:gd name="T42" fmla="*/ 207 w 336"/>
              <a:gd name="T43" fmla="*/ 355 h 356"/>
              <a:gd name="T44" fmla="*/ 199 w 336"/>
              <a:gd name="T45" fmla="*/ 335 h 356"/>
              <a:gd name="T46" fmla="*/ 216 w 336"/>
              <a:gd name="T47" fmla="*/ 315 h 356"/>
              <a:gd name="T48" fmla="*/ 214 w 336"/>
              <a:gd name="T49" fmla="*/ 295 h 356"/>
              <a:gd name="T50" fmla="*/ 151 w 336"/>
              <a:gd name="T51" fmla="*/ 286 h 356"/>
              <a:gd name="T52" fmla="*/ 91 w 336"/>
              <a:gd name="T53" fmla="*/ 247 h 356"/>
              <a:gd name="T54" fmla="*/ 52 w 336"/>
              <a:gd name="T55" fmla="*/ 269 h 356"/>
              <a:gd name="T56" fmla="*/ 0 w 336"/>
              <a:gd name="T57" fmla="*/ 278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336" h="356">
                <a:moveTo>
                  <a:pt x="0" y="278"/>
                </a:moveTo>
                <a:lnTo>
                  <a:pt x="6" y="230"/>
                </a:lnTo>
                <a:lnTo>
                  <a:pt x="48" y="202"/>
                </a:lnTo>
                <a:lnTo>
                  <a:pt x="43" y="181"/>
                </a:lnTo>
                <a:lnTo>
                  <a:pt x="94" y="136"/>
                </a:lnTo>
                <a:lnTo>
                  <a:pt x="103" y="108"/>
                </a:lnTo>
                <a:lnTo>
                  <a:pt x="126" y="108"/>
                </a:lnTo>
                <a:lnTo>
                  <a:pt x="128" y="91"/>
                </a:lnTo>
                <a:lnTo>
                  <a:pt x="193" y="26"/>
                </a:lnTo>
                <a:lnTo>
                  <a:pt x="224" y="0"/>
                </a:lnTo>
                <a:lnTo>
                  <a:pt x="259" y="34"/>
                </a:lnTo>
                <a:lnTo>
                  <a:pt x="253" y="54"/>
                </a:lnTo>
                <a:lnTo>
                  <a:pt x="247" y="71"/>
                </a:lnTo>
                <a:lnTo>
                  <a:pt x="273" y="159"/>
                </a:lnTo>
                <a:lnTo>
                  <a:pt x="293" y="164"/>
                </a:lnTo>
                <a:lnTo>
                  <a:pt x="312" y="261"/>
                </a:lnTo>
                <a:lnTo>
                  <a:pt x="335" y="278"/>
                </a:lnTo>
                <a:lnTo>
                  <a:pt x="335" y="295"/>
                </a:lnTo>
                <a:lnTo>
                  <a:pt x="307" y="304"/>
                </a:lnTo>
                <a:lnTo>
                  <a:pt x="312" y="321"/>
                </a:lnTo>
                <a:lnTo>
                  <a:pt x="270" y="304"/>
                </a:lnTo>
                <a:lnTo>
                  <a:pt x="207" y="355"/>
                </a:lnTo>
                <a:lnTo>
                  <a:pt x="199" y="335"/>
                </a:lnTo>
                <a:lnTo>
                  <a:pt x="216" y="315"/>
                </a:lnTo>
                <a:lnTo>
                  <a:pt x="214" y="295"/>
                </a:lnTo>
                <a:lnTo>
                  <a:pt x="151" y="286"/>
                </a:lnTo>
                <a:lnTo>
                  <a:pt x="91" y="247"/>
                </a:lnTo>
                <a:lnTo>
                  <a:pt x="52" y="269"/>
                </a:lnTo>
                <a:lnTo>
                  <a:pt x="0" y="278"/>
                </a:lnTo>
              </a:path>
            </a:pathLst>
          </a:custGeom>
          <a:solidFill>
            <a:schemeClr val="accent1">
              <a:lumMod val="5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7" name="Freeform 4"/>
          <p:cNvSpPr>
            <a:spLocks/>
          </p:cNvSpPr>
          <p:nvPr/>
        </p:nvSpPr>
        <p:spPr bwMode="auto">
          <a:xfrm>
            <a:off x="3372515" y="3274393"/>
            <a:ext cx="1167181" cy="1225019"/>
          </a:xfrm>
          <a:custGeom>
            <a:avLst/>
            <a:gdLst>
              <a:gd name="T0" fmla="*/ 204 w 662"/>
              <a:gd name="T1" fmla="*/ 48 h 731"/>
              <a:gd name="T2" fmla="*/ 233 w 662"/>
              <a:gd name="T3" fmla="*/ 59 h 731"/>
              <a:gd name="T4" fmla="*/ 281 w 662"/>
              <a:gd name="T5" fmla="*/ 23 h 731"/>
              <a:gd name="T6" fmla="*/ 332 w 662"/>
              <a:gd name="T7" fmla="*/ 0 h 731"/>
              <a:gd name="T8" fmla="*/ 402 w 662"/>
              <a:gd name="T9" fmla="*/ 43 h 731"/>
              <a:gd name="T10" fmla="*/ 442 w 662"/>
              <a:gd name="T11" fmla="*/ 48 h 731"/>
              <a:gd name="T12" fmla="*/ 499 w 662"/>
              <a:gd name="T13" fmla="*/ 57 h 731"/>
              <a:gd name="T14" fmla="*/ 513 w 662"/>
              <a:gd name="T15" fmla="*/ 102 h 731"/>
              <a:gd name="T16" fmla="*/ 499 w 662"/>
              <a:gd name="T17" fmla="*/ 139 h 731"/>
              <a:gd name="T18" fmla="*/ 556 w 662"/>
              <a:gd name="T19" fmla="*/ 207 h 731"/>
              <a:gd name="T20" fmla="*/ 544 w 662"/>
              <a:gd name="T21" fmla="*/ 235 h 731"/>
              <a:gd name="T22" fmla="*/ 576 w 662"/>
              <a:gd name="T23" fmla="*/ 275 h 731"/>
              <a:gd name="T24" fmla="*/ 607 w 662"/>
              <a:gd name="T25" fmla="*/ 315 h 731"/>
              <a:gd name="T26" fmla="*/ 661 w 662"/>
              <a:gd name="T27" fmla="*/ 318 h 731"/>
              <a:gd name="T28" fmla="*/ 652 w 662"/>
              <a:gd name="T29" fmla="*/ 361 h 731"/>
              <a:gd name="T30" fmla="*/ 590 w 662"/>
              <a:gd name="T31" fmla="*/ 392 h 731"/>
              <a:gd name="T32" fmla="*/ 599 w 662"/>
              <a:gd name="T33" fmla="*/ 440 h 731"/>
              <a:gd name="T34" fmla="*/ 576 w 662"/>
              <a:gd name="T35" fmla="*/ 482 h 731"/>
              <a:gd name="T36" fmla="*/ 536 w 662"/>
              <a:gd name="T37" fmla="*/ 497 h 731"/>
              <a:gd name="T38" fmla="*/ 525 w 662"/>
              <a:gd name="T39" fmla="*/ 525 h 731"/>
              <a:gd name="T40" fmla="*/ 449 w 662"/>
              <a:gd name="T41" fmla="*/ 576 h 731"/>
              <a:gd name="T42" fmla="*/ 457 w 662"/>
              <a:gd name="T43" fmla="*/ 639 h 731"/>
              <a:gd name="T44" fmla="*/ 402 w 662"/>
              <a:gd name="T45" fmla="*/ 642 h 731"/>
              <a:gd name="T46" fmla="*/ 357 w 662"/>
              <a:gd name="T47" fmla="*/ 678 h 731"/>
              <a:gd name="T48" fmla="*/ 354 w 662"/>
              <a:gd name="T49" fmla="*/ 718 h 731"/>
              <a:gd name="T50" fmla="*/ 321 w 662"/>
              <a:gd name="T51" fmla="*/ 724 h 731"/>
              <a:gd name="T52" fmla="*/ 255 w 662"/>
              <a:gd name="T53" fmla="*/ 701 h 731"/>
              <a:gd name="T54" fmla="*/ 150 w 662"/>
              <a:gd name="T55" fmla="*/ 636 h 731"/>
              <a:gd name="T56" fmla="*/ 102 w 662"/>
              <a:gd name="T57" fmla="*/ 636 h 731"/>
              <a:gd name="T58" fmla="*/ 91 w 662"/>
              <a:gd name="T59" fmla="*/ 630 h 731"/>
              <a:gd name="T60" fmla="*/ 76 w 662"/>
              <a:gd name="T61" fmla="*/ 604 h 731"/>
              <a:gd name="T62" fmla="*/ 43 w 662"/>
              <a:gd name="T63" fmla="*/ 568 h 731"/>
              <a:gd name="T64" fmla="*/ 23 w 662"/>
              <a:gd name="T65" fmla="*/ 530 h 731"/>
              <a:gd name="T66" fmla="*/ 51 w 662"/>
              <a:gd name="T67" fmla="*/ 480 h 731"/>
              <a:gd name="T68" fmla="*/ 85 w 662"/>
              <a:gd name="T69" fmla="*/ 432 h 731"/>
              <a:gd name="T70" fmla="*/ 105 w 662"/>
              <a:gd name="T71" fmla="*/ 406 h 731"/>
              <a:gd name="T72" fmla="*/ 99 w 662"/>
              <a:gd name="T73" fmla="*/ 363 h 731"/>
              <a:gd name="T74" fmla="*/ 71 w 662"/>
              <a:gd name="T75" fmla="*/ 344 h 731"/>
              <a:gd name="T76" fmla="*/ 68 w 662"/>
              <a:gd name="T77" fmla="*/ 301 h 731"/>
              <a:gd name="T78" fmla="*/ 43 w 662"/>
              <a:gd name="T79" fmla="*/ 261 h 731"/>
              <a:gd name="T80" fmla="*/ 23 w 662"/>
              <a:gd name="T81" fmla="*/ 227 h 731"/>
              <a:gd name="T82" fmla="*/ 0 w 662"/>
              <a:gd name="T83" fmla="*/ 199 h 731"/>
              <a:gd name="T84" fmla="*/ 131 w 662"/>
              <a:gd name="T85" fmla="*/ 159 h 731"/>
              <a:gd name="T86" fmla="*/ 156 w 662"/>
              <a:gd name="T87" fmla="*/ 147 h 731"/>
              <a:gd name="T88" fmla="*/ 173 w 662"/>
              <a:gd name="T89" fmla="*/ 102 h 7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62" h="731">
                <a:moveTo>
                  <a:pt x="164" y="68"/>
                </a:moveTo>
                <a:lnTo>
                  <a:pt x="204" y="48"/>
                </a:lnTo>
                <a:lnTo>
                  <a:pt x="226" y="65"/>
                </a:lnTo>
                <a:lnTo>
                  <a:pt x="233" y="59"/>
                </a:lnTo>
                <a:lnTo>
                  <a:pt x="250" y="31"/>
                </a:lnTo>
                <a:lnTo>
                  <a:pt x="281" y="23"/>
                </a:lnTo>
                <a:lnTo>
                  <a:pt x="312" y="0"/>
                </a:lnTo>
                <a:lnTo>
                  <a:pt x="332" y="0"/>
                </a:lnTo>
                <a:lnTo>
                  <a:pt x="374" y="48"/>
                </a:lnTo>
                <a:lnTo>
                  <a:pt x="402" y="43"/>
                </a:lnTo>
                <a:lnTo>
                  <a:pt x="420" y="54"/>
                </a:lnTo>
                <a:lnTo>
                  <a:pt x="442" y="48"/>
                </a:lnTo>
                <a:lnTo>
                  <a:pt x="468" y="74"/>
                </a:lnTo>
                <a:lnTo>
                  <a:pt x="499" y="57"/>
                </a:lnTo>
                <a:lnTo>
                  <a:pt x="511" y="65"/>
                </a:lnTo>
                <a:lnTo>
                  <a:pt x="513" y="102"/>
                </a:lnTo>
                <a:lnTo>
                  <a:pt x="522" y="116"/>
                </a:lnTo>
                <a:lnTo>
                  <a:pt x="499" y="139"/>
                </a:lnTo>
                <a:lnTo>
                  <a:pt x="502" y="156"/>
                </a:lnTo>
                <a:lnTo>
                  <a:pt x="556" y="207"/>
                </a:lnTo>
                <a:lnTo>
                  <a:pt x="564" y="216"/>
                </a:lnTo>
                <a:lnTo>
                  <a:pt x="544" y="235"/>
                </a:lnTo>
                <a:lnTo>
                  <a:pt x="556" y="256"/>
                </a:lnTo>
                <a:lnTo>
                  <a:pt x="576" y="275"/>
                </a:lnTo>
                <a:lnTo>
                  <a:pt x="587" y="315"/>
                </a:lnTo>
                <a:lnTo>
                  <a:pt x="607" y="315"/>
                </a:lnTo>
                <a:lnTo>
                  <a:pt x="649" y="307"/>
                </a:lnTo>
                <a:lnTo>
                  <a:pt x="661" y="318"/>
                </a:lnTo>
                <a:lnTo>
                  <a:pt x="658" y="349"/>
                </a:lnTo>
                <a:lnTo>
                  <a:pt x="652" y="361"/>
                </a:lnTo>
                <a:lnTo>
                  <a:pt x="624" y="369"/>
                </a:lnTo>
                <a:lnTo>
                  <a:pt x="590" y="392"/>
                </a:lnTo>
                <a:lnTo>
                  <a:pt x="590" y="418"/>
                </a:lnTo>
                <a:lnTo>
                  <a:pt x="599" y="440"/>
                </a:lnTo>
                <a:lnTo>
                  <a:pt x="576" y="468"/>
                </a:lnTo>
                <a:lnTo>
                  <a:pt x="576" y="482"/>
                </a:lnTo>
                <a:lnTo>
                  <a:pt x="561" y="499"/>
                </a:lnTo>
                <a:lnTo>
                  <a:pt x="536" y="497"/>
                </a:lnTo>
                <a:lnTo>
                  <a:pt x="525" y="508"/>
                </a:lnTo>
                <a:lnTo>
                  <a:pt x="525" y="525"/>
                </a:lnTo>
                <a:lnTo>
                  <a:pt x="480" y="542"/>
                </a:lnTo>
                <a:lnTo>
                  <a:pt x="449" y="576"/>
                </a:lnTo>
                <a:lnTo>
                  <a:pt x="445" y="596"/>
                </a:lnTo>
                <a:lnTo>
                  <a:pt x="457" y="639"/>
                </a:lnTo>
                <a:lnTo>
                  <a:pt x="431" y="665"/>
                </a:lnTo>
                <a:lnTo>
                  <a:pt x="402" y="642"/>
                </a:lnTo>
                <a:lnTo>
                  <a:pt x="392" y="642"/>
                </a:lnTo>
                <a:lnTo>
                  <a:pt x="357" y="678"/>
                </a:lnTo>
                <a:lnTo>
                  <a:pt x="363" y="704"/>
                </a:lnTo>
                <a:lnTo>
                  <a:pt x="354" y="718"/>
                </a:lnTo>
                <a:lnTo>
                  <a:pt x="335" y="710"/>
                </a:lnTo>
                <a:lnTo>
                  <a:pt x="321" y="724"/>
                </a:lnTo>
                <a:lnTo>
                  <a:pt x="312" y="730"/>
                </a:lnTo>
                <a:lnTo>
                  <a:pt x="255" y="701"/>
                </a:lnTo>
                <a:lnTo>
                  <a:pt x="173" y="673"/>
                </a:lnTo>
                <a:lnTo>
                  <a:pt x="150" y="636"/>
                </a:lnTo>
                <a:lnTo>
                  <a:pt x="116" y="653"/>
                </a:lnTo>
                <a:lnTo>
                  <a:pt x="102" y="636"/>
                </a:lnTo>
                <a:lnTo>
                  <a:pt x="85" y="642"/>
                </a:lnTo>
                <a:lnTo>
                  <a:pt x="91" y="630"/>
                </a:lnTo>
                <a:lnTo>
                  <a:pt x="79" y="613"/>
                </a:lnTo>
                <a:lnTo>
                  <a:pt x="76" y="604"/>
                </a:lnTo>
                <a:lnTo>
                  <a:pt x="43" y="576"/>
                </a:lnTo>
                <a:lnTo>
                  <a:pt x="43" y="568"/>
                </a:lnTo>
                <a:lnTo>
                  <a:pt x="23" y="548"/>
                </a:lnTo>
                <a:lnTo>
                  <a:pt x="23" y="530"/>
                </a:lnTo>
                <a:lnTo>
                  <a:pt x="37" y="502"/>
                </a:lnTo>
                <a:lnTo>
                  <a:pt x="51" y="480"/>
                </a:lnTo>
                <a:lnTo>
                  <a:pt x="51" y="460"/>
                </a:lnTo>
                <a:lnTo>
                  <a:pt x="85" y="432"/>
                </a:lnTo>
                <a:lnTo>
                  <a:pt x="99" y="426"/>
                </a:lnTo>
                <a:lnTo>
                  <a:pt x="105" y="406"/>
                </a:lnTo>
                <a:lnTo>
                  <a:pt x="111" y="371"/>
                </a:lnTo>
                <a:lnTo>
                  <a:pt x="99" y="363"/>
                </a:lnTo>
                <a:lnTo>
                  <a:pt x="83" y="366"/>
                </a:lnTo>
                <a:lnTo>
                  <a:pt x="71" y="344"/>
                </a:lnTo>
                <a:lnTo>
                  <a:pt x="68" y="309"/>
                </a:lnTo>
                <a:lnTo>
                  <a:pt x="68" y="301"/>
                </a:lnTo>
                <a:lnTo>
                  <a:pt x="45" y="287"/>
                </a:lnTo>
                <a:lnTo>
                  <a:pt x="43" y="261"/>
                </a:lnTo>
                <a:lnTo>
                  <a:pt x="34" y="247"/>
                </a:lnTo>
                <a:lnTo>
                  <a:pt x="23" y="227"/>
                </a:lnTo>
                <a:lnTo>
                  <a:pt x="0" y="204"/>
                </a:lnTo>
                <a:lnTo>
                  <a:pt x="0" y="199"/>
                </a:lnTo>
                <a:lnTo>
                  <a:pt x="99" y="199"/>
                </a:lnTo>
                <a:lnTo>
                  <a:pt x="131" y="159"/>
                </a:lnTo>
                <a:lnTo>
                  <a:pt x="150" y="162"/>
                </a:lnTo>
                <a:lnTo>
                  <a:pt x="156" y="147"/>
                </a:lnTo>
                <a:lnTo>
                  <a:pt x="164" y="122"/>
                </a:lnTo>
                <a:lnTo>
                  <a:pt x="173" y="102"/>
                </a:lnTo>
                <a:lnTo>
                  <a:pt x="164" y="68"/>
                </a:lnTo>
              </a:path>
            </a:pathLst>
          </a:custGeom>
          <a:solidFill>
            <a:srgbClr val="FFDD4F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>
            <a:off x="4246768" y="2855845"/>
            <a:ext cx="1802864" cy="1624609"/>
          </a:xfrm>
          <a:custGeom>
            <a:avLst/>
            <a:gdLst>
              <a:gd name="T0" fmla="*/ 82 w 1022"/>
              <a:gd name="T1" fmla="*/ 333 h 969"/>
              <a:gd name="T2" fmla="*/ 142 w 1022"/>
              <a:gd name="T3" fmla="*/ 298 h 969"/>
              <a:gd name="T4" fmla="*/ 184 w 1022"/>
              <a:gd name="T5" fmla="*/ 335 h 969"/>
              <a:gd name="T6" fmla="*/ 332 w 1022"/>
              <a:gd name="T7" fmla="*/ 341 h 969"/>
              <a:gd name="T8" fmla="*/ 397 w 1022"/>
              <a:gd name="T9" fmla="*/ 372 h 969"/>
              <a:gd name="T10" fmla="*/ 451 w 1022"/>
              <a:gd name="T11" fmla="*/ 361 h 969"/>
              <a:gd name="T12" fmla="*/ 516 w 1022"/>
              <a:gd name="T13" fmla="*/ 352 h 969"/>
              <a:gd name="T14" fmla="*/ 473 w 1022"/>
              <a:gd name="T15" fmla="*/ 224 h 969"/>
              <a:gd name="T16" fmla="*/ 428 w 1022"/>
              <a:gd name="T17" fmla="*/ 125 h 969"/>
              <a:gd name="T18" fmla="*/ 448 w 1022"/>
              <a:gd name="T19" fmla="*/ 40 h 969"/>
              <a:gd name="T20" fmla="*/ 510 w 1022"/>
              <a:gd name="T21" fmla="*/ 17 h 969"/>
              <a:gd name="T22" fmla="*/ 558 w 1022"/>
              <a:gd name="T23" fmla="*/ 14 h 969"/>
              <a:gd name="T24" fmla="*/ 653 w 1022"/>
              <a:gd name="T25" fmla="*/ 31 h 969"/>
              <a:gd name="T26" fmla="*/ 667 w 1022"/>
              <a:gd name="T27" fmla="*/ 86 h 969"/>
              <a:gd name="T28" fmla="*/ 762 w 1022"/>
              <a:gd name="T29" fmla="*/ 47 h 969"/>
              <a:gd name="T30" fmla="*/ 846 w 1022"/>
              <a:gd name="T31" fmla="*/ 188 h 969"/>
              <a:gd name="T32" fmla="*/ 853 w 1022"/>
              <a:gd name="T33" fmla="*/ 217 h 969"/>
              <a:gd name="T34" fmla="*/ 824 w 1022"/>
              <a:gd name="T35" fmla="*/ 219 h 969"/>
              <a:gd name="T36" fmla="*/ 804 w 1022"/>
              <a:gd name="T37" fmla="*/ 256 h 969"/>
              <a:gd name="T38" fmla="*/ 824 w 1022"/>
              <a:gd name="T39" fmla="*/ 327 h 969"/>
              <a:gd name="T40" fmla="*/ 908 w 1022"/>
              <a:gd name="T41" fmla="*/ 378 h 969"/>
              <a:gd name="T42" fmla="*/ 948 w 1022"/>
              <a:gd name="T43" fmla="*/ 443 h 969"/>
              <a:gd name="T44" fmla="*/ 922 w 1022"/>
              <a:gd name="T45" fmla="*/ 488 h 969"/>
              <a:gd name="T46" fmla="*/ 900 w 1022"/>
              <a:gd name="T47" fmla="*/ 571 h 969"/>
              <a:gd name="T48" fmla="*/ 959 w 1022"/>
              <a:gd name="T49" fmla="*/ 602 h 969"/>
              <a:gd name="T50" fmla="*/ 953 w 1022"/>
              <a:gd name="T51" fmla="*/ 687 h 969"/>
              <a:gd name="T52" fmla="*/ 1021 w 1022"/>
              <a:gd name="T53" fmla="*/ 735 h 969"/>
              <a:gd name="T54" fmla="*/ 995 w 1022"/>
              <a:gd name="T55" fmla="*/ 778 h 969"/>
              <a:gd name="T56" fmla="*/ 945 w 1022"/>
              <a:gd name="T57" fmla="*/ 769 h 969"/>
              <a:gd name="T58" fmla="*/ 910 w 1022"/>
              <a:gd name="T59" fmla="*/ 766 h 969"/>
              <a:gd name="T60" fmla="*/ 885 w 1022"/>
              <a:gd name="T61" fmla="*/ 840 h 969"/>
              <a:gd name="T62" fmla="*/ 843 w 1022"/>
              <a:gd name="T63" fmla="*/ 860 h 969"/>
              <a:gd name="T64" fmla="*/ 808 w 1022"/>
              <a:gd name="T65" fmla="*/ 885 h 969"/>
              <a:gd name="T66" fmla="*/ 729 w 1022"/>
              <a:gd name="T67" fmla="*/ 925 h 969"/>
              <a:gd name="T68" fmla="*/ 650 w 1022"/>
              <a:gd name="T69" fmla="*/ 951 h 969"/>
              <a:gd name="T70" fmla="*/ 624 w 1022"/>
              <a:gd name="T71" fmla="*/ 835 h 969"/>
              <a:gd name="T72" fmla="*/ 570 w 1022"/>
              <a:gd name="T73" fmla="*/ 840 h 969"/>
              <a:gd name="T74" fmla="*/ 513 w 1022"/>
              <a:gd name="T75" fmla="*/ 840 h 969"/>
              <a:gd name="T76" fmla="*/ 428 w 1022"/>
              <a:gd name="T77" fmla="*/ 857 h 969"/>
              <a:gd name="T78" fmla="*/ 358 w 1022"/>
              <a:gd name="T79" fmla="*/ 846 h 969"/>
              <a:gd name="T80" fmla="*/ 252 w 1022"/>
              <a:gd name="T81" fmla="*/ 866 h 969"/>
              <a:gd name="T82" fmla="*/ 113 w 1022"/>
              <a:gd name="T83" fmla="*/ 792 h 969"/>
              <a:gd name="T84" fmla="*/ 76 w 1022"/>
              <a:gd name="T85" fmla="*/ 713 h 969"/>
              <a:gd name="T86" fmla="*/ 90 w 1022"/>
              <a:gd name="T87" fmla="*/ 642 h 969"/>
              <a:gd name="T88" fmla="*/ 159 w 1022"/>
              <a:gd name="T89" fmla="*/ 597 h 969"/>
              <a:gd name="T90" fmla="*/ 130 w 1022"/>
              <a:gd name="T91" fmla="*/ 559 h 969"/>
              <a:gd name="T92" fmla="*/ 79 w 1022"/>
              <a:gd name="T93" fmla="*/ 540 h 969"/>
              <a:gd name="T94" fmla="*/ 48 w 1022"/>
              <a:gd name="T95" fmla="*/ 485 h 969"/>
              <a:gd name="T96" fmla="*/ 2 w 1022"/>
              <a:gd name="T97" fmla="*/ 395 h 9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022" h="969">
                <a:moveTo>
                  <a:pt x="25" y="364"/>
                </a:moveTo>
                <a:lnTo>
                  <a:pt x="54" y="341"/>
                </a:lnTo>
                <a:lnTo>
                  <a:pt x="82" y="333"/>
                </a:lnTo>
                <a:lnTo>
                  <a:pt x="111" y="329"/>
                </a:lnTo>
                <a:lnTo>
                  <a:pt x="119" y="307"/>
                </a:lnTo>
                <a:lnTo>
                  <a:pt x="142" y="298"/>
                </a:lnTo>
                <a:lnTo>
                  <a:pt x="156" y="318"/>
                </a:lnTo>
                <a:lnTo>
                  <a:pt x="164" y="341"/>
                </a:lnTo>
                <a:lnTo>
                  <a:pt x="184" y="335"/>
                </a:lnTo>
                <a:lnTo>
                  <a:pt x="227" y="326"/>
                </a:lnTo>
                <a:lnTo>
                  <a:pt x="275" y="304"/>
                </a:lnTo>
                <a:lnTo>
                  <a:pt x="332" y="341"/>
                </a:lnTo>
                <a:lnTo>
                  <a:pt x="391" y="352"/>
                </a:lnTo>
                <a:lnTo>
                  <a:pt x="397" y="366"/>
                </a:lnTo>
                <a:lnTo>
                  <a:pt x="397" y="372"/>
                </a:lnTo>
                <a:lnTo>
                  <a:pt x="380" y="392"/>
                </a:lnTo>
                <a:lnTo>
                  <a:pt x="391" y="414"/>
                </a:lnTo>
                <a:lnTo>
                  <a:pt x="451" y="361"/>
                </a:lnTo>
                <a:lnTo>
                  <a:pt x="494" y="381"/>
                </a:lnTo>
                <a:lnTo>
                  <a:pt x="491" y="361"/>
                </a:lnTo>
                <a:lnTo>
                  <a:pt x="516" y="352"/>
                </a:lnTo>
                <a:lnTo>
                  <a:pt x="516" y="335"/>
                </a:lnTo>
                <a:lnTo>
                  <a:pt x="494" y="315"/>
                </a:lnTo>
                <a:lnTo>
                  <a:pt x="473" y="224"/>
                </a:lnTo>
                <a:lnTo>
                  <a:pt x="470" y="219"/>
                </a:lnTo>
                <a:lnTo>
                  <a:pt x="460" y="219"/>
                </a:lnTo>
                <a:lnTo>
                  <a:pt x="428" y="125"/>
                </a:lnTo>
                <a:lnTo>
                  <a:pt x="439" y="91"/>
                </a:lnTo>
                <a:lnTo>
                  <a:pt x="406" y="57"/>
                </a:lnTo>
                <a:lnTo>
                  <a:pt x="448" y="40"/>
                </a:lnTo>
                <a:lnTo>
                  <a:pt x="479" y="12"/>
                </a:lnTo>
                <a:lnTo>
                  <a:pt x="502" y="3"/>
                </a:lnTo>
                <a:lnTo>
                  <a:pt x="510" y="17"/>
                </a:lnTo>
                <a:lnTo>
                  <a:pt x="525" y="17"/>
                </a:lnTo>
                <a:lnTo>
                  <a:pt x="548" y="0"/>
                </a:lnTo>
                <a:lnTo>
                  <a:pt x="558" y="14"/>
                </a:lnTo>
                <a:lnTo>
                  <a:pt x="575" y="12"/>
                </a:lnTo>
                <a:lnTo>
                  <a:pt x="613" y="26"/>
                </a:lnTo>
                <a:lnTo>
                  <a:pt x="653" y="31"/>
                </a:lnTo>
                <a:lnTo>
                  <a:pt x="627" y="48"/>
                </a:lnTo>
                <a:lnTo>
                  <a:pt x="646" y="97"/>
                </a:lnTo>
                <a:lnTo>
                  <a:pt x="667" y="86"/>
                </a:lnTo>
                <a:lnTo>
                  <a:pt x="715" y="83"/>
                </a:lnTo>
                <a:lnTo>
                  <a:pt x="738" y="69"/>
                </a:lnTo>
                <a:lnTo>
                  <a:pt x="762" y="47"/>
                </a:lnTo>
                <a:lnTo>
                  <a:pt x="825" y="109"/>
                </a:lnTo>
                <a:lnTo>
                  <a:pt x="847" y="121"/>
                </a:lnTo>
                <a:lnTo>
                  <a:pt x="846" y="188"/>
                </a:lnTo>
                <a:lnTo>
                  <a:pt x="862" y="196"/>
                </a:lnTo>
                <a:lnTo>
                  <a:pt x="861" y="212"/>
                </a:lnTo>
                <a:lnTo>
                  <a:pt x="853" y="217"/>
                </a:lnTo>
                <a:lnTo>
                  <a:pt x="844" y="208"/>
                </a:lnTo>
                <a:lnTo>
                  <a:pt x="835" y="212"/>
                </a:lnTo>
                <a:lnTo>
                  <a:pt x="824" y="219"/>
                </a:lnTo>
                <a:lnTo>
                  <a:pt x="823" y="237"/>
                </a:lnTo>
                <a:lnTo>
                  <a:pt x="813" y="247"/>
                </a:lnTo>
                <a:lnTo>
                  <a:pt x="804" y="256"/>
                </a:lnTo>
                <a:lnTo>
                  <a:pt x="791" y="261"/>
                </a:lnTo>
                <a:lnTo>
                  <a:pt x="805" y="290"/>
                </a:lnTo>
                <a:lnTo>
                  <a:pt x="824" y="327"/>
                </a:lnTo>
                <a:lnTo>
                  <a:pt x="853" y="317"/>
                </a:lnTo>
                <a:lnTo>
                  <a:pt x="891" y="373"/>
                </a:lnTo>
                <a:lnTo>
                  <a:pt x="908" y="378"/>
                </a:lnTo>
                <a:lnTo>
                  <a:pt x="932" y="392"/>
                </a:lnTo>
                <a:lnTo>
                  <a:pt x="945" y="414"/>
                </a:lnTo>
                <a:lnTo>
                  <a:pt x="948" y="443"/>
                </a:lnTo>
                <a:lnTo>
                  <a:pt x="928" y="469"/>
                </a:lnTo>
                <a:lnTo>
                  <a:pt x="919" y="471"/>
                </a:lnTo>
                <a:lnTo>
                  <a:pt x="922" y="488"/>
                </a:lnTo>
                <a:lnTo>
                  <a:pt x="885" y="497"/>
                </a:lnTo>
                <a:lnTo>
                  <a:pt x="874" y="557"/>
                </a:lnTo>
                <a:lnTo>
                  <a:pt x="900" y="571"/>
                </a:lnTo>
                <a:lnTo>
                  <a:pt x="924" y="576"/>
                </a:lnTo>
                <a:lnTo>
                  <a:pt x="950" y="590"/>
                </a:lnTo>
                <a:lnTo>
                  <a:pt x="959" y="602"/>
                </a:lnTo>
                <a:lnTo>
                  <a:pt x="948" y="636"/>
                </a:lnTo>
                <a:lnTo>
                  <a:pt x="948" y="670"/>
                </a:lnTo>
                <a:lnTo>
                  <a:pt x="953" y="687"/>
                </a:lnTo>
                <a:lnTo>
                  <a:pt x="1007" y="707"/>
                </a:lnTo>
                <a:lnTo>
                  <a:pt x="1019" y="716"/>
                </a:lnTo>
                <a:lnTo>
                  <a:pt x="1021" y="735"/>
                </a:lnTo>
                <a:lnTo>
                  <a:pt x="1010" y="749"/>
                </a:lnTo>
                <a:lnTo>
                  <a:pt x="1002" y="766"/>
                </a:lnTo>
                <a:lnTo>
                  <a:pt x="995" y="778"/>
                </a:lnTo>
                <a:lnTo>
                  <a:pt x="979" y="758"/>
                </a:lnTo>
                <a:lnTo>
                  <a:pt x="967" y="755"/>
                </a:lnTo>
                <a:lnTo>
                  <a:pt x="945" y="769"/>
                </a:lnTo>
                <a:lnTo>
                  <a:pt x="933" y="775"/>
                </a:lnTo>
                <a:lnTo>
                  <a:pt x="922" y="758"/>
                </a:lnTo>
                <a:lnTo>
                  <a:pt x="910" y="766"/>
                </a:lnTo>
                <a:lnTo>
                  <a:pt x="914" y="789"/>
                </a:lnTo>
                <a:lnTo>
                  <a:pt x="900" y="823"/>
                </a:lnTo>
                <a:lnTo>
                  <a:pt x="885" y="840"/>
                </a:lnTo>
                <a:lnTo>
                  <a:pt x="888" y="857"/>
                </a:lnTo>
                <a:lnTo>
                  <a:pt x="851" y="877"/>
                </a:lnTo>
                <a:lnTo>
                  <a:pt x="843" y="860"/>
                </a:lnTo>
                <a:lnTo>
                  <a:pt x="834" y="860"/>
                </a:lnTo>
                <a:lnTo>
                  <a:pt x="808" y="866"/>
                </a:lnTo>
                <a:lnTo>
                  <a:pt x="808" y="885"/>
                </a:lnTo>
                <a:lnTo>
                  <a:pt x="783" y="885"/>
                </a:lnTo>
                <a:lnTo>
                  <a:pt x="760" y="908"/>
                </a:lnTo>
                <a:lnTo>
                  <a:pt x="729" y="925"/>
                </a:lnTo>
                <a:lnTo>
                  <a:pt x="689" y="968"/>
                </a:lnTo>
                <a:lnTo>
                  <a:pt x="653" y="959"/>
                </a:lnTo>
                <a:lnTo>
                  <a:pt x="650" y="951"/>
                </a:lnTo>
                <a:lnTo>
                  <a:pt x="684" y="897"/>
                </a:lnTo>
                <a:lnTo>
                  <a:pt x="638" y="829"/>
                </a:lnTo>
                <a:lnTo>
                  <a:pt x="624" y="835"/>
                </a:lnTo>
                <a:lnTo>
                  <a:pt x="590" y="820"/>
                </a:lnTo>
                <a:lnTo>
                  <a:pt x="582" y="826"/>
                </a:lnTo>
                <a:lnTo>
                  <a:pt x="570" y="840"/>
                </a:lnTo>
                <a:lnTo>
                  <a:pt x="550" y="835"/>
                </a:lnTo>
                <a:lnTo>
                  <a:pt x="534" y="860"/>
                </a:lnTo>
                <a:lnTo>
                  <a:pt x="513" y="840"/>
                </a:lnTo>
                <a:lnTo>
                  <a:pt x="482" y="846"/>
                </a:lnTo>
                <a:lnTo>
                  <a:pt x="451" y="835"/>
                </a:lnTo>
                <a:lnTo>
                  <a:pt x="428" y="857"/>
                </a:lnTo>
                <a:lnTo>
                  <a:pt x="403" y="846"/>
                </a:lnTo>
                <a:lnTo>
                  <a:pt x="383" y="868"/>
                </a:lnTo>
                <a:lnTo>
                  <a:pt x="358" y="846"/>
                </a:lnTo>
                <a:lnTo>
                  <a:pt x="340" y="854"/>
                </a:lnTo>
                <a:lnTo>
                  <a:pt x="278" y="866"/>
                </a:lnTo>
                <a:lnTo>
                  <a:pt x="252" y="866"/>
                </a:lnTo>
                <a:lnTo>
                  <a:pt x="244" y="875"/>
                </a:lnTo>
                <a:lnTo>
                  <a:pt x="139" y="797"/>
                </a:lnTo>
                <a:lnTo>
                  <a:pt x="113" y="792"/>
                </a:lnTo>
                <a:lnTo>
                  <a:pt x="64" y="749"/>
                </a:lnTo>
                <a:lnTo>
                  <a:pt x="76" y="727"/>
                </a:lnTo>
                <a:lnTo>
                  <a:pt x="76" y="713"/>
                </a:lnTo>
                <a:lnTo>
                  <a:pt x="99" y="692"/>
                </a:lnTo>
                <a:lnTo>
                  <a:pt x="90" y="667"/>
                </a:lnTo>
                <a:lnTo>
                  <a:pt x="90" y="642"/>
                </a:lnTo>
                <a:lnTo>
                  <a:pt x="128" y="619"/>
                </a:lnTo>
                <a:lnTo>
                  <a:pt x="153" y="611"/>
                </a:lnTo>
                <a:lnTo>
                  <a:pt x="159" y="597"/>
                </a:lnTo>
                <a:lnTo>
                  <a:pt x="164" y="568"/>
                </a:lnTo>
                <a:lnTo>
                  <a:pt x="153" y="557"/>
                </a:lnTo>
                <a:lnTo>
                  <a:pt x="130" y="559"/>
                </a:lnTo>
                <a:lnTo>
                  <a:pt x="111" y="565"/>
                </a:lnTo>
                <a:lnTo>
                  <a:pt x="90" y="565"/>
                </a:lnTo>
                <a:lnTo>
                  <a:pt x="79" y="540"/>
                </a:lnTo>
                <a:lnTo>
                  <a:pt x="79" y="525"/>
                </a:lnTo>
                <a:lnTo>
                  <a:pt x="56" y="505"/>
                </a:lnTo>
                <a:lnTo>
                  <a:pt x="48" y="485"/>
                </a:lnTo>
                <a:lnTo>
                  <a:pt x="64" y="466"/>
                </a:lnTo>
                <a:lnTo>
                  <a:pt x="5" y="406"/>
                </a:lnTo>
                <a:lnTo>
                  <a:pt x="2" y="395"/>
                </a:lnTo>
                <a:lnTo>
                  <a:pt x="0" y="389"/>
                </a:lnTo>
                <a:lnTo>
                  <a:pt x="25" y="364"/>
                </a:lnTo>
              </a:path>
            </a:pathLst>
          </a:custGeom>
          <a:solidFill>
            <a:schemeClr val="accent3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3309097" y="4107115"/>
            <a:ext cx="2474786" cy="1319812"/>
          </a:xfrm>
          <a:custGeom>
            <a:avLst/>
            <a:gdLst>
              <a:gd name="T0" fmla="*/ 159 w 1404"/>
              <a:gd name="T1" fmla="*/ 156 h 787"/>
              <a:gd name="T2" fmla="*/ 216 w 1404"/>
              <a:gd name="T3" fmla="*/ 177 h 787"/>
              <a:gd name="T4" fmla="*/ 367 w 1404"/>
              <a:gd name="T5" fmla="*/ 225 h 787"/>
              <a:gd name="T6" fmla="*/ 406 w 1404"/>
              <a:gd name="T7" fmla="*/ 204 h 787"/>
              <a:gd name="T8" fmla="*/ 432 w 1404"/>
              <a:gd name="T9" fmla="*/ 145 h 787"/>
              <a:gd name="T10" fmla="*/ 501 w 1404"/>
              <a:gd name="T11" fmla="*/ 141 h 787"/>
              <a:gd name="T12" fmla="*/ 492 w 1404"/>
              <a:gd name="T13" fmla="*/ 78 h 787"/>
              <a:gd name="T14" fmla="*/ 567 w 1404"/>
              <a:gd name="T15" fmla="*/ 30 h 787"/>
              <a:gd name="T16" fmla="*/ 593 w 1404"/>
              <a:gd name="T17" fmla="*/ 1 h 787"/>
              <a:gd name="T18" fmla="*/ 681 w 1404"/>
              <a:gd name="T19" fmla="*/ 51 h 787"/>
              <a:gd name="T20" fmla="*/ 826 w 1404"/>
              <a:gd name="T21" fmla="*/ 119 h 787"/>
              <a:gd name="T22" fmla="*/ 897 w 1404"/>
              <a:gd name="T23" fmla="*/ 99 h 787"/>
              <a:gd name="T24" fmla="*/ 969 w 1404"/>
              <a:gd name="T25" fmla="*/ 111 h 787"/>
              <a:gd name="T26" fmla="*/ 1052 w 1404"/>
              <a:gd name="T27" fmla="*/ 93 h 787"/>
              <a:gd name="T28" fmla="*/ 1110 w 1404"/>
              <a:gd name="T29" fmla="*/ 93 h 787"/>
              <a:gd name="T30" fmla="*/ 1177 w 1404"/>
              <a:gd name="T31" fmla="*/ 83 h 787"/>
              <a:gd name="T32" fmla="*/ 1192 w 1404"/>
              <a:gd name="T33" fmla="*/ 213 h 787"/>
              <a:gd name="T34" fmla="*/ 1248 w 1404"/>
              <a:gd name="T35" fmla="*/ 230 h 787"/>
              <a:gd name="T36" fmla="*/ 1315 w 1404"/>
              <a:gd name="T37" fmla="*/ 288 h 787"/>
              <a:gd name="T38" fmla="*/ 1328 w 1404"/>
              <a:gd name="T39" fmla="*/ 337 h 787"/>
              <a:gd name="T40" fmla="*/ 1393 w 1404"/>
              <a:gd name="T41" fmla="*/ 406 h 787"/>
              <a:gd name="T42" fmla="*/ 1382 w 1404"/>
              <a:gd name="T43" fmla="*/ 432 h 787"/>
              <a:gd name="T44" fmla="*/ 1339 w 1404"/>
              <a:gd name="T45" fmla="*/ 522 h 787"/>
              <a:gd name="T46" fmla="*/ 1296 w 1404"/>
              <a:gd name="T47" fmla="*/ 599 h 787"/>
              <a:gd name="T48" fmla="*/ 1245 w 1404"/>
              <a:gd name="T49" fmla="*/ 573 h 787"/>
              <a:gd name="T50" fmla="*/ 1152 w 1404"/>
              <a:gd name="T51" fmla="*/ 608 h 787"/>
              <a:gd name="T52" fmla="*/ 1104 w 1404"/>
              <a:gd name="T53" fmla="*/ 591 h 787"/>
              <a:gd name="T54" fmla="*/ 1041 w 1404"/>
              <a:gd name="T55" fmla="*/ 591 h 787"/>
              <a:gd name="T56" fmla="*/ 985 w 1404"/>
              <a:gd name="T57" fmla="*/ 605 h 787"/>
              <a:gd name="T58" fmla="*/ 919 w 1404"/>
              <a:gd name="T59" fmla="*/ 587 h 787"/>
              <a:gd name="T60" fmla="*/ 842 w 1404"/>
              <a:gd name="T61" fmla="*/ 599 h 787"/>
              <a:gd name="T62" fmla="*/ 749 w 1404"/>
              <a:gd name="T63" fmla="*/ 596 h 787"/>
              <a:gd name="T64" fmla="*/ 641 w 1404"/>
              <a:gd name="T65" fmla="*/ 664 h 787"/>
              <a:gd name="T66" fmla="*/ 576 w 1404"/>
              <a:gd name="T67" fmla="*/ 675 h 787"/>
              <a:gd name="T68" fmla="*/ 528 w 1404"/>
              <a:gd name="T69" fmla="*/ 744 h 787"/>
              <a:gd name="T70" fmla="*/ 502 w 1404"/>
              <a:gd name="T71" fmla="*/ 749 h 787"/>
              <a:gd name="T72" fmla="*/ 445 w 1404"/>
              <a:gd name="T73" fmla="*/ 786 h 787"/>
              <a:gd name="T74" fmla="*/ 321 w 1404"/>
              <a:gd name="T75" fmla="*/ 689 h 787"/>
              <a:gd name="T76" fmla="*/ 318 w 1404"/>
              <a:gd name="T77" fmla="*/ 653 h 787"/>
              <a:gd name="T78" fmla="*/ 312 w 1404"/>
              <a:gd name="T79" fmla="*/ 613 h 787"/>
              <a:gd name="T80" fmla="*/ 259 w 1404"/>
              <a:gd name="T81" fmla="*/ 579 h 787"/>
              <a:gd name="T82" fmla="*/ 269 w 1404"/>
              <a:gd name="T83" fmla="*/ 536 h 787"/>
              <a:gd name="T84" fmla="*/ 216 w 1404"/>
              <a:gd name="T85" fmla="*/ 477 h 787"/>
              <a:gd name="T86" fmla="*/ 128 w 1404"/>
              <a:gd name="T87" fmla="*/ 434 h 787"/>
              <a:gd name="T88" fmla="*/ 23 w 1404"/>
              <a:gd name="T89" fmla="*/ 420 h 787"/>
              <a:gd name="T90" fmla="*/ 20 w 1404"/>
              <a:gd name="T91" fmla="*/ 344 h 787"/>
              <a:gd name="T92" fmla="*/ 34 w 1404"/>
              <a:gd name="T93" fmla="*/ 270 h 787"/>
              <a:gd name="T94" fmla="*/ 111 w 1404"/>
              <a:gd name="T95" fmla="*/ 168 h 7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404" h="787">
                <a:moveTo>
                  <a:pt x="128" y="142"/>
                </a:moveTo>
                <a:lnTo>
                  <a:pt x="146" y="138"/>
                </a:lnTo>
                <a:lnTo>
                  <a:pt x="159" y="156"/>
                </a:lnTo>
                <a:lnTo>
                  <a:pt x="188" y="142"/>
                </a:lnTo>
                <a:lnTo>
                  <a:pt x="198" y="145"/>
                </a:lnTo>
                <a:lnTo>
                  <a:pt x="216" y="177"/>
                </a:lnTo>
                <a:lnTo>
                  <a:pt x="287" y="201"/>
                </a:lnTo>
                <a:lnTo>
                  <a:pt x="354" y="232"/>
                </a:lnTo>
                <a:lnTo>
                  <a:pt x="367" y="225"/>
                </a:lnTo>
                <a:lnTo>
                  <a:pt x="377" y="213"/>
                </a:lnTo>
                <a:lnTo>
                  <a:pt x="397" y="219"/>
                </a:lnTo>
                <a:lnTo>
                  <a:pt x="406" y="204"/>
                </a:lnTo>
                <a:lnTo>
                  <a:pt x="400" y="193"/>
                </a:lnTo>
                <a:lnTo>
                  <a:pt x="397" y="181"/>
                </a:lnTo>
                <a:lnTo>
                  <a:pt x="432" y="145"/>
                </a:lnTo>
                <a:lnTo>
                  <a:pt x="446" y="144"/>
                </a:lnTo>
                <a:lnTo>
                  <a:pt x="476" y="168"/>
                </a:lnTo>
                <a:lnTo>
                  <a:pt x="501" y="141"/>
                </a:lnTo>
                <a:lnTo>
                  <a:pt x="491" y="113"/>
                </a:lnTo>
                <a:lnTo>
                  <a:pt x="489" y="97"/>
                </a:lnTo>
                <a:lnTo>
                  <a:pt x="492" y="78"/>
                </a:lnTo>
                <a:lnTo>
                  <a:pt x="506" y="65"/>
                </a:lnTo>
                <a:lnTo>
                  <a:pt x="523" y="46"/>
                </a:lnTo>
                <a:lnTo>
                  <a:pt x="567" y="30"/>
                </a:lnTo>
                <a:lnTo>
                  <a:pt x="568" y="9"/>
                </a:lnTo>
                <a:lnTo>
                  <a:pt x="579" y="0"/>
                </a:lnTo>
                <a:lnTo>
                  <a:pt x="593" y="1"/>
                </a:lnTo>
                <a:lnTo>
                  <a:pt x="607" y="4"/>
                </a:lnTo>
                <a:lnTo>
                  <a:pt x="651" y="45"/>
                </a:lnTo>
                <a:lnTo>
                  <a:pt x="681" y="51"/>
                </a:lnTo>
                <a:lnTo>
                  <a:pt x="783" y="128"/>
                </a:lnTo>
                <a:lnTo>
                  <a:pt x="792" y="119"/>
                </a:lnTo>
                <a:lnTo>
                  <a:pt x="826" y="119"/>
                </a:lnTo>
                <a:lnTo>
                  <a:pt x="840" y="115"/>
                </a:lnTo>
                <a:lnTo>
                  <a:pt x="881" y="108"/>
                </a:lnTo>
                <a:lnTo>
                  <a:pt x="897" y="99"/>
                </a:lnTo>
                <a:lnTo>
                  <a:pt x="922" y="121"/>
                </a:lnTo>
                <a:lnTo>
                  <a:pt x="942" y="99"/>
                </a:lnTo>
                <a:lnTo>
                  <a:pt x="969" y="111"/>
                </a:lnTo>
                <a:lnTo>
                  <a:pt x="990" y="88"/>
                </a:lnTo>
                <a:lnTo>
                  <a:pt x="1018" y="99"/>
                </a:lnTo>
                <a:lnTo>
                  <a:pt x="1052" y="93"/>
                </a:lnTo>
                <a:lnTo>
                  <a:pt x="1073" y="112"/>
                </a:lnTo>
                <a:lnTo>
                  <a:pt x="1089" y="88"/>
                </a:lnTo>
                <a:lnTo>
                  <a:pt x="1110" y="93"/>
                </a:lnTo>
                <a:lnTo>
                  <a:pt x="1125" y="72"/>
                </a:lnTo>
                <a:lnTo>
                  <a:pt x="1160" y="87"/>
                </a:lnTo>
                <a:lnTo>
                  <a:pt x="1177" y="83"/>
                </a:lnTo>
                <a:lnTo>
                  <a:pt x="1223" y="151"/>
                </a:lnTo>
                <a:lnTo>
                  <a:pt x="1190" y="202"/>
                </a:lnTo>
                <a:lnTo>
                  <a:pt x="1192" y="213"/>
                </a:lnTo>
                <a:lnTo>
                  <a:pt x="1200" y="216"/>
                </a:lnTo>
                <a:lnTo>
                  <a:pt x="1228" y="221"/>
                </a:lnTo>
                <a:lnTo>
                  <a:pt x="1248" y="230"/>
                </a:lnTo>
                <a:lnTo>
                  <a:pt x="1276" y="267"/>
                </a:lnTo>
                <a:lnTo>
                  <a:pt x="1300" y="269"/>
                </a:lnTo>
                <a:lnTo>
                  <a:pt x="1315" y="288"/>
                </a:lnTo>
                <a:lnTo>
                  <a:pt x="1309" y="303"/>
                </a:lnTo>
                <a:lnTo>
                  <a:pt x="1310" y="320"/>
                </a:lnTo>
                <a:lnTo>
                  <a:pt x="1328" y="337"/>
                </a:lnTo>
                <a:lnTo>
                  <a:pt x="1361" y="388"/>
                </a:lnTo>
                <a:lnTo>
                  <a:pt x="1382" y="389"/>
                </a:lnTo>
                <a:lnTo>
                  <a:pt x="1393" y="406"/>
                </a:lnTo>
                <a:lnTo>
                  <a:pt x="1403" y="414"/>
                </a:lnTo>
                <a:lnTo>
                  <a:pt x="1396" y="425"/>
                </a:lnTo>
                <a:lnTo>
                  <a:pt x="1382" y="432"/>
                </a:lnTo>
                <a:lnTo>
                  <a:pt x="1365" y="451"/>
                </a:lnTo>
                <a:lnTo>
                  <a:pt x="1353" y="485"/>
                </a:lnTo>
                <a:lnTo>
                  <a:pt x="1339" y="522"/>
                </a:lnTo>
                <a:lnTo>
                  <a:pt x="1316" y="570"/>
                </a:lnTo>
                <a:lnTo>
                  <a:pt x="1308" y="587"/>
                </a:lnTo>
                <a:lnTo>
                  <a:pt x="1296" y="599"/>
                </a:lnTo>
                <a:lnTo>
                  <a:pt x="1280" y="599"/>
                </a:lnTo>
                <a:lnTo>
                  <a:pt x="1268" y="591"/>
                </a:lnTo>
                <a:lnTo>
                  <a:pt x="1245" y="573"/>
                </a:lnTo>
                <a:lnTo>
                  <a:pt x="1183" y="573"/>
                </a:lnTo>
                <a:lnTo>
                  <a:pt x="1166" y="599"/>
                </a:lnTo>
                <a:lnTo>
                  <a:pt x="1152" y="608"/>
                </a:lnTo>
                <a:lnTo>
                  <a:pt x="1132" y="610"/>
                </a:lnTo>
                <a:lnTo>
                  <a:pt x="1121" y="599"/>
                </a:lnTo>
                <a:lnTo>
                  <a:pt x="1104" y="591"/>
                </a:lnTo>
                <a:lnTo>
                  <a:pt x="1083" y="593"/>
                </a:lnTo>
                <a:lnTo>
                  <a:pt x="1066" y="601"/>
                </a:lnTo>
                <a:lnTo>
                  <a:pt x="1041" y="591"/>
                </a:lnTo>
                <a:lnTo>
                  <a:pt x="1024" y="593"/>
                </a:lnTo>
                <a:lnTo>
                  <a:pt x="1001" y="605"/>
                </a:lnTo>
                <a:lnTo>
                  <a:pt x="985" y="605"/>
                </a:lnTo>
                <a:lnTo>
                  <a:pt x="956" y="608"/>
                </a:lnTo>
                <a:lnTo>
                  <a:pt x="936" y="599"/>
                </a:lnTo>
                <a:lnTo>
                  <a:pt x="919" y="587"/>
                </a:lnTo>
                <a:lnTo>
                  <a:pt x="911" y="593"/>
                </a:lnTo>
                <a:lnTo>
                  <a:pt x="868" y="593"/>
                </a:lnTo>
                <a:lnTo>
                  <a:pt x="842" y="599"/>
                </a:lnTo>
                <a:lnTo>
                  <a:pt x="820" y="593"/>
                </a:lnTo>
                <a:lnTo>
                  <a:pt x="755" y="593"/>
                </a:lnTo>
                <a:lnTo>
                  <a:pt x="749" y="596"/>
                </a:lnTo>
                <a:lnTo>
                  <a:pt x="698" y="647"/>
                </a:lnTo>
                <a:lnTo>
                  <a:pt x="664" y="667"/>
                </a:lnTo>
                <a:lnTo>
                  <a:pt x="641" y="664"/>
                </a:lnTo>
                <a:lnTo>
                  <a:pt x="621" y="667"/>
                </a:lnTo>
                <a:lnTo>
                  <a:pt x="593" y="670"/>
                </a:lnTo>
                <a:lnTo>
                  <a:pt x="576" y="675"/>
                </a:lnTo>
                <a:lnTo>
                  <a:pt x="548" y="701"/>
                </a:lnTo>
                <a:lnTo>
                  <a:pt x="536" y="715"/>
                </a:lnTo>
                <a:lnTo>
                  <a:pt x="528" y="744"/>
                </a:lnTo>
                <a:lnTo>
                  <a:pt x="511" y="767"/>
                </a:lnTo>
                <a:lnTo>
                  <a:pt x="508" y="749"/>
                </a:lnTo>
                <a:lnTo>
                  <a:pt x="502" y="749"/>
                </a:lnTo>
                <a:lnTo>
                  <a:pt x="493" y="758"/>
                </a:lnTo>
                <a:lnTo>
                  <a:pt x="493" y="769"/>
                </a:lnTo>
                <a:lnTo>
                  <a:pt x="445" y="786"/>
                </a:lnTo>
                <a:lnTo>
                  <a:pt x="431" y="772"/>
                </a:lnTo>
                <a:lnTo>
                  <a:pt x="324" y="712"/>
                </a:lnTo>
                <a:lnTo>
                  <a:pt x="321" y="689"/>
                </a:lnTo>
                <a:lnTo>
                  <a:pt x="298" y="661"/>
                </a:lnTo>
                <a:lnTo>
                  <a:pt x="301" y="644"/>
                </a:lnTo>
                <a:lnTo>
                  <a:pt x="318" y="653"/>
                </a:lnTo>
                <a:lnTo>
                  <a:pt x="326" y="644"/>
                </a:lnTo>
                <a:lnTo>
                  <a:pt x="321" y="630"/>
                </a:lnTo>
                <a:lnTo>
                  <a:pt x="312" y="613"/>
                </a:lnTo>
                <a:lnTo>
                  <a:pt x="298" y="605"/>
                </a:lnTo>
                <a:lnTo>
                  <a:pt x="290" y="610"/>
                </a:lnTo>
                <a:lnTo>
                  <a:pt x="259" y="579"/>
                </a:lnTo>
                <a:lnTo>
                  <a:pt x="261" y="570"/>
                </a:lnTo>
                <a:lnTo>
                  <a:pt x="272" y="559"/>
                </a:lnTo>
                <a:lnTo>
                  <a:pt x="269" y="536"/>
                </a:lnTo>
                <a:lnTo>
                  <a:pt x="253" y="503"/>
                </a:lnTo>
                <a:lnTo>
                  <a:pt x="236" y="489"/>
                </a:lnTo>
                <a:lnTo>
                  <a:pt x="216" y="477"/>
                </a:lnTo>
                <a:lnTo>
                  <a:pt x="171" y="451"/>
                </a:lnTo>
                <a:lnTo>
                  <a:pt x="142" y="432"/>
                </a:lnTo>
                <a:lnTo>
                  <a:pt x="128" y="434"/>
                </a:lnTo>
                <a:lnTo>
                  <a:pt x="100" y="411"/>
                </a:lnTo>
                <a:lnTo>
                  <a:pt x="31" y="411"/>
                </a:lnTo>
                <a:lnTo>
                  <a:pt x="23" y="420"/>
                </a:lnTo>
                <a:lnTo>
                  <a:pt x="17" y="403"/>
                </a:lnTo>
                <a:lnTo>
                  <a:pt x="20" y="375"/>
                </a:lnTo>
                <a:lnTo>
                  <a:pt x="20" y="344"/>
                </a:lnTo>
                <a:lnTo>
                  <a:pt x="9" y="315"/>
                </a:lnTo>
                <a:lnTo>
                  <a:pt x="0" y="301"/>
                </a:lnTo>
                <a:lnTo>
                  <a:pt x="34" y="270"/>
                </a:lnTo>
                <a:lnTo>
                  <a:pt x="79" y="216"/>
                </a:lnTo>
                <a:lnTo>
                  <a:pt x="83" y="195"/>
                </a:lnTo>
                <a:lnTo>
                  <a:pt x="111" y="168"/>
                </a:lnTo>
                <a:lnTo>
                  <a:pt x="131" y="168"/>
                </a:lnTo>
                <a:lnTo>
                  <a:pt x="128" y="142"/>
                </a:lnTo>
              </a:path>
            </a:pathLst>
          </a:custGeom>
          <a:solidFill>
            <a:srgbClr val="00B050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5462267" y="4123157"/>
            <a:ext cx="696080" cy="682511"/>
          </a:xfrm>
          <a:custGeom>
            <a:avLst/>
            <a:gdLst>
              <a:gd name="T0" fmla="*/ 173 w 395"/>
              <a:gd name="T1" fmla="*/ 406 h 407"/>
              <a:gd name="T2" fmla="*/ 190 w 395"/>
              <a:gd name="T3" fmla="*/ 389 h 407"/>
              <a:gd name="T4" fmla="*/ 207 w 395"/>
              <a:gd name="T5" fmla="*/ 383 h 407"/>
              <a:gd name="T6" fmla="*/ 219 w 395"/>
              <a:gd name="T7" fmla="*/ 383 h 407"/>
              <a:gd name="T8" fmla="*/ 219 w 395"/>
              <a:gd name="T9" fmla="*/ 360 h 407"/>
              <a:gd name="T10" fmla="*/ 233 w 395"/>
              <a:gd name="T11" fmla="*/ 346 h 407"/>
              <a:gd name="T12" fmla="*/ 256 w 395"/>
              <a:gd name="T13" fmla="*/ 344 h 407"/>
              <a:gd name="T14" fmla="*/ 309 w 395"/>
              <a:gd name="T15" fmla="*/ 340 h 407"/>
              <a:gd name="T16" fmla="*/ 335 w 395"/>
              <a:gd name="T17" fmla="*/ 344 h 407"/>
              <a:gd name="T18" fmla="*/ 356 w 395"/>
              <a:gd name="T19" fmla="*/ 332 h 407"/>
              <a:gd name="T20" fmla="*/ 370 w 395"/>
              <a:gd name="T21" fmla="*/ 332 h 407"/>
              <a:gd name="T22" fmla="*/ 383 w 395"/>
              <a:gd name="T23" fmla="*/ 327 h 407"/>
              <a:gd name="T24" fmla="*/ 394 w 395"/>
              <a:gd name="T25" fmla="*/ 318 h 407"/>
              <a:gd name="T26" fmla="*/ 386 w 395"/>
              <a:gd name="T27" fmla="*/ 298 h 407"/>
              <a:gd name="T28" fmla="*/ 378 w 395"/>
              <a:gd name="T29" fmla="*/ 306 h 407"/>
              <a:gd name="T30" fmla="*/ 369 w 395"/>
              <a:gd name="T31" fmla="*/ 304 h 407"/>
              <a:gd name="T32" fmla="*/ 357 w 395"/>
              <a:gd name="T33" fmla="*/ 298 h 407"/>
              <a:gd name="T34" fmla="*/ 363 w 395"/>
              <a:gd name="T35" fmla="*/ 272 h 407"/>
              <a:gd name="T36" fmla="*/ 371 w 395"/>
              <a:gd name="T37" fmla="*/ 264 h 407"/>
              <a:gd name="T38" fmla="*/ 370 w 395"/>
              <a:gd name="T39" fmla="*/ 252 h 407"/>
              <a:gd name="T40" fmla="*/ 349 w 395"/>
              <a:gd name="T41" fmla="*/ 225 h 407"/>
              <a:gd name="T42" fmla="*/ 332 w 395"/>
              <a:gd name="T43" fmla="*/ 207 h 407"/>
              <a:gd name="T44" fmla="*/ 312 w 395"/>
              <a:gd name="T45" fmla="*/ 192 h 407"/>
              <a:gd name="T46" fmla="*/ 312 w 395"/>
              <a:gd name="T47" fmla="*/ 177 h 407"/>
              <a:gd name="T48" fmla="*/ 316 w 395"/>
              <a:gd name="T49" fmla="*/ 156 h 407"/>
              <a:gd name="T50" fmla="*/ 321 w 395"/>
              <a:gd name="T51" fmla="*/ 130 h 407"/>
              <a:gd name="T52" fmla="*/ 308 w 395"/>
              <a:gd name="T53" fmla="*/ 114 h 407"/>
              <a:gd name="T54" fmla="*/ 314 w 395"/>
              <a:gd name="T55" fmla="*/ 73 h 407"/>
              <a:gd name="T56" fmla="*/ 306 w 395"/>
              <a:gd name="T57" fmla="*/ 19 h 407"/>
              <a:gd name="T58" fmla="*/ 287 w 395"/>
              <a:gd name="T59" fmla="*/ 2 h 407"/>
              <a:gd name="T60" fmla="*/ 278 w 395"/>
              <a:gd name="T61" fmla="*/ 0 h 407"/>
              <a:gd name="T62" fmla="*/ 247 w 395"/>
              <a:gd name="T63" fmla="*/ 16 h 407"/>
              <a:gd name="T64" fmla="*/ 233 w 395"/>
              <a:gd name="T65" fmla="*/ 2 h 407"/>
              <a:gd name="T66" fmla="*/ 221 w 395"/>
              <a:gd name="T67" fmla="*/ 11 h 407"/>
              <a:gd name="T68" fmla="*/ 227 w 395"/>
              <a:gd name="T69" fmla="*/ 25 h 407"/>
              <a:gd name="T70" fmla="*/ 213 w 395"/>
              <a:gd name="T71" fmla="*/ 61 h 407"/>
              <a:gd name="T72" fmla="*/ 196 w 395"/>
              <a:gd name="T73" fmla="*/ 83 h 407"/>
              <a:gd name="T74" fmla="*/ 199 w 395"/>
              <a:gd name="T75" fmla="*/ 100 h 407"/>
              <a:gd name="T76" fmla="*/ 162 w 395"/>
              <a:gd name="T77" fmla="*/ 121 h 407"/>
              <a:gd name="T78" fmla="*/ 152 w 395"/>
              <a:gd name="T79" fmla="*/ 102 h 407"/>
              <a:gd name="T80" fmla="*/ 120 w 395"/>
              <a:gd name="T81" fmla="*/ 109 h 407"/>
              <a:gd name="T82" fmla="*/ 119 w 395"/>
              <a:gd name="T83" fmla="*/ 130 h 407"/>
              <a:gd name="T84" fmla="*/ 92 w 395"/>
              <a:gd name="T85" fmla="*/ 130 h 407"/>
              <a:gd name="T86" fmla="*/ 72 w 395"/>
              <a:gd name="T87" fmla="*/ 152 h 407"/>
              <a:gd name="T88" fmla="*/ 48 w 395"/>
              <a:gd name="T89" fmla="*/ 166 h 407"/>
              <a:gd name="T90" fmla="*/ 35 w 395"/>
              <a:gd name="T91" fmla="*/ 175 h 407"/>
              <a:gd name="T92" fmla="*/ 19 w 395"/>
              <a:gd name="T93" fmla="*/ 192 h 407"/>
              <a:gd name="T94" fmla="*/ 0 w 395"/>
              <a:gd name="T95" fmla="*/ 213 h 407"/>
              <a:gd name="T96" fmla="*/ 20 w 395"/>
              <a:gd name="T97" fmla="*/ 221 h 407"/>
              <a:gd name="T98" fmla="*/ 48 w 395"/>
              <a:gd name="T99" fmla="*/ 258 h 407"/>
              <a:gd name="T100" fmla="*/ 74 w 395"/>
              <a:gd name="T101" fmla="*/ 261 h 407"/>
              <a:gd name="T102" fmla="*/ 85 w 395"/>
              <a:gd name="T103" fmla="*/ 278 h 407"/>
              <a:gd name="T104" fmla="*/ 80 w 395"/>
              <a:gd name="T105" fmla="*/ 295 h 407"/>
              <a:gd name="T106" fmla="*/ 83 w 395"/>
              <a:gd name="T107" fmla="*/ 312 h 407"/>
              <a:gd name="T108" fmla="*/ 99 w 395"/>
              <a:gd name="T109" fmla="*/ 329 h 407"/>
              <a:gd name="T110" fmla="*/ 116 w 395"/>
              <a:gd name="T111" fmla="*/ 354 h 407"/>
              <a:gd name="T112" fmla="*/ 133 w 395"/>
              <a:gd name="T113" fmla="*/ 377 h 407"/>
              <a:gd name="T114" fmla="*/ 154 w 395"/>
              <a:gd name="T115" fmla="*/ 380 h 407"/>
              <a:gd name="T116" fmla="*/ 173 w 395"/>
              <a:gd name="T117" fmla="*/ 406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95" h="407">
                <a:moveTo>
                  <a:pt x="173" y="406"/>
                </a:moveTo>
                <a:lnTo>
                  <a:pt x="190" y="389"/>
                </a:lnTo>
                <a:lnTo>
                  <a:pt x="207" y="383"/>
                </a:lnTo>
                <a:lnTo>
                  <a:pt x="219" y="383"/>
                </a:lnTo>
                <a:lnTo>
                  <a:pt x="219" y="360"/>
                </a:lnTo>
                <a:lnTo>
                  <a:pt x="233" y="346"/>
                </a:lnTo>
                <a:lnTo>
                  <a:pt x="256" y="344"/>
                </a:lnTo>
                <a:lnTo>
                  <a:pt x="309" y="340"/>
                </a:lnTo>
                <a:lnTo>
                  <a:pt x="335" y="344"/>
                </a:lnTo>
                <a:lnTo>
                  <a:pt x="356" y="332"/>
                </a:lnTo>
                <a:lnTo>
                  <a:pt x="370" y="332"/>
                </a:lnTo>
                <a:lnTo>
                  <a:pt x="383" y="327"/>
                </a:lnTo>
                <a:lnTo>
                  <a:pt x="394" y="318"/>
                </a:lnTo>
                <a:lnTo>
                  <a:pt x="386" y="298"/>
                </a:lnTo>
                <a:lnTo>
                  <a:pt x="378" y="306"/>
                </a:lnTo>
                <a:lnTo>
                  <a:pt x="369" y="304"/>
                </a:lnTo>
                <a:lnTo>
                  <a:pt x="357" y="298"/>
                </a:lnTo>
                <a:lnTo>
                  <a:pt x="363" y="272"/>
                </a:lnTo>
                <a:lnTo>
                  <a:pt x="371" y="264"/>
                </a:lnTo>
                <a:lnTo>
                  <a:pt x="370" y="252"/>
                </a:lnTo>
                <a:lnTo>
                  <a:pt x="349" y="225"/>
                </a:lnTo>
                <a:lnTo>
                  <a:pt x="332" y="207"/>
                </a:lnTo>
                <a:lnTo>
                  <a:pt x="312" y="192"/>
                </a:lnTo>
                <a:lnTo>
                  <a:pt x="312" y="177"/>
                </a:lnTo>
                <a:lnTo>
                  <a:pt x="316" y="156"/>
                </a:lnTo>
                <a:lnTo>
                  <a:pt x="321" y="130"/>
                </a:lnTo>
                <a:lnTo>
                  <a:pt x="308" y="114"/>
                </a:lnTo>
                <a:lnTo>
                  <a:pt x="314" y="73"/>
                </a:lnTo>
                <a:lnTo>
                  <a:pt x="306" y="19"/>
                </a:lnTo>
                <a:lnTo>
                  <a:pt x="287" y="2"/>
                </a:lnTo>
                <a:lnTo>
                  <a:pt x="278" y="0"/>
                </a:lnTo>
                <a:lnTo>
                  <a:pt x="247" y="16"/>
                </a:lnTo>
                <a:lnTo>
                  <a:pt x="233" y="2"/>
                </a:lnTo>
                <a:lnTo>
                  <a:pt x="221" y="11"/>
                </a:lnTo>
                <a:lnTo>
                  <a:pt x="227" y="25"/>
                </a:lnTo>
                <a:lnTo>
                  <a:pt x="213" y="61"/>
                </a:lnTo>
                <a:lnTo>
                  <a:pt x="196" y="83"/>
                </a:lnTo>
                <a:lnTo>
                  <a:pt x="199" y="100"/>
                </a:lnTo>
                <a:lnTo>
                  <a:pt x="162" y="121"/>
                </a:lnTo>
                <a:lnTo>
                  <a:pt x="152" y="102"/>
                </a:lnTo>
                <a:lnTo>
                  <a:pt x="120" y="109"/>
                </a:lnTo>
                <a:lnTo>
                  <a:pt x="119" y="130"/>
                </a:lnTo>
                <a:lnTo>
                  <a:pt x="92" y="130"/>
                </a:lnTo>
                <a:lnTo>
                  <a:pt x="72" y="152"/>
                </a:lnTo>
                <a:lnTo>
                  <a:pt x="48" y="166"/>
                </a:lnTo>
                <a:lnTo>
                  <a:pt x="35" y="175"/>
                </a:lnTo>
                <a:lnTo>
                  <a:pt x="19" y="192"/>
                </a:lnTo>
                <a:lnTo>
                  <a:pt x="0" y="213"/>
                </a:lnTo>
                <a:lnTo>
                  <a:pt x="20" y="221"/>
                </a:lnTo>
                <a:lnTo>
                  <a:pt x="48" y="258"/>
                </a:lnTo>
                <a:lnTo>
                  <a:pt x="74" y="261"/>
                </a:lnTo>
                <a:lnTo>
                  <a:pt x="85" y="278"/>
                </a:lnTo>
                <a:lnTo>
                  <a:pt x="80" y="295"/>
                </a:lnTo>
                <a:lnTo>
                  <a:pt x="83" y="312"/>
                </a:lnTo>
                <a:lnTo>
                  <a:pt x="99" y="329"/>
                </a:lnTo>
                <a:lnTo>
                  <a:pt x="116" y="354"/>
                </a:lnTo>
                <a:lnTo>
                  <a:pt x="133" y="377"/>
                </a:lnTo>
                <a:lnTo>
                  <a:pt x="154" y="380"/>
                </a:lnTo>
                <a:lnTo>
                  <a:pt x="173" y="406"/>
                </a:lnTo>
              </a:path>
            </a:pathLst>
          </a:custGeom>
          <a:solidFill>
            <a:schemeClr val="accent4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11" name="Freeform 8"/>
          <p:cNvSpPr>
            <a:spLocks/>
          </p:cNvSpPr>
          <p:nvPr/>
        </p:nvSpPr>
        <p:spPr bwMode="auto">
          <a:xfrm>
            <a:off x="5783883" y="3140224"/>
            <a:ext cx="770068" cy="1424815"/>
          </a:xfrm>
          <a:custGeom>
            <a:avLst/>
            <a:gdLst>
              <a:gd name="T0" fmla="*/ 197 w 437"/>
              <a:gd name="T1" fmla="*/ 837 h 850"/>
              <a:gd name="T2" fmla="*/ 228 w 437"/>
              <a:gd name="T3" fmla="*/ 770 h 850"/>
              <a:gd name="T4" fmla="*/ 234 w 437"/>
              <a:gd name="T5" fmla="*/ 724 h 850"/>
              <a:gd name="T6" fmla="*/ 288 w 437"/>
              <a:gd name="T7" fmla="*/ 661 h 850"/>
              <a:gd name="T8" fmla="*/ 345 w 437"/>
              <a:gd name="T9" fmla="*/ 639 h 850"/>
              <a:gd name="T10" fmla="*/ 376 w 437"/>
              <a:gd name="T11" fmla="*/ 597 h 850"/>
              <a:gd name="T12" fmla="*/ 398 w 437"/>
              <a:gd name="T13" fmla="*/ 588 h 850"/>
              <a:gd name="T14" fmla="*/ 407 w 437"/>
              <a:gd name="T15" fmla="*/ 580 h 850"/>
              <a:gd name="T16" fmla="*/ 384 w 437"/>
              <a:gd name="T17" fmla="*/ 554 h 850"/>
              <a:gd name="T18" fmla="*/ 350 w 437"/>
              <a:gd name="T19" fmla="*/ 542 h 850"/>
              <a:gd name="T20" fmla="*/ 341 w 437"/>
              <a:gd name="T21" fmla="*/ 531 h 850"/>
              <a:gd name="T22" fmla="*/ 290 w 437"/>
              <a:gd name="T23" fmla="*/ 463 h 850"/>
              <a:gd name="T24" fmla="*/ 282 w 437"/>
              <a:gd name="T25" fmla="*/ 426 h 850"/>
              <a:gd name="T26" fmla="*/ 282 w 437"/>
              <a:gd name="T27" fmla="*/ 381 h 850"/>
              <a:gd name="T28" fmla="*/ 290 w 437"/>
              <a:gd name="T29" fmla="*/ 338 h 850"/>
              <a:gd name="T30" fmla="*/ 302 w 437"/>
              <a:gd name="T31" fmla="*/ 304 h 850"/>
              <a:gd name="T32" fmla="*/ 321 w 437"/>
              <a:gd name="T33" fmla="*/ 259 h 850"/>
              <a:gd name="T34" fmla="*/ 369 w 437"/>
              <a:gd name="T35" fmla="*/ 174 h 850"/>
              <a:gd name="T36" fmla="*/ 393 w 437"/>
              <a:gd name="T37" fmla="*/ 131 h 850"/>
              <a:gd name="T38" fmla="*/ 436 w 437"/>
              <a:gd name="T39" fmla="*/ 71 h 850"/>
              <a:gd name="T40" fmla="*/ 424 w 437"/>
              <a:gd name="T41" fmla="*/ 43 h 850"/>
              <a:gd name="T42" fmla="*/ 397 w 437"/>
              <a:gd name="T43" fmla="*/ 54 h 850"/>
              <a:gd name="T44" fmla="*/ 387 w 437"/>
              <a:gd name="T45" fmla="*/ 17 h 850"/>
              <a:gd name="T46" fmla="*/ 362 w 437"/>
              <a:gd name="T47" fmla="*/ 3 h 850"/>
              <a:gd name="T48" fmla="*/ 336 w 437"/>
              <a:gd name="T49" fmla="*/ 17 h 850"/>
              <a:gd name="T50" fmla="*/ 296 w 437"/>
              <a:gd name="T51" fmla="*/ 0 h 850"/>
              <a:gd name="T52" fmla="*/ 260 w 437"/>
              <a:gd name="T53" fmla="*/ 33 h 850"/>
              <a:gd name="T54" fmla="*/ 277 w 437"/>
              <a:gd name="T55" fmla="*/ 96 h 850"/>
              <a:gd name="T56" fmla="*/ 261 w 437"/>
              <a:gd name="T57" fmla="*/ 125 h 850"/>
              <a:gd name="T58" fmla="*/ 231 w 437"/>
              <a:gd name="T59" fmla="*/ 168 h 850"/>
              <a:gd name="T60" fmla="*/ 206 w 437"/>
              <a:gd name="T61" fmla="*/ 154 h 850"/>
              <a:gd name="T62" fmla="*/ 199 w 437"/>
              <a:gd name="T63" fmla="*/ 190 h 850"/>
              <a:gd name="T64" fmla="*/ 178 w 437"/>
              <a:gd name="T65" fmla="*/ 216 h 850"/>
              <a:gd name="T66" fmla="*/ 155 w 437"/>
              <a:gd name="T67" fmla="*/ 242 h 850"/>
              <a:gd name="T68" fmla="*/ 124 w 437"/>
              <a:gd name="T69" fmla="*/ 261 h 850"/>
              <a:gd name="T70" fmla="*/ 117 w 437"/>
              <a:gd name="T71" fmla="*/ 237 h 850"/>
              <a:gd name="T72" fmla="*/ 98 w 437"/>
              <a:gd name="T73" fmla="*/ 236 h 850"/>
              <a:gd name="T74" fmla="*/ 75 w 437"/>
              <a:gd name="T75" fmla="*/ 276 h 850"/>
              <a:gd name="T76" fmla="*/ 55 w 437"/>
              <a:gd name="T77" fmla="*/ 310 h 850"/>
              <a:gd name="T78" fmla="*/ 46 w 437"/>
              <a:gd name="T79" fmla="*/ 318 h 850"/>
              <a:gd name="T80" fmla="*/ 34 w 437"/>
              <a:gd name="T81" fmla="*/ 334 h 850"/>
              <a:gd name="T82" fmla="*/ 0 w 437"/>
              <a:gd name="T83" fmla="*/ 398 h 850"/>
              <a:gd name="T84" fmla="*/ 29 w 437"/>
              <a:gd name="T85" fmla="*/ 412 h 850"/>
              <a:gd name="T86" fmla="*/ 83 w 437"/>
              <a:gd name="T87" fmla="*/ 438 h 850"/>
              <a:gd name="T88" fmla="*/ 75 w 437"/>
              <a:gd name="T89" fmla="*/ 478 h 850"/>
              <a:gd name="T90" fmla="*/ 80 w 437"/>
              <a:gd name="T91" fmla="*/ 528 h 850"/>
              <a:gd name="T92" fmla="*/ 133 w 437"/>
              <a:gd name="T93" fmla="*/ 549 h 850"/>
              <a:gd name="T94" fmla="*/ 148 w 437"/>
              <a:gd name="T95" fmla="*/ 576 h 850"/>
              <a:gd name="T96" fmla="*/ 123 w 437"/>
              <a:gd name="T97" fmla="*/ 616 h 850"/>
              <a:gd name="T98" fmla="*/ 129 w 437"/>
              <a:gd name="T99" fmla="*/ 670 h 850"/>
              <a:gd name="T100" fmla="*/ 123 w 437"/>
              <a:gd name="T101" fmla="*/ 709 h 850"/>
              <a:gd name="T102" fmla="*/ 131 w 437"/>
              <a:gd name="T103" fmla="*/ 752 h 850"/>
              <a:gd name="T104" fmla="*/ 126 w 437"/>
              <a:gd name="T105" fmla="*/ 789 h 850"/>
              <a:gd name="T106" fmla="*/ 140 w 437"/>
              <a:gd name="T107" fmla="*/ 798 h 850"/>
              <a:gd name="T108" fmla="*/ 169 w 437"/>
              <a:gd name="T109" fmla="*/ 829 h 8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37" h="850">
                <a:moveTo>
                  <a:pt x="186" y="849"/>
                </a:moveTo>
                <a:lnTo>
                  <a:pt x="197" y="837"/>
                </a:lnTo>
                <a:lnTo>
                  <a:pt x="200" y="812"/>
                </a:lnTo>
                <a:lnTo>
                  <a:pt x="228" y="770"/>
                </a:lnTo>
                <a:lnTo>
                  <a:pt x="231" y="738"/>
                </a:lnTo>
                <a:lnTo>
                  <a:pt x="234" y="724"/>
                </a:lnTo>
                <a:lnTo>
                  <a:pt x="242" y="707"/>
                </a:lnTo>
                <a:lnTo>
                  <a:pt x="288" y="661"/>
                </a:lnTo>
                <a:lnTo>
                  <a:pt x="307" y="650"/>
                </a:lnTo>
                <a:lnTo>
                  <a:pt x="345" y="639"/>
                </a:lnTo>
                <a:lnTo>
                  <a:pt x="361" y="625"/>
                </a:lnTo>
                <a:lnTo>
                  <a:pt x="376" y="597"/>
                </a:lnTo>
                <a:lnTo>
                  <a:pt x="390" y="594"/>
                </a:lnTo>
                <a:lnTo>
                  <a:pt x="398" y="588"/>
                </a:lnTo>
                <a:lnTo>
                  <a:pt x="409" y="585"/>
                </a:lnTo>
                <a:lnTo>
                  <a:pt x="407" y="580"/>
                </a:lnTo>
                <a:lnTo>
                  <a:pt x="404" y="568"/>
                </a:lnTo>
                <a:lnTo>
                  <a:pt x="384" y="554"/>
                </a:lnTo>
                <a:lnTo>
                  <a:pt x="367" y="545"/>
                </a:lnTo>
                <a:lnTo>
                  <a:pt x="350" y="542"/>
                </a:lnTo>
                <a:lnTo>
                  <a:pt x="341" y="540"/>
                </a:lnTo>
                <a:lnTo>
                  <a:pt x="341" y="531"/>
                </a:lnTo>
                <a:lnTo>
                  <a:pt x="324" y="506"/>
                </a:lnTo>
                <a:lnTo>
                  <a:pt x="290" y="463"/>
                </a:lnTo>
                <a:lnTo>
                  <a:pt x="288" y="438"/>
                </a:lnTo>
                <a:lnTo>
                  <a:pt x="282" y="426"/>
                </a:lnTo>
                <a:lnTo>
                  <a:pt x="274" y="421"/>
                </a:lnTo>
                <a:lnTo>
                  <a:pt x="282" y="381"/>
                </a:lnTo>
                <a:lnTo>
                  <a:pt x="285" y="355"/>
                </a:lnTo>
                <a:lnTo>
                  <a:pt x="290" y="338"/>
                </a:lnTo>
                <a:lnTo>
                  <a:pt x="293" y="312"/>
                </a:lnTo>
                <a:lnTo>
                  <a:pt x="302" y="304"/>
                </a:lnTo>
                <a:lnTo>
                  <a:pt x="302" y="290"/>
                </a:lnTo>
                <a:lnTo>
                  <a:pt x="321" y="259"/>
                </a:lnTo>
                <a:lnTo>
                  <a:pt x="333" y="233"/>
                </a:lnTo>
                <a:lnTo>
                  <a:pt x="369" y="174"/>
                </a:lnTo>
                <a:lnTo>
                  <a:pt x="378" y="159"/>
                </a:lnTo>
                <a:lnTo>
                  <a:pt x="393" y="131"/>
                </a:lnTo>
                <a:lnTo>
                  <a:pt x="433" y="88"/>
                </a:lnTo>
                <a:lnTo>
                  <a:pt x="436" y="71"/>
                </a:lnTo>
                <a:lnTo>
                  <a:pt x="426" y="59"/>
                </a:lnTo>
                <a:lnTo>
                  <a:pt x="424" y="43"/>
                </a:lnTo>
                <a:lnTo>
                  <a:pt x="409" y="39"/>
                </a:lnTo>
                <a:lnTo>
                  <a:pt x="397" y="54"/>
                </a:lnTo>
                <a:lnTo>
                  <a:pt x="390" y="45"/>
                </a:lnTo>
                <a:lnTo>
                  <a:pt x="387" y="17"/>
                </a:lnTo>
                <a:lnTo>
                  <a:pt x="374" y="19"/>
                </a:lnTo>
                <a:lnTo>
                  <a:pt x="362" y="3"/>
                </a:lnTo>
                <a:lnTo>
                  <a:pt x="347" y="4"/>
                </a:lnTo>
                <a:lnTo>
                  <a:pt x="336" y="17"/>
                </a:lnTo>
                <a:lnTo>
                  <a:pt x="319" y="3"/>
                </a:lnTo>
                <a:lnTo>
                  <a:pt x="296" y="0"/>
                </a:lnTo>
                <a:lnTo>
                  <a:pt x="275" y="14"/>
                </a:lnTo>
                <a:lnTo>
                  <a:pt x="260" y="33"/>
                </a:lnTo>
                <a:lnTo>
                  <a:pt x="245" y="44"/>
                </a:lnTo>
                <a:lnTo>
                  <a:pt x="277" y="96"/>
                </a:lnTo>
                <a:lnTo>
                  <a:pt x="277" y="116"/>
                </a:lnTo>
                <a:lnTo>
                  <a:pt x="261" y="125"/>
                </a:lnTo>
                <a:lnTo>
                  <a:pt x="241" y="150"/>
                </a:lnTo>
                <a:lnTo>
                  <a:pt x="231" y="168"/>
                </a:lnTo>
                <a:lnTo>
                  <a:pt x="220" y="159"/>
                </a:lnTo>
                <a:lnTo>
                  <a:pt x="206" y="154"/>
                </a:lnTo>
                <a:lnTo>
                  <a:pt x="199" y="158"/>
                </a:lnTo>
                <a:lnTo>
                  <a:pt x="199" y="190"/>
                </a:lnTo>
                <a:lnTo>
                  <a:pt x="196" y="210"/>
                </a:lnTo>
                <a:lnTo>
                  <a:pt x="178" y="216"/>
                </a:lnTo>
                <a:lnTo>
                  <a:pt x="163" y="223"/>
                </a:lnTo>
                <a:lnTo>
                  <a:pt x="155" y="242"/>
                </a:lnTo>
                <a:lnTo>
                  <a:pt x="151" y="261"/>
                </a:lnTo>
                <a:lnTo>
                  <a:pt x="124" y="261"/>
                </a:lnTo>
                <a:lnTo>
                  <a:pt x="117" y="254"/>
                </a:lnTo>
                <a:lnTo>
                  <a:pt x="117" y="237"/>
                </a:lnTo>
                <a:lnTo>
                  <a:pt x="108" y="227"/>
                </a:lnTo>
                <a:lnTo>
                  <a:pt x="98" y="236"/>
                </a:lnTo>
                <a:lnTo>
                  <a:pt x="71" y="253"/>
                </a:lnTo>
                <a:lnTo>
                  <a:pt x="75" y="276"/>
                </a:lnTo>
                <a:lnTo>
                  <a:pt x="73" y="287"/>
                </a:lnTo>
                <a:lnTo>
                  <a:pt x="55" y="310"/>
                </a:lnTo>
                <a:lnTo>
                  <a:pt x="45" y="310"/>
                </a:lnTo>
                <a:lnTo>
                  <a:pt x="46" y="318"/>
                </a:lnTo>
                <a:lnTo>
                  <a:pt x="49" y="330"/>
                </a:lnTo>
                <a:lnTo>
                  <a:pt x="34" y="334"/>
                </a:lnTo>
                <a:lnTo>
                  <a:pt x="12" y="338"/>
                </a:lnTo>
                <a:lnTo>
                  <a:pt x="0" y="398"/>
                </a:lnTo>
                <a:lnTo>
                  <a:pt x="12" y="405"/>
                </a:lnTo>
                <a:lnTo>
                  <a:pt x="29" y="412"/>
                </a:lnTo>
                <a:lnTo>
                  <a:pt x="55" y="421"/>
                </a:lnTo>
                <a:lnTo>
                  <a:pt x="83" y="438"/>
                </a:lnTo>
                <a:lnTo>
                  <a:pt x="83" y="446"/>
                </a:lnTo>
                <a:lnTo>
                  <a:pt x="75" y="478"/>
                </a:lnTo>
                <a:lnTo>
                  <a:pt x="75" y="515"/>
                </a:lnTo>
                <a:lnTo>
                  <a:pt x="80" y="528"/>
                </a:lnTo>
                <a:lnTo>
                  <a:pt x="99" y="534"/>
                </a:lnTo>
                <a:lnTo>
                  <a:pt x="133" y="549"/>
                </a:lnTo>
                <a:lnTo>
                  <a:pt x="146" y="557"/>
                </a:lnTo>
                <a:lnTo>
                  <a:pt x="148" y="576"/>
                </a:lnTo>
                <a:lnTo>
                  <a:pt x="137" y="588"/>
                </a:lnTo>
                <a:lnTo>
                  <a:pt x="123" y="616"/>
                </a:lnTo>
                <a:lnTo>
                  <a:pt x="123" y="633"/>
                </a:lnTo>
                <a:lnTo>
                  <a:pt x="129" y="670"/>
                </a:lnTo>
                <a:lnTo>
                  <a:pt x="126" y="685"/>
                </a:lnTo>
                <a:lnTo>
                  <a:pt x="123" y="709"/>
                </a:lnTo>
                <a:lnTo>
                  <a:pt x="137" y="727"/>
                </a:lnTo>
                <a:lnTo>
                  <a:pt x="131" y="752"/>
                </a:lnTo>
                <a:lnTo>
                  <a:pt x="126" y="773"/>
                </a:lnTo>
                <a:lnTo>
                  <a:pt x="126" y="789"/>
                </a:lnTo>
                <a:lnTo>
                  <a:pt x="129" y="792"/>
                </a:lnTo>
                <a:lnTo>
                  <a:pt x="140" y="798"/>
                </a:lnTo>
                <a:lnTo>
                  <a:pt x="160" y="815"/>
                </a:lnTo>
                <a:lnTo>
                  <a:pt x="169" y="829"/>
                </a:lnTo>
                <a:lnTo>
                  <a:pt x="186" y="849"/>
                </a:lnTo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grpSp>
        <p:nvGrpSpPr>
          <p:cNvPr id="2" name="1 Grupo"/>
          <p:cNvGrpSpPr/>
          <p:nvPr/>
        </p:nvGrpSpPr>
        <p:grpSpPr>
          <a:xfrm>
            <a:off x="6886137" y="3398354"/>
            <a:ext cx="1207949" cy="735012"/>
            <a:chOff x="6488251" y="3753086"/>
            <a:chExt cx="1207949" cy="735012"/>
          </a:xfrm>
          <a:solidFill>
            <a:srgbClr val="00B0F0"/>
          </a:solidFill>
        </p:grpSpPr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6488251" y="4263511"/>
              <a:ext cx="164584" cy="135627"/>
            </a:xfrm>
            <a:custGeom>
              <a:avLst/>
              <a:gdLst>
                <a:gd name="T0" fmla="*/ 78 w 93"/>
                <a:gd name="T1" fmla="*/ 0 h 81"/>
                <a:gd name="T2" fmla="*/ 52 w 93"/>
                <a:gd name="T3" fmla="*/ 0 h 81"/>
                <a:gd name="T4" fmla="*/ 21 w 93"/>
                <a:gd name="T5" fmla="*/ 17 h 81"/>
                <a:gd name="T6" fmla="*/ 21 w 93"/>
                <a:gd name="T7" fmla="*/ 34 h 81"/>
                <a:gd name="T8" fmla="*/ 12 w 93"/>
                <a:gd name="T9" fmla="*/ 37 h 81"/>
                <a:gd name="T10" fmla="*/ 3 w 93"/>
                <a:gd name="T11" fmla="*/ 49 h 81"/>
                <a:gd name="T12" fmla="*/ 0 w 93"/>
                <a:gd name="T13" fmla="*/ 60 h 81"/>
                <a:gd name="T14" fmla="*/ 9 w 93"/>
                <a:gd name="T15" fmla="*/ 63 h 81"/>
                <a:gd name="T16" fmla="*/ 26 w 93"/>
                <a:gd name="T17" fmla="*/ 80 h 81"/>
                <a:gd name="T18" fmla="*/ 38 w 93"/>
                <a:gd name="T19" fmla="*/ 80 h 81"/>
                <a:gd name="T20" fmla="*/ 38 w 93"/>
                <a:gd name="T21" fmla="*/ 71 h 81"/>
                <a:gd name="T22" fmla="*/ 47 w 93"/>
                <a:gd name="T23" fmla="*/ 54 h 81"/>
                <a:gd name="T24" fmla="*/ 57 w 93"/>
                <a:gd name="T25" fmla="*/ 57 h 81"/>
                <a:gd name="T26" fmla="*/ 66 w 93"/>
                <a:gd name="T27" fmla="*/ 45 h 81"/>
                <a:gd name="T28" fmla="*/ 89 w 93"/>
                <a:gd name="T29" fmla="*/ 23 h 81"/>
                <a:gd name="T30" fmla="*/ 92 w 93"/>
                <a:gd name="T31" fmla="*/ 17 h 81"/>
                <a:gd name="T32" fmla="*/ 89 w 93"/>
                <a:gd name="T33" fmla="*/ 14 h 81"/>
                <a:gd name="T34" fmla="*/ 78 w 93"/>
                <a:gd name="T3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" h="81">
                  <a:moveTo>
                    <a:pt x="78" y="0"/>
                  </a:moveTo>
                  <a:lnTo>
                    <a:pt x="52" y="0"/>
                  </a:lnTo>
                  <a:lnTo>
                    <a:pt x="21" y="17"/>
                  </a:lnTo>
                  <a:lnTo>
                    <a:pt x="21" y="34"/>
                  </a:lnTo>
                  <a:lnTo>
                    <a:pt x="12" y="37"/>
                  </a:lnTo>
                  <a:lnTo>
                    <a:pt x="3" y="49"/>
                  </a:lnTo>
                  <a:lnTo>
                    <a:pt x="0" y="60"/>
                  </a:lnTo>
                  <a:lnTo>
                    <a:pt x="9" y="63"/>
                  </a:lnTo>
                  <a:lnTo>
                    <a:pt x="26" y="80"/>
                  </a:lnTo>
                  <a:lnTo>
                    <a:pt x="38" y="80"/>
                  </a:lnTo>
                  <a:lnTo>
                    <a:pt x="38" y="71"/>
                  </a:lnTo>
                  <a:lnTo>
                    <a:pt x="47" y="54"/>
                  </a:lnTo>
                  <a:lnTo>
                    <a:pt x="57" y="57"/>
                  </a:lnTo>
                  <a:lnTo>
                    <a:pt x="66" y="45"/>
                  </a:lnTo>
                  <a:lnTo>
                    <a:pt x="89" y="23"/>
                  </a:lnTo>
                  <a:lnTo>
                    <a:pt x="92" y="17"/>
                  </a:lnTo>
                  <a:lnTo>
                    <a:pt x="89" y="14"/>
                  </a:lnTo>
                  <a:lnTo>
                    <a:pt x="78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6563748" y="4413721"/>
              <a:ext cx="89087" cy="74377"/>
            </a:xfrm>
            <a:custGeom>
              <a:avLst/>
              <a:gdLst>
                <a:gd name="T0" fmla="*/ 9 w 50"/>
                <a:gd name="T1" fmla="*/ 0 h 44"/>
                <a:gd name="T2" fmla="*/ 9 w 50"/>
                <a:gd name="T3" fmla="*/ 9 h 44"/>
                <a:gd name="T4" fmla="*/ 0 w 50"/>
                <a:gd name="T5" fmla="*/ 17 h 44"/>
                <a:gd name="T6" fmla="*/ 0 w 50"/>
                <a:gd name="T7" fmla="*/ 31 h 44"/>
                <a:gd name="T8" fmla="*/ 9 w 50"/>
                <a:gd name="T9" fmla="*/ 43 h 44"/>
                <a:gd name="T10" fmla="*/ 17 w 50"/>
                <a:gd name="T11" fmla="*/ 34 h 44"/>
                <a:gd name="T12" fmla="*/ 23 w 50"/>
                <a:gd name="T13" fmla="*/ 38 h 44"/>
                <a:gd name="T14" fmla="*/ 37 w 50"/>
                <a:gd name="T15" fmla="*/ 43 h 44"/>
                <a:gd name="T16" fmla="*/ 49 w 50"/>
                <a:gd name="T17" fmla="*/ 38 h 44"/>
                <a:gd name="T18" fmla="*/ 46 w 50"/>
                <a:gd name="T19" fmla="*/ 29 h 44"/>
                <a:gd name="T20" fmla="*/ 35 w 50"/>
                <a:gd name="T21" fmla="*/ 17 h 44"/>
                <a:gd name="T22" fmla="*/ 26 w 50"/>
                <a:gd name="T23" fmla="*/ 14 h 44"/>
                <a:gd name="T24" fmla="*/ 17 w 50"/>
                <a:gd name="T25" fmla="*/ 14 h 44"/>
                <a:gd name="T26" fmla="*/ 9 w 50"/>
                <a:gd name="T2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44">
                  <a:moveTo>
                    <a:pt x="9" y="0"/>
                  </a:moveTo>
                  <a:lnTo>
                    <a:pt x="9" y="9"/>
                  </a:lnTo>
                  <a:lnTo>
                    <a:pt x="0" y="17"/>
                  </a:lnTo>
                  <a:lnTo>
                    <a:pt x="0" y="31"/>
                  </a:lnTo>
                  <a:lnTo>
                    <a:pt x="9" y="43"/>
                  </a:lnTo>
                  <a:lnTo>
                    <a:pt x="17" y="34"/>
                  </a:lnTo>
                  <a:lnTo>
                    <a:pt x="23" y="38"/>
                  </a:lnTo>
                  <a:lnTo>
                    <a:pt x="37" y="43"/>
                  </a:lnTo>
                  <a:lnTo>
                    <a:pt x="49" y="38"/>
                  </a:lnTo>
                  <a:lnTo>
                    <a:pt x="46" y="29"/>
                  </a:lnTo>
                  <a:lnTo>
                    <a:pt x="35" y="17"/>
                  </a:lnTo>
                  <a:lnTo>
                    <a:pt x="26" y="14"/>
                  </a:lnTo>
                  <a:lnTo>
                    <a:pt x="17" y="14"/>
                  </a:lnTo>
                  <a:lnTo>
                    <a:pt x="9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6904993" y="3799753"/>
              <a:ext cx="446941" cy="350006"/>
            </a:xfrm>
            <a:custGeom>
              <a:avLst/>
              <a:gdLst>
                <a:gd name="T0" fmla="*/ 199 w 254"/>
                <a:gd name="T1" fmla="*/ 0 h 208"/>
                <a:gd name="T2" fmla="*/ 177 w 254"/>
                <a:gd name="T3" fmla="*/ 14 h 208"/>
                <a:gd name="T4" fmla="*/ 182 w 254"/>
                <a:gd name="T5" fmla="*/ 20 h 208"/>
                <a:gd name="T6" fmla="*/ 193 w 254"/>
                <a:gd name="T7" fmla="*/ 20 h 208"/>
                <a:gd name="T8" fmla="*/ 187 w 254"/>
                <a:gd name="T9" fmla="*/ 31 h 208"/>
                <a:gd name="T10" fmla="*/ 173 w 254"/>
                <a:gd name="T11" fmla="*/ 45 h 208"/>
                <a:gd name="T12" fmla="*/ 187 w 254"/>
                <a:gd name="T13" fmla="*/ 43 h 208"/>
                <a:gd name="T14" fmla="*/ 196 w 254"/>
                <a:gd name="T15" fmla="*/ 51 h 208"/>
                <a:gd name="T16" fmla="*/ 196 w 254"/>
                <a:gd name="T17" fmla="*/ 54 h 208"/>
                <a:gd name="T18" fmla="*/ 208 w 254"/>
                <a:gd name="T19" fmla="*/ 65 h 208"/>
                <a:gd name="T20" fmla="*/ 219 w 254"/>
                <a:gd name="T21" fmla="*/ 60 h 208"/>
                <a:gd name="T22" fmla="*/ 225 w 254"/>
                <a:gd name="T23" fmla="*/ 43 h 208"/>
                <a:gd name="T24" fmla="*/ 239 w 254"/>
                <a:gd name="T25" fmla="*/ 45 h 208"/>
                <a:gd name="T26" fmla="*/ 248 w 254"/>
                <a:gd name="T27" fmla="*/ 54 h 208"/>
                <a:gd name="T28" fmla="*/ 253 w 254"/>
                <a:gd name="T29" fmla="*/ 65 h 208"/>
                <a:gd name="T30" fmla="*/ 244 w 254"/>
                <a:gd name="T31" fmla="*/ 77 h 208"/>
                <a:gd name="T32" fmla="*/ 233 w 254"/>
                <a:gd name="T33" fmla="*/ 83 h 208"/>
                <a:gd name="T34" fmla="*/ 241 w 254"/>
                <a:gd name="T35" fmla="*/ 97 h 208"/>
                <a:gd name="T36" fmla="*/ 239 w 254"/>
                <a:gd name="T37" fmla="*/ 110 h 208"/>
                <a:gd name="T38" fmla="*/ 236 w 254"/>
                <a:gd name="T39" fmla="*/ 128 h 208"/>
                <a:gd name="T40" fmla="*/ 230 w 254"/>
                <a:gd name="T41" fmla="*/ 145 h 208"/>
                <a:gd name="T42" fmla="*/ 210 w 254"/>
                <a:gd name="T43" fmla="*/ 148 h 208"/>
                <a:gd name="T44" fmla="*/ 216 w 254"/>
                <a:gd name="T45" fmla="*/ 159 h 208"/>
                <a:gd name="T46" fmla="*/ 225 w 254"/>
                <a:gd name="T47" fmla="*/ 173 h 208"/>
                <a:gd name="T48" fmla="*/ 213 w 254"/>
                <a:gd name="T49" fmla="*/ 181 h 208"/>
                <a:gd name="T50" fmla="*/ 208 w 254"/>
                <a:gd name="T51" fmla="*/ 198 h 208"/>
                <a:gd name="T52" fmla="*/ 199 w 254"/>
                <a:gd name="T53" fmla="*/ 202 h 208"/>
                <a:gd name="T54" fmla="*/ 191 w 254"/>
                <a:gd name="T55" fmla="*/ 196 h 208"/>
                <a:gd name="T56" fmla="*/ 182 w 254"/>
                <a:gd name="T57" fmla="*/ 196 h 208"/>
                <a:gd name="T58" fmla="*/ 165 w 254"/>
                <a:gd name="T59" fmla="*/ 207 h 208"/>
                <a:gd name="T60" fmla="*/ 142 w 254"/>
                <a:gd name="T61" fmla="*/ 179 h 208"/>
                <a:gd name="T62" fmla="*/ 122 w 254"/>
                <a:gd name="T63" fmla="*/ 184 h 208"/>
                <a:gd name="T64" fmla="*/ 108 w 254"/>
                <a:gd name="T65" fmla="*/ 171 h 208"/>
                <a:gd name="T66" fmla="*/ 102 w 254"/>
                <a:gd name="T67" fmla="*/ 153 h 208"/>
                <a:gd name="T68" fmla="*/ 102 w 254"/>
                <a:gd name="T69" fmla="*/ 136 h 208"/>
                <a:gd name="T70" fmla="*/ 85 w 254"/>
                <a:gd name="T71" fmla="*/ 131 h 208"/>
                <a:gd name="T72" fmla="*/ 76 w 254"/>
                <a:gd name="T73" fmla="*/ 131 h 208"/>
                <a:gd name="T74" fmla="*/ 71 w 254"/>
                <a:gd name="T75" fmla="*/ 122 h 208"/>
                <a:gd name="T76" fmla="*/ 62 w 254"/>
                <a:gd name="T77" fmla="*/ 131 h 208"/>
                <a:gd name="T78" fmla="*/ 57 w 254"/>
                <a:gd name="T79" fmla="*/ 145 h 208"/>
                <a:gd name="T80" fmla="*/ 42 w 254"/>
                <a:gd name="T81" fmla="*/ 157 h 208"/>
                <a:gd name="T82" fmla="*/ 26 w 254"/>
                <a:gd name="T83" fmla="*/ 136 h 208"/>
                <a:gd name="T84" fmla="*/ 0 w 254"/>
                <a:gd name="T85" fmla="*/ 133 h 208"/>
                <a:gd name="T86" fmla="*/ 5 w 254"/>
                <a:gd name="T87" fmla="*/ 122 h 208"/>
                <a:gd name="T88" fmla="*/ 23 w 254"/>
                <a:gd name="T89" fmla="*/ 110 h 208"/>
                <a:gd name="T90" fmla="*/ 26 w 254"/>
                <a:gd name="T91" fmla="*/ 97 h 208"/>
                <a:gd name="T92" fmla="*/ 45 w 254"/>
                <a:gd name="T93" fmla="*/ 71 h 208"/>
                <a:gd name="T94" fmla="*/ 68 w 254"/>
                <a:gd name="T95" fmla="*/ 69 h 208"/>
                <a:gd name="T96" fmla="*/ 88 w 254"/>
                <a:gd name="T97" fmla="*/ 48 h 208"/>
                <a:gd name="T98" fmla="*/ 94 w 254"/>
                <a:gd name="T99" fmla="*/ 37 h 208"/>
                <a:gd name="T100" fmla="*/ 108 w 254"/>
                <a:gd name="T101" fmla="*/ 23 h 208"/>
                <a:gd name="T102" fmla="*/ 116 w 254"/>
                <a:gd name="T103" fmla="*/ 29 h 208"/>
                <a:gd name="T104" fmla="*/ 137 w 254"/>
                <a:gd name="T105" fmla="*/ 20 h 208"/>
                <a:gd name="T106" fmla="*/ 142 w 254"/>
                <a:gd name="T107" fmla="*/ 5 h 208"/>
                <a:gd name="T108" fmla="*/ 170 w 254"/>
                <a:gd name="T109" fmla="*/ 3 h 208"/>
                <a:gd name="T110" fmla="*/ 199 w 254"/>
                <a:gd name="T111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54" h="208">
                  <a:moveTo>
                    <a:pt x="199" y="0"/>
                  </a:moveTo>
                  <a:lnTo>
                    <a:pt x="177" y="14"/>
                  </a:lnTo>
                  <a:lnTo>
                    <a:pt x="182" y="20"/>
                  </a:lnTo>
                  <a:lnTo>
                    <a:pt x="193" y="20"/>
                  </a:lnTo>
                  <a:lnTo>
                    <a:pt x="187" y="31"/>
                  </a:lnTo>
                  <a:lnTo>
                    <a:pt x="173" y="45"/>
                  </a:lnTo>
                  <a:lnTo>
                    <a:pt x="187" y="43"/>
                  </a:lnTo>
                  <a:lnTo>
                    <a:pt x="196" y="51"/>
                  </a:lnTo>
                  <a:lnTo>
                    <a:pt x="196" y="54"/>
                  </a:lnTo>
                  <a:lnTo>
                    <a:pt x="208" y="65"/>
                  </a:lnTo>
                  <a:lnTo>
                    <a:pt x="219" y="60"/>
                  </a:lnTo>
                  <a:lnTo>
                    <a:pt x="225" y="43"/>
                  </a:lnTo>
                  <a:lnTo>
                    <a:pt x="239" y="45"/>
                  </a:lnTo>
                  <a:lnTo>
                    <a:pt x="248" y="54"/>
                  </a:lnTo>
                  <a:lnTo>
                    <a:pt x="253" y="65"/>
                  </a:lnTo>
                  <a:lnTo>
                    <a:pt x="244" y="77"/>
                  </a:lnTo>
                  <a:lnTo>
                    <a:pt x="233" y="83"/>
                  </a:lnTo>
                  <a:lnTo>
                    <a:pt x="241" y="97"/>
                  </a:lnTo>
                  <a:lnTo>
                    <a:pt x="239" y="110"/>
                  </a:lnTo>
                  <a:lnTo>
                    <a:pt x="236" y="128"/>
                  </a:lnTo>
                  <a:lnTo>
                    <a:pt x="230" y="145"/>
                  </a:lnTo>
                  <a:lnTo>
                    <a:pt x="210" y="148"/>
                  </a:lnTo>
                  <a:lnTo>
                    <a:pt x="216" y="159"/>
                  </a:lnTo>
                  <a:lnTo>
                    <a:pt x="225" y="173"/>
                  </a:lnTo>
                  <a:lnTo>
                    <a:pt x="213" y="181"/>
                  </a:lnTo>
                  <a:lnTo>
                    <a:pt x="208" y="198"/>
                  </a:lnTo>
                  <a:lnTo>
                    <a:pt x="199" y="202"/>
                  </a:lnTo>
                  <a:lnTo>
                    <a:pt x="191" y="196"/>
                  </a:lnTo>
                  <a:lnTo>
                    <a:pt x="182" y="196"/>
                  </a:lnTo>
                  <a:lnTo>
                    <a:pt x="165" y="207"/>
                  </a:lnTo>
                  <a:lnTo>
                    <a:pt x="142" y="179"/>
                  </a:lnTo>
                  <a:lnTo>
                    <a:pt x="122" y="184"/>
                  </a:lnTo>
                  <a:lnTo>
                    <a:pt x="108" y="171"/>
                  </a:lnTo>
                  <a:lnTo>
                    <a:pt x="102" y="153"/>
                  </a:lnTo>
                  <a:lnTo>
                    <a:pt x="102" y="136"/>
                  </a:lnTo>
                  <a:lnTo>
                    <a:pt x="85" y="131"/>
                  </a:lnTo>
                  <a:lnTo>
                    <a:pt x="76" y="131"/>
                  </a:lnTo>
                  <a:lnTo>
                    <a:pt x="71" y="122"/>
                  </a:lnTo>
                  <a:lnTo>
                    <a:pt x="62" y="131"/>
                  </a:lnTo>
                  <a:lnTo>
                    <a:pt x="57" y="145"/>
                  </a:lnTo>
                  <a:lnTo>
                    <a:pt x="42" y="157"/>
                  </a:lnTo>
                  <a:lnTo>
                    <a:pt x="26" y="136"/>
                  </a:lnTo>
                  <a:lnTo>
                    <a:pt x="0" y="133"/>
                  </a:lnTo>
                  <a:lnTo>
                    <a:pt x="5" y="122"/>
                  </a:lnTo>
                  <a:lnTo>
                    <a:pt x="23" y="110"/>
                  </a:lnTo>
                  <a:lnTo>
                    <a:pt x="26" y="97"/>
                  </a:lnTo>
                  <a:lnTo>
                    <a:pt x="45" y="71"/>
                  </a:lnTo>
                  <a:lnTo>
                    <a:pt x="68" y="69"/>
                  </a:lnTo>
                  <a:lnTo>
                    <a:pt x="88" y="48"/>
                  </a:lnTo>
                  <a:lnTo>
                    <a:pt x="94" y="37"/>
                  </a:lnTo>
                  <a:lnTo>
                    <a:pt x="108" y="23"/>
                  </a:lnTo>
                  <a:lnTo>
                    <a:pt x="116" y="29"/>
                  </a:lnTo>
                  <a:lnTo>
                    <a:pt x="137" y="20"/>
                  </a:lnTo>
                  <a:lnTo>
                    <a:pt x="142" y="5"/>
                  </a:lnTo>
                  <a:lnTo>
                    <a:pt x="170" y="3"/>
                  </a:lnTo>
                  <a:lnTo>
                    <a:pt x="199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>
              <a:off x="7484809" y="3753086"/>
              <a:ext cx="211391" cy="144377"/>
            </a:xfrm>
            <a:custGeom>
              <a:avLst/>
              <a:gdLst>
                <a:gd name="T0" fmla="*/ 0 w 120"/>
                <a:gd name="T1" fmla="*/ 4 h 86"/>
                <a:gd name="T2" fmla="*/ 10 w 120"/>
                <a:gd name="T3" fmla="*/ 0 h 86"/>
                <a:gd name="T4" fmla="*/ 36 w 120"/>
                <a:gd name="T5" fmla="*/ 4 h 86"/>
                <a:gd name="T6" fmla="*/ 46 w 120"/>
                <a:gd name="T7" fmla="*/ 7 h 86"/>
                <a:gd name="T8" fmla="*/ 55 w 120"/>
                <a:gd name="T9" fmla="*/ 4 h 86"/>
                <a:gd name="T10" fmla="*/ 70 w 120"/>
                <a:gd name="T11" fmla="*/ 0 h 86"/>
                <a:gd name="T12" fmla="*/ 86 w 120"/>
                <a:gd name="T13" fmla="*/ 2 h 86"/>
                <a:gd name="T14" fmla="*/ 101 w 120"/>
                <a:gd name="T15" fmla="*/ 9 h 86"/>
                <a:gd name="T16" fmla="*/ 110 w 120"/>
                <a:gd name="T17" fmla="*/ 31 h 86"/>
                <a:gd name="T18" fmla="*/ 105 w 120"/>
                <a:gd name="T19" fmla="*/ 42 h 86"/>
                <a:gd name="T20" fmla="*/ 112 w 120"/>
                <a:gd name="T21" fmla="*/ 57 h 86"/>
                <a:gd name="T22" fmla="*/ 119 w 120"/>
                <a:gd name="T23" fmla="*/ 71 h 86"/>
                <a:gd name="T24" fmla="*/ 117 w 120"/>
                <a:gd name="T25" fmla="*/ 85 h 86"/>
                <a:gd name="T26" fmla="*/ 110 w 120"/>
                <a:gd name="T27" fmla="*/ 73 h 86"/>
                <a:gd name="T28" fmla="*/ 91 w 120"/>
                <a:gd name="T29" fmla="*/ 54 h 86"/>
                <a:gd name="T30" fmla="*/ 60 w 120"/>
                <a:gd name="T31" fmla="*/ 42 h 86"/>
                <a:gd name="T32" fmla="*/ 36 w 120"/>
                <a:gd name="T33" fmla="*/ 40 h 86"/>
                <a:gd name="T34" fmla="*/ 19 w 120"/>
                <a:gd name="T35" fmla="*/ 45 h 86"/>
                <a:gd name="T36" fmla="*/ 12 w 120"/>
                <a:gd name="T37" fmla="*/ 38 h 86"/>
                <a:gd name="T38" fmla="*/ 10 w 120"/>
                <a:gd name="T39" fmla="*/ 24 h 86"/>
                <a:gd name="T40" fmla="*/ 0 w 120"/>
                <a:gd name="T41" fmla="*/ 18 h 86"/>
                <a:gd name="T42" fmla="*/ 0 w 120"/>
                <a:gd name="T43" fmla="*/ 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0" h="86">
                  <a:moveTo>
                    <a:pt x="0" y="4"/>
                  </a:moveTo>
                  <a:lnTo>
                    <a:pt x="10" y="0"/>
                  </a:lnTo>
                  <a:lnTo>
                    <a:pt x="36" y="4"/>
                  </a:lnTo>
                  <a:lnTo>
                    <a:pt x="46" y="7"/>
                  </a:lnTo>
                  <a:lnTo>
                    <a:pt x="55" y="4"/>
                  </a:lnTo>
                  <a:lnTo>
                    <a:pt x="70" y="0"/>
                  </a:lnTo>
                  <a:lnTo>
                    <a:pt x="86" y="2"/>
                  </a:lnTo>
                  <a:lnTo>
                    <a:pt x="101" y="9"/>
                  </a:lnTo>
                  <a:lnTo>
                    <a:pt x="110" y="31"/>
                  </a:lnTo>
                  <a:lnTo>
                    <a:pt x="105" y="42"/>
                  </a:lnTo>
                  <a:lnTo>
                    <a:pt x="112" y="57"/>
                  </a:lnTo>
                  <a:lnTo>
                    <a:pt x="119" y="71"/>
                  </a:lnTo>
                  <a:lnTo>
                    <a:pt x="117" y="85"/>
                  </a:lnTo>
                  <a:lnTo>
                    <a:pt x="110" y="73"/>
                  </a:lnTo>
                  <a:lnTo>
                    <a:pt x="91" y="54"/>
                  </a:lnTo>
                  <a:lnTo>
                    <a:pt x="60" y="42"/>
                  </a:lnTo>
                  <a:lnTo>
                    <a:pt x="36" y="40"/>
                  </a:lnTo>
                  <a:lnTo>
                    <a:pt x="19" y="45"/>
                  </a:lnTo>
                  <a:lnTo>
                    <a:pt x="12" y="38"/>
                  </a:lnTo>
                  <a:lnTo>
                    <a:pt x="10" y="24"/>
                  </a:lnTo>
                  <a:lnTo>
                    <a:pt x="0" y="18"/>
                  </a:lnTo>
                  <a:lnTo>
                    <a:pt x="0" y="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17" name="Freeform 13"/>
            <p:cNvSpPr>
              <a:spLocks/>
            </p:cNvSpPr>
            <p:nvPr/>
          </p:nvSpPr>
          <p:spPr bwMode="auto">
            <a:xfrm>
              <a:off x="7140543" y="4183301"/>
              <a:ext cx="70967" cy="52501"/>
            </a:xfrm>
            <a:custGeom>
              <a:avLst/>
              <a:gdLst>
                <a:gd name="T0" fmla="*/ 12 w 40"/>
                <a:gd name="T1" fmla="*/ 0 h 32"/>
                <a:gd name="T2" fmla="*/ 0 w 40"/>
                <a:gd name="T3" fmla="*/ 14 h 32"/>
                <a:gd name="T4" fmla="*/ 5 w 40"/>
                <a:gd name="T5" fmla="*/ 25 h 32"/>
                <a:gd name="T6" fmla="*/ 14 w 40"/>
                <a:gd name="T7" fmla="*/ 31 h 32"/>
                <a:gd name="T8" fmla="*/ 28 w 40"/>
                <a:gd name="T9" fmla="*/ 25 h 32"/>
                <a:gd name="T10" fmla="*/ 39 w 40"/>
                <a:gd name="T11" fmla="*/ 19 h 32"/>
                <a:gd name="T12" fmla="*/ 34 w 40"/>
                <a:gd name="T13" fmla="*/ 11 h 32"/>
                <a:gd name="T14" fmla="*/ 12 w 40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32">
                  <a:moveTo>
                    <a:pt x="12" y="0"/>
                  </a:moveTo>
                  <a:lnTo>
                    <a:pt x="0" y="14"/>
                  </a:lnTo>
                  <a:lnTo>
                    <a:pt x="5" y="25"/>
                  </a:lnTo>
                  <a:lnTo>
                    <a:pt x="14" y="31"/>
                  </a:lnTo>
                  <a:lnTo>
                    <a:pt x="28" y="25"/>
                  </a:lnTo>
                  <a:lnTo>
                    <a:pt x="39" y="19"/>
                  </a:lnTo>
                  <a:lnTo>
                    <a:pt x="34" y="11"/>
                  </a:lnTo>
                  <a:lnTo>
                    <a:pt x="12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</p:grpSp>
      <p:sp>
        <p:nvSpPr>
          <p:cNvPr id="18" name="Freeform 14"/>
          <p:cNvSpPr>
            <a:spLocks/>
          </p:cNvSpPr>
          <p:nvPr/>
        </p:nvSpPr>
        <p:spPr bwMode="auto">
          <a:xfrm>
            <a:off x="6418056" y="2071250"/>
            <a:ext cx="1182281" cy="1191477"/>
          </a:xfrm>
          <a:custGeom>
            <a:avLst/>
            <a:gdLst>
              <a:gd name="T0" fmla="*/ 119 w 671"/>
              <a:gd name="T1" fmla="*/ 164 h 711"/>
              <a:gd name="T2" fmla="*/ 104 w 671"/>
              <a:gd name="T3" fmla="*/ 217 h 711"/>
              <a:gd name="T4" fmla="*/ 100 w 671"/>
              <a:gd name="T5" fmla="*/ 270 h 711"/>
              <a:gd name="T6" fmla="*/ 28 w 671"/>
              <a:gd name="T7" fmla="*/ 357 h 711"/>
              <a:gd name="T8" fmla="*/ 45 w 671"/>
              <a:gd name="T9" fmla="*/ 381 h 711"/>
              <a:gd name="T10" fmla="*/ 37 w 671"/>
              <a:gd name="T11" fmla="*/ 459 h 711"/>
              <a:gd name="T12" fmla="*/ 29 w 671"/>
              <a:gd name="T13" fmla="*/ 514 h 711"/>
              <a:gd name="T14" fmla="*/ 20 w 671"/>
              <a:gd name="T15" fmla="*/ 552 h 711"/>
              <a:gd name="T16" fmla="*/ 9 w 671"/>
              <a:gd name="T17" fmla="*/ 595 h 711"/>
              <a:gd name="T18" fmla="*/ 0 w 671"/>
              <a:gd name="T19" fmla="*/ 625 h 711"/>
              <a:gd name="T20" fmla="*/ 31 w 671"/>
              <a:gd name="T21" fmla="*/ 644 h 711"/>
              <a:gd name="T22" fmla="*/ 39 w 671"/>
              <a:gd name="T23" fmla="*/ 681 h 711"/>
              <a:gd name="T24" fmla="*/ 62 w 671"/>
              <a:gd name="T25" fmla="*/ 670 h 711"/>
              <a:gd name="T26" fmla="*/ 76 w 671"/>
              <a:gd name="T27" fmla="*/ 696 h 711"/>
              <a:gd name="T28" fmla="*/ 105 w 671"/>
              <a:gd name="T29" fmla="*/ 670 h 711"/>
              <a:gd name="T30" fmla="*/ 119 w 671"/>
              <a:gd name="T31" fmla="*/ 650 h 711"/>
              <a:gd name="T32" fmla="*/ 156 w 671"/>
              <a:gd name="T33" fmla="*/ 639 h 711"/>
              <a:gd name="T34" fmla="*/ 164 w 671"/>
              <a:gd name="T35" fmla="*/ 610 h 711"/>
              <a:gd name="T36" fmla="*/ 136 w 671"/>
              <a:gd name="T37" fmla="*/ 596 h 711"/>
              <a:gd name="T38" fmla="*/ 199 w 671"/>
              <a:gd name="T39" fmla="*/ 537 h 711"/>
              <a:gd name="T40" fmla="*/ 318 w 671"/>
              <a:gd name="T41" fmla="*/ 485 h 711"/>
              <a:gd name="T42" fmla="*/ 411 w 671"/>
              <a:gd name="T43" fmla="*/ 442 h 711"/>
              <a:gd name="T44" fmla="*/ 463 w 671"/>
              <a:gd name="T45" fmla="*/ 378 h 711"/>
              <a:gd name="T46" fmla="*/ 556 w 671"/>
              <a:gd name="T47" fmla="*/ 330 h 711"/>
              <a:gd name="T48" fmla="*/ 656 w 671"/>
              <a:gd name="T49" fmla="*/ 224 h 711"/>
              <a:gd name="T50" fmla="*/ 618 w 671"/>
              <a:gd name="T51" fmla="*/ 156 h 711"/>
              <a:gd name="T52" fmla="*/ 622 w 671"/>
              <a:gd name="T53" fmla="*/ 136 h 711"/>
              <a:gd name="T54" fmla="*/ 670 w 671"/>
              <a:gd name="T55" fmla="*/ 119 h 711"/>
              <a:gd name="T56" fmla="*/ 644 w 671"/>
              <a:gd name="T57" fmla="*/ 107 h 711"/>
              <a:gd name="T58" fmla="*/ 632 w 671"/>
              <a:gd name="T59" fmla="*/ 79 h 711"/>
              <a:gd name="T60" fmla="*/ 604 w 671"/>
              <a:gd name="T61" fmla="*/ 85 h 711"/>
              <a:gd name="T62" fmla="*/ 601 w 671"/>
              <a:gd name="T63" fmla="*/ 71 h 711"/>
              <a:gd name="T64" fmla="*/ 570 w 671"/>
              <a:gd name="T65" fmla="*/ 68 h 711"/>
              <a:gd name="T66" fmla="*/ 536 w 671"/>
              <a:gd name="T67" fmla="*/ 97 h 711"/>
              <a:gd name="T68" fmla="*/ 539 w 671"/>
              <a:gd name="T69" fmla="*/ 105 h 711"/>
              <a:gd name="T70" fmla="*/ 505 w 671"/>
              <a:gd name="T71" fmla="*/ 114 h 711"/>
              <a:gd name="T72" fmla="*/ 471 w 671"/>
              <a:gd name="T73" fmla="*/ 114 h 711"/>
              <a:gd name="T74" fmla="*/ 440 w 671"/>
              <a:gd name="T75" fmla="*/ 105 h 711"/>
              <a:gd name="T76" fmla="*/ 406 w 671"/>
              <a:gd name="T77" fmla="*/ 111 h 711"/>
              <a:gd name="T78" fmla="*/ 361 w 671"/>
              <a:gd name="T79" fmla="*/ 107 h 711"/>
              <a:gd name="T80" fmla="*/ 326 w 671"/>
              <a:gd name="T81" fmla="*/ 85 h 711"/>
              <a:gd name="T82" fmla="*/ 335 w 671"/>
              <a:gd name="T83" fmla="*/ 71 h 711"/>
              <a:gd name="T84" fmla="*/ 332 w 671"/>
              <a:gd name="T85" fmla="*/ 57 h 711"/>
              <a:gd name="T86" fmla="*/ 295 w 671"/>
              <a:gd name="T87" fmla="*/ 45 h 711"/>
              <a:gd name="T88" fmla="*/ 252 w 671"/>
              <a:gd name="T89" fmla="*/ 45 h 711"/>
              <a:gd name="T90" fmla="*/ 187 w 671"/>
              <a:gd name="T91" fmla="*/ 19 h 711"/>
              <a:gd name="T92" fmla="*/ 130 w 671"/>
              <a:gd name="T93" fmla="*/ 9 h 711"/>
              <a:gd name="T94" fmla="*/ 96 w 671"/>
              <a:gd name="T95" fmla="*/ 5 h 711"/>
              <a:gd name="T96" fmla="*/ 74 w 671"/>
              <a:gd name="T97" fmla="*/ 42 h 7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71" h="711">
                <a:moveTo>
                  <a:pt x="74" y="42"/>
                </a:moveTo>
                <a:lnTo>
                  <a:pt x="119" y="164"/>
                </a:lnTo>
                <a:lnTo>
                  <a:pt x="91" y="178"/>
                </a:lnTo>
                <a:lnTo>
                  <a:pt x="104" y="217"/>
                </a:lnTo>
                <a:lnTo>
                  <a:pt x="107" y="248"/>
                </a:lnTo>
                <a:lnTo>
                  <a:pt x="100" y="270"/>
                </a:lnTo>
                <a:lnTo>
                  <a:pt x="83" y="293"/>
                </a:lnTo>
                <a:lnTo>
                  <a:pt x="28" y="357"/>
                </a:lnTo>
                <a:lnTo>
                  <a:pt x="31" y="369"/>
                </a:lnTo>
                <a:lnTo>
                  <a:pt x="45" y="381"/>
                </a:lnTo>
                <a:lnTo>
                  <a:pt x="22" y="427"/>
                </a:lnTo>
                <a:lnTo>
                  <a:pt x="37" y="459"/>
                </a:lnTo>
                <a:lnTo>
                  <a:pt x="45" y="472"/>
                </a:lnTo>
                <a:lnTo>
                  <a:pt x="29" y="514"/>
                </a:lnTo>
                <a:lnTo>
                  <a:pt x="12" y="525"/>
                </a:lnTo>
                <a:lnTo>
                  <a:pt x="20" y="552"/>
                </a:lnTo>
                <a:lnTo>
                  <a:pt x="20" y="577"/>
                </a:lnTo>
                <a:lnTo>
                  <a:pt x="9" y="595"/>
                </a:lnTo>
                <a:lnTo>
                  <a:pt x="11" y="613"/>
                </a:lnTo>
                <a:lnTo>
                  <a:pt x="0" y="625"/>
                </a:lnTo>
                <a:lnTo>
                  <a:pt x="17" y="647"/>
                </a:lnTo>
                <a:lnTo>
                  <a:pt x="31" y="644"/>
                </a:lnTo>
                <a:lnTo>
                  <a:pt x="31" y="670"/>
                </a:lnTo>
                <a:lnTo>
                  <a:pt x="39" y="681"/>
                </a:lnTo>
                <a:lnTo>
                  <a:pt x="51" y="667"/>
                </a:lnTo>
                <a:lnTo>
                  <a:pt x="62" y="670"/>
                </a:lnTo>
                <a:lnTo>
                  <a:pt x="68" y="687"/>
                </a:lnTo>
                <a:lnTo>
                  <a:pt x="76" y="696"/>
                </a:lnTo>
                <a:lnTo>
                  <a:pt x="76" y="710"/>
                </a:lnTo>
                <a:lnTo>
                  <a:pt x="105" y="670"/>
                </a:lnTo>
                <a:lnTo>
                  <a:pt x="105" y="661"/>
                </a:lnTo>
                <a:lnTo>
                  <a:pt x="119" y="650"/>
                </a:lnTo>
                <a:lnTo>
                  <a:pt x="142" y="664"/>
                </a:lnTo>
                <a:lnTo>
                  <a:pt x="156" y="639"/>
                </a:lnTo>
                <a:lnTo>
                  <a:pt x="167" y="625"/>
                </a:lnTo>
                <a:lnTo>
                  <a:pt x="164" y="610"/>
                </a:lnTo>
                <a:lnTo>
                  <a:pt x="156" y="610"/>
                </a:lnTo>
                <a:lnTo>
                  <a:pt x="136" y="596"/>
                </a:lnTo>
                <a:lnTo>
                  <a:pt x="153" y="587"/>
                </a:lnTo>
                <a:lnTo>
                  <a:pt x="199" y="537"/>
                </a:lnTo>
                <a:lnTo>
                  <a:pt x="238" y="520"/>
                </a:lnTo>
                <a:lnTo>
                  <a:pt x="318" y="485"/>
                </a:lnTo>
                <a:lnTo>
                  <a:pt x="357" y="463"/>
                </a:lnTo>
                <a:lnTo>
                  <a:pt x="411" y="442"/>
                </a:lnTo>
                <a:lnTo>
                  <a:pt x="454" y="403"/>
                </a:lnTo>
                <a:lnTo>
                  <a:pt x="463" y="378"/>
                </a:lnTo>
                <a:lnTo>
                  <a:pt x="482" y="380"/>
                </a:lnTo>
                <a:lnTo>
                  <a:pt x="556" y="330"/>
                </a:lnTo>
                <a:lnTo>
                  <a:pt x="658" y="238"/>
                </a:lnTo>
                <a:lnTo>
                  <a:pt x="656" y="224"/>
                </a:lnTo>
                <a:lnTo>
                  <a:pt x="641" y="181"/>
                </a:lnTo>
                <a:lnTo>
                  <a:pt x="618" y="156"/>
                </a:lnTo>
                <a:lnTo>
                  <a:pt x="616" y="145"/>
                </a:lnTo>
                <a:lnTo>
                  <a:pt x="622" y="136"/>
                </a:lnTo>
                <a:lnTo>
                  <a:pt x="636" y="130"/>
                </a:lnTo>
                <a:lnTo>
                  <a:pt x="670" y="119"/>
                </a:lnTo>
                <a:lnTo>
                  <a:pt x="661" y="114"/>
                </a:lnTo>
                <a:lnTo>
                  <a:pt x="644" y="107"/>
                </a:lnTo>
                <a:lnTo>
                  <a:pt x="627" y="90"/>
                </a:lnTo>
                <a:lnTo>
                  <a:pt x="632" y="79"/>
                </a:lnTo>
                <a:lnTo>
                  <a:pt x="622" y="79"/>
                </a:lnTo>
                <a:lnTo>
                  <a:pt x="604" y="85"/>
                </a:lnTo>
                <a:lnTo>
                  <a:pt x="599" y="79"/>
                </a:lnTo>
                <a:lnTo>
                  <a:pt x="601" y="71"/>
                </a:lnTo>
                <a:lnTo>
                  <a:pt x="584" y="74"/>
                </a:lnTo>
                <a:lnTo>
                  <a:pt x="570" y="68"/>
                </a:lnTo>
                <a:lnTo>
                  <a:pt x="556" y="82"/>
                </a:lnTo>
                <a:lnTo>
                  <a:pt x="536" y="97"/>
                </a:lnTo>
                <a:lnTo>
                  <a:pt x="528" y="97"/>
                </a:lnTo>
                <a:lnTo>
                  <a:pt x="539" y="105"/>
                </a:lnTo>
                <a:lnTo>
                  <a:pt x="528" y="111"/>
                </a:lnTo>
                <a:lnTo>
                  <a:pt x="505" y="114"/>
                </a:lnTo>
                <a:lnTo>
                  <a:pt x="485" y="119"/>
                </a:lnTo>
                <a:lnTo>
                  <a:pt x="471" y="114"/>
                </a:lnTo>
                <a:lnTo>
                  <a:pt x="463" y="105"/>
                </a:lnTo>
                <a:lnTo>
                  <a:pt x="440" y="105"/>
                </a:lnTo>
                <a:lnTo>
                  <a:pt x="423" y="102"/>
                </a:lnTo>
                <a:lnTo>
                  <a:pt x="406" y="111"/>
                </a:lnTo>
                <a:lnTo>
                  <a:pt x="383" y="116"/>
                </a:lnTo>
                <a:lnTo>
                  <a:pt x="361" y="107"/>
                </a:lnTo>
                <a:lnTo>
                  <a:pt x="340" y="97"/>
                </a:lnTo>
                <a:lnTo>
                  <a:pt x="326" y="85"/>
                </a:lnTo>
                <a:lnTo>
                  <a:pt x="323" y="76"/>
                </a:lnTo>
                <a:lnTo>
                  <a:pt x="335" y="71"/>
                </a:lnTo>
                <a:lnTo>
                  <a:pt x="337" y="62"/>
                </a:lnTo>
                <a:lnTo>
                  <a:pt x="332" y="57"/>
                </a:lnTo>
                <a:lnTo>
                  <a:pt x="312" y="54"/>
                </a:lnTo>
                <a:lnTo>
                  <a:pt x="295" y="45"/>
                </a:lnTo>
                <a:lnTo>
                  <a:pt x="266" y="40"/>
                </a:lnTo>
                <a:lnTo>
                  <a:pt x="252" y="45"/>
                </a:lnTo>
                <a:lnTo>
                  <a:pt x="230" y="37"/>
                </a:lnTo>
                <a:lnTo>
                  <a:pt x="187" y="19"/>
                </a:lnTo>
                <a:lnTo>
                  <a:pt x="156" y="19"/>
                </a:lnTo>
                <a:lnTo>
                  <a:pt x="130" y="9"/>
                </a:lnTo>
                <a:lnTo>
                  <a:pt x="114" y="0"/>
                </a:lnTo>
                <a:lnTo>
                  <a:pt x="96" y="5"/>
                </a:lnTo>
                <a:lnTo>
                  <a:pt x="88" y="17"/>
                </a:lnTo>
                <a:lnTo>
                  <a:pt x="74" y="42"/>
                </a:ln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19" name="Freeform 15"/>
          <p:cNvSpPr>
            <a:spLocks/>
          </p:cNvSpPr>
          <p:nvPr/>
        </p:nvSpPr>
        <p:spPr bwMode="auto">
          <a:xfrm>
            <a:off x="5496995" y="2062499"/>
            <a:ext cx="1132452" cy="1500648"/>
          </a:xfrm>
          <a:custGeom>
            <a:avLst/>
            <a:gdLst>
              <a:gd name="T0" fmla="*/ 641 w 642"/>
              <a:gd name="T1" fmla="*/ 170 h 895"/>
              <a:gd name="T2" fmla="*/ 624 w 642"/>
              <a:gd name="T3" fmla="*/ 209 h 895"/>
              <a:gd name="T4" fmla="*/ 627 w 642"/>
              <a:gd name="T5" fmla="*/ 266 h 895"/>
              <a:gd name="T6" fmla="*/ 587 w 642"/>
              <a:gd name="T7" fmla="*/ 318 h 895"/>
              <a:gd name="T8" fmla="*/ 553 w 642"/>
              <a:gd name="T9" fmla="*/ 375 h 895"/>
              <a:gd name="T10" fmla="*/ 541 w 642"/>
              <a:gd name="T11" fmla="*/ 434 h 895"/>
              <a:gd name="T12" fmla="*/ 567 w 642"/>
              <a:gd name="T13" fmla="*/ 477 h 895"/>
              <a:gd name="T14" fmla="*/ 550 w 642"/>
              <a:gd name="T15" fmla="*/ 519 h 895"/>
              <a:gd name="T16" fmla="*/ 541 w 642"/>
              <a:gd name="T17" fmla="*/ 559 h 895"/>
              <a:gd name="T18" fmla="*/ 533 w 642"/>
              <a:gd name="T19" fmla="*/ 598 h 895"/>
              <a:gd name="T20" fmla="*/ 522 w 642"/>
              <a:gd name="T21" fmla="*/ 630 h 895"/>
              <a:gd name="T22" fmla="*/ 510 w 642"/>
              <a:gd name="T23" fmla="*/ 638 h 895"/>
              <a:gd name="T24" fmla="*/ 496 w 642"/>
              <a:gd name="T25" fmla="*/ 644 h 895"/>
              <a:gd name="T26" fmla="*/ 462 w 642"/>
              <a:gd name="T27" fmla="*/ 632 h 895"/>
              <a:gd name="T28" fmla="*/ 417 w 642"/>
              <a:gd name="T29" fmla="*/ 670 h 895"/>
              <a:gd name="T30" fmla="*/ 412 w 642"/>
              <a:gd name="T31" fmla="*/ 684 h 895"/>
              <a:gd name="T32" fmla="*/ 443 w 642"/>
              <a:gd name="T33" fmla="*/ 737 h 895"/>
              <a:gd name="T34" fmla="*/ 429 w 642"/>
              <a:gd name="T35" fmla="*/ 755 h 895"/>
              <a:gd name="T36" fmla="*/ 394 w 642"/>
              <a:gd name="T37" fmla="*/ 800 h 895"/>
              <a:gd name="T38" fmla="*/ 369 w 642"/>
              <a:gd name="T39" fmla="*/ 786 h 895"/>
              <a:gd name="T40" fmla="*/ 363 w 642"/>
              <a:gd name="T41" fmla="*/ 822 h 895"/>
              <a:gd name="T42" fmla="*/ 355 w 642"/>
              <a:gd name="T43" fmla="*/ 843 h 895"/>
              <a:gd name="T44" fmla="*/ 324 w 642"/>
              <a:gd name="T45" fmla="*/ 862 h 895"/>
              <a:gd name="T46" fmla="*/ 312 w 642"/>
              <a:gd name="T47" fmla="*/ 891 h 895"/>
              <a:gd name="T48" fmla="*/ 289 w 642"/>
              <a:gd name="T49" fmla="*/ 891 h 895"/>
              <a:gd name="T50" fmla="*/ 281 w 642"/>
              <a:gd name="T51" fmla="*/ 868 h 895"/>
              <a:gd name="T52" fmla="*/ 258 w 642"/>
              <a:gd name="T53" fmla="*/ 870 h 895"/>
              <a:gd name="T54" fmla="*/ 224 w 642"/>
              <a:gd name="T55" fmla="*/ 865 h 895"/>
              <a:gd name="T56" fmla="*/ 199 w 642"/>
              <a:gd name="T57" fmla="*/ 851 h 895"/>
              <a:gd name="T58" fmla="*/ 167 w 642"/>
              <a:gd name="T59" fmla="*/ 825 h 895"/>
              <a:gd name="T60" fmla="*/ 131 w 642"/>
              <a:gd name="T61" fmla="*/ 794 h 895"/>
              <a:gd name="T62" fmla="*/ 79 w 642"/>
              <a:gd name="T63" fmla="*/ 732 h 895"/>
              <a:gd name="T64" fmla="*/ 114 w 642"/>
              <a:gd name="T65" fmla="*/ 709 h 895"/>
              <a:gd name="T66" fmla="*/ 128 w 642"/>
              <a:gd name="T67" fmla="*/ 684 h 895"/>
              <a:gd name="T68" fmla="*/ 145 w 642"/>
              <a:gd name="T69" fmla="*/ 689 h 895"/>
              <a:gd name="T70" fmla="*/ 153 w 642"/>
              <a:gd name="T71" fmla="*/ 667 h 895"/>
              <a:gd name="T72" fmla="*/ 139 w 642"/>
              <a:gd name="T73" fmla="*/ 630 h 895"/>
              <a:gd name="T74" fmla="*/ 139 w 642"/>
              <a:gd name="T75" fmla="*/ 596 h 895"/>
              <a:gd name="T76" fmla="*/ 55 w 642"/>
              <a:gd name="T77" fmla="*/ 519 h 895"/>
              <a:gd name="T78" fmla="*/ 12 w 642"/>
              <a:gd name="T79" fmla="*/ 508 h 895"/>
              <a:gd name="T80" fmla="*/ 20 w 642"/>
              <a:gd name="T81" fmla="*/ 459 h 895"/>
              <a:gd name="T82" fmla="*/ 34 w 642"/>
              <a:gd name="T83" fmla="*/ 459 h 895"/>
              <a:gd name="T84" fmla="*/ 43 w 642"/>
              <a:gd name="T85" fmla="*/ 431 h 895"/>
              <a:gd name="T86" fmla="*/ 65 w 642"/>
              <a:gd name="T87" fmla="*/ 377 h 895"/>
              <a:gd name="T88" fmla="*/ 83 w 642"/>
              <a:gd name="T89" fmla="*/ 320 h 895"/>
              <a:gd name="T90" fmla="*/ 59 w 642"/>
              <a:gd name="T91" fmla="*/ 292 h 895"/>
              <a:gd name="T92" fmla="*/ 124 w 642"/>
              <a:gd name="T93" fmla="*/ 279 h 895"/>
              <a:gd name="T94" fmla="*/ 191 w 642"/>
              <a:gd name="T95" fmla="*/ 245 h 895"/>
              <a:gd name="T96" fmla="*/ 174 w 642"/>
              <a:gd name="T97" fmla="*/ 169 h 895"/>
              <a:gd name="T98" fmla="*/ 231 w 642"/>
              <a:gd name="T99" fmla="*/ 79 h 895"/>
              <a:gd name="T100" fmla="*/ 298 w 642"/>
              <a:gd name="T101" fmla="*/ 26 h 895"/>
              <a:gd name="T102" fmla="*/ 343 w 642"/>
              <a:gd name="T103" fmla="*/ 19 h 895"/>
              <a:gd name="T104" fmla="*/ 383 w 642"/>
              <a:gd name="T105" fmla="*/ 28 h 895"/>
              <a:gd name="T106" fmla="*/ 443 w 642"/>
              <a:gd name="T107" fmla="*/ 47 h 895"/>
              <a:gd name="T108" fmla="*/ 499 w 642"/>
              <a:gd name="T109" fmla="*/ 56 h 895"/>
              <a:gd name="T110" fmla="*/ 567 w 642"/>
              <a:gd name="T111" fmla="*/ 47 h 8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42" h="895">
                <a:moveTo>
                  <a:pt x="596" y="45"/>
                </a:moveTo>
                <a:lnTo>
                  <a:pt x="641" y="170"/>
                </a:lnTo>
                <a:lnTo>
                  <a:pt x="613" y="184"/>
                </a:lnTo>
                <a:lnTo>
                  <a:pt x="624" y="209"/>
                </a:lnTo>
                <a:lnTo>
                  <a:pt x="629" y="244"/>
                </a:lnTo>
                <a:lnTo>
                  <a:pt x="627" y="266"/>
                </a:lnTo>
                <a:lnTo>
                  <a:pt x="618" y="280"/>
                </a:lnTo>
                <a:lnTo>
                  <a:pt x="587" y="318"/>
                </a:lnTo>
                <a:lnTo>
                  <a:pt x="550" y="360"/>
                </a:lnTo>
                <a:lnTo>
                  <a:pt x="553" y="375"/>
                </a:lnTo>
                <a:lnTo>
                  <a:pt x="567" y="385"/>
                </a:lnTo>
                <a:lnTo>
                  <a:pt x="541" y="434"/>
                </a:lnTo>
                <a:lnTo>
                  <a:pt x="553" y="454"/>
                </a:lnTo>
                <a:lnTo>
                  <a:pt x="567" y="477"/>
                </a:lnTo>
                <a:lnTo>
                  <a:pt x="558" y="499"/>
                </a:lnTo>
                <a:lnTo>
                  <a:pt x="550" y="519"/>
                </a:lnTo>
                <a:lnTo>
                  <a:pt x="533" y="530"/>
                </a:lnTo>
                <a:lnTo>
                  <a:pt x="541" y="559"/>
                </a:lnTo>
                <a:lnTo>
                  <a:pt x="541" y="579"/>
                </a:lnTo>
                <a:lnTo>
                  <a:pt x="533" y="598"/>
                </a:lnTo>
                <a:lnTo>
                  <a:pt x="533" y="618"/>
                </a:lnTo>
                <a:lnTo>
                  <a:pt x="522" y="630"/>
                </a:lnTo>
                <a:lnTo>
                  <a:pt x="522" y="635"/>
                </a:lnTo>
                <a:lnTo>
                  <a:pt x="510" y="638"/>
                </a:lnTo>
                <a:lnTo>
                  <a:pt x="502" y="649"/>
                </a:lnTo>
                <a:lnTo>
                  <a:pt x="496" y="644"/>
                </a:lnTo>
                <a:lnTo>
                  <a:pt x="479" y="632"/>
                </a:lnTo>
                <a:lnTo>
                  <a:pt x="462" y="632"/>
                </a:lnTo>
                <a:lnTo>
                  <a:pt x="446" y="641"/>
                </a:lnTo>
                <a:lnTo>
                  <a:pt x="417" y="670"/>
                </a:lnTo>
                <a:lnTo>
                  <a:pt x="408" y="675"/>
                </a:lnTo>
                <a:lnTo>
                  <a:pt x="412" y="684"/>
                </a:lnTo>
                <a:lnTo>
                  <a:pt x="439" y="726"/>
                </a:lnTo>
                <a:lnTo>
                  <a:pt x="443" y="737"/>
                </a:lnTo>
                <a:lnTo>
                  <a:pt x="439" y="749"/>
                </a:lnTo>
                <a:lnTo>
                  <a:pt x="429" y="755"/>
                </a:lnTo>
                <a:lnTo>
                  <a:pt x="406" y="780"/>
                </a:lnTo>
                <a:lnTo>
                  <a:pt x="394" y="800"/>
                </a:lnTo>
                <a:lnTo>
                  <a:pt x="383" y="791"/>
                </a:lnTo>
                <a:lnTo>
                  <a:pt x="369" y="786"/>
                </a:lnTo>
                <a:lnTo>
                  <a:pt x="363" y="791"/>
                </a:lnTo>
                <a:lnTo>
                  <a:pt x="363" y="822"/>
                </a:lnTo>
                <a:lnTo>
                  <a:pt x="360" y="839"/>
                </a:lnTo>
                <a:lnTo>
                  <a:pt x="355" y="843"/>
                </a:lnTo>
                <a:lnTo>
                  <a:pt x="329" y="854"/>
                </a:lnTo>
                <a:lnTo>
                  <a:pt x="324" y="862"/>
                </a:lnTo>
                <a:lnTo>
                  <a:pt x="318" y="879"/>
                </a:lnTo>
                <a:lnTo>
                  <a:pt x="312" y="891"/>
                </a:lnTo>
                <a:lnTo>
                  <a:pt x="303" y="894"/>
                </a:lnTo>
                <a:lnTo>
                  <a:pt x="289" y="891"/>
                </a:lnTo>
                <a:lnTo>
                  <a:pt x="281" y="885"/>
                </a:lnTo>
                <a:lnTo>
                  <a:pt x="281" y="868"/>
                </a:lnTo>
                <a:lnTo>
                  <a:pt x="272" y="860"/>
                </a:lnTo>
                <a:lnTo>
                  <a:pt x="258" y="870"/>
                </a:lnTo>
                <a:lnTo>
                  <a:pt x="230" y="885"/>
                </a:lnTo>
                <a:lnTo>
                  <a:pt x="224" y="865"/>
                </a:lnTo>
                <a:lnTo>
                  <a:pt x="210" y="856"/>
                </a:lnTo>
                <a:lnTo>
                  <a:pt x="199" y="851"/>
                </a:lnTo>
                <a:lnTo>
                  <a:pt x="184" y="848"/>
                </a:lnTo>
                <a:lnTo>
                  <a:pt x="167" y="825"/>
                </a:lnTo>
                <a:lnTo>
                  <a:pt x="145" y="789"/>
                </a:lnTo>
                <a:lnTo>
                  <a:pt x="131" y="794"/>
                </a:lnTo>
                <a:lnTo>
                  <a:pt x="117" y="800"/>
                </a:lnTo>
                <a:lnTo>
                  <a:pt x="79" y="732"/>
                </a:lnTo>
                <a:lnTo>
                  <a:pt x="91" y="732"/>
                </a:lnTo>
                <a:lnTo>
                  <a:pt x="114" y="709"/>
                </a:lnTo>
                <a:lnTo>
                  <a:pt x="117" y="692"/>
                </a:lnTo>
                <a:lnTo>
                  <a:pt x="128" y="684"/>
                </a:lnTo>
                <a:lnTo>
                  <a:pt x="136" y="684"/>
                </a:lnTo>
                <a:lnTo>
                  <a:pt x="145" y="689"/>
                </a:lnTo>
                <a:lnTo>
                  <a:pt x="153" y="680"/>
                </a:lnTo>
                <a:lnTo>
                  <a:pt x="153" y="667"/>
                </a:lnTo>
                <a:lnTo>
                  <a:pt x="136" y="661"/>
                </a:lnTo>
                <a:lnTo>
                  <a:pt x="139" y="630"/>
                </a:lnTo>
                <a:lnTo>
                  <a:pt x="139" y="604"/>
                </a:lnTo>
                <a:lnTo>
                  <a:pt x="139" y="596"/>
                </a:lnTo>
                <a:lnTo>
                  <a:pt x="119" y="584"/>
                </a:lnTo>
                <a:lnTo>
                  <a:pt x="55" y="519"/>
                </a:lnTo>
                <a:lnTo>
                  <a:pt x="26" y="542"/>
                </a:lnTo>
                <a:lnTo>
                  <a:pt x="12" y="508"/>
                </a:lnTo>
                <a:lnTo>
                  <a:pt x="0" y="491"/>
                </a:lnTo>
                <a:lnTo>
                  <a:pt x="20" y="459"/>
                </a:lnTo>
                <a:lnTo>
                  <a:pt x="26" y="442"/>
                </a:lnTo>
                <a:lnTo>
                  <a:pt x="34" y="459"/>
                </a:lnTo>
                <a:lnTo>
                  <a:pt x="48" y="454"/>
                </a:lnTo>
                <a:lnTo>
                  <a:pt x="43" y="431"/>
                </a:lnTo>
                <a:lnTo>
                  <a:pt x="37" y="397"/>
                </a:lnTo>
                <a:lnTo>
                  <a:pt x="65" y="377"/>
                </a:lnTo>
                <a:lnTo>
                  <a:pt x="77" y="363"/>
                </a:lnTo>
                <a:lnTo>
                  <a:pt x="83" y="320"/>
                </a:lnTo>
                <a:lnTo>
                  <a:pt x="65" y="311"/>
                </a:lnTo>
                <a:lnTo>
                  <a:pt x="59" y="292"/>
                </a:lnTo>
                <a:lnTo>
                  <a:pt x="68" y="278"/>
                </a:lnTo>
                <a:lnTo>
                  <a:pt x="124" y="279"/>
                </a:lnTo>
                <a:lnTo>
                  <a:pt x="159" y="297"/>
                </a:lnTo>
                <a:lnTo>
                  <a:pt x="191" y="245"/>
                </a:lnTo>
                <a:lnTo>
                  <a:pt x="168" y="229"/>
                </a:lnTo>
                <a:lnTo>
                  <a:pt x="174" y="169"/>
                </a:lnTo>
                <a:lnTo>
                  <a:pt x="228" y="94"/>
                </a:lnTo>
                <a:lnTo>
                  <a:pt x="231" y="79"/>
                </a:lnTo>
                <a:lnTo>
                  <a:pt x="273" y="64"/>
                </a:lnTo>
                <a:lnTo>
                  <a:pt x="298" y="26"/>
                </a:lnTo>
                <a:lnTo>
                  <a:pt x="324" y="0"/>
                </a:lnTo>
                <a:lnTo>
                  <a:pt x="343" y="19"/>
                </a:lnTo>
                <a:lnTo>
                  <a:pt x="358" y="19"/>
                </a:lnTo>
                <a:lnTo>
                  <a:pt x="383" y="28"/>
                </a:lnTo>
                <a:lnTo>
                  <a:pt x="420" y="31"/>
                </a:lnTo>
                <a:lnTo>
                  <a:pt x="443" y="47"/>
                </a:lnTo>
                <a:lnTo>
                  <a:pt x="471" y="59"/>
                </a:lnTo>
                <a:lnTo>
                  <a:pt x="499" y="56"/>
                </a:lnTo>
                <a:lnTo>
                  <a:pt x="536" y="47"/>
                </a:lnTo>
                <a:lnTo>
                  <a:pt x="567" y="47"/>
                </a:lnTo>
                <a:lnTo>
                  <a:pt x="596" y="45"/>
                </a:lnTo>
              </a:path>
            </a:pathLst>
          </a:custGeom>
          <a:solidFill>
            <a:schemeClr val="accent2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0" name="Freeform 16"/>
          <p:cNvSpPr>
            <a:spLocks/>
          </p:cNvSpPr>
          <p:nvPr/>
        </p:nvSpPr>
        <p:spPr bwMode="auto">
          <a:xfrm>
            <a:off x="5407909" y="1861246"/>
            <a:ext cx="658332" cy="702928"/>
          </a:xfrm>
          <a:custGeom>
            <a:avLst/>
            <a:gdLst>
              <a:gd name="T0" fmla="*/ 373 w 374"/>
              <a:gd name="T1" fmla="*/ 119 h 419"/>
              <a:gd name="T2" fmla="*/ 363 w 374"/>
              <a:gd name="T3" fmla="*/ 108 h 419"/>
              <a:gd name="T4" fmla="*/ 341 w 374"/>
              <a:gd name="T5" fmla="*/ 108 h 419"/>
              <a:gd name="T6" fmla="*/ 315 w 374"/>
              <a:gd name="T7" fmla="*/ 102 h 419"/>
              <a:gd name="T8" fmla="*/ 270 w 374"/>
              <a:gd name="T9" fmla="*/ 88 h 419"/>
              <a:gd name="T10" fmla="*/ 250 w 374"/>
              <a:gd name="T11" fmla="*/ 65 h 419"/>
              <a:gd name="T12" fmla="*/ 242 w 374"/>
              <a:gd name="T13" fmla="*/ 60 h 419"/>
              <a:gd name="T14" fmla="*/ 235 w 374"/>
              <a:gd name="T15" fmla="*/ 71 h 419"/>
              <a:gd name="T16" fmla="*/ 230 w 374"/>
              <a:gd name="T17" fmla="*/ 91 h 419"/>
              <a:gd name="T18" fmla="*/ 213 w 374"/>
              <a:gd name="T19" fmla="*/ 73 h 419"/>
              <a:gd name="T20" fmla="*/ 210 w 374"/>
              <a:gd name="T21" fmla="*/ 63 h 419"/>
              <a:gd name="T22" fmla="*/ 225 w 374"/>
              <a:gd name="T23" fmla="*/ 51 h 419"/>
              <a:gd name="T24" fmla="*/ 227 w 374"/>
              <a:gd name="T25" fmla="*/ 48 h 419"/>
              <a:gd name="T26" fmla="*/ 210 w 374"/>
              <a:gd name="T27" fmla="*/ 11 h 419"/>
              <a:gd name="T28" fmla="*/ 190 w 374"/>
              <a:gd name="T29" fmla="*/ 17 h 419"/>
              <a:gd name="T30" fmla="*/ 168 w 374"/>
              <a:gd name="T31" fmla="*/ 17 h 419"/>
              <a:gd name="T32" fmla="*/ 138 w 374"/>
              <a:gd name="T33" fmla="*/ 0 h 419"/>
              <a:gd name="T34" fmla="*/ 133 w 374"/>
              <a:gd name="T35" fmla="*/ 18 h 419"/>
              <a:gd name="T36" fmla="*/ 129 w 374"/>
              <a:gd name="T37" fmla="*/ 34 h 419"/>
              <a:gd name="T38" fmla="*/ 115 w 374"/>
              <a:gd name="T39" fmla="*/ 40 h 419"/>
              <a:gd name="T40" fmla="*/ 102 w 374"/>
              <a:gd name="T41" fmla="*/ 48 h 419"/>
              <a:gd name="T42" fmla="*/ 97 w 374"/>
              <a:gd name="T43" fmla="*/ 68 h 419"/>
              <a:gd name="T44" fmla="*/ 92 w 374"/>
              <a:gd name="T45" fmla="*/ 82 h 419"/>
              <a:gd name="T46" fmla="*/ 68 w 374"/>
              <a:gd name="T47" fmla="*/ 99 h 419"/>
              <a:gd name="T48" fmla="*/ 62 w 374"/>
              <a:gd name="T49" fmla="*/ 120 h 419"/>
              <a:gd name="T50" fmla="*/ 51 w 374"/>
              <a:gd name="T51" fmla="*/ 127 h 419"/>
              <a:gd name="T52" fmla="*/ 37 w 374"/>
              <a:gd name="T53" fmla="*/ 134 h 419"/>
              <a:gd name="T54" fmla="*/ 36 w 374"/>
              <a:gd name="T55" fmla="*/ 156 h 419"/>
              <a:gd name="T56" fmla="*/ 26 w 374"/>
              <a:gd name="T57" fmla="*/ 171 h 419"/>
              <a:gd name="T58" fmla="*/ 14 w 374"/>
              <a:gd name="T59" fmla="*/ 193 h 419"/>
              <a:gd name="T60" fmla="*/ 17 w 374"/>
              <a:gd name="T61" fmla="*/ 207 h 419"/>
              <a:gd name="T62" fmla="*/ 0 w 374"/>
              <a:gd name="T63" fmla="*/ 218 h 419"/>
              <a:gd name="T64" fmla="*/ 5 w 374"/>
              <a:gd name="T65" fmla="*/ 236 h 419"/>
              <a:gd name="T66" fmla="*/ 3 w 374"/>
              <a:gd name="T67" fmla="*/ 258 h 419"/>
              <a:gd name="T68" fmla="*/ 26 w 374"/>
              <a:gd name="T69" fmla="*/ 276 h 419"/>
              <a:gd name="T70" fmla="*/ 42 w 374"/>
              <a:gd name="T71" fmla="*/ 288 h 419"/>
              <a:gd name="T72" fmla="*/ 63 w 374"/>
              <a:gd name="T73" fmla="*/ 278 h 419"/>
              <a:gd name="T74" fmla="*/ 88 w 374"/>
              <a:gd name="T75" fmla="*/ 290 h 419"/>
              <a:gd name="T76" fmla="*/ 99 w 374"/>
              <a:gd name="T77" fmla="*/ 307 h 419"/>
              <a:gd name="T78" fmla="*/ 105 w 374"/>
              <a:gd name="T79" fmla="*/ 327 h 419"/>
              <a:gd name="T80" fmla="*/ 138 w 374"/>
              <a:gd name="T81" fmla="*/ 333 h 419"/>
              <a:gd name="T82" fmla="*/ 151 w 374"/>
              <a:gd name="T83" fmla="*/ 341 h 419"/>
              <a:gd name="T84" fmla="*/ 147 w 374"/>
              <a:gd name="T85" fmla="*/ 363 h 419"/>
              <a:gd name="T86" fmla="*/ 125 w 374"/>
              <a:gd name="T87" fmla="*/ 367 h 419"/>
              <a:gd name="T88" fmla="*/ 123 w 374"/>
              <a:gd name="T89" fmla="*/ 399 h 419"/>
              <a:gd name="T90" fmla="*/ 176 w 374"/>
              <a:gd name="T91" fmla="*/ 399 h 419"/>
              <a:gd name="T92" fmla="*/ 210 w 374"/>
              <a:gd name="T93" fmla="*/ 418 h 419"/>
              <a:gd name="T94" fmla="*/ 242 w 374"/>
              <a:gd name="T95" fmla="*/ 363 h 419"/>
              <a:gd name="T96" fmla="*/ 218 w 374"/>
              <a:gd name="T97" fmla="*/ 346 h 419"/>
              <a:gd name="T98" fmla="*/ 225 w 374"/>
              <a:gd name="T99" fmla="*/ 287 h 419"/>
              <a:gd name="T100" fmla="*/ 277 w 374"/>
              <a:gd name="T101" fmla="*/ 217 h 419"/>
              <a:gd name="T102" fmla="*/ 282 w 374"/>
              <a:gd name="T103" fmla="*/ 198 h 419"/>
              <a:gd name="T104" fmla="*/ 324 w 374"/>
              <a:gd name="T105" fmla="*/ 184 h 419"/>
              <a:gd name="T106" fmla="*/ 349 w 374"/>
              <a:gd name="T107" fmla="*/ 144 h 419"/>
              <a:gd name="T108" fmla="*/ 373 w 374"/>
              <a:gd name="T109" fmla="*/ 119 h 4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74" h="419">
                <a:moveTo>
                  <a:pt x="373" y="119"/>
                </a:moveTo>
                <a:lnTo>
                  <a:pt x="363" y="108"/>
                </a:lnTo>
                <a:lnTo>
                  <a:pt x="341" y="108"/>
                </a:lnTo>
                <a:lnTo>
                  <a:pt x="315" y="102"/>
                </a:lnTo>
                <a:lnTo>
                  <a:pt x="270" y="88"/>
                </a:lnTo>
                <a:lnTo>
                  <a:pt x="250" y="65"/>
                </a:lnTo>
                <a:lnTo>
                  <a:pt x="242" y="60"/>
                </a:lnTo>
                <a:lnTo>
                  <a:pt x="235" y="71"/>
                </a:lnTo>
                <a:lnTo>
                  <a:pt x="230" y="91"/>
                </a:lnTo>
                <a:lnTo>
                  <a:pt x="213" y="73"/>
                </a:lnTo>
                <a:lnTo>
                  <a:pt x="210" y="63"/>
                </a:lnTo>
                <a:lnTo>
                  <a:pt x="225" y="51"/>
                </a:lnTo>
                <a:lnTo>
                  <a:pt x="227" y="48"/>
                </a:lnTo>
                <a:lnTo>
                  <a:pt x="210" y="11"/>
                </a:lnTo>
                <a:lnTo>
                  <a:pt x="190" y="17"/>
                </a:lnTo>
                <a:lnTo>
                  <a:pt x="168" y="17"/>
                </a:lnTo>
                <a:lnTo>
                  <a:pt x="138" y="0"/>
                </a:lnTo>
                <a:lnTo>
                  <a:pt x="133" y="18"/>
                </a:lnTo>
                <a:lnTo>
                  <a:pt x="129" y="34"/>
                </a:lnTo>
                <a:lnTo>
                  <a:pt x="115" y="40"/>
                </a:lnTo>
                <a:lnTo>
                  <a:pt x="102" y="48"/>
                </a:lnTo>
                <a:lnTo>
                  <a:pt x="97" y="68"/>
                </a:lnTo>
                <a:lnTo>
                  <a:pt x="92" y="82"/>
                </a:lnTo>
                <a:lnTo>
                  <a:pt x="68" y="99"/>
                </a:lnTo>
                <a:lnTo>
                  <a:pt x="62" y="120"/>
                </a:lnTo>
                <a:lnTo>
                  <a:pt x="51" y="127"/>
                </a:lnTo>
                <a:lnTo>
                  <a:pt x="37" y="134"/>
                </a:lnTo>
                <a:lnTo>
                  <a:pt x="36" y="156"/>
                </a:lnTo>
                <a:lnTo>
                  <a:pt x="26" y="171"/>
                </a:lnTo>
                <a:lnTo>
                  <a:pt x="14" y="193"/>
                </a:lnTo>
                <a:lnTo>
                  <a:pt x="17" y="207"/>
                </a:lnTo>
                <a:lnTo>
                  <a:pt x="0" y="218"/>
                </a:lnTo>
                <a:lnTo>
                  <a:pt x="5" y="236"/>
                </a:lnTo>
                <a:lnTo>
                  <a:pt x="3" y="258"/>
                </a:lnTo>
                <a:lnTo>
                  <a:pt x="26" y="276"/>
                </a:lnTo>
                <a:lnTo>
                  <a:pt x="42" y="288"/>
                </a:lnTo>
                <a:lnTo>
                  <a:pt x="63" y="278"/>
                </a:lnTo>
                <a:lnTo>
                  <a:pt x="88" y="290"/>
                </a:lnTo>
                <a:lnTo>
                  <a:pt x="99" y="307"/>
                </a:lnTo>
                <a:lnTo>
                  <a:pt x="105" y="327"/>
                </a:lnTo>
                <a:lnTo>
                  <a:pt x="138" y="333"/>
                </a:lnTo>
                <a:lnTo>
                  <a:pt x="151" y="341"/>
                </a:lnTo>
                <a:lnTo>
                  <a:pt x="147" y="363"/>
                </a:lnTo>
                <a:lnTo>
                  <a:pt x="125" y="367"/>
                </a:lnTo>
                <a:lnTo>
                  <a:pt x="123" y="399"/>
                </a:lnTo>
                <a:lnTo>
                  <a:pt x="176" y="399"/>
                </a:lnTo>
                <a:lnTo>
                  <a:pt x="210" y="418"/>
                </a:lnTo>
                <a:lnTo>
                  <a:pt x="242" y="363"/>
                </a:lnTo>
                <a:lnTo>
                  <a:pt x="218" y="346"/>
                </a:lnTo>
                <a:lnTo>
                  <a:pt x="225" y="287"/>
                </a:lnTo>
                <a:lnTo>
                  <a:pt x="277" y="217"/>
                </a:lnTo>
                <a:lnTo>
                  <a:pt x="282" y="198"/>
                </a:lnTo>
                <a:lnTo>
                  <a:pt x="324" y="184"/>
                </a:lnTo>
                <a:lnTo>
                  <a:pt x="349" y="144"/>
                </a:lnTo>
                <a:lnTo>
                  <a:pt x="373" y="119"/>
                </a:lnTo>
              </a:path>
            </a:pathLst>
          </a:custGeom>
          <a:solidFill>
            <a:srgbClr val="FFCD00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1" name="Freeform 17"/>
          <p:cNvSpPr>
            <a:spLocks/>
          </p:cNvSpPr>
          <p:nvPr/>
        </p:nvSpPr>
        <p:spPr bwMode="auto">
          <a:xfrm>
            <a:off x="5104412" y="1810203"/>
            <a:ext cx="548107" cy="488550"/>
          </a:xfrm>
          <a:custGeom>
            <a:avLst/>
            <a:gdLst>
              <a:gd name="T0" fmla="*/ 310 w 311"/>
              <a:gd name="T1" fmla="*/ 30 h 292"/>
              <a:gd name="T2" fmla="*/ 300 w 311"/>
              <a:gd name="T3" fmla="*/ 23 h 292"/>
              <a:gd name="T4" fmla="*/ 275 w 311"/>
              <a:gd name="T5" fmla="*/ 43 h 292"/>
              <a:gd name="T6" fmla="*/ 249 w 311"/>
              <a:gd name="T7" fmla="*/ 43 h 292"/>
              <a:gd name="T8" fmla="*/ 238 w 311"/>
              <a:gd name="T9" fmla="*/ 51 h 292"/>
              <a:gd name="T10" fmla="*/ 218 w 311"/>
              <a:gd name="T11" fmla="*/ 51 h 292"/>
              <a:gd name="T12" fmla="*/ 187 w 311"/>
              <a:gd name="T13" fmla="*/ 34 h 292"/>
              <a:gd name="T14" fmla="*/ 167 w 311"/>
              <a:gd name="T15" fmla="*/ 23 h 292"/>
              <a:gd name="T16" fmla="*/ 147 w 311"/>
              <a:gd name="T17" fmla="*/ 26 h 292"/>
              <a:gd name="T18" fmla="*/ 90 w 311"/>
              <a:gd name="T19" fmla="*/ 0 h 292"/>
              <a:gd name="T20" fmla="*/ 73 w 311"/>
              <a:gd name="T21" fmla="*/ 12 h 292"/>
              <a:gd name="T22" fmla="*/ 59 w 311"/>
              <a:gd name="T23" fmla="*/ 15 h 292"/>
              <a:gd name="T24" fmla="*/ 54 w 311"/>
              <a:gd name="T25" fmla="*/ 26 h 292"/>
              <a:gd name="T26" fmla="*/ 59 w 311"/>
              <a:gd name="T27" fmla="*/ 34 h 292"/>
              <a:gd name="T28" fmla="*/ 56 w 311"/>
              <a:gd name="T29" fmla="*/ 43 h 292"/>
              <a:gd name="T30" fmla="*/ 22 w 311"/>
              <a:gd name="T31" fmla="*/ 36 h 292"/>
              <a:gd name="T32" fmla="*/ 6 w 311"/>
              <a:gd name="T33" fmla="*/ 46 h 292"/>
              <a:gd name="T34" fmla="*/ 0 w 311"/>
              <a:gd name="T35" fmla="*/ 61 h 292"/>
              <a:gd name="T36" fmla="*/ 1 w 311"/>
              <a:gd name="T37" fmla="*/ 80 h 292"/>
              <a:gd name="T38" fmla="*/ 25 w 311"/>
              <a:gd name="T39" fmla="*/ 111 h 292"/>
              <a:gd name="T40" fmla="*/ 19 w 311"/>
              <a:gd name="T41" fmla="*/ 134 h 292"/>
              <a:gd name="T42" fmla="*/ 42 w 311"/>
              <a:gd name="T43" fmla="*/ 156 h 292"/>
              <a:gd name="T44" fmla="*/ 41 w 311"/>
              <a:gd name="T45" fmla="*/ 169 h 292"/>
              <a:gd name="T46" fmla="*/ 14 w 311"/>
              <a:gd name="T47" fmla="*/ 176 h 292"/>
              <a:gd name="T48" fmla="*/ 18 w 311"/>
              <a:gd name="T49" fmla="*/ 204 h 292"/>
              <a:gd name="T50" fmla="*/ 40 w 311"/>
              <a:gd name="T51" fmla="*/ 210 h 292"/>
              <a:gd name="T52" fmla="*/ 49 w 311"/>
              <a:gd name="T53" fmla="*/ 241 h 292"/>
              <a:gd name="T54" fmla="*/ 93 w 311"/>
              <a:gd name="T55" fmla="*/ 246 h 292"/>
              <a:gd name="T56" fmla="*/ 110 w 311"/>
              <a:gd name="T57" fmla="*/ 261 h 292"/>
              <a:gd name="T58" fmla="*/ 130 w 311"/>
              <a:gd name="T59" fmla="*/ 280 h 292"/>
              <a:gd name="T60" fmla="*/ 143 w 311"/>
              <a:gd name="T61" fmla="*/ 279 h 292"/>
              <a:gd name="T62" fmla="*/ 176 w 311"/>
              <a:gd name="T63" fmla="*/ 291 h 292"/>
              <a:gd name="T64" fmla="*/ 178 w 311"/>
              <a:gd name="T65" fmla="*/ 270 h 292"/>
              <a:gd name="T66" fmla="*/ 174 w 311"/>
              <a:gd name="T67" fmla="*/ 247 h 292"/>
              <a:gd name="T68" fmla="*/ 191 w 311"/>
              <a:gd name="T69" fmla="*/ 238 h 292"/>
              <a:gd name="T70" fmla="*/ 187 w 311"/>
              <a:gd name="T71" fmla="*/ 223 h 292"/>
              <a:gd name="T72" fmla="*/ 201 w 311"/>
              <a:gd name="T73" fmla="*/ 196 h 292"/>
              <a:gd name="T74" fmla="*/ 207 w 311"/>
              <a:gd name="T75" fmla="*/ 187 h 292"/>
              <a:gd name="T76" fmla="*/ 209 w 311"/>
              <a:gd name="T77" fmla="*/ 165 h 292"/>
              <a:gd name="T78" fmla="*/ 237 w 311"/>
              <a:gd name="T79" fmla="*/ 151 h 292"/>
              <a:gd name="T80" fmla="*/ 240 w 311"/>
              <a:gd name="T81" fmla="*/ 130 h 292"/>
              <a:gd name="T82" fmla="*/ 261 w 311"/>
              <a:gd name="T83" fmla="*/ 117 h 292"/>
              <a:gd name="T84" fmla="*/ 269 w 311"/>
              <a:gd name="T85" fmla="*/ 105 h 292"/>
              <a:gd name="T86" fmla="*/ 273 w 311"/>
              <a:gd name="T87" fmla="*/ 79 h 292"/>
              <a:gd name="T88" fmla="*/ 289 w 311"/>
              <a:gd name="T89" fmla="*/ 69 h 292"/>
              <a:gd name="T90" fmla="*/ 302 w 311"/>
              <a:gd name="T91" fmla="*/ 64 h 292"/>
              <a:gd name="T92" fmla="*/ 310 w 311"/>
              <a:gd name="T93" fmla="*/ 30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11" h="292">
                <a:moveTo>
                  <a:pt x="310" y="30"/>
                </a:moveTo>
                <a:lnTo>
                  <a:pt x="300" y="23"/>
                </a:lnTo>
                <a:lnTo>
                  <a:pt x="275" y="43"/>
                </a:lnTo>
                <a:lnTo>
                  <a:pt x="249" y="43"/>
                </a:lnTo>
                <a:lnTo>
                  <a:pt x="238" y="51"/>
                </a:lnTo>
                <a:lnTo>
                  <a:pt x="218" y="51"/>
                </a:lnTo>
                <a:lnTo>
                  <a:pt x="187" y="34"/>
                </a:lnTo>
                <a:lnTo>
                  <a:pt x="167" y="23"/>
                </a:lnTo>
                <a:lnTo>
                  <a:pt x="147" y="26"/>
                </a:lnTo>
                <a:lnTo>
                  <a:pt x="90" y="0"/>
                </a:lnTo>
                <a:lnTo>
                  <a:pt x="73" y="12"/>
                </a:lnTo>
                <a:lnTo>
                  <a:pt x="59" y="15"/>
                </a:lnTo>
                <a:lnTo>
                  <a:pt x="54" y="26"/>
                </a:lnTo>
                <a:lnTo>
                  <a:pt x="59" y="34"/>
                </a:lnTo>
                <a:lnTo>
                  <a:pt x="56" y="43"/>
                </a:lnTo>
                <a:lnTo>
                  <a:pt x="22" y="36"/>
                </a:lnTo>
                <a:lnTo>
                  <a:pt x="6" y="46"/>
                </a:lnTo>
                <a:lnTo>
                  <a:pt x="0" y="61"/>
                </a:lnTo>
                <a:lnTo>
                  <a:pt x="1" y="80"/>
                </a:lnTo>
                <a:lnTo>
                  <a:pt x="25" y="111"/>
                </a:lnTo>
                <a:lnTo>
                  <a:pt x="19" y="134"/>
                </a:lnTo>
                <a:lnTo>
                  <a:pt x="42" y="156"/>
                </a:lnTo>
                <a:lnTo>
                  <a:pt x="41" y="169"/>
                </a:lnTo>
                <a:lnTo>
                  <a:pt x="14" y="176"/>
                </a:lnTo>
                <a:lnTo>
                  <a:pt x="18" y="204"/>
                </a:lnTo>
                <a:lnTo>
                  <a:pt x="40" y="210"/>
                </a:lnTo>
                <a:lnTo>
                  <a:pt x="49" y="241"/>
                </a:lnTo>
                <a:lnTo>
                  <a:pt x="93" y="246"/>
                </a:lnTo>
                <a:lnTo>
                  <a:pt x="110" y="261"/>
                </a:lnTo>
                <a:lnTo>
                  <a:pt x="130" y="280"/>
                </a:lnTo>
                <a:lnTo>
                  <a:pt x="143" y="279"/>
                </a:lnTo>
                <a:lnTo>
                  <a:pt x="176" y="291"/>
                </a:lnTo>
                <a:lnTo>
                  <a:pt x="178" y="270"/>
                </a:lnTo>
                <a:lnTo>
                  <a:pt x="174" y="247"/>
                </a:lnTo>
                <a:lnTo>
                  <a:pt x="191" y="238"/>
                </a:lnTo>
                <a:lnTo>
                  <a:pt x="187" y="223"/>
                </a:lnTo>
                <a:lnTo>
                  <a:pt x="201" y="196"/>
                </a:lnTo>
                <a:lnTo>
                  <a:pt x="207" y="187"/>
                </a:lnTo>
                <a:lnTo>
                  <a:pt x="209" y="165"/>
                </a:lnTo>
                <a:lnTo>
                  <a:pt x="237" y="151"/>
                </a:lnTo>
                <a:lnTo>
                  <a:pt x="240" y="130"/>
                </a:lnTo>
                <a:lnTo>
                  <a:pt x="261" y="117"/>
                </a:lnTo>
                <a:lnTo>
                  <a:pt x="269" y="105"/>
                </a:lnTo>
                <a:lnTo>
                  <a:pt x="273" y="79"/>
                </a:lnTo>
                <a:lnTo>
                  <a:pt x="289" y="69"/>
                </a:lnTo>
                <a:lnTo>
                  <a:pt x="302" y="64"/>
                </a:lnTo>
                <a:lnTo>
                  <a:pt x="310" y="30"/>
                </a:lnTo>
              </a:path>
            </a:pathLst>
          </a:custGeom>
          <a:solidFill>
            <a:schemeClr val="accent3">
              <a:lumMod val="5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2" name="Freeform 18"/>
          <p:cNvSpPr>
            <a:spLocks/>
          </p:cNvSpPr>
          <p:nvPr/>
        </p:nvSpPr>
        <p:spPr bwMode="auto">
          <a:xfrm>
            <a:off x="5146690" y="2215626"/>
            <a:ext cx="528478" cy="338339"/>
          </a:xfrm>
          <a:custGeom>
            <a:avLst/>
            <a:gdLst>
              <a:gd name="T0" fmla="*/ 24 w 300"/>
              <a:gd name="T1" fmla="*/ 0 h 202"/>
              <a:gd name="T2" fmla="*/ 66 w 300"/>
              <a:gd name="T3" fmla="*/ 4 h 202"/>
              <a:gd name="T4" fmla="*/ 86 w 300"/>
              <a:gd name="T5" fmla="*/ 19 h 202"/>
              <a:gd name="T6" fmla="*/ 103 w 300"/>
              <a:gd name="T7" fmla="*/ 38 h 202"/>
              <a:gd name="T8" fmla="*/ 119 w 300"/>
              <a:gd name="T9" fmla="*/ 38 h 202"/>
              <a:gd name="T10" fmla="*/ 155 w 300"/>
              <a:gd name="T11" fmla="*/ 49 h 202"/>
              <a:gd name="T12" fmla="*/ 190 w 300"/>
              <a:gd name="T13" fmla="*/ 77 h 202"/>
              <a:gd name="T14" fmla="*/ 211 w 300"/>
              <a:gd name="T15" fmla="*/ 65 h 202"/>
              <a:gd name="T16" fmla="*/ 239 w 300"/>
              <a:gd name="T17" fmla="*/ 79 h 202"/>
              <a:gd name="T18" fmla="*/ 247 w 300"/>
              <a:gd name="T19" fmla="*/ 96 h 202"/>
              <a:gd name="T20" fmla="*/ 254 w 300"/>
              <a:gd name="T21" fmla="*/ 116 h 202"/>
              <a:gd name="T22" fmla="*/ 287 w 300"/>
              <a:gd name="T23" fmla="*/ 121 h 202"/>
              <a:gd name="T24" fmla="*/ 299 w 300"/>
              <a:gd name="T25" fmla="*/ 130 h 202"/>
              <a:gd name="T26" fmla="*/ 294 w 300"/>
              <a:gd name="T27" fmla="*/ 153 h 202"/>
              <a:gd name="T28" fmla="*/ 274 w 300"/>
              <a:gd name="T29" fmla="*/ 157 h 202"/>
              <a:gd name="T30" fmla="*/ 271 w 300"/>
              <a:gd name="T31" fmla="*/ 184 h 202"/>
              <a:gd name="T32" fmla="*/ 256 w 300"/>
              <a:gd name="T33" fmla="*/ 201 h 202"/>
              <a:gd name="T34" fmla="*/ 239 w 300"/>
              <a:gd name="T35" fmla="*/ 201 h 202"/>
              <a:gd name="T36" fmla="*/ 218 w 300"/>
              <a:gd name="T37" fmla="*/ 191 h 202"/>
              <a:gd name="T38" fmla="*/ 216 w 300"/>
              <a:gd name="T39" fmla="*/ 161 h 202"/>
              <a:gd name="T40" fmla="*/ 214 w 300"/>
              <a:gd name="T41" fmla="*/ 149 h 202"/>
              <a:gd name="T42" fmla="*/ 131 w 300"/>
              <a:gd name="T43" fmla="*/ 149 h 202"/>
              <a:gd name="T44" fmla="*/ 123 w 300"/>
              <a:gd name="T45" fmla="*/ 170 h 202"/>
              <a:gd name="T46" fmla="*/ 112 w 300"/>
              <a:gd name="T47" fmla="*/ 187 h 202"/>
              <a:gd name="T48" fmla="*/ 91 w 300"/>
              <a:gd name="T49" fmla="*/ 192 h 202"/>
              <a:gd name="T50" fmla="*/ 80 w 300"/>
              <a:gd name="T51" fmla="*/ 187 h 202"/>
              <a:gd name="T52" fmla="*/ 80 w 300"/>
              <a:gd name="T53" fmla="*/ 161 h 202"/>
              <a:gd name="T54" fmla="*/ 77 w 300"/>
              <a:gd name="T55" fmla="*/ 149 h 202"/>
              <a:gd name="T56" fmla="*/ 66 w 300"/>
              <a:gd name="T57" fmla="*/ 147 h 202"/>
              <a:gd name="T58" fmla="*/ 51 w 300"/>
              <a:gd name="T59" fmla="*/ 160 h 202"/>
              <a:gd name="T60" fmla="*/ 52 w 300"/>
              <a:gd name="T61" fmla="*/ 184 h 202"/>
              <a:gd name="T62" fmla="*/ 35 w 300"/>
              <a:gd name="T63" fmla="*/ 192 h 202"/>
              <a:gd name="T64" fmla="*/ 23 w 300"/>
              <a:gd name="T65" fmla="*/ 191 h 202"/>
              <a:gd name="T66" fmla="*/ 24 w 300"/>
              <a:gd name="T67" fmla="*/ 153 h 202"/>
              <a:gd name="T68" fmla="*/ 12 w 300"/>
              <a:gd name="T69" fmla="*/ 124 h 202"/>
              <a:gd name="T70" fmla="*/ 0 w 300"/>
              <a:gd name="T71" fmla="*/ 107 h 202"/>
              <a:gd name="T72" fmla="*/ 6 w 300"/>
              <a:gd name="T73" fmla="*/ 90 h 202"/>
              <a:gd name="T74" fmla="*/ 24 w 300"/>
              <a:gd name="T75" fmla="*/ 76 h 202"/>
              <a:gd name="T76" fmla="*/ 20 w 300"/>
              <a:gd name="T77" fmla="*/ 51 h 202"/>
              <a:gd name="T78" fmla="*/ 8 w 300"/>
              <a:gd name="T79" fmla="*/ 28 h 202"/>
              <a:gd name="T80" fmla="*/ 9 w 300"/>
              <a:gd name="T81" fmla="*/ 18 h 202"/>
              <a:gd name="T82" fmla="*/ 24 w 300"/>
              <a:gd name="T83" fmla="*/ 0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00" h="202">
                <a:moveTo>
                  <a:pt x="24" y="0"/>
                </a:moveTo>
                <a:lnTo>
                  <a:pt x="66" y="4"/>
                </a:lnTo>
                <a:lnTo>
                  <a:pt x="86" y="19"/>
                </a:lnTo>
                <a:lnTo>
                  <a:pt x="103" y="38"/>
                </a:lnTo>
                <a:lnTo>
                  <a:pt x="119" y="38"/>
                </a:lnTo>
                <a:lnTo>
                  <a:pt x="155" y="49"/>
                </a:lnTo>
                <a:lnTo>
                  <a:pt x="190" y="77"/>
                </a:lnTo>
                <a:lnTo>
                  <a:pt x="211" y="65"/>
                </a:lnTo>
                <a:lnTo>
                  <a:pt x="239" y="79"/>
                </a:lnTo>
                <a:lnTo>
                  <a:pt x="247" y="96"/>
                </a:lnTo>
                <a:lnTo>
                  <a:pt x="254" y="116"/>
                </a:lnTo>
                <a:lnTo>
                  <a:pt x="287" y="121"/>
                </a:lnTo>
                <a:lnTo>
                  <a:pt x="299" y="130"/>
                </a:lnTo>
                <a:lnTo>
                  <a:pt x="294" y="153"/>
                </a:lnTo>
                <a:lnTo>
                  <a:pt x="274" y="157"/>
                </a:lnTo>
                <a:lnTo>
                  <a:pt x="271" y="184"/>
                </a:lnTo>
                <a:lnTo>
                  <a:pt x="256" y="201"/>
                </a:lnTo>
                <a:lnTo>
                  <a:pt x="239" y="201"/>
                </a:lnTo>
                <a:lnTo>
                  <a:pt x="218" y="191"/>
                </a:lnTo>
                <a:lnTo>
                  <a:pt x="216" y="161"/>
                </a:lnTo>
                <a:lnTo>
                  <a:pt x="214" y="149"/>
                </a:lnTo>
                <a:lnTo>
                  <a:pt x="131" y="149"/>
                </a:lnTo>
                <a:lnTo>
                  <a:pt x="123" y="170"/>
                </a:lnTo>
                <a:lnTo>
                  <a:pt x="112" y="187"/>
                </a:lnTo>
                <a:lnTo>
                  <a:pt x="91" y="192"/>
                </a:lnTo>
                <a:lnTo>
                  <a:pt x="80" y="187"/>
                </a:lnTo>
                <a:lnTo>
                  <a:pt x="80" y="161"/>
                </a:lnTo>
                <a:lnTo>
                  <a:pt x="77" y="149"/>
                </a:lnTo>
                <a:lnTo>
                  <a:pt x="66" y="147"/>
                </a:lnTo>
                <a:lnTo>
                  <a:pt x="51" y="160"/>
                </a:lnTo>
                <a:lnTo>
                  <a:pt x="52" y="184"/>
                </a:lnTo>
                <a:lnTo>
                  <a:pt x="35" y="192"/>
                </a:lnTo>
                <a:lnTo>
                  <a:pt x="23" y="191"/>
                </a:lnTo>
                <a:lnTo>
                  <a:pt x="24" y="153"/>
                </a:lnTo>
                <a:lnTo>
                  <a:pt x="12" y="124"/>
                </a:lnTo>
                <a:lnTo>
                  <a:pt x="0" y="107"/>
                </a:lnTo>
                <a:lnTo>
                  <a:pt x="6" y="90"/>
                </a:lnTo>
                <a:lnTo>
                  <a:pt x="24" y="76"/>
                </a:lnTo>
                <a:lnTo>
                  <a:pt x="20" y="51"/>
                </a:lnTo>
                <a:lnTo>
                  <a:pt x="8" y="28"/>
                </a:lnTo>
                <a:lnTo>
                  <a:pt x="9" y="18"/>
                </a:lnTo>
                <a:lnTo>
                  <a:pt x="24" y="0"/>
                </a:ln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3" name="Freeform 19"/>
          <p:cNvSpPr>
            <a:spLocks/>
          </p:cNvSpPr>
          <p:nvPr/>
        </p:nvSpPr>
        <p:spPr bwMode="auto">
          <a:xfrm>
            <a:off x="3660912" y="1696452"/>
            <a:ext cx="972399" cy="357298"/>
          </a:xfrm>
          <a:custGeom>
            <a:avLst/>
            <a:gdLst>
              <a:gd name="T0" fmla="*/ 39 w 552"/>
              <a:gd name="T1" fmla="*/ 11 h 214"/>
              <a:gd name="T2" fmla="*/ 41 w 552"/>
              <a:gd name="T3" fmla="*/ 25 h 214"/>
              <a:gd name="T4" fmla="*/ 25 w 552"/>
              <a:gd name="T5" fmla="*/ 38 h 214"/>
              <a:gd name="T6" fmla="*/ 11 w 552"/>
              <a:gd name="T7" fmla="*/ 59 h 214"/>
              <a:gd name="T8" fmla="*/ 0 w 552"/>
              <a:gd name="T9" fmla="*/ 95 h 214"/>
              <a:gd name="T10" fmla="*/ 21 w 552"/>
              <a:gd name="T11" fmla="*/ 122 h 214"/>
              <a:gd name="T12" fmla="*/ 24 w 552"/>
              <a:gd name="T13" fmla="*/ 143 h 214"/>
              <a:gd name="T14" fmla="*/ 20 w 552"/>
              <a:gd name="T15" fmla="*/ 164 h 214"/>
              <a:gd name="T16" fmla="*/ 15 w 552"/>
              <a:gd name="T17" fmla="*/ 179 h 214"/>
              <a:gd name="T18" fmla="*/ 19 w 552"/>
              <a:gd name="T19" fmla="*/ 195 h 214"/>
              <a:gd name="T20" fmla="*/ 30 w 552"/>
              <a:gd name="T21" fmla="*/ 211 h 214"/>
              <a:gd name="T22" fmla="*/ 66 w 552"/>
              <a:gd name="T23" fmla="*/ 211 h 214"/>
              <a:gd name="T24" fmla="*/ 108 w 552"/>
              <a:gd name="T25" fmla="*/ 213 h 214"/>
              <a:gd name="T26" fmla="*/ 128 w 552"/>
              <a:gd name="T27" fmla="*/ 204 h 214"/>
              <a:gd name="T28" fmla="*/ 143 w 552"/>
              <a:gd name="T29" fmla="*/ 178 h 214"/>
              <a:gd name="T30" fmla="*/ 157 w 552"/>
              <a:gd name="T31" fmla="*/ 182 h 214"/>
              <a:gd name="T32" fmla="*/ 171 w 552"/>
              <a:gd name="T33" fmla="*/ 193 h 214"/>
              <a:gd name="T34" fmla="*/ 202 w 552"/>
              <a:gd name="T35" fmla="*/ 173 h 214"/>
              <a:gd name="T36" fmla="*/ 219 w 552"/>
              <a:gd name="T37" fmla="*/ 181 h 214"/>
              <a:gd name="T38" fmla="*/ 245 w 552"/>
              <a:gd name="T39" fmla="*/ 198 h 214"/>
              <a:gd name="T40" fmla="*/ 263 w 552"/>
              <a:gd name="T41" fmla="*/ 204 h 214"/>
              <a:gd name="T42" fmla="*/ 304 w 552"/>
              <a:gd name="T43" fmla="*/ 177 h 214"/>
              <a:gd name="T44" fmla="*/ 321 w 552"/>
              <a:gd name="T45" fmla="*/ 180 h 214"/>
              <a:gd name="T46" fmla="*/ 350 w 552"/>
              <a:gd name="T47" fmla="*/ 190 h 214"/>
              <a:gd name="T48" fmla="*/ 365 w 552"/>
              <a:gd name="T49" fmla="*/ 184 h 214"/>
              <a:gd name="T50" fmla="*/ 384 w 552"/>
              <a:gd name="T51" fmla="*/ 176 h 214"/>
              <a:gd name="T52" fmla="*/ 405 w 552"/>
              <a:gd name="T53" fmla="*/ 183 h 214"/>
              <a:gd name="T54" fmla="*/ 426 w 552"/>
              <a:gd name="T55" fmla="*/ 173 h 214"/>
              <a:gd name="T56" fmla="*/ 445 w 552"/>
              <a:gd name="T57" fmla="*/ 160 h 214"/>
              <a:gd name="T58" fmla="*/ 461 w 552"/>
              <a:gd name="T59" fmla="*/ 147 h 214"/>
              <a:gd name="T60" fmla="*/ 486 w 552"/>
              <a:gd name="T61" fmla="*/ 162 h 214"/>
              <a:gd name="T62" fmla="*/ 492 w 552"/>
              <a:gd name="T63" fmla="*/ 142 h 214"/>
              <a:gd name="T64" fmla="*/ 496 w 552"/>
              <a:gd name="T65" fmla="*/ 125 h 214"/>
              <a:gd name="T66" fmla="*/ 517 w 552"/>
              <a:gd name="T67" fmla="*/ 119 h 214"/>
              <a:gd name="T68" fmla="*/ 551 w 552"/>
              <a:gd name="T69" fmla="*/ 110 h 214"/>
              <a:gd name="T70" fmla="*/ 551 w 552"/>
              <a:gd name="T71" fmla="*/ 97 h 214"/>
              <a:gd name="T72" fmla="*/ 551 w 552"/>
              <a:gd name="T73" fmla="*/ 76 h 214"/>
              <a:gd name="T74" fmla="*/ 469 w 552"/>
              <a:gd name="T75" fmla="*/ 57 h 214"/>
              <a:gd name="T76" fmla="*/ 389 w 552"/>
              <a:gd name="T77" fmla="*/ 34 h 214"/>
              <a:gd name="T78" fmla="*/ 373 w 552"/>
              <a:gd name="T79" fmla="*/ 37 h 214"/>
              <a:gd name="T80" fmla="*/ 285 w 552"/>
              <a:gd name="T81" fmla="*/ 0 h 214"/>
              <a:gd name="T82" fmla="*/ 254 w 552"/>
              <a:gd name="T83" fmla="*/ 11 h 214"/>
              <a:gd name="T84" fmla="*/ 214 w 552"/>
              <a:gd name="T85" fmla="*/ 23 h 214"/>
              <a:gd name="T86" fmla="*/ 166 w 552"/>
              <a:gd name="T87" fmla="*/ 23 h 214"/>
              <a:gd name="T88" fmla="*/ 151 w 552"/>
              <a:gd name="T89" fmla="*/ 26 h 214"/>
              <a:gd name="T90" fmla="*/ 146 w 552"/>
              <a:gd name="T91" fmla="*/ 14 h 214"/>
              <a:gd name="T92" fmla="*/ 132 w 552"/>
              <a:gd name="T93" fmla="*/ 26 h 214"/>
              <a:gd name="T94" fmla="*/ 106 w 552"/>
              <a:gd name="T95" fmla="*/ 23 h 214"/>
              <a:gd name="T96" fmla="*/ 78 w 552"/>
              <a:gd name="T97" fmla="*/ 11 h 214"/>
              <a:gd name="T98" fmla="*/ 63 w 552"/>
              <a:gd name="T99" fmla="*/ 9 h 214"/>
              <a:gd name="T100" fmla="*/ 39 w 552"/>
              <a:gd name="T101" fmla="*/ 11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52" h="214">
                <a:moveTo>
                  <a:pt x="39" y="11"/>
                </a:moveTo>
                <a:lnTo>
                  <a:pt x="41" y="25"/>
                </a:lnTo>
                <a:lnTo>
                  <a:pt x="25" y="38"/>
                </a:lnTo>
                <a:lnTo>
                  <a:pt x="11" y="59"/>
                </a:lnTo>
                <a:lnTo>
                  <a:pt x="0" y="95"/>
                </a:lnTo>
                <a:lnTo>
                  <a:pt x="21" y="122"/>
                </a:lnTo>
                <a:lnTo>
                  <a:pt x="24" y="143"/>
                </a:lnTo>
                <a:lnTo>
                  <a:pt x="20" y="164"/>
                </a:lnTo>
                <a:lnTo>
                  <a:pt x="15" y="179"/>
                </a:lnTo>
                <a:lnTo>
                  <a:pt x="19" y="195"/>
                </a:lnTo>
                <a:lnTo>
                  <a:pt x="30" y="211"/>
                </a:lnTo>
                <a:lnTo>
                  <a:pt x="66" y="211"/>
                </a:lnTo>
                <a:lnTo>
                  <a:pt x="108" y="213"/>
                </a:lnTo>
                <a:lnTo>
                  <a:pt x="128" y="204"/>
                </a:lnTo>
                <a:lnTo>
                  <a:pt x="143" y="178"/>
                </a:lnTo>
                <a:lnTo>
                  <a:pt x="157" y="182"/>
                </a:lnTo>
                <a:lnTo>
                  <a:pt x="171" y="193"/>
                </a:lnTo>
                <a:lnTo>
                  <a:pt x="202" y="173"/>
                </a:lnTo>
                <a:lnTo>
                  <a:pt x="219" y="181"/>
                </a:lnTo>
                <a:lnTo>
                  <a:pt x="245" y="198"/>
                </a:lnTo>
                <a:lnTo>
                  <a:pt x="263" y="204"/>
                </a:lnTo>
                <a:lnTo>
                  <a:pt x="304" y="177"/>
                </a:lnTo>
                <a:lnTo>
                  <a:pt x="321" y="180"/>
                </a:lnTo>
                <a:lnTo>
                  <a:pt x="350" y="190"/>
                </a:lnTo>
                <a:lnTo>
                  <a:pt x="365" y="184"/>
                </a:lnTo>
                <a:lnTo>
                  <a:pt x="384" y="176"/>
                </a:lnTo>
                <a:lnTo>
                  <a:pt x="405" y="183"/>
                </a:lnTo>
                <a:lnTo>
                  <a:pt x="426" y="173"/>
                </a:lnTo>
                <a:lnTo>
                  <a:pt x="445" y="160"/>
                </a:lnTo>
                <a:lnTo>
                  <a:pt x="461" y="147"/>
                </a:lnTo>
                <a:lnTo>
                  <a:pt x="486" y="162"/>
                </a:lnTo>
                <a:lnTo>
                  <a:pt x="492" y="142"/>
                </a:lnTo>
                <a:lnTo>
                  <a:pt x="496" y="125"/>
                </a:lnTo>
                <a:lnTo>
                  <a:pt x="517" y="119"/>
                </a:lnTo>
                <a:lnTo>
                  <a:pt x="551" y="110"/>
                </a:lnTo>
                <a:lnTo>
                  <a:pt x="551" y="97"/>
                </a:lnTo>
                <a:lnTo>
                  <a:pt x="551" y="76"/>
                </a:lnTo>
                <a:lnTo>
                  <a:pt x="469" y="57"/>
                </a:lnTo>
                <a:lnTo>
                  <a:pt x="389" y="34"/>
                </a:lnTo>
                <a:lnTo>
                  <a:pt x="373" y="37"/>
                </a:lnTo>
                <a:lnTo>
                  <a:pt x="285" y="0"/>
                </a:lnTo>
                <a:lnTo>
                  <a:pt x="254" y="11"/>
                </a:lnTo>
                <a:lnTo>
                  <a:pt x="214" y="23"/>
                </a:lnTo>
                <a:lnTo>
                  <a:pt x="166" y="23"/>
                </a:lnTo>
                <a:lnTo>
                  <a:pt x="151" y="26"/>
                </a:lnTo>
                <a:lnTo>
                  <a:pt x="146" y="14"/>
                </a:lnTo>
                <a:lnTo>
                  <a:pt x="132" y="26"/>
                </a:lnTo>
                <a:lnTo>
                  <a:pt x="106" y="23"/>
                </a:lnTo>
                <a:lnTo>
                  <a:pt x="78" y="11"/>
                </a:lnTo>
                <a:lnTo>
                  <a:pt x="63" y="9"/>
                </a:lnTo>
                <a:lnTo>
                  <a:pt x="39" y="11"/>
                </a:lnTo>
              </a:path>
            </a:pathLst>
          </a:custGeom>
          <a:solidFill>
            <a:srgbClr val="8DC63F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4" name="Freeform 20"/>
          <p:cNvSpPr>
            <a:spLocks/>
          </p:cNvSpPr>
          <p:nvPr/>
        </p:nvSpPr>
        <p:spPr bwMode="auto">
          <a:xfrm>
            <a:off x="4517047" y="1781036"/>
            <a:ext cx="631153" cy="361672"/>
          </a:xfrm>
          <a:custGeom>
            <a:avLst/>
            <a:gdLst>
              <a:gd name="T0" fmla="*/ 65 w 358"/>
              <a:gd name="T1" fmla="*/ 23 h 216"/>
              <a:gd name="T2" fmla="*/ 65 w 358"/>
              <a:gd name="T3" fmla="*/ 59 h 216"/>
              <a:gd name="T4" fmla="*/ 9 w 358"/>
              <a:gd name="T5" fmla="*/ 76 h 216"/>
              <a:gd name="T6" fmla="*/ 0 w 358"/>
              <a:gd name="T7" fmla="*/ 111 h 216"/>
              <a:gd name="T8" fmla="*/ 9 w 358"/>
              <a:gd name="T9" fmla="*/ 144 h 216"/>
              <a:gd name="T10" fmla="*/ 23 w 358"/>
              <a:gd name="T11" fmla="*/ 156 h 216"/>
              <a:gd name="T12" fmla="*/ 43 w 358"/>
              <a:gd name="T13" fmla="*/ 150 h 216"/>
              <a:gd name="T14" fmla="*/ 71 w 358"/>
              <a:gd name="T15" fmla="*/ 144 h 216"/>
              <a:gd name="T16" fmla="*/ 91 w 358"/>
              <a:gd name="T17" fmla="*/ 183 h 216"/>
              <a:gd name="T18" fmla="*/ 105 w 358"/>
              <a:gd name="T19" fmla="*/ 178 h 216"/>
              <a:gd name="T20" fmla="*/ 142 w 358"/>
              <a:gd name="T21" fmla="*/ 206 h 216"/>
              <a:gd name="T22" fmla="*/ 155 w 358"/>
              <a:gd name="T23" fmla="*/ 215 h 216"/>
              <a:gd name="T24" fmla="*/ 171 w 358"/>
              <a:gd name="T25" fmla="*/ 210 h 216"/>
              <a:gd name="T26" fmla="*/ 187 w 358"/>
              <a:gd name="T27" fmla="*/ 206 h 216"/>
              <a:gd name="T28" fmla="*/ 201 w 358"/>
              <a:gd name="T29" fmla="*/ 204 h 216"/>
              <a:gd name="T30" fmla="*/ 207 w 358"/>
              <a:gd name="T31" fmla="*/ 199 h 216"/>
              <a:gd name="T32" fmla="*/ 210 w 358"/>
              <a:gd name="T33" fmla="*/ 170 h 216"/>
              <a:gd name="T34" fmla="*/ 202 w 358"/>
              <a:gd name="T35" fmla="*/ 156 h 216"/>
              <a:gd name="T36" fmla="*/ 202 w 358"/>
              <a:gd name="T37" fmla="*/ 144 h 216"/>
              <a:gd name="T38" fmla="*/ 213 w 358"/>
              <a:gd name="T39" fmla="*/ 136 h 216"/>
              <a:gd name="T40" fmla="*/ 233 w 358"/>
              <a:gd name="T41" fmla="*/ 125 h 216"/>
              <a:gd name="T42" fmla="*/ 247 w 358"/>
              <a:gd name="T43" fmla="*/ 121 h 216"/>
              <a:gd name="T44" fmla="*/ 261 w 358"/>
              <a:gd name="T45" fmla="*/ 134 h 216"/>
              <a:gd name="T46" fmla="*/ 275 w 358"/>
              <a:gd name="T47" fmla="*/ 122 h 216"/>
              <a:gd name="T48" fmla="*/ 289 w 358"/>
              <a:gd name="T49" fmla="*/ 111 h 216"/>
              <a:gd name="T50" fmla="*/ 312 w 358"/>
              <a:gd name="T51" fmla="*/ 104 h 216"/>
              <a:gd name="T52" fmla="*/ 325 w 358"/>
              <a:gd name="T53" fmla="*/ 100 h 216"/>
              <a:gd name="T54" fmla="*/ 338 w 358"/>
              <a:gd name="T55" fmla="*/ 102 h 216"/>
              <a:gd name="T56" fmla="*/ 332 w 358"/>
              <a:gd name="T57" fmla="*/ 99 h 216"/>
              <a:gd name="T58" fmla="*/ 332 w 358"/>
              <a:gd name="T59" fmla="*/ 80 h 216"/>
              <a:gd name="T60" fmla="*/ 341 w 358"/>
              <a:gd name="T61" fmla="*/ 65 h 216"/>
              <a:gd name="T62" fmla="*/ 352 w 358"/>
              <a:gd name="T63" fmla="*/ 56 h 216"/>
              <a:gd name="T64" fmla="*/ 357 w 358"/>
              <a:gd name="T65" fmla="*/ 54 h 216"/>
              <a:gd name="T66" fmla="*/ 355 w 358"/>
              <a:gd name="T67" fmla="*/ 45 h 216"/>
              <a:gd name="T68" fmla="*/ 343 w 358"/>
              <a:gd name="T69" fmla="*/ 40 h 216"/>
              <a:gd name="T70" fmla="*/ 329 w 358"/>
              <a:gd name="T71" fmla="*/ 33 h 216"/>
              <a:gd name="T72" fmla="*/ 315 w 358"/>
              <a:gd name="T73" fmla="*/ 31 h 216"/>
              <a:gd name="T74" fmla="*/ 298 w 358"/>
              <a:gd name="T75" fmla="*/ 31 h 216"/>
              <a:gd name="T76" fmla="*/ 289 w 358"/>
              <a:gd name="T77" fmla="*/ 31 h 216"/>
              <a:gd name="T78" fmla="*/ 286 w 358"/>
              <a:gd name="T79" fmla="*/ 25 h 216"/>
              <a:gd name="T80" fmla="*/ 286 w 358"/>
              <a:gd name="T81" fmla="*/ 16 h 216"/>
              <a:gd name="T82" fmla="*/ 295 w 358"/>
              <a:gd name="T83" fmla="*/ 14 h 216"/>
              <a:gd name="T84" fmla="*/ 303 w 358"/>
              <a:gd name="T85" fmla="*/ 14 h 216"/>
              <a:gd name="T86" fmla="*/ 303 w 358"/>
              <a:gd name="T87" fmla="*/ 5 h 216"/>
              <a:gd name="T88" fmla="*/ 293 w 358"/>
              <a:gd name="T89" fmla="*/ 0 h 216"/>
              <a:gd name="T90" fmla="*/ 269 w 358"/>
              <a:gd name="T91" fmla="*/ 2 h 216"/>
              <a:gd name="T92" fmla="*/ 244 w 358"/>
              <a:gd name="T93" fmla="*/ 8 h 216"/>
              <a:gd name="T94" fmla="*/ 230 w 358"/>
              <a:gd name="T95" fmla="*/ 8 h 216"/>
              <a:gd name="T96" fmla="*/ 210 w 358"/>
              <a:gd name="T97" fmla="*/ 8 h 216"/>
              <a:gd name="T98" fmla="*/ 202 w 358"/>
              <a:gd name="T99" fmla="*/ 2 h 216"/>
              <a:gd name="T100" fmla="*/ 193 w 358"/>
              <a:gd name="T101" fmla="*/ 5 h 216"/>
              <a:gd name="T102" fmla="*/ 182 w 358"/>
              <a:gd name="T103" fmla="*/ 14 h 216"/>
              <a:gd name="T104" fmla="*/ 167 w 358"/>
              <a:gd name="T105" fmla="*/ 16 h 216"/>
              <a:gd name="T106" fmla="*/ 148 w 358"/>
              <a:gd name="T107" fmla="*/ 14 h 216"/>
              <a:gd name="T108" fmla="*/ 139 w 358"/>
              <a:gd name="T109" fmla="*/ 19 h 216"/>
              <a:gd name="T110" fmla="*/ 125 w 358"/>
              <a:gd name="T111" fmla="*/ 31 h 216"/>
              <a:gd name="T112" fmla="*/ 119 w 358"/>
              <a:gd name="T113" fmla="*/ 31 h 216"/>
              <a:gd name="T114" fmla="*/ 100 w 358"/>
              <a:gd name="T115" fmla="*/ 25 h 216"/>
              <a:gd name="T116" fmla="*/ 83 w 358"/>
              <a:gd name="T117" fmla="*/ 25 h 216"/>
              <a:gd name="T118" fmla="*/ 65 w 358"/>
              <a:gd name="T119" fmla="*/ 23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58" h="216">
                <a:moveTo>
                  <a:pt x="65" y="23"/>
                </a:moveTo>
                <a:lnTo>
                  <a:pt x="65" y="59"/>
                </a:lnTo>
                <a:lnTo>
                  <a:pt x="9" y="76"/>
                </a:lnTo>
                <a:lnTo>
                  <a:pt x="0" y="111"/>
                </a:lnTo>
                <a:lnTo>
                  <a:pt x="9" y="144"/>
                </a:lnTo>
                <a:lnTo>
                  <a:pt x="23" y="156"/>
                </a:lnTo>
                <a:lnTo>
                  <a:pt x="43" y="150"/>
                </a:lnTo>
                <a:lnTo>
                  <a:pt x="71" y="144"/>
                </a:lnTo>
                <a:lnTo>
                  <a:pt x="91" y="183"/>
                </a:lnTo>
                <a:lnTo>
                  <a:pt x="105" y="178"/>
                </a:lnTo>
                <a:lnTo>
                  <a:pt x="142" y="206"/>
                </a:lnTo>
                <a:lnTo>
                  <a:pt x="155" y="215"/>
                </a:lnTo>
                <a:lnTo>
                  <a:pt x="171" y="210"/>
                </a:lnTo>
                <a:lnTo>
                  <a:pt x="187" y="206"/>
                </a:lnTo>
                <a:lnTo>
                  <a:pt x="201" y="204"/>
                </a:lnTo>
                <a:lnTo>
                  <a:pt x="207" y="199"/>
                </a:lnTo>
                <a:lnTo>
                  <a:pt x="210" y="170"/>
                </a:lnTo>
                <a:lnTo>
                  <a:pt x="202" y="156"/>
                </a:lnTo>
                <a:lnTo>
                  <a:pt x="202" y="144"/>
                </a:lnTo>
                <a:lnTo>
                  <a:pt x="213" y="136"/>
                </a:lnTo>
                <a:lnTo>
                  <a:pt x="233" y="125"/>
                </a:lnTo>
                <a:lnTo>
                  <a:pt x="247" y="121"/>
                </a:lnTo>
                <a:lnTo>
                  <a:pt x="261" y="134"/>
                </a:lnTo>
                <a:lnTo>
                  <a:pt x="275" y="122"/>
                </a:lnTo>
                <a:lnTo>
                  <a:pt x="289" y="111"/>
                </a:lnTo>
                <a:lnTo>
                  <a:pt x="312" y="104"/>
                </a:lnTo>
                <a:lnTo>
                  <a:pt x="325" y="100"/>
                </a:lnTo>
                <a:lnTo>
                  <a:pt x="338" y="102"/>
                </a:lnTo>
                <a:lnTo>
                  <a:pt x="332" y="99"/>
                </a:lnTo>
                <a:lnTo>
                  <a:pt x="332" y="80"/>
                </a:lnTo>
                <a:lnTo>
                  <a:pt x="341" y="65"/>
                </a:lnTo>
                <a:lnTo>
                  <a:pt x="352" y="56"/>
                </a:lnTo>
                <a:lnTo>
                  <a:pt x="357" y="54"/>
                </a:lnTo>
                <a:lnTo>
                  <a:pt x="355" y="45"/>
                </a:lnTo>
                <a:lnTo>
                  <a:pt x="343" y="40"/>
                </a:lnTo>
                <a:lnTo>
                  <a:pt x="329" y="33"/>
                </a:lnTo>
                <a:lnTo>
                  <a:pt x="315" y="31"/>
                </a:lnTo>
                <a:lnTo>
                  <a:pt x="298" y="31"/>
                </a:lnTo>
                <a:lnTo>
                  <a:pt x="289" y="31"/>
                </a:lnTo>
                <a:lnTo>
                  <a:pt x="286" y="25"/>
                </a:lnTo>
                <a:lnTo>
                  <a:pt x="286" y="16"/>
                </a:lnTo>
                <a:lnTo>
                  <a:pt x="295" y="14"/>
                </a:lnTo>
                <a:lnTo>
                  <a:pt x="303" y="14"/>
                </a:lnTo>
                <a:lnTo>
                  <a:pt x="303" y="5"/>
                </a:lnTo>
                <a:lnTo>
                  <a:pt x="293" y="0"/>
                </a:lnTo>
                <a:lnTo>
                  <a:pt x="269" y="2"/>
                </a:lnTo>
                <a:lnTo>
                  <a:pt x="244" y="8"/>
                </a:lnTo>
                <a:lnTo>
                  <a:pt x="230" y="8"/>
                </a:lnTo>
                <a:lnTo>
                  <a:pt x="210" y="8"/>
                </a:lnTo>
                <a:lnTo>
                  <a:pt x="202" y="2"/>
                </a:lnTo>
                <a:lnTo>
                  <a:pt x="193" y="5"/>
                </a:lnTo>
                <a:lnTo>
                  <a:pt x="182" y="14"/>
                </a:lnTo>
                <a:lnTo>
                  <a:pt x="167" y="16"/>
                </a:lnTo>
                <a:lnTo>
                  <a:pt x="148" y="14"/>
                </a:lnTo>
                <a:lnTo>
                  <a:pt x="139" y="19"/>
                </a:lnTo>
                <a:lnTo>
                  <a:pt x="125" y="31"/>
                </a:lnTo>
                <a:lnTo>
                  <a:pt x="119" y="31"/>
                </a:lnTo>
                <a:lnTo>
                  <a:pt x="100" y="25"/>
                </a:lnTo>
                <a:lnTo>
                  <a:pt x="83" y="25"/>
                </a:lnTo>
                <a:lnTo>
                  <a:pt x="65" y="23"/>
                </a:lnTo>
              </a:path>
            </a:pathLst>
          </a:custGeom>
          <a:solidFill>
            <a:srgbClr val="C4DF9B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5" name="Freeform 21"/>
          <p:cNvSpPr>
            <a:spLocks/>
          </p:cNvSpPr>
          <p:nvPr/>
        </p:nvSpPr>
        <p:spPr bwMode="auto">
          <a:xfrm>
            <a:off x="2812328" y="1600200"/>
            <a:ext cx="957300" cy="966891"/>
          </a:xfrm>
          <a:custGeom>
            <a:avLst/>
            <a:gdLst>
              <a:gd name="T0" fmla="*/ 513 w 543"/>
              <a:gd name="T1" fmla="*/ 88 h 577"/>
              <a:gd name="T2" fmla="*/ 482 w 543"/>
              <a:gd name="T3" fmla="*/ 145 h 577"/>
              <a:gd name="T4" fmla="*/ 502 w 543"/>
              <a:gd name="T5" fmla="*/ 190 h 577"/>
              <a:gd name="T6" fmla="*/ 496 w 543"/>
              <a:gd name="T7" fmla="*/ 233 h 577"/>
              <a:gd name="T8" fmla="*/ 519 w 543"/>
              <a:gd name="T9" fmla="*/ 286 h 577"/>
              <a:gd name="T10" fmla="*/ 477 w 543"/>
              <a:gd name="T11" fmla="*/ 366 h 577"/>
              <a:gd name="T12" fmla="*/ 504 w 543"/>
              <a:gd name="T13" fmla="*/ 392 h 577"/>
              <a:gd name="T14" fmla="*/ 536 w 543"/>
              <a:gd name="T15" fmla="*/ 437 h 577"/>
              <a:gd name="T16" fmla="*/ 528 w 543"/>
              <a:gd name="T17" fmla="*/ 459 h 577"/>
              <a:gd name="T18" fmla="*/ 488 w 543"/>
              <a:gd name="T19" fmla="*/ 525 h 577"/>
              <a:gd name="T20" fmla="*/ 445 w 543"/>
              <a:gd name="T21" fmla="*/ 528 h 577"/>
              <a:gd name="T22" fmla="*/ 442 w 543"/>
              <a:gd name="T23" fmla="*/ 576 h 577"/>
              <a:gd name="T24" fmla="*/ 392 w 543"/>
              <a:gd name="T25" fmla="*/ 553 h 577"/>
              <a:gd name="T26" fmla="*/ 329 w 543"/>
              <a:gd name="T27" fmla="*/ 545 h 577"/>
              <a:gd name="T28" fmla="*/ 273 w 543"/>
              <a:gd name="T29" fmla="*/ 528 h 577"/>
              <a:gd name="T30" fmla="*/ 230 w 543"/>
              <a:gd name="T31" fmla="*/ 547 h 577"/>
              <a:gd name="T32" fmla="*/ 230 w 543"/>
              <a:gd name="T33" fmla="*/ 462 h 577"/>
              <a:gd name="T34" fmla="*/ 213 w 543"/>
              <a:gd name="T35" fmla="*/ 448 h 577"/>
              <a:gd name="T36" fmla="*/ 147 w 543"/>
              <a:gd name="T37" fmla="*/ 479 h 577"/>
              <a:gd name="T38" fmla="*/ 102 w 543"/>
              <a:gd name="T39" fmla="*/ 497 h 577"/>
              <a:gd name="T40" fmla="*/ 71 w 543"/>
              <a:gd name="T41" fmla="*/ 507 h 577"/>
              <a:gd name="T42" fmla="*/ 62 w 543"/>
              <a:gd name="T43" fmla="*/ 468 h 577"/>
              <a:gd name="T44" fmla="*/ 102 w 543"/>
              <a:gd name="T45" fmla="*/ 419 h 577"/>
              <a:gd name="T46" fmla="*/ 93 w 543"/>
              <a:gd name="T47" fmla="*/ 397 h 577"/>
              <a:gd name="T48" fmla="*/ 130 w 543"/>
              <a:gd name="T49" fmla="*/ 378 h 577"/>
              <a:gd name="T50" fmla="*/ 102 w 543"/>
              <a:gd name="T51" fmla="*/ 366 h 577"/>
              <a:gd name="T52" fmla="*/ 88 w 543"/>
              <a:gd name="T53" fmla="*/ 331 h 577"/>
              <a:gd name="T54" fmla="*/ 116 w 543"/>
              <a:gd name="T55" fmla="*/ 309 h 577"/>
              <a:gd name="T56" fmla="*/ 79 w 543"/>
              <a:gd name="T57" fmla="*/ 312 h 577"/>
              <a:gd name="T58" fmla="*/ 51 w 543"/>
              <a:gd name="T59" fmla="*/ 295 h 577"/>
              <a:gd name="T60" fmla="*/ 68 w 543"/>
              <a:gd name="T61" fmla="*/ 261 h 577"/>
              <a:gd name="T62" fmla="*/ 43 w 543"/>
              <a:gd name="T63" fmla="*/ 261 h 577"/>
              <a:gd name="T64" fmla="*/ 14 w 543"/>
              <a:gd name="T65" fmla="*/ 221 h 577"/>
              <a:gd name="T66" fmla="*/ 9 w 543"/>
              <a:gd name="T67" fmla="*/ 167 h 577"/>
              <a:gd name="T68" fmla="*/ 51 w 543"/>
              <a:gd name="T69" fmla="*/ 136 h 577"/>
              <a:gd name="T70" fmla="*/ 76 w 543"/>
              <a:gd name="T71" fmla="*/ 124 h 577"/>
              <a:gd name="T72" fmla="*/ 138 w 543"/>
              <a:gd name="T73" fmla="*/ 116 h 577"/>
              <a:gd name="T74" fmla="*/ 185 w 543"/>
              <a:gd name="T75" fmla="*/ 105 h 577"/>
              <a:gd name="T76" fmla="*/ 207 w 543"/>
              <a:gd name="T77" fmla="*/ 97 h 577"/>
              <a:gd name="T78" fmla="*/ 238 w 543"/>
              <a:gd name="T79" fmla="*/ 100 h 577"/>
              <a:gd name="T80" fmla="*/ 230 w 543"/>
              <a:gd name="T81" fmla="*/ 60 h 577"/>
              <a:gd name="T82" fmla="*/ 287 w 543"/>
              <a:gd name="T83" fmla="*/ 43 h 577"/>
              <a:gd name="T84" fmla="*/ 304 w 543"/>
              <a:gd name="T85" fmla="*/ 9 h 577"/>
              <a:gd name="T86" fmla="*/ 337 w 543"/>
              <a:gd name="T87" fmla="*/ 14 h 577"/>
              <a:gd name="T88" fmla="*/ 366 w 543"/>
              <a:gd name="T89" fmla="*/ 12 h 577"/>
              <a:gd name="T90" fmla="*/ 428 w 543"/>
              <a:gd name="T91" fmla="*/ 34 h 577"/>
              <a:gd name="T92" fmla="*/ 459 w 543"/>
              <a:gd name="T93" fmla="*/ 54 h 577"/>
              <a:gd name="T94" fmla="*/ 519 w 543"/>
              <a:gd name="T95" fmla="*/ 65 h 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543" h="577">
                <a:moveTo>
                  <a:pt x="519" y="65"/>
                </a:moveTo>
                <a:lnTo>
                  <a:pt x="522" y="79"/>
                </a:lnTo>
                <a:lnTo>
                  <a:pt x="513" y="88"/>
                </a:lnTo>
                <a:lnTo>
                  <a:pt x="504" y="97"/>
                </a:lnTo>
                <a:lnTo>
                  <a:pt x="491" y="116"/>
                </a:lnTo>
                <a:lnTo>
                  <a:pt x="482" y="145"/>
                </a:lnTo>
                <a:lnTo>
                  <a:pt x="480" y="150"/>
                </a:lnTo>
                <a:lnTo>
                  <a:pt x="502" y="179"/>
                </a:lnTo>
                <a:lnTo>
                  <a:pt x="502" y="190"/>
                </a:lnTo>
                <a:lnTo>
                  <a:pt x="504" y="204"/>
                </a:lnTo>
                <a:lnTo>
                  <a:pt x="499" y="221"/>
                </a:lnTo>
                <a:lnTo>
                  <a:pt x="496" y="233"/>
                </a:lnTo>
                <a:lnTo>
                  <a:pt x="499" y="252"/>
                </a:lnTo>
                <a:lnTo>
                  <a:pt x="511" y="276"/>
                </a:lnTo>
                <a:lnTo>
                  <a:pt x="519" y="286"/>
                </a:lnTo>
                <a:lnTo>
                  <a:pt x="513" y="300"/>
                </a:lnTo>
                <a:lnTo>
                  <a:pt x="485" y="335"/>
                </a:lnTo>
                <a:lnTo>
                  <a:pt x="477" y="366"/>
                </a:lnTo>
                <a:lnTo>
                  <a:pt x="482" y="386"/>
                </a:lnTo>
                <a:lnTo>
                  <a:pt x="491" y="395"/>
                </a:lnTo>
                <a:lnTo>
                  <a:pt x="504" y="392"/>
                </a:lnTo>
                <a:lnTo>
                  <a:pt x="513" y="392"/>
                </a:lnTo>
                <a:lnTo>
                  <a:pt x="528" y="414"/>
                </a:lnTo>
                <a:lnTo>
                  <a:pt x="536" y="437"/>
                </a:lnTo>
                <a:lnTo>
                  <a:pt x="542" y="451"/>
                </a:lnTo>
                <a:lnTo>
                  <a:pt x="539" y="459"/>
                </a:lnTo>
                <a:lnTo>
                  <a:pt x="528" y="459"/>
                </a:lnTo>
                <a:lnTo>
                  <a:pt x="519" y="474"/>
                </a:lnTo>
                <a:lnTo>
                  <a:pt x="502" y="502"/>
                </a:lnTo>
                <a:lnTo>
                  <a:pt x="488" y="525"/>
                </a:lnTo>
                <a:lnTo>
                  <a:pt x="471" y="516"/>
                </a:lnTo>
                <a:lnTo>
                  <a:pt x="457" y="516"/>
                </a:lnTo>
                <a:lnTo>
                  <a:pt x="445" y="528"/>
                </a:lnTo>
                <a:lnTo>
                  <a:pt x="434" y="542"/>
                </a:lnTo>
                <a:lnTo>
                  <a:pt x="440" y="553"/>
                </a:lnTo>
                <a:lnTo>
                  <a:pt x="442" y="576"/>
                </a:lnTo>
                <a:lnTo>
                  <a:pt x="417" y="547"/>
                </a:lnTo>
                <a:lnTo>
                  <a:pt x="406" y="553"/>
                </a:lnTo>
                <a:lnTo>
                  <a:pt x="392" y="553"/>
                </a:lnTo>
                <a:lnTo>
                  <a:pt x="377" y="556"/>
                </a:lnTo>
                <a:lnTo>
                  <a:pt x="346" y="547"/>
                </a:lnTo>
                <a:lnTo>
                  <a:pt x="329" y="545"/>
                </a:lnTo>
                <a:lnTo>
                  <a:pt x="304" y="550"/>
                </a:lnTo>
                <a:lnTo>
                  <a:pt x="283" y="539"/>
                </a:lnTo>
                <a:lnTo>
                  <a:pt x="273" y="528"/>
                </a:lnTo>
                <a:lnTo>
                  <a:pt x="266" y="531"/>
                </a:lnTo>
                <a:lnTo>
                  <a:pt x="258" y="539"/>
                </a:lnTo>
                <a:lnTo>
                  <a:pt x="230" y="547"/>
                </a:lnTo>
                <a:lnTo>
                  <a:pt x="213" y="516"/>
                </a:lnTo>
                <a:lnTo>
                  <a:pt x="230" y="476"/>
                </a:lnTo>
                <a:lnTo>
                  <a:pt x="230" y="462"/>
                </a:lnTo>
                <a:lnTo>
                  <a:pt x="226" y="448"/>
                </a:lnTo>
                <a:lnTo>
                  <a:pt x="218" y="434"/>
                </a:lnTo>
                <a:lnTo>
                  <a:pt x="213" y="448"/>
                </a:lnTo>
                <a:lnTo>
                  <a:pt x="199" y="454"/>
                </a:lnTo>
                <a:lnTo>
                  <a:pt x="181" y="466"/>
                </a:lnTo>
                <a:lnTo>
                  <a:pt x="147" y="479"/>
                </a:lnTo>
                <a:lnTo>
                  <a:pt x="128" y="483"/>
                </a:lnTo>
                <a:lnTo>
                  <a:pt x="111" y="485"/>
                </a:lnTo>
                <a:lnTo>
                  <a:pt x="102" y="497"/>
                </a:lnTo>
                <a:lnTo>
                  <a:pt x="90" y="507"/>
                </a:lnTo>
                <a:lnTo>
                  <a:pt x="68" y="519"/>
                </a:lnTo>
                <a:lnTo>
                  <a:pt x="71" y="507"/>
                </a:lnTo>
                <a:lnTo>
                  <a:pt x="62" y="502"/>
                </a:lnTo>
                <a:lnTo>
                  <a:pt x="65" y="485"/>
                </a:lnTo>
                <a:lnTo>
                  <a:pt x="62" y="468"/>
                </a:lnTo>
                <a:lnTo>
                  <a:pt x="57" y="457"/>
                </a:lnTo>
                <a:lnTo>
                  <a:pt x="76" y="443"/>
                </a:lnTo>
                <a:lnTo>
                  <a:pt x="102" y="419"/>
                </a:lnTo>
                <a:lnTo>
                  <a:pt x="90" y="414"/>
                </a:lnTo>
                <a:lnTo>
                  <a:pt x="83" y="400"/>
                </a:lnTo>
                <a:lnTo>
                  <a:pt x="93" y="397"/>
                </a:lnTo>
                <a:lnTo>
                  <a:pt x="102" y="388"/>
                </a:lnTo>
                <a:lnTo>
                  <a:pt x="122" y="383"/>
                </a:lnTo>
                <a:lnTo>
                  <a:pt x="130" y="378"/>
                </a:lnTo>
                <a:lnTo>
                  <a:pt x="128" y="366"/>
                </a:lnTo>
                <a:lnTo>
                  <a:pt x="111" y="366"/>
                </a:lnTo>
                <a:lnTo>
                  <a:pt x="102" y="366"/>
                </a:lnTo>
                <a:lnTo>
                  <a:pt x="90" y="360"/>
                </a:lnTo>
                <a:lnTo>
                  <a:pt x="88" y="349"/>
                </a:lnTo>
                <a:lnTo>
                  <a:pt x="88" y="331"/>
                </a:lnTo>
                <a:lnTo>
                  <a:pt x="93" y="321"/>
                </a:lnTo>
                <a:lnTo>
                  <a:pt x="102" y="309"/>
                </a:lnTo>
                <a:lnTo>
                  <a:pt x="116" y="309"/>
                </a:lnTo>
                <a:lnTo>
                  <a:pt x="105" y="298"/>
                </a:lnTo>
                <a:lnTo>
                  <a:pt x="85" y="304"/>
                </a:lnTo>
                <a:lnTo>
                  <a:pt x="79" y="312"/>
                </a:lnTo>
                <a:lnTo>
                  <a:pt x="57" y="326"/>
                </a:lnTo>
                <a:lnTo>
                  <a:pt x="48" y="312"/>
                </a:lnTo>
                <a:lnTo>
                  <a:pt x="51" y="295"/>
                </a:lnTo>
                <a:lnTo>
                  <a:pt x="54" y="281"/>
                </a:lnTo>
                <a:lnTo>
                  <a:pt x="65" y="269"/>
                </a:lnTo>
                <a:lnTo>
                  <a:pt x="68" y="261"/>
                </a:lnTo>
                <a:lnTo>
                  <a:pt x="62" y="252"/>
                </a:lnTo>
                <a:lnTo>
                  <a:pt x="51" y="258"/>
                </a:lnTo>
                <a:lnTo>
                  <a:pt x="43" y="261"/>
                </a:lnTo>
                <a:lnTo>
                  <a:pt x="31" y="241"/>
                </a:lnTo>
                <a:lnTo>
                  <a:pt x="23" y="227"/>
                </a:lnTo>
                <a:lnTo>
                  <a:pt x="14" y="221"/>
                </a:lnTo>
                <a:lnTo>
                  <a:pt x="0" y="216"/>
                </a:lnTo>
                <a:lnTo>
                  <a:pt x="9" y="207"/>
                </a:lnTo>
                <a:lnTo>
                  <a:pt x="9" y="167"/>
                </a:lnTo>
                <a:lnTo>
                  <a:pt x="17" y="159"/>
                </a:lnTo>
                <a:lnTo>
                  <a:pt x="37" y="145"/>
                </a:lnTo>
                <a:lnTo>
                  <a:pt x="51" y="136"/>
                </a:lnTo>
                <a:lnTo>
                  <a:pt x="62" y="131"/>
                </a:lnTo>
                <a:lnTo>
                  <a:pt x="76" y="136"/>
                </a:lnTo>
                <a:lnTo>
                  <a:pt x="76" y="124"/>
                </a:lnTo>
                <a:lnTo>
                  <a:pt x="93" y="105"/>
                </a:lnTo>
                <a:lnTo>
                  <a:pt x="105" y="108"/>
                </a:lnTo>
                <a:lnTo>
                  <a:pt x="138" y="116"/>
                </a:lnTo>
                <a:lnTo>
                  <a:pt x="150" y="122"/>
                </a:lnTo>
                <a:lnTo>
                  <a:pt x="162" y="116"/>
                </a:lnTo>
                <a:lnTo>
                  <a:pt x="185" y="105"/>
                </a:lnTo>
                <a:lnTo>
                  <a:pt x="190" y="100"/>
                </a:lnTo>
                <a:lnTo>
                  <a:pt x="199" y="105"/>
                </a:lnTo>
                <a:lnTo>
                  <a:pt x="207" y="97"/>
                </a:lnTo>
                <a:lnTo>
                  <a:pt x="216" y="102"/>
                </a:lnTo>
                <a:lnTo>
                  <a:pt x="233" y="108"/>
                </a:lnTo>
                <a:lnTo>
                  <a:pt x="238" y="100"/>
                </a:lnTo>
                <a:lnTo>
                  <a:pt x="238" y="85"/>
                </a:lnTo>
                <a:lnTo>
                  <a:pt x="233" y="71"/>
                </a:lnTo>
                <a:lnTo>
                  <a:pt x="230" y="60"/>
                </a:lnTo>
                <a:lnTo>
                  <a:pt x="250" y="51"/>
                </a:lnTo>
                <a:lnTo>
                  <a:pt x="273" y="36"/>
                </a:lnTo>
                <a:lnTo>
                  <a:pt x="287" y="43"/>
                </a:lnTo>
                <a:lnTo>
                  <a:pt x="278" y="26"/>
                </a:lnTo>
                <a:lnTo>
                  <a:pt x="289" y="20"/>
                </a:lnTo>
                <a:lnTo>
                  <a:pt x="304" y="9"/>
                </a:lnTo>
                <a:lnTo>
                  <a:pt x="315" y="0"/>
                </a:lnTo>
                <a:lnTo>
                  <a:pt x="326" y="0"/>
                </a:lnTo>
                <a:lnTo>
                  <a:pt x="337" y="14"/>
                </a:lnTo>
                <a:lnTo>
                  <a:pt x="346" y="3"/>
                </a:lnTo>
                <a:lnTo>
                  <a:pt x="361" y="3"/>
                </a:lnTo>
                <a:lnTo>
                  <a:pt x="366" y="12"/>
                </a:lnTo>
                <a:lnTo>
                  <a:pt x="389" y="12"/>
                </a:lnTo>
                <a:lnTo>
                  <a:pt x="414" y="20"/>
                </a:lnTo>
                <a:lnTo>
                  <a:pt x="428" y="34"/>
                </a:lnTo>
                <a:lnTo>
                  <a:pt x="434" y="54"/>
                </a:lnTo>
                <a:lnTo>
                  <a:pt x="442" y="60"/>
                </a:lnTo>
                <a:lnTo>
                  <a:pt x="459" y="54"/>
                </a:lnTo>
                <a:lnTo>
                  <a:pt x="473" y="62"/>
                </a:lnTo>
                <a:lnTo>
                  <a:pt x="494" y="68"/>
                </a:lnTo>
                <a:lnTo>
                  <a:pt x="519" y="65"/>
                </a:lnTo>
              </a:path>
            </a:pathLst>
          </a:custGeom>
          <a:solidFill>
            <a:srgbClr val="218535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6" name="Freeform 22"/>
          <p:cNvSpPr>
            <a:spLocks/>
          </p:cNvSpPr>
          <p:nvPr/>
        </p:nvSpPr>
        <p:spPr bwMode="auto">
          <a:xfrm>
            <a:off x="3645813" y="1941455"/>
            <a:ext cx="1997647" cy="1521066"/>
          </a:xfrm>
          <a:custGeom>
            <a:avLst/>
            <a:gdLst>
              <a:gd name="T0" fmla="*/ 63 w 1133"/>
              <a:gd name="T1" fmla="*/ 255 h 907"/>
              <a:gd name="T2" fmla="*/ 31 w 1133"/>
              <a:gd name="T3" fmla="*/ 188 h 907"/>
              <a:gd name="T4" fmla="*/ 9 w 1133"/>
              <a:gd name="T5" fmla="*/ 126 h 907"/>
              <a:gd name="T6" fmla="*/ 63 w 1133"/>
              <a:gd name="T7" fmla="*/ 63 h 907"/>
              <a:gd name="T8" fmla="*/ 151 w 1133"/>
              <a:gd name="T9" fmla="*/ 38 h 907"/>
              <a:gd name="T10" fmla="*/ 210 w 1133"/>
              <a:gd name="T11" fmla="*/ 26 h 907"/>
              <a:gd name="T12" fmla="*/ 286 w 1133"/>
              <a:gd name="T13" fmla="*/ 48 h 907"/>
              <a:gd name="T14" fmla="*/ 392 w 1133"/>
              <a:gd name="T15" fmla="*/ 29 h 907"/>
              <a:gd name="T16" fmla="*/ 469 w 1133"/>
              <a:gd name="T17" fmla="*/ 0 h 907"/>
              <a:gd name="T18" fmla="*/ 517 w 1133"/>
              <a:gd name="T19" fmla="*/ 60 h 907"/>
              <a:gd name="T20" fmla="*/ 599 w 1133"/>
              <a:gd name="T21" fmla="*/ 79 h 907"/>
              <a:gd name="T22" fmla="*/ 676 w 1133"/>
              <a:gd name="T23" fmla="*/ 111 h 907"/>
              <a:gd name="T24" fmla="*/ 698 w 1133"/>
              <a:gd name="T25" fmla="*/ 65 h 907"/>
              <a:gd name="T26" fmla="*/ 724 w 1133"/>
              <a:gd name="T27" fmla="*/ 32 h 907"/>
              <a:gd name="T28" fmla="*/ 783 w 1133"/>
              <a:gd name="T29" fmla="*/ 15 h 907"/>
              <a:gd name="T30" fmla="*/ 846 w 1133"/>
              <a:gd name="T31" fmla="*/ 55 h 907"/>
              <a:gd name="T32" fmla="*/ 840 w 1133"/>
              <a:gd name="T33" fmla="*/ 97 h 907"/>
              <a:gd name="T34" fmla="*/ 857 w 1133"/>
              <a:gd name="T35" fmla="*/ 185 h 907"/>
              <a:gd name="T36" fmla="*/ 854 w 1133"/>
              <a:gd name="T37" fmla="*/ 253 h 907"/>
              <a:gd name="T38" fmla="*/ 871 w 1133"/>
              <a:gd name="T39" fmla="*/ 327 h 907"/>
              <a:gd name="T40" fmla="*/ 902 w 1133"/>
              <a:gd name="T41" fmla="*/ 347 h 907"/>
              <a:gd name="T42" fmla="*/ 928 w 1133"/>
              <a:gd name="T43" fmla="*/ 316 h 907"/>
              <a:gd name="T44" fmla="*/ 962 w 1133"/>
              <a:gd name="T45" fmla="*/ 350 h 907"/>
              <a:gd name="T46" fmla="*/ 1064 w 1133"/>
              <a:gd name="T47" fmla="*/ 312 h 907"/>
              <a:gd name="T48" fmla="*/ 1109 w 1133"/>
              <a:gd name="T49" fmla="*/ 364 h 907"/>
              <a:gd name="T50" fmla="*/ 1123 w 1133"/>
              <a:gd name="T51" fmla="*/ 435 h 907"/>
              <a:gd name="T52" fmla="*/ 1098 w 1133"/>
              <a:gd name="T53" fmla="*/ 523 h 907"/>
              <a:gd name="T54" fmla="*/ 1047 w 1133"/>
              <a:gd name="T55" fmla="*/ 559 h 907"/>
              <a:gd name="T56" fmla="*/ 1033 w 1133"/>
              <a:gd name="T57" fmla="*/ 628 h 907"/>
              <a:gd name="T58" fmla="*/ 990 w 1133"/>
              <a:gd name="T59" fmla="*/ 574 h 907"/>
              <a:gd name="T60" fmla="*/ 883 w 1133"/>
              <a:gd name="T61" fmla="*/ 540 h 907"/>
              <a:gd name="T62" fmla="*/ 837 w 1133"/>
              <a:gd name="T63" fmla="*/ 545 h 907"/>
              <a:gd name="T64" fmla="*/ 758 w 1133"/>
              <a:gd name="T65" fmla="*/ 597 h 907"/>
              <a:gd name="T66" fmla="*/ 647 w 1133"/>
              <a:gd name="T67" fmla="*/ 710 h 907"/>
              <a:gd name="T68" fmla="*/ 564 w 1133"/>
              <a:gd name="T69" fmla="*/ 781 h 907"/>
              <a:gd name="T70" fmla="*/ 540 w 1133"/>
              <a:gd name="T71" fmla="*/ 823 h 907"/>
              <a:gd name="T72" fmla="*/ 505 w 1133"/>
              <a:gd name="T73" fmla="*/ 886 h 907"/>
              <a:gd name="T74" fmla="*/ 445 w 1133"/>
              <a:gd name="T75" fmla="*/ 878 h 907"/>
              <a:gd name="T76" fmla="*/ 355 w 1133"/>
              <a:gd name="T77" fmla="*/ 894 h 907"/>
              <a:gd name="T78" fmla="*/ 286 w 1133"/>
              <a:gd name="T79" fmla="*/ 841 h 907"/>
              <a:gd name="T80" fmla="*/ 174 w 1133"/>
              <a:gd name="T81" fmla="*/ 792 h 907"/>
              <a:gd name="T82" fmla="*/ 69 w 1133"/>
              <a:gd name="T83" fmla="*/ 858 h 907"/>
              <a:gd name="T84" fmla="*/ 46 w 1133"/>
              <a:gd name="T85" fmla="*/ 804 h 907"/>
              <a:gd name="T86" fmla="*/ 48 w 1133"/>
              <a:gd name="T87" fmla="*/ 690 h 907"/>
              <a:gd name="T88" fmla="*/ 143 w 1133"/>
              <a:gd name="T89" fmla="*/ 520 h 907"/>
              <a:gd name="T90" fmla="*/ 190 w 1133"/>
              <a:gd name="T91" fmla="*/ 443 h 907"/>
              <a:gd name="T92" fmla="*/ 128 w 1133"/>
              <a:gd name="T93" fmla="*/ 412 h 907"/>
              <a:gd name="T94" fmla="*/ 86 w 1133"/>
              <a:gd name="T95" fmla="*/ 330 h 907"/>
              <a:gd name="T96" fmla="*/ 12 w 1133"/>
              <a:gd name="T97" fmla="*/ 324 h 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133" h="907">
                <a:moveTo>
                  <a:pt x="12" y="324"/>
                </a:moveTo>
                <a:lnTo>
                  <a:pt x="29" y="293"/>
                </a:lnTo>
                <a:lnTo>
                  <a:pt x="51" y="253"/>
                </a:lnTo>
                <a:lnTo>
                  <a:pt x="63" y="255"/>
                </a:lnTo>
                <a:lnTo>
                  <a:pt x="65" y="245"/>
                </a:lnTo>
                <a:lnTo>
                  <a:pt x="51" y="202"/>
                </a:lnTo>
                <a:lnTo>
                  <a:pt x="34" y="185"/>
                </a:lnTo>
                <a:lnTo>
                  <a:pt x="31" y="188"/>
                </a:lnTo>
                <a:lnTo>
                  <a:pt x="20" y="191"/>
                </a:lnTo>
                <a:lnTo>
                  <a:pt x="6" y="176"/>
                </a:lnTo>
                <a:lnTo>
                  <a:pt x="0" y="157"/>
                </a:lnTo>
                <a:lnTo>
                  <a:pt x="9" y="126"/>
                </a:lnTo>
                <a:lnTo>
                  <a:pt x="38" y="97"/>
                </a:lnTo>
                <a:lnTo>
                  <a:pt x="43" y="79"/>
                </a:lnTo>
                <a:lnTo>
                  <a:pt x="38" y="65"/>
                </a:lnTo>
                <a:lnTo>
                  <a:pt x="63" y="63"/>
                </a:lnTo>
                <a:lnTo>
                  <a:pt x="100" y="65"/>
                </a:lnTo>
                <a:lnTo>
                  <a:pt x="117" y="65"/>
                </a:lnTo>
                <a:lnTo>
                  <a:pt x="131" y="60"/>
                </a:lnTo>
                <a:lnTo>
                  <a:pt x="151" y="38"/>
                </a:lnTo>
                <a:lnTo>
                  <a:pt x="153" y="32"/>
                </a:lnTo>
                <a:lnTo>
                  <a:pt x="165" y="34"/>
                </a:lnTo>
                <a:lnTo>
                  <a:pt x="179" y="46"/>
                </a:lnTo>
                <a:lnTo>
                  <a:pt x="210" y="26"/>
                </a:lnTo>
                <a:lnTo>
                  <a:pt x="236" y="38"/>
                </a:lnTo>
                <a:lnTo>
                  <a:pt x="253" y="51"/>
                </a:lnTo>
                <a:lnTo>
                  <a:pt x="270" y="57"/>
                </a:lnTo>
                <a:lnTo>
                  <a:pt x="286" y="48"/>
                </a:lnTo>
                <a:lnTo>
                  <a:pt x="312" y="29"/>
                </a:lnTo>
                <a:lnTo>
                  <a:pt x="358" y="43"/>
                </a:lnTo>
                <a:lnTo>
                  <a:pt x="369" y="38"/>
                </a:lnTo>
                <a:lnTo>
                  <a:pt x="392" y="29"/>
                </a:lnTo>
                <a:lnTo>
                  <a:pt x="412" y="34"/>
                </a:lnTo>
                <a:lnTo>
                  <a:pt x="435" y="26"/>
                </a:lnTo>
                <a:lnTo>
                  <a:pt x="452" y="12"/>
                </a:lnTo>
                <a:lnTo>
                  <a:pt x="469" y="0"/>
                </a:lnTo>
                <a:lnTo>
                  <a:pt x="491" y="12"/>
                </a:lnTo>
                <a:lnTo>
                  <a:pt x="500" y="32"/>
                </a:lnTo>
                <a:lnTo>
                  <a:pt x="505" y="51"/>
                </a:lnTo>
                <a:lnTo>
                  <a:pt x="517" y="60"/>
                </a:lnTo>
                <a:lnTo>
                  <a:pt x="536" y="55"/>
                </a:lnTo>
                <a:lnTo>
                  <a:pt x="564" y="46"/>
                </a:lnTo>
                <a:lnTo>
                  <a:pt x="585" y="88"/>
                </a:lnTo>
                <a:lnTo>
                  <a:pt x="599" y="79"/>
                </a:lnTo>
                <a:lnTo>
                  <a:pt x="628" y="103"/>
                </a:lnTo>
                <a:lnTo>
                  <a:pt x="647" y="119"/>
                </a:lnTo>
                <a:lnTo>
                  <a:pt x="659" y="117"/>
                </a:lnTo>
                <a:lnTo>
                  <a:pt x="676" y="111"/>
                </a:lnTo>
                <a:lnTo>
                  <a:pt x="692" y="108"/>
                </a:lnTo>
                <a:lnTo>
                  <a:pt x="701" y="103"/>
                </a:lnTo>
                <a:lnTo>
                  <a:pt x="704" y="72"/>
                </a:lnTo>
                <a:lnTo>
                  <a:pt x="698" y="65"/>
                </a:lnTo>
                <a:lnTo>
                  <a:pt x="692" y="55"/>
                </a:lnTo>
                <a:lnTo>
                  <a:pt x="695" y="46"/>
                </a:lnTo>
                <a:lnTo>
                  <a:pt x="707" y="38"/>
                </a:lnTo>
                <a:lnTo>
                  <a:pt x="724" y="32"/>
                </a:lnTo>
                <a:lnTo>
                  <a:pt x="740" y="26"/>
                </a:lnTo>
                <a:lnTo>
                  <a:pt x="755" y="38"/>
                </a:lnTo>
                <a:lnTo>
                  <a:pt x="769" y="26"/>
                </a:lnTo>
                <a:lnTo>
                  <a:pt x="783" y="15"/>
                </a:lnTo>
                <a:lnTo>
                  <a:pt x="809" y="9"/>
                </a:lnTo>
                <a:lnTo>
                  <a:pt x="828" y="0"/>
                </a:lnTo>
                <a:lnTo>
                  <a:pt x="851" y="32"/>
                </a:lnTo>
                <a:lnTo>
                  <a:pt x="846" y="55"/>
                </a:lnTo>
                <a:lnTo>
                  <a:pt x="868" y="77"/>
                </a:lnTo>
                <a:lnTo>
                  <a:pt x="868" y="88"/>
                </a:lnTo>
                <a:lnTo>
                  <a:pt x="854" y="94"/>
                </a:lnTo>
                <a:lnTo>
                  <a:pt x="840" y="97"/>
                </a:lnTo>
                <a:lnTo>
                  <a:pt x="843" y="122"/>
                </a:lnTo>
                <a:lnTo>
                  <a:pt x="868" y="131"/>
                </a:lnTo>
                <a:lnTo>
                  <a:pt x="877" y="159"/>
                </a:lnTo>
                <a:lnTo>
                  <a:pt x="857" y="185"/>
                </a:lnTo>
                <a:lnTo>
                  <a:pt x="868" y="210"/>
                </a:lnTo>
                <a:lnTo>
                  <a:pt x="874" y="236"/>
                </a:lnTo>
                <a:lnTo>
                  <a:pt x="866" y="245"/>
                </a:lnTo>
                <a:lnTo>
                  <a:pt x="854" y="253"/>
                </a:lnTo>
                <a:lnTo>
                  <a:pt x="851" y="267"/>
                </a:lnTo>
                <a:lnTo>
                  <a:pt x="866" y="290"/>
                </a:lnTo>
                <a:lnTo>
                  <a:pt x="871" y="304"/>
                </a:lnTo>
                <a:lnTo>
                  <a:pt x="871" y="327"/>
                </a:lnTo>
                <a:lnTo>
                  <a:pt x="871" y="347"/>
                </a:lnTo>
                <a:lnTo>
                  <a:pt x="877" y="355"/>
                </a:lnTo>
                <a:lnTo>
                  <a:pt x="883" y="355"/>
                </a:lnTo>
                <a:lnTo>
                  <a:pt x="902" y="347"/>
                </a:lnTo>
                <a:lnTo>
                  <a:pt x="902" y="324"/>
                </a:lnTo>
                <a:lnTo>
                  <a:pt x="911" y="316"/>
                </a:lnTo>
                <a:lnTo>
                  <a:pt x="916" y="307"/>
                </a:lnTo>
                <a:lnTo>
                  <a:pt x="928" y="316"/>
                </a:lnTo>
                <a:lnTo>
                  <a:pt x="931" y="341"/>
                </a:lnTo>
                <a:lnTo>
                  <a:pt x="933" y="355"/>
                </a:lnTo>
                <a:lnTo>
                  <a:pt x="945" y="355"/>
                </a:lnTo>
                <a:lnTo>
                  <a:pt x="962" y="350"/>
                </a:lnTo>
                <a:lnTo>
                  <a:pt x="970" y="338"/>
                </a:lnTo>
                <a:lnTo>
                  <a:pt x="979" y="324"/>
                </a:lnTo>
                <a:lnTo>
                  <a:pt x="979" y="312"/>
                </a:lnTo>
                <a:lnTo>
                  <a:pt x="1064" y="312"/>
                </a:lnTo>
                <a:lnTo>
                  <a:pt x="1067" y="333"/>
                </a:lnTo>
                <a:lnTo>
                  <a:pt x="1070" y="352"/>
                </a:lnTo>
                <a:lnTo>
                  <a:pt x="1082" y="361"/>
                </a:lnTo>
                <a:lnTo>
                  <a:pt x="1109" y="364"/>
                </a:lnTo>
                <a:lnTo>
                  <a:pt x="1113" y="378"/>
                </a:lnTo>
                <a:lnTo>
                  <a:pt x="1132" y="390"/>
                </a:lnTo>
                <a:lnTo>
                  <a:pt x="1127" y="415"/>
                </a:lnTo>
                <a:lnTo>
                  <a:pt x="1123" y="435"/>
                </a:lnTo>
                <a:lnTo>
                  <a:pt x="1106" y="455"/>
                </a:lnTo>
                <a:lnTo>
                  <a:pt x="1087" y="466"/>
                </a:lnTo>
                <a:lnTo>
                  <a:pt x="1087" y="497"/>
                </a:lnTo>
                <a:lnTo>
                  <a:pt x="1098" y="523"/>
                </a:lnTo>
                <a:lnTo>
                  <a:pt x="1082" y="531"/>
                </a:lnTo>
                <a:lnTo>
                  <a:pt x="1075" y="511"/>
                </a:lnTo>
                <a:lnTo>
                  <a:pt x="1067" y="537"/>
                </a:lnTo>
                <a:lnTo>
                  <a:pt x="1047" y="559"/>
                </a:lnTo>
                <a:lnTo>
                  <a:pt x="1064" y="588"/>
                </a:lnTo>
                <a:lnTo>
                  <a:pt x="1078" y="611"/>
                </a:lnTo>
                <a:lnTo>
                  <a:pt x="1058" y="625"/>
                </a:lnTo>
                <a:lnTo>
                  <a:pt x="1033" y="628"/>
                </a:lnTo>
                <a:lnTo>
                  <a:pt x="1010" y="625"/>
                </a:lnTo>
                <a:lnTo>
                  <a:pt x="985" y="642"/>
                </a:lnTo>
                <a:lnTo>
                  <a:pt x="970" y="594"/>
                </a:lnTo>
                <a:lnTo>
                  <a:pt x="990" y="574"/>
                </a:lnTo>
                <a:lnTo>
                  <a:pt x="942" y="566"/>
                </a:lnTo>
                <a:lnTo>
                  <a:pt x="916" y="551"/>
                </a:lnTo>
                <a:lnTo>
                  <a:pt x="902" y="557"/>
                </a:lnTo>
                <a:lnTo>
                  <a:pt x="883" y="540"/>
                </a:lnTo>
                <a:lnTo>
                  <a:pt x="877" y="554"/>
                </a:lnTo>
                <a:lnTo>
                  <a:pt x="863" y="562"/>
                </a:lnTo>
                <a:lnTo>
                  <a:pt x="851" y="559"/>
                </a:lnTo>
                <a:lnTo>
                  <a:pt x="837" y="545"/>
                </a:lnTo>
                <a:lnTo>
                  <a:pt x="823" y="551"/>
                </a:lnTo>
                <a:lnTo>
                  <a:pt x="806" y="568"/>
                </a:lnTo>
                <a:lnTo>
                  <a:pt x="789" y="583"/>
                </a:lnTo>
                <a:lnTo>
                  <a:pt x="758" y="597"/>
                </a:lnTo>
                <a:lnTo>
                  <a:pt x="744" y="602"/>
                </a:lnTo>
                <a:lnTo>
                  <a:pt x="724" y="623"/>
                </a:lnTo>
                <a:lnTo>
                  <a:pt x="650" y="685"/>
                </a:lnTo>
                <a:lnTo>
                  <a:pt x="647" y="710"/>
                </a:lnTo>
                <a:lnTo>
                  <a:pt x="628" y="707"/>
                </a:lnTo>
                <a:lnTo>
                  <a:pt x="616" y="735"/>
                </a:lnTo>
                <a:lnTo>
                  <a:pt x="582" y="766"/>
                </a:lnTo>
                <a:lnTo>
                  <a:pt x="564" y="781"/>
                </a:lnTo>
                <a:lnTo>
                  <a:pt x="568" y="790"/>
                </a:lnTo>
                <a:lnTo>
                  <a:pt x="571" y="801"/>
                </a:lnTo>
                <a:lnTo>
                  <a:pt x="559" y="809"/>
                </a:lnTo>
                <a:lnTo>
                  <a:pt x="540" y="823"/>
                </a:lnTo>
                <a:lnTo>
                  <a:pt x="528" y="827"/>
                </a:lnTo>
                <a:lnTo>
                  <a:pt x="525" y="852"/>
                </a:lnTo>
                <a:lnTo>
                  <a:pt x="519" y="880"/>
                </a:lnTo>
                <a:lnTo>
                  <a:pt x="505" y="886"/>
                </a:lnTo>
                <a:lnTo>
                  <a:pt x="491" y="855"/>
                </a:lnTo>
                <a:lnTo>
                  <a:pt x="474" y="841"/>
                </a:lnTo>
                <a:lnTo>
                  <a:pt x="454" y="852"/>
                </a:lnTo>
                <a:lnTo>
                  <a:pt x="445" y="878"/>
                </a:lnTo>
                <a:lnTo>
                  <a:pt x="409" y="880"/>
                </a:lnTo>
                <a:lnTo>
                  <a:pt x="389" y="886"/>
                </a:lnTo>
                <a:lnTo>
                  <a:pt x="364" y="906"/>
                </a:lnTo>
                <a:lnTo>
                  <a:pt x="355" y="894"/>
                </a:lnTo>
                <a:lnTo>
                  <a:pt x="350" y="861"/>
                </a:lnTo>
                <a:lnTo>
                  <a:pt x="341" y="849"/>
                </a:lnTo>
                <a:lnTo>
                  <a:pt x="310" y="869"/>
                </a:lnTo>
                <a:lnTo>
                  <a:pt x="286" y="841"/>
                </a:lnTo>
                <a:lnTo>
                  <a:pt x="259" y="846"/>
                </a:lnTo>
                <a:lnTo>
                  <a:pt x="238" y="838"/>
                </a:lnTo>
                <a:lnTo>
                  <a:pt x="216" y="844"/>
                </a:lnTo>
                <a:lnTo>
                  <a:pt x="174" y="792"/>
                </a:lnTo>
                <a:lnTo>
                  <a:pt x="153" y="792"/>
                </a:lnTo>
                <a:lnTo>
                  <a:pt x="122" y="818"/>
                </a:lnTo>
                <a:lnTo>
                  <a:pt x="94" y="823"/>
                </a:lnTo>
                <a:lnTo>
                  <a:pt x="69" y="858"/>
                </a:lnTo>
                <a:lnTo>
                  <a:pt x="46" y="844"/>
                </a:lnTo>
                <a:lnTo>
                  <a:pt x="6" y="863"/>
                </a:lnTo>
                <a:lnTo>
                  <a:pt x="0" y="832"/>
                </a:lnTo>
                <a:lnTo>
                  <a:pt x="46" y="804"/>
                </a:lnTo>
                <a:lnTo>
                  <a:pt x="38" y="787"/>
                </a:lnTo>
                <a:lnTo>
                  <a:pt x="31" y="770"/>
                </a:lnTo>
                <a:lnTo>
                  <a:pt x="55" y="735"/>
                </a:lnTo>
                <a:lnTo>
                  <a:pt x="48" y="690"/>
                </a:lnTo>
                <a:lnTo>
                  <a:pt x="55" y="602"/>
                </a:lnTo>
                <a:lnTo>
                  <a:pt x="77" y="571"/>
                </a:lnTo>
                <a:lnTo>
                  <a:pt x="111" y="545"/>
                </a:lnTo>
                <a:lnTo>
                  <a:pt x="143" y="520"/>
                </a:lnTo>
                <a:lnTo>
                  <a:pt x="171" y="497"/>
                </a:lnTo>
                <a:lnTo>
                  <a:pt x="185" y="480"/>
                </a:lnTo>
                <a:lnTo>
                  <a:pt x="193" y="466"/>
                </a:lnTo>
                <a:lnTo>
                  <a:pt x="190" y="443"/>
                </a:lnTo>
                <a:lnTo>
                  <a:pt x="176" y="429"/>
                </a:lnTo>
                <a:lnTo>
                  <a:pt x="157" y="423"/>
                </a:lnTo>
                <a:lnTo>
                  <a:pt x="134" y="423"/>
                </a:lnTo>
                <a:lnTo>
                  <a:pt x="128" y="412"/>
                </a:lnTo>
                <a:lnTo>
                  <a:pt x="125" y="392"/>
                </a:lnTo>
                <a:lnTo>
                  <a:pt x="119" y="364"/>
                </a:lnTo>
                <a:lnTo>
                  <a:pt x="103" y="338"/>
                </a:lnTo>
                <a:lnTo>
                  <a:pt x="86" y="330"/>
                </a:lnTo>
                <a:lnTo>
                  <a:pt x="57" y="324"/>
                </a:lnTo>
                <a:lnTo>
                  <a:pt x="38" y="327"/>
                </a:lnTo>
                <a:lnTo>
                  <a:pt x="26" y="330"/>
                </a:lnTo>
                <a:lnTo>
                  <a:pt x="12" y="324"/>
                </a:lnTo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grpSp>
        <p:nvGrpSpPr>
          <p:cNvPr id="27" name="Group 42"/>
          <p:cNvGrpSpPr>
            <a:grpSpLocks/>
          </p:cNvGrpSpPr>
          <p:nvPr/>
        </p:nvGrpSpPr>
        <p:grpSpPr bwMode="auto">
          <a:xfrm>
            <a:off x="1157438" y="5280430"/>
            <a:ext cx="2105425" cy="765638"/>
            <a:chOff x="3696" y="3336"/>
            <a:chExt cx="1249" cy="457"/>
          </a:xfrm>
          <a:solidFill>
            <a:srgbClr val="007FC7"/>
          </a:solidFill>
        </p:grpSpPr>
        <p:sp>
          <p:nvSpPr>
            <p:cNvPr id="28" name="Freeform 43"/>
            <p:cNvSpPr>
              <a:spLocks/>
            </p:cNvSpPr>
            <p:nvPr/>
          </p:nvSpPr>
          <p:spPr bwMode="auto">
            <a:xfrm>
              <a:off x="3759" y="3453"/>
              <a:ext cx="66" cy="104"/>
            </a:xfrm>
            <a:custGeom>
              <a:avLst/>
              <a:gdLst>
                <a:gd name="T0" fmla="*/ 65 w 66"/>
                <a:gd name="T1" fmla="*/ 69 h 104"/>
                <a:gd name="T2" fmla="*/ 58 w 66"/>
                <a:gd name="T3" fmla="*/ 0 h 104"/>
                <a:gd name="T4" fmla="*/ 16 w 66"/>
                <a:gd name="T5" fmla="*/ 0 h 104"/>
                <a:gd name="T6" fmla="*/ 0 w 66"/>
                <a:gd name="T7" fmla="*/ 23 h 104"/>
                <a:gd name="T8" fmla="*/ 25 w 66"/>
                <a:gd name="T9" fmla="*/ 96 h 104"/>
                <a:gd name="T10" fmla="*/ 46 w 66"/>
                <a:gd name="T11" fmla="*/ 103 h 104"/>
                <a:gd name="T12" fmla="*/ 65 w 66"/>
                <a:gd name="T13" fmla="*/ 69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104">
                  <a:moveTo>
                    <a:pt x="65" y="69"/>
                  </a:moveTo>
                  <a:lnTo>
                    <a:pt x="58" y="0"/>
                  </a:lnTo>
                  <a:lnTo>
                    <a:pt x="16" y="0"/>
                  </a:lnTo>
                  <a:lnTo>
                    <a:pt x="0" y="23"/>
                  </a:lnTo>
                  <a:lnTo>
                    <a:pt x="25" y="96"/>
                  </a:lnTo>
                  <a:lnTo>
                    <a:pt x="46" y="103"/>
                  </a:lnTo>
                  <a:lnTo>
                    <a:pt x="65" y="69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0" name="Freeform 44"/>
            <p:cNvSpPr>
              <a:spLocks/>
            </p:cNvSpPr>
            <p:nvPr/>
          </p:nvSpPr>
          <p:spPr bwMode="auto">
            <a:xfrm>
              <a:off x="4836" y="3336"/>
              <a:ext cx="109" cy="114"/>
            </a:xfrm>
            <a:custGeom>
              <a:avLst/>
              <a:gdLst>
                <a:gd name="T0" fmla="*/ 102 w 109"/>
                <a:gd name="T1" fmla="*/ 63 h 114"/>
                <a:gd name="T2" fmla="*/ 108 w 109"/>
                <a:gd name="T3" fmla="*/ 0 h 114"/>
                <a:gd name="T4" fmla="*/ 85 w 109"/>
                <a:gd name="T5" fmla="*/ 5 h 114"/>
                <a:gd name="T6" fmla="*/ 83 w 109"/>
                <a:gd name="T7" fmla="*/ 27 h 114"/>
                <a:gd name="T8" fmla="*/ 15 w 109"/>
                <a:gd name="T9" fmla="*/ 45 h 114"/>
                <a:gd name="T10" fmla="*/ 0 w 109"/>
                <a:gd name="T11" fmla="*/ 107 h 114"/>
                <a:gd name="T12" fmla="*/ 36 w 109"/>
                <a:gd name="T13" fmla="*/ 113 h 114"/>
                <a:gd name="T14" fmla="*/ 52 w 109"/>
                <a:gd name="T15" fmla="*/ 84 h 114"/>
                <a:gd name="T16" fmla="*/ 102 w 109"/>
                <a:gd name="T17" fmla="*/ 63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9" h="114">
                  <a:moveTo>
                    <a:pt x="102" y="63"/>
                  </a:moveTo>
                  <a:lnTo>
                    <a:pt x="108" y="0"/>
                  </a:lnTo>
                  <a:lnTo>
                    <a:pt x="85" y="5"/>
                  </a:lnTo>
                  <a:lnTo>
                    <a:pt x="83" y="27"/>
                  </a:lnTo>
                  <a:lnTo>
                    <a:pt x="15" y="45"/>
                  </a:lnTo>
                  <a:lnTo>
                    <a:pt x="0" y="107"/>
                  </a:lnTo>
                  <a:lnTo>
                    <a:pt x="36" y="113"/>
                  </a:lnTo>
                  <a:lnTo>
                    <a:pt x="52" y="84"/>
                  </a:lnTo>
                  <a:lnTo>
                    <a:pt x="102" y="63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1" name="Freeform 45"/>
            <p:cNvSpPr>
              <a:spLocks/>
            </p:cNvSpPr>
            <p:nvPr/>
          </p:nvSpPr>
          <p:spPr bwMode="auto">
            <a:xfrm>
              <a:off x="3923" y="3633"/>
              <a:ext cx="66" cy="53"/>
            </a:xfrm>
            <a:custGeom>
              <a:avLst/>
              <a:gdLst>
                <a:gd name="T0" fmla="*/ 65 w 66"/>
                <a:gd name="T1" fmla="*/ 21 h 53"/>
                <a:gd name="T2" fmla="*/ 24 w 66"/>
                <a:gd name="T3" fmla="*/ 0 h 53"/>
                <a:gd name="T4" fmla="*/ 0 w 66"/>
                <a:gd name="T5" fmla="*/ 18 h 53"/>
                <a:gd name="T6" fmla="*/ 19 w 66"/>
                <a:gd name="T7" fmla="*/ 52 h 53"/>
                <a:gd name="T8" fmla="*/ 54 w 66"/>
                <a:gd name="T9" fmla="*/ 52 h 53"/>
                <a:gd name="T10" fmla="*/ 65 w 66"/>
                <a:gd name="T11" fmla="*/ 2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53">
                  <a:moveTo>
                    <a:pt x="65" y="21"/>
                  </a:moveTo>
                  <a:lnTo>
                    <a:pt x="24" y="0"/>
                  </a:lnTo>
                  <a:lnTo>
                    <a:pt x="0" y="18"/>
                  </a:lnTo>
                  <a:lnTo>
                    <a:pt x="19" y="52"/>
                  </a:lnTo>
                  <a:lnTo>
                    <a:pt x="54" y="52"/>
                  </a:lnTo>
                  <a:lnTo>
                    <a:pt x="65" y="21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2" name="Freeform 46"/>
            <p:cNvSpPr>
              <a:spLocks/>
            </p:cNvSpPr>
            <p:nvPr/>
          </p:nvSpPr>
          <p:spPr bwMode="auto">
            <a:xfrm>
              <a:off x="3696" y="3732"/>
              <a:ext cx="86" cy="61"/>
            </a:xfrm>
            <a:custGeom>
              <a:avLst/>
              <a:gdLst>
                <a:gd name="T0" fmla="*/ 55 w 86"/>
                <a:gd name="T1" fmla="*/ 60 h 61"/>
                <a:gd name="T2" fmla="*/ 85 w 86"/>
                <a:gd name="T3" fmla="*/ 5 h 61"/>
                <a:gd name="T4" fmla="*/ 57 w 86"/>
                <a:gd name="T5" fmla="*/ 0 h 61"/>
                <a:gd name="T6" fmla="*/ 41 w 86"/>
                <a:gd name="T7" fmla="*/ 18 h 61"/>
                <a:gd name="T8" fmla="*/ 13 w 86"/>
                <a:gd name="T9" fmla="*/ 18 h 61"/>
                <a:gd name="T10" fmla="*/ 0 w 86"/>
                <a:gd name="T11" fmla="*/ 36 h 61"/>
                <a:gd name="T12" fmla="*/ 55 w 86"/>
                <a:gd name="T13" fmla="*/ 6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61">
                  <a:moveTo>
                    <a:pt x="55" y="60"/>
                  </a:moveTo>
                  <a:lnTo>
                    <a:pt x="85" y="5"/>
                  </a:lnTo>
                  <a:lnTo>
                    <a:pt x="57" y="0"/>
                  </a:lnTo>
                  <a:lnTo>
                    <a:pt x="41" y="18"/>
                  </a:lnTo>
                  <a:lnTo>
                    <a:pt x="13" y="18"/>
                  </a:lnTo>
                  <a:lnTo>
                    <a:pt x="0" y="36"/>
                  </a:lnTo>
                  <a:lnTo>
                    <a:pt x="55" y="6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3" name="Freeform 47"/>
            <p:cNvSpPr>
              <a:spLocks/>
            </p:cNvSpPr>
            <p:nvPr/>
          </p:nvSpPr>
          <p:spPr bwMode="auto">
            <a:xfrm>
              <a:off x="4327" y="3647"/>
              <a:ext cx="120" cy="121"/>
            </a:xfrm>
            <a:custGeom>
              <a:avLst/>
              <a:gdLst>
                <a:gd name="T0" fmla="*/ 119 w 120"/>
                <a:gd name="T1" fmla="*/ 97 h 121"/>
                <a:gd name="T2" fmla="*/ 110 w 120"/>
                <a:gd name="T3" fmla="*/ 13 h 121"/>
                <a:gd name="T4" fmla="*/ 33 w 120"/>
                <a:gd name="T5" fmla="*/ 0 h 121"/>
                <a:gd name="T6" fmla="*/ 25 w 120"/>
                <a:gd name="T7" fmla="*/ 36 h 121"/>
                <a:gd name="T8" fmla="*/ 0 w 120"/>
                <a:gd name="T9" fmla="*/ 44 h 121"/>
                <a:gd name="T10" fmla="*/ 9 w 120"/>
                <a:gd name="T11" fmla="*/ 102 h 121"/>
                <a:gd name="T12" fmla="*/ 58 w 120"/>
                <a:gd name="T13" fmla="*/ 120 h 121"/>
                <a:gd name="T14" fmla="*/ 119 w 120"/>
                <a:gd name="T15" fmla="*/ 9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121">
                  <a:moveTo>
                    <a:pt x="119" y="97"/>
                  </a:moveTo>
                  <a:lnTo>
                    <a:pt x="110" y="13"/>
                  </a:lnTo>
                  <a:lnTo>
                    <a:pt x="33" y="0"/>
                  </a:lnTo>
                  <a:lnTo>
                    <a:pt x="25" y="36"/>
                  </a:lnTo>
                  <a:lnTo>
                    <a:pt x="0" y="44"/>
                  </a:lnTo>
                  <a:lnTo>
                    <a:pt x="9" y="102"/>
                  </a:lnTo>
                  <a:lnTo>
                    <a:pt x="58" y="120"/>
                  </a:lnTo>
                  <a:lnTo>
                    <a:pt x="119" y="97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4" name="Freeform 48"/>
            <p:cNvSpPr>
              <a:spLocks/>
            </p:cNvSpPr>
            <p:nvPr/>
          </p:nvSpPr>
          <p:spPr bwMode="auto">
            <a:xfrm>
              <a:off x="4038" y="3541"/>
              <a:ext cx="183" cy="153"/>
            </a:xfrm>
            <a:custGeom>
              <a:avLst/>
              <a:gdLst>
                <a:gd name="T0" fmla="*/ 99 w 183"/>
                <a:gd name="T1" fmla="*/ 146 h 153"/>
                <a:gd name="T2" fmla="*/ 130 w 183"/>
                <a:gd name="T3" fmla="*/ 109 h 153"/>
                <a:gd name="T4" fmla="*/ 149 w 183"/>
                <a:gd name="T5" fmla="*/ 51 h 153"/>
                <a:gd name="T6" fmla="*/ 182 w 183"/>
                <a:gd name="T7" fmla="*/ 13 h 153"/>
                <a:gd name="T8" fmla="*/ 152 w 183"/>
                <a:gd name="T9" fmla="*/ 0 h 153"/>
                <a:gd name="T10" fmla="*/ 112 w 183"/>
                <a:gd name="T11" fmla="*/ 34 h 153"/>
                <a:gd name="T12" fmla="*/ 0 w 183"/>
                <a:gd name="T13" fmla="*/ 55 h 153"/>
                <a:gd name="T14" fmla="*/ 53 w 183"/>
                <a:gd name="T15" fmla="*/ 152 h 153"/>
                <a:gd name="T16" fmla="*/ 99 w 183"/>
                <a:gd name="T17" fmla="*/ 146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3" h="153">
                  <a:moveTo>
                    <a:pt x="99" y="146"/>
                  </a:moveTo>
                  <a:lnTo>
                    <a:pt x="130" y="109"/>
                  </a:lnTo>
                  <a:lnTo>
                    <a:pt x="149" y="51"/>
                  </a:lnTo>
                  <a:lnTo>
                    <a:pt x="182" y="13"/>
                  </a:lnTo>
                  <a:lnTo>
                    <a:pt x="152" y="0"/>
                  </a:lnTo>
                  <a:lnTo>
                    <a:pt x="112" y="34"/>
                  </a:lnTo>
                  <a:lnTo>
                    <a:pt x="0" y="55"/>
                  </a:lnTo>
                  <a:lnTo>
                    <a:pt x="53" y="152"/>
                  </a:lnTo>
                  <a:lnTo>
                    <a:pt x="99" y="146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5" name="Freeform 49"/>
            <p:cNvSpPr>
              <a:spLocks/>
            </p:cNvSpPr>
            <p:nvPr/>
          </p:nvSpPr>
          <p:spPr bwMode="auto">
            <a:xfrm>
              <a:off x="4678" y="3472"/>
              <a:ext cx="174" cy="208"/>
            </a:xfrm>
            <a:custGeom>
              <a:avLst/>
              <a:gdLst>
                <a:gd name="T0" fmla="*/ 146 w 174"/>
                <a:gd name="T1" fmla="*/ 158 h 208"/>
                <a:gd name="T2" fmla="*/ 173 w 174"/>
                <a:gd name="T3" fmla="*/ 66 h 208"/>
                <a:gd name="T4" fmla="*/ 163 w 174"/>
                <a:gd name="T5" fmla="*/ 0 h 208"/>
                <a:gd name="T6" fmla="*/ 130 w 174"/>
                <a:gd name="T7" fmla="*/ 2 h 208"/>
                <a:gd name="T8" fmla="*/ 88 w 174"/>
                <a:gd name="T9" fmla="*/ 87 h 208"/>
                <a:gd name="T10" fmla="*/ 69 w 174"/>
                <a:gd name="T11" fmla="*/ 154 h 208"/>
                <a:gd name="T12" fmla="*/ 47 w 174"/>
                <a:gd name="T13" fmla="*/ 183 h 208"/>
                <a:gd name="T14" fmla="*/ 0 w 174"/>
                <a:gd name="T15" fmla="*/ 199 h 208"/>
                <a:gd name="T16" fmla="*/ 48 w 174"/>
                <a:gd name="T17" fmla="*/ 207 h 208"/>
                <a:gd name="T18" fmla="*/ 88 w 174"/>
                <a:gd name="T19" fmla="*/ 162 h 208"/>
                <a:gd name="T20" fmla="*/ 146 w 174"/>
                <a:gd name="T21" fmla="*/ 15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208">
                  <a:moveTo>
                    <a:pt x="146" y="158"/>
                  </a:moveTo>
                  <a:lnTo>
                    <a:pt x="173" y="66"/>
                  </a:lnTo>
                  <a:lnTo>
                    <a:pt x="163" y="0"/>
                  </a:lnTo>
                  <a:lnTo>
                    <a:pt x="130" y="2"/>
                  </a:lnTo>
                  <a:lnTo>
                    <a:pt x="88" y="87"/>
                  </a:lnTo>
                  <a:lnTo>
                    <a:pt x="69" y="154"/>
                  </a:lnTo>
                  <a:lnTo>
                    <a:pt x="47" y="183"/>
                  </a:lnTo>
                  <a:lnTo>
                    <a:pt x="0" y="199"/>
                  </a:lnTo>
                  <a:lnTo>
                    <a:pt x="48" y="207"/>
                  </a:lnTo>
                  <a:lnTo>
                    <a:pt x="88" y="162"/>
                  </a:lnTo>
                  <a:lnTo>
                    <a:pt x="146" y="158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</p:grpSp>
      <p:sp>
        <p:nvSpPr>
          <p:cNvPr id="36" name="Line 50"/>
          <p:cNvSpPr>
            <a:spLocks noChangeShapeType="1"/>
          </p:cNvSpPr>
          <p:nvPr/>
        </p:nvSpPr>
        <p:spPr bwMode="auto">
          <a:xfrm>
            <a:off x="1047960" y="5136054"/>
            <a:ext cx="2495319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37" name="Line 51"/>
          <p:cNvSpPr>
            <a:spLocks noChangeShapeType="1"/>
          </p:cNvSpPr>
          <p:nvPr/>
        </p:nvSpPr>
        <p:spPr bwMode="auto">
          <a:xfrm>
            <a:off x="3549177" y="5136054"/>
            <a:ext cx="0" cy="91001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38" name="37 Rectángulo"/>
          <p:cNvSpPr/>
          <p:nvPr/>
        </p:nvSpPr>
        <p:spPr>
          <a:xfrm>
            <a:off x="4246768" y="4767021"/>
            <a:ext cx="397868" cy="212247"/>
          </a:xfrm>
          <a:prstGeom prst="rect">
            <a:avLst/>
          </a:prstGeom>
          <a:noFill/>
          <a:ln w="28575">
            <a:solidFill>
              <a:srgbClr val="21853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59%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39" name="38 Rectángulo"/>
          <p:cNvSpPr/>
          <p:nvPr/>
        </p:nvSpPr>
        <p:spPr>
          <a:xfrm>
            <a:off x="5850698" y="2666988"/>
            <a:ext cx="397868" cy="212247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50%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0" name="39 Rectángulo"/>
          <p:cNvSpPr/>
          <p:nvPr/>
        </p:nvSpPr>
        <p:spPr>
          <a:xfrm>
            <a:off x="3860612" y="1755122"/>
            <a:ext cx="585089" cy="226102"/>
          </a:xfrm>
          <a:prstGeom prst="rect">
            <a:avLst/>
          </a:prstGeom>
          <a:noFill/>
          <a:ln w="28575">
            <a:solidFill>
              <a:srgbClr val="56842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0%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1" name="40 Rectángulo"/>
          <p:cNvSpPr/>
          <p:nvPr/>
        </p:nvSpPr>
        <p:spPr>
          <a:xfrm>
            <a:off x="7755532" y="3764345"/>
            <a:ext cx="397868" cy="212247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00B0F0"/>
                </a:solidFill>
              </a:rPr>
              <a:t>63%</a:t>
            </a:r>
            <a:endParaRPr lang="es-ES" sz="900" dirty="0">
              <a:solidFill>
                <a:srgbClr val="00B0F0"/>
              </a:solidFill>
            </a:endParaRPr>
          </a:p>
        </p:txBody>
      </p:sp>
      <p:sp>
        <p:nvSpPr>
          <p:cNvPr id="42" name="41 Rectángulo"/>
          <p:cNvSpPr/>
          <p:nvPr/>
        </p:nvSpPr>
        <p:spPr>
          <a:xfrm>
            <a:off x="4648218" y="1795221"/>
            <a:ext cx="397868" cy="212247"/>
          </a:xfrm>
          <a:prstGeom prst="rect">
            <a:avLst/>
          </a:prstGeom>
          <a:noFill/>
          <a:ln w="28575">
            <a:solidFill>
              <a:srgbClr val="56842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67%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3" name="42 Rectángulo"/>
          <p:cNvSpPr/>
          <p:nvPr/>
        </p:nvSpPr>
        <p:spPr>
          <a:xfrm>
            <a:off x="4267218" y="2540868"/>
            <a:ext cx="397868" cy="212247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62%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4" name="43 Rectángulo"/>
          <p:cNvSpPr/>
          <p:nvPr/>
        </p:nvSpPr>
        <p:spPr>
          <a:xfrm>
            <a:off x="5105418" y="3760068"/>
            <a:ext cx="397868" cy="212247"/>
          </a:xfrm>
          <a:prstGeom prst="rect">
            <a:avLst/>
          </a:prstGeom>
          <a:noFill/>
          <a:ln w="28575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54%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5" name="44 Rectángulo"/>
          <p:cNvSpPr/>
          <p:nvPr/>
        </p:nvSpPr>
        <p:spPr>
          <a:xfrm>
            <a:off x="6762700" y="2454741"/>
            <a:ext cx="397868" cy="212247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71%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6" name="45 Rectángulo"/>
          <p:cNvSpPr/>
          <p:nvPr/>
        </p:nvSpPr>
        <p:spPr>
          <a:xfrm>
            <a:off x="5877772" y="3658221"/>
            <a:ext cx="397868" cy="212247"/>
          </a:xfrm>
          <a:prstGeom prst="rect">
            <a:avLst/>
          </a:prstGeom>
          <a:noFill/>
          <a:ln w="28575">
            <a:solidFill>
              <a:srgbClr val="F9B26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54%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7" name="46 Rectángulo"/>
          <p:cNvSpPr/>
          <p:nvPr/>
        </p:nvSpPr>
        <p:spPr>
          <a:xfrm>
            <a:off x="3757171" y="3795027"/>
            <a:ext cx="397868" cy="212247"/>
          </a:xfrm>
          <a:prstGeom prst="rect">
            <a:avLst/>
          </a:prstGeom>
          <a:noFill/>
          <a:ln w="28575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56%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8" name="47 Rectángulo"/>
          <p:cNvSpPr/>
          <p:nvPr/>
        </p:nvSpPr>
        <p:spPr>
          <a:xfrm>
            <a:off x="3110163" y="1875101"/>
            <a:ext cx="397868" cy="212247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59%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9" name="48 Rectángulo"/>
          <p:cNvSpPr/>
          <p:nvPr/>
        </p:nvSpPr>
        <p:spPr>
          <a:xfrm>
            <a:off x="4683308" y="3184092"/>
            <a:ext cx="397868" cy="212247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70%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50" name="49 Rectángulo"/>
          <p:cNvSpPr/>
          <p:nvPr/>
        </p:nvSpPr>
        <p:spPr>
          <a:xfrm>
            <a:off x="5627568" y="4393288"/>
            <a:ext cx="397868" cy="212247"/>
          </a:xfrm>
          <a:prstGeom prst="rect">
            <a:avLst/>
          </a:prstGeom>
          <a:noFill/>
          <a:ln w="28575">
            <a:solidFill>
              <a:schemeClr val="accent4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58%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51" name="50 Rectángulo"/>
          <p:cNvSpPr/>
          <p:nvPr/>
        </p:nvSpPr>
        <p:spPr>
          <a:xfrm>
            <a:off x="5503286" y="2062479"/>
            <a:ext cx="397868" cy="212247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67%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52" name="51 Rectángulo"/>
          <p:cNvSpPr/>
          <p:nvPr/>
        </p:nvSpPr>
        <p:spPr>
          <a:xfrm>
            <a:off x="5149773" y="1832480"/>
            <a:ext cx="397868" cy="212247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42%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53" name="52 Rectángulo"/>
          <p:cNvSpPr/>
          <p:nvPr/>
        </p:nvSpPr>
        <p:spPr>
          <a:xfrm>
            <a:off x="5179531" y="2296468"/>
            <a:ext cx="397868" cy="212247"/>
          </a:xfrm>
          <a:prstGeom prst="rect">
            <a:avLst/>
          </a:prstGeom>
          <a:noFill/>
          <a:ln w="28575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60%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54" name="53 Rectángulo"/>
          <p:cNvSpPr/>
          <p:nvPr/>
        </p:nvSpPr>
        <p:spPr>
          <a:xfrm>
            <a:off x="2322248" y="5365297"/>
            <a:ext cx="397868" cy="212247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00B0F0"/>
                </a:solidFill>
              </a:rPr>
              <a:t>50%</a:t>
            </a:r>
            <a:endParaRPr lang="es-ES" sz="900" dirty="0">
              <a:solidFill>
                <a:srgbClr val="00B0F0"/>
              </a:solidFill>
            </a:endParaRPr>
          </a:p>
        </p:txBody>
      </p:sp>
      <p:sp>
        <p:nvSpPr>
          <p:cNvPr id="57" name="56 CuadroTexto"/>
          <p:cNvSpPr txBox="1"/>
          <p:nvPr/>
        </p:nvSpPr>
        <p:spPr>
          <a:xfrm>
            <a:off x="5148064" y="5802649"/>
            <a:ext cx="3516120" cy="769441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dirty="0" smtClean="0">
                <a:solidFill>
                  <a:srgbClr val="5F5F5F"/>
                </a:solidFill>
              </a:rPr>
              <a:t>Estos datos son de  carácter cualitativo en la mayoría de las CCAA, ya que las bases son muy reducidas. Las únicas CCAA que tienen bases superiores a 50 entrevistas son: Andalucía (65) y  Madrid  (56).</a:t>
            </a:r>
            <a:endParaRPr lang="es-ES" sz="1100" dirty="0">
              <a:solidFill>
                <a:srgbClr val="5F5F5F"/>
              </a:solidFill>
            </a:endParaRPr>
          </a:p>
        </p:txBody>
      </p:sp>
      <p:sp>
        <p:nvSpPr>
          <p:cNvPr id="58" name="57 CuadroTexto"/>
          <p:cNvSpPr txBox="1"/>
          <p:nvPr/>
        </p:nvSpPr>
        <p:spPr>
          <a:xfrm>
            <a:off x="685377" y="2658398"/>
            <a:ext cx="1654375" cy="3385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i="1" dirty="0" smtClean="0">
                <a:solidFill>
                  <a:srgbClr val="009DD9"/>
                </a:solidFill>
              </a:rPr>
              <a:t> Total 60%</a:t>
            </a:r>
            <a:endParaRPr lang="es-ES" sz="1600" i="1" dirty="0">
              <a:solidFill>
                <a:srgbClr val="009DD9"/>
              </a:solidFill>
            </a:endParaRPr>
          </a:p>
        </p:txBody>
      </p:sp>
      <p:sp>
        <p:nvSpPr>
          <p:cNvPr id="60" name="Rectangle 12"/>
          <p:cNvSpPr>
            <a:spLocks noChangeArrowheads="1"/>
          </p:cNvSpPr>
          <p:nvPr/>
        </p:nvSpPr>
        <p:spPr bwMode="auto">
          <a:xfrm>
            <a:off x="533400" y="698704"/>
            <a:ext cx="8610600" cy="50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FF"/>
                    </a:gs>
                    <a:gs pos="100000">
                      <a:srgbClr val="D5E5F3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r>
              <a:rPr lang="es-ES" sz="1400" dirty="0">
                <a:solidFill>
                  <a:srgbClr val="616365"/>
                </a:solidFill>
              </a:rPr>
              <a:t>53. ¿Has tenido alguna hipoglucemia en el colegio a consecuencia del deporte? </a:t>
            </a:r>
            <a:r>
              <a:rPr lang="es-ES" sz="1400" dirty="0">
                <a:solidFill>
                  <a:srgbClr val="FF3300"/>
                </a:solidFill>
              </a:rPr>
              <a:t>(% Sugerida y Única)</a:t>
            </a:r>
          </a:p>
        </p:txBody>
      </p:sp>
      <p:sp>
        <p:nvSpPr>
          <p:cNvPr id="56" name="Rectangle 11"/>
          <p:cNvSpPr>
            <a:spLocks noChangeArrowheads="1"/>
          </p:cNvSpPr>
          <p:nvPr/>
        </p:nvSpPr>
        <p:spPr bwMode="auto">
          <a:xfrm>
            <a:off x="762000" y="228600"/>
            <a:ext cx="75428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ctr"/>
            <a:r>
              <a:rPr lang="es-ES_tradnl" sz="2400" dirty="0">
                <a:solidFill>
                  <a:srgbClr val="0099FF"/>
                </a:solidFill>
                <a:ea typeface="ＭＳ Ｐゴシック" charset="-128"/>
              </a:rPr>
              <a:t>4</a:t>
            </a:r>
            <a:r>
              <a:rPr lang="es-ES_tradnl" sz="2400" dirty="0" smtClean="0">
                <a:solidFill>
                  <a:srgbClr val="0099FF"/>
                </a:solidFill>
                <a:ea typeface="ＭＳ Ｐゴシック" charset="-128"/>
              </a:rPr>
              <a:t>. Sobre el deporte</a:t>
            </a:r>
            <a:endParaRPr lang="es-ES_tradnl" sz="2400" dirty="0">
              <a:solidFill>
                <a:srgbClr val="0099FF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644915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62000" y="228600"/>
            <a:ext cx="75428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ctr"/>
            <a:r>
              <a:rPr lang="es-ES_tradnl" sz="2400" dirty="0">
                <a:solidFill>
                  <a:srgbClr val="0099FF"/>
                </a:solidFill>
                <a:ea typeface="ＭＳ Ｐゴシック" charset="-128"/>
              </a:rPr>
              <a:t>4</a:t>
            </a:r>
            <a:r>
              <a:rPr lang="es-ES_tradnl" sz="2400" dirty="0" smtClean="0">
                <a:solidFill>
                  <a:srgbClr val="0099FF"/>
                </a:solidFill>
                <a:ea typeface="ＭＳ Ｐゴシック" charset="-128"/>
              </a:rPr>
              <a:t>. Sobre las actividades extraescolares</a:t>
            </a:r>
            <a:endParaRPr lang="es-ES_tradnl" sz="2400" dirty="0">
              <a:solidFill>
                <a:srgbClr val="0099FF"/>
              </a:solidFill>
              <a:ea typeface="ＭＳ Ｐゴシック" charset="-128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33400" y="738664"/>
            <a:ext cx="8305800" cy="709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FF"/>
                    </a:gs>
                    <a:gs pos="100000">
                      <a:srgbClr val="D5E5F3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r>
              <a:rPr lang="es-ES" sz="1400" dirty="0" smtClean="0"/>
              <a:t>54. ¿Te </a:t>
            </a:r>
            <a:r>
              <a:rPr lang="es-ES" sz="1400" dirty="0"/>
              <a:t>han puesto dificultades en el colegio para ir a las excursiones y actividades extraescolares</a:t>
            </a:r>
            <a:r>
              <a:rPr lang="es-ES" sz="1400" dirty="0" smtClean="0"/>
              <a:t>? </a:t>
            </a:r>
            <a:r>
              <a:rPr lang="es-ES" sz="1400" dirty="0" smtClean="0">
                <a:solidFill>
                  <a:srgbClr val="FF3300"/>
                </a:solidFill>
              </a:rPr>
              <a:t>(% </a:t>
            </a:r>
            <a:r>
              <a:rPr lang="es-ES" sz="1400" dirty="0">
                <a:solidFill>
                  <a:srgbClr val="FF3300"/>
                </a:solidFill>
              </a:rPr>
              <a:t>- Sugerida </a:t>
            </a:r>
            <a:r>
              <a:rPr lang="es-ES" sz="1400" dirty="0" smtClean="0">
                <a:solidFill>
                  <a:srgbClr val="FF3300"/>
                </a:solidFill>
              </a:rPr>
              <a:t>y </a:t>
            </a:r>
            <a:r>
              <a:rPr lang="es-ES" sz="1400" dirty="0">
                <a:solidFill>
                  <a:srgbClr val="FF3300"/>
                </a:solidFill>
              </a:rPr>
              <a:t>única</a:t>
            </a:r>
            <a:r>
              <a:rPr lang="es-ES" sz="1400" dirty="0" smtClean="0">
                <a:solidFill>
                  <a:srgbClr val="FF3300"/>
                </a:solidFill>
              </a:rPr>
              <a:t>)</a:t>
            </a:r>
            <a:endParaRPr lang="es-ES" sz="1400" dirty="0">
              <a:solidFill>
                <a:srgbClr val="FF3300"/>
              </a:solidFill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57200" y="5728998"/>
            <a:ext cx="8382000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defRPr sz="1400" b="1">
                <a:cs typeface="Arial" charset="0"/>
              </a:defRPr>
            </a:lvl1pPr>
            <a:lvl2pPr marL="742950" indent="-285750" eaLnBrk="0" hangingPunct="0">
              <a:defRPr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9pPr>
          </a:lstStyle>
          <a:p>
            <a:r>
              <a:rPr lang="es-ES" i="1" dirty="0" smtClean="0">
                <a:solidFill>
                  <a:srgbClr val="0070C0"/>
                </a:solidFill>
              </a:rPr>
              <a:t>En la mayoría de los casos (82%) no se le han puesto pegas para ir a las excursiones o para realizar actividades extraescolares.</a:t>
            </a:r>
            <a:endParaRPr lang="es-ES" i="1" dirty="0">
              <a:solidFill>
                <a:srgbClr val="0070C0"/>
              </a:solidFill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685800" y="1676400"/>
            <a:ext cx="8001000" cy="332805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9" name="Char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4444786"/>
              </p:ext>
            </p:extLst>
          </p:nvPr>
        </p:nvGraphicFramePr>
        <p:xfrm>
          <a:off x="989463" y="1676400"/>
          <a:ext cx="7315433" cy="3514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13 CuadroTexto"/>
          <p:cNvSpPr txBox="1"/>
          <p:nvPr/>
        </p:nvSpPr>
        <p:spPr>
          <a:xfrm>
            <a:off x="2247900" y="1524000"/>
            <a:ext cx="10287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 i="1" dirty="0" smtClean="0">
                <a:solidFill>
                  <a:schemeClr val="accent1"/>
                </a:solidFill>
              </a:rPr>
              <a:t>% Total</a:t>
            </a:r>
            <a:endParaRPr lang="es-ES" sz="1600" i="1" dirty="0">
              <a:solidFill>
                <a:schemeClr val="accent1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4838700" y="1524000"/>
            <a:ext cx="30861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 i="1" dirty="0" smtClean="0">
                <a:solidFill>
                  <a:schemeClr val="accent1"/>
                </a:solidFill>
              </a:rPr>
              <a:t>% Edad niño</a:t>
            </a:r>
            <a:endParaRPr lang="es-ES" sz="1600" i="1" dirty="0">
              <a:solidFill>
                <a:schemeClr val="accent1"/>
              </a:solidFill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827584" y="4941168"/>
            <a:ext cx="7392304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Base</a:t>
            </a:r>
            <a:r>
              <a:rPr lang="en-US" sz="1000" dirty="0">
                <a:solidFill>
                  <a:srgbClr val="777777"/>
                </a:solidFill>
                <a:cs typeface="Arial" pitchFamily="34" charset="0"/>
              </a:rPr>
              <a:t>: 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Total                                          (367)                                                                           (</a:t>
            </a:r>
            <a:r>
              <a:rPr lang="en-US" sz="1000" dirty="0" smtClean="0">
                <a:solidFill>
                  <a:schemeClr val="bg2"/>
                </a:solidFill>
                <a:cs typeface="Arial" pitchFamily="34" charset="0"/>
              </a:rPr>
              <a:t>178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)                                (</a:t>
            </a:r>
            <a:r>
              <a:rPr lang="en-US" sz="1000" dirty="0">
                <a:solidFill>
                  <a:schemeClr val="bg2"/>
                </a:solidFill>
                <a:cs typeface="Arial" pitchFamily="34" charset="0"/>
              </a:rPr>
              <a:t>140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)                                   (</a:t>
            </a:r>
            <a:r>
              <a:rPr lang="en-US" sz="1000" dirty="0">
                <a:solidFill>
                  <a:schemeClr val="bg2"/>
                </a:solidFill>
                <a:cs typeface="Arial" pitchFamily="34" charset="0"/>
              </a:rPr>
              <a:t>49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)</a:t>
            </a:r>
            <a:endParaRPr lang="en-US" sz="1000" dirty="0">
              <a:solidFill>
                <a:srgbClr val="FF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5281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CuadroTexto"/>
          <p:cNvSpPr txBox="1"/>
          <p:nvPr/>
        </p:nvSpPr>
        <p:spPr>
          <a:xfrm>
            <a:off x="541361" y="2167136"/>
            <a:ext cx="1654375" cy="3385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i="1" dirty="0">
                <a:solidFill>
                  <a:srgbClr val="009DD9"/>
                </a:solidFill>
              </a:rPr>
              <a:t>% </a:t>
            </a:r>
            <a:r>
              <a:rPr lang="es-ES" sz="1600" i="1" dirty="0" smtClean="0">
                <a:solidFill>
                  <a:srgbClr val="009DD9"/>
                </a:solidFill>
              </a:rPr>
              <a:t>SI</a:t>
            </a:r>
            <a:endParaRPr lang="es-ES" sz="1600" i="1" dirty="0">
              <a:solidFill>
                <a:srgbClr val="009DD9"/>
              </a:solidFill>
            </a:endParaRPr>
          </a:p>
        </p:txBody>
      </p:sp>
      <p:sp>
        <p:nvSpPr>
          <p:cNvPr id="6" name="Freeform 3"/>
          <p:cNvSpPr>
            <a:spLocks/>
          </p:cNvSpPr>
          <p:nvPr/>
        </p:nvSpPr>
        <p:spPr bwMode="auto">
          <a:xfrm>
            <a:off x="4571404" y="2950638"/>
            <a:ext cx="591895" cy="597926"/>
          </a:xfrm>
          <a:custGeom>
            <a:avLst/>
            <a:gdLst>
              <a:gd name="T0" fmla="*/ 0 w 336"/>
              <a:gd name="T1" fmla="*/ 278 h 356"/>
              <a:gd name="T2" fmla="*/ 6 w 336"/>
              <a:gd name="T3" fmla="*/ 230 h 356"/>
              <a:gd name="T4" fmla="*/ 48 w 336"/>
              <a:gd name="T5" fmla="*/ 202 h 356"/>
              <a:gd name="T6" fmla="*/ 43 w 336"/>
              <a:gd name="T7" fmla="*/ 181 h 356"/>
              <a:gd name="T8" fmla="*/ 94 w 336"/>
              <a:gd name="T9" fmla="*/ 136 h 356"/>
              <a:gd name="T10" fmla="*/ 103 w 336"/>
              <a:gd name="T11" fmla="*/ 108 h 356"/>
              <a:gd name="T12" fmla="*/ 126 w 336"/>
              <a:gd name="T13" fmla="*/ 108 h 356"/>
              <a:gd name="T14" fmla="*/ 128 w 336"/>
              <a:gd name="T15" fmla="*/ 91 h 356"/>
              <a:gd name="T16" fmla="*/ 193 w 336"/>
              <a:gd name="T17" fmla="*/ 26 h 356"/>
              <a:gd name="T18" fmla="*/ 224 w 336"/>
              <a:gd name="T19" fmla="*/ 0 h 356"/>
              <a:gd name="T20" fmla="*/ 259 w 336"/>
              <a:gd name="T21" fmla="*/ 34 h 356"/>
              <a:gd name="T22" fmla="*/ 253 w 336"/>
              <a:gd name="T23" fmla="*/ 54 h 356"/>
              <a:gd name="T24" fmla="*/ 247 w 336"/>
              <a:gd name="T25" fmla="*/ 71 h 356"/>
              <a:gd name="T26" fmla="*/ 273 w 336"/>
              <a:gd name="T27" fmla="*/ 159 h 356"/>
              <a:gd name="T28" fmla="*/ 293 w 336"/>
              <a:gd name="T29" fmla="*/ 164 h 356"/>
              <a:gd name="T30" fmla="*/ 312 w 336"/>
              <a:gd name="T31" fmla="*/ 261 h 356"/>
              <a:gd name="T32" fmla="*/ 335 w 336"/>
              <a:gd name="T33" fmla="*/ 278 h 356"/>
              <a:gd name="T34" fmla="*/ 335 w 336"/>
              <a:gd name="T35" fmla="*/ 295 h 356"/>
              <a:gd name="T36" fmla="*/ 307 w 336"/>
              <a:gd name="T37" fmla="*/ 304 h 356"/>
              <a:gd name="T38" fmla="*/ 312 w 336"/>
              <a:gd name="T39" fmla="*/ 321 h 356"/>
              <a:gd name="T40" fmla="*/ 270 w 336"/>
              <a:gd name="T41" fmla="*/ 304 h 356"/>
              <a:gd name="T42" fmla="*/ 207 w 336"/>
              <a:gd name="T43" fmla="*/ 355 h 356"/>
              <a:gd name="T44" fmla="*/ 199 w 336"/>
              <a:gd name="T45" fmla="*/ 335 h 356"/>
              <a:gd name="T46" fmla="*/ 216 w 336"/>
              <a:gd name="T47" fmla="*/ 315 h 356"/>
              <a:gd name="T48" fmla="*/ 214 w 336"/>
              <a:gd name="T49" fmla="*/ 295 h 356"/>
              <a:gd name="T50" fmla="*/ 151 w 336"/>
              <a:gd name="T51" fmla="*/ 286 h 356"/>
              <a:gd name="T52" fmla="*/ 91 w 336"/>
              <a:gd name="T53" fmla="*/ 247 h 356"/>
              <a:gd name="T54" fmla="*/ 52 w 336"/>
              <a:gd name="T55" fmla="*/ 269 h 356"/>
              <a:gd name="T56" fmla="*/ 0 w 336"/>
              <a:gd name="T57" fmla="*/ 278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336" h="356">
                <a:moveTo>
                  <a:pt x="0" y="278"/>
                </a:moveTo>
                <a:lnTo>
                  <a:pt x="6" y="230"/>
                </a:lnTo>
                <a:lnTo>
                  <a:pt x="48" y="202"/>
                </a:lnTo>
                <a:lnTo>
                  <a:pt x="43" y="181"/>
                </a:lnTo>
                <a:lnTo>
                  <a:pt x="94" y="136"/>
                </a:lnTo>
                <a:lnTo>
                  <a:pt x="103" y="108"/>
                </a:lnTo>
                <a:lnTo>
                  <a:pt x="126" y="108"/>
                </a:lnTo>
                <a:lnTo>
                  <a:pt x="128" y="91"/>
                </a:lnTo>
                <a:lnTo>
                  <a:pt x="193" y="26"/>
                </a:lnTo>
                <a:lnTo>
                  <a:pt x="224" y="0"/>
                </a:lnTo>
                <a:lnTo>
                  <a:pt x="259" y="34"/>
                </a:lnTo>
                <a:lnTo>
                  <a:pt x="253" y="54"/>
                </a:lnTo>
                <a:lnTo>
                  <a:pt x="247" y="71"/>
                </a:lnTo>
                <a:lnTo>
                  <a:pt x="273" y="159"/>
                </a:lnTo>
                <a:lnTo>
                  <a:pt x="293" y="164"/>
                </a:lnTo>
                <a:lnTo>
                  <a:pt x="312" y="261"/>
                </a:lnTo>
                <a:lnTo>
                  <a:pt x="335" y="278"/>
                </a:lnTo>
                <a:lnTo>
                  <a:pt x="335" y="295"/>
                </a:lnTo>
                <a:lnTo>
                  <a:pt x="307" y="304"/>
                </a:lnTo>
                <a:lnTo>
                  <a:pt x="312" y="321"/>
                </a:lnTo>
                <a:lnTo>
                  <a:pt x="270" y="304"/>
                </a:lnTo>
                <a:lnTo>
                  <a:pt x="207" y="355"/>
                </a:lnTo>
                <a:lnTo>
                  <a:pt x="199" y="335"/>
                </a:lnTo>
                <a:lnTo>
                  <a:pt x="216" y="315"/>
                </a:lnTo>
                <a:lnTo>
                  <a:pt x="214" y="295"/>
                </a:lnTo>
                <a:lnTo>
                  <a:pt x="151" y="286"/>
                </a:lnTo>
                <a:lnTo>
                  <a:pt x="91" y="247"/>
                </a:lnTo>
                <a:lnTo>
                  <a:pt x="52" y="269"/>
                </a:lnTo>
                <a:lnTo>
                  <a:pt x="0" y="278"/>
                </a:lnTo>
              </a:path>
            </a:pathLst>
          </a:custGeom>
          <a:solidFill>
            <a:schemeClr val="accent1">
              <a:lumMod val="5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7" name="Freeform 4"/>
          <p:cNvSpPr>
            <a:spLocks/>
          </p:cNvSpPr>
          <p:nvPr/>
        </p:nvSpPr>
        <p:spPr bwMode="auto">
          <a:xfrm>
            <a:off x="3372515" y="3274393"/>
            <a:ext cx="1167181" cy="1225019"/>
          </a:xfrm>
          <a:custGeom>
            <a:avLst/>
            <a:gdLst>
              <a:gd name="T0" fmla="*/ 204 w 662"/>
              <a:gd name="T1" fmla="*/ 48 h 731"/>
              <a:gd name="T2" fmla="*/ 233 w 662"/>
              <a:gd name="T3" fmla="*/ 59 h 731"/>
              <a:gd name="T4" fmla="*/ 281 w 662"/>
              <a:gd name="T5" fmla="*/ 23 h 731"/>
              <a:gd name="T6" fmla="*/ 332 w 662"/>
              <a:gd name="T7" fmla="*/ 0 h 731"/>
              <a:gd name="T8" fmla="*/ 402 w 662"/>
              <a:gd name="T9" fmla="*/ 43 h 731"/>
              <a:gd name="T10" fmla="*/ 442 w 662"/>
              <a:gd name="T11" fmla="*/ 48 h 731"/>
              <a:gd name="T12" fmla="*/ 499 w 662"/>
              <a:gd name="T13" fmla="*/ 57 h 731"/>
              <a:gd name="T14" fmla="*/ 513 w 662"/>
              <a:gd name="T15" fmla="*/ 102 h 731"/>
              <a:gd name="T16" fmla="*/ 499 w 662"/>
              <a:gd name="T17" fmla="*/ 139 h 731"/>
              <a:gd name="T18" fmla="*/ 556 w 662"/>
              <a:gd name="T19" fmla="*/ 207 h 731"/>
              <a:gd name="T20" fmla="*/ 544 w 662"/>
              <a:gd name="T21" fmla="*/ 235 h 731"/>
              <a:gd name="T22" fmla="*/ 576 w 662"/>
              <a:gd name="T23" fmla="*/ 275 h 731"/>
              <a:gd name="T24" fmla="*/ 607 w 662"/>
              <a:gd name="T25" fmla="*/ 315 h 731"/>
              <a:gd name="T26" fmla="*/ 661 w 662"/>
              <a:gd name="T27" fmla="*/ 318 h 731"/>
              <a:gd name="T28" fmla="*/ 652 w 662"/>
              <a:gd name="T29" fmla="*/ 361 h 731"/>
              <a:gd name="T30" fmla="*/ 590 w 662"/>
              <a:gd name="T31" fmla="*/ 392 h 731"/>
              <a:gd name="T32" fmla="*/ 599 w 662"/>
              <a:gd name="T33" fmla="*/ 440 h 731"/>
              <a:gd name="T34" fmla="*/ 576 w 662"/>
              <a:gd name="T35" fmla="*/ 482 h 731"/>
              <a:gd name="T36" fmla="*/ 536 w 662"/>
              <a:gd name="T37" fmla="*/ 497 h 731"/>
              <a:gd name="T38" fmla="*/ 525 w 662"/>
              <a:gd name="T39" fmla="*/ 525 h 731"/>
              <a:gd name="T40" fmla="*/ 449 w 662"/>
              <a:gd name="T41" fmla="*/ 576 h 731"/>
              <a:gd name="T42" fmla="*/ 457 w 662"/>
              <a:gd name="T43" fmla="*/ 639 h 731"/>
              <a:gd name="T44" fmla="*/ 402 w 662"/>
              <a:gd name="T45" fmla="*/ 642 h 731"/>
              <a:gd name="T46" fmla="*/ 357 w 662"/>
              <a:gd name="T47" fmla="*/ 678 h 731"/>
              <a:gd name="T48" fmla="*/ 354 w 662"/>
              <a:gd name="T49" fmla="*/ 718 h 731"/>
              <a:gd name="T50" fmla="*/ 321 w 662"/>
              <a:gd name="T51" fmla="*/ 724 h 731"/>
              <a:gd name="T52" fmla="*/ 255 w 662"/>
              <a:gd name="T53" fmla="*/ 701 h 731"/>
              <a:gd name="T54" fmla="*/ 150 w 662"/>
              <a:gd name="T55" fmla="*/ 636 h 731"/>
              <a:gd name="T56" fmla="*/ 102 w 662"/>
              <a:gd name="T57" fmla="*/ 636 h 731"/>
              <a:gd name="T58" fmla="*/ 91 w 662"/>
              <a:gd name="T59" fmla="*/ 630 h 731"/>
              <a:gd name="T60" fmla="*/ 76 w 662"/>
              <a:gd name="T61" fmla="*/ 604 h 731"/>
              <a:gd name="T62" fmla="*/ 43 w 662"/>
              <a:gd name="T63" fmla="*/ 568 h 731"/>
              <a:gd name="T64" fmla="*/ 23 w 662"/>
              <a:gd name="T65" fmla="*/ 530 h 731"/>
              <a:gd name="T66" fmla="*/ 51 w 662"/>
              <a:gd name="T67" fmla="*/ 480 h 731"/>
              <a:gd name="T68" fmla="*/ 85 w 662"/>
              <a:gd name="T69" fmla="*/ 432 h 731"/>
              <a:gd name="T70" fmla="*/ 105 w 662"/>
              <a:gd name="T71" fmla="*/ 406 h 731"/>
              <a:gd name="T72" fmla="*/ 99 w 662"/>
              <a:gd name="T73" fmla="*/ 363 h 731"/>
              <a:gd name="T74" fmla="*/ 71 w 662"/>
              <a:gd name="T75" fmla="*/ 344 h 731"/>
              <a:gd name="T76" fmla="*/ 68 w 662"/>
              <a:gd name="T77" fmla="*/ 301 h 731"/>
              <a:gd name="T78" fmla="*/ 43 w 662"/>
              <a:gd name="T79" fmla="*/ 261 h 731"/>
              <a:gd name="T80" fmla="*/ 23 w 662"/>
              <a:gd name="T81" fmla="*/ 227 h 731"/>
              <a:gd name="T82" fmla="*/ 0 w 662"/>
              <a:gd name="T83" fmla="*/ 199 h 731"/>
              <a:gd name="T84" fmla="*/ 131 w 662"/>
              <a:gd name="T85" fmla="*/ 159 h 731"/>
              <a:gd name="T86" fmla="*/ 156 w 662"/>
              <a:gd name="T87" fmla="*/ 147 h 731"/>
              <a:gd name="T88" fmla="*/ 173 w 662"/>
              <a:gd name="T89" fmla="*/ 102 h 7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62" h="731">
                <a:moveTo>
                  <a:pt x="164" y="68"/>
                </a:moveTo>
                <a:lnTo>
                  <a:pt x="204" y="48"/>
                </a:lnTo>
                <a:lnTo>
                  <a:pt x="226" y="65"/>
                </a:lnTo>
                <a:lnTo>
                  <a:pt x="233" y="59"/>
                </a:lnTo>
                <a:lnTo>
                  <a:pt x="250" y="31"/>
                </a:lnTo>
                <a:lnTo>
                  <a:pt x="281" y="23"/>
                </a:lnTo>
                <a:lnTo>
                  <a:pt x="312" y="0"/>
                </a:lnTo>
                <a:lnTo>
                  <a:pt x="332" y="0"/>
                </a:lnTo>
                <a:lnTo>
                  <a:pt x="374" y="48"/>
                </a:lnTo>
                <a:lnTo>
                  <a:pt x="402" y="43"/>
                </a:lnTo>
                <a:lnTo>
                  <a:pt x="420" y="54"/>
                </a:lnTo>
                <a:lnTo>
                  <a:pt x="442" y="48"/>
                </a:lnTo>
                <a:lnTo>
                  <a:pt x="468" y="74"/>
                </a:lnTo>
                <a:lnTo>
                  <a:pt x="499" y="57"/>
                </a:lnTo>
                <a:lnTo>
                  <a:pt x="511" y="65"/>
                </a:lnTo>
                <a:lnTo>
                  <a:pt x="513" y="102"/>
                </a:lnTo>
                <a:lnTo>
                  <a:pt x="522" y="116"/>
                </a:lnTo>
                <a:lnTo>
                  <a:pt x="499" y="139"/>
                </a:lnTo>
                <a:lnTo>
                  <a:pt x="502" y="156"/>
                </a:lnTo>
                <a:lnTo>
                  <a:pt x="556" y="207"/>
                </a:lnTo>
                <a:lnTo>
                  <a:pt x="564" y="216"/>
                </a:lnTo>
                <a:lnTo>
                  <a:pt x="544" y="235"/>
                </a:lnTo>
                <a:lnTo>
                  <a:pt x="556" y="256"/>
                </a:lnTo>
                <a:lnTo>
                  <a:pt x="576" y="275"/>
                </a:lnTo>
                <a:lnTo>
                  <a:pt x="587" y="315"/>
                </a:lnTo>
                <a:lnTo>
                  <a:pt x="607" y="315"/>
                </a:lnTo>
                <a:lnTo>
                  <a:pt x="649" y="307"/>
                </a:lnTo>
                <a:lnTo>
                  <a:pt x="661" y="318"/>
                </a:lnTo>
                <a:lnTo>
                  <a:pt x="658" y="349"/>
                </a:lnTo>
                <a:lnTo>
                  <a:pt x="652" y="361"/>
                </a:lnTo>
                <a:lnTo>
                  <a:pt x="624" y="369"/>
                </a:lnTo>
                <a:lnTo>
                  <a:pt x="590" y="392"/>
                </a:lnTo>
                <a:lnTo>
                  <a:pt x="590" y="418"/>
                </a:lnTo>
                <a:lnTo>
                  <a:pt x="599" y="440"/>
                </a:lnTo>
                <a:lnTo>
                  <a:pt x="576" y="468"/>
                </a:lnTo>
                <a:lnTo>
                  <a:pt x="576" y="482"/>
                </a:lnTo>
                <a:lnTo>
                  <a:pt x="561" y="499"/>
                </a:lnTo>
                <a:lnTo>
                  <a:pt x="536" y="497"/>
                </a:lnTo>
                <a:lnTo>
                  <a:pt x="525" y="508"/>
                </a:lnTo>
                <a:lnTo>
                  <a:pt x="525" y="525"/>
                </a:lnTo>
                <a:lnTo>
                  <a:pt x="480" y="542"/>
                </a:lnTo>
                <a:lnTo>
                  <a:pt x="449" y="576"/>
                </a:lnTo>
                <a:lnTo>
                  <a:pt x="445" y="596"/>
                </a:lnTo>
                <a:lnTo>
                  <a:pt x="457" y="639"/>
                </a:lnTo>
                <a:lnTo>
                  <a:pt x="431" y="665"/>
                </a:lnTo>
                <a:lnTo>
                  <a:pt x="402" y="642"/>
                </a:lnTo>
                <a:lnTo>
                  <a:pt x="392" y="642"/>
                </a:lnTo>
                <a:lnTo>
                  <a:pt x="357" y="678"/>
                </a:lnTo>
                <a:lnTo>
                  <a:pt x="363" y="704"/>
                </a:lnTo>
                <a:lnTo>
                  <a:pt x="354" y="718"/>
                </a:lnTo>
                <a:lnTo>
                  <a:pt x="335" y="710"/>
                </a:lnTo>
                <a:lnTo>
                  <a:pt x="321" y="724"/>
                </a:lnTo>
                <a:lnTo>
                  <a:pt x="312" y="730"/>
                </a:lnTo>
                <a:lnTo>
                  <a:pt x="255" y="701"/>
                </a:lnTo>
                <a:lnTo>
                  <a:pt x="173" y="673"/>
                </a:lnTo>
                <a:lnTo>
                  <a:pt x="150" y="636"/>
                </a:lnTo>
                <a:lnTo>
                  <a:pt x="116" y="653"/>
                </a:lnTo>
                <a:lnTo>
                  <a:pt x="102" y="636"/>
                </a:lnTo>
                <a:lnTo>
                  <a:pt x="85" y="642"/>
                </a:lnTo>
                <a:lnTo>
                  <a:pt x="91" y="630"/>
                </a:lnTo>
                <a:lnTo>
                  <a:pt x="79" y="613"/>
                </a:lnTo>
                <a:lnTo>
                  <a:pt x="76" y="604"/>
                </a:lnTo>
                <a:lnTo>
                  <a:pt x="43" y="576"/>
                </a:lnTo>
                <a:lnTo>
                  <a:pt x="43" y="568"/>
                </a:lnTo>
                <a:lnTo>
                  <a:pt x="23" y="548"/>
                </a:lnTo>
                <a:lnTo>
                  <a:pt x="23" y="530"/>
                </a:lnTo>
                <a:lnTo>
                  <a:pt x="37" y="502"/>
                </a:lnTo>
                <a:lnTo>
                  <a:pt x="51" y="480"/>
                </a:lnTo>
                <a:lnTo>
                  <a:pt x="51" y="460"/>
                </a:lnTo>
                <a:lnTo>
                  <a:pt x="85" y="432"/>
                </a:lnTo>
                <a:lnTo>
                  <a:pt x="99" y="426"/>
                </a:lnTo>
                <a:lnTo>
                  <a:pt x="105" y="406"/>
                </a:lnTo>
                <a:lnTo>
                  <a:pt x="111" y="371"/>
                </a:lnTo>
                <a:lnTo>
                  <a:pt x="99" y="363"/>
                </a:lnTo>
                <a:lnTo>
                  <a:pt x="83" y="366"/>
                </a:lnTo>
                <a:lnTo>
                  <a:pt x="71" y="344"/>
                </a:lnTo>
                <a:lnTo>
                  <a:pt x="68" y="309"/>
                </a:lnTo>
                <a:lnTo>
                  <a:pt x="68" y="301"/>
                </a:lnTo>
                <a:lnTo>
                  <a:pt x="45" y="287"/>
                </a:lnTo>
                <a:lnTo>
                  <a:pt x="43" y="261"/>
                </a:lnTo>
                <a:lnTo>
                  <a:pt x="34" y="247"/>
                </a:lnTo>
                <a:lnTo>
                  <a:pt x="23" y="227"/>
                </a:lnTo>
                <a:lnTo>
                  <a:pt x="0" y="204"/>
                </a:lnTo>
                <a:lnTo>
                  <a:pt x="0" y="199"/>
                </a:lnTo>
                <a:lnTo>
                  <a:pt x="99" y="199"/>
                </a:lnTo>
                <a:lnTo>
                  <a:pt x="131" y="159"/>
                </a:lnTo>
                <a:lnTo>
                  <a:pt x="150" y="162"/>
                </a:lnTo>
                <a:lnTo>
                  <a:pt x="156" y="147"/>
                </a:lnTo>
                <a:lnTo>
                  <a:pt x="164" y="122"/>
                </a:lnTo>
                <a:lnTo>
                  <a:pt x="173" y="102"/>
                </a:lnTo>
                <a:lnTo>
                  <a:pt x="164" y="68"/>
                </a:lnTo>
              </a:path>
            </a:pathLst>
          </a:custGeom>
          <a:solidFill>
            <a:srgbClr val="FFDD4F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>
            <a:off x="4246768" y="2855845"/>
            <a:ext cx="1802864" cy="1624609"/>
          </a:xfrm>
          <a:custGeom>
            <a:avLst/>
            <a:gdLst>
              <a:gd name="T0" fmla="*/ 82 w 1022"/>
              <a:gd name="T1" fmla="*/ 333 h 969"/>
              <a:gd name="T2" fmla="*/ 142 w 1022"/>
              <a:gd name="T3" fmla="*/ 298 h 969"/>
              <a:gd name="T4" fmla="*/ 184 w 1022"/>
              <a:gd name="T5" fmla="*/ 335 h 969"/>
              <a:gd name="T6" fmla="*/ 332 w 1022"/>
              <a:gd name="T7" fmla="*/ 341 h 969"/>
              <a:gd name="T8" fmla="*/ 397 w 1022"/>
              <a:gd name="T9" fmla="*/ 372 h 969"/>
              <a:gd name="T10" fmla="*/ 451 w 1022"/>
              <a:gd name="T11" fmla="*/ 361 h 969"/>
              <a:gd name="T12" fmla="*/ 516 w 1022"/>
              <a:gd name="T13" fmla="*/ 352 h 969"/>
              <a:gd name="T14" fmla="*/ 473 w 1022"/>
              <a:gd name="T15" fmla="*/ 224 h 969"/>
              <a:gd name="T16" fmla="*/ 428 w 1022"/>
              <a:gd name="T17" fmla="*/ 125 h 969"/>
              <a:gd name="T18" fmla="*/ 448 w 1022"/>
              <a:gd name="T19" fmla="*/ 40 h 969"/>
              <a:gd name="T20" fmla="*/ 510 w 1022"/>
              <a:gd name="T21" fmla="*/ 17 h 969"/>
              <a:gd name="T22" fmla="*/ 558 w 1022"/>
              <a:gd name="T23" fmla="*/ 14 h 969"/>
              <a:gd name="T24" fmla="*/ 653 w 1022"/>
              <a:gd name="T25" fmla="*/ 31 h 969"/>
              <a:gd name="T26" fmla="*/ 667 w 1022"/>
              <a:gd name="T27" fmla="*/ 86 h 969"/>
              <a:gd name="T28" fmla="*/ 762 w 1022"/>
              <a:gd name="T29" fmla="*/ 47 h 969"/>
              <a:gd name="T30" fmla="*/ 846 w 1022"/>
              <a:gd name="T31" fmla="*/ 188 h 969"/>
              <a:gd name="T32" fmla="*/ 853 w 1022"/>
              <a:gd name="T33" fmla="*/ 217 h 969"/>
              <a:gd name="T34" fmla="*/ 824 w 1022"/>
              <a:gd name="T35" fmla="*/ 219 h 969"/>
              <a:gd name="T36" fmla="*/ 804 w 1022"/>
              <a:gd name="T37" fmla="*/ 256 h 969"/>
              <a:gd name="T38" fmla="*/ 824 w 1022"/>
              <a:gd name="T39" fmla="*/ 327 h 969"/>
              <a:gd name="T40" fmla="*/ 908 w 1022"/>
              <a:gd name="T41" fmla="*/ 378 h 969"/>
              <a:gd name="T42" fmla="*/ 948 w 1022"/>
              <a:gd name="T43" fmla="*/ 443 h 969"/>
              <a:gd name="T44" fmla="*/ 922 w 1022"/>
              <a:gd name="T45" fmla="*/ 488 h 969"/>
              <a:gd name="T46" fmla="*/ 900 w 1022"/>
              <a:gd name="T47" fmla="*/ 571 h 969"/>
              <a:gd name="T48" fmla="*/ 959 w 1022"/>
              <a:gd name="T49" fmla="*/ 602 h 969"/>
              <a:gd name="T50" fmla="*/ 953 w 1022"/>
              <a:gd name="T51" fmla="*/ 687 h 969"/>
              <a:gd name="T52" fmla="*/ 1021 w 1022"/>
              <a:gd name="T53" fmla="*/ 735 h 969"/>
              <a:gd name="T54" fmla="*/ 995 w 1022"/>
              <a:gd name="T55" fmla="*/ 778 h 969"/>
              <a:gd name="T56" fmla="*/ 945 w 1022"/>
              <a:gd name="T57" fmla="*/ 769 h 969"/>
              <a:gd name="T58" fmla="*/ 910 w 1022"/>
              <a:gd name="T59" fmla="*/ 766 h 969"/>
              <a:gd name="T60" fmla="*/ 885 w 1022"/>
              <a:gd name="T61" fmla="*/ 840 h 969"/>
              <a:gd name="T62" fmla="*/ 843 w 1022"/>
              <a:gd name="T63" fmla="*/ 860 h 969"/>
              <a:gd name="T64" fmla="*/ 808 w 1022"/>
              <a:gd name="T65" fmla="*/ 885 h 969"/>
              <a:gd name="T66" fmla="*/ 729 w 1022"/>
              <a:gd name="T67" fmla="*/ 925 h 969"/>
              <a:gd name="T68" fmla="*/ 650 w 1022"/>
              <a:gd name="T69" fmla="*/ 951 h 969"/>
              <a:gd name="T70" fmla="*/ 624 w 1022"/>
              <a:gd name="T71" fmla="*/ 835 h 969"/>
              <a:gd name="T72" fmla="*/ 570 w 1022"/>
              <a:gd name="T73" fmla="*/ 840 h 969"/>
              <a:gd name="T74" fmla="*/ 513 w 1022"/>
              <a:gd name="T75" fmla="*/ 840 h 969"/>
              <a:gd name="T76" fmla="*/ 428 w 1022"/>
              <a:gd name="T77" fmla="*/ 857 h 969"/>
              <a:gd name="T78" fmla="*/ 358 w 1022"/>
              <a:gd name="T79" fmla="*/ 846 h 969"/>
              <a:gd name="T80" fmla="*/ 252 w 1022"/>
              <a:gd name="T81" fmla="*/ 866 h 969"/>
              <a:gd name="T82" fmla="*/ 113 w 1022"/>
              <a:gd name="T83" fmla="*/ 792 h 969"/>
              <a:gd name="T84" fmla="*/ 76 w 1022"/>
              <a:gd name="T85" fmla="*/ 713 h 969"/>
              <a:gd name="T86" fmla="*/ 90 w 1022"/>
              <a:gd name="T87" fmla="*/ 642 h 969"/>
              <a:gd name="T88" fmla="*/ 159 w 1022"/>
              <a:gd name="T89" fmla="*/ 597 h 969"/>
              <a:gd name="T90" fmla="*/ 130 w 1022"/>
              <a:gd name="T91" fmla="*/ 559 h 969"/>
              <a:gd name="T92" fmla="*/ 79 w 1022"/>
              <a:gd name="T93" fmla="*/ 540 h 969"/>
              <a:gd name="T94" fmla="*/ 48 w 1022"/>
              <a:gd name="T95" fmla="*/ 485 h 969"/>
              <a:gd name="T96" fmla="*/ 2 w 1022"/>
              <a:gd name="T97" fmla="*/ 395 h 9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022" h="969">
                <a:moveTo>
                  <a:pt x="25" y="364"/>
                </a:moveTo>
                <a:lnTo>
                  <a:pt x="54" y="341"/>
                </a:lnTo>
                <a:lnTo>
                  <a:pt x="82" y="333"/>
                </a:lnTo>
                <a:lnTo>
                  <a:pt x="111" y="329"/>
                </a:lnTo>
                <a:lnTo>
                  <a:pt x="119" y="307"/>
                </a:lnTo>
                <a:lnTo>
                  <a:pt x="142" y="298"/>
                </a:lnTo>
                <a:lnTo>
                  <a:pt x="156" y="318"/>
                </a:lnTo>
                <a:lnTo>
                  <a:pt x="164" y="341"/>
                </a:lnTo>
                <a:lnTo>
                  <a:pt x="184" y="335"/>
                </a:lnTo>
                <a:lnTo>
                  <a:pt x="227" y="326"/>
                </a:lnTo>
                <a:lnTo>
                  <a:pt x="275" y="304"/>
                </a:lnTo>
                <a:lnTo>
                  <a:pt x="332" y="341"/>
                </a:lnTo>
                <a:lnTo>
                  <a:pt x="391" y="352"/>
                </a:lnTo>
                <a:lnTo>
                  <a:pt x="397" y="366"/>
                </a:lnTo>
                <a:lnTo>
                  <a:pt x="397" y="372"/>
                </a:lnTo>
                <a:lnTo>
                  <a:pt x="380" y="392"/>
                </a:lnTo>
                <a:lnTo>
                  <a:pt x="391" y="414"/>
                </a:lnTo>
                <a:lnTo>
                  <a:pt x="451" y="361"/>
                </a:lnTo>
                <a:lnTo>
                  <a:pt x="494" y="381"/>
                </a:lnTo>
                <a:lnTo>
                  <a:pt x="491" y="361"/>
                </a:lnTo>
                <a:lnTo>
                  <a:pt x="516" y="352"/>
                </a:lnTo>
                <a:lnTo>
                  <a:pt x="516" y="335"/>
                </a:lnTo>
                <a:lnTo>
                  <a:pt x="494" y="315"/>
                </a:lnTo>
                <a:lnTo>
                  <a:pt x="473" y="224"/>
                </a:lnTo>
                <a:lnTo>
                  <a:pt x="470" y="219"/>
                </a:lnTo>
                <a:lnTo>
                  <a:pt x="460" y="219"/>
                </a:lnTo>
                <a:lnTo>
                  <a:pt x="428" y="125"/>
                </a:lnTo>
                <a:lnTo>
                  <a:pt x="439" y="91"/>
                </a:lnTo>
                <a:lnTo>
                  <a:pt x="406" y="57"/>
                </a:lnTo>
                <a:lnTo>
                  <a:pt x="448" y="40"/>
                </a:lnTo>
                <a:lnTo>
                  <a:pt x="479" y="12"/>
                </a:lnTo>
                <a:lnTo>
                  <a:pt x="502" y="3"/>
                </a:lnTo>
                <a:lnTo>
                  <a:pt x="510" y="17"/>
                </a:lnTo>
                <a:lnTo>
                  <a:pt x="525" y="17"/>
                </a:lnTo>
                <a:lnTo>
                  <a:pt x="548" y="0"/>
                </a:lnTo>
                <a:lnTo>
                  <a:pt x="558" y="14"/>
                </a:lnTo>
                <a:lnTo>
                  <a:pt x="575" y="12"/>
                </a:lnTo>
                <a:lnTo>
                  <a:pt x="613" y="26"/>
                </a:lnTo>
                <a:lnTo>
                  <a:pt x="653" y="31"/>
                </a:lnTo>
                <a:lnTo>
                  <a:pt x="627" y="48"/>
                </a:lnTo>
                <a:lnTo>
                  <a:pt x="646" y="97"/>
                </a:lnTo>
                <a:lnTo>
                  <a:pt x="667" y="86"/>
                </a:lnTo>
                <a:lnTo>
                  <a:pt x="715" y="83"/>
                </a:lnTo>
                <a:lnTo>
                  <a:pt x="738" y="69"/>
                </a:lnTo>
                <a:lnTo>
                  <a:pt x="762" y="47"/>
                </a:lnTo>
                <a:lnTo>
                  <a:pt x="825" y="109"/>
                </a:lnTo>
                <a:lnTo>
                  <a:pt x="847" y="121"/>
                </a:lnTo>
                <a:lnTo>
                  <a:pt x="846" y="188"/>
                </a:lnTo>
                <a:lnTo>
                  <a:pt x="862" y="196"/>
                </a:lnTo>
                <a:lnTo>
                  <a:pt x="861" y="212"/>
                </a:lnTo>
                <a:lnTo>
                  <a:pt x="853" y="217"/>
                </a:lnTo>
                <a:lnTo>
                  <a:pt x="844" y="208"/>
                </a:lnTo>
                <a:lnTo>
                  <a:pt x="835" y="212"/>
                </a:lnTo>
                <a:lnTo>
                  <a:pt x="824" y="219"/>
                </a:lnTo>
                <a:lnTo>
                  <a:pt x="823" y="237"/>
                </a:lnTo>
                <a:lnTo>
                  <a:pt x="813" y="247"/>
                </a:lnTo>
                <a:lnTo>
                  <a:pt x="804" y="256"/>
                </a:lnTo>
                <a:lnTo>
                  <a:pt x="791" y="261"/>
                </a:lnTo>
                <a:lnTo>
                  <a:pt x="805" y="290"/>
                </a:lnTo>
                <a:lnTo>
                  <a:pt x="824" y="327"/>
                </a:lnTo>
                <a:lnTo>
                  <a:pt x="853" y="317"/>
                </a:lnTo>
                <a:lnTo>
                  <a:pt x="891" y="373"/>
                </a:lnTo>
                <a:lnTo>
                  <a:pt x="908" y="378"/>
                </a:lnTo>
                <a:lnTo>
                  <a:pt x="932" y="392"/>
                </a:lnTo>
                <a:lnTo>
                  <a:pt x="945" y="414"/>
                </a:lnTo>
                <a:lnTo>
                  <a:pt x="948" y="443"/>
                </a:lnTo>
                <a:lnTo>
                  <a:pt x="928" y="469"/>
                </a:lnTo>
                <a:lnTo>
                  <a:pt x="919" y="471"/>
                </a:lnTo>
                <a:lnTo>
                  <a:pt x="922" y="488"/>
                </a:lnTo>
                <a:lnTo>
                  <a:pt x="885" y="497"/>
                </a:lnTo>
                <a:lnTo>
                  <a:pt x="874" y="557"/>
                </a:lnTo>
                <a:lnTo>
                  <a:pt x="900" y="571"/>
                </a:lnTo>
                <a:lnTo>
                  <a:pt x="924" y="576"/>
                </a:lnTo>
                <a:lnTo>
                  <a:pt x="950" y="590"/>
                </a:lnTo>
                <a:lnTo>
                  <a:pt x="959" y="602"/>
                </a:lnTo>
                <a:lnTo>
                  <a:pt x="948" y="636"/>
                </a:lnTo>
                <a:lnTo>
                  <a:pt x="948" y="670"/>
                </a:lnTo>
                <a:lnTo>
                  <a:pt x="953" y="687"/>
                </a:lnTo>
                <a:lnTo>
                  <a:pt x="1007" y="707"/>
                </a:lnTo>
                <a:lnTo>
                  <a:pt x="1019" y="716"/>
                </a:lnTo>
                <a:lnTo>
                  <a:pt x="1021" y="735"/>
                </a:lnTo>
                <a:lnTo>
                  <a:pt x="1010" y="749"/>
                </a:lnTo>
                <a:lnTo>
                  <a:pt x="1002" y="766"/>
                </a:lnTo>
                <a:lnTo>
                  <a:pt x="995" y="778"/>
                </a:lnTo>
                <a:lnTo>
                  <a:pt x="979" y="758"/>
                </a:lnTo>
                <a:lnTo>
                  <a:pt x="967" y="755"/>
                </a:lnTo>
                <a:lnTo>
                  <a:pt x="945" y="769"/>
                </a:lnTo>
                <a:lnTo>
                  <a:pt x="933" y="775"/>
                </a:lnTo>
                <a:lnTo>
                  <a:pt x="922" y="758"/>
                </a:lnTo>
                <a:lnTo>
                  <a:pt x="910" y="766"/>
                </a:lnTo>
                <a:lnTo>
                  <a:pt x="914" y="789"/>
                </a:lnTo>
                <a:lnTo>
                  <a:pt x="900" y="823"/>
                </a:lnTo>
                <a:lnTo>
                  <a:pt x="885" y="840"/>
                </a:lnTo>
                <a:lnTo>
                  <a:pt x="888" y="857"/>
                </a:lnTo>
                <a:lnTo>
                  <a:pt x="851" y="877"/>
                </a:lnTo>
                <a:lnTo>
                  <a:pt x="843" y="860"/>
                </a:lnTo>
                <a:lnTo>
                  <a:pt x="834" y="860"/>
                </a:lnTo>
                <a:lnTo>
                  <a:pt x="808" y="866"/>
                </a:lnTo>
                <a:lnTo>
                  <a:pt x="808" y="885"/>
                </a:lnTo>
                <a:lnTo>
                  <a:pt x="783" y="885"/>
                </a:lnTo>
                <a:lnTo>
                  <a:pt x="760" y="908"/>
                </a:lnTo>
                <a:lnTo>
                  <a:pt x="729" y="925"/>
                </a:lnTo>
                <a:lnTo>
                  <a:pt x="689" y="968"/>
                </a:lnTo>
                <a:lnTo>
                  <a:pt x="653" y="959"/>
                </a:lnTo>
                <a:lnTo>
                  <a:pt x="650" y="951"/>
                </a:lnTo>
                <a:lnTo>
                  <a:pt x="684" y="897"/>
                </a:lnTo>
                <a:lnTo>
                  <a:pt x="638" y="829"/>
                </a:lnTo>
                <a:lnTo>
                  <a:pt x="624" y="835"/>
                </a:lnTo>
                <a:lnTo>
                  <a:pt x="590" y="820"/>
                </a:lnTo>
                <a:lnTo>
                  <a:pt x="582" y="826"/>
                </a:lnTo>
                <a:lnTo>
                  <a:pt x="570" y="840"/>
                </a:lnTo>
                <a:lnTo>
                  <a:pt x="550" y="835"/>
                </a:lnTo>
                <a:lnTo>
                  <a:pt x="534" y="860"/>
                </a:lnTo>
                <a:lnTo>
                  <a:pt x="513" y="840"/>
                </a:lnTo>
                <a:lnTo>
                  <a:pt x="482" y="846"/>
                </a:lnTo>
                <a:lnTo>
                  <a:pt x="451" y="835"/>
                </a:lnTo>
                <a:lnTo>
                  <a:pt x="428" y="857"/>
                </a:lnTo>
                <a:lnTo>
                  <a:pt x="403" y="846"/>
                </a:lnTo>
                <a:lnTo>
                  <a:pt x="383" y="868"/>
                </a:lnTo>
                <a:lnTo>
                  <a:pt x="358" y="846"/>
                </a:lnTo>
                <a:lnTo>
                  <a:pt x="340" y="854"/>
                </a:lnTo>
                <a:lnTo>
                  <a:pt x="278" y="866"/>
                </a:lnTo>
                <a:lnTo>
                  <a:pt x="252" y="866"/>
                </a:lnTo>
                <a:lnTo>
                  <a:pt x="244" y="875"/>
                </a:lnTo>
                <a:lnTo>
                  <a:pt x="139" y="797"/>
                </a:lnTo>
                <a:lnTo>
                  <a:pt x="113" y="792"/>
                </a:lnTo>
                <a:lnTo>
                  <a:pt x="64" y="749"/>
                </a:lnTo>
                <a:lnTo>
                  <a:pt x="76" y="727"/>
                </a:lnTo>
                <a:lnTo>
                  <a:pt x="76" y="713"/>
                </a:lnTo>
                <a:lnTo>
                  <a:pt x="99" y="692"/>
                </a:lnTo>
                <a:lnTo>
                  <a:pt x="90" y="667"/>
                </a:lnTo>
                <a:lnTo>
                  <a:pt x="90" y="642"/>
                </a:lnTo>
                <a:lnTo>
                  <a:pt x="128" y="619"/>
                </a:lnTo>
                <a:lnTo>
                  <a:pt x="153" y="611"/>
                </a:lnTo>
                <a:lnTo>
                  <a:pt x="159" y="597"/>
                </a:lnTo>
                <a:lnTo>
                  <a:pt x="164" y="568"/>
                </a:lnTo>
                <a:lnTo>
                  <a:pt x="153" y="557"/>
                </a:lnTo>
                <a:lnTo>
                  <a:pt x="130" y="559"/>
                </a:lnTo>
                <a:lnTo>
                  <a:pt x="111" y="565"/>
                </a:lnTo>
                <a:lnTo>
                  <a:pt x="90" y="565"/>
                </a:lnTo>
                <a:lnTo>
                  <a:pt x="79" y="540"/>
                </a:lnTo>
                <a:lnTo>
                  <a:pt x="79" y="525"/>
                </a:lnTo>
                <a:lnTo>
                  <a:pt x="56" y="505"/>
                </a:lnTo>
                <a:lnTo>
                  <a:pt x="48" y="485"/>
                </a:lnTo>
                <a:lnTo>
                  <a:pt x="64" y="466"/>
                </a:lnTo>
                <a:lnTo>
                  <a:pt x="5" y="406"/>
                </a:lnTo>
                <a:lnTo>
                  <a:pt x="2" y="395"/>
                </a:lnTo>
                <a:lnTo>
                  <a:pt x="0" y="389"/>
                </a:lnTo>
                <a:lnTo>
                  <a:pt x="25" y="364"/>
                </a:lnTo>
              </a:path>
            </a:pathLst>
          </a:custGeom>
          <a:solidFill>
            <a:schemeClr val="accent3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3309097" y="4107115"/>
            <a:ext cx="2474786" cy="1319812"/>
          </a:xfrm>
          <a:custGeom>
            <a:avLst/>
            <a:gdLst>
              <a:gd name="T0" fmla="*/ 159 w 1404"/>
              <a:gd name="T1" fmla="*/ 156 h 787"/>
              <a:gd name="T2" fmla="*/ 216 w 1404"/>
              <a:gd name="T3" fmla="*/ 177 h 787"/>
              <a:gd name="T4" fmla="*/ 367 w 1404"/>
              <a:gd name="T5" fmla="*/ 225 h 787"/>
              <a:gd name="T6" fmla="*/ 406 w 1404"/>
              <a:gd name="T7" fmla="*/ 204 h 787"/>
              <a:gd name="T8" fmla="*/ 432 w 1404"/>
              <a:gd name="T9" fmla="*/ 145 h 787"/>
              <a:gd name="T10" fmla="*/ 501 w 1404"/>
              <a:gd name="T11" fmla="*/ 141 h 787"/>
              <a:gd name="T12" fmla="*/ 492 w 1404"/>
              <a:gd name="T13" fmla="*/ 78 h 787"/>
              <a:gd name="T14" fmla="*/ 567 w 1404"/>
              <a:gd name="T15" fmla="*/ 30 h 787"/>
              <a:gd name="T16" fmla="*/ 593 w 1404"/>
              <a:gd name="T17" fmla="*/ 1 h 787"/>
              <a:gd name="T18" fmla="*/ 681 w 1404"/>
              <a:gd name="T19" fmla="*/ 51 h 787"/>
              <a:gd name="T20" fmla="*/ 826 w 1404"/>
              <a:gd name="T21" fmla="*/ 119 h 787"/>
              <a:gd name="T22" fmla="*/ 897 w 1404"/>
              <a:gd name="T23" fmla="*/ 99 h 787"/>
              <a:gd name="T24" fmla="*/ 969 w 1404"/>
              <a:gd name="T25" fmla="*/ 111 h 787"/>
              <a:gd name="T26" fmla="*/ 1052 w 1404"/>
              <a:gd name="T27" fmla="*/ 93 h 787"/>
              <a:gd name="T28" fmla="*/ 1110 w 1404"/>
              <a:gd name="T29" fmla="*/ 93 h 787"/>
              <a:gd name="T30" fmla="*/ 1177 w 1404"/>
              <a:gd name="T31" fmla="*/ 83 h 787"/>
              <a:gd name="T32" fmla="*/ 1192 w 1404"/>
              <a:gd name="T33" fmla="*/ 213 h 787"/>
              <a:gd name="T34" fmla="*/ 1248 w 1404"/>
              <a:gd name="T35" fmla="*/ 230 h 787"/>
              <a:gd name="T36" fmla="*/ 1315 w 1404"/>
              <a:gd name="T37" fmla="*/ 288 h 787"/>
              <a:gd name="T38" fmla="*/ 1328 w 1404"/>
              <a:gd name="T39" fmla="*/ 337 h 787"/>
              <a:gd name="T40" fmla="*/ 1393 w 1404"/>
              <a:gd name="T41" fmla="*/ 406 h 787"/>
              <a:gd name="T42" fmla="*/ 1382 w 1404"/>
              <a:gd name="T43" fmla="*/ 432 h 787"/>
              <a:gd name="T44" fmla="*/ 1339 w 1404"/>
              <a:gd name="T45" fmla="*/ 522 h 787"/>
              <a:gd name="T46" fmla="*/ 1296 w 1404"/>
              <a:gd name="T47" fmla="*/ 599 h 787"/>
              <a:gd name="T48" fmla="*/ 1245 w 1404"/>
              <a:gd name="T49" fmla="*/ 573 h 787"/>
              <a:gd name="T50" fmla="*/ 1152 w 1404"/>
              <a:gd name="T51" fmla="*/ 608 h 787"/>
              <a:gd name="T52" fmla="*/ 1104 w 1404"/>
              <a:gd name="T53" fmla="*/ 591 h 787"/>
              <a:gd name="T54" fmla="*/ 1041 w 1404"/>
              <a:gd name="T55" fmla="*/ 591 h 787"/>
              <a:gd name="T56" fmla="*/ 985 w 1404"/>
              <a:gd name="T57" fmla="*/ 605 h 787"/>
              <a:gd name="T58" fmla="*/ 919 w 1404"/>
              <a:gd name="T59" fmla="*/ 587 h 787"/>
              <a:gd name="T60" fmla="*/ 842 w 1404"/>
              <a:gd name="T61" fmla="*/ 599 h 787"/>
              <a:gd name="T62" fmla="*/ 749 w 1404"/>
              <a:gd name="T63" fmla="*/ 596 h 787"/>
              <a:gd name="T64" fmla="*/ 641 w 1404"/>
              <a:gd name="T65" fmla="*/ 664 h 787"/>
              <a:gd name="T66" fmla="*/ 576 w 1404"/>
              <a:gd name="T67" fmla="*/ 675 h 787"/>
              <a:gd name="T68" fmla="*/ 528 w 1404"/>
              <a:gd name="T69" fmla="*/ 744 h 787"/>
              <a:gd name="T70" fmla="*/ 502 w 1404"/>
              <a:gd name="T71" fmla="*/ 749 h 787"/>
              <a:gd name="T72" fmla="*/ 445 w 1404"/>
              <a:gd name="T73" fmla="*/ 786 h 787"/>
              <a:gd name="T74" fmla="*/ 321 w 1404"/>
              <a:gd name="T75" fmla="*/ 689 h 787"/>
              <a:gd name="T76" fmla="*/ 318 w 1404"/>
              <a:gd name="T77" fmla="*/ 653 h 787"/>
              <a:gd name="T78" fmla="*/ 312 w 1404"/>
              <a:gd name="T79" fmla="*/ 613 h 787"/>
              <a:gd name="T80" fmla="*/ 259 w 1404"/>
              <a:gd name="T81" fmla="*/ 579 h 787"/>
              <a:gd name="T82" fmla="*/ 269 w 1404"/>
              <a:gd name="T83" fmla="*/ 536 h 787"/>
              <a:gd name="T84" fmla="*/ 216 w 1404"/>
              <a:gd name="T85" fmla="*/ 477 h 787"/>
              <a:gd name="T86" fmla="*/ 128 w 1404"/>
              <a:gd name="T87" fmla="*/ 434 h 787"/>
              <a:gd name="T88" fmla="*/ 23 w 1404"/>
              <a:gd name="T89" fmla="*/ 420 h 787"/>
              <a:gd name="T90" fmla="*/ 20 w 1404"/>
              <a:gd name="T91" fmla="*/ 344 h 787"/>
              <a:gd name="T92" fmla="*/ 34 w 1404"/>
              <a:gd name="T93" fmla="*/ 270 h 787"/>
              <a:gd name="T94" fmla="*/ 111 w 1404"/>
              <a:gd name="T95" fmla="*/ 168 h 7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404" h="787">
                <a:moveTo>
                  <a:pt x="128" y="142"/>
                </a:moveTo>
                <a:lnTo>
                  <a:pt x="146" y="138"/>
                </a:lnTo>
                <a:lnTo>
                  <a:pt x="159" y="156"/>
                </a:lnTo>
                <a:lnTo>
                  <a:pt x="188" y="142"/>
                </a:lnTo>
                <a:lnTo>
                  <a:pt x="198" y="145"/>
                </a:lnTo>
                <a:lnTo>
                  <a:pt x="216" y="177"/>
                </a:lnTo>
                <a:lnTo>
                  <a:pt x="287" y="201"/>
                </a:lnTo>
                <a:lnTo>
                  <a:pt x="354" y="232"/>
                </a:lnTo>
                <a:lnTo>
                  <a:pt x="367" y="225"/>
                </a:lnTo>
                <a:lnTo>
                  <a:pt x="377" y="213"/>
                </a:lnTo>
                <a:lnTo>
                  <a:pt x="397" y="219"/>
                </a:lnTo>
                <a:lnTo>
                  <a:pt x="406" y="204"/>
                </a:lnTo>
                <a:lnTo>
                  <a:pt x="400" y="193"/>
                </a:lnTo>
                <a:lnTo>
                  <a:pt x="397" y="181"/>
                </a:lnTo>
                <a:lnTo>
                  <a:pt x="432" y="145"/>
                </a:lnTo>
                <a:lnTo>
                  <a:pt x="446" y="144"/>
                </a:lnTo>
                <a:lnTo>
                  <a:pt x="476" y="168"/>
                </a:lnTo>
                <a:lnTo>
                  <a:pt x="501" y="141"/>
                </a:lnTo>
                <a:lnTo>
                  <a:pt x="491" y="113"/>
                </a:lnTo>
                <a:lnTo>
                  <a:pt x="489" y="97"/>
                </a:lnTo>
                <a:lnTo>
                  <a:pt x="492" y="78"/>
                </a:lnTo>
                <a:lnTo>
                  <a:pt x="506" y="65"/>
                </a:lnTo>
                <a:lnTo>
                  <a:pt x="523" y="46"/>
                </a:lnTo>
                <a:lnTo>
                  <a:pt x="567" y="30"/>
                </a:lnTo>
                <a:lnTo>
                  <a:pt x="568" y="9"/>
                </a:lnTo>
                <a:lnTo>
                  <a:pt x="579" y="0"/>
                </a:lnTo>
                <a:lnTo>
                  <a:pt x="593" y="1"/>
                </a:lnTo>
                <a:lnTo>
                  <a:pt x="607" y="4"/>
                </a:lnTo>
                <a:lnTo>
                  <a:pt x="651" y="45"/>
                </a:lnTo>
                <a:lnTo>
                  <a:pt x="681" y="51"/>
                </a:lnTo>
                <a:lnTo>
                  <a:pt x="783" y="128"/>
                </a:lnTo>
                <a:lnTo>
                  <a:pt x="792" y="119"/>
                </a:lnTo>
                <a:lnTo>
                  <a:pt x="826" y="119"/>
                </a:lnTo>
                <a:lnTo>
                  <a:pt x="840" y="115"/>
                </a:lnTo>
                <a:lnTo>
                  <a:pt x="881" y="108"/>
                </a:lnTo>
                <a:lnTo>
                  <a:pt x="897" y="99"/>
                </a:lnTo>
                <a:lnTo>
                  <a:pt x="922" y="121"/>
                </a:lnTo>
                <a:lnTo>
                  <a:pt x="942" y="99"/>
                </a:lnTo>
                <a:lnTo>
                  <a:pt x="969" y="111"/>
                </a:lnTo>
                <a:lnTo>
                  <a:pt x="990" y="88"/>
                </a:lnTo>
                <a:lnTo>
                  <a:pt x="1018" y="99"/>
                </a:lnTo>
                <a:lnTo>
                  <a:pt x="1052" y="93"/>
                </a:lnTo>
                <a:lnTo>
                  <a:pt x="1073" y="112"/>
                </a:lnTo>
                <a:lnTo>
                  <a:pt x="1089" y="88"/>
                </a:lnTo>
                <a:lnTo>
                  <a:pt x="1110" y="93"/>
                </a:lnTo>
                <a:lnTo>
                  <a:pt x="1125" y="72"/>
                </a:lnTo>
                <a:lnTo>
                  <a:pt x="1160" y="87"/>
                </a:lnTo>
                <a:lnTo>
                  <a:pt x="1177" y="83"/>
                </a:lnTo>
                <a:lnTo>
                  <a:pt x="1223" y="151"/>
                </a:lnTo>
                <a:lnTo>
                  <a:pt x="1190" y="202"/>
                </a:lnTo>
                <a:lnTo>
                  <a:pt x="1192" y="213"/>
                </a:lnTo>
                <a:lnTo>
                  <a:pt x="1200" y="216"/>
                </a:lnTo>
                <a:lnTo>
                  <a:pt x="1228" y="221"/>
                </a:lnTo>
                <a:lnTo>
                  <a:pt x="1248" y="230"/>
                </a:lnTo>
                <a:lnTo>
                  <a:pt x="1276" y="267"/>
                </a:lnTo>
                <a:lnTo>
                  <a:pt x="1300" y="269"/>
                </a:lnTo>
                <a:lnTo>
                  <a:pt x="1315" y="288"/>
                </a:lnTo>
                <a:lnTo>
                  <a:pt x="1309" y="303"/>
                </a:lnTo>
                <a:lnTo>
                  <a:pt x="1310" y="320"/>
                </a:lnTo>
                <a:lnTo>
                  <a:pt x="1328" y="337"/>
                </a:lnTo>
                <a:lnTo>
                  <a:pt x="1361" y="388"/>
                </a:lnTo>
                <a:lnTo>
                  <a:pt x="1382" y="389"/>
                </a:lnTo>
                <a:lnTo>
                  <a:pt x="1393" y="406"/>
                </a:lnTo>
                <a:lnTo>
                  <a:pt x="1403" y="414"/>
                </a:lnTo>
                <a:lnTo>
                  <a:pt x="1396" y="425"/>
                </a:lnTo>
                <a:lnTo>
                  <a:pt x="1382" y="432"/>
                </a:lnTo>
                <a:lnTo>
                  <a:pt x="1365" y="451"/>
                </a:lnTo>
                <a:lnTo>
                  <a:pt x="1353" y="485"/>
                </a:lnTo>
                <a:lnTo>
                  <a:pt x="1339" y="522"/>
                </a:lnTo>
                <a:lnTo>
                  <a:pt x="1316" y="570"/>
                </a:lnTo>
                <a:lnTo>
                  <a:pt x="1308" y="587"/>
                </a:lnTo>
                <a:lnTo>
                  <a:pt x="1296" y="599"/>
                </a:lnTo>
                <a:lnTo>
                  <a:pt x="1280" y="599"/>
                </a:lnTo>
                <a:lnTo>
                  <a:pt x="1268" y="591"/>
                </a:lnTo>
                <a:lnTo>
                  <a:pt x="1245" y="573"/>
                </a:lnTo>
                <a:lnTo>
                  <a:pt x="1183" y="573"/>
                </a:lnTo>
                <a:lnTo>
                  <a:pt x="1166" y="599"/>
                </a:lnTo>
                <a:lnTo>
                  <a:pt x="1152" y="608"/>
                </a:lnTo>
                <a:lnTo>
                  <a:pt x="1132" y="610"/>
                </a:lnTo>
                <a:lnTo>
                  <a:pt x="1121" y="599"/>
                </a:lnTo>
                <a:lnTo>
                  <a:pt x="1104" y="591"/>
                </a:lnTo>
                <a:lnTo>
                  <a:pt x="1083" y="593"/>
                </a:lnTo>
                <a:lnTo>
                  <a:pt x="1066" y="601"/>
                </a:lnTo>
                <a:lnTo>
                  <a:pt x="1041" y="591"/>
                </a:lnTo>
                <a:lnTo>
                  <a:pt x="1024" y="593"/>
                </a:lnTo>
                <a:lnTo>
                  <a:pt x="1001" y="605"/>
                </a:lnTo>
                <a:lnTo>
                  <a:pt x="985" y="605"/>
                </a:lnTo>
                <a:lnTo>
                  <a:pt x="956" y="608"/>
                </a:lnTo>
                <a:lnTo>
                  <a:pt x="936" y="599"/>
                </a:lnTo>
                <a:lnTo>
                  <a:pt x="919" y="587"/>
                </a:lnTo>
                <a:lnTo>
                  <a:pt x="911" y="593"/>
                </a:lnTo>
                <a:lnTo>
                  <a:pt x="868" y="593"/>
                </a:lnTo>
                <a:lnTo>
                  <a:pt x="842" y="599"/>
                </a:lnTo>
                <a:lnTo>
                  <a:pt x="820" y="593"/>
                </a:lnTo>
                <a:lnTo>
                  <a:pt x="755" y="593"/>
                </a:lnTo>
                <a:lnTo>
                  <a:pt x="749" y="596"/>
                </a:lnTo>
                <a:lnTo>
                  <a:pt x="698" y="647"/>
                </a:lnTo>
                <a:lnTo>
                  <a:pt x="664" y="667"/>
                </a:lnTo>
                <a:lnTo>
                  <a:pt x="641" y="664"/>
                </a:lnTo>
                <a:lnTo>
                  <a:pt x="621" y="667"/>
                </a:lnTo>
                <a:lnTo>
                  <a:pt x="593" y="670"/>
                </a:lnTo>
                <a:lnTo>
                  <a:pt x="576" y="675"/>
                </a:lnTo>
                <a:lnTo>
                  <a:pt x="548" y="701"/>
                </a:lnTo>
                <a:lnTo>
                  <a:pt x="536" y="715"/>
                </a:lnTo>
                <a:lnTo>
                  <a:pt x="528" y="744"/>
                </a:lnTo>
                <a:lnTo>
                  <a:pt x="511" y="767"/>
                </a:lnTo>
                <a:lnTo>
                  <a:pt x="508" y="749"/>
                </a:lnTo>
                <a:lnTo>
                  <a:pt x="502" y="749"/>
                </a:lnTo>
                <a:lnTo>
                  <a:pt x="493" y="758"/>
                </a:lnTo>
                <a:lnTo>
                  <a:pt x="493" y="769"/>
                </a:lnTo>
                <a:lnTo>
                  <a:pt x="445" y="786"/>
                </a:lnTo>
                <a:lnTo>
                  <a:pt x="431" y="772"/>
                </a:lnTo>
                <a:lnTo>
                  <a:pt x="324" y="712"/>
                </a:lnTo>
                <a:lnTo>
                  <a:pt x="321" y="689"/>
                </a:lnTo>
                <a:lnTo>
                  <a:pt x="298" y="661"/>
                </a:lnTo>
                <a:lnTo>
                  <a:pt x="301" y="644"/>
                </a:lnTo>
                <a:lnTo>
                  <a:pt x="318" y="653"/>
                </a:lnTo>
                <a:lnTo>
                  <a:pt x="326" y="644"/>
                </a:lnTo>
                <a:lnTo>
                  <a:pt x="321" y="630"/>
                </a:lnTo>
                <a:lnTo>
                  <a:pt x="312" y="613"/>
                </a:lnTo>
                <a:lnTo>
                  <a:pt x="298" y="605"/>
                </a:lnTo>
                <a:lnTo>
                  <a:pt x="290" y="610"/>
                </a:lnTo>
                <a:lnTo>
                  <a:pt x="259" y="579"/>
                </a:lnTo>
                <a:lnTo>
                  <a:pt x="261" y="570"/>
                </a:lnTo>
                <a:lnTo>
                  <a:pt x="272" y="559"/>
                </a:lnTo>
                <a:lnTo>
                  <a:pt x="269" y="536"/>
                </a:lnTo>
                <a:lnTo>
                  <a:pt x="253" y="503"/>
                </a:lnTo>
                <a:lnTo>
                  <a:pt x="236" y="489"/>
                </a:lnTo>
                <a:lnTo>
                  <a:pt x="216" y="477"/>
                </a:lnTo>
                <a:lnTo>
                  <a:pt x="171" y="451"/>
                </a:lnTo>
                <a:lnTo>
                  <a:pt x="142" y="432"/>
                </a:lnTo>
                <a:lnTo>
                  <a:pt x="128" y="434"/>
                </a:lnTo>
                <a:lnTo>
                  <a:pt x="100" y="411"/>
                </a:lnTo>
                <a:lnTo>
                  <a:pt x="31" y="411"/>
                </a:lnTo>
                <a:lnTo>
                  <a:pt x="23" y="420"/>
                </a:lnTo>
                <a:lnTo>
                  <a:pt x="17" y="403"/>
                </a:lnTo>
                <a:lnTo>
                  <a:pt x="20" y="375"/>
                </a:lnTo>
                <a:lnTo>
                  <a:pt x="20" y="344"/>
                </a:lnTo>
                <a:lnTo>
                  <a:pt x="9" y="315"/>
                </a:lnTo>
                <a:lnTo>
                  <a:pt x="0" y="301"/>
                </a:lnTo>
                <a:lnTo>
                  <a:pt x="34" y="270"/>
                </a:lnTo>
                <a:lnTo>
                  <a:pt x="79" y="216"/>
                </a:lnTo>
                <a:lnTo>
                  <a:pt x="83" y="195"/>
                </a:lnTo>
                <a:lnTo>
                  <a:pt x="111" y="168"/>
                </a:lnTo>
                <a:lnTo>
                  <a:pt x="131" y="168"/>
                </a:lnTo>
                <a:lnTo>
                  <a:pt x="128" y="142"/>
                </a:lnTo>
              </a:path>
            </a:pathLst>
          </a:custGeom>
          <a:solidFill>
            <a:srgbClr val="00B050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5462267" y="4123157"/>
            <a:ext cx="696080" cy="682511"/>
          </a:xfrm>
          <a:custGeom>
            <a:avLst/>
            <a:gdLst>
              <a:gd name="T0" fmla="*/ 173 w 395"/>
              <a:gd name="T1" fmla="*/ 406 h 407"/>
              <a:gd name="T2" fmla="*/ 190 w 395"/>
              <a:gd name="T3" fmla="*/ 389 h 407"/>
              <a:gd name="T4" fmla="*/ 207 w 395"/>
              <a:gd name="T5" fmla="*/ 383 h 407"/>
              <a:gd name="T6" fmla="*/ 219 w 395"/>
              <a:gd name="T7" fmla="*/ 383 h 407"/>
              <a:gd name="T8" fmla="*/ 219 w 395"/>
              <a:gd name="T9" fmla="*/ 360 h 407"/>
              <a:gd name="T10" fmla="*/ 233 w 395"/>
              <a:gd name="T11" fmla="*/ 346 h 407"/>
              <a:gd name="T12" fmla="*/ 256 w 395"/>
              <a:gd name="T13" fmla="*/ 344 h 407"/>
              <a:gd name="T14" fmla="*/ 309 w 395"/>
              <a:gd name="T15" fmla="*/ 340 h 407"/>
              <a:gd name="T16" fmla="*/ 335 w 395"/>
              <a:gd name="T17" fmla="*/ 344 h 407"/>
              <a:gd name="T18" fmla="*/ 356 w 395"/>
              <a:gd name="T19" fmla="*/ 332 h 407"/>
              <a:gd name="T20" fmla="*/ 370 w 395"/>
              <a:gd name="T21" fmla="*/ 332 h 407"/>
              <a:gd name="T22" fmla="*/ 383 w 395"/>
              <a:gd name="T23" fmla="*/ 327 h 407"/>
              <a:gd name="T24" fmla="*/ 394 w 395"/>
              <a:gd name="T25" fmla="*/ 318 h 407"/>
              <a:gd name="T26" fmla="*/ 386 w 395"/>
              <a:gd name="T27" fmla="*/ 298 h 407"/>
              <a:gd name="T28" fmla="*/ 378 w 395"/>
              <a:gd name="T29" fmla="*/ 306 h 407"/>
              <a:gd name="T30" fmla="*/ 369 w 395"/>
              <a:gd name="T31" fmla="*/ 304 h 407"/>
              <a:gd name="T32" fmla="*/ 357 w 395"/>
              <a:gd name="T33" fmla="*/ 298 h 407"/>
              <a:gd name="T34" fmla="*/ 363 w 395"/>
              <a:gd name="T35" fmla="*/ 272 h 407"/>
              <a:gd name="T36" fmla="*/ 371 w 395"/>
              <a:gd name="T37" fmla="*/ 264 h 407"/>
              <a:gd name="T38" fmla="*/ 370 w 395"/>
              <a:gd name="T39" fmla="*/ 252 h 407"/>
              <a:gd name="T40" fmla="*/ 349 w 395"/>
              <a:gd name="T41" fmla="*/ 225 h 407"/>
              <a:gd name="T42" fmla="*/ 332 w 395"/>
              <a:gd name="T43" fmla="*/ 207 h 407"/>
              <a:gd name="T44" fmla="*/ 312 w 395"/>
              <a:gd name="T45" fmla="*/ 192 h 407"/>
              <a:gd name="T46" fmla="*/ 312 w 395"/>
              <a:gd name="T47" fmla="*/ 177 h 407"/>
              <a:gd name="T48" fmla="*/ 316 w 395"/>
              <a:gd name="T49" fmla="*/ 156 h 407"/>
              <a:gd name="T50" fmla="*/ 321 w 395"/>
              <a:gd name="T51" fmla="*/ 130 h 407"/>
              <a:gd name="T52" fmla="*/ 308 w 395"/>
              <a:gd name="T53" fmla="*/ 114 h 407"/>
              <a:gd name="T54" fmla="*/ 314 w 395"/>
              <a:gd name="T55" fmla="*/ 73 h 407"/>
              <a:gd name="T56" fmla="*/ 306 w 395"/>
              <a:gd name="T57" fmla="*/ 19 h 407"/>
              <a:gd name="T58" fmla="*/ 287 w 395"/>
              <a:gd name="T59" fmla="*/ 2 h 407"/>
              <a:gd name="T60" fmla="*/ 278 w 395"/>
              <a:gd name="T61" fmla="*/ 0 h 407"/>
              <a:gd name="T62" fmla="*/ 247 w 395"/>
              <a:gd name="T63" fmla="*/ 16 h 407"/>
              <a:gd name="T64" fmla="*/ 233 w 395"/>
              <a:gd name="T65" fmla="*/ 2 h 407"/>
              <a:gd name="T66" fmla="*/ 221 w 395"/>
              <a:gd name="T67" fmla="*/ 11 h 407"/>
              <a:gd name="T68" fmla="*/ 227 w 395"/>
              <a:gd name="T69" fmla="*/ 25 h 407"/>
              <a:gd name="T70" fmla="*/ 213 w 395"/>
              <a:gd name="T71" fmla="*/ 61 h 407"/>
              <a:gd name="T72" fmla="*/ 196 w 395"/>
              <a:gd name="T73" fmla="*/ 83 h 407"/>
              <a:gd name="T74" fmla="*/ 199 w 395"/>
              <a:gd name="T75" fmla="*/ 100 h 407"/>
              <a:gd name="T76" fmla="*/ 162 w 395"/>
              <a:gd name="T77" fmla="*/ 121 h 407"/>
              <a:gd name="T78" fmla="*/ 152 w 395"/>
              <a:gd name="T79" fmla="*/ 102 h 407"/>
              <a:gd name="T80" fmla="*/ 120 w 395"/>
              <a:gd name="T81" fmla="*/ 109 h 407"/>
              <a:gd name="T82" fmla="*/ 119 w 395"/>
              <a:gd name="T83" fmla="*/ 130 h 407"/>
              <a:gd name="T84" fmla="*/ 92 w 395"/>
              <a:gd name="T85" fmla="*/ 130 h 407"/>
              <a:gd name="T86" fmla="*/ 72 w 395"/>
              <a:gd name="T87" fmla="*/ 152 h 407"/>
              <a:gd name="T88" fmla="*/ 48 w 395"/>
              <a:gd name="T89" fmla="*/ 166 h 407"/>
              <a:gd name="T90" fmla="*/ 35 w 395"/>
              <a:gd name="T91" fmla="*/ 175 h 407"/>
              <a:gd name="T92" fmla="*/ 19 w 395"/>
              <a:gd name="T93" fmla="*/ 192 h 407"/>
              <a:gd name="T94" fmla="*/ 0 w 395"/>
              <a:gd name="T95" fmla="*/ 213 h 407"/>
              <a:gd name="T96" fmla="*/ 20 w 395"/>
              <a:gd name="T97" fmla="*/ 221 h 407"/>
              <a:gd name="T98" fmla="*/ 48 w 395"/>
              <a:gd name="T99" fmla="*/ 258 h 407"/>
              <a:gd name="T100" fmla="*/ 74 w 395"/>
              <a:gd name="T101" fmla="*/ 261 h 407"/>
              <a:gd name="T102" fmla="*/ 85 w 395"/>
              <a:gd name="T103" fmla="*/ 278 h 407"/>
              <a:gd name="T104" fmla="*/ 80 w 395"/>
              <a:gd name="T105" fmla="*/ 295 h 407"/>
              <a:gd name="T106" fmla="*/ 83 w 395"/>
              <a:gd name="T107" fmla="*/ 312 h 407"/>
              <a:gd name="T108" fmla="*/ 99 w 395"/>
              <a:gd name="T109" fmla="*/ 329 h 407"/>
              <a:gd name="T110" fmla="*/ 116 w 395"/>
              <a:gd name="T111" fmla="*/ 354 h 407"/>
              <a:gd name="T112" fmla="*/ 133 w 395"/>
              <a:gd name="T113" fmla="*/ 377 h 407"/>
              <a:gd name="T114" fmla="*/ 154 w 395"/>
              <a:gd name="T115" fmla="*/ 380 h 407"/>
              <a:gd name="T116" fmla="*/ 173 w 395"/>
              <a:gd name="T117" fmla="*/ 406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95" h="407">
                <a:moveTo>
                  <a:pt x="173" y="406"/>
                </a:moveTo>
                <a:lnTo>
                  <a:pt x="190" y="389"/>
                </a:lnTo>
                <a:lnTo>
                  <a:pt x="207" y="383"/>
                </a:lnTo>
                <a:lnTo>
                  <a:pt x="219" y="383"/>
                </a:lnTo>
                <a:lnTo>
                  <a:pt x="219" y="360"/>
                </a:lnTo>
                <a:lnTo>
                  <a:pt x="233" y="346"/>
                </a:lnTo>
                <a:lnTo>
                  <a:pt x="256" y="344"/>
                </a:lnTo>
                <a:lnTo>
                  <a:pt x="309" y="340"/>
                </a:lnTo>
                <a:lnTo>
                  <a:pt x="335" y="344"/>
                </a:lnTo>
                <a:lnTo>
                  <a:pt x="356" y="332"/>
                </a:lnTo>
                <a:lnTo>
                  <a:pt x="370" y="332"/>
                </a:lnTo>
                <a:lnTo>
                  <a:pt x="383" y="327"/>
                </a:lnTo>
                <a:lnTo>
                  <a:pt x="394" y="318"/>
                </a:lnTo>
                <a:lnTo>
                  <a:pt x="386" y="298"/>
                </a:lnTo>
                <a:lnTo>
                  <a:pt x="378" y="306"/>
                </a:lnTo>
                <a:lnTo>
                  <a:pt x="369" y="304"/>
                </a:lnTo>
                <a:lnTo>
                  <a:pt x="357" y="298"/>
                </a:lnTo>
                <a:lnTo>
                  <a:pt x="363" y="272"/>
                </a:lnTo>
                <a:lnTo>
                  <a:pt x="371" y="264"/>
                </a:lnTo>
                <a:lnTo>
                  <a:pt x="370" y="252"/>
                </a:lnTo>
                <a:lnTo>
                  <a:pt x="349" y="225"/>
                </a:lnTo>
                <a:lnTo>
                  <a:pt x="332" y="207"/>
                </a:lnTo>
                <a:lnTo>
                  <a:pt x="312" y="192"/>
                </a:lnTo>
                <a:lnTo>
                  <a:pt x="312" y="177"/>
                </a:lnTo>
                <a:lnTo>
                  <a:pt x="316" y="156"/>
                </a:lnTo>
                <a:lnTo>
                  <a:pt x="321" y="130"/>
                </a:lnTo>
                <a:lnTo>
                  <a:pt x="308" y="114"/>
                </a:lnTo>
                <a:lnTo>
                  <a:pt x="314" y="73"/>
                </a:lnTo>
                <a:lnTo>
                  <a:pt x="306" y="19"/>
                </a:lnTo>
                <a:lnTo>
                  <a:pt x="287" y="2"/>
                </a:lnTo>
                <a:lnTo>
                  <a:pt x="278" y="0"/>
                </a:lnTo>
                <a:lnTo>
                  <a:pt x="247" y="16"/>
                </a:lnTo>
                <a:lnTo>
                  <a:pt x="233" y="2"/>
                </a:lnTo>
                <a:lnTo>
                  <a:pt x="221" y="11"/>
                </a:lnTo>
                <a:lnTo>
                  <a:pt x="227" y="25"/>
                </a:lnTo>
                <a:lnTo>
                  <a:pt x="213" y="61"/>
                </a:lnTo>
                <a:lnTo>
                  <a:pt x="196" y="83"/>
                </a:lnTo>
                <a:lnTo>
                  <a:pt x="199" y="100"/>
                </a:lnTo>
                <a:lnTo>
                  <a:pt x="162" y="121"/>
                </a:lnTo>
                <a:lnTo>
                  <a:pt x="152" y="102"/>
                </a:lnTo>
                <a:lnTo>
                  <a:pt x="120" y="109"/>
                </a:lnTo>
                <a:lnTo>
                  <a:pt x="119" y="130"/>
                </a:lnTo>
                <a:lnTo>
                  <a:pt x="92" y="130"/>
                </a:lnTo>
                <a:lnTo>
                  <a:pt x="72" y="152"/>
                </a:lnTo>
                <a:lnTo>
                  <a:pt x="48" y="166"/>
                </a:lnTo>
                <a:lnTo>
                  <a:pt x="35" y="175"/>
                </a:lnTo>
                <a:lnTo>
                  <a:pt x="19" y="192"/>
                </a:lnTo>
                <a:lnTo>
                  <a:pt x="0" y="213"/>
                </a:lnTo>
                <a:lnTo>
                  <a:pt x="20" y="221"/>
                </a:lnTo>
                <a:lnTo>
                  <a:pt x="48" y="258"/>
                </a:lnTo>
                <a:lnTo>
                  <a:pt x="74" y="261"/>
                </a:lnTo>
                <a:lnTo>
                  <a:pt x="85" y="278"/>
                </a:lnTo>
                <a:lnTo>
                  <a:pt x="80" y="295"/>
                </a:lnTo>
                <a:lnTo>
                  <a:pt x="83" y="312"/>
                </a:lnTo>
                <a:lnTo>
                  <a:pt x="99" y="329"/>
                </a:lnTo>
                <a:lnTo>
                  <a:pt x="116" y="354"/>
                </a:lnTo>
                <a:lnTo>
                  <a:pt x="133" y="377"/>
                </a:lnTo>
                <a:lnTo>
                  <a:pt x="154" y="380"/>
                </a:lnTo>
                <a:lnTo>
                  <a:pt x="173" y="406"/>
                </a:lnTo>
              </a:path>
            </a:pathLst>
          </a:custGeom>
          <a:solidFill>
            <a:schemeClr val="accent4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11" name="Freeform 8"/>
          <p:cNvSpPr>
            <a:spLocks/>
          </p:cNvSpPr>
          <p:nvPr/>
        </p:nvSpPr>
        <p:spPr bwMode="auto">
          <a:xfrm>
            <a:off x="5783883" y="3140224"/>
            <a:ext cx="770068" cy="1424815"/>
          </a:xfrm>
          <a:custGeom>
            <a:avLst/>
            <a:gdLst>
              <a:gd name="T0" fmla="*/ 197 w 437"/>
              <a:gd name="T1" fmla="*/ 837 h 850"/>
              <a:gd name="T2" fmla="*/ 228 w 437"/>
              <a:gd name="T3" fmla="*/ 770 h 850"/>
              <a:gd name="T4" fmla="*/ 234 w 437"/>
              <a:gd name="T5" fmla="*/ 724 h 850"/>
              <a:gd name="T6" fmla="*/ 288 w 437"/>
              <a:gd name="T7" fmla="*/ 661 h 850"/>
              <a:gd name="T8" fmla="*/ 345 w 437"/>
              <a:gd name="T9" fmla="*/ 639 h 850"/>
              <a:gd name="T10" fmla="*/ 376 w 437"/>
              <a:gd name="T11" fmla="*/ 597 h 850"/>
              <a:gd name="T12" fmla="*/ 398 w 437"/>
              <a:gd name="T13" fmla="*/ 588 h 850"/>
              <a:gd name="T14" fmla="*/ 407 w 437"/>
              <a:gd name="T15" fmla="*/ 580 h 850"/>
              <a:gd name="T16" fmla="*/ 384 w 437"/>
              <a:gd name="T17" fmla="*/ 554 h 850"/>
              <a:gd name="T18" fmla="*/ 350 w 437"/>
              <a:gd name="T19" fmla="*/ 542 h 850"/>
              <a:gd name="T20" fmla="*/ 341 w 437"/>
              <a:gd name="T21" fmla="*/ 531 h 850"/>
              <a:gd name="T22" fmla="*/ 290 w 437"/>
              <a:gd name="T23" fmla="*/ 463 h 850"/>
              <a:gd name="T24" fmla="*/ 282 w 437"/>
              <a:gd name="T25" fmla="*/ 426 h 850"/>
              <a:gd name="T26" fmla="*/ 282 w 437"/>
              <a:gd name="T27" fmla="*/ 381 h 850"/>
              <a:gd name="T28" fmla="*/ 290 w 437"/>
              <a:gd name="T29" fmla="*/ 338 h 850"/>
              <a:gd name="T30" fmla="*/ 302 w 437"/>
              <a:gd name="T31" fmla="*/ 304 h 850"/>
              <a:gd name="T32" fmla="*/ 321 w 437"/>
              <a:gd name="T33" fmla="*/ 259 h 850"/>
              <a:gd name="T34" fmla="*/ 369 w 437"/>
              <a:gd name="T35" fmla="*/ 174 h 850"/>
              <a:gd name="T36" fmla="*/ 393 w 437"/>
              <a:gd name="T37" fmla="*/ 131 h 850"/>
              <a:gd name="T38" fmla="*/ 436 w 437"/>
              <a:gd name="T39" fmla="*/ 71 h 850"/>
              <a:gd name="T40" fmla="*/ 424 w 437"/>
              <a:gd name="T41" fmla="*/ 43 h 850"/>
              <a:gd name="T42" fmla="*/ 397 w 437"/>
              <a:gd name="T43" fmla="*/ 54 h 850"/>
              <a:gd name="T44" fmla="*/ 387 w 437"/>
              <a:gd name="T45" fmla="*/ 17 h 850"/>
              <a:gd name="T46" fmla="*/ 362 w 437"/>
              <a:gd name="T47" fmla="*/ 3 h 850"/>
              <a:gd name="T48" fmla="*/ 336 w 437"/>
              <a:gd name="T49" fmla="*/ 17 h 850"/>
              <a:gd name="T50" fmla="*/ 296 w 437"/>
              <a:gd name="T51" fmla="*/ 0 h 850"/>
              <a:gd name="T52" fmla="*/ 260 w 437"/>
              <a:gd name="T53" fmla="*/ 33 h 850"/>
              <a:gd name="T54" fmla="*/ 277 w 437"/>
              <a:gd name="T55" fmla="*/ 96 h 850"/>
              <a:gd name="T56" fmla="*/ 261 w 437"/>
              <a:gd name="T57" fmla="*/ 125 h 850"/>
              <a:gd name="T58" fmla="*/ 231 w 437"/>
              <a:gd name="T59" fmla="*/ 168 h 850"/>
              <a:gd name="T60" fmla="*/ 206 w 437"/>
              <a:gd name="T61" fmla="*/ 154 h 850"/>
              <a:gd name="T62" fmla="*/ 199 w 437"/>
              <a:gd name="T63" fmla="*/ 190 h 850"/>
              <a:gd name="T64" fmla="*/ 178 w 437"/>
              <a:gd name="T65" fmla="*/ 216 h 850"/>
              <a:gd name="T66" fmla="*/ 155 w 437"/>
              <a:gd name="T67" fmla="*/ 242 h 850"/>
              <a:gd name="T68" fmla="*/ 124 w 437"/>
              <a:gd name="T69" fmla="*/ 261 h 850"/>
              <a:gd name="T70" fmla="*/ 117 w 437"/>
              <a:gd name="T71" fmla="*/ 237 h 850"/>
              <a:gd name="T72" fmla="*/ 98 w 437"/>
              <a:gd name="T73" fmla="*/ 236 h 850"/>
              <a:gd name="T74" fmla="*/ 75 w 437"/>
              <a:gd name="T75" fmla="*/ 276 h 850"/>
              <a:gd name="T76" fmla="*/ 55 w 437"/>
              <a:gd name="T77" fmla="*/ 310 h 850"/>
              <a:gd name="T78" fmla="*/ 46 w 437"/>
              <a:gd name="T79" fmla="*/ 318 h 850"/>
              <a:gd name="T80" fmla="*/ 34 w 437"/>
              <a:gd name="T81" fmla="*/ 334 h 850"/>
              <a:gd name="T82" fmla="*/ 0 w 437"/>
              <a:gd name="T83" fmla="*/ 398 h 850"/>
              <a:gd name="T84" fmla="*/ 29 w 437"/>
              <a:gd name="T85" fmla="*/ 412 h 850"/>
              <a:gd name="T86" fmla="*/ 83 w 437"/>
              <a:gd name="T87" fmla="*/ 438 h 850"/>
              <a:gd name="T88" fmla="*/ 75 w 437"/>
              <a:gd name="T89" fmla="*/ 478 h 850"/>
              <a:gd name="T90" fmla="*/ 80 w 437"/>
              <a:gd name="T91" fmla="*/ 528 h 850"/>
              <a:gd name="T92" fmla="*/ 133 w 437"/>
              <a:gd name="T93" fmla="*/ 549 h 850"/>
              <a:gd name="T94" fmla="*/ 148 w 437"/>
              <a:gd name="T95" fmla="*/ 576 h 850"/>
              <a:gd name="T96" fmla="*/ 123 w 437"/>
              <a:gd name="T97" fmla="*/ 616 h 850"/>
              <a:gd name="T98" fmla="*/ 129 w 437"/>
              <a:gd name="T99" fmla="*/ 670 h 850"/>
              <a:gd name="T100" fmla="*/ 123 w 437"/>
              <a:gd name="T101" fmla="*/ 709 h 850"/>
              <a:gd name="T102" fmla="*/ 131 w 437"/>
              <a:gd name="T103" fmla="*/ 752 h 850"/>
              <a:gd name="T104" fmla="*/ 126 w 437"/>
              <a:gd name="T105" fmla="*/ 789 h 850"/>
              <a:gd name="T106" fmla="*/ 140 w 437"/>
              <a:gd name="T107" fmla="*/ 798 h 850"/>
              <a:gd name="T108" fmla="*/ 169 w 437"/>
              <a:gd name="T109" fmla="*/ 829 h 8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37" h="850">
                <a:moveTo>
                  <a:pt x="186" y="849"/>
                </a:moveTo>
                <a:lnTo>
                  <a:pt x="197" y="837"/>
                </a:lnTo>
                <a:lnTo>
                  <a:pt x="200" y="812"/>
                </a:lnTo>
                <a:lnTo>
                  <a:pt x="228" y="770"/>
                </a:lnTo>
                <a:lnTo>
                  <a:pt x="231" y="738"/>
                </a:lnTo>
                <a:lnTo>
                  <a:pt x="234" y="724"/>
                </a:lnTo>
                <a:lnTo>
                  <a:pt x="242" y="707"/>
                </a:lnTo>
                <a:lnTo>
                  <a:pt x="288" y="661"/>
                </a:lnTo>
                <a:lnTo>
                  <a:pt x="307" y="650"/>
                </a:lnTo>
                <a:lnTo>
                  <a:pt x="345" y="639"/>
                </a:lnTo>
                <a:lnTo>
                  <a:pt x="361" y="625"/>
                </a:lnTo>
                <a:lnTo>
                  <a:pt x="376" y="597"/>
                </a:lnTo>
                <a:lnTo>
                  <a:pt x="390" y="594"/>
                </a:lnTo>
                <a:lnTo>
                  <a:pt x="398" y="588"/>
                </a:lnTo>
                <a:lnTo>
                  <a:pt x="409" y="585"/>
                </a:lnTo>
                <a:lnTo>
                  <a:pt x="407" y="580"/>
                </a:lnTo>
                <a:lnTo>
                  <a:pt x="404" y="568"/>
                </a:lnTo>
                <a:lnTo>
                  <a:pt x="384" y="554"/>
                </a:lnTo>
                <a:lnTo>
                  <a:pt x="367" y="545"/>
                </a:lnTo>
                <a:lnTo>
                  <a:pt x="350" y="542"/>
                </a:lnTo>
                <a:lnTo>
                  <a:pt x="341" y="540"/>
                </a:lnTo>
                <a:lnTo>
                  <a:pt x="341" y="531"/>
                </a:lnTo>
                <a:lnTo>
                  <a:pt x="324" y="506"/>
                </a:lnTo>
                <a:lnTo>
                  <a:pt x="290" y="463"/>
                </a:lnTo>
                <a:lnTo>
                  <a:pt x="288" y="438"/>
                </a:lnTo>
                <a:lnTo>
                  <a:pt x="282" y="426"/>
                </a:lnTo>
                <a:lnTo>
                  <a:pt x="274" y="421"/>
                </a:lnTo>
                <a:lnTo>
                  <a:pt x="282" y="381"/>
                </a:lnTo>
                <a:lnTo>
                  <a:pt x="285" y="355"/>
                </a:lnTo>
                <a:lnTo>
                  <a:pt x="290" y="338"/>
                </a:lnTo>
                <a:lnTo>
                  <a:pt x="293" y="312"/>
                </a:lnTo>
                <a:lnTo>
                  <a:pt x="302" y="304"/>
                </a:lnTo>
                <a:lnTo>
                  <a:pt x="302" y="290"/>
                </a:lnTo>
                <a:lnTo>
                  <a:pt x="321" y="259"/>
                </a:lnTo>
                <a:lnTo>
                  <a:pt x="333" y="233"/>
                </a:lnTo>
                <a:lnTo>
                  <a:pt x="369" y="174"/>
                </a:lnTo>
                <a:lnTo>
                  <a:pt x="378" y="159"/>
                </a:lnTo>
                <a:lnTo>
                  <a:pt x="393" y="131"/>
                </a:lnTo>
                <a:lnTo>
                  <a:pt x="433" y="88"/>
                </a:lnTo>
                <a:lnTo>
                  <a:pt x="436" y="71"/>
                </a:lnTo>
                <a:lnTo>
                  <a:pt x="426" y="59"/>
                </a:lnTo>
                <a:lnTo>
                  <a:pt x="424" y="43"/>
                </a:lnTo>
                <a:lnTo>
                  <a:pt x="409" y="39"/>
                </a:lnTo>
                <a:lnTo>
                  <a:pt x="397" y="54"/>
                </a:lnTo>
                <a:lnTo>
                  <a:pt x="390" y="45"/>
                </a:lnTo>
                <a:lnTo>
                  <a:pt x="387" y="17"/>
                </a:lnTo>
                <a:lnTo>
                  <a:pt x="374" y="19"/>
                </a:lnTo>
                <a:lnTo>
                  <a:pt x="362" y="3"/>
                </a:lnTo>
                <a:lnTo>
                  <a:pt x="347" y="4"/>
                </a:lnTo>
                <a:lnTo>
                  <a:pt x="336" y="17"/>
                </a:lnTo>
                <a:lnTo>
                  <a:pt x="319" y="3"/>
                </a:lnTo>
                <a:lnTo>
                  <a:pt x="296" y="0"/>
                </a:lnTo>
                <a:lnTo>
                  <a:pt x="275" y="14"/>
                </a:lnTo>
                <a:lnTo>
                  <a:pt x="260" y="33"/>
                </a:lnTo>
                <a:lnTo>
                  <a:pt x="245" y="44"/>
                </a:lnTo>
                <a:lnTo>
                  <a:pt x="277" y="96"/>
                </a:lnTo>
                <a:lnTo>
                  <a:pt x="277" y="116"/>
                </a:lnTo>
                <a:lnTo>
                  <a:pt x="261" y="125"/>
                </a:lnTo>
                <a:lnTo>
                  <a:pt x="241" y="150"/>
                </a:lnTo>
                <a:lnTo>
                  <a:pt x="231" y="168"/>
                </a:lnTo>
                <a:lnTo>
                  <a:pt x="220" y="159"/>
                </a:lnTo>
                <a:lnTo>
                  <a:pt x="206" y="154"/>
                </a:lnTo>
                <a:lnTo>
                  <a:pt x="199" y="158"/>
                </a:lnTo>
                <a:lnTo>
                  <a:pt x="199" y="190"/>
                </a:lnTo>
                <a:lnTo>
                  <a:pt x="196" y="210"/>
                </a:lnTo>
                <a:lnTo>
                  <a:pt x="178" y="216"/>
                </a:lnTo>
                <a:lnTo>
                  <a:pt x="163" y="223"/>
                </a:lnTo>
                <a:lnTo>
                  <a:pt x="155" y="242"/>
                </a:lnTo>
                <a:lnTo>
                  <a:pt x="151" y="261"/>
                </a:lnTo>
                <a:lnTo>
                  <a:pt x="124" y="261"/>
                </a:lnTo>
                <a:lnTo>
                  <a:pt x="117" y="254"/>
                </a:lnTo>
                <a:lnTo>
                  <a:pt x="117" y="237"/>
                </a:lnTo>
                <a:lnTo>
                  <a:pt x="108" y="227"/>
                </a:lnTo>
                <a:lnTo>
                  <a:pt x="98" y="236"/>
                </a:lnTo>
                <a:lnTo>
                  <a:pt x="71" y="253"/>
                </a:lnTo>
                <a:lnTo>
                  <a:pt x="75" y="276"/>
                </a:lnTo>
                <a:lnTo>
                  <a:pt x="73" y="287"/>
                </a:lnTo>
                <a:lnTo>
                  <a:pt x="55" y="310"/>
                </a:lnTo>
                <a:lnTo>
                  <a:pt x="45" y="310"/>
                </a:lnTo>
                <a:lnTo>
                  <a:pt x="46" y="318"/>
                </a:lnTo>
                <a:lnTo>
                  <a:pt x="49" y="330"/>
                </a:lnTo>
                <a:lnTo>
                  <a:pt x="34" y="334"/>
                </a:lnTo>
                <a:lnTo>
                  <a:pt x="12" y="338"/>
                </a:lnTo>
                <a:lnTo>
                  <a:pt x="0" y="398"/>
                </a:lnTo>
                <a:lnTo>
                  <a:pt x="12" y="405"/>
                </a:lnTo>
                <a:lnTo>
                  <a:pt x="29" y="412"/>
                </a:lnTo>
                <a:lnTo>
                  <a:pt x="55" y="421"/>
                </a:lnTo>
                <a:lnTo>
                  <a:pt x="83" y="438"/>
                </a:lnTo>
                <a:lnTo>
                  <a:pt x="83" y="446"/>
                </a:lnTo>
                <a:lnTo>
                  <a:pt x="75" y="478"/>
                </a:lnTo>
                <a:lnTo>
                  <a:pt x="75" y="515"/>
                </a:lnTo>
                <a:lnTo>
                  <a:pt x="80" y="528"/>
                </a:lnTo>
                <a:lnTo>
                  <a:pt x="99" y="534"/>
                </a:lnTo>
                <a:lnTo>
                  <a:pt x="133" y="549"/>
                </a:lnTo>
                <a:lnTo>
                  <a:pt x="146" y="557"/>
                </a:lnTo>
                <a:lnTo>
                  <a:pt x="148" y="576"/>
                </a:lnTo>
                <a:lnTo>
                  <a:pt x="137" y="588"/>
                </a:lnTo>
                <a:lnTo>
                  <a:pt x="123" y="616"/>
                </a:lnTo>
                <a:lnTo>
                  <a:pt x="123" y="633"/>
                </a:lnTo>
                <a:lnTo>
                  <a:pt x="129" y="670"/>
                </a:lnTo>
                <a:lnTo>
                  <a:pt x="126" y="685"/>
                </a:lnTo>
                <a:lnTo>
                  <a:pt x="123" y="709"/>
                </a:lnTo>
                <a:lnTo>
                  <a:pt x="137" y="727"/>
                </a:lnTo>
                <a:lnTo>
                  <a:pt x="131" y="752"/>
                </a:lnTo>
                <a:lnTo>
                  <a:pt x="126" y="773"/>
                </a:lnTo>
                <a:lnTo>
                  <a:pt x="126" y="789"/>
                </a:lnTo>
                <a:lnTo>
                  <a:pt x="129" y="792"/>
                </a:lnTo>
                <a:lnTo>
                  <a:pt x="140" y="798"/>
                </a:lnTo>
                <a:lnTo>
                  <a:pt x="160" y="815"/>
                </a:lnTo>
                <a:lnTo>
                  <a:pt x="169" y="829"/>
                </a:lnTo>
                <a:lnTo>
                  <a:pt x="186" y="849"/>
                </a:lnTo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grpSp>
        <p:nvGrpSpPr>
          <p:cNvPr id="2" name="1 Grupo"/>
          <p:cNvGrpSpPr/>
          <p:nvPr/>
        </p:nvGrpSpPr>
        <p:grpSpPr>
          <a:xfrm>
            <a:off x="6886137" y="3398354"/>
            <a:ext cx="1207949" cy="735012"/>
            <a:chOff x="6488251" y="3753086"/>
            <a:chExt cx="1207949" cy="735012"/>
          </a:xfrm>
          <a:solidFill>
            <a:srgbClr val="00B0F0"/>
          </a:solidFill>
        </p:grpSpPr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6488251" y="4263511"/>
              <a:ext cx="164584" cy="135627"/>
            </a:xfrm>
            <a:custGeom>
              <a:avLst/>
              <a:gdLst>
                <a:gd name="T0" fmla="*/ 78 w 93"/>
                <a:gd name="T1" fmla="*/ 0 h 81"/>
                <a:gd name="T2" fmla="*/ 52 w 93"/>
                <a:gd name="T3" fmla="*/ 0 h 81"/>
                <a:gd name="T4" fmla="*/ 21 w 93"/>
                <a:gd name="T5" fmla="*/ 17 h 81"/>
                <a:gd name="T6" fmla="*/ 21 w 93"/>
                <a:gd name="T7" fmla="*/ 34 h 81"/>
                <a:gd name="T8" fmla="*/ 12 w 93"/>
                <a:gd name="T9" fmla="*/ 37 h 81"/>
                <a:gd name="T10" fmla="*/ 3 w 93"/>
                <a:gd name="T11" fmla="*/ 49 h 81"/>
                <a:gd name="T12" fmla="*/ 0 w 93"/>
                <a:gd name="T13" fmla="*/ 60 h 81"/>
                <a:gd name="T14" fmla="*/ 9 w 93"/>
                <a:gd name="T15" fmla="*/ 63 h 81"/>
                <a:gd name="T16" fmla="*/ 26 w 93"/>
                <a:gd name="T17" fmla="*/ 80 h 81"/>
                <a:gd name="T18" fmla="*/ 38 w 93"/>
                <a:gd name="T19" fmla="*/ 80 h 81"/>
                <a:gd name="T20" fmla="*/ 38 w 93"/>
                <a:gd name="T21" fmla="*/ 71 h 81"/>
                <a:gd name="T22" fmla="*/ 47 w 93"/>
                <a:gd name="T23" fmla="*/ 54 h 81"/>
                <a:gd name="T24" fmla="*/ 57 w 93"/>
                <a:gd name="T25" fmla="*/ 57 h 81"/>
                <a:gd name="T26" fmla="*/ 66 w 93"/>
                <a:gd name="T27" fmla="*/ 45 h 81"/>
                <a:gd name="T28" fmla="*/ 89 w 93"/>
                <a:gd name="T29" fmla="*/ 23 h 81"/>
                <a:gd name="T30" fmla="*/ 92 w 93"/>
                <a:gd name="T31" fmla="*/ 17 h 81"/>
                <a:gd name="T32" fmla="*/ 89 w 93"/>
                <a:gd name="T33" fmla="*/ 14 h 81"/>
                <a:gd name="T34" fmla="*/ 78 w 93"/>
                <a:gd name="T3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" h="81">
                  <a:moveTo>
                    <a:pt x="78" y="0"/>
                  </a:moveTo>
                  <a:lnTo>
                    <a:pt x="52" y="0"/>
                  </a:lnTo>
                  <a:lnTo>
                    <a:pt x="21" y="17"/>
                  </a:lnTo>
                  <a:lnTo>
                    <a:pt x="21" y="34"/>
                  </a:lnTo>
                  <a:lnTo>
                    <a:pt x="12" y="37"/>
                  </a:lnTo>
                  <a:lnTo>
                    <a:pt x="3" y="49"/>
                  </a:lnTo>
                  <a:lnTo>
                    <a:pt x="0" y="60"/>
                  </a:lnTo>
                  <a:lnTo>
                    <a:pt x="9" y="63"/>
                  </a:lnTo>
                  <a:lnTo>
                    <a:pt x="26" y="80"/>
                  </a:lnTo>
                  <a:lnTo>
                    <a:pt x="38" y="80"/>
                  </a:lnTo>
                  <a:lnTo>
                    <a:pt x="38" y="71"/>
                  </a:lnTo>
                  <a:lnTo>
                    <a:pt x="47" y="54"/>
                  </a:lnTo>
                  <a:lnTo>
                    <a:pt x="57" y="57"/>
                  </a:lnTo>
                  <a:lnTo>
                    <a:pt x="66" y="45"/>
                  </a:lnTo>
                  <a:lnTo>
                    <a:pt x="89" y="23"/>
                  </a:lnTo>
                  <a:lnTo>
                    <a:pt x="92" y="17"/>
                  </a:lnTo>
                  <a:lnTo>
                    <a:pt x="89" y="14"/>
                  </a:lnTo>
                  <a:lnTo>
                    <a:pt x="78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6563748" y="4413721"/>
              <a:ext cx="89087" cy="74377"/>
            </a:xfrm>
            <a:custGeom>
              <a:avLst/>
              <a:gdLst>
                <a:gd name="T0" fmla="*/ 9 w 50"/>
                <a:gd name="T1" fmla="*/ 0 h 44"/>
                <a:gd name="T2" fmla="*/ 9 w 50"/>
                <a:gd name="T3" fmla="*/ 9 h 44"/>
                <a:gd name="T4" fmla="*/ 0 w 50"/>
                <a:gd name="T5" fmla="*/ 17 h 44"/>
                <a:gd name="T6" fmla="*/ 0 w 50"/>
                <a:gd name="T7" fmla="*/ 31 h 44"/>
                <a:gd name="T8" fmla="*/ 9 w 50"/>
                <a:gd name="T9" fmla="*/ 43 h 44"/>
                <a:gd name="T10" fmla="*/ 17 w 50"/>
                <a:gd name="T11" fmla="*/ 34 h 44"/>
                <a:gd name="T12" fmla="*/ 23 w 50"/>
                <a:gd name="T13" fmla="*/ 38 h 44"/>
                <a:gd name="T14" fmla="*/ 37 w 50"/>
                <a:gd name="T15" fmla="*/ 43 h 44"/>
                <a:gd name="T16" fmla="*/ 49 w 50"/>
                <a:gd name="T17" fmla="*/ 38 h 44"/>
                <a:gd name="T18" fmla="*/ 46 w 50"/>
                <a:gd name="T19" fmla="*/ 29 h 44"/>
                <a:gd name="T20" fmla="*/ 35 w 50"/>
                <a:gd name="T21" fmla="*/ 17 h 44"/>
                <a:gd name="T22" fmla="*/ 26 w 50"/>
                <a:gd name="T23" fmla="*/ 14 h 44"/>
                <a:gd name="T24" fmla="*/ 17 w 50"/>
                <a:gd name="T25" fmla="*/ 14 h 44"/>
                <a:gd name="T26" fmla="*/ 9 w 50"/>
                <a:gd name="T2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44">
                  <a:moveTo>
                    <a:pt x="9" y="0"/>
                  </a:moveTo>
                  <a:lnTo>
                    <a:pt x="9" y="9"/>
                  </a:lnTo>
                  <a:lnTo>
                    <a:pt x="0" y="17"/>
                  </a:lnTo>
                  <a:lnTo>
                    <a:pt x="0" y="31"/>
                  </a:lnTo>
                  <a:lnTo>
                    <a:pt x="9" y="43"/>
                  </a:lnTo>
                  <a:lnTo>
                    <a:pt x="17" y="34"/>
                  </a:lnTo>
                  <a:lnTo>
                    <a:pt x="23" y="38"/>
                  </a:lnTo>
                  <a:lnTo>
                    <a:pt x="37" y="43"/>
                  </a:lnTo>
                  <a:lnTo>
                    <a:pt x="49" y="38"/>
                  </a:lnTo>
                  <a:lnTo>
                    <a:pt x="46" y="29"/>
                  </a:lnTo>
                  <a:lnTo>
                    <a:pt x="35" y="17"/>
                  </a:lnTo>
                  <a:lnTo>
                    <a:pt x="26" y="14"/>
                  </a:lnTo>
                  <a:lnTo>
                    <a:pt x="17" y="14"/>
                  </a:lnTo>
                  <a:lnTo>
                    <a:pt x="9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6904993" y="3799753"/>
              <a:ext cx="446941" cy="350006"/>
            </a:xfrm>
            <a:custGeom>
              <a:avLst/>
              <a:gdLst>
                <a:gd name="T0" fmla="*/ 199 w 254"/>
                <a:gd name="T1" fmla="*/ 0 h 208"/>
                <a:gd name="T2" fmla="*/ 177 w 254"/>
                <a:gd name="T3" fmla="*/ 14 h 208"/>
                <a:gd name="T4" fmla="*/ 182 w 254"/>
                <a:gd name="T5" fmla="*/ 20 h 208"/>
                <a:gd name="T6" fmla="*/ 193 w 254"/>
                <a:gd name="T7" fmla="*/ 20 h 208"/>
                <a:gd name="T8" fmla="*/ 187 w 254"/>
                <a:gd name="T9" fmla="*/ 31 h 208"/>
                <a:gd name="T10" fmla="*/ 173 w 254"/>
                <a:gd name="T11" fmla="*/ 45 h 208"/>
                <a:gd name="T12" fmla="*/ 187 w 254"/>
                <a:gd name="T13" fmla="*/ 43 h 208"/>
                <a:gd name="T14" fmla="*/ 196 w 254"/>
                <a:gd name="T15" fmla="*/ 51 h 208"/>
                <a:gd name="T16" fmla="*/ 196 w 254"/>
                <a:gd name="T17" fmla="*/ 54 h 208"/>
                <a:gd name="T18" fmla="*/ 208 w 254"/>
                <a:gd name="T19" fmla="*/ 65 h 208"/>
                <a:gd name="T20" fmla="*/ 219 w 254"/>
                <a:gd name="T21" fmla="*/ 60 h 208"/>
                <a:gd name="T22" fmla="*/ 225 w 254"/>
                <a:gd name="T23" fmla="*/ 43 h 208"/>
                <a:gd name="T24" fmla="*/ 239 w 254"/>
                <a:gd name="T25" fmla="*/ 45 h 208"/>
                <a:gd name="T26" fmla="*/ 248 w 254"/>
                <a:gd name="T27" fmla="*/ 54 h 208"/>
                <a:gd name="T28" fmla="*/ 253 w 254"/>
                <a:gd name="T29" fmla="*/ 65 h 208"/>
                <a:gd name="T30" fmla="*/ 244 w 254"/>
                <a:gd name="T31" fmla="*/ 77 h 208"/>
                <a:gd name="T32" fmla="*/ 233 w 254"/>
                <a:gd name="T33" fmla="*/ 83 h 208"/>
                <a:gd name="T34" fmla="*/ 241 w 254"/>
                <a:gd name="T35" fmla="*/ 97 h 208"/>
                <a:gd name="T36" fmla="*/ 239 w 254"/>
                <a:gd name="T37" fmla="*/ 110 h 208"/>
                <a:gd name="T38" fmla="*/ 236 w 254"/>
                <a:gd name="T39" fmla="*/ 128 h 208"/>
                <a:gd name="T40" fmla="*/ 230 w 254"/>
                <a:gd name="T41" fmla="*/ 145 h 208"/>
                <a:gd name="T42" fmla="*/ 210 w 254"/>
                <a:gd name="T43" fmla="*/ 148 h 208"/>
                <a:gd name="T44" fmla="*/ 216 w 254"/>
                <a:gd name="T45" fmla="*/ 159 h 208"/>
                <a:gd name="T46" fmla="*/ 225 w 254"/>
                <a:gd name="T47" fmla="*/ 173 h 208"/>
                <a:gd name="T48" fmla="*/ 213 w 254"/>
                <a:gd name="T49" fmla="*/ 181 h 208"/>
                <a:gd name="T50" fmla="*/ 208 w 254"/>
                <a:gd name="T51" fmla="*/ 198 h 208"/>
                <a:gd name="T52" fmla="*/ 199 w 254"/>
                <a:gd name="T53" fmla="*/ 202 h 208"/>
                <a:gd name="T54" fmla="*/ 191 w 254"/>
                <a:gd name="T55" fmla="*/ 196 h 208"/>
                <a:gd name="T56" fmla="*/ 182 w 254"/>
                <a:gd name="T57" fmla="*/ 196 h 208"/>
                <a:gd name="T58" fmla="*/ 165 w 254"/>
                <a:gd name="T59" fmla="*/ 207 h 208"/>
                <a:gd name="T60" fmla="*/ 142 w 254"/>
                <a:gd name="T61" fmla="*/ 179 h 208"/>
                <a:gd name="T62" fmla="*/ 122 w 254"/>
                <a:gd name="T63" fmla="*/ 184 h 208"/>
                <a:gd name="T64" fmla="*/ 108 w 254"/>
                <a:gd name="T65" fmla="*/ 171 h 208"/>
                <a:gd name="T66" fmla="*/ 102 w 254"/>
                <a:gd name="T67" fmla="*/ 153 h 208"/>
                <a:gd name="T68" fmla="*/ 102 w 254"/>
                <a:gd name="T69" fmla="*/ 136 h 208"/>
                <a:gd name="T70" fmla="*/ 85 w 254"/>
                <a:gd name="T71" fmla="*/ 131 h 208"/>
                <a:gd name="T72" fmla="*/ 76 w 254"/>
                <a:gd name="T73" fmla="*/ 131 h 208"/>
                <a:gd name="T74" fmla="*/ 71 w 254"/>
                <a:gd name="T75" fmla="*/ 122 h 208"/>
                <a:gd name="T76" fmla="*/ 62 w 254"/>
                <a:gd name="T77" fmla="*/ 131 h 208"/>
                <a:gd name="T78" fmla="*/ 57 w 254"/>
                <a:gd name="T79" fmla="*/ 145 h 208"/>
                <a:gd name="T80" fmla="*/ 42 w 254"/>
                <a:gd name="T81" fmla="*/ 157 h 208"/>
                <a:gd name="T82" fmla="*/ 26 w 254"/>
                <a:gd name="T83" fmla="*/ 136 h 208"/>
                <a:gd name="T84" fmla="*/ 0 w 254"/>
                <a:gd name="T85" fmla="*/ 133 h 208"/>
                <a:gd name="T86" fmla="*/ 5 w 254"/>
                <a:gd name="T87" fmla="*/ 122 h 208"/>
                <a:gd name="T88" fmla="*/ 23 w 254"/>
                <a:gd name="T89" fmla="*/ 110 h 208"/>
                <a:gd name="T90" fmla="*/ 26 w 254"/>
                <a:gd name="T91" fmla="*/ 97 h 208"/>
                <a:gd name="T92" fmla="*/ 45 w 254"/>
                <a:gd name="T93" fmla="*/ 71 h 208"/>
                <a:gd name="T94" fmla="*/ 68 w 254"/>
                <a:gd name="T95" fmla="*/ 69 h 208"/>
                <a:gd name="T96" fmla="*/ 88 w 254"/>
                <a:gd name="T97" fmla="*/ 48 h 208"/>
                <a:gd name="T98" fmla="*/ 94 w 254"/>
                <a:gd name="T99" fmla="*/ 37 h 208"/>
                <a:gd name="T100" fmla="*/ 108 w 254"/>
                <a:gd name="T101" fmla="*/ 23 h 208"/>
                <a:gd name="T102" fmla="*/ 116 w 254"/>
                <a:gd name="T103" fmla="*/ 29 h 208"/>
                <a:gd name="T104" fmla="*/ 137 w 254"/>
                <a:gd name="T105" fmla="*/ 20 h 208"/>
                <a:gd name="T106" fmla="*/ 142 w 254"/>
                <a:gd name="T107" fmla="*/ 5 h 208"/>
                <a:gd name="T108" fmla="*/ 170 w 254"/>
                <a:gd name="T109" fmla="*/ 3 h 208"/>
                <a:gd name="T110" fmla="*/ 199 w 254"/>
                <a:gd name="T111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54" h="208">
                  <a:moveTo>
                    <a:pt x="199" y="0"/>
                  </a:moveTo>
                  <a:lnTo>
                    <a:pt x="177" y="14"/>
                  </a:lnTo>
                  <a:lnTo>
                    <a:pt x="182" y="20"/>
                  </a:lnTo>
                  <a:lnTo>
                    <a:pt x="193" y="20"/>
                  </a:lnTo>
                  <a:lnTo>
                    <a:pt x="187" y="31"/>
                  </a:lnTo>
                  <a:lnTo>
                    <a:pt x="173" y="45"/>
                  </a:lnTo>
                  <a:lnTo>
                    <a:pt x="187" y="43"/>
                  </a:lnTo>
                  <a:lnTo>
                    <a:pt x="196" y="51"/>
                  </a:lnTo>
                  <a:lnTo>
                    <a:pt x="196" y="54"/>
                  </a:lnTo>
                  <a:lnTo>
                    <a:pt x="208" y="65"/>
                  </a:lnTo>
                  <a:lnTo>
                    <a:pt x="219" y="60"/>
                  </a:lnTo>
                  <a:lnTo>
                    <a:pt x="225" y="43"/>
                  </a:lnTo>
                  <a:lnTo>
                    <a:pt x="239" y="45"/>
                  </a:lnTo>
                  <a:lnTo>
                    <a:pt x="248" y="54"/>
                  </a:lnTo>
                  <a:lnTo>
                    <a:pt x="253" y="65"/>
                  </a:lnTo>
                  <a:lnTo>
                    <a:pt x="244" y="77"/>
                  </a:lnTo>
                  <a:lnTo>
                    <a:pt x="233" y="83"/>
                  </a:lnTo>
                  <a:lnTo>
                    <a:pt x="241" y="97"/>
                  </a:lnTo>
                  <a:lnTo>
                    <a:pt x="239" y="110"/>
                  </a:lnTo>
                  <a:lnTo>
                    <a:pt x="236" y="128"/>
                  </a:lnTo>
                  <a:lnTo>
                    <a:pt x="230" y="145"/>
                  </a:lnTo>
                  <a:lnTo>
                    <a:pt x="210" y="148"/>
                  </a:lnTo>
                  <a:lnTo>
                    <a:pt x="216" y="159"/>
                  </a:lnTo>
                  <a:lnTo>
                    <a:pt x="225" y="173"/>
                  </a:lnTo>
                  <a:lnTo>
                    <a:pt x="213" y="181"/>
                  </a:lnTo>
                  <a:lnTo>
                    <a:pt x="208" y="198"/>
                  </a:lnTo>
                  <a:lnTo>
                    <a:pt x="199" y="202"/>
                  </a:lnTo>
                  <a:lnTo>
                    <a:pt x="191" y="196"/>
                  </a:lnTo>
                  <a:lnTo>
                    <a:pt x="182" y="196"/>
                  </a:lnTo>
                  <a:lnTo>
                    <a:pt x="165" y="207"/>
                  </a:lnTo>
                  <a:lnTo>
                    <a:pt x="142" y="179"/>
                  </a:lnTo>
                  <a:lnTo>
                    <a:pt x="122" y="184"/>
                  </a:lnTo>
                  <a:lnTo>
                    <a:pt x="108" y="171"/>
                  </a:lnTo>
                  <a:lnTo>
                    <a:pt x="102" y="153"/>
                  </a:lnTo>
                  <a:lnTo>
                    <a:pt x="102" y="136"/>
                  </a:lnTo>
                  <a:lnTo>
                    <a:pt x="85" y="131"/>
                  </a:lnTo>
                  <a:lnTo>
                    <a:pt x="76" y="131"/>
                  </a:lnTo>
                  <a:lnTo>
                    <a:pt x="71" y="122"/>
                  </a:lnTo>
                  <a:lnTo>
                    <a:pt x="62" y="131"/>
                  </a:lnTo>
                  <a:lnTo>
                    <a:pt x="57" y="145"/>
                  </a:lnTo>
                  <a:lnTo>
                    <a:pt x="42" y="157"/>
                  </a:lnTo>
                  <a:lnTo>
                    <a:pt x="26" y="136"/>
                  </a:lnTo>
                  <a:lnTo>
                    <a:pt x="0" y="133"/>
                  </a:lnTo>
                  <a:lnTo>
                    <a:pt x="5" y="122"/>
                  </a:lnTo>
                  <a:lnTo>
                    <a:pt x="23" y="110"/>
                  </a:lnTo>
                  <a:lnTo>
                    <a:pt x="26" y="97"/>
                  </a:lnTo>
                  <a:lnTo>
                    <a:pt x="45" y="71"/>
                  </a:lnTo>
                  <a:lnTo>
                    <a:pt x="68" y="69"/>
                  </a:lnTo>
                  <a:lnTo>
                    <a:pt x="88" y="48"/>
                  </a:lnTo>
                  <a:lnTo>
                    <a:pt x="94" y="37"/>
                  </a:lnTo>
                  <a:lnTo>
                    <a:pt x="108" y="23"/>
                  </a:lnTo>
                  <a:lnTo>
                    <a:pt x="116" y="29"/>
                  </a:lnTo>
                  <a:lnTo>
                    <a:pt x="137" y="20"/>
                  </a:lnTo>
                  <a:lnTo>
                    <a:pt x="142" y="5"/>
                  </a:lnTo>
                  <a:lnTo>
                    <a:pt x="170" y="3"/>
                  </a:lnTo>
                  <a:lnTo>
                    <a:pt x="199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>
              <a:off x="7484809" y="3753086"/>
              <a:ext cx="211391" cy="144377"/>
            </a:xfrm>
            <a:custGeom>
              <a:avLst/>
              <a:gdLst>
                <a:gd name="T0" fmla="*/ 0 w 120"/>
                <a:gd name="T1" fmla="*/ 4 h 86"/>
                <a:gd name="T2" fmla="*/ 10 w 120"/>
                <a:gd name="T3" fmla="*/ 0 h 86"/>
                <a:gd name="T4" fmla="*/ 36 w 120"/>
                <a:gd name="T5" fmla="*/ 4 h 86"/>
                <a:gd name="T6" fmla="*/ 46 w 120"/>
                <a:gd name="T7" fmla="*/ 7 h 86"/>
                <a:gd name="T8" fmla="*/ 55 w 120"/>
                <a:gd name="T9" fmla="*/ 4 h 86"/>
                <a:gd name="T10" fmla="*/ 70 w 120"/>
                <a:gd name="T11" fmla="*/ 0 h 86"/>
                <a:gd name="T12" fmla="*/ 86 w 120"/>
                <a:gd name="T13" fmla="*/ 2 h 86"/>
                <a:gd name="T14" fmla="*/ 101 w 120"/>
                <a:gd name="T15" fmla="*/ 9 h 86"/>
                <a:gd name="T16" fmla="*/ 110 w 120"/>
                <a:gd name="T17" fmla="*/ 31 h 86"/>
                <a:gd name="T18" fmla="*/ 105 w 120"/>
                <a:gd name="T19" fmla="*/ 42 h 86"/>
                <a:gd name="T20" fmla="*/ 112 w 120"/>
                <a:gd name="T21" fmla="*/ 57 h 86"/>
                <a:gd name="T22" fmla="*/ 119 w 120"/>
                <a:gd name="T23" fmla="*/ 71 h 86"/>
                <a:gd name="T24" fmla="*/ 117 w 120"/>
                <a:gd name="T25" fmla="*/ 85 h 86"/>
                <a:gd name="T26" fmla="*/ 110 w 120"/>
                <a:gd name="T27" fmla="*/ 73 h 86"/>
                <a:gd name="T28" fmla="*/ 91 w 120"/>
                <a:gd name="T29" fmla="*/ 54 h 86"/>
                <a:gd name="T30" fmla="*/ 60 w 120"/>
                <a:gd name="T31" fmla="*/ 42 h 86"/>
                <a:gd name="T32" fmla="*/ 36 w 120"/>
                <a:gd name="T33" fmla="*/ 40 h 86"/>
                <a:gd name="T34" fmla="*/ 19 w 120"/>
                <a:gd name="T35" fmla="*/ 45 h 86"/>
                <a:gd name="T36" fmla="*/ 12 w 120"/>
                <a:gd name="T37" fmla="*/ 38 h 86"/>
                <a:gd name="T38" fmla="*/ 10 w 120"/>
                <a:gd name="T39" fmla="*/ 24 h 86"/>
                <a:gd name="T40" fmla="*/ 0 w 120"/>
                <a:gd name="T41" fmla="*/ 18 h 86"/>
                <a:gd name="T42" fmla="*/ 0 w 120"/>
                <a:gd name="T43" fmla="*/ 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0" h="86">
                  <a:moveTo>
                    <a:pt x="0" y="4"/>
                  </a:moveTo>
                  <a:lnTo>
                    <a:pt x="10" y="0"/>
                  </a:lnTo>
                  <a:lnTo>
                    <a:pt x="36" y="4"/>
                  </a:lnTo>
                  <a:lnTo>
                    <a:pt x="46" y="7"/>
                  </a:lnTo>
                  <a:lnTo>
                    <a:pt x="55" y="4"/>
                  </a:lnTo>
                  <a:lnTo>
                    <a:pt x="70" y="0"/>
                  </a:lnTo>
                  <a:lnTo>
                    <a:pt x="86" y="2"/>
                  </a:lnTo>
                  <a:lnTo>
                    <a:pt x="101" y="9"/>
                  </a:lnTo>
                  <a:lnTo>
                    <a:pt x="110" y="31"/>
                  </a:lnTo>
                  <a:lnTo>
                    <a:pt x="105" y="42"/>
                  </a:lnTo>
                  <a:lnTo>
                    <a:pt x="112" y="57"/>
                  </a:lnTo>
                  <a:lnTo>
                    <a:pt x="119" y="71"/>
                  </a:lnTo>
                  <a:lnTo>
                    <a:pt x="117" y="85"/>
                  </a:lnTo>
                  <a:lnTo>
                    <a:pt x="110" y="73"/>
                  </a:lnTo>
                  <a:lnTo>
                    <a:pt x="91" y="54"/>
                  </a:lnTo>
                  <a:lnTo>
                    <a:pt x="60" y="42"/>
                  </a:lnTo>
                  <a:lnTo>
                    <a:pt x="36" y="40"/>
                  </a:lnTo>
                  <a:lnTo>
                    <a:pt x="19" y="45"/>
                  </a:lnTo>
                  <a:lnTo>
                    <a:pt x="12" y="38"/>
                  </a:lnTo>
                  <a:lnTo>
                    <a:pt x="10" y="24"/>
                  </a:lnTo>
                  <a:lnTo>
                    <a:pt x="0" y="18"/>
                  </a:lnTo>
                  <a:lnTo>
                    <a:pt x="0" y="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17" name="Freeform 13"/>
            <p:cNvSpPr>
              <a:spLocks/>
            </p:cNvSpPr>
            <p:nvPr/>
          </p:nvSpPr>
          <p:spPr bwMode="auto">
            <a:xfrm>
              <a:off x="7140543" y="4183301"/>
              <a:ext cx="70967" cy="52501"/>
            </a:xfrm>
            <a:custGeom>
              <a:avLst/>
              <a:gdLst>
                <a:gd name="T0" fmla="*/ 12 w 40"/>
                <a:gd name="T1" fmla="*/ 0 h 32"/>
                <a:gd name="T2" fmla="*/ 0 w 40"/>
                <a:gd name="T3" fmla="*/ 14 h 32"/>
                <a:gd name="T4" fmla="*/ 5 w 40"/>
                <a:gd name="T5" fmla="*/ 25 h 32"/>
                <a:gd name="T6" fmla="*/ 14 w 40"/>
                <a:gd name="T7" fmla="*/ 31 h 32"/>
                <a:gd name="T8" fmla="*/ 28 w 40"/>
                <a:gd name="T9" fmla="*/ 25 h 32"/>
                <a:gd name="T10" fmla="*/ 39 w 40"/>
                <a:gd name="T11" fmla="*/ 19 h 32"/>
                <a:gd name="T12" fmla="*/ 34 w 40"/>
                <a:gd name="T13" fmla="*/ 11 h 32"/>
                <a:gd name="T14" fmla="*/ 12 w 40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32">
                  <a:moveTo>
                    <a:pt x="12" y="0"/>
                  </a:moveTo>
                  <a:lnTo>
                    <a:pt x="0" y="14"/>
                  </a:lnTo>
                  <a:lnTo>
                    <a:pt x="5" y="25"/>
                  </a:lnTo>
                  <a:lnTo>
                    <a:pt x="14" y="31"/>
                  </a:lnTo>
                  <a:lnTo>
                    <a:pt x="28" y="25"/>
                  </a:lnTo>
                  <a:lnTo>
                    <a:pt x="39" y="19"/>
                  </a:lnTo>
                  <a:lnTo>
                    <a:pt x="34" y="11"/>
                  </a:lnTo>
                  <a:lnTo>
                    <a:pt x="12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</p:grpSp>
      <p:sp>
        <p:nvSpPr>
          <p:cNvPr id="18" name="Freeform 14"/>
          <p:cNvSpPr>
            <a:spLocks/>
          </p:cNvSpPr>
          <p:nvPr/>
        </p:nvSpPr>
        <p:spPr bwMode="auto">
          <a:xfrm>
            <a:off x="6418056" y="2071250"/>
            <a:ext cx="1182281" cy="1191477"/>
          </a:xfrm>
          <a:custGeom>
            <a:avLst/>
            <a:gdLst>
              <a:gd name="T0" fmla="*/ 119 w 671"/>
              <a:gd name="T1" fmla="*/ 164 h 711"/>
              <a:gd name="T2" fmla="*/ 104 w 671"/>
              <a:gd name="T3" fmla="*/ 217 h 711"/>
              <a:gd name="T4" fmla="*/ 100 w 671"/>
              <a:gd name="T5" fmla="*/ 270 h 711"/>
              <a:gd name="T6" fmla="*/ 28 w 671"/>
              <a:gd name="T7" fmla="*/ 357 h 711"/>
              <a:gd name="T8" fmla="*/ 45 w 671"/>
              <a:gd name="T9" fmla="*/ 381 h 711"/>
              <a:gd name="T10" fmla="*/ 37 w 671"/>
              <a:gd name="T11" fmla="*/ 459 h 711"/>
              <a:gd name="T12" fmla="*/ 29 w 671"/>
              <a:gd name="T13" fmla="*/ 514 h 711"/>
              <a:gd name="T14" fmla="*/ 20 w 671"/>
              <a:gd name="T15" fmla="*/ 552 h 711"/>
              <a:gd name="T16" fmla="*/ 9 w 671"/>
              <a:gd name="T17" fmla="*/ 595 h 711"/>
              <a:gd name="T18" fmla="*/ 0 w 671"/>
              <a:gd name="T19" fmla="*/ 625 h 711"/>
              <a:gd name="T20" fmla="*/ 31 w 671"/>
              <a:gd name="T21" fmla="*/ 644 h 711"/>
              <a:gd name="T22" fmla="*/ 39 w 671"/>
              <a:gd name="T23" fmla="*/ 681 h 711"/>
              <a:gd name="T24" fmla="*/ 62 w 671"/>
              <a:gd name="T25" fmla="*/ 670 h 711"/>
              <a:gd name="T26" fmla="*/ 76 w 671"/>
              <a:gd name="T27" fmla="*/ 696 h 711"/>
              <a:gd name="T28" fmla="*/ 105 w 671"/>
              <a:gd name="T29" fmla="*/ 670 h 711"/>
              <a:gd name="T30" fmla="*/ 119 w 671"/>
              <a:gd name="T31" fmla="*/ 650 h 711"/>
              <a:gd name="T32" fmla="*/ 156 w 671"/>
              <a:gd name="T33" fmla="*/ 639 h 711"/>
              <a:gd name="T34" fmla="*/ 164 w 671"/>
              <a:gd name="T35" fmla="*/ 610 h 711"/>
              <a:gd name="T36" fmla="*/ 136 w 671"/>
              <a:gd name="T37" fmla="*/ 596 h 711"/>
              <a:gd name="T38" fmla="*/ 199 w 671"/>
              <a:gd name="T39" fmla="*/ 537 h 711"/>
              <a:gd name="T40" fmla="*/ 318 w 671"/>
              <a:gd name="T41" fmla="*/ 485 h 711"/>
              <a:gd name="T42" fmla="*/ 411 w 671"/>
              <a:gd name="T43" fmla="*/ 442 h 711"/>
              <a:gd name="T44" fmla="*/ 463 w 671"/>
              <a:gd name="T45" fmla="*/ 378 h 711"/>
              <a:gd name="T46" fmla="*/ 556 w 671"/>
              <a:gd name="T47" fmla="*/ 330 h 711"/>
              <a:gd name="T48" fmla="*/ 656 w 671"/>
              <a:gd name="T49" fmla="*/ 224 h 711"/>
              <a:gd name="T50" fmla="*/ 618 w 671"/>
              <a:gd name="T51" fmla="*/ 156 h 711"/>
              <a:gd name="T52" fmla="*/ 622 w 671"/>
              <a:gd name="T53" fmla="*/ 136 h 711"/>
              <a:gd name="T54" fmla="*/ 670 w 671"/>
              <a:gd name="T55" fmla="*/ 119 h 711"/>
              <a:gd name="T56" fmla="*/ 644 w 671"/>
              <a:gd name="T57" fmla="*/ 107 h 711"/>
              <a:gd name="T58" fmla="*/ 632 w 671"/>
              <a:gd name="T59" fmla="*/ 79 h 711"/>
              <a:gd name="T60" fmla="*/ 604 w 671"/>
              <a:gd name="T61" fmla="*/ 85 h 711"/>
              <a:gd name="T62" fmla="*/ 601 w 671"/>
              <a:gd name="T63" fmla="*/ 71 h 711"/>
              <a:gd name="T64" fmla="*/ 570 w 671"/>
              <a:gd name="T65" fmla="*/ 68 h 711"/>
              <a:gd name="T66" fmla="*/ 536 w 671"/>
              <a:gd name="T67" fmla="*/ 97 h 711"/>
              <a:gd name="T68" fmla="*/ 539 w 671"/>
              <a:gd name="T69" fmla="*/ 105 h 711"/>
              <a:gd name="T70" fmla="*/ 505 w 671"/>
              <a:gd name="T71" fmla="*/ 114 h 711"/>
              <a:gd name="T72" fmla="*/ 471 w 671"/>
              <a:gd name="T73" fmla="*/ 114 h 711"/>
              <a:gd name="T74" fmla="*/ 440 w 671"/>
              <a:gd name="T75" fmla="*/ 105 h 711"/>
              <a:gd name="T76" fmla="*/ 406 w 671"/>
              <a:gd name="T77" fmla="*/ 111 h 711"/>
              <a:gd name="T78" fmla="*/ 361 w 671"/>
              <a:gd name="T79" fmla="*/ 107 h 711"/>
              <a:gd name="T80" fmla="*/ 326 w 671"/>
              <a:gd name="T81" fmla="*/ 85 h 711"/>
              <a:gd name="T82" fmla="*/ 335 w 671"/>
              <a:gd name="T83" fmla="*/ 71 h 711"/>
              <a:gd name="T84" fmla="*/ 332 w 671"/>
              <a:gd name="T85" fmla="*/ 57 h 711"/>
              <a:gd name="T86" fmla="*/ 295 w 671"/>
              <a:gd name="T87" fmla="*/ 45 h 711"/>
              <a:gd name="T88" fmla="*/ 252 w 671"/>
              <a:gd name="T89" fmla="*/ 45 h 711"/>
              <a:gd name="T90" fmla="*/ 187 w 671"/>
              <a:gd name="T91" fmla="*/ 19 h 711"/>
              <a:gd name="T92" fmla="*/ 130 w 671"/>
              <a:gd name="T93" fmla="*/ 9 h 711"/>
              <a:gd name="T94" fmla="*/ 96 w 671"/>
              <a:gd name="T95" fmla="*/ 5 h 711"/>
              <a:gd name="T96" fmla="*/ 74 w 671"/>
              <a:gd name="T97" fmla="*/ 42 h 7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71" h="711">
                <a:moveTo>
                  <a:pt x="74" y="42"/>
                </a:moveTo>
                <a:lnTo>
                  <a:pt x="119" y="164"/>
                </a:lnTo>
                <a:lnTo>
                  <a:pt x="91" y="178"/>
                </a:lnTo>
                <a:lnTo>
                  <a:pt x="104" y="217"/>
                </a:lnTo>
                <a:lnTo>
                  <a:pt x="107" y="248"/>
                </a:lnTo>
                <a:lnTo>
                  <a:pt x="100" y="270"/>
                </a:lnTo>
                <a:lnTo>
                  <a:pt x="83" y="293"/>
                </a:lnTo>
                <a:lnTo>
                  <a:pt x="28" y="357"/>
                </a:lnTo>
                <a:lnTo>
                  <a:pt x="31" y="369"/>
                </a:lnTo>
                <a:lnTo>
                  <a:pt x="45" y="381"/>
                </a:lnTo>
                <a:lnTo>
                  <a:pt x="22" y="427"/>
                </a:lnTo>
                <a:lnTo>
                  <a:pt x="37" y="459"/>
                </a:lnTo>
                <a:lnTo>
                  <a:pt x="45" y="472"/>
                </a:lnTo>
                <a:lnTo>
                  <a:pt x="29" y="514"/>
                </a:lnTo>
                <a:lnTo>
                  <a:pt x="12" y="525"/>
                </a:lnTo>
                <a:lnTo>
                  <a:pt x="20" y="552"/>
                </a:lnTo>
                <a:lnTo>
                  <a:pt x="20" y="577"/>
                </a:lnTo>
                <a:lnTo>
                  <a:pt x="9" y="595"/>
                </a:lnTo>
                <a:lnTo>
                  <a:pt x="11" y="613"/>
                </a:lnTo>
                <a:lnTo>
                  <a:pt x="0" y="625"/>
                </a:lnTo>
                <a:lnTo>
                  <a:pt x="17" y="647"/>
                </a:lnTo>
                <a:lnTo>
                  <a:pt x="31" y="644"/>
                </a:lnTo>
                <a:lnTo>
                  <a:pt x="31" y="670"/>
                </a:lnTo>
                <a:lnTo>
                  <a:pt x="39" y="681"/>
                </a:lnTo>
                <a:lnTo>
                  <a:pt x="51" y="667"/>
                </a:lnTo>
                <a:lnTo>
                  <a:pt x="62" y="670"/>
                </a:lnTo>
                <a:lnTo>
                  <a:pt x="68" y="687"/>
                </a:lnTo>
                <a:lnTo>
                  <a:pt x="76" y="696"/>
                </a:lnTo>
                <a:lnTo>
                  <a:pt x="76" y="710"/>
                </a:lnTo>
                <a:lnTo>
                  <a:pt x="105" y="670"/>
                </a:lnTo>
                <a:lnTo>
                  <a:pt x="105" y="661"/>
                </a:lnTo>
                <a:lnTo>
                  <a:pt x="119" y="650"/>
                </a:lnTo>
                <a:lnTo>
                  <a:pt x="142" y="664"/>
                </a:lnTo>
                <a:lnTo>
                  <a:pt x="156" y="639"/>
                </a:lnTo>
                <a:lnTo>
                  <a:pt x="167" y="625"/>
                </a:lnTo>
                <a:lnTo>
                  <a:pt x="164" y="610"/>
                </a:lnTo>
                <a:lnTo>
                  <a:pt x="156" y="610"/>
                </a:lnTo>
                <a:lnTo>
                  <a:pt x="136" y="596"/>
                </a:lnTo>
                <a:lnTo>
                  <a:pt x="153" y="587"/>
                </a:lnTo>
                <a:lnTo>
                  <a:pt x="199" y="537"/>
                </a:lnTo>
                <a:lnTo>
                  <a:pt x="238" y="520"/>
                </a:lnTo>
                <a:lnTo>
                  <a:pt x="318" y="485"/>
                </a:lnTo>
                <a:lnTo>
                  <a:pt x="357" y="463"/>
                </a:lnTo>
                <a:lnTo>
                  <a:pt x="411" y="442"/>
                </a:lnTo>
                <a:lnTo>
                  <a:pt x="454" y="403"/>
                </a:lnTo>
                <a:lnTo>
                  <a:pt x="463" y="378"/>
                </a:lnTo>
                <a:lnTo>
                  <a:pt x="482" y="380"/>
                </a:lnTo>
                <a:lnTo>
                  <a:pt x="556" y="330"/>
                </a:lnTo>
                <a:lnTo>
                  <a:pt x="658" y="238"/>
                </a:lnTo>
                <a:lnTo>
                  <a:pt x="656" y="224"/>
                </a:lnTo>
                <a:lnTo>
                  <a:pt x="641" y="181"/>
                </a:lnTo>
                <a:lnTo>
                  <a:pt x="618" y="156"/>
                </a:lnTo>
                <a:lnTo>
                  <a:pt x="616" y="145"/>
                </a:lnTo>
                <a:lnTo>
                  <a:pt x="622" y="136"/>
                </a:lnTo>
                <a:lnTo>
                  <a:pt x="636" y="130"/>
                </a:lnTo>
                <a:lnTo>
                  <a:pt x="670" y="119"/>
                </a:lnTo>
                <a:lnTo>
                  <a:pt x="661" y="114"/>
                </a:lnTo>
                <a:lnTo>
                  <a:pt x="644" y="107"/>
                </a:lnTo>
                <a:lnTo>
                  <a:pt x="627" y="90"/>
                </a:lnTo>
                <a:lnTo>
                  <a:pt x="632" y="79"/>
                </a:lnTo>
                <a:lnTo>
                  <a:pt x="622" y="79"/>
                </a:lnTo>
                <a:lnTo>
                  <a:pt x="604" y="85"/>
                </a:lnTo>
                <a:lnTo>
                  <a:pt x="599" y="79"/>
                </a:lnTo>
                <a:lnTo>
                  <a:pt x="601" y="71"/>
                </a:lnTo>
                <a:lnTo>
                  <a:pt x="584" y="74"/>
                </a:lnTo>
                <a:lnTo>
                  <a:pt x="570" y="68"/>
                </a:lnTo>
                <a:lnTo>
                  <a:pt x="556" y="82"/>
                </a:lnTo>
                <a:lnTo>
                  <a:pt x="536" y="97"/>
                </a:lnTo>
                <a:lnTo>
                  <a:pt x="528" y="97"/>
                </a:lnTo>
                <a:lnTo>
                  <a:pt x="539" y="105"/>
                </a:lnTo>
                <a:lnTo>
                  <a:pt x="528" y="111"/>
                </a:lnTo>
                <a:lnTo>
                  <a:pt x="505" y="114"/>
                </a:lnTo>
                <a:lnTo>
                  <a:pt x="485" y="119"/>
                </a:lnTo>
                <a:lnTo>
                  <a:pt x="471" y="114"/>
                </a:lnTo>
                <a:lnTo>
                  <a:pt x="463" y="105"/>
                </a:lnTo>
                <a:lnTo>
                  <a:pt x="440" y="105"/>
                </a:lnTo>
                <a:lnTo>
                  <a:pt x="423" y="102"/>
                </a:lnTo>
                <a:lnTo>
                  <a:pt x="406" y="111"/>
                </a:lnTo>
                <a:lnTo>
                  <a:pt x="383" y="116"/>
                </a:lnTo>
                <a:lnTo>
                  <a:pt x="361" y="107"/>
                </a:lnTo>
                <a:lnTo>
                  <a:pt x="340" y="97"/>
                </a:lnTo>
                <a:lnTo>
                  <a:pt x="326" y="85"/>
                </a:lnTo>
                <a:lnTo>
                  <a:pt x="323" y="76"/>
                </a:lnTo>
                <a:lnTo>
                  <a:pt x="335" y="71"/>
                </a:lnTo>
                <a:lnTo>
                  <a:pt x="337" y="62"/>
                </a:lnTo>
                <a:lnTo>
                  <a:pt x="332" y="57"/>
                </a:lnTo>
                <a:lnTo>
                  <a:pt x="312" y="54"/>
                </a:lnTo>
                <a:lnTo>
                  <a:pt x="295" y="45"/>
                </a:lnTo>
                <a:lnTo>
                  <a:pt x="266" y="40"/>
                </a:lnTo>
                <a:lnTo>
                  <a:pt x="252" y="45"/>
                </a:lnTo>
                <a:lnTo>
                  <a:pt x="230" y="37"/>
                </a:lnTo>
                <a:lnTo>
                  <a:pt x="187" y="19"/>
                </a:lnTo>
                <a:lnTo>
                  <a:pt x="156" y="19"/>
                </a:lnTo>
                <a:lnTo>
                  <a:pt x="130" y="9"/>
                </a:lnTo>
                <a:lnTo>
                  <a:pt x="114" y="0"/>
                </a:lnTo>
                <a:lnTo>
                  <a:pt x="96" y="5"/>
                </a:lnTo>
                <a:lnTo>
                  <a:pt x="88" y="17"/>
                </a:lnTo>
                <a:lnTo>
                  <a:pt x="74" y="42"/>
                </a:ln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19" name="Freeform 15"/>
          <p:cNvSpPr>
            <a:spLocks/>
          </p:cNvSpPr>
          <p:nvPr/>
        </p:nvSpPr>
        <p:spPr bwMode="auto">
          <a:xfrm>
            <a:off x="5496995" y="2062499"/>
            <a:ext cx="1132452" cy="1500648"/>
          </a:xfrm>
          <a:custGeom>
            <a:avLst/>
            <a:gdLst>
              <a:gd name="T0" fmla="*/ 641 w 642"/>
              <a:gd name="T1" fmla="*/ 170 h 895"/>
              <a:gd name="T2" fmla="*/ 624 w 642"/>
              <a:gd name="T3" fmla="*/ 209 h 895"/>
              <a:gd name="T4" fmla="*/ 627 w 642"/>
              <a:gd name="T5" fmla="*/ 266 h 895"/>
              <a:gd name="T6" fmla="*/ 587 w 642"/>
              <a:gd name="T7" fmla="*/ 318 h 895"/>
              <a:gd name="T8" fmla="*/ 553 w 642"/>
              <a:gd name="T9" fmla="*/ 375 h 895"/>
              <a:gd name="T10" fmla="*/ 541 w 642"/>
              <a:gd name="T11" fmla="*/ 434 h 895"/>
              <a:gd name="T12" fmla="*/ 567 w 642"/>
              <a:gd name="T13" fmla="*/ 477 h 895"/>
              <a:gd name="T14" fmla="*/ 550 w 642"/>
              <a:gd name="T15" fmla="*/ 519 h 895"/>
              <a:gd name="T16" fmla="*/ 541 w 642"/>
              <a:gd name="T17" fmla="*/ 559 h 895"/>
              <a:gd name="T18" fmla="*/ 533 w 642"/>
              <a:gd name="T19" fmla="*/ 598 h 895"/>
              <a:gd name="T20" fmla="*/ 522 w 642"/>
              <a:gd name="T21" fmla="*/ 630 h 895"/>
              <a:gd name="T22" fmla="*/ 510 w 642"/>
              <a:gd name="T23" fmla="*/ 638 h 895"/>
              <a:gd name="T24" fmla="*/ 496 w 642"/>
              <a:gd name="T25" fmla="*/ 644 h 895"/>
              <a:gd name="T26" fmla="*/ 462 w 642"/>
              <a:gd name="T27" fmla="*/ 632 h 895"/>
              <a:gd name="T28" fmla="*/ 417 w 642"/>
              <a:gd name="T29" fmla="*/ 670 h 895"/>
              <a:gd name="T30" fmla="*/ 412 w 642"/>
              <a:gd name="T31" fmla="*/ 684 h 895"/>
              <a:gd name="T32" fmla="*/ 443 w 642"/>
              <a:gd name="T33" fmla="*/ 737 h 895"/>
              <a:gd name="T34" fmla="*/ 429 w 642"/>
              <a:gd name="T35" fmla="*/ 755 h 895"/>
              <a:gd name="T36" fmla="*/ 394 w 642"/>
              <a:gd name="T37" fmla="*/ 800 h 895"/>
              <a:gd name="T38" fmla="*/ 369 w 642"/>
              <a:gd name="T39" fmla="*/ 786 h 895"/>
              <a:gd name="T40" fmla="*/ 363 w 642"/>
              <a:gd name="T41" fmla="*/ 822 h 895"/>
              <a:gd name="T42" fmla="*/ 355 w 642"/>
              <a:gd name="T43" fmla="*/ 843 h 895"/>
              <a:gd name="T44" fmla="*/ 324 w 642"/>
              <a:gd name="T45" fmla="*/ 862 h 895"/>
              <a:gd name="T46" fmla="*/ 312 w 642"/>
              <a:gd name="T47" fmla="*/ 891 h 895"/>
              <a:gd name="T48" fmla="*/ 289 w 642"/>
              <a:gd name="T49" fmla="*/ 891 h 895"/>
              <a:gd name="T50" fmla="*/ 281 w 642"/>
              <a:gd name="T51" fmla="*/ 868 h 895"/>
              <a:gd name="T52" fmla="*/ 258 w 642"/>
              <a:gd name="T53" fmla="*/ 870 h 895"/>
              <a:gd name="T54" fmla="*/ 224 w 642"/>
              <a:gd name="T55" fmla="*/ 865 h 895"/>
              <a:gd name="T56" fmla="*/ 199 w 642"/>
              <a:gd name="T57" fmla="*/ 851 h 895"/>
              <a:gd name="T58" fmla="*/ 167 w 642"/>
              <a:gd name="T59" fmla="*/ 825 h 895"/>
              <a:gd name="T60" fmla="*/ 131 w 642"/>
              <a:gd name="T61" fmla="*/ 794 h 895"/>
              <a:gd name="T62" fmla="*/ 79 w 642"/>
              <a:gd name="T63" fmla="*/ 732 h 895"/>
              <a:gd name="T64" fmla="*/ 114 w 642"/>
              <a:gd name="T65" fmla="*/ 709 h 895"/>
              <a:gd name="T66" fmla="*/ 128 w 642"/>
              <a:gd name="T67" fmla="*/ 684 h 895"/>
              <a:gd name="T68" fmla="*/ 145 w 642"/>
              <a:gd name="T69" fmla="*/ 689 h 895"/>
              <a:gd name="T70" fmla="*/ 153 w 642"/>
              <a:gd name="T71" fmla="*/ 667 h 895"/>
              <a:gd name="T72" fmla="*/ 139 w 642"/>
              <a:gd name="T73" fmla="*/ 630 h 895"/>
              <a:gd name="T74" fmla="*/ 139 w 642"/>
              <a:gd name="T75" fmla="*/ 596 h 895"/>
              <a:gd name="T76" fmla="*/ 55 w 642"/>
              <a:gd name="T77" fmla="*/ 519 h 895"/>
              <a:gd name="T78" fmla="*/ 12 w 642"/>
              <a:gd name="T79" fmla="*/ 508 h 895"/>
              <a:gd name="T80" fmla="*/ 20 w 642"/>
              <a:gd name="T81" fmla="*/ 459 h 895"/>
              <a:gd name="T82" fmla="*/ 34 w 642"/>
              <a:gd name="T83" fmla="*/ 459 h 895"/>
              <a:gd name="T84" fmla="*/ 43 w 642"/>
              <a:gd name="T85" fmla="*/ 431 h 895"/>
              <a:gd name="T86" fmla="*/ 65 w 642"/>
              <a:gd name="T87" fmla="*/ 377 h 895"/>
              <a:gd name="T88" fmla="*/ 83 w 642"/>
              <a:gd name="T89" fmla="*/ 320 h 895"/>
              <a:gd name="T90" fmla="*/ 59 w 642"/>
              <a:gd name="T91" fmla="*/ 292 h 895"/>
              <a:gd name="T92" fmla="*/ 124 w 642"/>
              <a:gd name="T93" fmla="*/ 279 h 895"/>
              <a:gd name="T94" fmla="*/ 191 w 642"/>
              <a:gd name="T95" fmla="*/ 245 h 895"/>
              <a:gd name="T96" fmla="*/ 174 w 642"/>
              <a:gd name="T97" fmla="*/ 169 h 895"/>
              <a:gd name="T98" fmla="*/ 231 w 642"/>
              <a:gd name="T99" fmla="*/ 79 h 895"/>
              <a:gd name="T100" fmla="*/ 298 w 642"/>
              <a:gd name="T101" fmla="*/ 26 h 895"/>
              <a:gd name="T102" fmla="*/ 343 w 642"/>
              <a:gd name="T103" fmla="*/ 19 h 895"/>
              <a:gd name="T104" fmla="*/ 383 w 642"/>
              <a:gd name="T105" fmla="*/ 28 h 895"/>
              <a:gd name="T106" fmla="*/ 443 w 642"/>
              <a:gd name="T107" fmla="*/ 47 h 895"/>
              <a:gd name="T108" fmla="*/ 499 w 642"/>
              <a:gd name="T109" fmla="*/ 56 h 895"/>
              <a:gd name="T110" fmla="*/ 567 w 642"/>
              <a:gd name="T111" fmla="*/ 47 h 8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42" h="895">
                <a:moveTo>
                  <a:pt x="596" y="45"/>
                </a:moveTo>
                <a:lnTo>
                  <a:pt x="641" y="170"/>
                </a:lnTo>
                <a:lnTo>
                  <a:pt x="613" y="184"/>
                </a:lnTo>
                <a:lnTo>
                  <a:pt x="624" y="209"/>
                </a:lnTo>
                <a:lnTo>
                  <a:pt x="629" y="244"/>
                </a:lnTo>
                <a:lnTo>
                  <a:pt x="627" y="266"/>
                </a:lnTo>
                <a:lnTo>
                  <a:pt x="618" y="280"/>
                </a:lnTo>
                <a:lnTo>
                  <a:pt x="587" y="318"/>
                </a:lnTo>
                <a:lnTo>
                  <a:pt x="550" y="360"/>
                </a:lnTo>
                <a:lnTo>
                  <a:pt x="553" y="375"/>
                </a:lnTo>
                <a:lnTo>
                  <a:pt x="567" y="385"/>
                </a:lnTo>
                <a:lnTo>
                  <a:pt x="541" y="434"/>
                </a:lnTo>
                <a:lnTo>
                  <a:pt x="553" y="454"/>
                </a:lnTo>
                <a:lnTo>
                  <a:pt x="567" y="477"/>
                </a:lnTo>
                <a:lnTo>
                  <a:pt x="558" y="499"/>
                </a:lnTo>
                <a:lnTo>
                  <a:pt x="550" y="519"/>
                </a:lnTo>
                <a:lnTo>
                  <a:pt x="533" y="530"/>
                </a:lnTo>
                <a:lnTo>
                  <a:pt x="541" y="559"/>
                </a:lnTo>
                <a:lnTo>
                  <a:pt x="541" y="579"/>
                </a:lnTo>
                <a:lnTo>
                  <a:pt x="533" y="598"/>
                </a:lnTo>
                <a:lnTo>
                  <a:pt x="533" y="618"/>
                </a:lnTo>
                <a:lnTo>
                  <a:pt x="522" y="630"/>
                </a:lnTo>
                <a:lnTo>
                  <a:pt x="522" y="635"/>
                </a:lnTo>
                <a:lnTo>
                  <a:pt x="510" y="638"/>
                </a:lnTo>
                <a:lnTo>
                  <a:pt x="502" y="649"/>
                </a:lnTo>
                <a:lnTo>
                  <a:pt x="496" y="644"/>
                </a:lnTo>
                <a:lnTo>
                  <a:pt x="479" y="632"/>
                </a:lnTo>
                <a:lnTo>
                  <a:pt x="462" y="632"/>
                </a:lnTo>
                <a:lnTo>
                  <a:pt x="446" y="641"/>
                </a:lnTo>
                <a:lnTo>
                  <a:pt x="417" y="670"/>
                </a:lnTo>
                <a:lnTo>
                  <a:pt x="408" y="675"/>
                </a:lnTo>
                <a:lnTo>
                  <a:pt x="412" y="684"/>
                </a:lnTo>
                <a:lnTo>
                  <a:pt x="439" y="726"/>
                </a:lnTo>
                <a:lnTo>
                  <a:pt x="443" y="737"/>
                </a:lnTo>
                <a:lnTo>
                  <a:pt x="439" y="749"/>
                </a:lnTo>
                <a:lnTo>
                  <a:pt x="429" y="755"/>
                </a:lnTo>
                <a:lnTo>
                  <a:pt x="406" y="780"/>
                </a:lnTo>
                <a:lnTo>
                  <a:pt x="394" y="800"/>
                </a:lnTo>
                <a:lnTo>
                  <a:pt x="383" y="791"/>
                </a:lnTo>
                <a:lnTo>
                  <a:pt x="369" y="786"/>
                </a:lnTo>
                <a:lnTo>
                  <a:pt x="363" y="791"/>
                </a:lnTo>
                <a:lnTo>
                  <a:pt x="363" y="822"/>
                </a:lnTo>
                <a:lnTo>
                  <a:pt x="360" y="839"/>
                </a:lnTo>
                <a:lnTo>
                  <a:pt x="355" y="843"/>
                </a:lnTo>
                <a:lnTo>
                  <a:pt x="329" y="854"/>
                </a:lnTo>
                <a:lnTo>
                  <a:pt x="324" y="862"/>
                </a:lnTo>
                <a:lnTo>
                  <a:pt x="318" y="879"/>
                </a:lnTo>
                <a:lnTo>
                  <a:pt x="312" y="891"/>
                </a:lnTo>
                <a:lnTo>
                  <a:pt x="303" y="894"/>
                </a:lnTo>
                <a:lnTo>
                  <a:pt x="289" y="891"/>
                </a:lnTo>
                <a:lnTo>
                  <a:pt x="281" y="885"/>
                </a:lnTo>
                <a:lnTo>
                  <a:pt x="281" y="868"/>
                </a:lnTo>
                <a:lnTo>
                  <a:pt x="272" y="860"/>
                </a:lnTo>
                <a:lnTo>
                  <a:pt x="258" y="870"/>
                </a:lnTo>
                <a:lnTo>
                  <a:pt x="230" y="885"/>
                </a:lnTo>
                <a:lnTo>
                  <a:pt x="224" y="865"/>
                </a:lnTo>
                <a:lnTo>
                  <a:pt x="210" y="856"/>
                </a:lnTo>
                <a:lnTo>
                  <a:pt x="199" y="851"/>
                </a:lnTo>
                <a:lnTo>
                  <a:pt x="184" y="848"/>
                </a:lnTo>
                <a:lnTo>
                  <a:pt x="167" y="825"/>
                </a:lnTo>
                <a:lnTo>
                  <a:pt x="145" y="789"/>
                </a:lnTo>
                <a:lnTo>
                  <a:pt x="131" y="794"/>
                </a:lnTo>
                <a:lnTo>
                  <a:pt x="117" y="800"/>
                </a:lnTo>
                <a:lnTo>
                  <a:pt x="79" y="732"/>
                </a:lnTo>
                <a:lnTo>
                  <a:pt x="91" y="732"/>
                </a:lnTo>
                <a:lnTo>
                  <a:pt x="114" y="709"/>
                </a:lnTo>
                <a:lnTo>
                  <a:pt x="117" y="692"/>
                </a:lnTo>
                <a:lnTo>
                  <a:pt x="128" y="684"/>
                </a:lnTo>
                <a:lnTo>
                  <a:pt x="136" y="684"/>
                </a:lnTo>
                <a:lnTo>
                  <a:pt x="145" y="689"/>
                </a:lnTo>
                <a:lnTo>
                  <a:pt x="153" y="680"/>
                </a:lnTo>
                <a:lnTo>
                  <a:pt x="153" y="667"/>
                </a:lnTo>
                <a:lnTo>
                  <a:pt x="136" y="661"/>
                </a:lnTo>
                <a:lnTo>
                  <a:pt x="139" y="630"/>
                </a:lnTo>
                <a:lnTo>
                  <a:pt x="139" y="604"/>
                </a:lnTo>
                <a:lnTo>
                  <a:pt x="139" y="596"/>
                </a:lnTo>
                <a:lnTo>
                  <a:pt x="119" y="584"/>
                </a:lnTo>
                <a:lnTo>
                  <a:pt x="55" y="519"/>
                </a:lnTo>
                <a:lnTo>
                  <a:pt x="26" y="542"/>
                </a:lnTo>
                <a:lnTo>
                  <a:pt x="12" y="508"/>
                </a:lnTo>
                <a:lnTo>
                  <a:pt x="0" y="491"/>
                </a:lnTo>
                <a:lnTo>
                  <a:pt x="20" y="459"/>
                </a:lnTo>
                <a:lnTo>
                  <a:pt x="26" y="442"/>
                </a:lnTo>
                <a:lnTo>
                  <a:pt x="34" y="459"/>
                </a:lnTo>
                <a:lnTo>
                  <a:pt x="48" y="454"/>
                </a:lnTo>
                <a:lnTo>
                  <a:pt x="43" y="431"/>
                </a:lnTo>
                <a:lnTo>
                  <a:pt x="37" y="397"/>
                </a:lnTo>
                <a:lnTo>
                  <a:pt x="65" y="377"/>
                </a:lnTo>
                <a:lnTo>
                  <a:pt x="77" y="363"/>
                </a:lnTo>
                <a:lnTo>
                  <a:pt x="83" y="320"/>
                </a:lnTo>
                <a:lnTo>
                  <a:pt x="65" y="311"/>
                </a:lnTo>
                <a:lnTo>
                  <a:pt x="59" y="292"/>
                </a:lnTo>
                <a:lnTo>
                  <a:pt x="68" y="278"/>
                </a:lnTo>
                <a:lnTo>
                  <a:pt x="124" y="279"/>
                </a:lnTo>
                <a:lnTo>
                  <a:pt x="159" y="297"/>
                </a:lnTo>
                <a:lnTo>
                  <a:pt x="191" y="245"/>
                </a:lnTo>
                <a:lnTo>
                  <a:pt x="168" y="229"/>
                </a:lnTo>
                <a:lnTo>
                  <a:pt x="174" y="169"/>
                </a:lnTo>
                <a:lnTo>
                  <a:pt x="228" y="94"/>
                </a:lnTo>
                <a:lnTo>
                  <a:pt x="231" y="79"/>
                </a:lnTo>
                <a:lnTo>
                  <a:pt x="273" y="64"/>
                </a:lnTo>
                <a:lnTo>
                  <a:pt x="298" y="26"/>
                </a:lnTo>
                <a:lnTo>
                  <a:pt x="324" y="0"/>
                </a:lnTo>
                <a:lnTo>
                  <a:pt x="343" y="19"/>
                </a:lnTo>
                <a:lnTo>
                  <a:pt x="358" y="19"/>
                </a:lnTo>
                <a:lnTo>
                  <a:pt x="383" y="28"/>
                </a:lnTo>
                <a:lnTo>
                  <a:pt x="420" y="31"/>
                </a:lnTo>
                <a:lnTo>
                  <a:pt x="443" y="47"/>
                </a:lnTo>
                <a:lnTo>
                  <a:pt x="471" y="59"/>
                </a:lnTo>
                <a:lnTo>
                  <a:pt x="499" y="56"/>
                </a:lnTo>
                <a:lnTo>
                  <a:pt x="536" y="47"/>
                </a:lnTo>
                <a:lnTo>
                  <a:pt x="567" y="47"/>
                </a:lnTo>
                <a:lnTo>
                  <a:pt x="596" y="45"/>
                </a:lnTo>
              </a:path>
            </a:pathLst>
          </a:custGeom>
          <a:solidFill>
            <a:schemeClr val="accent2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0" name="Freeform 16"/>
          <p:cNvSpPr>
            <a:spLocks/>
          </p:cNvSpPr>
          <p:nvPr/>
        </p:nvSpPr>
        <p:spPr bwMode="auto">
          <a:xfrm>
            <a:off x="5407909" y="1861246"/>
            <a:ext cx="658332" cy="702928"/>
          </a:xfrm>
          <a:custGeom>
            <a:avLst/>
            <a:gdLst>
              <a:gd name="T0" fmla="*/ 373 w 374"/>
              <a:gd name="T1" fmla="*/ 119 h 419"/>
              <a:gd name="T2" fmla="*/ 363 w 374"/>
              <a:gd name="T3" fmla="*/ 108 h 419"/>
              <a:gd name="T4" fmla="*/ 341 w 374"/>
              <a:gd name="T5" fmla="*/ 108 h 419"/>
              <a:gd name="T6" fmla="*/ 315 w 374"/>
              <a:gd name="T7" fmla="*/ 102 h 419"/>
              <a:gd name="T8" fmla="*/ 270 w 374"/>
              <a:gd name="T9" fmla="*/ 88 h 419"/>
              <a:gd name="T10" fmla="*/ 250 w 374"/>
              <a:gd name="T11" fmla="*/ 65 h 419"/>
              <a:gd name="T12" fmla="*/ 242 w 374"/>
              <a:gd name="T13" fmla="*/ 60 h 419"/>
              <a:gd name="T14" fmla="*/ 235 w 374"/>
              <a:gd name="T15" fmla="*/ 71 h 419"/>
              <a:gd name="T16" fmla="*/ 230 w 374"/>
              <a:gd name="T17" fmla="*/ 91 h 419"/>
              <a:gd name="T18" fmla="*/ 213 w 374"/>
              <a:gd name="T19" fmla="*/ 73 h 419"/>
              <a:gd name="T20" fmla="*/ 210 w 374"/>
              <a:gd name="T21" fmla="*/ 63 h 419"/>
              <a:gd name="T22" fmla="*/ 225 w 374"/>
              <a:gd name="T23" fmla="*/ 51 h 419"/>
              <a:gd name="T24" fmla="*/ 227 w 374"/>
              <a:gd name="T25" fmla="*/ 48 h 419"/>
              <a:gd name="T26" fmla="*/ 210 w 374"/>
              <a:gd name="T27" fmla="*/ 11 h 419"/>
              <a:gd name="T28" fmla="*/ 190 w 374"/>
              <a:gd name="T29" fmla="*/ 17 h 419"/>
              <a:gd name="T30" fmla="*/ 168 w 374"/>
              <a:gd name="T31" fmla="*/ 17 h 419"/>
              <a:gd name="T32" fmla="*/ 138 w 374"/>
              <a:gd name="T33" fmla="*/ 0 h 419"/>
              <a:gd name="T34" fmla="*/ 133 w 374"/>
              <a:gd name="T35" fmla="*/ 18 h 419"/>
              <a:gd name="T36" fmla="*/ 129 w 374"/>
              <a:gd name="T37" fmla="*/ 34 h 419"/>
              <a:gd name="T38" fmla="*/ 115 w 374"/>
              <a:gd name="T39" fmla="*/ 40 h 419"/>
              <a:gd name="T40" fmla="*/ 102 w 374"/>
              <a:gd name="T41" fmla="*/ 48 h 419"/>
              <a:gd name="T42" fmla="*/ 97 w 374"/>
              <a:gd name="T43" fmla="*/ 68 h 419"/>
              <a:gd name="T44" fmla="*/ 92 w 374"/>
              <a:gd name="T45" fmla="*/ 82 h 419"/>
              <a:gd name="T46" fmla="*/ 68 w 374"/>
              <a:gd name="T47" fmla="*/ 99 h 419"/>
              <a:gd name="T48" fmla="*/ 62 w 374"/>
              <a:gd name="T49" fmla="*/ 120 h 419"/>
              <a:gd name="T50" fmla="*/ 51 w 374"/>
              <a:gd name="T51" fmla="*/ 127 h 419"/>
              <a:gd name="T52" fmla="*/ 37 w 374"/>
              <a:gd name="T53" fmla="*/ 134 h 419"/>
              <a:gd name="T54" fmla="*/ 36 w 374"/>
              <a:gd name="T55" fmla="*/ 156 h 419"/>
              <a:gd name="T56" fmla="*/ 26 w 374"/>
              <a:gd name="T57" fmla="*/ 171 h 419"/>
              <a:gd name="T58" fmla="*/ 14 w 374"/>
              <a:gd name="T59" fmla="*/ 193 h 419"/>
              <a:gd name="T60" fmla="*/ 17 w 374"/>
              <a:gd name="T61" fmla="*/ 207 h 419"/>
              <a:gd name="T62" fmla="*/ 0 w 374"/>
              <a:gd name="T63" fmla="*/ 218 h 419"/>
              <a:gd name="T64" fmla="*/ 5 w 374"/>
              <a:gd name="T65" fmla="*/ 236 h 419"/>
              <a:gd name="T66" fmla="*/ 3 w 374"/>
              <a:gd name="T67" fmla="*/ 258 h 419"/>
              <a:gd name="T68" fmla="*/ 26 w 374"/>
              <a:gd name="T69" fmla="*/ 276 h 419"/>
              <a:gd name="T70" fmla="*/ 42 w 374"/>
              <a:gd name="T71" fmla="*/ 288 h 419"/>
              <a:gd name="T72" fmla="*/ 63 w 374"/>
              <a:gd name="T73" fmla="*/ 278 h 419"/>
              <a:gd name="T74" fmla="*/ 88 w 374"/>
              <a:gd name="T75" fmla="*/ 290 h 419"/>
              <a:gd name="T76" fmla="*/ 99 w 374"/>
              <a:gd name="T77" fmla="*/ 307 h 419"/>
              <a:gd name="T78" fmla="*/ 105 w 374"/>
              <a:gd name="T79" fmla="*/ 327 h 419"/>
              <a:gd name="T80" fmla="*/ 138 w 374"/>
              <a:gd name="T81" fmla="*/ 333 h 419"/>
              <a:gd name="T82" fmla="*/ 151 w 374"/>
              <a:gd name="T83" fmla="*/ 341 h 419"/>
              <a:gd name="T84" fmla="*/ 147 w 374"/>
              <a:gd name="T85" fmla="*/ 363 h 419"/>
              <a:gd name="T86" fmla="*/ 125 w 374"/>
              <a:gd name="T87" fmla="*/ 367 h 419"/>
              <a:gd name="T88" fmla="*/ 123 w 374"/>
              <a:gd name="T89" fmla="*/ 399 h 419"/>
              <a:gd name="T90" fmla="*/ 176 w 374"/>
              <a:gd name="T91" fmla="*/ 399 h 419"/>
              <a:gd name="T92" fmla="*/ 210 w 374"/>
              <a:gd name="T93" fmla="*/ 418 h 419"/>
              <a:gd name="T94" fmla="*/ 242 w 374"/>
              <a:gd name="T95" fmla="*/ 363 h 419"/>
              <a:gd name="T96" fmla="*/ 218 w 374"/>
              <a:gd name="T97" fmla="*/ 346 h 419"/>
              <a:gd name="T98" fmla="*/ 225 w 374"/>
              <a:gd name="T99" fmla="*/ 287 h 419"/>
              <a:gd name="T100" fmla="*/ 277 w 374"/>
              <a:gd name="T101" fmla="*/ 217 h 419"/>
              <a:gd name="T102" fmla="*/ 282 w 374"/>
              <a:gd name="T103" fmla="*/ 198 h 419"/>
              <a:gd name="T104" fmla="*/ 324 w 374"/>
              <a:gd name="T105" fmla="*/ 184 h 419"/>
              <a:gd name="T106" fmla="*/ 349 w 374"/>
              <a:gd name="T107" fmla="*/ 144 h 419"/>
              <a:gd name="T108" fmla="*/ 373 w 374"/>
              <a:gd name="T109" fmla="*/ 119 h 4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74" h="419">
                <a:moveTo>
                  <a:pt x="373" y="119"/>
                </a:moveTo>
                <a:lnTo>
                  <a:pt x="363" y="108"/>
                </a:lnTo>
                <a:lnTo>
                  <a:pt x="341" y="108"/>
                </a:lnTo>
                <a:lnTo>
                  <a:pt x="315" y="102"/>
                </a:lnTo>
                <a:lnTo>
                  <a:pt x="270" y="88"/>
                </a:lnTo>
                <a:lnTo>
                  <a:pt x="250" y="65"/>
                </a:lnTo>
                <a:lnTo>
                  <a:pt x="242" y="60"/>
                </a:lnTo>
                <a:lnTo>
                  <a:pt x="235" y="71"/>
                </a:lnTo>
                <a:lnTo>
                  <a:pt x="230" y="91"/>
                </a:lnTo>
                <a:lnTo>
                  <a:pt x="213" y="73"/>
                </a:lnTo>
                <a:lnTo>
                  <a:pt x="210" y="63"/>
                </a:lnTo>
                <a:lnTo>
                  <a:pt x="225" y="51"/>
                </a:lnTo>
                <a:lnTo>
                  <a:pt x="227" y="48"/>
                </a:lnTo>
                <a:lnTo>
                  <a:pt x="210" y="11"/>
                </a:lnTo>
                <a:lnTo>
                  <a:pt x="190" y="17"/>
                </a:lnTo>
                <a:lnTo>
                  <a:pt x="168" y="17"/>
                </a:lnTo>
                <a:lnTo>
                  <a:pt x="138" y="0"/>
                </a:lnTo>
                <a:lnTo>
                  <a:pt x="133" y="18"/>
                </a:lnTo>
                <a:lnTo>
                  <a:pt x="129" y="34"/>
                </a:lnTo>
                <a:lnTo>
                  <a:pt x="115" y="40"/>
                </a:lnTo>
                <a:lnTo>
                  <a:pt x="102" y="48"/>
                </a:lnTo>
                <a:lnTo>
                  <a:pt x="97" y="68"/>
                </a:lnTo>
                <a:lnTo>
                  <a:pt x="92" y="82"/>
                </a:lnTo>
                <a:lnTo>
                  <a:pt x="68" y="99"/>
                </a:lnTo>
                <a:lnTo>
                  <a:pt x="62" y="120"/>
                </a:lnTo>
                <a:lnTo>
                  <a:pt x="51" y="127"/>
                </a:lnTo>
                <a:lnTo>
                  <a:pt x="37" y="134"/>
                </a:lnTo>
                <a:lnTo>
                  <a:pt x="36" y="156"/>
                </a:lnTo>
                <a:lnTo>
                  <a:pt x="26" y="171"/>
                </a:lnTo>
                <a:lnTo>
                  <a:pt x="14" y="193"/>
                </a:lnTo>
                <a:lnTo>
                  <a:pt x="17" y="207"/>
                </a:lnTo>
                <a:lnTo>
                  <a:pt x="0" y="218"/>
                </a:lnTo>
                <a:lnTo>
                  <a:pt x="5" y="236"/>
                </a:lnTo>
                <a:lnTo>
                  <a:pt x="3" y="258"/>
                </a:lnTo>
                <a:lnTo>
                  <a:pt x="26" y="276"/>
                </a:lnTo>
                <a:lnTo>
                  <a:pt x="42" y="288"/>
                </a:lnTo>
                <a:lnTo>
                  <a:pt x="63" y="278"/>
                </a:lnTo>
                <a:lnTo>
                  <a:pt x="88" y="290"/>
                </a:lnTo>
                <a:lnTo>
                  <a:pt x="99" y="307"/>
                </a:lnTo>
                <a:lnTo>
                  <a:pt x="105" y="327"/>
                </a:lnTo>
                <a:lnTo>
                  <a:pt x="138" y="333"/>
                </a:lnTo>
                <a:lnTo>
                  <a:pt x="151" y="341"/>
                </a:lnTo>
                <a:lnTo>
                  <a:pt x="147" y="363"/>
                </a:lnTo>
                <a:lnTo>
                  <a:pt x="125" y="367"/>
                </a:lnTo>
                <a:lnTo>
                  <a:pt x="123" y="399"/>
                </a:lnTo>
                <a:lnTo>
                  <a:pt x="176" y="399"/>
                </a:lnTo>
                <a:lnTo>
                  <a:pt x="210" y="418"/>
                </a:lnTo>
                <a:lnTo>
                  <a:pt x="242" y="363"/>
                </a:lnTo>
                <a:lnTo>
                  <a:pt x="218" y="346"/>
                </a:lnTo>
                <a:lnTo>
                  <a:pt x="225" y="287"/>
                </a:lnTo>
                <a:lnTo>
                  <a:pt x="277" y="217"/>
                </a:lnTo>
                <a:lnTo>
                  <a:pt x="282" y="198"/>
                </a:lnTo>
                <a:lnTo>
                  <a:pt x="324" y="184"/>
                </a:lnTo>
                <a:lnTo>
                  <a:pt x="349" y="144"/>
                </a:lnTo>
                <a:lnTo>
                  <a:pt x="373" y="119"/>
                </a:lnTo>
              </a:path>
            </a:pathLst>
          </a:custGeom>
          <a:solidFill>
            <a:srgbClr val="FFCD00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1" name="Freeform 17"/>
          <p:cNvSpPr>
            <a:spLocks/>
          </p:cNvSpPr>
          <p:nvPr/>
        </p:nvSpPr>
        <p:spPr bwMode="auto">
          <a:xfrm>
            <a:off x="5104412" y="1810203"/>
            <a:ext cx="548107" cy="488550"/>
          </a:xfrm>
          <a:custGeom>
            <a:avLst/>
            <a:gdLst>
              <a:gd name="T0" fmla="*/ 310 w 311"/>
              <a:gd name="T1" fmla="*/ 30 h 292"/>
              <a:gd name="T2" fmla="*/ 300 w 311"/>
              <a:gd name="T3" fmla="*/ 23 h 292"/>
              <a:gd name="T4" fmla="*/ 275 w 311"/>
              <a:gd name="T5" fmla="*/ 43 h 292"/>
              <a:gd name="T6" fmla="*/ 249 w 311"/>
              <a:gd name="T7" fmla="*/ 43 h 292"/>
              <a:gd name="T8" fmla="*/ 238 w 311"/>
              <a:gd name="T9" fmla="*/ 51 h 292"/>
              <a:gd name="T10" fmla="*/ 218 w 311"/>
              <a:gd name="T11" fmla="*/ 51 h 292"/>
              <a:gd name="T12" fmla="*/ 187 w 311"/>
              <a:gd name="T13" fmla="*/ 34 h 292"/>
              <a:gd name="T14" fmla="*/ 167 w 311"/>
              <a:gd name="T15" fmla="*/ 23 h 292"/>
              <a:gd name="T16" fmla="*/ 147 w 311"/>
              <a:gd name="T17" fmla="*/ 26 h 292"/>
              <a:gd name="T18" fmla="*/ 90 w 311"/>
              <a:gd name="T19" fmla="*/ 0 h 292"/>
              <a:gd name="T20" fmla="*/ 73 w 311"/>
              <a:gd name="T21" fmla="*/ 12 h 292"/>
              <a:gd name="T22" fmla="*/ 59 w 311"/>
              <a:gd name="T23" fmla="*/ 15 h 292"/>
              <a:gd name="T24" fmla="*/ 54 w 311"/>
              <a:gd name="T25" fmla="*/ 26 h 292"/>
              <a:gd name="T26" fmla="*/ 59 w 311"/>
              <a:gd name="T27" fmla="*/ 34 h 292"/>
              <a:gd name="T28" fmla="*/ 56 w 311"/>
              <a:gd name="T29" fmla="*/ 43 h 292"/>
              <a:gd name="T30" fmla="*/ 22 w 311"/>
              <a:gd name="T31" fmla="*/ 36 h 292"/>
              <a:gd name="T32" fmla="*/ 6 w 311"/>
              <a:gd name="T33" fmla="*/ 46 h 292"/>
              <a:gd name="T34" fmla="*/ 0 w 311"/>
              <a:gd name="T35" fmla="*/ 61 h 292"/>
              <a:gd name="T36" fmla="*/ 1 w 311"/>
              <a:gd name="T37" fmla="*/ 80 h 292"/>
              <a:gd name="T38" fmla="*/ 25 w 311"/>
              <a:gd name="T39" fmla="*/ 111 h 292"/>
              <a:gd name="T40" fmla="*/ 19 w 311"/>
              <a:gd name="T41" fmla="*/ 134 h 292"/>
              <a:gd name="T42" fmla="*/ 42 w 311"/>
              <a:gd name="T43" fmla="*/ 156 h 292"/>
              <a:gd name="T44" fmla="*/ 41 w 311"/>
              <a:gd name="T45" fmla="*/ 169 h 292"/>
              <a:gd name="T46" fmla="*/ 14 w 311"/>
              <a:gd name="T47" fmla="*/ 176 h 292"/>
              <a:gd name="T48" fmla="*/ 18 w 311"/>
              <a:gd name="T49" fmla="*/ 204 h 292"/>
              <a:gd name="T50" fmla="*/ 40 w 311"/>
              <a:gd name="T51" fmla="*/ 210 h 292"/>
              <a:gd name="T52" fmla="*/ 49 w 311"/>
              <a:gd name="T53" fmla="*/ 241 h 292"/>
              <a:gd name="T54" fmla="*/ 93 w 311"/>
              <a:gd name="T55" fmla="*/ 246 h 292"/>
              <a:gd name="T56" fmla="*/ 110 w 311"/>
              <a:gd name="T57" fmla="*/ 261 h 292"/>
              <a:gd name="T58" fmla="*/ 130 w 311"/>
              <a:gd name="T59" fmla="*/ 280 h 292"/>
              <a:gd name="T60" fmla="*/ 143 w 311"/>
              <a:gd name="T61" fmla="*/ 279 h 292"/>
              <a:gd name="T62" fmla="*/ 176 w 311"/>
              <a:gd name="T63" fmla="*/ 291 h 292"/>
              <a:gd name="T64" fmla="*/ 178 w 311"/>
              <a:gd name="T65" fmla="*/ 270 h 292"/>
              <a:gd name="T66" fmla="*/ 174 w 311"/>
              <a:gd name="T67" fmla="*/ 247 h 292"/>
              <a:gd name="T68" fmla="*/ 191 w 311"/>
              <a:gd name="T69" fmla="*/ 238 h 292"/>
              <a:gd name="T70" fmla="*/ 187 w 311"/>
              <a:gd name="T71" fmla="*/ 223 h 292"/>
              <a:gd name="T72" fmla="*/ 201 w 311"/>
              <a:gd name="T73" fmla="*/ 196 h 292"/>
              <a:gd name="T74" fmla="*/ 207 w 311"/>
              <a:gd name="T75" fmla="*/ 187 h 292"/>
              <a:gd name="T76" fmla="*/ 209 w 311"/>
              <a:gd name="T77" fmla="*/ 165 h 292"/>
              <a:gd name="T78" fmla="*/ 237 w 311"/>
              <a:gd name="T79" fmla="*/ 151 h 292"/>
              <a:gd name="T80" fmla="*/ 240 w 311"/>
              <a:gd name="T81" fmla="*/ 130 h 292"/>
              <a:gd name="T82" fmla="*/ 261 w 311"/>
              <a:gd name="T83" fmla="*/ 117 h 292"/>
              <a:gd name="T84" fmla="*/ 269 w 311"/>
              <a:gd name="T85" fmla="*/ 105 h 292"/>
              <a:gd name="T86" fmla="*/ 273 w 311"/>
              <a:gd name="T87" fmla="*/ 79 h 292"/>
              <a:gd name="T88" fmla="*/ 289 w 311"/>
              <a:gd name="T89" fmla="*/ 69 h 292"/>
              <a:gd name="T90" fmla="*/ 302 w 311"/>
              <a:gd name="T91" fmla="*/ 64 h 292"/>
              <a:gd name="T92" fmla="*/ 310 w 311"/>
              <a:gd name="T93" fmla="*/ 30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11" h="292">
                <a:moveTo>
                  <a:pt x="310" y="30"/>
                </a:moveTo>
                <a:lnTo>
                  <a:pt x="300" y="23"/>
                </a:lnTo>
                <a:lnTo>
                  <a:pt x="275" y="43"/>
                </a:lnTo>
                <a:lnTo>
                  <a:pt x="249" y="43"/>
                </a:lnTo>
                <a:lnTo>
                  <a:pt x="238" y="51"/>
                </a:lnTo>
                <a:lnTo>
                  <a:pt x="218" y="51"/>
                </a:lnTo>
                <a:lnTo>
                  <a:pt x="187" y="34"/>
                </a:lnTo>
                <a:lnTo>
                  <a:pt x="167" y="23"/>
                </a:lnTo>
                <a:lnTo>
                  <a:pt x="147" y="26"/>
                </a:lnTo>
                <a:lnTo>
                  <a:pt x="90" y="0"/>
                </a:lnTo>
                <a:lnTo>
                  <a:pt x="73" y="12"/>
                </a:lnTo>
                <a:lnTo>
                  <a:pt x="59" y="15"/>
                </a:lnTo>
                <a:lnTo>
                  <a:pt x="54" y="26"/>
                </a:lnTo>
                <a:lnTo>
                  <a:pt x="59" y="34"/>
                </a:lnTo>
                <a:lnTo>
                  <a:pt x="56" y="43"/>
                </a:lnTo>
                <a:lnTo>
                  <a:pt x="22" y="36"/>
                </a:lnTo>
                <a:lnTo>
                  <a:pt x="6" y="46"/>
                </a:lnTo>
                <a:lnTo>
                  <a:pt x="0" y="61"/>
                </a:lnTo>
                <a:lnTo>
                  <a:pt x="1" y="80"/>
                </a:lnTo>
                <a:lnTo>
                  <a:pt x="25" y="111"/>
                </a:lnTo>
                <a:lnTo>
                  <a:pt x="19" y="134"/>
                </a:lnTo>
                <a:lnTo>
                  <a:pt x="42" y="156"/>
                </a:lnTo>
                <a:lnTo>
                  <a:pt x="41" y="169"/>
                </a:lnTo>
                <a:lnTo>
                  <a:pt x="14" y="176"/>
                </a:lnTo>
                <a:lnTo>
                  <a:pt x="18" y="204"/>
                </a:lnTo>
                <a:lnTo>
                  <a:pt x="40" y="210"/>
                </a:lnTo>
                <a:lnTo>
                  <a:pt x="49" y="241"/>
                </a:lnTo>
                <a:lnTo>
                  <a:pt x="93" y="246"/>
                </a:lnTo>
                <a:lnTo>
                  <a:pt x="110" y="261"/>
                </a:lnTo>
                <a:lnTo>
                  <a:pt x="130" y="280"/>
                </a:lnTo>
                <a:lnTo>
                  <a:pt x="143" y="279"/>
                </a:lnTo>
                <a:lnTo>
                  <a:pt x="176" y="291"/>
                </a:lnTo>
                <a:lnTo>
                  <a:pt x="178" y="270"/>
                </a:lnTo>
                <a:lnTo>
                  <a:pt x="174" y="247"/>
                </a:lnTo>
                <a:lnTo>
                  <a:pt x="191" y="238"/>
                </a:lnTo>
                <a:lnTo>
                  <a:pt x="187" y="223"/>
                </a:lnTo>
                <a:lnTo>
                  <a:pt x="201" y="196"/>
                </a:lnTo>
                <a:lnTo>
                  <a:pt x="207" y="187"/>
                </a:lnTo>
                <a:lnTo>
                  <a:pt x="209" y="165"/>
                </a:lnTo>
                <a:lnTo>
                  <a:pt x="237" y="151"/>
                </a:lnTo>
                <a:lnTo>
                  <a:pt x="240" y="130"/>
                </a:lnTo>
                <a:lnTo>
                  <a:pt x="261" y="117"/>
                </a:lnTo>
                <a:lnTo>
                  <a:pt x="269" y="105"/>
                </a:lnTo>
                <a:lnTo>
                  <a:pt x="273" y="79"/>
                </a:lnTo>
                <a:lnTo>
                  <a:pt x="289" y="69"/>
                </a:lnTo>
                <a:lnTo>
                  <a:pt x="302" y="64"/>
                </a:lnTo>
                <a:lnTo>
                  <a:pt x="310" y="30"/>
                </a:lnTo>
              </a:path>
            </a:pathLst>
          </a:custGeom>
          <a:solidFill>
            <a:schemeClr val="accent3">
              <a:lumMod val="5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2" name="Freeform 18"/>
          <p:cNvSpPr>
            <a:spLocks/>
          </p:cNvSpPr>
          <p:nvPr/>
        </p:nvSpPr>
        <p:spPr bwMode="auto">
          <a:xfrm>
            <a:off x="5146690" y="2215626"/>
            <a:ext cx="528478" cy="338339"/>
          </a:xfrm>
          <a:custGeom>
            <a:avLst/>
            <a:gdLst>
              <a:gd name="T0" fmla="*/ 24 w 300"/>
              <a:gd name="T1" fmla="*/ 0 h 202"/>
              <a:gd name="T2" fmla="*/ 66 w 300"/>
              <a:gd name="T3" fmla="*/ 4 h 202"/>
              <a:gd name="T4" fmla="*/ 86 w 300"/>
              <a:gd name="T5" fmla="*/ 19 h 202"/>
              <a:gd name="T6" fmla="*/ 103 w 300"/>
              <a:gd name="T7" fmla="*/ 38 h 202"/>
              <a:gd name="T8" fmla="*/ 119 w 300"/>
              <a:gd name="T9" fmla="*/ 38 h 202"/>
              <a:gd name="T10" fmla="*/ 155 w 300"/>
              <a:gd name="T11" fmla="*/ 49 h 202"/>
              <a:gd name="T12" fmla="*/ 190 w 300"/>
              <a:gd name="T13" fmla="*/ 77 h 202"/>
              <a:gd name="T14" fmla="*/ 211 w 300"/>
              <a:gd name="T15" fmla="*/ 65 h 202"/>
              <a:gd name="T16" fmla="*/ 239 w 300"/>
              <a:gd name="T17" fmla="*/ 79 h 202"/>
              <a:gd name="T18" fmla="*/ 247 w 300"/>
              <a:gd name="T19" fmla="*/ 96 h 202"/>
              <a:gd name="T20" fmla="*/ 254 w 300"/>
              <a:gd name="T21" fmla="*/ 116 h 202"/>
              <a:gd name="T22" fmla="*/ 287 w 300"/>
              <a:gd name="T23" fmla="*/ 121 h 202"/>
              <a:gd name="T24" fmla="*/ 299 w 300"/>
              <a:gd name="T25" fmla="*/ 130 h 202"/>
              <a:gd name="T26" fmla="*/ 294 w 300"/>
              <a:gd name="T27" fmla="*/ 153 h 202"/>
              <a:gd name="T28" fmla="*/ 274 w 300"/>
              <a:gd name="T29" fmla="*/ 157 h 202"/>
              <a:gd name="T30" fmla="*/ 271 w 300"/>
              <a:gd name="T31" fmla="*/ 184 h 202"/>
              <a:gd name="T32" fmla="*/ 256 w 300"/>
              <a:gd name="T33" fmla="*/ 201 h 202"/>
              <a:gd name="T34" fmla="*/ 239 w 300"/>
              <a:gd name="T35" fmla="*/ 201 h 202"/>
              <a:gd name="T36" fmla="*/ 218 w 300"/>
              <a:gd name="T37" fmla="*/ 191 h 202"/>
              <a:gd name="T38" fmla="*/ 216 w 300"/>
              <a:gd name="T39" fmla="*/ 161 h 202"/>
              <a:gd name="T40" fmla="*/ 214 w 300"/>
              <a:gd name="T41" fmla="*/ 149 h 202"/>
              <a:gd name="T42" fmla="*/ 131 w 300"/>
              <a:gd name="T43" fmla="*/ 149 h 202"/>
              <a:gd name="T44" fmla="*/ 123 w 300"/>
              <a:gd name="T45" fmla="*/ 170 h 202"/>
              <a:gd name="T46" fmla="*/ 112 w 300"/>
              <a:gd name="T47" fmla="*/ 187 h 202"/>
              <a:gd name="T48" fmla="*/ 91 w 300"/>
              <a:gd name="T49" fmla="*/ 192 h 202"/>
              <a:gd name="T50" fmla="*/ 80 w 300"/>
              <a:gd name="T51" fmla="*/ 187 h 202"/>
              <a:gd name="T52" fmla="*/ 80 w 300"/>
              <a:gd name="T53" fmla="*/ 161 h 202"/>
              <a:gd name="T54" fmla="*/ 77 w 300"/>
              <a:gd name="T55" fmla="*/ 149 h 202"/>
              <a:gd name="T56" fmla="*/ 66 w 300"/>
              <a:gd name="T57" fmla="*/ 147 h 202"/>
              <a:gd name="T58" fmla="*/ 51 w 300"/>
              <a:gd name="T59" fmla="*/ 160 h 202"/>
              <a:gd name="T60" fmla="*/ 52 w 300"/>
              <a:gd name="T61" fmla="*/ 184 h 202"/>
              <a:gd name="T62" fmla="*/ 35 w 300"/>
              <a:gd name="T63" fmla="*/ 192 h 202"/>
              <a:gd name="T64" fmla="*/ 23 w 300"/>
              <a:gd name="T65" fmla="*/ 191 h 202"/>
              <a:gd name="T66" fmla="*/ 24 w 300"/>
              <a:gd name="T67" fmla="*/ 153 h 202"/>
              <a:gd name="T68" fmla="*/ 12 w 300"/>
              <a:gd name="T69" fmla="*/ 124 h 202"/>
              <a:gd name="T70" fmla="*/ 0 w 300"/>
              <a:gd name="T71" fmla="*/ 107 h 202"/>
              <a:gd name="T72" fmla="*/ 6 w 300"/>
              <a:gd name="T73" fmla="*/ 90 h 202"/>
              <a:gd name="T74" fmla="*/ 24 w 300"/>
              <a:gd name="T75" fmla="*/ 76 h 202"/>
              <a:gd name="T76" fmla="*/ 20 w 300"/>
              <a:gd name="T77" fmla="*/ 51 h 202"/>
              <a:gd name="T78" fmla="*/ 8 w 300"/>
              <a:gd name="T79" fmla="*/ 28 h 202"/>
              <a:gd name="T80" fmla="*/ 9 w 300"/>
              <a:gd name="T81" fmla="*/ 18 h 202"/>
              <a:gd name="T82" fmla="*/ 24 w 300"/>
              <a:gd name="T83" fmla="*/ 0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00" h="202">
                <a:moveTo>
                  <a:pt x="24" y="0"/>
                </a:moveTo>
                <a:lnTo>
                  <a:pt x="66" y="4"/>
                </a:lnTo>
                <a:lnTo>
                  <a:pt x="86" y="19"/>
                </a:lnTo>
                <a:lnTo>
                  <a:pt x="103" y="38"/>
                </a:lnTo>
                <a:lnTo>
                  <a:pt x="119" y="38"/>
                </a:lnTo>
                <a:lnTo>
                  <a:pt x="155" y="49"/>
                </a:lnTo>
                <a:lnTo>
                  <a:pt x="190" y="77"/>
                </a:lnTo>
                <a:lnTo>
                  <a:pt x="211" y="65"/>
                </a:lnTo>
                <a:lnTo>
                  <a:pt x="239" y="79"/>
                </a:lnTo>
                <a:lnTo>
                  <a:pt x="247" y="96"/>
                </a:lnTo>
                <a:lnTo>
                  <a:pt x="254" y="116"/>
                </a:lnTo>
                <a:lnTo>
                  <a:pt x="287" y="121"/>
                </a:lnTo>
                <a:lnTo>
                  <a:pt x="299" y="130"/>
                </a:lnTo>
                <a:lnTo>
                  <a:pt x="294" y="153"/>
                </a:lnTo>
                <a:lnTo>
                  <a:pt x="274" y="157"/>
                </a:lnTo>
                <a:lnTo>
                  <a:pt x="271" y="184"/>
                </a:lnTo>
                <a:lnTo>
                  <a:pt x="256" y="201"/>
                </a:lnTo>
                <a:lnTo>
                  <a:pt x="239" y="201"/>
                </a:lnTo>
                <a:lnTo>
                  <a:pt x="218" y="191"/>
                </a:lnTo>
                <a:lnTo>
                  <a:pt x="216" y="161"/>
                </a:lnTo>
                <a:lnTo>
                  <a:pt x="214" y="149"/>
                </a:lnTo>
                <a:lnTo>
                  <a:pt x="131" y="149"/>
                </a:lnTo>
                <a:lnTo>
                  <a:pt x="123" y="170"/>
                </a:lnTo>
                <a:lnTo>
                  <a:pt x="112" y="187"/>
                </a:lnTo>
                <a:lnTo>
                  <a:pt x="91" y="192"/>
                </a:lnTo>
                <a:lnTo>
                  <a:pt x="80" y="187"/>
                </a:lnTo>
                <a:lnTo>
                  <a:pt x="80" y="161"/>
                </a:lnTo>
                <a:lnTo>
                  <a:pt x="77" y="149"/>
                </a:lnTo>
                <a:lnTo>
                  <a:pt x="66" y="147"/>
                </a:lnTo>
                <a:lnTo>
                  <a:pt x="51" y="160"/>
                </a:lnTo>
                <a:lnTo>
                  <a:pt x="52" y="184"/>
                </a:lnTo>
                <a:lnTo>
                  <a:pt x="35" y="192"/>
                </a:lnTo>
                <a:lnTo>
                  <a:pt x="23" y="191"/>
                </a:lnTo>
                <a:lnTo>
                  <a:pt x="24" y="153"/>
                </a:lnTo>
                <a:lnTo>
                  <a:pt x="12" y="124"/>
                </a:lnTo>
                <a:lnTo>
                  <a:pt x="0" y="107"/>
                </a:lnTo>
                <a:lnTo>
                  <a:pt x="6" y="90"/>
                </a:lnTo>
                <a:lnTo>
                  <a:pt x="24" y="76"/>
                </a:lnTo>
                <a:lnTo>
                  <a:pt x="20" y="51"/>
                </a:lnTo>
                <a:lnTo>
                  <a:pt x="8" y="28"/>
                </a:lnTo>
                <a:lnTo>
                  <a:pt x="9" y="18"/>
                </a:lnTo>
                <a:lnTo>
                  <a:pt x="24" y="0"/>
                </a:ln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3" name="Freeform 19"/>
          <p:cNvSpPr>
            <a:spLocks/>
          </p:cNvSpPr>
          <p:nvPr/>
        </p:nvSpPr>
        <p:spPr bwMode="auto">
          <a:xfrm>
            <a:off x="3660912" y="1696452"/>
            <a:ext cx="972399" cy="357298"/>
          </a:xfrm>
          <a:custGeom>
            <a:avLst/>
            <a:gdLst>
              <a:gd name="T0" fmla="*/ 39 w 552"/>
              <a:gd name="T1" fmla="*/ 11 h 214"/>
              <a:gd name="T2" fmla="*/ 41 w 552"/>
              <a:gd name="T3" fmla="*/ 25 h 214"/>
              <a:gd name="T4" fmla="*/ 25 w 552"/>
              <a:gd name="T5" fmla="*/ 38 h 214"/>
              <a:gd name="T6" fmla="*/ 11 w 552"/>
              <a:gd name="T7" fmla="*/ 59 h 214"/>
              <a:gd name="T8" fmla="*/ 0 w 552"/>
              <a:gd name="T9" fmla="*/ 95 h 214"/>
              <a:gd name="T10" fmla="*/ 21 w 552"/>
              <a:gd name="T11" fmla="*/ 122 h 214"/>
              <a:gd name="T12" fmla="*/ 24 w 552"/>
              <a:gd name="T13" fmla="*/ 143 h 214"/>
              <a:gd name="T14" fmla="*/ 20 w 552"/>
              <a:gd name="T15" fmla="*/ 164 h 214"/>
              <a:gd name="T16" fmla="*/ 15 w 552"/>
              <a:gd name="T17" fmla="*/ 179 h 214"/>
              <a:gd name="T18" fmla="*/ 19 w 552"/>
              <a:gd name="T19" fmla="*/ 195 h 214"/>
              <a:gd name="T20" fmla="*/ 30 w 552"/>
              <a:gd name="T21" fmla="*/ 211 h 214"/>
              <a:gd name="T22" fmla="*/ 66 w 552"/>
              <a:gd name="T23" fmla="*/ 211 h 214"/>
              <a:gd name="T24" fmla="*/ 108 w 552"/>
              <a:gd name="T25" fmla="*/ 213 h 214"/>
              <a:gd name="T26" fmla="*/ 128 w 552"/>
              <a:gd name="T27" fmla="*/ 204 h 214"/>
              <a:gd name="T28" fmla="*/ 143 w 552"/>
              <a:gd name="T29" fmla="*/ 178 h 214"/>
              <a:gd name="T30" fmla="*/ 157 w 552"/>
              <a:gd name="T31" fmla="*/ 182 h 214"/>
              <a:gd name="T32" fmla="*/ 171 w 552"/>
              <a:gd name="T33" fmla="*/ 193 h 214"/>
              <a:gd name="T34" fmla="*/ 202 w 552"/>
              <a:gd name="T35" fmla="*/ 173 h 214"/>
              <a:gd name="T36" fmla="*/ 219 w 552"/>
              <a:gd name="T37" fmla="*/ 181 h 214"/>
              <a:gd name="T38" fmla="*/ 245 w 552"/>
              <a:gd name="T39" fmla="*/ 198 h 214"/>
              <a:gd name="T40" fmla="*/ 263 w 552"/>
              <a:gd name="T41" fmla="*/ 204 h 214"/>
              <a:gd name="T42" fmla="*/ 304 w 552"/>
              <a:gd name="T43" fmla="*/ 177 h 214"/>
              <a:gd name="T44" fmla="*/ 321 w 552"/>
              <a:gd name="T45" fmla="*/ 180 h 214"/>
              <a:gd name="T46" fmla="*/ 350 w 552"/>
              <a:gd name="T47" fmla="*/ 190 h 214"/>
              <a:gd name="T48" fmla="*/ 365 w 552"/>
              <a:gd name="T49" fmla="*/ 184 h 214"/>
              <a:gd name="T50" fmla="*/ 384 w 552"/>
              <a:gd name="T51" fmla="*/ 176 h 214"/>
              <a:gd name="T52" fmla="*/ 405 w 552"/>
              <a:gd name="T53" fmla="*/ 183 h 214"/>
              <a:gd name="T54" fmla="*/ 426 w 552"/>
              <a:gd name="T55" fmla="*/ 173 h 214"/>
              <a:gd name="T56" fmla="*/ 445 w 552"/>
              <a:gd name="T57" fmla="*/ 160 h 214"/>
              <a:gd name="T58" fmla="*/ 461 w 552"/>
              <a:gd name="T59" fmla="*/ 147 h 214"/>
              <a:gd name="T60" fmla="*/ 486 w 552"/>
              <a:gd name="T61" fmla="*/ 162 h 214"/>
              <a:gd name="T62" fmla="*/ 492 w 552"/>
              <a:gd name="T63" fmla="*/ 142 h 214"/>
              <a:gd name="T64" fmla="*/ 496 w 552"/>
              <a:gd name="T65" fmla="*/ 125 h 214"/>
              <a:gd name="T66" fmla="*/ 517 w 552"/>
              <a:gd name="T67" fmla="*/ 119 h 214"/>
              <a:gd name="T68" fmla="*/ 551 w 552"/>
              <a:gd name="T69" fmla="*/ 110 h 214"/>
              <a:gd name="T70" fmla="*/ 551 w 552"/>
              <a:gd name="T71" fmla="*/ 97 h 214"/>
              <a:gd name="T72" fmla="*/ 551 w 552"/>
              <a:gd name="T73" fmla="*/ 76 h 214"/>
              <a:gd name="T74" fmla="*/ 469 w 552"/>
              <a:gd name="T75" fmla="*/ 57 h 214"/>
              <a:gd name="T76" fmla="*/ 389 w 552"/>
              <a:gd name="T77" fmla="*/ 34 h 214"/>
              <a:gd name="T78" fmla="*/ 373 w 552"/>
              <a:gd name="T79" fmla="*/ 37 h 214"/>
              <a:gd name="T80" fmla="*/ 285 w 552"/>
              <a:gd name="T81" fmla="*/ 0 h 214"/>
              <a:gd name="T82" fmla="*/ 254 w 552"/>
              <a:gd name="T83" fmla="*/ 11 h 214"/>
              <a:gd name="T84" fmla="*/ 214 w 552"/>
              <a:gd name="T85" fmla="*/ 23 h 214"/>
              <a:gd name="T86" fmla="*/ 166 w 552"/>
              <a:gd name="T87" fmla="*/ 23 h 214"/>
              <a:gd name="T88" fmla="*/ 151 w 552"/>
              <a:gd name="T89" fmla="*/ 26 h 214"/>
              <a:gd name="T90" fmla="*/ 146 w 552"/>
              <a:gd name="T91" fmla="*/ 14 h 214"/>
              <a:gd name="T92" fmla="*/ 132 w 552"/>
              <a:gd name="T93" fmla="*/ 26 h 214"/>
              <a:gd name="T94" fmla="*/ 106 w 552"/>
              <a:gd name="T95" fmla="*/ 23 h 214"/>
              <a:gd name="T96" fmla="*/ 78 w 552"/>
              <a:gd name="T97" fmla="*/ 11 h 214"/>
              <a:gd name="T98" fmla="*/ 63 w 552"/>
              <a:gd name="T99" fmla="*/ 9 h 214"/>
              <a:gd name="T100" fmla="*/ 39 w 552"/>
              <a:gd name="T101" fmla="*/ 11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52" h="214">
                <a:moveTo>
                  <a:pt x="39" y="11"/>
                </a:moveTo>
                <a:lnTo>
                  <a:pt x="41" y="25"/>
                </a:lnTo>
                <a:lnTo>
                  <a:pt x="25" y="38"/>
                </a:lnTo>
                <a:lnTo>
                  <a:pt x="11" y="59"/>
                </a:lnTo>
                <a:lnTo>
                  <a:pt x="0" y="95"/>
                </a:lnTo>
                <a:lnTo>
                  <a:pt x="21" y="122"/>
                </a:lnTo>
                <a:lnTo>
                  <a:pt x="24" y="143"/>
                </a:lnTo>
                <a:lnTo>
                  <a:pt x="20" y="164"/>
                </a:lnTo>
                <a:lnTo>
                  <a:pt x="15" y="179"/>
                </a:lnTo>
                <a:lnTo>
                  <a:pt x="19" y="195"/>
                </a:lnTo>
                <a:lnTo>
                  <a:pt x="30" y="211"/>
                </a:lnTo>
                <a:lnTo>
                  <a:pt x="66" y="211"/>
                </a:lnTo>
                <a:lnTo>
                  <a:pt x="108" y="213"/>
                </a:lnTo>
                <a:lnTo>
                  <a:pt x="128" y="204"/>
                </a:lnTo>
                <a:lnTo>
                  <a:pt x="143" y="178"/>
                </a:lnTo>
                <a:lnTo>
                  <a:pt x="157" y="182"/>
                </a:lnTo>
                <a:lnTo>
                  <a:pt x="171" y="193"/>
                </a:lnTo>
                <a:lnTo>
                  <a:pt x="202" y="173"/>
                </a:lnTo>
                <a:lnTo>
                  <a:pt x="219" y="181"/>
                </a:lnTo>
                <a:lnTo>
                  <a:pt x="245" y="198"/>
                </a:lnTo>
                <a:lnTo>
                  <a:pt x="263" y="204"/>
                </a:lnTo>
                <a:lnTo>
                  <a:pt x="304" y="177"/>
                </a:lnTo>
                <a:lnTo>
                  <a:pt x="321" y="180"/>
                </a:lnTo>
                <a:lnTo>
                  <a:pt x="350" y="190"/>
                </a:lnTo>
                <a:lnTo>
                  <a:pt x="365" y="184"/>
                </a:lnTo>
                <a:lnTo>
                  <a:pt x="384" y="176"/>
                </a:lnTo>
                <a:lnTo>
                  <a:pt x="405" y="183"/>
                </a:lnTo>
                <a:lnTo>
                  <a:pt x="426" y="173"/>
                </a:lnTo>
                <a:lnTo>
                  <a:pt x="445" y="160"/>
                </a:lnTo>
                <a:lnTo>
                  <a:pt x="461" y="147"/>
                </a:lnTo>
                <a:lnTo>
                  <a:pt x="486" y="162"/>
                </a:lnTo>
                <a:lnTo>
                  <a:pt x="492" y="142"/>
                </a:lnTo>
                <a:lnTo>
                  <a:pt x="496" y="125"/>
                </a:lnTo>
                <a:lnTo>
                  <a:pt x="517" y="119"/>
                </a:lnTo>
                <a:lnTo>
                  <a:pt x="551" y="110"/>
                </a:lnTo>
                <a:lnTo>
                  <a:pt x="551" y="97"/>
                </a:lnTo>
                <a:lnTo>
                  <a:pt x="551" y="76"/>
                </a:lnTo>
                <a:lnTo>
                  <a:pt x="469" y="57"/>
                </a:lnTo>
                <a:lnTo>
                  <a:pt x="389" y="34"/>
                </a:lnTo>
                <a:lnTo>
                  <a:pt x="373" y="37"/>
                </a:lnTo>
                <a:lnTo>
                  <a:pt x="285" y="0"/>
                </a:lnTo>
                <a:lnTo>
                  <a:pt x="254" y="11"/>
                </a:lnTo>
                <a:lnTo>
                  <a:pt x="214" y="23"/>
                </a:lnTo>
                <a:lnTo>
                  <a:pt x="166" y="23"/>
                </a:lnTo>
                <a:lnTo>
                  <a:pt x="151" y="26"/>
                </a:lnTo>
                <a:lnTo>
                  <a:pt x="146" y="14"/>
                </a:lnTo>
                <a:lnTo>
                  <a:pt x="132" y="26"/>
                </a:lnTo>
                <a:lnTo>
                  <a:pt x="106" y="23"/>
                </a:lnTo>
                <a:lnTo>
                  <a:pt x="78" y="11"/>
                </a:lnTo>
                <a:lnTo>
                  <a:pt x="63" y="9"/>
                </a:lnTo>
                <a:lnTo>
                  <a:pt x="39" y="11"/>
                </a:lnTo>
              </a:path>
            </a:pathLst>
          </a:custGeom>
          <a:solidFill>
            <a:srgbClr val="8DC63F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4" name="Freeform 20"/>
          <p:cNvSpPr>
            <a:spLocks/>
          </p:cNvSpPr>
          <p:nvPr/>
        </p:nvSpPr>
        <p:spPr bwMode="auto">
          <a:xfrm>
            <a:off x="4517047" y="1781036"/>
            <a:ext cx="631153" cy="361672"/>
          </a:xfrm>
          <a:custGeom>
            <a:avLst/>
            <a:gdLst>
              <a:gd name="T0" fmla="*/ 65 w 358"/>
              <a:gd name="T1" fmla="*/ 23 h 216"/>
              <a:gd name="T2" fmla="*/ 65 w 358"/>
              <a:gd name="T3" fmla="*/ 59 h 216"/>
              <a:gd name="T4" fmla="*/ 9 w 358"/>
              <a:gd name="T5" fmla="*/ 76 h 216"/>
              <a:gd name="T6" fmla="*/ 0 w 358"/>
              <a:gd name="T7" fmla="*/ 111 h 216"/>
              <a:gd name="T8" fmla="*/ 9 w 358"/>
              <a:gd name="T9" fmla="*/ 144 h 216"/>
              <a:gd name="T10" fmla="*/ 23 w 358"/>
              <a:gd name="T11" fmla="*/ 156 h 216"/>
              <a:gd name="T12" fmla="*/ 43 w 358"/>
              <a:gd name="T13" fmla="*/ 150 h 216"/>
              <a:gd name="T14" fmla="*/ 71 w 358"/>
              <a:gd name="T15" fmla="*/ 144 h 216"/>
              <a:gd name="T16" fmla="*/ 91 w 358"/>
              <a:gd name="T17" fmla="*/ 183 h 216"/>
              <a:gd name="T18" fmla="*/ 105 w 358"/>
              <a:gd name="T19" fmla="*/ 178 h 216"/>
              <a:gd name="T20" fmla="*/ 142 w 358"/>
              <a:gd name="T21" fmla="*/ 206 h 216"/>
              <a:gd name="T22" fmla="*/ 155 w 358"/>
              <a:gd name="T23" fmla="*/ 215 h 216"/>
              <a:gd name="T24" fmla="*/ 171 w 358"/>
              <a:gd name="T25" fmla="*/ 210 h 216"/>
              <a:gd name="T26" fmla="*/ 187 w 358"/>
              <a:gd name="T27" fmla="*/ 206 h 216"/>
              <a:gd name="T28" fmla="*/ 201 w 358"/>
              <a:gd name="T29" fmla="*/ 204 h 216"/>
              <a:gd name="T30" fmla="*/ 207 w 358"/>
              <a:gd name="T31" fmla="*/ 199 h 216"/>
              <a:gd name="T32" fmla="*/ 210 w 358"/>
              <a:gd name="T33" fmla="*/ 170 h 216"/>
              <a:gd name="T34" fmla="*/ 202 w 358"/>
              <a:gd name="T35" fmla="*/ 156 h 216"/>
              <a:gd name="T36" fmla="*/ 202 w 358"/>
              <a:gd name="T37" fmla="*/ 144 h 216"/>
              <a:gd name="T38" fmla="*/ 213 w 358"/>
              <a:gd name="T39" fmla="*/ 136 h 216"/>
              <a:gd name="T40" fmla="*/ 233 w 358"/>
              <a:gd name="T41" fmla="*/ 125 h 216"/>
              <a:gd name="T42" fmla="*/ 247 w 358"/>
              <a:gd name="T43" fmla="*/ 121 h 216"/>
              <a:gd name="T44" fmla="*/ 261 w 358"/>
              <a:gd name="T45" fmla="*/ 134 h 216"/>
              <a:gd name="T46" fmla="*/ 275 w 358"/>
              <a:gd name="T47" fmla="*/ 122 h 216"/>
              <a:gd name="T48" fmla="*/ 289 w 358"/>
              <a:gd name="T49" fmla="*/ 111 h 216"/>
              <a:gd name="T50" fmla="*/ 312 w 358"/>
              <a:gd name="T51" fmla="*/ 104 h 216"/>
              <a:gd name="T52" fmla="*/ 325 w 358"/>
              <a:gd name="T53" fmla="*/ 100 h 216"/>
              <a:gd name="T54" fmla="*/ 338 w 358"/>
              <a:gd name="T55" fmla="*/ 102 h 216"/>
              <a:gd name="T56" fmla="*/ 332 w 358"/>
              <a:gd name="T57" fmla="*/ 99 h 216"/>
              <a:gd name="T58" fmla="*/ 332 w 358"/>
              <a:gd name="T59" fmla="*/ 80 h 216"/>
              <a:gd name="T60" fmla="*/ 341 w 358"/>
              <a:gd name="T61" fmla="*/ 65 h 216"/>
              <a:gd name="T62" fmla="*/ 352 w 358"/>
              <a:gd name="T63" fmla="*/ 56 h 216"/>
              <a:gd name="T64" fmla="*/ 357 w 358"/>
              <a:gd name="T65" fmla="*/ 54 h 216"/>
              <a:gd name="T66" fmla="*/ 355 w 358"/>
              <a:gd name="T67" fmla="*/ 45 h 216"/>
              <a:gd name="T68" fmla="*/ 343 w 358"/>
              <a:gd name="T69" fmla="*/ 40 h 216"/>
              <a:gd name="T70" fmla="*/ 329 w 358"/>
              <a:gd name="T71" fmla="*/ 33 h 216"/>
              <a:gd name="T72" fmla="*/ 315 w 358"/>
              <a:gd name="T73" fmla="*/ 31 h 216"/>
              <a:gd name="T74" fmla="*/ 298 w 358"/>
              <a:gd name="T75" fmla="*/ 31 h 216"/>
              <a:gd name="T76" fmla="*/ 289 w 358"/>
              <a:gd name="T77" fmla="*/ 31 h 216"/>
              <a:gd name="T78" fmla="*/ 286 w 358"/>
              <a:gd name="T79" fmla="*/ 25 h 216"/>
              <a:gd name="T80" fmla="*/ 286 w 358"/>
              <a:gd name="T81" fmla="*/ 16 h 216"/>
              <a:gd name="T82" fmla="*/ 295 w 358"/>
              <a:gd name="T83" fmla="*/ 14 h 216"/>
              <a:gd name="T84" fmla="*/ 303 w 358"/>
              <a:gd name="T85" fmla="*/ 14 h 216"/>
              <a:gd name="T86" fmla="*/ 303 w 358"/>
              <a:gd name="T87" fmla="*/ 5 h 216"/>
              <a:gd name="T88" fmla="*/ 293 w 358"/>
              <a:gd name="T89" fmla="*/ 0 h 216"/>
              <a:gd name="T90" fmla="*/ 269 w 358"/>
              <a:gd name="T91" fmla="*/ 2 h 216"/>
              <a:gd name="T92" fmla="*/ 244 w 358"/>
              <a:gd name="T93" fmla="*/ 8 h 216"/>
              <a:gd name="T94" fmla="*/ 230 w 358"/>
              <a:gd name="T95" fmla="*/ 8 h 216"/>
              <a:gd name="T96" fmla="*/ 210 w 358"/>
              <a:gd name="T97" fmla="*/ 8 h 216"/>
              <a:gd name="T98" fmla="*/ 202 w 358"/>
              <a:gd name="T99" fmla="*/ 2 h 216"/>
              <a:gd name="T100" fmla="*/ 193 w 358"/>
              <a:gd name="T101" fmla="*/ 5 h 216"/>
              <a:gd name="T102" fmla="*/ 182 w 358"/>
              <a:gd name="T103" fmla="*/ 14 h 216"/>
              <a:gd name="T104" fmla="*/ 167 w 358"/>
              <a:gd name="T105" fmla="*/ 16 h 216"/>
              <a:gd name="T106" fmla="*/ 148 w 358"/>
              <a:gd name="T107" fmla="*/ 14 h 216"/>
              <a:gd name="T108" fmla="*/ 139 w 358"/>
              <a:gd name="T109" fmla="*/ 19 h 216"/>
              <a:gd name="T110" fmla="*/ 125 w 358"/>
              <a:gd name="T111" fmla="*/ 31 h 216"/>
              <a:gd name="T112" fmla="*/ 119 w 358"/>
              <a:gd name="T113" fmla="*/ 31 h 216"/>
              <a:gd name="T114" fmla="*/ 100 w 358"/>
              <a:gd name="T115" fmla="*/ 25 h 216"/>
              <a:gd name="T116" fmla="*/ 83 w 358"/>
              <a:gd name="T117" fmla="*/ 25 h 216"/>
              <a:gd name="T118" fmla="*/ 65 w 358"/>
              <a:gd name="T119" fmla="*/ 23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58" h="216">
                <a:moveTo>
                  <a:pt x="65" y="23"/>
                </a:moveTo>
                <a:lnTo>
                  <a:pt x="65" y="59"/>
                </a:lnTo>
                <a:lnTo>
                  <a:pt x="9" y="76"/>
                </a:lnTo>
                <a:lnTo>
                  <a:pt x="0" y="111"/>
                </a:lnTo>
                <a:lnTo>
                  <a:pt x="9" y="144"/>
                </a:lnTo>
                <a:lnTo>
                  <a:pt x="23" y="156"/>
                </a:lnTo>
                <a:lnTo>
                  <a:pt x="43" y="150"/>
                </a:lnTo>
                <a:lnTo>
                  <a:pt x="71" y="144"/>
                </a:lnTo>
                <a:lnTo>
                  <a:pt x="91" y="183"/>
                </a:lnTo>
                <a:lnTo>
                  <a:pt x="105" y="178"/>
                </a:lnTo>
                <a:lnTo>
                  <a:pt x="142" y="206"/>
                </a:lnTo>
                <a:lnTo>
                  <a:pt x="155" y="215"/>
                </a:lnTo>
                <a:lnTo>
                  <a:pt x="171" y="210"/>
                </a:lnTo>
                <a:lnTo>
                  <a:pt x="187" y="206"/>
                </a:lnTo>
                <a:lnTo>
                  <a:pt x="201" y="204"/>
                </a:lnTo>
                <a:lnTo>
                  <a:pt x="207" y="199"/>
                </a:lnTo>
                <a:lnTo>
                  <a:pt x="210" y="170"/>
                </a:lnTo>
                <a:lnTo>
                  <a:pt x="202" y="156"/>
                </a:lnTo>
                <a:lnTo>
                  <a:pt x="202" y="144"/>
                </a:lnTo>
                <a:lnTo>
                  <a:pt x="213" y="136"/>
                </a:lnTo>
                <a:lnTo>
                  <a:pt x="233" y="125"/>
                </a:lnTo>
                <a:lnTo>
                  <a:pt x="247" y="121"/>
                </a:lnTo>
                <a:lnTo>
                  <a:pt x="261" y="134"/>
                </a:lnTo>
                <a:lnTo>
                  <a:pt x="275" y="122"/>
                </a:lnTo>
                <a:lnTo>
                  <a:pt x="289" y="111"/>
                </a:lnTo>
                <a:lnTo>
                  <a:pt x="312" y="104"/>
                </a:lnTo>
                <a:lnTo>
                  <a:pt x="325" y="100"/>
                </a:lnTo>
                <a:lnTo>
                  <a:pt x="338" y="102"/>
                </a:lnTo>
                <a:lnTo>
                  <a:pt x="332" y="99"/>
                </a:lnTo>
                <a:lnTo>
                  <a:pt x="332" y="80"/>
                </a:lnTo>
                <a:lnTo>
                  <a:pt x="341" y="65"/>
                </a:lnTo>
                <a:lnTo>
                  <a:pt x="352" y="56"/>
                </a:lnTo>
                <a:lnTo>
                  <a:pt x="357" y="54"/>
                </a:lnTo>
                <a:lnTo>
                  <a:pt x="355" y="45"/>
                </a:lnTo>
                <a:lnTo>
                  <a:pt x="343" y="40"/>
                </a:lnTo>
                <a:lnTo>
                  <a:pt x="329" y="33"/>
                </a:lnTo>
                <a:lnTo>
                  <a:pt x="315" y="31"/>
                </a:lnTo>
                <a:lnTo>
                  <a:pt x="298" y="31"/>
                </a:lnTo>
                <a:lnTo>
                  <a:pt x="289" y="31"/>
                </a:lnTo>
                <a:lnTo>
                  <a:pt x="286" y="25"/>
                </a:lnTo>
                <a:lnTo>
                  <a:pt x="286" y="16"/>
                </a:lnTo>
                <a:lnTo>
                  <a:pt x="295" y="14"/>
                </a:lnTo>
                <a:lnTo>
                  <a:pt x="303" y="14"/>
                </a:lnTo>
                <a:lnTo>
                  <a:pt x="303" y="5"/>
                </a:lnTo>
                <a:lnTo>
                  <a:pt x="293" y="0"/>
                </a:lnTo>
                <a:lnTo>
                  <a:pt x="269" y="2"/>
                </a:lnTo>
                <a:lnTo>
                  <a:pt x="244" y="8"/>
                </a:lnTo>
                <a:lnTo>
                  <a:pt x="230" y="8"/>
                </a:lnTo>
                <a:lnTo>
                  <a:pt x="210" y="8"/>
                </a:lnTo>
                <a:lnTo>
                  <a:pt x="202" y="2"/>
                </a:lnTo>
                <a:lnTo>
                  <a:pt x="193" y="5"/>
                </a:lnTo>
                <a:lnTo>
                  <a:pt x="182" y="14"/>
                </a:lnTo>
                <a:lnTo>
                  <a:pt x="167" y="16"/>
                </a:lnTo>
                <a:lnTo>
                  <a:pt x="148" y="14"/>
                </a:lnTo>
                <a:lnTo>
                  <a:pt x="139" y="19"/>
                </a:lnTo>
                <a:lnTo>
                  <a:pt x="125" y="31"/>
                </a:lnTo>
                <a:lnTo>
                  <a:pt x="119" y="31"/>
                </a:lnTo>
                <a:lnTo>
                  <a:pt x="100" y="25"/>
                </a:lnTo>
                <a:lnTo>
                  <a:pt x="83" y="25"/>
                </a:lnTo>
                <a:lnTo>
                  <a:pt x="65" y="23"/>
                </a:lnTo>
              </a:path>
            </a:pathLst>
          </a:custGeom>
          <a:solidFill>
            <a:srgbClr val="C4DF9B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5" name="Freeform 21"/>
          <p:cNvSpPr>
            <a:spLocks/>
          </p:cNvSpPr>
          <p:nvPr/>
        </p:nvSpPr>
        <p:spPr bwMode="auto">
          <a:xfrm>
            <a:off x="2812328" y="1600200"/>
            <a:ext cx="957300" cy="966891"/>
          </a:xfrm>
          <a:custGeom>
            <a:avLst/>
            <a:gdLst>
              <a:gd name="T0" fmla="*/ 513 w 543"/>
              <a:gd name="T1" fmla="*/ 88 h 577"/>
              <a:gd name="T2" fmla="*/ 482 w 543"/>
              <a:gd name="T3" fmla="*/ 145 h 577"/>
              <a:gd name="T4" fmla="*/ 502 w 543"/>
              <a:gd name="T5" fmla="*/ 190 h 577"/>
              <a:gd name="T6" fmla="*/ 496 w 543"/>
              <a:gd name="T7" fmla="*/ 233 h 577"/>
              <a:gd name="T8" fmla="*/ 519 w 543"/>
              <a:gd name="T9" fmla="*/ 286 h 577"/>
              <a:gd name="T10" fmla="*/ 477 w 543"/>
              <a:gd name="T11" fmla="*/ 366 h 577"/>
              <a:gd name="T12" fmla="*/ 504 w 543"/>
              <a:gd name="T13" fmla="*/ 392 h 577"/>
              <a:gd name="T14" fmla="*/ 536 w 543"/>
              <a:gd name="T15" fmla="*/ 437 h 577"/>
              <a:gd name="T16" fmla="*/ 528 w 543"/>
              <a:gd name="T17" fmla="*/ 459 h 577"/>
              <a:gd name="T18" fmla="*/ 488 w 543"/>
              <a:gd name="T19" fmla="*/ 525 h 577"/>
              <a:gd name="T20" fmla="*/ 445 w 543"/>
              <a:gd name="T21" fmla="*/ 528 h 577"/>
              <a:gd name="T22" fmla="*/ 442 w 543"/>
              <a:gd name="T23" fmla="*/ 576 h 577"/>
              <a:gd name="T24" fmla="*/ 392 w 543"/>
              <a:gd name="T25" fmla="*/ 553 h 577"/>
              <a:gd name="T26" fmla="*/ 329 w 543"/>
              <a:gd name="T27" fmla="*/ 545 h 577"/>
              <a:gd name="T28" fmla="*/ 273 w 543"/>
              <a:gd name="T29" fmla="*/ 528 h 577"/>
              <a:gd name="T30" fmla="*/ 230 w 543"/>
              <a:gd name="T31" fmla="*/ 547 h 577"/>
              <a:gd name="T32" fmla="*/ 230 w 543"/>
              <a:gd name="T33" fmla="*/ 462 h 577"/>
              <a:gd name="T34" fmla="*/ 213 w 543"/>
              <a:gd name="T35" fmla="*/ 448 h 577"/>
              <a:gd name="T36" fmla="*/ 147 w 543"/>
              <a:gd name="T37" fmla="*/ 479 h 577"/>
              <a:gd name="T38" fmla="*/ 102 w 543"/>
              <a:gd name="T39" fmla="*/ 497 h 577"/>
              <a:gd name="T40" fmla="*/ 71 w 543"/>
              <a:gd name="T41" fmla="*/ 507 h 577"/>
              <a:gd name="T42" fmla="*/ 62 w 543"/>
              <a:gd name="T43" fmla="*/ 468 h 577"/>
              <a:gd name="T44" fmla="*/ 102 w 543"/>
              <a:gd name="T45" fmla="*/ 419 h 577"/>
              <a:gd name="T46" fmla="*/ 93 w 543"/>
              <a:gd name="T47" fmla="*/ 397 h 577"/>
              <a:gd name="T48" fmla="*/ 130 w 543"/>
              <a:gd name="T49" fmla="*/ 378 h 577"/>
              <a:gd name="T50" fmla="*/ 102 w 543"/>
              <a:gd name="T51" fmla="*/ 366 h 577"/>
              <a:gd name="T52" fmla="*/ 88 w 543"/>
              <a:gd name="T53" fmla="*/ 331 h 577"/>
              <a:gd name="T54" fmla="*/ 116 w 543"/>
              <a:gd name="T55" fmla="*/ 309 h 577"/>
              <a:gd name="T56" fmla="*/ 79 w 543"/>
              <a:gd name="T57" fmla="*/ 312 h 577"/>
              <a:gd name="T58" fmla="*/ 51 w 543"/>
              <a:gd name="T59" fmla="*/ 295 h 577"/>
              <a:gd name="T60" fmla="*/ 68 w 543"/>
              <a:gd name="T61" fmla="*/ 261 h 577"/>
              <a:gd name="T62" fmla="*/ 43 w 543"/>
              <a:gd name="T63" fmla="*/ 261 h 577"/>
              <a:gd name="T64" fmla="*/ 14 w 543"/>
              <a:gd name="T65" fmla="*/ 221 h 577"/>
              <a:gd name="T66" fmla="*/ 9 w 543"/>
              <a:gd name="T67" fmla="*/ 167 h 577"/>
              <a:gd name="T68" fmla="*/ 51 w 543"/>
              <a:gd name="T69" fmla="*/ 136 h 577"/>
              <a:gd name="T70" fmla="*/ 76 w 543"/>
              <a:gd name="T71" fmla="*/ 124 h 577"/>
              <a:gd name="T72" fmla="*/ 138 w 543"/>
              <a:gd name="T73" fmla="*/ 116 h 577"/>
              <a:gd name="T74" fmla="*/ 185 w 543"/>
              <a:gd name="T75" fmla="*/ 105 h 577"/>
              <a:gd name="T76" fmla="*/ 207 w 543"/>
              <a:gd name="T77" fmla="*/ 97 h 577"/>
              <a:gd name="T78" fmla="*/ 238 w 543"/>
              <a:gd name="T79" fmla="*/ 100 h 577"/>
              <a:gd name="T80" fmla="*/ 230 w 543"/>
              <a:gd name="T81" fmla="*/ 60 h 577"/>
              <a:gd name="T82" fmla="*/ 287 w 543"/>
              <a:gd name="T83" fmla="*/ 43 h 577"/>
              <a:gd name="T84" fmla="*/ 304 w 543"/>
              <a:gd name="T85" fmla="*/ 9 h 577"/>
              <a:gd name="T86" fmla="*/ 337 w 543"/>
              <a:gd name="T87" fmla="*/ 14 h 577"/>
              <a:gd name="T88" fmla="*/ 366 w 543"/>
              <a:gd name="T89" fmla="*/ 12 h 577"/>
              <a:gd name="T90" fmla="*/ 428 w 543"/>
              <a:gd name="T91" fmla="*/ 34 h 577"/>
              <a:gd name="T92" fmla="*/ 459 w 543"/>
              <a:gd name="T93" fmla="*/ 54 h 577"/>
              <a:gd name="T94" fmla="*/ 519 w 543"/>
              <a:gd name="T95" fmla="*/ 65 h 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543" h="577">
                <a:moveTo>
                  <a:pt x="519" y="65"/>
                </a:moveTo>
                <a:lnTo>
                  <a:pt x="522" y="79"/>
                </a:lnTo>
                <a:lnTo>
                  <a:pt x="513" y="88"/>
                </a:lnTo>
                <a:lnTo>
                  <a:pt x="504" y="97"/>
                </a:lnTo>
                <a:lnTo>
                  <a:pt x="491" y="116"/>
                </a:lnTo>
                <a:lnTo>
                  <a:pt x="482" y="145"/>
                </a:lnTo>
                <a:lnTo>
                  <a:pt x="480" y="150"/>
                </a:lnTo>
                <a:lnTo>
                  <a:pt x="502" y="179"/>
                </a:lnTo>
                <a:lnTo>
                  <a:pt x="502" y="190"/>
                </a:lnTo>
                <a:lnTo>
                  <a:pt x="504" y="204"/>
                </a:lnTo>
                <a:lnTo>
                  <a:pt x="499" y="221"/>
                </a:lnTo>
                <a:lnTo>
                  <a:pt x="496" y="233"/>
                </a:lnTo>
                <a:lnTo>
                  <a:pt x="499" y="252"/>
                </a:lnTo>
                <a:lnTo>
                  <a:pt x="511" y="276"/>
                </a:lnTo>
                <a:lnTo>
                  <a:pt x="519" y="286"/>
                </a:lnTo>
                <a:lnTo>
                  <a:pt x="513" y="300"/>
                </a:lnTo>
                <a:lnTo>
                  <a:pt x="485" y="335"/>
                </a:lnTo>
                <a:lnTo>
                  <a:pt x="477" y="366"/>
                </a:lnTo>
                <a:lnTo>
                  <a:pt x="482" y="386"/>
                </a:lnTo>
                <a:lnTo>
                  <a:pt x="491" y="395"/>
                </a:lnTo>
                <a:lnTo>
                  <a:pt x="504" y="392"/>
                </a:lnTo>
                <a:lnTo>
                  <a:pt x="513" y="392"/>
                </a:lnTo>
                <a:lnTo>
                  <a:pt x="528" y="414"/>
                </a:lnTo>
                <a:lnTo>
                  <a:pt x="536" y="437"/>
                </a:lnTo>
                <a:lnTo>
                  <a:pt x="542" y="451"/>
                </a:lnTo>
                <a:lnTo>
                  <a:pt x="539" y="459"/>
                </a:lnTo>
                <a:lnTo>
                  <a:pt x="528" y="459"/>
                </a:lnTo>
                <a:lnTo>
                  <a:pt x="519" y="474"/>
                </a:lnTo>
                <a:lnTo>
                  <a:pt x="502" y="502"/>
                </a:lnTo>
                <a:lnTo>
                  <a:pt x="488" y="525"/>
                </a:lnTo>
                <a:lnTo>
                  <a:pt x="471" y="516"/>
                </a:lnTo>
                <a:lnTo>
                  <a:pt x="457" y="516"/>
                </a:lnTo>
                <a:lnTo>
                  <a:pt x="445" y="528"/>
                </a:lnTo>
                <a:lnTo>
                  <a:pt x="434" y="542"/>
                </a:lnTo>
                <a:lnTo>
                  <a:pt x="440" y="553"/>
                </a:lnTo>
                <a:lnTo>
                  <a:pt x="442" y="576"/>
                </a:lnTo>
                <a:lnTo>
                  <a:pt x="417" y="547"/>
                </a:lnTo>
                <a:lnTo>
                  <a:pt x="406" y="553"/>
                </a:lnTo>
                <a:lnTo>
                  <a:pt x="392" y="553"/>
                </a:lnTo>
                <a:lnTo>
                  <a:pt x="377" y="556"/>
                </a:lnTo>
                <a:lnTo>
                  <a:pt x="346" y="547"/>
                </a:lnTo>
                <a:lnTo>
                  <a:pt x="329" y="545"/>
                </a:lnTo>
                <a:lnTo>
                  <a:pt x="304" y="550"/>
                </a:lnTo>
                <a:lnTo>
                  <a:pt x="283" y="539"/>
                </a:lnTo>
                <a:lnTo>
                  <a:pt x="273" y="528"/>
                </a:lnTo>
                <a:lnTo>
                  <a:pt x="266" y="531"/>
                </a:lnTo>
                <a:lnTo>
                  <a:pt x="258" y="539"/>
                </a:lnTo>
                <a:lnTo>
                  <a:pt x="230" y="547"/>
                </a:lnTo>
                <a:lnTo>
                  <a:pt x="213" y="516"/>
                </a:lnTo>
                <a:lnTo>
                  <a:pt x="230" y="476"/>
                </a:lnTo>
                <a:lnTo>
                  <a:pt x="230" y="462"/>
                </a:lnTo>
                <a:lnTo>
                  <a:pt x="226" y="448"/>
                </a:lnTo>
                <a:lnTo>
                  <a:pt x="218" y="434"/>
                </a:lnTo>
                <a:lnTo>
                  <a:pt x="213" y="448"/>
                </a:lnTo>
                <a:lnTo>
                  <a:pt x="199" y="454"/>
                </a:lnTo>
                <a:lnTo>
                  <a:pt x="181" y="466"/>
                </a:lnTo>
                <a:lnTo>
                  <a:pt x="147" y="479"/>
                </a:lnTo>
                <a:lnTo>
                  <a:pt x="128" y="483"/>
                </a:lnTo>
                <a:lnTo>
                  <a:pt x="111" y="485"/>
                </a:lnTo>
                <a:lnTo>
                  <a:pt x="102" y="497"/>
                </a:lnTo>
                <a:lnTo>
                  <a:pt x="90" y="507"/>
                </a:lnTo>
                <a:lnTo>
                  <a:pt x="68" y="519"/>
                </a:lnTo>
                <a:lnTo>
                  <a:pt x="71" y="507"/>
                </a:lnTo>
                <a:lnTo>
                  <a:pt x="62" y="502"/>
                </a:lnTo>
                <a:lnTo>
                  <a:pt x="65" y="485"/>
                </a:lnTo>
                <a:lnTo>
                  <a:pt x="62" y="468"/>
                </a:lnTo>
                <a:lnTo>
                  <a:pt x="57" y="457"/>
                </a:lnTo>
                <a:lnTo>
                  <a:pt x="76" y="443"/>
                </a:lnTo>
                <a:lnTo>
                  <a:pt x="102" y="419"/>
                </a:lnTo>
                <a:lnTo>
                  <a:pt x="90" y="414"/>
                </a:lnTo>
                <a:lnTo>
                  <a:pt x="83" y="400"/>
                </a:lnTo>
                <a:lnTo>
                  <a:pt x="93" y="397"/>
                </a:lnTo>
                <a:lnTo>
                  <a:pt x="102" y="388"/>
                </a:lnTo>
                <a:lnTo>
                  <a:pt x="122" y="383"/>
                </a:lnTo>
                <a:lnTo>
                  <a:pt x="130" y="378"/>
                </a:lnTo>
                <a:lnTo>
                  <a:pt x="128" y="366"/>
                </a:lnTo>
                <a:lnTo>
                  <a:pt x="111" y="366"/>
                </a:lnTo>
                <a:lnTo>
                  <a:pt x="102" y="366"/>
                </a:lnTo>
                <a:lnTo>
                  <a:pt x="90" y="360"/>
                </a:lnTo>
                <a:lnTo>
                  <a:pt x="88" y="349"/>
                </a:lnTo>
                <a:lnTo>
                  <a:pt x="88" y="331"/>
                </a:lnTo>
                <a:lnTo>
                  <a:pt x="93" y="321"/>
                </a:lnTo>
                <a:lnTo>
                  <a:pt x="102" y="309"/>
                </a:lnTo>
                <a:lnTo>
                  <a:pt x="116" y="309"/>
                </a:lnTo>
                <a:lnTo>
                  <a:pt x="105" y="298"/>
                </a:lnTo>
                <a:lnTo>
                  <a:pt x="85" y="304"/>
                </a:lnTo>
                <a:lnTo>
                  <a:pt x="79" y="312"/>
                </a:lnTo>
                <a:lnTo>
                  <a:pt x="57" y="326"/>
                </a:lnTo>
                <a:lnTo>
                  <a:pt x="48" y="312"/>
                </a:lnTo>
                <a:lnTo>
                  <a:pt x="51" y="295"/>
                </a:lnTo>
                <a:lnTo>
                  <a:pt x="54" y="281"/>
                </a:lnTo>
                <a:lnTo>
                  <a:pt x="65" y="269"/>
                </a:lnTo>
                <a:lnTo>
                  <a:pt x="68" y="261"/>
                </a:lnTo>
                <a:lnTo>
                  <a:pt x="62" y="252"/>
                </a:lnTo>
                <a:lnTo>
                  <a:pt x="51" y="258"/>
                </a:lnTo>
                <a:lnTo>
                  <a:pt x="43" y="261"/>
                </a:lnTo>
                <a:lnTo>
                  <a:pt x="31" y="241"/>
                </a:lnTo>
                <a:lnTo>
                  <a:pt x="23" y="227"/>
                </a:lnTo>
                <a:lnTo>
                  <a:pt x="14" y="221"/>
                </a:lnTo>
                <a:lnTo>
                  <a:pt x="0" y="216"/>
                </a:lnTo>
                <a:lnTo>
                  <a:pt x="9" y="207"/>
                </a:lnTo>
                <a:lnTo>
                  <a:pt x="9" y="167"/>
                </a:lnTo>
                <a:lnTo>
                  <a:pt x="17" y="159"/>
                </a:lnTo>
                <a:lnTo>
                  <a:pt x="37" y="145"/>
                </a:lnTo>
                <a:lnTo>
                  <a:pt x="51" y="136"/>
                </a:lnTo>
                <a:lnTo>
                  <a:pt x="62" y="131"/>
                </a:lnTo>
                <a:lnTo>
                  <a:pt x="76" y="136"/>
                </a:lnTo>
                <a:lnTo>
                  <a:pt x="76" y="124"/>
                </a:lnTo>
                <a:lnTo>
                  <a:pt x="93" y="105"/>
                </a:lnTo>
                <a:lnTo>
                  <a:pt x="105" y="108"/>
                </a:lnTo>
                <a:lnTo>
                  <a:pt x="138" y="116"/>
                </a:lnTo>
                <a:lnTo>
                  <a:pt x="150" y="122"/>
                </a:lnTo>
                <a:lnTo>
                  <a:pt x="162" y="116"/>
                </a:lnTo>
                <a:lnTo>
                  <a:pt x="185" y="105"/>
                </a:lnTo>
                <a:lnTo>
                  <a:pt x="190" y="100"/>
                </a:lnTo>
                <a:lnTo>
                  <a:pt x="199" y="105"/>
                </a:lnTo>
                <a:lnTo>
                  <a:pt x="207" y="97"/>
                </a:lnTo>
                <a:lnTo>
                  <a:pt x="216" y="102"/>
                </a:lnTo>
                <a:lnTo>
                  <a:pt x="233" y="108"/>
                </a:lnTo>
                <a:lnTo>
                  <a:pt x="238" y="100"/>
                </a:lnTo>
                <a:lnTo>
                  <a:pt x="238" y="85"/>
                </a:lnTo>
                <a:lnTo>
                  <a:pt x="233" y="71"/>
                </a:lnTo>
                <a:lnTo>
                  <a:pt x="230" y="60"/>
                </a:lnTo>
                <a:lnTo>
                  <a:pt x="250" y="51"/>
                </a:lnTo>
                <a:lnTo>
                  <a:pt x="273" y="36"/>
                </a:lnTo>
                <a:lnTo>
                  <a:pt x="287" y="43"/>
                </a:lnTo>
                <a:lnTo>
                  <a:pt x="278" y="26"/>
                </a:lnTo>
                <a:lnTo>
                  <a:pt x="289" y="20"/>
                </a:lnTo>
                <a:lnTo>
                  <a:pt x="304" y="9"/>
                </a:lnTo>
                <a:lnTo>
                  <a:pt x="315" y="0"/>
                </a:lnTo>
                <a:lnTo>
                  <a:pt x="326" y="0"/>
                </a:lnTo>
                <a:lnTo>
                  <a:pt x="337" y="14"/>
                </a:lnTo>
                <a:lnTo>
                  <a:pt x="346" y="3"/>
                </a:lnTo>
                <a:lnTo>
                  <a:pt x="361" y="3"/>
                </a:lnTo>
                <a:lnTo>
                  <a:pt x="366" y="12"/>
                </a:lnTo>
                <a:lnTo>
                  <a:pt x="389" y="12"/>
                </a:lnTo>
                <a:lnTo>
                  <a:pt x="414" y="20"/>
                </a:lnTo>
                <a:lnTo>
                  <a:pt x="428" y="34"/>
                </a:lnTo>
                <a:lnTo>
                  <a:pt x="434" y="54"/>
                </a:lnTo>
                <a:lnTo>
                  <a:pt x="442" y="60"/>
                </a:lnTo>
                <a:lnTo>
                  <a:pt x="459" y="54"/>
                </a:lnTo>
                <a:lnTo>
                  <a:pt x="473" y="62"/>
                </a:lnTo>
                <a:lnTo>
                  <a:pt x="494" y="68"/>
                </a:lnTo>
                <a:lnTo>
                  <a:pt x="519" y="65"/>
                </a:lnTo>
              </a:path>
            </a:pathLst>
          </a:custGeom>
          <a:solidFill>
            <a:srgbClr val="218535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6" name="Freeform 22"/>
          <p:cNvSpPr>
            <a:spLocks/>
          </p:cNvSpPr>
          <p:nvPr/>
        </p:nvSpPr>
        <p:spPr bwMode="auto">
          <a:xfrm>
            <a:off x="3645813" y="1941455"/>
            <a:ext cx="1997647" cy="1521066"/>
          </a:xfrm>
          <a:custGeom>
            <a:avLst/>
            <a:gdLst>
              <a:gd name="T0" fmla="*/ 63 w 1133"/>
              <a:gd name="T1" fmla="*/ 255 h 907"/>
              <a:gd name="T2" fmla="*/ 31 w 1133"/>
              <a:gd name="T3" fmla="*/ 188 h 907"/>
              <a:gd name="T4" fmla="*/ 9 w 1133"/>
              <a:gd name="T5" fmla="*/ 126 h 907"/>
              <a:gd name="T6" fmla="*/ 63 w 1133"/>
              <a:gd name="T7" fmla="*/ 63 h 907"/>
              <a:gd name="T8" fmla="*/ 151 w 1133"/>
              <a:gd name="T9" fmla="*/ 38 h 907"/>
              <a:gd name="T10" fmla="*/ 210 w 1133"/>
              <a:gd name="T11" fmla="*/ 26 h 907"/>
              <a:gd name="T12" fmla="*/ 286 w 1133"/>
              <a:gd name="T13" fmla="*/ 48 h 907"/>
              <a:gd name="T14" fmla="*/ 392 w 1133"/>
              <a:gd name="T15" fmla="*/ 29 h 907"/>
              <a:gd name="T16" fmla="*/ 469 w 1133"/>
              <a:gd name="T17" fmla="*/ 0 h 907"/>
              <a:gd name="T18" fmla="*/ 517 w 1133"/>
              <a:gd name="T19" fmla="*/ 60 h 907"/>
              <a:gd name="T20" fmla="*/ 599 w 1133"/>
              <a:gd name="T21" fmla="*/ 79 h 907"/>
              <a:gd name="T22" fmla="*/ 676 w 1133"/>
              <a:gd name="T23" fmla="*/ 111 h 907"/>
              <a:gd name="T24" fmla="*/ 698 w 1133"/>
              <a:gd name="T25" fmla="*/ 65 h 907"/>
              <a:gd name="T26" fmla="*/ 724 w 1133"/>
              <a:gd name="T27" fmla="*/ 32 h 907"/>
              <a:gd name="T28" fmla="*/ 783 w 1133"/>
              <a:gd name="T29" fmla="*/ 15 h 907"/>
              <a:gd name="T30" fmla="*/ 846 w 1133"/>
              <a:gd name="T31" fmla="*/ 55 h 907"/>
              <a:gd name="T32" fmla="*/ 840 w 1133"/>
              <a:gd name="T33" fmla="*/ 97 h 907"/>
              <a:gd name="T34" fmla="*/ 857 w 1133"/>
              <a:gd name="T35" fmla="*/ 185 h 907"/>
              <a:gd name="T36" fmla="*/ 854 w 1133"/>
              <a:gd name="T37" fmla="*/ 253 h 907"/>
              <a:gd name="T38" fmla="*/ 871 w 1133"/>
              <a:gd name="T39" fmla="*/ 327 h 907"/>
              <a:gd name="T40" fmla="*/ 902 w 1133"/>
              <a:gd name="T41" fmla="*/ 347 h 907"/>
              <a:gd name="T42" fmla="*/ 928 w 1133"/>
              <a:gd name="T43" fmla="*/ 316 h 907"/>
              <a:gd name="T44" fmla="*/ 962 w 1133"/>
              <a:gd name="T45" fmla="*/ 350 h 907"/>
              <a:gd name="T46" fmla="*/ 1064 w 1133"/>
              <a:gd name="T47" fmla="*/ 312 h 907"/>
              <a:gd name="T48" fmla="*/ 1109 w 1133"/>
              <a:gd name="T49" fmla="*/ 364 h 907"/>
              <a:gd name="T50" fmla="*/ 1123 w 1133"/>
              <a:gd name="T51" fmla="*/ 435 h 907"/>
              <a:gd name="T52" fmla="*/ 1098 w 1133"/>
              <a:gd name="T53" fmla="*/ 523 h 907"/>
              <a:gd name="T54" fmla="*/ 1047 w 1133"/>
              <a:gd name="T55" fmla="*/ 559 h 907"/>
              <a:gd name="T56" fmla="*/ 1033 w 1133"/>
              <a:gd name="T57" fmla="*/ 628 h 907"/>
              <a:gd name="T58" fmla="*/ 990 w 1133"/>
              <a:gd name="T59" fmla="*/ 574 h 907"/>
              <a:gd name="T60" fmla="*/ 883 w 1133"/>
              <a:gd name="T61" fmla="*/ 540 h 907"/>
              <a:gd name="T62" fmla="*/ 837 w 1133"/>
              <a:gd name="T63" fmla="*/ 545 h 907"/>
              <a:gd name="T64" fmla="*/ 758 w 1133"/>
              <a:gd name="T65" fmla="*/ 597 h 907"/>
              <a:gd name="T66" fmla="*/ 647 w 1133"/>
              <a:gd name="T67" fmla="*/ 710 h 907"/>
              <a:gd name="T68" fmla="*/ 564 w 1133"/>
              <a:gd name="T69" fmla="*/ 781 h 907"/>
              <a:gd name="T70" fmla="*/ 540 w 1133"/>
              <a:gd name="T71" fmla="*/ 823 h 907"/>
              <a:gd name="T72" fmla="*/ 505 w 1133"/>
              <a:gd name="T73" fmla="*/ 886 h 907"/>
              <a:gd name="T74" fmla="*/ 445 w 1133"/>
              <a:gd name="T75" fmla="*/ 878 h 907"/>
              <a:gd name="T76" fmla="*/ 355 w 1133"/>
              <a:gd name="T77" fmla="*/ 894 h 907"/>
              <a:gd name="T78" fmla="*/ 286 w 1133"/>
              <a:gd name="T79" fmla="*/ 841 h 907"/>
              <a:gd name="T80" fmla="*/ 174 w 1133"/>
              <a:gd name="T81" fmla="*/ 792 h 907"/>
              <a:gd name="T82" fmla="*/ 69 w 1133"/>
              <a:gd name="T83" fmla="*/ 858 h 907"/>
              <a:gd name="T84" fmla="*/ 46 w 1133"/>
              <a:gd name="T85" fmla="*/ 804 h 907"/>
              <a:gd name="T86" fmla="*/ 48 w 1133"/>
              <a:gd name="T87" fmla="*/ 690 h 907"/>
              <a:gd name="T88" fmla="*/ 143 w 1133"/>
              <a:gd name="T89" fmla="*/ 520 h 907"/>
              <a:gd name="T90" fmla="*/ 190 w 1133"/>
              <a:gd name="T91" fmla="*/ 443 h 907"/>
              <a:gd name="T92" fmla="*/ 128 w 1133"/>
              <a:gd name="T93" fmla="*/ 412 h 907"/>
              <a:gd name="T94" fmla="*/ 86 w 1133"/>
              <a:gd name="T95" fmla="*/ 330 h 907"/>
              <a:gd name="T96" fmla="*/ 12 w 1133"/>
              <a:gd name="T97" fmla="*/ 324 h 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133" h="907">
                <a:moveTo>
                  <a:pt x="12" y="324"/>
                </a:moveTo>
                <a:lnTo>
                  <a:pt x="29" y="293"/>
                </a:lnTo>
                <a:lnTo>
                  <a:pt x="51" y="253"/>
                </a:lnTo>
                <a:lnTo>
                  <a:pt x="63" y="255"/>
                </a:lnTo>
                <a:lnTo>
                  <a:pt x="65" y="245"/>
                </a:lnTo>
                <a:lnTo>
                  <a:pt x="51" y="202"/>
                </a:lnTo>
                <a:lnTo>
                  <a:pt x="34" y="185"/>
                </a:lnTo>
                <a:lnTo>
                  <a:pt x="31" y="188"/>
                </a:lnTo>
                <a:lnTo>
                  <a:pt x="20" y="191"/>
                </a:lnTo>
                <a:lnTo>
                  <a:pt x="6" y="176"/>
                </a:lnTo>
                <a:lnTo>
                  <a:pt x="0" y="157"/>
                </a:lnTo>
                <a:lnTo>
                  <a:pt x="9" y="126"/>
                </a:lnTo>
                <a:lnTo>
                  <a:pt x="38" y="97"/>
                </a:lnTo>
                <a:lnTo>
                  <a:pt x="43" y="79"/>
                </a:lnTo>
                <a:lnTo>
                  <a:pt x="38" y="65"/>
                </a:lnTo>
                <a:lnTo>
                  <a:pt x="63" y="63"/>
                </a:lnTo>
                <a:lnTo>
                  <a:pt x="100" y="65"/>
                </a:lnTo>
                <a:lnTo>
                  <a:pt x="117" y="65"/>
                </a:lnTo>
                <a:lnTo>
                  <a:pt x="131" y="60"/>
                </a:lnTo>
                <a:lnTo>
                  <a:pt x="151" y="38"/>
                </a:lnTo>
                <a:lnTo>
                  <a:pt x="153" y="32"/>
                </a:lnTo>
                <a:lnTo>
                  <a:pt x="165" y="34"/>
                </a:lnTo>
                <a:lnTo>
                  <a:pt x="179" y="46"/>
                </a:lnTo>
                <a:lnTo>
                  <a:pt x="210" y="26"/>
                </a:lnTo>
                <a:lnTo>
                  <a:pt x="236" y="38"/>
                </a:lnTo>
                <a:lnTo>
                  <a:pt x="253" y="51"/>
                </a:lnTo>
                <a:lnTo>
                  <a:pt x="270" y="57"/>
                </a:lnTo>
                <a:lnTo>
                  <a:pt x="286" y="48"/>
                </a:lnTo>
                <a:lnTo>
                  <a:pt x="312" y="29"/>
                </a:lnTo>
                <a:lnTo>
                  <a:pt x="358" y="43"/>
                </a:lnTo>
                <a:lnTo>
                  <a:pt x="369" y="38"/>
                </a:lnTo>
                <a:lnTo>
                  <a:pt x="392" y="29"/>
                </a:lnTo>
                <a:lnTo>
                  <a:pt x="412" y="34"/>
                </a:lnTo>
                <a:lnTo>
                  <a:pt x="435" y="26"/>
                </a:lnTo>
                <a:lnTo>
                  <a:pt x="452" y="12"/>
                </a:lnTo>
                <a:lnTo>
                  <a:pt x="469" y="0"/>
                </a:lnTo>
                <a:lnTo>
                  <a:pt x="491" y="12"/>
                </a:lnTo>
                <a:lnTo>
                  <a:pt x="500" y="32"/>
                </a:lnTo>
                <a:lnTo>
                  <a:pt x="505" y="51"/>
                </a:lnTo>
                <a:lnTo>
                  <a:pt x="517" y="60"/>
                </a:lnTo>
                <a:lnTo>
                  <a:pt x="536" y="55"/>
                </a:lnTo>
                <a:lnTo>
                  <a:pt x="564" y="46"/>
                </a:lnTo>
                <a:lnTo>
                  <a:pt x="585" y="88"/>
                </a:lnTo>
                <a:lnTo>
                  <a:pt x="599" y="79"/>
                </a:lnTo>
                <a:lnTo>
                  <a:pt x="628" y="103"/>
                </a:lnTo>
                <a:lnTo>
                  <a:pt x="647" y="119"/>
                </a:lnTo>
                <a:lnTo>
                  <a:pt x="659" y="117"/>
                </a:lnTo>
                <a:lnTo>
                  <a:pt x="676" y="111"/>
                </a:lnTo>
                <a:lnTo>
                  <a:pt x="692" y="108"/>
                </a:lnTo>
                <a:lnTo>
                  <a:pt x="701" y="103"/>
                </a:lnTo>
                <a:lnTo>
                  <a:pt x="704" y="72"/>
                </a:lnTo>
                <a:lnTo>
                  <a:pt x="698" y="65"/>
                </a:lnTo>
                <a:lnTo>
                  <a:pt x="692" y="55"/>
                </a:lnTo>
                <a:lnTo>
                  <a:pt x="695" y="46"/>
                </a:lnTo>
                <a:lnTo>
                  <a:pt x="707" y="38"/>
                </a:lnTo>
                <a:lnTo>
                  <a:pt x="724" y="32"/>
                </a:lnTo>
                <a:lnTo>
                  <a:pt x="740" y="26"/>
                </a:lnTo>
                <a:lnTo>
                  <a:pt x="755" y="38"/>
                </a:lnTo>
                <a:lnTo>
                  <a:pt x="769" y="26"/>
                </a:lnTo>
                <a:lnTo>
                  <a:pt x="783" y="15"/>
                </a:lnTo>
                <a:lnTo>
                  <a:pt x="809" y="9"/>
                </a:lnTo>
                <a:lnTo>
                  <a:pt x="828" y="0"/>
                </a:lnTo>
                <a:lnTo>
                  <a:pt x="851" y="32"/>
                </a:lnTo>
                <a:lnTo>
                  <a:pt x="846" y="55"/>
                </a:lnTo>
                <a:lnTo>
                  <a:pt x="868" y="77"/>
                </a:lnTo>
                <a:lnTo>
                  <a:pt x="868" y="88"/>
                </a:lnTo>
                <a:lnTo>
                  <a:pt x="854" y="94"/>
                </a:lnTo>
                <a:lnTo>
                  <a:pt x="840" y="97"/>
                </a:lnTo>
                <a:lnTo>
                  <a:pt x="843" y="122"/>
                </a:lnTo>
                <a:lnTo>
                  <a:pt x="868" y="131"/>
                </a:lnTo>
                <a:lnTo>
                  <a:pt x="877" y="159"/>
                </a:lnTo>
                <a:lnTo>
                  <a:pt x="857" y="185"/>
                </a:lnTo>
                <a:lnTo>
                  <a:pt x="868" y="210"/>
                </a:lnTo>
                <a:lnTo>
                  <a:pt x="874" y="236"/>
                </a:lnTo>
                <a:lnTo>
                  <a:pt x="866" y="245"/>
                </a:lnTo>
                <a:lnTo>
                  <a:pt x="854" y="253"/>
                </a:lnTo>
                <a:lnTo>
                  <a:pt x="851" y="267"/>
                </a:lnTo>
                <a:lnTo>
                  <a:pt x="866" y="290"/>
                </a:lnTo>
                <a:lnTo>
                  <a:pt x="871" y="304"/>
                </a:lnTo>
                <a:lnTo>
                  <a:pt x="871" y="327"/>
                </a:lnTo>
                <a:lnTo>
                  <a:pt x="871" y="347"/>
                </a:lnTo>
                <a:lnTo>
                  <a:pt x="877" y="355"/>
                </a:lnTo>
                <a:lnTo>
                  <a:pt x="883" y="355"/>
                </a:lnTo>
                <a:lnTo>
                  <a:pt x="902" y="347"/>
                </a:lnTo>
                <a:lnTo>
                  <a:pt x="902" y="324"/>
                </a:lnTo>
                <a:lnTo>
                  <a:pt x="911" y="316"/>
                </a:lnTo>
                <a:lnTo>
                  <a:pt x="916" y="307"/>
                </a:lnTo>
                <a:lnTo>
                  <a:pt x="928" y="316"/>
                </a:lnTo>
                <a:lnTo>
                  <a:pt x="931" y="341"/>
                </a:lnTo>
                <a:lnTo>
                  <a:pt x="933" y="355"/>
                </a:lnTo>
                <a:lnTo>
                  <a:pt x="945" y="355"/>
                </a:lnTo>
                <a:lnTo>
                  <a:pt x="962" y="350"/>
                </a:lnTo>
                <a:lnTo>
                  <a:pt x="970" y="338"/>
                </a:lnTo>
                <a:lnTo>
                  <a:pt x="979" y="324"/>
                </a:lnTo>
                <a:lnTo>
                  <a:pt x="979" y="312"/>
                </a:lnTo>
                <a:lnTo>
                  <a:pt x="1064" y="312"/>
                </a:lnTo>
                <a:lnTo>
                  <a:pt x="1067" y="333"/>
                </a:lnTo>
                <a:lnTo>
                  <a:pt x="1070" y="352"/>
                </a:lnTo>
                <a:lnTo>
                  <a:pt x="1082" y="361"/>
                </a:lnTo>
                <a:lnTo>
                  <a:pt x="1109" y="364"/>
                </a:lnTo>
                <a:lnTo>
                  <a:pt x="1113" y="378"/>
                </a:lnTo>
                <a:lnTo>
                  <a:pt x="1132" y="390"/>
                </a:lnTo>
                <a:lnTo>
                  <a:pt x="1127" y="415"/>
                </a:lnTo>
                <a:lnTo>
                  <a:pt x="1123" y="435"/>
                </a:lnTo>
                <a:lnTo>
                  <a:pt x="1106" y="455"/>
                </a:lnTo>
                <a:lnTo>
                  <a:pt x="1087" y="466"/>
                </a:lnTo>
                <a:lnTo>
                  <a:pt x="1087" y="497"/>
                </a:lnTo>
                <a:lnTo>
                  <a:pt x="1098" y="523"/>
                </a:lnTo>
                <a:lnTo>
                  <a:pt x="1082" y="531"/>
                </a:lnTo>
                <a:lnTo>
                  <a:pt x="1075" y="511"/>
                </a:lnTo>
                <a:lnTo>
                  <a:pt x="1067" y="537"/>
                </a:lnTo>
                <a:lnTo>
                  <a:pt x="1047" y="559"/>
                </a:lnTo>
                <a:lnTo>
                  <a:pt x="1064" y="588"/>
                </a:lnTo>
                <a:lnTo>
                  <a:pt x="1078" y="611"/>
                </a:lnTo>
                <a:lnTo>
                  <a:pt x="1058" y="625"/>
                </a:lnTo>
                <a:lnTo>
                  <a:pt x="1033" y="628"/>
                </a:lnTo>
                <a:lnTo>
                  <a:pt x="1010" y="625"/>
                </a:lnTo>
                <a:lnTo>
                  <a:pt x="985" y="642"/>
                </a:lnTo>
                <a:lnTo>
                  <a:pt x="970" y="594"/>
                </a:lnTo>
                <a:lnTo>
                  <a:pt x="990" y="574"/>
                </a:lnTo>
                <a:lnTo>
                  <a:pt x="942" y="566"/>
                </a:lnTo>
                <a:lnTo>
                  <a:pt x="916" y="551"/>
                </a:lnTo>
                <a:lnTo>
                  <a:pt x="902" y="557"/>
                </a:lnTo>
                <a:lnTo>
                  <a:pt x="883" y="540"/>
                </a:lnTo>
                <a:lnTo>
                  <a:pt x="877" y="554"/>
                </a:lnTo>
                <a:lnTo>
                  <a:pt x="863" y="562"/>
                </a:lnTo>
                <a:lnTo>
                  <a:pt x="851" y="559"/>
                </a:lnTo>
                <a:lnTo>
                  <a:pt x="837" y="545"/>
                </a:lnTo>
                <a:lnTo>
                  <a:pt x="823" y="551"/>
                </a:lnTo>
                <a:lnTo>
                  <a:pt x="806" y="568"/>
                </a:lnTo>
                <a:lnTo>
                  <a:pt x="789" y="583"/>
                </a:lnTo>
                <a:lnTo>
                  <a:pt x="758" y="597"/>
                </a:lnTo>
                <a:lnTo>
                  <a:pt x="744" y="602"/>
                </a:lnTo>
                <a:lnTo>
                  <a:pt x="724" y="623"/>
                </a:lnTo>
                <a:lnTo>
                  <a:pt x="650" y="685"/>
                </a:lnTo>
                <a:lnTo>
                  <a:pt x="647" y="710"/>
                </a:lnTo>
                <a:lnTo>
                  <a:pt x="628" y="707"/>
                </a:lnTo>
                <a:lnTo>
                  <a:pt x="616" y="735"/>
                </a:lnTo>
                <a:lnTo>
                  <a:pt x="582" y="766"/>
                </a:lnTo>
                <a:lnTo>
                  <a:pt x="564" y="781"/>
                </a:lnTo>
                <a:lnTo>
                  <a:pt x="568" y="790"/>
                </a:lnTo>
                <a:lnTo>
                  <a:pt x="571" y="801"/>
                </a:lnTo>
                <a:lnTo>
                  <a:pt x="559" y="809"/>
                </a:lnTo>
                <a:lnTo>
                  <a:pt x="540" y="823"/>
                </a:lnTo>
                <a:lnTo>
                  <a:pt x="528" y="827"/>
                </a:lnTo>
                <a:lnTo>
                  <a:pt x="525" y="852"/>
                </a:lnTo>
                <a:lnTo>
                  <a:pt x="519" y="880"/>
                </a:lnTo>
                <a:lnTo>
                  <a:pt x="505" y="886"/>
                </a:lnTo>
                <a:lnTo>
                  <a:pt x="491" y="855"/>
                </a:lnTo>
                <a:lnTo>
                  <a:pt x="474" y="841"/>
                </a:lnTo>
                <a:lnTo>
                  <a:pt x="454" y="852"/>
                </a:lnTo>
                <a:lnTo>
                  <a:pt x="445" y="878"/>
                </a:lnTo>
                <a:lnTo>
                  <a:pt x="409" y="880"/>
                </a:lnTo>
                <a:lnTo>
                  <a:pt x="389" y="886"/>
                </a:lnTo>
                <a:lnTo>
                  <a:pt x="364" y="906"/>
                </a:lnTo>
                <a:lnTo>
                  <a:pt x="355" y="894"/>
                </a:lnTo>
                <a:lnTo>
                  <a:pt x="350" y="861"/>
                </a:lnTo>
                <a:lnTo>
                  <a:pt x="341" y="849"/>
                </a:lnTo>
                <a:lnTo>
                  <a:pt x="310" y="869"/>
                </a:lnTo>
                <a:lnTo>
                  <a:pt x="286" y="841"/>
                </a:lnTo>
                <a:lnTo>
                  <a:pt x="259" y="846"/>
                </a:lnTo>
                <a:lnTo>
                  <a:pt x="238" y="838"/>
                </a:lnTo>
                <a:lnTo>
                  <a:pt x="216" y="844"/>
                </a:lnTo>
                <a:lnTo>
                  <a:pt x="174" y="792"/>
                </a:lnTo>
                <a:lnTo>
                  <a:pt x="153" y="792"/>
                </a:lnTo>
                <a:lnTo>
                  <a:pt x="122" y="818"/>
                </a:lnTo>
                <a:lnTo>
                  <a:pt x="94" y="823"/>
                </a:lnTo>
                <a:lnTo>
                  <a:pt x="69" y="858"/>
                </a:lnTo>
                <a:lnTo>
                  <a:pt x="46" y="844"/>
                </a:lnTo>
                <a:lnTo>
                  <a:pt x="6" y="863"/>
                </a:lnTo>
                <a:lnTo>
                  <a:pt x="0" y="832"/>
                </a:lnTo>
                <a:lnTo>
                  <a:pt x="46" y="804"/>
                </a:lnTo>
                <a:lnTo>
                  <a:pt x="38" y="787"/>
                </a:lnTo>
                <a:lnTo>
                  <a:pt x="31" y="770"/>
                </a:lnTo>
                <a:lnTo>
                  <a:pt x="55" y="735"/>
                </a:lnTo>
                <a:lnTo>
                  <a:pt x="48" y="690"/>
                </a:lnTo>
                <a:lnTo>
                  <a:pt x="55" y="602"/>
                </a:lnTo>
                <a:lnTo>
                  <a:pt x="77" y="571"/>
                </a:lnTo>
                <a:lnTo>
                  <a:pt x="111" y="545"/>
                </a:lnTo>
                <a:lnTo>
                  <a:pt x="143" y="520"/>
                </a:lnTo>
                <a:lnTo>
                  <a:pt x="171" y="497"/>
                </a:lnTo>
                <a:lnTo>
                  <a:pt x="185" y="480"/>
                </a:lnTo>
                <a:lnTo>
                  <a:pt x="193" y="466"/>
                </a:lnTo>
                <a:lnTo>
                  <a:pt x="190" y="443"/>
                </a:lnTo>
                <a:lnTo>
                  <a:pt x="176" y="429"/>
                </a:lnTo>
                <a:lnTo>
                  <a:pt x="157" y="423"/>
                </a:lnTo>
                <a:lnTo>
                  <a:pt x="134" y="423"/>
                </a:lnTo>
                <a:lnTo>
                  <a:pt x="128" y="412"/>
                </a:lnTo>
                <a:lnTo>
                  <a:pt x="125" y="392"/>
                </a:lnTo>
                <a:lnTo>
                  <a:pt x="119" y="364"/>
                </a:lnTo>
                <a:lnTo>
                  <a:pt x="103" y="338"/>
                </a:lnTo>
                <a:lnTo>
                  <a:pt x="86" y="330"/>
                </a:lnTo>
                <a:lnTo>
                  <a:pt x="57" y="324"/>
                </a:lnTo>
                <a:lnTo>
                  <a:pt x="38" y="327"/>
                </a:lnTo>
                <a:lnTo>
                  <a:pt x="26" y="330"/>
                </a:lnTo>
                <a:lnTo>
                  <a:pt x="12" y="324"/>
                </a:lnTo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grpSp>
        <p:nvGrpSpPr>
          <p:cNvPr id="27" name="Group 42"/>
          <p:cNvGrpSpPr>
            <a:grpSpLocks/>
          </p:cNvGrpSpPr>
          <p:nvPr/>
        </p:nvGrpSpPr>
        <p:grpSpPr bwMode="auto">
          <a:xfrm>
            <a:off x="1157438" y="5280430"/>
            <a:ext cx="2105425" cy="765638"/>
            <a:chOff x="3696" y="3336"/>
            <a:chExt cx="1249" cy="457"/>
          </a:xfrm>
          <a:solidFill>
            <a:srgbClr val="007FC7"/>
          </a:solidFill>
        </p:grpSpPr>
        <p:sp>
          <p:nvSpPr>
            <p:cNvPr id="28" name="Freeform 43"/>
            <p:cNvSpPr>
              <a:spLocks/>
            </p:cNvSpPr>
            <p:nvPr/>
          </p:nvSpPr>
          <p:spPr bwMode="auto">
            <a:xfrm>
              <a:off x="3759" y="3453"/>
              <a:ext cx="66" cy="104"/>
            </a:xfrm>
            <a:custGeom>
              <a:avLst/>
              <a:gdLst>
                <a:gd name="T0" fmla="*/ 65 w 66"/>
                <a:gd name="T1" fmla="*/ 69 h 104"/>
                <a:gd name="T2" fmla="*/ 58 w 66"/>
                <a:gd name="T3" fmla="*/ 0 h 104"/>
                <a:gd name="T4" fmla="*/ 16 w 66"/>
                <a:gd name="T5" fmla="*/ 0 h 104"/>
                <a:gd name="T6" fmla="*/ 0 w 66"/>
                <a:gd name="T7" fmla="*/ 23 h 104"/>
                <a:gd name="T8" fmla="*/ 25 w 66"/>
                <a:gd name="T9" fmla="*/ 96 h 104"/>
                <a:gd name="T10" fmla="*/ 46 w 66"/>
                <a:gd name="T11" fmla="*/ 103 h 104"/>
                <a:gd name="T12" fmla="*/ 65 w 66"/>
                <a:gd name="T13" fmla="*/ 69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104">
                  <a:moveTo>
                    <a:pt x="65" y="69"/>
                  </a:moveTo>
                  <a:lnTo>
                    <a:pt x="58" y="0"/>
                  </a:lnTo>
                  <a:lnTo>
                    <a:pt x="16" y="0"/>
                  </a:lnTo>
                  <a:lnTo>
                    <a:pt x="0" y="23"/>
                  </a:lnTo>
                  <a:lnTo>
                    <a:pt x="25" y="96"/>
                  </a:lnTo>
                  <a:lnTo>
                    <a:pt x="46" y="103"/>
                  </a:lnTo>
                  <a:lnTo>
                    <a:pt x="65" y="69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0" name="Freeform 44"/>
            <p:cNvSpPr>
              <a:spLocks/>
            </p:cNvSpPr>
            <p:nvPr/>
          </p:nvSpPr>
          <p:spPr bwMode="auto">
            <a:xfrm>
              <a:off x="4836" y="3336"/>
              <a:ext cx="109" cy="114"/>
            </a:xfrm>
            <a:custGeom>
              <a:avLst/>
              <a:gdLst>
                <a:gd name="T0" fmla="*/ 102 w 109"/>
                <a:gd name="T1" fmla="*/ 63 h 114"/>
                <a:gd name="T2" fmla="*/ 108 w 109"/>
                <a:gd name="T3" fmla="*/ 0 h 114"/>
                <a:gd name="T4" fmla="*/ 85 w 109"/>
                <a:gd name="T5" fmla="*/ 5 h 114"/>
                <a:gd name="T6" fmla="*/ 83 w 109"/>
                <a:gd name="T7" fmla="*/ 27 h 114"/>
                <a:gd name="T8" fmla="*/ 15 w 109"/>
                <a:gd name="T9" fmla="*/ 45 h 114"/>
                <a:gd name="T10" fmla="*/ 0 w 109"/>
                <a:gd name="T11" fmla="*/ 107 h 114"/>
                <a:gd name="T12" fmla="*/ 36 w 109"/>
                <a:gd name="T13" fmla="*/ 113 h 114"/>
                <a:gd name="T14" fmla="*/ 52 w 109"/>
                <a:gd name="T15" fmla="*/ 84 h 114"/>
                <a:gd name="T16" fmla="*/ 102 w 109"/>
                <a:gd name="T17" fmla="*/ 63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9" h="114">
                  <a:moveTo>
                    <a:pt x="102" y="63"/>
                  </a:moveTo>
                  <a:lnTo>
                    <a:pt x="108" y="0"/>
                  </a:lnTo>
                  <a:lnTo>
                    <a:pt x="85" y="5"/>
                  </a:lnTo>
                  <a:lnTo>
                    <a:pt x="83" y="27"/>
                  </a:lnTo>
                  <a:lnTo>
                    <a:pt x="15" y="45"/>
                  </a:lnTo>
                  <a:lnTo>
                    <a:pt x="0" y="107"/>
                  </a:lnTo>
                  <a:lnTo>
                    <a:pt x="36" y="113"/>
                  </a:lnTo>
                  <a:lnTo>
                    <a:pt x="52" y="84"/>
                  </a:lnTo>
                  <a:lnTo>
                    <a:pt x="102" y="63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1" name="Freeform 45"/>
            <p:cNvSpPr>
              <a:spLocks/>
            </p:cNvSpPr>
            <p:nvPr/>
          </p:nvSpPr>
          <p:spPr bwMode="auto">
            <a:xfrm>
              <a:off x="3923" y="3633"/>
              <a:ext cx="66" cy="53"/>
            </a:xfrm>
            <a:custGeom>
              <a:avLst/>
              <a:gdLst>
                <a:gd name="T0" fmla="*/ 65 w 66"/>
                <a:gd name="T1" fmla="*/ 21 h 53"/>
                <a:gd name="T2" fmla="*/ 24 w 66"/>
                <a:gd name="T3" fmla="*/ 0 h 53"/>
                <a:gd name="T4" fmla="*/ 0 w 66"/>
                <a:gd name="T5" fmla="*/ 18 h 53"/>
                <a:gd name="T6" fmla="*/ 19 w 66"/>
                <a:gd name="T7" fmla="*/ 52 h 53"/>
                <a:gd name="T8" fmla="*/ 54 w 66"/>
                <a:gd name="T9" fmla="*/ 52 h 53"/>
                <a:gd name="T10" fmla="*/ 65 w 66"/>
                <a:gd name="T11" fmla="*/ 2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53">
                  <a:moveTo>
                    <a:pt x="65" y="21"/>
                  </a:moveTo>
                  <a:lnTo>
                    <a:pt x="24" y="0"/>
                  </a:lnTo>
                  <a:lnTo>
                    <a:pt x="0" y="18"/>
                  </a:lnTo>
                  <a:lnTo>
                    <a:pt x="19" y="52"/>
                  </a:lnTo>
                  <a:lnTo>
                    <a:pt x="54" y="52"/>
                  </a:lnTo>
                  <a:lnTo>
                    <a:pt x="65" y="21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2" name="Freeform 46"/>
            <p:cNvSpPr>
              <a:spLocks/>
            </p:cNvSpPr>
            <p:nvPr/>
          </p:nvSpPr>
          <p:spPr bwMode="auto">
            <a:xfrm>
              <a:off x="3696" y="3732"/>
              <a:ext cx="86" cy="61"/>
            </a:xfrm>
            <a:custGeom>
              <a:avLst/>
              <a:gdLst>
                <a:gd name="T0" fmla="*/ 55 w 86"/>
                <a:gd name="T1" fmla="*/ 60 h 61"/>
                <a:gd name="T2" fmla="*/ 85 w 86"/>
                <a:gd name="T3" fmla="*/ 5 h 61"/>
                <a:gd name="T4" fmla="*/ 57 w 86"/>
                <a:gd name="T5" fmla="*/ 0 h 61"/>
                <a:gd name="T6" fmla="*/ 41 w 86"/>
                <a:gd name="T7" fmla="*/ 18 h 61"/>
                <a:gd name="T8" fmla="*/ 13 w 86"/>
                <a:gd name="T9" fmla="*/ 18 h 61"/>
                <a:gd name="T10" fmla="*/ 0 w 86"/>
                <a:gd name="T11" fmla="*/ 36 h 61"/>
                <a:gd name="T12" fmla="*/ 55 w 86"/>
                <a:gd name="T13" fmla="*/ 6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61">
                  <a:moveTo>
                    <a:pt x="55" y="60"/>
                  </a:moveTo>
                  <a:lnTo>
                    <a:pt x="85" y="5"/>
                  </a:lnTo>
                  <a:lnTo>
                    <a:pt x="57" y="0"/>
                  </a:lnTo>
                  <a:lnTo>
                    <a:pt x="41" y="18"/>
                  </a:lnTo>
                  <a:lnTo>
                    <a:pt x="13" y="18"/>
                  </a:lnTo>
                  <a:lnTo>
                    <a:pt x="0" y="36"/>
                  </a:lnTo>
                  <a:lnTo>
                    <a:pt x="55" y="6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3" name="Freeform 47"/>
            <p:cNvSpPr>
              <a:spLocks/>
            </p:cNvSpPr>
            <p:nvPr/>
          </p:nvSpPr>
          <p:spPr bwMode="auto">
            <a:xfrm>
              <a:off x="4327" y="3647"/>
              <a:ext cx="120" cy="121"/>
            </a:xfrm>
            <a:custGeom>
              <a:avLst/>
              <a:gdLst>
                <a:gd name="T0" fmla="*/ 119 w 120"/>
                <a:gd name="T1" fmla="*/ 97 h 121"/>
                <a:gd name="T2" fmla="*/ 110 w 120"/>
                <a:gd name="T3" fmla="*/ 13 h 121"/>
                <a:gd name="T4" fmla="*/ 33 w 120"/>
                <a:gd name="T5" fmla="*/ 0 h 121"/>
                <a:gd name="T6" fmla="*/ 25 w 120"/>
                <a:gd name="T7" fmla="*/ 36 h 121"/>
                <a:gd name="T8" fmla="*/ 0 w 120"/>
                <a:gd name="T9" fmla="*/ 44 h 121"/>
                <a:gd name="T10" fmla="*/ 9 w 120"/>
                <a:gd name="T11" fmla="*/ 102 h 121"/>
                <a:gd name="T12" fmla="*/ 58 w 120"/>
                <a:gd name="T13" fmla="*/ 120 h 121"/>
                <a:gd name="T14" fmla="*/ 119 w 120"/>
                <a:gd name="T15" fmla="*/ 9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121">
                  <a:moveTo>
                    <a:pt x="119" y="97"/>
                  </a:moveTo>
                  <a:lnTo>
                    <a:pt x="110" y="13"/>
                  </a:lnTo>
                  <a:lnTo>
                    <a:pt x="33" y="0"/>
                  </a:lnTo>
                  <a:lnTo>
                    <a:pt x="25" y="36"/>
                  </a:lnTo>
                  <a:lnTo>
                    <a:pt x="0" y="44"/>
                  </a:lnTo>
                  <a:lnTo>
                    <a:pt x="9" y="102"/>
                  </a:lnTo>
                  <a:lnTo>
                    <a:pt x="58" y="120"/>
                  </a:lnTo>
                  <a:lnTo>
                    <a:pt x="119" y="97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4" name="Freeform 48"/>
            <p:cNvSpPr>
              <a:spLocks/>
            </p:cNvSpPr>
            <p:nvPr/>
          </p:nvSpPr>
          <p:spPr bwMode="auto">
            <a:xfrm>
              <a:off x="4038" y="3541"/>
              <a:ext cx="183" cy="153"/>
            </a:xfrm>
            <a:custGeom>
              <a:avLst/>
              <a:gdLst>
                <a:gd name="T0" fmla="*/ 99 w 183"/>
                <a:gd name="T1" fmla="*/ 146 h 153"/>
                <a:gd name="T2" fmla="*/ 130 w 183"/>
                <a:gd name="T3" fmla="*/ 109 h 153"/>
                <a:gd name="T4" fmla="*/ 149 w 183"/>
                <a:gd name="T5" fmla="*/ 51 h 153"/>
                <a:gd name="T6" fmla="*/ 182 w 183"/>
                <a:gd name="T7" fmla="*/ 13 h 153"/>
                <a:gd name="T8" fmla="*/ 152 w 183"/>
                <a:gd name="T9" fmla="*/ 0 h 153"/>
                <a:gd name="T10" fmla="*/ 112 w 183"/>
                <a:gd name="T11" fmla="*/ 34 h 153"/>
                <a:gd name="T12" fmla="*/ 0 w 183"/>
                <a:gd name="T13" fmla="*/ 55 h 153"/>
                <a:gd name="T14" fmla="*/ 53 w 183"/>
                <a:gd name="T15" fmla="*/ 152 h 153"/>
                <a:gd name="T16" fmla="*/ 99 w 183"/>
                <a:gd name="T17" fmla="*/ 146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3" h="153">
                  <a:moveTo>
                    <a:pt x="99" y="146"/>
                  </a:moveTo>
                  <a:lnTo>
                    <a:pt x="130" y="109"/>
                  </a:lnTo>
                  <a:lnTo>
                    <a:pt x="149" y="51"/>
                  </a:lnTo>
                  <a:lnTo>
                    <a:pt x="182" y="13"/>
                  </a:lnTo>
                  <a:lnTo>
                    <a:pt x="152" y="0"/>
                  </a:lnTo>
                  <a:lnTo>
                    <a:pt x="112" y="34"/>
                  </a:lnTo>
                  <a:lnTo>
                    <a:pt x="0" y="55"/>
                  </a:lnTo>
                  <a:lnTo>
                    <a:pt x="53" y="152"/>
                  </a:lnTo>
                  <a:lnTo>
                    <a:pt x="99" y="146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5" name="Freeform 49"/>
            <p:cNvSpPr>
              <a:spLocks/>
            </p:cNvSpPr>
            <p:nvPr/>
          </p:nvSpPr>
          <p:spPr bwMode="auto">
            <a:xfrm>
              <a:off x="4678" y="3472"/>
              <a:ext cx="174" cy="208"/>
            </a:xfrm>
            <a:custGeom>
              <a:avLst/>
              <a:gdLst>
                <a:gd name="T0" fmla="*/ 146 w 174"/>
                <a:gd name="T1" fmla="*/ 158 h 208"/>
                <a:gd name="T2" fmla="*/ 173 w 174"/>
                <a:gd name="T3" fmla="*/ 66 h 208"/>
                <a:gd name="T4" fmla="*/ 163 w 174"/>
                <a:gd name="T5" fmla="*/ 0 h 208"/>
                <a:gd name="T6" fmla="*/ 130 w 174"/>
                <a:gd name="T7" fmla="*/ 2 h 208"/>
                <a:gd name="T8" fmla="*/ 88 w 174"/>
                <a:gd name="T9" fmla="*/ 87 h 208"/>
                <a:gd name="T10" fmla="*/ 69 w 174"/>
                <a:gd name="T11" fmla="*/ 154 h 208"/>
                <a:gd name="T12" fmla="*/ 47 w 174"/>
                <a:gd name="T13" fmla="*/ 183 h 208"/>
                <a:gd name="T14" fmla="*/ 0 w 174"/>
                <a:gd name="T15" fmla="*/ 199 h 208"/>
                <a:gd name="T16" fmla="*/ 48 w 174"/>
                <a:gd name="T17" fmla="*/ 207 h 208"/>
                <a:gd name="T18" fmla="*/ 88 w 174"/>
                <a:gd name="T19" fmla="*/ 162 h 208"/>
                <a:gd name="T20" fmla="*/ 146 w 174"/>
                <a:gd name="T21" fmla="*/ 15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208">
                  <a:moveTo>
                    <a:pt x="146" y="158"/>
                  </a:moveTo>
                  <a:lnTo>
                    <a:pt x="173" y="66"/>
                  </a:lnTo>
                  <a:lnTo>
                    <a:pt x="163" y="0"/>
                  </a:lnTo>
                  <a:lnTo>
                    <a:pt x="130" y="2"/>
                  </a:lnTo>
                  <a:lnTo>
                    <a:pt x="88" y="87"/>
                  </a:lnTo>
                  <a:lnTo>
                    <a:pt x="69" y="154"/>
                  </a:lnTo>
                  <a:lnTo>
                    <a:pt x="47" y="183"/>
                  </a:lnTo>
                  <a:lnTo>
                    <a:pt x="0" y="199"/>
                  </a:lnTo>
                  <a:lnTo>
                    <a:pt x="48" y="207"/>
                  </a:lnTo>
                  <a:lnTo>
                    <a:pt x="88" y="162"/>
                  </a:lnTo>
                  <a:lnTo>
                    <a:pt x="146" y="158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</p:grpSp>
      <p:sp>
        <p:nvSpPr>
          <p:cNvPr id="36" name="Line 50"/>
          <p:cNvSpPr>
            <a:spLocks noChangeShapeType="1"/>
          </p:cNvSpPr>
          <p:nvPr/>
        </p:nvSpPr>
        <p:spPr bwMode="auto">
          <a:xfrm>
            <a:off x="1047960" y="5136054"/>
            <a:ext cx="2495319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37" name="Line 51"/>
          <p:cNvSpPr>
            <a:spLocks noChangeShapeType="1"/>
          </p:cNvSpPr>
          <p:nvPr/>
        </p:nvSpPr>
        <p:spPr bwMode="auto">
          <a:xfrm>
            <a:off x="3549177" y="5136054"/>
            <a:ext cx="0" cy="91001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38" name="37 Rectángulo"/>
          <p:cNvSpPr/>
          <p:nvPr/>
        </p:nvSpPr>
        <p:spPr>
          <a:xfrm>
            <a:off x="4246768" y="4767021"/>
            <a:ext cx="397868" cy="212247"/>
          </a:xfrm>
          <a:prstGeom prst="rect">
            <a:avLst/>
          </a:prstGeom>
          <a:noFill/>
          <a:ln w="28575">
            <a:solidFill>
              <a:srgbClr val="21853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11%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39" name="38 Rectángulo"/>
          <p:cNvSpPr/>
          <p:nvPr/>
        </p:nvSpPr>
        <p:spPr>
          <a:xfrm>
            <a:off x="5850698" y="2666988"/>
            <a:ext cx="397868" cy="212247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>
                <a:solidFill>
                  <a:srgbClr val="FFFFFF"/>
                </a:solidFill>
              </a:rPr>
              <a:t>7</a:t>
            </a:r>
            <a:r>
              <a:rPr lang="es-ES" sz="900" dirty="0" smtClean="0">
                <a:solidFill>
                  <a:srgbClr val="FFFFFF"/>
                </a:solidFill>
              </a:rPr>
              <a:t>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0" name="39 Rectángulo"/>
          <p:cNvSpPr/>
          <p:nvPr/>
        </p:nvSpPr>
        <p:spPr>
          <a:xfrm>
            <a:off x="3860612" y="1755122"/>
            <a:ext cx="585089" cy="226102"/>
          </a:xfrm>
          <a:prstGeom prst="rect">
            <a:avLst/>
          </a:prstGeom>
          <a:noFill/>
          <a:ln w="28575">
            <a:solidFill>
              <a:srgbClr val="56842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0%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1" name="40 Rectángulo"/>
          <p:cNvSpPr/>
          <p:nvPr/>
        </p:nvSpPr>
        <p:spPr>
          <a:xfrm>
            <a:off x="7755532" y="3764345"/>
            <a:ext cx="397868" cy="212247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00B0F0"/>
                </a:solidFill>
              </a:rPr>
              <a:t>13%</a:t>
            </a:r>
            <a:endParaRPr lang="es-ES" sz="900" dirty="0">
              <a:solidFill>
                <a:srgbClr val="00B0F0"/>
              </a:solidFill>
            </a:endParaRPr>
          </a:p>
        </p:txBody>
      </p:sp>
      <p:sp>
        <p:nvSpPr>
          <p:cNvPr id="42" name="41 Rectángulo"/>
          <p:cNvSpPr/>
          <p:nvPr/>
        </p:nvSpPr>
        <p:spPr>
          <a:xfrm>
            <a:off x="4648218" y="1795221"/>
            <a:ext cx="397868" cy="212247"/>
          </a:xfrm>
          <a:prstGeom prst="rect">
            <a:avLst/>
          </a:prstGeom>
          <a:noFill/>
          <a:ln w="28575">
            <a:solidFill>
              <a:srgbClr val="56842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17%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3" name="42 Rectángulo"/>
          <p:cNvSpPr/>
          <p:nvPr/>
        </p:nvSpPr>
        <p:spPr>
          <a:xfrm>
            <a:off x="4267218" y="2540868"/>
            <a:ext cx="397868" cy="212247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23%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4" name="43 Rectángulo"/>
          <p:cNvSpPr/>
          <p:nvPr/>
        </p:nvSpPr>
        <p:spPr>
          <a:xfrm>
            <a:off x="5105418" y="3760068"/>
            <a:ext cx="397868" cy="212247"/>
          </a:xfrm>
          <a:prstGeom prst="rect">
            <a:avLst/>
          </a:prstGeom>
          <a:noFill/>
          <a:ln w="28575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25%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5" name="44 Rectángulo"/>
          <p:cNvSpPr/>
          <p:nvPr/>
        </p:nvSpPr>
        <p:spPr>
          <a:xfrm>
            <a:off x="6762700" y="2454741"/>
            <a:ext cx="397868" cy="212247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27%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6" name="45 Rectángulo"/>
          <p:cNvSpPr/>
          <p:nvPr/>
        </p:nvSpPr>
        <p:spPr>
          <a:xfrm>
            <a:off x="5877772" y="3658221"/>
            <a:ext cx="397868" cy="212247"/>
          </a:xfrm>
          <a:prstGeom prst="rect">
            <a:avLst/>
          </a:prstGeom>
          <a:noFill/>
          <a:ln w="28575">
            <a:solidFill>
              <a:srgbClr val="F9B26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18%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7" name="46 Rectángulo"/>
          <p:cNvSpPr/>
          <p:nvPr/>
        </p:nvSpPr>
        <p:spPr>
          <a:xfrm>
            <a:off x="3757171" y="3795027"/>
            <a:ext cx="397868" cy="212247"/>
          </a:xfrm>
          <a:prstGeom prst="rect">
            <a:avLst/>
          </a:prstGeom>
          <a:noFill/>
          <a:ln w="28575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6%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8" name="47 Rectángulo"/>
          <p:cNvSpPr/>
          <p:nvPr/>
        </p:nvSpPr>
        <p:spPr>
          <a:xfrm>
            <a:off x="3110163" y="1875101"/>
            <a:ext cx="397868" cy="212247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13%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9" name="48 Rectángulo"/>
          <p:cNvSpPr/>
          <p:nvPr/>
        </p:nvSpPr>
        <p:spPr>
          <a:xfrm>
            <a:off x="4683308" y="3184092"/>
            <a:ext cx="397868" cy="212247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23%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50" name="49 Rectángulo"/>
          <p:cNvSpPr/>
          <p:nvPr/>
        </p:nvSpPr>
        <p:spPr>
          <a:xfrm>
            <a:off x="5627568" y="4393288"/>
            <a:ext cx="397868" cy="212247"/>
          </a:xfrm>
          <a:prstGeom prst="rect">
            <a:avLst/>
          </a:prstGeom>
          <a:noFill/>
          <a:ln w="28575">
            <a:solidFill>
              <a:schemeClr val="accent4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0%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51" name="50 Rectángulo"/>
          <p:cNvSpPr/>
          <p:nvPr/>
        </p:nvSpPr>
        <p:spPr>
          <a:xfrm>
            <a:off x="5503286" y="2062479"/>
            <a:ext cx="397868" cy="212247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>
                <a:solidFill>
                  <a:srgbClr val="FFFFFF"/>
                </a:solidFill>
              </a:rPr>
              <a:t>8</a:t>
            </a:r>
            <a:r>
              <a:rPr lang="es-ES" sz="900" dirty="0" smtClean="0">
                <a:solidFill>
                  <a:srgbClr val="FFFFFF"/>
                </a:solidFill>
              </a:rPr>
              <a:t>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52" name="51 Rectángulo"/>
          <p:cNvSpPr/>
          <p:nvPr/>
        </p:nvSpPr>
        <p:spPr>
          <a:xfrm>
            <a:off x="5149773" y="1832480"/>
            <a:ext cx="397868" cy="212247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0%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53" name="52 Rectángulo"/>
          <p:cNvSpPr/>
          <p:nvPr/>
        </p:nvSpPr>
        <p:spPr>
          <a:xfrm>
            <a:off x="5179531" y="2296468"/>
            <a:ext cx="397868" cy="212247"/>
          </a:xfrm>
          <a:prstGeom prst="rect">
            <a:avLst/>
          </a:prstGeom>
          <a:noFill/>
          <a:ln w="28575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0%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54" name="53 Rectángulo"/>
          <p:cNvSpPr/>
          <p:nvPr/>
        </p:nvSpPr>
        <p:spPr>
          <a:xfrm>
            <a:off x="2322248" y="5365297"/>
            <a:ext cx="397868" cy="212247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00B0F0"/>
                </a:solidFill>
              </a:rPr>
              <a:t>17%</a:t>
            </a:r>
            <a:endParaRPr lang="es-ES" sz="900" dirty="0">
              <a:solidFill>
                <a:srgbClr val="00B0F0"/>
              </a:solidFill>
            </a:endParaRPr>
          </a:p>
        </p:txBody>
      </p:sp>
      <p:sp>
        <p:nvSpPr>
          <p:cNvPr id="57" name="56 CuadroTexto"/>
          <p:cNvSpPr txBox="1"/>
          <p:nvPr/>
        </p:nvSpPr>
        <p:spPr>
          <a:xfrm>
            <a:off x="5148064" y="5802649"/>
            <a:ext cx="3516120" cy="769441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dirty="0" smtClean="0">
                <a:solidFill>
                  <a:srgbClr val="5F5F5F"/>
                </a:solidFill>
              </a:rPr>
              <a:t>Estos datos son de  carácter cualitativo en la mayoría de las CCAA, ya que las bases son muy reducidas. Las únicas CCAA que tienen bases superiores a 50 entrevistas son: Andalucía (65) y  Madrid  (56).</a:t>
            </a:r>
            <a:endParaRPr lang="es-ES" sz="1100" dirty="0">
              <a:solidFill>
                <a:srgbClr val="5F5F5F"/>
              </a:solidFill>
            </a:endParaRPr>
          </a:p>
        </p:txBody>
      </p:sp>
      <p:sp>
        <p:nvSpPr>
          <p:cNvPr id="58" name="57 CuadroTexto"/>
          <p:cNvSpPr txBox="1"/>
          <p:nvPr/>
        </p:nvSpPr>
        <p:spPr>
          <a:xfrm>
            <a:off x="541361" y="2514382"/>
            <a:ext cx="1654375" cy="3385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i="1" dirty="0" smtClean="0">
                <a:solidFill>
                  <a:srgbClr val="009DD9"/>
                </a:solidFill>
              </a:rPr>
              <a:t> Total 16%</a:t>
            </a:r>
            <a:endParaRPr lang="es-ES" sz="1600" i="1" dirty="0">
              <a:solidFill>
                <a:srgbClr val="009DD9"/>
              </a:solidFill>
            </a:endParaRPr>
          </a:p>
        </p:txBody>
      </p:sp>
      <p:sp>
        <p:nvSpPr>
          <p:cNvPr id="55" name="Rectangle 11"/>
          <p:cNvSpPr>
            <a:spLocks noChangeArrowheads="1"/>
          </p:cNvSpPr>
          <p:nvPr/>
        </p:nvSpPr>
        <p:spPr bwMode="auto">
          <a:xfrm>
            <a:off x="762000" y="228600"/>
            <a:ext cx="75428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ctr"/>
            <a:r>
              <a:rPr lang="es-ES_tradnl" sz="2400" dirty="0">
                <a:solidFill>
                  <a:srgbClr val="0099FF"/>
                </a:solidFill>
                <a:ea typeface="ＭＳ Ｐゴシック" charset="-128"/>
              </a:rPr>
              <a:t>4</a:t>
            </a:r>
            <a:r>
              <a:rPr lang="es-ES_tradnl" sz="2400" dirty="0" smtClean="0">
                <a:solidFill>
                  <a:srgbClr val="0099FF"/>
                </a:solidFill>
                <a:ea typeface="ＭＳ Ｐゴシック" charset="-128"/>
              </a:rPr>
              <a:t>. Sobre las actividades extraescolares</a:t>
            </a:r>
            <a:endParaRPr lang="es-ES_tradnl" sz="2400" dirty="0">
              <a:solidFill>
                <a:srgbClr val="0099FF"/>
              </a:solidFill>
              <a:ea typeface="ＭＳ Ｐゴシック" charset="-128"/>
            </a:endParaRPr>
          </a:p>
        </p:txBody>
      </p:sp>
      <p:sp>
        <p:nvSpPr>
          <p:cNvPr id="59" name="Rectangle 12"/>
          <p:cNvSpPr>
            <a:spLocks noChangeArrowheads="1"/>
          </p:cNvSpPr>
          <p:nvPr/>
        </p:nvSpPr>
        <p:spPr bwMode="auto">
          <a:xfrm>
            <a:off x="533400" y="738664"/>
            <a:ext cx="8305800" cy="709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FF"/>
                    </a:gs>
                    <a:gs pos="100000">
                      <a:srgbClr val="D5E5F3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r>
              <a:rPr lang="es-ES" sz="1400" dirty="0" smtClean="0"/>
              <a:t>54. ¿Te </a:t>
            </a:r>
            <a:r>
              <a:rPr lang="es-ES" sz="1400" dirty="0"/>
              <a:t>han puesto dificultades en el colegio para ir a las excursiones y actividades extraescolares</a:t>
            </a:r>
            <a:r>
              <a:rPr lang="es-ES" sz="1400" dirty="0" smtClean="0"/>
              <a:t>? </a:t>
            </a:r>
            <a:r>
              <a:rPr lang="es-ES" sz="1400" dirty="0" smtClean="0">
                <a:solidFill>
                  <a:srgbClr val="FF3300"/>
                </a:solidFill>
              </a:rPr>
              <a:t>(% </a:t>
            </a:r>
            <a:r>
              <a:rPr lang="es-ES" sz="1400" dirty="0">
                <a:solidFill>
                  <a:srgbClr val="FF3300"/>
                </a:solidFill>
              </a:rPr>
              <a:t>- Sugerida </a:t>
            </a:r>
            <a:r>
              <a:rPr lang="es-ES" sz="1400" dirty="0" smtClean="0">
                <a:solidFill>
                  <a:srgbClr val="FF3300"/>
                </a:solidFill>
              </a:rPr>
              <a:t>y </a:t>
            </a:r>
            <a:r>
              <a:rPr lang="es-ES" sz="1400" dirty="0">
                <a:solidFill>
                  <a:srgbClr val="FF3300"/>
                </a:solidFill>
              </a:rPr>
              <a:t>única</a:t>
            </a:r>
            <a:r>
              <a:rPr lang="es-ES" sz="1400" dirty="0" smtClean="0">
                <a:solidFill>
                  <a:srgbClr val="FF3300"/>
                </a:solidFill>
              </a:rPr>
              <a:t>)</a:t>
            </a:r>
            <a:endParaRPr lang="es-ES" sz="1400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0708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62000" y="228600"/>
            <a:ext cx="75428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ctr"/>
            <a:r>
              <a:rPr lang="es-ES_tradnl" sz="2400" dirty="0">
                <a:solidFill>
                  <a:srgbClr val="0099FF"/>
                </a:solidFill>
                <a:ea typeface="ＭＳ Ｐゴシック" charset="-128"/>
              </a:rPr>
              <a:t>4</a:t>
            </a:r>
            <a:r>
              <a:rPr lang="es-ES_tradnl" sz="2400" dirty="0" smtClean="0">
                <a:solidFill>
                  <a:srgbClr val="0099FF"/>
                </a:solidFill>
                <a:ea typeface="ＭＳ Ｐゴシック" charset="-128"/>
              </a:rPr>
              <a:t>. Sobre las actividades extraescolares</a:t>
            </a:r>
            <a:endParaRPr lang="es-ES_tradnl" sz="2400" dirty="0">
              <a:solidFill>
                <a:srgbClr val="0099FF"/>
              </a:solidFill>
              <a:ea typeface="ＭＳ Ｐゴシック" charset="-128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33400" y="738664"/>
            <a:ext cx="8610600" cy="709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FF"/>
                    </a:gs>
                    <a:gs pos="100000">
                      <a:srgbClr val="D5E5F3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r>
              <a:rPr lang="es-ES" sz="1400" dirty="0" smtClean="0"/>
              <a:t>55. ¿Vas </a:t>
            </a:r>
            <a:r>
              <a:rPr lang="es-ES" sz="1400" dirty="0"/>
              <a:t>a las mismas excursiones que tus compañeros</a:t>
            </a:r>
            <a:r>
              <a:rPr lang="es-ES" sz="1400" dirty="0" smtClean="0"/>
              <a:t>?</a:t>
            </a:r>
            <a:r>
              <a:rPr lang="es-ES" sz="1400" dirty="0" smtClean="0">
                <a:solidFill>
                  <a:srgbClr val="FF3300"/>
                </a:solidFill>
              </a:rPr>
              <a:t>-(Sugerida y </a:t>
            </a:r>
            <a:r>
              <a:rPr lang="es-ES" sz="1400" dirty="0">
                <a:solidFill>
                  <a:srgbClr val="FF3300"/>
                </a:solidFill>
              </a:rPr>
              <a:t>única</a:t>
            </a:r>
            <a:r>
              <a:rPr lang="es-ES" sz="1400" dirty="0" smtClean="0">
                <a:solidFill>
                  <a:srgbClr val="FF3300"/>
                </a:solidFill>
              </a:rPr>
              <a:t>)</a:t>
            </a:r>
            <a:endParaRPr lang="es-ES" sz="1400" dirty="0">
              <a:solidFill>
                <a:srgbClr val="FF3300"/>
              </a:solidFill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57200" y="5728998"/>
            <a:ext cx="8382000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defRPr sz="1400" b="1">
                <a:cs typeface="Arial" charset="0"/>
              </a:defRPr>
            </a:lvl1pPr>
            <a:lvl2pPr marL="742950" indent="-285750" eaLnBrk="0" hangingPunct="0">
              <a:defRPr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9pPr>
          </a:lstStyle>
          <a:p>
            <a:r>
              <a:rPr lang="es-ES" i="1" dirty="0" smtClean="0">
                <a:solidFill>
                  <a:srgbClr val="0070C0"/>
                </a:solidFill>
              </a:rPr>
              <a:t>El 86% afirma que va a las mismas excursiones que sus compañeros. Las razones de los que no van son principalmente que o sus padres o ellos mismos no quieren (49% y 27% respectivamente)</a:t>
            </a:r>
            <a:endParaRPr lang="es-ES" i="1" dirty="0">
              <a:solidFill>
                <a:srgbClr val="0070C0"/>
              </a:solidFill>
            </a:endParaRPr>
          </a:p>
        </p:txBody>
      </p:sp>
      <p:graphicFrame>
        <p:nvGraphicFramePr>
          <p:cNvPr id="9" name="Char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8751950"/>
              </p:ext>
            </p:extLst>
          </p:nvPr>
        </p:nvGraphicFramePr>
        <p:xfrm>
          <a:off x="602010" y="1465620"/>
          <a:ext cx="3619499" cy="32101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1259632" y="4725144"/>
            <a:ext cx="1367138" cy="40011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s-ES" sz="1000" dirty="0" smtClean="0">
                <a:solidFill>
                  <a:srgbClr val="777777"/>
                </a:solidFill>
                <a:cs typeface="Arial" pitchFamily="34" charset="0"/>
              </a:rPr>
              <a:t>Base: Se realizan excursiones (358)</a:t>
            </a:r>
            <a:endParaRPr lang="es-ES" sz="1000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5029200" y="1320551"/>
            <a:ext cx="3429000" cy="3991688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15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3064599"/>
              </p:ext>
            </p:extLst>
          </p:nvPr>
        </p:nvGraphicFramePr>
        <p:xfrm>
          <a:off x="5257800" y="1988839"/>
          <a:ext cx="3200400" cy="3375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5562600" y="5189130"/>
            <a:ext cx="2667000" cy="40011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s-ES" sz="1000" dirty="0" smtClean="0">
                <a:solidFill>
                  <a:srgbClr val="777777"/>
                </a:solidFill>
                <a:cs typeface="Arial" pitchFamily="34" charset="0"/>
              </a:rPr>
              <a:t>Base va a las mismas excursiones que sus compañeros (</a:t>
            </a:r>
            <a:r>
              <a:rPr lang="es-ES" sz="1000" dirty="0" smtClean="0">
                <a:solidFill>
                  <a:srgbClr val="FF0000"/>
                </a:solidFill>
                <a:cs typeface="Arial" pitchFamily="34" charset="0"/>
              </a:rPr>
              <a:t>49</a:t>
            </a:r>
            <a:r>
              <a:rPr lang="es-ES" sz="1000" dirty="0" smtClean="0">
                <a:solidFill>
                  <a:srgbClr val="777777"/>
                </a:solidFill>
                <a:cs typeface="Arial" pitchFamily="34" charset="0"/>
              </a:rPr>
              <a:t>)</a:t>
            </a:r>
            <a:endParaRPr lang="es-ES" sz="1000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5220152" y="1465620"/>
            <a:ext cx="30470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dirty="0" smtClean="0">
                <a:solidFill>
                  <a:srgbClr val="616365"/>
                </a:solidFill>
              </a:rPr>
              <a:t>56. ¿Por qué no vas a las mismas excursiones?  </a:t>
            </a:r>
            <a:r>
              <a:rPr lang="es-ES" sz="1400" dirty="0" smtClean="0">
                <a:solidFill>
                  <a:srgbClr val="FF3300"/>
                </a:solidFill>
              </a:rPr>
              <a:t>(% </a:t>
            </a:r>
            <a:r>
              <a:rPr lang="es-ES" sz="1400" dirty="0">
                <a:solidFill>
                  <a:srgbClr val="FF3300"/>
                </a:solidFill>
              </a:rPr>
              <a:t>múltiple)</a:t>
            </a:r>
          </a:p>
        </p:txBody>
      </p:sp>
      <p:graphicFrame>
        <p:nvGraphicFramePr>
          <p:cNvPr id="19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8146567"/>
              </p:ext>
            </p:extLst>
          </p:nvPr>
        </p:nvGraphicFramePr>
        <p:xfrm>
          <a:off x="5295900" y="1924751"/>
          <a:ext cx="3200400" cy="35207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19 Flecha derecha"/>
          <p:cNvSpPr/>
          <p:nvPr/>
        </p:nvSpPr>
        <p:spPr>
          <a:xfrm>
            <a:off x="3641466" y="2893533"/>
            <a:ext cx="1368232" cy="391451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85363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0"/>
          <p:cNvSpPr>
            <a:spLocks noGrp="1"/>
          </p:cNvSpPr>
          <p:nvPr>
            <p:ph type="title"/>
          </p:nvPr>
        </p:nvSpPr>
        <p:spPr>
          <a:xfrm>
            <a:off x="917575" y="228600"/>
            <a:ext cx="7312025" cy="571500"/>
          </a:xfrm>
        </p:spPr>
        <p:txBody>
          <a:bodyPr/>
          <a:lstStyle/>
          <a:p>
            <a:pPr algn="ctr"/>
            <a:r>
              <a:rPr lang="en-US" dirty="0" smtClean="0"/>
              <a:t>DISTRIBUICIÓN DE LA MUESTRA: HIJOS (I)</a:t>
            </a:r>
            <a:endParaRPr lang="en-US" dirty="0"/>
          </a:p>
        </p:txBody>
      </p:sp>
      <p:sp>
        <p:nvSpPr>
          <p:cNvPr id="3" name="2 CuadroTexto"/>
          <p:cNvSpPr txBox="1"/>
          <p:nvPr/>
        </p:nvSpPr>
        <p:spPr>
          <a:xfrm>
            <a:off x="179512" y="986092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i="1" dirty="0" smtClean="0">
                <a:solidFill>
                  <a:schemeClr val="accent1"/>
                </a:solidFill>
              </a:rPr>
              <a:t>% Sexo</a:t>
            </a:r>
            <a:endParaRPr lang="es-ES" sz="2400" i="1" dirty="0">
              <a:solidFill>
                <a:schemeClr val="accent1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3108176" y="1038194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i="1" dirty="0" smtClean="0">
                <a:solidFill>
                  <a:schemeClr val="accent1"/>
                </a:solidFill>
              </a:rPr>
              <a:t>% Edad</a:t>
            </a:r>
            <a:endParaRPr lang="es-ES" sz="2400" i="1" dirty="0">
              <a:solidFill>
                <a:schemeClr val="accent1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533400" y="3733800"/>
            <a:ext cx="3332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i="1" dirty="0" smtClean="0">
                <a:solidFill>
                  <a:schemeClr val="accent1"/>
                </a:solidFill>
              </a:rPr>
              <a:t>% Tipo de centro escolar</a:t>
            </a:r>
            <a:endParaRPr lang="es-ES" sz="2400" i="1" dirty="0">
              <a:solidFill>
                <a:schemeClr val="accent1"/>
              </a:solidFill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5105400" y="3733800"/>
            <a:ext cx="3332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i="1" dirty="0" smtClean="0">
                <a:solidFill>
                  <a:schemeClr val="accent1"/>
                </a:solidFill>
              </a:rPr>
              <a:t>% Curso</a:t>
            </a:r>
            <a:endParaRPr lang="es-ES" sz="2400" i="1" dirty="0">
              <a:solidFill>
                <a:schemeClr val="accent1"/>
              </a:solidFill>
            </a:endParaRPr>
          </a:p>
        </p:txBody>
      </p:sp>
      <p:graphicFrame>
        <p:nvGraphicFramePr>
          <p:cNvPr id="2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1142690"/>
              </p:ext>
            </p:extLst>
          </p:nvPr>
        </p:nvGraphicFramePr>
        <p:xfrm>
          <a:off x="-900608" y="1476147"/>
          <a:ext cx="5842000" cy="261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1018387"/>
              </p:ext>
            </p:extLst>
          </p:nvPr>
        </p:nvGraphicFramePr>
        <p:xfrm>
          <a:off x="-533400" y="4171581"/>
          <a:ext cx="5778500" cy="3165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4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3264892"/>
              </p:ext>
            </p:extLst>
          </p:nvPr>
        </p:nvGraphicFramePr>
        <p:xfrm>
          <a:off x="4267200" y="4195465"/>
          <a:ext cx="5778500" cy="3165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5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4976179"/>
              </p:ext>
            </p:extLst>
          </p:nvPr>
        </p:nvGraphicFramePr>
        <p:xfrm>
          <a:off x="3552528" y="1117600"/>
          <a:ext cx="2399928" cy="231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6" name="25 CuadroTexto"/>
          <p:cNvSpPr txBox="1"/>
          <p:nvPr/>
        </p:nvSpPr>
        <p:spPr>
          <a:xfrm>
            <a:off x="7460776" y="6338500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i="1" dirty="0" smtClean="0"/>
              <a:t>Base Total: (367)</a:t>
            </a:r>
            <a:endParaRPr lang="es-ES" sz="1200" i="1" dirty="0"/>
          </a:p>
        </p:txBody>
      </p:sp>
      <p:sp>
        <p:nvSpPr>
          <p:cNvPr id="13" name="12 CuadroTexto"/>
          <p:cNvSpPr txBox="1"/>
          <p:nvPr/>
        </p:nvSpPr>
        <p:spPr>
          <a:xfrm>
            <a:off x="6420544" y="986092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i="1" dirty="0" smtClean="0">
                <a:solidFill>
                  <a:schemeClr val="accent1"/>
                </a:solidFill>
              </a:rPr>
              <a:t>%País de origen</a:t>
            </a:r>
            <a:endParaRPr lang="es-ES" sz="2400" i="1" dirty="0">
              <a:solidFill>
                <a:schemeClr val="accent1"/>
              </a:solidFill>
            </a:endParaRPr>
          </a:p>
        </p:txBody>
      </p:sp>
      <p:graphicFrame>
        <p:nvGraphicFramePr>
          <p:cNvPr id="1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5281183"/>
              </p:ext>
            </p:extLst>
          </p:nvPr>
        </p:nvGraphicFramePr>
        <p:xfrm>
          <a:off x="5364088" y="1296766"/>
          <a:ext cx="4589293" cy="2945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5" name="14 Elipse"/>
          <p:cNvSpPr/>
          <p:nvPr/>
        </p:nvSpPr>
        <p:spPr>
          <a:xfrm>
            <a:off x="4860032" y="1447756"/>
            <a:ext cx="1378424" cy="685800"/>
          </a:xfrm>
          <a:prstGeom prst="ellipse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 smtClean="0">
                <a:solidFill>
                  <a:srgbClr val="007FC7"/>
                </a:solidFill>
              </a:rPr>
              <a:t>Media 10,4 años</a:t>
            </a:r>
            <a:endParaRPr lang="es-ES" sz="1400" b="1" dirty="0">
              <a:solidFill>
                <a:srgbClr val="007FC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1146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088990" y="3038773"/>
            <a:ext cx="6978810" cy="1694854"/>
          </a:xfrm>
        </p:spPr>
        <p:txBody>
          <a:bodyPr>
            <a:normAutofit/>
          </a:bodyPr>
          <a:lstStyle/>
          <a:p>
            <a:r>
              <a:rPr lang="en-US" dirty="0" smtClean="0"/>
              <a:t>3. </a:t>
            </a:r>
            <a:r>
              <a:rPr lang="en-US" dirty="0" err="1" smtClean="0"/>
              <a:t>Análisis</a:t>
            </a:r>
            <a:r>
              <a:rPr lang="en-US" dirty="0" smtClean="0"/>
              <a:t> de RESULTADOS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2800" b="1" i="1" dirty="0"/>
              <a:t>5</a:t>
            </a:r>
            <a:r>
              <a:rPr lang="en-US" sz="2800" b="1" i="1" dirty="0" smtClean="0"/>
              <a:t>. SOBRE TUS COMPAÑEROS</a:t>
            </a:r>
            <a:endParaRPr 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val="106868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713095" y="1245632"/>
            <a:ext cx="5257800" cy="419981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14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3589384"/>
              </p:ext>
            </p:extLst>
          </p:nvPr>
        </p:nvGraphicFramePr>
        <p:xfrm>
          <a:off x="-22746" y="1109384"/>
          <a:ext cx="6248400" cy="41344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919162" y="5802868"/>
            <a:ext cx="7539038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defRPr sz="1400" b="1">
                <a:cs typeface="Arial" charset="0"/>
              </a:defRPr>
            </a:lvl1pPr>
            <a:lvl2pPr marL="742950" indent="-285750" eaLnBrk="0" hangingPunct="0">
              <a:defRPr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9pPr>
          </a:lstStyle>
          <a:p>
            <a:r>
              <a:rPr lang="es-ES" i="1" dirty="0" smtClean="0">
                <a:solidFill>
                  <a:srgbClr val="0070C0"/>
                </a:solidFill>
              </a:rPr>
              <a:t>Sus compañeros se han enterado de su diabetes principalmente por el mismo niño (83%), subsidiariamente por profesores y padres (37% y 37% respectivamente)</a:t>
            </a:r>
            <a:endParaRPr lang="es-ES" i="1" dirty="0">
              <a:solidFill>
                <a:srgbClr val="0070C0"/>
              </a:solidFill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762000" y="228600"/>
            <a:ext cx="75428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ctr"/>
            <a:r>
              <a:rPr lang="es-ES_tradnl" sz="2400" dirty="0">
                <a:solidFill>
                  <a:srgbClr val="0099FF"/>
                </a:solidFill>
                <a:ea typeface="ＭＳ Ｐゴシック" charset="-128"/>
              </a:rPr>
              <a:t>5</a:t>
            </a:r>
            <a:r>
              <a:rPr lang="es-ES_tradnl" sz="2400" dirty="0" smtClean="0">
                <a:solidFill>
                  <a:srgbClr val="0099FF"/>
                </a:solidFill>
                <a:ea typeface="ＭＳ Ｐゴシック" charset="-128"/>
              </a:rPr>
              <a:t>. Conocimiento de los compañeros</a:t>
            </a:r>
            <a:endParaRPr lang="es-ES_tradnl" sz="2400" dirty="0">
              <a:solidFill>
                <a:srgbClr val="0099FF"/>
              </a:solidFill>
              <a:ea typeface="ＭＳ Ｐゴシック" charset="-128"/>
            </a:endParaRPr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533400" y="738664"/>
            <a:ext cx="8610600" cy="50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FF"/>
                    </a:gs>
                    <a:gs pos="100000">
                      <a:srgbClr val="D5E5F3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r>
              <a:rPr lang="es-ES" sz="1400" dirty="0" smtClean="0"/>
              <a:t>P.57 ¿Cómo han sabido tus compañeros que tienes diabetes?: </a:t>
            </a:r>
            <a:r>
              <a:rPr lang="es-ES" sz="1400" dirty="0" smtClean="0">
                <a:solidFill>
                  <a:srgbClr val="FF3300"/>
                </a:solidFill>
              </a:rPr>
              <a:t>(% múltiple)</a:t>
            </a:r>
            <a:endParaRPr lang="es-ES" sz="1400" dirty="0">
              <a:solidFill>
                <a:srgbClr val="FF3300"/>
              </a:solidFill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5742295" y="2160086"/>
            <a:ext cx="3294201" cy="874594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Rectángulo redondeado"/>
          <p:cNvSpPr/>
          <p:nvPr/>
        </p:nvSpPr>
        <p:spPr>
          <a:xfrm>
            <a:off x="5742295" y="3418502"/>
            <a:ext cx="3294201" cy="874594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CuadroTexto"/>
          <p:cNvSpPr txBox="1"/>
          <p:nvPr/>
        </p:nvSpPr>
        <p:spPr>
          <a:xfrm>
            <a:off x="5863420" y="1988840"/>
            <a:ext cx="181026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400" i="1" dirty="0" smtClean="0">
                <a:solidFill>
                  <a:schemeClr val="accent1"/>
                </a:solidFill>
              </a:rPr>
              <a:t>% Por los profesores</a:t>
            </a:r>
            <a:endParaRPr lang="es-ES" sz="1400" i="1" dirty="0">
              <a:solidFill>
                <a:schemeClr val="accent1"/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5863420" y="3193231"/>
            <a:ext cx="152597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400" i="1" dirty="0" smtClean="0">
                <a:solidFill>
                  <a:schemeClr val="accent1"/>
                </a:solidFill>
              </a:rPr>
              <a:t>% Por sus padres</a:t>
            </a:r>
            <a:endParaRPr lang="es-ES" sz="1400" i="1" dirty="0">
              <a:solidFill>
                <a:schemeClr val="accent1"/>
              </a:solidFill>
            </a:endParaRP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4191000" y="5060187"/>
            <a:ext cx="1295399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Base</a:t>
            </a:r>
            <a:r>
              <a:rPr lang="en-US" sz="1000" dirty="0">
                <a:solidFill>
                  <a:srgbClr val="777777"/>
                </a:solidFill>
                <a:cs typeface="Arial" pitchFamily="34" charset="0"/>
              </a:rPr>
              <a:t>: 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Total   (367)</a:t>
            </a:r>
            <a:endParaRPr lang="en-US" sz="1000" dirty="0">
              <a:solidFill>
                <a:srgbClr val="FF0000"/>
              </a:solidFill>
              <a:cs typeface="Arial" pitchFamily="34" charset="0"/>
            </a:endParaRPr>
          </a:p>
        </p:txBody>
      </p:sp>
      <p:graphicFrame>
        <p:nvGraphicFramePr>
          <p:cNvPr id="23" name="Char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694380"/>
              </p:ext>
            </p:extLst>
          </p:nvPr>
        </p:nvGraphicFramePr>
        <p:xfrm>
          <a:off x="5652806" y="2304764"/>
          <a:ext cx="3123482" cy="8182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4" name="Char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2586395"/>
              </p:ext>
            </p:extLst>
          </p:nvPr>
        </p:nvGraphicFramePr>
        <p:xfrm>
          <a:off x="5742295" y="3487617"/>
          <a:ext cx="3123482" cy="8182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6516216" y="4262899"/>
            <a:ext cx="2088232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 (178)                 (140)                     (49)</a:t>
            </a:r>
            <a:endParaRPr lang="en-US" sz="1000" dirty="0">
              <a:solidFill>
                <a:srgbClr val="FF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9684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919162" y="5638800"/>
            <a:ext cx="7539038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defRPr sz="1400" b="1">
                <a:cs typeface="Arial" charset="0"/>
              </a:defRPr>
            </a:lvl1pPr>
            <a:lvl2pPr marL="742950" indent="-285750" eaLnBrk="0" hangingPunct="0">
              <a:defRPr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9pPr>
          </a:lstStyle>
          <a:p>
            <a:r>
              <a:rPr lang="es-ES" i="1" dirty="0" smtClean="0">
                <a:solidFill>
                  <a:srgbClr val="0070C0"/>
                </a:solidFill>
              </a:rPr>
              <a:t>Tan solo un 20% ha sufrido comentarios negativos. Y de éstos, solo un 20% le han hecho sentir muy o bastante mal/excluido</a:t>
            </a:r>
            <a:endParaRPr lang="es-ES" i="1" dirty="0">
              <a:solidFill>
                <a:srgbClr val="0070C0"/>
              </a:solidFill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762000" y="228600"/>
            <a:ext cx="75428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ctr"/>
            <a:r>
              <a:rPr lang="es-ES_tradnl" sz="2400" dirty="0">
                <a:solidFill>
                  <a:srgbClr val="0099FF"/>
                </a:solidFill>
                <a:ea typeface="ＭＳ Ｐゴシック" charset="-128"/>
              </a:rPr>
              <a:t>5</a:t>
            </a:r>
            <a:r>
              <a:rPr lang="es-ES_tradnl" sz="2400" dirty="0" smtClean="0">
                <a:solidFill>
                  <a:srgbClr val="0099FF"/>
                </a:solidFill>
                <a:ea typeface="ＭＳ Ｐゴシック" charset="-128"/>
              </a:rPr>
              <a:t>. Comentarios despectivos</a:t>
            </a:r>
            <a:endParaRPr lang="es-ES_tradnl" sz="2400" dirty="0">
              <a:solidFill>
                <a:srgbClr val="0099FF"/>
              </a:solidFill>
              <a:ea typeface="ＭＳ Ｐゴシック" charset="-128"/>
            </a:endParaRPr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533400" y="738664"/>
            <a:ext cx="8610600" cy="50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FF"/>
                    </a:gs>
                    <a:gs pos="100000">
                      <a:srgbClr val="D5E5F3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r>
              <a:rPr lang="es-ES" sz="1400" dirty="0" smtClean="0"/>
              <a:t>58.  ¿Te han hecho algún comentario negativo o que te hiciera sentirte mal por tener diabetes?</a:t>
            </a:r>
            <a:r>
              <a:rPr lang="es-ES" sz="1400" dirty="0" smtClean="0">
                <a:solidFill>
                  <a:srgbClr val="FF3300"/>
                </a:solidFill>
              </a:rPr>
              <a:t>(% </a:t>
            </a:r>
            <a:r>
              <a:rPr lang="es-ES" sz="1400" dirty="0">
                <a:solidFill>
                  <a:srgbClr val="FF3300"/>
                </a:solidFill>
              </a:rPr>
              <a:t>- Sugerida </a:t>
            </a:r>
            <a:r>
              <a:rPr lang="es-ES" sz="1400" dirty="0" smtClean="0">
                <a:solidFill>
                  <a:srgbClr val="FF3300"/>
                </a:solidFill>
              </a:rPr>
              <a:t>y Única)</a:t>
            </a:r>
          </a:p>
        </p:txBody>
      </p:sp>
      <p:graphicFrame>
        <p:nvGraphicFramePr>
          <p:cNvPr id="7" name="Char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5917406"/>
              </p:ext>
            </p:extLst>
          </p:nvPr>
        </p:nvGraphicFramePr>
        <p:xfrm>
          <a:off x="533400" y="1524000"/>
          <a:ext cx="4305300" cy="36465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10 Rectángulo redondeado"/>
          <p:cNvSpPr/>
          <p:nvPr/>
        </p:nvSpPr>
        <p:spPr>
          <a:xfrm>
            <a:off x="5606954" y="1245631"/>
            <a:ext cx="3223146" cy="3711505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5782100" y="1347520"/>
            <a:ext cx="2904700" cy="785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FF"/>
                    </a:gs>
                    <a:gs pos="100000">
                      <a:srgbClr val="D5E5F3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88900" indent="-88900" algn="just">
              <a:spcBef>
                <a:spcPct val="25000"/>
              </a:spcBef>
              <a:buClr>
                <a:srgbClr val="3A5BC4"/>
              </a:buClr>
            </a:pPr>
            <a:r>
              <a:rPr lang="es-ES" sz="1400" dirty="0" smtClean="0">
                <a:solidFill>
                  <a:srgbClr val="616365"/>
                </a:solidFill>
              </a:rPr>
              <a:t>59. ¿Alguno de esos comentarios hace que te sientas excluido o apartado del resto?  </a:t>
            </a:r>
            <a:r>
              <a:rPr lang="es-ES" sz="1400" dirty="0" smtClean="0">
                <a:solidFill>
                  <a:srgbClr val="FF3300"/>
                </a:solidFill>
              </a:rPr>
              <a:t>(% </a:t>
            </a:r>
            <a:r>
              <a:rPr lang="es-ES" sz="1400" dirty="0">
                <a:solidFill>
                  <a:srgbClr val="FF3300"/>
                </a:solidFill>
              </a:rPr>
              <a:t>- Sugerida y única)</a:t>
            </a:r>
          </a:p>
        </p:txBody>
      </p:sp>
      <p:graphicFrame>
        <p:nvGraphicFramePr>
          <p:cNvPr id="13" name="Char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1603876"/>
              </p:ext>
            </p:extLst>
          </p:nvPr>
        </p:nvGraphicFramePr>
        <p:xfrm>
          <a:off x="5942283" y="2204864"/>
          <a:ext cx="2727634" cy="26159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6228184" y="4757082"/>
            <a:ext cx="2077874" cy="40011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s-ES" sz="1000" dirty="0" smtClean="0">
                <a:solidFill>
                  <a:srgbClr val="777777"/>
                </a:solidFill>
                <a:cs typeface="Arial" pitchFamily="34" charset="0"/>
              </a:rPr>
              <a:t>Base hacen comentarios despectivos (72)</a:t>
            </a:r>
            <a:endParaRPr lang="es-ES" sz="1000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533401" y="5087779"/>
            <a:ext cx="1950367" cy="40011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s-ES" sz="1000" dirty="0" smtClean="0">
                <a:solidFill>
                  <a:srgbClr val="777777"/>
                </a:solidFill>
                <a:cs typeface="Arial" pitchFamily="34" charset="0"/>
              </a:rPr>
              <a:t>Base: Saben que tiene diabetes       (362)</a:t>
            </a:r>
            <a:endParaRPr lang="es-ES" sz="1000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4" name="13 Flecha derecha"/>
          <p:cNvSpPr/>
          <p:nvPr/>
        </p:nvSpPr>
        <p:spPr>
          <a:xfrm>
            <a:off x="4533448" y="2132856"/>
            <a:ext cx="1046664" cy="391451"/>
          </a:xfrm>
          <a:prstGeom prst="rightArrow">
            <a:avLst/>
          </a:prstGeom>
          <a:solidFill>
            <a:srgbClr val="8DC6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7773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CuadroTexto"/>
          <p:cNvSpPr txBox="1"/>
          <p:nvPr/>
        </p:nvSpPr>
        <p:spPr>
          <a:xfrm>
            <a:off x="827584" y="1828800"/>
            <a:ext cx="1579824" cy="3385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i="1" dirty="0">
                <a:solidFill>
                  <a:srgbClr val="009DD9"/>
                </a:solidFill>
              </a:rPr>
              <a:t>% </a:t>
            </a:r>
            <a:r>
              <a:rPr lang="es-ES" sz="1600" i="1" dirty="0" smtClean="0">
                <a:solidFill>
                  <a:srgbClr val="009DD9"/>
                </a:solidFill>
              </a:rPr>
              <a:t>SI</a:t>
            </a:r>
            <a:endParaRPr lang="es-ES" sz="1600" i="1" dirty="0">
              <a:solidFill>
                <a:srgbClr val="009DD9"/>
              </a:solidFill>
            </a:endParaRPr>
          </a:p>
        </p:txBody>
      </p:sp>
      <p:sp>
        <p:nvSpPr>
          <p:cNvPr id="6" name="Freeform 3"/>
          <p:cNvSpPr>
            <a:spLocks/>
          </p:cNvSpPr>
          <p:nvPr/>
        </p:nvSpPr>
        <p:spPr bwMode="auto">
          <a:xfrm>
            <a:off x="4571404" y="2950638"/>
            <a:ext cx="591895" cy="597926"/>
          </a:xfrm>
          <a:custGeom>
            <a:avLst/>
            <a:gdLst>
              <a:gd name="T0" fmla="*/ 0 w 336"/>
              <a:gd name="T1" fmla="*/ 278 h 356"/>
              <a:gd name="T2" fmla="*/ 6 w 336"/>
              <a:gd name="T3" fmla="*/ 230 h 356"/>
              <a:gd name="T4" fmla="*/ 48 w 336"/>
              <a:gd name="T5" fmla="*/ 202 h 356"/>
              <a:gd name="T6" fmla="*/ 43 w 336"/>
              <a:gd name="T7" fmla="*/ 181 h 356"/>
              <a:gd name="T8" fmla="*/ 94 w 336"/>
              <a:gd name="T9" fmla="*/ 136 h 356"/>
              <a:gd name="T10" fmla="*/ 103 w 336"/>
              <a:gd name="T11" fmla="*/ 108 h 356"/>
              <a:gd name="T12" fmla="*/ 126 w 336"/>
              <a:gd name="T13" fmla="*/ 108 h 356"/>
              <a:gd name="T14" fmla="*/ 128 w 336"/>
              <a:gd name="T15" fmla="*/ 91 h 356"/>
              <a:gd name="T16" fmla="*/ 193 w 336"/>
              <a:gd name="T17" fmla="*/ 26 h 356"/>
              <a:gd name="T18" fmla="*/ 224 w 336"/>
              <a:gd name="T19" fmla="*/ 0 h 356"/>
              <a:gd name="T20" fmla="*/ 259 w 336"/>
              <a:gd name="T21" fmla="*/ 34 h 356"/>
              <a:gd name="T22" fmla="*/ 253 w 336"/>
              <a:gd name="T23" fmla="*/ 54 h 356"/>
              <a:gd name="T24" fmla="*/ 247 w 336"/>
              <a:gd name="T25" fmla="*/ 71 h 356"/>
              <a:gd name="T26" fmla="*/ 273 w 336"/>
              <a:gd name="T27" fmla="*/ 159 h 356"/>
              <a:gd name="T28" fmla="*/ 293 w 336"/>
              <a:gd name="T29" fmla="*/ 164 h 356"/>
              <a:gd name="T30" fmla="*/ 312 w 336"/>
              <a:gd name="T31" fmla="*/ 261 h 356"/>
              <a:gd name="T32" fmla="*/ 335 w 336"/>
              <a:gd name="T33" fmla="*/ 278 h 356"/>
              <a:gd name="T34" fmla="*/ 335 w 336"/>
              <a:gd name="T35" fmla="*/ 295 h 356"/>
              <a:gd name="T36" fmla="*/ 307 w 336"/>
              <a:gd name="T37" fmla="*/ 304 h 356"/>
              <a:gd name="T38" fmla="*/ 312 w 336"/>
              <a:gd name="T39" fmla="*/ 321 h 356"/>
              <a:gd name="T40" fmla="*/ 270 w 336"/>
              <a:gd name="T41" fmla="*/ 304 h 356"/>
              <a:gd name="T42" fmla="*/ 207 w 336"/>
              <a:gd name="T43" fmla="*/ 355 h 356"/>
              <a:gd name="T44" fmla="*/ 199 w 336"/>
              <a:gd name="T45" fmla="*/ 335 h 356"/>
              <a:gd name="T46" fmla="*/ 216 w 336"/>
              <a:gd name="T47" fmla="*/ 315 h 356"/>
              <a:gd name="T48" fmla="*/ 214 w 336"/>
              <a:gd name="T49" fmla="*/ 295 h 356"/>
              <a:gd name="T50" fmla="*/ 151 w 336"/>
              <a:gd name="T51" fmla="*/ 286 h 356"/>
              <a:gd name="T52" fmla="*/ 91 w 336"/>
              <a:gd name="T53" fmla="*/ 247 h 356"/>
              <a:gd name="T54" fmla="*/ 52 w 336"/>
              <a:gd name="T55" fmla="*/ 269 h 356"/>
              <a:gd name="T56" fmla="*/ 0 w 336"/>
              <a:gd name="T57" fmla="*/ 278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336" h="356">
                <a:moveTo>
                  <a:pt x="0" y="278"/>
                </a:moveTo>
                <a:lnTo>
                  <a:pt x="6" y="230"/>
                </a:lnTo>
                <a:lnTo>
                  <a:pt x="48" y="202"/>
                </a:lnTo>
                <a:lnTo>
                  <a:pt x="43" y="181"/>
                </a:lnTo>
                <a:lnTo>
                  <a:pt x="94" y="136"/>
                </a:lnTo>
                <a:lnTo>
                  <a:pt x="103" y="108"/>
                </a:lnTo>
                <a:lnTo>
                  <a:pt x="126" y="108"/>
                </a:lnTo>
                <a:lnTo>
                  <a:pt x="128" y="91"/>
                </a:lnTo>
                <a:lnTo>
                  <a:pt x="193" y="26"/>
                </a:lnTo>
                <a:lnTo>
                  <a:pt x="224" y="0"/>
                </a:lnTo>
                <a:lnTo>
                  <a:pt x="259" y="34"/>
                </a:lnTo>
                <a:lnTo>
                  <a:pt x="253" y="54"/>
                </a:lnTo>
                <a:lnTo>
                  <a:pt x="247" y="71"/>
                </a:lnTo>
                <a:lnTo>
                  <a:pt x="273" y="159"/>
                </a:lnTo>
                <a:lnTo>
                  <a:pt x="293" y="164"/>
                </a:lnTo>
                <a:lnTo>
                  <a:pt x="312" y="261"/>
                </a:lnTo>
                <a:lnTo>
                  <a:pt x="335" y="278"/>
                </a:lnTo>
                <a:lnTo>
                  <a:pt x="335" y="295"/>
                </a:lnTo>
                <a:lnTo>
                  <a:pt x="307" y="304"/>
                </a:lnTo>
                <a:lnTo>
                  <a:pt x="312" y="321"/>
                </a:lnTo>
                <a:lnTo>
                  <a:pt x="270" y="304"/>
                </a:lnTo>
                <a:lnTo>
                  <a:pt x="207" y="355"/>
                </a:lnTo>
                <a:lnTo>
                  <a:pt x="199" y="335"/>
                </a:lnTo>
                <a:lnTo>
                  <a:pt x="216" y="315"/>
                </a:lnTo>
                <a:lnTo>
                  <a:pt x="214" y="295"/>
                </a:lnTo>
                <a:lnTo>
                  <a:pt x="151" y="286"/>
                </a:lnTo>
                <a:lnTo>
                  <a:pt x="91" y="247"/>
                </a:lnTo>
                <a:lnTo>
                  <a:pt x="52" y="269"/>
                </a:lnTo>
                <a:lnTo>
                  <a:pt x="0" y="278"/>
                </a:lnTo>
              </a:path>
            </a:pathLst>
          </a:custGeom>
          <a:solidFill>
            <a:schemeClr val="accent1">
              <a:lumMod val="5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7" name="Freeform 4"/>
          <p:cNvSpPr>
            <a:spLocks/>
          </p:cNvSpPr>
          <p:nvPr/>
        </p:nvSpPr>
        <p:spPr bwMode="auto">
          <a:xfrm>
            <a:off x="3372515" y="3274393"/>
            <a:ext cx="1167181" cy="1225019"/>
          </a:xfrm>
          <a:custGeom>
            <a:avLst/>
            <a:gdLst>
              <a:gd name="T0" fmla="*/ 204 w 662"/>
              <a:gd name="T1" fmla="*/ 48 h 731"/>
              <a:gd name="T2" fmla="*/ 233 w 662"/>
              <a:gd name="T3" fmla="*/ 59 h 731"/>
              <a:gd name="T4" fmla="*/ 281 w 662"/>
              <a:gd name="T5" fmla="*/ 23 h 731"/>
              <a:gd name="T6" fmla="*/ 332 w 662"/>
              <a:gd name="T7" fmla="*/ 0 h 731"/>
              <a:gd name="T8" fmla="*/ 402 w 662"/>
              <a:gd name="T9" fmla="*/ 43 h 731"/>
              <a:gd name="T10" fmla="*/ 442 w 662"/>
              <a:gd name="T11" fmla="*/ 48 h 731"/>
              <a:gd name="T12" fmla="*/ 499 w 662"/>
              <a:gd name="T13" fmla="*/ 57 h 731"/>
              <a:gd name="T14" fmla="*/ 513 w 662"/>
              <a:gd name="T15" fmla="*/ 102 h 731"/>
              <a:gd name="T16" fmla="*/ 499 w 662"/>
              <a:gd name="T17" fmla="*/ 139 h 731"/>
              <a:gd name="T18" fmla="*/ 556 w 662"/>
              <a:gd name="T19" fmla="*/ 207 h 731"/>
              <a:gd name="T20" fmla="*/ 544 w 662"/>
              <a:gd name="T21" fmla="*/ 235 h 731"/>
              <a:gd name="T22" fmla="*/ 576 w 662"/>
              <a:gd name="T23" fmla="*/ 275 h 731"/>
              <a:gd name="T24" fmla="*/ 607 w 662"/>
              <a:gd name="T25" fmla="*/ 315 h 731"/>
              <a:gd name="T26" fmla="*/ 661 w 662"/>
              <a:gd name="T27" fmla="*/ 318 h 731"/>
              <a:gd name="T28" fmla="*/ 652 w 662"/>
              <a:gd name="T29" fmla="*/ 361 h 731"/>
              <a:gd name="T30" fmla="*/ 590 w 662"/>
              <a:gd name="T31" fmla="*/ 392 h 731"/>
              <a:gd name="T32" fmla="*/ 599 w 662"/>
              <a:gd name="T33" fmla="*/ 440 h 731"/>
              <a:gd name="T34" fmla="*/ 576 w 662"/>
              <a:gd name="T35" fmla="*/ 482 h 731"/>
              <a:gd name="T36" fmla="*/ 536 w 662"/>
              <a:gd name="T37" fmla="*/ 497 h 731"/>
              <a:gd name="T38" fmla="*/ 525 w 662"/>
              <a:gd name="T39" fmla="*/ 525 h 731"/>
              <a:gd name="T40" fmla="*/ 449 w 662"/>
              <a:gd name="T41" fmla="*/ 576 h 731"/>
              <a:gd name="T42" fmla="*/ 457 w 662"/>
              <a:gd name="T43" fmla="*/ 639 h 731"/>
              <a:gd name="T44" fmla="*/ 402 w 662"/>
              <a:gd name="T45" fmla="*/ 642 h 731"/>
              <a:gd name="T46" fmla="*/ 357 w 662"/>
              <a:gd name="T47" fmla="*/ 678 h 731"/>
              <a:gd name="T48" fmla="*/ 354 w 662"/>
              <a:gd name="T49" fmla="*/ 718 h 731"/>
              <a:gd name="T50" fmla="*/ 321 w 662"/>
              <a:gd name="T51" fmla="*/ 724 h 731"/>
              <a:gd name="T52" fmla="*/ 255 w 662"/>
              <a:gd name="T53" fmla="*/ 701 h 731"/>
              <a:gd name="T54" fmla="*/ 150 w 662"/>
              <a:gd name="T55" fmla="*/ 636 h 731"/>
              <a:gd name="T56" fmla="*/ 102 w 662"/>
              <a:gd name="T57" fmla="*/ 636 h 731"/>
              <a:gd name="T58" fmla="*/ 91 w 662"/>
              <a:gd name="T59" fmla="*/ 630 h 731"/>
              <a:gd name="T60" fmla="*/ 76 w 662"/>
              <a:gd name="T61" fmla="*/ 604 h 731"/>
              <a:gd name="T62" fmla="*/ 43 w 662"/>
              <a:gd name="T63" fmla="*/ 568 h 731"/>
              <a:gd name="T64" fmla="*/ 23 w 662"/>
              <a:gd name="T65" fmla="*/ 530 h 731"/>
              <a:gd name="T66" fmla="*/ 51 w 662"/>
              <a:gd name="T67" fmla="*/ 480 h 731"/>
              <a:gd name="T68" fmla="*/ 85 w 662"/>
              <a:gd name="T69" fmla="*/ 432 h 731"/>
              <a:gd name="T70" fmla="*/ 105 w 662"/>
              <a:gd name="T71" fmla="*/ 406 h 731"/>
              <a:gd name="T72" fmla="*/ 99 w 662"/>
              <a:gd name="T73" fmla="*/ 363 h 731"/>
              <a:gd name="T74" fmla="*/ 71 w 662"/>
              <a:gd name="T75" fmla="*/ 344 h 731"/>
              <a:gd name="T76" fmla="*/ 68 w 662"/>
              <a:gd name="T77" fmla="*/ 301 h 731"/>
              <a:gd name="T78" fmla="*/ 43 w 662"/>
              <a:gd name="T79" fmla="*/ 261 h 731"/>
              <a:gd name="T80" fmla="*/ 23 w 662"/>
              <a:gd name="T81" fmla="*/ 227 h 731"/>
              <a:gd name="T82" fmla="*/ 0 w 662"/>
              <a:gd name="T83" fmla="*/ 199 h 731"/>
              <a:gd name="T84" fmla="*/ 131 w 662"/>
              <a:gd name="T85" fmla="*/ 159 h 731"/>
              <a:gd name="T86" fmla="*/ 156 w 662"/>
              <a:gd name="T87" fmla="*/ 147 h 731"/>
              <a:gd name="T88" fmla="*/ 173 w 662"/>
              <a:gd name="T89" fmla="*/ 102 h 7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62" h="731">
                <a:moveTo>
                  <a:pt x="164" y="68"/>
                </a:moveTo>
                <a:lnTo>
                  <a:pt x="204" y="48"/>
                </a:lnTo>
                <a:lnTo>
                  <a:pt x="226" y="65"/>
                </a:lnTo>
                <a:lnTo>
                  <a:pt x="233" y="59"/>
                </a:lnTo>
                <a:lnTo>
                  <a:pt x="250" y="31"/>
                </a:lnTo>
                <a:lnTo>
                  <a:pt x="281" y="23"/>
                </a:lnTo>
                <a:lnTo>
                  <a:pt x="312" y="0"/>
                </a:lnTo>
                <a:lnTo>
                  <a:pt x="332" y="0"/>
                </a:lnTo>
                <a:lnTo>
                  <a:pt x="374" y="48"/>
                </a:lnTo>
                <a:lnTo>
                  <a:pt x="402" y="43"/>
                </a:lnTo>
                <a:lnTo>
                  <a:pt x="420" y="54"/>
                </a:lnTo>
                <a:lnTo>
                  <a:pt x="442" y="48"/>
                </a:lnTo>
                <a:lnTo>
                  <a:pt x="468" y="74"/>
                </a:lnTo>
                <a:lnTo>
                  <a:pt x="499" y="57"/>
                </a:lnTo>
                <a:lnTo>
                  <a:pt x="511" y="65"/>
                </a:lnTo>
                <a:lnTo>
                  <a:pt x="513" y="102"/>
                </a:lnTo>
                <a:lnTo>
                  <a:pt x="522" y="116"/>
                </a:lnTo>
                <a:lnTo>
                  <a:pt x="499" y="139"/>
                </a:lnTo>
                <a:lnTo>
                  <a:pt x="502" y="156"/>
                </a:lnTo>
                <a:lnTo>
                  <a:pt x="556" y="207"/>
                </a:lnTo>
                <a:lnTo>
                  <a:pt x="564" y="216"/>
                </a:lnTo>
                <a:lnTo>
                  <a:pt x="544" y="235"/>
                </a:lnTo>
                <a:lnTo>
                  <a:pt x="556" y="256"/>
                </a:lnTo>
                <a:lnTo>
                  <a:pt x="576" y="275"/>
                </a:lnTo>
                <a:lnTo>
                  <a:pt x="587" y="315"/>
                </a:lnTo>
                <a:lnTo>
                  <a:pt x="607" y="315"/>
                </a:lnTo>
                <a:lnTo>
                  <a:pt x="649" y="307"/>
                </a:lnTo>
                <a:lnTo>
                  <a:pt x="661" y="318"/>
                </a:lnTo>
                <a:lnTo>
                  <a:pt x="658" y="349"/>
                </a:lnTo>
                <a:lnTo>
                  <a:pt x="652" y="361"/>
                </a:lnTo>
                <a:lnTo>
                  <a:pt x="624" y="369"/>
                </a:lnTo>
                <a:lnTo>
                  <a:pt x="590" y="392"/>
                </a:lnTo>
                <a:lnTo>
                  <a:pt x="590" y="418"/>
                </a:lnTo>
                <a:lnTo>
                  <a:pt x="599" y="440"/>
                </a:lnTo>
                <a:lnTo>
                  <a:pt x="576" y="468"/>
                </a:lnTo>
                <a:lnTo>
                  <a:pt x="576" y="482"/>
                </a:lnTo>
                <a:lnTo>
                  <a:pt x="561" y="499"/>
                </a:lnTo>
                <a:lnTo>
                  <a:pt x="536" y="497"/>
                </a:lnTo>
                <a:lnTo>
                  <a:pt x="525" y="508"/>
                </a:lnTo>
                <a:lnTo>
                  <a:pt x="525" y="525"/>
                </a:lnTo>
                <a:lnTo>
                  <a:pt x="480" y="542"/>
                </a:lnTo>
                <a:lnTo>
                  <a:pt x="449" y="576"/>
                </a:lnTo>
                <a:lnTo>
                  <a:pt x="445" y="596"/>
                </a:lnTo>
                <a:lnTo>
                  <a:pt x="457" y="639"/>
                </a:lnTo>
                <a:lnTo>
                  <a:pt x="431" y="665"/>
                </a:lnTo>
                <a:lnTo>
                  <a:pt x="402" y="642"/>
                </a:lnTo>
                <a:lnTo>
                  <a:pt x="392" y="642"/>
                </a:lnTo>
                <a:lnTo>
                  <a:pt x="357" y="678"/>
                </a:lnTo>
                <a:lnTo>
                  <a:pt x="363" y="704"/>
                </a:lnTo>
                <a:lnTo>
                  <a:pt x="354" y="718"/>
                </a:lnTo>
                <a:lnTo>
                  <a:pt x="335" y="710"/>
                </a:lnTo>
                <a:lnTo>
                  <a:pt x="321" y="724"/>
                </a:lnTo>
                <a:lnTo>
                  <a:pt x="312" y="730"/>
                </a:lnTo>
                <a:lnTo>
                  <a:pt x="255" y="701"/>
                </a:lnTo>
                <a:lnTo>
                  <a:pt x="173" y="673"/>
                </a:lnTo>
                <a:lnTo>
                  <a:pt x="150" y="636"/>
                </a:lnTo>
                <a:lnTo>
                  <a:pt x="116" y="653"/>
                </a:lnTo>
                <a:lnTo>
                  <a:pt x="102" y="636"/>
                </a:lnTo>
                <a:lnTo>
                  <a:pt x="85" y="642"/>
                </a:lnTo>
                <a:lnTo>
                  <a:pt x="91" y="630"/>
                </a:lnTo>
                <a:lnTo>
                  <a:pt x="79" y="613"/>
                </a:lnTo>
                <a:lnTo>
                  <a:pt x="76" y="604"/>
                </a:lnTo>
                <a:lnTo>
                  <a:pt x="43" y="576"/>
                </a:lnTo>
                <a:lnTo>
                  <a:pt x="43" y="568"/>
                </a:lnTo>
                <a:lnTo>
                  <a:pt x="23" y="548"/>
                </a:lnTo>
                <a:lnTo>
                  <a:pt x="23" y="530"/>
                </a:lnTo>
                <a:lnTo>
                  <a:pt x="37" y="502"/>
                </a:lnTo>
                <a:lnTo>
                  <a:pt x="51" y="480"/>
                </a:lnTo>
                <a:lnTo>
                  <a:pt x="51" y="460"/>
                </a:lnTo>
                <a:lnTo>
                  <a:pt x="85" y="432"/>
                </a:lnTo>
                <a:lnTo>
                  <a:pt x="99" y="426"/>
                </a:lnTo>
                <a:lnTo>
                  <a:pt x="105" y="406"/>
                </a:lnTo>
                <a:lnTo>
                  <a:pt x="111" y="371"/>
                </a:lnTo>
                <a:lnTo>
                  <a:pt x="99" y="363"/>
                </a:lnTo>
                <a:lnTo>
                  <a:pt x="83" y="366"/>
                </a:lnTo>
                <a:lnTo>
                  <a:pt x="71" y="344"/>
                </a:lnTo>
                <a:lnTo>
                  <a:pt x="68" y="309"/>
                </a:lnTo>
                <a:lnTo>
                  <a:pt x="68" y="301"/>
                </a:lnTo>
                <a:lnTo>
                  <a:pt x="45" y="287"/>
                </a:lnTo>
                <a:lnTo>
                  <a:pt x="43" y="261"/>
                </a:lnTo>
                <a:lnTo>
                  <a:pt x="34" y="247"/>
                </a:lnTo>
                <a:lnTo>
                  <a:pt x="23" y="227"/>
                </a:lnTo>
                <a:lnTo>
                  <a:pt x="0" y="204"/>
                </a:lnTo>
                <a:lnTo>
                  <a:pt x="0" y="199"/>
                </a:lnTo>
                <a:lnTo>
                  <a:pt x="99" y="199"/>
                </a:lnTo>
                <a:lnTo>
                  <a:pt x="131" y="159"/>
                </a:lnTo>
                <a:lnTo>
                  <a:pt x="150" y="162"/>
                </a:lnTo>
                <a:lnTo>
                  <a:pt x="156" y="147"/>
                </a:lnTo>
                <a:lnTo>
                  <a:pt x="164" y="122"/>
                </a:lnTo>
                <a:lnTo>
                  <a:pt x="173" y="102"/>
                </a:lnTo>
                <a:lnTo>
                  <a:pt x="164" y="68"/>
                </a:lnTo>
              </a:path>
            </a:pathLst>
          </a:custGeom>
          <a:solidFill>
            <a:srgbClr val="FFDD4F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>
            <a:off x="4246768" y="2855845"/>
            <a:ext cx="1802864" cy="1624609"/>
          </a:xfrm>
          <a:custGeom>
            <a:avLst/>
            <a:gdLst>
              <a:gd name="T0" fmla="*/ 82 w 1022"/>
              <a:gd name="T1" fmla="*/ 333 h 969"/>
              <a:gd name="T2" fmla="*/ 142 w 1022"/>
              <a:gd name="T3" fmla="*/ 298 h 969"/>
              <a:gd name="T4" fmla="*/ 184 w 1022"/>
              <a:gd name="T5" fmla="*/ 335 h 969"/>
              <a:gd name="T6" fmla="*/ 332 w 1022"/>
              <a:gd name="T7" fmla="*/ 341 h 969"/>
              <a:gd name="T8" fmla="*/ 397 w 1022"/>
              <a:gd name="T9" fmla="*/ 372 h 969"/>
              <a:gd name="T10" fmla="*/ 451 w 1022"/>
              <a:gd name="T11" fmla="*/ 361 h 969"/>
              <a:gd name="T12" fmla="*/ 516 w 1022"/>
              <a:gd name="T13" fmla="*/ 352 h 969"/>
              <a:gd name="T14" fmla="*/ 473 w 1022"/>
              <a:gd name="T15" fmla="*/ 224 h 969"/>
              <a:gd name="T16" fmla="*/ 428 w 1022"/>
              <a:gd name="T17" fmla="*/ 125 h 969"/>
              <a:gd name="T18" fmla="*/ 448 w 1022"/>
              <a:gd name="T19" fmla="*/ 40 h 969"/>
              <a:gd name="T20" fmla="*/ 510 w 1022"/>
              <a:gd name="T21" fmla="*/ 17 h 969"/>
              <a:gd name="T22" fmla="*/ 558 w 1022"/>
              <a:gd name="T23" fmla="*/ 14 h 969"/>
              <a:gd name="T24" fmla="*/ 653 w 1022"/>
              <a:gd name="T25" fmla="*/ 31 h 969"/>
              <a:gd name="T26" fmla="*/ 667 w 1022"/>
              <a:gd name="T27" fmla="*/ 86 h 969"/>
              <a:gd name="T28" fmla="*/ 762 w 1022"/>
              <a:gd name="T29" fmla="*/ 47 h 969"/>
              <a:gd name="T30" fmla="*/ 846 w 1022"/>
              <a:gd name="T31" fmla="*/ 188 h 969"/>
              <a:gd name="T32" fmla="*/ 853 w 1022"/>
              <a:gd name="T33" fmla="*/ 217 h 969"/>
              <a:gd name="T34" fmla="*/ 824 w 1022"/>
              <a:gd name="T35" fmla="*/ 219 h 969"/>
              <a:gd name="T36" fmla="*/ 804 w 1022"/>
              <a:gd name="T37" fmla="*/ 256 h 969"/>
              <a:gd name="T38" fmla="*/ 824 w 1022"/>
              <a:gd name="T39" fmla="*/ 327 h 969"/>
              <a:gd name="T40" fmla="*/ 908 w 1022"/>
              <a:gd name="T41" fmla="*/ 378 h 969"/>
              <a:gd name="T42" fmla="*/ 948 w 1022"/>
              <a:gd name="T43" fmla="*/ 443 h 969"/>
              <a:gd name="T44" fmla="*/ 922 w 1022"/>
              <a:gd name="T45" fmla="*/ 488 h 969"/>
              <a:gd name="T46" fmla="*/ 900 w 1022"/>
              <a:gd name="T47" fmla="*/ 571 h 969"/>
              <a:gd name="T48" fmla="*/ 959 w 1022"/>
              <a:gd name="T49" fmla="*/ 602 h 969"/>
              <a:gd name="T50" fmla="*/ 953 w 1022"/>
              <a:gd name="T51" fmla="*/ 687 h 969"/>
              <a:gd name="T52" fmla="*/ 1021 w 1022"/>
              <a:gd name="T53" fmla="*/ 735 h 969"/>
              <a:gd name="T54" fmla="*/ 995 w 1022"/>
              <a:gd name="T55" fmla="*/ 778 h 969"/>
              <a:gd name="T56" fmla="*/ 945 w 1022"/>
              <a:gd name="T57" fmla="*/ 769 h 969"/>
              <a:gd name="T58" fmla="*/ 910 w 1022"/>
              <a:gd name="T59" fmla="*/ 766 h 969"/>
              <a:gd name="T60" fmla="*/ 885 w 1022"/>
              <a:gd name="T61" fmla="*/ 840 h 969"/>
              <a:gd name="T62" fmla="*/ 843 w 1022"/>
              <a:gd name="T63" fmla="*/ 860 h 969"/>
              <a:gd name="T64" fmla="*/ 808 w 1022"/>
              <a:gd name="T65" fmla="*/ 885 h 969"/>
              <a:gd name="T66" fmla="*/ 729 w 1022"/>
              <a:gd name="T67" fmla="*/ 925 h 969"/>
              <a:gd name="T68" fmla="*/ 650 w 1022"/>
              <a:gd name="T69" fmla="*/ 951 h 969"/>
              <a:gd name="T70" fmla="*/ 624 w 1022"/>
              <a:gd name="T71" fmla="*/ 835 h 969"/>
              <a:gd name="T72" fmla="*/ 570 w 1022"/>
              <a:gd name="T73" fmla="*/ 840 h 969"/>
              <a:gd name="T74" fmla="*/ 513 w 1022"/>
              <a:gd name="T75" fmla="*/ 840 h 969"/>
              <a:gd name="T76" fmla="*/ 428 w 1022"/>
              <a:gd name="T77" fmla="*/ 857 h 969"/>
              <a:gd name="T78" fmla="*/ 358 w 1022"/>
              <a:gd name="T79" fmla="*/ 846 h 969"/>
              <a:gd name="T80" fmla="*/ 252 w 1022"/>
              <a:gd name="T81" fmla="*/ 866 h 969"/>
              <a:gd name="T82" fmla="*/ 113 w 1022"/>
              <a:gd name="T83" fmla="*/ 792 h 969"/>
              <a:gd name="T84" fmla="*/ 76 w 1022"/>
              <a:gd name="T85" fmla="*/ 713 h 969"/>
              <a:gd name="T86" fmla="*/ 90 w 1022"/>
              <a:gd name="T87" fmla="*/ 642 h 969"/>
              <a:gd name="T88" fmla="*/ 159 w 1022"/>
              <a:gd name="T89" fmla="*/ 597 h 969"/>
              <a:gd name="T90" fmla="*/ 130 w 1022"/>
              <a:gd name="T91" fmla="*/ 559 h 969"/>
              <a:gd name="T92" fmla="*/ 79 w 1022"/>
              <a:gd name="T93" fmla="*/ 540 h 969"/>
              <a:gd name="T94" fmla="*/ 48 w 1022"/>
              <a:gd name="T95" fmla="*/ 485 h 969"/>
              <a:gd name="T96" fmla="*/ 2 w 1022"/>
              <a:gd name="T97" fmla="*/ 395 h 9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022" h="969">
                <a:moveTo>
                  <a:pt x="25" y="364"/>
                </a:moveTo>
                <a:lnTo>
                  <a:pt x="54" y="341"/>
                </a:lnTo>
                <a:lnTo>
                  <a:pt x="82" y="333"/>
                </a:lnTo>
                <a:lnTo>
                  <a:pt x="111" y="329"/>
                </a:lnTo>
                <a:lnTo>
                  <a:pt x="119" y="307"/>
                </a:lnTo>
                <a:lnTo>
                  <a:pt x="142" y="298"/>
                </a:lnTo>
                <a:lnTo>
                  <a:pt x="156" y="318"/>
                </a:lnTo>
                <a:lnTo>
                  <a:pt x="164" y="341"/>
                </a:lnTo>
                <a:lnTo>
                  <a:pt x="184" y="335"/>
                </a:lnTo>
                <a:lnTo>
                  <a:pt x="227" y="326"/>
                </a:lnTo>
                <a:lnTo>
                  <a:pt x="275" y="304"/>
                </a:lnTo>
                <a:lnTo>
                  <a:pt x="332" y="341"/>
                </a:lnTo>
                <a:lnTo>
                  <a:pt x="391" y="352"/>
                </a:lnTo>
                <a:lnTo>
                  <a:pt x="397" y="366"/>
                </a:lnTo>
                <a:lnTo>
                  <a:pt x="397" y="372"/>
                </a:lnTo>
                <a:lnTo>
                  <a:pt x="380" y="392"/>
                </a:lnTo>
                <a:lnTo>
                  <a:pt x="391" y="414"/>
                </a:lnTo>
                <a:lnTo>
                  <a:pt x="451" y="361"/>
                </a:lnTo>
                <a:lnTo>
                  <a:pt x="494" y="381"/>
                </a:lnTo>
                <a:lnTo>
                  <a:pt x="491" y="361"/>
                </a:lnTo>
                <a:lnTo>
                  <a:pt x="516" y="352"/>
                </a:lnTo>
                <a:lnTo>
                  <a:pt x="516" y="335"/>
                </a:lnTo>
                <a:lnTo>
                  <a:pt x="494" y="315"/>
                </a:lnTo>
                <a:lnTo>
                  <a:pt x="473" y="224"/>
                </a:lnTo>
                <a:lnTo>
                  <a:pt x="470" y="219"/>
                </a:lnTo>
                <a:lnTo>
                  <a:pt x="460" y="219"/>
                </a:lnTo>
                <a:lnTo>
                  <a:pt x="428" y="125"/>
                </a:lnTo>
                <a:lnTo>
                  <a:pt x="439" y="91"/>
                </a:lnTo>
                <a:lnTo>
                  <a:pt x="406" y="57"/>
                </a:lnTo>
                <a:lnTo>
                  <a:pt x="448" y="40"/>
                </a:lnTo>
                <a:lnTo>
                  <a:pt x="479" y="12"/>
                </a:lnTo>
                <a:lnTo>
                  <a:pt x="502" y="3"/>
                </a:lnTo>
                <a:lnTo>
                  <a:pt x="510" y="17"/>
                </a:lnTo>
                <a:lnTo>
                  <a:pt x="525" y="17"/>
                </a:lnTo>
                <a:lnTo>
                  <a:pt x="548" y="0"/>
                </a:lnTo>
                <a:lnTo>
                  <a:pt x="558" y="14"/>
                </a:lnTo>
                <a:lnTo>
                  <a:pt x="575" y="12"/>
                </a:lnTo>
                <a:lnTo>
                  <a:pt x="613" y="26"/>
                </a:lnTo>
                <a:lnTo>
                  <a:pt x="653" y="31"/>
                </a:lnTo>
                <a:lnTo>
                  <a:pt x="627" y="48"/>
                </a:lnTo>
                <a:lnTo>
                  <a:pt x="646" y="97"/>
                </a:lnTo>
                <a:lnTo>
                  <a:pt x="667" y="86"/>
                </a:lnTo>
                <a:lnTo>
                  <a:pt x="715" y="83"/>
                </a:lnTo>
                <a:lnTo>
                  <a:pt x="738" y="69"/>
                </a:lnTo>
                <a:lnTo>
                  <a:pt x="762" y="47"/>
                </a:lnTo>
                <a:lnTo>
                  <a:pt x="825" y="109"/>
                </a:lnTo>
                <a:lnTo>
                  <a:pt x="847" y="121"/>
                </a:lnTo>
                <a:lnTo>
                  <a:pt x="846" y="188"/>
                </a:lnTo>
                <a:lnTo>
                  <a:pt x="862" y="196"/>
                </a:lnTo>
                <a:lnTo>
                  <a:pt x="861" y="212"/>
                </a:lnTo>
                <a:lnTo>
                  <a:pt x="853" y="217"/>
                </a:lnTo>
                <a:lnTo>
                  <a:pt x="844" y="208"/>
                </a:lnTo>
                <a:lnTo>
                  <a:pt x="835" y="212"/>
                </a:lnTo>
                <a:lnTo>
                  <a:pt x="824" y="219"/>
                </a:lnTo>
                <a:lnTo>
                  <a:pt x="823" y="237"/>
                </a:lnTo>
                <a:lnTo>
                  <a:pt x="813" y="247"/>
                </a:lnTo>
                <a:lnTo>
                  <a:pt x="804" y="256"/>
                </a:lnTo>
                <a:lnTo>
                  <a:pt x="791" y="261"/>
                </a:lnTo>
                <a:lnTo>
                  <a:pt x="805" y="290"/>
                </a:lnTo>
                <a:lnTo>
                  <a:pt x="824" y="327"/>
                </a:lnTo>
                <a:lnTo>
                  <a:pt x="853" y="317"/>
                </a:lnTo>
                <a:lnTo>
                  <a:pt x="891" y="373"/>
                </a:lnTo>
                <a:lnTo>
                  <a:pt x="908" y="378"/>
                </a:lnTo>
                <a:lnTo>
                  <a:pt x="932" y="392"/>
                </a:lnTo>
                <a:lnTo>
                  <a:pt x="945" y="414"/>
                </a:lnTo>
                <a:lnTo>
                  <a:pt x="948" y="443"/>
                </a:lnTo>
                <a:lnTo>
                  <a:pt x="928" y="469"/>
                </a:lnTo>
                <a:lnTo>
                  <a:pt x="919" y="471"/>
                </a:lnTo>
                <a:lnTo>
                  <a:pt x="922" y="488"/>
                </a:lnTo>
                <a:lnTo>
                  <a:pt x="885" y="497"/>
                </a:lnTo>
                <a:lnTo>
                  <a:pt x="874" y="557"/>
                </a:lnTo>
                <a:lnTo>
                  <a:pt x="900" y="571"/>
                </a:lnTo>
                <a:lnTo>
                  <a:pt x="924" y="576"/>
                </a:lnTo>
                <a:lnTo>
                  <a:pt x="950" y="590"/>
                </a:lnTo>
                <a:lnTo>
                  <a:pt x="959" y="602"/>
                </a:lnTo>
                <a:lnTo>
                  <a:pt x="948" y="636"/>
                </a:lnTo>
                <a:lnTo>
                  <a:pt x="948" y="670"/>
                </a:lnTo>
                <a:lnTo>
                  <a:pt x="953" y="687"/>
                </a:lnTo>
                <a:lnTo>
                  <a:pt x="1007" y="707"/>
                </a:lnTo>
                <a:lnTo>
                  <a:pt x="1019" y="716"/>
                </a:lnTo>
                <a:lnTo>
                  <a:pt x="1021" y="735"/>
                </a:lnTo>
                <a:lnTo>
                  <a:pt x="1010" y="749"/>
                </a:lnTo>
                <a:lnTo>
                  <a:pt x="1002" y="766"/>
                </a:lnTo>
                <a:lnTo>
                  <a:pt x="995" y="778"/>
                </a:lnTo>
                <a:lnTo>
                  <a:pt x="979" y="758"/>
                </a:lnTo>
                <a:lnTo>
                  <a:pt x="967" y="755"/>
                </a:lnTo>
                <a:lnTo>
                  <a:pt x="945" y="769"/>
                </a:lnTo>
                <a:lnTo>
                  <a:pt x="933" y="775"/>
                </a:lnTo>
                <a:lnTo>
                  <a:pt x="922" y="758"/>
                </a:lnTo>
                <a:lnTo>
                  <a:pt x="910" y="766"/>
                </a:lnTo>
                <a:lnTo>
                  <a:pt x="914" y="789"/>
                </a:lnTo>
                <a:lnTo>
                  <a:pt x="900" y="823"/>
                </a:lnTo>
                <a:lnTo>
                  <a:pt x="885" y="840"/>
                </a:lnTo>
                <a:lnTo>
                  <a:pt x="888" y="857"/>
                </a:lnTo>
                <a:lnTo>
                  <a:pt x="851" y="877"/>
                </a:lnTo>
                <a:lnTo>
                  <a:pt x="843" y="860"/>
                </a:lnTo>
                <a:lnTo>
                  <a:pt x="834" y="860"/>
                </a:lnTo>
                <a:lnTo>
                  <a:pt x="808" y="866"/>
                </a:lnTo>
                <a:lnTo>
                  <a:pt x="808" y="885"/>
                </a:lnTo>
                <a:lnTo>
                  <a:pt x="783" y="885"/>
                </a:lnTo>
                <a:lnTo>
                  <a:pt x="760" y="908"/>
                </a:lnTo>
                <a:lnTo>
                  <a:pt x="729" y="925"/>
                </a:lnTo>
                <a:lnTo>
                  <a:pt x="689" y="968"/>
                </a:lnTo>
                <a:lnTo>
                  <a:pt x="653" y="959"/>
                </a:lnTo>
                <a:lnTo>
                  <a:pt x="650" y="951"/>
                </a:lnTo>
                <a:lnTo>
                  <a:pt x="684" y="897"/>
                </a:lnTo>
                <a:lnTo>
                  <a:pt x="638" y="829"/>
                </a:lnTo>
                <a:lnTo>
                  <a:pt x="624" y="835"/>
                </a:lnTo>
                <a:lnTo>
                  <a:pt x="590" y="820"/>
                </a:lnTo>
                <a:lnTo>
                  <a:pt x="582" y="826"/>
                </a:lnTo>
                <a:lnTo>
                  <a:pt x="570" y="840"/>
                </a:lnTo>
                <a:lnTo>
                  <a:pt x="550" y="835"/>
                </a:lnTo>
                <a:lnTo>
                  <a:pt x="534" y="860"/>
                </a:lnTo>
                <a:lnTo>
                  <a:pt x="513" y="840"/>
                </a:lnTo>
                <a:lnTo>
                  <a:pt x="482" y="846"/>
                </a:lnTo>
                <a:lnTo>
                  <a:pt x="451" y="835"/>
                </a:lnTo>
                <a:lnTo>
                  <a:pt x="428" y="857"/>
                </a:lnTo>
                <a:lnTo>
                  <a:pt x="403" y="846"/>
                </a:lnTo>
                <a:lnTo>
                  <a:pt x="383" y="868"/>
                </a:lnTo>
                <a:lnTo>
                  <a:pt x="358" y="846"/>
                </a:lnTo>
                <a:lnTo>
                  <a:pt x="340" y="854"/>
                </a:lnTo>
                <a:lnTo>
                  <a:pt x="278" y="866"/>
                </a:lnTo>
                <a:lnTo>
                  <a:pt x="252" y="866"/>
                </a:lnTo>
                <a:lnTo>
                  <a:pt x="244" y="875"/>
                </a:lnTo>
                <a:lnTo>
                  <a:pt x="139" y="797"/>
                </a:lnTo>
                <a:lnTo>
                  <a:pt x="113" y="792"/>
                </a:lnTo>
                <a:lnTo>
                  <a:pt x="64" y="749"/>
                </a:lnTo>
                <a:lnTo>
                  <a:pt x="76" y="727"/>
                </a:lnTo>
                <a:lnTo>
                  <a:pt x="76" y="713"/>
                </a:lnTo>
                <a:lnTo>
                  <a:pt x="99" y="692"/>
                </a:lnTo>
                <a:lnTo>
                  <a:pt x="90" y="667"/>
                </a:lnTo>
                <a:lnTo>
                  <a:pt x="90" y="642"/>
                </a:lnTo>
                <a:lnTo>
                  <a:pt x="128" y="619"/>
                </a:lnTo>
                <a:lnTo>
                  <a:pt x="153" y="611"/>
                </a:lnTo>
                <a:lnTo>
                  <a:pt x="159" y="597"/>
                </a:lnTo>
                <a:lnTo>
                  <a:pt x="164" y="568"/>
                </a:lnTo>
                <a:lnTo>
                  <a:pt x="153" y="557"/>
                </a:lnTo>
                <a:lnTo>
                  <a:pt x="130" y="559"/>
                </a:lnTo>
                <a:lnTo>
                  <a:pt x="111" y="565"/>
                </a:lnTo>
                <a:lnTo>
                  <a:pt x="90" y="565"/>
                </a:lnTo>
                <a:lnTo>
                  <a:pt x="79" y="540"/>
                </a:lnTo>
                <a:lnTo>
                  <a:pt x="79" y="525"/>
                </a:lnTo>
                <a:lnTo>
                  <a:pt x="56" y="505"/>
                </a:lnTo>
                <a:lnTo>
                  <a:pt x="48" y="485"/>
                </a:lnTo>
                <a:lnTo>
                  <a:pt x="64" y="466"/>
                </a:lnTo>
                <a:lnTo>
                  <a:pt x="5" y="406"/>
                </a:lnTo>
                <a:lnTo>
                  <a:pt x="2" y="395"/>
                </a:lnTo>
                <a:lnTo>
                  <a:pt x="0" y="389"/>
                </a:lnTo>
                <a:lnTo>
                  <a:pt x="25" y="364"/>
                </a:lnTo>
              </a:path>
            </a:pathLst>
          </a:custGeom>
          <a:solidFill>
            <a:schemeClr val="accent3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3309097" y="4107115"/>
            <a:ext cx="2474786" cy="1319812"/>
          </a:xfrm>
          <a:custGeom>
            <a:avLst/>
            <a:gdLst>
              <a:gd name="T0" fmla="*/ 159 w 1404"/>
              <a:gd name="T1" fmla="*/ 156 h 787"/>
              <a:gd name="T2" fmla="*/ 216 w 1404"/>
              <a:gd name="T3" fmla="*/ 177 h 787"/>
              <a:gd name="T4" fmla="*/ 367 w 1404"/>
              <a:gd name="T5" fmla="*/ 225 h 787"/>
              <a:gd name="T6" fmla="*/ 406 w 1404"/>
              <a:gd name="T7" fmla="*/ 204 h 787"/>
              <a:gd name="T8" fmla="*/ 432 w 1404"/>
              <a:gd name="T9" fmla="*/ 145 h 787"/>
              <a:gd name="T10" fmla="*/ 501 w 1404"/>
              <a:gd name="T11" fmla="*/ 141 h 787"/>
              <a:gd name="T12" fmla="*/ 492 w 1404"/>
              <a:gd name="T13" fmla="*/ 78 h 787"/>
              <a:gd name="T14" fmla="*/ 567 w 1404"/>
              <a:gd name="T15" fmla="*/ 30 h 787"/>
              <a:gd name="T16" fmla="*/ 593 w 1404"/>
              <a:gd name="T17" fmla="*/ 1 h 787"/>
              <a:gd name="T18" fmla="*/ 681 w 1404"/>
              <a:gd name="T19" fmla="*/ 51 h 787"/>
              <a:gd name="T20" fmla="*/ 826 w 1404"/>
              <a:gd name="T21" fmla="*/ 119 h 787"/>
              <a:gd name="T22" fmla="*/ 897 w 1404"/>
              <a:gd name="T23" fmla="*/ 99 h 787"/>
              <a:gd name="T24" fmla="*/ 969 w 1404"/>
              <a:gd name="T25" fmla="*/ 111 h 787"/>
              <a:gd name="T26" fmla="*/ 1052 w 1404"/>
              <a:gd name="T27" fmla="*/ 93 h 787"/>
              <a:gd name="T28" fmla="*/ 1110 w 1404"/>
              <a:gd name="T29" fmla="*/ 93 h 787"/>
              <a:gd name="T30" fmla="*/ 1177 w 1404"/>
              <a:gd name="T31" fmla="*/ 83 h 787"/>
              <a:gd name="T32" fmla="*/ 1192 w 1404"/>
              <a:gd name="T33" fmla="*/ 213 h 787"/>
              <a:gd name="T34" fmla="*/ 1248 w 1404"/>
              <a:gd name="T35" fmla="*/ 230 h 787"/>
              <a:gd name="T36" fmla="*/ 1315 w 1404"/>
              <a:gd name="T37" fmla="*/ 288 h 787"/>
              <a:gd name="T38" fmla="*/ 1328 w 1404"/>
              <a:gd name="T39" fmla="*/ 337 h 787"/>
              <a:gd name="T40" fmla="*/ 1393 w 1404"/>
              <a:gd name="T41" fmla="*/ 406 h 787"/>
              <a:gd name="T42" fmla="*/ 1382 w 1404"/>
              <a:gd name="T43" fmla="*/ 432 h 787"/>
              <a:gd name="T44" fmla="*/ 1339 w 1404"/>
              <a:gd name="T45" fmla="*/ 522 h 787"/>
              <a:gd name="T46" fmla="*/ 1296 w 1404"/>
              <a:gd name="T47" fmla="*/ 599 h 787"/>
              <a:gd name="T48" fmla="*/ 1245 w 1404"/>
              <a:gd name="T49" fmla="*/ 573 h 787"/>
              <a:gd name="T50" fmla="*/ 1152 w 1404"/>
              <a:gd name="T51" fmla="*/ 608 h 787"/>
              <a:gd name="T52" fmla="*/ 1104 w 1404"/>
              <a:gd name="T53" fmla="*/ 591 h 787"/>
              <a:gd name="T54" fmla="*/ 1041 w 1404"/>
              <a:gd name="T55" fmla="*/ 591 h 787"/>
              <a:gd name="T56" fmla="*/ 985 w 1404"/>
              <a:gd name="T57" fmla="*/ 605 h 787"/>
              <a:gd name="T58" fmla="*/ 919 w 1404"/>
              <a:gd name="T59" fmla="*/ 587 h 787"/>
              <a:gd name="T60" fmla="*/ 842 w 1404"/>
              <a:gd name="T61" fmla="*/ 599 h 787"/>
              <a:gd name="T62" fmla="*/ 749 w 1404"/>
              <a:gd name="T63" fmla="*/ 596 h 787"/>
              <a:gd name="T64" fmla="*/ 641 w 1404"/>
              <a:gd name="T65" fmla="*/ 664 h 787"/>
              <a:gd name="T66" fmla="*/ 576 w 1404"/>
              <a:gd name="T67" fmla="*/ 675 h 787"/>
              <a:gd name="T68" fmla="*/ 528 w 1404"/>
              <a:gd name="T69" fmla="*/ 744 h 787"/>
              <a:gd name="T70" fmla="*/ 502 w 1404"/>
              <a:gd name="T71" fmla="*/ 749 h 787"/>
              <a:gd name="T72" fmla="*/ 445 w 1404"/>
              <a:gd name="T73" fmla="*/ 786 h 787"/>
              <a:gd name="T74" fmla="*/ 321 w 1404"/>
              <a:gd name="T75" fmla="*/ 689 h 787"/>
              <a:gd name="T76" fmla="*/ 318 w 1404"/>
              <a:gd name="T77" fmla="*/ 653 h 787"/>
              <a:gd name="T78" fmla="*/ 312 w 1404"/>
              <a:gd name="T79" fmla="*/ 613 h 787"/>
              <a:gd name="T80" fmla="*/ 259 w 1404"/>
              <a:gd name="T81" fmla="*/ 579 h 787"/>
              <a:gd name="T82" fmla="*/ 269 w 1404"/>
              <a:gd name="T83" fmla="*/ 536 h 787"/>
              <a:gd name="T84" fmla="*/ 216 w 1404"/>
              <a:gd name="T85" fmla="*/ 477 h 787"/>
              <a:gd name="T86" fmla="*/ 128 w 1404"/>
              <a:gd name="T87" fmla="*/ 434 h 787"/>
              <a:gd name="T88" fmla="*/ 23 w 1404"/>
              <a:gd name="T89" fmla="*/ 420 h 787"/>
              <a:gd name="T90" fmla="*/ 20 w 1404"/>
              <a:gd name="T91" fmla="*/ 344 h 787"/>
              <a:gd name="T92" fmla="*/ 34 w 1404"/>
              <a:gd name="T93" fmla="*/ 270 h 787"/>
              <a:gd name="T94" fmla="*/ 111 w 1404"/>
              <a:gd name="T95" fmla="*/ 168 h 7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404" h="787">
                <a:moveTo>
                  <a:pt x="128" y="142"/>
                </a:moveTo>
                <a:lnTo>
                  <a:pt x="146" y="138"/>
                </a:lnTo>
                <a:lnTo>
                  <a:pt x="159" y="156"/>
                </a:lnTo>
                <a:lnTo>
                  <a:pt x="188" y="142"/>
                </a:lnTo>
                <a:lnTo>
                  <a:pt x="198" y="145"/>
                </a:lnTo>
                <a:lnTo>
                  <a:pt x="216" y="177"/>
                </a:lnTo>
                <a:lnTo>
                  <a:pt x="287" y="201"/>
                </a:lnTo>
                <a:lnTo>
                  <a:pt x="354" y="232"/>
                </a:lnTo>
                <a:lnTo>
                  <a:pt x="367" y="225"/>
                </a:lnTo>
                <a:lnTo>
                  <a:pt x="377" y="213"/>
                </a:lnTo>
                <a:lnTo>
                  <a:pt x="397" y="219"/>
                </a:lnTo>
                <a:lnTo>
                  <a:pt x="406" y="204"/>
                </a:lnTo>
                <a:lnTo>
                  <a:pt x="400" y="193"/>
                </a:lnTo>
                <a:lnTo>
                  <a:pt x="397" y="181"/>
                </a:lnTo>
                <a:lnTo>
                  <a:pt x="432" y="145"/>
                </a:lnTo>
                <a:lnTo>
                  <a:pt x="446" y="144"/>
                </a:lnTo>
                <a:lnTo>
                  <a:pt x="476" y="168"/>
                </a:lnTo>
                <a:lnTo>
                  <a:pt x="501" y="141"/>
                </a:lnTo>
                <a:lnTo>
                  <a:pt x="491" y="113"/>
                </a:lnTo>
                <a:lnTo>
                  <a:pt x="489" y="97"/>
                </a:lnTo>
                <a:lnTo>
                  <a:pt x="492" y="78"/>
                </a:lnTo>
                <a:lnTo>
                  <a:pt x="506" y="65"/>
                </a:lnTo>
                <a:lnTo>
                  <a:pt x="523" y="46"/>
                </a:lnTo>
                <a:lnTo>
                  <a:pt x="567" y="30"/>
                </a:lnTo>
                <a:lnTo>
                  <a:pt x="568" y="9"/>
                </a:lnTo>
                <a:lnTo>
                  <a:pt x="579" y="0"/>
                </a:lnTo>
                <a:lnTo>
                  <a:pt x="593" y="1"/>
                </a:lnTo>
                <a:lnTo>
                  <a:pt x="607" y="4"/>
                </a:lnTo>
                <a:lnTo>
                  <a:pt x="651" y="45"/>
                </a:lnTo>
                <a:lnTo>
                  <a:pt x="681" y="51"/>
                </a:lnTo>
                <a:lnTo>
                  <a:pt x="783" y="128"/>
                </a:lnTo>
                <a:lnTo>
                  <a:pt x="792" y="119"/>
                </a:lnTo>
                <a:lnTo>
                  <a:pt x="826" y="119"/>
                </a:lnTo>
                <a:lnTo>
                  <a:pt x="840" y="115"/>
                </a:lnTo>
                <a:lnTo>
                  <a:pt x="881" y="108"/>
                </a:lnTo>
                <a:lnTo>
                  <a:pt x="897" y="99"/>
                </a:lnTo>
                <a:lnTo>
                  <a:pt x="922" y="121"/>
                </a:lnTo>
                <a:lnTo>
                  <a:pt x="942" y="99"/>
                </a:lnTo>
                <a:lnTo>
                  <a:pt x="969" y="111"/>
                </a:lnTo>
                <a:lnTo>
                  <a:pt x="990" y="88"/>
                </a:lnTo>
                <a:lnTo>
                  <a:pt x="1018" y="99"/>
                </a:lnTo>
                <a:lnTo>
                  <a:pt x="1052" y="93"/>
                </a:lnTo>
                <a:lnTo>
                  <a:pt x="1073" y="112"/>
                </a:lnTo>
                <a:lnTo>
                  <a:pt x="1089" y="88"/>
                </a:lnTo>
                <a:lnTo>
                  <a:pt x="1110" y="93"/>
                </a:lnTo>
                <a:lnTo>
                  <a:pt x="1125" y="72"/>
                </a:lnTo>
                <a:lnTo>
                  <a:pt x="1160" y="87"/>
                </a:lnTo>
                <a:lnTo>
                  <a:pt x="1177" y="83"/>
                </a:lnTo>
                <a:lnTo>
                  <a:pt x="1223" y="151"/>
                </a:lnTo>
                <a:lnTo>
                  <a:pt x="1190" y="202"/>
                </a:lnTo>
                <a:lnTo>
                  <a:pt x="1192" y="213"/>
                </a:lnTo>
                <a:lnTo>
                  <a:pt x="1200" y="216"/>
                </a:lnTo>
                <a:lnTo>
                  <a:pt x="1228" y="221"/>
                </a:lnTo>
                <a:lnTo>
                  <a:pt x="1248" y="230"/>
                </a:lnTo>
                <a:lnTo>
                  <a:pt x="1276" y="267"/>
                </a:lnTo>
                <a:lnTo>
                  <a:pt x="1300" y="269"/>
                </a:lnTo>
                <a:lnTo>
                  <a:pt x="1315" y="288"/>
                </a:lnTo>
                <a:lnTo>
                  <a:pt x="1309" y="303"/>
                </a:lnTo>
                <a:lnTo>
                  <a:pt x="1310" y="320"/>
                </a:lnTo>
                <a:lnTo>
                  <a:pt x="1328" y="337"/>
                </a:lnTo>
                <a:lnTo>
                  <a:pt x="1361" y="388"/>
                </a:lnTo>
                <a:lnTo>
                  <a:pt x="1382" y="389"/>
                </a:lnTo>
                <a:lnTo>
                  <a:pt x="1393" y="406"/>
                </a:lnTo>
                <a:lnTo>
                  <a:pt x="1403" y="414"/>
                </a:lnTo>
                <a:lnTo>
                  <a:pt x="1396" y="425"/>
                </a:lnTo>
                <a:lnTo>
                  <a:pt x="1382" y="432"/>
                </a:lnTo>
                <a:lnTo>
                  <a:pt x="1365" y="451"/>
                </a:lnTo>
                <a:lnTo>
                  <a:pt x="1353" y="485"/>
                </a:lnTo>
                <a:lnTo>
                  <a:pt x="1339" y="522"/>
                </a:lnTo>
                <a:lnTo>
                  <a:pt x="1316" y="570"/>
                </a:lnTo>
                <a:lnTo>
                  <a:pt x="1308" y="587"/>
                </a:lnTo>
                <a:lnTo>
                  <a:pt x="1296" y="599"/>
                </a:lnTo>
                <a:lnTo>
                  <a:pt x="1280" y="599"/>
                </a:lnTo>
                <a:lnTo>
                  <a:pt x="1268" y="591"/>
                </a:lnTo>
                <a:lnTo>
                  <a:pt x="1245" y="573"/>
                </a:lnTo>
                <a:lnTo>
                  <a:pt x="1183" y="573"/>
                </a:lnTo>
                <a:lnTo>
                  <a:pt x="1166" y="599"/>
                </a:lnTo>
                <a:lnTo>
                  <a:pt x="1152" y="608"/>
                </a:lnTo>
                <a:lnTo>
                  <a:pt x="1132" y="610"/>
                </a:lnTo>
                <a:lnTo>
                  <a:pt x="1121" y="599"/>
                </a:lnTo>
                <a:lnTo>
                  <a:pt x="1104" y="591"/>
                </a:lnTo>
                <a:lnTo>
                  <a:pt x="1083" y="593"/>
                </a:lnTo>
                <a:lnTo>
                  <a:pt x="1066" y="601"/>
                </a:lnTo>
                <a:lnTo>
                  <a:pt x="1041" y="591"/>
                </a:lnTo>
                <a:lnTo>
                  <a:pt x="1024" y="593"/>
                </a:lnTo>
                <a:lnTo>
                  <a:pt x="1001" y="605"/>
                </a:lnTo>
                <a:lnTo>
                  <a:pt x="985" y="605"/>
                </a:lnTo>
                <a:lnTo>
                  <a:pt x="956" y="608"/>
                </a:lnTo>
                <a:lnTo>
                  <a:pt x="936" y="599"/>
                </a:lnTo>
                <a:lnTo>
                  <a:pt x="919" y="587"/>
                </a:lnTo>
                <a:lnTo>
                  <a:pt x="911" y="593"/>
                </a:lnTo>
                <a:lnTo>
                  <a:pt x="868" y="593"/>
                </a:lnTo>
                <a:lnTo>
                  <a:pt x="842" y="599"/>
                </a:lnTo>
                <a:lnTo>
                  <a:pt x="820" y="593"/>
                </a:lnTo>
                <a:lnTo>
                  <a:pt x="755" y="593"/>
                </a:lnTo>
                <a:lnTo>
                  <a:pt x="749" y="596"/>
                </a:lnTo>
                <a:lnTo>
                  <a:pt x="698" y="647"/>
                </a:lnTo>
                <a:lnTo>
                  <a:pt x="664" y="667"/>
                </a:lnTo>
                <a:lnTo>
                  <a:pt x="641" y="664"/>
                </a:lnTo>
                <a:lnTo>
                  <a:pt x="621" y="667"/>
                </a:lnTo>
                <a:lnTo>
                  <a:pt x="593" y="670"/>
                </a:lnTo>
                <a:lnTo>
                  <a:pt x="576" y="675"/>
                </a:lnTo>
                <a:lnTo>
                  <a:pt x="548" y="701"/>
                </a:lnTo>
                <a:lnTo>
                  <a:pt x="536" y="715"/>
                </a:lnTo>
                <a:lnTo>
                  <a:pt x="528" y="744"/>
                </a:lnTo>
                <a:lnTo>
                  <a:pt x="511" y="767"/>
                </a:lnTo>
                <a:lnTo>
                  <a:pt x="508" y="749"/>
                </a:lnTo>
                <a:lnTo>
                  <a:pt x="502" y="749"/>
                </a:lnTo>
                <a:lnTo>
                  <a:pt x="493" y="758"/>
                </a:lnTo>
                <a:lnTo>
                  <a:pt x="493" y="769"/>
                </a:lnTo>
                <a:lnTo>
                  <a:pt x="445" y="786"/>
                </a:lnTo>
                <a:lnTo>
                  <a:pt x="431" y="772"/>
                </a:lnTo>
                <a:lnTo>
                  <a:pt x="324" y="712"/>
                </a:lnTo>
                <a:lnTo>
                  <a:pt x="321" y="689"/>
                </a:lnTo>
                <a:lnTo>
                  <a:pt x="298" y="661"/>
                </a:lnTo>
                <a:lnTo>
                  <a:pt x="301" y="644"/>
                </a:lnTo>
                <a:lnTo>
                  <a:pt x="318" y="653"/>
                </a:lnTo>
                <a:lnTo>
                  <a:pt x="326" y="644"/>
                </a:lnTo>
                <a:lnTo>
                  <a:pt x="321" y="630"/>
                </a:lnTo>
                <a:lnTo>
                  <a:pt x="312" y="613"/>
                </a:lnTo>
                <a:lnTo>
                  <a:pt x="298" y="605"/>
                </a:lnTo>
                <a:lnTo>
                  <a:pt x="290" y="610"/>
                </a:lnTo>
                <a:lnTo>
                  <a:pt x="259" y="579"/>
                </a:lnTo>
                <a:lnTo>
                  <a:pt x="261" y="570"/>
                </a:lnTo>
                <a:lnTo>
                  <a:pt x="272" y="559"/>
                </a:lnTo>
                <a:lnTo>
                  <a:pt x="269" y="536"/>
                </a:lnTo>
                <a:lnTo>
                  <a:pt x="253" y="503"/>
                </a:lnTo>
                <a:lnTo>
                  <a:pt x="236" y="489"/>
                </a:lnTo>
                <a:lnTo>
                  <a:pt x="216" y="477"/>
                </a:lnTo>
                <a:lnTo>
                  <a:pt x="171" y="451"/>
                </a:lnTo>
                <a:lnTo>
                  <a:pt x="142" y="432"/>
                </a:lnTo>
                <a:lnTo>
                  <a:pt x="128" y="434"/>
                </a:lnTo>
                <a:lnTo>
                  <a:pt x="100" y="411"/>
                </a:lnTo>
                <a:lnTo>
                  <a:pt x="31" y="411"/>
                </a:lnTo>
                <a:lnTo>
                  <a:pt x="23" y="420"/>
                </a:lnTo>
                <a:lnTo>
                  <a:pt x="17" y="403"/>
                </a:lnTo>
                <a:lnTo>
                  <a:pt x="20" y="375"/>
                </a:lnTo>
                <a:lnTo>
                  <a:pt x="20" y="344"/>
                </a:lnTo>
                <a:lnTo>
                  <a:pt x="9" y="315"/>
                </a:lnTo>
                <a:lnTo>
                  <a:pt x="0" y="301"/>
                </a:lnTo>
                <a:lnTo>
                  <a:pt x="34" y="270"/>
                </a:lnTo>
                <a:lnTo>
                  <a:pt x="79" y="216"/>
                </a:lnTo>
                <a:lnTo>
                  <a:pt x="83" y="195"/>
                </a:lnTo>
                <a:lnTo>
                  <a:pt x="111" y="168"/>
                </a:lnTo>
                <a:lnTo>
                  <a:pt x="131" y="168"/>
                </a:lnTo>
                <a:lnTo>
                  <a:pt x="128" y="142"/>
                </a:lnTo>
              </a:path>
            </a:pathLst>
          </a:custGeom>
          <a:solidFill>
            <a:srgbClr val="00B050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5462267" y="4123157"/>
            <a:ext cx="696080" cy="682511"/>
          </a:xfrm>
          <a:custGeom>
            <a:avLst/>
            <a:gdLst>
              <a:gd name="T0" fmla="*/ 173 w 395"/>
              <a:gd name="T1" fmla="*/ 406 h 407"/>
              <a:gd name="T2" fmla="*/ 190 w 395"/>
              <a:gd name="T3" fmla="*/ 389 h 407"/>
              <a:gd name="T4" fmla="*/ 207 w 395"/>
              <a:gd name="T5" fmla="*/ 383 h 407"/>
              <a:gd name="T6" fmla="*/ 219 w 395"/>
              <a:gd name="T7" fmla="*/ 383 h 407"/>
              <a:gd name="T8" fmla="*/ 219 w 395"/>
              <a:gd name="T9" fmla="*/ 360 h 407"/>
              <a:gd name="T10" fmla="*/ 233 w 395"/>
              <a:gd name="T11" fmla="*/ 346 h 407"/>
              <a:gd name="T12" fmla="*/ 256 w 395"/>
              <a:gd name="T13" fmla="*/ 344 h 407"/>
              <a:gd name="T14" fmla="*/ 309 w 395"/>
              <a:gd name="T15" fmla="*/ 340 h 407"/>
              <a:gd name="T16" fmla="*/ 335 w 395"/>
              <a:gd name="T17" fmla="*/ 344 h 407"/>
              <a:gd name="T18" fmla="*/ 356 w 395"/>
              <a:gd name="T19" fmla="*/ 332 h 407"/>
              <a:gd name="T20" fmla="*/ 370 w 395"/>
              <a:gd name="T21" fmla="*/ 332 h 407"/>
              <a:gd name="T22" fmla="*/ 383 w 395"/>
              <a:gd name="T23" fmla="*/ 327 h 407"/>
              <a:gd name="T24" fmla="*/ 394 w 395"/>
              <a:gd name="T25" fmla="*/ 318 h 407"/>
              <a:gd name="T26" fmla="*/ 386 w 395"/>
              <a:gd name="T27" fmla="*/ 298 h 407"/>
              <a:gd name="T28" fmla="*/ 378 w 395"/>
              <a:gd name="T29" fmla="*/ 306 h 407"/>
              <a:gd name="T30" fmla="*/ 369 w 395"/>
              <a:gd name="T31" fmla="*/ 304 h 407"/>
              <a:gd name="T32" fmla="*/ 357 w 395"/>
              <a:gd name="T33" fmla="*/ 298 h 407"/>
              <a:gd name="T34" fmla="*/ 363 w 395"/>
              <a:gd name="T35" fmla="*/ 272 h 407"/>
              <a:gd name="T36" fmla="*/ 371 w 395"/>
              <a:gd name="T37" fmla="*/ 264 h 407"/>
              <a:gd name="T38" fmla="*/ 370 w 395"/>
              <a:gd name="T39" fmla="*/ 252 h 407"/>
              <a:gd name="T40" fmla="*/ 349 w 395"/>
              <a:gd name="T41" fmla="*/ 225 h 407"/>
              <a:gd name="T42" fmla="*/ 332 w 395"/>
              <a:gd name="T43" fmla="*/ 207 h 407"/>
              <a:gd name="T44" fmla="*/ 312 w 395"/>
              <a:gd name="T45" fmla="*/ 192 h 407"/>
              <a:gd name="T46" fmla="*/ 312 w 395"/>
              <a:gd name="T47" fmla="*/ 177 h 407"/>
              <a:gd name="T48" fmla="*/ 316 w 395"/>
              <a:gd name="T49" fmla="*/ 156 h 407"/>
              <a:gd name="T50" fmla="*/ 321 w 395"/>
              <a:gd name="T51" fmla="*/ 130 h 407"/>
              <a:gd name="T52" fmla="*/ 308 w 395"/>
              <a:gd name="T53" fmla="*/ 114 h 407"/>
              <a:gd name="T54" fmla="*/ 314 w 395"/>
              <a:gd name="T55" fmla="*/ 73 h 407"/>
              <a:gd name="T56" fmla="*/ 306 w 395"/>
              <a:gd name="T57" fmla="*/ 19 h 407"/>
              <a:gd name="T58" fmla="*/ 287 w 395"/>
              <a:gd name="T59" fmla="*/ 2 h 407"/>
              <a:gd name="T60" fmla="*/ 278 w 395"/>
              <a:gd name="T61" fmla="*/ 0 h 407"/>
              <a:gd name="T62" fmla="*/ 247 w 395"/>
              <a:gd name="T63" fmla="*/ 16 h 407"/>
              <a:gd name="T64" fmla="*/ 233 w 395"/>
              <a:gd name="T65" fmla="*/ 2 h 407"/>
              <a:gd name="T66" fmla="*/ 221 w 395"/>
              <a:gd name="T67" fmla="*/ 11 h 407"/>
              <a:gd name="T68" fmla="*/ 227 w 395"/>
              <a:gd name="T69" fmla="*/ 25 h 407"/>
              <a:gd name="T70" fmla="*/ 213 w 395"/>
              <a:gd name="T71" fmla="*/ 61 h 407"/>
              <a:gd name="T72" fmla="*/ 196 w 395"/>
              <a:gd name="T73" fmla="*/ 83 h 407"/>
              <a:gd name="T74" fmla="*/ 199 w 395"/>
              <a:gd name="T75" fmla="*/ 100 h 407"/>
              <a:gd name="T76" fmla="*/ 162 w 395"/>
              <a:gd name="T77" fmla="*/ 121 h 407"/>
              <a:gd name="T78" fmla="*/ 152 w 395"/>
              <a:gd name="T79" fmla="*/ 102 h 407"/>
              <a:gd name="T80" fmla="*/ 120 w 395"/>
              <a:gd name="T81" fmla="*/ 109 h 407"/>
              <a:gd name="T82" fmla="*/ 119 w 395"/>
              <a:gd name="T83" fmla="*/ 130 h 407"/>
              <a:gd name="T84" fmla="*/ 92 w 395"/>
              <a:gd name="T85" fmla="*/ 130 h 407"/>
              <a:gd name="T86" fmla="*/ 72 w 395"/>
              <a:gd name="T87" fmla="*/ 152 h 407"/>
              <a:gd name="T88" fmla="*/ 48 w 395"/>
              <a:gd name="T89" fmla="*/ 166 h 407"/>
              <a:gd name="T90" fmla="*/ 35 w 395"/>
              <a:gd name="T91" fmla="*/ 175 h 407"/>
              <a:gd name="T92" fmla="*/ 19 w 395"/>
              <a:gd name="T93" fmla="*/ 192 h 407"/>
              <a:gd name="T94" fmla="*/ 0 w 395"/>
              <a:gd name="T95" fmla="*/ 213 h 407"/>
              <a:gd name="T96" fmla="*/ 20 w 395"/>
              <a:gd name="T97" fmla="*/ 221 h 407"/>
              <a:gd name="T98" fmla="*/ 48 w 395"/>
              <a:gd name="T99" fmla="*/ 258 h 407"/>
              <a:gd name="T100" fmla="*/ 74 w 395"/>
              <a:gd name="T101" fmla="*/ 261 h 407"/>
              <a:gd name="T102" fmla="*/ 85 w 395"/>
              <a:gd name="T103" fmla="*/ 278 h 407"/>
              <a:gd name="T104" fmla="*/ 80 w 395"/>
              <a:gd name="T105" fmla="*/ 295 h 407"/>
              <a:gd name="T106" fmla="*/ 83 w 395"/>
              <a:gd name="T107" fmla="*/ 312 h 407"/>
              <a:gd name="T108" fmla="*/ 99 w 395"/>
              <a:gd name="T109" fmla="*/ 329 h 407"/>
              <a:gd name="T110" fmla="*/ 116 w 395"/>
              <a:gd name="T111" fmla="*/ 354 h 407"/>
              <a:gd name="T112" fmla="*/ 133 w 395"/>
              <a:gd name="T113" fmla="*/ 377 h 407"/>
              <a:gd name="T114" fmla="*/ 154 w 395"/>
              <a:gd name="T115" fmla="*/ 380 h 407"/>
              <a:gd name="T116" fmla="*/ 173 w 395"/>
              <a:gd name="T117" fmla="*/ 406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95" h="407">
                <a:moveTo>
                  <a:pt x="173" y="406"/>
                </a:moveTo>
                <a:lnTo>
                  <a:pt x="190" y="389"/>
                </a:lnTo>
                <a:lnTo>
                  <a:pt x="207" y="383"/>
                </a:lnTo>
                <a:lnTo>
                  <a:pt x="219" y="383"/>
                </a:lnTo>
                <a:lnTo>
                  <a:pt x="219" y="360"/>
                </a:lnTo>
                <a:lnTo>
                  <a:pt x="233" y="346"/>
                </a:lnTo>
                <a:lnTo>
                  <a:pt x="256" y="344"/>
                </a:lnTo>
                <a:lnTo>
                  <a:pt x="309" y="340"/>
                </a:lnTo>
                <a:lnTo>
                  <a:pt x="335" y="344"/>
                </a:lnTo>
                <a:lnTo>
                  <a:pt x="356" y="332"/>
                </a:lnTo>
                <a:lnTo>
                  <a:pt x="370" y="332"/>
                </a:lnTo>
                <a:lnTo>
                  <a:pt x="383" y="327"/>
                </a:lnTo>
                <a:lnTo>
                  <a:pt x="394" y="318"/>
                </a:lnTo>
                <a:lnTo>
                  <a:pt x="386" y="298"/>
                </a:lnTo>
                <a:lnTo>
                  <a:pt x="378" y="306"/>
                </a:lnTo>
                <a:lnTo>
                  <a:pt x="369" y="304"/>
                </a:lnTo>
                <a:lnTo>
                  <a:pt x="357" y="298"/>
                </a:lnTo>
                <a:lnTo>
                  <a:pt x="363" y="272"/>
                </a:lnTo>
                <a:lnTo>
                  <a:pt x="371" y="264"/>
                </a:lnTo>
                <a:lnTo>
                  <a:pt x="370" y="252"/>
                </a:lnTo>
                <a:lnTo>
                  <a:pt x="349" y="225"/>
                </a:lnTo>
                <a:lnTo>
                  <a:pt x="332" y="207"/>
                </a:lnTo>
                <a:lnTo>
                  <a:pt x="312" y="192"/>
                </a:lnTo>
                <a:lnTo>
                  <a:pt x="312" y="177"/>
                </a:lnTo>
                <a:lnTo>
                  <a:pt x="316" y="156"/>
                </a:lnTo>
                <a:lnTo>
                  <a:pt x="321" y="130"/>
                </a:lnTo>
                <a:lnTo>
                  <a:pt x="308" y="114"/>
                </a:lnTo>
                <a:lnTo>
                  <a:pt x="314" y="73"/>
                </a:lnTo>
                <a:lnTo>
                  <a:pt x="306" y="19"/>
                </a:lnTo>
                <a:lnTo>
                  <a:pt x="287" y="2"/>
                </a:lnTo>
                <a:lnTo>
                  <a:pt x="278" y="0"/>
                </a:lnTo>
                <a:lnTo>
                  <a:pt x="247" y="16"/>
                </a:lnTo>
                <a:lnTo>
                  <a:pt x="233" y="2"/>
                </a:lnTo>
                <a:lnTo>
                  <a:pt x="221" y="11"/>
                </a:lnTo>
                <a:lnTo>
                  <a:pt x="227" y="25"/>
                </a:lnTo>
                <a:lnTo>
                  <a:pt x="213" y="61"/>
                </a:lnTo>
                <a:lnTo>
                  <a:pt x="196" y="83"/>
                </a:lnTo>
                <a:lnTo>
                  <a:pt x="199" y="100"/>
                </a:lnTo>
                <a:lnTo>
                  <a:pt x="162" y="121"/>
                </a:lnTo>
                <a:lnTo>
                  <a:pt x="152" y="102"/>
                </a:lnTo>
                <a:lnTo>
                  <a:pt x="120" y="109"/>
                </a:lnTo>
                <a:lnTo>
                  <a:pt x="119" y="130"/>
                </a:lnTo>
                <a:lnTo>
                  <a:pt x="92" y="130"/>
                </a:lnTo>
                <a:lnTo>
                  <a:pt x="72" y="152"/>
                </a:lnTo>
                <a:lnTo>
                  <a:pt x="48" y="166"/>
                </a:lnTo>
                <a:lnTo>
                  <a:pt x="35" y="175"/>
                </a:lnTo>
                <a:lnTo>
                  <a:pt x="19" y="192"/>
                </a:lnTo>
                <a:lnTo>
                  <a:pt x="0" y="213"/>
                </a:lnTo>
                <a:lnTo>
                  <a:pt x="20" y="221"/>
                </a:lnTo>
                <a:lnTo>
                  <a:pt x="48" y="258"/>
                </a:lnTo>
                <a:lnTo>
                  <a:pt x="74" y="261"/>
                </a:lnTo>
                <a:lnTo>
                  <a:pt x="85" y="278"/>
                </a:lnTo>
                <a:lnTo>
                  <a:pt x="80" y="295"/>
                </a:lnTo>
                <a:lnTo>
                  <a:pt x="83" y="312"/>
                </a:lnTo>
                <a:lnTo>
                  <a:pt x="99" y="329"/>
                </a:lnTo>
                <a:lnTo>
                  <a:pt x="116" y="354"/>
                </a:lnTo>
                <a:lnTo>
                  <a:pt x="133" y="377"/>
                </a:lnTo>
                <a:lnTo>
                  <a:pt x="154" y="380"/>
                </a:lnTo>
                <a:lnTo>
                  <a:pt x="173" y="406"/>
                </a:lnTo>
              </a:path>
            </a:pathLst>
          </a:custGeom>
          <a:solidFill>
            <a:schemeClr val="accent4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11" name="Freeform 8"/>
          <p:cNvSpPr>
            <a:spLocks/>
          </p:cNvSpPr>
          <p:nvPr/>
        </p:nvSpPr>
        <p:spPr bwMode="auto">
          <a:xfrm>
            <a:off x="5783883" y="3140224"/>
            <a:ext cx="770068" cy="1424815"/>
          </a:xfrm>
          <a:custGeom>
            <a:avLst/>
            <a:gdLst>
              <a:gd name="T0" fmla="*/ 197 w 437"/>
              <a:gd name="T1" fmla="*/ 837 h 850"/>
              <a:gd name="T2" fmla="*/ 228 w 437"/>
              <a:gd name="T3" fmla="*/ 770 h 850"/>
              <a:gd name="T4" fmla="*/ 234 w 437"/>
              <a:gd name="T5" fmla="*/ 724 h 850"/>
              <a:gd name="T6" fmla="*/ 288 w 437"/>
              <a:gd name="T7" fmla="*/ 661 h 850"/>
              <a:gd name="T8" fmla="*/ 345 w 437"/>
              <a:gd name="T9" fmla="*/ 639 h 850"/>
              <a:gd name="T10" fmla="*/ 376 w 437"/>
              <a:gd name="T11" fmla="*/ 597 h 850"/>
              <a:gd name="T12" fmla="*/ 398 w 437"/>
              <a:gd name="T13" fmla="*/ 588 h 850"/>
              <a:gd name="T14" fmla="*/ 407 w 437"/>
              <a:gd name="T15" fmla="*/ 580 h 850"/>
              <a:gd name="T16" fmla="*/ 384 w 437"/>
              <a:gd name="T17" fmla="*/ 554 h 850"/>
              <a:gd name="T18" fmla="*/ 350 w 437"/>
              <a:gd name="T19" fmla="*/ 542 h 850"/>
              <a:gd name="T20" fmla="*/ 341 w 437"/>
              <a:gd name="T21" fmla="*/ 531 h 850"/>
              <a:gd name="T22" fmla="*/ 290 w 437"/>
              <a:gd name="T23" fmla="*/ 463 h 850"/>
              <a:gd name="T24" fmla="*/ 282 w 437"/>
              <a:gd name="T25" fmla="*/ 426 h 850"/>
              <a:gd name="T26" fmla="*/ 282 w 437"/>
              <a:gd name="T27" fmla="*/ 381 h 850"/>
              <a:gd name="T28" fmla="*/ 290 w 437"/>
              <a:gd name="T29" fmla="*/ 338 h 850"/>
              <a:gd name="T30" fmla="*/ 302 w 437"/>
              <a:gd name="T31" fmla="*/ 304 h 850"/>
              <a:gd name="T32" fmla="*/ 321 w 437"/>
              <a:gd name="T33" fmla="*/ 259 h 850"/>
              <a:gd name="T34" fmla="*/ 369 w 437"/>
              <a:gd name="T35" fmla="*/ 174 h 850"/>
              <a:gd name="T36" fmla="*/ 393 w 437"/>
              <a:gd name="T37" fmla="*/ 131 h 850"/>
              <a:gd name="T38" fmla="*/ 436 w 437"/>
              <a:gd name="T39" fmla="*/ 71 h 850"/>
              <a:gd name="T40" fmla="*/ 424 w 437"/>
              <a:gd name="T41" fmla="*/ 43 h 850"/>
              <a:gd name="T42" fmla="*/ 397 w 437"/>
              <a:gd name="T43" fmla="*/ 54 h 850"/>
              <a:gd name="T44" fmla="*/ 387 w 437"/>
              <a:gd name="T45" fmla="*/ 17 h 850"/>
              <a:gd name="T46" fmla="*/ 362 w 437"/>
              <a:gd name="T47" fmla="*/ 3 h 850"/>
              <a:gd name="T48" fmla="*/ 336 w 437"/>
              <a:gd name="T49" fmla="*/ 17 h 850"/>
              <a:gd name="T50" fmla="*/ 296 w 437"/>
              <a:gd name="T51" fmla="*/ 0 h 850"/>
              <a:gd name="T52" fmla="*/ 260 w 437"/>
              <a:gd name="T53" fmla="*/ 33 h 850"/>
              <a:gd name="T54" fmla="*/ 277 w 437"/>
              <a:gd name="T55" fmla="*/ 96 h 850"/>
              <a:gd name="T56" fmla="*/ 261 w 437"/>
              <a:gd name="T57" fmla="*/ 125 h 850"/>
              <a:gd name="T58" fmla="*/ 231 w 437"/>
              <a:gd name="T59" fmla="*/ 168 h 850"/>
              <a:gd name="T60" fmla="*/ 206 w 437"/>
              <a:gd name="T61" fmla="*/ 154 h 850"/>
              <a:gd name="T62" fmla="*/ 199 w 437"/>
              <a:gd name="T63" fmla="*/ 190 h 850"/>
              <a:gd name="T64" fmla="*/ 178 w 437"/>
              <a:gd name="T65" fmla="*/ 216 h 850"/>
              <a:gd name="T66" fmla="*/ 155 w 437"/>
              <a:gd name="T67" fmla="*/ 242 h 850"/>
              <a:gd name="T68" fmla="*/ 124 w 437"/>
              <a:gd name="T69" fmla="*/ 261 h 850"/>
              <a:gd name="T70" fmla="*/ 117 w 437"/>
              <a:gd name="T71" fmla="*/ 237 h 850"/>
              <a:gd name="T72" fmla="*/ 98 w 437"/>
              <a:gd name="T73" fmla="*/ 236 h 850"/>
              <a:gd name="T74" fmla="*/ 75 w 437"/>
              <a:gd name="T75" fmla="*/ 276 h 850"/>
              <a:gd name="T76" fmla="*/ 55 w 437"/>
              <a:gd name="T77" fmla="*/ 310 h 850"/>
              <a:gd name="T78" fmla="*/ 46 w 437"/>
              <a:gd name="T79" fmla="*/ 318 h 850"/>
              <a:gd name="T80" fmla="*/ 34 w 437"/>
              <a:gd name="T81" fmla="*/ 334 h 850"/>
              <a:gd name="T82" fmla="*/ 0 w 437"/>
              <a:gd name="T83" fmla="*/ 398 h 850"/>
              <a:gd name="T84" fmla="*/ 29 w 437"/>
              <a:gd name="T85" fmla="*/ 412 h 850"/>
              <a:gd name="T86" fmla="*/ 83 w 437"/>
              <a:gd name="T87" fmla="*/ 438 h 850"/>
              <a:gd name="T88" fmla="*/ 75 w 437"/>
              <a:gd name="T89" fmla="*/ 478 h 850"/>
              <a:gd name="T90" fmla="*/ 80 w 437"/>
              <a:gd name="T91" fmla="*/ 528 h 850"/>
              <a:gd name="T92" fmla="*/ 133 w 437"/>
              <a:gd name="T93" fmla="*/ 549 h 850"/>
              <a:gd name="T94" fmla="*/ 148 w 437"/>
              <a:gd name="T95" fmla="*/ 576 h 850"/>
              <a:gd name="T96" fmla="*/ 123 w 437"/>
              <a:gd name="T97" fmla="*/ 616 h 850"/>
              <a:gd name="T98" fmla="*/ 129 w 437"/>
              <a:gd name="T99" fmla="*/ 670 h 850"/>
              <a:gd name="T100" fmla="*/ 123 w 437"/>
              <a:gd name="T101" fmla="*/ 709 h 850"/>
              <a:gd name="T102" fmla="*/ 131 w 437"/>
              <a:gd name="T103" fmla="*/ 752 h 850"/>
              <a:gd name="T104" fmla="*/ 126 w 437"/>
              <a:gd name="T105" fmla="*/ 789 h 850"/>
              <a:gd name="T106" fmla="*/ 140 w 437"/>
              <a:gd name="T107" fmla="*/ 798 h 850"/>
              <a:gd name="T108" fmla="*/ 169 w 437"/>
              <a:gd name="T109" fmla="*/ 829 h 8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37" h="850">
                <a:moveTo>
                  <a:pt x="186" y="849"/>
                </a:moveTo>
                <a:lnTo>
                  <a:pt x="197" y="837"/>
                </a:lnTo>
                <a:lnTo>
                  <a:pt x="200" y="812"/>
                </a:lnTo>
                <a:lnTo>
                  <a:pt x="228" y="770"/>
                </a:lnTo>
                <a:lnTo>
                  <a:pt x="231" y="738"/>
                </a:lnTo>
                <a:lnTo>
                  <a:pt x="234" y="724"/>
                </a:lnTo>
                <a:lnTo>
                  <a:pt x="242" y="707"/>
                </a:lnTo>
                <a:lnTo>
                  <a:pt x="288" y="661"/>
                </a:lnTo>
                <a:lnTo>
                  <a:pt x="307" y="650"/>
                </a:lnTo>
                <a:lnTo>
                  <a:pt x="345" y="639"/>
                </a:lnTo>
                <a:lnTo>
                  <a:pt x="361" y="625"/>
                </a:lnTo>
                <a:lnTo>
                  <a:pt x="376" y="597"/>
                </a:lnTo>
                <a:lnTo>
                  <a:pt x="390" y="594"/>
                </a:lnTo>
                <a:lnTo>
                  <a:pt x="398" y="588"/>
                </a:lnTo>
                <a:lnTo>
                  <a:pt x="409" y="585"/>
                </a:lnTo>
                <a:lnTo>
                  <a:pt x="407" y="580"/>
                </a:lnTo>
                <a:lnTo>
                  <a:pt x="404" y="568"/>
                </a:lnTo>
                <a:lnTo>
                  <a:pt x="384" y="554"/>
                </a:lnTo>
                <a:lnTo>
                  <a:pt x="367" y="545"/>
                </a:lnTo>
                <a:lnTo>
                  <a:pt x="350" y="542"/>
                </a:lnTo>
                <a:lnTo>
                  <a:pt x="341" y="540"/>
                </a:lnTo>
                <a:lnTo>
                  <a:pt x="341" y="531"/>
                </a:lnTo>
                <a:lnTo>
                  <a:pt x="324" y="506"/>
                </a:lnTo>
                <a:lnTo>
                  <a:pt x="290" y="463"/>
                </a:lnTo>
                <a:lnTo>
                  <a:pt x="288" y="438"/>
                </a:lnTo>
                <a:lnTo>
                  <a:pt x="282" y="426"/>
                </a:lnTo>
                <a:lnTo>
                  <a:pt x="274" y="421"/>
                </a:lnTo>
                <a:lnTo>
                  <a:pt x="282" y="381"/>
                </a:lnTo>
                <a:lnTo>
                  <a:pt x="285" y="355"/>
                </a:lnTo>
                <a:lnTo>
                  <a:pt x="290" y="338"/>
                </a:lnTo>
                <a:lnTo>
                  <a:pt x="293" y="312"/>
                </a:lnTo>
                <a:lnTo>
                  <a:pt x="302" y="304"/>
                </a:lnTo>
                <a:lnTo>
                  <a:pt x="302" y="290"/>
                </a:lnTo>
                <a:lnTo>
                  <a:pt x="321" y="259"/>
                </a:lnTo>
                <a:lnTo>
                  <a:pt x="333" y="233"/>
                </a:lnTo>
                <a:lnTo>
                  <a:pt x="369" y="174"/>
                </a:lnTo>
                <a:lnTo>
                  <a:pt x="378" y="159"/>
                </a:lnTo>
                <a:lnTo>
                  <a:pt x="393" y="131"/>
                </a:lnTo>
                <a:lnTo>
                  <a:pt x="433" y="88"/>
                </a:lnTo>
                <a:lnTo>
                  <a:pt x="436" y="71"/>
                </a:lnTo>
                <a:lnTo>
                  <a:pt x="426" y="59"/>
                </a:lnTo>
                <a:lnTo>
                  <a:pt x="424" y="43"/>
                </a:lnTo>
                <a:lnTo>
                  <a:pt x="409" y="39"/>
                </a:lnTo>
                <a:lnTo>
                  <a:pt x="397" y="54"/>
                </a:lnTo>
                <a:lnTo>
                  <a:pt x="390" y="45"/>
                </a:lnTo>
                <a:lnTo>
                  <a:pt x="387" y="17"/>
                </a:lnTo>
                <a:lnTo>
                  <a:pt x="374" y="19"/>
                </a:lnTo>
                <a:lnTo>
                  <a:pt x="362" y="3"/>
                </a:lnTo>
                <a:lnTo>
                  <a:pt x="347" y="4"/>
                </a:lnTo>
                <a:lnTo>
                  <a:pt x="336" y="17"/>
                </a:lnTo>
                <a:lnTo>
                  <a:pt x="319" y="3"/>
                </a:lnTo>
                <a:lnTo>
                  <a:pt x="296" y="0"/>
                </a:lnTo>
                <a:lnTo>
                  <a:pt x="275" y="14"/>
                </a:lnTo>
                <a:lnTo>
                  <a:pt x="260" y="33"/>
                </a:lnTo>
                <a:lnTo>
                  <a:pt x="245" y="44"/>
                </a:lnTo>
                <a:lnTo>
                  <a:pt x="277" y="96"/>
                </a:lnTo>
                <a:lnTo>
                  <a:pt x="277" y="116"/>
                </a:lnTo>
                <a:lnTo>
                  <a:pt x="261" y="125"/>
                </a:lnTo>
                <a:lnTo>
                  <a:pt x="241" y="150"/>
                </a:lnTo>
                <a:lnTo>
                  <a:pt x="231" y="168"/>
                </a:lnTo>
                <a:lnTo>
                  <a:pt x="220" y="159"/>
                </a:lnTo>
                <a:lnTo>
                  <a:pt x="206" y="154"/>
                </a:lnTo>
                <a:lnTo>
                  <a:pt x="199" y="158"/>
                </a:lnTo>
                <a:lnTo>
                  <a:pt x="199" y="190"/>
                </a:lnTo>
                <a:lnTo>
                  <a:pt x="196" y="210"/>
                </a:lnTo>
                <a:lnTo>
                  <a:pt x="178" y="216"/>
                </a:lnTo>
                <a:lnTo>
                  <a:pt x="163" y="223"/>
                </a:lnTo>
                <a:lnTo>
                  <a:pt x="155" y="242"/>
                </a:lnTo>
                <a:lnTo>
                  <a:pt x="151" y="261"/>
                </a:lnTo>
                <a:lnTo>
                  <a:pt x="124" y="261"/>
                </a:lnTo>
                <a:lnTo>
                  <a:pt x="117" y="254"/>
                </a:lnTo>
                <a:lnTo>
                  <a:pt x="117" y="237"/>
                </a:lnTo>
                <a:lnTo>
                  <a:pt x="108" y="227"/>
                </a:lnTo>
                <a:lnTo>
                  <a:pt x="98" y="236"/>
                </a:lnTo>
                <a:lnTo>
                  <a:pt x="71" y="253"/>
                </a:lnTo>
                <a:lnTo>
                  <a:pt x="75" y="276"/>
                </a:lnTo>
                <a:lnTo>
                  <a:pt x="73" y="287"/>
                </a:lnTo>
                <a:lnTo>
                  <a:pt x="55" y="310"/>
                </a:lnTo>
                <a:lnTo>
                  <a:pt x="45" y="310"/>
                </a:lnTo>
                <a:lnTo>
                  <a:pt x="46" y="318"/>
                </a:lnTo>
                <a:lnTo>
                  <a:pt x="49" y="330"/>
                </a:lnTo>
                <a:lnTo>
                  <a:pt x="34" y="334"/>
                </a:lnTo>
                <a:lnTo>
                  <a:pt x="12" y="338"/>
                </a:lnTo>
                <a:lnTo>
                  <a:pt x="0" y="398"/>
                </a:lnTo>
                <a:lnTo>
                  <a:pt x="12" y="405"/>
                </a:lnTo>
                <a:lnTo>
                  <a:pt x="29" y="412"/>
                </a:lnTo>
                <a:lnTo>
                  <a:pt x="55" y="421"/>
                </a:lnTo>
                <a:lnTo>
                  <a:pt x="83" y="438"/>
                </a:lnTo>
                <a:lnTo>
                  <a:pt x="83" y="446"/>
                </a:lnTo>
                <a:lnTo>
                  <a:pt x="75" y="478"/>
                </a:lnTo>
                <a:lnTo>
                  <a:pt x="75" y="515"/>
                </a:lnTo>
                <a:lnTo>
                  <a:pt x="80" y="528"/>
                </a:lnTo>
                <a:lnTo>
                  <a:pt x="99" y="534"/>
                </a:lnTo>
                <a:lnTo>
                  <a:pt x="133" y="549"/>
                </a:lnTo>
                <a:lnTo>
                  <a:pt x="146" y="557"/>
                </a:lnTo>
                <a:lnTo>
                  <a:pt x="148" y="576"/>
                </a:lnTo>
                <a:lnTo>
                  <a:pt x="137" y="588"/>
                </a:lnTo>
                <a:lnTo>
                  <a:pt x="123" y="616"/>
                </a:lnTo>
                <a:lnTo>
                  <a:pt x="123" y="633"/>
                </a:lnTo>
                <a:lnTo>
                  <a:pt x="129" y="670"/>
                </a:lnTo>
                <a:lnTo>
                  <a:pt x="126" y="685"/>
                </a:lnTo>
                <a:lnTo>
                  <a:pt x="123" y="709"/>
                </a:lnTo>
                <a:lnTo>
                  <a:pt x="137" y="727"/>
                </a:lnTo>
                <a:lnTo>
                  <a:pt x="131" y="752"/>
                </a:lnTo>
                <a:lnTo>
                  <a:pt x="126" y="773"/>
                </a:lnTo>
                <a:lnTo>
                  <a:pt x="126" y="789"/>
                </a:lnTo>
                <a:lnTo>
                  <a:pt x="129" y="792"/>
                </a:lnTo>
                <a:lnTo>
                  <a:pt x="140" y="798"/>
                </a:lnTo>
                <a:lnTo>
                  <a:pt x="160" y="815"/>
                </a:lnTo>
                <a:lnTo>
                  <a:pt x="169" y="829"/>
                </a:lnTo>
                <a:lnTo>
                  <a:pt x="186" y="849"/>
                </a:lnTo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grpSp>
        <p:nvGrpSpPr>
          <p:cNvPr id="2" name="1 Grupo"/>
          <p:cNvGrpSpPr/>
          <p:nvPr/>
        </p:nvGrpSpPr>
        <p:grpSpPr>
          <a:xfrm>
            <a:off x="6886137" y="3398354"/>
            <a:ext cx="1207949" cy="735012"/>
            <a:chOff x="6488251" y="3753086"/>
            <a:chExt cx="1207949" cy="735012"/>
          </a:xfrm>
          <a:solidFill>
            <a:srgbClr val="00B0F0"/>
          </a:solidFill>
        </p:grpSpPr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6488251" y="4263511"/>
              <a:ext cx="164584" cy="135627"/>
            </a:xfrm>
            <a:custGeom>
              <a:avLst/>
              <a:gdLst>
                <a:gd name="T0" fmla="*/ 78 w 93"/>
                <a:gd name="T1" fmla="*/ 0 h 81"/>
                <a:gd name="T2" fmla="*/ 52 w 93"/>
                <a:gd name="T3" fmla="*/ 0 h 81"/>
                <a:gd name="T4" fmla="*/ 21 w 93"/>
                <a:gd name="T5" fmla="*/ 17 h 81"/>
                <a:gd name="T6" fmla="*/ 21 w 93"/>
                <a:gd name="T7" fmla="*/ 34 h 81"/>
                <a:gd name="T8" fmla="*/ 12 w 93"/>
                <a:gd name="T9" fmla="*/ 37 h 81"/>
                <a:gd name="T10" fmla="*/ 3 w 93"/>
                <a:gd name="T11" fmla="*/ 49 h 81"/>
                <a:gd name="T12" fmla="*/ 0 w 93"/>
                <a:gd name="T13" fmla="*/ 60 h 81"/>
                <a:gd name="T14" fmla="*/ 9 w 93"/>
                <a:gd name="T15" fmla="*/ 63 h 81"/>
                <a:gd name="T16" fmla="*/ 26 w 93"/>
                <a:gd name="T17" fmla="*/ 80 h 81"/>
                <a:gd name="T18" fmla="*/ 38 w 93"/>
                <a:gd name="T19" fmla="*/ 80 h 81"/>
                <a:gd name="T20" fmla="*/ 38 w 93"/>
                <a:gd name="T21" fmla="*/ 71 h 81"/>
                <a:gd name="T22" fmla="*/ 47 w 93"/>
                <a:gd name="T23" fmla="*/ 54 h 81"/>
                <a:gd name="T24" fmla="*/ 57 w 93"/>
                <a:gd name="T25" fmla="*/ 57 h 81"/>
                <a:gd name="T26" fmla="*/ 66 w 93"/>
                <a:gd name="T27" fmla="*/ 45 h 81"/>
                <a:gd name="T28" fmla="*/ 89 w 93"/>
                <a:gd name="T29" fmla="*/ 23 h 81"/>
                <a:gd name="T30" fmla="*/ 92 w 93"/>
                <a:gd name="T31" fmla="*/ 17 h 81"/>
                <a:gd name="T32" fmla="*/ 89 w 93"/>
                <a:gd name="T33" fmla="*/ 14 h 81"/>
                <a:gd name="T34" fmla="*/ 78 w 93"/>
                <a:gd name="T3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" h="81">
                  <a:moveTo>
                    <a:pt x="78" y="0"/>
                  </a:moveTo>
                  <a:lnTo>
                    <a:pt x="52" y="0"/>
                  </a:lnTo>
                  <a:lnTo>
                    <a:pt x="21" y="17"/>
                  </a:lnTo>
                  <a:lnTo>
                    <a:pt x="21" y="34"/>
                  </a:lnTo>
                  <a:lnTo>
                    <a:pt x="12" y="37"/>
                  </a:lnTo>
                  <a:lnTo>
                    <a:pt x="3" y="49"/>
                  </a:lnTo>
                  <a:lnTo>
                    <a:pt x="0" y="60"/>
                  </a:lnTo>
                  <a:lnTo>
                    <a:pt x="9" y="63"/>
                  </a:lnTo>
                  <a:lnTo>
                    <a:pt x="26" y="80"/>
                  </a:lnTo>
                  <a:lnTo>
                    <a:pt x="38" y="80"/>
                  </a:lnTo>
                  <a:lnTo>
                    <a:pt x="38" y="71"/>
                  </a:lnTo>
                  <a:lnTo>
                    <a:pt x="47" y="54"/>
                  </a:lnTo>
                  <a:lnTo>
                    <a:pt x="57" y="57"/>
                  </a:lnTo>
                  <a:lnTo>
                    <a:pt x="66" y="45"/>
                  </a:lnTo>
                  <a:lnTo>
                    <a:pt x="89" y="23"/>
                  </a:lnTo>
                  <a:lnTo>
                    <a:pt x="92" y="17"/>
                  </a:lnTo>
                  <a:lnTo>
                    <a:pt x="89" y="14"/>
                  </a:lnTo>
                  <a:lnTo>
                    <a:pt x="78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6563748" y="4413721"/>
              <a:ext cx="89087" cy="74377"/>
            </a:xfrm>
            <a:custGeom>
              <a:avLst/>
              <a:gdLst>
                <a:gd name="T0" fmla="*/ 9 w 50"/>
                <a:gd name="T1" fmla="*/ 0 h 44"/>
                <a:gd name="T2" fmla="*/ 9 w 50"/>
                <a:gd name="T3" fmla="*/ 9 h 44"/>
                <a:gd name="T4" fmla="*/ 0 w 50"/>
                <a:gd name="T5" fmla="*/ 17 h 44"/>
                <a:gd name="T6" fmla="*/ 0 w 50"/>
                <a:gd name="T7" fmla="*/ 31 h 44"/>
                <a:gd name="T8" fmla="*/ 9 w 50"/>
                <a:gd name="T9" fmla="*/ 43 h 44"/>
                <a:gd name="T10" fmla="*/ 17 w 50"/>
                <a:gd name="T11" fmla="*/ 34 h 44"/>
                <a:gd name="T12" fmla="*/ 23 w 50"/>
                <a:gd name="T13" fmla="*/ 38 h 44"/>
                <a:gd name="T14" fmla="*/ 37 w 50"/>
                <a:gd name="T15" fmla="*/ 43 h 44"/>
                <a:gd name="T16" fmla="*/ 49 w 50"/>
                <a:gd name="T17" fmla="*/ 38 h 44"/>
                <a:gd name="T18" fmla="*/ 46 w 50"/>
                <a:gd name="T19" fmla="*/ 29 h 44"/>
                <a:gd name="T20" fmla="*/ 35 w 50"/>
                <a:gd name="T21" fmla="*/ 17 h 44"/>
                <a:gd name="T22" fmla="*/ 26 w 50"/>
                <a:gd name="T23" fmla="*/ 14 h 44"/>
                <a:gd name="T24" fmla="*/ 17 w 50"/>
                <a:gd name="T25" fmla="*/ 14 h 44"/>
                <a:gd name="T26" fmla="*/ 9 w 50"/>
                <a:gd name="T2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44">
                  <a:moveTo>
                    <a:pt x="9" y="0"/>
                  </a:moveTo>
                  <a:lnTo>
                    <a:pt x="9" y="9"/>
                  </a:lnTo>
                  <a:lnTo>
                    <a:pt x="0" y="17"/>
                  </a:lnTo>
                  <a:lnTo>
                    <a:pt x="0" y="31"/>
                  </a:lnTo>
                  <a:lnTo>
                    <a:pt x="9" y="43"/>
                  </a:lnTo>
                  <a:lnTo>
                    <a:pt x="17" y="34"/>
                  </a:lnTo>
                  <a:lnTo>
                    <a:pt x="23" y="38"/>
                  </a:lnTo>
                  <a:lnTo>
                    <a:pt x="37" y="43"/>
                  </a:lnTo>
                  <a:lnTo>
                    <a:pt x="49" y="38"/>
                  </a:lnTo>
                  <a:lnTo>
                    <a:pt x="46" y="29"/>
                  </a:lnTo>
                  <a:lnTo>
                    <a:pt x="35" y="17"/>
                  </a:lnTo>
                  <a:lnTo>
                    <a:pt x="26" y="14"/>
                  </a:lnTo>
                  <a:lnTo>
                    <a:pt x="17" y="14"/>
                  </a:lnTo>
                  <a:lnTo>
                    <a:pt x="9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6904993" y="3799753"/>
              <a:ext cx="446941" cy="350006"/>
            </a:xfrm>
            <a:custGeom>
              <a:avLst/>
              <a:gdLst>
                <a:gd name="T0" fmla="*/ 199 w 254"/>
                <a:gd name="T1" fmla="*/ 0 h 208"/>
                <a:gd name="T2" fmla="*/ 177 w 254"/>
                <a:gd name="T3" fmla="*/ 14 h 208"/>
                <a:gd name="T4" fmla="*/ 182 w 254"/>
                <a:gd name="T5" fmla="*/ 20 h 208"/>
                <a:gd name="T6" fmla="*/ 193 w 254"/>
                <a:gd name="T7" fmla="*/ 20 h 208"/>
                <a:gd name="T8" fmla="*/ 187 w 254"/>
                <a:gd name="T9" fmla="*/ 31 h 208"/>
                <a:gd name="T10" fmla="*/ 173 w 254"/>
                <a:gd name="T11" fmla="*/ 45 h 208"/>
                <a:gd name="T12" fmla="*/ 187 w 254"/>
                <a:gd name="T13" fmla="*/ 43 h 208"/>
                <a:gd name="T14" fmla="*/ 196 w 254"/>
                <a:gd name="T15" fmla="*/ 51 h 208"/>
                <a:gd name="T16" fmla="*/ 196 w 254"/>
                <a:gd name="T17" fmla="*/ 54 h 208"/>
                <a:gd name="T18" fmla="*/ 208 w 254"/>
                <a:gd name="T19" fmla="*/ 65 h 208"/>
                <a:gd name="T20" fmla="*/ 219 w 254"/>
                <a:gd name="T21" fmla="*/ 60 h 208"/>
                <a:gd name="T22" fmla="*/ 225 w 254"/>
                <a:gd name="T23" fmla="*/ 43 h 208"/>
                <a:gd name="T24" fmla="*/ 239 w 254"/>
                <a:gd name="T25" fmla="*/ 45 h 208"/>
                <a:gd name="T26" fmla="*/ 248 w 254"/>
                <a:gd name="T27" fmla="*/ 54 h 208"/>
                <a:gd name="T28" fmla="*/ 253 w 254"/>
                <a:gd name="T29" fmla="*/ 65 h 208"/>
                <a:gd name="T30" fmla="*/ 244 w 254"/>
                <a:gd name="T31" fmla="*/ 77 h 208"/>
                <a:gd name="T32" fmla="*/ 233 w 254"/>
                <a:gd name="T33" fmla="*/ 83 h 208"/>
                <a:gd name="T34" fmla="*/ 241 w 254"/>
                <a:gd name="T35" fmla="*/ 97 h 208"/>
                <a:gd name="T36" fmla="*/ 239 w 254"/>
                <a:gd name="T37" fmla="*/ 110 h 208"/>
                <a:gd name="T38" fmla="*/ 236 w 254"/>
                <a:gd name="T39" fmla="*/ 128 h 208"/>
                <a:gd name="T40" fmla="*/ 230 w 254"/>
                <a:gd name="T41" fmla="*/ 145 h 208"/>
                <a:gd name="T42" fmla="*/ 210 w 254"/>
                <a:gd name="T43" fmla="*/ 148 h 208"/>
                <a:gd name="T44" fmla="*/ 216 w 254"/>
                <a:gd name="T45" fmla="*/ 159 h 208"/>
                <a:gd name="T46" fmla="*/ 225 w 254"/>
                <a:gd name="T47" fmla="*/ 173 h 208"/>
                <a:gd name="T48" fmla="*/ 213 w 254"/>
                <a:gd name="T49" fmla="*/ 181 h 208"/>
                <a:gd name="T50" fmla="*/ 208 w 254"/>
                <a:gd name="T51" fmla="*/ 198 h 208"/>
                <a:gd name="T52" fmla="*/ 199 w 254"/>
                <a:gd name="T53" fmla="*/ 202 h 208"/>
                <a:gd name="T54" fmla="*/ 191 w 254"/>
                <a:gd name="T55" fmla="*/ 196 h 208"/>
                <a:gd name="T56" fmla="*/ 182 w 254"/>
                <a:gd name="T57" fmla="*/ 196 h 208"/>
                <a:gd name="T58" fmla="*/ 165 w 254"/>
                <a:gd name="T59" fmla="*/ 207 h 208"/>
                <a:gd name="T60" fmla="*/ 142 w 254"/>
                <a:gd name="T61" fmla="*/ 179 h 208"/>
                <a:gd name="T62" fmla="*/ 122 w 254"/>
                <a:gd name="T63" fmla="*/ 184 h 208"/>
                <a:gd name="T64" fmla="*/ 108 w 254"/>
                <a:gd name="T65" fmla="*/ 171 h 208"/>
                <a:gd name="T66" fmla="*/ 102 w 254"/>
                <a:gd name="T67" fmla="*/ 153 h 208"/>
                <a:gd name="T68" fmla="*/ 102 w 254"/>
                <a:gd name="T69" fmla="*/ 136 h 208"/>
                <a:gd name="T70" fmla="*/ 85 w 254"/>
                <a:gd name="T71" fmla="*/ 131 h 208"/>
                <a:gd name="T72" fmla="*/ 76 w 254"/>
                <a:gd name="T73" fmla="*/ 131 h 208"/>
                <a:gd name="T74" fmla="*/ 71 w 254"/>
                <a:gd name="T75" fmla="*/ 122 h 208"/>
                <a:gd name="T76" fmla="*/ 62 w 254"/>
                <a:gd name="T77" fmla="*/ 131 h 208"/>
                <a:gd name="T78" fmla="*/ 57 w 254"/>
                <a:gd name="T79" fmla="*/ 145 h 208"/>
                <a:gd name="T80" fmla="*/ 42 w 254"/>
                <a:gd name="T81" fmla="*/ 157 h 208"/>
                <a:gd name="T82" fmla="*/ 26 w 254"/>
                <a:gd name="T83" fmla="*/ 136 h 208"/>
                <a:gd name="T84" fmla="*/ 0 w 254"/>
                <a:gd name="T85" fmla="*/ 133 h 208"/>
                <a:gd name="T86" fmla="*/ 5 w 254"/>
                <a:gd name="T87" fmla="*/ 122 h 208"/>
                <a:gd name="T88" fmla="*/ 23 w 254"/>
                <a:gd name="T89" fmla="*/ 110 h 208"/>
                <a:gd name="T90" fmla="*/ 26 w 254"/>
                <a:gd name="T91" fmla="*/ 97 h 208"/>
                <a:gd name="T92" fmla="*/ 45 w 254"/>
                <a:gd name="T93" fmla="*/ 71 h 208"/>
                <a:gd name="T94" fmla="*/ 68 w 254"/>
                <a:gd name="T95" fmla="*/ 69 h 208"/>
                <a:gd name="T96" fmla="*/ 88 w 254"/>
                <a:gd name="T97" fmla="*/ 48 h 208"/>
                <a:gd name="T98" fmla="*/ 94 w 254"/>
                <a:gd name="T99" fmla="*/ 37 h 208"/>
                <a:gd name="T100" fmla="*/ 108 w 254"/>
                <a:gd name="T101" fmla="*/ 23 h 208"/>
                <a:gd name="T102" fmla="*/ 116 w 254"/>
                <a:gd name="T103" fmla="*/ 29 h 208"/>
                <a:gd name="T104" fmla="*/ 137 w 254"/>
                <a:gd name="T105" fmla="*/ 20 h 208"/>
                <a:gd name="T106" fmla="*/ 142 w 254"/>
                <a:gd name="T107" fmla="*/ 5 h 208"/>
                <a:gd name="T108" fmla="*/ 170 w 254"/>
                <a:gd name="T109" fmla="*/ 3 h 208"/>
                <a:gd name="T110" fmla="*/ 199 w 254"/>
                <a:gd name="T111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54" h="208">
                  <a:moveTo>
                    <a:pt x="199" y="0"/>
                  </a:moveTo>
                  <a:lnTo>
                    <a:pt x="177" y="14"/>
                  </a:lnTo>
                  <a:lnTo>
                    <a:pt x="182" y="20"/>
                  </a:lnTo>
                  <a:lnTo>
                    <a:pt x="193" y="20"/>
                  </a:lnTo>
                  <a:lnTo>
                    <a:pt x="187" y="31"/>
                  </a:lnTo>
                  <a:lnTo>
                    <a:pt x="173" y="45"/>
                  </a:lnTo>
                  <a:lnTo>
                    <a:pt x="187" y="43"/>
                  </a:lnTo>
                  <a:lnTo>
                    <a:pt x="196" y="51"/>
                  </a:lnTo>
                  <a:lnTo>
                    <a:pt x="196" y="54"/>
                  </a:lnTo>
                  <a:lnTo>
                    <a:pt x="208" y="65"/>
                  </a:lnTo>
                  <a:lnTo>
                    <a:pt x="219" y="60"/>
                  </a:lnTo>
                  <a:lnTo>
                    <a:pt x="225" y="43"/>
                  </a:lnTo>
                  <a:lnTo>
                    <a:pt x="239" y="45"/>
                  </a:lnTo>
                  <a:lnTo>
                    <a:pt x="248" y="54"/>
                  </a:lnTo>
                  <a:lnTo>
                    <a:pt x="253" y="65"/>
                  </a:lnTo>
                  <a:lnTo>
                    <a:pt x="244" y="77"/>
                  </a:lnTo>
                  <a:lnTo>
                    <a:pt x="233" y="83"/>
                  </a:lnTo>
                  <a:lnTo>
                    <a:pt x="241" y="97"/>
                  </a:lnTo>
                  <a:lnTo>
                    <a:pt x="239" y="110"/>
                  </a:lnTo>
                  <a:lnTo>
                    <a:pt x="236" y="128"/>
                  </a:lnTo>
                  <a:lnTo>
                    <a:pt x="230" y="145"/>
                  </a:lnTo>
                  <a:lnTo>
                    <a:pt x="210" y="148"/>
                  </a:lnTo>
                  <a:lnTo>
                    <a:pt x="216" y="159"/>
                  </a:lnTo>
                  <a:lnTo>
                    <a:pt x="225" y="173"/>
                  </a:lnTo>
                  <a:lnTo>
                    <a:pt x="213" y="181"/>
                  </a:lnTo>
                  <a:lnTo>
                    <a:pt x="208" y="198"/>
                  </a:lnTo>
                  <a:lnTo>
                    <a:pt x="199" y="202"/>
                  </a:lnTo>
                  <a:lnTo>
                    <a:pt x="191" y="196"/>
                  </a:lnTo>
                  <a:lnTo>
                    <a:pt x="182" y="196"/>
                  </a:lnTo>
                  <a:lnTo>
                    <a:pt x="165" y="207"/>
                  </a:lnTo>
                  <a:lnTo>
                    <a:pt x="142" y="179"/>
                  </a:lnTo>
                  <a:lnTo>
                    <a:pt x="122" y="184"/>
                  </a:lnTo>
                  <a:lnTo>
                    <a:pt x="108" y="171"/>
                  </a:lnTo>
                  <a:lnTo>
                    <a:pt x="102" y="153"/>
                  </a:lnTo>
                  <a:lnTo>
                    <a:pt x="102" y="136"/>
                  </a:lnTo>
                  <a:lnTo>
                    <a:pt x="85" y="131"/>
                  </a:lnTo>
                  <a:lnTo>
                    <a:pt x="76" y="131"/>
                  </a:lnTo>
                  <a:lnTo>
                    <a:pt x="71" y="122"/>
                  </a:lnTo>
                  <a:lnTo>
                    <a:pt x="62" y="131"/>
                  </a:lnTo>
                  <a:lnTo>
                    <a:pt x="57" y="145"/>
                  </a:lnTo>
                  <a:lnTo>
                    <a:pt x="42" y="157"/>
                  </a:lnTo>
                  <a:lnTo>
                    <a:pt x="26" y="136"/>
                  </a:lnTo>
                  <a:lnTo>
                    <a:pt x="0" y="133"/>
                  </a:lnTo>
                  <a:lnTo>
                    <a:pt x="5" y="122"/>
                  </a:lnTo>
                  <a:lnTo>
                    <a:pt x="23" y="110"/>
                  </a:lnTo>
                  <a:lnTo>
                    <a:pt x="26" y="97"/>
                  </a:lnTo>
                  <a:lnTo>
                    <a:pt x="45" y="71"/>
                  </a:lnTo>
                  <a:lnTo>
                    <a:pt x="68" y="69"/>
                  </a:lnTo>
                  <a:lnTo>
                    <a:pt x="88" y="48"/>
                  </a:lnTo>
                  <a:lnTo>
                    <a:pt x="94" y="37"/>
                  </a:lnTo>
                  <a:lnTo>
                    <a:pt x="108" y="23"/>
                  </a:lnTo>
                  <a:lnTo>
                    <a:pt x="116" y="29"/>
                  </a:lnTo>
                  <a:lnTo>
                    <a:pt x="137" y="20"/>
                  </a:lnTo>
                  <a:lnTo>
                    <a:pt x="142" y="5"/>
                  </a:lnTo>
                  <a:lnTo>
                    <a:pt x="170" y="3"/>
                  </a:lnTo>
                  <a:lnTo>
                    <a:pt x="199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>
              <a:off x="7484809" y="3753086"/>
              <a:ext cx="211391" cy="144377"/>
            </a:xfrm>
            <a:custGeom>
              <a:avLst/>
              <a:gdLst>
                <a:gd name="T0" fmla="*/ 0 w 120"/>
                <a:gd name="T1" fmla="*/ 4 h 86"/>
                <a:gd name="T2" fmla="*/ 10 w 120"/>
                <a:gd name="T3" fmla="*/ 0 h 86"/>
                <a:gd name="T4" fmla="*/ 36 w 120"/>
                <a:gd name="T5" fmla="*/ 4 h 86"/>
                <a:gd name="T6" fmla="*/ 46 w 120"/>
                <a:gd name="T7" fmla="*/ 7 h 86"/>
                <a:gd name="T8" fmla="*/ 55 w 120"/>
                <a:gd name="T9" fmla="*/ 4 h 86"/>
                <a:gd name="T10" fmla="*/ 70 w 120"/>
                <a:gd name="T11" fmla="*/ 0 h 86"/>
                <a:gd name="T12" fmla="*/ 86 w 120"/>
                <a:gd name="T13" fmla="*/ 2 h 86"/>
                <a:gd name="T14" fmla="*/ 101 w 120"/>
                <a:gd name="T15" fmla="*/ 9 h 86"/>
                <a:gd name="T16" fmla="*/ 110 w 120"/>
                <a:gd name="T17" fmla="*/ 31 h 86"/>
                <a:gd name="T18" fmla="*/ 105 w 120"/>
                <a:gd name="T19" fmla="*/ 42 h 86"/>
                <a:gd name="T20" fmla="*/ 112 w 120"/>
                <a:gd name="T21" fmla="*/ 57 h 86"/>
                <a:gd name="T22" fmla="*/ 119 w 120"/>
                <a:gd name="T23" fmla="*/ 71 h 86"/>
                <a:gd name="T24" fmla="*/ 117 w 120"/>
                <a:gd name="T25" fmla="*/ 85 h 86"/>
                <a:gd name="T26" fmla="*/ 110 w 120"/>
                <a:gd name="T27" fmla="*/ 73 h 86"/>
                <a:gd name="T28" fmla="*/ 91 w 120"/>
                <a:gd name="T29" fmla="*/ 54 h 86"/>
                <a:gd name="T30" fmla="*/ 60 w 120"/>
                <a:gd name="T31" fmla="*/ 42 h 86"/>
                <a:gd name="T32" fmla="*/ 36 w 120"/>
                <a:gd name="T33" fmla="*/ 40 h 86"/>
                <a:gd name="T34" fmla="*/ 19 w 120"/>
                <a:gd name="T35" fmla="*/ 45 h 86"/>
                <a:gd name="T36" fmla="*/ 12 w 120"/>
                <a:gd name="T37" fmla="*/ 38 h 86"/>
                <a:gd name="T38" fmla="*/ 10 w 120"/>
                <a:gd name="T39" fmla="*/ 24 h 86"/>
                <a:gd name="T40" fmla="*/ 0 w 120"/>
                <a:gd name="T41" fmla="*/ 18 h 86"/>
                <a:gd name="T42" fmla="*/ 0 w 120"/>
                <a:gd name="T43" fmla="*/ 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0" h="86">
                  <a:moveTo>
                    <a:pt x="0" y="4"/>
                  </a:moveTo>
                  <a:lnTo>
                    <a:pt x="10" y="0"/>
                  </a:lnTo>
                  <a:lnTo>
                    <a:pt x="36" y="4"/>
                  </a:lnTo>
                  <a:lnTo>
                    <a:pt x="46" y="7"/>
                  </a:lnTo>
                  <a:lnTo>
                    <a:pt x="55" y="4"/>
                  </a:lnTo>
                  <a:lnTo>
                    <a:pt x="70" y="0"/>
                  </a:lnTo>
                  <a:lnTo>
                    <a:pt x="86" y="2"/>
                  </a:lnTo>
                  <a:lnTo>
                    <a:pt x="101" y="9"/>
                  </a:lnTo>
                  <a:lnTo>
                    <a:pt x="110" y="31"/>
                  </a:lnTo>
                  <a:lnTo>
                    <a:pt x="105" y="42"/>
                  </a:lnTo>
                  <a:lnTo>
                    <a:pt x="112" y="57"/>
                  </a:lnTo>
                  <a:lnTo>
                    <a:pt x="119" y="71"/>
                  </a:lnTo>
                  <a:lnTo>
                    <a:pt x="117" y="85"/>
                  </a:lnTo>
                  <a:lnTo>
                    <a:pt x="110" y="73"/>
                  </a:lnTo>
                  <a:lnTo>
                    <a:pt x="91" y="54"/>
                  </a:lnTo>
                  <a:lnTo>
                    <a:pt x="60" y="42"/>
                  </a:lnTo>
                  <a:lnTo>
                    <a:pt x="36" y="40"/>
                  </a:lnTo>
                  <a:lnTo>
                    <a:pt x="19" y="45"/>
                  </a:lnTo>
                  <a:lnTo>
                    <a:pt x="12" y="38"/>
                  </a:lnTo>
                  <a:lnTo>
                    <a:pt x="10" y="24"/>
                  </a:lnTo>
                  <a:lnTo>
                    <a:pt x="0" y="18"/>
                  </a:lnTo>
                  <a:lnTo>
                    <a:pt x="0" y="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17" name="Freeform 13"/>
            <p:cNvSpPr>
              <a:spLocks/>
            </p:cNvSpPr>
            <p:nvPr/>
          </p:nvSpPr>
          <p:spPr bwMode="auto">
            <a:xfrm>
              <a:off x="7140543" y="4183301"/>
              <a:ext cx="70967" cy="52501"/>
            </a:xfrm>
            <a:custGeom>
              <a:avLst/>
              <a:gdLst>
                <a:gd name="T0" fmla="*/ 12 w 40"/>
                <a:gd name="T1" fmla="*/ 0 h 32"/>
                <a:gd name="T2" fmla="*/ 0 w 40"/>
                <a:gd name="T3" fmla="*/ 14 h 32"/>
                <a:gd name="T4" fmla="*/ 5 w 40"/>
                <a:gd name="T5" fmla="*/ 25 h 32"/>
                <a:gd name="T6" fmla="*/ 14 w 40"/>
                <a:gd name="T7" fmla="*/ 31 h 32"/>
                <a:gd name="T8" fmla="*/ 28 w 40"/>
                <a:gd name="T9" fmla="*/ 25 h 32"/>
                <a:gd name="T10" fmla="*/ 39 w 40"/>
                <a:gd name="T11" fmla="*/ 19 h 32"/>
                <a:gd name="T12" fmla="*/ 34 w 40"/>
                <a:gd name="T13" fmla="*/ 11 h 32"/>
                <a:gd name="T14" fmla="*/ 12 w 40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32">
                  <a:moveTo>
                    <a:pt x="12" y="0"/>
                  </a:moveTo>
                  <a:lnTo>
                    <a:pt x="0" y="14"/>
                  </a:lnTo>
                  <a:lnTo>
                    <a:pt x="5" y="25"/>
                  </a:lnTo>
                  <a:lnTo>
                    <a:pt x="14" y="31"/>
                  </a:lnTo>
                  <a:lnTo>
                    <a:pt x="28" y="25"/>
                  </a:lnTo>
                  <a:lnTo>
                    <a:pt x="39" y="19"/>
                  </a:lnTo>
                  <a:lnTo>
                    <a:pt x="34" y="11"/>
                  </a:lnTo>
                  <a:lnTo>
                    <a:pt x="12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</p:grpSp>
      <p:sp>
        <p:nvSpPr>
          <p:cNvPr id="18" name="Freeform 14"/>
          <p:cNvSpPr>
            <a:spLocks/>
          </p:cNvSpPr>
          <p:nvPr/>
        </p:nvSpPr>
        <p:spPr bwMode="auto">
          <a:xfrm>
            <a:off x="6418056" y="2071250"/>
            <a:ext cx="1182281" cy="1191477"/>
          </a:xfrm>
          <a:custGeom>
            <a:avLst/>
            <a:gdLst>
              <a:gd name="T0" fmla="*/ 119 w 671"/>
              <a:gd name="T1" fmla="*/ 164 h 711"/>
              <a:gd name="T2" fmla="*/ 104 w 671"/>
              <a:gd name="T3" fmla="*/ 217 h 711"/>
              <a:gd name="T4" fmla="*/ 100 w 671"/>
              <a:gd name="T5" fmla="*/ 270 h 711"/>
              <a:gd name="T6" fmla="*/ 28 w 671"/>
              <a:gd name="T7" fmla="*/ 357 h 711"/>
              <a:gd name="T8" fmla="*/ 45 w 671"/>
              <a:gd name="T9" fmla="*/ 381 h 711"/>
              <a:gd name="T10" fmla="*/ 37 w 671"/>
              <a:gd name="T11" fmla="*/ 459 h 711"/>
              <a:gd name="T12" fmla="*/ 29 w 671"/>
              <a:gd name="T13" fmla="*/ 514 h 711"/>
              <a:gd name="T14" fmla="*/ 20 w 671"/>
              <a:gd name="T15" fmla="*/ 552 h 711"/>
              <a:gd name="T16" fmla="*/ 9 w 671"/>
              <a:gd name="T17" fmla="*/ 595 h 711"/>
              <a:gd name="T18" fmla="*/ 0 w 671"/>
              <a:gd name="T19" fmla="*/ 625 h 711"/>
              <a:gd name="T20" fmla="*/ 31 w 671"/>
              <a:gd name="T21" fmla="*/ 644 h 711"/>
              <a:gd name="T22" fmla="*/ 39 w 671"/>
              <a:gd name="T23" fmla="*/ 681 h 711"/>
              <a:gd name="T24" fmla="*/ 62 w 671"/>
              <a:gd name="T25" fmla="*/ 670 h 711"/>
              <a:gd name="T26" fmla="*/ 76 w 671"/>
              <a:gd name="T27" fmla="*/ 696 h 711"/>
              <a:gd name="T28" fmla="*/ 105 w 671"/>
              <a:gd name="T29" fmla="*/ 670 h 711"/>
              <a:gd name="T30" fmla="*/ 119 w 671"/>
              <a:gd name="T31" fmla="*/ 650 h 711"/>
              <a:gd name="T32" fmla="*/ 156 w 671"/>
              <a:gd name="T33" fmla="*/ 639 h 711"/>
              <a:gd name="T34" fmla="*/ 164 w 671"/>
              <a:gd name="T35" fmla="*/ 610 h 711"/>
              <a:gd name="T36" fmla="*/ 136 w 671"/>
              <a:gd name="T37" fmla="*/ 596 h 711"/>
              <a:gd name="T38" fmla="*/ 199 w 671"/>
              <a:gd name="T39" fmla="*/ 537 h 711"/>
              <a:gd name="T40" fmla="*/ 318 w 671"/>
              <a:gd name="T41" fmla="*/ 485 h 711"/>
              <a:gd name="T42" fmla="*/ 411 w 671"/>
              <a:gd name="T43" fmla="*/ 442 h 711"/>
              <a:gd name="T44" fmla="*/ 463 w 671"/>
              <a:gd name="T45" fmla="*/ 378 h 711"/>
              <a:gd name="T46" fmla="*/ 556 w 671"/>
              <a:gd name="T47" fmla="*/ 330 h 711"/>
              <a:gd name="T48" fmla="*/ 656 w 671"/>
              <a:gd name="T49" fmla="*/ 224 h 711"/>
              <a:gd name="T50" fmla="*/ 618 w 671"/>
              <a:gd name="T51" fmla="*/ 156 h 711"/>
              <a:gd name="T52" fmla="*/ 622 w 671"/>
              <a:gd name="T53" fmla="*/ 136 h 711"/>
              <a:gd name="T54" fmla="*/ 670 w 671"/>
              <a:gd name="T55" fmla="*/ 119 h 711"/>
              <a:gd name="T56" fmla="*/ 644 w 671"/>
              <a:gd name="T57" fmla="*/ 107 h 711"/>
              <a:gd name="T58" fmla="*/ 632 w 671"/>
              <a:gd name="T59" fmla="*/ 79 h 711"/>
              <a:gd name="T60" fmla="*/ 604 w 671"/>
              <a:gd name="T61" fmla="*/ 85 h 711"/>
              <a:gd name="T62" fmla="*/ 601 w 671"/>
              <a:gd name="T63" fmla="*/ 71 h 711"/>
              <a:gd name="T64" fmla="*/ 570 w 671"/>
              <a:gd name="T65" fmla="*/ 68 h 711"/>
              <a:gd name="T66" fmla="*/ 536 w 671"/>
              <a:gd name="T67" fmla="*/ 97 h 711"/>
              <a:gd name="T68" fmla="*/ 539 w 671"/>
              <a:gd name="T69" fmla="*/ 105 h 711"/>
              <a:gd name="T70" fmla="*/ 505 w 671"/>
              <a:gd name="T71" fmla="*/ 114 h 711"/>
              <a:gd name="T72" fmla="*/ 471 w 671"/>
              <a:gd name="T73" fmla="*/ 114 h 711"/>
              <a:gd name="T74" fmla="*/ 440 w 671"/>
              <a:gd name="T75" fmla="*/ 105 h 711"/>
              <a:gd name="T76" fmla="*/ 406 w 671"/>
              <a:gd name="T77" fmla="*/ 111 h 711"/>
              <a:gd name="T78" fmla="*/ 361 w 671"/>
              <a:gd name="T79" fmla="*/ 107 h 711"/>
              <a:gd name="T80" fmla="*/ 326 w 671"/>
              <a:gd name="T81" fmla="*/ 85 h 711"/>
              <a:gd name="T82" fmla="*/ 335 w 671"/>
              <a:gd name="T83" fmla="*/ 71 h 711"/>
              <a:gd name="T84" fmla="*/ 332 w 671"/>
              <a:gd name="T85" fmla="*/ 57 h 711"/>
              <a:gd name="T86" fmla="*/ 295 w 671"/>
              <a:gd name="T87" fmla="*/ 45 h 711"/>
              <a:gd name="T88" fmla="*/ 252 w 671"/>
              <a:gd name="T89" fmla="*/ 45 h 711"/>
              <a:gd name="T90" fmla="*/ 187 w 671"/>
              <a:gd name="T91" fmla="*/ 19 h 711"/>
              <a:gd name="T92" fmla="*/ 130 w 671"/>
              <a:gd name="T93" fmla="*/ 9 h 711"/>
              <a:gd name="T94" fmla="*/ 96 w 671"/>
              <a:gd name="T95" fmla="*/ 5 h 711"/>
              <a:gd name="T96" fmla="*/ 74 w 671"/>
              <a:gd name="T97" fmla="*/ 42 h 7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71" h="711">
                <a:moveTo>
                  <a:pt x="74" y="42"/>
                </a:moveTo>
                <a:lnTo>
                  <a:pt x="119" y="164"/>
                </a:lnTo>
                <a:lnTo>
                  <a:pt x="91" y="178"/>
                </a:lnTo>
                <a:lnTo>
                  <a:pt x="104" y="217"/>
                </a:lnTo>
                <a:lnTo>
                  <a:pt x="107" y="248"/>
                </a:lnTo>
                <a:lnTo>
                  <a:pt x="100" y="270"/>
                </a:lnTo>
                <a:lnTo>
                  <a:pt x="83" y="293"/>
                </a:lnTo>
                <a:lnTo>
                  <a:pt x="28" y="357"/>
                </a:lnTo>
                <a:lnTo>
                  <a:pt x="31" y="369"/>
                </a:lnTo>
                <a:lnTo>
                  <a:pt x="45" y="381"/>
                </a:lnTo>
                <a:lnTo>
                  <a:pt x="22" y="427"/>
                </a:lnTo>
                <a:lnTo>
                  <a:pt x="37" y="459"/>
                </a:lnTo>
                <a:lnTo>
                  <a:pt x="45" y="472"/>
                </a:lnTo>
                <a:lnTo>
                  <a:pt x="29" y="514"/>
                </a:lnTo>
                <a:lnTo>
                  <a:pt x="12" y="525"/>
                </a:lnTo>
                <a:lnTo>
                  <a:pt x="20" y="552"/>
                </a:lnTo>
                <a:lnTo>
                  <a:pt x="20" y="577"/>
                </a:lnTo>
                <a:lnTo>
                  <a:pt x="9" y="595"/>
                </a:lnTo>
                <a:lnTo>
                  <a:pt x="11" y="613"/>
                </a:lnTo>
                <a:lnTo>
                  <a:pt x="0" y="625"/>
                </a:lnTo>
                <a:lnTo>
                  <a:pt x="17" y="647"/>
                </a:lnTo>
                <a:lnTo>
                  <a:pt x="31" y="644"/>
                </a:lnTo>
                <a:lnTo>
                  <a:pt x="31" y="670"/>
                </a:lnTo>
                <a:lnTo>
                  <a:pt x="39" y="681"/>
                </a:lnTo>
                <a:lnTo>
                  <a:pt x="51" y="667"/>
                </a:lnTo>
                <a:lnTo>
                  <a:pt x="62" y="670"/>
                </a:lnTo>
                <a:lnTo>
                  <a:pt x="68" y="687"/>
                </a:lnTo>
                <a:lnTo>
                  <a:pt x="76" y="696"/>
                </a:lnTo>
                <a:lnTo>
                  <a:pt x="76" y="710"/>
                </a:lnTo>
                <a:lnTo>
                  <a:pt x="105" y="670"/>
                </a:lnTo>
                <a:lnTo>
                  <a:pt x="105" y="661"/>
                </a:lnTo>
                <a:lnTo>
                  <a:pt x="119" y="650"/>
                </a:lnTo>
                <a:lnTo>
                  <a:pt x="142" y="664"/>
                </a:lnTo>
                <a:lnTo>
                  <a:pt x="156" y="639"/>
                </a:lnTo>
                <a:lnTo>
                  <a:pt x="167" y="625"/>
                </a:lnTo>
                <a:lnTo>
                  <a:pt x="164" y="610"/>
                </a:lnTo>
                <a:lnTo>
                  <a:pt x="156" y="610"/>
                </a:lnTo>
                <a:lnTo>
                  <a:pt x="136" y="596"/>
                </a:lnTo>
                <a:lnTo>
                  <a:pt x="153" y="587"/>
                </a:lnTo>
                <a:lnTo>
                  <a:pt x="199" y="537"/>
                </a:lnTo>
                <a:lnTo>
                  <a:pt x="238" y="520"/>
                </a:lnTo>
                <a:lnTo>
                  <a:pt x="318" y="485"/>
                </a:lnTo>
                <a:lnTo>
                  <a:pt x="357" y="463"/>
                </a:lnTo>
                <a:lnTo>
                  <a:pt x="411" y="442"/>
                </a:lnTo>
                <a:lnTo>
                  <a:pt x="454" y="403"/>
                </a:lnTo>
                <a:lnTo>
                  <a:pt x="463" y="378"/>
                </a:lnTo>
                <a:lnTo>
                  <a:pt x="482" y="380"/>
                </a:lnTo>
                <a:lnTo>
                  <a:pt x="556" y="330"/>
                </a:lnTo>
                <a:lnTo>
                  <a:pt x="658" y="238"/>
                </a:lnTo>
                <a:lnTo>
                  <a:pt x="656" y="224"/>
                </a:lnTo>
                <a:lnTo>
                  <a:pt x="641" y="181"/>
                </a:lnTo>
                <a:lnTo>
                  <a:pt x="618" y="156"/>
                </a:lnTo>
                <a:lnTo>
                  <a:pt x="616" y="145"/>
                </a:lnTo>
                <a:lnTo>
                  <a:pt x="622" y="136"/>
                </a:lnTo>
                <a:lnTo>
                  <a:pt x="636" y="130"/>
                </a:lnTo>
                <a:lnTo>
                  <a:pt x="670" y="119"/>
                </a:lnTo>
                <a:lnTo>
                  <a:pt x="661" y="114"/>
                </a:lnTo>
                <a:lnTo>
                  <a:pt x="644" y="107"/>
                </a:lnTo>
                <a:lnTo>
                  <a:pt x="627" y="90"/>
                </a:lnTo>
                <a:lnTo>
                  <a:pt x="632" y="79"/>
                </a:lnTo>
                <a:lnTo>
                  <a:pt x="622" y="79"/>
                </a:lnTo>
                <a:lnTo>
                  <a:pt x="604" y="85"/>
                </a:lnTo>
                <a:lnTo>
                  <a:pt x="599" y="79"/>
                </a:lnTo>
                <a:lnTo>
                  <a:pt x="601" y="71"/>
                </a:lnTo>
                <a:lnTo>
                  <a:pt x="584" y="74"/>
                </a:lnTo>
                <a:lnTo>
                  <a:pt x="570" y="68"/>
                </a:lnTo>
                <a:lnTo>
                  <a:pt x="556" y="82"/>
                </a:lnTo>
                <a:lnTo>
                  <a:pt x="536" y="97"/>
                </a:lnTo>
                <a:lnTo>
                  <a:pt x="528" y="97"/>
                </a:lnTo>
                <a:lnTo>
                  <a:pt x="539" y="105"/>
                </a:lnTo>
                <a:lnTo>
                  <a:pt x="528" y="111"/>
                </a:lnTo>
                <a:lnTo>
                  <a:pt x="505" y="114"/>
                </a:lnTo>
                <a:lnTo>
                  <a:pt x="485" y="119"/>
                </a:lnTo>
                <a:lnTo>
                  <a:pt x="471" y="114"/>
                </a:lnTo>
                <a:lnTo>
                  <a:pt x="463" y="105"/>
                </a:lnTo>
                <a:lnTo>
                  <a:pt x="440" y="105"/>
                </a:lnTo>
                <a:lnTo>
                  <a:pt x="423" y="102"/>
                </a:lnTo>
                <a:lnTo>
                  <a:pt x="406" y="111"/>
                </a:lnTo>
                <a:lnTo>
                  <a:pt x="383" y="116"/>
                </a:lnTo>
                <a:lnTo>
                  <a:pt x="361" y="107"/>
                </a:lnTo>
                <a:lnTo>
                  <a:pt x="340" y="97"/>
                </a:lnTo>
                <a:lnTo>
                  <a:pt x="326" y="85"/>
                </a:lnTo>
                <a:lnTo>
                  <a:pt x="323" y="76"/>
                </a:lnTo>
                <a:lnTo>
                  <a:pt x="335" y="71"/>
                </a:lnTo>
                <a:lnTo>
                  <a:pt x="337" y="62"/>
                </a:lnTo>
                <a:lnTo>
                  <a:pt x="332" y="57"/>
                </a:lnTo>
                <a:lnTo>
                  <a:pt x="312" y="54"/>
                </a:lnTo>
                <a:lnTo>
                  <a:pt x="295" y="45"/>
                </a:lnTo>
                <a:lnTo>
                  <a:pt x="266" y="40"/>
                </a:lnTo>
                <a:lnTo>
                  <a:pt x="252" y="45"/>
                </a:lnTo>
                <a:lnTo>
                  <a:pt x="230" y="37"/>
                </a:lnTo>
                <a:lnTo>
                  <a:pt x="187" y="19"/>
                </a:lnTo>
                <a:lnTo>
                  <a:pt x="156" y="19"/>
                </a:lnTo>
                <a:lnTo>
                  <a:pt x="130" y="9"/>
                </a:lnTo>
                <a:lnTo>
                  <a:pt x="114" y="0"/>
                </a:lnTo>
                <a:lnTo>
                  <a:pt x="96" y="5"/>
                </a:lnTo>
                <a:lnTo>
                  <a:pt x="88" y="17"/>
                </a:lnTo>
                <a:lnTo>
                  <a:pt x="74" y="42"/>
                </a:ln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19" name="Freeform 15"/>
          <p:cNvSpPr>
            <a:spLocks/>
          </p:cNvSpPr>
          <p:nvPr/>
        </p:nvSpPr>
        <p:spPr bwMode="auto">
          <a:xfrm>
            <a:off x="5496995" y="2062499"/>
            <a:ext cx="1132452" cy="1500648"/>
          </a:xfrm>
          <a:custGeom>
            <a:avLst/>
            <a:gdLst>
              <a:gd name="T0" fmla="*/ 641 w 642"/>
              <a:gd name="T1" fmla="*/ 170 h 895"/>
              <a:gd name="T2" fmla="*/ 624 w 642"/>
              <a:gd name="T3" fmla="*/ 209 h 895"/>
              <a:gd name="T4" fmla="*/ 627 w 642"/>
              <a:gd name="T5" fmla="*/ 266 h 895"/>
              <a:gd name="T6" fmla="*/ 587 w 642"/>
              <a:gd name="T7" fmla="*/ 318 h 895"/>
              <a:gd name="T8" fmla="*/ 553 w 642"/>
              <a:gd name="T9" fmla="*/ 375 h 895"/>
              <a:gd name="T10" fmla="*/ 541 w 642"/>
              <a:gd name="T11" fmla="*/ 434 h 895"/>
              <a:gd name="T12" fmla="*/ 567 w 642"/>
              <a:gd name="T13" fmla="*/ 477 h 895"/>
              <a:gd name="T14" fmla="*/ 550 w 642"/>
              <a:gd name="T15" fmla="*/ 519 h 895"/>
              <a:gd name="T16" fmla="*/ 541 w 642"/>
              <a:gd name="T17" fmla="*/ 559 h 895"/>
              <a:gd name="T18" fmla="*/ 533 w 642"/>
              <a:gd name="T19" fmla="*/ 598 h 895"/>
              <a:gd name="T20" fmla="*/ 522 w 642"/>
              <a:gd name="T21" fmla="*/ 630 h 895"/>
              <a:gd name="T22" fmla="*/ 510 w 642"/>
              <a:gd name="T23" fmla="*/ 638 h 895"/>
              <a:gd name="T24" fmla="*/ 496 w 642"/>
              <a:gd name="T25" fmla="*/ 644 h 895"/>
              <a:gd name="T26" fmla="*/ 462 w 642"/>
              <a:gd name="T27" fmla="*/ 632 h 895"/>
              <a:gd name="T28" fmla="*/ 417 w 642"/>
              <a:gd name="T29" fmla="*/ 670 h 895"/>
              <a:gd name="T30" fmla="*/ 412 w 642"/>
              <a:gd name="T31" fmla="*/ 684 h 895"/>
              <a:gd name="T32" fmla="*/ 443 w 642"/>
              <a:gd name="T33" fmla="*/ 737 h 895"/>
              <a:gd name="T34" fmla="*/ 429 w 642"/>
              <a:gd name="T35" fmla="*/ 755 h 895"/>
              <a:gd name="T36" fmla="*/ 394 w 642"/>
              <a:gd name="T37" fmla="*/ 800 h 895"/>
              <a:gd name="T38" fmla="*/ 369 w 642"/>
              <a:gd name="T39" fmla="*/ 786 h 895"/>
              <a:gd name="T40" fmla="*/ 363 w 642"/>
              <a:gd name="T41" fmla="*/ 822 h 895"/>
              <a:gd name="T42" fmla="*/ 355 w 642"/>
              <a:gd name="T43" fmla="*/ 843 h 895"/>
              <a:gd name="T44" fmla="*/ 324 w 642"/>
              <a:gd name="T45" fmla="*/ 862 h 895"/>
              <a:gd name="T46" fmla="*/ 312 w 642"/>
              <a:gd name="T47" fmla="*/ 891 h 895"/>
              <a:gd name="T48" fmla="*/ 289 w 642"/>
              <a:gd name="T49" fmla="*/ 891 h 895"/>
              <a:gd name="T50" fmla="*/ 281 w 642"/>
              <a:gd name="T51" fmla="*/ 868 h 895"/>
              <a:gd name="T52" fmla="*/ 258 w 642"/>
              <a:gd name="T53" fmla="*/ 870 h 895"/>
              <a:gd name="T54" fmla="*/ 224 w 642"/>
              <a:gd name="T55" fmla="*/ 865 h 895"/>
              <a:gd name="T56" fmla="*/ 199 w 642"/>
              <a:gd name="T57" fmla="*/ 851 h 895"/>
              <a:gd name="T58" fmla="*/ 167 w 642"/>
              <a:gd name="T59" fmla="*/ 825 h 895"/>
              <a:gd name="T60" fmla="*/ 131 w 642"/>
              <a:gd name="T61" fmla="*/ 794 h 895"/>
              <a:gd name="T62" fmla="*/ 79 w 642"/>
              <a:gd name="T63" fmla="*/ 732 h 895"/>
              <a:gd name="T64" fmla="*/ 114 w 642"/>
              <a:gd name="T65" fmla="*/ 709 h 895"/>
              <a:gd name="T66" fmla="*/ 128 w 642"/>
              <a:gd name="T67" fmla="*/ 684 h 895"/>
              <a:gd name="T68" fmla="*/ 145 w 642"/>
              <a:gd name="T69" fmla="*/ 689 h 895"/>
              <a:gd name="T70" fmla="*/ 153 w 642"/>
              <a:gd name="T71" fmla="*/ 667 h 895"/>
              <a:gd name="T72" fmla="*/ 139 w 642"/>
              <a:gd name="T73" fmla="*/ 630 h 895"/>
              <a:gd name="T74" fmla="*/ 139 w 642"/>
              <a:gd name="T75" fmla="*/ 596 h 895"/>
              <a:gd name="T76" fmla="*/ 55 w 642"/>
              <a:gd name="T77" fmla="*/ 519 h 895"/>
              <a:gd name="T78" fmla="*/ 12 w 642"/>
              <a:gd name="T79" fmla="*/ 508 h 895"/>
              <a:gd name="T80" fmla="*/ 20 w 642"/>
              <a:gd name="T81" fmla="*/ 459 h 895"/>
              <a:gd name="T82" fmla="*/ 34 w 642"/>
              <a:gd name="T83" fmla="*/ 459 h 895"/>
              <a:gd name="T84" fmla="*/ 43 w 642"/>
              <a:gd name="T85" fmla="*/ 431 h 895"/>
              <a:gd name="T86" fmla="*/ 65 w 642"/>
              <a:gd name="T87" fmla="*/ 377 h 895"/>
              <a:gd name="T88" fmla="*/ 83 w 642"/>
              <a:gd name="T89" fmla="*/ 320 h 895"/>
              <a:gd name="T90" fmla="*/ 59 w 642"/>
              <a:gd name="T91" fmla="*/ 292 h 895"/>
              <a:gd name="T92" fmla="*/ 124 w 642"/>
              <a:gd name="T93" fmla="*/ 279 h 895"/>
              <a:gd name="T94" fmla="*/ 191 w 642"/>
              <a:gd name="T95" fmla="*/ 245 h 895"/>
              <a:gd name="T96" fmla="*/ 174 w 642"/>
              <a:gd name="T97" fmla="*/ 169 h 895"/>
              <a:gd name="T98" fmla="*/ 231 w 642"/>
              <a:gd name="T99" fmla="*/ 79 h 895"/>
              <a:gd name="T100" fmla="*/ 298 w 642"/>
              <a:gd name="T101" fmla="*/ 26 h 895"/>
              <a:gd name="T102" fmla="*/ 343 w 642"/>
              <a:gd name="T103" fmla="*/ 19 h 895"/>
              <a:gd name="T104" fmla="*/ 383 w 642"/>
              <a:gd name="T105" fmla="*/ 28 h 895"/>
              <a:gd name="T106" fmla="*/ 443 w 642"/>
              <a:gd name="T107" fmla="*/ 47 h 895"/>
              <a:gd name="T108" fmla="*/ 499 w 642"/>
              <a:gd name="T109" fmla="*/ 56 h 895"/>
              <a:gd name="T110" fmla="*/ 567 w 642"/>
              <a:gd name="T111" fmla="*/ 47 h 8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42" h="895">
                <a:moveTo>
                  <a:pt x="596" y="45"/>
                </a:moveTo>
                <a:lnTo>
                  <a:pt x="641" y="170"/>
                </a:lnTo>
                <a:lnTo>
                  <a:pt x="613" y="184"/>
                </a:lnTo>
                <a:lnTo>
                  <a:pt x="624" y="209"/>
                </a:lnTo>
                <a:lnTo>
                  <a:pt x="629" y="244"/>
                </a:lnTo>
                <a:lnTo>
                  <a:pt x="627" y="266"/>
                </a:lnTo>
                <a:lnTo>
                  <a:pt x="618" y="280"/>
                </a:lnTo>
                <a:lnTo>
                  <a:pt x="587" y="318"/>
                </a:lnTo>
                <a:lnTo>
                  <a:pt x="550" y="360"/>
                </a:lnTo>
                <a:lnTo>
                  <a:pt x="553" y="375"/>
                </a:lnTo>
                <a:lnTo>
                  <a:pt x="567" y="385"/>
                </a:lnTo>
                <a:lnTo>
                  <a:pt x="541" y="434"/>
                </a:lnTo>
                <a:lnTo>
                  <a:pt x="553" y="454"/>
                </a:lnTo>
                <a:lnTo>
                  <a:pt x="567" y="477"/>
                </a:lnTo>
                <a:lnTo>
                  <a:pt x="558" y="499"/>
                </a:lnTo>
                <a:lnTo>
                  <a:pt x="550" y="519"/>
                </a:lnTo>
                <a:lnTo>
                  <a:pt x="533" y="530"/>
                </a:lnTo>
                <a:lnTo>
                  <a:pt x="541" y="559"/>
                </a:lnTo>
                <a:lnTo>
                  <a:pt x="541" y="579"/>
                </a:lnTo>
                <a:lnTo>
                  <a:pt x="533" y="598"/>
                </a:lnTo>
                <a:lnTo>
                  <a:pt x="533" y="618"/>
                </a:lnTo>
                <a:lnTo>
                  <a:pt x="522" y="630"/>
                </a:lnTo>
                <a:lnTo>
                  <a:pt x="522" y="635"/>
                </a:lnTo>
                <a:lnTo>
                  <a:pt x="510" y="638"/>
                </a:lnTo>
                <a:lnTo>
                  <a:pt x="502" y="649"/>
                </a:lnTo>
                <a:lnTo>
                  <a:pt x="496" y="644"/>
                </a:lnTo>
                <a:lnTo>
                  <a:pt x="479" y="632"/>
                </a:lnTo>
                <a:lnTo>
                  <a:pt x="462" y="632"/>
                </a:lnTo>
                <a:lnTo>
                  <a:pt x="446" y="641"/>
                </a:lnTo>
                <a:lnTo>
                  <a:pt x="417" y="670"/>
                </a:lnTo>
                <a:lnTo>
                  <a:pt x="408" y="675"/>
                </a:lnTo>
                <a:lnTo>
                  <a:pt x="412" y="684"/>
                </a:lnTo>
                <a:lnTo>
                  <a:pt x="439" y="726"/>
                </a:lnTo>
                <a:lnTo>
                  <a:pt x="443" y="737"/>
                </a:lnTo>
                <a:lnTo>
                  <a:pt x="439" y="749"/>
                </a:lnTo>
                <a:lnTo>
                  <a:pt x="429" y="755"/>
                </a:lnTo>
                <a:lnTo>
                  <a:pt x="406" y="780"/>
                </a:lnTo>
                <a:lnTo>
                  <a:pt x="394" y="800"/>
                </a:lnTo>
                <a:lnTo>
                  <a:pt x="383" y="791"/>
                </a:lnTo>
                <a:lnTo>
                  <a:pt x="369" y="786"/>
                </a:lnTo>
                <a:lnTo>
                  <a:pt x="363" y="791"/>
                </a:lnTo>
                <a:lnTo>
                  <a:pt x="363" y="822"/>
                </a:lnTo>
                <a:lnTo>
                  <a:pt x="360" y="839"/>
                </a:lnTo>
                <a:lnTo>
                  <a:pt x="355" y="843"/>
                </a:lnTo>
                <a:lnTo>
                  <a:pt x="329" y="854"/>
                </a:lnTo>
                <a:lnTo>
                  <a:pt x="324" y="862"/>
                </a:lnTo>
                <a:lnTo>
                  <a:pt x="318" y="879"/>
                </a:lnTo>
                <a:lnTo>
                  <a:pt x="312" y="891"/>
                </a:lnTo>
                <a:lnTo>
                  <a:pt x="303" y="894"/>
                </a:lnTo>
                <a:lnTo>
                  <a:pt x="289" y="891"/>
                </a:lnTo>
                <a:lnTo>
                  <a:pt x="281" y="885"/>
                </a:lnTo>
                <a:lnTo>
                  <a:pt x="281" y="868"/>
                </a:lnTo>
                <a:lnTo>
                  <a:pt x="272" y="860"/>
                </a:lnTo>
                <a:lnTo>
                  <a:pt x="258" y="870"/>
                </a:lnTo>
                <a:lnTo>
                  <a:pt x="230" y="885"/>
                </a:lnTo>
                <a:lnTo>
                  <a:pt x="224" y="865"/>
                </a:lnTo>
                <a:lnTo>
                  <a:pt x="210" y="856"/>
                </a:lnTo>
                <a:lnTo>
                  <a:pt x="199" y="851"/>
                </a:lnTo>
                <a:lnTo>
                  <a:pt x="184" y="848"/>
                </a:lnTo>
                <a:lnTo>
                  <a:pt x="167" y="825"/>
                </a:lnTo>
                <a:lnTo>
                  <a:pt x="145" y="789"/>
                </a:lnTo>
                <a:lnTo>
                  <a:pt x="131" y="794"/>
                </a:lnTo>
                <a:lnTo>
                  <a:pt x="117" y="800"/>
                </a:lnTo>
                <a:lnTo>
                  <a:pt x="79" y="732"/>
                </a:lnTo>
                <a:lnTo>
                  <a:pt x="91" y="732"/>
                </a:lnTo>
                <a:lnTo>
                  <a:pt x="114" y="709"/>
                </a:lnTo>
                <a:lnTo>
                  <a:pt x="117" y="692"/>
                </a:lnTo>
                <a:lnTo>
                  <a:pt x="128" y="684"/>
                </a:lnTo>
                <a:lnTo>
                  <a:pt x="136" y="684"/>
                </a:lnTo>
                <a:lnTo>
                  <a:pt x="145" y="689"/>
                </a:lnTo>
                <a:lnTo>
                  <a:pt x="153" y="680"/>
                </a:lnTo>
                <a:lnTo>
                  <a:pt x="153" y="667"/>
                </a:lnTo>
                <a:lnTo>
                  <a:pt x="136" y="661"/>
                </a:lnTo>
                <a:lnTo>
                  <a:pt x="139" y="630"/>
                </a:lnTo>
                <a:lnTo>
                  <a:pt x="139" y="604"/>
                </a:lnTo>
                <a:lnTo>
                  <a:pt x="139" y="596"/>
                </a:lnTo>
                <a:lnTo>
                  <a:pt x="119" y="584"/>
                </a:lnTo>
                <a:lnTo>
                  <a:pt x="55" y="519"/>
                </a:lnTo>
                <a:lnTo>
                  <a:pt x="26" y="542"/>
                </a:lnTo>
                <a:lnTo>
                  <a:pt x="12" y="508"/>
                </a:lnTo>
                <a:lnTo>
                  <a:pt x="0" y="491"/>
                </a:lnTo>
                <a:lnTo>
                  <a:pt x="20" y="459"/>
                </a:lnTo>
                <a:lnTo>
                  <a:pt x="26" y="442"/>
                </a:lnTo>
                <a:lnTo>
                  <a:pt x="34" y="459"/>
                </a:lnTo>
                <a:lnTo>
                  <a:pt x="48" y="454"/>
                </a:lnTo>
                <a:lnTo>
                  <a:pt x="43" y="431"/>
                </a:lnTo>
                <a:lnTo>
                  <a:pt x="37" y="397"/>
                </a:lnTo>
                <a:lnTo>
                  <a:pt x="65" y="377"/>
                </a:lnTo>
                <a:lnTo>
                  <a:pt x="77" y="363"/>
                </a:lnTo>
                <a:lnTo>
                  <a:pt x="83" y="320"/>
                </a:lnTo>
                <a:lnTo>
                  <a:pt x="65" y="311"/>
                </a:lnTo>
                <a:lnTo>
                  <a:pt x="59" y="292"/>
                </a:lnTo>
                <a:lnTo>
                  <a:pt x="68" y="278"/>
                </a:lnTo>
                <a:lnTo>
                  <a:pt x="124" y="279"/>
                </a:lnTo>
                <a:lnTo>
                  <a:pt x="159" y="297"/>
                </a:lnTo>
                <a:lnTo>
                  <a:pt x="191" y="245"/>
                </a:lnTo>
                <a:lnTo>
                  <a:pt x="168" y="229"/>
                </a:lnTo>
                <a:lnTo>
                  <a:pt x="174" y="169"/>
                </a:lnTo>
                <a:lnTo>
                  <a:pt x="228" y="94"/>
                </a:lnTo>
                <a:lnTo>
                  <a:pt x="231" y="79"/>
                </a:lnTo>
                <a:lnTo>
                  <a:pt x="273" y="64"/>
                </a:lnTo>
                <a:lnTo>
                  <a:pt x="298" y="26"/>
                </a:lnTo>
                <a:lnTo>
                  <a:pt x="324" y="0"/>
                </a:lnTo>
                <a:lnTo>
                  <a:pt x="343" y="19"/>
                </a:lnTo>
                <a:lnTo>
                  <a:pt x="358" y="19"/>
                </a:lnTo>
                <a:lnTo>
                  <a:pt x="383" y="28"/>
                </a:lnTo>
                <a:lnTo>
                  <a:pt x="420" y="31"/>
                </a:lnTo>
                <a:lnTo>
                  <a:pt x="443" y="47"/>
                </a:lnTo>
                <a:lnTo>
                  <a:pt x="471" y="59"/>
                </a:lnTo>
                <a:lnTo>
                  <a:pt x="499" y="56"/>
                </a:lnTo>
                <a:lnTo>
                  <a:pt x="536" y="47"/>
                </a:lnTo>
                <a:lnTo>
                  <a:pt x="567" y="47"/>
                </a:lnTo>
                <a:lnTo>
                  <a:pt x="596" y="45"/>
                </a:lnTo>
              </a:path>
            </a:pathLst>
          </a:custGeom>
          <a:solidFill>
            <a:schemeClr val="accent2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0" name="Freeform 16"/>
          <p:cNvSpPr>
            <a:spLocks/>
          </p:cNvSpPr>
          <p:nvPr/>
        </p:nvSpPr>
        <p:spPr bwMode="auto">
          <a:xfrm>
            <a:off x="5407909" y="1861246"/>
            <a:ext cx="658332" cy="702928"/>
          </a:xfrm>
          <a:custGeom>
            <a:avLst/>
            <a:gdLst>
              <a:gd name="T0" fmla="*/ 373 w 374"/>
              <a:gd name="T1" fmla="*/ 119 h 419"/>
              <a:gd name="T2" fmla="*/ 363 w 374"/>
              <a:gd name="T3" fmla="*/ 108 h 419"/>
              <a:gd name="T4" fmla="*/ 341 w 374"/>
              <a:gd name="T5" fmla="*/ 108 h 419"/>
              <a:gd name="T6" fmla="*/ 315 w 374"/>
              <a:gd name="T7" fmla="*/ 102 h 419"/>
              <a:gd name="T8" fmla="*/ 270 w 374"/>
              <a:gd name="T9" fmla="*/ 88 h 419"/>
              <a:gd name="T10" fmla="*/ 250 w 374"/>
              <a:gd name="T11" fmla="*/ 65 h 419"/>
              <a:gd name="T12" fmla="*/ 242 w 374"/>
              <a:gd name="T13" fmla="*/ 60 h 419"/>
              <a:gd name="T14" fmla="*/ 235 w 374"/>
              <a:gd name="T15" fmla="*/ 71 h 419"/>
              <a:gd name="T16" fmla="*/ 230 w 374"/>
              <a:gd name="T17" fmla="*/ 91 h 419"/>
              <a:gd name="T18" fmla="*/ 213 w 374"/>
              <a:gd name="T19" fmla="*/ 73 h 419"/>
              <a:gd name="T20" fmla="*/ 210 w 374"/>
              <a:gd name="T21" fmla="*/ 63 h 419"/>
              <a:gd name="T22" fmla="*/ 225 w 374"/>
              <a:gd name="T23" fmla="*/ 51 h 419"/>
              <a:gd name="T24" fmla="*/ 227 w 374"/>
              <a:gd name="T25" fmla="*/ 48 h 419"/>
              <a:gd name="T26" fmla="*/ 210 w 374"/>
              <a:gd name="T27" fmla="*/ 11 h 419"/>
              <a:gd name="T28" fmla="*/ 190 w 374"/>
              <a:gd name="T29" fmla="*/ 17 h 419"/>
              <a:gd name="T30" fmla="*/ 168 w 374"/>
              <a:gd name="T31" fmla="*/ 17 h 419"/>
              <a:gd name="T32" fmla="*/ 138 w 374"/>
              <a:gd name="T33" fmla="*/ 0 h 419"/>
              <a:gd name="T34" fmla="*/ 133 w 374"/>
              <a:gd name="T35" fmla="*/ 18 h 419"/>
              <a:gd name="T36" fmla="*/ 129 w 374"/>
              <a:gd name="T37" fmla="*/ 34 h 419"/>
              <a:gd name="T38" fmla="*/ 115 w 374"/>
              <a:gd name="T39" fmla="*/ 40 h 419"/>
              <a:gd name="T40" fmla="*/ 102 w 374"/>
              <a:gd name="T41" fmla="*/ 48 h 419"/>
              <a:gd name="T42" fmla="*/ 97 w 374"/>
              <a:gd name="T43" fmla="*/ 68 h 419"/>
              <a:gd name="T44" fmla="*/ 92 w 374"/>
              <a:gd name="T45" fmla="*/ 82 h 419"/>
              <a:gd name="T46" fmla="*/ 68 w 374"/>
              <a:gd name="T47" fmla="*/ 99 h 419"/>
              <a:gd name="T48" fmla="*/ 62 w 374"/>
              <a:gd name="T49" fmla="*/ 120 h 419"/>
              <a:gd name="T50" fmla="*/ 51 w 374"/>
              <a:gd name="T51" fmla="*/ 127 h 419"/>
              <a:gd name="T52" fmla="*/ 37 w 374"/>
              <a:gd name="T53" fmla="*/ 134 h 419"/>
              <a:gd name="T54" fmla="*/ 36 w 374"/>
              <a:gd name="T55" fmla="*/ 156 h 419"/>
              <a:gd name="T56" fmla="*/ 26 w 374"/>
              <a:gd name="T57" fmla="*/ 171 h 419"/>
              <a:gd name="T58" fmla="*/ 14 w 374"/>
              <a:gd name="T59" fmla="*/ 193 h 419"/>
              <a:gd name="T60" fmla="*/ 17 w 374"/>
              <a:gd name="T61" fmla="*/ 207 h 419"/>
              <a:gd name="T62" fmla="*/ 0 w 374"/>
              <a:gd name="T63" fmla="*/ 218 h 419"/>
              <a:gd name="T64" fmla="*/ 5 w 374"/>
              <a:gd name="T65" fmla="*/ 236 h 419"/>
              <a:gd name="T66" fmla="*/ 3 w 374"/>
              <a:gd name="T67" fmla="*/ 258 h 419"/>
              <a:gd name="T68" fmla="*/ 26 w 374"/>
              <a:gd name="T69" fmla="*/ 276 h 419"/>
              <a:gd name="T70" fmla="*/ 42 w 374"/>
              <a:gd name="T71" fmla="*/ 288 h 419"/>
              <a:gd name="T72" fmla="*/ 63 w 374"/>
              <a:gd name="T73" fmla="*/ 278 h 419"/>
              <a:gd name="T74" fmla="*/ 88 w 374"/>
              <a:gd name="T75" fmla="*/ 290 h 419"/>
              <a:gd name="T76" fmla="*/ 99 w 374"/>
              <a:gd name="T77" fmla="*/ 307 h 419"/>
              <a:gd name="T78" fmla="*/ 105 w 374"/>
              <a:gd name="T79" fmla="*/ 327 h 419"/>
              <a:gd name="T80" fmla="*/ 138 w 374"/>
              <a:gd name="T81" fmla="*/ 333 h 419"/>
              <a:gd name="T82" fmla="*/ 151 w 374"/>
              <a:gd name="T83" fmla="*/ 341 h 419"/>
              <a:gd name="T84" fmla="*/ 147 w 374"/>
              <a:gd name="T85" fmla="*/ 363 h 419"/>
              <a:gd name="T86" fmla="*/ 125 w 374"/>
              <a:gd name="T87" fmla="*/ 367 h 419"/>
              <a:gd name="T88" fmla="*/ 123 w 374"/>
              <a:gd name="T89" fmla="*/ 399 h 419"/>
              <a:gd name="T90" fmla="*/ 176 w 374"/>
              <a:gd name="T91" fmla="*/ 399 h 419"/>
              <a:gd name="T92" fmla="*/ 210 w 374"/>
              <a:gd name="T93" fmla="*/ 418 h 419"/>
              <a:gd name="T94" fmla="*/ 242 w 374"/>
              <a:gd name="T95" fmla="*/ 363 h 419"/>
              <a:gd name="T96" fmla="*/ 218 w 374"/>
              <a:gd name="T97" fmla="*/ 346 h 419"/>
              <a:gd name="T98" fmla="*/ 225 w 374"/>
              <a:gd name="T99" fmla="*/ 287 h 419"/>
              <a:gd name="T100" fmla="*/ 277 w 374"/>
              <a:gd name="T101" fmla="*/ 217 h 419"/>
              <a:gd name="T102" fmla="*/ 282 w 374"/>
              <a:gd name="T103" fmla="*/ 198 h 419"/>
              <a:gd name="T104" fmla="*/ 324 w 374"/>
              <a:gd name="T105" fmla="*/ 184 h 419"/>
              <a:gd name="T106" fmla="*/ 349 w 374"/>
              <a:gd name="T107" fmla="*/ 144 h 419"/>
              <a:gd name="T108" fmla="*/ 373 w 374"/>
              <a:gd name="T109" fmla="*/ 119 h 4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74" h="419">
                <a:moveTo>
                  <a:pt x="373" y="119"/>
                </a:moveTo>
                <a:lnTo>
                  <a:pt x="363" y="108"/>
                </a:lnTo>
                <a:lnTo>
                  <a:pt x="341" y="108"/>
                </a:lnTo>
                <a:lnTo>
                  <a:pt x="315" y="102"/>
                </a:lnTo>
                <a:lnTo>
                  <a:pt x="270" y="88"/>
                </a:lnTo>
                <a:lnTo>
                  <a:pt x="250" y="65"/>
                </a:lnTo>
                <a:lnTo>
                  <a:pt x="242" y="60"/>
                </a:lnTo>
                <a:lnTo>
                  <a:pt x="235" y="71"/>
                </a:lnTo>
                <a:lnTo>
                  <a:pt x="230" y="91"/>
                </a:lnTo>
                <a:lnTo>
                  <a:pt x="213" y="73"/>
                </a:lnTo>
                <a:lnTo>
                  <a:pt x="210" y="63"/>
                </a:lnTo>
                <a:lnTo>
                  <a:pt x="225" y="51"/>
                </a:lnTo>
                <a:lnTo>
                  <a:pt x="227" y="48"/>
                </a:lnTo>
                <a:lnTo>
                  <a:pt x="210" y="11"/>
                </a:lnTo>
                <a:lnTo>
                  <a:pt x="190" y="17"/>
                </a:lnTo>
                <a:lnTo>
                  <a:pt x="168" y="17"/>
                </a:lnTo>
                <a:lnTo>
                  <a:pt x="138" y="0"/>
                </a:lnTo>
                <a:lnTo>
                  <a:pt x="133" y="18"/>
                </a:lnTo>
                <a:lnTo>
                  <a:pt x="129" y="34"/>
                </a:lnTo>
                <a:lnTo>
                  <a:pt x="115" y="40"/>
                </a:lnTo>
                <a:lnTo>
                  <a:pt x="102" y="48"/>
                </a:lnTo>
                <a:lnTo>
                  <a:pt x="97" y="68"/>
                </a:lnTo>
                <a:lnTo>
                  <a:pt x="92" y="82"/>
                </a:lnTo>
                <a:lnTo>
                  <a:pt x="68" y="99"/>
                </a:lnTo>
                <a:lnTo>
                  <a:pt x="62" y="120"/>
                </a:lnTo>
                <a:lnTo>
                  <a:pt x="51" y="127"/>
                </a:lnTo>
                <a:lnTo>
                  <a:pt x="37" y="134"/>
                </a:lnTo>
                <a:lnTo>
                  <a:pt x="36" y="156"/>
                </a:lnTo>
                <a:lnTo>
                  <a:pt x="26" y="171"/>
                </a:lnTo>
                <a:lnTo>
                  <a:pt x="14" y="193"/>
                </a:lnTo>
                <a:lnTo>
                  <a:pt x="17" y="207"/>
                </a:lnTo>
                <a:lnTo>
                  <a:pt x="0" y="218"/>
                </a:lnTo>
                <a:lnTo>
                  <a:pt x="5" y="236"/>
                </a:lnTo>
                <a:lnTo>
                  <a:pt x="3" y="258"/>
                </a:lnTo>
                <a:lnTo>
                  <a:pt x="26" y="276"/>
                </a:lnTo>
                <a:lnTo>
                  <a:pt x="42" y="288"/>
                </a:lnTo>
                <a:lnTo>
                  <a:pt x="63" y="278"/>
                </a:lnTo>
                <a:lnTo>
                  <a:pt x="88" y="290"/>
                </a:lnTo>
                <a:lnTo>
                  <a:pt x="99" y="307"/>
                </a:lnTo>
                <a:lnTo>
                  <a:pt x="105" y="327"/>
                </a:lnTo>
                <a:lnTo>
                  <a:pt x="138" y="333"/>
                </a:lnTo>
                <a:lnTo>
                  <a:pt x="151" y="341"/>
                </a:lnTo>
                <a:lnTo>
                  <a:pt x="147" y="363"/>
                </a:lnTo>
                <a:lnTo>
                  <a:pt x="125" y="367"/>
                </a:lnTo>
                <a:lnTo>
                  <a:pt x="123" y="399"/>
                </a:lnTo>
                <a:lnTo>
                  <a:pt x="176" y="399"/>
                </a:lnTo>
                <a:lnTo>
                  <a:pt x="210" y="418"/>
                </a:lnTo>
                <a:lnTo>
                  <a:pt x="242" y="363"/>
                </a:lnTo>
                <a:lnTo>
                  <a:pt x="218" y="346"/>
                </a:lnTo>
                <a:lnTo>
                  <a:pt x="225" y="287"/>
                </a:lnTo>
                <a:lnTo>
                  <a:pt x="277" y="217"/>
                </a:lnTo>
                <a:lnTo>
                  <a:pt x="282" y="198"/>
                </a:lnTo>
                <a:lnTo>
                  <a:pt x="324" y="184"/>
                </a:lnTo>
                <a:lnTo>
                  <a:pt x="349" y="144"/>
                </a:lnTo>
                <a:lnTo>
                  <a:pt x="373" y="119"/>
                </a:lnTo>
              </a:path>
            </a:pathLst>
          </a:custGeom>
          <a:solidFill>
            <a:srgbClr val="FFCD00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1" name="Freeform 17"/>
          <p:cNvSpPr>
            <a:spLocks/>
          </p:cNvSpPr>
          <p:nvPr/>
        </p:nvSpPr>
        <p:spPr bwMode="auto">
          <a:xfrm>
            <a:off x="5104412" y="1810203"/>
            <a:ext cx="548107" cy="488550"/>
          </a:xfrm>
          <a:custGeom>
            <a:avLst/>
            <a:gdLst>
              <a:gd name="T0" fmla="*/ 310 w 311"/>
              <a:gd name="T1" fmla="*/ 30 h 292"/>
              <a:gd name="T2" fmla="*/ 300 w 311"/>
              <a:gd name="T3" fmla="*/ 23 h 292"/>
              <a:gd name="T4" fmla="*/ 275 w 311"/>
              <a:gd name="T5" fmla="*/ 43 h 292"/>
              <a:gd name="T6" fmla="*/ 249 w 311"/>
              <a:gd name="T7" fmla="*/ 43 h 292"/>
              <a:gd name="T8" fmla="*/ 238 w 311"/>
              <a:gd name="T9" fmla="*/ 51 h 292"/>
              <a:gd name="T10" fmla="*/ 218 w 311"/>
              <a:gd name="T11" fmla="*/ 51 h 292"/>
              <a:gd name="T12" fmla="*/ 187 w 311"/>
              <a:gd name="T13" fmla="*/ 34 h 292"/>
              <a:gd name="T14" fmla="*/ 167 w 311"/>
              <a:gd name="T15" fmla="*/ 23 h 292"/>
              <a:gd name="T16" fmla="*/ 147 w 311"/>
              <a:gd name="T17" fmla="*/ 26 h 292"/>
              <a:gd name="T18" fmla="*/ 90 w 311"/>
              <a:gd name="T19" fmla="*/ 0 h 292"/>
              <a:gd name="T20" fmla="*/ 73 w 311"/>
              <a:gd name="T21" fmla="*/ 12 h 292"/>
              <a:gd name="T22" fmla="*/ 59 w 311"/>
              <a:gd name="T23" fmla="*/ 15 h 292"/>
              <a:gd name="T24" fmla="*/ 54 w 311"/>
              <a:gd name="T25" fmla="*/ 26 h 292"/>
              <a:gd name="T26" fmla="*/ 59 w 311"/>
              <a:gd name="T27" fmla="*/ 34 h 292"/>
              <a:gd name="T28" fmla="*/ 56 w 311"/>
              <a:gd name="T29" fmla="*/ 43 h 292"/>
              <a:gd name="T30" fmla="*/ 22 w 311"/>
              <a:gd name="T31" fmla="*/ 36 h 292"/>
              <a:gd name="T32" fmla="*/ 6 w 311"/>
              <a:gd name="T33" fmla="*/ 46 h 292"/>
              <a:gd name="T34" fmla="*/ 0 w 311"/>
              <a:gd name="T35" fmla="*/ 61 h 292"/>
              <a:gd name="T36" fmla="*/ 1 w 311"/>
              <a:gd name="T37" fmla="*/ 80 h 292"/>
              <a:gd name="T38" fmla="*/ 25 w 311"/>
              <a:gd name="T39" fmla="*/ 111 h 292"/>
              <a:gd name="T40" fmla="*/ 19 w 311"/>
              <a:gd name="T41" fmla="*/ 134 h 292"/>
              <a:gd name="T42" fmla="*/ 42 w 311"/>
              <a:gd name="T43" fmla="*/ 156 h 292"/>
              <a:gd name="T44" fmla="*/ 41 w 311"/>
              <a:gd name="T45" fmla="*/ 169 h 292"/>
              <a:gd name="T46" fmla="*/ 14 w 311"/>
              <a:gd name="T47" fmla="*/ 176 h 292"/>
              <a:gd name="T48" fmla="*/ 18 w 311"/>
              <a:gd name="T49" fmla="*/ 204 h 292"/>
              <a:gd name="T50" fmla="*/ 40 w 311"/>
              <a:gd name="T51" fmla="*/ 210 h 292"/>
              <a:gd name="T52" fmla="*/ 49 w 311"/>
              <a:gd name="T53" fmla="*/ 241 h 292"/>
              <a:gd name="T54" fmla="*/ 93 w 311"/>
              <a:gd name="T55" fmla="*/ 246 h 292"/>
              <a:gd name="T56" fmla="*/ 110 w 311"/>
              <a:gd name="T57" fmla="*/ 261 h 292"/>
              <a:gd name="T58" fmla="*/ 130 w 311"/>
              <a:gd name="T59" fmla="*/ 280 h 292"/>
              <a:gd name="T60" fmla="*/ 143 w 311"/>
              <a:gd name="T61" fmla="*/ 279 h 292"/>
              <a:gd name="T62" fmla="*/ 176 w 311"/>
              <a:gd name="T63" fmla="*/ 291 h 292"/>
              <a:gd name="T64" fmla="*/ 178 w 311"/>
              <a:gd name="T65" fmla="*/ 270 h 292"/>
              <a:gd name="T66" fmla="*/ 174 w 311"/>
              <a:gd name="T67" fmla="*/ 247 h 292"/>
              <a:gd name="T68" fmla="*/ 191 w 311"/>
              <a:gd name="T69" fmla="*/ 238 h 292"/>
              <a:gd name="T70" fmla="*/ 187 w 311"/>
              <a:gd name="T71" fmla="*/ 223 h 292"/>
              <a:gd name="T72" fmla="*/ 201 w 311"/>
              <a:gd name="T73" fmla="*/ 196 h 292"/>
              <a:gd name="T74" fmla="*/ 207 w 311"/>
              <a:gd name="T75" fmla="*/ 187 h 292"/>
              <a:gd name="T76" fmla="*/ 209 w 311"/>
              <a:gd name="T77" fmla="*/ 165 h 292"/>
              <a:gd name="T78" fmla="*/ 237 w 311"/>
              <a:gd name="T79" fmla="*/ 151 h 292"/>
              <a:gd name="T80" fmla="*/ 240 w 311"/>
              <a:gd name="T81" fmla="*/ 130 h 292"/>
              <a:gd name="T82" fmla="*/ 261 w 311"/>
              <a:gd name="T83" fmla="*/ 117 h 292"/>
              <a:gd name="T84" fmla="*/ 269 w 311"/>
              <a:gd name="T85" fmla="*/ 105 h 292"/>
              <a:gd name="T86" fmla="*/ 273 w 311"/>
              <a:gd name="T87" fmla="*/ 79 h 292"/>
              <a:gd name="T88" fmla="*/ 289 w 311"/>
              <a:gd name="T89" fmla="*/ 69 h 292"/>
              <a:gd name="T90" fmla="*/ 302 w 311"/>
              <a:gd name="T91" fmla="*/ 64 h 292"/>
              <a:gd name="T92" fmla="*/ 310 w 311"/>
              <a:gd name="T93" fmla="*/ 30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11" h="292">
                <a:moveTo>
                  <a:pt x="310" y="30"/>
                </a:moveTo>
                <a:lnTo>
                  <a:pt x="300" y="23"/>
                </a:lnTo>
                <a:lnTo>
                  <a:pt x="275" y="43"/>
                </a:lnTo>
                <a:lnTo>
                  <a:pt x="249" y="43"/>
                </a:lnTo>
                <a:lnTo>
                  <a:pt x="238" y="51"/>
                </a:lnTo>
                <a:lnTo>
                  <a:pt x="218" y="51"/>
                </a:lnTo>
                <a:lnTo>
                  <a:pt x="187" y="34"/>
                </a:lnTo>
                <a:lnTo>
                  <a:pt x="167" y="23"/>
                </a:lnTo>
                <a:lnTo>
                  <a:pt x="147" y="26"/>
                </a:lnTo>
                <a:lnTo>
                  <a:pt x="90" y="0"/>
                </a:lnTo>
                <a:lnTo>
                  <a:pt x="73" y="12"/>
                </a:lnTo>
                <a:lnTo>
                  <a:pt x="59" y="15"/>
                </a:lnTo>
                <a:lnTo>
                  <a:pt x="54" y="26"/>
                </a:lnTo>
                <a:lnTo>
                  <a:pt x="59" y="34"/>
                </a:lnTo>
                <a:lnTo>
                  <a:pt x="56" y="43"/>
                </a:lnTo>
                <a:lnTo>
                  <a:pt x="22" y="36"/>
                </a:lnTo>
                <a:lnTo>
                  <a:pt x="6" y="46"/>
                </a:lnTo>
                <a:lnTo>
                  <a:pt x="0" y="61"/>
                </a:lnTo>
                <a:lnTo>
                  <a:pt x="1" y="80"/>
                </a:lnTo>
                <a:lnTo>
                  <a:pt x="25" y="111"/>
                </a:lnTo>
                <a:lnTo>
                  <a:pt x="19" y="134"/>
                </a:lnTo>
                <a:lnTo>
                  <a:pt x="42" y="156"/>
                </a:lnTo>
                <a:lnTo>
                  <a:pt x="41" y="169"/>
                </a:lnTo>
                <a:lnTo>
                  <a:pt x="14" y="176"/>
                </a:lnTo>
                <a:lnTo>
                  <a:pt x="18" y="204"/>
                </a:lnTo>
                <a:lnTo>
                  <a:pt x="40" y="210"/>
                </a:lnTo>
                <a:lnTo>
                  <a:pt x="49" y="241"/>
                </a:lnTo>
                <a:lnTo>
                  <a:pt x="93" y="246"/>
                </a:lnTo>
                <a:lnTo>
                  <a:pt x="110" y="261"/>
                </a:lnTo>
                <a:lnTo>
                  <a:pt x="130" y="280"/>
                </a:lnTo>
                <a:lnTo>
                  <a:pt x="143" y="279"/>
                </a:lnTo>
                <a:lnTo>
                  <a:pt x="176" y="291"/>
                </a:lnTo>
                <a:lnTo>
                  <a:pt x="178" y="270"/>
                </a:lnTo>
                <a:lnTo>
                  <a:pt x="174" y="247"/>
                </a:lnTo>
                <a:lnTo>
                  <a:pt x="191" y="238"/>
                </a:lnTo>
                <a:lnTo>
                  <a:pt x="187" y="223"/>
                </a:lnTo>
                <a:lnTo>
                  <a:pt x="201" y="196"/>
                </a:lnTo>
                <a:lnTo>
                  <a:pt x="207" y="187"/>
                </a:lnTo>
                <a:lnTo>
                  <a:pt x="209" y="165"/>
                </a:lnTo>
                <a:lnTo>
                  <a:pt x="237" y="151"/>
                </a:lnTo>
                <a:lnTo>
                  <a:pt x="240" y="130"/>
                </a:lnTo>
                <a:lnTo>
                  <a:pt x="261" y="117"/>
                </a:lnTo>
                <a:lnTo>
                  <a:pt x="269" y="105"/>
                </a:lnTo>
                <a:lnTo>
                  <a:pt x="273" y="79"/>
                </a:lnTo>
                <a:lnTo>
                  <a:pt x="289" y="69"/>
                </a:lnTo>
                <a:lnTo>
                  <a:pt x="302" y="64"/>
                </a:lnTo>
                <a:lnTo>
                  <a:pt x="310" y="30"/>
                </a:lnTo>
              </a:path>
            </a:pathLst>
          </a:custGeom>
          <a:solidFill>
            <a:schemeClr val="accent3">
              <a:lumMod val="5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2" name="Freeform 18"/>
          <p:cNvSpPr>
            <a:spLocks/>
          </p:cNvSpPr>
          <p:nvPr/>
        </p:nvSpPr>
        <p:spPr bwMode="auto">
          <a:xfrm>
            <a:off x="5146690" y="2215626"/>
            <a:ext cx="528478" cy="338339"/>
          </a:xfrm>
          <a:custGeom>
            <a:avLst/>
            <a:gdLst>
              <a:gd name="T0" fmla="*/ 24 w 300"/>
              <a:gd name="T1" fmla="*/ 0 h 202"/>
              <a:gd name="T2" fmla="*/ 66 w 300"/>
              <a:gd name="T3" fmla="*/ 4 h 202"/>
              <a:gd name="T4" fmla="*/ 86 w 300"/>
              <a:gd name="T5" fmla="*/ 19 h 202"/>
              <a:gd name="T6" fmla="*/ 103 w 300"/>
              <a:gd name="T7" fmla="*/ 38 h 202"/>
              <a:gd name="T8" fmla="*/ 119 w 300"/>
              <a:gd name="T9" fmla="*/ 38 h 202"/>
              <a:gd name="T10" fmla="*/ 155 w 300"/>
              <a:gd name="T11" fmla="*/ 49 h 202"/>
              <a:gd name="T12" fmla="*/ 190 w 300"/>
              <a:gd name="T13" fmla="*/ 77 h 202"/>
              <a:gd name="T14" fmla="*/ 211 w 300"/>
              <a:gd name="T15" fmla="*/ 65 h 202"/>
              <a:gd name="T16" fmla="*/ 239 w 300"/>
              <a:gd name="T17" fmla="*/ 79 h 202"/>
              <a:gd name="T18" fmla="*/ 247 w 300"/>
              <a:gd name="T19" fmla="*/ 96 h 202"/>
              <a:gd name="T20" fmla="*/ 254 w 300"/>
              <a:gd name="T21" fmla="*/ 116 h 202"/>
              <a:gd name="T22" fmla="*/ 287 w 300"/>
              <a:gd name="T23" fmla="*/ 121 h 202"/>
              <a:gd name="T24" fmla="*/ 299 w 300"/>
              <a:gd name="T25" fmla="*/ 130 h 202"/>
              <a:gd name="T26" fmla="*/ 294 w 300"/>
              <a:gd name="T27" fmla="*/ 153 h 202"/>
              <a:gd name="T28" fmla="*/ 274 w 300"/>
              <a:gd name="T29" fmla="*/ 157 h 202"/>
              <a:gd name="T30" fmla="*/ 271 w 300"/>
              <a:gd name="T31" fmla="*/ 184 h 202"/>
              <a:gd name="T32" fmla="*/ 256 w 300"/>
              <a:gd name="T33" fmla="*/ 201 h 202"/>
              <a:gd name="T34" fmla="*/ 239 w 300"/>
              <a:gd name="T35" fmla="*/ 201 h 202"/>
              <a:gd name="T36" fmla="*/ 218 w 300"/>
              <a:gd name="T37" fmla="*/ 191 h 202"/>
              <a:gd name="T38" fmla="*/ 216 w 300"/>
              <a:gd name="T39" fmla="*/ 161 h 202"/>
              <a:gd name="T40" fmla="*/ 214 w 300"/>
              <a:gd name="T41" fmla="*/ 149 h 202"/>
              <a:gd name="T42" fmla="*/ 131 w 300"/>
              <a:gd name="T43" fmla="*/ 149 h 202"/>
              <a:gd name="T44" fmla="*/ 123 w 300"/>
              <a:gd name="T45" fmla="*/ 170 h 202"/>
              <a:gd name="T46" fmla="*/ 112 w 300"/>
              <a:gd name="T47" fmla="*/ 187 h 202"/>
              <a:gd name="T48" fmla="*/ 91 w 300"/>
              <a:gd name="T49" fmla="*/ 192 h 202"/>
              <a:gd name="T50" fmla="*/ 80 w 300"/>
              <a:gd name="T51" fmla="*/ 187 h 202"/>
              <a:gd name="T52" fmla="*/ 80 w 300"/>
              <a:gd name="T53" fmla="*/ 161 h 202"/>
              <a:gd name="T54" fmla="*/ 77 w 300"/>
              <a:gd name="T55" fmla="*/ 149 h 202"/>
              <a:gd name="T56" fmla="*/ 66 w 300"/>
              <a:gd name="T57" fmla="*/ 147 h 202"/>
              <a:gd name="T58" fmla="*/ 51 w 300"/>
              <a:gd name="T59" fmla="*/ 160 h 202"/>
              <a:gd name="T60" fmla="*/ 52 w 300"/>
              <a:gd name="T61" fmla="*/ 184 h 202"/>
              <a:gd name="T62" fmla="*/ 35 w 300"/>
              <a:gd name="T63" fmla="*/ 192 h 202"/>
              <a:gd name="T64" fmla="*/ 23 w 300"/>
              <a:gd name="T65" fmla="*/ 191 h 202"/>
              <a:gd name="T66" fmla="*/ 24 w 300"/>
              <a:gd name="T67" fmla="*/ 153 h 202"/>
              <a:gd name="T68" fmla="*/ 12 w 300"/>
              <a:gd name="T69" fmla="*/ 124 h 202"/>
              <a:gd name="T70" fmla="*/ 0 w 300"/>
              <a:gd name="T71" fmla="*/ 107 h 202"/>
              <a:gd name="T72" fmla="*/ 6 w 300"/>
              <a:gd name="T73" fmla="*/ 90 h 202"/>
              <a:gd name="T74" fmla="*/ 24 w 300"/>
              <a:gd name="T75" fmla="*/ 76 h 202"/>
              <a:gd name="T76" fmla="*/ 20 w 300"/>
              <a:gd name="T77" fmla="*/ 51 h 202"/>
              <a:gd name="T78" fmla="*/ 8 w 300"/>
              <a:gd name="T79" fmla="*/ 28 h 202"/>
              <a:gd name="T80" fmla="*/ 9 w 300"/>
              <a:gd name="T81" fmla="*/ 18 h 202"/>
              <a:gd name="T82" fmla="*/ 24 w 300"/>
              <a:gd name="T83" fmla="*/ 0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00" h="202">
                <a:moveTo>
                  <a:pt x="24" y="0"/>
                </a:moveTo>
                <a:lnTo>
                  <a:pt x="66" y="4"/>
                </a:lnTo>
                <a:lnTo>
                  <a:pt x="86" y="19"/>
                </a:lnTo>
                <a:lnTo>
                  <a:pt x="103" y="38"/>
                </a:lnTo>
                <a:lnTo>
                  <a:pt x="119" y="38"/>
                </a:lnTo>
                <a:lnTo>
                  <a:pt x="155" y="49"/>
                </a:lnTo>
                <a:lnTo>
                  <a:pt x="190" y="77"/>
                </a:lnTo>
                <a:lnTo>
                  <a:pt x="211" y="65"/>
                </a:lnTo>
                <a:lnTo>
                  <a:pt x="239" y="79"/>
                </a:lnTo>
                <a:lnTo>
                  <a:pt x="247" y="96"/>
                </a:lnTo>
                <a:lnTo>
                  <a:pt x="254" y="116"/>
                </a:lnTo>
                <a:lnTo>
                  <a:pt x="287" y="121"/>
                </a:lnTo>
                <a:lnTo>
                  <a:pt x="299" y="130"/>
                </a:lnTo>
                <a:lnTo>
                  <a:pt x="294" y="153"/>
                </a:lnTo>
                <a:lnTo>
                  <a:pt x="274" y="157"/>
                </a:lnTo>
                <a:lnTo>
                  <a:pt x="271" y="184"/>
                </a:lnTo>
                <a:lnTo>
                  <a:pt x="256" y="201"/>
                </a:lnTo>
                <a:lnTo>
                  <a:pt x="239" y="201"/>
                </a:lnTo>
                <a:lnTo>
                  <a:pt x="218" y="191"/>
                </a:lnTo>
                <a:lnTo>
                  <a:pt x="216" y="161"/>
                </a:lnTo>
                <a:lnTo>
                  <a:pt x="214" y="149"/>
                </a:lnTo>
                <a:lnTo>
                  <a:pt x="131" y="149"/>
                </a:lnTo>
                <a:lnTo>
                  <a:pt x="123" y="170"/>
                </a:lnTo>
                <a:lnTo>
                  <a:pt x="112" y="187"/>
                </a:lnTo>
                <a:lnTo>
                  <a:pt x="91" y="192"/>
                </a:lnTo>
                <a:lnTo>
                  <a:pt x="80" y="187"/>
                </a:lnTo>
                <a:lnTo>
                  <a:pt x="80" y="161"/>
                </a:lnTo>
                <a:lnTo>
                  <a:pt x="77" y="149"/>
                </a:lnTo>
                <a:lnTo>
                  <a:pt x="66" y="147"/>
                </a:lnTo>
                <a:lnTo>
                  <a:pt x="51" y="160"/>
                </a:lnTo>
                <a:lnTo>
                  <a:pt x="52" y="184"/>
                </a:lnTo>
                <a:lnTo>
                  <a:pt x="35" y="192"/>
                </a:lnTo>
                <a:lnTo>
                  <a:pt x="23" y="191"/>
                </a:lnTo>
                <a:lnTo>
                  <a:pt x="24" y="153"/>
                </a:lnTo>
                <a:lnTo>
                  <a:pt x="12" y="124"/>
                </a:lnTo>
                <a:lnTo>
                  <a:pt x="0" y="107"/>
                </a:lnTo>
                <a:lnTo>
                  <a:pt x="6" y="90"/>
                </a:lnTo>
                <a:lnTo>
                  <a:pt x="24" y="76"/>
                </a:lnTo>
                <a:lnTo>
                  <a:pt x="20" y="51"/>
                </a:lnTo>
                <a:lnTo>
                  <a:pt x="8" y="28"/>
                </a:lnTo>
                <a:lnTo>
                  <a:pt x="9" y="18"/>
                </a:lnTo>
                <a:lnTo>
                  <a:pt x="24" y="0"/>
                </a:ln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3" name="Freeform 19"/>
          <p:cNvSpPr>
            <a:spLocks/>
          </p:cNvSpPr>
          <p:nvPr/>
        </p:nvSpPr>
        <p:spPr bwMode="auto">
          <a:xfrm>
            <a:off x="3660912" y="1696452"/>
            <a:ext cx="972399" cy="357298"/>
          </a:xfrm>
          <a:custGeom>
            <a:avLst/>
            <a:gdLst>
              <a:gd name="T0" fmla="*/ 39 w 552"/>
              <a:gd name="T1" fmla="*/ 11 h 214"/>
              <a:gd name="T2" fmla="*/ 41 w 552"/>
              <a:gd name="T3" fmla="*/ 25 h 214"/>
              <a:gd name="T4" fmla="*/ 25 w 552"/>
              <a:gd name="T5" fmla="*/ 38 h 214"/>
              <a:gd name="T6" fmla="*/ 11 w 552"/>
              <a:gd name="T7" fmla="*/ 59 h 214"/>
              <a:gd name="T8" fmla="*/ 0 w 552"/>
              <a:gd name="T9" fmla="*/ 95 h 214"/>
              <a:gd name="T10" fmla="*/ 21 w 552"/>
              <a:gd name="T11" fmla="*/ 122 h 214"/>
              <a:gd name="T12" fmla="*/ 24 w 552"/>
              <a:gd name="T13" fmla="*/ 143 h 214"/>
              <a:gd name="T14" fmla="*/ 20 w 552"/>
              <a:gd name="T15" fmla="*/ 164 h 214"/>
              <a:gd name="T16" fmla="*/ 15 w 552"/>
              <a:gd name="T17" fmla="*/ 179 h 214"/>
              <a:gd name="T18" fmla="*/ 19 w 552"/>
              <a:gd name="T19" fmla="*/ 195 h 214"/>
              <a:gd name="T20" fmla="*/ 30 w 552"/>
              <a:gd name="T21" fmla="*/ 211 h 214"/>
              <a:gd name="T22" fmla="*/ 66 w 552"/>
              <a:gd name="T23" fmla="*/ 211 h 214"/>
              <a:gd name="T24" fmla="*/ 108 w 552"/>
              <a:gd name="T25" fmla="*/ 213 h 214"/>
              <a:gd name="T26" fmla="*/ 128 w 552"/>
              <a:gd name="T27" fmla="*/ 204 h 214"/>
              <a:gd name="T28" fmla="*/ 143 w 552"/>
              <a:gd name="T29" fmla="*/ 178 h 214"/>
              <a:gd name="T30" fmla="*/ 157 w 552"/>
              <a:gd name="T31" fmla="*/ 182 h 214"/>
              <a:gd name="T32" fmla="*/ 171 w 552"/>
              <a:gd name="T33" fmla="*/ 193 h 214"/>
              <a:gd name="T34" fmla="*/ 202 w 552"/>
              <a:gd name="T35" fmla="*/ 173 h 214"/>
              <a:gd name="T36" fmla="*/ 219 w 552"/>
              <a:gd name="T37" fmla="*/ 181 h 214"/>
              <a:gd name="T38" fmla="*/ 245 w 552"/>
              <a:gd name="T39" fmla="*/ 198 h 214"/>
              <a:gd name="T40" fmla="*/ 263 w 552"/>
              <a:gd name="T41" fmla="*/ 204 h 214"/>
              <a:gd name="T42" fmla="*/ 304 w 552"/>
              <a:gd name="T43" fmla="*/ 177 h 214"/>
              <a:gd name="T44" fmla="*/ 321 w 552"/>
              <a:gd name="T45" fmla="*/ 180 h 214"/>
              <a:gd name="T46" fmla="*/ 350 w 552"/>
              <a:gd name="T47" fmla="*/ 190 h 214"/>
              <a:gd name="T48" fmla="*/ 365 w 552"/>
              <a:gd name="T49" fmla="*/ 184 h 214"/>
              <a:gd name="T50" fmla="*/ 384 w 552"/>
              <a:gd name="T51" fmla="*/ 176 h 214"/>
              <a:gd name="T52" fmla="*/ 405 w 552"/>
              <a:gd name="T53" fmla="*/ 183 h 214"/>
              <a:gd name="T54" fmla="*/ 426 w 552"/>
              <a:gd name="T55" fmla="*/ 173 h 214"/>
              <a:gd name="T56" fmla="*/ 445 w 552"/>
              <a:gd name="T57" fmla="*/ 160 h 214"/>
              <a:gd name="T58" fmla="*/ 461 w 552"/>
              <a:gd name="T59" fmla="*/ 147 h 214"/>
              <a:gd name="T60" fmla="*/ 486 w 552"/>
              <a:gd name="T61" fmla="*/ 162 h 214"/>
              <a:gd name="T62" fmla="*/ 492 w 552"/>
              <a:gd name="T63" fmla="*/ 142 h 214"/>
              <a:gd name="T64" fmla="*/ 496 w 552"/>
              <a:gd name="T65" fmla="*/ 125 h 214"/>
              <a:gd name="T66" fmla="*/ 517 w 552"/>
              <a:gd name="T67" fmla="*/ 119 h 214"/>
              <a:gd name="T68" fmla="*/ 551 w 552"/>
              <a:gd name="T69" fmla="*/ 110 h 214"/>
              <a:gd name="T70" fmla="*/ 551 w 552"/>
              <a:gd name="T71" fmla="*/ 97 h 214"/>
              <a:gd name="T72" fmla="*/ 551 w 552"/>
              <a:gd name="T73" fmla="*/ 76 h 214"/>
              <a:gd name="T74" fmla="*/ 469 w 552"/>
              <a:gd name="T75" fmla="*/ 57 h 214"/>
              <a:gd name="T76" fmla="*/ 389 w 552"/>
              <a:gd name="T77" fmla="*/ 34 h 214"/>
              <a:gd name="T78" fmla="*/ 373 w 552"/>
              <a:gd name="T79" fmla="*/ 37 h 214"/>
              <a:gd name="T80" fmla="*/ 285 w 552"/>
              <a:gd name="T81" fmla="*/ 0 h 214"/>
              <a:gd name="T82" fmla="*/ 254 w 552"/>
              <a:gd name="T83" fmla="*/ 11 h 214"/>
              <a:gd name="T84" fmla="*/ 214 w 552"/>
              <a:gd name="T85" fmla="*/ 23 h 214"/>
              <a:gd name="T86" fmla="*/ 166 w 552"/>
              <a:gd name="T87" fmla="*/ 23 h 214"/>
              <a:gd name="T88" fmla="*/ 151 w 552"/>
              <a:gd name="T89" fmla="*/ 26 h 214"/>
              <a:gd name="T90" fmla="*/ 146 w 552"/>
              <a:gd name="T91" fmla="*/ 14 h 214"/>
              <a:gd name="T92" fmla="*/ 132 w 552"/>
              <a:gd name="T93" fmla="*/ 26 h 214"/>
              <a:gd name="T94" fmla="*/ 106 w 552"/>
              <a:gd name="T95" fmla="*/ 23 h 214"/>
              <a:gd name="T96" fmla="*/ 78 w 552"/>
              <a:gd name="T97" fmla="*/ 11 h 214"/>
              <a:gd name="T98" fmla="*/ 63 w 552"/>
              <a:gd name="T99" fmla="*/ 9 h 214"/>
              <a:gd name="T100" fmla="*/ 39 w 552"/>
              <a:gd name="T101" fmla="*/ 11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52" h="214">
                <a:moveTo>
                  <a:pt x="39" y="11"/>
                </a:moveTo>
                <a:lnTo>
                  <a:pt x="41" y="25"/>
                </a:lnTo>
                <a:lnTo>
                  <a:pt x="25" y="38"/>
                </a:lnTo>
                <a:lnTo>
                  <a:pt x="11" y="59"/>
                </a:lnTo>
                <a:lnTo>
                  <a:pt x="0" y="95"/>
                </a:lnTo>
                <a:lnTo>
                  <a:pt x="21" y="122"/>
                </a:lnTo>
                <a:lnTo>
                  <a:pt x="24" y="143"/>
                </a:lnTo>
                <a:lnTo>
                  <a:pt x="20" y="164"/>
                </a:lnTo>
                <a:lnTo>
                  <a:pt x="15" y="179"/>
                </a:lnTo>
                <a:lnTo>
                  <a:pt x="19" y="195"/>
                </a:lnTo>
                <a:lnTo>
                  <a:pt x="30" y="211"/>
                </a:lnTo>
                <a:lnTo>
                  <a:pt x="66" y="211"/>
                </a:lnTo>
                <a:lnTo>
                  <a:pt x="108" y="213"/>
                </a:lnTo>
                <a:lnTo>
                  <a:pt x="128" y="204"/>
                </a:lnTo>
                <a:lnTo>
                  <a:pt x="143" y="178"/>
                </a:lnTo>
                <a:lnTo>
                  <a:pt x="157" y="182"/>
                </a:lnTo>
                <a:lnTo>
                  <a:pt x="171" y="193"/>
                </a:lnTo>
                <a:lnTo>
                  <a:pt x="202" y="173"/>
                </a:lnTo>
                <a:lnTo>
                  <a:pt x="219" y="181"/>
                </a:lnTo>
                <a:lnTo>
                  <a:pt x="245" y="198"/>
                </a:lnTo>
                <a:lnTo>
                  <a:pt x="263" y="204"/>
                </a:lnTo>
                <a:lnTo>
                  <a:pt x="304" y="177"/>
                </a:lnTo>
                <a:lnTo>
                  <a:pt x="321" y="180"/>
                </a:lnTo>
                <a:lnTo>
                  <a:pt x="350" y="190"/>
                </a:lnTo>
                <a:lnTo>
                  <a:pt x="365" y="184"/>
                </a:lnTo>
                <a:lnTo>
                  <a:pt x="384" y="176"/>
                </a:lnTo>
                <a:lnTo>
                  <a:pt x="405" y="183"/>
                </a:lnTo>
                <a:lnTo>
                  <a:pt x="426" y="173"/>
                </a:lnTo>
                <a:lnTo>
                  <a:pt x="445" y="160"/>
                </a:lnTo>
                <a:lnTo>
                  <a:pt x="461" y="147"/>
                </a:lnTo>
                <a:lnTo>
                  <a:pt x="486" y="162"/>
                </a:lnTo>
                <a:lnTo>
                  <a:pt x="492" y="142"/>
                </a:lnTo>
                <a:lnTo>
                  <a:pt x="496" y="125"/>
                </a:lnTo>
                <a:lnTo>
                  <a:pt x="517" y="119"/>
                </a:lnTo>
                <a:lnTo>
                  <a:pt x="551" y="110"/>
                </a:lnTo>
                <a:lnTo>
                  <a:pt x="551" y="97"/>
                </a:lnTo>
                <a:lnTo>
                  <a:pt x="551" y="76"/>
                </a:lnTo>
                <a:lnTo>
                  <a:pt x="469" y="57"/>
                </a:lnTo>
                <a:lnTo>
                  <a:pt x="389" y="34"/>
                </a:lnTo>
                <a:lnTo>
                  <a:pt x="373" y="37"/>
                </a:lnTo>
                <a:lnTo>
                  <a:pt x="285" y="0"/>
                </a:lnTo>
                <a:lnTo>
                  <a:pt x="254" y="11"/>
                </a:lnTo>
                <a:lnTo>
                  <a:pt x="214" y="23"/>
                </a:lnTo>
                <a:lnTo>
                  <a:pt x="166" y="23"/>
                </a:lnTo>
                <a:lnTo>
                  <a:pt x="151" y="26"/>
                </a:lnTo>
                <a:lnTo>
                  <a:pt x="146" y="14"/>
                </a:lnTo>
                <a:lnTo>
                  <a:pt x="132" y="26"/>
                </a:lnTo>
                <a:lnTo>
                  <a:pt x="106" y="23"/>
                </a:lnTo>
                <a:lnTo>
                  <a:pt x="78" y="11"/>
                </a:lnTo>
                <a:lnTo>
                  <a:pt x="63" y="9"/>
                </a:lnTo>
                <a:lnTo>
                  <a:pt x="39" y="11"/>
                </a:lnTo>
              </a:path>
            </a:pathLst>
          </a:custGeom>
          <a:solidFill>
            <a:srgbClr val="8DC63F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4" name="Freeform 20"/>
          <p:cNvSpPr>
            <a:spLocks/>
          </p:cNvSpPr>
          <p:nvPr/>
        </p:nvSpPr>
        <p:spPr bwMode="auto">
          <a:xfrm>
            <a:off x="4517047" y="1781036"/>
            <a:ext cx="631153" cy="361672"/>
          </a:xfrm>
          <a:custGeom>
            <a:avLst/>
            <a:gdLst>
              <a:gd name="T0" fmla="*/ 65 w 358"/>
              <a:gd name="T1" fmla="*/ 23 h 216"/>
              <a:gd name="T2" fmla="*/ 65 w 358"/>
              <a:gd name="T3" fmla="*/ 59 h 216"/>
              <a:gd name="T4" fmla="*/ 9 w 358"/>
              <a:gd name="T5" fmla="*/ 76 h 216"/>
              <a:gd name="T6" fmla="*/ 0 w 358"/>
              <a:gd name="T7" fmla="*/ 111 h 216"/>
              <a:gd name="T8" fmla="*/ 9 w 358"/>
              <a:gd name="T9" fmla="*/ 144 h 216"/>
              <a:gd name="T10" fmla="*/ 23 w 358"/>
              <a:gd name="T11" fmla="*/ 156 h 216"/>
              <a:gd name="T12" fmla="*/ 43 w 358"/>
              <a:gd name="T13" fmla="*/ 150 h 216"/>
              <a:gd name="T14" fmla="*/ 71 w 358"/>
              <a:gd name="T15" fmla="*/ 144 h 216"/>
              <a:gd name="T16" fmla="*/ 91 w 358"/>
              <a:gd name="T17" fmla="*/ 183 h 216"/>
              <a:gd name="T18" fmla="*/ 105 w 358"/>
              <a:gd name="T19" fmla="*/ 178 h 216"/>
              <a:gd name="T20" fmla="*/ 142 w 358"/>
              <a:gd name="T21" fmla="*/ 206 h 216"/>
              <a:gd name="T22" fmla="*/ 155 w 358"/>
              <a:gd name="T23" fmla="*/ 215 h 216"/>
              <a:gd name="T24" fmla="*/ 171 w 358"/>
              <a:gd name="T25" fmla="*/ 210 h 216"/>
              <a:gd name="T26" fmla="*/ 187 w 358"/>
              <a:gd name="T27" fmla="*/ 206 h 216"/>
              <a:gd name="T28" fmla="*/ 201 w 358"/>
              <a:gd name="T29" fmla="*/ 204 h 216"/>
              <a:gd name="T30" fmla="*/ 207 w 358"/>
              <a:gd name="T31" fmla="*/ 199 h 216"/>
              <a:gd name="T32" fmla="*/ 210 w 358"/>
              <a:gd name="T33" fmla="*/ 170 h 216"/>
              <a:gd name="T34" fmla="*/ 202 w 358"/>
              <a:gd name="T35" fmla="*/ 156 h 216"/>
              <a:gd name="T36" fmla="*/ 202 w 358"/>
              <a:gd name="T37" fmla="*/ 144 h 216"/>
              <a:gd name="T38" fmla="*/ 213 w 358"/>
              <a:gd name="T39" fmla="*/ 136 h 216"/>
              <a:gd name="T40" fmla="*/ 233 w 358"/>
              <a:gd name="T41" fmla="*/ 125 h 216"/>
              <a:gd name="T42" fmla="*/ 247 w 358"/>
              <a:gd name="T43" fmla="*/ 121 h 216"/>
              <a:gd name="T44" fmla="*/ 261 w 358"/>
              <a:gd name="T45" fmla="*/ 134 h 216"/>
              <a:gd name="T46" fmla="*/ 275 w 358"/>
              <a:gd name="T47" fmla="*/ 122 h 216"/>
              <a:gd name="T48" fmla="*/ 289 w 358"/>
              <a:gd name="T49" fmla="*/ 111 h 216"/>
              <a:gd name="T50" fmla="*/ 312 w 358"/>
              <a:gd name="T51" fmla="*/ 104 h 216"/>
              <a:gd name="T52" fmla="*/ 325 w 358"/>
              <a:gd name="T53" fmla="*/ 100 h 216"/>
              <a:gd name="T54" fmla="*/ 338 w 358"/>
              <a:gd name="T55" fmla="*/ 102 h 216"/>
              <a:gd name="T56" fmla="*/ 332 w 358"/>
              <a:gd name="T57" fmla="*/ 99 h 216"/>
              <a:gd name="T58" fmla="*/ 332 w 358"/>
              <a:gd name="T59" fmla="*/ 80 h 216"/>
              <a:gd name="T60" fmla="*/ 341 w 358"/>
              <a:gd name="T61" fmla="*/ 65 h 216"/>
              <a:gd name="T62" fmla="*/ 352 w 358"/>
              <a:gd name="T63" fmla="*/ 56 h 216"/>
              <a:gd name="T64" fmla="*/ 357 w 358"/>
              <a:gd name="T65" fmla="*/ 54 h 216"/>
              <a:gd name="T66" fmla="*/ 355 w 358"/>
              <a:gd name="T67" fmla="*/ 45 h 216"/>
              <a:gd name="T68" fmla="*/ 343 w 358"/>
              <a:gd name="T69" fmla="*/ 40 h 216"/>
              <a:gd name="T70" fmla="*/ 329 w 358"/>
              <a:gd name="T71" fmla="*/ 33 h 216"/>
              <a:gd name="T72" fmla="*/ 315 w 358"/>
              <a:gd name="T73" fmla="*/ 31 h 216"/>
              <a:gd name="T74" fmla="*/ 298 w 358"/>
              <a:gd name="T75" fmla="*/ 31 h 216"/>
              <a:gd name="T76" fmla="*/ 289 w 358"/>
              <a:gd name="T77" fmla="*/ 31 h 216"/>
              <a:gd name="T78" fmla="*/ 286 w 358"/>
              <a:gd name="T79" fmla="*/ 25 h 216"/>
              <a:gd name="T80" fmla="*/ 286 w 358"/>
              <a:gd name="T81" fmla="*/ 16 h 216"/>
              <a:gd name="T82" fmla="*/ 295 w 358"/>
              <a:gd name="T83" fmla="*/ 14 h 216"/>
              <a:gd name="T84" fmla="*/ 303 w 358"/>
              <a:gd name="T85" fmla="*/ 14 h 216"/>
              <a:gd name="T86" fmla="*/ 303 w 358"/>
              <a:gd name="T87" fmla="*/ 5 h 216"/>
              <a:gd name="T88" fmla="*/ 293 w 358"/>
              <a:gd name="T89" fmla="*/ 0 h 216"/>
              <a:gd name="T90" fmla="*/ 269 w 358"/>
              <a:gd name="T91" fmla="*/ 2 h 216"/>
              <a:gd name="T92" fmla="*/ 244 w 358"/>
              <a:gd name="T93" fmla="*/ 8 h 216"/>
              <a:gd name="T94" fmla="*/ 230 w 358"/>
              <a:gd name="T95" fmla="*/ 8 h 216"/>
              <a:gd name="T96" fmla="*/ 210 w 358"/>
              <a:gd name="T97" fmla="*/ 8 h 216"/>
              <a:gd name="T98" fmla="*/ 202 w 358"/>
              <a:gd name="T99" fmla="*/ 2 h 216"/>
              <a:gd name="T100" fmla="*/ 193 w 358"/>
              <a:gd name="T101" fmla="*/ 5 h 216"/>
              <a:gd name="T102" fmla="*/ 182 w 358"/>
              <a:gd name="T103" fmla="*/ 14 h 216"/>
              <a:gd name="T104" fmla="*/ 167 w 358"/>
              <a:gd name="T105" fmla="*/ 16 h 216"/>
              <a:gd name="T106" fmla="*/ 148 w 358"/>
              <a:gd name="T107" fmla="*/ 14 h 216"/>
              <a:gd name="T108" fmla="*/ 139 w 358"/>
              <a:gd name="T109" fmla="*/ 19 h 216"/>
              <a:gd name="T110" fmla="*/ 125 w 358"/>
              <a:gd name="T111" fmla="*/ 31 h 216"/>
              <a:gd name="T112" fmla="*/ 119 w 358"/>
              <a:gd name="T113" fmla="*/ 31 h 216"/>
              <a:gd name="T114" fmla="*/ 100 w 358"/>
              <a:gd name="T115" fmla="*/ 25 h 216"/>
              <a:gd name="T116" fmla="*/ 83 w 358"/>
              <a:gd name="T117" fmla="*/ 25 h 216"/>
              <a:gd name="T118" fmla="*/ 65 w 358"/>
              <a:gd name="T119" fmla="*/ 23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58" h="216">
                <a:moveTo>
                  <a:pt x="65" y="23"/>
                </a:moveTo>
                <a:lnTo>
                  <a:pt x="65" y="59"/>
                </a:lnTo>
                <a:lnTo>
                  <a:pt x="9" y="76"/>
                </a:lnTo>
                <a:lnTo>
                  <a:pt x="0" y="111"/>
                </a:lnTo>
                <a:lnTo>
                  <a:pt x="9" y="144"/>
                </a:lnTo>
                <a:lnTo>
                  <a:pt x="23" y="156"/>
                </a:lnTo>
                <a:lnTo>
                  <a:pt x="43" y="150"/>
                </a:lnTo>
                <a:lnTo>
                  <a:pt x="71" y="144"/>
                </a:lnTo>
                <a:lnTo>
                  <a:pt x="91" y="183"/>
                </a:lnTo>
                <a:lnTo>
                  <a:pt x="105" y="178"/>
                </a:lnTo>
                <a:lnTo>
                  <a:pt x="142" y="206"/>
                </a:lnTo>
                <a:lnTo>
                  <a:pt x="155" y="215"/>
                </a:lnTo>
                <a:lnTo>
                  <a:pt x="171" y="210"/>
                </a:lnTo>
                <a:lnTo>
                  <a:pt x="187" y="206"/>
                </a:lnTo>
                <a:lnTo>
                  <a:pt x="201" y="204"/>
                </a:lnTo>
                <a:lnTo>
                  <a:pt x="207" y="199"/>
                </a:lnTo>
                <a:lnTo>
                  <a:pt x="210" y="170"/>
                </a:lnTo>
                <a:lnTo>
                  <a:pt x="202" y="156"/>
                </a:lnTo>
                <a:lnTo>
                  <a:pt x="202" y="144"/>
                </a:lnTo>
                <a:lnTo>
                  <a:pt x="213" y="136"/>
                </a:lnTo>
                <a:lnTo>
                  <a:pt x="233" y="125"/>
                </a:lnTo>
                <a:lnTo>
                  <a:pt x="247" y="121"/>
                </a:lnTo>
                <a:lnTo>
                  <a:pt x="261" y="134"/>
                </a:lnTo>
                <a:lnTo>
                  <a:pt x="275" y="122"/>
                </a:lnTo>
                <a:lnTo>
                  <a:pt x="289" y="111"/>
                </a:lnTo>
                <a:lnTo>
                  <a:pt x="312" y="104"/>
                </a:lnTo>
                <a:lnTo>
                  <a:pt x="325" y="100"/>
                </a:lnTo>
                <a:lnTo>
                  <a:pt x="338" y="102"/>
                </a:lnTo>
                <a:lnTo>
                  <a:pt x="332" y="99"/>
                </a:lnTo>
                <a:lnTo>
                  <a:pt x="332" y="80"/>
                </a:lnTo>
                <a:lnTo>
                  <a:pt x="341" y="65"/>
                </a:lnTo>
                <a:lnTo>
                  <a:pt x="352" y="56"/>
                </a:lnTo>
                <a:lnTo>
                  <a:pt x="357" y="54"/>
                </a:lnTo>
                <a:lnTo>
                  <a:pt x="355" y="45"/>
                </a:lnTo>
                <a:lnTo>
                  <a:pt x="343" y="40"/>
                </a:lnTo>
                <a:lnTo>
                  <a:pt x="329" y="33"/>
                </a:lnTo>
                <a:lnTo>
                  <a:pt x="315" y="31"/>
                </a:lnTo>
                <a:lnTo>
                  <a:pt x="298" y="31"/>
                </a:lnTo>
                <a:lnTo>
                  <a:pt x="289" y="31"/>
                </a:lnTo>
                <a:lnTo>
                  <a:pt x="286" y="25"/>
                </a:lnTo>
                <a:lnTo>
                  <a:pt x="286" y="16"/>
                </a:lnTo>
                <a:lnTo>
                  <a:pt x="295" y="14"/>
                </a:lnTo>
                <a:lnTo>
                  <a:pt x="303" y="14"/>
                </a:lnTo>
                <a:lnTo>
                  <a:pt x="303" y="5"/>
                </a:lnTo>
                <a:lnTo>
                  <a:pt x="293" y="0"/>
                </a:lnTo>
                <a:lnTo>
                  <a:pt x="269" y="2"/>
                </a:lnTo>
                <a:lnTo>
                  <a:pt x="244" y="8"/>
                </a:lnTo>
                <a:lnTo>
                  <a:pt x="230" y="8"/>
                </a:lnTo>
                <a:lnTo>
                  <a:pt x="210" y="8"/>
                </a:lnTo>
                <a:lnTo>
                  <a:pt x="202" y="2"/>
                </a:lnTo>
                <a:lnTo>
                  <a:pt x="193" y="5"/>
                </a:lnTo>
                <a:lnTo>
                  <a:pt x="182" y="14"/>
                </a:lnTo>
                <a:lnTo>
                  <a:pt x="167" y="16"/>
                </a:lnTo>
                <a:lnTo>
                  <a:pt x="148" y="14"/>
                </a:lnTo>
                <a:lnTo>
                  <a:pt x="139" y="19"/>
                </a:lnTo>
                <a:lnTo>
                  <a:pt x="125" y="31"/>
                </a:lnTo>
                <a:lnTo>
                  <a:pt x="119" y="31"/>
                </a:lnTo>
                <a:lnTo>
                  <a:pt x="100" y="25"/>
                </a:lnTo>
                <a:lnTo>
                  <a:pt x="83" y="25"/>
                </a:lnTo>
                <a:lnTo>
                  <a:pt x="65" y="23"/>
                </a:lnTo>
              </a:path>
            </a:pathLst>
          </a:custGeom>
          <a:solidFill>
            <a:srgbClr val="C4DF9B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5" name="Freeform 21"/>
          <p:cNvSpPr>
            <a:spLocks/>
          </p:cNvSpPr>
          <p:nvPr/>
        </p:nvSpPr>
        <p:spPr bwMode="auto">
          <a:xfrm>
            <a:off x="2812328" y="1600200"/>
            <a:ext cx="957300" cy="966891"/>
          </a:xfrm>
          <a:custGeom>
            <a:avLst/>
            <a:gdLst>
              <a:gd name="T0" fmla="*/ 513 w 543"/>
              <a:gd name="T1" fmla="*/ 88 h 577"/>
              <a:gd name="T2" fmla="*/ 482 w 543"/>
              <a:gd name="T3" fmla="*/ 145 h 577"/>
              <a:gd name="T4" fmla="*/ 502 w 543"/>
              <a:gd name="T5" fmla="*/ 190 h 577"/>
              <a:gd name="T6" fmla="*/ 496 w 543"/>
              <a:gd name="T7" fmla="*/ 233 h 577"/>
              <a:gd name="T8" fmla="*/ 519 w 543"/>
              <a:gd name="T9" fmla="*/ 286 h 577"/>
              <a:gd name="T10" fmla="*/ 477 w 543"/>
              <a:gd name="T11" fmla="*/ 366 h 577"/>
              <a:gd name="T12" fmla="*/ 504 w 543"/>
              <a:gd name="T13" fmla="*/ 392 h 577"/>
              <a:gd name="T14" fmla="*/ 536 w 543"/>
              <a:gd name="T15" fmla="*/ 437 h 577"/>
              <a:gd name="T16" fmla="*/ 528 w 543"/>
              <a:gd name="T17" fmla="*/ 459 h 577"/>
              <a:gd name="T18" fmla="*/ 488 w 543"/>
              <a:gd name="T19" fmla="*/ 525 h 577"/>
              <a:gd name="T20" fmla="*/ 445 w 543"/>
              <a:gd name="T21" fmla="*/ 528 h 577"/>
              <a:gd name="T22" fmla="*/ 442 w 543"/>
              <a:gd name="T23" fmla="*/ 576 h 577"/>
              <a:gd name="T24" fmla="*/ 392 w 543"/>
              <a:gd name="T25" fmla="*/ 553 h 577"/>
              <a:gd name="T26" fmla="*/ 329 w 543"/>
              <a:gd name="T27" fmla="*/ 545 h 577"/>
              <a:gd name="T28" fmla="*/ 273 w 543"/>
              <a:gd name="T29" fmla="*/ 528 h 577"/>
              <a:gd name="T30" fmla="*/ 230 w 543"/>
              <a:gd name="T31" fmla="*/ 547 h 577"/>
              <a:gd name="T32" fmla="*/ 230 w 543"/>
              <a:gd name="T33" fmla="*/ 462 h 577"/>
              <a:gd name="T34" fmla="*/ 213 w 543"/>
              <a:gd name="T35" fmla="*/ 448 h 577"/>
              <a:gd name="T36" fmla="*/ 147 w 543"/>
              <a:gd name="T37" fmla="*/ 479 h 577"/>
              <a:gd name="T38" fmla="*/ 102 w 543"/>
              <a:gd name="T39" fmla="*/ 497 h 577"/>
              <a:gd name="T40" fmla="*/ 71 w 543"/>
              <a:gd name="T41" fmla="*/ 507 h 577"/>
              <a:gd name="T42" fmla="*/ 62 w 543"/>
              <a:gd name="T43" fmla="*/ 468 h 577"/>
              <a:gd name="T44" fmla="*/ 102 w 543"/>
              <a:gd name="T45" fmla="*/ 419 h 577"/>
              <a:gd name="T46" fmla="*/ 93 w 543"/>
              <a:gd name="T47" fmla="*/ 397 h 577"/>
              <a:gd name="T48" fmla="*/ 130 w 543"/>
              <a:gd name="T49" fmla="*/ 378 h 577"/>
              <a:gd name="T50" fmla="*/ 102 w 543"/>
              <a:gd name="T51" fmla="*/ 366 h 577"/>
              <a:gd name="T52" fmla="*/ 88 w 543"/>
              <a:gd name="T53" fmla="*/ 331 h 577"/>
              <a:gd name="T54" fmla="*/ 116 w 543"/>
              <a:gd name="T55" fmla="*/ 309 h 577"/>
              <a:gd name="T56" fmla="*/ 79 w 543"/>
              <a:gd name="T57" fmla="*/ 312 h 577"/>
              <a:gd name="T58" fmla="*/ 51 w 543"/>
              <a:gd name="T59" fmla="*/ 295 h 577"/>
              <a:gd name="T60" fmla="*/ 68 w 543"/>
              <a:gd name="T61" fmla="*/ 261 h 577"/>
              <a:gd name="T62" fmla="*/ 43 w 543"/>
              <a:gd name="T63" fmla="*/ 261 h 577"/>
              <a:gd name="T64" fmla="*/ 14 w 543"/>
              <a:gd name="T65" fmla="*/ 221 h 577"/>
              <a:gd name="T66" fmla="*/ 9 w 543"/>
              <a:gd name="T67" fmla="*/ 167 h 577"/>
              <a:gd name="T68" fmla="*/ 51 w 543"/>
              <a:gd name="T69" fmla="*/ 136 h 577"/>
              <a:gd name="T70" fmla="*/ 76 w 543"/>
              <a:gd name="T71" fmla="*/ 124 h 577"/>
              <a:gd name="T72" fmla="*/ 138 w 543"/>
              <a:gd name="T73" fmla="*/ 116 h 577"/>
              <a:gd name="T74" fmla="*/ 185 w 543"/>
              <a:gd name="T75" fmla="*/ 105 h 577"/>
              <a:gd name="T76" fmla="*/ 207 w 543"/>
              <a:gd name="T77" fmla="*/ 97 h 577"/>
              <a:gd name="T78" fmla="*/ 238 w 543"/>
              <a:gd name="T79" fmla="*/ 100 h 577"/>
              <a:gd name="T80" fmla="*/ 230 w 543"/>
              <a:gd name="T81" fmla="*/ 60 h 577"/>
              <a:gd name="T82" fmla="*/ 287 w 543"/>
              <a:gd name="T83" fmla="*/ 43 h 577"/>
              <a:gd name="T84" fmla="*/ 304 w 543"/>
              <a:gd name="T85" fmla="*/ 9 h 577"/>
              <a:gd name="T86" fmla="*/ 337 w 543"/>
              <a:gd name="T87" fmla="*/ 14 h 577"/>
              <a:gd name="T88" fmla="*/ 366 w 543"/>
              <a:gd name="T89" fmla="*/ 12 h 577"/>
              <a:gd name="T90" fmla="*/ 428 w 543"/>
              <a:gd name="T91" fmla="*/ 34 h 577"/>
              <a:gd name="T92" fmla="*/ 459 w 543"/>
              <a:gd name="T93" fmla="*/ 54 h 577"/>
              <a:gd name="T94" fmla="*/ 519 w 543"/>
              <a:gd name="T95" fmla="*/ 65 h 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543" h="577">
                <a:moveTo>
                  <a:pt x="519" y="65"/>
                </a:moveTo>
                <a:lnTo>
                  <a:pt x="522" y="79"/>
                </a:lnTo>
                <a:lnTo>
                  <a:pt x="513" y="88"/>
                </a:lnTo>
                <a:lnTo>
                  <a:pt x="504" y="97"/>
                </a:lnTo>
                <a:lnTo>
                  <a:pt x="491" y="116"/>
                </a:lnTo>
                <a:lnTo>
                  <a:pt x="482" y="145"/>
                </a:lnTo>
                <a:lnTo>
                  <a:pt x="480" y="150"/>
                </a:lnTo>
                <a:lnTo>
                  <a:pt x="502" y="179"/>
                </a:lnTo>
                <a:lnTo>
                  <a:pt x="502" y="190"/>
                </a:lnTo>
                <a:lnTo>
                  <a:pt x="504" y="204"/>
                </a:lnTo>
                <a:lnTo>
                  <a:pt x="499" y="221"/>
                </a:lnTo>
                <a:lnTo>
                  <a:pt x="496" y="233"/>
                </a:lnTo>
                <a:lnTo>
                  <a:pt x="499" y="252"/>
                </a:lnTo>
                <a:lnTo>
                  <a:pt x="511" y="276"/>
                </a:lnTo>
                <a:lnTo>
                  <a:pt x="519" y="286"/>
                </a:lnTo>
                <a:lnTo>
                  <a:pt x="513" y="300"/>
                </a:lnTo>
                <a:lnTo>
                  <a:pt x="485" y="335"/>
                </a:lnTo>
                <a:lnTo>
                  <a:pt x="477" y="366"/>
                </a:lnTo>
                <a:lnTo>
                  <a:pt x="482" y="386"/>
                </a:lnTo>
                <a:lnTo>
                  <a:pt x="491" y="395"/>
                </a:lnTo>
                <a:lnTo>
                  <a:pt x="504" y="392"/>
                </a:lnTo>
                <a:lnTo>
                  <a:pt x="513" y="392"/>
                </a:lnTo>
                <a:lnTo>
                  <a:pt x="528" y="414"/>
                </a:lnTo>
                <a:lnTo>
                  <a:pt x="536" y="437"/>
                </a:lnTo>
                <a:lnTo>
                  <a:pt x="542" y="451"/>
                </a:lnTo>
                <a:lnTo>
                  <a:pt x="539" y="459"/>
                </a:lnTo>
                <a:lnTo>
                  <a:pt x="528" y="459"/>
                </a:lnTo>
                <a:lnTo>
                  <a:pt x="519" y="474"/>
                </a:lnTo>
                <a:lnTo>
                  <a:pt x="502" y="502"/>
                </a:lnTo>
                <a:lnTo>
                  <a:pt x="488" y="525"/>
                </a:lnTo>
                <a:lnTo>
                  <a:pt x="471" y="516"/>
                </a:lnTo>
                <a:lnTo>
                  <a:pt x="457" y="516"/>
                </a:lnTo>
                <a:lnTo>
                  <a:pt x="445" y="528"/>
                </a:lnTo>
                <a:lnTo>
                  <a:pt x="434" y="542"/>
                </a:lnTo>
                <a:lnTo>
                  <a:pt x="440" y="553"/>
                </a:lnTo>
                <a:lnTo>
                  <a:pt x="442" y="576"/>
                </a:lnTo>
                <a:lnTo>
                  <a:pt x="417" y="547"/>
                </a:lnTo>
                <a:lnTo>
                  <a:pt x="406" y="553"/>
                </a:lnTo>
                <a:lnTo>
                  <a:pt x="392" y="553"/>
                </a:lnTo>
                <a:lnTo>
                  <a:pt x="377" y="556"/>
                </a:lnTo>
                <a:lnTo>
                  <a:pt x="346" y="547"/>
                </a:lnTo>
                <a:lnTo>
                  <a:pt x="329" y="545"/>
                </a:lnTo>
                <a:lnTo>
                  <a:pt x="304" y="550"/>
                </a:lnTo>
                <a:lnTo>
                  <a:pt x="283" y="539"/>
                </a:lnTo>
                <a:lnTo>
                  <a:pt x="273" y="528"/>
                </a:lnTo>
                <a:lnTo>
                  <a:pt x="266" y="531"/>
                </a:lnTo>
                <a:lnTo>
                  <a:pt x="258" y="539"/>
                </a:lnTo>
                <a:lnTo>
                  <a:pt x="230" y="547"/>
                </a:lnTo>
                <a:lnTo>
                  <a:pt x="213" y="516"/>
                </a:lnTo>
                <a:lnTo>
                  <a:pt x="230" y="476"/>
                </a:lnTo>
                <a:lnTo>
                  <a:pt x="230" y="462"/>
                </a:lnTo>
                <a:lnTo>
                  <a:pt x="226" y="448"/>
                </a:lnTo>
                <a:lnTo>
                  <a:pt x="218" y="434"/>
                </a:lnTo>
                <a:lnTo>
                  <a:pt x="213" y="448"/>
                </a:lnTo>
                <a:lnTo>
                  <a:pt x="199" y="454"/>
                </a:lnTo>
                <a:lnTo>
                  <a:pt x="181" y="466"/>
                </a:lnTo>
                <a:lnTo>
                  <a:pt x="147" y="479"/>
                </a:lnTo>
                <a:lnTo>
                  <a:pt x="128" y="483"/>
                </a:lnTo>
                <a:lnTo>
                  <a:pt x="111" y="485"/>
                </a:lnTo>
                <a:lnTo>
                  <a:pt x="102" y="497"/>
                </a:lnTo>
                <a:lnTo>
                  <a:pt x="90" y="507"/>
                </a:lnTo>
                <a:lnTo>
                  <a:pt x="68" y="519"/>
                </a:lnTo>
                <a:lnTo>
                  <a:pt x="71" y="507"/>
                </a:lnTo>
                <a:lnTo>
                  <a:pt x="62" y="502"/>
                </a:lnTo>
                <a:lnTo>
                  <a:pt x="65" y="485"/>
                </a:lnTo>
                <a:lnTo>
                  <a:pt x="62" y="468"/>
                </a:lnTo>
                <a:lnTo>
                  <a:pt x="57" y="457"/>
                </a:lnTo>
                <a:lnTo>
                  <a:pt x="76" y="443"/>
                </a:lnTo>
                <a:lnTo>
                  <a:pt x="102" y="419"/>
                </a:lnTo>
                <a:lnTo>
                  <a:pt x="90" y="414"/>
                </a:lnTo>
                <a:lnTo>
                  <a:pt x="83" y="400"/>
                </a:lnTo>
                <a:lnTo>
                  <a:pt x="93" y="397"/>
                </a:lnTo>
                <a:lnTo>
                  <a:pt x="102" y="388"/>
                </a:lnTo>
                <a:lnTo>
                  <a:pt x="122" y="383"/>
                </a:lnTo>
                <a:lnTo>
                  <a:pt x="130" y="378"/>
                </a:lnTo>
                <a:lnTo>
                  <a:pt x="128" y="366"/>
                </a:lnTo>
                <a:lnTo>
                  <a:pt x="111" y="366"/>
                </a:lnTo>
                <a:lnTo>
                  <a:pt x="102" y="366"/>
                </a:lnTo>
                <a:lnTo>
                  <a:pt x="90" y="360"/>
                </a:lnTo>
                <a:lnTo>
                  <a:pt x="88" y="349"/>
                </a:lnTo>
                <a:lnTo>
                  <a:pt x="88" y="331"/>
                </a:lnTo>
                <a:lnTo>
                  <a:pt x="93" y="321"/>
                </a:lnTo>
                <a:lnTo>
                  <a:pt x="102" y="309"/>
                </a:lnTo>
                <a:lnTo>
                  <a:pt x="116" y="309"/>
                </a:lnTo>
                <a:lnTo>
                  <a:pt x="105" y="298"/>
                </a:lnTo>
                <a:lnTo>
                  <a:pt x="85" y="304"/>
                </a:lnTo>
                <a:lnTo>
                  <a:pt x="79" y="312"/>
                </a:lnTo>
                <a:lnTo>
                  <a:pt x="57" y="326"/>
                </a:lnTo>
                <a:lnTo>
                  <a:pt x="48" y="312"/>
                </a:lnTo>
                <a:lnTo>
                  <a:pt x="51" y="295"/>
                </a:lnTo>
                <a:lnTo>
                  <a:pt x="54" y="281"/>
                </a:lnTo>
                <a:lnTo>
                  <a:pt x="65" y="269"/>
                </a:lnTo>
                <a:lnTo>
                  <a:pt x="68" y="261"/>
                </a:lnTo>
                <a:lnTo>
                  <a:pt x="62" y="252"/>
                </a:lnTo>
                <a:lnTo>
                  <a:pt x="51" y="258"/>
                </a:lnTo>
                <a:lnTo>
                  <a:pt x="43" y="261"/>
                </a:lnTo>
                <a:lnTo>
                  <a:pt x="31" y="241"/>
                </a:lnTo>
                <a:lnTo>
                  <a:pt x="23" y="227"/>
                </a:lnTo>
                <a:lnTo>
                  <a:pt x="14" y="221"/>
                </a:lnTo>
                <a:lnTo>
                  <a:pt x="0" y="216"/>
                </a:lnTo>
                <a:lnTo>
                  <a:pt x="9" y="207"/>
                </a:lnTo>
                <a:lnTo>
                  <a:pt x="9" y="167"/>
                </a:lnTo>
                <a:lnTo>
                  <a:pt x="17" y="159"/>
                </a:lnTo>
                <a:lnTo>
                  <a:pt x="37" y="145"/>
                </a:lnTo>
                <a:lnTo>
                  <a:pt x="51" y="136"/>
                </a:lnTo>
                <a:lnTo>
                  <a:pt x="62" y="131"/>
                </a:lnTo>
                <a:lnTo>
                  <a:pt x="76" y="136"/>
                </a:lnTo>
                <a:lnTo>
                  <a:pt x="76" y="124"/>
                </a:lnTo>
                <a:lnTo>
                  <a:pt x="93" y="105"/>
                </a:lnTo>
                <a:lnTo>
                  <a:pt x="105" y="108"/>
                </a:lnTo>
                <a:lnTo>
                  <a:pt x="138" y="116"/>
                </a:lnTo>
                <a:lnTo>
                  <a:pt x="150" y="122"/>
                </a:lnTo>
                <a:lnTo>
                  <a:pt x="162" y="116"/>
                </a:lnTo>
                <a:lnTo>
                  <a:pt x="185" y="105"/>
                </a:lnTo>
                <a:lnTo>
                  <a:pt x="190" y="100"/>
                </a:lnTo>
                <a:lnTo>
                  <a:pt x="199" y="105"/>
                </a:lnTo>
                <a:lnTo>
                  <a:pt x="207" y="97"/>
                </a:lnTo>
                <a:lnTo>
                  <a:pt x="216" y="102"/>
                </a:lnTo>
                <a:lnTo>
                  <a:pt x="233" y="108"/>
                </a:lnTo>
                <a:lnTo>
                  <a:pt x="238" y="100"/>
                </a:lnTo>
                <a:lnTo>
                  <a:pt x="238" y="85"/>
                </a:lnTo>
                <a:lnTo>
                  <a:pt x="233" y="71"/>
                </a:lnTo>
                <a:lnTo>
                  <a:pt x="230" y="60"/>
                </a:lnTo>
                <a:lnTo>
                  <a:pt x="250" y="51"/>
                </a:lnTo>
                <a:lnTo>
                  <a:pt x="273" y="36"/>
                </a:lnTo>
                <a:lnTo>
                  <a:pt x="287" y="43"/>
                </a:lnTo>
                <a:lnTo>
                  <a:pt x="278" y="26"/>
                </a:lnTo>
                <a:lnTo>
                  <a:pt x="289" y="20"/>
                </a:lnTo>
                <a:lnTo>
                  <a:pt x="304" y="9"/>
                </a:lnTo>
                <a:lnTo>
                  <a:pt x="315" y="0"/>
                </a:lnTo>
                <a:lnTo>
                  <a:pt x="326" y="0"/>
                </a:lnTo>
                <a:lnTo>
                  <a:pt x="337" y="14"/>
                </a:lnTo>
                <a:lnTo>
                  <a:pt x="346" y="3"/>
                </a:lnTo>
                <a:lnTo>
                  <a:pt x="361" y="3"/>
                </a:lnTo>
                <a:lnTo>
                  <a:pt x="366" y="12"/>
                </a:lnTo>
                <a:lnTo>
                  <a:pt x="389" y="12"/>
                </a:lnTo>
                <a:lnTo>
                  <a:pt x="414" y="20"/>
                </a:lnTo>
                <a:lnTo>
                  <a:pt x="428" y="34"/>
                </a:lnTo>
                <a:lnTo>
                  <a:pt x="434" y="54"/>
                </a:lnTo>
                <a:lnTo>
                  <a:pt x="442" y="60"/>
                </a:lnTo>
                <a:lnTo>
                  <a:pt x="459" y="54"/>
                </a:lnTo>
                <a:lnTo>
                  <a:pt x="473" y="62"/>
                </a:lnTo>
                <a:lnTo>
                  <a:pt x="494" y="68"/>
                </a:lnTo>
                <a:lnTo>
                  <a:pt x="519" y="65"/>
                </a:lnTo>
              </a:path>
            </a:pathLst>
          </a:custGeom>
          <a:solidFill>
            <a:srgbClr val="218535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6" name="Freeform 22"/>
          <p:cNvSpPr>
            <a:spLocks/>
          </p:cNvSpPr>
          <p:nvPr/>
        </p:nvSpPr>
        <p:spPr bwMode="auto">
          <a:xfrm>
            <a:off x="3645813" y="1941455"/>
            <a:ext cx="1997647" cy="1521066"/>
          </a:xfrm>
          <a:custGeom>
            <a:avLst/>
            <a:gdLst>
              <a:gd name="T0" fmla="*/ 63 w 1133"/>
              <a:gd name="T1" fmla="*/ 255 h 907"/>
              <a:gd name="T2" fmla="*/ 31 w 1133"/>
              <a:gd name="T3" fmla="*/ 188 h 907"/>
              <a:gd name="T4" fmla="*/ 9 w 1133"/>
              <a:gd name="T5" fmla="*/ 126 h 907"/>
              <a:gd name="T6" fmla="*/ 63 w 1133"/>
              <a:gd name="T7" fmla="*/ 63 h 907"/>
              <a:gd name="T8" fmla="*/ 151 w 1133"/>
              <a:gd name="T9" fmla="*/ 38 h 907"/>
              <a:gd name="T10" fmla="*/ 210 w 1133"/>
              <a:gd name="T11" fmla="*/ 26 h 907"/>
              <a:gd name="T12" fmla="*/ 286 w 1133"/>
              <a:gd name="T13" fmla="*/ 48 h 907"/>
              <a:gd name="T14" fmla="*/ 392 w 1133"/>
              <a:gd name="T15" fmla="*/ 29 h 907"/>
              <a:gd name="T16" fmla="*/ 469 w 1133"/>
              <a:gd name="T17" fmla="*/ 0 h 907"/>
              <a:gd name="T18" fmla="*/ 517 w 1133"/>
              <a:gd name="T19" fmla="*/ 60 h 907"/>
              <a:gd name="T20" fmla="*/ 599 w 1133"/>
              <a:gd name="T21" fmla="*/ 79 h 907"/>
              <a:gd name="T22" fmla="*/ 676 w 1133"/>
              <a:gd name="T23" fmla="*/ 111 h 907"/>
              <a:gd name="T24" fmla="*/ 698 w 1133"/>
              <a:gd name="T25" fmla="*/ 65 h 907"/>
              <a:gd name="T26" fmla="*/ 724 w 1133"/>
              <a:gd name="T27" fmla="*/ 32 h 907"/>
              <a:gd name="T28" fmla="*/ 783 w 1133"/>
              <a:gd name="T29" fmla="*/ 15 h 907"/>
              <a:gd name="T30" fmla="*/ 846 w 1133"/>
              <a:gd name="T31" fmla="*/ 55 h 907"/>
              <a:gd name="T32" fmla="*/ 840 w 1133"/>
              <a:gd name="T33" fmla="*/ 97 h 907"/>
              <a:gd name="T34" fmla="*/ 857 w 1133"/>
              <a:gd name="T35" fmla="*/ 185 h 907"/>
              <a:gd name="T36" fmla="*/ 854 w 1133"/>
              <a:gd name="T37" fmla="*/ 253 h 907"/>
              <a:gd name="T38" fmla="*/ 871 w 1133"/>
              <a:gd name="T39" fmla="*/ 327 h 907"/>
              <a:gd name="T40" fmla="*/ 902 w 1133"/>
              <a:gd name="T41" fmla="*/ 347 h 907"/>
              <a:gd name="T42" fmla="*/ 928 w 1133"/>
              <a:gd name="T43" fmla="*/ 316 h 907"/>
              <a:gd name="T44" fmla="*/ 962 w 1133"/>
              <a:gd name="T45" fmla="*/ 350 h 907"/>
              <a:gd name="T46" fmla="*/ 1064 w 1133"/>
              <a:gd name="T47" fmla="*/ 312 h 907"/>
              <a:gd name="T48" fmla="*/ 1109 w 1133"/>
              <a:gd name="T49" fmla="*/ 364 h 907"/>
              <a:gd name="T50" fmla="*/ 1123 w 1133"/>
              <a:gd name="T51" fmla="*/ 435 h 907"/>
              <a:gd name="T52" fmla="*/ 1098 w 1133"/>
              <a:gd name="T53" fmla="*/ 523 h 907"/>
              <a:gd name="T54" fmla="*/ 1047 w 1133"/>
              <a:gd name="T55" fmla="*/ 559 h 907"/>
              <a:gd name="T56" fmla="*/ 1033 w 1133"/>
              <a:gd name="T57" fmla="*/ 628 h 907"/>
              <a:gd name="T58" fmla="*/ 990 w 1133"/>
              <a:gd name="T59" fmla="*/ 574 h 907"/>
              <a:gd name="T60" fmla="*/ 883 w 1133"/>
              <a:gd name="T61" fmla="*/ 540 h 907"/>
              <a:gd name="T62" fmla="*/ 837 w 1133"/>
              <a:gd name="T63" fmla="*/ 545 h 907"/>
              <a:gd name="T64" fmla="*/ 758 w 1133"/>
              <a:gd name="T65" fmla="*/ 597 h 907"/>
              <a:gd name="T66" fmla="*/ 647 w 1133"/>
              <a:gd name="T67" fmla="*/ 710 h 907"/>
              <a:gd name="T68" fmla="*/ 564 w 1133"/>
              <a:gd name="T69" fmla="*/ 781 h 907"/>
              <a:gd name="T70" fmla="*/ 540 w 1133"/>
              <a:gd name="T71" fmla="*/ 823 h 907"/>
              <a:gd name="T72" fmla="*/ 505 w 1133"/>
              <a:gd name="T73" fmla="*/ 886 h 907"/>
              <a:gd name="T74" fmla="*/ 445 w 1133"/>
              <a:gd name="T75" fmla="*/ 878 h 907"/>
              <a:gd name="T76" fmla="*/ 355 w 1133"/>
              <a:gd name="T77" fmla="*/ 894 h 907"/>
              <a:gd name="T78" fmla="*/ 286 w 1133"/>
              <a:gd name="T79" fmla="*/ 841 h 907"/>
              <a:gd name="T80" fmla="*/ 174 w 1133"/>
              <a:gd name="T81" fmla="*/ 792 h 907"/>
              <a:gd name="T82" fmla="*/ 69 w 1133"/>
              <a:gd name="T83" fmla="*/ 858 h 907"/>
              <a:gd name="T84" fmla="*/ 46 w 1133"/>
              <a:gd name="T85" fmla="*/ 804 h 907"/>
              <a:gd name="T86" fmla="*/ 48 w 1133"/>
              <a:gd name="T87" fmla="*/ 690 h 907"/>
              <a:gd name="T88" fmla="*/ 143 w 1133"/>
              <a:gd name="T89" fmla="*/ 520 h 907"/>
              <a:gd name="T90" fmla="*/ 190 w 1133"/>
              <a:gd name="T91" fmla="*/ 443 h 907"/>
              <a:gd name="T92" fmla="*/ 128 w 1133"/>
              <a:gd name="T93" fmla="*/ 412 h 907"/>
              <a:gd name="T94" fmla="*/ 86 w 1133"/>
              <a:gd name="T95" fmla="*/ 330 h 907"/>
              <a:gd name="T96" fmla="*/ 12 w 1133"/>
              <a:gd name="T97" fmla="*/ 324 h 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133" h="907">
                <a:moveTo>
                  <a:pt x="12" y="324"/>
                </a:moveTo>
                <a:lnTo>
                  <a:pt x="29" y="293"/>
                </a:lnTo>
                <a:lnTo>
                  <a:pt x="51" y="253"/>
                </a:lnTo>
                <a:lnTo>
                  <a:pt x="63" y="255"/>
                </a:lnTo>
                <a:lnTo>
                  <a:pt x="65" y="245"/>
                </a:lnTo>
                <a:lnTo>
                  <a:pt x="51" y="202"/>
                </a:lnTo>
                <a:lnTo>
                  <a:pt x="34" y="185"/>
                </a:lnTo>
                <a:lnTo>
                  <a:pt x="31" y="188"/>
                </a:lnTo>
                <a:lnTo>
                  <a:pt x="20" y="191"/>
                </a:lnTo>
                <a:lnTo>
                  <a:pt x="6" y="176"/>
                </a:lnTo>
                <a:lnTo>
                  <a:pt x="0" y="157"/>
                </a:lnTo>
                <a:lnTo>
                  <a:pt x="9" y="126"/>
                </a:lnTo>
                <a:lnTo>
                  <a:pt x="38" y="97"/>
                </a:lnTo>
                <a:lnTo>
                  <a:pt x="43" y="79"/>
                </a:lnTo>
                <a:lnTo>
                  <a:pt x="38" y="65"/>
                </a:lnTo>
                <a:lnTo>
                  <a:pt x="63" y="63"/>
                </a:lnTo>
                <a:lnTo>
                  <a:pt x="100" y="65"/>
                </a:lnTo>
                <a:lnTo>
                  <a:pt x="117" y="65"/>
                </a:lnTo>
                <a:lnTo>
                  <a:pt x="131" y="60"/>
                </a:lnTo>
                <a:lnTo>
                  <a:pt x="151" y="38"/>
                </a:lnTo>
                <a:lnTo>
                  <a:pt x="153" y="32"/>
                </a:lnTo>
                <a:lnTo>
                  <a:pt x="165" y="34"/>
                </a:lnTo>
                <a:lnTo>
                  <a:pt x="179" y="46"/>
                </a:lnTo>
                <a:lnTo>
                  <a:pt x="210" y="26"/>
                </a:lnTo>
                <a:lnTo>
                  <a:pt x="236" y="38"/>
                </a:lnTo>
                <a:lnTo>
                  <a:pt x="253" y="51"/>
                </a:lnTo>
                <a:lnTo>
                  <a:pt x="270" y="57"/>
                </a:lnTo>
                <a:lnTo>
                  <a:pt x="286" y="48"/>
                </a:lnTo>
                <a:lnTo>
                  <a:pt x="312" y="29"/>
                </a:lnTo>
                <a:lnTo>
                  <a:pt x="358" y="43"/>
                </a:lnTo>
                <a:lnTo>
                  <a:pt x="369" y="38"/>
                </a:lnTo>
                <a:lnTo>
                  <a:pt x="392" y="29"/>
                </a:lnTo>
                <a:lnTo>
                  <a:pt x="412" y="34"/>
                </a:lnTo>
                <a:lnTo>
                  <a:pt x="435" y="26"/>
                </a:lnTo>
                <a:lnTo>
                  <a:pt x="452" y="12"/>
                </a:lnTo>
                <a:lnTo>
                  <a:pt x="469" y="0"/>
                </a:lnTo>
                <a:lnTo>
                  <a:pt x="491" y="12"/>
                </a:lnTo>
                <a:lnTo>
                  <a:pt x="500" y="32"/>
                </a:lnTo>
                <a:lnTo>
                  <a:pt x="505" y="51"/>
                </a:lnTo>
                <a:lnTo>
                  <a:pt x="517" y="60"/>
                </a:lnTo>
                <a:lnTo>
                  <a:pt x="536" y="55"/>
                </a:lnTo>
                <a:lnTo>
                  <a:pt x="564" y="46"/>
                </a:lnTo>
                <a:lnTo>
                  <a:pt x="585" y="88"/>
                </a:lnTo>
                <a:lnTo>
                  <a:pt x="599" y="79"/>
                </a:lnTo>
                <a:lnTo>
                  <a:pt x="628" y="103"/>
                </a:lnTo>
                <a:lnTo>
                  <a:pt x="647" y="119"/>
                </a:lnTo>
                <a:lnTo>
                  <a:pt x="659" y="117"/>
                </a:lnTo>
                <a:lnTo>
                  <a:pt x="676" y="111"/>
                </a:lnTo>
                <a:lnTo>
                  <a:pt x="692" y="108"/>
                </a:lnTo>
                <a:lnTo>
                  <a:pt x="701" y="103"/>
                </a:lnTo>
                <a:lnTo>
                  <a:pt x="704" y="72"/>
                </a:lnTo>
                <a:lnTo>
                  <a:pt x="698" y="65"/>
                </a:lnTo>
                <a:lnTo>
                  <a:pt x="692" y="55"/>
                </a:lnTo>
                <a:lnTo>
                  <a:pt x="695" y="46"/>
                </a:lnTo>
                <a:lnTo>
                  <a:pt x="707" y="38"/>
                </a:lnTo>
                <a:lnTo>
                  <a:pt x="724" y="32"/>
                </a:lnTo>
                <a:lnTo>
                  <a:pt x="740" y="26"/>
                </a:lnTo>
                <a:lnTo>
                  <a:pt x="755" y="38"/>
                </a:lnTo>
                <a:lnTo>
                  <a:pt x="769" y="26"/>
                </a:lnTo>
                <a:lnTo>
                  <a:pt x="783" y="15"/>
                </a:lnTo>
                <a:lnTo>
                  <a:pt x="809" y="9"/>
                </a:lnTo>
                <a:lnTo>
                  <a:pt x="828" y="0"/>
                </a:lnTo>
                <a:lnTo>
                  <a:pt x="851" y="32"/>
                </a:lnTo>
                <a:lnTo>
                  <a:pt x="846" y="55"/>
                </a:lnTo>
                <a:lnTo>
                  <a:pt x="868" y="77"/>
                </a:lnTo>
                <a:lnTo>
                  <a:pt x="868" y="88"/>
                </a:lnTo>
                <a:lnTo>
                  <a:pt x="854" y="94"/>
                </a:lnTo>
                <a:lnTo>
                  <a:pt x="840" y="97"/>
                </a:lnTo>
                <a:lnTo>
                  <a:pt x="843" y="122"/>
                </a:lnTo>
                <a:lnTo>
                  <a:pt x="868" y="131"/>
                </a:lnTo>
                <a:lnTo>
                  <a:pt x="877" y="159"/>
                </a:lnTo>
                <a:lnTo>
                  <a:pt x="857" y="185"/>
                </a:lnTo>
                <a:lnTo>
                  <a:pt x="868" y="210"/>
                </a:lnTo>
                <a:lnTo>
                  <a:pt x="874" y="236"/>
                </a:lnTo>
                <a:lnTo>
                  <a:pt x="866" y="245"/>
                </a:lnTo>
                <a:lnTo>
                  <a:pt x="854" y="253"/>
                </a:lnTo>
                <a:lnTo>
                  <a:pt x="851" y="267"/>
                </a:lnTo>
                <a:lnTo>
                  <a:pt x="866" y="290"/>
                </a:lnTo>
                <a:lnTo>
                  <a:pt x="871" y="304"/>
                </a:lnTo>
                <a:lnTo>
                  <a:pt x="871" y="327"/>
                </a:lnTo>
                <a:lnTo>
                  <a:pt x="871" y="347"/>
                </a:lnTo>
                <a:lnTo>
                  <a:pt x="877" y="355"/>
                </a:lnTo>
                <a:lnTo>
                  <a:pt x="883" y="355"/>
                </a:lnTo>
                <a:lnTo>
                  <a:pt x="902" y="347"/>
                </a:lnTo>
                <a:lnTo>
                  <a:pt x="902" y="324"/>
                </a:lnTo>
                <a:lnTo>
                  <a:pt x="911" y="316"/>
                </a:lnTo>
                <a:lnTo>
                  <a:pt x="916" y="307"/>
                </a:lnTo>
                <a:lnTo>
                  <a:pt x="928" y="316"/>
                </a:lnTo>
                <a:lnTo>
                  <a:pt x="931" y="341"/>
                </a:lnTo>
                <a:lnTo>
                  <a:pt x="933" y="355"/>
                </a:lnTo>
                <a:lnTo>
                  <a:pt x="945" y="355"/>
                </a:lnTo>
                <a:lnTo>
                  <a:pt x="962" y="350"/>
                </a:lnTo>
                <a:lnTo>
                  <a:pt x="970" y="338"/>
                </a:lnTo>
                <a:lnTo>
                  <a:pt x="979" y="324"/>
                </a:lnTo>
                <a:lnTo>
                  <a:pt x="979" y="312"/>
                </a:lnTo>
                <a:lnTo>
                  <a:pt x="1064" y="312"/>
                </a:lnTo>
                <a:lnTo>
                  <a:pt x="1067" y="333"/>
                </a:lnTo>
                <a:lnTo>
                  <a:pt x="1070" y="352"/>
                </a:lnTo>
                <a:lnTo>
                  <a:pt x="1082" y="361"/>
                </a:lnTo>
                <a:lnTo>
                  <a:pt x="1109" y="364"/>
                </a:lnTo>
                <a:lnTo>
                  <a:pt x="1113" y="378"/>
                </a:lnTo>
                <a:lnTo>
                  <a:pt x="1132" y="390"/>
                </a:lnTo>
                <a:lnTo>
                  <a:pt x="1127" y="415"/>
                </a:lnTo>
                <a:lnTo>
                  <a:pt x="1123" y="435"/>
                </a:lnTo>
                <a:lnTo>
                  <a:pt x="1106" y="455"/>
                </a:lnTo>
                <a:lnTo>
                  <a:pt x="1087" y="466"/>
                </a:lnTo>
                <a:lnTo>
                  <a:pt x="1087" y="497"/>
                </a:lnTo>
                <a:lnTo>
                  <a:pt x="1098" y="523"/>
                </a:lnTo>
                <a:lnTo>
                  <a:pt x="1082" y="531"/>
                </a:lnTo>
                <a:lnTo>
                  <a:pt x="1075" y="511"/>
                </a:lnTo>
                <a:lnTo>
                  <a:pt x="1067" y="537"/>
                </a:lnTo>
                <a:lnTo>
                  <a:pt x="1047" y="559"/>
                </a:lnTo>
                <a:lnTo>
                  <a:pt x="1064" y="588"/>
                </a:lnTo>
                <a:lnTo>
                  <a:pt x="1078" y="611"/>
                </a:lnTo>
                <a:lnTo>
                  <a:pt x="1058" y="625"/>
                </a:lnTo>
                <a:lnTo>
                  <a:pt x="1033" y="628"/>
                </a:lnTo>
                <a:lnTo>
                  <a:pt x="1010" y="625"/>
                </a:lnTo>
                <a:lnTo>
                  <a:pt x="985" y="642"/>
                </a:lnTo>
                <a:lnTo>
                  <a:pt x="970" y="594"/>
                </a:lnTo>
                <a:lnTo>
                  <a:pt x="990" y="574"/>
                </a:lnTo>
                <a:lnTo>
                  <a:pt x="942" y="566"/>
                </a:lnTo>
                <a:lnTo>
                  <a:pt x="916" y="551"/>
                </a:lnTo>
                <a:lnTo>
                  <a:pt x="902" y="557"/>
                </a:lnTo>
                <a:lnTo>
                  <a:pt x="883" y="540"/>
                </a:lnTo>
                <a:lnTo>
                  <a:pt x="877" y="554"/>
                </a:lnTo>
                <a:lnTo>
                  <a:pt x="863" y="562"/>
                </a:lnTo>
                <a:lnTo>
                  <a:pt x="851" y="559"/>
                </a:lnTo>
                <a:lnTo>
                  <a:pt x="837" y="545"/>
                </a:lnTo>
                <a:lnTo>
                  <a:pt x="823" y="551"/>
                </a:lnTo>
                <a:lnTo>
                  <a:pt x="806" y="568"/>
                </a:lnTo>
                <a:lnTo>
                  <a:pt x="789" y="583"/>
                </a:lnTo>
                <a:lnTo>
                  <a:pt x="758" y="597"/>
                </a:lnTo>
                <a:lnTo>
                  <a:pt x="744" y="602"/>
                </a:lnTo>
                <a:lnTo>
                  <a:pt x="724" y="623"/>
                </a:lnTo>
                <a:lnTo>
                  <a:pt x="650" y="685"/>
                </a:lnTo>
                <a:lnTo>
                  <a:pt x="647" y="710"/>
                </a:lnTo>
                <a:lnTo>
                  <a:pt x="628" y="707"/>
                </a:lnTo>
                <a:lnTo>
                  <a:pt x="616" y="735"/>
                </a:lnTo>
                <a:lnTo>
                  <a:pt x="582" y="766"/>
                </a:lnTo>
                <a:lnTo>
                  <a:pt x="564" y="781"/>
                </a:lnTo>
                <a:lnTo>
                  <a:pt x="568" y="790"/>
                </a:lnTo>
                <a:lnTo>
                  <a:pt x="571" y="801"/>
                </a:lnTo>
                <a:lnTo>
                  <a:pt x="559" y="809"/>
                </a:lnTo>
                <a:lnTo>
                  <a:pt x="540" y="823"/>
                </a:lnTo>
                <a:lnTo>
                  <a:pt x="528" y="827"/>
                </a:lnTo>
                <a:lnTo>
                  <a:pt x="525" y="852"/>
                </a:lnTo>
                <a:lnTo>
                  <a:pt x="519" y="880"/>
                </a:lnTo>
                <a:lnTo>
                  <a:pt x="505" y="886"/>
                </a:lnTo>
                <a:lnTo>
                  <a:pt x="491" y="855"/>
                </a:lnTo>
                <a:lnTo>
                  <a:pt x="474" y="841"/>
                </a:lnTo>
                <a:lnTo>
                  <a:pt x="454" y="852"/>
                </a:lnTo>
                <a:lnTo>
                  <a:pt x="445" y="878"/>
                </a:lnTo>
                <a:lnTo>
                  <a:pt x="409" y="880"/>
                </a:lnTo>
                <a:lnTo>
                  <a:pt x="389" y="886"/>
                </a:lnTo>
                <a:lnTo>
                  <a:pt x="364" y="906"/>
                </a:lnTo>
                <a:lnTo>
                  <a:pt x="355" y="894"/>
                </a:lnTo>
                <a:lnTo>
                  <a:pt x="350" y="861"/>
                </a:lnTo>
                <a:lnTo>
                  <a:pt x="341" y="849"/>
                </a:lnTo>
                <a:lnTo>
                  <a:pt x="310" y="869"/>
                </a:lnTo>
                <a:lnTo>
                  <a:pt x="286" y="841"/>
                </a:lnTo>
                <a:lnTo>
                  <a:pt x="259" y="846"/>
                </a:lnTo>
                <a:lnTo>
                  <a:pt x="238" y="838"/>
                </a:lnTo>
                <a:lnTo>
                  <a:pt x="216" y="844"/>
                </a:lnTo>
                <a:lnTo>
                  <a:pt x="174" y="792"/>
                </a:lnTo>
                <a:lnTo>
                  <a:pt x="153" y="792"/>
                </a:lnTo>
                <a:lnTo>
                  <a:pt x="122" y="818"/>
                </a:lnTo>
                <a:lnTo>
                  <a:pt x="94" y="823"/>
                </a:lnTo>
                <a:lnTo>
                  <a:pt x="69" y="858"/>
                </a:lnTo>
                <a:lnTo>
                  <a:pt x="46" y="844"/>
                </a:lnTo>
                <a:lnTo>
                  <a:pt x="6" y="863"/>
                </a:lnTo>
                <a:lnTo>
                  <a:pt x="0" y="832"/>
                </a:lnTo>
                <a:lnTo>
                  <a:pt x="46" y="804"/>
                </a:lnTo>
                <a:lnTo>
                  <a:pt x="38" y="787"/>
                </a:lnTo>
                <a:lnTo>
                  <a:pt x="31" y="770"/>
                </a:lnTo>
                <a:lnTo>
                  <a:pt x="55" y="735"/>
                </a:lnTo>
                <a:lnTo>
                  <a:pt x="48" y="690"/>
                </a:lnTo>
                <a:lnTo>
                  <a:pt x="55" y="602"/>
                </a:lnTo>
                <a:lnTo>
                  <a:pt x="77" y="571"/>
                </a:lnTo>
                <a:lnTo>
                  <a:pt x="111" y="545"/>
                </a:lnTo>
                <a:lnTo>
                  <a:pt x="143" y="520"/>
                </a:lnTo>
                <a:lnTo>
                  <a:pt x="171" y="497"/>
                </a:lnTo>
                <a:lnTo>
                  <a:pt x="185" y="480"/>
                </a:lnTo>
                <a:lnTo>
                  <a:pt x="193" y="466"/>
                </a:lnTo>
                <a:lnTo>
                  <a:pt x="190" y="443"/>
                </a:lnTo>
                <a:lnTo>
                  <a:pt x="176" y="429"/>
                </a:lnTo>
                <a:lnTo>
                  <a:pt x="157" y="423"/>
                </a:lnTo>
                <a:lnTo>
                  <a:pt x="134" y="423"/>
                </a:lnTo>
                <a:lnTo>
                  <a:pt x="128" y="412"/>
                </a:lnTo>
                <a:lnTo>
                  <a:pt x="125" y="392"/>
                </a:lnTo>
                <a:lnTo>
                  <a:pt x="119" y="364"/>
                </a:lnTo>
                <a:lnTo>
                  <a:pt x="103" y="338"/>
                </a:lnTo>
                <a:lnTo>
                  <a:pt x="86" y="330"/>
                </a:lnTo>
                <a:lnTo>
                  <a:pt x="57" y="324"/>
                </a:lnTo>
                <a:lnTo>
                  <a:pt x="38" y="327"/>
                </a:lnTo>
                <a:lnTo>
                  <a:pt x="26" y="330"/>
                </a:lnTo>
                <a:lnTo>
                  <a:pt x="12" y="324"/>
                </a:lnTo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grpSp>
        <p:nvGrpSpPr>
          <p:cNvPr id="27" name="Group 42"/>
          <p:cNvGrpSpPr>
            <a:grpSpLocks/>
          </p:cNvGrpSpPr>
          <p:nvPr/>
        </p:nvGrpSpPr>
        <p:grpSpPr bwMode="auto">
          <a:xfrm>
            <a:off x="1157438" y="5280430"/>
            <a:ext cx="2105425" cy="765638"/>
            <a:chOff x="3696" y="3336"/>
            <a:chExt cx="1249" cy="457"/>
          </a:xfrm>
          <a:solidFill>
            <a:srgbClr val="007FC7"/>
          </a:solidFill>
        </p:grpSpPr>
        <p:sp>
          <p:nvSpPr>
            <p:cNvPr id="28" name="Freeform 43"/>
            <p:cNvSpPr>
              <a:spLocks/>
            </p:cNvSpPr>
            <p:nvPr/>
          </p:nvSpPr>
          <p:spPr bwMode="auto">
            <a:xfrm>
              <a:off x="3759" y="3453"/>
              <a:ext cx="66" cy="104"/>
            </a:xfrm>
            <a:custGeom>
              <a:avLst/>
              <a:gdLst>
                <a:gd name="T0" fmla="*/ 65 w 66"/>
                <a:gd name="T1" fmla="*/ 69 h 104"/>
                <a:gd name="T2" fmla="*/ 58 w 66"/>
                <a:gd name="T3" fmla="*/ 0 h 104"/>
                <a:gd name="T4" fmla="*/ 16 w 66"/>
                <a:gd name="T5" fmla="*/ 0 h 104"/>
                <a:gd name="T6" fmla="*/ 0 w 66"/>
                <a:gd name="T7" fmla="*/ 23 h 104"/>
                <a:gd name="T8" fmla="*/ 25 w 66"/>
                <a:gd name="T9" fmla="*/ 96 h 104"/>
                <a:gd name="T10" fmla="*/ 46 w 66"/>
                <a:gd name="T11" fmla="*/ 103 h 104"/>
                <a:gd name="T12" fmla="*/ 65 w 66"/>
                <a:gd name="T13" fmla="*/ 69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104">
                  <a:moveTo>
                    <a:pt x="65" y="69"/>
                  </a:moveTo>
                  <a:lnTo>
                    <a:pt x="58" y="0"/>
                  </a:lnTo>
                  <a:lnTo>
                    <a:pt x="16" y="0"/>
                  </a:lnTo>
                  <a:lnTo>
                    <a:pt x="0" y="23"/>
                  </a:lnTo>
                  <a:lnTo>
                    <a:pt x="25" y="96"/>
                  </a:lnTo>
                  <a:lnTo>
                    <a:pt x="46" y="103"/>
                  </a:lnTo>
                  <a:lnTo>
                    <a:pt x="65" y="69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0" name="Freeform 44"/>
            <p:cNvSpPr>
              <a:spLocks/>
            </p:cNvSpPr>
            <p:nvPr/>
          </p:nvSpPr>
          <p:spPr bwMode="auto">
            <a:xfrm>
              <a:off x="4836" y="3336"/>
              <a:ext cx="109" cy="114"/>
            </a:xfrm>
            <a:custGeom>
              <a:avLst/>
              <a:gdLst>
                <a:gd name="T0" fmla="*/ 102 w 109"/>
                <a:gd name="T1" fmla="*/ 63 h 114"/>
                <a:gd name="T2" fmla="*/ 108 w 109"/>
                <a:gd name="T3" fmla="*/ 0 h 114"/>
                <a:gd name="T4" fmla="*/ 85 w 109"/>
                <a:gd name="T5" fmla="*/ 5 h 114"/>
                <a:gd name="T6" fmla="*/ 83 w 109"/>
                <a:gd name="T7" fmla="*/ 27 h 114"/>
                <a:gd name="T8" fmla="*/ 15 w 109"/>
                <a:gd name="T9" fmla="*/ 45 h 114"/>
                <a:gd name="T10" fmla="*/ 0 w 109"/>
                <a:gd name="T11" fmla="*/ 107 h 114"/>
                <a:gd name="T12" fmla="*/ 36 w 109"/>
                <a:gd name="T13" fmla="*/ 113 h 114"/>
                <a:gd name="T14" fmla="*/ 52 w 109"/>
                <a:gd name="T15" fmla="*/ 84 h 114"/>
                <a:gd name="T16" fmla="*/ 102 w 109"/>
                <a:gd name="T17" fmla="*/ 63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9" h="114">
                  <a:moveTo>
                    <a:pt x="102" y="63"/>
                  </a:moveTo>
                  <a:lnTo>
                    <a:pt x="108" y="0"/>
                  </a:lnTo>
                  <a:lnTo>
                    <a:pt x="85" y="5"/>
                  </a:lnTo>
                  <a:lnTo>
                    <a:pt x="83" y="27"/>
                  </a:lnTo>
                  <a:lnTo>
                    <a:pt x="15" y="45"/>
                  </a:lnTo>
                  <a:lnTo>
                    <a:pt x="0" y="107"/>
                  </a:lnTo>
                  <a:lnTo>
                    <a:pt x="36" y="113"/>
                  </a:lnTo>
                  <a:lnTo>
                    <a:pt x="52" y="84"/>
                  </a:lnTo>
                  <a:lnTo>
                    <a:pt x="102" y="63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1" name="Freeform 45"/>
            <p:cNvSpPr>
              <a:spLocks/>
            </p:cNvSpPr>
            <p:nvPr/>
          </p:nvSpPr>
          <p:spPr bwMode="auto">
            <a:xfrm>
              <a:off x="3923" y="3633"/>
              <a:ext cx="66" cy="53"/>
            </a:xfrm>
            <a:custGeom>
              <a:avLst/>
              <a:gdLst>
                <a:gd name="T0" fmla="*/ 65 w 66"/>
                <a:gd name="T1" fmla="*/ 21 h 53"/>
                <a:gd name="T2" fmla="*/ 24 w 66"/>
                <a:gd name="T3" fmla="*/ 0 h 53"/>
                <a:gd name="T4" fmla="*/ 0 w 66"/>
                <a:gd name="T5" fmla="*/ 18 h 53"/>
                <a:gd name="T6" fmla="*/ 19 w 66"/>
                <a:gd name="T7" fmla="*/ 52 h 53"/>
                <a:gd name="T8" fmla="*/ 54 w 66"/>
                <a:gd name="T9" fmla="*/ 52 h 53"/>
                <a:gd name="T10" fmla="*/ 65 w 66"/>
                <a:gd name="T11" fmla="*/ 2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53">
                  <a:moveTo>
                    <a:pt x="65" y="21"/>
                  </a:moveTo>
                  <a:lnTo>
                    <a:pt x="24" y="0"/>
                  </a:lnTo>
                  <a:lnTo>
                    <a:pt x="0" y="18"/>
                  </a:lnTo>
                  <a:lnTo>
                    <a:pt x="19" y="52"/>
                  </a:lnTo>
                  <a:lnTo>
                    <a:pt x="54" y="52"/>
                  </a:lnTo>
                  <a:lnTo>
                    <a:pt x="65" y="21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2" name="Freeform 46"/>
            <p:cNvSpPr>
              <a:spLocks/>
            </p:cNvSpPr>
            <p:nvPr/>
          </p:nvSpPr>
          <p:spPr bwMode="auto">
            <a:xfrm>
              <a:off x="3696" y="3732"/>
              <a:ext cx="86" cy="61"/>
            </a:xfrm>
            <a:custGeom>
              <a:avLst/>
              <a:gdLst>
                <a:gd name="T0" fmla="*/ 55 w 86"/>
                <a:gd name="T1" fmla="*/ 60 h 61"/>
                <a:gd name="T2" fmla="*/ 85 w 86"/>
                <a:gd name="T3" fmla="*/ 5 h 61"/>
                <a:gd name="T4" fmla="*/ 57 w 86"/>
                <a:gd name="T5" fmla="*/ 0 h 61"/>
                <a:gd name="T6" fmla="*/ 41 w 86"/>
                <a:gd name="T7" fmla="*/ 18 h 61"/>
                <a:gd name="T8" fmla="*/ 13 w 86"/>
                <a:gd name="T9" fmla="*/ 18 h 61"/>
                <a:gd name="T10" fmla="*/ 0 w 86"/>
                <a:gd name="T11" fmla="*/ 36 h 61"/>
                <a:gd name="T12" fmla="*/ 55 w 86"/>
                <a:gd name="T13" fmla="*/ 6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61">
                  <a:moveTo>
                    <a:pt x="55" y="60"/>
                  </a:moveTo>
                  <a:lnTo>
                    <a:pt x="85" y="5"/>
                  </a:lnTo>
                  <a:lnTo>
                    <a:pt x="57" y="0"/>
                  </a:lnTo>
                  <a:lnTo>
                    <a:pt x="41" y="18"/>
                  </a:lnTo>
                  <a:lnTo>
                    <a:pt x="13" y="18"/>
                  </a:lnTo>
                  <a:lnTo>
                    <a:pt x="0" y="36"/>
                  </a:lnTo>
                  <a:lnTo>
                    <a:pt x="55" y="6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3" name="Freeform 47"/>
            <p:cNvSpPr>
              <a:spLocks/>
            </p:cNvSpPr>
            <p:nvPr/>
          </p:nvSpPr>
          <p:spPr bwMode="auto">
            <a:xfrm>
              <a:off x="4327" y="3647"/>
              <a:ext cx="120" cy="121"/>
            </a:xfrm>
            <a:custGeom>
              <a:avLst/>
              <a:gdLst>
                <a:gd name="T0" fmla="*/ 119 w 120"/>
                <a:gd name="T1" fmla="*/ 97 h 121"/>
                <a:gd name="T2" fmla="*/ 110 w 120"/>
                <a:gd name="T3" fmla="*/ 13 h 121"/>
                <a:gd name="T4" fmla="*/ 33 w 120"/>
                <a:gd name="T5" fmla="*/ 0 h 121"/>
                <a:gd name="T6" fmla="*/ 25 w 120"/>
                <a:gd name="T7" fmla="*/ 36 h 121"/>
                <a:gd name="T8" fmla="*/ 0 w 120"/>
                <a:gd name="T9" fmla="*/ 44 h 121"/>
                <a:gd name="T10" fmla="*/ 9 w 120"/>
                <a:gd name="T11" fmla="*/ 102 h 121"/>
                <a:gd name="T12" fmla="*/ 58 w 120"/>
                <a:gd name="T13" fmla="*/ 120 h 121"/>
                <a:gd name="T14" fmla="*/ 119 w 120"/>
                <a:gd name="T15" fmla="*/ 9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121">
                  <a:moveTo>
                    <a:pt x="119" y="97"/>
                  </a:moveTo>
                  <a:lnTo>
                    <a:pt x="110" y="13"/>
                  </a:lnTo>
                  <a:lnTo>
                    <a:pt x="33" y="0"/>
                  </a:lnTo>
                  <a:lnTo>
                    <a:pt x="25" y="36"/>
                  </a:lnTo>
                  <a:lnTo>
                    <a:pt x="0" y="44"/>
                  </a:lnTo>
                  <a:lnTo>
                    <a:pt x="9" y="102"/>
                  </a:lnTo>
                  <a:lnTo>
                    <a:pt x="58" y="120"/>
                  </a:lnTo>
                  <a:lnTo>
                    <a:pt x="119" y="97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4" name="Freeform 48"/>
            <p:cNvSpPr>
              <a:spLocks/>
            </p:cNvSpPr>
            <p:nvPr/>
          </p:nvSpPr>
          <p:spPr bwMode="auto">
            <a:xfrm>
              <a:off x="4038" y="3541"/>
              <a:ext cx="183" cy="153"/>
            </a:xfrm>
            <a:custGeom>
              <a:avLst/>
              <a:gdLst>
                <a:gd name="T0" fmla="*/ 99 w 183"/>
                <a:gd name="T1" fmla="*/ 146 h 153"/>
                <a:gd name="T2" fmla="*/ 130 w 183"/>
                <a:gd name="T3" fmla="*/ 109 h 153"/>
                <a:gd name="T4" fmla="*/ 149 w 183"/>
                <a:gd name="T5" fmla="*/ 51 h 153"/>
                <a:gd name="T6" fmla="*/ 182 w 183"/>
                <a:gd name="T7" fmla="*/ 13 h 153"/>
                <a:gd name="T8" fmla="*/ 152 w 183"/>
                <a:gd name="T9" fmla="*/ 0 h 153"/>
                <a:gd name="T10" fmla="*/ 112 w 183"/>
                <a:gd name="T11" fmla="*/ 34 h 153"/>
                <a:gd name="T12" fmla="*/ 0 w 183"/>
                <a:gd name="T13" fmla="*/ 55 h 153"/>
                <a:gd name="T14" fmla="*/ 53 w 183"/>
                <a:gd name="T15" fmla="*/ 152 h 153"/>
                <a:gd name="T16" fmla="*/ 99 w 183"/>
                <a:gd name="T17" fmla="*/ 146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3" h="153">
                  <a:moveTo>
                    <a:pt x="99" y="146"/>
                  </a:moveTo>
                  <a:lnTo>
                    <a:pt x="130" y="109"/>
                  </a:lnTo>
                  <a:lnTo>
                    <a:pt x="149" y="51"/>
                  </a:lnTo>
                  <a:lnTo>
                    <a:pt x="182" y="13"/>
                  </a:lnTo>
                  <a:lnTo>
                    <a:pt x="152" y="0"/>
                  </a:lnTo>
                  <a:lnTo>
                    <a:pt x="112" y="34"/>
                  </a:lnTo>
                  <a:lnTo>
                    <a:pt x="0" y="55"/>
                  </a:lnTo>
                  <a:lnTo>
                    <a:pt x="53" y="152"/>
                  </a:lnTo>
                  <a:lnTo>
                    <a:pt x="99" y="146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5" name="Freeform 49"/>
            <p:cNvSpPr>
              <a:spLocks/>
            </p:cNvSpPr>
            <p:nvPr/>
          </p:nvSpPr>
          <p:spPr bwMode="auto">
            <a:xfrm>
              <a:off x="4678" y="3472"/>
              <a:ext cx="174" cy="208"/>
            </a:xfrm>
            <a:custGeom>
              <a:avLst/>
              <a:gdLst>
                <a:gd name="T0" fmla="*/ 146 w 174"/>
                <a:gd name="T1" fmla="*/ 158 h 208"/>
                <a:gd name="T2" fmla="*/ 173 w 174"/>
                <a:gd name="T3" fmla="*/ 66 h 208"/>
                <a:gd name="T4" fmla="*/ 163 w 174"/>
                <a:gd name="T5" fmla="*/ 0 h 208"/>
                <a:gd name="T6" fmla="*/ 130 w 174"/>
                <a:gd name="T7" fmla="*/ 2 h 208"/>
                <a:gd name="T8" fmla="*/ 88 w 174"/>
                <a:gd name="T9" fmla="*/ 87 h 208"/>
                <a:gd name="T10" fmla="*/ 69 w 174"/>
                <a:gd name="T11" fmla="*/ 154 h 208"/>
                <a:gd name="T12" fmla="*/ 47 w 174"/>
                <a:gd name="T13" fmla="*/ 183 h 208"/>
                <a:gd name="T14" fmla="*/ 0 w 174"/>
                <a:gd name="T15" fmla="*/ 199 h 208"/>
                <a:gd name="T16" fmla="*/ 48 w 174"/>
                <a:gd name="T17" fmla="*/ 207 h 208"/>
                <a:gd name="T18" fmla="*/ 88 w 174"/>
                <a:gd name="T19" fmla="*/ 162 h 208"/>
                <a:gd name="T20" fmla="*/ 146 w 174"/>
                <a:gd name="T21" fmla="*/ 15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208">
                  <a:moveTo>
                    <a:pt x="146" y="158"/>
                  </a:moveTo>
                  <a:lnTo>
                    <a:pt x="173" y="66"/>
                  </a:lnTo>
                  <a:lnTo>
                    <a:pt x="163" y="0"/>
                  </a:lnTo>
                  <a:lnTo>
                    <a:pt x="130" y="2"/>
                  </a:lnTo>
                  <a:lnTo>
                    <a:pt x="88" y="87"/>
                  </a:lnTo>
                  <a:lnTo>
                    <a:pt x="69" y="154"/>
                  </a:lnTo>
                  <a:lnTo>
                    <a:pt x="47" y="183"/>
                  </a:lnTo>
                  <a:lnTo>
                    <a:pt x="0" y="199"/>
                  </a:lnTo>
                  <a:lnTo>
                    <a:pt x="48" y="207"/>
                  </a:lnTo>
                  <a:lnTo>
                    <a:pt x="88" y="162"/>
                  </a:lnTo>
                  <a:lnTo>
                    <a:pt x="146" y="158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</p:grpSp>
      <p:sp>
        <p:nvSpPr>
          <p:cNvPr id="36" name="Line 50"/>
          <p:cNvSpPr>
            <a:spLocks noChangeShapeType="1"/>
          </p:cNvSpPr>
          <p:nvPr/>
        </p:nvSpPr>
        <p:spPr bwMode="auto">
          <a:xfrm>
            <a:off x="1047960" y="5136054"/>
            <a:ext cx="2495319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37" name="Line 51"/>
          <p:cNvSpPr>
            <a:spLocks noChangeShapeType="1"/>
          </p:cNvSpPr>
          <p:nvPr/>
        </p:nvSpPr>
        <p:spPr bwMode="auto">
          <a:xfrm>
            <a:off x="3549177" y="5136054"/>
            <a:ext cx="0" cy="91001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38" name="37 Rectángulo"/>
          <p:cNvSpPr/>
          <p:nvPr/>
        </p:nvSpPr>
        <p:spPr>
          <a:xfrm>
            <a:off x="4246768" y="4767021"/>
            <a:ext cx="397868" cy="212247"/>
          </a:xfrm>
          <a:prstGeom prst="rect">
            <a:avLst/>
          </a:prstGeom>
          <a:noFill/>
          <a:ln w="28575">
            <a:solidFill>
              <a:srgbClr val="21853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15%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39" name="38 Rectángulo"/>
          <p:cNvSpPr/>
          <p:nvPr/>
        </p:nvSpPr>
        <p:spPr>
          <a:xfrm>
            <a:off x="5850698" y="2666988"/>
            <a:ext cx="397868" cy="212247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14%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0" name="39 Rectángulo"/>
          <p:cNvSpPr/>
          <p:nvPr/>
        </p:nvSpPr>
        <p:spPr>
          <a:xfrm>
            <a:off x="3860612" y="1755122"/>
            <a:ext cx="585089" cy="226102"/>
          </a:xfrm>
          <a:prstGeom prst="rect">
            <a:avLst/>
          </a:prstGeom>
          <a:noFill/>
          <a:ln w="28575">
            <a:solidFill>
              <a:srgbClr val="56842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0%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1" name="40 Rectángulo"/>
          <p:cNvSpPr/>
          <p:nvPr/>
        </p:nvSpPr>
        <p:spPr>
          <a:xfrm>
            <a:off x="7755532" y="3764345"/>
            <a:ext cx="397868" cy="212247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00B0F0"/>
                </a:solidFill>
              </a:rPr>
              <a:t>38%</a:t>
            </a:r>
            <a:endParaRPr lang="es-ES" sz="900" dirty="0">
              <a:solidFill>
                <a:srgbClr val="00B0F0"/>
              </a:solidFill>
            </a:endParaRPr>
          </a:p>
        </p:txBody>
      </p:sp>
      <p:sp>
        <p:nvSpPr>
          <p:cNvPr id="42" name="41 Rectángulo"/>
          <p:cNvSpPr/>
          <p:nvPr/>
        </p:nvSpPr>
        <p:spPr>
          <a:xfrm>
            <a:off x="4648218" y="1795221"/>
            <a:ext cx="397868" cy="212247"/>
          </a:xfrm>
          <a:prstGeom prst="rect">
            <a:avLst/>
          </a:prstGeom>
          <a:noFill/>
          <a:ln w="28575">
            <a:solidFill>
              <a:srgbClr val="56842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17%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3" name="42 Rectángulo"/>
          <p:cNvSpPr/>
          <p:nvPr/>
        </p:nvSpPr>
        <p:spPr>
          <a:xfrm>
            <a:off x="4267218" y="2540868"/>
            <a:ext cx="397868" cy="212247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23%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4" name="43 Rectángulo"/>
          <p:cNvSpPr/>
          <p:nvPr/>
        </p:nvSpPr>
        <p:spPr>
          <a:xfrm>
            <a:off x="5105418" y="3760068"/>
            <a:ext cx="397868" cy="212247"/>
          </a:xfrm>
          <a:prstGeom prst="rect">
            <a:avLst/>
          </a:prstGeom>
          <a:noFill/>
          <a:ln w="28575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14%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5" name="44 Rectángulo"/>
          <p:cNvSpPr/>
          <p:nvPr/>
        </p:nvSpPr>
        <p:spPr>
          <a:xfrm>
            <a:off x="6762700" y="2454741"/>
            <a:ext cx="397868" cy="212247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33%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6" name="45 Rectángulo"/>
          <p:cNvSpPr/>
          <p:nvPr/>
        </p:nvSpPr>
        <p:spPr>
          <a:xfrm>
            <a:off x="5877772" y="3658221"/>
            <a:ext cx="397868" cy="212247"/>
          </a:xfrm>
          <a:prstGeom prst="rect">
            <a:avLst/>
          </a:prstGeom>
          <a:noFill/>
          <a:ln w="28575">
            <a:solidFill>
              <a:srgbClr val="F9B26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32%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7" name="46 Rectángulo"/>
          <p:cNvSpPr/>
          <p:nvPr/>
        </p:nvSpPr>
        <p:spPr>
          <a:xfrm>
            <a:off x="3757171" y="3795027"/>
            <a:ext cx="397868" cy="212247"/>
          </a:xfrm>
          <a:prstGeom prst="rect">
            <a:avLst/>
          </a:prstGeom>
          <a:noFill/>
          <a:ln w="28575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6%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8" name="47 Rectángulo"/>
          <p:cNvSpPr/>
          <p:nvPr/>
        </p:nvSpPr>
        <p:spPr>
          <a:xfrm>
            <a:off x="3110163" y="1875101"/>
            <a:ext cx="397868" cy="212247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16%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9" name="48 Rectángulo"/>
          <p:cNvSpPr/>
          <p:nvPr/>
        </p:nvSpPr>
        <p:spPr>
          <a:xfrm>
            <a:off x="4683308" y="3184092"/>
            <a:ext cx="397868" cy="212247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22%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50" name="49 Rectángulo"/>
          <p:cNvSpPr/>
          <p:nvPr/>
        </p:nvSpPr>
        <p:spPr>
          <a:xfrm>
            <a:off x="5627568" y="4393288"/>
            <a:ext cx="397868" cy="212247"/>
          </a:xfrm>
          <a:prstGeom prst="rect">
            <a:avLst/>
          </a:prstGeom>
          <a:noFill/>
          <a:ln w="28575">
            <a:solidFill>
              <a:schemeClr val="accent4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8%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51" name="50 Rectángulo"/>
          <p:cNvSpPr/>
          <p:nvPr/>
        </p:nvSpPr>
        <p:spPr>
          <a:xfrm>
            <a:off x="5503286" y="2062479"/>
            <a:ext cx="397868" cy="212247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17%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52" name="51 Rectángulo"/>
          <p:cNvSpPr/>
          <p:nvPr/>
        </p:nvSpPr>
        <p:spPr>
          <a:xfrm>
            <a:off x="5149773" y="1832480"/>
            <a:ext cx="397868" cy="212247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18%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53" name="52 Rectángulo"/>
          <p:cNvSpPr/>
          <p:nvPr/>
        </p:nvSpPr>
        <p:spPr>
          <a:xfrm>
            <a:off x="5179531" y="2296468"/>
            <a:ext cx="397868" cy="212247"/>
          </a:xfrm>
          <a:prstGeom prst="rect">
            <a:avLst/>
          </a:prstGeom>
          <a:noFill/>
          <a:ln w="28575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>
                <a:solidFill>
                  <a:srgbClr val="FFFFFF"/>
                </a:solidFill>
              </a:rPr>
              <a:t>2</a:t>
            </a:r>
            <a:r>
              <a:rPr lang="es-ES" sz="900" dirty="0" smtClean="0">
                <a:solidFill>
                  <a:srgbClr val="FFFFFF"/>
                </a:solidFill>
              </a:rPr>
              <a:t>0%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54" name="53 Rectángulo"/>
          <p:cNvSpPr/>
          <p:nvPr/>
        </p:nvSpPr>
        <p:spPr>
          <a:xfrm>
            <a:off x="2322248" y="5365297"/>
            <a:ext cx="397868" cy="212247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00B0F0"/>
                </a:solidFill>
              </a:rPr>
              <a:t>20%</a:t>
            </a:r>
            <a:endParaRPr lang="es-ES" sz="900" dirty="0">
              <a:solidFill>
                <a:srgbClr val="00B0F0"/>
              </a:solidFill>
            </a:endParaRPr>
          </a:p>
        </p:txBody>
      </p:sp>
      <p:sp>
        <p:nvSpPr>
          <p:cNvPr id="57" name="56 CuadroTexto"/>
          <p:cNvSpPr txBox="1"/>
          <p:nvPr/>
        </p:nvSpPr>
        <p:spPr>
          <a:xfrm>
            <a:off x="5148064" y="5802649"/>
            <a:ext cx="3516120" cy="769441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dirty="0" smtClean="0">
                <a:solidFill>
                  <a:srgbClr val="5F5F5F"/>
                </a:solidFill>
              </a:rPr>
              <a:t>Estos datos son de  carácter cualitativo en la mayoría de las CCAA, ya que las bases son muy reducidas. Las únicas CCAA que tienen bases superiores a 50 entrevistas son: Andalucía (65) y  Madrid  (56).</a:t>
            </a:r>
            <a:endParaRPr lang="es-ES" sz="1100" dirty="0">
              <a:solidFill>
                <a:srgbClr val="5F5F5F"/>
              </a:solidFill>
            </a:endParaRPr>
          </a:p>
        </p:txBody>
      </p:sp>
      <p:sp>
        <p:nvSpPr>
          <p:cNvPr id="58" name="57 CuadroTexto"/>
          <p:cNvSpPr txBox="1"/>
          <p:nvPr/>
        </p:nvSpPr>
        <p:spPr>
          <a:xfrm>
            <a:off x="827584" y="2176046"/>
            <a:ext cx="1579824" cy="3385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i="1" dirty="0" smtClean="0">
                <a:solidFill>
                  <a:srgbClr val="009DD9"/>
                </a:solidFill>
              </a:rPr>
              <a:t> Total 20%</a:t>
            </a:r>
            <a:endParaRPr lang="es-ES" sz="1600" i="1" dirty="0">
              <a:solidFill>
                <a:srgbClr val="009DD9"/>
              </a:solidFill>
            </a:endParaRPr>
          </a:p>
        </p:txBody>
      </p:sp>
      <p:sp>
        <p:nvSpPr>
          <p:cNvPr id="55" name="Rectangle 11"/>
          <p:cNvSpPr>
            <a:spLocks noChangeArrowheads="1"/>
          </p:cNvSpPr>
          <p:nvPr/>
        </p:nvSpPr>
        <p:spPr bwMode="auto">
          <a:xfrm>
            <a:off x="762000" y="228600"/>
            <a:ext cx="75428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ctr"/>
            <a:r>
              <a:rPr lang="es-ES_tradnl" sz="2400" dirty="0">
                <a:solidFill>
                  <a:srgbClr val="0099FF"/>
                </a:solidFill>
                <a:ea typeface="ＭＳ Ｐゴシック" charset="-128"/>
              </a:rPr>
              <a:t>5</a:t>
            </a:r>
            <a:r>
              <a:rPr lang="es-ES_tradnl" sz="2400" dirty="0" smtClean="0">
                <a:solidFill>
                  <a:srgbClr val="0099FF"/>
                </a:solidFill>
                <a:ea typeface="ＭＳ Ｐゴシック" charset="-128"/>
              </a:rPr>
              <a:t>. Comentarios despectivos</a:t>
            </a:r>
            <a:endParaRPr lang="es-ES_tradnl" sz="2400" dirty="0">
              <a:solidFill>
                <a:srgbClr val="0099FF"/>
              </a:solidFill>
              <a:ea typeface="ＭＳ Ｐゴシック" charset="-128"/>
            </a:endParaRPr>
          </a:p>
        </p:txBody>
      </p:sp>
      <p:sp>
        <p:nvSpPr>
          <p:cNvPr id="59" name="Rectangle 12"/>
          <p:cNvSpPr>
            <a:spLocks noChangeArrowheads="1"/>
          </p:cNvSpPr>
          <p:nvPr/>
        </p:nvSpPr>
        <p:spPr bwMode="auto">
          <a:xfrm>
            <a:off x="533400" y="738664"/>
            <a:ext cx="8610600" cy="50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FF"/>
                    </a:gs>
                    <a:gs pos="100000">
                      <a:srgbClr val="D5E5F3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r>
              <a:rPr lang="es-ES" sz="1400" dirty="0" smtClean="0"/>
              <a:t>58.  ¿Te han hecho algún comentario negativo o que te hiciera sentirte mal por tener diabetes?</a:t>
            </a:r>
            <a:r>
              <a:rPr lang="es-ES" sz="1400" dirty="0" smtClean="0">
                <a:solidFill>
                  <a:srgbClr val="FF3300"/>
                </a:solidFill>
              </a:rPr>
              <a:t>(% </a:t>
            </a:r>
            <a:r>
              <a:rPr lang="es-ES" sz="1400" dirty="0">
                <a:solidFill>
                  <a:srgbClr val="FF3300"/>
                </a:solidFill>
              </a:rPr>
              <a:t>- Sugerida </a:t>
            </a:r>
            <a:r>
              <a:rPr lang="es-ES" sz="1400" dirty="0" smtClean="0">
                <a:solidFill>
                  <a:srgbClr val="FF3300"/>
                </a:solidFill>
              </a:rPr>
              <a:t>y Única)</a:t>
            </a:r>
          </a:p>
        </p:txBody>
      </p:sp>
    </p:spTree>
    <p:extLst>
      <p:ext uri="{BB962C8B-B14F-4D97-AF65-F5344CB8AC3E}">
        <p14:creationId xmlns:p14="http://schemas.microsoft.com/office/powerpoint/2010/main" val="5899486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919162" y="5638800"/>
            <a:ext cx="7539038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defRPr sz="1400" b="1">
                <a:cs typeface="Arial" charset="0"/>
              </a:defRPr>
            </a:lvl1pPr>
            <a:lvl2pPr marL="742950" indent="-285750" eaLnBrk="0" hangingPunct="0">
              <a:defRPr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9pPr>
          </a:lstStyle>
          <a:p>
            <a:r>
              <a:rPr lang="es-ES" i="1" dirty="0" smtClean="0">
                <a:solidFill>
                  <a:srgbClr val="0070C0"/>
                </a:solidFill>
              </a:rPr>
              <a:t>Más de la mitad de los niños (56%) afirma que sus compañeros comprenden lo que le pasa, y un 60% cree que  explicar el problema en la clase le ayudaría</a:t>
            </a:r>
            <a:endParaRPr lang="es-ES" i="1" dirty="0">
              <a:solidFill>
                <a:srgbClr val="0070C0"/>
              </a:solidFill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762000" y="228600"/>
            <a:ext cx="75428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ctr"/>
            <a:r>
              <a:rPr lang="es-ES_tradnl" sz="2400" dirty="0">
                <a:solidFill>
                  <a:srgbClr val="0099FF"/>
                </a:solidFill>
                <a:ea typeface="ＭＳ Ｐゴシック" charset="-128"/>
              </a:rPr>
              <a:t>5</a:t>
            </a:r>
            <a:r>
              <a:rPr lang="es-ES_tradnl" sz="2400" dirty="0" smtClean="0">
                <a:solidFill>
                  <a:srgbClr val="0099FF"/>
                </a:solidFill>
                <a:ea typeface="ＭＳ Ｐゴシック" charset="-128"/>
              </a:rPr>
              <a:t>. Comprensión de compañeros</a:t>
            </a:r>
            <a:endParaRPr lang="es-ES_tradnl" sz="2400" dirty="0">
              <a:solidFill>
                <a:srgbClr val="0099FF"/>
              </a:solidFill>
              <a:ea typeface="ＭＳ Ｐゴシック" charset="-128"/>
            </a:endParaRPr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533400" y="727782"/>
            <a:ext cx="8153400" cy="50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FF"/>
                    </a:gs>
                    <a:gs pos="100000">
                      <a:srgbClr val="D5E5F3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r>
              <a:rPr lang="es-ES" sz="1400" dirty="0" smtClean="0"/>
              <a:t>60. ¿Tus compañeros comprenden lo que te pasa? </a:t>
            </a:r>
            <a:r>
              <a:rPr lang="es-ES" sz="1400" dirty="0" smtClean="0">
                <a:solidFill>
                  <a:srgbClr val="FF3300"/>
                </a:solidFill>
              </a:rPr>
              <a:t>(% </a:t>
            </a:r>
            <a:r>
              <a:rPr lang="es-ES" sz="1400" dirty="0">
                <a:solidFill>
                  <a:srgbClr val="FF3300"/>
                </a:solidFill>
              </a:rPr>
              <a:t>- Sugerida </a:t>
            </a:r>
            <a:r>
              <a:rPr lang="es-ES" sz="1400" dirty="0" smtClean="0">
                <a:solidFill>
                  <a:srgbClr val="FF3300"/>
                </a:solidFill>
              </a:rPr>
              <a:t>y Única)</a:t>
            </a:r>
          </a:p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r>
              <a:rPr lang="es-ES" sz="1400" dirty="0" smtClean="0"/>
              <a:t>61. ¿Crees </a:t>
            </a:r>
            <a:r>
              <a:rPr lang="es-ES" sz="1400" dirty="0"/>
              <a:t>que ayudaría a tu vida en el Centro Escolar que se explicase en tu clase que tienes diabetes</a:t>
            </a:r>
            <a:r>
              <a:rPr lang="es-ES" sz="1400" dirty="0" smtClean="0"/>
              <a:t>? </a:t>
            </a:r>
            <a:r>
              <a:rPr lang="es-ES" sz="1400" dirty="0" smtClean="0">
                <a:solidFill>
                  <a:srgbClr val="FF3300"/>
                </a:solidFill>
              </a:rPr>
              <a:t>(% - Sugerida y Única)</a:t>
            </a:r>
          </a:p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endParaRPr lang="es-ES" sz="1400" dirty="0" smtClean="0">
              <a:solidFill>
                <a:srgbClr val="FF3300"/>
              </a:solidFill>
            </a:endParaRPr>
          </a:p>
        </p:txBody>
      </p:sp>
      <p:graphicFrame>
        <p:nvGraphicFramePr>
          <p:cNvPr id="18" name="Char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2110098"/>
              </p:ext>
            </p:extLst>
          </p:nvPr>
        </p:nvGraphicFramePr>
        <p:xfrm>
          <a:off x="-571499" y="1828800"/>
          <a:ext cx="8876395" cy="32101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919162" y="5004459"/>
            <a:ext cx="1790087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Base</a:t>
            </a:r>
            <a:r>
              <a:rPr lang="en-US" sz="1000" dirty="0">
                <a:solidFill>
                  <a:srgbClr val="777777"/>
                </a:solidFill>
                <a:cs typeface="Arial" pitchFamily="34" charset="0"/>
              </a:rPr>
              <a:t>: 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Total   (367)</a:t>
            </a:r>
            <a:endParaRPr lang="en-US" sz="1000" dirty="0">
              <a:solidFill>
                <a:srgbClr val="FF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7268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CuadroTexto"/>
          <p:cNvSpPr txBox="1"/>
          <p:nvPr/>
        </p:nvSpPr>
        <p:spPr>
          <a:xfrm>
            <a:off x="827584" y="1828800"/>
            <a:ext cx="1579824" cy="3385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i="1" dirty="0">
                <a:solidFill>
                  <a:srgbClr val="009DD9"/>
                </a:solidFill>
              </a:rPr>
              <a:t>% </a:t>
            </a:r>
            <a:r>
              <a:rPr lang="es-ES" sz="1600" i="1" dirty="0" smtClean="0">
                <a:solidFill>
                  <a:srgbClr val="009DD9"/>
                </a:solidFill>
              </a:rPr>
              <a:t>SI</a:t>
            </a:r>
            <a:endParaRPr lang="es-ES" sz="1600" i="1" dirty="0">
              <a:solidFill>
                <a:srgbClr val="009DD9"/>
              </a:solidFill>
            </a:endParaRPr>
          </a:p>
        </p:txBody>
      </p:sp>
      <p:sp>
        <p:nvSpPr>
          <p:cNvPr id="6" name="Freeform 3"/>
          <p:cNvSpPr>
            <a:spLocks/>
          </p:cNvSpPr>
          <p:nvPr/>
        </p:nvSpPr>
        <p:spPr bwMode="auto">
          <a:xfrm>
            <a:off x="4571404" y="2950638"/>
            <a:ext cx="591895" cy="597926"/>
          </a:xfrm>
          <a:custGeom>
            <a:avLst/>
            <a:gdLst>
              <a:gd name="T0" fmla="*/ 0 w 336"/>
              <a:gd name="T1" fmla="*/ 278 h 356"/>
              <a:gd name="T2" fmla="*/ 6 w 336"/>
              <a:gd name="T3" fmla="*/ 230 h 356"/>
              <a:gd name="T4" fmla="*/ 48 w 336"/>
              <a:gd name="T5" fmla="*/ 202 h 356"/>
              <a:gd name="T6" fmla="*/ 43 w 336"/>
              <a:gd name="T7" fmla="*/ 181 h 356"/>
              <a:gd name="T8" fmla="*/ 94 w 336"/>
              <a:gd name="T9" fmla="*/ 136 h 356"/>
              <a:gd name="T10" fmla="*/ 103 w 336"/>
              <a:gd name="T11" fmla="*/ 108 h 356"/>
              <a:gd name="T12" fmla="*/ 126 w 336"/>
              <a:gd name="T13" fmla="*/ 108 h 356"/>
              <a:gd name="T14" fmla="*/ 128 w 336"/>
              <a:gd name="T15" fmla="*/ 91 h 356"/>
              <a:gd name="T16" fmla="*/ 193 w 336"/>
              <a:gd name="T17" fmla="*/ 26 h 356"/>
              <a:gd name="T18" fmla="*/ 224 w 336"/>
              <a:gd name="T19" fmla="*/ 0 h 356"/>
              <a:gd name="T20" fmla="*/ 259 w 336"/>
              <a:gd name="T21" fmla="*/ 34 h 356"/>
              <a:gd name="T22" fmla="*/ 253 w 336"/>
              <a:gd name="T23" fmla="*/ 54 h 356"/>
              <a:gd name="T24" fmla="*/ 247 w 336"/>
              <a:gd name="T25" fmla="*/ 71 h 356"/>
              <a:gd name="T26" fmla="*/ 273 w 336"/>
              <a:gd name="T27" fmla="*/ 159 h 356"/>
              <a:gd name="T28" fmla="*/ 293 w 336"/>
              <a:gd name="T29" fmla="*/ 164 h 356"/>
              <a:gd name="T30" fmla="*/ 312 w 336"/>
              <a:gd name="T31" fmla="*/ 261 h 356"/>
              <a:gd name="T32" fmla="*/ 335 w 336"/>
              <a:gd name="T33" fmla="*/ 278 h 356"/>
              <a:gd name="T34" fmla="*/ 335 w 336"/>
              <a:gd name="T35" fmla="*/ 295 h 356"/>
              <a:gd name="T36" fmla="*/ 307 w 336"/>
              <a:gd name="T37" fmla="*/ 304 h 356"/>
              <a:gd name="T38" fmla="*/ 312 w 336"/>
              <a:gd name="T39" fmla="*/ 321 h 356"/>
              <a:gd name="T40" fmla="*/ 270 w 336"/>
              <a:gd name="T41" fmla="*/ 304 h 356"/>
              <a:gd name="T42" fmla="*/ 207 w 336"/>
              <a:gd name="T43" fmla="*/ 355 h 356"/>
              <a:gd name="T44" fmla="*/ 199 w 336"/>
              <a:gd name="T45" fmla="*/ 335 h 356"/>
              <a:gd name="T46" fmla="*/ 216 w 336"/>
              <a:gd name="T47" fmla="*/ 315 h 356"/>
              <a:gd name="T48" fmla="*/ 214 w 336"/>
              <a:gd name="T49" fmla="*/ 295 h 356"/>
              <a:gd name="T50" fmla="*/ 151 w 336"/>
              <a:gd name="T51" fmla="*/ 286 h 356"/>
              <a:gd name="T52" fmla="*/ 91 w 336"/>
              <a:gd name="T53" fmla="*/ 247 h 356"/>
              <a:gd name="T54" fmla="*/ 52 w 336"/>
              <a:gd name="T55" fmla="*/ 269 h 356"/>
              <a:gd name="T56" fmla="*/ 0 w 336"/>
              <a:gd name="T57" fmla="*/ 278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336" h="356">
                <a:moveTo>
                  <a:pt x="0" y="278"/>
                </a:moveTo>
                <a:lnTo>
                  <a:pt x="6" y="230"/>
                </a:lnTo>
                <a:lnTo>
                  <a:pt x="48" y="202"/>
                </a:lnTo>
                <a:lnTo>
                  <a:pt x="43" y="181"/>
                </a:lnTo>
                <a:lnTo>
                  <a:pt x="94" y="136"/>
                </a:lnTo>
                <a:lnTo>
                  <a:pt x="103" y="108"/>
                </a:lnTo>
                <a:lnTo>
                  <a:pt x="126" y="108"/>
                </a:lnTo>
                <a:lnTo>
                  <a:pt x="128" y="91"/>
                </a:lnTo>
                <a:lnTo>
                  <a:pt x="193" y="26"/>
                </a:lnTo>
                <a:lnTo>
                  <a:pt x="224" y="0"/>
                </a:lnTo>
                <a:lnTo>
                  <a:pt x="259" y="34"/>
                </a:lnTo>
                <a:lnTo>
                  <a:pt x="253" y="54"/>
                </a:lnTo>
                <a:lnTo>
                  <a:pt x="247" y="71"/>
                </a:lnTo>
                <a:lnTo>
                  <a:pt x="273" y="159"/>
                </a:lnTo>
                <a:lnTo>
                  <a:pt x="293" y="164"/>
                </a:lnTo>
                <a:lnTo>
                  <a:pt x="312" y="261"/>
                </a:lnTo>
                <a:lnTo>
                  <a:pt x="335" y="278"/>
                </a:lnTo>
                <a:lnTo>
                  <a:pt x="335" y="295"/>
                </a:lnTo>
                <a:lnTo>
                  <a:pt x="307" y="304"/>
                </a:lnTo>
                <a:lnTo>
                  <a:pt x="312" y="321"/>
                </a:lnTo>
                <a:lnTo>
                  <a:pt x="270" y="304"/>
                </a:lnTo>
                <a:lnTo>
                  <a:pt x="207" y="355"/>
                </a:lnTo>
                <a:lnTo>
                  <a:pt x="199" y="335"/>
                </a:lnTo>
                <a:lnTo>
                  <a:pt x="216" y="315"/>
                </a:lnTo>
                <a:lnTo>
                  <a:pt x="214" y="295"/>
                </a:lnTo>
                <a:lnTo>
                  <a:pt x="151" y="286"/>
                </a:lnTo>
                <a:lnTo>
                  <a:pt x="91" y="247"/>
                </a:lnTo>
                <a:lnTo>
                  <a:pt x="52" y="269"/>
                </a:lnTo>
                <a:lnTo>
                  <a:pt x="0" y="278"/>
                </a:lnTo>
              </a:path>
            </a:pathLst>
          </a:custGeom>
          <a:solidFill>
            <a:schemeClr val="accent1">
              <a:lumMod val="5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7" name="Freeform 4"/>
          <p:cNvSpPr>
            <a:spLocks/>
          </p:cNvSpPr>
          <p:nvPr/>
        </p:nvSpPr>
        <p:spPr bwMode="auto">
          <a:xfrm>
            <a:off x="3372515" y="3274393"/>
            <a:ext cx="1167181" cy="1225019"/>
          </a:xfrm>
          <a:custGeom>
            <a:avLst/>
            <a:gdLst>
              <a:gd name="T0" fmla="*/ 204 w 662"/>
              <a:gd name="T1" fmla="*/ 48 h 731"/>
              <a:gd name="T2" fmla="*/ 233 w 662"/>
              <a:gd name="T3" fmla="*/ 59 h 731"/>
              <a:gd name="T4" fmla="*/ 281 w 662"/>
              <a:gd name="T5" fmla="*/ 23 h 731"/>
              <a:gd name="T6" fmla="*/ 332 w 662"/>
              <a:gd name="T7" fmla="*/ 0 h 731"/>
              <a:gd name="T8" fmla="*/ 402 w 662"/>
              <a:gd name="T9" fmla="*/ 43 h 731"/>
              <a:gd name="T10" fmla="*/ 442 w 662"/>
              <a:gd name="T11" fmla="*/ 48 h 731"/>
              <a:gd name="T12" fmla="*/ 499 w 662"/>
              <a:gd name="T13" fmla="*/ 57 h 731"/>
              <a:gd name="T14" fmla="*/ 513 w 662"/>
              <a:gd name="T15" fmla="*/ 102 h 731"/>
              <a:gd name="T16" fmla="*/ 499 w 662"/>
              <a:gd name="T17" fmla="*/ 139 h 731"/>
              <a:gd name="T18" fmla="*/ 556 w 662"/>
              <a:gd name="T19" fmla="*/ 207 h 731"/>
              <a:gd name="T20" fmla="*/ 544 w 662"/>
              <a:gd name="T21" fmla="*/ 235 h 731"/>
              <a:gd name="T22" fmla="*/ 576 w 662"/>
              <a:gd name="T23" fmla="*/ 275 h 731"/>
              <a:gd name="T24" fmla="*/ 607 w 662"/>
              <a:gd name="T25" fmla="*/ 315 h 731"/>
              <a:gd name="T26" fmla="*/ 661 w 662"/>
              <a:gd name="T27" fmla="*/ 318 h 731"/>
              <a:gd name="T28" fmla="*/ 652 w 662"/>
              <a:gd name="T29" fmla="*/ 361 h 731"/>
              <a:gd name="T30" fmla="*/ 590 w 662"/>
              <a:gd name="T31" fmla="*/ 392 h 731"/>
              <a:gd name="T32" fmla="*/ 599 w 662"/>
              <a:gd name="T33" fmla="*/ 440 h 731"/>
              <a:gd name="T34" fmla="*/ 576 w 662"/>
              <a:gd name="T35" fmla="*/ 482 h 731"/>
              <a:gd name="T36" fmla="*/ 536 w 662"/>
              <a:gd name="T37" fmla="*/ 497 h 731"/>
              <a:gd name="T38" fmla="*/ 525 w 662"/>
              <a:gd name="T39" fmla="*/ 525 h 731"/>
              <a:gd name="T40" fmla="*/ 449 w 662"/>
              <a:gd name="T41" fmla="*/ 576 h 731"/>
              <a:gd name="T42" fmla="*/ 457 w 662"/>
              <a:gd name="T43" fmla="*/ 639 h 731"/>
              <a:gd name="T44" fmla="*/ 402 w 662"/>
              <a:gd name="T45" fmla="*/ 642 h 731"/>
              <a:gd name="T46" fmla="*/ 357 w 662"/>
              <a:gd name="T47" fmla="*/ 678 h 731"/>
              <a:gd name="T48" fmla="*/ 354 w 662"/>
              <a:gd name="T49" fmla="*/ 718 h 731"/>
              <a:gd name="T50" fmla="*/ 321 w 662"/>
              <a:gd name="T51" fmla="*/ 724 h 731"/>
              <a:gd name="T52" fmla="*/ 255 w 662"/>
              <a:gd name="T53" fmla="*/ 701 h 731"/>
              <a:gd name="T54" fmla="*/ 150 w 662"/>
              <a:gd name="T55" fmla="*/ 636 h 731"/>
              <a:gd name="T56" fmla="*/ 102 w 662"/>
              <a:gd name="T57" fmla="*/ 636 h 731"/>
              <a:gd name="T58" fmla="*/ 91 w 662"/>
              <a:gd name="T59" fmla="*/ 630 h 731"/>
              <a:gd name="T60" fmla="*/ 76 w 662"/>
              <a:gd name="T61" fmla="*/ 604 h 731"/>
              <a:gd name="T62" fmla="*/ 43 w 662"/>
              <a:gd name="T63" fmla="*/ 568 h 731"/>
              <a:gd name="T64" fmla="*/ 23 w 662"/>
              <a:gd name="T65" fmla="*/ 530 h 731"/>
              <a:gd name="T66" fmla="*/ 51 w 662"/>
              <a:gd name="T67" fmla="*/ 480 h 731"/>
              <a:gd name="T68" fmla="*/ 85 w 662"/>
              <a:gd name="T69" fmla="*/ 432 h 731"/>
              <a:gd name="T70" fmla="*/ 105 w 662"/>
              <a:gd name="T71" fmla="*/ 406 h 731"/>
              <a:gd name="T72" fmla="*/ 99 w 662"/>
              <a:gd name="T73" fmla="*/ 363 h 731"/>
              <a:gd name="T74" fmla="*/ 71 w 662"/>
              <a:gd name="T75" fmla="*/ 344 h 731"/>
              <a:gd name="T76" fmla="*/ 68 w 662"/>
              <a:gd name="T77" fmla="*/ 301 h 731"/>
              <a:gd name="T78" fmla="*/ 43 w 662"/>
              <a:gd name="T79" fmla="*/ 261 h 731"/>
              <a:gd name="T80" fmla="*/ 23 w 662"/>
              <a:gd name="T81" fmla="*/ 227 h 731"/>
              <a:gd name="T82" fmla="*/ 0 w 662"/>
              <a:gd name="T83" fmla="*/ 199 h 731"/>
              <a:gd name="T84" fmla="*/ 131 w 662"/>
              <a:gd name="T85" fmla="*/ 159 h 731"/>
              <a:gd name="T86" fmla="*/ 156 w 662"/>
              <a:gd name="T87" fmla="*/ 147 h 731"/>
              <a:gd name="T88" fmla="*/ 173 w 662"/>
              <a:gd name="T89" fmla="*/ 102 h 7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62" h="731">
                <a:moveTo>
                  <a:pt x="164" y="68"/>
                </a:moveTo>
                <a:lnTo>
                  <a:pt x="204" y="48"/>
                </a:lnTo>
                <a:lnTo>
                  <a:pt x="226" y="65"/>
                </a:lnTo>
                <a:lnTo>
                  <a:pt x="233" y="59"/>
                </a:lnTo>
                <a:lnTo>
                  <a:pt x="250" y="31"/>
                </a:lnTo>
                <a:lnTo>
                  <a:pt x="281" y="23"/>
                </a:lnTo>
                <a:lnTo>
                  <a:pt x="312" y="0"/>
                </a:lnTo>
                <a:lnTo>
                  <a:pt x="332" y="0"/>
                </a:lnTo>
                <a:lnTo>
                  <a:pt x="374" y="48"/>
                </a:lnTo>
                <a:lnTo>
                  <a:pt x="402" y="43"/>
                </a:lnTo>
                <a:lnTo>
                  <a:pt x="420" y="54"/>
                </a:lnTo>
                <a:lnTo>
                  <a:pt x="442" y="48"/>
                </a:lnTo>
                <a:lnTo>
                  <a:pt x="468" y="74"/>
                </a:lnTo>
                <a:lnTo>
                  <a:pt x="499" y="57"/>
                </a:lnTo>
                <a:lnTo>
                  <a:pt x="511" y="65"/>
                </a:lnTo>
                <a:lnTo>
                  <a:pt x="513" y="102"/>
                </a:lnTo>
                <a:lnTo>
                  <a:pt x="522" y="116"/>
                </a:lnTo>
                <a:lnTo>
                  <a:pt x="499" y="139"/>
                </a:lnTo>
                <a:lnTo>
                  <a:pt x="502" y="156"/>
                </a:lnTo>
                <a:lnTo>
                  <a:pt x="556" y="207"/>
                </a:lnTo>
                <a:lnTo>
                  <a:pt x="564" y="216"/>
                </a:lnTo>
                <a:lnTo>
                  <a:pt x="544" y="235"/>
                </a:lnTo>
                <a:lnTo>
                  <a:pt x="556" y="256"/>
                </a:lnTo>
                <a:lnTo>
                  <a:pt x="576" y="275"/>
                </a:lnTo>
                <a:lnTo>
                  <a:pt x="587" y="315"/>
                </a:lnTo>
                <a:lnTo>
                  <a:pt x="607" y="315"/>
                </a:lnTo>
                <a:lnTo>
                  <a:pt x="649" y="307"/>
                </a:lnTo>
                <a:lnTo>
                  <a:pt x="661" y="318"/>
                </a:lnTo>
                <a:lnTo>
                  <a:pt x="658" y="349"/>
                </a:lnTo>
                <a:lnTo>
                  <a:pt x="652" y="361"/>
                </a:lnTo>
                <a:lnTo>
                  <a:pt x="624" y="369"/>
                </a:lnTo>
                <a:lnTo>
                  <a:pt x="590" y="392"/>
                </a:lnTo>
                <a:lnTo>
                  <a:pt x="590" y="418"/>
                </a:lnTo>
                <a:lnTo>
                  <a:pt x="599" y="440"/>
                </a:lnTo>
                <a:lnTo>
                  <a:pt x="576" y="468"/>
                </a:lnTo>
                <a:lnTo>
                  <a:pt x="576" y="482"/>
                </a:lnTo>
                <a:lnTo>
                  <a:pt x="561" y="499"/>
                </a:lnTo>
                <a:lnTo>
                  <a:pt x="536" y="497"/>
                </a:lnTo>
                <a:lnTo>
                  <a:pt x="525" y="508"/>
                </a:lnTo>
                <a:lnTo>
                  <a:pt x="525" y="525"/>
                </a:lnTo>
                <a:lnTo>
                  <a:pt x="480" y="542"/>
                </a:lnTo>
                <a:lnTo>
                  <a:pt x="449" y="576"/>
                </a:lnTo>
                <a:lnTo>
                  <a:pt x="445" y="596"/>
                </a:lnTo>
                <a:lnTo>
                  <a:pt x="457" y="639"/>
                </a:lnTo>
                <a:lnTo>
                  <a:pt x="431" y="665"/>
                </a:lnTo>
                <a:lnTo>
                  <a:pt x="402" y="642"/>
                </a:lnTo>
                <a:lnTo>
                  <a:pt x="392" y="642"/>
                </a:lnTo>
                <a:lnTo>
                  <a:pt x="357" y="678"/>
                </a:lnTo>
                <a:lnTo>
                  <a:pt x="363" y="704"/>
                </a:lnTo>
                <a:lnTo>
                  <a:pt x="354" y="718"/>
                </a:lnTo>
                <a:lnTo>
                  <a:pt x="335" y="710"/>
                </a:lnTo>
                <a:lnTo>
                  <a:pt x="321" y="724"/>
                </a:lnTo>
                <a:lnTo>
                  <a:pt x="312" y="730"/>
                </a:lnTo>
                <a:lnTo>
                  <a:pt x="255" y="701"/>
                </a:lnTo>
                <a:lnTo>
                  <a:pt x="173" y="673"/>
                </a:lnTo>
                <a:lnTo>
                  <a:pt x="150" y="636"/>
                </a:lnTo>
                <a:lnTo>
                  <a:pt x="116" y="653"/>
                </a:lnTo>
                <a:lnTo>
                  <a:pt x="102" y="636"/>
                </a:lnTo>
                <a:lnTo>
                  <a:pt x="85" y="642"/>
                </a:lnTo>
                <a:lnTo>
                  <a:pt x="91" y="630"/>
                </a:lnTo>
                <a:lnTo>
                  <a:pt x="79" y="613"/>
                </a:lnTo>
                <a:lnTo>
                  <a:pt x="76" y="604"/>
                </a:lnTo>
                <a:lnTo>
                  <a:pt x="43" y="576"/>
                </a:lnTo>
                <a:lnTo>
                  <a:pt x="43" y="568"/>
                </a:lnTo>
                <a:lnTo>
                  <a:pt x="23" y="548"/>
                </a:lnTo>
                <a:lnTo>
                  <a:pt x="23" y="530"/>
                </a:lnTo>
                <a:lnTo>
                  <a:pt x="37" y="502"/>
                </a:lnTo>
                <a:lnTo>
                  <a:pt x="51" y="480"/>
                </a:lnTo>
                <a:lnTo>
                  <a:pt x="51" y="460"/>
                </a:lnTo>
                <a:lnTo>
                  <a:pt x="85" y="432"/>
                </a:lnTo>
                <a:lnTo>
                  <a:pt x="99" y="426"/>
                </a:lnTo>
                <a:lnTo>
                  <a:pt x="105" y="406"/>
                </a:lnTo>
                <a:lnTo>
                  <a:pt x="111" y="371"/>
                </a:lnTo>
                <a:lnTo>
                  <a:pt x="99" y="363"/>
                </a:lnTo>
                <a:lnTo>
                  <a:pt x="83" y="366"/>
                </a:lnTo>
                <a:lnTo>
                  <a:pt x="71" y="344"/>
                </a:lnTo>
                <a:lnTo>
                  <a:pt x="68" y="309"/>
                </a:lnTo>
                <a:lnTo>
                  <a:pt x="68" y="301"/>
                </a:lnTo>
                <a:lnTo>
                  <a:pt x="45" y="287"/>
                </a:lnTo>
                <a:lnTo>
                  <a:pt x="43" y="261"/>
                </a:lnTo>
                <a:lnTo>
                  <a:pt x="34" y="247"/>
                </a:lnTo>
                <a:lnTo>
                  <a:pt x="23" y="227"/>
                </a:lnTo>
                <a:lnTo>
                  <a:pt x="0" y="204"/>
                </a:lnTo>
                <a:lnTo>
                  <a:pt x="0" y="199"/>
                </a:lnTo>
                <a:lnTo>
                  <a:pt x="99" y="199"/>
                </a:lnTo>
                <a:lnTo>
                  <a:pt x="131" y="159"/>
                </a:lnTo>
                <a:lnTo>
                  <a:pt x="150" y="162"/>
                </a:lnTo>
                <a:lnTo>
                  <a:pt x="156" y="147"/>
                </a:lnTo>
                <a:lnTo>
                  <a:pt x="164" y="122"/>
                </a:lnTo>
                <a:lnTo>
                  <a:pt x="173" y="102"/>
                </a:lnTo>
                <a:lnTo>
                  <a:pt x="164" y="68"/>
                </a:lnTo>
              </a:path>
            </a:pathLst>
          </a:custGeom>
          <a:solidFill>
            <a:srgbClr val="FFDD4F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>
            <a:off x="4246768" y="2855845"/>
            <a:ext cx="1802864" cy="1624609"/>
          </a:xfrm>
          <a:custGeom>
            <a:avLst/>
            <a:gdLst>
              <a:gd name="T0" fmla="*/ 82 w 1022"/>
              <a:gd name="T1" fmla="*/ 333 h 969"/>
              <a:gd name="T2" fmla="*/ 142 w 1022"/>
              <a:gd name="T3" fmla="*/ 298 h 969"/>
              <a:gd name="T4" fmla="*/ 184 w 1022"/>
              <a:gd name="T5" fmla="*/ 335 h 969"/>
              <a:gd name="T6" fmla="*/ 332 w 1022"/>
              <a:gd name="T7" fmla="*/ 341 h 969"/>
              <a:gd name="T8" fmla="*/ 397 w 1022"/>
              <a:gd name="T9" fmla="*/ 372 h 969"/>
              <a:gd name="T10" fmla="*/ 451 w 1022"/>
              <a:gd name="T11" fmla="*/ 361 h 969"/>
              <a:gd name="T12" fmla="*/ 516 w 1022"/>
              <a:gd name="T13" fmla="*/ 352 h 969"/>
              <a:gd name="T14" fmla="*/ 473 w 1022"/>
              <a:gd name="T15" fmla="*/ 224 h 969"/>
              <a:gd name="T16" fmla="*/ 428 w 1022"/>
              <a:gd name="T17" fmla="*/ 125 h 969"/>
              <a:gd name="T18" fmla="*/ 448 w 1022"/>
              <a:gd name="T19" fmla="*/ 40 h 969"/>
              <a:gd name="T20" fmla="*/ 510 w 1022"/>
              <a:gd name="T21" fmla="*/ 17 h 969"/>
              <a:gd name="T22" fmla="*/ 558 w 1022"/>
              <a:gd name="T23" fmla="*/ 14 h 969"/>
              <a:gd name="T24" fmla="*/ 653 w 1022"/>
              <a:gd name="T25" fmla="*/ 31 h 969"/>
              <a:gd name="T26" fmla="*/ 667 w 1022"/>
              <a:gd name="T27" fmla="*/ 86 h 969"/>
              <a:gd name="T28" fmla="*/ 762 w 1022"/>
              <a:gd name="T29" fmla="*/ 47 h 969"/>
              <a:gd name="T30" fmla="*/ 846 w 1022"/>
              <a:gd name="T31" fmla="*/ 188 h 969"/>
              <a:gd name="T32" fmla="*/ 853 w 1022"/>
              <a:gd name="T33" fmla="*/ 217 h 969"/>
              <a:gd name="T34" fmla="*/ 824 w 1022"/>
              <a:gd name="T35" fmla="*/ 219 h 969"/>
              <a:gd name="T36" fmla="*/ 804 w 1022"/>
              <a:gd name="T37" fmla="*/ 256 h 969"/>
              <a:gd name="T38" fmla="*/ 824 w 1022"/>
              <a:gd name="T39" fmla="*/ 327 h 969"/>
              <a:gd name="T40" fmla="*/ 908 w 1022"/>
              <a:gd name="T41" fmla="*/ 378 h 969"/>
              <a:gd name="T42" fmla="*/ 948 w 1022"/>
              <a:gd name="T43" fmla="*/ 443 h 969"/>
              <a:gd name="T44" fmla="*/ 922 w 1022"/>
              <a:gd name="T45" fmla="*/ 488 h 969"/>
              <a:gd name="T46" fmla="*/ 900 w 1022"/>
              <a:gd name="T47" fmla="*/ 571 h 969"/>
              <a:gd name="T48" fmla="*/ 959 w 1022"/>
              <a:gd name="T49" fmla="*/ 602 h 969"/>
              <a:gd name="T50" fmla="*/ 953 w 1022"/>
              <a:gd name="T51" fmla="*/ 687 h 969"/>
              <a:gd name="T52" fmla="*/ 1021 w 1022"/>
              <a:gd name="T53" fmla="*/ 735 h 969"/>
              <a:gd name="T54" fmla="*/ 995 w 1022"/>
              <a:gd name="T55" fmla="*/ 778 h 969"/>
              <a:gd name="T56" fmla="*/ 945 w 1022"/>
              <a:gd name="T57" fmla="*/ 769 h 969"/>
              <a:gd name="T58" fmla="*/ 910 w 1022"/>
              <a:gd name="T59" fmla="*/ 766 h 969"/>
              <a:gd name="T60" fmla="*/ 885 w 1022"/>
              <a:gd name="T61" fmla="*/ 840 h 969"/>
              <a:gd name="T62" fmla="*/ 843 w 1022"/>
              <a:gd name="T63" fmla="*/ 860 h 969"/>
              <a:gd name="T64" fmla="*/ 808 w 1022"/>
              <a:gd name="T65" fmla="*/ 885 h 969"/>
              <a:gd name="T66" fmla="*/ 729 w 1022"/>
              <a:gd name="T67" fmla="*/ 925 h 969"/>
              <a:gd name="T68" fmla="*/ 650 w 1022"/>
              <a:gd name="T69" fmla="*/ 951 h 969"/>
              <a:gd name="T70" fmla="*/ 624 w 1022"/>
              <a:gd name="T71" fmla="*/ 835 h 969"/>
              <a:gd name="T72" fmla="*/ 570 w 1022"/>
              <a:gd name="T73" fmla="*/ 840 h 969"/>
              <a:gd name="T74" fmla="*/ 513 w 1022"/>
              <a:gd name="T75" fmla="*/ 840 h 969"/>
              <a:gd name="T76" fmla="*/ 428 w 1022"/>
              <a:gd name="T77" fmla="*/ 857 h 969"/>
              <a:gd name="T78" fmla="*/ 358 w 1022"/>
              <a:gd name="T79" fmla="*/ 846 h 969"/>
              <a:gd name="T80" fmla="*/ 252 w 1022"/>
              <a:gd name="T81" fmla="*/ 866 h 969"/>
              <a:gd name="T82" fmla="*/ 113 w 1022"/>
              <a:gd name="T83" fmla="*/ 792 h 969"/>
              <a:gd name="T84" fmla="*/ 76 w 1022"/>
              <a:gd name="T85" fmla="*/ 713 h 969"/>
              <a:gd name="T86" fmla="*/ 90 w 1022"/>
              <a:gd name="T87" fmla="*/ 642 h 969"/>
              <a:gd name="T88" fmla="*/ 159 w 1022"/>
              <a:gd name="T89" fmla="*/ 597 h 969"/>
              <a:gd name="T90" fmla="*/ 130 w 1022"/>
              <a:gd name="T91" fmla="*/ 559 h 969"/>
              <a:gd name="T92" fmla="*/ 79 w 1022"/>
              <a:gd name="T93" fmla="*/ 540 h 969"/>
              <a:gd name="T94" fmla="*/ 48 w 1022"/>
              <a:gd name="T95" fmla="*/ 485 h 969"/>
              <a:gd name="T96" fmla="*/ 2 w 1022"/>
              <a:gd name="T97" fmla="*/ 395 h 9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022" h="969">
                <a:moveTo>
                  <a:pt x="25" y="364"/>
                </a:moveTo>
                <a:lnTo>
                  <a:pt x="54" y="341"/>
                </a:lnTo>
                <a:lnTo>
                  <a:pt x="82" y="333"/>
                </a:lnTo>
                <a:lnTo>
                  <a:pt x="111" y="329"/>
                </a:lnTo>
                <a:lnTo>
                  <a:pt x="119" y="307"/>
                </a:lnTo>
                <a:lnTo>
                  <a:pt x="142" y="298"/>
                </a:lnTo>
                <a:lnTo>
                  <a:pt x="156" y="318"/>
                </a:lnTo>
                <a:lnTo>
                  <a:pt x="164" y="341"/>
                </a:lnTo>
                <a:lnTo>
                  <a:pt x="184" y="335"/>
                </a:lnTo>
                <a:lnTo>
                  <a:pt x="227" y="326"/>
                </a:lnTo>
                <a:lnTo>
                  <a:pt x="275" y="304"/>
                </a:lnTo>
                <a:lnTo>
                  <a:pt x="332" y="341"/>
                </a:lnTo>
                <a:lnTo>
                  <a:pt x="391" y="352"/>
                </a:lnTo>
                <a:lnTo>
                  <a:pt x="397" y="366"/>
                </a:lnTo>
                <a:lnTo>
                  <a:pt x="397" y="372"/>
                </a:lnTo>
                <a:lnTo>
                  <a:pt x="380" y="392"/>
                </a:lnTo>
                <a:lnTo>
                  <a:pt x="391" y="414"/>
                </a:lnTo>
                <a:lnTo>
                  <a:pt x="451" y="361"/>
                </a:lnTo>
                <a:lnTo>
                  <a:pt x="494" y="381"/>
                </a:lnTo>
                <a:lnTo>
                  <a:pt x="491" y="361"/>
                </a:lnTo>
                <a:lnTo>
                  <a:pt x="516" y="352"/>
                </a:lnTo>
                <a:lnTo>
                  <a:pt x="516" y="335"/>
                </a:lnTo>
                <a:lnTo>
                  <a:pt x="494" y="315"/>
                </a:lnTo>
                <a:lnTo>
                  <a:pt x="473" y="224"/>
                </a:lnTo>
                <a:lnTo>
                  <a:pt x="470" y="219"/>
                </a:lnTo>
                <a:lnTo>
                  <a:pt x="460" y="219"/>
                </a:lnTo>
                <a:lnTo>
                  <a:pt x="428" y="125"/>
                </a:lnTo>
                <a:lnTo>
                  <a:pt x="439" y="91"/>
                </a:lnTo>
                <a:lnTo>
                  <a:pt x="406" y="57"/>
                </a:lnTo>
                <a:lnTo>
                  <a:pt x="448" y="40"/>
                </a:lnTo>
                <a:lnTo>
                  <a:pt x="479" y="12"/>
                </a:lnTo>
                <a:lnTo>
                  <a:pt x="502" y="3"/>
                </a:lnTo>
                <a:lnTo>
                  <a:pt x="510" y="17"/>
                </a:lnTo>
                <a:lnTo>
                  <a:pt x="525" y="17"/>
                </a:lnTo>
                <a:lnTo>
                  <a:pt x="548" y="0"/>
                </a:lnTo>
                <a:lnTo>
                  <a:pt x="558" y="14"/>
                </a:lnTo>
                <a:lnTo>
                  <a:pt x="575" y="12"/>
                </a:lnTo>
                <a:lnTo>
                  <a:pt x="613" y="26"/>
                </a:lnTo>
                <a:lnTo>
                  <a:pt x="653" y="31"/>
                </a:lnTo>
                <a:lnTo>
                  <a:pt x="627" y="48"/>
                </a:lnTo>
                <a:lnTo>
                  <a:pt x="646" y="97"/>
                </a:lnTo>
                <a:lnTo>
                  <a:pt x="667" y="86"/>
                </a:lnTo>
                <a:lnTo>
                  <a:pt x="715" y="83"/>
                </a:lnTo>
                <a:lnTo>
                  <a:pt x="738" y="69"/>
                </a:lnTo>
                <a:lnTo>
                  <a:pt x="762" y="47"/>
                </a:lnTo>
                <a:lnTo>
                  <a:pt x="825" y="109"/>
                </a:lnTo>
                <a:lnTo>
                  <a:pt x="847" y="121"/>
                </a:lnTo>
                <a:lnTo>
                  <a:pt x="846" y="188"/>
                </a:lnTo>
                <a:lnTo>
                  <a:pt x="862" y="196"/>
                </a:lnTo>
                <a:lnTo>
                  <a:pt x="861" y="212"/>
                </a:lnTo>
                <a:lnTo>
                  <a:pt x="853" y="217"/>
                </a:lnTo>
                <a:lnTo>
                  <a:pt x="844" y="208"/>
                </a:lnTo>
                <a:lnTo>
                  <a:pt x="835" y="212"/>
                </a:lnTo>
                <a:lnTo>
                  <a:pt x="824" y="219"/>
                </a:lnTo>
                <a:lnTo>
                  <a:pt x="823" y="237"/>
                </a:lnTo>
                <a:lnTo>
                  <a:pt x="813" y="247"/>
                </a:lnTo>
                <a:lnTo>
                  <a:pt x="804" y="256"/>
                </a:lnTo>
                <a:lnTo>
                  <a:pt x="791" y="261"/>
                </a:lnTo>
                <a:lnTo>
                  <a:pt x="805" y="290"/>
                </a:lnTo>
                <a:lnTo>
                  <a:pt x="824" y="327"/>
                </a:lnTo>
                <a:lnTo>
                  <a:pt x="853" y="317"/>
                </a:lnTo>
                <a:lnTo>
                  <a:pt x="891" y="373"/>
                </a:lnTo>
                <a:lnTo>
                  <a:pt x="908" y="378"/>
                </a:lnTo>
                <a:lnTo>
                  <a:pt x="932" y="392"/>
                </a:lnTo>
                <a:lnTo>
                  <a:pt x="945" y="414"/>
                </a:lnTo>
                <a:lnTo>
                  <a:pt x="948" y="443"/>
                </a:lnTo>
                <a:lnTo>
                  <a:pt x="928" y="469"/>
                </a:lnTo>
                <a:lnTo>
                  <a:pt x="919" y="471"/>
                </a:lnTo>
                <a:lnTo>
                  <a:pt x="922" y="488"/>
                </a:lnTo>
                <a:lnTo>
                  <a:pt x="885" y="497"/>
                </a:lnTo>
                <a:lnTo>
                  <a:pt x="874" y="557"/>
                </a:lnTo>
                <a:lnTo>
                  <a:pt x="900" y="571"/>
                </a:lnTo>
                <a:lnTo>
                  <a:pt x="924" y="576"/>
                </a:lnTo>
                <a:lnTo>
                  <a:pt x="950" y="590"/>
                </a:lnTo>
                <a:lnTo>
                  <a:pt x="959" y="602"/>
                </a:lnTo>
                <a:lnTo>
                  <a:pt x="948" y="636"/>
                </a:lnTo>
                <a:lnTo>
                  <a:pt x="948" y="670"/>
                </a:lnTo>
                <a:lnTo>
                  <a:pt x="953" y="687"/>
                </a:lnTo>
                <a:lnTo>
                  <a:pt x="1007" y="707"/>
                </a:lnTo>
                <a:lnTo>
                  <a:pt x="1019" y="716"/>
                </a:lnTo>
                <a:lnTo>
                  <a:pt x="1021" y="735"/>
                </a:lnTo>
                <a:lnTo>
                  <a:pt x="1010" y="749"/>
                </a:lnTo>
                <a:lnTo>
                  <a:pt x="1002" y="766"/>
                </a:lnTo>
                <a:lnTo>
                  <a:pt x="995" y="778"/>
                </a:lnTo>
                <a:lnTo>
                  <a:pt x="979" y="758"/>
                </a:lnTo>
                <a:lnTo>
                  <a:pt x="967" y="755"/>
                </a:lnTo>
                <a:lnTo>
                  <a:pt x="945" y="769"/>
                </a:lnTo>
                <a:lnTo>
                  <a:pt x="933" y="775"/>
                </a:lnTo>
                <a:lnTo>
                  <a:pt x="922" y="758"/>
                </a:lnTo>
                <a:lnTo>
                  <a:pt x="910" y="766"/>
                </a:lnTo>
                <a:lnTo>
                  <a:pt x="914" y="789"/>
                </a:lnTo>
                <a:lnTo>
                  <a:pt x="900" y="823"/>
                </a:lnTo>
                <a:lnTo>
                  <a:pt x="885" y="840"/>
                </a:lnTo>
                <a:lnTo>
                  <a:pt x="888" y="857"/>
                </a:lnTo>
                <a:lnTo>
                  <a:pt x="851" y="877"/>
                </a:lnTo>
                <a:lnTo>
                  <a:pt x="843" y="860"/>
                </a:lnTo>
                <a:lnTo>
                  <a:pt x="834" y="860"/>
                </a:lnTo>
                <a:lnTo>
                  <a:pt x="808" y="866"/>
                </a:lnTo>
                <a:lnTo>
                  <a:pt x="808" y="885"/>
                </a:lnTo>
                <a:lnTo>
                  <a:pt x="783" y="885"/>
                </a:lnTo>
                <a:lnTo>
                  <a:pt x="760" y="908"/>
                </a:lnTo>
                <a:lnTo>
                  <a:pt x="729" y="925"/>
                </a:lnTo>
                <a:lnTo>
                  <a:pt x="689" y="968"/>
                </a:lnTo>
                <a:lnTo>
                  <a:pt x="653" y="959"/>
                </a:lnTo>
                <a:lnTo>
                  <a:pt x="650" y="951"/>
                </a:lnTo>
                <a:lnTo>
                  <a:pt x="684" y="897"/>
                </a:lnTo>
                <a:lnTo>
                  <a:pt x="638" y="829"/>
                </a:lnTo>
                <a:lnTo>
                  <a:pt x="624" y="835"/>
                </a:lnTo>
                <a:lnTo>
                  <a:pt x="590" y="820"/>
                </a:lnTo>
                <a:lnTo>
                  <a:pt x="582" y="826"/>
                </a:lnTo>
                <a:lnTo>
                  <a:pt x="570" y="840"/>
                </a:lnTo>
                <a:lnTo>
                  <a:pt x="550" y="835"/>
                </a:lnTo>
                <a:lnTo>
                  <a:pt x="534" y="860"/>
                </a:lnTo>
                <a:lnTo>
                  <a:pt x="513" y="840"/>
                </a:lnTo>
                <a:lnTo>
                  <a:pt x="482" y="846"/>
                </a:lnTo>
                <a:lnTo>
                  <a:pt x="451" y="835"/>
                </a:lnTo>
                <a:lnTo>
                  <a:pt x="428" y="857"/>
                </a:lnTo>
                <a:lnTo>
                  <a:pt x="403" y="846"/>
                </a:lnTo>
                <a:lnTo>
                  <a:pt x="383" y="868"/>
                </a:lnTo>
                <a:lnTo>
                  <a:pt x="358" y="846"/>
                </a:lnTo>
                <a:lnTo>
                  <a:pt x="340" y="854"/>
                </a:lnTo>
                <a:lnTo>
                  <a:pt x="278" y="866"/>
                </a:lnTo>
                <a:lnTo>
                  <a:pt x="252" y="866"/>
                </a:lnTo>
                <a:lnTo>
                  <a:pt x="244" y="875"/>
                </a:lnTo>
                <a:lnTo>
                  <a:pt x="139" y="797"/>
                </a:lnTo>
                <a:lnTo>
                  <a:pt x="113" y="792"/>
                </a:lnTo>
                <a:lnTo>
                  <a:pt x="64" y="749"/>
                </a:lnTo>
                <a:lnTo>
                  <a:pt x="76" y="727"/>
                </a:lnTo>
                <a:lnTo>
                  <a:pt x="76" y="713"/>
                </a:lnTo>
                <a:lnTo>
                  <a:pt x="99" y="692"/>
                </a:lnTo>
                <a:lnTo>
                  <a:pt x="90" y="667"/>
                </a:lnTo>
                <a:lnTo>
                  <a:pt x="90" y="642"/>
                </a:lnTo>
                <a:lnTo>
                  <a:pt x="128" y="619"/>
                </a:lnTo>
                <a:lnTo>
                  <a:pt x="153" y="611"/>
                </a:lnTo>
                <a:lnTo>
                  <a:pt x="159" y="597"/>
                </a:lnTo>
                <a:lnTo>
                  <a:pt x="164" y="568"/>
                </a:lnTo>
                <a:lnTo>
                  <a:pt x="153" y="557"/>
                </a:lnTo>
                <a:lnTo>
                  <a:pt x="130" y="559"/>
                </a:lnTo>
                <a:lnTo>
                  <a:pt x="111" y="565"/>
                </a:lnTo>
                <a:lnTo>
                  <a:pt x="90" y="565"/>
                </a:lnTo>
                <a:lnTo>
                  <a:pt x="79" y="540"/>
                </a:lnTo>
                <a:lnTo>
                  <a:pt x="79" y="525"/>
                </a:lnTo>
                <a:lnTo>
                  <a:pt x="56" y="505"/>
                </a:lnTo>
                <a:lnTo>
                  <a:pt x="48" y="485"/>
                </a:lnTo>
                <a:lnTo>
                  <a:pt x="64" y="466"/>
                </a:lnTo>
                <a:lnTo>
                  <a:pt x="5" y="406"/>
                </a:lnTo>
                <a:lnTo>
                  <a:pt x="2" y="395"/>
                </a:lnTo>
                <a:lnTo>
                  <a:pt x="0" y="389"/>
                </a:lnTo>
                <a:lnTo>
                  <a:pt x="25" y="364"/>
                </a:lnTo>
              </a:path>
            </a:pathLst>
          </a:custGeom>
          <a:solidFill>
            <a:schemeClr val="accent3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3309097" y="4107115"/>
            <a:ext cx="2474786" cy="1319812"/>
          </a:xfrm>
          <a:custGeom>
            <a:avLst/>
            <a:gdLst>
              <a:gd name="T0" fmla="*/ 159 w 1404"/>
              <a:gd name="T1" fmla="*/ 156 h 787"/>
              <a:gd name="T2" fmla="*/ 216 w 1404"/>
              <a:gd name="T3" fmla="*/ 177 h 787"/>
              <a:gd name="T4" fmla="*/ 367 w 1404"/>
              <a:gd name="T5" fmla="*/ 225 h 787"/>
              <a:gd name="T6" fmla="*/ 406 w 1404"/>
              <a:gd name="T7" fmla="*/ 204 h 787"/>
              <a:gd name="T8" fmla="*/ 432 w 1404"/>
              <a:gd name="T9" fmla="*/ 145 h 787"/>
              <a:gd name="T10" fmla="*/ 501 w 1404"/>
              <a:gd name="T11" fmla="*/ 141 h 787"/>
              <a:gd name="T12" fmla="*/ 492 w 1404"/>
              <a:gd name="T13" fmla="*/ 78 h 787"/>
              <a:gd name="T14" fmla="*/ 567 w 1404"/>
              <a:gd name="T15" fmla="*/ 30 h 787"/>
              <a:gd name="T16" fmla="*/ 593 w 1404"/>
              <a:gd name="T17" fmla="*/ 1 h 787"/>
              <a:gd name="T18" fmla="*/ 681 w 1404"/>
              <a:gd name="T19" fmla="*/ 51 h 787"/>
              <a:gd name="T20" fmla="*/ 826 w 1404"/>
              <a:gd name="T21" fmla="*/ 119 h 787"/>
              <a:gd name="T22" fmla="*/ 897 w 1404"/>
              <a:gd name="T23" fmla="*/ 99 h 787"/>
              <a:gd name="T24" fmla="*/ 969 w 1404"/>
              <a:gd name="T25" fmla="*/ 111 h 787"/>
              <a:gd name="T26" fmla="*/ 1052 w 1404"/>
              <a:gd name="T27" fmla="*/ 93 h 787"/>
              <a:gd name="T28" fmla="*/ 1110 w 1404"/>
              <a:gd name="T29" fmla="*/ 93 h 787"/>
              <a:gd name="T30" fmla="*/ 1177 w 1404"/>
              <a:gd name="T31" fmla="*/ 83 h 787"/>
              <a:gd name="T32" fmla="*/ 1192 w 1404"/>
              <a:gd name="T33" fmla="*/ 213 h 787"/>
              <a:gd name="T34" fmla="*/ 1248 w 1404"/>
              <a:gd name="T35" fmla="*/ 230 h 787"/>
              <a:gd name="T36" fmla="*/ 1315 w 1404"/>
              <a:gd name="T37" fmla="*/ 288 h 787"/>
              <a:gd name="T38" fmla="*/ 1328 w 1404"/>
              <a:gd name="T39" fmla="*/ 337 h 787"/>
              <a:gd name="T40" fmla="*/ 1393 w 1404"/>
              <a:gd name="T41" fmla="*/ 406 h 787"/>
              <a:gd name="T42" fmla="*/ 1382 w 1404"/>
              <a:gd name="T43" fmla="*/ 432 h 787"/>
              <a:gd name="T44" fmla="*/ 1339 w 1404"/>
              <a:gd name="T45" fmla="*/ 522 h 787"/>
              <a:gd name="T46" fmla="*/ 1296 w 1404"/>
              <a:gd name="T47" fmla="*/ 599 h 787"/>
              <a:gd name="T48" fmla="*/ 1245 w 1404"/>
              <a:gd name="T49" fmla="*/ 573 h 787"/>
              <a:gd name="T50" fmla="*/ 1152 w 1404"/>
              <a:gd name="T51" fmla="*/ 608 h 787"/>
              <a:gd name="T52" fmla="*/ 1104 w 1404"/>
              <a:gd name="T53" fmla="*/ 591 h 787"/>
              <a:gd name="T54" fmla="*/ 1041 w 1404"/>
              <a:gd name="T55" fmla="*/ 591 h 787"/>
              <a:gd name="T56" fmla="*/ 985 w 1404"/>
              <a:gd name="T57" fmla="*/ 605 h 787"/>
              <a:gd name="T58" fmla="*/ 919 w 1404"/>
              <a:gd name="T59" fmla="*/ 587 h 787"/>
              <a:gd name="T60" fmla="*/ 842 w 1404"/>
              <a:gd name="T61" fmla="*/ 599 h 787"/>
              <a:gd name="T62" fmla="*/ 749 w 1404"/>
              <a:gd name="T63" fmla="*/ 596 h 787"/>
              <a:gd name="T64" fmla="*/ 641 w 1404"/>
              <a:gd name="T65" fmla="*/ 664 h 787"/>
              <a:gd name="T66" fmla="*/ 576 w 1404"/>
              <a:gd name="T67" fmla="*/ 675 h 787"/>
              <a:gd name="T68" fmla="*/ 528 w 1404"/>
              <a:gd name="T69" fmla="*/ 744 h 787"/>
              <a:gd name="T70" fmla="*/ 502 w 1404"/>
              <a:gd name="T71" fmla="*/ 749 h 787"/>
              <a:gd name="T72" fmla="*/ 445 w 1404"/>
              <a:gd name="T73" fmla="*/ 786 h 787"/>
              <a:gd name="T74" fmla="*/ 321 w 1404"/>
              <a:gd name="T75" fmla="*/ 689 h 787"/>
              <a:gd name="T76" fmla="*/ 318 w 1404"/>
              <a:gd name="T77" fmla="*/ 653 h 787"/>
              <a:gd name="T78" fmla="*/ 312 w 1404"/>
              <a:gd name="T79" fmla="*/ 613 h 787"/>
              <a:gd name="T80" fmla="*/ 259 w 1404"/>
              <a:gd name="T81" fmla="*/ 579 h 787"/>
              <a:gd name="T82" fmla="*/ 269 w 1404"/>
              <a:gd name="T83" fmla="*/ 536 h 787"/>
              <a:gd name="T84" fmla="*/ 216 w 1404"/>
              <a:gd name="T85" fmla="*/ 477 h 787"/>
              <a:gd name="T86" fmla="*/ 128 w 1404"/>
              <a:gd name="T87" fmla="*/ 434 h 787"/>
              <a:gd name="T88" fmla="*/ 23 w 1404"/>
              <a:gd name="T89" fmla="*/ 420 h 787"/>
              <a:gd name="T90" fmla="*/ 20 w 1404"/>
              <a:gd name="T91" fmla="*/ 344 h 787"/>
              <a:gd name="T92" fmla="*/ 34 w 1404"/>
              <a:gd name="T93" fmla="*/ 270 h 787"/>
              <a:gd name="T94" fmla="*/ 111 w 1404"/>
              <a:gd name="T95" fmla="*/ 168 h 7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404" h="787">
                <a:moveTo>
                  <a:pt x="128" y="142"/>
                </a:moveTo>
                <a:lnTo>
                  <a:pt x="146" y="138"/>
                </a:lnTo>
                <a:lnTo>
                  <a:pt x="159" y="156"/>
                </a:lnTo>
                <a:lnTo>
                  <a:pt x="188" y="142"/>
                </a:lnTo>
                <a:lnTo>
                  <a:pt x="198" y="145"/>
                </a:lnTo>
                <a:lnTo>
                  <a:pt x="216" y="177"/>
                </a:lnTo>
                <a:lnTo>
                  <a:pt x="287" y="201"/>
                </a:lnTo>
                <a:lnTo>
                  <a:pt x="354" y="232"/>
                </a:lnTo>
                <a:lnTo>
                  <a:pt x="367" y="225"/>
                </a:lnTo>
                <a:lnTo>
                  <a:pt x="377" y="213"/>
                </a:lnTo>
                <a:lnTo>
                  <a:pt x="397" y="219"/>
                </a:lnTo>
                <a:lnTo>
                  <a:pt x="406" y="204"/>
                </a:lnTo>
                <a:lnTo>
                  <a:pt x="400" y="193"/>
                </a:lnTo>
                <a:lnTo>
                  <a:pt x="397" y="181"/>
                </a:lnTo>
                <a:lnTo>
                  <a:pt x="432" y="145"/>
                </a:lnTo>
                <a:lnTo>
                  <a:pt x="446" y="144"/>
                </a:lnTo>
                <a:lnTo>
                  <a:pt x="476" y="168"/>
                </a:lnTo>
                <a:lnTo>
                  <a:pt x="501" y="141"/>
                </a:lnTo>
                <a:lnTo>
                  <a:pt x="491" y="113"/>
                </a:lnTo>
                <a:lnTo>
                  <a:pt x="489" y="97"/>
                </a:lnTo>
                <a:lnTo>
                  <a:pt x="492" y="78"/>
                </a:lnTo>
                <a:lnTo>
                  <a:pt x="506" y="65"/>
                </a:lnTo>
                <a:lnTo>
                  <a:pt x="523" y="46"/>
                </a:lnTo>
                <a:lnTo>
                  <a:pt x="567" y="30"/>
                </a:lnTo>
                <a:lnTo>
                  <a:pt x="568" y="9"/>
                </a:lnTo>
                <a:lnTo>
                  <a:pt x="579" y="0"/>
                </a:lnTo>
                <a:lnTo>
                  <a:pt x="593" y="1"/>
                </a:lnTo>
                <a:lnTo>
                  <a:pt x="607" y="4"/>
                </a:lnTo>
                <a:lnTo>
                  <a:pt x="651" y="45"/>
                </a:lnTo>
                <a:lnTo>
                  <a:pt x="681" y="51"/>
                </a:lnTo>
                <a:lnTo>
                  <a:pt x="783" y="128"/>
                </a:lnTo>
                <a:lnTo>
                  <a:pt x="792" y="119"/>
                </a:lnTo>
                <a:lnTo>
                  <a:pt x="826" y="119"/>
                </a:lnTo>
                <a:lnTo>
                  <a:pt x="840" y="115"/>
                </a:lnTo>
                <a:lnTo>
                  <a:pt x="881" y="108"/>
                </a:lnTo>
                <a:lnTo>
                  <a:pt x="897" y="99"/>
                </a:lnTo>
                <a:lnTo>
                  <a:pt x="922" y="121"/>
                </a:lnTo>
                <a:lnTo>
                  <a:pt x="942" y="99"/>
                </a:lnTo>
                <a:lnTo>
                  <a:pt x="969" y="111"/>
                </a:lnTo>
                <a:lnTo>
                  <a:pt x="990" y="88"/>
                </a:lnTo>
                <a:lnTo>
                  <a:pt x="1018" y="99"/>
                </a:lnTo>
                <a:lnTo>
                  <a:pt x="1052" y="93"/>
                </a:lnTo>
                <a:lnTo>
                  <a:pt x="1073" y="112"/>
                </a:lnTo>
                <a:lnTo>
                  <a:pt x="1089" y="88"/>
                </a:lnTo>
                <a:lnTo>
                  <a:pt x="1110" y="93"/>
                </a:lnTo>
                <a:lnTo>
                  <a:pt x="1125" y="72"/>
                </a:lnTo>
                <a:lnTo>
                  <a:pt x="1160" y="87"/>
                </a:lnTo>
                <a:lnTo>
                  <a:pt x="1177" y="83"/>
                </a:lnTo>
                <a:lnTo>
                  <a:pt x="1223" y="151"/>
                </a:lnTo>
                <a:lnTo>
                  <a:pt x="1190" y="202"/>
                </a:lnTo>
                <a:lnTo>
                  <a:pt x="1192" y="213"/>
                </a:lnTo>
                <a:lnTo>
                  <a:pt x="1200" y="216"/>
                </a:lnTo>
                <a:lnTo>
                  <a:pt x="1228" y="221"/>
                </a:lnTo>
                <a:lnTo>
                  <a:pt x="1248" y="230"/>
                </a:lnTo>
                <a:lnTo>
                  <a:pt x="1276" y="267"/>
                </a:lnTo>
                <a:lnTo>
                  <a:pt x="1300" y="269"/>
                </a:lnTo>
                <a:lnTo>
                  <a:pt x="1315" y="288"/>
                </a:lnTo>
                <a:lnTo>
                  <a:pt x="1309" y="303"/>
                </a:lnTo>
                <a:lnTo>
                  <a:pt x="1310" y="320"/>
                </a:lnTo>
                <a:lnTo>
                  <a:pt x="1328" y="337"/>
                </a:lnTo>
                <a:lnTo>
                  <a:pt x="1361" y="388"/>
                </a:lnTo>
                <a:lnTo>
                  <a:pt x="1382" y="389"/>
                </a:lnTo>
                <a:lnTo>
                  <a:pt x="1393" y="406"/>
                </a:lnTo>
                <a:lnTo>
                  <a:pt x="1403" y="414"/>
                </a:lnTo>
                <a:lnTo>
                  <a:pt x="1396" y="425"/>
                </a:lnTo>
                <a:lnTo>
                  <a:pt x="1382" y="432"/>
                </a:lnTo>
                <a:lnTo>
                  <a:pt x="1365" y="451"/>
                </a:lnTo>
                <a:lnTo>
                  <a:pt x="1353" y="485"/>
                </a:lnTo>
                <a:lnTo>
                  <a:pt x="1339" y="522"/>
                </a:lnTo>
                <a:lnTo>
                  <a:pt x="1316" y="570"/>
                </a:lnTo>
                <a:lnTo>
                  <a:pt x="1308" y="587"/>
                </a:lnTo>
                <a:lnTo>
                  <a:pt x="1296" y="599"/>
                </a:lnTo>
                <a:lnTo>
                  <a:pt x="1280" y="599"/>
                </a:lnTo>
                <a:lnTo>
                  <a:pt x="1268" y="591"/>
                </a:lnTo>
                <a:lnTo>
                  <a:pt x="1245" y="573"/>
                </a:lnTo>
                <a:lnTo>
                  <a:pt x="1183" y="573"/>
                </a:lnTo>
                <a:lnTo>
                  <a:pt x="1166" y="599"/>
                </a:lnTo>
                <a:lnTo>
                  <a:pt x="1152" y="608"/>
                </a:lnTo>
                <a:lnTo>
                  <a:pt x="1132" y="610"/>
                </a:lnTo>
                <a:lnTo>
                  <a:pt x="1121" y="599"/>
                </a:lnTo>
                <a:lnTo>
                  <a:pt x="1104" y="591"/>
                </a:lnTo>
                <a:lnTo>
                  <a:pt x="1083" y="593"/>
                </a:lnTo>
                <a:lnTo>
                  <a:pt x="1066" y="601"/>
                </a:lnTo>
                <a:lnTo>
                  <a:pt x="1041" y="591"/>
                </a:lnTo>
                <a:lnTo>
                  <a:pt x="1024" y="593"/>
                </a:lnTo>
                <a:lnTo>
                  <a:pt x="1001" y="605"/>
                </a:lnTo>
                <a:lnTo>
                  <a:pt x="985" y="605"/>
                </a:lnTo>
                <a:lnTo>
                  <a:pt x="956" y="608"/>
                </a:lnTo>
                <a:lnTo>
                  <a:pt x="936" y="599"/>
                </a:lnTo>
                <a:lnTo>
                  <a:pt x="919" y="587"/>
                </a:lnTo>
                <a:lnTo>
                  <a:pt x="911" y="593"/>
                </a:lnTo>
                <a:lnTo>
                  <a:pt x="868" y="593"/>
                </a:lnTo>
                <a:lnTo>
                  <a:pt x="842" y="599"/>
                </a:lnTo>
                <a:lnTo>
                  <a:pt x="820" y="593"/>
                </a:lnTo>
                <a:lnTo>
                  <a:pt x="755" y="593"/>
                </a:lnTo>
                <a:lnTo>
                  <a:pt x="749" y="596"/>
                </a:lnTo>
                <a:lnTo>
                  <a:pt x="698" y="647"/>
                </a:lnTo>
                <a:lnTo>
                  <a:pt x="664" y="667"/>
                </a:lnTo>
                <a:lnTo>
                  <a:pt x="641" y="664"/>
                </a:lnTo>
                <a:lnTo>
                  <a:pt x="621" y="667"/>
                </a:lnTo>
                <a:lnTo>
                  <a:pt x="593" y="670"/>
                </a:lnTo>
                <a:lnTo>
                  <a:pt x="576" y="675"/>
                </a:lnTo>
                <a:lnTo>
                  <a:pt x="548" y="701"/>
                </a:lnTo>
                <a:lnTo>
                  <a:pt x="536" y="715"/>
                </a:lnTo>
                <a:lnTo>
                  <a:pt x="528" y="744"/>
                </a:lnTo>
                <a:lnTo>
                  <a:pt x="511" y="767"/>
                </a:lnTo>
                <a:lnTo>
                  <a:pt x="508" y="749"/>
                </a:lnTo>
                <a:lnTo>
                  <a:pt x="502" y="749"/>
                </a:lnTo>
                <a:lnTo>
                  <a:pt x="493" y="758"/>
                </a:lnTo>
                <a:lnTo>
                  <a:pt x="493" y="769"/>
                </a:lnTo>
                <a:lnTo>
                  <a:pt x="445" y="786"/>
                </a:lnTo>
                <a:lnTo>
                  <a:pt x="431" y="772"/>
                </a:lnTo>
                <a:lnTo>
                  <a:pt x="324" y="712"/>
                </a:lnTo>
                <a:lnTo>
                  <a:pt x="321" y="689"/>
                </a:lnTo>
                <a:lnTo>
                  <a:pt x="298" y="661"/>
                </a:lnTo>
                <a:lnTo>
                  <a:pt x="301" y="644"/>
                </a:lnTo>
                <a:lnTo>
                  <a:pt x="318" y="653"/>
                </a:lnTo>
                <a:lnTo>
                  <a:pt x="326" y="644"/>
                </a:lnTo>
                <a:lnTo>
                  <a:pt x="321" y="630"/>
                </a:lnTo>
                <a:lnTo>
                  <a:pt x="312" y="613"/>
                </a:lnTo>
                <a:lnTo>
                  <a:pt x="298" y="605"/>
                </a:lnTo>
                <a:lnTo>
                  <a:pt x="290" y="610"/>
                </a:lnTo>
                <a:lnTo>
                  <a:pt x="259" y="579"/>
                </a:lnTo>
                <a:lnTo>
                  <a:pt x="261" y="570"/>
                </a:lnTo>
                <a:lnTo>
                  <a:pt x="272" y="559"/>
                </a:lnTo>
                <a:lnTo>
                  <a:pt x="269" y="536"/>
                </a:lnTo>
                <a:lnTo>
                  <a:pt x="253" y="503"/>
                </a:lnTo>
                <a:lnTo>
                  <a:pt x="236" y="489"/>
                </a:lnTo>
                <a:lnTo>
                  <a:pt x="216" y="477"/>
                </a:lnTo>
                <a:lnTo>
                  <a:pt x="171" y="451"/>
                </a:lnTo>
                <a:lnTo>
                  <a:pt x="142" y="432"/>
                </a:lnTo>
                <a:lnTo>
                  <a:pt x="128" y="434"/>
                </a:lnTo>
                <a:lnTo>
                  <a:pt x="100" y="411"/>
                </a:lnTo>
                <a:lnTo>
                  <a:pt x="31" y="411"/>
                </a:lnTo>
                <a:lnTo>
                  <a:pt x="23" y="420"/>
                </a:lnTo>
                <a:lnTo>
                  <a:pt x="17" y="403"/>
                </a:lnTo>
                <a:lnTo>
                  <a:pt x="20" y="375"/>
                </a:lnTo>
                <a:lnTo>
                  <a:pt x="20" y="344"/>
                </a:lnTo>
                <a:lnTo>
                  <a:pt x="9" y="315"/>
                </a:lnTo>
                <a:lnTo>
                  <a:pt x="0" y="301"/>
                </a:lnTo>
                <a:lnTo>
                  <a:pt x="34" y="270"/>
                </a:lnTo>
                <a:lnTo>
                  <a:pt x="79" y="216"/>
                </a:lnTo>
                <a:lnTo>
                  <a:pt x="83" y="195"/>
                </a:lnTo>
                <a:lnTo>
                  <a:pt x="111" y="168"/>
                </a:lnTo>
                <a:lnTo>
                  <a:pt x="131" y="168"/>
                </a:lnTo>
                <a:lnTo>
                  <a:pt x="128" y="142"/>
                </a:lnTo>
              </a:path>
            </a:pathLst>
          </a:custGeom>
          <a:solidFill>
            <a:srgbClr val="00B050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5462267" y="4123157"/>
            <a:ext cx="696080" cy="682511"/>
          </a:xfrm>
          <a:custGeom>
            <a:avLst/>
            <a:gdLst>
              <a:gd name="T0" fmla="*/ 173 w 395"/>
              <a:gd name="T1" fmla="*/ 406 h 407"/>
              <a:gd name="T2" fmla="*/ 190 w 395"/>
              <a:gd name="T3" fmla="*/ 389 h 407"/>
              <a:gd name="T4" fmla="*/ 207 w 395"/>
              <a:gd name="T5" fmla="*/ 383 h 407"/>
              <a:gd name="T6" fmla="*/ 219 w 395"/>
              <a:gd name="T7" fmla="*/ 383 h 407"/>
              <a:gd name="T8" fmla="*/ 219 w 395"/>
              <a:gd name="T9" fmla="*/ 360 h 407"/>
              <a:gd name="T10" fmla="*/ 233 w 395"/>
              <a:gd name="T11" fmla="*/ 346 h 407"/>
              <a:gd name="T12" fmla="*/ 256 w 395"/>
              <a:gd name="T13" fmla="*/ 344 h 407"/>
              <a:gd name="T14" fmla="*/ 309 w 395"/>
              <a:gd name="T15" fmla="*/ 340 h 407"/>
              <a:gd name="T16" fmla="*/ 335 w 395"/>
              <a:gd name="T17" fmla="*/ 344 h 407"/>
              <a:gd name="T18" fmla="*/ 356 w 395"/>
              <a:gd name="T19" fmla="*/ 332 h 407"/>
              <a:gd name="T20" fmla="*/ 370 w 395"/>
              <a:gd name="T21" fmla="*/ 332 h 407"/>
              <a:gd name="T22" fmla="*/ 383 w 395"/>
              <a:gd name="T23" fmla="*/ 327 h 407"/>
              <a:gd name="T24" fmla="*/ 394 w 395"/>
              <a:gd name="T25" fmla="*/ 318 h 407"/>
              <a:gd name="T26" fmla="*/ 386 w 395"/>
              <a:gd name="T27" fmla="*/ 298 h 407"/>
              <a:gd name="T28" fmla="*/ 378 w 395"/>
              <a:gd name="T29" fmla="*/ 306 h 407"/>
              <a:gd name="T30" fmla="*/ 369 w 395"/>
              <a:gd name="T31" fmla="*/ 304 h 407"/>
              <a:gd name="T32" fmla="*/ 357 w 395"/>
              <a:gd name="T33" fmla="*/ 298 h 407"/>
              <a:gd name="T34" fmla="*/ 363 w 395"/>
              <a:gd name="T35" fmla="*/ 272 h 407"/>
              <a:gd name="T36" fmla="*/ 371 w 395"/>
              <a:gd name="T37" fmla="*/ 264 h 407"/>
              <a:gd name="T38" fmla="*/ 370 w 395"/>
              <a:gd name="T39" fmla="*/ 252 h 407"/>
              <a:gd name="T40" fmla="*/ 349 w 395"/>
              <a:gd name="T41" fmla="*/ 225 h 407"/>
              <a:gd name="T42" fmla="*/ 332 w 395"/>
              <a:gd name="T43" fmla="*/ 207 h 407"/>
              <a:gd name="T44" fmla="*/ 312 w 395"/>
              <a:gd name="T45" fmla="*/ 192 h 407"/>
              <a:gd name="T46" fmla="*/ 312 w 395"/>
              <a:gd name="T47" fmla="*/ 177 h 407"/>
              <a:gd name="T48" fmla="*/ 316 w 395"/>
              <a:gd name="T49" fmla="*/ 156 h 407"/>
              <a:gd name="T50" fmla="*/ 321 w 395"/>
              <a:gd name="T51" fmla="*/ 130 h 407"/>
              <a:gd name="T52" fmla="*/ 308 w 395"/>
              <a:gd name="T53" fmla="*/ 114 h 407"/>
              <a:gd name="T54" fmla="*/ 314 w 395"/>
              <a:gd name="T55" fmla="*/ 73 h 407"/>
              <a:gd name="T56" fmla="*/ 306 w 395"/>
              <a:gd name="T57" fmla="*/ 19 h 407"/>
              <a:gd name="T58" fmla="*/ 287 w 395"/>
              <a:gd name="T59" fmla="*/ 2 h 407"/>
              <a:gd name="T60" fmla="*/ 278 w 395"/>
              <a:gd name="T61" fmla="*/ 0 h 407"/>
              <a:gd name="T62" fmla="*/ 247 w 395"/>
              <a:gd name="T63" fmla="*/ 16 h 407"/>
              <a:gd name="T64" fmla="*/ 233 w 395"/>
              <a:gd name="T65" fmla="*/ 2 h 407"/>
              <a:gd name="T66" fmla="*/ 221 w 395"/>
              <a:gd name="T67" fmla="*/ 11 h 407"/>
              <a:gd name="T68" fmla="*/ 227 w 395"/>
              <a:gd name="T69" fmla="*/ 25 h 407"/>
              <a:gd name="T70" fmla="*/ 213 w 395"/>
              <a:gd name="T71" fmla="*/ 61 h 407"/>
              <a:gd name="T72" fmla="*/ 196 w 395"/>
              <a:gd name="T73" fmla="*/ 83 h 407"/>
              <a:gd name="T74" fmla="*/ 199 w 395"/>
              <a:gd name="T75" fmla="*/ 100 h 407"/>
              <a:gd name="T76" fmla="*/ 162 w 395"/>
              <a:gd name="T77" fmla="*/ 121 h 407"/>
              <a:gd name="T78" fmla="*/ 152 w 395"/>
              <a:gd name="T79" fmla="*/ 102 h 407"/>
              <a:gd name="T80" fmla="*/ 120 w 395"/>
              <a:gd name="T81" fmla="*/ 109 h 407"/>
              <a:gd name="T82" fmla="*/ 119 w 395"/>
              <a:gd name="T83" fmla="*/ 130 h 407"/>
              <a:gd name="T84" fmla="*/ 92 w 395"/>
              <a:gd name="T85" fmla="*/ 130 h 407"/>
              <a:gd name="T86" fmla="*/ 72 w 395"/>
              <a:gd name="T87" fmla="*/ 152 h 407"/>
              <a:gd name="T88" fmla="*/ 48 w 395"/>
              <a:gd name="T89" fmla="*/ 166 h 407"/>
              <a:gd name="T90" fmla="*/ 35 w 395"/>
              <a:gd name="T91" fmla="*/ 175 h 407"/>
              <a:gd name="T92" fmla="*/ 19 w 395"/>
              <a:gd name="T93" fmla="*/ 192 h 407"/>
              <a:gd name="T94" fmla="*/ 0 w 395"/>
              <a:gd name="T95" fmla="*/ 213 h 407"/>
              <a:gd name="T96" fmla="*/ 20 w 395"/>
              <a:gd name="T97" fmla="*/ 221 h 407"/>
              <a:gd name="T98" fmla="*/ 48 w 395"/>
              <a:gd name="T99" fmla="*/ 258 h 407"/>
              <a:gd name="T100" fmla="*/ 74 w 395"/>
              <a:gd name="T101" fmla="*/ 261 h 407"/>
              <a:gd name="T102" fmla="*/ 85 w 395"/>
              <a:gd name="T103" fmla="*/ 278 h 407"/>
              <a:gd name="T104" fmla="*/ 80 w 395"/>
              <a:gd name="T105" fmla="*/ 295 h 407"/>
              <a:gd name="T106" fmla="*/ 83 w 395"/>
              <a:gd name="T107" fmla="*/ 312 h 407"/>
              <a:gd name="T108" fmla="*/ 99 w 395"/>
              <a:gd name="T109" fmla="*/ 329 h 407"/>
              <a:gd name="T110" fmla="*/ 116 w 395"/>
              <a:gd name="T111" fmla="*/ 354 h 407"/>
              <a:gd name="T112" fmla="*/ 133 w 395"/>
              <a:gd name="T113" fmla="*/ 377 h 407"/>
              <a:gd name="T114" fmla="*/ 154 w 395"/>
              <a:gd name="T115" fmla="*/ 380 h 407"/>
              <a:gd name="T116" fmla="*/ 173 w 395"/>
              <a:gd name="T117" fmla="*/ 406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95" h="407">
                <a:moveTo>
                  <a:pt x="173" y="406"/>
                </a:moveTo>
                <a:lnTo>
                  <a:pt x="190" y="389"/>
                </a:lnTo>
                <a:lnTo>
                  <a:pt x="207" y="383"/>
                </a:lnTo>
                <a:lnTo>
                  <a:pt x="219" y="383"/>
                </a:lnTo>
                <a:lnTo>
                  <a:pt x="219" y="360"/>
                </a:lnTo>
                <a:lnTo>
                  <a:pt x="233" y="346"/>
                </a:lnTo>
                <a:lnTo>
                  <a:pt x="256" y="344"/>
                </a:lnTo>
                <a:lnTo>
                  <a:pt x="309" y="340"/>
                </a:lnTo>
                <a:lnTo>
                  <a:pt x="335" y="344"/>
                </a:lnTo>
                <a:lnTo>
                  <a:pt x="356" y="332"/>
                </a:lnTo>
                <a:lnTo>
                  <a:pt x="370" y="332"/>
                </a:lnTo>
                <a:lnTo>
                  <a:pt x="383" y="327"/>
                </a:lnTo>
                <a:lnTo>
                  <a:pt x="394" y="318"/>
                </a:lnTo>
                <a:lnTo>
                  <a:pt x="386" y="298"/>
                </a:lnTo>
                <a:lnTo>
                  <a:pt x="378" y="306"/>
                </a:lnTo>
                <a:lnTo>
                  <a:pt x="369" y="304"/>
                </a:lnTo>
                <a:lnTo>
                  <a:pt x="357" y="298"/>
                </a:lnTo>
                <a:lnTo>
                  <a:pt x="363" y="272"/>
                </a:lnTo>
                <a:lnTo>
                  <a:pt x="371" y="264"/>
                </a:lnTo>
                <a:lnTo>
                  <a:pt x="370" y="252"/>
                </a:lnTo>
                <a:lnTo>
                  <a:pt x="349" y="225"/>
                </a:lnTo>
                <a:lnTo>
                  <a:pt x="332" y="207"/>
                </a:lnTo>
                <a:lnTo>
                  <a:pt x="312" y="192"/>
                </a:lnTo>
                <a:lnTo>
                  <a:pt x="312" y="177"/>
                </a:lnTo>
                <a:lnTo>
                  <a:pt x="316" y="156"/>
                </a:lnTo>
                <a:lnTo>
                  <a:pt x="321" y="130"/>
                </a:lnTo>
                <a:lnTo>
                  <a:pt x="308" y="114"/>
                </a:lnTo>
                <a:lnTo>
                  <a:pt x="314" y="73"/>
                </a:lnTo>
                <a:lnTo>
                  <a:pt x="306" y="19"/>
                </a:lnTo>
                <a:lnTo>
                  <a:pt x="287" y="2"/>
                </a:lnTo>
                <a:lnTo>
                  <a:pt x="278" y="0"/>
                </a:lnTo>
                <a:lnTo>
                  <a:pt x="247" y="16"/>
                </a:lnTo>
                <a:lnTo>
                  <a:pt x="233" y="2"/>
                </a:lnTo>
                <a:lnTo>
                  <a:pt x="221" y="11"/>
                </a:lnTo>
                <a:lnTo>
                  <a:pt x="227" y="25"/>
                </a:lnTo>
                <a:lnTo>
                  <a:pt x="213" y="61"/>
                </a:lnTo>
                <a:lnTo>
                  <a:pt x="196" y="83"/>
                </a:lnTo>
                <a:lnTo>
                  <a:pt x="199" y="100"/>
                </a:lnTo>
                <a:lnTo>
                  <a:pt x="162" y="121"/>
                </a:lnTo>
                <a:lnTo>
                  <a:pt x="152" y="102"/>
                </a:lnTo>
                <a:lnTo>
                  <a:pt x="120" y="109"/>
                </a:lnTo>
                <a:lnTo>
                  <a:pt x="119" y="130"/>
                </a:lnTo>
                <a:lnTo>
                  <a:pt x="92" y="130"/>
                </a:lnTo>
                <a:lnTo>
                  <a:pt x="72" y="152"/>
                </a:lnTo>
                <a:lnTo>
                  <a:pt x="48" y="166"/>
                </a:lnTo>
                <a:lnTo>
                  <a:pt x="35" y="175"/>
                </a:lnTo>
                <a:lnTo>
                  <a:pt x="19" y="192"/>
                </a:lnTo>
                <a:lnTo>
                  <a:pt x="0" y="213"/>
                </a:lnTo>
                <a:lnTo>
                  <a:pt x="20" y="221"/>
                </a:lnTo>
                <a:lnTo>
                  <a:pt x="48" y="258"/>
                </a:lnTo>
                <a:lnTo>
                  <a:pt x="74" y="261"/>
                </a:lnTo>
                <a:lnTo>
                  <a:pt x="85" y="278"/>
                </a:lnTo>
                <a:lnTo>
                  <a:pt x="80" y="295"/>
                </a:lnTo>
                <a:lnTo>
                  <a:pt x="83" y="312"/>
                </a:lnTo>
                <a:lnTo>
                  <a:pt x="99" y="329"/>
                </a:lnTo>
                <a:lnTo>
                  <a:pt x="116" y="354"/>
                </a:lnTo>
                <a:lnTo>
                  <a:pt x="133" y="377"/>
                </a:lnTo>
                <a:lnTo>
                  <a:pt x="154" y="380"/>
                </a:lnTo>
                <a:lnTo>
                  <a:pt x="173" y="406"/>
                </a:lnTo>
              </a:path>
            </a:pathLst>
          </a:custGeom>
          <a:solidFill>
            <a:schemeClr val="accent4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11" name="Freeform 8"/>
          <p:cNvSpPr>
            <a:spLocks/>
          </p:cNvSpPr>
          <p:nvPr/>
        </p:nvSpPr>
        <p:spPr bwMode="auto">
          <a:xfrm>
            <a:off x="5783883" y="3140224"/>
            <a:ext cx="770068" cy="1424815"/>
          </a:xfrm>
          <a:custGeom>
            <a:avLst/>
            <a:gdLst>
              <a:gd name="T0" fmla="*/ 197 w 437"/>
              <a:gd name="T1" fmla="*/ 837 h 850"/>
              <a:gd name="T2" fmla="*/ 228 w 437"/>
              <a:gd name="T3" fmla="*/ 770 h 850"/>
              <a:gd name="T4" fmla="*/ 234 w 437"/>
              <a:gd name="T5" fmla="*/ 724 h 850"/>
              <a:gd name="T6" fmla="*/ 288 w 437"/>
              <a:gd name="T7" fmla="*/ 661 h 850"/>
              <a:gd name="T8" fmla="*/ 345 w 437"/>
              <a:gd name="T9" fmla="*/ 639 h 850"/>
              <a:gd name="T10" fmla="*/ 376 w 437"/>
              <a:gd name="T11" fmla="*/ 597 h 850"/>
              <a:gd name="T12" fmla="*/ 398 w 437"/>
              <a:gd name="T13" fmla="*/ 588 h 850"/>
              <a:gd name="T14" fmla="*/ 407 w 437"/>
              <a:gd name="T15" fmla="*/ 580 h 850"/>
              <a:gd name="T16" fmla="*/ 384 w 437"/>
              <a:gd name="T17" fmla="*/ 554 h 850"/>
              <a:gd name="T18" fmla="*/ 350 w 437"/>
              <a:gd name="T19" fmla="*/ 542 h 850"/>
              <a:gd name="T20" fmla="*/ 341 w 437"/>
              <a:gd name="T21" fmla="*/ 531 h 850"/>
              <a:gd name="T22" fmla="*/ 290 w 437"/>
              <a:gd name="T23" fmla="*/ 463 h 850"/>
              <a:gd name="T24" fmla="*/ 282 w 437"/>
              <a:gd name="T25" fmla="*/ 426 h 850"/>
              <a:gd name="T26" fmla="*/ 282 w 437"/>
              <a:gd name="T27" fmla="*/ 381 h 850"/>
              <a:gd name="T28" fmla="*/ 290 w 437"/>
              <a:gd name="T29" fmla="*/ 338 h 850"/>
              <a:gd name="T30" fmla="*/ 302 w 437"/>
              <a:gd name="T31" fmla="*/ 304 h 850"/>
              <a:gd name="T32" fmla="*/ 321 w 437"/>
              <a:gd name="T33" fmla="*/ 259 h 850"/>
              <a:gd name="T34" fmla="*/ 369 w 437"/>
              <a:gd name="T35" fmla="*/ 174 h 850"/>
              <a:gd name="T36" fmla="*/ 393 w 437"/>
              <a:gd name="T37" fmla="*/ 131 h 850"/>
              <a:gd name="T38" fmla="*/ 436 w 437"/>
              <a:gd name="T39" fmla="*/ 71 h 850"/>
              <a:gd name="T40" fmla="*/ 424 w 437"/>
              <a:gd name="T41" fmla="*/ 43 h 850"/>
              <a:gd name="T42" fmla="*/ 397 w 437"/>
              <a:gd name="T43" fmla="*/ 54 h 850"/>
              <a:gd name="T44" fmla="*/ 387 w 437"/>
              <a:gd name="T45" fmla="*/ 17 h 850"/>
              <a:gd name="T46" fmla="*/ 362 w 437"/>
              <a:gd name="T47" fmla="*/ 3 h 850"/>
              <a:gd name="T48" fmla="*/ 336 w 437"/>
              <a:gd name="T49" fmla="*/ 17 h 850"/>
              <a:gd name="T50" fmla="*/ 296 w 437"/>
              <a:gd name="T51" fmla="*/ 0 h 850"/>
              <a:gd name="T52" fmla="*/ 260 w 437"/>
              <a:gd name="T53" fmla="*/ 33 h 850"/>
              <a:gd name="T54" fmla="*/ 277 w 437"/>
              <a:gd name="T55" fmla="*/ 96 h 850"/>
              <a:gd name="T56" fmla="*/ 261 w 437"/>
              <a:gd name="T57" fmla="*/ 125 h 850"/>
              <a:gd name="T58" fmla="*/ 231 w 437"/>
              <a:gd name="T59" fmla="*/ 168 h 850"/>
              <a:gd name="T60" fmla="*/ 206 w 437"/>
              <a:gd name="T61" fmla="*/ 154 h 850"/>
              <a:gd name="T62" fmla="*/ 199 w 437"/>
              <a:gd name="T63" fmla="*/ 190 h 850"/>
              <a:gd name="T64" fmla="*/ 178 w 437"/>
              <a:gd name="T65" fmla="*/ 216 h 850"/>
              <a:gd name="T66" fmla="*/ 155 w 437"/>
              <a:gd name="T67" fmla="*/ 242 h 850"/>
              <a:gd name="T68" fmla="*/ 124 w 437"/>
              <a:gd name="T69" fmla="*/ 261 h 850"/>
              <a:gd name="T70" fmla="*/ 117 w 437"/>
              <a:gd name="T71" fmla="*/ 237 h 850"/>
              <a:gd name="T72" fmla="*/ 98 w 437"/>
              <a:gd name="T73" fmla="*/ 236 h 850"/>
              <a:gd name="T74" fmla="*/ 75 w 437"/>
              <a:gd name="T75" fmla="*/ 276 h 850"/>
              <a:gd name="T76" fmla="*/ 55 w 437"/>
              <a:gd name="T77" fmla="*/ 310 h 850"/>
              <a:gd name="T78" fmla="*/ 46 w 437"/>
              <a:gd name="T79" fmla="*/ 318 h 850"/>
              <a:gd name="T80" fmla="*/ 34 w 437"/>
              <a:gd name="T81" fmla="*/ 334 h 850"/>
              <a:gd name="T82" fmla="*/ 0 w 437"/>
              <a:gd name="T83" fmla="*/ 398 h 850"/>
              <a:gd name="T84" fmla="*/ 29 w 437"/>
              <a:gd name="T85" fmla="*/ 412 h 850"/>
              <a:gd name="T86" fmla="*/ 83 w 437"/>
              <a:gd name="T87" fmla="*/ 438 h 850"/>
              <a:gd name="T88" fmla="*/ 75 w 437"/>
              <a:gd name="T89" fmla="*/ 478 h 850"/>
              <a:gd name="T90" fmla="*/ 80 w 437"/>
              <a:gd name="T91" fmla="*/ 528 h 850"/>
              <a:gd name="T92" fmla="*/ 133 w 437"/>
              <a:gd name="T93" fmla="*/ 549 h 850"/>
              <a:gd name="T94" fmla="*/ 148 w 437"/>
              <a:gd name="T95" fmla="*/ 576 h 850"/>
              <a:gd name="T96" fmla="*/ 123 w 437"/>
              <a:gd name="T97" fmla="*/ 616 h 850"/>
              <a:gd name="T98" fmla="*/ 129 w 437"/>
              <a:gd name="T99" fmla="*/ 670 h 850"/>
              <a:gd name="T100" fmla="*/ 123 w 437"/>
              <a:gd name="T101" fmla="*/ 709 h 850"/>
              <a:gd name="T102" fmla="*/ 131 w 437"/>
              <a:gd name="T103" fmla="*/ 752 h 850"/>
              <a:gd name="T104" fmla="*/ 126 w 437"/>
              <a:gd name="T105" fmla="*/ 789 h 850"/>
              <a:gd name="T106" fmla="*/ 140 w 437"/>
              <a:gd name="T107" fmla="*/ 798 h 850"/>
              <a:gd name="T108" fmla="*/ 169 w 437"/>
              <a:gd name="T109" fmla="*/ 829 h 8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37" h="850">
                <a:moveTo>
                  <a:pt x="186" y="849"/>
                </a:moveTo>
                <a:lnTo>
                  <a:pt x="197" y="837"/>
                </a:lnTo>
                <a:lnTo>
                  <a:pt x="200" y="812"/>
                </a:lnTo>
                <a:lnTo>
                  <a:pt x="228" y="770"/>
                </a:lnTo>
                <a:lnTo>
                  <a:pt x="231" y="738"/>
                </a:lnTo>
                <a:lnTo>
                  <a:pt x="234" y="724"/>
                </a:lnTo>
                <a:lnTo>
                  <a:pt x="242" y="707"/>
                </a:lnTo>
                <a:lnTo>
                  <a:pt x="288" y="661"/>
                </a:lnTo>
                <a:lnTo>
                  <a:pt x="307" y="650"/>
                </a:lnTo>
                <a:lnTo>
                  <a:pt x="345" y="639"/>
                </a:lnTo>
                <a:lnTo>
                  <a:pt x="361" y="625"/>
                </a:lnTo>
                <a:lnTo>
                  <a:pt x="376" y="597"/>
                </a:lnTo>
                <a:lnTo>
                  <a:pt x="390" y="594"/>
                </a:lnTo>
                <a:lnTo>
                  <a:pt x="398" y="588"/>
                </a:lnTo>
                <a:lnTo>
                  <a:pt x="409" y="585"/>
                </a:lnTo>
                <a:lnTo>
                  <a:pt x="407" y="580"/>
                </a:lnTo>
                <a:lnTo>
                  <a:pt x="404" y="568"/>
                </a:lnTo>
                <a:lnTo>
                  <a:pt x="384" y="554"/>
                </a:lnTo>
                <a:lnTo>
                  <a:pt x="367" y="545"/>
                </a:lnTo>
                <a:lnTo>
                  <a:pt x="350" y="542"/>
                </a:lnTo>
                <a:lnTo>
                  <a:pt x="341" y="540"/>
                </a:lnTo>
                <a:lnTo>
                  <a:pt x="341" y="531"/>
                </a:lnTo>
                <a:lnTo>
                  <a:pt x="324" y="506"/>
                </a:lnTo>
                <a:lnTo>
                  <a:pt x="290" y="463"/>
                </a:lnTo>
                <a:lnTo>
                  <a:pt x="288" y="438"/>
                </a:lnTo>
                <a:lnTo>
                  <a:pt x="282" y="426"/>
                </a:lnTo>
                <a:lnTo>
                  <a:pt x="274" y="421"/>
                </a:lnTo>
                <a:lnTo>
                  <a:pt x="282" y="381"/>
                </a:lnTo>
                <a:lnTo>
                  <a:pt x="285" y="355"/>
                </a:lnTo>
                <a:lnTo>
                  <a:pt x="290" y="338"/>
                </a:lnTo>
                <a:lnTo>
                  <a:pt x="293" y="312"/>
                </a:lnTo>
                <a:lnTo>
                  <a:pt x="302" y="304"/>
                </a:lnTo>
                <a:lnTo>
                  <a:pt x="302" y="290"/>
                </a:lnTo>
                <a:lnTo>
                  <a:pt x="321" y="259"/>
                </a:lnTo>
                <a:lnTo>
                  <a:pt x="333" y="233"/>
                </a:lnTo>
                <a:lnTo>
                  <a:pt x="369" y="174"/>
                </a:lnTo>
                <a:lnTo>
                  <a:pt x="378" y="159"/>
                </a:lnTo>
                <a:lnTo>
                  <a:pt x="393" y="131"/>
                </a:lnTo>
                <a:lnTo>
                  <a:pt x="433" y="88"/>
                </a:lnTo>
                <a:lnTo>
                  <a:pt x="436" y="71"/>
                </a:lnTo>
                <a:lnTo>
                  <a:pt x="426" y="59"/>
                </a:lnTo>
                <a:lnTo>
                  <a:pt x="424" y="43"/>
                </a:lnTo>
                <a:lnTo>
                  <a:pt x="409" y="39"/>
                </a:lnTo>
                <a:lnTo>
                  <a:pt x="397" y="54"/>
                </a:lnTo>
                <a:lnTo>
                  <a:pt x="390" y="45"/>
                </a:lnTo>
                <a:lnTo>
                  <a:pt x="387" y="17"/>
                </a:lnTo>
                <a:lnTo>
                  <a:pt x="374" y="19"/>
                </a:lnTo>
                <a:lnTo>
                  <a:pt x="362" y="3"/>
                </a:lnTo>
                <a:lnTo>
                  <a:pt x="347" y="4"/>
                </a:lnTo>
                <a:lnTo>
                  <a:pt x="336" y="17"/>
                </a:lnTo>
                <a:lnTo>
                  <a:pt x="319" y="3"/>
                </a:lnTo>
                <a:lnTo>
                  <a:pt x="296" y="0"/>
                </a:lnTo>
                <a:lnTo>
                  <a:pt x="275" y="14"/>
                </a:lnTo>
                <a:lnTo>
                  <a:pt x="260" y="33"/>
                </a:lnTo>
                <a:lnTo>
                  <a:pt x="245" y="44"/>
                </a:lnTo>
                <a:lnTo>
                  <a:pt x="277" y="96"/>
                </a:lnTo>
                <a:lnTo>
                  <a:pt x="277" y="116"/>
                </a:lnTo>
                <a:lnTo>
                  <a:pt x="261" y="125"/>
                </a:lnTo>
                <a:lnTo>
                  <a:pt x="241" y="150"/>
                </a:lnTo>
                <a:lnTo>
                  <a:pt x="231" y="168"/>
                </a:lnTo>
                <a:lnTo>
                  <a:pt x="220" y="159"/>
                </a:lnTo>
                <a:lnTo>
                  <a:pt x="206" y="154"/>
                </a:lnTo>
                <a:lnTo>
                  <a:pt x="199" y="158"/>
                </a:lnTo>
                <a:lnTo>
                  <a:pt x="199" y="190"/>
                </a:lnTo>
                <a:lnTo>
                  <a:pt x="196" y="210"/>
                </a:lnTo>
                <a:lnTo>
                  <a:pt x="178" y="216"/>
                </a:lnTo>
                <a:lnTo>
                  <a:pt x="163" y="223"/>
                </a:lnTo>
                <a:lnTo>
                  <a:pt x="155" y="242"/>
                </a:lnTo>
                <a:lnTo>
                  <a:pt x="151" y="261"/>
                </a:lnTo>
                <a:lnTo>
                  <a:pt x="124" y="261"/>
                </a:lnTo>
                <a:lnTo>
                  <a:pt x="117" y="254"/>
                </a:lnTo>
                <a:lnTo>
                  <a:pt x="117" y="237"/>
                </a:lnTo>
                <a:lnTo>
                  <a:pt x="108" y="227"/>
                </a:lnTo>
                <a:lnTo>
                  <a:pt x="98" y="236"/>
                </a:lnTo>
                <a:lnTo>
                  <a:pt x="71" y="253"/>
                </a:lnTo>
                <a:lnTo>
                  <a:pt x="75" y="276"/>
                </a:lnTo>
                <a:lnTo>
                  <a:pt x="73" y="287"/>
                </a:lnTo>
                <a:lnTo>
                  <a:pt x="55" y="310"/>
                </a:lnTo>
                <a:lnTo>
                  <a:pt x="45" y="310"/>
                </a:lnTo>
                <a:lnTo>
                  <a:pt x="46" y="318"/>
                </a:lnTo>
                <a:lnTo>
                  <a:pt x="49" y="330"/>
                </a:lnTo>
                <a:lnTo>
                  <a:pt x="34" y="334"/>
                </a:lnTo>
                <a:lnTo>
                  <a:pt x="12" y="338"/>
                </a:lnTo>
                <a:lnTo>
                  <a:pt x="0" y="398"/>
                </a:lnTo>
                <a:lnTo>
                  <a:pt x="12" y="405"/>
                </a:lnTo>
                <a:lnTo>
                  <a:pt x="29" y="412"/>
                </a:lnTo>
                <a:lnTo>
                  <a:pt x="55" y="421"/>
                </a:lnTo>
                <a:lnTo>
                  <a:pt x="83" y="438"/>
                </a:lnTo>
                <a:lnTo>
                  <a:pt x="83" y="446"/>
                </a:lnTo>
                <a:lnTo>
                  <a:pt x="75" y="478"/>
                </a:lnTo>
                <a:lnTo>
                  <a:pt x="75" y="515"/>
                </a:lnTo>
                <a:lnTo>
                  <a:pt x="80" y="528"/>
                </a:lnTo>
                <a:lnTo>
                  <a:pt x="99" y="534"/>
                </a:lnTo>
                <a:lnTo>
                  <a:pt x="133" y="549"/>
                </a:lnTo>
                <a:lnTo>
                  <a:pt x="146" y="557"/>
                </a:lnTo>
                <a:lnTo>
                  <a:pt x="148" y="576"/>
                </a:lnTo>
                <a:lnTo>
                  <a:pt x="137" y="588"/>
                </a:lnTo>
                <a:lnTo>
                  <a:pt x="123" y="616"/>
                </a:lnTo>
                <a:lnTo>
                  <a:pt x="123" y="633"/>
                </a:lnTo>
                <a:lnTo>
                  <a:pt x="129" y="670"/>
                </a:lnTo>
                <a:lnTo>
                  <a:pt x="126" y="685"/>
                </a:lnTo>
                <a:lnTo>
                  <a:pt x="123" y="709"/>
                </a:lnTo>
                <a:lnTo>
                  <a:pt x="137" y="727"/>
                </a:lnTo>
                <a:lnTo>
                  <a:pt x="131" y="752"/>
                </a:lnTo>
                <a:lnTo>
                  <a:pt x="126" y="773"/>
                </a:lnTo>
                <a:lnTo>
                  <a:pt x="126" y="789"/>
                </a:lnTo>
                <a:lnTo>
                  <a:pt x="129" y="792"/>
                </a:lnTo>
                <a:lnTo>
                  <a:pt x="140" y="798"/>
                </a:lnTo>
                <a:lnTo>
                  <a:pt x="160" y="815"/>
                </a:lnTo>
                <a:lnTo>
                  <a:pt x="169" y="829"/>
                </a:lnTo>
                <a:lnTo>
                  <a:pt x="186" y="849"/>
                </a:lnTo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grpSp>
        <p:nvGrpSpPr>
          <p:cNvPr id="2" name="1 Grupo"/>
          <p:cNvGrpSpPr/>
          <p:nvPr/>
        </p:nvGrpSpPr>
        <p:grpSpPr>
          <a:xfrm>
            <a:off x="6886137" y="3398354"/>
            <a:ext cx="1207949" cy="735012"/>
            <a:chOff x="6488251" y="3753086"/>
            <a:chExt cx="1207949" cy="735012"/>
          </a:xfrm>
          <a:solidFill>
            <a:srgbClr val="00B0F0"/>
          </a:solidFill>
        </p:grpSpPr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6488251" y="4263511"/>
              <a:ext cx="164584" cy="135627"/>
            </a:xfrm>
            <a:custGeom>
              <a:avLst/>
              <a:gdLst>
                <a:gd name="T0" fmla="*/ 78 w 93"/>
                <a:gd name="T1" fmla="*/ 0 h 81"/>
                <a:gd name="T2" fmla="*/ 52 w 93"/>
                <a:gd name="T3" fmla="*/ 0 h 81"/>
                <a:gd name="T4" fmla="*/ 21 w 93"/>
                <a:gd name="T5" fmla="*/ 17 h 81"/>
                <a:gd name="T6" fmla="*/ 21 w 93"/>
                <a:gd name="T7" fmla="*/ 34 h 81"/>
                <a:gd name="T8" fmla="*/ 12 w 93"/>
                <a:gd name="T9" fmla="*/ 37 h 81"/>
                <a:gd name="T10" fmla="*/ 3 w 93"/>
                <a:gd name="T11" fmla="*/ 49 h 81"/>
                <a:gd name="T12" fmla="*/ 0 w 93"/>
                <a:gd name="T13" fmla="*/ 60 h 81"/>
                <a:gd name="T14" fmla="*/ 9 w 93"/>
                <a:gd name="T15" fmla="*/ 63 h 81"/>
                <a:gd name="T16" fmla="*/ 26 w 93"/>
                <a:gd name="T17" fmla="*/ 80 h 81"/>
                <a:gd name="T18" fmla="*/ 38 w 93"/>
                <a:gd name="T19" fmla="*/ 80 h 81"/>
                <a:gd name="T20" fmla="*/ 38 w 93"/>
                <a:gd name="T21" fmla="*/ 71 h 81"/>
                <a:gd name="T22" fmla="*/ 47 w 93"/>
                <a:gd name="T23" fmla="*/ 54 h 81"/>
                <a:gd name="T24" fmla="*/ 57 w 93"/>
                <a:gd name="T25" fmla="*/ 57 h 81"/>
                <a:gd name="T26" fmla="*/ 66 w 93"/>
                <a:gd name="T27" fmla="*/ 45 h 81"/>
                <a:gd name="T28" fmla="*/ 89 w 93"/>
                <a:gd name="T29" fmla="*/ 23 h 81"/>
                <a:gd name="T30" fmla="*/ 92 w 93"/>
                <a:gd name="T31" fmla="*/ 17 h 81"/>
                <a:gd name="T32" fmla="*/ 89 w 93"/>
                <a:gd name="T33" fmla="*/ 14 h 81"/>
                <a:gd name="T34" fmla="*/ 78 w 93"/>
                <a:gd name="T3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" h="81">
                  <a:moveTo>
                    <a:pt x="78" y="0"/>
                  </a:moveTo>
                  <a:lnTo>
                    <a:pt x="52" y="0"/>
                  </a:lnTo>
                  <a:lnTo>
                    <a:pt x="21" y="17"/>
                  </a:lnTo>
                  <a:lnTo>
                    <a:pt x="21" y="34"/>
                  </a:lnTo>
                  <a:lnTo>
                    <a:pt x="12" y="37"/>
                  </a:lnTo>
                  <a:lnTo>
                    <a:pt x="3" y="49"/>
                  </a:lnTo>
                  <a:lnTo>
                    <a:pt x="0" y="60"/>
                  </a:lnTo>
                  <a:lnTo>
                    <a:pt x="9" y="63"/>
                  </a:lnTo>
                  <a:lnTo>
                    <a:pt x="26" y="80"/>
                  </a:lnTo>
                  <a:lnTo>
                    <a:pt x="38" y="80"/>
                  </a:lnTo>
                  <a:lnTo>
                    <a:pt x="38" y="71"/>
                  </a:lnTo>
                  <a:lnTo>
                    <a:pt x="47" y="54"/>
                  </a:lnTo>
                  <a:lnTo>
                    <a:pt x="57" y="57"/>
                  </a:lnTo>
                  <a:lnTo>
                    <a:pt x="66" y="45"/>
                  </a:lnTo>
                  <a:lnTo>
                    <a:pt x="89" y="23"/>
                  </a:lnTo>
                  <a:lnTo>
                    <a:pt x="92" y="17"/>
                  </a:lnTo>
                  <a:lnTo>
                    <a:pt x="89" y="14"/>
                  </a:lnTo>
                  <a:lnTo>
                    <a:pt x="78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6563748" y="4413721"/>
              <a:ext cx="89087" cy="74377"/>
            </a:xfrm>
            <a:custGeom>
              <a:avLst/>
              <a:gdLst>
                <a:gd name="T0" fmla="*/ 9 w 50"/>
                <a:gd name="T1" fmla="*/ 0 h 44"/>
                <a:gd name="T2" fmla="*/ 9 w 50"/>
                <a:gd name="T3" fmla="*/ 9 h 44"/>
                <a:gd name="T4" fmla="*/ 0 w 50"/>
                <a:gd name="T5" fmla="*/ 17 h 44"/>
                <a:gd name="T6" fmla="*/ 0 w 50"/>
                <a:gd name="T7" fmla="*/ 31 h 44"/>
                <a:gd name="T8" fmla="*/ 9 w 50"/>
                <a:gd name="T9" fmla="*/ 43 h 44"/>
                <a:gd name="T10" fmla="*/ 17 w 50"/>
                <a:gd name="T11" fmla="*/ 34 h 44"/>
                <a:gd name="T12" fmla="*/ 23 w 50"/>
                <a:gd name="T13" fmla="*/ 38 h 44"/>
                <a:gd name="T14" fmla="*/ 37 w 50"/>
                <a:gd name="T15" fmla="*/ 43 h 44"/>
                <a:gd name="T16" fmla="*/ 49 w 50"/>
                <a:gd name="T17" fmla="*/ 38 h 44"/>
                <a:gd name="T18" fmla="*/ 46 w 50"/>
                <a:gd name="T19" fmla="*/ 29 h 44"/>
                <a:gd name="T20" fmla="*/ 35 w 50"/>
                <a:gd name="T21" fmla="*/ 17 h 44"/>
                <a:gd name="T22" fmla="*/ 26 w 50"/>
                <a:gd name="T23" fmla="*/ 14 h 44"/>
                <a:gd name="T24" fmla="*/ 17 w 50"/>
                <a:gd name="T25" fmla="*/ 14 h 44"/>
                <a:gd name="T26" fmla="*/ 9 w 50"/>
                <a:gd name="T2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44">
                  <a:moveTo>
                    <a:pt x="9" y="0"/>
                  </a:moveTo>
                  <a:lnTo>
                    <a:pt x="9" y="9"/>
                  </a:lnTo>
                  <a:lnTo>
                    <a:pt x="0" y="17"/>
                  </a:lnTo>
                  <a:lnTo>
                    <a:pt x="0" y="31"/>
                  </a:lnTo>
                  <a:lnTo>
                    <a:pt x="9" y="43"/>
                  </a:lnTo>
                  <a:lnTo>
                    <a:pt x="17" y="34"/>
                  </a:lnTo>
                  <a:lnTo>
                    <a:pt x="23" y="38"/>
                  </a:lnTo>
                  <a:lnTo>
                    <a:pt x="37" y="43"/>
                  </a:lnTo>
                  <a:lnTo>
                    <a:pt x="49" y="38"/>
                  </a:lnTo>
                  <a:lnTo>
                    <a:pt x="46" y="29"/>
                  </a:lnTo>
                  <a:lnTo>
                    <a:pt x="35" y="17"/>
                  </a:lnTo>
                  <a:lnTo>
                    <a:pt x="26" y="14"/>
                  </a:lnTo>
                  <a:lnTo>
                    <a:pt x="17" y="14"/>
                  </a:lnTo>
                  <a:lnTo>
                    <a:pt x="9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6904993" y="3799753"/>
              <a:ext cx="446941" cy="350006"/>
            </a:xfrm>
            <a:custGeom>
              <a:avLst/>
              <a:gdLst>
                <a:gd name="T0" fmla="*/ 199 w 254"/>
                <a:gd name="T1" fmla="*/ 0 h 208"/>
                <a:gd name="T2" fmla="*/ 177 w 254"/>
                <a:gd name="T3" fmla="*/ 14 h 208"/>
                <a:gd name="T4" fmla="*/ 182 w 254"/>
                <a:gd name="T5" fmla="*/ 20 h 208"/>
                <a:gd name="T6" fmla="*/ 193 w 254"/>
                <a:gd name="T7" fmla="*/ 20 h 208"/>
                <a:gd name="T8" fmla="*/ 187 w 254"/>
                <a:gd name="T9" fmla="*/ 31 h 208"/>
                <a:gd name="T10" fmla="*/ 173 w 254"/>
                <a:gd name="T11" fmla="*/ 45 h 208"/>
                <a:gd name="T12" fmla="*/ 187 w 254"/>
                <a:gd name="T13" fmla="*/ 43 h 208"/>
                <a:gd name="T14" fmla="*/ 196 w 254"/>
                <a:gd name="T15" fmla="*/ 51 h 208"/>
                <a:gd name="T16" fmla="*/ 196 w 254"/>
                <a:gd name="T17" fmla="*/ 54 h 208"/>
                <a:gd name="T18" fmla="*/ 208 w 254"/>
                <a:gd name="T19" fmla="*/ 65 h 208"/>
                <a:gd name="T20" fmla="*/ 219 w 254"/>
                <a:gd name="T21" fmla="*/ 60 h 208"/>
                <a:gd name="T22" fmla="*/ 225 w 254"/>
                <a:gd name="T23" fmla="*/ 43 h 208"/>
                <a:gd name="T24" fmla="*/ 239 w 254"/>
                <a:gd name="T25" fmla="*/ 45 h 208"/>
                <a:gd name="T26" fmla="*/ 248 w 254"/>
                <a:gd name="T27" fmla="*/ 54 h 208"/>
                <a:gd name="T28" fmla="*/ 253 w 254"/>
                <a:gd name="T29" fmla="*/ 65 h 208"/>
                <a:gd name="T30" fmla="*/ 244 w 254"/>
                <a:gd name="T31" fmla="*/ 77 h 208"/>
                <a:gd name="T32" fmla="*/ 233 w 254"/>
                <a:gd name="T33" fmla="*/ 83 h 208"/>
                <a:gd name="T34" fmla="*/ 241 w 254"/>
                <a:gd name="T35" fmla="*/ 97 h 208"/>
                <a:gd name="T36" fmla="*/ 239 w 254"/>
                <a:gd name="T37" fmla="*/ 110 h 208"/>
                <a:gd name="T38" fmla="*/ 236 w 254"/>
                <a:gd name="T39" fmla="*/ 128 h 208"/>
                <a:gd name="T40" fmla="*/ 230 w 254"/>
                <a:gd name="T41" fmla="*/ 145 h 208"/>
                <a:gd name="T42" fmla="*/ 210 w 254"/>
                <a:gd name="T43" fmla="*/ 148 h 208"/>
                <a:gd name="T44" fmla="*/ 216 w 254"/>
                <a:gd name="T45" fmla="*/ 159 h 208"/>
                <a:gd name="T46" fmla="*/ 225 w 254"/>
                <a:gd name="T47" fmla="*/ 173 h 208"/>
                <a:gd name="T48" fmla="*/ 213 w 254"/>
                <a:gd name="T49" fmla="*/ 181 h 208"/>
                <a:gd name="T50" fmla="*/ 208 w 254"/>
                <a:gd name="T51" fmla="*/ 198 h 208"/>
                <a:gd name="T52" fmla="*/ 199 w 254"/>
                <a:gd name="T53" fmla="*/ 202 h 208"/>
                <a:gd name="T54" fmla="*/ 191 w 254"/>
                <a:gd name="T55" fmla="*/ 196 h 208"/>
                <a:gd name="T56" fmla="*/ 182 w 254"/>
                <a:gd name="T57" fmla="*/ 196 h 208"/>
                <a:gd name="T58" fmla="*/ 165 w 254"/>
                <a:gd name="T59" fmla="*/ 207 h 208"/>
                <a:gd name="T60" fmla="*/ 142 w 254"/>
                <a:gd name="T61" fmla="*/ 179 h 208"/>
                <a:gd name="T62" fmla="*/ 122 w 254"/>
                <a:gd name="T63" fmla="*/ 184 h 208"/>
                <a:gd name="T64" fmla="*/ 108 w 254"/>
                <a:gd name="T65" fmla="*/ 171 h 208"/>
                <a:gd name="T66" fmla="*/ 102 w 254"/>
                <a:gd name="T67" fmla="*/ 153 h 208"/>
                <a:gd name="T68" fmla="*/ 102 w 254"/>
                <a:gd name="T69" fmla="*/ 136 h 208"/>
                <a:gd name="T70" fmla="*/ 85 w 254"/>
                <a:gd name="T71" fmla="*/ 131 h 208"/>
                <a:gd name="T72" fmla="*/ 76 w 254"/>
                <a:gd name="T73" fmla="*/ 131 h 208"/>
                <a:gd name="T74" fmla="*/ 71 w 254"/>
                <a:gd name="T75" fmla="*/ 122 h 208"/>
                <a:gd name="T76" fmla="*/ 62 w 254"/>
                <a:gd name="T77" fmla="*/ 131 h 208"/>
                <a:gd name="T78" fmla="*/ 57 w 254"/>
                <a:gd name="T79" fmla="*/ 145 h 208"/>
                <a:gd name="T80" fmla="*/ 42 w 254"/>
                <a:gd name="T81" fmla="*/ 157 h 208"/>
                <a:gd name="T82" fmla="*/ 26 w 254"/>
                <a:gd name="T83" fmla="*/ 136 h 208"/>
                <a:gd name="T84" fmla="*/ 0 w 254"/>
                <a:gd name="T85" fmla="*/ 133 h 208"/>
                <a:gd name="T86" fmla="*/ 5 w 254"/>
                <a:gd name="T87" fmla="*/ 122 h 208"/>
                <a:gd name="T88" fmla="*/ 23 w 254"/>
                <a:gd name="T89" fmla="*/ 110 h 208"/>
                <a:gd name="T90" fmla="*/ 26 w 254"/>
                <a:gd name="T91" fmla="*/ 97 h 208"/>
                <a:gd name="T92" fmla="*/ 45 w 254"/>
                <a:gd name="T93" fmla="*/ 71 h 208"/>
                <a:gd name="T94" fmla="*/ 68 w 254"/>
                <a:gd name="T95" fmla="*/ 69 h 208"/>
                <a:gd name="T96" fmla="*/ 88 w 254"/>
                <a:gd name="T97" fmla="*/ 48 h 208"/>
                <a:gd name="T98" fmla="*/ 94 w 254"/>
                <a:gd name="T99" fmla="*/ 37 h 208"/>
                <a:gd name="T100" fmla="*/ 108 w 254"/>
                <a:gd name="T101" fmla="*/ 23 h 208"/>
                <a:gd name="T102" fmla="*/ 116 w 254"/>
                <a:gd name="T103" fmla="*/ 29 h 208"/>
                <a:gd name="T104" fmla="*/ 137 w 254"/>
                <a:gd name="T105" fmla="*/ 20 h 208"/>
                <a:gd name="T106" fmla="*/ 142 w 254"/>
                <a:gd name="T107" fmla="*/ 5 h 208"/>
                <a:gd name="T108" fmla="*/ 170 w 254"/>
                <a:gd name="T109" fmla="*/ 3 h 208"/>
                <a:gd name="T110" fmla="*/ 199 w 254"/>
                <a:gd name="T111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54" h="208">
                  <a:moveTo>
                    <a:pt x="199" y="0"/>
                  </a:moveTo>
                  <a:lnTo>
                    <a:pt x="177" y="14"/>
                  </a:lnTo>
                  <a:lnTo>
                    <a:pt x="182" y="20"/>
                  </a:lnTo>
                  <a:lnTo>
                    <a:pt x="193" y="20"/>
                  </a:lnTo>
                  <a:lnTo>
                    <a:pt x="187" y="31"/>
                  </a:lnTo>
                  <a:lnTo>
                    <a:pt x="173" y="45"/>
                  </a:lnTo>
                  <a:lnTo>
                    <a:pt x="187" y="43"/>
                  </a:lnTo>
                  <a:lnTo>
                    <a:pt x="196" y="51"/>
                  </a:lnTo>
                  <a:lnTo>
                    <a:pt x="196" y="54"/>
                  </a:lnTo>
                  <a:lnTo>
                    <a:pt x="208" y="65"/>
                  </a:lnTo>
                  <a:lnTo>
                    <a:pt x="219" y="60"/>
                  </a:lnTo>
                  <a:lnTo>
                    <a:pt x="225" y="43"/>
                  </a:lnTo>
                  <a:lnTo>
                    <a:pt x="239" y="45"/>
                  </a:lnTo>
                  <a:lnTo>
                    <a:pt x="248" y="54"/>
                  </a:lnTo>
                  <a:lnTo>
                    <a:pt x="253" y="65"/>
                  </a:lnTo>
                  <a:lnTo>
                    <a:pt x="244" y="77"/>
                  </a:lnTo>
                  <a:lnTo>
                    <a:pt x="233" y="83"/>
                  </a:lnTo>
                  <a:lnTo>
                    <a:pt x="241" y="97"/>
                  </a:lnTo>
                  <a:lnTo>
                    <a:pt x="239" y="110"/>
                  </a:lnTo>
                  <a:lnTo>
                    <a:pt x="236" y="128"/>
                  </a:lnTo>
                  <a:lnTo>
                    <a:pt x="230" y="145"/>
                  </a:lnTo>
                  <a:lnTo>
                    <a:pt x="210" y="148"/>
                  </a:lnTo>
                  <a:lnTo>
                    <a:pt x="216" y="159"/>
                  </a:lnTo>
                  <a:lnTo>
                    <a:pt x="225" y="173"/>
                  </a:lnTo>
                  <a:lnTo>
                    <a:pt x="213" y="181"/>
                  </a:lnTo>
                  <a:lnTo>
                    <a:pt x="208" y="198"/>
                  </a:lnTo>
                  <a:lnTo>
                    <a:pt x="199" y="202"/>
                  </a:lnTo>
                  <a:lnTo>
                    <a:pt x="191" y="196"/>
                  </a:lnTo>
                  <a:lnTo>
                    <a:pt x="182" y="196"/>
                  </a:lnTo>
                  <a:lnTo>
                    <a:pt x="165" y="207"/>
                  </a:lnTo>
                  <a:lnTo>
                    <a:pt x="142" y="179"/>
                  </a:lnTo>
                  <a:lnTo>
                    <a:pt x="122" y="184"/>
                  </a:lnTo>
                  <a:lnTo>
                    <a:pt x="108" y="171"/>
                  </a:lnTo>
                  <a:lnTo>
                    <a:pt x="102" y="153"/>
                  </a:lnTo>
                  <a:lnTo>
                    <a:pt x="102" y="136"/>
                  </a:lnTo>
                  <a:lnTo>
                    <a:pt x="85" y="131"/>
                  </a:lnTo>
                  <a:lnTo>
                    <a:pt x="76" y="131"/>
                  </a:lnTo>
                  <a:lnTo>
                    <a:pt x="71" y="122"/>
                  </a:lnTo>
                  <a:lnTo>
                    <a:pt x="62" y="131"/>
                  </a:lnTo>
                  <a:lnTo>
                    <a:pt x="57" y="145"/>
                  </a:lnTo>
                  <a:lnTo>
                    <a:pt x="42" y="157"/>
                  </a:lnTo>
                  <a:lnTo>
                    <a:pt x="26" y="136"/>
                  </a:lnTo>
                  <a:lnTo>
                    <a:pt x="0" y="133"/>
                  </a:lnTo>
                  <a:lnTo>
                    <a:pt x="5" y="122"/>
                  </a:lnTo>
                  <a:lnTo>
                    <a:pt x="23" y="110"/>
                  </a:lnTo>
                  <a:lnTo>
                    <a:pt x="26" y="97"/>
                  </a:lnTo>
                  <a:lnTo>
                    <a:pt x="45" y="71"/>
                  </a:lnTo>
                  <a:lnTo>
                    <a:pt x="68" y="69"/>
                  </a:lnTo>
                  <a:lnTo>
                    <a:pt x="88" y="48"/>
                  </a:lnTo>
                  <a:lnTo>
                    <a:pt x="94" y="37"/>
                  </a:lnTo>
                  <a:lnTo>
                    <a:pt x="108" y="23"/>
                  </a:lnTo>
                  <a:lnTo>
                    <a:pt x="116" y="29"/>
                  </a:lnTo>
                  <a:lnTo>
                    <a:pt x="137" y="20"/>
                  </a:lnTo>
                  <a:lnTo>
                    <a:pt x="142" y="5"/>
                  </a:lnTo>
                  <a:lnTo>
                    <a:pt x="170" y="3"/>
                  </a:lnTo>
                  <a:lnTo>
                    <a:pt x="199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>
              <a:off x="7484809" y="3753086"/>
              <a:ext cx="211391" cy="144377"/>
            </a:xfrm>
            <a:custGeom>
              <a:avLst/>
              <a:gdLst>
                <a:gd name="T0" fmla="*/ 0 w 120"/>
                <a:gd name="T1" fmla="*/ 4 h 86"/>
                <a:gd name="T2" fmla="*/ 10 w 120"/>
                <a:gd name="T3" fmla="*/ 0 h 86"/>
                <a:gd name="T4" fmla="*/ 36 w 120"/>
                <a:gd name="T5" fmla="*/ 4 h 86"/>
                <a:gd name="T6" fmla="*/ 46 w 120"/>
                <a:gd name="T7" fmla="*/ 7 h 86"/>
                <a:gd name="T8" fmla="*/ 55 w 120"/>
                <a:gd name="T9" fmla="*/ 4 h 86"/>
                <a:gd name="T10" fmla="*/ 70 w 120"/>
                <a:gd name="T11" fmla="*/ 0 h 86"/>
                <a:gd name="T12" fmla="*/ 86 w 120"/>
                <a:gd name="T13" fmla="*/ 2 h 86"/>
                <a:gd name="T14" fmla="*/ 101 w 120"/>
                <a:gd name="T15" fmla="*/ 9 h 86"/>
                <a:gd name="T16" fmla="*/ 110 w 120"/>
                <a:gd name="T17" fmla="*/ 31 h 86"/>
                <a:gd name="T18" fmla="*/ 105 w 120"/>
                <a:gd name="T19" fmla="*/ 42 h 86"/>
                <a:gd name="T20" fmla="*/ 112 w 120"/>
                <a:gd name="T21" fmla="*/ 57 h 86"/>
                <a:gd name="T22" fmla="*/ 119 w 120"/>
                <a:gd name="T23" fmla="*/ 71 h 86"/>
                <a:gd name="T24" fmla="*/ 117 w 120"/>
                <a:gd name="T25" fmla="*/ 85 h 86"/>
                <a:gd name="T26" fmla="*/ 110 w 120"/>
                <a:gd name="T27" fmla="*/ 73 h 86"/>
                <a:gd name="T28" fmla="*/ 91 w 120"/>
                <a:gd name="T29" fmla="*/ 54 h 86"/>
                <a:gd name="T30" fmla="*/ 60 w 120"/>
                <a:gd name="T31" fmla="*/ 42 h 86"/>
                <a:gd name="T32" fmla="*/ 36 w 120"/>
                <a:gd name="T33" fmla="*/ 40 h 86"/>
                <a:gd name="T34" fmla="*/ 19 w 120"/>
                <a:gd name="T35" fmla="*/ 45 h 86"/>
                <a:gd name="T36" fmla="*/ 12 w 120"/>
                <a:gd name="T37" fmla="*/ 38 h 86"/>
                <a:gd name="T38" fmla="*/ 10 w 120"/>
                <a:gd name="T39" fmla="*/ 24 h 86"/>
                <a:gd name="T40" fmla="*/ 0 w 120"/>
                <a:gd name="T41" fmla="*/ 18 h 86"/>
                <a:gd name="T42" fmla="*/ 0 w 120"/>
                <a:gd name="T43" fmla="*/ 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0" h="86">
                  <a:moveTo>
                    <a:pt x="0" y="4"/>
                  </a:moveTo>
                  <a:lnTo>
                    <a:pt x="10" y="0"/>
                  </a:lnTo>
                  <a:lnTo>
                    <a:pt x="36" y="4"/>
                  </a:lnTo>
                  <a:lnTo>
                    <a:pt x="46" y="7"/>
                  </a:lnTo>
                  <a:lnTo>
                    <a:pt x="55" y="4"/>
                  </a:lnTo>
                  <a:lnTo>
                    <a:pt x="70" y="0"/>
                  </a:lnTo>
                  <a:lnTo>
                    <a:pt x="86" y="2"/>
                  </a:lnTo>
                  <a:lnTo>
                    <a:pt x="101" y="9"/>
                  </a:lnTo>
                  <a:lnTo>
                    <a:pt x="110" y="31"/>
                  </a:lnTo>
                  <a:lnTo>
                    <a:pt x="105" y="42"/>
                  </a:lnTo>
                  <a:lnTo>
                    <a:pt x="112" y="57"/>
                  </a:lnTo>
                  <a:lnTo>
                    <a:pt x="119" y="71"/>
                  </a:lnTo>
                  <a:lnTo>
                    <a:pt x="117" y="85"/>
                  </a:lnTo>
                  <a:lnTo>
                    <a:pt x="110" y="73"/>
                  </a:lnTo>
                  <a:lnTo>
                    <a:pt x="91" y="54"/>
                  </a:lnTo>
                  <a:lnTo>
                    <a:pt x="60" y="42"/>
                  </a:lnTo>
                  <a:lnTo>
                    <a:pt x="36" y="40"/>
                  </a:lnTo>
                  <a:lnTo>
                    <a:pt x="19" y="45"/>
                  </a:lnTo>
                  <a:lnTo>
                    <a:pt x="12" y="38"/>
                  </a:lnTo>
                  <a:lnTo>
                    <a:pt x="10" y="24"/>
                  </a:lnTo>
                  <a:lnTo>
                    <a:pt x="0" y="18"/>
                  </a:lnTo>
                  <a:lnTo>
                    <a:pt x="0" y="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17" name="Freeform 13"/>
            <p:cNvSpPr>
              <a:spLocks/>
            </p:cNvSpPr>
            <p:nvPr/>
          </p:nvSpPr>
          <p:spPr bwMode="auto">
            <a:xfrm>
              <a:off x="7140543" y="4183301"/>
              <a:ext cx="70967" cy="52501"/>
            </a:xfrm>
            <a:custGeom>
              <a:avLst/>
              <a:gdLst>
                <a:gd name="T0" fmla="*/ 12 w 40"/>
                <a:gd name="T1" fmla="*/ 0 h 32"/>
                <a:gd name="T2" fmla="*/ 0 w 40"/>
                <a:gd name="T3" fmla="*/ 14 h 32"/>
                <a:gd name="T4" fmla="*/ 5 w 40"/>
                <a:gd name="T5" fmla="*/ 25 h 32"/>
                <a:gd name="T6" fmla="*/ 14 w 40"/>
                <a:gd name="T7" fmla="*/ 31 h 32"/>
                <a:gd name="T8" fmla="*/ 28 w 40"/>
                <a:gd name="T9" fmla="*/ 25 h 32"/>
                <a:gd name="T10" fmla="*/ 39 w 40"/>
                <a:gd name="T11" fmla="*/ 19 h 32"/>
                <a:gd name="T12" fmla="*/ 34 w 40"/>
                <a:gd name="T13" fmla="*/ 11 h 32"/>
                <a:gd name="T14" fmla="*/ 12 w 40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32">
                  <a:moveTo>
                    <a:pt x="12" y="0"/>
                  </a:moveTo>
                  <a:lnTo>
                    <a:pt x="0" y="14"/>
                  </a:lnTo>
                  <a:lnTo>
                    <a:pt x="5" y="25"/>
                  </a:lnTo>
                  <a:lnTo>
                    <a:pt x="14" y="31"/>
                  </a:lnTo>
                  <a:lnTo>
                    <a:pt x="28" y="25"/>
                  </a:lnTo>
                  <a:lnTo>
                    <a:pt x="39" y="19"/>
                  </a:lnTo>
                  <a:lnTo>
                    <a:pt x="34" y="11"/>
                  </a:lnTo>
                  <a:lnTo>
                    <a:pt x="12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</p:grpSp>
      <p:sp>
        <p:nvSpPr>
          <p:cNvPr id="18" name="Freeform 14"/>
          <p:cNvSpPr>
            <a:spLocks/>
          </p:cNvSpPr>
          <p:nvPr/>
        </p:nvSpPr>
        <p:spPr bwMode="auto">
          <a:xfrm>
            <a:off x="6418056" y="2071250"/>
            <a:ext cx="1182281" cy="1191477"/>
          </a:xfrm>
          <a:custGeom>
            <a:avLst/>
            <a:gdLst>
              <a:gd name="T0" fmla="*/ 119 w 671"/>
              <a:gd name="T1" fmla="*/ 164 h 711"/>
              <a:gd name="T2" fmla="*/ 104 w 671"/>
              <a:gd name="T3" fmla="*/ 217 h 711"/>
              <a:gd name="T4" fmla="*/ 100 w 671"/>
              <a:gd name="T5" fmla="*/ 270 h 711"/>
              <a:gd name="T6" fmla="*/ 28 w 671"/>
              <a:gd name="T7" fmla="*/ 357 h 711"/>
              <a:gd name="T8" fmla="*/ 45 w 671"/>
              <a:gd name="T9" fmla="*/ 381 h 711"/>
              <a:gd name="T10" fmla="*/ 37 w 671"/>
              <a:gd name="T11" fmla="*/ 459 h 711"/>
              <a:gd name="T12" fmla="*/ 29 w 671"/>
              <a:gd name="T13" fmla="*/ 514 h 711"/>
              <a:gd name="T14" fmla="*/ 20 w 671"/>
              <a:gd name="T15" fmla="*/ 552 h 711"/>
              <a:gd name="T16" fmla="*/ 9 w 671"/>
              <a:gd name="T17" fmla="*/ 595 h 711"/>
              <a:gd name="T18" fmla="*/ 0 w 671"/>
              <a:gd name="T19" fmla="*/ 625 h 711"/>
              <a:gd name="T20" fmla="*/ 31 w 671"/>
              <a:gd name="T21" fmla="*/ 644 h 711"/>
              <a:gd name="T22" fmla="*/ 39 w 671"/>
              <a:gd name="T23" fmla="*/ 681 h 711"/>
              <a:gd name="T24" fmla="*/ 62 w 671"/>
              <a:gd name="T25" fmla="*/ 670 h 711"/>
              <a:gd name="T26" fmla="*/ 76 w 671"/>
              <a:gd name="T27" fmla="*/ 696 h 711"/>
              <a:gd name="T28" fmla="*/ 105 w 671"/>
              <a:gd name="T29" fmla="*/ 670 h 711"/>
              <a:gd name="T30" fmla="*/ 119 w 671"/>
              <a:gd name="T31" fmla="*/ 650 h 711"/>
              <a:gd name="T32" fmla="*/ 156 w 671"/>
              <a:gd name="T33" fmla="*/ 639 h 711"/>
              <a:gd name="T34" fmla="*/ 164 w 671"/>
              <a:gd name="T35" fmla="*/ 610 h 711"/>
              <a:gd name="T36" fmla="*/ 136 w 671"/>
              <a:gd name="T37" fmla="*/ 596 h 711"/>
              <a:gd name="T38" fmla="*/ 199 w 671"/>
              <a:gd name="T39" fmla="*/ 537 h 711"/>
              <a:gd name="T40" fmla="*/ 318 w 671"/>
              <a:gd name="T41" fmla="*/ 485 h 711"/>
              <a:gd name="T42" fmla="*/ 411 w 671"/>
              <a:gd name="T43" fmla="*/ 442 h 711"/>
              <a:gd name="T44" fmla="*/ 463 w 671"/>
              <a:gd name="T45" fmla="*/ 378 h 711"/>
              <a:gd name="T46" fmla="*/ 556 w 671"/>
              <a:gd name="T47" fmla="*/ 330 h 711"/>
              <a:gd name="T48" fmla="*/ 656 w 671"/>
              <a:gd name="T49" fmla="*/ 224 h 711"/>
              <a:gd name="T50" fmla="*/ 618 w 671"/>
              <a:gd name="T51" fmla="*/ 156 h 711"/>
              <a:gd name="T52" fmla="*/ 622 w 671"/>
              <a:gd name="T53" fmla="*/ 136 h 711"/>
              <a:gd name="T54" fmla="*/ 670 w 671"/>
              <a:gd name="T55" fmla="*/ 119 h 711"/>
              <a:gd name="T56" fmla="*/ 644 w 671"/>
              <a:gd name="T57" fmla="*/ 107 h 711"/>
              <a:gd name="T58" fmla="*/ 632 w 671"/>
              <a:gd name="T59" fmla="*/ 79 h 711"/>
              <a:gd name="T60" fmla="*/ 604 w 671"/>
              <a:gd name="T61" fmla="*/ 85 h 711"/>
              <a:gd name="T62" fmla="*/ 601 w 671"/>
              <a:gd name="T63" fmla="*/ 71 h 711"/>
              <a:gd name="T64" fmla="*/ 570 w 671"/>
              <a:gd name="T65" fmla="*/ 68 h 711"/>
              <a:gd name="T66" fmla="*/ 536 w 671"/>
              <a:gd name="T67" fmla="*/ 97 h 711"/>
              <a:gd name="T68" fmla="*/ 539 w 671"/>
              <a:gd name="T69" fmla="*/ 105 h 711"/>
              <a:gd name="T70" fmla="*/ 505 w 671"/>
              <a:gd name="T71" fmla="*/ 114 h 711"/>
              <a:gd name="T72" fmla="*/ 471 w 671"/>
              <a:gd name="T73" fmla="*/ 114 h 711"/>
              <a:gd name="T74" fmla="*/ 440 w 671"/>
              <a:gd name="T75" fmla="*/ 105 h 711"/>
              <a:gd name="T76" fmla="*/ 406 w 671"/>
              <a:gd name="T77" fmla="*/ 111 h 711"/>
              <a:gd name="T78" fmla="*/ 361 w 671"/>
              <a:gd name="T79" fmla="*/ 107 h 711"/>
              <a:gd name="T80" fmla="*/ 326 w 671"/>
              <a:gd name="T81" fmla="*/ 85 h 711"/>
              <a:gd name="T82" fmla="*/ 335 w 671"/>
              <a:gd name="T83" fmla="*/ 71 h 711"/>
              <a:gd name="T84" fmla="*/ 332 w 671"/>
              <a:gd name="T85" fmla="*/ 57 h 711"/>
              <a:gd name="T86" fmla="*/ 295 w 671"/>
              <a:gd name="T87" fmla="*/ 45 h 711"/>
              <a:gd name="T88" fmla="*/ 252 w 671"/>
              <a:gd name="T89" fmla="*/ 45 h 711"/>
              <a:gd name="T90" fmla="*/ 187 w 671"/>
              <a:gd name="T91" fmla="*/ 19 h 711"/>
              <a:gd name="T92" fmla="*/ 130 w 671"/>
              <a:gd name="T93" fmla="*/ 9 h 711"/>
              <a:gd name="T94" fmla="*/ 96 w 671"/>
              <a:gd name="T95" fmla="*/ 5 h 711"/>
              <a:gd name="T96" fmla="*/ 74 w 671"/>
              <a:gd name="T97" fmla="*/ 42 h 7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71" h="711">
                <a:moveTo>
                  <a:pt x="74" y="42"/>
                </a:moveTo>
                <a:lnTo>
                  <a:pt x="119" y="164"/>
                </a:lnTo>
                <a:lnTo>
                  <a:pt x="91" y="178"/>
                </a:lnTo>
                <a:lnTo>
                  <a:pt x="104" y="217"/>
                </a:lnTo>
                <a:lnTo>
                  <a:pt x="107" y="248"/>
                </a:lnTo>
                <a:lnTo>
                  <a:pt x="100" y="270"/>
                </a:lnTo>
                <a:lnTo>
                  <a:pt x="83" y="293"/>
                </a:lnTo>
                <a:lnTo>
                  <a:pt x="28" y="357"/>
                </a:lnTo>
                <a:lnTo>
                  <a:pt x="31" y="369"/>
                </a:lnTo>
                <a:lnTo>
                  <a:pt x="45" y="381"/>
                </a:lnTo>
                <a:lnTo>
                  <a:pt x="22" y="427"/>
                </a:lnTo>
                <a:lnTo>
                  <a:pt x="37" y="459"/>
                </a:lnTo>
                <a:lnTo>
                  <a:pt x="45" y="472"/>
                </a:lnTo>
                <a:lnTo>
                  <a:pt x="29" y="514"/>
                </a:lnTo>
                <a:lnTo>
                  <a:pt x="12" y="525"/>
                </a:lnTo>
                <a:lnTo>
                  <a:pt x="20" y="552"/>
                </a:lnTo>
                <a:lnTo>
                  <a:pt x="20" y="577"/>
                </a:lnTo>
                <a:lnTo>
                  <a:pt x="9" y="595"/>
                </a:lnTo>
                <a:lnTo>
                  <a:pt x="11" y="613"/>
                </a:lnTo>
                <a:lnTo>
                  <a:pt x="0" y="625"/>
                </a:lnTo>
                <a:lnTo>
                  <a:pt x="17" y="647"/>
                </a:lnTo>
                <a:lnTo>
                  <a:pt x="31" y="644"/>
                </a:lnTo>
                <a:lnTo>
                  <a:pt x="31" y="670"/>
                </a:lnTo>
                <a:lnTo>
                  <a:pt x="39" y="681"/>
                </a:lnTo>
                <a:lnTo>
                  <a:pt x="51" y="667"/>
                </a:lnTo>
                <a:lnTo>
                  <a:pt x="62" y="670"/>
                </a:lnTo>
                <a:lnTo>
                  <a:pt x="68" y="687"/>
                </a:lnTo>
                <a:lnTo>
                  <a:pt x="76" y="696"/>
                </a:lnTo>
                <a:lnTo>
                  <a:pt x="76" y="710"/>
                </a:lnTo>
                <a:lnTo>
                  <a:pt x="105" y="670"/>
                </a:lnTo>
                <a:lnTo>
                  <a:pt x="105" y="661"/>
                </a:lnTo>
                <a:lnTo>
                  <a:pt x="119" y="650"/>
                </a:lnTo>
                <a:lnTo>
                  <a:pt x="142" y="664"/>
                </a:lnTo>
                <a:lnTo>
                  <a:pt x="156" y="639"/>
                </a:lnTo>
                <a:lnTo>
                  <a:pt x="167" y="625"/>
                </a:lnTo>
                <a:lnTo>
                  <a:pt x="164" y="610"/>
                </a:lnTo>
                <a:lnTo>
                  <a:pt x="156" y="610"/>
                </a:lnTo>
                <a:lnTo>
                  <a:pt x="136" y="596"/>
                </a:lnTo>
                <a:lnTo>
                  <a:pt x="153" y="587"/>
                </a:lnTo>
                <a:lnTo>
                  <a:pt x="199" y="537"/>
                </a:lnTo>
                <a:lnTo>
                  <a:pt x="238" y="520"/>
                </a:lnTo>
                <a:lnTo>
                  <a:pt x="318" y="485"/>
                </a:lnTo>
                <a:lnTo>
                  <a:pt x="357" y="463"/>
                </a:lnTo>
                <a:lnTo>
                  <a:pt x="411" y="442"/>
                </a:lnTo>
                <a:lnTo>
                  <a:pt x="454" y="403"/>
                </a:lnTo>
                <a:lnTo>
                  <a:pt x="463" y="378"/>
                </a:lnTo>
                <a:lnTo>
                  <a:pt x="482" y="380"/>
                </a:lnTo>
                <a:lnTo>
                  <a:pt x="556" y="330"/>
                </a:lnTo>
                <a:lnTo>
                  <a:pt x="658" y="238"/>
                </a:lnTo>
                <a:lnTo>
                  <a:pt x="656" y="224"/>
                </a:lnTo>
                <a:lnTo>
                  <a:pt x="641" y="181"/>
                </a:lnTo>
                <a:lnTo>
                  <a:pt x="618" y="156"/>
                </a:lnTo>
                <a:lnTo>
                  <a:pt x="616" y="145"/>
                </a:lnTo>
                <a:lnTo>
                  <a:pt x="622" y="136"/>
                </a:lnTo>
                <a:lnTo>
                  <a:pt x="636" y="130"/>
                </a:lnTo>
                <a:lnTo>
                  <a:pt x="670" y="119"/>
                </a:lnTo>
                <a:lnTo>
                  <a:pt x="661" y="114"/>
                </a:lnTo>
                <a:lnTo>
                  <a:pt x="644" y="107"/>
                </a:lnTo>
                <a:lnTo>
                  <a:pt x="627" y="90"/>
                </a:lnTo>
                <a:lnTo>
                  <a:pt x="632" y="79"/>
                </a:lnTo>
                <a:lnTo>
                  <a:pt x="622" y="79"/>
                </a:lnTo>
                <a:lnTo>
                  <a:pt x="604" y="85"/>
                </a:lnTo>
                <a:lnTo>
                  <a:pt x="599" y="79"/>
                </a:lnTo>
                <a:lnTo>
                  <a:pt x="601" y="71"/>
                </a:lnTo>
                <a:lnTo>
                  <a:pt x="584" y="74"/>
                </a:lnTo>
                <a:lnTo>
                  <a:pt x="570" y="68"/>
                </a:lnTo>
                <a:lnTo>
                  <a:pt x="556" y="82"/>
                </a:lnTo>
                <a:lnTo>
                  <a:pt x="536" y="97"/>
                </a:lnTo>
                <a:lnTo>
                  <a:pt x="528" y="97"/>
                </a:lnTo>
                <a:lnTo>
                  <a:pt x="539" y="105"/>
                </a:lnTo>
                <a:lnTo>
                  <a:pt x="528" y="111"/>
                </a:lnTo>
                <a:lnTo>
                  <a:pt x="505" y="114"/>
                </a:lnTo>
                <a:lnTo>
                  <a:pt x="485" y="119"/>
                </a:lnTo>
                <a:lnTo>
                  <a:pt x="471" y="114"/>
                </a:lnTo>
                <a:lnTo>
                  <a:pt x="463" y="105"/>
                </a:lnTo>
                <a:lnTo>
                  <a:pt x="440" y="105"/>
                </a:lnTo>
                <a:lnTo>
                  <a:pt x="423" y="102"/>
                </a:lnTo>
                <a:lnTo>
                  <a:pt x="406" y="111"/>
                </a:lnTo>
                <a:lnTo>
                  <a:pt x="383" y="116"/>
                </a:lnTo>
                <a:lnTo>
                  <a:pt x="361" y="107"/>
                </a:lnTo>
                <a:lnTo>
                  <a:pt x="340" y="97"/>
                </a:lnTo>
                <a:lnTo>
                  <a:pt x="326" y="85"/>
                </a:lnTo>
                <a:lnTo>
                  <a:pt x="323" y="76"/>
                </a:lnTo>
                <a:lnTo>
                  <a:pt x="335" y="71"/>
                </a:lnTo>
                <a:lnTo>
                  <a:pt x="337" y="62"/>
                </a:lnTo>
                <a:lnTo>
                  <a:pt x="332" y="57"/>
                </a:lnTo>
                <a:lnTo>
                  <a:pt x="312" y="54"/>
                </a:lnTo>
                <a:lnTo>
                  <a:pt x="295" y="45"/>
                </a:lnTo>
                <a:lnTo>
                  <a:pt x="266" y="40"/>
                </a:lnTo>
                <a:lnTo>
                  <a:pt x="252" y="45"/>
                </a:lnTo>
                <a:lnTo>
                  <a:pt x="230" y="37"/>
                </a:lnTo>
                <a:lnTo>
                  <a:pt x="187" y="19"/>
                </a:lnTo>
                <a:lnTo>
                  <a:pt x="156" y="19"/>
                </a:lnTo>
                <a:lnTo>
                  <a:pt x="130" y="9"/>
                </a:lnTo>
                <a:lnTo>
                  <a:pt x="114" y="0"/>
                </a:lnTo>
                <a:lnTo>
                  <a:pt x="96" y="5"/>
                </a:lnTo>
                <a:lnTo>
                  <a:pt x="88" y="17"/>
                </a:lnTo>
                <a:lnTo>
                  <a:pt x="74" y="42"/>
                </a:ln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19" name="Freeform 15"/>
          <p:cNvSpPr>
            <a:spLocks/>
          </p:cNvSpPr>
          <p:nvPr/>
        </p:nvSpPr>
        <p:spPr bwMode="auto">
          <a:xfrm>
            <a:off x="5496995" y="2062499"/>
            <a:ext cx="1132452" cy="1500648"/>
          </a:xfrm>
          <a:custGeom>
            <a:avLst/>
            <a:gdLst>
              <a:gd name="T0" fmla="*/ 641 w 642"/>
              <a:gd name="T1" fmla="*/ 170 h 895"/>
              <a:gd name="T2" fmla="*/ 624 w 642"/>
              <a:gd name="T3" fmla="*/ 209 h 895"/>
              <a:gd name="T4" fmla="*/ 627 w 642"/>
              <a:gd name="T5" fmla="*/ 266 h 895"/>
              <a:gd name="T6" fmla="*/ 587 w 642"/>
              <a:gd name="T7" fmla="*/ 318 h 895"/>
              <a:gd name="T8" fmla="*/ 553 w 642"/>
              <a:gd name="T9" fmla="*/ 375 h 895"/>
              <a:gd name="T10" fmla="*/ 541 w 642"/>
              <a:gd name="T11" fmla="*/ 434 h 895"/>
              <a:gd name="T12" fmla="*/ 567 w 642"/>
              <a:gd name="T13" fmla="*/ 477 h 895"/>
              <a:gd name="T14" fmla="*/ 550 w 642"/>
              <a:gd name="T15" fmla="*/ 519 h 895"/>
              <a:gd name="T16" fmla="*/ 541 w 642"/>
              <a:gd name="T17" fmla="*/ 559 h 895"/>
              <a:gd name="T18" fmla="*/ 533 w 642"/>
              <a:gd name="T19" fmla="*/ 598 h 895"/>
              <a:gd name="T20" fmla="*/ 522 w 642"/>
              <a:gd name="T21" fmla="*/ 630 h 895"/>
              <a:gd name="T22" fmla="*/ 510 w 642"/>
              <a:gd name="T23" fmla="*/ 638 h 895"/>
              <a:gd name="T24" fmla="*/ 496 w 642"/>
              <a:gd name="T25" fmla="*/ 644 h 895"/>
              <a:gd name="T26" fmla="*/ 462 w 642"/>
              <a:gd name="T27" fmla="*/ 632 h 895"/>
              <a:gd name="T28" fmla="*/ 417 w 642"/>
              <a:gd name="T29" fmla="*/ 670 h 895"/>
              <a:gd name="T30" fmla="*/ 412 w 642"/>
              <a:gd name="T31" fmla="*/ 684 h 895"/>
              <a:gd name="T32" fmla="*/ 443 w 642"/>
              <a:gd name="T33" fmla="*/ 737 h 895"/>
              <a:gd name="T34" fmla="*/ 429 w 642"/>
              <a:gd name="T35" fmla="*/ 755 h 895"/>
              <a:gd name="T36" fmla="*/ 394 w 642"/>
              <a:gd name="T37" fmla="*/ 800 h 895"/>
              <a:gd name="T38" fmla="*/ 369 w 642"/>
              <a:gd name="T39" fmla="*/ 786 h 895"/>
              <a:gd name="T40" fmla="*/ 363 w 642"/>
              <a:gd name="T41" fmla="*/ 822 h 895"/>
              <a:gd name="T42" fmla="*/ 355 w 642"/>
              <a:gd name="T43" fmla="*/ 843 h 895"/>
              <a:gd name="T44" fmla="*/ 324 w 642"/>
              <a:gd name="T45" fmla="*/ 862 h 895"/>
              <a:gd name="T46" fmla="*/ 312 w 642"/>
              <a:gd name="T47" fmla="*/ 891 h 895"/>
              <a:gd name="T48" fmla="*/ 289 w 642"/>
              <a:gd name="T49" fmla="*/ 891 h 895"/>
              <a:gd name="T50" fmla="*/ 281 w 642"/>
              <a:gd name="T51" fmla="*/ 868 h 895"/>
              <a:gd name="T52" fmla="*/ 258 w 642"/>
              <a:gd name="T53" fmla="*/ 870 h 895"/>
              <a:gd name="T54" fmla="*/ 224 w 642"/>
              <a:gd name="T55" fmla="*/ 865 h 895"/>
              <a:gd name="T56" fmla="*/ 199 w 642"/>
              <a:gd name="T57" fmla="*/ 851 h 895"/>
              <a:gd name="T58" fmla="*/ 167 w 642"/>
              <a:gd name="T59" fmla="*/ 825 h 895"/>
              <a:gd name="T60" fmla="*/ 131 w 642"/>
              <a:gd name="T61" fmla="*/ 794 h 895"/>
              <a:gd name="T62" fmla="*/ 79 w 642"/>
              <a:gd name="T63" fmla="*/ 732 h 895"/>
              <a:gd name="T64" fmla="*/ 114 w 642"/>
              <a:gd name="T65" fmla="*/ 709 h 895"/>
              <a:gd name="T66" fmla="*/ 128 w 642"/>
              <a:gd name="T67" fmla="*/ 684 h 895"/>
              <a:gd name="T68" fmla="*/ 145 w 642"/>
              <a:gd name="T69" fmla="*/ 689 h 895"/>
              <a:gd name="T70" fmla="*/ 153 w 642"/>
              <a:gd name="T71" fmla="*/ 667 h 895"/>
              <a:gd name="T72" fmla="*/ 139 w 642"/>
              <a:gd name="T73" fmla="*/ 630 h 895"/>
              <a:gd name="T74" fmla="*/ 139 w 642"/>
              <a:gd name="T75" fmla="*/ 596 h 895"/>
              <a:gd name="T76" fmla="*/ 55 w 642"/>
              <a:gd name="T77" fmla="*/ 519 h 895"/>
              <a:gd name="T78" fmla="*/ 12 w 642"/>
              <a:gd name="T79" fmla="*/ 508 h 895"/>
              <a:gd name="T80" fmla="*/ 20 w 642"/>
              <a:gd name="T81" fmla="*/ 459 h 895"/>
              <a:gd name="T82" fmla="*/ 34 w 642"/>
              <a:gd name="T83" fmla="*/ 459 h 895"/>
              <a:gd name="T84" fmla="*/ 43 w 642"/>
              <a:gd name="T85" fmla="*/ 431 h 895"/>
              <a:gd name="T86" fmla="*/ 65 w 642"/>
              <a:gd name="T87" fmla="*/ 377 h 895"/>
              <a:gd name="T88" fmla="*/ 83 w 642"/>
              <a:gd name="T89" fmla="*/ 320 h 895"/>
              <a:gd name="T90" fmla="*/ 59 w 642"/>
              <a:gd name="T91" fmla="*/ 292 h 895"/>
              <a:gd name="T92" fmla="*/ 124 w 642"/>
              <a:gd name="T93" fmla="*/ 279 h 895"/>
              <a:gd name="T94" fmla="*/ 191 w 642"/>
              <a:gd name="T95" fmla="*/ 245 h 895"/>
              <a:gd name="T96" fmla="*/ 174 w 642"/>
              <a:gd name="T97" fmla="*/ 169 h 895"/>
              <a:gd name="T98" fmla="*/ 231 w 642"/>
              <a:gd name="T99" fmla="*/ 79 h 895"/>
              <a:gd name="T100" fmla="*/ 298 w 642"/>
              <a:gd name="T101" fmla="*/ 26 h 895"/>
              <a:gd name="T102" fmla="*/ 343 w 642"/>
              <a:gd name="T103" fmla="*/ 19 h 895"/>
              <a:gd name="T104" fmla="*/ 383 w 642"/>
              <a:gd name="T105" fmla="*/ 28 h 895"/>
              <a:gd name="T106" fmla="*/ 443 w 642"/>
              <a:gd name="T107" fmla="*/ 47 h 895"/>
              <a:gd name="T108" fmla="*/ 499 w 642"/>
              <a:gd name="T109" fmla="*/ 56 h 895"/>
              <a:gd name="T110" fmla="*/ 567 w 642"/>
              <a:gd name="T111" fmla="*/ 47 h 8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42" h="895">
                <a:moveTo>
                  <a:pt x="596" y="45"/>
                </a:moveTo>
                <a:lnTo>
                  <a:pt x="641" y="170"/>
                </a:lnTo>
                <a:lnTo>
                  <a:pt x="613" y="184"/>
                </a:lnTo>
                <a:lnTo>
                  <a:pt x="624" y="209"/>
                </a:lnTo>
                <a:lnTo>
                  <a:pt x="629" y="244"/>
                </a:lnTo>
                <a:lnTo>
                  <a:pt x="627" y="266"/>
                </a:lnTo>
                <a:lnTo>
                  <a:pt x="618" y="280"/>
                </a:lnTo>
                <a:lnTo>
                  <a:pt x="587" y="318"/>
                </a:lnTo>
                <a:lnTo>
                  <a:pt x="550" y="360"/>
                </a:lnTo>
                <a:lnTo>
                  <a:pt x="553" y="375"/>
                </a:lnTo>
                <a:lnTo>
                  <a:pt x="567" y="385"/>
                </a:lnTo>
                <a:lnTo>
                  <a:pt x="541" y="434"/>
                </a:lnTo>
                <a:lnTo>
                  <a:pt x="553" y="454"/>
                </a:lnTo>
                <a:lnTo>
                  <a:pt x="567" y="477"/>
                </a:lnTo>
                <a:lnTo>
                  <a:pt x="558" y="499"/>
                </a:lnTo>
                <a:lnTo>
                  <a:pt x="550" y="519"/>
                </a:lnTo>
                <a:lnTo>
                  <a:pt x="533" y="530"/>
                </a:lnTo>
                <a:lnTo>
                  <a:pt x="541" y="559"/>
                </a:lnTo>
                <a:lnTo>
                  <a:pt x="541" y="579"/>
                </a:lnTo>
                <a:lnTo>
                  <a:pt x="533" y="598"/>
                </a:lnTo>
                <a:lnTo>
                  <a:pt x="533" y="618"/>
                </a:lnTo>
                <a:lnTo>
                  <a:pt x="522" y="630"/>
                </a:lnTo>
                <a:lnTo>
                  <a:pt x="522" y="635"/>
                </a:lnTo>
                <a:lnTo>
                  <a:pt x="510" y="638"/>
                </a:lnTo>
                <a:lnTo>
                  <a:pt x="502" y="649"/>
                </a:lnTo>
                <a:lnTo>
                  <a:pt x="496" y="644"/>
                </a:lnTo>
                <a:lnTo>
                  <a:pt x="479" y="632"/>
                </a:lnTo>
                <a:lnTo>
                  <a:pt x="462" y="632"/>
                </a:lnTo>
                <a:lnTo>
                  <a:pt x="446" y="641"/>
                </a:lnTo>
                <a:lnTo>
                  <a:pt x="417" y="670"/>
                </a:lnTo>
                <a:lnTo>
                  <a:pt x="408" y="675"/>
                </a:lnTo>
                <a:lnTo>
                  <a:pt x="412" y="684"/>
                </a:lnTo>
                <a:lnTo>
                  <a:pt x="439" y="726"/>
                </a:lnTo>
                <a:lnTo>
                  <a:pt x="443" y="737"/>
                </a:lnTo>
                <a:lnTo>
                  <a:pt x="439" y="749"/>
                </a:lnTo>
                <a:lnTo>
                  <a:pt x="429" y="755"/>
                </a:lnTo>
                <a:lnTo>
                  <a:pt x="406" y="780"/>
                </a:lnTo>
                <a:lnTo>
                  <a:pt x="394" y="800"/>
                </a:lnTo>
                <a:lnTo>
                  <a:pt x="383" y="791"/>
                </a:lnTo>
                <a:lnTo>
                  <a:pt x="369" y="786"/>
                </a:lnTo>
                <a:lnTo>
                  <a:pt x="363" y="791"/>
                </a:lnTo>
                <a:lnTo>
                  <a:pt x="363" y="822"/>
                </a:lnTo>
                <a:lnTo>
                  <a:pt x="360" y="839"/>
                </a:lnTo>
                <a:lnTo>
                  <a:pt x="355" y="843"/>
                </a:lnTo>
                <a:lnTo>
                  <a:pt x="329" y="854"/>
                </a:lnTo>
                <a:lnTo>
                  <a:pt x="324" y="862"/>
                </a:lnTo>
                <a:lnTo>
                  <a:pt x="318" y="879"/>
                </a:lnTo>
                <a:lnTo>
                  <a:pt x="312" y="891"/>
                </a:lnTo>
                <a:lnTo>
                  <a:pt x="303" y="894"/>
                </a:lnTo>
                <a:lnTo>
                  <a:pt x="289" y="891"/>
                </a:lnTo>
                <a:lnTo>
                  <a:pt x="281" y="885"/>
                </a:lnTo>
                <a:lnTo>
                  <a:pt x="281" y="868"/>
                </a:lnTo>
                <a:lnTo>
                  <a:pt x="272" y="860"/>
                </a:lnTo>
                <a:lnTo>
                  <a:pt x="258" y="870"/>
                </a:lnTo>
                <a:lnTo>
                  <a:pt x="230" y="885"/>
                </a:lnTo>
                <a:lnTo>
                  <a:pt x="224" y="865"/>
                </a:lnTo>
                <a:lnTo>
                  <a:pt x="210" y="856"/>
                </a:lnTo>
                <a:lnTo>
                  <a:pt x="199" y="851"/>
                </a:lnTo>
                <a:lnTo>
                  <a:pt x="184" y="848"/>
                </a:lnTo>
                <a:lnTo>
                  <a:pt x="167" y="825"/>
                </a:lnTo>
                <a:lnTo>
                  <a:pt x="145" y="789"/>
                </a:lnTo>
                <a:lnTo>
                  <a:pt x="131" y="794"/>
                </a:lnTo>
                <a:lnTo>
                  <a:pt x="117" y="800"/>
                </a:lnTo>
                <a:lnTo>
                  <a:pt x="79" y="732"/>
                </a:lnTo>
                <a:lnTo>
                  <a:pt x="91" y="732"/>
                </a:lnTo>
                <a:lnTo>
                  <a:pt x="114" y="709"/>
                </a:lnTo>
                <a:lnTo>
                  <a:pt x="117" y="692"/>
                </a:lnTo>
                <a:lnTo>
                  <a:pt x="128" y="684"/>
                </a:lnTo>
                <a:lnTo>
                  <a:pt x="136" y="684"/>
                </a:lnTo>
                <a:lnTo>
                  <a:pt x="145" y="689"/>
                </a:lnTo>
                <a:lnTo>
                  <a:pt x="153" y="680"/>
                </a:lnTo>
                <a:lnTo>
                  <a:pt x="153" y="667"/>
                </a:lnTo>
                <a:lnTo>
                  <a:pt x="136" y="661"/>
                </a:lnTo>
                <a:lnTo>
                  <a:pt x="139" y="630"/>
                </a:lnTo>
                <a:lnTo>
                  <a:pt x="139" y="604"/>
                </a:lnTo>
                <a:lnTo>
                  <a:pt x="139" y="596"/>
                </a:lnTo>
                <a:lnTo>
                  <a:pt x="119" y="584"/>
                </a:lnTo>
                <a:lnTo>
                  <a:pt x="55" y="519"/>
                </a:lnTo>
                <a:lnTo>
                  <a:pt x="26" y="542"/>
                </a:lnTo>
                <a:lnTo>
                  <a:pt x="12" y="508"/>
                </a:lnTo>
                <a:lnTo>
                  <a:pt x="0" y="491"/>
                </a:lnTo>
                <a:lnTo>
                  <a:pt x="20" y="459"/>
                </a:lnTo>
                <a:lnTo>
                  <a:pt x="26" y="442"/>
                </a:lnTo>
                <a:lnTo>
                  <a:pt x="34" y="459"/>
                </a:lnTo>
                <a:lnTo>
                  <a:pt x="48" y="454"/>
                </a:lnTo>
                <a:lnTo>
                  <a:pt x="43" y="431"/>
                </a:lnTo>
                <a:lnTo>
                  <a:pt x="37" y="397"/>
                </a:lnTo>
                <a:lnTo>
                  <a:pt x="65" y="377"/>
                </a:lnTo>
                <a:lnTo>
                  <a:pt x="77" y="363"/>
                </a:lnTo>
                <a:lnTo>
                  <a:pt x="83" y="320"/>
                </a:lnTo>
                <a:lnTo>
                  <a:pt x="65" y="311"/>
                </a:lnTo>
                <a:lnTo>
                  <a:pt x="59" y="292"/>
                </a:lnTo>
                <a:lnTo>
                  <a:pt x="68" y="278"/>
                </a:lnTo>
                <a:lnTo>
                  <a:pt x="124" y="279"/>
                </a:lnTo>
                <a:lnTo>
                  <a:pt x="159" y="297"/>
                </a:lnTo>
                <a:lnTo>
                  <a:pt x="191" y="245"/>
                </a:lnTo>
                <a:lnTo>
                  <a:pt x="168" y="229"/>
                </a:lnTo>
                <a:lnTo>
                  <a:pt x="174" y="169"/>
                </a:lnTo>
                <a:lnTo>
                  <a:pt x="228" y="94"/>
                </a:lnTo>
                <a:lnTo>
                  <a:pt x="231" y="79"/>
                </a:lnTo>
                <a:lnTo>
                  <a:pt x="273" y="64"/>
                </a:lnTo>
                <a:lnTo>
                  <a:pt x="298" y="26"/>
                </a:lnTo>
                <a:lnTo>
                  <a:pt x="324" y="0"/>
                </a:lnTo>
                <a:lnTo>
                  <a:pt x="343" y="19"/>
                </a:lnTo>
                <a:lnTo>
                  <a:pt x="358" y="19"/>
                </a:lnTo>
                <a:lnTo>
                  <a:pt x="383" y="28"/>
                </a:lnTo>
                <a:lnTo>
                  <a:pt x="420" y="31"/>
                </a:lnTo>
                <a:lnTo>
                  <a:pt x="443" y="47"/>
                </a:lnTo>
                <a:lnTo>
                  <a:pt x="471" y="59"/>
                </a:lnTo>
                <a:lnTo>
                  <a:pt x="499" y="56"/>
                </a:lnTo>
                <a:lnTo>
                  <a:pt x="536" y="47"/>
                </a:lnTo>
                <a:lnTo>
                  <a:pt x="567" y="47"/>
                </a:lnTo>
                <a:lnTo>
                  <a:pt x="596" y="45"/>
                </a:lnTo>
              </a:path>
            </a:pathLst>
          </a:custGeom>
          <a:solidFill>
            <a:schemeClr val="accent2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0" name="Freeform 16"/>
          <p:cNvSpPr>
            <a:spLocks/>
          </p:cNvSpPr>
          <p:nvPr/>
        </p:nvSpPr>
        <p:spPr bwMode="auto">
          <a:xfrm>
            <a:off x="5407909" y="1861246"/>
            <a:ext cx="658332" cy="702928"/>
          </a:xfrm>
          <a:custGeom>
            <a:avLst/>
            <a:gdLst>
              <a:gd name="T0" fmla="*/ 373 w 374"/>
              <a:gd name="T1" fmla="*/ 119 h 419"/>
              <a:gd name="T2" fmla="*/ 363 w 374"/>
              <a:gd name="T3" fmla="*/ 108 h 419"/>
              <a:gd name="T4" fmla="*/ 341 w 374"/>
              <a:gd name="T5" fmla="*/ 108 h 419"/>
              <a:gd name="T6" fmla="*/ 315 w 374"/>
              <a:gd name="T7" fmla="*/ 102 h 419"/>
              <a:gd name="T8" fmla="*/ 270 w 374"/>
              <a:gd name="T9" fmla="*/ 88 h 419"/>
              <a:gd name="T10" fmla="*/ 250 w 374"/>
              <a:gd name="T11" fmla="*/ 65 h 419"/>
              <a:gd name="T12" fmla="*/ 242 w 374"/>
              <a:gd name="T13" fmla="*/ 60 h 419"/>
              <a:gd name="T14" fmla="*/ 235 w 374"/>
              <a:gd name="T15" fmla="*/ 71 h 419"/>
              <a:gd name="T16" fmla="*/ 230 w 374"/>
              <a:gd name="T17" fmla="*/ 91 h 419"/>
              <a:gd name="T18" fmla="*/ 213 w 374"/>
              <a:gd name="T19" fmla="*/ 73 h 419"/>
              <a:gd name="T20" fmla="*/ 210 w 374"/>
              <a:gd name="T21" fmla="*/ 63 h 419"/>
              <a:gd name="T22" fmla="*/ 225 w 374"/>
              <a:gd name="T23" fmla="*/ 51 h 419"/>
              <a:gd name="T24" fmla="*/ 227 w 374"/>
              <a:gd name="T25" fmla="*/ 48 h 419"/>
              <a:gd name="T26" fmla="*/ 210 w 374"/>
              <a:gd name="T27" fmla="*/ 11 h 419"/>
              <a:gd name="T28" fmla="*/ 190 w 374"/>
              <a:gd name="T29" fmla="*/ 17 h 419"/>
              <a:gd name="T30" fmla="*/ 168 w 374"/>
              <a:gd name="T31" fmla="*/ 17 h 419"/>
              <a:gd name="T32" fmla="*/ 138 w 374"/>
              <a:gd name="T33" fmla="*/ 0 h 419"/>
              <a:gd name="T34" fmla="*/ 133 w 374"/>
              <a:gd name="T35" fmla="*/ 18 h 419"/>
              <a:gd name="T36" fmla="*/ 129 w 374"/>
              <a:gd name="T37" fmla="*/ 34 h 419"/>
              <a:gd name="T38" fmla="*/ 115 w 374"/>
              <a:gd name="T39" fmla="*/ 40 h 419"/>
              <a:gd name="T40" fmla="*/ 102 w 374"/>
              <a:gd name="T41" fmla="*/ 48 h 419"/>
              <a:gd name="T42" fmla="*/ 97 w 374"/>
              <a:gd name="T43" fmla="*/ 68 h 419"/>
              <a:gd name="T44" fmla="*/ 92 w 374"/>
              <a:gd name="T45" fmla="*/ 82 h 419"/>
              <a:gd name="T46" fmla="*/ 68 w 374"/>
              <a:gd name="T47" fmla="*/ 99 h 419"/>
              <a:gd name="T48" fmla="*/ 62 w 374"/>
              <a:gd name="T49" fmla="*/ 120 h 419"/>
              <a:gd name="T50" fmla="*/ 51 w 374"/>
              <a:gd name="T51" fmla="*/ 127 h 419"/>
              <a:gd name="T52" fmla="*/ 37 w 374"/>
              <a:gd name="T53" fmla="*/ 134 h 419"/>
              <a:gd name="T54" fmla="*/ 36 w 374"/>
              <a:gd name="T55" fmla="*/ 156 h 419"/>
              <a:gd name="T56" fmla="*/ 26 w 374"/>
              <a:gd name="T57" fmla="*/ 171 h 419"/>
              <a:gd name="T58" fmla="*/ 14 w 374"/>
              <a:gd name="T59" fmla="*/ 193 h 419"/>
              <a:gd name="T60" fmla="*/ 17 w 374"/>
              <a:gd name="T61" fmla="*/ 207 h 419"/>
              <a:gd name="T62" fmla="*/ 0 w 374"/>
              <a:gd name="T63" fmla="*/ 218 h 419"/>
              <a:gd name="T64" fmla="*/ 5 w 374"/>
              <a:gd name="T65" fmla="*/ 236 h 419"/>
              <a:gd name="T66" fmla="*/ 3 w 374"/>
              <a:gd name="T67" fmla="*/ 258 h 419"/>
              <a:gd name="T68" fmla="*/ 26 w 374"/>
              <a:gd name="T69" fmla="*/ 276 h 419"/>
              <a:gd name="T70" fmla="*/ 42 w 374"/>
              <a:gd name="T71" fmla="*/ 288 h 419"/>
              <a:gd name="T72" fmla="*/ 63 w 374"/>
              <a:gd name="T73" fmla="*/ 278 h 419"/>
              <a:gd name="T74" fmla="*/ 88 w 374"/>
              <a:gd name="T75" fmla="*/ 290 h 419"/>
              <a:gd name="T76" fmla="*/ 99 w 374"/>
              <a:gd name="T77" fmla="*/ 307 h 419"/>
              <a:gd name="T78" fmla="*/ 105 w 374"/>
              <a:gd name="T79" fmla="*/ 327 h 419"/>
              <a:gd name="T80" fmla="*/ 138 w 374"/>
              <a:gd name="T81" fmla="*/ 333 h 419"/>
              <a:gd name="T82" fmla="*/ 151 w 374"/>
              <a:gd name="T83" fmla="*/ 341 h 419"/>
              <a:gd name="T84" fmla="*/ 147 w 374"/>
              <a:gd name="T85" fmla="*/ 363 h 419"/>
              <a:gd name="T86" fmla="*/ 125 w 374"/>
              <a:gd name="T87" fmla="*/ 367 h 419"/>
              <a:gd name="T88" fmla="*/ 123 w 374"/>
              <a:gd name="T89" fmla="*/ 399 h 419"/>
              <a:gd name="T90" fmla="*/ 176 w 374"/>
              <a:gd name="T91" fmla="*/ 399 h 419"/>
              <a:gd name="T92" fmla="*/ 210 w 374"/>
              <a:gd name="T93" fmla="*/ 418 h 419"/>
              <a:gd name="T94" fmla="*/ 242 w 374"/>
              <a:gd name="T95" fmla="*/ 363 h 419"/>
              <a:gd name="T96" fmla="*/ 218 w 374"/>
              <a:gd name="T97" fmla="*/ 346 h 419"/>
              <a:gd name="T98" fmla="*/ 225 w 374"/>
              <a:gd name="T99" fmla="*/ 287 h 419"/>
              <a:gd name="T100" fmla="*/ 277 w 374"/>
              <a:gd name="T101" fmla="*/ 217 h 419"/>
              <a:gd name="T102" fmla="*/ 282 w 374"/>
              <a:gd name="T103" fmla="*/ 198 h 419"/>
              <a:gd name="T104" fmla="*/ 324 w 374"/>
              <a:gd name="T105" fmla="*/ 184 h 419"/>
              <a:gd name="T106" fmla="*/ 349 w 374"/>
              <a:gd name="T107" fmla="*/ 144 h 419"/>
              <a:gd name="T108" fmla="*/ 373 w 374"/>
              <a:gd name="T109" fmla="*/ 119 h 4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74" h="419">
                <a:moveTo>
                  <a:pt x="373" y="119"/>
                </a:moveTo>
                <a:lnTo>
                  <a:pt x="363" y="108"/>
                </a:lnTo>
                <a:lnTo>
                  <a:pt x="341" y="108"/>
                </a:lnTo>
                <a:lnTo>
                  <a:pt x="315" y="102"/>
                </a:lnTo>
                <a:lnTo>
                  <a:pt x="270" y="88"/>
                </a:lnTo>
                <a:lnTo>
                  <a:pt x="250" y="65"/>
                </a:lnTo>
                <a:lnTo>
                  <a:pt x="242" y="60"/>
                </a:lnTo>
                <a:lnTo>
                  <a:pt x="235" y="71"/>
                </a:lnTo>
                <a:lnTo>
                  <a:pt x="230" y="91"/>
                </a:lnTo>
                <a:lnTo>
                  <a:pt x="213" y="73"/>
                </a:lnTo>
                <a:lnTo>
                  <a:pt x="210" y="63"/>
                </a:lnTo>
                <a:lnTo>
                  <a:pt x="225" y="51"/>
                </a:lnTo>
                <a:lnTo>
                  <a:pt x="227" y="48"/>
                </a:lnTo>
                <a:lnTo>
                  <a:pt x="210" y="11"/>
                </a:lnTo>
                <a:lnTo>
                  <a:pt x="190" y="17"/>
                </a:lnTo>
                <a:lnTo>
                  <a:pt x="168" y="17"/>
                </a:lnTo>
                <a:lnTo>
                  <a:pt x="138" y="0"/>
                </a:lnTo>
                <a:lnTo>
                  <a:pt x="133" y="18"/>
                </a:lnTo>
                <a:lnTo>
                  <a:pt x="129" y="34"/>
                </a:lnTo>
                <a:lnTo>
                  <a:pt x="115" y="40"/>
                </a:lnTo>
                <a:lnTo>
                  <a:pt x="102" y="48"/>
                </a:lnTo>
                <a:lnTo>
                  <a:pt x="97" y="68"/>
                </a:lnTo>
                <a:lnTo>
                  <a:pt x="92" y="82"/>
                </a:lnTo>
                <a:lnTo>
                  <a:pt x="68" y="99"/>
                </a:lnTo>
                <a:lnTo>
                  <a:pt x="62" y="120"/>
                </a:lnTo>
                <a:lnTo>
                  <a:pt x="51" y="127"/>
                </a:lnTo>
                <a:lnTo>
                  <a:pt x="37" y="134"/>
                </a:lnTo>
                <a:lnTo>
                  <a:pt x="36" y="156"/>
                </a:lnTo>
                <a:lnTo>
                  <a:pt x="26" y="171"/>
                </a:lnTo>
                <a:lnTo>
                  <a:pt x="14" y="193"/>
                </a:lnTo>
                <a:lnTo>
                  <a:pt x="17" y="207"/>
                </a:lnTo>
                <a:lnTo>
                  <a:pt x="0" y="218"/>
                </a:lnTo>
                <a:lnTo>
                  <a:pt x="5" y="236"/>
                </a:lnTo>
                <a:lnTo>
                  <a:pt x="3" y="258"/>
                </a:lnTo>
                <a:lnTo>
                  <a:pt x="26" y="276"/>
                </a:lnTo>
                <a:lnTo>
                  <a:pt x="42" y="288"/>
                </a:lnTo>
                <a:lnTo>
                  <a:pt x="63" y="278"/>
                </a:lnTo>
                <a:lnTo>
                  <a:pt x="88" y="290"/>
                </a:lnTo>
                <a:lnTo>
                  <a:pt x="99" y="307"/>
                </a:lnTo>
                <a:lnTo>
                  <a:pt x="105" y="327"/>
                </a:lnTo>
                <a:lnTo>
                  <a:pt x="138" y="333"/>
                </a:lnTo>
                <a:lnTo>
                  <a:pt x="151" y="341"/>
                </a:lnTo>
                <a:lnTo>
                  <a:pt x="147" y="363"/>
                </a:lnTo>
                <a:lnTo>
                  <a:pt x="125" y="367"/>
                </a:lnTo>
                <a:lnTo>
                  <a:pt x="123" y="399"/>
                </a:lnTo>
                <a:lnTo>
                  <a:pt x="176" y="399"/>
                </a:lnTo>
                <a:lnTo>
                  <a:pt x="210" y="418"/>
                </a:lnTo>
                <a:lnTo>
                  <a:pt x="242" y="363"/>
                </a:lnTo>
                <a:lnTo>
                  <a:pt x="218" y="346"/>
                </a:lnTo>
                <a:lnTo>
                  <a:pt x="225" y="287"/>
                </a:lnTo>
                <a:lnTo>
                  <a:pt x="277" y="217"/>
                </a:lnTo>
                <a:lnTo>
                  <a:pt x="282" y="198"/>
                </a:lnTo>
                <a:lnTo>
                  <a:pt x="324" y="184"/>
                </a:lnTo>
                <a:lnTo>
                  <a:pt x="349" y="144"/>
                </a:lnTo>
                <a:lnTo>
                  <a:pt x="373" y="119"/>
                </a:lnTo>
              </a:path>
            </a:pathLst>
          </a:custGeom>
          <a:solidFill>
            <a:srgbClr val="FFCD00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1" name="Freeform 17"/>
          <p:cNvSpPr>
            <a:spLocks/>
          </p:cNvSpPr>
          <p:nvPr/>
        </p:nvSpPr>
        <p:spPr bwMode="auto">
          <a:xfrm>
            <a:off x="5104412" y="1810203"/>
            <a:ext cx="548107" cy="488550"/>
          </a:xfrm>
          <a:custGeom>
            <a:avLst/>
            <a:gdLst>
              <a:gd name="T0" fmla="*/ 310 w 311"/>
              <a:gd name="T1" fmla="*/ 30 h 292"/>
              <a:gd name="T2" fmla="*/ 300 w 311"/>
              <a:gd name="T3" fmla="*/ 23 h 292"/>
              <a:gd name="T4" fmla="*/ 275 w 311"/>
              <a:gd name="T5" fmla="*/ 43 h 292"/>
              <a:gd name="T6" fmla="*/ 249 w 311"/>
              <a:gd name="T7" fmla="*/ 43 h 292"/>
              <a:gd name="T8" fmla="*/ 238 w 311"/>
              <a:gd name="T9" fmla="*/ 51 h 292"/>
              <a:gd name="T10" fmla="*/ 218 w 311"/>
              <a:gd name="T11" fmla="*/ 51 h 292"/>
              <a:gd name="T12" fmla="*/ 187 w 311"/>
              <a:gd name="T13" fmla="*/ 34 h 292"/>
              <a:gd name="T14" fmla="*/ 167 w 311"/>
              <a:gd name="T15" fmla="*/ 23 h 292"/>
              <a:gd name="T16" fmla="*/ 147 w 311"/>
              <a:gd name="T17" fmla="*/ 26 h 292"/>
              <a:gd name="T18" fmla="*/ 90 w 311"/>
              <a:gd name="T19" fmla="*/ 0 h 292"/>
              <a:gd name="T20" fmla="*/ 73 w 311"/>
              <a:gd name="T21" fmla="*/ 12 h 292"/>
              <a:gd name="T22" fmla="*/ 59 w 311"/>
              <a:gd name="T23" fmla="*/ 15 h 292"/>
              <a:gd name="T24" fmla="*/ 54 w 311"/>
              <a:gd name="T25" fmla="*/ 26 h 292"/>
              <a:gd name="T26" fmla="*/ 59 w 311"/>
              <a:gd name="T27" fmla="*/ 34 h 292"/>
              <a:gd name="T28" fmla="*/ 56 w 311"/>
              <a:gd name="T29" fmla="*/ 43 h 292"/>
              <a:gd name="T30" fmla="*/ 22 w 311"/>
              <a:gd name="T31" fmla="*/ 36 h 292"/>
              <a:gd name="T32" fmla="*/ 6 w 311"/>
              <a:gd name="T33" fmla="*/ 46 h 292"/>
              <a:gd name="T34" fmla="*/ 0 w 311"/>
              <a:gd name="T35" fmla="*/ 61 h 292"/>
              <a:gd name="T36" fmla="*/ 1 w 311"/>
              <a:gd name="T37" fmla="*/ 80 h 292"/>
              <a:gd name="T38" fmla="*/ 25 w 311"/>
              <a:gd name="T39" fmla="*/ 111 h 292"/>
              <a:gd name="T40" fmla="*/ 19 w 311"/>
              <a:gd name="T41" fmla="*/ 134 h 292"/>
              <a:gd name="T42" fmla="*/ 42 w 311"/>
              <a:gd name="T43" fmla="*/ 156 h 292"/>
              <a:gd name="T44" fmla="*/ 41 w 311"/>
              <a:gd name="T45" fmla="*/ 169 h 292"/>
              <a:gd name="T46" fmla="*/ 14 w 311"/>
              <a:gd name="T47" fmla="*/ 176 h 292"/>
              <a:gd name="T48" fmla="*/ 18 w 311"/>
              <a:gd name="T49" fmla="*/ 204 h 292"/>
              <a:gd name="T50" fmla="*/ 40 w 311"/>
              <a:gd name="T51" fmla="*/ 210 h 292"/>
              <a:gd name="T52" fmla="*/ 49 w 311"/>
              <a:gd name="T53" fmla="*/ 241 h 292"/>
              <a:gd name="T54" fmla="*/ 93 w 311"/>
              <a:gd name="T55" fmla="*/ 246 h 292"/>
              <a:gd name="T56" fmla="*/ 110 w 311"/>
              <a:gd name="T57" fmla="*/ 261 h 292"/>
              <a:gd name="T58" fmla="*/ 130 w 311"/>
              <a:gd name="T59" fmla="*/ 280 h 292"/>
              <a:gd name="T60" fmla="*/ 143 w 311"/>
              <a:gd name="T61" fmla="*/ 279 h 292"/>
              <a:gd name="T62" fmla="*/ 176 w 311"/>
              <a:gd name="T63" fmla="*/ 291 h 292"/>
              <a:gd name="T64" fmla="*/ 178 w 311"/>
              <a:gd name="T65" fmla="*/ 270 h 292"/>
              <a:gd name="T66" fmla="*/ 174 w 311"/>
              <a:gd name="T67" fmla="*/ 247 h 292"/>
              <a:gd name="T68" fmla="*/ 191 w 311"/>
              <a:gd name="T69" fmla="*/ 238 h 292"/>
              <a:gd name="T70" fmla="*/ 187 w 311"/>
              <a:gd name="T71" fmla="*/ 223 h 292"/>
              <a:gd name="T72" fmla="*/ 201 w 311"/>
              <a:gd name="T73" fmla="*/ 196 h 292"/>
              <a:gd name="T74" fmla="*/ 207 w 311"/>
              <a:gd name="T75" fmla="*/ 187 h 292"/>
              <a:gd name="T76" fmla="*/ 209 w 311"/>
              <a:gd name="T77" fmla="*/ 165 h 292"/>
              <a:gd name="T78" fmla="*/ 237 w 311"/>
              <a:gd name="T79" fmla="*/ 151 h 292"/>
              <a:gd name="T80" fmla="*/ 240 w 311"/>
              <a:gd name="T81" fmla="*/ 130 h 292"/>
              <a:gd name="T82" fmla="*/ 261 w 311"/>
              <a:gd name="T83" fmla="*/ 117 h 292"/>
              <a:gd name="T84" fmla="*/ 269 w 311"/>
              <a:gd name="T85" fmla="*/ 105 h 292"/>
              <a:gd name="T86" fmla="*/ 273 w 311"/>
              <a:gd name="T87" fmla="*/ 79 h 292"/>
              <a:gd name="T88" fmla="*/ 289 w 311"/>
              <a:gd name="T89" fmla="*/ 69 h 292"/>
              <a:gd name="T90" fmla="*/ 302 w 311"/>
              <a:gd name="T91" fmla="*/ 64 h 292"/>
              <a:gd name="T92" fmla="*/ 310 w 311"/>
              <a:gd name="T93" fmla="*/ 30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11" h="292">
                <a:moveTo>
                  <a:pt x="310" y="30"/>
                </a:moveTo>
                <a:lnTo>
                  <a:pt x="300" y="23"/>
                </a:lnTo>
                <a:lnTo>
                  <a:pt x="275" y="43"/>
                </a:lnTo>
                <a:lnTo>
                  <a:pt x="249" y="43"/>
                </a:lnTo>
                <a:lnTo>
                  <a:pt x="238" y="51"/>
                </a:lnTo>
                <a:lnTo>
                  <a:pt x="218" y="51"/>
                </a:lnTo>
                <a:lnTo>
                  <a:pt x="187" y="34"/>
                </a:lnTo>
                <a:lnTo>
                  <a:pt x="167" y="23"/>
                </a:lnTo>
                <a:lnTo>
                  <a:pt x="147" y="26"/>
                </a:lnTo>
                <a:lnTo>
                  <a:pt x="90" y="0"/>
                </a:lnTo>
                <a:lnTo>
                  <a:pt x="73" y="12"/>
                </a:lnTo>
                <a:lnTo>
                  <a:pt x="59" y="15"/>
                </a:lnTo>
                <a:lnTo>
                  <a:pt x="54" y="26"/>
                </a:lnTo>
                <a:lnTo>
                  <a:pt x="59" y="34"/>
                </a:lnTo>
                <a:lnTo>
                  <a:pt x="56" y="43"/>
                </a:lnTo>
                <a:lnTo>
                  <a:pt x="22" y="36"/>
                </a:lnTo>
                <a:lnTo>
                  <a:pt x="6" y="46"/>
                </a:lnTo>
                <a:lnTo>
                  <a:pt x="0" y="61"/>
                </a:lnTo>
                <a:lnTo>
                  <a:pt x="1" y="80"/>
                </a:lnTo>
                <a:lnTo>
                  <a:pt x="25" y="111"/>
                </a:lnTo>
                <a:lnTo>
                  <a:pt x="19" y="134"/>
                </a:lnTo>
                <a:lnTo>
                  <a:pt x="42" y="156"/>
                </a:lnTo>
                <a:lnTo>
                  <a:pt x="41" y="169"/>
                </a:lnTo>
                <a:lnTo>
                  <a:pt x="14" y="176"/>
                </a:lnTo>
                <a:lnTo>
                  <a:pt x="18" y="204"/>
                </a:lnTo>
                <a:lnTo>
                  <a:pt x="40" y="210"/>
                </a:lnTo>
                <a:lnTo>
                  <a:pt x="49" y="241"/>
                </a:lnTo>
                <a:lnTo>
                  <a:pt x="93" y="246"/>
                </a:lnTo>
                <a:lnTo>
                  <a:pt x="110" y="261"/>
                </a:lnTo>
                <a:lnTo>
                  <a:pt x="130" y="280"/>
                </a:lnTo>
                <a:lnTo>
                  <a:pt x="143" y="279"/>
                </a:lnTo>
                <a:lnTo>
                  <a:pt x="176" y="291"/>
                </a:lnTo>
                <a:lnTo>
                  <a:pt x="178" y="270"/>
                </a:lnTo>
                <a:lnTo>
                  <a:pt x="174" y="247"/>
                </a:lnTo>
                <a:lnTo>
                  <a:pt x="191" y="238"/>
                </a:lnTo>
                <a:lnTo>
                  <a:pt x="187" y="223"/>
                </a:lnTo>
                <a:lnTo>
                  <a:pt x="201" y="196"/>
                </a:lnTo>
                <a:lnTo>
                  <a:pt x="207" y="187"/>
                </a:lnTo>
                <a:lnTo>
                  <a:pt x="209" y="165"/>
                </a:lnTo>
                <a:lnTo>
                  <a:pt x="237" y="151"/>
                </a:lnTo>
                <a:lnTo>
                  <a:pt x="240" y="130"/>
                </a:lnTo>
                <a:lnTo>
                  <a:pt x="261" y="117"/>
                </a:lnTo>
                <a:lnTo>
                  <a:pt x="269" y="105"/>
                </a:lnTo>
                <a:lnTo>
                  <a:pt x="273" y="79"/>
                </a:lnTo>
                <a:lnTo>
                  <a:pt x="289" y="69"/>
                </a:lnTo>
                <a:lnTo>
                  <a:pt x="302" y="64"/>
                </a:lnTo>
                <a:lnTo>
                  <a:pt x="310" y="30"/>
                </a:lnTo>
              </a:path>
            </a:pathLst>
          </a:custGeom>
          <a:solidFill>
            <a:schemeClr val="accent3">
              <a:lumMod val="5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2" name="Freeform 18"/>
          <p:cNvSpPr>
            <a:spLocks/>
          </p:cNvSpPr>
          <p:nvPr/>
        </p:nvSpPr>
        <p:spPr bwMode="auto">
          <a:xfrm>
            <a:off x="5146690" y="2215626"/>
            <a:ext cx="528478" cy="338339"/>
          </a:xfrm>
          <a:custGeom>
            <a:avLst/>
            <a:gdLst>
              <a:gd name="T0" fmla="*/ 24 w 300"/>
              <a:gd name="T1" fmla="*/ 0 h 202"/>
              <a:gd name="T2" fmla="*/ 66 w 300"/>
              <a:gd name="T3" fmla="*/ 4 h 202"/>
              <a:gd name="T4" fmla="*/ 86 w 300"/>
              <a:gd name="T5" fmla="*/ 19 h 202"/>
              <a:gd name="T6" fmla="*/ 103 w 300"/>
              <a:gd name="T7" fmla="*/ 38 h 202"/>
              <a:gd name="T8" fmla="*/ 119 w 300"/>
              <a:gd name="T9" fmla="*/ 38 h 202"/>
              <a:gd name="T10" fmla="*/ 155 w 300"/>
              <a:gd name="T11" fmla="*/ 49 h 202"/>
              <a:gd name="T12" fmla="*/ 190 w 300"/>
              <a:gd name="T13" fmla="*/ 77 h 202"/>
              <a:gd name="T14" fmla="*/ 211 w 300"/>
              <a:gd name="T15" fmla="*/ 65 h 202"/>
              <a:gd name="T16" fmla="*/ 239 w 300"/>
              <a:gd name="T17" fmla="*/ 79 h 202"/>
              <a:gd name="T18" fmla="*/ 247 w 300"/>
              <a:gd name="T19" fmla="*/ 96 h 202"/>
              <a:gd name="T20" fmla="*/ 254 w 300"/>
              <a:gd name="T21" fmla="*/ 116 h 202"/>
              <a:gd name="T22" fmla="*/ 287 w 300"/>
              <a:gd name="T23" fmla="*/ 121 h 202"/>
              <a:gd name="T24" fmla="*/ 299 w 300"/>
              <a:gd name="T25" fmla="*/ 130 h 202"/>
              <a:gd name="T26" fmla="*/ 294 w 300"/>
              <a:gd name="T27" fmla="*/ 153 h 202"/>
              <a:gd name="T28" fmla="*/ 274 w 300"/>
              <a:gd name="T29" fmla="*/ 157 h 202"/>
              <a:gd name="T30" fmla="*/ 271 w 300"/>
              <a:gd name="T31" fmla="*/ 184 h 202"/>
              <a:gd name="T32" fmla="*/ 256 w 300"/>
              <a:gd name="T33" fmla="*/ 201 h 202"/>
              <a:gd name="T34" fmla="*/ 239 w 300"/>
              <a:gd name="T35" fmla="*/ 201 h 202"/>
              <a:gd name="T36" fmla="*/ 218 w 300"/>
              <a:gd name="T37" fmla="*/ 191 h 202"/>
              <a:gd name="T38" fmla="*/ 216 w 300"/>
              <a:gd name="T39" fmla="*/ 161 h 202"/>
              <a:gd name="T40" fmla="*/ 214 w 300"/>
              <a:gd name="T41" fmla="*/ 149 h 202"/>
              <a:gd name="T42" fmla="*/ 131 w 300"/>
              <a:gd name="T43" fmla="*/ 149 h 202"/>
              <a:gd name="T44" fmla="*/ 123 w 300"/>
              <a:gd name="T45" fmla="*/ 170 h 202"/>
              <a:gd name="T46" fmla="*/ 112 w 300"/>
              <a:gd name="T47" fmla="*/ 187 h 202"/>
              <a:gd name="T48" fmla="*/ 91 w 300"/>
              <a:gd name="T49" fmla="*/ 192 h 202"/>
              <a:gd name="T50" fmla="*/ 80 w 300"/>
              <a:gd name="T51" fmla="*/ 187 h 202"/>
              <a:gd name="T52" fmla="*/ 80 w 300"/>
              <a:gd name="T53" fmla="*/ 161 h 202"/>
              <a:gd name="T54" fmla="*/ 77 w 300"/>
              <a:gd name="T55" fmla="*/ 149 h 202"/>
              <a:gd name="T56" fmla="*/ 66 w 300"/>
              <a:gd name="T57" fmla="*/ 147 h 202"/>
              <a:gd name="T58" fmla="*/ 51 w 300"/>
              <a:gd name="T59" fmla="*/ 160 h 202"/>
              <a:gd name="T60" fmla="*/ 52 w 300"/>
              <a:gd name="T61" fmla="*/ 184 h 202"/>
              <a:gd name="T62" fmla="*/ 35 w 300"/>
              <a:gd name="T63" fmla="*/ 192 h 202"/>
              <a:gd name="T64" fmla="*/ 23 w 300"/>
              <a:gd name="T65" fmla="*/ 191 h 202"/>
              <a:gd name="T66" fmla="*/ 24 w 300"/>
              <a:gd name="T67" fmla="*/ 153 h 202"/>
              <a:gd name="T68" fmla="*/ 12 w 300"/>
              <a:gd name="T69" fmla="*/ 124 h 202"/>
              <a:gd name="T70" fmla="*/ 0 w 300"/>
              <a:gd name="T71" fmla="*/ 107 h 202"/>
              <a:gd name="T72" fmla="*/ 6 w 300"/>
              <a:gd name="T73" fmla="*/ 90 h 202"/>
              <a:gd name="T74" fmla="*/ 24 w 300"/>
              <a:gd name="T75" fmla="*/ 76 h 202"/>
              <a:gd name="T76" fmla="*/ 20 w 300"/>
              <a:gd name="T77" fmla="*/ 51 h 202"/>
              <a:gd name="T78" fmla="*/ 8 w 300"/>
              <a:gd name="T79" fmla="*/ 28 h 202"/>
              <a:gd name="T80" fmla="*/ 9 w 300"/>
              <a:gd name="T81" fmla="*/ 18 h 202"/>
              <a:gd name="T82" fmla="*/ 24 w 300"/>
              <a:gd name="T83" fmla="*/ 0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00" h="202">
                <a:moveTo>
                  <a:pt x="24" y="0"/>
                </a:moveTo>
                <a:lnTo>
                  <a:pt x="66" y="4"/>
                </a:lnTo>
                <a:lnTo>
                  <a:pt x="86" y="19"/>
                </a:lnTo>
                <a:lnTo>
                  <a:pt x="103" y="38"/>
                </a:lnTo>
                <a:lnTo>
                  <a:pt x="119" y="38"/>
                </a:lnTo>
                <a:lnTo>
                  <a:pt x="155" y="49"/>
                </a:lnTo>
                <a:lnTo>
                  <a:pt x="190" y="77"/>
                </a:lnTo>
                <a:lnTo>
                  <a:pt x="211" y="65"/>
                </a:lnTo>
                <a:lnTo>
                  <a:pt x="239" y="79"/>
                </a:lnTo>
                <a:lnTo>
                  <a:pt x="247" y="96"/>
                </a:lnTo>
                <a:lnTo>
                  <a:pt x="254" y="116"/>
                </a:lnTo>
                <a:lnTo>
                  <a:pt x="287" y="121"/>
                </a:lnTo>
                <a:lnTo>
                  <a:pt x="299" y="130"/>
                </a:lnTo>
                <a:lnTo>
                  <a:pt x="294" y="153"/>
                </a:lnTo>
                <a:lnTo>
                  <a:pt x="274" y="157"/>
                </a:lnTo>
                <a:lnTo>
                  <a:pt x="271" y="184"/>
                </a:lnTo>
                <a:lnTo>
                  <a:pt x="256" y="201"/>
                </a:lnTo>
                <a:lnTo>
                  <a:pt x="239" y="201"/>
                </a:lnTo>
                <a:lnTo>
                  <a:pt x="218" y="191"/>
                </a:lnTo>
                <a:lnTo>
                  <a:pt x="216" y="161"/>
                </a:lnTo>
                <a:lnTo>
                  <a:pt x="214" y="149"/>
                </a:lnTo>
                <a:lnTo>
                  <a:pt x="131" y="149"/>
                </a:lnTo>
                <a:lnTo>
                  <a:pt x="123" y="170"/>
                </a:lnTo>
                <a:lnTo>
                  <a:pt x="112" y="187"/>
                </a:lnTo>
                <a:lnTo>
                  <a:pt x="91" y="192"/>
                </a:lnTo>
                <a:lnTo>
                  <a:pt x="80" y="187"/>
                </a:lnTo>
                <a:lnTo>
                  <a:pt x="80" y="161"/>
                </a:lnTo>
                <a:lnTo>
                  <a:pt x="77" y="149"/>
                </a:lnTo>
                <a:lnTo>
                  <a:pt x="66" y="147"/>
                </a:lnTo>
                <a:lnTo>
                  <a:pt x="51" y="160"/>
                </a:lnTo>
                <a:lnTo>
                  <a:pt x="52" y="184"/>
                </a:lnTo>
                <a:lnTo>
                  <a:pt x="35" y="192"/>
                </a:lnTo>
                <a:lnTo>
                  <a:pt x="23" y="191"/>
                </a:lnTo>
                <a:lnTo>
                  <a:pt x="24" y="153"/>
                </a:lnTo>
                <a:lnTo>
                  <a:pt x="12" y="124"/>
                </a:lnTo>
                <a:lnTo>
                  <a:pt x="0" y="107"/>
                </a:lnTo>
                <a:lnTo>
                  <a:pt x="6" y="90"/>
                </a:lnTo>
                <a:lnTo>
                  <a:pt x="24" y="76"/>
                </a:lnTo>
                <a:lnTo>
                  <a:pt x="20" y="51"/>
                </a:lnTo>
                <a:lnTo>
                  <a:pt x="8" y="28"/>
                </a:lnTo>
                <a:lnTo>
                  <a:pt x="9" y="18"/>
                </a:lnTo>
                <a:lnTo>
                  <a:pt x="24" y="0"/>
                </a:ln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3" name="Freeform 19"/>
          <p:cNvSpPr>
            <a:spLocks/>
          </p:cNvSpPr>
          <p:nvPr/>
        </p:nvSpPr>
        <p:spPr bwMode="auto">
          <a:xfrm>
            <a:off x="3660912" y="1696452"/>
            <a:ext cx="972399" cy="357298"/>
          </a:xfrm>
          <a:custGeom>
            <a:avLst/>
            <a:gdLst>
              <a:gd name="T0" fmla="*/ 39 w 552"/>
              <a:gd name="T1" fmla="*/ 11 h 214"/>
              <a:gd name="T2" fmla="*/ 41 w 552"/>
              <a:gd name="T3" fmla="*/ 25 h 214"/>
              <a:gd name="T4" fmla="*/ 25 w 552"/>
              <a:gd name="T5" fmla="*/ 38 h 214"/>
              <a:gd name="T6" fmla="*/ 11 w 552"/>
              <a:gd name="T7" fmla="*/ 59 h 214"/>
              <a:gd name="T8" fmla="*/ 0 w 552"/>
              <a:gd name="T9" fmla="*/ 95 h 214"/>
              <a:gd name="T10" fmla="*/ 21 w 552"/>
              <a:gd name="T11" fmla="*/ 122 h 214"/>
              <a:gd name="T12" fmla="*/ 24 w 552"/>
              <a:gd name="T13" fmla="*/ 143 h 214"/>
              <a:gd name="T14" fmla="*/ 20 w 552"/>
              <a:gd name="T15" fmla="*/ 164 h 214"/>
              <a:gd name="T16" fmla="*/ 15 w 552"/>
              <a:gd name="T17" fmla="*/ 179 h 214"/>
              <a:gd name="T18" fmla="*/ 19 w 552"/>
              <a:gd name="T19" fmla="*/ 195 h 214"/>
              <a:gd name="T20" fmla="*/ 30 w 552"/>
              <a:gd name="T21" fmla="*/ 211 h 214"/>
              <a:gd name="T22" fmla="*/ 66 w 552"/>
              <a:gd name="T23" fmla="*/ 211 h 214"/>
              <a:gd name="T24" fmla="*/ 108 w 552"/>
              <a:gd name="T25" fmla="*/ 213 h 214"/>
              <a:gd name="T26" fmla="*/ 128 w 552"/>
              <a:gd name="T27" fmla="*/ 204 h 214"/>
              <a:gd name="T28" fmla="*/ 143 w 552"/>
              <a:gd name="T29" fmla="*/ 178 h 214"/>
              <a:gd name="T30" fmla="*/ 157 w 552"/>
              <a:gd name="T31" fmla="*/ 182 h 214"/>
              <a:gd name="T32" fmla="*/ 171 w 552"/>
              <a:gd name="T33" fmla="*/ 193 h 214"/>
              <a:gd name="T34" fmla="*/ 202 w 552"/>
              <a:gd name="T35" fmla="*/ 173 h 214"/>
              <a:gd name="T36" fmla="*/ 219 w 552"/>
              <a:gd name="T37" fmla="*/ 181 h 214"/>
              <a:gd name="T38" fmla="*/ 245 w 552"/>
              <a:gd name="T39" fmla="*/ 198 h 214"/>
              <a:gd name="T40" fmla="*/ 263 w 552"/>
              <a:gd name="T41" fmla="*/ 204 h 214"/>
              <a:gd name="T42" fmla="*/ 304 w 552"/>
              <a:gd name="T43" fmla="*/ 177 h 214"/>
              <a:gd name="T44" fmla="*/ 321 w 552"/>
              <a:gd name="T45" fmla="*/ 180 h 214"/>
              <a:gd name="T46" fmla="*/ 350 w 552"/>
              <a:gd name="T47" fmla="*/ 190 h 214"/>
              <a:gd name="T48" fmla="*/ 365 w 552"/>
              <a:gd name="T49" fmla="*/ 184 h 214"/>
              <a:gd name="T50" fmla="*/ 384 w 552"/>
              <a:gd name="T51" fmla="*/ 176 h 214"/>
              <a:gd name="T52" fmla="*/ 405 w 552"/>
              <a:gd name="T53" fmla="*/ 183 h 214"/>
              <a:gd name="T54" fmla="*/ 426 w 552"/>
              <a:gd name="T55" fmla="*/ 173 h 214"/>
              <a:gd name="T56" fmla="*/ 445 w 552"/>
              <a:gd name="T57" fmla="*/ 160 h 214"/>
              <a:gd name="T58" fmla="*/ 461 w 552"/>
              <a:gd name="T59" fmla="*/ 147 h 214"/>
              <a:gd name="T60" fmla="*/ 486 w 552"/>
              <a:gd name="T61" fmla="*/ 162 h 214"/>
              <a:gd name="T62" fmla="*/ 492 w 552"/>
              <a:gd name="T63" fmla="*/ 142 h 214"/>
              <a:gd name="T64" fmla="*/ 496 w 552"/>
              <a:gd name="T65" fmla="*/ 125 h 214"/>
              <a:gd name="T66" fmla="*/ 517 w 552"/>
              <a:gd name="T67" fmla="*/ 119 h 214"/>
              <a:gd name="T68" fmla="*/ 551 w 552"/>
              <a:gd name="T69" fmla="*/ 110 h 214"/>
              <a:gd name="T70" fmla="*/ 551 w 552"/>
              <a:gd name="T71" fmla="*/ 97 h 214"/>
              <a:gd name="T72" fmla="*/ 551 w 552"/>
              <a:gd name="T73" fmla="*/ 76 h 214"/>
              <a:gd name="T74" fmla="*/ 469 w 552"/>
              <a:gd name="T75" fmla="*/ 57 h 214"/>
              <a:gd name="T76" fmla="*/ 389 w 552"/>
              <a:gd name="T77" fmla="*/ 34 h 214"/>
              <a:gd name="T78" fmla="*/ 373 w 552"/>
              <a:gd name="T79" fmla="*/ 37 h 214"/>
              <a:gd name="T80" fmla="*/ 285 w 552"/>
              <a:gd name="T81" fmla="*/ 0 h 214"/>
              <a:gd name="T82" fmla="*/ 254 w 552"/>
              <a:gd name="T83" fmla="*/ 11 h 214"/>
              <a:gd name="T84" fmla="*/ 214 w 552"/>
              <a:gd name="T85" fmla="*/ 23 h 214"/>
              <a:gd name="T86" fmla="*/ 166 w 552"/>
              <a:gd name="T87" fmla="*/ 23 h 214"/>
              <a:gd name="T88" fmla="*/ 151 w 552"/>
              <a:gd name="T89" fmla="*/ 26 h 214"/>
              <a:gd name="T90" fmla="*/ 146 w 552"/>
              <a:gd name="T91" fmla="*/ 14 h 214"/>
              <a:gd name="T92" fmla="*/ 132 w 552"/>
              <a:gd name="T93" fmla="*/ 26 h 214"/>
              <a:gd name="T94" fmla="*/ 106 w 552"/>
              <a:gd name="T95" fmla="*/ 23 h 214"/>
              <a:gd name="T96" fmla="*/ 78 w 552"/>
              <a:gd name="T97" fmla="*/ 11 h 214"/>
              <a:gd name="T98" fmla="*/ 63 w 552"/>
              <a:gd name="T99" fmla="*/ 9 h 214"/>
              <a:gd name="T100" fmla="*/ 39 w 552"/>
              <a:gd name="T101" fmla="*/ 11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52" h="214">
                <a:moveTo>
                  <a:pt x="39" y="11"/>
                </a:moveTo>
                <a:lnTo>
                  <a:pt x="41" y="25"/>
                </a:lnTo>
                <a:lnTo>
                  <a:pt x="25" y="38"/>
                </a:lnTo>
                <a:lnTo>
                  <a:pt x="11" y="59"/>
                </a:lnTo>
                <a:lnTo>
                  <a:pt x="0" y="95"/>
                </a:lnTo>
                <a:lnTo>
                  <a:pt x="21" y="122"/>
                </a:lnTo>
                <a:lnTo>
                  <a:pt x="24" y="143"/>
                </a:lnTo>
                <a:lnTo>
                  <a:pt x="20" y="164"/>
                </a:lnTo>
                <a:lnTo>
                  <a:pt x="15" y="179"/>
                </a:lnTo>
                <a:lnTo>
                  <a:pt x="19" y="195"/>
                </a:lnTo>
                <a:lnTo>
                  <a:pt x="30" y="211"/>
                </a:lnTo>
                <a:lnTo>
                  <a:pt x="66" y="211"/>
                </a:lnTo>
                <a:lnTo>
                  <a:pt x="108" y="213"/>
                </a:lnTo>
                <a:lnTo>
                  <a:pt x="128" y="204"/>
                </a:lnTo>
                <a:lnTo>
                  <a:pt x="143" y="178"/>
                </a:lnTo>
                <a:lnTo>
                  <a:pt x="157" y="182"/>
                </a:lnTo>
                <a:lnTo>
                  <a:pt x="171" y="193"/>
                </a:lnTo>
                <a:lnTo>
                  <a:pt x="202" y="173"/>
                </a:lnTo>
                <a:lnTo>
                  <a:pt x="219" y="181"/>
                </a:lnTo>
                <a:lnTo>
                  <a:pt x="245" y="198"/>
                </a:lnTo>
                <a:lnTo>
                  <a:pt x="263" y="204"/>
                </a:lnTo>
                <a:lnTo>
                  <a:pt x="304" y="177"/>
                </a:lnTo>
                <a:lnTo>
                  <a:pt x="321" y="180"/>
                </a:lnTo>
                <a:lnTo>
                  <a:pt x="350" y="190"/>
                </a:lnTo>
                <a:lnTo>
                  <a:pt x="365" y="184"/>
                </a:lnTo>
                <a:lnTo>
                  <a:pt x="384" y="176"/>
                </a:lnTo>
                <a:lnTo>
                  <a:pt x="405" y="183"/>
                </a:lnTo>
                <a:lnTo>
                  <a:pt x="426" y="173"/>
                </a:lnTo>
                <a:lnTo>
                  <a:pt x="445" y="160"/>
                </a:lnTo>
                <a:lnTo>
                  <a:pt x="461" y="147"/>
                </a:lnTo>
                <a:lnTo>
                  <a:pt x="486" y="162"/>
                </a:lnTo>
                <a:lnTo>
                  <a:pt x="492" y="142"/>
                </a:lnTo>
                <a:lnTo>
                  <a:pt x="496" y="125"/>
                </a:lnTo>
                <a:lnTo>
                  <a:pt x="517" y="119"/>
                </a:lnTo>
                <a:lnTo>
                  <a:pt x="551" y="110"/>
                </a:lnTo>
                <a:lnTo>
                  <a:pt x="551" y="97"/>
                </a:lnTo>
                <a:lnTo>
                  <a:pt x="551" y="76"/>
                </a:lnTo>
                <a:lnTo>
                  <a:pt x="469" y="57"/>
                </a:lnTo>
                <a:lnTo>
                  <a:pt x="389" y="34"/>
                </a:lnTo>
                <a:lnTo>
                  <a:pt x="373" y="37"/>
                </a:lnTo>
                <a:lnTo>
                  <a:pt x="285" y="0"/>
                </a:lnTo>
                <a:lnTo>
                  <a:pt x="254" y="11"/>
                </a:lnTo>
                <a:lnTo>
                  <a:pt x="214" y="23"/>
                </a:lnTo>
                <a:lnTo>
                  <a:pt x="166" y="23"/>
                </a:lnTo>
                <a:lnTo>
                  <a:pt x="151" y="26"/>
                </a:lnTo>
                <a:lnTo>
                  <a:pt x="146" y="14"/>
                </a:lnTo>
                <a:lnTo>
                  <a:pt x="132" y="26"/>
                </a:lnTo>
                <a:lnTo>
                  <a:pt x="106" y="23"/>
                </a:lnTo>
                <a:lnTo>
                  <a:pt x="78" y="11"/>
                </a:lnTo>
                <a:lnTo>
                  <a:pt x="63" y="9"/>
                </a:lnTo>
                <a:lnTo>
                  <a:pt x="39" y="11"/>
                </a:lnTo>
              </a:path>
            </a:pathLst>
          </a:custGeom>
          <a:solidFill>
            <a:srgbClr val="8DC63F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4" name="Freeform 20"/>
          <p:cNvSpPr>
            <a:spLocks/>
          </p:cNvSpPr>
          <p:nvPr/>
        </p:nvSpPr>
        <p:spPr bwMode="auto">
          <a:xfrm>
            <a:off x="4517047" y="1781036"/>
            <a:ext cx="631153" cy="361672"/>
          </a:xfrm>
          <a:custGeom>
            <a:avLst/>
            <a:gdLst>
              <a:gd name="T0" fmla="*/ 65 w 358"/>
              <a:gd name="T1" fmla="*/ 23 h 216"/>
              <a:gd name="T2" fmla="*/ 65 w 358"/>
              <a:gd name="T3" fmla="*/ 59 h 216"/>
              <a:gd name="T4" fmla="*/ 9 w 358"/>
              <a:gd name="T5" fmla="*/ 76 h 216"/>
              <a:gd name="T6" fmla="*/ 0 w 358"/>
              <a:gd name="T7" fmla="*/ 111 h 216"/>
              <a:gd name="T8" fmla="*/ 9 w 358"/>
              <a:gd name="T9" fmla="*/ 144 h 216"/>
              <a:gd name="T10" fmla="*/ 23 w 358"/>
              <a:gd name="T11" fmla="*/ 156 h 216"/>
              <a:gd name="T12" fmla="*/ 43 w 358"/>
              <a:gd name="T13" fmla="*/ 150 h 216"/>
              <a:gd name="T14" fmla="*/ 71 w 358"/>
              <a:gd name="T15" fmla="*/ 144 h 216"/>
              <a:gd name="T16" fmla="*/ 91 w 358"/>
              <a:gd name="T17" fmla="*/ 183 h 216"/>
              <a:gd name="T18" fmla="*/ 105 w 358"/>
              <a:gd name="T19" fmla="*/ 178 h 216"/>
              <a:gd name="T20" fmla="*/ 142 w 358"/>
              <a:gd name="T21" fmla="*/ 206 h 216"/>
              <a:gd name="T22" fmla="*/ 155 w 358"/>
              <a:gd name="T23" fmla="*/ 215 h 216"/>
              <a:gd name="T24" fmla="*/ 171 w 358"/>
              <a:gd name="T25" fmla="*/ 210 h 216"/>
              <a:gd name="T26" fmla="*/ 187 w 358"/>
              <a:gd name="T27" fmla="*/ 206 h 216"/>
              <a:gd name="T28" fmla="*/ 201 w 358"/>
              <a:gd name="T29" fmla="*/ 204 h 216"/>
              <a:gd name="T30" fmla="*/ 207 w 358"/>
              <a:gd name="T31" fmla="*/ 199 h 216"/>
              <a:gd name="T32" fmla="*/ 210 w 358"/>
              <a:gd name="T33" fmla="*/ 170 h 216"/>
              <a:gd name="T34" fmla="*/ 202 w 358"/>
              <a:gd name="T35" fmla="*/ 156 h 216"/>
              <a:gd name="T36" fmla="*/ 202 w 358"/>
              <a:gd name="T37" fmla="*/ 144 h 216"/>
              <a:gd name="T38" fmla="*/ 213 w 358"/>
              <a:gd name="T39" fmla="*/ 136 h 216"/>
              <a:gd name="T40" fmla="*/ 233 w 358"/>
              <a:gd name="T41" fmla="*/ 125 h 216"/>
              <a:gd name="T42" fmla="*/ 247 w 358"/>
              <a:gd name="T43" fmla="*/ 121 h 216"/>
              <a:gd name="T44" fmla="*/ 261 w 358"/>
              <a:gd name="T45" fmla="*/ 134 h 216"/>
              <a:gd name="T46" fmla="*/ 275 w 358"/>
              <a:gd name="T47" fmla="*/ 122 h 216"/>
              <a:gd name="T48" fmla="*/ 289 w 358"/>
              <a:gd name="T49" fmla="*/ 111 h 216"/>
              <a:gd name="T50" fmla="*/ 312 w 358"/>
              <a:gd name="T51" fmla="*/ 104 h 216"/>
              <a:gd name="T52" fmla="*/ 325 w 358"/>
              <a:gd name="T53" fmla="*/ 100 h 216"/>
              <a:gd name="T54" fmla="*/ 338 w 358"/>
              <a:gd name="T55" fmla="*/ 102 h 216"/>
              <a:gd name="T56" fmla="*/ 332 w 358"/>
              <a:gd name="T57" fmla="*/ 99 h 216"/>
              <a:gd name="T58" fmla="*/ 332 w 358"/>
              <a:gd name="T59" fmla="*/ 80 h 216"/>
              <a:gd name="T60" fmla="*/ 341 w 358"/>
              <a:gd name="T61" fmla="*/ 65 h 216"/>
              <a:gd name="T62" fmla="*/ 352 w 358"/>
              <a:gd name="T63" fmla="*/ 56 h 216"/>
              <a:gd name="T64" fmla="*/ 357 w 358"/>
              <a:gd name="T65" fmla="*/ 54 h 216"/>
              <a:gd name="T66" fmla="*/ 355 w 358"/>
              <a:gd name="T67" fmla="*/ 45 h 216"/>
              <a:gd name="T68" fmla="*/ 343 w 358"/>
              <a:gd name="T69" fmla="*/ 40 h 216"/>
              <a:gd name="T70" fmla="*/ 329 w 358"/>
              <a:gd name="T71" fmla="*/ 33 h 216"/>
              <a:gd name="T72" fmla="*/ 315 w 358"/>
              <a:gd name="T73" fmla="*/ 31 h 216"/>
              <a:gd name="T74" fmla="*/ 298 w 358"/>
              <a:gd name="T75" fmla="*/ 31 h 216"/>
              <a:gd name="T76" fmla="*/ 289 w 358"/>
              <a:gd name="T77" fmla="*/ 31 h 216"/>
              <a:gd name="T78" fmla="*/ 286 w 358"/>
              <a:gd name="T79" fmla="*/ 25 h 216"/>
              <a:gd name="T80" fmla="*/ 286 w 358"/>
              <a:gd name="T81" fmla="*/ 16 h 216"/>
              <a:gd name="T82" fmla="*/ 295 w 358"/>
              <a:gd name="T83" fmla="*/ 14 h 216"/>
              <a:gd name="T84" fmla="*/ 303 w 358"/>
              <a:gd name="T85" fmla="*/ 14 h 216"/>
              <a:gd name="T86" fmla="*/ 303 w 358"/>
              <a:gd name="T87" fmla="*/ 5 h 216"/>
              <a:gd name="T88" fmla="*/ 293 w 358"/>
              <a:gd name="T89" fmla="*/ 0 h 216"/>
              <a:gd name="T90" fmla="*/ 269 w 358"/>
              <a:gd name="T91" fmla="*/ 2 h 216"/>
              <a:gd name="T92" fmla="*/ 244 w 358"/>
              <a:gd name="T93" fmla="*/ 8 h 216"/>
              <a:gd name="T94" fmla="*/ 230 w 358"/>
              <a:gd name="T95" fmla="*/ 8 h 216"/>
              <a:gd name="T96" fmla="*/ 210 w 358"/>
              <a:gd name="T97" fmla="*/ 8 h 216"/>
              <a:gd name="T98" fmla="*/ 202 w 358"/>
              <a:gd name="T99" fmla="*/ 2 h 216"/>
              <a:gd name="T100" fmla="*/ 193 w 358"/>
              <a:gd name="T101" fmla="*/ 5 h 216"/>
              <a:gd name="T102" fmla="*/ 182 w 358"/>
              <a:gd name="T103" fmla="*/ 14 h 216"/>
              <a:gd name="T104" fmla="*/ 167 w 358"/>
              <a:gd name="T105" fmla="*/ 16 h 216"/>
              <a:gd name="T106" fmla="*/ 148 w 358"/>
              <a:gd name="T107" fmla="*/ 14 h 216"/>
              <a:gd name="T108" fmla="*/ 139 w 358"/>
              <a:gd name="T109" fmla="*/ 19 h 216"/>
              <a:gd name="T110" fmla="*/ 125 w 358"/>
              <a:gd name="T111" fmla="*/ 31 h 216"/>
              <a:gd name="T112" fmla="*/ 119 w 358"/>
              <a:gd name="T113" fmla="*/ 31 h 216"/>
              <a:gd name="T114" fmla="*/ 100 w 358"/>
              <a:gd name="T115" fmla="*/ 25 h 216"/>
              <a:gd name="T116" fmla="*/ 83 w 358"/>
              <a:gd name="T117" fmla="*/ 25 h 216"/>
              <a:gd name="T118" fmla="*/ 65 w 358"/>
              <a:gd name="T119" fmla="*/ 23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58" h="216">
                <a:moveTo>
                  <a:pt x="65" y="23"/>
                </a:moveTo>
                <a:lnTo>
                  <a:pt x="65" y="59"/>
                </a:lnTo>
                <a:lnTo>
                  <a:pt x="9" y="76"/>
                </a:lnTo>
                <a:lnTo>
                  <a:pt x="0" y="111"/>
                </a:lnTo>
                <a:lnTo>
                  <a:pt x="9" y="144"/>
                </a:lnTo>
                <a:lnTo>
                  <a:pt x="23" y="156"/>
                </a:lnTo>
                <a:lnTo>
                  <a:pt x="43" y="150"/>
                </a:lnTo>
                <a:lnTo>
                  <a:pt x="71" y="144"/>
                </a:lnTo>
                <a:lnTo>
                  <a:pt x="91" y="183"/>
                </a:lnTo>
                <a:lnTo>
                  <a:pt x="105" y="178"/>
                </a:lnTo>
                <a:lnTo>
                  <a:pt x="142" y="206"/>
                </a:lnTo>
                <a:lnTo>
                  <a:pt x="155" y="215"/>
                </a:lnTo>
                <a:lnTo>
                  <a:pt x="171" y="210"/>
                </a:lnTo>
                <a:lnTo>
                  <a:pt x="187" y="206"/>
                </a:lnTo>
                <a:lnTo>
                  <a:pt x="201" y="204"/>
                </a:lnTo>
                <a:lnTo>
                  <a:pt x="207" y="199"/>
                </a:lnTo>
                <a:lnTo>
                  <a:pt x="210" y="170"/>
                </a:lnTo>
                <a:lnTo>
                  <a:pt x="202" y="156"/>
                </a:lnTo>
                <a:lnTo>
                  <a:pt x="202" y="144"/>
                </a:lnTo>
                <a:lnTo>
                  <a:pt x="213" y="136"/>
                </a:lnTo>
                <a:lnTo>
                  <a:pt x="233" y="125"/>
                </a:lnTo>
                <a:lnTo>
                  <a:pt x="247" y="121"/>
                </a:lnTo>
                <a:lnTo>
                  <a:pt x="261" y="134"/>
                </a:lnTo>
                <a:lnTo>
                  <a:pt x="275" y="122"/>
                </a:lnTo>
                <a:lnTo>
                  <a:pt x="289" y="111"/>
                </a:lnTo>
                <a:lnTo>
                  <a:pt x="312" y="104"/>
                </a:lnTo>
                <a:lnTo>
                  <a:pt x="325" y="100"/>
                </a:lnTo>
                <a:lnTo>
                  <a:pt x="338" y="102"/>
                </a:lnTo>
                <a:lnTo>
                  <a:pt x="332" y="99"/>
                </a:lnTo>
                <a:lnTo>
                  <a:pt x="332" y="80"/>
                </a:lnTo>
                <a:lnTo>
                  <a:pt x="341" y="65"/>
                </a:lnTo>
                <a:lnTo>
                  <a:pt x="352" y="56"/>
                </a:lnTo>
                <a:lnTo>
                  <a:pt x="357" y="54"/>
                </a:lnTo>
                <a:lnTo>
                  <a:pt x="355" y="45"/>
                </a:lnTo>
                <a:lnTo>
                  <a:pt x="343" y="40"/>
                </a:lnTo>
                <a:lnTo>
                  <a:pt x="329" y="33"/>
                </a:lnTo>
                <a:lnTo>
                  <a:pt x="315" y="31"/>
                </a:lnTo>
                <a:lnTo>
                  <a:pt x="298" y="31"/>
                </a:lnTo>
                <a:lnTo>
                  <a:pt x="289" y="31"/>
                </a:lnTo>
                <a:lnTo>
                  <a:pt x="286" y="25"/>
                </a:lnTo>
                <a:lnTo>
                  <a:pt x="286" y="16"/>
                </a:lnTo>
                <a:lnTo>
                  <a:pt x="295" y="14"/>
                </a:lnTo>
                <a:lnTo>
                  <a:pt x="303" y="14"/>
                </a:lnTo>
                <a:lnTo>
                  <a:pt x="303" y="5"/>
                </a:lnTo>
                <a:lnTo>
                  <a:pt x="293" y="0"/>
                </a:lnTo>
                <a:lnTo>
                  <a:pt x="269" y="2"/>
                </a:lnTo>
                <a:lnTo>
                  <a:pt x="244" y="8"/>
                </a:lnTo>
                <a:lnTo>
                  <a:pt x="230" y="8"/>
                </a:lnTo>
                <a:lnTo>
                  <a:pt x="210" y="8"/>
                </a:lnTo>
                <a:lnTo>
                  <a:pt x="202" y="2"/>
                </a:lnTo>
                <a:lnTo>
                  <a:pt x="193" y="5"/>
                </a:lnTo>
                <a:lnTo>
                  <a:pt x="182" y="14"/>
                </a:lnTo>
                <a:lnTo>
                  <a:pt x="167" y="16"/>
                </a:lnTo>
                <a:lnTo>
                  <a:pt x="148" y="14"/>
                </a:lnTo>
                <a:lnTo>
                  <a:pt x="139" y="19"/>
                </a:lnTo>
                <a:lnTo>
                  <a:pt x="125" y="31"/>
                </a:lnTo>
                <a:lnTo>
                  <a:pt x="119" y="31"/>
                </a:lnTo>
                <a:lnTo>
                  <a:pt x="100" y="25"/>
                </a:lnTo>
                <a:lnTo>
                  <a:pt x="83" y="25"/>
                </a:lnTo>
                <a:lnTo>
                  <a:pt x="65" y="23"/>
                </a:lnTo>
              </a:path>
            </a:pathLst>
          </a:custGeom>
          <a:solidFill>
            <a:srgbClr val="C4DF9B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5" name="Freeform 21"/>
          <p:cNvSpPr>
            <a:spLocks/>
          </p:cNvSpPr>
          <p:nvPr/>
        </p:nvSpPr>
        <p:spPr bwMode="auto">
          <a:xfrm>
            <a:off x="2812328" y="1600200"/>
            <a:ext cx="957300" cy="966891"/>
          </a:xfrm>
          <a:custGeom>
            <a:avLst/>
            <a:gdLst>
              <a:gd name="T0" fmla="*/ 513 w 543"/>
              <a:gd name="T1" fmla="*/ 88 h 577"/>
              <a:gd name="T2" fmla="*/ 482 w 543"/>
              <a:gd name="T3" fmla="*/ 145 h 577"/>
              <a:gd name="T4" fmla="*/ 502 w 543"/>
              <a:gd name="T5" fmla="*/ 190 h 577"/>
              <a:gd name="T6" fmla="*/ 496 w 543"/>
              <a:gd name="T7" fmla="*/ 233 h 577"/>
              <a:gd name="T8" fmla="*/ 519 w 543"/>
              <a:gd name="T9" fmla="*/ 286 h 577"/>
              <a:gd name="T10" fmla="*/ 477 w 543"/>
              <a:gd name="T11" fmla="*/ 366 h 577"/>
              <a:gd name="T12" fmla="*/ 504 w 543"/>
              <a:gd name="T13" fmla="*/ 392 h 577"/>
              <a:gd name="T14" fmla="*/ 536 w 543"/>
              <a:gd name="T15" fmla="*/ 437 h 577"/>
              <a:gd name="T16" fmla="*/ 528 w 543"/>
              <a:gd name="T17" fmla="*/ 459 h 577"/>
              <a:gd name="T18" fmla="*/ 488 w 543"/>
              <a:gd name="T19" fmla="*/ 525 h 577"/>
              <a:gd name="T20" fmla="*/ 445 w 543"/>
              <a:gd name="T21" fmla="*/ 528 h 577"/>
              <a:gd name="T22" fmla="*/ 442 w 543"/>
              <a:gd name="T23" fmla="*/ 576 h 577"/>
              <a:gd name="T24" fmla="*/ 392 w 543"/>
              <a:gd name="T25" fmla="*/ 553 h 577"/>
              <a:gd name="T26" fmla="*/ 329 w 543"/>
              <a:gd name="T27" fmla="*/ 545 h 577"/>
              <a:gd name="T28" fmla="*/ 273 w 543"/>
              <a:gd name="T29" fmla="*/ 528 h 577"/>
              <a:gd name="T30" fmla="*/ 230 w 543"/>
              <a:gd name="T31" fmla="*/ 547 h 577"/>
              <a:gd name="T32" fmla="*/ 230 w 543"/>
              <a:gd name="T33" fmla="*/ 462 h 577"/>
              <a:gd name="T34" fmla="*/ 213 w 543"/>
              <a:gd name="T35" fmla="*/ 448 h 577"/>
              <a:gd name="T36" fmla="*/ 147 w 543"/>
              <a:gd name="T37" fmla="*/ 479 h 577"/>
              <a:gd name="T38" fmla="*/ 102 w 543"/>
              <a:gd name="T39" fmla="*/ 497 h 577"/>
              <a:gd name="T40" fmla="*/ 71 w 543"/>
              <a:gd name="T41" fmla="*/ 507 h 577"/>
              <a:gd name="T42" fmla="*/ 62 w 543"/>
              <a:gd name="T43" fmla="*/ 468 h 577"/>
              <a:gd name="T44" fmla="*/ 102 w 543"/>
              <a:gd name="T45" fmla="*/ 419 h 577"/>
              <a:gd name="T46" fmla="*/ 93 w 543"/>
              <a:gd name="T47" fmla="*/ 397 h 577"/>
              <a:gd name="T48" fmla="*/ 130 w 543"/>
              <a:gd name="T49" fmla="*/ 378 h 577"/>
              <a:gd name="T50" fmla="*/ 102 w 543"/>
              <a:gd name="T51" fmla="*/ 366 h 577"/>
              <a:gd name="T52" fmla="*/ 88 w 543"/>
              <a:gd name="T53" fmla="*/ 331 h 577"/>
              <a:gd name="T54" fmla="*/ 116 w 543"/>
              <a:gd name="T55" fmla="*/ 309 h 577"/>
              <a:gd name="T56" fmla="*/ 79 w 543"/>
              <a:gd name="T57" fmla="*/ 312 h 577"/>
              <a:gd name="T58" fmla="*/ 51 w 543"/>
              <a:gd name="T59" fmla="*/ 295 h 577"/>
              <a:gd name="T60" fmla="*/ 68 w 543"/>
              <a:gd name="T61" fmla="*/ 261 h 577"/>
              <a:gd name="T62" fmla="*/ 43 w 543"/>
              <a:gd name="T63" fmla="*/ 261 h 577"/>
              <a:gd name="T64" fmla="*/ 14 w 543"/>
              <a:gd name="T65" fmla="*/ 221 h 577"/>
              <a:gd name="T66" fmla="*/ 9 w 543"/>
              <a:gd name="T67" fmla="*/ 167 h 577"/>
              <a:gd name="T68" fmla="*/ 51 w 543"/>
              <a:gd name="T69" fmla="*/ 136 h 577"/>
              <a:gd name="T70" fmla="*/ 76 w 543"/>
              <a:gd name="T71" fmla="*/ 124 h 577"/>
              <a:gd name="T72" fmla="*/ 138 w 543"/>
              <a:gd name="T73" fmla="*/ 116 h 577"/>
              <a:gd name="T74" fmla="*/ 185 w 543"/>
              <a:gd name="T75" fmla="*/ 105 h 577"/>
              <a:gd name="T76" fmla="*/ 207 w 543"/>
              <a:gd name="T77" fmla="*/ 97 h 577"/>
              <a:gd name="T78" fmla="*/ 238 w 543"/>
              <a:gd name="T79" fmla="*/ 100 h 577"/>
              <a:gd name="T80" fmla="*/ 230 w 543"/>
              <a:gd name="T81" fmla="*/ 60 h 577"/>
              <a:gd name="T82" fmla="*/ 287 w 543"/>
              <a:gd name="T83" fmla="*/ 43 h 577"/>
              <a:gd name="T84" fmla="*/ 304 w 543"/>
              <a:gd name="T85" fmla="*/ 9 h 577"/>
              <a:gd name="T86" fmla="*/ 337 w 543"/>
              <a:gd name="T87" fmla="*/ 14 h 577"/>
              <a:gd name="T88" fmla="*/ 366 w 543"/>
              <a:gd name="T89" fmla="*/ 12 h 577"/>
              <a:gd name="T90" fmla="*/ 428 w 543"/>
              <a:gd name="T91" fmla="*/ 34 h 577"/>
              <a:gd name="T92" fmla="*/ 459 w 543"/>
              <a:gd name="T93" fmla="*/ 54 h 577"/>
              <a:gd name="T94" fmla="*/ 519 w 543"/>
              <a:gd name="T95" fmla="*/ 65 h 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543" h="577">
                <a:moveTo>
                  <a:pt x="519" y="65"/>
                </a:moveTo>
                <a:lnTo>
                  <a:pt x="522" y="79"/>
                </a:lnTo>
                <a:lnTo>
                  <a:pt x="513" y="88"/>
                </a:lnTo>
                <a:lnTo>
                  <a:pt x="504" y="97"/>
                </a:lnTo>
                <a:lnTo>
                  <a:pt x="491" y="116"/>
                </a:lnTo>
                <a:lnTo>
                  <a:pt x="482" y="145"/>
                </a:lnTo>
                <a:lnTo>
                  <a:pt x="480" y="150"/>
                </a:lnTo>
                <a:lnTo>
                  <a:pt x="502" y="179"/>
                </a:lnTo>
                <a:lnTo>
                  <a:pt x="502" y="190"/>
                </a:lnTo>
                <a:lnTo>
                  <a:pt x="504" y="204"/>
                </a:lnTo>
                <a:lnTo>
                  <a:pt x="499" y="221"/>
                </a:lnTo>
                <a:lnTo>
                  <a:pt x="496" y="233"/>
                </a:lnTo>
                <a:lnTo>
                  <a:pt x="499" y="252"/>
                </a:lnTo>
                <a:lnTo>
                  <a:pt x="511" y="276"/>
                </a:lnTo>
                <a:lnTo>
                  <a:pt x="519" y="286"/>
                </a:lnTo>
                <a:lnTo>
                  <a:pt x="513" y="300"/>
                </a:lnTo>
                <a:lnTo>
                  <a:pt x="485" y="335"/>
                </a:lnTo>
                <a:lnTo>
                  <a:pt x="477" y="366"/>
                </a:lnTo>
                <a:lnTo>
                  <a:pt x="482" y="386"/>
                </a:lnTo>
                <a:lnTo>
                  <a:pt x="491" y="395"/>
                </a:lnTo>
                <a:lnTo>
                  <a:pt x="504" y="392"/>
                </a:lnTo>
                <a:lnTo>
                  <a:pt x="513" y="392"/>
                </a:lnTo>
                <a:lnTo>
                  <a:pt x="528" y="414"/>
                </a:lnTo>
                <a:lnTo>
                  <a:pt x="536" y="437"/>
                </a:lnTo>
                <a:lnTo>
                  <a:pt x="542" y="451"/>
                </a:lnTo>
                <a:lnTo>
                  <a:pt x="539" y="459"/>
                </a:lnTo>
                <a:lnTo>
                  <a:pt x="528" y="459"/>
                </a:lnTo>
                <a:lnTo>
                  <a:pt x="519" y="474"/>
                </a:lnTo>
                <a:lnTo>
                  <a:pt x="502" y="502"/>
                </a:lnTo>
                <a:lnTo>
                  <a:pt x="488" y="525"/>
                </a:lnTo>
                <a:lnTo>
                  <a:pt x="471" y="516"/>
                </a:lnTo>
                <a:lnTo>
                  <a:pt x="457" y="516"/>
                </a:lnTo>
                <a:lnTo>
                  <a:pt x="445" y="528"/>
                </a:lnTo>
                <a:lnTo>
                  <a:pt x="434" y="542"/>
                </a:lnTo>
                <a:lnTo>
                  <a:pt x="440" y="553"/>
                </a:lnTo>
                <a:lnTo>
                  <a:pt x="442" y="576"/>
                </a:lnTo>
                <a:lnTo>
                  <a:pt x="417" y="547"/>
                </a:lnTo>
                <a:lnTo>
                  <a:pt x="406" y="553"/>
                </a:lnTo>
                <a:lnTo>
                  <a:pt x="392" y="553"/>
                </a:lnTo>
                <a:lnTo>
                  <a:pt x="377" y="556"/>
                </a:lnTo>
                <a:lnTo>
                  <a:pt x="346" y="547"/>
                </a:lnTo>
                <a:lnTo>
                  <a:pt x="329" y="545"/>
                </a:lnTo>
                <a:lnTo>
                  <a:pt x="304" y="550"/>
                </a:lnTo>
                <a:lnTo>
                  <a:pt x="283" y="539"/>
                </a:lnTo>
                <a:lnTo>
                  <a:pt x="273" y="528"/>
                </a:lnTo>
                <a:lnTo>
                  <a:pt x="266" y="531"/>
                </a:lnTo>
                <a:lnTo>
                  <a:pt x="258" y="539"/>
                </a:lnTo>
                <a:lnTo>
                  <a:pt x="230" y="547"/>
                </a:lnTo>
                <a:lnTo>
                  <a:pt x="213" y="516"/>
                </a:lnTo>
                <a:lnTo>
                  <a:pt x="230" y="476"/>
                </a:lnTo>
                <a:lnTo>
                  <a:pt x="230" y="462"/>
                </a:lnTo>
                <a:lnTo>
                  <a:pt x="226" y="448"/>
                </a:lnTo>
                <a:lnTo>
                  <a:pt x="218" y="434"/>
                </a:lnTo>
                <a:lnTo>
                  <a:pt x="213" y="448"/>
                </a:lnTo>
                <a:lnTo>
                  <a:pt x="199" y="454"/>
                </a:lnTo>
                <a:lnTo>
                  <a:pt x="181" y="466"/>
                </a:lnTo>
                <a:lnTo>
                  <a:pt x="147" y="479"/>
                </a:lnTo>
                <a:lnTo>
                  <a:pt x="128" y="483"/>
                </a:lnTo>
                <a:lnTo>
                  <a:pt x="111" y="485"/>
                </a:lnTo>
                <a:lnTo>
                  <a:pt x="102" y="497"/>
                </a:lnTo>
                <a:lnTo>
                  <a:pt x="90" y="507"/>
                </a:lnTo>
                <a:lnTo>
                  <a:pt x="68" y="519"/>
                </a:lnTo>
                <a:lnTo>
                  <a:pt x="71" y="507"/>
                </a:lnTo>
                <a:lnTo>
                  <a:pt x="62" y="502"/>
                </a:lnTo>
                <a:lnTo>
                  <a:pt x="65" y="485"/>
                </a:lnTo>
                <a:lnTo>
                  <a:pt x="62" y="468"/>
                </a:lnTo>
                <a:lnTo>
                  <a:pt x="57" y="457"/>
                </a:lnTo>
                <a:lnTo>
                  <a:pt x="76" y="443"/>
                </a:lnTo>
                <a:lnTo>
                  <a:pt x="102" y="419"/>
                </a:lnTo>
                <a:lnTo>
                  <a:pt x="90" y="414"/>
                </a:lnTo>
                <a:lnTo>
                  <a:pt x="83" y="400"/>
                </a:lnTo>
                <a:lnTo>
                  <a:pt x="93" y="397"/>
                </a:lnTo>
                <a:lnTo>
                  <a:pt x="102" y="388"/>
                </a:lnTo>
                <a:lnTo>
                  <a:pt x="122" y="383"/>
                </a:lnTo>
                <a:lnTo>
                  <a:pt x="130" y="378"/>
                </a:lnTo>
                <a:lnTo>
                  <a:pt x="128" y="366"/>
                </a:lnTo>
                <a:lnTo>
                  <a:pt x="111" y="366"/>
                </a:lnTo>
                <a:lnTo>
                  <a:pt x="102" y="366"/>
                </a:lnTo>
                <a:lnTo>
                  <a:pt x="90" y="360"/>
                </a:lnTo>
                <a:lnTo>
                  <a:pt x="88" y="349"/>
                </a:lnTo>
                <a:lnTo>
                  <a:pt x="88" y="331"/>
                </a:lnTo>
                <a:lnTo>
                  <a:pt x="93" y="321"/>
                </a:lnTo>
                <a:lnTo>
                  <a:pt x="102" y="309"/>
                </a:lnTo>
                <a:lnTo>
                  <a:pt x="116" y="309"/>
                </a:lnTo>
                <a:lnTo>
                  <a:pt x="105" y="298"/>
                </a:lnTo>
                <a:lnTo>
                  <a:pt x="85" y="304"/>
                </a:lnTo>
                <a:lnTo>
                  <a:pt x="79" y="312"/>
                </a:lnTo>
                <a:lnTo>
                  <a:pt x="57" y="326"/>
                </a:lnTo>
                <a:lnTo>
                  <a:pt x="48" y="312"/>
                </a:lnTo>
                <a:lnTo>
                  <a:pt x="51" y="295"/>
                </a:lnTo>
                <a:lnTo>
                  <a:pt x="54" y="281"/>
                </a:lnTo>
                <a:lnTo>
                  <a:pt x="65" y="269"/>
                </a:lnTo>
                <a:lnTo>
                  <a:pt x="68" y="261"/>
                </a:lnTo>
                <a:lnTo>
                  <a:pt x="62" y="252"/>
                </a:lnTo>
                <a:lnTo>
                  <a:pt x="51" y="258"/>
                </a:lnTo>
                <a:lnTo>
                  <a:pt x="43" y="261"/>
                </a:lnTo>
                <a:lnTo>
                  <a:pt x="31" y="241"/>
                </a:lnTo>
                <a:lnTo>
                  <a:pt x="23" y="227"/>
                </a:lnTo>
                <a:lnTo>
                  <a:pt x="14" y="221"/>
                </a:lnTo>
                <a:lnTo>
                  <a:pt x="0" y="216"/>
                </a:lnTo>
                <a:lnTo>
                  <a:pt x="9" y="207"/>
                </a:lnTo>
                <a:lnTo>
                  <a:pt x="9" y="167"/>
                </a:lnTo>
                <a:lnTo>
                  <a:pt x="17" y="159"/>
                </a:lnTo>
                <a:lnTo>
                  <a:pt x="37" y="145"/>
                </a:lnTo>
                <a:lnTo>
                  <a:pt x="51" y="136"/>
                </a:lnTo>
                <a:lnTo>
                  <a:pt x="62" y="131"/>
                </a:lnTo>
                <a:lnTo>
                  <a:pt x="76" y="136"/>
                </a:lnTo>
                <a:lnTo>
                  <a:pt x="76" y="124"/>
                </a:lnTo>
                <a:lnTo>
                  <a:pt x="93" y="105"/>
                </a:lnTo>
                <a:lnTo>
                  <a:pt x="105" y="108"/>
                </a:lnTo>
                <a:lnTo>
                  <a:pt x="138" y="116"/>
                </a:lnTo>
                <a:lnTo>
                  <a:pt x="150" y="122"/>
                </a:lnTo>
                <a:lnTo>
                  <a:pt x="162" y="116"/>
                </a:lnTo>
                <a:lnTo>
                  <a:pt x="185" y="105"/>
                </a:lnTo>
                <a:lnTo>
                  <a:pt x="190" y="100"/>
                </a:lnTo>
                <a:lnTo>
                  <a:pt x="199" y="105"/>
                </a:lnTo>
                <a:lnTo>
                  <a:pt x="207" y="97"/>
                </a:lnTo>
                <a:lnTo>
                  <a:pt x="216" y="102"/>
                </a:lnTo>
                <a:lnTo>
                  <a:pt x="233" y="108"/>
                </a:lnTo>
                <a:lnTo>
                  <a:pt x="238" y="100"/>
                </a:lnTo>
                <a:lnTo>
                  <a:pt x="238" y="85"/>
                </a:lnTo>
                <a:lnTo>
                  <a:pt x="233" y="71"/>
                </a:lnTo>
                <a:lnTo>
                  <a:pt x="230" y="60"/>
                </a:lnTo>
                <a:lnTo>
                  <a:pt x="250" y="51"/>
                </a:lnTo>
                <a:lnTo>
                  <a:pt x="273" y="36"/>
                </a:lnTo>
                <a:lnTo>
                  <a:pt x="287" y="43"/>
                </a:lnTo>
                <a:lnTo>
                  <a:pt x="278" y="26"/>
                </a:lnTo>
                <a:lnTo>
                  <a:pt x="289" y="20"/>
                </a:lnTo>
                <a:lnTo>
                  <a:pt x="304" y="9"/>
                </a:lnTo>
                <a:lnTo>
                  <a:pt x="315" y="0"/>
                </a:lnTo>
                <a:lnTo>
                  <a:pt x="326" y="0"/>
                </a:lnTo>
                <a:lnTo>
                  <a:pt x="337" y="14"/>
                </a:lnTo>
                <a:lnTo>
                  <a:pt x="346" y="3"/>
                </a:lnTo>
                <a:lnTo>
                  <a:pt x="361" y="3"/>
                </a:lnTo>
                <a:lnTo>
                  <a:pt x="366" y="12"/>
                </a:lnTo>
                <a:lnTo>
                  <a:pt x="389" y="12"/>
                </a:lnTo>
                <a:lnTo>
                  <a:pt x="414" y="20"/>
                </a:lnTo>
                <a:lnTo>
                  <a:pt x="428" y="34"/>
                </a:lnTo>
                <a:lnTo>
                  <a:pt x="434" y="54"/>
                </a:lnTo>
                <a:lnTo>
                  <a:pt x="442" y="60"/>
                </a:lnTo>
                <a:lnTo>
                  <a:pt x="459" y="54"/>
                </a:lnTo>
                <a:lnTo>
                  <a:pt x="473" y="62"/>
                </a:lnTo>
                <a:lnTo>
                  <a:pt x="494" y="68"/>
                </a:lnTo>
                <a:lnTo>
                  <a:pt x="519" y="65"/>
                </a:lnTo>
              </a:path>
            </a:pathLst>
          </a:custGeom>
          <a:solidFill>
            <a:srgbClr val="218535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6" name="Freeform 22"/>
          <p:cNvSpPr>
            <a:spLocks/>
          </p:cNvSpPr>
          <p:nvPr/>
        </p:nvSpPr>
        <p:spPr bwMode="auto">
          <a:xfrm>
            <a:off x="3645813" y="1941455"/>
            <a:ext cx="1997647" cy="1521066"/>
          </a:xfrm>
          <a:custGeom>
            <a:avLst/>
            <a:gdLst>
              <a:gd name="T0" fmla="*/ 63 w 1133"/>
              <a:gd name="T1" fmla="*/ 255 h 907"/>
              <a:gd name="T2" fmla="*/ 31 w 1133"/>
              <a:gd name="T3" fmla="*/ 188 h 907"/>
              <a:gd name="T4" fmla="*/ 9 w 1133"/>
              <a:gd name="T5" fmla="*/ 126 h 907"/>
              <a:gd name="T6" fmla="*/ 63 w 1133"/>
              <a:gd name="T7" fmla="*/ 63 h 907"/>
              <a:gd name="T8" fmla="*/ 151 w 1133"/>
              <a:gd name="T9" fmla="*/ 38 h 907"/>
              <a:gd name="T10" fmla="*/ 210 w 1133"/>
              <a:gd name="T11" fmla="*/ 26 h 907"/>
              <a:gd name="T12" fmla="*/ 286 w 1133"/>
              <a:gd name="T13" fmla="*/ 48 h 907"/>
              <a:gd name="T14" fmla="*/ 392 w 1133"/>
              <a:gd name="T15" fmla="*/ 29 h 907"/>
              <a:gd name="T16" fmla="*/ 469 w 1133"/>
              <a:gd name="T17" fmla="*/ 0 h 907"/>
              <a:gd name="T18" fmla="*/ 517 w 1133"/>
              <a:gd name="T19" fmla="*/ 60 h 907"/>
              <a:gd name="T20" fmla="*/ 599 w 1133"/>
              <a:gd name="T21" fmla="*/ 79 h 907"/>
              <a:gd name="T22" fmla="*/ 676 w 1133"/>
              <a:gd name="T23" fmla="*/ 111 h 907"/>
              <a:gd name="T24" fmla="*/ 698 w 1133"/>
              <a:gd name="T25" fmla="*/ 65 h 907"/>
              <a:gd name="T26" fmla="*/ 724 w 1133"/>
              <a:gd name="T27" fmla="*/ 32 h 907"/>
              <a:gd name="T28" fmla="*/ 783 w 1133"/>
              <a:gd name="T29" fmla="*/ 15 h 907"/>
              <a:gd name="T30" fmla="*/ 846 w 1133"/>
              <a:gd name="T31" fmla="*/ 55 h 907"/>
              <a:gd name="T32" fmla="*/ 840 w 1133"/>
              <a:gd name="T33" fmla="*/ 97 h 907"/>
              <a:gd name="T34" fmla="*/ 857 w 1133"/>
              <a:gd name="T35" fmla="*/ 185 h 907"/>
              <a:gd name="T36" fmla="*/ 854 w 1133"/>
              <a:gd name="T37" fmla="*/ 253 h 907"/>
              <a:gd name="T38" fmla="*/ 871 w 1133"/>
              <a:gd name="T39" fmla="*/ 327 h 907"/>
              <a:gd name="T40" fmla="*/ 902 w 1133"/>
              <a:gd name="T41" fmla="*/ 347 h 907"/>
              <a:gd name="T42" fmla="*/ 928 w 1133"/>
              <a:gd name="T43" fmla="*/ 316 h 907"/>
              <a:gd name="T44" fmla="*/ 962 w 1133"/>
              <a:gd name="T45" fmla="*/ 350 h 907"/>
              <a:gd name="T46" fmla="*/ 1064 w 1133"/>
              <a:gd name="T47" fmla="*/ 312 h 907"/>
              <a:gd name="T48" fmla="*/ 1109 w 1133"/>
              <a:gd name="T49" fmla="*/ 364 h 907"/>
              <a:gd name="T50" fmla="*/ 1123 w 1133"/>
              <a:gd name="T51" fmla="*/ 435 h 907"/>
              <a:gd name="T52" fmla="*/ 1098 w 1133"/>
              <a:gd name="T53" fmla="*/ 523 h 907"/>
              <a:gd name="T54" fmla="*/ 1047 w 1133"/>
              <a:gd name="T55" fmla="*/ 559 h 907"/>
              <a:gd name="T56" fmla="*/ 1033 w 1133"/>
              <a:gd name="T57" fmla="*/ 628 h 907"/>
              <a:gd name="T58" fmla="*/ 990 w 1133"/>
              <a:gd name="T59" fmla="*/ 574 h 907"/>
              <a:gd name="T60" fmla="*/ 883 w 1133"/>
              <a:gd name="T61" fmla="*/ 540 h 907"/>
              <a:gd name="T62" fmla="*/ 837 w 1133"/>
              <a:gd name="T63" fmla="*/ 545 h 907"/>
              <a:gd name="T64" fmla="*/ 758 w 1133"/>
              <a:gd name="T65" fmla="*/ 597 h 907"/>
              <a:gd name="T66" fmla="*/ 647 w 1133"/>
              <a:gd name="T67" fmla="*/ 710 h 907"/>
              <a:gd name="T68" fmla="*/ 564 w 1133"/>
              <a:gd name="T69" fmla="*/ 781 h 907"/>
              <a:gd name="T70" fmla="*/ 540 w 1133"/>
              <a:gd name="T71" fmla="*/ 823 h 907"/>
              <a:gd name="T72" fmla="*/ 505 w 1133"/>
              <a:gd name="T73" fmla="*/ 886 h 907"/>
              <a:gd name="T74" fmla="*/ 445 w 1133"/>
              <a:gd name="T75" fmla="*/ 878 h 907"/>
              <a:gd name="T76" fmla="*/ 355 w 1133"/>
              <a:gd name="T77" fmla="*/ 894 h 907"/>
              <a:gd name="T78" fmla="*/ 286 w 1133"/>
              <a:gd name="T79" fmla="*/ 841 h 907"/>
              <a:gd name="T80" fmla="*/ 174 w 1133"/>
              <a:gd name="T81" fmla="*/ 792 h 907"/>
              <a:gd name="T82" fmla="*/ 69 w 1133"/>
              <a:gd name="T83" fmla="*/ 858 h 907"/>
              <a:gd name="T84" fmla="*/ 46 w 1133"/>
              <a:gd name="T85" fmla="*/ 804 h 907"/>
              <a:gd name="T86" fmla="*/ 48 w 1133"/>
              <a:gd name="T87" fmla="*/ 690 h 907"/>
              <a:gd name="T88" fmla="*/ 143 w 1133"/>
              <a:gd name="T89" fmla="*/ 520 h 907"/>
              <a:gd name="T90" fmla="*/ 190 w 1133"/>
              <a:gd name="T91" fmla="*/ 443 h 907"/>
              <a:gd name="T92" fmla="*/ 128 w 1133"/>
              <a:gd name="T93" fmla="*/ 412 h 907"/>
              <a:gd name="T94" fmla="*/ 86 w 1133"/>
              <a:gd name="T95" fmla="*/ 330 h 907"/>
              <a:gd name="T96" fmla="*/ 12 w 1133"/>
              <a:gd name="T97" fmla="*/ 324 h 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133" h="907">
                <a:moveTo>
                  <a:pt x="12" y="324"/>
                </a:moveTo>
                <a:lnTo>
                  <a:pt x="29" y="293"/>
                </a:lnTo>
                <a:lnTo>
                  <a:pt x="51" y="253"/>
                </a:lnTo>
                <a:lnTo>
                  <a:pt x="63" y="255"/>
                </a:lnTo>
                <a:lnTo>
                  <a:pt x="65" y="245"/>
                </a:lnTo>
                <a:lnTo>
                  <a:pt x="51" y="202"/>
                </a:lnTo>
                <a:lnTo>
                  <a:pt x="34" y="185"/>
                </a:lnTo>
                <a:lnTo>
                  <a:pt x="31" y="188"/>
                </a:lnTo>
                <a:lnTo>
                  <a:pt x="20" y="191"/>
                </a:lnTo>
                <a:lnTo>
                  <a:pt x="6" y="176"/>
                </a:lnTo>
                <a:lnTo>
                  <a:pt x="0" y="157"/>
                </a:lnTo>
                <a:lnTo>
                  <a:pt x="9" y="126"/>
                </a:lnTo>
                <a:lnTo>
                  <a:pt x="38" y="97"/>
                </a:lnTo>
                <a:lnTo>
                  <a:pt x="43" y="79"/>
                </a:lnTo>
                <a:lnTo>
                  <a:pt x="38" y="65"/>
                </a:lnTo>
                <a:lnTo>
                  <a:pt x="63" y="63"/>
                </a:lnTo>
                <a:lnTo>
                  <a:pt x="100" y="65"/>
                </a:lnTo>
                <a:lnTo>
                  <a:pt x="117" y="65"/>
                </a:lnTo>
                <a:lnTo>
                  <a:pt x="131" y="60"/>
                </a:lnTo>
                <a:lnTo>
                  <a:pt x="151" y="38"/>
                </a:lnTo>
                <a:lnTo>
                  <a:pt x="153" y="32"/>
                </a:lnTo>
                <a:lnTo>
                  <a:pt x="165" y="34"/>
                </a:lnTo>
                <a:lnTo>
                  <a:pt x="179" y="46"/>
                </a:lnTo>
                <a:lnTo>
                  <a:pt x="210" y="26"/>
                </a:lnTo>
                <a:lnTo>
                  <a:pt x="236" y="38"/>
                </a:lnTo>
                <a:lnTo>
                  <a:pt x="253" y="51"/>
                </a:lnTo>
                <a:lnTo>
                  <a:pt x="270" y="57"/>
                </a:lnTo>
                <a:lnTo>
                  <a:pt x="286" y="48"/>
                </a:lnTo>
                <a:lnTo>
                  <a:pt x="312" y="29"/>
                </a:lnTo>
                <a:lnTo>
                  <a:pt x="358" y="43"/>
                </a:lnTo>
                <a:lnTo>
                  <a:pt x="369" y="38"/>
                </a:lnTo>
                <a:lnTo>
                  <a:pt x="392" y="29"/>
                </a:lnTo>
                <a:lnTo>
                  <a:pt x="412" y="34"/>
                </a:lnTo>
                <a:lnTo>
                  <a:pt x="435" y="26"/>
                </a:lnTo>
                <a:lnTo>
                  <a:pt x="452" y="12"/>
                </a:lnTo>
                <a:lnTo>
                  <a:pt x="469" y="0"/>
                </a:lnTo>
                <a:lnTo>
                  <a:pt x="491" y="12"/>
                </a:lnTo>
                <a:lnTo>
                  <a:pt x="500" y="32"/>
                </a:lnTo>
                <a:lnTo>
                  <a:pt x="505" y="51"/>
                </a:lnTo>
                <a:lnTo>
                  <a:pt x="517" y="60"/>
                </a:lnTo>
                <a:lnTo>
                  <a:pt x="536" y="55"/>
                </a:lnTo>
                <a:lnTo>
                  <a:pt x="564" y="46"/>
                </a:lnTo>
                <a:lnTo>
                  <a:pt x="585" y="88"/>
                </a:lnTo>
                <a:lnTo>
                  <a:pt x="599" y="79"/>
                </a:lnTo>
                <a:lnTo>
                  <a:pt x="628" y="103"/>
                </a:lnTo>
                <a:lnTo>
                  <a:pt x="647" y="119"/>
                </a:lnTo>
                <a:lnTo>
                  <a:pt x="659" y="117"/>
                </a:lnTo>
                <a:lnTo>
                  <a:pt x="676" y="111"/>
                </a:lnTo>
                <a:lnTo>
                  <a:pt x="692" y="108"/>
                </a:lnTo>
                <a:lnTo>
                  <a:pt x="701" y="103"/>
                </a:lnTo>
                <a:lnTo>
                  <a:pt x="704" y="72"/>
                </a:lnTo>
                <a:lnTo>
                  <a:pt x="698" y="65"/>
                </a:lnTo>
                <a:lnTo>
                  <a:pt x="692" y="55"/>
                </a:lnTo>
                <a:lnTo>
                  <a:pt x="695" y="46"/>
                </a:lnTo>
                <a:lnTo>
                  <a:pt x="707" y="38"/>
                </a:lnTo>
                <a:lnTo>
                  <a:pt x="724" y="32"/>
                </a:lnTo>
                <a:lnTo>
                  <a:pt x="740" y="26"/>
                </a:lnTo>
                <a:lnTo>
                  <a:pt x="755" y="38"/>
                </a:lnTo>
                <a:lnTo>
                  <a:pt x="769" y="26"/>
                </a:lnTo>
                <a:lnTo>
                  <a:pt x="783" y="15"/>
                </a:lnTo>
                <a:lnTo>
                  <a:pt x="809" y="9"/>
                </a:lnTo>
                <a:lnTo>
                  <a:pt x="828" y="0"/>
                </a:lnTo>
                <a:lnTo>
                  <a:pt x="851" y="32"/>
                </a:lnTo>
                <a:lnTo>
                  <a:pt x="846" y="55"/>
                </a:lnTo>
                <a:lnTo>
                  <a:pt x="868" y="77"/>
                </a:lnTo>
                <a:lnTo>
                  <a:pt x="868" y="88"/>
                </a:lnTo>
                <a:lnTo>
                  <a:pt x="854" y="94"/>
                </a:lnTo>
                <a:lnTo>
                  <a:pt x="840" y="97"/>
                </a:lnTo>
                <a:lnTo>
                  <a:pt x="843" y="122"/>
                </a:lnTo>
                <a:lnTo>
                  <a:pt x="868" y="131"/>
                </a:lnTo>
                <a:lnTo>
                  <a:pt x="877" y="159"/>
                </a:lnTo>
                <a:lnTo>
                  <a:pt x="857" y="185"/>
                </a:lnTo>
                <a:lnTo>
                  <a:pt x="868" y="210"/>
                </a:lnTo>
                <a:lnTo>
                  <a:pt x="874" y="236"/>
                </a:lnTo>
                <a:lnTo>
                  <a:pt x="866" y="245"/>
                </a:lnTo>
                <a:lnTo>
                  <a:pt x="854" y="253"/>
                </a:lnTo>
                <a:lnTo>
                  <a:pt x="851" y="267"/>
                </a:lnTo>
                <a:lnTo>
                  <a:pt x="866" y="290"/>
                </a:lnTo>
                <a:lnTo>
                  <a:pt x="871" y="304"/>
                </a:lnTo>
                <a:lnTo>
                  <a:pt x="871" y="327"/>
                </a:lnTo>
                <a:lnTo>
                  <a:pt x="871" y="347"/>
                </a:lnTo>
                <a:lnTo>
                  <a:pt x="877" y="355"/>
                </a:lnTo>
                <a:lnTo>
                  <a:pt x="883" y="355"/>
                </a:lnTo>
                <a:lnTo>
                  <a:pt x="902" y="347"/>
                </a:lnTo>
                <a:lnTo>
                  <a:pt x="902" y="324"/>
                </a:lnTo>
                <a:lnTo>
                  <a:pt x="911" y="316"/>
                </a:lnTo>
                <a:lnTo>
                  <a:pt x="916" y="307"/>
                </a:lnTo>
                <a:lnTo>
                  <a:pt x="928" y="316"/>
                </a:lnTo>
                <a:lnTo>
                  <a:pt x="931" y="341"/>
                </a:lnTo>
                <a:lnTo>
                  <a:pt x="933" y="355"/>
                </a:lnTo>
                <a:lnTo>
                  <a:pt x="945" y="355"/>
                </a:lnTo>
                <a:lnTo>
                  <a:pt x="962" y="350"/>
                </a:lnTo>
                <a:lnTo>
                  <a:pt x="970" y="338"/>
                </a:lnTo>
                <a:lnTo>
                  <a:pt x="979" y="324"/>
                </a:lnTo>
                <a:lnTo>
                  <a:pt x="979" y="312"/>
                </a:lnTo>
                <a:lnTo>
                  <a:pt x="1064" y="312"/>
                </a:lnTo>
                <a:lnTo>
                  <a:pt x="1067" y="333"/>
                </a:lnTo>
                <a:lnTo>
                  <a:pt x="1070" y="352"/>
                </a:lnTo>
                <a:lnTo>
                  <a:pt x="1082" y="361"/>
                </a:lnTo>
                <a:lnTo>
                  <a:pt x="1109" y="364"/>
                </a:lnTo>
                <a:lnTo>
                  <a:pt x="1113" y="378"/>
                </a:lnTo>
                <a:lnTo>
                  <a:pt x="1132" y="390"/>
                </a:lnTo>
                <a:lnTo>
                  <a:pt x="1127" y="415"/>
                </a:lnTo>
                <a:lnTo>
                  <a:pt x="1123" y="435"/>
                </a:lnTo>
                <a:lnTo>
                  <a:pt x="1106" y="455"/>
                </a:lnTo>
                <a:lnTo>
                  <a:pt x="1087" y="466"/>
                </a:lnTo>
                <a:lnTo>
                  <a:pt x="1087" y="497"/>
                </a:lnTo>
                <a:lnTo>
                  <a:pt x="1098" y="523"/>
                </a:lnTo>
                <a:lnTo>
                  <a:pt x="1082" y="531"/>
                </a:lnTo>
                <a:lnTo>
                  <a:pt x="1075" y="511"/>
                </a:lnTo>
                <a:lnTo>
                  <a:pt x="1067" y="537"/>
                </a:lnTo>
                <a:lnTo>
                  <a:pt x="1047" y="559"/>
                </a:lnTo>
                <a:lnTo>
                  <a:pt x="1064" y="588"/>
                </a:lnTo>
                <a:lnTo>
                  <a:pt x="1078" y="611"/>
                </a:lnTo>
                <a:lnTo>
                  <a:pt x="1058" y="625"/>
                </a:lnTo>
                <a:lnTo>
                  <a:pt x="1033" y="628"/>
                </a:lnTo>
                <a:lnTo>
                  <a:pt x="1010" y="625"/>
                </a:lnTo>
                <a:lnTo>
                  <a:pt x="985" y="642"/>
                </a:lnTo>
                <a:lnTo>
                  <a:pt x="970" y="594"/>
                </a:lnTo>
                <a:lnTo>
                  <a:pt x="990" y="574"/>
                </a:lnTo>
                <a:lnTo>
                  <a:pt x="942" y="566"/>
                </a:lnTo>
                <a:lnTo>
                  <a:pt x="916" y="551"/>
                </a:lnTo>
                <a:lnTo>
                  <a:pt x="902" y="557"/>
                </a:lnTo>
                <a:lnTo>
                  <a:pt x="883" y="540"/>
                </a:lnTo>
                <a:lnTo>
                  <a:pt x="877" y="554"/>
                </a:lnTo>
                <a:lnTo>
                  <a:pt x="863" y="562"/>
                </a:lnTo>
                <a:lnTo>
                  <a:pt x="851" y="559"/>
                </a:lnTo>
                <a:lnTo>
                  <a:pt x="837" y="545"/>
                </a:lnTo>
                <a:lnTo>
                  <a:pt x="823" y="551"/>
                </a:lnTo>
                <a:lnTo>
                  <a:pt x="806" y="568"/>
                </a:lnTo>
                <a:lnTo>
                  <a:pt x="789" y="583"/>
                </a:lnTo>
                <a:lnTo>
                  <a:pt x="758" y="597"/>
                </a:lnTo>
                <a:lnTo>
                  <a:pt x="744" y="602"/>
                </a:lnTo>
                <a:lnTo>
                  <a:pt x="724" y="623"/>
                </a:lnTo>
                <a:lnTo>
                  <a:pt x="650" y="685"/>
                </a:lnTo>
                <a:lnTo>
                  <a:pt x="647" y="710"/>
                </a:lnTo>
                <a:lnTo>
                  <a:pt x="628" y="707"/>
                </a:lnTo>
                <a:lnTo>
                  <a:pt x="616" y="735"/>
                </a:lnTo>
                <a:lnTo>
                  <a:pt x="582" y="766"/>
                </a:lnTo>
                <a:lnTo>
                  <a:pt x="564" y="781"/>
                </a:lnTo>
                <a:lnTo>
                  <a:pt x="568" y="790"/>
                </a:lnTo>
                <a:lnTo>
                  <a:pt x="571" y="801"/>
                </a:lnTo>
                <a:lnTo>
                  <a:pt x="559" y="809"/>
                </a:lnTo>
                <a:lnTo>
                  <a:pt x="540" y="823"/>
                </a:lnTo>
                <a:lnTo>
                  <a:pt x="528" y="827"/>
                </a:lnTo>
                <a:lnTo>
                  <a:pt x="525" y="852"/>
                </a:lnTo>
                <a:lnTo>
                  <a:pt x="519" y="880"/>
                </a:lnTo>
                <a:lnTo>
                  <a:pt x="505" y="886"/>
                </a:lnTo>
                <a:lnTo>
                  <a:pt x="491" y="855"/>
                </a:lnTo>
                <a:lnTo>
                  <a:pt x="474" y="841"/>
                </a:lnTo>
                <a:lnTo>
                  <a:pt x="454" y="852"/>
                </a:lnTo>
                <a:lnTo>
                  <a:pt x="445" y="878"/>
                </a:lnTo>
                <a:lnTo>
                  <a:pt x="409" y="880"/>
                </a:lnTo>
                <a:lnTo>
                  <a:pt x="389" y="886"/>
                </a:lnTo>
                <a:lnTo>
                  <a:pt x="364" y="906"/>
                </a:lnTo>
                <a:lnTo>
                  <a:pt x="355" y="894"/>
                </a:lnTo>
                <a:lnTo>
                  <a:pt x="350" y="861"/>
                </a:lnTo>
                <a:lnTo>
                  <a:pt x="341" y="849"/>
                </a:lnTo>
                <a:lnTo>
                  <a:pt x="310" y="869"/>
                </a:lnTo>
                <a:lnTo>
                  <a:pt x="286" y="841"/>
                </a:lnTo>
                <a:lnTo>
                  <a:pt x="259" y="846"/>
                </a:lnTo>
                <a:lnTo>
                  <a:pt x="238" y="838"/>
                </a:lnTo>
                <a:lnTo>
                  <a:pt x="216" y="844"/>
                </a:lnTo>
                <a:lnTo>
                  <a:pt x="174" y="792"/>
                </a:lnTo>
                <a:lnTo>
                  <a:pt x="153" y="792"/>
                </a:lnTo>
                <a:lnTo>
                  <a:pt x="122" y="818"/>
                </a:lnTo>
                <a:lnTo>
                  <a:pt x="94" y="823"/>
                </a:lnTo>
                <a:lnTo>
                  <a:pt x="69" y="858"/>
                </a:lnTo>
                <a:lnTo>
                  <a:pt x="46" y="844"/>
                </a:lnTo>
                <a:lnTo>
                  <a:pt x="6" y="863"/>
                </a:lnTo>
                <a:lnTo>
                  <a:pt x="0" y="832"/>
                </a:lnTo>
                <a:lnTo>
                  <a:pt x="46" y="804"/>
                </a:lnTo>
                <a:lnTo>
                  <a:pt x="38" y="787"/>
                </a:lnTo>
                <a:lnTo>
                  <a:pt x="31" y="770"/>
                </a:lnTo>
                <a:lnTo>
                  <a:pt x="55" y="735"/>
                </a:lnTo>
                <a:lnTo>
                  <a:pt x="48" y="690"/>
                </a:lnTo>
                <a:lnTo>
                  <a:pt x="55" y="602"/>
                </a:lnTo>
                <a:lnTo>
                  <a:pt x="77" y="571"/>
                </a:lnTo>
                <a:lnTo>
                  <a:pt x="111" y="545"/>
                </a:lnTo>
                <a:lnTo>
                  <a:pt x="143" y="520"/>
                </a:lnTo>
                <a:lnTo>
                  <a:pt x="171" y="497"/>
                </a:lnTo>
                <a:lnTo>
                  <a:pt x="185" y="480"/>
                </a:lnTo>
                <a:lnTo>
                  <a:pt x="193" y="466"/>
                </a:lnTo>
                <a:lnTo>
                  <a:pt x="190" y="443"/>
                </a:lnTo>
                <a:lnTo>
                  <a:pt x="176" y="429"/>
                </a:lnTo>
                <a:lnTo>
                  <a:pt x="157" y="423"/>
                </a:lnTo>
                <a:lnTo>
                  <a:pt x="134" y="423"/>
                </a:lnTo>
                <a:lnTo>
                  <a:pt x="128" y="412"/>
                </a:lnTo>
                <a:lnTo>
                  <a:pt x="125" y="392"/>
                </a:lnTo>
                <a:lnTo>
                  <a:pt x="119" y="364"/>
                </a:lnTo>
                <a:lnTo>
                  <a:pt x="103" y="338"/>
                </a:lnTo>
                <a:lnTo>
                  <a:pt x="86" y="330"/>
                </a:lnTo>
                <a:lnTo>
                  <a:pt x="57" y="324"/>
                </a:lnTo>
                <a:lnTo>
                  <a:pt x="38" y="327"/>
                </a:lnTo>
                <a:lnTo>
                  <a:pt x="26" y="330"/>
                </a:lnTo>
                <a:lnTo>
                  <a:pt x="12" y="324"/>
                </a:lnTo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grpSp>
        <p:nvGrpSpPr>
          <p:cNvPr id="27" name="Group 42"/>
          <p:cNvGrpSpPr>
            <a:grpSpLocks/>
          </p:cNvGrpSpPr>
          <p:nvPr/>
        </p:nvGrpSpPr>
        <p:grpSpPr bwMode="auto">
          <a:xfrm>
            <a:off x="1157438" y="5280430"/>
            <a:ext cx="2105425" cy="765638"/>
            <a:chOff x="3696" y="3336"/>
            <a:chExt cx="1249" cy="457"/>
          </a:xfrm>
          <a:solidFill>
            <a:srgbClr val="007FC7"/>
          </a:solidFill>
        </p:grpSpPr>
        <p:sp>
          <p:nvSpPr>
            <p:cNvPr id="28" name="Freeform 43"/>
            <p:cNvSpPr>
              <a:spLocks/>
            </p:cNvSpPr>
            <p:nvPr/>
          </p:nvSpPr>
          <p:spPr bwMode="auto">
            <a:xfrm>
              <a:off x="3759" y="3453"/>
              <a:ext cx="66" cy="104"/>
            </a:xfrm>
            <a:custGeom>
              <a:avLst/>
              <a:gdLst>
                <a:gd name="T0" fmla="*/ 65 w 66"/>
                <a:gd name="T1" fmla="*/ 69 h 104"/>
                <a:gd name="T2" fmla="*/ 58 w 66"/>
                <a:gd name="T3" fmla="*/ 0 h 104"/>
                <a:gd name="T4" fmla="*/ 16 w 66"/>
                <a:gd name="T5" fmla="*/ 0 h 104"/>
                <a:gd name="T6" fmla="*/ 0 w 66"/>
                <a:gd name="T7" fmla="*/ 23 h 104"/>
                <a:gd name="T8" fmla="*/ 25 w 66"/>
                <a:gd name="T9" fmla="*/ 96 h 104"/>
                <a:gd name="T10" fmla="*/ 46 w 66"/>
                <a:gd name="T11" fmla="*/ 103 h 104"/>
                <a:gd name="T12" fmla="*/ 65 w 66"/>
                <a:gd name="T13" fmla="*/ 69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104">
                  <a:moveTo>
                    <a:pt x="65" y="69"/>
                  </a:moveTo>
                  <a:lnTo>
                    <a:pt x="58" y="0"/>
                  </a:lnTo>
                  <a:lnTo>
                    <a:pt x="16" y="0"/>
                  </a:lnTo>
                  <a:lnTo>
                    <a:pt x="0" y="23"/>
                  </a:lnTo>
                  <a:lnTo>
                    <a:pt x="25" y="96"/>
                  </a:lnTo>
                  <a:lnTo>
                    <a:pt x="46" y="103"/>
                  </a:lnTo>
                  <a:lnTo>
                    <a:pt x="65" y="69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0" name="Freeform 44"/>
            <p:cNvSpPr>
              <a:spLocks/>
            </p:cNvSpPr>
            <p:nvPr/>
          </p:nvSpPr>
          <p:spPr bwMode="auto">
            <a:xfrm>
              <a:off x="4836" y="3336"/>
              <a:ext cx="109" cy="114"/>
            </a:xfrm>
            <a:custGeom>
              <a:avLst/>
              <a:gdLst>
                <a:gd name="T0" fmla="*/ 102 w 109"/>
                <a:gd name="T1" fmla="*/ 63 h 114"/>
                <a:gd name="T2" fmla="*/ 108 w 109"/>
                <a:gd name="T3" fmla="*/ 0 h 114"/>
                <a:gd name="T4" fmla="*/ 85 w 109"/>
                <a:gd name="T5" fmla="*/ 5 h 114"/>
                <a:gd name="T6" fmla="*/ 83 w 109"/>
                <a:gd name="T7" fmla="*/ 27 h 114"/>
                <a:gd name="T8" fmla="*/ 15 w 109"/>
                <a:gd name="T9" fmla="*/ 45 h 114"/>
                <a:gd name="T10" fmla="*/ 0 w 109"/>
                <a:gd name="T11" fmla="*/ 107 h 114"/>
                <a:gd name="T12" fmla="*/ 36 w 109"/>
                <a:gd name="T13" fmla="*/ 113 h 114"/>
                <a:gd name="T14" fmla="*/ 52 w 109"/>
                <a:gd name="T15" fmla="*/ 84 h 114"/>
                <a:gd name="T16" fmla="*/ 102 w 109"/>
                <a:gd name="T17" fmla="*/ 63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9" h="114">
                  <a:moveTo>
                    <a:pt x="102" y="63"/>
                  </a:moveTo>
                  <a:lnTo>
                    <a:pt x="108" y="0"/>
                  </a:lnTo>
                  <a:lnTo>
                    <a:pt x="85" y="5"/>
                  </a:lnTo>
                  <a:lnTo>
                    <a:pt x="83" y="27"/>
                  </a:lnTo>
                  <a:lnTo>
                    <a:pt x="15" y="45"/>
                  </a:lnTo>
                  <a:lnTo>
                    <a:pt x="0" y="107"/>
                  </a:lnTo>
                  <a:lnTo>
                    <a:pt x="36" y="113"/>
                  </a:lnTo>
                  <a:lnTo>
                    <a:pt x="52" y="84"/>
                  </a:lnTo>
                  <a:lnTo>
                    <a:pt x="102" y="63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1" name="Freeform 45"/>
            <p:cNvSpPr>
              <a:spLocks/>
            </p:cNvSpPr>
            <p:nvPr/>
          </p:nvSpPr>
          <p:spPr bwMode="auto">
            <a:xfrm>
              <a:off x="3923" y="3633"/>
              <a:ext cx="66" cy="53"/>
            </a:xfrm>
            <a:custGeom>
              <a:avLst/>
              <a:gdLst>
                <a:gd name="T0" fmla="*/ 65 w 66"/>
                <a:gd name="T1" fmla="*/ 21 h 53"/>
                <a:gd name="T2" fmla="*/ 24 w 66"/>
                <a:gd name="T3" fmla="*/ 0 h 53"/>
                <a:gd name="T4" fmla="*/ 0 w 66"/>
                <a:gd name="T5" fmla="*/ 18 h 53"/>
                <a:gd name="T6" fmla="*/ 19 w 66"/>
                <a:gd name="T7" fmla="*/ 52 h 53"/>
                <a:gd name="T8" fmla="*/ 54 w 66"/>
                <a:gd name="T9" fmla="*/ 52 h 53"/>
                <a:gd name="T10" fmla="*/ 65 w 66"/>
                <a:gd name="T11" fmla="*/ 2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53">
                  <a:moveTo>
                    <a:pt x="65" y="21"/>
                  </a:moveTo>
                  <a:lnTo>
                    <a:pt x="24" y="0"/>
                  </a:lnTo>
                  <a:lnTo>
                    <a:pt x="0" y="18"/>
                  </a:lnTo>
                  <a:lnTo>
                    <a:pt x="19" y="52"/>
                  </a:lnTo>
                  <a:lnTo>
                    <a:pt x="54" y="52"/>
                  </a:lnTo>
                  <a:lnTo>
                    <a:pt x="65" y="21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2" name="Freeform 46"/>
            <p:cNvSpPr>
              <a:spLocks/>
            </p:cNvSpPr>
            <p:nvPr/>
          </p:nvSpPr>
          <p:spPr bwMode="auto">
            <a:xfrm>
              <a:off x="3696" y="3732"/>
              <a:ext cx="86" cy="61"/>
            </a:xfrm>
            <a:custGeom>
              <a:avLst/>
              <a:gdLst>
                <a:gd name="T0" fmla="*/ 55 w 86"/>
                <a:gd name="T1" fmla="*/ 60 h 61"/>
                <a:gd name="T2" fmla="*/ 85 w 86"/>
                <a:gd name="T3" fmla="*/ 5 h 61"/>
                <a:gd name="T4" fmla="*/ 57 w 86"/>
                <a:gd name="T5" fmla="*/ 0 h 61"/>
                <a:gd name="T6" fmla="*/ 41 w 86"/>
                <a:gd name="T7" fmla="*/ 18 h 61"/>
                <a:gd name="T8" fmla="*/ 13 w 86"/>
                <a:gd name="T9" fmla="*/ 18 h 61"/>
                <a:gd name="T10" fmla="*/ 0 w 86"/>
                <a:gd name="T11" fmla="*/ 36 h 61"/>
                <a:gd name="T12" fmla="*/ 55 w 86"/>
                <a:gd name="T13" fmla="*/ 6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61">
                  <a:moveTo>
                    <a:pt x="55" y="60"/>
                  </a:moveTo>
                  <a:lnTo>
                    <a:pt x="85" y="5"/>
                  </a:lnTo>
                  <a:lnTo>
                    <a:pt x="57" y="0"/>
                  </a:lnTo>
                  <a:lnTo>
                    <a:pt x="41" y="18"/>
                  </a:lnTo>
                  <a:lnTo>
                    <a:pt x="13" y="18"/>
                  </a:lnTo>
                  <a:lnTo>
                    <a:pt x="0" y="36"/>
                  </a:lnTo>
                  <a:lnTo>
                    <a:pt x="55" y="6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3" name="Freeform 47"/>
            <p:cNvSpPr>
              <a:spLocks/>
            </p:cNvSpPr>
            <p:nvPr/>
          </p:nvSpPr>
          <p:spPr bwMode="auto">
            <a:xfrm>
              <a:off x="4327" y="3647"/>
              <a:ext cx="120" cy="121"/>
            </a:xfrm>
            <a:custGeom>
              <a:avLst/>
              <a:gdLst>
                <a:gd name="T0" fmla="*/ 119 w 120"/>
                <a:gd name="T1" fmla="*/ 97 h 121"/>
                <a:gd name="T2" fmla="*/ 110 w 120"/>
                <a:gd name="T3" fmla="*/ 13 h 121"/>
                <a:gd name="T4" fmla="*/ 33 w 120"/>
                <a:gd name="T5" fmla="*/ 0 h 121"/>
                <a:gd name="T6" fmla="*/ 25 w 120"/>
                <a:gd name="T7" fmla="*/ 36 h 121"/>
                <a:gd name="T8" fmla="*/ 0 w 120"/>
                <a:gd name="T9" fmla="*/ 44 h 121"/>
                <a:gd name="T10" fmla="*/ 9 w 120"/>
                <a:gd name="T11" fmla="*/ 102 h 121"/>
                <a:gd name="T12" fmla="*/ 58 w 120"/>
                <a:gd name="T13" fmla="*/ 120 h 121"/>
                <a:gd name="T14" fmla="*/ 119 w 120"/>
                <a:gd name="T15" fmla="*/ 9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121">
                  <a:moveTo>
                    <a:pt x="119" y="97"/>
                  </a:moveTo>
                  <a:lnTo>
                    <a:pt x="110" y="13"/>
                  </a:lnTo>
                  <a:lnTo>
                    <a:pt x="33" y="0"/>
                  </a:lnTo>
                  <a:lnTo>
                    <a:pt x="25" y="36"/>
                  </a:lnTo>
                  <a:lnTo>
                    <a:pt x="0" y="44"/>
                  </a:lnTo>
                  <a:lnTo>
                    <a:pt x="9" y="102"/>
                  </a:lnTo>
                  <a:lnTo>
                    <a:pt x="58" y="120"/>
                  </a:lnTo>
                  <a:lnTo>
                    <a:pt x="119" y="97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4" name="Freeform 48"/>
            <p:cNvSpPr>
              <a:spLocks/>
            </p:cNvSpPr>
            <p:nvPr/>
          </p:nvSpPr>
          <p:spPr bwMode="auto">
            <a:xfrm>
              <a:off x="4038" y="3541"/>
              <a:ext cx="183" cy="153"/>
            </a:xfrm>
            <a:custGeom>
              <a:avLst/>
              <a:gdLst>
                <a:gd name="T0" fmla="*/ 99 w 183"/>
                <a:gd name="T1" fmla="*/ 146 h 153"/>
                <a:gd name="T2" fmla="*/ 130 w 183"/>
                <a:gd name="T3" fmla="*/ 109 h 153"/>
                <a:gd name="T4" fmla="*/ 149 w 183"/>
                <a:gd name="T5" fmla="*/ 51 h 153"/>
                <a:gd name="T6" fmla="*/ 182 w 183"/>
                <a:gd name="T7" fmla="*/ 13 h 153"/>
                <a:gd name="T8" fmla="*/ 152 w 183"/>
                <a:gd name="T9" fmla="*/ 0 h 153"/>
                <a:gd name="T10" fmla="*/ 112 w 183"/>
                <a:gd name="T11" fmla="*/ 34 h 153"/>
                <a:gd name="T12" fmla="*/ 0 w 183"/>
                <a:gd name="T13" fmla="*/ 55 h 153"/>
                <a:gd name="T14" fmla="*/ 53 w 183"/>
                <a:gd name="T15" fmla="*/ 152 h 153"/>
                <a:gd name="T16" fmla="*/ 99 w 183"/>
                <a:gd name="T17" fmla="*/ 146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3" h="153">
                  <a:moveTo>
                    <a:pt x="99" y="146"/>
                  </a:moveTo>
                  <a:lnTo>
                    <a:pt x="130" y="109"/>
                  </a:lnTo>
                  <a:lnTo>
                    <a:pt x="149" y="51"/>
                  </a:lnTo>
                  <a:lnTo>
                    <a:pt x="182" y="13"/>
                  </a:lnTo>
                  <a:lnTo>
                    <a:pt x="152" y="0"/>
                  </a:lnTo>
                  <a:lnTo>
                    <a:pt x="112" y="34"/>
                  </a:lnTo>
                  <a:lnTo>
                    <a:pt x="0" y="55"/>
                  </a:lnTo>
                  <a:lnTo>
                    <a:pt x="53" y="152"/>
                  </a:lnTo>
                  <a:lnTo>
                    <a:pt x="99" y="146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5" name="Freeform 49"/>
            <p:cNvSpPr>
              <a:spLocks/>
            </p:cNvSpPr>
            <p:nvPr/>
          </p:nvSpPr>
          <p:spPr bwMode="auto">
            <a:xfrm>
              <a:off x="4678" y="3472"/>
              <a:ext cx="174" cy="208"/>
            </a:xfrm>
            <a:custGeom>
              <a:avLst/>
              <a:gdLst>
                <a:gd name="T0" fmla="*/ 146 w 174"/>
                <a:gd name="T1" fmla="*/ 158 h 208"/>
                <a:gd name="T2" fmla="*/ 173 w 174"/>
                <a:gd name="T3" fmla="*/ 66 h 208"/>
                <a:gd name="T4" fmla="*/ 163 w 174"/>
                <a:gd name="T5" fmla="*/ 0 h 208"/>
                <a:gd name="T6" fmla="*/ 130 w 174"/>
                <a:gd name="T7" fmla="*/ 2 h 208"/>
                <a:gd name="T8" fmla="*/ 88 w 174"/>
                <a:gd name="T9" fmla="*/ 87 h 208"/>
                <a:gd name="T10" fmla="*/ 69 w 174"/>
                <a:gd name="T11" fmla="*/ 154 h 208"/>
                <a:gd name="T12" fmla="*/ 47 w 174"/>
                <a:gd name="T13" fmla="*/ 183 h 208"/>
                <a:gd name="T14" fmla="*/ 0 w 174"/>
                <a:gd name="T15" fmla="*/ 199 h 208"/>
                <a:gd name="T16" fmla="*/ 48 w 174"/>
                <a:gd name="T17" fmla="*/ 207 h 208"/>
                <a:gd name="T18" fmla="*/ 88 w 174"/>
                <a:gd name="T19" fmla="*/ 162 h 208"/>
                <a:gd name="T20" fmla="*/ 146 w 174"/>
                <a:gd name="T21" fmla="*/ 15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208">
                  <a:moveTo>
                    <a:pt x="146" y="158"/>
                  </a:moveTo>
                  <a:lnTo>
                    <a:pt x="173" y="66"/>
                  </a:lnTo>
                  <a:lnTo>
                    <a:pt x="163" y="0"/>
                  </a:lnTo>
                  <a:lnTo>
                    <a:pt x="130" y="2"/>
                  </a:lnTo>
                  <a:lnTo>
                    <a:pt x="88" y="87"/>
                  </a:lnTo>
                  <a:lnTo>
                    <a:pt x="69" y="154"/>
                  </a:lnTo>
                  <a:lnTo>
                    <a:pt x="47" y="183"/>
                  </a:lnTo>
                  <a:lnTo>
                    <a:pt x="0" y="199"/>
                  </a:lnTo>
                  <a:lnTo>
                    <a:pt x="48" y="207"/>
                  </a:lnTo>
                  <a:lnTo>
                    <a:pt x="88" y="162"/>
                  </a:lnTo>
                  <a:lnTo>
                    <a:pt x="146" y="158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</p:grpSp>
      <p:sp>
        <p:nvSpPr>
          <p:cNvPr id="36" name="Line 50"/>
          <p:cNvSpPr>
            <a:spLocks noChangeShapeType="1"/>
          </p:cNvSpPr>
          <p:nvPr/>
        </p:nvSpPr>
        <p:spPr bwMode="auto">
          <a:xfrm>
            <a:off x="1047960" y="5136054"/>
            <a:ext cx="2495319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37" name="Line 51"/>
          <p:cNvSpPr>
            <a:spLocks noChangeShapeType="1"/>
          </p:cNvSpPr>
          <p:nvPr/>
        </p:nvSpPr>
        <p:spPr bwMode="auto">
          <a:xfrm>
            <a:off x="3549177" y="5136054"/>
            <a:ext cx="0" cy="91001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38" name="37 Rectángulo"/>
          <p:cNvSpPr/>
          <p:nvPr/>
        </p:nvSpPr>
        <p:spPr>
          <a:xfrm>
            <a:off x="4246768" y="4767021"/>
            <a:ext cx="397868" cy="212247"/>
          </a:xfrm>
          <a:prstGeom prst="rect">
            <a:avLst/>
          </a:prstGeom>
          <a:noFill/>
          <a:ln w="28575">
            <a:solidFill>
              <a:srgbClr val="21853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60%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39" name="38 Rectángulo"/>
          <p:cNvSpPr/>
          <p:nvPr/>
        </p:nvSpPr>
        <p:spPr>
          <a:xfrm>
            <a:off x="5850698" y="2666988"/>
            <a:ext cx="397868" cy="212247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79%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0" name="39 Rectángulo"/>
          <p:cNvSpPr/>
          <p:nvPr/>
        </p:nvSpPr>
        <p:spPr>
          <a:xfrm>
            <a:off x="3860612" y="1755122"/>
            <a:ext cx="585089" cy="226102"/>
          </a:xfrm>
          <a:prstGeom prst="rect">
            <a:avLst/>
          </a:prstGeom>
          <a:noFill/>
          <a:ln w="28575">
            <a:solidFill>
              <a:srgbClr val="56842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100%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1" name="40 Rectángulo"/>
          <p:cNvSpPr/>
          <p:nvPr/>
        </p:nvSpPr>
        <p:spPr>
          <a:xfrm>
            <a:off x="7755532" y="3764345"/>
            <a:ext cx="397868" cy="212247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00B0F0"/>
                </a:solidFill>
              </a:rPr>
              <a:t>13%</a:t>
            </a:r>
            <a:endParaRPr lang="es-ES" sz="900" dirty="0">
              <a:solidFill>
                <a:srgbClr val="00B0F0"/>
              </a:solidFill>
            </a:endParaRPr>
          </a:p>
        </p:txBody>
      </p:sp>
      <p:sp>
        <p:nvSpPr>
          <p:cNvPr id="42" name="41 Rectángulo"/>
          <p:cNvSpPr/>
          <p:nvPr/>
        </p:nvSpPr>
        <p:spPr>
          <a:xfrm>
            <a:off x="4648218" y="1795221"/>
            <a:ext cx="397868" cy="212247"/>
          </a:xfrm>
          <a:prstGeom prst="rect">
            <a:avLst/>
          </a:prstGeom>
          <a:noFill/>
          <a:ln w="28575">
            <a:solidFill>
              <a:srgbClr val="56842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50%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3" name="42 Rectángulo"/>
          <p:cNvSpPr/>
          <p:nvPr/>
        </p:nvSpPr>
        <p:spPr>
          <a:xfrm>
            <a:off x="4267218" y="2540868"/>
            <a:ext cx="397868" cy="212247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46%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4" name="43 Rectángulo"/>
          <p:cNvSpPr/>
          <p:nvPr/>
        </p:nvSpPr>
        <p:spPr>
          <a:xfrm>
            <a:off x="5105418" y="3760068"/>
            <a:ext cx="397868" cy="212247"/>
          </a:xfrm>
          <a:prstGeom prst="rect">
            <a:avLst/>
          </a:prstGeom>
          <a:noFill/>
          <a:ln w="28575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43%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5" name="44 Rectángulo"/>
          <p:cNvSpPr/>
          <p:nvPr/>
        </p:nvSpPr>
        <p:spPr>
          <a:xfrm>
            <a:off x="6762700" y="2454741"/>
            <a:ext cx="397868" cy="212247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44%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6" name="45 Rectángulo"/>
          <p:cNvSpPr/>
          <p:nvPr/>
        </p:nvSpPr>
        <p:spPr>
          <a:xfrm>
            <a:off x="5877772" y="3658221"/>
            <a:ext cx="397868" cy="212247"/>
          </a:xfrm>
          <a:prstGeom prst="rect">
            <a:avLst/>
          </a:prstGeom>
          <a:noFill/>
          <a:ln w="28575">
            <a:solidFill>
              <a:srgbClr val="F9B26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46%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7" name="46 Rectángulo"/>
          <p:cNvSpPr/>
          <p:nvPr/>
        </p:nvSpPr>
        <p:spPr>
          <a:xfrm>
            <a:off x="3757171" y="3795027"/>
            <a:ext cx="397868" cy="212247"/>
          </a:xfrm>
          <a:prstGeom prst="rect">
            <a:avLst/>
          </a:prstGeom>
          <a:noFill/>
          <a:ln w="28575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56%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8" name="47 Rectángulo"/>
          <p:cNvSpPr/>
          <p:nvPr/>
        </p:nvSpPr>
        <p:spPr>
          <a:xfrm>
            <a:off x="3110163" y="1875101"/>
            <a:ext cx="397868" cy="212247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>
                <a:solidFill>
                  <a:srgbClr val="FFFFFF"/>
                </a:solidFill>
              </a:rPr>
              <a:t>5</a:t>
            </a:r>
            <a:r>
              <a:rPr lang="es-ES" sz="900" dirty="0" smtClean="0">
                <a:solidFill>
                  <a:srgbClr val="FFFFFF"/>
                </a:solidFill>
              </a:rPr>
              <a:t>6%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9" name="48 Rectángulo"/>
          <p:cNvSpPr/>
          <p:nvPr/>
        </p:nvSpPr>
        <p:spPr>
          <a:xfrm>
            <a:off x="4683308" y="3184092"/>
            <a:ext cx="397868" cy="212247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70%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50" name="49 Rectángulo"/>
          <p:cNvSpPr/>
          <p:nvPr/>
        </p:nvSpPr>
        <p:spPr>
          <a:xfrm>
            <a:off x="5627568" y="4393288"/>
            <a:ext cx="397868" cy="212247"/>
          </a:xfrm>
          <a:prstGeom prst="rect">
            <a:avLst/>
          </a:prstGeom>
          <a:noFill/>
          <a:ln w="28575">
            <a:solidFill>
              <a:schemeClr val="accent4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67%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51" name="50 Rectángulo"/>
          <p:cNvSpPr/>
          <p:nvPr/>
        </p:nvSpPr>
        <p:spPr>
          <a:xfrm>
            <a:off x="5503286" y="2062479"/>
            <a:ext cx="397868" cy="212247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58%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52" name="51 Rectángulo"/>
          <p:cNvSpPr/>
          <p:nvPr/>
        </p:nvSpPr>
        <p:spPr>
          <a:xfrm>
            <a:off x="5149773" y="1832480"/>
            <a:ext cx="397868" cy="212247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67%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53" name="52 Rectángulo"/>
          <p:cNvSpPr/>
          <p:nvPr/>
        </p:nvSpPr>
        <p:spPr>
          <a:xfrm>
            <a:off x="5179531" y="2296468"/>
            <a:ext cx="397868" cy="212247"/>
          </a:xfrm>
          <a:prstGeom prst="rect">
            <a:avLst/>
          </a:prstGeom>
          <a:noFill/>
          <a:ln w="28575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60%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54" name="53 Rectángulo"/>
          <p:cNvSpPr/>
          <p:nvPr/>
        </p:nvSpPr>
        <p:spPr>
          <a:xfrm>
            <a:off x="2322248" y="5365297"/>
            <a:ext cx="397868" cy="212247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00B0F0"/>
                </a:solidFill>
              </a:rPr>
              <a:t>42%</a:t>
            </a:r>
            <a:endParaRPr lang="es-ES" sz="900" dirty="0">
              <a:solidFill>
                <a:srgbClr val="00B0F0"/>
              </a:solidFill>
            </a:endParaRPr>
          </a:p>
        </p:txBody>
      </p:sp>
      <p:sp>
        <p:nvSpPr>
          <p:cNvPr id="57" name="56 CuadroTexto"/>
          <p:cNvSpPr txBox="1"/>
          <p:nvPr/>
        </p:nvSpPr>
        <p:spPr>
          <a:xfrm>
            <a:off x="5148064" y="5802649"/>
            <a:ext cx="3516120" cy="769441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dirty="0" smtClean="0">
                <a:solidFill>
                  <a:srgbClr val="5F5F5F"/>
                </a:solidFill>
              </a:rPr>
              <a:t>Estos datos son de  carácter cualitativo en la mayoría de las CCAA, ya que las bases son muy reducidas. Las únicas CCAA que tienen bases superiores a 50 entrevistas son: Andalucía (65) y  Madrid  (56).</a:t>
            </a:r>
            <a:endParaRPr lang="es-ES" sz="1100" dirty="0">
              <a:solidFill>
                <a:srgbClr val="5F5F5F"/>
              </a:solidFill>
            </a:endParaRPr>
          </a:p>
        </p:txBody>
      </p:sp>
      <p:sp>
        <p:nvSpPr>
          <p:cNvPr id="58" name="57 CuadroTexto"/>
          <p:cNvSpPr txBox="1"/>
          <p:nvPr/>
        </p:nvSpPr>
        <p:spPr>
          <a:xfrm>
            <a:off x="827584" y="2176046"/>
            <a:ext cx="1579824" cy="3385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i="1" dirty="0" smtClean="0">
                <a:solidFill>
                  <a:srgbClr val="009DD9"/>
                </a:solidFill>
              </a:rPr>
              <a:t> Total 56%</a:t>
            </a:r>
            <a:endParaRPr lang="es-ES" sz="1600" i="1" dirty="0">
              <a:solidFill>
                <a:srgbClr val="009DD9"/>
              </a:solidFill>
            </a:endParaRPr>
          </a:p>
        </p:txBody>
      </p:sp>
      <p:sp>
        <p:nvSpPr>
          <p:cNvPr id="59" name="Rectangle 12"/>
          <p:cNvSpPr>
            <a:spLocks noChangeArrowheads="1"/>
          </p:cNvSpPr>
          <p:nvPr/>
        </p:nvSpPr>
        <p:spPr bwMode="auto">
          <a:xfrm>
            <a:off x="533400" y="738664"/>
            <a:ext cx="8610600" cy="50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FF"/>
                    </a:gs>
                    <a:gs pos="100000">
                      <a:srgbClr val="D5E5F3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r>
              <a:rPr lang="es-ES" sz="1400" dirty="0"/>
              <a:t>60. ¿Tus compañeros comprenden lo que te pasa? </a:t>
            </a:r>
            <a:r>
              <a:rPr lang="es-ES" sz="1400" dirty="0">
                <a:solidFill>
                  <a:srgbClr val="FF3300"/>
                </a:solidFill>
              </a:rPr>
              <a:t>(% - Sugerida y Única)</a:t>
            </a:r>
          </a:p>
        </p:txBody>
      </p:sp>
      <p:sp>
        <p:nvSpPr>
          <p:cNvPr id="56" name="Rectangle 11"/>
          <p:cNvSpPr>
            <a:spLocks noChangeArrowheads="1"/>
          </p:cNvSpPr>
          <p:nvPr/>
        </p:nvSpPr>
        <p:spPr bwMode="auto">
          <a:xfrm>
            <a:off x="762000" y="228600"/>
            <a:ext cx="75428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ctr"/>
            <a:r>
              <a:rPr lang="es-ES_tradnl" sz="2400" dirty="0">
                <a:solidFill>
                  <a:srgbClr val="0099FF"/>
                </a:solidFill>
                <a:ea typeface="ＭＳ Ｐゴシック" charset="-128"/>
              </a:rPr>
              <a:t>5</a:t>
            </a:r>
            <a:r>
              <a:rPr lang="es-ES_tradnl" sz="2400" dirty="0" smtClean="0">
                <a:solidFill>
                  <a:srgbClr val="0099FF"/>
                </a:solidFill>
                <a:ea typeface="ＭＳ Ｐゴシック" charset="-128"/>
              </a:rPr>
              <a:t>. Comprensión de compañeros</a:t>
            </a:r>
            <a:endParaRPr lang="es-ES_tradnl" sz="2400" dirty="0">
              <a:solidFill>
                <a:srgbClr val="0099FF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447539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685800" y="1676400"/>
            <a:ext cx="8001000" cy="3480792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919162" y="5638800"/>
            <a:ext cx="7539038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defRPr sz="1400" b="1">
                <a:cs typeface="Arial" charset="0"/>
              </a:defRPr>
            </a:lvl1pPr>
            <a:lvl2pPr marL="742950" indent="-285750" eaLnBrk="0" hangingPunct="0">
              <a:defRPr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9pPr>
          </a:lstStyle>
          <a:p>
            <a:r>
              <a:rPr lang="es-ES" i="1" dirty="0" smtClean="0">
                <a:solidFill>
                  <a:srgbClr val="0070C0"/>
                </a:solidFill>
              </a:rPr>
              <a:t>El 60% considera que le ayudaría explicar el problema a la clase. Sin embargo, este % se va reduciendo conforme aumenta la edad.</a:t>
            </a:r>
            <a:endParaRPr lang="es-ES" i="1" dirty="0">
              <a:solidFill>
                <a:srgbClr val="0070C0"/>
              </a:solidFill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762000" y="228600"/>
            <a:ext cx="75428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ctr"/>
            <a:r>
              <a:rPr lang="es-ES_tradnl" sz="2400" dirty="0">
                <a:solidFill>
                  <a:srgbClr val="0099FF"/>
                </a:solidFill>
                <a:ea typeface="ＭＳ Ｐゴシック" charset="-128"/>
              </a:rPr>
              <a:t>5</a:t>
            </a:r>
            <a:r>
              <a:rPr lang="es-ES_tradnl" sz="2400" dirty="0" smtClean="0">
                <a:solidFill>
                  <a:srgbClr val="0099FF"/>
                </a:solidFill>
                <a:ea typeface="ＭＳ Ｐゴシック" charset="-128"/>
              </a:rPr>
              <a:t>. Comprensión de compañeros</a:t>
            </a:r>
            <a:endParaRPr lang="es-ES_tradnl" sz="2400" dirty="0">
              <a:solidFill>
                <a:srgbClr val="0099FF"/>
              </a:solidFill>
              <a:ea typeface="ＭＳ Ｐゴシック" charset="-128"/>
            </a:endParaRPr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533400" y="727782"/>
            <a:ext cx="8153400" cy="50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FF"/>
                    </a:gs>
                    <a:gs pos="100000">
                      <a:srgbClr val="D5E5F3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r>
              <a:rPr lang="es-ES" sz="1400" dirty="0" smtClean="0"/>
              <a:t>61. ¿Crees </a:t>
            </a:r>
            <a:r>
              <a:rPr lang="es-ES" sz="1400" dirty="0"/>
              <a:t>que ayudaría a tu vida en el Centro Escolar que se explicase en tu clase que tienes diabetes</a:t>
            </a:r>
            <a:r>
              <a:rPr lang="es-ES" sz="1400" dirty="0" smtClean="0"/>
              <a:t>? </a:t>
            </a:r>
            <a:r>
              <a:rPr lang="es-ES" sz="1400" dirty="0" smtClean="0">
                <a:solidFill>
                  <a:srgbClr val="FF3300"/>
                </a:solidFill>
              </a:rPr>
              <a:t>(% - Sugerida y Única)</a:t>
            </a:r>
          </a:p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endParaRPr lang="es-ES" sz="1400" dirty="0" smtClean="0">
              <a:solidFill>
                <a:srgbClr val="FF3300"/>
              </a:solidFill>
            </a:endParaRPr>
          </a:p>
        </p:txBody>
      </p:sp>
      <p:graphicFrame>
        <p:nvGraphicFramePr>
          <p:cNvPr id="18" name="Char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6543937"/>
              </p:ext>
            </p:extLst>
          </p:nvPr>
        </p:nvGraphicFramePr>
        <p:xfrm>
          <a:off x="-571499" y="1828800"/>
          <a:ext cx="8876395" cy="32101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2247900" y="1524000"/>
            <a:ext cx="10287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 i="1" dirty="0" smtClean="0">
                <a:solidFill>
                  <a:schemeClr val="accent1"/>
                </a:solidFill>
              </a:rPr>
              <a:t>% Total</a:t>
            </a:r>
            <a:endParaRPr lang="es-ES" sz="1600" i="1" dirty="0">
              <a:solidFill>
                <a:schemeClr val="accent1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838700" y="1524000"/>
            <a:ext cx="30861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 i="1" dirty="0" smtClean="0">
                <a:solidFill>
                  <a:schemeClr val="accent1"/>
                </a:solidFill>
              </a:rPr>
              <a:t>% Edad</a:t>
            </a:r>
            <a:endParaRPr lang="es-ES" sz="1600" i="1" dirty="0">
              <a:solidFill>
                <a:schemeClr val="accent1"/>
              </a:solidFill>
            </a:endParaRPr>
          </a:p>
        </p:txBody>
      </p:sp>
      <p:cxnSp>
        <p:nvCxnSpPr>
          <p:cNvPr id="3" name="2 Conector recto de flecha"/>
          <p:cNvCxnSpPr/>
          <p:nvPr/>
        </p:nvCxnSpPr>
        <p:spPr>
          <a:xfrm flipV="1">
            <a:off x="4982716" y="2888940"/>
            <a:ext cx="2901652" cy="6120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996120" y="4941168"/>
            <a:ext cx="7104272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Base</a:t>
            </a:r>
            <a:r>
              <a:rPr lang="en-US" sz="1000" dirty="0">
                <a:solidFill>
                  <a:srgbClr val="777777"/>
                </a:solidFill>
                <a:cs typeface="Arial" pitchFamily="34" charset="0"/>
              </a:rPr>
              <a:t>: 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Total                                          (367)                                                                       (</a:t>
            </a:r>
            <a:r>
              <a:rPr lang="en-US" sz="1000" dirty="0" smtClean="0">
                <a:solidFill>
                  <a:schemeClr val="bg2"/>
                </a:solidFill>
                <a:cs typeface="Arial" pitchFamily="34" charset="0"/>
              </a:rPr>
              <a:t>178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)                               (</a:t>
            </a:r>
            <a:r>
              <a:rPr lang="en-US" sz="1000" dirty="0">
                <a:solidFill>
                  <a:schemeClr val="bg2"/>
                </a:solidFill>
                <a:cs typeface="Arial" pitchFamily="34" charset="0"/>
              </a:rPr>
              <a:t>140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)                                 (</a:t>
            </a:r>
            <a:r>
              <a:rPr lang="en-US" sz="1000" dirty="0">
                <a:solidFill>
                  <a:schemeClr val="bg2"/>
                </a:solidFill>
                <a:cs typeface="Arial" pitchFamily="34" charset="0"/>
              </a:rPr>
              <a:t>49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)</a:t>
            </a:r>
            <a:endParaRPr lang="en-US" sz="1000" dirty="0">
              <a:solidFill>
                <a:srgbClr val="FF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2673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CuadroTexto"/>
          <p:cNvSpPr txBox="1"/>
          <p:nvPr/>
        </p:nvSpPr>
        <p:spPr>
          <a:xfrm>
            <a:off x="827584" y="1828800"/>
            <a:ext cx="1579824" cy="3385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i="1" dirty="0">
                <a:solidFill>
                  <a:srgbClr val="009DD9"/>
                </a:solidFill>
              </a:rPr>
              <a:t>% </a:t>
            </a:r>
            <a:r>
              <a:rPr lang="es-ES" sz="1600" i="1" dirty="0" smtClean="0">
                <a:solidFill>
                  <a:srgbClr val="009DD9"/>
                </a:solidFill>
              </a:rPr>
              <a:t>SI</a:t>
            </a:r>
            <a:endParaRPr lang="es-ES" sz="1600" i="1" dirty="0">
              <a:solidFill>
                <a:srgbClr val="009DD9"/>
              </a:solidFill>
            </a:endParaRPr>
          </a:p>
        </p:txBody>
      </p:sp>
      <p:sp>
        <p:nvSpPr>
          <p:cNvPr id="6" name="Freeform 3"/>
          <p:cNvSpPr>
            <a:spLocks/>
          </p:cNvSpPr>
          <p:nvPr/>
        </p:nvSpPr>
        <p:spPr bwMode="auto">
          <a:xfrm>
            <a:off x="4571404" y="2950638"/>
            <a:ext cx="591895" cy="597926"/>
          </a:xfrm>
          <a:custGeom>
            <a:avLst/>
            <a:gdLst>
              <a:gd name="T0" fmla="*/ 0 w 336"/>
              <a:gd name="T1" fmla="*/ 278 h 356"/>
              <a:gd name="T2" fmla="*/ 6 w 336"/>
              <a:gd name="T3" fmla="*/ 230 h 356"/>
              <a:gd name="T4" fmla="*/ 48 w 336"/>
              <a:gd name="T5" fmla="*/ 202 h 356"/>
              <a:gd name="T6" fmla="*/ 43 w 336"/>
              <a:gd name="T7" fmla="*/ 181 h 356"/>
              <a:gd name="T8" fmla="*/ 94 w 336"/>
              <a:gd name="T9" fmla="*/ 136 h 356"/>
              <a:gd name="T10" fmla="*/ 103 w 336"/>
              <a:gd name="T11" fmla="*/ 108 h 356"/>
              <a:gd name="T12" fmla="*/ 126 w 336"/>
              <a:gd name="T13" fmla="*/ 108 h 356"/>
              <a:gd name="T14" fmla="*/ 128 w 336"/>
              <a:gd name="T15" fmla="*/ 91 h 356"/>
              <a:gd name="T16" fmla="*/ 193 w 336"/>
              <a:gd name="T17" fmla="*/ 26 h 356"/>
              <a:gd name="T18" fmla="*/ 224 w 336"/>
              <a:gd name="T19" fmla="*/ 0 h 356"/>
              <a:gd name="T20" fmla="*/ 259 w 336"/>
              <a:gd name="T21" fmla="*/ 34 h 356"/>
              <a:gd name="T22" fmla="*/ 253 w 336"/>
              <a:gd name="T23" fmla="*/ 54 h 356"/>
              <a:gd name="T24" fmla="*/ 247 w 336"/>
              <a:gd name="T25" fmla="*/ 71 h 356"/>
              <a:gd name="T26" fmla="*/ 273 w 336"/>
              <a:gd name="T27" fmla="*/ 159 h 356"/>
              <a:gd name="T28" fmla="*/ 293 w 336"/>
              <a:gd name="T29" fmla="*/ 164 h 356"/>
              <a:gd name="T30" fmla="*/ 312 w 336"/>
              <a:gd name="T31" fmla="*/ 261 h 356"/>
              <a:gd name="T32" fmla="*/ 335 w 336"/>
              <a:gd name="T33" fmla="*/ 278 h 356"/>
              <a:gd name="T34" fmla="*/ 335 w 336"/>
              <a:gd name="T35" fmla="*/ 295 h 356"/>
              <a:gd name="T36" fmla="*/ 307 w 336"/>
              <a:gd name="T37" fmla="*/ 304 h 356"/>
              <a:gd name="T38" fmla="*/ 312 w 336"/>
              <a:gd name="T39" fmla="*/ 321 h 356"/>
              <a:gd name="T40" fmla="*/ 270 w 336"/>
              <a:gd name="T41" fmla="*/ 304 h 356"/>
              <a:gd name="T42" fmla="*/ 207 w 336"/>
              <a:gd name="T43" fmla="*/ 355 h 356"/>
              <a:gd name="T44" fmla="*/ 199 w 336"/>
              <a:gd name="T45" fmla="*/ 335 h 356"/>
              <a:gd name="T46" fmla="*/ 216 w 336"/>
              <a:gd name="T47" fmla="*/ 315 h 356"/>
              <a:gd name="T48" fmla="*/ 214 w 336"/>
              <a:gd name="T49" fmla="*/ 295 h 356"/>
              <a:gd name="T50" fmla="*/ 151 w 336"/>
              <a:gd name="T51" fmla="*/ 286 h 356"/>
              <a:gd name="T52" fmla="*/ 91 w 336"/>
              <a:gd name="T53" fmla="*/ 247 h 356"/>
              <a:gd name="T54" fmla="*/ 52 w 336"/>
              <a:gd name="T55" fmla="*/ 269 h 356"/>
              <a:gd name="T56" fmla="*/ 0 w 336"/>
              <a:gd name="T57" fmla="*/ 278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336" h="356">
                <a:moveTo>
                  <a:pt x="0" y="278"/>
                </a:moveTo>
                <a:lnTo>
                  <a:pt x="6" y="230"/>
                </a:lnTo>
                <a:lnTo>
                  <a:pt x="48" y="202"/>
                </a:lnTo>
                <a:lnTo>
                  <a:pt x="43" y="181"/>
                </a:lnTo>
                <a:lnTo>
                  <a:pt x="94" y="136"/>
                </a:lnTo>
                <a:lnTo>
                  <a:pt x="103" y="108"/>
                </a:lnTo>
                <a:lnTo>
                  <a:pt x="126" y="108"/>
                </a:lnTo>
                <a:lnTo>
                  <a:pt x="128" y="91"/>
                </a:lnTo>
                <a:lnTo>
                  <a:pt x="193" y="26"/>
                </a:lnTo>
                <a:lnTo>
                  <a:pt x="224" y="0"/>
                </a:lnTo>
                <a:lnTo>
                  <a:pt x="259" y="34"/>
                </a:lnTo>
                <a:lnTo>
                  <a:pt x="253" y="54"/>
                </a:lnTo>
                <a:lnTo>
                  <a:pt x="247" y="71"/>
                </a:lnTo>
                <a:lnTo>
                  <a:pt x="273" y="159"/>
                </a:lnTo>
                <a:lnTo>
                  <a:pt x="293" y="164"/>
                </a:lnTo>
                <a:lnTo>
                  <a:pt x="312" y="261"/>
                </a:lnTo>
                <a:lnTo>
                  <a:pt x="335" y="278"/>
                </a:lnTo>
                <a:lnTo>
                  <a:pt x="335" y="295"/>
                </a:lnTo>
                <a:lnTo>
                  <a:pt x="307" y="304"/>
                </a:lnTo>
                <a:lnTo>
                  <a:pt x="312" y="321"/>
                </a:lnTo>
                <a:lnTo>
                  <a:pt x="270" y="304"/>
                </a:lnTo>
                <a:lnTo>
                  <a:pt x="207" y="355"/>
                </a:lnTo>
                <a:lnTo>
                  <a:pt x="199" y="335"/>
                </a:lnTo>
                <a:lnTo>
                  <a:pt x="216" y="315"/>
                </a:lnTo>
                <a:lnTo>
                  <a:pt x="214" y="295"/>
                </a:lnTo>
                <a:lnTo>
                  <a:pt x="151" y="286"/>
                </a:lnTo>
                <a:lnTo>
                  <a:pt x="91" y="247"/>
                </a:lnTo>
                <a:lnTo>
                  <a:pt x="52" y="269"/>
                </a:lnTo>
                <a:lnTo>
                  <a:pt x="0" y="278"/>
                </a:lnTo>
              </a:path>
            </a:pathLst>
          </a:custGeom>
          <a:solidFill>
            <a:schemeClr val="accent1">
              <a:lumMod val="5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7" name="Freeform 4"/>
          <p:cNvSpPr>
            <a:spLocks/>
          </p:cNvSpPr>
          <p:nvPr/>
        </p:nvSpPr>
        <p:spPr bwMode="auto">
          <a:xfrm>
            <a:off x="3372515" y="3274393"/>
            <a:ext cx="1167181" cy="1225019"/>
          </a:xfrm>
          <a:custGeom>
            <a:avLst/>
            <a:gdLst>
              <a:gd name="T0" fmla="*/ 204 w 662"/>
              <a:gd name="T1" fmla="*/ 48 h 731"/>
              <a:gd name="T2" fmla="*/ 233 w 662"/>
              <a:gd name="T3" fmla="*/ 59 h 731"/>
              <a:gd name="T4" fmla="*/ 281 w 662"/>
              <a:gd name="T5" fmla="*/ 23 h 731"/>
              <a:gd name="T6" fmla="*/ 332 w 662"/>
              <a:gd name="T7" fmla="*/ 0 h 731"/>
              <a:gd name="T8" fmla="*/ 402 w 662"/>
              <a:gd name="T9" fmla="*/ 43 h 731"/>
              <a:gd name="T10" fmla="*/ 442 w 662"/>
              <a:gd name="T11" fmla="*/ 48 h 731"/>
              <a:gd name="T12" fmla="*/ 499 w 662"/>
              <a:gd name="T13" fmla="*/ 57 h 731"/>
              <a:gd name="T14" fmla="*/ 513 w 662"/>
              <a:gd name="T15" fmla="*/ 102 h 731"/>
              <a:gd name="T16" fmla="*/ 499 w 662"/>
              <a:gd name="T17" fmla="*/ 139 h 731"/>
              <a:gd name="T18" fmla="*/ 556 w 662"/>
              <a:gd name="T19" fmla="*/ 207 h 731"/>
              <a:gd name="T20" fmla="*/ 544 w 662"/>
              <a:gd name="T21" fmla="*/ 235 h 731"/>
              <a:gd name="T22" fmla="*/ 576 w 662"/>
              <a:gd name="T23" fmla="*/ 275 h 731"/>
              <a:gd name="T24" fmla="*/ 607 w 662"/>
              <a:gd name="T25" fmla="*/ 315 h 731"/>
              <a:gd name="T26" fmla="*/ 661 w 662"/>
              <a:gd name="T27" fmla="*/ 318 h 731"/>
              <a:gd name="T28" fmla="*/ 652 w 662"/>
              <a:gd name="T29" fmla="*/ 361 h 731"/>
              <a:gd name="T30" fmla="*/ 590 w 662"/>
              <a:gd name="T31" fmla="*/ 392 h 731"/>
              <a:gd name="T32" fmla="*/ 599 w 662"/>
              <a:gd name="T33" fmla="*/ 440 h 731"/>
              <a:gd name="T34" fmla="*/ 576 w 662"/>
              <a:gd name="T35" fmla="*/ 482 h 731"/>
              <a:gd name="T36" fmla="*/ 536 w 662"/>
              <a:gd name="T37" fmla="*/ 497 h 731"/>
              <a:gd name="T38" fmla="*/ 525 w 662"/>
              <a:gd name="T39" fmla="*/ 525 h 731"/>
              <a:gd name="T40" fmla="*/ 449 w 662"/>
              <a:gd name="T41" fmla="*/ 576 h 731"/>
              <a:gd name="T42" fmla="*/ 457 w 662"/>
              <a:gd name="T43" fmla="*/ 639 h 731"/>
              <a:gd name="T44" fmla="*/ 402 w 662"/>
              <a:gd name="T45" fmla="*/ 642 h 731"/>
              <a:gd name="T46" fmla="*/ 357 w 662"/>
              <a:gd name="T47" fmla="*/ 678 h 731"/>
              <a:gd name="T48" fmla="*/ 354 w 662"/>
              <a:gd name="T49" fmla="*/ 718 h 731"/>
              <a:gd name="T50" fmla="*/ 321 w 662"/>
              <a:gd name="T51" fmla="*/ 724 h 731"/>
              <a:gd name="T52" fmla="*/ 255 w 662"/>
              <a:gd name="T53" fmla="*/ 701 h 731"/>
              <a:gd name="T54" fmla="*/ 150 w 662"/>
              <a:gd name="T55" fmla="*/ 636 h 731"/>
              <a:gd name="T56" fmla="*/ 102 w 662"/>
              <a:gd name="T57" fmla="*/ 636 h 731"/>
              <a:gd name="T58" fmla="*/ 91 w 662"/>
              <a:gd name="T59" fmla="*/ 630 h 731"/>
              <a:gd name="T60" fmla="*/ 76 w 662"/>
              <a:gd name="T61" fmla="*/ 604 h 731"/>
              <a:gd name="T62" fmla="*/ 43 w 662"/>
              <a:gd name="T63" fmla="*/ 568 h 731"/>
              <a:gd name="T64" fmla="*/ 23 w 662"/>
              <a:gd name="T65" fmla="*/ 530 h 731"/>
              <a:gd name="T66" fmla="*/ 51 w 662"/>
              <a:gd name="T67" fmla="*/ 480 h 731"/>
              <a:gd name="T68" fmla="*/ 85 w 662"/>
              <a:gd name="T69" fmla="*/ 432 h 731"/>
              <a:gd name="T70" fmla="*/ 105 w 662"/>
              <a:gd name="T71" fmla="*/ 406 h 731"/>
              <a:gd name="T72" fmla="*/ 99 w 662"/>
              <a:gd name="T73" fmla="*/ 363 h 731"/>
              <a:gd name="T74" fmla="*/ 71 w 662"/>
              <a:gd name="T75" fmla="*/ 344 h 731"/>
              <a:gd name="T76" fmla="*/ 68 w 662"/>
              <a:gd name="T77" fmla="*/ 301 h 731"/>
              <a:gd name="T78" fmla="*/ 43 w 662"/>
              <a:gd name="T79" fmla="*/ 261 h 731"/>
              <a:gd name="T80" fmla="*/ 23 w 662"/>
              <a:gd name="T81" fmla="*/ 227 h 731"/>
              <a:gd name="T82" fmla="*/ 0 w 662"/>
              <a:gd name="T83" fmla="*/ 199 h 731"/>
              <a:gd name="T84" fmla="*/ 131 w 662"/>
              <a:gd name="T85" fmla="*/ 159 h 731"/>
              <a:gd name="T86" fmla="*/ 156 w 662"/>
              <a:gd name="T87" fmla="*/ 147 h 731"/>
              <a:gd name="T88" fmla="*/ 173 w 662"/>
              <a:gd name="T89" fmla="*/ 102 h 7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62" h="731">
                <a:moveTo>
                  <a:pt x="164" y="68"/>
                </a:moveTo>
                <a:lnTo>
                  <a:pt x="204" y="48"/>
                </a:lnTo>
                <a:lnTo>
                  <a:pt x="226" y="65"/>
                </a:lnTo>
                <a:lnTo>
                  <a:pt x="233" y="59"/>
                </a:lnTo>
                <a:lnTo>
                  <a:pt x="250" y="31"/>
                </a:lnTo>
                <a:lnTo>
                  <a:pt x="281" y="23"/>
                </a:lnTo>
                <a:lnTo>
                  <a:pt x="312" y="0"/>
                </a:lnTo>
                <a:lnTo>
                  <a:pt x="332" y="0"/>
                </a:lnTo>
                <a:lnTo>
                  <a:pt x="374" y="48"/>
                </a:lnTo>
                <a:lnTo>
                  <a:pt x="402" y="43"/>
                </a:lnTo>
                <a:lnTo>
                  <a:pt x="420" y="54"/>
                </a:lnTo>
                <a:lnTo>
                  <a:pt x="442" y="48"/>
                </a:lnTo>
                <a:lnTo>
                  <a:pt x="468" y="74"/>
                </a:lnTo>
                <a:lnTo>
                  <a:pt x="499" y="57"/>
                </a:lnTo>
                <a:lnTo>
                  <a:pt x="511" y="65"/>
                </a:lnTo>
                <a:lnTo>
                  <a:pt x="513" y="102"/>
                </a:lnTo>
                <a:lnTo>
                  <a:pt x="522" y="116"/>
                </a:lnTo>
                <a:lnTo>
                  <a:pt x="499" y="139"/>
                </a:lnTo>
                <a:lnTo>
                  <a:pt x="502" y="156"/>
                </a:lnTo>
                <a:lnTo>
                  <a:pt x="556" y="207"/>
                </a:lnTo>
                <a:lnTo>
                  <a:pt x="564" y="216"/>
                </a:lnTo>
                <a:lnTo>
                  <a:pt x="544" y="235"/>
                </a:lnTo>
                <a:lnTo>
                  <a:pt x="556" y="256"/>
                </a:lnTo>
                <a:lnTo>
                  <a:pt x="576" y="275"/>
                </a:lnTo>
                <a:lnTo>
                  <a:pt x="587" y="315"/>
                </a:lnTo>
                <a:lnTo>
                  <a:pt x="607" y="315"/>
                </a:lnTo>
                <a:lnTo>
                  <a:pt x="649" y="307"/>
                </a:lnTo>
                <a:lnTo>
                  <a:pt x="661" y="318"/>
                </a:lnTo>
                <a:lnTo>
                  <a:pt x="658" y="349"/>
                </a:lnTo>
                <a:lnTo>
                  <a:pt x="652" y="361"/>
                </a:lnTo>
                <a:lnTo>
                  <a:pt x="624" y="369"/>
                </a:lnTo>
                <a:lnTo>
                  <a:pt x="590" y="392"/>
                </a:lnTo>
                <a:lnTo>
                  <a:pt x="590" y="418"/>
                </a:lnTo>
                <a:lnTo>
                  <a:pt x="599" y="440"/>
                </a:lnTo>
                <a:lnTo>
                  <a:pt x="576" y="468"/>
                </a:lnTo>
                <a:lnTo>
                  <a:pt x="576" y="482"/>
                </a:lnTo>
                <a:lnTo>
                  <a:pt x="561" y="499"/>
                </a:lnTo>
                <a:lnTo>
                  <a:pt x="536" y="497"/>
                </a:lnTo>
                <a:lnTo>
                  <a:pt x="525" y="508"/>
                </a:lnTo>
                <a:lnTo>
                  <a:pt x="525" y="525"/>
                </a:lnTo>
                <a:lnTo>
                  <a:pt x="480" y="542"/>
                </a:lnTo>
                <a:lnTo>
                  <a:pt x="449" y="576"/>
                </a:lnTo>
                <a:lnTo>
                  <a:pt x="445" y="596"/>
                </a:lnTo>
                <a:lnTo>
                  <a:pt x="457" y="639"/>
                </a:lnTo>
                <a:lnTo>
                  <a:pt x="431" y="665"/>
                </a:lnTo>
                <a:lnTo>
                  <a:pt x="402" y="642"/>
                </a:lnTo>
                <a:lnTo>
                  <a:pt x="392" y="642"/>
                </a:lnTo>
                <a:lnTo>
                  <a:pt x="357" y="678"/>
                </a:lnTo>
                <a:lnTo>
                  <a:pt x="363" y="704"/>
                </a:lnTo>
                <a:lnTo>
                  <a:pt x="354" y="718"/>
                </a:lnTo>
                <a:lnTo>
                  <a:pt x="335" y="710"/>
                </a:lnTo>
                <a:lnTo>
                  <a:pt x="321" y="724"/>
                </a:lnTo>
                <a:lnTo>
                  <a:pt x="312" y="730"/>
                </a:lnTo>
                <a:lnTo>
                  <a:pt x="255" y="701"/>
                </a:lnTo>
                <a:lnTo>
                  <a:pt x="173" y="673"/>
                </a:lnTo>
                <a:lnTo>
                  <a:pt x="150" y="636"/>
                </a:lnTo>
                <a:lnTo>
                  <a:pt x="116" y="653"/>
                </a:lnTo>
                <a:lnTo>
                  <a:pt x="102" y="636"/>
                </a:lnTo>
                <a:lnTo>
                  <a:pt x="85" y="642"/>
                </a:lnTo>
                <a:lnTo>
                  <a:pt x="91" y="630"/>
                </a:lnTo>
                <a:lnTo>
                  <a:pt x="79" y="613"/>
                </a:lnTo>
                <a:lnTo>
                  <a:pt x="76" y="604"/>
                </a:lnTo>
                <a:lnTo>
                  <a:pt x="43" y="576"/>
                </a:lnTo>
                <a:lnTo>
                  <a:pt x="43" y="568"/>
                </a:lnTo>
                <a:lnTo>
                  <a:pt x="23" y="548"/>
                </a:lnTo>
                <a:lnTo>
                  <a:pt x="23" y="530"/>
                </a:lnTo>
                <a:lnTo>
                  <a:pt x="37" y="502"/>
                </a:lnTo>
                <a:lnTo>
                  <a:pt x="51" y="480"/>
                </a:lnTo>
                <a:lnTo>
                  <a:pt x="51" y="460"/>
                </a:lnTo>
                <a:lnTo>
                  <a:pt x="85" y="432"/>
                </a:lnTo>
                <a:lnTo>
                  <a:pt x="99" y="426"/>
                </a:lnTo>
                <a:lnTo>
                  <a:pt x="105" y="406"/>
                </a:lnTo>
                <a:lnTo>
                  <a:pt x="111" y="371"/>
                </a:lnTo>
                <a:lnTo>
                  <a:pt x="99" y="363"/>
                </a:lnTo>
                <a:lnTo>
                  <a:pt x="83" y="366"/>
                </a:lnTo>
                <a:lnTo>
                  <a:pt x="71" y="344"/>
                </a:lnTo>
                <a:lnTo>
                  <a:pt x="68" y="309"/>
                </a:lnTo>
                <a:lnTo>
                  <a:pt x="68" y="301"/>
                </a:lnTo>
                <a:lnTo>
                  <a:pt x="45" y="287"/>
                </a:lnTo>
                <a:lnTo>
                  <a:pt x="43" y="261"/>
                </a:lnTo>
                <a:lnTo>
                  <a:pt x="34" y="247"/>
                </a:lnTo>
                <a:lnTo>
                  <a:pt x="23" y="227"/>
                </a:lnTo>
                <a:lnTo>
                  <a:pt x="0" y="204"/>
                </a:lnTo>
                <a:lnTo>
                  <a:pt x="0" y="199"/>
                </a:lnTo>
                <a:lnTo>
                  <a:pt x="99" y="199"/>
                </a:lnTo>
                <a:lnTo>
                  <a:pt x="131" y="159"/>
                </a:lnTo>
                <a:lnTo>
                  <a:pt x="150" y="162"/>
                </a:lnTo>
                <a:lnTo>
                  <a:pt x="156" y="147"/>
                </a:lnTo>
                <a:lnTo>
                  <a:pt x="164" y="122"/>
                </a:lnTo>
                <a:lnTo>
                  <a:pt x="173" y="102"/>
                </a:lnTo>
                <a:lnTo>
                  <a:pt x="164" y="68"/>
                </a:lnTo>
              </a:path>
            </a:pathLst>
          </a:custGeom>
          <a:solidFill>
            <a:srgbClr val="FFDD4F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>
            <a:off x="4246768" y="2855845"/>
            <a:ext cx="1802864" cy="1624609"/>
          </a:xfrm>
          <a:custGeom>
            <a:avLst/>
            <a:gdLst>
              <a:gd name="T0" fmla="*/ 82 w 1022"/>
              <a:gd name="T1" fmla="*/ 333 h 969"/>
              <a:gd name="T2" fmla="*/ 142 w 1022"/>
              <a:gd name="T3" fmla="*/ 298 h 969"/>
              <a:gd name="T4" fmla="*/ 184 w 1022"/>
              <a:gd name="T5" fmla="*/ 335 h 969"/>
              <a:gd name="T6" fmla="*/ 332 w 1022"/>
              <a:gd name="T7" fmla="*/ 341 h 969"/>
              <a:gd name="T8" fmla="*/ 397 w 1022"/>
              <a:gd name="T9" fmla="*/ 372 h 969"/>
              <a:gd name="T10" fmla="*/ 451 w 1022"/>
              <a:gd name="T11" fmla="*/ 361 h 969"/>
              <a:gd name="T12" fmla="*/ 516 w 1022"/>
              <a:gd name="T13" fmla="*/ 352 h 969"/>
              <a:gd name="T14" fmla="*/ 473 w 1022"/>
              <a:gd name="T15" fmla="*/ 224 h 969"/>
              <a:gd name="T16" fmla="*/ 428 w 1022"/>
              <a:gd name="T17" fmla="*/ 125 h 969"/>
              <a:gd name="T18" fmla="*/ 448 w 1022"/>
              <a:gd name="T19" fmla="*/ 40 h 969"/>
              <a:gd name="T20" fmla="*/ 510 w 1022"/>
              <a:gd name="T21" fmla="*/ 17 h 969"/>
              <a:gd name="T22" fmla="*/ 558 w 1022"/>
              <a:gd name="T23" fmla="*/ 14 h 969"/>
              <a:gd name="T24" fmla="*/ 653 w 1022"/>
              <a:gd name="T25" fmla="*/ 31 h 969"/>
              <a:gd name="T26" fmla="*/ 667 w 1022"/>
              <a:gd name="T27" fmla="*/ 86 h 969"/>
              <a:gd name="T28" fmla="*/ 762 w 1022"/>
              <a:gd name="T29" fmla="*/ 47 h 969"/>
              <a:gd name="T30" fmla="*/ 846 w 1022"/>
              <a:gd name="T31" fmla="*/ 188 h 969"/>
              <a:gd name="T32" fmla="*/ 853 w 1022"/>
              <a:gd name="T33" fmla="*/ 217 h 969"/>
              <a:gd name="T34" fmla="*/ 824 w 1022"/>
              <a:gd name="T35" fmla="*/ 219 h 969"/>
              <a:gd name="T36" fmla="*/ 804 w 1022"/>
              <a:gd name="T37" fmla="*/ 256 h 969"/>
              <a:gd name="T38" fmla="*/ 824 w 1022"/>
              <a:gd name="T39" fmla="*/ 327 h 969"/>
              <a:gd name="T40" fmla="*/ 908 w 1022"/>
              <a:gd name="T41" fmla="*/ 378 h 969"/>
              <a:gd name="T42" fmla="*/ 948 w 1022"/>
              <a:gd name="T43" fmla="*/ 443 h 969"/>
              <a:gd name="T44" fmla="*/ 922 w 1022"/>
              <a:gd name="T45" fmla="*/ 488 h 969"/>
              <a:gd name="T46" fmla="*/ 900 w 1022"/>
              <a:gd name="T47" fmla="*/ 571 h 969"/>
              <a:gd name="T48" fmla="*/ 959 w 1022"/>
              <a:gd name="T49" fmla="*/ 602 h 969"/>
              <a:gd name="T50" fmla="*/ 953 w 1022"/>
              <a:gd name="T51" fmla="*/ 687 h 969"/>
              <a:gd name="T52" fmla="*/ 1021 w 1022"/>
              <a:gd name="T53" fmla="*/ 735 h 969"/>
              <a:gd name="T54" fmla="*/ 995 w 1022"/>
              <a:gd name="T55" fmla="*/ 778 h 969"/>
              <a:gd name="T56" fmla="*/ 945 w 1022"/>
              <a:gd name="T57" fmla="*/ 769 h 969"/>
              <a:gd name="T58" fmla="*/ 910 w 1022"/>
              <a:gd name="T59" fmla="*/ 766 h 969"/>
              <a:gd name="T60" fmla="*/ 885 w 1022"/>
              <a:gd name="T61" fmla="*/ 840 h 969"/>
              <a:gd name="T62" fmla="*/ 843 w 1022"/>
              <a:gd name="T63" fmla="*/ 860 h 969"/>
              <a:gd name="T64" fmla="*/ 808 w 1022"/>
              <a:gd name="T65" fmla="*/ 885 h 969"/>
              <a:gd name="T66" fmla="*/ 729 w 1022"/>
              <a:gd name="T67" fmla="*/ 925 h 969"/>
              <a:gd name="T68" fmla="*/ 650 w 1022"/>
              <a:gd name="T69" fmla="*/ 951 h 969"/>
              <a:gd name="T70" fmla="*/ 624 w 1022"/>
              <a:gd name="T71" fmla="*/ 835 h 969"/>
              <a:gd name="T72" fmla="*/ 570 w 1022"/>
              <a:gd name="T73" fmla="*/ 840 h 969"/>
              <a:gd name="T74" fmla="*/ 513 w 1022"/>
              <a:gd name="T75" fmla="*/ 840 h 969"/>
              <a:gd name="T76" fmla="*/ 428 w 1022"/>
              <a:gd name="T77" fmla="*/ 857 h 969"/>
              <a:gd name="T78" fmla="*/ 358 w 1022"/>
              <a:gd name="T79" fmla="*/ 846 h 969"/>
              <a:gd name="T80" fmla="*/ 252 w 1022"/>
              <a:gd name="T81" fmla="*/ 866 h 969"/>
              <a:gd name="T82" fmla="*/ 113 w 1022"/>
              <a:gd name="T83" fmla="*/ 792 h 969"/>
              <a:gd name="T84" fmla="*/ 76 w 1022"/>
              <a:gd name="T85" fmla="*/ 713 h 969"/>
              <a:gd name="T86" fmla="*/ 90 w 1022"/>
              <a:gd name="T87" fmla="*/ 642 h 969"/>
              <a:gd name="T88" fmla="*/ 159 w 1022"/>
              <a:gd name="T89" fmla="*/ 597 h 969"/>
              <a:gd name="T90" fmla="*/ 130 w 1022"/>
              <a:gd name="T91" fmla="*/ 559 h 969"/>
              <a:gd name="T92" fmla="*/ 79 w 1022"/>
              <a:gd name="T93" fmla="*/ 540 h 969"/>
              <a:gd name="T94" fmla="*/ 48 w 1022"/>
              <a:gd name="T95" fmla="*/ 485 h 969"/>
              <a:gd name="T96" fmla="*/ 2 w 1022"/>
              <a:gd name="T97" fmla="*/ 395 h 9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022" h="969">
                <a:moveTo>
                  <a:pt x="25" y="364"/>
                </a:moveTo>
                <a:lnTo>
                  <a:pt x="54" y="341"/>
                </a:lnTo>
                <a:lnTo>
                  <a:pt x="82" y="333"/>
                </a:lnTo>
                <a:lnTo>
                  <a:pt x="111" y="329"/>
                </a:lnTo>
                <a:lnTo>
                  <a:pt x="119" y="307"/>
                </a:lnTo>
                <a:lnTo>
                  <a:pt x="142" y="298"/>
                </a:lnTo>
                <a:lnTo>
                  <a:pt x="156" y="318"/>
                </a:lnTo>
                <a:lnTo>
                  <a:pt x="164" y="341"/>
                </a:lnTo>
                <a:lnTo>
                  <a:pt x="184" y="335"/>
                </a:lnTo>
                <a:lnTo>
                  <a:pt x="227" y="326"/>
                </a:lnTo>
                <a:lnTo>
                  <a:pt x="275" y="304"/>
                </a:lnTo>
                <a:lnTo>
                  <a:pt x="332" y="341"/>
                </a:lnTo>
                <a:lnTo>
                  <a:pt x="391" y="352"/>
                </a:lnTo>
                <a:lnTo>
                  <a:pt x="397" y="366"/>
                </a:lnTo>
                <a:lnTo>
                  <a:pt x="397" y="372"/>
                </a:lnTo>
                <a:lnTo>
                  <a:pt x="380" y="392"/>
                </a:lnTo>
                <a:lnTo>
                  <a:pt x="391" y="414"/>
                </a:lnTo>
                <a:lnTo>
                  <a:pt x="451" y="361"/>
                </a:lnTo>
                <a:lnTo>
                  <a:pt x="494" y="381"/>
                </a:lnTo>
                <a:lnTo>
                  <a:pt x="491" y="361"/>
                </a:lnTo>
                <a:lnTo>
                  <a:pt x="516" y="352"/>
                </a:lnTo>
                <a:lnTo>
                  <a:pt x="516" y="335"/>
                </a:lnTo>
                <a:lnTo>
                  <a:pt x="494" y="315"/>
                </a:lnTo>
                <a:lnTo>
                  <a:pt x="473" y="224"/>
                </a:lnTo>
                <a:lnTo>
                  <a:pt x="470" y="219"/>
                </a:lnTo>
                <a:lnTo>
                  <a:pt x="460" y="219"/>
                </a:lnTo>
                <a:lnTo>
                  <a:pt x="428" y="125"/>
                </a:lnTo>
                <a:lnTo>
                  <a:pt x="439" y="91"/>
                </a:lnTo>
                <a:lnTo>
                  <a:pt x="406" y="57"/>
                </a:lnTo>
                <a:lnTo>
                  <a:pt x="448" y="40"/>
                </a:lnTo>
                <a:lnTo>
                  <a:pt x="479" y="12"/>
                </a:lnTo>
                <a:lnTo>
                  <a:pt x="502" y="3"/>
                </a:lnTo>
                <a:lnTo>
                  <a:pt x="510" y="17"/>
                </a:lnTo>
                <a:lnTo>
                  <a:pt x="525" y="17"/>
                </a:lnTo>
                <a:lnTo>
                  <a:pt x="548" y="0"/>
                </a:lnTo>
                <a:lnTo>
                  <a:pt x="558" y="14"/>
                </a:lnTo>
                <a:lnTo>
                  <a:pt x="575" y="12"/>
                </a:lnTo>
                <a:lnTo>
                  <a:pt x="613" y="26"/>
                </a:lnTo>
                <a:lnTo>
                  <a:pt x="653" y="31"/>
                </a:lnTo>
                <a:lnTo>
                  <a:pt x="627" y="48"/>
                </a:lnTo>
                <a:lnTo>
                  <a:pt x="646" y="97"/>
                </a:lnTo>
                <a:lnTo>
                  <a:pt x="667" y="86"/>
                </a:lnTo>
                <a:lnTo>
                  <a:pt x="715" y="83"/>
                </a:lnTo>
                <a:lnTo>
                  <a:pt x="738" y="69"/>
                </a:lnTo>
                <a:lnTo>
                  <a:pt x="762" y="47"/>
                </a:lnTo>
                <a:lnTo>
                  <a:pt x="825" y="109"/>
                </a:lnTo>
                <a:lnTo>
                  <a:pt x="847" y="121"/>
                </a:lnTo>
                <a:lnTo>
                  <a:pt x="846" y="188"/>
                </a:lnTo>
                <a:lnTo>
                  <a:pt x="862" y="196"/>
                </a:lnTo>
                <a:lnTo>
                  <a:pt x="861" y="212"/>
                </a:lnTo>
                <a:lnTo>
                  <a:pt x="853" y="217"/>
                </a:lnTo>
                <a:lnTo>
                  <a:pt x="844" y="208"/>
                </a:lnTo>
                <a:lnTo>
                  <a:pt x="835" y="212"/>
                </a:lnTo>
                <a:lnTo>
                  <a:pt x="824" y="219"/>
                </a:lnTo>
                <a:lnTo>
                  <a:pt x="823" y="237"/>
                </a:lnTo>
                <a:lnTo>
                  <a:pt x="813" y="247"/>
                </a:lnTo>
                <a:lnTo>
                  <a:pt x="804" y="256"/>
                </a:lnTo>
                <a:lnTo>
                  <a:pt x="791" y="261"/>
                </a:lnTo>
                <a:lnTo>
                  <a:pt x="805" y="290"/>
                </a:lnTo>
                <a:lnTo>
                  <a:pt x="824" y="327"/>
                </a:lnTo>
                <a:lnTo>
                  <a:pt x="853" y="317"/>
                </a:lnTo>
                <a:lnTo>
                  <a:pt x="891" y="373"/>
                </a:lnTo>
                <a:lnTo>
                  <a:pt x="908" y="378"/>
                </a:lnTo>
                <a:lnTo>
                  <a:pt x="932" y="392"/>
                </a:lnTo>
                <a:lnTo>
                  <a:pt x="945" y="414"/>
                </a:lnTo>
                <a:lnTo>
                  <a:pt x="948" y="443"/>
                </a:lnTo>
                <a:lnTo>
                  <a:pt x="928" y="469"/>
                </a:lnTo>
                <a:lnTo>
                  <a:pt x="919" y="471"/>
                </a:lnTo>
                <a:lnTo>
                  <a:pt x="922" y="488"/>
                </a:lnTo>
                <a:lnTo>
                  <a:pt x="885" y="497"/>
                </a:lnTo>
                <a:lnTo>
                  <a:pt x="874" y="557"/>
                </a:lnTo>
                <a:lnTo>
                  <a:pt x="900" y="571"/>
                </a:lnTo>
                <a:lnTo>
                  <a:pt x="924" y="576"/>
                </a:lnTo>
                <a:lnTo>
                  <a:pt x="950" y="590"/>
                </a:lnTo>
                <a:lnTo>
                  <a:pt x="959" y="602"/>
                </a:lnTo>
                <a:lnTo>
                  <a:pt x="948" y="636"/>
                </a:lnTo>
                <a:lnTo>
                  <a:pt x="948" y="670"/>
                </a:lnTo>
                <a:lnTo>
                  <a:pt x="953" y="687"/>
                </a:lnTo>
                <a:lnTo>
                  <a:pt x="1007" y="707"/>
                </a:lnTo>
                <a:lnTo>
                  <a:pt x="1019" y="716"/>
                </a:lnTo>
                <a:lnTo>
                  <a:pt x="1021" y="735"/>
                </a:lnTo>
                <a:lnTo>
                  <a:pt x="1010" y="749"/>
                </a:lnTo>
                <a:lnTo>
                  <a:pt x="1002" y="766"/>
                </a:lnTo>
                <a:lnTo>
                  <a:pt x="995" y="778"/>
                </a:lnTo>
                <a:lnTo>
                  <a:pt x="979" y="758"/>
                </a:lnTo>
                <a:lnTo>
                  <a:pt x="967" y="755"/>
                </a:lnTo>
                <a:lnTo>
                  <a:pt x="945" y="769"/>
                </a:lnTo>
                <a:lnTo>
                  <a:pt x="933" y="775"/>
                </a:lnTo>
                <a:lnTo>
                  <a:pt x="922" y="758"/>
                </a:lnTo>
                <a:lnTo>
                  <a:pt x="910" y="766"/>
                </a:lnTo>
                <a:lnTo>
                  <a:pt x="914" y="789"/>
                </a:lnTo>
                <a:lnTo>
                  <a:pt x="900" y="823"/>
                </a:lnTo>
                <a:lnTo>
                  <a:pt x="885" y="840"/>
                </a:lnTo>
                <a:lnTo>
                  <a:pt x="888" y="857"/>
                </a:lnTo>
                <a:lnTo>
                  <a:pt x="851" y="877"/>
                </a:lnTo>
                <a:lnTo>
                  <a:pt x="843" y="860"/>
                </a:lnTo>
                <a:lnTo>
                  <a:pt x="834" y="860"/>
                </a:lnTo>
                <a:lnTo>
                  <a:pt x="808" y="866"/>
                </a:lnTo>
                <a:lnTo>
                  <a:pt x="808" y="885"/>
                </a:lnTo>
                <a:lnTo>
                  <a:pt x="783" y="885"/>
                </a:lnTo>
                <a:lnTo>
                  <a:pt x="760" y="908"/>
                </a:lnTo>
                <a:lnTo>
                  <a:pt x="729" y="925"/>
                </a:lnTo>
                <a:lnTo>
                  <a:pt x="689" y="968"/>
                </a:lnTo>
                <a:lnTo>
                  <a:pt x="653" y="959"/>
                </a:lnTo>
                <a:lnTo>
                  <a:pt x="650" y="951"/>
                </a:lnTo>
                <a:lnTo>
                  <a:pt x="684" y="897"/>
                </a:lnTo>
                <a:lnTo>
                  <a:pt x="638" y="829"/>
                </a:lnTo>
                <a:lnTo>
                  <a:pt x="624" y="835"/>
                </a:lnTo>
                <a:lnTo>
                  <a:pt x="590" y="820"/>
                </a:lnTo>
                <a:lnTo>
                  <a:pt x="582" y="826"/>
                </a:lnTo>
                <a:lnTo>
                  <a:pt x="570" y="840"/>
                </a:lnTo>
                <a:lnTo>
                  <a:pt x="550" y="835"/>
                </a:lnTo>
                <a:lnTo>
                  <a:pt x="534" y="860"/>
                </a:lnTo>
                <a:lnTo>
                  <a:pt x="513" y="840"/>
                </a:lnTo>
                <a:lnTo>
                  <a:pt x="482" y="846"/>
                </a:lnTo>
                <a:lnTo>
                  <a:pt x="451" y="835"/>
                </a:lnTo>
                <a:lnTo>
                  <a:pt x="428" y="857"/>
                </a:lnTo>
                <a:lnTo>
                  <a:pt x="403" y="846"/>
                </a:lnTo>
                <a:lnTo>
                  <a:pt x="383" y="868"/>
                </a:lnTo>
                <a:lnTo>
                  <a:pt x="358" y="846"/>
                </a:lnTo>
                <a:lnTo>
                  <a:pt x="340" y="854"/>
                </a:lnTo>
                <a:lnTo>
                  <a:pt x="278" y="866"/>
                </a:lnTo>
                <a:lnTo>
                  <a:pt x="252" y="866"/>
                </a:lnTo>
                <a:lnTo>
                  <a:pt x="244" y="875"/>
                </a:lnTo>
                <a:lnTo>
                  <a:pt x="139" y="797"/>
                </a:lnTo>
                <a:lnTo>
                  <a:pt x="113" y="792"/>
                </a:lnTo>
                <a:lnTo>
                  <a:pt x="64" y="749"/>
                </a:lnTo>
                <a:lnTo>
                  <a:pt x="76" y="727"/>
                </a:lnTo>
                <a:lnTo>
                  <a:pt x="76" y="713"/>
                </a:lnTo>
                <a:lnTo>
                  <a:pt x="99" y="692"/>
                </a:lnTo>
                <a:lnTo>
                  <a:pt x="90" y="667"/>
                </a:lnTo>
                <a:lnTo>
                  <a:pt x="90" y="642"/>
                </a:lnTo>
                <a:lnTo>
                  <a:pt x="128" y="619"/>
                </a:lnTo>
                <a:lnTo>
                  <a:pt x="153" y="611"/>
                </a:lnTo>
                <a:lnTo>
                  <a:pt x="159" y="597"/>
                </a:lnTo>
                <a:lnTo>
                  <a:pt x="164" y="568"/>
                </a:lnTo>
                <a:lnTo>
                  <a:pt x="153" y="557"/>
                </a:lnTo>
                <a:lnTo>
                  <a:pt x="130" y="559"/>
                </a:lnTo>
                <a:lnTo>
                  <a:pt x="111" y="565"/>
                </a:lnTo>
                <a:lnTo>
                  <a:pt x="90" y="565"/>
                </a:lnTo>
                <a:lnTo>
                  <a:pt x="79" y="540"/>
                </a:lnTo>
                <a:lnTo>
                  <a:pt x="79" y="525"/>
                </a:lnTo>
                <a:lnTo>
                  <a:pt x="56" y="505"/>
                </a:lnTo>
                <a:lnTo>
                  <a:pt x="48" y="485"/>
                </a:lnTo>
                <a:lnTo>
                  <a:pt x="64" y="466"/>
                </a:lnTo>
                <a:lnTo>
                  <a:pt x="5" y="406"/>
                </a:lnTo>
                <a:lnTo>
                  <a:pt x="2" y="395"/>
                </a:lnTo>
                <a:lnTo>
                  <a:pt x="0" y="389"/>
                </a:lnTo>
                <a:lnTo>
                  <a:pt x="25" y="364"/>
                </a:lnTo>
              </a:path>
            </a:pathLst>
          </a:custGeom>
          <a:solidFill>
            <a:schemeClr val="accent3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3309097" y="4107115"/>
            <a:ext cx="2474786" cy="1319812"/>
          </a:xfrm>
          <a:custGeom>
            <a:avLst/>
            <a:gdLst>
              <a:gd name="T0" fmla="*/ 159 w 1404"/>
              <a:gd name="T1" fmla="*/ 156 h 787"/>
              <a:gd name="T2" fmla="*/ 216 w 1404"/>
              <a:gd name="T3" fmla="*/ 177 h 787"/>
              <a:gd name="T4" fmla="*/ 367 w 1404"/>
              <a:gd name="T5" fmla="*/ 225 h 787"/>
              <a:gd name="T6" fmla="*/ 406 w 1404"/>
              <a:gd name="T7" fmla="*/ 204 h 787"/>
              <a:gd name="T8" fmla="*/ 432 w 1404"/>
              <a:gd name="T9" fmla="*/ 145 h 787"/>
              <a:gd name="T10" fmla="*/ 501 w 1404"/>
              <a:gd name="T11" fmla="*/ 141 h 787"/>
              <a:gd name="T12" fmla="*/ 492 w 1404"/>
              <a:gd name="T13" fmla="*/ 78 h 787"/>
              <a:gd name="T14" fmla="*/ 567 w 1404"/>
              <a:gd name="T15" fmla="*/ 30 h 787"/>
              <a:gd name="T16" fmla="*/ 593 w 1404"/>
              <a:gd name="T17" fmla="*/ 1 h 787"/>
              <a:gd name="T18" fmla="*/ 681 w 1404"/>
              <a:gd name="T19" fmla="*/ 51 h 787"/>
              <a:gd name="T20" fmla="*/ 826 w 1404"/>
              <a:gd name="T21" fmla="*/ 119 h 787"/>
              <a:gd name="T22" fmla="*/ 897 w 1404"/>
              <a:gd name="T23" fmla="*/ 99 h 787"/>
              <a:gd name="T24" fmla="*/ 969 w 1404"/>
              <a:gd name="T25" fmla="*/ 111 h 787"/>
              <a:gd name="T26" fmla="*/ 1052 w 1404"/>
              <a:gd name="T27" fmla="*/ 93 h 787"/>
              <a:gd name="T28" fmla="*/ 1110 w 1404"/>
              <a:gd name="T29" fmla="*/ 93 h 787"/>
              <a:gd name="T30" fmla="*/ 1177 w 1404"/>
              <a:gd name="T31" fmla="*/ 83 h 787"/>
              <a:gd name="T32" fmla="*/ 1192 w 1404"/>
              <a:gd name="T33" fmla="*/ 213 h 787"/>
              <a:gd name="T34" fmla="*/ 1248 w 1404"/>
              <a:gd name="T35" fmla="*/ 230 h 787"/>
              <a:gd name="T36" fmla="*/ 1315 w 1404"/>
              <a:gd name="T37" fmla="*/ 288 h 787"/>
              <a:gd name="T38" fmla="*/ 1328 w 1404"/>
              <a:gd name="T39" fmla="*/ 337 h 787"/>
              <a:gd name="T40" fmla="*/ 1393 w 1404"/>
              <a:gd name="T41" fmla="*/ 406 h 787"/>
              <a:gd name="T42" fmla="*/ 1382 w 1404"/>
              <a:gd name="T43" fmla="*/ 432 h 787"/>
              <a:gd name="T44" fmla="*/ 1339 w 1404"/>
              <a:gd name="T45" fmla="*/ 522 h 787"/>
              <a:gd name="T46" fmla="*/ 1296 w 1404"/>
              <a:gd name="T47" fmla="*/ 599 h 787"/>
              <a:gd name="T48" fmla="*/ 1245 w 1404"/>
              <a:gd name="T49" fmla="*/ 573 h 787"/>
              <a:gd name="T50" fmla="*/ 1152 w 1404"/>
              <a:gd name="T51" fmla="*/ 608 h 787"/>
              <a:gd name="T52" fmla="*/ 1104 w 1404"/>
              <a:gd name="T53" fmla="*/ 591 h 787"/>
              <a:gd name="T54" fmla="*/ 1041 w 1404"/>
              <a:gd name="T55" fmla="*/ 591 h 787"/>
              <a:gd name="T56" fmla="*/ 985 w 1404"/>
              <a:gd name="T57" fmla="*/ 605 h 787"/>
              <a:gd name="T58" fmla="*/ 919 w 1404"/>
              <a:gd name="T59" fmla="*/ 587 h 787"/>
              <a:gd name="T60" fmla="*/ 842 w 1404"/>
              <a:gd name="T61" fmla="*/ 599 h 787"/>
              <a:gd name="T62" fmla="*/ 749 w 1404"/>
              <a:gd name="T63" fmla="*/ 596 h 787"/>
              <a:gd name="T64" fmla="*/ 641 w 1404"/>
              <a:gd name="T65" fmla="*/ 664 h 787"/>
              <a:gd name="T66" fmla="*/ 576 w 1404"/>
              <a:gd name="T67" fmla="*/ 675 h 787"/>
              <a:gd name="T68" fmla="*/ 528 w 1404"/>
              <a:gd name="T69" fmla="*/ 744 h 787"/>
              <a:gd name="T70" fmla="*/ 502 w 1404"/>
              <a:gd name="T71" fmla="*/ 749 h 787"/>
              <a:gd name="T72" fmla="*/ 445 w 1404"/>
              <a:gd name="T73" fmla="*/ 786 h 787"/>
              <a:gd name="T74" fmla="*/ 321 w 1404"/>
              <a:gd name="T75" fmla="*/ 689 h 787"/>
              <a:gd name="T76" fmla="*/ 318 w 1404"/>
              <a:gd name="T77" fmla="*/ 653 h 787"/>
              <a:gd name="T78" fmla="*/ 312 w 1404"/>
              <a:gd name="T79" fmla="*/ 613 h 787"/>
              <a:gd name="T80" fmla="*/ 259 w 1404"/>
              <a:gd name="T81" fmla="*/ 579 h 787"/>
              <a:gd name="T82" fmla="*/ 269 w 1404"/>
              <a:gd name="T83" fmla="*/ 536 h 787"/>
              <a:gd name="T84" fmla="*/ 216 w 1404"/>
              <a:gd name="T85" fmla="*/ 477 h 787"/>
              <a:gd name="T86" fmla="*/ 128 w 1404"/>
              <a:gd name="T87" fmla="*/ 434 h 787"/>
              <a:gd name="T88" fmla="*/ 23 w 1404"/>
              <a:gd name="T89" fmla="*/ 420 h 787"/>
              <a:gd name="T90" fmla="*/ 20 w 1404"/>
              <a:gd name="T91" fmla="*/ 344 h 787"/>
              <a:gd name="T92" fmla="*/ 34 w 1404"/>
              <a:gd name="T93" fmla="*/ 270 h 787"/>
              <a:gd name="T94" fmla="*/ 111 w 1404"/>
              <a:gd name="T95" fmla="*/ 168 h 7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404" h="787">
                <a:moveTo>
                  <a:pt x="128" y="142"/>
                </a:moveTo>
                <a:lnTo>
                  <a:pt x="146" y="138"/>
                </a:lnTo>
                <a:lnTo>
                  <a:pt x="159" y="156"/>
                </a:lnTo>
                <a:lnTo>
                  <a:pt x="188" y="142"/>
                </a:lnTo>
                <a:lnTo>
                  <a:pt x="198" y="145"/>
                </a:lnTo>
                <a:lnTo>
                  <a:pt x="216" y="177"/>
                </a:lnTo>
                <a:lnTo>
                  <a:pt x="287" y="201"/>
                </a:lnTo>
                <a:lnTo>
                  <a:pt x="354" y="232"/>
                </a:lnTo>
                <a:lnTo>
                  <a:pt x="367" y="225"/>
                </a:lnTo>
                <a:lnTo>
                  <a:pt x="377" y="213"/>
                </a:lnTo>
                <a:lnTo>
                  <a:pt x="397" y="219"/>
                </a:lnTo>
                <a:lnTo>
                  <a:pt x="406" y="204"/>
                </a:lnTo>
                <a:lnTo>
                  <a:pt x="400" y="193"/>
                </a:lnTo>
                <a:lnTo>
                  <a:pt x="397" y="181"/>
                </a:lnTo>
                <a:lnTo>
                  <a:pt x="432" y="145"/>
                </a:lnTo>
                <a:lnTo>
                  <a:pt x="446" y="144"/>
                </a:lnTo>
                <a:lnTo>
                  <a:pt x="476" y="168"/>
                </a:lnTo>
                <a:lnTo>
                  <a:pt x="501" y="141"/>
                </a:lnTo>
                <a:lnTo>
                  <a:pt x="491" y="113"/>
                </a:lnTo>
                <a:lnTo>
                  <a:pt x="489" y="97"/>
                </a:lnTo>
                <a:lnTo>
                  <a:pt x="492" y="78"/>
                </a:lnTo>
                <a:lnTo>
                  <a:pt x="506" y="65"/>
                </a:lnTo>
                <a:lnTo>
                  <a:pt x="523" y="46"/>
                </a:lnTo>
                <a:lnTo>
                  <a:pt x="567" y="30"/>
                </a:lnTo>
                <a:lnTo>
                  <a:pt x="568" y="9"/>
                </a:lnTo>
                <a:lnTo>
                  <a:pt x="579" y="0"/>
                </a:lnTo>
                <a:lnTo>
                  <a:pt x="593" y="1"/>
                </a:lnTo>
                <a:lnTo>
                  <a:pt x="607" y="4"/>
                </a:lnTo>
                <a:lnTo>
                  <a:pt x="651" y="45"/>
                </a:lnTo>
                <a:lnTo>
                  <a:pt x="681" y="51"/>
                </a:lnTo>
                <a:lnTo>
                  <a:pt x="783" y="128"/>
                </a:lnTo>
                <a:lnTo>
                  <a:pt x="792" y="119"/>
                </a:lnTo>
                <a:lnTo>
                  <a:pt x="826" y="119"/>
                </a:lnTo>
                <a:lnTo>
                  <a:pt x="840" y="115"/>
                </a:lnTo>
                <a:lnTo>
                  <a:pt x="881" y="108"/>
                </a:lnTo>
                <a:lnTo>
                  <a:pt x="897" y="99"/>
                </a:lnTo>
                <a:lnTo>
                  <a:pt x="922" y="121"/>
                </a:lnTo>
                <a:lnTo>
                  <a:pt x="942" y="99"/>
                </a:lnTo>
                <a:lnTo>
                  <a:pt x="969" y="111"/>
                </a:lnTo>
                <a:lnTo>
                  <a:pt x="990" y="88"/>
                </a:lnTo>
                <a:lnTo>
                  <a:pt x="1018" y="99"/>
                </a:lnTo>
                <a:lnTo>
                  <a:pt x="1052" y="93"/>
                </a:lnTo>
                <a:lnTo>
                  <a:pt x="1073" y="112"/>
                </a:lnTo>
                <a:lnTo>
                  <a:pt x="1089" y="88"/>
                </a:lnTo>
                <a:lnTo>
                  <a:pt x="1110" y="93"/>
                </a:lnTo>
                <a:lnTo>
                  <a:pt x="1125" y="72"/>
                </a:lnTo>
                <a:lnTo>
                  <a:pt x="1160" y="87"/>
                </a:lnTo>
                <a:lnTo>
                  <a:pt x="1177" y="83"/>
                </a:lnTo>
                <a:lnTo>
                  <a:pt x="1223" y="151"/>
                </a:lnTo>
                <a:lnTo>
                  <a:pt x="1190" y="202"/>
                </a:lnTo>
                <a:lnTo>
                  <a:pt x="1192" y="213"/>
                </a:lnTo>
                <a:lnTo>
                  <a:pt x="1200" y="216"/>
                </a:lnTo>
                <a:lnTo>
                  <a:pt x="1228" y="221"/>
                </a:lnTo>
                <a:lnTo>
                  <a:pt x="1248" y="230"/>
                </a:lnTo>
                <a:lnTo>
                  <a:pt x="1276" y="267"/>
                </a:lnTo>
                <a:lnTo>
                  <a:pt x="1300" y="269"/>
                </a:lnTo>
                <a:lnTo>
                  <a:pt x="1315" y="288"/>
                </a:lnTo>
                <a:lnTo>
                  <a:pt x="1309" y="303"/>
                </a:lnTo>
                <a:lnTo>
                  <a:pt x="1310" y="320"/>
                </a:lnTo>
                <a:lnTo>
                  <a:pt x="1328" y="337"/>
                </a:lnTo>
                <a:lnTo>
                  <a:pt x="1361" y="388"/>
                </a:lnTo>
                <a:lnTo>
                  <a:pt x="1382" y="389"/>
                </a:lnTo>
                <a:lnTo>
                  <a:pt x="1393" y="406"/>
                </a:lnTo>
                <a:lnTo>
                  <a:pt x="1403" y="414"/>
                </a:lnTo>
                <a:lnTo>
                  <a:pt x="1396" y="425"/>
                </a:lnTo>
                <a:lnTo>
                  <a:pt x="1382" y="432"/>
                </a:lnTo>
                <a:lnTo>
                  <a:pt x="1365" y="451"/>
                </a:lnTo>
                <a:lnTo>
                  <a:pt x="1353" y="485"/>
                </a:lnTo>
                <a:lnTo>
                  <a:pt x="1339" y="522"/>
                </a:lnTo>
                <a:lnTo>
                  <a:pt x="1316" y="570"/>
                </a:lnTo>
                <a:lnTo>
                  <a:pt x="1308" y="587"/>
                </a:lnTo>
                <a:lnTo>
                  <a:pt x="1296" y="599"/>
                </a:lnTo>
                <a:lnTo>
                  <a:pt x="1280" y="599"/>
                </a:lnTo>
                <a:lnTo>
                  <a:pt x="1268" y="591"/>
                </a:lnTo>
                <a:lnTo>
                  <a:pt x="1245" y="573"/>
                </a:lnTo>
                <a:lnTo>
                  <a:pt x="1183" y="573"/>
                </a:lnTo>
                <a:lnTo>
                  <a:pt x="1166" y="599"/>
                </a:lnTo>
                <a:lnTo>
                  <a:pt x="1152" y="608"/>
                </a:lnTo>
                <a:lnTo>
                  <a:pt x="1132" y="610"/>
                </a:lnTo>
                <a:lnTo>
                  <a:pt x="1121" y="599"/>
                </a:lnTo>
                <a:lnTo>
                  <a:pt x="1104" y="591"/>
                </a:lnTo>
                <a:lnTo>
                  <a:pt x="1083" y="593"/>
                </a:lnTo>
                <a:lnTo>
                  <a:pt x="1066" y="601"/>
                </a:lnTo>
                <a:lnTo>
                  <a:pt x="1041" y="591"/>
                </a:lnTo>
                <a:lnTo>
                  <a:pt x="1024" y="593"/>
                </a:lnTo>
                <a:lnTo>
                  <a:pt x="1001" y="605"/>
                </a:lnTo>
                <a:lnTo>
                  <a:pt x="985" y="605"/>
                </a:lnTo>
                <a:lnTo>
                  <a:pt x="956" y="608"/>
                </a:lnTo>
                <a:lnTo>
                  <a:pt x="936" y="599"/>
                </a:lnTo>
                <a:lnTo>
                  <a:pt x="919" y="587"/>
                </a:lnTo>
                <a:lnTo>
                  <a:pt x="911" y="593"/>
                </a:lnTo>
                <a:lnTo>
                  <a:pt x="868" y="593"/>
                </a:lnTo>
                <a:lnTo>
                  <a:pt x="842" y="599"/>
                </a:lnTo>
                <a:lnTo>
                  <a:pt x="820" y="593"/>
                </a:lnTo>
                <a:lnTo>
                  <a:pt x="755" y="593"/>
                </a:lnTo>
                <a:lnTo>
                  <a:pt x="749" y="596"/>
                </a:lnTo>
                <a:lnTo>
                  <a:pt x="698" y="647"/>
                </a:lnTo>
                <a:lnTo>
                  <a:pt x="664" y="667"/>
                </a:lnTo>
                <a:lnTo>
                  <a:pt x="641" y="664"/>
                </a:lnTo>
                <a:lnTo>
                  <a:pt x="621" y="667"/>
                </a:lnTo>
                <a:lnTo>
                  <a:pt x="593" y="670"/>
                </a:lnTo>
                <a:lnTo>
                  <a:pt x="576" y="675"/>
                </a:lnTo>
                <a:lnTo>
                  <a:pt x="548" y="701"/>
                </a:lnTo>
                <a:lnTo>
                  <a:pt x="536" y="715"/>
                </a:lnTo>
                <a:lnTo>
                  <a:pt x="528" y="744"/>
                </a:lnTo>
                <a:lnTo>
                  <a:pt x="511" y="767"/>
                </a:lnTo>
                <a:lnTo>
                  <a:pt x="508" y="749"/>
                </a:lnTo>
                <a:lnTo>
                  <a:pt x="502" y="749"/>
                </a:lnTo>
                <a:lnTo>
                  <a:pt x="493" y="758"/>
                </a:lnTo>
                <a:lnTo>
                  <a:pt x="493" y="769"/>
                </a:lnTo>
                <a:lnTo>
                  <a:pt x="445" y="786"/>
                </a:lnTo>
                <a:lnTo>
                  <a:pt x="431" y="772"/>
                </a:lnTo>
                <a:lnTo>
                  <a:pt x="324" y="712"/>
                </a:lnTo>
                <a:lnTo>
                  <a:pt x="321" y="689"/>
                </a:lnTo>
                <a:lnTo>
                  <a:pt x="298" y="661"/>
                </a:lnTo>
                <a:lnTo>
                  <a:pt x="301" y="644"/>
                </a:lnTo>
                <a:lnTo>
                  <a:pt x="318" y="653"/>
                </a:lnTo>
                <a:lnTo>
                  <a:pt x="326" y="644"/>
                </a:lnTo>
                <a:lnTo>
                  <a:pt x="321" y="630"/>
                </a:lnTo>
                <a:lnTo>
                  <a:pt x="312" y="613"/>
                </a:lnTo>
                <a:lnTo>
                  <a:pt x="298" y="605"/>
                </a:lnTo>
                <a:lnTo>
                  <a:pt x="290" y="610"/>
                </a:lnTo>
                <a:lnTo>
                  <a:pt x="259" y="579"/>
                </a:lnTo>
                <a:lnTo>
                  <a:pt x="261" y="570"/>
                </a:lnTo>
                <a:lnTo>
                  <a:pt x="272" y="559"/>
                </a:lnTo>
                <a:lnTo>
                  <a:pt x="269" y="536"/>
                </a:lnTo>
                <a:lnTo>
                  <a:pt x="253" y="503"/>
                </a:lnTo>
                <a:lnTo>
                  <a:pt x="236" y="489"/>
                </a:lnTo>
                <a:lnTo>
                  <a:pt x="216" y="477"/>
                </a:lnTo>
                <a:lnTo>
                  <a:pt x="171" y="451"/>
                </a:lnTo>
                <a:lnTo>
                  <a:pt x="142" y="432"/>
                </a:lnTo>
                <a:lnTo>
                  <a:pt x="128" y="434"/>
                </a:lnTo>
                <a:lnTo>
                  <a:pt x="100" y="411"/>
                </a:lnTo>
                <a:lnTo>
                  <a:pt x="31" y="411"/>
                </a:lnTo>
                <a:lnTo>
                  <a:pt x="23" y="420"/>
                </a:lnTo>
                <a:lnTo>
                  <a:pt x="17" y="403"/>
                </a:lnTo>
                <a:lnTo>
                  <a:pt x="20" y="375"/>
                </a:lnTo>
                <a:lnTo>
                  <a:pt x="20" y="344"/>
                </a:lnTo>
                <a:lnTo>
                  <a:pt x="9" y="315"/>
                </a:lnTo>
                <a:lnTo>
                  <a:pt x="0" y="301"/>
                </a:lnTo>
                <a:lnTo>
                  <a:pt x="34" y="270"/>
                </a:lnTo>
                <a:lnTo>
                  <a:pt x="79" y="216"/>
                </a:lnTo>
                <a:lnTo>
                  <a:pt x="83" y="195"/>
                </a:lnTo>
                <a:lnTo>
                  <a:pt x="111" y="168"/>
                </a:lnTo>
                <a:lnTo>
                  <a:pt x="131" y="168"/>
                </a:lnTo>
                <a:lnTo>
                  <a:pt x="128" y="142"/>
                </a:lnTo>
              </a:path>
            </a:pathLst>
          </a:custGeom>
          <a:solidFill>
            <a:srgbClr val="00B050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5462267" y="4123157"/>
            <a:ext cx="696080" cy="682511"/>
          </a:xfrm>
          <a:custGeom>
            <a:avLst/>
            <a:gdLst>
              <a:gd name="T0" fmla="*/ 173 w 395"/>
              <a:gd name="T1" fmla="*/ 406 h 407"/>
              <a:gd name="T2" fmla="*/ 190 w 395"/>
              <a:gd name="T3" fmla="*/ 389 h 407"/>
              <a:gd name="T4" fmla="*/ 207 w 395"/>
              <a:gd name="T5" fmla="*/ 383 h 407"/>
              <a:gd name="T6" fmla="*/ 219 w 395"/>
              <a:gd name="T7" fmla="*/ 383 h 407"/>
              <a:gd name="T8" fmla="*/ 219 w 395"/>
              <a:gd name="T9" fmla="*/ 360 h 407"/>
              <a:gd name="T10" fmla="*/ 233 w 395"/>
              <a:gd name="T11" fmla="*/ 346 h 407"/>
              <a:gd name="T12" fmla="*/ 256 w 395"/>
              <a:gd name="T13" fmla="*/ 344 h 407"/>
              <a:gd name="T14" fmla="*/ 309 w 395"/>
              <a:gd name="T15" fmla="*/ 340 h 407"/>
              <a:gd name="T16" fmla="*/ 335 w 395"/>
              <a:gd name="T17" fmla="*/ 344 h 407"/>
              <a:gd name="T18" fmla="*/ 356 w 395"/>
              <a:gd name="T19" fmla="*/ 332 h 407"/>
              <a:gd name="T20" fmla="*/ 370 w 395"/>
              <a:gd name="T21" fmla="*/ 332 h 407"/>
              <a:gd name="T22" fmla="*/ 383 w 395"/>
              <a:gd name="T23" fmla="*/ 327 h 407"/>
              <a:gd name="T24" fmla="*/ 394 w 395"/>
              <a:gd name="T25" fmla="*/ 318 h 407"/>
              <a:gd name="T26" fmla="*/ 386 w 395"/>
              <a:gd name="T27" fmla="*/ 298 h 407"/>
              <a:gd name="T28" fmla="*/ 378 w 395"/>
              <a:gd name="T29" fmla="*/ 306 h 407"/>
              <a:gd name="T30" fmla="*/ 369 w 395"/>
              <a:gd name="T31" fmla="*/ 304 h 407"/>
              <a:gd name="T32" fmla="*/ 357 w 395"/>
              <a:gd name="T33" fmla="*/ 298 h 407"/>
              <a:gd name="T34" fmla="*/ 363 w 395"/>
              <a:gd name="T35" fmla="*/ 272 h 407"/>
              <a:gd name="T36" fmla="*/ 371 w 395"/>
              <a:gd name="T37" fmla="*/ 264 h 407"/>
              <a:gd name="T38" fmla="*/ 370 w 395"/>
              <a:gd name="T39" fmla="*/ 252 h 407"/>
              <a:gd name="T40" fmla="*/ 349 w 395"/>
              <a:gd name="T41" fmla="*/ 225 h 407"/>
              <a:gd name="T42" fmla="*/ 332 w 395"/>
              <a:gd name="T43" fmla="*/ 207 h 407"/>
              <a:gd name="T44" fmla="*/ 312 w 395"/>
              <a:gd name="T45" fmla="*/ 192 h 407"/>
              <a:gd name="T46" fmla="*/ 312 w 395"/>
              <a:gd name="T47" fmla="*/ 177 h 407"/>
              <a:gd name="T48" fmla="*/ 316 w 395"/>
              <a:gd name="T49" fmla="*/ 156 h 407"/>
              <a:gd name="T50" fmla="*/ 321 w 395"/>
              <a:gd name="T51" fmla="*/ 130 h 407"/>
              <a:gd name="T52" fmla="*/ 308 w 395"/>
              <a:gd name="T53" fmla="*/ 114 h 407"/>
              <a:gd name="T54" fmla="*/ 314 w 395"/>
              <a:gd name="T55" fmla="*/ 73 h 407"/>
              <a:gd name="T56" fmla="*/ 306 w 395"/>
              <a:gd name="T57" fmla="*/ 19 h 407"/>
              <a:gd name="T58" fmla="*/ 287 w 395"/>
              <a:gd name="T59" fmla="*/ 2 h 407"/>
              <a:gd name="T60" fmla="*/ 278 w 395"/>
              <a:gd name="T61" fmla="*/ 0 h 407"/>
              <a:gd name="T62" fmla="*/ 247 w 395"/>
              <a:gd name="T63" fmla="*/ 16 h 407"/>
              <a:gd name="T64" fmla="*/ 233 w 395"/>
              <a:gd name="T65" fmla="*/ 2 h 407"/>
              <a:gd name="T66" fmla="*/ 221 w 395"/>
              <a:gd name="T67" fmla="*/ 11 h 407"/>
              <a:gd name="T68" fmla="*/ 227 w 395"/>
              <a:gd name="T69" fmla="*/ 25 h 407"/>
              <a:gd name="T70" fmla="*/ 213 w 395"/>
              <a:gd name="T71" fmla="*/ 61 h 407"/>
              <a:gd name="T72" fmla="*/ 196 w 395"/>
              <a:gd name="T73" fmla="*/ 83 h 407"/>
              <a:gd name="T74" fmla="*/ 199 w 395"/>
              <a:gd name="T75" fmla="*/ 100 h 407"/>
              <a:gd name="T76" fmla="*/ 162 w 395"/>
              <a:gd name="T77" fmla="*/ 121 h 407"/>
              <a:gd name="T78" fmla="*/ 152 w 395"/>
              <a:gd name="T79" fmla="*/ 102 h 407"/>
              <a:gd name="T80" fmla="*/ 120 w 395"/>
              <a:gd name="T81" fmla="*/ 109 h 407"/>
              <a:gd name="T82" fmla="*/ 119 w 395"/>
              <a:gd name="T83" fmla="*/ 130 h 407"/>
              <a:gd name="T84" fmla="*/ 92 w 395"/>
              <a:gd name="T85" fmla="*/ 130 h 407"/>
              <a:gd name="T86" fmla="*/ 72 w 395"/>
              <a:gd name="T87" fmla="*/ 152 h 407"/>
              <a:gd name="T88" fmla="*/ 48 w 395"/>
              <a:gd name="T89" fmla="*/ 166 h 407"/>
              <a:gd name="T90" fmla="*/ 35 w 395"/>
              <a:gd name="T91" fmla="*/ 175 h 407"/>
              <a:gd name="T92" fmla="*/ 19 w 395"/>
              <a:gd name="T93" fmla="*/ 192 h 407"/>
              <a:gd name="T94" fmla="*/ 0 w 395"/>
              <a:gd name="T95" fmla="*/ 213 h 407"/>
              <a:gd name="T96" fmla="*/ 20 w 395"/>
              <a:gd name="T97" fmla="*/ 221 h 407"/>
              <a:gd name="T98" fmla="*/ 48 w 395"/>
              <a:gd name="T99" fmla="*/ 258 h 407"/>
              <a:gd name="T100" fmla="*/ 74 w 395"/>
              <a:gd name="T101" fmla="*/ 261 h 407"/>
              <a:gd name="T102" fmla="*/ 85 w 395"/>
              <a:gd name="T103" fmla="*/ 278 h 407"/>
              <a:gd name="T104" fmla="*/ 80 w 395"/>
              <a:gd name="T105" fmla="*/ 295 h 407"/>
              <a:gd name="T106" fmla="*/ 83 w 395"/>
              <a:gd name="T107" fmla="*/ 312 h 407"/>
              <a:gd name="T108" fmla="*/ 99 w 395"/>
              <a:gd name="T109" fmla="*/ 329 h 407"/>
              <a:gd name="T110" fmla="*/ 116 w 395"/>
              <a:gd name="T111" fmla="*/ 354 h 407"/>
              <a:gd name="T112" fmla="*/ 133 w 395"/>
              <a:gd name="T113" fmla="*/ 377 h 407"/>
              <a:gd name="T114" fmla="*/ 154 w 395"/>
              <a:gd name="T115" fmla="*/ 380 h 407"/>
              <a:gd name="T116" fmla="*/ 173 w 395"/>
              <a:gd name="T117" fmla="*/ 406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95" h="407">
                <a:moveTo>
                  <a:pt x="173" y="406"/>
                </a:moveTo>
                <a:lnTo>
                  <a:pt x="190" y="389"/>
                </a:lnTo>
                <a:lnTo>
                  <a:pt x="207" y="383"/>
                </a:lnTo>
                <a:lnTo>
                  <a:pt x="219" y="383"/>
                </a:lnTo>
                <a:lnTo>
                  <a:pt x="219" y="360"/>
                </a:lnTo>
                <a:lnTo>
                  <a:pt x="233" y="346"/>
                </a:lnTo>
                <a:lnTo>
                  <a:pt x="256" y="344"/>
                </a:lnTo>
                <a:lnTo>
                  <a:pt x="309" y="340"/>
                </a:lnTo>
                <a:lnTo>
                  <a:pt x="335" y="344"/>
                </a:lnTo>
                <a:lnTo>
                  <a:pt x="356" y="332"/>
                </a:lnTo>
                <a:lnTo>
                  <a:pt x="370" y="332"/>
                </a:lnTo>
                <a:lnTo>
                  <a:pt x="383" y="327"/>
                </a:lnTo>
                <a:lnTo>
                  <a:pt x="394" y="318"/>
                </a:lnTo>
                <a:lnTo>
                  <a:pt x="386" y="298"/>
                </a:lnTo>
                <a:lnTo>
                  <a:pt x="378" y="306"/>
                </a:lnTo>
                <a:lnTo>
                  <a:pt x="369" y="304"/>
                </a:lnTo>
                <a:lnTo>
                  <a:pt x="357" y="298"/>
                </a:lnTo>
                <a:lnTo>
                  <a:pt x="363" y="272"/>
                </a:lnTo>
                <a:lnTo>
                  <a:pt x="371" y="264"/>
                </a:lnTo>
                <a:lnTo>
                  <a:pt x="370" y="252"/>
                </a:lnTo>
                <a:lnTo>
                  <a:pt x="349" y="225"/>
                </a:lnTo>
                <a:lnTo>
                  <a:pt x="332" y="207"/>
                </a:lnTo>
                <a:lnTo>
                  <a:pt x="312" y="192"/>
                </a:lnTo>
                <a:lnTo>
                  <a:pt x="312" y="177"/>
                </a:lnTo>
                <a:lnTo>
                  <a:pt x="316" y="156"/>
                </a:lnTo>
                <a:lnTo>
                  <a:pt x="321" y="130"/>
                </a:lnTo>
                <a:lnTo>
                  <a:pt x="308" y="114"/>
                </a:lnTo>
                <a:lnTo>
                  <a:pt x="314" y="73"/>
                </a:lnTo>
                <a:lnTo>
                  <a:pt x="306" y="19"/>
                </a:lnTo>
                <a:lnTo>
                  <a:pt x="287" y="2"/>
                </a:lnTo>
                <a:lnTo>
                  <a:pt x="278" y="0"/>
                </a:lnTo>
                <a:lnTo>
                  <a:pt x="247" y="16"/>
                </a:lnTo>
                <a:lnTo>
                  <a:pt x="233" y="2"/>
                </a:lnTo>
                <a:lnTo>
                  <a:pt x="221" y="11"/>
                </a:lnTo>
                <a:lnTo>
                  <a:pt x="227" y="25"/>
                </a:lnTo>
                <a:lnTo>
                  <a:pt x="213" y="61"/>
                </a:lnTo>
                <a:lnTo>
                  <a:pt x="196" y="83"/>
                </a:lnTo>
                <a:lnTo>
                  <a:pt x="199" y="100"/>
                </a:lnTo>
                <a:lnTo>
                  <a:pt x="162" y="121"/>
                </a:lnTo>
                <a:lnTo>
                  <a:pt x="152" y="102"/>
                </a:lnTo>
                <a:lnTo>
                  <a:pt x="120" y="109"/>
                </a:lnTo>
                <a:lnTo>
                  <a:pt x="119" y="130"/>
                </a:lnTo>
                <a:lnTo>
                  <a:pt x="92" y="130"/>
                </a:lnTo>
                <a:lnTo>
                  <a:pt x="72" y="152"/>
                </a:lnTo>
                <a:lnTo>
                  <a:pt x="48" y="166"/>
                </a:lnTo>
                <a:lnTo>
                  <a:pt x="35" y="175"/>
                </a:lnTo>
                <a:lnTo>
                  <a:pt x="19" y="192"/>
                </a:lnTo>
                <a:lnTo>
                  <a:pt x="0" y="213"/>
                </a:lnTo>
                <a:lnTo>
                  <a:pt x="20" y="221"/>
                </a:lnTo>
                <a:lnTo>
                  <a:pt x="48" y="258"/>
                </a:lnTo>
                <a:lnTo>
                  <a:pt x="74" y="261"/>
                </a:lnTo>
                <a:lnTo>
                  <a:pt x="85" y="278"/>
                </a:lnTo>
                <a:lnTo>
                  <a:pt x="80" y="295"/>
                </a:lnTo>
                <a:lnTo>
                  <a:pt x="83" y="312"/>
                </a:lnTo>
                <a:lnTo>
                  <a:pt x="99" y="329"/>
                </a:lnTo>
                <a:lnTo>
                  <a:pt x="116" y="354"/>
                </a:lnTo>
                <a:lnTo>
                  <a:pt x="133" y="377"/>
                </a:lnTo>
                <a:lnTo>
                  <a:pt x="154" y="380"/>
                </a:lnTo>
                <a:lnTo>
                  <a:pt x="173" y="406"/>
                </a:lnTo>
              </a:path>
            </a:pathLst>
          </a:custGeom>
          <a:solidFill>
            <a:schemeClr val="accent4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11" name="Freeform 8"/>
          <p:cNvSpPr>
            <a:spLocks/>
          </p:cNvSpPr>
          <p:nvPr/>
        </p:nvSpPr>
        <p:spPr bwMode="auto">
          <a:xfrm>
            <a:off x="5783883" y="3140224"/>
            <a:ext cx="770068" cy="1424815"/>
          </a:xfrm>
          <a:custGeom>
            <a:avLst/>
            <a:gdLst>
              <a:gd name="T0" fmla="*/ 197 w 437"/>
              <a:gd name="T1" fmla="*/ 837 h 850"/>
              <a:gd name="T2" fmla="*/ 228 w 437"/>
              <a:gd name="T3" fmla="*/ 770 h 850"/>
              <a:gd name="T4" fmla="*/ 234 w 437"/>
              <a:gd name="T5" fmla="*/ 724 h 850"/>
              <a:gd name="T6" fmla="*/ 288 w 437"/>
              <a:gd name="T7" fmla="*/ 661 h 850"/>
              <a:gd name="T8" fmla="*/ 345 w 437"/>
              <a:gd name="T9" fmla="*/ 639 h 850"/>
              <a:gd name="T10" fmla="*/ 376 w 437"/>
              <a:gd name="T11" fmla="*/ 597 h 850"/>
              <a:gd name="T12" fmla="*/ 398 w 437"/>
              <a:gd name="T13" fmla="*/ 588 h 850"/>
              <a:gd name="T14" fmla="*/ 407 w 437"/>
              <a:gd name="T15" fmla="*/ 580 h 850"/>
              <a:gd name="T16" fmla="*/ 384 w 437"/>
              <a:gd name="T17" fmla="*/ 554 h 850"/>
              <a:gd name="T18" fmla="*/ 350 w 437"/>
              <a:gd name="T19" fmla="*/ 542 h 850"/>
              <a:gd name="T20" fmla="*/ 341 w 437"/>
              <a:gd name="T21" fmla="*/ 531 h 850"/>
              <a:gd name="T22" fmla="*/ 290 w 437"/>
              <a:gd name="T23" fmla="*/ 463 h 850"/>
              <a:gd name="T24" fmla="*/ 282 w 437"/>
              <a:gd name="T25" fmla="*/ 426 h 850"/>
              <a:gd name="T26" fmla="*/ 282 w 437"/>
              <a:gd name="T27" fmla="*/ 381 h 850"/>
              <a:gd name="T28" fmla="*/ 290 w 437"/>
              <a:gd name="T29" fmla="*/ 338 h 850"/>
              <a:gd name="T30" fmla="*/ 302 w 437"/>
              <a:gd name="T31" fmla="*/ 304 h 850"/>
              <a:gd name="T32" fmla="*/ 321 w 437"/>
              <a:gd name="T33" fmla="*/ 259 h 850"/>
              <a:gd name="T34" fmla="*/ 369 w 437"/>
              <a:gd name="T35" fmla="*/ 174 h 850"/>
              <a:gd name="T36" fmla="*/ 393 w 437"/>
              <a:gd name="T37" fmla="*/ 131 h 850"/>
              <a:gd name="T38" fmla="*/ 436 w 437"/>
              <a:gd name="T39" fmla="*/ 71 h 850"/>
              <a:gd name="T40" fmla="*/ 424 w 437"/>
              <a:gd name="T41" fmla="*/ 43 h 850"/>
              <a:gd name="T42" fmla="*/ 397 w 437"/>
              <a:gd name="T43" fmla="*/ 54 h 850"/>
              <a:gd name="T44" fmla="*/ 387 w 437"/>
              <a:gd name="T45" fmla="*/ 17 h 850"/>
              <a:gd name="T46" fmla="*/ 362 w 437"/>
              <a:gd name="T47" fmla="*/ 3 h 850"/>
              <a:gd name="T48" fmla="*/ 336 w 437"/>
              <a:gd name="T49" fmla="*/ 17 h 850"/>
              <a:gd name="T50" fmla="*/ 296 w 437"/>
              <a:gd name="T51" fmla="*/ 0 h 850"/>
              <a:gd name="T52" fmla="*/ 260 w 437"/>
              <a:gd name="T53" fmla="*/ 33 h 850"/>
              <a:gd name="T54" fmla="*/ 277 w 437"/>
              <a:gd name="T55" fmla="*/ 96 h 850"/>
              <a:gd name="T56" fmla="*/ 261 w 437"/>
              <a:gd name="T57" fmla="*/ 125 h 850"/>
              <a:gd name="T58" fmla="*/ 231 w 437"/>
              <a:gd name="T59" fmla="*/ 168 h 850"/>
              <a:gd name="T60" fmla="*/ 206 w 437"/>
              <a:gd name="T61" fmla="*/ 154 h 850"/>
              <a:gd name="T62" fmla="*/ 199 w 437"/>
              <a:gd name="T63" fmla="*/ 190 h 850"/>
              <a:gd name="T64" fmla="*/ 178 w 437"/>
              <a:gd name="T65" fmla="*/ 216 h 850"/>
              <a:gd name="T66" fmla="*/ 155 w 437"/>
              <a:gd name="T67" fmla="*/ 242 h 850"/>
              <a:gd name="T68" fmla="*/ 124 w 437"/>
              <a:gd name="T69" fmla="*/ 261 h 850"/>
              <a:gd name="T70" fmla="*/ 117 w 437"/>
              <a:gd name="T71" fmla="*/ 237 h 850"/>
              <a:gd name="T72" fmla="*/ 98 w 437"/>
              <a:gd name="T73" fmla="*/ 236 h 850"/>
              <a:gd name="T74" fmla="*/ 75 w 437"/>
              <a:gd name="T75" fmla="*/ 276 h 850"/>
              <a:gd name="T76" fmla="*/ 55 w 437"/>
              <a:gd name="T77" fmla="*/ 310 h 850"/>
              <a:gd name="T78" fmla="*/ 46 w 437"/>
              <a:gd name="T79" fmla="*/ 318 h 850"/>
              <a:gd name="T80" fmla="*/ 34 w 437"/>
              <a:gd name="T81" fmla="*/ 334 h 850"/>
              <a:gd name="T82" fmla="*/ 0 w 437"/>
              <a:gd name="T83" fmla="*/ 398 h 850"/>
              <a:gd name="T84" fmla="*/ 29 w 437"/>
              <a:gd name="T85" fmla="*/ 412 h 850"/>
              <a:gd name="T86" fmla="*/ 83 w 437"/>
              <a:gd name="T87" fmla="*/ 438 h 850"/>
              <a:gd name="T88" fmla="*/ 75 w 437"/>
              <a:gd name="T89" fmla="*/ 478 h 850"/>
              <a:gd name="T90" fmla="*/ 80 w 437"/>
              <a:gd name="T91" fmla="*/ 528 h 850"/>
              <a:gd name="T92" fmla="*/ 133 w 437"/>
              <a:gd name="T93" fmla="*/ 549 h 850"/>
              <a:gd name="T94" fmla="*/ 148 w 437"/>
              <a:gd name="T95" fmla="*/ 576 h 850"/>
              <a:gd name="T96" fmla="*/ 123 w 437"/>
              <a:gd name="T97" fmla="*/ 616 h 850"/>
              <a:gd name="T98" fmla="*/ 129 w 437"/>
              <a:gd name="T99" fmla="*/ 670 h 850"/>
              <a:gd name="T100" fmla="*/ 123 w 437"/>
              <a:gd name="T101" fmla="*/ 709 h 850"/>
              <a:gd name="T102" fmla="*/ 131 w 437"/>
              <a:gd name="T103" fmla="*/ 752 h 850"/>
              <a:gd name="T104" fmla="*/ 126 w 437"/>
              <a:gd name="T105" fmla="*/ 789 h 850"/>
              <a:gd name="T106" fmla="*/ 140 w 437"/>
              <a:gd name="T107" fmla="*/ 798 h 850"/>
              <a:gd name="T108" fmla="*/ 169 w 437"/>
              <a:gd name="T109" fmla="*/ 829 h 8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37" h="850">
                <a:moveTo>
                  <a:pt x="186" y="849"/>
                </a:moveTo>
                <a:lnTo>
                  <a:pt x="197" y="837"/>
                </a:lnTo>
                <a:lnTo>
                  <a:pt x="200" y="812"/>
                </a:lnTo>
                <a:lnTo>
                  <a:pt x="228" y="770"/>
                </a:lnTo>
                <a:lnTo>
                  <a:pt x="231" y="738"/>
                </a:lnTo>
                <a:lnTo>
                  <a:pt x="234" y="724"/>
                </a:lnTo>
                <a:lnTo>
                  <a:pt x="242" y="707"/>
                </a:lnTo>
                <a:lnTo>
                  <a:pt x="288" y="661"/>
                </a:lnTo>
                <a:lnTo>
                  <a:pt x="307" y="650"/>
                </a:lnTo>
                <a:lnTo>
                  <a:pt x="345" y="639"/>
                </a:lnTo>
                <a:lnTo>
                  <a:pt x="361" y="625"/>
                </a:lnTo>
                <a:lnTo>
                  <a:pt x="376" y="597"/>
                </a:lnTo>
                <a:lnTo>
                  <a:pt x="390" y="594"/>
                </a:lnTo>
                <a:lnTo>
                  <a:pt x="398" y="588"/>
                </a:lnTo>
                <a:lnTo>
                  <a:pt x="409" y="585"/>
                </a:lnTo>
                <a:lnTo>
                  <a:pt x="407" y="580"/>
                </a:lnTo>
                <a:lnTo>
                  <a:pt x="404" y="568"/>
                </a:lnTo>
                <a:lnTo>
                  <a:pt x="384" y="554"/>
                </a:lnTo>
                <a:lnTo>
                  <a:pt x="367" y="545"/>
                </a:lnTo>
                <a:lnTo>
                  <a:pt x="350" y="542"/>
                </a:lnTo>
                <a:lnTo>
                  <a:pt x="341" y="540"/>
                </a:lnTo>
                <a:lnTo>
                  <a:pt x="341" y="531"/>
                </a:lnTo>
                <a:lnTo>
                  <a:pt x="324" y="506"/>
                </a:lnTo>
                <a:lnTo>
                  <a:pt x="290" y="463"/>
                </a:lnTo>
                <a:lnTo>
                  <a:pt x="288" y="438"/>
                </a:lnTo>
                <a:lnTo>
                  <a:pt x="282" y="426"/>
                </a:lnTo>
                <a:lnTo>
                  <a:pt x="274" y="421"/>
                </a:lnTo>
                <a:lnTo>
                  <a:pt x="282" y="381"/>
                </a:lnTo>
                <a:lnTo>
                  <a:pt x="285" y="355"/>
                </a:lnTo>
                <a:lnTo>
                  <a:pt x="290" y="338"/>
                </a:lnTo>
                <a:lnTo>
                  <a:pt x="293" y="312"/>
                </a:lnTo>
                <a:lnTo>
                  <a:pt x="302" y="304"/>
                </a:lnTo>
                <a:lnTo>
                  <a:pt x="302" y="290"/>
                </a:lnTo>
                <a:lnTo>
                  <a:pt x="321" y="259"/>
                </a:lnTo>
                <a:lnTo>
                  <a:pt x="333" y="233"/>
                </a:lnTo>
                <a:lnTo>
                  <a:pt x="369" y="174"/>
                </a:lnTo>
                <a:lnTo>
                  <a:pt x="378" y="159"/>
                </a:lnTo>
                <a:lnTo>
                  <a:pt x="393" y="131"/>
                </a:lnTo>
                <a:lnTo>
                  <a:pt x="433" y="88"/>
                </a:lnTo>
                <a:lnTo>
                  <a:pt x="436" y="71"/>
                </a:lnTo>
                <a:lnTo>
                  <a:pt x="426" y="59"/>
                </a:lnTo>
                <a:lnTo>
                  <a:pt x="424" y="43"/>
                </a:lnTo>
                <a:lnTo>
                  <a:pt x="409" y="39"/>
                </a:lnTo>
                <a:lnTo>
                  <a:pt x="397" y="54"/>
                </a:lnTo>
                <a:lnTo>
                  <a:pt x="390" y="45"/>
                </a:lnTo>
                <a:lnTo>
                  <a:pt x="387" y="17"/>
                </a:lnTo>
                <a:lnTo>
                  <a:pt x="374" y="19"/>
                </a:lnTo>
                <a:lnTo>
                  <a:pt x="362" y="3"/>
                </a:lnTo>
                <a:lnTo>
                  <a:pt x="347" y="4"/>
                </a:lnTo>
                <a:lnTo>
                  <a:pt x="336" y="17"/>
                </a:lnTo>
                <a:lnTo>
                  <a:pt x="319" y="3"/>
                </a:lnTo>
                <a:lnTo>
                  <a:pt x="296" y="0"/>
                </a:lnTo>
                <a:lnTo>
                  <a:pt x="275" y="14"/>
                </a:lnTo>
                <a:lnTo>
                  <a:pt x="260" y="33"/>
                </a:lnTo>
                <a:lnTo>
                  <a:pt x="245" y="44"/>
                </a:lnTo>
                <a:lnTo>
                  <a:pt x="277" y="96"/>
                </a:lnTo>
                <a:lnTo>
                  <a:pt x="277" y="116"/>
                </a:lnTo>
                <a:lnTo>
                  <a:pt x="261" y="125"/>
                </a:lnTo>
                <a:lnTo>
                  <a:pt x="241" y="150"/>
                </a:lnTo>
                <a:lnTo>
                  <a:pt x="231" y="168"/>
                </a:lnTo>
                <a:lnTo>
                  <a:pt x="220" y="159"/>
                </a:lnTo>
                <a:lnTo>
                  <a:pt x="206" y="154"/>
                </a:lnTo>
                <a:lnTo>
                  <a:pt x="199" y="158"/>
                </a:lnTo>
                <a:lnTo>
                  <a:pt x="199" y="190"/>
                </a:lnTo>
                <a:lnTo>
                  <a:pt x="196" y="210"/>
                </a:lnTo>
                <a:lnTo>
                  <a:pt x="178" y="216"/>
                </a:lnTo>
                <a:lnTo>
                  <a:pt x="163" y="223"/>
                </a:lnTo>
                <a:lnTo>
                  <a:pt x="155" y="242"/>
                </a:lnTo>
                <a:lnTo>
                  <a:pt x="151" y="261"/>
                </a:lnTo>
                <a:lnTo>
                  <a:pt x="124" y="261"/>
                </a:lnTo>
                <a:lnTo>
                  <a:pt x="117" y="254"/>
                </a:lnTo>
                <a:lnTo>
                  <a:pt x="117" y="237"/>
                </a:lnTo>
                <a:lnTo>
                  <a:pt x="108" y="227"/>
                </a:lnTo>
                <a:lnTo>
                  <a:pt x="98" y="236"/>
                </a:lnTo>
                <a:lnTo>
                  <a:pt x="71" y="253"/>
                </a:lnTo>
                <a:lnTo>
                  <a:pt x="75" y="276"/>
                </a:lnTo>
                <a:lnTo>
                  <a:pt x="73" y="287"/>
                </a:lnTo>
                <a:lnTo>
                  <a:pt x="55" y="310"/>
                </a:lnTo>
                <a:lnTo>
                  <a:pt x="45" y="310"/>
                </a:lnTo>
                <a:lnTo>
                  <a:pt x="46" y="318"/>
                </a:lnTo>
                <a:lnTo>
                  <a:pt x="49" y="330"/>
                </a:lnTo>
                <a:lnTo>
                  <a:pt x="34" y="334"/>
                </a:lnTo>
                <a:lnTo>
                  <a:pt x="12" y="338"/>
                </a:lnTo>
                <a:lnTo>
                  <a:pt x="0" y="398"/>
                </a:lnTo>
                <a:lnTo>
                  <a:pt x="12" y="405"/>
                </a:lnTo>
                <a:lnTo>
                  <a:pt x="29" y="412"/>
                </a:lnTo>
                <a:lnTo>
                  <a:pt x="55" y="421"/>
                </a:lnTo>
                <a:lnTo>
                  <a:pt x="83" y="438"/>
                </a:lnTo>
                <a:lnTo>
                  <a:pt x="83" y="446"/>
                </a:lnTo>
                <a:lnTo>
                  <a:pt x="75" y="478"/>
                </a:lnTo>
                <a:lnTo>
                  <a:pt x="75" y="515"/>
                </a:lnTo>
                <a:lnTo>
                  <a:pt x="80" y="528"/>
                </a:lnTo>
                <a:lnTo>
                  <a:pt x="99" y="534"/>
                </a:lnTo>
                <a:lnTo>
                  <a:pt x="133" y="549"/>
                </a:lnTo>
                <a:lnTo>
                  <a:pt x="146" y="557"/>
                </a:lnTo>
                <a:lnTo>
                  <a:pt x="148" y="576"/>
                </a:lnTo>
                <a:lnTo>
                  <a:pt x="137" y="588"/>
                </a:lnTo>
                <a:lnTo>
                  <a:pt x="123" y="616"/>
                </a:lnTo>
                <a:lnTo>
                  <a:pt x="123" y="633"/>
                </a:lnTo>
                <a:lnTo>
                  <a:pt x="129" y="670"/>
                </a:lnTo>
                <a:lnTo>
                  <a:pt x="126" y="685"/>
                </a:lnTo>
                <a:lnTo>
                  <a:pt x="123" y="709"/>
                </a:lnTo>
                <a:lnTo>
                  <a:pt x="137" y="727"/>
                </a:lnTo>
                <a:lnTo>
                  <a:pt x="131" y="752"/>
                </a:lnTo>
                <a:lnTo>
                  <a:pt x="126" y="773"/>
                </a:lnTo>
                <a:lnTo>
                  <a:pt x="126" y="789"/>
                </a:lnTo>
                <a:lnTo>
                  <a:pt x="129" y="792"/>
                </a:lnTo>
                <a:lnTo>
                  <a:pt x="140" y="798"/>
                </a:lnTo>
                <a:lnTo>
                  <a:pt x="160" y="815"/>
                </a:lnTo>
                <a:lnTo>
                  <a:pt x="169" y="829"/>
                </a:lnTo>
                <a:lnTo>
                  <a:pt x="186" y="849"/>
                </a:lnTo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grpSp>
        <p:nvGrpSpPr>
          <p:cNvPr id="2" name="1 Grupo"/>
          <p:cNvGrpSpPr/>
          <p:nvPr/>
        </p:nvGrpSpPr>
        <p:grpSpPr>
          <a:xfrm>
            <a:off x="6886137" y="3398354"/>
            <a:ext cx="1207949" cy="735012"/>
            <a:chOff x="6488251" y="3753086"/>
            <a:chExt cx="1207949" cy="735012"/>
          </a:xfrm>
          <a:solidFill>
            <a:srgbClr val="00B0F0"/>
          </a:solidFill>
        </p:grpSpPr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6488251" y="4263511"/>
              <a:ext cx="164584" cy="135627"/>
            </a:xfrm>
            <a:custGeom>
              <a:avLst/>
              <a:gdLst>
                <a:gd name="T0" fmla="*/ 78 w 93"/>
                <a:gd name="T1" fmla="*/ 0 h 81"/>
                <a:gd name="T2" fmla="*/ 52 w 93"/>
                <a:gd name="T3" fmla="*/ 0 h 81"/>
                <a:gd name="T4" fmla="*/ 21 w 93"/>
                <a:gd name="T5" fmla="*/ 17 h 81"/>
                <a:gd name="T6" fmla="*/ 21 w 93"/>
                <a:gd name="T7" fmla="*/ 34 h 81"/>
                <a:gd name="T8" fmla="*/ 12 w 93"/>
                <a:gd name="T9" fmla="*/ 37 h 81"/>
                <a:gd name="T10" fmla="*/ 3 w 93"/>
                <a:gd name="T11" fmla="*/ 49 h 81"/>
                <a:gd name="T12" fmla="*/ 0 w 93"/>
                <a:gd name="T13" fmla="*/ 60 h 81"/>
                <a:gd name="T14" fmla="*/ 9 w 93"/>
                <a:gd name="T15" fmla="*/ 63 h 81"/>
                <a:gd name="T16" fmla="*/ 26 w 93"/>
                <a:gd name="T17" fmla="*/ 80 h 81"/>
                <a:gd name="T18" fmla="*/ 38 w 93"/>
                <a:gd name="T19" fmla="*/ 80 h 81"/>
                <a:gd name="T20" fmla="*/ 38 w 93"/>
                <a:gd name="T21" fmla="*/ 71 h 81"/>
                <a:gd name="T22" fmla="*/ 47 w 93"/>
                <a:gd name="T23" fmla="*/ 54 h 81"/>
                <a:gd name="T24" fmla="*/ 57 w 93"/>
                <a:gd name="T25" fmla="*/ 57 h 81"/>
                <a:gd name="T26" fmla="*/ 66 w 93"/>
                <a:gd name="T27" fmla="*/ 45 h 81"/>
                <a:gd name="T28" fmla="*/ 89 w 93"/>
                <a:gd name="T29" fmla="*/ 23 h 81"/>
                <a:gd name="T30" fmla="*/ 92 w 93"/>
                <a:gd name="T31" fmla="*/ 17 h 81"/>
                <a:gd name="T32" fmla="*/ 89 w 93"/>
                <a:gd name="T33" fmla="*/ 14 h 81"/>
                <a:gd name="T34" fmla="*/ 78 w 93"/>
                <a:gd name="T3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" h="81">
                  <a:moveTo>
                    <a:pt x="78" y="0"/>
                  </a:moveTo>
                  <a:lnTo>
                    <a:pt x="52" y="0"/>
                  </a:lnTo>
                  <a:lnTo>
                    <a:pt x="21" y="17"/>
                  </a:lnTo>
                  <a:lnTo>
                    <a:pt x="21" y="34"/>
                  </a:lnTo>
                  <a:lnTo>
                    <a:pt x="12" y="37"/>
                  </a:lnTo>
                  <a:lnTo>
                    <a:pt x="3" y="49"/>
                  </a:lnTo>
                  <a:lnTo>
                    <a:pt x="0" y="60"/>
                  </a:lnTo>
                  <a:lnTo>
                    <a:pt x="9" y="63"/>
                  </a:lnTo>
                  <a:lnTo>
                    <a:pt x="26" y="80"/>
                  </a:lnTo>
                  <a:lnTo>
                    <a:pt x="38" y="80"/>
                  </a:lnTo>
                  <a:lnTo>
                    <a:pt x="38" y="71"/>
                  </a:lnTo>
                  <a:lnTo>
                    <a:pt x="47" y="54"/>
                  </a:lnTo>
                  <a:lnTo>
                    <a:pt x="57" y="57"/>
                  </a:lnTo>
                  <a:lnTo>
                    <a:pt x="66" y="45"/>
                  </a:lnTo>
                  <a:lnTo>
                    <a:pt x="89" y="23"/>
                  </a:lnTo>
                  <a:lnTo>
                    <a:pt x="92" y="17"/>
                  </a:lnTo>
                  <a:lnTo>
                    <a:pt x="89" y="14"/>
                  </a:lnTo>
                  <a:lnTo>
                    <a:pt x="78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6563748" y="4413721"/>
              <a:ext cx="89087" cy="74377"/>
            </a:xfrm>
            <a:custGeom>
              <a:avLst/>
              <a:gdLst>
                <a:gd name="T0" fmla="*/ 9 w 50"/>
                <a:gd name="T1" fmla="*/ 0 h 44"/>
                <a:gd name="T2" fmla="*/ 9 w 50"/>
                <a:gd name="T3" fmla="*/ 9 h 44"/>
                <a:gd name="T4" fmla="*/ 0 w 50"/>
                <a:gd name="T5" fmla="*/ 17 h 44"/>
                <a:gd name="T6" fmla="*/ 0 w 50"/>
                <a:gd name="T7" fmla="*/ 31 h 44"/>
                <a:gd name="T8" fmla="*/ 9 w 50"/>
                <a:gd name="T9" fmla="*/ 43 h 44"/>
                <a:gd name="T10" fmla="*/ 17 w 50"/>
                <a:gd name="T11" fmla="*/ 34 h 44"/>
                <a:gd name="T12" fmla="*/ 23 w 50"/>
                <a:gd name="T13" fmla="*/ 38 h 44"/>
                <a:gd name="T14" fmla="*/ 37 w 50"/>
                <a:gd name="T15" fmla="*/ 43 h 44"/>
                <a:gd name="T16" fmla="*/ 49 w 50"/>
                <a:gd name="T17" fmla="*/ 38 h 44"/>
                <a:gd name="T18" fmla="*/ 46 w 50"/>
                <a:gd name="T19" fmla="*/ 29 h 44"/>
                <a:gd name="T20" fmla="*/ 35 w 50"/>
                <a:gd name="T21" fmla="*/ 17 h 44"/>
                <a:gd name="T22" fmla="*/ 26 w 50"/>
                <a:gd name="T23" fmla="*/ 14 h 44"/>
                <a:gd name="T24" fmla="*/ 17 w 50"/>
                <a:gd name="T25" fmla="*/ 14 h 44"/>
                <a:gd name="T26" fmla="*/ 9 w 50"/>
                <a:gd name="T2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44">
                  <a:moveTo>
                    <a:pt x="9" y="0"/>
                  </a:moveTo>
                  <a:lnTo>
                    <a:pt x="9" y="9"/>
                  </a:lnTo>
                  <a:lnTo>
                    <a:pt x="0" y="17"/>
                  </a:lnTo>
                  <a:lnTo>
                    <a:pt x="0" y="31"/>
                  </a:lnTo>
                  <a:lnTo>
                    <a:pt x="9" y="43"/>
                  </a:lnTo>
                  <a:lnTo>
                    <a:pt x="17" y="34"/>
                  </a:lnTo>
                  <a:lnTo>
                    <a:pt x="23" y="38"/>
                  </a:lnTo>
                  <a:lnTo>
                    <a:pt x="37" y="43"/>
                  </a:lnTo>
                  <a:lnTo>
                    <a:pt x="49" y="38"/>
                  </a:lnTo>
                  <a:lnTo>
                    <a:pt x="46" y="29"/>
                  </a:lnTo>
                  <a:lnTo>
                    <a:pt x="35" y="17"/>
                  </a:lnTo>
                  <a:lnTo>
                    <a:pt x="26" y="14"/>
                  </a:lnTo>
                  <a:lnTo>
                    <a:pt x="17" y="14"/>
                  </a:lnTo>
                  <a:lnTo>
                    <a:pt x="9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6904993" y="3799753"/>
              <a:ext cx="446941" cy="350006"/>
            </a:xfrm>
            <a:custGeom>
              <a:avLst/>
              <a:gdLst>
                <a:gd name="T0" fmla="*/ 199 w 254"/>
                <a:gd name="T1" fmla="*/ 0 h 208"/>
                <a:gd name="T2" fmla="*/ 177 w 254"/>
                <a:gd name="T3" fmla="*/ 14 h 208"/>
                <a:gd name="T4" fmla="*/ 182 w 254"/>
                <a:gd name="T5" fmla="*/ 20 h 208"/>
                <a:gd name="T6" fmla="*/ 193 w 254"/>
                <a:gd name="T7" fmla="*/ 20 h 208"/>
                <a:gd name="T8" fmla="*/ 187 w 254"/>
                <a:gd name="T9" fmla="*/ 31 h 208"/>
                <a:gd name="T10" fmla="*/ 173 w 254"/>
                <a:gd name="T11" fmla="*/ 45 h 208"/>
                <a:gd name="T12" fmla="*/ 187 w 254"/>
                <a:gd name="T13" fmla="*/ 43 h 208"/>
                <a:gd name="T14" fmla="*/ 196 w 254"/>
                <a:gd name="T15" fmla="*/ 51 h 208"/>
                <a:gd name="T16" fmla="*/ 196 w 254"/>
                <a:gd name="T17" fmla="*/ 54 h 208"/>
                <a:gd name="T18" fmla="*/ 208 w 254"/>
                <a:gd name="T19" fmla="*/ 65 h 208"/>
                <a:gd name="T20" fmla="*/ 219 w 254"/>
                <a:gd name="T21" fmla="*/ 60 h 208"/>
                <a:gd name="T22" fmla="*/ 225 w 254"/>
                <a:gd name="T23" fmla="*/ 43 h 208"/>
                <a:gd name="T24" fmla="*/ 239 w 254"/>
                <a:gd name="T25" fmla="*/ 45 h 208"/>
                <a:gd name="T26" fmla="*/ 248 w 254"/>
                <a:gd name="T27" fmla="*/ 54 h 208"/>
                <a:gd name="T28" fmla="*/ 253 w 254"/>
                <a:gd name="T29" fmla="*/ 65 h 208"/>
                <a:gd name="T30" fmla="*/ 244 w 254"/>
                <a:gd name="T31" fmla="*/ 77 h 208"/>
                <a:gd name="T32" fmla="*/ 233 w 254"/>
                <a:gd name="T33" fmla="*/ 83 h 208"/>
                <a:gd name="T34" fmla="*/ 241 w 254"/>
                <a:gd name="T35" fmla="*/ 97 h 208"/>
                <a:gd name="T36" fmla="*/ 239 w 254"/>
                <a:gd name="T37" fmla="*/ 110 h 208"/>
                <a:gd name="T38" fmla="*/ 236 w 254"/>
                <a:gd name="T39" fmla="*/ 128 h 208"/>
                <a:gd name="T40" fmla="*/ 230 w 254"/>
                <a:gd name="T41" fmla="*/ 145 h 208"/>
                <a:gd name="T42" fmla="*/ 210 w 254"/>
                <a:gd name="T43" fmla="*/ 148 h 208"/>
                <a:gd name="T44" fmla="*/ 216 w 254"/>
                <a:gd name="T45" fmla="*/ 159 h 208"/>
                <a:gd name="T46" fmla="*/ 225 w 254"/>
                <a:gd name="T47" fmla="*/ 173 h 208"/>
                <a:gd name="T48" fmla="*/ 213 w 254"/>
                <a:gd name="T49" fmla="*/ 181 h 208"/>
                <a:gd name="T50" fmla="*/ 208 w 254"/>
                <a:gd name="T51" fmla="*/ 198 h 208"/>
                <a:gd name="T52" fmla="*/ 199 w 254"/>
                <a:gd name="T53" fmla="*/ 202 h 208"/>
                <a:gd name="T54" fmla="*/ 191 w 254"/>
                <a:gd name="T55" fmla="*/ 196 h 208"/>
                <a:gd name="T56" fmla="*/ 182 w 254"/>
                <a:gd name="T57" fmla="*/ 196 h 208"/>
                <a:gd name="T58" fmla="*/ 165 w 254"/>
                <a:gd name="T59" fmla="*/ 207 h 208"/>
                <a:gd name="T60" fmla="*/ 142 w 254"/>
                <a:gd name="T61" fmla="*/ 179 h 208"/>
                <a:gd name="T62" fmla="*/ 122 w 254"/>
                <a:gd name="T63" fmla="*/ 184 h 208"/>
                <a:gd name="T64" fmla="*/ 108 w 254"/>
                <a:gd name="T65" fmla="*/ 171 h 208"/>
                <a:gd name="T66" fmla="*/ 102 w 254"/>
                <a:gd name="T67" fmla="*/ 153 h 208"/>
                <a:gd name="T68" fmla="*/ 102 w 254"/>
                <a:gd name="T69" fmla="*/ 136 h 208"/>
                <a:gd name="T70" fmla="*/ 85 w 254"/>
                <a:gd name="T71" fmla="*/ 131 h 208"/>
                <a:gd name="T72" fmla="*/ 76 w 254"/>
                <a:gd name="T73" fmla="*/ 131 h 208"/>
                <a:gd name="T74" fmla="*/ 71 w 254"/>
                <a:gd name="T75" fmla="*/ 122 h 208"/>
                <a:gd name="T76" fmla="*/ 62 w 254"/>
                <a:gd name="T77" fmla="*/ 131 h 208"/>
                <a:gd name="T78" fmla="*/ 57 w 254"/>
                <a:gd name="T79" fmla="*/ 145 h 208"/>
                <a:gd name="T80" fmla="*/ 42 w 254"/>
                <a:gd name="T81" fmla="*/ 157 h 208"/>
                <a:gd name="T82" fmla="*/ 26 w 254"/>
                <a:gd name="T83" fmla="*/ 136 h 208"/>
                <a:gd name="T84" fmla="*/ 0 w 254"/>
                <a:gd name="T85" fmla="*/ 133 h 208"/>
                <a:gd name="T86" fmla="*/ 5 w 254"/>
                <a:gd name="T87" fmla="*/ 122 h 208"/>
                <a:gd name="T88" fmla="*/ 23 w 254"/>
                <a:gd name="T89" fmla="*/ 110 h 208"/>
                <a:gd name="T90" fmla="*/ 26 w 254"/>
                <a:gd name="T91" fmla="*/ 97 h 208"/>
                <a:gd name="T92" fmla="*/ 45 w 254"/>
                <a:gd name="T93" fmla="*/ 71 h 208"/>
                <a:gd name="T94" fmla="*/ 68 w 254"/>
                <a:gd name="T95" fmla="*/ 69 h 208"/>
                <a:gd name="T96" fmla="*/ 88 w 254"/>
                <a:gd name="T97" fmla="*/ 48 h 208"/>
                <a:gd name="T98" fmla="*/ 94 w 254"/>
                <a:gd name="T99" fmla="*/ 37 h 208"/>
                <a:gd name="T100" fmla="*/ 108 w 254"/>
                <a:gd name="T101" fmla="*/ 23 h 208"/>
                <a:gd name="T102" fmla="*/ 116 w 254"/>
                <a:gd name="T103" fmla="*/ 29 h 208"/>
                <a:gd name="T104" fmla="*/ 137 w 254"/>
                <a:gd name="T105" fmla="*/ 20 h 208"/>
                <a:gd name="T106" fmla="*/ 142 w 254"/>
                <a:gd name="T107" fmla="*/ 5 h 208"/>
                <a:gd name="T108" fmla="*/ 170 w 254"/>
                <a:gd name="T109" fmla="*/ 3 h 208"/>
                <a:gd name="T110" fmla="*/ 199 w 254"/>
                <a:gd name="T111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54" h="208">
                  <a:moveTo>
                    <a:pt x="199" y="0"/>
                  </a:moveTo>
                  <a:lnTo>
                    <a:pt x="177" y="14"/>
                  </a:lnTo>
                  <a:lnTo>
                    <a:pt x="182" y="20"/>
                  </a:lnTo>
                  <a:lnTo>
                    <a:pt x="193" y="20"/>
                  </a:lnTo>
                  <a:lnTo>
                    <a:pt x="187" y="31"/>
                  </a:lnTo>
                  <a:lnTo>
                    <a:pt x="173" y="45"/>
                  </a:lnTo>
                  <a:lnTo>
                    <a:pt x="187" y="43"/>
                  </a:lnTo>
                  <a:lnTo>
                    <a:pt x="196" y="51"/>
                  </a:lnTo>
                  <a:lnTo>
                    <a:pt x="196" y="54"/>
                  </a:lnTo>
                  <a:lnTo>
                    <a:pt x="208" y="65"/>
                  </a:lnTo>
                  <a:lnTo>
                    <a:pt x="219" y="60"/>
                  </a:lnTo>
                  <a:lnTo>
                    <a:pt x="225" y="43"/>
                  </a:lnTo>
                  <a:lnTo>
                    <a:pt x="239" y="45"/>
                  </a:lnTo>
                  <a:lnTo>
                    <a:pt x="248" y="54"/>
                  </a:lnTo>
                  <a:lnTo>
                    <a:pt x="253" y="65"/>
                  </a:lnTo>
                  <a:lnTo>
                    <a:pt x="244" y="77"/>
                  </a:lnTo>
                  <a:lnTo>
                    <a:pt x="233" y="83"/>
                  </a:lnTo>
                  <a:lnTo>
                    <a:pt x="241" y="97"/>
                  </a:lnTo>
                  <a:lnTo>
                    <a:pt x="239" y="110"/>
                  </a:lnTo>
                  <a:lnTo>
                    <a:pt x="236" y="128"/>
                  </a:lnTo>
                  <a:lnTo>
                    <a:pt x="230" y="145"/>
                  </a:lnTo>
                  <a:lnTo>
                    <a:pt x="210" y="148"/>
                  </a:lnTo>
                  <a:lnTo>
                    <a:pt x="216" y="159"/>
                  </a:lnTo>
                  <a:lnTo>
                    <a:pt x="225" y="173"/>
                  </a:lnTo>
                  <a:lnTo>
                    <a:pt x="213" y="181"/>
                  </a:lnTo>
                  <a:lnTo>
                    <a:pt x="208" y="198"/>
                  </a:lnTo>
                  <a:lnTo>
                    <a:pt x="199" y="202"/>
                  </a:lnTo>
                  <a:lnTo>
                    <a:pt x="191" y="196"/>
                  </a:lnTo>
                  <a:lnTo>
                    <a:pt x="182" y="196"/>
                  </a:lnTo>
                  <a:lnTo>
                    <a:pt x="165" y="207"/>
                  </a:lnTo>
                  <a:lnTo>
                    <a:pt x="142" y="179"/>
                  </a:lnTo>
                  <a:lnTo>
                    <a:pt x="122" y="184"/>
                  </a:lnTo>
                  <a:lnTo>
                    <a:pt x="108" y="171"/>
                  </a:lnTo>
                  <a:lnTo>
                    <a:pt x="102" y="153"/>
                  </a:lnTo>
                  <a:lnTo>
                    <a:pt x="102" y="136"/>
                  </a:lnTo>
                  <a:lnTo>
                    <a:pt x="85" y="131"/>
                  </a:lnTo>
                  <a:lnTo>
                    <a:pt x="76" y="131"/>
                  </a:lnTo>
                  <a:lnTo>
                    <a:pt x="71" y="122"/>
                  </a:lnTo>
                  <a:lnTo>
                    <a:pt x="62" y="131"/>
                  </a:lnTo>
                  <a:lnTo>
                    <a:pt x="57" y="145"/>
                  </a:lnTo>
                  <a:lnTo>
                    <a:pt x="42" y="157"/>
                  </a:lnTo>
                  <a:lnTo>
                    <a:pt x="26" y="136"/>
                  </a:lnTo>
                  <a:lnTo>
                    <a:pt x="0" y="133"/>
                  </a:lnTo>
                  <a:lnTo>
                    <a:pt x="5" y="122"/>
                  </a:lnTo>
                  <a:lnTo>
                    <a:pt x="23" y="110"/>
                  </a:lnTo>
                  <a:lnTo>
                    <a:pt x="26" y="97"/>
                  </a:lnTo>
                  <a:lnTo>
                    <a:pt x="45" y="71"/>
                  </a:lnTo>
                  <a:lnTo>
                    <a:pt x="68" y="69"/>
                  </a:lnTo>
                  <a:lnTo>
                    <a:pt x="88" y="48"/>
                  </a:lnTo>
                  <a:lnTo>
                    <a:pt x="94" y="37"/>
                  </a:lnTo>
                  <a:lnTo>
                    <a:pt x="108" y="23"/>
                  </a:lnTo>
                  <a:lnTo>
                    <a:pt x="116" y="29"/>
                  </a:lnTo>
                  <a:lnTo>
                    <a:pt x="137" y="20"/>
                  </a:lnTo>
                  <a:lnTo>
                    <a:pt x="142" y="5"/>
                  </a:lnTo>
                  <a:lnTo>
                    <a:pt x="170" y="3"/>
                  </a:lnTo>
                  <a:lnTo>
                    <a:pt x="199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>
              <a:off x="7484809" y="3753086"/>
              <a:ext cx="211391" cy="144377"/>
            </a:xfrm>
            <a:custGeom>
              <a:avLst/>
              <a:gdLst>
                <a:gd name="T0" fmla="*/ 0 w 120"/>
                <a:gd name="T1" fmla="*/ 4 h 86"/>
                <a:gd name="T2" fmla="*/ 10 w 120"/>
                <a:gd name="T3" fmla="*/ 0 h 86"/>
                <a:gd name="T4" fmla="*/ 36 w 120"/>
                <a:gd name="T5" fmla="*/ 4 h 86"/>
                <a:gd name="T6" fmla="*/ 46 w 120"/>
                <a:gd name="T7" fmla="*/ 7 h 86"/>
                <a:gd name="T8" fmla="*/ 55 w 120"/>
                <a:gd name="T9" fmla="*/ 4 h 86"/>
                <a:gd name="T10" fmla="*/ 70 w 120"/>
                <a:gd name="T11" fmla="*/ 0 h 86"/>
                <a:gd name="T12" fmla="*/ 86 w 120"/>
                <a:gd name="T13" fmla="*/ 2 h 86"/>
                <a:gd name="T14" fmla="*/ 101 w 120"/>
                <a:gd name="T15" fmla="*/ 9 h 86"/>
                <a:gd name="T16" fmla="*/ 110 w 120"/>
                <a:gd name="T17" fmla="*/ 31 h 86"/>
                <a:gd name="T18" fmla="*/ 105 w 120"/>
                <a:gd name="T19" fmla="*/ 42 h 86"/>
                <a:gd name="T20" fmla="*/ 112 w 120"/>
                <a:gd name="T21" fmla="*/ 57 h 86"/>
                <a:gd name="T22" fmla="*/ 119 w 120"/>
                <a:gd name="T23" fmla="*/ 71 h 86"/>
                <a:gd name="T24" fmla="*/ 117 w 120"/>
                <a:gd name="T25" fmla="*/ 85 h 86"/>
                <a:gd name="T26" fmla="*/ 110 w 120"/>
                <a:gd name="T27" fmla="*/ 73 h 86"/>
                <a:gd name="T28" fmla="*/ 91 w 120"/>
                <a:gd name="T29" fmla="*/ 54 h 86"/>
                <a:gd name="T30" fmla="*/ 60 w 120"/>
                <a:gd name="T31" fmla="*/ 42 h 86"/>
                <a:gd name="T32" fmla="*/ 36 w 120"/>
                <a:gd name="T33" fmla="*/ 40 h 86"/>
                <a:gd name="T34" fmla="*/ 19 w 120"/>
                <a:gd name="T35" fmla="*/ 45 h 86"/>
                <a:gd name="T36" fmla="*/ 12 w 120"/>
                <a:gd name="T37" fmla="*/ 38 h 86"/>
                <a:gd name="T38" fmla="*/ 10 w 120"/>
                <a:gd name="T39" fmla="*/ 24 h 86"/>
                <a:gd name="T40" fmla="*/ 0 w 120"/>
                <a:gd name="T41" fmla="*/ 18 h 86"/>
                <a:gd name="T42" fmla="*/ 0 w 120"/>
                <a:gd name="T43" fmla="*/ 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0" h="86">
                  <a:moveTo>
                    <a:pt x="0" y="4"/>
                  </a:moveTo>
                  <a:lnTo>
                    <a:pt x="10" y="0"/>
                  </a:lnTo>
                  <a:lnTo>
                    <a:pt x="36" y="4"/>
                  </a:lnTo>
                  <a:lnTo>
                    <a:pt x="46" y="7"/>
                  </a:lnTo>
                  <a:lnTo>
                    <a:pt x="55" y="4"/>
                  </a:lnTo>
                  <a:lnTo>
                    <a:pt x="70" y="0"/>
                  </a:lnTo>
                  <a:lnTo>
                    <a:pt x="86" y="2"/>
                  </a:lnTo>
                  <a:lnTo>
                    <a:pt x="101" y="9"/>
                  </a:lnTo>
                  <a:lnTo>
                    <a:pt x="110" y="31"/>
                  </a:lnTo>
                  <a:lnTo>
                    <a:pt x="105" y="42"/>
                  </a:lnTo>
                  <a:lnTo>
                    <a:pt x="112" y="57"/>
                  </a:lnTo>
                  <a:lnTo>
                    <a:pt x="119" y="71"/>
                  </a:lnTo>
                  <a:lnTo>
                    <a:pt x="117" y="85"/>
                  </a:lnTo>
                  <a:lnTo>
                    <a:pt x="110" y="73"/>
                  </a:lnTo>
                  <a:lnTo>
                    <a:pt x="91" y="54"/>
                  </a:lnTo>
                  <a:lnTo>
                    <a:pt x="60" y="42"/>
                  </a:lnTo>
                  <a:lnTo>
                    <a:pt x="36" y="40"/>
                  </a:lnTo>
                  <a:lnTo>
                    <a:pt x="19" y="45"/>
                  </a:lnTo>
                  <a:lnTo>
                    <a:pt x="12" y="38"/>
                  </a:lnTo>
                  <a:lnTo>
                    <a:pt x="10" y="24"/>
                  </a:lnTo>
                  <a:lnTo>
                    <a:pt x="0" y="18"/>
                  </a:lnTo>
                  <a:lnTo>
                    <a:pt x="0" y="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17" name="Freeform 13"/>
            <p:cNvSpPr>
              <a:spLocks/>
            </p:cNvSpPr>
            <p:nvPr/>
          </p:nvSpPr>
          <p:spPr bwMode="auto">
            <a:xfrm>
              <a:off x="7140543" y="4183301"/>
              <a:ext cx="70967" cy="52501"/>
            </a:xfrm>
            <a:custGeom>
              <a:avLst/>
              <a:gdLst>
                <a:gd name="T0" fmla="*/ 12 w 40"/>
                <a:gd name="T1" fmla="*/ 0 h 32"/>
                <a:gd name="T2" fmla="*/ 0 w 40"/>
                <a:gd name="T3" fmla="*/ 14 h 32"/>
                <a:gd name="T4" fmla="*/ 5 w 40"/>
                <a:gd name="T5" fmla="*/ 25 h 32"/>
                <a:gd name="T6" fmla="*/ 14 w 40"/>
                <a:gd name="T7" fmla="*/ 31 h 32"/>
                <a:gd name="T8" fmla="*/ 28 w 40"/>
                <a:gd name="T9" fmla="*/ 25 h 32"/>
                <a:gd name="T10" fmla="*/ 39 w 40"/>
                <a:gd name="T11" fmla="*/ 19 h 32"/>
                <a:gd name="T12" fmla="*/ 34 w 40"/>
                <a:gd name="T13" fmla="*/ 11 h 32"/>
                <a:gd name="T14" fmla="*/ 12 w 40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32">
                  <a:moveTo>
                    <a:pt x="12" y="0"/>
                  </a:moveTo>
                  <a:lnTo>
                    <a:pt x="0" y="14"/>
                  </a:lnTo>
                  <a:lnTo>
                    <a:pt x="5" y="25"/>
                  </a:lnTo>
                  <a:lnTo>
                    <a:pt x="14" y="31"/>
                  </a:lnTo>
                  <a:lnTo>
                    <a:pt x="28" y="25"/>
                  </a:lnTo>
                  <a:lnTo>
                    <a:pt x="39" y="19"/>
                  </a:lnTo>
                  <a:lnTo>
                    <a:pt x="34" y="11"/>
                  </a:lnTo>
                  <a:lnTo>
                    <a:pt x="12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</p:grpSp>
      <p:sp>
        <p:nvSpPr>
          <p:cNvPr id="18" name="Freeform 14"/>
          <p:cNvSpPr>
            <a:spLocks/>
          </p:cNvSpPr>
          <p:nvPr/>
        </p:nvSpPr>
        <p:spPr bwMode="auto">
          <a:xfrm>
            <a:off x="6418056" y="2071250"/>
            <a:ext cx="1182281" cy="1191477"/>
          </a:xfrm>
          <a:custGeom>
            <a:avLst/>
            <a:gdLst>
              <a:gd name="T0" fmla="*/ 119 w 671"/>
              <a:gd name="T1" fmla="*/ 164 h 711"/>
              <a:gd name="T2" fmla="*/ 104 w 671"/>
              <a:gd name="T3" fmla="*/ 217 h 711"/>
              <a:gd name="T4" fmla="*/ 100 w 671"/>
              <a:gd name="T5" fmla="*/ 270 h 711"/>
              <a:gd name="T6" fmla="*/ 28 w 671"/>
              <a:gd name="T7" fmla="*/ 357 h 711"/>
              <a:gd name="T8" fmla="*/ 45 w 671"/>
              <a:gd name="T9" fmla="*/ 381 h 711"/>
              <a:gd name="T10" fmla="*/ 37 w 671"/>
              <a:gd name="T11" fmla="*/ 459 h 711"/>
              <a:gd name="T12" fmla="*/ 29 w 671"/>
              <a:gd name="T13" fmla="*/ 514 h 711"/>
              <a:gd name="T14" fmla="*/ 20 w 671"/>
              <a:gd name="T15" fmla="*/ 552 h 711"/>
              <a:gd name="T16" fmla="*/ 9 w 671"/>
              <a:gd name="T17" fmla="*/ 595 h 711"/>
              <a:gd name="T18" fmla="*/ 0 w 671"/>
              <a:gd name="T19" fmla="*/ 625 h 711"/>
              <a:gd name="T20" fmla="*/ 31 w 671"/>
              <a:gd name="T21" fmla="*/ 644 h 711"/>
              <a:gd name="T22" fmla="*/ 39 w 671"/>
              <a:gd name="T23" fmla="*/ 681 h 711"/>
              <a:gd name="T24" fmla="*/ 62 w 671"/>
              <a:gd name="T25" fmla="*/ 670 h 711"/>
              <a:gd name="T26" fmla="*/ 76 w 671"/>
              <a:gd name="T27" fmla="*/ 696 h 711"/>
              <a:gd name="T28" fmla="*/ 105 w 671"/>
              <a:gd name="T29" fmla="*/ 670 h 711"/>
              <a:gd name="T30" fmla="*/ 119 w 671"/>
              <a:gd name="T31" fmla="*/ 650 h 711"/>
              <a:gd name="T32" fmla="*/ 156 w 671"/>
              <a:gd name="T33" fmla="*/ 639 h 711"/>
              <a:gd name="T34" fmla="*/ 164 w 671"/>
              <a:gd name="T35" fmla="*/ 610 h 711"/>
              <a:gd name="T36" fmla="*/ 136 w 671"/>
              <a:gd name="T37" fmla="*/ 596 h 711"/>
              <a:gd name="T38" fmla="*/ 199 w 671"/>
              <a:gd name="T39" fmla="*/ 537 h 711"/>
              <a:gd name="T40" fmla="*/ 318 w 671"/>
              <a:gd name="T41" fmla="*/ 485 h 711"/>
              <a:gd name="T42" fmla="*/ 411 w 671"/>
              <a:gd name="T43" fmla="*/ 442 h 711"/>
              <a:gd name="T44" fmla="*/ 463 w 671"/>
              <a:gd name="T45" fmla="*/ 378 h 711"/>
              <a:gd name="T46" fmla="*/ 556 w 671"/>
              <a:gd name="T47" fmla="*/ 330 h 711"/>
              <a:gd name="T48" fmla="*/ 656 w 671"/>
              <a:gd name="T49" fmla="*/ 224 h 711"/>
              <a:gd name="T50" fmla="*/ 618 w 671"/>
              <a:gd name="T51" fmla="*/ 156 h 711"/>
              <a:gd name="T52" fmla="*/ 622 w 671"/>
              <a:gd name="T53" fmla="*/ 136 h 711"/>
              <a:gd name="T54" fmla="*/ 670 w 671"/>
              <a:gd name="T55" fmla="*/ 119 h 711"/>
              <a:gd name="T56" fmla="*/ 644 w 671"/>
              <a:gd name="T57" fmla="*/ 107 h 711"/>
              <a:gd name="T58" fmla="*/ 632 w 671"/>
              <a:gd name="T59" fmla="*/ 79 h 711"/>
              <a:gd name="T60" fmla="*/ 604 w 671"/>
              <a:gd name="T61" fmla="*/ 85 h 711"/>
              <a:gd name="T62" fmla="*/ 601 w 671"/>
              <a:gd name="T63" fmla="*/ 71 h 711"/>
              <a:gd name="T64" fmla="*/ 570 w 671"/>
              <a:gd name="T65" fmla="*/ 68 h 711"/>
              <a:gd name="T66" fmla="*/ 536 w 671"/>
              <a:gd name="T67" fmla="*/ 97 h 711"/>
              <a:gd name="T68" fmla="*/ 539 w 671"/>
              <a:gd name="T69" fmla="*/ 105 h 711"/>
              <a:gd name="T70" fmla="*/ 505 w 671"/>
              <a:gd name="T71" fmla="*/ 114 h 711"/>
              <a:gd name="T72" fmla="*/ 471 w 671"/>
              <a:gd name="T73" fmla="*/ 114 h 711"/>
              <a:gd name="T74" fmla="*/ 440 w 671"/>
              <a:gd name="T75" fmla="*/ 105 h 711"/>
              <a:gd name="T76" fmla="*/ 406 w 671"/>
              <a:gd name="T77" fmla="*/ 111 h 711"/>
              <a:gd name="T78" fmla="*/ 361 w 671"/>
              <a:gd name="T79" fmla="*/ 107 h 711"/>
              <a:gd name="T80" fmla="*/ 326 w 671"/>
              <a:gd name="T81" fmla="*/ 85 h 711"/>
              <a:gd name="T82" fmla="*/ 335 w 671"/>
              <a:gd name="T83" fmla="*/ 71 h 711"/>
              <a:gd name="T84" fmla="*/ 332 w 671"/>
              <a:gd name="T85" fmla="*/ 57 h 711"/>
              <a:gd name="T86" fmla="*/ 295 w 671"/>
              <a:gd name="T87" fmla="*/ 45 h 711"/>
              <a:gd name="T88" fmla="*/ 252 w 671"/>
              <a:gd name="T89" fmla="*/ 45 h 711"/>
              <a:gd name="T90" fmla="*/ 187 w 671"/>
              <a:gd name="T91" fmla="*/ 19 h 711"/>
              <a:gd name="T92" fmla="*/ 130 w 671"/>
              <a:gd name="T93" fmla="*/ 9 h 711"/>
              <a:gd name="T94" fmla="*/ 96 w 671"/>
              <a:gd name="T95" fmla="*/ 5 h 711"/>
              <a:gd name="T96" fmla="*/ 74 w 671"/>
              <a:gd name="T97" fmla="*/ 42 h 7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71" h="711">
                <a:moveTo>
                  <a:pt x="74" y="42"/>
                </a:moveTo>
                <a:lnTo>
                  <a:pt x="119" y="164"/>
                </a:lnTo>
                <a:lnTo>
                  <a:pt x="91" y="178"/>
                </a:lnTo>
                <a:lnTo>
                  <a:pt x="104" y="217"/>
                </a:lnTo>
                <a:lnTo>
                  <a:pt x="107" y="248"/>
                </a:lnTo>
                <a:lnTo>
                  <a:pt x="100" y="270"/>
                </a:lnTo>
                <a:lnTo>
                  <a:pt x="83" y="293"/>
                </a:lnTo>
                <a:lnTo>
                  <a:pt x="28" y="357"/>
                </a:lnTo>
                <a:lnTo>
                  <a:pt x="31" y="369"/>
                </a:lnTo>
                <a:lnTo>
                  <a:pt x="45" y="381"/>
                </a:lnTo>
                <a:lnTo>
                  <a:pt x="22" y="427"/>
                </a:lnTo>
                <a:lnTo>
                  <a:pt x="37" y="459"/>
                </a:lnTo>
                <a:lnTo>
                  <a:pt x="45" y="472"/>
                </a:lnTo>
                <a:lnTo>
                  <a:pt x="29" y="514"/>
                </a:lnTo>
                <a:lnTo>
                  <a:pt x="12" y="525"/>
                </a:lnTo>
                <a:lnTo>
                  <a:pt x="20" y="552"/>
                </a:lnTo>
                <a:lnTo>
                  <a:pt x="20" y="577"/>
                </a:lnTo>
                <a:lnTo>
                  <a:pt x="9" y="595"/>
                </a:lnTo>
                <a:lnTo>
                  <a:pt x="11" y="613"/>
                </a:lnTo>
                <a:lnTo>
                  <a:pt x="0" y="625"/>
                </a:lnTo>
                <a:lnTo>
                  <a:pt x="17" y="647"/>
                </a:lnTo>
                <a:lnTo>
                  <a:pt x="31" y="644"/>
                </a:lnTo>
                <a:lnTo>
                  <a:pt x="31" y="670"/>
                </a:lnTo>
                <a:lnTo>
                  <a:pt x="39" y="681"/>
                </a:lnTo>
                <a:lnTo>
                  <a:pt x="51" y="667"/>
                </a:lnTo>
                <a:lnTo>
                  <a:pt x="62" y="670"/>
                </a:lnTo>
                <a:lnTo>
                  <a:pt x="68" y="687"/>
                </a:lnTo>
                <a:lnTo>
                  <a:pt x="76" y="696"/>
                </a:lnTo>
                <a:lnTo>
                  <a:pt x="76" y="710"/>
                </a:lnTo>
                <a:lnTo>
                  <a:pt x="105" y="670"/>
                </a:lnTo>
                <a:lnTo>
                  <a:pt x="105" y="661"/>
                </a:lnTo>
                <a:lnTo>
                  <a:pt x="119" y="650"/>
                </a:lnTo>
                <a:lnTo>
                  <a:pt x="142" y="664"/>
                </a:lnTo>
                <a:lnTo>
                  <a:pt x="156" y="639"/>
                </a:lnTo>
                <a:lnTo>
                  <a:pt x="167" y="625"/>
                </a:lnTo>
                <a:lnTo>
                  <a:pt x="164" y="610"/>
                </a:lnTo>
                <a:lnTo>
                  <a:pt x="156" y="610"/>
                </a:lnTo>
                <a:lnTo>
                  <a:pt x="136" y="596"/>
                </a:lnTo>
                <a:lnTo>
                  <a:pt x="153" y="587"/>
                </a:lnTo>
                <a:lnTo>
                  <a:pt x="199" y="537"/>
                </a:lnTo>
                <a:lnTo>
                  <a:pt x="238" y="520"/>
                </a:lnTo>
                <a:lnTo>
                  <a:pt x="318" y="485"/>
                </a:lnTo>
                <a:lnTo>
                  <a:pt x="357" y="463"/>
                </a:lnTo>
                <a:lnTo>
                  <a:pt x="411" y="442"/>
                </a:lnTo>
                <a:lnTo>
                  <a:pt x="454" y="403"/>
                </a:lnTo>
                <a:lnTo>
                  <a:pt x="463" y="378"/>
                </a:lnTo>
                <a:lnTo>
                  <a:pt x="482" y="380"/>
                </a:lnTo>
                <a:lnTo>
                  <a:pt x="556" y="330"/>
                </a:lnTo>
                <a:lnTo>
                  <a:pt x="658" y="238"/>
                </a:lnTo>
                <a:lnTo>
                  <a:pt x="656" y="224"/>
                </a:lnTo>
                <a:lnTo>
                  <a:pt x="641" y="181"/>
                </a:lnTo>
                <a:lnTo>
                  <a:pt x="618" y="156"/>
                </a:lnTo>
                <a:lnTo>
                  <a:pt x="616" y="145"/>
                </a:lnTo>
                <a:lnTo>
                  <a:pt x="622" y="136"/>
                </a:lnTo>
                <a:lnTo>
                  <a:pt x="636" y="130"/>
                </a:lnTo>
                <a:lnTo>
                  <a:pt x="670" y="119"/>
                </a:lnTo>
                <a:lnTo>
                  <a:pt x="661" y="114"/>
                </a:lnTo>
                <a:lnTo>
                  <a:pt x="644" y="107"/>
                </a:lnTo>
                <a:lnTo>
                  <a:pt x="627" y="90"/>
                </a:lnTo>
                <a:lnTo>
                  <a:pt x="632" y="79"/>
                </a:lnTo>
                <a:lnTo>
                  <a:pt x="622" y="79"/>
                </a:lnTo>
                <a:lnTo>
                  <a:pt x="604" y="85"/>
                </a:lnTo>
                <a:lnTo>
                  <a:pt x="599" y="79"/>
                </a:lnTo>
                <a:lnTo>
                  <a:pt x="601" y="71"/>
                </a:lnTo>
                <a:lnTo>
                  <a:pt x="584" y="74"/>
                </a:lnTo>
                <a:lnTo>
                  <a:pt x="570" y="68"/>
                </a:lnTo>
                <a:lnTo>
                  <a:pt x="556" y="82"/>
                </a:lnTo>
                <a:lnTo>
                  <a:pt x="536" y="97"/>
                </a:lnTo>
                <a:lnTo>
                  <a:pt x="528" y="97"/>
                </a:lnTo>
                <a:lnTo>
                  <a:pt x="539" y="105"/>
                </a:lnTo>
                <a:lnTo>
                  <a:pt x="528" y="111"/>
                </a:lnTo>
                <a:lnTo>
                  <a:pt x="505" y="114"/>
                </a:lnTo>
                <a:lnTo>
                  <a:pt x="485" y="119"/>
                </a:lnTo>
                <a:lnTo>
                  <a:pt x="471" y="114"/>
                </a:lnTo>
                <a:lnTo>
                  <a:pt x="463" y="105"/>
                </a:lnTo>
                <a:lnTo>
                  <a:pt x="440" y="105"/>
                </a:lnTo>
                <a:lnTo>
                  <a:pt x="423" y="102"/>
                </a:lnTo>
                <a:lnTo>
                  <a:pt x="406" y="111"/>
                </a:lnTo>
                <a:lnTo>
                  <a:pt x="383" y="116"/>
                </a:lnTo>
                <a:lnTo>
                  <a:pt x="361" y="107"/>
                </a:lnTo>
                <a:lnTo>
                  <a:pt x="340" y="97"/>
                </a:lnTo>
                <a:lnTo>
                  <a:pt x="326" y="85"/>
                </a:lnTo>
                <a:lnTo>
                  <a:pt x="323" y="76"/>
                </a:lnTo>
                <a:lnTo>
                  <a:pt x="335" y="71"/>
                </a:lnTo>
                <a:lnTo>
                  <a:pt x="337" y="62"/>
                </a:lnTo>
                <a:lnTo>
                  <a:pt x="332" y="57"/>
                </a:lnTo>
                <a:lnTo>
                  <a:pt x="312" y="54"/>
                </a:lnTo>
                <a:lnTo>
                  <a:pt x="295" y="45"/>
                </a:lnTo>
                <a:lnTo>
                  <a:pt x="266" y="40"/>
                </a:lnTo>
                <a:lnTo>
                  <a:pt x="252" y="45"/>
                </a:lnTo>
                <a:lnTo>
                  <a:pt x="230" y="37"/>
                </a:lnTo>
                <a:lnTo>
                  <a:pt x="187" y="19"/>
                </a:lnTo>
                <a:lnTo>
                  <a:pt x="156" y="19"/>
                </a:lnTo>
                <a:lnTo>
                  <a:pt x="130" y="9"/>
                </a:lnTo>
                <a:lnTo>
                  <a:pt x="114" y="0"/>
                </a:lnTo>
                <a:lnTo>
                  <a:pt x="96" y="5"/>
                </a:lnTo>
                <a:lnTo>
                  <a:pt x="88" y="17"/>
                </a:lnTo>
                <a:lnTo>
                  <a:pt x="74" y="42"/>
                </a:ln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19" name="Freeform 15"/>
          <p:cNvSpPr>
            <a:spLocks/>
          </p:cNvSpPr>
          <p:nvPr/>
        </p:nvSpPr>
        <p:spPr bwMode="auto">
          <a:xfrm>
            <a:off x="5496995" y="2062499"/>
            <a:ext cx="1132452" cy="1500648"/>
          </a:xfrm>
          <a:custGeom>
            <a:avLst/>
            <a:gdLst>
              <a:gd name="T0" fmla="*/ 641 w 642"/>
              <a:gd name="T1" fmla="*/ 170 h 895"/>
              <a:gd name="T2" fmla="*/ 624 w 642"/>
              <a:gd name="T3" fmla="*/ 209 h 895"/>
              <a:gd name="T4" fmla="*/ 627 w 642"/>
              <a:gd name="T5" fmla="*/ 266 h 895"/>
              <a:gd name="T6" fmla="*/ 587 w 642"/>
              <a:gd name="T7" fmla="*/ 318 h 895"/>
              <a:gd name="T8" fmla="*/ 553 w 642"/>
              <a:gd name="T9" fmla="*/ 375 h 895"/>
              <a:gd name="T10" fmla="*/ 541 w 642"/>
              <a:gd name="T11" fmla="*/ 434 h 895"/>
              <a:gd name="T12" fmla="*/ 567 w 642"/>
              <a:gd name="T13" fmla="*/ 477 h 895"/>
              <a:gd name="T14" fmla="*/ 550 w 642"/>
              <a:gd name="T15" fmla="*/ 519 h 895"/>
              <a:gd name="T16" fmla="*/ 541 w 642"/>
              <a:gd name="T17" fmla="*/ 559 h 895"/>
              <a:gd name="T18" fmla="*/ 533 w 642"/>
              <a:gd name="T19" fmla="*/ 598 h 895"/>
              <a:gd name="T20" fmla="*/ 522 w 642"/>
              <a:gd name="T21" fmla="*/ 630 h 895"/>
              <a:gd name="T22" fmla="*/ 510 w 642"/>
              <a:gd name="T23" fmla="*/ 638 h 895"/>
              <a:gd name="T24" fmla="*/ 496 w 642"/>
              <a:gd name="T25" fmla="*/ 644 h 895"/>
              <a:gd name="T26" fmla="*/ 462 w 642"/>
              <a:gd name="T27" fmla="*/ 632 h 895"/>
              <a:gd name="T28" fmla="*/ 417 w 642"/>
              <a:gd name="T29" fmla="*/ 670 h 895"/>
              <a:gd name="T30" fmla="*/ 412 w 642"/>
              <a:gd name="T31" fmla="*/ 684 h 895"/>
              <a:gd name="T32" fmla="*/ 443 w 642"/>
              <a:gd name="T33" fmla="*/ 737 h 895"/>
              <a:gd name="T34" fmla="*/ 429 w 642"/>
              <a:gd name="T35" fmla="*/ 755 h 895"/>
              <a:gd name="T36" fmla="*/ 394 w 642"/>
              <a:gd name="T37" fmla="*/ 800 h 895"/>
              <a:gd name="T38" fmla="*/ 369 w 642"/>
              <a:gd name="T39" fmla="*/ 786 h 895"/>
              <a:gd name="T40" fmla="*/ 363 w 642"/>
              <a:gd name="T41" fmla="*/ 822 h 895"/>
              <a:gd name="T42" fmla="*/ 355 w 642"/>
              <a:gd name="T43" fmla="*/ 843 h 895"/>
              <a:gd name="T44" fmla="*/ 324 w 642"/>
              <a:gd name="T45" fmla="*/ 862 h 895"/>
              <a:gd name="T46" fmla="*/ 312 w 642"/>
              <a:gd name="T47" fmla="*/ 891 h 895"/>
              <a:gd name="T48" fmla="*/ 289 w 642"/>
              <a:gd name="T49" fmla="*/ 891 h 895"/>
              <a:gd name="T50" fmla="*/ 281 w 642"/>
              <a:gd name="T51" fmla="*/ 868 h 895"/>
              <a:gd name="T52" fmla="*/ 258 w 642"/>
              <a:gd name="T53" fmla="*/ 870 h 895"/>
              <a:gd name="T54" fmla="*/ 224 w 642"/>
              <a:gd name="T55" fmla="*/ 865 h 895"/>
              <a:gd name="T56" fmla="*/ 199 w 642"/>
              <a:gd name="T57" fmla="*/ 851 h 895"/>
              <a:gd name="T58" fmla="*/ 167 w 642"/>
              <a:gd name="T59" fmla="*/ 825 h 895"/>
              <a:gd name="T60" fmla="*/ 131 w 642"/>
              <a:gd name="T61" fmla="*/ 794 h 895"/>
              <a:gd name="T62" fmla="*/ 79 w 642"/>
              <a:gd name="T63" fmla="*/ 732 h 895"/>
              <a:gd name="T64" fmla="*/ 114 w 642"/>
              <a:gd name="T65" fmla="*/ 709 h 895"/>
              <a:gd name="T66" fmla="*/ 128 w 642"/>
              <a:gd name="T67" fmla="*/ 684 h 895"/>
              <a:gd name="T68" fmla="*/ 145 w 642"/>
              <a:gd name="T69" fmla="*/ 689 h 895"/>
              <a:gd name="T70" fmla="*/ 153 w 642"/>
              <a:gd name="T71" fmla="*/ 667 h 895"/>
              <a:gd name="T72" fmla="*/ 139 w 642"/>
              <a:gd name="T73" fmla="*/ 630 h 895"/>
              <a:gd name="T74" fmla="*/ 139 w 642"/>
              <a:gd name="T75" fmla="*/ 596 h 895"/>
              <a:gd name="T76" fmla="*/ 55 w 642"/>
              <a:gd name="T77" fmla="*/ 519 h 895"/>
              <a:gd name="T78" fmla="*/ 12 w 642"/>
              <a:gd name="T79" fmla="*/ 508 h 895"/>
              <a:gd name="T80" fmla="*/ 20 w 642"/>
              <a:gd name="T81" fmla="*/ 459 h 895"/>
              <a:gd name="T82" fmla="*/ 34 w 642"/>
              <a:gd name="T83" fmla="*/ 459 h 895"/>
              <a:gd name="T84" fmla="*/ 43 w 642"/>
              <a:gd name="T85" fmla="*/ 431 h 895"/>
              <a:gd name="T86" fmla="*/ 65 w 642"/>
              <a:gd name="T87" fmla="*/ 377 h 895"/>
              <a:gd name="T88" fmla="*/ 83 w 642"/>
              <a:gd name="T89" fmla="*/ 320 h 895"/>
              <a:gd name="T90" fmla="*/ 59 w 642"/>
              <a:gd name="T91" fmla="*/ 292 h 895"/>
              <a:gd name="T92" fmla="*/ 124 w 642"/>
              <a:gd name="T93" fmla="*/ 279 h 895"/>
              <a:gd name="T94" fmla="*/ 191 w 642"/>
              <a:gd name="T95" fmla="*/ 245 h 895"/>
              <a:gd name="T96" fmla="*/ 174 w 642"/>
              <a:gd name="T97" fmla="*/ 169 h 895"/>
              <a:gd name="T98" fmla="*/ 231 w 642"/>
              <a:gd name="T99" fmla="*/ 79 h 895"/>
              <a:gd name="T100" fmla="*/ 298 w 642"/>
              <a:gd name="T101" fmla="*/ 26 h 895"/>
              <a:gd name="T102" fmla="*/ 343 w 642"/>
              <a:gd name="T103" fmla="*/ 19 h 895"/>
              <a:gd name="T104" fmla="*/ 383 w 642"/>
              <a:gd name="T105" fmla="*/ 28 h 895"/>
              <a:gd name="T106" fmla="*/ 443 w 642"/>
              <a:gd name="T107" fmla="*/ 47 h 895"/>
              <a:gd name="T108" fmla="*/ 499 w 642"/>
              <a:gd name="T109" fmla="*/ 56 h 895"/>
              <a:gd name="T110" fmla="*/ 567 w 642"/>
              <a:gd name="T111" fmla="*/ 47 h 8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42" h="895">
                <a:moveTo>
                  <a:pt x="596" y="45"/>
                </a:moveTo>
                <a:lnTo>
                  <a:pt x="641" y="170"/>
                </a:lnTo>
                <a:lnTo>
                  <a:pt x="613" y="184"/>
                </a:lnTo>
                <a:lnTo>
                  <a:pt x="624" y="209"/>
                </a:lnTo>
                <a:lnTo>
                  <a:pt x="629" y="244"/>
                </a:lnTo>
                <a:lnTo>
                  <a:pt x="627" y="266"/>
                </a:lnTo>
                <a:lnTo>
                  <a:pt x="618" y="280"/>
                </a:lnTo>
                <a:lnTo>
                  <a:pt x="587" y="318"/>
                </a:lnTo>
                <a:lnTo>
                  <a:pt x="550" y="360"/>
                </a:lnTo>
                <a:lnTo>
                  <a:pt x="553" y="375"/>
                </a:lnTo>
                <a:lnTo>
                  <a:pt x="567" y="385"/>
                </a:lnTo>
                <a:lnTo>
                  <a:pt x="541" y="434"/>
                </a:lnTo>
                <a:lnTo>
                  <a:pt x="553" y="454"/>
                </a:lnTo>
                <a:lnTo>
                  <a:pt x="567" y="477"/>
                </a:lnTo>
                <a:lnTo>
                  <a:pt x="558" y="499"/>
                </a:lnTo>
                <a:lnTo>
                  <a:pt x="550" y="519"/>
                </a:lnTo>
                <a:lnTo>
                  <a:pt x="533" y="530"/>
                </a:lnTo>
                <a:lnTo>
                  <a:pt x="541" y="559"/>
                </a:lnTo>
                <a:lnTo>
                  <a:pt x="541" y="579"/>
                </a:lnTo>
                <a:lnTo>
                  <a:pt x="533" y="598"/>
                </a:lnTo>
                <a:lnTo>
                  <a:pt x="533" y="618"/>
                </a:lnTo>
                <a:lnTo>
                  <a:pt x="522" y="630"/>
                </a:lnTo>
                <a:lnTo>
                  <a:pt x="522" y="635"/>
                </a:lnTo>
                <a:lnTo>
                  <a:pt x="510" y="638"/>
                </a:lnTo>
                <a:lnTo>
                  <a:pt x="502" y="649"/>
                </a:lnTo>
                <a:lnTo>
                  <a:pt x="496" y="644"/>
                </a:lnTo>
                <a:lnTo>
                  <a:pt x="479" y="632"/>
                </a:lnTo>
                <a:lnTo>
                  <a:pt x="462" y="632"/>
                </a:lnTo>
                <a:lnTo>
                  <a:pt x="446" y="641"/>
                </a:lnTo>
                <a:lnTo>
                  <a:pt x="417" y="670"/>
                </a:lnTo>
                <a:lnTo>
                  <a:pt x="408" y="675"/>
                </a:lnTo>
                <a:lnTo>
                  <a:pt x="412" y="684"/>
                </a:lnTo>
                <a:lnTo>
                  <a:pt x="439" y="726"/>
                </a:lnTo>
                <a:lnTo>
                  <a:pt x="443" y="737"/>
                </a:lnTo>
                <a:lnTo>
                  <a:pt x="439" y="749"/>
                </a:lnTo>
                <a:lnTo>
                  <a:pt x="429" y="755"/>
                </a:lnTo>
                <a:lnTo>
                  <a:pt x="406" y="780"/>
                </a:lnTo>
                <a:lnTo>
                  <a:pt x="394" y="800"/>
                </a:lnTo>
                <a:lnTo>
                  <a:pt x="383" y="791"/>
                </a:lnTo>
                <a:lnTo>
                  <a:pt x="369" y="786"/>
                </a:lnTo>
                <a:lnTo>
                  <a:pt x="363" y="791"/>
                </a:lnTo>
                <a:lnTo>
                  <a:pt x="363" y="822"/>
                </a:lnTo>
                <a:lnTo>
                  <a:pt x="360" y="839"/>
                </a:lnTo>
                <a:lnTo>
                  <a:pt x="355" y="843"/>
                </a:lnTo>
                <a:lnTo>
                  <a:pt x="329" y="854"/>
                </a:lnTo>
                <a:lnTo>
                  <a:pt x="324" y="862"/>
                </a:lnTo>
                <a:lnTo>
                  <a:pt x="318" y="879"/>
                </a:lnTo>
                <a:lnTo>
                  <a:pt x="312" y="891"/>
                </a:lnTo>
                <a:lnTo>
                  <a:pt x="303" y="894"/>
                </a:lnTo>
                <a:lnTo>
                  <a:pt x="289" y="891"/>
                </a:lnTo>
                <a:lnTo>
                  <a:pt x="281" y="885"/>
                </a:lnTo>
                <a:lnTo>
                  <a:pt x="281" y="868"/>
                </a:lnTo>
                <a:lnTo>
                  <a:pt x="272" y="860"/>
                </a:lnTo>
                <a:lnTo>
                  <a:pt x="258" y="870"/>
                </a:lnTo>
                <a:lnTo>
                  <a:pt x="230" y="885"/>
                </a:lnTo>
                <a:lnTo>
                  <a:pt x="224" y="865"/>
                </a:lnTo>
                <a:lnTo>
                  <a:pt x="210" y="856"/>
                </a:lnTo>
                <a:lnTo>
                  <a:pt x="199" y="851"/>
                </a:lnTo>
                <a:lnTo>
                  <a:pt x="184" y="848"/>
                </a:lnTo>
                <a:lnTo>
                  <a:pt x="167" y="825"/>
                </a:lnTo>
                <a:lnTo>
                  <a:pt x="145" y="789"/>
                </a:lnTo>
                <a:lnTo>
                  <a:pt x="131" y="794"/>
                </a:lnTo>
                <a:lnTo>
                  <a:pt x="117" y="800"/>
                </a:lnTo>
                <a:lnTo>
                  <a:pt x="79" y="732"/>
                </a:lnTo>
                <a:lnTo>
                  <a:pt x="91" y="732"/>
                </a:lnTo>
                <a:lnTo>
                  <a:pt x="114" y="709"/>
                </a:lnTo>
                <a:lnTo>
                  <a:pt x="117" y="692"/>
                </a:lnTo>
                <a:lnTo>
                  <a:pt x="128" y="684"/>
                </a:lnTo>
                <a:lnTo>
                  <a:pt x="136" y="684"/>
                </a:lnTo>
                <a:lnTo>
                  <a:pt x="145" y="689"/>
                </a:lnTo>
                <a:lnTo>
                  <a:pt x="153" y="680"/>
                </a:lnTo>
                <a:lnTo>
                  <a:pt x="153" y="667"/>
                </a:lnTo>
                <a:lnTo>
                  <a:pt x="136" y="661"/>
                </a:lnTo>
                <a:lnTo>
                  <a:pt x="139" y="630"/>
                </a:lnTo>
                <a:lnTo>
                  <a:pt x="139" y="604"/>
                </a:lnTo>
                <a:lnTo>
                  <a:pt x="139" y="596"/>
                </a:lnTo>
                <a:lnTo>
                  <a:pt x="119" y="584"/>
                </a:lnTo>
                <a:lnTo>
                  <a:pt x="55" y="519"/>
                </a:lnTo>
                <a:lnTo>
                  <a:pt x="26" y="542"/>
                </a:lnTo>
                <a:lnTo>
                  <a:pt x="12" y="508"/>
                </a:lnTo>
                <a:lnTo>
                  <a:pt x="0" y="491"/>
                </a:lnTo>
                <a:lnTo>
                  <a:pt x="20" y="459"/>
                </a:lnTo>
                <a:lnTo>
                  <a:pt x="26" y="442"/>
                </a:lnTo>
                <a:lnTo>
                  <a:pt x="34" y="459"/>
                </a:lnTo>
                <a:lnTo>
                  <a:pt x="48" y="454"/>
                </a:lnTo>
                <a:lnTo>
                  <a:pt x="43" y="431"/>
                </a:lnTo>
                <a:lnTo>
                  <a:pt x="37" y="397"/>
                </a:lnTo>
                <a:lnTo>
                  <a:pt x="65" y="377"/>
                </a:lnTo>
                <a:lnTo>
                  <a:pt x="77" y="363"/>
                </a:lnTo>
                <a:lnTo>
                  <a:pt x="83" y="320"/>
                </a:lnTo>
                <a:lnTo>
                  <a:pt x="65" y="311"/>
                </a:lnTo>
                <a:lnTo>
                  <a:pt x="59" y="292"/>
                </a:lnTo>
                <a:lnTo>
                  <a:pt x="68" y="278"/>
                </a:lnTo>
                <a:lnTo>
                  <a:pt x="124" y="279"/>
                </a:lnTo>
                <a:lnTo>
                  <a:pt x="159" y="297"/>
                </a:lnTo>
                <a:lnTo>
                  <a:pt x="191" y="245"/>
                </a:lnTo>
                <a:lnTo>
                  <a:pt x="168" y="229"/>
                </a:lnTo>
                <a:lnTo>
                  <a:pt x="174" y="169"/>
                </a:lnTo>
                <a:lnTo>
                  <a:pt x="228" y="94"/>
                </a:lnTo>
                <a:lnTo>
                  <a:pt x="231" y="79"/>
                </a:lnTo>
                <a:lnTo>
                  <a:pt x="273" y="64"/>
                </a:lnTo>
                <a:lnTo>
                  <a:pt x="298" y="26"/>
                </a:lnTo>
                <a:lnTo>
                  <a:pt x="324" y="0"/>
                </a:lnTo>
                <a:lnTo>
                  <a:pt x="343" y="19"/>
                </a:lnTo>
                <a:lnTo>
                  <a:pt x="358" y="19"/>
                </a:lnTo>
                <a:lnTo>
                  <a:pt x="383" y="28"/>
                </a:lnTo>
                <a:lnTo>
                  <a:pt x="420" y="31"/>
                </a:lnTo>
                <a:lnTo>
                  <a:pt x="443" y="47"/>
                </a:lnTo>
                <a:lnTo>
                  <a:pt x="471" y="59"/>
                </a:lnTo>
                <a:lnTo>
                  <a:pt x="499" y="56"/>
                </a:lnTo>
                <a:lnTo>
                  <a:pt x="536" y="47"/>
                </a:lnTo>
                <a:lnTo>
                  <a:pt x="567" y="47"/>
                </a:lnTo>
                <a:lnTo>
                  <a:pt x="596" y="45"/>
                </a:lnTo>
              </a:path>
            </a:pathLst>
          </a:custGeom>
          <a:solidFill>
            <a:schemeClr val="accent2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0" name="Freeform 16"/>
          <p:cNvSpPr>
            <a:spLocks/>
          </p:cNvSpPr>
          <p:nvPr/>
        </p:nvSpPr>
        <p:spPr bwMode="auto">
          <a:xfrm>
            <a:off x="5407909" y="1861246"/>
            <a:ext cx="658332" cy="702928"/>
          </a:xfrm>
          <a:custGeom>
            <a:avLst/>
            <a:gdLst>
              <a:gd name="T0" fmla="*/ 373 w 374"/>
              <a:gd name="T1" fmla="*/ 119 h 419"/>
              <a:gd name="T2" fmla="*/ 363 w 374"/>
              <a:gd name="T3" fmla="*/ 108 h 419"/>
              <a:gd name="T4" fmla="*/ 341 w 374"/>
              <a:gd name="T5" fmla="*/ 108 h 419"/>
              <a:gd name="T6" fmla="*/ 315 w 374"/>
              <a:gd name="T7" fmla="*/ 102 h 419"/>
              <a:gd name="T8" fmla="*/ 270 w 374"/>
              <a:gd name="T9" fmla="*/ 88 h 419"/>
              <a:gd name="T10" fmla="*/ 250 w 374"/>
              <a:gd name="T11" fmla="*/ 65 h 419"/>
              <a:gd name="T12" fmla="*/ 242 w 374"/>
              <a:gd name="T13" fmla="*/ 60 h 419"/>
              <a:gd name="T14" fmla="*/ 235 w 374"/>
              <a:gd name="T15" fmla="*/ 71 h 419"/>
              <a:gd name="T16" fmla="*/ 230 w 374"/>
              <a:gd name="T17" fmla="*/ 91 h 419"/>
              <a:gd name="T18" fmla="*/ 213 w 374"/>
              <a:gd name="T19" fmla="*/ 73 h 419"/>
              <a:gd name="T20" fmla="*/ 210 w 374"/>
              <a:gd name="T21" fmla="*/ 63 h 419"/>
              <a:gd name="T22" fmla="*/ 225 w 374"/>
              <a:gd name="T23" fmla="*/ 51 h 419"/>
              <a:gd name="T24" fmla="*/ 227 w 374"/>
              <a:gd name="T25" fmla="*/ 48 h 419"/>
              <a:gd name="T26" fmla="*/ 210 w 374"/>
              <a:gd name="T27" fmla="*/ 11 h 419"/>
              <a:gd name="T28" fmla="*/ 190 w 374"/>
              <a:gd name="T29" fmla="*/ 17 h 419"/>
              <a:gd name="T30" fmla="*/ 168 w 374"/>
              <a:gd name="T31" fmla="*/ 17 h 419"/>
              <a:gd name="T32" fmla="*/ 138 w 374"/>
              <a:gd name="T33" fmla="*/ 0 h 419"/>
              <a:gd name="T34" fmla="*/ 133 w 374"/>
              <a:gd name="T35" fmla="*/ 18 h 419"/>
              <a:gd name="T36" fmla="*/ 129 w 374"/>
              <a:gd name="T37" fmla="*/ 34 h 419"/>
              <a:gd name="T38" fmla="*/ 115 w 374"/>
              <a:gd name="T39" fmla="*/ 40 h 419"/>
              <a:gd name="T40" fmla="*/ 102 w 374"/>
              <a:gd name="T41" fmla="*/ 48 h 419"/>
              <a:gd name="T42" fmla="*/ 97 w 374"/>
              <a:gd name="T43" fmla="*/ 68 h 419"/>
              <a:gd name="T44" fmla="*/ 92 w 374"/>
              <a:gd name="T45" fmla="*/ 82 h 419"/>
              <a:gd name="T46" fmla="*/ 68 w 374"/>
              <a:gd name="T47" fmla="*/ 99 h 419"/>
              <a:gd name="T48" fmla="*/ 62 w 374"/>
              <a:gd name="T49" fmla="*/ 120 h 419"/>
              <a:gd name="T50" fmla="*/ 51 w 374"/>
              <a:gd name="T51" fmla="*/ 127 h 419"/>
              <a:gd name="T52" fmla="*/ 37 w 374"/>
              <a:gd name="T53" fmla="*/ 134 h 419"/>
              <a:gd name="T54" fmla="*/ 36 w 374"/>
              <a:gd name="T55" fmla="*/ 156 h 419"/>
              <a:gd name="T56" fmla="*/ 26 w 374"/>
              <a:gd name="T57" fmla="*/ 171 h 419"/>
              <a:gd name="T58" fmla="*/ 14 w 374"/>
              <a:gd name="T59" fmla="*/ 193 h 419"/>
              <a:gd name="T60" fmla="*/ 17 w 374"/>
              <a:gd name="T61" fmla="*/ 207 h 419"/>
              <a:gd name="T62" fmla="*/ 0 w 374"/>
              <a:gd name="T63" fmla="*/ 218 h 419"/>
              <a:gd name="T64" fmla="*/ 5 w 374"/>
              <a:gd name="T65" fmla="*/ 236 h 419"/>
              <a:gd name="T66" fmla="*/ 3 w 374"/>
              <a:gd name="T67" fmla="*/ 258 h 419"/>
              <a:gd name="T68" fmla="*/ 26 w 374"/>
              <a:gd name="T69" fmla="*/ 276 h 419"/>
              <a:gd name="T70" fmla="*/ 42 w 374"/>
              <a:gd name="T71" fmla="*/ 288 h 419"/>
              <a:gd name="T72" fmla="*/ 63 w 374"/>
              <a:gd name="T73" fmla="*/ 278 h 419"/>
              <a:gd name="T74" fmla="*/ 88 w 374"/>
              <a:gd name="T75" fmla="*/ 290 h 419"/>
              <a:gd name="T76" fmla="*/ 99 w 374"/>
              <a:gd name="T77" fmla="*/ 307 h 419"/>
              <a:gd name="T78" fmla="*/ 105 w 374"/>
              <a:gd name="T79" fmla="*/ 327 h 419"/>
              <a:gd name="T80" fmla="*/ 138 w 374"/>
              <a:gd name="T81" fmla="*/ 333 h 419"/>
              <a:gd name="T82" fmla="*/ 151 w 374"/>
              <a:gd name="T83" fmla="*/ 341 h 419"/>
              <a:gd name="T84" fmla="*/ 147 w 374"/>
              <a:gd name="T85" fmla="*/ 363 h 419"/>
              <a:gd name="T86" fmla="*/ 125 w 374"/>
              <a:gd name="T87" fmla="*/ 367 h 419"/>
              <a:gd name="T88" fmla="*/ 123 w 374"/>
              <a:gd name="T89" fmla="*/ 399 h 419"/>
              <a:gd name="T90" fmla="*/ 176 w 374"/>
              <a:gd name="T91" fmla="*/ 399 h 419"/>
              <a:gd name="T92" fmla="*/ 210 w 374"/>
              <a:gd name="T93" fmla="*/ 418 h 419"/>
              <a:gd name="T94" fmla="*/ 242 w 374"/>
              <a:gd name="T95" fmla="*/ 363 h 419"/>
              <a:gd name="T96" fmla="*/ 218 w 374"/>
              <a:gd name="T97" fmla="*/ 346 h 419"/>
              <a:gd name="T98" fmla="*/ 225 w 374"/>
              <a:gd name="T99" fmla="*/ 287 h 419"/>
              <a:gd name="T100" fmla="*/ 277 w 374"/>
              <a:gd name="T101" fmla="*/ 217 h 419"/>
              <a:gd name="T102" fmla="*/ 282 w 374"/>
              <a:gd name="T103" fmla="*/ 198 h 419"/>
              <a:gd name="T104" fmla="*/ 324 w 374"/>
              <a:gd name="T105" fmla="*/ 184 h 419"/>
              <a:gd name="T106" fmla="*/ 349 w 374"/>
              <a:gd name="T107" fmla="*/ 144 h 419"/>
              <a:gd name="T108" fmla="*/ 373 w 374"/>
              <a:gd name="T109" fmla="*/ 119 h 4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74" h="419">
                <a:moveTo>
                  <a:pt x="373" y="119"/>
                </a:moveTo>
                <a:lnTo>
                  <a:pt x="363" y="108"/>
                </a:lnTo>
                <a:lnTo>
                  <a:pt x="341" y="108"/>
                </a:lnTo>
                <a:lnTo>
                  <a:pt x="315" y="102"/>
                </a:lnTo>
                <a:lnTo>
                  <a:pt x="270" y="88"/>
                </a:lnTo>
                <a:lnTo>
                  <a:pt x="250" y="65"/>
                </a:lnTo>
                <a:lnTo>
                  <a:pt x="242" y="60"/>
                </a:lnTo>
                <a:lnTo>
                  <a:pt x="235" y="71"/>
                </a:lnTo>
                <a:lnTo>
                  <a:pt x="230" y="91"/>
                </a:lnTo>
                <a:lnTo>
                  <a:pt x="213" y="73"/>
                </a:lnTo>
                <a:lnTo>
                  <a:pt x="210" y="63"/>
                </a:lnTo>
                <a:lnTo>
                  <a:pt x="225" y="51"/>
                </a:lnTo>
                <a:lnTo>
                  <a:pt x="227" y="48"/>
                </a:lnTo>
                <a:lnTo>
                  <a:pt x="210" y="11"/>
                </a:lnTo>
                <a:lnTo>
                  <a:pt x="190" y="17"/>
                </a:lnTo>
                <a:lnTo>
                  <a:pt x="168" y="17"/>
                </a:lnTo>
                <a:lnTo>
                  <a:pt x="138" y="0"/>
                </a:lnTo>
                <a:lnTo>
                  <a:pt x="133" y="18"/>
                </a:lnTo>
                <a:lnTo>
                  <a:pt x="129" y="34"/>
                </a:lnTo>
                <a:lnTo>
                  <a:pt x="115" y="40"/>
                </a:lnTo>
                <a:lnTo>
                  <a:pt x="102" y="48"/>
                </a:lnTo>
                <a:lnTo>
                  <a:pt x="97" y="68"/>
                </a:lnTo>
                <a:lnTo>
                  <a:pt x="92" y="82"/>
                </a:lnTo>
                <a:lnTo>
                  <a:pt x="68" y="99"/>
                </a:lnTo>
                <a:lnTo>
                  <a:pt x="62" y="120"/>
                </a:lnTo>
                <a:lnTo>
                  <a:pt x="51" y="127"/>
                </a:lnTo>
                <a:lnTo>
                  <a:pt x="37" y="134"/>
                </a:lnTo>
                <a:lnTo>
                  <a:pt x="36" y="156"/>
                </a:lnTo>
                <a:lnTo>
                  <a:pt x="26" y="171"/>
                </a:lnTo>
                <a:lnTo>
                  <a:pt x="14" y="193"/>
                </a:lnTo>
                <a:lnTo>
                  <a:pt x="17" y="207"/>
                </a:lnTo>
                <a:lnTo>
                  <a:pt x="0" y="218"/>
                </a:lnTo>
                <a:lnTo>
                  <a:pt x="5" y="236"/>
                </a:lnTo>
                <a:lnTo>
                  <a:pt x="3" y="258"/>
                </a:lnTo>
                <a:lnTo>
                  <a:pt x="26" y="276"/>
                </a:lnTo>
                <a:lnTo>
                  <a:pt x="42" y="288"/>
                </a:lnTo>
                <a:lnTo>
                  <a:pt x="63" y="278"/>
                </a:lnTo>
                <a:lnTo>
                  <a:pt x="88" y="290"/>
                </a:lnTo>
                <a:lnTo>
                  <a:pt x="99" y="307"/>
                </a:lnTo>
                <a:lnTo>
                  <a:pt x="105" y="327"/>
                </a:lnTo>
                <a:lnTo>
                  <a:pt x="138" y="333"/>
                </a:lnTo>
                <a:lnTo>
                  <a:pt x="151" y="341"/>
                </a:lnTo>
                <a:lnTo>
                  <a:pt x="147" y="363"/>
                </a:lnTo>
                <a:lnTo>
                  <a:pt x="125" y="367"/>
                </a:lnTo>
                <a:lnTo>
                  <a:pt x="123" y="399"/>
                </a:lnTo>
                <a:lnTo>
                  <a:pt x="176" y="399"/>
                </a:lnTo>
                <a:lnTo>
                  <a:pt x="210" y="418"/>
                </a:lnTo>
                <a:lnTo>
                  <a:pt x="242" y="363"/>
                </a:lnTo>
                <a:lnTo>
                  <a:pt x="218" y="346"/>
                </a:lnTo>
                <a:lnTo>
                  <a:pt x="225" y="287"/>
                </a:lnTo>
                <a:lnTo>
                  <a:pt x="277" y="217"/>
                </a:lnTo>
                <a:lnTo>
                  <a:pt x="282" y="198"/>
                </a:lnTo>
                <a:lnTo>
                  <a:pt x="324" y="184"/>
                </a:lnTo>
                <a:lnTo>
                  <a:pt x="349" y="144"/>
                </a:lnTo>
                <a:lnTo>
                  <a:pt x="373" y="119"/>
                </a:lnTo>
              </a:path>
            </a:pathLst>
          </a:custGeom>
          <a:solidFill>
            <a:srgbClr val="FFCD00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1" name="Freeform 17"/>
          <p:cNvSpPr>
            <a:spLocks/>
          </p:cNvSpPr>
          <p:nvPr/>
        </p:nvSpPr>
        <p:spPr bwMode="auto">
          <a:xfrm>
            <a:off x="5104412" y="1810203"/>
            <a:ext cx="548107" cy="488550"/>
          </a:xfrm>
          <a:custGeom>
            <a:avLst/>
            <a:gdLst>
              <a:gd name="T0" fmla="*/ 310 w 311"/>
              <a:gd name="T1" fmla="*/ 30 h 292"/>
              <a:gd name="T2" fmla="*/ 300 w 311"/>
              <a:gd name="T3" fmla="*/ 23 h 292"/>
              <a:gd name="T4" fmla="*/ 275 w 311"/>
              <a:gd name="T5" fmla="*/ 43 h 292"/>
              <a:gd name="T6" fmla="*/ 249 w 311"/>
              <a:gd name="T7" fmla="*/ 43 h 292"/>
              <a:gd name="T8" fmla="*/ 238 w 311"/>
              <a:gd name="T9" fmla="*/ 51 h 292"/>
              <a:gd name="T10" fmla="*/ 218 w 311"/>
              <a:gd name="T11" fmla="*/ 51 h 292"/>
              <a:gd name="T12" fmla="*/ 187 w 311"/>
              <a:gd name="T13" fmla="*/ 34 h 292"/>
              <a:gd name="T14" fmla="*/ 167 w 311"/>
              <a:gd name="T15" fmla="*/ 23 h 292"/>
              <a:gd name="T16" fmla="*/ 147 w 311"/>
              <a:gd name="T17" fmla="*/ 26 h 292"/>
              <a:gd name="T18" fmla="*/ 90 w 311"/>
              <a:gd name="T19" fmla="*/ 0 h 292"/>
              <a:gd name="T20" fmla="*/ 73 w 311"/>
              <a:gd name="T21" fmla="*/ 12 h 292"/>
              <a:gd name="T22" fmla="*/ 59 w 311"/>
              <a:gd name="T23" fmla="*/ 15 h 292"/>
              <a:gd name="T24" fmla="*/ 54 w 311"/>
              <a:gd name="T25" fmla="*/ 26 h 292"/>
              <a:gd name="T26" fmla="*/ 59 w 311"/>
              <a:gd name="T27" fmla="*/ 34 h 292"/>
              <a:gd name="T28" fmla="*/ 56 w 311"/>
              <a:gd name="T29" fmla="*/ 43 h 292"/>
              <a:gd name="T30" fmla="*/ 22 w 311"/>
              <a:gd name="T31" fmla="*/ 36 h 292"/>
              <a:gd name="T32" fmla="*/ 6 w 311"/>
              <a:gd name="T33" fmla="*/ 46 h 292"/>
              <a:gd name="T34" fmla="*/ 0 w 311"/>
              <a:gd name="T35" fmla="*/ 61 h 292"/>
              <a:gd name="T36" fmla="*/ 1 w 311"/>
              <a:gd name="T37" fmla="*/ 80 h 292"/>
              <a:gd name="T38" fmla="*/ 25 w 311"/>
              <a:gd name="T39" fmla="*/ 111 h 292"/>
              <a:gd name="T40" fmla="*/ 19 w 311"/>
              <a:gd name="T41" fmla="*/ 134 h 292"/>
              <a:gd name="T42" fmla="*/ 42 w 311"/>
              <a:gd name="T43" fmla="*/ 156 h 292"/>
              <a:gd name="T44" fmla="*/ 41 w 311"/>
              <a:gd name="T45" fmla="*/ 169 h 292"/>
              <a:gd name="T46" fmla="*/ 14 w 311"/>
              <a:gd name="T47" fmla="*/ 176 h 292"/>
              <a:gd name="T48" fmla="*/ 18 w 311"/>
              <a:gd name="T49" fmla="*/ 204 h 292"/>
              <a:gd name="T50" fmla="*/ 40 w 311"/>
              <a:gd name="T51" fmla="*/ 210 h 292"/>
              <a:gd name="T52" fmla="*/ 49 w 311"/>
              <a:gd name="T53" fmla="*/ 241 h 292"/>
              <a:gd name="T54" fmla="*/ 93 w 311"/>
              <a:gd name="T55" fmla="*/ 246 h 292"/>
              <a:gd name="T56" fmla="*/ 110 w 311"/>
              <a:gd name="T57" fmla="*/ 261 h 292"/>
              <a:gd name="T58" fmla="*/ 130 w 311"/>
              <a:gd name="T59" fmla="*/ 280 h 292"/>
              <a:gd name="T60" fmla="*/ 143 w 311"/>
              <a:gd name="T61" fmla="*/ 279 h 292"/>
              <a:gd name="T62" fmla="*/ 176 w 311"/>
              <a:gd name="T63" fmla="*/ 291 h 292"/>
              <a:gd name="T64" fmla="*/ 178 w 311"/>
              <a:gd name="T65" fmla="*/ 270 h 292"/>
              <a:gd name="T66" fmla="*/ 174 w 311"/>
              <a:gd name="T67" fmla="*/ 247 h 292"/>
              <a:gd name="T68" fmla="*/ 191 w 311"/>
              <a:gd name="T69" fmla="*/ 238 h 292"/>
              <a:gd name="T70" fmla="*/ 187 w 311"/>
              <a:gd name="T71" fmla="*/ 223 h 292"/>
              <a:gd name="T72" fmla="*/ 201 w 311"/>
              <a:gd name="T73" fmla="*/ 196 h 292"/>
              <a:gd name="T74" fmla="*/ 207 w 311"/>
              <a:gd name="T75" fmla="*/ 187 h 292"/>
              <a:gd name="T76" fmla="*/ 209 w 311"/>
              <a:gd name="T77" fmla="*/ 165 h 292"/>
              <a:gd name="T78" fmla="*/ 237 w 311"/>
              <a:gd name="T79" fmla="*/ 151 h 292"/>
              <a:gd name="T80" fmla="*/ 240 w 311"/>
              <a:gd name="T81" fmla="*/ 130 h 292"/>
              <a:gd name="T82" fmla="*/ 261 w 311"/>
              <a:gd name="T83" fmla="*/ 117 h 292"/>
              <a:gd name="T84" fmla="*/ 269 w 311"/>
              <a:gd name="T85" fmla="*/ 105 h 292"/>
              <a:gd name="T86" fmla="*/ 273 w 311"/>
              <a:gd name="T87" fmla="*/ 79 h 292"/>
              <a:gd name="T88" fmla="*/ 289 w 311"/>
              <a:gd name="T89" fmla="*/ 69 h 292"/>
              <a:gd name="T90" fmla="*/ 302 w 311"/>
              <a:gd name="T91" fmla="*/ 64 h 292"/>
              <a:gd name="T92" fmla="*/ 310 w 311"/>
              <a:gd name="T93" fmla="*/ 30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11" h="292">
                <a:moveTo>
                  <a:pt x="310" y="30"/>
                </a:moveTo>
                <a:lnTo>
                  <a:pt x="300" y="23"/>
                </a:lnTo>
                <a:lnTo>
                  <a:pt x="275" y="43"/>
                </a:lnTo>
                <a:lnTo>
                  <a:pt x="249" y="43"/>
                </a:lnTo>
                <a:lnTo>
                  <a:pt x="238" y="51"/>
                </a:lnTo>
                <a:lnTo>
                  <a:pt x="218" y="51"/>
                </a:lnTo>
                <a:lnTo>
                  <a:pt x="187" y="34"/>
                </a:lnTo>
                <a:lnTo>
                  <a:pt x="167" y="23"/>
                </a:lnTo>
                <a:lnTo>
                  <a:pt x="147" y="26"/>
                </a:lnTo>
                <a:lnTo>
                  <a:pt x="90" y="0"/>
                </a:lnTo>
                <a:lnTo>
                  <a:pt x="73" y="12"/>
                </a:lnTo>
                <a:lnTo>
                  <a:pt x="59" y="15"/>
                </a:lnTo>
                <a:lnTo>
                  <a:pt x="54" y="26"/>
                </a:lnTo>
                <a:lnTo>
                  <a:pt x="59" y="34"/>
                </a:lnTo>
                <a:lnTo>
                  <a:pt x="56" y="43"/>
                </a:lnTo>
                <a:lnTo>
                  <a:pt x="22" y="36"/>
                </a:lnTo>
                <a:lnTo>
                  <a:pt x="6" y="46"/>
                </a:lnTo>
                <a:lnTo>
                  <a:pt x="0" y="61"/>
                </a:lnTo>
                <a:lnTo>
                  <a:pt x="1" y="80"/>
                </a:lnTo>
                <a:lnTo>
                  <a:pt x="25" y="111"/>
                </a:lnTo>
                <a:lnTo>
                  <a:pt x="19" y="134"/>
                </a:lnTo>
                <a:lnTo>
                  <a:pt x="42" y="156"/>
                </a:lnTo>
                <a:lnTo>
                  <a:pt x="41" y="169"/>
                </a:lnTo>
                <a:lnTo>
                  <a:pt x="14" y="176"/>
                </a:lnTo>
                <a:lnTo>
                  <a:pt x="18" y="204"/>
                </a:lnTo>
                <a:lnTo>
                  <a:pt x="40" y="210"/>
                </a:lnTo>
                <a:lnTo>
                  <a:pt x="49" y="241"/>
                </a:lnTo>
                <a:lnTo>
                  <a:pt x="93" y="246"/>
                </a:lnTo>
                <a:lnTo>
                  <a:pt x="110" y="261"/>
                </a:lnTo>
                <a:lnTo>
                  <a:pt x="130" y="280"/>
                </a:lnTo>
                <a:lnTo>
                  <a:pt x="143" y="279"/>
                </a:lnTo>
                <a:lnTo>
                  <a:pt x="176" y="291"/>
                </a:lnTo>
                <a:lnTo>
                  <a:pt x="178" y="270"/>
                </a:lnTo>
                <a:lnTo>
                  <a:pt x="174" y="247"/>
                </a:lnTo>
                <a:lnTo>
                  <a:pt x="191" y="238"/>
                </a:lnTo>
                <a:lnTo>
                  <a:pt x="187" y="223"/>
                </a:lnTo>
                <a:lnTo>
                  <a:pt x="201" y="196"/>
                </a:lnTo>
                <a:lnTo>
                  <a:pt x="207" y="187"/>
                </a:lnTo>
                <a:lnTo>
                  <a:pt x="209" y="165"/>
                </a:lnTo>
                <a:lnTo>
                  <a:pt x="237" y="151"/>
                </a:lnTo>
                <a:lnTo>
                  <a:pt x="240" y="130"/>
                </a:lnTo>
                <a:lnTo>
                  <a:pt x="261" y="117"/>
                </a:lnTo>
                <a:lnTo>
                  <a:pt x="269" y="105"/>
                </a:lnTo>
                <a:lnTo>
                  <a:pt x="273" y="79"/>
                </a:lnTo>
                <a:lnTo>
                  <a:pt x="289" y="69"/>
                </a:lnTo>
                <a:lnTo>
                  <a:pt x="302" y="64"/>
                </a:lnTo>
                <a:lnTo>
                  <a:pt x="310" y="30"/>
                </a:lnTo>
              </a:path>
            </a:pathLst>
          </a:custGeom>
          <a:solidFill>
            <a:schemeClr val="accent3">
              <a:lumMod val="5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2" name="Freeform 18"/>
          <p:cNvSpPr>
            <a:spLocks/>
          </p:cNvSpPr>
          <p:nvPr/>
        </p:nvSpPr>
        <p:spPr bwMode="auto">
          <a:xfrm>
            <a:off x="5146690" y="2215626"/>
            <a:ext cx="528478" cy="338339"/>
          </a:xfrm>
          <a:custGeom>
            <a:avLst/>
            <a:gdLst>
              <a:gd name="T0" fmla="*/ 24 w 300"/>
              <a:gd name="T1" fmla="*/ 0 h 202"/>
              <a:gd name="T2" fmla="*/ 66 w 300"/>
              <a:gd name="T3" fmla="*/ 4 h 202"/>
              <a:gd name="T4" fmla="*/ 86 w 300"/>
              <a:gd name="T5" fmla="*/ 19 h 202"/>
              <a:gd name="T6" fmla="*/ 103 w 300"/>
              <a:gd name="T7" fmla="*/ 38 h 202"/>
              <a:gd name="T8" fmla="*/ 119 w 300"/>
              <a:gd name="T9" fmla="*/ 38 h 202"/>
              <a:gd name="T10" fmla="*/ 155 w 300"/>
              <a:gd name="T11" fmla="*/ 49 h 202"/>
              <a:gd name="T12" fmla="*/ 190 w 300"/>
              <a:gd name="T13" fmla="*/ 77 h 202"/>
              <a:gd name="T14" fmla="*/ 211 w 300"/>
              <a:gd name="T15" fmla="*/ 65 h 202"/>
              <a:gd name="T16" fmla="*/ 239 w 300"/>
              <a:gd name="T17" fmla="*/ 79 h 202"/>
              <a:gd name="T18" fmla="*/ 247 w 300"/>
              <a:gd name="T19" fmla="*/ 96 h 202"/>
              <a:gd name="T20" fmla="*/ 254 w 300"/>
              <a:gd name="T21" fmla="*/ 116 h 202"/>
              <a:gd name="T22" fmla="*/ 287 w 300"/>
              <a:gd name="T23" fmla="*/ 121 h 202"/>
              <a:gd name="T24" fmla="*/ 299 w 300"/>
              <a:gd name="T25" fmla="*/ 130 h 202"/>
              <a:gd name="T26" fmla="*/ 294 w 300"/>
              <a:gd name="T27" fmla="*/ 153 h 202"/>
              <a:gd name="T28" fmla="*/ 274 w 300"/>
              <a:gd name="T29" fmla="*/ 157 h 202"/>
              <a:gd name="T30" fmla="*/ 271 w 300"/>
              <a:gd name="T31" fmla="*/ 184 h 202"/>
              <a:gd name="T32" fmla="*/ 256 w 300"/>
              <a:gd name="T33" fmla="*/ 201 h 202"/>
              <a:gd name="T34" fmla="*/ 239 w 300"/>
              <a:gd name="T35" fmla="*/ 201 h 202"/>
              <a:gd name="T36" fmla="*/ 218 w 300"/>
              <a:gd name="T37" fmla="*/ 191 h 202"/>
              <a:gd name="T38" fmla="*/ 216 w 300"/>
              <a:gd name="T39" fmla="*/ 161 h 202"/>
              <a:gd name="T40" fmla="*/ 214 w 300"/>
              <a:gd name="T41" fmla="*/ 149 h 202"/>
              <a:gd name="T42" fmla="*/ 131 w 300"/>
              <a:gd name="T43" fmla="*/ 149 h 202"/>
              <a:gd name="T44" fmla="*/ 123 w 300"/>
              <a:gd name="T45" fmla="*/ 170 h 202"/>
              <a:gd name="T46" fmla="*/ 112 w 300"/>
              <a:gd name="T47" fmla="*/ 187 h 202"/>
              <a:gd name="T48" fmla="*/ 91 w 300"/>
              <a:gd name="T49" fmla="*/ 192 h 202"/>
              <a:gd name="T50" fmla="*/ 80 w 300"/>
              <a:gd name="T51" fmla="*/ 187 h 202"/>
              <a:gd name="T52" fmla="*/ 80 w 300"/>
              <a:gd name="T53" fmla="*/ 161 h 202"/>
              <a:gd name="T54" fmla="*/ 77 w 300"/>
              <a:gd name="T55" fmla="*/ 149 h 202"/>
              <a:gd name="T56" fmla="*/ 66 w 300"/>
              <a:gd name="T57" fmla="*/ 147 h 202"/>
              <a:gd name="T58" fmla="*/ 51 w 300"/>
              <a:gd name="T59" fmla="*/ 160 h 202"/>
              <a:gd name="T60" fmla="*/ 52 w 300"/>
              <a:gd name="T61" fmla="*/ 184 h 202"/>
              <a:gd name="T62" fmla="*/ 35 w 300"/>
              <a:gd name="T63" fmla="*/ 192 h 202"/>
              <a:gd name="T64" fmla="*/ 23 w 300"/>
              <a:gd name="T65" fmla="*/ 191 h 202"/>
              <a:gd name="T66" fmla="*/ 24 w 300"/>
              <a:gd name="T67" fmla="*/ 153 h 202"/>
              <a:gd name="T68" fmla="*/ 12 w 300"/>
              <a:gd name="T69" fmla="*/ 124 h 202"/>
              <a:gd name="T70" fmla="*/ 0 w 300"/>
              <a:gd name="T71" fmla="*/ 107 h 202"/>
              <a:gd name="T72" fmla="*/ 6 w 300"/>
              <a:gd name="T73" fmla="*/ 90 h 202"/>
              <a:gd name="T74" fmla="*/ 24 w 300"/>
              <a:gd name="T75" fmla="*/ 76 h 202"/>
              <a:gd name="T76" fmla="*/ 20 w 300"/>
              <a:gd name="T77" fmla="*/ 51 h 202"/>
              <a:gd name="T78" fmla="*/ 8 w 300"/>
              <a:gd name="T79" fmla="*/ 28 h 202"/>
              <a:gd name="T80" fmla="*/ 9 w 300"/>
              <a:gd name="T81" fmla="*/ 18 h 202"/>
              <a:gd name="T82" fmla="*/ 24 w 300"/>
              <a:gd name="T83" fmla="*/ 0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00" h="202">
                <a:moveTo>
                  <a:pt x="24" y="0"/>
                </a:moveTo>
                <a:lnTo>
                  <a:pt x="66" y="4"/>
                </a:lnTo>
                <a:lnTo>
                  <a:pt x="86" y="19"/>
                </a:lnTo>
                <a:lnTo>
                  <a:pt x="103" y="38"/>
                </a:lnTo>
                <a:lnTo>
                  <a:pt x="119" y="38"/>
                </a:lnTo>
                <a:lnTo>
                  <a:pt x="155" y="49"/>
                </a:lnTo>
                <a:lnTo>
                  <a:pt x="190" y="77"/>
                </a:lnTo>
                <a:lnTo>
                  <a:pt x="211" y="65"/>
                </a:lnTo>
                <a:lnTo>
                  <a:pt x="239" y="79"/>
                </a:lnTo>
                <a:lnTo>
                  <a:pt x="247" y="96"/>
                </a:lnTo>
                <a:lnTo>
                  <a:pt x="254" y="116"/>
                </a:lnTo>
                <a:lnTo>
                  <a:pt x="287" y="121"/>
                </a:lnTo>
                <a:lnTo>
                  <a:pt x="299" y="130"/>
                </a:lnTo>
                <a:lnTo>
                  <a:pt x="294" y="153"/>
                </a:lnTo>
                <a:lnTo>
                  <a:pt x="274" y="157"/>
                </a:lnTo>
                <a:lnTo>
                  <a:pt x="271" y="184"/>
                </a:lnTo>
                <a:lnTo>
                  <a:pt x="256" y="201"/>
                </a:lnTo>
                <a:lnTo>
                  <a:pt x="239" y="201"/>
                </a:lnTo>
                <a:lnTo>
                  <a:pt x="218" y="191"/>
                </a:lnTo>
                <a:lnTo>
                  <a:pt x="216" y="161"/>
                </a:lnTo>
                <a:lnTo>
                  <a:pt x="214" y="149"/>
                </a:lnTo>
                <a:lnTo>
                  <a:pt x="131" y="149"/>
                </a:lnTo>
                <a:lnTo>
                  <a:pt x="123" y="170"/>
                </a:lnTo>
                <a:lnTo>
                  <a:pt x="112" y="187"/>
                </a:lnTo>
                <a:lnTo>
                  <a:pt x="91" y="192"/>
                </a:lnTo>
                <a:lnTo>
                  <a:pt x="80" y="187"/>
                </a:lnTo>
                <a:lnTo>
                  <a:pt x="80" y="161"/>
                </a:lnTo>
                <a:lnTo>
                  <a:pt x="77" y="149"/>
                </a:lnTo>
                <a:lnTo>
                  <a:pt x="66" y="147"/>
                </a:lnTo>
                <a:lnTo>
                  <a:pt x="51" y="160"/>
                </a:lnTo>
                <a:lnTo>
                  <a:pt x="52" y="184"/>
                </a:lnTo>
                <a:lnTo>
                  <a:pt x="35" y="192"/>
                </a:lnTo>
                <a:lnTo>
                  <a:pt x="23" y="191"/>
                </a:lnTo>
                <a:lnTo>
                  <a:pt x="24" y="153"/>
                </a:lnTo>
                <a:lnTo>
                  <a:pt x="12" y="124"/>
                </a:lnTo>
                <a:lnTo>
                  <a:pt x="0" y="107"/>
                </a:lnTo>
                <a:lnTo>
                  <a:pt x="6" y="90"/>
                </a:lnTo>
                <a:lnTo>
                  <a:pt x="24" y="76"/>
                </a:lnTo>
                <a:lnTo>
                  <a:pt x="20" y="51"/>
                </a:lnTo>
                <a:lnTo>
                  <a:pt x="8" y="28"/>
                </a:lnTo>
                <a:lnTo>
                  <a:pt x="9" y="18"/>
                </a:lnTo>
                <a:lnTo>
                  <a:pt x="24" y="0"/>
                </a:ln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3" name="Freeform 19"/>
          <p:cNvSpPr>
            <a:spLocks/>
          </p:cNvSpPr>
          <p:nvPr/>
        </p:nvSpPr>
        <p:spPr bwMode="auto">
          <a:xfrm>
            <a:off x="3660912" y="1696452"/>
            <a:ext cx="972399" cy="357298"/>
          </a:xfrm>
          <a:custGeom>
            <a:avLst/>
            <a:gdLst>
              <a:gd name="T0" fmla="*/ 39 w 552"/>
              <a:gd name="T1" fmla="*/ 11 h 214"/>
              <a:gd name="T2" fmla="*/ 41 w 552"/>
              <a:gd name="T3" fmla="*/ 25 h 214"/>
              <a:gd name="T4" fmla="*/ 25 w 552"/>
              <a:gd name="T5" fmla="*/ 38 h 214"/>
              <a:gd name="T6" fmla="*/ 11 w 552"/>
              <a:gd name="T7" fmla="*/ 59 h 214"/>
              <a:gd name="T8" fmla="*/ 0 w 552"/>
              <a:gd name="T9" fmla="*/ 95 h 214"/>
              <a:gd name="T10" fmla="*/ 21 w 552"/>
              <a:gd name="T11" fmla="*/ 122 h 214"/>
              <a:gd name="T12" fmla="*/ 24 w 552"/>
              <a:gd name="T13" fmla="*/ 143 h 214"/>
              <a:gd name="T14" fmla="*/ 20 w 552"/>
              <a:gd name="T15" fmla="*/ 164 h 214"/>
              <a:gd name="T16" fmla="*/ 15 w 552"/>
              <a:gd name="T17" fmla="*/ 179 h 214"/>
              <a:gd name="T18" fmla="*/ 19 w 552"/>
              <a:gd name="T19" fmla="*/ 195 h 214"/>
              <a:gd name="T20" fmla="*/ 30 w 552"/>
              <a:gd name="T21" fmla="*/ 211 h 214"/>
              <a:gd name="T22" fmla="*/ 66 w 552"/>
              <a:gd name="T23" fmla="*/ 211 h 214"/>
              <a:gd name="T24" fmla="*/ 108 w 552"/>
              <a:gd name="T25" fmla="*/ 213 h 214"/>
              <a:gd name="T26" fmla="*/ 128 w 552"/>
              <a:gd name="T27" fmla="*/ 204 h 214"/>
              <a:gd name="T28" fmla="*/ 143 w 552"/>
              <a:gd name="T29" fmla="*/ 178 h 214"/>
              <a:gd name="T30" fmla="*/ 157 w 552"/>
              <a:gd name="T31" fmla="*/ 182 h 214"/>
              <a:gd name="T32" fmla="*/ 171 w 552"/>
              <a:gd name="T33" fmla="*/ 193 h 214"/>
              <a:gd name="T34" fmla="*/ 202 w 552"/>
              <a:gd name="T35" fmla="*/ 173 h 214"/>
              <a:gd name="T36" fmla="*/ 219 w 552"/>
              <a:gd name="T37" fmla="*/ 181 h 214"/>
              <a:gd name="T38" fmla="*/ 245 w 552"/>
              <a:gd name="T39" fmla="*/ 198 h 214"/>
              <a:gd name="T40" fmla="*/ 263 w 552"/>
              <a:gd name="T41" fmla="*/ 204 h 214"/>
              <a:gd name="T42" fmla="*/ 304 w 552"/>
              <a:gd name="T43" fmla="*/ 177 h 214"/>
              <a:gd name="T44" fmla="*/ 321 w 552"/>
              <a:gd name="T45" fmla="*/ 180 h 214"/>
              <a:gd name="T46" fmla="*/ 350 w 552"/>
              <a:gd name="T47" fmla="*/ 190 h 214"/>
              <a:gd name="T48" fmla="*/ 365 w 552"/>
              <a:gd name="T49" fmla="*/ 184 h 214"/>
              <a:gd name="T50" fmla="*/ 384 w 552"/>
              <a:gd name="T51" fmla="*/ 176 h 214"/>
              <a:gd name="T52" fmla="*/ 405 w 552"/>
              <a:gd name="T53" fmla="*/ 183 h 214"/>
              <a:gd name="T54" fmla="*/ 426 w 552"/>
              <a:gd name="T55" fmla="*/ 173 h 214"/>
              <a:gd name="T56" fmla="*/ 445 w 552"/>
              <a:gd name="T57" fmla="*/ 160 h 214"/>
              <a:gd name="T58" fmla="*/ 461 w 552"/>
              <a:gd name="T59" fmla="*/ 147 h 214"/>
              <a:gd name="T60" fmla="*/ 486 w 552"/>
              <a:gd name="T61" fmla="*/ 162 h 214"/>
              <a:gd name="T62" fmla="*/ 492 w 552"/>
              <a:gd name="T63" fmla="*/ 142 h 214"/>
              <a:gd name="T64" fmla="*/ 496 w 552"/>
              <a:gd name="T65" fmla="*/ 125 h 214"/>
              <a:gd name="T66" fmla="*/ 517 w 552"/>
              <a:gd name="T67" fmla="*/ 119 h 214"/>
              <a:gd name="T68" fmla="*/ 551 w 552"/>
              <a:gd name="T69" fmla="*/ 110 h 214"/>
              <a:gd name="T70" fmla="*/ 551 w 552"/>
              <a:gd name="T71" fmla="*/ 97 h 214"/>
              <a:gd name="T72" fmla="*/ 551 w 552"/>
              <a:gd name="T73" fmla="*/ 76 h 214"/>
              <a:gd name="T74" fmla="*/ 469 w 552"/>
              <a:gd name="T75" fmla="*/ 57 h 214"/>
              <a:gd name="T76" fmla="*/ 389 w 552"/>
              <a:gd name="T77" fmla="*/ 34 h 214"/>
              <a:gd name="T78" fmla="*/ 373 w 552"/>
              <a:gd name="T79" fmla="*/ 37 h 214"/>
              <a:gd name="T80" fmla="*/ 285 w 552"/>
              <a:gd name="T81" fmla="*/ 0 h 214"/>
              <a:gd name="T82" fmla="*/ 254 w 552"/>
              <a:gd name="T83" fmla="*/ 11 h 214"/>
              <a:gd name="T84" fmla="*/ 214 w 552"/>
              <a:gd name="T85" fmla="*/ 23 h 214"/>
              <a:gd name="T86" fmla="*/ 166 w 552"/>
              <a:gd name="T87" fmla="*/ 23 h 214"/>
              <a:gd name="T88" fmla="*/ 151 w 552"/>
              <a:gd name="T89" fmla="*/ 26 h 214"/>
              <a:gd name="T90" fmla="*/ 146 w 552"/>
              <a:gd name="T91" fmla="*/ 14 h 214"/>
              <a:gd name="T92" fmla="*/ 132 w 552"/>
              <a:gd name="T93" fmla="*/ 26 h 214"/>
              <a:gd name="T94" fmla="*/ 106 w 552"/>
              <a:gd name="T95" fmla="*/ 23 h 214"/>
              <a:gd name="T96" fmla="*/ 78 w 552"/>
              <a:gd name="T97" fmla="*/ 11 h 214"/>
              <a:gd name="T98" fmla="*/ 63 w 552"/>
              <a:gd name="T99" fmla="*/ 9 h 214"/>
              <a:gd name="T100" fmla="*/ 39 w 552"/>
              <a:gd name="T101" fmla="*/ 11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52" h="214">
                <a:moveTo>
                  <a:pt x="39" y="11"/>
                </a:moveTo>
                <a:lnTo>
                  <a:pt x="41" y="25"/>
                </a:lnTo>
                <a:lnTo>
                  <a:pt x="25" y="38"/>
                </a:lnTo>
                <a:lnTo>
                  <a:pt x="11" y="59"/>
                </a:lnTo>
                <a:lnTo>
                  <a:pt x="0" y="95"/>
                </a:lnTo>
                <a:lnTo>
                  <a:pt x="21" y="122"/>
                </a:lnTo>
                <a:lnTo>
                  <a:pt x="24" y="143"/>
                </a:lnTo>
                <a:lnTo>
                  <a:pt x="20" y="164"/>
                </a:lnTo>
                <a:lnTo>
                  <a:pt x="15" y="179"/>
                </a:lnTo>
                <a:lnTo>
                  <a:pt x="19" y="195"/>
                </a:lnTo>
                <a:lnTo>
                  <a:pt x="30" y="211"/>
                </a:lnTo>
                <a:lnTo>
                  <a:pt x="66" y="211"/>
                </a:lnTo>
                <a:lnTo>
                  <a:pt x="108" y="213"/>
                </a:lnTo>
                <a:lnTo>
                  <a:pt x="128" y="204"/>
                </a:lnTo>
                <a:lnTo>
                  <a:pt x="143" y="178"/>
                </a:lnTo>
                <a:lnTo>
                  <a:pt x="157" y="182"/>
                </a:lnTo>
                <a:lnTo>
                  <a:pt x="171" y="193"/>
                </a:lnTo>
                <a:lnTo>
                  <a:pt x="202" y="173"/>
                </a:lnTo>
                <a:lnTo>
                  <a:pt x="219" y="181"/>
                </a:lnTo>
                <a:lnTo>
                  <a:pt x="245" y="198"/>
                </a:lnTo>
                <a:lnTo>
                  <a:pt x="263" y="204"/>
                </a:lnTo>
                <a:lnTo>
                  <a:pt x="304" y="177"/>
                </a:lnTo>
                <a:lnTo>
                  <a:pt x="321" y="180"/>
                </a:lnTo>
                <a:lnTo>
                  <a:pt x="350" y="190"/>
                </a:lnTo>
                <a:lnTo>
                  <a:pt x="365" y="184"/>
                </a:lnTo>
                <a:lnTo>
                  <a:pt x="384" y="176"/>
                </a:lnTo>
                <a:lnTo>
                  <a:pt x="405" y="183"/>
                </a:lnTo>
                <a:lnTo>
                  <a:pt x="426" y="173"/>
                </a:lnTo>
                <a:lnTo>
                  <a:pt x="445" y="160"/>
                </a:lnTo>
                <a:lnTo>
                  <a:pt x="461" y="147"/>
                </a:lnTo>
                <a:lnTo>
                  <a:pt x="486" y="162"/>
                </a:lnTo>
                <a:lnTo>
                  <a:pt x="492" y="142"/>
                </a:lnTo>
                <a:lnTo>
                  <a:pt x="496" y="125"/>
                </a:lnTo>
                <a:lnTo>
                  <a:pt x="517" y="119"/>
                </a:lnTo>
                <a:lnTo>
                  <a:pt x="551" y="110"/>
                </a:lnTo>
                <a:lnTo>
                  <a:pt x="551" y="97"/>
                </a:lnTo>
                <a:lnTo>
                  <a:pt x="551" y="76"/>
                </a:lnTo>
                <a:lnTo>
                  <a:pt x="469" y="57"/>
                </a:lnTo>
                <a:lnTo>
                  <a:pt x="389" y="34"/>
                </a:lnTo>
                <a:lnTo>
                  <a:pt x="373" y="37"/>
                </a:lnTo>
                <a:lnTo>
                  <a:pt x="285" y="0"/>
                </a:lnTo>
                <a:lnTo>
                  <a:pt x="254" y="11"/>
                </a:lnTo>
                <a:lnTo>
                  <a:pt x="214" y="23"/>
                </a:lnTo>
                <a:lnTo>
                  <a:pt x="166" y="23"/>
                </a:lnTo>
                <a:lnTo>
                  <a:pt x="151" y="26"/>
                </a:lnTo>
                <a:lnTo>
                  <a:pt x="146" y="14"/>
                </a:lnTo>
                <a:lnTo>
                  <a:pt x="132" y="26"/>
                </a:lnTo>
                <a:lnTo>
                  <a:pt x="106" y="23"/>
                </a:lnTo>
                <a:lnTo>
                  <a:pt x="78" y="11"/>
                </a:lnTo>
                <a:lnTo>
                  <a:pt x="63" y="9"/>
                </a:lnTo>
                <a:lnTo>
                  <a:pt x="39" y="11"/>
                </a:lnTo>
              </a:path>
            </a:pathLst>
          </a:custGeom>
          <a:solidFill>
            <a:srgbClr val="8DC63F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4" name="Freeform 20"/>
          <p:cNvSpPr>
            <a:spLocks/>
          </p:cNvSpPr>
          <p:nvPr/>
        </p:nvSpPr>
        <p:spPr bwMode="auto">
          <a:xfrm>
            <a:off x="4517047" y="1781036"/>
            <a:ext cx="631153" cy="361672"/>
          </a:xfrm>
          <a:custGeom>
            <a:avLst/>
            <a:gdLst>
              <a:gd name="T0" fmla="*/ 65 w 358"/>
              <a:gd name="T1" fmla="*/ 23 h 216"/>
              <a:gd name="T2" fmla="*/ 65 w 358"/>
              <a:gd name="T3" fmla="*/ 59 h 216"/>
              <a:gd name="T4" fmla="*/ 9 w 358"/>
              <a:gd name="T5" fmla="*/ 76 h 216"/>
              <a:gd name="T6" fmla="*/ 0 w 358"/>
              <a:gd name="T7" fmla="*/ 111 h 216"/>
              <a:gd name="T8" fmla="*/ 9 w 358"/>
              <a:gd name="T9" fmla="*/ 144 h 216"/>
              <a:gd name="T10" fmla="*/ 23 w 358"/>
              <a:gd name="T11" fmla="*/ 156 h 216"/>
              <a:gd name="T12" fmla="*/ 43 w 358"/>
              <a:gd name="T13" fmla="*/ 150 h 216"/>
              <a:gd name="T14" fmla="*/ 71 w 358"/>
              <a:gd name="T15" fmla="*/ 144 h 216"/>
              <a:gd name="T16" fmla="*/ 91 w 358"/>
              <a:gd name="T17" fmla="*/ 183 h 216"/>
              <a:gd name="T18" fmla="*/ 105 w 358"/>
              <a:gd name="T19" fmla="*/ 178 h 216"/>
              <a:gd name="T20" fmla="*/ 142 w 358"/>
              <a:gd name="T21" fmla="*/ 206 h 216"/>
              <a:gd name="T22" fmla="*/ 155 w 358"/>
              <a:gd name="T23" fmla="*/ 215 h 216"/>
              <a:gd name="T24" fmla="*/ 171 w 358"/>
              <a:gd name="T25" fmla="*/ 210 h 216"/>
              <a:gd name="T26" fmla="*/ 187 w 358"/>
              <a:gd name="T27" fmla="*/ 206 h 216"/>
              <a:gd name="T28" fmla="*/ 201 w 358"/>
              <a:gd name="T29" fmla="*/ 204 h 216"/>
              <a:gd name="T30" fmla="*/ 207 w 358"/>
              <a:gd name="T31" fmla="*/ 199 h 216"/>
              <a:gd name="T32" fmla="*/ 210 w 358"/>
              <a:gd name="T33" fmla="*/ 170 h 216"/>
              <a:gd name="T34" fmla="*/ 202 w 358"/>
              <a:gd name="T35" fmla="*/ 156 h 216"/>
              <a:gd name="T36" fmla="*/ 202 w 358"/>
              <a:gd name="T37" fmla="*/ 144 h 216"/>
              <a:gd name="T38" fmla="*/ 213 w 358"/>
              <a:gd name="T39" fmla="*/ 136 h 216"/>
              <a:gd name="T40" fmla="*/ 233 w 358"/>
              <a:gd name="T41" fmla="*/ 125 h 216"/>
              <a:gd name="T42" fmla="*/ 247 w 358"/>
              <a:gd name="T43" fmla="*/ 121 h 216"/>
              <a:gd name="T44" fmla="*/ 261 w 358"/>
              <a:gd name="T45" fmla="*/ 134 h 216"/>
              <a:gd name="T46" fmla="*/ 275 w 358"/>
              <a:gd name="T47" fmla="*/ 122 h 216"/>
              <a:gd name="T48" fmla="*/ 289 w 358"/>
              <a:gd name="T49" fmla="*/ 111 h 216"/>
              <a:gd name="T50" fmla="*/ 312 w 358"/>
              <a:gd name="T51" fmla="*/ 104 h 216"/>
              <a:gd name="T52" fmla="*/ 325 w 358"/>
              <a:gd name="T53" fmla="*/ 100 h 216"/>
              <a:gd name="T54" fmla="*/ 338 w 358"/>
              <a:gd name="T55" fmla="*/ 102 h 216"/>
              <a:gd name="T56" fmla="*/ 332 w 358"/>
              <a:gd name="T57" fmla="*/ 99 h 216"/>
              <a:gd name="T58" fmla="*/ 332 w 358"/>
              <a:gd name="T59" fmla="*/ 80 h 216"/>
              <a:gd name="T60" fmla="*/ 341 w 358"/>
              <a:gd name="T61" fmla="*/ 65 h 216"/>
              <a:gd name="T62" fmla="*/ 352 w 358"/>
              <a:gd name="T63" fmla="*/ 56 h 216"/>
              <a:gd name="T64" fmla="*/ 357 w 358"/>
              <a:gd name="T65" fmla="*/ 54 h 216"/>
              <a:gd name="T66" fmla="*/ 355 w 358"/>
              <a:gd name="T67" fmla="*/ 45 h 216"/>
              <a:gd name="T68" fmla="*/ 343 w 358"/>
              <a:gd name="T69" fmla="*/ 40 h 216"/>
              <a:gd name="T70" fmla="*/ 329 w 358"/>
              <a:gd name="T71" fmla="*/ 33 h 216"/>
              <a:gd name="T72" fmla="*/ 315 w 358"/>
              <a:gd name="T73" fmla="*/ 31 h 216"/>
              <a:gd name="T74" fmla="*/ 298 w 358"/>
              <a:gd name="T75" fmla="*/ 31 h 216"/>
              <a:gd name="T76" fmla="*/ 289 w 358"/>
              <a:gd name="T77" fmla="*/ 31 h 216"/>
              <a:gd name="T78" fmla="*/ 286 w 358"/>
              <a:gd name="T79" fmla="*/ 25 h 216"/>
              <a:gd name="T80" fmla="*/ 286 w 358"/>
              <a:gd name="T81" fmla="*/ 16 h 216"/>
              <a:gd name="T82" fmla="*/ 295 w 358"/>
              <a:gd name="T83" fmla="*/ 14 h 216"/>
              <a:gd name="T84" fmla="*/ 303 w 358"/>
              <a:gd name="T85" fmla="*/ 14 h 216"/>
              <a:gd name="T86" fmla="*/ 303 w 358"/>
              <a:gd name="T87" fmla="*/ 5 h 216"/>
              <a:gd name="T88" fmla="*/ 293 w 358"/>
              <a:gd name="T89" fmla="*/ 0 h 216"/>
              <a:gd name="T90" fmla="*/ 269 w 358"/>
              <a:gd name="T91" fmla="*/ 2 h 216"/>
              <a:gd name="T92" fmla="*/ 244 w 358"/>
              <a:gd name="T93" fmla="*/ 8 h 216"/>
              <a:gd name="T94" fmla="*/ 230 w 358"/>
              <a:gd name="T95" fmla="*/ 8 h 216"/>
              <a:gd name="T96" fmla="*/ 210 w 358"/>
              <a:gd name="T97" fmla="*/ 8 h 216"/>
              <a:gd name="T98" fmla="*/ 202 w 358"/>
              <a:gd name="T99" fmla="*/ 2 h 216"/>
              <a:gd name="T100" fmla="*/ 193 w 358"/>
              <a:gd name="T101" fmla="*/ 5 h 216"/>
              <a:gd name="T102" fmla="*/ 182 w 358"/>
              <a:gd name="T103" fmla="*/ 14 h 216"/>
              <a:gd name="T104" fmla="*/ 167 w 358"/>
              <a:gd name="T105" fmla="*/ 16 h 216"/>
              <a:gd name="T106" fmla="*/ 148 w 358"/>
              <a:gd name="T107" fmla="*/ 14 h 216"/>
              <a:gd name="T108" fmla="*/ 139 w 358"/>
              <a:gd name="T109" fmla="*/ 19 h 216"/>
              <a:gd name="T110" fmla="*/ 125 w 358"/>
              <a:gd name="T111" fmla="*/ 31 h 216"/>
              <a:gd name="T112" fmla="*/ 119 w 358"/>
              <a:gd name="T113" fmla="*/ 31 h 216"/>
              <a:gd name="T114" fmla="*/ 100 w 358"/>
              <a:gd name="T115" fmla="*/ 25 h 216"/>
              <a:gd name="T116" fmla="*/ 83 w 358"/>
              <a:gd name="T117" fmla="*/ 25 h 216"/>
              <a:gd name="T118" fmla="*/ 65 w 358"/>
              <a:gd name="T119" fmla="*/ 23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58" h="216">
                <a:moveTo>
                  <a:pt x="65" y="23"/>
                </a:moveTo>
                <a:lnTo>
                  <a:pt x="65" y="59"/>
                </a:lnTo>
                <a:lnTo>
                  <a:pt x="9" y="76"/>
                </a:lnTo>
                <a:lnTo>
                  <a:pt x="0" y="111"/>
                </a:lnTo>
                <a:lnTo>
                  <a:pt x="9" y="144"/>
                </a:lnTo>
                <a:lnTo>
                  <a:pt x="23" y="156"/>
                </a:lnTo>
                <a:lnTo>
                  <a:pt x="43" y="150"/>
                </a:lnTo>
                <a:lnTo>
                  <a:pt x="71" y="144"/>
                </a:lnTo>
                <a:lnTo>
                  <a:pt x="91" y="183"/>
                </a:lnTo>
                <a:lnTo>
                  <a:pt x="105" y="178"/>
                </a:lnTo>
                <a:lnTo>
                  <a:pt x="142" y="206"/>
                </a:lnTo>
                <a:lnTo>
                  <a:pt x="155" y="215"/>
                </a:lnTo>
                <a:lnTo>
                  <a:pt x="171" y="210"/>
                </a:lnTo>
                <a:lnTo>
                  <a:pt x="187" y="206"/>
                </a:lnTo>
                <a:lnTo>
                  <a:pt x="201" y="204"/>
                </a:lnTo>
                <a:lnTo>
                  <a:pt x="207" y="199"/>
                </a:lnTo>
                <a:lnTo>
                  <a:pt x="210" y="170"/>
                </a:lnTo>
                <a:lnTo>
                  <a:pt x="202" y="156"/>
                </a:lnTo>
                <a:lnTo>
                  <a:pt x="202" y="144"/>
                </a:lnTo>
                <a:lnTo>
                  <a:pt x="213" y="136"/>
                </a:lnTo>
                <a:lnTo>
                  <a:pt x="233" y="125"/>
                </a:lnTo>
                <a:lnTo>
                  <a:pt x="247" y="121"/>
                </a:lnTo>
                <a:lnTo>
                  <a:pt x="261" y="134"/>
                </a:lnTo>
                <a:lnTo>
                  <a:pt x="275" y="122"/>
                </a:lnTo>
                <a:lnTo>
                  <a:pt x="289" y="111"/>
                </a:lnTo>
                <a:lnTo>
                  <a:pt x="312" y="104"/>
                </a:lnTo>
                <a:lnTo>
                  <a:pt x="325" y="100"/>
                </a:lnTo>
                <a:lnTo>
                  <a:pt x="338" y="102"/>
                </a:lnTo>
                <a:lnTo>
                  <a:pt x="332" y="99"/>
                </a:lnTo>
                <a:lnTo>
                  <a:pt x="332" y="80"/>
                </a:lnTo>
                <a:lnTo>
                  <a:pt x="341" y="65"/>
                </a:lnTo>
                <a:lnTo>
                  <a:pt x="352" y="56"/>
                </a:lnTo>
                <a:lnTo>
                  <a:pt x="357" y="54"/>
                </a:lnTo>
                <a:lnTo>
                  <a:pt x="355" y="45"/>
                </a:lnTo>
                <a:lnTo>
                  <a:pt x="343" y="40"/>
                </a:lnTo>
                <a:lnTo>
                  <a:pt x="329" y="33"/>
                </a:lnTo>
                <a:lnTo>
                  <a:pt x="315" y="31"/>
                </a:lnTo>
                <a:lnTo>
                  <a:pt x="298" y="31"/>
                </a:lnTo>
                <a:lnTo>
                  <a:pt x="289" y="31"/>
                </a:lnTo>
                <a:lnTo>
                  <a:pt x="286" y="25"/>
                </a:lnTo>
                <a:lnTo>
                  <a:pt x="286" y="16"/>
                </a:lnTo>
                <a:lnTo>
                  <a:pt x="295" y="14"/>
                </a:lnTo>
                <a:lnTo>
                  <a:pt x="303" y="14"/>
                </a:lnTo>
                <a:lnTo>
                  <a:pt x="303" y="5"/>
                </a:lnTo>
                <a:lnTo>
                  <a:pt x="293" y="0"/>
                </a:lnTo>
                <a:lnTo>
                  <a:pt x="269" y="2"/>
                </a:lnTo>
                <a:lnTo>
                  <a:pt x="244" y="8"/>
                </a:lnTo>
                <a:lnTo>
                  <a:pt x="230" y="8"/>
                </a:lnTo>
                <a:lnTo>
                  <a:pt x="210" y="8"/>
                </a:lnTo>
                <a:lnTo>
                  <a:pt x="202" y="2"/>
                </a:lnTo>
                <a:lnTo>
                  <a:pt x="193" y="5"/>
                </a:lnTo>
                <a:lnTo>
                  <a:pt x="182" y="14"/>
                </a:lnTo>
                <a:lnTo>
                  <a:pt x="167" y="16"/>
                </a:lnTo>
                <a:lnTo>
                  <a:pt x="148" y="14"/>
                </a:lnTo>
                <a:lnTo>
                  <a:pt x="139" y="19"/>
                </a:lnTo>
                <a:lnTo>
                  <a:pt x="125" y="31"/>
                </a:lnTo>
                <a:lnTo>
                  <a:pt x="119" y="31"/>
                </a:lnTo>
                <a:lnTo>
                  <a:pt x="100" y="25"/>
                </a:lnTo>
                <a:lnTo>
                  <a:pt x="83" y="25"/>
                </a:lnTo>
                <a:lnTo>
                  <a:pt x="65" y="23"/>
                </a:lnTo>
              </a:path>
            </a:pathLst>
          </a:custGeom>
          <a:solidFill>
            <a:srgbClr val="C4DF9B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5" name="Freeform 21"/>
          <p:cNvSpPr>
            <a:spLocks/>
          </p:cNvSpPr>
          <p:nvPr/>
        </p:nvSpPr>
        <p:spPr bwMode="auto">
          <a:xfrm>
            <a:off x="2812328" y="1600200"/>
            <a:ext cx="957300" cy="966891"/>
          </a:xfrm>
          <a:custGeom>
            <a:avLst/>
            <a:gdLst>
              <a:gd name="T0" fmla="*/ 513 w 543"/>
              <a:gd name="T1" fmla="*/ 88 h 577"/>
              <a:gd name="T2" fmla="*/ 482 w 543"/>
              <a:gd name="T3" fmla="*/ 145 h 577"/>
              <a:gd name="T4" fmla="*/ 502 w 543"/>
              <a:gd name="T5" fmla="*/ 190 h 577"/>
              <a:gd name="T6" fmla="*/ 496 w 543"/>
              <a:gd name="T7" fmla="*/ 233 h 577"/>
              <a:gd name="T8" fmla="*/ 519 w 543"/>
              <a:gd name="T9" fmla="*/ 286 h 577"/>
              <a:gd name="T10" fmla="*/ 477 w 543"/>
              <a:gd name="T11" fmla="*/ 366 h 577"/>
              <a:gd name="T12" fmla="*/ 504 w 543"/>
              <a:gd name="T13" fmla="*/ 392 h 577"/>
              <a:gd name="T14" fmla="*/ 536 w 543"/>
              <a:gd name="T15" fmla="*/ 437 h 577"/>
              <a:gd name="T16" fmla="*/ 528 w 543"/>
              <a:gd name="T17" fmla="*/ 459 h 577"/>
              <a:gd name="T18" fmla="*/ 488 w 543"/>
              <a:gd name="T19" fmla="*/ 525 h 577"/>
              <a:gd name="T20" fmla="*/ 445 w 543"/>
              <a:gd name="T21" fmla="*/ 528 h 577"/>
              <a:gd name="T22" fmla="*/ 442 w 543"/>
              <a:gd name="T23" fmla="*/ 576 h 577"/>
              <a:gd name="T24" fmla="*/ 392 w 543"/>
              <a:gd name="T25" fmla="*/ 553 h 577"/>
              <a:gd name="T26" fmla="*/ 329 w 543"/>
              <a:gd name="T27" fmla="*/ 545 h 577"/>
              <a:gd name="T28" fmla="*/ 273 w 543"/>
              <a:gd name="T29" fmla="*/ 528 h 577"/>
              <a:gd name="T30" fmla="*/ 230 w 543"/>
              <a:gd name="T31" fmla="*/ 547 h 577"/>
              <a:gd name="T32" fmla="*/ 230 w 543"/>
              <a:gd name="T33" fmla="*/ 462 h 577"/>
              <a:gd name="T34" fmla="*/ 213 w 543"/>
              <a:gd name="T35" fmla="*/ 448 h 577"/>
              <a:gd name="T36" fmla="*/ 147 w 543"/>
              <a:gd name="T37" fmla="*/ 479 h 577"/>
              <a:gd name="T38" fmla="*/ 102 w 543"/>
              <a:gd name="T39" fmla="*/ 497 h 577"/>
              <a:gd name="T40" fmla="*/ 71 w 543"/>
              <a:gd name="T41" fmla="*/ 507 h 577"/>
              <a:gd name="T42" fmla="*/ 62 w 543"/>
              <a:gd name="T43" fmla="*/ 468 h 577"/>
              <a:gd name="T44" fmla="*/ 102 w 543"/>
              <a:gd name="T45" fmla="*/ 419 h 577"/>
              <a:gd name="T46" fmla="*/ 93 w 543"/>
              <a:gd name="T47" fmla="*/ 397 h 577"/>
              <a:gd name="T48" fmla="*/ 130 w 543"/>
              <a:gd name="T49" fmla="*/ 378 h 577"/>
              <a:gd name="T50" fmla="*/ 102 w 543"/>
              <a:gd name="T51" fmla="*/ 366 h 577"/>
              <a:gd name="T52" fmla="*/ 88 w 543"/>
              <a:gd name="T53" fmla="*/ 331 h 577"/>
              <a:gd name="T54" fmla="*/ 116 w 543"/>
              <a:gd name="T55" fmla="*/ 309 h 577"/>
              <a:gd name="T56" fmla="*/ 79 w 543"/>
              <a:gd name="T57" fmla="*/ 312 h 577"/>
              <a:gd name="T58" fmla="*/ 51 w 543"/>
              <a:gd name="T59" fmla="*/ 295 h 577"/>
              <a:gd name="T60" fmla="*/ 68 w 543"/>
              <a:gd name="T61" fmla="*/ 261 h 577"/>
              <a:gd name="T62" fmla="*/ 43 w 543"/>
              <a:gd name="T63" fmla="*/ 261 h 577"/>
              <a:gd name="T64" fmla="*/ 14 w 543"/>
              <a:gd name="T65" fmla="*/ 221 h 577"/>
              <a:gd name="T66" fmla="*/ 9 w 543"/>
              <a:gd name="T67" fmla="*/ 167 h 577"/>
              <a:gd name="T68" fmla="*/ 51 w 543"/>
              <a:gd name="T69" fmla="*/ 136 h 577"/>
              <a:gd name="T70" fmla="*/ 76 w 543"/>
              <a:gd name="T71" fmla="*/ 124 h 577"/>
              <a:gd name="T72" fmla="*/ 138 w 543"/>
              <a:gd name="T73" fmla="*/ 116 h 577"/>
              <a:gd name="T74" fmla="*/ 185 w 543"/>
              <a:gd name="T75" fmla="*/ 105 h 577"/>
              <a:gd name="T76" fmla="*/ 207 w 543"/>
              <a:gd name="T77" fmla="*/ 97 h 577"/>
              <a:gd name="T78" fmla="*/ 238 w 543"/>
              <a:gd name="T79" fmla="*/ 100 h 577"/>
              <a:gd name="T80" fmla="*/ 230 w 543"/>
              <a:gd name="T81" fmla="*/ 60 h 577"/>
              <a:gd name="T82" fmla="*/ 287 w 543"/>
              <a:gd name="T83" fmla="*/ 43 h 577"/>
              <a:gd name="T84" fmla="*/ 304 w 543"/>
              <a:gd name="T85" fmla="*/ 9 h 577"/>
              <a:gd name="T86" fmla="*/ 337 w 543"/>
              <a:gd name="T87" fmla="*/ 14 h 577"/>
              <a:gd name="T88" fmla="*/ 366 w 543"/>
              <a:gd name="T89" fmla="*/ 12 h 577"/>
              <a:gd name="T90" fmla="*/ 428 w 543"/>
              <a:gd name="T91" fmla="*/ 34 h 577"/>
              <a:gd name="T92" fmla="*/ 459 w 543"/>
              <a:gd name="T93" fmla="*/ 54 h 577"/>
              <a:gd name="T94" fmla="*/ 519 w 543"/>
              <a:gd name="T95" fmla="*/ 65 h 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543" h="577">
                <a:moveTo>
                  <a:pt x="519" y="65"/>
                </a:moveTo>
                <a:lnTo>
                  <a:pt x="522" y="79"/>
                </a:lnTo>
                <a:lnTo>
                  <a:pt x="513" y="88"/>
                </a:lnTo>
                <a:lnTo>
                  <a:pt x="504" y="97"/>
                </a:lnTo>
                <a:lnTo>
                  <a:pt x="491" y="116"/>
                </a:lnTo>
                <a:lnTo>
                  <a:pt x="482" y="145"/>
                </a:lnTo>
                <a:lnTo>
                  <a:pt x="480" y="150"/>
                </a:lnTo>
                <a:lnTo>
                  <a:pt x="502" y="179"/>
                </a:lnTo>
                <a:lnTo>
                  <a:pt x="502" y="190"/>
                </a:lnTo>
                <a:lnTo>
                  <a:pt x="504" y="204"/>
                </a:lnTo>
                <a:lnTo>
                  <a:pt x="499" y="221"/>
                </a:lnTo>
                <a:lnTo>
                  <a:pt x="496" y="233"/>
                </a:lnTo>
                <a:lnTo>
                  <a:pt x="499" y="252"/>
                </a:lnTo>
                <a:lnTo>
                  <a:pt x="511" y="276"/>
                </a:lnTo>
                <a:lnTo>
                  <a:pt x="519" y="286"/>
                </a:lnTo>
                <a:lnTo>
                  <a:pt x="513" y="300"/>
                </a:lnTo>
                <a:lnTo>
                  <a:pt x="485" y="335"/>
                </a:lnTo>
                <a:lnTo>
                  <a:pt x="477" y="366"/>
                </a:lnTo>
                <a:lnTo>
                  <a:pt x="482" y="386"/>
                </a:lnTo>
                <a:lnTo>
                  <a:pt x="491" y="395"/>
                </a:lnTo>
                <a:lnTo>
                  <a:pt x="504" y="392"/>
                </a:lnTo>
                <a:lnTo>
                  <a:pt x="513" y="392"/>
                </a:lnTo>
                <a:lnTo>
                  <a:pt x="528" y="414"/>
                </a:lnTo>
                <a:lnTo>
                  <a:pt x="536" y="437"/>
                </a:lnTo>
                <a:lnTo>
                  <a:pt x="542" y="451"/>
                </a:lnTo>
                <a:lnTo>
                  <a:pt x="539" y="459"/>
                </a:lnTo>
                <a:lnTo>
                  <a:pt x="528" y="459"/>
                </a:lnTo>
                <a:lnTo>
                  <a:pt x="519" y="474"/>
                </a:lnTo>
                <a:lnTo>
                  <a:pt x="502" y="502"/>
                </a:lnTo>
                <a:lnTo>
                  <a:pt x="488" y="525"/>
                </a:lnTo>
                <a:lnTo>
                  <a:pt x="471" y="516"/>
                </a:lnTo>
                <a:lnTo>
                  <a:pt x="457" y="516"/>
                </a:lnTo>
                <a:lnTo>
                  <a:pt x="445" y="528"/>
                </a:lnTo>
                <a:lnTo>
                  <a:pt x="434" y="542"/>
                </a:lnTo>
                <a:lnTo>
                  <a:pt x="440" y="553"/>
                </a:lnTo>
                <a:lnTo>
                  <a:pt x="442" y="576"/>
                </a:lnTo>
                <a:lnTo>
                  <a:pt x="417" y="547"/>
                </a:lnTo>
                <a:lnTo>
                  <a:pt x="406" y="553"/>
                </a:lnTo>
                <a:lnTo>
                  <a:pt x="392" y="553"/>
                </a:lnTo>
                <a:lnTo>
                  <a:pt x="377" y="556"/>
                </a:lnTo>
                <a:lnTo>
                  <a:pt x="346" y="547"/>
                </a:lnTo>
                <a:lnTo>
                  <a:pt x="329" y="545"/>
                </a:lnTo>
                <a:lnTo>
                  <a:pt x="304" y="550"/>
                </a:lnTo>
                <a:lnTo>
                  <a:pt x="283" y="539"/>
                </a:lnTo>
                <a:lnTo>
                  <a:pt x="273" y="528"/>
                </a:lnTo>
                <a:lnTo>
                  <a:pt x="266" y="531"/>
                </a:lnTo>
                <a:lnTo>
                  <a:pt x="258" y="539"/>
                </a:lnTo>
                <a:lnTo>
                  <a:pt x="230" y="547"/>
                </a:lnTo>
                <a:lnTo>
                  <a:pt x="213" y="516"/>
                </a:lnTo>
                <a:lnTo>
                  <a:pt x="230" y="476"/>
                </a:lnTo>
                <a:lnTo>
                  <a:pt x="230" y="462"/>
                </a:lnTo>
                <a:lnTo>
                  <a:pt x="226" y="448"/>
                </a:lnTo>
                <a:lnTo>
                  <a:pt x="218" y="434"/>
                </a:lnTo>
                <a:lnTo>
                  <a:pt x="213" y="448"/>
                </a:lnTo>
                <a:lnTo>
                  <a:pt x="199" y="454"/>
                </a:lnTo>
                <a:lnTo>
                  <a:pt x="181" y="466"/>
                </a:lnTo>
                <a:lnTo>
                  <a:pt x="147" y="479"/>
                </a:lnTo>
                <a:lnTo>
                  <a:pt x="128" y="483"/>
                </a:lnTo>
                <a:lnTo>
                  <a:pt x="111" y="485"/>
                </a:lnTo>
                <a:lnTo>
                  <a:pt x="102" y="497"/>
                </a:lnTo>
                <a:lnTo>
                  <a:pt x="90" y="507"/>
                </a:lnTo>
                <a:lnTo>
                  <a:pt x="68" y="519"/>
                </a:lnTo>
                <a:lnTo>
                  <a:pt x="71" y="507"/>
                </a:lnTo>
                <a:lnTo>
                  <a:pt x="62" y="502"/>
                </a:lnTo>
                <a:lnTo>
                  <a:pt x="65" y="485"/>
                </a:lnTo>
                <a:lnTo>
                  <a:pt x="62" y="468"/>
                </a:lnTo>
                <a:lnTo>
                  <a:pt x="57" y="457"/>
                </a:lnTo>
                <a:lnTo>
                  <a:pt x="76" y="443"/>
                </a:lnTo>
                <a:lnTo>
                  <a:pt x="102" y="419"/>
                </a:lnTo>
                <a:lnTo>
                  <a:pt x="90" y="414"/>
                </a:lnTo>
                <a:lnTo>
                  <a:pt x="83" y="400"/>
                </a:lnTo>
                <a:lnTo>
                  <a:pt x="93" y="397"/>
                </a:lnTo>
                <a:lnTo>
                  <a:pt x="102" y="388"/>
                </a:lnTo>
                <a:lnTo>
                  <a:pt x="122" y="383"/>
                </a:lnTo>
                <a:lnTo>
                  <a:pt x="130" y="378"/>
                </a:lnTo>
                <a:lnTo>
                  <a:pt x="128" y="366"/>
                </a:lnTo>
                <a:lnTo>
                  <a:pt x="111" y="366"/>
                </a:lnTo>
                <a:lnTo>
                  <a:pt x="102" y="366"/>
                </a:lnTo>
                <a:lnTo>
                  <a:pt x="90" y="360"/>
                </a:lnTo>
                <a:lnTo>
                  <a:pt x="88" y="349"/>
                </a:lnTo>
                <a:lnTo>
                  <a:pt x="88" y="331"/>
                </a:lnTo>
                <a:lnTo>
                  <a:pt x="93" y="321"/>
                </a:lnTo>
                <a:lnTo>
                  <a:pt x="102" y="309"/>
                </a:lnTo>
                <a:lnTo>
                  <a:pt x="116" y="309"/>
                </a:lnTo>
                <a:lnTo>
                  <a:pt x="105" y="298"/>
                </a:lnTo>
                <a:lnTo>
                  <a:pt x="85" y="304"/>
                </a:lnTo>
                <a:lnTo>
                  <a:pt x="79" y="312"/>
                </a:lnTo>
                <a:lnTo>
                  <a:pt x="57" y="326"/>
                </a:lnTo>
                <a:lnTo>
                  <a:pt x="48" y="312"/>
                </a:lnTo>
                <a:lnTo>
                  <a:pt x="51" y="295"/>
                </a:lnTo>
                <a:lnTo>
                  <a:pt x="54" y="281"/>
                </a:lnTo>
                <a:lnTo>
                  <a:pt x="65" y="269"/>
                </a:lnTo>
                <a:lnTo>
                  <a:pt x="68" y="261"/>
                </a:lnTo>
                <a:lnTo>
                  <a:pt x="62" y="252"/>
                </a:lnTo>
                <a:lnTo>
                  <a:pt x="51" y="258"/>
                </a:lnTo>
                <a:lnTo>
                  <a:pt x="43" y="261"/>
                </a:lnTo>
                <a:lnTo>
                  <a:pt x="31" y="241"/>
                </a:lnTo>
                <a:lnTo>
                  <a:pt x="23" y="227"/>
                </a:lnTo>
                <a:lnTo>
                  <a:pt x="14" y="221"/>
                </a:lnTo>
                <a:lnTo>
                  <a:pt x="0" y="216"/>
                </a:lnTo>
                <a:lnTo>
                  <a:pt x="9" y="207"/>
                </a:lnTo>
                <a:lnTo>
                  <a:pt x="9" y="167"/>
                </a:lnTo>
                <a:lnTo>
                  <a:pt x="17" y="159"/>
                </a:lnTo>
                <a:lnTo>
                  <a:pt x="37" y="145"/>
                </a:lnTo>
                <a:lnTo>
                  <a:pt x="51" y="136"/>
                </a:lnTo>
                <a:lnTo>
                  <a:pt x="62" y="131"/>
                </a:lnTo>
                <a:lnTo>
                  <a:pt x="76" y="136"/>
                </a:lnTo>
                <a:lnTo>
                  <a:pt x="76" y="124"/>
                </a:lnTo>
                <a:lnTo>
                  <a:pt x="93" y="105"/>
                </a:lnTo>
                <a:lnTo>
                  <a:pt x="105" y="108"/>
                </a:lnTo>
                <a:lnTo>
                  <a:pt x="138" y="116"/>
                </a:lnTo>
                <a:lnTo>
                  <a:pt x="150" y="122"/>
                </a:lnTo>
                <a:lnTo>
                  <a:pt x="162" y="116"/>
                </a:lnTo>
                <a:lnTo>
                  <a:pt x="185" y="105"/>
                </a:lnTo>
                <a:lnTo>
                  <a:pt x="190" y="100"/>
                </a:lnTo>
                <a:lnTo>
                  <a:pt x="199" y="105"/>
                </a:lnTo>
                <a:lnTo>
                  <a:pt x="207" y="97"/>
                </a:lnTo>
                <a:lnTo>
                  <a:pt x="216" y="102"/>
                </a:lnTo>
                <a:lnTo>
                  <a:pt x="233" y="108"/>
                </a:lnTo>
                <a:lnTo>
                  <a:pt x="238" y="100"/>
                </a:lnTo>
                <a:lnTo>
                  <a:pt x="238" y="85"/>
                </a:lnTo>
                <a:lnTo>
                  <a:pt x="233" y="71"/>
                </a:lnTo>
                <a:lnTo>
                  <a:pt x="230" y="60"/>
                </a:lnTo>
                <a:lnTo>
                  <a:pt x="250" y="51"/>
                </a:lnTo>
                <a:lnTo>
                  <a:pt x="273" y="36"/>
                </a:lnTo>
                <a:lnTo>
                  <a:pt x="287" y="43"/>
                </a:lnTo>
                <a:lnTo>
                  <a:pt x="278" y="26"/>
                </a:lnTo>
                <a:lnTo>
                  <a:pt x="289" y="20"/>
                </a:lnTo>
                <a:lnTo>
                  <a:pt x="304" y="9"/>
                </a:lnTo>
                <a:lnTo>
                  <a:pt x="315" y="0"/>
                </a:lnTo>
                <a:lnTo>
                  <a:pt x="326" y="0"/>
                </a:lnTo>
                <a:lnTo>
                  <a:pt x="337" y="14"/>
                </a:lnTo>
                <a:lnTo>
                  <a:pt x="346" y="3"/>
                </a:lnTo>
                <a:lnTo>
                  <a:pt x="361" y="3"/>
                </a:lnTo>
                <a:lnTo>
                  <a:pt x="366" y="12"/>
                </a:lnTo>
                <a:lnTo>
                  <a:pt x="389" y="12"/>
                </a:lnTo>
                <a:lnTo>
                  <a:pt x="414" y="20"/>
                </a:lnTo>
                <a:lnTo>
                  <a:pt x="428" y="34"/>
                </a:lnTo>
                <a:lnTo>
                  <a:pt x="434" y="54"/>
                </a:lnTo>
                <a:lnTo>
                  <a:pt x="442" y="60"/>
                </a:lnTo>
                <a:lnTo>
                  <a:pt x="459" y="54"/>
                </a:lnTo>
                <a:lnTo>
                  <a:pt x="473" y="62"/>
                </a:lnTo>
                <a:lnTo>
                  <a:pt x="494" y="68"/>
                </a:lnTo>
                <a:lnTo>
                  <a:pt x="519" y="65"/>
                </a:lnTo>
              </a:path>
            </a:pathLst>
          </a:custGeom>
          <a:solidFill>
            <a:srgbClr val="218535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6" name="Freeform 22"/>
          <p:cNvSpPr>
            <a:spLocks/>
          </p:cNvSpPr>
          <p:nvPr/>
        </p:nvSpPr>
        <p:spPr bwMode="auto">
          <a:xfrm>
            <a:off x="3645813" y="1941455"/>
            <a:ext cx="1997647" cy="1521066"/>
          </a:xfrm>
          <a:custGeom>
            <a:avLst/>
            <a:gdLst>
              <a:gd name="T0" fmla="*/ 63 w 1133"/>
              <a:gd name="T1" fmla="*/ 255 h 907"/>
              <a:gd name="T2" fmla="*/ 31 w 1133"/>
              <a:gd name="T3" fmla="*/ 188 h 907"/>
              <a:gd name="T4" fmla="*/ 9 w 1133"/>
              <a:gd name="T5" fmla="*/ 126 h 907"/>
              <a:gd name="T6" fmla="*/ 63 w 1133"/>
              <a:gd name="T7" fmla="*/ 63 h 907"/>
              <a:gd name="T8" fmla="*/ 151 w 1133"/>
              <a:gd name="T9" fmla="*/ 38 h 907"/>
              <a:gd name="T10" fmla="*/ 210 w 1133"/>
              <a:gd name="T11" fmla="*/ 26 h 907"/>
              <a:gd name="T12" fmla="*/ 286 w 1133"/>
              <a:gd name="T13" fmla="*/ 48 h 907"/>
              <a:gd name="T14" fmla="*/ 392 w 1133"/>
              <a:gd name="T15" fmla="*/ 29 h 907"/>
              <a:gd name="T16" fmla="*/ 469 w 1133"/>
              <a:gd name="T17" fmla="*/ 0 h 907"/>
              <a:gd name="T18" fmla="*/ 517 w 1133"/>
              <a:gd name="T19" fmla="*/ 60 h 907"/>
              <a:gd name="T20" fmla="*/ 599 w 1133"/>
              <a:gd name="T21" fmla="*/ 79 h 907"/>
              <a:gd name="T22" fmla="*/ 676 w 1133"/>
              <a:gd name="T23" fmla="*/ 111 h 907"/>
              <a:gd name="T24" fmla="*/ 698 w 1133"/>
              <a:gd name="T25" fmla="*/ 65 h 907"/>
              <a:gd name="T26" fmla="*/ 724 w 1133"/>
              <a:gd name="T27" fmla="*/ 32 h 907"/>
              <a:gd name="T28" fmla="*/ 783 w 1133"/>
              <a:gd name="T29" fmla="*/ 15 h 907"/>
              <a:gd name="T30" fmla="*/ 846 w 1133"/>
              <a:gd name="T31" fmla="*/ 55 h 907"/>
              <a:gd name="T32" fmla="*/ 840 w 1133"/>
              <a:gd name="T33" fmla="*/ 97 h 907"/>
              <a:gd name="T34" fmla="*/ 857 w 1133"/>
              <a:gd name="T35" fmla="*/ 185 h 907"/>
              <a:gd name="T36" fmla="*/ 854 w 1133"/>
              <a:gd name="T37" fmla="*/ 253 h 907"/>
              <a:gd name="T38" fmla="*/ 871 w 1133"/>
              <a:gd name="T39" fmla="*/ 327 h 907"/>
              <a:gd name="T40" fmla="*/ 902 w 1133"/>
              <a:gd name="T41" fmla="*/ 347 h 907"/>
              <a:gd name="T42" fmla="*/ 928 w 1133"/>
              <a:gd name="T43" fmla="*/ 316 h 907"/>
              <a:gd name="T44" fmla="*/ 962 w 1133"/>
              <a:gd name="T45" fmla="*/ 350 h 907"/>
              <a:gd name="T46" fmla="*/ 1064 w 1133"/>
              <a:gd name="T47" fmla="*/ 312 h 907"/>
              <a:gd name="T48" fmla="*/ 1109 w 1133"/>
              <a:gd name="T49" fmla="*/ 364 h 907"/>
              <a:gd name="T50" fmla="*/ 1123 w 1133"/>
              <a:gd name="T51" fmla="*/ 435 h 907"/>
              <a:gd name="T52" fmla="*/ 1098 w 1133"/>
              <a:gd name="T53" fmla="*/ 523 h 907"/>
              <a:gd name="T54" fmla="*/ 1047 w 1133"/>
              <a:gd name="T55" fmla="*/ 559 h 907"/>
              <a:gd name="T56" fmla="*/ 1033 w 1133"/>
              <a:gd name="T57" fmla="*/ 628 h 907"/>
              <a:gd name="T58" fmla="*/ 990 w 1133"/>
              <a:gd name="T59" fmla="*/ 574 h 907"/>
              <a:gd name="T60" fmla="*/ 883 w 1133"/>
              <a:gd name="T61" fmla="*/ 540 h 907"/>
              <a:gd name="T62" fmla="*/ 837 w 1133"/>
              <a:gd name="T63" fmla="*/ 545 h 907"/>
              <a:gd name="T64" fmla="*/ 758 w 1133"/>
              <a:gd name="T65" fmla="*/ 597 h 907"/>
              <a:gd name="T66" fmla="*/ 647 w 1133"/>
              <a:gd name="T67" fmla="*/ 710 h 907"/>
              <a:gd name="T68" fmla="*/ 564 w 1133"/>
              <a:gd name="T69" fmla="*/ 781 h 907"/>
              <a:gd name="T70" fmla="*/ 540 w 1133"/>
              <a:gd name="T71" fmla="*/ 823 h 907"/>
              <a:gd name="T72" fmla="*/ 505 w 1133"/>
              <a:gd name="T73" fmla="*/ 886 h 907"/>
              <a:gd name="T74" fmla="*/ 445 w 1133"/>
              <a:gd name="T75" fmla="*/ 878 h 907"/>
              <a:gd name="T76" fmla="*/ 355 w 1133"/>
              <a:gd name="T77" fmla="*/ 894 h 907"/>
              <a:gd name="T78" fmla="*/ 286 w 1133"/>
              <a:gd name="T79" fmla="*/ 841 h 907"/>
              <a:gd name="T80" fmla="*/ 174 w 1133"/>
              <a:gd name="T81" fmla="*/ 792 h 907"/>
              <a:gd name="T82" fmla="*/ 69 w 1133"/>
              <a:gd name="T83" fmla="*/ 858 h 907"/>
              <a:gd name="T84" fmla="*/ 46 w 1133"/>
              <a:gd name="T85" fmla="*/ 804 h 907"/>
              <a:gd name="T86" fmla="*/ 48 w 1133"/>
              <a:gd name="T87" fmla="*/ 690 h 907"/>
              <a:gd name="T88" fmla="*/ 143 w 1133"/>
              <a:gd name="T89" fmla="*/ 520 h 907"/>
              <a:gd name="T90" fmla="*/ 190 w 1133"/>
              <a:gd name="T91" fmla="*/ 443 h 907"/>
              <a:gd name="T92" fmla="*/ 128 w 1133"/>
              <a:gd name="T93" fmla="*/ 412 h 907"/>
              <a:gd name="T94" fmla="*/ 86 w 1133"/>
              <a:gd name="T95" fmla="*/ 330 h 907"/>
              <a:gd name="T96" fmla="*/ 12 w 1133"/>
              <a:gd name="T97" fmla="*/ 324 h 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133" h="907">
                <a:moveTo>
                  <a:pt x="12" y="324"/>
                </a:moveTo>
                <a:lnTo>
                  <a:pt x="29" y="293"/>
                </a:lnTo>
                <a:lnTo>
                  <a:pt x="51" y="253"/>
                </a:lnTo>
                <a:lnTo>
                  <a:pt x="63" y="255"/>
                </a:lnTo>
                <a:lnTo>
                  <a:pt x="65" y="245"/>
                </a:lnTo>
                <a:lnTo>
                  <a:pt x="51" y="202"/>
                </a:lnTo>
                <a:lnTo>
                  <a:pt x="34" y="185"/>
                </a:lnTo>
                <a:lnTo>
                  <a:pt x="31" y="188"/>
                </a:lnTo>
                <a:lnTo>
                  <a:pt x="20" y="191"/>
                </a:lnTo>
                <a:lnTo>
                  <a:pt x="6" y="176"/>
                </a:lnTo>
                <a:lnTo>
                  <a:pt x="0" y="157"/>
                </a:lnTo>
                <a:lnTo>
                  <a:pt x="9" y="126"/>
                </a:lnTo>
                <a:lnTo>
                  <a:pt x="38" y="97"/>
                </a:lnTo>
                <a:lnTo>
                  <a:pt x="43" y="79"/>
                </a:lnTo>
                <a:lnTo>
                  <a:pt x="38" y="65"/>
                </a:lnTo>
                <a:lnTo>
                  <a:pt x="63" y="63"/>
                </a:lnTo>
                <a:lnTo>
                  <a:pt x="100" y="65"/>
                </a:lnTo>
                <a:lnTo>
                  <a:pt x="117" y="65"/>
                </a:lnTo>
                <a:lnTo>
                  <a:pt x="131" y="60"/>
                </a:lnTo>
                <a:lnTo>
                  <a:pt x="151" y="38"/>
                </a:lnTo>
                <a:lnTo>
                  <a:pt x="153" y="32"/>
                </a:lnTo>
                <a:lnTo>
                  <a:pt x="165" y="34"/>
                </a:lnTo>
                <a:lnTo>
                  <a:pt x="179" y="46"/>
                </a:lnTo>
                <a:lnTo>
                  <a:pt x="210" y="26"/>
                </a:lnTo>
                <a:lnTo>
                  <a:pt x="236" y="38"/>
                </a:lnTo>
                <a:lnTo>
                  <a:pt x="253" y="51"/>
                </a:lnTo>
                <a:lnTo>
                  <a:pt x="270" y="57"/>
                </a:lnTo>
                <a:lnTo>
                  <a:pt x="286" y="48"/>
                </a:lnTo>
                <a:lnTo>
                  <a:pt x="312" y="29"/>
                </a:lnTo>
                <a:lnTo>
                  <a:pt x="358" y="43"/>
                </a:lnTo>
                <a:lnTo>
                  <a:pt x="369" y="38"/>
                </a:lnTo>
                <a:lnTo>
                  <a:pt x="392" y="29"/>
                </a:lnTo>
                <a:lnTo>
                  <a:pt x="412" y="34"/>
                </a:lnTo>
                <a:lnTo>
                  <a:pt x="435" y="26"/>
                </a:lnTo>
                <a:lnTo>
                  <a:pt x="452" y="12"/>
                </a:lnTo>
                <a:lnTo>
                  <a:pt x="469" y="0"/>
                </a:lnTo>
                <a:lnTo>
                  <a:pt x="491" y="12"/>
                </a:lnTo>
                <a:lnTo>
                  <a:pt x="500" y="32"/>
                </a:lnTo>
                <a:lnTo>
                  <a:pt x="505" y="51"/>
                </a:lnTo>
                <a:lnTo>
                  <a:pt x="517" y="60"/>
                </a:lnTo>
                <a:lnTo>
                  <a:pt x="536" y="55"/>
                </a:lnTo>
                <a:lnTo>
                  <a:pt x="564" y="46"/>
                </a:lnTo>
                <a:lnTo>
                  <a:pt x="585" y="88"/>
                </a:lnTo>
                <a:lnTo>
                  <a:pt x="599" y="79"/>
                </a:lnTo>
                <a:lnTo>
                  <a:pt x="628" y="103"/>
                </a:lnTo>
                <a:lnTo>
                  <a:pt x="647" y="119"/>
                </a:lnTo>
                <a:lnTo>
                  <a:pt x="659" y="117"/>
                </a:lnTo>
                <a:lnTo>
                  <a:pt x="676" y="111"/>
                </a:lnTo>
                <a:lnTo>
                  <a:pt x="692" y="108"/>
                </a:lnTo>
                <a:lnTo>
                  <a:pt x="701" y="103"/>
                </a:lnTo>
                <a:lnTo>
                  <a:pt x="704" y="72"/>
                </a:lnTo>
                <a:lnTo>
                  <a:pt x="698" y="65"/>
                </a:lnTo>
                <a:lnTo>
                  <a:pt x="692" y="55"/>
                </a:lnTo>
                <a:lnTo>
                  <a:pt x="695" y="46"/>
                </a:lnTo>
                <a:lnTo>
                  <a:pt x="707" y="38"/>
                </a:lnTo>
                <a:lnTo>
                  <a:pt x="724" y="32"/>
                </a:lnTo>
                <a:lnTo>
                  <a:pt x="740" y="26"/>
                </a:lnTo>
                <a:lnTo>
                  <a:pt x="755" y="38"/>
                </a:lnTo>
                <a:lnTo>
                  <a:pt x="769" y="26"/>
                </a:lnTo>
                <a:lnTo>
                  <a:pt x="783" y="15"/>
                </a:lnTo>
                <a:lnTo>
                  <a:pt x="809" y="9"/>
                </a:lnTo>
                <a:lnTo>
                  <a:pt x="828" y="0"/>
                </a:lnTo>
                <a:lnTo>
                  <a:pt x="851" y="32"/>
                </a:lnTo>
                <a:lnTo>
                  <a:pt x="846" y="55"/>
                </a:lnTo>
                <a:lnTo>
                  <a:pt x="868" y="77"/>
                </a:lnTo>
                <a:lnTo>
                  <a:pt x="868" y="88"/>
                </a:lnTo>
                <a:lnTo>
                  <a:pt x="854" y="94"/>
                </a:lnTo>
                <a:lnTo>
                  <a:pt x="840" y="97"/>
                </a:lnTo>
                <a:lnTo>
                  <a:pt x="843" y="122"/>
                </a:lnTo>
                <a:lnTo>
                  <a:pt x="868" y="131"/>
                </a:lnTo>
                <a:lnTo>
                  <a:pt x="877" y="159"/>
                </a:lnTo>
                <a:lnTo>
                  <a:pt x="857" y="185"/>
                </a:lnTo>
                <a:lnTo>
                  <a:pt x="868" y="210"/>
                </a:lnTo>
                <a:lnTo>
                  <a:pt x="874" y="236"/>
                </a:lnTo>
                <a:lnTo>
                  <a:pt x="866" y="245"/>
                </a:lnTo>
                <a:lnTo>
                  <a:pt x="854" y="253"/>
                </a:lnTo>
                <a:lnTo>
                  <a:pt x="851" y="267"/>
                </a:lnTo>
                <a:lnTo>
                  <a:pt x="866" y="290"/>
                </a:lnTo>
                <a:lnTo>
                  <a:pt x="871" y="304"/>
                </a:lnTo>
                <a:lnTo>
                  <a:pt x="871" y="327"/>
                </a:lnTo>
                <a:lnTo>
                  <a:pt x="871" y="347"/>
                </a:lnTo>
                <a:lnTo>
                  <a:pt x="877" y="355"/>
                </a:lnTo>
                <a:lnTo>
                  <a:pt x="883" y="355"/>
                </a:lnTo>
                <a:lnTo>
                  <a:pt x="902" y="347"/>
                </a:lnTo>
                <a:lnTo>
                  <a:pt x="902" y="324"/>
                </a:lnTo>
                <a:lnTo>
                  <a:pt x="911" y="316"/>
                </a:lnTo>
                <a:lnTo>
                  <a:pt x="916" y="307"/>
                </a:lnTo>
                <a:lnTo>
                  <a:pt x="928" y="316"/>
                </a:lnTo>
                <a:lnTo>
                  <a:pt x="931" y="341"/>
                </a:lnTo>
                <a:lnTo>
                  <a:pt x="933" y="355"/>
                </a:lnTo>
                <a:lnTo>
                  <a:pt x="945" y="355"/>
                </a:lnTo>
                <a:lnTo>
                  <a:pt x="962" y="350"/>
                </a:lnTo>
                <a:lnTo>
                  <a:pt x="970" y="338"/>
                </a:lnTo>
                <a:lnTo>
                  <a:pt x="979" y="324"/>
                </a:lnTo>
                <a:lnTo>
                  <a:pt x="979" y="312"/>
                </a:lnTo>
                <a:lnTo>
                  <a:pt x="1064" y="312"/>
                </a:lnTo>
                <a:lnTo>
                  <a:pt x="1067" y="333"/>
                </a:lnTo>
                <a:lnTo>
                  <a:pt x="1070" y="352"/>
                </a:lnTo>
                <a:lnTo>
                  <a:pt x="1082" y="361"/>
                </a:lnTo>
                <a:lnTo>
                  <a:pt x="1109" y="364"/>
                </a:lnTo>
                <a:lnTo>
                  <a:pt x="1113" y="378"/>
                </a:lnTo>
                <a:lnTo>
                  <a:pt x="1132" y="390"/>
                </a:lnTo>
                <a:lnTo>
                  <a:pt x="1127" y="415"/>
                </a:lnTo>
                <a:lnTo>
                  <a:pt x="1123" y="435"/>
                </a:lnTo>
                <a:lnTo>
                  <a:pt x="1106" y="455"/>
                </a:lnTo>
                <a:lnTo>
                  <a:pt x="1087" y="466"/>
                </a:lnTo>
                <a:lnTo>
                  <a:pt x="1087" y="497"/>
                </a:lnTo>
                <a:lnTo>
                  <a:pt x="1098" y="523"/>
                </a:lnTo>
                <a:lnTo>
                  <a:pt x="1082" y="531"/>
                </a:lnTo>
                <a:lnTo>
                  <a:pt x="1075" y="511"/>
                </a:lnTo>
                <a:lnTo>
                  <a:pt x="1067" y="537"/>
                </a:lnTo>
                <a:lnTo>
                  <a:pt x="1047" y="559"/>
                </a:lnTo>
                <a:lnTo>
                  <a:pt x="1064" y="588"/>
                </a:lnTo>
                <a:lnTo>
                  <a:pt x="1078" y="611"/>
                </a:lnTo>
                <a:lnTo>
                  <a:pt x="1058" y="625"/>
                </a:lnTo>
                <a:lnTo>
                  <a:pt x="1033" y="628"/>
                </a:lnTo>
                <a:lnTo>
                  <a:pt x="1010" y="625"/>
                </a:lnTo>
                <a:lnTo>
                  <a:pt x="985" y="642"/>
                </a:lnTo>
                <a:lnTo>
                  <a:pt x="970" y="594"/>
                </a:lnTo>
                <a:lnTo>
                  <a:pt x="990" y="574"/>
                </a:lnTo>
                <a:lnTo>
                  <a:pt x="942" y="566"/>
                </a:lnTo>
                <a:lnTo>
                  <a:pt x="916" y="551"/>
                </a:lnTo>
                <a:lnTo>
                  <a:pt x="902" y="557"/>
                </a:lnTo>
                <a:lnTo>
                  <a:pt x="883" y="540"/>
                </a:lnTo>
                <a:lnTo>
                  <a:pt x="877" y="554"/>
                </a:lnTo>
                <a:lnTo>
                  <a:pt x="863" y="562"/>
                </a:lnTo>
                <a:lnTo>
                  <a:pt x="851" y="559"/>
                </a:lnTo>
                <a:lnTo>
                  <a:pt x="837" y="545"/>
                </a:lnTo>
                <a:lnTo>
                  <a:pt x="823" y="551"/>
                </a:lnTo>
                <a:lnTo>
                  <a:pt x="806" y="568"/>
                </a:lnTo>
                <a:lnTo>
                  <a:pt x="789" y="583"/>
                </a:lnTo>
                <a:lnTo>
                  <a:pt x="758" y="597"/>
                </a:lnTo>
                <a:lnTo>
                  <a:pt x="744" y="602"/>
                </a:lnTo>
                <a:lnTo>
                  <a:pt x="724" y="623"/>
                </a:lnTo>
                <a:lnTo>
                  <a:pt x="650" y="685"/>
                </a:lnTo>
                <a:lnTo>
                  <a:pt x="647" y="710"/>
                </a:lnTo>
                <a:lnTo>
                  <a:pt x="628" y="707"/>
                </a:lnTo>
                <a:lnTo>
                  <a:pt x="616" y="735"/>
                </a:lnTo>
                <a:lnTo>
                  <a:pt x="582" y="766"/>
                </a:lnTo>
                <a:lnTo>
                  <a:pt x="564" y="781"/>
                </a:lnTo>
                <a:lnTo>
                  <a:pt x="568" y="790"/>
                </a:lnTo>
                <a:lnTo>
                  <a:pt x="571" y="801"/>
                </a:lnTo>
                <a:lnTo>
                  <a:pt x="559" y="809"/>
                </a:lnTo>
                <a:lnTo>
                  <a:pt x="540" y="823"/>
                </a:lnTo>
                <a:lnTo>
                  <a:pt x="528" y="827"/>
                </a:lnTo>
                <a:lnTo>
                  <a:pt x="525" y="852"/>
                </a:lnTo>
                <a:lnTo>
                  <a:pt x="519" y="880"/>
                </a:lnTo>
                <a:lnTo>
                  <a:pt x="505" y="886"/>
                </a:lnTo>
                <a:lnTo>
                  <a:pt x="491" y="855"/>
                </a:lnTo>
                <a:lnTo>
                  <a:pt x="474" y="841"/>
                </a:lnTo>
                <a:lnTo>
                  <a:pt x="454" y="852"/>
                </a:lnTo>
                <a:lnTo>
                  <a:pt x="445" y="878"/>
                </a:lnTo>
                <a:lnTo>
                  <a:pt x="409" y="880"/>
                </a:lnTo>
                <a:lnTo>
                  <a:pt x="389" y="886"/>
                </a:lnTo>
                <a:lnTo>
                  <a:pt x="364" y="906"/>
                </a:lnTo>
                <a:lnTo>
                  <a:pt x="355" y="894"/>
                </a:lnTo>
                <a:lnTo>
                  <a:pt x="350" y="861"/>
                </a:lnTo>
                <a:lnTo>
                  <a:pt x="341" y="849"/>
                </a:lnTo>
                <a:lnTo>
                  <a:pt x="310" y="869"/>
                </a:lnTo>
                <a:lnTo>
                  <a:pt x="286" y="841"/>
                </a:lnTo>
                <a:lnTo>
                  <a:pt x="259" y="846"/>
                </a:lnTo>
                <a:lnTo>
                  <a:pt x="238" y="838"/>
                </a:lnTo>
                <a:lnTo>
                  <a:pt x="216" y="844"/>
                </a:lnTo>
                <a:lnTo>
                  <a:pt x="174" y="792"/>
                </a:lnTo>
                <a:lnTo>
                  <a:pt x="153" y="792"/>
                </a:lnTo>
                <a:lnTo>
                  <a:pt x="122" y="818"/>
                </a:lnTo>
                <a:lnTo>
                  <a:pt x="94" y="823"/>
                </a:lnTo>
                <a:lnTo>
                  <a:pt x="69" y="858"/>
                </a:lnTo>
                <a:lnTo>
                  <a:pt x="46" y="844"/>
                </a:lnTo>
                <a:lnTo>
                  <a:pt x="6" y="863"/>
                </a:lnTo>
                <a:lnTo>
                  <a:pt x="0" y="832"/>
                </a:lnTo>
                <a:lnTo>
                  <a:pt x="46" y="804"/>
                </a:lnTo>
                <a:lnTo>
                  <a:pt x="38" y="787"/>
                </a:lnTo>
                <a:lnTo>
                  <a:pt x="31" y="770"/>
                </a:lnTo>
                <a:lnTo>
                  <a:pt x="55" y="735"/>
                </a:lnTo>
                <a:lnTo>
                  <a:pt x="48" y="690"/>
                </a:lnTo>
                <a:lnTo>
                  <a:pt x="55" y="602"/>
                </a:lnTo>
                <a:lnTo>
                  <a:pt x="77" y="571"/>
                </a:lnTo>
                <a:lnTo>
                  <a:pt x="111" y="545"/>
                </a:lnTo>
                <a:lnTo>
                  <a:pt x="143" y="520"/>
                </a:lnTo>
                <a:lnTo>
                  <a:pt x="171" y="497"/>
                </a:lnTo>
                <a:lnTo>
                  <a:pt x="185" y="480"/>
                </a:lnTo>
                <a:lnTo>
                  <a:pt x="193" y="466"/>
                </a:lnTo>
                <a:lnTo>
                  <a:pt x="190" y="443"/>
                </a:lnTo>
                <a:lnTo>
                  <a:pt x="176" y="429"/>
                </a:lnTo>
                <a:lnTo>
                  <a:pt x="157" y="423"/>
                </a:lnTo>
                <a:lnTo>
                  <a:pt x="134" y="423"/>
                </a:lnTo>
                <a:lnTo>
                  <a:pt x="128" y="412"/>
                </a:lnTo>
                <a:lnTo>
                  <a:pt x="125" y="392"/>
                </a:lnTo>
                <a:lnTo>
                  <a:pt x="119" y="364"/>
                </a:lnTo>
                <a:lnTo>
                  <a:pt x="103" y="338"/>
                </a:lnTo>
                <a:lnTo>
                  <a:pt x="86" y="330"/>
                </a:lnTo>
                <a:lnTo>
                  <a:pt x="57" y="324"/>
                </a:lnTo>
                <a:lnTo>
                  <a:pt x="38" y="327"/>
                </a:lnTo>
                <a:lnTo>
                  <a:pt x="26" y="330"/>
                </a:lnTo>
                <a:lnTo>
                  <a:pt x="12" y="324"/>
                </a:lnTo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grpSp>
        <p:nvGrpSpPr>
          <p:cNvPr id="27" name="Group 42"/>
          <p:cNvGrpSpPr>
            <a:grpSpLocks/>
          </p:cNvGrpSpPr>
          <p:nvPr/>
        </p:nvGrpSpPr>
        <p:grpSpPr bwMode="auto">
          <a:xfrm>
            <a:off x="1157438" y="5280430"/>
            <a:ext cx="2105425" cy="765638"/>
            <a:chOff x="3696" y="3336"/>
            <a:chExt cx="1249" cy="457"/>
          </a:xfrm>
          <a:solidFill>
            <a:srgbClr val="007FC7"/>
          </a:solidFill>
        </p:grpSpPr>
        <p:sp>
          <p:nvSpPr>
            <p:cNvPr id="28" name="Freeform 43"/>
            <p:cNvSpPr>
              <a:spLocks/>
            </p:cNvSpPr>
            <p:nvPr/>
          </p:nvSpPr>
          <p:spPr bwMode="auto">
            <a:xfrm>
              <a:off x="3759" y="3453"/>
              <a:ext cx="66" cy="104"/>
            </a:xfrm>
            <a:custGeom>
              <a:avLst/>
              <a:gdLst>
                <a:gd name="T0" fmla="*/ 65 w 66"/>
                <a:gd name="T1" fmla="*/ 69 h 104"/>
                <a:gd name="T2" fmla="*/ 58 w 66"/>
                <a:gd name="T3" fmla="*/ 0 h 104"/>
                <a:gd name="T4" fmla="*/ 16 w 66"/>
                <a:gd name="T5" fmla="*/ 0 h 104"/>
                <a:gd name="T6" fmla="*/ 0 w 66"/>
                <a:gd name="T7" fmla="*/ 23 h 104"/>
                <a:gd name="T8" fmla="*/ 25 w 66"/>
                <a:gd name="T9" fmla="*/ 96 h 104"/>
                <a:gd name="T10" fmla="*/ 46 w 66"/>
                <a:gd name="T11" fmla="*/ 103 h 104"/>
                <a:gd name="T12" fmla="*/ 65 w 66"/>
                <a:gd name="T13" fmla="*/ 69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104">
                  <a:moveTo>
                    <a:pt x="65" y="69"/>
                  </a:moveTo>
                  <a:lnTo>
                    <a:pt x="58" y="0"/>
                  </a:lnTo>
                  <a:lnTo>
                    <a:pt x="16" y="0"/>
                  </a:lnTo>
                  <a:lnTo>
                    <a:pt x="0" y="23"/>
                  </a:lnTo>
                  <a:lnTo>
                    <a:pt x="25" y="96"/>
                  </a:lnTo>
                  <a:lnTo>
                    <a:pt x="46" y="103"/>
                  </a:lnTo>
                  <a:lnTo>
                    <a:pt x="65" y="69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0" name="Freeform 44"/>
            <p:cNvSpPr>
              <a:spLocks/>
            </p:cNvSpPr>
            <p:nvPr/>
          </p:nvSpPr>
          <p:spPr bwMode="auto">
            <a:xfrm>
              <a:off x="4836" y="3336"/>
              <a:ext cx="109" cy="114"/>
            </a:xfrm>
            <a:custGeom>
              <a:avLst/>
              <a:gdLst>
                <a:gd name="T0" fmla="*/ 102 w 109"/>
                <a:gd name="T1" fmla="*/ 63 h 114"/>
                <a:gd name="T2" fmla="*/ 108 w 109"/>
                <a:gd name="T3" fmla="*/ 0 h 114"/>
                <a:gd name="T4" fmla="*/ 85 w 109"/>
                <a:gd name="T5" fmla="*/ 5 h 114"/>
                <a:gd name="T6" fmla="*/ 83 w 109"/>
                <a:gd name="T7" fmla="*/ 27 h 114"/>
                <a:gd name="T8" fmla="*/ 15 w 109"/>
                <a:gd name="T9" fmla="*/ 45 h 114"/>
                <a:gd name="T10" fmla="*/ 0 w 109"/>
                <a:gd name="T11" fmla="*/ 107 h 114"/>
                <a:gd name="T12" fmla="*/ 36 w 109"/>
                <a:gd name="T13" fmla="*/ 113 h 114"/>
                <a:gd name="T14" fmla="*/ 52 w 109"/>
                <a:gd name="T15" fmla="*/ 84 h 114"/>
                <a:gd name="T16" fmla="*/ 102 w 109"/>
                <a:gd name="T17" fmla="*/ 63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9" h="114">
                  <a:moveTo>
                    <a:pt x="102" y="63"/>
                  </a:moveTo>
                  <a:lnTo>
                    <a:pt x="108" y="0"/>
                  </a:lnTo>
                  <a:lnTo>
                    <a:pt x="85" y="5"/>
                  </a:lnTo>
                  <a:lnTo>
                    <a:pt x="83" y="27"/>
                  </a:lnTo>
                  <a:lnTo>
                    <a:pt x="15" y="45"/>
                  </a:lnTo>
                  <a:lnTo>
                    <a:pt x="0" y="107"/>
                  </a:lnTo>
                  <a:lnTo>
                    <a:pt x="36" y="113"/>
                  </a:lnTo>
                  <a:lnTo>
                    <a:pt x="52" y="84"/>
                  </a:lnTo>
                  <a:lnTo>
                    <a:pt x="102" y="63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1" name="Freeform 45"/>
            <p:cNvSpPr>
              <a:spLocks/>
            </p:cNvSpPr>
            <p:nvPr/>
          </p:nvSpPr>
          <p:spPr bwMode="auto">
            <a:xfrm>
              <a:off x="3923" y="3633"/>
              <a:ext cx="66" cy="53"/>
            </a:xfrm>
            <a:custGeom>
              <a:avLst/>
              <a:gdLst>
                <a:gd name="T0" fmla="*/ 65 w 66"/>
                <a:gd name="T1" fmla="*/ 21 h 53"/>
                <a:gd name="T2" fmla="*/ 24 w 66"/>
                <a:gd name="T3" fmla="*/ 0 h 53"/>
                <a:gd name="T4" fmla="*/ 0 w 66"/>
                <a:gd name="T5" fmla="*/ 18 h 53"/>
                <a:gd name="T6" fmla="*/ 19 w 66"/>
                <a:gd name="T7" fmla="*/ 52 h 53"/>
                <a:gd name="T8" fmla="*/ 54 w 66"/>
                <a:gd name="T9" fmla="*/ 52 h 53"/>
                <a:gd name="T10" fmla="*/ 65 w 66"/>
                <a:gd name="T11" fmla="*/ 2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53">
                  <a:moveTo>
                    <a:pt x="65" y="21"/>
                  </a:moveTo>
                  <a:lnTo>
                    <a:pt x="24" y="0"/>
                  </a:lnTo>
                  <a:lnTo>
                    <a:pt x="0" y="18"/>
                  </a:lnTo>
                  <a:lnTo>
                    <a:pt x="19" y="52"/>
                  </a:lnTo>
                  <a:lnTo>
                    <a:pt x="54" y="52"/>
                  </a:lnTo>
                  <a:lnTo>
                    <a:pt x="65" y="21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2" name="Freeform 46"/>
            <p:cNvSpPr>
              <a:spLocks/>
            </p:cNvSpPr>
            <p:nvPr/>
          </p:nvSpPr>
          <p:spPr bwMode="auto">
            <a:xfrm>
              <a:off x="3696" y="3732"/>
              <a:ext cx="86" cy="61"/>
            </a:xfrm>
            <a:custGeom>
              <a:avLst/>
              <a:gdLst>
                <a:gd name="T0" fmla="*/ 55 w 86"/>
                <a:gd name="T1" fmla="*/ 60 h 61"/>
                <a:gd name="T2" fmla="*/ 85 w 86"/>
                <a:gd name="T3" fmla="*/ 5 h 61"/>
                <a:gd name="T4" fmla="*/ 57 w 86"/>
                <a:gd name="T5" fmla="*/ 0 h 61"/>
                <a:gd name="T6" fmla="*/ 41 w 86"/>
                <a:gd name="T7" fmla="*/ 18 h 61"/>
                <a:gd name="T8" fmla="*/ 13 w 86"/>
                <a:gd name="T9" fmla="*/ 18 h 61"/>
                <a:gd name="T10" fmla="*/ 0 w 86"/>
                <a:gd name="T11" fmla="*/ 36 h 61"/>
                <a:gd name="T12" fmla="*/ 55 w 86"/>
                <a:gd name="T13" fmla="*/ 6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61">
                  <a:moveTo>
                    <a:pt x="55" y="60"/>
                  </a:moveTo>
                  <a:lnTo>
                    <a:pt x="85" y="5"/>
                  </a:lnTo>
                  <a:lnTo>
                    <a:pt x="57" y="0"/>
                  </a:lnTo>
                  <a:lnTo>
                    <a:pt x="41" y="18"/>
                  </a:lnTo>
                  <a:lnTo>
                    <a:pt x="13" y="18"/>
                  </a:lnTo>
                  <a:lnTo>
                    <a:pt x="0" y="36"/>
                  </a:lnTo>
                  <a:lnTo>
                    <a:pt x="55" y="6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3" name="Freeform 47"/>
            <p:cNvSpPr>
              <a:spLocks/>
            </p:cNvSpPr>
            <p:nvPr/>
          </p:nvSpPr>
          <p:spPr bwMode="auto">
            <a:xfrm>
              <a:off x="4327" y="3647"/>
              <a:ext cx="120" cy="121"/>
            </a:xfrm>
            <a:custGeom>
              <a:avLst/>
              <a:gdLst>
                <a:gd name="T0" fmla="*/ 119 w 120"/>
                <a:gd name="T1" fmla="*/ 97 h 121"/>
                <a:gd name="T2" fmla="*/ 110 w 120"/>
                <a:gd name="T3" fmla="*/ 13 h 121"/>
                <a:gd name="T4" fmla="*/ 33 w 120"/>
                <a:gd name="T5" fmla="*/ 0 h 121"/>
                <a:gd name="T6" fmla="*/ 25 w 120"/>
                <a:gd name="T7" fmla="*/ 36 h 121"/>
                <a:gd name="T8" fmla="*/ 0 w 120"/>
                <a:gd name="T9" fmla="*/ 44 h 121"/>
                <a:gd name="T10" fmla="*/ 9 w 120"/>
                <a:gd name="T11" fmla="*/ 102 h 121"/>
                <a:gd name="T12" fmla="*/ 58 w 120"/>
                <a:gd name="T13" fmla="*/ 120 h 121"/>
                <a:gd name="T14" fmla="*/ 119 w 120"/>
                <a:gd name="T15" fmla="*/ 9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121">
                  <a:moveTo>
                    <a:pt x="119" y="97"/>
                  </a:moveTo>
                  <a:lnTo>
                    <a:pt x="110" y="13"/>
                  </a:lnTo>
                  <a:lnTo>
                    <a:pt x="33" y="0"/>
                  </a:lnTo>
                  <a:lnTo>
                    <a:pt x="25" y="36"/>
                  </a:lnTo>
                  <a:lnTo>
                    <a:pt x="0" y="44"/>
                  </a:lnTo>
                  <a:lnTo>
                    <a:pt x="9" y="102"/>
                  </a:lnTo>
                  <a:lnTo>
                    <a:pt x="58" y="120"/>
                  </a:lnTo>
                  <a:lnTo>
                    <a:pt x="119" y="97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4" name="Freeform 48"/>
            <p:cNvSpPr>
              <a:spLocks/>
            </p:cNvSpPr>
            <p:nvPr/>
          </p:nvSpPr>
          <p:spPr bwMode="auto">
            <a:xfrm>
              <a:off x="4038" y="3541"/>
              <a:ext cx="183" cy="153"/>
            </a:xfrm>
            <a:custGeom>
              <a:avLst/>
              <a:gdLst>
                <a:gd name="T0" fmla="*/ 99 w 183"/>
                <a:gd name="T1" fmla="*/ 146 h 153"/>
                <a:gd name="T2" fmla="*/ 130 w 183"/>
                <a:gd name="T3" fmla="*/ 109 h 153"/>
                <a:gd name="T4" fmla="*/ 149 w 183"/>
                <a:gd name="T5" fmla="*/ 51 h 153"/>
                <a:gd name="T6" fmla="*/ 182 w 183"/>
                <a:gd name="T7" fmla="*/ 13 h 153"/>
                <a:gd name="T8" fmla="*/ 152 w 183"/>
                <a:gd name="T9" fmla="*/ 0 h 153"/>
                <a:gd name="T10" fmla="*/ 112 w 183"/>
                <a:gd name="T11" fmla="*/ 34 h 153"/>
                <a:gd name="T12" fmla="*/ 0 w 183"/>
                <a:gd name="T13" fmla="*/ 55 h 153"/>
                <a:gd name="T14" fmla="*/ 53 w 183"/>
                <a:gd name="T15" fmla="*/ 152 h 153"/>
                <a:gd name="T16" fmla="*/ 99 w 183"/>
                <a:gd name="T17" fmla="*/ 146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3" h="153">
                  <a:moveTo>
                    <a:pt x="99" y="146"/>
                  </a:moveTo>
                  <a:lnTo>
                    <a:pt x="130" y="109"/>
                  </a:lnTo>
                  <a:lnTo>
                    <a:pt x="149" y="51"/>
                  </a:lnTo>
                  <a:lnTo>
                    <a:pt x="182" y="13"/>
                  </a:lnTo>
                  <a:lnTo>
                    <a:pt x="152" y="0"/>
                  </a:lnTo>
                  <a:lnTo>
                    <a:pt x="112" y="34"/>
                  </a:lnTo>
                  <a:lnTo>
                    <a:pt x="0" y="55"/>
                  </a:lnTo>
                  <a:lnTo>
                    <a:pt x="53" y="152"/>
                  </a:lnTo>
                  <a:lnTo>
                    <a:pt x="99" y="146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5" name="Freeform 49"/>
            <p:cNvSpPr>
              <a:spLocks/>
            </p:cNvSpPr>
            <p:nvPr/>
          </p:nvSpPr>
          <p:spPr bwMode="auto">
            <a:xfrm>
              <a:off x="4678" y="3472"/>
              <a:ext cx="174" cy="208"/>
            </a:xfrm>
            <a:custGeom>
              <a:avLst/>
              <a:gdLst>
                <a:gd name="T0" fmla="*/ 146 w 174"/>
                <a:gd name="T1" fmla="*/ 158 h 208"/>
                <a:gd name="T2" fmla="*/ 173 w 174"/>
                <a:gd name="T3" fmla="*/ 66 h 208"/>
                <a:gd name="T4" fmla="*/ 163 w 174"/>
                <a:gd name="T5" fmla="*/ 0 h 208"/>
                <a:gd name="T6" fmla="*/ 130 w 174"/>
                <a:gd name="T7" fmla="*/ 2 h 208"/>
                <a:gd name="T8" fmla="*/ 88 w 174"/>
                <a:gd name="T9" fmla="*/ 87 h 208"/>
                <a:gd name="T10" fmla="*/ 69 w 174"/>
                <a:gd name="T11" fmla="*/ 154 h 208"/>
                <a:gd name="T12" fmla="*/ 47 w 174"/>
                <a:gd name="T13" fmla="*/ 183 h 208"/>
                <a:gd name="T14" fmla="*/ 0 w 174"/>
                <a:gd name="T15" fmla="*/ 199 h 208"/>
                <a:gd name="T16" fmla="*/ 48 w 174"/>
                <a:gd name="T17" fmla="*/ 207 h 208"/>
                <a:gd name="T18" fmla="*/ 88 w 174"/>
                <a:gd name="T19" fmla="*/ 162 h 208"/>
                <a:gd name="T20" fmla="*/ 146 w 174"/>
                <a:gd name="T21" fmla="*/ 15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208">
                  <a:moveTo>
                    <a:pt x="146" y="158"/>
                  </a:moveTo>
                  <a:lnTo>
                    <a:pt x="173" y="66"/>
                  </a:lnTo>
                  <a:lnTo>
                    <a:pt x="163" y="0"/>
                  </a:lnTo>
                  <a:lnTo>
                    <a:pt x="130" y="2"/>
                  </a:lnTo>
                  <a:lnTo>
                    <a:pt x="88" y="87"/>
                  </a:lnTo>
                  <a:lnTo>
                    <a:pt x="69" y="154"/>
                  </a:lnTo>
                  <a:lnTo>
                    <a:pt x="47" y="183"/>
                  </a:lnTo>
                  <a:lnTo>
                    <a:pt x="0" y="199"/>
                  </a:lnTo>
                  <a:lnTo>
                    <a:pt x="48" y="207"/>
                  </a:lnTo>
                  <a:lnTo>
                    <a:pt x="88" y="162"/>
                  </a:lnTo>
                  <a:lnTo>
                    <a:pt x="146" y="158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</p:grpSp>
      <p:sp>
        <p:nvSpPr>
          <p:cNvPr id="36" name="Line 50"/>
          <p:cNvSpPr>
            <a:spLocks noChangeShapeType="1"/>
          </p:cNvSpPr>
          <p:nvPr/>
        </p:nvSpPr>
        <p:spPr bwMode="auto">
          <a:xfrm>
            <a:off x="1047960" y="5136054"/>
            <a:ext cx="2495319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37" name="Line 51"/>
          <p:cNvSpPr>
            <a:spLocks noChangeShapeType="1"/>
          </p:cNvSpPr>
          <p:nvPr/>
        </p:nvSpPr>
        <p:spPr bwMode="auto">
          <a:xfrm>
            <a:off x="3549177" y="5136054"/>
            <a:ext cx="0" cy="91001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38" name="37 Rectángulo"/>
          <p:cNvSpPr/>
          <p:nvPr/>
        </p:nvSpPr>
        <p:spPr>
          <a:xfrm>
            <a:off x="4246768" y="4767021"/>
            <a:ext cx="397868" cy="212247"/>
          </a:xfrm>
          <a:prstGeom prst="rect">
            <a:avLst/>
          </a:prstGeom>
          <a:noFill/>
          <a:ln w="28575">
            <a:solidFill>
              <a:srgbClr val="21853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65%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39" name="38 Rectángulo"/>
          <p:cNvSpPr/>
          <p:nvPr/>
        </p:nvSpPr>
        <p:spPr>
          <a:xfrm>
            <a:off x="5850698" y="2666988"/>
            <a:ext cx="397868" cy="212247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79%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0" name="39 Rectángulo"/>
          <p:cNvSpPr/>
          <p:nvPr/>
        </p:nvSpPr>
        <p:spPr>
          <a:xfrm>
            <a:off x="3860612" y="1755122"/>
            <a:ext cx="585089" cy="226102"/>
          </a:xfrm>
          <a:prstGeom prst="rect">
            <a:avLst/>
          </a:prstGeom>
          <a:noFill/>
          <a:ln w="28575">
            <a:solidFill>
              <a:srgbClr val="56842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100%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1" name="40 Rectángulo"/>
          <p:cNvSpPr/>
          <p:nvPr/>
        </p:nvSpPr>
        <p:spPr>
          <a:xfrm>
            <a:off x="7755532" y="3764345"/>
            <a:ext cx="397868" cy="212247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00B0F0"/>
                </a:solidFill>
              </a:rPr>
              <a:t>38%</a:t>
            </a:r>
            <a:endParaRPr lang="es-ES" sz="900" dirty="0">
              <a:solidFill>
                <a:srgbClr val="00B0F0"/>
              </a:solidFill>
            </a:endParaRPr>
          </a:p>
        </p:txBody>
      </p:sp>
      <p:sp>
        <p:nvSpPr>
          <p:cNvPr id="42" name="41 Rectángulo"/>
          <p:cNvSpPr/>
          <p:nvPr/>
        </p:nvSpPr>
        <p:spPr>
          <a:xfrm>
            <a:off x="4648218" y="1795221"/>
            <a:ext cx="397868" cy="212247"/>
          </a:xfrm>
          <a:prstGeom prst="rect">
            <a:avLst/>
          </a:prstGeom>
          <a:noFill/>
          <a:ln w="28575">
            <a:solidFill>
              <a:srgbClr val="56842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>
                <a:solidFill>
                  <a:srgbClr val="FFFFFF"/>
                </a:solidFill>
              </a:rPr>
              <a:t>5</a:t>
            </a:r>
            <a:r>
              <a:rPr lang="es-ES" sz="900" dirty="0" smtClean="0">
                <a:solidFill>
                  <a:srgbClr val="FFFFFF"/>
                </a:solidFill>
              </a:rPr>
              <a:t>0%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3" name="42 Rectángulo"/>
          <p:cNvSpPr/>
          <p:nvPr/>
        </p:nvSpPr>
        <p:spPr>
          <a:xfrm>
            <a:off x="4267218" y="2540868"/>
            <a:ext cx="397868" cy="212247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50%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4" name="43 Rectángulo"/>
          <p:cNvSpPr/>
          <p:nvPr/>
        </p:nvSpPr>
        <p:spPr>
          <a:xfrm>
            <a:off x="5105418" y="3760068"/>
            <a:ext cx="397868" cy="212247"/>
          </a:xfrm>
          <a:prstGeom prst="rect">
            <a:avLst/>
          </a:prstGeom>
          <a:noFill/>
          <a:ln w="28575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82%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5" name="44 Rectángulo"/>
          <p:cNvSpPr/>
          <p:nvPr/>
        </p:nvSpPr>
        <p:spPr>
          <a:xfrm>
            <a:off x="6762700" y="2454741"/>
            <a:ext cx="397868" cy="212247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68%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6" name="45 Rectángulo"/>
          <p:cNvSpPr/>
          <p:nvPr/>
        </p:nvSpPr>
        <p:spPr>
          <a:xfrm>
            <a:off x="5877772" y="3658221"/>
            <a:ext cx="397868" cy="212247"/>
          </a:xfrm>
          <a:prstGeom prst="rect">
            <a:avLst/>
          </a:prstGeom>
          <a:noFill/>
          <a:ln w="28575">
            <a:solidFill>
              <a:srgbClr val="F9B26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61%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7" name="46 Rectángulo"/>
          <p:cNvSpPr/>
          <p:nvPr/>
        </p:nvSpPr>
        <p:spPr>
          <a:xfrm>
            <a:off x="3757171" y="3795027"/>
            <a:ext cx="397868" cy="212247"/>
          </a:xfrm>
          <a:prstGeom prst="rect">
            <a:avLst/>
          </a:prstGeom>
          <a:noFill/>
          <a:ln w="28575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31%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8" name="47 Rectángulo"/>
          <p:cNvSpPr/>
          <p:nvPr/>
        </p:nvSpPr>
        <p:spPr>
          <a:xfrm>
            <a:off x="3110163" y="1875101"/>
            <a:ext cx="397868" cy="212247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44%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9" name="48 Rectángulo"/>
          <p:cNvSpPr/>
          <p:nvPr/>
        </p:nvSpPr>
        <p:spPr>
          <a:xfrm>
            <a:off x="4683308" y="3184092"/>
            <a:ext cx="397868" cy="212247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50%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50" name="49 Rectángulo"/>
          <p:cNvSpPr/>
          <p:nvPr/>
        </p:nvSpPr>
        <p:spPr>
          <a:xfrm>
            <a:off x="5627568" y="4393288"/>
            <a:ext cx="397868" cy="212247"/>
          </a:xfrm>
          <a:prstGeom prst="rect">
            <a:avLst/>
          </a:prstGeom>
          <a:noFill/>
          <a:ln w="28575">
            <a:solidFill>
              <a:schemeClr val="accent4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67%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51" name="50 Rectángulo"/>
          <p:cNvSpPr/>
          <p:nvPr/>
        </p:nvSpPr>
        <p:spPr>
          <a:xfrm>
            <a:off x="5503286" y="2062479"/>
            <a:ext cx="397868" cy="212247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67%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52" name="51 Rectángulo"/>
          <p:cNvSpPr/>
          <p:nvPr/>
        </p:nvSpPr>
        <p:spPr>
          <a:xfrm>
            <a:off x="5149773" y="1832480"/>
            <a:ext cx="397868" cy="212247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83%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53" name="52 Rectángulo"/>
          <p:cNvSpPr/>
          <p:nvPr/>
        </p:nvSpPr>
        <p:spPr>
          <a:xfrm>
            <a:off x="5179531" y="2296468"/>
            <a:ext cx="397868" cy="212247"/>
          </a:xfrm>
          <a:prstGeom prst="rect">
            <a:avLst/>
          </a:prstGeom>
          <a:noFill/>
          <a:ln w="28575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>
                <a:solidFill>
                  <a:srgbClr val="FFFFFF"/>
                </a:solidFill>
              </a:rPr>
              <a:t>4</a:t>
            </a:r>
            <a:r>
              <a:rPr lang="es-ES" sz="900" dirty="0" smtClean="0">
                <a:solidFill>
                  <a:srgbClr val="FFFFFF"/>
                </a:solidFill>
              </a:rPr>
              <a:t>0%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54" name="53 Rectángulo"/>
          <p:cNvSpPr/>
          <p:nvPr/>
        </p:nvSpPr>
        <p:spPr>
          <a:xfrm>
            <a:off x="2322248" y="5365297"/>
            <a:ext cx="397868" cy="212247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00B0F0"/>
                </a:solidFill>
              </a:rPr>
              <a:t>75%</a:t>
            </a:r>
            <a:endParaRPr lang="es-ES" sz="900" dirty="0">
              <a:solidFill>
                <a:srgbClr val="00B0F0"/>
              </a:solidFill>
            </a:endParaRPr>
          </a:p>
        </p:txBody>
      </p:sp>
      <p:sp>
        <p:nvSpPr>
          <p:cNvPr id="57" name="56 CuadroTexto"/>
          <p:cNvSpPr txBox="1"/>
          <p:nvPr/>
        </p:nvSpPr>
        <p:spPr>
          <a:xfrm>
            <a:off x="5148064" y="5802649"/>
            <a:ext cx="3516120" cy="769441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dirty="0" smtClean="0">
                <a:solidFill>
                  <a:srgbClr val="5F5F5F"/>
                </a:solidFill>
              </a:rPr>
              <a:t>Estos datos son de  carácter cualitativo en la mayoría de las CCAA, ya que las bases son muy reducidas. Las únicas CCAA que tienen bases superiores a 50 entrevistas son: Andalucía (65) y  Madrid  (56).</a:t>
            </a:r>
            <a:endParaRPr lang="es-ES" sz="1100" dirty="0">
              <a:solidFill>
                <a:srgbClr val="5F5F5F"/>
              </a:solidFill>
            </a:endParaRPr>
          </a:p>
        </p:txBody>
      </p:sp>
      <p:sp>
        <p:nvSpPr>
          <p:cNvPr id="58" name="57 CuadroTexto"/>
          <p:cNvSpPr txBox="1"/>
          <p:nvPr/>
        </p:nvSpPr>
        <p:spPr>
          <a:xfrm>
            <a:off x="827584" y="2176046"/>
            <a:ext cx="1579824" cy="3385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i="1" dirty="0" smtClean="0">
                <a:solidFill>
                  <a:srgbClr val="009DD9"/>
                </a:solidFill>
              </a:rPr>
              <a:t> Total 60%</a:t>
            </a:r>
            <a:endParaRPr lang="es-ES" sz="1600" i="1" dirty="0">
              <a:solidFill>
                <a:srgbClr val="009DD9"/>
              </a:solidFill>
            </a:endParaRPr>
          </a:p>
        </p:txBody>
      </p:sp>
      <p:sp>
        <p:nvSpPr>
          <p:cNvPr id="59" name="Rectangle 12"/>
          <p:cNvSpPr>
            <a:spLocks noChangeArrowheads="1"/>
          </p:cNvSpPr>
          <p:nvPr/>
        </p:nvSpPr>
        <p:spPr bwMode="auto">
          <a:xfrm>
            <a:off x="533400" y="738664"/>
            <a:ext cx="8610600" cy="50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FF"/>
                    </a:gs>
                    <a:gs pos="100000">
                      <a:srgbClr val="D5E5F3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r>
              <a:rPr lang="es-ES" sz="1400" dirty="0"/>
              <a:t>61. ¿Crees que ayudaría a tu vida en el Centro Escolar que se explicase en tu clase que tienes diabetes? </a:t>
            </a:r>
            <a:r>
              <a:rPr lang="es-ES" sz="1400" dirty="0">
                <a:solidFill>
                  <a:srgbClr val="FF3300"/>
                </a:solidFill>
              </a:rPr>
              <a:t>(% - Sugerida y Única)</a:t>
            </a:r>
          </a:p>
        </p:txBody>
      </p:sp>
      <p:sp>
        <p:nvSpPr>
          <p:cNvPr id="56" name="Rectangle 11"/>
          <p:cNvSpPr>
            <a:spLocks noChangeArrowheads="1"/>
          </p:cNvSpPr>
          <p:nvPr/>
        </p:nvSpPr>
        <p:spPr bwMode="auto">
          <a:xfrm>
            <a:off x="762000" y="228600"/>
            <a:ext cx="75428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ctr"/>
            <a:r>
              <a:rPr lang="es-ES_tradnl" sz="2400" dirty="0" smtClean="0">
                <a:solidFill>
                  <a:srgbClr val="0099FF"/>
                </a:solidFill>
                <a:ea typeface="ＭＳ Ｐゴシック" charset="-128"/>
              </a:rPr>
              <a:t>5. Comprensión de compañeros</a:t>
            </a:r>
            <a:endParaRPr lang="es-ES_tradnl" sz="2400" dirty="0">
              <a:solidFill>
                <a:srgbClr val="0099FF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930834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088990" y="3038773"/>
            <a:ext cx="6978810" cy="1694854"/>
          </a:xfrm>
        </p:spPr>
        <p:txBody>
          <a:bodyPr>
            <a:normAutofit/>
          </a:bodyPr>
          <a:lstStyle/>
          <a:p>
            <a:r>
              <a:rPr lang="es-ES" dirty="0" smtClean="0"/>
              <a:t>3. Análisis de RESULTADOS</a:t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sz="2800" b="1" i="1" dirty="0" smtClean="0"/>
              <a:t>6. AYUDA NECESARIA y preocupaciones</a:t>
            </a:r>
            <a:endParaRPr lang="es-ES" sz="2800" b="1" i="1" dirty="0"/>
          </a:p>
        </p:txBody>
      </p:sp>
    </p:spTree>
    <p:extLst>
      <p:ext uri="{BB962C8B-B14F-4D97-AF65-F5344CB8AC3E}">
        <p14:creationId xmlns:p14="http://schemas.microsoft.com/office/powerpoint/2010/main" val="356087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919162" y="5638800"/>
            <a:ext cx="7539038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defRPr sz="1400" b="1">
                <a:cs typeface="Arial" charset="0"/>
              </a:defRPr>
            </a:lvl1pPr>
            <a:lvl2pPr marL="742950" indent="-285750" eaLnBrk="0" hangingPunct="0">
              <a:defRPr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9pPr>
          </a:lstStyle>
          <a:p>
            <a:r>
              <a:rPr lang="es-ES" i="1" dirty="0" smtClean="0">
                <a:solidFill>
                  <a:srgbClr val="0070C0"/>
                </a:solidFill>
              </a:rPr>
              <a:t>La principal ayuda según los niños es que los profesores tengan más información (69%), que haya un enfermero (61%) y que los profesores sepan que hacer (59%)</a:t>
            </a:r>
            <a:endParaRPr lang="es-ES" i="1" dirty="0">
              <a:solidFill>
                <a:srgbClr val="0070C0"/>
              </a:solidFill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762000" y="228600"/>
            <a:ext cx="75428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ctr"/>
            <a:r>
              <a:rPr lang="es-ES_tradnl" sz="2400" dirty="0" smtClean="0">
                <a:solidFill>
                  <a:srgbClr val="0099FF"/>
                </a:solidFill>
                <a:ea typeface="ＭＳ Ｐゴシック" charset="-128"/>
              </a:rPr>
              <a:t>6. Ayuda desde el colegio</a:t>
            </a:r>
            <a:endParaRPr lang="es-ES_tradnl" sz="2400" dirty="0">
              <a:solidFill>
                <a:srgbClr val="0099FF"/>
              </a:solidFill>
              <a:ea typeface="ＭＳ Ｐゴシック" charset="-128"/>
            </a:endParaRPr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533400" y="738664"/>
            <a:ext cx="8610600" cy="50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FF"/>
                    </a:gs>
                    <a:gs pos="100000">
                      <a:srgbClr val="D5E5F3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r>
              <a:rPr lang="es-ES" sz="1400" dirty="0" smtClean="0"/>
              <a:t>62. ¿Qué </a:t>
            </a:r>
            <a:r>
              <a:rPr lang="es-ES" sz="1400" dirty="0"/>
              <a:t>ayuda necesitarías en el colegio? </a:t>
            </a:r>
            <a:r>
              <a:rPr lang="es-ES" sz="1400" dirty="0" smtClean="0">
                <a:solidFill>
                  <a:srgbClr val="FF3300"/>
                </a:solidFill>
              </a:rPr>
              <a:t>(% </a:t>
            </a:r>
            <a:r>
              <a:rPr lang="es-ES" sz="1400" dirty="0">
                <a:solidFill>
                  <a:srgbClr val="FF3300"/>
                </a:solidFill>
              </a:rPr>
              <a:t>- </a:t>
            </a:r>
            <a:r>
              <a:rPr lang="es-ES" sz="1400" dirty="0" smtClean="0">
                <a:solidFill>
                  <a:srgbClr val="FF3300"/>
                </a:solidFill>
              </a:rPr>
              <a:t>múltiple)</a:t>
            </a:r>
          </a:p>
        </p:txBody>
      </p:sp>
      <p:sp>
        <p:nvSpPr>
          <p:cNvPr id="14" name="13 Rectángulo redondeado"/>
          <p:cNvSpPr/>
          <p:nvPr/>
        </p:nvSpPr>
        <p:spPr>
          <a:xfrm>
            <a:off x="713095" y="1245632"/>
            <a:ext cx="5257800" cy="419981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15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7270664"/>
              </p:ext>
            </p:extLst>
          </p:nvPr>
        </p:nvGraphicFramePr>
        <p:xfrm>
          <a:off x="685800" y="992148"/>
          <a:ext cx="6464300" cy="4387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4462355" y="4507468"/>
            <a:ext cx="121920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Base: total (367)</a:t>
            </a:r>
            <a:endParaRPr lang="en-US" sz="1000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22" name="21 Rectángulo redondeado"/>
          <p:cNvSpPr/>
          <p:nvPr/>
        </p:nvSpPr>
        <p:spPr>
          <a:xfrm>
            <a:off x="5814303" y="1967999"/>
            <a:ext cx="3222193" cy="874594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27 CuadroTexto"/>
          <p:cNvSpPr txBox="1"/>
          <p:nvPr/>
        </p:nvSpPr>
        <p:spPr>
          <a:xfrm>
            <a:off x="5910974" y="1772816"/>
            <a:ext cx="154564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400" i="1" dirty="0" smtClean="0">
                <a:solidFill>
                  <a:schemeClr val="accent1"/>
                </a:solidFill>
              </a:rPr>
              <a:t>% Que haya zumos</a:t>
            </a:r>
            <a:endParaRPr lang="es-ES" sz="1400" i="1" dirty="0">
              <a:solidFill>
                <a:schemeClr val="accent1"/>
              </a:solidFill>
            </a:endParaRPr>
          </a:p>
        </p:txBody>
      </p:sp>
      <p:graphicFrame>
        <p:nvGraphicFramePr>
          <p:cNvPr id="18" name="Char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9396699"/>
              </p:ext>
            </p:extLst>
          </p:nvPr>
        </p:nvGraphicFramePr>
        <p:xfrm>
          <a:off x="5661598" y="2080593"/>
          <a:ext cx="3123482" cy="8182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5" name="24 Rectángulo redondeado"/>
          <p:cNvSpPr/>
          <p:nvPr/>
        </p:nvSpPr>
        <p:spPr>
          <a:xfrm>
            <a:off x="5814303" y="3367452"/>
            <a:ext cx="3222193" cy="874594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26 CuadroTexto"/>
          <p:cNvSpPr txBox="1"/>
          <p:nvPr/>
        </p:nvSpPr>
        <p:spPr>
          <a:xfrm>
            <a:off x="5910974" y="3172269"/>
            <a:ext cx="216203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400" i="1" dirty="0" smtClean="0">
                <a:solidFill>
                  <a:schemeClr val="accent1"/>
                </a:solidFill>
              </a:rPr>
              <a:t>% Que haya un enfermero</a:t>
            </a:r>
          </a:p>
        </p:txBody>
      </p:sp>
      <p:graphicFrame>
        <p:nvGraphicFramePr>
          <p:cNvPr id="32" name="Char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260289"/>
              </p:ext>
            </p:extLst>
          </p:nvPr>
        </p:nvGraphicFramePr>
        <p:xfrm>
          <a:off x="5661598" y="3480046"/>
          <a:ext cx="3123482" cy="8182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3" name="Text Box 8"/>
          <p:cNvSpPr txBox="1">
            <a:spLocks noChangeArrowheads="1"/>
          </p:cNvSpPr>
          <p:nvPr/>
        </p:nvSpPr>
        <p:spPr bwMode="auto">
          <a:xfrm>
            <a:off x="6505974" y="4195034"/>
            <a:ext cx="2088232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 (178)                 (140)                    (49)</a:t>
            </a:r>
            <a:endParaRPr lang="en-US" sz="1000" dirty="0">
              <a:solidFill>
                <a:srgbClr val="FF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7054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0"/>
          <p:cNvSpPr>
            <a:spLocks noGrp="1"/>
          </p:cNvSpPr>
          <p:nvPr>
            <p:ph type="title"/>
          </p:nvPr>
        </p:nvSpPr>
        <p:spPr>
          <a:xfrm>
            <a:off x="917575" y="228600"/>
            <a:ext cx="7312025" cy="571500"/>
          </a:xfrm>
        </p:spPr>
        <p:txBody>
          <a:bodyPr/>
          <a:lstStyle/>
          <a:p>
            <a:pPr algn="ctr"/>
            <a:r>
              <a:rPr lang="en-US" dirty="0" smtClean="0"/>
              <a:t>DISTRIBUICIÓN DE LA MUESTRA: HIJOS (I)</a:t>
            </a:r>
            <a:endParaRPr lang="en-US" dirty="0"/>
          </a:p>
        </p:txBody>
      </p:sp>
      <p:graphicFrame>
        <p:nvGraphicFramePr>
          <p:cNvPr id="1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6496415"/>
              </p:ext>
            </p:extLst>
          </p:nvPr>
        </p:nvGraphicFramePr>
        <p:xfrm>
          <a:off x="457200" y="4246563"/>
          <a:ext cx="8305800" cy="2084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0312562"/>
              </p:ext>
            </p:extLst>
          </p:nvPr>
        </p:nvGraphicFramePr>
        <p:xfrm>
          <a:off x="533400" y="1524000"/>
          <a:ext cx="8420100" cy="2095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14 CuadroTexto"/>
          <p:cNvSpPr txBox="1"/>
          <p:nvPr/>
        </p:nvSpPr>
        <p:spPr>
          <a:xfrm>
            <a:off x="1447800" y="838200"/>
            <a:ext cx="624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i="1" dirty="0" smtClean="0">
                <a:solidFill>
                  <a:schemeClr val="accent1"/>
                </a:solidFill>
              </a:rPr>
              <a:t>% Tiempo de evolución</a:t>
            </a:r>
            <a:endParaRPr lang="es-ES" sz="2400" i="1" dirty="0">
              <a:solidFill>
                <a:schemeClr val="accent1"/>
              </a:solidFill>
            </a:endParaRP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1465734" y="1692084"/>
            <a:ext cx="1162050" cy="29918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s-ES" altLang="es-ES" sz="1200" b="1" i="1" dirty="0" smtClean="0">
                <a:solidFill>
                  <a:srgbClr val="000000"/>
                </a:solidFill>
                <a:latin typeface="+mj-lt"/>
              </a:rPr>
              <a:t>Menos de 3:</a:t>
            </a:r>
            <a:endParaRPr lang="es-ES" altLang="es-ES" sz="1200" b="1" i="1" dirty="0">
              <a:solidFill>
                <a:srgbClr val="000000"/>
              </a:solidFill>
              <a:latin typeface="+mj-lt"/>
            </a:endParaRPr>
          </a:p>
          <a:p>
            <a:pPr algn="ctr">
              <a:lnSpc>
                <a:spcPct val="80000"/>
              </a:lnSpc>
            </a:pPr>
            <a:r>
              <a:rPr lang="es-ES" altLang="es-ES" sz="1200" b="1" i="1" dirty="0" smtClean="0">
                <a:solidFill>
                  <a:srgbClr val="000000"/>
                </a:solidFill>
                <a:latin typeface="+mj-lt"/>
              </a:rPr>
              <a:t>40%</a:t>
            </a:r>
            <a:endParaRPr lang="es-ES" altLang="es-ES" sz="1200" b="1" i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4644008" y="1473632"/>
            <a:ext cx="1162050" cy="29918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s-ES" altLang="es-ES" sz="1200" b="1" i="1" dirty="0">
                <a:solidFill>
                  <a:srgbClr val="000000"/>
                </a:solidFill>
                <a:latin typeface="+mj-lt"/>
              </a:rPr>
              <a:t>Entre 3 – </a:t>
            </a:r>
            <a:r>
              <a:rPr lang="es-ES" altLang="es-ES" sz="1200" b="1" i="1" dirty="0" smtClean="0">
                <a:solidFill>
                  <a:srgbClr val="000000"/>
                </a:solidFill>
                <a:latin typeface="+mj-lt"/>
              </a:rPr>
              <a:t>8 </a:t>
            </a:r>
            <a:r>
              <a:rPr lang="es-ES" altLang="es-ES" sz="1200" b="1" i="1" dirty="0">
                <a:solidFill>
                  <a:srgbClr val="000000"/>
                </a:solidFill>
                <a:latin typeface="+mj-lt"/>
              </a:rPr>
              <a:t>años:</a:t>
            </a:r>
          </a:p>
          <a:p>
            <a:pPr algn="ctr">
              <a:lnSpc>
                <a:spcPct val="80000"/>
              </a:lnSpc>
            </a:pPr>
            <a:r>
              <a:rPr lang="es-ES" altLang="es-ES" sz="1200" b="1" i="1" dirty="0" smtClean="0">
                <a:solidFill>
                  <a:srgbClr val="000000"/>
                </a:solidFill>
                <a:latin typeface="+mj-lt"/>
              </a:rPr>
              <a:t>48%</a:t>
            </a:r>
            <a:endParaRPr lang="es-ES" altLang="es-ES" sz="1200" b="1" i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7586414" y="1758665"/>
            <a:ext cx="1162050" cy="29918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s-ES" altLang="es-ES" sz="1200" b="1" i="1" dirty="0" smtClean="0">
                <a:solidFill>
                  <a:srgbClr val="000000"/>
                </a:solidFill>
                <a:latin typeface="+mj-lt"/>
              </a:rPr>
              <a:t>Más de 8:</a:t>
            </a:r>
            <a:endParaRPr lang="es-ES" altLang="es-ES" sz="1200" b="1" i="1" dirty="0">
              <a:solidFill>
                <a:srgbClr val="000000"/>
              </a:solidFill>
              <a:latin typeface="+mj-lt"/>
            </a:endParaRPr>
          </a:p>
          <a:p>
            <a:pPr algn="ctr">
              <a:lnSpc>
                <a:spcPct val="80000"/>
              </a:lnSpc>
            </a:pPr>
            <a:r>
              <a:rPr lang="es-ES" altLang="es-ES" sz="1200" b="1" i="1" dirty="0" smtClean="0">
                <a:solidFill>
                  <a:srgbClr val="000000"/>
                </a:solidFill>
                <a:latin typeface="+mj-lt"/>
              </a:rPr>
              <a:t>12%</a:t>
            </a:r>
            <a:endParaRPr lang="es-ES" altLang="es-ES" sz="1200" b="1" i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9" name="AutoShape 20"/>
          <p:cNvSpPr>
            <a:spLocks/>
          </p:cNvSpPr>
          <p:nvPr/>
        </p:nvSpPr>
        <p:spPr bwMode="auto">
          <a:xfrm rot="16200000">
            <a:off x="1823132" y="1002049"/>
            <a:ext cx="381000" cy="2380431"/>
          </a:xfrm>
          <a:prstGeom prst="rightBrace">
            <a:avLst>
              <a:gd name="adj1" fmla="val 27936"/>
              <a:gd name="adj2" fmla="val 52083"/>
            </a:avLst>
          </a:prstGeom>
          <a:noFill/>
          <a:ln w="28575" cap="rnd">
            <a:solidFill>
              <a:schemeClr val="accent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0" name="AutoShape 21"/>
          <p:cNvSpPr>
            <a:spLocks/>
          </p:cNvSpPr>
          <p:nvPr/>
        </p:nvSpPr>
        <p:spPr bwMode="auto">
          <a:xfrm rot="16200000">
            <a:off x="5029572" y="142156"/>
            <a:ext cx="381000" cy="4032448"/>
          </a:xfrm>
          <a:prstGeom prst="rightBrace">
            <a:avLst>
              <a:gd name="adj1" fmla="val 48333"/>
              <a:gd name="adj2" fmla="val 50000"/>
            </a:avLst>
          </a:prstGeom>
          <a:noFill/>
          <a:ln w="28575" cap="rnd">
            <a:solidFill>
              <a:schemeClr val="accent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6" name="AutoShape 22"/>
          <p:cNvSpPr>
            <a:spLocks/>
          </p:cNvSpPr>
          <p:nvPr/>
        </p:nvSpPr>
        <p:spPr bwMode="auto">
          <a:xfrm rot="16200000">
            <a:off x="7931062" y="1536787"/>
            <a:ext cx="364605" cy="1558230"/>
          </a:xfrm>
          <a:prstGeom prst="rightBrace">
            <a:avLst>
              <a:gd name="adj1" fmla="val 40271"/>
              <a:gd name="adj2" fmla="val 50000"/>
            </a:avLst>
          </a:prstGeom>
          <a:noFill/>
          <a:ln w="28575" cap="rnd">
            <a:solidFill>
              <a:schemeClr val="accent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2133600" y="3962400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 i="1">
                <a:solidFill>
                  <a:schemeClr val="accent1"/>
                </a:solidFill>
              </a:defRPr>
            </a:lvl1pPr>
          </a:lstStyle>
          <a:p>
            <a:r>
              <a:rPr lang="es-ES" altLang="es-ES" dirty="0"/>
              <a:t>Otras enfermedades del hijo (%)</a:t>
            </a:r>
          </a:p>
        </p:txBody>
      </p:sp>
      <p:sp>
        <p:nvSpPr>
          <p:cNvPr id="29" name="28 CuadroTexto"/>
          <p:cNvSpPr txBox="1"/>
          <p:nvPr/>
        </p:nvSpPr>
        <p:spPr>
          <a:xfrm>
            <a:off x="7827962" y="6200001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i="1" dirty="0" smtClean="0"/>
              <a:t>Base Total: (367)</a:t>
            </a:r>
            <a:endParaRPr lang="es-ES" sz="1200" i="1" dirty="0"/>
          </a:p>
        </p:txBody>
      </p:sp>
    </p:spTree>
    <p:extLst>
      <p:ext uri="{BB962C8B-B14F-4D97-AF65-F5344CB8AC3E}">
        <p14:creationId xmlns:p14="http://schemas.microsoft.com/office/powerpoint/2010/main" val="14610530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Rectángulo redondeado"/>
          <p:cNvSpPr/>
          <p:nvPr/>
        </p:nvSpPr>
        <p:spPr>
          <a:xfrm>
            <a:off x="533400" y="1464678"/>
            <a:ext cx="8153400" cy="3539782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919162" y="5638800"/>
            <a:ext cx="7539038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defRPr sz="1400" b="1">
                <a:cs typeface="Arial" charset="0"/>
              </a:defRPr>
            </a:lvl1pPr>
            <a:lvl2pPr marL="742950" indent="-285750" eaLnBrk="0" hangingPunct="0">
              <a:defRPr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9pPr>
          </a:lstStyle>
          <a:p>
            <a:r>
              <a:rPr lang="es-ES" i="1" dirty="0" smtClean="0">
                <a:solidFill>
                  <a:srgbClr val="0070C0"/>
                </a:solidFill>
              </a:rPr>
              <a:t>Lo que más preocupa (33%) es sufrir hipoglucemias y no reconocerlas, lo que menos “pincharse delante de sus compañeros” (75% Nada + poco)</a:t>
            </a:r>
            <a:endParaRPr lang="es-ES" i="1" dirty="0">
              <a:solidFill>
                <a:srgbClr val="0070C0"/>
              </a:solidFill>
            </a:endParaRPr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533400" y="738664"/>
            <a:ext cx="8610600" cy="50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FF"/>
                    </a:gs>
                    <a:gs pos="100000">
                      <a:srgbClr val="D5E5F3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r>
              <a:rPr lang="es-ES" sz="1400" dirty="0" smtClean="0"/>
              <a:t>63. Y, por último ¿en qué medida te preocupan los siguientes aspectos sobre la diabetes? </a:t>
            </a:r>
            <a:r>
              <a:rPr lang="es-ES" sz="1400" dirty="0" smtClean="0">
                <a:solidFill>
                  <a:srgbClr val="FF3300"/>
                </a:solidFill>
              </a:rPr>
              <a:t>(% </a:t>
            </a:r>
            <a:r>
              <a:rPr lang="es-ES" sz="1400" dirty="0">
                <a:solidFill>
                  <a:srgbClr val="FF3300"/>
                </a:solidFill>
              </a:rPr>
              <a:t>- </a:t>
            </a:r>
            <a:r>
              <a:rPr lang="es-ES" sz="1400" dirty="0" smtClean="0">
                <a:solidFill>
                  <a:srgbClr val="FF3300"/>
                </a:solidFill>
              </a:rPr>
              <a:t>sugerida y única)</a:t>
            </a:r>
          </a:p>
        </p:txBody>
      </p:sp>
      <p:graphicFrame>
        <p:nvGraphicFramePr>
          <p:cNvPr id="18" name="Char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976476"/>
              </p:ext>
            </p:extLst>
          </p:nvPr>
        </p:nvGraphicFramePr>
        <p:xfrm>
          <a:off x="533400" y="1316392"/>
          <a:ext cx="8000999" cy="35911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20 CuadroTexto"/>
          <p:cNvSpPr txBox="1"/>
          <p:nvPr/>
        </p:nvSpPr>
        <p:spPr>
          <a:xfrm>
            <a:off x="4324350" y="1305350"/>
            <a:ext cx="10287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 i="1" dirty="0" smtClean="0">
                <a:solidFill>
                  <a:schemeClr val="accent1"/>
                </a:solidFill>
              </a:rPr>
              <a:t>% Total</a:t>
            </a:r>
            <a:endParaRPr lang="es-ES" sz="1600" i="1" dirty="0">
              <a:solidFill>
                <a:schemeClr val="accent1"/>
              </a:solidFill>
            </a:endParaRPr>
          </a:p>
        </p:txBody>
      </p:sp>
      <p:sp>
        <p:nvSpPr>
          <p:cNvPr id="32" name="Text Box 8"/>
          <p:cNvSpPr txBox="1">
            <a:spLocks noChangeArrowheads="1"/>
          </p:cNvSpPr>
          <p:nvPr/>
        </p:nvSpPr>
        <p:spPr bwMode="auto">
          <a:xfrm>
            <a:off x="990600" y="4859179"/>
            <a:ext cx="125730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Base</a:t>
            </a:r>
            <a:r>
              <a:rPr lang="en-US" sz="1000" dirty="0">
                <a:solidFill>
                  <a:srgbClr val="777777"/>
                </a:solidFill>
                <a:cs typeface="Arial" pitchFamily="34" charset="0"/>
              </a:rPr>
              <a:t>: 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Total       (367)</a:t>
            </a:r>
            <a:endParaRPr lang="en-US" sz="1000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762000" y="228600"/>
            <a:ext cx="75428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ctr"/>
            <a:r>
              <a:rPr lang="es-ES_tradnl" sz="2400" dirty="0" smtClean="0">
                <a:solidFill>
                  <a:srgbClr val="0099FF"/>
                </a:solidFill>
                <a:ea typeface="ＭＳ Ｐゴシック" charset="-128"/>
              </a:rPr>
              <a:t>6. Aspectos que preocupan</a:t>
            </a:r>
            <a:endParaRPr lang="es-ES_tradnl" sz="2400" dirty="0">
              <a:solidFill>
                <a:srgbClr val="0099FF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270389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CuadroTexto"/>
          <p:cNvSpPr txBox="1"/>
          <p:nvPr/>
        </p:nvSpPr>
        <p:spPr>
          <a:xfrm>
            <a:off x="535007" y="3183940"/>
            <a:ext cx="1874008" cy="3385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i="1" dirty="0">
                <a:solidFill>
                  <a:srgbClr val="009DD9"/>
                </a:solidFill>
              </a:rPr>
              <a:t>% </a:t>
            </a:r>
            <a:r>
              <a:rPr lang="es-ES" sz="1600" i="1" dirty="0" smtClean="0">
                <a:solidFill>
                  <a:srgbClr val="009DD9"/>
                </a:solidFill>
              </a:rPr>
              <a:t>Bastante + mucho</a:t>
            </a:r>
            <a:endParaRPr lang="es-ES" sz="1600" i="1" dirty="0">
              <a:solidFill>
                <a:srgbClr val="009DD9"/>
              </a:solidFill>
            </a:endParaRPr>
          </a:p>
        </p:txBody>
      </p:sp>
      <p:sp>
        <p:nvSpPr>
          <p:cNvPr id="6" name="Freeform 3"/>
          <p:cNvSpPr>
            <a:spLocks/>
          </p:cNvSpPr>
          <p:nvPr/>
        </p:nvSpPr>
        <p:spPr bwMode="auto">
          <a:xfrm>
            <a:off x="4571404" y="2950638"/>
            <a:ext cx="591895" cy="597926"/>
          </a:xfrm>
          <a:custGeom>
            <a:avLst/>
            <a:gdLst>
              <a:gd name="T0" fmla="*/ 0 w 336"/>
              <a:gd name="T1" fmla="*/ 278 h 356"/>
              <a:gd name="T2" fmla="*/ 6 w 336"/>
              <a:gd name="T3" fmla="*/ 230 h 356"/>
              <a:gd name="T4" fmla="*/ 48 w 336"/>
              <a:gd name="T5" fmla="*/ 202 h 356"/>
              <a:gd name="T6" fmla="*/ 43 w 336"/>
              <a:gd name="T7" fmla="*/ 181 h 356"/>
              <a:gd name="T8" fmla="*/ 94 w 336"/>
              <a:gd name="T9" fmla="*/ 136 h 356"/>
              <a:gd name="T10" fmla="*/ 103 w 336"/>
              <a:gd name="T11" fmla="*/ 108 h 356"/>
              <a:gd name="T12" fmla="*/ 126 w 336"/>
              <a:gd name="T13" fmla="*/ 108 h 356"/>
              <a:gd name="T14" fmla="*/ 128 w 336"/>
              <a:gd name="T15" fmla="*/ 91 h 356"/>
              <a:gd name="T16" fmla="*/ 193 w 336"/>
              <a:gd name="T17" fmla="*/ 26 h 356"/>
              <a:gd name="T18" fmla="*/ 224 w 336"/>
              <a:gd name="T19" fmla="*/ 0 h 356"/>
              <a:gd name="T20" fmla="*/ 259 w 336"/>
              <a:gd name="T21" fmla="*/ 34 h 356"/>
              <a:gd name="T22" fmla="*/ 253 w 336"/>
              <a:gd name="T23" fmla="*/ 54 h 356"/>
              <a:gd name="T24" fmla="*/ 247 w 336"/>
              <a:gd name="T25" fmla="*/ 71 h 356"/>
              <a:gd name="T26" fmla="*/ 273 w 336"/>
              <a:gd name="T27" fmla="*/ 159 h 356"/>
              <a:gd name="T28" fmla="*/ 293 w 336"/>
              <a:gd name="T29" fmla="*/ 164 h 356"/>
              <a:gd name="T30" fmla="*/ 312 w 336"/>
              <a:gd name="T31" fmla="*/ 261 h 356"/>
              <a:gd name="T32" fmla="*/ 335 w 336"/>
              <a:gd name="T33" fmla="*/ 278 h 356"/>
              <a:gd name="T34" fmla="*/ 335 w 336"/>
              <a:gd name="T35" fmla="*/ 295 h 356"/>
              <a:gd name="T36" fmla="*/ 307 w 336"/>
              <a:gd name="T37" fmla="*/ 304 h 356"/>
              <a:gd name="T38" fmla="*/ 312 w 336"/>
              <a:gd name="T39" fmla="*/ 321 h 356"/>
              <a:gd name="T40" fmla="*/ 270 w 336"/>
              <a:gd name="T41" fmla="*/ 304 h 356"/>
              <a:gd name="T42" fmla="*/ 207 w 336"/>
              <a:gd name="T43" fmla="*/ 355 h 356"/>
              <a:gd name="T44" fmla="*/ 199 w 336"/>
              <a:gd name="T45" fmla="*/ 335 h 356"/>
              <a:gd name="T46" fmla="*/ 216 w 336"/>
              <a:gd name="T47" fmla="*/ 315 h 356"/>
              <a:gd name="T48" fmla="*/ 214 w 336"/>
              <a:gd name="T49" fmla="*/ 295 h 356"/>
              <a:gd name="T50" fmla="*/ 151 w 336"/>
              <a:gd name="T51" fmla="*/ 286 h 356"/>
              <a:gd name="T52" fmla="*/ 91 w 336"/>
              <a:gd name="T53" fmla="*/ 247 h 356"/>
              <a:gd name="T54" fmla="*/ 52 w 336"/>
              <a:gd name="T55" fmla="*/ 269 h 356"/>
              <a:gd name="T56" fmla="*/ 0 w 336"/>
              <a:gd name="T57" fmla="*/ 278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336" h="356">
                <a:moveTo>
                  <a:pt x="0" y="278"/>
                </a:moveTo>
                <a:lnTo>
                  <a:pt x="6" y="230"/>
                </a:lnTo>
                <a:lnTo>
                  <a:pt x="48" y="202"/>
                </a:lnTo>
                <a:lnTo>
                  <a:pt x="43" y="181"/>
                </a:lnTo>
                <a:lnTo>
                  <a:pt x="94" y="136"/>
                </a:lnTo>
                <a:lnTo>
                  <a:pt x="103" y="108"/>
                </a:lnTo>
                <a:lnTo>
                  <a:pt x="126" y="108"/>
                </a:lnTo>
                <a:lnTo>
                  <a:pt x="128" y="91"/>
                </a:lnTo>
                <a:lnTo>
                  <a:pt x="193" y="26"/>
                </a:lnTo>
                <a:lnTo>
                  <a:pt x="224" y="0"/>
                </a:lnTo>
                <a:lnTo>
                  <a:pt x="259" y="34"/>
                </a:lnTo>
                <a:lnTo>
                  <a:pt x="253" y="54"/>
                </a:lnTo>
                <a:lnTo>
                  <a:pt x="247" y="71"/>
                </a:lnTo>
                <a:lnTo>
                  <a:pt x="273" y="159"/>
                </a:lnTo>
                <a:lnTo>
                  <a:pt x="293" y="164"/>
                </a:lnTo>
                <a:lnTo>
                  <a:pt x="312" y="261"/>
                </a:lnTo>
                <a:lnTo>
                  <a:pt x="335" y="278"/>
                </a:lnTo>
                <a:lnTo>
                  <a:pt x="335" y="295"/>
                </a:lnTo>
                <a:lnTo>
                  <a:pt x="307" y="304"/>
                </a:lnTo>
                <a:lnTo>
                  <a:pt x="312" y="321"/>
                </a:lnTo>
                <a:lnTo>
                  <a:pt x="270" y="304"/>
                </a:lnTo>
                <a:lnTo>
                  <a:pt x="207" y="355"/>
                </a:lnTo>
                <a:lnTo>
                  <a:pt x="199" y="335"/>
                </a:lnTo>
                <a:lnTo>
                  <a:pt x="216" y="315"/>
                </a:lnTo>
                <a:lnTo>
                  <a:pt x="214" y="295"/>
                </a:lnTo>
                <a:lnTo>
                  <a:pt x="151" y="286"/>
                </a:lnTo>
                <a:lnTo>
                  <a:pt x="91" y="247"/>
                </a:lnTo>
                <a:lnTo>
                  <a:pt x="52" y="269"/>
                </a:lnTo>
                <a:lnTo>
                  <a:pt x="0" y="278"/>
                </a:lnTo>
              </a:path>
            </a:pathLst>
          </a:custGeom>
          <a:solidFill>
            <a:schemeClr val="accent1">
              <a:lumMod val="5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7" name="Freeform 4"/>
          <p:cNvSpPr>
            <a:spLocks/>
          </p:cNvSpPr>
          <p:nvPr/>
        </p:nvSpPr>
        <p:spPr bwMode="auto">
          <a:xfrm>
            <a:off x="3372515" y="3274393"/>
            <a:ext cx="1167181" cy="1225019"/>
          </a:xfrm>
          <a:custGeom>
            <a:avLst/>
            <a:gdLst>
              <a:gd name="T0" fmla="*/ 204 w 662"/>
              <a:gd name="T1" fmla="*/ 48 h 731"/>
              <a:gd name="T2" fmla="*/ 233 w 662"/>
              <a:gd name="T3" fmla="*/ 59 h 731"/>
              <a:gd name="T4" fmla="*/ 281 w 662"/>
              <a:gd name="T5" fmla="*/ 23 h 731"/>
              <a:gd name="T6" fmla="*/ 332 w 662"/>
              <a:gd name="T7" fmla="*/ 0 h 731"/>
              <a:gd name="T8" fmla="*/ 402 w 662"/>
              <a:gd name="T9" fmla="*/ 43 h 731"/>
              <a:gd name="T10" fmla="*/ 442 w 662"/>
              <a:gd name="T11" fmla="*/ 48 h 731"/>
              <a:gd name="T12" fmla="*/ 499 w 662"/>
              <a:gd name="T13" fmla="*/ 57 h 731"/>
              <a:gd name="T14" fmla="*/ 513 w 662"/>
              <a:gd name="T15" fmla="*/ 102 h 731"/>
              <a:gd name="T16" fmla="*/ 499 w 662"/>
              <a:gd name="T17" fmla="*/ 139 h 731"/>
              <a:gd name="T18" fmla="*/ 556 w 662"/>
              <a:gd name="T19" fmla="*/ 207 h 731"/>
              <a:gd name="T20" fmla="*/ 544 w 662"/>
              <a:gd name="T21" fmla="*/ 235 h 731"/>
              <a:gd name="T22" fmla="*/ 576 w 662"/>
              <a:gd name="T23" fmla="*/ 275 h 731"/>
              <a:gd name="T24" fmla="*/ 607 w 662"/>
              <a:gd name="T25" fmla="*/ 315 h 731"/>
              <a:gd name="T26" fmla="*/ 661 w 662"/>
              <a:gd name="T27" fmla="*/ 318 h 731"/>
              <a:gd name="T28" fmla="*/ 652 w 662"/>
              <a:gd name="T29" fmla="*/ 361 h 731"/>
              <a:gd name="T30" fmla="*/ 590 w 662"/>
              <a:gd name="T31" fmla="*/ 392 h 731"/>
              <a:gd name="T32" fmla="*/ 599 w 662"/>
              <a:gd name="T33" fmla="*/ 440 h 731"/>
              <a:gd name="T34" fmla="*/ 576 w 662"/>
              <a:gd name="T35" fmla="*/ 482 h 731"/>
              <a:gd name="T36" fmla="*/ 536 w 662"/>
              <a:gd name="T37" fmla="*/ 497 h 731"/>
              <a:gd name="T38" fmla="*/ 525 w 662"/>
              <a:gd name="T39" fmla="*/ 525 h 731"/>
              <a:gd name="T40" fmla="*/ 449 w 662"/>
              <a:gd name="T41" fmla="*/ 576 h 731"/>
              <a:gd name="T42" fmla="*/ 457 w 662"/>
              <a:gd name="T43" fmla="*/ 639 h 731"/>
              <a:gd name="T44" fmla="*/ 402 w 662"/>
              <a:gd name="T45" fmla="*/ 642 h 731"/>
              <a:gd name="T46" fmla="*/ 357 w 662"/>
              <a:gd name="T47" fmla="*/ 678 h 731"/>
              <a:gd name="T48" fmla="*/ 354 w 662"/>
              <a:gd name="T49" fmla="*/ 718 h 731"/>
              <a:gd name="T50" fmla="*/ 321 w 662"/>
              <a:gd name="T51" fmla="*/ 724 h 731"/>
              <a:gd name="T52" fmla="*/ 255 w 662"/>
              <a:gd name="T53" fmla="*/ 701 h 731"/>
              <a:gd name="T54" fmla="*/ 150 w 662"/>
              <a:gd name="T55" fmla="*/ 636 h 731"/>
              <a:gd name="T56" fmla="*/ 102 w 662"/>
              <a:gd name="T57" fmla="*/ 636 h 731"/>
              <a:gd name="T58" fmla="*/ 91 w 662"/>
              <a:gd name="T59" fmla="*/ 630 h 731"/>
              <a:gd name="T60" fmla="*/ 76 w 662"/>
              <a:gd name="T61" fmla="*/ 604 h 731"/>
              <a:gd name="T62" fmla="*/ 43 w 662"/>
              <a:gd name="T63" fmla="*/ 568 h 731"/>
              <a:gd name="T64" fmla="*/ 23 w 662"/>
              <a:gd name="T65" fmla="*/ 530 h 731"/>
              <a:gd name="T66" fmla="*/ 51 w 662"/>
              <a:gd name="T67" fmla="*/ 480 h 731"/>
              <a:gd name="T68" fmla="*/ 85 w 662"/>
              <a:gd name="T69" fmla="*/ 432 h 731"/>
              <a:gd name="T70" fmla="*/ 105 w 662"/>
              <a:gd name="T71" fmla="*/ 406 h 731"/>
              <a:gd name="T72" fmla="*/ 99 w 662"/>
              <a:gd name="T73" fmla="*/ 363 h 731"/>
              <a:gd name="T74" fmla="*/ 71 w 662"/>
              <a:gd name="T75" fmla="*/ 344 h 731"/>
              <a:gd name="T76" fmla="*/ 68 w 662"/>
              <a:gd name="T77" fmla="*/ 301 h 731"/>
              <a:gd name="T78" fmla="*/ 43 w 662"/>
              <a:gd name="T79" fmla="*/ 261 h 731"/>
              <a:gd name="T80" fmla="*/ 23 w 662"/>
              <a:gd name="T81" fmla="*/ 227 h 731"/>
              <a:gd name="T82" fmla="*/ 0 w 662"/>
              <a:gd name="T83" fmla="*/ 199 h 731"/>
              <a:gd name="T84" fmla="*/ 131 w 662"/>
              <a:gd name="T85" fmla="*/ 159 h 731"/>
              <a:gd name="T86" fmla="*/ 156 w 662"/>
              <a:gd name="T87" fmla="*/ 147 h 731"/>
              <a:gd name="T88" fmla="*/ 173 w 662"/>
              <a:gd name="T89" fmla="*/ 102 h 7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62" h="731">
                <a:moveTo>
                  <a:pt x="164" y="68"/>
                </a:moveTo>
                <a:lnTo>
                  <a:pt x="204" y="48"/>
                </a:lnTo>
                <a:lnTo>
                  <a:pt x="226" y="65"/>
                </a:lnTo>
                <a:lnTo>
                  <a:pt x="233" y="59"/>
                </a:lnTo>
                <a:lnTo>
                  <a:pt x="250" y="31"/>
                </a:lnTo>
                <a:lnTo>
                  <a:pt x="281" y="23"/>
                </a:lnTo>
                <a:lnTo>
                  <a:pt x="312" y="0"/>
                </a:lnTo>
                <a:lnTo>
                  <a:pt x="332" y="0"/>
                </a:lnTo>
                <a:lnTo>
                  <a:pt x="374" y="48"/>
                </a:lnTo>
                <a:lnTo>
                  <a:pt x="402" y="43"/>
                </a:lnTo>
                <a:lnTo>
                  <a:pt x="420" y="54"/>
                </a:lnTo>
                <a:lnTo>
                  <a:pt x="442" y="48"/>
                </a:lnTo>
                <a:lnTo>
                  <a:pt x="468" y="74"/>
                </a:lnTo>
                <a:lnTo>
                  <a:pt x="499" y="57"/>
                </a:lnTo>
                <a:lnTo>
                  <a:pt x="511" y="65"/>
                </a:lnTo>
                <a:lnTo>
                  <a:pt x="513" y="102"/>
                </a:lnTo>
                <a:lnTo>
                  <a:pt x="522" y="116"/>
                </a:lnTo>
                <a:lnTo>
                  <a:pt x="499" y="139"/>
                </a:lnTo>
                <a:lnTo>
                  <a:pt x="502" y="156"/>
                </a:lnTo>
                <a:lnTo>
                  <a:pt x="556" y="207"/>
                </a:lnTo>
                <a:lnTo>
                  <a:pt x="564" y="216"/>
                </a:lnTo>
                <a:lnTo>
                  <a:pt x="544" y="235"/>
                </a:lnTo>
                <a:lnTo>
                  <a:pt x="556" y="256"/>
                </a:lnTo>
                <a:lnTo>
                  <a:pt x="576" y="275"/>
                </a:lnTo>
                <a:lnTo>
                  <a:pt x="587" y="315"/>
                </a:lnTo>
                <a:lnTo>
                  <a:pt x="607" y="315"/>
                </a:lnTo>
                <a:lnTo>
                  <a:pt x="649" y="307"/>
                </a:lnTo>
                <a:lnTo>
                  <a:pt x="661" y="318"/>
                </a:lnTo>
                <a:lnTo>
                  <a:pt x="658" y="349"/>
                </a:lnTo>
                <a:lnTo>
                  <a:pt x="652" y="361"/>
                </a:lnTo>
                <a:lnTo>
                  <a:pt x="624" y="369"/>
                </a:lnTo>
                <a:lnTo>
                  <a:pt x="590" y="392"/>
                </a:lnTo>
                <a:lnTo>
                  <a:pt x="590" y="418"/>
                </a:lnTo>
                <a:lnTo>
                  <a:pt x="599" y="440"/>
                </a:lnTo>
                <a:lnTo>
                  <a:pt x="576" y="468"/>
                </a:lnTo>
                <a:lnTo>
                  <a:pt x="576" y="482"/>
                </a:lnTo>
                <a:lnTo>
                  <a:pt x="561" y="499"/>
                </a:lnTo>
                <a:lnTo>
                  <a:pt x="536" y="497"/>
                </a:lnTo>
                <a:lnTo>
                  <a:pt x="525" y="508"/>
                </a:lnTo>
                <a:lnTo>
                  <a:pt x="525" y="525"/>
                </a:lnTo>
                <a:lnTo>
                  <a:pt x="480" y="542"/>
                </a:lnTo>
                <a:lnTo>
                  <a:pt x="449" y="576"/>
                </a:lnTo>
                <a:lnTo>
                  <a:pt x="445" y="596"/>
                </a:lnTo>
                <a:lnTo>
                  <a:pt x="457" y="639"/>
                </a:lnTo>
                <a:lnTo>
                  <a:pt x="431" y="665"/>
                </a:lnTo>
                <a:lnTo>
                  <a:pt x="402" y="642"/>
                </a:lnTo>
                <a:lnTo>
                  <a:pt x="392" y="642"/>
                </a:lnTo>
                <a:lnTo>
                  <a:pt x="357" y="678"/>
                </a:lnTo>
                <a:lnTo>
                  <a:pt x="363" y="704"/>
                </a:lnTo>
                <a:lnTo>
                  <a:pt x="354" y="718"/>
                </a:lnTo>
                <a:lnTo>
                  <a:pt x="335" y="710"/>
                </a:lnTo>
                <a:lnTo>
                  <a:pt x="321" y="724"/>
                </a:lnTo>
                <a:lnTo>
                  <a:pt x="312" y="730"/>
                </a:lnTo>
                <a:lnTo>
                  <a:pt x="255" y="701"/>
                </a:lnTo>
                <a:lnTo>
                  <a:pt x="173" y="673"/>
                </a:lnTo>
                <a:lnTo>
                  <a:pt x="150" y="636"/>
                </a:lnTo>
                <a:lnTo>
                  <a:pt x="116" y="653"/>
                </a:lnTo>
                <a:lnTo>
                  <a:pt x="102" y="636"/>
                </a:lnTo>
                <a:lnTo>
                  <a:pt x="85" y="642"/>
                </a:lnTo>
                <a:lnTo>
                  <a:pt x="91" y="630"/>
                </a:lnTo>
                <a:lnTo>
                  <a:pt x="79" y="613"/>
                </a:lnTo>
                <a:lnTo>
                  <a:pt x="76" y="604"/>
                </a:lnTo>
                <a:lnTo>
                  <a:pt x="43" y="576"/>
                </a:lnTo>
                <a:lnTo>
                  <a:pt x="43" y="568"/>
                </a:lnTo>
                <a:lnTo>
                  <a:pt x="23" y="548"/>
                </a:lnTo>
                <a:lnTo>
                  <a:pt x="23" y="530"/>
                </a:lnTo>
                <a:lnTo>
                  <a:pt x="37" y="502"/>
                </a:lnTo>
                <a:lnTo>
                  <a:pt x="51" y="480"/>
                </a:lnTo>
                <a:lnTo>
                  <a:pt x="51" y="460"/>
                </a:lnTo>
                <a:lnTo>
                  <a:pt x="85" y="432"/>
                </a:lnTo>
                <a:lnTo>
                  <a:pt x="99" y="426"/>
                </a:lnTo>
                <a:lnTo>
                  <a:pt x="105" y="406"/>
                </a:lnTo>
                <a:lnTo>
                  <a:pt x="111" y="371"/>
                </a:lnTo>
                <a:lnTo>
                  <a:pt x="99" y="363"/>
                </a:lnTo>
                <a:lnTo>
                  <a:pt x="83" y="366"/>
                </a:lnTo>
                <a:lnTo>
                  <a:pt x="71" y="344"/>
                </a:lnTo>
                <a:lnTo>
                  <a:pt x="68" y="309"/>
                </a:lnTo>
                <a:lnTo>
                  <a:pt x="68" y="301"/>
                </a:lnTo>
                <a:lnTo>
                  <a:pt x="45" y="287"/>
                </a:lnTo>
                <a:lnTo>
                  <a:pt x="43" y="261"/>
                </a:lnTo>
                <a:lnTo>
                  <a:pt x="34" y="247"/>
                </a:lnTo>
                <a:lnTo>
                  <a:pt x="23" y="227"/>
                </a:lnTo>
                <a:lnTo>
                  <a:pt x="0" y="204"/>
                </a:lnTo>
                <a:lnTo>
                  <a:pt x="0" y="199"/>
                </a:lnTo>
                <a:lnTo>
                  <a:pt x="99" y="199"/>
                </a:lnTo>
                <a:lnTo>
                  <a:pt x="131" y="159"/>
                </a:lnTo>
                <a:lnTo>
                  <a:pt x="150" y="162"/>
                </a:lnTo>
                <a:lnTo>
                  <a:pt x="156" y="147"/>
                </a:lnTo>
                <a:lnTo>
                  <a:pt x="164" y="122"/>
                </a:lnTo>
                <a:lnTo>
                  <a:pt x="173" y="102"/>
                </a:lnTo>
                <a:lnTo>
                  <a:pt x="164" y="68"/>
                </a:lnTo>
              </a:path>
            </a:pathLst>
          </a:custGeom>
          <a:solidFill>
            <a:srgbClr val="FFDD4F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>
            <a:off x="4246768" y="2855845"/>
            <a:ext cx="1802864" cy="1624609"/>
          </a:xfrm>
          <a:custGeom>
            <a:avLst/>
            <a:gdLst>
              <a:gd name="T0" fmla="*/ 82 w 1022"/>
              <a:gd name="T1" fmla="*/ 333 h 969"/>
              <a:gd name="T2" fmla="*/ 142 w 1022"/>
              <a:gd name="T3" fmla="*/ 298 h 969"/>
              <a:gd name="T4" fmla="*/ 184 w 1022"/>
              <a:gd name="T5" fmla="*/ 335 h 969"/>
              <a:gd name="T6" fmla="*/ 332 w 1022"/>
              <a:gd name="T7" fmla="*/ 341 h 969"/>
              <a:gd name="T8" fmla="*/ 397 w 1022"/>
              <a:gd name="T9" fmla="*/ 372 h 969"/>
              <a:gd name="T10" fmla="*/ 451 w 1022"/>
              <a:gd name="T11" fmla="*/ 361 h 969"/>
              <a:gd name="T12" fmla="*/ 516 w 1022"/>
              <a:gd name="T13" fmla="*/ 352 h 969"/>
              <a:gd name="T14" fmla="*/ 473 w 1022"/>
              <a:gd name="T15" fmla="*/ 224 h 969"/>
              <a:gd name="T16" fmla="*/ 428 w 1022"/>
              <a:gd name="T17" fmla="*/ 125 h 969"/>
              <a:gd name="T18" fmla="*/ 448 w 1022"/>
              <a:gd name="T19" fmla="*/ 40 h 969"/>
              <a:gd name="T20" fmla="*/ 510 w 1022"/>
              <a:gd name="T21" fmla="*/ 17 h 969"/>
              <a:gd name="T22" fmla="*/ 558 w 1022"/>
              <a:gd name="T23" fmla="*/ 14 h 969"/>
              <a:gd name="T24" fmla="*/ 653 w 1022"/>
              <a:gd name="T25" fmla="*/ 31 h 969"/>
              <a:gd name="T26" fmla="*/ 667 w 1022"/>
              <a:gd name="T27" fmla="*/ 86 h 969"/>
              <a:gd name="T28" fmla="*/ 762 w 1022"/>
              <a:gd name="T29" fmla="*/ 47 h 969"/>
              <a:gd name="T30" fmla="*/ 846 w 1022"/>
              <a:gd name="T31" fmla="*/ 188 h 969"/>
              <a:gd name="T32" fmla="*/ 853 w 1022"/>
              <a:gd name="T33" fmla="*/ 217 h 969"/>
              <a:gd name="T34" fmla="*/ 824 w 1022"/>
              <a:gd name="T35" fmla="*/ 219 h 969"/>
              <a:gd name="T36" fmla="*/ 804 w 1022"/>
              <a:gd name="T37" fmla="*/ 256 h 969"/>
              <a:gd name="T38" fmla="*/ 824 w 1022"/>
              <a:gd name="T39" fmla="*/ 327 h 969"/>
              <a:gd name="T40" fmla="*/ 908 w 1022"/>
              <a:gd name="T41" fmla="*/ 378 h 969"/>
              <a:gd name="T42" fmla="*/ 948 w 1022"/>
              <a:gd name="T43" fmla="*/ 443 h 969"/>
              <a:gd name="T44" fmla="*/ 922 w 1022"/>
              <a:gd name="T45" fmla="*/ 488 h 969"/>
              <a:gd name="T46" fmla="*/ 900 w 1022"/>
              <a:gd name="T47" fmla="*/ 571 h 969"/>
              <a:gd name="T48" fmla="*/ 959 w 1022"/>
              <a:gd name="T49" fmla="*/ 602 h 969"/>
              <a:gd name="T50" fmla="*/ 953 w 1022"/>
              <a:gd name="T51" fmla="*/ 687 h 969"/>
              <a:gd name="T52" fmla="*/ 1021 w 1022"/>
              <a:gd name="T53" fmla="*/ 735 h 969"/>
              <a:gd name="T54" fmla="*/ 995 w 1022"/>
              <a:gd name="T55" fmla="*/ 778 h 969"/>
              <a:gd name="T56" fmla="*/ 945 w 1022"/>
              <a:gd name="T57" fmla="*/ 769 h 969"/>
              <a:gd name="T58" fmla="*/ 910 w 1022"/>
              <a:gd name="T59" fmla="*/ 766 h 969"/>
              <a:gd name="T60" fmla="*/ 885 w 1022"/>
              <a:gd name="T61" fmla="*/ 840 h 969"/>
              <a:gd name="T62" fmla="*/ 843 w 1022"/>
              <a:gd name="T63" fmla="*/ 860 h 969"/>
              <a:gd name="T64" fmla="*/ 808 w 1022"/>
              <a:gd name="T65" fmla="*/ 885 h 969"/>
              <a:gd name="T66" fmla="*/ 729 w 1022"/>
              <a:gd name="T67" fmla="*/ 925 h 969"/>
              <a:gd name="T68" fmla="*/ 650 w 1022"/>
              <a:gd name="T69" fmla="*/ 951 h 969"/>
              <a:gd name="T70" fmla="*/ 624 w 1022"/>
              <a:gd name="T71" fmla="*/ 835 h 969"/>
              <a:gd name="T72" fmla="*/ 570 w 1022"/>
              <a:gd name="T73" fmla="*/ 840 h 969"/>
              <a:gd name="T74" fmla="*/ 513 w 1022"/>
              <a:gd name="T75" fmla="*/ 840 h 969"/>
              <a:gd name="T76" fmla="*/ 428 w 1022"/>
              <a:gd name="T77" fmla="*/ 857 h 969"/>
              <a:gd name="T78" fmla="*/ 358 w 1022"/>
              <a:gd name="T79" fmla="*/ 846 h 969"/>
              <a:gd name="T80" fmla="*/ 252 w 1022"/>
              <a:gd name="T81" fmla="*/ 866 h 969"/>
              <a:gd name="T82" fmla="*/ 113 w 1022"/>
              <a:gd name="T83" fmla="*/ 792 h 969"/>
              <a:gd name="T84" fmla="*/ 76 w 1022"/>
              <a:gd name="T85" fmla="*/ 713 h 969"/>
              <a:gd name="T86" fmla="*/ 90 w 1022"/>
              <a:gd name="T87" fmla="*/ 642 h 969"/>
              <a:gd name="T88" fmla="*/ 159 w 1022"/>
              <a:gd name="T89" fmla="*/ 597 h 969"/>
              <a:gd name="T90" fmla="*/ 130 w 1022"/>
              <a:gd name="T91" fmla="*/ 559 h 969"/>
              <a:gd name="T92" fmla="*/ 79 w 1022"/>
              <a:gd name="T93" fmla="*/ 540 h 969"/>
              <a:gd name="T94" fmla="*/ 48 w 1022"/>
              <a:gd name="T95" fmla="*/ 485 h 969"/>
              <a:gd name="T96" fmla="*/ 2 w 1022"/>
              <a:gd name="T97" fmla="*/ 395 h 9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022" h="969">
                <a:moveTo>
                  <a:pt x="25" y="364"/>
                </a:moveTo>
                <a:lnTo>
                  <a:pt x="54" y="341"/>
                </a:lnTo>
                <a:lnTo>
                  <a:pt x="82" y="333"/>
                </a:lnTo>
                <a:lnTo>
                  <a:pt x="111" y="329"/>
                </a:lnTo>
                <a:lnTo>
                  <a:pt x="119" y="307"/>
                </a:lnTo>
                <a:lnTo>
                  <a:pt x="142" y="298"/>
                </a:lnTo>
                <a:lnTo>
                  <a:pt x="156" y="318"/>
                </a:lnTo>
                <a:lnTo>
                  <a:pt x="164" y="341"/>
                </a:lnTo>
                <a:lnTo>
                  <a:pt x="184" y="335"/>
                </a:lnTo>
                <a:lnTo>
                  <a:pt x="227" y="326"/>
                </a:lnTo>
                <a:lnTo>
                  <a:pt x="275" y="304"/>
                </a:lnTo>
                <a:lnTo>
                  <a:pt x="332" y="341"/>
                </a:lnTo>
                <a:lnTo>
                  <a:pt x="391" y="352"/>
                </a:lnTo>
                <a:lnTo>
                  <a:pt x="397" y="366"/>
                </a:lnTo>
                <a:lnTo>
                  <a:pt x="397" y="372"/>
                </a:lnTo>
                <a:lnTo>
                  <a:pt x="380" y="392"/>
                </a:lnTo>
                <a:lnTo>
                  <a:pt x="391" y="414"/>
                </a:lnTo>
                <a:lnTo>
                  <a:pt x="451" y="361"/>
                </a:lnTo>
                <a:lnTo>
                  <a:pt x="494" y="381"/>
                </a:lnTo>
                <a:lnTo>
                  <a:pt x="491" y="361"/>
                </a:lnTo>
                <a:lnTo>
                  <a:pt x="516" y="352"/>
                </a:lnTo>
                <a:lnTo>
                  <a:pt x="516" y="335"/>
                </a:lnTo>
                <a:lnTo>
                  <a:pt x="494" y="315"/>
                </a:lnTo>
                <a:lnTo>
                  <a:pt x="473" y="224"/>
                </a:lnTo>
                <a:lnTo>
                  <a:pt x="470" y="219"/>
                </a:lnTo>
                <a:lnTo>
                  <a:pt x="460" y="219"/>
                </a:lnTo>
                <a:lnTo>
                  <a:pt x="428" y="125"/>
                </a:lnTo>
                <a:lnTo>
                  <a:pt x="439" y="91"/>
                </a:lnTo>
                <a:lnTo>
                  <a:pt x="406" y="57"/>
                </a:lnTo>
                <a:lnTo>
                  <a:pt x="448" y="40"/>
                </a:lnTo>
                <a:lnTo>
                  <a:pt x="479" y="12"/>
                </a:lnTo>
                <a:lnTo>
                  <a:pt x="502" y="3"/>
                </a:lnTo>
                <a:lnTo>
                  <a:pt x="510" y="17"/>
                </a:lnTo>
                <a:lnTo>
                  <a:pt x="525" y="17"/>
                </a:lnTo>
                <a:lnTo>
                  <a:pt x="548" y="0"/>
                </a:lnTo>
                <a:lnTo>
                  <a:pt x="558" y="14"/>
                </a:lnTo>
                <a:lnTo>
                  <a:pt x="575" y="12"/>
                </a:lnTo>
                <a:lnTo>
                  <a:pt x="613" y="26"/>
                </a:lnTo>
                <a:lnTo>
                  <a:pt x="653" y="31"/>
                </a:lnTo>
                <a:lnTo>
                  <a:pt x="627" y="48"/>
                </a:lnTo>
                <a:lnTo>
                  <a:pt x="646" y="97"/>
                </a:lnTo>
                <a:lnTo>
                  <a:pt x="667" y="86"/>
                </a:lnTo>
                <a:lnTo>
                  <a:pt x="715" y="83"/>
                </a:lnTo>
                <a:lnTo>
                  <a:pt x="738" y="69"/>
                </a:lnTo>
                <a:lnTo>
                  <a:pt x="762" y="47"/>
                </a:lnTo>
                <a:lnTo>
                  <a:pt x="825" y="109"/>
                </a:lnTo>
                <a:lnTo>
                  <a:pt x="847" y="121"/>
                </a:lnTo>
                <a:lnTo>
                  <a:pt x="846" y="188"/>
                </a:lnTo>
                <a:lnTo>
                  <a:pt x="862" y="196"/>
                </a:lnTo>
                <a:lnTo>
                  <a:pt x="861" y="212"/>
                </a:lnTo>
                <a:lnTo>
                  <a:pt x="853" y="217"/>
                </a:lnTo>
                <a:lnTo>
                  <a:pt x="844" y="208"/>
                </a:lnTo>
                <a:lnTo>
                  <a:pt x="835" y="212"/>
                </a:lnTo>
                <a:lnTo>
                  <a:pt x="824" y="219"/>
                </a:lnTo>
                <a:lnTo>
                  <a:pt x="823" y="237"/>
                </a:lnTo>
                <a:lnTo>
                  <a:pt x="813" y="247"/>
                </a:lnTo>
                <a:lnTo>
                  <a:pt x="804" y="256"/>
                </a:lnTo>
                <a:lnTo>
                  <a:pt x="791" y="261"/>
                </a:lnTo>
                <a:lnTo>
                  <a:pt x="805" y="290"/>
                </a:lnTo>
                <a:lnTo>
                  <a:pt x="824" y="327"/>
                </a:lnTo>
                <a:lnTo>
                  <a:pt x="853" y="317"/>
                </a:lnTo>
                <a:lnTo>
                  <a:pt x="891" y="373"/>
                </a:lnTo>
                <a:lnTo>
                  <a:pt x="908" y="378"/>
                </a:lnTo>
                <a:lnTo>
                  <a:pt x="932" y="392"/>
                </a:lnTo>
                <a:lnTo>
                  <a:pt x="945" y="414"/>
                </a:lnTo>
                <a:lnTo>
                  <a:pt x="948" y="443"/>
                </a:lnTo>
                <a:lnTo>
                  <a:pt x="928" y="469"/>
                </a:lnTo>
                <a:lnTo>
                  <a:pt x="919" y="471"/>
                </a:lnTo>
                <a:lnTo>
                  <a:pt x="922" y="488"/>
                </a:lnTo>
                <a:lnTo>
                  <a:pt x="885" y="497"/>
                </a:lnTo>
                <a:lnTo>
                  <a:pt x="874" y="557"/>
                </a:lnTo>
                <a:lnTo>
                  <a:pt x="900" y="571"/>
                </a:lnTo>
                <a:lnTo>
                  <a:pt x="924" y="576"/>
                </a:lnTo>
                <a:lnTo>
                  <a:pt x="950" y="590"/>
                </a:lnTo>
                <a:lnTo>
                  <a:pt x="959" y="602"/>
                </a:lnTo>
                <a:lnTo>
                  <a:pt x="948" y="636"/>
                </a:lnTo>
                <a:lnTo>
                  <a:pt x="948" y="670"/>
                </a:lnTo>
                <a:lnTo>
                  <a:pt x="953" y="687"/>
                </a:lnTo>
                <a:lnTo>
                  <a:pt x="1007" y="707"/>
                </a:lnTo>
                <a:lnTo>
                  <a:pt x="1019" y="716"/>
                </a:lnTo>
                <a:lnTo>
                  <a:pt x="1021" y="735"/>
                </a:lnTo>
                <a:lnTo>
                  <a:pt x="1010" y="749"/>
                </a:lnTo>
                <a:lnTo>
                  <a:pt x="1002" y="766"/>
                </a:lnTo>
                <a:lnTo>
                  <a:pt x="995" y="778"/>
                </a:lnTo>
                <a:lnTo>
                  <a:pt x="979" y="758"/>
                </a:lnTo>
                <a:lnTo>
                  <a:pt x="967" y="755"/>
                </a:lnTo>
                <a:lnTo>
                  <a:pt x="945" y="769"/>
                </a:lnTo>
                <a:lnTo>
                  <a:pt x="933" y="775"/>
                </a:lnTo>
                <a:lnTo>
                  <a:pt x="922" y="758"/>
                </a:lnTo>
                <a:lnTo>
                  <a:pt x="910" y="766"/>
                </a:lnTo>
                <a:lnTo>
                  <a:pt x="914" y="789"/>
                </a:lnTo>
                <a:lnTo>
                  <a:pt x="900" y="823"/>
                </a:lnTo>
                <a:lnTo>
                  <a:pt x="885" y="840"/>
                </a:lnTo>
                <a:lnTo>
                  <a:pt x="888" y="857"/>
                </a:lnTo>
                <a:lnTo>
                  <a:pt x="851" y="877"/>
                </a:lnTo>
                <a:lnTo>
                  <a:pt x="843" y="860"/>
                </a:lnTo>
                <a:lnTo>
                  <a:pt x="834" y="860"/>
                </a:lnTo>
                <a:lnTo>
                  <a:pt x="808" y="866"/>
                </a:lnTo>
                <a:lnTo>
                  <a:pt x="808" y="885"/>
                </a:lnTo>
                <a:lnTo>
                  <a:pt x="783" y="885"/>
                </a:lnTo>
                <a:lnTo>
                  <a:pt x="760" y="908"/>
                </a:lnTo>
                <a:lnTo>
                  <a:pt x="729" y="925"/>
                </a:lnTo>
                <a:lnTo>
                  <a:pt x="689" y="968"/>
                </a:lnTo>
                <a:lnTo>
                  <a:pt x="653" y="959"/>
                </a:lnTo>
                <a:lnTo>
                  <a:pt x="650" y="951"/>
                </a:lnTo>
                <a:lnTo>
                  <a:pt x="684" y="897"/>
                </a:lnTo>
                <a:lnTo>
                  <a:pt x="638" y="829"/>
                </a:lnTo>
                <a:lnTo>
                  <a:pt x="624" y="835"/>
                </a:lnTo>
                <a:lnTo>
                  <a:pt x="590" y="820"/>
                </a:lnTo>
                <a:lnTo>
                  <a:pt x="582" y="826"/>
                </a:lnTo>
                <a:lnTo>
                  <a:pt x="570" y="840"/>
                </a:lnTo>
                <a:lnTo>
                  <a:pt x="550" y="835"/>
                </a:lnTo>
                <a:lnTo>
                  <a:pt x="534" y="860"/>
                </a:lnTo>
                <a:lnTo>
                  <a:pt x="513" y="840"/>
                </a:lnTo>
                <a:lnTo>
                  <a:pt x="482" y="846"/>
                </a:lnTo>
                <a:lnTo>
                  <a:pt x="451" y="835"/>
                </a:lnTo>
                <a:lnTo>
                  <a:pt x="428" y="857"/>
                </a:lnTo>
                <a:lnTo>
                  <a:pt x="403" y="846"/>
                </a:lnTo>
                <a:lnTo>
                  <a:pt x="383" y="868"/>
                </a:lnTo>
                <a:lnTo>
                  <a:pt x="358" y="846"/>
                </a:lnTo>
                <a:lnTo>
                  <a:pt x="340" y="854"/>
                </a:lnTo>
                <a:lnTo>
                  <a:pt x="278" y="866"/>
                </a:lnTo>
                <a:lnTo>
                  <a:pt x="252" y="866"/>
                </a:lnTo>
                <a:lnTo>
                  <a:pt x="244" y="875"/>
                </a:lnTo>
                <a:lnTo>
                  <a:pt x="139" y="797"/>
                </a:lnTo>
                <a:lnTo>
                  <a:pt x="113" y="792"/>
                </a:lnTo>
                <a:lnTo>
                  <a:pt x="64" y="749"/>
                </a:lnTo>
                <a:lnTo>
                  <a:pt x="76" y="727"/>
                </a:lnTo>
                <a:lnTo>
                  <a:pt x="76" y="713"/>
                </a:lnTo>
                <a:lnTo>
                  <a:pt x="99" y="692"/>
                </a:lnTo>
                <a:lnTo>
                  <a:pt x="90" y="667"/>
                </a:lnTo>
                <a:lnTo>
                  <a:pt x="90" y="642"/>
                </a:lnTo>
                <a:lnTo>
                  <a:pt x="128" y="619"/>
                </a:lnTo>
                <a:lnTo>
                  <a:pt x="153" y="611"/>
                </a:lnTo>
                <a:lnTo>
                  <a:pt x="159" y="597"/>
                </a:lnTo>
                <a:lnTo>
                  <a:pt x="164" y="568"/>
                </a:lnTo>
                <a:lnTo>
                  <a:pt x="153" y="557"/>
                </a:lnTo>
                <a:lnTo>
                  <a:pt x="130" y="559"/>
                </a:lnTo>
                <a:lnTo>
                  <a:pt x="111" y="565"/>
                </a:lnTo>
                <a:lnTo>
                  <a:pt x="90" y="565"/>
                </a:lnTo>
                <a:lnTo>
                  <a:pt x="79" y="540"/>
                </a:lnTo>
                <a:lnTo>
                  <a:pt x="79" y="525"/>
                </a:lnTo>
                <a:lnTo>
                  <a:pt x="56" y="505"/>
                </a:lnTo>
                <a:lnTo>
                  <a:pt x="48" y="485"/>
                </a:lnTo>
                <a:lnTo>
                  <a:pt x="64" y="466"/>
                </a:lnTo>
                <a:lnTo>
                  <a:pt x="5" y="406"/>
                </a:lnTo>
                <a:lnTo>
                  <a:pt x="2" y="395"/>
                </a:lnTo>
                <a:lnTo>
                  <a:pt x="0" y="389"/>
                </a:lnTo>
                <a:lnTo>
                  <a:pt x="25" y="364"/>
                </a:lnTo>
              </a:path>
            </a:pathLst>
          </a:custGeom>
          <a:solidFill>
            <a:schemeClr val="accent3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3309097" y="4107115"/>
            <a:ext cx="2474786" cy="1319812"/>
          </a:xfrm>
          <a:custGeom>
            <a:avLst/>
            <a:gdLst>
              <a:gd name="T0" fmla="*/ 159 w 1404"/>
              <a:gd name="T1" fmla="*/ 156 h 787"/>
              <a:gd name="T2" fmla="*/ 216 w 1404"/>
              <a:gd name="T3" fmla="*/ 177 h 787"/>
              <a:gd name="T4" fmla="*/ 367 w 1404"/>
              <a:gd name="T5" fmla="*/ 225 h 787"/>
              <a:gd name="T6" fmla="*/ 406 w 1404"/>
              <a:gd name="T7" fmla="*/ 204 h 787"/>
              <a:gd name="T8" fmla="*/ 432 w 1404"/>
              <a:gd name="T9" fmla="*/ 145 h 787"/>
              <a:gd name="T10" fmla="*/ 501 w 1404"/>
              <a:gd name="T11" fmla="*/ 141 h 787"/>
              <a:gd name="T12" fmla="*/ 492 w 1404"/>
              <a:gd name="T13" fmla="*/ 78 h 787"/>
              <a:gd name="T14" fmla="*/ 567 w 1404"/>
              <a:gd name="T15" fmla="*/ 30 h 787"/>
              <a:gd name="T16" fmla="*/ 593 w 1404"/>
              <a:gd name="T17" fmla="*/ 1 h 787"/>
              <a:gd name="T18" fmla="*/ 681 w 1404"/>
              <a:gd name="T19" fmla="*/ 51 h 787"/>
              <a:gd name="T20" fmla="*/ 826 w 1404"/>
              <a:gd name="T21" fmla="*/ 119 h 787"/>
              <a:gd name="T22" fmla="*/ 897 w 1404"/>
              <a:gd name="T23" fmla="*/ 99 h 787"/>
              <a:gd name="T24" fmla="*/ 969 w 1404"/>
              <a:gd name="T25" fmla="*/ 111 h 787"/>
              <a:gd name="T26" fmla="*/ 1052 w 1404"/>
              <a:gd name="T27" fmla="*/ 93 h 787"/>
              <a:gd name="T28" fmla="*/ 1110 w 1404"/>
              <a:gd name="T29" fmla="*/ 93 h 787"/>
              <a:gd name="T30" fmla="*/ 1177 w 1404"/>
              <a:gd name="T31" fmla="*/ 83 h 787"/>
              <a:gd name="T32" fmla="*/ 1192 w 1404"/>
              <a:gd name="T33" fmla="*/ 213 h 787"/>
              <a:gd name="T34" fmla="*/ 1248 w 1404"/>
              <a:gd name="T35" fmla="*/ 230 h 787"/>
              <a:gd name="T36" fmla="*/ 1315 w 1404"/>
              <a:gd name="T37" fmla="*/ 288 h 787"/>
              <a:gd name="T38" fmla="*/ 1328 w 1404"/>
              <a:gd name="T39" fmla="*/ 337 h 787"/>
              <a:gd name="T40" fmla="*/ 1393 w 1404"/>
              <a:gd name="T41" fmla="*/ 406 h 787"/>
              <a:gd name="T42" fmla="*/ 1382 w 1404"/>
              <a:gd name="T43" fmla="*/ 432 h 787"/>
              <a:gd name="T44" fmla="*/ 1339 w 1404"/>
              <a:gd name="T45" fmla="*/ 522 h 787"/>
              <a:gd name="T46" fmla="*/ 1296 w 1404"/>
              <a:gd name="T47" fmla="*/ 599 h 787"/>
              <a:gd name="T48" fmla="*/ 1245 w 1404"/>
              <a:gd name="T49" fmla="*/ 573 h 787"/>
              <a:gd name="T50" fmla="*/ 1152 w 1404"/>
              <a:gd name="T51" fmla="*/ 608 h 787"/>
              <a:gd name="T52" fmla="*/ 1104 w 1404"/>
              <a:gd name="T53" fmla="*/ 591 h 787"/>
              <a:gd name="T54" fmla="*/ 1041 w 1404"/>
              <a:gd name="T55" fmla="*/ 591 h 787"/>
              <a:gd name="T56" fmla="*/ 985 w 1404"/>
              <a:gd name="T57" fmla="*/ 605 h 787"/>
              <a:gd name="T58" fmla="*/ 919 w 1404"/>
              <a:gd name="T59" fmla="*/ 587 h 787"/>
              <a:gd name="T60" fmla="*/ 842 w 1404"/>
              <a:gd name="T61" fmla="*/ 599 h 787"/>
              <a:gd name="T62" fmla="*/ 749 w 1404"/>
              <a:gd name="T63" fmla="*/ 596 h 787"/>
              <a:gd name="T64" fmla="*/ 641 w 1404"/>
              <a:gd name="T65" fmla="*/ 664 h 787"/>
              <a:gd name="T66" fmla="*/ 576 w 1404"/>
              <a:gd name="T67" fmla="*/ 675 h 787"/>
              <a:gd name="T68" fmla="*/ 528 w 1404"/>
              <a:gd name="T69" fmla="*/ 744 h 787"/>
              <a:gd name="T70" fmla="*/ 502 w 1404"/>
              <a:gd name="T71" fmla="*/ 749 h 787"/>
              <a:gd name="T72" fmla="*/ 445 w 1404"/>
              <a:gd name="T73" fmla="*/ 786 h 787"/>
              <a:gd name="T74" fmla="*/ 321 w 1404"/>
              <a:gd name="T75" fmla="*/ 689 h 787"/>
              <a:gd name="T76" fmla="*/ 318 w 1404"/>
              <a:gd name="T77" fmla="*/ 653 h 787"/>
              <a:gd name="T78" fmla="*/ 312 w 1404"/>
              <a:gd name="T79" fmla="*/ 613 h 787"/>
              <a:gd name="T80" fmla="*/ 259 w 1404"/>
              <a:gd name="T81" fmla="*/ 579 h 787"/>
              <a:gd name="T82" fmla="*/ 269 w 1404"/>
              <a:gd name="T83" fmla="*/ 536 h 787"/>
              <a:gd name="T84" fmla="*/ 216 w 1404"/>
              <a:gd name="T85" fmla="*/ 477 h 787"/>
              <a:gd name="T86" fmla="*/ 128 w 1404"/>
              <a:gd name="T87" fmla="*/ 434 h 787"/>
              <a:gd name="T88" fmla="*/ 23 w 1404"/>
              <a:gd name="T89" fmla="*/ 420 h 787"/>
              <a:gd name="T90" fmla="*/ 20 w 1404"/>
              <a:gd name="T91" fmla="*/ 344 h 787"/>
              <a:gd name="T92" fmla="*/ 34 w 1404"/>
              <a:gd name="T93" fmla="*/ 270 h 787"/>
              <a:gd name="T94" fmla="*/ 111 w 1404"/>
              <a:gd name="T95" fmla="*/ 168 h 7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404" h="787">
                <a:moveTo>
                  <a:pt x="128" y="142"/>
                </a:moveTo>
                <a:lnTo>
                  <a:pt x="146" y="138"/>
                </a:lnTo>
                <a:lnTo>
                  <a:pt x="159" y="156"/>
                </a:lnTo>
                <a:lnTo>
                  <a:pt x="188" y="142"/>
                </a:lnTo>
                <a:lnTo>
                  <a:pt x="198" y="145"/>
                </a:lnTo>
                <a:lnTo>
                  <a:pt x="216" y="177"/>
                </a:lnTo>
                <a:lnTo>
                  <a:pt x="287" y="201"/>
                </a:lnTo>
                <a:lnTo>
                  <a:pt x="354" y="232"/>
                </a:lnTo>
                <a:lnTo>
                  <a:pt x="367" y="225"/>
                </a:lnTo>
                <a:lnTo>
                  <a:pt x="377" y="213"/>
                </a:lnTo>
                <a:lnTo>
                  <a:pt x="397" y="219"/>
                </a:lnTo>
                <a:lnTo>
                  <a:pt x="406" y="204"/>
                </a:lnTo>
                <a:lnTo>
                  <a:pt x="400" y="193"/>
                </a:lnTo>
                <a:lnTo>
                  <a:pt x="397" y="181"/>
                </a:lnTo>
                <a:lnTo>
                  <a:pt x="432" y="145"/>
                </a:lnTo>
                <a:lnTo>
                  <a:pt x="446" y="144"/>
                </a:lnTo>
                <a:lnTo>
                  <a:pt x="476" y="168"/>
                </a:lnTo>
                <a:lnTo>
                  <a:pt x="501" y="141"/>
                </a:lnTo>
                <a:lnTo>
                  <a:pt x="491" y="113"/>
                </a:lnTo>
                <a:lnTo>
                  <a:pt x="489" y="97"/>
                </a:lnTo>
                <a:lnTo>
                  <a:pt x="492" y="78"/>
                </a:lnTo>
                <a:lnTo>
                  <a:pt x="506" y="65"/>
                </a:lnTo>
                <a:lnTo>
                  <a:pt x="523" y="46"/>
                </a:lnTo>
                <a:lnTo>
                  <a:pt x="567" y="30"/>
                </a:lnTo>
                <a:lnTo>
                  <a:pt x="568" y="9"/>
                </a:lnTo>
                <a:lnTo>
                  <a:pt x="579" y="0"/>
                </a:lnTo>
                <a:lnTo>
                  <a:pt x="593" y="1"/>
                </a:lnTo>
                <a:lnTo>
                  <a:pt x="607" y="4"/>
                </a:lnTo>
                <a:lnTo>
                  <a:pt x="651" y="45"/>
                </a:lnTo>
                <a:lnTo>
                  <a:pt x="681" y="51"/>
                </a:lnTo>
                <a:lnTo>
                  <a:pt x="783" y="128"/>
                </a:lnTo>
                <a:lnTo>
                  <a:pt x="792" y="119"/>
                </a:lnTo>
                <a:lnTo>
                  <a:pt x="826" y="119"/>
                </a:lnTo>
                <a:lnTo>
                  <a:pt x="840" y="115"/>
                </a:lnTo>
                <a:lnTo>
                  <a:pt x="881" y="108"/>
                </a:lnTo>
                <a:lnTo>
                  <a:pt x="897" y="99"/>
                </a:lnTo>
                <a:lnTo>
                  <a:pt x="922" y="121"/>
                </a:lnTo>
                <a:lnTo>
                  <a:pt x="942" y="99"/>
                </a:lnTo>
                <a:lnTo>
                  <a:pt x="969" y="111"/>
                </a:lnTo>
                <a:lnTo>
                  <a:pt x="990" y="88"/>
                </a:lnTo>
                <a:lnTo>
                  <a:pt x="1018" y="99"/>
                </a:lnTo>
                <a:lnTo>
                  <a:pt x="1052" y="93"/>
                </a:lnTo>
                <a:lnTo>
                  <a:pt x="1073" y="112"/>
                </a:lnTo>
                <a:lnTo>
                  <a:pt x="1089" y="88"/>
                </a:lnTo>
                <a:lnTo>
                  <a:pt x="1110" y="93"/>
                </a:lnTo>
                <a:lnTo>
                  <a:pt x="1125" y="72"/>
                </a:lnTo>
                <a:lnTo>
                  <a:pt x="1160" y="87"/>
                </a:lnTo>
                <a:lnTo>
                  <a:pt x="1177" y="83"/>
                </a:lnTo>
                <a:lnTo>
                  <a:pt x="1223" y="151"/>
                </a:lnTo>
                <a:lnTo>
                  <a:pt x="1190" y="202"/>
                </a:lnTo>
                <a:lnTo>
                  <a:pt x="1192" y="213"/>
                </a:lnTo>
                <a:lnTo>
                  <a:pt x="1200" y="216"/>
                </a:lnTo>
                <a:lnTo>
                  <a:pt x="1228" y="221"/>
                </a:lnTo>
                <a:lnTo>
                  <a:pt x="1248" y="230"/>
                </a:lnTo>
                <a:lnTo>
                  <a:pt x="1276" y="267"/>
                </a:lnTo>
                <a:lnTo>
                  <a:pt x="1300" y="269"/>
                </a:lnTo>
                <a:lnTo>
                  <a:pt x="1315" y="288"/>
                </a:lnTo>
                <a:lnTo>
                  <a:pt x="1309" y="303"/>
                </a:lnTo>
                <a:lnTo>
                  <a:pt x="1310" y="320"/>
                </a:lnTo>
                <a:lnTo>
                  <a:pt x="1328" y="337"/>
                </a:lnTo>
                <a:lnTo>
                  <a:pt x="1361" y="388"/>
                </a:lnTo>
                <a:lnTo>
                  <a:pt x="1382" y="389"/>
                </a:lnTo>
                <a:lnTo>
                  <a:pt x="1393" y="406"/>
                </a:lnTo>
                <a:lnTo>
                  <a:pt x="1403" y="414"/>
                </a:lnTo>
                <a:lnTo>
                  <a:pt x="1396" y="425"/>
                </a:lnTo>
                <a:lnTo>
                  <a:pt x="1382" y="432"/>
                </a:lnTo>
                <a:lnTo>
                  <a:pt x="1365" y="451"/>
                </a:lnTo>
                <a:lnTo>
                  <a:pt x="1353" y="485"/>
                </a:lnTo>
                <a:lnTo>
                  <a:pt x="1339" y="522"/>
                </a:lnTo>
                <a:lnTo>
                  <a:pt x="1316" y="570"/>
                </a:lnTo>
                <a:lnTo>
                  <a:pt x="1308" y="587"/>
                </a:lnTo>
                <a:lnTo>
                  <a:pt x="1296" y="599"/>
                </a:lnTo>
                <a:lnTo>
                  <a:pt x="1280" y="599"/>
                </a:lnTo>
                <a:lnTo>
                  <a:pt x="1268" y="591"/>
                </a:lnTo>
                <a:lnTo>
                  <a:pt x="1245" y="573"/>
                </a:lnTo>
                <a:lnTo>
                  <a:pt x="1183" y="573"/>
                </a:lnTo>
                <a:lnTo>
                  <a:pt x="1166" y="599"/>
                </a:lnTo>
                <a:lnTo>
                  <a:pt x="1152" y="608"/>
                </a:lnTo>
                <a:lnTo>
                  <a:pt x="1132" y="610"/>
                </a:lnTo>
                <a:lnTo>
                  <a:pt x="1121" y="599"/>
                </a:lnTo>
                <a:lnTo>
                  <a:pt x="1104" y="591"/>
                </a:lnTo>
                <a:lnTo>
                  <a:pt x="1083" y="593"/>
                </a:lnTo>
                <a:lnTo>
                  <a:pt x="1066" y="601"/>
                </a:lnTo>
                <a:lnTo>
                  <a:pt x="1041" y="591"/>
                </a:lnTo>
                <a:lnTo>
                  <a:pt x="1024" y="593"/>
                </a:lnTo>
                <a:lnTo>
                  <a:pt x="1001" y="605"/>
                </a:lnTo>
                <a:lnTo>
                  <a:pt x="985" y="605"/>
                </a:lnTo>
                <a:lnTo>
                  <a:pt x="956" y="608"/>
                </a:lnTo>
                <a:lnTo>
                  <a:pt x="936" y="599"/>
                </a:lnTo>
                <a:lnTo>
                  <a:pt x="919" y="587"/>
                </a:lnTo>
                <a:lnTo>
                  <a:pt x="911" y="593"/>
                </a:lnTo>
                <a:lnTo>
                  <a:pt x="868" y="593"/>
                </a:lnTo>
                <a:lnTo>
                  <a:pt x="842" y="599"/>
                </a:lnTo>
                <a:lnTo>
                  <a:pt x="820" y="593"/>
                </a:lnTo>
                <a:lnTo>
                  <a:pt x="755" y="593"/>
                </a:lnTo>
                <a:lnTo>
                  <a:pt x="749" y="596"/>
                </a:lnTo>
                <a:lnTo>
                  <a:pt x="698" y="647"/>
                </a:lnTo>
                <a:lnTo>
                  <a:pt x="664" y="667"/>
                </a:lnTo>
                <a:lnTo>
                  <a:pt x="641" y="664"/>
                </a:lnTo>
                <a:lnTo>
                  <a:pt x="621" y="667"/>
                </a:lnTo>
                <a:lnTo>
                  <a:pt x="593" y="670"/>
                </a:lnTo>
                <a:lnTo>
                  <a:pt x="576" y="675"/>
                </a:lnTo>
                <a:lnTo>
                  <a:pt x="548" y="701"/>
                </a:lnTo>
                <a:lnTo>
                  <a:pt x="536" y="715"/>
                </a:lnTo>
                <a:lnTo>
                  <a:pt x="528" y="744"/>
                </a:lnTo>
                <a:lnTo>
                  <a:pt x="511" y="767"/>
                </a:lnTo>
                <a:lnTo>
                  <a:pt x="508" y="749"/>
                </a:lnTo>
                <a:lnTo>
                  <a:pt x="502" y="749"/>
                </a:lnTo>
                <a:lnTo>
                  <a:pt x="493" y="758"/>
                </a:lnTo>
                <a:lnTo>
                  <a:pt x="493" y="769"/>
                </a:lnTo>
                <a:lnTo>
                  <a:pt x="445" y="786"/>
                </a:lnTo>
                <a:lnTo>
                  <a:pt x="431" y="772"/>
                </a:lnTo>
                <a:lnTo>
                  <a:pt x="324" y="712"/>
                </a:lnTo>
                <a:lnTo>
                  <a:pt x="321" y="689"/>
                </a:lnTo>
                <a:lnTo>
                  <a:pt x="298" y="661"/>
                </a:lnTo>
                <a:lnTo>
                  <a:pt x="301" y="644"/>
                </a:lnTo>
                <a:lnTo>
                  <a:pt x="318" y="653"/>
                </a:lnTo>
                <a:lnTo>
                  <a:pt x="326" y="644"/>
                </a:lnTo>
                <a:lnTo>
                  <a:pt x="321" y="630"/>
                </a:lnTo>
                <a:lnTo>
                  <a:pt x="312" y="613"/>
                </a:lnTo>
                <a:lnTo>
                  <a:pt x="298" y="605"/>
                </a:lnTo>
                <a:lnTo>
                  <a:pt x="290" y="610"/>
                </a:lnTo>
                <a:lnTo>
                  <a:pt x="259" y="579"/>
                </a:lnTo>
                <a:lnTo>
                  <a:pt x="261" y="570"/>
                </a:lnTo>
                <a:lnTo>
                  <a:pt x="272" y="559"/>
                </a:lnTo>
                <a:lnTo>
                  <a:pt x="269" y="536"/>
                </a:lnTo>
                <a:lnTo>
                  <a:pt x="253" y="503"/>
                </a:lnTo>
                <a:lnTo>
                  <a:pt x="236" y="489"/>
                </a:lnTo>
                <a:lnTo>
                  <a:pt x="216" y="477"/>
                </a:lnTo>
                <a:lnTo>
                  <a:pt x="171" y="451"/>
                </a:lnTo>
                <a:lnTo>
                  <a:pt x="142" y="432"/>
                </a:lnTo>
                <a:lnTo>
                  <a:pt x="128" y="434"/>
                </a:lnTo>
                <a:lnTo>
                  <a:pt x="100" y="411"/>
                </a:lnTo>
                <a:lnTo>
                  <a:pt x="31" y="411"/>
                </a:lnTo>
                <a:lnTo>
                  <a:pt x="23" y="420"/>
                </a:lnTo>
                <a:lnTo>
                  <a:pt x="17" y="403"/>
                </a:lnTo>
                <a:lnTo>
                  <a:pt x="20" y="375"/>
                </a:lnTo>
                <a:lnTo>
                  <a:pt x="20" y="344"/>
                </a:lnTo>
                <a:lnTo>
                  <a:pt x="9" y="315"/>
                </a:lnTo>
                <a:lnTo>
                  <a:pt x="0" y="301"/>
                </a:lnTo>
                <a:lnTo>
                  <a:pt x="34" y="270"/>
                </a:lnTo>
                <a:lnTo>
                  <a:pt x="79" y="216"/>
                </a:lnTo>
                <a:lnTo>
                  <a:pt x="83" y="195"/>
                </a:lnTo>
                <a:lnTo>
                  <a:pt x="111" y="168"/>
                </a:lnTo>
                <a:lnTo>
                  <a:pt x="131" y="168"/>
                </a:lnTo>
                <a:lnTo>
                  <a:pt x="128" y="142"/>
                </a:lnTo>
              </a:path>
            </a:pathLst>
          </a:custGeom>
          <a:solidFill>
            <a:srgbClr val="00B050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5462267" y="4123157"/>
            <a:ext cx="696080" cy="682511"/>
          </a:xfrm>
          <a:custGeom>
            <a:avLst/>
            <a:gdLst>
              <a:gd name="T0" fmla="*/ 173 w 395"/>
              <a:gd name="T1" fmla="*/ 406 h 407"/>
              <a:gd name="T2" fmla="*/ 190 w 395"/>
              <a:gd name="T3" fmla="*/ 389 h 407"/>
              <a:gd name="T4" fmla="*/ 207 w 395"/>
              <a:gd name="T5" fmla="*/ 383 h 407"/>
              <a:gd name="T6" fmla="*/ 219 w 395"/>
              <a:gd name="T7" fmla="*/ 383 h 407"/>
              <a:gd name="T8" fmla="*/ 219 w 395"/>
              <a:gd name="T9" fmla="*/ 360 h 407"/>
              <a:gd name="T10" fmla="*/ 233 w 395"/>
              <a:gd name="T11" fmla="*/ 346 h 407"/>
              <a:gd name="T12" fmla="*/ 256 w 395"/>
              <a:gd name="T13" fmla="*/ 344 h 407"/>
              <a:gd name="T14" fmla="*/ 309 w 395"/>
              <a:gd name="T15" fmla="*/ 340 h 407"/>
              <a:gd name="T16" fmla="*/ 335 w 395"/>
              <a:gd name="T17" fmla="*/ 344 h 407"/>
              <a:gd name="T18" fmla="*/ 356 w 395"/>
              <a:gd name="T19" fmla="*/ 332 h 407"/>
              <a:gd name="T20" fmla="*/ 370 w 395"/>
              <a:gd name="T21" fmla="*/ 332 h 407"/>
              <a:gd name="T22" fmla="*/ 383 w 395"/>
              <a:gd name="T23" fmla="*/ 327 h 407"/>
              <a:gd name="T24" fmla="*/ 394 w 395"/>
              <a:gd name="T25" fmla="*/ 318 h 407"/>
              <a:gd name="T26" fmla="*/ 386 w 395"/>
              <a:gd name="T27" fmla="*/ 298 h 407"/>
              <a:gd name="T28" fmla="*/ 378 w 395"/>
              <a:gd name="T29" fmla="*/ 306 h 407"/>
              <a:gd name="T30" fmla="*/ 369 w 395"/>
              <a:gd name="T31" fmla="*/ 304 h 407"/>
              <a:gd name="T32" fmla="*/ 357 w 395"/>
              <a:gd name="T33" fmla="*/ 298 h 407"/>
              <a:gd name="T34" fmla="*/ 363 w 395"/>
              <a:gd name="T35" fmla="*/ 272 h 407"/>
              <a:gd name="T36" fmla="*/ 371 w 395"/>
              <a:gd name="T37" fmla="*/ 264 h 407"/>
              <a:gd name="T38" fmla="*/ 370 w 395"/>
              <a:gd name="T39" fmla="*/ 252 h 407"/>
              <a:gd name="T40" fmla="*/ 349 w 395"/>
              <a:gd name="T41" fmla="*/ 225 h 407"/>
              <a:gd name="T42" fmla="*/ 332 w 395"/>
              <a:gd name="T43" fmla="*/ 207 h 407"/>
              <a:gd name="T44" fmla="*/ 312 w 395"/>
              <a:gd name="T45" fmla="*/ 192 h 407"/>
              <a:gd name="T46" fmla="*/ 312 w 395"/>
              <a:gd name="T47" fmla="*/ 177 h 407"/>
              <a:gd name="T48" fmla="*/ 316 w 395"/>
              <a:gd name="T49" fmla="*/ 156 h 407"/>
              <a:gd name="T50" fmla="*/ 321 w 395"/>
              <a:gd name="T51" fmla="*/ 130 h 407"/>
              <a:gd name="T52" fmla="*/ 308 w 395"/>
              <a:gd name="T53" fmla="*/ 114 h 407"/>
              <a:gd name="T54" fmla="*/ 314 w 395"/>
              <a:gd name="T55" fmla="*/ 73 h 407"/>
              <a:gd name="T56" fmla="*/ 306 w 395"/>
              <a:gd name="T57" fmla="*/ 19 h 407"/>
              <a:gd name="T58" fmla="*/ 287 w 395"/>
              <a:gd name="T59" fmla="*/ 2 h 407"/>
              <a:gd name="T60" fmla="*/ 278 w 395"/>
              <a:gd name="T61" fmla="*/ 0 h 407"/>
              <a:gd name="T62" fmla="*/ 247 w 395"/>
              <a:gd name="T63" fmla="*/ 16 h 407"/>
              <a:gd name="T64" fmla="*/ 233 w 395"/>
              <a:gd name="T65" fmla="*/ 2 h 407"/>
              <a:gd name="T66" fmla="*/ 221 w 395"/>
              <a:gd name="T67" fmla="*/ 11 h 407"/>
              <a:gd name="T68" fmla="*/ 227 w 395"/>
              <a:gd name="T69" fmla="*/ 25 h 407"/>
              <a:gd name="T70" fmla="*/ 213 w 395"/>
              <a:gd name="T71" fmla="*/ 61 h 407"/>
              <a:gd name="T72" fmla="*/ 196 w 395"/>
              <a:gd name="T73" fmla="*/ 83 h 407"/>
              <a:gd name="T74" fmla="*/ 199 w 395"/>
              <a:gd name="T75" fmla="*/ 100 h 407"/>
              <a:gd name="T76" fmla="*/ 162 w 395"/>
              <a:gd name="T77" fmla="*/ 121 h 407"/>
              <a:gd name="T78" fmla="*/ 152 w 395"/>
              <a:gd name="T79" fmla="*/ 102 h 407"/>
              <a:gd name="T80" fmla="*/ 120 w 395"/>
              <a:gd name="T81" fmla="*/ 109 h 407"/>
              <a:gd name="T82" fmla="*/ 119 w 395"/>
              <a:gd name="T83" fmla="*/ 130 h 407"/>
              <a:gd name="T84" fmla="*/ 92 w 395"/>
              <a:gd name="T85" fmla="*/ 130 h 407"/>
              <a:gd name="T86" fmla="*/ 72 w 395"/>
              <a:gd name="T87" fmla="*/ 152 h 407"/>
              <a:gd name="T88" fmla="*/ 48 w 395"/>
              <a:gd name="T89" fmla="*/ 166 h 407"/>
              <a:gd name="T90" fmla="*/ 35 w 395"/>
              <a:gd name="T91" fmla="*/ 175 h 407"/>
              <a:gd name="T92" fmla="*/ 19 w 395"/>
              <a:gd name="T93" fmla="*/ 192 h 407"/>
              <a:gd name="T94" fmla="*/ 0 w 395"/>
              <a:gd name="T95" fmla="*/ 213 h 407"/>
              <a:gd name="T96" fmla="*/ 20 w 395"/>
              <a:gd name="T97" fmla="*/ 221 h 407"/>
              <a:gd name="T98" fmla="*/ 48 w 395"/>
              <a:gd name="T99" fmla="*/ 258 h 407"/>
              <a:gd name="T100" fmla="*/ 74 w 395"/>
              <a:gd name="T101" fmla="*/ 261 h 407"/>
              <a:gd name="T102" fmla="*/ 85 w 395"/>
              <a:gd name="T103" fmla="*/ 278 h 407"/>
              <a:gd name="T104" fmla="*/ 80 w 395"/>
              <a:gd name="T105" fmla="*/ 295 h 407"/>
              <a:gd name="T106" fmla="*/ 83 w 395"/>
              <a:gd name="T107" fmla="*/ 312 h 407"/>
              <a:gd name="T108" fmla="*/ 99 w 395"/>
              <a:gd name="T109" fmla="*/ 329 h 407"/>
              <a:gd name="T110" fmla="*/ 116 w 395"/>
              <a:gd name="T111" fmla="*/ 354 h 407"/>
              <a:gd name="T112" fmla="*/ 133 w 395"/>
              <a:gd name="T113" fmla="*/ 377 h 407"/>
              <a:gd name="T114" fmla="*/ 154 w 395"/>
              <a:gd name="T115" fmla="*/ 380 h 407"/>
              <a:gd name="T116" fmla="*/ 173 w 395"/>
              <a:gd name="T117" fmla="*/ 406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95" h="407">
                <a:moveTo>
                  <a:pt x="173" y="406"/>
                </a:moveTo>
                <a:lnTo>
                  <a:pt x="190" y="389"/>
                </a:lnTo>
                <a:lnTo>
                  <a:pt x="207" y="383"/>
                </a:lnTo>
                <a:lnTo>
                  <a:pt x="219" y="383"/>
                </a:lnTo>
                <a:lnTo>
                  <a:pt x="219" y="360"/>
                </a:lnTo>
                <a:lnTo>
                  <a:pt x="233" y="346"/>
                </a:lnTo>
                <a:lnTo>
                  <a:pt x="256" y="344"/>
                </a:lnTo>
                <a:lnTo>
                  <a:pt x="309" y="340"/>
                </a:lnTo>
                <a:lnTo>
                  <a:pt x="335" y="344"/>
                </a:lnTo>
                <a:lnTo>
                  <a:pt x="356" y="332"/>
                </a:lnTo>
                <a:lnTo>
                  <a:pt x="370" y="332"/>
                </a:lnTo>
                <a:lnTo>
                  <a:pt x="383" y="327"/>
                </a:lnTo>
                <a:lnTo>
                  <a:pt x="394" y="318"/>
                </a:lnTo>
                <a:lnTo>
                  <a:pt x="386" y="298"/>
                </a:lnTo>
                <a:lnTo>
                  <a:pt x="378" y="306"/>
                </a:lnTo>
                <a:lnTo>
                  <a:pt x="369" y="304"/>
                </a:lnTo>
                <a:lnTo>
                  <a:pt x="357" y="298"/>
                </a:lnTo>
                <a:lnTo>
                  <a:pt x="363" y="272"/>
                </a:lnTo>
                <a:lnTo>
                  <a:pt x="371" y="264"/>
                </a:lnTo>
                <a:lnTo>
                  <a:pt x="370" y="252"/>
                </a:lnTo>
                <a:lnTo>
                  <a:pt x="349" y="225"/>
                </a:lnTo>
                <a:lnTo>
                  <a:pt x="332" y="207"/>
                </a:lnTo>
                <a:lnTo>
                  <a:pt x="312" y="192"/>
                </a:lnTo>
                <a:lnTo>
                  <a:pt x="312" y="177"/>
                </a:lnTo>
                <a:lnTo>
                  <a:pt x="316" y="156"/>
                </a:lnTo>
                <a:lnTo>
                  <a:pt x="321" y="130"/>
                </a:lnTo>
                <a:lnTo>
                  <a:pt x="308" y="114"/>
                </a:lnTo>
                <a:lnTo>
                  <a:pt x="314" y="73"/>
                </a:lnTo>
                <a:lnTo>
                  <a:pt x="306" y="19"/>
                </a:lnTo>
                <a:lnTo>
                  <a:pt x="287" y="2"/>
                </a:lnTo>
                <a:lnTo>
                  <a:pt x="278" y="0"/>
                </a:lnTo>
                <a:lnTo>
                  <a:pt x="247" y="16"/>
                </a:lnTo>
                <a:lnTo>
                  <a:pt x="233" y="2"/>
                </a:lnTo>
                <a:lnTo>
                  <a:pt x="221" y="11"/>
                </a:lnTo>
                <a:lnTo>
                  <a:pt x="227" y="25"/>
                </a:lnTo>
                <a:lnTo>
                  <a:pt x="213" y="61"/>
                </a:lnTo>
                <a:lnTo>
                  <a:pt x="196" y="83"/>
                </a:lnTo>
                <a:lnTo>
                  <a:pt x="199" y="100"/>
                </a:lnTo>
                <a:lnTo>
                  <a:pt x="162" y="121"/>
                </a:lnTo>
                <a:lnTo>
                  <a:pt x="152" y="102"/>
                </a:lnTo>
                <a:lnTo>
                  <a:pt x="120" y="109"/>
                </a:lnTo>
                <a:lnTo>
                  <a:pt x="119" y="130"/>
                </a:lnTo>
                <a:lnTo>
                  <a:pt x="92" y="130"/>
                </a:lnTo>
                <a:lnTo>
                  <a:pt x="72" y="152"/>
                </a:lnTo>
                <a:lnTo>
                  <a:pt x="48" y="166"/>
                </a:lnTo>
                <a:lnTo>
                  <a:pt x="35" y="175"/>
                </a:lnTo>
                <a:lnTo>
                  <a:pt x="19" y="192"/>
                </a:lnTo>
                <a:lnTo>
                  <a:pt x="0" y="213"/>
                </a:lnTo>
                <a:lnTo>
                  <a:pt x="20" y="221"/>
                </a:lnTo>
                <a:lnTo>
                  <a:pt x="48" y="258"/>
                </a:lnTo>
                <a:lnTo>
                  <a:pt x="74" y="261"/>
                </a:lnTo>
                <a:lnTo>
                  <a:pt x="85" y="278"/>
                </a:lnTo>
                <a:lnTo>
                  <a:pt x="80" y="295"/>
                </a:lnTo>
                <a:lnTo>
                  <a:pt x="83" y="312"/>
                </a:lnTo>
                <a:lnTo>
                  <a:pt x="99" y="329"/>
                </a:lnTo>
                <a:lnTo>
                  <a:pt x="116" y="354"/>
                </a:lnTo>
                <a:lnTo>
                  <a:pt x="133" y="377"/>
                </a:lnTo>
                <a:lnTo>
                  <a:pt x="154" y="380"/>
                </a:lnTo>
                <a:lnTo>
                  <a:pt x="173" y="406"/>
                </a:lnTo>
              </a:path>
            </a:pathLst>
          </a:custGeom>
          <a:solidFill>
            <a:schemeClr val="accent4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11" name="Freeform 8"/>
          <p:cNvSpPr>
            <a:spLocks/>
          </p:cNvSpPr>
          <p:nvPr/>
        </p:nvSpPr>
        <p:spPr bwMode="auto">
          <a:xfrm>
            <a:off x="5783883" y="3140224"/>
            <a:ext cx="770068" cy="1424815"/>
          </a:xfrm>
          <a:custGeom>
            <a:avLst/>
            <a:gdLst>
              <a:gd name="T0" fmla="*/ 197 w 437"/>
              <a:gd name="T1" fmla="*/ 837 h 850"/>
              <a:gd name="T2" fmla="*/ 228 w 437"/>
              <a:gd name="T3" fmla="*/ 770 h 850"/>
              <a:gd name="T4" fmla="*/ 234 w 437"/>
              <a:gd name="T5" fmla="*/ 724 h 850"/>
              <a:gd name="T6" fmla="*/ 288 w 437"/>
              <a:gd name="T7" fmla="*/ 661 h 850"/>
              <a:gd name="T8" fmla="*/ 345 w 437"/>
              <a:gd name="T9" fmla="*/ 639 h 850"/>
              <a:gd name="T10" fmla="*/ 376 w 437"/>
              <a:gd name="T11" fmla="*/ 597 h 850"/>
              <a:gd name="T12" fmla="*/ 398 w 437"/>
              <a:gd name="T13" fmla="*/ 588 h 850"/>
              <a:gd name="T14" fmla="*/ 407 w 437"/>
              <a:gd name="T15" fmla="*/ 580 h 850"/>
              <a:gd name="T16" fmla="*/ 384 w 437"/>
              <a:gd name="T17" fmla="*/ 554 h 850"/>
              <a:gd name="T18" fmla="*/ 350 w 437"/>
              <a:gd name="T19" fmla="*/ 542 h 850"/>
              <a:gd name="T20" fmla="*/ 341 w 437"/>
              <a:gd name="T21" fmla="*/ 531 h 850"/>
              <a:gd name="T22" fmla="*/ 290 w 437"/>
              <a:gd name="T23" fmla="*/ 463 h 850"/>
              <a:gd name="T24" fmla="*/ 282 w 437"/>
              <a:gd name="T25" fmla="*/ 426 h 850"/>
              <a:gd name="T26" fmla="*/ 282 w 437"/>
              <a:gd name="T27" fmla="*/ 381 h 850"/>
              <a:gd name="T28" fmla="*/ 290 w 437"/>
              <a:gd name="T29" fmla="*/ 338 h 850"/>
              <a:gd name="T30" fmla="*/ 302 w 437"/>
              <a:gd name="T31" fmla="*/ 304 h 850"/>
              <a:gd name="T32" fmla="*/ 321 w 437"/>
              <a:gd name="T33" fmla="*/ 259 h 850"/>
              <a:gd name="T34" fmla="*/ 369 w 437"/>
              <a:gd name="T35" fmla="*/ 174 h 850"/>
              <a:gd name="T36" fmla="*/ 393 w 437"/>
              <a:gd name="T37" fmla="*/ 131 h 850"/>
              <a:gd name="T38" fmla="*/ 436 w 437"/>
              <a:gd name="T39" fmla="*/ 71 h 850"/>
              <a:gd name="T40" fmla="*/ 424 w 437"/>
              <a:gd name="T41" fmla="*/ 43 h 850"/>
              <a:gd name="T42" fmla="*/ 397 w 437"/>
              <a:gd name="T43" fmla="*/ 54 h 850"/>
              <a:gd name="T44" fmla="*/ 387 w 437"/>
              <a:gd name="T45" fmla="*/ 17 h 850"/>
              <a:gd name="T46" fmla="*/ 362 w 437"/>
              <a:gd name="T47" fmla="*/ 3 h 850"/>
              <a:gd name="T48" fmla="*/ 336 w 437"/>
              <a:gd name="T49" fmla="*/ 17 h 850"/>
              <a:gd name="T50" fmla="*/ 296 w 437"/>
              <a:gd name="T51" fmla="*/ 0 h 850"/>
              <a:gd name="T52" fmla="*/ 260 w 437"/>
              <a:gd name="T53" fmla="*/ 33 h 850"/>
              <a:gd name="T54" fmla="*/ 277 w 437"/>
              <a:gd name="T55" fmla="*/ 96 h 850"/>
              <a:gd name="T56" fmla="*/ 261 w 437"/>
              <a:gd name="T57" fmla="*/ 125 h 850"/>
              <a:gd name="T58" fmla="*/ 231 w 437"/>
              <a:gd name="T59" fmla="*/ 168 h 850"/>
              <a:gd name="T60" fmla="*/ 206 w 437"/>
              <a:gd name="T61" fmla="*/ 154 h 850"/>
              <a:gd name="T62" fmla="*/ 199 w 437"/>
              <a:gd name="T63" fmla="*/ 190 h 850"/>
              <a:gd name="T64" fmla="*/ 178 w 437"/>
              <a:gd name="T65" fmla="*/ 216 h 850"/>
              <a:gd name="T66" fmla="*/ 155 w 437"/>
              <a:gd name="T67" fmla="*/ 242 h 850"/>
              <a:gd name="T68" fmla="*/ 124 w 437"/>
              <a:gd name="T69" fmla="*/ 261 h 850"/>
              <a:gd name="T70" fmla="*/ 117 w 437"/>
              <a:gd name="T71" fmla="*/ 237 h 850"/>
              <a:gd name="T72" fmla="*/ 98 w 437"/>
              <a:gd name="T73" fmla="*/ 236 h 850"/>
              <a:gd name="T74" fmla="*/ 75 w 437"/>
              <a:gd name="T75" fmla="*/ 276 h 850"/>
              <a:gd name="T76" fmla="*/ 55 w 437"/>
              <a:gd name="T77" fmla="*/ 310 h 850"/>
              <a:gd name="T78" fmla="*/ 46 w 437"/>
              <a:gd name="T79" fmla="*/ 318 h 850"/>
              <a:gd name="T80" fmla="*/ 34 w 437"/>
              <a:gd name="T81" fmla="*/ 334 h 850"/>
              <a:gd name="T82" fmla="*/ 0 w 437"/>
              <a:gd name="T83" fmla="*/ 398 h 850"/>
              <a:gd name="T84" fmla="*/ 29 w 437"/>
              <a:gd name="T85" fmla="*/ 412 h 850"/>
              <a:gd name="T86" fmla="*/ 83 w 437"/>
              <a:gd name="T87" fmla="*/ 438 h 850"/>
              <a:gd name="T88" fmla="*/ 75 w 437"/>
              <a:gd name="T89" fmla="*/ 478 h 850"/>
              <a:gd name="T90" fmla="*/ 80 w 437"/>
              <a:gd name="T91" fmla="*/ 528 h 850"/>
              <a:gd name="T92" fmla="*/ 133 w 437"/>
              <a:gd name="T93" fmla="*/ 549 h 850"/>
              <a:gd name="T94" fmla="*/ 148 w 437"/>
              <a:gd name="T95" fmla="*/ 576 h 850"/>
              <a:gd name="T96" fmla="*/ 123 w 437"/>
              <a:gd name="T97" fmla="*/ 616 h 850"/>
              <a:gd name="T98" fmla="*/ 129 w 437"/>
              <a:gd name="T99" fmla="*/ 670 h 850"/>
              <a:gd name="T100" fmla="*/ 123 w 437"/>
              <a:gd name="T101" fmla="*/ 709 h 850"/>
              <a:gd name="T102" fmla="*/ 131 w 437"/>
              <a:gd name="T103" fmla="*/ 752 h 850"/>
              <a:gd name="T104" fmla="*/ 126 w 437"/>
              <a:gd name="T105" fmla="*/ 789 h 850"/>
              <a:gd name="T106" fmla="*/ 140 w 437"/>
              <a:gd name="T107" fmla="*/ 798 h 850"/>
              <a:gd name="T108" fmla="*/ 169 w 437"/>
              <a:gd name="T109" fmla="*/ 829 h 8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37" h="850">
                <a:moveTo>
                  <a:pt x="186" y="849"/>
                </a:moveTo>
                <a:lnTo>
                  <a:pt x="197" y="837"/>
                </a:lnTo>
                <a:lnTo>
                  <a:pt x="200" y="812"/>
                </a:lnTo>
                <a:lnTo>
                  <a:pt x="228" y="770"/>
                </a:lnTo>
                <a:lnTo>
                  <a:pt x="231" y="738"/>
                </a:lnTo>
                <a:lnTo>
                  <a:pt x="234" y="724"/>
                </a:lnTo>
                <a:lnTo>
                  <a:pt x="242" y="707"/>
                </a:lnTo>
                <a:lnTo>
                  <a:pt x="288" y="661"/>
                </a:lnTo>
                <a:lnTo>
                  <a:pt x="307" y="650"/>
                </a:lnTo>
                <a:lnTo>
                  <a:pt x="345" y="639"/>
                </a:lnTo>
                <a:lnTo>
                  <a:pt x="361" y="625"/>
                </a:lnTo>
                <a:lnTo>
                  <a:pt x="376" y="597"/>
                </a:lnTo>
                <a:lnTo>
                  <a:pt x="390" y="594"/>
                </a:lnTo>
                <a:lnTo>
                  <a:pt x="398" y="588"/>
                </a:lnTo>
                <a:lnTo>
                  <a:pt x="409" y="585"/>
                </a:lnTo>
                <a:lnTo>
                  <a:pt x="407" y="580"/>
                </a:lnTo>
                <a:lnTo>
                  <a:pt x="404" y="568"/>
                </a:lnTo>
                <a:lnTo>
                  <a:pt x="384" y="554"/>
                </a:lnTo>
                <a:lnTo>
                  <a:pt x="367" y="545"/>
                </a:lnTo>
                <a:lnTo>
                  <a:pt x="350" y="542"/>
                </a:lnTo>
                <a:lnTo>
                  <a:pt x="341" y="540"/>
                </a:lnTo>
                <a:lnTo>
                  <a:pt x="341" y="531"/>
                </a:lnTo>
                <a:lnTo>
                  <a:pt x="324" y="506"/>
                </a:lnTo>
                <a:lnTo>
                  <a:pt x="290" y="463"/>
                </a:lnTo>
                <a:lnTo>
                  <a:pt x="288" y="438"/>
                </a:lnTo>
                <a:lnTo>
                  <a:pt x="282" y="426"/>
                </a:lnTo>
                <a:lnTo>
                  <a:pt x="274" y="421"/>
                </a:lnTo>
                <a:lnTo>
                  <a:pt x="282" y="381"/>
                </a:lnTo>
                <a:lnTo>
                  <a:pt x="285" y="355"/>
                </a:lnTo>
                <a:lnTo>
                  <a:pt x="290" y="338"/>
                </a:lnTo>
                <a:lnTo>
                  <a:pt x="293" y="312"/>
                </a:lnTo>
                <a:lnTo>
                  <a:pt x="302" y="304"/>
                </a:lnTo>
                <a:lnTo>
                  <a:pt x="302" y="290"/>
                </a:lnTo>
                <a:lnTo>
                  <a:pt x="321" y="259"/>
                </a:lnTo>
                <a:lnTo>
                  <a:pt x="333" y="233"/>
                </a:lnTo>
                <a:lnTo>
                  <a:pt x="369" y="174"/>
                </a:lnTo>
                <a:lnTo>
                  <a:pt x="378" y="159"/>
                </a:lnTo>
                <a:lnTo>
                  <a:pt x="393" y="131"/>
                </a:lnTo>
                <a:lnTo>
                  <a:pt x="433" y="88"/>
                </a:lnTo>
                <a:lnTo>
                  <a:pt x="436" y="71"/>
                </a:lnTo>
                <a:lnTo>
                  <a:pt x="426" y="59"/>
                </a:lnTo>
                <a:lnTo>
                  <a:pt x="424" y="43"/>
                </a:lnTo>
                <a:lnTo>
                  <a:pt x="409" y="39"/>
                </a:lnTo>
                <a:lnTo>
                  <a:pt x="397" y="54"/>
                </a:lnTo>
                <a:lnTo>
                  <a:pt x="390" y="45"/>
                </a:lnTo>
                <a:lnTo>
                  <a:pt x="387" y="17"/>
                </a:lnTo>
                <a:lnTo>
                  <a:pt x="374" y="19"/>
                </a:lnTo>
                <a:lnTo>
                  <a:pt x="362" y="3"/>
                </a:lnTo>
                <a:lnTo>
                  <a:pt x="347" y="4"/>
                </a:lnTo>
                <a:lnTo>
                  <a:pt x="336" y="17"/>
                </a:lnTo>
                <a:lnTo>
                  <a:pt x="319" y="3"/>
                </a:lnTo>
                <a:lnTo>
                  <a:pt x="296" y="0"/>
                </a:lnTo>
                <a:lnTo>
                  <a:pt x="275" y="14"/>
                </a:lnTo>
                <a:lnTo>
                  <a:pt x="260" y="33"/>
                </a:lnTo>
                <a:lnTo>
                  <a:pt x="245" y="44"/>
                </a:lnTo>
                <a:lnTo>
                  <a:pt x="277" y="96"/>
                </a:lnTo>
                <a:lnTo>
                  <a:pt x="277" y="116"/>
                </a:lnTo>
                <a:lnTo>
                  <a:pt x="261" y="125"/>
                </a:lnTo>
                <a:lnTo>
                  <a:pt x="241" y="150"/>
                </a:lnTo>
                <a:lnTo>
                  <a:pt x="231" y="168"/>
                </a:lnTo>
                <a:lnTo>
                  <a:pt x="220" y="159"/>
                </a:lnTo>
                <a:lnTo>
                  <a:pt x="206" y="154"/>
                </a:lnTo>
                <a:lnTo>
                  <a:pt x="199" y="158"/>
                </a:lnTo>
                <a:lnTo>
                  <a:pt x="199" y="190"/>
                </a:lnTo>
                <a:lnTo>
                  <a:pt x="196" y="210"/>
                </a:lnTo>
                <a:lnTo>
                  <a:pt x="178" y="216"/>
                </a:lnTo>
                <a:lnTo>
                  <a:pt x="163" y="223"/>
                </a:lnTo>
                <a:lnTo>
                  <a:pt x="155" y="242"/>
                </a:lnTo>
                <a:lnTo>
                  <a:pt x="151" y="261"/>
                </a:lnTo>
                <a:lnTo>
                  <a:pt x="124" y="261"/>
                </a:lnTo>
                <a:lnTo>
                  <a:pt x="117" y="254"/>
                </a:lnTo>
                <a:lnTo>
                  <a:pt x="117" y="237"/>
                </a:lnTo>
                <a:lnTo>
                  <a:pt x="108" y="227"/>
                </a:lnTo>
                <a:lnTo>
                  <a:pt x="98" y="236"/>
                </a:lnTo>
                <a:lnTo>
                  <a:pt x="71" y="253"/>
                </a:lnTo>
                <a:lnTo>
                  <a:pt x="75" y="276"/>
                </a:lnTo>
                <a:lnTo>
                  <a:pt x="73" y="287"/>
                </a:lnTo>
                <a:lnTo>
                  <a:pt x="55" y="310"/>
                </a:lnTo>
                <a:lnTo>
                  <a:pt x="45" y="310"/>
                </a:lnTo>
                <a:lnTo>
                  <a:pt x="46" y="318"/>
                </a:lnTo>
                <a:lnTo>
                  <a:pt x="49" y="330"/>
                </a:lnTo>
                <a:lnTo>
                  <a:pt x="34" y="334"/>
                </a:lnTo>
                <a:lnTo>
                  <a:pt x="12" y="338"/>
                </a:lnTo>
                <a:lnTo>
                  <a:pt x="0" y="398"/>
                </a:lnTo>
                <a:lnTo>
                  <a:pt x="12" y="405"/>
                </a:lnTo>
                <a:lnTo>
                  <a:pt x="29" y="412"/>
                </a:lnTo>
                <a:lnTo>
                  <a:pt x="55" y="421"/>
                </a:lnTo>
                <a:lnTo>
                  <a:pt x="83" y="438"/>
                </a:lnTo>
                <a:lnTo>
                  <a:pt x="83" y="446"/>
                </a:lnTo>
                <a:lnTo>
                  <a:pt x="75" y="478"/>
                </a:lnTo>
                <a:lnTo>
                  <a:pt x="75" y="515"/>
                </a:lnTo>
                <a:lnTo>
                  <a:pt x="80" y="528"/>
                </a:lnTo>
                <a:lnTo>
                  <a:pt x="99" y="534"/>
                </a:lnTo>
                <a:lnTo>
                  <a:pt x="133" y="549"/>
                </a:lnTo>
                <a:lnTo>
                  <a:pt x="146" y="557"/>
                </a:lnTo>
                <a:lnTo>
                  <a:pt x="148" y="576"/>
                </a:lnTo>
                <a:lnTo>
                  <a:pt x="137" y="588"/>
                </a:lnTo>
                <a:lnTo>
                  <a:pt x="123" y="616"/>
                </a:lnTo>
                <a:lnTo>
                  <a:pt x="123" y="633"/>
                </a:lnTo>
                <a:lnTo>
                  <a:pt x="129" y="670"/>
                </a:lnTo>
                <a:lnTo>
                  <a:pt x="126" y="685"/>
                </a:lnTo>
                <a:lnTo>
                  <a:pt x="123" y="709"/>
                </a:lnTo>
                <a:lnTo>
                  <a:pt x="137" y="727"/>
                </a:lnTo>
                <a:lnTo>
                  <a:pt x="131" y="752"/>
                </a:lnTo>
                <a:lnTo>
                  <a:pt x="126" y="773"/>
                </a:lnTo>
                <a:lnTo>
                  <a:pt x="126" y="789"/>
                </a:lnTo>
                <a:lnTo>
                  <a:pt x="129" y="792"/>
                </a:lnTo>
                <a:lnTo>
                  <a:pt x="140" y="798"/>
                </a:lnTo>
                <a:lnTo>
                  <a:pt x="160" y="815"/>
                </a:lnTo>
                <a:lnTo>
                  <a:pt x="169" y="829"/>
                </a:lnTo>
                <a:lnTo>
                  <a:pt x="186" y="849"/>
                </a:lnTo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grpSp>
        <p:nvGrpSpPr>
          <p:cNvPr id="2" name="1 Grupo"/>
          <p:cNvGrpSpPr/>
          <p:nvPr/>
        </p:nvGrpSpPr>
        <p:grpSpPr>
          <a:xfrm>
            <a:off x="6886137" y="3398354"/>
            <a:ext cx="1207949" cy="735012"/>
            <a:chOff x="6488251" y="3753086"/>
            <a:chExt cx="1207949" cy="735012"/>
          </a:xfrm>
          <a:solidFill>
            <a:srgbClr val="00B0F0"/>
          </a:solidFill>
        </p:grpSpPr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6488251" y="4263511"/>
              <a:ext cx="164584" cy="135627"/>
            </a:xfrm>
            <a:custGeom>
              <a:avLst/>
              <a:gdLst>
                <a:gd name="T0" fmla="*/ 78 w 93"/>
                <a:gd name="T1" fmla="*/ 0 h 81"/>
                <a:gd name="T2" fmla="*/ 52 w 93"/>
                <a:gd name="T3" fmla="*/ 0 h 81"/>
                <a:gd name="T4" fmla="*/ 21 w 93"/>
                <a:gd name="T5" fmla="*/ 17 h 81"/>
                <a:gd name="T6" fmla="*/ 21 w 93"/>
                <a:gd name="T7" fmla="*/ 34 h 81"/>
                <a:gd name="T8" fmla="*/ 12 w 93"/>
                <a:gd name="T9" fmla="*/ 37 h 81"/>
                <a:gd name="T10" fmla="*/ 3 w 93"/>
                <a:gd name="T11" fmla="*/ 49 h 81"/>
                <a:gd name="T12" fmla="*/ 0 w 93"/>
                <a:gd name="T13" fmla="*/ 60 h 81"/>
                <a:gd name="T14" fmla="*/ 9 w 93"/>
                <a:gd name="T15" fmla="*/ 63 h 81"/>
                <a:gd name="T16" fmla="*/ 26 w 93"/>
                <a:gd name="T17" fmla="*/ 80 h 81"/>
                <a:gd name="T18" fmla="*/ 38 w 93"/>
                <a:gd name="T19" fmla="*/ 80 h 81"/>
                <a:gd name="T20" fmla="*/ 38 w 93"/>
                <a:gd name="T21" fmla="*/ 71 h 81"/>
                <a:gd name="T22" fmla="*/ 47 w 93"/>
                <a:gd name="T23" fmla="*/ 54 h 81"/>
                <a:gd name="T24" fmla="*/ 57 w 93"/>
                <a:gd name="T25" fmla="*/ 57 h 81"/>
                <a:gd name="T26" fmla="*/ 66 w 93"/>
                <a:gd name="T27" fmla="*/ 45 h 81"/>
                <a:gd name="T28" fmla="*/ 89 w 93"/>
                <a:gd name="T29" fmla="*/ 23 h 81"/>
                <a:gd name="T30" fmla="*/ 92 w 93"/>
                <a:gd name="T31" fmla="*/ 17 h 81"/>
                <a:gd name="T32" fmla="*/ 89 w 93"/>
                <a:gd name="T33" fmla="*/ 14 h 81"/>
                <a:gd name="T34" fmla="*/ 78 w 93"/>
                <a:gd name="T3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" h="81">
                  <a:moveTo>
                    <a:pt x="78" y="0"/>
                  </a:moveTo>
                  <a:lnTo>
                    <a:pt x="52" y="0"/>
                  </a:lnTo>
                  <a:lnTo>
                    <a:pt x="21" y="17"/>
                  </a:lnTo>
                  <a:lnTo>
                    <a:pt x="21" y="34"/>
                  </a:lnTo>
                  <a:lnTo>
                    <a:pt x="12" y="37"/>
                  </a:lnTo>
                  <a:lnTo>
                    <a:pt x="3" y="49"/>
                  </a:lnTo>
                  <a:lnTo>
                    <a:pt x="0" y="60"/>
                  </a:lnTo>
                  <a:lnTo>
                    <a:pt x="9" y="63"/>
                  </a:lnTo>
                  <a:lnTo>
                    <a:pt x="26" y="80"/>
                  </a:lnTo>
                  <a:lnTo>
                    <a:pt x="38" y="80"/>
                  </a:lnTo>
                  <a:lnTo>
                    <a:pt x="38" y="71"/>
                  </a:lnTo>
                  <a:lnTo>
                    <a:pt x="47" y="54"/>
                  </a:lnTo>
                  <a:lnTo>
                    <a:pt x="57" y="57"/>
                  </a:lnTo>
                  <a:lnTo>
                    <a:pt x="66" y="45"/>
                  </a:lnTo>
                  <a:lnTo>
                    <a:pt x="89" y="23"/>
                  </a:lnTo>
                  <a:lnTo>
                    <a:pt x="92" y="17"/>
                  </a:lnTo>
                  <a:lnTo>
                    <a:pt x="89" y="14"/>
                  </a:lnTo>
                  <a:lnTo>
                    <a:pt x="78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6563748" y="4413721"/>
              <a:ext cx="89087" cy="74377"/>
            </a:xfrm>
            <a:custGeom>
              <a:avLst/>
              <a:gdLst>
                <a:gd name="T0" fmla="*/ 9 w 50"/>
                <a:gd name="T1" fmla="*/ 0 h 44"/>
                <a:gd name="T2" fmla="*/ 9 w 50"/>
                <a:gd name="T3" fmla="*/ 9 h 44"/>
                <a:gd name="T4" fmla="*/ 0 w 50"/>
                <a:gd name="T5" fmla="*/ 17 h 44"/>
                <a:gd name="T6" fmla="*/ 0 w 50"/>
                <a:gd name="T7" fmla="*/ 31 h 44"/>
                <a:gd name="T8" fmla="*/ 9 w 50"/>
                <a:gd name="T9" fmla="*/ 43 h 44"/>
                <a:gd name="T10" fmla="*/ 17 w 50"/>
                <a:gd name="T11" fmla="*/ 34 h 44"/>
                <a:gd name="T12" fmla="*/ 23 w 50"/>
                <a:gd name="T13" fmla="*/ 38 h 44"/>
                <a:gd name="T14" fmla="*/ 37 w 50"/>
                <a:gd name="T15" fmla="*/ 43 h 44"/>
                <a:gd name="T16" fmla="*/ 49 w 50"/>
                <a:gd name="T17" fmla="*/ 38 h 44"/>
                <a:gd name="T18" fmla="*/ 46 w 50"/>
                <a:gd name="T19" fmla="*/ 29 h 44"/>
                <a:gd name="T20" fmla="*/ 35 w 50"/>
                <a:gd name="T21" fmla="*/ 17 h 44"/>
                <a:gd name="T22" fmla="*/ 26 w 50"/>
                <a:gd name="T23" fmla="*/ 14 h 44"/>
                <a:gd name="T24" fmla="*/ 17 w 50"/>
                <a:gd name="T25" fmla="*/ 14 h 44"/>
                <a:gd name="T26" fmla="*/ 9 w 50"/>
                <a:gd name="T2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44">
                  <a:moveTo>
                    <a:pt x="9" y="0"/>
                  </a:moveTo>
                  <a:lnTo>
                    <a:pt x="9" y="9"/>
                  </a:lnTo>
                  <a:lnTo>
                    <a:pt x="0" y="17"/>
                  </a:lnTo>
                  <a:lnTo>
                    <a:pt x="0" y="31"/>
                  </a:lnTo>
                  <a:lnTo>
                    <a:pt x="9" y="43"/>
                  </a:lnTo>
                  <a:lnTo>
                    <a:pt x="17" y="34"/>
                  </a:lnTo>
                  <a:lnTo>
                    <a:pt x="23" y="38"/>
                  </a:lnTo>
                  <a:lnTo>
                    <a:pt x="37" y="43"/>
                  </a:lnTo>
                  <a:lnTo>
                    <a:pt x="49" y="38"/>
                  </a:lnTo>
                  <a:lnTo>
                    <a:pt x="46" y="29"/>
                  </a:lnTo>
                  <a:lnTo>
                    <a:pt x="35" y="17"/>
                  </a:lnTo>
                  <a:lnTo>
                    <a:pt x="26" y="14"/>
                  </a:lnTo>
                  <a:lnTo>
                    <a:pt x="17" y="14"/>
                  </a:lnTo>
                  <a:lnTo>
                    <a:pt x="9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6904993" y="3799753"/>
              <a:ext cx="446941" cy="350006"/>
            </a:xfrm>
            <a:custGeom>
              <a:avLst/>
              <a:gdLst>
                <a:gd name="T0" fmla="*/ 199 w 254"/>
                <a:gd name="T1" fmla="*/ 0 h 208"/>
                <a:gd name="T2" fmla="*/ 177 w 254"/>
                <a:gd name="T3" fmla="*/ 14 h 208"/>
                <a:gd name="T4" fmla="*/ 182 w 254"/>
                <a:gd name="T5" fmla="*/ 20 h 208"/>
                <a:gd name="T6" fmla="*/ 193 w 254"/>
                <a:gd name="T7" fmla="*/ 20 h 208"/>
                <a:gd name="T8" fmla="*/ 187 w 254"/>
                <a:gd name="T9" fmla="*/ 31 h 208"/>
                <a:gd name="T10" fmla="*/ 173 w 254"/>
                <a:gd name="T11" fmla="*/ 45 h 208"/>
                <a:gd name="T12" fmla="*/ 187 w 254"/>
                <a:gd name="T13" fmla="*/ 43 h 208"/>
                <a:gd name="T14" fmla="*/ 196 w 254"/>
                <a:gd name="T15" fmla="*/ 51 h 208"/>
                <a:gd name="T16" fmla="*/ 196 w 254"/>
                <a:gd name="T17" fmla="*/ 54 h 208"/>
                <a:gd name="T18" fmla="*/ 208 w 254"/>
                <a:gd name="T19" fmla="*/ 65 h 208"/>
                <a:gd name="T20" fmla="*/ 219 w 254"/>
                <a:gd name="T21" fmla="*/ 60 h 208"/>
                <a:gd name="T22" fmla="*/ 225 w 254"/>
                <a:gd name="T23" fmla="*/ 43 h 208"/>
                <a:gd name="T24" fmla="*/ 239 w 254"/>
                <a:gd name="T25" fmla="*/ 45 h 208"/>
                <a:gd name="T26" fmla="*/ 248 w 254"/>
                <a:gd name="T27" fmla="*/ 54 h 208"/>
                <a:gd name="T28" fmla="*/ 253 w 254"/>
                <a:gd name="T29" fmla="*/ 65 h 208"/>
                <a:gd name="T30" fmla="*/ 244 w 254"/>
                <a:gd name="T31" fmla="*/ 77 h 208"/>
                <a:gd name="T32" fmla="*/ 233 w 254"/>
                <a:gd name="T33" fmla="*/ 83 h 208"/>
                <a:gd name="T34" fmla="*/ 241 w 254"/>
                <a:gd name="T35" fmla="*/ 97 h 208"/>
                <a:gd name="T36" fmla="*/ 239 w 254"/>
                <a:gd name="T37" fmla="*/ 110 h 208"/>
                <a:gd name="T38" fmla="*/ 236 w 254"/>
                <a:gd name="T39" fmla="*/ 128 h 208"/>
                <a:gd name="T40" fmla="*/ 230 w 254"/>
                <a:gd name="T41" fmla="*/ 145 h 208"/>
                <a:gd name="T42" fmla="*/ 210 w 254"/>
                <a:gd name="T43" fmla="*/ 148 h 208"/>
                <a:gd name="T44" fmla="*/ 216 w 254"/>
                <a:gd name="T45" fmla="*/ 159 h 208"/>
                <a:gd name="T46" fmla="*/ 225 w 254"/>
                <a:gd name="T47" fmla="*/ 173 h 208"/>
                <a:gd name="T48" fmla="*/ 213 w 254"/>
                <a:gd name="T49" fmla="*/ 181 h 208"/>
                <a:gd name="T50" fmla="*/ 208 w 254"/>
                <a:gd name="T51" fmla="*/ 198 h 208"/>
                <a:gd name="T52" fmla="*/ 199 w 254"/>
                <a:gd name="T53" fmla="*/ 202 h 208"/>
                <a:gd name="T54" fmla="*/ 191 w 254"/>
                <a:gd name="T55" fmla="*/ 196 h 208"/>
                <a:gd name="T56" fmla="*/ 182 w 254"/>
                <a:gd name="T57" fmla="*/ 196 h 208"/>
                <a:gd name="T58" fmla="*/ 165 w 254"/>
                <a:gd name="T59" fmla="*/ 207 h 208"/>
                <a:gd name="T60" fmla="*/ 142 w 254"/>
                <a:gd name="T61" fmla="*/ 179 h 208"/>
                <a:gd name="T62" fmla="*/ 122 w 254"/>
                <a:gd name="T63" fmla="*/ 184 h 208"/>
                <a:gd name="T64" fmla="*/ 108 w 254"/>
                <a:gd name="T65" fmla="*/ 171 h 208"/>
                <a:gd name="T66" fmla="*/ 102 w 254"/>
                <a:gd name="T67" fmla="*/ 153 h 208"/>
                <a:gd name="T68" fmla="*/ 102 w 254"/>
                <a:gd name="T69" fmla="*/ 136 h 208"/>
                <a:gd name="T70" fmla="*/ 85 w 254"/>
                <a:gd name="T71" fmla="*/ 131 h 208"/>
                <a:gd name="T72" fmla="*/ 76 w 254"/>
                <a:gd name="T73" fmla="*/ 131 h 208"/>
                <a:gd name="T74" fmla="*/ 71 w 254"/>
                <a:gd name="T75" fmla="*/ 122 h 208"/>
                <a:gd name="T76" fmla="*/ 62 w 254"/>
                <a:gd name="T77" fmla="*/ 131 h 208"/>
                <a:gd name="T78" fmla="*/ 57 w 254"/>
                <a:gd name="T79" fmla="*/ 145 h 208"/>
                <a:gd name="T80" fmla="*/ 42 w 254"/>
                <a:gd name="T81" fmla="*/ 157 h 208"/>
                <a:gd name="T82" fmla="*/ 26 w 254"/>
                <a:gd name="T83" fmla="*/ 136 h 208"/>
                <a:gd name="T84" fmla="*/ 0 w 254"/>
                <a:gd name="T85" fmla="*/ 133 h 208"/>
                <a:gd name="T86" fmla="*/ 5 w 254"/>
                <a:gd name="T87" fmla="*/ 122 h 208"/>
                <a:gd name="T88" fmla="*/ 23 w 254"/>
                <a:gd name="T89" fmla="*/ 110 h 208"/>
                <a:gd name="T90" fmla="*/ 26 w 254"/>
                <a:gd name="T91" fmla="*/ 97 h 208"/>
                <a:gd name="T92" fmla="*/ 45 w 254"/>
                <a:gd name="T93" fmla="*/ 71 h 208"/>
                <a:gd name="T94" fmla="*/ 68 w 254"/>
                <a:gd name="T95" fmla="*/ 69 h 208"/>
                <a:gd name="T96" fmla="*/ 88 w 254"/>
                <a:gd name="T97" fmla="*/ 48 h 208"/>
                <a:gd name="T98" fmla="*/ 94 w 254"/>
                <a:gd name="T99" fmla="*/ 37 h 208"/>
                <a:gd name="T100" fmla="*/ 108 w 254"/>
                <a:gd name="T101" fmla="*/ 23 h 208"/>
                <a:gd name="T102" fmla="*/ 116 w 254"/>
                <a:gd name="T103" fmla="*/ 29 h 208"/>
                <a:gd name="T104" fmla="*/ 137 w 254"/>
                <a:gd name="T105" fmla="*/ 20 h 208"/>
                <a:gd name="T106" fmla="*/ 142 w 254"/>
                <a:gd name="T107" fmla="*/ 5 h 208"/>
                <a:gd name="T108" fmla="*/ 170 w 254"/>
                <a:gd name="T109" fmla="*/ 3 h 208"/>
                <a:gd name="T110" fmla="*/ 199 w 254"/>
                <a:gd name="T111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54" h="208">
                  <a:moveTo>
                    <a:pt x="199" y="0"/>
                  </a:moveTo>
                  <a:lnTo>
                    <a:pt x="177" y="14"/>
                  </a:lnTo>
                  <a:lnTo>
                    <a:pt x="182" y="20"/>
                  </a:lnTo>
                  <a:lnTo>
                    <a:pt x="193" y="20"/>
                  </a:lnTo>
                  <a:lnTo>
                    <a:pt x="187" y="31"/>
                  </a:lnTo>
                  <a:lnTo>
                    <a:pt x="173" y="45"/>
                  </a:lnTo>
                  <a:lnTo>
                    <a:pt x="187" y="43"/>
                  </a:lnTo>
                  <a:lnTo>
                    <a:pt x="196" y="51"/>
                  </a:lnTo>
                  <a:lnTo>
                    <a:pt x="196" y="54"/>
                  </a:lnTo>
                  <a:lnTo>
                    <a:pt x="208" y="65"/>
                  </a:lnTo>
                  <a:lnTo>
                    <a:pt x="219" y="60"/>
                  </a:lnTo>
                  <a:lnTo>
                    <a:pt x="225" y="43"/>
                  </a:lnTo>
                  <a:lnTo>
                    <a:pt x="239" y="45"/>
                  </a:lnTo>
                  <a:lnTo>
                    <a:pt x="248" y="54"/>
                  </a:lnTo>
                  <a:lnTo>
                    <a:pt x="253" y="65"/>
                  </a:lnTo>
                  <a:lnTo>
                    <a:pt x="244" y="77"/>
                  </a:lnTo>
                  <a:lnTo>
                    <a:pt x="233" y="83"/>
                  </a:lnTo>
                  <a:lnTo>
                    <a:pt x="241" y="97"/>
                  </a:lnTo>
                  <a:lnTo>
                    <a:pt x="239" y="110"/>
                  </a:lnTo>
                  <a:lnTo>
                    <a:pt x="236" y="128"/>
                  </a:lnTo>
                  <a:lnTo>
                    <a:pt x="230" y="145"/>
                  </a:lnTo>
                  <a:lnTo>
                    <a:pt x="210" y="148"/>
                  </a:lnTo>
                  <a:lnTo>
                    <a:pt x="216" y="159"/>
                  </a:lnTo>
                  <a:lnTo>
                    <a:pt x="225" y="173"/>
                  </a:lnTo>
                  <a:lnTo>
                    <a:pt x="213" y="181"/>
                  </a:lnTo>
                  <a:lnTo>
                    <a:pt x="208" y="198"/>
                  </a:lnTo>
                  <a:lnTo>
                    <a:pt x="199" y="202"/>
                  </a:lnTo>
                  <a:lnTo>
                    <a:pt x="191" y="196"/>
                  </a:lnTo>
                  <a:lnTo>
                    <a:pt x="182" y="196"/>
                  </a:lnTo>
                  <a:lnTo>
                    <a:pt x="165" y="207"/>
                  </a:lnTo>
                  <a:lnTo>
                    <a:pt x="142" y="179"/>
                  </a:lnTo>
                  <a:lnTo>
                    <a:pt x="122" y="184"/>
                  </a:lnTo>
                  <a:lnTo>
                    <a:pt x="108" y="171"/>
                  </a:lnTo>
                  <a:lnTo>
                    <a:pt x="102" y="153"/>
                  </a:lnTo>
                  <a:lnTo>
                    <a:pt x="102" y="136"/>
                  </a:lnTo>
                  <a:lnTo>
                    <a:pt x="85" y="131"/>
                  </a:lnTo>
                  <a:lnTo>
                    <a:pt x="76" y="131"/>
                  </a:lnTo>
                  <a:lnTo>
                    <a:pt x="71" y="122"/>
                  </a:lnTo>
                  <a:lnTo>
                    <a:pt x="62" y="131"/>
                  </a:lnTo>
                  <a:lnTo>
                    <a:pt x="57" y="145"/>
                  </a:lnTo>
                  <a:lnTo>
                    <a:pt x="42" y="157"/>
                  </a:lnTo>
                  <a:lnTo>
                    <a:pt x="26" y="136"/>
                  </a:lnTo>
                  <a:lnTo>
                    <a:pt x="0" y="133"/>
                  </a:lnTo>
                  <a:lnTo>
                    <a:pt x="5" y="122"/>
                  </a:lnTo>
                  <a:lnTo>
                    <a:pt x="23" y="110"/>
                  </a:lnTo>
                  <a:lnTo>
                    <a:pt x="26" y="97"/>
                  </a:lnTo>
                  <a:lnTo>
                    <a:pt x="45" y="71"/>
                  </a:lnTo>
                  <a:lnTo>
                    <a:pt x="68" y="69"/>
                  </a:lnTo>
                  <a:lnTo>
                    <a:pt x="88" y="48"/>
                  </a:lnTo>
                  <a:lnTo>
                    <a:pt x="94" y="37"/>
                  </a:lnTo>
                  <a:lnTo>
                    <a:pt x="108" y="23"/>
                  </a:lnTo>
                  <a:lnTo>
                    <a:pt x="116" y="29"/>
                  </a:lnTo>
                  <a:lnTo>
                    <a:pt x="137" y="20"/>
                  </a:lnTo>
                  <a:lnTo>
                    <a:pt x="142" y="5"/>
                  </a:lnTo>
                  <a:lnTo>
                    <a:pt x="170" y="3"/>
                  </a:lnTo>
                  <a:lnTo>
                    <a:pt x="199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>
              <a:off x="7484809" y="3753086"/>
              <a:ext cx="211391" cy="144377"/>
            </a:xfrm>
            <a:custGeom>
              <a:avLst/>
              <a:gdLst>
                <a:gd name="T0" fmla="*/ 0 w 120"/>
                <a:gd name="T1" fmla="*/ 4 h 86"/>
                <a:gd name="T2" fmla="*/ 10 w 120"/>
                <a:gd name="T3" fmla="*/ 0 h 86"/>
                <a:gd name="T4" fmla="*/ 36 w 120"/>
                <a:gd name="T5" fmla="*/ 4 h 86"/>
                <a:gd name="T6" fmla="*/ 46 w 120"/>
                <a:gd name="T7" fmla="*/ 7 h 86"/>
                <a:gd name="T8" fmla="*/ 55 w 120"/>
                <a:gd name="T9" fmla="*/ 4 h 86"/>
                <a:gd name="T10" fmla="*/ 70 w 120"/>
                <a:gd name="T11" fmla="*/ 0 h 86"/>
                <a:gd name="T12" fmla="*/ 86 w 120"/>
                <a:gd name="T13" fmla="*/ 2 h 86"/>
                <a:gd name="T14" fmla="*/ 101 w 120"/>
                <a:gd name="T15" fmla="*/ 9 h 86"/>
                <a:gd name="T16" fmla="*/ 110 w 120"/>
                <a:gd name="T17" fmla="*/ 31 h 86"/>
                <a:gd name="T18" fmla="*/ 105 w 120"/>
                <a:gd name="T19" fmla="*/ 42 h 86"/>
                <a:gd name="T20" fmla="*/ 112 w 120"/>
                <a:gd name="T21" fmla="*/ 57 h 86"/>
                <a:gd name="T22" fmla="*/ 119 w 120"/>
                <a:gd name="T23" fmla="*/ 71 h 86"/>
                <a:gd name="T24" fmla="*/ 117 w 120"/>
                <a:gd name="T25" fmla="*/ 85 h 86"/>
                <a:gd name="T26" fmla="*/ 110 w 120"/>
                <a:gd name="T27" fmla="*/ 73 h 86"/>
                <a:gd name="T28" fmla="*/ 91 w 120"/>
                <a:gd name="T29" fmla="*/ 54 h 86"/>
                <a:gd name="T30" fmla="*/ 60 w 120"/>
                <a:gd name="T31" fmla="*/ 42 h 86"/>
                <a:gd name="T32" fmla="*/ 36 w 120"/>
                <a:gd name="T33" fmla="*/ 40 h 86"/>
                <a:gd name="T34" fmla="*/ 19 w 120"/>
                <a:gd name="T35" fmla="*/ 45 h 86"/>
                <a:gd name="T36" fmla="*/ 12 w 120"/>
                <a:gd name="T37" fmla="*/ 38 h 86"/>
                <a:gd name="T38" fmla="*/ 10 w 120"/>
                <a:gd name="T39" fmla="*/ 24 h 86"/>
                <a:gd name="T40" fmla="*/ 0 w 120"/>
                <a:gd name="T41" fmla="*/ 18 h 86"/>
                <a:gd name="T42" fmla="*/ 0 w 120"/>
                <a:gd name="T43" fmla="*/ 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0" h="86">
                  <a:moveTo>
                    <a:pt x="0" y="4"/>
                  </a:moveTo>
                  <a:lnTo>
                    <a:pt x="10" y="0"/>
                  </a:lnTo>
                  <a:lnTo>
                    <a:pt x="36" y="4"/>
                  </a:lnTo>
                  <a:lnTo>
                    <a:pt x="46" y="7"/>
                  </a:lnTo>
                  <a:lnTo>
                    <a:pt x="55" y="4"/>
                  </a:lnTo>
                  <a:lnTo>
                    <a:pt x="70" y="0"/>
                  </a:lnTo>
                  <a:lnTo>
                    <a:pt x="86" y="2"/>
                  </a:lnTo>
                  <a:lnTo>
                    <a:pt x="101" y="9"/>
                  </a:lnTo>
                  <a:lnTo>
                    <a:pt x="110" y="31"/>
                  </a:lnTo>
                  <a:lnTo>
                    <a:pt x="105" y="42"/>
                  </a:lnTo>
                  <a:lnTo>
                    <a:pt x="112" y="57"/>
                  </a:lnTo>
                  <a:lnTo>
                    <a:pt x="119" y="71"/>
                  </a:lnTo>
                  <a:lnTo>
                    <a:pt x="117" y="85"/>
                  </a:lnTo>
                  <a:lnTo>
                    <a:pt x="110" y="73"/>
                  </a:lnTo>
                  <a:lnTo>
                    <a:pt x="91" y="54"/>
                  </a:lnTo>
                  <a:lnTo>
                    <a:pt x="60" y="42"/>
                  </a:lnTo>
                  <a:lnTo>
                    <a:pt x="36" y="40"/>
                  </a:lnTo>
                  <a:lnTo>
                    <a:pt x="19" y="45"/>
                  </a:lnTo>
                  <a:lnTo>
                    <a:pt x="12" y="38"/>
                  </a:lnTo>
                  <a:lnTo>
                    <a:pt x="10" y="24"/>
                  </a:lnTo>
                  <a:lnTo>
                    <a:pt x="0" y="18"/>
                  </a:lnTo>
                  <a:lnTo>
                    <a:pt x="0" y="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17" name="Freeform 13"/>
            <p:cNvSpPr>
              <a:spLocks/>
            </p:cNvSpPr>
            <p:nvPr/>
          </p:nvSpPr>
          <p:spPr bwMode="auto">
            <a:xfrm>
              <a:off x="7140543" y="4183301"/>
              <a:ext cx="70967" cy="52501"/>
            </a:xfrm>
            <a:custGeom>
              <a:avLst/>
              <a:gdLst>
                <a:gd name="T0" fmla="*/ 12 w 40"/>
                <a:gd name="T1" fmla="*/ 0 h 32"/>
                <a:gd name="T2" fmla="*/ 0 w 40"/>
                <a:gd name="T3" fmla="*/ 14 h 32"/>
                <a:gd name="T4" fmla="*/ 5 w 40"/>
                <a:gd name="T5" fmla="*/ 25 h 32"/>
                <a:gd name="T6" fmla="*/ 14 w 40"/>
                <a:gd name="T7" fmla="*/ 31 h 32"/>
                <a:gd name="T8" fmla="*/ 28 w 40"/>
                <a:gd name="T9" fmla="*/ 25 h 32"/>
                <a:gd name="T10" fmla="*/ 39 w 40"/>
                <a:gd name="T11" fmla="*/ 19 h 32"/>
                <a:gd name="T12" fmla="*/ 34 w 40"/>
                <a:gd name="T13" fmla="*/ 11 h 32"/>
                <a:gd name="T14" fmla="*/ 12 w 40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32">
                  <a:moveTo>
                    <a:pt x="12" y="0"/>
                  </a:moveTo>
                  <a:lnTo>
                    <a:pt x="0" y="14"/>
                  </a:lnTo>
                  <a:lnTo>
                    <a:pt x="5" y="25"/>
                  </a:lnTo>
                  <a:lnTo>
                    <a:pt x="14" y="31"/>
                  </a:lnTo>
                  <a:lnTo>
                    <a:pt x="28" y="25"/>
                  </a:lnTo>
                  <a:lnTo>
                    <a:pt x="39" y="19"/>
                  </a:lnTo>
                  <a:lnTo>
                    <a:pt x="34" y="11"/>
                  </a:lnTo>
                  <a:lnTo>
                    <a:pt x="12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</p:grpSp>
      <p:sp>
        <p:nvSpPr>
          <p:cNvPr id="18" name="Freeform 14"/>
          <p:cNvSpPr>
            <a:spLocks/>
          </p:cNvSpPr>
          <p:nvPr/>
        </p:nvSpPr>
        <p:spPr bwMode="auto">
          <a:xfrm>
            <a:off x="6418056" y="2071250"/>
            <a:ext cx="1182281" cy="1191477"/>
          </a:xfrm>
          <a:custGeom>
            <a:avLst/>
            <a:gdLst>
              <a:gd name="T0" fmla="*/ 119 w 671"/>
              <a:gd name="T1" fmla="*/ 164 h 711"/>
              <a:gd name="T2" fmla="*/ 104 w 671"/>
              <a:gd name="T3" fmla="*/ 217 h 711"/>
              <a:gd name="T4" fmla="*/ 100 w 671"/>
              <a:gd name="T5" fmla="*/ 270 h 711"/>
              <a:gd name="T6" fmla="*/ 28 w 671"/>
              <a:gd name="T7" fmla="*/ 357 h 711"/>
              <a:gd name="T8" fmla="*/ 45 w 671"/>
              <a:gd name="T9" fmla="*/ 381 h 711"/>
              <a:gd name="T10" fmla="*/ 37 w 671"/>
              <a:gd name="T11" fmla="*/ 459 h 711"/>
              <a:gd name="T12" fmla="*/ 29 w 671"/>
              <a:gd name="T13" fmla="*/ 514 h 711"/>
              <a:gd name="T14" fmla="*/ 20 w 671"/>
              <a:gd name="T15" fmla="*/ 552 h 711"/>
              <a:gd name="T16" fmla="*/ 9 w 671"/>
              <a:gd name="T17" fmla="*/ 595 h 711"/>
              <a:gd name="T18" fmla="*/ 0 w 671"/>
              <a:gd name="T19" fmla="*/ 625 h 711"/>
              <a:gd name="T20" fmla="*/ 31 w 671"/>
              <a:gd name="T21" fmla="*/ 644 h 711"/>
              <a:gd name="T22" fmla="*/ 39 w 671"/>
              <a:gd name="T23" fmla="*/ 681 h 711"/>
              <a:gd name="T24" fmla="*/ 62 w 671"/>
              <a:gd name="T25" fmla="*/ 670 h 711"/>
              <a:gd name="T26" fmla="*/ 76 w 671"/>
              <a:gd name="T27" fmla="*/ 696 h 711"/>
              <a:gd name="T28" fmla="*/ 105 w 671"/>
              <a:gd name="T29" fmla="*/ 670 h 711"/>
              <a:gd name="T30" fmla="*/ 119 w 671"/>
              <a:gd name="T31" fmla="*/ 650 h 711"/>
              <a:gd name="T32" fmla="*/ 156 w 671"/>
              <a:gd name="T33" fmla="*/ 639 h 711"/>
              <a:gd name="T34" fmla="*/ 164 w 671"/>
              <a:gd name="T35" fmla="*/ 610 h 711"/>
              <a:gd name="T36" fmla="*/ 136 w 671"/>
              <a:gd name="T37" fmla="*/ 596 h 711"/>
              <a:gd name="T38" fmla="*/ 199 w 671"/>
              <a:gd name="T39" fmla="*/ 537 h 711"/>
              <a:gd name="T40" fmla="*/ 318 w 671"/>
              <a:gd name="T41" fmla="*/ 485 h 711"/>
              <a:gd name="T42" fmla="*/ 411 w 671"/>
              <a:gd name="T43" fmla="*/ 442 h 711"/>
              <a:gd name="T44" fmla="*/ 463 w 671"/>
              <a:gd name="T45" fmla="*/ 378 h 711"/>
              <a:gd name="T46" fmla="*/ 556 w 671"/>
              <a:gd name="T47" fmla="*/ 330 h 711"/>
              <a:gd name="T48" fmla="*/ 656 w 671"/>
              <a:gd name="T49" fmla="*/ 224 h 711"/>
              <a:gd name="T50" fmla="*/ 618 w 671"/>
              <a:gd name="T51" fmla="*/ 156 h 711"/>
              <a:gd name="T52" fmla="*/ 622 w 671"/>
              <a:gd name="T53" fmla="*/ 136 h 711"/>
              <a:gd name="T54" fmla="*/ 670 w 671"/>
              <a:gd name="T55" fmla="*/ 119 h 711"/>
              <a:gd name="T56" fmla="*/ 644 w 671"/>
              <a:gd name="T57" fmla="*/ 107 h 711"/>
              <a:gd name="T58" fmla="*/ 632 w 671"/>
              <a:gd name="T59" fmla="*/ 79 h 711"/>
              <a:gd name="T60" fmla="*/ 604 w 671"/>
              <a:gd name="T61" fmla="*/ 85 h 711"/>
              <a:gd name="T62" fmla="*/ 601 w 671"/>
              <a:gd name="T63" fmla="*/ 71 h 711"/>
              <a:gd name="T64" fmla="*/ 570 w 671"/>
              <a:gd name="T65" fmla="*/ 68 h 711"/>
              <a:gd name="T66" fmla="*/ 536 w 671"/>
              <a:gd name="T67" fmla="*/ 97 h 711"/>
              <a:gd name="T68" fmla="*/ 539 w 671"/>
              <a:gd name="T69" fmla="*/ 105 h 711"/>
              <a:gd name="T70" fmla="*/ 505 w 671"/>
              <a:gd name="T71" fmla="*/ 114 h 711"/>
              <a:gd name="T72" fmla="*/ 471 w 671"/>
              <a:gd name="T73" fmla="*/ 114 h 711"/>
              <a:gd name="T74" fmla="*/ 440 w 671"/>
              <a:gd name="T75" fmla="*/ 105 h 711"/>
              <a:gd name="T76" fmla="*/ 406 w 671"/>
              <a:gd name="T77" fmla="*/ 111 h 711"/>
              <a:gd name="T78" fmla="*/ 361 w 671"/>
              <a:gd name="T79" fmla="*/ 107 h 711"/>
              <a:gd name="T80" fmla="*/ 326 w 671"/>
              <a:gd name="T81" fmla="*/ 85 h 711"/>
              <a:gd name="T82" fmla="*/ 335 w 671"/>
              <a:gd name="T83" fmla="*/ 71 h 711"/>
              <a:gd name="T84" fmla="*/ 332 w 671"/>
              <a:gd name="T85" fmla="*/ 57 h 711"/>
              <a:gd name="T86" fmla="*/ 295 w 671"/>
              <a:gd name="T87" fmla="*/ 45 h 711"/>
              <a:gd name="T88" fmla="*/ 252 w 671"/>
              <a:gd name="T89" fmla="*/ 45 h 711"/>
              <a:gd name="T90" fmla="*/ 187 w 671"/>
              <a:gd name="T91" fmla="*/ 19 h 711"/>
              <a:gd name="T92" fmla="*/ 130 w 671"/>
              <a:gd name="T93" fmla="*/ 9 h 711"/>
              <a:gd name="T94" fmla="*/ 96 w 671"/>
              <a:gd name="T95" fmla="*/ 5 h 711"/>
              <a:gd name="T96" fmla="*/ 74 w 671"/>
              <a:gd name="T97" fmla="*/ 42 h 7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71" h="711">
                <a:moveTo>
                  <a:pt x="74" y="42"/>
                </a:moveTo>
                <a:lnTo>
                  <a:pt x="119" y="164"/>
                </a:lnTo>
                <a:lnTo>
                  <a:pt x="91" y="178"/>
                </a:lnTo>
                <a:lnTo>
                  <a:pt x="104" y="217"/>
                </a:lnTo>
                <a:lnTo>
                  <a:pt x="107" y="248"/>
                </a:lnTo>
                <a:lnTo>
                  <a:pt x="100" y="270"/>
                </a:lnTo>
                <a:lnTo>
                  <a:pt x="83" y="293"/>
                </a:lnTo>
                <a:lnTo>
                  <a:pt x="28" y="357"/>
                </a:lnTo>
                <a:lnTo>
                  <a:pt x="31" y="369"/>
                </a:lnTo>
                <a:lnTo>
                  <a:pt x="45" y="381"/>
                </a:lnTo>
                <a:lnTo>
                  <a:pt x="22" y="427"/>
                </a:lnTo>
                <a:lnTo>
                  <a:pt x="37" y="459"/>
                </a:lnTo>
                <a:lnTo>
                  <a:pt x="45" y="472"/>
                </a:lnTo>
                <a:lnTo>
                  <a:pt x="29" y="514"/>
                </a:lnTo>
                <a:lnTo>
                  <a:pt x="12" y="525"/>
                </a:lnTo>
                <a:lnTo>
                  <a:pt x="20" y="552"/>
                </a:lnTo>
                <a:lnTo>
                  <a:pt x="20" y="577"/>
                </a:lnTo>
                <a:lnTo>
                  <a:pt x="9" y="595"/>
                </a:lnTo>
                <a:lnTo>
                  <a:pt x="11" y="613"/>
                </a:lnTo>
                <a:lnTo>
                  <a:pt x="0" y="625"/>
                </a:lnTo>
                <a:lnTo>
                  <a:pt x="17" y="647"/>
                </a:lnTo>
                <a:lnTo>
                  <a:pt x="31" y="644"/>
                </a:lnTo>
                <a:lnTo>
                  <a:pt x="31" y="670"/>
                </a:lnTo>
                <a:lnTo>
                  <a:pt x="39" y="681"/>
                </a:lnTo>
                <a:lnTo>
                  <a:pt x="51" y="667"/>
                </a:lnTo>
                <a:lnTo>
                  <a:pt x="62" y="670"/>
                </a:lnTo>
                <a:lnTo>
                  <a:pt x="68" y="687"/>
                </a:lnTo>
                <a:lnTo>
                  <a:pt x="76" y="696"/>
                </a:lnTo>
                <a:lnTo>
                  <a:pt x="76" y="710"/>
                </a:lnTo>
                <a:lnTo>
                  <a:pt x="105" y="670"/>
                </a:lnTo>
                <a:lnTo>
                  <a:pt x="105" y="661"/>
                </a:lnTo>
                <a:lnTo>
                  <a:pt x="119" y="650"/>
                </a:lnTo>
                <a:lnTo>
                  <a:pt x="142" y="664"/>
                </a:lnTo>
                <a:lnTo>
                  <a:pt x="156" y="639"/>
                </a:lnTo>
                <a:lnTo>
                  <a:pt x="167" y="625"/>
                </a:lnTo>
                <a:lnTo>
                  <a:pt x="164" y="610"/>
                </a:lnTo>
                <a:lnTo>
                  <a:pt x="156" y="610"/>
                </a:lnTo>
                <a:lnTo>
                  <a:pt x="136" y="596"/>
                </a:lnTo>
                <a:lnTo>
                  <a:pt x="153" y="587"/>
                </a:lnTo>
                <a:lnTo>
                  <a:pt x="199" y="537"/>
                </a:lnTo>
                <a:lnTo>
                  <a:pt x="238" y="520"/>
                </a:lnTo>
                <a:lnTo>
                  <a:pt x="318" y="485"/>
                </a:lnTo>
                <a:lnTo>
                  <a:pt x="357" y="463"/>
                </a:lnTo>
                <a:lnTo>
                  <a:pt x="411" y="442"/>
                </a:lnTo>
                <a:lnTo>
                  <a:pt x="454" y="403"/>
                </a:lnTo>
                <a:lnTo>
                  <a:pt x="463" y="378"/>
                </a:lnTo>
                <a:lnTo>
                  <a:pt x="482" y="380"/>
                </a:lnTo>
                <a:lnTo>
                  <a:pt x="556" y="330"/>
                </a:lnTo>
                <a:lnTo>
                  <a:pt x="658" y="238"/>
                </a:lnTo>
                <a:lnTo>
                  <a:pt x="656" y="224"/>
                </a:lnTo>
                <a:lnTo>
                  <a:pt x="641" y="181"/>
                </a:lnTo>
                <a:lnTo>
                  <a:pt x="618" y="156"/>
                </a:lnTo>
                <a:lnTo>
                  <a:pt x="616" y="145"/>
                </a:lnTo>
                <a:lnTo>
                  <a:pt x="622" y="136"/>
                </a:lnTo>
                <a:lnTo>
                  <a:pt x="636" y="130"/>
                </a:lnTo>
                <a:lnTo>
                  <a:pt x="670" y="119"/>
                </a:lnTo>
                <a:lnTo>
                  <a:pt x="661" y="114"/>
                </a:lnTo>
                <a:lnTo>
                  <a:pt x="644" y="107"/>
                </a:lnTo>
                <a:lnTo>
                  <a:pt x="627" y="90"/>
                </a:lnTo>
                <a:lnTo>
                  <a:pt x="632" y="79"/>
                </a:lnTo>
                <a:lnTo>
                  <a:pt x="622" y="79"/>
                </a:lnTo>
                <a:lnTo>
                  <a:pt x="604" y="85"/>
                </a:lnTo>
                <a:lnTo>
                  <a:pt x="599" y="79"/>
                </a:lnTo>
                <a:lnTo>
                  <a:pt x="601" y="71"/>
                </a:lnTo>
                <a:lnTo>
                  <a:pt x="584" y="74"/>
                </a:lnTo>
                <a:lnTo>
                  <a:pt x="570" y="68"/>
                </a:lnTo>
                <a:lnTo>
                  <a:pt x="556" y="82"/>
                </a:lnTo>
                <a:lnTo>
                  <a:pt x="536" y="97"/>
                </a:lnTo>
                <a:lnTo>
                  <a:pt x="528" y="97"/>
                </a:lnTo>
                <a:lnTo>
                  <a:pt x="539" y="105"/>
                </a:lnTo>
                <a:lnTo>
                  <a:pt x="528" y="111"/>
                </a:lnTo>
                <a:lnTo>
                  <a:pt x="505" y="114"/>
                </a:lnTo>
                <a:lnTo>
                  <a:pt x="485" y="119"/>
                </a:lnTo>
                <a:lnTo>
                  <a:pt x="471" y="114"/>
                </a:lnTo>
                <a:lnTo>
                  <a:pt x="463" y="105"/>
                </a:lnTo>
                <a:lnTo>
                  <a:pt x="440" y="105"/>
                </a:lnTo>
                <a:lnTo>
                  <a:pt x="423" y="102"/>
                </a:lnTo>
                <a:lnTo>
                  <a:pt x="406" y="111"/>
                </a:lnTo>
                <a:lnTo>
                  <a:pt x="383" y="116"/>
                </a:lnTo>
                <a:lnTo>
                  <a:pt x="361" y="107"/>
                </a:lnTo>
                <a:lnTo>
                  <a:pt x="340" y="97"/>
                </a:lnTo>
                <a:lnTo>
                  <a:pt x="326" y="85"/>
                </a:lnTo>
                <a:lnTo>
                  <a:pt x="323" y="76"/>
                </a:lnTo>
                <a:lnTo>
                  <a:pt x="335" y="71"/>
                </a:lnTo>
                <a:lnTo>
                  <a:pt x="337" y="62"/>
                </a:lnTo>
                <a:lnTo>
                  <a:pt x="332" y="57"/>
                </a:lnTo>
                <a:lnTo>
                  <a:pt x="312" y="54"/>
                </a:lnTo>
                <a:lnTo>
                  <a:pt x="295" y="45"/>
                </a:lnTo>
                <a:lnTo>
                  <a:pt x="266" y="40"/>
                </a:lnTo>
                <a:lnTo>
                  <a:pt x="252" y="45"/>
                </a:lnTo>
                <a:lnTo>
                  <a:pt x="230" y="37"/>
                </a:lnTo>
                <a:lnTo>
                  <a:pt x="187" y="19"/>
                </a:lnTo>
                <a:lnTo>
                  <a:pt x="156" y="19"/>
                </a:lnTo>
                <a:lnTo>
                  <a:pt x="130" y="9"/>
                </a:lnTo>
                <a:lnTo>
                  <a:pt x="114" y="0"/>
                </a:lnTo>
                <a:lnTo>
                  <a:pt x="96" y="5"/>
                </a:lnTo>
                <a:lnTo>
                  <a:pt x="88" y="17"/>
                </a:lnTo>
                <a:lnTo>
                  <a:pt x="74" y="42"/>
                </a:ln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19" name="Freeform 15"/>
          <p:cNvSpPr>
            <a:spLocks/>
          </p:cNvSpPr>
          <p:nvPr/>
        </p:nvSpPr>
        <p:spPr bwMode="auto">
          <a:xfrm>
            <a:off x="5496995" y="2062499"/>
            <a:ext cx="1132452" cy="1500648"/>
          </a:xfrm>
          <a:custGeom>
            <a:avLst/>
            <a:gdLst>
              <a:gd name="T0" fmla="*/ 641 w 642"/>
              <a:gd name="T1" fmla="*/ 170 h 895"/>
              <a:gd name="T2" fmla="*/ 624 w 642"/>
              <a:gd name="T3" fmla="*/ 209 h 895"/>
              <a:gd name="T4" fmla="*/ 627 w 642"/>
              <a:gd name="T5" fmla="*/ 266 h 895"/>
              <a:gd name="T6" fmla="*/ 587 w 642"/>
              <a:gd name="T7" fmla="*/ 318 h 895"/>
              <a:gd name="T8" fmla="*/ 553 w 642"/>
              <a:gd name="T9" fmla="*/ 375 h 895"/>
              <a:gd name="T10" fmla="*/ 541 w 642"/>
              <a:gd name="T11" fmla="*/ 434 h 895"/>
              <a:gd name="T12" fmla="*/ 567 w 642"/>
              <a:gd name="T13" fmla="*/ 477 h 895"/>
              <a:gd name="T14" fmla="*/ 550 w 642"/>
              <a:gd name="T15" fmla="*/ 519 h 895"/>
              <a:gd name="T16" fmla="*/ 541 w 642"/>
              <a:gd name="T17" fmla="*/ 559 h 895"/>
              <a:gd name="T18" fmla="*/ 533 w 642"/>
              <a:gd name="T19" fmla="*/ 598 h 895"/>
              <a:gd name="T20" fmla="*/ 522 w 642"/>
              <a:gd name="T21" fmla="*/ 630 h 895"/>
              <a:gd name="T22" fmla="*/ 510 w 642"/>
              <a:gd name="T23" fmla="*/ 638 h 895"/>
              <a:gd name="T24" fmla="*/ 496 w 642"/>
              <a:gd name="T25" fmla="*/ 644 h 895"/>
              <a:gd name="T26" fmla="*/ 462 w 642"/>
              <a:gd name="T27" fmla="*/ 632 h 895"/>
              <a:gd name="T28" fmla="*/ 417 w 642"/>
              <a:gd name="T29" fmla="*/ 670 h 895"/>
              <a:gd name="T30" fmla="*/ 412 w 642"/>
              <a:gd name="T31" fmla="*/ 684 h 895"/>
              <a:gd name="T32" fmla="*/ 443 w 642"/>
              <a:gd name="T33" fmla="*/ 737 h 895"/>
              <a:gd name="T34" fmla="*/ 429 w 642"/>
              <a:gd name="T35" fmla="*/ 755 h 895"/>
              <a:gd name="T36" fmla="*/ 394 w 642"/>
              <a:gd name="T37" fmla="*/ 800 h 895"/>
              <a:gd name="T38" fmla="*/ 369 w 642"/>
              <a:gd name="T39" fmla="*/ 786 h 895"/>
              <a:gd name="T40" fmla="*/ 363 w 642"/>
              <a:gd name="T41" fmla="*/ 822 h 895"/>
              <a:gd name="T42" fmla="*/ 355 w 642"/>
              <a:gd name="T43" fmla="*/ 843 h 895"/>
              <a:gd name="T44" fmla="*/ 324 w 642"/>
              <a:gd name="T45" fmla="*/ 862 h 895"/>
              <a:gd name="T46" fmla="*/ 312 w 642"/>
              <a:gd name="T47" fmla="*/ 891 h 895"/>
              <a:gd name="T48" fmla="*/ 289 w 642"/>
              <a:gd name="T49" fmla="*/ 891 h 895"/>
              <a:gd name="T50" fmla="*/ 281 w 642"/>
              <a:gd name="T51" fmla="*/ 868 h 895"/>
              <a:gd name="T52" fmla="*/ 258 w 642"/>
              <a:gd name="T53" fmla="*/ 870 h 895"/>
              <a:gd name="T54" fmla="*/ 224 w 642"/>
              <a:gd name="T55" fmla="*/ 865 h 895"/>
              <a:gd name="T56" fmla="*/ 199 w 642"/>
              <a:gd name="T57" fmla="*/ 851 h 895"/>
              <a:gd name="T58" fmla="*/ 167 w 642"/>
              <a:gd name="T59" fmla="*/ 825 h 895"/>
              <a:gd name="T60" fmla="*/ 131 w 642"/>
              <a:gd name="T61" fmla="*/ 794 h 895"/>
              <a:gd name="T62" fmla="*/ 79 w 642"/>
              <a:gd name="T63" fmla="*/ 732 h 895"/>
              <a:gd name="T64" fmla="*/ 114 w 642"/>
              <a:gd name="T65" fmla="*/ 709 h 895"/>
              <a:gd name="T66" fmla="*/ 128 w 642"/>
              <a:gd name="T67" fmla="*/ 684 h 895"/>
              <a:gd name="T68" fmla="*/ 145 w 642"/>
              <a:gd name="T69" fmla="*/ 689 h 895"/>
              <a:gd name="T70" fmla="*/ 153 w 642"/>
              <a:gd name="T71" fmla="*/ 667 h 895"/>
              <a:gd name="T72" fmla="*/ 139 w 642"/>
              <a:gd name="T73" fmla="*/ 630 h 895"/>
              <a:gd name="T74" fmla="*/ 139 w 642"/>
              <a:gd name="T75" fmla="*/ 596 h 895"/>
              <a:gd name="T76" fmla="*/ 55 w 642"/>
              <a:gd name="T77" fmla="*/ 519 h 895"/>
              <a:gd name="T78" fmla="*/ 12 w 642"/>
              <a:gd name="T79" fmla="*/ 508 h 895"/>
              <a:gd name="T80" fmla="*/ 20 w 642"/>
              <a:gd name="T81" fmla="*/ 459 h 895"/>
              <a:gd name="T82" fmla="*/ 34 w 642"/>
              <a:gd name="T83" fmla="*/ 459 h 895"/>
              <a:gd name="T84" fmla="*/ 43 w 642"/>
              <a:gd name="T85" fmla="*/ 431 h 895"/>
              <a:gd name="T86" fmla="*/ 65 w 642"/>
              <a:gd name="T87" fmla="*/ 377 h 895"/>
              <a:gd name="T88" fmla="*/ 83 w 642"/>
              <a:gd name="T89" fmla="*/ 320 h 895"/>
              <a:gd name="T90" fmla="*/ 59 w 642"/>
              <a:gd name="T91" fmla="*/ 292 h 895"/>
              <a:gd name="T92" fmla="*/ 124 w 642"/>
              <a:gd name="T93" fmla="*/ 279 h 895"/>
              <a:gd name="T94" fmla="*/ 191 w 642"/>
              <a:gd name="T95" fmla="*/ 245 h 895"/>
              <a:gd name="T96" fmla="*/ 174 w 642"/>
              <a:gd name="T97" fmla="*/ 169 h 895"/>
              <a:gd name="T98" fmla="*/ 231 w 642"/>
              <a:gd name="T99" fmla="*/ 79 h 895"/>
              <a:gd name="T100" fmla="*/ 298 w 642"/>
              <a:gd name="T101" fmla="*/ 26 h 895"/>
              <a:gd name="T102" fmla="*/ 343 w 642"/>
              <a:gd name="T103" fmla="*/ 19 h 895"/>
              <a:gd name="T104" fmla="*/ 383 w 642"/>
              <a:gd name="T105" fmla="*/ 28 h 895"/>
              <a:gd name="T106" fmla="*/ 443 w 642"/>
              <a:gd name="T107" fmla="*/ 47 h 895"/>
              <a:gd name="T108" fmla="*/ 499 w 642"/>
              <a:gd name="T109" fmla="*/ 56 h 895"/>
              <a:gd name="T110" fmla="*/ 567 w 642"/>
              <a:gd name="T111" fmla="*/ 47 h 8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42" h="895">
                <a:moveTo>
                  <a:pt x="596" y="45"/>
                </a:moveTo>
                <a:lnTo>
                  <a:pt x="641" y="170"/>
                </a:lnTo>
                <a:lnTo>
                  <a:pt x="613" y="184"/>
                </a:lnTo>
                <a:lnTo>
                  <a:pt x="624" y="209"/>
                </a:lnTo>
                <a:lnTo>
                  <a:pt x="629" y="244"/>
                </a:lnTo>
                <a:lnTo>
                  <a:pt x="627" y="266"/>
                </a:lnTo>
                <a:lnTo>
                  <a:pt x="618" y="280"/>
                </a:lnTo>
                <a:lnTo>
                  <a:pt x="587" y="318"/>
                </a:lnTo>
                <a:lnTo>
                  <a:pt x="550" y="360"/>
                </a:lnTo>
                <a:lnTo>
                  <a:pt x="553" y="375"/>
                </a:lnTo>
                <a:lnTo>
                  <a:pt x="567" y="385"/>
                </a:lnTo>
                <a:lnTo>
                  <a:pt x="541" y="434"/>
                </a:lnTo>
                <a:lnTo>
                  <a:pt x="553" y="454"/>
                </a:lnTo>
                <a:lnTo>
                  <a:pt x="567" y="477"/>
                </a:lnTo>
                <a:lnTo>
                  <a:pt x="558" y="499"/>
                </a:lnTo>
                <a:lnTo>
                  <a:pt x="550" y="519"/>
                </a:lnTo>
                <a:lnTo>
                  <a:pt x="533" y="530"/>
                </a:lnTo>
                <a:lnTo>
                  <a:pt x="541" y="559"/>
                </a:lnTo>
                <a:lnTo>
                  <a:pt x="541" y="579"/>
                </a:lnTo>
                <a:lnTo>
                  <a:pt x="533" y="598"/>
                </a:lnTo>
                <a:lnTo>
                  <a:pt x="533" y="618"/>
                </a:lnTo>
                <a:lnTo>
                  <a:pt x="522" y="630"/>
                </a:lnTo>
                <a:lnTo>
                  <a:pt x="522" y="635"/>
                </a:lnTo>
                <a:lnTo>
                  <a:pt x="510" y="638"/>
                </a:lnTo>
                <a:lnTo>
                  <a:pt x="502" y="649"/>
                </a:lnTo>
                <a:lnTo>
                  <a:pt x="496" y="644"/>
                </a:lnTo>
                <a:lnTo>
                  <a:pt x="479" y="632"/>
                </a:lnTo>
                <a:lnTo>
                  <a:pt x="462" y="632"/>
                </a:lnTo>
                <a:lnTo>
                  <a:pt x="446" y="641"/>
                </a:lnTo>
                <a:lnTo>
                  <a:pt x="417" y="670"/>
                </a:lnTo>
                <a:lnTo>
                  <a:pt x="408" y="675"/>
                </a:lnTo>
                <a:lnTo>
                  <a:pt x="412" y="684"/>
                </a:lnTo>
                <a:lnTo>
                  <a:pt x="439" y="726"/>
                </a:lnTo>
                <a:lnTo>
                  <a:pt x="443" y="737"/>
                </a:lnTo>
                <a:lnTo>
                  <a:pt x="439" y="749"/>
                </a:lnTo>
                <a:lnTo>
                  <a:pt x="429" y="755"/>
                </a:lnTo>
                <a:lnTo>
                  <a:pt x="406" y="780"/>
                </a:lnTo>
                <a:lnTo>
                  <a:pt x="394" y="800"/>
                </a:lnTo>
                <a:lnTo>
                  <a:pt x="383" y="791"/>
                </a:lnTo>
                <a:lnTo>
                  <a:pt x="369" y="786"/>
                </a:lnTo>
                <a:lnTo>
                  <a:pt x="363" y="791"/>
                </a:lnTo>
                <a:lnTo>
                  <a:pt x="363" y="822"/>
                </a:lnTo>
                <a:lnTo>
                  <a:pt x="360" y="839"/>
                </a:lnTo>
                <a:lnTo>
                  <a:pt x="355" y="843"/>
                </a:lnTo>
                <a:lnTo>
                  <a:pt x="329" y="854"/>
                </a:lnTo>
                <a:lnTo>
                  <a:pt x="324" y="862"/>
                </a:lnTo>
                <a:lnTo>
                  <a:pt x="318" y="879"/>
                </a:lnTo>
                <a:lnTo>
                  <a:pt x="312" y="891"/>
                </a:lnTo>
                <a:lnTo>
                  <a:pt x="303" y="894"/>
                </a:lnTo>
                <a:lnTo>
                  <a:pt x="289" y="891"/>
                </a:lnTo>
                <a:lnTo>
                  <a:pt x="281" y="885"/>
                </a:lnTo>
                <a:lnTo>
                  <a:pt x="281" y="868"/>
                </a:lnTo>
                <a:lnTo>
                  <a:pt x="272" y="860"/>
                </a:lnTo>
                <a:lnTo>
                  <a:pt x="258" y="870"/>
                </a:lnTo>
                <a:lnTo>
                  <a:pt x="230" y="885"/>
                </a:lnTo>
                <a:lnTo>
                  <a:pt x="224" y="865"/>
                </a:lnTo>
                <a:lnTo>
                  <a:pt x="210" y="856"/>
                </a:lnTo>
                <a:lnTo>
                  <a:pt x="199" y="851"/>
                </a:lnTo>
                <a:lnTo>
                  <a:pt x="184" y="848"/>
                </a:lnTo>
                <a:lnTo>
                  <a:pt x="167" y="825"/>
                </a:lnTo>
                <a:lnTo>
                  <a:pt x="145" y="789"/>
                </a:lnTo>
                <a:lnTo>
                  <a:pt x="131" y="794"/>
                </a:lnTo>
                <a:lnTo>
                  <a:pt x="117" y="800"/>
                </a:lnTo>
                <a:lnTo>
                  <a:pt x="79" y="732"/>
                </a:lnTo>
                <a:lnTo>
                  <a:pt x="91" y="732"/>
                </a:lnTo>
                <a:lnTo>
                  <a:pt x="114" y="709"/>
                </a:lnTo>
                <a:lnTo>
                  <a:pt x="117" y="692"/>
                </a:lnTo>
                <a:lnTo>
                  <a:pt x="128" y="684"/>
                </a:lnTo>
                <a:lnTo>
                  <a:pt x="136" y="684"/>
                </a:lnTo>
                <a:lnTo>
                  <a:pt x="145" y="689"/>
                </a:lnTo>
                <a:lnTo>
                  <a:pt x="153" y="680"/>
                </a:lnTo>
                <a:lnTo>
                  <a:pt x="153" y="667"/>
                </a:lnTo>
                <a:lnTo>
                  <a:pt x="136" y="661"/>
                </a:lnTo>
                <a:lnTo>
                  <a:pt x="139" y="630"/>
                </a:lnTo>
                <a:lnTo>
                  <a:pt x="139" y="604"/>
                </a:lnTo>
                <a:lnTo>
                  <a:pt x="139" y="596"/>
                </a:lnTo>
                <a:lnTo>
                  <a:pt x="119" y="584"/>
                </a:lnTo>
                <a:lnTo>
                  <a:pt x="55" y="519"/>
                </a:lnTo>
                <a:lnTo>
                  <a:pt x="26" y="542"/>
                </a:lnTo>
                <a:lnTo>
                  <a:pt x="12" y="508"/>
                </a:lnTo>
                <a:lnTo>
                  <a:pt x="0" y="491"/>
                </a:lnTo>
                <a:lnTo>
                  <a:pt x="20" y="459"/>
                </a:lnTo>
                <a:lnTo>
                  <a:pt x="26" y="442"/>
                </a:lnTo>
                <a:lnTo>
                  <a:pt x="34" y="459"/>
                </a:lnTo>
                <a:lnTo>
                  <a:pt x="48" y="454"/>
                </a:lnTo>
                <a:lnTo>
                  <a:pt x="43" y="431"/>
                </a:lnTo>
                <a:lnTo>
                  <a:pt x="37" y="397"/>
                </a:lnTo>
                <a:lnTo>
                  <a:pt x="65" y="377"/>
                </a:lnTo>
                <a:lnTo>
                  <a:pt x="77" y="363"/>
                </a:lnTo>
                <a:lnTo>
                  <a:pt x="83" y="320"/>
                </a:lnTo>
                <a:lnTo>
                  <a:pt x="65" y="311"/>
                </a:lnTo>
                <a:lnTo>
                  <a:pt x="59" y="292"/>
                </a:lnTo>
                <a:lnTo>
                  <a:pt x="68" y="278"/>
                </a:lnTo>
                <a:lnTo>
                  <a:pt x="124" y="279"/>
                </a:lnTo>
                <a:lnTo>
                  <a:pt x="159" y="297"/>
                </a:lnTo>
                <a:lnTo>
                  <a:pt x="191" y="245"/>
                </a:lnTo>
                <a:lnTo>
                  <a:pt x="168" y="229"/>
                </a:lnTo>
                <a:lnTo>
                  <a:pt x="174" y="169"/>
                </a:lnTo>
                <a:lnTo>
                  <a:pt x="228" y="94"/>
                </a:lnTo>
                <a:lnTo>
                  <a:pt x="231" y="79"/>
                </a:lnTo>
                <a:lnTo>
                  <a:pt x="273" y="64"/>
                </a:lnTo>
                <a:lnTo>
                  <a:pt x="298" y="26"/>
                </a:lnTo>
                <a:lnTo>
                  <a:pt x="324" y="0"/>
                </a:lnTo>
                <a:lnTo>
                  <a:pt x="343" y="19"/>
                </a:lnTo>
                <a:lnTo>
                  <a:pt x="358" y="19"/>
                </a:lnTo>
                <a:lnTo>
                  <a:pt x="383" y="28"/>
                </a:lnTo>
                <a:lnTo>
                  <a:pt x="420" y="31"/>
                </a:lnTo>
                <a:lnTo>
                  <a:pt x="443" y="47"/>
                </a:lnTo>
                <a:lnTo>
                  <a:pt x="471" y="59"/>
                </a:lnTo>
                <a:lnTo>
                  <a:pt x="499" y="56"/>
                </a:lnTo>
                <a:lnTo>
                  <a:pt x="536" y="47"/>
                </a:lnTo>
                <a:lnTo>
                  <a:pt x="567" y="47"/>
                </a:lnTo>
                <a:lnTo>
                  <a:pt x="596" y="45"/>
                </a:lnTo>
              </a:path>
            </a:pathLst>
          </a:custGeom>
          <a:solidFill>
            <a:schemeClr val="accent2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0" name="Freeform 16"/>
          <p:cNvSpPr>
            <a:spLocks/>
          </p:cNvSpPr>
          <p:nvPr/>
        </p:nvSpPr>
        <p:spPr bwMode="auto">
          <a:xfrm>
            <a:off x="5407909" y="1861246"/>
            <a:ext cx="658332" cy="702928"/>
          </a:xfrm>
          <a:custGeom>
            <a:avLst/>
            <a:gdLst>
              <a:gd name="T0" fmla="*/ 373 w 374"/>
              <a:gd name="T1" fmla="*/ 119 h 419"/>
              <a:gd name="T2" fmla="*/ 363 w 374"/>
              <a:gd name="T3" fmla="*/ 108 h 419"/>
              <a:gd name="T4" fmla="*/ 341 w 374"/>
              <a:gd name="T5" fmla="*/ 108 h 419"/>
              <a:gd name="T6" fmla="*/ 315 w 374"/>
              <a:gd name="T7" fmla="*/ 102 h 419"/>
              <a:gd name="T8" fmla="*/ 270 w 374"/>
              <a:gd name="T9" fmla="*/ 88 h 419"/>
              <a:gd name="T10" fmla="*/ 250 w 374"/>
              <a:gd name="T11" fmla="*/ 65 h 419"/>
              <a:gd name="T12" fmla="*/ 242 w 374"/>
              <a:gd name="T13" fmla="*/ 60 h 419"/>
              <a:gd name="T14" fmla="*/ 235 w 374"/>
              <a:gd name="T15" fmla="*/ 71 h 419"/>
              <a:gd name="T16" fmla="*/ 230 w 374"/>
              <a:gd name="T17" fmla="*/ 91 h 419"/>
              <a:gd name="T18" fmla="*/ 213 w 374"/>
              <a:gd name="T19" fmla="*/ 73 h 419"/>
              <a:gd name="T20" fmla="*/ 210 w 374"/>
              <a:gd name="T21" fmla="*/ 63 h 419"/>
              <a:gd name="T22" fmla="*/ 225 w 374"/>
              <a:gd name="T23" fmla="*/ 51 h 419"/>
              <a:gd name="T24" fmla="*/ 227 w 374"/>
              <a:gd name="T25" fmla="*/ 48 h 419"/>
              <a:gd name="T26" fmla="*/ 210 w 374"/>
              <a:gd name="T27" fmla="*/ 11 h 419"/>
              <a:gd name="T28" fmla="*/ 190 w 374"/>
              <a:gd name="T29" fmla="*/ 17 h 419"/>
              <a:gd name="T30" fmla="*/ 168 w 374"/>
              <a:gd name="T31" fmla="*/ 17 h 419"/>
              <a:gd name="T32" fmla="*/ 138 w 374"/>
              <a:gd name="T33" fmla="*/ 0 h 419"/>
              <a:gd name="T34" fmla="*/ 133 w 374"/>
              <a:gd name="T35" fmla="*/ 18 h 419"/>
              <a:gd name="T36" fmla="*/ 129 w 374"/>
              <a:gd name="T37" fmla="*/ 34 h 419"/>
              <a:gd name="T38" fmla="*/ 115 w 374"/>
              <a:gd name="T39" fmla="*/ 40 h 419"/>
              <a:gd name="T40" fmla="*/ 102 w 374"/>
              <a:gd name="T41" fmla="*/ 48 h 419"/>
              <a:gd name="T42" fmla="*/ 97 w 374"/>
              <a:gd name="T43" fmla="*/ 68 h 419"/>
              <a:gd name="T44" fmla="*/ 92 w 374"/>
              <a:gd name="T45" fmla="*/ 82 h 419"/>
              <a:gd name="T46" fmla="*/ 68 w 374"/>
              <a:gd name="T47" fmla="*/ 99 h 419"/>
              <a:gd name="T48" fmla="*/ 62 w 374"/>
              <a:gd name="T49" fmla="*/ 120 h 419"/>
              <a:gd name="T50" fmla="*/ 51 w 374"/>
              <a:gd name="T51" fmla="*/ 127 h 419"/>
              <a:gd name="T52" fmla="*/ 37 w 374"/>
              <a:gd name="T53" fmla="*/ 134 h 419"/>
              <a:gd name="T54" fmla="*/ 36 w 374"/>
              <a:gd name="T55" fmla="*/ 156 h 419"/>
              <a:gd name="T56" fmla="*/ 26 w 374"/>
              <a:gd name="T57" fmla="*/ 171 h 419"/>
              <a:gd name="T58" fmla="*/ 14 w 374"/>
              <a:gd name="T59" fmla="*/ 193 h 419"/>
              <a:gd name="T60" fmla="*/ 17 w 374"/>
              <a:gd name="T61" fmla="*/ 207 h 419"/>
              <a:gd name="T62" fmla="*/ 0 w 374"/>
              <a:gd name="T63" fmla="*/ 218 h 419"/>
              <a:gd name="T64" fmla="*/ 5 w 374"/>
              <a:gd name="T65" fmla="*/ 236 h 419"/>
              <a:gd name="T66" fmla="*/ 3 w 374"/>
              <a:gd name="T67" fmla="*/ 258 h 419"/>
              <a:gd name="T68" fmla="*/ 26 w 374"/>
              <a:gd name="T69" fmla="*/ 276 h 419"/>
              <a:gd name="T70" fmla="*/ 42 w 374"/>
              <a:gd name="T71" fmla="*/ 288 h 419"/>
              <a:gd name="T72" fmla="*/ 63 w 374"/>
              <a:gd name="T73" fmla="*/ 278 h 419"/>
              <a:gd name="T74" fmla="*/ 88 w 374"/>
              <a:gd name="T75" fmla="*/ 290 h 419"/>
              <a:gd name="T76" fmla="*/ 99 w 374"/>
              <a:gd name="T77" fmla="*/ 307 h 419"/>
              <a:gd name="T78" fmla="*/ 105 w 374"/>
              <a:gd name="T79" fmla="*/ 327 h 419"/>
              <a:gd name="T80" fmla="*/ 138 w 374"/>
              <a:gd name="T81" fmla="*/ 333 h 419"/>
              <a:gd name="T82" fmla="*/ 151 w 374"/>
              <a:gd name="T83" fmla="*/ 341 h 419"/>
              <a:gd name="T84" fmla="*/ 147 w 374"/>
              <a:gd name="T85" fmla="*/ 363 h 419"/>
              <a:gd name="T86" fmla="*/ 125 w 374"/>
              <a:gd name="T87" fmla="*/ 367 h 419"/>
              <a:gd name="T88" fmla="*/ 123 w 374"/>
              <a:gd name="T89" fmla="*/ 399 h 419"/>
              <a:gd name="T90" fmla="*/ 176 w 374"/>
              <a:gd name="T91" fmla="*/ 399 h 419"/>
              <a:gd name="T92" fmla="*/ 210 w 374"/>
              <a:gd name="T93" fmla="*/ 418 h 419"/>
              <a:gd name="T94" fmla="*/ 242 w 374"/>
              <a:gd name="T95" fmla="*/ 363 h 419"/>
              <a:gd name="T96" fmla="*/ 218 w 374"/>
              <a:gd name="T97" fmla="*/ 346 h 419"/>
              <a:gd name="T98" fmla="*/ 225 w 374"/>
              <a:gd name="T99" fmla="*/ 287 h 419"/>
              <a:gd name="T100" fmla="*/ 277 w 374"/>
              <a:gd name="T101" fmla="*/ 217 h 419"/>
              <a:gd name="T102" fmla="*/ 282 w 374"/>
              <a:gd name="T103" fmla="*/ 198 h 419"/>
              <a:gd name="T104" fmla="*/ 324 w 374"/>
              <a:gd name="T105" fmla="*/ 184 h 419"/>
              <a:gd name="T106" fmla="*/ 349 w 374"/>
              <a:gd name="T107" fmla="*/ 144 h 419"/>
              <a:gd name="T108" fmla="*/ 373 w 374"/>
              <a:gd name="T109" fmla="*/ 119 h 4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74" h="419">
                <a:moveTo>
                  <a:pt x="373" y="119"/>
                </a:moveTo>
                <a:lnTo>
                  <a:pt x="363" y="108"/>
                </a:lnTo>
                <a:lnTo>
                  <a:pt x="341" y="108"/>
                </a:lnTo>
                <a:lnTo>
                  <a:pt x="315" y="102"/>
                </a:lnTo>
                <a:lnTo>
                  <a:pt x="270" y="88"/>
                </a:lnTo>
                <a:lnTo>
                  <a:pt x="250" y="65"/>
                </a:lnTo>
                <a:lnTo>
                  <a:pt x="242" y="60"/>
                </a:lnTo>
                <a:lnTo>
                  <a:pt x="235" y="71"/>
                </a:lnTo>
                <a:lnTo>
                  <a:pt x="230" y="91"/>
                </a:lnTo>
                <a:lnTo>
                  <a:pt x="213" y="73"/>
                </a:lnTo>
                <a:lnTo>
                  <a:pt x="210" y="63"/>
                </a:lnTo>
                <a:lnTo>
                  <a:pt x="225" y="51"/>
                </a:lnTo>
                <a:lnTo>
                  <a:pt x="227" y="48"/>
                </a:lnTo>
                <a:lnTo>
                  <a:pt x="210" y="11"/>
                </a:lnTo>
                <a:lnTo>
                  <a:pt x="190" y="17"/>
                </a:lnTo>
                <a:lnTo>
                  <a:pt x="168" y="17"/>
                </a:lnTo>
                <a:lnTo>
                  <a:pt x="138" y="0"/>
                </a:lnTo>
                <a:lnTo>
                  <a:pt x="133" y="18"/>
                </a:lnTo>
                <a:lnTo>
                  <a:pt x="129" y="34"/>
                </a:lnTo>
                <a:lnTo>
                  <a:pt x="115" y="40"/>
                </a:lnTo>
                <a:lnTo>
                  <a:pt x="102" y="48"/>
                </a:lnTo>
                <a:lnTo>
                  <a:pt x="97" y="68"/>
                </a:lnTo>
                <a:lnTo>
                  <a:pt x="92" y="82"/>
                </a:lnTo>
                <a:lnTo>
                  <a:pt x="68" y="99"/>
                </a:lnTo>
                <a:lnTo>
                  <a:pt x="62" y="120"/>
                </a:lnTo>
                <a:lnTo>
                  <a:pt x="51" y="127"/>
                </a:lnTo>
                <a:lnTo>
                  <a:pt x="37" y="134"/>
                </a:lnTo>
                <a:lnTo>
                  <a:pt x="36" y="156"/>
                </a:lnTo>
                <a:lnTo>
                  <a:pt x="26" y="171"/>
                </a:lnTo>
                <a:lnTo>
                  <a:pt x="14" y="193"/>
                </a:lnTo>
                <a:lnTo>
                  <a:pt x="17" y="207"/>
                </a:lnTo>
                <a:lnTo>
                  <a:pt x="0" y="218"/>
                </a:lnTo>
                <a:lnTo>
                  <a:pt x="5" y="236"/>
                </a:lnTo>
                <a:lnTo>
                  <a:pt x="3" y="258"/>
                </a:lnTo>
                <a:lnTo>
                  <a:pt x="26" y="276"/>
                </a:lnTo>
                <a:lnTo>
                  <a:pt x="42" y="288"/>
                </a:lnTo>
                <a:lnTo>
                  <a:pt x="63" y="278"/>
                </a:lnTo>
                <a:lnTo>
                  <a:pt x="88" y="290"/>
                </a:lnTo>
                <a:lnTo>
                  <a:pt x="99" y="307"/>
                </a:lnTo>
                <a:lnTo>
                  <a:pt x="105" y="327"/>
                </a:lnTo>
                <a:lnTo>
                  <a:pt x="138" y="333"/>
                </a:lnTo>
                <a:lnTo>
                  <a:pt x="151" y="341"/>
                </a:lnTo>
                <a:lnTo>
                  <a:pt x="147" y="363"/>
                </a:lnTo>
                <a:lnTo>
                  <a:pt x="125" y="367"/>
                </a:lnTo>
                <a:lnTo>
                  <a:pt x="123" y="399"/>
                </a:lnTo>
                <a:lnTo>
                  <a:pt x="176" y="399"/>
                </a:lnTo>
                <a:lnTo>
                  <a:pt x="210" y="418"/>
                </a:lnTo>
                <a:lnTo>
                  <a:pt x="242" y="363"/>
                </a:lnTo>
                <a:lnTo>
                  <a:pt x="218" y="346"/>
                </a:lnTo>
                <a:lnTo>
                  <a:pt x="225" y="287"/>
                </a:lnTo>
                <a:lnTo>
                  <a:pt x="277" y="217"/>
                </a:lnTo>
                <a:lnTo>
                  <a:pt x="282" y="198"/>
                </a:lnTo>
                <a:lnTo>
                  <a:pt x="324" y="184"/>
                </a:lnTo>
                <a:lnTo>
                  <a:pt x="349" y="144"/>
                </a:lnTo>
                <a:lnTo>
                  <a:pt x="373" y="119"/>
                </a:lnTo>
              </a:path>
            </a:pathLst>
          </a:custGeom>
          <a:solidFill>
            <a:srgbClr val="FFCD00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1" name="Freeform 17"/>
          <p:cNvSpPr>
            <a:spLocks/>
          </p:cNvSpPr>
          <p:nvPr/>
        </p:nvSpPr>
        <p:spPr bwMode="auto">
          <a:xfrm>
            <a:off x="5104412" y="1810203"/>
            <a:ext cx="548107" cy="488550"/>
          </a:xfrm>
          <a:custGeom>
            <a:avLst/>
            <a:gdLst>
              <a:gd name="T0" fmla="*/ 310 w 311"/>
              <a:gd name="T1" fmla="*/ 30 h 292"/>
              <a:gd name="T2" fmla="*/ 300 w 311"/>
              <a:gd name="T3" fmla="*/ 23 h 292"/>
              <a:gd name="T4" fmla="*/ 275 w 311"/>
              <a:gd name="T5" fmla="*/ 43 h 292"/>
              <a:gd name="T6" fmla="*/ 249 w 311"/>
              <a:gd name="T7" fmla="*/ 43 h 292"/>
              <a:gd name="T8" fmla="*/ 238 w 311"/>
              <a:gd name="T9" fmla="*/ 51 h 292"/>
              <a:gd name="T10" fmla="*/ 218 w 311"/>
              <a:gd name="T11" fmla="*/ 51 h 292"/>
              <a:gd name="T12" fmla="*/ 187 w 311"/>
              <a:gd name="T13" fmla="*/ 34 h 292"/>
              <a:gd name="T14" fmla="*/ 167 w 311"/>
              <a:gd name="T15" fmla="*/ 23 h 292"/>
              <a:gd name="T16" fmla="*/ 147 w 311"/>
              <a:gd name="T17" fmla="*/ 26 h 292"/>
              <a:gd name="T18" fmla="*/ 90 w 311"/>
              <a:gd name="T19" fmla="*/ 0 h 292"/>
              <a:gd name="T20" fmla="*/ 73 w 311"/>
              <a:gd name="T21" fmla="*/ 12 h 292"/>
              <a:gd name="T22" fmla="*/ 59 w 311"/>
              <a:gd name="T23" fmla="*/ 15 h 292"/>
              <a:gd name="T24" fmla="*/ 54 w 311"/>
              <a:gd name="T25" fmla="*/ 26 h 292"/>
              <a:gd name="T26" fmla="*/ 59 w 311"/>
              <a:gd name="T27" fmla="*/ 34 h 292"/>
              <a:gd name="T28" fmla="*/ 56 w 311"/>
              <a:gd name="T29" fmla="*/ 43 h 292"/>
              <a:gd name="T30" fmla="*/ 22 w 311"/>
              <a:gd name="T31" fmla="*/ 36 h 292"/>
              <a:gd name="T32" fmla="*/ 6 w 311"/>
              <a:gd name="T33" fmla="*/ 46 h 292"/>
              <a:gd name="T34" fmla="*/ 0 w 311"/>
              <a:gd name="T35" fmla="*/ 61 h 292"/>
              <a:gd name="T36" fmla="*/ 1 w 311"/>
              <a:gd name="T37" fmla="*/ 80 h 292"/>
              <a:gd name="T38" fmla="*/ 25 w 311"/>
              <a:gd name="T39" fmla="*/ 111 h 292"/>
              <a:gd name="T40" fmla="*/ 19 w 311"/>
              <a:gd name="T41" fmla="*/ 134 h 292"/>
              <a:gd name="T42" fmla="*/ 42 w 311"/>
              <a:gd name="T43" fmla="*/ 156 h 292"/>
              <a:gd name="T44" fmla="*/ 41 w 311"/>
              <a:gd name="T45" fmla="*/ 169 h 292"/>
              <a:gd name="T46" fmla="*/ 14 w 311"/>
              <a:gd name="T47" fmla="*/ 176 h 292"/>
              <a:gd name="T48" fmla="*/ 18 w 311"/>
              <a:gd name="T49" fmla="*/ 204 h 292"/>
              <a:gd name="T50" fmla="*/ 40 w 311"/>
              <a:gd name="T51" fmla="*/ 210 h 292"/>
              <a:gd name="T52" fmla="*/ 49 w 311"/>
              <a:gd name="T53" fmla="*/ 241 h 292"/>
              <a:gd name="T54" fmla="*/ 93 w 311"/>
              <a:gd name="T55" fmla="*/ 246 h 292"/>
              <a:gd name="T56" fmla="*/ 110 w 311"/>
              <a:gd name="T57" fmla="*/ 261 h 292"/>
              <a:gd name="T58" fmla="*/ 130 w 311"/>
              <a:gd name="T59" fmla="*/ 280 h 292"/>
              <a:gd name="T60" fmla="*/ 143 w 311"/>
              <a:gd name="T61" fmla="*/ 279 h 292"/>
              <a:gd name="T62" fmla="*/ 176 w 311"/>
              <a:gd name="T63" fmla="*/ 291 h 292"/>
              <a:gd name="T64" fmla="*/ 178 w 311"/>
              <a:gd name="T65" fmla="*/ 270 h 292"/>
              <a:gd name="T66" fmla="*/ 174 w 311"/>
              <a:gd name="T67" fmla="*/ 247 h 292"/>
              <a:gd name="T68" fmla="*/ 191 w 311"/>
              <a:gd name="T69" fmla="*/ 238 h 292"/>
              <a:gd name="T70" fmla="*/ 187 w 311"/>
              <a:gd name="T71" fmla="*/ 223 h 292"/>
              <a:gd name="T72" fmla="*/ 201 w 311"/>
              <a:gd name="T73" fmla="*/ 196 h 292"/>
              <a:gd name="T74" fmla="*/ 207 w 311"/>
              <a:gd name="T75" fmla="*/ 187 h 292"/>
              <a:gd name="T76" fmla="*/ 209 w 311"/>
              <a:gd name="T77" fmla="*/ 165 h 292"/>
              <a:gd name="T78" fmla="*/ 237 w 311"/>
              <a:gd name="T79" fmla="*/ 151 h 292"/>
              <a:gd name="T80" fmla="*/ 240 w 311"/>
              <a:gd name="T81" fmla="*/ 130 h 292"/>
              <a:gd name="T82" fmla="*/ 261 w 311"/>
              <a:gd name="T83" fmla="*/ 117 h 292"/>
              <a:gd name="T84" fmla="*/ 269 w 311"/>
              <a:gd name="T85" fmla="*/ 105 h 292"/>
              <a:gd name="T86" fmla="*/ 273 w 311"/>
              <a:gd name="T87" fmla="*/ 79 h 292"/>
              <a:gd name="T88" fmla="*/ 289 w 311"/>
              <a:gd name="T89" fmla="*/ 69 h 292"/>
              <a:gd name="T90" fmla="*/ 302 w 311"/>
              <a:gd name="T91" fmla="*/ 64 h 292"/>
              <a:gd name="T92" fmla="*/ 310 w 311"/>
              <a:gd name="T93" fmla="*/ 30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11" h="292">
                <a:moveTo>
                  <a:pt x="310" y="30"/>
                </a:moveTo>
                <a:lnTo>
                  <a:pt x="300" y="23"/>
                </a:lnTo>
                <a:lnTo>
                  <a:pt x="275" y="43"/>
                </a:lnTo>
                <a:lnTo>
                  <a:pt x="249" y="43"/>
                </a:lnTo>
                <a:lnTo>
                  <a:pt x="238" y="51"/>
                </a:lnTo>
                <a:lnTo>
                  <a:pt x="218" y="51"/>
                </a:lnTo>
                <a:lnTo>
                  <a:pt x="187" y="34"/>
                </a:lnTo>
                <a:lnTo>
                  <a:pt x="167" y="23"/>
                </a:lnTo>
                <a:lnTo>
                  <a:pt x="147" y="26"/>
                </a:lnTo>
                <a:lnTo>
                  <a:pt x="90" y="0"/>
                </a:lnTo>
                <a:lnTo>
                  <a:pt x="73" y="12"/>
                </a:lnTo>
                <a:lnTo>
                  <a:pt x="59" y="15"/>
                </a:lnTo>
                <a:lnTo>
                  <a:pt x="54" y="26"/>
                </a:lnTo>
                <a:lnTo>
                  <a:pt x="59" y="34"/>
                </a:lnTo>
                <a:lnTo>
                  <a:pt x="56" y="43"/>
                </a:lnTo>
                <a:lnTo>
                  <a:pt x="22" y="36"/>
                </a:lnTo>
                <a:lnTo>
                  <a:pt x="6" y="46"/>
                </a:lnTo>
                <a:lnTo>
                  <a:pt x="0" y="61"/>
                </a:lnTo>
                <a:lnTo>
                  <a:pt x="1" y="80"/>
                </a:lnTo>
                <a:lnTo>
                  <a:pt x="25" y="111"/>
                </a:lnTo>
                <a:lnTo>
                  <a:pt x="19" y="134"/>
                </a:lnTo>
                <a:lnTo>
                  <a:pt x="42" y="156"/>
                </a:lnTo>
                <a:lnTo>
                  <a:pt x="41" y="169"/>
                </a:lnTo>
                <a:lnTo>
                  <a:pt x="14" y="176"/>
                </a:lnTo>
                <a:lnTo>
                  <a:pt x="18" y="204"/>
                </a:lnTo>
                <a:lnTo>
                  <a:pt x="40" y="210"/>
                </a:lnTo>
                <a:lnTo>
                  <a:pt x="49" y="241"/>
                </a:lnTo>
                <a:lnTo>
                  <a:pt x="93" y="246"/>
                </a:lnTo>
                <a:lnTo>
                  <a:pt x="110" y="261"/>
                </a:lnTo>
                <a:lnTo>
                  <a:pt x="130" y="280"/>
                </a:lnTo>
                <a:lnTo>
                  <a:pt x="143" y="279"/>
                </a:lnTo>
                <a:lnTo>
                  <a:pt x="176" y="291"/>
                </a:lnTo>
                <a:lnTo>
                  <a:pt x="178" y="270"/>
                </a:lnTo>
                <a:lnTo>
                  <a:pt x="174" y="247"/>
                </a:lnTo>
                <a:lnTo>
                  <a:pt x="191" y="238"/>
                </a:lnTo>
                <a:lnTo>
                  <a:pt x="187" y="223"/>
                </a:lnTo>
                <a:lnTo>
                  <a:pt x="201" y="196"/>
                </a:lnTo>
                <a:lnTo>
                  <a:pt x="207" y="187"/>
                </a:lnTo>
                <a:lnTo>
                  <a:pt x="209" y="165"/>
                </a:lnTo>
                <a:lnTo>
                  <a:pt x="237" y="151"/>
                </a:lnTo>
                <a:lnTo>
                  <a:pt x="240" y="130"/>
                </a:lnTo>
                <a:lnTo>
                  <a:pt x="261" y="117"/>
                </a:lnTo>
                <a:lnTo>
                  <a:pt x="269" y="105"/>
                </a:lnTo>
                <a:lnTo>
                  <a:pt x="273" y="79"/>
                </a:lnTo>
                <a:lnTo>
                  <a:pt x="289" y="69"/>
                </a:lnTo>
                <a:lnTo>
                  <a:pt x="302" y="64"/>
                </a:lnTo>
                <a:lnTo>
                  <a:pt x="310" y="30"/>
                </a:lnTo>
              </a:path>
            </a:pathLst>
          </a:custGeom>
          <a:solidFill>
            <a:schemeClr val="accent3">
              <a:lumMod val="5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2" name="Freeform 18"/>
          <p:cNvSpPr>
            <a:spLocks/>
          </p:cNvSpPr>
          <p:nvPr/>
        </p:nvSpPr>
        <p:spPr bwMode="auto">
          <a:xfrm>
            <a:off x="5146690" y="2215626"/>
            <a:ext cx="528478" cy="338339"/>
          </a:xfrm>
          <a:custGeom>
            <a:avLst/>
            <a:gdLst>
              <a:gd name="T0" fmla="*/ 24 w 300"/>
              <a:gd name="T1" fmla="*/ 0 h 202"/>
              <a:gd name="T2" fmla="*/ 66 w 300"/>
              <a:gd name="T3" fmla="*/ 4 h 202"/>
              <a:gd name="T4" fmla="*/ 86 w 300"/>
              <a:gd name="T5" fmla="*/ 19 h 202"/>
              <a:gd name="T6" fmla="*/ 103 w 300"/>
              <a:gd name="T7" fmla="*/ 38 h 202"/>
              <a:gd name="T8" fmla="*/ 119 w 300"/>
              <a:gd name="T9" fmla="*/ 38 h 202"/>
              <a:gd name="T10" fmla="*/ 155 w 300"/>
              <a:gd name="T11" fmla="*/ 49 h 202"/>
              <a:gd name="T12" fmla="*/ 190 w 300"/>
              <a:gd name="T13" fmla="*/ 77 h 202"/>
              <a:gd name="T14" fmla="*/ 211 w 300"/>
              <a:gd name="T15" fmla="*/ 65 h 202"/>
              <a:gd name="T16" fmla="*/ 239 w 300"/>
              <a:gd name="T17" fmla="*/ 79 h 202"/>
              <a:gd name="T18" fmla="*/ 247 w 300"/>
              <a:gd name="T19" fmla="*/ 96 h 202"/>
              <a:gd name="T20" fmla="*/ 254 w 300"/>
              <a:gd name="T21" fmla="*/ 116 h 202"/>
              <a:gd name="T22" fmla="*/ 287 w 300"/>
              <a:gd name="T23" fmla="*/ 121 h 202"/>
              <a:gd name="T24" fmla="*/ 299 w 300"/>
              <a:gd name="T25" fmla="*/ 130 h 202"/>
              <a:gd name="T26" fmla="*/ 294 w 300"/>
              <a:gd name="T27" fmla="*/ 153 h 202"/>
              <a:gd name="T28" fmla="*/ 274 w 300"/>
              <a:gd name="T29" fmla="*/ 157 h 202"/>
              <a:gd name="T30" fmla="*/ 271 w 300"/>
              <a:gd name="T31" fmla="*/ 184 h 202"/>
              <a:gd name="T32" fmla="*/ 256 w 300"/>
              <a:gd name="T33" fmla="*/ 201 h 202"/>
              <a:gd name="T34" fmla="*/ 239 w 300"/>
              <a:gd name="T35" fmla="*/ 201 h 202"/>
              <a:gd name="T36" fmla="*/ 218 w 300"/>
              <a:gd name="T37" fmla="*/ 191 h 202"/>
              <a:gd name="T38" fmla="*/ 216 w 300"/>
              <a:gd name="T39" fmla="*/ 161 h 202"/>
              <a:gd name="T40" fmla="*/ 214 w 300"/>
              <a:gd name="T41" fmla="*/ 149 h 202"/>
              <a:gd name="T42" fmla="*/ 131 w 300"/>
              <a:gd name="T43" fmla="*/ 149 h 202"/>
              <a:gd name="T44" fmla="*/ 123 w 300"/>
              <a:gd name="T45" fmla="*/ 170 h 202"/>
              <a:gd name="T46" fmla="*/ 112 w 300"/>
              <a:gd name="T47" fmla="*/ 187 h 202"/>
              <a:gd name="T48" fmla="*/ 91 w 300"/>
              <a:gd name="T49" fmla="*/ 192 h 202"/>
              <a:gd name="T50" fmla="*/ 80 w 300"/>
              <a:gd name="T51" fmla="*/ 187 h 202"/>
              <a:gd name="T52" fmla="*/ 80 w 300"/>
              <a:gd name="T53" fmla="*/ 161 h 202"/>
              <a:gd name="T54" fmla="*/ 77 w 300"/>
              <a:gd name="T55" fmla="*/ 149 h 202"/>
              <a:gd name="T56" fmla="*/ 66 w 300"/>
              <a:gd name="T57" fmla="*/ 147 h 202"/>
              <a:gd name="T58" fmla="*/ 51 w 300"/>
              <a:gd name="T59" fmla="*/ 160 h 202"/>
              <a:gd name="T60" fmla="*/ 52 w 300"/>
              <a:gd name="T61" fmla="*/ 184 h 202"/>
              <a:gd name="T62" fmla="*/ 35 w 300"/>
              <a:gd name="T63" fmla="*/ 192 h 202"/>
              <a:gd name="T64" fmla="*/ 23 w 300"/>
              <a:gd name="T65" fmla="*/ 191 h 202"/>
              <a:gd name="T66" fmla="*/ 24 w 300"/>
              <a:gd name="T67" fmla="*/ 153 h 202"/>
              <a:gd name="T68" fmla="*/ 12 w 300"/>
              <a:gd name="T69" fmla="*/ 124 h 202"/>
              <a:gd name="T70" fmla="*/ 0 w 300"/>
              <a:gd name="T71" fmla="*/ 107 h 202"/>
              <a:gd name="T72" fmla="*/ 6 w 300"/>
              <a:gd name="T73" fmla="*/ 90 h 202"/>
              <a:gd name="T74" fmla="*/ 24 w 300"/>
              <a:gd name="T75" fmla="*/ 76 h 202"/>
              <a:gd name="T76" fmla="*/ 20 w 300"/>
              <a:gd name="T77" fmla="*/ 51 h 202"/>
              <a:gd name="T78" fmla="*/ 8 w 300"/>
              <a:gd name="T79" fmla="*/ 28 h 202"/>
              <a:gd name="T80" fmla="*/ 9 w 300"/>
              <a:gd name="T81" fmla="*/ 18 h 202"/>
              <a:gd name="T82" fmla="*/ 24 w 300"/>
              <a:gd name="T83" fmla="*/ 0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00" h="202">
                <a:moveTo>
                  <a:pt x="24" y="0"/>
                </a:moveTo>
                <a:lnTo>
                  <a:pt x="66" y="4"/>
                </a:lnTo>
                <a:lnTo>
                  <a:pt x="86" y="19"/>
                </a:lnTo>
                <a:lnTo>
                  <a:pt x="103" y="38"/>
                </a:lnTo>
                <a:lnTo>
                  <a:pt x="119" y="38"/>
                </a:lnTo>
                <a:lnTo>
                  <a:pt x="155" y="49"/>
                </a:lnTo>
                <a:lnTo>
                  <a:pt x="190" y="77"/>
                </a:lnTo>
                <a:lnTo>
                  <a:pt x="211" y="65"/>
                </a:lnTo>
                <a:lnTo>
                  <a:pt x="239" y="79"/>
                </a:lnTo>
                <a:lnTo>
                  <a:pt x="247" y="96"/>
                </a:lnTo>
                <a:lnTo>
                  <a:pt x="254" y="116"/>
                </a:lnTo>
                <a:lnTo>
                  <a:pt x="287" y="121"/>
                </a:lnTo>
                <a:lnTo>
                  <a:pt x="299" y="130"/>
                </a:lnTo>
                <a:lnTo>
                  <a:pt x="294" y="153"/>
                </a:lnTo>
                <a:lnTo>
                  <a:pt x="274" y="157"/>
                </a:lnTo>
                <a:lnTo>
                  <a:pt x="271" y="184"/>
                </a:lnTo>
                <a:lnTo>
                  <a:pt x="256" y="201"/>
                </a:lnTo>
                <a:lnTo>
                  <a:pt x="239" y="201"/>
                </a:lnTo>
                <a:lnTo>
                  <a:pt x="218" y="191"/>
                </a:lnTo>
                <a:lnTo>
                  <a:pt x="216" y="161"/>
                </a:lnTo>
                <a:lnTo>
                  <a:pt x="214" y="149"/>
                </a:lnTo>
                <a:lnTo>
                  <a:pt x="131" y="149"/>
                </a:lnTo>
                <a:lnTo>
                  <a:pt x="123" y="170"/>
                </a:lnTo>
                <a:lnTo>
                  <a:pt x="112" y="187"/>
                </a:lnTo>
                <a:lnTo>
                  <a:pt x="91" y="192"/>
                </a:lnTo>
                <a:lnTo>
                  <a:pt x="80" y="187"/>
                </a:lnTo>
                <a:lnTo>
                  <a:pt x="80" y="161"/>
                </a:lnTo>
                <a:lnTo>
                  <a:pt x="77" y="149"/>
                </a:lnTo>
                <a:lnTo>
                  <a:pt x="66" y="147"/>
                </a:lnTo>
                <a:lnTo>
                  <a:pt x="51" y="160"/>
                </a:lnTo>
                <a:lnTo>
                  <a:pt x="52" y="184"/>
                </a:lnTo>
                <a:lnTo>
                  <a:pt x="35" y="192"/>
                </a:lnTo>
                <a:lnTo>
                  <a:pt x="23" y="191"/>
                </a:lnTo>
                <a:lnTo>
                  <a:pt x="24" y="153"/>
                </a:lnTo>
                <a:lnTo>
                  <a:pt x="12" y="124"/>
                </a:lnTo>
                <a:lnTo>
                  <a:pt x="0" y="107"/>
                </a:lnTo>
                <a:lnTo>
                  <a:pt x="6" y="90"/>
                </a:lnTo>
                <a:lnTo>
                  <a:pt x="24" y="76"/>
                </a:lnTo>
                <a:lnTo>
                  <a:pt x="20" y="51"/>
                </a:lnTo>
                <a:lnTo>
                  <a:pt x="8" y="28"/>
                </a:lnTo>
                <a:lnTo>
                  <a:pt x="9" y="18"/>
                </a:lnTo>
                <a:lnTo>
                  <a:pt x="24" y="0"/>
                </a:ln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3" name="Freeform 19"/>
          <p:cNvSpPr>
            <a:spLocks/>
          </p:cNvSpPr>
          <p:nvPr/>
        </p:nvSpPr>
        <p:spPr bwMode="auto">
          <a:xfrm>
            <a:off x="3660912" y="1696452"/>
            <a:ext cx="972399" cy="357298"/>
          </a:xfrm>
          <a:custGeom>
            <a:avLst/>
            <a:gdLst>
              <a:gd name="T0" fmla="*/ 39 w 552"/>
              <a:gd name="T1" fmla="*/ 11 h 214"/>
              <a:gd name="T2" fmla="*/ 41 w 552"/>
              <a:gd name="T3" fmla="*/ 25 h 214"/>
              <a:gd name="T4" fmla="*/ 25 w 552"/>
              <a:gd name="T5" fmla="*/ 38 h 214"/>
              <a:gd name="T6" fmla="*/ 11 w 552"/>
              <a:gd name="T7" fmla="*/ 59 h 214"/>
              <a:gd name="T8" fmla="*/ 0 w 552"/>
              <a:gd name="T9" fmla="*/ 95 h 214"/>
              <a:gd name="T10" fmla="*/ 21 w 552"/>
              <a:gd name="T11" fmla="*/ 122 h 214"/>
              <a:gd name="T12" fmla="*/ 24 w 552"/>
              <a:gd name="T13" fmla="*/ 143 h 214"/>
              <a:gd name="T14" fmla="*/ 20 w 552"/>
              <a:gd name="T15" fmla="*/ 164 h 214"/>
              <a:gd name="T16" fmla="*/ 15 w 552"/>
              <a:gd name="T17" fmla="*/ 179 h 214"/>
              <a:gd name="T18" fmla="*/ 19 w 552"/>
              <a:gd name="T19" fmla="*/ 195 h 214"/>
              <a:gd name="T20" fmla="*/ 30 w 552"/>
              <a:gd name="T21" fmla="*/ 211 h 214"/>
              <a:gd name="T22" fmla="*/ 66 w 552"/>
              <a:gd name="T23" fmla="*/ 211 h 214"/>
              <a:gd name="T24" fmla="*/ 108 w 552"/>
              <a:gd name="T25" fmla="*/ 213 h 214"/>
              <a:gd name="T26" fmla="*/ 128 w 552"/>
              <a:gd name="T27" fmla="*/ 204 h 214"/>
              <a:gd name="T28" fmla="*/ 143 w 552"/>
              <a:gd name="T29" fmla="*/ 178 h 214"/>
              <a:gd name="T30" fmla="*/ 157 w 552"/>
              <a:gd name="T31" fmla="*/ 182 h 214"/>
              <a:gd name="T32" fmla="*/ 171 w 552"/>
              <a:gd name="T33" fmla="*/ 193 h 214"/>
              <a:gd name="T34" fmla="*/ 202 w 552"/>
              <a:gd name="T35" fmla="*/ 173 h 214"/>
              <a:gd name="T36" fmla="*/ 219 w 552"/>
              <a:gd name="T37" fmla="*/ 181 h 214"/>
              <a:gd name="T38" fmla="*/ 245 w 552"/>
              <a:gd name="T39" fmla="*/ 198 h 214"/>
              <a:gd name="T40" fmla="*/ 263 w 552"/>
              <a:gd name="T41" fmla="*/ 204 h 214"/>
              <a:gd name="T42" fmla="*/ 304 w 552"/>
              <a:gd name="T43" fmla="*/ 177 h 214"/>
              <a:gd name="T44" fmla="*/ 321 w 552"/>
              <a:gd name="T45" fmla="*/ 180 h 214"/>
              <a:gd name="T46" fmla="*/ 350 w 552"/>
              <a:gd name="T47" fmla="*/ 190 h 214"/>
              <a:gd name="T48" fmla="*/ 365 w 552"/>
              <a:gd name="T49" fmla="*/ 184 h 214"/>
              <a:gd name="T50" fmla="*/ 384 w 552"/>
              <a:gd name="T51" fmla="*/ 176 h 214"/>
              <a:gd name="T52" fmla="*/ 405 w 552"/>
              <a:gd name="T53" fmla="*/ 183 h 214"/>
              <a:gd name="T54" fmla="*/ 426 w 552"/>
              <a:gd name="T55" fmla="*/ 173 h 214"/>
              <a:gd name="T56" fmla="*/ 445 w 552"/>
              <a:gd name="T57" fmla="*/ 160 h 214"/>
              <a:gd name="T58" fmla="*/ 461 w 552"/>
              <a:gd name="T59" fmla="*/ 147 h 214"/>
              <a:gd name="T60" fmla="*/ 486 w 552"/>
              <a:gd name="T61" fmla="*/ 162 h 214"/>
              <a:gd name="T62" fmla="*/ 492 w 552"/>
              <a:gd name="T63" fmla="*/ 142 h 214"/>
              <a:gd name="T64" fmla="*/ 496 w 552"/>
              <a:gd name="T65" fmla="*/ 125 h 214"/>
              <a:gd name="T66" fmla="*/ 517 w 552"/>
              <a:gd name="T67" fmla="*/ 119 h 214"/>
              <a:gd name="T68" fmla="*/ 551 w 552"/>
              <a:gd name="T69" fmla="*/ 110 h 214"/>
              <a:gd name="T70" fmla="*/ 551 w 552"/>
              <a:gd name="T71" fmla="*/ 97 h 214"/>
              <a:gd name="T72" fmla="*/ 551 w 552"/>
              <a:gd name="T73" fmla="*/ 76 h 214"/>
              <a:gd name="T74" fmla="*/ 469 w 552"/>
              <a:gd name="T75" fmla="*/ 57 h 214"/>
              <a:gd name="T76" fmla="*/ 389 w 552"/>
              <a:gd name="T77" fmla="*/ 34 h 214"/>
              <a:gd name="T78" fmla="*/ 373 w 552"/>
              <a:gd name="T79" fmla="*/ 37 h 214"/>
              <a:gd name="T80" fmla="*/ 285 w 552"/>
              <a:gd name="T81" fmla="*/ 0 h 214"/>
              <a:gd name="T82" fmla="*/ 254 w 552"/>
              <a:gd name="T83" fmla="*/ 11 h 214"/>
              <a:gd name="T84" fmla="*/ 214 w 552"/>
              <a:gd name="T85" fmla="*/ 23 h 214"/>
              <a:gd name="T86" fmla="*/ 166 w 552"/>
              <a:gd name="T87" fmla="*/ 23 h 214"/>
              <a:gd name="T88" fmla="*/ 151 w 552"/>
              <a:gd name="T89" fmla="*/ 26 h 214"/>
              <a:gd name="T90" fmla="*/ 146 w 552"/>
              <a:gd name="T91" fmla="*/ 14 h 214"/>
              <a:gd name="T92" fmla="*/ 132 w 552"/>
              <a:gd name="T93" fmla="*/ 26 h 214"/>
              <a:gd name="T94" fmla="*/ 106 w 552"/>
              <a:gd name="T95" fmla="*/ 23 h 214"/>
              <a:gd name="T96" fmla="*/ 78 w 552"/>
              <a:gd name="T97" fmla="*/ 11 h 214"/>
              <a:gd name="T98" fmla="*/ 63 w 552"/>
              <a:gd name="T99" fmla="*/ 9 h 214"/>
              <a:gd name="T100" fmla="*/ 39 w 552"/>
              <a:gd name="T101" fmla="*/ 11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52" h="214">
                <a:moveTo>
                  <a:pt x="39" y="11"/>
                </a:moveTo>
                <a:lnTo>
                  <a:pt x="41" y="25"/>
                </a:lnTo>
                <a:lnTo>
                  <a:pt x="25" y="38"/>
                </a:lnTo>
                <a:lnTo>
                  <a:pt x="11" y="59"/>
                </a:lnTo>
                <a:lnTo>
                  <a:pt x="0" y="95"/>
                </a:lnTo>
                <a:lnTo>
                  <a:pt x="21" y="122"/>
                </a:lnTo>
                <a:lnTo>
                  <a:pt x="24" y="143"/>
                </a:lnTo>
                <a:lnTo>
                  <a:pt x="20" y="164"/>
                </a:lnTo>
                <a:lnTo>
                  <a:pt x="15" y="179"/>
                </a:lnTo>
                <a:lnTo>
                  <a:pt x="19" y="195"/>
                </a:lnTo>
                <a:lnTo>
                  <a:pt x="30" y="211"/>
                </a:lnTo>
                <a:lnTo>
                  <a:pt x="66" y="211"/>
                </a:lnTo>
                <a:lnTo>
                  <a:pt x="108" y="213"/>
                </a:lnTo>
                <a:lnTo>
                  <a:pt x="128" y="204"/>
                </a:lnTo>
                <a:lnTo>
                  <a:pt x="143" y="178"/>
                </a:lnTo>
                <a:lnTo>
                  <a:pt x="157" y="182"/>
                </a:lnTo>
                <a:lnTo>
                  <a:pt x="171" y="193"/>
                </a:lnTo>
                <a:lnTo>
                  <a:pt x="202" y="173"/>
                </a:lnTo>
                <a:lnTo>
                  <a:pt x="219" y="181"/>
                </a:lnTo>
                <a:lnTo>
                  <a:pt x="245" y="198"/>
                </a:lnTo>
                <a:lnTo>
                  <a:pt x="263" y="204"/>
                </a:lnTo>
                <a:lnTo>
                  <a:pt x="304" y="177"/>
                </a:lnTo>
                <a:lnTo>
                  <a:pt x="321" y="180"/>
                </a:lnTo>
                <a:lnTo>
                  <a:pt x="350" y="190"/>
                </a:lnTo>
                <a:lnTo>
                  <a:pt x="365" y="184"/>
                </a:lnTo>
                <a:lnTo>
                  <a:pt x="384" y="176"/>
                </a:lnTo>
                <a:lnTo>
                  <a:pt x="405" y="183"/>
                </a:lnTo>
                <a:lnTo>
                  <a:pt x="426" y="173"/>
                </a:lnTo>
                <a:lnTo>
                  <a:pt x="445" y="160"/>
                </a:lnTo>
                <a:lnTo>
                  <a:pt x="461" y="147"/>
                </a:lnTo>
                <a:lnTo>
                  <a:pt x="486" y="162"/>
                </a:lnTo>
                <a:lnTo>
                  <a:pt x="492" y="142"/>
                </a:lnTo>
                <a:lnTo>
                  <a:pt x="496" y="125"/>
                </a:lnTo>
                <a:lnTo>
                  <a:pt x="517" y="119"/>
                </a:lnTo>
                <a:lnTo>
                  <a:pt x="551" y="110"/>
                </a:lnTo>
                <a:lnTo>
                  <a:pt x="551" y="97"/>
                </a:lnTo>
                <a:lnTo>
                  <a:pt x="551" y="76"/>
                </a:lnTo>
                <a:lnTo>
                  <a:pt x="469" y="57"/>
                </a:lnTo>
                <a:lnTo>
                  <a:pt x="389" y="34"/>
                </a:lnTo>
                <a:lnTo>
                  <a:pt x="373" y="37"/>
                </a:lnTo>
                <a:lnTo>
                  <a:pt x="285" y="0"/>
                </a:lnTo>
                <a:lnTo>
                  <a:pt x="254" y="11"/>
                </a:lnTo>
                <a:lnTo>
                  <a:pt x="214" y="23"/>
                </a:lnTo>
                <a:lnTo>
                  <a:pt x="166" y="23"/>
                </a:lnTo>
                <a:lnTo>
                  <a:pt x="151" y="26"/>
                </a:lnTo>
                <a:lnTo>
                  <a:pt x="146" y="14"/>
                </a:lnTo>
                <a:lnTo>
                  <a:pt x="132" y="26"/>
                </a:lnTo>
                <a:lnTo>
                  <a:pt x="106" y="23"/>
                </a:lnTo>
                <a:lnTo>
                  <a:pt x="78" y="11"/>
                </a:lnTo>
                <a:lnTo>
                  <a:pt x="63" y="9"/>
                </a:lnTo>
                <a:lnTo>
                  <a:pt x="39" y="11"/>
                </a:lnTo>
              </a:path>
            </a:pathLst>
          </a:custGeom>
          <a:solidFill>
            <a:srgbClr val="8DC63F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4" name="Freeform 20"/>
          <p:cNvSpPr>
            <a:spLocks/>
          </p:cNvSpPr>
          <p:nvPr/>
        </p:nvSpPr>
        <p:spPr bwMode="auto">
          <a:xfrm>
            <a:off x="4517047" y="1781036"/>
            <a:ext cx="631153" cy="361672"/>
          </a:xfrm>
          <a:custGeom>
            <a:avLst/>
            <a:gdLst>
              <a:gd name="T0" fmla="*/ 65 w 358"/>
              <a:gd name="T1" fmla="*/ 23 h 216"/>
              <a:gd name="T2" fmla="*/ 65 w 358"/>
              <a:gd name="T3" fmla="*/ 59 h 216"/>
              <a:gd name="T4" fmla="*/ 9 w 358"/>
              <a:gd name="T5" fmla="*/ 76 h 216"/>
              <a:gd name="T6" fmla="*/ 0 w 358"/>
              <a:gd name="T7" fmla="*/ 111 h 216"/>
              <a:gd name="T8" fmla="*/ 9 w 358"/>
              <a:gd name="T9" fmla="*/ 144 h 216"/>
              <a:gd name="T10" fmla="*/ 23 w 358"/>
              <a:gd name="T11" fmla="*/ 156 h 216"/>
              <a:gd name="T12" fmla="*/ 43 w 358"/>
              <a:gd name="T13" fmla="*/ 150 h 216"/>
              <a:gd name="T14" fmla="*/ 71 w 358"/>
              <a:gd name="T15" fmla="*/ 144 h 216"/>
              <a:gd name="T16" fmla="*/ 91 w 358"/>
              <a:gd name="T17" fmla="*/ 183 h 216"/>
              <a:gd name="T18" fmla="*/ 105 w 358"/>
              <a:gd name="T19" fmla="*/ 178 h 216"/>
              <a:gd name="T20" fmla="*/ 142 w 358"/>
              <a:gd name="T21" fmla="*/ 206 h 216"/>
              <a:gd name="T22" fmla="*/ 155 w 358"/>
              <a:gd name="T23" fmla="*/ 215 h 216"/>
              <a:gd name="T24" fmla="*/ 171 w 358"/>
              <a:gd name="T25" fmla="*/ 210 h 216"/>
              <a:gd name="T26" fmla="*/ 187 w 358"/>
              <a:gd name="T27" fmla="*/ 206 h 216"/>
              <a:gd name="T28" fmla="*/ 201 w 358"/>
              <a:gd name="T29" fmla="*/ 204 h 216"/>
              <a:gd name="T30" fmla="*/ 207 w 358"/>
              <a:gd name="T31" fmla="*/ 199 h 216"/>
              <a:gd name="T32" fmla="*/ 210 w 358"/>
              <a:gd name="T33" fmla="*/ 170 h 216"/>
              <a:gd name="T34" fmla="*/ 202 w 358"/>
              <a:gd name="T35" fmla="*/ 156 h 216"/>
              <a:gd name="T36" fmla="*/ 202 w 358"/>
              <a:gd name="T37" fmla="*/ 144 h 216"/>
              <a:gd name="T38" fmla="*/ 213 w 358"/>
              <a:gd name="T39" fmla="*/ 136 h 216"/>
              <a:gd name="T40" fmla="*/ 233 w 358"/>
              <a:gd name="T41" fmla="*/ 125 h 216"/>
              <a:gd name="T42" fmla="*/ 247 w 358"/>
              <a:gd name="T43" fmla="*/ 121 h 216"/>
              <a:gd name="T44" fmla="*/ 261 w 358"/>
              <a:gd name="T45" fmla="*/ 134 h 216"/>
              <a:gd name="T46" fmla="*/ 275 w 358"/>
              <a:gd name="T47" fmla="*/ 122 h 216"/>
              <a:gd name="T48" fmla="*/ 289 w 358"/>
              <a:gd name="T49" fmla="*/ 111 h 216"/>
              <a:gd name="T50" fmla="*/ 312 w 358"/>
              <a:gd name="T51" fmla="*/ 104 h 216"/>
              <a:gd name="T52" fmla="*/ 325 w 358"/>
              <a:gd name="T53" fmla="*/ 100 h 216"/>
              <a:gd name="T54" fmla="*/ 338 w 358"/>
              <a:gd name="T55" fmla="*/ 102 h 216"/>
              <a:gd name="T56" fmla="*/ 332 w 358"/>
              <a:gd name="T57" fmla="*/ 99 h 216"/>
              <a:gd name="T58" fmla="*/ 332 w 358"/>
              <a:gd name="T59" fmla="*/ 80 h 216"/>
              <a:gd name="T60" fmla="*/ 341 w 358"/>
              <a:gd name="T61" fmla="*/ 65 h 216"/>
              <a:gd name="T62" fmla="*/ 352 w 358"/>
              <a:gd name="T63" fmla="*/ 56 h 216"/>
              <a:gd name="T64" fmla="*/ 357 w 358"/>
              <a:gd name="T65" fmla="*/ 54 h 216"/>
              <a:gd name="T66" fmla="*/ 355 w 358"/>
              <a:gd name="T67" fmla="*/ 45 h 216"/>
              <a:gd name="T68" fmla="*/ 343 w 358"/>
              <a:gd name="T69" fmla="*/ 40 h 216"/>
              <a:gd name="T70" fmla="*/ 329 w 358"/>
              <a:gd name="T71" fmla="*/ 33 h 216"/>
              <a:gd name="T72" fmla="*/ 315 w 358"/>
              <a:gd name="T73" fmla="*/ 31 h 216"/>
              <a:gd name="T74" fmla="*/ 298 w 358"/>
              <a:gd name="T75" fmla="*/ 31 h 216"/>
              <a:gd name="T76" fmla="*/ 289 w 358"/>
              <a:gd name="T77" fmla="*/ 31 h 216"/>
              <a:gd name="T78" fmla="*/ 286 w 358"/>
              <a:gd name="T79" fmla="*/ 25 h 216"/>
              <a:gd name="T80" fmla="*/ 286 w 358"/>
              <a:gd name="T81" fmla="*/ 16 h 216"/>
              <a:gd name="T82" fmla="*/ 295 w 358"/>
              <a:gd name="T83" fmla="*/ 14 h 216"/>
              <a:gd name="T84" fmla="*/ 303 w 358"/>
              <a:gd name="T85" fmla="*/ 14 h 216"/>
              <a:gd name="T86" fmla="*/ 303 w 358"/>
              <a:gd name="T87" fmla="*/ 5 h 216"/>
              <a:gd name="T88" fmla="*/ 293 w 358"/>
              <a:gd name="T89" fmla="*/ 0 h 216"/>
              <a:gd name="T90" fmla="*/ 269 w 358"/>
              <a:gd name="T91" fmla="*/ 2 h 216"/>
              <a:gd name="T92" fmla="*/ 244 w 358"/>
              <a:gd name="T93" fmla="*/ 8 h 216"/>
              <a:gd name="T94" fmla="*/ 230 w 358"/>
              <a:gd name="T95" fmla="*/ 8 h 216"/>
              <a:gd name="T96" fmla="*/ 210 w 358"/>
              <a:gd name="T97" fmla="*/ 8 h 216"/>
              <a:gd name="T98" fmla="*/ 202 w 358"/>
              <a:gd name="T99" fmla="*/ 2 h 216"/>
              <a:gd name="T100" fmla="*/ 193 w 358"/>
              <a:gd name="T101" fmla="*/ 5 h 216"/>
              <a:gd name="T102" fmla="*/ 182 w 358"/>
              <a:gd name="T103" fmla="*/ 14 h 216"/>
              <a:gd name="T104" fmla="*/ 167 w 358"/>
              <a:gd name="T105" fmla="*/ 16 h 216"/>
              <a:gd name="T106" fmla="*/ 148 w 358"/>
              <a:gd name="T107" fmla="*/ 14 h 216"/>
              <a:gd name="T108" fmla="*/ 139 w 358"/>
              <a:gd name="T109" fmla="*/ 19 h 216"/>
              <a:gd name="T110" fmla="*/ 125 w 358"/>
              <a:gd name="T111" fmla="*/ 31 h 216"/>
              <a:gd name="T112" fmla="*/ 119 w 358"/>
              <a:gd name="T113" fmla="*/ 31 h 216"/>
              <a:gd name="T114" fmla="*/ 100 w 358"/>
              <a:gd name="T115" fmla="*/ 25 h 216"/>
              <a:gd name="T116" fmla="*/ 83 w 358"/>
              <a:gd name="T117" fmla="*/ 25 h 216"/>
              <a:gd name="T118" fmla="*/ 65 w 358"/>
              <a:gd name="T119" fmla="*/ 23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58" h="216">
                <a:moveTo>
                  <a:pt x="65" y="23"/>
                </a:moveTo>
                <a:lnTo>
                  <a:pt x="65" y="59"/>
                </a:lnTo>
                <a:lnTo>
                  <a:pt x="9" y="76"/>
                </a:lnTo>
                <a:lnTo>
                  <a:pt x="0" y="111"/>
                </a:lnTo>
                <a:lnTo>
                  <a:pt x="9" y="144"/>
                </a:lnTo>
                <a:lnTo>
                  <a:pt x="23" y="156"/>
                </a:lnTo>
                <a:lnTo>
                  <a:pt x="43" y="150"/>
                </a:lnTo>
                <a:lnTo>
                  <a:pt x="71" y="144"/>
                </a:lnTo>
                <a:lnTo>
                  <a:pt x="91" y="183"/>
                </a:lnTo>
                <a:lnTo>
                  <a:pt x="105" y="178"/>
                </a:lnTo>
                <a:lnTo>
                  <a:pt x="142" y="206"/>
                </a:lnTo>
                <a:lnTo>
                  <a:pt x="155" y="215"/>
                </a:lnTo>
                <a:lnTo>
                  <a:pt x="171" y="210"/>
                </a:lnTo>
                <a:lnTo>
                  <a:pt x="187" y="206"/>
                </a:lnTo>
                <a:lnTo>
                  <a:pt x="201" y="204"/>
                </a:lnTo>
                <a:lnTo>
                  <a:pt x="207" y="199"/>
                </a:lnTo>
                <a:lnTo>
                  <a:pt x="210" y="170"/>
                </a:lnTo>
                <a:lnTo>
                  <a:pt x="202" y="156"/>
                </a:lnTo>
                <a:lnTo>
                  <a:pt x="202" y="144"/>
                </a:lnTo>
                <a:lnTo>
                  <a:pt x="213" y="136"/>
                </a:lnTo>
                <a:lnTo>
                  <a:pt x="233" y="125"/>
                </a:lnTo>
                <a:lnTo>
                  <a:pt x="247" y="121"/>
                </a:lnTo>
                <a:lnTo>
                  <a:pt x="261" y="134"/>
                </a:lnTo>
                <a:lnTo>
                  <a:pt x="275" y="122"/>
                </a:lnTo>
                <a:lnTo>
                  <a:pt x="289" y="111"/>
                </a:lnTo>
                <a:lnTo>
                  <a:pt x="312" y="104"/>
                </a:lnTo>
                <a:lnTo>
                  <a:pt x="325" y="100"/>
                </a:lnTo>
                <a:lnTo>
                  <a:pt x="338" y="102"/>
                </a:lnTo>
                <a:lnTo>
                  <a:pt x="332" y="99"/>
                </a:lnTo>
                <a:lnTo>
                  <a:pt x="332" y="80"/>
                </a:lnTo>
                <a:lnTo>
                  <a:pt x="341" y="65"/>
                </a:lnTo>
                <a:lnTo>
                  <a:pt x="352" y="56"/>
                </a:lnTo>
                <a:lnTo>
                  <a:pt x="357" y="54"/>
                </a:lnTo>
                <a:lnTo>
                  <a:pt x="355" y="45"/>
                </a:lnTo>
                <a:lnTo>
                  <a:pt x="343" y="40"/>
                </a:lnTo>
                <a:lnTo>
                  <a:pt x="329" y="33"/>
                </a:lnTo>
                <a:lnTo>
                  <a:pt x="315" y="31"/>
                </a:lnTo>
                <a:lnTo>
                  <a:pt x="298" y="31"/>
                </a:lnTo>
                <a:lnTo>
                  <a:pt x="289" y="31"/>
                </a:lnTo>
                <a:lnTo>
                  <a:pt x="286" y="25"/>
                </a:lnTo>
                <a:lnTo>
                  <a:pt x="286" y="16"/>
                </a:lnTo>
                <a:lnTo>
                  <a:pt x="295" y="14"/>
                </a:lnTo>
                <a:lnTo>
                  <a:pt x="303" y="14"/>
                </a:lnTo>
                <a:lnTo>
                  <a:pt x="303" y="5"/>
                </a:lnTo>
                <a:lnTo>
                  <a:pt x="293" y="0"/>
                </a:lnTo>
                <a:lnTo>
                  <a:pt x="269" y="2"/>
                </a:lnTo>
                <a:lnTo>
                  <a:pt x="244" y="8"/>
                </a:lnTo>
                <a:lnTo>
                  <a:pt x="230" y="8"/>
                </a:lnTo>
                <a:lnTo>
                  <a:pt x="210" y="8"/>
                </a:lnTo>
                <a:lnTo>
                  <a:pt x="202" y="2"/>
                </a:lnTo>
                <a:lnTo>
                  <a:pt x="193" y="5"/>
                </a:lnTo>
                <a:lnTo>
                  <a:pt x="182" y="14"/>
                </a:lnTo>
                <a:lnTo>
                  <a:pt x="167" y="16"/>
                </a:lnTo>
                <a:lnTo>
                  <a:pt x="148" y="14"/>
                </a:lnTo>
                <a:lnTo>
                  <a:pt x="139" y="19"/>
                </a:lnTo>
                <a:lnTo>
                  <a:pt x="125" y="31"/>
                </a:lnTo>
                <a:lnTo>
                  <a:pt x="119" y="31"/>
                </a:lnTo>
                <a:lnTo>
                  <a:pt x="100" y="25"/>
                </a:lnTo>
                <a:lnTo>
                  <a:pt x="83" y="25"/>
                </a:lnTo>
                <a:lnTo>
                  <a:pt x="65" y="23"/>
                </a:lnTo>
              </a:path>
            </a:pathLst>
          </a:custGeom>
          <a:solidFill>
            <a:srgbClr val="C4DF9B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5" name="Freeform 21"/>
          <p:cNvSpPr>
            <a:spLocks/>
          </p:cNvSpPr>
          <p:nvPr/>
        </p:nvSpPr>
        <p:spPr bwMode="auto">
          <a:xfrm>
            <a:off x="2812328" y="1600200"/>
            <a:ext cx="957300" cy="966891"/>
          </a:xfrm>
          <a:custGeom>
            <a:avLst/>
            <a:gdLst>
              <a:gd name="T0" fmla="*/ 513 w 543"/>
              <a:gd name="T1" fmla="*/ 88 h 577"/>
              <a:gd name="T2" fmla="*/ 482 w 543"/>
              <a:gd name="T3" fmla="*/ 145 h 577"/>
              <a:gd name="T4" fmla="*/ 502 w 543"/>
              <a:gd name="T5" fmla="*/ 190 h 577"/>
              <a:gd name="T6" fmla="*/ 496 w 543"/>
              <a:gd name="T7" fmla="*/ 233 h 577"/>
              <a:gd name="T8" fmla="*/ 519 w 543"/>
              <a:gd name="T9" fmla="*/ 286 h 577"/>
              <a:gd name="T10" fmla="*/ 477 w 543"/>
              <a:gd name="T11" fmla="*/ 366 h 577"/>
              <a:gd name="T12" fmla="*/ 504 w 543"/>
              <a:gd name="T13" fmla="*/ 392 h 577"/>
              <a:gd name="T14" fmla="*/ 536 w 543"/>
              <a:gd name="T15" fmla="*/ 437 h 577"/>
              <a:gd name="T16" fmla="*/ 528 w 543"/>
              <a:gd name="T17" fmla="*/ 459 h 577"/>
              <a:gd name="T18" fmla="*/ 488 w 543"/>
              <a:gd name="T19" fmla="*/ 525 h 577"/>
              <a:gd name="T20" fmla="*/ 445 w 543"/>
              <a:gd name="T21" fmla="*/ 528 h 577"/>
              <a:gd name="T22" fmla="*/ 442 w 543"/>
              <a:gd name="T23" fmla="*/ 576 h 577"/>
              <a:gd name="T24" fmla="*/ 392 w 543"/>
              <a:gd name="T25" fmla="*/ 553 h 577"/>
              <a:gd name="T26" fmla="*/ 329 w 543"/>
              <a:gd name="T27" fmla="*/ 545 h 577"/>
              <a:gd name="T28" fmla="*/ 273 w 543"/>
              <a:gd name="T29" fmla="*/ 528 h 577"/>
              <a:gd name="T30" fmla="*/ 230 w 543"/>
              <a:gd name="T31" fmla="*/ 547 h 577"/>
              <a:gd name="T32" fmla="*/ 230 w 543"/>
              <a:gd name="T33" fmla="*/ 462 h 577"/>
              <a:gd name="T34" fmla="*/ 213 w 543"/>
              <a:gd name="T35" fmla="*/ 448 h 577"/>
              <a:gd name="T36" fmla="*/ 147 w 543"/>
              <a:gd name="T37" fmla="*/ 479 h 577"/>
              <a:gd name="T38" fmla="*/ 102 w 543"/>
              <a:gd name="T39" fmla="*/ 497 h 577"/>
              <a:gd name="T40" fmla="*/ 71 w 543"/>
              <a:gd name="T41" fmla="*/ 507 h 577"/>
              <a:gd name="T42" fmla="*/ 62 w 543"/>
              <a:gd name="T43" fmla="*/ 468 h 577"/>
              <a:gd name="T44" fmla="*/ 102 w 543"/>
              <a:gd name="T45" fmla="*/ 419 h 577"/>
              <a:gd name="T46" fmla="*/ 93 w 543"/>
              <a:gd name="T47" fmla="*/ 397 h 577"/>
              <a:gd name="T48" fmla="*/ 130 w 543"/>
              <a:gd name="T49" fmla="*/ 378 h 577"/>
              <a:gd name="T50" fmla="*/ 102 w 543"/>
              <a:gd name="T51" fmla="*/ 366 h 577"/>
              <a:gd name="T52" fmla="*/ 88 w 543"/>
              <a:gd name="T53" fmla="*/ 331 h 577"/>
              <a:gd name="T54" fmla="*/ 116 w 543"/>
              <a:gd name="T55" fmla="*/ 309 h 577"/>
              <a:gd name="T56" fmla="*/ 79 w 543"/>
              <a:gd name="T57" fmla="*/ 312 h 577"/>
              <a:gd name="T58" fmla="*/ 51 w 543"/>
              <a:gd name="T59" fmla="*/ 295 h 577"/>
              <a:gd name="T60" fmla="*/ 68 w 543"/>
              <a:gd name="T61" fmla="*/ 261 h 577"/>
              <a:gd name="T62" fmla="*/ 43 w 543"/>
              <a:gd name="T63" fmla="*/ 261 h 577"/>
              <a:gd name="T64" fmla="*/ 14 w 543"/>
              <a:gd name="T65" fmla="*/ 221 h 577"/>
              <a:gd name="T66" fmla="*/ 9 w 543"/>
              <a:gd name="T67" fmla="*/ 167 h 577"/>
              <a:gd name="T68" fmla="*/ 51 w 543"/>
              <a:gd name="T69" fmla="*/ 136 h 577"/>
              <a:gd name="T70" fmla="*/ 76 w 543"/>
              <a:gd name="T71" fmla="*/ 124 h 577"/>
              <a:gd name="T72" fmla="*/ 138 w 543"/>
              <a:gd name="T73" fmla="*/ 116 h 577"/>
              <a:gd name="T74" fmla="*/ 185 w 543"/>
              <a:gd name="T75" fmla="*/ 105 h 577"/>
              <a:gd name="T76" fmla="*/ 207 w 543"/>
              <a:gd name="T77" fmla="*/ 97 h 577"/>
              <a:gd name="T78" fmla="*/ 238 w 543"/>
              <a:gd name="T79" fmla="*/ 100 h 577"/>
              <a:gd name="T80" fmla="*/ 230 w 543"/>
              <a:gd name="T81" fmla="*/ 60 h 577"/>
              <a:gd name="T82" fmla="*/ 287 w 543"/>
              <a:gd name="T83" fmla="*/ 43 h 577"/>
              <a:gd name="T84" fmla="*/ 304 w 543"/>
              <a:gd name="T85" fmla="*/ 9 h 577"/>
              <a:gd name="T86" fmla="*/ 337 w 543"/>
              <a:gd name="T87" fmla="*/ 14 h 577"/>
              <a:gd name="T88" fmla="*/ 366 w 543"/>
              <a:gd name="T89" fmla="*/ 12 h 577"/>
              <a:gd name="T90" fmla="*/ 428 w 543"/>
              <a:gd name="T91" fmla="*/ 34 h 577"/>
              <a:gd name="T92" fmla="*/ 459 w 543"/>
              <a:gd name="T93" fmla="*/ 54 h 577"/>
              <a:gd name="T94" fmla="*/ 519 w 543"/>
              <a:gd name="T95" fmla="*/ 65 h 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543" h="577">
                <a:moveTo>
                  <a:pt x="519" y="65"/>
                </a:moveTo>
                <a:lnTo>
                  <a:pt x="522" y="79"/>
                </a:lnTo>
                <a:lnTo>
                  <a:pt x="513" y="88"/>
                </a:lnTo>
                <a:lnTo>
                  <a:pt x="504" y="97"/>
                </a:lnTo>
                <a:lnTo>
                  <a:pt x="491" y="116"/>
                </a:lnTo>
                <a:lnTo>
                  <a:pt x="482" y="145"/>
                </a:lnTo>
                <a:lnTo>
                  <a:pt x="480" y="150"/>
                </a:lnTo>
                <a:lnTo>
                  <a:pt x="502" y="179"/>
                </a:lnTo>
                <a:lnTo>
                  <a:pt x="502" y="190"/>
                </a:lnTo>
                <a:lnTo>
                  <a:pt x="504" y="204"/>
                </a:lnTo>
                <a:lnTo>
                  <a:pt x="499" y="221"/>
                </a:lnTo>
                <a:lnTo>
                  <a:pt x="496" y="233"/>
                </a:lnTo>
                <a:lnTo>
                  <a:pt x="499" y="252"/>
                </a:lnTo>
                <a:lnTo>
                  <a:pt x="511" y="276"/>
                </a:lnTo>
                <a:lnTo>
                  <a:pt x="519" y="286"/>
                </a:lnTo>
                <a:lnTo>
                  <a:pt x="513" y="300"/>
                </a:lnTo>
                <a:lnTo>
                  <a:pt x="485" y="335"/>
                </a:lnTo>
                <a:lnTo>
                  <a:pt x="477" y="366"/>
                </a:lnTo>
                <a:lnTo>
                  <a:pt x="482" y="386"/>
                </a:lnTo>
                <a:lnTo>
                  <a:pt x="491" y="395"/>
                </a:lnTo>
                <a:lnTo>
                  <a:pt x="504" y="392"/>
                </a:lnTo>
                <a:lnTo>
                  <a:pt x="513" y="392"/>
                </a:lnTo>
                <a:lnTo>
                  <a:pt x="528" y="414"/>
                </a:lnTo>
                <a:lnTo>
                  <a:pt x="536" y="437"/>
                </a:lnTo>
                <a:lnTo>
                  <a:pt x="542" y="451"/>
                </a:lnTo>
                <a:lnTo>
                  <a:pt x="539" y="459"/>
                </a:lnTo>
                <a:lnTo>
                  <a:pt x="528" y="459"/>
                </a:lnTo>
                <a:lnTo>
                  <a:pt x="519" y="474"/>
                </a:lnTo>
                <a:lnTo>
                  <a:pt x="502" y="502"/>
                </a:lnTo>
                <a:lnTo>
                  <a:pt x="488" y="525"/>
                </a:lnTo>
                <a:lnTo>
                  <a:pt x="471" y="516"/>
                </a:lnTo>
                <a:lnTo>
                  <a:pt x="457" y="516"/>
                </a:lnTo>
                <a:lnTo>
                  <a:pt x="445" y="528"/>
                </a:lnTo>
                <a:lnTo>
                  <a:pt x="434" y="542"/>
                </a:lnTo>
                <a:lnTo>
                  <a:pt x="440" y="553"/>
                </a:lnTo>
                <a:lnTo>
                  <a:pt x="442" y="576"/>
                </a:lnTo>
                <a:lnTo>
                  <a:pt x="417" y="547"/>
                </a:lnTo>
                <a:lnTo>
                  <a:pt x="406" y="553"/>
                </a:lnTo>
                <a:lnTo>
                  <a:pt x="392" y="553"/>
                </a:lnTo>
                <a:lnTo>
                  <a:pt x="377" y="556"/>
                </a:lnTo>
                <a:lnTo>
                  <a:pt x="346" y="547"/>
                </a:lnTo>
                <a:lnTo>
                  <a:pt x="329" y="545"/>
                </a:lnTo>
                <a:lnTo>
                  <a:pt x="304" y="550"/>
                </a:lnTo>
                <a:lnTo>
                  <a:pt x="283" y="539"/>
                </a:lnTo>
                <a:lnTo>
                  <a:pt x="273" y="528"/>
                </a:lnTo>
                <a:lnTo>
                  <a:pt x="266" y="531"/>
                </a:lnTo>
                <a:lnTo>
                  <a:pt x="258" y="539"/>
                </a:lnTo>
                <a:lnTo>
                  <a:pt x="230" y="547"/>
                </a:lnTo>
                <a:lnTo>
                  <a:pt x="213" y="516"/>
                </a:lnTo>
                <a:lnTo>
                  <a:pt x="230" y="476"/>
                </a:lnTo>
                <a:lnTo>
                  <a:pt x="230" y="462"/>
                </a:lnTo>
                <a:lnTo>
                  <a:pt x="226" y="448"/>
                </a:lnTo>
                <a:lnTo>
                  <a:pt x="218" y="434"/>
                </a:lnTo>
                <a:lnTo>
                  <a:pt x="213" y="448"/>
                </a:lnTo>
                <a:lnTo>
                  <a:pt x="199" y="454"/>
                </a:lnTo>
                <a:lnTo>
                  <a:pt x="181" y="466"/>
                </a:lnTo>
                <a:lnTo>
                  <a:pt x="147" y="479"/>
                </a:lnTo>
                <a:lnTo>
                  <a:pt x="128" y="483"/>
                </a:lnTo>
                <a:lnTo>
                  <a:pt x="111" y="485"/>
                </a:lnTo>
                <a:lnTo>
                  <a:pt x="102" y="497"/>
                </a:lnTo>
                <a:lnTo>
                  <a:pt x="90" y="507"/>
                </a:lnTo>
                <a:lnTo>
                  <a:pt x="68" y="519"/>
                </a:lnTo>
                <a:lnTo>
                  <a:pt x="71" y="507"/>
                </a:lnTo>
                <a:lnTo>
                  <a:pt x="62" y="502"/>
                </a:lnTo>
                <a:lnTo>
                  <a:pt x="65" y="485"/>
                </a:lnTo>
                <a:lnTo>
                  <a:pt x="62" y="468"/>
                </a:lnTo>
                <a:lnTo>
                  <a:pt x="57" y="457"/>
                </a:lnTo>
                <a:lnTo>
                  <a:pt x="76" y="443"/>
                </a:lnTo>
                <a:lnTo>
                  <a:pt x="102" y="419"/>
                </a:lnTo>
                <a:lnTo>
                  <a:pt x="90" y="414"/>
                </a:lnTo>
                <a:lnTo>
                  <a:pt x="83" y="400"/>
                </a:lnTo>
                <a:lnTo>
                  <a:pt x="93" y="397"/>
                </a:lnTo>
                <a:lnTo>
                  <a:pt x="102" y="388"/>
                </a:lnTo>
                <a:lnTo>
                  <a:pt x="122" y="383"/>
                </a:lnTo>
                <a:lnTo>
                  <a:pt x="130" y="378"/>
                </a:lnTo>
                <a:lnTo>
                  <a:pt x="128" y="366"/>
                </a:lnTo>
                <a:lnTo>
                  <a:pt x="111" y="366"/>
                </a:lnTo>
                <a:lnTo>
                  <a:pt x="102" y="366"/>
                </a:lnTo>
                <a:lnTo>
                  <a:pt x="90" y="360"/>
                </a:lnTo>
                <a:lnTo>
                  <a:pt x="88" y="349"/>
                </a:lnTo>
                <a:lnTo>
                  <a:pt x="88" y="331"/>
                </a:lnTo>
                <a:lnTo>
                  <a:pt x="93" y="321"/>
                </a:lnTo>
                <a:lnTo>
                  <a:pt x="102" y="309"/>
                </a:lnTo>
                <a:lnTo>
                  <a:pt x="116" y="309"/>
                </a:lnTo>
                <a:lnTo>
                  <a:pt x="105" y="298"/>
                </a:lnTo>
                <a:lnTo>
                  <a:pt x="85" y="304"/>
                </a:lnTo>
                <a:lnTo>
                  <a:pt x="79" y="312"/>
                </a:lnTo>
                <a:lnTo>
                  <a:pt x="57" y="326"/>
                </a:lnTo>
                <a:lnTo>
                  <a:pt x="48" y="312"/>
                </a:lnTo>
                <a:lnTo>
                  <a:pt x="51" y="295"/>
                </a:lnTo>
                <a:lnTo>
                  <a:pt x="54" y="281"/>
                </a:lnTo>
                <a:lnTo>
                  <a:pt x="65" y="269"/>
                </a:lnTo>
                <a:lnTo>
                  <a:pt x="68" y="261"/>
                </a:lnTo>
                <a:lnTo>
                  <a:pt x="62" y="252"/>
                </a:lnTo>
                <a:lnTo>
                  <a:pt x="51" y="258"/>
                </a:lnTo>
                <a:lnTo>
                  <a:pt x="43" y="261"/>
                </a:lnTo>
                <a:lnTo>
                  <a:pt x="31" y="241"/>
                </a:lnTo>
                <a:lnTo>
                  <a:pt x="23" y="227"/>
                </a:lnTo>
                <a:lnTo>
                  <a:pt x="14" y="221"/>
                </a:lnTo>
                <a:lnTo>
                  <a:pt x="0" y="216"/>
                </a:lnTo>
                <a:lnTo>
                  <a:pt x="9" y="207"/>
                </a:lnTo>
                <a:lnTo>
                  <a:pt x="9" y="167"/>
                </a:lnTo>
                <a:lnTo>
                  <a:pt x="17" y="159"/>
                </a:lnTo>
                <a:lnTo>
                  <a:pt x="37" y="145"/>
                </a:lnTo>
                <a:lnTo>
                  <a:pt x="51" y="136"/>
                </a:lnTo>
                <a:lnTo>
                  <a:pt x="62" y="131"/>
                </a:lnTo>
                <a:lnTo>
                  <a:pt x="76" y="136"/>
                </a:lnTo>
                <a:lnTo>
                  <a:pt x="76" y="124"/>
                </a:lnTo>
                <a:lnTo>
                  <a:pt x="93" y="105"/>
                </a:lnTo>
                <a:lnTo>
                  <a:pt x="105" y="108"/>
                </a:lnTo>
                <a:lnTo>
                  <a:pt x="138" y="116"/>
                </a:lnTo>
                <a:lnTo>
                  <a:pt x="150" y="122"/>
                </a:lnTo>
                <a:lnTo>
                  <a:pt x="162" y="116"/>
                </a:lnTo>
                <a:lnTo>
                  <a:pt x="185" y="105"/>
                </a:lnTo>
                <a:lnTo>
                  <a:pt x="190" y="100"/>
                </a:lnTo>
                <a:lnTo>
                  <a:pt x="199" y="105"/>
                </a:lnTo>
                <a:lnTo>
                  <a:pt x="207" y="97"/>
                </a:lnTo>
                <a:lnTo>
                  <a:pt x="216" y="102"/>
                </a:lnTo>
                <a:lnTo>
                  <a:pt x="233" y="108"/>
                </a:lnTo>
                <a:lnTo>
                  <a:pt x="238" y="100"/>
                </a:lnTo>
                <a:lnTo>
                  <a:pt x="238" y="85"/>
                </a:lnTo>
                <a:lnTo>
                  <a:pt x="233" y="71"/>
                </a:lnTo>
                <a:lnTo>
                  <a:pt x="230" y="60"/>
                </a:lnTo>
                <a:lnTo>
                  <a:pt x="250" y="51"/>
                </a:lnTo>
                <a:lnTo>
                  <a:pt x="273" y="36"/>
                </a:lnTo>
                <a:lnTo>
                  <a:pt x="287" y="43"/>
                </a:lnTo>
                <a:lnTo>
                  <a:pt x="278" y="26"/>
                </a:lnTo>
                <a:lnTo>
                  <a:pt x="289" y="20"/>
                </a:lnTo>
                <a:lnTo>
                  <a:pt x="304" y="9"/>
                </a:lnTo>
                <a:lnTo>
                  <a:pt x="315" y="0"/>
                </a:lnTo>
                <a:lnTo>
                  <a:pt x="326" y="0"/>
                </a:lnTo>
                <a:lnTo>
                  <a:pt x="337" y="14"/>
                </a:lnTo>
                <a:lnTo>
                  <a:pt x="346" y="3"/>
                </a:lnTo>
                <a:lnTo>
                  <a:pt x="361" y="3"/>
                </a:lnTo>
                <a:lnTo>
                  <a:pt x="366" y="12"/>
                </a:lnTo>
                <a:lnTo>
                  <a:pt x="389" y="12"/>
                </a:lnTo>
                <a:lnTo>
                  <a:pt x="414" y="20"/>
                </a:lnTo>
                <a:lnTo>
                  <a:pt x="428" y="34"/>
                </a:lnTo>
                <a:lnTo>
                  <a:pt x="434" y="54"/>
                </a:lnTo>
                <a:lnTo>
                  <a:pt x="442" y="60"/>
                </a:lnTo>
                <a:lnTo>
                  <a:pt x="459" y="54"/>
                </a:lnTo>
                <a:lnTo>
                  <a:pt x="473" y="62"/>
                </a:lnTo>
                <a:lnTo>
                  <a:pt x="494" y="68"/>
                </a:lnTo>
                <a:lnTo>
                  <a:pt x="519" y="65"/>
                </a:lnTo>
              </a:path>
            </a:pathLst>
          </a:custGeom>
          <a:solidFill>
            <a:srgbClr val="218535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6" name="Freeform 22"/>
          <p:cNvSpPr>
            <a:spLocks/>
          </p:cNvSpPr>
          <p:nvPr/>
        </p:nvSpPr>
        <p:spPr bwMode="auto">
          <a:xfrm>
            <a:off x="3645813" y="1941455"/>
            <a:ext cx="1997647" cy="1521066"/>
          </a:xfrm>
          <a:custGeom>
            <a:avLst/>
            <a:gdLst>
              <a:gd name="T0" fmla="*/ 63 w 1133"/>
              <a:gd name="T1" fmla="*/ 255 h 907"/>
              <a:gd name="T2" fmla="*/ 31 w 1133"/>
              <a:gd name="T3" fmla="*/ 188 h 907"/>
              <a:gd name="T4" fmla="*/ 9 w 1133"/>
              <a:gd name="T5" fmla="*/ 126 h 907"/>
              <a:gd name="T6" fmla="*/ 63 w 1133"/>
              <a:gd name="T7" fmla="*/ 63 h 907"/>
              <a:gd name="T8" fmla="*/ 151 w 1133"/>
              <a:gd name="T9" fmla="*/ 38 h 907"/>
              <a:gd name="T10" fmla="*/ 210 w 1133"/>
              <a:gd name="T11" fmla="*/ 26 h 907"/>
              <a:gd name="T12" fmla="*/ 286 w 1133"/>
              <a:gd name="T13" fmla="*/ 48 h 907"/>
              <a:gd name="T14" fmla="*/ 392 w 1133"/>
              <a:gd name="T15" fmla="*/ 29 h 907"/>
              <a:gd name="T16" fmla="*/ 469 w 1133"/>
              <a:gd name="T17" fmla="*/ 0 h 907"/>
              <a:gd name="T18" fmla="*/ 517 w 1133"/>
              <a:gd name="T19" fmla="*/ 60 h 907"/>
              <a:gd name="T20" fmla="*/ 599 w 1133"/>
              <a:gd name="T21" fmla="*/ 79 h 907"/>
              <a:gd name="T22" fmla="*/ 676 w 1133"/>
              <a:gd name="T23" fmla="*/ 111 h 907"/>
              <a:gd name="T24" fmla="*/ 698 w 1133"/>
              <a:gd name="T25" fmla="*/ 65 h 907"/>
              <a:gd name="T26" fmla="*/ 724 w 1133"/>
              <a:gd name="T27" fmla="*/ 32 h 907"/>
              <a:gd name="T28" fmla="*/ 783 w 1133"/>
              <a:gd name="T29" fmla="*/ 15 h 907"/>
              <a:gd name="T30" fmla="*/ 846 w 1133"/>
              <a:gd name="T31" fmla="*/ 55 h 907"/>
              <a:gd name="T32" fmla="*/ 840 w 1133"/>
              <a:gd name="T33" fmla="*/ 97 h 907"/>
              <a:gd name="T34" fmla="*/ 857 w 1133"/>
              <a:gd name="T35" fmla="*/ 185 h 907"/>
              <a:gd name="T36" fmla="*/ 854 w 1133"/>
              <a:gd name="T37" fmla="*/ 253 h 907"/>
              <a:gd name="T38" fmla="*/ 871 w 1133"/>
              <a:gd name="T39" fmla="*/ 327 h 907"/>
              <a:gd name="T40" fmla="*/ 902 w 1133"/>
              <a:gd name="T41" fmla="*/ 347 h 907"/>
              <a:gd name="T42" fmla="*/ 928 w 1133"/>
              <a:gd name="T43" fmla="*/ 316 h 907"/>
              <a:gd name="T44" fmla="*/ 962 w 1133"/>
              <a:gd name="T45" fmla="*/ 350 h 907"/>
              <a:gd name="T46" fmla="*/ 1064 w 1133"/>
              <a:gd name="T47" fmla="*/ 312 h 907"/>
              <a:gd name="T48" fmla="*/ 1109 w 1133"/>
              <a:gd name="T49" fmla="*/ 364 h 907"/>
              <a:gd name="T50" fmla="*/ 1123 w 1133"/>
              <a:gd name="T51" fmla="*/ 435 h 907"/>
              <a:gd name="T52" fmla="*/ 1098 w 1133"/>
              <a:gd name="T53" fmla="*/ 523 h 907"/>
              <a:gd name="T54" fmla="*/ 1047 w 1133"/>
              <a:gd name="T55" fmla="*/ 559 h 907"/>
              <a:gd name="T56" fmla="*/ 1033 w 1133"/>
              <a:gd name="T57" fmla="*/ 628 h 907"/>
              <a:gd name="T58" fmla="*/ 990 w 1133"/>
              <a:gd name="T59" fmla="*/ 574 h 907"/>
              <a:gd name="T60" fmla="*/ 883 w 1133"/>
              <a:gd name="T61" fmla="*/ 540 h 907"/>
              <a:gd name="T62" fmla="*/ 837 w 1133"/>
              <a:gd name="T63" fmla="*/ 545 h 907"/>
              <a:gd name="T64" fmla="*/ 758 w 1133"/>
              <a:gd name="T65" fmla="*/ 597 h 907"/>
              <a:gd name="T66" fmla="*/ 647 w 1133"/>
              <a:gd name="T67" fmla="*/ 710 h 907"/>
              <a:gd name="T68" fmla="*/ 564 w 1133"/>
              <a:gd name="T69" fmla="*/ 781 h 907"/>
              <a:gd name="T70" fmla="*/ 540 w 1133"/>
              <a:gd name="T71" fmla="*/ 823 h 907"/>
              <a:gd name="T72" fmla="*/ 505 w 1133"/>
              <a:gd name="T73" fmla="*/ 886 h 907"/>
              <a:gd name="T74" fmla="*/ 445 w 1133"/>
              <a:gd name="T75" fmla="*/ 878 h 907"/>
              <a:gd name="T76" fmla="*/ 355 w 1133"/>
              <a:gd name="T77" fmla="*/ 894 h 907"/>
              <a:gd name="T78" fmla="*/ 286 w 1133"/>
              <a:gd name="T79" fmla="*/ 841 h 907"/>
              <a:gd name="T80" fmla="*/ 174 w 1133"/>
              <a:gd name="T81" fmla="*/ 792 h 907"/>
              <a:gd name="T82" fmla="*/ 69 w 1133"/>
              <a:gd name="T83" fmla="*/ 858 h 907"/>
              <a:gd name="T84" fmla="*/ 46 w 1133"/>
              <a:gd name="T85" fmla="*/ 804 h 907"/>
              <a:gd name="T86" fmla="*/ 48 w 1133"/>
              <a:gd name="T87" fmla="*/ 690 h 907"/>
              <a:gd name="T88" fmla="*/ 143 w 1133"/>
              <a:gd name="T89" fmla="*/ 520 h 907"/>
              <a:gd name="T90" fmla="*/ 190 w 1133"/>
              <a:gd name="T91" fmla="*/ 443 h 907"/>
              <a:gd name="T92" fmla="*/ 128 w 1133"/>
              <a:gd name="T93" fmla="*/ 412 h 907"/>
              <a:gd name="T94" fmla="*/ 86 w 1133"/>
              <a:gd name="T95" fmla="*/ 330 h 907"/>
              <a:gd name="T96" fmla="*/ 12 w 1133"/>
              <a:gd name="T97" fmla="*/ 324 h 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133" h="907">
                <a:moveTo>
                  <a:pt x="12" y="324"/>
                </a:moveTo>
                <a:lnTo>
                  <a:pt x="29" y="293"/>
                </a:lnTo>
                <a:lnTo>
                  <a:pt x="51" y="253"/>
                </a:lnTo>
                <a:lnTo>
                  <a:pt x="63" y="255"/>
                </a:lnTo>
                <a:lnTo>
                  <a:pt x="65" y="245"/>
                </a:lnTo>
                <a:lnTo>
                  <a:pt x="51" y="202"/>
                </a:lnTo>
                <a:lnTo>
                  <a:pt x="34" y="185"/>
                </a:lnTo>
                <a:lnTo>
                  <a:pt x="31" y="188"/>
                </a:lnTo>
                <a:lnTo>
                  <a:pt x="20" y="191"/>
                </a:lnTo>
                <a:lnTo>
                  <a:pt x="6" y="176"/>
                </a:lnTo>
                <a:lnTo>
                  <a:pt x="0" y="157"/>
                </a:lnTo>
                <a:lnTo>
                  <a:pt x="9" y="126"/>
                </a:lnTo>
                <a:lnTo>
                  <a:pt x="38" y="97"/>
                </a:lnTo>
                <a:lnTo>
                  <a:pt x="43" y="79"/>
                </a:lnTo>
                <a:lnTo>
                  <a:pt x="38" y="65"/>
                </a:lnTo>
                <a:lnTo>
                  <a:pt x="63" y="63"/>
                </a:lnTo>
                <a:lnTo>
                  <a:pt x="100" y="65"/>
                </a:lnTo>
                <a:lnTo>
                  <a:pt x="117" y="65"/>
                </a:lnTo>
                <a:lnTo>
                  <a:pt x="131" y="60"/>
                </a:lnTo>
                <a:lnTo>
                  <a:pt x="151" y="38"/>
                </a:lnTo>
                <a:lnTo>
                  <a:pt x="153" y="32"/>
                </a:lnTo>
                <a:lnTo>
                  <a:pt x="165" y="34"/>
                </a:lnTo>
                <a:lnTo>
                  <a:pt x="179" y="46"/>
                </a:lnTo>
                <a:lnTo>
                  <a:pt x="210" y="26"/>
                </a:lnTo>
                <a:lnTo>
                  <a:pt x="236" y="38"/>
                </a:lnTo>
                <a:lnTo>
                  <a:pt x="253" y="51"/>
                </a:lnTo>
                <a:lnTo>
                  <a:pt x="270" y="57"/>
                </a:lnTo>
                <a:lnTo>
                  <a:pt x="286" y="48"/>
                </a:lnTo>
                <a:lnTo>
                  <a:pt x="312" y="29"/>
                </a:lnTo>
                <a:lnTo>
                  <a:pt x="358" y="43"/>
                </a:lnTo>
                <a:lnTo>
                  <a:pt x="369" y="38"/>
                </a:lnTo>
                <a:lnTo>
                  <a:pt x="392" y="29"/>
                </a:lnTo>
                <a:lnTo>
                  <a:pt x="412" y="34"/>
                </a:lnTo>
                <a:lnTo>
                  <a:pt x="435" y="26"/>
                </a:lnTo>
                <a:lnTo>
                  <a:pt x="452" y="12"/>
                </a:lnTo>
                <a:lnTo>
                  <a:pt x="469" y="0"/>
                </a:lnTo>
                <a:lnTo>
                  <a:pt x="491" y="12"/>
                </a:lnTo>
                <a:lnTo>
                  <a:pt x="500" y="32"/>
                </a:lnTo>
                <a:lnTo>
                  <a:pt x="505" y="51"/>
                </a:lnTo>
                <a:lnTo>
                  <a:pt x="517" y="60"/>
                </a:lnTo>
                <a:lnTo>
                  <a:pt x="536" y="55"/>
                </a:lnTo>
                <a:lnTo>
                  <a:pt x="564" y="46"/>
                </a:lnTo>
                <a:lnTo>
                  <a:pt x="585" y="88"/>
                </a:lnTo>
                <a:lnTo>
                  <a:pt x="599" y="79"/>
                </a:lnTo>
                <a:lnTo>
                  <a:pt x="628" y="103"/>
                </a:lnTo>
                <a:lnTo>
                  <a:pt x="647" y="119"/>
                </a:lnTo>
                <a:lnTo>
                  <a:pt x="659" y="117"/>
                </a:lnTo>
                <a:lnTo>
                  <a:pt x="676" y="111"/>
                </a:lnTo>
                <a:lnTo>
                  <a:pt x="692" y="108"/>
                </a:lnTo>
                <a:lnTo>
                  <a:pt x="701" y="103"/>
                </a:lnTo>
                <a:lnTo>
                  <a:pt x="704" y="72"/>
                </a:lnTo>
                <a:lnTo>
                  <a:pt x="698" y="65"/>
                </a:lnTo>
                <a:lnTo>
                  <a:pt x="692" y="55"/>
                </a:lnTo>
                <a:lnTo>
                  <a:pt x="695" y="46"/>
                </a:lnTo>
                <a:lnTo>
                  <a:pt x="707" y="38"/>
                </a:lnTo>
                <a:lnTo>
                  <a:pt x="724" y="32"/>
                </a:lnTo>
                <a:lnTo>
                  <a:pt x="740" y="26"/>
                </a:lnTo>
                <a:lnTo>
                  <a:pt x="755" y="38"/>
                </a:lnTo>
                <a:lnTo>
                  <a:pt x="769" y="26"/>
                </a:lnTo>
                <a:lnTo>
                  <a:pt x="783" y="15"/>
                </a:lnTo>
                <a:lnTo>
                  <a:pt x="809" y="9"/>
                </a:lnTo>
                <a:lnTo>
                  <a:pt x="828" y="0"/>
                </a:lnTo>
                <a:lnTo>
                  <a:pt x="851" y="32"/>
                </a:lnTo>
                <a:lnTo>
                  <a:pt x="846" y="55"/>
                </a:lnTo>
                <a:lnTo>
                  <a:pt x="868" y="77"/>
                </a:lnTo>
                <a:lnTo>
                  <a:pt x="868" y="88"/>
                </a:lnTo>
                <a:lnTo>
                  <a:pt x="854" y="94"/>
                </a:lnTo>
                <a:lnTo>
                  <a:pt x="840" y="97"/>
                </a:lnTo>
                <a:lnTo>
                  <a:pt x="843" y="122"/>
                </a:lnTo>
                <a:lnTo>
                  <a:pt x="868" y="131"/>
                </a:lnTo>
                <a:lnTo>
                  <a:pt x="877" y="159"/>
                </a:lnTo>
                <a:lnTo>
                  <a:pt x="857" y="185"/>
                </a:lnTo>
                <a:lnTo>
                  <a:pt x="868" y="210"/>
                </a:lnTo>
                <a:lnTo>
                  <a:pt x="874" y="236"/>
                </a:lnTo>
                <a:lnTo>
                  <a:pt x="866" y="245"/>
                </a:lnTo>
                <a:lnTo>
                  <a:pt x="854" y="253"/>
                </a:lnTo>
                <a:lnTo>
                  <a:pt x="851" y="267"/>
                </a:lnTo>
                <a:lnTo>
                  <a:pt x="866" y="290"/>
                </a:lnTo>
                <a:lnTo>
                  <a:pt x="871" y="304"/>
                </a:lnTo>
                <a:lnTo>
                  <a:pt x="871" y="327"/>
                </a:lnTo>
                <a:lnTo>
                  <a:pt x="871" y="347"/>
                </a:lnTo>
                <a:lnTo>
                  <a:pt x="877" y="355"/>
                </a:lnTo>
                <a:lnTo>
                  <a:pt x="883" y="355"/>
                </a:lnTo>
                <a:lnTo>
                  <a:pt x="902" y="347"/>
                </a:lnTo>
                <a:lnTo>
                  <a:pt x="902" y="324"/>
                </a:lnTo>
                <a:lnTo>
                  <a:pt x="911" y="316"/>
                </a:lnTo>
                <a:lnTo>
                  <a:pt x="916" y="307"/>
                </a:lnTo>
                <a:lnTo>
                  <a:pt x="928" y="316"/>
                </a:lnTo>
                <a:lnTo>
                  <a:pt x="931" y="341"/>
                </a:lnTo>
                <a:lnTo>
                  <a:pt x="933" y="355"/>
                </a:lnTo>
                <a:lnTo>
                  <a:pt x="945" y="355"/>
                </a:lnTo>
                <a:lnTo>
                  <a:pt x="962" y="350"/>
                </a:lnTo>
                <a:lnTo>
                  <a:pt x="970" y="338"/>
                </a:lnTo>
                <a:lnTo>
                  <a:pt x="979" y="324"/>
                </a:lnTo>
                <a:lnTo>
                  <a:pt x="979" y="312"/>
                </a:lnTo>
                <a:lnTo>
                  <a:pt x="1064" y="312"/>
                </a:lnTo>
                <a:lnTo>
                  <a:pt x="1067" y="333"/>
                </a:lnTo>
                <a:lnTo>
                  <a:pt x="1070" y="352"/>
                </a:lnTo>
                <a:lnTo>
                  <a:pt x="1082" y="361"/>
                </a:lnTo>
                <a:lnTo>
                  <a:pt x="1109" y="364"/>
                </a:lnTo>
                <a:lnTo>
                  <a:pt x="1113" y="378"/>
                </a:lnTo>
                <a:lnTo>
                  <a:pt x="1132" y="390"/>
                </a:lnTo>
                <a:lnTo>
                  <a:pt x="1127" y="415"/>
                </a:lnTo>
                <a:lnTo>
                  <a:pt x="1123" y="435"/>
                </a:lnTo>
                <a:lnTo>
                  <a:pt x="1106" y="455"/>
                </a:lnTo>
                <a:lnTo>
                  <a:pt x="1087" y="466"/>
                </a:lnTo>
                <a:lnTo>
                  <a:pt x="1087" y="497"/>
                </a:lnTo>
                <a:lnTo>
                  <a:pt x="1098" y="523"/>
                </a:lnTo>
                <a:lnTo>
                  <a:pt x="1082" y="531"/>
                </a:lnTo>
                <a:lnTo>
                  <a:pt x="1075" y="511"/>
                </a:lnTo>
                <a:lnTo>
                  <a:pt x="1067" y="537"/>
                </a:lnTo>
                <a:lnTo>
                  <a:pt x="1047" y="559"/>
                </a:lnTo>
                <a:lnTo>
                  <a:pt x="1064" y="588"/>
                </a:lnTo>
                <a:lnTo>
                  <a:pt x="1078" y="611"/>
                </a:lnTo>
                <a:lnTo>
                  <a:pt x="1058" y="625"/>
                </a:lnTo>
                <a:lnTo>
                  <a:pt x="1033" y="628"/>
                </a:lnTo>
                <a:lnTo>
                  <a:pt x="1010" y="625"/>
                </a:lnTo>
                <a:lnTo>
                  <a:pt x="985" y="642"/>
                </a:lnTo>
                <a:lnTo>
                  <a:pt x="970" y="594"/>
                </a:lnTo>
                <a:lnTo>
                  <a:pt x="990" y="574"/>
                </a:lnTo>
                <a:lnTo>
                  <a:pt x="942" y="566"/>
                </a:lnTo>
                <a:lnTo>
                  <a:pt x="916" y="551"/>
                </a:lnTo>
                <a:lnTo>
                  <a:pt x="902" y="557"/>
                </a:lnTo>
                <a:lnTo>
                  <a:pt x="883" y="540"/>
                </a:lnTo>
                <a:lnTo>
                  <a:pt x="877" y="554"/>
                </a:lnTo>
                <a:lnTo>
                  <a:pt x="863" y="562"/>
                </a:lnTo>
                <a:lnTo>
                  <a:pt x="851" y="559"/>
                </a:lnTo>
                <a:lnTo>
                  <a:pt x="837" y="545"/>
                </a:lnTo>
                <a:lnTo>
                  <a:pt x="823" y="551"/>
                </a:lnTo>
                <a:lnTo>
                  <a:pt x="806" y="568"/>
                </a:lnTo>
                <a:lnTo>
                  <a:pt x="789" y="583"/>
                </a:lnTo>
                <a:lnTo>
                  <a:pt x="758" y="597"/>
                </a:lnTo>
                <a:lnTo>
                  <a:pt x="744" y="602"/>
                </a:lnTo>
                <a:lnTo>
                  <a:pt x="724" y="623"/>
                </a:lnTo>
                <a:lnTo>
                  <a:pt x="650" y="685"/>
                </a:lnTo>
                <a:lnTo>
                  <a:pt x="647" y="710"/>
                </a:lnTo>
                <a:lnTo>
                  <a:pt x="628" y="707"/>
                </a:lnTo>
                <a:lnTo>
                  <a:pt x="616" y="735"/>
                </a:lnTo>
                <a:lnTo>
                  <a:pt x="582" y="766"/>
                </a:lnTo>
                <a:lnTo>
                  <a:pt x="564" y="781"/>
                </a:lnTo>
                <a:lnTo>
                  <a:pt x="568" y="790"/>
                </a:lnTo>
                <a:lnTo>
                  <a:pt x="571" y="801"/>
                </a:lnTo>
                <a:lnTo>
                  <a:pt x="559" y="809"/>
                </a:lnTo>
                <a:lnTo>
                  <a:pt x="540" y="823"/>
                </a:lnTo>
                <a:lnTo>
                  <a:pt x="528" y="827"/>
                </a:lnTo>
                <a:lnTo>
                  <a:pt x="525" y="852"/>
                </a:lnTo>
                <a:lnTo>
                  <a:pt x="519" y="880"/>
                </a:lnTo>
                <a:lnTo>
                  <a:pt x="505" y="886"/>
                </a:lnTo>
                <a:lnTo>
                  <a:pt x="491" y="855"/>
                </a:lnTo>
                <a:lnTo>
                  <a:pt x="474" y="841"/>
                </a:lnTo>
                <a:lnTo>
                  <a:pt x="454" y="852"/>
                </a:lnTo>
                <a:lnTo>
                  <a:pt x="445" y="878"/>
                </a:lnTo>
                <a:lnTo>
                  <a:pt x="409" y="880"/>
                </a:lnTo>
                <a:lnTo>
                  <a:pt x="389" y="886"/>
                </a:lnTo>
                <a:lnTo>
                  <a:pt x="364" y="906"/>
                </a:lnTo>
                <a:lnTo>
                  <a:pt x="355" y="894"/>
                </a:lnTo>
                <a:lnTo>
                  <a:pt x="350" y="861"/>
                </a:lnTo>
                <a:lnTo>
                  <a:pt x="341" y="849"/>
                </a:lnTo>
                <a:lnTo>
                  <a:pt x="310" y="869"/>
                </a:lnTo>
                <a:lnTo>
                  <a:pt x="286" y="841"/>
                </a:lnTo>
                <a:lnTo>
                  <a:pt x="259" y="846"/>
                </a:lnTo>
                <a:lnTo>
                  <a:pt x="238" y="838"/>
                </a:lnTo>
                <a:lnTo>
                  <a:pt x="216" y="844"/>
                </a:lnTo>
                <a:lnTo>
                  <a:pt x="174" y="792"/>
                </a:lnTo>
                <a:lnTo>
                  <a:pt x="153" y="792"/>
                </a:lnTo>
                <a:lnTo>
                  <a:pt x="122" y="818"/>
                </a:lnTo>
                <a:lnTo>
                  <a:pt x="94" y="823"/>
                </a:lnTo>
                <a:lnTo>
                  <a:pt x="69" y="858"/>
                </a:lnTo>
                <a:lnTo>
                  <a:pt x="46" y="844"/>
                </a:lnTo>
                <a:lnTo>
                  <a:pt x="6" y="863"/>
                </a:lnTo>
                <a:lnTo>
                  <a:pt x="0" y="832"/>
                </a:lnTo>
                <a:lnTo>
                  <a:pt x="46" y="804"/>
                </a:lnTo>
                <a:lnTo>
                  <a:pt x="38" y="787"/>
                </a:lnTo>
                <a:lnTo>
                  <a:pt x="31" y="770"/>
                </a:lnTo>
                <a:lnTo>
                  <a:pt x="55" y="735"/>
                </a:lnTo>
                <a:lnTo>
                  <a:pt x="48" y="690"/>
                </a:lnTo>
                <a:lnTo>
                  <a:pt x="55" y="602"/>
                </a:lnTo>
                <a:lnTo>
                  <a:pt x="77" y="571"/>
                </a:lnTo>
                <a:lnTo>
                  <a:pt x="111" y="545"/>
                </a:lnTo>
                <a:lnTo>
                  <a:pt x="143" y="520"/>
                </a:lnTo>
                <a:lnTo>
                  <a:pt x="171" y="497"/>
                </a:lnTo>
                <a:lnTo>
                  <a:pt x="185" y="480"/>
                </a:lnTo>
                <a:lnTo>
                  <a:pt x="193" y="466"/>
                </a:lnTo>
                <a:lnTo>
                  <a:pt x="190" y="443"/>
                </a:lnTo>
                <a:lnTo>
                  <a:pt x="176" y="429"/>
                </a:lnTo>
                <a:lnTo>
                  <a:pt x="157" y="423"/>
                </a:lnTo>
                <a:lnTo>
                  <a:pt x="134" y="423"/>
                </a:lnTo>
                <a:lnTo>
                  <a:pt x="128" y="412"/>
                </a:lnTo>
                <a:lnTo>
                  <a:pt x="125" y="392"/>
                </a:lnTo>
                <a:lnTo>
                  <a:pt x="119" y="364"/>
                </a:lnTo>
                <a:lnTo>
                  <a:pt x="103" y="338"/>
                </a:lnTo>
                <a:lnTo>
                  <a:pt x="86" y="330"/>
                </a:lnTo>
                <a:lnTo>
                  <a:pt x="57" y="324"/>
                </a:lnTo>
                <a:lnTo>
                  <a:pt x="38" y="327"/>
                </a:lnTo>
                <a:lnTo>
                  <a:pt x="26" y="330"/>
                </a:lnTo>
                <a:lnTo>
                  <a:pt x="12" y="324"/>
                </a:lnTo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grpSp>
        <p:nvGrpSpPr>
          <p:cNvPr id="27" name="Group 42"/>
          <p:cNvGrpSpPr>
            <a:grpSpLocks/>
          </p:cNvGrpSpPr>
          <p:nvPr/>
        </p:nvGrpSpPr>
        <p:grpSpPr bwMode="auto">
          <a:xfrm>
            <a:off x="1157438" y="5280430"/>
            <a:ext cx="2105425" cy="765638"/>
            <a:chOff x="3696" y="3336"/>
            <a:chExt cx="1249" cy="457"/>
          </a:xfrm>
          <a:solidFill>
            <a:srgbClr val="007FC7"/>
          </a:solidFill>
        </p:grpSpPr>
        <p:sp>
          <p:nvSpPr>
            <p:cNvPr id="28" name="Freeform 43"/>
            <p:cNvSpPr>
              <a:spLocks/>
            </p:cNvSpPr>
            <p:nvPr/>
          </p:nvSpPr>
          <p:spPr bwMode="auto">
            <a:xfrm>
              <a:off x="3759" y="3453"/>
              <a:ext cx="66" cy="104"/>
            </a:xfrm>
            <a:custGeom>
              <a:avLst/>
              <a:gdLst>
                <a:gd name="T0" fmla="*/ 65 w 66"/>
                <a:gd name="T1" fmla="*/ 69 h 104"/>
                <a:gd name="T2" fmla="*/ 58 w 66"/>
                <a:gd name="T3" fmla="*/ 0 h 104"/>
                <a:gd name="T4" fmla="*/ 16 w 66"/>
                <a:gd name="T5" fmla="*/ 0 h 104"/>
                <a:gd name="T6" fmla="*/ 0 w 66"/>
                <a:gd name="T7" fmla="*/ 23 h 104"/>
                <a:gd name="T8" fmla="*/ 25 w 66"/>
                <a:gd name="T9" fmla="*/ 96 h 104"/>
                <a:gd name="T10" fmla="*/ 46 w 66"/>
                <a:gd name="T11" fmla="*/ 103 h 104"/>
                <a:gd name="T12" fmla="*/ 65 w 66"/>
                <a:gd name="T13" fmla="*/ 69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104">
                  <a:moveTo>
                    <a:pt x="65" y="69"/>
                  </a:moveTo>
                  <a:lnTo>
                    <a:pt x="58" y="0"/>
                  </a:lnTo>
                  <a:lnTo>
                    <a:pt x="16" y="0"/>
                  </a:lnTo>
                  <a:lnTo>
                    <a:pt x="0" y="23"/>
                  </a:lnTo>
                  <a:lnTo>
                    <a:pt x="25" y="96"/>
                  </a:lnTo>
                  <a:lnTo>
                    <a:pt x="46" y="103"/>
                  </a:lnTo>
                  <a:lnTo>
                    <a:pt x="65" y="69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0" name="Freeform 44"/>
            <p:cNvSpPr>
              <a:spLocks/>
            </p:cNvSpPr>
            <p:nvPr/>
          </p:nvSpPr>
          <p:spPr bwMode="auto">
            <a:xfrm>
              <a:off x="4836" y="3336"/>
              <a:ext cx="109" cy="114"/>
            </a:xfrm>
            <a:custGeom>
              <a:avLst/>
              <a:gdLst>
                <a:gd name="T0" fmla="*/ 102 w 109"/>
                <a:gd name="T1" fmla="*/ 63 h 114"/>
                <a:gd name="T2" fmla="*/ 108 w 109"/>
                <a:gd name="T3" fmla="*/ 0 h 114"/>
                <a:gd name="T4" fmla="*/ 85 w 109"/>
                <a:gd name="T5" fmla="*/ 5 h 114"/>
                <a:gd name="T6" fmla="*/ 83 w 109"/>
                <a:gd name="T7" fmla="*/ 27 h 114"/>
                <a:gd name="T8" fmla="*/ 15 w 109"/>
                <a:gd name="T9" fmla="*/ 45 h 114"/>
                <a:gd name="T10" fmla="*/ 0 w 109"/>
                <a:gd name="T11" fmla="*/ 107 h 114"/>
                <a:gd name="T12" fmla="*/ 36 w 109"/>
                <a:gd name="T13" fmla="*/ 113 h 114"/>
                <a:gd name="T14" fmla="*/ 52 w 109"/>
                <a:gd name="T15" fmla="*/ 84 h 114"/>
                <a:gd name="T16" fmla="*/ 102 w 109"/>
                <a:gd name="T17" fmla="*/ 63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9" h="114">
                  <a:moveTo>
                    <a:pt x="102" y="63"/>
                  </a:moveTo>
                  <a:lnTo>
                    <a:pt x="108" y="0"/>
                  </a:lnTo>
                  <a:lnTo>
                    <a:pt x="85" y="5"/>
                  </a:lnTo>
                  <a:lnTo>
                    <a:pt x="83" y="27"/>
                  </a:lnTo>
                  <a:lnTo>
                    <a:pt x="15" y="45"/>
                  </a:lnTo>
                  <a:lnTo>
                    <a:pt x="0" y="107"/>
                  </a:lnTo>
                  <a:lnTo>
                    <a:pt x="36" y="113"/>
                  </a:lnTo>
                  <a:lnTo>
                    <a:pt x="52" y="84"/>
                  </a:lnTo>
                  <a:lnTo>
                    <a:pt x="102" y="63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1" name="Freeform 45"/>
            <p:cNvSpPr>
              <a:spLocks/>
            </p:cNvSpPr>
            <p:nvPr/>
          </p:nvSpPr>
          <p:spPr bwMode="auto">
            <a:xfrm>
              <a:off x="3923" y="3633"/>
              <a:ext cx="66" cy="53"/>
            </a:xfrm>
            <a:custGeom>
              <a:avLst/>
              <a:gdLst>
                <a:gd name="T0" fmla="*/ 65 w 66"/>
                <a:gd name="T1" fmla="*/ 21 h 53"/>
                <a:gd name="T2" fmla="*/ 24 w 66"/>
                <a:gd name="T3" fmla="*/ 0 h 53"/>
                <a:gd name="T4" fmla="*/ 0 w 66"/>
                <a:gd name="T5" fmla="*/ 18 h 53"/>
                <a:gd name="T6" fmla="*/ 19 w 66"/>
                <a:gd name="T7" fmla="*/ 52 h 53"/>
                <a:gd name="T8" fmla="*/ 54 w 66"/>
                <a:gd name="T9" fmla="*/ 52 h 53"/>
                <a:gd name="T10" fmla="*/ 65 w 66"/>
                <a:gd name="T11" fmla="*/ 2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53">
                  <a:moveTo>
                    <a:pt x="65" y="21"/>
                  </a:moveTo>
                  <a:lnTo>
                    <a:pt x="24" y="0"/>
                  </a:lnTo>
                  <a:lnTo>
                    <a:pt x="0" y="18"/>
                  </a:lnTo>
                  <a:lnTo>
                    <a:pt x="19" y="52"/>
                  </a:lnTo>
                  <a:lnTo>
                    <a:pt x="54" y="52"/>
                  </a:lnTo>
                  <a:lnTo>
                    <a:pt x="65" y="21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2" name="Freeform 46"/>
            <p:cNvSpPr>
              <a:spLocks/>
            </p:cNvSpPr>
            <p:nvPr/>
          </p:nvSpPr>
          <p:spPr bwMode="auto">
            <a:xfrm>
              <a:off x="3696" y="3732"/>
              <a:ext cx="86" cy="61"/>
            </a:xfrm>
            <a:custGeom>
              <a:avLst/>
              <a:gdLst>
                <a:gd name="T0" fmla="*/ 55 w 86"/>
                <a:gd name="T1" fmla="*/ 60 h 61"/>
                <a:gd name="T2" fmla="*/ 85 w 86"/>
                <a:gd name="T3" fmla="*/ 5 h 61"/>
                <a:gd name="T4" fmla="*/ 57 w 86"/>
                <a:gd name="T5" fmla="*/ 0 h 61"/>
                <a:gd name="T6" fmla="*/ 41 w 86"/>
                <a:gd name="T7" fmla="*/ 18 h 61"/>
                <a:gd name="T8" fmla="*/ 13 w 86"/>
                <a:gd name="T9" fmla="*/ 18 h 61"/>
                <a:gd name="T10" fmla="*/ 0 w 86"/>
                <a:gd name="T11" fmla="*/ 36 h 61"/>
                <a:gd name="T12" fmla="*/ 55 w 86"/>
                <a:gd name="T13" fmla="*/ 6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61">
                  <a:moveTo>
                    <a:pt x="55" y="60"/>
                  </a:moveTo>
                  <a:lnTo>
                    <a:pt x="85" y="5"/>
                  </a:lnTo>
                  <a:lnTo>
                    <a:pt x="57" y="0"/>
                  </a:lnTo>
                  <a:lnTo>
                    <a:pt x="41" y="18"/>
                  </a:lnTo>
                  <a:lnTo>
                    <a:pt x="13" y="18"/>
                  </a:lnTo>
                  <a:lnTo>
                    <a:pt x="0" y="36"/>
                  </a:lnTo>
                  <a:lnTo>
                    <a:pt x="55" y="6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3" name="Freeform 47"/>
            <p:cNvSpPr>
              <a:spLocks/>
            </p:cNvSpPr>
            <p:nvPr/>
          </p:nvSpPr>
          <p:spPr bwMode="auto">
            <a:xfrm>
              <a:off x="4327" y="3647"/>
              <a:ext cx="120" cy="121"/>
            </a:xfrm>
            <a:custGeom>
              <a:avLst/>
              <a:gdLst>
                <a:gd name="T0" fmla="*/ 119 w 120"/>
                <a:gd name="T1" fmla="*/ 97 h 121"/>
                <a:gd name="T2" fmla="*/ 110 w 120"/>
                <a:gd name="T3" fmla="*/ 13 h 121"/>
                <a:gd name="T4" fmla="*/ 33 w 120"/>
                <a:gd name="T5" fmla="*/ 0 h 121"/>
                <a:gd name="T6" fmla="*/ 25 w 120"/>
                <a:gd name="T7" fmla="*/ 36 h 121"/>
                <a:gd name="T8" fmla="*/ 0 w 120"/>
                <a:gd name="T9" fmla="*/ 44 h 121"/>
                <a:gd name="T10" fmla="*/ 9 w 120"/>
                <a:gd name="T11" fmla="*/ 102 h 121"/>
                <a:gd name="T12" fmla="*/ 58 w 120"/>
                <a:gd name="T13" fmla="*/ 120 h 121"/>
                <a:gd name="T14" fmla="*/ 119 w 120"/>
                <a:gd name="T15" fmla="*/ 9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121">
                  <a:moveTo>
                    <a:pt x="119" y="97"/>
                  </a:moveTo>
                  <a:lnTo>
                    <a:pt x="110" y="13"/>
                  </a:lnTo>
                  <a:lnTo>
                    <a:pt x="33" y="0"/>
                  </a:lnTo>
                  <a:lnTo>
                    <a:pt x="25" y="36"/>
                  </a:lnTo>
                  <a:lnTo>
                    <a:pt x="0" y="44"/>
                  </a:lnTo>
                  <a:lnTo>
                    <a:pt x="9" y="102"/>
                  </a:lnTo>
                  <a:lnTo>
                    <a:pt x="58" y="120"/>
                  </a:lnTo>
                  <a:lnTo>
                    <a:pt x="119" y="97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4" name="Freeform 48"/>
            <p:cNvSpPr>
              <a:spLocks/>
            </p:cNvSpPr>
            <p:nvPr/>
          </p:nvSpPr>
          <p:spPr bwMode="auto">
            <a:xfrm>
              <a:off x="4038" y="3541"/>
              <a:ext cx="183" cy="153"/>
            </a:xfrm>
            <a:custGeom>
              <a:avLst/>
              <a:gdLst>
                <a:gd name="T0" fmla="*/ 99 w 183"/>
                <a:gd name="T1" fmla="*/ 146 h 153"/>
                <a:gd name="T2" fmla="*/ 130 w 183"/>
                <a:gd name="T3" fmla="*/ 109 h 153"/>
                <a:gd name="T4" fmla="*/ 149 w 183"/>
                <a:gd name="T5" fmla="*/ 51 h 153"/>
                <a:gd name="T6" fmla="*/ 182 w 183"/>
                <a:gd name="T7" fmla="*/ 13 h 153"/>
                <a:gd name="T8" fmla="*/ 152 w 183"/>
                <a:gd name="T9" fmla="*/ 0 h 153"/>
                <a:gd name="T10" fmla="*/ 112 w 183"/>
                <a:gd name="T11" fmla="*/ 34 h 153"/>
                <a:gd name="T12" fmla="*/ 0 w 183"/>
                <a:gd name="T13" fmla="*/ 55 h 153"/>
                <a:gd name="T14" fmla="*/ 53 w 183"/>
                <a:gd name="T15" fmla="*/ 152 h 153"/>
                <a:gd name="T16" fmla="*/ 99 w 183"/>
                <a:gd name="T17" fmla="*/ 146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3" h="153">
                  <a:moveTo>
                    <a:pt x="99" y="146"/>
                  </a:moveTo>
                  <a:lnTo>
                    <a:pt x="130" y="109"/>
                  </a:lnTo>
                  <a:lnTo>
                    <a:pt x="149" y="51"/>
                  </a:lnTo>
                  <a:lnTo>
                    <a:pt x="182" y="13"/>
                  </a:lnTo>
                  <a:lnTo>
                    <a:pt x="152" y="0"/>
                  </a:lnTo>
                  <a:lnTo>
                    <a:pt x="112" y="34"/>
                  </a:lnTo>
                  <a:lnTo>
                    <a:pt x="0" y="55"/>
                  </a:lnTo>
                  <a:lnTo>
                    <a:pt x="53" y="152"/>
                  </a:lnTo>
                  <a:lnTo>
                    <a:pt x="99" y="146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5" name="Freeform 49"/>
            <p:cNvSpPr>
              <a:spLocks/>
            </p:cNvSpPr>
            <p:nvPr/>
          </p:nvSpPr>
          <p:spPr bwMode="auto">
            <a:xfrm>
              <a:off x="4678" y="3472"/>
              <a:ext cx="174" cy="208"/>
            </a:xfrm>
            <a:custGeom>
              <a:avLst/>
              <a:gdLst>
                <a:gd name="T0" fmla="*/ 146 w 174"/>
                <a:gd name="T1" fmla="*/ 158 h 208"/>
                <a:gd name="T2" fmla="*/ 173 w 174"/>
                <a:gd name="T3" fmla="*/ 66 h 208"/>
                <a:gd name="T4" fmla="*/ 163 w 174"/>
                <a:gd name="T5" fmla="*/ 0 h 208"/>
                <a:gd name="T6" fmla="*/ 130 w 174"/>
                <a:gd name="T7" fmla="*/ 2 h 208"/>
                <a:gd name="T8" fmla="*/ 88 w 174"/>
                <a:gd name="T9" fmla="*/ 87 h 208"/>
                <a:gd name="T10" fmla="*/ 69 w 174"/>
                <a:gd name="T11" fmla="*/ 154 h 208"/>
                <a:gd name="T12" fmla="*/ 47 w 174"/>
                <a:gd name="T13" fmla="*/ 183 h 208"/>
                <a:gd name="T14" fmla="*/ 0 w 174"/>
                <a:gd name="T15" fmla="*/ 199 h 208"/>
                <a:gd name="T16" fmla="*/ 48 w 174"/>
                <a:gd name="T17" fmla="*/ 207 h 208"/>
                <a:gd name="T18" fmla="*/ 88 w 174"/>
                <a:gd name="T19" fmla="*/ 162 h 208"/>
                <a:gd name="T20" fmla="*/ 146 w 174"/>
                <a:gd name="T21" fmla="*/ 15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208">
                  <a:moveTo>
                    <a:pt x="146" y="158"/>
                  </a:moveTo>
                  <a:lnTo>
                    <a:pt x="173" y="66"/>
                  </a:lnTo>
                  <a:lnTo>
                    <a:pt x="163" y="0"/>
                  </a:lnTo>
                  <a:lnTo>
                    <a:pt x="130" y="2"/>
                  </a:lnTo>
                  <a:lnTo>
                    <a:pt x="88" y="87"/>
                  </a:lnTo>
                  <a:lnTo>
                    <a:pt x="69" y="154"/>
                  </a:lnTo>
                  <a:lnTo>
                    <a:pt x="47" y="183"/>
                  </a:lnTo>
                  <a:lnTo>
                    <a:pt x="0" y="199"/>
                  </a:lnTo>
                  <a:lnTo>
                    <a:pt x="48" y="207"/>
                  </a:lnTo>
                  <a:lnTo>
                    <a:pt x="88" y="162"/>
                  </a:lnTo>
                  <a:lnTo>
                    <a:pt x="146" y="158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</p:grpSp>
      <p:sp>
        <p:nvSpPr>
          <p:cNvPr id="36" name="Line 50"/>
          <p:cNvSpPr>
            <a:spLocks noChangeShapeType="1"/>
          </p:cNvSpPr>
          <p:nvPr/>
        </p:nvSpPr>
        <p:spPr bwMode="auto">
          <a:xfrm>
            <a:off x="1047960" y="5136054"/>
            <a:ext cx="2495319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37" name="Line 51"/>
          <p:cNvSpPr>
            <a:spLocks noChangeShapeType="1"/>
          </p:cNvSpPr>
          <p:nvPr/>
        </p:nvSpPr>
        <p:spPr bwMode="auto">
          <a:xfrm>
            <a:off x="3549177" y="5136054"/>
            <a:ext cx="0" cy="91001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38" name="37 Rectángulo"/>
          <p:cNvSpPr/>
          <p:nvPr/>
        </p:nvSpPr>
        <p:spPr>
          <a:xfrm>
            <a:off x="4246768" y="4767021"/>
            <a:ext cx="397868" cy="212247"/>
          </a:xfrm>
          <a:prstGeom prst="rect">
            <a:avLst/>
          </a:prstGeom>
          <a:noFill/>
          <a:ln w="28575">
            <a:solidFill>
              <a:srgbClr val="21853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65%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39" name="38 Rectángulo"/>
          <p:cNvSpPr/>
          <p:nvPr/>
        </p:nvSpPr>
        <p:spPr>
          <a:xfrm>
            <a:off x="5850698" y="2666988"/>
            <a:ext cx="397868" cy="212247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57%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0" name="39 Rectángulo"/>
          <p:cNvSpPr/>
          <p:nvPr/>
        </p:nvSpPr>
        <p:spPr>
          <a:xfrm>
            <a:off x="3860612" y="1755122"/>
            <a:ext cx="585089" cy="226102"/>
          </a:xfrm>
          <a:prstGeom prst="rect">
            <a:avLst/>
          </a:prstGeom>
          <a:noFill/>
          <a:ln w="28575">
            <a:solidFill>
              <a:srgbClr val="56842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>
                <a:solidFill>
                  <a:srgbClr val="FFFFFF"/>
                </a:solidFill>
              </a:rPr>
              <a:t>0</a:t>
            </a:r>
            <a:r>
              <a:rPr lang="es-ES" sz="900" dirty="0" smtClean="0">
                <a:solidFill>
                  <a:srgbClr val="FFFFFF"/>
                </a:solidFill>
              </a:rPr>
              <a:t>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1" name="40 Rectángulo"/>
          <p:cNvSpPr/>
          <p:nvPr/>
        </p:nvSpPr>
        <p:spPr>
          <a:xfrm>
            <a:off x="7755532" y="3764345"/>
            <a:ext cx="397868" cy="212247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00B0F0"/>
                </a:solidFill>
              </a:rPr>
              <a:t>75%</a:t>
            </a:r>
            <a:endParaRPr lang="es-ES" sz="900" dirty="0">
              <a:solidFill>
                <a:srgbClr val="00B0F0"/>
              </a:solidFill>
            </a:endParaRPr>
          </a:p>
        </p:txBody>
      </p:sp>
      <p:sp>
        <p:nvSpPr>
          <p:cNvPr id="42" name="41 Rectángulo"/>
          <p:cNvSpPr/>
          <p:nvPr/>
        </p:nvSpPr>
        <p:spPr>
          <a:xfrm>
            <a:off x="4648218" y="1795221"/>
            <a:ext cx="397868" cy="212247"/>
          </a:xfrm>
          <a:prstGeom prst="rect">
            <a:avLst/>
          </a:prstGeom>
          <a:noFill/>
          <a:ln w="28575">
            <a:solidFill>
              <a:srgbClr val="56842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33%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3" name="42 Rectángulo"/>
          <p:cNvSpPr/>
          <p:nvPr/>
        </p:nvSpPr>
        <p:spPr>
          <a:xfrm>
            <a:off x="4267218" y="2540868"/>
            <a:ext cx="397868" cy="212247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65%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4" name="43 Rectángulo"/>
          <p:cNvSpPr/>
          <p:nvPr/>
        </p:nvSpPr>
        <p:spPr>
          <a:xfrm>
            <a:off x="5105418" y="3760068"/>
            <a:ext cx="397868" cy="212247"/>
          </a:xfrm>
          <a:prstGeom prst="rect">
            <a:avLst/>
          </a:prstGeom>
          <a:noFill/>
          <a:ln w="28575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68%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5" name="44 Rectángulo"/>
          <p:cNvSpPr/>
          <p:nvPr/>
        </p:nvSpPr>
        <p:spPr>
          <a:xfrm>
            <a:off x="6762700" y="2454741"/>
            <a:ext cx="397868" cy="212247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79%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6" name="45 Rectángulo"/>
          <p:cNvSpPr/>
          <p:nvPr/>
        </p:nvSpPr>
        <p:spPr>
          <a:xfrm>
            <a:off x="5877772" y="3658221"/>
            <a:ext cx="397868" cy="212247"/>
          </a:xfrm>
          <a:prstGeom prst="rect">
            <a:avLst/>
          </a:prstGeom>
          <a:noFill/>
          <a:ln w="28575">
            <a:solidFill>
              <a:srgbClr val="F9B26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68%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7" name="46 Rectángulo"/>
          <p:cNvSpPr/>
          <p:nvPr/>
        </p:nvSpPr>
        <p:spPr>
          <a:xfrm>
            <a:off x="3757171" y="3795027"/>
            <a:ext cx="397868" cy="212247"/>
          </a:xfrm>
          <a:prstGeom prst="rect">
            <a:avLst/>
          </a:prstGeom>
          <a:noFill/>
          <a:ln w="28575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81%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8" name="47 Rectángulo"/>
          <p:cNvSpPr/>
          <p:nvPr/>
        </p:nvSpPr>
        <p:spPr>
          <a:xfrm>
            <a:off x="3110163" y="1875101"/>
            <a:ext cx="397868" cy="212247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78%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9" name="48 Rectángulo"/>
          <p:cNvSpPr/>
          <p:nvPr/>
        </p:nvSpPr>
        <p:spPr>
          <a:xfrm>
            <a:off x="4683308" y="3184092"/>
            <a:ext cx="397868" cy="212247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57%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50" name="49 Rectángulo"/>
          <p:cNvSpPr/>
          <p:nvPr/>
        </p:nvSpPr>
        <p:spPr>
          <a:xfrm>
            <a:off x="5627568" y="4393288"/>
            <a:ext cx="397868" cy="212247"/>
          </a:xfrm>
          <a:prstGeom prst="rect">
            <a:avLst/>
          </a:prstGeom>
          <a:noFill/>
          <a:ln w="28575">
            <a:solidFill>
              <a:schemeClr val="accent4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50%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51" name="50 Rectángulo"/>
          <p:cNvSpPr/>
          <p:nvPr/>
        </p:nvSpPr>
        <p:spPr>
          <a:xfrm>
            <a:off x="5503286" y="2062479"/>
            <a:ext cx="397868" cy="212247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75%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52" name="51 Rectángulo"/>
          <p:cNvSpPr/>
          <p:nvPr/>
        </p:nvSpPr>
        <p:spPr>
          <a:xfrm>
            <a:off x="5149773" y="1832480"/>
            <a:ext cx="397868" cy="212247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75%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53" name="52 Rectángulo"/>
          <p:cNvSpPr/>
          <p:nvPr/>
        </p:nvSpPr>
        <p:spPr>
          <a:xfrm>
            <a:off x="5179531" y="2296468"/>
            <a:ext cx="397868" cy="212247"/>
          </a:xfrm>
          <a:prstGeom prst="rect">
            <a:avLst/>
          </a:prstGeom>
          <a:noFill/>
          <a:ln w="28575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60%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54" name="53 Rectángulo"/>
          <p:cNvSpPr/>
          <p:nvPr/>
        </p:nvSpPr>
        <p:spPr>
          <a:xfrm>
            <a:off x="2322248" y="5365297"/>
            <a:ext cx="397868" cy="212247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00B0F0"/>
                </a:solidFill>
              </a:rPr>
              <a:t>58%</a:t>
            </a:r>
            <a:endParaRPr lang="es-ES" sz="900" dirty="0">
              <a:solidFill>
                <a:srgbClr val="00B0F0"/>
              </a:solidFill>
            </a:endParaRPr>
          </a:p>
        </p:txBody>
      </p:sp>
      <p:sp>
        <p:nvSpPr>
          <p:cNvPr id="57" name="56 CuadroTexto"/>
          <p:cNvSpPr txBox="1"/>
          <p:nvPr/>
        </p:nvSpPr>
        <p:spPr>
          <a:xfrm>
            <a:off x="5148064" y="5802649"/>
            <a:ext cx="3516120" cy="769441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dirty="0" smtClean="0">
                <a:solidFill>
                  <a:srgbClr val="5F5F5F"/>
                </a:solidFill>
              </a:rPr>
              <a:t>Estos datos son de  carácter cualitativo en la mayoría de las CCAA, ya que las bases son muy reducidas. Las únicas CCAA que tienen bases superiores a 50 entrevistas son: Andalucía (65) y  Madrid  (56).</a:t>
            </a:r>
            <a:endParaRPr lang="es-ES" sz="1100" dirty="0">
              <a:solidFill>
                <a:srgbClr val="5F5F5F"/>
              </a:solidFill>
            </a:endParaRPr>
          </a:p>
        </p:txBody>
      </p:sp>
      <p:sp>
        <p:nvSpPr>
          <p:cNvPr id="58" name="57 CuadroTexto"/>
          <p:cNvSpPr txBox="1"/>
          <p:nvPr/>
        </p:nvSpPr>
        <p:spPr>
          <a:xfrm>
            <a:off x="534439" y="3522494"/>
            <a:ext cx="1875145" cy="3385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i="1" dirty="0" smtClean="0">
                <a:solidFill>
                  <a:srgbClr val="009DD9"/>
                </a:solidFill>
              </a:rPr>
              <a:t> Total 67%</a:t>
            </a:r>
            <a:endParaRPr lang="es-ES" sz="1600" i="1" dirty="0">
              <a:solidFill>
                <a:srgbClr val="009DD9"/>
              </a:solidFill>
            </a:endParaRPr>
          </a:p>
        </p:txBody>
      </p:sp>
      <p:sp>
        <p:nvSpPr>
          <p:cNvPr id="59" name="Rectangle 12"/>
          <p:cNvSpPr>
            <a:spLocks noChangeArrowheads="1"/>
          </p:cNvSpPr>
          <p:nvPr/>
        </p:nvSpPr>
        <p:spPr bwMode="auto">
          <a:xfrm>
            <a:off x="533400" y="738664"/>
            <a:ext cx="8610600" cy="50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FF"/>
                    </a:gs>
                    <a:gs pos="100000">
                      <a:srgbClr val="D5E5F3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r>
              <a:rPr lang="es-ES" sz="1400" dirty="0"/>
              <a:t>63. Y, por último ¿en qué medida te preocupan los siguientes aspectos sobre la diabetes? </a:t>
            </a:r>
            <a:r>
              <a:rPr lang="es-ES" sz="1400" dirty="0">
                <a:solidFill>
                  <a:srgbClr val="FF3300"/>
                </a:solidFill>
              </a:rPr>
              <a:t>(% - sugerida y única)</a:t>
            </a:r>
          </a:p>
        </p:txBody>
      </p:sp>
      <p:sp>
        <p:nvSpPr>
          <p:cNvPr id="60" name="59 CuadroTexto"/>
          <p:cNvSpPr txBox="1"/>
          <p:nvPr/>
        </p:nvSpPr>
        <p:spPr>
          <a:xfrm>
            <a:off x="533400" y="2226350"/>
            <a:ext cx="1880160" cy="830997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i="1" dirty="0" smtClean="0">
                <a:solidFill>
                  <a:srgbClr val="009DD9"/>
                </a:solidFill>
              </a:rPr>
              <a:t>Sufrir hipoglucemias y no saber reconocerlas</a:t>
            </a:r>
            <a:endParaRPr lang="es-ES" sz="1600" i="1" dirty="0">
              <a:solidFill>
                <a:srgbClr val="009DD9"/>
              </a:solidFill>
            </a:endParaRPr>
          </a:p>
        </p:txBody>
      </p:sp>
      <p:sp>
        <p:nvSpPr>
          <p:cNvPr id="56" name="Rectangle 11"/>
          <p:cNvSpPr>
            <a:spLocks noChangeArrowheads="1"/>
          </p:cNvSpPr>
          <p:nvPr/>
        </p:nvSpPr>
        <p:spPr bwMode="auto">
          <a:xfrm>
            <a:off x="762000" y="228600"/>
            <a:ext cx="75428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ctr"/>
            <a:r>
              <a:rPr lang="es-ES_tradnl" sz="2400" dirty="0" smtClean="0">
                <a:solidFill>
                  <a:srgbClr val="0099FF"/>
                </a:solidFill>
                <a:ea typeface="ＭＳ Ｐゴシック" charset="-128"/>
              </a:rPr>
              <a:t>6. Aspectos que preocupan</a:t>
            </a:r>
            <a:endParaRPr lang="es-ES_tradnl" sz="2400" dirty="0">
              <a:solidFill>
                <a:srgbClr val="0099FF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4789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6187273"/>
              </p:ext>
            </p:extLst>
          </p:nvPr>
        </p:nvGraphicFramePr>
        <p:xfrm>
          <a:off x="457200" y="1268760"/>
          <a:ext cx="8686800" cy="42273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33400" y="738664"/>
            <a:ext cx="8610600" cy="709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FF"/>
                    </a:gs>
                    <a:gs pos="100000">
                      <a:srgbClr val="D5E5F3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r>
              <a:rPr lang="es-ES" sz="1400" dirty="0"/>
              <a:t>P.64 ¿En qué medida crees que tu diabetes supone o supondrá un problema para: </a:t>
            </a:r>
            <a:r>
              <a:rPr lang="es-ES" sz="1400" dirty="0" smtClean="0">
                <a:solidFill>
                  <a:srgbClr val="FF3300"/>
                </a:solidFill>
              </a:rPr>
              <a:t>(% </a:t>
            </a:r>
            <a:r>
              <a:rPr lang="es-ES" sz="1400" dirty="0">
                <a:solidFill>
                  <a:srgbClr val="FF3300"/>
                </a:solidFill>
              </a:rPr>
              <a:t>Sugerida y Única)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740832" y="5301207"/>
            <a:ext cx="2195736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s-ES" sz="1000" dirty="0" smtClean="0">
                <a:solidFill>
                  <a:srgbClr val="777777"/>
                </a:solidFill>
                <a:cs typeface="Arial" pitchFamily="34" charset="0"/>
              </a:rPr>
              <a:t>Base: Niños mayores de 13 años (90)</a:t>
            </a:r>
            <a:endParaRPr lang="es-ES" sz="1000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57200" y="5728998"/>
            <a:ext cx="8382000" cy="73866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defRPr sz="1400" b="1">
                <a:cs typeface="Arial" charset="0"/>
              </a:defRPr>
            </a:lvl1pPr>
            <a:lvl2pPr marL="742950" indent="-285750" eaLnBrk="0" hangingPunct="0">
              <a:defRPr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9pPr>
          </a:lstStyle>
          <a:p>
            <a:r>
              <a:rPr lang="es-ES" i="1" dirty="0" smtClean="0">
                <a:solidFill>
                  <a:srgbClr val="0070C0"/>
                </a:solidFill>
              </a:rPr>
              <a:t>No hay ningún problema que preocupe mucho o muchísimo. Lo que más le preocupa es tomarse una copa con los amigos o no poder practicar deporte profesionalmente. Encontrar nuevos amigos, tener relaciones sexuales normales o hacer deporte con regularidad es lo que menos le preocupa</a:t>
            </a:r>
            <a:endParaRPr lang="es-ES" i="1" dirty="0">
              <a:solidFill>
                <a:srgbClr val="0070C0"/>
              </a:solidFill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762000" y="228600"/>
            <a:ext cx="75428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ctr"/>
            <a:r>
              <a:rPr lang="es-ES_tradnl" sz="2400" dirty="0" smtClean="0">
                <a:solidFill>
                  <a:srgbClr val="0099FF"/>
                </a:solidFill>
                <a:ea typeface="ＭＳ Ｐゴシック" charset="-128"/>
              </a:rPr>
              <a:t>6.Percepción de problemas en mayores de 13 años</a:t>
            </a:r>
            <a:endParaRPr lang="es-ES_tradnl" sz="2400" dirty="0">
              <a:solidFill>
                <a:srgbClr val="0099FF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398348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8300476"/>
              </p:ext>
            </p:extLst>
          </p:nvPr>
        </p:nvGraphicFramePr>
        <p:xfrm>
          <a:off x="457200" y="1268760"/>
          <a:ext cx="8686800" cy="42273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67544" y="919664"/>
            <a:ext cx="8610600" cy="709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FF"/>
                    </a:gs>
                    <a:gs pos="100000">
                      <a:srgbClr val="D5E5F3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r>
              <a:rPr lang="es-ES" sz="1400" dirty="0"/>
              <a:t>P.64 ¿En qué medida crees que tu diabetes supone o supondrá un problema para: </a:t>
            </a:r>
            <a:r>
              <a:rPr lang="es-ES" sz="1400" dirty="0" smtClean="0">
                <a:solidFill>
                  <a:srgbClr val="FF3300"/>
                </a:solidFill>
              </a:rPr>
              <a:t>(% </a:t>
            </a:r>
            <a:r>
              <a:rPr lang="es-ES" sz="1400" dirty="0">
                <a:solidFill>
                  <a:srgbClr val="FF3300"/>
                </a:solidFill>
              </a:rPr>
              <a:t>Sugerida y Única)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57200" y="5728998"/>
            <a:ext cx="8382000" cy="73866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defRPr sz="1400" b="1">
                <a:cs typeface="Arial" charset="0"/>
              </a:defRPr>
            </a:lvl1pPr>
            <a:lvl2pPr marL="742950" indent="-285750" eaLnBrk="0" hangingPunct="0">
              <a:defRPr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9pPr>
          </a:lstStyle>
          <a:p>
            <a:r>
              <a:rPr lang="es-ES" i="1" dirty="0" smtClean="0">
                <a:solidFill>
                  <a:srgbClr val="0070C0"/>
                </a:solidFill>
              </a:rPr>
              <a:t>Tener problemas graves de salud o hacer su vida como a él le gustaría, viajar con amigos o salir de casa para estudiar una carrera es lo que más le preocupa, aunque no preocupa mucho. Lo que menos, sacarse el carnet de conducir.</a:t>
            </a:r>
            <a:endParaRPr lang="es-ES" i="1" dirty="0">
              <a:solidFill>
                <a:srgbClr val="0070C0"/>
              </a:solidFill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563888" y="5373216"/>
            <a:ext cx="2195736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s-ES" sz="1000" dirty="0" smtClean="0">
                <a:solidFill>
                  <a:srgbClr val="777777"/>
                </a:solidFill>
                <a:cs typeface="Arial" pitchFamily="34" charset="0"/>
              </a:rPr>
              <a:t>Base: mayores de 13 años (90)</a:t>
            </a:r>
            <a:endParaRPr lang="es-ES" sz="1000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762000" y="228600"/>
            <a:ext cx="75428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ctr"/>
            <a:r>
              <a:rPr lang="es-ES_tradnl" sz="2400" dirty="0" smtClean="0">
                <a:solidFill>
                  <a:srgbClr val="0099FF"/>
                </a:solidFill>
                <a:ea typeface="ＭＳ Ｐゴシック" charset="-128"/>
              </a:rPr>
              <a:t>6.Percepción de problemas en mayores de 13 años</a:t>
            </a:r>
            <a:endParaRPr lang="es-ES_tradnl" sz="2400" dirty="0">
              <a:solidFill>
                <a:srgbClr val="0099FF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879782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088990" y="3038773"/>
            <a:ext cx="6978810" cy="1694854"/>
          </a:xfrm>
        </p:spPr>
        <p:txBody>
          <a:bodyPr>
            <a:normAutofit/>
          </a:bodyPr>
          <a:lstStyle/>
          <a:p>
            <a:r>
              <a:rPr lang="en-US" dirty="0" smtClean="0"/>
              <a:t>4. CONCLUSIONES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val="321418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762000" y="605135"/>
            <a:ext cx="75428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/>
            <a:r>
              <a:rPr lang="es-ES_tradnl" sz="2400" dirty="0" smtClean="0">
                <a:solidFill>
                  <a:srgbClr val="0099FF"/>
                </a:solidFill>
                <a:ea typeface="ＭＳ Ｐゴシック" charset="-128"/>
              </a:rPr>
              <a:t>4. Conclusiones: Sobre el niño con Diabetes</a:t>
            </a:r>
            <a:endParaRPr lang="es-ES_tradnl" sz="2400" dirty="0">
              <a:solidFill>
                <a:srgbClr val="0099FF"/>
              </a:solidFill>
              <a:ea typeface="ＭＳ Ｐゴシック" charset="-128"/>
            </a:endParaRPr>
          </a:p>
        </p:txBody>
      </p:sp>
      <p:sp>
        <p:nvSpPr>
          <p:cNvPr id="3" name="Content Placeholder 2"/>
          <p:cNvSpPr>
            <a:spLocks/>
          </p:cNvSpPr>
          <p:nvPr/>
        </p:nvSpPr>
        <p:spPr bwMode="auto">
          <a:xfrm>
            <a:off x="838200" y="1382688"/>
            <a:ext cx="7543800" cy="384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26" tIns="45713" rIns="91426" bIns="45713"/>
          <a:lstStyle>
            <a:lvl1pPr marL="179388" indent="-169863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indent="0" algn="just" eaLnBrk="1" hangingPunct="1"/>
            <a:r>
              <a:rPr lang="es-ES" altLang="ja-JP" sz="1600" dirty="0" smtClean="0">
                <a:solidFill>
                  <a:srgbClr val="007FC7"/>
                </a:solidFill>
                <a:latin typeface="Calibri"/>
              </a:rPr>
              <a:t>SOBRE </a:t>
            </a:r>
            <a:r>
              <a:rPr lang="es-ES" altLang="ja-JP" sz="1600" dirty="0">
                <a:solidFill>
                  <a:srgbClr val="007FC7"/>
                </a:solidFill>
                <a:latin typeface="Calibri"/>
              </a:rPr>
              <a:t>SU VIDA</a:t>
            </a:r>
          </a:p>
          <a:p>
            <a:pPr marL="0" indent="0" algn="just" eaLnBrk="1" hangingPunct="1"/>
            <a:endParaRPr lang="es-ES" altLang="ja-JP" sz="1600" b="0" dirty="0" smtClean="0">
              <a:solidFill>
                <a:srgbClr val="5F5F5F"/>
              </a:solidFill>
              <a:latin typeface="Calibri"/>
            </a:endParaRP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r>
              <a:rPr lang="es-ES" altLang="ja-JP" sz="1600" b="0" dirty="0" smtClean="0">
                <a:solidFill>
                  <a:srgbClr val="5F5F5F"/>
                </a:solidFill>
                <a:latin typeface="Calibri"/>
              </a:rPr>
              <a:t>Los niños con Diabetes consideran que esta enfermedad </a:t>
            </a:r>
            <a:r>
              <a:rPr lang="es-ES" altLang="ja-JP" sz="1600" dirty="0" smtClean="0">
                <a:solidFill>
                  <a:srgbClr val="007FC7"/>
                </a:solidFill>
                <a:latin typeface="Calibri"/>
              </a:rPr>
              <a:t>no dificulta la relación con sus padres </a:t>
            </a:r>
            <a:r>
              <a:rPr lang="es-ES" altLang="ja-JP" sz="1600" b="0" dirty="0" smtClean="0">
                <a:solidFill>
                  <a:srgbClr val="5F5F5F"/>
                </a:solidFill>
                <a:latin typeface="Calibri"/>
              </a:rPr>
              <a:t>(90% nada o poco). Además, declaran que </a:t>
            </a:r>
            <a:r>
              <a:rPr lang="es-ES" altLang="ja-JP" sz="1600" dirty="0" smtClean="0">
                <a:solidFill>
                  <a:srgbClr val="007FC7"/>
                </a:solidFill>
                <a:latin typeface="Calibri"/>
              </a:rPr>
              <a:t>no tratan </a:t>
            </a:r>
            <a:r>
              <a:rPr lang="es-ES" altLang="ja-JP" sz="1600" dirty="0">
                <a:solidFill>
                  <a:srgbClr val="007FC7"/>
                </a:solidFill>
                <a:latin typeface="Calibri"/>
              </a:rPr>
              <a:t>de ocultar la </a:t>
            </a:r>
            <a:r>
              <a:rPr lang="es-ES" altLang="ja-JP" sz="1600" dirty="0" smtClean="0">
                <a:solidFill>
                  <a:srgbClr val="007FC7"/>
                </a:solidFill>
                <a:latin typeface="Calibri"/>
              </a:rPr>
              <a:t>enfermedad</a:t>
            </a:r>
            <a:r>
              <a:rPr lang="es-ES" altLang="ja-JP" sz="1600" b="0" dirty="0" smtClean="0">
                <a:solidFill>
                  <a:srgbClr val="5F5F5F"/>
                </a:solidFill>
                <a:latin typeface="Calibri"/>
              </a:rPr>
              <a:t>, si bien el 38% la oculta en algún momento.</a:t>
            </a:r>
          </a:p>
          <a:p>
            <a:pPr marL="0" indent="0" algn="just" eaLnBrk="1" hangingPunct="1"/>
            <a:r>
              <a:rPr lang="es-ES" altLang="ja-JP" sz="1600" b="0" dirty="0" smtClean="0">
                <a:solidFill>
                  <a:srgbClr val="5F5F5F"/>
                </a:solidFill>
                <a:latin typeface="Calibri"/>
              </a:rPr>
              <a:t> 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r>
              <a:rPr lang="es-ES" altLang="ja-JP" sz="1600" b="0" dirty="0" smtClean="0">
                <a:solidFill>
                  <a:srgbClr val="5F5F5F"/>
                </a:solidFill>
                <a:latin typeface="Calibri"/>
              </a:rPr>
              <a:t>Respecto a la Insulina, el </a:t>
            </a:r>
            <a:r>
              <a:rPr lang="es-ES" altLang="ja-JP" sz="1600" dirty="0" smtClean="0">
                <a:solidFill>
                  <a:srgbClr val="007FC7"/>
                </a:solidFill>
                <a:latin typeface="Calibri"/>
              </a:rPr>
              <a:t>enfado </a:t>
            </a:r>
            <a:r>
              <a:rPr lang="es-ES" altLang="ja-JP" sz="1600" dirty="0">
                <a:solidFill>
                  <a:srgbClr val="007FC7"/>
                </a:solidFill>
                <a:latin typeface="Calibri"/>
              </a:rPr>
              <a:t>y las protestas </a:t>
            </a:r>
            <a:r>
              <a:rPr lang="es-ES" altLang="ja-JP" sz="1600" dirty="0" smtClean="0">
                <a:solidFill>
                  <a:srgbClr val="007FC7"/>
                </a:solidFill>
                <a:latin typeface="Calibri"/>
              </a:rPr>
              <a:t>a la </a:t>
            </a:r>
            <a:r>
              <a:rPr lang="es-ES" altLang="ja-JP" sz="1600" dirty="0">
                <a:solidFill>
                  <a:srgbClr val="007FC7"/>
                </a:solidFill>
                <a:latin typeface="Calibri"/>
              </a:rPr>
              <a:t>hora de inyectársela </a:t>
            </a:r>
            <a:r>
              <a:rPr lang="es-ES" altLang="ja-JP" sz="1600" dirty="0" smtClean="0">
                <a:solidFill>
                  <a:srgbClr val="007FC7"/>
                </a:solidFill>
                <a:latin typeface="Calibri"/>
              </a:rPr>
              <a:t>se producen a veces en el 60% de los casos</a:t>
            </a:r>
            <a:r>
              <a:rPr lang="es-ES" altLang="ja-JP" sz="1600" b="0" dirty="0" smtClean="0">
                <a:solidFill>
                  <a:srgbClr val="5F5F5F"/>
                </a:solidFill>
                <a:latin typeface="Calibri"/>
              </a:rPr>
              <a:t>. Destaca que el </a:t>
            </a:r>
            <a:r>
              <a:rPr lang="es-ES" altLang="ja-JP" sz="1600" dirty="0" smtClean="0">
                <a:solidFill>
                  <a:srgbClr val="007FC7"/>
                </a:solidFill>
                <a:latin typeface="Calibri"/>
              </a:rPr>
              <a:t>98% de los niños dice que </a:t>
            </a:r>
            <a:r>
              <a:rPr lang="es-ES" altLang="ja-JP" sz="1600" dirty="0">
                <a:solidFill>
                  <a:srgbClr val="007FC7"/>
                </a:solidFill>
                <a:latin typeface="Calibri"/>
              </a:rPr>
              <a:t>sabe medirse la glucemia y un </a:t>
            </a:r>
            <a:r>
              <a:rPr lang="es-ES" altLang="ja-JP" sz="1600" dirty="0" smtClean="0">
                <a:solidFill>
                  <a:srgbClr val="007FC7"/>
                </a:solidFill>
                <a:latin typeface="Calibri"/>
              </a:rPr>
              <a:t>91% sabe identificar si está alto o bajo.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endParaRPr lang="es-ES" altLang="ja-JP" sz="1600" dirty="0" smtClean="0">
              <a:solidFill>
                <a:srgbClr val="007FC7"/>
              </a:solidFill>
              <a:latin typeface="Calibri"/>
            </a:endParaRP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r>
              <a:rPr lang="es-ES" altLang="ja-JP" sz="1600" b="0" dirty="0">
                <a:solidFill>
                  <a:srgbClr val="5F5F5F"/>
                </a:solidFill>
                <a:latin typeface="Calibri"/>
              </a:rPr>
              <a:t>El </a:t>
            </a:r>
            <a:r>
              <a:rPr lang="es-ES" altLang="ja-JP" sz="1600" dirty="0" smtClean="0">
                <a:solidFill>
                  <a:srgbClr val="007FC7"/>
                </a:solidFill>
                <a:latin typeface="Calibri"/>
              </a:rPr>
              <a:t>60% </a:t>
            </a:r>
            <a:r>
              <a:rPr lang="es-ES" altLang="ja-JP" sz="1600" dirty="0">
                <a:solidFill>
                  <a:srgbClr val="007FC7"/>
                </a:solidFill>
                <a:latin typeface="Calibri"/>
              </a:rPr>
              <a:t>de niños afirma pertenecer a una Asociación de Diabéticos</a:t>
            </a:r>
            <a:r>
              <a:rPr lang="es-ES" altLang="ja-JP" sz="1600" b="0" dirty="0">
                <a:solidFill>
                  <a:srgbClr val="5F5F5F"/>
                </a:solidFill>
                <a:latin typeface="Calibri"/>
              </a:rPr>
              <a:t>, que </a:t>
            </a:r>
            <a:r>
              <a:rPr lang="es-ES" altLang="ja-JP" sz="1600" b="0" dirty="0" smtClean="0">
                <a:solidFill>
                  <a:srgbClr val="5F5F5F"/>
                </a:solidFill>
                <a:latin typeface="Calibri"/>
              </a:rPr>
              <a:t>en el 30% de los casos conocen que colabora </a:t>
            </a:r>
            <a:r>
              <a:rPr lang="es-ES" altLang="ja-JP" sz="1600" b="0" dirty="0">
                <a:solidFill>
                  <a:srgbClr val="5F5F5F"/>
                </a:solidFill>
                <a:latin typeface="Calibri"/>
              </a:rPr>
              <a:t>con actividades en los centros escolares.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endParaRPr lang="es-ES" altLang="ja-JP" sz="1600" b="0" dirty="0">
              <a:solidFill>
                <a:srgbClr val="5F5F5F"/>
              </a:solidFill>
              <a:latin typeface="Calibri"/>
            </a:endParaRP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endParaRPr lang="es-ES" altLang="ja-JP" sz="1600" b="0" dirty="0">
              <a:solidFill>
                <a:srgbClr val="5F5F5F"/>
              </a:solidFill>
              <a:latin typeface="Calibri"/>
            </a:endParaRP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endParaRPr lang="es-ES" altLang="ja-JP" sz="1600" b="0" dirty="0">
              <a:solidFill>
                <a:srgbClr val="5F5F5F"/>
              </a:solidFill>
              <a:latin typeface="Calibri"/>
            </a:endParaRP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endParaRPr lang="es-ES" altLang="ja-JP" sz="1600" dirty="0" smtClean="0">
              <a:solidFill>
                <a:srgbClr val="007FC7"/>
              </a:solidFill>
              <a:latin typeface="Calibri"/>
            </a:endParaRPr>
          </a:p>
          <a:p>
            <a:pPr marL="0" indent="0" algn="just" eaLnBrk="1" hangingPunct="1"/>
            <a:endParaRPr lang="es-ES" altLang="ja-JP" sz="1600" b="0" dirty="0">
              <a:solidFill>
                <a:srgbClr val="5F5F5F"/>
              </a:solidFill>
              <a:latin typeface="Calibri"/>
            </a:endParaRPr>
          </a:p>
          <a:p>
            <a:pPr marL="0" indent="0" algn="just" eaLnBrk="1" hangingPunct="1"/>
            <a:endParaRPr lang="es-ES" altLang="ja-JP" sz="1600" b="0" dirty="0">
              <a:solidFill>
                <a:srgbClr val="5F5F5F"/>
              </a:solidFill>
              <a:latin typeface="Calibri"/>
              <a:cs typeface="Times New Roman" pitchFamily="18" charset="0"/>
            </a:endParaRPr>
          </a:p>
          <a:p>
            <a:pPr marL="0" indent="0" algn="just" eaLnBrk="1" hangingPunct="1"/>
            <a:endParaRPr lang="es-ES" altLang="ja-JP" sz="1600" b="0" dirty="0" smtClean="0">
              <a:solidFill>
                <a:srgbClr val="616365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3799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762000" y="605135"/>
            <a:ext cx="75428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/>
            <a:r>
              <a:rPr lang="es-ES_tradnl" sz="2400" dirty="0" smtClean="0">
                <a:solidFill>
                  <a:srgbClr val="0099FF"/>
                </a:solidFill>
                <a:ea typeface="ＭＳ Ｐゴシック" charset="-128"/>
              </a:rPr>
              <a:t>4. Conclusiones: Sobre el colegio (I)</a:t>
            </a:r>
            <a:endParaRPr lang="es-ES_tradnl" sz="2400" dirty="0">
              <a:solidFill>
                <a:srgbClr val="0099FF"/>
              </a:solidFill>
              <a:ea typeface="ＭＳ Ｐゴシック" charset="-128"/>
            </a:endParaRPr>
          </a:p>
        </p:txBody>
      </p:sp>
      <p:sp>
        <p:nvSpPr>
          <p:cNvPr id="3" name="Content Placeholder 2"/>
          <p:cNvSpPr>
            <a:spLocks/>
          </p:cNvSpPr>
          <p:nvPr/>
        </p:nvSpPr>
        <p:spPr bwMode="auto">
          <a:xfrm>
            <a:off x="755576" y="908720"/>
            <a:ext cx="7543800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26" tIns="45713" rIns="91426" bIns="45713"/>
          <a:lstStyle>
            <a:lvl1pPr marL="179388" indent="-169863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indent="0" algn="just" eaLnBrk="1" hangingPunct="1"/>
            <a:endParaRPr lang="es-ES" altLang="ja-JP" sz="1600" dirty="0">
              <a:solidFill>
                <a:srgbClr val="007FC7"/>
              </a:solidFill>
              <a:latin typeface="Calibri"/>
            </a:endParaRP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r>
              <a:rPr lang="es-ES" altLang="ja-JP" sz="1600" b="0" dirty="0">
                <a:solidFill>
                  <a:srgbClr val="5F5F5F"/>
                </a:solidFill>
                <a:latin typeface="Calibri"/>
              </a:rPr>
              <a:t>Las principales </a:t>
            </a:r>
            <a:r>
              <a:rPr lang="es-ES" altLang="ja-JP" sz="1600" dirty="0">
                <a:solidFill>
                  <a:srgbClr val="007FC7"/>
                </a:solidFill>
                <a:latin typeface="Calibri"/>
              </a:rPr>
              <a:t>demandas de los niños con Diabetes </a:t>
            </a:r>
            <a:r>
              <a:rPr lang="es-ES" altLang="ja-JP" sz="1600" b="0" dirty="0">
                <a:solidFill>
                  <a:srgbClr val="5F5F5F"/>
                </a:solidFill>
                <a:latin typeface="Calibri"/>
              </a:rPr>
              <a:t>son </a:t>
            </a:r>
            <a:r>
              <a:rPr lang="es-ES" altLang="ja-JP" sz="1600" dirty="0">
                <a:solidFill>
                  <a:srgbClr val="007FC7"/>
                </a:solidFill>
                <a:latin typeface="Calibri"/>
              </a:rPr>
              <a:t>profesores mejor informados y la presencia de un enfermero </a:t>
            </a:r>
            <a:r>
              <a:rPr lang="es-ES" altLang="ja-JP" sz="1600" b="0" dirty="0">
                <a:solidFill>
                  <a:srgbClr val="5F5F5F"/>
                </a:solidFill>
                <a:latin typeface="Calibri"/>
              </a:rPr>
              <a:t>en el centro escolar </a:t>
            </a:r>
            <a:r>
              <a:rPr lang="es-ES" altLang="ja-JP" sz="1600" b="0" dirty="0" smtClean="0">
                <a:solidFill>
                  <a:srgbClr val="5F5F5F"/>
                </a:solidFill>
                <a:latin typeface="Calibri"/>
              </a:rPr>
              <a:t>(60</a:t>
            </a:r>
            <a:r>
              <a:rPr lang="es-ES" altLang="ja-JP" sz="1600" b="0" dirty="0">
                <a:solidFill>
                  <a:srgbClr val="5F5F5F"/>
                </a:solidFill>
                <a:latin typeface="Calibri"/>
              </a:rPr>
              <a:t>% y </a:t>
            </a:r>
            <a:r>
              <a:rPr lang="es-ES" altLang="ja-JP" sz="1600" b="0" dirty="0" smtClean="0">
                <a:solidFill>
                  <a:srgbClr val="5F5F5F"/>
                </a:solidFill>
                <a:latin typeface="Calibri"/>
              </a:rPr>
              <a:t>58%, </a:t>
            </a:r>
            <a:r>
              <a:rPr lang="es-ES" altLang="ja-JP" sz="1600" b="0" dirty="0">
                <a:solidFill>
                  <a:srgbClr val="5F5F5F"/>
                </a:solidFill>
                <a:latin typeface="Calibri"/>
              </a:rPr>
              <a:t>respectivamente).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endParaRPr lang="es-ES" altLang="ja-JP" sz="800" b="0" dirty="0" smtClean="0">
              <a:solidFill>
                <a:srgbClr val="5F5F5F"/>
              </a:solidFill>
              <a:latin typeface="Calibri"/>
            </a:endParaRP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r>
              <a:rPr lang="es-ES" altLang="ja-JP" sz="1600" b="0" dirty="0" smtClean="0">
                <a:solidFill>
                  <a:srgbClr val="5F5F5F"/>
                </a:solidFill>
                <a:latin typeface="Calibri"/>
              </a:rPr>
              <a:t>En el centro escolar, tanto los </a:t>
            </a:r>
            <a:r>
              <a:rPr lang="es-ES" altLang="ja-JP" sz="1600" dirty="0">
                <a:solidFill>
                  <a:srgbClr val="007FC7"/>
                </a:solidFill>
                <a:latin typeface="Calibri"/>
              </a:rPr>
              <a:t>compañeros, como los profesores y del director </a:t>
            </a:r>
            <a:r>
              <a:rPr lang="es-ES" altLang="ja-JP" sz="1600" b="0" dirty="0" smtClean="0">
                <a:solidFill>
                  <a:srgbClr val="5F5F5F"/>
                </a:solidFill>
                <a:latin typeface="Calibri"/>
              </a:rPr>
              <a:t>del centro conocen la Diabetes del niño, por la información de los propios padres (94%).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endParaRPr lang="es-ES" altLang="ja-JP" sz="800" b="0" dirty="0">
              <a:solidFill>
                <a:srgbClr val="5F5F5F"/>
              </a:solidFill>
              <a:latin typeface="Calibri"/>
            </a:endParaRP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r>
              <a:rPr lang="es-ES" altLang="ja-JP" sz="1600" b="0" dirty="0" smtClean="0">
                <a:solidFill>
                  <a:srgbClr val="5F5F5F"/>
                </a:solidFill>
                <a:latin typeface="Calibri"/>
              </a:rPr>
              <a:t>Un 8% de los niños afirma que los centros escolares</a:t>
            </a:r>
            <a:r>
              <a:rPr lang="es-ES" altLang="ja-JP" sz="1600" dirty="0" smtClean="0">
                <a:solidFill>
                  <a:srgbClr val="007FC7"/>
                </a:solidFill>
                <a:latin typeface="Calibri"/>
              </a:rPr>
              <a:t> </a:t>
            </a:r>
            <a:r>
              <a:rPr lang="es-ES" altLang="ja-JP" sz="1600" dirty="0">
                <a:solidFill>
                  <a:srgbClr val="007FC7"/>
                </a:solidFill>
                <a:latin typeface="Calibri"/>
              </a:rPr>
              <a:t>han puesto </a:t>
            </a:r>
            <a:r>
              <a:rPr lang="es-ES" altLang="ja-JP" sz="1600" dirty="0" smtClean="0">
                <a:solidFill>
                  <a:srgbClr val="007FC7"/>
                </a:solidFill>
                <a:latin typeface="Calibri"/>
              </a:rPr>
              <a:t>problemas, </a:t>
            </a:r>
            <a:r>
              <a:rPr lang="es-ES" altLang="ja-JP" sz="1600" b="0" dirty="0" smtClean="0">
                <a:solidFill>
                  <a:srgbClr val="5F5F5F"/>
                </a:solidFill>
                <a:latin typeface="Calibri"/>
              </a:rPr>
              <a:t>sobre todo Dirección y profesores.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endParaRPr lang="es-ES" altLang="ja-JP" sz="800" b="0" dirty="0">
              <a:solidFill>
                <a:srgbClr val="5F5F5F"/>
              </a:solidFill>
              <a:latin typeface="Calibri"/>
            </a:endParaRP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r>
              <a:rPr lang="es-ES" altLang="ja-JP" sz="1600" b="0" dirty="0" smtClean="0">
                <a:solidFill>
                  <a:srgbClr val="5F5F5F"/>
                </a:solidFill>
                <a:latin typeface="Calibri"/>
              </a:rPr>
              <a:t>La mayoría de los niños con Diabetes (91%) </a:t>
            </a:r>
            <a:r>
              <a:rPr lang="es-ES" altLang="ja-JP" sz="1600" dirty="0" smtClean="0">
                <a:solidFill>
                  <a:srgbClr val="007FC7"/>
                </a:solidFill>
                <a:latin typeface="Calibri"/>
              </a:rPr>
              <a:t>no se han sentido rechazados por tener Diabetes.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endParaRPr lang="es-ES" altLang="ja-JP" sz="800" b="0" dirty="0">
              <a:solidFill>
                <a:srgbClr val="5F5F5F"/>
              </a:solidFill>
              <a:latin typeface="Calibri"/>
            </a:endParaRP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r>
              <a:rPr lang="es-ES" altLang="ja-JP" sz="1600" b="0" dirty="0" smtClean="0">
                <a:solidFill>
                  <a:srgbClr val="5F5F5F"/>
                </a:solidFill>
                <a:latin typeface="Calibri"/>
              </a:rPr>
              <a:t>La </a:t>
            </a:r>
            <a:r>
              <a:rPr lang="es-ES" altLang="ja-JP" sz="1600" dirty="0">
                <a:solidFill>
                  <a:srgbClr val="007FC7"/>
                </a:solidFill>
                <a:latin typeface="Calibri"/>
              </a:rPr>
              <a:t>adaptación a la vida escolar es buena</a:t>
            </a:r>
            <a:r>
              <a:rPr lang="es-ES" altLang="ja-JP" sz="1600" b="0" dirty="0" smtClean="0">
                <a:solidFill>
                  <a:srgbClr val="5F5F5F"/>
                </a:solidFill>
                <a:latin typeface="Calibri"/>
              </a:rPr>
              <a:t>, tanto antes como después del diagnóstico, siendo el </a:t>
            </a:r>
            <a:r>
              <a:rPr lang="es-ES" altLang="ja-JP" sz="1600" dirty="0" smtClean="0">
                <a:solidFill>
                  <a:srgbClr val="007FC7"/>
                </a:solidFill>
                <a:latin typeface="Calibri"/>
              </a:rPr>
              <a:t>tutor y los compañeros </a:t>
            </a:r>
            <a:r>
              <a:rPr lang="es-ES" altLang="ja-JP" sz="1600" dirty="0">
                <a:solidFill>
                  <a:srgbClr val="007FC7"/>
                </a:solidFill>
                <a:latin typeface="Calibri"/>
              </a:rPr>
              <a:t>los principales apoyos del niño</a:t>
            </a:r>
            <a:r>
              <a:rPr lang="es-ES" altLang="ja-JP" sz="1600" dirty="0" smtClean="0">
                <a:solidFill>
                  <a:srgbClr val="007FC7"/>
                </a:solidFill>
                <a:latin typeface="Calibri"/>
              </a:rPr>
              <a:t>.</a:t>
            </a:r>
            <a:endParaRPr lang="es-ES" altLang="ja-JP" sz="800" b="0" dirty="0">
              <a:solidFill>
                <a:srgbClr val="5F5F5F"/>
              </a:solidFill>
              <a:latin typeface="Calibri"/>
            </a:endParaRP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endParaRPr lang="es-ES" altLang="ja-JP" sz="800" b="0" dirty="0">
              <a:solidFill>
                <a:srgbClr val="5F5F5F"/>
              </a:solidFill>
              <a:latin typeface="Calibri"/>
            </a:endParaRP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r>
              <a:rPr lang="es-ES" altLang="ja-JP" sz="1600" dirty="0" smtClean="0">
                <a:solidFill>
                  <a:srgbClr val="007FC7"/>
                </a:solidFill>
                <a:latin typeface="Calibri"/>
              </a:rPr>
              <a:t>1</a:t>
            </a:r>
            <a:r>
              <a:rPr lang="es-ES" altLang="ja-JP" sz="1600" b="0" dirty="0" smtClean="0">
                <a:solidFill>
                  <a:srgbClr val="5F5F5F"/>
                </a:solidFill>
                <a:latin typeface="Calibri"/>
              </a:rPr>
              <a:t> </a:t>
            </a:r>
            <a:r>
              <a:rPr lang="es-ES" altLang="ja-JP" sz="1600" dirty="0" smtClean="0">
                <a:solidFill>
                  <a:srgbClr val="007FC7"/>
                </a:solidFill>
                <a:latin typeface="Calibri"/>
              </a:rPr>
              <a:t>de cada 2 niños necesita ponerse insulina </a:t>
            </a:r>
            <a:r>
              <a:rPr lang="es-ES" altLang="ja-JP" sz="1600" b="0" dirty="0" smtClean="0">
                <a:solidFill>
                  <a:srgbClr val="5F5F5F"/>
                </a:solidFill>
                <a:latin typeface="Calibri"/>
              </a:rPr>
              <a:t>en el colegio, que se la suele administrar el mismo, y no han necesitado cambiar la pauta (96%).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endParaRPr lang="es-ES" altLang="ja-JP" sz="800" b="0" dirty="0" smtClean="0">
              <a:solidFill>
                <a:srgbClr val="5F5F5F"/>
              </a:solidFill>
              <a:latin typeface="Calibri"/>
            </a:endParaRP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r>
              <a:rPr lang="es-ES" altLang="ja-JP" sz="1600" b="0" dirty="0" smtClean="0">
                <a:solidFill>
                  <a:srgbClr val="5F5F5F"/>
                </a:solidFill>
                <a:latin typeface="Calibri"/>
              </a:rPr>
              <a:t>Entre los que </a:t>
            </a:r>
            <a:r>
              <a:rPr lang="es-ES" altLang="ja-JP" sz="1600" dirty="0">
                <a:solidFill>
                  <a:srgbClr val="007FC7"/>
                </a:solidFill>
                <a:latin typeface="Calibri"/>
              </a:rPr>
              <a:t>necesitan hacerse autocontroles </a:t>
            </a:r>
            <a:r>
              <a:rPr lang="es-ES" altLang="ja-JP" sz="1600" b="0" dirty="0" smtClean="0">
                <a:solidFill>
                  <a:srgbClr val="5F5F5F"/>
                </a:solidFill>
                <a:latin typeface="Calibri"/>
              </a:rPr>
              <a:t>(90%), </a:t>
            </a:r>
            <a:r>
              <a:rPr lang="es-ES" altLang="ja-JP" sz="1600" dirty="0" smtClean="0">
                <a:solidFill>
                  <a:srgbClr val="007FC7"/>
                </a:solidFill>
                <a:latin typeface="Calibri"/>
              </a:rPr>
              <a:t>un 7% ha </a:t>
            </a:r>
            <a:r>
              <a:rPr lang="es-ES" altLang="ja-JP" sz="1600" dirty="0">
                <a:solidFill>
                  <a:srgbClr val="007FC7"/>
                </a:solidFill>
                <a:latin typeface="Calibri"/>
              </a:rPr>
              <a:t>bajado </a:t>
            </a:r>
            <a:r>
              <a:rPr lang="es-ES" altLang="ja-JP" sz="1600" b="0" dirty="0" smtClean="0">
                <a:solidFill>
                  <a:srgbClr val="5F5F5F"/>
                </a:solidFill>
                <a:latin typeface="Calibri"/>
              </a:rPr>
              <a:t>el número de los mismos por falta de colaboración.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endParaRPr lang="es-ES" altLang="ja-JP" sz="800" b="0" dirty="0">
              <a:solidFill>
                <a:srgbClr val="5F5F5F"/>
              </a:solidFill>
              <a:latin typeface="Calibri"/>
            </a:endParaRP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r>
              <a:rPr lang="es-ES" altLang="ja-JP" sz="1600" b="0" dirty="0" smtClean="0">
                <a:solidFill>
                  <a:srgbClr val="5F5F5F"/>
                </a:solidFill>
                <a:latin typeface="Calibri"/>
              </a:rPr>
              <a:t>1 de cada 2 niños con Diabetes declaran que han tenido </a:t>
            </a:r>
            <a:r>
              <a:rPr lang="es-ES" altLang="ja-JP" sz="1600" dirty="0">
                <a:solidFill>
                  <a:srgbClr val="007FC7"/>
                </a:solidFill>
                <a:latin typeface="Calibri"/>
              </a:rPr>
              <a:t>hipoglucemias en </a:t>
            </a:r>
            <a:r>
              <a:rPr lang="es-ES" altLang="ja-JP" sz="1600" dirty="0" smtClean="0">
                <a:solidFill>
                  <a:srgbClr val="007FC7"/>
                </a:solidFill>
                <a:latin typeface="Calibri"/>
              </a:rPr>
              <a:t>exámenes.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endParaRPr lang="es-ES" altLang="ja-JP" sz="800" b="0" dirty="0">
              <a:solidFill>
                <a:srgbClr val="007FC7"/>
              </a:solidFill>
              <a:latin typeface="Calibri"/>
              <a:cs typeface="Times New Roman" pitchFamily="18" charset="0"/>
            </a:endParaRPr>
          </a:p>
          <a:p>
            <a:pPr marL="285750" lvl="0" indent="-285750" algn="just" eaLnBrk="1" hangingPunct="1">
              <a:buFont typeface="Arial" panose="020B0604020202020204" pitchFamily="34" charset="0"/>
              <a:buChar char="•"/>
            </a:pPr>
            <a:r>
              <a:rPr lang="es-ES" altLang="ja-JP" sz="1600" b="0" dirty="0">
                <a:solidFill>
                  <a:srgbClr val="5F5F5F"/>
                </a:solidFill>
                <a:latin typeface="Calibri"/>
                <a:ea typeface="ＭＳ Ｐゴシック"/>
              </a:rPr>
              <a:t>El </a:t>
            </a:r>
            <a:r>
              <a:rPr lang="es-ES" altLang="ja-JP" sz="1600" b="0" dirty="0" smtClean="0">
                <a:solidFill>
                  <a:srgbClr val="5F5F5F"/>
                </a:solidFill>
                <a:latin typeface="Calibri"/>
                <a:ea typeface="ＭＳ Ｐゴシック"/>
              </a:rPr>
              <a:t>15% </a:t>
            </a:r>
            <a:r>
              <a:rPr lang="es-ES" altLang="ja-JP" sz="1600" b="0" dirty="0">
                <a:solidFill>
                  <a:srgbClr val="5F5F5F"/>
                </a:solidFill>
                <a:latin typeface="Calibri"/>
                <a:ea typeface="ＭＳ Ｐゴシック"/>
              </a:rPr>
              <a:t>de los </a:t>
            </a:r>
            <a:r>
              <a:rPr lang="es-ES" altLang="ja-JP" sz="1600" dirty="0">
                <a:solidFill>
                  <a:srgbClr val="007FC7"/>
                </a:solidFill>
                <a:latin typeface="Calibri"/>
                <a:ea typeface="ＭＳ Ｐゴシック"/>
              </a:rPr>
              <a:t>niños considera que los profesores saben reconocer una hipoglucemia </a:t>
            </a:r>
            <a:r>
              <a:rPr lang="es-ES" altLang="ja-JP" sz="1600" dirty="0" smtClean="0">
                <a:solidFill>
                  <a:srgbClr val="007FC7"/>
                </a:solidFill>
                <a:latin typeface="Calibri"/>
                <a:ea typeface="ＭＳ Ｐゴシック"/>
              </a:rPr>
              <a:t>leve</a:t>
            </a:r>
            <a:r>
              <a:rPr lang="es-ES" altLang="ja-JP" sz="1600" b="0" dirty="0" smtClean="0">
                <a:solidFill>
                  <a:srgbClr val="007FC7"/>
                </a:solidFill>
                <a:latin typeface="Calibri"/>
                <a:ea typeface="ＭＳ Ｐゴシック"/>
              </a:rPr>
              <a:t>. </a:t>
            </a:r>
            <a:r>
              <a:rPr lang="es-ES" altLang="ja-JP" sz="1600" b="0" dirty="0">
                <a:solidFill>
                  <a:srgbClr val="5F5F5F"/>
                </a:solidFill>
                <a:latin typeface="Calibri"/>
                <a:ea typeface="ＭＳ Ｐゴシック"/>
              </a:rPr>
              <a:t>Estas hipoglucemias leves </a:t>
            </a:r>
            <a:r>
              <a:rPr lang="es-ES" altLang="ja-JP" sz="1600" b="0" dirty="0" smtClean="0">
                <a:solidFill>
                  <a:srgbClr val="5F5F5F"/>
                </a:solidFill>
                <a:latin typeface="Calibri"/>
                <a:ea typeface="ＭＳ Ｐゴシック"/>
              </a:rPr>
              <a:t>son resueltas por </a:t>
            </a:r>
            <a:r>
              <a:rPr lang="es-ES" altLang="ja-JP" sz="1600" dirty="0" smtClean="0">
                <a:solidFill>
                  <a:srgbClr val="007FC7"/>
                </a:solidFill>
                <a:latin typeface="Calibri"/>
                <a:ea typeface="ＭＳ Ｐゴシック"/>
              </a:rPr>
              <a:t>ellos </a:t>
            </a:r>
            <a:r>
              <a:rPr lang="es-ES" altLang="ja-JP" sz="1600" dirty="0">
                <a:solidFill>
                  <a:srgbClr val="007FC7"/>
                </a:solidFill>
                <a:latin typeface="Calibri"/>
                <a:ea typeface="ＭＳ Ｐゴシック"/>
              </a:rPr>
              <a:t>mismos </a:t>
            </a:r>
            <a:r>
              <a:rPr lang="es-ES" altLang="ja-JP" sz="1600" b="0" dirty="0">
                <a:solidFill>
                  <a:srgbClr val="5F5F5F"/>
                </a:solidFill>
                <a:latin typeface="Calibri"/>
                <a:ea typeface="ＭＳ Ｐゴシック"/>
              </a:rPr>
              <a:t>o bien les dan un </a:t>
            </a:r>
            <a:r>
              <a:rPr lang="es-ES" altLang="ja-JP" sz="1600" dirty="0">
                <a:solidFill>
                  <a:srgbClr val="007FC7"/>
                </a:solidFill>
                <a:latin typeface="Calibri"/>
                <a:ea typeface="ＭＳ Ｐゴシック"/>
              </a:rPr>
              <a:t>zumo / refresco.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endParaRPr lang="es-ES" altLang="ja-JP" sz="1600" b="0" dirty="0" smtClean="0">
              <a:solidFill>
                <a:srgbClr val="616365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4586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845528" y="404664"/>
            <a:ext cx="75428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/>
            <a:r>
              <a:rPr lang="es-ES_tradnl" sz="2400" dirty="0" smtClean="0">
                <a:solidFill>
                  <a:srgbClr val="0099FF"/>
                </a:solidFill>
                <a:ea typeface="ＭＳ Ｐゴシック" charset="-128"/>
              </a:rPr>
              <a:t>4. Conclusiones: Sobre el colegio (II)</a:t>
            </a:r>
            <a:endParaRPr lang="es-ES_tradnl" sz="2400" dirty="0">
              <a:solidFill>
                <a:srgbClr val="0099FF"/>
              </a:solidFill>
              <a:ea typeface="ＭＳ Ｐゴシック" charset="-128"/>
            </a:endParaRPr>
          </a:p>
        </p:txBody>
      </p:sp>
      <p:sp>
        <p:nvSpPr>
          <p:cNvPr id="3" name="Content Placeholder 2"/>
          <p:cNvSpPr>
            <a:spLocks/>
          </p:cNvSpPr>
          <p:nvPr/>
        </p:nvSpPr>
        <p:spPr bwMode="auto">
          <a:xfrm>
            <a:off x="838200" y="836712"/>
            <a:ext cx="7543800" cy="5877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26" tIns="45713" rIns="91426" bIns="45713"/>
          <a:lstStyle>
            <a:lvl1pPr marL="179388" indent="-169863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endParaRPr lang="es-ES" altLang="ja-JP" sz="800" b="0" dirty="0">
              <a:solidFill>
                <a:srgbClr val="5F5F5F"/>
              </a:solidFill>
              <a:latin typeface="Calibri"/>
            </a:endParaRP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r>
              <a:rPr lang="es-ES" altLang="ja-JP" sz="1600" b="0" dirty="0" smtClean="0">
                <a:solidFill>
                  <a:srgbClr val="5F5F5F"/>
                </a:solidFill>
                <a:latin typeface="Calibri"/>
              </a:rPr>
              <a:t>Un 17% afirma que ha sufrido alguna </a:t>
            </a:r>
            <a:r>
              <a:rPr lang="es-ES" altLang="ja-JP" sz="1600" dirty="0">
                <a:solidFill>
                  <a:srgbClr val="007FC7"/>
                </a:solidFill>
                <a:latin typeface="Calibri"/>
              </a:rPr>
              <a:t>hipoglucemia grave </a:t>
            </a:r>
            <a:r>
              <a:rPr lang="es-ES" altLang="ja-JP" sz="1600" b="0" dirty="0" smtClean="0">
                <a:solidFill>
                  <a:srgbClr val="5F5F5F"/>
                </a:solidFill>
                <a:latin typeface="Calibri"/>
              </a:rPr>
              <a:t>en el colegio, que se ha resuelto </a:t>
            </a:r>
            <a:r>
              <a:rPr lang="es-ES" altLang="ja-JP" sz="1600" dirty="0">
                <a:solidFill>
                  <a:srgbClr val="007FC7"/>
                </a:solidFill>
                <a:latin typeface="Calibri"/>
              </a:rPr>
              <a:t>llamando a los padres</a:t>
            </a:r>
            <a:r>
              <a:rPr lang="es-ES" altLang="ja-JP" sz="1600" b="0" dirty="0" smtClean="0">
                <a:solidFill>
                  <a:srgbClr val="5F5F5F"/>
                </a:solidFill>
                <a:latin typeface="Calibri"/>
              </a:rPr>
              <a:t>. Un </a:t>
            </a:r>
            <a:r>
              <a:rPr lang="es-ES" altLang="ja-JP" sz="1600" dirty="0" smtClean="0">
                <a:solidFill>
                  <a:srgbClr val="007FC7"/>
                </a:solidFill>
                <a:latin typeface="Calibri"/>
              </a:rPr>
              <a:t>44% </a:t>
            </a:r>
            <a:r>
              <a:rPr lang="es-ES" altLang="ja-JP" sz="1600" dirty="0">
                <a:solidFill>
                  <a:srgbClr val="007FC7"/>
                </a:solidFill>
                <a:latin typeface="Calibri"/>
              </a:rPr>
              <a:t>señala que le han dado a comer algo en estos casos.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endParaRPr lang="es-ES" altLang="ja-JP" sz="800" dirty="0">
              <a:solidFill>
                <a:srgbClr val="007FC7"/>
              </a:solidFill>
              <a:latin typeface="Calibri"/>
            </a:endParaRP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r>
              <a:rPr lang="es-ES" altLang="ja-JP" sz="1600" b="0" dirty="0" smtClean="0">
                <a:solidFill>
                  <a:srgbClr val="5F5F5F"/>
                </a:solidFill>
                <a:latin typeface="Calibri"/>
              </a:rPr>
              <a:t>Según los niños con Diabetes, en el 64% de los </a:t>
            </a:r>
            <a:r>
              <a:rPr lang="es-ES" altLang="ja-JP" sz="1600" dirty="0" smtClean="0">
                <a:solidFill>
                  <a:srgbClr val="007FC7"/>
                </a:solidFill>
                <a:latin typeface="Calibri"/>
              </a:rPr>
              <a:t>centros </a:t>
            </a:r>
            <a:r>
              <a:rPr lang="es-ES" altLang="ja-JP" sz="1600" dirty="0">
                <a:solidFill>
                  <a:srgbClr val="007FC7"/>
                </a:solidFill>
                <a:latin typeface="Calibri"/>
              </a:rPr>
              <a:t>escolares habría Glucagón</a:t>
            </a:r>
            <a:r>
              <a:rPr lang="es-ES" altLang="ja-JP" sz="1600" b="0" dirty="0" smtClean="0">
                <a:solidFill>
                  <a:srgbClr val="5F5F5F"/>
                </a:solidFill>
                <a:latin typeface="Calibri"/>
              </a:rPr>
              <a:t>, si bien sólo lo sabrían poner en un </a:t>
            </a:r>
            <a:r>
              <a:rPr lang="es-ES" altLang="ja-JP" sz="1600" dirty="0" smtClean="0">
                <a:solidFill>
                  <a:srgbClr val="007FC7"/>
                </a:solidFill>
                <a:latin typeface="Calibri"/>
              </a:rPr>
              <a:t>36% </a:t>
            </a:r>
            <a:r>
              <a:rPr lang="es-ES" altLang="ja-JP" sz="1600" dirty="0">
                <a:solidFill>
                  <a:srgbClr val="007FC7"/>
                </a:solidFill>
                <a:latin typeface="Calibri"/>
              </a:rPr>
              <a:t>de los casos</a:t>
            </a:r>
            <a:r>
              <a:rPr lang="es-ES" altLang="ja-JP" sz="1600" b="0" dirty="0" smtClean="0">
                <a:solidFill>
                  <a:srgbClr val="5F5F5F"/>
                </a:solidFill>
                <a:latin typeface="Calibri"/>
              </a:rPr>
              <a:t>.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endParaRPr lang="es-ES" altLang="ja-JP" sz="800" b="0" dirty="0">
              <a:solidFill>
                <a:srgbClr val="5F5F5F"/>
              </a:solidFill>
              <a:latin typeface="Calibri"/>
            </a:endParaRP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r>
              <a:rPr lang="es-ES" altLang="ja-JP" sz="1600" b="0" dirty="0" smtClean="0">
                <a:solidFill>
                  <a:srgbClr val="5F5F5F"/>
                </a:solidFill>
                <a:latin typeface="Calibri"/>
              </a:rPr>
              <a:t>El </a:t>
            </a:r>
            <a:r>
              <a:rPr lang="es-ES" altLang="ja-JP" sz="1600" dirty="0" smtClean="0">
                <a:solidFill>
                  <a:srgbClr val="007FC7"/>
                </a:solidFill>
                <a:latin typeface="Calibri"/>
              </a:rPr>
              <a:t>14% </a:t>
            </a:r>
            <a:r>
              <a:rPr lang="es-ES" altLang="ja-JP" sz="1600" dirty="0">
                <a:solidFill>
                  <a:srgbClr val="007FC7"/>
                </a:solidFill>
                <a:latin typeface="Calibri"/>
              </a:rPr>
              <a:t>de los </a:t>
            </a:r>
            <a:r>
              <a:rPr lang="es-ES" altLang="ja-JP" sz="1600" dirty="0" smtClean="0">
                <a:solidFill>
                  <a:srgbClr val="007FC7"/>
                </a:solidFill>
                <a:latin typeface="Calibri"/>
              </a:rPr>
              <a:t>niños </a:t>
            </a:r>
            <a:r>
              <a:rPr lang="es-ES" altLang="ja-JP" sz="1600" b="0" dirty="0" smtClean="0">
                <a:solidFill>
                  <a:srgbClr val="5F5F5F"/>
                </a:solidFill>
                <a:latin typeface="Calibri"/>
              </a:rPr>
              <a:t>afirma que en el centro escolar existe la  </a:t>
            </a:r>
            <a:r>
              <a:rPr lang="es-ES" altLang="ja-JP" sz="1600" dirty="0">
                <a:solidFill>
                  <a:srgbClr val="007FC7"/>
                </a:solidFill>
                <a:latin typeface="Calibri"/>
              </a:rPr>
              <a:t>figura </a:t>
            </a:r>
            <a:r>
              <a:rPr lang="es-ES" altLang="ja-JP" sz="1600" dirty="0" smtClean="0">
                <a:solidFill>
                  <a:srgbClr val="007FC7"/>
                </a:solidFill>
                <a:latin typeface="Calibri"/>
              </a:rPr>
              <a:t>del enfermero</a:t>
            </a:r>
            <a:r>
              <a:rPr lang="es-ES" altLang="ja-JP" sz="1600" dirty="0">
                <a:solidFill>
                  <a:srgbClr val="007FC7"/>
                </a:solidFill>
                <a:latin typeface="Calibri"/>
              </a:rPr>
              <a:t>.</a:t>
            </a:r>
          </a:p>
          <a:p>
            <a:pPr marL="0" indent="0" algn="just" eaLnBrk="1" hangingPunct="1"/>
            <a:endParaRPr lang="es-ES" altLang="ja-JP" sz="800" b="0" dirty="0">
              <a:solidFill>
                <a:srgbClr val="5F5F5F"/>
              </a:solidFill>
              <a:latin typeface="Calibri"/>
            </a:endParaRP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r>
              <a:rPr lang="es-ES" altLang="ja-JP" sz="1600" b="0" dirty="0" smtClean="0">
                <a:solidFill>
                  <a:srgbClr val="5F5F5F"/>
                </a:solidFill>
                <a:latin typeface="Calibri"/>
              </a:rPr>
              <a:t>En cuanto a la </a:t>
            </a:r>
            <a:r>
              <a:rPr lang="es-ES" altLang="ja-JP" sz="1600" u="sng" dirty="0">
                <a:solidFill>
                  <a:srgbClr val="007F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alimentación</a:t>
            </a:r>
            <a:r>
              <a:rPr lang="es-ES" altLang="ja-JP" sz="1600" b="0" dirty="0">
                <a:solidFill>
                  <a:srgbClr val="5F5F5F"/>
                </a:solidFill>
                <a:latin typeface="Calibri"/>
              </a:rPr>
              <a:t>, </a:t>
            </a:r>
            <a:r>
              <a:rPr lang="es-ES" altLang="ja-JP" sz="1600" dirty="0">
                <a:solidFill>
                  <a:srgbClr val="007FC7"/>
                </a:solidFill>
                <a:latin typeface="Calibri"/>
              </a:rPr>
              <a:t> </a:t>
            </a:r>
            <a:r>
              <a:rPr lang="es-ES" altLang="ja-JP" sz="1600" dirty="0" smtClean="0">
                <a:solidFill>
                  <a:srgbClr val="007FC7"/>
                </a:solidFill>
                <a:latin typeface="Calibri"/>
              </a:rPr>
              <a:t>el 29% de los niños con Diabetes </a:t>
            </a:r>
            <a:r>
              <a:rPr lang="es-ES" altLang="ja-JP" sz="1600" dirty="0">
                <a:solidFill>
                  <a:srgbClr val="007FC7"/>
                </a:solidFill>
                <a:latin typeface="Calibri"/>
              </a:rPr>
              <a:t>come en el comedor escolar</a:t>
            </a:r>
            <a:r>
              <a:rPr lang="es-ES" altLang="ja-JP" sz="1600" b="0" dirty="0" smtClean="0">
                <a:solidFill>
                  <a:srgbClr val="5F5F5F"/>
                </a:solidFill>
                <a:latin typeface="Calibri"/>
              </a:rPr>
              <a:t>, </a:t>
            </a:r>
            <a:r>
              <a:rPr lang="es-ES" altLang="ja-JP" sz="1600" dirty="0">
                <a:solidFill>
                  <a:srgbClr val="007FC7"/>
                </a:solidFill>
                <a:latin typeface="Calibri"/>
              </a:rPr>
              <a:t>comida del propio comedor</a:t>
            </a:r>
            <a:r>
              <a:rPr lang="es-ES" altLang="ja-JP" sz="1600" b="0" dirty="0" smtClean="0">
                <a:solidFill>
                  <a:srgbClr val="5F5F5F"/>
                </a:solidFill>
                <a:latin typeface="Calibri"/>
              </a:rPr>
              <a:t>. La </a:t>
            </a:r>
            <a:r>
              <a:rPr lang="es-ES" altLang="ja-JP" sz="1600" dirty="0">
                <a:solidFill>
                  <a:srgbClr val="007FC7"/>
                </a:solidFill>
                <a:latin typeface="Calibri"/>
              </a:rPr>
              <a:t>proximidad al domicilio </a:t>
            </a:r>
            <a:r>
              <a:rPr lang="es-ES" altLang="ja-JP" sz="1600" b="0" dirty="0" smtClean="0">
                <a:solidFill>
                  <a:srgbClr val="5F5F5F"/>
                </a:solidFill>
                <a:latin typeface="Calibri"/>
              </a:rPr>
              <a:t>es la razón por la que el </a:t>
            </a:r>
            <a:r>
              <a:rPr lang="es-ES" altLang="ja-JP" sz="1600" dirty="0">
                <a:solidFill>
                  <a:srgbClr val="007FC7"/>
                </a:solidFill>
                <a:latin typeface="Calibri"/>
              </a:rPr>
              <a:t>niño no se come en el colegio</a:t>
            </a:r>
            <a:r>
              <a:rPr lang="es-ES" altLang="ja-JP" sz="1600" b="0" dirty="0" smtClean="0">
                <a:solidFill>
                  <a:srgbClr val="5F5F5F"/>
                </a:solidFill>
                <a:latin typeface="Calibri"/>
              </a:rPr>
              <a:t>.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endParaRPr lang="es-ES" altLang="ja-JP" sz="800" b="0" dirty="0">
              <a:solidFill>
                <a:srgbClr val="5F5F5F"/>
              </a:solidFill>
              <a:latin typeface="Calibri"/>
            </a:endParaRP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r>
              <a:rPr lang="es-ES" altLang="ja-JP" sz="1600" b="0" dirty="0" smtClean="0">
                <a:solidFill>
                  <a:srgbClr val="5F5F5F"/>
                </a:solidFill>
                <a:latin typeface="Calibri"/>
              </a:rPr>
              <a:t>Respecto al </a:t>
            </a:r>
            <a:r>
              <a:rPr lang="es-ES" altLang="ja-JP" sz="1600" u="sng" dirty="0">
                <a:solidFill>
                  <a:srgbClr val="007F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deporte</a:t>
            </a:r>
            <a:r>
              <a:rPr lang="es-ES" altLang="ja-JP" sz="1600" b="0" dirty="0" smtClean="0">
                <a:solidFill>
                  <a:srgbClr val="5F5F5F"/>
                </a:solidFill>
                <a:latin typeface="Calibri"/>
              </a:rPr>
              <a:t>, la </a:t>
            </a:r>
            <a:r>
              <a:rPr lang="es-ES" altLang="ja-JP" sz="1600" dirty="0" smtClean="0">
                <a:solidFill>
                  <a:srgbClr val="007FC7"/>
                </a:solidFill>
                <a:latin typeface="Calibri"/>
              </a:rPr>
              <a:t>totalidad </a:t>
            </a:r>
            <a:r>
              <a:rPr lang="es-ES" altLang="ja-JP" sz="1600" dirty="0">
                <a:solidFill>
                  <a:srgbClr val="007FC7"/>
                </a:solidFill>
                <a:latin typeface="Calibri"/>
              </a:rPr>
              <a:t>de los niños hacen deporte </a:t>
            </a:r>
            <a:r>
              <a:rPr lang="es-ES" altLang="ja-JP" sz="1600" b="0" dirty="0" smtClean="0">
                <a:solidFill>
                  <a:srgbClr val="5F5F5F"/>
                </a:solidFill>
                <a:latin typeface="Calibri"/>
              </a:rPr>
              <a:t>con sus compañeros, si bien sólo el </a:t>
            </a:r>
            <a:r>
              <a:rPr lang="es-ES" altLang="ja-JP" sz="1600" dirty="0" smtClean="0">
                <a:solidFill>
                  <a:srgbClr val="007FC7"/>
                </a:solidFill>
                <a:latin typeface="Calibri"/>
              </a:rPr>
              <a:t>33% </a:t>
            </a:r>
            <a:r>
              <a:rPr lang="es-ES" altLang="ja-JP" sz="1600" dirty="0">
                <a:solidFill>
                  <a:srgbClr val="007FC7"/>
                </a:solidFill>
                <a:latin typeface="Calibri"/>
              </a:rPr>
              <a:t>de los </a:t>
            </a:r>
            <a:r>
              <a:rPr lang="es-ES" altLang="ja-JP" sz="1600" dirty="0" smtClean="0">
                <a:solidFill>
                  <a:srgbClr val="007FC7"/>
                </a:solidFill>
                <a:latin typeface="Calibri"/>
              </a:rPr>
              <a:t>niños afirma que </a:t>
            </a:r>
            <a:r>
              <a:rPr lang="es-ES" altLang="ja-JP" sz="1600" dirty="0">
                <a:solidFill>
                  <a:srgbClr val="007FC7"/>
                </a:solidFill>
                <a:latin typeface="Calibri"/>
              </a:rPr>
              <a:t>el profesor de educación física sabe reconocer las hipoglucemias</a:t>
            </a:r>
            <a:r>
              <a:rPr lang="es-ES" altLang="ja-JP" sz="1600" b="0" dirty="0" smtClean="0">
                <a:solidFill>
                  <a:srgbClr val="5F5F5F"/>
                </a:solidFill>
                <a:latin typeface="Calibri"/>
              </a:rPr>
              <a:t>.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endParaRPr lang="es-ES" altLang="ja-JP" sz="800" b="0" dirty="0">
              <a:solidFill>
                <a:srgbClr val="5F5F5F"/>
              </a:solidFill>
              <a:latin typeface="Calibri"/>
            </a:endParaRP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r>
              <a:rPr lang="es-ES" altLang="ja-JP" sz="1600" b="0" dirty="0" smtClean="0">
                <a:solidFill>
                  <a:srgbClr val="5F5F5F"/>
                </a:solidFill>
                <a:latin typeface="Calibri"/>
              </a:rPr>
              <a:t>El 16% de los  niños declaran que </a:t>
            </a:r>
            <a:r>
              <a:rPr lang="es-ES" altLang="ja-JP" sz="1600" dirty="0">
                <a:solidFill>
                  <a:srgbClr val="007FC7"/>
                </a:solidFill>
                <a:latin typeface="Calibri"/>
              </a:rPr>
              <a:t>les  ponen dificultades </a:t>
            </a:r>
            <a:r>
              <a:rPr lang="es-ES" altLang="ja-JP" sz="1600" b="0" dirty="0" smtClean="0">
                <a:solidFill>
                  <a:srgbClr val="5F5F5F"/>
                </a:solidFill>
                <a:latin typeface="Calibri"/>
              </a:rPr>
              <a:t>en las </a:t>
            </a:r>
            <a:r>
              <a:rPr lang="es-ES" altLang="ja-JP" sz="1600" u="sng" dirty="0">
                <a:solidFill>
                  <a:srgbClr val="007F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salidas extraescolares</a:t>
            </a:r>
            <a:r>
              <a:rPr lang="es-ES" altLang="ja-JP" sz="1600" b="0" dirty="0" smtClean="0">
                <a:solidFill>
                  <a:srgbClr val="5F5F5F"/>
                </a:solidFill>
                <a:latin typeface="Calibri"/>
              </a:rPr>
              <a:t>, yendo la mayoría a las mismas excursiones que sus compañeros (86%).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endParaRPr lang="es-ES" altLang="ja-JP" sz="800" b="0" dirty="0">
              <a:solidFill>
                <a:srgbClr val="5F5F5F"/>
              </a:solidFill>
              <a:latin typeface="Calibri"/>
            </a:endParaRP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r>
              <a:rPr lang="es-ES" altLang="ja-JP" sz="1600" b="0" dirty="0" smtClean="0">
                <a:solidFill>
                  <a:srgbClr val="5F5F5F"/>
                </a:solidFill>
                <a:latin typeface="Calibri"/>
              </a:rPr>
              <a:t>Los </a:t>
            </a:r>
            <a:r>
              <a:rPr lang="es-ES" altLang="ja-JP" sz="1600" u="sng" dirty="0">
                <a:solidFill>
                  <a:srgbClr val="007F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compañeros</a:t>
            </a:r>
            <a:r>
              <a:rPr lang="es-ES" altLang="ja-JP" sz="1600" b="0" dirty="0" smtClean="0">
                <a:solidFill>
                  <a:srgbClr val="5F5F5F"/>
                </a:solidFill>
                <a:latin typeface="Calibri"/>
              </a:rPr>
              <a:t> han conocido la diabetes del niño </a:t>
            </a:r>
            <a:r>
              <a:rPr lang="es-ES" altLang="ja-JP" sz="1600" dirty="0">
                <a:solidFill>
                  <a:srgbClr val="007FC7"/>
                </a:solidFill>
                <a:latin typeface="Calibri"/>
              </a:rPr>
              <a:t>por el propio niño </a:t>
            </a:r>
            <a:r>
              <a:rPr lang="es-ES" altLang="ja-JP" sz="1600" b="0" dirty="0" smtClean="0">
                <a:solidFill>
                  <a:srgbClr val="5F5F5F"/>
                </a:solidFill>
                <a:latin typeface="Calibri"/>
              </a:rPr>
              <a:t>(83%), destacando que un </a:t>
            </a:r>
            <a:r>
              <a:rPr lang="es-ES" altLang="ja-JP" sz="1600" dirty="0" smtClean="0">
                <a:solidFill>
                  <a:srgbClr val="007FC7"/>
                </a:solidFill>
                <a:latin typeface="Calibri"/>
              </a:rPr>
              <a:t>20% </a:t>
            </a:r>
            <a:r>
              <a:rPr lang="es-ES" altLang="ja-JP" sz="1600" dirty="0">
                <a:solidFill>
                  <a:srgbClr val="007FC7"/>
                </a:solidFill>
                <a:latin typeface="Calibri"/>
              </a:rPr>
              <a:t>de </a:t>
            </a:r>
            <a:r>
              <a:rPr lang="es-ES" altLang="ja-JP" sz="1600" dirty="0" smtClean="0">
                <a:solidFill>
                  <a:srgbClr val="007FC7"/>
                </a:solidFill>
                <a:latin typeface="Calibri"/>
              </a:rPr>
              <a:t>los niños declaran </a:t>
            </a:r>
            <a:r>
              <a:rPr lang="es-ES" altLang="ja-JP" sz="1600" dirty="0">
                <a:solidFill>
                  <a:srgbClr val="007FC7"/>
                </a:solidFill>
                <a:latin typeface="Calibri"/>
              </a:rPr>
              <a:t>comentarios despectivos </a:t>
            </a:r>
            <a:r>
              <a:rPr lang="es-ES" altLang="ja-JP" sz="1600" b="0" dirty="0" smtClean="0">
                <a:solidFill>
                  <a:srgbClr val="5F5F5F"/>
                </a:solidFill>
                <a:latin typeface="Calibri"/>
              </a:rPr>
              <a:t>al respecto. </a:t>
            </a:r>
            <a:r>
              <a:rPr lang="es-ES" altLang="ja-JP" sz="1600" dirty="0" smtClean="0">
                <a:solidFill>
                  <a:srgbClr val="007FC7"/>
                </a:solidFill>
                <a:latin typeface="Calibri"/>
              </a:rPr>
              <a:t>El 56% de los niños </a:t>
            </a:r>
            <a:r>
              <a:rPr lang="es-ES" altLang="ja-JP" sz="1600" dirty="0">
                <a:solidFill>
                  <a:srgbClr val="007FC7"/>
                </a:solidFill>
                <a:latin typeface="Calibri"/>
              </a:rPr>
              <a:t>cree que los compañeros entienden</a:t>
            </a:r>
            <a:r>
              <a:rPr lang="es-ES" altLang="ja-JP" sz="1600" b="0" dirty="0" smtClean="0">
                <a:solidFill>
                  <a:srgbClr val="5F5F5F"/>
                </a:solidFill>
                <a:latin typeface="Calibri"/>
              </a:rPr>
              <a:t> lo que le pasa, y un 60% considera que sería adecuado que se informara a la clase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endParaRPr lang="es-ES" altLang="ja-JP" sz="800" b="0" dirty="0">
              <a:solidFill>
                <a:srgbClr val="5F5F5F"/>
              </a:solidFill>
              <a:latin typeface="Calibri"/>
            </a:endParaRP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r>
              <a:rPr lang="es-ES" altLang="ja-JP" sz="1600" b="0" dirty="0" smtClean="0">
                <a:solidFill>
                  <a:srgbClr val="5F5F5F"/>
                </a:solidFill>
                <a:latin typeface="Calibri"/>
              </a:rPr>
              <a:t>Las </a:t>
            </a:r>
            <a:r>
              <a:rPr lang="es-ES" altLang="ja-JP" sz="1600" dirty="0">
                <a:solidFill>
                  <a:srgbClr val="007FC7"/>
                </a:solidFill>
                <a:latin typeface="Calibri"/>
              </a:rPr>
              <a:t>principales demandas </a:t>
            </a:r>
            <a:r>
              <a:rPr lang="es-ES" altLang="ja-JP" sz="1600" b="0" dirty="0" smtClean="0">
                <a:solidFill>
                  <a:srgbClr val="5F5F5F"/>
                </a:solidFill>
                <a:latin typeface="Calibri"/>
              </a:rPr>
              <a:t>en los centros escolares serían</a:t>
            </a:r>
            <a:r>
              <a:rPr lang="es-ES" altLang="ja-JP" sz="1600" dirty="0">
                <a:solidFill>
                  <a:srgbClr val="007FC7"/>
                </a:solidFill>
                <a:latin typeface="Calibri"/>
              </a:rPr>
              <a:t> mayor información general para los profesores </a:t>
            </a:r>
            <a:r>
              <a:rPr lang="es-ES" altLang="ja-JP" sz="1600" b="0" smtClean="0">
                <a:solidFill>
                  <a:srgbClr val="5F5F5F"/>
                </a:solidFill>
                <a:latin typeface="Calibri"/>
              </a:rPr>
              <a:t>(69%), </a:t>
            </a:r>
            <a:r>
              <a:rPr lang="es-ES" altLang="ja-JP" sz="1600" b="0" dirty="0" smtClean="0">
                <a:solidFill>
                  <a:srgbClr val="5F5F5F"/>
                </a:solidFill>
                <a:latin typeface="Calibri"/>
              </a:rPr>
              <a:t>así como un enfermero (61%).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endParaRPr lang="es-ES" altLang="ja-JP" sz="1600" b="0" dirty="0">
              <a:solidFill>
                <a:srgbClr val="5F5F5F"/>
              </a:solidFill>
              <a:latin typeface="Calibri"/>
              <a:cs typeface="Times New Roman" pitchFamily="18" charset="0"/>
            </a:endParaRP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endParaRPr lang="es-ES" altLang="ja-JP" sz="1600" b="0" dirty="0" smtClean="0">
              <a:solidFill>
                <a:srgbClr val="616365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0917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402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19200" y="3038773"/>
            <a:ext cx="6978810" cy="1694854"/>
          </a:xfrm>
        </p:spPr>
        <p:txBody>
          <a:bodyPr>
            <a:normAutofit/>
          </a:bodyPr>
          <a:lstStyle/>
          <a:p>
            <a:r>
              <a:rPr lang="es-ES" dirty="0" smtClean="0"/>
              <a:t>3. Análisis de Resultados</a:t>
            </a:r>
            <a:br>
              <a:rPr lang="es-ES" dirty="0" smtClean="0"/>
            </a:br>
            <a:endParaRPr lang="es-ES" sz="2800" b="1" i="1" dirty="0"/>
          </a:p>
        </p:txBody>
      </p:sp>
      <p:sp>
        <p:nvSpPr>
          <p:cNvPr id="4" name="3 Rectángulo"/>
          <p:cNvSpPr/>
          <p:nvPr/>
        </p:nvSpPr>
        <p:spPr>
          <a:xfrm>
            <a:off x="3131840" y="4437112"/>
            <a:ext cx="5105400" cy="1314450"/>
          </a:xfrm>
          <a:prstGeom prst="rect">
            <a:avLst/>
          </a:prstGeom>
          <a:solidFill>
            <a:srgbClr val="6ECF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rgbClr val="002060"/>
                </a:solidFill>
              </a:rPr>
              <a:t>En este documento se presentan los datos de los </a:t>
            </a:r>
            <a:r>
              <a:rPr lang="es-ES" sz="2400" b="1" u="sng" dirty="0" smtClean="0">
                <a:solidFill>
                  <a:srgbClr val="002060"/>
                </a:solidFill>
              </a:rPr>
              <a:t>Niños con Diabetes en territorio nacional </a:t>
            </a:r>
            <a:r>
              <a:rPr lang="es-ES" b="1" dirty="0" smtClean="0">
                <a:solidFill>
                  <a:srgbClr val="002060"/>
                </a:solidFill>
              </a:rPr>
              <a:t>(Online)</a:t>
            </a:r>
            <a:endParaRPr lang="es-E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32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07_2010_Multicolor_Template_Standard_12_19_12">
  <a:themeElements>
    <a:clrScheme name="Multicolor">
      <a:dk1>
        <a:srgbClr val="5F5F5F"/>
      </a:dk1>
      <a:lt1>
        <a:srgbClr val="FFFFFF"/>
      </a:lt1>
      <a:dk2>
        <a:srgbClr val="000000"/>
      </a:dk2>
      <a:lt2>
        <a:srgbClr val="707276"/>
      </a:lt2>
      <a:accent1>
        <a:srgbClr val="009DD9"/>
      </a:accent1>
      <a:accent2>
        <a:srgbClr val="FF8300"/>
      </a:accent2>
      <a:accent3>
        <a:srgbClr val="B21DAC"/>
      </a:accent3>
      <a:accent4>
        <a:srgbClr val="D70036"/>
      </a:accent4>
      <a:accent5>
        <a:srgbClr val="707276"/>
      </a:accent5>
      <a:accent6>
        <a:srgbClr val="000000"/>
      </a:accent6>
      <a:hlink>
        <a:srgbClr val="B21DAC"/>
      </a:hlink>
      <a:folHlink>
        <a:srgbClr val="D7003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>
            <a:lumMod val="20000"/>
            <a:lumOff val="80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 name="Yellow">
      <a:srgbClr val="FFCD00"/>
    </a:custClr>
    <a:custClr name="Dark Red">
      <a:srgbClr val="9B0C10"/>
    </a:custClr>
    <a:custClr name="Light Red">
      <a:srgbClr val="F69493"/>
    </a:custClr>
    <a:custClr name="Pale Red">
      <a:srgbClr val="FACAC7"/>
    </a:custClr>
    <a:custClr name="Dark Purple">
      <a:srgbClr val="80076B"/>
    </a:custClr>
    <a:custClr name="Light Purple">
      <a:srgbClr val="DE98D5"/>
    </a:custClr>
    <a:custClr name="Pale Purple">
      <a:srgbClr val="F0CCEB"/>
    </a:custClr>
    <a:custClr name="Dark Orange">
      <a:srgbClr val="F15722"/>
    </a:custClr>
    <a:custClr name="Light Orange">
      <a:srgbClr val="FCBC85"/>
    </a:custClr>
    <a:custClr name="Pale Orange">
      <a:srgbClr val="FEDBBD"/>
    </a:custClr>
    <a:custClr name="Dark Cyan">
      <a:srgbClr val="007FC7"/>
    </a:custClr>
    <a:custClr name="Light Cyan">
      <a:srgbClr val="6ECFF6"/>
    </a:custClr>
    <a:custClr name="Pale Cyan">
      <a:srgbClr val="B9E5FB"/>
    </a:custClr>
    <a:custClr name="Dark Green">
      <a:srgbClr val="218535"/>
    </a:custClr>
    <a:custClr name="Green">
      <a:srgbClr val="8DC63F"/>
    </a:custClr>
    <a:custClr name="Light Green">
      <a:srgbClr val="C4DF9B"/>
    </a:custClr>
    <a:custClr name="Pale Green">
      <a:srgbClr val="E0EED0"/>
    </a:custClr>
    <a:custClr name="Light Gray">
      <a:srgbClr val="B6B6B9"/>
    </a:custClr>
  </a:custClr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1313</TotalTime>
  <Words>7950</Words>
  <Application>Microsoft Office PowerPoint</Application>
  <PresentationFormat>Presentación en pantalla (4:3)</PresentationFormat>
  <Paragraphs>1018</Paragraphs>
  <Slides>88</Slides>
  <Notes>4</Notes>
  <HiddenSlides>3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88</vt:i4>
      </vt:variant>
    </vt:vector>
  </HeadingPairs>
  <TitlesOfParts>
    <vt:vector size="96" baseType="lpstr">
      <vt:lpstr>ＭＳ Ｐゴシック</vt:lpstr>
      <vt:lpstr>ＭＳ Ｐゴシック</vt:lpstr>
      <vt:lpstr>Arial</vt:lpstr>
      <vt:lpstr>Calibri</vt:lpstr>
      <vt:lpstr>Times New Roman</vt:lpstr>
      <vt:lpstr>Trebuchet MS</vt:lpstr>
      <vt:lpstr>Wingdings</vt:lpstr>
      <vt:lpstr>2007_2010_Multicolor_Template_Standard_12_19_12</vt:lpstr>
      <vt:lpstr>Presentación de PowerPoint</vt:lpstr>
      <vt:lpstr>Presentación de PowerPoint</vt:lpstr>
      <vt:lpstr>1. Executive summary  y ficha tÉcnica</vt:lpstr>
      <vt:lpstr>Presentación de PowerPoint</vt:lpstr>
      <vt:lpstr>Ficha técnica (I)</vt:lpstr>
      <vt:lpstr>Ficha técnica (II)</vt:lpstr>
      <vt:lpstr>DISTRIBUICIÓN DE LA MUESTRA: HIJOS (I)</vt:lpstr>
      <vt:lpstr>DISTRIBUICIÓN DE LA MUESTRA: HIJOS (I)</vt:lpstr>
      <vt:lpstr>3. Análisis de Resultados </vt:lpstr>
      <vt:lpstr>3. Análisis de resultados   1. Sobre la vida del niño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3. Análisis de RESULTADOS  2. En el colegio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3. Análisis de RESULTADOS  3. Sobre la alimentación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3. Análisis de RESULTADOS  4. Sobre el deporte y actividades extraescolares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3. Análisis de RESULTADOS  5. SOBRE TUS COMPAÑEROS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3. Análisis de RESULTADOS  6. AYUDA NECESARIA y preocupaciones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4. CONCLUSIONES  </vt:lpstr>
      <vt:lpstr>Presentación de PowerPoint</vt:lpstr>
      <vt:lpstr>Presentación de PowerPoint</vt:lpstr>
      <vt:lpstr>Presentación de PowerPoint</vt:lpstr>
      <vt:lpstr>Presentación de PowerPoint</vt:lpstr>
    </vt:vector>
  </TitlesOfParts>
  <Company>Nielsen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3. Análisis de RESULTADOS  5. Alumnos mayores de 13 años</dc:title>
  <dc:creator>Hereza, Mirian</dc:creator>
  <cp:lastModifiedBy>Pilar Bodas</cp:lastModifiedBy>
  <cp:revision>148</cp:revision>
  <dcterms:created xsi:type="dcterms:W3CDTF">2014-02-26T11:25:04Z</dcterms:created>
  <dcterms:modified xsi:type="dcterms:W3CDTF">2015-02-24T08:47:20Z</dcterms:modified>
</cp:coreProperties>
</file>