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drawings/drawing1.xml" ContentType="application/vnd.openxmlformats-officedocument.drawingml.chartshapes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drawings/drawing2.xml" ContentType="application/vnd.openxmlformats-officedocument.drawingml.chartshapes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ppt/charts/chart47.xml" ContentType="application/vnd.openxmlformats-officedocument.drawingml.chart+xml"/>
  <Override PartName="/ppt/charts/chart48.xml" ContentType="application/vnd.openxmlformats-officedocument.drawingml.chart+xml"/>
  <Override PartName="/ppt/charts/chart49.xml" ContentType="application/vnd.openxmlformats-officedocument.drawingml.chart+xml"/>
  <Override PartName="/ppt/charts/chart50.xml" ContentType="application/vnd.openxmlformats-officedocument.drawingml.chart+xml"/>
  <Override PartName="/ppt/charts/chart51.xml" ContentType="application/vnd.openxmlformats-officedocument.drawingml.chart+xml"/>
  <Override PartName="/ppt/charts/chart52.xml" ContentType="application/vnd.openxmlformats-officedocument.drawingml.chart+xml"/>
  <Override PartName="/ppt/charts/chart53.xml" ContentType="application/vnd.openxmlformats-officedocument.drawingml.chart+xml"/>
  <Override PartName="/ppt/charts/chart54.xml" ContentType="application/vnd.openxmlformats-officedocument.drawingml.chart+xml"/>
  <Override PartName="/ppt/charts/chart55.xml" ContentType="application/vnd.openxmlformats-officedocument.drawingml.chart+xml"/>
  <Override PartName="/ppt/charts/chart56.xml" ContentType="application/vnd.openxmlformats-officedocument.drawingml.chart+xml"/>
  <Override PartName="/ppt/charts/chart57.xml" ContentType="application/vnd.openxmlformats-officedocument.drawingml.chart+xml"/>
  <Override PartName="/ppt/charts/chart58.xml" ContentType="application/vnd.openxmlformats-officedocument.drawingml.chart+xml"/>
  <Override PartName="/ppt/charts/chart59.xml" ContentType="application/vnd.openxmlformats-officedocument.drawingml.chart+xml"/>
  <Override PartName="/ppt/charts/chart60.xml" ContentType="application/vnd.openxmlformats-officedocument.drawingml.chart+xml"/>
  <Override PartName="/ppt/charts/chart61.xml" ContentType="application/vnd.openxmlformats-officedocument.drawingml.chart+xml"/>
  <Override PartName="/ppt/charts/chart62.xml" ContentType="application/vnd.openxmlformats-officedocument.drawingml.chart+xml"/>
  <Override PartName="/ppt/charts/chart63.xml" ContentType="application/vnd.openxmlformats-officedocument.drawingml.chart+xml"/>
  <Override PartName="/ppt/charts/chart64.xml" ContentType="application/vnd.openxmlformats-officedocument.drawingml.chart+xml"/>
  <Override PartName="/ppt/notesSlides/notesSlide4.xml" ContentType="application/vnd.openxmlformats-officedocument.presentationml.notesSlide+xml"/>
  <Override PartName="/ppt/charts/chart65.xml" ContentType="application/vnd.openxmlformats-officedocument.drawingml.chart+xml"/>
  <Override PartName="/ppt/charts/chart66.xml" ContentType="application/vnd.openxmlformats-officedocument.drawingml.chart+xml"/>
  <Override PartName="/ppt/charts/chart67.xml" ContentType="application/vnd.openxmlformats-officedocument.drawingml.chart+xml"/>
  <Override PartName="/ppt/notesSlides/notesSlide5.xml" ContentType="application/vnd.openxmlformats-officedocument.presentationml.notesSlide+xml"/>
  <Override PartName="/ppt/charts/chart68.xml" ContentType="application/vnd.openxmlformats-officedocument.drawingml.chart+xml"/>
  <Override PartName="/ppt/charts/chart69.xml" ContentType="application/vnd.openxmlformats-officedocument.drawingml.chart+xml"/>
  <Override PartName="/ppt/charts/chart70.xml" ContentType="application/vnd.openxmlformats-officedocument.drawingml.chart+xml"/>
  <Override PartName="/ppt/charts/chart71.xml" ContentType="application/vnd.openxmlformats-officedocument.drawingml.chart+xml"/>
  <Override PartName="/ppt/charts/chart72.xml" ContentType="application/vnd.openxmlformats-officedocument.drawingml.chart+xml"/>
  <Override PartName="/ppt/charts/chart73.xml" ContentType="application/vnd.openxmlformats-officedocument.drawingml.chart+xml"/>
  <Override PartName="/ppt/charts/chart74.xml" ContentType="application/vnd.openxmlformats-officedocument.drawingml.chart+xml"/>
  <Override PartName="/ppt/charts/chart75.xml" ContentType="application/vnd.openxmlformats-officedocument.drawingml.chart+xml"/>
  <Override PartName="/ppt/charts/chart76.xml" ContentType="application/vnd.openxmlformats-officedocument.drawingml.chart+xml"/>
  <Override PartName="/ppt/charts/chart77.xml" ContentType="application/vnd.openxmlformats-officedocument.drawingml.chart+xml"/>
  <Override PartName="/ppt/charts/chart78.xml" ContentType="application/vnd.openxmlformats-officedocument.drawingml.chart+xml"/>
  <Override PartName="/ppt/charts/chart79.xml" ContentType="application/vnd.openxmlformats-officedocument.drawingml.chart+xml"/>
  <Override PartName="/ppt/charts/chart80.xml" ContentType="application/vnd.openxmlformats-officedocument.drawingml.chart+xml"/>
  <Override PartName="/ppt/charts/chart81.xml" ContentType="application/vnd.openxmlformats-officedocument.drawingml.chart+xml"/>
  <Override PartName="/ppt/charts/chart82.xml" ContentType="application/vnd.openxmlformats-officedocument.drawingml.chart+xml"/>
  <Override PartName="/ppt/charts/chart83.xml" ContentType="application/vnd.openxmlformats-officedocument.drawingml.chart+xml"/>
  <Override PartName="/ppt/notesSlides/notesSlide6.xml" ContentType="application/vnd.openxmlformats-officedocument.presentationml.notesSlide+xml"/>
  <Override PartName="/ppt/charts/chart84.xml" ContentType="application/vnd.openxmlformats-officedocument.drawingml.chart+xml"/>
  <Override PartName="/ppt/charts/chart85.xml" ContentType="application/vnd.openxmlformats-officedocument.drawingml.chart+xml"/>
  <Override PartName="/ppt/charts/chart8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</p:sldMasterIdLst>
  <p:notesMasterIdLst>
    <p:notesMasterId r:id="rId74"/>
  </p:notesMasterIdLst>
  <p:handoutMasterIdLst>
    <p:handoutMasterId r:id="rId75"/>
  </p:handoutMasterIdLst>
  <p:sldIdLst>
    <p:sldId id="332" r:id="rId3"/>
    <p:sldId id="333" r:id="rId4"/>
    <p:sldId id="334" r:id="rId5"/>
    <p:sldId id="335" r:id="rId6"/>
    <p:sldId id="336" r:id="rId7"/>
    <p:sldId id="337" r:id="rId8"/>
    <p:sldId id="346" r:id="rId9"/>
    <p:sldId id="317" r:id="rId10"/>
    <p:sldId id="318" r:id="rId11"/>
    <p:sldId id="320" r:id="rId12"/>
    <p:sldId id="292" r:id="rId13"/>
    <p:sldId id="293" r:id="rId14"/>
    <p:sldId id="294" r:id="rId15"/>
    <p:sldId id="295" r:id="rId16"/>
    <p:sldId id="296" r:id="rId17"/>
    <p:sldId id="299" r:id="rId18"/>
    <p:sldId id="297" r:id="rId19"/>
    <p:sldId id="298" r:id="rId20"/>
    <p:sldId id="302" r:id="rId21"/>
    <p:sldId id="322" r:id="rId22"/>
    <p:sldId id="278" r:id="rId23"/>
    <p:sldId id="303" r:id="rId24"/>
    <p:sldId id="301" r:id="rId25"/>
    <p:sldId id="304" r:id="rId26"/>
    <p:sldId id="338" r:id="rId27"/>
    <p:sldId id="339" r:id="rId28"/>
    <p:sldId id="323" r:id="rId29"/>
    <p:sldId id="307" r:id="rId30"/>
    <p:sldId id="279" r:id="rId31"/>
    <p:sldId id="280" r:id="rId32"/>
    <p:sldId id="281" r:id="rId33"/>
    <p:sldId id="326" r:id="rId34"/>
    <p:sldId id="327" r:id="rId35"/>
    <p:sldId id="328" r:id="rId36"/>
    <p:sldId id="282" r:id="rId37"/>
    <p:sldId id="283" r:id="rId38"/>
    <p:sldId id="284" r:id="rId39"/>
    <p:sldId id="345" r:id="rId40"/>
    <p:sldId id="285" r:id="rId41"/>
    <p:sldId id="286" r:id="rId42"/>
    <p:sldId id="287" r:id="rId43"/>
    <p:sldId id="288" r:id="rId44"/>
    <p:sldId id="329" r:id="rId45"/>
    <p:sldId id="330" r:id="rId46"/>
    <p:sldId id="289" r:id="rId47"/>
    <p:sldId id="290" r:id="rId48"/>
    <p:sldId id="291" r:id="rId49"/>
    <p:sldId id="273" r:id="rId50"/>
    <p:sldId id="274" r:id="rId51"/>
    <p:sldId id="275" r:id="rId52"/>
    <p:sldId id="276" r:id="rId53"/>
    <p:sldId id="277" r:id="rId54"/>
    <p:sldId id="269" r:id="rId55"/>
    <p:sldId id="270" r:id="rId56"/>
    <p:sldId id="271" r:id="rId57"/>
    <p:sldId id="272" r:id="rId58"/>
    <p:sldId id="261" r:id="rId59"/>
    <p:sldId id="263" r:id="rId60"/>
    <p:sldId id="264" r:id="rId61"/>
    <p:sldId id="265" r:id="rId62"/>
    <p:sldId id="331" r:id="rId63"/>
    <p:sldId id="266" r:id="rId64"/>
    <p:sldId id="267" r:id="rId65"/>
    <p:sldId id="268" r:id="rId66"/>
    <p:sldId id="258" r:id="rId67"/>
    <p:sldId id="260" r:id="rId68"/>
    <p:sldId id="340" r:id="rId69"/>
    <p:sldId id="341" r:id="rId70"/>
    <p:sldId id="342" r:id="rId71"/>
    <p:sldId id="343" r:id="rId72"/>
    <p:sldId id="344" r:id="rId73"/>
  </p:sldIdLst>
  <p:sldSz cx="9144000" cy="6858000" type="screen4x3"/>
  <p:notesSz cx="6669088" cy="98679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7" d="100"/>
          <a:sy n="117" d="100"/>
        </p:scale>
        <p:origin x="10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notesMaster" Target="notesMasters/notesMaster1.xml"/><Relationship Id="rId79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Hoja_de_c_lculo_de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6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Hoja_de_c_lculo_de_Microsoft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4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5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6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7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8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9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4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40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41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42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43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44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45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46.xlsx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47.xlsx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48.xlsx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49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5.xlsx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50.xlsx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51.xlsx"/></Relationships>
</file>

<file path=ppt/charts/_rels/chart5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52.xlsx"/></Relationships>
</file>

<file path=ppt/charts/_rels/chart5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53.xlsx"/></Relationships>
</file>

<file path=ppt/charts/_rels/chart5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54.xlsx"/></Relationships>
</file>

<file path=ppt/charts/_rels/chart5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55.xlsx"/></Relationships>
</file>

<file path=ppt/charts/_rels/chart5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56.xlsx"/></Relationships>
</file>

<file path=ppt/charts/_rels/chart5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57.xlsx"/></Relationships>
</file>

<file path=ppt/charts/_rels/chart5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58.xlsx"/></Relationships>
</file>

<file path=ppt/charts/_rels/chart5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59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6.xlsx"/></Relationships>
</file>

<file path=ppt/charts/_rels/chart6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60.xlsx"/></Relationships>
</file>

<file path=ppt/charts/_rels/chart6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61.xlsx"/></Relationships>
</file>

<file path=ppt/charts/_rels/chart6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62.xlsx"/></Relationships>
</file>

<file path=ppt/charts/_rels/chart6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63.xlsx"/></Relationships>
</file>

<file path=ppt/charts/_rels/chart6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64.xlsx"/></Relationships>
</file>

<file path=ppt/charts/_rels/chart6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65.xlsx"/></Relationships>
</file>

<file path=ppt/charts/_rels/chart6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66.xlsx"/></Relationships>
</file>

<file path=ppt/charts/_rels/chart6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67.xlsx"/></Relationships>
</file>

<file path=ppt/charts/_rels/chart6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68.xlsx"/></Relationships>
</file>

<file path=ppt/charts/_rels/chart6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69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7.xlsx"/></Relationships>
</file>

<file path=ppt/charts/_rels/chart7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70.xlsx"/></Relationships>
</file>

<file path=ppt/charts/_rels/chart7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71.xlsx"/></Relationships>
</file>

<file path=ppt/charts/_rels/chart7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72.xlsx"/></Relationships>
</file>

<file path=ppt/charts/_rels/chart7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73.xlsx"/></Relationships>
</file>

<file path=ppt/charts/_rels/chart7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74.xlsx"/></Relationships>
</file>

<file path=ppt/charts/_rels/chart7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75.xlsx"/></Relationships>
</file>

<file path=ppt/charts/_rels/chart7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76.xlsx"/></Relationships>
</file>

<file path=ppt/charts/_rels/chart7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77.xlsx"/></Relationships>
</file>

<file path=ppt/charts/_rels/chart7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78.xlsx"/></Relationships>
</file>

<file path=ppt/charts/_rels/chart7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79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8.xlsx"/></Relationships>
</file>

<file path=ppt/charts/_rels/chart8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80.xlsx"/></Relationships>
</file>

<file path=ppt/charts/_rels/chart8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81.xlsx"/></Relationships>
</file>

<file path=ppt/charts/_rels/chart8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82.xlsx"/></Relationships>
</file>

<file path=ppt/charts/_rels/chart8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83.xlsx"/></Relationships>
</file>

<file path=ppt/charts/_rels/chart8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84.xlsx"/></Relationships>
</file>

<file path=ppt/charts/_rels/chart8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85.xlsx"/></Relationships>
</file>

<file path=ppt/charts/_rels/chart8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86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386768230058197"/>
          <c:y val="7.5231633667150827E-2"/>
          <c:w val="0.30618726463539886"/>
          <c:h val="0.6837191346227352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9726">
              <a:solidFill>
                <a:srgbClr val="000000"/>
              </a:solidFill>
              <a:prstDash val="solid"/>
            </a:ln>
            <a:effectLst/>
          </c:spPr>
          <c:dPt>
            <c:idx val="0"/>
            <c:bubble3D val="0"/>
            <c:spPr>
              <a:solidFill>
                <a:schemeClr val="accent3">
                  <a:lumMod val="20000"/>
                  <a:lumOff val="80000"/>
                </a:schemeClr>
              </a:solidFill>
              <a:ln w="19452"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accent1">
                  <a:lumMod val="75000"/>
                </a:schemeClr>
              </a:solidFill>
              <a:ln w="19452">
                <a:noFill/>
              </a:ln>
              <a:effectLst/>
            </c:spPr>
          </c:dPt>
          <c:dPt>
            <c:idx val="2"/>
            <c:bubble3D val="0"/>
            <c:spPr>
              <a:gradFill rotWithShape="0">
                <a:gsLst>
                  <a:gs pos="0">
                    <a:srgbClr xmlns:mc="http://schemas.openxmlformats.org/markup-compatibility/2006" xmlns:a14="http://schemas.microsoft.com/office/drawing/2010/main" val="000003" mc:Ignorable="a14" a14:legacySpreadsheetColorIndex="18">
                      <a:gamma/>
                      <a:shade val="86275"/>
                      <a:invGamma/>
                    </a:srgbClr>
                  </a:gs>
                  <a:gs pos="50000">
                    <a:srgbClr xmlns:mc="http://schemas.openxmlformats.org/markup-compatibility/2006" xmlns:a14="http://schemas.microsoft.com/office/drawing/2010/main" val="000080" mc:Ignorable="a14" a14:legacySpreadsheetColorIndex="18"/>
                  </a:gs>
                  <a:gs pos="100000">
                    <a:srgbClr xmlns:mc="http://schemas.openxmlformats.org/markup-compatibility/2006" xmlns:a14="http://schemas.microsoft.com/office/drawing/2010/main" val="000003" mc:Ignorable="a14" a14:legacySpreadsheetColorIndex="18">
                      <a:gamma/>
                      <a:shade val="86275"/>
                      <a:invGamma/>
                    </a:srgbClr>
                  </a:gs>
                </a:gsLst>
                <a:lin ang="5400000" scaled="1"/>
              </a:gradFill>
              <a:ln w="9726">
                <a:solidFill>
                  <a:srgbClr val="000000"/>
                </a:solidFill>
                <a:prstDash val="solid"/>
              </a:ln>
              <a:effectLst/>
            </c:spPr>
          </c:dPt>
          <c:dLbls>
            <c:dLbl>
              <c:idx val="0"/>
              <c:layout>
                <c:manualLayout>
                  <c:x val="0.10195334947991984"/>
                  <c:y val="-3.09526037498870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8.1401490493441725E-2"/>
                  <c:y val="-8.499084466096562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Mode val="edge"/>
                  <c:yMode val="edge"/>
                  <c:x val="0.31965174129353235"/>
                  <c:y val="0.26470588235294118"/>
                </c:manualLayout>
              </c:layout>
              <c:numFmt formatCode="0%" sourceLinked="0"/>
              <c:spPr>
                <a:noFill/>
                <a:ln w="19452">
                  <a:noFill/>
                </a:ln>
              </c:spPr>
              <c:txPr>
                <a:bodyPr/>
                <a:lstStyle/>
                <a:p>
                  <a:pPr>
                    <a:defRPr sz="1168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Mode val="edge"/>
                  <c:yMode val="edge"/>
                  <c:x val="0.32462686567164178"/>
                  <c:y val="0.25113122171945701"/>
                </c:manualLayout>
              </c:layout>
              <c:numFmt formatCode="0%" sourceLinked="0"/>
              <c:spPr>
                <a:noFill/>
                <a:ln w="19452">
                  <a:noFill/>
                </a:ln>
              </c:spPr>
              <c:txPr>
                <a:bodyPr/>
                <a:lstStyle/>
                <a:p>
                  <a:pPr>
                    <a:defRPr sz="919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Mode val="edge"/>
                  <c:yMode val="edge"/>
                  <c:x val="0.35199004975124376"/>
                  <c:y val="0.33936651583710409"/>
                </c:manualLayout>
              </c:layout>
              <c:numFmt formatCode="0%" sourceLinked="0"/>
              <c:spPr>
                <a:noFill/>
                <a:ln w="19452">
                  <a:noFill/>
                </a:ln>
              </c:spPr>
              <c:txPr>
                <a:bodyPr/>
                <a:lstStyle/>
                <a:p>
                  <a:pPr>
                    <a:defRPr sz="919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Mode val="edge"/>
                  <c:yMode val="edge"/>
                  <c:x val="0.30472636815920395"/>
                  <c:y val="0.34389140271493213"/>
                </c:manualLayout>
              </c:layout>
              <c:numFmt formatCode="0%" sourceLinked="0"/>
              <c:spPr>
                <a:noFill/>
                <a:ln w="19452">
                  <a:noFill/>
                </a:ln>
              </c:spPr>
              <c:txPr>
                <a:bodyPr/>
                <a:lstStyle/>
                <a:p>
                  <a:pPr>
                    <a:defRPr sz="919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 w="19452">
                <a:noFill/>
              </a:ln>
            </c:spPr>
            <c:txPr>
              <a:bodyPr/>
              <a:lstStyle/>
              <a:p>
                <a:pPr>
                  <a:defRPr sz="1225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s-E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Niña</c:v>
                </c:pt>
                <c:pt idx="1">
                  <c:v>Niño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0.48499999999999999</c:v>
                </c:pt>
                <c:pt idx="1">
                  <c:v>0.505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10"/>
        <c:holeSize val="40"/>
      </c:doughnutChart>
      <c:spPr>
        <a:noFill/>
        <a:ln w="19452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37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s-E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218899918382587"/>
          <c:y val="0.18071395617485131"/>
          <c:w val="0.31840796019900497"/>
          <c:h val="0.57918552036199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30303" mc:Ignorable="a14" a14:legacySpreadsheetColorIndex="44">
                    <a:gamma/>
                    <a:shade val="86275"/>
                    <a:invGamma/>
                  </a:srgbClr>
                </a:gs>
                <a:gs pos="50000">
                  <a:srgbClr xmlns:mc="http://schemas.openxmlformats.org/markup-compatibility/2006" xmlns:a14="http://schemas.microsoft.com/office/drawing/2010/main" val="99CCFF" mc:Ignorable="a14" a14:legacySpreadsheetColorIndex="44"/>
                </a:gs>
                <a:gs pos="100000">
                  <a:srgbClr xmlns:mc="http://schemas.openxmlformats.org/markup-compatibility/2006" xmlns:a14="http://schemas.microsoft.com/office/drawing/2010/main" val="030303" mc:Ignorable="a14" a14:legacySpreadsheetColorIndex="44">
                    <a:gamma/>
                    <a:shade val="86275"/>
                    <a:invGamma/>
                  </a:srgbClr>
                </a:gs>
              </a:gsLst>
              <a:lin ang="5400000" scaled="1"/>
            </a:gradFill>
            <a:ln w="9631">
              <a:solidFill>
                <a:srgbClr val="000000"/>
              </a:solidFill>
              <a:prstDash val="solid"/>
            </a:ln>
            <a:effectLst/>
          </c:spPr>
          <c:dPt>
            <c:idx val="0"/>
            <c:bubble3D val="0"/>
            <c:spPr>
              <a:solidFill>
                <a:srgbClr val="92D050"/>
              </a:solidFill>
              <a:ln w="19263">
                <a:noFill/>
              </a:ln>
              <a:effectLst/>
            </c:spPr>
          </c:dPt>
          <c:dPt>
            <c:idx val="1"/>
            <c:bubble3D val="0"/>
            <c:spPr>
              <a:solidFill>
                <a:srgbClr val="C4DF9B"/>
              </a:solidFill>
              <a:ln w="19263">
                <a:noFill/>
              </a:ln>
              <a:effectLst/>
            </c:spPr>
          </c:dPt>
          <c:dPt>
            <c:idx val="2"/>
            <c:bubble3D val="0"/>
            <c:spPr>
              <a:solidFill>
                <a:srgbClr val="FFC000"/>
              </a:solidFill>
              <a:ln w="19263">
                <a:noFill/>
              </a:ln>
              <a:effectLst/>
            </c:spPr>
          </c:dPt>
          <c:dPt>
            <c:idx val="3"/>
            <c:bubble3D val="0"/>
            <c:spPr>
              <a:solidFill>
                <a:srgbClr val="F15722"/>
              </a:solidFill>
              <a:ln w="19263">
                <a:noFill/>
              </a:ln>
              <a:effectLst/>
            </c:spPr>
          </c:dPt>
          <c:dPt>
            <c:idx val="4"/>
            <c:bubble3D val="0"/>
            <c:spPr>
              <a:solidFill>
                <a:schemeClr val="bg2"/>
              </a:solidFill>
              <a:ln w="9631">
                <a:noFill/>
                <a:prstDash val="solid"/>
              </a:ln>
              <a:effectLst/>
            </c:spPr>
          </c:dPt>
          <c:dLbls>
            <c:dLbl>
              <c:idx val="0"/>
              <c:layout>
                <c:manualLayout>
                  <c:x val="0.11695227849676076"/>
                  <c:y val="7.2811365296231072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9.5380984278240946E-2"/>
                  <c:y val="-3.644240770304547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8299809643469411E-2"/>
                  <c:y val="-0.106240310430075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0410370331124493E-3"/>
                  <c:y val="-0.1926681540312947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10668278831319389"/>
                  <c:y val="-0.1114812717496404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Mode val="edge"/>
                  <c:yMode val="edge"/>
                  <c:x val="0.30472636815920395"/>
                  <c:y val="0.3438914027149321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 w="19263">
                <a:noFill/>
              </a:ln>
            </c:spPr>
            <c:txPr>
              <a:bodyPr/>
              <a:lstStyle/>
              <a:p>
                <a:pPr>
                  <a:defRPr sz="1400" b="0" i="0" u="none" strike="noStrike" baseline="0">
                    <a:solidFill>
                      <a:srgbClr val="000000"/>
                    </a:solidFill>
                    <a:latin typeface="+mj-lt"/>
                    <a:ea typeface="Arial"/>
                    <a:cs typeface="Arial"/>
                  </a:defRPr>
                </a:pPr>
                <a:endParaRPr lang="es-E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Nunca</c:v>
                </c:pt>
                <c:pt idx="1">
                  <c:v>A veces</c:v>
                </c:pt>
                <c:pt idx="2">
                  <c:v>Muchas veces</c:v>
                </c:pt>
                <c:pt idx="3">
                  <c:v>Siempre</c:v>
                </c:pt>
                <c:pt idx="4">
                  <c:v>No contesta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72.399999999999991</c:v>
                </c:pt>
                <c:pt idx="1">
                  <c:v>23.5</c:v>
                </c:pt>
                <c:pt idx="2">
                  <c:v>1</c:v>
                </c:pt>
                <c:pt idx="3">
                  <c:v>2</c:v>
                </c:pt>
                <c:pt idx="4">
                  <c:v>1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10"/>
        <c:holeSize val="40"/>
      </c:doughnutChart>
      <c:spPr>
        <a:noFill/>
        <a:ln w="19263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36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s-E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0954826031863752"/>
          <c:y val="6.9424228961120299E-2"/>
          <c:w val="0.77728454428781424"/>
          <c:h val="0.79374546814835356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Siempre</c:v>
                </c:pt>
              </c:strCache>
            </c:strRef>
          </c:tx>
          <c:spPr>
            <a:solidFill>
              <a:srgbClr val="F15722"/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anchor="t" anchorCtr="0"/>
              <a:lstStyle/>
              <a:p>
                <a:pPr>
                  <a:defRPr sz="1100">
                    <a:solidFill>
                      <a:srgbClr val="FFFFFF"/>
                    </a:solidFill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Total</c:v>
                </c:pt>
                <c:pt idx="2">
                  <c:v>Entre 6 y 10</c:v>
                </c:pt>
                <c:pt idx="3">
                  <c:v>De 11 a 13</c:v>
                </c:pt>
                <c:pt idx="4">
                  <c:v>De 14 a 16</c:v>
                </c:pt>
                <c:pt idx="5">
                  <c:v>17 o 18 años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 formatCode="0%">
                  <c:v>0.01</c:v>
                </c:pt>
                <c:pt idx="2" formatCode="0%">
                  <c:v>2.5999999999999999E-2</c:v>
                </c:pt>
                <c:pt idx="3" formatCode="0%">
                  <c:v>0</c:v>
                </c:pt>
                <c:pt idx="4" formatCode="0%">
                  <c:v>0</c:v>
                </c:pt>
                <c:pt idx="5" formatCode="0%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Muchas veces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tx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Total</c:v>
                </c:pt>
                <c:pt idx="2">
                  <c:v>Entre 6 y 10</c:v>
                </c:pt>
                <c:pt idx="3">
                  <c:v>De 11 a 13</c:v>
                </c:pt>
                <c:pt idx="4">
                  <c:v>De 14 a 16</c:v>
                </c:pt>
                <c:pt idx="5">
                  <c:v>17 o 18 años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  <c:pt idx="0" formatCode="0%">
                  <c:v>0.01</c:v>
                </c:pt>
                <c:pt idx="2" formatCode="0%">
                  <c:v>2.5999999999999999E-2</c:v>
                </c:pt>
                <c:pt idx="3" formatCode="0%">
                  <c:v>0</c:v>
                </c:pt>
                <c:pt idx="4" formatCode="0%">
                  <c:v>0</c:v>
                </c:pt>
                <c:pt idx="5" formatCode="0%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A veces</c:v>
                </c:pt>
              </c:strCache>
            </c:strRef>
          </c:tx>
          <c:spPr>
            <a:solidFill>
              <a:srgbClr val="C4DF9B"/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2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Total</c:v>
                </c:pt>
                <c:pt idx="2">
                  <c:v>Entre 6 y 10</c:v>
                </c:pt>
                <c:pt idx="3">
                  <c:v>De 11 a 13</c:v>
                </c:pt>
                <c:pt idx="4">
                  <c:v>De 14 a 16</c:v>
                </c:pt>
                <c:pt idx="5">
                  <c:v>17 o 18 años</c:v>
                </c:pt>
              </c:strCache>
            </c:strRef>
          </c:cat>
          <c:val>
            <c:numRef>
              <c:f>Sheet1!$B$4:$G$4</c:f>
              <c:numCache>
                <c:formatCode>General</c:formatCode>
                <c:ptCount val="6"/>
                <c:pt idx="0" formatCode="0%">
                  <c:v>0.35399999999999998</c:v>
                </c:pt>
                <c:pt idx="2" formatCode="0%">
                  <c:v>0.56399999999999995</c:v>
                </c:pt>
                <c:pt idx="3" formatCode="0%">
                  <c:v>0.214</c:v>
                </c:pt>
                <c:pt idx="4" formatCode="0%">
                  <c:v>0.25</c:v>
                </c:pt>
                <c:pt idx="5" formatCode="0%">
                  <c:v>0.125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Nunca</c:v>
                </c:pt>
              </c:strCache>
            </c:strRef>
          </c:tx>
          <c:spPr>
            <a:solidFill>
              <a:srgbClr val="8DC63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Total</c:v>
                </c:pt>
                <c:pt idx="2">
                  <c:v>Entre 6 y 10</c:v>
                </c:pt>
                <c:pt idx="3">
                  <c:v>De 11 a 13</c:v>
                </c:pt>
                <c:pt idx="4">
                  <c:v>De 14 a 16</c:v>
                </c:pt>
                <c:pt idx="5">
                  <c:v>17 o 18 años</c:v>
                </c:pt>
              </c:strCache>
            </c:strRef>
          </c:cat>
          <c:val>
            <c:numRef>
              <c:f>Sheet1!$B$5:$G$5</c:f>
              <c:numCache>
                <c:formatCode>General</c:formatCode>
                <c:ptCount val="6"/>
                <c:pt idx="0" formatCode="0%">
                  <c:v>0.626</c:v>
                </c:pt>
                <c:pt idx="2" formatCode="0%">
                  <c:v>0.38500000000000001</c:v>
                </c:pt>
                <c:pt idx="3" formatCode="0%">
                  <c:v>0.78600000000000003</c:v>
                </c:pt>
                <c:pt idx="4" formatCode="0%">
                  <c:v>0.75</c:v>
                </c:pt>
                <c:pt idx="5" formatCode="0%">
                  <c:v>0.875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overlap val="100"/>
        <c:axId val="348572912"/>
        <c:axId val="348573472"/>
      </c:barChart>
      <c:catAx>
        <c:axId val="348572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8425" cmpd="sng">
            <a:solidFill>
              <a:srgbClr val="000000"/>
            </a:solidFill>
          </a:ln>
        </c:spPr>
        <c:txPr>
          <a:bodyPr rot="0" vert="horz" anchor="ctr"/>
          <a:lstStyle/>
          <a:p>
            <a:pPr>
              <a:defRPr sz="1100" cap="all" baseline="0">
                <a:solidFill>
                  <a:srgbClr val="5F5F5F"/>
                </a:solidFill>
              </a:defRPr>
            </a:pPr>
            <a:endParaRPr lang="es-ES"/>
          </a:p>
        </c:txPr>
        <c:crossAx val="348573472"/>
        <c:crosses val="autoZero"/>
        <c:auto val="1"/>
        <c:lblAlgn val="ctr"/>
        <c:lblOffset val="100"/>
        <c:noMultiLvlLbl val="0"/>
      </c:catAx>
      <c:valAx>
        <c:axId val="348573472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solidFill>
              <a:srgbClr val="000000"/>
            </a:solidFill>
          </a:ln>
        </c:spPr>
        <c:txPr>
          <a:bodyPr/>
          <a:lstStyle/>
          <a:p>
            <a:pPr>
              <a:defRPr sz="700" baseline="0">
                <a:solidFill>
                  <a:srgbClr val="5F5F5F"/>
                </a:solidFill>
              </a:defRPr>
            </a:pPr>
            <a:endParaRPr lang="es-ES"/>
          </a:p>
        </c:txPr>
        <c:crossAx val="348572912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9.3546030802753415E-3"/>
          <c:y val="0.1766668745996656"/>
          <c:w val="0.11610013370970138"/>
          <c:h val="0.5366370693025074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000" baseline="0"/>
      </a:pPr>
      <a:endParaRPr lang="es-E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5476475079752153"/>
          <c:y val="0.13701696911589611"/>
          <c:w val="0.73206808104470822"/>
          <c:h val="0.62315390272595494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-3.0917872514413022E-3"/>
                  <c:y val="1.097440944881889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9.8050619854915966E-3"/>
                  <c:y val="1.930345399533132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7.7294681286032563E-3"/>
                  <c:y val="-1.065179352580927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5.6682111479835185E-17"/>
                  <c:y val="1.054625984251968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4.6376808771619532E-3"/>
                  <c:y val="-1.04166666666666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4.6376808771619532E-3"/>
                  <c:y val="-5.375929571303586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1.5458936257206511E-3"/>
                  <c:y val="1.697287839020122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1.1336422295967037E-16"/>
                  <c:y val="4.555719597550305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anchor="t" anchorCtr="0"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Sabes medirte la glucosa</c:v>
                </c:pt>
                <c:pt idx="1">
                  <c:v>Sabes si estás alto o bajo de Glucosa</c:v>
                </c:pt>
              </c:strCache>
            </c:strRef>
          </c:cat>
          <c:val>
            <c:numRef>
              <c:f>Sheet1!$B$2:$C$2</c:f>
              <c:numCache>
                <c:formatCode>0.00%</c:formatCode>
                <c:ptCount val="2"/>
                <c:pt idx="0">
                  <c:v>0</c:v>
                </c:pt>
                <c:pt idx="1">
                  <c:v>0.04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Sí</c:v>
                </c:pt>
              </c:strCache>
            </c:strRef>
          </c:tx>
          <c:spPr>
            <a:solidFill>
              <a:srgbClr val="8DC63F"/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tx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Sabes medirte la glucosa</c:v>
                </c:pt>
                <c:pt idx="1">
                  <c:v>Sabes si estás alto o bajo de Glucosa</c:v>
                </c:pt>
              </c:strCache>
            </c:strRef>
          </c:cat>
          <c:val>
            <c:numRef>
              <c:f>Sheet1!$B$3:$C$3</c:f>
              <c:numCache>
                <c:formatCode>0.00%</c:formatCode>
                <c:ptCount val="2"/>
                <c:pt idx="0">
                  <c:v>1</c:v>
                </c:pt>
                <c:pt idx="1">
                  <c:v>0.96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overlap val="100"/>
        <c:axId val="348294528"/>
        <c:axId val="348295088"/>
      </c:barChart>
      <c:catAx>
        <c:axId val="348294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8425" cmpd="sng">
            <a:solidFill>
              <a:srgbClr val="000000"/>
            </a:solidFill>
          </a:ln>
        </c:spPr>
        <c:txPr>
          <a:bodyPr rot="0" vert="horz" anchor="ctr"/>
          <a:lstStyle/>
          <a:p>
            <a:pPr>
              <a:defRPr sz="1100" cap="all" baseline="0">
                <a:solidFill>
                  <a:srgbClr val="5F5F5F"/>
                </a:solidFill>
              </a:defRPr>
            </a:pPr>
            <a:endParaRPr lang="es-ES"/>
          </a:p>
        </c:txPr>
        <c:crossAx val="348295088"/>
        <c:crosses val="autoZero"/>
        <c:auto val="1"/>
        <c:lblAlgn val="ctr"/>
        <c:lblOffset val="100"/>
        <c:noMultiLvlLbl val="0"/>
      </c:catAx>
      <c:valAx>
        <c:axId val="348295088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solidFill>
              <a:srgbClr val="000000"/>
            </a:solidFill>
          </a:ln>
        </c:spPr>
        <c:txPr>
          <a:bodyPr/>
          <a:lstStyle/>
          <a:p>
            <a:pPr>
              <a:defRPr sz="700" baseline="0">
                <a:solidFill>
                  <a:srgbClr val="5F5F5F"/>
                </a:solidFill>
              </a:defRPr>
            </a:pPr>
            <a:endParaRPr lang="es-ES"/>
          </a:p>
        </c:txPr>
        <c:crossAx val="348294528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0.11998076046104894"/>
          <c:y val="0.13264929592892005"/>
          <c:w val="5.1684386120767478E-2"/>
          <c:h val="0.66909726124244828"/>
        </c:manualLayout>
      </c:layout>
      <c:overlay val="0"/>
      <c:txPr>
        <a:bodyPr/>
        <a:lstStyle/>
        <a:p>
          <a:pPr>
            <a:defRPr sz="1100">
              <a:solidFill>
                <a:srgbClr val="5F5F5F"/>
              </a:solidFill>
            </a:defRPr>
          </a:pPr>
          <a:endParaRPr lang="es-ES"/>
        </a:p>
      </c:txPr>
    </c:legend>
    <c:plotVisOnly val="1"/>
    <c:dispBlanksAs val="gap"/>
    <c:showDLblsOverMax val="0"/>
  </c:chart>
  <c:txPr>
    <a:bodyPr/>
    <a:lstStyle/>
    <a:p>
      <a:pPr>
        <a:defRPr sz="1000" baseline="0"/>
      </a:pPr>
      <a:endParaRPr lang="es-ES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0954826031863752"/>
          <c:y val="6.9424228961120299E-2"/>
          <c:w val="0.77728454428781424"/>
          <c:h val="0.79374546814835356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anchor="t" anchorCtr="0"/>
              <a:lstStyle/>
              <a:p>
                <a:pPr>
                  <a:defRPr sz="1100">
                    <a:solidFill>
                      <a:srgbClr val="FFFFFF"/>
                    </a:solidFill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Total</c:v>
                </c:pt>
                <c:pt idx="2">
                  <c:v>Entre 6 y 10</c:v>
                </c:pt>
                <c:pt idx="3">
                  <c:v>De 11 a 13</c:v>
                </c:pt>
                <c:pt idx="4">
                  <c:v>De 14 a 16</c:v>
                </c:pt>
                <c:pt idx="5">
                  <c:v>17 o 18 años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 formatCode="0.00%">
                  <c:v>0</c:v>
                </c:pt>
                <c:pt idx="2" formatCode="0.00%">
                  <c:v>0</c:v>
                </c:pt>
                <c:pt idx="3" formatCode="0.00%">
                  <c:v>0</c:v>
                </c:pt>
                <c:pt idx="4" formatCode="0.00%">
                  <c:v>0</c:v>
                </c:pt>
                <c:pt idx="5" formatCode="0.00%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Sí</c:v>
                </c:pt>
              </c:strCache>
            </c:strRef>
          </c:tx>
          <c:spPr>
            <a:solidFill>
              <a:srgbClr val="8DC63F"/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tx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Total</c:v>
                </c:pt>
                <c:pt idx="2">
                  <c:v>Entre 6 y 10</c:v>
                </c:pt>
                <c:pt idx="3">
                  <c:v>De 11 a 13</c:v>
                </c:pt>
                <c:pt idx="4">
                  <c:v>De 14 a 16</c:v>
                </c:pt>
                <c:pt idx="5">
                  <c:v>17 o 18 años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  <c:pt idx="0" formatCode="0.00%">
                  <c:v>1</c:v>
                </c:pt>
                <c:pt idx="2" formatCode="0.00%">
                  <c:v>1</c:v>
                </c:pt>
                <c:pt idx="3" formatCode="0.00%">
                  <c:v>1</c:v>
                </c:pt>
                <c:pt idx="4" formatCode="0.00%">
                  <c:v>1</c:v>
                </c:pt>
                <c:pt idx="5" formatCode="0.00%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overlap val="100"/>
        <c:axId val="348297888"/>
        <c:axId val="348298448"/>
      </c:barChart>
      <c:catAx>
        <c:axId val="348297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8425" cmpd="sng">
            <a:solidFill>
              <a:srgbClr val="000000"/>
            </a:solidFill>
          </a:ln>
        </c:spPr>
        <c:txPr>
          <a:bodyPr rot="0" vert="horz" anchor="ctr"/>
          <a:lstStyle/>
          <a:p>
            <a:pPr>
              <a:defRPr sz="1100" cap="all" baseline="0">
                <a:solidFill>
                  <a:srgbClr val="5F5F5F"/>
                </a:solidFill>
              </a:defRPr>
            </a:pPr>
            <a:endParaRPr lang="es-ES"/>
          </a:p>
        </c:txPr>
        <c:crossAx val="348298448"/>
        <c:crosses val="autoZero"/>
        <c:auto val="1"/>
        <c:lblAlgn val="ctr"/>
        <c:lblOffset val="100"/>
        <c:noMultiLvlLbl val="0"/>
      </c:catAx>
      <c:valAx>
        <c:axId val="348298448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solidFill>
              <a:srgbClr val="000000"/>
            </a:solidFill>
          </a:ln>
        </c:spPr>
        <c:txPr>
          <a:bodyPr/>
          <a:lstStyle/>
          <a:p>
            <a:pPr>
              <a:defRPr sz="700" baseline="0">
                <a:solidFill>
                  <a:srgbClr val="5F5F5F"/>
                </a:solidFill>
              </a:defRPr>
            </a:pPr>
            <a:endParaRPr lang="es-ES"/>
          </a:p>
        </c:txPr>
        <c:crossAx val="348297888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8.4826301193482875E-2"/>
          <c:y val="0.14120595297928182"/>
          <c:w val="5.1557965631654525E-2"/>
          <c:h val="0.6370775918635170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000" baseline="0"/>
      </a:pPr>
      <a:endParaRPr lang="es-E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0954826031863752"/>
          <c:y val="6.9424228961120299E-2"/>
          <c:w val="0.77728454428781424"/>
          <c:h val="0.79374546814835356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anchor="t" anchorCtr="0"/>
              <a:lstStyle/>
              <a:p>
                <a:pPr>
                  <a:defRPr sz="1100">
                    <a:solidFill>
                      <a:srgbClr val="FFFFFF"/>
                    </a:solidFill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Total</c:v>
                </c:pt>
                <c:pt idx="2">
                  <c:v>Entre 6 y 10</c:v>
                </c:pt>
                <c:pt idx="3">
                  <c:v>De 11 a 13</c:v>
                </c:pt>
                <c:pt idx="4">
                  <c:v>De 14 a 16</c:v>
                </c:pt>
                <c:pt idx="5">
                  <c:v>17 o 18 años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 formatCode="0%">
                  <c:v>0.04</c:v>
                </c:pt>
                <c:pt idx="2" formatCode="0%">
                  <c:v>7.6999999999999999E-2</c:v>
                </c:pt>
                <c:pt idx="3" formatCode="0%">
                  <c:v>3.5999999999999997E-2</c:v>
                </c:pt>
                <c:pt idx="4" formatCode="0%">
                  <c:v>0</c:v>
                </c:pt>
                <c:pt idx="5" formatCode="0%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Sí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tx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Total</c:v>
                </c:pt>
                <c:pt idx="2">
                  <c:v>Entre 6 y 10</c:v>
                </c:pt>
                <c:pt idx="3">
                  <c:v>De 11 a 13</c:v>
                </c:pt>
                <c:pt idx="4">
                  <c:v>De 14 a 16</c:v>
                </c:pt>
                <c:pt idx="5">
                  <c:v>17 o 18 años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  <c:pt idx="0" formatCode="0%">
                  <c:v>0.96</c:v>
                </c:pt>
                <c:pt idx="2" formatCode="0%">
                  <c:v>0.92300000000000004</c:v>
                </c:pt>
                <c:pt idx="3" formatCode="0%">
                  <c:v>0.96399999999999997</c:v>
                </c:pt>
                <c:pt idx="4" formatCode="0%">
                  <c:v>1</c:v>
                </c:pt>
                <c:pt idx="5" formatCode="0%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overlap val="100"/>
        <c:axId val="347442752"/>
        <c:axId val="347443312"/>
      </c:barChart>
      <c:catAx>
        <c:axId val="347442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8425" cmpd="sng">
            <a:solidFill>
              <a:srgbClr val="000000"/>
            </a:solidFill>
          </a:ln>
        </c:spPr>
        <c:txPr>
          <a:bodyPr rot="0" vert="horz" anchor="ctr"/>
          <a:lstStyle/>
          <a:p>
            <a:pPr>
              <a:defRPr sz="1100" cap="all" baseline="0">
                <a:solidFill>
                  <a:srgbClr val="5F5F5F"/>
                </a:solidFill>
              </a:defRPr>
            </a:pPr>
            <a:endParaRPr lang="es-ES"/>
          </a:p>
        </c:txPr>
        <c:crossAx val="347443312"/>
        <c:crosses val="autoZero"/>
        <c:auto val="1"/>
        <c:lblAlgn val="ctr"/>
        <c:lblOffset val="100"/>
        <c:noMultiLvlLbl val="0"/>
      </c:catAx>
      <c:valAx>
        <c:axId val="347443312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solidFill>
              <a:srgbClr val="000000"/>
            </a:solidFill>
          </a:ln>
        </c:spPr>
        <c:txPr>
          <a:bodyPr/>
          <a:lstStyle/>
          <a:p>
            <a:pPr>
              <a:defRPr sz="700" baseline="0">
                <a:solidFill>
                  <a:srgbClr val="5F5F5F"/>
                </a:solidFill>
              </a:defRPr>
            </a:pPr>
            <a:endParaRPr lang="es-ES"/>
          </a:p>
        </c:txPr>
        <c:crossAx val="347442752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0.10212189867775963"/>
          <c:y val="0.1766668745996656"/>
          <c:w val="5.3130292675679681E-2"/>
          <c:h val="0.6370775918635170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000" baseline="0"/>
      </a:pPr>
      <a:endParaRPr lang="es-E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0954826031863752"/>
          <c:y val="6.9424228961120299E-2"/>
          <c:w val="0.77728454428781424"/>
          <c:h val="0.79374546814835356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No contesta</c:v>
                </c:pt>
              </c:strCache>
            </c:strRef>
          </c:tx>
          <c:spPr>
            <a:solidFill>
              <a:schemeClr val="bg2">
                <a:lumMod val="60000"/>
                <a:lumOff val="40000"/>
              </a:schemeClr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anchor="t" anchorCtr="0"/>
              <a:lstStyle/>
              <a:p>
                <a:pPr>
                  <a:defRPr sz="1100">
                    <a:solidFill>
                      <a:srgbClr val="FFFFFF"/>
                    </a:solidFill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Total</c:v>
                </c:pt>
                <c:pt idx="2">
                  <c:v>Entre 6 y 10</c:v>
                </c:pt>
                <c:pt idx="3">
                  <c:v>De 11 a 13</c:v>
                </c:pt>
                <c:pt idx="4">
                  <c:v>De 14 a 16</c:v>
                </c:pt>
                <c:pt idx="5">
                  <c:v>17 o 18 años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 formatCode="0%">
                  <c:v>0.02</c:v>
                </c:pt>
                <c:pt idx="2" formatCode="0%">
                  <c:v>5.0999999999999997E-2</c:v>
                </c:pt>
                <c:pt idx="3" formatCode="0%">
                  <c:v>0</c:v>
                </c:pt>
                <c:pt idx="4" formatCode="0%">
                  <c:v>0</c:v>
                </c:pt>
                <c:pt idx="5" formatCode="0%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tx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Total</c:v>
                </c:pt>
                <c:pt idx="2">
                  <c:v>Entre 6 y 10</c:v>
                </c:pt>
                <c:pt idx="3">
                  <c:v>De 11 a 13</c:v>
                </c:pt>
                <c:pt idx="4">
                  <c:v>De 14 a 16</c:v>
                </c:pt>
                <c:pt idx="5">
                  <c:v>17 o 18 años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  <c:pt idx="0" formatCode="0%">
                  <c:v>0.55600000000000005</c:v>
                </c:pt>
                <c:pt idx="2" formatCode="0%">
                  <c:v>0.48699999999999999</c:v>
                </c:pt>
                <c:pt idx="3" formatCode="0%">
                  <c:v>0.57099999999999995</c:v>
                </c:pt>
                <c:pt idx="4" formatCode="0%">
                  <c:v>0.66700000000000004</c:v>
                </c:pt>
                <c:pt idx="5" formatCode="0%">
                  <c:v>0.5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Sí</c:v>
                </c:pt>
              </c:strCache>
            </c:strRef>
          </c:tx>
          <c:spPr>
            <a:solidFill>
              <a:srgbClr val="8DC63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Total</c:v>
                </c:pt>
                <c:pt idx="2">
                  <c:v>Entre 6 y 10</c:v>
                </c:pt>
                <c:pt idx="3">
                  <c:v>De 11 a 13</c:v>
                </c:pt>
                <c:pt idx="4">
                  <c:v>De 14 a 16</c:v>
                </c:pt>
                <c:pt idx="5">
                  <c:v>17 o 18 años</c:v>
                </c:pt>
              </c:strCache>
            </c:strRef>
          </c:cat>
          <c:val>
            <c:numRef>
              <c:f>Sheet1!$B$4:$G$4</c:f>
              <c:numCache>
                <c:formatCode>General</c:formatCode>
                <c:ptCount val="6"/>
                <c:pt idx="0" formatCode="0%">
                  <c:v>0.42399999999999999</c:v>
                </c:pt>
                <c:pt idx="2" formatCode="0%">
                  <c:v>0.46200000000000002</c:v>
                </c:pt>
                <c:pt idx="3" formatCode="0%">
                  <c:v>0.42899999999999999</c:v>
                </c:pt>
                <c:pt idx="4" formatCode="0%">
                  <c:v>0.33300000000000002</c:v>
                </c:pt>
                <c:pt idx="5" formatCode="0%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overlap val="100"/>
        <c:axId val="347446672"/>
        <c:axId val="347447232"/>
      </c:barChart>
      <c:catAx>
        <c:axId val="347446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8425" cmpd="sng">
            <a:solidFill>
              <a:srgbClr val="000000"/>
            </a:solidFill>
          </a:ln>
        </c:spPr>
        <c:txPr>
          <a:bodyPr rot="0" vert="horz" anchor="ctr"/>
          <a:lstStyle/>
          <a:p>
            <a:pPr>
              <a:defRPr sz="1100" cap="all" baseline="0">
                <a:solidFill>
                  <a:srgbClr val="5F5F5F"/>
                </a:solidFill>
              </a:defRPr>
            </a:pPr>
            <a:endParaRPr lang="es-ES"/>
          </a:p>
        </c:txPr>
        <c:crossAx val="347447232"/>
        <c:crosses val="autoZero"/>
        <c:auto val="1"/>
        <c:lblAlgn val="ctr"/>
        <c:lblOffset val="100"/>
        <c:noMultiLvlLbl val="0"/>
      </c:catAx>
      <c:valAx>
        <c:axId val="347447232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solidFill>
              <a:srgbClr val="000000"/>
            </a:solidFill>
          </a:ln>
        </c:spPr>
        <c:txPr>
          <a:bodyPr/>
          <a:lstStyle/>
          <a:p>
            <a:pPr>
              <a:defRPr sz="700" baseline="0">
                <a:solidFill>
                  <a:srgbClr val="5F5F5F"/>
                </a:solidFill>
              </a:defRPr>
            </a:pPr>
            <a:endParaRPr lang="es-ES"/>
          </a:p>
        </c:txPr>
        <c:crossAx val="347446672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5.3379760312979745E-2"/>
          <c:y val="4.900737141899815E-2"/>
          <c:w val="0.10394604565938692"/>
          <c:h val="0.7524110682973138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000" baseline="0"/>
      </a:pPr>
      <a:endParaRPr lang="es-E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0954826031863752"/>
          <c:y val="6.9424228961120299E-2"/>
          <c:w val="0.77728454428781424"/>
          <c:h val="0.79374546814835356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No lo sé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anchor="t" anchorCtr="0"/>
              <a:lstStyle/>
              <a:p>
                <a:pPr>
                  <a:defRPr sz="1100">
                    <a:solidFill>
                      <a:schemeClr val="bg2"/>
                    </a:solidFill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Total</c:v>
                </c:pt>
                <c:pt idx="2">
                  <c:v>Entre 6 y 10</c:v>
                </c:pt>
                <c:pt idx="3">
                  <c:v>De 11 a 13</c:v>
                </c:pt>
                <c:pt idx="4">
                  <c:v>De 14 a 16</c:v>
                </c:pt>
                <c:pt idx="5">
                  <c:v>17 o 18 años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 formatCode="0%">
                  <c:v>0.26200000000000001</c:v>
                </c:pt>
                <c:pt idx="2" formatCode="0%">
                  <c:v>0.33300000000000002</c:v>
                </c:pt>
                <c:pt idx="3" formatCode="0%">
                  <c:v>0.25</c:v>
                </c:pt>
                <c:pt idx="4" formatCode="0%">
                  <c:v>0.25</c:v>
                </c:pt>
                <c:pt idx="5" formatCode="0%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FFCD00"/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tx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Total</c:v>
                </c:pt>
                <c:pt idx="2">
                  <c:v>Entre 6 y 10</c:v>
                </c:pt>
                <c:pt idx="3">
                  <c:v>De 11 a 13</c:v>
                </c:pt>
                <c:pt idx="4">
                  <c:v>De 14 a 16</c:v>
                </c:pt>
                <c:pt idx="5">
                  <c:v>17 o 18 años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  <c:pt idx="0" formatCode="0%">
                  <c:v>0.28599999999999998</c:v>
                </c:pt>
                <c:pt idx="2" formatCode="0%">
                  <c:v>0.27800000000000002</c:v>
                </c:pt>
                <c:pt idx="3" formatCode="0%">
                  <c:v>0.33300000000000002</c:v>
                </c:pt>
                <c:pt idx="4" formatCode="0%">
                  <c:v>0.125</c:v>
                </c:pt>
                <c:pt idx="5" formatCode="0%">
                  <c:v>0.5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Sí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Total</c:v>
                </c:pt>
                <c:pt idx="2">
                  <c:v>Entre 6 y 10</c:v>
                </c:pt>
                <c:pt idx="3">
                  <c:v>De 11 a 13</c:v>
                </c:pt>
                <c:pt idx="4">
                  <c:v>De 14 a 16</c:v>
                </c:pt>
                <c:pt idx="5">
                  <c:v>17 o 18 años</c:v>
                </c:pt>
              </c:strCache>
            </c:strRef>
          </c:cat>
          <c:val>
            <c:numRef>
              <c:f>Sheet1!$B$4:$G$4</c:f>
              <c:numCache>
                <c:formatCode>General</c:formatCode>
                <c:ptCount val="6"/>
                <c:pt idx="0" formatCode="0%">
                  <c:v>0.45200000000000001</c:v>
                </c:pt>
                <c:pt idx="2" formatCode="0%">
                  <c:v>0.38900000000000001</c:v>
                </c:pt>
                <c:pt idx="3" formatCode="0%">
                  <c:v>0.41699999999999998</c:v>
                </c:pt>
                <c:pt idx="4" formatCode="0%">
                  <c:v>0.625</c:v>
                </c:pt>
                <c:pt idx="5" formatCode="0%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overlap val="100"/>
        <c:axId val="349536224"/>
        <c:axId val="349536784"/>
      </c:barChart>
      <c:catAx>
        <c:axId val="349536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8425" cmpd="sng">
            <a:solidFill>
              <a:srgbClr val="000000"/>
            </a:solidFill>
          </a:ln>
        </c:spPr>
        <c:txPr>
          <a:bodyPr rot="0" vert="horz" anchor="ctr"/>
          <a:lstStyle/>
          <a:p>
            <a:pPr>
              <a:defRPr sz="1100" cap="all" baseline="0">
                <a:solidFill>
                  <a:srgbClr val="5F5F5F"/>
                </a:solidFill>
              </a:defRPr>
            </a:pPr>
            <a:endParaRPr lang="es-ES"/>
          </a:p>
        </c:txPr>
        <c:crossAx val="349536784"/>
        <c:crosses val="autoZero"/>
        <c:auto val="1"/>
        <c:lblAlgn val="ctr"/>
        <c:lblOffset val="100"/>
        <c:noMultiLvlLbl val="0"/>
      </c:catAx>
      <c:valAx>
        <c:axId val="349536784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solidFill>
              <a:srgbClr val="000000"/>
            </a:solidFill>
          </a:ln>
        </c:spPr>
        <c:txPr>
          <a:bodyPr/>
          <a:lstStyle/>
          <a:p>
            <a:pPr>
              <a:defRPr sz="700" baseline="0">
                <a:solidFill>
                  <a:srgbClr val="5F5F5F"/>
                </a:solidFill>
              </a:defRPr>
            </a:pPr>
            <a:endParaRPr lang="es-ES"/>
          </a:p>
        </c:txPr>
        <c:crossAx val="349536224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4.8662779180904274E-2"/>
          <c:y val="0.17666694588708326"/>
          <c:w val="7.8128435596493837E-2"/>
          <c:h val="0.6427260289272351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000" baseline="0"/>
      </a:pPr>
      <a:endParaRPr lang="es-E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520065426604279"/>
          <c:y val="6.049003668188347E-2"/>
          <c:w val="0.54180514518199963"/>
          <c:h val="0.87118644067796613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Lbls>
            <c:numFmt formatCode="0%" sourceLinked="0"/>
            <c:spPr>
              <a:noFill/>
              <a:ln w="16260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tx1"/>
                    </a:solidFill>
                    <a:latin typeface="+mn-lt"/>
                    <a:ea typeface="Arial"/>
                    <a:cs typeface="Arial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Compañeros</c:v>
                </c:pt>
                <c:pt idx="1">
                  <c:v>Profesor / tutor</c:v>
                </c:pt>
                <c:pt idx="2">
                  <c:v>Profesor de educación física</c:v>
                </c:pt>
                <c:pt idx="3">
                  <c:v>Director / Jefe de Estudios</c:v>
                </c:pt>
                <c:pt idx="4">
                  <c:v>Enfermera / enfermero</c:v>
                </c:pt>
                <c:pt idx="5">
                  <c:v>Responsable del comedor</c:v>
                </c:pt>
                <c:pt idx="6">
                  <c:v>Médico</c:v>
                </c:pt>
              </c:strCache>
            </c:strRef>
          </c:cat>
          <c:val>
            <c:numRef>
              <c:f>Sheet1!$B$2:$B$8</c:f>
              <c:numCache>
                <c:formatCode>0.00%</c:formatCode>
                <c:ptCount val="7"/>
                <c:pt idx="0">
                  <c:v>0.94899999999999995</c:v>
                </c:pt>
                <c:pt idx="1">
                  <c:v>0.91900000000000004</c:v>
                </c:pt>
                <c:pt idx="2">
                  <c:v>0.85899999999999999</c:v>
                </c:pt>
                <c:pt idx="3">
                  <c:v>0.73699999999999999</c:v>
                </c:pt>
                <c:pt idx="4">
                  <c:v>0.27300000000000002</c:v>
                </c:pt>
                <c:pt idx="5">
                  <c:v>0.27300000000000002</c:v>
                </c:pt>
                <c:pt idx="6">
                  <c:v>0.182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49225440"/>
        <c:axId val="349226000"/>
      </c:barChart>
      <c:catAx>
        <c:axId val="34922544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63500">
            <a:solidFill>
              <a:schemeClr val="tx1"/>
            </a:solidFill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chemeClr val="tx1"/>
                </a:solidFill>
                <a:latin typeface="+mn-lt"/>
                <a:ea typeface="Arial"/>
                <a:cs typeface="Arial"/>
              </a:defRPr>
            </a:pPr>
            <a:endParaRPr lang="es-ES"/>
          </a:p>
        </c:txPr>
        <c:crossAx val="3492260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49226000"/>
        <c:scaling>
          <c:orientation val="minMax"/>
          <c:max val="1"/>
          <c:min val="0"/>
        </c:scaling>
        <c:delete val="1"/>
        <c:axPos val="t"/>
        <c:numFmt formatCode="0.00%" sourceLinked="1"/>
        <c:majorTickMark val="out"/>
        <c:minorTickMark val="none"/>
        <c:tickLblPos val="nextTo"/>
        <c:crossAx val="349225440"/>
        <c:crosses val="autoZero"/>
        <c:crossBetween val="between"/>
      </c:valAx>
      <c:spPr>
        <a:noFill/>
        <a:ln w="1626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3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s-ES"/>
    </a:p>
  </c:txPr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23741350513004"/>
          <c:y val="0.13701696911589611"/>
          <c:w val="0.8044586282775259"/>
          <c:h val="0.49018766404199476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1">
                <a:lumMod val="20000"/>
                <a:lumOff val="80000"/>
              </a:schemeClr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anchor="t" anchorCtr="0"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Entre 6 y 10</c:v>
                </c:pt>
                <c:pt idx="1">
                  <c:v>De 11 a 13</c:v>
                </c:pt>
                <c:pt idx="2">
                  <c:v>De 14 a 16</c:v>
                </c:pt>
                <c:pt idx="3">
                  <c:v>17 o 18 años</c:v>
                </c:pt>
              </c:strCache>
            </c:strRef>
          </c:cat>
          <c:val>
            <c:numRef>
              <c:f>Sheet1!$B$2:$E$2</c:f>
              <c:numCache>
                <c:formatCode>0.00%</c:formatCode>
                <c:ptCount val="4"/>
                <c:pt idx="0">
                  <c:v>0.94899999999999995</c:v>
                </c:pt>
                <c:pt idx="1">
                  <c:v>0.96399999999999997</c:v>
                </c:pt>
                <c:pt idx="2">
                  <c:v>0.95799999999999996</c:v>
                </c:pt>
                <c:pt idx="3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overlap val="100"/>
        <c:axId val="349228240"/>
        <c:axId val="349228800"/>
      </c:barChart>
      <c:catAx>
        <c:axId val="349228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8425" cmpd="sng">
            <a:solidFill>
              <a:srgbClr val="000000"/>
            </a:solidFill>
          </a:ln>
        </c:spPr>
        <c:txPr>
          <a:bodyPr rot="0" vert="horz" anchor="ctr"/>
          <a:lstStyle/>
          <a:p>
            <a:pPr>
              <a:defRPr sz="800" cap="all" baseline="0">
                <a:solidFill>
                  <a:srgbClr val="5F5F5F"/>
                </a:solidFill>
              </a:defRPr>
            </a:pPr>
            <a:endParaRPr lang="es-ES"/>
          </a:p>
        </c:txPr>
        <c:crossAx val="349228800"/>
        <c:crosses val="autoZero"/>
        <c:auto val="1"/>
        <c:lblAlgn val="ctr"/>
        <c:lblOffset val="100"/>
        <c:noMultiLvlLbl val="0"/>
      </c:catAx>
      <c:valAx>
        <c:axId val="349228800"/>
        <c:scaling>
          <c:orientation val="minMax"/>
          <c:max val="1"/>
          <c:min val="0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solidFill>
              <a:srgbClr val="000000"/>
            </a:solidFill>
          </a:ln>
        </c:spPr>
        <c:txPr>
          <a:bodyPr/>
          <a:lstStyle/>
          <a:p>
            <a:pPr>
              <a:defRPr sz="700" baseline="0">
                <a:solidFill>
                  <a:srgbClr val="5F5F5F"/>
                </a:solidFill>
              </a:defRPr>
            </a:pPr>
            <a:endParaRPr lang="es-ES"/>
          </a:p>
        </c:txPr>
        <c:crossAx val="3492282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aseline="0"/>
      </a:pPr>
      <a:endParaRPr lang="es-E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23741350513004"/>
          <c:y val="0.13701696911589611"/>
          <c:w val="0.8044586282775259"/>
          <c:h val="0.4901876640419947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lumMod val="20000"/>
                <a:lumOff val="80000"/>
              </a:schemeClr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anchor="t" anchorCtr="0"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Entre 6 y 10</c:v>
                </c:pt>
                <c:pt idx="1">
                  <c:v>De 11 a 13</c:v>
                </c:pt>
                <c:pt idx="2">
                  <c:v>De 14 a 16</c:v>
                </c:pt>
                <c:pt idx="3">
                  <c:v>17 o 18 años</c:v>
                </c:pt>
              </c:strCache>
            </c:strRef>
          </c:cat>
          <c:val>
            <c:numRef>
              <c:f>Sheet1!$B$2:$E$2</c:f>
              <c:numCache>
                <c:formatCode>0%</c:formatCode>
                <c:ptCount val="4"/>
                <c:pt idx="0">
                  <c:v>0.33300000000000002</c:v>
                </c:pt>
                <c:pt idx="1">
                  <c:v>0.32100000000000001</c:v>
                </c:pt>
                <c:pt idx="2">
                  <c:v>0.20799999999999999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axId val="349231040"/>
        <c:axId val="349231600"/>
      </c:barChart>
      <c:catAx>
        <c:axId val="349231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8425" cmpd="sng">
            <a:solidFill>
              <a:srgbClr val="000000"/>
            </a:solidFill>
          </a:ln>
        </c:spPr>
        <c:txPr>
          <a:bodyPr rot="0" vert="horz" anchor="ctr"/>
          <a:lstStyle/>
          <a:p>
            <a:pPr>
              <a:defRPr sz="800" cap="all" baseline="0">
                <a:solidFill>
                  <a:srgbClr val="5F5F5F"/>
                </a:solidFill>
              </a:defRPr>
            </a:pPr>
            <a:endParaRPr lang="es-ES"/>
          </a:p>
        </c:txPr>
        <c:crossAx val="349231600"/>
        <c:crosses val="autoZero"/>
        <c:auto val="1"/>
        <c:lblAlgn val="ctr"/>
        <c:lblOffset val="100"/>
        <c:noMultiLvlLbl val="0"/>
      </c:catAx>
      <c:valAx>
        <c:axId val="349231600"/>
        <c:scaling>
          <c:orientation val="minMax"/>
          <c:max val="1"/>
          <c:min val="0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solidFill>
              <a:srgbClr val="000000"/>
            </a:solidFill>
          </a:ln>
        </c:spPr>
        <c:txPr>
          <a:bodyPr/>
          <a:lstStyle/>
          <a:p>
            <a:pPr>
              <a:defRPr sz="700" baseline="0">
                <a:solidFill>
                  <a:srgbClr val="5F5F5F"/>
                </a:solidFill>
              </a:defRPr>
            </a:pPr>
            <a:endParaRPr lang="es-ES"/>
          </a:p>
        </c:txPr>
        <c:crossAx val="3492310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aseline="0"/>
      </a:pPr>
      <a:endParaRPr lang="es-E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218905472636815"/>
          <c:y val="0.13122171945701358"/>
          <c:w val="0.31840796019900497"/>
          <c:h val="0.57918552036199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30303" mc:Ignorable="a14" a14:legacySpreadsheetColorIndex="44">
                    <a:gamma/>
                    <a:shade val="86275"/>
                    <a:invGamma/>
                  </a:srgbClr>
                </a:gs>
                <a:gs pos="50000">
                  <a:srgbClr xmlns:mc="http://schemas.openxmlformats.org/markup-compatibility/2006" xmlns:a14="http://schemas.microsoft.com/office/drawing/2010/main" val="99CCFF" mc:Ignorable="a14" a14:legacySpreadsheetColorIndex="44"/>
                </a:gs>
                <a:gs pos="100000">
                  <a:srgbClr xmlns:mc="http://schemas.openxmlformats.org/markup-compatibility/2006" xmlns:a14="http://schemas.microsoft.com/office/drawing/2010/main" val="030303" mc:Ignorable="a14" a14:legacySpreadsheetColorIndex="44">
                    <a:gamma/>
                    <a:shade val="86275"/>
                    <a:invGamma/>
                  </a:srgbClr>
                </a:gs>
              </a:gsLst>
              <a:lin ang="5400000" scaled="1"/>
            </a:gradFill>
            <a:ln w="9631">
              <a:solidFill>
                <a:srgbClr val="000000"/>
              </a:solidFill>
              <a:prstDash val="solid"/>
            </a:ln>
            <a:effectLst/>
          </c:spPr>
          <c:dPt>
            <c:idx val="0"/>
            <c:bubble3D val="0"/>
            <c:spPr>
              <a:solidFill>
                <a:schemeClr val="accent1">
                  <a:lumMod val="50000"/>
                </a:schemeClr>
              </a:solidFill>
              <a:ln w="19263">
                <a:noFill/>
              </a:ln>
              <a:effectLst/>
            </c:spPr>
          </c:dPt>
          <c:dPt>
            <c:idx val="1"/>
            <c:bubble3D val="0"/>
            <c:spPr>
              <a:solidFill>
                <a:srgbClr val="00364C"/>
              </a:solidFill>
              <a:ln w="19263"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263">
                <a:noFill/>
              </a:ln>
              <a:effectLst/>
            </c:spPr>
          </c:dPt>
          <c:dPt>
            <c:idx val="3"/>
            <c:bubble3D val="0"/>
            <c:spPr>
              <a:solidFill>
                <a:schemeClr val="accent1">
                  <a:lumMod val="75000"/>
                </a:schemeClr>
              </a:solidFill>
              <a:ln w="19263"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0.11695227849676076"/>
                  <c:y val="7.2811365296231072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0979966137987056"/>
                  <c:y val="4.415198565375825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110928441637103E-3"/>
                  <c:y val="-0.1490471414242728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13153313815107209"/>
                  <c:y val="-7.675830855948327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Mode val="edge"/>
                  <c:yMode val="edge"/>
                  <c:x val="0.35199004975124376"/>
                  <c:y val="0.33936651583710409"/>
                </c:manualLayout>
              </c:layout>
              <c:numFmt formatCode="0%" sourceLinked="0"/>
              <c:spPr>
                <a:noFill/>
                <a:ln w="19263">
                  <a:noFill/>
                </a:ln>
              </c:spPr>
              <c:txPr>
                <a:bodyPr/>
                <a:lstStyle/>
                <a:p>
                  <a:pPr>
                    <a:defRPr sz="91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Mode val="edge"/>
                  <c:yMode val="edge"/>
                  <c:x val="0.30472636815920395"/>
                  <c:y val="0.34389140271493213"/>
                </c:manualLayout>
              </c:layout>
              <c:numFmt formatCode="0%" sourceLinked="0"/>
              <c:spPr>
                <a:noFill/>
                <a:ln w="19263">
                  <a:noFill/>
                </a:ln>
              </c:spPr>
              <c:txPr>
                <a:bodyPr/>
                <a:lstStyle/>
                <a:p>
                  <a:pPr>
                    <a:defRPr sz="91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 w="19263">
                <a:noFill/>
              </a:ln>
            </c:spPr>
            <c:txPr>
              <a:bodyPr/>
              <a:lstStyle/>
              <a:p>
                <a:pPr>
                  <a:defRPr sz="1213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s-E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Público</c:v>
                </c:pt>
                <c:pt idx="1">
                  <c:v>Concertado</c:v>
                </c:pt>
                <c:pt idx="2">
                  <c:v>Privado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0.52500000000000002</c:v>
                </c:pt>
                <c:pt idx="1">
                  <c:v>0.38400000000000001</c:v>
                </c:pt>
                <c:pt idx="2">
                  <c:v>9.0999999999999998E-2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10"/>
        <c:holeSize val="40"/>
      </c:doughnutChart>
      <c:spPr>
        <a:noFill/>
        <a:ln w="19263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36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s-E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23741350513004"/>
          <c:y val="0.13701696911589611"/>
          <c:w val="0.8044586282775259"/>
          <c:h val="0.4901876640419947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lumMod val="20000"/>
                <a:lumOff val="80000"/>
              </a:schemeClr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anchor="t" anchorCtr="0"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Entre 6 y 10</c:v>
                </c:pt>
                <c:pt idx="1">
                  <c:v>De 11 a 13</c:v>
                </c:pt>
                <c:pt idx="2">
                  <c:v>De 14 a 16</c:v>
                </c:pt>
                <c:pt idx="3">
                  <c:v>17 o 18 años</c:v>
                </c:pt>
              </c:strCache>
            </c:strRef>
          </c:cat>
          <c:val>
            <c:numRef>
              <c:f>Sheet1!$B$2:$E$2</c:f>
              <c:numCache>
                <c:formatCode>0%</c:formatCode>
                <c:ptCount val="4"/>
                <c:pt idx="0">
                  <c:v>0.23100000000000001</c:v>
                </c:pt>
                <c:pt idx="1">
                  <c:v>0.46400000000000002</c:v>
                </c:pt>
                <c:pt idx="2">
                  <c:v>0.16700000000000001</c:v>
                </c:pt>
                <c:pt idx="3">
                  <c:v>0.125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axId val="349233840"/>
        <c:axId val="349234400"/>
      </c:barChart>
      <c:catAx>
        <c:axId val="349233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8425" cmpd="sng">
            <a:solidFill>
              <a:srgbClr val="000000"/>
            </a:solidFill>
          </a:ln>
        </c:spPr>
        <c:txPr>
          <a:bodyPr rot="0" vert="horz" anchor="ctr"/>
          <a:lstStyle/>
          <a:p>
            <a:pPr>
              <a:defRPr sz="800" cap="all" baseline="0">
                <a:solidFill>
                  <a:srgbClr val="5F5F5F"/>
                </a:solidFill>
              </a:defRPr>
            </a:pPr>
            <a:endParaRPr lang="es-ES"/>
          </a:p>
        </c:txPr>
        <c:crossAx val="349234400"/>
        <c:crosses val="autoZero"/>
        <c:auto val="1"/>
        <c:lblAlgn val="ctr"/>
        <c:lblOffset val="100"/>
        <c:noMultiLvlLbl val="0"/>
      </c:catAx>
      <c:valAx>
        <c:axId val="349234400"/>
        <c:scaling>
          <c:orientation val="minMax"/>
          <c:max val="1"/>
          <c:min val="0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solidFill>
              <a:srgbClr val="000000"/>
            </a:solidFill>
          </a:ln>
        </c:spPr>
        <c:txPr>
          <a:bodyPr/>
          <a:lstStyle/>
          <a:p>
            <a:pPr>
              <a:defRPr sz="700" baseline="0">
                <a:solidFill>
                  <a:srgbClr val="5F5F5F"/>
                </a:solidFill>
              </a:defRPr>
            </a:pPr>
            <a:endParaRPr lang="es-ES"/>
          </a:p>
        </c:txPr>
        <c:crossAx val="3492338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aseline="0"/>
      </a:pPr>
      <a:endParaRPr lang="es-E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452438779140821"/>
          <c:y val="7.5848731129969385E-2"/>
          <c:w val="0.38463425558043779"/>
          <c:h val="0.87118644067796613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Lbls>
            <c:numFmt formatCode="0%" sourceLinked="0"/>
            <c:spPr>
              <a:noFill/>
              <a:ln w="16260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tx1"/>
                    </a:solidFill>
                    <a:latin typeface="+mn-lt"/>
                    <a:ea typeface="Arial"/>
                    <a:cs typeface="Arial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Que los profesores estuvieran
mejor informados sobre la
diabetes</c:v>
                </c:pt>
                <c:pt idx="1">
                  <c:v>Que hubiera un enfermero en
el colegio</c:v>
                </c:pt>
                <c:pt idx="2">
                  <c:v>Que mis compañeros estuvieran
mejor informados sobre la
Diabetes</c:v>
                </c:pt>
                <c:pt idx="3">
                  <c:v>Ninguna</c:v>
                </c:pt>
                <c:pt idx="4">
                  <c:v>Otras ayudas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0.495</c:v>
                </c:pt>
                <c:pt idx="1">
                  <c:v>0.46500000000000002</c:v>
                </c:pt>
                <c:pt idx="2">
                  <c:v>0.26300000000000001</c:v>
                </c:pt>
                <c:pt idx="3">
                  <c:v>0.20200000000000001</c:v>
                </c:pt>
                <c:pt idx="4">
                  <c:v>0.02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49236640"/>
        <c:axId val="349237200"/>
      </c:barChart>
      <c:catAx>
        <c:axId val="34923664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63500">
            <a:solidFill>
              <a:schemeClr val="tx1"/>
            </a:solidFill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chemeClr val="tx1"/>
                </a:solidFill>
                <a:latin typeface="+mn-lt"/>
                <a:ea typeface="Arial"/>
                <a:cs typeface="Arial"/>
              </a:defRPr>
            </a:pPr>
            <a:endParaRPr lang="es-ES"/>
          </a:p>
        </c:txPr>
        <c:crossAx val="3492372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49237200"/>
        <c:scaling>
          <c:orientation val="minMax"/>
          <c:max val="1"/>
          <c:min val="0"/>
        </c:scaling>
        <c:delete val="1"/>
        <c:axPos val="t"/>
        <c:numFmt formatCode="0.00%" sourceLinked="1"/>
        <c:majorTickMark val="out"/>
        <c:minorTickMark val="none"/>
        <c:tickLblPos val="nextTo"/>
        <c:crossAx val="349236640"/>
        <c:crosses val="autoZero"/>
        <c:crossBetween val="between"/>
      </c:valAx>
      <c:spPr>
        <a:noFill/>
        <a:ln w="1626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3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s-E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23741350513004"/>
          <c:y val="0.13701696911589611"/>
          <c:w val="0.8044586282775259"/>
          <c:h val="0.49018766404199476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1">
                <a:lumMod val="20000"/>
                <a:lumOff val="80000"/>
              </a:schemeClr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anchor="t" anchorCtr="0"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Entre 6 y 10</c:v>
                </c:pt>
                <c:pt idx="1">
                  <c:v>De 11 a 13</c:v>
                </c:pt>
                <c:pt idx="2">
                  <c:v>De 14 a 16</c:v>
                </c:pt>
                <c:pt idx="3">
                  <c:v>17 o 18 años</c:v>
                </c:pt>
              </c:strCache>
            </c:strRef>
          </c:cat>
          <c:val>
            <c:numRef>
              <c:f>Sheet1!$B$2:$E$2</c:f>
              <c:numCache>
                <c:formatCode>0%</c:formatCode>
                <c:ptCount val="4"/>
                <c:pt idx="0">
                  <c:v>0.64100000000000001</c:v>
                </c:pt>
                <c:pt idx="1">
                  <c:v>0.46400000000000002</c:v>
                </c:pt>
                <c:pt idx="2">
                  <c:v>0.29199999999999998</c:v>
                </c:pt>
                <c:pt idx="3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overlap val="100"/>
        <c:axId val="349239440"/>
        <c:axId val="349240000"/>
      </c:barChart>
      <c:catAx>
        <c:axId val="349239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8425" cmpd="sng">
            <a:solidFill>
              <a:srgbClr val="000000"/>
            </a:solidFill>
          </a:ln>
        </c:spPr>
        <c:txPr>
          <a:bodyPr rot="0" vert="horz" anchor="ctr"/>
          <a:lstStyle/>
          <a:p>
            <a:pPr>
              <a:defRPr sz="800" cap="all" baseline="0">
                <a:solidFill>
                  <a:srgbClr val="5F5F5F"/>
                </a:solidFill>
              </a:defRPr>
            </a:pPr>
            <a:endParaRPr lang="es-ES"/>
          </a:p>
        </c:txPr>
        <c:crossAx val="349240000"/>
        <c:crosses val="autoZero"/>
        <c:auto val="1"/>
        <c:lblAlgn val="ctr"/>
        <c:lblOffset val="100"/>
        <c:noMultiLvlLbl val="0"/>
      </c:catAx>
      <c:valAx>
        <c:axId val="349240000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solidFill>
              <a:srgbClr val="000000"/>
            </a:solidFill>
          </a:ln>
        </c:spPr>
        <c:txPr>
          <a:bodyPr/>
          <a:lstStyle/>
          <a:p>
            <a:pPr>
              <a:defRPr sz="700" baseline="0">
                <a:solidFill>
                  <a:srgbClr val="5F5F5F"/>
                </a:solidFill>
              </a:defRPr>
            </a:pPr>
            <a:endParaRPr lang="es-ES"/>
          </a:p>
        </c:txPr>
        <c:crossAx val="3492394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aseline="0"/>
      </a:pPr>
      <a:endParaRPr lang="es-E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23741350513004"/>
          <c:y val="0.13701696911589611"/>
          <c:w val="0.8044586282775259"/>
          <c:h val="0.4901876640419947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lumMod val="20000"/>
                <a:lumOff val="80000"/>
              </a:schemeClr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anchor="t" anchorCtr="0"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Entre 6 y 10</c:v>
                </c:pt>
                <c:pt idx="1">
                  <c:v>De 11 a 13</c:v>
                </c:pt>
                <c:pt idx="2">
                  <c:v>De 14 a 16</c:v>
                </c:pt>
                <c:pt idx="3">
                  <c:v>17 o 18 años</c:v>
                </c:pt>
              </c:strCache>
            </c:strRef>
          </c:cat>
          <c:val>
            <c:numRef>
              <c:f>Sheet1!$B$2:$E$2</c:f>
              <c:numCache>
                <c:formatCode>0%</c:formatCode>
                <c:ptCount val="4"/>
                <c:pt idx="0">
                  <c:v>0.33300000000000002</c:v>
                </c:pt>
                <c:pt idx="1">
                  <c:v>0.25</c:v>
                </c:pt>
                <c:pt idx="2">
                  <c:v>0.125</c:v>
                </c:pt>
                <c:pt idx="3">
                  <c:v>0.375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axId val="350404592"/>
        <c:axId val="350405152"/>
      </c:barChart>
      <c:catAx>
        <c:axId val="350404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8425" cmpd="sng">
            <a:solidFill>
              <a:srgbClr val="000000"/>
            </a:solidFill>
          </a:ln>
        </c:spPr>
        <c:txPr>
          <a:bodyPr rot="0" vert="horz" anchor="ctr"/>
          <a:lstStyle/>
          <a:p>
            <a:pPr>
              <a:defRPr sz="800" cap="all" baseline="0">
                <a:solidFill>
                  <a:srgbClr val="5F5F5F"/>
                </a:solidFill>
              </a:defRPr>
            </a:pPr>
            <a:endParaRPr lang="es-ES"/>
          </a:p>
        </c:txPr>
        <c:crossAx val="350405152"/>
        <c:crosses val="autoZero"/>
        <c:auto val="1"/>
        <c:lblAlgn val="ctr"/>
        <c:lblOffset val="100"/>
        <c:noMultiLvlLbl val="0"/>
      </c:catAx>
      <c:valAx>
        <c:axId val="350405152"/>
        <c:scaling>
          <c:orientation val="minMax"/>
          <c:max val="1"/>
          <c:min val="0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solidFill>
              <a:srgbClr val="000000"/>
            </a:solidFill>
          </a:ln>
        </c:spPr>
        <c:txPr>
          <a:bodyPr/>
          <a:lstStyle/>
          <a:p>
            <a:pPr>
              <a:defRPr sz="700" baseline="0">
                <a:solidFill>
                  <a:srgbClr val="5F5F5F"/>
                </a:solidFill>
              </a:defRPr>
            </a:pPr>
            <a:endParaRPr lang="es-ES"/>
          </a:p>
        </c:txPr>
        <c:crossAx val="3504045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aseline="0"/>
      </a:pPr>
      <a:endParaRPr lang="es-ES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452438779140821"/>
          <c:y val="7.5848731129969385E-2"/>
          <c:w val="0.38463425558043779"/>
          <c:h val="0.78501694696646129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Lbls>
            <c:numFmt formatCode="0%" sourceLinked="0"/>
            <c:spPr>
              <a:noFill/>
              <a:ln w="16260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tx1"/>
                    </a:solidFill>
                    <a:latin typeface="+mn-lt"/>
                    <a:ea typeface="Arial"/>
                    <a:cs typeface="Arial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Tus padres</c:v>
                </c:pt>
                <c:pt idx="1">
                  <c:v>Tú mismo</c:v>
                </c:pt>
                <c:pt idx="2">
                  <c:v>Tu médico o educador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0.93899999999999995</c:v>
                </c:pt>
                <c:pt idx="1">
                  <c:v>0.34300000000000003</c:v>
                </c:pt>
                <c:pt idx="2">
                  <c:v>0.01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50407952"/>
        <c:axId val="350408512"/>
      </c:barChart>
      <c:catAx>
        <c:axId val="35040795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63500">
            <a:solidFill>
              <a:schemeClr val="tx1"/>
            </a:solidFill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chemeClr val="tx1"/>
                </a:solidFill>
                <a:latin typeface="+mn-lt"/>
                <a:ea typeface="Arial"/>
                <a:cs typeface="Arial"/>
              </a:defRPr>
            </a:pPr>
            <a:endParaRPr lang="es-ES"/>
          </a:p>
        </c:txPr>
        <c:crossAx val="3504085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50408512"/>
        <c:scaling>
          <c:orientation val="minMax"/>
          <c:max val="1"/>
          <c:min val="0"/>
        </c:scaling>
        <c:delete val="1"/>
        <c:axPos val="t"/>
        <c:numFmt formatCode="0.00%" sourceLinked="1"/>
        <c:majorTickMark val="out"/>
        <c:minorTickMark val="none"/>
        <c:tickLblPos val="nextTo"/>
        <c:crossAx val="350407952"/>
        <c:crosses val="autoZero"/>
        <c:crossBetween val="between"/>
      </c:valAx>
      <c:spPr>
        <a:noFill/>
        <a:ln w="1626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3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s-ES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23741350513004"/>
          <c:y val="0.13701696911589611"/>
          <c:w val="0.8044586282775259"/>
          <c:h val="0.49018766404199476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1">
                <a:lumMod val="20000"/>
                <a:lumOff val="80000"/>
              </a:schemeClr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anchor="t" anchorCtr="0"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Entre 6 y 10</c:v>
                </c:pt>
                <c:pt idx="1">
                  <c:v>De 11 a 13</c:v>
                </c:pt>
                <c:pt idx="2">
                  <c:v>De 14 a 16</c:v>
                </c:pt>
                <c:pt idx="3">
                  <c:v>17 o 18 años</c:v>
                </c:pt>
              </c:strCache>
            </c:strRef>
          </c:cat>
          <c:val>
            <c:numRef>
              <c:f>Sheet1!$B$2:$E$2</c:f>
              <c:numCache>
                <c:formatCode>0%</c:formatCode>
                <c:ptCount val="4"/>
                <c:pt idx="0">
                  <c:v>0.154</c:v>
                </c:pt>
                <c:pt idx="1">
                  <c:v>0.39300000000000002</c:v>
                </c:pt>
                <c:pt idx="2">
                  <c:v>0.54200000000000004</c:v>
                </c:pt>
                <c:pt idx="3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overlap val="100"/>
        <c:axId val="350410752"/>
        <c:axId val="350411312"/>
      </c:barChart>
      <c:catAx>
        <c:axId val="350410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8425" cmpd="sng">
            <a:solidFill>
              <a:srgbClr val="000000"/>
            </a:solidFill>
          </a:ln>
        </c:spPr>
        <c:txPr>
          <a:bodyPr rot="0" vert="horz" anchor="ctr"/>
          <a:lstStyle/>
          <a:p>
            <a:pPr>
              <a:defRPr sz="800" cap="all" baseline="0">
                <a:solidFill>
                  <a:srgbClr val="5F5F5F"/>
                </a:solidFill>
              </a:defRPr>
            </a:pPr>
            <a:endParaRPr lang="es-ES"/>
          </a:p>
        </c:txPr>
        <c:crossAx val="350411312"/>
        <c:crosses val="autoZero"/>
        <c:auto val="1"/>
        <c:lblAlgn val="ctr"/>
        <c:lblOffset val="100"/>
        <c:noMultiLvlLbl val="0"/>
      </c:catAx>
      <c:valAx>
        <c:axId val="350411312"/>
        <c:scaling>
          <c:orientation val="minMax"/>
          <c:max val="1"/>
          <c:min val="0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solidFill>
              <a:srgbClr val="000000"/>
            </a:solidFill>
          </a:ln>
        </c:spPr>
        <c:txPr>
          <a:bodyPr/>
          <a:lstStyle/>
          <a:p>
            <a:pPr>
              <a:defRPr sz="700" baseline="0">
                <a:solidFill>
                  <a:srgbClr val="5F5F5F"/>
                </a:solidFill>
              </a:defRPr>
            </a:pPr>
            <a:endParaRPr lang="es-ES"/>
          </a:p>
        </c:txPr>
        <c:crossAx val="3504107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aseline="0"/>
      </a:pPr>
      <a:endParaRPr lang="es-E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6476205009257564"/>
          <c:y val="6.1848251542390216E-2"/>
          <c:w val="0.72207064233249918"/>
          <c:h val="0.69832264576191194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No contesta</c:v>
                </c:pt>
              </c:strCache>
            </c:strRef>
          </c:tx>
          <c:spPr>
            <a:solidFill>
              <a:schemeClr val="bg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3.0917872514413022E-3"/>
                  <c:y val="1.097440944881889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7.7294681286032563E-3"/>
                  <c:y val="-1.065179352580927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5.6682111479835185E-17"/>
                  <c:y val="1.054625984251968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4.6376808771619532E-3"/>
                  <c:y val="-1.04166666666666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4.6376808771619532E-3"/>
                  <c:y val="-5.375929571303586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1.5458936257206511E-3"/>
                  <c:y val="1.697287839020122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1.1336422295967037E-16"/>
                  <c:y val="4.555719597550305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anchor="t" anchorCtr="0"/>
              <a:lstStyle/>
              <a:p>
                <a:pPr>
                  <a:defRPr sz="1200">
                    <a:solidFill>
                      <a:srgbClr val="FFFFFF"/>
                    </a:solidFill>
                  </a:defRPr>
                </a:pPr>
                <a:endParaRPr lang="es-E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Total</c:v>
                </c:pt>
                <c:pt idx="2">
                  <c:v>Entre 6 y 10</c:v>
                </c:pt>
                <c:pt idx="3">
                  <c:v>De 11 a 13</c:v>
                </c:pt>
                <c:pt idx="4">
                  <c:v>De 14 a 16</c:v>
                </c:pt>
                <c:pt idx="5">
                  <c:v>17 o 18 años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 formatCode="0%">
                  <c:v>0.01</c:v>
                </c:pt>
                <c:pt idx="2" formatCode="0%">
                  <c:v>0.03</c:v>
                </c:pt>
                <c:pt idx="3" formatCode="0%">
                  <c:v>0</c:v>
                </c:pt>
                <c:pt idx="4" formatCode="0%">
                  <c:v>0</c:v>
                </c:pt>
                <c:pt idx="5" formatCode="0%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Si</c:v>
                </c:pt>
              </c:strCache>
            </c:strRef>
          </c:tx>
          <c:spPr>
            <a:solidFill>
              <a:srgbClr val="FFCD00"/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Total</c:v>
                </c:pt>
                <c:pt idx="2">
                  <c:v>Entre 6 y 10</c:v>
                </c:pt>
                <c:pt idx="3">
                  <c:v>De 11 a 13</c:v>
                </c:pt>
                <c:pt idx="4">
                  <c:v>De 14 a 16</c:v>
                </c:pt>
                <c:pt idx="5">
                  <c:v>17 o 18 años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  <c:pt idx="0" formatCode="0%">
                  <c:v>0.1</c:v>
                </c:pt>
                <c:pt idx="2" formatCode="0%">
                  <c:v>0.15</c:v>
                </c:pt>
                <c:pt idx="3" formatCode="0%">
                  <c:v>0.11</c:v>
                </c:pt>
                <c:pt idx="4" formatCode="0%">
                  <c:v>0.04</c:v>
                </c:pt>
                <c:pt idx="5" formatCode="0%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8DC63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es-ES" sz="1200" b="0" i="0" u="none" strike="noStrike" kern="1200" baseline="0">
                    <a:solidFill>
                      <a:srgbClr val="5F5F5F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Total</c:v>
                </c:pt>
                <c:pt idx="2">
                  <c:v>Entre 6 y 10</c:v>
                </c:pt>
                <c:pt idx="3">
                  <c:v>De 11 a 13</c:v>
                </c:pt>
                <c:pt idx="4">
                  <c:v>De 14 a 16</c:v>
                </c:pt>
                <c:pt idx="5">
                  <c:v>17 o 18 años</c:v>
                </c:pt>
              </c:strCache>
            </c:strRef>
          </c:cat>
          <c:val>
            <c:numRef>
              <c:f>Sheet1!$B$4:$G$4</c:f>
              <c:numCache>
                <c:formatCode>General</c:formatCode>
                <c:ptCount val="6"/>
                <c:pt idx="0" formatCode="0%">
                  <c:v>0.89</c:v>
                </c:pt>
                <c:pt idx="2" formatCode="0%">
                  <c:v>0.82</c:v>
                </c:pt>
                <c:pt idx="3" formatCode="0%">
                  <c:v>0.89</c:v>
                </c:pt>
                <c:pt idx="4" formatCode="0%">
                  <c:v>0.96</c:v>
                </c:pt>
                <c:pt idx="5" formatCode="0%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overlap val="100"/>
        <c:axId val="350414672"/>
        <c:axId val="350415232"/>
      </c:barChart>
      <c:catAx>
        <c:axId val="350414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8425" cmpd="sng">
            <a:solidFill>
              <a:srgbClr val="000000"/>
            </a:solidFill>
          </a:ln>
        </c:spPr>
        <c:txPr>
          <a:bodyPr rot="0" vert="horz" anchor="ctr"/>
          <a:lstStyle/>
          <a:p>
            <a:pPr>
              <a:defRPr sz="1100" cap="all" baseline="0">
                <a:solidFill>
                  <a:srgbClr val="5F5F5F"/>
                </a:solidFill>
              </a:defRPr>
            </a:pPr>
            <a:endParaRPr lang="es-ES"/>
          </a:p>
        </c:txPr>
        <c:crossAx val="350415232"/>
        <c:crosses val="autoZero"/>
        <c:auto val="1"/>
        <c:lblAlgn val="ctr"/>
        <c:lblOffset val="100"/>
        <c:noMultiLvlLbl val="0"/>
      </c:catAx>
      <c:valAx>
        <c:axId val="350415232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solidFill>
              <a:srgbClr val="000000"/>
            </a:solidFill>
          </a:ln>
        </c:spPr>
        <c:txPr>
          <a:bodyPr/>
          <a:lstStyle/>
          <a:p>
            <a:pPr>
              <a:defRPr sz="700" baseline="0">
                <a:solidFill>
                  <a:srgbClr val="5F5F5F"/>
                </a:solidFill>
              </a:defRPr>
            </a:pPr>
            <a:endParaRPr lang="es-ES"/>
          </a:p>
        </c:txPr>
        <c:crossAx val="350414672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9.1248342668506621E-2"/>
          <c:y val="0.10013072862359403"/>
          <c:w val="0.15506318153529777"/>
          <c:h val="0.70922262130229163"/>
        </c:manualLayout>
      </c:layout>
      <c:overlay val="0"/>
      <c:txPr>
        <a:bodyPr/>
        <a:lstStyle/>
        <a:p>
          <a:pPr>
            <a:defRPr sz="1100">
              <a:solidFill>
                <a:srgbClr val="5F5F5F"/>
              </a:solidFill>
            </a:defRPr>
          </a:pPr>
          <a:endParaRPr lang="es-ES"/>
        </a:p>
      </c:txPr>
    </c:legend>
    <c:plotVisOnly val="1"/>
    <c:dispBlanksAs val="gap"/>
    <c:showDLblsOverMax val="0"/>
  </c:chart>
  <c:txPr>
    <a:bodyPr/>
    <a:lstStyle/>
    <a:p>
      <a:pPr>
        <a:defRPr sz="1000" baseline="0"/>
      </a:pPr>
      <a:endParaRPr lang="es-E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0748399440724115"/>
          <c:y val="5.4346558902649104E-2"/>
          <c:w val="0.38463425558043779"/>
          <c:h val="0.87118644067796613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FFCD00"/>
            </a:solidFill>
            <a:ln w="16260">
              <a:noFill/>
            </a:ln>
          </c:spPr>
          <c:invertIfNegative val="0"/>
          <c:dLbls>
            <c:numFmt formatCode="0%" sourceLinked="0"/>
            <c:spPr>
              <a:noFill/>
              <a:ln w="16260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tx1"/>
                    </a:solidFill>
                    <a:latin typeface="+mn-lt"/>
                    <a:ea typeface="Arial"/>
                    <a:cs typeface="Arial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Dirección</c:v>
                </c:pt>
                <c:pt idx="1">
                  <c:v>Profesores</c:v>
                </c:pt>
                <c:pt idx="2">
                  <c:v>Compañeros/ as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0.6</c:v>
                </c:pt>
                <c:pt idx="1">
                  <c:v>0.5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50417472"/>
        <c:axId val="350418032"/>
      </c:barChart>
      <c:catAx>
        <c:axId val="35041747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63500">
            <a:solidFill>
              <a:schemeClr val="tx1"/>
            </a:solidFill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chemeClr val="tx1"/>
                </a:solidFill>
                <a:latin typeface="+mn-lt"/>
                <a:ea typeface="Arial"/>
                <a:cs typeface="Arial"/>
              </a:defRPr>
            </a:pPr>
            <a:endParaRPr lang="es-ES"/>
          </a:p>
        </c:txPr>
        <c:crossAx val="3504180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50418032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350417472"/>
        <c:crosses val="autoZero"/>
        <c:crossBetween val="between"/>
      </c:valAx>
      <c:spPr>
        <a:noFill/>
        <a:ln w="1626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3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s-ES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8861267341582301"/>
          <c:y val="0.1168994700168106"/>
          <c:w val="0.57397236059778245"/>
          <c:h val="0.8382829442940187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Sí solucionados</c:v>
                </c:pt>
              </c:strCache>
            </c:strRef>
          </c:tx>
          <c:spPr>
            <a:solidFill>
              <a:srgbClr val="92D050"/>
            </a:solidFill>
            <a:ln w="16260">
              <a:noFill/>
            </a:ln>
          </c:spPr>
          <c:invertIfNegative val="0"/>
          <c:dLbls>
            <c:numFmt formatCode="0%" sourceLinked="0"/>
            <c:spPr>
              <a:noFill/>
              <a:ln w="16260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tx1"/>
                    </a:solidFill>
                    <a:latin typeface="+mn-lt"/>
                    <a:ea typeface="Arial"/>
                    <a:cs typeface="Arial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2"/>
                <c:pt idx="0">
                  <c:v>Dirección</c:v>
                </c:pt>
                <c:pt idx="1">
                  <c:v>Profesores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0.67</c:v>
                </c:pt>
                <c:pt idx="1">
                  <c:v>0.43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 solucionados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latin typeface="+mj-lt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2"/>
                <c:pt idx="0">
                  <c:v>Dirección</c:v>
                </c:pt>
                <c:pt idx="1">
                  <c:v>Profesores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0.33</c:v>
                </c:pt>
                <c:pt idx="1">
                  <c:v>0.56999999999999995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351258144"/>
        <c:axId val="351258704"/>
      </c:barChart>
      <c:catAx>
        <c:axId val="35125814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63500">
            <a:solidFill>
              <a:schemeClr val="tx1"/>
            </a:solidFill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chemeClr val="tx1"/>
                </a:solidFill>
                <a:latin typeface="+mn-lt"/>
                <a:ea typeface="Arial"/>
                <a:cs typeface="Arial"/>
              </a:defRPr>
            </a:pPr>
            <a:endParaRPr lang="es-ES"/>
          </a:p>
        </c:txPr>
        <c:crossAx val="351258704"/>
        <c:crosses val="autoZero"/>
        <c:auto val="1"/>
        <c:lblAlgn val="ctr"/>
        <c:lblOffset val="100"/>
        <c:noMultiLvlLbl val="0"/>
      </c:catAx>
      <c:valAx>
        <c:axId val="351258704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351258144"/>
        <c:crosses val="autoZero"/>
        <c:crossBetween val="between"/>
      </c:valAx>
      <c:spPr>
        <a:noFill/>
        <a:ln w="16260">
          <a:noFill/>
        </a:ln>
      </c:spPr>
    </c:plotArea>
    <c:legend>
      <c:legendPos val="t"/>
      <c:layout>
        <c:manualLayout>
          <c:xMode val="edge"/>
          <c:yMode val="edge"/>
          <c:x val="0.20306122448979591"/>
          <c:y val="2.4445955830456709E-2"/>
          <c:w val="0.74693877551020404"/>
          <c:h val="7.6156210299382757E-2"/>
        </c:manualLayout>
      </c:layout>
      <c:overlay val="0"/>
      <c:txPr>
        <a:bodyPr/>
        <a:lstStyle/>
        <a:p>
          <a:pPr>
            <a:defRPr sz="900" i="0">
              <a:latin typeface="+mj-lt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3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s-ES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111205615807458"/>
          <c:y val="6.2332048919416995E-2"/>
          <c:w val="0.77728454428781424"/>
          <c:h val="0.79374546814835356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No contesta</c:v>
                </c:pt>
              </c:strCache>
            </c:strRef>
          </c:tx>
          <c:spPr>
            <a:solidFill>
              <a:schemeClr val="bg2">
                <a:lumMod val="60000"/>
                <a:lumOff val="40000"/>
              </a:schemeClr>
            </a:solidFill>
          </c:spPr>
          <c:invertIfNegative val="0"/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anchor="t" anchorCtr="0"/>
              <a:lstStyle/>
              <a:p>
                <a:pPr>
                  <a:defRPr sz="1100">
                    <a:solidFill>
                      <a:srgbClr val="FFFFFF"/>
                    </a:solidFill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Total</c:v>
                </c:pt>
                <c:pt idx="2">
                  <c:v>Entre 6 y 10</c:v>
                </c:pt>
                <c:pt idx="3">
                  <c:v>De 11 a 13</c:v>
                </c:pt>
                <c:pt idx="4">
                  <c:v>De 14 a 16</c:v>
                </c:pt>
                <c:pt idx="5">
                  <c:v>17 o 18 años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 formatCode="0%">
                  <c:v>0.01</c:v>
                </c:pt>
                <c:pt idx="2" formatCode="0%">
                  <c:v>2.5999999999999999E-2</c:v>
                </c:pt>
                <c:pt idx="3" formatCode="0%">
                  <c:v>0</c:v>
                </c:pt>
                <c:pt idx="4" formatCode="0%">
                  <c:v>0</c:v>
                </c:pt>
                <c:pt idx="5" formatCode="0%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Sí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tx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Total</c:v>
                </c:pt>
                <c:pt idx="2">
                  <c:v>Entre 6 y 10</c:v>
                </c:pt>
                <c:pt idx="3">
                  <c:v>De 11 a 13</c:v>
                </c:pt>
                <c:pt idx="4">
                  <c:v>De 14 a 16</c:v>
                </c:pt>
                <c:pt idx="5">
                  <c:v>17 o 18 años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  <c:pt idx="0" formatCode="0%">
                  <c:v>0.10100000000000001</c:v>
                </c:pt>
                <c:pt idx="2" formatCode="0%">
                  <c:v>0.128</c:v>
                </c:pt>
                <c:pt idx="3" formatCode="0%">
                  <c:v>0.107</c:v>
                </c:pt>
                <c:pt idx="4" formatCode="0%">
                  <c:v>8.3000000000000004E-2</c:v>
                </c:pt>
                <c:pt idx="5" formatCode="0%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8DC63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Total</c:v>
                </c:pt>
                <c:pt idx="2">
                  <c:v>Entre 6 y 10</c:v>
                </c:pt>
                <c:pt idx="3">
                  <c:v>De 11 a 13</c:v>
                </c:pt>
                <c:pt idx="4">
                  <c:v>De 14 a 16</c:v>
                </c:pt>
                <c:pt idx="5">
                  <c:v>17 o 18 años</c:v>
                </c:pt>
              </c:strCache>
            </c:strRef>
          </c:cat>
          <c:val>
            <c:numRef>
              <c:f>Sheet1!$B$4:$G$4</c:f>
              <c:numCache>
                <c:formatCode>General</c:formatCode>
                <c:ptCount val="6"/>
                <c:pt idx="0" formatCode="0%">
                  <c:v>0.88900000000000001</c:v>
                </c:pt>
                <c:pt idx="2" formatCode="0%">
                  <c:v>0.84599999999999997</c:v>
                </c:pt>
                <c:pt idx="3" formatCode="0%">
                  <c:v>0.89300000000000002</c:v>
                </c:pt>
                <c:pt idx="4" formatCode="0%">
                  <c:v>0.91700000000000004</c:v>
                </c:pt>
                <c:pt idx="5" formatCode="0%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overlap val="100"/>
        <c:axId val="351262624"/>
        <c:axId val="351263184"/>
      </c:barChart>
      <c:catAx>
        <c:axId val="351262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8425" cmpd="sng">
            <a:solidFill>
              <a:srgbClr val="000000"/>
            </a:solidFill>
          </a:ln>
        </c:spPr>
        <c:txPr>
          <a:bodyPr rot="0" vert="horz" anchor="ctr"/>
          <a:lstStyle/>
          <a:p>
            <a:pPr>
              <a:defRPr sz="1100" cap="all" baseline="0">
                <a:solidFill>
                  <a:srgbClr val="5F5F5F"/>
                </a:solidFill>
              </a:defRPr>
            </a:pPr>
            <a:endParaRPr lang="es-ES"/>
          </a:p>
        </c:txPr>
        <c:crossAx val="351263184"/>
        <c:crosses val="autoZero"/>
        <c:auto val="1"/>
        <c:lblAlgn val="ctr"/>
        <c:lblOffset val="100"/>
        <c:noMultiLvlLbl val="0"/>
      </c:catAx>
      <c:valAx>
        <c:axId val="351263184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solidFill>
              <a:srgbClr val="000000"/>
            </a:solidFill>
          </a:ln>
        </c:spPr>
        <c:txPr>
          <a:bodyPr/>
          <a:lstStyle/>
          <a:p>
            <a:pPr>
              <a:defRPr sz="700" baseline="0">
                <a:solidFill>
                  <a:srgbClr val="5F5F5F"/>
                </a:solidFill>
              </a:defRPr>
            </a:pPr>
            <a:endParaRPr lang="es-ES"/>
          </a:p>
        </c:txPr>
        <c:crossAx val="351262624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5.9669068489080372E-2"/>
          <c:y val="0.1766668745996656"/>
          <c:w val="7.6715198336057056E-2"/>
          <c:h val="0.6370775918635170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000" baseline="0"/>
      </a:pPr>
      <a:endParaRPr lang="es-E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218905472636815"/>
          <c:y val="0.13122171945701358"/>
          <c:w val="0.31840796019900497"/>
          <c:h val="0.57918552036199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30303" mc:Ignorable="a14" a14:legacySpreadsheetColorIndex="44">
                    <a:gamma/>
                    <a:shade val="86275"/>
                    <a:invGamma/>
                  </a:srgbClr>
                </a:gs>
                <a:gs pos="50000">
                  <a:srgbClr xmlns:mc="http://schemas.openxmlformats.org/markup-compatibility/2006" xmlns:a14="http://schemas.microsoft.com/office/drawing/2010/main" val="99CCFF" mc:Ignorable="a14" a14:legacySpreadsheetColorIndex="44"/>
                </a:gs>
                <a:gs pos="100000">
                  <a:srgbClr xmlns:mc="http://schemas.openxmlformats.org/markup-compatibility/2006" xmlns:a14="http://schemas.microsoft.com/office/drawing/2010/main" val="030303" mc:Ignorable="a14" a14:legacySpreadsheetColorIndex="44">
                    <a:gamma/>
                    <a:shade val="86275"/>
                    <a:invGamma/>
                  </a:srgbClr>
                </a:gs>
              </a:gsLst>
              <a:lin ang="5400000" scaled="1"/>
            </a:gradFill>
            <a:ln w="9631">
              <a:solidFill>
                <a:srgbClr val="000000"/>
              </a:solidFill>
              <a:prstDash val="solid"/>
            </a:ln>
            <a:effectLst/>
          </c:spPr>
          <c:dPt>
            <c:idx val="0"/>
            <c:bubble3D val="0"/>
            <c:spPr>
              <a:solidFill>
                <a:srgbClr val="B9E5FB"/>
              </a:solidFill>
              <a:ln w="19263"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accent3">
                  <a:lumMod val="50000"/>
                </a:schemeClr>
              </a:solidFill>
              <a:ln w="19263">
                <a:noFill/>
              </a:ln>
              <a:effectLst/>
            </c:spPr>
          </c:dPt>
          <c:dPt>
            <c:idx val="2"/>
            <c:bubble3D val="0"/>
            <c:spPr>
              <a:solidFill>
                <a:srgbClr val="DE98D5"/>
              </a:solidFill>
              <a:ln w="19263">
                <a:noFill/>
              </a:ln>
              <a:effectLst/>
            </c:spPr>
          </c:dPt>
          <c:dPt>
            <c:idx val="3"/>
            <c:bubble3D val="0"/>
            <c:spPr>
              <a:solidFill>
                <a:srgbClr val="F0CCEB"/>
              </a:solidFill>
              <a:ln w="19263"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3.2967032967032968E-2"/>
                  <c:y val="-0.1524573721163490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9.4505494505494503E-2"/>
                  <c:y val="5.215646940822467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9.4505494505494503E-2"/>
                  <c:y val="-2.006018054162483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4945054945054944E-2"/>
                  <c:y val="-0.1484453360080240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es-ES" sz="1213" b="0" i="0" u="none" strike="noStrike" kern="1200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s-E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Infantil</c:v>
                </c:pt>
                <c:pt idx="1">
                  <c:v>Primaria</c:v>
                </c:pt>
                <c:pt idx="2">
                  <c:v>Secundaria</c:v>
                </c:pt>
                <c:pt idx="3">
                  <c:v>Bachiller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3.1</c:v>
                </c:pt>
                <c:pt idx="1">
                  <c:v>54.2</c:v>
                </c:pt>
                <c:pt idx="2">
                  <c:v>31.3</c:v>
                </c:pt>
                <c:pt idx="3">
                  <c:v>11.5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10"/>
        <c:holeSize val="40"/>
      </c:doughnutChart>
      <c:spPr>
        <a:noFill/>
        <a:ln w="19263">
          <a:noFill/>
        </a:ln>
        <a:effectLst/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36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s-ES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714560443510321"/>
          <c:y val="0.12607130790923446"/>
          <c:w val="0.49200795596052843"/>
          <c:h val="0.62315390272595494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No contesta</c:v>
                </c:pt>
              </c:strCache>
            </c:strRef>
          </c:tx>
          <c:spPr>
            <a:solidFill>
              <a:schemeClr val="bg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3.0917872514413022E-3"/>
                  <c:y val="1.097440944881889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7.7294681286032563E-3"/>
                  <c:y val="-1.065179352580927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5.6682111479835185E-17"/>
                  <c:y val="1.054625984251968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4.6376808771619532E-3"/>
                  <c:y val="-1.04166666666666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4.6376808771619532E-3"/>
                  <c:y val="-5.375929571303586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1.5458936257206511E-3"/>
                  <c:y val="1.697287839020122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1.1336422295967037E-16"/>
                  <c:y val="4.555719597550305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anchor="t" anchorCtr="0"/>
              <a:lstStyle/>
              <a:p>
                <a:pPr>
                  <a:defRPr sz="1100">
                    <a:solidFill>
                      <a:srgbClr val="FFFFFF"/>
                    </a:solidFill>
                  </a:defRPr>
                </a:pPr>
                <a:endParaRPr lang="es-E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Antes del diagnóstico</c:v>
                </c:pt>
                <c:pt idx="1">
                  <c:v>Después del diagnóstico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8.1000000000000003E-2</c:v>
                </c:pt>
                <c:pt idx="1">
                  <c:v>0.02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Nunca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Pt>
            <c:idx val="0"/>
            <c:invertIfNegative val="0"/>
            <c:bubble3D val="0"/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tx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Antes del diagnóstico</c:v>
                </c:pt>
                <c:pt idx="1">
                  <c:v>Después del diagnóstico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0.03</c:v>
                </c:pt>
                <c:pt idx="1">
                  <c:v>0.01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A veces</c:v>
                </c:pt>
              </c:strCache>
            </c:strRef>
          </c:tx>
          <c:spPr>
            <a:solidFill>
              <a:srgbClr val="B9E5FB"/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2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Antes del diagnóstico</c:v>
                </c:pt>
                <c:pt idx="1">
                  <c:v>Después del diagnóstico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0">
                  <c:v>5.0999999999999997E-2</c:v>
                </c:pt>
                <c:pt idx="1">
                  <c:v>0.17199999999999999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Muchas veces</c:v>
                </c:pt>
              </c:strCache>
            </c:strRef>
          </c:tx>
          <c:spPr>
            <a:solidFill>
              <a:srgbClr val="8DC63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Antes del diagnóstico</c:v>
                </c:pt>
                <c:pt idx="1">
                  <c:v>Después del diagnóstico</c:v>
                </c:pt>
              </c:strCache>
            </c:strRef>
          </c:cat>
          <c:val>
            <c:numRef>
              <c:f>Sheet1!$B$5:$C$5</c:f>
              <c:numCache>
                <c:formatCode>0%</c:formatCode>
                <c:ptCount val="2"/>
                <c:pt idx="0">
                  <c:v>0.04</c:v>
                </c:pt>
                <c:pt idx="1">
                  <c:v>9.0999999999999998E-2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Siempre</c:v>
                </c:pt>
              </c:strCache>
            </c:strRef>
          </c:tx>
          <c:spPr>
            <a:solidFill>
              <a:srgbClr val="21853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Antes del diagnóstico</c:v>
                </c:pt>
                <c:pt idx="1">
                  <c:v>Después del diagnóstico</c:v>
                </c:pt>
              </c:strCache>
            </c:strRef>
          </c:cat>
          <c:val>
            <c:numRef>
              <c:f>Sheet1!$B$6:$C$6</c:f>
              <c:numCache>
                <c:formatCode>0%</c:formatCode>
                <c:ptCount val="2"/>
                <c:pt idx="0">
                  <c:v>0.79800000000000004</c:v>
                </c:pt>
                <c:pt idx="1">
                  <c:v>0.70699999999999996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overlap val="100"/>
        <c:axId val="351267664"/>
        <c:axId val="351268224"/>
      </c:barChart>
      <c:catAx>
        <c:axId val="351267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8425" cmpd="sng">
            <a:solidFill>
              <a:srgbClr val="000000"/>
            </a:solidFill>
          </a:ln>
        </c:spPr>
        <c:txPr>
          <a:bodyPr rot="0" vert="horz" anchor="ctr"/>
          <a:lstStyle/>
          <a:p>
            <a:pPr>
              <a:defRPr sz="1100" cap="all" baseline="0">
                <a:solidFill>
                  <a:srgbClr val="5F5F5F"/>
                </a:solidFill>
              </a:defRPr>
            </a:pPr>
            <a:endParaRPr lang="es-ES"/>
          </a:p>
        </c:txPr>
        <c:crossAx val="351268224"/>
        <c:crosses val="autoZero"/>
        <c:auto val="1"/>
        <c:lblAlgn val="ctr"/>
        <c:lblOffset val="100"/>
        <c:noMultiLvlLbl val="0"/>
      </c:catAx>
      <c:valAx>
        <c:axId val="351268224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solidFill>
              <a:srgbClr val="000000"/>
            </a:solidFill>
          </a:ln>
        </c:spPr>
        <c:txPr>
          <a:bodyPr/>
          <a:lstStyle/>
          <a:p>
            <a:pPr>
              <a:defRPr sz="700" baseline="0">
                <a:solidFill>
                  <a:srgbClr val="5F5F5F"/>
                </a:solidFill>
              </a:defRPr>
            </a:pPr>
            <a:endParaRPr lang="es-ES"/>
          </a:p>
        </c:txPr>
        <c:crossAx val="351267664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6.2046888463703688E-2"/>
          <c:y val="0.13264929592892005"/>
          <c:w val="0.13090064862379444"/>
          <c:h val="0.57829310111032206"/>
        </c:manualLayout>
      </c:layout>
      <c:overlay val="0"/>
      <c:txPr>
        <a:bodyPr/>
        <a:lstStyle/>
        <a:p>
          <a:pPr>
            <a:defRPr sz="1000">
              <a:solidFill>
                <a:srgbClr val="5F5F5F"/>
              </a:solidFill>
            </a:defRPr>
          </a:pPr>
          <a:endParaRPr lang="es-ES"/>
        </a:p>
      </c:txPr>
    </c:legend>
    <c:plotVisOnly val="1"/>
    <c:dispBlanksAs val="gap"/>
    <c:showDLblsOverMax val="0"/>
  </c:chart>
  <c:txPr>
    <a:bodyPr/>
    <a:lstStyle/>
    <a:p>
      <a:pPr>
        <a:defRPr sz="1000" baseline="0"/>
      </a:pPr>
      <a:endParaRPr lang="es-ES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23741350513004"/>
          <c:y val="0.13701696911589611"/>
          <c:w val="0.8044586282775259"/>
          <c:h val="0.49018766404199476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218535"/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anchor="t" anchorCtr="0"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Entre 6 y 10</c:v>
                </c:pt>
                <c:pt idx="1">
                  <c:v>De 11 a 13</c:v>
                </c:pt>
                <c:pt idx="2">
                  <c:v>De 14 a 16</c:v>
                </c:pt>
                <c:pt idx="3">
                  <c:v>17 o 18 años</c:v>
                </c:pt>
              </c:strCache>
            </c:strRef>
          </c:cat>
          <c:val>
            <c:numRef>
              <c:f>Sheet1!$B$2:$E$2</c:f>
              <c:numCache>
                <c:formatCode>0%</c:formatCode>
                <c:ptCount val="4"/>
                <c:pt idx="0">
                  <c:v>0.74399999999999999</c:v>
                </c:pt>
                <c:pt idx="1">
                  <c:v>0.75</c:v>
                </c:pt>
                <c:pt idx="2">
                  <c:v>0.95799999999999996</c:v>
                </c:pt>
                <c:pt idx="3">
                  <c:v>0.75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overlap val="100"/>
        <c:axId val="351270464"/>
        <c:axId val="351271024"/>
      </c:barChart>
      <c:catAx>
        <c:axId val="351270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8425" cmpd="sng">
            <a:solidFill>
              <a:srgbClr val="000000"/>
            </a:solidFill>
          </a:ln>
        </c:spPr>
        <c:txPr>
          <a:bodyPr rot="0" vert="horz" anchor="ctr"/>
          <a:lstStyle/>
          <a:p>
            <a:pPr>
              <a:defRPr sz="800" cap="all" baseline="0">
                <a:solidFill>
                  <a:srgbClr val="5F5F5F"/>
                </a:solidFill>
              </a:defRPr>
            </a:pPr>
            <a:endParaRPr lang="es-ES"/>
          </a:p>
        </c:txPr>
        <c:crossAx val="351271024"/>
        <c:crosses val="autoZero"/>
        <c:auto val="1"/>
        <c:lblAlgn val="ctr"/>
        <c:lblOffset val="100"/>
        <c:noMultiLvlLbl val="0"/>
      </c:catAx>
      <c:valAx>
        <c:axId val="351271024"/>
        <c:scaling>
          <c:orientation val="minMax"/>
          <c:max val="1"/>
          <c:min val="0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solidFill>
              <a:srgbClr val="000000"/>
            </a:solidFill>
          </a:ln>
        </c:spPr>
        <c:txPr>
          <a:bodyPr/>
          <a:lstStyle/>
          <a:p>
            <a:pPr>
              <a:defRPr sz="700" baseline="0">
                <a:solidFill>
                  <a:srgbClr val="5F5F5F"/>
                </a:solidFill>
              </a:defRPr>
            </a:pPr>
            <a:endParaRPr lang="es-ES"/>
          </a:p>
        </c:txPr>
        <c:crossAx val="3512704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aseline="0"/>
      </a:pPr>
      <a:endParaRPr lang="es-ES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23741350513004"/>
          <c:y val="0.13701696911589611"/>
          <c:w val="0.8044586282775259"/>
          <c:h val="0.4901876640419947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6ECFF6"/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anchor="t" anchorCtr="0"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Entre 6 y 10</c:v>
                </c:pt>
                <c:pt idx="1">
                  <c:v>De 11 a 13</c:v>
                </c:pt>
                <c:pt idx="2">
                  <c:v>De 14 a 16</c:v>
                </c:pt>
                <c:pt idx="3">
                  <c:v>17 o 18 años</c:v>
                </c:pt>
              </c:strCache>
            </c:strRef>
          </c:cat>
          <c:val>
            <c:numRef>
              <c:f>Sheet1!$B$2:$E$2</c:f>
              <c:numCache>
                <c:formatCode>0%</c:formatCode>
                <c:ptCount val="4"/>
                <c:pt idx="0">
                  <c:v>0.25600000000000001</c:v>
                </c:pt>
                <c:pt idx="1">
                  <c:v>0.14299999999999999</c:v>
                </c:pt>
                <c:pt idx="2">
                  <c:v>0.125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axId val="351273264"/>
        <c:axId val="352056336"/>
      </c:barChart>
      <c:catAx>
        <c:axId val="351273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8425" cmpd="sng">
            <a:solidFill>
              <a:srgbClr val="000000"/>
            </a:solidFill>
          </a:ln>
        </c:spPr>
        <c:txPr>
          <a:bodyPr rot="0" vert="horz" anchor="ctr"/>
          <a:lstStyle/>
          <a:p>
            <a:pPr>
              <a:defRPr sz="800" cap="all" baseline="0">
                <a:solidFill>
                  <a:srgbClr val="5F5F5F"/>
                </a:solidFill>
              </a:defRPr>
            </a:pPr>
            <a:endParaRPr lang="es-ES"/>
          </a:p>
        </c:txPr>
        <c:crossAx val="352056336"/>
        <c:crosses val="autoZero"/>
        <c:auto val="1"/>
        <c:lblAlgn val="ctr"/>
        <c:lblOffset val="100"/>
        <c:noMultiLvlLbl val="0"/>
      </c:catAx>
      <c:valAx>
        <c:axId val="352056336"/>
        <c:scaling>
          <c:orientation val="minMax"/>
          <c:max val="1"/>
          <c:min val="0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solidFill>
              <a:srgbClr val="000000"/>
            </a:solidFill>
          </a:ln>
        </c:spPr>
        <c:txPr>
          <a:bodyPr/>
          <a:lstStyle/>
          <a:p>
            <a:pPr>
              <a:defRPr sz="700" baseline="0">
                <a:solidFill>
                  <a:srgbClr val="5F5F5F"/>
                </a:solidFill>
              </a:defRPr>
            </a:pPr>
            <a:endParaRPr lang="es-ES"/>
          </a:p>
        </c:txPr>
        <c:crossAx val="3512732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aseline="0"/>
      </a:pPr>
      <a:endParaRPr lang="es-ES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452438779140821"/>
          <c:y val="7.5848731129969385E-2"/>
          <c:w val="0.38463425558043779"/>
          <c:h val="0.87118644067796613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70C0"/>
            </a:solidFill>
            <a:ln w="16260">
              <a:noFill/>
            </a:ln>
          </c:spPr>
          <c:invertIfNegative val="0"/>
          <c:dLbls>
            <c:numFmt formatCode="0%" sourceLinked="0"/>
            <c:spPr>
              <a:noFill/>
              <a:ln w="16260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tx1"/>
                    </a:solidFill>
                    <a:latin typeface="+mn-lt"/>
                    <a:ea typeface="Arial"/>
                    <a:cs typeface="Arial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Tutor</c:v>
                </c:pt>
                <c:pt idx="1">
                  <c:v>Amigos especiales</c:v>
                </c:pt>
                <c:pt idx="2">
                  <c:v>Compañeros</c:v>
                </c:pt>
                <c:pt idx="3">
                  <c:v>Resto de profesores</c:v>
                </c:pt>
                <c:pt idx="4">
                  <c:v>Responsable del comedor</c:v>
                </c:pt>
                <c:pt idx="5">
                  <c:v>Dirección</c:v>
                </c:pt>
                <c:pt idx="6">
                  <c:v>Nadie</c:v>
                </c:pt>
              </c:strCache>
            </c:strRef>
          </c:cat>
          <c:val>
            <c:numRef>
              <c:f>Sheet1!$B$2:$B$8</c:f>
              <c:numCache>
                <c:formatCode>0.00%</c:formatCode>
                <c:ptCount val="7"/>
                <c:pt idx="0">
                  <c:v>0.42399999999999999</c:v>
                </c:pt>
                <c:pt idx="1">
                  <c:v>0.28299999999999997</c:v>
                </c:pt>
                <c:pt idx="2">
                  <c:v>0.26300000000000001</c:v>
                </c:pt>
                <c:pt idx="3">
                  <c:v>0.13100000000000001</c:v>
                </c:pt>
                <c:pt idx="4">
                  <c:v>6.0999999999999999E-2</c:v>
                </c:pt>
                <c:pt idx="5">
                  <c:v>5.0999999999999997E-2</c:v>
                </c:pt>
                <c:pt idx="6">
                  <c:v>0.30299999999999999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52059136"/>
        <c:axId val="352059696"/>
      </c:barChart>
      <c:catAx>
        <c:axId val="35205913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63500">
            <a:solidFill>
              <a:schemeClr val="tx1"/>
            </a:solidFill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chemeClr val="tx1"/>
                </a:solidFill>
                <a:latin typeface="+mn-lt"/>
                <a:ea typeface="Arial"/>
                <a:cs typeface="Arial"/>
              </a:defRPr>
            </a:pPr>
            <a:endParaRPr lang="es-ES"/>
          </a:p>
        </c:txPr>
        <c:crossAx val="3520596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52059696"/>
        <c:scaling>
          <c:orientation val="minMax"/>
          <c:max val="1"/>
          <c:min val="0"/>
        </c:scaling>
        <c:delete val="1"/>
        <c:axPos val="t"/>
        <c:numFmt formatCode="0.00%" sourceLinked="1"/>
        <c:majorTickMark val="out"/>
        <c:minorTickMark val="none"/>
        <c:tickLblPos val="nextTo"/>
        <c:crossAx val="352059136"/>
        <c:crosses val="autoZero"/>
        <c:crossBetween val="between"/>
      </c:valAx>
      <c:spPr>
        <a:noFill/>
        <a:ln w="1626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3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s-ES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23741350513004"/>
          <c:y val="0.13701696911589611"/>
          <c:w val="0.8044586282775259"/>
          <c:h val="0.4901876640419947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lumMod val="20000"/>
                <a:lumOff val="80000"/>
              </a:schemeClr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anchor="t" anchorCtr="0"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Entre 6 y 10</c:v>
                </c:pt>
                <c:pt idx="1">
                  <c:v>De 11 a 13</c:v>
                </c:pt>
                <c:pt idx="2">
                  <c:v>De 14 a 16</c:v>
                </c:pt>
                <c:pt idx="3">
                  <c:v>17 o 18 años</c:v>
                </c:pt>
              </c:strCache>
            </c:strRef>
          </c:cat>
          <c:val>
            <c:numRef>
              <c:f>Sheet1!$B$2:$E$2</c:f>
              <c:numCache>
                <c:formatCode>0%</c:formatCode>
                <c:ptCount val="4"/>
                <c:pt idx="0">
                  <c:v>0.53800000000000003</c:v>
                </c:pt>
                <c:pt idx="1">
                  <c:v>0.46400000000000002</c:v>
                </c:pt>
                <c:pt idx="2">
                  <c:v>0.29199999999999998</c:v>
                </c:pt>
                <c:pt idx="3">
                  <c:v>0.125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axId val="352061936"/>
        <c:axId val="352062496"/>
      </c:barChart>
      <c:catAx>
        <c:axId val="352061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8425" cmpd="sng">
            <a:solidFill>
              <a:srgbClr val="000000"/>
            </a:solidFill>
          </a:ln>
        </c:spPr>
        <c:txPr>
          <a:bodyPr rot="0" vert="horz" anchor="ctr"/>
          <a:lstStyle/>
          <a:p>
            <a:pPr>
              <a:defRPr sz="800" cap="all" baseline="0">
                <a:solidFill>
                  <a:srgbClr val="5F5F5F"/>
                </a:solidFill>
              </a:defRPr>
            </a:pPr>
            <a:endParaRPr lang="es-ES"/>
          </a:p>
        </c:txPr>
        <c:crossAx val="352062496"/>
        <c:crosses val="autoZero"/>
        <c:auto val="1"/>
        <c:lblAlgn val="ctr"/>
        <c:lblOffset val="100"/>
        <c:noMultiLvlLbl val="0"/>
      </c:catAx>
      <c:valAx>
        <c:axId val="352062496"/>
        <c:scaling>
          <c:orientation val="minMax"/>
          <c:max val="1"/>
          <c:min val="0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solidFill>
              <a:srgbClr val="000000"/>
            </a:solidFill>
          </a:ln>
        </c:spPr>
        <c:txPr>
          <a:bodyPr/>
          <a:lstStyle/>
          <a:p>
            <a:pPr>
              <a:defRPr sz="700" baseline="0">
                <a:solidFill>
                  <a:srgbClr val="5F5F5F"/>
                </a:solidFill>
              </a:defRPr>
            </a:pPr>
            <a:endParaRPr lang="es-ES"/>
          </a:p>
        </c:txPr>
        <c:crossAx val="3520619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aseline="0"/>
      </a:pPr>
      <a:endParaRPr lang="es-ES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23741350513004"/>
          <c:y val="0.13701696911589611"/>
          <c:w val="0.8044586282775259"/>
          <c:h val="0.4901876640419947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lumMod val="20000"/>
                <a:lumOff val="80000"/>
              </a:schemeClr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anchor="t" anchorCtr="0"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Entre 6 y 10</c:v>
                </c:pt>
                <c:pt idx="1">
                  <c:v>De 11 a 13</c:v>
                </c:pt>
                <c:pt idx="2">
                  <c:v>De 14 a 16</c:v>
                </c:pt>
                <c:pt idx="3">
                  <c:v>17 o 18 años</c:v>
                </c:pt>
              </c:strCache>
            </c:strRef>
          </c:cat>
          <c:val>
            <c:numRef>
              <c:f>Sheet1!$B$2:$E$2</c:f>
              <c:numCache>
                <c:formatCode>0%</c:formatCode>
                <c:ptCount val="4"/>
                <c:pt idx="0">
                  <c:v>0.154</c:v>
                </c:pt>
                <c:pt idx="1">
                  <c:v>0.32100000000000001</c:v>
                </c:pt>
                <c:pt idx="2">
                  <c:v>0.5</c:v>
                </c:pt>
                <c:pt idx="3">
                  <c:v>0.125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axId val="352064736"/>
        <c:axId val="352065296"/>
      </c:barChart>
      <c:catAx>
        <c:axId val="352064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8425" cmpd="sng">
            <a:solidFill>
              <a:srgbClr val="000000"/>
            </a:solidFill>
          </a:ln>
        </c:spPr>
        <c:txPr>
          <a:bodyPr rot="0" vert="horz" anchor="ctr"/>
          <a:lstStyle/>
          <a:p>
            <a:pPr>
              <a:defRPr sz="800" cap="all" baseline="0">
                <a:solidFill>
                  <a:srgbClr val="5F5F5F"/>
                </a:solidFill>
              </a:defRPr>
            </a:pPr>
            <a:endParaRPr lang="es-ES"/>
          </a:p>
        </c:txPr>
        <c:crossAx val="352065296"/>
        <c:crosses val="autoZero"/>
        <c:auto val="1"/>
        <c:lblAlgn val="ctr"/>
        <c:lblOffset val="100"/>
        <c:noMultiLvlLbl val="0"/>
      </c:catAx>
      <c:valAx>
        <c:axId val="352065296"/>
        <c:scaling>
          <c:orientation val="minMax"/>
          <c:max val="1"/>
          <c:min val="0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solidFill>
              <a:srgbClr val="000000"/>
            </a:solidFill>
          </a:ln>
        </c:spPr>
        <c:txPr>
          <a:bodyPr/>
          <a:lstStyle/>
          <a:p>
            <a:pPr>
              <a:defRPr sz="700" baseline="0">
                <a:solidFill>
                  <a:srgbClr val="5F5F5F"/>
                </a:solidFill>
              </a:defRPr>
            </a:pPr>
            <a:endParaRPr lang="es-ES"/>
          </a:p>
        </c:txPr>
        <c:crossAx val="3520647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aseline="0"/>
      </a:pPr>
      <a:endParaRPr lang="es-ES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6318849493604357"/>
          <c:y val="6.1848251542390216E-2"/>
          <c:w val="0.72364417040431028"/>
          <c:h val="0.69832264576191194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No contesta</c:v>
                </c:pt>
              </c:strCache>
            </c:strRef>
          </c:tx>
          <c:spPr>
            <a:solidFill>
              <a:schemeClr val="bg2">
                <a:lumMod val="60000"/>
                <a:lumOff val="40000"/>
              </a:schemeClr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anchor="t" anchorCtr="0"/>
              <a:lstStyle/>
              <a:p>
                <a:pPr>
                  <a:defRPr sz="1200">
                    <a:solidFill>
                      <a:srgbClr val="FFFFFF"/>
                    </a:solidFill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Total</c:v>
                </c:pt>
                <c:pt idx="2">
                  <c:v>Entre 6 y 10</c:v>
                </c:pt>
                <c:pt idx="3">
                  <c:v>De 11 a 13</c:v>
                </c:pt>
                <c:pt idx="4">
                  <c:v>De 14 a 16</c:v>
                </c:pt>
                <c:pt idx="5">
                  <c:v>17 o 18 años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 formatCode="0%">
                  <c:v>0.03</c:v>
                </c:pt>
                <c:pt idx="2" formatCode="0%">
                  <c:v>5.0999999999999997E-2</c:v>
                </c:pt>
                <c:pt idx="3" formatCode="0%">
                  <c:v>3.5999999999999997E-2</c:v>
                </c:pt>
                <c:pt idx="4" formatCode="0%">
                  <c:v>0</c:v>
                </c:pt>
                <c:pt idx="5" formatCode="0%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Si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Total</c:v>
                </c:pt>
                <c:pt idx="2">
                  <c:v>Entre 6 y 10</c:v>
                </c:pt>
                <c:pt idx="3">
                  <c:v>De 11 a 13</c:v>
                </c:pt>
                <c:pt idx="4">
                  <c:v>De 14 a 16</c:v>
                </c:pt>
                <c:pt idx="5">
                  <c:v>17 o 18 años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  <c:pt idx="0" formatCode="0%">
                  <c:v>0.495</c:v>
                </c:pt>
                <c:pt idx="2" formatCode="0%">
                  <c:v>0.51300000000000001</c:v>
                </c:pt>
                <c:pt idx="3" formatCode="0%">
                  <c:v>0.46400000000000002</c:v>
                </c:pt>
                <c:pt idx="4" formatCode="0%">
                  <c:v>0.66700000000000004</c:v>
                </c:pt>
                <c:pt idx="5" formatCode="0%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8DC63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es-ES" sz="1200" b="0" i="0" u="none" strike="noStrike" kern="1200" baseline="0">
                    <a:solidFill>
                      <a:srgbClr val="5F5F5F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Total</c:v>
                </c:pt>
                <c:pt idx="2">
                  <c:v>Entre 6 y 10</c:v>
                </c:pt>
                <c:pt idx="3">
                  <c:v>De 11 a 13</c:v>
                </c:pt>
                <c:pt idx="4">
                  <c:v>De 14 a 16</c:v>
                </c:pt>
                <c:pt idx="5">
                  <c:v>17 o 18 años</c:v>
                </c:pt>
              </c:strCache>
            </c:strRef>
          </c:cat>
          <c:val>
            <c:numRef>
              <c:f>Sheet1!$B$4:$G$4</c:f>
              <c:numCache>
                <c:formatCode>General</c:formatCode>
                <c:ptCount val="6"/>
                <c:pt idx="0" formatCode="0%">
                  <c:v>0.47499999999999998</c:v>
                </c:pt>
                <c:pt idx="2" formatCode="0%">
                  <c:v>0.436</c:v>
                </c:pt>
                <c:pt idx="3" formatCode="0%">
                  <c:v>0.5</c:v>
                </c:pt>
                <c:pt idx="4" formatCode="0%">
                  <c:v>0.33300000000000002</c:v>
                </c:pt>
                <c:pt idx="5" formatCode="0%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overlap val="100"/>
        <c:axId val="352068656"/>
        <c:axId val="352069216"/>
      </c:barChart>
      <c:catAx>
        <c:axId val="352068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8425" cmpd="sng">
            <a:solidFill>
              <a:srgbClr val="000000"/>
            </a:solidFill>
          </a:ln>
        </c:spPr>
        <c:txPr>
          <a:bodyPr rot="0" vert="horz" anchor="ctr"/>
          <a:lstStyle/>
          <a:p>
            <a:pPr>
              <a:defRPr sz="1100" cap="all" baseline="0">
                <a:solidFill>
                  <a:srgbClr val="5F5F5F"/>
                </a:solidFill>
              </a:defRPr>
            </a:pPr>
            <a:endParaRPr lang="es-ES"/>
          </a:p>
        </c:txPr>
        <c:crossAx val="352069216"/>
        <c:crosses val="autoZero"/>
        <c:auto val="1"/>
        <c:lblAlgn val="ctr"/>
        <c:lblOffset val="100"/>
        <c:noMultiLvlLbl val="0"/>
      </c:catAx>
      <c:valAx>
        <c:axId val="352069216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solidFill>
              <a:srgbClr val="000000"/>
            </a:solidFill>
          </a:ln>
        </c:spPr>
        <c:txPr>
          <a:bodyPr/>
          <a:lstStyle/>
          <a:p>
            <a:pPr>
              <a:defRPr sz="700" baseline="0">
                <a:solidFill>
                  <a:srgbClr val="5F5F5F"/>
                </a:solidFill>
              </a:defRPr>
            </a:pPr>
            <a:endParaRPr lang="es-ES"/>
          </a:p>
        </c:txPr>
        <c:crossAx val="352068656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1.2796929059468035E-2"/>
          <c:y val="9.2647675493142928E-2"/>
          <c:w val="0.1893099089745367"/>
          <c:h val="0.58848138653261839"/>
        </c:manualLayout>
      </c:layout>
      <c:overlay val="0"/>
      <c:txPr>
        <a:bodyPr/>
        <a:lstStyle/>
        <a:p>
          <a:pPr>
            <a:defRPr sz="1000">
              <a:solidFill>
                <a:srgbClr val="5F5F5F"/>
              </a:solidFill>
            </a:defRPr>
          </a:pPr>
          <a:endParaRPr lang="es-ES"/>
        </a:p>
      </c:txPr>
    </c:legend>
    <c:plotVisOnly val="1"/>
    <c:dispBlanksAs val="gap"/>
    <c:showDLblsOverMax val="0"/>
  </c:chart>
  <c:txPr>
    <a:bodyPr/>
    <a:lstStyle/>
    <a:p>
      <a:pPr>
        <a:defRPr sz="1000" baseline="0"/>
      </a:pPr>
      <a:endParaRPr lang="es-ES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0748399440724115"/>
          <c:y val="5.4346558902649104E-2"/>
          <c:w val="0.38463425558043779"/>
          <c:h val="0.87118644067796613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FFCD00"/>
            </a:solidFill>
            <a:ln w="16260">
              <a:noFill/>
            </a:ln>
          </c:spPr>
          <c:invertIfNegative val="0"/>
          <c:dLbls>
            <c:numFmt formatCode="0%" sourceLinked="0"/>
            <c:spPr>
              <a:noFill/>
              <a:ln w="16260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tx1"/>
                    </a:solidFill>
                    <a:latin typeface="+mn-lt"/>
                    <a:ea typeface="Arial"/>
                    <a:cs typeface="Arial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Yo mism@</c:v>
                </c:pt>
                <c:pt idx="1">
                  <c:v>Un enfermero</c:v>
                </c:pt>
                <c:pt idx="2">
                  <c:v>Otra persona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0.85699999999999998</c:v>
                </c:pt>
                <c:pt idx="1">
                  <c:v>6.0999999999999999E-2</c:v>
                </c:pt>
                <c:pt idx="2">
                  <c:v>8.2000000000000003E-2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52071456"/>
        <c:axId val="352072016"/>
      </c:barChart>
      <c:catAx>
        <c:axId val="35207145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63500">
            <a:solidFill>
              <a:schemeClr val="tx1"/>
            </a:solidFill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chemeClr val="tx1"/>
                </a:solidFill>
                <a:latin typeface="+mn-lt"/>
                <a:ea typeface="Arial"/>
                <a:cs typeface="Arial"/>
              </a:defRPr>
            </a:pPr>
            <a:endParaRPr lang="es-ES"/>
          </a:p>
        </c:txPr>
        <c:crossAx val="3520720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52072016"/>
        <c:scaling>
          <c:orientation val="minMax"/>
          <c:max val="1"/>
          <c:min val="0"/>
        </c:scaling>
        <c:delete val="1"/>
        <c:axPos val="t"/>
        <c:numFmt formatCode="0.00%" sourceLinked="1"/>
        <c:majorTickMark val="out"/>
        <c:minorTickMark val="none"/>
        <c:tickLblPos val="nextTo"/>
        <c:crossAx val="352071456"/>
        <c:crosses val="autoZero"/>
        <c:crossBetween val="between"/>
      </c:valAx>
      <c:spPr>
        <a:noFill/>
        <a:ln w="1626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3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s-ES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2664582208528744"/>
          <c:y val="8.3661193201726339E-2"/>
          <c:w val="0.74571970458018277"/>
          <c:h val="0.68718065347160817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No contesta</c:v>
                </c:pt>
              </c:strCache>
            </c:strRef>
          </c:tx>
          <c:spPr>
            <a:solidFill>
              <a:schemeClr val="bg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3.0917872514413022E-3"/>
                  <c:y val="1.097440944881889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7.0422548227893284E-3"/>
                  <c:y val="-1.895262040955338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7.7294681286032563E-3"/>
                  <c:y val="-1.065179352580927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5.6682111479835185E-17"/>
                  <c:y val="1.054625984251968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4.6376808771619532E-3"/>
                  <c:y val="-1.04166666666666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4.6376808771619532E-3"/>
                  <c:y val="-5.375929571303586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1.5458936257206511E-3"/>
                  <c:y val="1.697287839020122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1.1336422295967037E-16"/>
                  <c:y val="4.555719597550305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anchor="t" anchorCtr="0"/>
              <a:lstStyle/>
              <a:p>
                <a:pPr>
                  <a:defRPr sz="1200">
                    <a:solidFill>
                      <a:srgbClr val="FFFFFF"/>
                    </a:solidFill>
                  </a:defRPr>
                </a:pPr>
                <a:endParaRPr lang="es-E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CAMBIAR VECES QUE TE PINCHAS</c:v>
                </c:pt>
                <c:pt idx="1">
                  <c:v>AUTOCONTROL EN LA JORNADA ESCOLAR </c:v>
                </c:pt>
                <c:pt idx="2">
                  <c:v>MENOS AUTOCONTROLES POR FALTA DE COLABORACIÓN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5.0999999999999997E-2</c:v>
                </c:pt>
                <c:pt idx="1">
                  <c:v>0.03</c:v>
                </c:pt>
                <c:pt idx="2">
                  <c:v>2.1999999999999999E-2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Sí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CAMBIAR VECES QUE TE PINCHAS</c:v>
                </c:pt>
                <c:pt idx="1">
                  <c:v>AUTOCONTROL EN LA JORNADA ESCOLAR </c:v>
                </c:pt>
                <c:pt idx="2">
                  <c:v>MENOS AUTOCONTROLES POR FALTA DE COLABORACIÓN</c:v>
                </c:pt>
              </c:strCache>
            </c:strRef>
          </c:cat>
          <c:val>
            <c:numRef>
              <c:f>Sheet1!$B$3:$D$3</c:f>
              <c:numCache>
                <c:formatCode>0%</c:formatCode>
                <c:ptCount val="3"/>
                <c:pt idx="0">
                  <c:v>5.0999999999999997E-2</c:v>
                </c:pt>
                <c:pt idx="1">
                  <c:v>0.90900000000000003</c:v>
                </c:pt>
                <c:pt idx="2">
                  <c:v>8.8999999999999996E-2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8DC63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CAMBIAR VECES QUE TE PINCHAS</c:v>
                </c:pt>
                <c:pt idx="1">
                  <c:v>AUTOCONTROL EN LA JORNADA ESCOLAR </c:v>
                </c:pt>
                <c:pt idx="2">
                  <c:v>MENOS AUTOCONTROLES POR FALTA DE COLABORACIÓN</c:v>
                </c:pt>
              </c:strCache>
            </c:strRef>
          </c:cat>
          <c:val>
            <c:numRef>
              <c:f>Sheet1!$B$4:$D$4</c:f>
              <c:numCache>
                <c:formatCode>0%</c:formatCode>
                <c:ptCount val="3"/>
                <c:pt idx="0">
                  <c:v>0.89900000000000002</c:v>
                </c:pt>
                <c:pt idx="1">
                  <c:v>6.0999999999999999E-2</c:v>
                </c:pt>
                <c:pt idx="2">
                  <c:v>0.88900000000000001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353216640"/>
        <c:axId val="353217200"/>
      </c:barChart>
      <c:catAx>
        <c:axId val="353216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8425" cmpd="sng">
            <a:solidFill>
              <a:srgbClr val="000000"/>
            </a:solidFill>
          </a:ln>
        </c:spPr>
        <c:txPr>
          <a:bodyPr rot="0" vert="horz" anchor="ctr"/>
          <a:lstStyle/>
          <a:p>
            <a:pPr>
              <a:defRPr sz="1100" cap="all" baseline="0">
                <a:solidFill>
                  <a:srgbClr val="5F5F5F"/>
                </a:solidFill>
              </a:defRPr>
            </a:pPr>
            <a:endParaRPr lang="es-ES"/>
          </a:p>
        </c:txPr>
        <c:crossAx val="353217200"/>
        <c:crosses val="autoZero"/>
        <c:auto val="1"/>
        <c:lblAlgn val="ctr"/>
        <c:lblOffset val="100"/>
        <c:noMultiLvlLbl val="0"/>
      </c:catAx>
      <c:valAx>
        <c:axId val="353217200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solidFill>
              <a:srgbClr val="000000"/>
            </a:solidFill>
          </a:ln>
        </c:spPr>
        <c:txPr>
          <a:bodyPr/>
          <a:lstStyle/>
          <a:p>
            <a:pPr>
              <a:defRPr sz="700" baseline="0">
                <a:solidFill>
                  <a:srgbClr val="5F5F5F"/>
                </a:solidFill>
              </a:defRPr>
            </a:pPr>
            <a:endParaRPr lang="es-ES"/>
          </a:p>
        </c:txPr>
        <c:crossAx val="353216640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4.2253528936735965E-2"/>
          <c:y val="0.14601455252484541"/>
          <c:w val="0.12403212098487688"/>
          <c:h val="0.48201772529903714"/>
        </c:manualLayout>
      </c:layout>
      <c:overlay val="0"/>
      <c:txPr>
        <a:bodyPr/>
        <a:lstStyle/>
        <a:p>
          <a:pPr>
            <a:defRPr sz="1200">
              <a:solidFill>
                <a:srgbClr val="5F5F5F"/>
              </a:solidFill>
            </a:defRPr>
          </a:pPr>
          <a:endParaRPr lang="es-ES"/>
        </a:p>
      </c:txPr>
    </c:legend>
    <c:plotVisOnly val="1"/>
    <c:dispBlanksAs val="gap"/>
    <c:showDLblsOverMax val="0"/>
  </c:chart>
  <c:txPr>
    <a:bodyPr/>
    <a:lstStyle/>
    <a:p>
      <a:pPr>
        <a:defRPr sz="1000" baseline="0"/>
      </a:pPr>
      <a:endParaRPr lang="es-ES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2664582208528744"/>
          <c:y val="8.3661193201726339E-2"/>
          <c:w val="0.74571970458018277"/>
          <c:h val="0.68718065347160817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No contesta</c:v>
                </c:pt>
              </c:strCache>
            </c:strRef>
          </c:tx>
          <c:spPr>
            <a:solidFill>
              <a:schemeClr val="bg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3.0917872514413022E-3"/>
                  <c:y val="1.097440944881889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7.0422548227893284E-3"/>
                  <c:y val="-1.895262040955338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7.7294681286032563E-3"/>
                  <c:y val="-1.065179352580927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5.6682111479835185E-17"/>
                  <c:y val="1.054625984251968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4.6376808771619532E-3"/>
                  <c:y val="-1.04166666666666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4.6376808771619532E-3"/>
                  <c:y val="-5.375929571303586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1.5458936257206511E-3"/>
                  <c:y val="1.697287839020122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1.1336422295967037E-16"/>
                  <c:y val="4.555719597550305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anchor="t" anchorCtr="0"/>
              <a:lstStyle/>
              <a:p>
                <a:pPr>
                  <a:defRPr sz="1200">
                    <a:solidFill>
                      <a:srgbClr val="FFFFFF"/>
                    </a:solidFill>
                  </a:defRPr>
                </a:pPr>
                <a:endParaRPr lang="es-E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CAMBIAR VECES QUE TE PINCHAS</c:v>
                </c:pt>
                <c:pt idx="2">
                  <c:v>Entre 6 y 10</c:v>
                </c:pt>
                <c:pt idx="3">
                  <c:v>De 11 a 13</c:v>
                </c:pt>
                <c:pt idx="4">
                  <c:v>De 14 a 16</c:v>
                </c:pt>
                <c:pt idx="5">
                  <c:v>17 o 18 años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 formatCode="0%">
                  <c:v>5.0999999999999997E-2</c:v>
                </c:pt>
                <c:pt idx="2" formatCode="0%">
                  <c:v>7.6999999999999999E-2</c:v>
                </c:pt>
                <c:pt idx="3" formatCode="0%">
                  <c:v>7.0999999999999994E-2</c:v>
                </c:pt>
                <c:pt idx="4" formatCode="0%">
                  <c:v>0</c:v>
                </c:pt>
                <c:pt idx="5" formatCode="0%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Sí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CAMBIAR VECES QUE TE PINCHAS</c:v>
                </c:pt>
                <c:pt idx="2">
                  <c:v>Entre 6 y 10</c:v>
                </c:pt>
                <c:pt idx="3">
                  <c:v>De 11 a 13</c:v>
                </c:pt>
                <c:pt idx="4">
                  <c:v>De 14 a 16</c:v>
                </c:pt>
                <c:pt idx="5">
                  <c:v>17 o 18 años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  <c:pt idx="0" formatCode="0%">
                  <c:v>5.0999999999999997E-2</c:v>
                </c:pt>
                <c:pt idx="2" formatCode="0%">
                  <c:v>7.6999999999999999E-2</c:v>
                </c:pt>
                <c:pt idx="3" formatCode="0%">
                  <c:v>3.5999999999999997E-2</c:v>
                </c:pt>
                <c:pt idx="4" formatCode="0%">
                  <c:v>4.2000000000000003E-2</c:v>
                </c:pt>
                <c:pt idx="5" formatCode="0%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8DC63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CAMBIAR VECES QUE TE PINCHAS</c:v>
                </c:pt>
                <c:pt idx="2">
                  <c:v>Entre 6 y 10</c:v>
                </c:pt>
                <c:pt idx="3">
                  <c:v>De 11 a 13</c:v>
                </c:pt>
                <c:pt idx="4">
                  <c:v>De 14 a 16</c:v>
                </c:pt>
                <c:pt idx="5">
                  <c:v>17 o 18 años</c:v>
                </c:pt>
              </c:strCache>
            </c:strRef>
          </c:cat>
          <c:val>
            <c:numRef>
              <c:f>Sheet1!$B$4:$G$4</c:f>
              <c:numCache>
                <c:formatCode>General</c:formatCode>
                <c:ptCount val="6"/>
                <c:pt idx="0" formatCode="0%">
                  <c:v>0.89900000000000002</c:v>
                </c:pt>
                <c:pt idx="2" formatCode="0%">
                  <c:v>0.84599999999999997</c:v>
                </c:pt>
                <c:pt idx="3" formatCode="0%">
                  <c:v>0.89300000000000002</c:v>
                </c:pt>
                <c:pt idx="4" formatCode="0%">
                  <c:v>0.95799999999999996</c:v>
                </c:pt>
                <c:pt idx="5" formatCode="0%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353220560"/>
        <c:axId val="353221120"/>
      </c:barChart>
      <c:catAx>
        <c:axId val="353220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8425" cmpd="sng">
            <a:solidFill>
              <a:srgbClr val="000000"/>
            </a:solidFill>
          </a:ln>
        </c:spPr>
        <c:txPr>
          <a:bodyPr rot="0" vert="horz" anchor="ctr"/>
          <a:lstStyle/>
          <a:p>
            <a:pPr>
              <a:defRPr sz="1100" cap="all" baseline="0">
                <a:solidFill>
                  <a:srgbClr val="5F5F5F"/>
                </a:solidFill>
              </a:defRPr>
            </a:pPr>
            <a:endParaRPr lang="es-ES"/>
          </a:p>
        </c:txPr>
        <c:crossAx val="353221120"/>
        <c:crosses val="autoZero"/>
        <c:auto val="1"/>
        <c:lblAlgn val="ctr"/>
        <c:lblOffset val="100"/>
        <c:noMultiLvlLbl val="0"/>
      </c:catAx>
      <c:valAx>
        <c:axId val="353221120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solidFill>
              <a:srgbClr val="000000"/>
            </a:solidFill>
          </a:ln>
        </c:spPr>
        <c:txPr>
          <a:bodyPr/>
          <a:lstStyle/>
          <a:p>
            <a:pPr>
              <a:defRPr sz="700" baseline="0">
                <a:solidFill>
                  <a:srgbClr val="5F5F5F"/>
                </a:solidFill>
              </a:defRPr>
            </a:pPr>
            <a:endParaRPr lang="es-ES"/>
          </a:p>
        </c:txPr>
        <c:crossAx val="353220560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4.2253528936735965E-2"/>
          <c:y val="0.14601455252484541"/>
          <c:w val="0.12403212098487688"/>
          <c:h val="0.48201772529903714"/>
        </c:manualLayout>
      </c:layout>
      <c:overlay val="0"/>
      <c:txPr>
        <a:bodyPr/>
        <a:lstStyle/>
        <a:p>
          <a:pPr>
            <a:defRPr sz="1200">
              <a:solidFill>
                <a:srgbClr val="5F5F5F"/>
              </a:solidFill>
            </a:defRPr>
          </a:pPr>
          <a:endParaRPr lang="es-ES"/>
        </a:p>
      </c:txPr>
    </c:legend>
    <c:plotVisOnly val="1"/>
    <c:dispBlanksAs val="gap"/>
    <c:showDLblsOverMax val="0"/>
  </c:chart>
  <c:txPr>
    <a:bodyPr/>
    <a:lstStyle/>
    <a:p>
      <a:pPr>
        <a:defRPr sz="1000" baseline="0"/>
      </a:pPr>
      <a:endParaRPr lang="es-E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511627906976744E-3"/>
          <c:y val="0.2537313432835821"/>
          <c:w val="1"/>
          <c:h val="0.41486748385981803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0070C0"/>
            </a:solidFill>
            <a:ln w="18612"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6.706969669224753E-3"/>
                  <c:y val="-3.779502375635879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0272861142092938E-2"/>
                  <c:y val="-2.9484618096675794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9187589824263518E-2"/>
                  <c:y val="-4.548545237815432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2598442537441824E-2"/>
                  <c:y val="-3.466555773524870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Mode val="edge"/>
                  <c:yMode val="edge"/>
                  <c:x val="0.34883720930232559"/>
                  <c:y val="0.18507462686567164"/>
                </c:manualLayout>
              </c:layout>
              <c:numFmt formatCode="0" sourceLinked="0"/>
              <c:spPr>
                <a:noFill/>
                <a:ln w="18612">
                  <a:noFill/>
                </a:ln>
              </c:spPr>
              <c:txPr>
                <a:bodyPr/>
                <a:lstStyle/>
                <a:p>
                  <a:pPr>
                    <a:defRPr sz="696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Mode val="edge"/>
                  <c:yMode val="edge"/>
                  <c:x val="0.42480620155038762"/>
                  <c:y val="0.19104477611940299"/>
                </c:manualLayout>
              </c:layout>
              <c:numFmt formatCode="0" sourceLinked="0"/>
              <c:spPr>
                <a:noFill/>
                <a:ln w="18612">
                  <a:noFill/>
                </a:ln>
              </c:spPr>
              <c:txPr>
                <a:bodyPr/>
                <a:lstStyle/>
                <a:p>
                  <a:pPr>
                    <a:defRPr sz="696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Mode val="edge"/>
                  <c:yMode val="edge"/>
                  <c:x val="0.50852713178294573"/>
                  <c:y val="0.35223880597014923"/>
                </c:manualLayout>
              </c:layout>
              <c:numFmt formatCode="0" sourceLinked="0"/>
              <c:spPr>
                <a:noFill/>
                <a:ln w="18612">
                  <a:noFill/>
                </a:ln>
              </c:spPr>
              <c:txPr>
                <a:bodyPr/>
                <a:lstStyle/>
                <a:p>
                  <a:pPr>
                    <a:defRPr sz="696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Mode val="edge"/>
                  <c:yMode val="edge"/>
                  <c:x val="0.58294573643410852"/>
                  <c:y val="0.34328358208955223"/>
                </c:manualLayout>
              </c:layout>
              <c:numFmt formatCode="0" sourceLinked="0"/>
              <c:spPr>
                <a:noFill/>
                <a:ln w="18612">
                  <a:noFill/>
                </a:ln>
              </c:spPr>
              <c:txPr>
                <a:bodyPr/>
                <a:lstStyle/>
                <a:p>
                  <a:pPr>
                    <a:defRPr sz="733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Mode val="edge"/>
                  <c:yMode val="edge"/>
                  <c:x val="0.64496124031007751"/>
                  <c:y val="0.29850746268656714"/>
                </c:manualLayout>
              </c:layout>
              <c:numFmt formatCode="0" sourceLinked="0"/>
              <c:spPr>
                <a:noFill/>
                <a:ln w="18612">
                  <a:noFill/>
                </a:ln>
              </c:spPr>
              <c:txPr>
                <a:bodyPr/>
                <a:lstStyle/>
                <a:p>
                  <a:pPr>
                    <a:defRPr sz="733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Mode val="edge"/>
                  <c:yMode val="edge"/>
                  <c:x val="0.73023255813953492"/>
                  <c:y val="0.33432835820895523"/>
                </c:manualLayout>
              </c:layout>
              <c:numFmt formatCode="0" sourceLinked="0"/>
              <c:spPr>
                <a:noFill/>
                <a:ln w="18612">
                  <a:noFill/>
                </a:ln>
              </c:spPr>
              <c:txPr>
                <a:bodyPr/>
                <a:lstStyle/>
                <a:p>
                  <a:pPr>
                    <a:defRPr sz="733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Mode val="edge"/>
                  <c:yMode val="edge"/>
                  <c:x val="0.79069767441860461"/>
                  <c:y val="0.2746268656716418"/>
                </c:manualLayout>
              </c:layout>
              <c:numFmt formatCode="0" sourceLinked="0"/>
              <c:spPr>
                <a:noFill/>
                <a:ln w="18612">
                  <a:noFill/>
                </a:ln>
              </c:spPr>
              <c:txPr>
                <a:bodyPr/>
                <a:lstStyle/>
                <a:p>
                  <a:pPr>
                    <a:defRPr sz="733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Mode val="edge"/>
                  <c:yMode val="edge"/>
                  <c:x val="0.85891472868217056"/>
                  <c:y val="0.21492537313432836"/>
                </c:manualLayout>
              </c:layout>
              <c:numFmt formatCode="0" sourceLinked="0"/>
              <c:spPr>
                <a:noFill/>
                <a:ln w="18612">
                  <a:noFill/>
                </a:ln>
              </c:spPr>
              <c:txPr>
                <a:bodyPr/>
                <a:lstStyle/>
                <a:p>
                  <a:pPr>
                    <a:defRPr sz="733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Mode val="edge"/>
                  <c:yMode val="edge"/>
                  <c:x val="0.93643410852713183"/>
                  <c:y val="0.27164179104477609"/>
                </c:manualLayout>
              </c:layout>
              <c:numFmt formatCode="0" sourceLinked="0"/>
              <c:spPr>
                <a:noFill/>
                <a:ln w="18612">
                  <a:noFill/>
                </a:ln>
              </c:spPr>
              <c:txPr>
                <a:bodyPr/>
                <a:lstStyle/>
                <a:p>
                  <a:pPr>
                    <a:defRPr sz="568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Mode val="edge"/>
                  <c:yMode val="edge"/>
                  <c:x val="0.99844961240310082"/>
                  <c:y val="0.40298507462686567"/>
                </c:manualLayout>
              </c:layout>
              <c:numFmt formatCode="0" sourceLinked="0"/>
              <c:spPr>
                <a:noFill/>
                <a:ln w="18612">
                  <a:noFill/>
                </a:ln>
              </c:spPr>
              <c:txPr>
                <a:bodyPr/>
                <a:lstStyle/>
                <a:p>
                  <a:pPr>
                    <a:defRPr sz="568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Mode val="edge"/>
                  <c:yMode val="edge"/>
                  <c:x val="0.35968992248062015"/>
                  <c:y val="0.92537313432835822"/>
                </c:manualLayout>
              </c:layout>
              <c:numFmt formatCode="0" sourceLinked="0"/>
              <c:spPr>
                <a:noFill/>
                <a:ln w="18612">
                  <a:noFill/>
                </a:ln>
              </c:spPr>
              <c:txPr>
                <a:bodyPr/>
                <a:lstStyle/>
                <a:p>
                  <a:pPr>
                    <a:defRPr sz="348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Mode val="edge"/>
                  <c:yMode val="edge"/>
                  <c:x val="0.25736434108527134"/>
                  <c:y val="0.97014925373134331"/>
                </c:manualLayout>
              </c:layout>
              <c:numFmt formatCode="0" sourceLinked="0"/>
              <c:spPr>
                <a:noFill/>
                <a:ln w="18612">
                  <a:noFill/>
                </a:ln>
              </c:spPr>
              <c:txPr>
                <a:bodyPr/>
                <a:lstStyle/>
                <a:p>
                  <a:pPr>
                    <a:defRPr sz="348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numFmt formatCode="0" sourceLinked="0"/>
              <c:spPr>
                <a:noFill/>
                <a:ln w="18612">
                  <a:noFill/>
                </a:ln>
              </c:spPr>
              <c:txPr>
                <a:bodyPr/>
                <a:lstStyle/>
                <a:p>
                  <a:pPr>
                    <a:defRPr sz="348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numFmt formatCode="0" sourceLinked="0"/>
              <c:spPr>
                <a:noFill/>
                <a:ln w="18612">
                  <a:noFill/>
                </a:ln>
              </c:spPr>
              <c:txPr>
                <a:bodyPr/>
                <a:lstStyle/>
                <a:p>
                  <a:pPr>
                    <a:defRPr sz="348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8"/>
              <c:numFmt formatCode="0" sourceLinked="0"/>
              <c:spPr>
                <a:noFill/>
                <a:ln w="18612">
                  <a:noFill/>
                </a:ln>
              </c:spPr>
              <c:txPr>
                <a:bodyPr/>
                <a:lstStyle/>
                <a:p>
                  <a:pPr>
                    <a:defRPr sz="348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9"/>
              <c:layout>
                <c:manualLayout>
                  <c:xMode val="edge"/>
                  <c:yMode val="edge"/>
                  <c:x val="0.16744186046511628"/>
                  <c:y val="0.58805970149253728"/>
                </c:manualLayout>
              </c:layout>
              <c:numFmt formatCode="0" sourceLinked="0"/>
              <c:spPr>
                <a:noFill/>
                <a:ln w="18612">
                  <a:noFill/>
                </a:ln>
              </c:spPr>
              <c:txPr>
                <a:bodyPr/>
                <a:lstStyle/>
                <a:p>
                  <a:pPr>
                    <a:defRPr sz="348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0"/>
              <c:layout>
                <c:manualLayout>
                  <c:xMode val="edge"/>
                  <c:yMode val="edge"/>
                  <c:x val="0.16899224806201552"/>
                  <c:y val="0.61194029850746268"/>
                </c:manualLayout>
              </c:layout>
              <c:numFmt formatCode="0" sourceLinked="0"/>
              <c:spPr>
                <a:noFill/>
                <a:ln w="18612">
                  <a:noFill/>
                </a:ln>
              </c:spPr>
              <c:txPr>
                <a:bodyPr/>
                <a:lstStyle/>
                <a:p>
                  <a:pPr>
                    <a:defRPr sz="348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1"/>
              <c:layout>
                <c:manualLayout>
                  <c:xMode val="edge"/>
                  <c:yMode val="edge"/>
                  <c:x val="0.16744186046511628"/>
                  <c:y val="0.63880597014925378"/>
                </c:manualLayout>
              </c:layout>
              <c:numFmt formatCode="0" sourceLinked="0"/>
              <c:spPr>
                <a:noFill/>
                <a:ln w="18612">
                  <a:noFill/>
                </a:ln>
              </c:spPr>
              <c:txPr>
                <a:bodyPr/>
                <a:lstStyle/>
                <a:p>
                  <a:pPr>
                    <a:defRPr sz="348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2"/>
              <c:layout>
                <c:manualLayout>
                  <c:xMode val="edge"/>
                  <c:yMode val="edge"/>
                  <c:x val="0.17054263565891473"/>
                  <c:y val="0.66268656716417906"/>
                </c:manualLayout>
              </c:layout>
              <c:numFmt formatCode="0" sourceLinked="0"/>
              <c:spPr>
                <a:noFill/>
                <a:ln w="18612">
                  <a:noFill/>
                </a:ln>
              </c:spPr>
              <c:txPr>
                <a:bodyPr/>
                <a:lstStyle/>
                <a:p>
                  <a:pPr>
                    <a:defRPr sz="348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3"/>
              <c:layout>
                <c:manualLayout>
                  <c:xMode val="edge"/>
                  <c:yMode val="edge"/>
                  <c:x val="0.17054263565891473"/>
                  <c:y val="0.68358208955223876"/>
                </c:manualLayout>
              </c:layout>
              <c:numFmt formatCode="0" sourceLinked="0"/>
              <c:spPr>
                <a:noFill/>
                <a:ln w="18612">
                  <a:noFill/>
                </a:ln>
              </c:spPr>
              <c:txPr>
                <a:bodyPr/>
                <a:lstStyle/>
                <a:p>
                  <a:pPr>
                    <a:defRPr sz="348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4"/>
              <c:layout>
                <c:manualLayout>
                  <c:xMode val="edge"/>
                  <c:yMode val="edge"/>
                  <c:x val="0.17054263565891473"/>
                  <c:y val="0.71343283582089556"/>
                </c:manualLayout>
              </c:layout>
              <c:numFmt formatCode="0" sourceLinked="0"/>
              <c:spPr>
                <a:noFill/>
                <a:ln w="18612">
                  <a:noFill/>
                </a:ln>
              </c:spPr>
              <c:txPr>
                <a:bodyPr/>
                <a:lstStyle/>
                <a:p>
                  <a:pPr>
                    <a:defRPr sz="348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" sourceLinked="0"/>
            <c:spPr>
              <a:noFill/>
              <a:ln w="18612">
                <a:noFill/>
              </a:ln>
            </c:spPr>
            <c:txPr>
              <a:bodyPr/>
              <a:lstStyle/>
              <a:p>
                <a:pPr>
                  <a:defRPr sz="1026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De 3 a 6 años</c:v>
                </c:pt>
                <c:pt idx="1">
                  <c:v>De 7 a10 años</c:v>
                </c:pt>
                <c:pt idx="2">
                  <c:v>Entre 11_14 años</c:v>
                </c:pt>
                <c:pt idx="3">
                  <c:v>Másde 14 años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12.2</c:v>
                </c:pt>
                <c:pt idx="1">
                  <c:v>25.7</c:v>
                </c:pt>
                <c:pt idx="2">
                  <c:v>37.9</c:v>
                </c:pt>
                <c:pt idx="3">
                  <c:v>24.2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"/>
        <c:axId val="347319136"/>
        <c:axId val="347319696"/>
      </c:barChart>
      <c:catAx>
        <c:axId val="347319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32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chemeClr val="tx1"/>
                </a:solidFill>
                <a:latin typeface="+mn-lt"/>
                <a:ea typeface="Arial"/>
                <a:cs typeface="Arial"/>
              </a:defRPr>
            </a:pPr>
            <a:endParaRPr lang="es-ES"/>
          </a:p>
        </c:txPr>
        <c:crossAx val="3473196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47319696"/>
        <c:scaling>
          <c:orientation val="minMax"/>
          <c:max val="40"/>
        </c:scaling>
        <c:delete val="1"/>
        <c:axPos val="l"/>
        <c:numFmt formatCode="General" sourceLinked="1"/>
        <c:majorTickMark val="out"/>
        <c:minorTickMark val="none"/>
        <c:tickLblPos val="nextTo"/>
        <c:crossAx val="347319136"/>
        <c:crosses val="autoZero"/>
        <c:crossBetween val="between"/>
        <c:majorUnit val="10"/>
      </c:valAx>
      <c:spPr>
        <a:noFill/>
        <a:ln w="1861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9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s-ES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2664582208528744"/>
          <c:y val="8.3661193201726339E-2"/>
          <c:w val="0.74571970458018277"/>
          <c:h val="0.68718065347160817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No contesta</c:v>
                </c:pt>
              </c:strCache>
            </c:strRef>
          </c:tx>
          <c:spPr>
            <a:solidFill>
              <a:schemeClr val="bg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3.0917872514413022E-3"/>
                  <c:y val="1.097440944881889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7.0422548227893284E-3"/>
                  <c:y val="-1.895262040955338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7.7294681286032563E-3"/>
                  <c:y val="-1.065179352580927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5.6682111479835185E-17"/>
                  <c:y val="1.054625984251968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4.6376808771619532E-3"/>
                  <c:y val="-1.04166666666666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4.6376808771619532E-3"/>
                  <c:y val="-5.375929571303586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1.5458936257206511E-3"/>
                  <c:y val="1.697287839020122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1.1336422295967037E-16"/>
                  <c:y val="4.555719597550305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anchor="t" anchorCtr="0"/>
              <a:lstStyle/>
              <a:p>
                <a:pPr>
                  <a:defRPr sz="1200">
                    <a:solidFill>
                      <a:srgbClr val="FFFFFF"/>
                    </a:solidFill>
                  </a:defRPr>
                </a:pPr>
                <a:endParaRPr lang="es-E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AUTOCONTROL EN LA JORNADA ESCOLAR </c:v>
                </c:pt>
                <c:pt idx="2">
                  <c:v>Entre 6 y 10</c:v>
                </c:pt>
                <c:pt idx="3">
                  <c:v>De 11 a 13</c:v>
                </c:pt>
                <c:pt idx="4">
                  <c:v>De 14 a 16</c:v>
                </c:pt>
                <c:pt idx="5">
                  <c:v>17 o 18 años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 formatCode="0%">
                  <c:v>0.03</c:v>
                </c:pt>
                <c:pt idx="2" formatCode="0%">
                  <c:v>5.0999999999999997E-2</c:v>
                </c:pt>
                <c:pt idx="3" formatCode="0%">
                  <c:v>3.5999999999999997E-2</c:v>
                </c:pt>
                <c:pt idx="4" formatCode="0%">
                  <c:v>0</c:v>
                </c:pt>
                <c:pt idx="5" formatCode="0%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Sí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AUTOCONTROL EN LA JORNADA ESCOLAR </c:v>
                </c:pt>
                <c:pt idx="2">
                  <c:v>Entre 6 y 10</c:v>
                </c:pt>
                <c:pt idx="3">
                  <c:v>De 11 a 13</c:v>
                </c:pt>
                <c:pt idx="4">
                  <c:v>De 14 a 16</c:v>
                </c:pt>
                <c:pt idx="5">
                  <c:v>17 o 18 años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  <c:pt idx="0" formatCode="0%">
                  <c:v>0.90900000000000003</c:v>
                </c:pt>
                <c:pt idx="2" formatCode="0%">
                  <c:v>0.92300000000000004</c:v>
                </c:pt>
                <c:pt idx="3" formatCode="0%">
                  <c:v>0.89300000000000002</c:v>
                </c:pt>
                <c:pt idx="4" formatCode="0%">
                  <c:v>0.91700000000000004</c:v>
                </c:pt>
                <c:pt idx="5" formatCode="0%">
                  <c:v>0.875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8DC63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AUTOCONTROL EN LA JORNADA ESCOLAR </c:v>
                </c:pt>
                <c:pt idx="2">
                  <c:v>Entre 6 y 10</c:v>
                </c:pt>
                <c:pt idx="3">
                  <c:v>De 11 a 13</c:v>
                </c:pt>
                <c:pt idx="4">
                  <c:v>De 14 a 16</c:v>
                </c:pt>
                <c:pt idx="5">
                  <c:v>17 o 18 años</c:v>
                </c:pt>
              </c:strCache>
            </c:strRef>
          </c:cat>
          <c:val>
            <c:numRef>
              <c:f>Sheet1!$B$4:$G$4</c:f>
              <c:numCache>
                <c:formatCode>General</c:formatCode>
                <c:ptCount val="6"/>
                <c:pt idx="0" formatCode="0%">
                  <c:v>6.0999999999999999E-2</c:v>
                </c:pt>
                <c:pt idx="2" formatCode="0%">
                  <c:v>2.5999999999999999E-2</c:v>
                </c:pt>
                <c:pt idx="3" formatCode="0%">
                  <c:v>7.0999999999999994E-2</c:v>
                </c:pt>
                <c:pt idx="4" formatCode="0%">
                  <c:v>8.3000000000000004E-2</c:v>
                </c:pt>
                <c:pt idx="5" formatCode="0%">
                  <c:v>0.125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353052768"/>
        <c:axId val="353053328"/>
      </c:barChart>
      <c:catAx>
        <c:axId val="353052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8425" cmpd="sng">
            <a:solidFill>
              <a:srgbClr val="000000"/>
            </a:solidFill>
          </a:ln>
        </c:spPr>
        <c:txPr>
          <a:bodyPr rot="0" vert="horz" anchor="ctr"/>
          <a:lstStyle/>
          <a:p>
            <a:pPr>
              <a:defRPr sz="1100" cap="all" baseline="0">
                <a:solidFill>
                  <a:srgbClr val="5F5F5F"/>
                </a:solidFill>
              </a:defRPr>
            </a:pPr>
            <a:endParaRPr lang="es-ES"/>
          </a:p>
        </c:txPr>
        <c:crossAx val="353053328"/>
        <c:crosses val="autoZero"/>
        <c:auto val="1"/>
        <c:lblAlgn val="ctr"/>
        <c:lblOffset val="100"/>
        <c:noMultiLvlLbl val="0"/>
      </c:catAx>
      <c:valAx>
        <c:axId val="353053328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solidFill>
              <a:srgbClr val="000000"/>
            </a:solidFill>
          </a:ln>
        </c:spPr>
        <c:txPr>
          <a:bodyPr/>
          <a:lstStyle/>
          <a:p>
            <a:pPr>
              <a:defRPr sz="700" baseline="0">
                <a:solidFill>
                  <a:srgbClr val="5F5F5F"/>
                </a:solidFill>
              </a:defRPr>
            </a:pPr>
            <a:endParaRPr lang="es-ES"/>
          </a:p>
        </c:txPr>
        <c:crossAx val="353052768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4.2253528936735965E-2"/>
          <c:y val="0.14601455252484541"/>
          <c:w val="0.12403212098487688"/>
          <c:h val="0.48201772529903714"/>
        </c:manualLayout>
      </c:layout>
      <c:overlay val="0"/>
      <c:txPr>
        <a:bodyPr/>
        <a:lstStyle/>
        <a:p>
          <a:pPr>
            <a:defRPr sz="1200">
              <a:solidFill>
                <a:srgbClr val="5F5F5F"/>
              </a:solidFill>
            </a:defRPr>
          </a:pPr>
          <a:endParaRPr lang="es-ES"/>
        </a:p>
      </c:txPr>
    </c:legend>
    <c:plotVisOnly val="1"/>
    <c:dispBlanksAs val="gap"/>
    <c:showDLblsOverMax val="0"/>
  </c:chart>
  <c:txPr>
    <a:bodyPr/>
    <a:lstStyle/>
    <a:p>
      <a:pPr>
        <a:defRPr sz="1000" baseline="0"/>
      </a:pPr>
      <a:endParaRPr lang="es-ES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2664582208528744"/>
          <c:y val="8.3661193201726339E-2"/>
          <c:w val="0.74571970458018277"/>
          <c:h val="0.68718065347160817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No contesta</c:v>
                </c:pt>
              </c:strCache>
            </c:strRef>
          </c:tx>
          <c:spPr>
            <a:solidFill>
              <a:schemeClr val="bg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3.0917872514413022E-3"/>
                  <c:y val="1.097440944881889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7.0422548227893284E-3"/>
                  <c:y val="-1.895262040955338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7.7294681286032563E-3"/>
                  <c:y val="-1.065179352580927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5.6682111479835185E-17"/>
                  <c:y val="1.054625984251968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4.6376808771619532E-3"/>
                  <c:y val="-1.04166666666666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4.6376808771619532E-3"/>
                  <c:y val="-5.375929571303586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1.5458936257206511E-3"/>
                  <c:y val="1.697287839020122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1.1336422295967037E-16"/>
                  <c:y val="4.555719597550305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anchor="t" anchorCtr="0"/>
              <a:lstStyle/>
              <a:p>
                <a:pPr>
                  <a:defRPr sz="1200">
                    <a:solidFill>
                      <a:srgbClr val="FFFFFF"/>
                    </a:solidFill>
                  </a:defRPr>
                </a:pPr>
                <a:endParaRPr lang="es-E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MENOS AUTOCONTROLES POR
 FALTA DE COLABORACIÓN</c:v>
                </c:pt>
                <c:pt idx="2">
                  <c:v>Entre 6 y 10</c:v>
                </c:pt>
                <c:pt idx="3">
                  <c:v>De 11 a 13</c:v>
                </c:pt>
                <c:pt idx="4">
                  <c:v>De 14 a 16</c:v>
                </c:pt>
                <c:pt idx="5">
                  <c:v>17 o 18 años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 formatCode="0%">
                  <c:v>2.1999999999999999E-2</c:v>
                </c:pt>
                <c:pt idx="2" formatCode="0%">
                  <c:v>5.6000000000000001E-2</c:v>
                </c:pt>
                <c:pt idx="3" formatCode="0%">
                  <c:v>0</c:v>
                </c:pt>
                <c:pt idx="4" formatCode="0%">
                  <c:v>0</c:v>
                </c:pt>
                <c:pt idx="5" formatCode="0%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Sí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MENOS AUTOCONTROLES POR
 FALTA DE COLABORACIÓN</c:v>
                </c:pt>
                <c:pt idx="2">
                  <c:v>Entre 6 y 10</c:v>
                </c:pt>
                <c:pt idx="3">
                  <c:v>De 11 a 13</c:v>
                </c:pt>
                <c:pt idx="4">
                  <c:v>De 14 a 16</c:v>
                </c:pt>
                <c:pt idx="5">
                  <c:v>17 o 18 años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  <c:pt idx="0" formatCode="0%">
                  <c:v>8.8999999999999996E-2</c:v>
                </c:pt>
                <c:pt idx="2" formatCode="0%">
                  <c:v>5.6000000000000001E-2</c:v>
                </c:pt>
                <c:pt idx="3" formatCode="0%">
                  <c:v>0.12</c:v>
                </c:pt>
                <c:pt idx="4" formatCode="0%">
                  <c:v>4.4999999999999998E-2</c:v>
                </c:pt>
                <c:pt idx="5" formatCode="0%">
                  <c:v>0.28599999999999998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8DC63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MENOS AUTOCONTROLES POR
 FALTA DE COLABORACIÓN</c:v>
                </c:pt>
                <c:pt idx="2">
                  <c:v>Entre 6 y 10</c:v>
                </c:pt>
                <c:pt idx="3">
                  <c:v>De 11 a 13</c:v>
                </c:pt>
                <c:pt idx="4">
                  <c:v>De 14 a 16</c:v>
                </c:pt>
                <c:pt idx="5">
                  <c:v>17 o 18 años</c:v>
                </c:pt>
              </c:strCache>
            </c:strRef>
          </c:cat>
          <c:val>
            <c:numRef>
              <c:f>Sheet1!$B$4:$G$4</c:f>
              <c:numCache>
                <c:formatCode>General</c:formatCode>
                <c:ptCount val="6"/>
                <c:pt idx="0" formatCode="0%">
                  <c:v>0.88900000000000001</c:v>
                </c:pt>
                <c:pt idx="2" formatCode="0%">
                  <c:v>0.88900000000000001</c:v>
                </c:pt>
                <c:pt idx="3" formatCode="0%">
                  <c:v>0.88</c:v>
                </c:pt>
                <c:pt idx="4" formatCode="0%">
                  <c:v>0.95499999999999996</c:v>
                </c:pt>
                <c:pt idx="5" formatCode="0%">
                  <c:v>0.71399999999999997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353056688"/>
        <c:axId val="353057248"/>
      </c:barChart>
      <c:catAx>
        <c:axId val="353056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8425" cmpd="sng">
            <a:solidFill>
              <a:srgbClr val="000000"/>
            </a:solidFill>
          </a:ln>
        </c:spPr>
        <c:txPr>
          <a:bodyPr rot="0" vert="horz" anchor="ctr"/>
          <a:lstStyle/>
          <a:p>
            <a:pPr>
              <a:defRPr sz="1100" cap="all" baseline="0">
                <a:solidFill>
                  <a:srgbClr val="5F5F5F"/>
                </a:solidFill>
              </a:defRPr>
            </a:pPr>
            <a:endParaRPr lang="es-ES"/>
          </a:p>
        </c:txPr>
        <c:crossAx val="353057248"/>
        <c:crosses val="autoZero"/>
        <c:auto val="1"/>
        <c:lblAlgn val="ctr"/>
        <c:lblOffset val="100"/>
        <c:noMultiLvlLbl val="0"/>
      </c:catAx>
      <c:valAx>
        <c:axId val="353057248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solidFill>
              <a:srgbClr val="000000"/>
            </a:solidFill>
          </a:ln>
        </c:spPr>
        <c:txPr>
          <a:bodyPr/>
          <a:lstStyle/>
          <a:p>
            <a:pPr>
              <a:defRPr sz="700" baseline="0">
                <a:solidFill>
                  <a:srgbClr val="5F5F5F"/>
                </a:solidFill>
              </a:defRPr>
            </a:pPr>
            <a:endParaRPr lang="es-ES"/>
          </a:p>
        </c:txPr>
        <c:crossAx val="353056688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4.2253528936735965E-2"/>
          <c:y val="0.14601455252484541"/>
          <c:w val="0.12403212098487688"/>
          <c:h val="0.48201772529903714"/>
        </c:manualLayout>
      </c:layout>
      <c:overlay val="0"/>
      <c:txPr>
        <a:bodyPr/>
        <a:lstStyle/>
        <a:p>
          <a:pPr>
            <a:defRPr sz="1200">
              <a:solidFill>
                <a:srgbClr val="5F5F5F"/>
              </a:solidFill>
            </a:defRPr>
          </a:pPr>
          <a:endParaRPr lang="es-ES"/>
        </a:p>
      </c:txPr>
    </c:legend>
    <c:plotVisOnly val="1"/>
    <c:dispBlanksAs val="gap"/>
    <c:showDLblsOverMax val="0"/>
  </c:chart>
  <c:txPr>
    <a:bodyPr/>
    <a:lstStyle/>
    <a:p>
      <a:pPr>
        <a:defRPr sz="1000" baseline="0"/>
      </a:pPr>
      <a:endParaRPr lang="es-ES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452438779140821"/>
          <c:y val="7.5848731129969385E-2"/>
          <c:w val="0.38463425558043779"/>
          <c:h val="0.87118644067796613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70C0"/>
            </a:solidFill>
            <a:ln w="16260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  <a:ln w="16260">
                <a:noFill/>
              </a:ln>
            </c:spPr>
          </c:dPt>
          <c:dLbls>
            <c:numFmt formatCode="0%" sourceLinked="0"/>
            <c:spPr>
              <a:noFill/>
              <a:ln w="16260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tx1"/>
                    </a:solidFill>
                    <a:latin typeface="+mn-lt"/>
                    <a:ea typeface="Arial"/>
                    <a:cs typeface="Arial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Nadie, no necesito ayuda</c:v>
                </c:pt>
                <c:pt idx="1">
                  <c:v>Un profesor</c:v>
                </c:pt>
                <c:pt idx="2">
                  <c:v>Un compañero</c:v>
                </c:pt>
                <c:pt idx="3">
                  <c:v>Otra persona del colegio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0.84399999999999997</c:v>
                </c:pt>
                <c:pt idx="1">
                  <c:v>5.6000000000000001E-2</c:v>
                </c:pt>
                <c:pt idx="2">
                  <c:v>3.3000000000000002E-2</c:v>
                </c:pt>
                <c:pt idx="3">
                  <c:v>4.3999999999999997E-2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53792160"/>
        <c:axId val="353792720"/>
      </c:barChart>
      <c:catAx>
        <c:axId val="35379216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63500">
            <a:solidFill>
              <a:schemeClr val="tx1"/>
            </a:solidFill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chemeClr val="tx1"/>
                </a:solidFill>
                <a:latin typeface="+mn-lt"/>
                <a:ea typeface="Arial"/>
                <a:cs typeface="Arial"/>
              </a:defRPr>
            </a:pPr>
            <a:endParaRPr lang="es-ES"/>
          </a:p>
        </c:txPr>
        <c:crossAx val="3537927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53792720"/>
        <c:scaling>
          <c:orientation val="minMax"/>
          <c:max val="1"/>
          <c:min val="0"/>
        </c:scaling>
        <c:delete val="1"/>
        <c:axPos val="t"/>
        <c:numFmt formatCode="0.00%" sourceLinked="1"/>
        <c:majorTickMark val="out"/>
        <c:minorTickMark val="none"/>
        <c:tickLblPos val="nextTo"/>
        <c:crossAx val="353792160"/>
        <c:crosses val="autoZero"/>
        <c:crossBetween val="between"/>
      </c:valAx>
      <c:spPr>
        <a:noFill/>
        <a:ln w="1626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3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s-ES"/>
    </a:p>
  </c:tx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23741350513004"/>
          <c:y val="0.13701696911589611"/>
          <c:w val="0.8044586282775259"/>
          <c:h val="0.49018766404199476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1">
                <a:lumMod val="20000"/>
                <a:lumOff val="80000"/>
              </a:schemeClr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anchor="t" anchorCtr="0"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Entre 6 y 10</c:v>
                </c:pt>
                <c:pt idx="1">
                  <c:v>De 11 a 13</c:v>
                </c:pt>
                <c:pt idx="2">
                  <c:v>De 14 a 16</c:v>
                </c:pt>
                <c:pt idx="3">
                  <c:v>17 o 18 años</c:v>
                </c:pt>
              </c:strCache>
            </c:strRef>
          </c:cat>
          <c:val>
            <c:numRef>
              <c:f>Sheet1!$B$2:$E$2</c:f>
              <c:numCache>
                <c:formatCode>0.00%</c:formatCode>
                <c:ptCount val="4"/>
                <c:pt idx="0">
                  <c:v>0.77800000000000002</c:v>
                </c:pt>
                <c:pt idx="1">
                  <c:v>0.84</c:v>
                </c:pt>
                <c:pt idx="2">
                  <c:v>0.95499999999999996</c:v>
                </c:pt>
                <c:pt idx="3">
                  <c:v>0.85699999999999998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overlap val="100"/>
        <c:axId val="349551344"/>
        <c:axId val="349548544"/>
      </c:barChart>
      <c:catAx>
        <c:axId val="349551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8425" cmpd="sng">
            <a:solidFill>
              <a:srgbClr val="000000"/>
            </a:solidFill>
          </a:ln>
        </c:spPr>
        <c:txPr>
          <a:bodyPr rot="0" vert="horz" anchor="ctr"/>
          <a:lstStyle/>
          <a:p>
            <a:pPr>
              <a:defRPr sz="800" cap="all" baseline="0">
                <a:solidFill>
                  <a:srgbClr val="5F5F5F"/>
                </a:solidFill>
              </a:defRPr>
            </a:pPr>
            <a:endParaRPr lang="es-ES"/>
          </a:p>
        </c:txPr>
        <c:crossAx val="349548544"/>
        <c:crosses val="autoZero"/>
        <c:auto val="1"/>
        <c:lblAlgn val="ctr"/>
        <c:lblOffset val="100"/>
        <c:noMultiLvlLbl val="0"/>
      </c:catAx>
      <c:valAx>
        <c:axId val="349548544"/>
        <c:scaling>
          <c:orientation val="minMax"/>
          <c:max val="1"/>
          <c:min val="0"/>
        </c:scaling>
        <c:delete val="0"/>
        <c:axPos val="l"/>
        <c:numFmt formatCode="0.00%" sourceLinked="1"/>
        <c:majorTickMark val="none"/>
        <c:minorTickMark val="none"/>
        <c:tickLblPos val="nextTo"/>
        <c:spPr>
          <a:noFill/>
          <a:ln>
            <a:solidFill>
              <a:srgbClr val="000000"/>
            </a:solidFill>
          </a:ln>
        </c:spPr>
        <c:txPr>
          <a:bodyPr/>
          <a:lstStyle/>
          <a:p>
            <a:pPr>
              <a:defRPr sz="700" baseline="0">
                <a:solidFill>
                  <a:srgbClr val="5F5F5F"/>
                </a:solidFill>
              </a:defRPr>
            </a:pPr>
            <a:endParaRPr lang="es-ES"/>
          </a:p>
        </c:txPr>
        <c:crossAx val="3495513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aseline="0"/>
      </a:pPr>
      <a:endParaRPr lang="es-ES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1401075898570529"/>
          <c:y val="4.0976625157511389E-2"/>
          <c:w val="0.77983362616862961"/>
          <c:h val="0.8165613944255119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No contesta</c:v>
                </c:pt>
              </c:strCache>
            </c:strRef>
          </c:tx>
          <c:spPr>
            <a:solidFill>
              <a:schemeClr val="tx1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3.0917872514413022E-3"/>
                  <c:y val="1.097440944881889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7.0422548227893284E-3"/>
                  <c:y val="-1.895262040955338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7.7294681286032563E-3"/>
                  <c:y val="-1.065179352580927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5.6682111479835185E-17"/>
                  <c:y val="1.054625984251968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4.6376808771619532E-3"/>
                  <c:y val="-1.04166666666666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4.6376808771619532E-3"/>
                  <c:y val="-5.375929571303586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1.5458936257206511E-3"/>
                  <c:y val="1.697287839020122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1.1336422295967037E-16"/>
                  <c:y val="4.555719597550305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anchor="t" anchorCtr="0"/>
              <a:lstStyle/>
              <a:p>
                <a:pPr>
                  <a:defRPr sz="1200">
                    <a:solidFill>
                      <a:srgbClr val="FFFFFF"/>
                    </a:solidFill>
                  </a:defRPr>
                </a:pPr>
                <a:endParaRPr lang="es-E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Ha tenido</c:v>
                </c:pt>
                <c:pt idx="2">
                  <c:v>Entre 6 y 10</c:v>
                </c:pt>
                <c:pt idx="3">
                  <c:v>De 11 a 13</c:v>
                </c:pt>
                <c:pt idx="4">
                  <c:v>De 14 a 16</c:v>
                </c:pt>
                <c:pt idx="5">
                  <c:v>17 o 18 años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 formatCode="0%">
                  <c:v>6.0999999999999999E-2</c:v>
                </c:pt>
                <c:pt idx="2" formatCode="0%">
                  <c:v>0.13</c:v>
                </c:pt>
                <c:pt idx="3" formatCode="0%">
                  <c:v>3.5999999999999997E-2</c:v>
                </c:pt>
                <c:pt idx="4" formatCode="0%">
                  <c:v>0</c:v>
                </c:pt>
                <c:pt idx="5" formatCode="0%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Sí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Ha tenido</c:v>
                </c:pt>
                <c:pt idx="2">
                  <c:v>Entre 6 y 10</c:v>
                </c:pt>
                <c:pt idx="3">
                  <c:v>De 11 a 13</c:v>
                </c:pt>
                <c:pt idx="4">
                  <c:v>De 14 a 16</c:v>
                </c:pt>
                <c:pt idx="5">
                  <c:v>17 o 18 años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  <c:pt idx="0" formatCode="0%">
                  <c:v>0.51500000000000001</c:v>
                </c:pt>
                <c:pt idx="2" formatCode="0%">
                  <c:v>0.46200000000000002</c:v>
                </c:pt>
                <c:pt idx="3" formatCode="0%">
                  <c:v>0.53600000000000003</c:v>
                </c:pt>
                <c:pt idx="4" formatCode="0%">
                  <c:v>0.5</c:v>
                </c:pt>
                <c:pt idx="5" formatCode="0%">
                  <c:v>0.75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8DC63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Ha tenido</c:v>
                </c:pt>
                <c:pt idx="2">
                  <c:v>Entre 6 y 10</c:v>
                </c:pt>
                <c:pt idx="3">
                  <c:v>De 11 a 13</c:v>
                </c:pt>
                <c:pt idx="4">
                  <c:v>De 14 a 16</c:v>
                </c:pt>
                <c:pt idx="5">
                  <c:v>17 o 18 años</c:v>
                </c:pt>
              </c:strCache>
            </c:strRef>
          </c:cat>
          <c:val>
            <c:numRef>
              <c:f>Sheet1!$B$4:$G$4</c:f>
              <c:numCache>
                <c:formatCode>General</c:formatCode>
                <c:ptCount val="6"/>
                <c:pt idx="0" formatCode="0%">
                  <c:v>0.42399999999999999</c:v>
                </c:pt>
                <c:pt idx="2" formatCode="0%">
                  <c:v>0.41</c:v>
                </c:pt>
                <c:pt idx="3" formatCode="0%">
                  <c:v>0.42899999999999999</c:v>
                </c:pt>
                <c:pt idx="4" formatCode="0%">
                  <c:v>0.5</c:v>
                </c:pt>
                <c:pt idx="5" formatCode="0%">
                  <c:v>0.25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"/>
        <c:overlap val="100"/>
        <c:axId val="349540144"/>
        <c:axId val="349545184"/>
      </c:barChart>
      <c:catAx>
        <c:axId val="349540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8425" cmpd="sng">
            <a:solidFill>
              <a:srgbClr val="000000"/>
            </a:solidFill>
          </a:ln>
        </c:spPr>
        <c:txPr>
          <a:bodyPr rot="0" vert="horz" anchor="ctr"/>
          <a:lstStyle/>
          <a:p>
            <a:pPr>
              <a:defRPr sz="1100" cap="all" baseline="0">
                <a:solidFill>
                  <a:srgbClr val="5F5F5F"/>
                </a:solidFill>
              </a:defRPr>
            </a:pPr>
            <a:endParaRPr lang="es-ES"/>
          </a:p>
        </c:txPr>
        <c:crossAx val="349545184"/>
        <c:crosses val="autoZero"/>
        <c:auto val="1"/>
        <c:lblAlgn val="ctr"/>
        <c:lblOffset val="100"/>
        <c:noMultiLvlLbl val="0"/>
      </c:catAx>
      <c:valAx>
        <c:axId val="349545184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solidFill>
              <a:srgbClr val="000000"/>
            </a:solidFill>
          </a:ln>
        </c:spPr>
        <c:txPr>
          <a:bodyPr/>
          <a:lstStyle/>
          <a:p>
            <a:pPr>
              <a:defRPr sz="700" baseline="0">
                <a:solidFill>
                  <a:srgbClr val="5F5F5F"/>
                </a:solidFill>
              </a:defRPr>
            </a:pPr>
            <a:endParaRPr lang="es-ES"/>
          </a:p>
        </c:txPr>
        <c:crossAx val="349540144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2.8132848778518075E-2"/>
          <c:y val="0.22538451813851729"/>
          <c:w val="0.12538840319536806"/>
          <c:h val="0.51025523388097938"/>
        </c:manualLayout>
      </c:layout>
      <c:overlay val="0"/>
      <c:txPr>
        <a:bodyPr/>
        <a:lstStyle/>
        <a:p>
          <a:pPr>
            <a:defRPr sz="1200">
              <a:solidFill>
                <a:srgbClr val="5F5F5F"/>
              </a:solidFill>
            </a:defRPr>
          </a:pPr>
          <a:endParaRPr lang="es-ES"/>
        </a:p>
      </c:txPr>
    </c:legend>
    <c:plotVisOnly val="1"/>
    <c:dispBlanksAs val="gap"/>
    <c:showDLblsOverMax val="0"/>
  </c:chart>
  <c:txPr>
    <a:bodyPr/>
    <a:lstStyle/>
    <a:p>
      <a:pPr>
        <a:defRPr sz="1000" baseline="0"/>
      </a:pPr>
      <a:endParaRPr lang="es-ES"/>
    </a:p>
  </c:tx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66001178604192"/>
          <c:y val="0.13701696911589611"/>
          <c:w val="0.82023265061685346"/>
          <c:h val="0.62315390272595494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No sé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3.0917872514413022E-3"/>
                  <c:y val="1.097440944881889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7.7294681286032563E-3"/>
                  <c:y val="-1.065179352580927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5.6682111479835185E-17"/>
                  <c:y val="1.054625984251968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4.6376808771619532E-3"/>
                  <c:y val="-1.04166666666666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4.6376808771619532E-3"/>
                  <c:y val="-5.375929571303586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1.5458936257206511E-3"/>
                  <c:y val="1.697287839020122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1.1336422295967037E-16"/>
                  <c:y val="4.555719597550305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anchor="t" anchorCtr="0"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es-E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Total</c:v>
                </c:pt>
                <c:pt idx="2">
                  <c:v>Entre 6 y 10</c:v>
                </c:pt>
                <c:pt idx="3">
                  <c:v>De 11 a 13</c:v>
                </c:pt>
                <c:pt idx="4">
                  <c:v>De 14 a 16</c:v>
                </c:pt>
                <c:pt idx="5">
                  <c:v>17 o 18 años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 formatCode="0.00%">
                  <c:v>0.47399999999999998</c:v>
                </c:pt>
                <c:pt idx="2" formatCode="0.00%">
                  <c:v>0.41</c:v>
                </c:pt>
                <c:pt idx="3" formatCode="0.00%">
                  <c:v>0.53600000000000003</c:v>
                </c:pt>
                <c:pt idx="4" formatCode="0.00%">
                  <c:v>0.54200000000000004</c:v>
                </c:pt>
                <c:pt idx="5" formatCode="0.00%">
                  <c:v>0.375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FFCD00"/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Total</c:v>
                </c:pt>
                <c:pt idx="2">
                  <c:v>Entre 6 y 10</c:v>
                </c:pt>
                <c:pt idx="3">
                  <c:v>De 11 a 13</c:v>
                </c:pt>
                <c:pt idx="4">
                  <c:v>De 14 a 16</c:v>
                </c:pt>
                <c:pt idx="5">
                  <c:v>17 o 18 años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  <c:pt idx="0" formatCode="0.00%">
                  <c:v>0.39400000000000002</c:v>
                </c:pt>
                <c:pt idx="2" formatCode="0.00%">
                  <c:v>0.38500000000000001</c:v>
                </c:pt>
                <c:pt idx="3" formatCode="0.00%">
                  <c:v>0.39300000000000002</c:v>
                </c:pt>
                <c:pt idx="4" formatCode="0.00%">
                  <c:v>0.41699999999999998</c:v>
                </c:pt>
                <c:pt idx="5" formatCode="0.00%">
                  <c:v>0.375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Si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Total</c:v>
                </c:pt>
                <c:pt idx="2">
                  <c:v>Entre 6 y 10</c:v>
                </c:pt>
                <c:pt idx="3">
                  <c:v>De 11 a 13</c:v>
                </c:pt>
                <c:pt idx="4">
                  <c:v>De 14 a 16</c:v>
                </c:pt>
                <c:pt idx="5">
                  <c:v>17 o 18 años</c:v>
                </c:pt>
              </c:strCache>
            </c:strRef>
          </c:cat>
          <c:val>
            <c:numRef>
              <c:f>Sheet1!$B$4:$G$4</c:f>
              <c:numCache>
                <c:formatCode>General</c:formatCode>
                <c:ptCount val="6"/>
                <c:pt idx="0" formatCode="0.00%">
                  <c:v>0.13100000000000001</c:v>
                </c:pt>
                <c:pt idx="2" formatCode="0.00%">
                  <c:v>0.20499999999999999</c:v>
                </c:pt>
                <c:pt idx="3" formatCode="0.00%">
                  <c:v>7.0999999999999994E-2</c:v>
                </c:pt>
                <c:pt idx="4" formatCode="0.00%">
                  <c:v>4.2000000000000003E-2</c:v>
                </c:pt>
                <c:pt idx="5" formatCode="0.00%">
                  <c:v>0.25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overlap val="100"/>
        <c:axId val="349542944"/>
        <c:axId val="349545744"/>
      </c:barChart>
      <c:catAx>
        <c:axId val="349542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8425" cmpd="sng">
            <a:solidFill>
              <a:srgbClr val="000000"/>
            </a:solidFill>
          </a:ln>
        </c:spPr>
        <c:txPr>
          <a:bodyPr rot="0" vert="horz" anchor="ctr"/>
          <a:lstStyle/>
          <a:p>
            <a:pPr>
              <a:defRPr sz="1100" cap="all" baseline="0">
                <a:solidFill>
                  <a:srgbClr val="5F5F5F"/>
                </a:solidFill>
              </a:defRPr>
            </a:pPr>
            <a:endParaRPr lang="es-ES"/>
          </a:p>
        </c:txPr>
        <c:crossAx val="349545744"/>
        <c:crosses val="autoZero"/>
        <c:auto val="1"/>
        <c:lblAlgn val="ctr"/>
        <c:lblOffset val="100"/>
        <c:noMultiLvlLbl val="0"/>
      </c:catAx>
      <c:valAx>
        <c:axId val="349545744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solidFill>
              <a:srgbClr val="000000"/>
            </a:solidFill>
          </a:ln>
        </c:spPr>
        <c:txPr>
          <a:bodyPr/>
          <a:lstStyle/>
          <a:p>
            <a:pPr>
              <a:defRPr sz="700" baseline="0">
                <a:solidFill>
                  <a:srgbClr val="5F5F5F"/>
                </a:solidFill>
              </a:defRPr>
            </a:pPr>
            <a:endParaRPr lang="es-ES"/>
          </a:p>
        </c:txPr>
        <c:crossAx val="349542944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2.7441847939828033E-2"/>
          <c:y val="0.15071516665410117"/>
          <c:w val="9.3567168231704606E-2"/>
          <c:h val="0.56745725003307335"/>
        </c:manualLayout>
      </c:layout>
      <c:overlay val="0"/>
      <c:txPr>
        <a:bodyPr/>
        <a:lstStyle/>
        <a:p>
          <a:pPr>
            <a:defRPr sz="1100">
              <a:solidFill>
                <a:srgbClr val="5F5F5F"/>
              </a:solidFill>
            </a:defRPr>
          </a:pPr>
          <a:endParaRPr lang="es-ES"/>
        </a:p>
      </c:txPr>
    </c:legend>
    <c:plotVisOnly val="1"/>
    <c:dispBlanksAs val="gap"/>
    <c:showDLblsOverMax val="0"/>
  </c:chart>
  <c:txPr>
    <a:bodyPr/>
    <a:lstStyle/>
    <a:p>
      <a:pPr>
        <a:defRPr sz="1000" baseline="0"/>
      </a:pPr>
      <a:endParaRPr lang="es-ES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520065426604279"/>
          <c:y val="6.049003668188347E-2"/>
          <c:w val="0.54180514518199963"/>
          <c:h val="0.87118644067796613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Lbls>
            <c:numFmt formatCode="0%" sourceLinked="0"/>
            <c:spPr>
              <a:noFill/>
              <a:ln w="16260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tx1"/>
                    </a:solidFill>
                    <a:latin typeface="+mn-lt"/>
                    <a:ea typeface="Arial"/>
                    <a:cs typeface="Arial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Zumo / refresco</c:v>
                </c:pt>
                <c:pt idx="1">
                  <c:v>Galletas</c:v>
                </c:pt>
                <c:pt idx="2">
                  <c:v>Azúcar</c:v>
                </c:pt>
                <c:pt idx="3">
                  <c:v>Pastilla o gel de glucosa</c:v>
                </c:pt>
                <c:pt idx="4">
                  <c:v>Caramelo</c:v>
                </c:pt>
                <c:pt idx="5">
                  <c:v>Otros productos</c:v>
                </c:pt>
                <c:pt idx="6">
                  <c:v>Nada</c:v>
                </c:pt>
              </c:strCache>
            </c:strRef>
          </c:cat>
          <c:val>
            <c:numRef>
              <c:f>Sheet1!$B$2:$B$8</c:f>
              <c:numCache>
                <c:formatCode>0.00%</c:formatCode>
                <c:ptCount val="7"/>
                <c:pt idx="0">
                  <c:v>0.71699999999999997</c:v>
                </c:pt>
                <c:pt idx="1">
                  <c:v>0.505</c:v>
                </c:pt>
                <c:pt idx="2">
                  <c:v>0.28299999999999997</c:v>
                </c:pt>
                <c:pt idx="3">
                  <c:v>0.27300000000000002</c:v>
                </c:pt>
                <c:pt idx="4">
                  <c:v>0.14099999999999999</c:v>
                </c:pt>
                <c:pt idx="5">
                  <c:v>8.1000000000000003E-2</c:v>
                </c:pt>
                <c:pt idx="6">
                  <c:v>0.02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49549104"/>
        <c:axId val="349546864"/>
      </c:barChart>
      <c:catAx>
        <c:axId val="34954910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63500">
            <a:solidFill>
              <a:schemeClr val="tx1"/>
            </a:solidFill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chemeClr val="tx1"/>
                </a:solidFill>
                <a:latin typeface="+mn-lt"/>
                <a:ea typeface="Arial"/>
                <a:cs typeface="Arial"/>
              </a:defRPr>
            </a:pPr>
            <a:endParaRPr lang="es-ES"/>
          </a:p>
        </c:txPr>
        <c:crossAx val="3495468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49546864"/>
        <c:scaling>
          <c:orientation val="minMax"/>
          <c:max val="1"/>
          <c:min val="0"/>
        </c:scaling>
        <c:delete val="1"/>
        <c:axPos val="t"/>
        <c:numFmt formatCode="0.00%" sourceLinked="1"/>
        <c:majorTickMark val="out"/>
        <c:minorTickMark val="none"/>
        <c:tickLblPos val="nextTo"/>
        <c:crossAx val="349549104"/>
        <c:crosses val="autoZero"/>
        <c:crossBetween val="between"/>
      </c:valAx>
      <c:spPr>
        <a:noFill/>
        <a:ln w="1626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3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s-ES"/>
    </a:p>
  </c:txPr>
  <c:externalData r:id="rId1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23741350513004"/>
          <c:y val="0.13701696911589611"/>
          <c:w val="0.8044586282775259"/>
          <c:h val="0.49018766404199476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1">
                <a:lumMod val="20000"/>
                <a:lumOff val="80000"/>
              </a:schemeClr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anchor="t" anchorCtr="0"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Entre 6 y 10</c:v>
                </c:pt>
                <c:pt idx="1">
                  <c:v>De 11 a 13</c:v>
                </c:pt>
                <c:pt idx="2">
                  <c:v>De 14 a 16</c:v>
                </c:pt>
                <c:pt idx="3">
                  <c:v>17 o 18 años</c:v>
                </c:pt>
              </c:strCache>
            </c:strRef>
          </c:cat>
          <c:val>
            <c:numRef>
              <c:f>Sheet1!$B$2:$E$2</c:f>
              <c:numCache>
                <c:formatCode>0.00%</c:formatCode>
                <c:ptCount val="4"/>
                <c:pt idx="0">
                  <c:v>0.64100000000000001</c:v>
                </c:pt>
                <c:pt idx="1">
                  <c:v>0.60699999999999998</c:v>
                </c:pt>
                <c:pt idx="2">
                  <c:v>0.20799999999999999</c:v>
                </c:pt>
                <c:pt idx="3">
                  <c:v>0.375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overlap val="100"/>
        <c:axId val="353787680"/>
        <c:axId val="353789360"/>
      </c:barChart>
      <c:catAx>
        <c:axId val="353787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8425" cmpd="sng">
            <a:solidFill>
              <a:srgbClr val="000000"/>
            </a:solidFill>
          </a:ln>
        </c:spPr>
        <c:txPr>
          <a:bodyPr rot="0" vert="horz" anchor="ctr"/>
          <a:lstStyle/>
          <a:p>
            <a:pPr>
              <a:defRPr sz="800" cap="all" baseline="0">
                <a:solidFill>
                  <a:srgbClr val="5F5F5F"/>
                </a:solidFill>
              </a:defRPr>
            </a:pPr>
            <a:endParaRPr lang="es-ES"/>
          </a:p>
        </c:txPr>
        <c:crossAx val="353789360"/>
        <c:crosses val="autoZero"/>
        <c:auto val="1"/>
        <c:lblAlgn val="ctr"/>
        <c:lblOffset val="100"/>
        <c:noMultiLvlLbl val="0"/>
      </c:catAx>
      <c:valAx>
        <c:axId val="353789360"/>
        <c:scaling>
          <c:orientation val="minMax"/>
          <c:max val="1"/>
          <c:min val="0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solidFill>
              <a:srgbClr val="000000"/>
            </a:solidFill>
          </a:ln>
        </c:spPr>
        <c:txPr>
          <a:bodyPr/>
          <a:lstStyle/>
          <a:p>
            <a:pPr>
              <a:defRPr sz="700" baseline="0">
                <a:solidFill>
                  <a:srgbClr val="5F5F5F"/>
                </a:solidFill>
              </a:defRPr>
            </a:pPr>
            <a:endParaRPr lang="es-ES"/>
          </a:p>
        </c:txPr>
        <c:crossAx val="3537876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aseline="0"/>
      </a:pPr>
      <a:endParaRPr lang="es-ES"/>
    </a:p>
  </c:txPr>
  <c:externalData r:id="rId1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23741350513004"/>
          <c:y val="0.13701696911589611"/>
          <c:w val="0.8044586282775259"/>
          <c:h val="0.4901876640419947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lumMod val="20000"/>
                <a:lumOff val="80000"/>
              </a:schemeClr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anchor="t" anchorCtr="0"/>
              <a:lstStyle/>
              <a:p>
                <a:pPr>
                  <a:defRPr sz="1200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Entre 6 y 10</c:v>
                </c:pt>
                <c:pt idx="1">
                  <c:v>De 11 a 13</c:v>
                </c:pt>
                <c:pt idx="2">
                  <c:v>De 14 a 16</c:v>
                </c:pt>
                <c:pt idx="3">
                  <c:v>17 o 18 años</c:v>
                </c:pt>
              </c:strCache>
            </c:strRef>
          </c:cat>
          <c:val>
            <c:numRef>
              <c:f>Sheet1!$B$2:$E$2</c:f>
              <c:numCache>
                <c:formatCode>0%</c:formatCode>
                <c:ptCount val="4"/>
                <c:pt idx="0">
                  <c:v>0.17899999999999999</c:v>
                </c:pt>
                <c:pt idx="1">
                  <c:v>0.14299999999999999</c:v>
                </c:pt>
                <c:pt idx="2">
                  <c:v>0.125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axId val="354827632"/>
        <c:axId val="354828192"/>
      </c:barChart>
      <c:catAx>
        <c:axId val="354827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8425" cmpd="sng">
            <a:solidFill>
              <a:srgbClr val="000000"/>
            </a:solidFill>
          </a:ln>
        </c:spPr>
        <c:txPr>
          <a:bodyPr rot="0" vert="horz" anchor="ctr"/>
          <a:lstStyle/>
          <a:p>
            <a:pPr>
              <a:defRPr sz="800" cap="all" baseline="0">
                <a:solidFill>
                  <a:srgbClr val="5F5F5F"/>
                </a:solidFill>
              </a:defRPr>
            </a:pPr>
            <a:endParaRPr lang="es-ES"/>
          </a:p>
        </c:txPr>
        <c:crossAx val="354828192"/>
        <c:crosses val="autoZero"/>
        <c:auto val="1"/>
        <c:lblAlgn val="ctr"/>
        <c:lblOffset val="100"/>
        <c:noMultiLvlLbl val="0"/>
      </c:catAx>
      <c:valAx>
        <c:axId val="354828192"/>
        <c:scaling>
          <c:orientation val="minMax"/>
          <c:max val="1"/>
          <c:min val="0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solidFill>
              <a:srgbClr val="000000"/>
            </a:solidFill>
          </a:ln>
        </c:spPr>
        <c:txPr>
          <a:bodyPr/>
          <a:lstStyle/>
          <a:p>
            <a:pPr>
              <a:defRPr sz="700" baseline="0">
                <a:solidFill>
                  <a:srgbClr val="5F5F5F"/>
                </a:solidFill>
              </a:defRPr>
            </a:pPr>
            <a:endParaRPr lang="es-ES"/>
          </a:p>
        </c:txPr>
        <c:crossAx val="3548276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aseline="0"/>
      </a:pPr>
      <a:endParaRPr lang="es-ES"/>
    </a:p>
  </c:txPr>
  <c:externalData r:id="rId1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839662310252453"/>
          <c:y val="7.5848731129969385E-2"/>
          <c:w val="0.36607760370159914"/>
          <c:h val="0.87118644067796613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70C0"/>
            </a:solidFill>
            <a:ln w="16260">
              <a:noFill/>
            </a:ln>
          </c:spPr>
          <c:invertIfNegative val="0"/>
          <c:dLbls>
            <c:numFmt formatCode="0%" sourceLinked="0"/>
            <c:spPr>
              <a:noFill/>
              <a:ln w="16260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tx1"/>
                    </a:solidFill>
                    <a:latin typeface="+mn-lt"/>
                    <a:ea typeface="Arial"/>
                    <a:cs typeface="Arial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Las he tenido que resolver yo
sólo/a</c:v>
                </c:pt>
                <c:pt idx="1">
                  <c:v>Me han dado zumo / refresco</c:v>
                </c:pt>
                <c:pt idx="2">
                  <c:v>Han llamado a mis padres</c:v>
                </c:pt>
                <c:pt idx="3">
                  <c:v>Me han dado otros producto
para tomar por la boca</c:v>
                </c:pt>
                <c:pt idx="4">
                  <c:v>Me han dado azucarillo</c:v>
                </c:pt>
                <c:pt idx="5">
                  <c:v>Me han dado caramelo</c:v>
                </c:pt>
                <c:pt idx="6">
                  <c:v>No hacen nada</c:v>
                </c:pt>
                <c:pt idx="7">
                  <c:v>Me han dado pastilla o gel de
glucosa</c:v>
                </c:pt>
                <c:pt idx="8">
                  <c:v>Otras acciones</c:v>
                </c:pt>
                <c:pt idx="9">
                  <c:v>No he tenido ninguna en el
colegio</c:v>
                </c:pt>
              </c:strCache>
            </c:strRef>
          </c:cat>
          <c:val>
            <c:numRef>
              <c:f>Sheet1!$B$2:$B$11</c:f>
              <c:numCache>
                <c:formatCode>0.00%</c:formatCode>
                <c:ptCount val="10"/>
                <c:pt idx="0">
                  <c:v>0.52500000000000002</c:v>
                </c:pt>
                <c:pt idx="1">
                  <c:v>0.434</c:v>
                </c:pt>
                <c:pt idx="2">
                  <c:v>0.17199999999999999</c:v>
                </c:pt>
                <c:pt idx="3">
                  <c:v>0.13100000000000001</c:v>
                </c:pt>
                <c:pt idx="4">
                  <c:v>0.10100000000000001</c:v>
                </c:pt>
                <c:pt idx="5">
                  <c:v>5.0999999999999997E-2</c:v>
                </c:pt>
                <c:pt idx="6">
                  <c:v>0.04</c:v>
                </c:pt>
                <c:pt idx="7">
                  <c:v>0.04</c:v>
                </c:pt>
                <c:pt idx="8">
                  <c:v>0.01</c:v>
                </c:pt>
                <c:pt idx="9">
                  <c:v>7.0999999999999994E-2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54826512"/>
        <c:axId val="354832112"/>
      </c:barChart>
      <c:catAx>
        <c:axId val="35482651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63500">
            <a:solidFill>
              <a:schemeClr val="tx1"/>
            </a:solidFill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chemeClr val="tx1"/>
                </a:solidFill>
                <a:latin typeface="+mn-lt"/>
                <a:ea typeface="Arial"/>
                <a:cs typeface="Arial"/>
              </a:defRPr>
            </a:pPr>
            <a:endParaRPr lang="es-ES"/>
          </a:p>
        </c:txPr>
        <c:crossAx val="3548321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54832112"/>
        <c:scaling>
          <c:orientation val="minMax"/>
          <c:max val="1"/>
          <c:min val="0"/>
        </c:scaling>
        <c:delete val="1"/>
        <c:axPos val="t"/>
        <c:numFmt formatCode="0.00%" sourceLinked="1"/>
        <c:majorTickMark val="out"/>
        <c:minorTickMark val="none"/>
        <c:tickLblPos val="nextTo"/>
        <c:crossAx val="354826512"/>
        <c:crosses val="autoZero"/>
        <c:crossBetween val="between"/>
      </c:valAx>
      <c:spPr>
        <a:noFill/>
        <a:ln w="1626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3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s-E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218905472636815"/>
          <c:y val="0.13122171945701358"/>
          <c:w val="0.38571572288107719"/>
          <c:h val="0.60090449459367823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30303" mc:Ignorable="a14" a14:legacySpreadsheetColorIndex="44">
                    <a:gamma/>
                    <a:shade val="86275"/>
                    <a:invGamma/>
                  </a:srgbClr>
                </a:gs>
                <a:gs pos="50000">
                  <a:srgbClr xmlns:mc="http://schemas.openxmlformats.org/markup-compatibility/2006" xmlns:a14="http://schemas.microsoft.com/office/drawing/2010/main" val="99CCFF" mc:Ignorable="a14" a14:legacySpreadsheetColorIndex="44"/>
                </a:gs>
                <a:gs pos="100000">
                  <a:srgbClr xmlns:mc="http://schemas.openxmlformats.org/markup-compatibility/2006" xmlns:a14="http://schemas.microsoft.com/office/drawing/2010/main" val="030303" mc:Ignorable="a14" a14:legacySpreadsheetColorIndex="44">
                    <a:gamma/>
                    <a:shade val="86275"/>
                    <a:invGamma/>
                  </a:srgbClr>
                </a:gs>
              </a:gsLst>
              <a:lin ang="5400000" scaled="1"/>
            </a:gradFill>
            <a:ln w="10087">
              <a:solidFill>
                <a:srgbClr val="000000"/>
              </a:solidFill>
              <a:prstDash val="solid"/>
            </a:ln>
            <a:effectLst/>
          </c:spPr>
          <c:dPt>
            <c:idx val="0"/>
            <c:bubble3D val="0"/>
            <c:spPr>
              <a:solidFill>
                <a:schemeClr val="accent1"/>
              </a:solidFill>
              <a:ln w="20174">
                <a:noFill/>
              </a:ln>
              <a:effectLst/>
            </c:spPr>
          </c:dPt>
          <c:dPt>
            <c:idx val="1"/>
            <c:bubble3D val="0"/>
            <c:spPr>
              <a:solidFill>
                <a:srgbClr val="002060"/>
              </a:solidFill>
              <a:ln w="20174">
                <a:noFill/>
              </a:ln>
              <a:effectLst/>
            </c:spPr>
          </c:dPt>
          <c:dPt>
            <c:idx val="2"/>
            <c:bubble3D val="0"/>
            <c:spPr>
              <a:solidFill>
                <a:srgbClr val="FFCD00"/>
              </a:solidFill>
              <a:ln w="10087">
                <a:noFill/>
                <a:prstDash val="solid"/>
              </a:ln>
              <a:effectLst/>
            </c:spPr>
          </c:dPt>
          <c:dLbls>
            <c:dLbl>
              <c:idx val="0"/>
              <c:layout>
                <c:manualLayout>
                  <c:x val="-8.4373562550920128E-2"/>
                  <c:y val="-0.2350950326393580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4935415978016658"/>
                  <c:y val="0.1674529759015286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4687142442201881"/>
                  <c:y val="7.785717437869801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Mode val="edge"/>
                  <c:yMode val="edge"/>
                  <c:x val="0.32462686567164178"/>
                  <c:y val="0.25113122171945701"/>
                </c:manualLayout>
              </c:layout>
              <c:numFmt formatCode="0%" sourceLinked="0"/>
              <c:spPr>
                <a:noFill/>
                <a:ln w="20174">
                  <a:noFill/>
                </a:ln>
              </c:spPr>
              <c:txPr>
                <a:bodyPr/>
                <a:lstStyle/>
                <a:p>
                  <a:pPr>
                    <a:defRPr sz="953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Mode val="edge"/>
                  <c:yMode val="edge"/>
                  <c:x val="0.35199004975124376"/>
                  <c:y val="0.33936651583710409"/>
                </c:manualLayout>
              </c:layout>
              <c:numFmt formatCode="0%" sourceLinked="0"/>
              <c:spPr>
                <a:noFill/>
                <a:ln w="20174">
                  <a:noFill/>
                </a:ln>
              </c:spPr>
              <c:txPr>
                <a:bodyPr/>
                <a:lstStyle/>
                <a:p>
                  <a:pPr>
                    <a:defRPr sz="953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Mode val="edge"/>
                  <c:yMode val="edge"/>
                  <c:x val="0.30472636815920395"/>
                  <c:y val="0.34389140271493213"/>
                </c:manualLayout>
              </c:layout>
              <c:numFmt formatCode="0%" sourceLinked="0"/>
              <c:spPr>
                <a:noFill/>
                <a:ln w="20174">
                  <a:noFill/>
                </a:ln>
              </c:spPr>
              <c:txPr>
                <a:bodyPr/>
                <a:lstStyle/>
                <a:p>
                  <a:pPr>
                    <a:defRPr sz="953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 w="20174">
                <a:noFill/>
              </a:ln>
            </c:spPr>
            <c:txPr>
              <a:bodyPr/>
              <a:lstStyle/>
              <a:p>
                <a:pPr>
                  <a:defRPr sz="1132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s-E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España</c:v>
                </c:pt>
                <c:pt idx="1">
                  <c:v>Extranjero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97</c:v>
                </c:pt>
                <c:pt idx="1">
                  <c:v>3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100"/>
        <c:holeSize val="40"/>
      </c:doughnutChart>
      <c:spPr>
        <a:noFill/>
        <a:ln w="20174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43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s-ES"/>
    </a:p>
  </c:txPr>
  <c:externalData r:id="rId1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23741350513004"/>
          <c:y val="0.13701696911589611"/>
          <c:w val="0.8044586282775259"/>
          <c:h val="0.49018766404199476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1">
                <a:lumMod val="20000"/>
                <a:lumOff val="80000"/>
              </a:schemeClr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anchor="t" anchorCtr="0"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Entre 6 y 10</c:v>
                </c:pt>
                <c:pt idx="1">
                  <c:v>De 11 a 13</c:v>
                </c:pt>
                <c:pt idx="2">
                  <c:v>De 14 a 16</c:v>
                </c:pt>
                <c:pt idx="3">
                  <c:v>17 o 18 años</c:v>
                </c:pt>
              </c:strCache>
            </c:strRef>
          </c:cat>
          <c:val>
            <c:numRef>
              <c:f>Sheet1!$B$2:$E$2</c:f>
              <c:numCache>
                <c:formatCode>0.00%</c:formatCode>
                <c:ptCount val="4"/>
                <c:pt idx="0">
                  <c:v>0.308</c:v>
                </c:pt>
                <c:pt idx="1">
                  <c:v>0.64300000000000002</c:v>
                </c:pt>
                <c:pt idx="2">
                  <c:v>0.70799999999999996</c:v>
                </c:pt>
                <c:pt idx="3">
                  <c:v>0.625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overlap val="100"/>
        <c:axId val="354830992"/>
        <c:axId val="354831552"/>
      </c:barChart>
      <c:catAx>
        <c:axId val="354830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8425" cmpd="sng">
            <a:solidFill>
              <a:srgbClr val="000000"/>
            </a:solidFill>
          </a:ln>
        </c:spPr>
        <c:txPr>
          <a:bodyPr rot="0" vert="horz" anchor="ctr"/>
          <a:lstStyle/>
          <a:p>
            <a:pPr>
              <a:defRPr sz="800" cap="all" baseline="0">
                <a:solidFill>
                  <a:srgbClr val="5F5F5F"/>
                </a:solidFill>
              </a:defRPr>
            </a:pPr>
            <a:endParaRPr lang="es-ES"/>
          </a:p>
        </c:txPr>
        <c:crossAx val="354831552"/>
        <c:crosses val="autoZero"/>
        <c:auto val="1"/>
        <c:lblAlgn val="ctr"/>
        <c:lblOffset val="100"/>
        <c:noMultiLvlLbl val="0"/>
      </c:catAx>
      <c:valAx>
        <c:axId val="354831552"/>
        <c:scaling>
          <c:orientation val="minMax"/>
          <c:max val="1"/>
          <c:min val="0"/>
        </c:scaling>
        <c:delete val="0"/>
        <c:axPos val="l"/>
        <c:numFmt formatCode="0.00%" sourceLinked="1"/>
        <c:majorTickMark val="none"/>
        <c:minorTickMark val="none"/>
        <c:tickLblPos val="nextTo"/>
        <c:spPr>
          <a:noFill/>
          <a:ln>
            <a:solidFill>
              <a:srgbClr val="000000"/>
            </a:solidFill>
          </a:ln>
        </c:spPr>
        <c:txPr>
          <a:bodyPr/>
          <a:lstStyle/>
          <a:p>
            <a:pPr>
              <a:defRPr sz="700" baseline="0">
                <a:solidFill>
                  <a:srgbClr val="5F5F5F"/>
                </a:solidFill>
              </a:defRPr>
            </a:pPr>
            <a:endParaRPr lang="es-ES"/>
          </a:p>
        </c:txPr>
        <c:crossAx val="3548309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aseline="0"/>
      </a:pPr>
      <a:endParaRPr lang="es-ES"/>
    </a:p>
  </c:txPr>
  <c:externalData r:id="rId1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23741350513004"/>
          <c:y val="0.13701696911589611"/>
          <c:w val="0.8044586282775259"/>
          <c:h val="0.4901876640419947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lumMod val="20000"/>
                <a:lumOff val="80000"/>
              </a:schemeClr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anchor="t" anchorCtr="0"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Entre 6 y 10</c:v>
                </c:pt>
                <c:pt idx="1">
                  <c:v>De 11 a 13</c:v>
                </c:pt>
                <c:pt idx="2">
                  <c:v>De 14 a 16</c:v>
                </c:pt>
                <c:pt idx="3">
                  <c:v>17 o 18 años</c:v>
                </c:pt>
              </c:strCache>
            </c:strRef>
          </c:cat>
          <c:val>
            <c:numRef>
              <c:f>Sheet1!$B$2:$E$2</c:f>
              <c:numCache>
                <c:formatCode>0%</c:formatCode>
                <c:ptCount val="4"/>
                <c:pt idx="0">
                  <c:v>0.33300000000000002</c:v>
                </c:pt>
                <c:pt idx="1">
                  <c:v>0.107</c:v>
                </c:pt>
                <c:pt idx="2">
                  <c:v>0</c:v>
                </c:pt>
                <c:pt idx="3">
                  <c:v>0.125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axId val="354833792"/>
        <c:axId val="354837712"/>
      </c:barChart>
      <c:catAx>
        <c:axId val="354833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8425" cmpd="sng">
            <a:solidFill>
              <a:srgbClr val="000000"/>
            </a:solidFill>
          </a:ln>
        </c:spPr>
        <c:txPr>
          <a:bodyPr rot="0" vert="horz" anchor="ctr"/>
          <a:lstStyle/>
          <a:p>
            <a:pPr>
              <a:defRPr sz="800" cap="all" baseline="0">
                <a:solidFill>
                  <a:srgbClr val="5F5F5F"/>
                </a:solidFill>
              </a:defRPr>
            </a:pPr>
            <a:endParaRPr lang="es-ES"/>
          </a:p>
        </c:txPr>
        <c:crossAx val="354837712"/>
        <c:crosses val="autoZero"/>
        <c:auto val="1"/>
        <c:lblAlgn val="ctr"/>
        <c:lblOffset val="100"/>
        <c:noMultiLvlLbl val="0"/>
      </c:catAx>
      <c:valAx>
        <c:axId val="354837712"/>
        <c:scaling>
          <c:orientation val="minMax"/>
          <c:max val="1"/>
          <c:min val="0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solidFill>
              <a:srgbClr val="000000"/>
            </a:solidFill>
          </a:ln>
        </c:spPr>
        <c:txPr>
          <a:bodyPr/>
          <a:lstStyle/>
          <a:p>
            <a:pPr>
              <a:defRPr sz="700" baseline="0">
                <a:solidFill>
                  <a:srgbClr val="5F5F5F"/>
                </a:solidFill>
              </a:defRPr>
            </a:pPr>
            <a:endParaRPr lang="es-ES"/>
          </a:p>
        </c:txPr>
        <c:crossAx val="3548337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aseline="0"/>
      </a:pPr>
      <a:endParaRPr lang="es-ES"/>
    </a:p>
  </c:txPr>
  <c:externalData r:id="rId1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8828211490353348"/>
          <c:y val="6.1848251542390216E-2"/>
          <c:w val="0.59855045353438763"/>
          <c:h val="0.8088668187374570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No contesta</c:v>
                </c:pt>
              </c:strCache>
            </c:strRef>
          </c:tx>
          <c:spPr>
            <a:solidFill>
              <a:schemeClr val="bg2">
                <a:lumMod val="60000"/>
                <a:lumOff val="40000"/>
              </a:schemeClr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anchor="t" anchorCtr="0"/>
              <a:lstStyle/>
              <a:p>
                <a:pPr>
                  <a:defRPr sz="1200">
                    <a:solidFill>
                      <a:srgbClr val="FFFFFF"/>
                    </a:solidFill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0.03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Más de dos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8.1000000000000003E-2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Dos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0.02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Una</c:v>
                </c:pt>
              </c:strCache>
            </c:strRef>
          </c:tx>
          <c:spPr>
            <a:solidFill>
              <a:srgbClr val="9A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Sheet1!$B$5</c:f>
              <c:numCache>
                <c:formatCode>0%</c:formatCode>
                <c:ptCount val="1"/>
                <c:pt idx="0">
                  <c:v>7.0999999999999994E-2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Ninguna</c:v>
                </c:pt>
              </c:strCache>
            </c:strRef>
          </c:tx>
          <c:spPr>
            <a:solidFill>
              <a:srgbClr val="21853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es-ES" sz="1000" b="0" i="0" u="none" strike="noStrike" kern="1200" baseline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Sheet1!$B$6</c:f>
              <c:numCache>
                <c:formatCode>0%</c:formatCode>
                <c:ptCount val="1"/>
                <c:pt idx="0">
                  <c:v>0.79800000000000004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overlap val="100"/>
        <c:axId val="349547984"/>
        <c:axId val="349537344"/>
      </c:barChart>
      <c:catAx>
        <c:axId val="349547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8425" cmpd="sng">
            <a:solidFill>
              <a:srgbClr val="000000"/>
            </a:solidFill>
          </a:ln>
        </c:spPr>
        <c:txPr>
          <a:bodyPr rot="0" vert="horz" anchor="ctr"/>
          <a:lstStyle/>
          <a:p>
            <a:pPr>
              <a:defRPr sz="1100" cap="all" baseline="0">
                <a:solidFill>
                  <a:srgbClr val="5F5F5F"/>
                </a:solidFill>
              </a:defRPr>
            </a:pPr>
            <a:endParaRPr lang="es-ES"/>
          </a:p>
        </c:txPr>
        <c:crossAx val="349537344"/>
        <c:crosses val="autoZero"/>
        <c:auto val="1"/>
        <c:lblAlgn val="ctr"/>
        <c:lblOffset val="100"/>
        <c:noMultiLvlLbl val="0"/>
      </c:catAx>
      <c:valAx>
        <c:axId val="349537344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solidFill>
              <a:srgbClr val="000000"/>
            </a:solidFill>
          </a:ln>
        </c:spPr>
        <c:txPr>
          <a:bodyPr/>
          <a:lstStyle/>
          <a:p>
            <a:pPr>
              <a:defRPr sz="700" baseline="0">
                <a:solidFill>
                  <a:srgbClr val="5F5F5F"/>
                </a:solidFill>
              </a:defRPr>
            </a:pPr>
            <a:endParaRPr lang="es-ES"/>
          </a:p>
        </c:txPr>
        <c:crossAx val="349547984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0"/>
          <c:y val="0.10144768273383606"/>
          <c:w val="0.19852758270081106"/>
          <c:h val="0.75105988045777916"/>
        </c:manualLayout>
      </c:layout>
      <c:overlay val="0"/>
      <c:txPr>
        <a:bodyPr/>
        <a:lstStyle/>
        <a:p>
          <a:pPr>
            <a:defRPr sz="1000">
              <a:solidFill>
                <a:srgbClr val="5F5F5F"/>
              </a:solidFill>
            </a:defRPr>
          </a:pPr>
          <a:endParaRPr lang="es-ES"/>
        </a:p>
      </c:txPr>
    </c:legend>
    <c:plotVisOnly val="1"/>
    <c:dispBlanksAs val="gap"/>
    <c:showDLblsOverMax val="0"/>
  </c:chart>
  <c:txPr>
    <a:bodyPr/>
    <a:lstStyle/>
    <a:p>
      <a:pPr>
        <a:defRPr sz="1000" baseline="0"/>
      </a:pPr>
      <a:endParaRPr lang="es-ES"/>
    </a:p>
  </c:txPr>
  <c:externalData r:id="rId1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850447265520383"/>
          <c:y val="2.3389772668411538E-2"/>
          <c:w val="0.46853424571928509"/>
          <c:h val="0.90214321189278457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FFCD00"/>
            </a:solidFill>
            <a:ln w="16260">
              <a:noFill/>
            </a:ln>
          </c:spPr>
          <c:invertIfNegative val="0"/>
          <c:dLbls>
            <c:numFmt formatCode="0%" sourceLinked="0"/>
            <c:spPr>
              <a:noFill/>
              <a:ln w="16260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tx1"/>
                    </a:solidFill>
                    <a:latin typeface="+mn-lt"/>
                    <a:ea typeface="Arial"/>
                    <a:cs typeface="Arial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Llaman a tus padres por teléfono</c:v>
                </c:pt>
                <c:pt idx="1">
                  <c:v>Te administran glucagón</c:v>
                </c:pt>
                <c:pt idx="2">
                  <c:v>Han llamado a un servicio de urgencias</c:v>
                </c:pt>
                <c:pt idx="3">
                  <c:v>Otros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0.75</c:v>
                </c:pt>
                <c:pt idx="1">
                  <c:v>0.05</c:v>
                </c:pt>
                <c:pt idx="2">
                  <c:v>0.05</c:v>
                </c:pt>
                <c:pt idx="3">
                  <c:v>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49639184"/>
        <c:axId val="349638624"/>
      </c:barChart>
      <c:catAx>
        <c:axId val="349639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63500">
            <a:solidFill>
              <a:schemeClr val="tx1"/>
            </a:solidFill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chemeClr val="tx1"/>
                </a:solidFill>
                <a:latin typeface="+mn-lt"/>
                <a:ea typeface="Arial"/>
                <a:cs typeface="Arial"/>
              </a:defRPr>
            </a:pPr>
            <a:endParaRPr lang="es-ES"/>
          </a:p>
        </c:txPr>
        <c:crossAx val="3496386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49638624"/>
        <c:scaling>
          <c:orientation val="minMax"/>
          <c:max val="1"/>
          <c:min val="0"/>
        </c:scaling>
        <c:delete val="1"/>
        <c:axPos val="t"/>
        <c:numFmt formatCode="0.00%" sourceLinked="1"/>
        <c:majorTickMark val="out"/>
        <c:minorTickMark val="none"/>
        <c:tickLblPos val="nextTo"/>
        <c:crossAx val="349639184"/>
        <c:crosses val="autoZero"/>
        <c:crossBetween val="between"/>
      </c:valAx>
      <c:spPr>
        <a:noFill/>
        <a:ln w="1626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3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s-ES"/>
    </a:p>
  </c:txPr>
  <c:externalData r:id="rId1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66001178604192"/>
          <c:y val="0.13701696911589611"/>
          <c:w val="0.82023265061685346"/>
          <c:h val="0.62315390272595494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No sé</c:v>
                </c:pt>
              </c:strCache>
            </c:strRef>
          </c:tx>
          <c:spPr>
            <a:solidFill>
              <a:schemeClr val="bg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3.0917872514413022E-3"/>
                  <c:y val="1.097440944881889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7.7294681286032563E-3"/>
                  <c:y val="-1.065179352580927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5.6682111479835185E-17"/>
                  <c:y val="1.054625984251968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1.5458936257206511E-3"/>
                  <c:y val="1.697287839020122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1.1336422295967037E-16"/>
                  <c:y val="4.555719597550305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anchor="t" anchorCtr="0"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es-E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Total</c:v>
                </c:pt>
                <c:pt idx="2">
                  <c:v>Entre 6 y 10</c:v>
                </c:pt>
                <c:pt idx="3">
                  <c:v>De 11 a 13</c:v>
                </c:pt>
                <c:pt idx="4">
                  <c:v>De 14 a 16</c:v>
                </c:pt>
                <c:pt idx="5">
                  <c:v>17 o 18 años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 formatCode="0.00%">
                  <c:v>0.15</c:v>
                </c:pt>
                <c:pt idx="2" formatCode="0.00%">
                  <c:v>0.28599999999999998</c:v>
                </c:pt>
                <c:pt idx="3" formatCode="0.00%">
                  <c:v>0.14299999999999999</c:v>
                </c:pt>
                <c:pt idx="4" formatCode="0.00%">
                  <c:v>0</c:v>
                </c:pt>
                <c:pt idx="5" formatCode="0.00%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Total</c:v>
                </c:pt>
                <c:pt idx="2">
                  <c:v>Entre 6 y 10</c:v>
                </c:pt>
                <c:pt idx="3">
                  <c:v>De 11 a 13</c:v>
                </c:pt>
                <c:pt idx="4">
                  <c:v>De 14 a 16</c:v>
                </c:pt>
                <c:pt idx="5">
                  <c:v>17 o 18 años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  <c:pt idx="0" formatCode="0.00%">
                  <c:v>0.3</c:v>
                </c:pt>
                <c:pt idx="2" formatCode="0.00%">
                  <c:v>0.42899999999999999</c:v>
                </c:pt>
                <c:pt idx="3" formatCode="0.00%">
                  <c:v>0.28599999999999998</c:v>
                </c:pt>
                <c:pt idx="4" formatCode="0.00%">
                  <c:v>0.25</c:v>
                </c:pt>
                <c:pt idx="5" formatCode="0.00%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Si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Total</c:v>
                </c:pt>
                <c:pt idx="2">
                  <c:v>Entre 6 y 10</c:v>
                </c:pt>
                <c:pt idx="3">
                  <c:v>De 11 a 13</c:v>
                </c:pt>
                <c:pt idx="4">
                  <c:v>De 14 a 16</c:v>
                </c:pt>
                <c:pt idx="5">
                  <c:v>17 o 18 años</c:v>
                </c:pt>
              </c:strCache>
            </c:strRef>
          </c:cat>
          <c:val>
            <c:numRef>
              <c:f>Sheet1!$B$4:$G$4</c:f>
              <c:numCache>
                <c:formatCode>General</c:formatCode>
                <c:ptCount val="6"/>
                <c:pt idx="0" formatCode="0.00%">
                  <c:v>0.55000000000000004</c:v>
                </c:pt>
                <c:pt idx="2" formatCode="0.00%">
                  <c:v>0.28599999999999998</c:v>
                </c:pt>
                <c:pt idx="3" formatCode="0.00%">
                  <c:v>0.57099999999999995</c:v>
                </c:pt>
                <c:pt idx="4" formatCode="0.00%">
                  <c:v>0.75</c:v>
                </c:pt>
                <c:pt idx="5" formatCode="0.00%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overlap val="100"/>
        <c:axId val="357492720"/>
        <c:axId val="357493280"/>
      </c:barChart>
      <c:catAx>
        <c:axId val="357492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8425" cmpd="sng">
            <a:solidFill>
              <a:srgbClr val="000000"/>
            </a:solidFill>
          </a:ln>
        </c:spPr>
        <c:txPr>
          <a:bodyPr rot="0" vert="horz" anchor="ctr"/>
          <a:lstStyle/>
          <a:p>
            <a:pPr>
              <a:defRPr sz="1100" cap="all" baseline="0">
                <a:solidFill>
                  <a:srgbClr val="5F5F5F"/>
                </a:solidFill>
              </a:defRPr>
            </a:pPr>
            <a:endParaRPr lang="es-ES"/>
          </a:p>
        </c:txPr>
        <c:crossAx val="357493280"/>
        <c:crosses val="autoZero"/>
        <c:auto val="1"/>
        <c:lblAlgn val="ctr"/>
        <c:lblOffset val="100"/>
        <c:noMultiLvlLbl val="0"/>
      </c:catAx>
      <c:valAx>
        <c:axId val="357493280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solidFill>
              <a:srgbClr val="000000"/>
            </a:solidFill>
          </a:ln>
        </c:spPr>
        <c:txPr>
          <a:bodyPr/>
          <a:lstStyle/>
          <a:p>
            <a:pPr>
              <a:defRPr sz="700" baseline="0">
                <a:solidFill>
                  <a:srgbClr val="5F5F5F"/>
                </a:solidFill>
              </a:defRPr>
            </a:pPr>
            <a:endParaRPr lang="es-ES"/>
          </a:p>
        </c:txPr>
        <c:crossAx val="357492720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1.5624502336362044E-2"/>
          <c:y val="0.18684690810446342"/>
          <c:w val="9.3567168231704606E-2"/>
          <c:h val="0.56745725003307335"/>
        </c:manualLayout>
      </c:layout>
      <c:overlay val="0"/>
      <c:txPr>
        <a:bodyPr/>
        <a:lstStyle/>
        <a:p>
          <a:pPr>
            <a:defRPr sz="1100">
              <a:solidFill>
                <a:srgbClr val="5F5F5F"/>
              </a:solidFill>
            </a:defRPr>
          </a:pPr>
          <a:endParaRPr lang="es-ES"/>
        </a:p>
      </c:txPr>
    </c:legend>
    <c:plotVisOnly val="1"/>
    <c:dispBlanksAs val="gap"/>
    <c:showDLblsOverMax val="0"/>
  </c:chart>
  <c:txPr>
    <a:bodyPr/>
    <a:lstStyle/>
    <a:p>
      <a:pPr>
        <a:defRPr sz="1000" baseline="0"/>
      </a:pPr>
      <a:endParaRPr lang="es-ES"/>
    </a:p>
  </c:txPr>
  <c:externalData r:id="rId1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1251122186078558"/>
          <c:y val="6.475348621517163E-2"/>
          <c:w val="0.77432160998144417"/>
          <c:h val="0.82549165484798348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No sé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anchor="t" anchorCtr="0"/>
              <a:lstStyle/>
              <a:p>
                <a:pPr>
                  <a:defRPr sz="1200">
                    <a:solidFill>
                      <a:srgbClr val="FFFFFF"/>
                    </a:solidFill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HAY GLUCAGÓN EN EL COLEGIO</c:v>
                </c:pt>
                <c:pt idx="1">
                  <c:v>ALGUIEN EN EL CENTRO SABE PONERLO </c:v>
                </c:pt>
              </c:strCache>
            </c:strRef>
          </c:cat>
          <c:val>
            <c:numRef>
              <c:f>Sheet1!$B$2:$C$2</c:f>
              <c:numCache>
                <c:formatCode>0.00%</c:formatCode>
                <c:ptCount val="2"/>
                <c:pt idx="0">
                  <c:v>0.23200000000000001</c:v>
                </c:pt>
                <c:pt idx="1">
                  <c:v>0.39400000000000002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HAY GLUCAGÓN EN EL COLEGIO</c:v>
                </c:pt>
                <c:pt idx="1">
                  <c:v>ALGUIEN EN EL CENTRO SABE PONERLO </c:v>
                </c:pt>
              </c:strCache>
            </c:strRef>
          </c:cat>
          <c:val>
            <c:numRef>
              <c:f>Sheet1!$B$3:$C$3</c:f>
              <c:numCache>
                <c:formatCode>0.00%</c:formatCode>
                <c:ptCount val="2"/>
                <c:pt idx="0">
                  <c:v>0.23200000000000001</c:v>
                </c:pt>
                <c:pt idx="1">
                  <c:v>0.23200000000000001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Sí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HAY GLUCAGÓN EN EL COLEGIO</c:v>
                </c:pt>
                <c:pt idx="1">
                  <c:v>ALGUIEN EN EL CENTRO SABE PONERLO </c:v>
                </c:pt>
              </c:strCache>
            </c:strRef>
          </c:cat>
          <c:val>
            <c:numRef>
              <c:f>Sheet1!$B$4:$C$4</c:f>
              <c:numCache>
                <c:formatCode>0.00%</c:formatCode>
                <c:ptCount val="2"/>
                <c:pt idx="0">
                  <c:v>0.53500000000000003</c:v>
                </c:pt>
                <c:pt idx="1">
                  <c:v>0.374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overlap val="100"/>
        <c:axId val="357496640"/>
        <c:axId val="357497200"/>
      </c:barChart>
      <c:catAx>
        <c:axId val="357496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8425" cmpd="sng">
            <a:solidFill>
              <a:srgbClr val="000000"/>
            </a:solidFill>
          </a:ln>
        </c:spPr>
        <c:txPr>
          <a:bodyPr rot="0" vert="horz" anchor="ctr"/>
          <a:lstStyle/>
          <a:p>
            <a:pPr>
              <a:defRPr sz="1100" cap="all" baseline="0">
                <a:solidFill>
                  <a:srgbClr val="5F5F5F"/>
                </a:solidFill>
              </a:defRPr>
            </a:pPr>
            <a:endParaRPr lang="es-ES"/>
          </a:p>
        </c:txPr>
        <c:crossAx val="357497200"/>
        <c:crosses val="autoZero"/>
        <c:auto val="1"/>
        <c:lblAlgn val="ctr"/>
        <c:lblOffset val="100"/>
        <c:noMultiLvlLbl val="0"/>
      </c:catAx>
      <c:valAx>
        <c:axId val="357497200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solidFill>
              <a:srgbClr val="000000"/>
            </a:solidFill>
          </a:ln>
        </c:spPr>
        <c:txPr>
          <a:bodyPr/>
          <a:lstStyle/>
          <a:p>
            <a:pPr>
              <a:defRPr sz="700" baseline="0">
                <a:solidFill>
                  <a:srgbClr val="5F5F5F"/>
                </a:solidFill>
              </a:defRPr>
            </a:pPr>
            <a:endParaRPr lang="es-ES"/>
          </a:p>
        </c:txPr>
        <c:crossAx val="357496640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2.1126764468367983E-2"/>
          <c:y val="0.1507151666541012"/>
          <c:w val="9.3567168231704606E-2"/>
          <c:h val="0.56455390813149109"/>
        </c:manualLayout>
      </c:layout>
      <c:overlay val="0"/>
      <c:txPr>
        <a:bodyPr/>
        <a:lstStyle/>
        <a:p>
          <a:pPr>
            <a:defRPr sz="1100">
              <a:solidFill>
                <a:srgbClr val="5F5F5F"/>
              </a:solidFill>
            </a:defRPr>
          </a:pPr>
          <a:endParaRPr lang="es-ES"/>
        </a:p>
      </c:txPr>
    </c:legend>
    <c:plotVisOnly val="1"/>
    <c:dispBlanksAs val="gap"/>
    <c:showDLblsOverMax val="0"/>
  </c:chart>
  <c:txPr>
    <a:bodyPr/>
    <a:lstStyle/>
    <a:p>
      <a:pPr>
        <a:defRPr sz="1000" baseline="0"/>
      </a:pPr>
      <a:endParaRPr lang="es-ES"/>
    </a:p>
  </c:txPr>
  <c:externalData r:id="rId1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66001178604192"/>
          <c:y val="0.13701696911589611"/>
          <c:w val="0.82023265061685346"/>
          <c:h val="0.62315390272595494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No sé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es-ES" sz="1200" b="0" i="0" u="none" strike="noStrike" kern="1200" baseline="0">
                    <a:solidFill>
                      <a:srgbClr val="5F5F5F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HAY GLUCAGÓN EN EL COLEGIO</c:v>
                </c:pt>
                <c:pt idx="2">
                  <c:v>Entre 6 y 10</c:v>
                </c:pt>
                <c:pt idx="3">
                  <c:v>De 11 a 13</c:v>
                </c:pt>
                <c:pt idx="4">
                  <c:v>De 14 a 16</c:v>
                </c:pt>
                <c:pt idx="5">
                  <c:v>17 o 18 años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 formatCode="0%">
                  <c:v>0.23200000000000001</c:v>
                </c:pt>
                <c:pt idx="2" formatCode="0%">
                  <c:v>5.0999999999999997E-2</c:v>
                </c:pt>
                <c:pt idx="3" formatCode="0%">
                  <c:v>0.28599999999999998</c:v>
                </c:pt>
                <c:pt idx="4" formatCode="0%">
                  <c:v>0.33300000000000002</c:v>
                </c:pt>
                <c:pt idx="5" formatCode="0%">
                  <c:v>0.625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No </c:v>
                </c:pt>
              </c:strCache>
            </c:strRef>
          </c:tx>
          <c:spPr>
            <a:solidFill>
              <a:srgbClr val="FFCD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es-ES" sz="1200" b="0" i="0" u="none" strike="noStrike" kern="1200" baseline="0">
                    <a:solidFill>
                      <a:srgbClr val="5F5F5F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HAY GLUCAGÓN EN EL COLEGIO</c:v>
                </c:pt>
                <c:pt idx="2">
                  <c:v>Entre 6 y 10</c:v>
                </c:pt>
                <c:pt idx="3">
                  <c:v>De 11 a 13</c:v>
                </c:pt>
                <c:pt idx="4">
                  <c:v>De 14 a 16</c:v>
                </c:pt>
                <c:pt idx="5">
                  <c:v>17 o 18 años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  <c:pt idx="0" formatCode="0%">
                  <c:v>0.23200000000000001</c:v>
                </c:pt>
                <c:pt idx="2" formatCode="0%">
                  <c:v>0.20499999999999999</c:v>
                </c:pt>
                <c:pt idx="3" formatCode="0%">
                  <c:v>0.214</c:v>
                </c:pt>
                <c:pt idx="4" formatCode="0%">
                  <c:v>0.29199999999999998</c:v>
                </c:pt>
                <c:pt idx="5" formatCode="0%">
                  <c:v>0.25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Si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HAY GLUCAGÓN EN EL COLEGIO</c:v>
                </c:pt>
                <c:pt idx="2">
                  <c:v>Entre 6 y 10</c:v>
                </c:pt>
                <c:pt idx="3">
                  <c:v>De 11 a 13</c:v>
                </c:pt>
                <c:pt idx="4">
                  <c:v>De 14 a 16</c:v>
                </c:pt>
                <c:pt idx="5">
                  <c:v>17 o 18 años</c:v>
                </c:pt>
              </c:strCache>
            </c:strRef>
          </c:cat>
          <c:val>
            <c:numRef>
              <c:f>Sheet1!$B$4:$G$4</c:f>
              <c:numCache>
                <c:formatCode>General</c:formatCode>
                <c:ptCount val="6"/>
                <c:pt idx="0" formatCode="0%">
                  <c:v>0.53500000000000003</c:v>
                </c:pt>
                <c:pt idx="2" formatCode="0%">
                  <c:v>0.74399999999999999</c:v>
                </c:pt>
                <c:pt idx="3" formatCode="0%">
                  <c:v>0.5</c:v>
                </c:pt>
                <c:pt idx="4" formatCode="0%">
                  <c:v>0.375</c:v>
                </c:pt>
                <c:pt idx="5" formatCode="0%">
                  <c:v>0.125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overlap val="100"/>
        <c:axId val="357501680"/>
        <c:axId val="357502240"/>
      </c:barChart>
      <c:catAx>
        <c:axId val="357501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8425" cmpd="sng">
            <a:solidFill>
              <a:srgbClr val="000000"/>
            </a:solidFill>
          </a:ln>
        </c:spPr>
        <c:txPr>
          <a:bodyPr rot="0" vert="horz" anchor="ctr"/>
          <a:lstStyle/>
          <a:p>
            <a:pPr>
              <a:defRPr sz="1100" cap="all" baseline="0">
                <a:solidFill>
                  <a:srgbClr val="5F5F5F"/>
                </a:solidFill>
              </a:defRPr>
            </a:pPr>
            <a:endParaRPr lang="es-ES"/>
          </a:p>
        </c:txPr>
        <c:crossAx val="357502240"/>
        <c:crosses val="autoZero"/>
        <c:auto val="1"/>
        <c:lblAlgn val="ctr"/>
        <c:lblOffset val="100"/>
        <c:noMultiLvlLbl val="0"/>
      </c:catAx>
      <c:valAx>
        <c:axId val="357502240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solidFill>
              <a:srgbClr val="000000"/>
            </a:solidFill>
          </a:ln>
        </c:spPr>
        <c:txPr>
          <a:bodyPr/>
          <a:lstStyle/>
          <a:p>
            <a:pPr>
              <a:defRPr sz="700" baseline="0">
                <a:solidFill>
                  <a:srgbClr val="5F5F5F"/>
                </a:solidFill>
              </a:defRPr>
            </a:pPr>
            <a:endParaRPr lang="es-ES"/>
          </a:p>
        </c:txPr>
        <c:crossAx val="357501680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1.5624502336362044E-2"/>
          <c:y val="0.18684690810446342"/>
          <c:w val="9.3567168231704606E-2"/>
          <c:h val="0.56745725003307335"/>
        </c:manualLayout>
      </c:layout>
      <c:overlay val="0"/>
      <c:txPr>
        <a:bodyPr/>
        <a:lstStyle/>
        <a:p>
          <a:pPr>
            <a:defRPr sz="1100">
              <a:solidFill>
                <a:srgbClr val="5F5F5F"/>
              </a:solidFill>
            </a:defRPr>
          </a:pPr>
          <a:endParaRPr lang="es-ES"/>
        </a:p>
      </c:txPr>
    </c:legend>
    <c:plotVisOnly val="1"/>
    <c:dispBlanksAs val="gap"/>
    <c:showDLblsOverMax val="0"/>
  </c:chart>
  <c:txPr>
    <a:bodyPr/>
    <a:lstStyle/>
    <a:p>
      <a:pPr>
        <a:defRPr sz="1000" baseline="0"/>
      </a:pPr>
      <a:endParaRPr lang="es-ES"/>
    </a:p>
  </c:txPr>
  <c:externalData r:id="rId1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66001178604192"/>
          <c:y val="0.13701696911589611"/>
          <c:w val="0.82023265061685346"/>
          <c:h val="0.62315390272595494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No 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es-ES" sz="1200" b="0" i="0" u="none" strike="noStrike" kern="1200" baseline="0">
                    <a:solidFill>
                      <a:srgbClr val="5F5F5F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ALGUIEN EN EL CENTRO SABE PONERLO </c:v>
                </c:pt>
                <c:pt idx="2">
                  <c:v>Entre 6 y 10</c:v>
                </c:pt>
                <c:pt idx="3">
                  <c:v>De 11 a 13</c:v>
                </c:pt>
                <c:pt idx="4">
                  <c:v>De 14 a 16</c:v>
                </c:pt>
                <c:pt idx="5">
                  <c:v>17 o 18 años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 formatCode="0%">
                  <c:v>0.23200000000000001</c:v>
                </c:pt>
                <c:pt idx="2" formatCode="0%">
                  <c:v>0.20499999999999999</c:v>
                </c:pt>
                <c:pt idx="3" formatCode="0%">
                  <c:v>0.32100000000000001</c:v>
                </c:pt>
                <c:pt idx="4" formatCode="0%">
                  <c:v>0.16700000000000001</c:v>
                </c:pt>
                <c:pt idx="5" formatCode="0%">
                  <c:v>0.25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No sé</c:v>
                </c:pt>
              </c:strCache>
            </c:strRef>
          </c:tx>
          <c:spPr>
            <a:solidFill>
              <a:srgbClr val="E0EED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es-ES" sz="1200" b="0" i="0" u="none" strike="noStrike" kern="1200" baseline="0">
                    <a:solidFill>
                      <a:srgbClr val="5F5F5F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ALGUIEN EN EL CENTRO SABE PONERLO </c:v>
                </c:pt>
                <c:pt idx="2">
                  <c:v>Entre 6 y 10</c:v>
                </c:pt>
                <c:pt idx="3">
                  <c:v>De 11 a 13</c:v>
                </c:pt>
                <c:pt idx="4">
                  <c:v>De 14 a 16</c:v>
                </c:pt>
                <c:pt idx="5">
                  <c:v>17 o 18 años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  <c:pt idx="0" formatCode="0%">
                  <c:v>0.39400000000000002</c:v>
                </c:pt>
                <c:pt idx="2" formatCode="0%">
                  <c:v>0.33299999999999996</c:v>
                </c:pt>
                <c:pt idx="3" formatCode="0%">
                  <c:v>0.35699999999999998</c:v>
                </c:pt>
                <c:pt idx="4" formatCode="0%">
                  <c:v>0.54200000000000004</c:v>
                </c:pt>
                <c:pt idx="5" formatCode="0%">
                  <c:v>0.375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Si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ALGUIEN EN EL CENTRO SABE PONERLO </c:v>
                </c:pt>
                <c:pt idx="2">
                  <c:v>Entre 6 y 10</c:v>
                </c:pt>
                <c:pt idx="3">
                  <c:v>De 11 a 13</c:v>
                </c:pt>
                <c:pt idx="4">
                  <c:v>De 14 a 16</c:v>
                </c:pt>
                <c:pt idx="5">
                  <c:v>17 o 18 años</c:v>
                </c:pt>
              </c:strCache>
            </c:strRef>
          </c:cat>
          <c:val>
            <c:numRef>
              <c:f>Sheet1!$B$4:$G$4</c:f>
              <c:numCache>
                <c:formatCode>General</c:formatCode>
                <c:ptCount val="6"/>
                <c:pt idx="0" formatCode="0%">
                  <c:v>0.374</c:v>
                </c:pt>
                <c:pt idx="2" formatCode="0%">
                  <c:v>0.46200000000000002</c:v>
                </c:pt>
                <c:pt idx="3" formatCode="0%">
                  <c:v>0.32100000000000001</c:v>
                </c:pt>
                <c:pt idx="4" formatCode="0%">
                  <c:v>0.29199999999999998</c:v>
                </c:pt>
                <c:pt idx="5" formatCode="0%">
                  <c:v>0.375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overlap val="100"/>
        <c:axId val="357507280"/>
        <c:axId val="357508400"/>
      </c:barChart>
      <c:catAx>
        <c:axId val="357507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8425" cmpd="sng">
            <a:solidFill>
              <a:srgbClr val="000000"/>
            </a:solidFill>
          </a:ln>
        </c:spPr>
        <c:txPr>
          <a:bodyPr rot="0" vert="horz" anchor="ctr"/>
          <a:lstStyle/>
          <a:p>
            <a:pPr>
              <a:defRPr sz="1100" cap="all" baseline="0">
                <a:solidFill>
                  <a:srgbClr val="5F5F5F"/>
                </a:solidFill>
              </a:defRPr>
            </a:pPr>
            <a:endParaRPr lang="es-ES"/>
          </a:p>
        </c:txPr>
        <c:crossAx val="357508400"/>
        <c:crosses val="autoZero"/>
        <c:auto val="1"/>
        <c:lblAlgn val="ctr"/>
        <c:lblOffset val="100"/>
        <c:noMultiLvlLbl val="0"/>
      </c:catAx>
      <c:valAx>
        <c:axId val="357508400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solidFill>
              <a:srgbClr val="000000"/>
            </a:solidFill>
          </a:ln>
        </c:spPr>
        <c:txPr>
          <a:bodyPr/>
          <a:lstStyle/>
          <a:p>
            <a:pPr>
              <a:defRPr sz="700" baseline="0">
                <a:solidFill>
                  <a:srgbClr val="5F5F5F"/>
                </a:solidFill>
              </a:defRPr>
            </a:pPr>
            <a:endParaRPr lang="es-ES"/>
          </a:p>
        </c:txPr>
        <c:crossAx val="357507280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1.5624502336362044E-2"/>
          <c:y val="0.18684690810446342"/>
          <c:w val="9.3567168231704606E-2"/>
          <c:h val="0.56745725003307335"/>
        </c:manualLayout>
      </c:layout>
      <c:overlay val="0"/>
      <c:txPr>
        <a:bodyPr/>
        <a:lstStyle/>
        <a:p>
          <a:pPr>
            <a:defRPr sz="1100">
              <a:solidFill>
                <a:srgbClr val="5F5F5F"/>
              </a:solidFill>
            </a:defRPr>
          </a:pPr>
          <a:endParaRPr lang="es-ES"/>
        </a:p>
      </c:txPr>
    </c:legend>
    <c:plotVisOnly val="1"/>
    <c:dispBlanksAs val="gap"/>
    <c:showDLblsOverMax val="0"/>
  </c:chart>
  <c:txPr>
    <a:bodyPr/>
    <a:lstStyle/>
    <a:p>
      <a:pPr>
        <a:defRPr sz="1000" baseline="0"/>
      </a:pPr>
      <a:endParaRPr lang="es-ES"/>
    </a:p>
  </c:txPr>
  <c:externalData r:id="rId1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9437701090284062"/>
          <c:y val="0.13701696911589611"/>
          <c:w val="0.79245575757443198"/>
          <c:h val="0.62315390272595494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No contesta</c:v>
                </c:pt>
              </c:strCache>
            </c:strRef>
          </c:tx>
          <c:spPr>
            <a:solidFill>
              <a:schemeClr val="bg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3.0917872514413022E-3"/>
                  <c:y val="1.097440944881889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7.7294681286032563E-3"/>
                  <c:y val="-1.065179352580927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5.6682111479835185E-17"/>
                  <c:y val="1.054625984251968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4.6376808771619532E-3"/>
                  <c:y val="-1.04166666666666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4.6376808771619532E-3"/>
                  <c:y val="-5.375929571303586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1.5458936257206511E-3"/>
                  <c:y val="1.697287839020122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1.1336422295967037E-16"/>
                  <c:y val="4.555719597550305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anchor="t" anchorCtr="0"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es-E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Total</c:v>
                </c:pt>
                <c:pt idx="2">
                  <c:v>Entre 6 y 10</c:v>
                </c:pt>
                <c:pt idx="3">
                  <c:v>De 11 a 13</c:v>
                </c:pt>
                <c:pt idx="4">
                  <c:v>De 14 a 16</c:v>
                </c:pt>
                <c:pt idx="5">
                  <c:v>17 o 18 años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 formatCode="0%">
                  <c:v>0.03</c:v>
                </c:pt>
                <c:pt idx="2" formatCode="0%">
                  <c:v>0</c:v>
                </c:pt>
                <c:pt idx="3" formatCode="0%">
                  <c:v>3.5999999999999997E-2</c:v>
                </c:pt>
                <c:pt idx="4" formatCode="0%">
                  <c:v>4.2000000000000003E-2</c:v>
                </c:pt>
                <c:pt idx="5" formatCode="0%">
                  <c:v>0.125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Total</c:v>
                </c:pt>
                <c:pt idx="2">
                  <c:v>Entre 6 y 10</c:v>
                </c:pt>
                <c:pt idx="3">
                  <c:v>De 11 a 13</c:v>
                </c:pt>
                <c:pt idx="4">
                  <c:v>De 14 a 16</c:v>
                </c:pt>
                <c:pt idx="5">
                  <c:v>17 o 18 años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  <c:pt idx="0" formatCode="0%">
                  <c:v>0.182</c:v>
                </c:pt>
                <c:pt idx="2" formatCode="0%">
                  <c:v>5.0999999999999997E-2</c:v>
                </c:pt>
                <c:pt idx="3" formatCode="0%">
                  <c:v>0.214</c:v>
                </c:pt>
                <c:pt idx="4" formatCode="0%">
                  <c:v>0.33300000000000002</c:v>
                </c:pt>
                <c:pt idx="5" formatCode="0%">
                  <c:v>0.25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Si</c:v>
                </c:pt>
              </c:strCache>
            </c:strRef>
          </c:tx>
          <c:spPr>
            <a:solidFill>
              <a:srgbClr val="8DC63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es-ES" sz="1200" b="0" i="0" u="none" strike="noStrike" kern="1200" baseline="0">
                    <a:solidFill>
                      <a:srgbClr val="5F5F5F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Total</c:v>
                </c:pt>
                <c:pt idx="2">
                  <c:v>Entre 6 y 10</c:v>
                </c:pt>
                <c:pt idx="3">
                  <c:v>De 11 a 13</c:v>
                </c:pt>
                <c:pt idx="4">
                  <c:v>De 14 a 16</c:v>
                </c:pt>
                <c:pt idx="5">
                  <c:v>17 o 18 años</c:v>
                </c:pt>
              </c:strCache>
            </c:strRef>
          </c:cat>
          <c:val>
            <c:numRef>
              <c:f>Sheet1!$B$4:$G$4</c:f>
              <c:numCache>
                <c:formatCode>General</c:formatCode>
                <c:ptCount val="6"/>
                <c:pt idx="0" formatCode="0%">
                  <c:v>0.78800000000000003</c:v>
                </c:pt>
                <c:pt idx="2" formatCode="0%">
                  <c:v>0.94899999999999995</c:v>
                </c:pt>
                <c:pt idx="3" formatCode="0%">
                  <c:v>0.75</c:v>
                </c:pt>
                <c:pt idx="4" formatCode="0%">
                  <c:v>0.625</c:v>
                </c:pt>
                <c:pt idx="5" formatCode="0%">
                  <c:v>0.625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overlap val="100"/>
        <c:axId val="358379216"/>
        <c:axId val="358379776"/>
      </c:barChart>
      <c:catAx>
        <c:axId val="358379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8425" cmpd="sng">
            <a:solidFill>
              <a:srgbClr val="000000"/>
            </a:solidFill>
          </a:ln>
        </c:spPr>
        <c:txPr>
          <a:bodyPr rot="0" vert="horz" anchor="ctr"/>
          <a:lstStyle/>
          <a:p>
            <a:pPr>
              <a:defRPr sz="1100" cap="all" baseline="0">
                <a:solidFill>
                  <a:srgbClr val="5F5F5F"/>
                </a:solidFill>
              </a:defRPr>
            </a:pPr>
            <a:endParaRPr lang="es-ES"/>
          </a:p>
        </c:txPr>
        <c:crossAx val="358379776"/>
        <c:crosses val="autoZero"/>
        <c:auto val="1"/>
        <c:lblAlgn val="ctr"/>
        <c:lblOffset val="100"/>
        <c:noMultiLvlLbl val="0"/>
      </c:catAx>
      <c:valAx>
        <c:axId val="358379776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solidFill>
              <a:srgbClr val="000000"/>
            </a:solidFill>
          </a:ln>
        </c:spPr>
        <c:txPr>
          <a:bodyPr/>
          <a:lstStyle/>
          <a:p>
            <a:pPr>
              <a:defRPr sz="700" baseline="0">
                <a:solidFill>
                  <a:srgbClr val="5F5F5F"/>
                </a:solidFill>
              </a:defRPr>
            </a:pPr>
            <a:endParaRPr lang="es-ES"/>
          </a:p>
        </c:txPr>
        <c:crossAx val="358379216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6.6091781580119718E-3"/>
          <c:y val="0.14710199250906494"/>
          <c:w val="0.12519942428561645"/>
          <c:h val="0.53434151323716217"/>
        </c:manualLayout>
      </c:layout>
      <c:overlay val="0"/>
      <c:txPr>
        <a:bodyPr/>
        <a:lstStyle/>
        <a:p>
          <a:pPr>
            <a:defRPr sz="1100">
              <a:solidFill>
                <a:srgbClr val="5F5F5F"/>
              </a:solidFill>
            </a:defRPr>
          </a:pPr>
          <a:endParaRPr lang="es-ES"/>
        </a:p>
      </c:txPr>
    </c:legend>
    <c:plotVisOnly val="1"/>
    <c:dispBlanksAs val="gap"/>
    <c:showDLblsOverMax val="0"/>
  </c:chart>
  <c:txPr>
    <a:bodyPr/>
    <a:lstStyle/>
    <a:p>
      <a:pPr>
        <a:defRPr sz="1000" baseline="0"/>
      </a:pPr>
      <a:endParaRPr lang="es-ES"/>
    </a:p>
  </c:txPr>
  <c:externalData r:id="rId1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2589291968010253"/>
          <c:y val="4.0976625157511389E-2"/>
          <c:w val="0.7451443434876911"/>
          <c:h val="0.78063774598591906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No lo sé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3.0917872514413022E-3"/>
                  <c:y val="1.097440944881889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7.0422548227893284E-3"/>
                  <c:y val="-1.895262040955338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7.7294681286032563E-3"/>
                  <c:y val="-1.065179352580927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5.6682111479835185E-17"/>
                  <c:y val="1.054625984251968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4.6376808771619532E-3"/>
                  <c:y val="-1.04166666666666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4.6376808771619532E-3"/>
                  <c:y val="-5.375929571303586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1.5458936257206511E-3"/>
                  <c:y val="1.697287839020122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1.1336422295967037E-16"/>
                  <c:y val="4.555719597550305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anchor="t" anchorCtr="0"/>
              <a:lstStyle/>
              <a:p>
                <a:pPr>
                  <a:defRPr sz="1200">
                    <a:solidFill>
                      <a:srgbClr val="FFFFFF"/>
                    </a:solidFill>
                  </a:defRPr>
                </a:pPr>
                <a:endParaRPr lang="es-E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Enfermero</c:v>
                </c:pt>
                <c:pt idx="2">
                  <c:v>Entre 6 y 10</c:v>
                </c:pt>
                <c:pt idx="3">
                  <c:v>De 11 a 13</c:v>
                </c:pt>
                <c:pt idx="4">
                  <c:v>De 14 a 16</c:v>
                </c:pt>
                <c:pt idx="5">
                  <c:v>17 o 18 años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 formatCode="0%">
                  <c:v>8.0999999999999989E-2</c:v>
                </c:pt>
                <c:pt idx="2" formatCode="0%">
                  <c:v>2.5999999999999999E-2</c:v>
                </c:pt>
                <c:pt idx="3" formatCode="0%">
                  <c:v>0.10699999999999998</c:v>
                </c:pt>
                <c:pt idx="4" formatCode="0%">
                  <c:v>8.3000000000000004E-2</c:v>
                </c:pt>
                <c:pt idx="5" formatCode="0%">
                  <c:v>0.25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FFCD00"/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Enfermero</c:v>
                </c:pt>
                <c:pt idx="2">
                  <c:v>Entre 6 y 10</c:v>
                </c:pt>
                <c:pt idx="3">
                  <c:v>De 11 a 13</c:v>
                </c:pt>
                <c:pt idx="4">
                  <c:v>De 14 a 16</c:v>
                </c:pt>
                <c:pt idx="5">
                  <c:v>17 o 18 años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  <c:pt idx="0" formatCode="0%">
                  <c:v>0.60599999999999998</c:v>
                </c:pt>
                <c:pt idx="2" formatCode="0%">
                  <c:v>0.64100000000000001</c:v>
                </c:pt>
                <c:pt idx="3" formatCode="0%">
                  <c:v>0.5</c:v>
                </c:pt>
                <c:pt idx="4" formatCode="0%">
                  <c:v>0.70799999999999996</c:v>
                </c:pt>
                <c:pt idx="5" formatCode="0%">
                  <c:v>0.5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Sí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Enfermero</c:v>
                </c:pt>
                <c:pt idx="2">
                  <c:v>Entre 6 y 10</c:v>
                </c:pt>
                <c:pt idx="3">
                  <c:v>De 11 a 13</c:v>
                </c:pt>
                <c:pt idx="4">
                  <c:v>De 14 a 16</c:v>
                </c:pt>
                <c:pt idx="5">
                  <c:v>17 o 18 años</c:v>
                </c:pt>
              </c:strCache>
            </c:strRef>
          </c:cat>
          <c:val>
            <c:numRef>
              <c:f>Sheet1!$B$4:$G$4</c:f>
              <c:numCache>
                <c:formatCode>General</c:formatCode>
                <c:ptCount val="6"/>
                <c:pt idx="0" formatCode="0%">
                  <c:v>0.313</c:v>
                </c:pt>
                <c:pt idx="2" formatCode="0%">
                  <c:v>0.33300000000000002</c:v>
                </c:pt>
                <c:pt idx="3" formatCode="0%">
                  <c:v>0.39300000000000002</c:v>
                </c:pt>
                <c:pt idx="4" formatCode="0%">
                  <c:v>0.20799999999999999</c:v>
                </c:pt>
                <c:pt idx="5" formatCode="0%">
                  <c:v>0.25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"/>
        <c:overlap val="100"/>
        <c:axId val="358387616"/>
        <c:axId val="358388736"/>
      </c:barChart>
      <c:catAx>
        <c:axId val="358387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8425" cmpd="sng">
            <a:solidFill>
              <a:srgbClr val="000000"/>
            </a:solidFill>
          </a:ln>
        </c:spPr>
        <c:txPr>
          <a:bodyPr rot="0" vert="horz" anchor="ctr"/>
          <a:lstStyle/>
          <a:p>
            <a:pPr>
              <a:defRPr sz="900" cap="all" baseline="0">
                <a:solidFill>
                  <a:srgbClr val="5F5F5F"/>
                </a:solidFill>
              </a:defRPr>
            </a:pPr>
            <a:endParaRPr lang="es-ES"/>
          </a:p>
        </c:txPr>
        <c:crossAx val="358388736"/>
        <c:crosses val="autoZero"/>
        <c:auto val="1"/>
        <c:lblAlgn val="ctr"/>
        <c:lblOffset val="100"/>
        <c:noMultiLvlLbl val="0"/>
      </c:catAx>
      <c:valAx>
        <c:axId val="358388736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solidFill>
              <a:srgbClr val="000000"/>
            </a:solidFill>
          </a:ln>
        </c:spPr>
        <c:txPr>
          <a:bodyPr/>
          <a:lstStyle/>
          <a:p>
            <a:pPr>
              <a:defRPr sz="700" baseline="0">
                <a:solidFill>
                  <a:srgbClr val="5F5F5F"/>
                </a:solidFill>
              </a:defRPr>
            </a:pPr>
            <a:endParaRPr lang="es-ES"/>
          </a:p>
        </c:txPr>
        <c:crossAx val="358387616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0"/>
          <c:y val="8.1575567056610898E-2"/>
          <c:w val="0.1799530923217259"/>
          <c:h val="0.80194371816400911"/>
        </c:manualLayout>
      </c:layout>
      <c:overlay val="0"/>
      <c:txPr>
        <a:bodyPr/>
        <a:lstStyle/>
        <a:p>
          <a:pPr>
            <a:defRPr sz="1200">
              <a:solidFill>
                <a:srgbClr val="5F5F5F"/>
              </a:solidFill>
            </a:defRPr>
          </a:pPr>
          <a:endParaRPr lang="es-ES"/>
        </a:p>
      </c:txPr>
    </c:legend>
    <c:plotVisOnly val="1"/>
    <c:dispBlanksAs val="gap"/>
    <c:showDLblsOverMax val="0"/>
  </c:chart>
  <c:txPr>
    <a:bodyPr/>
    <a:lstStyle/>
    <a:p>
      <a:pPr>
        <a:defRPr sz="1000" baseline="0"/>
      </a:pPr>
      <a:endParaRPr lang="es-E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126163391933813E-2"/>
          <c:y val="5.0802139037433157E-2"/>
          <c:w val="0.96897621509824194"/>
          <c:h val="0.65292769528883077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0070C0"/>
            </a:solidFill>
            <a:ln w="15173">
              <a:noFill/>
            </a:ln>
            <a:effectLst/>
          </c:spPr>
          <c:invertIfNegative val="0"/>
          <c:dPt>
            <c:idx val="0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Sheet1!$A$2:$A$14</c:f>
              <c:strCache>
                <c:ptCount val="9"/>
                <c:pt idx="0">
                  <c:v>Ninguna más</c:v>
                </c:pt>
                <c:pt idx="1">
                  <c:v>Alteraciones tiroideas</c:v>
                </c:pt>
                <c:pt idx="2">
                  <c:v>Celiaquía</c:v>
                </c:pt>
                <c:pt idx="3">
                  <c:v>Asma</c:v>
                </c:pt>
                <c:pt idx="4">
                  <c:v>Alergia a la leche o al huevo</c:v>
                </c:pt>
                <c:pt idx="5">
                  <c:v>Alergias a otros alimentos</c:v>
                </c:pt>
                <c:pt idx="6">
                  <c:v>Dermatitis</c:v>
                </c:pt>
                <c:pt idx="7">
                  <c:v>Otras enfermedades</c:v>
                </c:pt>
                <c:pt idx="8">
                  <c:v>No contesta</c:v>
                </c:pt>
              </c:strCache>
            </c:strRef>
          </c:cat>
          <c:val>
            <c:numRef>
              <c:f>Sheet1!$B$2:$B$14</c:f>
              <c:numCache>
                <c:formatCode>0</c:formatCode>
                <c:ptCount val="9"/>
                <c:pt idx="0">
                  <c:v>52.5</c:v>
                </c:pt>
                <c:pt idx="1">
                  <c:v>7.1</c:v>
                </c:pt>
                <c:pt idx="2">
                  <c:v>7.1</c:v>
                </c:pt>
                <c:pt idx="3">
                  <c:v>7.1</c:v>
                </c:pt>
                <c:pt idx="4">
                  <c:v>1</c:v>
                </c:pt>
                <c:pt idx="5">
                  <c:v>7.1</c:v>
                </c:pt>
                <c:pt idx="6">
                  <c:v>6.1</c:v>
                </c:pt>
                <c:pt idx="7">
                  <c:v>15.2</c:v>
                </c:pt>
                <c:pt idx="8">
                  <c:v>13.100000000000001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"/>
        <c:axId val="272204688"/>
        <c:axId val="272205248"/>
      </c:barChart>
      <c:catAx>
        <c:axId val="272204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89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chemeClr val="tx1"/>
                </a:solidFill>
                <a:latin typeface="+mj-lt"/>
                <a:ea typeface="Arial"/>
                <a:cs typeface="Arial"/>
              </a:defRPr>
            </a:pPr>
            <a:endParaRPr lang="es-ES"/>
          </a:p>
        </c:txPr>
        <c:crossAx val="27220524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72205248"/>
        <c:scaling>
          <c:orientation val="minMax"/>
          <c:max val="100"/>
        </c:scaling>
        <c:delete val="0"/>
        <c:axPos val="l"/>
        <c:numFmt formatCode="0" sourceLinked="1"/>
        <c:majorTickMark val="out"/>
        <c:minorTickMark val="none"/>
        <c:tickLblPos val="nextTo"/>
        <c:spPr>
          <a:ln w="189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553" b="0" i="0" u="none" strike="noStrike" baseline="0">
                <a:solidFill>
                  <a:schemeClr val="tx1"/>
                </a:solidFill>
                <a:latin typeface="Trebuchet MS"/>
                <a:ea typeface="Trebuchet MS"/>
                <a:cs typeface="Trebuchet MS"/>
              </a:defRPr>
            </a:pPr>
            <a:endParaRPr lang="es-ES"/>
          </a:p>
        </c:txPr>
        <c:crossAx val="272204688"/>
        <c:crosses val="autoZero"/>
        <c:crossBetween val="between"/>
        <c:majorUnit val="10"/>
      </c:valAx>
      <c:spPr>
        <a:noFill/>
        <a:ln w="1517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7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s-ES"/>
    </a:p>
  </c:txPr>
  <c:externalData r:id="rId1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363079615048118"/>
          <c:y val="0.16020092316046702"/>
          <c:w val="0.51686539182602176"/>
          <c:h val="0.74856367092044529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rgbClr val="92D050"/>
              </a:solidFill>
            </c:spPr>
          </c:dPt>
          <c:dPt>
            <c:idx val="1"/>
            <c:bubble3D val="0"/>
            <c:spPr>
              <a:solidFill>
                <a:srgbClr val="FFC000">
                  <a:alpha val="54118"/>
                </a:srgbClr>
              </a:solidFill>
            </c:spPr>
          </c:dPt>
          <c:dPt>
            <c:idx val="2"/>
            <c:bubble3D val="0"/>
            <c:spPr>
              <a:solidFill>
                <a:schemeClr val="bg2">
                  <a:lumMod val="60000"/>
                  <a:lumOff val="40000"/>
                </a:schemeClr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Hoja1!$A$2:$A$4</c:f>
              <c:strCache>
                <c:ptCount val="3"/>
                <c:pt idx="0">
                  <c:v>Sí</c:v>
                </c:pt>
                <c:pt idx="1">
                  <c:v>No</c:v>
                </c:pt>
                <c:pt idx="2">
                  <c:v>No contesta</c:v>
                </c:pt>
              </c:strCache>
            </c:strRef>
          </c:cat>
          <c:val>
            <c:numRef>
              <c:f>Hoja1!$B$2:$B$4</c:f>
              <c:numCache>
                <c:formatCode>0%</c:formatCode>
                <c:ptCount val="3"/>
                <c:pt idx="0">
                  <c:v>0.77400000000000002</c:v>
                </c:pt>
                <c:pt idx="1">
                  <c:v>0.19400000000000001</c:v>
                </c:pt>
                <c:pt idx="2">
                  <c:v>3.2000000000000001E-2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66001178604192"/>
          <c:y val="0.13701696911589611"/>
          <c:w val="0.82023265061685346"/>
          <c:h val="0.62315390272595494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No contesta</c:v>
                </c:pt>
              </c:strCache>
            </c:strRef>
          </c:tx>
          <c:spPr>
            <a:solidFill>
              <a:schemeClr val="bg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3.0917872514413022E-3"/>
                  <c:y val="1.097440944881889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7.7294681286032563E-3"/>
                  <c:y val="-1.065179352580927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5.6682111479835185E-17"/>
                  <c:y val="1.054625984251968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4.6376808771619532E-3"/>
                  <c:y val="-1.04166666666666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4.6376808771619532E-3"/>
                  <c:y val="-5.375929571303586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1.5458936257206511E-3"/>
                  <c:y val="1.697287839020122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1.1336422295967037E-16"/>
                  <c:y val="4.555719597550305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anchor="t" anchorCtr="0"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es-E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Total</c:v>
                </c:pt>
                <c:pt idx="2">
                  <c:v>Entre 6 y 10</c:v>
                </c:pt>
                <c:pt idx="3">
                  <c:v>De 11 a 13</c:v>
                </c:pt>
                <c:pt idx="4">
                  <c:v>De 14 a 16</c:v>
                </c:pt>
                <c:pt idx="5">
                  <c:v>17 o 18 años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 formatCode="0%">
                  <c:v>9.0999999999999998E-2</c:v>
                </c:pt>
                <c:pt idx="2" formatCode="0%">
                  <c:v>5.0999999999999997E-2</c:v>
                </c:pt>
                <c:pt idx="3" formatCode="0%">
                  <c:v>7.0999999999999994E-2</c:v>
                </c:pt>
                <c:pt idx="4" formatCode="0%">
                  <c:v>0.16700000000000001</c:v>
                </c:pt>
                <c:pt idx="5" formatCode="0%">
                  <c:v>0.125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Total</c:v>
                </c:pt>
                <c:pt idx="2">
                  <c:v>Entre 6 y 10</c:v>
                </c:pt>
                <c:pt idx="3">
                  <c:v>De 11 a 13</c:v>
                </c:pt>
                <c:pt idx="4">
                  <c:v>De 14 a 16</c:v>
                </c:pt>
                <c:pt idx="5">
                  <c:v>17 o 18 años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  <c:pt idx="0" formatCode="0%">
                  <c:v>0.72699999999999998</c:v>
                </c:pt>
                <c:pt idx="2" formatCode="0%">
                  <c:v>0.71799999999999997</c:v>
                </c:pt>
                <c:pt idx="3" formatCode="0%">
                  <c:v>0.78600000000000003</c:v>
                </c:pt>
                <c:pt idx="4" formatCode="0%">
                  <c:v>0.70799999999999996</c:v>
                </c:pt>
                <c:pt idx="5" formatCode="0%">
                  <c:v>0.625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Si</c:v>
                </c:pt>
              </c:strCache>
            </c:strRef>
          </c:tx>
          <c:spPr>
            <a:solidFill>
              <a:srgbClr val="8DC63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es-ES" sz="1200" b="0" i="0" u="none" strike="noStrike" kern="1200" baseline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Total</c:v>
                </c:pt>
                <c:pt idx="2">
                  <c:v>Entre 6 y 10</c:v>
                </c:pt>
                <c:pt idx="3">
                  <c:v>De 11 a 13</c:v>
                </c:pt>
                <c:pt idx="4">
                  <c:v>De 14 a 16</c:v>
                </c:pt>
                <c:pt idx="5">
                  <c:v>17 o 18 años</c:v>
                </c:pt>
              </c:strCache>
            </c:strRef>
          </c:cat>
          <c:val>
            <c:numRef>
              <c:f>Sheet1!$B$4:$G$4</c:f>
              <c:numCache>
                <c:formatCode>General</c:formatCode>
                <c:ptCount val="6"/>
                <c:pt idx="0" formatCode="0%">
                  <c:v>0.182</c:v>
                </c:pt>
                <c:pt idx="2" formatCode="0%">
                  <c:v>0.23100000000000001</c:v>
                </c:pt>
                <c:pt idx="3" formatCode="0%">
                  <c:v>0.14299999999999999</c:v>
                </c:pt>
                <c:pt idx="4" formatCode="0%">
                  <c:v>0.125</c:v>
                </c:pt>
                <c:pt idx="5" formatCode="0%">
                  <c:v>0.25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overlap val="100"/>
        <c:axId val="358402736"/>
        <c:axId val="358401616"/>
      </c:barChart>
      <c:catAx>
        <c:axId val="358402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8425" cmpd="sng">
            <a:solidFill>
              <a:srgbClr val="000000"/>
            </a:solidFill>
          </a:ln>
        </c:spPr>
        <c:txPr>
          <a:bodyPr rot="0" vert="horz" anchor="ctr"/>
          <a:lstStyle/>
          <a:p>
            <a:pPr>
              <a:defRPr sz="1100" cap="all" baseline="0">
                <a:solidFill>
                  <a:srgbClr val="5F5F5F"/>
                </a:solidFill>
              </a:defRPr>
            </a:pPr>
            <a:endParaRPr lang="es-ES"/>
          </a:p>
        </c:txPr>
        <c:crossAx val="358401616"/>
        <c:crosses val="autoZero"/>
        <c:auto val="1"/>
        <c:lblAlgn val="ctr"/>
        <c:lblOffset val="100"/>
        <c:noMultiLvlLbl val="0"/>
      </c:catAx>
      <c:valAx>
        <c:axId val="358401616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solidFill>
              <a:srgbClr val="000000"/>
            </a:solidFill>
          </a:ln>
        </c:spPr>
        <c:txPr>
          <a:bodyPr/>
          <a:lstStyle/>
          <a:p>
            <a:pPr>
              <a:defRPr sz="700" baseline="0">
                <a:solidFill>
                  <a:srgbClr val="5F5F5F"/>
                </a:solidFill>
              </a:defRPr>
            </a:pPr>
            <a:endParaRPr lang="es-ES"/>
          </a:p>
        </c:txPr>
        <c:crossAx val="358402736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1.40101071255796E-3"/>
          <c:y val="0.23381817198993435"/>
          <c:w val="0.12519942428561645"/>
          <c:h val="0.49098342349672752"/>
        </c:manualLayout>
      </c:layout>
      <c:overlay val="0"/>
      <c:txPr>
        <a:bodyPr/>
        <a:lstStyle/>
        <a:p>
          <a:pPr>
            <a:defRPr sz="1100">
              <a:solidFill>
                <a:srgbClr val="5F5F5F"/>
              </a:solidFill>
            </a:defRPr>
          </a:pPr>
          <a:endParaRPr lang="es-ES"/>
        </a:p>
      </c:txPr>
    </c:legend>
    <c:plotVisOnly val="1"/>
    <c:dispBlanksAs val="gap"/>
    <c:showDLblsOverMax val="0"/>
  </c:chart>
  <c:txPr>
    <a:bodyPr/>
    <a:lstStyle/>
    <a:p>
      <a:pPr>
        <a:defRPr sz="1000" baseline="0"/>
      </a:pPr>
      <a:endParaRPr lang="es-ES"/>
    </a:p>
  </c:txPr>
  <c:externalData r:id="rId1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3273329411106251"/>
          <c:y val="4.3074441344954285E-2"/>
          <c:w val="0.65409948035085275"/>
          <c:h val="0.78782691585815456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No contesta</c:v>
                </c:pt>
              </c:strCache>
            </c:strRef>
          </c:tx>
          <c:spPr>
            <a:solidFill>
              <a:schemeClr val="bg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3.0917872514413022E-3"/>
                  <c:y val="1.097440944881889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5.6682111479835185E-17"/>
                  <c:y val="1.054625984251968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4.6376808771619532E-3"/>
                  <c:y val="-5.375929571303586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1.5458936257206511E-3"/>
                  <c:y val="1.697287839020122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1.1336422295967037E-16"/>
                  <c:y val="4.555719597550305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anchor="t" anchorCtr="0"/>
              <a:lstStyle/>
              <a:p>
                <a:pPr>
                  <a:defRPr sz="1200">
                    <a:solidFill>
                      <a:srgbClr val="FFFFFF"/>
                    </a:solidFill>
                  </a:defRPr>
                </a:pPr>
                <a:endParaRPr lang="es-E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Total</c:v>
                </c:pt>
                <c:pt idx="2">
                  <c:v>Entre 6 y 10</c:v>
                </c:pt>
                <c:pt idx="3">
                  <c:v>De 11 a 13</c:v>
                </c:pt>
                <c:pt idx="4">
                  <c:v>De 14 a 16</c:v>
                </c:pt>
                <c:pt idx="5">
                  <c:v>17 o 18 años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 formatCode="0%">
                  <c:v>0.02</c:v>
                </c:pt>
                <c:pt idx="2" formatCode="0%">
                  <c:v>0</c:v>
                </c:pt>
                <c:pt idx="3" formatCode="0%">
                  <c:v>3.5999999999999997E-2</c:v>
                </c:pt>
                <c:pt idx="4" formatCode="0%">
                  <c:v>0</c:v>
                </c:pt>
                <c:pt idx="5" formatCode="0%">
                  <c:v>0.125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Total</c:v>
                </c:pt>
                <c:pt idx="2">
                  <c:v>Entre 6 y 10</c:v>
                </c:pt>
                <c:pt idx="3">
                  <c:v>De 11 a 13</c:v>
                </c:pt>
                <c:pt idx="4">
                  <c:v>De 14 a 16</c:v>
                </c:pt>
                <c:pt idx="5">
                  <c:v>17 o 18 años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  <c:pt idx="0" formatCode="0%">
                  <c:v>0.66700000000000004</c:v>
                </c:pt>
                <c:pt idx="2" formatCode="0%">
                  <c:v>0.69199999999999995</c:v>
                </c:pt>
                <c:pt idx="3" formatCode="0%">
                  <c:v>0.57099999999999995</c:v>
                </c:pt>
                <c:pt idx="4" formatCode="0%">
                  <c:v>0.70799999999999996</c:v>
                </c:pt>
                <c:pt idx="5" formatCode="0%">
                  <c:v>0.75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Sí</c:v>
                </c:pt>
              </c:strCache>
            </c:strRef>
          </c:tx>
          <c:spPr>
            <a:solidFill>
              <a:srgbClr val="8DC63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es-ES" sz="1200" b="0" i="0" u="none" strike="noStrike" kern="1200" baseline="0">
                    <a:solidFill>
                      <a:srgbClr val="5F5F5F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Total</c:v>
                </c:pt>
                <c:pt idx="2">
                  <c:v>Entre 6 y 10</c:v>
                </c:pt>
                <c:pt idx="3">
                  <c:v>De 11 a 13</c:v>
                </c:pt>
                <c:pt idx="4">
                  <c:v>De 14 a 16</c:v>
                </c:pt>
                <c:pt idx="5">
                  <c:v>17 o 18 años</c:v>
                </c:pt>
              </c:strCache>
            </c:strRef>
          </c:cat>
          <c:val>
            <c:numRef>
              <c:f>Sheet1!$B$4:$G$4</c:f>
              <c:numCache>
                <c:formatCode>General</c:formatCode>
                <c:ptCount val="6"/>
                <c:pt idx="0" formatCode="0%">
                  <c:v>0.313</c:v>
                </c:pt>
                <c:pt idx="2" formatCode="0%">
                  <c:v>0.308</c:v>
                </c:pt>
                <c:pt idx="3" formatCode="0%">
                  <c:v>0.39300000000000002</c:v>
                </c:pt>
                <c:pt idx="4" formatCode="0%">
                  <c:v>0.29199999999999998</c:v>
                </c:pt>
                <c:pt idx="5" formatCode="0%">
                  <c:v>0.125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overlap val="100"/>
        <c:axId val="357509520"/>
        <c:axId val="357510080"/>
      </c:barChart>
      <c:catAx>
        <c:axId val="357509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8425" cmpd="sng">
            <a:solidFill>
              <a:srgbClr val="000000"/>
            </a:solidFill>
          </a:ln>
        </c:spPr>
        <c:txPr>
          <a:bodyPr rot="0" vert="horz" anchor="ctr"/>
          <a:lstStyle/>
          <a:p>
            <a:pPr>
              <a:defRPr sz="1100" cap="all" baseline="0">
                <a:solidFill>
                  <a:srgbClr val="5F5F5F"/>
                </a:solidFill>
              </a:defRPr>
            </a:pPr>
            <a:endParaRPr lang="es-ES"/>
          </a:p>
        </c:txPr>
        <c:crossAx val="357510080"/>
        <c:crosses val="autoZero"/>
        <c:auto val="1"/>
        <c:lblAlgn val="ctr"/>
        <c:lblOffset val="100"/>
        <c:noMultiLvlLbl val="0"/>
      </c:catAx>
      <c:valAx>
        <c:axId val="357510080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solidFill>
              <a:srgbClr val="000000"/>
            </a:solidFill>
          </a:ln>
        </c:spPr>
        <c:txPr>
          <a:bodyPr/>
          <a:lstStyle/>
          <a:p>
            <a:pPr>
              <a:defRPr sz="700" baseline="0">
                <a:solidFill>
                  <a:srgbClr val="5F5F5F"/>
                </a:solidFill>
              </a:defRPr>
            </a:pPr>
            <a:endParaRPr lang="es-ES"/>
          </a:p>
        </c:txPr>
        <c:crossAx val="357509520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0.18801855933630715"/>
          <c:y val="3.4086317779892628E-2"/>
          <c:w val="9.4587160666013623E-2"/>
          <c:h val="0.77997018798391959"/>
        </c:manualLayout>
      </c:layout>
      <c:overlay val="0"/>
      <c:txPr>
        <a:bodyPr/>
        <a:lstStyle/>
        <a:p>
          <a:pPr>
            <a:defRPr sz="1000">
              <a:solidFill>
                <a:srgbClr val="5F5F5F"/>
              </a:solidFill>
            </a:defRPr>
          </a:pPr>
          <a:endParaRPr lang="es-ES"/>
        </a:p>
      </c:txPr>
    </c:legend>
    <c:plotVisOnly val="1"/>
    <c:dispBlanksAs val="gap"/>
    <c:showDLblsOverMax val="0"/>
  </c:chart>
  <c:txPr>
    <a:bodyPr/>
    <a:lstStyle/>
    <a:p>
      <a:pPr>
        <a:defRPr sz="1000" baseline="0"/>
      </a:pPr>
      <a:endParaRPr lang="es-ES"/>
    </a:p>
  </c:txPr>
  <c:externalData r:id="rId1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7967498883123133"/>
          <c:y val="2.0080201240780051E-2"/>
          <c:w val="0.45356338951264902"/>
          <c:h val="0.83745770348466519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No contesta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-3.0917872514413022E-3"/>
                  <c:y val="1.097440944881889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7.0422548227893284E-3"/>
                  <c:y val="-1.895262040955338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7.7294681286032563E-3"/>
                  <c:y val="-1.065179352580927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5.6682111479835185E-17"/>
                  <c:y val="1.054625984251968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4.6376808771619532E-3"/>
                  <c:y val="-1.04166666666666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4.6376808771619532E-3"/>
                  <c:y val="-5.375929571303586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1.5458936257206511E-3"/>
                  <c:y val="1.697287839020122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1.1336422295967037E-16"/>
                  <c:y val="4.555719597550305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anchor="t" anchorCtr="0"/>
              <a:lstStyle/>
              <a:p>
                <a:pPr>
                  <a:defRPr sz="1200">
                    <a:solidFill>
                      <a:srgbClr val="FFFFFF"/>
                    </a:solidFill>
                  </a:defRPr>
                </a:pPr>
                <a:endParaRPr lang="es-E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Come colegio</c:v>
                </c:pt>
              </c:strCache>
            </c:strRef>
          </c:cat>
          <c:val>
            <c:numRef>
              <c:f>Sheet1!$B$2</c:f>
              <c:numCache>
                <c:formatCode>0.00%</c:formatCode>
                <c:ptCount val="1"/>
                <c:pt idx="0">
                  <c:v>0.03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Lleva la comida de casa</c:v>
                </c:pt>
              </c:strCache>
            </c:strRef>
          </c:tx>
          <c:spPr>
            <a:solidFill>
              <a:srgbClr val="007FC7"/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Come colegio</c:v>
                </c:pt>
              </c:strCache>
            </c:strRef>
          </c:cat>
          <c:val>
            <c:numRef>
              <c:f>Sheet1!$B$3</c:f>
              <c:numCache>
                <c:formatCode>0.00%</c:formatCode>
                <c:ptCount val="1"/>
                <c:pt idx="0">
                  <c:v>0.28999999999999998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Come la que tienen en el comedor del colegio</c:v>
                </c:pt>
              </c:strCache>
            </c:strRef>
          </c:tx>
          <c:spPr>
            <a:solidFill>
              <a:srgbClr val="6ECFF6"/>
            </a:solidFill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Come colegio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0.68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"/>
        <c:overlap val="100"/>
        <c:axId val="357513440"/>
        <c:axId val="357517920"/>
      </c:barChart>
      <c:catAx>
        <c:axId val="357513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8425" cmpd="sng">
            <a:solidFill>
              <a:srgbClr val="000000"/>
            </a:solidFill>
          </a:ln>
        </c:spPr>
        <c:txPr>
          <a:bodyPr rot="0" vert="horz" anchor="ctr"/>
          <a:lstStyle/>
          <a:p>
            <a:pPr>
              <a:defRPr sz="1100" cap="all" baseline="0">
                <a:solidFill>
                  <a:srgbClr val="5F5F5F"/>
                </a:solidFill>
              </a:defRPr>
            </a:pPr>
            <a:endParaRPr lang="es-ES"/>
          </a:p>
        </c:txPr>
        <c:crossAx val="357517920"/>
        <c:crosses val="autoZero"/>
        <c:auto val="1"/>
        <c:lblAlgn val="ctr"/>
        <c:lblOffset val="100"/>
        <c:noMultiLvlLbl val="0"/>
      </c:catAx>
      <c:valAx>
        <c:axId val="357517920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solidFill>
              <a:srgbClr val="000000"/>
            </a:solidFill>
          </a:ln>
        </c:spPr>
        <c:txPr>
          <a:bodyPr/>
          <a:lstStyle/>
          <a:p>
            <a:pPr>
              <a:defRPr sz="700" baseline="0">
                <a:solidFill>
                  <a:srgbClr val="5F5F5F"/>
                </a:solidFill>
              </a:defRPr>
            </a:pPr>
            <a:endParaRPr lang="es-ES"/>
          </a:p>
        </c:txPr>
        <c:crossAx val="357513440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2.8132848778518075E-2"/>
          <c:y val="0.16966102731410854"/>
          <c:w val="0.31451160570073589"/>
          <c:h val="0.71636109957064398"/>
        </c:manualLayout>
      </c:layout>
      <c:overlay val="0"/>
      <c:txPr>
        <a:bodyPr/>
        <a:lstStyle/>
        <a:p>
          <a:pPr>
            <a:defRPr sz="1200">
              <a:solidFill>
                <a:srgbClr val="5F5F5F"/>
              </a:solidFill>
            </a:defRPr>
          </a:pPr>
          <a:endParaRPr lang="es-ES"/>
        </a:p>
      </c:txPr>
    </c:legend>
    <c:plotVisOnly val="1"/>
    <c:dispBlanksAs val="gap"/>
    <c:showDLblsOverMax val="0"/>
  </c:chart>
  <c:txPr>
    <a:bodyPr/>
    <a:lstStyle/>
    <a:p>
      <a:pPr>
        <a:defRPr sz="1000" baseline="0"/>
      </a:pPr>
      <a:endParaRPr lang="es-ES"/>
    </a:p>
  </c:txPr>
  <c:externalData r:id="rId1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521809773778278"/>
          <c:y val="5.6752647298398053E-2"/>
          <c:w val="0.51686539182602176"/>
          <c:h val="0.74856367092044529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rgbClr val="92D050"/>
              </a:solidFill>
            </c:spPr>
          </c:dPt>
          <c:dPt>
            <c:idx val="1"/>
            <c:bubble3D val="0"/>
            <c:spPr>
              <a:solidFill>
                <a:srgbClr val="FFC000">
                  <a:alpha val="54118"/>
                </a:srgbClr>
              </a:solidFill>
            </c:spPr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</c:spPr>
          </c:dPt>
          <c:dLbls>
            <c:dLbl>
              <c:idx val="0"/>
              <c:layout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es-E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3"/>
                <c:pt idx="0">
                  <c:v>Si</c:v>
                </c:pt>
                <c:pt idx="1">
                  <c:v>No</c:v>
                </c:pt>
                <c:pt idx="2">
                  <c:v>No contesta</c:v>
                </c:pt>
              </c:strCache>
            </c:strRef>
          </c:cat>
          <c:val>
            <c:numRef>
              <c:f>Hoja1!$B$2:$B$4</c:f>
              <c:numCache>
                <c:formatCode>0%</c:formatCode>
                <c:ptCount val="3"/>
                <c:pt idx="0">
                  <c:v>0.71</c:v>
                </c:pt>
                <c:pt idx="1">
                  <c:v>0.26</c:v>
                </c:pt>
                <c:pt idx="2">
                  <c:v>0.03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4247880072683221"/>
          <c:y val="2.3389734779306219E-2"/>
          <c:w val="0.46853424571928509"/>
          <c:h val="0.90214321189278457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Lbls>
            <c:numFmt formatCode="0%" sourceLinked="0"/>
            <c:spPr>
              <a:noFill/>
              <a:ln w="16260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tx1"/>
                    </a:solidFill>
                    <a:latin typeface="+mn-lt"/>
                    <a:ea typeface="Arial"/>
                    <a:cs typeface="Arial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Porque el colegio está cerca
de casa</c:v>
                </c:pt>
                <c:pt idx="1">
                  <c:v>Mis padres prefieren
asegurarse en casa que hago
la dieta</c:v>
                </c:pt>
                <c:pt idx="2">
                  <c:v>Porque como tengo que ponerse
la insulina, prefiero hacerlo
en casa</c:v>
                </c:pt>
                <c:pt idx="3">
                  <c:v>No hay comedor en el colegio</c:v>
                </c:pt>
                <c:pt idx="4">
                  <c:v>Porque en el colegio no puedo
modificar la dieta</c:v>
                </c:pt>
                <c:pt idx="5">
                  <c:v>Otros motivos</c:v>
                </c:pt>
              </c:strCache>
            </c:strRef>
          </c:cat>
          <c:val>
            <c:numRef>
              <c:f>Sheet1!$B$2:$B$7</c:f>
              <c:numCache>
                <c:formatCode>0.00%</c:formatCode>
                <c:ptCount val="6"/>
                <c:pt idx="0">
                  <c:v>0.51500000000000001</c:v>
                </c:pt>
                <c:pt idx="1">
                  <c:v>0.24199999999999999</c:v>
                </c:pt>
                <c:pt idx="2">
                  <c:v>0.22700000000000001</c:v>
                </c:pt>
                <c:pt idx="3">
                  <c:v>0.21199999999999999</c:v>
                </c:pt>
                <c:pt idx="4">
                  <c:v>9.0999999999999998E-2</c:v>
                </c:pt>
                <c:pt idx="5">
                  <c:v>0.13600000000000001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57515120"/>
        <c:axId val="357523520"/>
      </c:barChart>
      <c:catAx>
        <c:axId val="35751512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63500">
            <a:solidFill>
              <a:schemeClr val="tx1"/>
            </a:solidFill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1"/>
                </a:solidFill>
                <a:latin typeface="+mn-lt"/>
                <a:ea typeface="Arial"/>
                <a:cs typeface="Arial"/>
              </a:defRPr>
            </a:pPr>
            <a:endParaRPr lang="es-ES"/>
          </a:p>
        </c:txPr>
        <c:crossAx val="3575235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57523520"/>
        <c:scaling>
          <c:orientation val="minMax"/>
          <c:max val="1"/>
          <c:min val="0"/>
        </c:scaling>
        <c:delete val="1"/>
        <c:axPos val="t"/>
        <c:numFmt formatCode="0.00%" sourceLinked="1"/>
        <c:majorTickMark val="out"/>
        <c:minorTickMark val="none"/>
        <c:tickLblPos val="nextTo"/>
        <c:crossAx val="357515120"/>
        <c:crosses val="autoZero"/>
        <c:crossBetween val="between"/>
      </c:valAx>
      <c:spPr>
        <a:noFill/>
        <a:ln w="1626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3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s-ES"/>
    </a:p>
  </c:txPr>
  <c:externalData r:id="rId1">
    <c:autoUpdate val="0"/>
  </c:externalData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23741350513004"/>
          <c:y val="0.13701696911589611"/>
          <c:w val="0.8044586282775259"/>
          <c:h val="0.4901876640419947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6ECFF6"/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anchor="t" anchorCtr="0"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Entre 6 y 10</c:v>
                </c:pt>
                <c:pt idx="1">
                  <c:v>De 11 a 13</c:v>
                </c:pt>
                <c:pt idx="2">
                  <c:v>De 14 a 16</c:v>
                </c:pt>
                <c:pt idx="3">
                  <c:v>17 o 18 años</c:v>
                </c:pt>
              </c:strCache>
            </c:strRef>
          </c:cat>
          <c:val>
            <c:numRef>
              <c:f>Sheet1!$B$2:$E$2</c:f>
              <c:numCache>
                <c:formatCode>0.00%</c:formatCode>
                <c:ptCount val="4"/>
                <c:pt idx="0">
                  <c:v>0.44400000000000001</c:v>
                </c:pt>
                <c:pt idx="1">
                  <c:v>0.188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axId val="357522400"/>
        <c:axId val="357521840"/>
      </c:barChart>
      <c:catAx>
        <c:axId val="357522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8425" cmpd="sng">
            <a:solidFill>
              <a:srgbClr val="000000"/>
            </a:solidFill>
          </a:ln>
        </c:spPr>
        <c:txPr>
          <a:bodyPr rot="0" vert="horz" anchor="ctr"/>
          <a:lstStyle/>
          <a:p>
            <a:pPr>
              <a:defRPr sz="800" cap="all" baseline="0">
                <a:solidFill>
                  <a:srgbClr val="5F5F5F"/>
                </a:solidFill>
              </a:defRPr>
            </a:pPr>
            <a:endParaRPr lang="es-ES"/>
          </a:p>
        </c:txPr>
        <c:crossAx val="357521840"/>
        <c:crosses val="autoZero"/>
        <c:auto val="1"/>
        <c:lblAlgn val="ctr"/>
        <c:lblOffset val="100"/>
        <c:noMultiLvlLbl val="0"/>
      </c:catAx>
      <c:valAx>
        <c:axId val="357521840"/>
        <c:scaling>
          <c:orientation val="minMax"/>
          <c:max val="1"/>
          <c:min val="0"/>
        </c:scaling>
        <c:delete val="0"/>
        <c:axPos val="l"/>
        <c:numFmt formatCode="0.00%" sourceLinked="1"/>
        <c:majorTickMark val="none"/>
        <c:minorTickMark val="none"/>
        <c:tickLblPos val="nextTo"/>
        <c:spPr>
          <a:noFill/>
          <a:ln>
            <a:solidFill>
              <a:srgbClr val="000000"/>
            </a:solidFill>
          </a:ln>
        </c:spPr>
        <c:txPr>
          <a:bodyPr/>
          <a:lstStyle/>
          <a:p>
            <a:pPr>
              <a:defRPr sz="700" baseline="0">
                <a:solidFill>
                  <a:srgbClr val="5F5F5F"/>
                </a:solidFill>
              </a:defRPr>
            </a:pPr>
            <a:endParaRPr lang="es-ES"/>
          </a:p>
        </c:txPr>
        <c:crossAx val="3575224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aseline="0"/>
      </a:pPr>
      <a:endParaRPr lang="es-ES"/>
    </a:p>
  </c:txPr>
  <c:externalData r:id="rId1">
    <c:autoUpdate val="0"/>
  </c:externalData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3273329411106251"/>
          <c:y val="4.3074441344954285E-2"/>
          <c:w val="0.65409948035085275"/>
          <c:h val="0.78782691585815456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No contesta</c:v>
                </c:pt>
              </c:strCache>
            </c:strRef>
          </c:tx>
          <c:spPr>
            <a:solidFill>
              <a:schemeClr val="bg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3.0917872514413022E-3"/>
                  <c:y val="1.097440944881889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7.7294681286032563E-3"/>
                  <c:y val="-1.065179352580927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5.6682111479835185E-17"/>
                  <c:y val="1.054625984251968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4.6376808771619532E-3"/>
                  <c:y val="-5.375929571303586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1.5458936257206511E-3"/>
                  <c:y val="1.697287839020122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1.1336422295967037E-16"/>
                  <c:y val="4.555719597550305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anchor="t" anchorCtr="0"/>
              <a:lstStyle/>
              <a:p>
                <a:pPr>
                  <a:defRPr sz="1200">
                    <a:solidFill>
                      <a:srgbClr val="FFFFFF"/>
                    </a:solidFill>
                  </a:defRPr>
                </a:pPr>
                <a:endParaRPr lang="es-E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Total</c:v>
                </c:pt>
                <c:pt idx="2">
                  <c:v>Entre 6 y 10</c:v>
                </c:pt>
                <c:pt idx="3">
                  <c:v>De 11 a 13</c:v>
                </c:pt>
                <c:pt idx="4">
                  <c:v>De 14 a 16</c:v>
                </c:pt>
                <c:pt idx="5">
                  <c:v>17 o 18 años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 formatCode="0%">
                  <c:v>6.0999999999999999E-2</c:v>
                </c:pt>
                <c:pt idx="2" formatCode="0%">
                  <c:v>2.5999999999999999E-2</c:v>
                </c:pt>
                <c:pt idx="3" formatCode="0%">
                  <c:v>0.14299999999999999</c:v>
                </c:pt>
                <c:pt idx="4" formatCode="0%">
                  <c:v>0</c:v>
                </c:pt>
                <c:pt idx="5" formatCode="0%">
                  <c:v>0.125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Total</c:v>
                </c:pt>
                <c:pt idx="2">
                  <c:v>Entre 6 y 10</c:v>
                </c:pt>
                <c:pt idx="3">
                  <c:v>De 11 a 13</c:v>
                </c:pt>
                <c:pt idx="4">
                  <c:v>De 14 a 16</c:v>
                </c:pt>
                <c:pt idx="5">
                  <c:v>17 o 18 años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  <c:pt idx="0" formatCode="0%">
                  <c:v>0.45500000000000002</c:v>
                </c:pt>
                <c:pt idx="2" formatCode="0%">
                  <c:v>0.48699999999999999</c:v>
                </c:pt>
                <c:pt idx="3" formatCode="0%">
                  <c:v>0.39300000000000002</c:v>
                </c:pt>
                <c:pt idx="4" formatCode="0%">
                  <c:v>0.41699999999999998</c:v>
                </c:pt>
                <c:pt idx="5" formatCode="0%">
                  <c:v>0.625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Sí</c:v>
                </c:pt>
              </c:strCache>
            </c:strRef>
          </c:tx>
          <c:spPr>
            <a:solidFill>
              <a:srgbClr val="8DC63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Total</c:v>
                </c:pt>
                <c:pt idx="2">
                  <c:v>Entre 6 y 10</c:v>
                </c:pt>
                <c:pt idx="3">
                  <c:v>De 11 a 13</c:v>
                </c:pt>
                <c:pt idx="4">
                  <c:v>De 14 a 16</c:v>
                </c:pt>
                <c:pt idx="5">
                  <c:v>17 o 18 años</c:v>
                </c:pt>
              </c:strCache>
            </c:strRef>
          </c:cat>
          <c:val>
            <c:numRef>
              <c:f>Sheet1!$B$4:$G$4</c:f>
              <c:numCache>
                <c:formatCode>General</c:formatCode>
                <c:ptCount val="6"/>
                <c:pt idx="0" formatCode="0%">
                  <c:v>0.48499999999999999</c:v>
                </c:pt>
                <c:pt idx="2" formatCode="0%">
                  <c:v>0.48699999999999999</c:v>
                </c:pt>
                <c:pt idx="3" formatCode="0%">
                  <c:v>0.46400000000000002</c:v>
                </c:pt>
                <c:pt idx="4" formatCode="0%">
                  <c:v>0.58299999999999996</c:v>
                </c:pt>
                <c:pt idx="5" formatCode="0%">
                  <c:v>0.25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overlap val="100"/>
        <c:axId val="356446608"/>
        <c:axId val="356447168"/>
      </c:barChart>
      <c:catAx>
        <c:axId val="356446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8425" cmpd="sng">
            <a:solidFill>
              <a:srgbClr val="000000"/>
            </a:solidFill>
          </a:ln>
        </c:spPr>
        <c:txPr>
          <a:bodyPr rot="0" vert="horz" anchor="ctr"/>
          <a:lstStyle/>
          <a:p>
            <a:pPr>
              <a:defRPr sz="1100" cap="all" baseline="0">
                <a:solidFill>
                  <a:srgbClr val="5F5F5F"/>
                </a:solidFill>
              </a:defRPr>
            </a:pPr>
            <a:endParaRPr lang="es-ES"/>
          </a:p>
        </c:txPr>
        <c:crossAx val="356447168"/>
        <c:crosses val="autoZero"/>
        <c:auto val="1"/>
        <c:lblAlgn val="ctr"/>
        <c:lblOffset val="100"/>
        <c:noMultiLvlLbl val="0"/>
      </c:catAx>
      <c:valAx>
        <c:axId val="356447168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solidFill>
              <a:srgbClr val="000000"/>
            </a:solidFill>
          </a:ln>
        </c:spPr>
        <c:txPr>
          <a:bodyPr/>
          <a:lstStyle/>
          <a:p>
            <a:pPr>
              <a:defRPr sz="700" baseline="0">
                <a:solidFill>
                  <a:srgbClr val="5F5F5F"/>
                </a:solidFill>
              </a:defRPr>
            </a:pPr>
            <a:endParaRPr lang="es-ES"/>
          </a:p>
        </c:txPr>
        <c:crossAx val="356446608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0.18801855933630715"/>
          <c:y val="0.11716745350244462"/>
          <c:w val="9.4587160666013623E-2"/>
          <c:h val="0.6498081844419904"/>
        </c:manualLayout>
      </c:layout>
      <c:overlay val="0"/>
      <c:txPr>
        <a:bodyPr/>
        <a:lstStyle/>
        <a:p>
          <a:pPr>
            <a:defRPr sz="1000">
              <a:solidFill>
                <a:srgbClr val="5F5F5F"/>
              </a:solidFill>
            </a:defRPr>
          </a:pPr>
          <a:endParaRPr lang="es-ES"/>
        </a:p>
      </c:txPr>
    </c:legend>
    <c:plotVisOnly val="1"/>
    <c:dispBlanksAs val="gap"/>
    <c:showDLblsOverMax val="0"/>
  </c:chart>
  <c:txPr>
    <a:bodyPr/>
    <a:lstStyle/>
    <a:p>
      <a:pPr>
        <a:defRPr sz="1000" baseline="0"/>
      </a:pPr>
      <a:endParaRPr lang="es-ES"/>
    </a:p>
  </c:txPr>
  <c:externalData r:id="rId1">
    <c:autoUpdate val="0"/>
  </c:externalData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855457336700836"/>
          <c:y val="6.1140312070135407E-2"/>
          <c:w val="0.52104404991828857"/>
          <c:h val="0.7170964304968967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No contesta</c:v>
                </c:pt>
              </c:strCache>
            </c:strRef>
          </c:tx>
          <c:spPr>
            <a:solidFill>
              <a:schemeClr val="bg2">
                <a:lumMod val="60000"/>
                <a:lumOff val="40000"/>
              </a:schemeClr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anchor="t" anchorCtr="0"/>
              <a:lstStyle/>
              <a:p>
                <a:pPr>
                  <a:defRPr sz="1200">
                    <a:solidFill>
                      <a:srgbClr val="FFFFFF"/>
                    </a:solidFill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Hace deporte con los compañeros</c:v>
                </c:pt>
                <c:pt idx="1">
                  <c:v>Ha tenido Hipoglucemia por deporte</c:v>
                </c:pt>
                <c:pt idx="2">
                  <c:v>Los profesores de educación física saben identificar hipoglucemia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0.02</c:v>
                </c:pt>
                <c:pt idx="1">
                  <c:v>0.33300000000000002</c:v>
                </c:pt>
                <c:pt idx="2">
                  <c:v>0.03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Hace deporte con los compañeros</c:v>
                </c:pt>
                <c:pt idx="1">
                  <c:v>Ha tenido Hipoglucemia por deporte</c:v>
                </c:pt>
                <c:pt idx="2">
                  <c:v>Los profesores de educación física saben identificar hipoglucemia</c:v>
                </c:pt>
              </c:strCache>
            </c:strRef>
          </c:cat>
          <c:val>
            <c:numRef>
              <c:f>Sheet1!$B$3:$D$3</c:f>
              <c:numCache>
                <c:formatCode>0%</c:formatCode>
                <c:ptCount val="3"/>
                <c:pt idx="0">
                  <c:v>0.04</c:v>
                </c:pt>
                <c:pt idx="1">
                  <c:v>0.32300000000000001</c:v>
                </c:pt>
                <c:pt idx="2">
                  <c:v>0.34300000000000003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Sí</c:v>
                </c:pt>
              </c:strCache>
            </c:strRef>
          </c:tx>
          <c:spPr>
            <a:solidFill>
              <a:srgbClr val="8DC63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Hace deporte con los compañeros</c:v>
                </c:pt>
                <c:pt idx="1">
                  <c:v>Ha tenido Hipoglucemia por deporte</c:v>
                </c:pt>
                <c:pt idx="2">
                  <c:v>Los profesores de educación física saben identificar hipoglucemia</c:v>
                </c:pt>
              </c:strCache>
            </c:strRef>
          </c:cat>
          <c:val>
            <c:numRef>
              <c:f>Sheet1!$B$4:$D$4</c:f>
              <c:numCache>
                <c:formatCode>0%</c:formatCode>
                <c:ptCount val="3"/>
                <c:pt idx="0">
                  <c:v>0.93899999999999995</c:v>
                </c:pt>
                <c:pt idx="1">
                  <c:v>0.34300000000000003</c:v>
                </c:pt>
                <c:pt idx="2">
                  <c:v>0.626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overlap val="100"/>
        <c:axId val="356450528"/>
        <c:axId val="356451088"/>
      </c:barChart>
      <c:catAx>
        <c:axId val="356450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8425" cmpd="sng">
            <a:solidFill>
              <a:srgbClr val="000000"/>
            </a:solidFill>
          </a:ln>
        </c:spPr>
        <c:txPr>
          <a:bodyPr rot="0" vert="horz" anchor="ctr"/>
          <a:lstStyle/>
          <a:p>
            <a:pPr>
              <a:defRPr sz="1000" cap="all" baseline="0">
                <a:solidFill>
                  <a:srgbClr val="5F5F5F"/>
                </a:solidFill>
              </a:defRPr>
            </a:pPr>
            <a:endParaRPr lang="es-ES"/>
          </a:p>
        </c:txPr>
        <c:crossAx val="356451088"/>
        <c:crosses val="autoZero"/>
        <c:auto val="1"/>
        <c:lblAlgn val="ctr"/>
        <c:lblOffset val="100"/>
        <c:noMultiLvlLbl val="0"/>
      </c:catAx>
      <c:valAx>
        <c:axId val="356451088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solidFill>
              <a:srgbClr val="000000"/>
            </a:solidFill>
          </a:ln>
        </c:spPr>
        <c:txPr>
          <a:bodyPr/>
          <a:lstStyle/>
          <a:p>
            <a:pPr>
              <a:defRPr sz="700" baseline="0">
                <a:solidFill>
                  <a:srgbClr val="5F5F5F"/>
                </a:solidFill>
              </a:defRPr>
            </a:pPr>
            <a:endParaRPr lang="es-ES"/>
          </a:p>
        </c:txPr>
        <c:crossAx val="356450528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5.0314465408805034E-2"/>
          <c:y val="0.14348881836402871"/>
          <c:w val="8.7829569652849993E-2"/>
          <c:h val="0.51758264424602018"/>
        </c:manualLayout>
      </c:layout>
      <c:overlay val="0"/>
      <c:txPr>
        <a:bodyPr/>
        <a:lstStyle/>
        <a:p>
          <a:pPr>
            <a:defRPr sz="1000">
              <a:solidFill>
                <a:srgbClr val="5F5F5F"/>
              </a:solidFill>
            </a:defRPr>
          </a:pPr>
          <a:endParaRPr lang="es-ES"/>
        </a:p>
      </c:txPr>
    </c:legend>
    <c:plotVisOnly val="1"/>
    <c:dispBlanksAs val="gap"/>
    <c:showDLblsOverMax val="0"/>
  </c:chart>
  <c:txPr>
    <a:bodyPr/>
    <a:lstStyle/>
    <a:p>
      <a:pPr>
        <a:defRPr sz="1000" baseline="0"/>
      </a:pPr>
      <a:endParaRPr lang="es-ES"/>
    </a:p>
  </c:txPr>
  <c:externalData r:id="rId1">
    <c:autoUpdate val="0"/>
  </c:externalData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23741350513004"/>
          <c:y val="0.13701696911589611"/>
          <c:w val="0.8044586282775259"/>
          <c:h val="0.49018766404199476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8DC63F"/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anchor="t" anchorCtr="0"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Entre 6 y 10</c:v>
                </c:pt>
                <c:pt idx="1">
                  <c:v>De 11 a 13</c:v>
                </c:pt>
                <c:pt idx="2">
                  <c:v>De 14 a 16</c:v>
                </c:pt>
                <c:pt idx="3">
                  <c:v>17 o 18 años</c:v>
                </c:pt>
              </c:strCache>
            </c:strRef>
          </c:cat>
          <c:val>
            <c:numRef>
              <c:f>Sheet1!$B$2:$E$2</c:f>
              <c:numCache>
                <c:formatCode>0.00%</c:formatCode>
                <c:ptCount val="4"/>
                <c:pt idx="0">
                  <c:v>1</c:v>
                </c:pt>
                <c:pt idx="1">
                  <c:v>0.96399999999999997</c:v>
                </c:pt>
                <c:pt idx="2">
                  <c:v>1</c:v>
                </c:pt>
                <c:pt idx="3">
                  <c:v>0.375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overlap val="100"/>
        <c:axId val="356454448"/>
        <c:axId val="356455008"/>
      </c:barChart>
      <c:catAx>
        <c:axId val="356454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8425" cmpd="sng">
            <a:solidFill>
              <a:srgbClr val="000000"/>
            </a:solidFill>
          </a:ln>
        </c:spPr>
        <c:txPr>
          <a:bodyPr rot="0" vert="horz" anchor="ctr"/>
          <a:lstStyle/>
          <a:p>
            <a:pPr>
              <a:defRPr sz="800" cap="all" baseline="0">
                <a:solidFill>
                  <a:srgbClr val="5F5F5F"/>
                </a:solidFill>
              </a:defRPr>
            </a:pPr>
            <a:endParaRPr lang="es-ES"/>
          </a:p>
        </c:txPr>
        <c:crossAx val="356455008"/>
        <c:crosses val="autoZero"/>
        <c:auto val="1"/>
        <c:lblAlgn val="ctr"/>
        <c:lblOffset val="100"/>
        <c:noMultiLvlLbl val="0"/>
      </c:catAx>
      <c:valAx>
        <c:axId val="356455008"/>
        <c:scaling>
          <c:orientation val="minMax"/>
          <c:max val="1"/>
          <c:min val="0"/>
        </c:scaling>
        <c:delete val="0"/>
        <c:axPos val="l"/>
        <c:numFmt formatCode="0.00%" sourceLinked="1"/>
        <c:majorTickMark val="none"/>
        <c:minorTickMark val="none"/>
        <c:tickLblPos val="nextTo"/>
        <c:spPr>
          <a:noFill/>
          <a:ln>
            <a:solidFill>
              <a:srgbClr val="000000"/>
            </a:solidFill>
          </a:ln>
        </c:spPr>
        <c:txPr>
          <a:bodyPr/>
          <a:lstStyle/>
          <a:p>
            <a:pPr>
              <a:defRPr sz="700" baseline="0">
                <a:solidFill>
                  <a:srgbClr val="5F5F5F"/>
                </a:solidFill>
              </a:defRPr>
            </a:pPr>
            <a:endParaRPr lang="es-ES"/>
          </a:p>
        </c:txPr>
        <c:crossAx val="3564544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aseline="0"/>
      </a:pPr>
      <a:endParaRPr lang="es-E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921406411582212E-2"/>
          <c:y val="5.0802139037433157E-2"/>
          <c:w val="0.97518097207859356"/>
          <c:h val="0.72085564304461947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 w="15256"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+mj-lt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Sheet1!$A$2:$A$12</c:f>
              <c:strCache>
                <c:ptCount val="11"/>
                <c:pt idx="0">
                  <c:v>1 año o menos</c:v>
                </c:pt>
                <c:pt idx="1">
                  <c:v>2 años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Más de 10</c:v>
                </c:pt>
              </c:strCache>
            </c:strRef>
          </c:cat>
          <c:val>
            <c:numRef>
              <c:f>Sheet1!$B$2:$B$12</c:f>
              <c:numCache>
                <c:formatCode>0.00%</c:formatCode>
                <c:ptCount val="11"/>
                <c:pt idx="0">
                  <c:v>0.21199999999999999</c:v>
                </c:pt>
                <c:pt idx="1">
                  <c:v>9.0999999999999998E-2</c:v>
                </c:pt>
                <c:pt idx="2">
                  <c:v>9.0999999999999998E-2</c:v>
                </c:pt>
                <c:pt idx="3">
                  <c:v>7.0999999999999994E-2</c:v>
                </c:pt>
                <c:pt idx="4">
                  <c:v>9.0999999999999998E-2</c:v>
                </c:pt>
                <c:pt idx="5">
                  <c:v>0.152</c:v>
                </c:pt>
                <c:pt idx="6">
                  <c:v>0.03</c:v>
                </c:pt>
                <c:pt idx="7">
                  <c:v>9.0999999999999998E-2</c:v>
                </c:pt>
                <c:pt idx="8">
                  <c:v>0.03</c:v>
                </c:pt>
                <c:pt idx="9">
                  <c:v>0.01</c:v>
                </c:pt>
                <c:pt idx="10">
                  <c:v>0.13100000000000001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"/>
        <c:axId val="271300288"/>
        <c:axId val="271300848"/>
      </c:barChart>
      <c:catAx>
        <c:axId val="2713002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90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chemeClr val="tx1"/>
                </a:solidFill>
                <a:latin typeface="+mj-lt"/>
                <a:ea typeface="Arial"/>
                <a:cs typeface="Arial"/>
              </a:defRPr>
            </a:pPr>
            <a:endParaRPr lang="es-ES"/>
          </a:p>
        </c:txPr>
        <c:crossAx val="27130084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71300848"/>
        <c:scaling>
          <c:orientation val="minMax"/>
          <c:max val="1"/>
          <c:min val="0"/>
        </c:scaling>
        <c:delete val="1"/>
        <c:axPos val="l"/>
        <c:numFmt formatCode="0.00%" sourceLinked="1"/>
        <c:majorTickMark val="out"/>
        <c:minorTickMark val="none"/>
        <c:tickLblPos val="nextTo"/>
        <c:crossAx val="271300288"/>
        <c:crosses val="autoZero"/>
        <c:crossBetween val="between"/>
        <c:majorUnit val="10"/>
      </c:valAx>
      <c:spPr>
        <a:noFill/>
        <a:ln w="15256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8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s-ES"/>
    </a:p>
  </c:txPr>
  <c:externalData r:id="rId1">
    <c:autoUpdate val="0"/>
  </c:externalData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66001178604192"/>
          <c:y val="0.13701696911589611"/>
          <c:w val="0.82023265061685346"/>
          <c:h val="0.62315390272595494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No se realizan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3.0917872514413022E-3"/>
                  <c:y val="1.097440944881889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7.7294681286032563E-3"/>
                  <c:y val="-1.065179352580927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5.6682111479835185E-17"/>
                  <c:y val="1.054625984251968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4.6376808771619532E-3"/>
                  <c:y val="-1.04166666666666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4.6376808771619532E-3"/>
                  <c:y val="-5.375929571303586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1.5458936257206511E-3"/>
                  <c:y val="1.697287839020122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1.1336422295967037E-16"/>
                  <c:y val="4.555719597550305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anchor="t" anchorCtr="0"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es-E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Total</c:v>
                </c:pt>
                <c:pt idx="2">
                  <c:v>Entre 6 y 10</c:v>
                </c:pt>
                <c:pt idx="3">
                  <c:v>De 11 a 13</c:v>
                </c:pt>
                <c:pt idx="4">
                  <c:v>De 14 a 16</c:v>
                </c:pt>
                <c:pt idx="5">
                  <c:v>17 o 18 años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 formatCode="0%">
                  <c:v>0.02</c:v>
                </c:pt>
                <c:pt idx="2" formatCode="0%">
                  <c:v>0</c:v>
                </c:pt>
                <c:pt idx="3" formatCode="0%">
                  <c:v>3.5999999999999997E-2</c:v>
                </c:pt>
                <c:pt idx="4" formatCode="0%">
                  <c:v>0</c:v>
                </c:pt>
                <c:pt idx="5" formatCode="0%">
                  <c:v>0.125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Si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es-ES" sz="1200" b="0" i="0" u="none" strike="noStrike" kern="1200" baseline="0">
                    <a:solidFill>
                      <a:srgbClr val="5F5F5F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Total</c:v>
                </c:pt>
                <c:pt idx="2">
                  <c:v>Entre 6 y 10</c:v>
                </c:pt>
                <c:pt idx="3">
                  <c:v>De 11 a 13</c:v>
                </c:pt>
                <c:pt idx="4">
                  <c:v>De 14 a 16</c:v>
                </c:pt>
                <c:pt idx="5">
                  <c:v>17 o 18 años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  <c:pt idx="0" formatCode="0%">
                  <c:v>0.13100000000000001</c:v>
                </c:pt>
                <c:pt idx="2" formatCode="0%">
                  <c:v>0.17899999999999999</c:v>
                </c:pt>
                <c:pt idx="3" formatCode="0%">
                  <c:v>0.14299999999999999</c:v>
                </c:pt>
                <c:pt idx="4" formatCode="0%">
                  <c:v>4.2000000000000003E-2</c:v>
                </c:pt>
                <c:pt idx="5" formatCode="0%">
                  <c:v>0.125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8DC63F"/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Total</c:v>
                </c:pt>
                <c:pt idx="2">
                  <c:v>Entre 6 y 10</c:v>
                </c:pt>
                <c:pt idx="3">
                  <c:v>De 11 a 13</c:v>
                </c:pt>
                <c:pt idx="4">
                  <c:v>De 14 a 16</c:v>
                </c:pt>
                <c:pt idx="5">
                  <c:v>17 o 18 años</c:v>
                </c:pt>
              </c:strCache>
            </c:strRef>
          </c:cat>
          <c:val>
            <c:numRef>
              <c:f>Sheet1!$B$4:$G$4</c:f>
              <c:numCache>
                <c:formatCode>General</c:formatCode>
                <c:ptCount val="6"/>
                <c:pt idx="0" formatCode="0%">
                  <c:v>0.84799999999999998</c:v>
                </c:pt>
                <c:pt idx="2" formatCode="0%">
                  <c:v>0.82099999999999995</c:v>
                </c:pt>
                <c:pt idx="3" formatCode="0%">
                  <c:v>0.82099999999999995</c:v>
                </c:pt>
                <c:pt idx="4" formatCode="0%">
                  <c:v>0.95799999999999996</c:v>
                </c:pt>
                <c:pt idx="5" formatCode="0%">
                  <c:v>0.75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overlap val="100"/>
        <c:axId val="358409456"/>
        <c:axId val="358406096"/>
      </c:barChart>
      <c:catAx>
        <c:axId val="358409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8425" cmpd="sng">
            <a:solidFill>
              <a:srgbClr val="000000"/>
            </a:solidFill>
          </a:ln>
        </c:spPr>
        <c:txPr>
          <a:bodyPr rot="0" vert="horz" anchor="ctr"/>
          <a:lstStyle/>
          <a:p>
            <a:pPr>
              <a:defRPr sz="1100" cap="all" baseline="0">
                <a:solidFill>
                  <a:srgbClr val="5F5F5F"/>
                </a:solidFill>
              </a:defRPr>
            </a:pPr>
            <a:endParaRPr lang="es-ES"/>
          </a:p>
        </c:txPr>
        <c:crossAx val="358406096"/>
        <c:crosses val="autoZero"/>
        <c:auto val="1"/>
        <c:lblAlgn val="ctr"/>
        <c:lblOffset val="100"/>
        <c:noMultiLvlLbl val="0"/>
      </c:catAx>
      <c:valAx>
        <c:axId val="358406096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solidFill>
              <a:srgbClr val="000000"/>
            </a:solidFill>
          </a:ln>
        </c:spPr>
        <c:txPr>
          <a:bodyPr/>
          <a:lstStyle/>
          <a:p>
            <a:pPr>
              <a:defRPr sz="700" baseline="0">
                <a:solidFill>
                  <a:srgbClr val="5F5F5F"/>
                </a:solidFill>
              </a:defRPr>
            </a:pPr>
            <a:endParaRPr lang="es-ES"/>
          </a:p>
        </c:txPr>
        <c:crossAx val="358409456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4.8731223428606363E-3"/>
          <c:y val="0.15071516665410117"/>
          <c:w val="0.11960795758774632"/>
          <c:h val="0.63610755878876157"/>
        </c:manualLayout>
      </c:layout>
      <c:overlay val="0"/>
      <c:txPr>
        <a:bodyPr/>
        <a:lstStyle/>
        <a:p>
          <a:pPr>
            <a:defRPr sz="1100">
              <a:solidFill>
                <a:srgbClr val="5F5F5F"/>
              </a:solidFill>
            </a:defRPr>
          </a:pPr>
          <a:endParaRPr lang="es-ES"/>
        </a:p>
      </c:txPr>
    </c:legend>
    <c:plotVisOnly val="1"/>
    <c:dispBlanksAs val="gap"/>
    <c:showDLblsOverMax val="0"/>
  </c:chart>
  <c:txPr>
    <a:bodyPr/>
    <a:lstStyle/>
    <a:p>
      <a:pPr>
        <a:defRPr sz="1000" baseline="0"/>
      </a:pPr>
      <a:endParaRPr lang="es-ES"/>
    </a:p>
  </c:txPr>
  <c:externalData r:id="rId1">
    <c:autoUpdate val="0"/>
  </c:externalData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850447265520383"/>
          <c:y val="2.3389772668411538E-2"/>
          <c:w val="0.46853424571928509"/>
          <c:h val="0.90214321189278457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FFCD00"/>
            </a:solidFill>
            <a:ln w="16260">
              <a:noFill/>
            </a:ln>
          </c:spPr>
          <c:invertIfNegative val="0"/>
          <c:dLbls>
            <c:numFmt formatCode="0%" sourceLinked="0"/>
            <c:spPr>
              <a:noFill/>
              <a:ln w="16260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tx1"/>
                    </a:solidFill>
                    <a:latin typeface="+mn-lt"/>
                    <a:ea typeface="Arial"/>
                    <a:cs typeface="Arial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Mis padres no quieren</c:v>
                </c:pt>
                <c:pt idx="1">
                  <c:v>Yo no quiero</c:v>
                </c:pt>
                <c:pt idx="2">
                  <c:v>En el colegio no me dejan</c:v>
                </c:pt>
                <c:pt idx="3">
                  <c:v>No contesta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0.375</c:v>
                </c:pt>
                <c:pt idx="1">
                  <c:v>0.375</c:v>
                </c:pt>
                <c:pt idx="2">
                  <c:v>0.125</c:v>
                </c:pt>
                <c:pt idx="3">
                  <c:v>0.25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58397136"/>
        <c:axId val="358399936"/>
      </c:barChart>
      <c:catAx>
        <c:axId val="35839713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63500">
            <a:solidFill>
              <a:schemeClr val="tx1"/>
            </a:solidFill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chemeClr val="tx1"/>
                </a:solidFill>
                <a:latin typeface="+mn-lt"/>
                <a:ea typeface="Arial"/>
                <a:cs typeface="Arial"/>
              </a:defRPr>
            </a:pPr>
            <a:endParaRPr lang="es-ES"/>
          </a:p>
        </c:txPr>
        <c:crossAx val="35839993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58399936"/>
        <c:scaling>
          <c:orientation val="minMax"/>
          <c:max val="1"/>
          <c:min val="0"/>
        </c:scaling>
        <c:delete val="1"/>
        <c:axPos val="t"/>
        <c:numFmt formatCode="0.00%" sourceLinked="1"/>
        <c:majorTickMark val="out"/>
        <c:minorTickMark val="none"/>
        <c:tickLblPos val="nextTo"/>
        <c:crossAx val="358397136"/>
        <c:crosses val="autoZero"/>
        <c:crossBetween val="between"/>
      </c:valAx>
      <c:spPr>
        <a:noFill/>
        <a:ln w="1626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3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s-ES"/>
    </a:p>
  </c:txPr>
  <c:externalData r:id="rId1">
    <c:autoUpdate val="0"/>
  </c:externalData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02771516168398"/>
          <c:y val="0.22789713141117998"/>
          <c:w val="0.65409948035085275"/>
          <c:h val="0.78782691585815456"/>
        </c:manualLayout>
      </c:layout>
      <c:doughnutChart>
        <c:varyColors val="1"/>
        <c:ser>
          <c:idx val="0"/>
          <c:order val="0"/>
          <c:spPr>
            <a:solidFill>
              <a:schemeClr val="bg2">
                <a:lumMod val="60000"/>
                <a:lumOff val="40000"/>
              </a:schemeClr>
            </a:solidFill>
          </c:spPr>
          <c:dPt>
            <c:idx val="1"/>
            <c:bubble3D val="0"/>
            <c:spPr>
              <a:solidFill>
                <a:srgbClr val="FFCD00"/>
              </a:solidFill>
            </c:spPr>
          </c:dPt>
          <c:dPt>
            <c:idx val="2"/>
            <c:bubble3D val="0"/>
            <c:spPr>
              <a:solidFill>
                <a:srgbClr val="8DC63F"/>
              </a:solidFill>
            </c:spPr>
          </c:dPt>
          <c:dLbls>
            <c:dLbl>
              <c:idx val="0"/>
              <c:layout>
                <c:manualLayout>
                  <c:x val="2.146954592334464E-2"/>
                  <c:y val="-0.2000657297324239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2631582437237862"/>
                  <c:y val="-0.10681860307185256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1438682535897925"/>
                  <c:y val="-0.547026819911436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5.6682111479835185E-17"/>
                  <c:y val="1.054625984251968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4.6376808771619532E-3"/>
                  <c:y val="-1.041666666666666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4.6376808771619532E-3"/>
                  <c:y val="-5.3759295713035867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1.5458936257206511E-3"/>
                  <c:y val="1.6972878390201225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1.1336422295967037E-16"/>
                  <c:y val="4.5557195975503059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anchor="t" anchorCtr="0"/>
              <a:lstStyle/>
              <a:p>
                <a:pPr algn="ctr">
                  <a:defRPr lang="es-ES"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No contesta</c:v>
                </c:pt>
                <c:pt idx="1">
                  <c:v>No</c:v>
                </c:pt>
                <c:pt idx="2">
                  <c:v>Sí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0.02</c:v>
                </c:pt>
                <c:pt idx="1">
                  <c:v>6.0999999999999999E-2</c:v>
                </c:pt>
                <c:pt idx="2">
                  <c:v>0.91900000000000004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0"/>
        <c:holeSize val="50"/>
      </c:doughnutChart>
    </c:plotArea>
    <c:plotVisOnly val="1"/>
    <c:dispBlanksAs val="gap"/>
    <c:showDLblsOverMax val="0"/>
  </c:chart>
  <c:txPr>
    <a:bodyPr/>
    <a:lstStyle/>
    <a:p>
      <a:pPr>
        <a:defRPr sz="1000" baseline="0"/>
      </a:pPr>
      <a:endParaRPr lang="es-ES"/>
    </a:p>
  </c:txPr>
  <c:externalData r:id="rId1">
    <c:autoUpdate val="0"/>
  </c:externalData>
</c:chartSpace>
</file>

<file path=ppt/charts/chart7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345384418411112"/>
          <c:y val="8.5063947798820941E-2"/>
          <c:w val="0.30604876011323734"/>
          <c:h val="0.87118644067796613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Lbls>
            <c:numFmt formatCode="0%" sourceLinked="0"/>
            <c:spPr>
              <a:noFill/>
              <a:ln w="16260">
                <a:noFill/>
              </a:ln>
            </c:spPr>
            <c:txPr>
              <a:bodyPr/>
              <a:lstStyle/>
              <a:p>
                <a:pPr>
                  <a:defRPr sz="1400" b="1" i="0" u="none" strike="noStrike" baseline="0">
                    <a:solidFill>
                      <a:schemeClr val="tx1"/>
                    </a:solidFill>
                    <a:latin typeface="+mn-lt"/>
                    <a:ea typeface="Arial"/>
                    <a:cs typeface="Arial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Por mi mismo, yo se lo he
contado</c:v>
                </c:pt>
                <c:pt idx="1">
                  <c:v>Por los profesores</c:v>
                </c:pt>
                <c:pt idx="2">
                  <c:v>Por mis padres</c:v>
                </c:pt>
                <c:pt idx="3">
                  <c:v>Por otros compañeros</c:v>
                </c:pt>
                <c:pt idx="4">
                  <c:v>No lo saben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0.88900000000000001</c:v>
                </c:pt>
                <c:pt idx="1">
                  <c:v>0.28299999999999997</c:v>
                </c:pt>
                <c:pt idx="2">
                  <c:v>0.253</c:v>
                </c:pt>
                <c:pt idx="3">
                  <c:v>7.0999999999999994E-2</c:v>
                </c:pt>
                <c:pt idx="4">
                  <c:v>0.01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58382576"/>
        <c:axId val="358407216"/>
      </c:barChart>
      <c:catAx>
        <c:axId val="35838257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63500">
            <a:solidFill>
              <a:schemeClr val="tx1"/>
            </a:solidFill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chemeClr val="tx1"/>
                </a:solidFill>
                <a:latin typeface="+mn-lt"/>
                <a:ea typeface="Arial"/>
                <a:cs typeface="Arial"/>
              </a:defRPr>
            </a:pPr>
            <a:endParaRPr lang="es-ES"/>
          </a:p>
        </c:txPr>
        <c:crossAx val="3584072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58407216"/>
        <c:scaling>
          <c:orientation val="minMax"/>
          <c:max val="1"/>
          <c:min val="0"/>
        </c:scaling>
        <c:delete val="1"/>
        <c:axPos val="t"/>
        <c:numFmt formatCode="0.00%" sourceLinked="1"/>
        <c:majorTickMark val="out"/>
        <c:minorTickMark val="none"/>
        <c:tickLblPos val="nextTo"/>
        <c:crossAx val="358382576"/>
        <c:crosses val="autoZero"/>
        <c:crossBetween val="between"/>
      </c:valAx>
      <c:spPr>
        <a:noFill/>
        <a:ln w="1626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3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s-ES"/>
    </a:p>
  </c:txPr>
  <c:externalData r:id="rId1">
    <c:autoUpdate val="0"/>
  </c:externalData>
</c:chartSpace>
</file>

<file path=ppt/charts/chart7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23741350513004"/>
          <c:y val="0.13701696911589611"/>
          <c:w val="0.8044586282775259"/>
          <c:h val="0.4901876640419947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6ECFF6"/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anchor="t" anchorCtr="0"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Entre 6 y 10</c:v>
                </c:pt>
                <c:pt idx="1">
                  <c:v>De 11 a 13</c:v>
                </c:pt>
                <c:pt idx="2">
                  <c:v>De 14 a 16</c:v>
                </c:pt>
                <c:pt idx="3">
                  <c:v>17 o 18 años</c:v>
                </c:pt>
              </c:strCache>
            </c:strRef>
          </c:cat>
          <c:val>
            <c:numRef>
              <c:f>Sheet1!$B$2:$E$2</c:f>
              <c:numCache>
                <c:formatCode>0%</c:formatCode>
                <c:ptCount val="4"/>
                <c:pt idx="0">
                  <c:v>0.51300000000000001</c:v>
                </c:pt>
                <c:pt idx="1">
                  <c:v>0.17899999999999999</c:v>
                </c:pt>
                <c:pt idx="2">
                  <c:v>8.3000000000000004E-2</c:v>
                </c:pt>
                <c:pt idx="3">
                  <c:v>0.125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axId val="356452768"/>
        <c:axId val="358380336"/>
      </c:barChart>
      <c:catAx>
        <c:axId val="356452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8425" cmpd="sng">
            <a:solidFill>
              <a:srgbClr val="000000"/>
            </a:solidFill>
          </a:ln>
        </c:spPr>
        <c:txPr>
          <a:bodyPr rot="0" vert="horz" anchor="ctr"/>
          <a:lstStyle/>
          <a:p>
            <a:pPr>
              <a:defRPr sz="800" cap="all" baseline="0">
                <a:solidFill>
                  <a:srgbClr val="5F5F5F"/>
                </a:solidFill>
              </a:defRPr>
            </a:pPr>
            <a:endParaRPr lang="es-ES"/>
          </a:p>
        </c:txPr>
        <c:crossAx val="358380336"/>
        <c:crosses val="autoZero"/>
        <c:auto val="1"/>
        <c:lblAlgn val="ctr"/>
        <c:lblOffset val="100"/>
        <c:noMultiLvlLbl val="0"/>
      </c:catAx>
      <c:valAx>
        <c:axId val="358380336"/>
        <c:scaling>
          <c:orientation val="minMax"/>
          <c:max val="1"/>
          <c:min val="0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solidFill>
              <a:srgbClr val="000000"/>
            </a:solidFill>
          </a:ln>
        </c:spPr>
        <c:txPr>
          <a:bodyPr/>
          <a:lstStyle/>
          <a:p>
            <a:pPr>
              <a:defRPr sz="700" baseline="0">
                <a:solidFill>
                  <a:srgbClr val="5F5F5F"/>
                </a:solidFill>
              </a:defRPr>
            </a:pPr>
            <a:endParaRPr lang="es-ES"/>
          </a:p>
        </c:txPr>
        <c:crossAx val="3564527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aseline="0"/>
      </a:pPr>
      <a:endParaRPr lang="es-ES"/>
    </a:p>
  </c:txPr>
  <c:externalData r:id="rId1">
    <c:autoUpdate val="0"/>
  </c:externalData>
</c:chartSpace>
</file>

<file path=ppt/charts/chart7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23741350513004"/>
          <c:y val="0.13701696911589611"/>
          <c:w val="0.8044586282775259"/>
          <c:h val="0.4901876640419947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6ECFF6"/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anchor="t" anchorCtr="0"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Entre 6 y 10</c:v>
                </c:pt>
                <c:pt idx="1">
                  <c:v>De 11 a 13</c:v>
                </c:pt>
                <c:pt idx="2">
                  <c:v>De 14 a 16</c:v>
                </c:pt>
                <c:pt idx="3">
                  <c:v>17 o 18 años</c:v>
                </c:pt>
              </c:strCache>
            </c:strRef>
          </c:cat>
          <c:val>
            <c:numRef>
              <c:f>Sheet1!$B$2:$E$2</c:f>
              <c:numCache>
                <c:formatCode>0%</c:formatCode>
                <c:ptCount val="4"/>
                <c:pt idx="0">
                  <c:v>0.41</c:v>
                </c:pt>
                <c:pt idx="1">
                  <c:v>0.14299999999999999</c:v>
                </c:pt>
                <c:pt idx="2">
                  <c:v>0.20799999999999999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axId val="356459488"/>
        <c:axId val="356457808"/>
      </c:barChart>
      <c:catAx>
        <c:axId val="356459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8425" cmpd="sng">
            <a:solidFill>
              <a:srgbClr val="000000"/>
            </a:solidFill>
          </a:ln>
        </c:spPr>
        <c:txPr>
          <a:bodyPr rot="0" vert="horz" anchor="ctr"/>
          <a:lstStyle/>
          <a:p>
            <a:pPr>
              <a:defRPr sz="800" cap="all" baseline="0">
                <a:solidFill>
                  <a:srgbClr val="5F5F5F"/>
                </a:solidFill>
              </a:defRPr>
            </a:pPr>
            <a:endParaRPr lang="es-ES"/>
          </a:p>
        </c:txPr>
        <c:crossAx val="356457808"/>
        <c:crosses val="autoZero"/>
        <c:auto val="1"/>
        <c:lblAlgn val="ctr"/>
        <c:lblOffset val="100"/>
        <c:noMultiLvlLbl val="0"/>
      </c:catAx>
      <c:valAx>
        <c:axId val="356457808"/>
        <c:scaling>
          <c:orientation val="minMax"/>
          <c:max val="1"/>
          <c:min val="0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solidFill>
              <a:srgbClr val="000000"/>
            </a:solidFill>
          </a:ln>
        </c:spPr>
        <c:txPr>
          <a:bodyPr/>
          <a:lstStyle/>
          <a:p>
            <a:pPr>
              <a:defRPr sz="700" baseline="0">
                <a:solidFill>
                  <a:srgbClr val="5F5F5F"/>
                </a:solidFill>
              </a:defRPr>
            </a:pPr>
            <a:endParaRPr lang="es-ES"/>
          </a:p>
        </c:txPr>
        <c:crossAx val="3564594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aseline="0"/>
      </a:pPr>
      <a:endParaRPr lang="es-ES"/>
    </a:p>
  </c:txPr>
  <c:externalData r:id="rId1">
    <c:autoUpdate val="0"/>
  </c:externalData>
</c:chartSpace>
</file>

<file path=ppt/charts/chart7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960260476874278"/>
          <c:y val="0.16870564726122869"/>
          <c:w val="0.5891889297328432"/>
          <c:h val="0.74072244186115943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Ha tenido</c:v>
                </c:pt>
              </c:strCache>
            </c:strRef>
          </c:tx>
          <c:spPr>
            <a:solidFill>
              <a:srgbClr val="FFD72F"/>
            </a:solidFill>
          </c:spPr>
          <c:dPt>
            <c:idx val="0"/>
            <c:bubble3D val="0"/>
            <c:spPr>
              <a:solidFill>
                <a:srgbClr val="FFC000"/>
              </a:solidFill>
            </c:spPr>
          </c:dPt>
          <c:dPt>
            <c:idx val="1"/>
            <c:bubble3D val="0"/>
            <c:spPr>
              <a:solidFill>
                <a:srgbClr val="8DC63F"/>
              </a:solidFill>
            </c:spPr>
          </c:dPt>
          <c:dPt>
            <c:idx val="2"/>
            <c:bubble3D val="0"/>
            <c:spPr>
              <a:solidFill>
                <a:schemeClr val="bg2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0.16200630592432891"/>
                  <c:y val="-8.272462494543074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2660045579453047"/>
                  <c:y val="-0.32230885205156806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7.7294072471130347E-3"/>
                  <c:y val="-0.14476023631117219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5.6682111479835185E-17"/>
                  <c:y val="1.054625984251968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4.6376808771619532E-3"/>
                  <c:y val="-1.041666666666666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4.6376808771619532E-3"/>
                  <c:y val="-5.3759295713035867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1.5458936257206511E-3"/>
                  <c:y val="1.6972878390201225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1.1336422295967037E-16"/>
                  <c:y val="4.5557195975503059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anchor="t" anchorCtr="0"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Sí</c:v>
                </c:pt>
                <c:pt idx="1">
                  <c:v>No</c:v>
                </c:pt>
                <c:pt idx="2">
                  <c:v>No contesta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0.19400000000000001</c:v>
                </c:pt>
                <c:pt idx="1">
                  <c:v>0.79600000000000004</c:v>
                </c:pt>
                <c:pt idx="2">
                  <c:v>0.01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000" baseline="0"/>
      </a:pPr>
      <a:endParaRPr lang="es-ES"/>
    </a:p>
  </c:txPr>
  <c:externalData r:id="rId1">
    <c:autoUpdate val="0"/>
  </c:externalData>
</c:chartSpace>
</file>

<file path=ppt/charts/chart7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8828211490353348"/>
          <c:y val="6.1848251542390216E-2"/>
          <c:w val="0.59855045353438763"/>
          <c:h val="0.8088668187374570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Mucho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anchor="t" anchorCtr="0"/>
              <a:lstStyle/>
              <a:p>
                <a:pPr>
                  <a:defRPr sz="1200">
                    <a:solidFill>
                      <a:srgbClr val="FFFFFF"/>
                    </a:solidFill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5.2999999999999999E-2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Bastante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0.105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Poco</c:v>
                </c:pt>
              </c:strCache>
            </c:strRef>
          </c:tx>
          <c:spPr>
            <a:solidFill>
              <a:srgbClr val="C4DF9B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0.42099999999999999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Nada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Sheet1!$B$5</c:f>
              <c:numCache>
                <c:formatCode>0%</c:formatCode>
                <c:ptCount val="1"/>
                <c:pt idx="0">
                  <c:v>0.42099999999999999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43"/>
        <c:overlap val="100"/>
        <c:axId val="356474048"/>
        <c:axId val="356473488"/>
      </c:barChart>
      <c:catAx>
        <c:axId val="356474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8425" cmpd="sng">
            <a:solidFill>
              <a:srgbClr val="000000"/>
            </a:solidFill>
          </a:ln>
        </c:spPr>
        <c:txPr>
          <a:bodyPr rot="0" vert="horz" anchor="ctr"/>
          <a:lstStyle/>
          <a:p>
            <a:pPr>
              <a:defRPr sz="1100" cap="all" baseline="0">
                <a:solidFill>
                  <a:srgbClr val="5F5F5F"/>
                </a:solidFill>
              </a:defRPr>
            </a:pPr>
            <a:endParaRPr lang="es-ES"/>
          </a:p>
        </c:txPr>
        <c:crossAx val="356473488"/>
        <c:crosses val="autoZero"/>
        <c:auto val="1"/>
        <c:lblAlgn val="ctr"/>
        <c:lblOffset val="100"/>
        <c:noMultiLvlLbl val="0"/>
      </c:catAx>
      <c:valAx>
        <c:axId val="356473488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solidFill>
              <a:srgbClr val="000000"/>
            </a:solidFill>
          </a:ln>
        </c:spPr>
        <c:txPr>
          <a:bodyPr/>
          <a:lstStyle/>
          <a:p>
            <a:pPr>
              <a:defRPr sz="700" baseline="0">
                <a:solidFill>
                  <a:srgbClr val="5F5F5F"/>
                </a:solidFill>
              </a:defRPr>
            </a:pPr>
            <a:endParaRPr lang="es-ES"/>
          </a:p>
        </c:txPr>
        <c:crossAx val="356474048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0"/>
          <c:y val="0.27071845903719827"/>
          <c:w val="0.24604694031530625"/>
          <c:h val="0.35116130960891095"/>
        </c:manualLayout>
      </c:layout>
      <c:overlay val="0"/>
      <c:txPr>
        <a:bodyPr/>
        <a:lstStyle/>
        <a:p>
          <a:pPr>
            <a:defRPr sz="1000">
              <a:solidFill>
                <a:srgbClr val="5F5F5F"/>
              </a:solidFill>
            </a:defRPr>
          </a:pPr>
          <a:endParaRPr lang="es-ES"/>
        </a:p>
      </c:txPr>
    </c:legend>
    <c:plotVisOnly val="1"/>
    <c:dispBlanksAs val="gap"/>
    <c:showDLblsOverMax val="0"/>
  </c:chart>
  <c:txPr>
    <a:bodyPr/>
    <a:lstStyle/>
    <a:p>
      <a:pPr>
        <a:defRPr sz="1000" baseline="0"/>
      </a:pPr>
      <a:endParaRPr lang="es-ES"/>
    </a:p>
  </c:txPr>
  <c:externalData r:id="rId1">
    <c:autoUpdate val="0"/>
  </c:externalData>
</c:chartSpace>
</file>

<file path=ppt/charts/chart7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3273329411106251"/>
          <c:y val="4.3074441344954285E-2"/>
          <c:w val="0.65409948035085275"/>
          <c:h val="0.78782691585815456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-3.0917872514413022E-3"/>
                  <c:y val="1.097440944881889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4307610240419598E-3"/>
                  <c:y val="6.483256830362774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7.7294681286032563E-3"/>
                  <c:y val="-1.065179352580927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5.6682111479835185E-17"/>
                  <c:y val="1.054625984251968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4.6376808771619532E-3"/>
                  <c:y val="-1.04166666666666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4.6376808771619532E-3"/>
                  <c:y val="-5.375929571303586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1.5458936257206511E-3"/>
                  <c:y val="1.697287839020122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1.1336422295967037E-16"/>
                  <c:y val="4.555719597550305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anchor="t" anchorCtr="0"/>
              <a:lstStyle/>
              <a:p>
                <a:pPr>
                  <a:defRPr sz="1200">
                    <a:solidFill>
                      <a:srgbClr val="FFFFFF"/>
                    </a:solidFill>
                  </a:defRPr>
                </a:pPr>
                <a:endParaRPr lang="es-E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LOS COMPAÑEROS COMPRENDEN LO QUE LE PASA</c:v>
                </c:pt>
                <c:pt idx="1">
                  <c:v>AYUDARÍA QUE SE EXPLICASE LA DIABETES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0.13100000000000001</c:v>
                </c:pt>
                <c:pt idx="1">
                  <c:v>0.26300000000000001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No lo sé</c:v>
                </c:pt>
              </c:strCache>
            </c:strRef>
          </c:tx>
          <c:spPr>
            <a:solidFill>
              <a:srgbClr val="E0EED0"/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LOS COMPAÑEROS COMPRENDEN LO QUE LE PASA</c:v>
                </c:pt>
                <c:pt idx="1">
                  <c:v>AYUDARÍA QUE SE EXPLICASE LA DIABETES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0.17199999999999999</c:v>
                </c:pt>
                <c:pt idx="1">
                  <c:v>0.20200000000000001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Sí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LOS COMPAÑEROS COMPRENDEN LO QUE LE PASA</c:v>
                </c:pt>
                <c:pt idx="1">
                  <c:v>AYUDARÍA QUE SE EXPLICASE LA DIABETES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0">
                  <c:v>0.69699999999999995</c:v>
                </c:pt>
                <c:pt idx="1">
                  <c:v>0.53500000000000003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overlap val="100"/>
        <c:axId val="358393216"/>
        <c:axId val="356467888"/>
      </c:barChart>
      <c:catAx>
        <c:axId val="358393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8425" cmpd="sng">
            <a:solidFill>
              <a:srgbClr val="000000"/>
            </a:solidFill>
          </a:ln>
        </c:spPr>
        <c:txPr>
          <a:bodyPr rot="0" vert="horz" anchor="ctr"/>
          <a:lstStyle/>
          <a:p>
            <a:pPr>
              <a:defRPr sz="1100" cap="all" baseline="0">
                <a:solidFill>
                  <a:srgbClr val="5F5F5F"/>
                </a:solidFill>
              </a:defRPr>
            </a:pPr>
            <a:endParaRPr lang="es-ES"/>
          </a:p>
        </c:txPr>
        <c:crossAx val="356467888"/>
        <c:crosses val="autoZero"/>
        <c:auto val="1"/>
        <c:lblAlgn val="ctr"/>
        <c:lblOffset val="100"/>
        <c:noMultiLvlLbl val="0"/>
      </c:catAx>
      <c:valAx>
        <c:axId val="356467888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solidFill>
              <a:srgbClr val="000000"/>
            </a:solidFill>
          </a:ln>
        </c:spPr>
        <c:txPr>
          <a:bodyPr/>
          <a:lstStyle/>
          <a:p>
            <a:pPr>
              <a:defRPr sz="700" baseline="0">
                <a:solidFill>
                  <a:srgbClr val="5F5F5F"/>
                </a:solidFill>
              </a:defRPr>
            </a:pPr>
            <a:endParaRPr lang="es-ES"/>
          </a:p>
        </c:txPr>
        <c:crossAx val="358393216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0.18801855933630715"/>
          <c:y val="0.18837985555034634"/>
          <c:w val="7.1094064651246361E-2"/>
          <c:h val="0.53507709225370426"/>
        </c:manualLayout>
      </c:layout>
      <c:overlay val="0"/>
      <c:txPr>
        <a:bodyPr/>
        <a:lstStyle/>
        <a:p>
          <a:pPr>
            <a:defRPr sz="1000">
              <a:solidFill>
                <a:srgbClr val="5F5F5F"/>
              </a:solidFill>
            </a:defRPr>
          </a:pPr>
          <a:endParaRPr lang="es-ES"/>
        </a:p>
      </c:txPr>
    </c:legend>
    <c:plotVisOnly val="1"/>
    <c:dispBlanksAs val="gap"/>
    <c:showDLblsOverMax val="0"/>
  </c:chart>
  <c:txPr>
    <a:bodyPr/>
    <a:lstStyle/>
    <a:p>
      <a:pPr>
        <a:defRPr sz="1000" baseline="0"/>
      </a:pPr>
      <a:endParaRPr lang="es-ES"/>
    </a:p>
  </c:txPr>
  <c:externalData r:id="rId1">
    <c:autoUpdate val="0"/>
  </c:externalData>
</c:chartSpace>
</file>

<file path=ppt/charts/chart7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3273329411106251"/>
          <c:y val="4.3074441344954285E-2"/>
          <c:w val="0.65409948035085275"/>
          <c:h val="0.78782691585815456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-3.0917872514413022E-3"/>
                  <c:y val="1.097440944881889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4307610240419598E-3"/>
                  <c:y val="6.483256830362774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7.7294681286032563E-3"/>
                  <c:y val="-1.065179352580927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5.6682111479835185E-17"/>
                  <c:y val="1.054625984251968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4.6376808771619532E-3"/>
                  <c:y val="-1.04166666666666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4.6376808771619532E-3"/>
                  <c:y val="-5.375929571303586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1.5458936257206511E-3"/>
                  <c:y val="1.697287839020122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1.1336422295967037E-16"/>
                  <c:y val="4.555719597550305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anchor="t" anchorCtr="0"/>
              <a:lstStyle/>
              <a:p>
                <a:pPr>
                  <a:defRPr sz="1200">
                    <a:solidFill>
                      <a:srgbClr val="FFFFFF"/>
                    </a:solidFill>
                  </a:defRPr>
                </a:pPr>
                <a:endParaRPr lang="es-E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LOS COMPAÑEROS COMPRENDEN
 LO QUE LE PASA</c:v>
                </c:pt>
                <c:pt idx="2">
                  <c:v>Entre 6 y 10</c:v>
                </c:pt>
                <c:pt idx="3">
                  <c:v>De 11 a 13</c:v>
                </c:pt>
                <c:pt idx="4">
                  <c:v>De 14 a 16</c:v>
                </c:pt>
                <c:pt idx="5">
                  <c:v>17 o 18 años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 formatCode="0.00%">
                  <c:v>0.26300000000000001</c:v>
                </c:pt>
                <c:pt idx="2" formatCode="0.00%">
                  <c:v>2.5999999999999999E-2</c:v>
                </c:pt>
                <c:pt idx="3" formatCode="0.00%">
                  <c:v>0.35699999999999998</c:v>
                </c:pt>
                <c:pt idx="4" formatCode="0.00%">
                  <c:v>0.41699999999999998</c:v>
                </c:pt>
                <c:pt idx="5" formatCode="0.00%">
                  <c:v>0.625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No sé</c:v>
                </c:pt>
              </c:strCache>
            </c:strRef>
          </c:tx>
          <c:spPr>
            <a:solidFill>
              <a:srgbClr val="E0EED0"/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LOS COMPAÑEROS COMPRENDEN
 LO QUE LE PASA</c:v>
                </c:pt>
                <c:pt idx="2">
                  <c:v>Entre 6 y 10</c:v>
                </c:pt>
                <c:pt idx="3">
                  <c:v>De 11 a 13</c:v>
                </c:pt>
                <c:pt idx="4">
                  <c:v>De 14 a 16</c:v>
                </c:pt>
                <c:pt idx="5">
                  <c:v>17 o 18 años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  <c:pt idx="0" formatCode="0%">
                  <c:v>0.20200000000000001</c:v>
                </c:pt>
                <c:pt idx="2" formatCode="0%">
                  <c:v>0.17899999999999999</c:v>
                </c:pt>
                <c:pt idx="3" formatCode="0%">
                  <c:v>0.17899999999999999</c:v>
                </c:pt>
                <c:pt idx="4" formatCode="0%">
                  <c:v>0.20799999999999999</c:v>
                </c:pt>
                <c:pt idx="5" formatCode="0%">
                  <c:v>0.375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Sí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LOS COMPAÑEROS COMPRENDEN
 LO QUE LE PASA</c:v>
                </c:pt>
                <c:pt idx="2">
                  <c:v>Entre 6 y 10</c:v>
                </c:pt>
                <c:pt idx="3">
                  <c:v>De 11 a 13</c:v>
                </c:pt>
                <c:pt idx="4">
                  <c:v>De 14 a 16</c:v>
                </c:pt>
                <c:pt idx="5">
                  <c:v>17 o 18 años</c:v>
                </c:pt>
              </c:strCache>
            </c:strRef>
          </c:cat>
          <c:val>
            <c:numRef>
              <c:f>Sheet1!$B$4:$G$4</c:f>
              <c:numCache>
                <c:formatCode>General</c:formatCode>
                <c:ptCount val="6"/>
                <c:pt idx="0" formatCode="0.00%">
                  <c:v>0.53500000000000003</c:v>
                </c:pt>
                <c:pt idx="2" formatCode="0.00%">
                  <c:v>0.79500000000000004</c:v>
                </c:pt>
                <c:pt idx="3" formatCode="0.00%">
                  <c:v>0.46400000000000002</c:v>
                </c:pt>
                <c:pt idx="4" formatCode="0.00%">
                  <c:v>0.375</c:v>
                </c:pt>
                <c:pt idx="5" formatCode="0.00%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overlap val="100"/>
        <c:axId val="356463968"/>
        <c:axId val="356464528"/>
      </c:barChart>
      <c:catAx>
        <c:axId val="356463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8425" cmpd="sng">
            <a:solidFill>
              <a:srgbClr val="000000"/>
            </a:solidFill>
          </a:ln>
        </c:spPr>
        <c:txPr>
          <a:bodyPr rot="0" vert="horz" anchor="ctr"/>
          <a:lstStyle/>
          <a:p>
            <a:pPr>
              <a:defRPr sz="1100" cap="all" baseline="0">
                <a:solidFill>
                  <a:srgbClr val="5F5F5F"/>
                </a:solidFill>
              </a:defRPr>
            </a:pPr>
            <a:endParaRPr lang="es-ES"/>
          </a:p>
        </c:txPr>
        <c:crossAx val="356464528"/>
        <c:crosses val="autoZero"/>
        <c:auto val="1"/>
        <c:lblAlgn val="ctr"/>
        <c:lblOffset val="100"/>
        <c:noMultiLvlLbl val="0"/>
      </c:catAx>
      <c:valAx>
        <c:axId val="356464528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solidFill>
              <a:srgbClr val="000000"/>
            </a:solidFill>
          </a:ln>
        </c:spPr>
        <c:txPr>
          <a:bodyPr/>
          <a:lstStyle/>
          <a:p>
            <a:pPr>
              <a:defRPr sz="700" baseline="0">
                <a:solidFill>
                  <a:srgbClr val="5F5F5F"/>
                </a:solidFill>
              </a:defRPr>
            </a:pPr>
            <a:endParaRPr lang="es-ES"/>
          </a:p>
        </c:txPr>
        <c:crossAx val="356463968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0.18801855933630715"/>
          <c:y val="0.18837985555034634"/>
          <c:w val="7.1094064651246361E-2"/>
          <c:h val="0.55881455960300486"/>
        </c:manualLayout>
      </c:layout>
      <c:overlay val="0"/>
      <c:txPr>
        <a:bodyPr/>
        <a:lstStyle/>
        <a:p>
          <a:pPr>
            <a:defRPr sz="1000">
              <a:solidFill>
                <a:srgbClr val="5F5F5F"/>
              </a:solidFill>
            </a:defRPr>
          </a:pPr>
          <a:endParaRPr lang="es-ES"/>
        </a:p>
      </c:txPr>
    </c:legend>
    <c:plotVisOnly val="1"/>
    <c:dispBlanksAs val="gap"/>
    <c:showDLblsOverMax val="0"/>
  </c:chart>
  <c:txPr>
    <a:bodyPr/>
    <a:lstStyle/>
    <a:p>
      <a:pPr>
        <a:defRPr sz="1000" baseline="0"/>
      </a:pPr>
      <a:endParaRPr lang="es-E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0954826031863752"/>
          <c:y val="6.9424228961120299E-2"/>
          <c:w val="0.77728454428781424"/>
          <c:h val="0.79374546814835356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No contesta</c:v>
                </c:pt>
              </c:strCache>
            </c:strRef>
          </c:tx>
          <c:spPr>
            <a:solidFill>
              <a:schemeClr val="bg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2.358490566037736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anchor="t" anchorCtr="0"/>
              <a:lstStyle/>
              <a:p>
                <a:pPr>
                  <a:defRPr sz="1100">
                    <a:solidFill>
                      <a:srgbClr val="FFFFFF"/>
                    </a:solidFill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Total</c:v>
                </c:pt>
                <c:pt idx="2">
                  <c:v>Entre 6 y 10</c:v>
                </c:pt>
                <c:pt idx="3">
                  <c:v>De 11 a 13</c:v>
                </c:pt>
                <c:pt idx="4">
                  <c:v>De 14 a 16</c:v>
                </c:pt>
                <c:pt idx="5">
                  <c:v>17 o 18 años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 formatCode="0%">
                  <c:v>0.01</c:v>
                </c:pt>
                <c:pt idx="2" formatCode="0%">
                  <c:v>2.5999999999999999E-2</c:v>
                </c:pt>
                <c:pt idx="3" formatCode="0%">
                  <c:v>0</c:v>
                </c:pt>
                <c:pt idx="4" formatCode="0%">
                  <c:v>0</c:v>
                </c:pt>
                <c:pt idx="5" formatCode="0%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Muchísimo</c:v>
                </c:pt>
              </c:strCache>
            </c:strRef>
          </c:tx>
          <c:spPr>
            <a:solidFill>
              <a:srgbClr val="F15722"/>
            </a:solidFill>
          </c:spPr>
          <c:invertIfNegative val="0"/>
          <c:cat>
            <c:strRef>
              <c:f>Sheet1!$B$1:$G$1</c:f>
              <c:strCache>
                <c:ptCount val="6"/>
                <c:pt idx="0">
                  <c:v>Total</c:v>
                </c:pt>
                <c:pt idx="2">
                  <c:v>Entre 6 y 10</c:v>
                </c:pt>
                <c:pt idx="3">
                  <c:v>De 11 a 13</c:v>
                </c:pt>
                <c:pt idx="4">
                  <c:v>De 14 a 16</c:v>
                </c:pt>
                <c:pt idx="5">
                  <c:v>17 o 18 años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  <c:pt idx="0" formatCode="0%">
                  <c:v>0</c:v>
                </c:pt>
                <c:pt idx="2" formatCode="0%">
                  <c:v>0</c:v>
                </c:pt>
                <c:pt idx="3" formatCode="0%">
                  <c:v>0</c:v>
                </c:pt>
                <c:pt idx="4" formatCode="0%">
                  <c:v>0</c:v>
                </c:pt>
                <c:pt idx="5" formatCode="0%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Mucho</c:v>
                </c:pt>
              </c:strCache>
            </c:strRef>
          </c:tx>
          <c:spPr>
            <a:solidFill>
              <a:srgbClr val="FFCD00"/>
            </a:solidFill>
          </c:spPr>
          <c:invertIfNegative val="0"/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2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Total</c:v>
                </c:pt>
                <c:pt idx="2">
                  <c:v>Entre 6 y 10</c:v>
                </c:pt>
                <c:pt idx="3">
                  <c:v>De 11 a 13</c:v>
                </c:pt>
                <c:pt idx="4">
                  <c:v>De 14 a 16</c:v>
                </c:pt>
                <c:pt idx="5">
                  <c:v>17 o 18 años</c:v>
                </c:pt>
              </c:strCache>
            </c:strRef>
          </c:cat>
          <c:val>
            <c:numRef>
              <c:f>Sheet1!$B$4:$G$4</c:f>
              <c:numCache>
                <c:formatCode>General</c:formatCode>
                <c:ptCount val="6"/>
                <c:pt idx="0" formatCode="0%">
                  <c:v>0.01</c:v>
                </c:pt>
                <c:pt idx="2" formatCode="0%">
                  <c:v>0</c:v>
                </c:pt>
                <c:pt idx="3" formatCode="0%">
                  <c:v>0</c:v>
                </c:pt>
                <c:pt idx="4" formatCode="0%">
                  <c:v>4.2000000000000003E-2</c:v>
                </c:pt>
                <c:pt idx="5" formatCode="0%">
                  <c:v>0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Bastante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tx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Total</c:v>
                </c:pt>
                <c:pt idx="2">
                  <c:v>Entre 6 y 10</c:v>
                </c:pt>
                <c:pt idx="3">
                  <c:v>De 11 a 13</c:v>
                </c:pt>
                <c:pt idx="4">
                  <c:v>De 14 a 16</c:v>
                </c:pt>
                <c:pt idx="5">
                  <c:v>17 o 18 años</c:v>
                </c:pt>
              </c:strCache>
            </c:strRef>
          </c:cat>
          <c:val>
            <c:numRef>
              <c:f>Sheet1!$B$5:$G$5</c:f>
              <c:numCache>
                <c:formatCode>General</c:formatCode>
                <c:ptCount val="6"/>
                <c:pt idx="0" formatCode="0%">
                  <c:v>9.0999999999999998E-2</c:v>
                </c:pt>
                <c:pt idx="2" formatCode="0%">
                  <c:v>7.6999999999999999E-2</c:v>
                </c:pt>
                <c:pt idx="3" formatCode="0%">
                  <c:v>0.14299999999999999</c:v>
                </c:pt>
                <c:pt idx="4" formatCode="0%">
                  <c:v>4.2000000000000003E-2</c:v>
                </c:pt>
                <c:pt idx="5" formatCode="0%">
                  <c:v>0.125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Poco</c:v>
                </c:pt>
              </c:strCache>
            </c:strRef>
          </c:tx>
          <c:spPr>
            <a:solidFill>
              <a:srgbClr val="8DC63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Total</c:v>
                </c:pt>
                <c:pt idx="2">
                  <c:v>Entre 6 y 10</c:v>
                </c:pt>
                <c:pt idx="3">
                  <c:v>De 11 a 13</c:v>
                </c:pt>
                <c:pt idx="4">
                  <c:v>De 14 a 16</c:v>
                </c:pt>
                <c:pt idx="5">
                  <c:v>17 o 18 años</c:v>
                </c:pt>
              </c:strCache>
            </c:strRef>
          </c:cat>
          <c:val>
            <c:numRef>
              <c:f>Sheet1!$B$6:$G$6</c:f>
              <c:numCache>
                <c:formatCode>General</c:formatCode>
                <c:ptCount val="6"/>
                <c:pt idx="0" formatCode="0%">
                  <c:v>0.20200000000000001</c:v>
                </c:pt>
                <c:pt idx="2" formatCode="0%">
                  <c:v>0.154</c:v>
                </c:pt>
                <c:pt idx="3" formatCode="0%">
                  <c:v>0.14299999999999999</c:v>
                </c:pt>
                <c:pt idx="4" formatCode="0%">
                  <c:v>0.29199999999999998</c:v>
                </c:pt>
                <c:pt idx="5" formatCode="0%">
                  <c:v>0.375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Nada</c:v>
                </c:pt>
              </c:strCache>
            </c:strRef>
          </c:tx>
          <c:spPr>
            <a:solidFill>
              <a:srgbClr val="21853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Total</c:v>
                </c:pt>
                <c:pt idx="2">
                  <c:v>Entre 6 y 10</c:v>
                </c:pt>
                <c:pt idx="3">
                  <c:v>De 11 a 13</c:v>
                </c:pt>
                <c:pt idx="4">
                  <c:v>De 14 a 16</c:v>
                </c:pt>
                <c:pt idx="5">
                  <c:v>17 o 18 años</c:v>
                </c:pt>
              </c:strCache>
            </c:strRef>
          </c:cat>
          <c:val>
            <c:numRef>
              <c:f>Sheet1!$B$7:$G$7</c:f>
              <c:numCache>
                <c:formatCode>General</c:formatCode>
                <c:ptCount val="6"/>
                <c:pt idx="0" formatCode="0%">
                  <c:v>0.68700000000000006</c:v>
                </c:pt>
                <c:pt idx="2" formatCode="0%">
                  <c:v>0.74399999999999999</c:v>
                </c:pt>
                <c:pt idx="3" formatCode="0%">
                  <c:v>0.71399999999999997</c:v>
                </c:pt>
                <c:pt idx="4" formatCode="0%">
                  <c:v>0.625</c:v>
                </c:pt>
                <c:pt idx="5" formatCode="0%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overlap val="100"/>
        <c:axId val="347073936"/>
        <c:axId val="347074496"/>
      </c:barChart>
      <c:catAx>
        <c:axId val="347073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8425" cmpd="sng">
            <a:solidFill>
              <a:srgbClr val="000000"/>
            </a:solidFill>
          </a:ln>
        </c:spPr>
        <c:txPr>
          <a:bodyPr rot="0" vert="horz" anchor="ctr"/>
          <a:lstStyle/>
          <a:p>
            <a:pPr>
              <a:defRPr sz="1100" cap="all" baseline="0">
                <a:solidFill>
                  <a:srgbClr val="5F5F5F"/>
                </a:solidFill>
              </a:defRPr>
            </a:pPr>
            <a:endParaRPr lang="es-ES"/>
          </a:p>
        </c:txPr>
        <c:crossAx val="347074496"/>
        <c:crosses val="autoZero"/>
        <c:auto val="1"/>
        <c:lblAlgn val="ctr"/>
        <c:lblOffset val="100"/>
        <c:noMultiLvlLbl val="0"/>
      </c:catAx>
      <c:valAx>
        <c:axId val="347074496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solidFill>
              <a:srgbClr val="000000"/>
            </a:solidFill>
          </a:ln>
        </c:spPr>
        <c:txPr>
          <a:bodyPr/>
          <a:lstStyle/>
          <a:p>
            <a:pPr>
              <a:defRPr sz="700" baseline="0">
                <a:solidFill>
                  <a:srgbClr val="5F5F5F"/>
                </a:solidFill>
              </a:defRPr>
            </a:pPr>
            <a:endParaRPr lang="es-ES"/>
          </a:p>
        </c:txPr>
        <c:crossAx val="347073936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9.3546030802753415E-3"/>
          <c:y val="4.900737141899815E-2"/>
          <c:w val="0.10394604565938692"/>
          <c:h val="0.7428988663651086"/>
        </c:manualLayout>
      </c:layout>
      <c:overlay val="0"/>
      <c:txPr>
        <a:bodyPr/>
        <a:lstStyle/>
        <a:p>
          <a:pPr>
            <a:defRPr sz="1000">
              <a:solidFill>
                <a:srgbClr val="5F5F5F"/>
              </a:solidFill>
            </a:defRPr>
          </a:pPr>
          <a:endParaRPr lang="es-ES"/>
        </a:p>
      </c:txPr>
    </c:legend>
    <c:plotVisOnly val="1"/>
    <c:dispBlanksAs val="gap"/>
    <c:showDLblsOverMax val="0"/>
  </c:chart>
  <c:txPr>
    <a:bodyPr/>
    <a:lstStyle/>
    <a:p>
      <a:pPr>
        <a:defRPr sz="1000" baseline="0"/>
      </a:pPr>
      <a:endParaRPr lang="es-ES"/>
    </a:p>
  </c:txPr>
  <c:externalData r:id="rId1">
    <c:autoUpdate val="0"/>
  </c:externalData>
</c:chartSpace>
</file>

<file path=ppt/charts/chart8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810002629828443"/>
          <c:y val="7.5848731129969385E-2"/>
          <c:w val="0.36105858329594853"/>
          <c:h val="0.9059180255016579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Lbls>
            <c:numFmt formatCode="0%" sourceLinked="0"/>
            <c:spPr>
              <a:noFill/>
              <a:ln w="16260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tx1"/>
                    </a:solidFill>
                    <a:latin typeface="+mn-lt"/>
                    <a:ea typeface="Arial"/>
                    <a:cs typeface="Arial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Sheet1!$A$7:$A$14</c:f>
              <c:strCache>
                <c:ptCount val="8"/>
                <c:pt idx="0">
                  <c:v>Que los profesores tengan
mayor información</c:v>
                </c:pt>
                <c:pt idx="1">
                  <c:v>Que haya un enfermero</c:v>
                </c:pt>
                <c:pt idx="2">
                  <c:v>Profesores tengan por escrito qué hacer en  caso
de emergencia</c:v>
                </c:pt>
                <c:pt idx="3">
                  <c:v>Que haya glucagón y que lo sepan
administrar</c:v>
                </c:pt>
                <c:pt idx="4">
                  <c:v>Que los compañeros tengan
información sobre la diabetes</c:v>
                </c:pt>
                <c:pt idx="5">
                  <c:v>Que haya en el colegio zumos
o glucosa</c:v>
                </c:pt>
                <c:pt idx="6">
                  <c:v>Otras ayudas</c:v>
                </c:pt>
                <c:pt idx="7">
                  <c:v>Ninguna</c:v>
                </c:pt>
              </c:strCache>
            </c:strRef>
          </c:cat>
          <c:val>
            <c:numRef>
              <c:f>Sheet1!$B$7:$B$14</c:f>
              <c:numCache>
                <c:formatCode>0.00%</c:formatCode>
                <c:ptCount val="8"/>
                <c:pt idx="0">
                  <c:v>0.65700000000000003</c:v>
                </c:pt>
                <c:pt idx="1">
                  <c:v>0.60599999999999998</c:v>
                </c:pt>
                <c:pt idx="2">
                  <c:v>0.53500000000000003</c:v>
                </c:pt>
                <c:pt idx="3">
                  <c:v>0.495</c:v>
                </c:pt>
                <c:pt idx="4">
                  <c:v>0.39400000000000002</c:v>
                </c:pt>
                <c:pt idx="5">
                  <c:v>0.34300000000000003</c:v>
                </c:pt>
                <c:pt idx="6">
                  <c:v>0.01</c:v>
                </c:pt>
                <c:pt idx="7">
                  <c:v>0.01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62328128"/>
        <c:axId val="362328688"/>
      </c:barChart>
      <c:catAx>
        <c:axId val="36232812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63500">
            <a:solidFill>
              <a:schemeClr val="tx1"/>
            </a:solidFill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chemeClr val="tx1"/>
                </a:solidFill>
                <a:latin typeface="+mn-lt"/>
                <a:ea typeface="Arial"/>
                <a:cs typeface="Arial"/>
              </a:defRPr>
            </a:pPr>
            <a:endParaRPr lang="es-ES"/>
          </a:p>
        </c:txPr>
        <c:crossAx val="3623286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62328688"/>
        <c:scaling>
          <c:orientation val="minMax"/>
          <c:max val="1"/>
          <c:min val="0"/>
        </c:scaling>
        <c:delete val="1"/>
        <c:axPos val="t"/>
        <c:numFmt formatCode="0.00%" sourceLinked="1"/>
        <c:majorTickMark val="out"/>
        <c:minorTickMark val="none"/>
        <c:tickLblPos val="nextTo"/>
        <c:crossAx val="362328128"/>
        <c:crosses val="autoZero"/>
        <c:crossBetween val="between"/>
      </c:valAx>
      <c:spPr>
        <a:noFill/>
        <a:ln w="1626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3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s-ES"/>
    </a:p>
  </c:txPr>
  <c:externalData r:id="rId1">
    <c:autoUpdate val="0"/>
  </c:externalData>
</c:chartSpace>
</file>

<file path=ppt/charts/chart8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23741350513004"/>
          <c:y val="0.13701696911589611"/>
          <c:w val="0.8044586282775259"/>
          <c:h val="0.4901876640419947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6ECFF6"/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anchor="t" anchorCtr="0"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Entre 6 y 10</c:v>
                </c:pt>
                <c:pt idx="1">
                  <c:v>De 11 a 13</c:v>
                </c:pt>
                <c:pt idx="2">
                  <c:v>De 14 a 16</c:v>
                </c:pt>
                <c:pt idx="3">
                  <c:v>17 o 18 años</c:v>
                </c:pt>
              </c:strCache>
            </c:strRef>
          </c:cat>
          <c:val>
            <c:numRef>
              <c:f>Sheet1!$B$2:$E$2</c:f>
              <c:numCache>
                <c:formatCode>0.00%</c:formatCode>
                <c:ptCount val="4"/>
                <c:pt idx="0">
                  <c:v>0.46200000000000002</c:v>
                </c:pt>
                <c:pt idx="1">
                  <c:v>0.39300000000000002</c:v>
                </c:pt>
                <c:pt idx="2">
                  <c:v>8.3000000000000004E-2</c:v>
                </c:pt>
                <c:pt idx="3">
                  <c:v>0.375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axId val="362330928"/>
        <c:axId val="362331488"/>
      </c:barChart>
      <c:catAx>
        <c:axId val="362330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8425" cmpd="sng">
            <a:solidFill>
              <a:srgbClr val="000000"/>
            </a:solidFill>
          </a:ln>
        </c:spPr>
        <c:txPr>
          <a:bodyPr rot="0" vert="horz" anchor="ctr"/>
          <a:lstStyle/>
          <a:p>
            <a:pPr>
              <a:defRPr sz="800" cap="all" baseline="0">
                <a:solidFill>
                  <a:srgbClr val="5F5F5F"/>
                </a:solidFill>
              </a:defRPr>
            </a:pPr>
            <a:endParaRPr lang="es-ES"/>
          </a:p>
        </c:txPr>
        <c:crossAx val="362331488"/>
        <c:crosses val="autoZero"/>
        <c:auto val="1"/>
        <c:lblAlgn val="ctr"/>
        <c:lblOffset val="100"/>
        <c:noMultiLvlLbl val="0"/>
      </c:catAx>
      <c:valAx>
        <c:axId val="362331488"/>
        <c:scaling>
          <c:orientation val="minMax"/>
          <c:max val="1"/>
          <c:min val="0"/>
        </c:scaling>
        <c:delete val="0"/>
        <c:axPos val="l"/>
        <c:numFmt formatCode="0.00%" sourceLinked="1"/>
        <c:majorTickMark val="none"/>
        <c:minorTickMark val="none"/>
        <c:tickLblPos val="nextTo"/>
        <c:spPr>
          <a:noFill/>
          <a:ln>
            <a:solidFill>
              <a:srgbClr val="000000"/>
            </a:solidFill>
          </a:ln>
        </c:spPr>
        <c:txPr>
          <a:bodyPr/>
          <a:lstStyle/>
          <a:p>
            <a:pPr>
              <a:defRPr sz="700" baseline="0">
                <a:solidFill>
                  <a:srgbClr val="5F5F5F"/>
                </a:solidFill>
              </a:defRPr>
            </a:pPr>
            <a:endParaRPr lang="es-ES"/>
          </a:p>
        </c:txPr>
        <c:crossAx val="3623309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aseline="0"/>
      </a:pPr>
      <a:endParaRPr lang="es-ES"/>
    </a:p>
  </c:txPr>
  <c:externalData r:id="rId1">
    <c:autoUpdate val="0"/>
  </c:externalData>
</c:chartSpace>
</file>

<file path=ppt/charts/chart8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23741350513004"/>
          <c:y val="0.13701696911589611"/>
          <c:w val="0.8044586282775259"/>
          <c:h val="0.4901876640419947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6ECFF6"/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anchor="t" anchorCtr="0"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Entre 6 y 10</c:v>
                </c:pt>
                <c:pt idx="1">
                  <c:v>De 11 a 13</c:v>
                </c:pt>
                <c:pt idx="2">
                  <c:v>De 14 a 16</c:v>
                </c:pt>
                <c:pt idx="3">
                  <c:v>17 o 18 años</c:v>
                </c:pt>
              </c:strCache>
            </c:strRef>
          </c:cat>
          <c:val>
            <c:numRef>
              <c:f>Sheet1!$B$2:$E$2</c:f>
              <c:numCache>
                <c:formatCode>0.00%</c:formatCode>
                <c:ptCount val="4"/>
                <c:pt idx="0">
                  <c:v>0.61499999999999999</c:v>
                </c:pt>
                <c:pt idx="1">
                  <c:v>0.53600000000000003</c:v>
                </c:pt>
                <c:pt idx="2">
                  <c:v>0.29199999999999998</c:v>
                </c:pt>
                <c:pt idx="3">
                  <c:v>0.375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axId val="362333728"/>
        <c:axId val="362334288"/>
      </c:barChart>
      <c:catAx>
        <c:axId val="362333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8425" cmpd="sng">
            <a:solidFill>
              <a:srgbClr val="000000"/>
            </a:solidFill>
          </a:ln>
        </c:spPr>
        <c:txPr>
          <a:bodyPr rot="0" vert="horz" anchor="ctr"/>
          <a:lstStyle/>
          <a:p>
            <a:pPr>
              <a:defRPr sz="800" cap="all" baseline="0">
                <a:solidFill>
                  <a:srgbClr val="5F5F5F"/>
                </a:solidFill>
              </a:defRPr>
            </a:pPr>
            <a:endParaRPr lang="es-ES"/>
          </a:p>
        </c:txPr>
        <c:crossAx val="362334288"/>
        <c:crosses val="autoZero"/>
        <c:auto val="1"/>
        <c:lblAlgn val="ctr"/>
        <c:lblOffset val="100"/>
        <c:noMultiLvlLbl val="0"/>
      </c:catAx>
      <c:valAx>
        <c:axId val="362334288"/>
        <c:scaling>
          <c:orientation val="minMax"/>
          <c:max val="1"/>
          <c:min val="0"/>
        </c:scaling>
        <c:delete val="0"/>
        <c:axPos val="l"/>
        <c:numFmt formatCode="0.00%" sourceLinked="1"/>
        <c:majorTickMark val="none"/>
        <c:minorTickMark val="none"/>
        <c:tickLblPos val="nextTo"/>
        <c:spPr>
          <a:noFill/>
          <a:ln>
            <a:solidFill>
              <a:srgbClr val="000000"/>
            </a:solidFill>
          </a:ln>
        </c:spPr>
        <c:txPr>
          <a:bodyPr/>
          <a:lstStyle/>
          <a:p>
            <a:pPr>
              <a:defRPr sz="700" baseline="0">
                <a:solidFill>
                  <a:srgbClr val="5F5F5F"/>
                </a:solidFill>
              </a:defRPr>
            </a:pPr>
            <a:endParaRPr lang="es-ES"/>
          </a:p>
        </c:txPr>
        <c:crossAx val="3623337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aseline="0"/>
      </a:pPr>
      <a:endParaRPr lang="es-ES"/>
    </a:p>
  </c:txPr>
  <c:externalData r:id="rId1">
    <c:autoUpdate val="0"/>
  </c:externalData>
</c:chartSpace>
</file>

<file path=ppt/charts/chart8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23741350513004"/>
          <c:y val="0.13701696911589611"/>
          <c:w val="0.8044586282775259"/>
          <c:h val="0.4901876640419947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6ECFF6"/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anchor="t" anchorCtr="0"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Entre 6 y 10</c:v>
                </c:pt>
                <c:pt idx="1">
                  <c:v>De 11 a 13</c:v>
                </c:pt>
                <c:pt idx="2">
                  <c:v>De 14 a 16</c:v>
                </c:pt>
                <c:pt idx="3">
                  <c:v>17 o 18 años</c:v>
                </c:pt>
              </c:strCache>
            </c:strRef>
          </c:cat>
          <c:val>
            <c:numRef>
              <c:f>Sheet1!$B$2:$E$2</c:f>
              <c:numCache>
                <c:formatCode>0.00%</c:formatCode>
                <c:ptCount val="4"/>
                <c:pt idx="0">
                  <c:v>0.71799999999999997</c:v>
                </c:pt>
                <c:pt idx="1">
                  <c:v>0.60699999999999998</c:v>
                </c:pt>
                <c:pt idx="2">
                  <c:v>0.375</c:v>
                </c:pt>
                <c:pt idx="3">
                  <c:v>0.75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axId val="362336528"/>
        <c:axId val="362337088"/>
      </c:barChart>
      <c:catAx>
        <c:axId val="362336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8425" cmpd="sng">
            <a:solidFill>
              <a:srgbClr val="000000"/>
            </a:solidFill>
          </a:ln>
        </c:spPr>
        <c:txPr>
          <a:bodyPr rot="0" vert="horz" anchor="ctr"/>
          <a:lstStyle/>
          <a:p>
            <a:pPr>
              <a:defRPr sz="800" cap="all" baseline="0">
                <a:solidFill>
                  <a:srgbClr val="5F5F5F"/>
                </a:solidFill>
              </a:defRPr>
            </a:pPr>
            <a:endParaRPr lang="es-ES"/>
          </a:p>
        </c:txPr>
        <c:crossAx val="362337088"/>
        <c:crosses val="autoZero"/>
        <c:auto val="1"/>
        <c:lblAlgn val="ctr"/>
        <c:lblOffset val="100"/>
        <c:noMultiLvlLbl val="0"/>
      </c:catAx>
      <c:valAx>
        <c:axId val="362337088"/>
        <c:scaling>
          <c:orientation val="minMax"/>
          <c:max val="1"/>
          <c:min val="0"/>
        </c:scaling>
        <c:delete val="0"/>
        <c:axPos val="l"/>
        <c:numFmt formatCode="0.00%" sourceLinked="1"/>
        <c:majorTickMark val="none"/>
        <c:minorTickMark val="none"/>
        <c:tickLblPos val="nextTo"/>
        <c:spPr>
          <a:noFill/>
          <a:ln>
            <a:solidFill>
              <a:srgbClr val="000000"/>
            </a:solidFill>
          </a:ln>
        </c:spPr>
        <c:txPr>
          <a:bodyPr/>
          <a:lstStyle/>
          <a:p>
            <a:pPr>
              <a:defRPr sz="700" baseline="0">
                <a:solidFill>
                  <a:srgbClr val="5F5F5F"/>
                </a:solidFill>
              </a:defRPr>
            </a:pPr>
            <a:endParaRPr lang="es-ES"/>
          </a:p>
        </c:txPr>
        <c:crossAx val="3623365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aseline="0"/>
      </a:pPr>
      <a:endParaRPr lang="es-ES"/>
    </a:p>
  </c:txPr>
  <c:externalData r:id="rId1">
    <c:autoUpdate val="0"/>
  </c:externalData>
</c:chartSpace>
</file>

<file path=ppt/charts/chart8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5335878469736733"/>
          <c:y val="0.13701696911589611"/>
          <c:w val="0.73347411119064665"/>
          <c:h val="0.759252251696586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No contesta</c:v>
                </c:pt>
              </c:strCache>
            </c:strRef>
          </c:tx>
          <c:spPr>
            <a:solidFill>
              <a:schemeClr val="bg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3.0917872514413022E-3"/>
                  <c:y val="1.097440944881889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7.7294681286032563E-3"/>
                  <c:y val="-1.065179352580927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5.6682111479835185E-17"/>
                  <c:y val="1.054625984251968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4.6376808771619532E-3"/>
                  <c:y val="-1.04166666666666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4.6376808771619532E-3"/>
                  <c:y val="-5.375929571303586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1.5458936257206511E-3"/>
                  <c:y val="1.697287839020122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1.1336422295967037E-16"/>
                  <c:y val="4.555719597550305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anchor="t" anchorCtr="0"/>
              <a:lstStyle/>
              <a:p>
                <a:pPr>
                  <a:defRPr sz="1100">
                    <a:solidFill>
                      <a:srgbClr val="FFFFFF"/>
                    </a:solidFill>
                  </a:defRPr>
                </a:pPr>
                <a:endParaRPr lang="es-E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Tener que ponerte
insulina</c:v>
                </c:pt>
                <c:pt idx="1">
                  <c:v>Sufrir hipoglucemias y 
no saber reconocerlas</c:v>
                </c:pt>
                <c:pt idx="2">
                  <c:v>Sentirse diferente</c:v>
                </c:pt>
                <c:pt idx="3">
                  <c:v>Seguir una dieta</c:v>
                </c:pt>
                <c:pt idx="4">
                  <c:v>Rigidez de horario</c:v>
                </c:pt>
                <c:pt idx="5">
                  <c:v>Pincharte delante
de compañeros</c:v>
                </c:pt>
              </c:strCache>
            </c:strRef>
          </c:cat>
          <c:val>
            <c:numRef>
              <c:f>Sheet1!$B$2:$G$2</c:f>
              <c:numCache>
                <c:formatCode>0%</c:formatCode>
                <c:ptCount val="6"/>
                <c:pt idx="0">
                  <c:v>0.03</c:v>
                </c:pt>
                <c:pt idx="1">
                  <c:v>5.0999999999999997E-2</c:v>
                </c:pt>
                <c:pt idx="2">
                  <c:v>0.03</c:v>
                </c:pt>
                <c:pt idx="3">
                  <c:v>0.02</c:v>
                </c:pt>
                <c:pt idx="4">
                  <c:v>9.0999999999999998E-2</c:v>
                </c:pt>
                <c:pt idx="5">
                  <c:v>0.04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Mucho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Pt>
            <c:idx val="0"/>
            <c:invertIfNegative val="0"/>
            <c:bubble3D val="0"/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es-ES" sz="1100" b="0" i="0" u="none" strike="noStrike" kern="1200" baseline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Tener que ponerte
insulina</c:v>
                </c:pt>
                <c:pt idx="1">
                  <c:v>Sufrir hipoglucemias y 
no saber reconocerlas</c:v>
                </c:pt>
                <c:pt idx="2">
                  <c:v>Sentirse diferente</c:v>
                </c:pt>
                <c:pt idx="3">
                  <c:v>Seguir una dieta</c:v>
                </c:pt>
                <c:pt idx="4">
                  <c:v>Rigidez de horario</c:v>
                </c:pt>
                <c:pt idx="5">
                  <c:v>Pincharte delante
de compañeros</c:v>
                </c:pt>
              </c:strCache>
            </c:strRef>
          </c:cat>
          <c:val>
            <c:numRef>
              <c:f>Sheet1!$B$3:$G$3</c:f>
              <c:numCache>
                <c:formatCode>0%</c:formatCode>
                <c:ptCount val="6"/>
                <c:pt idx="0">
                  <c:v>8.1000000000000003E-2</c:v>
                </c:pt>
                <c:pt idx="1">
                  <c:v>0.33300000000000002</c:v>
                </c:pt>
                <c:pt idx="2">
                  <c:v>0.13100000000000001</c:v>
                </c:pt>
                <c:pt idx="3">
                  <c:v>9.0999999999999998E-2</c:v>
                </c:pt>
                <c:pt idx="4">
                  <c:v>9.0999999999999998E-2</c:v>
                </c:pt>
                <c:pt idx="5">
                  <c:v>6.0999999999999999E-2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Bastante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es-ES" sz="1100" b="0" i="0" u="none" strike="noStrike" kern="1200" baseline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Tener que ponerte
insulina</c:v>
                </c:pt>
                <c:pt idx="1">
                  <c:v>Sufrir hipoglucemias y 
no saber reconocerlas</c:v>
                </c:pt>
                <c:pt idx="2">
                  <c:v>Sentirse diferente</c:v>
                </c:pt>
                <c:pt idx="3">
                  <c:v>Seguir una dieta</c:v>
                </c:pt>
                <c:pt idx="4">
                  <c:v>Rigidez de horario</c:v>
                </c:pt>
                <c:pt idx="5">
                  <c:v>Pincharte delante
de compañeros</c:v>
                </c:pt>
              </c:strCache>
            </c:strRef>
          </c:cat>
          <c:val>
            <c:numRef>
              <c:f>Sheet1!$B$4:$G$4</c:f>
              <c:numCache>
                <c:formatCode>0%</c:formatCode>
                <c:ptCount val="6"/>
                <c:pt idx="0">
                  <c:v>0.10100000000000001</c:v>
                </c:pt>
                <c:pt idx="1">
                  <c:v>0.313</c:v>
                </c:pt>
                <c:pt idx="2">
                  <c:v>0.121</c:v>
                </c:pt>
                <c:pt idx="3">
                  <c:v>0.14099999999999999</c:v>
                </c:pt>
                <c:pt idx="4">
                  <c:v>0.152</c:v>
                </c:pt>
                <c:pt idx="5">
                  <c:v>0.111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Poco</c:v>
                </c:pt>
              </c:strCache>
            </c:strRef>
          </c:tx>
          <c:spPr>
            <a:solidFill>
              <a:srgbClr val="8DC63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Tener que ponerte
insulina</c:v>
                </c:pt>
                <c:pt idx="1">
                  <c:v>Sufrir hipoglucemias y 
no saber reconocerlas</c:v>
                </c:pt>
                <c:pt idx="2">
                  <c:v>Sentirse diferente</c:v>
                </c:pt>
                <c:pt idx="3">
                  <c:v>Seguir una dieta</c:v>
                </c:pt>
                <c:pt idx="4">
                  <c:v>Rigidez de horario</c:v>
                </c:pt>
                <c:pt idx="5">
                  <c:v>Pincharte delante
de compañeros</c:v>
                </c:pt>
              </c:strCache>
            </c:strRef>
          </c:cat>
          <c:val>
            <c:numRef>
              <c:f>Sheet1!$B$5:$G$5</c:f>
              <c:numCache>
                <c:formatCode>0%</c:formatCode>
                <c:ptCount val="6"/>
                <c:pt idx="0">
                  <c:v>0.29299999999999998</c:v>
                </c:pt>
                <c:pt idx="1">
                  <c:v>0.10100000000000001</c:v>
                </c:pt>
                <c:pt idx="2">
                  <c:v>0.23200000000000001</c:v>
                </c:pt>
                <c:pt idx="3">
                  <c:v>0.32300000000000001</c:v>
                </c:pt>
                <c:pt idx="4">
                  <c:v>0.192</c:v>
                </c:pt>
                <c:pt idx="5">
                  <c:v>0.21199999999999999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Nada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es-ES" sz="1100" b="0" i="0" u="none" strike="noStrike" kern="1200" baseline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Tener que ponerte
insulina</c:v>
                </c:pt>
                <c:pt idx="1">
                  <c:v>Sufrir hipoglucemias y 
no saber reconocerlas</c:v>
                </c:pt>
                <c:pt idx="2">
                  <c:v>Sentirse diferente</c:v>
                </c:pt>
                <c:pt idx="3">
                  <c:v>Seguir una dieta</c:v>
                </c:pt>
                <c:pt idx="4">
                  <c:v>Rigidez de horario</c:v>
                </c:pt>
                <c:pt idx="5">
                  <c:v>Pincharte delante
de compañeros</c:v>
                </c:pt>
              </c:strCache>
            </c:strRef>
          </c:cat>
          <c:val>
            <c:numRef>
              <c:f>Sheet1!$B$6:$G$6</c:f>
              <c:numCache>
                <c:formatCode>0%</c:formatCode>
                <c:ptCount val="6"/>
                <c:pt idx="0">
                  <c:v>0.495</c:v>
                </c:pt>
                <c:pt idx="1">
                  <c:v>0.20200000000000001</c:v>
                </c:pt>
                <c:pt idx="2">
                  <c:v>0.48499999999999999</c:v>
                </c:pt>
                <c:pt idx="3">
                  <c:v>0.42399999999999999</c:v>
                </c:pt>
                <c:pt idx="4">
                  <c:v>0.47499999999999998</c:v>
                </c:pt>
                <c:pt idx="5">
                  <c:v>0.57599999999999996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overlap val="100"/>
        <c:axId val="362339888"/>
        <c:axId val="362339328"/>
      </c:barChart>
      <c:catAx>
        <c:axId val="362339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8425" cmpd="sng">
            <a:solidFill>
              <a:srgbClr val="000000"/>
            </a:solidFill>
          </a:ln>
        </c:spPr>
        <c:txPr>
          <a:bodyPr rot="0" vert="horz" anchor="ctr"/>
          <a:lstStyle/>
          <a:p>
            <a:pPr>
              <a:defRPr sz="1100" cap="all" baseline="0">
                <a:solidFill>
                  <a:srgbClr val="5F5F5F"/>
                </a:solidFill>
              </a:defRPr>
            </a:pPr>
            <a:endParaRPr lang="es-ES"/>
          </a:p>
        </c:txPr>
        <c:crossAx val="362339328"/>
        <c:crosses val="autoZero"/>
        <c:auto val="1"/>
        <c:lblAlgn val="ctr"/>
        <c:lblOffset val="100"/>
        <c:noMultiLvlLbl val="0"/>
      </c:catAx>
      <c:valAx>
        <c:axId val="362339328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solidFill>
              <a:srgbClr val="000000"/>
            </a:solidFill>
          </a:ln>
        </c:spPr>
        <c:txPr>
          <a:bodyPr/>
          <a:lstStyle/>
          <a:p>
            <a:pPr>
              <a:defRPr sz="700" baseline="0">
                <a:solidFill>
                  <a:srgbClr val="5F5F5F"/>
                </a:solidFill>
              </a:defRPr>
            </a:pPr>
            <a:endParaRPr lang="es-ES"/>
          </a:p>
        </c:txPr>
        <c:crossAx val="362339888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2.6984130356721703E-2"/>
          <c:y val="0.16094137893105623"/>
          <c:w val="0.10784040842899742"/>
          <c:h val="0.5870421860619891"/>
        </c:manualLayout>
      </c:layout>
      <c:overlay val="0"/>
      <c:txPr>
        <a:bodyPr/>
        <a:lstStyle/>
        <a:p>
          <a:pPr>
            <a:defRPr sz="1000">
              <a:solidFill>
                <a:srgbClr val="5F5F5F"/>
              </a:solidFill>
            </a:defRPr>
          </a:pPr>
          <a:endParaRPr lang="es-ES"/>
        </a:p>
      </c:txPr>
    </c:legend>
    <c:plotVisOnly val="1"/>
    <c:dispBlanksAs val="gap"/>
    <c:showDLblsOverMax val="0"/>
  </c:chart>
  <c:txPr>
    <a:bodyPr/>
    <a:lstStyle/>
    <a:p>
      <a:pPr>
        <a:defRPr sz="1000" baseline="0"/>
      </a:pPr>
      <a:endParaRPr lang="es-ES"/>
    </a:p>
  </c:txPr>
  <c:externalData r:id="rId1">
    <c:autoUpdate val="0"/>
  </c:externalData>
</c:chartSpace>
</file>

<file path=ppt/charts/chart8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0782221301284708E-2"/>
          <c:y val="0.13701696911589611"/>
          <c:w val="0.91480798452824985"/>
          <c:h val="0.66220911184416731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No contesta</c:v>
                </c:pt>
              </c:strCache>
            </c:strRef>
          </c:tx>
          <c:spPr>
            <a:solidFill>
              <a:schemeClr val="bg2">
                <a:lumMod val="60000"/>
                <a:lumOff val="40000"/>
              </a:schemeClr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anchor="t" anchorCtr="0"/>
              <a:lstStyle/>
              <a:p>
                <a:pPr>
                  <a:defRPr sz="1200">
                    <a:solidFill>
                      <a:srgbClr val="FFFFFF"/>
                    </a:solidFill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Sheet1!$B$1:$L$1</c:f>
              <c:strCache>
                <c:ptCount val="11"/>
                <c:pt idx="0">
                  <c:v>Hacer deporte 
con regularidad</c:v>
                </c:pt>
                <c:pt idx="1">
                  <c:v>Realizar 
deporte 
profesionalmente</c:v>
                </c:pt>
                <c:pt idx="2">
                  <c:v>Encontrar
nuevos amigos</c:v>
                </c:pt>
                <c:pt idx="3">
                  <c:v>Salir con 
los amigos
 de marcha</c:v>
                </c:pt>
                <c:pt idx="4">
                  <c:v>Tomarme una 
copa con los 
amigos</c:v>
                </c:pt>
                <c:pt idx="5">
                  <c:v>Tener 
hijos</c:v>
                </c:pt>
                <c:pt idx="6">
                  <c:v>Tener 
hijos 
sanos</c:v>
                </c:pt>
                <c:pt idx="7">
                  <c:v>Tener 
novio/a</c:v>
                </c:pt>
                <c:pt idx="8">
                  <c:v>Tener relaciones 
sexuales con 
normalidad</c:v>
                </c:pt>
                <c:pt idx="9">
                  <c:v>Viajar con mis
 amigos donde 
quieres</c:v>
                </c:pt>
                <c:pt idx="10">
                  <c:v>Poder salir 
de casa a 
estudiar 
una carrera</c:v>
                </c:pt>
              </c:strCache>
            </c:strRef>
          </c:cat>
          <c:val>
            <c:numRef>
              <c:f>Sheet1!$B$2:$L$2</c:f>
              <c:numCache>
                <c:formatCode>0%</c:formatCode>
                <c:ptCount val="11"/>
                <c:pt idx="0">
                  <c:v>3.1E-2</c:v>
                </c:pt>
                <c:pt idx="1">
                  <c:v>3.1E-2</c:v>
                </c:pt>
                <c:pt idx="2">
                  <c:v>3.1E-2</c:v>
                </c:pt>
                <c:pt idx="3">
                  <c:v>6.3E-2</c:v>
                </c:pt>
                <c:pt idx="4">
                  <c:v>9.4E-2</c:v>
                </c:pt>
                <c:pt idx="5">
                  <c:v>3.1E-2</c:v>
                </c:pt>
                <c:pt idx="6">
                  <c:v>6.3E-2</c:v>
                </c:pt>
                <c:pt idx="7">
                  <c:v>6.3E-2</c:v>
                </c:pt>
                <c:pt idx="8">
                  <c:v>3.1E-2</c:v>
                </c:pt>
                <c:pt idx="9">
                  <c:v>3.1E-2</c:v>
                </c:pt>
                <c:pt idx="10">
                  <c:v>3.1E-2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Muchísimos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Sheet1!$B$1:$L$1</c:f>
              <c:strCache>
                <c:ptCount val="11"/>
                <c:pt idx="0">
                  <c:v>Hacer deporte 
con regularidad</c:v>
                </c:pt>
                <c:pt idx="1">
                  <c:v>Realizar 
deporte 
profesionalmente</c:v>
                </c:pt>
                <c:pt idx="2">
                  <c:v>Encontrar
nuevos amigos</c:v>
                </c:pt>
                <c:pt idx="3">
                  <c:v>Salir con 
los amigos
 de marcha</c:v>
                </c:pt>
                <c:pt idx="4">
                  <c:v>Tomarme una 
copa con los 
amigos</c:v>
                </c:pt>
                <c:pt idx="5">
                  <c:v>Tener 
hijos</c:v>
                </c:pt>
                <c:pt idx="6">
                  <c:v>Tener 
hijos 
sanos</c:v>
                </c:pt>
                <c:pt idx="7">
                  <c:v>Tener 
novio/a</c:v>
                </c:pt>
                <c:pt idx="8">
                  <c:v>Tener relaciones 
sexuales con 
normalidad</c:v>
                </c:pt>
                <c:pt idx="9">
                  <c:v>Viajar con mis
 amigos donde 
quieres</c:v>
                </c:pt>
                <c:pt idx="10">
                  <c:v>Poder salir 
de casa a 
estudiar 
una carrera</c:v>
                </c:pt>
              </c:strCache>
            </c:strRef>
          </c:cat>
          <c:val>
            <c:numRef>
              <c:f>Sheet1!$B$3:$L$3</c:f>
              <c:numCache>
                <c:formatCode>0%</c:formatCode>
                <c:ptCount val="11"/>
                <c:pt idx="0">
                  <c:v>0</c:v>
                </c:pt>
                <c:pt idx="1">
                  <c:v>6.3E-2</c:v>
                </c:pt>
                <c:pt idx="2">
                  <c:v>0</c:v>
                </c:pt>
                <c:pt idx="3">
                  <c:v>0</c:v>
                </c:pt>
                <c:pt idx="4">
                  <c:v>9.4E-2</c:v>
                </c:pt>
                <c:pt idx="5">
                  <c:v>0</c:v>
                </c:pt>
                <c:pt idx="6">
                  <c:v>3.1E-2</c:v>
                </c:pt>
                <c:pt idx="7">
                  <c:v>3.1E-2</c:v>
                </c:pt>
                <c:pt idx="8">
                  <c:v>0</c:v>
                </c:pt>
                <c:pt idx="9">
                  <c:v>3.1E-2</c:v>
                </c:pt>
                <c:pt idx="10">
                  <c:v>3.1E-2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Muchos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Sheet1!$B$1:$L$1</c:f>
              <c:strCache>
                <c:ptCount val="11"/>
                <c:pt idx="0">
                  <c:v>Hacer deporte 
con regularidad</c:v>
                </c:pt>
                <c:pt idx="1">
                  <c:v>Realizar 
deporte 
profesionalmente</c:v>
                </c:pt>
                <c:pt idx="2">
                  <c:v>Encontrar
nuevos amigos</c:v>
                </c:pt>
                <c:pt idx="3">
                  <c:v>Salir con 
los amigos
 de marcha</c:v>
                </c:pt>
                <c:pt idx="4">
                  <c:v>Tomarme una 
copa con los 
amigos</c:v>
                </c:pt>
                <c:pt idx="5">
                  <c:v>Tener 
hijos</c:v>
                </c:pt>
                <c:pt idx="6">
                  <c:v>Tener 
hijos 
sanos</c:v>
                </c:pt>
                <c:pt idx="7">
                  <c:v>Tener 
novio/a</c:v>
                </c:pt>
                <c:pt idx="8">
                  <c:v>Tener relaciones 
sexuales con 
normalidad</c:v>
                </c:pt>
                <c:pt idx="9">
                  <c:v>Viajar con mis
 amigos donde 
quieres</c:v>
                </c:pt>
                <c:pt idx="10">
                  <c:v>Poder salir 
de casa a 
estudiar 
una carrera</c:v>
                </c:pt>
              </c:strCache>
            </c:strRef>
          </c:cat>
          <c:val>
            <c:numRef>
              <c:f>Sheet1!$B$4:$L$4</c:f>
              <c:numCache>
                <c:formatCode>0%</c:formatCode>
                <c:ptCount val="11"/>
                <c:pt idx="0">
                  <c:v>0</c:v>
                </c:pt>
                <c:pt idx="1">
                  <c:v>6.3E-2</c:v>
                </c:pt>
                <c:pt idx="2">
                  <c:v>3.1E-2</c:v>
                </c:pt>
                <c:pt idx="3">
                  <c:v>3.1E-2</c:v>
                </c:pt>
                <c:pt idx="4">
                  <c:v>0.125</c:v>
                </c:pt>
                <c:pt idx="5">
                  <c:v>3.1E-2</c:v>
                </c:pt>
                <c:pt idx="6">
                  <c:v>3.1E-2</c:v>
                </c:pt>
                <c:pt idx="7">
                  <c:v>0</c:v>
                </c:pt>
                <c:pt idx="8">
                  <c:v>0</c:v>
                </c:pt>
                <c:pt idx="9">
                  <c:v>3.1E-2</c:v>
                </c:pt>
                <c:pt idx="10">
                  <c:v>0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Bastantes</c:v>
                </c:pt>
              </c:strCache>
            </c:strRef>
          </c:tx>
          <c:spPr>
            <a:solidFill>
              <a:srgbClr val="B9E5FB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Sheet1!$B$1:$L$1</c:f>
              <c:strCache>
                <c:ptCount val="11"/>
                <c:pt idx="0">
                  <c:v>Hacer deporte 
con regularidad</c:v>
                </c:pt>
                <c:pt idx="1">
                  <c:v>Realizar 
deporte 
profesionalmente</c:v>
                </c:pt>
                <c:pt idx="2">
                  <c:v>Encontrar
nuevos amigos</c:v>
                </c:pt>
                <c:pt idx="3">
                  <c:v>Salir con 
los amigos
 de marcha</c:v>
                </c:pt>
                <c:pt idx="4">
                  <c:v>Tomarme una 
copa con los 
amigos</c:v>
                </c:pt>
                <c:pt idx="5">
                  <c:v>Tener 
hijos</c:v>
                </c:pt>
                <c:pt idx="6">
                  <c:v>Tener 
hijos 
sanos</c:v>
                </c:pt>
                <c:pt idx="7">
                  <c:v>Tener 
novio/a</c:v>
                </c:pt>
                <c:pt idx="8">
                  <c:v>Tener relaciones 
sexuales con 
normalidad</c:v>
                </c:pt>
                <c:pt idx="9">
                  <c:v>Viajar con mis
 amigos donde 
quieres</c:v>
                </c:pt>
                <c:pt idx="10">
                  <c:v>Poder salir 
de casa a 
estudiar 
una carrera</c:v>
                </c:pt>
              </c:strCache>
            </c:strRef>
          </c:cat>
          <c:val>
            <c:numRef>
              <c:f>Sheet1!$B$5:$L$5</c:f>
              <c:numCache>
                <c:formatCode>0%</c:formatCode>
                <c:ptCount val="11"/>
                <c:pt idx="0">
                  <c:v>3.1E-2</c:v>
                </c:pt>
                <c:pt idx="1">
                  <c:v>0.188</c:v>
                </c:pt>
                <c:pt idx="2">
                  <c:v>0</c:v>
                </c:pt>
                <c:pt idx="3">
                  <c:v>0.156</c:v>
                </c:pt>
                <c:pt idx="4">
                  <c:v>0.188</c:v>
                </c:pt>
                <c:pt idx="5">
                  <c:v>0.156</c:v>
                </c:pt>
                <c:pt idx="6">
                  <c:v>0.125</c:v>
                </c:pt>
                <c:pt idx="7">
                  <c:v>3.1E-2</c:v>
                </c:pt>
                <c:pt idx="8">
                  <c:v>6.3E-2</c:v>
                </c:pt>
                <c:pt idx="9">
                  <c:v>0.188</c:v>
                </c:pt>
                <c:pt idx="10">
                  <c:v>0.125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Pocos</c:v>
                </c:pt>
              </c:strCache>
            </c:strRef>
          </c:tx>
          <c:spPr>
            <a:solidFill>
              <a:srgbClr val="8DC63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Sheet1!$B$1:$L$1</c:f>
              <c:strCache>
                <c:ptCount val="11"/>
                <c:pt idx="0">
                  <c:v>Hacer deporte 
con regularidad</c:v>
                </c:pt>
                <c:pt idx="1">
                  <c:v>Realizar 
deporte 
profesionalmente</c:v>
                </c:pt>
                <c:pt idx="2">
                  <c:v>Encontrar
nuevos amigos</c:v>
                </c:pt>
                <c:pt idx="3">
                  <c:v>Salir con 
los amigos
 de marcha</c:v>
                </c:pt>
                <c:pt idx="4">
                  <c:v>Tomarme una 
copa con los 
amigos</c:v>
                </c:pt>
                <c:pt idx="5">
                  <c:v>Tener 
hijos</c:v>
                </c:pt>
                <c:pt idx="6">
                  <c:v>Tener 
hijos 
sanos</c:v>
                </c:pt>
                <c:pt idx="7">
                  <c:v>Tener 
novio/a</c:v>
                </c:pt>
                <c:pt idx="8">
                  <c:v>Tener relaciones 
sexuales con 
normalidad</c:v>
                </c:pt>
                <c:pt idx="9">
                  <c:v>Viajar con mis
 amigos donde 
quieres</c:v>
                </c:pt>
                <c:pt idx="10">
                  <c:v>Poder salir 
de casa a 
estudiar 
una carrera</c:v>
                </c:pt>
              </c:strCache>
            </c:strRef>
          </c:cat>
          <c:val>
            <c:numRef>
              <c:f>Sheet1!$B$6:$L$6</c:f>
              <c:numCache>
                <c:formatCode>0%</c:formatCode>
                <c:ptCount val="11"/>
                <c:pt idx="0">
                  <c:v>0.34399999999999997</c:v>
                </c:pt>
                <c:pt idx="1">
                  <c:v>0.25</c:v>
                </c:pt>
                <c:pt idx="2">
                  <c:v>6.3E-2</c:v>
                </c:pt>
                <c:pt idx="3">
                  <c:v>0.25</c:v>
                </c:pt>
                <c:pt idx="4">
                  <c:v>0.28100000000000003</c:v>
                </c:pt>
                <c:pt idx="5">
                  <c:v>3.1E-2</c:v>
                </c:pt>
                <c:pt idx="6">
                  <c:v>0.125</c:v>
                </c:pt>
                <c:pt idx="7">
                  <c:v>0.125</c:v>
                </c:pt>
                <c:pt idx="8">
                  <c:v>9.4E-2</c:v>
                </c:pt>
                <c:pt idx="9">
                  <c:v>0.219</c:v>
                </c:pt>
                <c:pt idx="10">
                  <c:v>0.219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Ninguno</c:v>
                </c:pt>
              </c:strCache>
            </c:strRef>
          </c:tx>
          <c:spPr>
            <a:solidFill>
              <a:srgbClr val="21853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es-ES" sz="1000" b="0" i="0" u="none" strike="noStrike" kern="1200" baseline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Sheet1!$B$1:$L$1</c:f>
              <c:strCache>
                <c:ptCount val="11"/>
                <c:pt idx="0">
                  <c:v>Hacer deporte 
con regularidad</c:v>
                </c:pt>
                <c:pt idx="1">
                  <c:v>Realizar 
deporte 
profesionalmente</c:v>
                </c:pt>
                <c:pt idx="2">
                  <c:v>Encontrar
nuevos amigos</c:v>
                </c:pt>
                <c:pt idx="3">
                  <c:v>Salir con 
los amigos
 de marcha</c:v>
                </c:pt>
                <c:pt idx="4">
                  <c:v>Tomarme una 
copa con los 
amigos</c:v>
                </c:pt>
                <c:pt idx="5">
                  <c:v>Tener 
hijos</c:v>
                </c:pt>
                <c:pt idx="6">
                  <c:v>Tener 
hijos 
sanos</c:v>
                </c:pt>
                <c:pt idx="7">
                  <c:v>Tener 
novio/a</c:v>
                </c:pt>
                <c:pt idx="8">
                  <c:v>Tener relaciones 
sexuales con 
normalidad</c:v>
                </c:pt>
                <c:pt idx="9">
                  <c:v>Viajar con mis
 amigos donde 
quieres</c:v>
                </c:pt>
                <c:pt idx="10">
                  <c:v>Poder salir 
de casa a 
estudiar 
una carrera</c:v>
                </c:pt>
              </c:strCache>
            </c:strRef>
          </c:cat>
          <c:val>
            <c:numRef>
              <c:f>Sheet1!$B$7:$L$7</c:f>
              <c:numCache>
                <c:formatCode>0%</c:formatCode>
                <c:ptCount val="11"/>
                <c:pt idx="0">
                  <c:v>0.59399999999999997</c:v>
                </c:pt>
                <c:pt idx="1">
                  <c:v>0.40600000000000003</c:v>
                </c:pt>
                <c:pt idx="2">
                  <c:v>0.875</c:v>
                </c:pt>
                <c:pt idx="3">
                  <c:v>0.5</c:v>
                </c:pt>
                <c:pt idx="4">
                  <c:v>0.219</c:v>
                </c:pt>
                <c:pt idx="5">
                  <c:v>0.75</c:v>
                </c:pt>
                <c:pt idx="6">
                  <c:v>0.625</c:v>
                </c:pt>
                <c:pt idx="7">
                  <c:v>0.75</c:v>
                </c:pt>
                <c:pt idx="8">
                  <c:v>0.81299999999999994</c:v>
                </c:pt>
                <c:pt idx="9">
                  <c:v>0.5</c:v>
                </c:pt>
                <c:pt idx="10">
                  <c:v>0.59399999999999997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overlap val="100"/>
        <c:axId val="362347728"/>
        <c:axId val="362348288"/>
      </c:barChart>
      <c:catAx>
        <c:axId val="362347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8425" cmpd="sng">
            <a:solidFill>
              <a:srgbClr val="000000"/>
            </a:solidFill>
          </a:ln>
        </c:spPr>
        <c:txPr>
          <a:bodyPr rot="0" vert="horz" anchor="ctr"/>
          <a:lstStyle/>
          <a:p>
            <a:pPr>
              <a:defRPr sz="800" cap="all" baseline="0">
                <a:solidFill>
                  <a:srgbClr val="5F5F5F"/>
                </a:solidFill>
              </a:defRPr>
            </a:pPr>
            <a:endParaRPr lang="es-ES"/>
          </a:p>
        </c:txPr>
        <c:crossAx val="362348288"/>
        <c:crosses val="autoZero"/>
        <c:auto val="1"/>
        <c:lblAlgn val="ctr"/>
        <c:lblOffset val="100"/>
        <c:tickLblSkip val="1"/>
        <c:noMultiLvlLbl val="0"/>
      </c:catAx>
      <c:valAx>
        <c:axId val="362348288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solidFill>
              <a:srgbClr val="000000"/>
            </a:solidFill>
          </a:ln>
        </c:spPr>
        <c:txPr>
          <a:bodyPr/>
          <a:lstStyle/>
          <a:p>
            <a:pPr>
              <a:defRPr sz="700" baseline="0">
                <a:solidFill>
                  <a:srgbClr val="5F5F5F"/>
                </a:solidFill>
              </a:defRPr>
            </a:pPr>
            <a:endParaRPr lang="es-ES"/>
          </a:p>
        </c:txPr>
        <c:crossAx val="362347728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050">
              <a:solidFill>
                <a:srgbClr val="5F5F5F"/>
              </a:solidFill>
            </a:defRPr>
          </a:pPr>
          <a:endParaRPr lang="es-ES"/>
        </a:p>
      </c:txPr>
    </c:legend>
    <c:plotVisOnly val="1"/>
    <c:dispBlanksAs val="gap"/>
    <c:showDLblsOverMax val="0"/>
  </c:chart>
  <c:txPr>
    <a:bodyPr/>
    <a:lstStyle/>
    <a:p>
      <a:pPr>
        <a:defRPr sz="1000" baseline="0"/>
      </a:pPr>
      <a:endParaRPr lang="es-ES"/>
    </a:p>
  </c:txPr>
  <c:externalData r:id="rId1">
    <c:autoUpdate val="0"/>
  </c:externalData>
</c:chartSpace>
</file>

<file path=ppt/charts/chart8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534362481005665"/>
          <c:y val="0.13701696911589611"/>
          <c:w val="0.84024658101947791"/>
          <c:h val="0.66220911184416731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No contesta</c:v>
                </c:pt>
              </c:strCache>
            </c:strRef>
          </c:tx>
          <c:spPr>
            <a:solidFill>
              <a:schemeClr val="bg2">
                <a:lumMod val="60000"/>
                <a:lumOff val="40000"/>
              </a:schemeClr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anchor="t" anchorCtr="0"/>
              <a:lstStyle/>
              <a:p>
                <a:pPr>
                  <a:defRPr sz="1200">
                    <a:solidFill>
                      <a:srgbClr val="FFFFFF"/>
                    </a:solidFill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Estudiar la carrera que me gusta</c:v>
                </c:pt>
                <c:pt idx="1">
                  <c:v>Poder sacarme el carnet de conducir</c:v>
                </c:pt>
                <c:pt idx="2">
                  <c:v>Encontrar trabajo </c:v>
                </c:pt>
                <c:pt idx="3">
                  <c:v>Vivir independiente de mis padres cuando tenga la edad adecuada</c:v>
                </c:pt>
                <c:pt idx="4">
                  <c:v>Hacer mi vida tal y como me gustaría</c:v>
                </c:pt>
                <c:pt idx="5">
                  <c:v>No tener problemas graves de salud cuando sea mayor</c:v>
                </c:pt>
              </c:strCache>
            </c:strRef>
          </c:cat>
          <c:val>
            <c:numRef>
              <c:f>Sheet1!$B$2:$G$2</c:f>
              <c:numCache>
                <c:formatCode>0%</c:formatCode>
                <c:ptCount val="6"/>
                <c:pt idx="0">
                  <c:v>3.1E-2</c:v>
                </c:pt>
                <c:pt idx="1">
                  <c:v>3.1E-2</c:v>
                </c:pt>
                <c:pt idx="2">
                  <c:v>3.1E-2</c:v>
                </c:pt>
                <c:pt idx="3">
                  <c:v>3.1E-2</c:v>
                </c:pt>
                <c:pt idx="4">
                  <c:v>3.1E-2</c:v>
                </c:pt>
                <c:pt idx="5">
                  <c:v>3.1E-2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Muchísimos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Estudiar la carrera que me gusta</c:v>
                </c:pt>
                <c:pt idx="1">
                  <c:v>Poder sacarme el carnet de conducir</c:v>
                </c:pt>
                <c:pt idx="2">
                  <c:v>Encontrar trabajo </c:v>
                </c:pt>
                <c:pt idx="3">
                  <c:v>Vivir independiente de mis padres cuando tenga la edad adecuada</c:v>
                </c:pt>
                <c:pt idx="4">
                  <c:v>Hacer mi vida tal y como me gustaría</c:v>
                </c:pt>
                <c:pt idx="5">
                  <c:v>No tener problemas graves de salud cuando sea mayor</c:v>
                </c:pt>
              </c:strCache>
            </c:strRef>
          </c:cat>
          <c:val>
            <c:numRef>
              <c:f>Sheet1!$B$3:$G$3</c:f>
              <c:numCache>
                <c:formatCode>0%</c:formatCode>
                <c:ptCount val="6"/>
                <c:pt idx="0">
                  <c:v>3.1E-2</c:v>
                </c:pt>
                <c:pt idx="1">
                  <c:v>3.1E-2</c:v>
                </c:pt>
                <c:pt idx="2">
                  <c:v>3.1E-2</c:v>
                </c:pt>
                <c:pt idx="3">
                  <c:v>0</c:v>
                </c:pt>
                <c:pt idx="4">
                  <c:v>6.3E-2</c:v>
                </c:pt>
                <c:pt idx="5">
                  <c:v>3.1E-2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Muchos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Estudiar la carrera que me gusta</c:v>
                </c:pt>
                <c:pt idx="1">
                  <c:v>Poder sacarme el carnet de conducir</c:v>
                </c:pt>
                <c:pt idx="2">
                  <c:v>Encontrar trabajo </c:v>
                </c:pt>
                <c:pt idx="3">
                  <c:v>Vivir independiente de mis padres cuando tenga la edad adecuada</c:v>
                </c:pt>
                <c:pt idx="4">
                  <c:v>Hacer mi vida tal y como me gustaría</c:v>
                </c:pt>
                <c:pt idx="5">
                  <c:v>No tener problemas graves de salud cuando sea mayor</c:v>
                </c:pt>
              </c:strCache>
            </c:strRef>
          </c:cat>
          <c:val>
            <c:numRef>
              <c:f>Sheet1!$B$4:$G$4</c:f>
              <c:numCache>
                <c:formatCode>0%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3.1E-2</c:v>
                </c:pt>
                <c:pt idx="4">
                  <c:v>3.1E-2</c:v>
                </c:pt>
                <c:pt idx="5">
                  <c:v>9.4E-2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Bastantes</c:v>
                </c:pt>
              </c:strCache>
            </c:strRef>
          </c:tx>
          <c:spPr>
            <a:solidFill>
              <a:srgbClr val="B9E5FB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Estudiar la carrera que me gusta</c:v>
                </c:pt>
                <c:pt idx="1">
                  <c:v>Poder sacarme el carnet de conducir</c:v>
                </c:pt>
                <c:pt idx="2">
                  <c:v>Encontrar trabajo </c:v>
                </c:pt>
                <c:pt idx="3">
                  <c:v>Vivir independiente de mis padres cuando tenga la edad adecuada</c:v>
                </c:pt>
                <c:pt idx="4">
                  <c:v>Hacer mi vida tal y como me gustaría</c:v>
                </c:pt>
                <c:pt idx="5">
                  <c:v>No tener problemas graves de salud cuando sea mayor</c:v>
                </c:pt>
              </c:strCache>
            </c:strRef>
          </c:cat>
          <c:val>
            <c:numRef>
              <c:f>Sheet1!$B$5:$G$5</c:f>
              <c:numCache>
                <c:formatCode>0%</c:formatCode>
                <c:ptCount val="6"/>
                <c:pt idx="0">
                  <c:v>3.1E-2</c:v>
                </c:pt>
                <c:pt idx="1">
                  <c:v>0</c:v>
                </c:pt>
                <c:pt idx="2">
                  <c:v>3.1E-2</c:v>
                </c:pt>
                <c:pt idx="3">
                  <c:v>0.156</c:v>
                </c:pt>
                <c:pt idx="4">
                  <c:v>0</c:v>
                </c:pt>
                <c:pt idx="5">
                  <c:v>0.156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Pocos</c:v>
                </c:pt>
              </c:strCache>
            </c:strRef>
          </c:tx>
          <c:spPr>
            <a:solidFill>
              <a:srgbClr val="8DC63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Estudiar la carrera que me gusta</c:v>
                </c:pt>
                <c:pt idx="1">
                  <c:v>Poder sacarme el carnet de conducir</c:v>
                </c:pt>
                <c:pt idx="2">
                  <c:v>Encontrar trabajo </c:v>
                </c:pt>
                <c:pt idx="3">
                  <c:v>Vivir independiente de mis padres cuando tenga la edad adecuada</c:v>
                </c:pt>
                <c:pt idx="4">
                  <c:v>Hacer mi vida tal y como me gustaría</c:v>
                </c:pt>
                <c:pt idx="5">
                  <c:v>No tener problemas graves de salud cuando sea mayor</c:v>
                </c:pt>
              </c:strCache>
            </c:strRef>
          </c:cat>
          <c:val>
            <c:numRef>
              <c:f>Sheet1!$B$6:$G$6</c:f>
              <c:numCache>
                <c:formatCode>0%</c:formatCode>
                <c:ptCount val="6"/>
                <c:pt idx="0">
                  <c:v>0.156</c:v>
                </c:pt>
                <c:pt idx="1">
                  <c:v>6.3E-2</c:v>
                </c:pt>
                <c:pt idx="2">
                  <c:v>0.219</c:v>
                </c:pt>
                <c:pt idx="3">
                  <c:v>0.125</c:v>
                </c:pt>
                <c:pt idx="4">
                  <c:v>0.313</c:v>
                </c:pt>
                <c:pt idx="5">
                  <c:v>0.25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Ninguno</c:v>
                </c:pt>
              </c:strCache>
            </c:strRef>
          </c:tx>
          <c:spPr>
            <a:solidFill>
              <a:srgbClr val="21853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es-ES" sz="1000" b="0" i="0" u="none" strike="noStrike" kern="1200" baseline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Estudiar la carrera que me gusta</c:v>
                </c:pt>
                <c:pt idx="1">
                  <c:v>Poder sacarme el carnet de conducir</c:v>
                </c:pt>
                <c:pt idx="2">
                  <c:v>Encontrar trabajo </c:v>
                </c:pt>
                <c:pt idx="3">
                  <c:v>Vivir independiente de mis padres cuando tenga la edad adecuada</c:v>
                </c:pt>
                <c:pt idx="4">
                  <c:v>Hacer mi vida tal y como me gustaría</c:v>
                </c:pt>
                <c:pt idx="5">
                  <c:v>No tener problemas graves de salud cuando sea mayor</c:v>
                </c:pt>
              </c:strCache>
            </c:strRef>
          </c:cat>
          <c:val>
            <c:numRef>
              <c:f>Sheet1!$B$7:$G$7</c:f>
              <c:numCache>
                <c:formatCode>0%</c:formatCode>
                <c:ptCount val="6"/>
                <c:pt idx="0">
                  <c:v>0.75</c:v>
                </c:pt>
                <c:pt idx="1">
                  <c:v>0.875</c:v>
                </c:pt>
                <c:pt idx="2">
                  <c:v>0.68799999999999994</c:v>
                </c:pt>
                <c:pt idx="3">
                  <c:v>0.65600000000000003</c:v>
                </c:pt>
                <c:pt idx="4">
                  <c:v>0.56299999999999994</c:v>
                </c:pt>
                <c:pt idx="5">
                  <c:v>0.438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overlap val="100"/>
        <c:axId val="362353328"/>
        <c:axId val="362353888"/>
      </c:barChart>
      <c:catAx>
        <c:axId val="362353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8425" cmpd="sng">
            <a:solidFill>
              <a:srgbClr val="000000"/>
            </a:solidFill>
          </a:ln>
        </c:spPr>
        <c:txPr>
          <a:bodyPr rot="0" vert="horz" anchor="ctr"/>
          <a:lstStyle/>
          <a:p>
            <a:pPr>
              <a:defRPr sz="900" cap="all" baseline="0">
                <a:solidFill>
                  <a:srgbClr val="5F5F5F"/>
                </a:solidFill>
              </a:defRPr>
            </a:pPr>
            <a:endParaRPr lang="es-ES"/>
          </a:p>
        </c:txPr>
        <c:crossAx val="362353888"/>
        <c:crosses val="autoZero"/>
        <c:auto val="1"/>
        <c:lblAlgn val="ctr"/>
        <c:lblOffset val="100"/>
        <c:tickLblSkip val="1"/>
        <c:noMultiLvlLbl val="0"/>
      </c:catAx>
      <c:valAx>
        <c:axId val="362353888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solidFill>
              <a:srgbClr val="000000"/>
            </a:solidFill>
          </a:ln>
        </c:spPr>
        <c:txPr>
          <a:bodyPr/>
          <a:lstStyle/>
          <a:p>
            <a:pPr>
              <a:defRPr sz="700" baseline="0">
                <a:solidFill>
                  <a:srgbClr val="5F5F5F"/>
                </a:solidFill>
              </a:defRPr>
            </a:pPr>
            <a:endParaRPr lang="es-ES"/>
          </a:p>
        </c:txPr>
        <c:crossAx val="36235332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4889510521711103"/>
          <c:y val="1.802545563360541E-2"/>
          <c:w val="0.51682967260671364"/>
          <c:h val="5.4325458827091645E-2"/>
        </c:manualLayout>
      </c:layout>
      <c:overlay val="0"/>
      <c:txPr>
        <a:bodyPr/>
        <a:lstStyle/>
        <a:p>
          <a:pPr>
            <a:defRPr sz="1000">
              <a:solidFill>
                <a:srgbClr val="5F5F5F"/>
              </a:solidFill>
            </a:defRPr>
          </a:pPr>
          <a:endParaRPr lang="es-ES"/>
        </a:p>
      </c:txPr>
    </c:legend>
    <c:plotVisOnly val="1"/>
    <c:dispBlanksAs val="gap"/>
    <c:showDLblsOverMax val="0"/>
  </c:chart>
  <c:txPr>
    <a:bodyPr/>
    <a:lstStyle/>
    <a:p>
      <a:pPr>
        <a:defRPr sz="1000" baseline="0"/>
      </a:pPr>
      <a:endParaRPr lang="es-E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520065426604279"/>
          <c:y val="6.049003668188347E-2"/>
          <c:w val="0.54180514518199963"/>
          <c:h val="0.87118644067796613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Lbls>
            <c:numFmt formatCode="0%" sourceLinked="0"/>
            <c:spPr>
              <a:noFill/>
              <a:ln w="16260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tx1"/>
                    </a:solidFill>
                    <a:latin typeface="+mn-lt"/>
                    <a:ea typeface="Arial"/>
                    <a:cs typeface="Arial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Me agobian</c:v>
                </c:pt>
                <c:pt idx="1">
                  <c:v>Están encima de mi</c:v>
                </c:pt>
                <c:pt idx="2">
                  <c:v>Discuto con mis padres</c:v>
                </c:pt>
                <c:pt idx="3">
                  <c:v>Estoy a disgusto en casa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0.54500000000000004</c:v>
                </c:pt>
                <c:pt idx="1">
                  <c:v>0.54500000000000004</c:v>
                </c:pt>
                <c:pt idx="2">
                  <c:v>9.0999999999999998E-2</c:v>
                </c:pt>
                <c:pt idx="3">
                  <c:v>9.0999999999999998E-2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48566752"/>
        <c:axId val="348567312"/>
      </c:barChart>
      <c:catAx>
        <c:axId val="34856675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63500">
            <a:solidFill>
              <a:schemeClr val="tx1"/>
            </a:solidFill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chemeClr val="tx1"/>
                </a:solidFill>
                <a:latin typeface="+mn-lt"/>
                <a:ea typeface="Arial"/>
                <a:cs typeface="Arial"/>
              </a:defRPr>
            </a:pPr>
            <a:endParaRPr lang="es-ES"/>
          </a:p>
        </c:txPr>
        <c:crossAx val="3485673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48567312"/>
        <c:scaling>
          <c:orientation val="minMax"/>
          <c:max val="1"/>
          <c:min val="0"/>
        </c:scaling>
        <c:delete val="1"/>
        <c:axPos val="t"/>
        <c:numFmt formatCode="0.00%" sourceLinked="1"/>
        <c:majorTickMark val="out"/>
        <c:minorTickMark val="none"/>
        <c:tickLblPos val="nextTo"/>
        <c:crossAx val="348566752"/>
        <c:crosses val="autoZero"/>
        <c:crossBetween val="between"/>
      </c:valAx>
      <c:spPr>
        <a:noFill/>
        <a:ln w="1626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3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s-E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0.13051</cdr:x>
      <cdr:y>0.90761</cdr:y>
    </cdr:from>
    <cdr:to>
      <cdr:x>0.28739</cdr:x>
      <cdr:y>0.97766</cdr:y>
    </cdr:to>
    <cdr:sp macro="" textlink="">
      <cdr:nvSpPr>
        <cdr:cNvPr id="4" name="Text Box 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014264" y="3190157"/>
          <a:ext cx="1219200" cy="246221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1240B29-F687-4F45-9708-019B960494DF}">
            <a14:hiddenLine xmlns:a14="http://schemas.microsoft.com/office/drawing/2010/main" w="9525">
              <a:solidFill>
                <a:srgbClr val="6163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s-E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spcBef>
              <a:spcPct val="50000"/>
            </a:spcBef>
            <a:tabLst>
              <a:tab pos="2152650" algn="l"/>
              <a:tab pos="2778125" algn="l"/>
              <a:tab pos="3228975" algn="l"/>
              <a:tab pos="3403600" algn="l"/>
              <a:tab pos="3854450" algn="l"/>
              <a:tab pos="3946525" algn="l"/>
              <a:tab pos="4479925" algn="l"/>
              <a:tab pos="5740400" algn="l"/>
              <a:tab pos="6273800" algn="l"/>
              <a:tab pos="6724650" algn="l"/>
              <a:tab pos="6910388" algn="l"/>
              <a:tab pos="7177088" algn="l"/>
            </a:tabLst>
            <a:defRPr/>
          </a:pPr>
          <a:r>
            <a:rPr lang="en-US" sz="1000" dirty="0" smtClean="0">
              <a:solidFill>
                <a:srgbClr val="777777"/>
              </a:solidFill>
              <a:cs typeface="Arial" pitchFamily="34" charset="0"/>
            </a:rPr>
            <a:t>Base</a:t>
          </a:r>
          <a:r>
            <a:rPr lang="en-US" sz="1000" dirty="0">
              <a:solidFill>
                <a:srgbClr val="777777"/>
              </a:solidFill>
              <a:cs typeface="Arial" pitchFamily="34" charset="0"/>
            </a:rPr>
            <a:t>: </a:t>
          </a:r>
          <a:r>
            <a:rPr lang="en-US" sz="1000" dirty="0" smtClean="0">
              <a:solidFill>
                <a:srgbClr val="777777"/>
              </a:solidFill>
              <a:cs typeface="Arial" pitchFamily="34" charset="0"/>
            </a:rPr>
            <a:t>Total (99)</a:t>
          </a:r>
          <a:endParaRPr lang="en-US" sz="1000" dirty="0">
            <a:solidFill>
              <a:srgbClr val="FF0000"/>
            </a:solidFill>
            <a:cs typeface="Arial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0.63792</cdr:x>
      <cdr:y>0.85639</cdr:y>
    </cdr:from>
    <cdr:to>
      <cdr:x>0.85671</cdr:x>
      <cdr:y>0.90688</cdr:y>
    </cdr:to>
    <cdr:sp macro="" textlink="">
      <cdr:nvSpPr>
        <cdr:cNvPr id="2" name="Text Box 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554893" y="4176464"/>
          <a:ext cx="1219242" cy="246230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1240B29-F687-4F45-9708-019B960494DF}">
            <a14:hiddenLine xmlns:a14="http://schemas.microsoft.com/office/drawing/2010/main" w="9525">
              <a:solidFill>
                <a:srgbClr val="6163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s-E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spcBef>
              <a:spcPct val="50000"/>
            </a:spcBef>
            <a:tabLst>
              <a:tab pos="2152650" algn="l"/>
              <a:tab pos="2778125" algn="l"/>
              <a:tab pos="3228975" algn="l"/>
              <a:tab pos="3403600" algn="l"/>
              <a:tab pos="3854450" algn="l"/>
              <a:tab pos="3946525" algn="l"/>
              <a:tab pos="4479925" algn="l"/>
              <a:tab pos="5740400" algn="l"/>
              <a:tab pos="6273800" algn="l"/>
              <a:tab pos="6724650" algn="l"/>
              <a:tab pos="6910388" algn="l"/>
              <a:tab pos="7177088" algn="l"/>
            </a:tabLst>
            <a:defRPr/>
          </a:pPr>
          <a:r>
            <a:rPr lang="en-US" sz="1000" dirty="0" smtClean="0">
              <a:solidFill>
                <a:srgbClr val="777777"/>
              </a:solidFill>
              <a:cs typeface="Arial" pitchFamily="34" charset="0"/>
            </a:rPr>
            <a:t>Base</a:t>
          </a:r>
          <a:r>
            <a:rPr lang="en-US" sz="1000" dirty="0">
              <a:solidFill>
                <a:srgbClr val="777777"/>
              </a:solidFill>
              <a:cs typeface="Arial" pitchFamily="34" charset="0"/>
            </a:rPr>
            <a:t>: </a:t>
          </a:r>
          <a:r>
            <a:rPr lang="en-US" sz="1000" dirty="0" smtClean="0">
              <a:solidFill>
                <a:srgbClr val="777777"/>
              </a:solidFill>
              <a:cs typeface="Arial" pitchFamily="34" charset="0"/>
            </a:rPr>
            <a:t>Total (99)</a:t>
          </a:r>
          <a:endParaRPr lang="en-US" sz="1000" dirty="0">
            <a:solidFill>
              <a:srgbClr val="FF0000"/>
            </a:solidFill>
            <a:cs typeface="Arial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90568" cy="493395"/>
          </a:xfrm>
          <a:prstGeom prst="rect">
            <a:avLst/>
          </a:prstGeom>
        </p:spPr>
        <p:txBody>
          <a:bodyPr vert="horz" lIns="91093" tIns="45546" rIns="91093" bIns="45546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776946" y="1"/>
            <a:ext cx="2890568" cy="493395"/>
          </a:xfrm>
          <a:prstGeom prst="rect">
            <a:avLst/>
          </a:prstGeom>
        </p:spPr>
        <p:txBody>
          <a:bodyPr vert="horz" lIns="91093" tIns="45546" rIns="91093" bIns="45546" rtlCol="0"/>
          <a:lstStyle>
            <a:lvl1pPr algn="r">
              <a:defRPr sz="1200"/>
            </a:lvl1pPr>
          </a:lstStyle>
          <a:p>
            <a:fld id="{9F01B239-E28A-4F7C-B34A-4AC7485320AC}" type="datetimeFigureOut">
              <a:rPr lang="es-ES" smtClean="0"/>
              <a:t>08/05/2015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372919"/>
            <a:ext cx="2890568" cy="493395"/>
          </a:xfrm>
          <a:prstGeom prst="rect">
            <a:avLst/>
          </a:prstGeom>
        </p:spPr>
        <p:txBody>
          <a:bodyPr vert="horz" lIns="91093" tIns="45546" rIns="91093" bIns="45546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776946" y="9372919"/>
            <a:ext cx="2890568" cy="493395"/>
          </a:xfrm>
          <a:prstGeom prst="rect">
            <a:avLst/>
          </a:prstGeom>
        </p:spPr>
        <p:txBody>
          <a:bodyPr vert="horz" lIns="91093" tIns="45546" rIns="91093" bIns="45546" rtlCol="0" anchor="b"/>
          <a:lstStyle>
            <a:lvl1pPr algn="r">
              <a:defRPr sz="1200"/>
            </a:lvl1pPr>
          </a:lstStyle>
          <a:p>
            <a:fld id="{E567C1BF-A827-4A03-8B12-A9381090A20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70233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889938" cy="493395"/>
          </a:xfrm>
          <a:prstGeom prst="rect">
            <a:avLst/>
          </a:prstGeom>
        </p:spPr>
        <p:txBody>
          <a:bodyPr vert="horz" lIns="91093" tIns="45546" rIns="91093" bIns="45546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777607" y="1"/>
            <a:ext cx="2889938" cy="493395"/>
          </a:xfrm>
          <a:prstGeom prst="rect">
            <a:avLst/>
          </a:prstGeom>
        </p:spPr>
        <p:txBody>
          <a:bodyPr vert="horz" lIns="91093" tIns="45546" rIns="91093" bIns="45546" rtlCol="0"/>
          <a:lstStyle>
            <a:lvl1pPr algn="r">
              <a:defRPr sz="1200"/>
            </a:lvl1pPr>
          </a:lstStyle>
          <a:p>
            <a:fld id="{1F889DF1-0B59-4FDF-98BA-1A066D7B54D4}" type="datetimeFigureOut">
              <a:rPr lang="es-ES" smtClean="0"/>
              <a:t>08/05/2015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869950" y="741363"/>
            <a:ext cx="4929188" cy="3698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93" tIns="45546" rIns="91093" bIns="45546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66909" y="4687253"/>
            <a:ext cx="5335270" cy="4440555"/>
          </a:xfrm>
          <a:prstGeom prst="rect">
            <a:avLst/>
          </a:prstGeom>
        </p:spPr>
        <p:txBody>
          <a:bodyPr vert="horz" lIns="91093" tIns="45546" rIns="91093" bIns="45546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1" y="9372793"/>
            <a:ext cx="2889938" cy="493395"/>
          </a:xfrm>
          <a:prstGeom prst="rect">
            <a:avLst/>
          </a:prstGeom>
        </p:spPr>
        <p:txBody>
          <a:bodyPr vert="horz" lIns="91093" tIns="45546" rIns="91093" bIns="45546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777607" y="9372793"/>
            <a:ext cx="2889938" cy="493395"/>
          </a:xfrm>
          <a:prstGeom prst="rect">
            <a:avLst/>
          </a:prstGeom>
        </p:spPr>
        <p:txBody>
          <a:bodyPr vert="horz" lIns="91093" tIns="45546" rIns="91093" bIns="45546" rtlCol="0" anchor="b"/>
          <a:lstStyle>
            <a:lvl1pPr algn="r">
              <a:defRPr sz="1200"/>
            </a:lvl1pPr>
          </a:lstStyle>
          <a:p>
            <a:fld id="{DFEFCC1E-801D-4AB3-8E32-4B159112CCD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1993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3C025-3C03-490F-AAD2-1B5F1E4FAF7B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096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3C025-3C03-490F-AAD2-1B5F1E4FAF7B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0962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ES" smtClean="0">
              <a:ea typeface="ＭＳ Ｐゴシック" pitchFamily="34" charset="-128"/>
            </a:endParaRPr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77463" indent="-29775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95969" indent="-23820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74024" indent="-23820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152082" indent="-23820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628485" indent="-238202" defTabSz="47640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3104887" indent="-238202" defTabSz="47640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581289" indent="-238202" defTabSz="47640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4057692" indent="-238202" defTabSz="47640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2FB89B86-4A7D-41C2-A561-50BBFFBE1FCC}" type="slidenum">
              <a:rPr lang="en-US" altLang="es-ES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5</a:t>
            </a:fld>
            <a:endParaRPr lang="en-US" altLang="es-E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4880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30213-3389-4756-ADED-F048FFEFDAC9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2709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FCC1E-801D-4AB3-8E32-4B159112CCD0}" type="slidenum">
              <a:rPr lang="es-ES" smtClean="0"/>
              <a:t>54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02622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FCC1E-801D-4AB3-8E32-4B159112CCD0}" type="slidenum">
              <a:rPr lang="es-ES" smtClean="0"/>
              <a:t>64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0413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PPT-White-Cover-Graphic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76600" y="2835276"/>
            <a:ext cx="5667603" cy="1310218"/>
          </a:xfrm>
        </p:spPr>
        <p:txBody>
          <a:bodyPr wrap="square" tIns="0" bIns="0">
            <a:noAutofit/>
          </a:bodyPr>
          <a:lstStyle>
            <a:lvl1pPr algn="r">
              <a:lnSpc>
                <a:spcPct val="80000"/>
              </a:lnSpc>
              <a:tabLst>
                <a:tab pos="508000" algn="l"/>
              </a:tabLst>
              <a:defRPr sz="4500" b="0" cap="all" baseline="0">
                <a:solidFill>
                  <a:srgbClr val="009DD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76600" y="4154504"/>
            <a:ext cx="5667603" cy="569896"/>
          </a:xfrm>
        </p:spPr>
        <p:txBody>
          <a:bodyPr wrap="square" tIns="0" bIns="0"/>
          <a:lstStyle>
            <a:lvl1pPr marL="0" indent="0" algn="r">
              <a:lnSpc>
                <a:spcPct val="100000"/>
              </a:lnSpc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7"/>
          </p:nvPr>
        </p:nvSpPr>
        <p:spPr>
          <a:xfrm>
            <a:off x="6040439" y="5998464"/>
            <a:ext cx="2891063" cy="697394"/>
          </a:xfrm>
        </p:spPr>
        <p:txBody>
          <a:bodyPr wrap="square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rgbClr val="5F5F5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0" name="Picture 9" descr="Nielsen_S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582" y="2438469"/>
            <a:ext cx="889600" cy="31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891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rt with Call 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PPT-Chart-Template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 bwMode="gray">
          <a:xfrm rot="16200000">
            <a:off x="-1078030" y="5582967"/>
            <a:ext cx="2365401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rgbClr val="5F5F5F"/>
                </a:solidFill>
                <a:cs typeface="Calibri"/>
              </a:rPr>
              <a:t>Copyright ©2012 The Nielsen Company. Confidential and proprietary.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4"/>
          </p:nvPr>
        </p:nvSpPr>
        <p:spPr>
          <a:xfrm>
            <a:off x="594360" y="1801368"/>
            <a:ext cx="7876476" cy="251618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rgbClr val="009DD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5"/>
          </p:nvPr>
        </p:nvSpPr>
        <p:spPr>
          <a:xfrm>
            <a:off x="685800" y="5769864"/>
            <a:ext cx="7781544" cy="399086"/>
          </a:xfrm>
          <a:solidFill>
            <a:srgbClr val="009DD9"/>
          </a:solidFill>
          <a:ln>
            <a:noFill/>
          </a:ln>
        </p:spPr>
        <p:txBody>
          <a:bodyPr wrap="square" tIns="0" bIns="0" anchor="ctr" anchorCtr="0"/>
          <a:lstStyle>
            <a:lvl1pPr marL="0" indent="0" algn="ctr">
              <a:spcBef>
                <a:spcPts val="0"/>
              </a:spcBef>
              <a:buNone/>
              <a:defRPr sz="1800" b="0" baseline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hart Placeholder 12"/>
          <p:cNvSpPr>
            <a:spLocks noGrp="1"/>
          </p:cNvSpPr>
          <p:nvPr>
            <p:ph type="chart" sz="quarter" idx="16"/>
          </p:nvPr>
        </p:nvSpPr>
        <p:spPr>
          <a:xfrm>
            <a:off x="758952" y="2177748"/>
            <a:ext cx="7711884" cy="3238754"/>
          </a:xfrm>
        </p:spPr>
        <p:txBody>
          <a:bodyPr wrap="none"/>
          <a:lstStyle>
            <a:lvl1pPr>
              <a:buFontTx/>
              <a:buNone/>
              <a:defRPr/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wrap="square"/>
          <a:lstStyle>
            <a:lvl1pPr>
              <a:defRPr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594360" y="1280160"/>
            <a:ext cx="8160322" cy="315118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8880760" y="6600342"/>
            <a:ext cx="134652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/>
            <a:fld id="{0D7D805D-F6E5-43ED-9D8A-77676030D49C}" type="slidenum">
              <a:rPr lang="en-US" sz="900">
                <a:solidFill>
                  <a:srgbClr val="009DD9"/>
                </a:solidFill>
              </a:rPr>
              <a:pPr algn="ctr"/>
              <a:t>‹Nº›</a:t>
            </a:fld>
            <a:endParaRPr lang="en-US" sz="900" dirty="0">
              <a:solidFill>
                <a:srgbClr val="009DD9"/>
              </a:solidFill>
            </a:endParaRPr>
          </a:p>
        </p:txBody>
      </p:sp>
      <p:sp>
        <p:nvSpPr>
          <p:cNvPr id="14" name="Text Placeholder 2"/>
          <p:cNvSpPr>
            <a:spLocks noGrp="1"/>
          </p:cNvSpPr>
          <p:nvPr>
            <p:ph type="body" idx="17"/>
          </p:nvPr>
        </p:nvSpPr>
        <p:spPr>
          <a:xfrm>
            <a:off x="594360" y="6373368"/>
            <a:ext cx="8165465" cy="365760"/>
          </a:xfrm>
        </p:spPr>
        <p:txBody>
          <a:bodyPr wrap="square" tIns="0" bIns="0" anchor="b" anchorCtr="0"/>
          <a:lstStyle>
            <a:lvl1pPr marL="0" indent="0">
              <a:spcBef>
                <a:spcPts val="60"/>
              </a:spcBef>
              <a:buNone/>
              <a:defRPr sz="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2111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PPT-Chart-Template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 bwMode="gray">
          <a:xfrm rot="16200000">
            <a:off x="-1078030" y="5582967"/>
            <a:ext cx="2365401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rgbClr val="5F5F5F"/>
                </a:solidFill>
                <a:cs typeface="Calibri"/>
              </a:rPr>
              <a:t>Copyright ©2012 The Nielsen Company. Confidential and proprietary.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4"/>
          </p:nvPr>
        </p:nvSpPr>
        <p:spPr>
          <a:xfrm>
            <a:off x="594360" y="1801368"/>
            <a:ext cx="4087178" cy="177006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rgbClr val="009DD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hart Placeholder 12"/>
          <p:cNvSpPr>
            <a:spLocks noGrp="1"/>
          </p:cNvSpPr>
          <p:nvPr>
            <p:ph type="chart" sz="quarter" idx="16"/>
          </p:nvPr>
        </p:nvSpPr>
        <p:spPr>
          <a:xfrm>
            <a:off x="711200" y="2238121"/>
            <a:ext cx="3970338" cy="3238754"/>
          </a:xfrm>
        </p:spPr>
        <p:txBody>
          <a:bodyPr wrap="none"/>
          <a:lstStyle>
            <a:lvl1pPr>
              <a:buFontTx/>
              <a:buNone/>
              <a:defRPr/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wrap="square"/>
          <a:lstStyle>
            <a:lvl1pPr>
              <a:defRPr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594360" y="1280160"/>
            <a:ext cx="8160322" cy="315118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8880760" y="6600342"/>
            <a:ext cx="134652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/>
            <a:fld id="{0D7D805D-F6E5-43ED-9D8A-77676030D49C}" type="slidenum">
              <a:rPr lang="en-US" sz="900">
                <a:solidFill>
                  <a:srgbClr val="009DD9"/>
                </a:solidFill>
              </a:rPr>
              <a:pPr algn="ctr"/>
              <a:t>‹Nº›</a:t>
            </a:fld>
            <a:endParaRPr lang="en-US" sz="900" dirty="0">
              <a:solidFill>
                <a:srgbClr val="009DD9"/>
              </a:solidFill>
            </a:endParaRPr>
          </a:p>
        </p:txBody>
      </p:sp>
      <p:sp>
        <p:nvSpPr>
          <p:cNvPr id="14" name="Chart Placeholder 12"/>
          <p:cNvSpPr>
            <a:spLocks noGrp="1"/>
          </p:cNvSpPr>
          <p:nvPr>
            <p:ph type="chart" sz="quarter" idx="18"/>
          </p:nvPr>
        </p:nvSpPr>
        <p:spPr>
          <a:xfrm>
            <a:off x="4862512" y="2238121"/>
            <a:ext cx="3970338" cy="3238754"/>
          </a:xfrm>
        </p:spPr>
        <p:txBody>
          <a:bodyPr wrap="none"/>
          <a:lstStyle>
            <a:lvl1pPr>
              <a:buFontTx/>
              <a:buNone/>
              <a:defRPr/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9"/>
          </p:nvPr>
        </p:nvSpPr>
        <p:spPr>
          <a:xfrm>
            <a:off x="4811042" y="1801368"/>
            <a:ext cx="4087178" cy="177006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rgbClr val="009DD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15"/>
          </p:nvPr>
        </p:nvSpPr>
        <p:spPr>
          <a:xfrm>
            <a:off x="594360" y="6373368"/>
            <a:ext cx="8165465" cy="365760"/>
          </a:xfrm>
        </p:spPr>
        <p:txBody>
          <a:bodyPr wrap="square" tIns="0" bIns="0" anchor="b" anchorCtr="0"/>
          <a:lstStyle>
            <a:lvl1pPr marL="0" indent="0">
              <a:spcBef>
                <a:spcPts val="60"/>
              </a:spcBef>
              <a:buNone/>
              <a:defRPr sz="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72257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PPT-Chart-Template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gray">
          <a:xfrm rot="16200000">
            <a:off x="-1078030" y="5582967"/>
            <a:ext cx="2365401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rgbClr val="5F5F5F"/>
                </a:solidFill>
                <a:cs typeface="Calibri"/>
              </a:rPr>
              <a:t>Copyright ©2012 The Nielsen Company. Confidential and proprietary.</a:t>
            </a:r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3"/>
          </p:nvPr>
        </p:nvSpPr>
        <p:spPr>
          <a:xfrm>
            <a:off x="776657" y="1947672"/>
            <a:ext cx="7614868" cy="3462338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table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 wrap="square"/>
          <a:lstStyle>
            <a:lvl1pPr>
              <a:defRPr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5"/>
          </p:nvPr>
        </p:nvSpPr>
        <p:spPr>
          <a:xfrm>
            <a:off x="594360" y="1280160"/>
            <a:ext cx="8160322" cy="315118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8880760" y="6600342"/>
            <a:ext cx="134652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/>
            <a:fld id="{0D7D805D-F6E5-43ED-9D8A-77676030D49C}" type="slidenum">
              <a:rPr lang="en-US" sz="900">
                <a:solidFill>
                  <a:srgbClr val="009DD9"/>
                </a:solidFill>
              </a:rPr>
              <a:pPr algn="ctr"/>
              <a:t>‹Nº›</a:t>
            </a:fld>
            <a:endParaRPr lang="en-US" sz="900" dirty="0">
              <a:solidFill>
                <a:srgbClr val="009DD9"/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6"/>
          </p:nvPr>
        </p:nvSpPr>
        <p:spPr>
          <a:xfrm>
            <a:off x="594360" y="6373368"/>
            <a:ext cx="8165465" cy="365760"/>
          </a:xfrm>
        </p:spPr>
        <p:txBody>
          <a:bodyPr wrap="square" tIns="0" bIns="0" anchor="b" anchorCtr="0"/>
          <a:lstStyle>
            <a:lvl1pPr marL="0" indent="0">
              <a:spcBef>
                <a:spcPts val="60"/>
              </a:spcBef>
              <a:buNone/>
              <a:defRPr sz="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91656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453" y="3181946"/>
            <a:ext cx="6978810" cy="585216"/>
          </a:xfrm>
        </p:spPr>
        <p:txBody>
          <a:bodyPr wrap="square" anchor="t">
            <a:normAutofit/>
          </a:bodyPr>
          <a:lstStyle>
            <a:lvl1pPr algn="ctr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8143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ark Divder Slide 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1979453" y="3181946"/>
            <a:ext cx="6978810" cy="585216"/>
          </a:xfrm>
        </p:spPr>
        <p:txBody>
          <a:bodyPr wrap="square" anchor="t">
            <a:normAutofit/>
          </a:bodyPr>
          <a:lstStyle>
            <a:lvl1pPr algn="ctr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9531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669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ark Final Slide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9138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PPT-White-Cover-Graphic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76600" y="2835276"/>
            <a:ext cx="5667603" cy="1310218"/>
          </a:xfrm>
        </p:spPr>
        <p:txBody>
          <a:bodyPr wrap="square" tIns="0" bIns="0">
            <a:noAutofit/>
          </a:bodyPr>
          <a:lstStyle>
            <a:lvl1pPr algn="r">
              <a:lnSpc>
                <a:spcPct val="80000"/>
              </a:lnSpc>
              <a:tabLst>
                <a:tab pos="508000" algn="l"/>
              </a:tabLst>
              <a:defRPr sz="4500" b="0" cap="all" baseline="0">
                <a:solidFill>
                  <a:srgbClr val="009DD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76600" y="4154504"/>
            <a:ext cx="5667603" cy="569896"/>
          </a:xfrm>
        </p:spPr>
        <p:txBody>
          <a:bodyPr wrap="square" tIns="0" bIns="0"/>
          <a:lstStyle>
            <a:lvl1pPr marL="0" indent="0" algn="r">
              <a:lnSpc>
                <a:spcPct val="100000"/>
              </a:lnSpc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7"/>
          </p:nvPr>
        </p:nvSpPr>
        <p:spPr>
          <a:xfrm>
            <a:off x="6040439" y="5998464"/>
            <a:ext cx="2891063" cy="697394"/>
          </a:xfrm>
        </p:spPr>
        <p:txBody>
          <a:bodyPr wrap="square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rgbClr val="5F5F5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0" name="Picture 9" descr="Nielsen_S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582" y="2438469"/>
            <a:ext cx="889600" cy="31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6270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Nielsen_S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582" y="2438469"/>
            <a:ext cx="889600" cy="314589"/>
          </a:xfrm>
          <a:prstGeom prst="rect">
            <a:avLst/>
          </a:prstGeom>
        </p:spPr>
      </p:pic>
      <p:pic>
        <p:nvPicPr>
          <p:cNvPr id="8" name="Picture 7" descr="PPT-White-Cover-Graphic-No-Imag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type="body" idx="17"/>
          </p:nvPr>
        </p:nvSpPr>
        <p:spPr>
          <a:xfrm>
            <a:off x="6044184" y="5998464"/>
            <a:ext cx="2891063" cy="697394"/>
          </a:xfrm>
        </p:spPr>
        <p:txBody>
          <a:bodyPr wrap="square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76600" y="2835276"/>
            <a:ext cx="5667603" cy="1310218"/>
          </a:xfrm>
        </p:spPr>
        <p:txBody>
          <a:bodyPr wrap="square" tIns="0" bIns="0">
            <a:noAutofit/>
          </a:bodyPr>
          <a:lstStyle>
            <a:lvl1pPr algn="r">
              <a:lnSpc>
                <a:spcPct val="80000"/>
              </a:lnSpc>
              <a:tabLst>
                <a:tab pos="508000" algn="l"/>
              </a:tabLst>
              <a:defRPr sz="4500" b="0" cap="all" baseline="0">
                <a:solidFill>
                  <a:srgbClr val="009DD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76600" y="4154504"/>
            <a:ext cx="5667603" cy="569896"/>
          </a:xfrm>
        </p:spPr>
        <p:txBody>
          <a:bodyPr wrap="square" tIns="0" bIns="0"/>
          <a:lstStyle>
            <a:lvl1pPr marL="0" indent="0" algn="r">
              <a:lnSpc>
                <a:spcPct val="100000"/>
              </a:lnSpc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7312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ark Title Slide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PT-Black-Cover-Graphic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47426" y="4797429"/>
            <a:ext cx="5486400" cy="665162"/>
          </a:xfrm>
        </p:spPr>
        <p:txBody>
          <a:bodyPr wrap="square" tIns="0" bIns="0"/>
          <a:lstStyle>
            <a:lvl1pPr marL="0" indent="0" algn="l">
              <a:lnSpc>
                <a:spcPct val="100000"/>
              </a:lnSpc>
              <a:buNone/>
              <a:defRPr sz="2000" cap="all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7"/>
          </p:nvPr>
        </p:nvSpPr>
        <p:spPr>
          <a:xfrm>
            <a:off x="247426" y="5997616"/>
            <a:ext cx="2891063" cy="697394"/>
          </a:xfrm>
        </p:spPr>
        <p:txBody>
          <a:bodyPr wrap="square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9" name="Picture 18" descr="Nielsen_R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64067" y="3162550"/>
            <a:ext cx="889000" cy="314377"/>
          </a:xfrm>
          <a:prstGeom prst="rect">
            <a:avLst/>
          </a:prstGeom>
        </p:spPr>
      </p:pic>
      <p:pic>
        <p:nvPicPr>
          <p:cNvPr id="12" name="Picture 11" descr="Nielsen_R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64067" y="3162550"/>
            <a:ext cx="889000" cy="314377"/>
          </a:xfrm>
          <a:prstGeom prst="rect">
            <a:avLst/>
          </a:prstGeom>
        </p:spPr>
      </p:pic>
      <p:pic>
        <p:nvPicPr>
          <p:cNvPr id="20" name="Picture 19" descr="Nielsen_R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64067" y="3162550"/>
            <a:ext cx="889000" cy="314377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246889" y="3488801"/>
            <a:ext cx="5486938" cy="1310218"/>
          </a:xfrm>
        </p:spPr>
        <p:txBody>
          <a:bodyPr wrap="square" tIns="0" bIns="0">
            <a:noAutofit/>
          </a:bodyPr>
          <a:lstStyle>
            <a:lvl1pPr algn="l">
              <a:lnSpc>
                <a:spcPct val="80000"/>
              </a:lnSpc>
              <a:tabLst>
                <a:tab pos="508000" algn="l"/>
              </a:tabLst>
              <a:defRPr sz="4500" b="0" cap="all" baseline="0">
                <a:solidFill>
                  <a:srgbClr val="009DD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3247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Nielsen_S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582" y="2438469"/>
            <a:ext cx="889600" cy="314589"/>
          </a:xfrm>
          <a:prstGeom prst="rect">
            <a:avLst/>
          </a:prstGeom>
        </p:spPr>
      </p:pic>
      <p:pic>
        <p:nvPicPr>
          <p:cNvPr id="8" name="Picture 7" descr="PPT-White-Cover-Graphic-No-Imag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type="body" idx="17"/>
          </p:nvPr>
        </p:nvSpPr>
        <p:spPr>
          <a:xfrm>
            <a:off x="6044184" y="5998464"/>
            <a:ext cx="2891063" cy="697394"/>
          </a:xfrm>
        </p:spPr>
        <p:txBody>
          <a:bodyPr wrap="square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76600" y="2835276"/>
            <a:ext cx="5667603" cy="1310218"/>
          </a:xfrm>
        </p:spPr>
        <p:txBody>
          <a:bodyPr wrap="square" tIns="0" bIns="0">
            <a:noAutofit/>
          </a:bodyPr>
          <a:lstStyle>
            <a:lvl1pPr algn="r">
              <a:lnSpc>
                <a:spcPct val="80000"/>
              </a:lnSpc>
              <a:tabLst>
                <a:tab pos="508000" algn="l"/>
              </a:tabLst>
              <a:defRPr sz="4500" b="0" cap="all" baseline="0">
                <a:solidFill>
                  <a:srgbClr val="009DD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76600" y="4154504"/>
            <a:ext cx="5667603" cy="569896"/>
          </a:xfrm>
        </p:spPr>
        <p:txBody>
          <a:bodyPr wrap="square" tIns="0" bIns="0"/>
          <a:lstStyle>
            <a:lvl1pPr marL="0" indent="0" algn="r">
              <a:lnSpc>
                <a:spcPct val="100000"/>
              </a:lnSpc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6014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ark Title Slide 2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PT-Black-Cover-Graphic-No-Imag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47426" y="4797429"/>
            <a:ext cx="5486400" cy="665162"/>
          </a:xfrm>
        </p:spPr>
        <p:txBody>
          <a:bodyPr wrap="square" tIns="0" bIns="0"/>
          <a:lstStyle>
            <a:lvl1pPr marL="0" indent="0" algn="l">
              <a:lnSpc>
                <a:spcPct val="100000"/>
              </a:lnSpc>
              <a:buNone/>
              <a:defRPr sz="2000" cap="all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7"/>
          </p:nvPr>
        </p:nvSpPr>
        <p:spPr>
          <a:xfrm>
            <a:off x="247426" y="5998464"/>
            <a:ext cx="2891063" cy="697394"/>
          </a:xfrm>
        </p:spPr>
        <p:txBody>
          <a:bodyPr wrap="square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9" name="Picture 18" descr="Nielsen_R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64067" y="3162550"/>
            <a:ext cx="889000" cy="314377"/>
          </a:xfrm>
          <a:prstGeom prst="rect">
            <a:avLst/>
          </a:prstGeom>
        </p:spPr>
      </p:pic>
      <p:pic>
        <p:nvPicPr>
          <p:cNvPr id="12" name="Picture 11" descr="Nielsen_R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64067" y="3162550"/>
            <a:ext cx="889000" cy="314377"/>
          </a:xfrm>
          <a:prstGeom prst="rect">
            <a:avLst/>
          </a:prstGeom>
        </p:spPr>
      </p:pic>
      <p:pic>
        <p:nvPicPr>
          <p:cNvPr id="20" name="Picture 19" descr="Nielsen_R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64067" y="3162550"/>
            <a:ext cx="889000" cy="314377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246889" y="3488801"/>
            <a:ext cx="5486938" cy="1310218"/>
          </a:xfrm>
        </p:spPr>
        <p:txBody>
          <a:bodyPr wrap="square" tIns="0" bIns="0">
            <a:noAutofit/>
          </a:bodyPr>
          <a:lstStyle>
            <a:lvl1pPr algn="l">
              <a:lnSpc>
                <a:spcPct val="80000"/>
              </a:lnSpc>
              <a:tabLst>
                <a:tab pos="508000" algn="l"/>
              </a:tabLst>
              <a:defRPr sz="4500" b="0" cap="all" baseline="0">
                <a:solidFill>
                  <a:srgbClr val="009DD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0196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94360" y="676656"/>
            <a:ext cx="8165465" cy="571500"/>
          </a:xfrm>
        </p:spPr>
        <p:txBody>
          <a:bodyPr>
            <a:noAutofit/>
          </a:bodyPr>
          <a:lstStyle>
            <a:lvl1pPr>
              <a:defRPr baseline="0">
                <a:solidFill>
                  <a:srgbClr val="009DD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594360" y="1280160"/>
            <a:ext cx="8165465" cy="315118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594360" y="2020824"/>
            <a:ext cx="8165465" cy="4079875"/>
          </a:xfrm>
        </p:spPr>
        <p:txBody>
          <a:bodyPr/>
          <a:lstStyle>
            <a:lvl1pPr>
              <a:spcBef>
                <a:spcPts val="800"/>
              </a:spcBef>
              <a:defRPr>
                <a:solidFill>
                  <a:srgbClr val="5F5F5F"/>
                </a:solidFill>
              </a:defRPr>
            </a:lvl1pPr>
            <a:lvl2pPr>
              <a:defRPr>
                <a:solidFill>
                  <a:srgbClr val="5F5F5F"/>
                </a:solidFill>
              </a:defRPr>
            </a:lvl2pPr>
            <a:lvl3pPr>
              <a:defRPr>
                <a:solidFill>
                  <a:srgbClr val="5F5F5F"/>
                </a:solidFill>
              </a:defRPr>
            </a:lvl3pPr>
            <a:lvl4pPr>
              <a:defRPr>
                <a:solidFill>
                  <a:srgbClr val="5F5F5F"/>
                </a:solidFill>
              </a:defRPr>
            </a:lvl4pPr>
            <a:lvl5pPr>
              <a:defRPr>
                <a:solidFill>
                  <a:srgbClr val="5F5F5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5"/>
          </p:nvPr>
        </p:nvSpPr>
        <p:spPr>
          <a:xfrm>
            <a:off x="594360" y="6373368"/>
            <a:ext cx="8165465" cy="365760"/>
          </a:xfrm>
        </p:spPr>
        <p:txBody>
          <a:bodyPr wrap="square" tIns="0" bIns="0" anchor="b" anchorCtr="0"/>
          <a:lstStyle>
            <a:lvl1pPr marL="0" indent="0">
              <a:spcBef>
                <a:spcPts val="60"/>
              </a:spcBef>
              <a:buNone/>
              <a:defRPr sz="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89211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0" name="Picture 9" descr="PPT-Chart-Template.png"/>
            <p:cNvPicPr>
              <a:picLocks noChangeAspect="1"/>
            </p:cNvPicPr>
            <p:nvPr userDrawn="1"/>
          </p:nvPicPr>
          <p:blipFill>
            <a:blip r:embed="rId2" cstate="screen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 bwMode="gray">
            <a:xfrm rot="16200000">
              <a:off x="-1078030" y="5582967"/>
              <a:ext cx="2365401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600" dirty="0" smtClean="0">
                  <a:solidFill>
                    <a:srgbClr val="5F5F5F"/>
                  </a:solidFill>
                  <a:cs typeface="Calibri"/>
                </a:rPr>
                <a:t>Copyright ©2012 The Nielsen Company. Confidential and proprietary.</a:t>
              </a:r>
              <a:endParaRPr lang="en-US" sz="600" dirty="0">
                <a:solidFill>
                  <a:srgbClr val="5F5F5F"/>
                </a:solidFill>
                <a:cs typeface="Calibri"/>
              </a:endParaRPr>
            </a:p>
          </p:txBody>
        </p:sp>
      </p:grp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94360" y="676656"/>
            <a:ext cx="7232904" cy="571500"/>
          </a:xfrm>
        </p:spPr>
        <p:txBody>
          <a:bodyPr>
            <a:noAutofit/>
          </a:bodyPr>
          <a:lstStyle>
            <a:lvl1pPr>
              <a:defRPr baseline="0">
                <a:solidFill>
                  <a:srgbClr val="009DD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594360" y="1280160"/>
            <a:ext cx="7232904" cy="315118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594361" y="2020824"/>
            <a:ext cx="5827078" cy="4079875"/>
          </a:xfrm>
        </p:spPr>
        <p:txBody>
          <a:bodyPr/>
          <a:lstStyle>
            <a:lvl1pPr>
              <a:spcBef>
                <a:spcPts val="800"/>
              </a:spcBef>
              <a:defRPr>
                <a:solidFill>
                  <a:srgbClr val="5F5F5F"/>
                </a:solidFill>
              </a:defRPr>
            </a:lvl1pPr>
            <a:lvl2pPr>
              <a:defRPr>
                <a:solidFill>
                  <a:srgbClr val="5F5F5F"/>
                </a:solidFill>
              </a:defRPr>
            </a:lvl2pPr>
            <a:lvl3pPr>
              <a:defRPr>
                <a:solidFill>
                  <a:srgbClr val="5F5F5F"/>
                </a:solidFill>
              </a:defRPr>
            </a:lvl3pPr>
            <a:lvl4pPr>
              <a:defRPr>
                <a:solidFill>
                  <a:srgbClr val="5F5F5F"/>
                </a:solidFill>
              </a:defRPr>
            </a:lvl4pPr>
            <a:lvl5pPr>
              <a:defRPr>
                <a:solidFill>
                  <a:srgbClr val="5F5F5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5"/>
          </p:nvPr>
        </p:nvSpPr>
        <p:spPr>
          <a:xfrm>
            <a:off x="594360" y="6373368"/>
            <a:ext cx="5827079" cy="365760"/>
          </a:xfrm>
        </p:spPr>
        <p:txBody>
          <a:bodyPr wrap="square" tIns="0" bIns="0" anchor="b" anchorCtr="0"/>
          <a:lstStyle>
            <a:lvl1pPr marL="0" indent="0">
              <a:spcBef>
                <a:spcPts val="60"/>
              </a:spcBef>
              <a:buNone/>
              <a:defRPr sz="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Oval 12"/>
          <p:cNvSpPr/>
          <p:nvPr/>
        </p:nvSpPr>
        <p:spPr>
          <a:xfrm>
            <a:off x="8848016" y="6568281"/>
            <a:ext cx="209382" cy="209382"/>
          </a:xfrm>
          <a:prstGeom prst="ellipse">
            <a:avLst/>
          </a:prstGeom>
          <a:solidFill>
            <a:srgbClr val="A6A6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8880760" y="6600342"/>
            <a:ext cx="134652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/>
            <a:fld id="{0D7D805D-F6E5-43ED-9D8A-77676030D49C}" type="slidenum">
              <a:rPr lang="en-US" sz="900">
                <a:solidFill>
                  <a:srgbClr val="FFFFFF"/>
                </a:solidFill>
              </a:rPr>
              <a:pPr algn="ctr"/>
              <a:t>‹Nº›</a:t>
            </a:fld>
            <a:endParaRPr lang="en-US" sz="9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6904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94360" y="676656"/>
            <a:ext cx="8166672" cy="571500"/>
          </a:xfrm>
        </p:spPr>
        <p:txBody>
          <a:bodyPr wrap="square">
            <a:noAutofit/>
          </a:bodyPr>
          <a:lstStyle>
            <a:lvl1pPr>
              <a:defRPr baseline="0">
                <a:solidFill>
                  <a:srgbClr val="009DD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594360" y="1280160"/>
            <a:ext cx="8160322" cy="315118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5"/>
          </p:nvPr>
        </p:nvSpPr>
        <p:spPr>
          <a:xfrm>
            <a:off x="594360" y="6373368"/>
            <a:ext cx="8165465" cy="365760"/>
          </a:xfrm>
        </p:spPr>
        <p:txBody>
          <a:bodyPr wrap="square" tIns="0" bIns="0" anchor="b" anchorCtr="0"/>
          <a:lstStyle>
            <a:lvl1pPr marL="0" indent="0">
              <a:spcBef>
                <a:spcPts val="60"/>
              </a:spcBef>
              <a:buNone/>
              <a:defRPr sz="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99678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onl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-Chart-Template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gray">
          <a:xfrm rot="16200000">
            <a:off x="-1078030" y="5582967"/>
            <a:ext cx="2365401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 smtClean="0">
                <a:solidFill>
                  <a:srgbClr val="5F5F5F"/>
                </a:solidFill>
                <a:cs typeface="Calibri"/>
              </a:rPr>
              <a:t>Copyright ©2012 The Nielsen Company. Confidential and proprietary.</a:t>
            </a:r>
            <a:endParaRPr lang="en-US" sz="600" dirty="0">
              <a:solidFill>
                <a:srgbClr val="5F5F5F"/>
              </a:solidFill>
              <a:cs typeface="Calibri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94360" y="676656"/>
            <a:ext cx="8166672" cy="571500"/>
          </a:xfrm>
        </p:spPr>
        <p:txBody>
          <a:bodyPr wrap="square">
            <a:noAutofit/>
          </a:bodyPr>
          <a:lstStyle>
            <a:lvl1pPr>
              <a:defRPr baseline="0">
                <a:solidFill>
                  <a:srgbClr val="009DD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594360" y="1280160"/>
            <a:ext cx="8160322" cy="315118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5"/>
          </p:nvPr>
        </p:nvSpPr>
        <p:spPr>
          <a:xfrm>
            <a:off x="594360" y="6373368"/>
            <a:ext cx="8165465" cy="365760"/>
          </a:xfrm>
        </p:spPr>
        <p:txBody>
          <a:bodyPr wrap="square" tIns="0" bIns="0" anchor="b" anchorCtr="0"/>
          <a:lstStyle>
            <a:lvl1pPr marL="0" indent="0">
              <a:spcBef>
                <a:spcPts val="60"/>
              </a:spcBef>
              <a:buNone/>
              <a:defRPr sz="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8880760" y="6600342"/>
            <a:ext cx="134652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/>
            <a:fld id="{0D7D805D-F6E5-43ED-9D8A-77676030D49C}" type="slidenum">
              <a:rPr lang="en-US" sz="900">
                <a:solidFill>
                  <a:srgbClr val="009DD9"/>
                </a:solidFill>
              </a:rPr>
              <a:pPr algn="ctr"/>
              <a:t>‹Nº›</a:t>
            </a:fld>
            <a:endParaRPr lang="en-US" sz="900" dirty="0">
              <a:solidFill>
                <a:srgbClr val="009DD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2248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Slid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PT-Chart-Template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 bwMode="gray">
          <a:xfrm rot="16200000">
            <a:off x="-1078030" y="5582967"/>
            <a:ext cx="2365401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 smtClean="0">
                <a:solidFill>
                  <a:srgbClr val="5F5F5F"/>
                </a:solidFill>
                <a:cs typeface="Calibri"/>
              </a:rPr>
              <a:t>Copyright ©2012 The Nielsen Company. Confidential and proprietary.</a:t>
            </a:r>
            <a:endParaRPr lang="en-US" sz="600" dirty="0">
              <a:solidFill>
                <a:srgbClr val="5F5F5F"/>
              </a:solidFill>
              <a:cs typeface="Calibri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idx="14"/>
          </p:nvPr>
        </p:nvSpPr>
        <p:spPr>
          <a:xfrm>
            <a:off x="594359" y="1801368"/>
            <a:ext cx="8186103" cy="259556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rgbClr val="009DD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hart Placeholder 12"/>
          <p:cNvSpPr>
            <a:spLocks noGrp="1"/>
          </p:cNvSpPr>
          <p:nvPr>
            <p:ph type="chart" sz="quarter" idx="16"/>
          </p:nvPr>
        </p:nvSpPr>
        <p:spPr>
          <a:xfrm>
            <a:off x="594359" y="2095500"/>
            <a:ext cx="8186103" cy="3963987"/>
          </a:xfrm>
        </p:spPr>
        <p:txBody>
          <a:bodyPr wrap="none"/>
          <a:lstStyle>
            <a:lvl1pPr>
              <a:buFontTx/>
              <a:buNone/>
              <a:defRPr/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wrap="square"/>
          <a:lstStyle>
            <a:lvl1pPr>
              <a:defRPr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594360" y="1280160"/>
            <a:ext cx="8160322" cy="315118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8880760" y="6600342"/>
            <a:ext cx="134652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/>
            <a:fld id="{0D7D805D-F6E5-43ED-9D8A-77676030D49C}" type="slidenum">
              <a:rPr lang="en-US" sz="900">
                <a:solidFill>
                  <a:srgbClr val="009DD9"/>
                </a:solidFill>
              </a:rPr>
              <a:pPr algn="ctr"/>
              <a:t>‹Nº›</a:t>
            </a:fld>
            <a:endParaRPr lang="en-US" sz="900" dirty="0">
              <a:solidFill>
                <a:srgbClr val="009DD9"/>
              </a:solidFill>
            </a:endParaRPr>
          </a:p>
        </p:txBody>
      </p:sp>
      <p:sp>
        <p:nvSpPr>
          <p:cNvPr id="10" name="Text Placeholder 2"/>
          <p:cNvSpPr>
            <a:spLocks noGrp="1"/>
          </p:cNvSpPr>
          <p:nvPr>
            <p:ph type="body" idx="15"/>
          </p:nvPr>
        </p:nvSpPr>
        <p:spPr>
          <a:xfrm>
            <a:off x="594360" y="6373368"/>
            <a:ext cx="8165465" cy="365760"/>
          </a:xfrm>
        </p:spPr>
        <p:txBody>
          <a:bodyPr wrap="square" tIns="0" bIns="0" anchor="b" anchorCtr="0"/>
          <a:lstStyle>
            <a:lvl1pPr marL="0" indent="0">
              <a:spcBef>
                <a:spcPts val="60"/>
              </a:spcBef>
              <a:buNone/>
              <a:defRPr sz="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40726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rt with Call 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PPT-Chart-Template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 bwMode="gray">
          <a:xfrm rot="16200000">
            <a:off x="-1078030" y="5582967"/>
            <a:ext cx="2365401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 smtClean="0">
                <a:solidFill>
                  <a:srgbClr val="5F5F5F"/>
                </a:solidFill>
                <a:cs typeface="Calibri"/>
              </a:rPr>
              <a:t>Copyright ©2012 The Nielsen Company. Confidential and proprietary.</a:t>
            </a:r>
            <a:endParaRPr lang="en-US" sz="600" dirty="0">
              <a:solidFill>
                <a:srgbClr val="5F5F5F"/>
              </a:solidFill>
              <a:cs typeface="Calibri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idx="14"/>
          </p:nvPr>
        </p:nvSpPr>
        <p:spPr>
          <a:xfrm>
            <a:off x="594360" y="1801368"/>
            <a:ext cx="7876476" cy="251618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rgbClr val="009DD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5"/>
          </p:nvPr>
        </p:nvSpPr>
        <p:spPr>
          <a:xfrm>
            <a:off x="685800" y="5769864"/>
            <a:ext cx="7781544" cy="399086"/>
          </a:xfrm>
          <a:solidFill>
            <a:srgbClr val="009DD9"/>
          </a:solidFill>
          <a:ln>
            <a:noFill/>
          </a:ln>
        </p:spPr>
        <p:txBody>
          <a:bodyPr wrap="square" tIns="0" bIns="0" anchor="ctr" anchorCtr="0"/>
          <a:lstStyle>
            <a:lvl1pPr marL="0" indent="0" algn="ctr">
              <a:spcBef>
                <a:spcPts val="0"/>
              </a:spcBef>
              <a:buNone/>
              <a:defRPr sz="1800" b="0" baseline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hart Placeholder 12"/>
          <p:cNvSpPr>
            <a:spLocks noGrp="1"/>
          </p:cNvSpPr>
          <p:nvPr>
            <p:ph type="chart" sz="quarter" idx="16"/>
          </p:nvPr>
        </p:nvSpPr>
        <p:spPr>
          <a:xfrm>
            <a:off x="758952" y="2177748"/>
            <a:ext cx="7711884" cy="3238754"/>
          </a:xfrm>
        </p:spPr>
        <p:txBody>
          <a:bodyPr wrap="none"/>
          <a:lstStyle>
            <a:lvl1pPr>
              <a:buFontTx/>
              <a:buNone/>
              <a:defRPr/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wrap="square"/>
          <a:lstStyle>
            <a:lvl1pPr>
              <a:defRPr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594360" y="1280160"/>
            <a:ext cx="8160322" cy="315118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8880760" y="6600342"/>
            <a:ext cx="134652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/>
            <a:fld id="{0D7D805D-F6E5-43ED-9D8A-77676030D49C}" type="slidenum">
              <a:rPr lang="en-US" sz="900">
                <a:solidFill>
                  <a:srgbClr val="009DD9"/>
                </a:solidFill>
              </a:rPr>
              <a:pPr algn="ctr"/>
              <a:t>‹Nº›</a:t>
            </a:fld>
            <a:endParaRPr lang="en-US" sz="900" dirty="0">
              <a:solidFill>
                <a:srgbClr val="009DD9"/>
              </a:solidFill>
            </a:endParaRPr>
          </a:p>
        </p:txBody>
      </p:sp>
      <p:sp>
        <p:nvSpPr>
          <p:cNvPr id="14" name="Text Placeholder 2"/>
          <p:cNvSpPr>
            <a:spLocks noGrp="1"/>
          </p:cNvSpPr>
          <p:nvPr>
            <p:ph type="body" idx="17"/>
          </p:nvPr>
        </p:nvSpPr>
        <p:spPr>
          <a:xfrm>
            <a:off x="594360" y="6373368"/>
            <a:ext cx="8165465" cy="365760"/>
          </a:xfrm>
        </p:spPr>
        <p:txBody>
          <a:bodyPr wrap="square" tIns="0" bIns="0" anchor="b" anchorCtr="0"/>
          <a:lstStyle>
            <a:lvl1pPr marL="0" indent="0">
              <a:spcBef>
                <a:spcPts val="60"/>
              </a:spcBef>
              <a:buNone/>
              <a:defRPr sz="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77241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PPT-Chart-Template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 bwMode="gray">
          <a:xfrm rot="16200000">
            <a:off x="-1078030" y="5582967"/>
            <a:ext cx="2365401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 smtClean="0">
                <a:solidFill>
                  <a:srgbClr val="5F5F5F"/>
                </a:solidFill>
                <a:cs typeface="Calibri"/>
              </a:rPr>
              <a:t>Copyright ©2012 The Nielsen Company. Confidential and proprietary.</a:t>
            </a:r>
            <a:endParaRPr lang="en-US" sz="600" dirty="0">
              <a:solidFill>
                <a:srgbClr val="5F5F5F"/>
              </a:solidFill>
              <a:cs typeface="Calibri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idx="14"/>
          </p:nvPr>
        </p:nvSpPr>
        <p:spPr>
          <a:xfrm>
            <a:off x="594360" y="1801368"/>
            <a:ext cx="4087178" cy="177006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rgbClr val="009DD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hart Placeholder 12"/>
          <p:cNvSpPr>
            <a:spLocks noGrp="1"/>
          </p:cNvSpPr>
          <p:nvPr>
            <p:ph type="chart" sz="quarter" idx="16"/>
          </p:nvPr>
        </p:nvSpPr>
        <p:spPr>
          <a:xfrm>
            <a:off x="711200" y="2238121"/>
            <a:ext cx="3970338" cy="3238754"/>
          </a:xfrm>
        </p:spPr>
        <p:txBody>
          <a:bodyPr wrap="none"/>
          <a:lstStyle>
            <a:lvl1pPr>
              <a:buFontTx/>
              <a:buNone/>
              <a:defRPr/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wrap="square"/>
          <a:lstStyle>
            <a:lvl1pPr>
              <a:defRPr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594360" y="1280160"/>
            <a:ext cx="8160322" cy="315118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8880760" y="6600342"/>
            <a:ext cx="134652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/>
            <a:fld id="{0D7D805D-F6E5-43ED-9D8A-77676030D49C}" type="slidenum">
              <a:rPr lang="en-US" sz="900">
                <a:solidFill>
                  <a:srgbClr val="009DD9"/>
                </a:solidFill>
              </a:rPr>
              <a:pPr algn="ctr"/>
              <a:t>‹Nº›</a:t>
            </a:fld>
            <a:endParaRPr lang="en-US" sz="900" dirty="0">
              <a:solidFill>
                <a:srgbClr val="009DD9"/>
              </a:solidFill>
            </a:endParaRPr>
          </a:p>
        </p:txBody>
      </p:sp>
      <p:sp>
        <p:nvSpPr>
          <p:cNvPr id="14" name="Chart Placeholder 12"/>
          <p:cNvSpPr>
            <a:spLocks noGrp="1"/>
          </p:cNvSpPr>
          <p:nvPr>
            <p:ph type="chart" sz="quarter" idx="18"/>
          </p:nvPr>
        </p:nvSpPr>
        <p:spPr>
          <a:xfrm>
            <a:off x="4862512" y="2238121"/>
            <a:ext cx="3970338" cy="3238754"/>
          </a:xfrm>
        </p:spPr>
        <p:txBody>
          <a:bodyPr wrap="none"/>
          <a:lstStyle>
            <a:lvl1pPr>
              <a:buFontTx/>
              <a:buNone/>
              <a:defRPr/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9"/>
          </p:nvPr>
        </p:nvSpPr>
        <p:spPr>
          <a:xfrm>
            <a:off x="4811042" y="1801368"/>
            <a:ext cx="4087178" cy="177006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rgbClr val="009DD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15"/>
          </p:nvPr>
        </p:nvSpPr>
        <p:spPr>
          <a:xfrm>
            <a:off x="594360" y="6373368"/>
            <a:ext cx="8165465" cy="365760"/>
          </a:xfrm>
        </p:spPr>
        <p:txBody>
          <a:bodyPr wrap="square" tIns="0" bIns="0" anchor="b" anchorCtr="0"/>
          <a:lstStyle>
            <a:lvl1pPr marL="0" indent="0">
              <a:spcBef>
                <a:spcPts val="60"/>
              </a:spcBef>
              <a:buNone/>
              <a:defRPr sz="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28802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PPT-Chart-Template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gray">
          <a:xfrm rot="16200000">
            <a:off x="-1078030" y="5582967"/>
            <a:ext cx="2365401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 smtClean="0">
                <a:solidFill>
                  <a:srgbClr val="5F5F5F"/>
                </a:solidFill>
                <a:cs typeface="Calibri"/>
              </a:rPr>
              <a:t>Copyright ©2012 The Nielsen Company. Confidential and proprietary.</a:t>
            </a:r>
            <a:endParaRPr lang="en-US" sz="600" dirty="0">
              <a:solidFill>
                <a:srgbClr val="5F5F5F"/>
              </a:solidFill>
              <a:cs typeface="Calibri"/>
            </a:endParaRPr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3"/>
          </p:nvPr>
        </p:nvSpPr>
        <p:spPr>
          <a:xfrm>
            <a:off x="776657" y="1947672"/>
            <a:ext cx="7614868" cy="3462338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table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 wrap="square"/>
          <a:lstStyle>
            <a:lvl1pPr>
              <a:defRPr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5"/>
          </p:nvPr>
        </p:nvSpPr>
        <p:spPr>
          <a:xfrm>
            <a:off x="594360" y="1280160"/>
            <a:ext cx="8160322" cy="315118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8880760" y="6600342"/>
            <a:ext cx="134652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/>
            <a:fld id="{0D7D805D-F6E5-43ED-9D8A-77676030D49C}" type="slidenum">
              <a:rPr lang="en-US" sz="900">
                <a:solidFill>
                  <a:srgbClr val="009DD9"/>
                </a:solidFill>
              </a:rPr>
              <a:pPr algn="ctr"/>
              <a:t>‹Nº›</a:t>
            </a:fld>
            <a:endParaRPr lang="en-US" sz="900" dirty="0">
              <a:solidFill>
                <a:srgbClr val="009DD9"/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6"/>
          </p:nvPr>
        </p:nvSpPr>
        <p:spPr>
          <a:xfrm>
            <a:off x="594360" y="6373368"/>
            <a:ext cx="8165465" cy="365760"/>
          </a:xfrm>
        </p:spPr>
        <p:txBody>
          <a:bodyPr wrap="square" tIns="0" bIns="0" anchor="b" anchorCtr="0"/>
          <a:lstStyle>
            <a:lvl1pPr marL="0" indent="0">
              <a:spcBef>
                <a:spcPts val="60"/>
              </a:spcBef>
              <a:buNone/>
              <a:defRPr sz="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72076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453" y="3181946"/>
            <a:ext cx="6978810" cy="585216"/>
          </a:xfrm>
        </p:spPr>
        <p:txBody>
          <a:bodyPr wrap="square" anchor="t">
            <a:normAutofit/>
          </a:bodyPr>
          <a:lstStyle>
            <a:lvl1pPr algn="ctr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197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ark Title Slide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PT-Black-Cover-Graphic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47426" y="4797429"/>
            <a:ext cx="5486400" cy="665162"/>
          </a:xfrm>
        </p:spPr>
        <p:txBody>
          <a:bodyPr wrap="square" tIns="0" bIns="0"/>
          <a:lstStyle>
            <a:lvl1pPr marL="0" indent="0" algn="l">
              <a:lnSpc>
                <a:spcPct val="100000"/>
              </a:lnSpc>
              <a:buNone/>
              <a:defRPr sz="2000" cap="all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7"/>
          </p:nvPr>
        </p:nvSpPr>
        <p:spPr>
          <a:xfrm>
            <a:off x="247426" y="5997616"/>
            <a:ext cx="2891063" cy="697394"/>
          </a:xfrm>
        </p:spPr>
        <p:txBody>
          <a:bodyPr wrap="square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9" name="Picture 18" descr="Nielsen_R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64067" y="3162550"/>
            <a:ext cx="889000" cy="314377"/>
          </a:xfrm>
          <a:prstGeom prst="rect">
            <a:avLst/>
          </a:prstGeom>
        </p:spPr>
      </p:pic>
      <p:pic>
        <p:nvPicPr>
          <p:cNvPr id="12" name="Picture 11" descr="Nielsen_R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64067" y="3162550"/>
            <a:ext cx="889000" cy="314377"/>
          </a:xfrm>
          <a:prstGeom prst="rect">
            <a:avLst/>
          </a:prstGeom>
        </p:spPr>
      </p:pic>
      <p:pic>
        <p:nvPicPr>
          <p:cNvPr id="20" name="Picture 19" descr="Nielsen_R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64067" y="3162550"/>
            <a:ext cx="889000" cy="314377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246889" y="3488801"/>
            <a:ext cx="5486938" cy="1310218"/>
          </a:xfrm>
        </p:spPr>
        <p:txBody>
          <a:bodyPr wrap="square" tIns="0" bIns="0">
            <a:noAutofit/>
          </a:bodyPr>
          <a:lstStyle>
            <a:lvl1pPr algn="l">
              <a:lnSpc>
                <a:spcPct val="80000"/>
              </a:lnSpc>
              <a:tabLst>
                <a:tab pos="508000" algn="l"/>
              </a:tabLst>
              <a:defRPr sz="4500" b="0" cap="all" baseline="0">
                <a:solidFill>
                  <a:srgbClr val="009DD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097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ark Divder Slide 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1979453" y="3181946"/>
            <a:ext cx="6978810" cy="585216"/>
          </a:xfrm>
        </p:spPr>
        <p:txBody>
          <a:bodyPr wrap="square" anchor="t">
            <a:normAutofit/>
          </a:bodyPr>
          <a:lstStyle>
            <a:lvl1pPr algn="ctr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046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5890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ark Final Slide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1814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ark Title Slide 2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PT-Black-Cover-Graphic-No-Imag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47426" y="4797429"/>
            <a:ext cx="5486400" cy="665162"/>
          </a:xfrm>
        </p:spPr>
        <p:txBody>
          <a:bodyPr wrap="square" tIns="0" bIns="0"/>
          <a:lstStyle>
            <a:lvl1pPr marL="0" indent="0" algn="l">
              <a:lnSpc>
                <a:spcPct val="100000"/>
              </a:lnSpc>
              <a:buNone/>
              <a:defRPr sz="2000" cap="all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7"/>
          </p:nvPr>
        </p:nvSpPr>
        <p:spPr>
          <a:xfrm>
            <a:off x="247426" y="5998464"/>
            <a:ext cx="2891063" cy="697394"/>
          </a:xfrm>
        </p:spPr>
        <p:txBody>
          <a:bodyPr wrap="square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9" name="Picture 18" descr="Nielsen_R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64067" y="3162550"/>
            <a:ext cx="889000" cy="314377"/>
          </a:xfrm>
          <a:prstGeom prst="rect">
            <a:avLst/>
          </a:prstGeom>
        </p:spPr>
      </p:pic>
      <p:pic>
        <p:nvPicPr>
          <p:cNvPr id="12" name="Picture 11" descr="Nielsen_R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64067" y="3162550"/>
            <a:ext cx="889000" cy="314377"/>
          </a:xfrm>
          <a:prstGeom prst="rect">
            <a:avLst/>
          </a:prstGeom>
        </p:spPr>
      </p:pic>
      <p:pic>
        <p:nvPicPr>
          <p:cNvPr id="20" name="Picture 19" descr="Nielsen_R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64067" y="3162550"/>
            <a:ext cx="889000" cy="314377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246889" y="3488801"/>
            <a:ext cx="5486938" cy="1310218"/>
          </a:xfrm>
        </p:spPr>
        <p:txBody>
          <a:bodyPr wrap="square" tIns="0" bIns="0">
            <a:noAutofit/>
          </a:bodyPr>
          <a:lstStyle>
            <a:lvl1pPr algn="l">
              <a:lnSpc>
                <a:spcPct val="80000"/>
              </a:lnSpc>
              <a:tabLst>
                <a:tab pos="508000" algn="l"/>
              </a:tabLst>
              <a:defRPr sz="4500" b="0" cap="all" baseline="0">
                <a:solidFill>
                  <a:srgbClr val="009DD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7893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94360" y="676656"/>
            <a:ext cx="8165465" cy="571500"/>
          </a:xfrm>
        </p:spPr>
        <p:txBody>
          <a:bodyPr>
            <a:noAutofit/>
          </a:bodyPr>
          <a:lstStyle>
            <a:lvl1pPr>
              <a:defRPr baseline="0">
                <a:solidFill>
                  <a:srgbClr val="009DD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594360" y="1280160"/>
            <a:ext cx="8165465" cy="315118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594360" y="2020824"/>
            <a:ext cx="8165465" cy="4079875"/>
          </a:xfrm>
        </p:spPr>
        <p:txBody>
          <a:bodyPr/>
          <a:lstStyle>
            <a:lvl1pPr>
              <a:spcBef>
                <a:spcPts val="800"/>
              </a:spcBef>
              <a:defRPr>
                <a:solidFill>
                  <a:srgbClr val="5F5F5F"/>
                </a:solidFill>
              </a:defRPr>
            </a:lvl1pPr>
            <a:lvl2pPr>
              <a:defRPr>
                <a:solidFill>
                  <a:srgbClr val="5F5F5F"/>
                </a:solidFill>
              </a:defRPr>
            </a:lvl2pPr>
            <a:lvl3pPr>
              <a:defRPr>
                <a:solidFill>
                  <a:srgbClr val="5F5F5F"/>
                </a:solidFill>
              </a:defRPr>
            </a:lvl3pPr>
            <a:lvl4pPr>
              <a:defRPr>
                <a:solidFill>
                  <a:srgbClr val="5F5F5F"/>
                </a:solidFill>
              </a:defRPr>
            </a:lvl4pPr>
            <a:lvl5pPr>
              <a:defRPr>
                <a:solidFill>
                  <a:srgbClr val="5F5F5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5"/>
          </p:nvPr>
        </p:nvSpPr>
        <p:spPr>
          <a:xfrm>
            <a:off x="594360" y="6373368"/>
            <a:ext cx="8165465" cy="365760"/>
          </a:xfrm>
        </p:spPr>
        <p:txBody>
          <a:bodyPr wrap="square" tIns="0" bIns="0" anchor="b" anchorCtr="0"/>
          <a:lstStyle>
            <a:lvl1pPr marL="0" indent="0">
              <a:spcBef>
                <a:spcPts val="60"/>
              </a:spcBef>
              <a:buNone/>
              <a:defRPr sz="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4752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0" name="Picture 9" descr="PPT-Chart-Template.png"/>
            <p:cNvPicPr>
              <a:picLocks noChangeAspect="1"/>
            </p:cNvPicPr>
            <p:nvPr userDrawn="1"/>
          </p:nvPicPr>
          <p:blipFill>
            <a:blip r:embed="rId2" cstate="screen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 bwMode="gray">
            <a:xfrm rot="16200000">
              <a:off x="-1078030" y="5582967"/>
              <a:ext cx="2365401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600" dirty="0">
                  <a:solidFill>
                    <a:srgbClr val="5F5F5F"/>
                  </a:solidFill>
                  <a:cs typeface="Calibri"/>
                </a:rPr>
                <a:t>Copyright ©2012 The Nielsen Company. Confidential and proprietary.</a:t>
              </a:r>
            </a:p>
          </p:txBody>
        </p:sp>
      </p:grp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94360" y="676656"/>
            <a:ext cx="7232904" cy="571500"/>
          </a:xfrm>
        </p:spPr>
        <p:txBody>
          <a:bodyPr>
            <a:noAutofit/>
          </a:bodyPr>
          <a:lstStyle>
            <a:lvl1pPr>
              <a:defRPr baseline="0">
                <a:solidFill>
                  <a:srgbClr val="009DD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594360" y="1280160"/>
            <a:ext cx="7232904" cy="315118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594361" y="2020824"/>
            <a:ext cx="5827078" cy="4079875"/>
          </a:xfrm>
        </p:spPr>
        <p:txBody>
          <a:bodyPr/>
          <a:lstStyle>
            <a:lvl1pPr>
              <a:spcBef>
                <a:spcPts val="800"/>
              </a:spcBef>
              <a:defRPr>
                <a:solidFill>
                  <a:srgbClr val="5F5F5F"/>
                </a:solidFill>
              </a:defRPr>
            </a:lvl1pPr>
            <a:lvl2pPr>
              <a:defRPr>
                <a:solidFill>
                  <a:srgbClr val="5F5F5F"/>
                </a:solidFill>
              </a:defRPr>
            </a:lvl2pPr>
            <a:lvl3pPr>
              <a:defRPr>
                <a:solidFill>
                  <a:srgbClr val="5F5F5F"/>
                </a:solidFill>
              </a:defRPr>
            </a:lvl3pPr>
            <a:lvl4pPr>
              <a:defRPr>
                <a:solidFill>
                  <a:srgbClr val="5F5F5F"/>
                </a:solidFill>
              </a:defRPr>
            </a:lvl4pPr>
            <a:lvl5pPr>
              <a:defRPr>
                <a:solidFill>
                  <a:srgbClr val="5F5F5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5"/>
          </p:nvPr>
        </p:nvSpPr>
        <p:spPr>
          <a:xfrm>
            <a:off x="594360" y="6373368"/>
            <a:ext cx="5827079" cy="365760"/>
          </a:xfrm>
        </p:spPr>
        <p:txBody>
          <a:bodyPr wrap="square" tIns="0" bIns="0" anchor="b" anchorCtr="0"/>
          <a:lstStyle>
            <a:lvl1pPr marL="0" indent="0">
              <a:spcBef>
                <a:spcPts val="60"/>
              </a:spcBef>
              <a:buNone/>
              <a:defRPr sz="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Oval 12"/>
          <p:cNvSpPr/>
          <p:nvPr/>
        </p:nvSpPr>
        <p:spPr>
          <a:xfrm>
            <a:off x="8848016" y="6568281"/>
            <a:ext cx="209382" cy="209382"/>
          </a:xfrm>
          <a:prstGeom prst="ellipse">
            <a:avLst/>
          </a:prstGeom>
          <a:solidFill>
            <a:srgbClr val="A6A6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8880760" y="6600342"/>
            <a:ext cx="134652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/>
            <a:fld id="{0D7D805D-F6E5-43ED-9D8A-77676030D49C}" type="slidenum">
              <a:rPr lang="en-US" sz="900">
                <a:solidFill>
                  <a:srgbClr val="FFFFFF"/>
                </a:solidFill>
              </a:rPr>
              <a:pPr algn="ctr"/>
              <a:t>‹Nº›</a:t>
            </a:fld>
            <a:endParaRPr lang="en-US" sz="9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770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94360" y="676656"/>
            <a:ext cx="8166672" cy="571500"/>
          </a:xfrm>
        </p:spPr>
        <p:txBody>
          <a:bodyPr wrap="square">
            <a:noAutofit/>
          </a:bodyPr>
          <a:lstStyle>
            <a:lvl1pPr>
              <a:defRPr baseline="0">
                <a:solidFill>
                  <a:srgbClr val="009DD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594360" y="1280160"/>
            <a:ext cx="8160322" cy="315118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5"/>
          </p:nvPr>
        </p:nvSpPr>
        <p:spPr>
          <a:xfrm>
            <a:off x="594360" y="6373368"/>
            <a:ext cx="8165465" cy="365760"/>
          </a:xfrm>
        </p:spPr>
        <p:txBody>
          <a:bodyPr wrap="square" tIns="0" bIns="0" anchor="b" anchorCtr="0"/>
          <a:lstStyle>
            <a:lvl1pPr marL="0" indent="0">
              <a:spcBef>
                <a:spcPts val="60"/>
              </a:spcBef>
              <a:buNone/>
              <a:defRPr sz="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4558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onl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-Chart-Template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gray">
          <a:xfrm rot="16200000">
            <a:off x="-1078030" y="5582967"/>
            <a:ext cx="2365401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rgbClr val="5F5F5F"/>
                </a:solidFill>
                <a:cs typeface="Calibri"/>
              </a:rPr>
              <a:t>Copyright ©2012 The Nielsen Company. Confidential and proprietary.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94360" y="676656"/>
            <a:ext cx="8166672" cy="571500"/>
          </a:xfrm>
        </p:spPr>
        <p:txBody>
          <a:bodyPr wrap="square">
            <a:noAutofit/>
          </a:bodyPr>
          <a:lstStyle>
            <a:lvl1pPr>
              <a:defRPr baseline="0">
                <a:solidFill>
                  <a:srgbClr val="009DD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594360" y="1280160"/>
            <a:ext cx="8160322" cy="315118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5"/>
          </p:nvPr>
        </p:nvSpPr>
        <p:spPr>
          <a:xfrm>
            <a:off x="594360" y="6373368"/>
            <a:ext cx="8165465" cy="365760"/>
          </a:xfrm>
        </p:spPr>
        <p:txBody>
          <a:bodyPr wrap="square" tIns="0" bIns="0" anchor="b" anchorCtr="0"/>
          <a:lstStyle>
            <a:lvl1pPr marL="0" indent="0">
              <a:spcBef>
                <a:spcPts val="60"/>
              </a:spcBef>
              <a:buNone/>
              <a:defRPr sz="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8880760" y="6600342"/>
            <a:ext cx="134652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/>
            <a:fld id="{0D7D805D-F6E5-43ED-9D8A-77676030D49C}" type="slidenum">
              <a:rPr lang="en-US" sz="900">
                <a:solidFill>
                  <a:srgbClr val="009DD9"/>
                </a:solidFill>
              </a:rPr>
              <a:pPr algn="ctr"/>
              <a:t>‹Nº›</a:t>
            </a:fld>
            <a:endParaRPr lang="en-US" sz="900" dirty="0">
              <a:solidFill>
                <a:srgbClr val="009DD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913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Slid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PT-Chart-Template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 bwMode="gray">
          <a:xfrm rot="16200000">
            <a:off x="-1078030" y="5582967"/>
            <a:ext cx="2365401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rgbClr val="5F5F5F"/>
                </a:solidFill>
                <a:cs typeface="Calibri"/>
              </a:rPr>
              <a:t>Copyright ©2012 The Nielsen Company. Confidential and proprietary.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4"/>
          </p:nvPr>
        </p:nvSpPr>
        <p:spPr>
          <a:xfrm>
            <a:off x="594359" y="1801368"/>
            <a:ext cx="8186103" cy="259556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rgbClr val="009DD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hart Placeholder 12"/>
          <p:cNvSpPr>
            <a:spLocks noGrp="1"/>
          </p:cNvSpPr>
          <p:nvPr>
            <p:ph type="chart" sz="quarter" idx="16"/>
          </p:nvPr>
        </p:nvSpPr>
        <p:spPr>
          <a:xfrm>
            <a:off x="594359" y="2095500"/>
            <a:ext cx="8186103" cy="3963987"/>
          </a:xfrm>
        </p:spPr>
        <p:txBody>
          <a:bodyPr wrap="none"/>
          <a:lstStyle>
            <a:lvl1pPr>
              <a:buFontTx/>
              <a:buNone/>
              <a:defRPr/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wrap="square"/>
          <a:lstStyle>
            <a:lvl1pPr>
              <a:defRPr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594360" y="1280160"/>
            <a:ext cx="8160322" cy="315118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8880760" y="6600342"/>
            <a:ext cx="134652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/>
            <a:fld id="{0D7D805D-F6E5-43ED-9D8A-77676030D49C}" type="slidenum">
              <a:rPr lang="en-US" sz="900">
                <a:solidFill>
                  <a:srgbClr val="009DD9"/>
                </a:solidFill>
              </a:rPr>
              <a:pPr algn="ctr"/>
              <a:t>‹Nº›</a:t>
            </a:fld>
            <a:endParaRPr lang="en-US" sz="900" dirty="0">
              <a:solidFill>
                <a:srgbClr val="009DD9"/>
              </a:solidFill>
            </a:endParaRPr>
          </a:p>
        </p:txBody>
      </p:sp>
      <p:sp>
        <p:nvSpPr>
          <p:cNvPr id="10" name="Text Placeholder 2"/>
          <p:cNvSpPr>
            <a:spLocks noGrp="1"/>
          </p:cNvSpPr>
          <p:nvPr>
            <p:ph type="body" idx="15"/>
          </p:nvPr>
        </p:nvSpPr>
        <p:spPr>
          <a:xfrm>
            <a:off x="594360" y="6373368"/>
            <a:ext cx="8165465" cy="365760"/>
          </a:xfrm>
        </p:spPr>
        <p:txBody>
          <a:bodyPr wrap="square" tIns="0" bIns="0" anchor="b" anchorCtr="0"/>
          <a:lstStyle>
            <a:lvl1pPr marL="0" indent="0">
              <a:spcBef>
                <a:spcPts val="60"/>
              </a:spcBef>
              <a:buNone/>
              <a:defRPr sz="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7949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gray">
          <a:xfrm rot="16200000">
            <a:off x="-1078031" y="1091630"/>
            <a:ext cx="2365401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rgbClr val="5F5F5F"/>
                </a:solidFill>
                <a:cs typeface="Calibri"/>
              </a:rPr>
              <a:t>Copyright ©2012 The Nielsen Company. Confidential and proprietary.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4360" y="676656"/>
            <a:ext cx="8165465" cy="571500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020824"/>
            <a:ext cx="8165466" cy="40782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8880760" y="6600342"/>
            <a:ext cx="134652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/>
            <a:fld id="{0D7D805D-F6E5-43ED-9D8A-77676030D49C}" type="slidenum">
              <a:rPr lang="en-US" sz="900">
                <a:solidFill>
                  <a:srgbClr val="009DD9"/>
                </a:solidFill>
              </a:rPr>
              <a:pPr algn="ctr"/>
              <a:t>‹Nº›</a:t>
            </a:fld>
            <a:endParaRPr lang="en-US" sz="900" dirty="0">
              <a:solidFill>
                <a:srgbClr val="009DD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322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000" kern="1200" cap="all" baseline="0">
          <a:solidFill>
            <a:srgbClr val="009DD9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457200" rtl="0" eaLnBrk="1" latinLnBrk="0" hangingPunct="1">
        <a:lnSpc>
          <a:spcPct val="100000"/>
        </a:lnSpc>
        <a:spcBef>
          <a:spcPts val="800"/>
        </a:spcBef>
        <a:buClr>
          <a:srgbClr val="5F5F5F"/>
        </a:buClr>
        <a:buFont typeface="Arial"/>
        <a:buChar char="•"/>
        <a:defRPr sz="1800" kern="1200" baseline="0">
          <a:solidFill>
            <a:srgbClr val="5F5F5F"/>
          </a:solidFill>
          <a:latin typeface="+mn-lt"/>
          <a:ea typeface="+mn-ea"/>
          <a:cs typeface="+mn-cs"/>
        </a:defRPr>
      </a:lvl1pPr>
      <a:lvl2pPr marL="908050" indent="-457200" algn="l" defTabSz="457200" rtl="0" eaLnBrk="1" latinLnBrk="0" hangingPunct="1">
        <a:lnSpc>
          <a:spcPct val="100000"/>
        </a:lnSpc>
        <a:spcBef>
          <a:spcPts val="800"/>
        </a:spcBef>
        <a:buClr>
          <a:srgbClr val="5F5F5F"/>
        </a:buClr>
        <a:buFont typeface="Arial" pitchFamily="34" charset="0"/>
        <a:buChar char="•"/>
        <a:defRPr sz="1600" kern="1200" baseline="0">
          <a:solidFill>
            <a:srgbClr val="5F5F5F"/>
          </a:solidFill>
          <a:latin typeface="+mn-lt"/>
          <a:ea typeface="+mn-ea"/>
          <a:cs typeface="+mn-cs"/>
        </a:defRPr>
      </a:lvl2pPr>
      <a:lvl3pPr marL="1371600" indent="-457200" algn="l" defTabSz="457200" rtl="0" eaLnBrk="1" latinLnBrk="0" hangingPunct="1">
        <a:lnSpc>
          <a:spcPct val="100000"/>
        </a:lnSpc>
        <a:spcBef>
          <a:spcPts val="700"/>
        </a:spcBef>
        <a:buClr>
          <a:srgbClr val="5F5F5F"/>
        </a:buClr>
        <a:buFont typeface="Arial"/>
        <a:buChar char="•"/>
        <a:defRPr sz="1400" kern="1200" baseline="0">
          <a:solidFill>
            <a:srgbClr val="5F5F5F"/>
          </a:solidFill>
          <a:latin typeface="+mn-lt"/>
          <a:ea typeface="+mn-ea"/>
          <a:cs typeface="+mn-cs"/>
        </a:defRPr>
      </a:lvl3pPr>
      <a:lvl4pPr marL="1825625" indent="-454025" algn="l" defTabSz="457200" rtl="0" eaLnBrk="1" latinLnBrk="0" hangingPunct="1">
        <a:lnSpc>
          <a:spcPct val="100000"/>
        </a:lnSpc>
        <a:spcBef>
          <a:spcPts val="700"/>
        </a:spcBef>
        <a:buClr>
          <a:srgbClr val="5F5F5F"/>
        </a:buClr>
        <a:buFont typeface="Arial" pitchFamily="34" charset="0"/>
        <a:buChar char="•"/>
        <a:defRPr sz="1200" kern="1200" baseline="0">
          <a:solidFill>
            <a:srgbClr val="5F5F5F"/>
          </a:solidFill>
          <a:latin typeface="+mn-lt"/>
          <a:ea typeface="+mn-ea"/>
          <a:cs typeface="+mn-cs"/>
        </a:defRPr>
      </a:lvl4pPr>
      <a:lvl5pPr marL="2286000" indent="-457200" algn="l" defTabSz="457200" rtl="0" eaLnBrk="1" latinLnBrk="0" hangingPunct="1">
        <a:lnSpc>
          <a:spcPct val="100000"/>
        </a:lnSpc>
        <a:spcBef>
          <a:spcPts val="700"/>
        </a:spcBef>
        <a:buClr>
          <a:srgbClr val="5F5F5F"/>
        </a:buClr>
        <a:buFont typeface="Arial" pitchFamily="34" charset="0"/>
        <a:buChar char="•"/>
        <a:defRPr sz="1200" kern="1200" baseline="0">
          <a:solidFill>
            <a:srgbClr val="5F5F5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gray">
          <a:xfrm rot="16200000">
            <a:off x="-1078031" y="1091630"/>
            <a:ext cx="2365401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 smtClean="0">
                <a:solidFill>
                  <a:srgbClr val="5F5F5F"/>
                </a:solidFill>
                <a:cs typeface="Calibri"/>
              </a:rPr>
              <a:t>Copyright ©2012 The Nielsen Company. Confidential and proprietary.</a:t>
            </a:r>
            <a:endParaRPr lang="en-US" sz="600" dirty="0">
              <a:solidFill>
                <a:srgbClr val="5F5F5F"/>
              </a:solidFill>
              <a:cs typeface="Calibri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4360" y="676656"/>
            <a:ext cx="8165465" cy="571500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020824"/>
            <a:ext cx="8165466" cy="40782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8880760" y="6600342"/>
            <a:ext cx="134652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/>
            <a:fld id="{0D7D805D-F6E5-43ED-9D8A-77676030D49C}" type="slidenum">
              <a:rPr lang="en-US" sz="900">
                <a:solidFill>
                  <a:srgbClr val="009DD9"/>
                </a:solidFill>
              </a:rPr>
              <a:pPr algn="ctr"/>
              <a:t>‹Nº›</a:t>
            </a:fld>
            <a:endParaRPr lang="en-US" sz="900" dirty="0">
              <a:solidFill>
                <a:srgbClr val="009DD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045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000" kern="1200" cap="all" baseline="0">
          <a:solidFill>
            <a:srgbClr val="009DD9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457200" rtl="0" eaLnBrk="1" latinLnBrk="0" hangingPunct="1">
        <a:lnSpc>
          <a:spcPct val="100000"/>
        </a:lnSpc>
        <a:spcBef>
          <a:spcPts val="800"/>
        </a:spcBef>
        <a:buClr>
          <a:srgbClr val="5F5F5F"/>
        </a:buClr>
        <a:buFont typeface="Arial"/>
        <a:buChar char="•"/>
        <a:defRPr sz="1800" kern="1200" baseline="0">
          <a:solidFill>
            <a:srgbClr val="5F5F5F"/>
          </a:solidFill>
          <a:latin typeface="+mn-lt"/>
          <a:ea typeface="+mn-ea"/>
          <a:cs typeface="+mn-cs"/>
        </a:defRPr>
      </a:lvl1pPr>
      <a:lvl2pPr marL="908050" indent="-457200" algn="l" defTabSz="457200" rtl="0" eaLnBrk="1" latinLnBrk="0" hangingPunct="1">
        <a:lnSpc>
          <a:spcPct val="100000"/>
        </a:lnSpc>
        <a:spcBef>
          <a:spcPts val="800"/>
        </a:spcBef>
        <a:buClr>
          <a:srgbClr val="5F5F5F"/>
        </a:buClr>
        <a:buFont typeface="Arial" pitchFamily="34" charset="0"/>
        <a:buChar char="•"/>
        <a:defRPr sz="1600" kern="1200" baseline="0">
          <a:solidFill>
            <a:srgbClr val="5F5F5F"/>
          </a:solidFill>
          <a:latin typeface="+mn-lt"/>
          <a:ea typeface="+mn-ea"/>
          <a:cs typeface="+mn-cs"/>
        </a:defRPr>
      </a:lvl2pPr>
      <a:lvl3pPr marL="1371600" indent="-457200" algn="l" defTabSz="457200" rtl="0" eaLnBrk="1" latinLnBrk="0" hangingPunct="1">
        <a:lnSpc>
          <a:spcPct val="100000"/>
        </a:lnSpc>
        <a:spcBef>
          <a:spcPts val="700"/>
        </a:spcBef>
        <a:buClr>
          <a:srgbClr val="5F5F5F"/>
        </a:buClr>
        <a:buFont typeface="Arial"/>
        <a:buChar char="•"/>
        <a:defRPr sz="1400" kern="1200" baseline="0">
          <a:solidFill>
            <a:srgbClr val="5F5F5F"/>
          </a:solidFill>
          <a:latin typeface="+mn-lt"/>
          <a:ea typeface="+mn-ea"/>
          <a:cs typeface="+mn-cs"/>
        </a:defRPr>
      </a:lvl3pPr>
      <a:lvl4pPr marL="1825625" indent="-454025" algn="l" defTabSz="457200" rtl="0" eaLnBrk="1" latinLnBrk="0" hangingPunct="1">
        <a:lnSpc>
          <a:spcPct val="100000"/>
        </a:lnSpc>
        <a:spcBef>
          <a:spcPts val="700"/>
        </a:spcBef>
        <a:buClr>
          <a:srgbClr val="5F5F5F"/>
        </a:buClr>
        <a:buFont typeface="Arial" pitchFamily="34" charset="0"/>
        <a:buChar char="•"/>
        <a:defRPr sz="1200" kern="1200" baseline="0">
          <a:solidFill>
            <a:srgbClr val="5F5F5F"/>
          </a:solidFill>
          <a:latin typeface="+mn-lt"/>
          <a:ea typeface="+mn-ea"/>
          <a:cs typeface="+mn-cs"/>
        </a:defRPr>
      </a:lvl4pPr>
      <a:lvl5pPr marL="2286000" indent="-457200" algn="l" defTabSz="457200" rtl="0" eaLnBrk="1" latinLnBrk="0" hangingPunct="1">
        <a:lnSpc>
          <a:spcPct val="100000"/>
        </a:lnSpc>
        <a:spcBef>
          <a:spcPts val="700"/>
        </a:spcBef>
        <a:buClr>
          <a:srgbClr val="5F5F5F"/>
        </a:buClr>
        <a:buFont typeface="Arial" pitchFamily="34" charset="0"/>
        <a:buChar char="•"/>
        <a:defRPr sz="1200" kern="1200" baseline="0">
          <a:solidFill>
            <a:srgbClr val="5F5F5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8.xml"/><Relationship Id="rId5" Type="http://schemas.openxmlformats.org/officeDocument/2006/relationships/chart" Target="../charts/chart20.xml"/><Relationship Id="rId4" Type="http://schemas.openxmlformats.org/officeDocument/2006/relationships/chart" Target="../charts/chart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3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3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3.xml"/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5.xml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7.xml"/><Relationship Id="rId2" Type="http://schemas.openxmlformats.org/officeDocument/2006/relationships/chart" Target="../charts/chart46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4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0.xml"/><Relationship Id="rId2" Type="http://schemas.openxmlformats.org/officeDocument/2006/relationships/chart" Target="../charts/chart49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5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3.xml"/><Relationship Id="rId2" Type="http://schemas.openxmlformats.org/officeDocument/2006/relationships/chart" Target="../charts/chart52.xml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4.xml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5.xml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6.xml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7.xml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8.xml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0.xml"/><Relationship Id="rId2" Type="http://schemas.openxmlformats.org/officeDocument/2006/relationships/chart" Target="../charts/chart59.xml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1.xml"/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2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4.xml"/><Relationship Id="rId2" Type="http://schemas.openxmlformats.org/officeDocument/2006/relationships/chart" Target="../charts/chart63.xml"/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6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7.xml"/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69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0.xml"/><Relationship Id="rId1" Type="http://schemas.openxmlformats.org/officeDocument/2006/relationships/slideLayout" Target="../slideLayouts/slideLayout8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2.xml"/><Relationship Id="rId2" Type="http://schemas.openxmlformats.org/officeDocument/2006/relationships/chart" Target="../charts/chart71.xml"/><Relationship Id="rId1" Type="http://schemas.openxmlformats.org/officeDocument/2006/relationships/slideLayout" Target="../slideLayouts/slideLayout8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4.xml"/><Relationship Id="rId2" Type="http://schemas.openxmlformats.org/officeDocument/2006/relationships/chart" Target="../charts/chart73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75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7.xml"/><Relationship Id="rId2" Type="http://schemas.openxmlformats.org/officeDocument/2006/relationships/chart" Target="../charts/chart76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8.xml"/><Relationship Id="rId1" Type="http://schemas.openxmlformats.org/officeDocument/2006/relationships/slideLayout" Target="../slideLayouts/slideLayout8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9.xml"/><Relationship Id="rId1" Type="http://schemas.openxmlformats.org/officeDocument/2006/relationships/slideLayout" Target="../slideLayouts/slideLayout8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1.xml"/><Relationship Id="rId2" Type="http://schemas.openxmlformats.org/officeDocument/2006/relationships/chart" Target="../charts/chart80.xml"/><Relationship Id="rId1" Type="http://schemas.openxmlformats.org/officeDocument/2006/relationships/slideLayout" Target="../slideLayouts/slideLayout8.xml"/><Relationship Id="rId5" Type="http://schemas.openxmlformats.org/officeDocument/2006/relationships/chart" Target="../charts/chart83.xml"/><Relationship Id="rId4" Type="http://schemas.openxmlformats.org/officeDocument/2006/relationships/chart" Target="../charts/chart8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5.xml"/><Relationship Id="rId1" Type="http://schemas.openxmlformats.org/officeDocument/2006/relationships/slideLayout" Target="../slideLayouts/slideLayout8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6.xml"/><Relationship Id="rId1" Type="http://schemas.openxmlformats.org/officeDocument/2006/relationships/slideLayout" Target="../slideLayouts/slideLayout8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idx="17"/>
          </p:nvPr>
        </p:nvSpPr>
        <p:spPr/>
        <p:txBody>
          <a:bodyPr/>
          <a:lstStyle/>
          <a:p>
            <a:r>
              <a:rPr lang="es-ES" dirty="0" smtClean="0"/>
              <a:t>E – 12714 – v1</a:t>
            </a:r>
          </a:p>
          <a:p>
            <a:r>
              <a:rPr lang="es-ES" dirty="0" smtClean="0"/>
              <a:t>Noviembre 2014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57197" y="4495800"/>
            <a:ext cx="6658203" cy="1310218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r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tabLst>
                <a:tab pos="508000" algn="l"/>
              </a:tabLst>
              <a:defRPr sz="4500" b="0" kern="1200" cap="all" baseline="0">
                <a:solidFill>
                  <a:srgbClr val="009DD9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S" sz="3600" dirty="0" smtClean="0"/>
          </a:p>
          <a:p>
            <a:endParaRPr lang="es-ES" sz="3600" dirty="0"/>
          </a:p>
          <a:p>
            <a:r>
              <a:rPr lang="es-ES" sz="3600" dirty="0" smtClean="0"/>
              <a:t>PRESENTACIÓN DE RESULTADOS:</a:t>
            </a:r>
          </a:p>
          <a:p>
            <a:r>
              <a:rPr lang="es-ES" sz="3600" dirty="0" smtClean="0"/>
              <a:t>Necesidades del niño con diabetes en edad escolar</a:t>
            </a:r>
          </a:p>
          <a:p>
            <a:r>
              <a:rPr lang="es-ES" sz="2400" u="sng" dirty="0" smtClean="0"/>
              <a:t>Hijos de </a:t>
            </a:r>
            <a:r>
              <a:rPr lang="es-ES" sz="2400" u="sng" dirty="0" err="1" smtClean="0"/>
              <a:t>madrid</a:t>
            </a:r>
            <a:r>
              <a:rPr lang="es-ES" sz="2400" u="sng" dirty="0" smtClean="0"/>
              <a:t>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806018"/>
            <a:ext cx="2637940" cy="850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2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19200" y="3038773"/>
            <a:ext cx="6978810" cy="1694854"/>
          </a:xfrm>
        </p:spPr>
        <p:txBody>
          <a:bodyPr>
            <a:normAutofit/>
          </a:bodyPr>
          <a:lstStyle/>
          <a:p>
            <a:r>
              <a:rPr lang="es-ES" dirty="0" smtClean="0"/>
              <a:t>3. Análisis de Resultados</a:t>
            </a:r>
            <a:br>
              <a:rPr lang="es-ES" dirty="0" smtClean="0"/>
            </a:br>
            <a:endParaRPr lang="es-ES" sz="2800" b="1" i="1" dirty="0"/>
          </a:p>
        </p:txBody>
      </p:sp>
      <p:sp>
        <p:nvSpPr>
          <p:cNvPr id="3" name="2 Rectángulo"/>
          <p:cNvSpPr/>
          <p:nvPr/>
        </p:nvSpPr>
        <p:spPr>
          <a:xfrm>
            <a:off x="3131840" y="4437112"/>
            <a:ext cx="5105400" cy="1314450"/>
          </a:xfrm>
          <a:prstGeom prst="rect">
            <a:avLst/>
          </a:prstGeom>
          <a:solidFill>
            <a:srgbClr val="6ECF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rgbClr val="002060"/>
                </a:solidFill>
              </a:rPr>
              <a:t>En este documento se presentan los datos de los </a:t>
            </a:r>
            <a:r>
              <a:rPr lang="es-ES" sz="2400" b="1" u="sng" dirty="0" smtClean="0">
                <a:solidFill>
                  <a:srgbClr val="002060"/>
                </a:solidFill>
              </a:rPr>
              <a:t>Niños con Diabetes en Madrid </a:t>
            </a:r>
            <a:r>
              <a:rPr lang="es-ES" b="1" dirty="0" smtClean="0">
                <a:solidFill>
                  <a:srgbClr val="002060"/>
                </a:solidFill>
              </a:rPr>
              <a:t>(</a:t>
            </a:r>
            <a:r>
              <a:rPr lang="es-ES" b="1" dirty="0" err="1" smtClean="0">
                <a:solidFill>
                  <a:srgbClr val="002060"/>
                </a:solidFill>
              </a:rPr>
              <a:t>autoadministradas</a:t>
            </a:r>
            <a:r>
              <a:rPr lang="es-ES" b="1" dirty="0" smtClean="0">
                <a:solidFill>
                  <a:srgbClr val="002060"/>
                </a:solidFill>
              </a:rPr>
              <a:t>)</a:t>
            </a:r>
            <a:endParaRPr lang="es-E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32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79453" y="3181946"/>
            <a:ext cx="6978810" cy="1618654"/>
          </a:xfrm>
        </p:spPr>
        <p:txBody>
          <a:bodyPr/>
          <a:lstStyle/>
          <a:p>
            <a:r>
              <a:rPr lang="es-ES" dirty="0">
                <a:solidFill>
                  <a:srgbClr val="009DD9"/>
                </a:solidFill>
              </a:rPr>
              <a:t>3. Análisis de resultados</a:t>
            </a:r>
            <a:br>
              <a:rPr lang="es-ES" dirty="0">
                <a:solidFill>
                  <a:srgbClr val="009DD9"/>
                </a:solidFill>
              </a:rPr>
            </a:br>
            <a:r>
              <a:rPr lang="es-ES" sz="2800" dirty="0">
                <a:solidFill>
                  <a:srgbClr val="009DD9"/>
                </a:solidFill>
              </a:rPr>
              <a:t/>
            </a:r>
            <a:br>
              <a:rPr lang="es-ES" sz="2800" dirty="0">
                <a:solidFill>
                  <a:srgbClr val="009DD9"/>
                </a:solidFill>
              </a:rPr>
            </a:br>
            <a:r>
              <a:rPr lang="es-ES" sz="2800" dirty="0">
                <a:solidFill>
                  <a:srgbClr val="009DD9"/>
                </a:solidFill>
              </a:rPr>
              <a:t>	</a:t>
            </a:r>
            <a:r>
              <a:rPr lang="es-ES" sz="2400" dirty="0">
                <a:solidFill>
                  <a:srgbClr val="009DD9"/>
                </a:solidFill>
              </a:rPr>
              <a:t>1. Sobre la vida del niño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5986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533400" y="1447800"/>
            <a:ext cx="8305800" cy="37814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62000" y="228600"/>
            <a:ext cx="75428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ctr"/>
            <a:r>
              <a:rPr lang="es-ES_tradnl" sz="2400" dirty="0" smtClean="0">
                <a:solidFill>
                  <a:srgbClr val="0099FF"/>
                </a:solidFill>
                <a:ea typeface="ＭＳ Ｐゴシック" charset="-128"/>
              </a:rPr>
              <a:t>1. Integración en la familia</a:t>
            </a:r>
            <a:endParaRPr lang="es-ES_tradnl" sz="2400" dirty="0">
              <a:solidFill>
                <a:srgbClr val="0099FF"/>
              </a:solidFill>
              <a:ea typeface="ＭＳ Ｐゴシック" charset="-128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33400" y="738664"/>
            <a:ext cx="8610600" cy="50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FF"/>
                    </a:gs>
                    <a:gs pos="100000">
                      <a:srgbClr val="D5E5F3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r>
              <a:rPr lang="es-ES" sz="1400" dirty="0" smtClean="0"/>
              <a:t>P.9. ¿Crees </a:t>
            </a:r>
            <a:r>
              <a:rPr lang="es-ES" sz="1400" dirty="0"/>
              <a:t>que la diabetes hace difícil tu relación con tus padres? </a:t>
            </a:r>
            <a:r>
              <a:rPr lang="es-ES" sz="1400" dirty="0" smtClean="0">
                <a:solidFill>
                  <a:srgbClr val="616365"/>
                </a:solidFill>
              </a:rPr>
              <a:t> </a:t>
            </a:r>
            <a:r>
              <a:rPr lang="es-ES" sz="1400" dirty="0" smtClean="0">
                <a:solidFill>
                  <a:srgbClr val="FF3300"/>
                </a:solidFill>
              </a:rPr>
              <a:t>(% </a:t>
            </a:r>
            <a:r>
              <a:rPr lang="es-ES" sz="1400" dirty="0">
                <a:solidFill>
                  <a:srgbClr val="FF3300"/>
                </a:solidFill>
              </a:rPr>
              <a:t>- Sugerida </a:t>
            </a:r>
            <a:r>
              <a:rPr lang="es-ES" sz="1400" dirty="0" smtClean="0">
                <a:solidFill>
                  <a:srgbClr val="FF3300"/>
                </a:solidFill>
              </a:rPr>
              <a:t>y única)</a:t>
            </a:r>
          </a:p>
        </p:txBody>
      </p:sp>
      <p:graphicFrame>
        <p:nvGraphicFramePr>
          <p:cNvPr id="6" name="Char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7925469"/>
              </p:ext>
            </p:extLst>
          </p:nvPr>
        </p:nvGraphicFramePr>
        <p:xfrm>
          <a:off x="494848" y="1600200"/>
          <a:ext cx="80772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990600" y="5210889"/>
            <a:ext cx="7392304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Base</a:t>
            </a:r>
            <a:r>
              <a:rPr lang="en-US" sz="1000" dirty="0">
                <a:solidFill>
                  <a:srgbClr val="777777"/>
                </a:solidFill>
                <a:cs typeface="Arial" pitchFamily="34" charset="0"/>
              </a:rPr>
              <a:t>: 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Total                                 (99)                                                                   (</a:t>
            </a:r>
            <a:r>
              <a:rPr lang="en-US" sz="1000" dirty="0" smtClean="0">
                <a:solidFill>
                  <a:srgbClr val="FF0000"/>
                </a:solidFill>
                <a:cs typeface="Arial" pitchFamily="34" charset="0"/>
              </a:rPr>
              <a:t>39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)                             (</a:t>
            </a:r>
            <a:r>
              <a:rPr lang="en-US" sz="1000" dirty="0" smtClean="0">
                <a:solidFill>
                  <a:srgbClr val="FF0000"/>
                </a:solidFill>
                <a:cs typeface="Arial" pitchFamily="34" charset="0"/>
              </a:rPr>
              <a:t>28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)                              (</a:t>
            </a:r>
            <a:r>
              <a:rPr lang="en-US" sz="1000" dirty="0" smtClean="0">
                <a:solidFill>
                  <a:srgbClr val="FF0000"/>
                </a:solidFill>
                <a:cs typeface="Arial" pitchFamily="34" charset="0"/>
              </a:rPr>
              <a:t>24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)                              (</a:t>
            </a:r>
            <a:r>
              <a:rPr lang="en-US" sz="1000" dirty="0" smtClean="0">
                <a:solidFill>
                  <a:srgbClr val="FF0000"/>
                </a:solidFill>
                <a:cs typeface="Arial" pitchFamily="34" charset="0"/>
              </a:rPr>
              <a:t>8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)</a:t>
            </a:r>
            <a:endParaRPr lang="en-US" sz="1000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57200" y="5728998"/>
            <a:ext cx="8382000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defRPr sz="1400" b="1">
                <a:cs typeface="Arial" charset="0"/>
              </a:defRPr>
            </a:lvl1pPr>
            <a:lvl2pPr marL="742950" indent="-285750" eaLnBrk="0" hangingPunct="0">
              <a:defRPr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9pPr>
          </a:lstStyle>
          <a:p>
            <a:r>
              <a:rPr lang="es-ES" i="1" dirty="0" smtClean="0">
                <a:solidFill>
                  <a:srgbClr val="0070C0"/>
                </a:solidFill>
              </a:rPr>
              <a:t>La práctica totalidad de los niños (89%) afirma que la diabetes no dificulta su integración en la familia. Apenas un 10% declara que si se ve afectada.</a:t>
            </a:r>
            <a:endParaRPr lang="es-ES" i="1" dirty="0">
              <a:solidFill>
                <a:srgbClr val="0070C0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981200" y="1295400"/>
            <a:ext cx="1600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i="1" dirty="0" smtClean="0">
                <a:solidFill>
                  <a:schemeClr val="accent1"/>
                </a:solidFill>
              </a:rPr>
              <a:t>% Total</a:t>
            </a:r>
            <a:endParaRPr lang="es-ES" i="1" dirty="0">
              <a:solidFill>
                <a:schemeClr val="accent1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5562600" y="1271516"/>
            <a:ext cx="1981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i="1" dirty="0" smtClean="0">
                <a:solidFill>
                  <a:schemeClr val="accent1"/>
                </a:solidFill>
              </a:rPr>
              <a:t>% Edad</a:t>
            </a:r>
            <a:endParaRPr lang="es-ES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0274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 redondeado"/>
          <p:cNvSpPr/>
          <p:nvPr/>
        </p:nvSpPr>
        <p:spPr>
          <a:xfrm>
            <a:off x="1771328" y="1432520"/>
            <a:ext cx="5257800" cy="419981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62000" y="228600"/>
            <a:ext cx="75428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ctr"/>
            <a:r>
              <a:rPr lang="es-ES_tradnl" sz="2400" dirty="0" smtClean="0">
                <a:solidFill>
                  <a:srgbClr val="0099FF"/>
                </a:solidFill>
                <a:ea typeface="ＭＳ Ｐゴシック" charset="-128"/>
              </a:rPr>
              <a:t>1. Influencia concreta de la diabetes en la relación.</a:t>
            </a:r>
            <a:endParaRPr lang="es-ES_tradnl" sz="2400" dirty="0">
              <a:solidFill>
                <a:srgbClr val="0099FF"/>
              </a:solidFill>
              <a:ea typeface="ＭＳ Ｐゴシック" charset="-128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33400" y="738664"/>
            <a:ext cx="8610600" cy="50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FF"/>
                    </a:gs>
                    <a:gs pos="100000">
                      <a:srgbClr val="D5E5F3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r>
              <a:rPr lang="es-ES" sz="1400" dirty="0"/>
              <a:t>P.10.  En concreto, ¿cómo influye la Diabetes en la relación con tus padres y familiares? </a:t>
            </a:r>
            <a:r>
              <a:rPr lang="es-ES" sz="1400" dirty="0">
                <a:solidFill>
                  <a:srgbClr val="FF3300"/>
                </a:solidFill>
              </a:rPr>
              <a:t>(% - múltiple)</a:t>
            </a:r>
          </a:p>
        </p:txBody>
      </p:sp>
      <p:graphicFrame>
        <p:nvGraphicFramePr>
          <p:cNvPr id="15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1379934"/>
              </p:ext>
            </p:extLst>
          </p:nvPr>
        </p:nvGraphicFramePr>
        <p:xfrm>
          <a:off x="1861872" y="1382210"/>
          <a:ext cx="5572655" cy="38185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457200" y="6002124"/>
            <a:ext cx="8382000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defRPr sz="1400" b="1">
                <a:cs typeface="Arial" charset="0"/>
              </a:defRPr>
            </a:lvl1pPr>
            <a:lvl2pPr marL="742950" indent="-285750" eaLnBrk="0" hangingPunct="0">
              <a:defRPr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9pPr>
          </a:lstStyle>
          <a:p>
            <a:r>
              <a:rPr lang="es-ES" i="1" dirty="0" smtClean="0">
                <a:solidFill>
                  <a:srgbClr val="0070C0"/>
                </a:solidFill>
              </a:rPr>
              <a:t>A nivel cualitativo, destaca que los niños que declaran que la relación con sus padres se ve afectada por la Diabetes, afirman que estos les agobian o están encima de él.</a:t>
            </a:r>
            <a:endParaRPr lang="es-ES" i="1" dirty="0">
              <a:solidFill>
                <a:srgbClr val="0070C0"/>
              </a:solidFill>
            </a:endParaRP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2464431" y="5200783"/>
            <a:ext cx="3871593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Base</a:t>
            </a:r>
            <a:r>
              <a:rPr lang="en-US" sz="1000" dirty="0">
                <a:solidFill>
                  <a:srgbClr val="777777"/>
                </a:solidFill>
                <a:cs typeface="Arial" pitchFamily="34" charset="0"/>
              </a:rPr>
              <a:t>: </a:t>
            </a:r>
            <a:r>
              <a:rPr lang="en-US" sz="1000" dirty="0" err="1" smtClean="0">
                <a:solidFill>
                  <a:srgbClr val="777777"/>
                </a:solidFill>
                <a:cs typeface="Arial" pitchFamily="34" charset="0"/>
              </a:rPr>
              <a:t>Creen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 </a:t>
            </a:r>
            <a:r>
              <a:rPr lang="en-US" sz="1000" dirty="0" err="1" smtClean="0">
                <a:solidFill>
                  <a:srgbClr val="777777"/>
                </a:solidFill>
                <a:cs typeface="Arial" pitchFamily="34" charset="0"/>
              </a:rPr>
              <a:t>que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 Diabetes </a:t>
            </a:r>
            <a:r>
              <a:rPr lang="en-US" sz="1000" dirty="0" err="1" smtClean="0">
                <a:solidFill>
                  <a:srgbClr val="777777"/>
                </a:solidFill>
                <a:cs typeface="Arial" pitchFamily="34" charset="0"/>
              </a:rPr>
              <a:t>dificulta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 la </a:t>
            </a:r>
            <a:r>
              <a:rPr lang="en-US" sz="1000" dirty="0" err="1" smtClean="0">
                <a:solidFill>
                  <a:srgbClr val="777777"/>
                </a:solidFill>
                <a:cs typeface="Arial" pitchFamily="34" charset="0"/>
              </a:rPr>
              <a:t>relación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 con los padres (</a:t>
            </a:r>
            <a:r>
              <a:rPr lang="en-US" sz="1000" dirty="0" smtClean="0">
                <a:solidFill>
                  <a:srgbClr val="FF0000"/>
                </a:solidFill>
                <a:cs typeface="Arial" pitchFamily="34" charset="0"/>
              </a:rPr>
              <a:t>11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)</a:t>
            </a:r>
            <a:endParaRPr lang="en-US" sz="1000" dirty="0">
              <a:solidFill>
                <a:srgbClr val="FF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6977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9925531"/>
              </p:ext>
            </p:extLst>
          </p:nvPr>
        </p:nvGraphicFramePr>
        <p:xfrm>
          <a:off x="377666" y="1495497"/>
          <a:ext cx="7927230" cy="4727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62000" y="228600"/>
            <a:ext cx="75428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ctr"/>
            <a:r>
              <a:rPr lang="es-ES_tradnl" sz="2400" dirty="0" smtClean="0">
                <a:solidFill>
                  <a:srgbClr val="0099FF"/>
                </a:solidFill>
                <a:ea typeface="ＭＳ Ｐゴシック" charset="-128"/>
              </a:rPr>
              <a:t>1. Ocultación de la Diabetes</a:t>
            </a:r>
            <a:endParaRPr lang="es-ES_tradnl" sz="2400" dirty="0">
              <a:solidFill>
                <a:srgbClr val="0099FF"/>
              </a:solidFill>
              <a:ea typeface="ＭＳ Ｐゴシック" charset="-128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33400" y="988529"/>
            <a:ext cx="8610600" cy="50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FF"/>
                    </a:gs>
                    <a:gs pos="100000">
                      <a:srgbClr val="D5E5F3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r>
              <a:rPr lang="es-ES" sz="1400" dirty="0">
                <a:solidFill>
                  <a:srgbClr val="616365"/>
                </a:solidFill>
              </a:rPr>
              <a:t>P</a:t>
            </a:r>
            <a:r>
              <a:rPr lang="es-ES" sz="1400" dirty="0" smtClean="0">
                <a:solidFill>
                  <a:srgbClr val="616365"/>
                </a:solidFill>
              </a:rPr>
              <a:t>.11.  </a:t>
            </a:r>
            <a:r>
              <a:rPr lang="es-ES" sz="1400" dirty="0" smtClean="0"/>
              <a:t>¿</a:t>
            </a:r>
            <a:r>
              <a:rPr lang="es-ES" sz="1400" dirty="0"/>
              <a:t>Tratas de ocultar que tienes </a:t>
            </a:r>
            <a:r>
              <a:rPr lang="es-ES" sz="1400" dirty="0" smtClean="0"/>
              <a:t>diabetes? </a:t>
            </a:r>
            <a:r>
              <a:rPr lang="es-ES" sz="1400" dirty="0" smtClean="0">
                <a:solidFill>
                  <a:srgbClr val="FF3300"/>
                </a:solidFill>
              </a:rPr>
              <a:t>(% </a:t>
            </a:r>
            <a:r>
              <a:rPr lang="es-ES" sz="1400" dirty="0">
                <a:solidFill>
                  <a:srgbClr val="FF3300"/>
                </a:solidFill>
              </a:rPr>
              <a:t>- Sugerida </a:t>
            </a:r>
            <a:r>
              <a:rPr lang="es-ES" sz="1400" dirty="0" smtClean="0">
                <a:solidFill>
                  <a:srgbClr val="FF3300"/>
                </a:solidFill>
              </a:rPr>
              <a:t>y única)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990600" y="4776540"/>
            <a:ext cx="121920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Base</a:t>
            </a:r>
            <a:r>
              <a:rPr lang="en-US" sz="1000" dirty="0">
                <a:solidFill>
                  <a:srgbClr val="777777"/>
                </a:solidFill>
                <a:cs typeface="Arial" pitchFamily="34" charset="0"/>
              </a:rPr>
              <a:t>: 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Total (99)</a:t>
            </a:r>
            <a:endParaRPr lang="en-US" sz="1000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57200" y="5562600"/>
            <a:ext cx="8382000" cy="30777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defRPr sz="1400" b="1">
                <a:cs typeface="Arial" charset="0"/>
              </a:defRPr>
            </a:lvl1pPr>
            <a:lvl2pPr marL="742950" indent="-285750" eaLnBrk="0" hangingPunct="0">
              <a:defRPr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9pPr>
          </a:lstStyle>
          <a:p>
            <a:r>
              <a:rPr lang="es-ES" i="1" dirty="0" smtClean="0">
                <a:solidFill>
                  <a:srgbClr val="0070C0"/>
                </a:solidFill>
              </a:rPr>
              <a:t>La mayoría de los niños con diabetes no oculta nunca su enfermedad (72%).</a:t>
            </a:r>
            <a:endParaRPr lang="es-ES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6038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533400" y="1447800"/>
            <a:ext cx="8305800" cy="38862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62000" y="228600"/>
            <a:ext cx="75428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ctr"/>
            <a:r>
              <a:rPr lang="es-ES_tradnl" sz="2400" dirty="0" smtClean="0">
                <a:solidFill>
                  <a:srgbClr val="0099FF"/>
                </a:solidFill>
                <a:ea typeface="ＭＳ Ｐゴシック" charset="-128"/>
              </a:rPr>
              <a:t>1. Sentimientos negativos a la hora de inyectarse.</a:t>
            </a:r>
            <a:endParaRPr lang="es-ES_tradnl" sz="2400" dirty="0">
              <a:solidFill>
                <a:srgbClr val="0099FF"/>
              </a:solidFill>
              <a:ea typeface="ＭＳ Ｐゴシック" charset="-128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33400" y="738664"/>
            <a:ext cx="8610600" cy="50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FF"/>
                    </a:gs>
                    <a:gs pos="100000">
                      <a:srgbClr val="D5E5F3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r>
              <a:rPr lang="es-ES" sz="1400" dirty="0" smtClean="0"/>
              <a:t>P.12 ¿Protestas </a:t>
            </a:r>
            <a:r>
              <a:rPr lang="es-ES" sz="1400" dirty="0"/>
              <a:t>o te enfadas en el momento de inyectarte la insulina? </a:t>
            </a:r>
            <a:r>
              <a:rPr lang="es-ES" sz="1400" dirty="0">
                <a:solidFill>
                  <a:srgbClr val="FF3300"/>
                </a:solidFill>
              </a:rPr>
              <a:t>(% - Sugerida y única)</a:t>
            </a:r>
          </a:p>
        </p:txBody>
      </p:sp>
      <p:graphicFrame>
        <p:nvGraphicFramePr>
          <p:cNvPr id="6" name="Char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0783120"/>
              </p:ext>
            </p:extLst>
          </p:nvPr>
        </p:nvGraphicFramePr>
        <p:xfrm>
          <a:off x="494848" y="1600200"/>
          <a:ext cx="80772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57200" y="5728998"/>
            <a:ext cx="8382000" cy="73866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defRPr sz="1400" b="1">
                <a:cs typeface="Arial" charset="0"/>
              </a:defRPr>
            </a:lvl1pPr>
            <a:lvl2pPr marL="742950" indent="-285750" eaLnBrk="0" hangingPunct="0">
              <a:defRPr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9pPr>
          </a:lstStyle>
          <a:p>
            <a:r>
              <a:rPr lang="es-ES" i="1" dirty="0" smtClean="0">
                <a:solidFill>
                  <a:srgbClr val="0070C0"/>
                </a:solidFill>
              </a:rPr>
              <a:t>Más de la mitad de los niños (63%) afirma que no protesta o se enfada en el momento de inyectarse la insulina, un 35% se queja a veces. A nivel cualitativo, destaca que entre los más pequeños el porcentaje de queja ocasional aumenta sustancialmente (56%)</a:t>
            </a:r>
            <a:endParaRPr lang="es-ES" i="1" dirty="0">
              <a:solidFill>
                <a:srgbClr val="0070C0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981200" y="1295400"/>
            <a:ext cx="1600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i="1" dirty="0" smtClean="0">
                <a:solidFill>
                  <a:schemeClr val="accent1"/>
                </a:solidFill>
              </a:rPr>
              <a:t>% Total</a:t>
            </a:r>
            <a:endParaRPr lang="es-ES" i="1" dirty="0">
              <a:solidFill>
                <a:schemeClr val="accent1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5562600" y="1271516"/>
            <a:ext cx="1981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i="1" dirty="0" smtClean="0">
                <a:solidFill>
                  <a:schemeClr val="accent1"/>
                </a:solidFill>
              </a:rPr>
              <a:t>% Edad</a:t>
            </a:r>
            <a:endParaRPr lang="es-ES" i="1" dirty="0">
              <a:solidFill>
                <a:schemeClr val="accent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4572000" y="3501008"/>
            <a:ext cx="470600" cy="432048"/>
          </a:xfrm>
          <a:prstGeom prst="rect">
            <a:avLst/>
          </a:prstGeom>
          <a:noFill/>
          <a:ln w="28575">
            <a:solidFill>
              <a:srgbClr val="218535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990600" y="5210889"/>
            <a:ext cx="7392304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Base</a:t>
            </a:r>
            <a:r>
              <a:rPr lang="en-US" sz="1000" dirty="0">
                <a:solidFill>
                  <a:srgbClr val="777777"/>
                </a:solidFill>
                <a:cs typeface="Arial" pitchFamily="34" charset="0"/>
              </a:rPr>
              <a:t>: 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Total                                 (99)                                                                   (</a:t>
            </a:r>
            <a:r>
              <a:rPr lang="en-US" sz="1000" dirty="0" smtClean="0">
                <a:solidFill>
                  <a:srgbClr val="FF0000"/>
                </a:solidFill>
                <a:cs typeface="Arial" pitchFamily="34" charset="0"/>
              </a:rPr>
              <a:t>39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)                             (</a:t>
            </a:r>
            <a:r>
              <a:rPr lang="en-US" sz="1000" dirty="0" smtClean="0">
                <a:solidFill>
                  <a:srgbClr val="FF0000"/>
                </a:solidFill>
                <a:cs typeface="Arial" pitchFamily="34" charset="0"/>
              </a:rPr>
              <a:t>28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)                              (</a:t>
            </a:r>
            <a:r>
              <a:rPr lang="en-US" sz="1000" dirty="0" smtClean="0">
                <a:solidFill>
                  <a:srgbClr val="FF0000"/>
                </a:solidFill>
                <a:cs typeface="Arial" pitchFamily="34" charset="0"/>
              </a:rPr>
              <a:t>24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)                              (</a:t>
            </a:r>
            <a:r>
              <a:rPr lang="en-US" sz="1000" dirty="0" smtClean="0">
                <a:solidFill>
                  <a:srgbClr val="FF0000"/>
                </a:solidFill>
                <a:cs typeface="Arial" pitchFamily="34" charset="0"/>
              </a:rPr>
              <a:t>8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)</a:t>
            </a:r>
            <a:endParaRPr lang="en-US" sz="1000" dirty="0">
              <a:solidFill>
                <a:srgbClr val="FF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3637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62000" y="228600"/>
            <a:ext cx="75428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ctr"/>
            <a:r>
              <a:rPr lang="es-ES_tradnl" sz="2400" dirty="0" smtClean="0">
                <a:solidFill>
                  <a:srgbClr val="0099FF"/>
                </a:solidFill>
                <a:ea typeface="ＭＳ Ｐゴシック" charset="-128"/>
              </a:rPr>
              <a:t>1. Actitud hacia la insulina</a:t>
            </a:r>
            <a:endParaRPr lang="es-ES_tradnl" sz="2400" dirty="0">
              <a:solidFill>
                <a:srgbClr val="0099FF"/>
              </a:solidFill>
              <a:ea typeface="ＭＳ Ｐゴシック" charset="-128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33400" y="738664"/>
            <a:ext cx="8610600" cy="1394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FF"/>
                    </a:gs>
                    <a:gs pos="100000">
                      <a:srgbClr val="D5E5F3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r>
              <a:rPr lang="es-ES" sz="1400" dirty="0" smtClean="0"/>
              <a:t>P.13. ¿Sabes medirte la glucosa?  </a:t>
            </a:r>
            <a:r>
              <a:rPr lang="es-ES" sz="1400" dirty="0" smtClean="0">
                <a:solidFill>
                  <a:srgbClr val="FF3300"/>
                </a:solidFill>
              </a:rPr>
              <a:t>(% - Sugerida y única)</a:t>
            </a:r>
          </a:p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r>
              <a:rPr lang="es-ES" sz="1400" dirty="0" smtClean="0"/>
              <a:t>P.14. ¿Sabes cuándo estás alto o bajo de glucosa? </a:t>
            </a:r>
            <a:r>
              <a:rPr lang="es-ES" sz="1400" dirty="0" smtClean="0">
                <a:solidFill>
                  <a:srgbClr val="FF3300"/>
                </a:solidFill>
              </a:rPr>
              <a:t>(% - Sugerida y única)</a:t>
            </a:r>
          </a:p>
        </p:txBody>
      </p:sp>
      <p:graphicFrame>
        <p:nvGraphicFramePr>
          <p:cNvPr id="6" name="Char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3236281"/>
              </p:ext>
            </p:extLst>
          </p:nvPr>
        </p:nvGraphicFramePr>
        <p:xfrm>
          <a:off x="533400" y="1905000"/>
          <a:ext cx="7771496" cy="3514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57200" y="5638800"/>
            <a:ext cx="8382000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defRPr sz="1400" b="1">
                <a:cs typeface="Arial" charset="0"/>
              </a:defRPr>
            </a:lvl1pPr>
            <a:lvl2pPr marL="742950" indent="-285750" eaLnBrk="0" hangingPunct="0">
              <a:defRPr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9pPr>
          </a:lstStyle>
          <a:p>
            <a:r>
              <a:rPr lang="es-ES" i="1" dirty="0" smtClean="0">
                <a:solidFill>
                  <a:srgbClr val="0070C0"/>
                </a:solidFill>
              </a:rPr>
              <a:t>La totalidad de los niños saben medirse la glucosa, y la gran mayoría (96%) sabe diferenciar si esta alto o bajo de glucosa.</a:t>
            </a:r>
            <a:endParaRPr lang="es-ES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2373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62000" y="228600"/>
            <a:ext cx="75428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ctr"/>
            <a:r>
              <a:rPr lang="es-ES_tradnl" sz="2400" dirty="0" smtClean="0">
                <a:solidFill>
                  <a:srgbClr val="0099FF"/>
                </a:solidFill>
                <a:ea typeface="ＭＳ Ｐゴシック" charset="-128"/>
              </a:rPr>
              <a:t>1. Independencia para la medición</a:t>
            </a:r>
            <a:endParaRPr lang="es-ES_tradnl" sz="2400" dirty="0">
              <a:solidFill>
                <a:srgbClr val="0099FF"/>
              </a:solidFill>
              <a:ea typeface="ＭＳ Ｐゴシック" charset="-128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33400" y="1003569"/>
            <a:ext cx="8610600" cy="50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FF"/>
                    </a:gs>
                    <a:gs pos="100000">
                      <a:srgbClr val="D5E5F3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r>
              <a:rPr lang="es-ES" sz="1400" dirty="0" smtClean="0"/>
              <a:t> P.13. ¿Sabes </a:t>
            </a:r>
            <a:r>
              <a:rPr lang="es-ES" sz="1400" dirty="0"/>
              <a:t>medirte la glucosa?  </a:t>
            </a:r>
            <a:r>
              <a:rPr lang="es-ES" sz="1400" dirty="0" smtClean="0">
                <a:solidFill>
                  <a:srgbClr val="FF3300"/>
                </a:solidFill>
              </a:rPr>
              <a:t>(% </a:t>
            </a:r>
            <a:r>
              <a:rPr lang="es-ES" sz="1400" dirty="0">
                <a:solidFill>
                  <a:srgbClr val="FF3300"/>
                </a:solidFill>
              </a:rPr>
              <a:t>- Sugerida </a:t>
            </a:r>
            <a:r>
              <a:rPr lang="es-ES" sz="1400" dirty="0" smtClean="0">
                <a:solidFill>
                  <a:srgbClr val="FF3300"/>
                </a:solidFill>
              </a:rPr>
              <a:t>y única)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926648" y="2783424"/>
            <a:ext cx="121920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Base</a:t>
            </a:r>
            <a:r>
              <a:rPr lang="en-US" sz="1000" dirty="0">
                <a:solidFill>
                  <a:srgbClr val="777777"/>
                </a:solidFill>
                <a:cs typeface="Arial" pitchFamily="34" charset="0"/>
              </a:rPr>
              <a:t>: 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Total (000)</a:t>
            </a:r>
            <a:endParaRPr lang="en-US" sz="1000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323528" y="5857527"/>
            <a:ext cx="8382000" cy="30777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defRPr sz="1400" b="1">
                <a:cs typeface="Arial" charset="0"/>
              </a:defRPr>
            </a:lvl1pPr>
            <a:lvl2pPr marL="742950" indent="-285750" eaLnBrk="0" hangingPunct="0">
              <a:defRPr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9pPr>
          </a:lstStyle>
          <a:p>
            <a:r>
              <a:rPr lang="es-ES" i="1" dirty="0" smtClean="0">
                <a:solidFill>
                  <a:srgbClr val="0070C0"/>
                </a:solidFill>
              </a:rPr>
              <a:t>Todos los niños encuestados afirman que saben medirse la glucosa.</a:t>
            </a:r>
            <a:endParaRPr lang="es-ES" i="1" dirty="0">
              <a:solidFill>
                <a:srgbClr val="0070C0"/>
              </a:solidFill>
            </a:endParaRPr>
          </a:p>
        </p:txBody>
      </p:sp>
      <p:sp>
        <p:nvSpPr>
          <p:cNvPr id="16" name="15 Rectángulo redondeado"/>
          <p:cNvSpPr/>
          <p:nvPr/>
        </p:nvSpPr>
        <p:spPr>
          <a:xfrm>
            <a:off x="469448" y="1636868"/>
            <a:ext cx="8305800" cy="35814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17" name="Char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7987527"/>
              </p:ext>
            </p:extLst>
          </p:nvPr>
        </p:nvGraphicFramePr>
        <p:xfrm>
          <a:off x="430896" y="1789268"/>
          <a:ext cx="80772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17 CuadroTexto"/>
          <p:cNvSpPr txBox="1"/>
          <p:nvPr/>
        </p:nvSpPr>
        <p:spPr>
          <a:xfrm>
            <a:off x="1917248" y="1499508"/>
            <a:ext cx="1600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i="1" dirty="0" smtClean="0">
                <a:solidFill>
                  <a:schemeClr val="accent1"/>
                </a:solidFill>
              </a:rPr>
              <a:t>% Total</a:t>
            </a:r>
            <a:endParaRPr lang="es-ES" i="1" dirty="0">
              <a:solidFill>
                <a:schemeClr val="accent1"/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5498648" y="1475624"/>
            <a:ext cx="1981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i="1" dirty="0" smtClean="0">
                <a:solidFill>
                  <a:schemeClr val="accent1"/>
                </a:solidFill>
              </a:rPr>
              <a:t>% Edad</a:t>
            </a:r>
            <a:endParaRPr lang="es-ES" i="1" dirty="0">
              <a:solidFill>
                <a:schemeClr val="accent1"/>
              </a:solidFill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971600" y="5210889"/>
            <a:ext cx="7392304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Base</a:t>
            </a:r>
            <a:r>
              <a:rPr lang="en-US" sz="1000" dirty="0">
                <a:solidFill>
                  <a:srgbClr val="777777"/>
                </a:solidFill>
                <a:cs typeface="Arial" pitchFamily="34" charset="0"/>
              </a:rPr>
              <a:t>: 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Total                                 (99)                                                                   (</a:t>
            </a:r>
            <a:r>
              <a:rPr lang="en-US" sz="1000" dirty="0" smtClean="0">
                <a:solidFill>
                  <a:srgbClr val="FF0000"/>
                </a:solidFill>
                <a:cs typeface="Arial" pitchFamily="34" charset="0"/>
              </a:rPr>
              <a:t>39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)                             (</a:t>
            </a:r>
            <a:r>
              <a:rPr lang="en-US" sz="1000" dirty="0" smtClean="0">
                <a:solidFill>
                  <a:srgbClr val="FF0000"/>
                </a:solidFill>
                <a:cs typeface="Arial" pitchFamily="34" charset="0"/>
              </a:rPr>
              <a:t>28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)                              (</a:t>
            </a:r>
            <a:r>
              <a:rPr lang="en-US" sz="1000" dirty="0" smtClean="0">
                <a:solidFill>
                  <a:srgbClr val="FF0000"/>
                </a:solidFill>
                <a:cs typeface="Arial" pitchFamily="34" charset="0"/>
              </a:rPr>
              <a:t>24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)                              (</a:t>
            </a:r>
            <a:r>
              <a:rPr lang="en-US" sz="1000" dirty="0" smtClean="0">
                <a:solidFill>
                  <a:srgbClr val="FF0000"/>
                </a:solidFill>
                <a:cs typeface="Arial" pitchFamily="34" charset="0"/>
              </a:rPr>
              <a:t>8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)</a:t>
            </a:r>
            <a:endParaRPr lang="en-US" sz="1000" dirty="0">
              <a:solidFill>
                <a:srgbClr val="FF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700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62000" y="228600"/>
            <a:ext cx="75428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ctr"/>
            <a:r>
              <a:rPr lang="es-ES_tradnl" sz="2400" dirty="0" smtClean="0">
                <a:solidFill>
                  <a:srgbClr val="0099FF"/>
                </a:solidFill>
                <a:ea typeface="ＭＳ Ｐゴシック" charset="-128"/>
              </a:rPr>
              <a:t>1. Conocimiento del nivel de glucosa</a:t>
            </a:r>
            <a:endParaRPr lang="es-ES_tradnl" sz="2400" dirty="0">
              <a:solidFill>
                <a:srgbClr val="0099FF"/>
              </a:solidFill>
              <a:ea typeface="ＭＳ Ｐゴシック" charset="-128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33400" y="1003569"/>
            <a:ext cx="8610600" cy="50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FF"/>
                    </a:gs>
                    <a:gs pos="100000">
                      <a:srgbClr val="D5E5F3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r>
              <a:rPr lang="es-ES" sz="1400" dirty="0" smtClean="0"/>
              <a:t> P.14 ¿Sabes </a:t>
            </a:r>
            <a:r>
              <a:rPr lang="es-ES" sz="1400" dirty="0"/>
              <a:t>cuándo estás alto o bajo de glucosa? </a:t>
            </a:r>
            <a:r>
              <a:rPr lang="es-ES" sz="1400" dirty="0" smtClean="0">
                <a:solidFill>
                  <a:srgbClr val="FF3300"/>
                </a:solidFill>
              </a:rPr>
              <a:t>(% </a:t>
            </a:r>
            <a:r>
              <a:rPr lang="es-ES" sz="1400" dirty="0">
                <a:solidFill>
                  <a:srgbClr val="FF3300"/>
                </a:solidFill>
              </a:rPr>
              <a:t>- Sugerida </a:t>
            </a:r>
            <a:r>
              <a:rPr lang="es-ES" sz="1400" dirty="0" smtClean="0">
                <a:solidFill>
                  <a:srgbClr val="FF3300"/>
                </a:solidFill>
              </a:rPr>
              <a:t>y única)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926648" y="2783424"/>
            <a:ext cx="121920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Base</a:t>
            </a:r>
            <a:r>
              <a:rPr lang="en-US" sz="1000" dirty="0">
                <a:solidFill>
                  <a:srgbClr val="777777"/>
                </a:solidFill>
                <a:cs typeface="Arial" pitchFamily="34" charset="0"/>
              </a:rPr>
              <a:t>: 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Total (000)</a:t>
            </a:r>
            <a:endParaRPr lang="en-US" sz="1000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57200" y="5929535"/>
            <a:ext cx="8382000" cy="30777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defRPr sz="1400" b="1">
                <a:cs typeface="Arial" charset="0"/>
              </a:defRPr>
            </a:lvl1pPr>
            <a:lvl2pPr marL="742950" indent="-285750" eaLnBrk="0" hangingPunct="0">
              <a:defRPr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9pPr>
          </a:lstStyle>
          <a:p>
            <a:r>
              <a:rPr lang="es-ES" i="1" dirty="0" smtClean="0">
                <a:solidFill>
                  <a:srgbClr val="0070C0"/>
                </a:solidFill>
              </a:rPr>
              <a:t>La mayoría de los niños (96%) conocen cuando están altos o bajos de glucosa.</a:t>
            </a:r>
            <a:endParaRPr lang="es-ES" i="1" dirty="0">
              <a:solidFill>
                <a:srgbClr val="0070C0"/>
              </a:solidFill>
            </a:endParaRPr>
          </a:p>
        </p:txBody>
      </p:sp>
      <p:sp>
        <p:nvSpPr>
          <p:cNvPr id="16" name="15 Rectángulo redondeado"/>
          <p:cNvSpPr/>
          <p:nvPr/>
        </p:nvSpPr>
        <p:spPr>
          <a:xfrm>
            <a:off x="469448" y="1636868"/>
            <a:ext cx="8305800" cy="35814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17" name="Char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0064929"/>
              </p:ext>
            </p:extLst>
          </p:nvPr>
        </p:nvGraphicFramePr>
        <p:xfrm>
          <a:off x="430896" y="1789268"/>
          <a:ext cx="80772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17 CuadroTexto"/>
          <p:cNvSpPr txBox="1"/>
          <p:nvPr/>
        </p:nvSpPr>
        <p:spPr>
          <a:xfrm>
            <a:off x="1917248" y="1499508"/>
            <a:ext cx="1600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i="1" dirty="0" smtClean="0">
                <a:solidFill>
                  <a:schemeClr val="accent1"/>
                </a:solidFill>
              </a:rPr>
              <a:t>% Total</a:t>
            </a:r>
            <a:endParaRPr lang="es-ES" i="1" dirty="0">
              <a:solidFill>
                <a:schemeClr val="accent1"/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5498648" y="1475624"/>
            <a:ext cx="1981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i="1" dirty="0" smtClean="0">
                <a:solidFill>
                  <a:schemeClr val="accent1"/>
                </a:solidFill>
              </a:rPr>
              <a:t>% Edad</a:t>
            </a:r>
            <a:endParaRPr lang="es-ES" i="1" dirty="0">
              <a:solidFill>
                <a:schemeClr val="accent1"/>
              </a:solidFill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971600" y="5210889"/>
            <a:ext cx="7392304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Base</a:t>
            </a:r>
            <a:r>
              <a:rPr lang="en-US" sz="1000" dirty="0">
                <a:solidFill>
                  <a:srgbClr val="777777"/>
                </a:solidFill>
                <a:cs typeface="Arial" pitchFamily="34" charset="0"/>
              </a:rPr>
              <a:t>: 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Total                                 (99)                                                                  (</a:t>
            </a:r>
            <a:r>
              <a:rPr lang="en-US" sz="1000" dirty="0" smtClean="0">
                <a:solidFill>
                  <a:srgbClr val="FF0000"/>
                </a:solidFill>
                <a:cs typeface="Arial" pitchFamily="34" charset="0"/>
              </a:rPr>
              <a:t>39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)                             (</a:t>
            </a:r>
            <a:r>
              <a:rPr lang="en-US" sz="1000" dirty="0" smtClean="0">
                <a:solidFill>
                  <a:srgbClr val="FF0000"/>
                </a:solidFill>
                <a:cs typeface="Arial" pitchFamily="34" charset="0"/>
              </a:rPr>
              <a:t>28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)                              (</a:t>
            </a:r>
            <a:r>
              <a:rPr lang="en-US" sz="1000" dirty="0" smtClean="0">
                <a:solidFill>
                  <a:srgbClr val="FF0000"/>
                </a:solidFill>
                <a:cs typeface="Arial" pitchFamily="34" charset="0"/>
              </a:rPr>
              <a:t>24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)                              (</a:t>
            </a:r>
            <a:r>
              <a:rPr lang="en-US" sz="1000" dirty="0" smtClean="0">
                <a:solidFill>
                  <a:srgbClr val="FF0000"/>
                </a:solidFill>
                <a:cs typeface="Arial" pitchFamily="34" charset="0"/>
              </a:rPr>
              <a:t>8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)</a:t>
            </a:r>
            <a:endParaRPr lang="en-US" sz="1000" dirty="0">
              <a:solidFill>
                <a:srgbClr val="FF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4202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755576" y="5929535"/>
            <a:ext cx="7539038" cy="30777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defRPr sz="1400" b="1">
                <a:cs typeface="Arial" charset="0"/>
              </a:defRPr>
            </a:lvl1pPr>
            <a:lvl2pPr marL="742950" indent="-285750" eaLnBrk="0" hangingPunct="0">
              <a:defRPr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9pPr>
          </a:lstStyle>
          <a:p>
            <a:r>
              <a:rPr lang="es-ES" i="1" dirty="0" smtClean="0">
                <a:solidFill>
                  <a:srgbClr val="0070C0"/>
                </a:solidFill>
              </a:rPr>
              <a:t>Más de la mitad de los niños (56%)  no pertenecen a ninguna </a:t>
            </a:r>
            <a:r>
              <a:rPr lang="es-ES" i="1" dirty="0">
                <a:solidFill>
                  <a:srgbClr val="0070C0"/>
                </a:solidFill>
              </a:rPr>
              <a:t>A</a:t>
            </a:r>
            <a:r>
              <a:rPr lang="es-ES" i="1" dirty="0" smtClean="0">
                <a:solidFill>
                  <a:srgbClr val="0070C0"/>
                </a:solidFill>
              </a:rPr>
              <a:t>sociación de Diabéticos.</a:t>
            </a:r>
            <a:endParaRPr lang="es-ES" i="1" dirty="0">
              <a:solidFill>
                <a:srgbClr val="0070C0"/>
              </a:solidFill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762000" y="228600"/>
            <a:ext cx="75428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ctr"/>
            <a:r>
              <a:rPr lang="es-ES_tradnl" sz="2400" dirty="0" smtClean="0">
                <a:solidFill>
                  <a:srgbClr val="0099FF"/>
                </a:solidFill>
                <a:ea typeface="ＭＳ Ｐゴシック" charset="-128"/>
              </a:rPr>
              <a:t>1. Respecto a la Asociación</a:t>
            </a:r>
            <a:endParaRPr lang="es-ES_tradnl" sz="2400" dirty="0">
              <a:solidFill>
                <a:srgbClr val="0099FF"/>
              </a:solidFill>
              <a:ea typeface="ＭＳ Ｐゴシック" charset="-128"/>
            </a:endParaRPr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533400" y="738664"/>
            <a:ext cx="8610600" cy="50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FF"/>
                    </a:gs>
                    <a:gs pos="100000">
                      <a:srgbClr val="D5E5F3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r>
              <a:rPr lang="es-ES" sz="1400" dirty="0" smtClean="0"/>
              <a:t>P.17. ¿Perteneces </a:t>
            </a:r>
            <a:r>
              <a:rPr lang="es-ES" sz="1400" dirty="0"/>
              <a:t>a alguna Asociación de Diabéticos</a:t>
            </a:r>
            <a:r>
              <a:rPr lang="es-ES" sz="1400" dirty="0" smtClean="0"/>
              <a:t>?  </a:t>
            </a:r>
            <a:r>
              <a:rPr lang="es-ES" sz="1400" dirty="0" smtClean="0">
                <a:solidFill>
                  <a:srgbClr val="FF3300"/>
                </a:solidFill>
              </a:rPr>
              <a:t>(% </a:t>
            </a:r>
            <a:r>
              <a:rPr lang="es-ES" sz="1400" dirty="0">
                <a:solidFill>
                  <a:srgbClr val="FF3300"/>
                </a:solidFill>
              </a:rPr>
              <a:t>- Sugerida </a:t>
            </a:r>
            <a:r>
              <a:rPr lang="es-ES" sz="1400" dirty="0" smtClean="0">
                <a:solidFill>
                  <a:srgbClr val="FF3300"/>
                </a:solidFill>
              </a:rPr>
              <a:t>y única)</a:t>
            </a:r>
          </a:p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endParaRPr lang="es-ES" sz="1400" dirty="0"/>
          </a:p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endParaRPr lang="es-ES" sz="1400" dirty="0" smtClean="0">
              <a:solidFill>
                <a:srgbClr val="FF3300"/>
              </a:solidFill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926648" y="2783424"/>
            <a:ext cx="121920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Base</a:t>
            </a:r>
            <a:r>
              <a:rPr lang="en-US" sz="1000" dirty="0">
                <a:solidFill>
                  <a:srgbClr val="777777"/>
                </a:solidFill>
                <a:cs typeface="Arial" pitchFamily="34" charset="0"/>
              </a:rPr>
              <a:t>: 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Total (000)</a:t>
            </a:r>
            <a:endParaRPr lang="en-US" sz="1000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21" name="20 Rectángulo redondeado"/>
          <p:cNvSpPr/>
          <p:nvPr/>
        </p:nvSpPr>
        <p:spPr>
          <a:xfrm>
            <a:off x="469448" y="1636868"/>
            <a:ext cx="8305800" cy="35814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22" name="Char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2442104"/>
              </p:ext>
            </p:extLst>
          </p:nvPr>
        </p:nvGraphicFramePr>
        <p:xfrm>
          <a:off x="430896" y="1789268"/>
          <a:ext cx="80772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4" name="23 CuadroTexto"/>
          <p:cNvSpPr txBox="1"/>
          <p:nvPr/>
        </p:nvSpPr>
        <p:spPr>
          <a:xfrm>
            <a:off x="1917248" y="1499508"/>
            <a:ext cx="1600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i="1" dirty="0" smtClean="0">
                <a:solidFill>
                  <a:schemeClr val="accent1"/>
                </a:solidFill>
              </a:rPr>
              <a:t>% Total</a:t>
            </a:r>
            <a:endParaRPr lang="es-ES" i="1" dirty="0">
              <a:solidFill>
                <a:schemeClr val="accent1"/>
              </a:solidFill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5498648" y="1475624"/>
            <a:ext cx="1981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i="1" dirty="0" smtClean="0">
                <a:solidFill>
                  <a:schemeClr val="accent1"/>
                </a:solidFill>
              </a:rPr>
              <a:t>% Edad</a:t>
            </a:r>
            <a:endParaRPr lang="es-ES" i="1" dirty="0">
              <a:solidFill>
                <a:schemeClr val="accent1"/>
              </a:solidFill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971600" y="5229200"/>
            <a:ext cx="7392304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Base</a:t>
            </a:r>
            <a:r>
              <a:rPr lang="en-US" sz="1000" dirty="0">
                <a:solidFill>
                  <a:srgbClr val="777777"/>
                </a:solidFill>
                <a:cs typeface="Arial" pitchFamily="34" charset="0"/>
              </a:rPr>
              <a:t>: 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Total                                 (99)                                                                  (</a:t>
            </a:r>
            <a:r>
              <a:rPr lang="en-US" sz="1000" dirty="0" smtClean="0">
                <a:solidFill>
                  <a:srgbClr val="FF0000"/>
                </a:solidFill>
                <a:cs typeface="Arial" pitchFamily="34" charset="0"/>
              </a:rPr>
              <a:t>39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)                             (</a:t>
            </a:r>
            <a:r>
              <a:rPr lang="en-US" sz="1000" dirty="0" smtClean="0">
                <a:solidFill>
                  <a:srgbClr val="FF0000"/>
                </a:solidFill>
                <a:cs typeface="Arial" pitchFamily="34" charset="0"/>
              </a:rPr>
              <a:t>28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)                              (</a:t>
            </a:r>
            <a:r>
              <a:rPr lang="en-US" sz="1000" dirty="0" smtClean="0">
                <a:solidFill>
                  <a:srgbClr val="FF0000"/>
                </a:solidFill>
                <a:cs typeface="Arial" pitchFamily="34" charset="0"/>
              </a:rPr>
              <a:t>24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)                              (</a:t>
            </a:r>
            <a:r>
              <a:rPr lang="en-US" sz="1000" dirty="0" smtClean="0">
                <a:solidFill>
                  <a:srgbClr val="FF0000"/>
                </a:solidFill>
                <a:cs typeface="Arial" pitchFamily="34" charset="0"/>
              </a:rPr>
              <a:t>8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)</a:t>
            </a:r>
            <a:endParaRPr lang="en-US" sz="1000" dirty="0">
              <a:solidFill>
                <a:srgbClr val="FF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54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2" descr="monic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914400"/>
            <a:ext cx="22860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593725" y="723900"/>
            <a:ext cx="7234238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kern="1200" cap="all" baseline="0">
                <a:solidFill>
                  <a:srgbClr val="009DD9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</a:defRPr>
            </a:lvl9pPr>
          </a:lstStyle>
          <a:p>
            <a:r>
              <a:rPr lang="en-US" altLang="es-ES" smtClean="0">
                <a:ea typeface="ＭＳ Ｐゴシック" pitchFamily="34" charset="-128"/>
              </a:rPr>
              <a:t>ÍNDICE</a:t>
            </a:r>
          </a:p>
        </p:txBody>
      </p:sp>
      <p:grpSp>
        <p:nvGrpSpPr>
          <p:cNvPr id="11" name="Group 40"/>
          <p:cNvGrpSpPr>
            <a:grpSpLocks/>
          </p:cNvGrpSpPr>
          <p:nvPr/>
        </p:nvGrpSpPr>
        <p:grpSpPr bwMode="auto">
          <a:xfrm>
            <a:off x="687388" y="1862138"/>
            <a:ext cx="6096000" cy="476250"/>
            <a:chOff x="673098" y="1737976"/>
            <a:chExt cx="7680926" cy="475488"/>
          </a:xfrm>
        </p:grpSpPr>
        <p:sp>
          <p:nvSpPr>
            <p:cNvPr id="12" name="Rektangel 30"/>
            <p:cNvSpPr>
              <a:spLocks noChangeArrowheads="1"/>
            </p:cNvSpPr>
            <p:nvPr/>
          </p:nvSpPr>
          <p:spPr bwMode="auto">
            <a:xfrm>
              <a:off x="691100" y="1737976"/>
              <a:ext cx="7662924" cy="475488"/>
            </a:xfrm>
            <a:prstGeom prst="rect">
              <a:avLst/>
            </a:prstGeom>
            <a:solidFill>
              <a:srgbClr val="FFFFFF">
                <a:lumMod val="85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da-DK" sz="1400" kern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kstboks 44"/>
            <p:cNvSpPr txBox="1">
              <a:spLocks noChangeArrowheads="1"/>
            </p:cNvSpPr>
            <p:nvPr/>
          </p:nvSpPr>
          <p:spPr bwMode="auto">
            <a:xfrm>
              <a:off x="1303384" y="1806130"/>
              <a:ext cx="6228250" cy="339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s-ES" altLang="es-ES" sz="1600" b="0">
                  <a:solidFill>
                    <a:srgbClr val="171717"/>
                  </a:solidFill>
                  <a:cs typeface="Arial" charset="0"/>
                </a:rPr>
                <a:t>Executive Summary y Ficha técnica</a:t>
              </a:r>
              <a:endParaRPr lang="es-ES" altLang="es-ES" sz="1600" b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4" name="Rektangel 7"/>
            <p:cNvSpPr>
              <a:spLocks noChangeArrowheads="1"/>
            </p:cNvSpPr>
            <p:nvPr/>
          </p:nvSpPr>
          <p:spPr bwMode="auto">
            <a:xfrm>
              <a:off x="673098" y="1737976"/>
              <a:ext cx="474057" cy="475488"/>
            </a:xfrm>
            <a:prstGeom prst="rect">
              <a:avLst/>
            </a:prstGeom>
            <a:solidFill>
              <a:srgbClr val="0082D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indent="-342900">
                <a:buFont typeface="Arial" charset="0"/>
                <a:buAutoNum type="arabicPeriod"/>
                <a:defRPr/>
              </a:pPr>
              <a:endParaRPr lang="en-US" kern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endParaRPr>
            </a:p>
          </p:txBody>
        </p:sp>
        <p:sp>
          <p:nvSpPr>
            <p:cNvPr id="15" name="Tekstboks 84"/>
            <p:cNvSpPr txBox="1">
              <a:spLocks noChangeArrowheads="1"/>
            </p:cNvSpPr>
            <p:nvPr/>
          </p:nvSpPr>
          <p:spPr bwMode="auto">
            <a:xfrm>
              <a:off x="693100" y="1791865"/>
              <a:ext cx="430051" cy="3677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indent="-342900">
                <a:defRPr/>
              </a:pPr>
              <a:r>
                <a:rPr lang="en-US" kern="0" noProof="1">
                  <a:solidFill>
                    <a:srgbClr val="FFFFFF"/>
                  </a:solidFill>
                  <a:cs typeface="Arial" charset="0"/>
                </a:rPr>
                <a:t>1</a:t>
              </a:r>
            </a:p>
          </p:txBody>
        </p:sp>
      </p:grpSp>
      <p:grpSp>
        <p:nvGrpSpPr>
          <p:cNvPr id="16" name="Group 46"/>
          <p:cNvGrpSpPr>
            <a:grpSpLocks/>
          </p:cNvGrpSpPr>
          <p:nvPr/>
        </p:nvGrpSpPr>
        <p:grpSpPr bwMode="auto">
          <a:xfrm>
            <a:off x="685800" y="2438400"/>
            <a:ext cx="6096000" cy="476250"/>
            <a:chOff x="673098" y="1737976"/>
            <a:chExt cx="7680926" cy="475488"/>
          </a:xfrm>
        </p:grpSpPr>
        <p:sp>
          <p:nvSpPr>
            <p:cNvPr id="17" name="Rektangel 30"/>
            <p:cNvSpPr>
              <a:spLocks noChangeArrowheads="1"/>
            </p:cNvSpPr>
            <p:nvPr/>
          </p:nvSpPr>
          <p:spPr bwMode="auto">
            <a:xfrm>
              <a:off x="691101" y="1737976"/>
              <a:ext cx="7662923" cy="475488"/>
            </a:xfrm>
            <a:prstGeom prst="rect">
              <a:avLst/>
            </a:prstGeom>
            <a:solidFill>
              <a:srgbClr val="FFFFFF">
                <a:lumMod val="85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da-DK" sz="1400" kern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Tekstboks 44"/>
            <p:cNvSpPr txBox="1">
              <a:spLocks noChangeArrowheads="1"/>
            </p:cNvSpPr>
            <p:nvPr/>
          </p:nvSpPr>
          <p:spPr bwMode="auto">
            <a:xfrm>
              <a:off x="1303385" y="1806130"/>
              <a:ext cx="6075837" cy="339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s-ES" altLang="es-ES" sz="1600" b="0">
                  <a:solidFill>
                    <a:srgbClr val="171717"/>
                  </a:solidFill>
                  <a:cs typeface="Arial" charset="0"/>
                </a:rPr>
                <a:t>Análisis de resultados</a:t>
              </a:r>
              <a:endParaRPr lang="es-ES" altLang="es-ES" sz="1600" b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9" name="Rektangel 7"/>
            <p:cNvSpPr>
              <a:spLocks noChangeArrowheads="1"/>
            </p:cNvSpPr>
            <p:nvPr/>
          </p:nvSpPr>
          <p:spPr bwMode="auto">
            <a:xfrm>
              <a:off x="673098" y="1737976"/>
              <a:ext cx="474058" cy="475488"/>
            </a:xfrm>
            <a:prstGeom prst="rect">
              <a:avLst/>
            </a:prstGeom>
            <a:solidFill>
              <a:srgbClr val="0082D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indent="-342900">
                <a:buFont typeface="Arial" charset="0"/>
                <a:buAutoNum type="arabicPeriod"/>
                <a:defRPr/>
              </a:pPr>
              <a:endParaRPr lang="en-US" kern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endParaRPr>
            </a:p>
          </p:txBody>
        </p:sp>
        <p:sp>
          <p:nvSpPr>
            <p:cNvPr id="20" name="Tekstboks 84"/>
            <p:cNvSpPr txBox="1">
              <a:spLocks noChangeArrowheads="1"/>
            </p:cNvSpPr>
            <p:nvPr/>
          </p:nvSpPr>
          <p:spPr bwMode="auto">
            <a:xfrm>
              <a:off x="693100" y="1791865"/>
              <a:ext cx="430052" cy="3677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indent="-342900">
                <a:defRPr/>
              </a:pPr>
              <a:r>
                <a:rPr lang="en-US" kern="0" noProof="1">
                  <a:solidFill>
                    <a:srgbClr val="FFFFFF"/>
                  </a:solidFill>
                  <a:cs typeface="Arial" charset="0"/>
                </a:rPr>
                <a:t>2</a:t>
              </a:r>
            </a:p>
          </p:txBody>
        </p:sp>
      </p:grpSp>
      <p:grpSp>
        <p:nvGrpSpPr>
          <p:cNvPr id="21" name="Group 51"/>
          <p:cNvGrpSpPr>
            <a:grpSpLocks/>
          </p:cNvGrpSpPr>
          <p:nvPr/>
        </p:nvGrpSpPr>
        <p:grpSpPr bwMode="auto">
          <a:xfrm>
            <a:off x="685800" y="3005138"/>
            <a:ext cx="6096000" cy="476250"/>
            <a:chOff x="673098" y="1737976"/>
            <a:chExt cx="7680926" cy="475488"/>
          </a:xfrm>
        </p:grpSpPr>
        <p:sp>
          <p:nvSpPr>
            <p:cNvPr id="22" name="Rektangel 30"/>
            <p:cNvSpPr>
              <a:spLocks noChangeArrowheads="1"/>
            </p:cNvSpPr>
            <p:nvPr/>
          </p:nvSpPr>
          <p:spPr bwMode="auto">
            <a:xfrm>
              <a:off x="691101" y="1737976"/>
              <a:ext cx="7662923" cy="475488"/>
            </a:xfrm>
            <a:prstGeom prst="rect">
              <a:avLst/>
            </a:prstGeom>
            <a:solidFill>
              <a:srgbClr val="FFFFFF">
                <a:lumMod val="85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da-DK" sz="1400" kern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Tekstboks 44"/>
            <p:cNvSpPr txBox="1">
              <a:spLocks noChangeArrowheads="1"/>
            </p:cNvSpPr>
            <p:nvPr/>
          </p:nvSpPr>
          <p:spPr bwMode="auto">
            <a:xfrm>
              <a:off x="1303385" y="1806129"/>
              <a:ext cx="6152043" cy="339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s-ES" altLang="es-ES" sz="1600" b="0">
                  <a:solidFill>
                    <a:srgbClr val="171717"/>
                  </a:solidFill>
                  <a:cs typeface="Arial" charset="0"/>
                </a:rPr>
                <a:t>Conclusiones</a:t>
              </a:r>
              <a:endParaRPr lang="es-ES" altLang="es-ES" sz="1600" b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7" name="Rektangel 7"/>
            <p:cNvSpPr>
              <a:spLocks noChangeArrowheads="1"/>
            </p:cNvSpPr>
            <p:nvPr/>
          </p:nvSpPr>
          <p:spPr bwMode="auto">
            <a:xfrm>
              <a:off x="673098" y="1737976"/>
              <a:ext cx="474058" cy="475488"/>
            </a:xfrm>
            <a:prstGeom prst="rect">
              <a:avLst/>
            </a:prstGeom>
            <a:solidFill>
              <a:srgbClr val="0082D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indent="-342900">
                <a:buFont typeface="Arial" charset="0"/>
                <a:buAutoNum type="arabicPeriod"/>
                <a:defRPr/>
              </a:pPr>
              <a:endParaRPr lang="en-US" kern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endParaRPr>
            </a:p>
          </p:txBody>
        </p:sp>
        <p:sp>
          <p:nvSpPr>
            <p:cNvPr id="28" name="Tekstboks 84"/>
            <p:cNvSpPr txBox="1">
              <a:spLocks noChangeArrowheads="1"/>
            </p:cNvSpPr>
            <p:nvPr/>
          </p:nvSpPr>
          <p:spPr bwMode="auto">
            <a:xfrm>
              <a:off x="693100" y="1791865"/>
              <a:ext cx="430052" cy="3677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indent="-342900">
                <a:defRPr/>
              </a:pPr>
              <a:r>
                <a:rPr lang="en-US" kern="0" noProof="1">
                  <a:solidFill>
                    <a:srgbClr val="FFFFFF"/>
                  </a:solidFill>
                  <a:cs typeface="Arial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0174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919162" y="6218148"/>
            <a:ext cx="7539038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defRPr sz="1400" b="1">
                <a:cs typeface="Arial" charset="0"/>
              </a:defRPr>
            </a:lvl1pPr>
            <a:lvl2pPr marL="742950" indent="-285750" eaLnBrk="0" hangingPunct="0">
              <a:defRPr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9pPr>
          </a:lstStyle>
          <a:p>
            <a:r>
              <a:rPr lang="es-ES" i="1" dirty="0" smtClean="0">
                <a:solidFill>
                  <a:srgbClr val="0070C0"/>
                </a:solidFill>
              </a:rPr>
              <a:t>Entre los que pertenecen a una Asociación de Diabéticos, cerca de la mitad (45%) afirma que su asociación promueve actividades de integración en su colegio </a:t>
            </a:r>
            <a:endParaRPr lang="es-ES" i="1" dirty="0">
              <a:solidFill>
                <a:srgbClr val="0070C0"/>
              </a:solidFill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762000" y="228600"/>
            <a:ext cx="75428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ctr"/>
            <a:r>
              <a:rPr lang="es-ES_tradnl" sz="2400" dirty="0" smtClean="0">
                <a:solidFill>
                  <a:srgbClr val="0099FF"/>
                </a:solidFill>
                <a:ea typeface="ＭＳ Ｐゴシック" charset="-128"/>
              </a:rPr>
              <a:t>1. Respecto a la Asociación</a:t>
            </a:r>
            <a:endParaRPr lang="es-ES_tradnl" sz="2400" dirty="0">
              <a:solidFill>
                <a:srgbClr val="0099FF"/>
              </a:solidFill>
              <a:ea typeface="ＭＳ Ｐゴシック" charset="-128"/>
            </a:endParaRPr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533400" y="738664"/>
            <a:ext cx="8610600" cy="50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FF"/>
                    </a:gs>
                    <a:gs pos="100000">
                      <a:srgbClr val="D5E5F3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r>
              <a:rPr lang="es-ES" sz="1400" dirty="0" smtClean="0"/>
              <a:t>P.18.  ¿Sabes </a:t>
            </a:r>
            <a:r>
              <a:rPr lang="es-ES" sz="1400" dirty="0"/>
              <a:t>si tu Asociación de Diabéticos organiza o colabora en actividades para que te sientas más a gusto o hacerte más fácil tu vida en el colegio</a:t>
            </a:r>
            <a:r>
              <a:rPr lang="es-ES" sz="1400" dirty="0" smtClean="0"/>
              <a:t>? </a:t>
            </a:r>
            <a:r>
              <a:rPr lang="es-ES" sz="1400" dirty="0" smtClean="0">
                <a:solidFill>
                  <a:srgbClr val="FF3300"/>
                </a:solidFill>
              </a:rPr>
              <a:t>(% </a:t>
            </a:r>
            <a:r>
              <a:rPr lang="es-ES" sz="1400" dirty="0">
                <a:solidFill>
                  <a:srgbClr val="FF3300"/>
                </a:solidFill>
              </a:rPr>
              <a:t>- Sugerida </a:t>
            </a:r>
            <a:r>
              <a:rPr lang="es-ES" sz="1400" dirty="0" smtClean="0">
                <a:solidFill>
                  <a:srgbClr val="FF3300"/>
                </a:solidFill>
              </a:rPr>
              <a:t>y única)</a:t>
            </a:r>
          </a:p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endParaRPr lang="es-ES" sz="1400" dirty="0"/>
          </a:p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endParaRPr lang="es-ES" sz="1400" dirty="0" smtClean="0">
              <a:solidFill>
                <a:srgbClr val="FF3300"/>
              </a:solidFill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926648" y="3198704"/>
            <a:ext cx="121920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Base</a:t>
            </a:r>
            <a:r>
              <a:rPr lang="en-US" sz="1000" dirty="0">
                <a:solidFill>
                  <a:srgbClr val="777777"/>
                </a:solidFill>
                <a:cs typeface="Arial" pitchFamily="34" charset="0"/>
              </a:rPr>
              <a:t>: 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Total (000)</a:t>
            </a:r>
            <a:endParaRPr lang="en-US" sz="1000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21" name="20 Rectángulo redondeado"/>
          <p:cNvSpPr/>
          <p:nvPr/>
        </p:nvSpPr>
        <p:spPr>
          <a:xfrm>
            <a:off x="469448" y="2052148"/>
            <a:ext cx="8305800" cy="35814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22" name="Char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6691162"/>
              </p:ext>
            </p:extLst>
          </p:nvPr>
        </p:nvGraphicFramePr>
        <p:xfrm>
          <a:off x="430896" y="2204548"/>
          <a:ext cx="80772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4" name="23 CuadroTexto"/>
          <p:cNvSpPr txBox="1"/>
          <p:nvPr/>
        </p:nvSpPr>
        <p:spPr>
          <a:xfrm>
            <a:off x="1917248" y="1914788"/>
            <a:ext cx="1600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i="1" dirty="0" smtClean="0">
                <a:solidFill>
                  <a:schemeClr val="accent1"/>
                </a:solidFill>
              </a:rPr>
              <a:t>% Total</a:t>
            </a:r>
            <a:endParaRPr lang="es-ES" i="1" dirty="0">
              <a:solidFill>
                <a:schemeClr val="accent1"/>
              </a:solidFill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5498648" y="1890904"/>
            <a:ext cx="1981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i="1" dirty="0" smtClean="0">
                <a:solidFill>
                  <a:schemeClr val="accent1"/>
                </a:solidFill>
              </a:rPr>
              <a:t>% Edad </a:t>
            </a:r>
            <a:endParaRPr lang="es-ES" i="1" dirty="0">
              <a:solidFill>
                <a:schemeClr val="accent1"/>
              </a:solidFill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683568" y="5644480"/>
            <a:ext cx="7392304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Base</a:t>
            </a:r>
            <a:r>
              <a:rPr lang="en-US" sz="1000" dirty="0">
                <a:solidFill>
                  <a:srgbClr val="777777"/>
                </a:solidFill>
                <a:cs typeface="Arial" pitchFamily="34" charset="0"/>
              </a:rPr>
              <a:t>: </a:t>
            </a:r>
            <a:r>
              <a:rPr lang="en-US" sz="1000" dirty="0" err="1" smtClean="0">
                <a:solidFill>
                  <a:srgbClr val="777777"/>
                </a:solidFill>
                <a:cs typeface="Arial" pitchFamily="34" charset="0"/>
              </a:rPr>
              <a:t>Pertenecen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 a </a:t>
            </a:r>
            <a:r>
              <a:rPr lang="en-US" sz="1000" dirty="0" err="1" smtClean="0">
                <a:solidFill>
                  <a:srgbClr val="777777"/>
                </a:solidFill>
                <a:cs typeface="Arial" pitchFamily="34" charset="0"/>
              </a:rPr>
              <a:t>Asociación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   (42)                                                                  (</a:t>
            </a:r>
            <a:r>
              <a:rPr lang="en-US" sz="1000" dirty="0" smtClean="0">
                <a:solidFill>
                  <a:srgbClr val="FF0000"/>
                </a:solidFill>
                <a:cs typeface="Arial" pitchFamily="34" charset="0"/>
              </a:rPr>
              <a:t>18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)                             (</a:t>
            </a:r>
            <a:r>
              <a:rPr lang="en-US" sz="1000" dirty="0" smtClean="0">
                <a:solidFill>
                  <a:srgbClr val="FF0000"/>
                </a:solidFill>
                <a:cs typeface="Arial" pitchFamily="34" charset="0"/>
              </a:rPr>
              <a:t>12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)                              (</a:t>
            </a:r>
            <a:r>
              <a:rPr lang="en-US" sz="1000" dirty="0" smtClean="0">
                <a:solidFill>
                  <a:srgbClr val="FF0000"/>
                </a:solidFill>
                <a:cs typeface="Arial" pitchFamily="34" charset="0"/>
              </a:rPr>
              <a:t>8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)                              (</a:t>
            </a:r>
            <a:r>
              <a:rPr lang="en-US" sz="1000" dirty="0" smtClean="0">
                <a:solidFill>
                  <a:srgbClr val="FF0000"/>
                </a:solidFill>
                <a:cs typeface="Arial" pitchFamily="34" charset="0"/>
              </a:rPr>
              <a:t>4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)</a:t>
            </a:r>
            <a:endParaRPr lang="en-US" sz="1000" dirty="0">
              <a:solidFill>
                <a:srgbClr val="FF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1386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088990" y="3038773"/>
            <a:ext cx="6978810" cy="1694854"/>
          </a:xfrm>
        </p:spPr>
        <p:txBody>
          <a:bodyPr>
            <a:normAutofit/>
          </a:bodyPr>
          <a:lstStyle/>
          <a:p>
            <a:r>
              <a:rPr lang="en-US" dirty="0" smtClean="0"/>
              <a:t>3. </a:t>
            </a:r>
            <a:r>
              <a:rPr lang="en-US" dirty="0" err="1" smtClean="0"/>
              <a:t>Análisis</a:t>
            </a:r>
            <a:r>
              <a:rPr lang="en-US" dirty="0" smtClean="0"/>
              <a:t> de RESULTADOS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2800" b="1" i="1" dirty="0" smtClean="0"/>
              <a:t>2. En el </a:t>
            </a:r>
            <a:r>
              <a:rPr lang="en-US" sz="2800" b="1" i="1" dirty="0" err="1" smtClean="0"/>
              <a:t>colegio</a:t>
            </a:r>
            <a:endParaRPr 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val="386572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 redondeado"/>
          <p:cNvSpPr/>
          <p:nvPr/>
        </p:nvSpPr>
        <p:spPr>
          <a:xfrm>
            <a:off x="762000" y="1245632"/>
            <a:ext cx="5467400" cy="4559632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62000" y="228600"/>
            <a:ext cx="75428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ctr"/>
            <a:r>
              <a:rPr lang="es-ES_tradnl" sz="2400" dirty="0" smtClean="0">
                <a:solidFill>
                  <a:srgbClr val="0099FF"/>
                </a:solidFill>
                <a:ea typeface="ＭＳ Ｐゴシック" charset="-128"/>
              </a:rPr>
              <a:t>2. Conocedores de la enfermedad</a:t>
            </a:r>
            <a:endParaRPr lang="es-ES_tradnl" sz="2400" dirty="0">
              <a:solidFill>
                <a:srgbClr val="0099FF"/>
              </a:solidFill>
              <a:ea typeface="ＭＳ Ｐゴシック" charset="-128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33400" y="738664"/>
            <a:ext cx="8610600" cy="50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FF"/>
                    </a:gs>
                    <a:gs pos="100000">
                      <a:srgbClr val="D5E5F3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r>
              <a:rPr lang="es-ES" sz="1400" dirty="0" smtClean="0"/>
              <a:t>P.19.  ¿Quién </a:t>
            </a:r>
            <a:r>
              <a:rPr lang="es-ES" sz="1400" dirty="0"/>
              <a:t>sabe en el colegio que tienes diabetes? </a:t>
            </a:r>
            <a:r>
              <a:rPr lang="es-ES" sz="1400" dirty="0" smtClean="0">
                <a:solidFill>
                  <a:srgbClr val="FF3300"/>
                </a:solidFill>
              </a:rPr>
              <a:t>(% </a:t>
            </a:r>
            <a:r>
              <a:rPr lang="es-ES" sz="1400" dirty="0">
                <a:solidFill>
                  <a:srgbClr val="FF3300"/>
                </a:solidFill>
              </a:rPr>
              <a:t>- múltiple)</a:t>
            </a:r>
          </a:p>
        </p:txBody>
      </p:sp>
      <p:graphicFrame>
        <p:nvGraphicFramePr>
          <p:cNvPr id="15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1985958"/>
              </p:ext>
            </p:extLst>
          </p:nvPr>
        </p:nvGraphicFramePr>
        <p:xfrm>
          <a:off x="814172" y="1087048"/>
          <a:ext cx="5572655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4 Rectángulo redondeado"/>
          <p:cNvSpPr/>
          <p:nvPr/>
        </p:nvSpPr>
        <p:spPr>
          <a:xfrm>
            <a:off x="5953475" y="1642983"/>
            <a:ext cx="2944505" cy="874594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6" name="Char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5252334"/>
              </p:ext>
            </p:extLst>
          </p:nvPr>
        </p:nvGraphicFramePr>
        <p:xfrm>
          <a:off x="6050146" y="1755577"/>
          <a:ext cx="2847833" cy="76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6 Rectángulo redondeado"/>
          <p:cNvSpPr/>
          <p:nvPr/>
        </p:nvSpPr>
        <p:spPr>
          <a:xfrm>
            <a:off x="5953475" y="2935406"/>
            <a:ext cx="2944505" cy="874594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Rectángulo redondeado"/>
          <p:cNvSpPr/>
          <p:nvPr/>
        </p:nvSpPr>
        <p:spPr>
          <a:xfrm>
            <a:off x="5953475" y="4230806"/>
            <a:ext cx="2944505" cy="874594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CuadroTexto"/>
          <p:cNvSpPr txBox="1"/>
          <p:nvPr/>
        </p:nvSpPr>
        <p:spPr>
          <a:xfrm>
            <a:off x="6074600" y="2743200"/>
            <a:ext cx="223029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400" i="1" dirty="0" smtClean="0">
                <a:solidFill>
                  <a:schemeClr val="accent1"/>
                </a:solidFill>
              </a:rPr>
              <a:t>% Responsable comedor</a:t>
            </a:r>
            <a:endParaRPr lang="es-ES" sz="1400" i="1" dirty="0">
              <a:solidFill>
                <a:schemeClr val="accent1"/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6074599" y="4035623"/>
            <a:ext cx="228998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400" i="1" dirty="0" smtClean="0">
                <a:solidFill>
                  <a:schemeClr val="accent1"/>
                </a:solidFill>
              </a:rPr>
              <a:t>% Enfermero/a</a:t>
            </a:r>
            <a:endParaRPr lang="es-ES" sz="1400" i="1" dirty="0">
              <a:solidFill>
                <a:schemeClr val="accent1"/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6084168" y="1465039"/>
            <a:ext cx="188177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400" i="1" dirty="0" smtClean="0">
                <a:solidFill>
                  <a:schemeClr val="accent1"/>
                </a:solidFill>
              </a:rPr>
              <a:t>% Profesor / Tutor</a:t>
            </a:r>
            <a:endParaRPr lang="es-ES" sz="1400" i="1" dirty="0">
              <a:solidFill>
                <a:schemeClr val="accent1"/>
              </a:solidFill>
            </a:endParaRPr>
          </a:p>
        </p:txBody>
      </p:sp>
      <p:graphicFrame>
        <p:nvGraphicFramePr>
          <p:cNvPr id="19" name="Char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3171725"/>
              </p:ext>
            </p:extLst>
          </p:nvPr>
        </p:nvGraphicFramePr>
        <p:xfrm>
          <a:off x="6017921" y="2991703"/>
          <a:ext cx="2847833" cy="76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0" name="Char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2301312"/>
              </p:ext>
            </p:extLst>
          </p:nvPr>
        </p:nvGraphicFramePr>
        <p:xfrm>
          <a:off x="6001810" y="4287103"/>
          <a:ext cx="2847833" cy="76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6444208" y="5054987"/>
            <a:ext cx="2312521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(</a:t>
            </a:r>
            <a:r>
              <a:rPr lang="en-US" sz="1000" dirty="0" smtClean="0">
                <a:solidFill>
                  <a:srgbClr val="FF0000"/>
                </a:solidFill>
                <a:cs typeface="Arial" pitchFamily="34" charset="0"/>
              </a:rPr>
              <a:t>39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)               (</a:t>
            </a:r>
            <a:r>
              <a:rPr lang="en-US" sz="1000" dirty="0" smtClean="0">
                <a:solidFill>
                  <a:srgbClr val="FF0000"/>
                </a:solidFill>
                <a:cs typeface="Arial" pitchFamily="34" charset="0"/>
              </a:rPr>
              <a:t>28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)              (</a:t>
            </a:r>
            <a:r>
              <a:rPr lang="en-US" sz="1000" dirty="0" smtClean="0">
                <a:solidFill>
                  <a:srgbClr val="FF0000"/>
                </a:solidFill>
                <a:cs typeface="Arial" pitchFamily="34" charset="0"/>
              </a:rPr>
              <a:t>24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)                (</a:t>
            </a:r>
            <a:r>
              <a:rPr lang="en-US" sz="1000" dirty="0">
                <a:solidFill>
                  <a:srgbClr val="FF0000"/>
                </a:solidFill>
                <a:cs typeface="Arial" pitchFamily="34" charset="0"/>
              </a:rPr>
              <a:t>8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)</a:t>
            </a:r>
            <a:endParaRPr lang="en-US" sz="1000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919162" y="5929535"/>
            <a:ext cx="7539038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defRPr sz="1400" b="1">
                <a:cs typeface="Arial" charset="0"/>
              </a:defRPr>
            </a:lvl1pPr>
            <a:lvl2pPr marL="742950" indent="-285750" eaLnBrk="0" hangingPunct="0">
              <a:defRPr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9pPr>
          </a:lstStyle>
          <a:p>
            <a:r>
              <a:rPr lang="es-ES" i="1" dirty="0" smtClean="0">
                <a:solidFill>
                  <a:srgbClr val="0070C0"/>
                </a:solidFill>
              </a:rPr>
              <a:t>La diabetes del niño es conocida por su círculo más cercano dentro del colegio: Compañeros, profesor/tutor, profesor de educación física, jefe de estudios</a:t>
            </a:r>
            <a:r>
              <a:rPr lang="es-ES" i="1" dirty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839854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713095" y="1389430"/>
            <a:ext cx="5257800" cy="419981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14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1533127"/>
              </p:ext>
            </p:extLst>
          </p:nvPr>
        </p:nvGraphicFramePr>
        <p:xfrm>
          <a:off x="685800" y="1389430"/>
          <a:ext cx="6464300" cy="41344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997666" y="5802868"/>
            <a:ext cx="7539038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defRPr sz="1400" b="1">
                <a:cs typeface="Arial" charset="0"/>
              </a:defRPr>
            </a:lvl1pPr>
            <a:lvl2pPr marL="742950" indent="-285750" eaLnBrk="0" hangingPunct="0">
              <a:defRPr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9pPr>
          </a:lstStyle>
          <a:p>
            <a:r>
              <a:rPr lang="es-ES" i="1" dirty="0" smtClean="0">
                <a:solidFill>
                  <a:srgbClr val="0070C0"/>
                </a:solidFill>
              </a:rPr>
              <a:t>Los niños con Diabetes consideran que el control de su diabetes sería mejor si los profesores estuvieran mejor informados así como sus compañeros (50% y 47%, respectivamente).</a:t>
            </a:r>
            <a:endParaRPr lang="es-ES" i="1" dirty="0">
              <a:solidFill>
                <a:srgbClr val="0070C0"/>
              </a:solidFill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762000" y="228600"/>
            <a:ext cx="75428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ctr"/>
            <a:r>
              <a:rPr lang="es-ES_tradnl" sz="2400" dirty="0" smtClean="0">
                <a:solidFill>
                  <a:srgbClr val="0099FF"/>
                </a:solidFill>
                <a:ea typeface="ＭＳ Ｐゴシック" charset="-128"/>
              </a:rPr>
              <a:t>2. Ayuda para mejor el control de la Diabetes</a:t>
            </a:r>
            <a:endParaRPr lang="es-ES_tradnl" sz="2400" dirty="0">
              <a:solidFill>
                <a:srgbClr val="0099FF"/>
              </a:solidFill>
              <a:ea typeface="ＭＳ Ｐゴシック" charset="-128"/>
            </a:endParaRPr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533400" y="738664"/>
            <a:ext cx="8610600" cy="50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FF"/>
                    </a:gs>
                    <a:gs pos="100000">
                      <a:srgbClr val="D5E5F3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r>
              <a:rPr lang="es-ES" sz="1400" dirty="0" smtClean="0"/>
              <a:t>P.16   ¿Qué </a:t>
            </a:r>
            <a:r>
              <a:rPr lang="es-ES" sz="1400" dirty="0"/>
              <a:t>tipo de ayuda en el colegio crees que podría mejorar el control de tu diabetes</a:t>
            </a:r>
            <a:r>
              <a:rPr lang="es-ES" sz="1400" dirty="0" smtClean="0"/>
              <a:t>?   </a:t>
            </a:r>
            <a:r>
              <a:rPr lang="es-ES" sz="1400" dirty="0" smtClean="0">
                <a:solidFill>
                  <a:srgbClr val="FF3300"/>
                </a:solidFill>
              </a:rPr>
              <a:t>(% </a:t>
            </a:r>
            <a:r>
              <a:rPr lang="es-ES" sz="1400" dirty="0">
                <a:solidFill>
                  <a:srgbClr val="FF3300"/>
                </a:solidFill>
              </a:rPr>
              <a:t>- Sugerida </a:t>
            </a:r>
            <a:r>
              <a:rPr lang="es-ES" sz="1400" dirty="0" smtClean="0">
                <a:solidFill>
                  <a:srgbClr val="FF3300"/>
                </a:solidFill>
              </a:rPr>
              <a:t>y Múltiple)</a:t>
            </a:r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4462355" y="4850577"/>
            <a:ext cx="121920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Base</a:t>
            </a:r>
            <a:r>
              <a:rPr lang="en-US" sz="1000" dirty="0">
                <a:solidFill>
                  <a:srgbClr val="777777"/>
                </a:solidFill>
                <a:cs typeface="Arial" pitchFamily="34" charset="0"/>
              </a:rPr>
              <a:t>: 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Total (99)</a:t>
            </a:r>
            <a:endParaRPr lang="en-US" sz="1000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5742295" y="2197869"/>
            <a:ext cx="3294201" cy="874594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9" name="Char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7312106"/>
              </p:ext>
            </p:extLst>
          </p:nvPr>
        </p:nvGraphicFramePr>
        <p:xfrm>
          <a:off x="5838966" y="2310463"/>
          <a:ext cx="3053513" cy="76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10 Rectángulo redondeado"/>
          <p:cNvSpPr/>
          <p:nvPr/>
        </p:nvSpPr>
        <p:spPr>
          <a:xfrm>
            <a:off x="5742295" y="3490292"/>
            <a:ext cx="3294201" cy="874594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12" name="Char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0185319"/>
              </p:ext>
            </p:extLst>
          </p:nvPr>
        </p:nvGraphicFramePr>
        <p:xfrm>
          <a:off x="5838967" y="3602886"/>
          <a:ext cx="3125522" cy="76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16 CuadroTexto"/>
          <p:cNvSpPr txBox="1"/>
          <p:nvPr/>
        </p:nvSpPr>
        <p:spPr>
          <a:xfrm>
            <a:off x="5838966" y="2002686"/>
            <a:ext cx="200963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400" i="1" dirty="0" smtClean="0">
                <a:solidFill>
                  <a:schemeClr val="accent1"/>
                </a:solidFill>
              </a:rPr>
              <a:t>% Profesores informados</a:t>
            </a:r>
            <a:endParaRPr lang="es-ES" sz="1400" i="1" dirty="0">
              <a:solidFill>
                <a:schemeClr val="accent1"/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5863419" y="3298086"/>
            <a:ext cx="274102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400" i="1" dirty="0" smtClean="0">
                <a:solidFill>
                  <a:schemeClr val="accent1"/>
                </a:solidFill>
              </a:rPr>
              <a:t>% Compañeros  mejor informados</a:t>
            </a:r>
            <a:endParaRPr lang="es-ES" sz="1400" i="1" dirty="0">
              <a:solidFill>
                <a:schemeClr val="accent1"/>
              </a:solidFill>
            </a:endParaRP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6526679" y="4334689"/>
            <a:ext cx="2312521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(</a:t>
            </a:r>
            <a:r>
              <a:rPr lang="en-US" sz="1000" dirty="0" smtClean="0">
                <a:solidFill>
                  <a:srgbClr val="FF0000"/>
                </a:solidFill>
                <a:cs typeface="Arial" pitchFamily="34" charset="0"/>
              </a:rPr>
              <a:t>39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)               (</a:t>
            </a:r>
            <a:r>
              <a:rPr lang="en-US" sz="1000" dirty="0" smtClean="0">
                <a:solidFill>
                  <a:srgbClr val="FF0000"/>
                </a:solidFill>
                <a:cs typeface="Arial" pitchFamily="34" charset="0"/>
              </a:rPr>
              <a:t>28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)              (</a:t>
            </a:r>
            <a:r>
              <a:rPr lang="en-US" sz="1000" dirty="0" smtClean="0">
                <a:solidFill>
                  <a:srgbClr val="FF0000"/>
                </a:solidFill>
                <a:cs typeface="Arial" pitchFamily="34" charset="0"/>
              </a:rPr>
              <a:t>24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)                (</a:t>
            </a:r>
            <a:r>
              <a:rPr lang="en-US" sz="1000" dirty="0">
                <a:solidFill>
                  <a:srgbClr val="FF0000"/>
                </a:solidFill>
                <a:cs typeface="Arial" pitchFamily="34" charset="0"/>
              </a:rPr>
              <a:t>8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)</a:t>
            </a:r>
            <a:endParaRPr lang="en-US" sz="1000" dirty="0">
              <a:solidFill>
                <a:srgbClr val="FF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0671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919162" y="5802868"/>
            <a:ext cx="7539038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defRPr sz="1400" b="1">
                <a:cs typeface="Arial" charset="0"/>
              </a:defRPr>
            </a:lvl1pPr>
            <a:lvl2pPr marL="742950" indent="-285750" eaLnBrk="0" hangingPunct="0">
              <a:defRPr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9pPr>
          </a:lstStyle>
          <a:p>
            <a:r>
              <a:rPr lang="es-ES" i="1" dirty="0" smtClean="0">
                <a:solidFill>
                  <a:srgbClr val="0070C0"/>
                </a:solidFill>
              </a:rPr>
              <a:t>En la mayoría de los casos (94%) son los padres quien informan al colegio, el propio niño también informa en algunas ocasiones (34%).</a:t>
            </a:r>
            <a:endParaRPr lang="es-ES" i="1" dirty="0">
              <a:solidFill>
                <a:srgbClr val="0070C0"/>
              </a:solidFill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762000" y="228600"/>
            <a:ext cx="75428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ctr"/>
            <a:r>
              <a:rPr lang="es-ES_tradnl" sz="2400" dirty="0" smtClean="0">
                <a:solidFill>
                  <a:srgbClr val="0099FF"/>
                </a:solidFill>
                <a:ea typeface="ＭＳ Ｐゴシック" charset="-128"/>
              </a:rPr>
              <a:t>2. Persona que informó al colegio</a:t>
            </a:r>
            <a:endParaRPr lang="es-ES_tradnl" sz="2400" dirty="0">
              <a:solidFill>
                <a:srgbClr val="0099FF"/>
              </a:solidFill>
              <a:ea typeface="ＭＳ Ｐゴシック" charset="-128"/>
            </a:endParaRPr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533400" y="738664"/>
            <a:ext cx="8610600" cy="50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FF"/>
                    </a:gs>
                    <a:gs pos="100000">
                      <a:srgbClr val="D5E5F3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r>
              <a:rPr lang="es-ES" sz="1400" dirty="0" smtClean="0"/>
              <a:t>P.20. ¿Quién </a:t>
            </a:r>
            <a:r>
              <a:rPr lang="es-ES" sz="1400" dirty="0"/>
              <a:t>informó al colegio de que tienes diabetes? </a:t>
            </a:r>
            <a:r>
              <a:rPr lang="es-ES" sz="1400" dirty="0" smtClean="0">
                <a:solidFill>
                  <a:srgbClr val="FF3300"/>
                </a:solidFill>
              </a:rPr>
              <a:t>(% </a:t>
            </a:r>
            <a:r>
              <a:rPr lang="es-ES" sz="1400" dirty="0">
                <a:solidFill>
                  <a:srgbClr val="FF3300"/>
                </a:solidFill>
              </a:rPr>
              <a:t>- Sugerida </a:t>
            </a:r>
            <a:r>
              <a:rPr lang="es-ES" sz="1400" dirty="0" smtClean="0">
                <a:solidFill>
                  <a:srgbClr val="FF3300"/>
                </a:solidFill>
              </a:rPr>
              <a:t>y múltiple)</a:t>
            </a:r>
          </a:p>
        </p:txBody>
      </p:sp>
      <p:sp>
        <p:nvSpPr>
          <p:cNvPr id="5" name="4 Rectángulo redondeado"/>
          <p:cNvSpPr/>
          <p:nvPr/>
        </p:nvSpPr>
        <p:spPr>
          <a:xfrm>
            <a:off x="713095" y="1351934"/>
            <a:ext cx="5257800" cy="3847287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6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9375246"/>
              </p:ext>
            </p:extLst>
          </p:nvPr>
        </p:nvGraphicFramePr>
        <p:xfrm>
          <a:off x="177610" y="1336343"/>
          <a:ext cx="6464300" cy="3783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7 Rectángulo redondeado"/>
          <p:cNvSpPr/>
          <p:nvPr/>
        </p:nvSpPr>
        <p:spPr>
          <a:xfrm>
            <a:off x="5742295" y="2646903"/>
            <a:ext cx="2944505" cy="874594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CuadroTexto"/>
          <p:cNvSpPr txBox="1"/>
          <p:nvPr/>
        </p:nvSpPr>
        <p:spPr>
          <a:xfrm>
            <a:off x="5838967" y="2451720"/>
            <a:ext cx="118130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400" i="1" dirty="0" smtClean="0">
                <a:solidFill>
                  <a:schemeClr val="accent1"/>
                </a:solidFill>
              </a:rPr>
              <a:t>% Tú mismo</a:t>
            </a:r>
            <a:endParaRPr lang="es-ES" sz="1400" i="1" dirty="0">
              <a:solidFill>
                <a:schemeClr val="accent1"/>
              </a:solidFill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1066800" y="4899797"/>
            <a:ext cx="121920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Base</a:t>
            </a:r>
            <a:r>
              <a:rPr lang="en-US" sz="1000" dirty="0">
                <a:solidFill>
                  <a:srgbClr val="777777"/>
                </a:solidFill>
                <a:cs typeface="Arial" pitchFamily="34" charset="0"/>
              </a:rPr>
              <a:t>: 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Total (99)</a:t>
            </a:r>
            <a:endParaRPr lang="en-US" sz="1000" dirty="0">
              <a:solidFill>
                <a:srgbClr val="FF0000"/>
              </a:solidFill>
              <a:cs typeface="Arial" pitchFamily="34" charset="0"/>
            </a:endParaRPr>
          </a:p>
        </p:txBody>
      </p:sp>
      <p:graphicFrame>
        <p:nvGraphicFramePr>
          <p:cNvPr id="21" name="Char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5196543"/>
              </p:ext>
            </p:extLst>
          </p:nvPr>
        </p:nvGraphicFramePr>
        <p:xfrm>
          <a:off x="5672712" y="2759497"/>
          <a:ext cx="2847833" cy="76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6156176" y="3470811"/>
            <a:ext cx="2312521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(</a:t>
            </a:r>
            <a:r>
              <a:rPr lang="en-US" sz="1000" dirty="0" smtClean="0">
                <a:solidFill>
                  <a:srgbClr val="FF0000"/>
                </a:solidFill>
                <a:cs typeface="Arial" pitchFamily="34" charset="0"/>
              </a:rPr>
              <a:t>39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)               (</a:t>
            </a:r>
            <a:r>
              <a:rPr lang="en-US" sz="1000" dirty="0" smtClean="0">
                <a:solidFill>
                  <a:srgbClr val="FF0000"/>
                </a:solidFill>
                <a:cs typeface="Arial" pitchFamily="34" charset="0"/>
              </a:rPr>
              <a:t>28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)              (</a:t>
            </a:r>
            <a:r>
              <a:rPr lang="en-US" sz="1000" dirty="0" smtClean="0">
                <a:solidFill>
                  <a:srgbClr val="FF0000"/>
                </a:solidFill>
                <a:cs typeface="Arial" pitchFamily="34" charset="0"/>
              </a:rPr>
              <a:t>24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)                (</a:t>
            </a:r>
            <a:r>
              <a:rPr lang="en-US" sz="1000" dirty="0">
                <a:solidFill>
                  <a:srgbClr val="FF0000"/>
                </a:solidFill>
                <a:cs typeface="Arial" pitchFamily="34" charset="0"/>
              </a:rPr>
              <a:t>8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)</a:t>
            </a:r>
            <a:endParaRPr lang="en-US" sz="1000" dirty="0">
              <a:solidFill>
                <a:srgbClr val="FF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6779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 redondeado"/>
          <p:cNvSpPr/>
          <p:nvPr/>
        </p:nvSpPr>
        <p:spPr>
          <a:xfrm>
            <a:off x="533852" y="1904999"/>
            <a:ext cx="7467148" cy="3095051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62000" y="228600"/>
            <a:ext cx="75428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ctr"/>
            <a:r>
              <a:rPr lang="es-ES_tradnl" sz="2400" dirty="0" smtClean="0">
                <a:solidFill>
                  <a:srgbClr val="0099FF"/>
                </a:solidFill>
                <a:ea typeface="ＭＳ Ｐゴシック" charset="-128"/>
              </a:rPr>
              <a:t>2. Problemas en el colegio por la diabetes</a:t>
            </a:r>
            <a:endParaRPr lang="es-ES_tradnl" sz="2400" dirty="0">
              <a:solidFill>
                <a:srgbClr val="0099FF"/>
              </a:solidFill>
              <a:ea typeface="ＭＳ Ｐゴシック" charset="-128"/>
            </a:endParaRPr>
          </a:p>
        </p:txBody>
      </p:sp>
      <p:graphicFrame>
        <p:nvGraphicFramePr>
          <p:cNvPr id="6" name="Char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7626684"/>
              </p:ext>
            </p:extLst>
          </p:nvPr>
        </p:nvGraphicFramePr>
        <p:xfrm>
          <a:off x="304800" y="2091154"/>
          <a:ext cx="7391400" cy="30133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10 CuadroTexto"/>
          <p:cNvSpPr txBox="1"/>
          <p:nvPr/>
        </p:nvSpPr>
        <p:spPr>
          <a:xfrm>
            <a:off x="4648200" y="1676400"/>
            <a:ext cx="12954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 b="1" i="1" dirty="0" smtClean="0">
                <a:solidFill>
                  <a:schemeClr val="accent1"/>
                </a:solidFill>
              </a:rPr>
              <a:t>% Edad niños</a:t>
            </a:r>
            <a:endParaRPr lang="es-ES" sz="1600" b="1" i="1" dirty="0">
              <a:solidFill>
                <a:schemeClr val="accent1"/>
              </a:solidFill>
            </a:endParaRP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533400" y="738664"/>
            <a:ext cx="8610600" cy="1090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FF"/>
                    </a:gs>
                    <a:gs pos="100000">
                      <a:srgbClr val="D5E5F3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r>
              <a:rPr lang="es-ES" sz="1400" dirty="0" smtClean="0"/>
              <a:t>P.21. ¿Han </a:t>
            </a:r>
            <a:r>
              <a:rPr lang="es-ES" sz="1400" dirty="0"/>
              <a:t>puesto alguna pega en el colegio cuando has comentado que tienes diabetes</a:t>
            </a:r>
            <a:r>
              <a:rPr lang="es-ES" sz="1400" dirty="0" smtClean="0"/>
              <a:t>? </a:t>
            </a:r>
            <a:r>
              <a:rPr lang="es-ES" sz="1400" dirty="0" smtClean="0">
                <a:solidFill>
                  <a:srgbClr val="616365"/>
                </a:solidFill>
              </a:rPr>
              <a:t> </a:t>
            </a:r>
            <a:r>
              <a:rPr lang="es-ES" sz="1400" dirty="0" smtClean="0">
                <a:solidFill>
                  <a:srgbClr val="FF3300"/>
                </a:solidFill>
              </a:rPr>
              <a:t>(% </a:t>
            </a:r>
            <a:r>
              <a:rPr lang="es-ES" sz="1400" dirty="0">
                <a:solidFill>
                  <a:srgbClr val="FF3300"/>
                </a:solidFill>
              </a:rPr>
              <a:t>- Sugerida </a:t>
            </a:r>
            <a:r>
              <a:rPr lang="es-ES" sz="1400" dirty="0" smtClean="0">
                <a:solidFill>
                  <a:srgbClr val="FF3300"/>
                </a:solidFill>
              </a:rPr>
              <a:t>y </a:t>
            </a:r>
            <a:r>
              <a:rPr lang="es-ES" sz="1400" dirty="0">
                <a:solidFill>
                  <a:srgbClr val="FF3300"/>
                </a:solidFill>
              </a:rPr>
              <a:t>única</a:t>
            </a:r>
            <a:r>
              <a:rPr lang="es-ES" sz="1400" dirty="0" smtClean="0">
                <a:solidFill>
                  <a:srgbClr val="FF3300"/>
                </a:solidFill>
              </a:rPr>
              <a:t>)</a:t>
            </a:r>
            <a:endParaRPr lang="es-ES" sz="1400" dirty="0">
              <a:solidFill>
                <a:srgbClr val="FF3300"/>
              </a:solidFill>
            </a:endParaRP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1912640" y="4941168"/>
            <a:ext cx="121920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Base</a:t>
            </a:r>
            <a:r>
              <a:rPr lang="en-US" sz="1000" dirty="0">
                <a:solidFill>
                  <a:srgbClr val="777777"/>
                </a:solidFill>
                <a:cs typeface="Arial" pitchFamily="34" charset="0"/>
              </a:rPr>
              <a:t>: 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Total (99)</a:t>
            </a:r>
            <a:endParaRPr lang="en-US" sz="1000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4347711" y="4941168"/>
            <a:ext cx="3032601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(</a:t>
            </a:r>
            <a:r>
              <a:rPr lang="en-US" sz="1000" dirty="0" smtClean="0">
                <a:solidFill>
                  <a:srgbClr val="FF0000"/>
                </a:solidFill>
                <a:cs typeface="Arial" pitchFamily="34" charset="0"/>
              </a:rPr>
              <a:t>39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)                   (</a:t>
            </a:r>
            <a:r>
              <a:rPr lang="en-US" sz="1000" dirty="0" smtClean="0">
                <a:solidFill>
                  <a:srgbClr val="FF0000"/>
                </a:solidFill>
                <a:cs typeface="Arial" pitchFamily="34" charset="0"/>
              </a:rPr>
              <a:t>28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)                           (</a:t>
            </a:r>
            <a:r>
              <a:rPr lang="en-US" sz="1000" dirty="0" smtClean="0">
                <a:solidFill>
                  <a:srgbClr val="FF0000"/>
                </a:solidFill>
                <a:cs typeface="Arial" pitchFamily="34" charset="0"/>
              </a:rPr>
              <a:t>24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)                       (</a:t>
            </a:r>
            <a:r>
              <a:rPr lang="en-US" sz="1000" dirty="0">
                <a:solidFill>
                  <a:srgbClr val="FF0000"/>
                </a:solidFill>
                <a:cs typeface="Arial" pitchFamily="34" charset="0"/>
              </a:rPr>
              <a:t>8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)</a:t>
            </a:r>
            <a:endParaRPr lang="en-US" sz="1000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457200" y="5728998"/>
            <a:ext cx="8382000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defRPr sz="1400" b="1">
                <a:cs typeface="Arial" charset="0"/>
              </a:defRPr>
            </a:lvl1pPr>
            <a:lvl2pPr marL="742950" indent="-285750" eaLnBrk="0" hangingPunct="0">
              <a:defRPr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9pPr>
          </a:lstStyle>
          <a:p>
            <a:r>
              <a:rPr lang="es-ES" i="1" dirty="0" smtClean="0">
                <a:solidFill>
                  <a:srgbClr val="0070C0"/>
                </a:solidFill>
              </a:rPr>
              <a:t>En la mayoría de los casos (89%) no se han puesto problemas en el colegio por la diabetes, si bien en 1 de cada 10 casos  si que le han puesto problemas.</a:t>
            </a:r>
            <a:endParaRPr lang="es-ES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6904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Rectángulo redondeado"/>
          <p:cNvSpPr/>
          <p:nvPr/>
        </p:nvSpPr>
        <p:spPr>
          <a:xfrm>
            <a:off x="533852" y="1981199"/>
            <a:ext cx="4114348" cy="3581401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CuadroTexto"/>
          <p:cNvSpPr txBox="1"/>
          <p:nvPr/>
        </p:nvSpPr>
        <p:spPr>
          <a:xfrm>
            <a:off x="1676400" y="1625025"/>
            <a:ext cx="22098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 b="1" i="1" dirty="0" smtClean="0">
                <a:solidFill>
                  <a:schemeClr val="accent1"/>
                </a:solidFill>
              </a:rPr>
              <a:t>¿Quién ha puesto problemas?</a:t>
            </a:r>
            <a:endParaRPr lang="es-ES" sz="1600" b="1" i="1" dirty="0">
              <a:solidFill>
                <a:schemeClr val="accent1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62000" y="228600"/>
            <a:ext cx="75428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ctr"/>
            <a:r>
              <a:rPr lang="es-ES_tradnl" sz="2400" dirty="0" smtClean="0">
                <a:solidFill>
                  <a:srgbClr val="0099FF"/>
                </a:solidFill>
                <a:ea typeface="ＭＳ Ｐゴシック" charset="-128"/>
              </a:rPr>
              <a:t>2. Problemas en el colegio por la diabetes</a:t>
            </a:r>
            <a:endParaRPr lang="es-ES_tradnl" sz="2400" dirty="0">
              <a:solidFill>
                <a:srgbClr val="0099FF"/>
              </a:solidFill>
              <a:ea typeface="ＭＳ Ｐゴシック" charset="-128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06105" y="838200"/>
            <a:ext cx="7190095" cy="545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FF"/>
                    </a:gs>
                    <a:gs pos="100000">
                      <a:srgbClr val="D5E5F3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88900" lvl="0" indent="-88900">
              <a:spcBef>
                <a:spcPct val="25000"/>
              </a:spcBef>
              <a:buClr>
                <a:srgbClr val="3A5BC4"/>
              </a:buClr>
            </a:pPr>
            <a:r>
              <a:rPr lang="es-ES" sz="1400" dirty="0">
                <a:solidFill>
                  <a:srgbClr val="5F5F5F"/>
                </a:solidFill>
              </a:rPr>
              <a:t>P.22. ¿Quién te ha puesto algún problema? </a:t>
            </a:r>
            <a:r>
              <a:rPr lang="es-ES" sz="1400" dirty="0">
                <a:solidFill>
                  <a:srgbClr val="FF3300"/>
                </a:solidFill>
              </a:rPr>
              <a:t>(% Sugerida y Múltiple</a:t>
            </a:r>
            <a:r>
              <a:rPr lang="es-ES" sz="1400" dirty="0" smtClean="0">
                <a:solidFill>
                  <a:srgbClr val="FF3300"/>
                </a:solidFill>
              </a:rPr>
              <a:t>)</a:t>
            </a:r>
            <a:endParaRPr lang="es-ES" sz="1400" dirty="0">
              <a:solidFill>
                <a:srgbClr val="FF3300"/>
              </a:solidFill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57200" y="5786680"/>
            <a:ext cx="8382000" cy="73866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defRPr sz="1400" b="1">
                <a:cs typeface="Arial" charset="0"/>
              </a:defRPr>
            </a:lvl1pPr>
            <a:lvl2pPr marL="742950" indent="-285750" eaLnBrk="0" hangingPunct="0">
              <a:defRPr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9pPr>
          </a:lstStyle>
          <a:p>
            <a:r>
              <a:rPr lang="es-ES" i="1" dirty="0" smtClean="0">
                <a:solidFill>
                  <a:srgbClr val="0070C0"/>
                </a:solidFill>
              </a:rPr>
              <a:t>Si bien la base de análisis no es elevada, en los casos en los que se ha puesto problemas estos provienen sobre todo de la Dirección (60%), seguido de profesores (50%). En general estos problemas se han solucionado con la dirección pero no con profesores.</a:t>
            </a:r>
            <a:endParaRPr lang="es-ES" i="1" dirty="0">
              <a:solidFill>
                <a:srgbClr val="0070C0"/>
              </a:solidFill>
            </a:endParaRPr>
          </a:p>
        </p:txBody>
      </p:sp>
      <p:graphicFrame>
        <p:nvGraphicFramePr>
          <p:cNvPr id="8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1242956"/>
              </p:ext>
            </p:extLst>
          </p:nvPr>
        </p:nvGraphicFramePr>
        <p:xfrm>
          <a:off x="533400" y="2224600"/>
          <a:ext cx="3733800" cy="3117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322695" y="5316379"/>
            <a:ext cx="243840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s-ES" sz="1000" dirty="0" smtClean="0">
                <a:solidFill>
                  <a:srgbClr val="777777"/>
                </a:solidFill>
                <a:cs typeface="Arial" pitchFamily="34" charset="0"/>
              </a:rPr>
              <a:t>Base Les han puesto problemas (</a:t>
            </a:r>
            <a:r>
              <a:rPr lang="es-ES" sz="1000" dirty="0" smtClean="0">
                <a:solidFill>
                  <a:srgbClr val="FF0000"/>
                </a:solidFill>
                <a:cs typeface="Arial" pitchFamily="34" charset="0"/>
              </a:rPr>
              <a:t>10</a:t>
            </a:r>
            <a:r>
              <a:rPr lang="es-ES" sz="1000" dirty="0" smtClean="0">
                <a:solidFill>
                  <a:srgbClr val="777777"/>
                </a:solidFill>
                <a:cs typeface="Arial" pitchFamily="34" charset="0"/>
              </a:rPr>
              <a:t>)</a:t>
            </a:r>
            <a:endParaRPr lang="es-ES" sz="1000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8" name="17 Rectángulo redondeado"/>
          <p:cNvSpPr/>
          <p:nvPr/>
        </p:nvSpPr>
        <p:spPr>
          <a:xfrm>
            <a:off x="4801052" y="1981199"/>
            <a:ext cx="4114348" cy="3581401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CuadroTexto"/>
          <p:cNvSpPr txBox="1"/>
          <p:nvPr/>
        </p:nvSpPr>
        <p:spPr>
          <a:xfrm>
            <a:off x="5943600" y="1828800"/>
            <a:ext cx="22098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 b="1" i="1" dirty="0" smtClean="0">
                <a:solidFill>
                  <a:schemeClr val="accent1"/>
                </a:solidFill>
              </a:rPr>
              <a:t>¿Se han solucionado?</a:t>
            </a:r>
            <a:endParaRPr lang="es-ES" sz="1600" b="1" i="1" dirty="0">
              <a:solidFill>
                <a:schemeClr val="accent1"/>
              </a:solidFill>
            </a:endParaRPr>
          </a:p>
        </p:txBody>
      </p:sp>
      <p:graphicFrame>
        <p:nvGraphicFramePr>
          <p:cNvPr id="20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6533421"/>
              </p:ext>
            </p:extLst>
          </p:nvPr>
        </p:nvGraphicFramePr>
        <p:xfrm>
          <a:off x="4800600" y="2224600"/>
          <a:ext cx="3733800" cy="3117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5562600" y="5240179"/>
            <a:ext cx="243840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s-ES" sz="1000" dirty="0" smtClean="0">
                <a:solidFill>
                  <a:srgbClr val="777777"/>
                </a:solidFill>
                <a:cs typeface="Arial" pitchFamily="34" charset="0"/>
              </a:rPr>
              <a:t>Base Les han puesto problemas</a:t>
            </a:r>
            <a:endParaRPr lang="es-ES" sz="1000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8458200" y="2915598"/>
            <a:ext cx="427061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s-ES" sz="1000" dirty="0" smtClean="0">
                <a:solidFill>
                  <a:srgbClr val="777777"/>
                </a:solidFill>
                <a:cs typeface="Arial" pitchFamily="34" charset="0"/>
              </a:rPr>
              <a:t>(</a:t>
            </a:r>
            <a:r>
              <a:rPr lang="es-ES" sz="1000" dirty="0">
                <a:solidFill>
                  <a:srgbClr val="FF0000"/>
                </a:solidFill>
                <a:cs typeface="Arial" pitchFamily="34" charset="0"/>
              </a:rPr>
              <a:t>6</a:t>
            </a:r>
            <a:r>
              <a:rPr lang="es-ES" sz="1000" dirty="0" smtClean="0">
                <a:solidFill>
                  <a:srgbClr val="777777"/>
                </a:solidFill>
                <a:cs typeface="Arial" pitchFamily="34" charset="0"/>
              </a:rPr>
              <a:t>)</a:t>
            </a:r>
            <a:endParaRPr lang="es-ES" sz="1000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23" name="Text Box 8"/>
          <p:cNvSpPr txBox="1">
            <a:spLocks noChangeArrowheads="1"/>
          </p:cNvSpPr>
          <p:nvPr/>
        </p:nvSpPr>
        <p:spPr bwMode="auto">
          <a:xfrm>
            <a:off x="8458200" y="3830851"/>
            <a:ext cx="427061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s-ES" sz="1000" dirty="0" smtClean="0">
                <a:solidFill>
                  <a:srgbClr val="777777"/>
                </a:solidFill>
                <a:cs typeface="Arial" pitchFamily="34" charset="0"/>
              </a:rPr>
              <a:t>(</a:t>
            </a:r>
            <a:r>
              <a:rPr lang="es-ES" sz="1000" dirty="0">
                <a:solidFill>
                  <a:srgbClr val="FF0000"/>
                </a:solidFill>
                <a:cs typeface="Arial" pitchFamily="34" charset="0"/>
              </a:rPr>
              <a:t>4</a:t>
            </a:r>
            <a:r>
              <a:rPr lang="es-ES" sz="1000" dirty="0" smtClean="0">
                <a:solidFill>
                  <a:srgbClr val="777777"/>
                </a:solidFill>
                <a:cs typeface="Arial" pitchFamily="34" charset="0"/>
              </a:rPr>
              <a:t>)</a:t>
            </a:r>
            <a:endParaRPr lang="es-ES" sz="1000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26" name="Rectangle 12"/>
          <p:cNvSpPr>
            <a:spLocks noChangeArrowheads="1"/>
          </p:cNvSpPr>
          <p:nvPr/>
        </p:nvSpPr>
        <p:spPr bwMode="auto">
          <a:xfrm>
            <a:off x="497904" y="1121832"/>
            <a:ext cx="8610600" cy="50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FF"/>
                    </a:gs>
                    <a:gs pos="100000">
                      <a:srgbClr val="D5E5F3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r>
              <a:rPr lang="es-ES" sz="1400" dirty="0" smtClean="0"/>
              <a:t>P.23.  ¿Crees </a:t>
            </a:r>
            <a:r>
              <a:rPr lang="es-ES" sz="1400" dirty="0"/>
              <a:t>que estos problemas se han solucionado ya</a:t>
            </a:r>
            <a:r>
              <a:rPr lang="es-ES" sz="1400" dirty="0" smtClean="0"/>
              <a:t>? </a:t>
            </a:r>
            <a:r>
              <a:rPr lang="es-ES" sz="1400" dirty="0" smtClean="0">
                <a:solidFill>
                  <a:srgbClr val="FF3300"/>
                </a:solidFill>
              </a:rPr>
              <a:t>(% </a:t>
            </a:r>
            <a:r>
              <a:rPr lang="es-ES" sz="1400" dirty="0">
                <a:solidFill>
                  <a:srgbClr val="FF3300"/>
                </a:solidFill>
              </a:rPr>
              <a:t>- Sugerida </a:t>
            </a:r>
            <a:r>
              <a:rPr lang="es-ES" sz="1400" dirty="0" smtClean="0">
                <a:solidFill>
                  <a:srgbClr val="FF3300"/>
                </a:solidFill>
              </a:rPr>
              <a:t>y única)</a:t>
            </a:r>
          </a:p>
        </p:txBody>
      </p:sp>
    </p:spTree>
    <p:extLst>
      <p:ext uri="{BB962C8B-B14F-4D97-AF65-F5344CB8AC3E}">
        <p14:creationId xmlns:p14="http://schemas.microsoft.com/office/powerpoint/2010/main" val="619782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919162" y="5802868"/>
            <a:ext cx="7539038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defRPr sz="1400" b="1">
                <a:cs typeface="Arial" charset="0"/>
              </a:defRPr>
            </a:lvl1pPr>
            <a:lvl2pPr marL="742950" indent="-285750" eaLnBrk="0" hangingPunct="0">
              <a:defRPr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9pPr>
          </a:lstStyle>
          <a:p>
            <a:r>
              <a:rPr lang="es-ES" i="1" dirty="0" smtClean="0">
                <a:solidFill>
                  <a:srgbClr val="0070C0"/>
                </a:solidFill>
              </a:rPr>
              <a:t>Sólo 1 de cada 10 se siente rechazado por tener diabetes. Conforme el niño va creciendo, las barreras desaparecen.</a:t>
            </a:r>
            <a:endParaRPr lang="es-ES" i="1" dirty="0">
              <a:solidFill>
                <a:srgbClr val="0070C0"/>
              </a:solidFill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762000" y="228600"/>
            <a:ext cx="75428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ctr"/>
            <a:r>
              <a:rPr lang="es-ES_tradnl" sz="2400" dirty="0" smtClean="0">
                <a:solidFill>
                  <a:srgbClr val="0099FF"/>
                </a:solidFill>
                <a:ea typeface="ＭＳ Ｐゴシック" charset="-128"/>
              </a:rPr>
              <a:t>2. Adaptación a la vida escolar</a:t>
            </a:r>
            <a:endParaRPr lang="es-ES_tradnl" sz="2400" dirty="0">
              <a:solidFill>
                <a:srgbClr val="0099FF"/>
              </a:solidFill>
              <a:ea typeface="ＭＳ Ｐゴシック" charset="-128"/>
            </a:endParaRPr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533400" y="738664"/>
            <a:ext cx="8610600" cy="50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FF"/>
                    </a:gs>
                    <a:gs pos="100000">
                      <a:srgbClr val="D5E5F3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r>
              <a:rPr lang="es-ES" sz="1400" dirty="0"/>
              <a:t>P.24</a:t>
            </a:r>
            <a:r>
              <a:rPr lang="es-ES" sz="1400" b="1" dirty="0"/>
              <a:t>.</a:t>
            </a:r>
            <a:r>
              <a:rPr lang="es-ES" sz="1400" dirty="0"/>
              <a:t> ¿Te has sentido rechazado por tener diabetes? </a:t>
            </a:r>
            <a:r>
              <a:rPr lang="es-ES" sz="1400" dirty="0">
                <a:solidFill>
                  <a:srgbClr val="FF3300"/>
                </a:solidFill>
              </a:rPr>
              <a:t>(% - Sugerida y única)</a:t>
            </a:r>
          </a:p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endParaRPr lang="es-ES" sz="1400" dirty="0"/>
          </a:p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endParaRPr lang="es-ES" sz="1400" dirty="0" smtClean="0">
              <a:solidFill>
                <a:srgbClr val="FF3300"/>
              </a:solidFill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926648" y="2783424"/>
            <a:ext cx="121920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Base</a:t>
            </a:r>
            <a:r>
              <a:rPr lang="en-US" sz="1000" dirty="0">
                <a:solidFill>
                  <a:srgbClr val="777777"/>
                </a:solidFill>
                <a:cs typeface="Arial" pitchFamily="34" charset="0"/>
              </a:rPr>
              <a:t>: 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Total (000)</a:t>
            </a:r>
            <a:endParaRPr lang="en-US" sz="1000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21" name="20 Rectángulo redondeado"/>
          <p:cNvSpPr/>
          <p:nvPr/>
        </p:nvSpPr>
        <p:spPr>
          <a:xfrm>
            <a:off x="469448" y="1636868"/>
            <a:ext cx="8305800" cy="35814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22" name="Char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6419017"/>
              </p:ext>
            </p:extLst>
          </p:nvPr>
        </p:nvGraphicFramePr>
        <p:xfrm>
          <a:off x="430896" y="1789268"/>
          <a:ext cx="80772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4" name="23 CuadroTexto"/>
          <p:cNvSpPr txBox="1"/>
          <p:nvPr/>
        </p:nvSpPr>
        <p:spPr>
          <a:xfrm>
            <a:off x="1917248" y="1499508"/>
            <a:ext cx="1600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i="1" dirty="0" smtClean="0">
                <a:solidFill>
                  <a:schemeClr val="accent1"/>
                </a:solidFill>
              </a:rPr>
              <a:t>% Total</a:t>
            </a:r>
            <a:endParaRPr lang="es-ES" i="1" dirty="0">
              <a:solidFill>
                <a:schemeClr val="accent1"/>
              </a:solidFill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5498648" y="1475624"/>
            <a:ext cx="1981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i="1" dirty="0" smtClean="0">
                <a:solidFill>
                  <a:schemeClr val="accent1"/>
                </a:solidFill>
              </a:rPr>
              <a:t>% Edad</a:t>
            </a:r>
            <a:endParaRPr lang="es-ES" i="1" dirty="0">
              <a:solidFill>
                <a:schemeClr val="accent1"/>
              </a:solidFill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971600" y="5126995"/>
            <a:ext cx="7392304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Base</a:t>
            </a:r>
            <a:r>
              <a:rPr lang="en-US" sz="1000" dirty="0">
                <a:solidFill>
                  <a:srgbClr val="777777"/>
                </a:solidFill>
                <a:cs typeface="Arial" pitchFamily="34" charset="0"/>
              </a:rPr>
              <a:t>: 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Total                                 (99)                                                                  (</a:t>
            </a:r>
            <a:r>
              <a:rPr lang="en-US" sz="1000" dirty="0" smtClean="0">
                <a:solidFill>
                  <a:srgbClr val="FF0000"/>
                </a:solidFill>
                <a:cs typeface="Arial" pitchFamily="34" charset="0"/>
              </a:rPr>
              <a:t>39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)                             (</a:t>
            </a:r>
            <a:r>
              <a:rPr lang="en-US" sz="1000" dirty="0" smtClean="0">
                <a:solidFill>
                  <a:srgbClr val="FF0000"/>
                </a:solidFill>
                <a:cs typeface="Arial" pitchFamily="34" charset="0"/>
              </a:rPr>
              <a:t>28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)                              (</a:t>
            </a:r>
            <a:r>
              <a:rPr lang="en-US" sz="1000" dirty="0" smtClean="0">
                <a:solidFill>
                  <a:srgbClr val="FF0000"/>
                </a:solidFill>
                <a:cs typeface="Arial" pitchFamily="34" charset="0"/>
              </a:rPr>
              <a:t>24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)                              (</a:t>
            </a:r>
            <a:r>
              <a:rPr lang="en-US" sz="1000" dirty="0" smtClean="0">
                <a:solidFill>
                  <a:srgbClr val="FF0000"/>
                </a:solidFill>
                <a:cs typeface="Arial" pitchFamily="34" charset="0"/>
              </a:rPr>
              <a:t>8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)</a:t>
            </a:r>
            <a:endParaRPr lang="en-US" sz="1000" dirty="0">
              <a:solidFill>
                <a:srgbClr val="FF0000"/>
              </a:solidFill>
              <a:cs typeface="Arial" pitchFamily="34" charset="0"/>
            </a:endParaRPr>
          </a:p>
        </p:txBody>
      </p:sp>
      <p:cxnSp>
        <p:nvCxnSpPr>
          <p:cNvPr id="3" name="2 Conector recto de flecha"/>
          <p:cNvCxnSpPr/>
          <p:nvPr/>
        </p:nvCxnSpPr>
        <p:spPr>
          <a:xfrm>
            <a:off x="4716016" y="3499576"/>
            <a:ext cx="3189684" cy="8655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6565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62000" y="228600"/>
            <a:ext cx="75428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ctr"/>
            <a:r>
              <a:rPr lang="es-ES_tradnl" sz="2400" dirty="0" smtClean="0">
                <a:solidFill>
                  <a:srgbClr val="0099FF"/>
                </a:solidFill>
                <a:ea typeface="ＭＳ Ｐゴシック" charset="-128"/>
              </a:rPr>
              <a:t>2. Adaptación a la vida escolar</a:t>
            </a:r>
            <a:endParaRPr lang="es-ES_tradnl" sz="2400" dirty="0">
              <a:solidFill>
                <a:srgbClr val="0099FF"/>
              </a:solidFill>
              <a:ea typeface="ＭＳ Ｐゴシック" charset="-128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33400" y="738664"/>
            <a:ext cx="8610600" cy="962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FF"/>
                    </a:gs>
                    <a:gs pos="100000">
                      <a:srgbClr val="D5E5F3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r>
              <a:rPr lang="es-ES" sz="1400" dirty="0" smtClean="0"/>
              <a:t>P.25. Antes </a:t>
            </a:r>
            <a:r>
              <a:rPr lang="es-ES" sz="1400" dirty="0"/>
              <a:t>de tener diabetes ¿te sentías a gusto en el colegio?</a:t>
            </a:r>
            <a:r>
              <a:rPr lang="es-ES" sz="1400" dirty="0" smtClean="0"/>
              <a:t> </a:t>
            </a:r>
            <a:r>
              <a:rPr lang="es-ES" sz="1400" dirty="0" smtClean="0">
                <a:solidFill>
                  <a:srgbClr val="FF3300"/>
                </a:solidFill>
              </a:rPr>
              <a:t>(% </a:t>
            </a:r>
            <a:r>
              <a:rPr lang="es-ES" sz="1400" dirty="0">
                <a:solidFill>
                  <a:srgbClr val="FF3300"/>
                </a:solidFill>
              </a:rPr>
              <a:t>- Sugerida y única</a:t>
            </a:r>
            <a:r>
              <a:rPr lang="es-ES" sz="1400" dirty="0" smtClean="0">
                <a:solidFill>
                  <a:srgbClr val="FF3300"/>
                </a:solidFill>
              </a:rPr>
              <a:t>)</a:t>
            </a:r>
          </a:p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r>
              <a:rPr lang="es-ES" sz="1400" dirty="0" smtClean="0"/>
              <a:t>P.26. Desde </a:t>
            </a:r>
            <a:r>
              <a:rPr lang="es-ES" sz="1400" dirty="0"/>
              <a:t>que tienes Diabetes, ¿te sientes a gusto en el colegio</a:t>
            </a:r>
            <a:r>
              <a:rPr lang="es-ES" sz="1400" dirty="0" smtClean="0"/>
              <a:t>?</a:t>
            </a:r>
            <a:r>
              <a:rPr lang="es-E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" sz="1400" dirty="0" smtClean="0">
                <a:solidFill>
                  <a:srgbClr val="FF3300"/>
                </a:solidFill>
              </a:rPr>
              <a:t>(% - Sugerida y única)</a:t>
            </a:r>
          </a:p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endParaRPr lang="es-E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8" name="Char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2640022"/>
              </p:ext>
            </p:extLst>
          </p:nvPr>
        </p:nvGraphicFramePr>
        <p:xfrm>
          <a:off x="-108520" y="1820416"/>
          <a:ext cx="7163937" cy="3480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990600" y="4750187"/>
            <a:ext cx="121920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Base</a:t>
            </a:r>
            <a:r>
              <a:rPr lang="en-US" sz="1000" dirty="0">
                <a:solidFill>
                  <a:srgbClr val="777777"/>
                </a:solidFill>
                <a:cs typeface="Arial" pitchFamily="34" charset="0"/>
              </a:rPr>
              <a:t>: 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Total (99)</a:t>
            </a:r>
            <a:endParaRPr lang="en-US" sz="1000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6019983" y="1943591"/>
            <a:ext cx="2944505" cy="874594"/>
          </a:xfrm>
          <a:prstGeom prst="roundRect">
            <a:avLst/>
          </a:prstGeom>
          <a:solidFill>
            <a:schemeClr val="bg1"/>
          </a:solidFill>
          <a:ln>
            <a:solidFill>
              <a:srgbClr val="218535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CuadroTexto"/>
          <p:cNvSpPr txBox="1"/>
          <p:nvPr/>
        </p:nvSpPr>
        <p:spPr>
          <a:xfrm>
            <a:off x="6116655" y="1748408"/>
            <a:ext cx="118130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400" i="1" dirty="0" smtClean="0">
                <a:solidFill>
                  <a:srgbClr val="218535"/>
                </a:solidFill>
              </a:rPr>
              <a:t>% Siempre</a:t>
            </a:r>
            <a:endParaRPr lang="es-ES" sz="1400" i="1" dirty="0">
              <a:solidFill>
                <a:srgbClr val="218535"/>
              </a:solidFill>
            </a:endParaRPr>
          </a:p>
        </p:txBody>
      </p:sp>
      <p:graphicFrame>
        <p:nvGraphicFramePr>
          <p:cNvPr id="14" name="Char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8266590"/>
              </p:ext>
            </p:extLst>
          </p:nvPr>
        </p:nvGraphicFramePr>
        <p:xfrm>
          <a:off x="5950400" y="2056185"/>
          <a:ext cx="2847833" cy="76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3" name="2 Conector angular"/>
          <p:cNvCxnSpPr/>
          <p:nvPr/>
        </p:nvCxnSpPr>
        <p:spPr>
          <a:xfrm flipV="1">
            <a:off x="2627784" y="1902296"/>
            <a:ext cx="3309943" cy="153889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4 Conector recto de flecha"/>
          <p:cNvCxnSpPr/>
          <p:nvPr/>
        </p:nvCxnSpPr>
        <p:spPr>
          <a:xfrm>
            <a:off x="2627784" y="2056185"/>
            <a:ext cx="0" cy="1242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 de flecha"/>
          <p:cNvCxnSpPr/>
          <p:nvPr/>
        </p:nvCxnSpPr>
        <p:spPr>
          <a:xfrm>
            <a:off x="5220072" y="4124672"/>
            <a:ext cx="71765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16 Rectángulo redondeado"/>
          <p:cNvSpPr/>
          <p:nvPr/>
        </p:nvSpPr>
        <p:spPr>
          <a:xfrm>
            <a:off x="6019983" y="3630607"/>
            <a:ext cx="2944505" cy="874594"/>
          </a:xfrm>
          <a:prstGeom prst="roundRect">
            <a:avLst/>
          </a:prstGeom>
          <a:solidFill>
            <a:schemeClr val="bg1"/>
          </a:solidFill>
          <a:ln>
            <a:solidFill>
              <a:srgbClr val="6ECFF6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CuadroTexto"/>
          <p:cNvSpPr txBox="1"/>
          <p:nvPr/>
        </p:nvSpPr>
        <p:spPr>
          <a:xfrm>
            <a:off x="6116655" y="3435424"/>
            <a:ext cx="118130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400" i="1" dirty="0" smtClean="0">
                <a:solidFill>
                  <a:srgbClr val="6ECFF6"/>
                </a:solidFill>
              </a:rPr>
              <a:t>% A veces</a:t>
            </a:r>
            <a:endParaRPr lang="es-ES" sz="1400" i="1" dirty="0">
              <a:solidFill>
                <a:srgbClr val="6ECFF6"/>
              </a:solidFill>
            </a:endParaRPr>
          </a:p>
        </p:txBody>
      </p:sp>
      <p:graphicFrame>
        <p:nvGraphicFramePr>
          <p:cNvPr id="19" name="Char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7618401"/>
              </p:ext>
            </p:extLst>
          </p:nvPr>
        </p:nvGraphicFramePr>
        <p:xfrm>
          <a:off x="5950400" y="3743201"/>
          <a:ext cx="2847833" cy="76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6433864" y="4454515"/>
            <a:ext cx="2312521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(</a:t>
            </a:r>
            <a:r>
              <a:rPr lang="en-US" sz="1000" dirty="0" smtClean="0">
                <a:solidFill>
                  <a:srgbClr val="FF0000"/>
                </a:solidFill>
                <a:cs typeface="Arial" pitchFamily="34" charset="0"/>
              </a:rPr>
              <a:t>39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)               (</a:t>
            </a:r>
            <a:r>
              <a:rPr lang="en-US" sz="1000" dirty="0" smtClean="0">
                <a:solidFill>
                  <a:srgbClr val="FF0000"/>
                </a:solidFill>
                <a:cs typeface="Arial" pitchFamily="34" charset="0"/>
              </a:rPr>
              <a:t>28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)              (</a:t>
            </a:r>
            <a:r>
              <a:rPr lang="en-US" sz="1000" dirty="0" smtClean="0">
                <a:solidFill>
                  <a:srgbClr val="FF0000"/>
                </a:solidFill>
                <a:cs typeface="Arial" pitchFamily="34" charset="0"/>
              </a:rPr>
              <a:t>24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)                (</a:t>
            </a:r>
            <a:r>
              <a:rPr lang="en-US" sz="1000" dirty="0">
                <a:solidFill>
                  <a:srgbClr val="FF0000"/>
                </a:solidFill>
                <a:cs typeface="Arial" pitchFamily="34" charset="0"/>
              </a:rPr>
              <a:t>8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)</a:t>
            </a:r>
            <a:endParaRPr lang="en-US" sz="1000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510480" y="5642084"/>
            <a:ext cx="8382000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defRPr sz="1400" b="1">
                <a:cs typeface="Arial" charset="0"/>
              </a:defRPr>
            </a:lvl1pPr>
            <a:lvl2pPr marL="742950" indent="-285750" eaLnBrk="0" hangingPunct="0">
              <a:defRPr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9pPr>
          </a:lstStyle>
          <a:p>
            <a:r>
              <a:rPr lang="es-ES" i="1" dirty="0" smtClean="0">
                <a:solidFill>
                  <a:srgbClr val="0070C0"/>
                </a:solidFill>
              </a:rPr>
              <a:t>Previamente a la enfermedad el 80% de los niños estaban a gusto en el colegio, si bien tras el diagnóstico la situación, aunque es algo menos cómoda, sigue siendo buena.</a:t>
            </a:r>
            <a:endParaRPr lang="es-ES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154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757592" y="1340768"/>
            <a:ext cx="5257800" cy="419981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14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2986041"/>
              </p:ext>
            </p:extLst>
          </p:nvPr>
        </p:nvGraphicFramePr>
        <p:xfrm>
          <a:off x="730297" y="1340768"/>
          <a:ext cx="6464300" cy="41344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919162" y="5802868"/>
            <a:ext cx="7539038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defRPr sz="1400" b="1">
                <a:cs typeface="Arial" charset="0"/>
              </a:defRPr>
            </a:lvl1pPr>
            <a:lvl2pPr marL="742950" indent="-285750" eaLnBrk="0" hangingPunct="0">
              <a:defRPr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9pPr>
          </a:lstStyle>
          <a:p>
            <a:r>
              <a:rPr lang="es-ES" i="1" dirty="0" smtClean="0">
                <a:solidFill>
                  <a:srgbClr val="0070C0"/>
                </a:solidFill>
              </a:rPr>
              <a:t>El tutor (42%), los amigos más cercanos y el resto de compañeros (28%, 26%) conforman la ayuda principal del niño en el colegio. Un 30% no recibe ayuda.</a:t>
            </a:r>
            <a:endParaRPr lang="es-ES" i="1" dirty="0">
              <a:solidFill>
                <a:srgbClr val="0070C0"/>
              </a:solidFill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762000" y="228600"/>
            <a:ext cx="75428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ctr"/>
            <a:r>
              <a:rPr lang="es-ES_tradnl" sz="2400" dirty="0" smtClean="0">
                <a:solidFill>
                  <a:srgbClr val="0099FF"/>
                </a:solidFill>
                <a:ea typeface="ＭＳ Ｐゴシック" charset="-128"/>
              </a:rPr>
              <a:t>2. Ayuda con la Diabetes</a:t>
            </a:r>
            <a:endParaRPr lang="es-ES_tradnl" sz="2400" dirty="0">
              <a:solidFill>
                <a:srgbClr val="0099FF"/>
              </a:solidFill>
              <a:ea typeface="ＭＳ Ｐゴシック" charset="-128"/>
            </a:endParaRPr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533400" y="738664"/>
            <a:ext cx="8610600" cy="50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FF"/>
                    </a:gs>
                    <a:gs pos="100000">
                      <a:srgbClr val="D5E5F3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r>
              <a:rPr lang="es-ES" sz="1400" dirty="0" smtClean="0">
                <a:solidFill>
                  <a:srgbClr val="616365"/>
                </a:solidFill>
              </a:rPr>
              <a:t>27. </a:t>
            </a:r>
            <a:r>
              <a:rPr lang="es-ES" sz="1400" dirty="0"/>
              <a:t>¿Quién te ayuda más con la Diabetes en el Colegio? </a:t>
            </a:r>
            <a:r>
              <a:rPr lang="es-ES" sz="1400" dirty="0" smtClean="0">
                <a:solidFill>
                  <a:srgbClr val="FF3300"/>
                </a:solidFill>
              </a:rPr>
              <a:t>(% </a:t>
            </a:r>
            <a:r>
              <a:rPr lang="es-ES" sz="1400" dirty="0">
                <a:solidFill>
                  <a:srgbClr val="FF3300"/>
                </a:solidFill>
              </a:rPr>
              <a:t>- Sugerida </a:t>
            </a:r>
            <a:r>
              <a:rPr lang="es-ES" sz="1400" dirty="0" smtClean="0">
                <a:solidFill>
                  <a:srgbClr val="FF3300"/>
                </a:solidFill>
              </a:rPr>
              <a:t>y Múltiple)</a:t>
            </a:r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4506852" y="4602604"/>
            <a:ext cx="121920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Base</a:t>
            </a:r>
            <a:r>
              <a:rPr lang="en-US" sz="1000" dirty="0">
                <a:solidFill>
                  <a:srgbClr val="777777"/>
                </a:solidFill>
                <a:cs typeface="Arial" pitchFamily="34" charset="0"/>
              </a:rPr>
              <a:t>: 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Total (99)</a:t>
            </a:r>
            <a:endParaRPr lang="en-US" sz="1000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5786792" y="2002214"/>
            <a:ext cx="2944505" cy="874594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Rectángulo redondeado"/>
          <p:cNvSpPr/>
          <p:nvPr/>
        </p:nvSpPr>
        <p:spPr>
          <a:xfrm>
            <a:off x="5786792" y="3297614"/>
            <a:ext cx="2944505" cy="874594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CuadroTexto"/>
          <p:cNvSpPr txBox="1"/>
          <p:nvPr/>
        </p:nvSpPr>
        <p:spPr>
          <a:xfrm>
            <a:off x="5907917" y="1810008"/>
            <a:ext cx="137558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400" i="1" dirty="0" smtClean="0">
                <a:solidFill>
                  <a:schemeClr val="accent1"/>
                </a:solidFill>
              </a:rPr>
              <a:t>% Tutor</a:t>
            </a:r>
            <a:endParaRPr lang="es-ES" sz="1400" i="1" dirty="0">
              <a:solidFill>
                <a:schemeClr val="accent1"/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5907917" y="3102431"/>
            <a:ext cx="187693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400" i="1" dirty="0" smtClean="0">
                <a:solidFill>
                  <a:schemeClr val="accent1"/>
                </a:solidFill>
              </a:rPr>
              <a:t>% Amigos especiales</a:t>
            </a:r>
            <a:endParaRPr lang="es-ES" sz="1400" i="1" dirty="0">
              <a:solidFill>
                <a:schemeClr val="accent1"/>
              </a:solidFill>
            </a:endParaRPr>
          </a:p>
        </p:txBody>
      </p:sp>
      <p:graphicFrame>
        <p:nvGraphicFramePr>
          <p:cNvPr id="22" name="Char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461489"/>
              </p:ext>
            </p:extLst>
          </p:nvPr>
        </p:nvGraphicFramePr>
        <p:xfrm>
          <a:off x="5835127" y="2030077"/>
          <a:ext cx="2847833" cy="76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3" name="Char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4695386"/>
              </p:ext>
            </p:extLst>
          </p:nvPr>
        </p:nvGraphicFramePr>
        <p:xfrm>
          <a:off x="5854151" y="3323989"/>
          <a:ext cx="2847833" cy="76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6336424" y="4100200"/>
            <a:ext cx="2312521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(</a:t>
            </a:r>
            <a:r>
              <a:rPr lang="en-US" sz="1000" dirty="0" smtClean="0">
                <a:solidFill>
                  <a:srgbClr val="FF0000"/>
                </a:solidFill>
                <a:cs typeface="Arial" pitchFamily="34" charset="0"/>
              </a:rPr>
              <a:t>39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)               (</a:t>
            </a:r>
            <a:r>
              <a:rPr lang="en-US" sz="1000" dirty="0" smtClean="0">
                <a:solidFill>
                  <a:srgbClr val="FF0000"/>
                </a:solidFill>
                <a:cs typeface="Arial" pitchFamily="34" charset="0"/>
              </a:rPr>
              <a:t>28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)              (</a:t>
            </a:r>
            <a:r>
              <a:rPr lang="en-US" sz="1000" dirty="0" smtClean="0">
                <a:solidFill>
                  <a:srgbClr val="FF0000"/>
                </a:solidFill>
                <a:cs typeface="Arial" pitchFamily="34" charset="0"/>
              </a:rPr>
              <a:t>24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)                (</a:t>
            </a:r>
            <a:r>
              <a:rPr lang="en-US" sz="1000" dirty="0">
                <a:solidFill>
                  <a:srgbClr val="FF0000"/>
                </a:solidFill>
                <a:cs typeface="Arial" pitchFamily="34" charset="0"/>
              </a:rPr>
              <a:t>8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)</a:t>
            </a:r>
            <a:endParaRPr lang="en-US" sz="1000" dirty="0">
              <a:solidFill>
                <a:srgbClr val="FF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0874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088990" y="3181946"/>
            <a:ext cx="6978810" cy="58521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1. </a:t>
            </a:r>
            <a:r>
              <a:rPr lang="en-US" dirty="0"/>
              <a:t>Executive summary </a:t>
            </a:r>
            <a:br>
              <a:rPr lang="en-US" dirty="0"/>
            </a:br>
            <a:r>
              <a:rPr lang="en-US" dirty="0"/>
              <a:t>y </a:t>
            </a:r>
            <a:r>
              <a:rPr lang="en-US" dirty="0" err="1"/>
              <a:t>ficha</a:t>
            </a:r>
            <a:r>
              <a:rPr lang="en-US" dirty="0"/>
              <a:t> </a:t>
            </a:r>
            <a:r>
              <a:rPr lang="en-US" dirty="0" err="1"/>
              <a:t>tÉcnica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69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Rectángulo redondeado"/>
          <p:cNvSpPr/>
          <p:nvPr/>
        </p:nvSpPr>
        <p:spPr>
          <a:xfrm>
            <a:off x="6074947" y="1812776"/>
            <a:ext cx="2889541" cy="32004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Rectángulo redondeado"/>
          <p:cNvSpPr/>
          <p:nvPr/>
        </p:nvSpPr>
        <p:spPr>
          <a:xfrm>
            <a:off x="533400" y="1828800"/>
            <a:ext cx="5190728" cy="32004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62000" y="228600"/>
            <a:ext cx="75428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ctr"/>
            <a:r>
              <a:rPr lang="es-ES_tradnl" sz="2400" dirty="0">
                <a:solidFill>
                  <a:srgbClr val="0099FF"/>
                </a:solidFill>
                <a:ea typeface="ＭＳ Ｐゴシック" charset="-128"/>
              </a:rPr>
              <a:t>2</a:t>
            </a:r>
            <a:r>
              <a:rPr lang="es-ES_tradnl" sz="2400" dirty="0" smtClean="0">
                <a:solidFill>
                  <a:srgbClr val="0099FF"/>
                </a:solidFill>
                <a:ea typeface="ＭＳ Ｐゴシック" charset="-128"/>
              </a:rPr>
              <a:t>. Necesidades del niño para controlar Diabetes</a:t>
            </a:r>
            <a:endParaRPr lang="es-ES_tradnl" sz="2400" dirty="0">
              <a:solidFill>
                <a:srgbClr val="0099FF"/>
              </a:solidFill>
              <a:ea typeface="ＭＳ Ｐゴシック" charset="-128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33400" y="738664"/>
            <a:ext cx="8610600" cy="861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FF"/>
                    </a:gs>
                    <a:gs pos="100000">
                      <a:srgbClr val="D5E5F3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r>
              <a:rPr lang="es-ES" sz="1400" dirty="0" smtClean="0">
                <a:solidFill>
                  <a:srgbClr val="616365"/>
                </a:solidFill>
              </a:rPr>
              <a:t>28. </a:t>
            </a:r>
            <a:r>
              <a:rPr lang="es-ES" sz="1400" dirty="0">
                <a:solidFill>
                  <a:srgbClr val="616365"/>
                </a:solidFill>
              </a:rPr>
              <a:t>¿Necesitas ponerte insulina en el colegio?</a:t>
            </a:r>
            <a:r>
              <a:rPr lang="es-ES" sz="1400" dirty="0" smtClean="0">
                <a:solidFill>
                  <a:srgbClr val="FF3300"/>
                </a:solidFill>
              </a:rPr>
              <a:t>(% </a:t>
            </a:r>
            <a:r>
              <a:rPr lang="es-ES" sz="1400" dirty="0">
                <a:solidFill>
                  <a:srgbClr val="FF3300"/>
                </a:solidFill>
              </a:rPr>
              <a:t>- Sugerida </a:t>
            </a:r>
            <a:r>
              <a:rPr lang="es-ES" sz="1400" dirty="0" smtClean="0">
                <a:solidFill>
                  <a:srgbClr val="FF3300"/>
                </a:solidFill>
              </a:rPr>
              <a:t>y única)</a:t>
            </a:r>
          </a:p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r>
              <a:rPr lang="es-ES" sz="1400" dirty="0" smtClean="0">
                <a:solidFill>
                  <a:srgbClr val="616365"/>
                </a:solidFill>
              </a:rPr>
              <a:t>29. ¿Quién </a:t>
            </a:r>
            <a:r>
              <a:rPr lang="es-ES" sz="1400" dirty="0">
                <a:solidFill>
                  <a:srgbClr val="616365"/>
                </a:solidFill>
              </a:rPr>
              <a:t>te pone la insulina cuando estás en el colegio? (% </a:t>
            </a:r>
            <a:r>
              <a:rPr lang="es-ES" sz="1400" dirty="0">
                <a:solidFill>
                  <a:srgbClr val="FF3300"/>
                </a:solidFill>
              </a:rPr>
              <a:t>- Sugerida y </a:t>
            </a:r>
            <a:r>
              <a:rPr lang="es-ES" sz="1400" dirty="0" smtClean="0">
                <a:solidFill>
                  <a:srgbClr val="FF3300"/>
                </a:solidFill>
              </a:rPr>
              <a:t>múltiple)</a:t>
            </a:r>
            <a:endParaRPr lang="es-ES" sz="1400" dirty="0">
              <a:solidFill>
                <a:srgbClr val="FF3300"/>
              </a:solidFill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395536" y="5786100"/>
            <a:ext cx="8382000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defRPr sz="1400" b="1">
                <a:cs typeface="Arial" charset="0"/>
              </a:defRPr>
            </a:lvl1pPr>
            <a:lvl2pPr marL="742950" indent="-285750" eaLnBrk="0" hangingPunct="0">
              <a:defRPr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9pPr>
          </a:lstStyle>
          <a:p>
            <a:r>
              <a:rPr lang="es-ES" i="1" dirty="0" smtClean="0">
                <a:solidFill>
                  <a:srgbClr val="0070C0"/>
                </a:solidFill>
              </a:rPr>
              <a:t>La mitad de los niños necesita inyectarse insulina en el colegio, y en el 86% de los casos son ellos los que se la suministran a si mismos.</a:t>
            </a:r>
            <a:endParaRPr lang="es-ES" i="1" dirty="0">
              <a:solidFill>
                <a:srgbClr val="0070C0"/>
              </a:solidFill>
            </a:endParaRPr>
          </a:p>
        </p:txBody>
      </p:sp>
      <p:graphicFrame>
        <p:nvGraphicFramePr>
          <p:cNvPr id="9" name="Char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5184721"/>
              </p:ext>
            </p:extLst>
          </p:nvPr>
        </p:nvGraphicFramePr>
        <p:xfrm>
          <a:off x="457200" y="2133600"/>
          <a:ext cx="4962128" cy="3066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3407494"/>
              </p:ext>
            </p:extLst>
          </p:nvPr>
        </p:nvGraphicFramePr>
        <p:xfrm>
          <a:off x="5696425" y="1935387"/>
          <a:ext cx="3733800" cy="32107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6140896" y="4869160"/>
            <a:ext cx="289560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s-ES" sz="1000" dirty="0" smtClean="0">
                <a:solidFill>
                  <a:srgbClr val="777777"/>
                </a:solidFill>
                <a:cs typeface="Arial" pitchFamily="34" charset="0"/>
              </a:rPr>
              <a:t>Base Necesita ponerse insulina en el colegio (49)</a:t>
            </a:r>
            <a:endParaRPr lang="es-ES" sz="1000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649134" y="1659523"/>
            <a:ext cx="9906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 i="1" dirty="0" smtClean="0">
                <a:solidFill>
                  <a:schemeClr val="accent1"/>
                </a:solidFill>
              </a:rPr>
              <a:t>%Total</a:t>
            </a:r>
            <a:endParaRPr lang="es-ES" sz="1600" i="1" dirty="0">
              <a:solidFill>
                <a:schemeClr val="accent1"/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3361928" y="1676400"/>
            <a:ext cx="17907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 i="1" dirty="0" smtClean="0">
                <a:solidFill>
                  <a:schemeClr val="accent1"/>
                </a:solidFill>
              </a:rPr>
              <a:t>% Edad</a:t>
            </a:r>
            <a:endParaRPr lang="es-ES" sz="1600" i="1" dirty="0">
              <a:solidFill>
                <a:schemeClr val="accent1"/>
              </a:solidFill>
            </a:endParaRP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1259632" y="4869161"/>
            <a:ext cx="1075184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Base</a:t>
            </a:r>
            <a:r>
              <a:rPr lang="en-US" sz="1000" dirty="0">
                <a:solidFill>
                  <a:srgbClr val="777777"/>
                </a:solidFill>
                <a:cs typeface="Arial" pitchFamily="34" charset="0"/>
              </a:rPr>
              <a:t>: 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Total (99)</a:t>
            </a:r>
            <a:endParaRPr lang="en-US" sz="1000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3051567" y="4941168"/>
            <a:ext cx="2312521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(</a:t>
            </a:r>
            <a:r>
              <a:rPr lang="en-US" sz="1000" dirty="0" smtClean="0">
                <a:solidFill>
                  <a:srgbClr val="FF0000"/>
                </a:solidFill>
                <a:cs typeface="Arial" pitchFamily="34" charset="0"/>
              </a:rPr>
              <a:t>39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)               (</a:t>
            </a:r>
            <a:r>
              <a:rPr lang="en-US" sz="1000" dirty="0" smtClean="0">
                <a:solidFill>
                  <a:srgbClr val="FF0000"/>
                </a:solidFill>
                <a:cs typeface="Arial" pitchFamily="34" charset="0"/>
              </a:rPr>
              <a:t>28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)              (</a:t>
            </a:r>
            <a:r>
              <a:rPr lang="en-US" sz="1000" dirty="0" smtClean="0">
                <a:solidFill>
                  <a:srgbClr val="FF0000"/>
                </a:solidFill>
                <a:cs typeface="Arial" pitchFamily="34" charset="0"/>
              </a:rPr>
              <a:t>24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)                (</a:t>
            </a:r>
            <a:r>
              <a:rPr lang="en-US" sz="1000" dirty="0">
                <a:solidFill>
                  <a:srgbClr val="FF0000"/>
                </a:solidFill>
                <a:cs typeface="Arial" pitchFamily="34" charset="0"/>
              </a:rPr>
              <a:t>8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)</a:t>
            </a:r>
            <a:endParaRPr lang="en-US" sz="1000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6693346" y="1650286"/>
            <a:ext cx="17907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 i="1" dirty="0" smtClean="0">
                <a:solidFill>
                  <a:schemeClr val="accent1"/>
                </a:solidFill>
              </a:rPr>
              <a:t>¿Quién te la pone?</a:t>
            </a:r>
            <a:endParaRPr lang="es-ES" sz="1600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5425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 redondeado"/>
          <p:cNvSpPr/>
          <p:nvPr/>
        </p:nvSpPr>
        <p:spPr>
          <a:xfrm>
            <a:off x="6074947" y="1988840"/>
            <a:ext cx="2529501" cy="3650342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62000" y="228600"/>
            <a:ext cx="75428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ctr"/>
            <a:r>
              <a:rPr lang="es-ES_tradnl" sz="2400" dirty="0">
                <a:solidFill>
                  <a:srgbClr val="0099FF"/>
                </a:solidFill>
                <a:ea typeface="ＭＳ Ｐゴシック" charset="-128"/>
              </a:rPr>
              <a:t>2</a:t>
            </a:r>
            <a:r>
              <a:rPr lang="es-ES_tradnl" sz="2400" dirty="0" smtClean="0">
                <a:solidFill>
                  <a:srgbClr val="0099FF"/>
                </a:solidFill>
                <a:ea typeface="ＭＳ Ｐゴシック" charset="-128"/>
              </a:rPr>
              <a:t>. Cambios en las pautas</a:t>
            </a:r>
            <a:endParaRPr lang="es-ES_tradnl" sz="2400" dirty="0">
              <a:solidFill>
                <a:srgbClr val="0099FF"/>
              </a:solidFill>
              <a:ea typeface="ＭＳ Ｐゴシック" charset="-128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04800" y="738664"/>
            <a:ext cx="8839200" cy="861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FF"/>
                    </a:gs>
                    <a:gs pos="100000">
                      <a:srgbClr val="D5E5F3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r>
              <a:rPr lang="es-ES" sz="1400" dirty="0" smtClean="0"/>
              <a:t>30. ¿Has </a:t>
            </a:r>
            <a:r>
              <a:rPr lang="es-ES" sz="1400" dirty="0"/>
              <a:t>tenido que cambiar las veces que te pinchas la insulina porque te han puesto pegas en el colegio</a:t>
            </a:r>
            <a:r>
              <a:rPr lang="es-ES" sz="1400" dirty="0" smtClean="0"/>
              <a:t>?</a:t>
            </a:r>
            <a:r>
              <a:rPr lang="es-ES" sz="1400" dirty="0">
                <a:solidFill>
                  <a:srgbClr val="616365"/>
                </a:solidFill>
              </a:rPr>
              <a:t> </a:t>
            </a:r>
            <a:r>
              <a:rPr lang="es-ES" sz="1400" dirty="0" smtClean="0">
                <a:solidFill>
                  <a:srgbClr val="616365"/>
                </a:solidFill>
              </a:rPr>
              <a:t>(</a:t>
            </a:r>
            <a:r>
              <a:rPr lang="es-ES" sz="1400" dirty="0" smtClean="0">
                <a:solidFill>
                  <a:srgbClr val="FF3300"/>
                </a:solidFill>
              </a:rPr>
              <a:t>% </a:t>
            </a:r>
            <a:r>
              <a:rPr lang="es-ES" sz="1400" dirty="0">
                <a:solidFill>
                  <a:srgbClr val="FF3300"/>
                </a:solidFill>
              </a:rPr>
              <a:t>- Sugerida y única)</a:t>
            </a:r>
          </a:p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r>
              <a:rPr lang="es-ES" sz="1400" dirty="0" smtClean="0">
                <a:solidFill>
                  <a:srgbClr val="616365"/>
                </a:solidFill>
              </a:rPr>
              <a:t>31. </a:t>
            </a:r>
            <a:r>
              <a:rPr lang="es-ES" sz="1400" dirty="0">
                <a:solidFill>
                  <a:srgbClr val="616365"/>
                </a:solidFill>
              </a:rPr>
              <a:t>¿Debes realizarte algún autocontrol mientras estás en el colegio?</a:t>
            </a:r>
            <a:r>
              <a:rPr lang="es-ES" sz="1400" dirty="0" smtClean="0">
                <a:solidFill>
                  <a:srgbClr val="FF3300"/>
                </a:solidFill>
              </a:rPr>
              <a:t>(% </a:t>
            </a:r>
            <a:r>
              <a:rPr lang="es-ES" sz="1400" dirty="0">
                <a:solidFill>
                  <a:srgbClr val="FF3300"/>
                </a:solidFill>
              </a:rPr>
              <a:t>- Sugerida </a:t>
            </a:r>
            <a:r>
              <a:rPr lang="es-ES" sz="1400" dirty="0" smtClean="0">
                <a:solidFill>
                  <a:srgbClr val="FF3300"/>
                </a:solidFill>
              </a:rPr>
              <a:t>y única)</a:t>
            </a:r>
          </a:p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r>
              <a:rPr lang="es-ES" sz="1400" dirty="0" smtClean="0">
                <a:solidFill>
                  <a:srgbClr val="616365"/>
                </a:solidFill>
              </a:rPr>
              <a:t>33</a:t>
            </a:r>
            <a:r>
              <a:rPr lang="es-ES" sz="1400" dirty="0">
                <a:solidFill>
                  <a:srgbClr val="616365"/>
                </a:solidFill>
              </a:rPr>
              <a:t>. ¿Has tenido que hacerte menos autocontroles por falta de colaboración del colegio? </a:t>
            </a:r>
            <a:r>
              <a:rPr lang="es-ES" sz="1400" dirty="0">
                <a:solidFill>
                  <a:srgbClr val="FF3300"/>
                </a:solidFill>
              </a:rPr>
              <a:t>(% - Sugerida y única</a:t>
            </a:r>
            <a:r>
              <a:rPr lang="es-ES" sz="1400" dirty="0" smtClean="0">
                <a:solidFill>
                  <a:srgbClr val="FF3300"/>
                </a:solidFill>
              </a:rPr>
              <a:t>)</a:t>
            </a:r>
          </a:p>
        </p:txBody>
      </p:sp>
      <p:graphicFrame>
        <p:nvGraphicFramePr>
          <p:cNvPr id="6" name="Char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2719572"/>
              </p:ext>
            </p:extLst>
          </p:nvPr>
        </p:nvGraphicFramePr>
        <p:xfrm>
          <a:off x="533400" y="1905000"/>
          <a:ext cx="8001000" cy="3570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699792" y="5162128"/>
            <a:ext cx="1219200" cy="47705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Base</a:t>
            </a:r>
            <a:r>
              <a:rPr lang="en-US" sz="1000" dirty="0">
                <a:solidFill>
                  <a:srgbClr val="777777"/>
                </a:solidFill>
                <a:cs typeface="Arial" pitchFamily="34" charset="0"/>
              </a:rPr>
              <a:t>: 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Total</a:t>
            </a:r>
          </a:p>
          <a:p>
            <a:pPr algn="ctr"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 (99)</a:t>
            </a:r>
            <a:endParaRPr lang="en-US" sz="1000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533400" y="5930696"/>
            <a:ext cx="8382000" cy="73866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defRPr sz="1400" b="1">
                <a:cs typeface="Arial" charset="0"/>
              </a:defRPr>
            </a:lvl1pPr>
            <a:lvl2pPr marL="742950" indent="-285750" eaLnBrk="0" hangingPunct="0">
              <a:defRPr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9pPr>
          </a:lstStyle>
          <a:p>
            <a:r>
              <a:rPr lang="es-ES" i="1" dirty="0" smtClean="0">
                <a:solidFill>
                  <a:srgbClr val="0070C0"/>
                </a:solidFill>
              </a:rPr>
              <a:t>En un 90% de los casos NO ha tenido que cambiar el número de veces que se tienen que pinchar en el colegio. Además el 91% de los niños tienen que hacerse autocontroles durante la jornada escolar, sin necesitar de tener que cambiar el número de los mismos (89%).</a:t>
            </a:r>
            <a:endParaRPr lang="es-ES" i="1" dirty="0">
              <a:solidFill>
                <a:srgbClr val="0070C0"/>
              </a:solidFill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2960" y="5162128"/>
            <a:ext cx="1219200" cy="47705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Base</a:t>
            </a:r>
            <a:r>
              <a:rPr lang="en-US" sz="1000" dirty="0">
                <a:solidFill>
                  <a:srgbClr val="777777"/>
                </a:solidFill>
                <a:cs typeface="Arial" pitchFamily="34" charset="0"/>
              </a:rPr>
              <a:t>: 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Total</a:t>
            </a:r>
          </a:p>
          <a:p>
            <a:pPr algn="ctr"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 (99)</a:t>
            </a:r>
            <a:endParaRPr lang="en-US" sz="1000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6588224" y="5246330"/>
            <a:ext cx="1507232" cy="63094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s-ES" sz="1000" dirty="0" smtClean="0">
                <a:solidFill>
                  <a:srgbClr val="777777"/>
                </a:solidFill>
                <a:cs typeface="Arial" pitchFamily="34" charset="0"/>
              </a:rPr>
              <a:t>Base: Deben realizar autocontroles</a:t>
            </a:r>
          </a:p>
          <a:p>
            <a:pPr algn="ctr"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s-ES" sz="1000" dirty="0" smtClean="0">
                <a:solidFill>
                  <a:srgbClr val="777777"/>
                </a:solidFill>
                <a:cs typeface="Arial" pitchFamily="34" charset="0"/>
              </a:rPr>
              <a:t> (90)</a:t>
            </a:r>
            <a:endParaRPr lang="es-ES" sz="1000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2" name="1 Flecha derecha"/>
          <p:cNvSpPr/>
          <p:nvPr/>
        </p:nvSpPr>
        <p:spPr>
          <a:xfrm>
            <a:off x="5754522" y="3320988"/>
            <a:ext cx="864096" cy="360040"/>
          </a:xfrm>
          <a:prstGeom prst="rightArrow">
            <a:avLst/>
          </a:prstGeom>
          <a:solidFill>
            <a:srgbClr val="FFCD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81508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Rectángulo redondeado"/>
          <p:cNvSpPr/>
          <p:nvPr/>
        </p:nvSpPr>
        <p:spPr>
          <a:xfrm>
            <a:off x="533400" y="2028799"/>
            <a:ext cx="8071048" cy="3509337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62000" y="228600"/>
            <a:ext cx="75428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ctr"/>
            <a:r>
              <a:rPr lang="es-ES_tradnl" sz="2400" dirty="0" smtClean="0">
                <a:solidFill>
                  <a:srgbClr val="0099FF"/>
                </a:solidFill>
                <a:ea typeface="ＭＳ Ｐゴシック" charset="-128"/>
              </a:rPr>
              <a:t>2. Cambios en las pautas</a:t>
            </a:r>
            <a:endParaRPr lang="es-ES_tradnl" sz="2400" dirty="0">
              <a:solidFill>
                <a:srgbClr val="0099FF"/>
              </a:solidFill>
              <a:ea typeface="ＭＳ Ｐゴシック" charset="-128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04800" y="849113"/>
            <a:ext cx="8839200" cy="56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FF"/>
                    </a:gs>
                    <a:gs pos="100000">
                      <a:srgbClr val="D5E5F3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r>
              <a:rPr lang="es-ES" sz="1400" dirty="0" smtClean="0"/>
              <a:t>30. ¿Has </a:t>
            </a:r>
            <a:r>
              <a:rPr lang="es-ES" sz="1400" dirty="0"/>
              <a:t>tenido que cambiar las veces que te pinchas la insulina porque te han puesto pegas en el colegio</a:t>
            </a:r>
            <a:r>
              <a:rPr lang="es-ES" sz="1400" dirty="0" smtClean="0"/>
              <a:t>?</a:t>
            </a:r>
            <a:r>
              <a:rPr lang="es-ES" sz="1400" dirty="0">
                <a:solidFill>
                  <a:srgbClr val="616365"/>
                </a:solidFill>
              </a:rPr>
              <a:t> </a:t>
            </a:r>
            <a:r>
              <a:rPr lang="es-ES" sz="1400" dirty="0" smtClean="0">
                <a:solidFill>
                  <a:srgbClr val="616365"/>
                </a:solidFill>
              </a:rPr>
              <a:t>(</a:t>
            </a:r>
            <a:r>
              <a:rPr lang="es-ES" sz="1400" dirty="0" smtClean="0">
                <a:solidFill>
                  <a:srgbClr val="FF3300"/>
                </a:solidFill>
              </a:rPr>
              <a:t>% </a:t>
            </a:r>
            <a:r>
              <a:rPr lang="es-ES" sz="1400" dirty="0">
                <a:solidFill>
                  <a:srgbClr val="FF3300"/>
                </a:solidFill>
              </a:rPr>
              <a:t>- Sugerida y única</a:t>
            </a:r>
            <a:r>
              <a:rPr lang="es-ES" sz="1400" dirty="0" smtClean="0">
                <a:solidFill>
                  <a:srgbClr val="FF3300"/>
                </a:solidFill>
              </a:rPr>
              <a:t>)</a:t>
            </a:r>
            <a:endParaRPr lang="es-ES" sz="1400" dirty="0">
              <a:solidFill>
                <a:srgbClr val="FF3300"/>
              </a:solidFill>
            </a:endParaRPr>
          </a:p>
        </p:txBody>
      </p:sp>
      <p:graphicFrame>
        <p:nvGraphicFramePr>
          <p:cNvPr id="6" name="Char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4793641"/>
              </p:ext>
            </p:extLst>
          </p:nvPr>
        </p:nvGraphicFramePr>
        <p:xfrm>
          <a:off x="533400" y="2090827"/>
          <a:ext cx="8001000" cy="3570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533400" y="6096000"/>
            <a:ext cx="8382000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defRPr sz="1400" b="1">
                <a:cs typeface="Arial" charset="0"/>
              </a:defRPr>
            </a:lvl1pPr>
            <a:lvl2pPr marL="742950" indent="-285750" eaLnBrk="0" hangingPunct="0">
              <a:defRPr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9pPr>
          </a:lstStyle>
          <a:p>
            <a:r>
              <a:rPr lang="es-ES" i="1" dirty="0">
                <a:solidFill>
                  <a:srgbClr val="0070C0"/>
                </a:solidFill>
              </a:rPr>
              <a:t>En un 90% de los casos NO ha tenido que cambiar el momento de pincharse la insulina a causa de impedimentos puestos por el </a:t>
            </a:r>
            <a:r>
              <a:rPr lang="es-ES" i="1" dirty="0" smtClean="0">
                <a:solidFill>
                  <a:srgbClr val="0070C0"/>
                </a:solidFill>
              </a:rPr>
              <a:t>colegio.</a:t>
            </a:r>
            <a:endParaRPr lang="es-ES" i="1" dirty="0">
              <a:solidFill>
                <a:srgbClr val="0070C0"/>
              </a:solidFill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1115616" y="5415027"/>
            <a:ext cx="7056784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Base</a:t>
            </a:r>
            <a:r>
              <a:rPr lang="en-US" sz="1000" dirty="0">
                <a:solidFill>
                  <a:srgbClr val="777777"/>
                </a:solidFill>
                <a:cs typeface="Arial" pitchFamily="34" charset="0"/>
              </a:rPr>
              <a:t>: 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Total                                 (99)                                                                (</a:t>
            </a:r>
            <a:r>
              <a:rPr lang="en-US" sz="1000" dirty="0" smtClean="0">
                <a:solidFill>
                  <a:srgbClr val="FF0000"/>
                </a:solidFill>
                <a:cs typeface="Arial" pitchFamily="34" charset="0"/>
              </a:rPr>
              <a:t>39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)                            (</a:t>
            </a:r>
            <a:r>
              <a:rPr lang="en-US" sz="1000" dirty="0" smtClean="0">
                <a:solidFill>
                  <a:srgbClr val="FF0000"/>
                </a:solidFill>
                <a:cs typeface="Arial" pitchFamily="34" charset="0"/>
              </a:rPr>
              <a:t>28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)                            (</a:t>
            </a:r>
            <a:r>
              <a:rPr lang="en-US" sz="1000" dirty="0" smtClean="0">
                <a:solidFill>
                  <a:srgbClr val="FF0000"/>
                </a:solidFill>
                <a:cs typeface="Arial" pitchFamily="34" charset="0"/>
              </a:rPr>
              <a:t>24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)                            (</a:t>
            </a:r>
            <a:r>
              <a:rPr lang="en-US" sz="1000" dirty="0" smtClean="0">
                <a:solidFill>
                  <a:srgbClr val="FF0000"/>
                </a:solidFill>
                <a:cs typeface="Arial" pitchFamily="34" charset="0"/>
              </a:rPr>
              <a:t>8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)</a:t>
            </a:r>
            <a:endParaRPr lang="en-US" sz="1000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2285256" y="1859523"/>
            <a:ext cx="9906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 i="1" dirty="0" smtClean="0">
                <a:solidFill>
                  <a:schemeClr val="accent1"/>
                </a:solidFill>
              </a:rPr>
              <a:t>%Total</a:t>
            </a:r>
            <a:endParaRPr lang="es-ES" sz="1600" i="1" dirty="0">
              <a:solidFill>
                <a:schemeClr val="accent1"/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5148064" y="1876400"/>
            <a:ext cx="17907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 i="1" dirty="0" smtClean="0">
                <a:solidFill>
                  <a:schemeClr val="accent1"/>
                </a:solidFill>
              </a:rPr>
              <a:t>% Edad</a:t>
            </a:r>
            <a:endParaRPr lang="es-ES" sz="1600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333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Rectángulo redondeado"/>
          <p:cNvSpPr/>
          <p:nvPr/>
        </p:nvSpPr>
        <p:spPr>
          <a:xfrm>
            <a:off x="533400" y="2028799"/>
            <a:ext cx="8071048" cy="3509337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62000" y="228600"/>
            <a:ext cx="75428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ctr"/>
            <a:r>
              <a:rPr lang="es-ES_tradnl" sz="2400" dirty="0" smtClean="0">
                <a:solidFill>
                  <a:srgbClr val="0099FF"/>
                </a:solidFill>
                <a:ea typeface="ＭＳ Ｐゴシック" charset="-128"/>
              </a:rPr>
              <a:t>2. Cambios en las pautas</a:t>
            </a:r>
            <a:endParaRPr lang="es-ES_tradnl" sz="2400" dirty="0">
              <a:solidFill>
                <a:srgbClr val="0099FF"/>
              </a:solidFill>
              <a:ea typeface="ＭＳ Ｐゴシック" charset="-128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04800" y="954688"/>
            <a:ext cx="8839200" cy="530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FF"/>
                    </a:gs>
                    <a:gs pos="100000">
                      <a:srgbClr val="D5E5F3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r>
              <a:rPr lang="es-ES" sz="1400" dirty="0" smtClean="0">
                <a:solidFill>
                  <a:srgbClr val="616365"/>
                </a:solidFill>
              </a:rPr>
              <a:t>31. </a:t>
            </a:r>
            <a:r>
              <a:rPr lang="es-ES" sz="1400" dirty="0">
                <a:solidFill>
                  <a:srgbClr val="616365"/>
                </a:solidFill>
              </a:rPr>
              <a:t>¿Debes realizarte algún autocontrol mientras estás en el colegio?</a:t>
            </a:r>
            <a:r>
              <a:rPr lang="es-ES" sz="1400" dirty="0" smtClean="0">
                <a:solidFill>
                  <a:srgbClr val="FF3300"/>
                </a:solidFill>
              </a:rPr>
              <a:t>(% </a:t>
            </a:r>
            <a:r>
              <a:rPr lang="es-ES" sz="1400" dirty="0">
                <a:solidFill>
                  <a:srgbClr val="FF3300"/>
                </a:solidFill>
              </a:rPr>
              <a:t>- Sugerida </a:t>
            </a:r>
            <a:r>
              <a:rPr lang="es-ES" sz="1400" dirty="0" smtClean="0">
                <a:solidFill>
                  <a:srgbClr val="FF3300"/>
                </a:solidFill>
              </a:rPr>
              <a:t>y única)</a:t>
            </a:r>
          </a:p>
        </p:txBody>
      </p:sp>
      <p:graphicFrame>
        <p:nvGraphicFramePr>
          <p:cNvPr id="6" name="Char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7297874"/>
              </p:ext>
            </p:extLst>
          </p:nvPr>
        </p:nvGraphicFramePr>
        <p:xfrm>
          <a:off x="533400" y="2090827"/>
          <a:ext cx="8001000" cy="3570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533400" y="6096000"/>
            <a:ext cx="8382000" cy="30777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defRPr sz="1400" b="1">
                <a:cs typeface="Arial" charset="0"/>
              </a:defRPr>
            </a:lvl1pPr>
            <a:lvl2pPr marL="742950" indent="-285750" eaLnBrk="0" hangingPunct="0">
              <a:defRPr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9pPr>
          </a:lstStyle>
          <a:p>
            <a:r>
              <a:rPr lang="es-ES" i="1" dirty="0">
                <a:solidFill>
                  <a:srgbClr val="0070C0"/>
                </a:solidFill>
              </a:rPr>
              <a:t>Además el 91% de los niños tienen que hacerse autocontroles durante la jornada </a:t>
            </a:r>
            <a:r>
              <a:rPr lang="es-ES" i="1" dirty="0" smtClean="0">
                <a:solidFill>
                  <a:srgbClr val="0070C0"/>
                </a:solidFill>
              </a:rPr>
              <a:t>escolar</a:t>
            </a:r>
            <a:endParaRPr lang="es-ES" i="1" dirty="0">
              <a:solidFill>
                <a:srgbClr val="0070C0"/>
              </a:solidFill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1140136" y="5415027"/>
            <a:ext cx="6960256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Base</a:t>
            </a:r>
            <a:r>
              <a:rPr lang="en-US" sz="1000" dirty="0">
                <a:solidFill>
                  <a:srgbClr val="777777"/>
                </a:solidFill>
                <a:cs typeface="Arial" pitchFamily="34" charset="0"/>
              </a:rPr>
              <a:t>: 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Total                                 (99)                                                               (</a:t>
            </a:r>
            <a:r>
              <a:rPr lang="en-US" sz="1000" dirty="0" smtClean="0">
                <a:solidFill>
                  <a:srgbClr val="FF0000"/>
                </a:solidFill>
                <a:cs typeface="Arial" pitchFamily="34" charset="0"/>
              </a:rPr>
              <a:t>39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)                            (</a:t>
            </a:r>
            <a:r>
              <a:rPr lang="en-US" sz="1000" dirty="0" smtClean="0">
                <a:solidFill>
                  <a:srgbClr val="FF0000"/>
                </a:solidFill>
                <a:cs typeface="Arial" pitchFamily="34" charset="0"/>
              </a:rPr>
              <a:t>28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)                            (</a:t>
            </a:r>
            <a:r>
              <a:rPr lang="en-US" sz="1000" dirty="0" smtClean="0">
                <a:solidFill>
                  <a:srgbClr val="FF0000"/>
                </a:solidFill>
                <a:cs typeface="Arial" pitchFamily="34" charset="0"/>
              </a:rPr>
              <a:t>24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)                           (</a:t>
            </a:r>
            <a:r>
              <a:rPr lang="en-US" sz="1000" dirty="0" smtClean="0">
                <a:solidFill>
                  <a:srgbClr val="FF0000"/>
                </a:solidFill>
                <a:cs typeface="Arial" pitchFamily="34" charset="0"/>
              </a:rPr>
              <a:t>8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)</a:t>
            </a:r>
            <a:endParaRPr lang="en-US" sz="1000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2339752" y="1859523"/>
            <a:ext cx="9906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 i="1" dirty="0" smtClean="0">
                <a:solidFill>
                  <a:schemeClr val="accent1"/>
                </a:solidFill>
              </a:rPr>
              <a:t>%Total</a:t>
            </a:r>
            <a:endParaRPr lang="es-ES" sz="1600" i="1" dirty="0">
              <a:solidFill>
                <a:schemeClr val="accent1"/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5148064" y="1876400"/>
            <a:ext cx="17907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 i="1" dirty="0" smtClean="0">
                <a:solidFill>
                  <a:schemeClr val="accent1"/>
                </a:solidFill>
              </a:rPr>
              <a:t>% Edad</a:t>
            </a:r>
            <a:endParaRPr lang="es-ES" sz="1600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2654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Rectángulo redondeado"/>
          <p:cNvSpPr/>
          <p:nvPr/>
        </p:nvSpPr>
        <p:spPr>
          <a:xfrm>
            <a:off x="533400" y="2028799"/>
            <a:ext cx="8071048" cy="3509337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62000" y="228600"/>
            <a:ext cx="75428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ctr"/>
            <a:r>
              <a:rPr lang="es-ES_tradnl" sz="2400" dirty="0">
                <a:solidFill>
                  <a:srgbClr val="0099FF"/>
                </a:solidFill>
                <a:ea typeface="ＭＳ Ｐゴシック" charset="-128"/>
              </a:rPr>
              <a:t>2</a:t>
            </a:r>
            <a:r>
              <a:rPr lang="es-ES_tradnl" sz="2400" dirty="0" smtClean="0">
                <a:solidFill>
                  <a:srgbClr val="0099FF"/>
                </a:solidFill>
                <a:ea typeface="ＭＳ Ｐゴシック" charset="-128"/>
              </a:rPr>
              <a:t>. Cambios en las pautas</a:t>
            </a:r>
            <a:endParaRPr lang="es-ES_tradnl" sz="2400" dirty="0">
              <a:solidFill>
                <a:srgbClr val="0099FF"/>
              </a:solidFill>
              <a:ea typeface="ＭＳ Ｐゴシック" charset="-128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04800" y="1054016"/>
            <a:ext cx="8839200" cy="430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FF"/>
                    </a:gs>
                    <a:gs pos="100000">
                      <a:srgbClr val="D5E5F3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r>
              <a:rPr lang="es-ES" sz="1400" dirty="0" smtClean="0">
                <a:solidFill>
                  <a:srgbClr val="616365"/>
                </a:solidFill>
              </a:rPr>
              <a:t>33</a:t>
            </a:r>
            <a:r>
              <a:rPr lang="es-ES" sz="1400" dirty="0">
                <a:solidFill>
                  <a:srgbClr val="616365"/>
                </a:solidFill>
              </a:rPr>
              <a:t>. ¿Has tenido que hacerte menos autocontroles por falta de colaboración del colegio? </a:t>
            </a:r>
            <a:r>
              <a:rPr lang="es-ES" sz="1400" dirty="0">
                <a:solidFill>
                  <a:srgbClr val="FF3300"/>
                </a:solidFill>
              </a:rPr>
              <a:t>(% - Sugerida y única</a:t>
            </a:r>
            <a:r>
              <a:rPr lang="es-ES" sz="1400" dirty="0" smtClean="0">
                <a:solidFill>
                  <a:srgbClr val="FF3300"/>
                </a:solidFill>
              </a:rPr>
              <a:t>)</a:t>
            </a:r>
          </a:p>
        </p:txBody>
      </p:sp>
      <p:graphicFrame>
        <p:nvGraphicFramePr>
          <p:cNvPr id="6" name="Char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7334995"/>
              </p:ext>
            </p:extLst>
          </p:nvPr>
        </p:nvGraphicFramePr>
        <p:xfrm>
          <a:off x="533400" y="2090827"/>
          <a:ext cx="8001000" cy="3570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533400" y="6165304"/>
            <a:ext cx="8382000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defRPr sz="1400" b="1">
                <a:cs typeface="Arial" charset="0"/>
              </a:defRPr>
            </a:lvl1pPr>
            <a:lvl2pPr marL="742950" indent="-285750" eaLnBrk="0" hangingPunct="0">
              <a:defRPr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9pPr>
          </a:lstStyle>
          <a:p>
            <a:r>
              <a:rPr lang="es-ES" i="1" dirty="0" smtClean="0">
                <a:solidFill>
                  <a:srgbClr val="0070C0"/>
                </a:solidFill>
              </a:rPr>
              <a:t>Entre los que se tienen que realizar autocontroles, el </a:t>
            </a:r>
            <a:r>
              <a:rPr lang="es-ES" i="1" dirty="0">
                <a:solidFill>
                  <a:srgbClr val="0070C0"/>
                </a:solidFill>
              </a:rPr>
              <a:t>89% afirma que no ha tenido que hacerse menos controles por falta de colaboración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2627784" y="5415027"/>
            <a:ext cx="5533096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s-ES" sz="1000" dirty="0" smtClean="0">
                <a:solidFill>
                  <a:srgbClr val="777777"/>
                </a:solidFill>
                <a:cs typeface="Arial" pitchFamily="34" charset="0"/>
              </a:rPr>
              <a:t>(90)                                                                (</a:t>
            </a:r>
            <a:r>
              <a:rPr lang="es-ES" sz="1000" dirty="0" smtClean="0">
                <a:solidFill>
                  <a:srgbClr val="FF0000"/>
                </a:solidFill>
                <a:cs typeface="Arial" pitchFamily="34" charset="0"/>
              </a:rPr>
              <a:t>36</a:t>
            </a:r>
            <a:r>
              <a:rPr lang="es-ES" sz="1000" dirty="0" smtClean="0">
                <a:solidFill>
                  <a:srgbClr val="777777"/>
                </a:solidFill>
                <a:cs typeface="Arial" pitchFamily="34" charset="0"/>
              </a:rPr>
              <a:t>)                          (</a:t>
            </a:r>
            <a:r>
              <a:rPr lang="es-ES" sz="1000" dirty="0" smtClean="0">
                <a:solidFill>
                  <a:srgbClr val="FF0000"/>
                </a:solidFill>
                <a:cs typeface="Arial" pitchFamily="34" charset="0"/>
              </a:rPr>
              <a:t>25</a:t>
            </a:r>
            <a:r>
              <a:rPr lang="es-ES" sz="1000" dirty="0" smtClean="0">
                <a:solidFill>
                  <a:srgbClr val="777777"/>
                </a:solidFill>
                <a:cs typeface="Arial" pitchFamily="34" charset="0"/>
              </a:rPr>
              <a:t>)                            (</a:t>
            </a:r>
            <a:r>
              <a:rPr lang="es-ES" sz="1000" dirty="0" smtClean="0">
                <a:solidFill>
                  <a:srgbClr val="FF0000"/>
                </a:solidFill>
                <a:cs typeface="Arial" pitchFamily="34" charset="0"/>
              </a:rPr>
              <a:t>22</a:t>
            </a:r>
            <a:r>
              <a:rPr lang="es-ES" sz="1000" dirty="0" smtClean="0">
                <a:solidFill>
                  <a:srgbClr val="777777"/>
                </a:solidFill>
                <a:cs typeface="Arial" pitchFamily="34" charset="0"/>
              </a:rPr>
              <a:t>)                              (</a:t>
            </a:r>
            <a:r>
              <a:rPr lang="es-ES" sz="1000" dirty="0" smtClean="0">
                <a:solidFill>
                  <a:srgbClr val="FF0000"/>
                </a:solidFill>
                <a:cs typeface="Arial" pitchFamily="34" charset="0"/>
              </a:rPr>
              <a:t>7</a:t>
            </a:r>
            <a:r>
              <a:rPr lang="es-ES" sz="1000" dirty="0" smtClean="0">
                <a:solidFill>
                  <a:srgbClr val="777777"/>
                </a:solidFill>
                <a:cs typeface="Arial" pitchFamily="34" charset="0"/>
              </a:rPr>
              <a:t>)</a:t>
            </a:r>
            <a:endParaRPr lang="es-ES" sz="1000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2285256" y="1859523"/>
            <a:ext cx="9906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 i="1" dirty="0" smtClean="0">
                <a:solidFill>
                  <a:schemeClr val="accent1"/>
                </a:solidFill>
              </a:rPr>
              <a:t>%Total</a:t>
            </a:r>
            <a:endParaRPr lang="es-ES" sz="1600" i="1" dirty="0">
              <a:solidFill>
                <a:schemeClr val="accent1"/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5148064" y="1876400"/>
            <a:ext cx="17907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 i="1" dirty="0" smtClean="0">
                <a:solidFill>
                  <a:schemeClr val="accent1"/>
                </a:solidFill>
              </a:rPr>
              <a:t>% Edad </a:t>
            </a:r>
            <a:endParaRPr lang="es-ES" sz="1600" i="1" dirty="0">
              <a:solidFill>
                <a:schemeClr val="accent1"/>
              </a:solidFill>
            </a:endParaRP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976536" y="5333146"/>
            <a:ext cx="1507232" cy="40011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s-ES" sz="1000" dirty="0" smtClean="0">
                <a:solidFill>
                  <a:srgbClr val="777777"/>
                </a:solidFill>
                <a:cs typeface="Arial" pitchFamily="34" charset="0"/>
              </a:rPr>
              <a:t>Base: Deben realizar autocontroles</a:t>
            </a:r>
          </a:p>
        </p:txBody>
      </p:sp>
    </p:spTree>
    <p:extLst>
      <p:ext uri="{BB962C8B-B14F-4D97-AF65-F5344CB8AC3E}">
        <p14:creationId xmlns:p14="http://schemas.microsoft.com/office/powerpoint/2010/main" val="25794041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713095" y="1245632"/>
            <a:ext cx="5257800" cy="419981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14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7504014"/>
              </p:ext>
            </p:extLst>
          </p:nvPr>
        </p:nvGraphicFramePr>
        <p:xfrm>
          <a:off x="685800" y="1245632"/>
          <a:ext cx="6464300" cy="41344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919162" y="5802868"/>
            <a:ext cx="7539038" cy="30777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defRPr sz="1400" b="1">
                <a:cs typeface="Arial" charset="0"/>
              </a:defRPr>
            </a:lvl1pPr>
            <a:lvl2pPr marL="742950" indent="-285750" eaLnBrk="0" hangingPunct="0">
              <a:defRPr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9pPr>
          </a:lstStyle>
          <a:p>
            <a:r>
              <a:rPr lang="es-ES" i="1" dirty="0" smtClean="0">
                <a:solidFill>
                  <a:srgbClr val="0070C0"/>
                </a:solidFill>
              </a:rPr>
              <a:t>La gran mayoría (84%) afirma no necesitar ayuda. El resto se dividen entre compañeros, profesores.</a:t>
            </a:r>
            <a:endParaRPr lang="es-ES" i="1" dirty="0">
              <a:solidFill>
                <a:srgbClr val="0070C0"/>
              </a:solidFill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762000" y="228600"/>
            <a:ext cx="75428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ctr"/>
            <a:r>
              <a:rPr lang="es-ES_tradnl" sz="2400" dirty="0" smtClean="0">
                <a:solidFill>
                  <a:srgbClr val="0099FF"/>
                </a:solidFill>
                <a:ea typeface="ＭＳ Ｐゴシック" charset="-128"/>
              </a:rPr>
              <a:t>2. Ayuda para autocontrol de la Diabetes</a:t>
            </a:r>
            <a:endParaRPr lang="es-ES_tradnl" sz="2400" dirty="0">
              <a:solidFill>
                <a:srgbClr val="0099FF"/>
              </a:solidFill>
              <a:ea typeface="ＭＳ Ｐゴシック" charset="-128"/>
            </a:endParaRPr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533400" y="738664"/>
            <a:ext cx="8610600" cy="50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FF"/>
                    </a:gs>
                    <a:gs pos="100000">
                      <a:srgbClr val="D5E5F3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r>
              <a:rPr lang="es-ES" sz="1400" dirty="0" smtClean="0">
                <a:solidFill>
                  <a:srgbClr val="616365"/>
                </a:solidFill>
              </a:rPr>
              <a:t>32. ¿</a:t>
            </a:r>
            <a:r>
              <a:rPr lang="es-ES" sz="1400" dirty="0">
                <a:solidFill>
                  <a:srgbClr val="616365"/>
                </a:solidFill>
              </a:rPr>
              <a:t>Quién suele ayudarte a hacer los controles de glucosa en el colegio? </a:t>
            </a:r>
            <a:r>
              <a:rPr lang="es-ES" sz="1400" dirty="0" smtClean="0">
                <a:solidFill>
                  <a:srgbClr val="FF3300"/>
                </a:solidFill>
              </a:rPr>
              <a:t>(% </a:t>
            </a:r>
            <a:r>
              <a:rPr lang="es-ES" sz="1400" dirty="0">
                <a:solidFill>
                  <a:srgbClr val="FF3300"/>
                </a:solidFill>
              </a:rPr>
              <a:t>- Sugerida </a:t>
            </a:r>
            <a:r>
              <a:rPr lang="es-ES" sz="1400" dirty="0" smtClean="0">
                <a:solidFill>
                  <a:srgbClr val="FF3300"/>
                </a:solidFill>
              </a:rPr>
              <a:t>y Múltiple)</a:t>
            </a:r>
          </a:p>
        </p:txBody>
      </p:sp>
      <p:sp>
        <p:nvSpPr>
          <p:cNvPr id="8" name="7 Rectángulo redondeado"/>
          <p:cNvSpPr/>
          <p:nvPr/>
        </p:nvSpPr>
        <p:spPr>
          <a:xfrm>
            <a:off x="5436096" y="2986454"/>
            <a:ext cx="3294201" cy="874594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9" name="Char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7423736"/>
              </p:ext>
            </p:extLst>
          </p:nvPr>
        </p:nvGraphicFramePr>
        <p:xfrm>
          <a:off x="5532767" y="3099048"/>
          <a:ext cx="3053513" cy="76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16 CuadroTexto"/>
          <p:cNvSpPr txBox="1"/>
          <p:nvPr/>
        </p:nvSpPr>
        <p:spPr>
          <a:xfrm>
            <a:off x="5532767" y="2791271"/>
            <a:ext cx="182937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400" i="1" dirty="0" smtClean="0">
                <a:solidFill>
                  <a:schemeClr val="accent1"/>
                </a:solidFill>
              </a:rPr>
              <a:t>% No necesito ayuda</a:t>
            </a:r>
            <a:endParaRPr lang="es-ES" sz="1400" i="1" dirty="0">
              <a:solidFill>
                <a:schemeClr val="accent1"/>
              </a:solidFill>
            </a:endParaRP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4000872" y="4581128"/>
            <a:ext cx="1507232" cy="63094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s-ES" sz="1000" dirty="0" smtClean="0">
                <a:solidFill>
                  <a:srgbClr val="777777"/>
                </a:solidFill>
                <a:cs typeface="Arial" pitchFamily="34" charset="0"/>
              </a:rPr>
              <a:t>Base: Deben realizar autocontroles</a:t>
            </a:r>
          </a:p>
          <a:p>
            <a:pPr algn="ctr"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s-ES" sz="1000" dirty="0" smtClean="0">
                <a:solidFill>
                  <a:srgbClr val="777777"/>
                </a:solidFill>
                <a:cs typeface="Arial" pitchFamily="34" charset="0"/>
              </a:rPr>
              <a:t> (90)</a:t>
            </a:r>
            <a:endParaRPr lang="es-ES" sz="1000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6156176" y="3830851"/>
            <a:ext cx="2312521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(</a:t>
            </a:r>
            <a:r>
              <a:rPr lang="en-US" sz="1000" dirty="0" smtClean="0">
                <a:solidFill>
                  <a:srgbClr val="FF0000"/>
                </a:solidFill>
                <a:cs typeface="Arial" pitchFamily="34" charset="0"/>
              </a:rPr>
              <a:t>36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)               (</a:t>
            </a:r>
            <a:r>
              <a:rPr lang="en-US" sz="1000" dirty="0" smtClean="0">
                <a:solidFill>
                  <a:srgbClr val="FF0000"/>
                </a:solidFill>
                <a:cs typeface="Arial" pitchFamily="34" charset="0"/>
              </a:rPr>
              <a:t>25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)              (</a:t>
            </a:r>
            <a:r>
              <a:rPr lang="en-US" sz="1000" dirty="0" smtClean="0">
                <a:solidFill>
                  <a:srgbClr val="FF0000"/>
                </a:solidFill>
                <a:cs typeface="Arial" pitchFamily="34" charset="0"/>
              </a:rPr>
              <a:t>22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)                (</a:t>
            </a:r>
            <a:r>
              <a:rPr lang="en-US" sz="1000" dirty="0" smtClean="0">
                <a:solidFill>
                  <a:srgbClr val="FF0000"/>
                </a:solidFill>
                <a:cs typeface="Arial" pitchFamily="34" charset="0"/>
              </a:rPr>
              <a:t>7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)</a:t>
            </a:r>
            <a:endParaRPr lang="en-US" sz="1000" dirty="0">
              <a:solidFill>
                <a:srgbClr val="FF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9814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685800" y="1243499"/>
            <a:ext cx="8001000" cy="398569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8" name="Char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43793"/>
              </p:ext>
            </p:extLst>
          </p:nvPr>
        </p:nvGraphicFramePr>
        <p:xfrm>
          <a:off x="576220" y="1463942"/>
          <a:ext cx="7914456" cy="36465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62000" y="228600"/>
            <a:ext cx="75428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ctr"/>
            <a:r>
              <a:rPr lang="es-ES_tradnl" sz="2400" dirty="0" smtClean="0">
                <a:solidFill>
                  <a:srgbClr val="0099FF"/>
                </a:solidFill>
                <a:ea typeface="ＭＳ Ｐゴシック" charset="-128"/>
              </a:rPr>
              <a:t>2. Hipoglucemias en Exámenes </a:t>
            </a:r>
            <a:endParaRPr lang="es-ES_tradnl" sz="2400" dirty="0">
              <a:solidFill>
                <a:srgbClr val="0099FF"/>
              </a:solidFill>
              <a:ea typeface="ＭＳ Ｐゴシック" charset="-128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33400" y="738664"/>
            <a:ext cx="8610600" cy="632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FF"/>
                    </a:gs>
                    <a:gs pos="100000">
                      <a:srgbClr val="D5E5F3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r>
              <a:rPr lang="es-ES" sz="1400" dirty="0" smtClean="0">
                <a:solidFill>
                  <a:srgbClr val="616365"/>
                </a:solidFill>
              </a:rPr>
              <a:t>34. </a:t>
            </a:r>
            <a:r>
              <a:rPr lang="es-ES" sz="1400" dirty="0">
                <a:solidFill>
                  <a:srgbClr val="616365"/>
                </a:solidFill>
              </a:rPr>
              <a:t>¿Has tenido alguna hipoglucemia antes o durante un examen? </a:t>
            </a:r>
            <a:r>
              <a:rPr lang="es-ES" sz="1400" dirty="0" smtClean="0">
                <a:solidFill>
                  <a:srgbClr val="FF3300"/>
                </a:solidFill>
              </a:rPr>
              <a:t>(% </a:t>
            </a:r>
            <a:r>
              <a:rPr lang="es-ES" sz="1400" dirty="0">
                <a:solidFill>
                  <a:srgbClr val="FF3300"/>
                </a:solidFill>
              </a:rPr>
              <a:t>- Sugerida </a:t>
            </a:r>
            <a:r>
              <a:rPr lang="es-ES" sz="1400" dirty="0" smtClean="0">
                <a:solidFill>
                  <a:srgbClr val="FF3300"/>
                </a:solidFill>
              </a:rPr>
              <a:t>y única)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510480" y="5857527"/>
            <a:ext cx="8382000" cy="30777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defRPr sz="1400" b="1">
                <a:cs typeface="Arial" charset="0"/>
              </a:defRPr>
            </a:lvl1pPr>
            <a:lvl2pPr marL="742950" indent="-285750" eaLnBrk="0" hangingPunct="0">
              <a:defRPr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9pPr>
          </a:lstStyle>
          <a:p>
            <a:r>
              <a:rPr lang="es-ES" i="1" dirty="0" smtClean="0">
                <a:solidFill>
                  <a:srgbClr val="0070C0"/>
                </a:solidFill>
              </a:rPr>
              <a:t>Más de la mitad de los niños(52%) afirma que ha tenido alguna hipoglucemia antes o durante un examen.</a:t>
            </a:r>
            <a:endParaRPr lang="es-ES" i="1" dirty="0">
              <a:solidFill>
                <a:srgbClr val="0070C0"/>
              </a:solidFill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068128" y="5106089"/>
            <a:ext cx="7392304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Base</a:t>
            </a:r>
            <a:r>
              <a:rPr lang="en-US" sz="1000" dirty="0">
                <a:solidFill>
                  <a:srgbClr val="777777"/>
                </a:solidFill>
                <a:cs typeface="Arial" pitchFamily="34" charset="0"/>
              </a:rPr>
              <a:t>: 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Total                                 (99)                                                                  (</a:t>
            </a:r>
            <a:r>
              <a:rPr lang="en-US" sz="1000" dirty="0" smtClean="0">
                <a:solidFill>
                  <a:srgbClr val="FF0000"/>
                </a:solidFill>
                <a:cs typeface="Arial" pitchFamily="34" charset="0"/>
              </a:rPr>
              <a:t>39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)                             (</a:t>
            </a:r>
            <a:r>
              <a:rPr lang="en-US" sz="1000" dirty="0" smtClean="0">
                <a:solidFill>
                  <a:srgbClr val="FF0000"/>
                </a:solidFill>
                <a:cs typeface="Arial" pitchFamily="34" charset="0"/>
              </a:rPr>
              <a:t>28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)                              (</a:t>
            </a:r>
            <a:r>
              <a:rPr lang="en-US" sz="1000" dirty="0" smtClean="0">
                <a:solidFill>
                  <a:srgbClr val="FF0000"/>
                </a:solidFill>
                <a:cs typeface="Arial" pitchFamily="34" charset="0"/>
              </a:rPr>
              <a:t>24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)                              (</a:t>
            </a:r>
            <a:r>
              <a:rPr lang="en-US" sz="1000" dirty="0" smtClean="0">
                <a:solidFill>
                  <a:srgbClr val="FF0000"/>
                </a:solidFill>
                <a:cs typeface="Arial" pitchFamily="34" charset="0"/>
              </a:rPr>
              <a:t>8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)</a:t>
            </a:r>
            <a:endParaRPr lang="en-US" sz="1000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2247900" y="1074222"/>
            <a:ext cx="10287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 i="1" dirty="0" smtClean="0">
                <a:solidFill>
                  <a:schemeClr val="accent1"/>
                </a:solidFill>
              </a:rPr>
              <a:t>% Total</a:t>
            </a:r>
            <a:endParaRPr lang="es-ES" sz="1600" i="1" dirty="0">
              <a:solidFill>
                <a:schemeClr val="accent1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4838700" y="1074222"/>
            <a:ext cx="30861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 i="1" dirty="0" smtClean="0">
                <a:solidFill>
                  <a:schemeClr val="accent1"/>
                </a:solidFill>
              </a:rPr>
              <a:t>% Edad</a:t>
            </a:r>
            <a:endParaRPr lang="es-ES" sz="1600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2947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685800" y="1676400"/>
            <a:ext cx="8001000" cy="332805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62000" y="228600"/>
            <a:ext cx="75428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ctr"/>
            <a:r>
              <a:rPr lang="es-ES_tradnl" sz="2400" dirty="0" smtClean="0">
                <a:solidFill>
                  <a:srgbClr val="0099FF"/>
                </a:solidFill>
                <a:ea typeface="ＭＳ Ｐゴシック" charset="-128"/>
              </a:rPr>
              <a:t>2. Identificación de hipoglucemia leve</a:t>
            </a:r>
            <a:endParaRPr lang="es-ES_tradnl" sz="2400" dirty="0">
              <a:solidFill>
                <a:srgbClr val="0099FF"/>
              </a:solidFill>
              <a:ea typeface="ＭＳ Ｐゴシック" charset="-128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33400" y="738664"/>
            <a:ext cx="8610600" cy="50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FF"/>
                    </a:gs>
                    <a:gs pos="100000">
                      <a:srgbClr val="D5E5F3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r>
              <a:rPr lang="es-ES" sz="1400" dirty="0" smtClean="0">
                <a:solidFill>
                  <a:srgbClr val="616365"/>
                </a:solidFill>
              </a:rPr>
              <a:t>35. </a:t>
            </a:r>
            <a:r>
              <a:rPr lang="es-ES" sz="1400" dirty="0">
                <a:solidFill>
                  <a:srgbClr val="616365"/>
                </a:solidFill>
              </a:rPr>
              <a:t>La mayoría de adultos con los que estás en el colegio, ¿sabrían reconocer una hipoglucemia leve (dolor de cabeza, temblores, cambio de carácter...)?</a:t>
            </a:r>
            <a:r>
              <a:rPr lang="es-ES" sz="1400" dirty="0" smtClean="0">
                <a:solidFill>
                  <a:srgbClr val="FF3300"/>
                </a:solidFill>
              </a:rPr>
              <a:t>(% </a:t>
            </a:r>
            <a:r>
              <a:rPr lang="es-ES" sz="1400" dirty="0">
                <a:solidFill>
                  <a:srgbClr val="FF3300"/>
                </a:solidFill>
              </a:rPr>
              <a:t>- Sugerida </a:t>
            </a:r>
            <a:r>
              <a:rPr lang="es-ES" sz="1400" dirty="0" smtClean="0">
                <a:solidFill>
                  <a:srgbClr val="FF3300"/>
                </a:solidFill>
              </a:rPr>
              <a:t>y única)</a:t>
            </a:r>
          </a:p>
        </p:txBody>
      </p:sp>
      <p:graphicFrame>
        <p:nvGraphicFramePr>
          <p:cNvPr id="6" name="Char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6008479"/>
              </p:ext>
            </p:extLst>
          </p:nvPr>
        </p:nvGraphicFramePr>
        <p:xfrm>
          <a:off x="989463" y="1676400"/>
          <a:ext cx="7315433" cy="3514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57200" y="5728998"/>
            <a:ext cx="8382000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defRPr sz="1400" b="1">
                <a:cs typeface="Arial" charset="0"/>
              </a:defRPr>
            </a:lvl1pPr>
            <a:lvl2pPr marL="742950" indent="-285750" eaLnBrk="0" hangingPunct="0">
              <a:defRPr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9pPr>
          </a:lstStyle>
          <a:p>
            <a:r>
              <a:rPr lang="es-ES" i="1" dirty="0" smtClean="0">
                <a:solidFill>
                  <a:srgbClr val="0070C0"/>
                </a:solidFill>
              </a:rPr>
              <a:t>Apenas un 13% de los niños afirma que los adultos que están a su cargo en el colegio saben reconocer una hipoglucemia leve. </a:t>
            </a:r>
            <a:endParaRPr lang="es-ES" i="1" dirty="0">
              <a:solidFill>
                <a:srgbClr val="0070C0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2247900" y="1524000"/>
            <a:ext cx="10287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 i="1" dirty="0" smtClean="0">
                <a:solidFill>
                  <a:schemeClr val="accent1"/>
                </a:solidFill>
              </a:rPr>
              <a:t>% Total</a:t>
            </a:r>
            <a:endParaRPr lang="es-ES" sz="1600" i="1" dirty="0">
              <a:solidFill>
                <a:schemeClr val="accent1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838700" y="1524000"/>
            <a:ext cx="30861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 i="1" dirty="0" smtClean="0">
                <a:solidFill>
                  <a:schemeClr val="accent1"/>
                </a:solidFill>
              </a:rPr>
              <a:t>% Edad</a:t>
            </a:r>
            <a:endParaRPr lang="es-ES" sz="1600" i="1" dirty="0">
              <a:solidFill>
                <a:schemeClr val="accent1"/>
              </a:solidFill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1212144" y="4869160"/>
            <a:ext cx="6888248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Base</a:t>
            </a:r>
            <a:r>
              <a:rPr lang="en-US" sz="1000" dirty="0">
                <a:solidFill>
                  <a:srgbClr val="777777"/>
                </a:solidFill>
                <a:cs typeface="Arial" pitchFamily="34" charset="0"/>
              </a:rPr>
              <a:t>: 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Total                          (99)                                                                (</a:t>
            </a:r>
            <a:r>
              <a:rPr lang="en-US" sz="1000" dirty="0" smtClean="0">
                <a:solidFill>
                  <a:srgbClr val="FF0000"/>
                </a:solidFill>
                <a:cs typeface="Arial" pitchFamily="34" charset="0"/>
              </a:rPr>
              <a:t>39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)                           (</a:t>
            </a:r>
            <a:r>
              <a:rPr lang="en-US" sz="1000" dirty="0" smtClean="0">
                <a:solidFill>
                  <a:srgbClr val="FF0000"/>
                </a:solidFill>
                <a:cs typeface="Arial" pitchFamily="34" charset="0"/>
              </a:rPr>
              <a:t>28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)                            (</a:t>
            </a:r>
            <a:r>
              <a:rPr lang="en-US" sz="1000" dirty="0" smtClean="0">
                <a:solidFill>
                  <a:srgbClr val="FF0000"/>
                </a:solidFill>
                <a:cs typeface="Arial" pitchFamily="34" charset="0"/>
              </a:rPr>
              <a:t>24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)                             (</a:t>
            </a:r>
            <a:r>
              <a:rPr lang="en-US" sz="1000" dirty="0" smtClean="0">
                <a:solidFill>
                  <a:srgbClr val="FF0000"/>
                </a:solidFill>
                <a:cs typeface="Arial" pitchFamily="34" charset="0"/>
              </a:rPr>
              <a:t>8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)</a:t>
            </a:r>
            <a:endParaRPr lang="en-US" sz="1000" dirty="0">
              <a:solidFill>
                <a:srgbClr val="FF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2479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62000" y="228600"/>
            <a:ext cx="75428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ctr"/>
            <a:r>
              <a:rPr lang="es-ES_tradnl" sz="2400" dirty="0" smtClean="0">
                <a:solidFill>
                  <a:srgbClr val="0099FF"/>
                </a:solidFill>
                <a:ea typeface="ＭＳ Ｐゴシック" charset="-128"/>
              </a:rPr>
              <a:t>2. Productos para la hipoglucemia</a:t>
            </a:r>
            <a:endParaRPr lang="es-ES_tradnl" sz="2400" dirty="0">
              <a:solidFill>
                <a:srgbClr val="0099FF"/>
              </a:solidFill>
              <a:ea typeface="ＭＳ Ｐゴシック" charset="-128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33400" y="864632"/>
            <a:ext cx="8610600" cy="50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FF"/>
                    </a:gs>
                    <a:gs pos="100000">
                      <a:srgbClr val="D5E5F3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r>
              <a:rPr lang="es-ES" sz="1400" dirty="0" smtClean="0"/>
              <a:t>P.15 ¿Qué </a:t>
            </a:r>
            <a:r>
              <a:rPr lang="es-ES" sz="1400" dirty="0"/>
              <a:t>llevas en la mochila o tienes en el colegio para tomar en caso de hipoglucemia</a:t>
            </a:r>
            <a:r>
              <a:rPr lang="es-ES" sz="1400" dirty="0" smtClean="0"/>
              <a:t>? </a:t>
            </a:r>
            <a:r>
              <a:rPr lang="es-ES" sz="1400" dirty="0" smtClean="0">
                <a:solidFill>
                  <a:srgbClr val="FF3300"/>
                </a:solidFill>
              </a:rPr>
              <a:t>(% - múltiple)</a:t>
            </a:r>
            <a:endParaRPr lang="es-ES" sz="1400" dirty="0">
              <a:solidFill>
                <a:srgbClr val="FF3300"/>
              </a:solidFill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57200" y="5713511"/>
            <a:ext cx="8382000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defRPr sz="1400" b="1">
                <a:cs typeface="Arial" charset="0"/>
              </a:defRPr>
            </a:lvl1pPr>
            <a:lvl2pPr marL="742950" indent="-285750" eaLnBrk="0" hangingPunct="0">
              <a:defRPr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9pPr>
          </a:lstStyle>
          <a:p>
            <a:r>
              <a:rPr lang="es-ES" i="1" dirty="0" smtClean="0">
                <a:solidFill>
                  <a:srgbClr val="0070C0"/>
                </a:solidFill>
              </a:rPr>
              <a:t>En caso de hipoglucemia, el producto que los niños llevan en mayor medida en la mochila es el refresco/zumo (72%), en segundo lugar las galletas (51%).</a:t>
            </a:r>
            <a:endParaRPr lang="es-ES" i="1" dirty="0">
              <a:solidFill>
                <a:srgbClr val="0070C0"/>
              </a:solidFill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713095" y="1245632"/>
            <a:ext cx="5257800" cy="4088368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14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2740952"/>
              </p:ext>
            </p:extLst>
          </p:nvPr>
        </p:nvGraphicFramePr>
        <p:xfrm>
          <a:off x="713095" y="1245632"/>
          <a:ext cx="4724400" cy="41344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14 Rectángulo redondeado"/>
          <p:cNvSpPr/>
          <p:nvPr/>
        </p:nvSpPr>
        <p:spPr>
          <a:xfrm>
            <a:off x="5742295" y="1834326"/>
            <a:ext cx="3294201" cy="874594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20" name="Char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7997585"/>
              </p:ext>
            </p:extLst>
          </p:nvPr>
        </p:nvGraphicFramePr>
        <p:xfrm>
          <a:off x="5838966" y="1946920"/>
          <a:ext cx="3125521" cy="76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20 CuadroTexto"/>
          <p:cNvSpPr txBox="1"/>
          <p:nvPr/>
        </p:nvSpPr>
        <p:spPr>
          <a:xfrm>
            <a:off x="5838967" y="1639143"/>
            <a:ext cx="94283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400" i="1" dirty="0" smtClean="0">
                <a:solidFill>
                  <a:schemeClr val="accent1"/>
                </a:solidFill>
              </a:rPr>
              <a:t>% Galletas</a:t>
            </a:r>
            <a:endParaRPr lang="es-ES" sz="1400" i="1" dirty="0">
              <a:solidFill>
                <a:schemeClr val="accent1"/>
              </a:solidFill>
            </a:endParaRPr>
          </a:p>
        </p:txBody>
      </p:sp>
      <p:sp>
        <p:nvSpPr>
          <p:cNvPr id="25" name="24 Rectángulo redondeado"/>
          <p:cNvSpPr/>
          <p:nvPr/>
        </p:nvSpPr>
        <p:spPr>
          <a:xfrm>
            <a:off x="5742295" y="3261166"/>
            <a:ext cx="3294201" cy="874594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26" name="Char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6229926"/>
              </p:ext>
            </p:extLst>
          </p:nvPr>
        </p:nvGraphicFramePr>
        <p:xfrm>
          <a:off x="5838967" y="3373760"/>
          <a:ext cx="3125522" cy="76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7" name="26 CuadroTexto"/>
          <p:cNvSpPr txBox="1"/>
          <p:nvPr/>
        </p:nvSpPr>
        <p:spPr>
          <a:xfrm>
            <a:off x="5838967" y="3068960"/>
            <a:ext cx="117143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400" i="1" dirty="0" smtClean="0">
                <a:solidFill>
                  <a:schemeClr val="accent1"/>
                </a:solidFill>
              </a:rPr>
              <a:t>% Caramelo</a:t>
            </a:r>
            <a:endParaRPr lang="es-ES" sz="1400" i="1" dirty="0">
              <a:solidFill>
                <a:schemeClr val="accent1"/>
              </a:solidFill>
            </a:endParaRPr>
          </a:p>
        </p:txBody>
      </p:sp>
      <p:sp>
        <p:nvSpPr>
          <p:cNvPr id="28" name="Text Box 8"/>
          <p:cNvSpPr txBox="1">
            <a:spLocks noChangeArrowheads="1"/>
          </p:cNvSpPr>
          <p:nvPr/>
        </p:nvSpPr>
        <p:spPr bwMode="auto">
          <a:xfrm>
            <a:off x="3847648" y="4926561"/>
            <a:ext cx="137160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n-US" sz="1000" dirty="0">
                <a:solidFill>
                  <a:srgbClr val="777777"/>
                </a:solidFill>
                <a:cs typeface="Arial" pitchFamily="34" charset="0"/>
              </a:rPr>
              <a:t>Base: 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Total (99)</a:t>
            </a:r>
            <a:endParaRPr lang="en-US" sz="1000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6526679" y="4077072"/>
            <a:ext cx="2312521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(</a:t>
            </a:r>
            <a:r>
              <a:rPr lang="en-US" sz="1000" dirty="0" smtClean="0">
                <a:solidFill>
                  <a:srgbClr val="FF0000"/>
                </a:solidFill>
                <a:cs typeface="Arial" pitchFamily="34" charset="0"/>
              </a:rPr>
              <a:t>39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)               (</a:t>
            </a:r>
            <a:r>
              <a:rPr lang="en-US" sz="1000" dirty="0" smtClean="0">
                <a:solidFill>
                  <a:srgbClr val="FF0000"/>
                </a:solidFill>
                <a:cs typeface="Arial" pitchFamily="34" charset="0"/>
              </a:rPr>
              <a:t>28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)              (</a:t>
            </a:r>
            <a:r>
              <a:rPr lang="en-US" sz="1000" dirty="0" smtClean="0">
                <a:solidFill>
                  <a:srgbClr val="FF0000"/>
                </a:solidFill>
                <a:cs typeface="Arial" pitchFamily="34" charset="0"/>
              </a:rPr>
              <a:t>24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)                (</a:t>
            </a:r>
            <a:r>
              <a:rPr lang="en-US" sz="1000" dirty="0">
                <a:solidFill>
                  <a:srgbClr val="FF0000"/>
                </a:solidFill>
                <a:cs typeface="Arial" pitchFamily="34" charset="0"/>
              </a:rPr>
              <a:t>8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)</a:t>
            </a:r>
            <a:endParaRPr lang="en-US" sz="1000" dirty="0">
              <a:solidFill>
                <a:srgbClr val="FF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6819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62000" y="228600"/>
            <a:ext cx="75428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ctr"/>
            <a:r>
              <a:rPr lang="es-ES_tradnl" sz="2400" dirty="0" smtClean="0">
                <a:solidFill>
                  <a:srgbClr val="0099FF"/>
                </a:solidFill>
                <a:ea typeface="ＭＳ Ｐゴシック" charset="-128"/>
              </a:rPr>
              <a:t>2. Resuelven hipoglucemia leve</a:t>
            </a:r>
            <a:endParaRPr lang="es-ES_tradnl" sz="2400" dirty="0">
              <a:solidFill>
                <a:srgbClr val="0099FF"/>
              </a:solidFill>
              <a:ea typeface="ＭＳ Ｐゴシック" charset="-128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33400" y="738664"/>
            <a:ext cx="8610600" cy="50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FF"/>
                    </a:gs>
                    <a:gs pos="100000">
                      <a:srgbClr val="D5E5F3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r>
              <a:rPr lang="es-ES" sz="1400" dirty="0" smtClean="0">
                <a:solidFill>
                  <a:srgbClr val="616365"/>
                </a:solidFill>
              </a:rPr>
              <a:t>36. </a:t>
            </a:r>
            <a:r>
              <a:rPr lang="es-ES" sz="1400" dirty="0">
                <a:solidFill>
                  <a:srgbClr val="616365"/>
                </a:solidFill>
              </a:rPr>
              <a:t>¿Cómo resuelven en el colegio las hipoglucemias leves? </a:t>
            </a:r>
            <a:r>
              <a:rPr lang="es-ES" sz="1400" dirty="0" smtClean="0">
                <a:solidFill>
                  <a:srgbClr val="FF3300"/>
                </a:solidFill>
              </a:rPr>
              <a:t>(% </a:t>
            </a:r>
            <a:r>
              <a:rPr lang="es-ES" sz="1400" dirty="0">
                <a:solidFill>
                  <a:srgbClr val="FF3300"/>
                </a:solidFill>
              </a:rPr>
              <a:t>- </a:t>
            </a:r>
            <a:r>
              <a:rPr lang="es-ES" sz="1400" dirty="0" smtClean="0">
                <a:solidFill>
                  <a:srgbClr val="FF3300"/>
                </a:solidFill>
              </a:rPr>
              <a:t>múltiple)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57200" y="5728998"/>
            <a:ext cx="8382000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defRPr sz="1400" b="1">
                <a:cs typeface="Arial" charset="0"/>
              </a:defRPr>
            </a:lvl1pPr>
            <a:lvl2pPr marL="742950" indent="-285750" eaLnBrk="0" hangingPunct="0">
              <a:defRPr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9pPr>
          </a:lstStyle>
          <a:p>
            <a:r>
              <a:rPr lang="es-ES" i="1" dirty="0" smtClean="0">
                <a:solidFill>
                  <a:srgbClr val="0070C0"/>
                </a:solidFill>
              </a:rPr>
              <a:t>En los casos donde se ha producido alguna hipoglucemia leve en el colegio, en el 53% de los casos el niño dice que las resuelve el propio niño. En el 43% de los casos le dan un zumo/refresco.</a:t>
            </a:r>
            <a:endParaRPr lang="es-ES" i="1" dirty="0">
              <a:solidFill>
                <a:srgbClr val="0070C0"/>
              </a:solidFill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713095" y="1245632"/>
            <a:ext cx="5257800" cy="419981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14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1199360"/>
              </p:ext>
            </p:extLst>
          </p:nvPr>
        </p:nvGraphicFramePr>
        <p:xfrm>
          <a:off x="828000" y="1296000"/>
          <a:ext cx="6159500" cy="41344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4462355" y="4507468"/>
            <a:ext cx="121920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Base: total (99)</a:t>
            </a:r>
            <a:endParaRPr lang="en-US" sz="1000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6" name="15 Rectángulo redondeado"/>
          <p:cNvSpPr/>
          <p:nvPr/>
        </p:nvSpPr>
        <p:spPr>
          <a:xfrm>
            <a:off x="5742295" y="1642983"/>
            <a:ext cx="3222193" cy="874594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Rectángulo redondeado"/>
          <p:cNvSpPr/>
          <p:nvPr/>
        </p:nvSpPr>
        <p:spPr>
          <a:xfrm>
            <a:off x="5742295" y="2935406"/>
            <a:ext cx="3222193" cy="874594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21 CuadroTexto"/>
          <p:cNvSpPr txBox="1"/>
          <p:nvPr/>
        </p:nvSpPr>
        <p:spPr>
          <a:xfrm>
            <a:off x="5838966" y="1447800"/>
            <a:ext cx="216203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400" i="1" dirty="0" smtClean="0">
                <a:solidFill>
                  <a:schemeClr val="accent1"/>
                </a:solidFill>
              </a:rPr>
              <a:t>% La resuelve él mismo</a:t>
            </a:r>
            <a:endParaRPr lang="es-ES" sz="1400" i="1" dirty="0">
              <a:solidFill>
                <a:schemeClr val="accent1"/>
              </a:solidFill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5863420" y="2743200"/>
            <a:ext cx="236618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400" i="1" dirty="0" smtClean="0">
                <a:solidFill>
                  <a:schemeClr val="accent1"/>
                </a:solidFill>
              </a:rPr>
              <a:t>% Llaman a los padres</a:t>
            </a:r>
            <a:endParaRPr lang="es-ES" sz="1400" i="1" dirty="0">
              <a:solidFill>
                <a:schemeClr val="accent1"/>
              </a:solidFill>
            </a:endParaRPr>
          </a:p>
        </p:txBody>
      </p:sp>
      <p:graphicFrame>
        <p:nvGraphicFramePr>
          <p:cNvPr id="25" name="Char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9419831"/>
              </p:ext>
            </p:extLst>
          </p:nvPr>
        </p:nvGraphicFramePr>
        <p:xfrm>
          <a:off x="5742295" y="1699280"/>
          <a:ext cx="3053513" cy="76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6" name="Char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4285922"/>
              </p:ext>
            </p:extLst>
          </p:nvPr>
        </p:nvGraphicFramePr>
        <p:xfrm>
          <a:off x="5736973" y="2991703"/>
          <a:ext cx="3053513" cy="76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7" name="Text Box 8"/>
          <p:cNvSpPr txBox="1">
            <a:spLocks noChangeArrowheads="1"/>
          </p:cNvSpPr>
          <p:nvPr/>
        </p:nvSpPr>
        <p:spPr bwMode="auto">
          <a:xfrm>
            <a:off x="6435943" y="3717032"/>
            <a:ext cx="2312521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(</a:t>
            </a:r>
            <a:r>
              <a:rPr lang="en-US" sz="1000" dirty="0" smtClean="0">
                <a:solidFill>
                  <a:srgbClr val="FF0000"/>
                </a:solidFill>
                <a:cs typeface="Arial" pitchFamily="34" charset="0"/>
              </a:rPr>
              <a:t>39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)               (</a:t>
            </a:r>
            <a:r>
              <a:rPr lang="en-US" sz="1000" dirty="0" smtClean="0">
                <a:solidFill>
                  <a:srgbClr val="FF0000"/>
                </a:solidFill>
                <a:cs typeface="Arial" pitchFamily="34" charset="0"/>
              </a:rPr>
              <a:t>28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)              (</a:t>
            </a:r>
            <a:r>
              <a:rPr lang="en-US" sz="1000" dirty="0" smtClean="0">
                <a:solidFill>
                  <a:srgbClr val="FF0000"/>
                </a:solidFill>
                <a:cs typeface="Arial" pitchFamily="34" charset="0"/>
              </a:rPr>
              <a:t>24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)                (</a:t>
            </a:r>
            <a:r>
              <a:rPr lang="en-US" sz="1000" dirty="0">
                <a:solidFill>
                  <a:srgbClr val="FF0000"/>
                </a:solidFill>
                <a:cs typeface="Arial" pitchFamily="34" charset="0"/>
              </a:rPr>
              <a:t>8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)</a:t>
            </a:r>
            <a:endParaRPr lang="en-US" sz="1000" dirty="0">
              <a:solidFill>
                <a:srgbClr val="FF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9622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6"/>
          <p:cNvSpPr/>
          <p:nvPr/>
        </p:nvSpPr>
        <p:spPr>
          <a:xfrm>
            <a:off x="1619672" y="2122512"/>
            <a:ext cx="7416824" cy="796107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s-ES" sz="1400" dirty="0" smtClean="0">
                <a:solidFill>
                  <a:srgbClr val="5F5F5F"/>
                </a:solidFill>
              </a:rPr>
              <a:t>En estos momentos, la Fundación para la Diabetes se plantea con</a:t>
            </a:r>
            <a:r>
              <a:rPr lang="es-ES" sz="1400" b="1" dirty="0" smtClean="0">
                <a:solidFill>
                  <a:srgbClr val="5F5F5F"/>
                </a:solidFill>
              </a:rPr>
              <a:t>ocer más en detalle la situación actual </a:t>
            </a:r>
            <a:r>
              <a:rPr lang="es-ES" sz="1400" b="1" dirty="0">
                <a:solidFill>
                  <a:srgbClr val="5F5F5F"/>
                </a:solidFill>
              </a:rPr>
              <a:t>de los niños en edad escolar </a:t>
            </a:r>
            <a:r>
              <a:rPr lang="es-ES" sz="1400" dirty="0">
                <a:solidFill>
                  <a:srgbClr val="5F5F5F"/>
                </a:solidFill>
              </a:rPr>
              <a:t>en al Comunidad de Madrid, así como en el resto de Comunidades Autónomas, con respecto al año </a:t>
            </a:r>
            <a:r>
              <a:rPr lang="es-ES" sz="1400" dirty="0" smtClean="0">
                <a:solidFill>
                  <a:srgbClr val="5F5F5F"/>
                </a:solidFill>
              </a:rPr>
              <a:t>2005</a:t>
            </a:r>
            <a:r>
              <a:rPr lang="es-ES" sz="1400" dirty="0">
                <a:solidFill>
                  <a:srgbClr val="5F5F5F"/>
                </a:solidFill>
              </a:rPr>
              <a:t>.</a:t>
            </a:r>
          </a:p>
        </p:txBody>
      </p:sp>
      <p:sp>
        <p:nvSpPr>
          <p:cNvPr id="11" name="Rectangle 16"/>
          <p:cNvSpPr/>
          <p:nvPr/>
        </p:nvSpPr>
        <p:spPr>
          <a:xfrm>
            <a:off x="1619672" y="2990627"/>
            <a:ext cx="7416824" cy="122600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s-ES" sz="1400" dirty="0">
                <a:solidFill>
                  <a:srgbClr val="5F5F5F"/>
                </a:solidFill>
                <a:cs typeface="Calibri"/>
              </a:rPr>
              <a:t>En este contexto, se plantea la necesidad de conocer más en </a:t>
            </a:r>
            <a:r>
              <a:rPr lang="es-ES" sz="1400" dirty="0" smtClean="0">
                <a:solidFill>
                  <a:srgbClr val="5F5F5F"/>
                </a:solidFill>
                <a:cs typeface="Calibri"/>
              </a:rPr>
              <a:t>detalle: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s-ES" sz="1400" dirty="0">
                <a:solidFill>
                  <a:srgbClr val="5F5F5F"/>
                </a:solidFill>
                <a:cs typeface="Calibri"/>
              </a:rPr>
              <a:t>Cómo </a:t>
            </a:r>
            <a:r>
              <a:rPr lang="es-ES" sz="1400" dirty="0" smtClean="0">
                <a:solidFill>
                  <a:srgbClr val="5F5F5F"/>
                </a:solidFill>
                <a:cs typeface="Calibri"/>
              </a:rPr>
              <a:t>afecta la diabetes </a:t>
            </a:r>
            <a:r>
              <a:rPr lang="es-ES" sz="1400" dirty="0">
                <a:solidFill>
                  <a:srgbClr val="5F5F5F"/>
                </a:solidFill>
                <a:cs typeface="Calibri"/>
              </a:rPr>
              <a:t>a los propios niños: en su relación con los demás y “convivencia con la enfermedad”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s-ES" sz="1400" dirty="0" smtClean="0">
                <a:solidFill>
                  <a:srgbClr val="5F5F5F"/>
                </a:solidFill>
                <a:cs typeface="Calibri"/>
              </a:rPr>
              <a:t>Cómo afecta a los padres: tanto en su día a día como en medios de información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s-ES" sz="1400" dirty="0" smtClean="0">
                <a:solidFill>
                  <a:srgbClr val="5F5F5F"/>
                </a:solidFill>
                <a:cs typeface="Calibri"/>
              </a:rPr>
              <a:t>Que </a:t>
            </a:r>
            <a:r>
              <a:rPr lang="es-ES" sz="1400" dirty="0">
                <a:solidFill>
                  <a:srgbClr val="5F5F5F"/>
                </a:solidFill>
                <a:cs typeface="Calibri"/>
              </a:rPr>
              <a:t>implicaciones tiene  la Diabetes en los Centros </a:t>
            </a:r>
            <a:r>
              <a:rPr lang="es-ES" sz="1400" dirty="0" smtClean="0">
                <a:solidFill>
                  <a:srgbClr val="5F5F5F"/>
                </a:solidFill>
                <a:cs typeface="Calibri"/>
              </a:rPr>
              <a:t>escolares: medios y recursos disponibles y nivel de conocimiento y ayuda prestada al niño.</a:t>
            </a:r>
            <a:endParaRPr lang="es-ES" sz="1400" dirty="0">
              <a:solidFill>
                <a:srgbClr val="5F5F5F"/>
              </a:solidFill>
              <a:cs typeface="Calibri"/>
            </a:endParaRPr>
          </a:p>
        </p:txBody>
      </p:sp>
      <p:sp>
        <p:nvSpPr>
          <p:cNvPr id="12" name="Rectangle 16"/>
          <p:cNvSpPr/>
          <p:nvPr/>
        </p:nvSpPr>
        <p:spPr>
          <a:xfrm>
            <a:off x="1623696" y="4303265"/>
            <a:ext cx="1747664" cy="230304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176213" indent="-176213" algn="just">
              <a:buFontTx/>
              <a:buAutoNum type="arabicPeriod"/>
              <a:defRPr/>
            </a:pPr>
            <a:r>
              <a:rPr lang="es-ES" sz="1400" dirty="0" smtClean="0">
                <a:solidFill>
                  <a:srgbClr val="FFFFFF">
                    <a:lumMod val="50000"/>
                  </a:srgbClr>
                </a:solidFill>
                <a:cs typeface="Calibri"/>
              </a:rPr>
              <a:t>RESPECTO AL NIÑO</a:t>
            </a:r>
            <a:endParaRPr lang="es-ES" sz="1400" dirty="0">
              <a:solidFill>
                <a:srgbClr val="FFFFFF">
                  <a:lumMod val="50000"/>
                </a:srgbClr>
              </a:solidFill>
              <a:cs typeface="Calibri"/>
            </a:endParaRPr>
          </a:p>
          <a:p>
            <a:pPr algn="just">
              <a:defRPr/>
            </a:pPr>
            <a:endParaRPr lang="es-ES" sz="1400" dirty="0">
              <a:solidFill>
                <a:srgbClr val="FFFFFF">
                  <a:lumMod val="50000"/>
                </a:srgbClr>
              </a:solidFill>
              <a:cs typeface="Calibri"/>
            </a:endParaRPr>
          </a:p>
        </p:txBody>
      </p:sp>
      <p:sp>
        <p:nvSpPr>
          <p:cNvPr id="14" name="Rectangle 16"/>
          <p:cNvSpPr/>
          <p:nvPr/>
        </p:nvSpPr>
        <p:spPr>
          <a:xfrm>
            <a:off x="379412" y="551122"/>
            <a:ext cx="1163638" cy="1495190"/>
          </a:xfrm>
          <a:prstGeom prst="rect">
            <a:avLst/>
          </a:prstGeom>
          <a:solidFill>
            <a:srgbClr val="009DD9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rgbClr val="FFFFFF"/>
                </a:solidFill>
                <a:cs typeface="Calibri"/>
              </a:rPr>
              <a:t>Situation</a:t>
            </a:r>
          </a:p>
        </p:txBody>
      </p:sp>
      <p:sp>
        <p:nvSpPr>
          <p:cNvPr id="15" name="Rectangle 16"/>
          <p:cNvSpPr/>
          <p:nvPr/>
        </p:nvSpPr>
        <p:spPr>
          <a:xfrm>
            <a:off x="381000" y="2124100"/>
            <a:ext cx="1163638" cy="794519"/>
          </a:xfrm>
          <a:prstGeom prst="rect">
            <a:avLst/>
          </a:prstGeom>
          <a:solidFill>
            <a:srgbClr val="009DD9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rgbClr val="FFFFFF"/>
                </a:solidFill>
                <a:cs typeface="Calibri"/>
              </a:rPr>
              <a:t>Challenge</a:t>
            </a:r>
          </a:p>
        </p:txBody>
      </p:sp>
      <p:sp>
        <p:nvSpPr>
          <p:cNvPr id="16" name="Rectangle 16"/>
          <p:cNvSpPr/>
          <p:nvPr/>
        </p:nvSpPr>
        <p:spPr>
          <a:xfrm>
            <a:off x="381000" y="2992213"/>
            <a:ext cx="1163638" cy="1223764"/>
          </a:xfrm>
          <a:prstGeom prst="rect">
            <a:avLst/>
          </a:prstGeom>
          <a:solidFill>
            <a:srgbClr val="009DD9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rgbClr val="FFFFFF"/>
                </a:solidFill>
                <a:cs typeface="Calibri"/>
              </a:rPr>
              <a:t>Questions</a:t>
            </a:r>
            <a:endParaRPr lang="en-US" sz="1400" dirty="0">
              <a:solidFill>
                <a:srgbClr val="FFFFFF"/>
              </a:solidFill>
              <a:cs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79413" y="4303265"/>
            <a:ext cx="1163637" cy="649288"/>
          </a:xfrm>
          <a:prstGeom prst="rect">
            <a:avLst/>
          </a:prstGeom>
          <a:solidFill>
            <a:srgbClr val="009DD9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rgbClr val="FFFFFF"/>
                </a:solidFill>
                <a:cs typeface="Calibri"/>
              </a:rPr>
              <a:t>Answers</a:t>
            </a:r>
          </a:p>
        </p:txBody>
      </p:sp>
      <p:sp>
        <p:nvSpPr>
          <p:cNvPr id="56" name="Rectangle 16"/>
          <p:cNvSpPr/>
          <p:nvPr/>
        </p:nvSpPr>
        <p:spPr>
          <a:xfrm>
            <a:off x="3443368" y="4293096"/>
            <a:ext cx="3744416" cy="230304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>
              <a:defRPr/>
            </a:pPr>
            <a:r>
              <a:rPr lang="es-ES" sz="1400" dirty="0" smtClean="0">
                <a:solidFill>
                  <a:prstClr val="white">
                    <a:lumMod val="50000"/>
                  </a:prstClr>
                </a:solidFill>
                <a:cs typeface="Calibri"/>
              </a:rPr>
              <a:t>2. RESPECTO AL COLEGIO</a:t>
            </a:r>
            <a:endParaRPr lang="es-ES" sz="1400" dirty="0">
              <a:solidFill>
                <a:prstClr val="white">
                  <a:lumMod val="50000"/>
                </a:prstClr>
              </a:solidFill>
              <a:cs typeface="Calibri"/>
            </a:endParaRPr>
          </a:p>
          <a:p>
            <a:pPr algn="just">
              <a:defRPr/>
            </a:pPr>
            <a:endParaRPr lang="es-ES" sz="1400" dirty="0" smtClean="0">
              <a:solidFill>
                <a:srgbClr val="FFFFFF">
                  <a:lumMod val="50000"/>
                </a:srgbClr>
              </a:solidFill>
              <a:cs typeface="Calibri"/>
            </a:endParaRPr>
          </a:p>
          <a:p>
            <a:pPr algn="just">
              <a:defRPr/>
            </a:pPr>
            <a:endParaRPr lang="es-ES" sz="1400" dirty="0">
              <a:solidFill>
                <a:srgbClr val="FFFFFF">
                  <a:lumMod val="50000"/>
                </a:srgbClr>
              </a:solidFill>
              <a:cs typeface="Calibri"/>
            </a:endParaRPr>
          </a:p>
          <a:p>
            <a:pPr algn="just">
              <a:defRPr/>
            </a:pPr>
            <a:endParaRPr lang="es-ES" sz="1400" dirty="0" smtClean="0">
              <a:solidFill>
                <a:srgbClr val="FFFFFF">
                  <a:lumMod val="50000"/>
                </a:srgbClr>
              </a:solidFill>
              <a:cs typeface="Calibri"/>
            </a:endParaRPr>
          </a:p>
        </p:txBody>
      </p:sp>
      <p:sp>
        <p:nvSpPr>
          <p:cNvPr id="32" name="Rectangle 16"/>
          <p:cNvSpPr/>
          <p:nvPr/>
        </p:nvSpPr>
        <p:spPr>
          <a:xfrm>
            <a:off x="1603672" y="533400"/>
            <a:ext cx="7432824" cy="151291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s-ES" sz="1400" dirty="0">
                <a:solidFill>
                  <a:srgbClr val="5F5F5F"/>
                </a:solidFill>
              </a:rPr>
              <a:t>La Fundación para la Diabetes es una entidad de carácter privado, cuya finalidad es contribuir a la prevención y tratamiento de la diabetes y sus complicaciones, y a la mejora de la calidad de vida de las personas con esta patología.</a:t>
            </a:r>
          </a:p>
          <a:p>
            <a:endParaRPr lang="es-ES" sz="1400" dirty="0">
              <a:solidFill>
                <a:srgbClr val="5F5F5F"/>
              </a:solidFill>
            </a:endParaRPr>
          </a:p>
          <a:p>
            <a:r>
              <a:rPr lang="es-ES" sz="1400" dirty="0" smtClean="0">
                <a:solidFill>
                  <a:srgbClr val="5F5F5F"/>
                </a:solidFill>
              </a:rPr>
              <a:t>En </a:t>
            </a:r>
            <a:r>
              <a:rPr lang="es-ES" sz="1400" dirty="0">
                <a:solidFill>
                  <a:srgbClr val="5F5F5F"/>
                </a:solidFill>
              </a:rPr>
              <a:t>este contexto, la Fundación para la Diabetes </a:t>
            </a:r>
            <a:r>
              <a:rPr lang="es-ES" sz="1400" dirty="0" smtClean="0">
                <a:solidFill>
                  <a:srgbClr val="5F5F5F"/>
                </a:solidFill>
              </a:rPr>
              <a:t>desarrollad diferentes estudios  para conocer en detalle la situación de este colectivo. En concreto y desde </a:t>
            </a:r>
            <a:r>
              <a:rPr lang="es-ES" sz="1400" dirty="0">
                <a:solidFill>
                  <a:srgbClr val="5F5F5F"/>
                </a:solidFill>
              </a:rPr>
              <a:t>el año 2004 </a:t>
            </a:r>
            <a:r>
              <a:rPr lang="es-ES" sz="1400" dirty="0" smtClean="0">
                <a:solidFill>
                  <a:srgbClr val="5F5F5F"/>
                </a:solidFill>
              </a:rPr>
              <a:t>desarrolla diferentes  proyectos entre </a:t>
            </a:r>
            <a:r>
              <a:rPr lang="es-ES" sz="1400" dirty="0">
                <a:solidFill>
                  <a:srgbClr val="5F5F5F"/>
                </a:solidFill>
              </a:rPr>
              <a:t>el colectivo de niños en edad </a:t>
            </a:r>
            <a:r>
              <a:rPr lang="es-ES" sz="1400" dirty="0" smtClean="0">
                <a:solidFill>
                  <a:srgbClr val="5F5F5F"/>
                </a:solidFill>
              </a:rPr>
              <a:t>escolar, entre otras zonas en Madrid.</a:t>
            </a:r>
            <a:endParaRPr lang="es-ES" sz="1400" dirty="0">
              <a:solidFill>
                <a:srgbClr val="5F5F5F"/>
              </a:solidFill>
            </a:endParaRPr>
          </a:p>
        </p:txBody>
      </p:sp>
      <p:sp>
        <p:nvSpPr>
          <p:cNvPr id="3" name="2 Elipse"/>
          <p:cNvSpPr/>
          <p:nvPr/>
        </p:nvSpPr>
        <p:spPr>
          <a:xfrm>
            <a:off x="1643168" y="4601463"/>
            <a:ext cx="720000" cy="72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 smtClean="0">
                <a:solidFill>
                  <a:srgbClr val="FFFFFF"/>
                </a:solidFill>
              </a:rPr>
              <a:t>27%</a:t>
            </a:r>
            <a:endParaRPr lang="es-ES" sz="1400" b="1" dirty="0">
              <a:solidFill>
                <a:srgbClr val="FFFFFF"/>
              </a:solidFill>
            </a:endParaRPr>
          </a:p>
        </p:txBody>
      </p:sp>
      <p:sp>
        <p:nvSpPr>
          <p:cNvPr id="42" name="41 Elipse"/>
          <p:cNvSpPr/>
          <p:nvPr/>
        </p:nvSpPr>
        <p:spPr>
          <a:xfrm>
            <a:off x="1643248" y="5742291"/>
            <a:ext cx="720000" cy="72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 smtClean="0">
                <a:solidFill>
                  <a:srgbClr val="FFFFFF"/>
                </a:solidFill>
              </a:rPr>
              <a:t>36%</a:t>
            </a:r>
            <a:endParaRPr lang="es-ES" sz="1400" b="1" dirty="0">
              <a:solidFill>
                <a:srgbClr val="FFFFFF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363248" y="4581128"/>
            <a:ext cx="11521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solidFill>
                  <a:srgbClr val="5F5F5F"/>
                </a:solidFill>
              </a:rPr>
              <a:t>TRATA DE OCULTAR  LA DIABETES A VECES O SIEMPRE</a:t>
            </a:r>
            <a:endParaRPr lang="es-ES" sz="1200" dirty="0">
              <a:solidFill>
                <a:srgbClr val="5F5F5F"/>
              </a:solidFill>
            </a:endParaRPr>
          </a:p>
        </p:txBody>
      </p:sp>
      <p:sp>
        <p:nvSpPr>
          <p:cNvPr id="44" name="43 CuadroTexto"/>
          <p:cNvSpPr txBox="1"/>
          <p:nvPr/>
        </p:nvSpPr>
        <p:spPr>
          <a:xfrm>
            <a:off x="2313688" y="5589240"/>
            <a:ext cx="11917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solidFill>
                  <a:srgbClr val="5F5F5F"/>
                </a:solidFill>
              </a:rPr>
              <a:t>SE QUEJA EN ALGUN MOMENTO AL INYECTARSE INSULINA</a:t>
            </a:r>
            <a:endParaRPr lang="es-ES" sz="1200" dirty="0">
              <a:solidFill>
                <a:srgbClr val="5F5F5F"/>
              </a:solidFill>
            </a:endParaRPr>
          </a:p>
        </p:txBody>
      </p:sp>
      <p:sp>
        <p:nvSpPr>
          <p:cNvPr id="49" name="48 Elipse"/>
          <p:cNvSpPr/>
          <p:nvPr/>
        </p:nvSpPr>
        <p:spPr>
          <a:xfrm>
            <a:off x="3515456" y="4736914"/>
            <a:ext cx="720000" cy="72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 smtClean="0">
                <a:solidFill>
                  <a:srgbClr val="FFFFFF"/>
                </a:solidFill>
              </a:rPr>
              <a:t>10%</a:t>
            </a:r>
            <a:endParaRPr lang="es-ES" sz="1400" b="1" dirty="0">
              <a:solidFill>
                <a:srgbClr val="FFFFFF"/>
              </a:solidFill>
            </a:endParaRPr>
          </a:p>
        </p:txBody>
      </p:sp>
      <p:sp>
        <p:nvSpPr>
          <p:cNvPr id="50" name="49 Elipse"/>
          <p:cNvSpPr/>
          <p:nvPr/>
        </p:nvSpPr>
        <p:spPr>
          <a:xfrm>
            <a:off x="3561488" y="5575114"/>
            <a:ext cx="720000" cy="72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 smtClean="0">
                <a:solidFill>
                  <a:srgbClr val="FFFFFF"/>
                </a:solidFill>
              </a:rPr>
              <a:t>87%</a:t>
            </a:r>
            <a:endParaRPr lang="es-ES" sz="1400" b="1" dirty="0">
              <a:solidFill>
                <a:srgbClr val="FFFFFF"/>
              </a:solidFill>
            </a:endParaRPr>
          </a:p>
        </p:txBody>
      </p:sp>
      <p:sp>
        <p:nvSpPr>
          <p:cNvPr id="51" name="50 CuadroTexto"/>
          <p:cNvSpPr txBox="1"/>
          <p:nvPr/>
        </p:nvSpPr>
        <p:spPr>
          <a:xfrm>
            <a:off x="4235456" y="4660714"/>
            <a:ext cx="1027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solidFill>
                  <a:srgbClr val="5F5F5F"/>
                </a:solidFill>
              </a:rPr>
              <a:t>DECLARA QUE LE HAN PUESTO PROBLEMAS</a:t>
            </a:r>
            <a:endParaRPr lang="es-ES" sz="1200" dirty="0">
              <a:solidFill>
                <a:srgbClr val="5F5F5F"/>
              </a:solidFill>
            </a:endParaRPr>
          </a:p>
        </p:txBody>
      </p:sp>
      <p:sp>
        <p:nvSpPr>
          <p:cNvPr id="67" name="66 CuadroTexto"/>
          <p:cNvSpPr txBox="1"/>
          <p:nvPr/>
        </p:nvSpPr>
        <p:spPr>
          <a:xfrm>
            <a:off x="6083760" y="5517232"/>
            <a:ext cx="11760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>
                <a:solidFill>
                  <a:srgbClr val="5F5F5F"/>
                </a:solidFill>
              </a:rPr>
              <a:t>CREE QUE LOS PROFESORES DE ED. FISICA NO SABEN IDENTIFICAR HIPOGLUCEMIA</a:t>
            </a:r>
            <a:endParaRPr lang="es-ES" sz="1100" dirty="0">
              <a:solidFill>
                <a:srgbClr val="5F5F5F"/>
              </a:solidFill>
            </a:endParaRPr>
          </a:p>
        </p:txBody>
      </p:sp>
      <p:sp>
        <p:nvSpPr>
          <p:cNvPr id="29" name="28 Elipse"/>
          <p:cNvSpPr/>
          <p:nvPr/>
        </p:nvSpPr>
        <p:spPr>
          <a:xfrm>
            <a:off x="5385512" y="4639246"/>
            <a:ext cx="720000" cy="72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 smtClean="0">
                <a:solidFill>
                  <a:srgbClr val="FFFFFF"/>
                </a:solidFill>
              </a:rPr>
              <a:t>46%</a:t>
            </a:r>
            <a:endParaRPr lang="es-ES" sz="1400" b="1" dirty="0">
              <a:solidFill>
                <a:srgbClr val="FFFFFF"/>
              </a:solidFill>
            </a:endParaRPr>
          </a:p>
        </p:txBody>
      </p:sp>
      <p:sp>
        <p:nvSpPr>
          <p:cNvPr id="30" name="29 Elipse"/>
          <p:cNvSpPr/>
          <p:nvPr/>
        </p:nvSpPr>
        <p:spPr>
          <a:xfrm>
            <a:off x="5431544" y="5477446"/>
            <a:ext cx="720000" cy="72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 smtClean="0">
                <a:solidFill>
                  <a:srgbClr val="FFFFFF"/>
                </a:solidFill>
              </a:rPr>
              <a:t>37%</a:t>
            </a:r>
            <a:endParaRPr lang="es-ES" sz="1400" b="1" dirty="0">
              <a:solidFill>
                <a:srgbClr val="FFFFFF"/>
              </a:solidFill>
            </a:endParaRPr>
          </a:p>
        </p:txBody>
      </p:sp>
      <p:sp>
        <p:nvSpPr>
          <p:cNvPr id="31" name="30 CuadroTexto"/>
          <p:cNvSpPr txBox="1"/>
          <p:nvPr/>
        </p:nvSpPr>
        <p:spPr>
          <a:xfrm>
            <a:off x="6105512" y="4542219"/>
            <a:ext cx="1027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solidFill>
                  <a:srgbClr val="5F5F5F"/>
                </a:solidFill>
              </a:rPr>
              <a:t>DECLARA QUE NO HAY GLUCAGÓN O NO SABE</a:t>
            </a:r>
            <a:endParaRPr lang="es-ES" sz="1200" dirty="0">
              <a:solidFill>
                <a:srgbClr val="5F5F5F"/>
              </a:solidFill>
            </a:endParaRPr>
          </a:p>
        </p:txBody>
      </p:sp>
      <p:sp>
        <p:nvSpPr>
          <p:cNvPr id="33" name="32 CuadroTexto"/>
          <p:cNvSpPr txBox="1"/>
          <p:nvPr/>
        </p:nvSpPr>
        <p:spPr>
          <a:xfrm>
            <a:off x="4235456" y="5536103"/>
            <a:ext cx="11500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>
                <a:solidFill>
                  <a:srgbClr val="5F5F5F"/>
                </a:solidFill>
              </a:rPr>
              <a:t>AFIRMA QUE NO O NO SABE SI LOS ADULTOS DEL COLEGIO IDENTIFICAN HIPOGLUCEMIA</a:t>
            </a:r>
            <a:endParaRPr lang="es-ES" sz="1100" dirty="0">
              <a:solidFill>
                <a:srgbClr val="5F5F5F"/>
              </a:solidFill>
            </a:endParaRPr>
          </a:p>
        </p:txBody>
      </p:sp>
      <p:sp>
        <p:nvSpPr>
          <p:cNvPr id="27" name="Rectangle 16"/>
          <p:cNvSpPr/>
          <p:nvPr/>
        </p:nvSpPr>
        <p:spPr>
          <a:xfrm>
            <a:off x="7259792" y="4293096"/>
            <a:ext cx="1800200" cy="230304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>
              <a:defRPr/>
            </a:pPr>
            <a:r>
              <a:rPr lang="es-ES" sz="1400" dirty="0" smtClean="0">
                <a:solidFill>
                  <a:srgbClr val="FFFFFF">
                    <a:lumMod val="50000"/>
                  </a:srgbClr>
                </a:solidFill>
                <a:cs typeface="Calibri"/>
              </a:rPr>
              <a:t>3. PREOCUPACIONES</a:t>
            </a:r>
            <a:endParaRPr lang="es-ES" sz="1400" dirty="0">
              <a:solidFill>
                <a:srgbClr val="FFFFFF">
                  <a:lumMod val="50000"/>
                </a:srgbClr>
              </a:solidFill>
              <a:cs typeface="Calibri"/>
            </a:endParaRPr>
          </a:p>
        </p:txBody>
      </p:sp>
      <p:sp>
        <p:nvSpPr>
          <p:cNvPr id="28" name="27 Elipse"/>
          <p:cNvSpPr/>
          <p:nvPr/>
        </p:nvSpPr>
        <p:spPr>
          <a:xfrm>
            <a:off x="7259792" y="5025960"/>
            <a:ext cx="720000" cy="72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 smtClean="0">
                <a:solidFill>
                  <a:srgbClr val="FFFFFF"/>
                </a:solidFill>
              </a:rPr>
              <a:t>64%</a:t>
            </a:r>
            <a:endParaRPr lang="es-ES" sz="1400" b="1" dirty="0">
              <a:solidFill>
                <a:srgbClr val="FFFFFF"/>
              </a:solidFill>
            </a:endParaRPr>
          </a:p>
        </p:txBody>
      </p:sp>
      <p:sp>
        <p:nvSpPr>
          <p:cNvPr id="35" name="34 CuadroTexto"/>
          <p:cNvSpPr txBox="1"/>
          <p:nvPr/>
        </p:nvSpPr>
        <p:spPr>
          <a:xfrm>
            <a:off x="7907864" y="5005625"/>
            <a:ext cx="12596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solidFill>
                  <a:srgbClr val="5F5F5F"/>
                </a:solidFill>
              </a:rPr>
              <a:t>LE PREOCUPA SUFRIR HIPOGLUCEMIAS Y NO SABER RECONOCERLAS</a:t>
            </a:r>
            <a:endParaRPr lang="es-ES" sz="1200" dirty="0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99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62000" y="228600"/>
            <a:ext cx="75428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ctr"/>
            <a:r>
              <a:rPr lang="es-ES_tradnl" sz="2400" dirty="0" smtClean="0">
                <a:solidFill>
                  <a:srgbClr val="0099FF"/>
                </a:solidFill>
                <a:ea typeface="ＭＳ Ｐゴシック" charset="-128"/>
              </a:rPr>
              <a:t>2. Número de hipoglucemias graves</a:t>
            </a:r>
            <a:endParaRPr lang="es-ES_tradnl" sz="2400" dirty="0">
              <a:solidFill>
                <a:srgbClr val="0099FF"/>
              </a:solidFill>
              <a:ea typeface="ＭＳ Ｐゴシック" charset="-128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33400" y="738664"/>
            <a:ext cx="8610600" cy="50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FF"/>
                    </a:gs>
                    <a:gs pos="100000">
                      <a:srgbClr val="D5E5F3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r>
              <a:rPr lang="es-ES" sz="1400" dirty="0" smtClean="0">
                <a:solidFill>
                  <a:srgbClr val="616365"/>
                </a:solidFill>
              </a:rPr>
              <a:t>37. </a:t>
            </a:r>
            <a:r>
              <a:rPr lang="es-ES" sz="1400" dirty="0">
                <a:solidFill>
                  <a:srgbClr val="616365"/>
                </a:solidFill>
              </a:rPr>
              <a:t>¿Cuántas hipoglucemias graves has tenido en el colegio?  </a:t>
            </a:r>
            <a:r>
              <a:rPr lang="es-ES" sz="1400" dirty="0" smtClean="0">
                <a:solidFill>
                  <a:srgbClr val="FF3300"/>
                </a:solidFill>
              </a:rPr>
              <a:t>(% </a:t>
            </a:r>
            <a:r>
              <a:rPr lang="es-ES" sz="1400" dirty="0">
                <a:solidFill>
                  <a:srgbClr val="FF3300"/>
                </a:solidFill>
              </a:rPr>
              <a:t>- Sugerida </a:t>
            </a:r>
            <a:r>
              <a:rPr lang="es-ES" sz="1400" dirty="0" smtClean="0">
                <a:solidFill>
                  <a:srgbClr val="FF3300"/>
                </a:solidFill>
              </a:rPr>
              <a:t>y única)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57200" y="5858108"/>
            <a:ext cx="8382000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defRPr sz="1400" b="1">
                <a:cs typeface="Arial" charset="0"/>
              </a:defRPr>
            </a:lvl1pPr>
            <a:lvl2pPr marL="742950" indent="-285750" eaLnBrk="0" hangingPunct="0">
              <a:defRPr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9pPr>
          </a:lstStyle>
          <a:p>
            <a:r>
              <a:rPr lang="es-ES" i="1" dirty="0" smtClean="0">
                <a:solidFill>
                  <a:srgbClr val="0070C0"/>
                </a:solidFill>
              </a:rPr>
              <a:t>La gran mayoría no ha sufrido ninguna hipoglucemia en el colegio (80%). Entre los que han sufrido alguna, el procedimiento a seguir más común (75%) es llamar a los padres del niño.</a:t>
            </a:r>
            <a:endParaRPr lang="es-ES" i="1" dirty="0">
              <a:solidFill>
                <a:srgbClr val="0070C0"/>
              </a:solidFill>
            </a:endParaRPr>
          </a:p>
        </p:txBody>
      </p:sp>
      <p:sp>
        <p:nvSpPr>
          <p:cNvPr id="25" name="24 Rectángulo redondeado"/>
          <p:cNvSpPr/>
          <p:nvPr/>
        </p:nvSpPr>
        <p:spPr>
          <a:xfrm>
            <a:off x="5257800" y="1245631"/>
            <a:ext cx="3429000" cy="4117657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26" name="Char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9052155"/>
              </p:ext>
            </p:extLst>
          </p:nvPr>
        </p:nvGraphicFramePr>
        <p:xfrm>
          <a:off x="609600" y="1524000"/>
          <a:ext cx="4229100" cy="36763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7" name="Text Box 8"/>
          <p:cNvSpPr txBox="1">
            <a:spLocks noChangeArrowheads="1"/>
          </p:cNvSpPr>
          <p:nvPr/>
        </p:nvSpPr>
        <p:spPr bwMode="auto">
          <a:xfrm>
            <a:off x="762000" y="4885898"/>
            <a:ext cx="114300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Base</a:t>
            </a:r>
            <a:r>
              <a:rPr lang="en-US" sz="1000" dirty="0">
                <a:solidFill>
                  <a:srgbClr val="777777"/>
                </a:solidFill>
                <a:cs typeface="Arial" pitchFamily="34" charset="0"/>
              </a:rPr>
              <a:t>: 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Total (99)                                         </a:t>
            </a:r>
            <a:endParaRPr lang="en-US" sz="1000" dirty="0">
              <a:solidFill>
                <a:srgbClr val="FF0000"/>
              </a:solidFill>
              <a:cs typeface="Arial" pitchFamily="34" charset="0"/>
            </a:endParaRPr>
          </a:p>
        </p:txBody>
      </p:sp>
      <p:graphicFrame>
        <p:nvGraphicFramePr>
          <p:cNvPr id="28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2360748"/>
              </p:ext>
            </p:extLst>
          </p:nvPr>
        </p:nvGraphicFramePr>
        <p:xfrm>
          <a:off x="5486400" y="1894820"/>
          <a:ext cx="3200400" cy="35207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" name="Text Box 8"/>
          <p:cNvSpPr txBox="1">
            <a:spLocks noChangeArrowheads="1"/>
          </p:cNvSpPr>
          <p:nvPr/>
        </p:nvSpPr>
        <p:spPr bwMode="auto">
          <a:xfrm>
            <a:off x="5791200" y="5240179"/>
            <a:ext cx="266700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s-ES" sz="1000" dirty="0" smtClean="0">
                <a:solidFill>
                  <a:srgbClr val="777777"/>
                </a:solidFill>
                <a:cs typeface="Arial" pitchFamily="34" charset="0"/>
              </a:rPr>
              <a:t>Base Ha tenido alguna hipoglucemia grave (</a:t>
            </a:r>
            <a:r>
              <a:rPr lang="es-ES" sz="1000" dirty="0" smtClean="0">
                <a:solidFill>
                  <a:srgbClr val="FF0000"/>
                </a:solidFill>
                <a:cs typeface="Arial" pitchFamily="34" charset="0"/>
              </a:rPr>
              <a:t>20</a:t>
            </a:r>
            <a:r>
              <a:rPr lang="es-ES" sz="1000" dirty="0" smtClean="0">
                <a:solidFill>
                  <a:srgbClr val="777777"/>
                </a:solidFill>
                <a:cs typeface="Arial" pitchFamily="34" charset="0"/>
              </a:rPr>
              <a:t>)</a:t>
            </a:r>
            <a:endParaRPr lang="es-ES" sz="1000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5448752" y="1371600"/>
            <a:ext cx="30470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dirty="0" smtClean="0">
                <a:solidFill>
                  <a:srgbClr val="616365"/>
                </a:solidFill>
              </a:rPr>
              <a:t>38. ¿Cómo </a:t>
            </a:r>
            <a:r>
              <a:rPr lang="es-ES" sz="1400" dirty="0">
                <a:solidFill>
                  <a:srgbClr val="616365"/>
                </a:solidFill>
              </a:rPr>
              <a:t>resuelven en el colegio las hipoglucemias graves? </a:t>
            </a:r>
            <a:r>
              <a:rPr lang="es-ES" sz="1400" dirty="0" smtClean="0">
                <a:solidFill>
                  <a:srgbClr val="FF3300"/>
                </a:solidFill>
              </a:rPr>
              <a:t>(% </a:t>
            </a:r>
            <a:r>
              <a:rPr lang="es-ES" sz="1400" dirty="0">
                <a:solidFill>
                  <a:srgbClr val="FF3300"/>
                </a:solidFill>
              </a:rPr>
              <a:t>múltiple)</a:t>
            </a:r>
          </a:p>
        </p:txBody>
      </p:sp>
      <p:sp>
        <p:nvSpPr>
          <p:cNvPr id="3" name="2 Cerrar llave"/>
          <p:cNvSpPr/>
          <p:nvPr/>
        </p:nvSpPr>
        <p:spPr>
          <a:xfrm>
            <a:off x="4427984" y="4149079"/>
            <a:ext cx="275536" cy="503669"/>
          </a:xfrm>
          <a:prstGeom prst="rightBrace">
            <a:avLst>
              <a:gd name="adj1" fmla="val 115796"/>
              <a:gd name="adj2" fmla="val 50000"/>
            </a:avLst>
          </a:prstGeom>
          <a:ln>
            <a:solidFill>
              <a:srgbClr val="9A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Flecha derecha"/>
          <p:cNvSpPr/>
          <p:nvPr/>
        </p:nvSpPr>
        <p:spPr>
          <a:xfrm>
            <a:off x="4716016" y="4221088"/>
            <a:ext cx="639768" cy="359652"/>
          </a:xfrm>
          <a:prstGeom prst="rightArrow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4391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685800" y="1858301"/>
            <a:ext cx="8001000" cy="332805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62000" y="228600"/>
            <a:ext cx="75428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ctr"/>
            <a:r>
              <a:rPr lang="es-ES_tradnl" sz="2400" dirty="0" smtClean="0">
                <a:solidFill>
                  <a:srgbClr val="0099FF"/>
                </a:solidFill>
                <a:ea typeface="ＭＳ Ｐゴシック" charset="-128"/>
              </a:rPr>
              <a:t>2. Comer o beber en la hipoglucemia grave</a:t>
            </a:r>
            <a:endParaRPr lang="es-ES_tradnl" sz="2400" dirty="0">
              <a:solidFill>
                <a:srgbClr val="0099FF"/>
              </a:solidFill>
              <a:ea typeface="ＭＳ Ｐゴシック" charset="-128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33400" y="738664"/>
            <a:ext cx="8610600" cy="50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FF"/>
                    </a:gs>
                    <a:gs pos="100000">
                      <a:srgbClr val="D5E5F3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r>
              <a:rPr lang="es-ES" sz="1400" dirty="0" smtClean="0">
                <a:solidFill>
                  <a:srgbClr val="616365"/>
                </a:solidFill>
              </a:rPr>
              <a:t>39. </a:t>
            </a:r>
            <a:r>
              <a:rPr lang="es-ES" sz="1400" dirty="0">
                <a:solidFill>
                  <a:srgbClr val="616365"/>
                </a:solidFill>
              </a:rPr>
              <a:t>¿En alguna ocasión en el colegio te han dado algo para beber o comer durante una hipoglucemia grave</a:t>
            </a:r>
            <a:r>
              <a:rPr lang="es-ES" sz="1400" dirty="0" smtClean="0">
                <a:solidFill>
                  <a:srgbClr val="616365"/>
                </a:solidFill>
              </a:rPr>
              <a:t>? </a:t>
            </a:r>
            <a:r>
              <a:rPr lang="es-ES" sz="1400" dirty="0" smtClean="0">
                <a:solidFill>
                  <a:srgbClr val="FF3300"/>
                </a:solidFill>
              </a:rPr>
              <a:t>(% </a:t>
            </a:r>
            <a:r>
              <a:rPr lang="es-ES" sz="1400" dirty="0">
                <a:solidFill>
                  <a:srgbClr val="FF3300"/>
                </a:solidFill>
              </a:rPr>
              <a:t>- Sugerida </a:t>
            </a:r>
            <a:r>
              <a:rPr lang="es-ES" sz="1400" dirty="0" smtClean="0">
                <a:solidFill>
                  <a:srgbClr val="FF3300"/>
                </a:solidFill>
              </a:rPr>
              <a:t>y única)</a:t>
            </a:r>
          </a:p>
        </p:txBody>
      </p:sp>
      <p:graphicFrame>
        <p:nvGraphicFramePr>
          <p:cNvPr id="6" name="Char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45847"/>
              </p:ext>
            </p:extLst>
          </p:nvPr>
        </p:nvGraphicFramePr>
        <p:xfrm>
          <a:off x="989463" y="1858301"/>
          <a:ext cx="7315433" cy="3514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57200" y="5728998"/>
            <a:ext cx="8382000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defRPr sz="1400" b="1">
                <a:cs typeface="Arial" charset="0"/>
              </a:defRPr>
            </a:lvl1pPr>
            <a:lvl2pPr marL="742950" indent="-285750" eaLnBrk="0" hangingPunct="0">
              <a:defRPr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9pPr>
          </a:lstStyle>
          <a:p>
            <a:r>
              <a:rPr lang="es-ES" i="1" dirty="0" smtClean="0">
                <a:solidFill>
                  <a:srgbClr val="0070C0"/>
                </a:solidFill>
              </a:rPr>
              <a:t>El 55% de los niños afirma que en el colegio le han dado algo para comer o beber en caso de hipoglucemia grave.</a:t>
            </a:r>
            <a:endParaRPr lang="es-ES" i="1" dirty="0">
              <a:solidFill>
                <a:srgbClr val="0070C0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2247900" y="1705901"/>
            <a:ext cx="10287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 i="1" dirty="0" smtClean="0">
                <a:solidFill>
                  <a:schemeClr val="accent1"/>
                </a:solidFill>
              </a:rPr>
              <a:t>% Total</a:t>
            </a:r>
            <a:endParaRPr lang="es-ES" sz="1600" i="1" dirty="0">
              <a:solidFill>
                <a:schemeClr val="accent1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838700" y="1705901"/>
            <a:ext cx="30861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 i="1" dirty="0" smtClean="0">
                <a:solidFill>
                  <a:schemeClr val="accent1"/>
                </a:solidFill>
              </a:rPr>
              <a:t>% Edad</a:t>
            </a:r>
            <a:endParaRPr lang="es-ES" sz="1600" i="1" dirty="0">
              <a:solidFill>
                <a:schemeClr val="accent1"/>
              </a:solidFill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1140136" y="5051061"/>
            <a:ext cx="7032264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Base</a:t>
            </a:r>
            <a:r>
              <a:rPr lang="en-US" sz="1000" dirty="0">
                <a:solidFill>
                  <a:srgbClr val="777777"/>
                </a:solidFill>
                <a:cs typeface="Arial" pitchFamily="34" charset="0"/>
              </a:rPr>
              <a:t>: 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Total                            (99)                                                                (</a:t>
            </a:r>
            <a:r>
              <a:rPr lang="en-US" sz="1000" dirty="0" smtClean="0">
                <a:solidFill>
                  <a:srgbClr val="FF0000"/>
                </a:solidFill>
                <a:cs typeface="Arial" pitchFamily="34" charset="0"/>
              </a:rPr>
              <a:t>39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)                           (</a:t>
            </a:r>
            <a:r>
              <a:rPr lang="en-US" sz="1000" dirty="0" smtClean="0">
                <a:solidFill>
                  <a:srgbClr val="FF0000"/>
                </a:solidFill>
                <a:cs typeface="Arial" pitchFamily="34" charset="0"/>
              </a:rPr>
              <a:t>28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)                            (</a:t>
            </a:r>
            <a:r>
              <a:rPr lang="en-US" sz="1000" dirty="0" smtClean="0">
                <a:solidFill>
                  <a:srgbClr val="FF0000"/>
                </a:solidFill>
                <a:cs typeface="Arial" pitchFamily="34" charset="0"/>
              </a:rPr>
              <a:t>24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)                            (</a:t>
            </a:r>
            <a:r>
              <a:rPr lang="en-US" sz="1000" dirty="0" smtClean="0">
                <a:solidFill>
                  <a:srgbClr val="FF0000"/>
                </a:solidFill>
                <a:cs typeface="Arial" pitchFamily="34" charset="0"/>
              </a:rPr>
              <a:t>8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)</a:t>
            </a:r>
            <a:endParaRPr lang="en-US" sz="1000" dirty="0">
              <a:solidFill>
                <a:srgbClr val="FF0000"/>
              </a:solidFill>
              <a:cs typeface="Arial" pitchFamily="34" charset="0"/>
            </a:endParaRPr>
          </a:p>
        </p:txBody>
      </p:sp>
      <p:cxnSp>
        <p:nvCxnSpPr>
          <p:cNvPr id="5" name="4 Conector recto de flecha"/>
          <p:cNvCxnSpPr/>
          <p:nvPr/>
        </p:nvCxnSpPr>
        <p:spPr>
          <a:xfrm>
            <a:off x="4812479" y="2471527"/>
            <a:ext cx="3054052" cy="7200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84736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62000" y="228600"/>
            <a:ext cx="75428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ctr"/>
            <a:r>
              <a:rPr lang="es-ES_tradnl" sz="2400" dirty="0" smtClean="0">
                <a:solidFill>
                  <a:srgbClr val="0099FF"/>
                </a:solidFill>
                <a:ea typeface="ＭＳ Ｐゴシック" charset="-128"/>
              </a:rPr>
              <a:t>2. Glucagón</a:t>
            </a:r>
            <a:endParaRPr lang="es-ES_tradnl" sz="2400" dirty="0">
              <a:solidFill>
                <a:srgbClr val="0099FF"/>
              </a:solidFill>
              <a:ea typeface="ＭＳ Ｐゴシック" charset="-128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33400" y="738664"/>
            <a:ext cx="8610600" cy="50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FF"/>
                    </a:gs>
                    <a:gs pos="100000">
                      <a:srgbClr val="D5E5F3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r>
              <a:rPr lang="es-ES" sz="1400" dirty="0" smtClean="0"/>
              <a:t>40. </a:t>
            </a:r>
            <a:r>
              <a:rPr lang="es-ES" sz="1400" dirty="0"/>
              <a:t>¿En el botiquín del colegio hay glucagón?</a:t>
            </a:r>
            <a:r>
              <a:rPr lang="es-ES" sz="1400" dirty="0" smtClean="0">
                <a:solidFill>
                  <a:srgbClr val="FF3300"/>
                </a:solidFill>
              </a:rPr>
              <a:t>(Sugerida y única)</a:t>
            </a:r>
          </a:p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r>
              <a:rPr lang="es-ES" sz="1400" dirty="0" smtClean="0"/>
              <a:t>41. ¿Alguien </a:t>
            </a:r>
            <a:r>
              <a:rPr lang="es-ES" sz="1400" dirty="0"/>
              <a:t>en el centro sabe poner el glucagón? </a:t>
            </a:r>
            <a:r>
              <a:rPr lang="es-ES" sz="1400" dirty="0">
                <a:solidFill>
                  <a:srgbClr val="FF3300"/>
                </a:solidFill>
              </a:rPr>
              <a:t>(Sugerida y única)</a:t>
            </a:r>
          </a:p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endParaRPr lang="es-ES" sz="1400" dirty="0"/>
          </a:p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endParaRPr lang="es-ES" sz="1400" dirty="0" smtClean="0">
              <a:solidFill>
                <a:srgbClr val="FF3300"/>
              </a:solidFill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57200" y="5785519"/>
            <a:ext cx="8382000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defRPr sz="1400" b="1">
                <a:cs typeface="Arial" charset="0"/>
              </a:defRPr>
            </a:lvl1pPr>
            <a:lvl2pPr marL="742950" indent="-285750" eaLnBrk="0" hangingPunct="0">
              <a:defRPr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9pPr>
          </a:lstStyle>
          <a:p>
            <a:r>
              <a:rPr lang="es-ES" i="1" dirty="0" smtClean="0">
                <a:solidFill>
                  <a:srgbClr val="0070C0"/>
                </a:solidFill>
              </a:rPr>
              <a:t>El 54% de los encuestados afirma que en su colegio hay glucagón, si bien sólo un 37% de los niños señalan que alguien del colegio sabe administrarlo.</a:t>
            </a:r>
            <a:endParaRPr lang="es-ES" i="1" dirty="0">
              <a:solidFill>
                <a:srgbClr val="0070C0"/>
              </a:solidFill>
            </a:endParaRPr>
          </a:p>
        </p:txBody>
      </p:sp>
      <p:graphicFrame>
        <p:nvGraphicFramePr>
          <p:cNvPr id="14" name="Char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5332465"/>
              </p:ext>
            </p:extLst>
          </p:nvPr>
        </p:nvGraphicFramePr>
        <p:xfrm>
          <a:off x="989463" y="1676400"/>
          <a:ext cx="6630537" cy="3514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1141862" y="5256943"/>
            <a:ext cx="1373875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Base</a:t>
            </a:r>
            <a:r>
              <a:rPr lang="en-US" sz="1000" dirty="0">
                <a:solidFill>
                  <a:srgbClr val="777777"/>
                </a:solidFill>
                <a:cs typeface="Arial" pitchFamily="34" charset="0"/>
              </a:rPr>
              <a:t>: 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Total (99)</a:t>
            </a:r>
            <a:endParaRPr lang="en-US" sz="1000" dirty="0">
              <a:solidFill>
                <a:srgbClr val="FF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0068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62000" y="228600"/>
            <a:ext cx="75428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ctr"/>
            <a:r>
              <a:rPr lang="es-ES_tradnl" sz="2400" dirty="0" smtClean="0">
                <a:solidFill>
                  <a:srgbClr val="0099FF"/>
                </a:solidFill>
                <a:ea typeface="ＭＳ Ｐゴシック" charset="-128"/>
              </a:rPr>
              <a:t>2. Glucagón</a:t>
            </a:r>
            <a:endParaRPr lang="es-ES_tradnl" sz="2400" dirty="0">
              <a:solidFill>
                <a:srgbClr val="0099FF"/>
              </a:solidFill>
              <a:ea typeface="ＭＳ Ｐゴシック" charset="-128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33400" y="738664"/>
            <a:ext cx="8610600" cy="386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FF"/>
                    </a:gs>
                    <a:gs pos="100000">
                      <a:srgbClr val="D5E5F3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r>
              <a:rPr lang="es-ES" sz="1400" dirty="0" smtClean="0"/>
              <a:t>40. </a:t>
            </a:r>
            <a:r>
              <a:rPr lang="es-ES" sz="1400" dirty="0"/>
              <a:t>¿En el botiquín del colegio hay glucagón?</a:t>
            </a:r>
            <a:r>
              <a:rPr lang="es-ES" sz="1400" dirty="0" smtClean="0">
                <a:solidFill>
                  <a:srgbClr val="FF3300"/>
                </a:solidFill>
              </a:rPr>
              <a:t>(Sugerida y única</a:t>
            </a:r>
            <a:r>
              <a:rPr lang="es-ES" sz="1400" dirty="0">
                <a:solidFill>
                  <a:srgbClr val="FF3300"/>
                </a:solidFill>
              </a:rPr>
              <a:t>)</a:t>
            </a:r>
            <a:endParaRPr lang="es-ES" sz="1400" dirty="0" smtClean="0">
              <a:solidFill>
                <a:srgbClr val="FF3300"/>
              </a:solidFill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719807" y="5735622"/>
            <a:ext cx="8382000" cy="30777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defRPr sz="1400" b="1">
                <a:cs typeface="Arial" charset="0"/>
              </a:defRPr>
            </a:lvl1pPr>
            <a:lvl2pPr marL="742950" indent="-285750" eaLnBrk="0" hangingPunct="0">
              <a:defRPr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9pPr>
          </a:lstStyle>
          <a:p>
            <a:r>
              <a:rPr lang="es-ES" i="1" dirty="0" smtClean="0">
                <a:solidFill>
                  <a:srgbClr val="0070C0"/>
                </a:solidFill>
              </a:rPr>
              <a:t>1 de cada 2 niños con Diabetes afirma que en el botiquín del colegio hay glucagón.</a:t>
            </a:r>
            <a:endParaRPr lang="es-ES" i="1" dirty="0">
              <a:solidFill>
                <a:srgbClr val="0070C0"/>
              </a:solidFill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685800" y="1676400"/>
            <a:ext cx="8001000" cy="332805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8" name="Char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7601745"/>
              </p:ext>
            </p:extLst>
          </p:nvPr>
        </p:nvGraphicFramePr>
        <p:xfrm>
          <a:off x="989463" y="1676400"/>
          <a:ext cx="7315433" cy="3514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8 CuadroTexto"/>
          <p:cNvSpPr txBox="1"/>
          <p:nvPr/>
        </p:nvSpPr>
        <p:spPr>
          <a:xfrm>
            <a:off x="2247900" y="1524000"/>
            <a:ext cx="10287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 i="1" dirty="0" smtClean="0">
                <a:solidFill>
                  <a:schemeClr val="accent1"/>
                </a:solidFill>
              </a:rPr>
              <a:t>% Total</a:t>
            </a:r>
            <a:endParaRPr lang="es-ES" sz="1600" i="1" dirty="0">
              <a:solidFill>
                <a:schemeClr val="accent1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4838700" y="1524000"/>
            <a:ext cx="30861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 i="1" dirty="0" smtClean="0">
                <a:solidFill>
                  <a:schemeClr val="accent1"/>
                </a:solidFill>
              </a:rPr>
              <a:t>% Edad</a:t>
            </a:r>
            <a:endParaRPr lang="es-ES" sz="1600" i="1" dirty="0">
              <a:solidFill>
                <a:schemeClr val="accent1"/>
              </a:solidFill>
            </a:endParaRP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1140136" y="4869160"/>
            <a:ext cx="7032264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Base</a:t>
            </a:r>
            <a:r>
              <a:rPr lang="en-US" sz="1000" dirty="0">
                <a:solidFill>
                  <a:srgbClr val="777777"/>
                </a:solidFill>
                <a:cs typeface="Arial" pitchFamily="34" charset="0"/>
              </a:rPr>
              <a:t>: 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Total                            (99)                                                                (</a:t>
            </a:r>
            <a:r>
              <a:rPr lang="en-US" sz="1000" dirty="0" smtClean="0">
                <a:solidFill>
                  <a:srgbClr val="FF0000"/>
                </a:solidFill>
                <a:cs typeface="Arial" pitchFamily="34" charset="0"/>
              </a:rPr>
              <a:t>39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)                           (</a:t>
            </a:r>
            <a:r>
              <a:rPr lang="en-US" sz="1000" dirty="0" smtClean="0">
                <a:solidFill>
                  <a:srgbClr val="FF0000"/>
                </a:solidFill>
                <a:cs typeface="Arial" pitchFamily="34" charset="0"/>
              </a:rPr>
              <a:t>28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)                            (</a:t>
            </a:r>
            <a:r>
              <a:rPr lang="en-US" sz="1000" dirty="0" smtClean="0">
                <a:solidFill>
                  <a:srgbClr val="FF0000"/>
                </a:solidFill>
                <a:cs typeface="Arial" pitchFamily="34" charset="0"/>
              </a:rPr>
              <a:t>24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)                            (</a:t>
            </a:r>
            <a:r>
              <a:rPr lang="en-US" sz="1000" dirty="0" smtClean="0">
                <a:solidFill>
                  <a:srgbClr val="FF0000"/>
                </a:solidFill>
                <a:cs typeface="Arial" pitchFamily="34" charset="0"/>
              </a:rPr>
              <a:t>8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)</a:t>
            </a:r>
            <a:endParaRPr lang="en-US" sz="1000" dirty="0">
              <a:solidFill>
                <a:srgbClr val="FF0000"/>
              </a:solidFill>
              <a:cs typeface="Arial" pitchFamily="34" charset="0"/>
            </a:endParaRPr>
          </a:p>
        </p:txBody>
      </p:sp>
      <p:cxnSp>
        <p:nvCxnSpPr>
          <p:cNvPr id="3" name="2 Conector recto de flecha"/>
          <p:cNvCxnSpPr/>
          <p:nvPr/>
        </p:nvCxnSpPr>
        <p:spPr>
          <a:xfrm flipV="1">
            <a:off x="5148064" y="3340429"/>
            <a:ext cx="2592288" cy="52061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96827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62000" y="228600"/>
            <a:ext cx="75428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ctr"/>
            <a:r>
              <a:rPr lang="es-ES_tradnl" sz="2400" dirty="0" smtClean="0">
                <a:solidFill>
                  <a:srgbClr val="0099FF"/>
                </a:solidFill>
                <a:ea typeface="ＭＳ Ｐゴシック" charset="-128"/>
              </a:rPr>
              <a:t>2. Glucagón</a:t>
            </a:r>
            <a:endParaRPr lang="es-ES_tradnl" sz="2400" dirty="0">
              <a:solidFill>
                <a:srgbClr val="0099FF"/>
              </a:solidFill>
              <a:ea typeface="ＭＳ Ｐゴシック" charset="-128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33400" y="761792"/>
            <a:ext cx="8610600" cy="50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FF"/>
                    </a:gs>
                    <a:gs pos="100000">
                      <a:srgbClr val="D5E5F3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r>
              <a:rPr lang="es-ES" sz="1400" dirty="0" smtClean="0"/>
              <a:t>41. ¿Alguien </a:t>
            </a:r>
            <a:r>
              <a:rPr lang="es-ES" sz="1400" dirty="0"/>
              <a:t>en el centro sabe poner el glucagón? </a:t>
            </a:r>
            <a:r>
              <a:rPr lang="es-ES" sz="1400" dirty="0">
                <a:solidFill>
                  <a:srgbClr val="FF3300"/>
                </a:solidFill>
              </a:rPr>
              <a:t>(Sugerida y única)</a:t>
            </a:r>
          </a:p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endParaRPr lang="es-ES" sz="1400" dirty="0"/>
          </a:p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endParaRPr lang="es-ES" sz="1400" dirty="0" smtClean="0">
              <a:solidFill>
                <a:srgbClr val="FF3300"/>
              </a:solidFill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57200" y="5728998"/>
            <a:ext cx="8382000" cy="30777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defRPr sz="1400" b="1">
                <a:cs typeface="Arial" charset="0"/>
              </a:defRPr>
            </a:lvl1pPr>
            <a:lvl2pPr marL="742950" indent="-285750" eaLnBrk="0" hangingPunct="0">
              <a:defRPr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9pPr>
          </a:lstStyle>
          <a:p>
            <a:r>
              <a:rPr lang="es-ES" i="1" dirty="0" smtClean="0">
                <a:solidFill>
                  <a:srgbClr val="0070C0"/>
                </a:solidFill>
              </a:rPr>
              <a:t>Sólo un 37% afirma que en centro escolar alguien sabe suministrar el glucagón en sus centros.</a:t>
            </a:r>
            <a:endParaRPr lang="es-ES" i="1" dirty="0">
              <a:solidFill>
                <a:srgbClr val="0070C0"/>
              </a:solidFill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685800" y="1676400"/>
            <a:ext cx="8001000" cy="332805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8" name="Char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8535118"/>
              </p:ext>
            </p:extLst>
          </p:nvPr>
        </p:nvGraphicFramePr>
        <p:xfrm>
          <a:off x="989463" y="1676400"/>
          <a:ext cx="7315433" cy="3514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8 CuadroTexto"/>
          <p:cNvSpPr txBox="1"/>
          <p:nvPr/>
        </p:nvSpPr>
        <p:spPr>
          <a:xfrm>
            <a:off x="2247900" y="1524000"/>
            <a:ext cx="10287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 i="1" dirty="0" smtClean="0">
                <a:solidFill>
                  <a:schemeClr val="accent1"/>
                </a:solidFill>
              </a:rPr>
              <a:t>% Total</a:t>
            </a:r>
            <a:endParaRPr lang="es-ES" sz="1600" i="1" dirty="0">
              <a:solidFill>
                <a:schemeClr val="accent1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4838700" y="1524000"/>
            <a:ext cx="30861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 i="1" dirty="0" smtClean="0">
                <a:solidFill>
                  <a:schemeClr val="accent1"/>
                </a:solidFill>
              </a:rPr>
              <a:t>% Edad</a:t>
            </a:r>
            <a:endParaRPr lang="es-ES" sz="1600" i="1" dirty="0">
              <a:solidFill>
                <a:schemeClr val="accent1"/>
              </a:solidFill>
            </a:endParaRP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1140136" y="4982979"/>
            <a:ext cx="7032264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Base</a:t>
            </a:r>
            <a:r>
              <a:rPr lang="en-US" sz="1000" dirty="0">
                <a:solidFill>
                  <a:srgbClr val="777777"/>
                </a:solidFill>
                <a:cs typeface="Arial" pitchFamily="34" charset="0"/>
              </a:rPr>
              <a:t>: 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Total                            (99)                                                                (</a:t>
            </a:r>
            <a:r>
              <a:rPr lang="en-US" sz="1000" dirty="0" smtClean="0">
                <a:solidFill>
                  <a:srgbClr val="FF0000"/>
                </a:solidFill>
                <a:cs typeface="Arial" pitchFamily="34" charset="0"/>
              </a:rPr>
              <a:t>39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)                           (</a:t>
            </a:r>
            <a:r>
              <a:rPr lang="en-US" sz="1000" dirty="0" smtClean="0">
                <a:solidFill>
                  <a:srgbClr val="FF0000"/>
                </a:solidFill>
                <a:cs typeface="Arial" pitchFamily="34" charset="0"/>
              </a:rPr>
              <a:t>28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)                            (</a:t>
            </a:r>
            <a:r>
              <a:rPr lang="en-US" sz="1000" dirty="0" smtClean="0">
                <a:solidFill>
                  <a:srgbClr val="FF0000"/>
                </a:solidFill>
                <a:cs typeface="Arial" pitchFamily="34" charset="0"/>
              </a:rPr>
              <a:t>24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)                            (</a:t>
            </a:r>
            <a:r>
              <a:rPr lang="en-US" sz="1000" dirty="0" smtClean="0">
                <a:solidFill>
                  <a:srgbClr val="FF0000"/>
                </a:solidFill>
                <a:cs typeface="Arial" pitchFamily="34" charset="0"/>
              </a:rPr>
              <a:t>8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)</a:t>
            </a:r>
            <a:endParaRPr lang="en-US" sz="1000" dirty="0">
              <a:solidFill>
                <a:srgbClr val="FF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801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62000" y="228600"/>
            <a:ext cx="75428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ctr"/>
            <a:r>
              <a:rPr lang="es-ES_tradnl" sz="2400" dirty="0" smtClean="0">
                <a:solidFill>
                  <a:srgbClr val="0099FF"/>
                </a:solidFill>
                <a:ea typeface="ＭＳ Ｐゴシック" charset="-128"/>
              </a:rPr>
              <a:t>2. Información de diabetes para profesores</a:t>
            </a:r>
            <a:endParaRPr lang="es-ES_tradnl" sz="2400" dirty="0">
              <a:solidFill>
                <a:srgbClr val="0099FF"/>
              </a:solidFill>
              <a:ea typeface="ＭＳ Ｐゴシック" charset="-128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33400" y="738664"/>
            <a:ext cx="8305800" cy="50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FF"/>
                    </a:gs>
                    <a:gs pos="100000">
                      <a:srgbClr val="D5E5F3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r>
              <a:rPr lang="es-ES" sz="1400" dirty="0" smtClean="0"/>
              <a:t>42. </a:t>
            </a:r>
            <a:r>
              <a:rPr lang="es-ES" sz="1400" dirty="0"/>
              <a:t>¿Crees necesario que todos tus profesores tengan información por escrito de los síntomas y pasos a seguir en caso de hipoglucemia</a:t>
            </a:r>
            <a:r>
              <a:rPr lang="es-ES" sz="1400" dirty="0" smtClean="0"/>
              <a:t>? (</a:t>
            </a:r>
            <a:r>
              <a:rPr lang="es-ES" sz="1400" dirty="0" smtClean="0">
                <a:solidFill>
                  <a:srgbClr val="FF3300"/>
                </a:solidFill>
              </a:rPr>
              <a:t>Sugerida y única)</a:t>
            </a:r>
          </a:p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endParaRPr lang="es-ES" sz="1400" dirty="0"/>
          </a:p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endParaRPr lang="es-ES" sz="1400" dirty="0" smtClean="0">
              <a:solidFill>
                <a:srgbClr val="FF3300"/>
              </a:solidFill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57200" y="5728998"/>
            <a:ext cx="8382000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defRPr sz="1400" b="1">
                <a:cs typeface="Arial" charset="0"/>
              </a:defRPr>
            </a:lvl1pPr>
            <a:lvl2pPr marL="742950" indent="-285750" eaLnBrk="0" hangingPunct="0">
              <a:defRPr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9pPr>
          </a:lstStyle>
          <a:p>
            <a:r>
              <a:rPr lang="es-ES" i="1" dirty="0" smtClean="0">
                <a:solidFill>
                  <a:srgbClr val="0070C0"/>
                </a:solidFill>
              </a:rPr>
              <a:t>Casi un 80% afirma que es necesario que los profesores tengan por escrito los síntomas y pasos a seguir en caso de hipoglucemia</a:t>
            </a:r>
            <a:endParaRPr lang="es-ES" i="1" dirty="0">
              <a:solidFill>
                <a:srgbClr val="0070C0"/>
              </a:solidFill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685800" y="1676400"/>
            <a:ext cx="8001000" cy="332805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7" name="Char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3321190"/>
              </p:ext>
            </p:extLst>
          </p:nvPr>
        </p:nvGraphicFramePr>
        <p:xfrm>
          <a:off x="989463" y="1676400"/>
          <a:ext cx="7315433" cy="3514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8 CuadroTexto"/>
          <p:cNvSpPr txBox="1"/>
          <p:nvPr/>
        </p:nvSpPr>
        <p:spPr>
          <a:xfrm>
            <a:off x="2247900" y="1524000"/>
            <a:ext cx="10287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 i="1" dirty="0" smtClean="0">
                <a:solidFill>
                  <a:schemeClr val="accent1"/>
                </a:solidFill>
              </a:rPr>
              <a:t>% Total</a:t>
            </a:r>
            <a:endParaRPr lang="es-ES" sz="1600" i="1" dirty="0">
              <a:solidFill>
                <a:schemeClr val="accent1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4838700" y="1524000"/>
            <a:ext cx="30861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 i="1" dirty="0" smtClean="0">
                <a:solidFill>
                  <a:schemeClr val="accent1"/>
                </a:solidFill>
              </a:rPr>
              <a:t>% Edad</a:t>
            </a:r>
            <a:endParaRPr lang="es-ES" sz="1600" i="1" dirty="0">
              <a:solidFill>
                <a:schemeClr val="accent1"/>
              </a:solidFill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1284152" y="4869160"/>
            <a:ext cx="7032264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Base</a:t>
            </a:r>
            <a:r>
              <a:rPr lang="en-US" sz="1000" dirty="0">
                <a:solidFill>
                  <a:srgbClr val="777777"/>
                </a:solidFill>
                <a:cs typeface="Arial" pitchFamily="34" charset="0"/>
              </a:rPr>
              <a:t>: 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Total                            (99)                                                                (</a:t>
            </a:r>
            <a:r>
              <a:rPr lang="en-US" sz="1000" dirty="0" smtClean="0">
                <a:solidFill>
                  <a:srgbClr val="FF0000"/>
                </a:solidFill>
                <a:cs typeface="Arial" pitchFamily="34" charset="0"/>
              </a:rPr>
              <a:t>39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)                           (</a:t>
            </a:r>
            <a:r>
              <a:rPr lang="en-US" sz="1000" dirty="0" smtClean="0">
                <a:solidFill>
                  <a:srgbClr val="FF0000"/>
                </a:solidFill>
                <a:cs typeface="Arial" pitchFamily="34" charset="0"/>
              </a:rPr>
              <a:t>28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)                            (</a:t>
            </a:r>
            <a:r>
              <a:rPr lang="en-US" sz="1000" dirty="0" smtClean="0">
                <a:solidFill>
                  <a:srgbClr val="FF0000"/>
                </a:solidFill>
                <a:cs typeface="Arial" pitchFamily="34" charset="0"/>
              </a:rPr>
              <a:t>24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)                            (</a:t>
            </a:r>
            <a:r>
              <a:rPr lang="en-US" sz="1000" dirty="0" smtClean="0">
                <a:solidFill>
                  <a:srgbClr val="FF0000"/>
                </a:solidFill>
                <a:cs typeface="Arial" pitchFamily="34" charset="0"/>
              </a:rPr>
              <a:t>8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)</a:t>
            </a:r>
            <a:endParaRPr lang="en-US" sz="1000" dirty="0">
              <a:solidFill>
                <a:srgbClr val="FF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32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8271162"/>
              </p:ext>
            </p:extLst>
          </p:nvPr>
        </p:nvGraphicFramePr>
        <p:xfrm>
          <a:off x="323527" y="1988840"/>
          <a:ext cx="5125517" cy="3181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62000" y="228600"/>
            <a:ext cx="75428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ctr"/>
            <a:r>
              <a:rPr lang="es-ES_tradnl" sz="2400" dirty="0" smtClean="0">
                <a:solidFill>
                  <a:srgbClr val="0099FF"/>
                </a:solidFill>
                <a:ea typeface="ＭＳ Ｐゴシック" charset="-128"/>
              </a:rPr>
              <a:t>2. Enfermero en el colegio</a:t>
            </a:r>
            <a:endParaRPr lang="es-ES_tradnl" sz="2400" dirty="0">
              <a:solidFill>
                <a:srgbClr val="0099FF"/>
              </a:solidFill>
              <a:ea typeface="ＭＳ Ｐゴシック" charset="-128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33400" y="923856"/>
            <a:ext cx="8610600" cy="632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FF"/>
                    </a:gs>
                    <a:gs pos="100000">
                      <a:srgbClr val="D5E5F3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r>
              <a:rPr lang="es-ES" sz="1400" dirty="0" smtClean="0">
                <a:solidFill>
                  <a:srgbClr val="616365"/>
                </a:solidFill>
              </a:rPr>
              <a:t>43. </a:t>
            </a:r>
            <a:r>
              <a:rPr lang="es-ES" sz="1400" dirty="0">
                <a:solidFill>
                  <a:srgbClr val="616365"/>
                </a:solidFill>
              </a:rPr>
              <a:t>¿En tu colegio hay algún enfermero/a? </a:t>
            </a:r>
            <a:r>
              <a:rPr lang="es-ES" sz="1400" dirty="0" smtClean="0">
                <a:solidFill>
                  <a:srgbClr val="FF3300"/>
                </a:solidFill>
              </a:rPr>
              <a:t>(% </a:t>
            </a:r>
            <a:r>
              <a:rPr lang="es-ES" sz="1400" dirty="0">
                <a:solidFill>
                  <a:srgbClr val="FF3300"/>
                </a:solidFill>
              </a:rPr>
              <a:t>- Sugerida </a:t>
            </a:r>
            <a:r>
              <a:rPr lang="es-ES" sz="1400" dirty="0" smtClean="0">
                <a:solidFill>
                  <a:srgbClr val="FF3300"/>
                </a:solidFill>
              </a:rPr>
              <a:t>y única)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57200" y="5728998"/>
            <a:ext cx="8382000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defRPr sz="1400" b="1">
                <a:cs typeface="Arial" charset="0"/>
              </a:defRPr>
            </a:lvl1pPr>
            <a:lvl2pPr marL="742950" indent="-285750" eaLnBrk="0" hangingPunct="0">
              <a:defRPr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9pPr>
          </a:lstStyle>
          <a:p>
            <a:r>
              <a:rPr lang="es-ES" i="1" dirty="0" smtClean="0">
                <a:solidFill>
                  <a:srgbClr val="0070C0"/>
                </a:solidFill>
              </a:rPr>
              <a:t>El 31% de los niños señalan que existe enfermero en su colegio. De estos niños, 3 de cada 4 le han consultado sobre su diabetes.</a:t>
            </a:r>
            <a:endParaRPr lang="es-ES" i="1" dirty="0">
              <a:solidFill>
                <a:srgbClr val="0070C0"/>
              </a:solidFill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6184025" y="4687897"/>
            <a:ext cx="2285096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s-ES" sz="1000" dirty="0" smtClean="0">
                <a:solidFill>
                  <a:srgbClr val="777777"/>
                </a:solidFill>
                <a:cs typeface="Arial" pitchFamily="34" charset="0"/>
              </a:rPr>
              <a:t>Base: ha enfermero en su colegio (</a:t>
            </a:r>
            <a:r>
              <a:rPr lang="es-ES" sz="1000" dirty="0" smtClean="0">
                <a:solidFill>
                  <a:srgbClr val="FF0000"/>
                </a:solidFill>
                <a:cs typeface="Arial" pitchFamily="34" charset="0"/>
              </a:rPr>
              <a:t>31</a:t>
            </a:r>
            <a:r>
              <a:rPr lang="es-ES" sz="1000" dirty="0" smtClean="0">
                <a:solidFill>
                  <a:srgbClr val="777777"/>
                </a:solidFill>
                <a:cs typeface="Arial" pitchFamily="34" charset="0"/>
              </a:rPr>
              <a:t>)</a:t>
            </a:r>
            <a:endParaRPr lang="es-ES" sz="1000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5715000" y="1736576"/>
            <a:ext cx="3223146" cy="351353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5890146" y="1965176"/>
            <a:ext cx="3048000" cy="785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FF"/>
                    </a:gs>
                    <a:gs pos="100000">
                      <a:srgbClr val="D5E5F3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r>
              <a:rPr lang="es-ES" sz="1400" dirty="0" smtClean="0">
                <a:solidFill>
                  <a:srgbClr val="616365"/>
                </a:solidFill>
              </a:rPr>
              <a:t>44. ¿Has </a:t>
            </a:r>
            <a:r>
              <a:rPr lang="es-ES" sz="1400" dirty="0">
                <a:solidFill>
                  <a:srgbClr val="616365"/>
                </a:solidFill>
              </a:rPr>
              <a:t>hablado alguna vez al enfermero del colegio sobre tu diabetes?</a:t>
            </a:r>
            <a:r>
              <a:rPr lang="es-ES" sz="1400" dirty="0" smtClean="0">
                <a:solidFill>
                  <a:srgbClr val="FF3300"/>
                </a:solidFill>
              </a:rPr>
              <a:t>(% </a:t>
            </a:r>
            <a:r>
              <a:rPr lang="es-ES" sz="1400" dirty="0">
                <a:solidFill>
                  <a:srgbClr val="FF3300"/>
                </a:solidFill>
              </a:rPr>
              <a:t>- Sugerida y única)</a:t>
            </a:r>
          </a:p>
        </p:txBody>
      </p:sp>
      <p:graphicFrame>
        <p:nvGraphicFramePr>
          <p:cNvPr id="15" name="14 Gráfico"/>
          <p:cNvGraphicFramePr/>
          <p:nvPr>
            <p:extLst>
              <p:ext uri="{D42A27DB-BD31-4B8C-83A1-F6EECF244321}">
                <p14:modId xmlns:p14="http://schemas.microsoft.com/office/powerpoint/2010/main" val="4019683085"/>
              </p:ext>
            </p:extLst>
          </p:nvPr>
        </p:nvGraphicFramePr>
        <p:xfrm>
          <a:off x="5751677" y="2716129"/>
          <a:ext cx="3200400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971600" y="5126996"/>
            <a:ext cx="4302015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Base</a:t>
            </a:r>
            <a:r>
              <a:rPr lang="en-US" sz="1000" dirty="0">
                <a:solidFill>
                  <a:srgbClr val="777777"/>
                </a:solidFill>
                <a:cs typeface="Arial" pitchFamily="34" charset="0"/>
              </a:rPr>
              <a:t>: 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Total (99)                                    (</a:t>
            </a:r>
            <a:r>
              <a:rPr lang="en-US" sz="1000" dirty="0" smtClean="0">
                <a:solidFill>
                  <a:srgbClr val="FF0000"/>
                </a:solidFill>
                <a:cs typeface="Arial" pitchFamily="34" charset="0"/>
              </a:rPr>
              <a:t>39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)               (</a:t>
            </a:r>
            <a:r>
              <a:rPr lang="en-US" sz="1000" dirty="0" smtClean="0">
                <a:solidFill>
                  <a:srgbClr val="FF0000"/>
                </a:solidFill>
                <a:cs typeface="Arial" pitchFamily="34" charset="0"/>
              </a:rPr>
              <a:t>28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)              (</a:t>
            </a:r>
            <a:r>
              <a:rPr lang="en-US" sz="1000" dirty="0" smtClean="0">
                <a:solidFill>
                  <a:srgbClr val="FF0000"/>
                </a:solidFill>
                <a:cs typeface="Arial" pitchFamily="34" charset="0"/>
              </a:rPr>
              <a:t>24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)                  (</a:t>
            </a:r>
            <a:r>
              <a:rPr lang="en-US" sz="1000" dirty="0" smtClean="0">
                <a:solidFill>
                  <a:srgbClr val="FF0000"/>
                </a:solidFill>
                <a:cs typeface="Arial" pitchFamily="34" charset="0"/>
              </a:rPr>
              <a:t>8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)</a:t>
            </a:r>
            <a:endParaRPr lang="en-US" sz="1000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323528" y="2276872"/>
            <a:ext cx="5184576" cy="720080"/>
          </a:xfrm>
          <a:prstGeom prst="rect">
            <a:avLst/>
          </a:prstGeom>
          <a:noFill/>
          <a:ln>
            <a:solidFill>
              <a:srgbClr val="21853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Flecha derecha"/>
          <p:cNvSpPr/>
          <p:nvPr/>
        </p:nvSpPr>
        <p:spPr>
          <a:xfrm rot="2452009">
            <a:off x="5307169" y="2679538"/>
            <a:ext cx="682407" cy="300360"/>
          </a:xfrm>
          <a:prstGeom prst="rightArrow">
            <a:avLst/>
          </a:prstGeom>
          <a:solidFill>
            <a:srgbClr val="218535"/>
          </a:solidFill>
          <a:ln>
            <a:solidFill>
              <a:srgbClr val="21853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5868144" y="4838963"/>
            <a:ext cx="2880319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Base</a:t>
            </a:r>
            <a:r>
              <a:rPr lang="en-US" sz="1000" dirty="0">
                <a:solidFill>
                  <a:srgbClr val="777777"/>
                </a:solidFill>
                <a:cs typeface="Arial" pitchFamily="34" charset="0"/>
              </a:rPr>
              <a:t>: </a:t>
            </a:r>
            <a:r>
              <a:rPr lang="en-US" sz="1000" dirty="0" err="1" smtClean="0">
                <a:solidFill>
                  <a:srgbClr val="777777"/>
                </a:solidFill>
                <a:cs typeface="Arial" pitchFamily="34" charset="0"/>
              </a:rPr>
              <a:t>Disponen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 de </a:t>
            </a:r>
            <a:r>
              <a:rPr lang="en-US" sz="1000" dirty="0" err="1" smtClean="0">
                <a:solidFill>
                  <a:srgbClr val="777777"/>
                </a:solidFill>
                <a:cs typeface="Arial" pitchFamily="34" charset="0"/>
              </a:rPr>
              <a:t>enfermero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 </a:t>
            </a:r>
            <a:r>
              <a:rPr lang="en-US" sz="1000" dirty="0" err="1" smtClean="0">
                <a:solidFill>
                  <a:srgbClr val="777777"/>
                </a:solidFill>
                <a:cs typeface="Arial" pitchFamily="34" charset="0"/>
              </a:rPr>
              <a:t>en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 el </a:t>
            </a:r>
            <a:r>
              <a:rPr lang="en-US" sz="1000" dirty="0" err="1" smtClean="0">
                <a:solidFill>
                  <a:srgbClr val="777777"/>
                </a:solidFill>
                <a:cs typeface="Arial" pitchFamily="34" charset="0"/>
              </a:rPr>
              <a:t>colegio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 </a:t>
            </a:r>
            <a:r>
              <a:rPr lang="en-US" sz="1000" dirty="0" smtClean="0">
                <a:solidFill>
                  <a:srgbClr val="FF0000"/>
                </a:solidFill>
                <a:cs typeface="Arial" pitchFamily="34" charset="0"/>
              </a:rPr>
              <a:t>(31)</a:t>
            </a:r>
            <a:endParaRPr lang="en-US" sz="1000" dirty="0">
              <a:solidFill>
                <a:srgbClr val="FF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0260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62000" y="228600"/>
            <a:ext cx="75428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ctr"/>
            <a:r>
              <a:rPr lang="es-ES_tradnl" sz="2400" dirty="0" smtClean="0">
                <a:solidFill>
                  <a:srgbClr val="0099FF"/>
                </a:solidFill>
                <a:ea typeface="ＭＳ Ｐゴシック" charset="-128"/>
              </a:rPr>
              <a:t>2. Psicólogo en el colegio</a:t>
            </a:r>
            <a:endParaRPr lang="es-ES_tradnl" sz="2400" dirty="0">
              <a:solidFill>
                <a:srgbClr val="0099FF"/>
              </a:solidFill>
              <a:ea typeface="ＭＳ Ｐゴシック" charset="-128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33400" y="738664"/>
            <a:ext cx="8305800" cy="709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FF"/>
                    </a:gs>
                    <a:gs pos="100000">
                      <a:srgbClr val="D5E5F3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r>
              <a:rPr lang="es-ES" sz="1400" dirty="0" smtClean="0"/>
              <a:t>45. </a:t>
            </a:r>
            <a:r>
              <a:rPr lang="es-ES" sz="1400" dirty="0"/>
              <a:t>¿Has hablado alguna vez al psicólogo / orientador sobre tu diabetes</a:t>
            </a:r>
            <a:r>
              <a:rPr lang="es-ES" sz="1400" dirty="0" smtClean="0"/>
              <a:t>?</a:t>
            </a:r>
            <a:r>
              <a:rPr lang="es-ES" sz="1400" dirty="0"/>
              <a:t> </a:t>
            </a:r>
            <a:r>
              <a:rPr lang="es-ES" sz="1400" dirty="0" smtClean="0">
                <a:solidFill>
                  <a:srgbClr val="FF3300"/>
                </a:solidFill>
              </a:rPr>
              <a:t>(% </a:t>
            </a:r>
            <a:r>
              <a:rPr lang="es-ES" sz="1400" dirty="0">
                <a:solidFill>
                  <a:srgbClr val="FF3300"/>
                </a:solidFill>
              </a:rPr>
              <a:t>- Sugerida </a:t>
            </a:r>
            <a:r>
              <a:rPr lang="es-ES" sz="1400" dirty="0" smtClean="0">
                <a:solidFill>
                  <a:srgbClr val="FF3300"/>
                </a:solidFill>
              </a:rPr>
              <a:t>y </a:t>
            </a:r>
            <a:r>
              <a:rPr lang="es-ES" sz="1400" dirty="0">
                <a:solidFill>
                  <a:srgbClr val="FF3300"/>
                </a:solidFill>
              </a:rPr>
              <a:t>única</a:t>
            </a:r>
            <a:r>
              <a:rPr lang="es-ES" sz="1400" dirty="0" smtClean="0">
                <a:solidFill>
                  <a:srgbClr val="FF3300"/>
                </a:solidFill>
              </a:rPr>
              <a:t>)</a:t>
            </a:r>
            <a:endParaRPr lang="es-ES" sz="1400" dirty="0">
              <a:solidFill>
                <a:srgbClr val="FF3300"/>
              </a:solidFill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57200" y="5728998"/>
            <a:ext cx="8382000" cy="30777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defRPr sz="1400" b="1">
                <a:cs typeface="Arial" charset="0"/>
              </a:defRPr>
            </a:lvl1pPr>
            <a:lvl2pPr marL="742950" indent="-285750" eaLnBrk="0" hangingPunct="0">
              <a:defRPr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9pPr>
          </a:lstStyle>
          <a:p>
            <a:r>
              <a:rPr lang="es-ES" i="1" dirty="0" smtClean="0">
                <a:solidFill>
                  <a:srgbClr val="0070C0"/>
                </a:solidFill>
              </a:rPr>
              <a:t>Tan solo un 18% ha hablado con el psicólogo por el tema de la diabetes.</a:t>
            </a:r>
            <a:endParaRPr lang="es-ES" i="1" dirty="0">
              <a:solidFill>
                <a:srgbClr val="0070C0"/>
              </a:solidFill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685800" y="1913432"/>
            <a:ext cx="8001000" cy="332805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9" name="Char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702160"/>
              </p:ext>
            </p:extLst>
          </p:nvPr>
        </p:nvGraphicFramePr>
        <p:xfrm>
          <a:off x="970851" y="1930309"/>
          <a:ext cx="7315433" cy="3514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13 CuadroTexto"/>
          <p:cNvSpPr txBox="1"/>
          <p:nvPr/>
        </p:nvSpPr>
        <p:spPr>
          <a:xfrm>
            <a:off x="2247900" y="1761032"/>
            <a:ext cx="10287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 i="1" dirty="0" smtClean="0">
                <a:solidFill>
                  <a:schemeClr val="accent1"/>
                </a:solidFill>
              </a:rPr>
              <a:t>% Total</a:t>
            </a:r>
            <a:endParaRPr lang="es-ES" sz="1600" i="1" dirty="0">
              <a:solidFill>
                <a:schemeClr val="accent1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4838700" y="1761032"/>
            <a:ext cx="30861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 i="1" dirty="0" smtClean="0">
                <a:solidFill>
                  <a:schemeClr val="accent1"/>
                </a:solidFill>
              </a:rPr>
              <a:t>% Edad</a:t>
            </a:r>
            <a:endParaRPr lang="es-ES" sz="1600" i="1" dirty="0">
              <a:solidFill>
                <a:schemeClr val="accent1"/>
              </a:solidFill>
            </a:endParaRP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1140136" y="5178200"/>
            <a:ext cx="7032264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Base</a:t>
            </a:r>
            <a:r>
              <a:rPr lang="en-US" sz="1000" dirty="0">
                <a:solidFill>
                  <a:srgbClr val="777777"/>
                </a:solidFill>
                <a:cs typeface="Arial" pitchFamily="34" charset="0"/>
              </a:rPr>
              <a:t>: 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Total                            (99)                                                                (</a:t>
            </a:r>
            <a:r>
              <a:rPr lang="en-US" sz="1000" dirty="0" smtClean="0">
                <a:solidFill>
                  <a:srgbClr val="FF0000"/>
                </a:solidFill>
                <a:cs typeface="Arial" pitchFamily="34" charset="0"/>
              </a:rPr>
              <a:t>39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)                           (</a:t>
            </a:r>
            <a:r>
              <a:rPr lang="en-US" sz="1000" dirty="0" smtClean="0">
                <a:solidFill>
                  <a:srgbClr val="FF0000"/>
                </a:solidFill>
                <a:cs typeface="Arial" pitchFamily="34" charset="0"/>
              </a:rPr>
              <a:t>28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)                            (</a:t>
            </a:r>
            <a:r>
              <a:rPr lang="en-US" sz="1000" dirty="0" smtClean="0">
                <a:solidFill>
                  <a:srgbClr val="FF0000"/>
                </a:solidFill>
                <a:cs typeface="Arial" pitchFamily="34" charset="0"/>
              </a:rPr>
              <a:t>24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)                            (</a:t>
            </a:r>
            <a:r>
              <a:rPr lang="en-US" sz="1000" dirty="0" smtClean="0">
                <a:solidFill>
                  <a:srgbClr val="FF0000"/>
                </a:solidFill>
                <a:cs typeface="Arial" pitchFamily="34" charset="0"/>
              </a:rPr>
              <a:t>8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)</a:t>
            </a:r>
            <a:endParaRPr lang="en-US" sz="1000" dirty="0">
              <a:solidFill>
                <a:srgbClr val="FF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2330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088990" y="3038773"/>
            <a:ext cx="6978810" cy="1694854"/>
          </a:xfrm>
        </p:spPr>
        <p:txBody>
          <a:bodyPr>
            <a:normAutofit/>
          </a:bodyPr>
          <a:lstStyle/>
          <a:p>
            <a:r>
              <a:rPr lang="es-ES" dirty="0" smtClean="0"/>
              <a:t>3. Análisis de RESULTADOS</a:t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sz="2800" b="1" i="1" dirty="0" smtClean="0"/>
              <a:t>3. Sobre la alimentación</a:t>
            </a:r>
            <a:endParaRPr lang="es-ES" sz="2800" b="1" i="1" dirty="0"/>
          </a:p>
        </p:txBody>
      </p:sp>
    </p:spTree>
    <p:extLst>
      <p:ext uri="{BB962C8B-B14F-4D97-AF65-F5344CB8AC3E}">
        <p14:creationId xmlns:p14="http://schemas.microsoft.com/office/powerpoint/2010/main" val="154386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 redondeado"/>
          <p:cNvSpPr/>
          <p:nvPr/>
        </p:nvSpPr>
        <p:spPr>
          <a:xfrm>
            <a:off x="685800" y="1794521"/>
            <a:ext cx="8001000" cy="3539782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CuadroTexto"/>
          <p:cNvSpPr txBox="1"/>
          <p:nvPr/>
        </p:nvSpPr>
        <p:spPr>
          <a:xfrm>
            <a:off x="2247900" y="1625243"/>
            <a:ext cx="10287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 i="1" dirty="0" smtClean="0">
                <a:solidFill>
                  <a:schemeClr val="accent1"/>
                </a:solidFill>
              </a:rPr>
              <a:t>% Total</a:t>
            </a:r>
            <a:endParaRPr lang="es-ES" sz="1600" i="1" dirty="0">
              <a:solidFill>
                <a:schemeClr val="accent1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4838700" y="1625243"/>
            <a:ext cx="30861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 i="1" dirty="0" smtClean="0">
                <a:solidFill>
                  <a:schemeClr val="accent1"/>
                </a:solidFill>
              </a:rPr>
              <a:t>% Edad</a:t>
            </a:r>
            <a:endParaRPr lang="es-ES" sz="1600" i="1" dirty="0">
              <a:solidFill>
                <a:schemeClr val="accent1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62000" y="228600"/>
            <a:ext cx="75428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ctr"/>
            <a:r>
              <a:rPr lang="es-ES_tradnl" sz="2400" dirty="0" smtClean="0">
                <a:solidFill>
                  <a:srgbClr val="0099FF"/>
                </a:solidFill>
                <a:ea typeface="ＭＳ Ｐゴシック" charset="-128"/>
              </a:rPr>
              <a:t>3. Comedor del colegio</a:t>
            </a:r>
            <a:endParaRPr lang="es-ES_tradnl" sz="2400" dirty="0">
              <a:solidFill>
                <a:srgbClr val="0099FF"/>
              </a:solidFill>
              <a:ea typeface="ＭＳ Ｐゴシック" charset="-128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33400" y="738664"/>
            <a:ext cx="8610600" cy="1090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FF"/>
                    </a:gs>
                    <a:gs pos="100000">
                      <a:srgbClr val="D5E5F3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r>
              <a:rPr lang="es-ES" sz="1400" dirty="0">
                <a:solidFill>
                  <a:srgbClr val="616365"/>
                </a:solidFill>
              </a:rPr>
              <a:t>46. ¿Comes en el colegio</a:t>
            </a:r>
            <a:r>
              <a:rPr lang="es-ES" sz="1400" dirty="0" smtClean="0">
                <a:solidFill>
                  <a:srgbClr val="616365"/>
                </a:solidFill>
              </a:rPr>
              <a:t>? </a:t>
            </a:r>
            <a:r>
              <a:rPr lang="es-ES" sz="1400" dirty="0" smtClean="0">
                <a:solidFill>
                  <a:srgbClr val="FF3300"/>
                </a:solidFill>
              </a:rPr>
              <a:t>(% </a:t>
            </a:r>
            <a:r>
              <a:rPr lang="es-ES" sz="1400" dirty="0">
                <a:solidFill>
                  <a:srgbClr val="FF3300"/>
                </a:solidFill>
              </a:rPr>
              <a:t>- Sugerida </a:t>
            </a:r>
            <a:r>
              <a:rPr lang="es-ES" sz="1400" dirty="0" smtClean="0">
                <a:solidFill>
                  <a:srgbClr val="FF3300"/>
                </a:solidFill>
              </a:rPr>
              <a:t>y </a:t>
            </a:r>
            <a:r>
              <a:rPr lang="es-ES" sz="1400" dirty="0">
                <a:solidFill>
                  <a:srgbClr val="FF3300"/>
                </a:solidFill>
              </a:rPr>
              <a:t>única</a:t>
            </a:r>
            <a:r>
              <a:rPr lang="es-ES" sz="1400" dirty="0" smtClean="0">
                <a:solidFill>
                  <a:srgbClr val="FF3300"/>
                </a:solidFill>
              </a:rPr>
              <a:t>)</a:t>
            </a:r>
            <a:endParaRPr lang="es-ES" sz="1400" dirty="0">
              <a:solidFill>
                <a:srgbClr val="FF3300"/>
              </a:solidFill>
            </a:endParaRPr>
          </a:p>
        </p:txBody>
      </p:sp>
      <p:graphicFrame>
        <p:nvGraphicFramePr>
          <p:cNvPr id="6" name="Char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201183"/>
              </p:ext>
            </p:extLst>
          </p:nvPr>
        </p:nvGraphicFramePr>
        <p:xfrm>
          <a:off x="-571499" y="2158643"/>
          <a:ext cx="8876395" cy="32101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57200" y="5857527"/>
            <a:ext cx="8382000" cy="30777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defRPr sz="1400" b="1">
                <a:cs typeface="Arial" charset="0"/>
              </a:defRPr>
            </a:lvl1pPr>
            <a:lvl2pPr marL="742950" indent="-285750" eaLnBrk="0" hangingPunct="0">
              <a:defRPr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9pPr>
          </a:lstStyle>
          <a:p>
            <a:r>
              <a:rPr lang="es-ES" i="1" dirty="0" smtClean="0">
                <a:solidFill>
                  <a:srgbClr val="0070C0"/>
                </a:solidFill>
              </a:rPr>
              <a:t>Tan solo un 31% de los niños con Diabetes de Madrid que contestan  come en el colegio.</a:t>
            </a:r>
            <a:endParaRPr lang="es-ES" i="1" dirty="0">
              <a:solidFill>
                <a:srgbClr val="0070C0"/>
              </a:solidFill>
            </a:endParaRP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1259632" y="5271011"/>
            <a:ext cx="6888248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Base</a:t>
            </a:r>
            <a:r>
              <a:rPr lang="en-US" sz="1000" dirty="0">
                <a:solidFill>
                  <a:srgbClr val="777777"/>
                </a:solidFill>
                <a:cs typeface="Arial" pitchFamily="34" charset="0"/>
              </a:rPr>
              <a:t>: 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Total                            (99)                                                                (</a:t>
            </a:r>
            <a:r>
              <a:rPr lang="en-US" sz="1000" dirty="0" smtClean="0">
                <a:solidFill>
                  <a:srgbClr val="FF0000"/>
                </a:solidFill>
                <a:cs typeface="Arial" pitchFamily="34" charset="0"/>
              </a:rPr>
              <a:t>39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)                           (</a:t>
            </a:r>
            <a:r>
              <a:rPr lang="en-US" sz="1000" dirty="0" smtClean="0">
                <a:solidFill>
                  <a:srgbClr val="FF0000"/>
                </a:solidFill>
                <a:cs typeface="Arial" pitchFamily="34" charset="0"/>
              </a:rPr>
              <a:t>28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)                            (</a:t>
            </a:r>
            <a:r>
              <a:rPr lang="en-US" sz="1000" dirty="0" smtClean="0">
                <a:solidFill>
                  <a:srgbClr val="FF0000"/>
                </a:solidFill>
                <a:cs typeface="Arial" pitchFamily="34" charset="0"/>
              </a:rPr>
              <a:t>24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)                            (</a:t>
            </a:r>
            <a:r>
              <a:rPr lang="en-US" sz="1000" dirty="0" smtClean="0">
                <a:solidFill>
                  <a:srgbClr val="FF0000"/>
                </a:solidFill>
                <a:cs typeface="Arial" pitchFamily="34" charset="0"/>
              </a:rPr>
              <a:t>8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)</a:t>
            </a:r>
            <a:endParaRPr lang="en-US" sz="1000" dirty="0">
              <a:solidFill>
                <a:srgbClr val="FF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1424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 bwMode="auto">
          <a:xfrm>
            <a:off x="838200" y="800100"/>
            <a:ext cx="7232650" cy="571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algn="l"/>
            <a:r>
              <a:rPr lang="es-ES" altLang="es-ES" dirty="0" smtClean="0">
                <a:ea typeface="ＭＳ Ｐゴシック" pitchFamily="34" charset="-128"/>
              </a:rPr>
              <a:t>Ficha técnica (I)</a:t>
            </a:r>
          </a:p>
        </p:txBody>
      </p:sp>
      <p:sp>
        <p:nvSpPr>
          <p:cNvPr id="5" name="Content Placeholder 2"/>
          <p:cNvSpPr>
            <a:spLocks/>
          </p:cNvSpPr>
          <p:nvPr/>
        </p:nvSpPr>
        <p:spPr bwMode="auto">
          <a:xfrm>
            <a:off x="609600" y="1230288"/>
            <a:ext cx="7924800" cy="4789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26" tIns="45713" rIns="91426" bIns="45713"/>
          <a:lstStyle>
            <a:lvl1pPr marL="179388" indent="-169863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indent="0" algn="just" eaLnBrk="1" hangingPunct="1"/>
            <a:endParaRPr lang="es-ES" sz="1600" b="0" dirty="0" smtClean="0">
              <a:solidFill>
                <a:srgbClr val="5F5F5F"/>
              </a:solidFill>
              <a:latin typeface="Calibri"/>
            </a:endParaRPr>
          </a:p>
          <a:p>
            <a:pPr marL="0" indent="0" algn="just" eaLnBrk="1" hangingPunct="1"/>
            <a:r>
              <a:rPr lang="es-ES" sz="1600" b="0" dirty="0" smtClean="0">
                <a:solidFill>
                  <a:srgbClr val="5F5F5F"/>
                </a:solidFill>
                <a:latin typeface="Calibri"/>
              </a:rPr>
              <a:t>El </a:t>
            </a:r>
            <a:r>
              <a:rPr lang="es-ES" sz="1600" dirty="0">
                <a:solidFill>
                  <a:srgbClr val="0381CD"/>
                </a:solidFill>
                <a:latin typeface="Calibri" pitchFamily="34" charset="0"/>
                <a:cs typeface="Times New Roman" pitchFamily="18" charset="0"/>
              </a:rPr>
              <a:t>universo </a:t>
            </a:r>
            <a:r>
              <a:rPr lang="es-ES" sz="1600" b="0" dirty="0">
                <a:solidFill>
                  <a:srgbClr val="5F5F5F"/>
                </a:solidFill>
                <a:latin typeface="Calibri"/>
              </a:rPr>
              <a:t>objeto de </a:t>
            </a:r>
            <a:r>
              <a:rPr lang="es-ES" sz="1600" b="0" dirty="0" smtClean="0">
                <a:solidFill>
                  <a:srgbClr val="5F5F5F"/>
                </a:solidFill>
                <a:latin typeface="Calibri"/>
              </a:rPr>
              <a:t>estudio ha estado formado por dos colectivos:</a:t>
            </a:r>
          </a:p>
          <a:p>
            <a:pPr marL="0" indent="0" algn="just" eaLnBrk="1" hangingPunct="1"/>
            <a:endParaRPr lang="es-ES" sz="1600" b="0" dirty="0" smtClean="0">
              <a:solidFill>
                <a:srgbClr val="5F5F5F"/>
              </a:solidFill>
              <a:latin typeface="Calibri"/>
            </a:endParaRPr>
          </a:p>
          <a:p>
            <a:pPr marL="849312" lvl="1" algn="just" eaLnBrk="1" hangingPunct="1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0381CD"/>
                </a:solidFill>
                <a:latin typeface="Calibri" pitchFamily="34" charset="0"/>
                <a:cs typeface="Times New Roman" pitchFamily="18" charset="0"/>
              </a:rPr>
              <a:t>Padres con niños con diabetes en edad escolar (</a:t>
            </a:r>
            <a:r>
              <a:rPr lang="es-ES" sz="1600" dirty="0" smtClean="0">
                <a:solidFill>
                  <a:srgbClr val="0381CD"/>
                </a:solidFill>
                <a:latin typeface="Calibri" pitchFamily="34" charset="0"/>
                <a:cs typeface="Times New Roman" pitchFamily="18" charset="0"/>
              </a:rPr>
              <a:t>3-16 </a:t>
            </a:r>
            <a:r>
              <a:rPr lang="es-ES" sz="1600" dirty="0">
                <a:solidFill>
                  <a:srgbClr val="0381CD"/>
                </a:solidFill>
                <a:latin typeface="Calibri" pitchFamily="34" charset="0"/>
                <a:cs typeface="Times New Roman" pitchFamily="18" charset="0"/>
              </a:rPr>
              <a:t>años)</a:t>
            </a:r>
          </a:p>
          <a:p>
            <a:pPr marL="849312" lvl="1" algn="just" eaLnBrk="1" hangingPunct="1">
              <a:buFont typeface="Arial" panose="020B0604020202020204" pitchFamily="34" charset="0"/>
              <a:buChar char="•"/>
            </a:pPr>
            <a:r>
              <a:rPr lang="es-ES" sz="1600" b="0" dirty="0" smtClean="0">
                <a:solidFill>
                  <a:srgbClr val="5F5F5F"/>
                </a:solidFill>
                <a:latin typeface="Calibri"/>
              </a:rPr>
              <a:t>Los </a:t>
            </a:r>
            <a:r>
              <a:rPr lang="es-ES" sz="1600" dirty="0">
                <a:solidFill>
                  <a:srgbClr val="0381CD"/>
                </a:solidFill>
                <a:latin typeface="Calibri" pitchFamily="34" charset="0"/>
                <a:cs typeface="Times New Roman" pitchFamily="18" charset="0"/>
              </a:rPr>
              <a:t>propios niños con Diabetes, con edades entre 6 – 16 </a:t>
            </a:r>
            <a:r>
              <a:rPr lang="es-ES" sz="1600" dirty="0" smtClean="0">
                <a:solidFill>
                  <a:srgbClr val="0381CD"/>
                </a:solidFill>
                <a:latin typeface="Calibri" pitchFamily="34" charset="0"/>
                <a:cs typeface="Times New Roman" pitchFamily="18" charset="0"/>
              </a:rPr>
              <a:t>años</a:t>
            </a:r>
          </a:p>
          <a:p>
            <a:pPr marL="849312" lvl="1" algn="just" eaLnBrk="1" hangingPunct="1">
              <a:buFont typeface="Arial" panose="020B0604020202020204" pitchFamily="34" charset="0"/>
              <a:buChar char="•"/>
            </a:pPr>
            <a:endParaRPr lang="es-ES" sz="1600" b="0" dirty="0">
              <a:solidFill>
                <a:srgbClr val="5F5F5F"/>
              </a:solidFill>
              <a:latin typeface="Calibri"/>
            </a:endParaRPr>
          </a:p>
          <a:p>
            <a:pPr marL="563562" lvl="1" indent="0" algn="just" eaLnBrk="1" hangingPunct="1"/>
            <a:r>
              <a:rPr lang="es-ES" sz="1600" b="0" dirty="0">
                <a:solidFill>
                  <a:srgbClr val="5F5F5F"/>
                </a:solidFill>
                <a:latin typeface="Calibri"/>
              </a:rPr>
              <a:t>En las entrevistas en Madrid la edad se amplió a 18 años.</a:t>
            </a:r>
          </a:p>
          <a:p>
            <a:pPr marL="563562" lvl="1" indent="0" algn="just" eaLnBrk="1" hangingPunct="1"/>
            <a:endParaRPr lang="es-ES" sz="1600" dirty="0">
              <a:solidFill>
                <a:srgbClr val="0381CD"/>
              </a:solidFill>
              <a:latin typeface="Calibri" pitchFamily="34" charset="0"/>
              <a:cs typeface="Times New Roman" pitchFamily="18" charset="0"/>
            </a:endParaRPr>
          </a:p>
          <a:p>
            <a:pPr marL="0" lvl="1" indent="0" algn="just" eaLnBrk="1" hangingPunct="1"/>
            <a:r>
              <a:rPr lang="es-ES" altLang="ja-JP" sz="1600" dirty="0" smtClean="0">
                <a:solidFill>
                  <a:srgbClr val="0381CD"/>
                </a:solidFill>
                <a:latin typeface="Calibri" pitchFamily="34" charset="0"/>
                <a:cs typeface="Times New Roman" pitchFamily="18" charset="0"/>
              </a:rPr>
              <a:t>Metodología</a:t>
            </a:r>
            <a:r>
              <a:rPr lang="es-ES" altLang="ja-JP" sz="1600" dirty="0">
                <a:solidFill>
                  <a:srgbClr val="0381CD"/>
                </a:solidFill>
                <a:latin typeface="Calibri" pitchFamily="34" charset="0"/>
                <a:cs typeface="Times New Roman" pitchFamily="18" charset="0"/>
              </a:rPr>
              <a:t>. </a:t>
            </a:r>
            <a:r>
              <a:rPr lang="es-ES" altLang="ja-JP" sz="1600" b="0" dirty="0" smtClean="0">
                <a:solidFill>
                  <a:srgbClr val="5F5F5F"/>
                </a:solidFill>
                <a:latin typeface="Calibri"/>
              </a:rPr>
              <a:t>Se ha aplicado una </a:t>
            </a:r>
            <a:r>
              <a:rPr lang="es-ES" altLang="ja-JP" sz="1600" dirty="0" smtClean="0">
                <a:solidFill>
                  <a:srgbClr val="5F5F5F"/>
                </a:solidFill>
                <a:latin typeface="Calibri"/>
              </a:rPr>
              <a:t>metodología Cuantitativa</a:t>
            </a:r>
            <a:r>
              <a:rPr lang="es-ES" altLang="ja-JP" sz="1600" b="0" dirty="0" smtClean="0">
                <a:solidFill>
                  <a:srgbClr val="5F5F5F"/>
                </a:solidFill>
                <a:latin typeface="Calibri"/>
              </a:rPr>
              <a:t>, si bien la técnica ha sido diferente en base al área </a:t>
            </a:r>
            <a:r>
              <a:rPr lang="es-ES" altLang="ja-JP" sz="1600" dirty="0" smtClean="0">
                <a:solidFill>
                  <a:srgbClr val="5F5F5F"/>
                </a:solidFill>
                <a:latin typeface="Calibri"/>
              </a:rPr>
              <a:t>geográfica:</a:t>
            </a:r>
            <a:endParaRPr lang="es-ES" altLang="ja-JP" sz="1600" dirty="0">
              <a:solidFill>
                <a:srgbClr val="5F5F5F"/>
              </a:solidFill>
              <a:latin typeface="Calibri"/>
            </a:endParaRPr>
          </a:p>
          <a:p>
            <a:pPr marL="0" lvl="1" indent="0" algn="just" eaLnBrk="1" hangingPunct="1"/>
            <a:endParaRPr lang="es-ES" altLang="ja-JP" sz="1600" b="0" dirty="0">
              <a:solidFill>
                <a:srgbClr val="5F5F5F"/>
              </a:solidFill>
              <a:latin typeface="Calibri"/>
            </a:endParaRPr>
          </a:p>
          <a:p>
            <a:pPr marL="685800" lvl="2" algn="just" eaLnBrk="1" hangingPunct="1">
              <a:buFont typeface="Arial" panose="020B0604020202020204" pitchFamily="34" charset="0"/>
              <a:buChar char="•"/>
            </a:pPr>
            <a:r>
              <a:rPr lang="es-ES" altLang="ja-JP" sz="1600" dirty="0" smtClean="0">
                <a:solidFill>
                  <a:srgbClr val="5F5F5F"/>
                </a:solidFill>
                <a:latin typeface="Calibri"/>
              </a:rPr>
              <a:t>Cuestionarios </a:t>
            </a:r>
            <a:r>
              <a:rPr lang="es-ES" altLang="ja-JP" sz="1600" dirty="0" err="1" smtClean="0">
                <a:solidFill>
                  <a:srgbClr val="5F5F5F"/>
                </a:solidFill>
                <a:latin typeface="Calibri"/>
              </a:rPr>
              <a:t>Autoadministrados</a:t>
            </a:r>
            <a:r>
              <a:rPr lang="es-ES" altLang="ja-JP" sz="1600" dirty="0" smtClean="0">
                <a:solidFill>
                  <a:srgbClr val="5F5F5F"/>
                </a:solidFill>
                <a:latin typeface="Calibri"/>
              </a:rPr>
              <a:t> </a:t>
            </a:r>
            <a:r>
              <a:rPr lang="es-ES" altLang="ja-JP" sz="1600" b="0" dirty="0" smtClean="0">
                <a:solidFill>
                  <a:srgbClr val="5F5F5F"/>
                </a:solidFill>
                <a:latin typeface="Calibri"/>
              </a:rPr>
              <a:t>en la Comunidad de Madrid. </a:t>
            </a:r>
            <a:r>
              <a:rPr lang="es-ES" altLang="es-ES" sz="1600" b="0" dirty="0">
                <a:solidFill>
                  <a:srgbClr val="5F5F5F"/>
                </a:solidFill>
                <a:latin typeface="Calibri"/>
              </a:rPr>
              <a:t>La Fundación se encargó del envío de los cuestionarios a los Hospitales, y de su posterior seguimiento y recepción</a:t>
            </a:r>
            <a:r>
              <a:rPr lang="es-ES" altLang="es-ES" sz="1600" b="0" dirty="0" smtClean="0">
                <a:solidFill>
                  <a:srgbClr val="5F5F5F"/>
                </a:solidFill>
                <a:latin typeface="Calibri"/>
              </a:rPr>
              <a:t>.</a:t>
            </a:r>
          </a:p>
          <a:p>
            <a:pPr marL="685800" lvl="2" algn="just" eaLnBrk="1" hangingPunct="1">
              <a:buFont typeface="Arial" panose="020B0604020202020204" pitchFamily="34" charset="0"/>
              <a:buChar char="•"/>
            </a:pPr>
            <a:r>
              <a:rPr lang="es-ES" altLang="ja-JP" sz="1600" dirty="0">
                <a:solidFill>
                  <a:srgbClr val="5F5F5F"/>
                </a:solidFill>
                <a:latin typeface="Calibri"/>
              </a:rPr>
              <a:t>Entrevistas Online </a:t>
            </a:r>
            <a:r>
              <a:rPr lang="es-ES" altLang="ja-JP" sz="1600" b="0" dirty="0">
                <a:solidFill>
                  <a:srgbClr val="5F5F5F"/>
                </a:solidFill>
                <a:latin typeface="Calibri"/>
              </a:rPr>
              <a:t>a padres con niños con </a:t>
            </a:r>
            <a:r>
              <a:rPr lang="es-ES" altLang="ja-JP" sz="1600" b="0" dirty="0" smtClean="0">
                <a:solidFill>
                  <a:srgbClr val="5F5F5F"/>
                </a:solidFill>
                <a:latin typeface="Calibri"/>
              </a:rPr>
              <a:t>Diabetes en el territorio nacional. Estas </a:t>
            </a:r>
            <a:r>
              <a:rPr lang="es-ES" altLang="ja-JP" sz="1600" b="0" dirty="0">
                <a:solidFill>
                  <a:srgbClr val="5F5F5F"/>
                </a:solidFill>
                <a:latin typeface="Calibri"/>
              </a:rPr>
              <a:t>entrevistas se han obtenido a través de un link al que se accedía a partir de la página Web de la Fundación para la Diabetes.</a:t>
            </a: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  <a:buClr>
                <a:srgbClr val="3A5BC4"/>
              </a:buClr>
              <a:buFont typeface="Wingdings" pitchFamily="2" charset="2"/>
              <a:buNone/>
            </a:pPr>
            <a:endParaRPr lang="es-ES" altLang="es-ES" sz="1600" i="1" dirty="0" smtClean="0">
              <a:solidFill>
                <a:srgbClr val="009DD9"/>
              </a:solidFill>
              <a:latin typeface="Trebuchet MS" pitchFamily="34" charset="0"/>
            </a:endParaRPr>
          </a:p>
          <a:p>
            <a:pPr marL="0" indent="9525" algn="just" eaLnBrk="1" hangingPunct="1">
              <a:lnSpc>
                <a:spcPct val="90000"/>
              </a:lnSpc>
              <a:spcBef>
                <a:spcPct val="20000"/>
              </a:spcBef>
              <a:buClr>
                <a:srgbClr val="3A5BC4"/>
              </a:buClr>
              <a:buFont typeface="Wingdings" pitchFamily="2" charset="2"/>
              <a:buNone/>
            </a:pPr>
            <a:r>
              <a:rPr lang="es-ES" altLang="es-ES" sz="1600" b="0" dirty="0">
                <a:solidFill>
                  <a:srgbClr val="5F5F5F"/>
                </a:solidFill>
                <a:latin typeface="Calibri"/>
              </a:rPr>
              <a:t>En ambos casos se ha aplicado un cuestionario estructurado diseñado por la Fundación para la Diabetes y Nielsen, de una duración aproximada de </a:t>
            </a:r>
            <a:r>
              <a:rPr lang="es-ES" altLang="es-ES" sz="1600" b="0" dirty="0" smtClean="0">
                <a:solidFill>
                  <a:srgbClr val="5F5F5F"/>
                </a:solidFill>
                <a:latin typeface="Calibri"/>
              </a:rPr>
              <a:t>15-20 </a:t>
            </a:r>
            <a:r>
              <a:rPr lang="es-ES" altLang="es-ES" sz="1600" b="0" dirty="0">
                <a:solidFill>
                  <a:srgbClr val="5F5F5F"/>
                </a:solidFill>
                <a:latin typeface="Calibri"/>
              </a:rPr>
              <a:t>minutos.</a:t>
            </a:r>
          </a:p>
          <a:p>
            <a:pPr algn="just" eaLnBrk="1" hangingPunct="1">
              <a:lnSpc>
                <a:spcPct val="10000"/>
              </a:lnSpc>
              <a:spcBef>
                <a:spcPct val="20000"/>
              </a:spcBef>
              <a:buClr>
                <a:srgbClr val="3A5BC4"/>
              </a:buClr>
              <a:buFont typeface="Wingdings" pitchFamily="2" charset="2"/>
              <a:buNone/>
            </a:pPr>
            <a:endParaRPr lang="es-ES" altLang="es-ES" sz="1600" i="1" dirty="0">
              <a:solidFill>
                <a:srgbClr val="009DD9"/>
              </a:solidFill>
              <a:latin typeface="Trebuchet MS" pitchFamily="34" charset="0"/>
            </a:endParaRPr>
          </a:p>
          <a:p>
            <a:pPr algn="just" eaLnBrk="1" hangingPunct="1">
              <a:spcBef>
                <a:spcPct val="20000"/>
              </a:spcBef>
              <a:buClr>
                <a:srgbClr val="3A5BC4"/>
              </a:buClr>
              <a:buFont typeface="Wingdings" pitchFamily="2" charset="2"/>
              <a:buNone/>
            </a:pPr>
            <a:r>
              <a:rPr lang="es-ES" altLang="es-ES" sz="1600" i="1" dirty="0">
                <a:solidFill>
                  <a:srgbClr val="009DD9"/>
                </a:solidFill>
                <a:latin typeface="Trebuchet MS" pitchFamily="34" charset="0"/>
              </a:rPr>
              <a:t>	</a:t>
            </a:r>
            <a:endParaRPr lang="es-ES" altLang="ja-JP" sz="1600" b="0" dirty="0" smtClean="0">
              <a:solidFill>
                <a:srgbClr val="616365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609600" y="1456182"/>
            <a:ext cx="8229600" cy="4868417"/>
          </a:xfrm>
          <a:prstGeom prst="rect">
            <a:avLst/>
          </a:prstGeom>
          <a:noFill/>
          <a:ln>
            <a:solidFill>
              <a:srgbClr val="9FDA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rgbClr val="FFFFFF"/>
              </a:solidFill>
            </a:endParaRPr>
          </a:p>
        </p:txBody>
      </p:sp>
      <p:grpSp>
        <p:nvGrpSpPr>
          <p:cNvPr id="12" name="Group 175"/>
          <p:cNvGrpSpPr/>
          <p:nvPr/>
        </p:nvGrpSpPr>
        <p:grpSpPr>
          <a:xfrm>
            <a:off x="7668344" y="44624"/>
            <a:ext cx="936104" cy="896112"/>
            <a:chOff x="747239" y="4805622"/>
            <a:chExt cx="1271016" cy="1271016"/>
          </a:xfrm>
        </p:grpSpPr>
        <p:sp>
          <p:nvSpPr>
            <p:cNvPr id="13" name="Oval 22"/>
            <p:cNvSpPr/>
            <p:nvPr/>
          </p:nvSpPr>
          <p:spPr>
            <a:xfrm>
              <a:off x="747239" y="4805622"/>
              <a:ext cx="1271016" cy="1271016"/>
            </a:xfrm>
            <a:prstGeom prst="ellipse">
              <a:avLst/>
            </a:prstGeom>
            <a:solidFill>
              <a:srgbClr val="009D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14" name="Picture 174" descr="Audience.em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34321" y="5180526"/>
              <a:ext cx="896853" cy="5212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99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62000" y="228600"/>
            <a:ext cx="75428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ctr"/>
            <a:r>
              <a:rPr lang="es-ES_tradnl" sz="2400" dirty="0" smtClean="0">
                <a:solidFill>
                  <a:srgbClr val="0099FF"/>
                </a:solidFill>
                <a:ea typeface="ＭＳ Ｐゴシック" charset="-128"/>
              </a:rPr>
              <a:t>3. Come en el comedor del colegio</a:t>
            </a:r>
            <a:endParaRPr lang="es-ES_tradnl" sz="2400" dirty="0">
              <a:solidFill>
                <a:srgbClr val="0099FF"/>
              </a:solidFill>
              <a:ea typeface="ＭＳ Ｐゴシック" charset="-128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33400" y="738664"/>
            <a:ext cx="8610600" cy="480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FF"/>
                    </a:gs>
                    <a:gs pos="100000">
                      <a:srgbClr val="D5E5F3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r>
              <a:rPr lang="es-ES" sz="1400" dirty="0">
                <a:solidFill>
                  <a:srgbClr val="616365"/>
                </a:solidFill>
              </a:rPr>
              <a:t>47. ¿Qué comida comes en el colegio? </a:t>
            </a:r>
            <a:r>
              <a:rPr lang="es-ES" sz="1400" dirty="0" smtClean="0">
                <a:solidFill>
                  <a:srgbClr val="FF3300"/>
                </a:solidFill>
              </a:rPr>
              <a:t>(% </a:t>
            </a:r>
            <a:r>
              <a:rPr lang="es-ES" sz="1400" dirty="0">
                <a:solidFill>
                  <a:srgbClr val="FF3300"/>
                </a:solidFill>
              </a:rPr>
              <a:t>- Sugerida </a:t>
            </a:r>
            <a:r>
              <a:rPr lang="es-ES" sz="1400" dirty="0" smtClean="0">
                <a:solidFill>
                  <a:srgbClr val="FF3300"/>
                </a:solidFill>
              </a:rPr>
              <a:t>y </a:t>
            </a:r>
            <a:r>
              <a:rPr lang="es-ES" sz="1400" dirty="0">
                <a:solidFill>
                  <a:srgbClr val="FF3300"/>
                </a:solidFill>
              </a:rPr>
              <a:t>única</a:t>
            </a:r>
            <a:r>
              <a:rPr lang="es-ES" sz="1400" dirty="0" smtClean="0">
                <a:solidFill>
                  <a:srgbClr val="FF3300"/>
                </a:solidFill>
              </a:rPr>
              <a:t>)</a:t>
            </a:r>
            <a:endParaRPr lang="es-ES" sz="1400" dirty="0">
              <a:solidFill>
                <a:srgbClr val="FF3300"/>
              </a:solidFill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57200" y="5728998"/>
            <a:ext cx="8382000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defRPr sz="1400" b="1">
                <a:cs typeface="Arial" charset="0"/>
              </a:defRPr>
            </a:lvl1pPr>
            <a:lvl2pPr marL="742950" indent="-285750" eaLnBrk="0" hangingPunct="0">
              <a:defRPr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9pPr>
          </a:lstStyle>
          <a:p>
            <a:r>
              <a:rPr lang="es-ES" i="1" dirty="0" smtClean="0">
                <a:solidFill>
                  <a:srgbClr val="0070C0"/>
                </a:solidFill>
              </a:rPr>
              <a:t>De los que comen en el colegio, la mayoría (68%) come lo que hay en el comedor. Además el 71% afirma que en el comedor sabe que tienen una dieta especial.</a:t>
            </a:r>
            <a:endParaRPr lang="es-ES" i="1" dirty="0">
              <a:solidFill>
                <a:srgbClr val="0070C0"/>
              </a:solidFill>
            </a:endParaRPr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533400" y="980728"/>
            <a:ext cx="8296700" cy="785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FF"/>
                    </a:gs>
                    <a:gs pos="100000">
                      <a:srgbClr val="D5E5F3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88900" indent="-88900" algn="just">
              <a:spcBef>
                <a:spcPct val="25000"/>
              </a:spcBef>
              <a:buClr>
                <a:srgbClr val="3A5BC4"/>
              </a:buClr>
            </a:pPr>
            <a:r>
              <a:rPr lang="es-ES" sz="1400" dirty="0" smtClean="0">
                <a:solidFill>
                  <a:srgbClr val="616365"/>
                </a:solidFill>
              </a:rPr>
              <a:t>48. ¿En </a:t>
            </a:r>
            <a:r>
              <a:rPr lang="es-ES" sz="1400" dirty="0">
                <a:solidFill>
                  <a:srgbClr val="616365"/>
                </a:solidFill>
              </a:rPr>
              <a:t>el comedor saben que tienes una dieta especial (cantidad y comida concreta)?</a:t>
            </a:r>
            <a:r>
              <a:rPr lang="es-ES" sz="1400" dirty="0" smtClean="0">
                <a:solidFill>
                  <a:srgbClr val="FF3300"/>
                </a:solidFill>
              </a:rPr>
              <a:t>(% </a:t>
            </a:r>
            <a:r>
              <a:rPr lang="es-ES" sz="1400" dirty="0">
                <a:solidFill>
                  <a:srgbClr val="FF3300"/>
                </a:solidFill>
              </a:rPr>
              <a:t>- Sugerida y única)</a:t>
            </a:r>
          </a:p>
        </p:txBody>
      </p:sp>
      <p:sp>
        <p:nvSpPr>
          <p:cNvPr id="11" name="10 Rectángulo redondeado"/>
          <p:cNvSpPr/>
          <p:nvPr/>
        </p:nvSpPr>
        <p:spPr>
          <a:xfrm>
            <a:off x="4724852" y="2212723"/>
            <a:ext cx="4114348" cy="3197477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CuadroTexto"/>
          <p:cNvSpPr txBox="1"/>
          <p:nvPr/>
        </p:nvSpPr>
        <p:spPr>
          <a:xfrm>
            <a:off x="5486400" y="2026570"/>
            <a:ext cx="26670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 b="1" i="1" dirty="0" smtClean="0">
                <a:solidFill>
                  <a:schemeClr val="accent1"/>
                </a:solidFill>
              </a:rPr>
              <a:t>¿Conocen en comedor que lleva dieta especial?</a:t>
            </a:r>
            <a:endParaRPr lang="es-ES" sz="1600" b="1" i="1" dirty="0">
              <a:solidFill>
                <a:schemeClr val="accent1"/>
              </a:solidFill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381000" y="2212723"/>
            <a:ext cx="4114348" cy="3197477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CuadroTexto"/>
          <p:cNvSpPr txBox="1"/>
          <p:nvPr/>
        </p:nvSpPr>
        <p:spPr>
          <a:xfrm>
            <a:off x="1142548" y="2026570"/>
            <a:ext cx="26670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 b="1" i="1" dirty="0" smtClean="0">
                <a:solidFill>
                  <a:schemeClr val="accent1"/>
                </a:solidFill>
              </a:rPr>
              <a:t>¿Qué comen?</a:t>
            </a:r>
            <a:endParaRPr lang="es-ES" sz="1600" b="1" i="1" dirty="0">
              <a:solidFill>
                <a:schemeClr val="accent1"/>
              </a:solidFill>
            </a:endParaRPr>
          </a:p>
        </p:txBody>
      </p:sp>
      <p:graphicFrame>
        <p:nvGraphicFramePr>
          <p:cNvPr id="22" name="Char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75148"/>
              </p:ext>
            </p:extLst>
          </p:nvPr>
        </p:nvGraphicFramePr>
        <p:xfrm>
          <a:off x="727881" y="2663887"/>
          <a:ext cx="3259088" cy="26332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4" name="23 Gráfico"/>
          <p:cNvGraphicFramePr/>
          <p:nvPr>
            <p:extLst>
              <p:ext uri="{D42A27DB-BD31-4B8C-83A1-F6EECF244321}">
                <p14:modId xmlns:p14="http://schemas.microsoft.com/office/powerpoint/2010/main" val="3263343946"/>
              </p:ext>
            </p:extLst>
          </p:nvPr>
        </p:nvGraphicFramePr>
        <p:xfrm>
          <a:off x="5066964" y="2636170"/>
          <a:ext cx="3467435" cy="2774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Text Box 8"/>
          <p:cNvSpPr txBox="1">
            <a:spLocks noChangeArrowheads="1"/>
          </p:cNvSpPr>
          <p:nvPr/>
        </p:nvSpPr>
        <p:spPr bwMode="auto">
          <a:xfrm>
            <a:off x="3691719" y="4998370"/>
            <a:ext cx="1794681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s-ES" sz="1000" dirty="0" smtClean="0">
                <a:solidFill>
                  <a:srgbClr val="777777"/>
                </a:solidFill>
                <a:cs typeface="Arial" pitchFamily="34" charset="0"/>
              </a:rPr>
              <a:t>Base: come en el colegio (</a:t>
            </a:r>
            <a:r>
              <a:rPr lang="es-ES" sz="1000" dirty="0" smtClean="0">
                <a:solidFill>
                  <a:srgbClr val="FF0000"/>
                </a:solidFill>
                <a:cs typeface="Arial" pitchFamily="34" charset="0"/>
              </a:rPr>
              <a:t>31</a:t>
            </a:r>
            <a:r>
              <a:rPr lang="es-ES" sz="1000" dirty="0" smtClean="0">
                <a:solidFill>
                  <a:srgbClr val="777777"/>
                </a:solidFill>
                <a:cs typeface="Arial" pitchFamily="34" charset="0"/>
              </a:rPr>
              <a:t>)</a:t>
            </a:r>
            <a:endParaRPr lang="es-ES" sz="1000" dirty="0">
              <a:solidFill>
                <a:srgbClr val="FF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7632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 redondeado"/>
          <p:cNvSpPr/>
          <p:nvPr/>
        </p:nvSpPr>
        <p:spPr>
          <a:xfrm>
            <a:off x="713095" y="1245632"/>
            <a:ext cx="5257800" cy="419981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62000" y="228600"/>
            <a:ext cx="75428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ctr"/>
            <a:r>
              <a:rPr lang="es-ES_tradnl" sz="2400" dirty="0" smtClean="0">
                <a:solidFill>
                  <a:srgbClr val="0099FF"/>
                </a:solidFill>
                <a:ea typeface="ＭＳ Ｐゴシック" charset="-128"/>
              </a:rPr>
              <a:t>3. No come en el comedor del colegio</a:t>
            </a:r>
            <a:endParaRPr lang="es-ES_tradnl" sz="2400" dirty="0">
              <a:solidFill>
                <a:srgbClr val="0099FF"/>
              </a:solidFill>
              <a:ea typeface="ＭＳ Ｐゴシック" charset="-128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33400" y="738664"/>
            <a:ext cx="8610600" cy="1090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FF"/>
                    </a:gs>
                    <a:gs pos="100000">
                      <a:srgbClr val="D5E5F3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r>
              <a:rPr lang="es-ES" sz="1400" dirty="0" smtClean="0">
                <a:solidFill>
                  <a:srgbClr val="616365"/>
                </a:solidFill>
              </a:rPr>
              <a:t>49. </a:t>
            </a:r>
            <a:r>
              <a:rPr lang="es-ES" sz="1400" dirty="0">
                <a:solidFill>
                  <a:srgbClr val="616365"/>
                </a:solidFill>
              </a:rPr>
              <a:t>¿Por qué no comes en el </a:t>
            </a:r>
            <a:r>
              <a:rPr lang="es-ES" sz="1400" dirty="0" smtClean="0">
                <a:solidFill>
                  <a:srgbClr val="616365"/>
                </a:solidFill>
              </a:rPr>
              <a:t>colegio </a:t>
            </a:r>
            <a:r>
              <a:rPr lang="es-ES" sz="1400" dirty="0" smtClean="0">
                <a:solidFill>
                  <a:srgbClr val="FF3300"/>
                </a:solidFill>
              </a:rPr>
              <a:t>(% </a:t>
            </a:r>
            <a:r>
              <a:rPr lang="es-ES" sz="1400" dirty="0">
                <a:solidFill>
                  <a:srgbClr val="FF3300"/>
                </a:solidFill>
              </a:rPr>
              <a:t>- Sugerida </a:t>
            </a:r>
            <a:r>
              <a:rPr lang="es-ES" sz="1400" dirty="0" smtClean="0">
                <a:solidFill>
                  <a:srgbClr val="FF3300"/>
                </a:solidFill>
              </a:rPr>
              <a:t>y múltiple)</a:t>
            </a:r>
            <a:endParaRPr lang="es-ES" sz="1400" dirty="0">
              <a:solidFill>
                <a:srgbClr val="FF3300"/>
              </a:solidFill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886200" y="4782979"/>
            <a:ext cx="190500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s-ES" sz="1000" dirty="0" smtClean="0">
                <a:solidFill>
                  <a:srgbClr val="777777"/>
                </a:solidFill>
                <a:cs typeface="Arial" pitchFamily="34" charset="0"/>
              </a:rPr>
              <a:t>Base no come en el colegio (66)</a:t>
            </a:r>
            <a:endParaRPr lang="es-ES" sz="1000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612736" y="5728998"/>
            <a:ext cx="7847696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defRPr sz="1400" b="1">
                <a:cs typeface="Arial" charset="0"/>
              </a:defRPr>
            </a:lvl1pPr>
            <a:lvl2pPr marL="742950" indent="-285750" eaLnBrk="0" hangingPunct="0">
              <a:defRPr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9pPr>
          </a:lstStyle>
          <a:p>
            <a:r>
              <a:rPr lang="es-ES" i="1" dirty="0" smtClean="0">
                <a:solidFill>
                  <a:srgbClr val="0070C0"/>
                </a:solidFill>
              </a:rPr>
              <a:t>Los niños que no comen en el colegio justifican este hecho en que el centro escolar está cerca del domicilio (52%).</a:t>
            </a:r>
            <a:endParaRPr lang="es-ES" i="1" dirty="0">
              <a:solidFill>
                <a:srgbClr val="0070C0"/>
              </a:solidFill>
            </a:endParaRPr>
          </a:p>
        </p:txBody>
      </p:sp>
      <p:graphicFrame>
        <p:nvGraphicFramePr>
          <p:cNvPr id="6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7833728"/>
              </p:ext>
            </p:extLst>
          </p:nvPr>
        </p:nvGraphicFramePr>
        <p:xfrm>
          <a:off x="971600" y="1283732"/>
          <a:ext cx="4351595" cy="42706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15 Rectángulo redondeado"/>
          <p:cNvSpPr/>
          <p:nvPr/>
        </p:nvSpPr>
        <p:spPr>
          <a:xfrm>
            <a:off x="5370601" y="2760087"/>
            <a:ext cx="3222193" cy="874594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CuadroTexto"/>
          <p:cNvSpPr txBox="1"/>
          <p:nvPr/>
        </p:nvSpPr>
        <p:spPr>
          <a:xfrm>
            <a:off x="5491726" y="2564904"/>
            <a:ext cx="282338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400" i="1" dirty="0" smtClean="0">
                <a:solidFill>
                  <a:schemeClr val="accent1"/>
                </a:solidFill>
              </a:rPr>
              <a:t>% Prefiere ponerse insulina en casa</a:t>
            </a:r>
            <a:endParaRPr lang="es-ES" sz="1400" i="1" dirty="0">
              <a:solidFill>
                <a:schemeClr val="accent1"/>
              </a:solidFill>
            </a:endParaRPr>
          </a:p>
        </p:txBody>
      </p:sp>
      <p:graphicFrame>
        <p:nvGraphicFramePr>
          <p:cNvPr id="21" name="Char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3211080"/>
              </p:ext>
            </p:extLst>
          </p:nvPr>
        </p:nvGraphicFramePr>
        <p:xfrm>
          <a:off x="5364088" y="2816384"/>
          <a:ext cx="3123482" cy="8182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6064249" y="3573016"/>
            <a:ext cx="2312521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(</a:t>
            </a:r>
            <a:r>
              <a:rPr lang="en-US" sz="1000" dirty="0" smtClean="0">
                <a:solidFill>
                  <a:srgbClr val="FF0000"/>
                </a:solidFill>
                <a:cs typeface="Arial" pitchFamily="34" charset="0"/>
              </a:rPr>
              <a:t>27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)               (</a:t>
            </a:r>
            <a:r>
              <a:rPr lang="en-US" sz="1000" dirty="0" smtClean="0">
                <a:solidFill>
                  <a:srgbClr val="FF0000"/>
                </a:solidFill>
                <a:cs typeface="Arial" pitchFamily="34" charset="0"/>
              </a:rPr>
              <a:t>16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)              (</a:t>
            </a:r>
            <a:r>
              <a:rPr lang="en-US" sz="1000" dirty="0" smtClean="0">
                <a:solidFill>
                  <a:srgbClr val="FF0000"/>
                </a:solidFill>
                <a:cs typeface="Arial" pitchFamily="34" charset="0"/>
              </a:rPr>
              <a:t>17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)                (</a:t>
            </a:r>
            <a:r>
              <a:rPr lang="en-US" sz="1000" dirty="0" smtClean="0">
                <a:solidFill>
                  <a:srgbClr val="FF0000"/>
                </a:solidFill>
                <a:cs typeface="Arial" pitchFamily="34" charset="0"/>
              </a:rPr>
              <a:t>6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)</a:t>
            </a:r>
            <a:endParaRPr lang="en-US" sz="1000" dirty="0">
              <a:solidFill>
                <a:srgbClr val="FF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8429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 redondeado"/>
          <p:cNvSpPr/>
          <p:nvPr/>
        </p:nvSpPr>
        <p:spPr>
          <a:xfrm>
            <a:off x="685800" y="1794521"/>
            <a:ext cx="8001000" cy="3539782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CuadroTexto"/>
          <p:cNvSpPr txBox="1"/>
          <p:nvPr/>
        </p:nvSpPr>
        <p:spPr>
          <a:xfrm>
            <a:off x="2247900" y="1625243"/>
            <a:ext cx="10287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 i="1" dirty="0" smtClean="0">
                <a:solidFill>
                  <a:schemeClr val="accent1"/>
                </a:solidFill>
              </a:rPr>
              <a:t>% Total</a:t>
            </a:r>
            <a:endParaRPr lang="es-ES" sz="1600" i="1" dirty="0">
              <a:solidFill>
                <a:schemeClr val="accent1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4838700" y="1625243"/>
            <a:ext cx="30861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 i="1" dirty="0" smtClean="0">
                <a:solidFill>
                  <a:schemeClr val="accent1"/>
                </a:solidFill>
              </a:rPr>
              <a:t>% Edad</a:t>
            </a:r>
            <a:endParaRPr lang="es-ES" sz="1600" i="1" dirty="0">
              <a:solidFill>
                <a:schemeClr val="accent1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62000" y="228600"/>
            <a:ext cx="75428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ctr"/>
            <a:r>
              <a:rPr lang="es-ES_tradnl" sz="2400" dirty="0" smtClean="0">
                <a:solidFill>
                  <a:srgbClr val="0099FF"/>
                </a:solidFill>
                <a:ea typeface="ＭＳ Ｐゴシック" charset="-128"/>
              </a:rPr>
              <a:t>3. Antes de la Diabetes Tipo 1</a:t>
            </a:r>
            <a:endParaRPr lang="es-ES_tradnl" sz="2400" dirty="0">
              <a:solidFill>
                <a:srgbClr val="0099FF"/>
              </a:solidFill>
              <a:ea typeface="ＭＳ Ｐゴシック" charset="-128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33400" y="882680"/>
            <a:ext cx="6990928" cy="458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FF"/>
                    </a:gs>
                    <a:gs pos="100000">
                      <a:srgbClr val="D5E5F3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r>
              <a:rPr lang="es-ES" sz="1400" dirty="0" smtClean="0">
                <a:solidFill>
                  <a:srgbClr val="616365"/>
                </a:solidFill>
              </a:rPr>
              <a:t>50. </a:t>
            </a:r>
            <a:r>
              <a:rPr lang="es-ES" sz="1400" dirty="0">
                <a:solidFill>
                  <a:srgbClr val="616365"/>
                </a:solidFill>
              </a:rPr>
              <a:t>Antes de tener Diabetes Tipo 1 (DM1), ¿comías </a:t>
            </a:r>
            <a:r>
              <a:rPr lang="es-ES" sz="1400" dirty="0" smtClean="0">
                <a:solidFill>
                  <a:srgbClr val="616365"/>
                </a:solidFill>
              </a:rPr>
              <a:t> en </a:t>
            </a:r>
            <a:r>
              <a:rPr lang="es-ES" sz="1400" dirty="0">
                <a:solidFill>
                  <a:srgbClr val="616365"/>
                </a:solidFill>
              </a:rPr>
              <a:t>el colegio</a:t>
            </a:r>
            <a:r>
              <a:rPr lang="es-ES" sz="1400" dirty="0" smtClean="0">
                <a:solidFill>
                  <a:srgbClr val="616365"/>
                </a:solidFill>
              </a:rPr>
              <a:t>? </a:t>
            </a:r>
            <a:r>
              <a:rPr lang="es-ES" sz="1400" dirty="0" smtClean="0">
                <a:solidFill>
                  <a:srgbClr val="FF3300"/>
                </a:solidFill>
              </a:rPr>
              <a:t>(% </a:t>
            </a:r>
            <a:r>
              <a:rPr lang="es-ES" sz="1400" dirty="0">
                <a:solidFill>
                  <a:srgbClr val="FF3300"/>
                </a:solidFill>
              </a:rPr>
              <a:t>- Sugerida </a:t>
            </a:r>
            <a:r>
              <a:rPr lang="es-ES" sz="1400" dirty="0" smtClean="0">
                <a:solidFill>
                  <a:srgbClr val="FF3300"/>
                </a:solidFill>
              </a:rPr>
              <a:t>y </a:t>
            </a:r>
            <a:r>
              <a:rPr lang="es-ES" sz="1400" dirty="0">
                <a:solidFill>
                  <a:srgbClr val="FF3300"/>
                </a:solidFill>
              </a:rPr>
              <a:t>única</a:t>
            </a:r>
            <a:r>
              <a:rPr lang="es-ES" sz="1400" dirty="0" smtClean="0">
                <a:solidFill>
                  <a:srgbClr val="FF3300"/>
                </a:solidFill>
              </a:rPr>
              <a:t>)</a:t>
            </a:r>
            <a:endParaRPr lang="es-ES" sz="1400" dirty="0">
              <a:solidFill>
                <a:srgbClr val="FF3300"/>
              </a:solidFill>
            </a:endParaRPr>
          </a:p>
        </p:txBody>
      </p:sp>
      <p:graphicFrame>
        <p:nvGraphicFramePr>
          <p:cNvPr id="6" name="Char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6431229"/>
              </p:ext>
            </p:extLst>
          </p:nvPr>
        </p:nvGraphicFramePr>
        <p:xfrm>
          <a:off x="-571499" y="2158643"/>
          <a:ext cx="8876395" cy="32101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57200" y="5857527"/>
            <a:ext cx="8382000" cy="30777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defRPr sz="1400" b="1">
                <a:cs typeface="Arial" charset="0"/>
              </a:defRPr>
            </a:lvl1pPr>
            <a:lvl2pPr marL="742950" indent="-285750" eaLnBrk="0" hangingPunct="0">
              <a:defRPr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9pPr>
          </a:lstStyle>
          <a:p>
            <a:r>
              <a:rPr lang="es-ES" i="1" dirty="0" smtClean="0">
                <a:solidFill>
                  <a:srgbClr val="0070C0"/>
                </a:solidFill>
              </a:rPr>
              <a:t>Antes de diagnosticarle el tipo de diabetes, casi la mitad (49%) comía en el colegio.</a:t>
            </a:r>
            <a:endParaRPr lang="es-ES" i="1" dirty="0">
              <a:solidFill>
                <a:srgbClr val="0070C0"/>
              </a:solidFill>
            </a:endParaRP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1259632" y="5199003"/>
            <a:ext cx="6888248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Base</a:t>
            </a:r>
            <a:r>
              <a:rPr lang="en-US" sz="1000" dirty="0">
                <a:solidFill>
                  <a:srgbClr val="777777"/>
                </a:solidFill>
                <a:cs typeface="Arial" pitchFamily="34" charset="0"/>
              </a:rPr>
              <a:t>: 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Total                            (99)                                                                (</a:t>
            </a:r>
            <a:r>
              <a:rPr lang="en-US" sz="1000" dirty="0" smtClean="0">
                <a:solidFill>
                  <a:srgbClr val="FF0000"/>
                </a:solidFill>
                <a:cs typeface="Arial" pitchFamily="34" charset="0"/>
              </a:rPr>
              <a:t>39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)                           (</a:t>
            </a:r>
            <a:r>
              <a:rPr lang="en-US" sz="1000" dirty="0" smtClean="0">
                <a:solidFill>
                  <a:srgbClr val="FF0000"/>
                </a:solidFill>
                <a:cs typeface="Arial" pitchFamily="34" charset="0"/>
              </a:rPr>
              <a:t>28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)                            (</a:t>
            </a:r>
            <a:r>
              <a:rPr lang="en-US" sz="1000" dirty="0" smtClean="0">
                <a:solidFill>
                  <a:srgbClr val="FF0000"/>
                </a:solidFill>
                <a:cs typeface="Arial" pitchFamily="34" charset="0"/>
              </a:rPr>
              <a:t>24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)                            (</a:t>
            </a:r>
            <a:r>
              <a:rPr lang="en-US" sz="1000" dirty="0" smtClean="0">
                <a:solidFill>
                  <a:srgbClr val="FF0000"/>
                </a:solidFill>
                <a:cs typeface="Arial" pitchFamily="34" charset="0"/>
              </a:rPr>
              <a:t>8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)</a:t>
            </a:r>
            <a:endParaRPr lang="en-US" sz="1000" dirty="0">
              <a:solidFill>
                <a:srgbClr val="FF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6809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088990" y="3038773"/>
            <a:ext cx="6978810" cy="169485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3. </a:t>
            </a:r>
            <a:r>
              <a:rPr lang="en-US" dirty="0" err="1" smtClean="0"/>
              <a:t>Análisis</a:t>
            </a:r>
            <a:r>
              <a:rPr lang="en-US" dirty="0" smtClean="0"/>
              <a:t> de RESULTADOS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4</a:t>
            </a:r>
            <a:r>
              <a:rPr lang="en-US" sz="2800" b="1" i="1" dirty="0" smtClean="0"/>
              <a:t>. </a:t>
            </a:r>
            <a:r>
              <a:rPr lang="en-US" sz="2800" b="1" i="1" dirty="0" err="1" smtClean="0"/>
              <a:t>Sobre</a:t>
            </a:r>
            <a:r>
              <a:rPr lang="en-US" sz="2800" b="1" i="1" dirty="0" smtClean="0"/>
              <a:t> el </a:t>
            </a:r>
            <a:r>
              <a:rPr lang="en-US" sz="2800" b="1" i="1" dirty="0" err="1" smtClean="0"/>
              <a:t>deporte</a:t>
            </a:r>
            <a:r>
              <a:rPr lang="en-US" sz="2800" b="1" i="1" dirty="0" smtClean="0"/>
              <a:t> y </a:t>
            </a:r>
            <a:r>
              <a:rPr lang="en-US" sz="2800" b="1" i="1" dirty="0" err="1" smtClean="0"/>
              <a:t>actividades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extraescolares</a:t>
            </a:r>
            <a:endParaRPr 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val="372949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1739845"/>
              </p:ext>
            </p:extLst>
          </p:nvPr>
        </p:nvGraphicFramePr>
        <p:xfrm>
          <a:off x="0" y="1989106"/>
          <a:ext cx="8077200" cy="3514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62000" y="228600"/>
            <a:ext cx="75428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ctr"/>
            <a:r>
              <a:rPr lang="es-ES_tradnl" sz="2400" dirty="0" smtClean="0">
                <a:solidFill>
                  <a:srgbClr val="0099FF"/>
                </a:solidFill>
                <a:ea typeface="ＭＳ Ｐゴシック" charset="-128"/>
              </a:rPr>
              <a:t>4. Sobre el deporte</a:t>
            </a:r>
            <a:endParaRPr lang="es-ES_tradnl" sz="2400" dirty="0">
              <a:solidFill>
                <a:srgbClr val="0099FF"/>
              </a:solidFill>
              <a:ea typeface="ＭＳ Ｐゴシック" charset="-128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33400" y="738664"/>
            <a:ext cx="8610600" cy="709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FF"/>
                    </a:gs>
                    <a:gs pos="100000">
                      <a:srgbClr val="D5E5F3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r>
              <a:rPr lang="es-ES" sz="1400" dirty="0" smtClean="0">
                <a:solidFill>
                  <a:srgbClr val="616365"/>
                </a:solidFill>
              </a:rPr>
              <a:t>51. ¿Haces deporte con tus compañeros en el colegio?</a:t>
            </a:r>
            <a:r>
              <a:rPr lang="es-ES" sz="1400" dirty="0" smtClean="0">
                <a:solidFill>
                  <a:srgbClr val="FF3300"/>
                </a:solidFill>
              </a:rPr>
              <a:t>(% </a:t>
            </a:r>
            <a:r>
              <a:rPr lang="es-ES" sz="1400" dirty="0">
                <a:solidFill>
                  <a:srgbClr val="FF3300"/>
                </a:solidFill>
              </a:rPr>
              <a:t>- Sugerida </a:t>
            </a:r>
            <a:r>
              <a:rPr lang="es-ES" sz="1400" dirty="0" smtClean="0">
                <a:solidFill>
                  <a:srgbClr val="FF3300"/>
                </a:solidFill>
              </a:rPr>
              <a:t>y </a:t>
            </a:r>
            <a:r>
              <a:rPr lang="es-ES" sz="1400" dirty="0">
                <a:solidFill>
                  <a:srgbClr val="FF3300"/>
                </a:solidFill>
              </a:rPr>
              <a:t>única)</a:t>
            </a:r>
          </a:p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r>
              <a:rPr lang="es-ES" sz="1400" dirty="0" smtClean="0">
                <a:solidFill>
                  <a:srgbClr val="616365"/>
                </a:solidFill>
              </a:rPr>
              <a:t>52. ¿Crees que los profesores de educación física saben reconocer los síntomas de una hipoglucemia?</a:t>
            </a:r>
            <a:r>
              <a:rPr lang="es-ES" sz="1400" dirty="0" smtClean="0">
                <a:solidFill>
                  <a:srgbClr val="FF3300"/>
                </a:solidFill>
              </a:rPr>
              <a:t>(% </a:t>
            </a:r>
            <a:r>
              <a:rPr lang="es-ES" sz="1400" dirty="0">
                <a:solidFill>
                  <a:srgbClr val="FF3300"/>
                </a:solidFill>
              </a:rPr>
              <a:t>Sugerida y </a:t>
            </a:r>
            <a:r>
              <a:rPr lang="es-ES" sz="1400" dirty="0" smtClean="0">
                <a:solidFill>
                  <a:srgbClr val="FF3300"/>
                </a:solidFill>
              </a:rPr>
              <a:t>Única)</a:t>
            </a:r>
          </a:p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r>
              <a:rPr lang="es-ES" sz="1400" dirty="0" smtClean="0">
                <a:solidFill>
                  <a:srgbClr val="616365"/>
                </a:solidFill>
              </a:rPr>
              <a:t>53. ¿Has tenido alguna hipoglucemia en el colegio a consecuencia del deporte? </a:t>
            </a:r>
            <a:r>
              <a:rPr lang="es-ES" sz="1400" dirty="0" smtClean="0">
                <a:solidFill>
                  <a:srgbClr val="FF3300"/>
                </a:solidFill>
              </a:rPr>
              <a:t>(% </a:t>
            </a:r>
            <a:r>
              <a:rPr lang="es-ES" sz="1400" dirty="0">
                <a:solidFill>
                  <a:srgbClr val="FF3300"/>
                </a:solidFill>
              </a:rPr>
              <a:t>Sugerida y </a:t>
            </a:r>
            <a:r>
              <a:rPr lang="es-ES" sz="1400" dirty="0" smtClean="0">
                <a:solidFill>
                  <a:srgbClr val="FF3300"/>
                </a:solidFill>
              </a:rPr>
              <a:t>Única)</a:t>
            </a:r>
            <a:endParaRPr lang="es-ES" sz="1400" dirty="0">
              <a:solidFill>
                <a:srgbClr val="FF3300"/>
              </a:solidFill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739399" y="5257799"/>
            <a:ext cx="121920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Base</a:t>
            </a:r>
            <a:r>
              <a:rPr lang="en-US" sz="1000" dirty="0">
                <a:solidFill>
                  <a:srgbClr val="777777"/>
                </a:solidFill>
                <a:cs typeface="Arial" pitchFamily="34" charset="0"/>
              </a:rPr>
              <a:t>: 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Total (99)</a:t>
            </a:r>
            <a:endParaRPr lang="en-US" sz="1000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57200" y="5728998"/>
            <a:ext cx="8147248" cy="73866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defRPr sz="1400" b="1">
                <a:cs typeface="Arial" charset="0"/>
              </a:defRPr>
            </a:lvl1pPr>
            <a:lvl2pPr marL="742950" indent="-285750" eaLnBrk="0" hangingPunct="0">
              <a:defRPr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9pPr>
          </a:lstStyle>
          <a:p>
            <a:r>
              <a:rPr lang="es-ES" i="1" dirty="0" smtClean="0">
                <a:solidFill>
                  <a:srgbClr val="0070C0"/>
                </a:solidFill>
              </a:rPr>
              <a:t>La mayoría de los niños (94%) hacen deporte con sus compañeros, destacando que 1 de cada 3 ha tenido una hipoglucemia como consecuencia del deporte.</a:t>
            </a:r>
          </a:p>
          <a:p>
            <a:r>
              <a:rPr lang="es-ES" i="1" dirty="0" smtClean="0">
                <a:solidFill>
                  <a:srgbClr val="0070C0"/>
                </a:solidFill>
              </a:rPr>
              <a:t>Un 34% de los niños indica que el profesor de educación física no sabe identificar una hipoglucemia.</a:t>
            </a:r>
            <a:endParaRPr lang="es-ES" i="1" dirty="0">
              <a:solidFill>
                <a:srgbClr val="0070C0"/>
              </a:solidFill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5742295" y="2914446"/>
            <a:ext cx="3222193" cy="874594"/>
          </a:xfrm>
          <a:prstGeom prst="roundRect">
            <a:avLst/>
          </a:prstGeom>
          <a:solidFill>
            <a:schemeClr val="bg1"/>
          </a:solidFill>
          <a:ln>
            <a:solidFill>
              <a:srgbClr val="218535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CuadroTexto"/>
          <p:cNvSpPr txBox="1"/>
          <p:nvPr/>
        </p:nvSpPr>
        <p:spPr>
          <a:xfrm>
            <a:off x="5838966" y="2719263"/>
            <a:ext cx="300023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400" i="1" dirty="0" smtClean="0">
                <a:solidFill>
                  <a:srgbClr val="218535"/>
                </a:solidFill>
              </a:rPr>
              <a:t>(% SI) Hace deporte con compañeros</a:t>
            </a:r>
            <a:endParaRPr lang="es-ES" sz="1400" i="1" dirty="0">
              <a:solidFill>
                <a:srgbClr val="218535"/>
              </a:solidFill>
            </a:endParaRPr>
          </a:p>
        </p:txBody>
      </p:sp>
      <p:graphicFrame>
        <p:nvGraphicFramePr>
          <p:cNvPr id="11" name="Char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4654043"/>
              </p:ext>
            </p:extLst>
          </p:nvPr>
        </p:nvGraphicFramePr>
        <p:xfrm>
          <a:off x="5742295" y="2970743"/>
          <a:ext cx="3053513" cy="76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3" name="2 Conector angular"/>
          <p:cNvCxnSpPr/>
          <p:nvPr/>
        </p:nvCxnSpPr>
        <p:spPr>
          <a:xfrm>
            <a:off x="2411760" y="3076756"/>
            <a:ext cx="3240360" cy="352244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6435943" y="3686835"/>
            <a:ext cx="2312521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(</a:t>
            </a:r>
            <a:r>
              <a:rPr lang="en-US" sz="1000" dirty="0" smtClean="0">
                <a:solidFill>
                  <a:srgbClr val="FF0000"/>
                </a:solidFill>
                <a:cs typeface="Arial" pitchFamily="34" charset="0"/>
              </a:rPr>
              <a:t>39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)               (</a:t>
            </a:r>
            <a:r>
              <a:rPr lang="en-US" sz="1000" dirty="0" smtClean="0">
                <a:solidFill>
                  <a:srgbClr val="FF0000"/>
                </a:solidFill>
                <a:cs typeface="Arial" pitchFamily="34" charset="0"/>
              </a:rPr>
              <a:t>28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)              (</a:t>
            </a:r>
            <a:r>
              <a:rPr lang="en-US" sz="1000" dirty="0" smtClean="0">
                <a:solidFill>
                  <a:srgbClr val="FF0000"/>
                </a:solidFill>
                <a:cs typeface="Arial" pitchFamily="34" charset="0"/>
              </a:rPr>
              <a:t>24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)                (</a:t>
            </a:r>
            <a:r>
              <a:rPr lang="en-US" sz="1000" dirty="0">
                <a:solidFill>
                  <a:srgbClr val="FF0000"/>
                </a:solidFill>
                <a:cs typeface="Arial" pitchFamily="34" charset="0"/>
              </a:rPr>
              <a:t>8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)</a:t>
            </a:r>
            <a:endParaRPr lang="en-US" sz="1000" dirty="0">
              <a:solidFill>
                <a:srgbClr val="FF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9969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62000" y="228600"/>
            <a:ext cx="75428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ctr"/>
            <a:r>
              <a:rPr lang="es-ES_tradnl" sz="2400" dirty="0" smtClean="0">
                <a:solidFill>
                  <a:srgbClr val="0099FF"/>
                </a:solidFill>
                <a:ea typeface="ＭＳ Ｐゴシック" charset="-128"/>
              </a:rPr>
              <a:t>4. Sobre las actividades extraescolares</a:t>
            </a:r>
            <a:endParaRPr lang="es-ES_tradnl" sz="2400" dirty="0">
              <a:solidFill>
                <a:srgbClr val="0099FF"/>
              </a:solidFill>
              <a:ea typeface="ＭＳ Ｐゴシック" charset="-128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33400" y="738664"/>
            <a:ext cx="8305800" cy="709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FF"/>
                    </a:gs>
                    <a:gs pos="100000">
                      <a:srgbClr val="D5E5F3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r>
              <a:rPr lang="es-ES" sz="1400" dirty="0" smtClean="0"/>
              <a:t>54. ¿Te </a:t>
            </a:r>
            <a:r>
              <a:rPr lang="es-ES" sz="1400" dirty="0"/>
              <a:t>han puesto dificultades en el colegio para ir a las excursiones y actividades extraescolares</a:t>
            </a:r>
            <a:r>
              <a:rPr lang="es-ES" sz="1400" dirty="0" smtClean="0"/>
              <a:t>? </a:t>
            </a:r>
            <a:r>
              <a:rPr lang="es-ES" sz="1400" dirty="0" smtClean="0">
                <a:solidFill>
                  <a:srgbClr val="FF3300"/>
                </a:solidFill>
              </a:rPr>
              <a:t>(% </a:t>
            </a:r>
            <a:r>
              <a:rPr lang="es-ES" sz="1400" dirty="0">
                <a:solidFill>
                  <a:srgbClr val="FF3300"/>
                </a:solidFill>
              </a:rPr>
              <a:t>- Sugerida </a:t>
            </a:r>
            <a:r>
              <a:rPr lang="es-ES" sz="1400" dirty="0" smtClean="0">
                <a:solidFill>
                  <a:srgbClr val="FF3300"/>
                </a:solidFill>
              </a:rPr>
              <a:t>y </a:t>
            </a:r>
            <a:r>
              <a:rPr lang="es-ES" sz="1400" dirty="0">
                <a:solidFill>
                  <a:srgbClr val="FF3300"/>
                </a:solidFill>
              </a:rPr>
              <a:t>única</a:t>
            </a:r>
            <a:r>
              <a:rPr lang="es-ES" sz="1400" dirty="0" smtClean="0">
                <a:solidFill>
                  <a:srgbClr val="FF3300"/>
                </a:solidFill>
              </a:rPr>
              <a:t>)</a:t>
            </a:r>
            <a:endParaRPr lang="es-ES" sz="1400" dirty="0">
              <a:solidFill>
                <a:srgbClr val="FF3300"/>
              </a:solidFill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395536" y="5858108"/>
            <a:ext cx="8382000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defRPr sz="1400" b="1">
                <a:cs typeface="Arial" charset="0"/>
              </a:defRPr>
            </a:lvl1pPr>
            <a:lvl2pPr marL="742950" indent="-285750" eaLnBrk="0" hangingPunct="0">
              <a:defRPr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9pPr>
          </a:lstStyle>
          <a:p>
            <a:r>
              <a:rPr lang="es-ES" i="1" dirty="0" smtClean="0">
                <a:solidFill>
                  <a:srgbClr val="0070C0"/>
                </a:solidFill>
              </a:rPr>
              <a:t>En la mayoría de los casos (85%) los niños declaran que no se le han puesto pegas para ir a las excursiones o para realizar actividades extraescolares.</a:t>
            </a:r>
            <a:endParaRPr lang="es-ES" i="1" dirty="0">
              <a:solidFill>
                <a:srgbClr val="0070C0"/>
              </a:solidFill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685800" y="1676400"/>
            <a:ext cx="8001000" cy="332805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9" name="Char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405942"/>
              </p:ext>
            </p:extLst>
          </p:nvPr>
        </p:nvGraphicFramePr>
        <p:xfrm>
          <a:off x="989463" y="1676400"/>
          <a:ext cx="7315433" cy="3514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13 CuadroTexto"/>
          <p:cNvSpPr txBox="1"/>
          <p:nvPr/>
        </p:nvSpPr>
        <p:spPr>
          <a:xfrm>
            <a:off x="2247900" y="1524000"/>
            <a:ext cx="10287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 i="1" dirty="0" smtClean="0">
                <a:solidFill>
                  <a:schemeClr val="accent1"/>
                </a:solidFill>
              </a:rPr>
              <a:t>% Total</a:t>
            </a:r>
            <a:endParaRPr lang="es-ES" sz="1600" i="1" dirty="0">
              <a:solidFill>
                <a:schemeClr val="accent1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4838700" y="1524000"/>
            <a:ext cx="30861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 i="1" dirty="0" smtClean="0">
                <a:solidFill>
                  <a:schemeClr val="accent1"/>
                </a:solidFill>
              </a:rPr>
              <a:t>% Edad hijos</a:t>
            </a:r>
            <a:endParaRPr lang="es-ES" sz="1600" i="1" dirty="0">
              <a:solidFill>
                <a:schemeClr val="accent1"/>
              </a:solidFill>
            </a:endParaRP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1115616" y="4869160"/>
            <a:ext cx="6888248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Base</a:t>
            </a:r>
            <a:r>
              <a:rPr lang="en-US" sz="1000" dirty="0">
                <a:solidFill>
                  <a:srgbClr val="777777"/>
                </a:solidFill>
                <a:cs typeface="Arial" pitchFamily="34" charset="0"/>
              </a:rPr>
              <a:t>: 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Total                            (99)                                                                (</a:t>
            </a:r>
            <a:r>
              <a:rPr lang="en-US" sz="1000" dirty="0" smtClean="0">
                <a:solidFill>
                  <a:srgbClr val="FF0000"/>
                </a:solidFill>
                <a:cs typeface="Arial" pitchFamily="34" charset="0"/>
              </a:rPr>
              <a:t>39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)                           (</a:t>
            </a:r>
            <a:r>
              <a:rPr lang="en-US" sz="1000" dirty="0" smtClean="0">
                <a:solidFill>
                  <a:srgbClr val="FF0000"/>
                </a:solidFill>
                <a:cs typeface="Arial" pitchFamily="34" charset="0"/>
              </a:rPr>
              <a:t>28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)                            (</a:t>
            </a:r>
            <a:r>
              <a:rPr lang="en-US" sz="1000" dirty="0" smtClean="0">
                <a:solidFill>
                  <a:srgbClr val="FF0000"/>
                </a:solidFill>
                <a:cs typeface="Arial" pitchFamily="34" charset="0"/>
              </a:rPr>
              <a:t>24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)                            (</a:t>
            </a:r>
            <a:r>
              <a:rPr lang="en-US" sz="1000" dirty="0" smtClean="0">
                <a:solidFill>
                  <a:srgbClr val="FF0000"/>
                </a:solidFill>
                <a:cs typeface="Arial" pitchFamily="34" charset="0"/>
              </a:rPr>
              <a:t>8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)</a:t>
            </a:r>
            <a:endParaRPr lang="en-US" sz="1000" dirty="0">
              <a:solidFill>
                <a:srgbClr val="FF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5281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Rectángulo redondeado"/>
          <p:cNvSpPr/>
          <p:nvPr/>
        </p:nvSpPr>
        <p:spPr>
          <a:xfrm>
            <a:off x="4788024" y="1464567"/>
            <a:ext cx="3429000" cy="3991688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19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4650876"/>
              </p:ext>
            </p:extLst>
          </p:nvPr>
        </p:nvGraphicFramePr>
        <p:xfrm>
          <a:off x="5054724" y="2068767"/>
          <a:ext cx="3200400" cy="35207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62000" y="228600"/>
            <a:ext cx="75428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ctr"/>
            <a:r>
              <a:rPr lang="es-ES_tradnl" sz="2400" dirty="0" smtClean="0">
                <a:solidFill>
                  <a:srgbClr val="0099FF"/>
                </a:solidFill>
                <a:ea typeface="ＭＳ Ｐゴシック" charset="-128"/>
              </a:rPr>
              <a:t>4. Sobre las actividades extraescolares</a:t>
            </a:r>
            <a:endParaRPr lang="es-ES_tradnl" sz="2400" dirty="0">
              <a:solidFill>
                <a:srgbClr val="0099FF"/>
              </a:solidFill>
              <a:ea typeface="ＭＳ Ｐゴシック" charset="-128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33400" y="738664"/>
            <a:ext cx="8610600" cy="709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FF"/>
                    </a:gs>
                    <a:gs pos="100000">
                      <a:srgbClr val="D5E5F3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r>
              <a:rPr lang="es-ES" sz="1400" dirty="0" smtClean="0"/>
              <a:t>55. ¿Vas </a:t>
            </a:r>
            <a:r>
              <a:rPr lang="es-ES" sz="1400" dirty="0"/>
              <a:t>a las mismas excursiones que tus compañeros</a:t>
            </a:r>
            <a:r>
              <a:rPr lang="es-ES" sz="1400" dirty="0" smtClean="0"/>
              <a:t>?</a:t>
            </a:r>
            <a:r>
              <a:rPr lang="es-ES" sz="1400" dirty="0" smtClean="0">
                <a:solidFill>
                  <a:srgbClr val="FF3300"/>
                </a:solidFill>
              </a:rPr>
              <a:t>-(Sugerida y </a:t>
            </a:r>
            <a:r>
              <a:rPr lang="es-ES" sz="1400" dirty="0">
                <a:solidFill>
                  <a:srgbClr val="FF3300"/>
                </a:solidFill>
              </a:rPr>
              <a:t>única</a:t>
            </a:r>
            <a:r>
              <a:rPr lang="es-ES" sz="1400" dirty="0" smtClean="0">
                <a:solidFill>
                  <a:srgbClr val="FF3300"/>
                </a:solidFill>
              </a:rPr>
              <a:t>)</a:t>
            </a:r>
            <a:endParaRPr lang="es-ES" sz="1400" dirty="0">
              <a:solidFill>
                <a:srgbClr val="FF3300"/>
              </a:solidFill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57200" y="5858108"/>
            <a:ext cx="8382000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defRPr sz="1400" b="1">
                <a:cs typeface="Arial" charset="0"/>
              </a:defRPr>
            </a:lvl1pPr>
            <a:lvl2pPr marL="742950" indent="-285750" eaLnBrk="0" hangingPunct="0">
              <a:defRPr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9pPr>
          </a:lstStyle>
          <a:p>
            <a:r>
              <a:rPr lang="es-ES" i="1" dirty="0" smtClean="0">
                <a:solidFill>
                  <a:srgbClr val="0070C0"/>
                </a:solidFill>
              </a:rPr>
              <a:t>El 92% afirma que va a las mismas excursiones que sus compañeros. Entre los que no van (6%), las principales  razones son que o sus padres o ellos mismos no quieren (38% en ambos casos).</a:t>
            </a:r>
            <a:endParaRPr lang="es-ES" i="1" dirty="0">
              <a:solidFill>
                <a:srgbClr val="0070C0"/>
              </a:solidFill>
            </a:endParaRPr>
          </a:p>
        </p:txBody>
      </p:sp>
      <p:graphicFrame>
        <p:nvGraphicFramePr>
          <p:cNvPr id="9" name="Char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2265687"/>
              </p:ext>
            </p:extLst>
          </p:nvPr>
        </p:nvGraphicFramePr>
        <p:xfrm>
          <a:off x="557675" y="1916832"/>
          <a:ext cx="3619499" cy="32101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1044622" y="5199300"/>
            <a:ext cx="123228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Base</a:t>
            </a:r>
            <a:r>
              <a:rPr lang="en-US" sz="1000" dirty="0">
                <a:solidFill>
                  <a:srgbClr val="777777"/>
                </a:solidFill>
                <a:cs typeface="Arial" pitchFamily="34" charset="0"/>
              </a:rPr>
              <a:t>: 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Total (99)</a:t>
            </a:r>
            <a:endParaRPr lang="en-US" sz="1000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5148064" y="5333146"/>
            <a:ext cx="2667000" cy="40011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s-ES" sz="1000" dirty="0" smtClean="0">
                <a:solidFill>
                  <a:srgbClr val="777777"/>
                </a:solidFill>
                <a:cs typeface="Arial" pitchFamily="34" charset="0"/>
              </a:rPr>
              <a:t>Base No va a las mismas excursiones que sus compañeros (</a:t>
            </a:r>
            <a:r>
              <a:rPr lang="es-ES" sz="1000" dirty="0" smtClean="0">
                <a:solidFill>
                  <a:srgbClr val="FF0000"/>
                </a:solidFill>
                <a:cs typeface="Arial" pitchFamily="34" charset="0"/>
              </a:rPr>
              <a:t>9</a:t>
            </a:r>
            <a:r>
              <a:rPr lang="es-ES" sz="1000" dirty="0" smtClean="0">
                <a:solidFill>
                  <a:srgbClr val="777777"/>
                </a:solidFill>
                <a:cs typeface="Arial" pitchFamily="34" charset="0"/>
              </a:rPr>
              <a:t>)</a:t>
            </a:r>
            <a:endParaRPr lang="es-ES" sz="1000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4978976" y="1609636"/>
            <a:ext cx="30470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dirty="0" smtClean="0">
                <a:solidFill>
                  <a:srgbClr val="616365"/>
                </a:solidFill>
              </a:rPr>
              <a:t>56. ¿Por qué no vas a las mismas excursiones?  </a:t>
            </a:r>
            <a:r>
              <a:rPr lang="es-ES" sz="1400" dirty="0" smtClean="0">
                <a:solidFill>
                  <a:srgbClr val="FF3300"/>
                </a:solidFill>
              </a:rPr>
              <a:t>(% </a:t>
            </a:r>
            <a:r>
              <a:rPr lang="es-ES" sz="1400" dirty="0">
                <a:solidFill>
                  <a:srgbClr val="FF3300"/>
                </a:solidFill>
              </a:rPr>
              <a:t>múltiple)</a:t>
            </a:r>
          </a:p>
        </p:txBody>
      </p:sp>
      <p:sp>
        <p:nvSpPr>
          <p:cNvPr id="2" name="1 Flecha derecha"/>
          <p:cNvSpPr/>
          <p:nvPr/>
        </p:nvSpPr>
        <p:spPr>
          <a:xfrm>
            <a:off x="3641466" y="2729218"/>
            <a:ext cx="1368232" cy="391451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85363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088990" y="3038773"/>
            <a:ext cx="6978810" cy="1694854"/>
          </a:xfrm>
        </p:spPr>
        <p:txBody>
          <a:bodyPr>
            <a:normAutofit/>
          </a:bodyPr>
          <a:lstStyle/>
          <a:p>
            <a:r>
              <a:rPr lang="en-US" dirty="0" smtClean="0"/>
              <a:t>3. </a:t>
            </a:r>
            <a:r>
              <a:rPr lang="en-US" dirty="0" err="1" smtClean="0"/>
              <a:t>Análisis</a:t>
            </a:r>
            <a:r>
              <a:rPr lang="en-US" dirty="0" smtClean="0"/>
              <a:t> de RESULTADOS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2800" b="1" i="1" dirty="0" smtClean="0"/>
              <a:t>5. SOBRE TUS COMPAÑEROS</a:t>
            </a:r>
            <a:endParaRPr 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val="106868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713095" y="1533446"/>
            <a:ext cx="5257800" cy="419981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14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8981442"/>
              </p:ext>
            </p:extLst>
          </p:nvPr>
        </p:nvGraphicFramePr>
        <p:xfrm>
          <a:off x="-22746" y="1397198"/>
          <a:ext cx="6248400" cy="41344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919162" y="5930116"/>
            <a:ext cx="7539038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defRPr sz="1400" b="1">
                <a:cs typeface="Arial" charset="0"/>
              </a:defRPr>
            </a:lvl1pPr>
            <a:lvl2pPr marL="742950" indent="-285750" eaLnBrk="0" hangingPunct="0">
              <a:defRPr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9pPr>
          </a:lstStyle>
          <a:p>
            <a:r>
              <a:rPr lang="es-ES" i="1" dirty="0" smtClean="0">
                <a:solidFill>
                  <a:srgbClr val="0070C0"/>
                </a:solidFill>
              </a:rPr>
              <a:t>Los niños declaran que sus compañeros se han enterado de su diabetes principalmente por el mismo (89%). Los profesores y padres también informarían en 1 de cada 4 casos.</a:t>
            </a: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762000" y="228600"/>
            <a:ext cx="75428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ctr"/>
            <a:r>
              <a:rPr lang="es-ES_tradnl" sz="2400" dirty="0" smtClean="0">
                <a:solidFill>
                  <a:srgbClr val="0099FF"/>
                </a:solidFill>
                <a:ea typeface="ＭＳ Ｐゴシック" charset="-128"/>
              </a:rPr>
              <a:t>5. Conocimiento de los compañeros</a:t>
            </a:r>
            <a:endParaRPr lang="es-ES_tradnl" sz="2400" dirty="0">
              <a:solidFill>
                <a:srgbClr val="0099FF"/>
              </a:solidFill>
              <a:ea typeface="ＭＳ Ｐゴシック" charset="-128"/>
            </a:endParaRPr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533400" y="738664"/>
            <a:ext cx="8610600" cy="50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FF"/>
                    </a:gs>
                    <a:gs pos="100000">
                      <a:srgbClr val="D5E5F3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r>
              <a:rPr lang="es-ES" sz="1400" dirty="0" smtClean="0"/>
              <a:t>P.57 ¿Cómo han sabido tus compañeros que tienes diabetes?: </a:t>
            </a:r>
            <a:r>
              <a:rPr lang="es-ES" sz="1400" dirty="0" smtClean="0">
                <a:solidFill>
                  <a:srgbClr val="FF3300"/>
                </a:solidFill>
              </a:rPr>
              <a:t>(% múltiple)</a:t>
            </a:r>
            <a:endParaRPr lang="es-ES" sz="1400" dirty="0">
              <a:solidFill>
                <a:srgbClr val="FF3300"/>
              </a:solidFill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5742295" y="2447900"/>
            <a:ext cx="3294201" cy="874594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Rectángulo redondeado"/>
          <p:cNvSpPr/>
          <p:nvPr/>
        </p:nvSpPr>
        <p:spPr>
          <a:xfrm>
            <a:off x="5742295" y="3706316"/>
            <a:ext cx="3294201" cy="874594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CuadroTexto"/>
          <p:cNvSpPr txBox="1"/>
          <p:nvPr/>
        </p:nvSpPr>
        <p:spPr>
          <a:xfrm>
            <a:off x="5863420" y="2276654"/>
            <a:ext cx="181026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400" i="1" dirty="0" smtClean="0">
                <a:solidFill>
                  <a:schemeClr val="accent1"/>
                </a:solidFill>
              </a:rPr>
              <a:t>% Por los profesores</a:t>
            </a:r>
            <a:endParaRPr lang="es-ES" sz="1400" i="1" dirty="0">
              <a:solidFill>
                <a:schemeClr val="accent1"/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5863420" y="3481045"/>
            <a:ext cx="152597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400" i="1" dirty="0" smtClean="0">
                <a:solidFill>
                  <a:schemeClr val="accent1"/>
                </a:solidFill>
              </a:rPr>
              <a:t>% Por sus padres</a:t>
            </a:r>
            <a:endParaRPr lang="es-ES" sz="1400" i="1" dirty="0">
              <a:solidFill>
                <a:schemeClr val="accent1"/>
              </a:solidFill>
            </a:endParaRP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4191000" y="5348001"/>
            <a:ext cx="1295399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Base</a:t>
            </a:r>
            <a:r>
              <a:rPr lang="en-US" sz="1000" dirty="0">
                <a:solidFill>
                  <a:srgbClr val="777777"/>
                </a:solidFill>
                <a:cs typeface="Arial" pitchFamily="34" charset="0"/>
              </a:rPr>
              <a:t>: 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Total   (99)</a:t>
            </a:r>
            <a:endParaRPr lang="en-US" sz="1000" dirty="0">
              <a:solidFill>
                <a:srgbClr val="FF0000"/>
              </a:solidFill>
              <a:cs typeface="Arial" pitchFamily="34" charset="0"/>
            </a:endParaRPr>
          </a:p>
        </p:txBody>
      </p:sp>
      <p:graphicFrame>
        <p:nvGraphicFramePr>
          <p:cNvPr id="23" name="Char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6958373"/>
              </p:ext>
            </p:extLst>
          </p:nvPr>
        </p:nvGraphicFramePr>
        <p:xfrm>
          <a:off x="5652806" y="2592578"/>
          <a:ext cx="3123482" cy="8182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4" name="Char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5037759"/>
              </p:ext>
            </p:extLst>
          </p:nvPr>
        </p:nvGraphicFramePr>
        <p:xfrm>
          <a:off x="5742295" y="3775431"/>
          <a:ext cx="3123482" cy="8182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5" name="Text Box 8"/>
          <p:cNvSpPr txBox="1">
            <a:spLocks noChangeArrowheads="1"/>
          </p:cNvSpPr>
          <p:nvPr/>
        </p:nvSpPr>
        <p:spPr bwMode="auto">
          <a:xfrm>
            <a:off x="6444208" y="4550713"/>
            <a:ext cx="2448272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(</a:t>
            </a:r>
            <a:r>
              <a:rPr lang="en-US" sz="1000" dirty="0" smtClean="0">
                <a:solidFill>
                  <a:srgbClr val="FF0000"/>
                </a:solidFill>
                <a:cs typeface="Arial" pitchFamily="34" charset="0"/>
              </a:rPr>
              <a:t>39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)               (</a:t>
            </a:r>
            <a:r>
              <a:rPr lang="en-US" sz="1000" dirty="0" smtClean="0">
                <a:solidFill>
                  <a:srgbClr val="FF0000"/>
                </a:solidFill>
                <a:cs typeface="Arial" pitchFamily="34" charset="0"/>
              </a:rPr>
              <a:t>28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)              (</a:t>
            </a:r>
            <a:r>
              <a:rPr lang="en-US" sz="1000" dirty="0" smtClean="0">
                <a:solidFill>
                  <a:srgbClr val="FF0000"/>
                </a:solidFill>
                <a:cs typeface="Arial" pitchFamily="34" charset="0"/>
              </a:rPr>
              <a:t>24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)                (</a:t>
            </a:r>
            <a:r>
              <a:rPr lang="en-US" sz="1000" dirty="0">
                <a:solidFill>
                  <a:srgbClr val="FF0000"/>
                </a:solidFill>
                <a:cs typeface="Arial" pitchFamily="34" charset="0"/>
              </a:rPr>
              <a:t>8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)</a:t>
            </a:r>
            <a:endParaRPr lang="en-US" sz="1000" dirty="0">
              <a:solidFill>
                <a:srgbClr val="FF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9684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849386" y="5786100"/>
            <a:ext cx="7539038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defRPr sz="1400" b="1">
                <a:cs typeface="Arial" charset="0"/>
              </a:defRPr>
            </a:lvl1pPr>
            <a:lvl2pPr marL="742950" indent="-285750" eaLnBrk="0" hangingPunct="0">
              <a:defRPr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9pPr>
          </a:lstStyle>
          <a:p>
            <a:r>
              <a:rPr lang="es-ES" i="1" dirty="0" smtClean="0">
                <a:solidFill>
                  <a:srgbClr val="0070C0"/>
                </a:solidFill>
              </a:rPr>
              <a:t>Tan sólo un 19% de los niños afirman que han sufrido comentarios negativos por tener Diabetes. Y de éstos, un 16% declaran que </a:t>
            </a:r>
            <a:r>
              <a:rPr lang="es-ES" i="1" dirty="0">
                <a:solidFill>
                  <a:srgbClr val="0070C0"/>
                </a:solidFill>
              </a:rPr>
              <a:t>l</a:t>
            </a:r>
            <a:r>
              <a:rPr lang="es-ES" i="1" dirty="0" smtClean="0">
                <a:solidFill>
                  <a:srgbClr val="0070C0"/>
                </a:solidFill>
              </a:rPr>
              <a:t>e han hecho sentir muy o bastante mal/excluido.</a:t>
            </a:r>
            <a:endParaRPr lang="es-ES" i="1" dirty="0">
              <a:solidFill>
                <a:srgbClr val="0070C0"/>
              </a:solidFill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762000" y="228600"/>
            <a:ext cx="75428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ctr"/>
            <a:r>
              <a:rPr lang="es-ES_tradnl" sz="2400" dirty="0" smtClean="0">
                <a:solidFill>
                  <a:srgbClr val="0099FF"/>
                </a:solidFill>
                <a:ea typeface="ＭＳ Ｐゴシック" charset="-128"/>
              </a:rPr>
              <a:t>5. Comentarios despectivos</a:t>
            </a:r>
            <a:endParaRPr lang="es-ES_tradnl" sz="2400" dirty="0">
              <a:solidFill>
                <a:srgbClr val="0099FF"/>
              </a:solidFill>
              <a:ea typeface="ＭＳ Ｐゴシック" charset="-128"/>
            </a:endParaRPr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533400" y="738664"/>
            <a:ext cx="8610600" cy="50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FF"/>
                    </a:gs>
                    <a:gs pos="100000">
                      <a:srgbClr val="D5E5F3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r>
              <a:rPr lang="es-ES" sz="1400" dirty="0" smtClean="0"/>
              <a:t>58.  ¿Te han hecho algún comentario negativo o que te hiciera sentirte mal por tener diabetes?</a:t>
            </a:r>
            <a:r>
              <a:rPr lang="es-ES" sz="1400" dirty="0" smtClean="0">
                <a:solidFill>
                  <a:srgbClr val="FF3300"/>
                </a:solidFill>
              </a:rPr>
              <a:t>(% </a:t>
            </a:r>
            <a:r>
              <a:rPr lang="es-ES" sz="1400" dirty="0">
                <a:solidFill>
                  <a:srgbClr val="FF3300"/>
                </a:solidFill>
              </a:rPr>
              <a:t>- Sugerida </a:t>
            </a:r>
            <a:r>
              <a:rPr lang="es-ES" sz="1400" dirty="0" smtClean="0">
                <a:solidFill>
                  <a:srgbClr val="FF3300"/>
                </a:solidFill>
              </a:rPr>
              <a:t>y Única)</a:t>
            </a:r>
          </a:p>
        </p:txBody>
      </p:sp>
      <p:graphicFrame>
        <p:nvGraphicFramePr>
          <p:cNvPr id="7" name="Char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4357255"/>
              </p:ext>
            </p:extLst>
          </p:nvPr>
        </p:nvGraphicFramePr>
        <p:xfrm>
          <a:off x="533400" y="1988840"/>
          <a:ext cx="4000048" cy="3181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10 Rectángulo redondeado"/>
          <p:cNvSpPr/>
          <p:nvPr/>
        </p:nvSpPr>
        <p:spPr>
          <a:xfrm>
            <a:off x="5508104" y="1701978"/>
            <a:ext cx="3223146" cy="3554968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5683250" y="1803866"/>
            <a:ext cx="2904700" cy="785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FF"/>
                    </a:gs>
                    <a:gs pos="100000">
                      <a:srgbClr val="D5E5F3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88900" indent="-88900" algn="just">
              <a:spcBef>
                <a:spcPct val="25000"/>
              </a:spcBef>
              <a:buClr>
                <a:srgbClr val="3A5BC4"/>
              </a:buClr>
            </a:pPr>
            <a:r>
              <a:rPr lang="es-ES" sz="1400" dirty="0" smtClean="0">
                <a:solidFill>
                  <a:srgbClr val="616365"/>
                </a:solidFill>
              </a:rPr>
              <a:t>59. ¿Alguno de esos comentarios hace que te sientas excluido o apartado del resto?  </a:t>
            </a:r>
            <a:r>
              <a:rPr lang="es-ES" sz="1400" dirty="0" smtClean="0">
                <a:solidFill>
                  <a:srgbClr val="FF3300"/>
                </a:solidFill>
              </a:rPr>
              <a:t>(% </a:t>
            </a:r>
            <a:r>
              <a:rPr lang="es-ES" sz="1400" dirty="0">
                <a:solidFill>
                  <a:srgbClr val="FF3300"/>
                </a:solidFill>
              </a:rPr>
              <a:t>- Sugerida y única)</a:t>
            </a:r>
          </a:p>
        </p:txBody>
      </p:sp>
      <p:graphicFrame>
        <p:nvGraphicFramePr>
          <p:cNvPr id="13" name="Char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3949384"/>
              </p:ext>
            </p:extLst>
          </p:nvPr>
        </p:nvGraphicFramePr>
        <p:xfrm>
          <a:off x="5843433" y="2661210"/>
          <a:ext cx="2727634" cy="26159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6080740" y="5210889"/>
            <a:ext cx="237746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s-ES" sz="1000" dirty="0" smtClean="0">
                <a:solidFill>
                  <a:srgbClr val="777777"/>
                </a:solidFill>
                <a:cs typeface="Arial" pitchFamily="34" charset="0"/>
              </a:rPr>
              <a:t>Base hacen comentarios despectivos (</a:t>
            </a:r>
            <a:r>
              <a:rPr lang="es-ES" sz="1000" dirty="0" smtClean="0">
                <a:solidFill>
                  <a:srgbClr val="FF0000"/>
                </a:solidFill>
                <a:cs typeface="Arial" pitchFamily="34" charset="0"/>
              </a:rPr>
              <a:t>19</a:t>
            </a:r>
            <a:r>
              <a:rPr lang="es-ES" sz="1000" dirty="0" smtClean="0">
                <a:solidFill>
                  <a:srgbClr val="777777"/>
                </a:solidFill>
                <a:cs typeface="Arial" pitchFamily="34" charset="0"/>
              </a:rPr>
              <a:t>)</a:t>
            </a:r>
            <a:endParaRPr lang="es-ES" sz="1000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1763688" y="5087780"/>
            <a:ext cx="1518319" cy="24622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Base</a:t>
            </a:r>
            <a:r>
              <a:rPr lang="en-US" sz="1000" dirty="0">
                <a:solidFill>
                  <a:srgbClr val="777777"/>
                </a:solidFill>
                <a:cs typeface="Arial" pitchFamily="34" charset="0"/>
              </a:rPr>
              <a:t>: 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Total             (99)</a:t>
            </a:r>
            <a:endParaRPr lang="en-US" sz="1000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4" name="13 Flecha derecha"/>
          <p:cNvSpPr/>
          <p:nvPr/>
        </p:nvSpPr>
        <p:spPr>
          <a:xfrm>
            <a:off x="4004565" y="2533492"/>
            <a:ext cx="1368232" cy="391451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7773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0"/>
          <p:cNvSpPr>
            <a:spLocks noGrp="1"/>
          </p:cNvSpPr>
          <p:nvPr>
            <p:ph type="title"/>
          </p:nvPr>
        </p:nvSpPr>
        <p:spPr>
          <a:xfrm>
            <a:off x="917575" y="647700"/>
            <a:ext cx="7312025" cy="571500"/>
          </a:xfrm>
        </p:spPr>
        <p:txBody>
          <a:bodyPr/>
          <a:lstStyle/>
          <a:p>
            <a:r>
              <a:rPr lang="en-US" dirty="0" err="1" smtClean="0"/>
              <a:t>Ficha</a:t>
            </a:r>
            <a:r>
              <a:rPr lang="en-US" dirty="0" smtClean="0"/>
              <a:t> </a:t>
            </a:r>
            <a:r>
              <a:rPr lang="en-US" dirty="0" err="1" smtClean="0"/>
              <a:t>técnica</a:t>
            </a:r>
            <a:r>
              <a:rPr lang="en-US" dirty="0" smtClean="0"/>
              <a:t> (II)</a:t>
            </a:r>
            <a:endParaRPr lang="en-US" dirty="0"/>
          </a:p>
        </p:txBody>
      </p:sp>
      <p:sp>
        <p:nvSpPr>
          <p:cNvPr id="6" name="Text Placeholder 12"/>
          <p:cNvSpPr>
            <a:spLocks noGrp="1"/>
          </p:cNvSpPr>
          <p:nvPr>
            <p:ph type="body" idx="13"/>
          </p:nvPr>
        </p:nvSpPr>
        <p:spPr>
          <a:xfrm>
            <a:off x="594361" y="1752600"/>
            <a:ext cx="3869627" cy="1295400"/>
          </a:xfrm>
        </p:spPr>
        <p:txBody>
          <a:bodyPr/>
          <a:lstStyle/>
          <a:p>
            <a:r>
              <a:rPr lang="es-ES" sz="1600" b="1" u="sng" dirty="0" smtClean="0">
                <a:solidFill>
                  <a:schemeClr val="accent1"/>
                </a:solidFill>
              </a:rPr>
              <a:t>Muestra:  Entrevistas </a:t>
            </a:r>
            <a:r>
              <a:rPr lang="es-ES" sz="1600" b="1" u="sng" dirty="0" err="1" smtClean="0">
                <a:solidFill>
                  <a:schemeClr val="accent1"/>
                </a:solidFill>
              </a:rPr>
              <a:t>Autoadministradas</a:t>
            </a:r>
            <a:r>
              <a:rPr lang="es-ES" sz="1600" b="1" u="sng" dirty="0" smtClean="0">
                <a:solidFill>
                  <a:schemeClr val="accent1"/>
                </a:solidFill>
              </a:rPr>
              <a:t> en Madrid:</a:t>
            </a:r>
          </a:p>
          <a:p>
            <a:endParaRPr lang="es-ES" sz="1400" b="1" i="1" dirty="0">
              <a:solidFill>
                <a:schemeClr val="accent1"/>
              </a:solidFill>
            </a:endParaRPr>
          </a:p>
          <a:p>
            <a:endParaRPr lang="es-ES" sz="1400" b="1" i="1" dirty="0" smtClean="0">
              <a:solidFill>
                <a:schemeClr val="accent1"/>
              </a:solidFill>
            </a:endParaRPr>
          </a:p>
          <a:p>
            <a:endParaRPr lang="es-ES" sz="1400" b="1" i="1" dirty="0">
              <a:solidFill>
                <a:schemeClr val="accent1"/>
              </a:solidFill>
            </a:endParaRPr>
          </a:p>
          <a:p>
            <a:endParaRPr lang="es-ES" sz="1400" b="1" i="1" dirty="0" smtClean="0">
              <a:solidFill>
                <a:schemeClr val="accent1"/>
              </a:solidFill>
            </a:endParaRPr>
          </a:p>
          <a:p>
            <a:endParaRPr lang="es-ES" sz="1400" b="1" i="1" dirty="0">
              <a:solidFill>
                <a:schemeClr val="accent1"/>
              </a:solidFill>
            </a:endParaRPr>
          </a:p>
          <a:p>
            <a:endParaRPr lang="es-ES" sz="1400" b="1" i="1" dirty="0" smtClean="0">
              <a:solidFill>
                <a:schemeClr val="accent1"/>
              </a:solidFill>
            </a:endParaRPr>
          </a:p>
          <a:p>
            <a:endParaRPr lang="es-ES" sz="1400" b="1" i="1" dirty="0">
              <a:solidFill>
                <a:schemeClr val="accent1"/>
              </a:solidFill>
            </a:endParaRPr>
          </a:p>
          <a:p>
            <a:pPr marL="0" lvl="1">
              <a:spcBef>
                <a:spcPts val="0"/>
              </a:spcBef>
            </a:pPr>
            <a:r>
              <a:rPr lang="es-ES" sz="1400" b="0" dirty="0" smtClean="0"/>
              <a:t>En esta técnica la edad límite superior se ha fijado en 18 años.</a:t>
            </a:r>
            <a:endParaRPr lang="es-ES" sz="1400" b="0" dirty="0"/>
          </a:p>
        </p:txBody>
      </p:sp>
      <p:sp>
        <p:nvSpPr>
          <p:cNvPr id="9" name="Text Placeholder 12"/>
          <p:cNvSpPr txBox="1">
            <a:spLocks/>
          </p:cNvSpPr>
          <p:nvPr/>
        </p:nvSpPr>
        <p:spPr>
          <a:xfrm>
            <a:off x="800100" y="5829300"/>
            <a:ext cx="6972300" cy="571500"/>
          </a:xfrm>
          <a:prstGeom prst="rect">
            <a:avLst/>
          </a:prstGeom>
        </p:spPr>
        <p:txBody>
          <a:bodyPr vert="horz" wrap="square" lIns="91440" tIns="0" rIns="91440" bIns="0" rtlCol="0" anchor="t" anchorCtr="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F5F5F"/>
              </a:buClr>
              <a:buFont typeface="Arial"/>
              <a:buNone/>
              <a:defRPr sz="18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rgbClr val="5F5F5F"/>
              </a:buClr>
              <a:buFont typeface="Arial" pitchFamily="34" charset="0"/>
              <a:buNone/>
              <a:defRPr sz="2000" b="1" kern="1200" baseline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rgbClr val="5F5F5F"/>
              </a:buClr>
              <a:buFont typeface="Arial"/>
              <a:buNone/>
              <a:defRPr sz="1800" b="1" kern="1200" baseline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rgbClr val="5F5F5F"/>
              </a:buClr>
              <a:buFont typeface="Arial" pitchFamily="34" charset="0"/>
              <a:buNone/>
              <a:defRPr sz="1600" b="1" kern="1200" baseline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rgbClr val="5F5F5F"/>
              </a:buClr>
              <a:buFont typeface="Arial" pitchFamily="34" charset="0"/>
              <a:buNone/>
              <a:defRPr sz="1600" b="1" kern="1200" baseline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s-ES" sz="1400" dirty="0">
              <a:solidFill>
                <a:srgbClr val="5F5F5F"/>
              </a:solidFill>
            </a:endParaRPr>
          </a:p>
          <a:p>
            <a:pPr algn="just"/>
            <a:r>
              <a:rPr lang="es-ES" sz="1400" dirty="0" smtClean="0">
                <a:solidFill>
                  <a:srgbClr val="5F5F5F"/>
                </a:solidFill>
              </a:rPr>
              <a:t>Error </a:t>
            </a:r>
            <a:r>
              <a:rPr lang="es-ES" sz="1400" dirty="0" err="1" smtClean="0">
                <a:solidFill>
                  <a:srgbClr val="5F5F5F"/>
                </a:solidFill>
              </a:rPr>
              <a:t>muestral</a:t>
            </a:r>
            <a:r>
              <a:rPr lang="es-ES" sz="1400" dirty="0" smtClean="0">
                <a:solidFill>
                  <a:srgbClr val="5F5F5F"/>
                </a:solidFill>
              </a:rPr>
              <a:t> calculado con NC=95%, población finita y situación menos favorable de la varianza donde p=q=50%.</a:t>
            </a:r>
          </a:p>
          <a:p>
            <a:endParaRPr lang="es-ES" sz="1200" dirty="0" smtClean="0">
              <a:solidFill>
                <a:srgbClr val="5F5F5F"/>
              </a:solidFill>
            </a:endParaRPr>
          </a:p>
        </p:txBody>
      </p:sp>
      <p:sp>
        <p:nvSpPr>
          <p:cNvPr id="8" name="Rectángulo 2"/>
          <p:cNvSpPr/>
          <p:nvPr/>
        </p:nvSpPr>
        <p:spPr>
          <a:xfrm>
            <a:off x="683568" y="6443246"/>
            <a:ext cx="75608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 smtClean="0">
                <a:solidFill>
                  <a:srgbClr val="616365"/>
                </a:solidFill>
                <a:ea typeface="MS PGothic" pitchFamily="34" charset="-128"/>
              </a:rPr>
              <a:t>El trabajo de campo se ha realizado entre el mes de Octubre de 2013 y Octubre de 2014.</a:t>
            </a: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1892888"/>
              </p:ext>
            </p:extLst>
          </p:nvPr>
        </p:nvGraphicFramePr>
        <p:xfrm>
          <a:off x="5613401" y="2476500"/>
          <a:ext cx="2616199" cy="3238500"/>
        </p:xfrm>
        <a:graphic>
          <a:graphicData uri="http://schemas.openxmlformats.org/drawingml/2006/table">
            <a:tbl>
              <a:tblPr/>
              <a:tblGrid>
                <a:gridCol w="1094047"/>
                <a:gridCol w="761076"/>
                <a:gridCol w="761076"/>
              </a:tblGrid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Padres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Hijos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Andalucía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Aragón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Asturias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Baleares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Cantabria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Castilla - León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Castilla-La Mancha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Cataluña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Valencia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Extremadura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Galicia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Madrid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Murcia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Navarra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País Vasco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 Rioja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Canarias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880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367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Error muestral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±3,4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±5,2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</a:tr>
            </a:tbl>
          </a:graphicData>
        </a:graphic>
      </p:graphicFrame>
      <p:sp>
        <p:nvSpPr>
          <p:cNvPr id="11" name="Text Placeholder 12"/>
          <p:cNvSpPr>
            <a:spLocks noGrp="1"/>
          </p:cNvSpPr>
          <p:nvPr>
            <p:ph type="body" idx="13"/>
          </p:nvPr>
        </p:nvSpPr>
        <p:spPr>
          <a:xfrm>
            <a:off x="4893373" y="1447800"/>
            <a:ext cx="3869627" cy="1219200"/>
          </a:xfrm>
        </p:spPr>
        <p:txBody>
          <a:bodyPr/>
          <a:lstStyle/>
          <a:p>
            <a:r>
              <a:rPr lang="es-ES" sz="1600" b="1" u="sng" dirty="0" smtClean="0">
                <a:solidFill>
                  <a:schemeClr val="accent1"/>
                </a:solidFill>
              </a:rPr>
              <a:t>Muestra</a:t>
            </a:r>
            <a:r>
              <a:rPr lang="es-ES" sz="1600" b="1" u="sng" dirty="0">
                <a:solidFill>
                  <a:schemeClr val="accent1"/>
                </a:solidFill>
              </a:rPr>
              <a:t>:  Entrevistas </a:t>
            </a:r>
            <a:r>
              <a:rPr lang="es-ES" sz="1600" b="1" u="sng" dirty="0" smtClean="0">
                <a:solidFill>
                  <a:schemeClr val="accent1"/>
                </a:solidFill>
              </a:rPr>
              <a:t>Online en total </a:t>
            </a:r>
            <a:r>
              <a:rPr lang="es-ES" sz="1600" b="1" u="sng" dirty="0">
                <a:solidFill>
                  <a:schemeClr val="accent1"/>
                </a:solidFill>
              </a:rPr>
              <a:t>E</a:t>
            </a:r>
            <a:r>
              <a:rPr lang="es-ES" sz="1600" b="1" u="sng" dirty="0" smtClean="0">
                <a:solidFill>
                  <a:schemeClr val="accent1"/>
                </a:solidFill>
              </a:rPr>
              <a:t>spaña:</a:t>
            </a:r>
            <a:endParaRPr lang="es-ES" sz="1600" b="1" u="sng" dirty="0">
              <a:solidFill>
                <a:schemeClr val="accent1"/>
              </a:solidFill>
            </a:endParaRPr>
          </a:p>
          <a:p>
            <a:r>
              <a:rPr lang="es-ES" sz="1400" i="1" dirty="0" smtClean="0">
                <a:solidFill>
                  <a:srgbClr val="5F5F5F"/>
                </a:solidFill>
              </a:rPr>
              <a:t>Estas entrevistas </a:t>
            </a:r>
            <a:r>
              <a:rPr lang="es-ES" sz="1400" i="1" dirty="0">
                <a:solidFill>
                  <a:srgbClr val="5F5F5F"/>
                </a:solidFill>
              </a:rPr>
              <a:t>se </a:t>
            </a:r>
            <a:r>
              <a:rPr lang="es-ES" sz="1400" i="1" dirty="0" smtClean="0">
                <a:solidFill>
                  <a:srgbClr val="5F5F5F"/>
                </a:solidFill>
              </a:rPr>
              <a:t>han obtenido a </a:t>
            </a:r>
            <a:r>
              <a:rPr lang="es-ES" sz="1400" i="1" dirty="0">
                <a:solidFill>
                  <a:srgbClr val="5F5F5F"/>
                </a:solidFill>
              </a:rPr>
              <a:t>través de </a:t>
            </a:r>
            <a:r>
              <a:rPr lang="es-ES" sz="1400" dirty="0">
                <a:solidFill>
                  <a:srgbClr val="5F5F5F"/>
                </a:solidFill>
              </a:rPr>
              <a:t>un </a:t>
            </a:r>
            <a:r>
              <a:rPr lang="es-ES" sz="1400" dirty="0" smtClean="0">
                <a:solidFill>
                  <a:srgbClr val="5F5F5F"/>
                </a:solidFill>
              </a:rPr>
              <a:t>banner en la </a:t>
            </a:r>
            <a:r>
              <a:rPr lang="es-ES" sz="1400" dirty="0">
                <a:solidFill>
                  <a:srgbClr val="5F5F5F"/>
                </a:solidFill>
              </a:rPr>
              <a:t>página Web de la </a:t>
            </a:r>
            <a:r>
              <a:rPr lang="es-ES" sz="1400" dirty="0" smtClean="0">
                <a:solidFill>
                  <a:srgbClr val="5F5F5F"/>
                </a:solidFill>
              </a:rPr>
              <a:t>Fundación</a:t>
            </a:r>
            <a:endParaRPr lang="es-ES" sz="1400" dirty="0">
              <a:solidFill>
                <a:srgbClr val="5F5F5F"/>
              </a:solidFill>
            </a:endParaRPr>
          </a:p>
          <a:p>
            <a:endParaRPr lang="es-ES" sz="1400" dirty="0"/>
          </a:p>
        </p:txBody>
      </p:sp>
      <p:sp>
        <p:nvSpPr>
          <p:cNvPr id="4" name="3 Rectángulo"/>
          <p:cNvSpPr/>
          <p:nvPr/>
        </p:nvSpPr>
        <p:spPr>
          <a:xfrm>
            <a:off x="4876800" y="1352550"/>
            <a:ext cx="3962400" cy="4438650"/>
          </a:xfrm>
          <a:prstGeom prst="rect">
            <a:avLst/>
          </a:prstGeom>
          <a:noFill/>
          <a:ln w="38100">
            <a:solidFill>
              <a:srgbClr val="6ECFF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FF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533400" y="1581150"/>
            <a:ext cx="3962400" cy="2762250"/>
          </a:xfrm>
          <a:prstGeom prst="rect">
            <a:avLst/>
          </a:prstGeom>
          <a:noFill/>
          <a:ln w="38100">
            <a:solidFill>
              <a:srgbClr val="6ECFF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FF"/>
              </a:solidFill>
            </a:endParaRPr>
          </a:p>
        </p:txBody>
      </p:sp>
      <p:graphicFrame>
        <p:nvGraphicFramePr>
          <p:cNvPr id="13" name="1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2662741"/>
              </p:ext>
            </p:extLst>
          </p:nvPr>
        </p:nvGraphicFramePr>
        <p:xfrm>
          <a:off x="827396" y="2668905"/>
          <a:ext cx="3168588" cy="760095"/>
        </p:xfrm>
        <a:graphic>
          <a:graphicData uri="http://schemas.openxmlformats.org/drawingml/2006/table">
            <a:tbl>
              <a:tblPr/>
              <a:tblGrid>
                <a:gridCol w="1325046"/>
                <a:gridCol w="921771"/>
                <a:gridCol w="921771"/>
              </a:tblGrid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Padres*</a:t>
                      </a:r>
                      <a:endParaRPr lang="es-E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Hijos*</a:t>
                      </a:r>
                      <a:endParaRPr lang="es-E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89</a:t>
                      </a:r>
                      <a:endParaRPr lang="es-E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99</a:t>
                      </a:r>
                      <a:endParaRPr lang="es-E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Error </a:t>
                      </a:r>
                      <a:r>
                        <a:rPr lang="es-E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muestral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±10,4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±9,8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</a:tr>
            </a:tbl>
          </a:graphicData>
        </a:graphic>
      </p:graphicFrame>
      <p:sp>
        <p:nvSpPr>
          <p:cNvPr id="14" name="13 Rectángulo"/>
          <p:cNvSpPr/>
          <p:nvPr/>
        </p:nvSpPr>
        <p:spPr>
          <a:xfrm>
            <a:off x="1219200" y="4495800"/>
            <a:ext cx="2819400" cy="1314450"/>
          </a:xfrm>
          <a:prstGeom prst="rect">
            <a:avLst/>
          </a:prstGeom>
          <a:solidFill>
            <a:srgbClr val="6ECF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rgbClr val="002060"/>
                </a:solidFill>
              </a:rPr>
              <a:t>En este documento se presentan los datos de los </a:t>
            </a:r>
            <a:r>
              <a:rPr lang="es-ES" sz="2400" b="1" u="sng" dirty="0" smtClean="0">
                <a:solidFill>
                  <a:srgbClr val="002060"/>
                </a:solidFill>
              </a:rPr>
              <a:t>Hijos en Madrid </a:t>
            </a:r>
            <a:r>
              <a:rPr lang="es-ES" b="1" dirty="0" smtClean="0">
                <a:solidFill>
                  <a:srgbClr val="002060"/>
                </a:solidFill>
              </a:rPr>
              <a:t>(</a:t>
            </a:r>
            <a:r>
              <a:rPr lang="es-ES" b="1" dirty="0" err="1" smtClean="0">
                <a:solidFill>
                  <a:srgbClr val="002060"/>
                </a:solidFill>
              </a:rPr>
              <a:t>autoadministradas</a:t>
            </a:r>
            <a:r>
              <a:rPr lang="es-ES" b="1" dirty="0" smtClean="0">
                <a:solidFill>
                  <a:srgbClr val="002060"/>
                </a:solidFill>
              </a:rPr>
              <a:t>)</a:t>
            </a:r>
            <a:endParaRPr lang="es-E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1999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899592" y="5786680"/>
            <a:ext cx="7539038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defRPr sz="1400" b="1">
                <a:cs typeface="Arial" charset="0"/>
              </a:defRPr>
            </a:lvl1pPr>
            <a:lvl2pPr marL="742950" indent="-285750" eaLnBrk="0" hangingPunct="0">
              <a:defRPr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9pPr>
          </a:lstStyle>
          <a:p>
            <a:r>
              <a:rPr lang="es-ES" i="1" dirty="0" smtClean="0">
                <a:solidFill>
                  <a:srgbClr val="0070C0"/>
                </a:solidFill>
              </a:rPr>
              <a:t>Un 70% de los niños con Diabetes consideran que sus compañeros comprenden lo que les pasa. Un 54% afirma que ayudaría a su vida en el centro escolar que se explicase en clase que tiene diabetes.</a:t>
            </a: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762000" y="228600"/>
            <a:ext cx="75428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ctr"/>
            <a:r>
              <a:rPr lang="es-ES_tradnl" sz="2400" dirty="0" smtClean="0">
                <a:solidFill>
                  <a:srgbClr val="0099FF"/>
                </a:solidFill>
                <a:ea typeface="ＭＳ Ｐゴシック" charset="-128"/>
              </a:rPr>
              <a:t>5. Comprensión de compañeros</a:t>
            </a:r>
            <a:endParaRPr lang="es-ES_tradnl" sz="2400" dirty="0">
              <a:solidFill>
                <a:srgbClr val="0099FF"/>
              </a:solidFill>
              <a:ea typeface="ＭＳ Ｐゴシック" charset="-128"/>
            </a:endParaRPr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533400" y="727782"/>
            <a:ext cx="8153400" cy="50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FF"/>
                    </a:gs>
                    <a:gs pos="100000">
                      <a:srgbClr val="D5E5F3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r>
              <a:rPr lang="es-ES" sz="1400" dirty="0" smtClean="0"/>
              <a:t>60. ¿Tus compañeros comprenden lo que te pasa? </a:t>
            </a:r>
            <a:r>
              <a:rPr lang="es-ES" sz="1400" dirty="0" smtClean="0">
                <a:solidFill>
                  <a:srgbClr val="FF3300"/>
                </a:solidFill>
              </a:rPr>
              <a:t>(% </a:t>
            </a:r>
            <a:r>
              <a:rPr lang="es-ES" sz="1400" dirty="0">
                <a:solidFill>
                  <a:srgbClr val="FF3300"/>
                </a:solidFill>
              </a:rPr>
              <a:t>- Sugerida </a:t>
            </a:r>
            <a:r>
              <a:rPr lang="es-ES" sz="1400" dirty="0" smtClean="0">
                <a:solidFill>
                  <a:srgbClr val="FF3300"/>
                </a:solidFill>
              </a:rPr>
              <a:t>y Única)</a:t>
            </a:r>
          </a:p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r>
              <a:rPr lang="es-ES" sz="1400" dirty="0" smtClean="0"/>
              <a:t>61. ¿Crees </a:t>
            </a:r>
            <a:r>
              <a:rPr lang="es-ES" sz="1400" dirty="0"/>
              <a:t>que ayudaría a tu vida en el Centro Escolar que se explicase en tu clase que tienes diabetes</a:t>
            </a:r>
            <a:r>
              <a:rPr lang="es-ES" sz="1400" dirty="0" smtClean="0"/>
              <a:t>? </a:t>
            </a:r>
            <a:r>
              <a:rPr lang="es-ES" sz="1400" dirty="0" smtClean="0">
                <a:solidFill>
                  <a:srgbClr val="FF3300"/>
                </a:solidFill>
              </a:rPr>
              <a:t>(% - Sugerida y Única)</a:t>
            </a:r>
          </a:p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endParaRPr lang="es-ES" sz="1400" dirty="0" smtClean="0">
              <a:solidFill>
                <a:srgbClr val="FF3300"/>
              </a:solidFill>
            </a:endParaRPr>
          </a:p>
        </p:txBody>
      </p:sp>
      <p:graphicFrame>
        <p:nvGraphicFramePr>
          <p:cNvPr id="18" name="Char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8351959"/>
              </p:ext>
            </p:extLst>
          </p:nvPr>
        </p:nvGraphicFramePr>
        <p:xfrm>
          <a:off x="-571499" y="1828800"/>
          <a:ext cx="8876395" cy="32101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919162" y="5004459"/>
            <a:ext cx="1790087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Base</a:t>
            </a:r>
            <a:r>
              <a:rPr lang="en-US" sz="1000" dirty="0">
                <a:solidFill>
                  <a:srgbClr val="777777"/>
                </a:solidFill>
                <a:cs typeface="Arial" pitchFamily="34" charset="0"/>
              </a:rPr>
              <a:t>: 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Total   (99)</a:t>
            </a:r>
            <a:endParaRPr lang="en-US" sz="1000" dirty="0">
              <a:solidFill>
                <a:srgbClr val="FF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7268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685800" y="1676400"/>
            <a:ext cx="8001000" cy="3480792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827584" y="5785519"/>
            <a:ext cx="7539038" cy="30777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defRPr sz="1400" b="1">
                <a:cs typeface="Arial" charset="0"/>
              </a:defRPr>
            </a:lvl1pPr>
            <a:lvl2pPr marL="742950" indent="-285750" eaLnBrk="0" hangingPunct="0">
              <a:defRPr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9pPr>
          </a:lstStyle>
          <a:p>
            <a:r>
              <a:rPr lang="es-ES" i="1" dirty="0" smtClean="0">
                <a:solidFill>
                  <a:srgbClr val="0070C0"/>
                </a:solidFill>
              </a:rPr>
              <a:t>Un poco más de la mitad de los niños consideran que le ayudaría explicar el problema a la clase. </a:t>
            </a:r>
            <a:endParaRPr lang="es-ES" i="1" dirty="0">
              <a:solidFill>
                <a:srgbClr val="0070C0"/>
              </a:solidFill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762000" y="228600"/>
            <a:ext cx="75428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ctr"/>
            <a:r>
              <a:rPr lang="es-ES_tradnl" sz="2400" dirty="0" smtClean="0">
                <a:solidFill>
                  <a:srgbClr val="0099FF"/>
                </a:solidFill>
                <a:ea typeface="ＭＳ Ｐゴシック" charset="-128"/>
              </a:rPr>
              <a:t>5. Comprensión de compañeros</a:t>
            </a:r>
            <a:endParaRPr lang="es-ES_tradnl" sz="2400" dirty="0">
              <a:solidFill>
                <a:srgbClr val="0099FF"/>
              </a:solidFill>
              <a:ea typeface="ＭＳ Ｐゴシック" charset="-128"/>
            </a:endParaRPr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533400" y="727782"/>
            <a:ext cx="8153400" cy="50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FF"/>
                    </a:gs>
                    <a:gs pos="100000">
                      <a:srgbClr val="D5E5F3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r>
              <a:rPr lang="es-ES" sz="1400" dirty="0" smtClean="0"/>
              <a:t>61. ¿Crees </a:t>
            </a:r>
            <a:r>
              <a:rPr lang="es-ES" sz="1400" dirty="0"/>
              <a:t>que ayudaría a tu vida en el Centro Escolar que se explicase en tu clase que tienes diabetes</a:t>
            </a:r>
            <a:r>
              <a:rPr lang="es-ES" sz="1400" dirty="0" smtClean="0"/>
              <a:t>? </a:t>
            </a:r>
            <a:r>
              <a:rPr lang="es-ES" sz="1400" dirty="0" smtClean="0">
                <a:solidFill>
                  <a:srgbClr val="FF3300"/>
                </a:solidFill>
              </a:rPr>
              <a:t>(% - Sugerida y Única)</a:t>
            </a:r>
          </a:p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endParaRPr lang="es-ES" sz="1400" dirty="0" smtClean="0">
              <a:solidFill>
                <a:srgbClr val="FF3300"/>
              </a:solidFill>
            </a:endParaRPr>
          </a:p>
        </p:txBody>
      </p:sp>
      <p:graphicFrame>
        <p:nvGraphicFramePr>
          <p:cNvPr id="18" name="Char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0566989"/>
              </p:ext>
            </p:extLst>
          </p:nvPr>
        </p:nvGraphicFramePr>
        <p:xfrm>
          <a:off x="-571499" y="1828800"/>
          <a:ext cx="8876395" cy="32101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2247900" y="1524000"/>
            <a:ext cx="10287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 i="1" dirty="0" smtClean="0">
                <a:solidFill>
                  <a:schemeClr val="accent1"/>
                </a:solidFill>
              </a:rPr>
              <a:t>% Total</a:t>
            </a:r>
            <a:endParaRPr lang="es-ES" sz="1600" i="1" dirty="0">
              <a:solidFill>
                <a:schemeClr val="accent1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838700" y="1524000"/>
            <a:ext cx="30861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 i="1" dirty="0" smtClean="0">
                <a:solidFill>
                  <a:schemeClr val="accent1"/>
                </a:solidFill>
              </a:rPr>
              <a:t>% Edad</a:t>
            </a:r>
            <a:endParaRPr lang="es-ES" sz="1600" i="1" dirty="0">
              <a:solidFill>
                <a:schemeClr val="accent1"/>
              </a:solidFill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1284152" y="5054987"/>
            <a:ext cx="6888248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Base</a:t>
            </a:r>
            <a:r>
              <a:rPr lang="en-US" sz="1000" dirty="0">
                <a:solidFill>
                  <a:srgbClr val="777777"/>
                </a:solidFill>
                <a:cs typeface="Arial" pitchFamily="34" charset="0"/>
              </a:rPr>
              <a:t>: 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Total                            (99)                                                                (</a:t>
            </a:r>
            <a:r>
              <a:rPr lang="en-US" sz="1000" dirty="0" smtClean="0">
                <a:solidFill>
                  <a:srgbClr val="FF0000"/>
                </a:solidFill>
                <a:cs typeface="Arial" pitchFamily="34" charset="0"/>
              </a:rPr>
              <a:t>39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)                           (</a:t>
            </a:r>
            <a:r>
              <a:rPr lang="en-US" sz="1000" dirty="0" smtClean="0">
                <a:solidFill>
                  <a:srgbClr val="FF0000"/>
                </a:solidFill>
                <a:cs typeface="Arial" pitchFamily="34" charset="0"/>
              </a:rPr>
              <a:t>28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)                            (</a:t>
            </a:r>
            <a:r>
              <a:rPr lang="en-US" sz="1000" dirty="0" smtClean="0">
                <a:solidFill>
                  <a:srgbClr val="FF0000"/>
                </a:solidFill>
                <a:cs typeface="Arial" pitchFamily="34" charset="0"/>
              </a:rPr>
              <a:t>24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)                            (</a:t>
            </a:r>
            <a:r>
              <a:rPr lang="en-US" sz="1000" dirty="0" smtClean="0">
                <a:solidFill>
                  <a:srgbClr val="FF0000"/>
                </a:solidFill>
                <a:cs typeface="Arial" pitchFamily="34" charset="0"/>
              </a:rPr>
              <a:t>8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)</a:t>
            </a:r>
            <a:endParaRPr lang="en-US" sz="1000" dirty="0">
              <a:solidFill>
                <a:srgbClr val="FF0000"/>
              </a:solidFill>
              <a:cs typeface="Arial" pitchFamily="34" charset="0"/>
            </a:endParaRPr>
          </a:p>
        </p:txBody>
      </p:sp>
      <p:cxnSp>
        <p:nvCxnSpPr>
          <p:cNvPr id="3" name="2 Conector recto de flecha"/>
          <p:cNvCxnSpPr/>
          <p:nvPr/>
        </p:nvCxnSpPr>
        <p:spPr>
          <a:xfrm flipV="1">
            <a:off x="4838700" y="2276872"/>
            <a:ext cx="2469604" cy="12241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72673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088990" y="3038773"/>
            <a:ext cx="6978810" cy="1694854"/>
          </a:xfrm>
        </p:spPr>
        <p:txBody>
          <a:bodyPr>
            <a:normAutofit/>
          </a:bodyPr>
          <a:lstStyle/>
          <a:p>
            <a:r>
              <a:rPr lang="es-ES" dirty="0" smtClean="0"/>
              <a:t>3. Análisis de RESULTADOS</a:t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sz="2800" b="1" i="1" dirty="0" smtClean="0"/>
              <a:t>6. AYUDA NECESARIA y preocupaciones</a:t>
            </a:r>
            <a:endParaRPr lang="es-ES" sz="2800" b="1" i="1" dirty="0"/>
          </a:p>
        </p:txBody>
      </p:sp>
    </p:spTree>
    <p:extLst>
      <p:ext uri="{BB962C8B-B14F-4D97-AF65-F5344CB8AC3E}">
        <p14:creationId xmlns:p14="http://schemas.microsoft.com/office/powerpoint/2010/main" val="356087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919162" y="6002124"/>
            <a:ext cx="7539038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defRPr sz="1400" b="1">
                <a:cs typeface="Arial" charset="0"/>
              </a:defRPr>
            </a:lvl1pPr>
            <a:lvl2pPr marL="742950" indent="-285750" eaLnBrk="0" hangingPunct="0">
              <a:defRPr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9pPr>
          </a:lstStyle>
          <a:p>
            <a:r>
              <a:rPr lang="es-ES" i="1" dirty="0" smtClean="0">
                <a:solidFill>
                  <a:srgbClr val="0070C0"/>
                </a:solidFill>
              </a:rPr>
              <a:t>La principal ayuda en el colegio, según los propios niños sería que los profesores tengan más información (66%), que haya un enfermero (61%) y que los profesores sepan que hacer (54%)</a:t>
            </a:r>
            <a:endParaRPr lang="es-ES" i="1" dirty="0">
              <a:solidFill>
                <a:srgbClr val="0070C0"/>
              </a:solidFill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762000" y="228600"/>
            <a:ext cx="75428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ctr"/>
            <a:r>
              <a:rPr lang="es-ES_tradnl" sz="2400" dirty="0" smtClean="0">
                <a:solidFill>
                  <a:srgbClr val="0099FF"/>
                </a:solidFill>
                <a:ea typeface="ＭＳ Ｐゴシック" charset="-128"/>
              </a:rPr>
              <a:t>6. Ayuda desde el colegio</a:t>
            </a:r>
            <a:endParaRPr lang="es-ES_tradnl" sz="2400" dirty="0">
              <a:solidFill>
                <a:srgbClr val="0099FF"/>
              </a:solidFill>
              <a:ea typeface="ＭＳ Ｐゴシック" charset="-128"/>
            </a:endParaRPr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533400" y="761792"/>
            <a:ext cx="8610600" cy="50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FF"/>
                    </a:gs>
                    <a:gs pos="100000">
                      <a:srgbClr val="D5E5F3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r>
              <a:rPr lang="es-ES" sz="1400" dirty="0" smtClean="0"/>
              <a:t>62. ¿Qué </a:t>
            </a:r>
            <a:r>
              <a:rPr lang="es-ES" sz="1400" dirty="0"/>
              <a:t>ayuda necesitarías en el colegio? </a:t>
            </a:r>
            <a:r>
              <a:rPr lang="es-ES" sz="1400" dirty="0" smtClean="0">
                <a:solidFill>
                  <a:srgbClr val="FF3300"/>
                </a:solidFill>
              </a:rPr>
              <a:t>(% </a:t>
            </a:r>
            <a:r>
              <a:rPr lang="es-ES" sz="1400" dirty="0">
                <a:solidFill>
                  <a:srgbClr val="FF3300"/>
                </a:solidFill>
              </a:rPr>
              <a:t>- </a:t>
            </a:r>
            <a:r>
              <a:rPr lang="es-ES" sz="1400" dirty="0" smtClean="0">
                <a:solidFill>
                  <a:srgbClr val="FF3300"/>
                </a:solidFill>
              </a:rPr>
              <a:t>múltiple)</a:t>
            </a:r>
          </a:p>
        </p:txBody>
      </p:sp>
      <p:sp>
        <p:nvSpPr>
          <p:cNvPr id="14" name="13 Rectángulo redondeado"/>
          <p:cNvSpPr/>
          <p:nvPr/>
        </p:nvSpPr>
        <p:spPr>
          <a:xfrm>
            <a:off x="713095" y="1533446"/>
            <a:ext cx="5257800" cy="419981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15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1194876"/>
              </p:ext>
            </p:extLst>
          </p:nvPr>
        </p:nvGraphicFramePr>
        <p:xfrm>
          <a:off x="685800" y="1279962"/>
          <a:ext cx="6464300" cy="4387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4079081" y="5254595"/>
            <a:ext cx="121920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Base: total (99)</a:t>
            </a:r>
            <a:endParaRPr lang="en-US" sz="1000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22" name="21 Rectángulo redondeado"/>
          <p:cNvSpPr/>
          <p:nvPr/>
        </p:nvSpPr>
        <p:spPr>
          <a:xfrm>
            <a:off x="5742295" y="1930797"/>
            <a:ext cx="3222193" cy="874594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23 Rectángulo redondeado"/>
          <p:cNvSpPr/>
          <p:nvPr/>
        </p:nvSpPr>
        <p:spPr>
          <a:xfrm>
            <a:off x="5742295" y="3223220"/>
            <a:ext cx="3222193" cy="874594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25 Rectángulo redondeado"/>
          <p:cNvSpPr/>
          <p:nvPr/>
        </p:nvSpPr>
        <p:spPr>
          <a:xfrm>
            <a:off x="5742295" y="4518620"/>
            <a:ext cx="3222193" cy="874594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27 CuadroTexto"/>
          <p:cNvSpPr txBox="1"/>
          <p:nvPr/>
        </p:nvSpPr>
        <p:spPr>
          <a:xfrm>
            <a:off x="5838966" y="1735614"/>
            <a:ext cx="216203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400" i="1" dirty="0" smtClean="0">
                <a:solidFill>
                  <a:schemeClr val="accent1"/>
                </a:solidFill>
              </a:rPr>
              <a:t>% Que haya zumos</a:t>
            </a:r>
            <a:endParaRPr lang="es-ES" sz="1400" i="1" dirty="0">
              <a:solidFill>
                <a:schemeClr val="accent1"/>
              </a:solidFill>
            </a:endParaRPr>
          </a:p>
        </p:txBody>
      </p:sp>
      <p:sp>
        <p:nvSpPr>
          <p:cNvPr id="29" name="28 CuadroTexto"/>
          <p:cNvSpPr txBox="1"/>
          <p:nvPr/>
        </p:nvSpPr>
        <p:spPr>
          <a:xfrm>
            <a:off x="5863420" y="3031014"/>
            <a:ext cx="236618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400" i="1" dirty="0" smtClean="0">
                <a:solidFill>
                  <a:schemeClr val="accent1"/>
                </a:solidFill>
              </a:rPr>
              <a:t>% Que haya glucagón</a:t>
            </a:r>
            <a:endParaRPr lang="es-ES" sz="1400" i="1" dirty="0">
              <a:solidFill>
                <a:schemeClr val="accent1"/>
              </a:solidFill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5863420" y="4323437"/>
            <a:ext cx="259478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400" i="1" dirty="0" smtClean="0">
                <a:solidFill>
                  <a:schemeClr val="accent1"/>
                </a:solidFill>
              </a:rPr>
              <a:t>% Que haya enfermeros</a:t>
            </a:r>
            <a:endParaRPr lang="es-ES" sz="1400" i="1" dirty="0">
              <a:solidFill>
                <a:schemeClr val="accent1"/>
              </a:solidFill>
            </a:endParaRPr>
          </a:p>
        </p:txBody>
      </p:sp>
      <p:graphicFrame>
        <p:nvGraphicFramePr>
          <p:cNvPr id="18" name="Char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040655"/>
              </p:ext>
            </p:extLst>
          </p:nvPr>
        </p:nvGraphicFramePr>
        <p:xfrm>
          <a:off x="5589590" y="2043391"/>
          <a:ext cx="3123482" cy="8182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Char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305427"/>
              </p:ext>
            </p:extLst>
          </p:nvPr>
        </p:nvGraphicFramePr>
        <p:xfrm>
          <a:off x="5589590" y="3279517"/>
          <a:ext cx="3123482" cy="8182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1" name="Char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369744"/>
              </p:ext>
            </p:extLst>
          </p:nvPr>
        </p:nvGraphicFramePr>
        <p:xfrm>
          <a:off x="5589590" y="4631214"/>
          <a:ext cx="3123482" cy="8182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1" name="Text Box 8"/>
          <p:cNvSpPr txBox="1">
            <a:spLocks noChangeArrowheads="1"/>
          </p:cNvSpPr>
          <p:nvPr/>
        </p:nvSpPr>
        <p:spPr bwMode="auto">
          <a:xfrm>
            <a:off x="6300192" y="5372998"/>
            <a:ext cx="2448272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(</a:t>
            </a:r>
            <a:r>
              <a:rPr lang="en-US" sz="1000" dirty="0" smtClean="0">
                <a:solidFill>
                  <a:srgbClr val="FF0000"/>
                </a:solidFill>
                <a:cs typeface="Arial" pitchFamily="34" charset="0"/>
              </a:rPr>
              <a:t>39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)               (</a:t>
            </a:r>
            <a:r>
              <a:rPr lang="en-US" sz="1000" dirty="0" smtClean="0">
                <a:solidFill>
                  <a:srgbClr val="FF0000"/>
                </a:solidFill>
                <a:cs typeface="Arial" pitchFamily="34" charset="0"/>
              </a:rPr>
              <a:t>28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)              (</a:t>
            </a:r>
            <a:r>
              <a:rPr lang="en-US" sz="1000" dirty="0" smtClean="0">
                <a:solidFill>
                  <a:srgbClr val="FF0000"/>
                </a:solidFill>
                <a:cs typeface="Arial" pitchFamily="34" charset="0"/>
              </a:rPr>
              <a:t>24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)                (</a:t>
            </a:r>
            <a:r>
              <a:rPr lang="en-US" sz="1000" dirty="0">
                <a:solidFill>
                  <a:srgbClr val="FF0000"/>
                </a:solidFill>
                <a:cs typeface="Arial" pitchFamily="34" charset="0"/>
              </a:rPr>
              <a:t>8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)</a:t>
            </a:r>
            <a:endParaRPr lang="en-US" sz="1000" dirty="0">
              <a:solidFill>
                <a:srgbClr val="FF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7054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Rectángulo redondeado"/>
          <p:cNvSpPr/>
          <p:nvPr/>
        </p:nvSpPr>
        <p:spPr>
          <a:xfrm>
            <a:off x="533400" y="1660486"/>
            <a:ext cx="8153400" cy="3539782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919162" y="5638800"/>
            <a:ext cx="7539038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defRPr sz="1400" b="1">
                <a:cs typeface="Arial" charset="0"/>
              </a:defRPr>
            </a:lvl1pPr>
            <a:lvl2pPr marL="742950" indent="-285750" eaLnBrk="0" hangingPunct="0">
              <a:defRPr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9pPr>
          </a:lstStyle>
          <a:p>
            <a:r>
              <a:rPr lang="es-ES" i="1" dirty="0" smtClean="0">
                <a:solidFill>
                  <a:srgbClr val="0070C0"/>
                </a:solidFill>
              </a:rPr>
              <a:t>A los niños de Madrid, lo que más preocupa (33%) es sufrir hipoglucemias y no reconocerlas, lo que menos “tener que ponerse insulina” (79% Nada + poco)</a:t>
            </a:r>
            <a:endParaRPr lang="es-ES" i="1" dirty="0">
              <a:solidFill>
                <a:srgbClr val="0070C0"/>
              </a:solidFill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762000" y="228600"/>
            <a:ext cx="75428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ctr"/>
            <a:r>
              <a:rPr lang="es-ES_tradnl" sz="2400" dirty="0" smtClean="0">
                <a:solidFill>
                  <a:srgbClr val="0099FF"/>
                </a:solidFill>
                <a:ea typeface="ＭＳ Ｐゴシック" charset="-128"/>
              </a:rPr>
              <a:t>6. Aspectos que preocupan</a:t>
            </a:r>
            <a:endParaRPr lang="es-ES_tradnl" sz="2400" dirty="0">
              <a:solidFill>
                <a:srgbClr val="0099FF"/>
              </a:solidFill>
              <a:ea typeface="ＭＳ Ｐゴシック" charset="-128"/>
            </a:endParaRPr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533400" y="738664"/>
            <a:ext cx="8610600" cy="50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FF"/>
                    </a:gs>
                    <a:gs pos="100000">
                      <a:srgbClr val="D5E5F3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r>
              <a:rPr lang="es-ES" sz="1400" dirty="0" smtClean="0"/>
              <a:t>63. Y, por último ¿en qué medida te preocupan los siguientes aspectos sobre la diabetes? </a:t>
            </a:r>
            <a:r>
              <a:rPr lang="es-ES" sz="1400" dirty="0" smtClean="0">
                <a:solidFill>
                  <a:srgbClr val="FF3300"/>
                </a:solidFill>
              </a:rPr>
              <a:t>(% </a:t>
            </a:r>
            <a:r>
              <a:rPr lang="es-ES" sz="1400" dirty="0">
                <a:solidFill>
                  <a:srgbClr val="FF3300"/>
                </a:solidFill>
              </a:rPr>
              <a:t>- </a:t>
            </a:r>
            <a:r>
              <a:rPr lang="es-ES" sz="1400" dirty="0" smtClean="0">
                <a:solidFill>
                  <a:srgbClr val="FF3300"/>
                </a:solidFill>
              </a:rPr>
              <a:t>sugerida y única)</a:t>
            </a:r>
          </a:p>
        </p:txBody>
      </p:sp>
      <p:graphicFrame>
        <p:nvGraphicFramePr>
          <p:cNvPr id="18" name="Char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4008530"/>
              </p:ext>
            </p:extLst>
          </p:nvPr>
        </p:nvGraphicFramePr>
        <p:xfrm>
          <a:off x="533400" y="1512200"/>
          <a:ext cx="8000999" cy="35911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20 CuadroTexto"/>
          <p:cNvSpPr txBox="1"/>
          <p:nvPr/>
        </p:nvSpPr>
        <p:spPr>
          <a:xfrm>
            <a:off x="4324350" y="1501158"/>
            <a:ext cx="10287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 i="1" dirty="0" smtClean="0">
                <a:solidFill>
                  <a:schemeClr val="accent1"/>
                </a:solidFill>
              </a:rPr>
              <a:t>% Total</a:t>
            </a:r>
            <a:endParaRPr lang="es-ES" sz="1600" i="1" dirty="0">
              <a:solidFill>
                <a:schemeClr val="accent1"/>
              </a:solidFill>
            </a:endParaRPr>
          </a:p>
        </p:txBody>
      </p:sp>
      <p:sp>
        <p:nvSpPr>
          <p:cNvPr id="32" name="Text Box 8"/>
          <p:cNvSpPr txBox="1">
            <a:spLocks noChangeArrowheads="1"/>
          </p:cNvSpPr>
          <p:nvPr/>
        </p:nvSpPr>
        <p:spPr bwMode="auto">
          <a:xfrm>
            <a:off x="551577" y="4365104"/>
            <a:ext cx="125730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Base</a:t>
            </a:r>
            <a:r>
              <a:rPr lang="en-US" sz="1000" dirty="0">
                <a:solidFill>
                  <a:srgbClr val="777777"/>
                </a:solidFill>
                <a:cs typeface="Arial" pitchFamily="34" charset="0"/>
              </a:rPr>
              <a:t>: 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Total       (99)</a:t>
            </a:r>
            <a:endParaRPr lang="en-US" sz="1000" dirty="0">
              <a:solidFill>
                <a:srgbClr val="FF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0389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5463881"/>
              </p:ext>
            </p:extLst>
          </p:nvPr>
        </p:nvGraphicFramePr>
        <p:xfrm>
          <a:off x="457200" y="1268760"/>
          <a:ext cx="8686800" cy="42273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62000" y="228600"/>
            <a:ext cx="75428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ctr"/>
            <a:r>
              <a:rPr lang="es-ES_tradnl" sz="2400" dirty="0" smtClean="0">
                <a:solidFill>
                  <a:srgbClr val="0099FF"/>
                </a:solidFill>
                <a:ea typeface="ＭＳ Ｐゴシック" charset="-128"/>
              </a:rPr>
              <a:t>6.Percepción de problemas en mayores de 13 años</a:t>
            </a:r>
            <a:endParaRPr lang="es-ES_tradnl" sz="2400" dirty="0">
              <a:solidFill>
                <a:srgbClr val="0099FF"/>
              </a:solidFill>
              <a:ea typeface="ＭＳ Ｐゴシック" charset="-128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33400" y="738664"/>
            <a:ext cx="8610600" cy="709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FF"/>
                    </a:gs>
                    <a:gs pos="100000">
                      <a:srgbClr val="D5E5F3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r>
              <a:rPr lang="es-ES" sz="1400" dirty="0"/>
              <a:t>P.64 ¿En qué medida crees que tu diabetes supone o supondrá un problema para: </a:t>
            </a:r>
            <a:r>
              <a:rPr lang="es-ES" sz="1400" dirty="0" smtClean="0">
                <a:solidFill>
                  <a:srgbClr val="FF3300"/>
                </a:solidFill>
              </a:rPr>
              <a:t>(% </a:t>
            </a:r>
            <a:r>
              <a:rPr lang="es-ES" sz="1400" dirty="0">
                <a:solidFill>
                  <a:srgbClr val="FF3300"/>
                </a:solidFill>
              </a:rPr>
              <a:t>Sugerida y Única)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740832" y="5301207"/>
            <a:ext cx="2195736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s-ES" sz="1000" dirty="0" smtClean="0">
                <a:solidFill>
                  <a:srgbClr val="777777"/>
                </a:solidFill>
                <a:cs typeface="Arial" pitchFamily="34" charset="0"/>
              </a:rPr>
              <a:t>Base: Niños mayores de 13 años (</a:t>
            </a:r>
            <a:r>
              <a:rPr lang="es-ES" sz="1000" dirty="0" smtClean="0">
                <a:solidFill>
                  <a:srgbClr val="FF0000"/>
                </a:solidFill>
                <a:cs typeface="Arial" pitchFamily="34" charset="0"/>
              </a:rPr>
              <a:t>31</a:t>
            </a:r>
            <a:r>
              <a:rPr lang="es-ES" sz="1000" dirty="0" smtClean="0">
                <a:solidFill>
                  <a:srgbClr val="777777"/>
                </a:solidFill>
                <a:cs typeface="Arial" pitchFamily="34" charset="0"/>
              </a:rPr>
              <a:t>)</a:t>
            </a:r>
            <a:endParaRPr lang="es-ES" sz="1000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57200" y="5728998"/>
            <a:ext cx="8382000" cy="73866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defRPr sz="1400" b="1">
                <a:cs typeface="Arial" charset="0"/>
              </a:defRPr>
            </a:lvl1pPr>
            <a:lvl2pPr marL="742950" indent="-285750" eaLnBrk="0" hangingPunct="0">
              <a:defRPr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9pPr>
          </a:lstStyle>
          <a:p>
            <a:r>
              <a:rPr lang="es-ES" i="1" dirty="0" smtClean="0">
                <a:solidFill>
                  <a:srgbClr val="0070C0"/>
                </a:solidFill>
              </a:rPr>
              <a:t>No hay ningún problema que preocupe mucho o muchísimo. Lo que más le preocupa es tomarse una copa con los amigos o no poder practicar deporte profesionalmente. Encontrar nuevos amigos o tener hijos es lo que menos le preocupa.</a:t>
            </a:r>
            <a:endParaRPr lang="es-ES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8348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3574489"/>
              </p:ext>
            </p:extLst>
          </p:nvPr>
        </p:nvGraphicFramePr>
        <p:xfrm>
          <a:off x="457200" y="1268760"/>
          <a:ext cx="8686800" cy="42273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67544" y="919664"/>
            <a:ext cx="8610600" cy="709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FF"/>
                    </a:gs>
                    <a:gs pos="100000">
                      <a:srgbClr val="D5E5F3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r>
              <a:rPr lang="es-ES" sz="1400" dirty="0"/>
              <a:t>P.64 ¿En qué medida crees que tu diabetes supone o supondrá un problema para: </a:t>
            </a:r>
            <a:r>
              <a:rPr lang="es-ES" sz="1400" dirty="0" smtClean="0">
                <a:solidFill>
                  <a:srgbClr val="FF3300"/>
                </a:solidFill>
              </a:rPr>
              <a:t>(% </a:t>
            </a:r>
            <a:r>
              <a:rPr lang="es-ES" sz="1400" dirty="0">
                <a:solidFill>
                  <a:srgbClr val="FF3300"/>
                </a:solidFill>
              </a:rPr>
              <a:t>Sugerida y Única)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57200" y="5728998"/>
            <a:ext cx="8382000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defRPr sz="1400" b="1">
                <a:cs typeface="Arial" charset="0"/>
              </a:defRPr>
            </a:lvl1pPr>
            <a:lvl2pPr marL="742950" indent="-285750" eaLnBrk="0" hangingPunct="0">
              <a:defRPr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9pPr>
          </a:lstStyle>
          <a:p>
            <a:r>
              <a:rPr lang="es-ES" i="1" dirty="0" smtClean="0">
                <a:solidFill>
                  <a:srgbClr val="0070C0"/>
                </a:solidFill>
              </a:rPr>
              <a:t>Tener problemas graves de salud o hacer su vida como a él le gustaría es lo que más le preocupa, aunque no preocupa mucho.</a:t>
            </a:r>
            <a:endParaRPr lang="es-ES" i="1" dirty="0">
              <a:solidFill>
                <a:srgbClr val="0070C0"/>
              </a:solidFill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563888" y="5373216"/>
            <a:ext cx="2195736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s-ES" sz="1000" dirty="0" smtClean="0">
                <a:solidFill>
                  <a:srgbClr val="777777"/>
                </a:solidFill>
                <a:cs typeface="Arial" pitchFamily="34" charset="0"/>
              </a:rPr>
              <a:t>Base: mayores de 13 años (</a:t>
            </a:r>
            <a:r>
              <a:rPr lang="es-ES" sz="1000" dirty="0" smtClean="0">
                <a:solidFill>
                  <a:srgbClr val="FF0000"/>
                </a:solidFill>
                <a:cs typeface="Arial" pitchFamily="34" charset="0"/>
              </a:rPr>
              <a:t>31</a:t>
            </a:r>
            <a:r>
              <a:rPr lang="es-ES" sz="1000" dirty="0" smtClean="0">
                <a:solidFill>
                  <a:srgbClr val="777777"/>
                </a:solidFill>
                <a:cs typeface="Arial" pitchFamily="34" charset="0"/>
              </a:rPr>
              <a:t>)</a:t>
            </a:r>
            <a:endParaRPr lang="es-ES" sz="1000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762000" y="228600"/>
            <a:ext cx="75428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ctr"/>
            <a:r>
              <a:rPr lang="es-ES_tradnl" sz="2400" dirty="0" smtClean="0">
                <a:solidFill>
                  <a:srgbClr val="0099FF"/>
                </a:solidFill>
                <a:ea typeface="ＭＳ Ｐゴシック" charset="-128"/>
              </a:rPr>
              <a:t>6.Percepción de problemas en mayores de 13 años</a:t>
            </a:r>
            <a:endParaRPr lang="es-ES_tradnl" sz="2400" dirty="0">
              <a:solidFill>
                <a:srgbClr val="0099FF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879782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088990" y="3038773"/>
            <a:ext cx="6978810" cy="1694854"/>
          </a:xfrm>
        </p:spPr>
        <p:txBody>
          <a:bodyPr>
            <a:normAutofit/>
          </a:bodyPr>
          <a:lstStyle/>
          <a:p>
            <a:r>
              <a:rPr lang="en-US" dirty="0" smtClean="0"/>
              <a:t>4. CONCLUSIONES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val="309334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762000" y="605135"/>
            <a:ext cx="75428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/>
            <a:r>
              <a:rPr lang="es-ES_tradnl" sz="2400" dirty="0" smtClean="0">
                <a:solidFill>
                  <a:srgbClr val="0099FF"/>
                </a:solidFill>
                <a:ea typeface="ＭＳ Ｐゴシック" charset="-128"/>
              </a:rPr>
              <a:t>4. Conclusiones: Sobre el niño con Diabetes</a:t>
            </a:r>
            <a:endParaRPr lang="es-ES_tradnl" sz="2400" dirty="0">
              <a:solidFill>
                <a:srgbClr val="0099FF"/>
              </a:solidFill>
              <a:ea typeface="ＭＳ Ｐゴシック" charset="-128"/>
            </a:endParaRPr>
          </a:p>
        </p:txBody>
      </p:sp>
      <p:sp>
        <p:nvSpPr>
          <p:cNvPr id="3" name="Content Placeholder 2"/>
          <p:cNvSpPr>
            <a:spLocks/>
          </p:cNvSpPr>
          <p:nvPr/>
        </p:nvSpPr>
        <p:spPr bwMode="auto">
          <a:xfrm>
            <a:off x="838200" y="1382688"/>
            <a:ext cx="7543800" cy="384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26" tIns="45713" rIns="91426" bIns="45713"/>
          <a:lstStyle>
            <a:lvl1pPr marL="179388" indent="-169863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indent="0" algn="just" eaLnBrk="1" hangingPunct="1"/>
            <a:r>
              <a:rPr lang="es-ES" altLang="ja-JP" sz="1600" dirty="0" smtClean="0">
                <a:solidFill>
                  <a:srgbClr val="007FC7"/>
                </a:solidFill>
                <a:latin typeface="Calibri"/>
              </a:rPr>
              <a:t>SOBRE </a:t>
            </a:r>
            <a:r>
              <a:rPr lang="es-ES" altLang="ja-JP" sz="1600" dirty="0">
                <a:solidFill>
                  <a:srgbClr val="007FC7"/>
                </a:solidFill>
                <a:latin typeface="Calibri"/>
              </a:rPr>
              <a:t>SU VIDA</a:t>
            </a:r>
          </a:p>
          <a:p>
            <a:pPr marL="0" indent="0" algn="just" eaLnBrk="1" hangingPunct="1"/>
            <a:endParaRPr lang="es-ES" altLang="ja-JP" sz="1600" b="0" dirty="0" smtClean="0">
              <a:solidFill>
                <a:srgbClr val="5F5F5F"/>
              </a:solidFill>
              <a:latin typeface="Calibri"/>
            </a:endParaRP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r>
              <a:rPr lang="es-ES" altLang="ja-JP" sz="1600" b="0" dirty="0" smtClean="0">
                <a:solidFill>
                  <a:srgbClr val="5F5F5F"/>
                </a:solidFill>
                <a:latin typeface="Calibri"/>
              </a:rPr>
              <a:t>Los niños con Diabetes de la Comunidad de Madrid consideran que esta enfermedad </a:t>
            </a:r>
            <a:r>
              <a:rPr lang="es-ES" altLang="ja-JP" sz="1600" dirty="0" smtClean="0">
                <a:solidFill>
                  <a:srgbClr val="007FC7"/>
                </a:solidFill>
                <a:latin typeface="Calibri"/>
              </a:rPr>
              <a:t>no dificulta la relación con sus padres </a:t>
            </a:r>
            <a:r>
              <a:rPr lang="es-ES" altLang="ja-JP" sz="1600" b="0" dirty="0" smtClean="0">
                <a:solidFill>
                  <a:srgbClr val="5F5F5F"/>
                </a:solidFill>
                <a:latin typeface="Calibri"/>
              </a:rPr>
              <a:t>(89% nada o poco). Además, declaran que </a:t>
            </a:r>
            <a:r>
              <a:rPr lang="es-ES" altLang="ja-JP" sz="1600" dirty="0" smtClean="0">
                <a:solidFill>
                  <a:srgbClr val="007FC7"/>
                </a:solidFill>
                <a:latin typeface="Calibri"/>
              </a:rPr>
              <a:t>no tratan </a:t>
            </a:r>
            <a:r>
              <a:rPr lang="es-ES" altLang="ja-JP" sz="1600" dirty="0">
                <a:solidFill>
                  <a:srgbClr val="007FC7"/>
                </a:solidFill>
                <a:latin typeface="Calibri"/>
              </a:rPr>
              <a:t>de ocultar la </a:t>
            </a:r>
            <a:r>
              <a:rPr lang="es-ES" altLang="ja-JP" sz="1600" dirty="0" smtClean="0">
                <a:solidFill>
                  <a:srgbClr val="007FC7"/>
                </a:solidFill>
                <a:latin typeface="Calibri"/>
              </a:rPr>
              <a:t>enfermedad</a:t>
            </a:r>
            <a:r>
              <a:rPr lang="es-ES" altLang="ja-JP" sz="1600" b="0" dirty="0" smtClean="0">
                <a:solidFill>
                  <a:srgbClr val="5F5F5F"/>
                </a:solidFill>
                <a:latin typeface="Calibri"/>
              </a:rPr>
              <a:t>, si bien 1 de cada 4 lo oculta a veces.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endParaRPr lang="es-ES" altLang="ja-JP" sz="1600" b="0" dirty="0" smtClean="0">
              <a:solidFill>
                <a:srgbClr val="5F5F5F"/>
              </a:solidFill>
              <a:latin typeface="Calibri"/>
            </a:endParaRP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r>
              <a:rPr lang="es-ES" altLang="ja-JP" sz="1600" b="0" dirty="0" smtClean="0">
                <a:solidFill>
                  <a:srgbClr val="5F5F5F"/>
                </a:solidFill>
                <a:latin typeface="Calibri"/>
              </a:rPr>
              <a:t>Respecto a la Insulina, el </a:t>
            </a:r>
            <a:r>
              <a:rPr lang="es-ES" altLang="ja-JP" sz="1600" dirty="0" smtClean="0">
                <a:solidFill>
                  <a:srgbClr val="007FC7"/>
                </a:solidFill>
                <a:latin typeface="Calibri"/>
              </a:rPr>
              <a:t>enfado </a:t>
            </a:r>
            <a:r>
              <a:rPr lang="es-ES" altLang="ja-JP" sz="1600" dirty="0">
                <a:solidFill>
                  <a:srgbClr val="007FC7"/>
                </a:solidFill>
                <a:latin typeface="Calibri"/>
              </a:rPr>
              <a:t>y las protestas </a:t>
            </a:r>
            <a:r>
              <a:rPr lang="es-ES" altLang="ja-JP" sz="1600" dirty="0" smtClean="0">
                <a:solidFill>
                  <a:srgbClr val="007FC7"/>
                </a:solidFill>
                <a:latin typeface="Calibri"/>
              </a:rPr>
              <a:t>a la </a:t>
            </a:r>
            <a:r>
              <a:rPr lang="es-ES" altLang="ja-JP" sz="1600" dirty="0">
                <a:solidFill>
                  <a:srgbClr val="007FC7"/>
                </a:solidFill>
                <a:latin typeface="Calibri"/>
              </a:rPr>
              <a:t>hora de inyectársela </a:t>
            </a:r>
            <a:r>
              <a:rPr lang="es-ES" altLang="ja-JP" sz="1600" dirty="0" smtClean="0">
                <a:solidFill>
                  <a:srgbClr val="007FC7"/>
                </a:solidFill>
                <a:latin typeface="Calibri"/>
              </a:rPr>
              <a:t>se producen a veces en el 35% de los casos</a:t>
            </a:r>
            <a:r>
              <a:rPr lang="es-ES" altLang="ja-JP" sz="1600" b="0" dirty="0" smtClean="0">
                <a:solidFill>
                  <a:srgbClr val="5F5F5F"/>
                </a:solidFill>
                <a:latin typeface="Calibri"/>
              </a:rPr>
              <a:t>. Destaca que el </a:t>
            </a:r>
            <a:r>
              <a:rPr lang="es-ES" altLang="ja-JP" sz="1600" dirty="0" smtClean="0">
                <a:solidFill>
                  <a:srgbClr val="007FC7"/>
                </a:solidFill>
                <a:latin typeface="Calibri"/>
              </a:rPr>
              <a:t>100% de los niños dice que </a:t>
            </a:r>
            <a:r>
              <a:rPr lang="es-ES" altLang="ja-JP" sz="1600" dirty="0">
                <a:solidFill>
                  <a:srgbClr val="007FC7"/>
                </a:solidFill>
                <a:latin typeface="Calibri"/>
              </a:rPr>
              <a:t>sabe medirse la glucemia y un </a:t>
            </a:r>
            <a:r>
              <a:rPr lang="es-ES" altLang="ja-JP" sz="1600" dirty="0" smtClean="0">
                <a:solidFill>
                  <a:srgbClr val="007FC7"/>
                </a:solidFill>
                <a:latin typeface="Calibri"/>
              </a:rPr>
              <a:t>96% sabe identificar si está alto o bajo.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endParaRPr lang="es-ES" altLang="ja-JP" sz="1600" dirty="0" smtClean="0">
              <a:solidFill>
                <a:srgbClr val="007FC7"/>
              </a:solidFill>
              <a:latin typeface="Calibri"/>
            </a:endParaRP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r>
              <a:rPr lang="es-ES" altLang="ja-JP" sz="1600" b="0" dirty="0">
                <a:solidFill>
                  <a:srgbClr val="5F5F5F"/>
                </a:solidFill>
                <a:latin typeface="Calibri"/>
              </a:rPr>
              <a:t>El </a:t>
            </a:r>
            <a:r>
              <a:rPr lang="es-ES" altLang="ja-JP" sz="1600" dirty="0">
                <a:solidFill>
                  <a:srgbClr val="007FC7"/>
                </a:solidFill>
                <a:latin typeface="Calibri"/>
              </a:rPr>
              <a:t>42% de niños afirma pertenecer a una Asociación de Diabéticos</a:t>
            </a:r>
            <a:r>
              <a:rPr lang="es-ES" altLang="ja-JP" sz="1600" b="0" dirty="0">
                <a:solidFill>
                  <a:srgbClr val="5F5F5F"/>
                </a:solidFill>
                <a:latin typeface="Calibri"/>
              </a:rPr>
              <a:t>, que en aproximadamente la mitas de los casos colabora con actividades en los centros escolares.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endParaRPr lang="es-ES" altLang="ja-JP" sz="1600" b="0" dirty="0">
              <a:solidFill>
                <a:srgbClr val="5F5F5F"/>
              </a:solidFill>
              <a:latin typeface="Calibri"/>
            </a:endParaRP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endParaRPr lang="es-ES" altLang="ja-JP" sz="1600" b="0" dirty="0">
              <a:solidFill>
                <a:srgbClr val="5F5F5F"/>
              </a:solidFill>
              <a:latin typeface="Calibri"/>
            </a:endParaRP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endParaRPr lang="es-ES" altLang="ja-JP" sz="1600" b="0" dirty="0">
              <a:solidFill>
                <a:srgbClr val="5F5F5F"/>
              </a:solidFill>
              <a:latin typeface="Calibri"/>
            </a:endParaRP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endParaRPr lang="es-ES" altLang="ja-JP" sz="1600" dirty="0" smtClean="0">
              <a:solidFill>
                <a:srgbClr val="007FC7"/>
              </a:solidFill>
              <a:latin typeface="Calibri"/>
            </a:endParaRPr>
          </a:p>
          <a:p>
            <a:pPr marL="0" indent="0" algn="just" eaLnBrk="1" hangingPunct="1"/>
            <a:endParaRPr lang="es-ES" altLang="ja-JP" sz="1600" b="0" dirty="0">
              <a:solidFill>
                <a:srgbClr val="5F5F5F"/>
              </a:solidFill>
              <a:latin typeface="Calibri"/>
            </a:endParaRPr>
          </a:p>
          <a:p>
            <a:pPr marL="0" indent="0" algn="just" eaLnBrk="1" hangingPunct="1"/>
            <a:endParaRPr lang="es-ES" altLang="ja-JP" sz="1600" b="0" dirty="0">
              <a:solidFill>
                <a:srgbClr val="5F5F5F"/>
              </a:solidFill>
              <a:latin typeface="Calibri"/>
              <a:cs typeface="Times New Roman" pitchFamily="18" charset="0"/>
            </a:endParaRPr>
          </a:p>
          <a:p>
            <a:pPr marL="0" indent="0" algn="just" eaLnBrk="1" hangingPunct="1"/>
            <a:endParaRPr lang="es-ES" altLang="ja-JP" sz="1600" b="0" dirty="0" smtClean="0">
              <a:solidFill>
                <a:srgbClr val="616365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6161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762000" y="605135"/>
            <a:ext cx="75428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/>
            <a:r>
              <a:rPr lang="es-ES_tradnl" sz="2400" dirty="0" smtClean="0">
                <a:solidFill>
                  <a:srgbClr val="0099FF"/>
                </a:solidFill>
                <a:ea typeface="ＭＳ Ｐゴシック" charset="-128"/>
              </a:rPr>
              <a:t>4. Conclusiones: Sobre el colegio (I)</a:t>
            </a:r>
            <a:endParaRPr lang="es-ES_tradnl" sz="2400" dirty="0">
              <a:solidFill>
                <a:srgbClr val="0099FF"/>
              </a:solidFill>
              <a:ea typeface="ＭＳ Ｐゴシック" charset="-128"/>
            </a:endParaRPr>
          </a:p>
        </p:txBody>
      </p:sp>
      <p:sp>
        <p:nvSpPr>
          <p:cNvPr id="3" name="Content Placeholder 2"/>
          <p:cNvSpPr>
            <a:spLocks/>
          </p:cNvSpPr>
          <p:nvPr/>
        </p:nvSpPr>
        <p:spPr bwMode="auto">
          <a:xfrm>
            <a:off x="755576" y="908720"/>
            <a:ext cx="7543800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26" tIns="45713" rIns="91426" bIns="45713"/>
          <a:lstStyle>
            <a:lvl1pPr marL="179388" indent="-169863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indent="0" algn="just" eaLnBrk="1" hangingPunct="1"/>
            <a:endParaRPr lang="es-ES" altLang="ja-JP" sz="1600" dirty="0">
              <a:solidFill>
                <a:srgbClr val="007FC7"/>
              </a:solidFill>
              <a:latin typeface="Calibri"/>
            </a:endParaRP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r>
              <a:rPr lang="es-ES" altLang="ja-JP" sz="1600" b="0" dirty="0">
                <a:solidFill>
                  <a:srgbClr val="5F5F5F"/>
                </a:solidFill>
                <a:latin typeface="Calibri"/>
              </a:rPr>
              <a:t>Las principales </a:t>
            </a:r>
            <a:r>
              <a:rPr lang="es-ES" altLang="ja-JP" sz="1600" dirty="0">
                <a:solidFill>
                  <a:srgbClr val="007FC7"/>
                </a:solidFill>
                <a:latin typeface="Calibri"/>
              </a:rPr>
              <a:t>demandas de los niños con Diabetes </a:t>
            </a:r>
            <a:r>
              <a:rPr lang="es-ES" altLang="ja-JP" sz="1600" b="0" dirty="0">
                <a:solidFill>
                  <a:srgbClr val="5F5F5F"/>
                </a:solidFill>
                <a:latin typeface="Calibri"/>
              </a:rPr>
              <a:t>son </a:t>
            </a:r>
            <a:r>
              <a:rPr lang="es-ES" altLang="ja-JP" sz="1600" dirty="0">
                <a:solidFill>
                  <a:srgbClr val="007FC7"/>
                </a:solidFill>
                <a:latin typeface="Calibri"/>
              </a:rPr>
              <a:t>profesores mejor informados y la presencia de un enfermero </a:t>
            </a:r>
            <a:r>
              <a:rPr lang="es-ES" altLang="ja-JP" sz="1600" b="0" dirty="0">
                <a:solidFill>
                  <a:srgbClr val="5F5F5F"/>
                </a:solidFill>
                <a:latin typeface="Calibri"/>
              </a:rPr>
              <a:t>en el centro escolar (50% y 47%, respectivamente).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endParaRPr lang="es-ES" altLang="ja-JP" sz="800" b="0" dirty="0" smtClean="0">
              <a:solidFill>
                <a:srgbClr val="5F5F5F"/>
              </a:solidFill>
              <a:latin typeface="Calibri"/>
            </a:endParaRP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r>
              <a:rPr lang="es-ES" altLang="ja-JP" sz="1600" b="0" dirty="0" smtClean="0">
                <a:solidFill>
                  <a:srgbClr val="5F5F5F"/>
                </a:solidFill>
                <a:latin typeface="Calibri"/>
              </a:rPr>
              <a:t>En el centro escolar, tanto los </a:t>
            </a:r>
            <a:r>
              <a:rPr lang="es-ES" altLang="ja-JP" sz="1600" dirty="0">
                <a:solidFill>
                  <a:srgbClr val="007FC7"/>
                </a:solidFill>
                <a:latin typeface="Calibri"/>
              </a:rPr>
              <a:t>compañeros, como los profesores y del director </a:t>
            </a:r>
            <a:r>
              <a:rPr lang="es-ES" altLang="ja-JP" sz="1600" b="0" dirty="0" smtClean="0">
                <a:solidFill>
                  <a:srgbClr val="5F5F5F"/>
                </a:solidFill>
                <a:latin typeface="Calibri"/>
              </a:rPr>
              <a:t>del centro conocen la Diabetes del niño.¡, por la información de los propios padres (94%).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endParaRPr lang="es-ES" altLang="ja-JP" sz="800" b="0" dirty="0">
              <a:solidFill>
                <a:srgbClr val="5F5F5F"/>
              </a:solidFill>
              <a:latin typeface="Calibri"/>
            </a:endParaRP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r>
              <a:rPr lang="es-ES" altLang="ja-JP" sz="1600" b="0" dirty="0" smtClean="0">
                <a:solidFill>
                  <a:srgbClr val="5F5F5F"/>
                </a:solidFill>
                <a:latin typeface="Calibri"/>
              </a:rPr>
              <a:t>Un 10% de los niños afirma que los centros escolares</a:t>
            </a:r>
            <a:r>
              <a:rPr lang="es-ES" altLang="ja-JP" sz="1600" dirty="0" smtClean="0">
                <a:solidFill>
                  <a:srgbClr val="007FC7"/>
                </a:solidFill>
                <a:latin typeface="Calibri"/>
              </a:rPr>
              <a:t> </a:t>
            </a:r>
            <a:r>
              <a:rPr lang="es-ES" altLang="ja-JP" sz="1600" dirty="0">
                <a:solidFill>
                  <a:srgbClr val="007FC7"/>
                </a:solidFill>
                <a:latin typeface="Calibri"/>
              </a:rPr>
              <a:t>han puesto </a:t>
            </a:r>
            <a:r>
              <a:rPr lang="es-ES" altLang="ja-JP" sz="1600" dirty="0" smtClean="0">
                <a:solidFill>
                  <a:srgbClr val="007FC7"/>
                </a:solidFill>
                <a:latin typeface="Calibri"/>
              </a:rPr>
              <a:t>problemas, </a:t>
            </a:r>
            <a:r>
              <a:rPr lang="es-ES" altLang="ja-JP" sz="1600" b="0" dirty="0" smtClean="0">
                <a:solidFill>
                  <a:srgbClr val="5F5F5F"/>
                </a:solidFill>
                <a:latin typeface="Calibri"/>
              </a:rPr>
              <a:t>sobre todo Dirección y profesores.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endParaRPr lang="es-ES" altLang="ja-JP" sz="800" b="0" dirty="0">
              <a:solidFill>
                <a:srgbClr val="5F5F5F"/>
              </a:solidFill>
              <a:latin typeface="Calibri"/>
            </a:endParaRP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r>
              <a:rPr lang="es-ES" altLang="ja-JP" sz="1600" b="0" dirty="0" smtClean="0">
                <a:solidFill>
                  <a:srgbClr val="5F5F5F"/>
                </a:solidFill>
                <a:latin typeface="Calibri"/>
              </a:rPr>
              <a:t>La mayoría de los niños de Madrid (89%) </a:t>
            </a:r>
            <a:r>
              <a:rPr lang="es-ES" altLang="ja-JP" sz="1600" dirty="0" smtClean="0">
                <a:solidFill>
                  <a:srgbClr val="007FC7"/>
                </a:solidFill>
                <a:latin typeface="Calibri"/>
              </a:rPr>
              <a:t>no se han sentido rechazados por tener Diabetes.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endParaRPr lang="es-ES" altLang="ja-JP" sz="800" b="0" dirty="0">
              <a:solidFill>
                <a:srgbClr val="5F5F5F"/>
              </a:solidFill>
              <a:latin typeface="Calibri"/>
            </a:endParaRP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r>
              <a:rPr lang="es-ES" altLang="ja-JP" sz="1600" b="0" dirty="0" smtClean="0">
                <a:solidFill>
                  <a:srgbClr val="5F5F5F"/>
                </a:solidFill>
                <a:latin typeface="Calibri"/>
              </a:rPr>
              <a:t>La </a:t>
            </a:r>
            <a:r>
              <a:rPr lang="es-ES" altLang="ja-JP" sz="1600" dirty="0">
                <a:solidFill>
                  <a:srgbClr val="007FC7"/>
                </a:solidFill>
                <a:latin typeface="Calibri"/>
              </a:rPr>
              <a:t>adaptación a la vida escolar es buena</a:t>
            </a:r>
            <a:r>
              <a:rPr lang="es-ES" altLang="ja-JP" sz="1600" b="0" dirty="0" smtClean="0">
                <a:solidFill>
                  <a:srgbClr val="5F5F5F"/>
                </a:solidFill>
                <a:latin typeface="Calibri"/>
              </a:rPr>
              <a:t>, tanto antes como después del diagnóstico, siendo el </a:t>
            </a:r>
            <a:r>
              <a:rPr lang="es-ES" altLang="ja-JP" sz="1600" dirty="0" smtClean="0">
                <a:solidFill>
                  <a:srgbClr val="007FC7"/>
                </a:solidFill>
                <a:latin typeface="Calibri"/>
              </a:rPr>
              <a:t>tutor y los compañeros </a:t>
            </a:r>
            <a:r>
              <a:rPr lang="es-ES" altLang="ja-JP" sz="1600" dirty="0">
                <a:solidFill>
                  <a:srgbClr val="007FC7"/>
                </a:solidFill>
                <a:latin typeface="Calibri"/>
              </a:rPr>
              <a:t>los principales apoyos del niño</a:t>
            </a:r>
            <a:r>
              <a:rPr lang="es-ES" altLang="ja-JP" sz="1600" dirty="0" smtClean="0">
                <a:solidFill>
                  <a:srgbClr val="007FC7"/>
                </a:solidFill>
                <a:latin typeface="Calibri"/>
              </a:rPr>
              <a:t>.</a:t>
            </a:r>
            <a:endParaRPr lang="es-ES" altLang="ja-JP" sz="800" b="0" dirty="0">
              <a:solidFill>
                <a:srgbClr val="5F5F5F"/>
              </a:solidFill>
              <a:latin typeface="Calibri"/>
            </a:endParaRP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endParaRPr lang="es-ES" altLang="ja-JP" sz="800" b="0" dirty="0">
              <a:solidFill>
                <a:srgbClr val="5F5F5F"/>
              </a:solidFill>
              <a:latin typeface="Calibri"/>
            </a:endParaRP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r>
              <a:rPr lang="es-ES" altLang="ja-JP" sz="1600" dirty="0" smtClean="0">
                <a:solidFill>
                  <a:srgbClr val="007FC7"/>
                </a:solidFill>
                <a:latin typeface="Calibri"/>
              </a:rPr>
              <a:t>1</a:t>
            </a:r>
            <a:r>
              <a:rPr lang="es-ES" altLang="ja-JP" sz="1600" b="0" dirty="0" smtClean="0">
                <a:solidFill>
                  <a:srgbClr val="5F5F5F"/>
                </a:solidFill>
                <a:latin typeface="Calibri"/>
              </a:rPr>
              <a:t> </a:t>
            </a:r>
            <a:r>
              <a:rPr lang="es-ES" altLang="ja-JP" sz="1600" dirty="0" smtClean="0">
                <a:solidFill>
                  <a:srgbClr val="007FC7"/>
                </a:solidFill>
                <a:latin typeface="Calibri"/>
              </a:rPr>
              <a:t>de cada 2 niños necesita ponerse insulina </a:t>
            </a:r>
            <a:r>
              <a:rPr lang="es-ES" altLang="ja-JP" sz="1600" b="0" dirty="0" smtClean="0">
                <a:solidFill>
                  <a:srgbClr val="5F5F5F"/>
                </a:solidFill>
                <a:latin typeface="Calibri"/>
              </a:rPr>
              <a:t>en el colegio, que se la suele administrar el mismo, y no han necesitado cambiar la pauta (90%).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endParaRPr lang="es-ES" altLang="ja-JP" sz="800" b="0" dirty="0" smtClean="0">
              <a:solidFill>
                <a:srgbClr val="5F5F5F"/>
              </a:solidFill>
              <a:latin typeface="Calibri"/>
            </a:endParaRP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r>
              <a:rPr lang="es-ES" altLang="ja-JP" sz="1600" b="0" dirty="0" smtClean="0">
                <a:solidFill>
                  <a:srgbClr val="5F5F5F"/>
                </a:solidFill>
                <a:latin typeface="Calibri"/>
              </a:rPr>
              <a:t>Entre los que </a:t>
            </a:r>
            <a:r>
              <a:rPr lang="es-ES" altLang="ja-JP" sz="1600" dirty="0">
                <a:solidFill>
                  <a:srgbClr val="007FC7"/>
                </a:solidFill>
                <a:latin typeface="Calibri"/>
              </a:rPr>
              <a:t>necesitan hacerse autocontroles </a:t>
            </a:r>
            <a:r>
              <a:rPr lang="es-ES" altLang="ja-JP" sz="1600" b="0" dirty="0" smtClean="0">
                <a:solidFill>
                  <a:srgbClr val="5F5F5F"/>
                </a:solidFill>
                <a:latin typeface="Calibri"/>
              </a:rPr>
              <a:t>(91%), </a:t>
            </a:r>
            <a:r>
              <a:rPr lang="es-ES" altLang="ja-JP" sz="1600" dirty="0">
                <a:solidFill>
                  <a:srgbClr val="007FC7"/>
                </a:solidFill>
                <a:latin typeface="Calibri"/>
              </a:rPr>
              <a:t>1 de cada 10 ha bajado </a:t>
            </a:r>
            <a:r>
              <a:rPr lang="es-ES" altLang="ja-JP" sz="1600" b="0" dirty="0" smtClean="0">
                <a:solidFill>
                  <a:srgbClr val="5F5F5F"/>
                </a:solidFill>
                <a:latin typeface="Calibri"/>
              </a:rPr>
              <a:t>el número de los mismos por falta de colaboración.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endParaRPr lang="es-ES" altLang="ja-JP" sz="800" b="0" dirty="0">
              <a:solidFill>
                <a:srgbClr val="5F5F5F"/>
              </a:solidFill>
              <a:latin typeface="Calibri"/>
            </a:endParaRP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r>
              <a:rPr lang="es-ES" altLang="ja-JP" sz="1600" b="0" dirty="0" smtClean="0">
                <a:solidFill>
                  <a:srgbClr val="5F5F5F"/>
                </a:solidFill>
                <a:latin typeface="Calibri"/>
              </a:rPr>
              <a:t>1 de cada 2 niños con Diabetes declaran que han tenido </a:t>
            </a:r>
            <a:r>
              <a:rPr lang="es-ES" altLang="ja-JP" sz="1600" dirty="0">
                <a:solidFill>
                  <a:srgbClr val="007FC7"/>
                </a:solidFill>
                <a:latin typeface="Calibri"/>
              </a:rPr>
              <a:t>hipoglucemias en </a:t>
            </a:r>
            <a:r>
              <a:rPr lang="es-ES" altLang="ja-JP" sz="1600" dirty="0" smtClean="0">
                <a:solidFill>
                  <a:srgbClr val="007FC7"/>
                </a:solidFill>
                <a:latin typeface="Calibri"/>
              </a:rPr>
              <a:t>exámenes.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endParaRPr lang="es-ES" altLang="ja-JP" sz="800" b="0" dirty="0">
              <a:solidFill>
                <a:srgbClr val="007FC7"/>
              </a:solidFill>
              <a:latin typeface="Calibri"/>
              <a:cs typeface="Times New Roman" pitchFamily="18" charset="0"/>
            </a:endParaRPr>
          </a:p>
          <a:p>
            <a:pPr marL="285750" lvl="0" indent="-285750" algn="just" eaLnBrk="1" hangingPunct="1">
              <a:buFont typeface="Arial" panose="020B0604020202020204" pitchFamily="34" charset="0"/>
              <a:buChar char="•"/>
            </a:pPr>
            <a:r>
              <a:rPr lang="es-ES" altLang="ja-JP" sz="1600" b="0" dirty="0">
                <a:solidFill>
                  <a:srgbClr val="5F5F5F"/>
                </a:solidFill>
                <a:latin typeface="Calibri"/>
                <a:ea typeface="ＭＳ Ｐゴシック"/>
              </a:rPr>
              <a:t>El 13% de los </a:t>
            </a:r>
            <a:r>
              <a:rPr lang="es-ES" altLang="ja-JP" sz="1600" dirty="0">
                <a:solidFill>
                  <a:srgbClr val="007FC7"/>
                </a:solidFill>
                <a:latin typeface="Calibri"/>
                <a:ea typeface="ＭＳ Ｐゴシック"/>
              </a:rPr>
              <a:t>niños considera que los profesores saben reconocer una hipoglucemia leve</a:t>
            </a:r>
            <a:r>
              <a:rPr lang="es-ES" altLang="ja-JP" sz="1600" b="0" dirty="0">
                <a:solidFill>
                  <a:srgbClr val="007FC7"/>
                </a:solidFill>
                <a:latin typeface="Calibri"/>
                <a:ea typeface="ＭＳ Ｐゴシック"/>
              </a:rPr>
              <a:t>, </a:t>
            </a:r>
            <a:r>
              <a:rPr lang="es-ES" altLang="ja-JP" sz="1600" b="0" dirty="0">
                <a:solidFill>
                  <a:srgbClr val="5F5F5F"/>
                </a:solidFill>
                <a:latin typeface="Calibri"/>
                <a:ea typeface="ＭＳ Ｐゴシック"/>
              </a:rPr>
              <a:t>que las resuelven </a:t>
            </a:r>
            <a:r>
              <a:rPr lang="es-ES" altLang="ja-JP" sz="1600" dirty="0">
                <a:solidFill>
                  <a:srgbClr val="007FC7"/>
                </a:solidFill>
                <a:latin typeface="Calibri"/>
                <a:ea typeface="ＭＳ Ｐゴシック"/>
              </a:rPr>
              <a:t>ellos mismos </a:t>
            </a:r>
            <a:r>
              <a:rPr lang="es-ES" altLang="ja-JP" sz="1600" b="0" dirty="0">
                <a:solidFill>
                  <a:srgbClr val="5F5F5F"/>
                </a:solidFill>
                <a:latin typeface="Calibri"/>
                <a:ea typeface="ＭＳ Ｐゴシック"/>
              </a:rPr>
              <a:t>o bien les dan un </a:t>
            </a:r>
            <a:r>
              <a:rPr lang="es-ES" altLang="ja-JP" sz="1600" dirty="0">
                <a:solidFill>
                  <a:srgbClr val="007FC7"/>
                </a:solidFill>
                <a:latin typeface="Calibri"/>
                <a:ea typeface="ＭＳ Ｐゴシック"/>
              </a:rPr>
              <a:t>zumo / refresco.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endParaRPr lang="es-ES" altLang="ja-JP" sz="1600" b="0" dirty="0" smtClean="0">
              <a:solidFill>
                <a:srgbClr val="616365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9334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0"/>
          <p:cNvSpPr>
            <a:spLocks noGrp="1"/>
          </p:cNvSpPr>
          <p:nvPr>
            <p:ph type="title"/>
          </p:nvPr>
        </p:nvSpPr>
        <p:spPr>
          <a:xfrm>
            <a:off x="917575" y="647700"/>
            <a:ext cx="7312025" cy="571500"/>
          </a:xfrm>
        </p:spPr>
        <p:txBody>
          <a:bodyPr/>
          <a:lstStyle/>
          <a:p>
            <a:r>
              <a:rPr lang="en-US" dirty="0" err="1" smtClean="0"/>
              <a:t>Ficha</a:t>
            </a:r>
            <a:r>
              <a:rPr lang="en-US" dirty="0" smtClean="0"/>
              <a:t> </a:t>
            </a:r>
            <a:r>
              <a:rPr lang="en-US" dirty="0" err="1" smtClean="0"/>
              <a:t>técnica</a:t>
            </a:r>
            <a:r>
              <a:rPr lang="en-US" dirty="0" smtClean="0"/>
              <a:t> (III)</a:t>
            </a:r>
            <a:endParaRPr lang="en-US" dirty="0"/>
          </a:p>
        </p:txBody>
      </p:sp>
      <p:sp>
        <p:nvSpPr>
          <p:cNvPr id="6" name="Text Placeholder 12"/>
          <p:cNvSpPr>
            <a:spLocks noGrp="1"/>
          </p:cNvSpPr>
          <p:nvPr>
            <p:ph type="body" idx="13"/>
          </p:nvPr>
        </p:nvSpPr>
        <p:spPr>
          <a:xfrm>
            <a:off x="1026409" y="1752600"/>
            <a:ext cx="6281895" cy="1295400"/>
          </a:xfrm>
        </p:spPr>
        <p:txBody>
          <a:bodyPr/>
          <a:lstStyle/>
          <a:p>
            <a:r>
              <a:rPr lang="es-ES" sz="1600" b="1" u="sng" dirty="0" smtClean="0">
                <a:solidFill>
                  <a:schemeClr val="accent1"/>
                </a:solidFill>
              </a:rPr>
              <a:t>Desglose de las entrevistas </a:t>
            </a:r>
            <a:r>
              <a:rPr lang="es-ES" sz="1600" b="1" u="sng" dirty="0" err="1" smtClean="0">
                <a:solidFill>
                  <a:schemeClr val="accent1"/>
                </a:solidFill>
              </a:rPr>
              <a:t>autoadministradas</a:t>
            </a:r>
            <a:r>
              <a:rPr lang="es-ES" sz="1600" b="1" u="sng" dirty="0" smtClean="0">
                <a:solidFill>
                  <a:schemeClr val="accent1"/>
                </a:solidFill>
              </a:rPr>
              <a:t> recibidas en la Comunidad de Madrid:</a:t>
            </a:r>
          </a:p>
          <a:p>
            <a:endParaRPr lang="es-ES" sz="1400" b="1" i="1" dirty="0">
              <a:solidFill>
                <a:schemeClr val="accent1"/>
              </a:solidFill>
            </a:endParaRPr>
          </a:p>
          <a:p>
            <a:endParaRPr lang="es-ES" sz="1400" b="1" i="1" dirty="0" smtClean="0">
              <a:solidFill>
                <a:schemeClr val="accent1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965448" y="1581149"/>
            <a:ext cx="6918920" cy="4251223"/>
          </a:xfrm>
          <a:prstGeom prst="rect">
            <a:avLst/>
          </a:prstGeom>
          <a:noFill/>
          <a:ln w="38100">
            <a:solidFill>
              <a:srgbClr val="6ECFF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FF"/>
              </a:solidFill>
            </a:endParaRPr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2056666"/>
              </p:ext>
            </p:extLst>
          </p:nvPr>
        </p:nvGraphicFramePr>
        <p:xfrm>
          <a:off x="1904547" y="2564904"/>
          <a:ext cx="5043717" cy="2743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01476"/>
                <a:gridCol w="998754"/>
                <a:gridCol w="1043487"/>
              </a:tblGrid>
              <a:tr h="190500">
                <a:tc>
                  <a:txBody>
                    <a:bodyPr/>
                    <a:lstStyle/>
                    <a:p>
                      <a:endParaRPr lang="es-ES" sz="1400" dirty="0">
                        <a:effectLst/>
                        <a:latin typeface="+mj-lt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+mj-lt"/>
                        </a:rPr>
                        <a:t>Padres</a:t>
                      </a:r>
                      <a:endParaRPr lang="es-ES" sz="1800">
                        <a:effectLst/>
                        <a:latin typeface="+mj-lt"/>
                        <a:ea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+mj-lt"/>
                        </a:rPr>
                        <a:t>Hijos</a:t>
                      </a:r>
                      <a:endParaRPr lang="es-ES" sz="1800">
                        <a:effectLst/>
                        <a:latin typeface="+mj-lt"/>
                        <a:ea typeface="Arial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+mj-lt"/>
                        </a:rPr>
                        <a:t>La Paz</a:t>
                      </a:r>
                      <a:endParaRPr lang="es-ES" sz="1800" dirty="0">
                        <a:effectLst/>
                        <a:latin typeface="+mj-lt"/>
                        <a:ea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+mj-lt"/>
                        </a:rPr>
                        <a:t>11</a:t>
                      </a:r>
                      <a:endParaRPr lang="es-ES" sz="1800" dirty="0">
                        <a:effectLst/>
                        <a:latin typeface="+mj-lt"/>
                        <a:ea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+mj-lt"/>
                        </a:rPr>
                        <a:t>9</a:t>
                      </a:r>
                      <a:endParaRPr lang="es-ES" sz="1800">
                        <a:effectLst/>
                        <a:latin typeface="+mj-lt"/>
                        <a:ea typeface="Arial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+mj-lt"/>
                        </a:rPr>
                        <a:t>Hospital Móstoles</a:t>
                      </a:r>
                      <a:endParaRPr lang="es-ES" sz="1800">
                        <a:effectLst/>
                        <a:latin typeface="+mj-lt"/>
                        <a:ea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+mj-lt"/>
                        </a:rPr>
                        <a:t>9</a:t>
                      </a:r>
                      <a:endParaRPr lang="es-ES" sz="1800">
                        <a:effectLst/>
                        <a:latin typeface="+mj-lt"/>
                        <a:ea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+mj-lt"/>
                        </a:rPr>
                        <a:t>10</a:t>
                      </a:r>
                      <a:endParaRPr lang="es-ES" sz="1800">
                        <a:effectLst/>
                        <a:latin typeface="+mj-lt"/>
                        <a:ea typeface="Arial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+mj-lt"/>
                        </a:rPr>
                        <a:t>Severo Ochoa</a:t>
                      </a:r>
                      <a:endParaRPr lang="es-ES" sz="1800">
                        <a:effectLst/>
                        <a:latin typeface="+mj-lt"/>
                        <a:ea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+mj-lt"/>
                        </a:rPr>
                        <a:t>14</a:t>
                      </a:r>
                      <a:endParaRPr lang="es-ES" sz="1800">
                        <a:effectLst/>
                        <a:latin typeface="+mj-lt"/>
                        <a:ea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+mj-lt"/>
                        </a:rPr>
                        <a:t>14</a:t>
                      </a:r>
                      <a:endParaRPr lang="es-ES" sz="1800" dirty="0">
                        <a:effectLst/>
                        <a:latin typeface="+mj-lt"/>
                        <a:ea typeface="Arial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+mj-lt"/>
                        </a:rPr>
                        <a:t>Príncipe Asturias</a:t>
                      </a:r>
                      <a:endParaRPr lang="es-ES" sz="1800">
                        <a:effectLst/>
                        <a:latin typeface="+mj-lt"/>
                        <a:ea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+mj-lt"/>
                        </a:rPr>
                        <a:t>25</a:t>
                      </a:r>
                      <a:endParaRPr lang="es-ES" sz="1800">
                        <a:effectLst/>
                        <a:latin typeface="+mj-lt"/>
                        <a:ea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+mj-lt"/>
                        </a:rPr>
                        <a:t>26</a:t>
                      </a:r>
                      <a:endParaRPr lang="es-ES" sz="1800">
                        <a:effectLst/>
                        <a:latin typeface="+mj-lt"/>
                        <a:ea typeface="Arial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+mj-lt"/>
                        </a:rPr>
                        <a:t>Ramón y Cajal</a:t>
                      </a:r>
                      <a:endParaRPr lang="es-ES" sz="1800">
                        <a:effectLst/>
                        <a:latin typeface="+mj-lt"/>
                        <a:ea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+mj-lt"/>
                        </a:rPr>
                        <a:t>15</a:t>
                      </a:r>
                      <a:endParaRPr lang="es-ES" sz="1800">
                        <a:effectLst/>
                        <a:latin typeface="+mj-lt"/>
                        <a:ea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+mj-lt"/>
                        </a:rPr>
                        <a:t>15</a:t>
                      </a:r>
                      <a:endParaRPr lang="es-ES" sz="1800">
                        <a:effectLst/>
                        <a:latin typeface="+mj-lt"/>
                        <a:ea typeface="Arial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+mj-lt"/>
                        </a:rPr>
                        <a:t>Gregorio Marañón</a:t>
                      </a:r>
                      <a:endParaRPr lang="es-ES" sz="1800">
                        <a:effectLst/>
                        <a:latin typeface="+mj-lt"/>
                        <a:ea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+mj-lt"/>
                        </a:rPr>
                        <a:t>0</a:t>
                      </a:r>
                      <a:endParaRPr lang="es-ES" sz="1800">
                        <a:effectLst/>
                        <a:latin typeface="+mj-lt"/>
                        <a:ea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+mj-lt"/>
                        </a:rPr>
                        <a:t>12</a:t>
                      </a:r>
                      <a:endParaRPr lang="es-ES" sz="1800">
                        <a:effectLst/>
                        <a:latin typeface="+mj-lt"/>
                        <a:ea typeface="Arial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+mj-lt"/>
                        </a:rPr>
                        <a:t>Fundación Alcorcón</a:t>
                      </a:r>
                      <a:endParaRPr lang="es-ES" sz="1800">
                        <a:effectLst/>
                        <a:latin typeface="+mj-lt"/>
                        <a:ea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+mj-lt"/>
                        </a:rPr>
                        <a:t>6</a:t>
                      </a:r>
                      <a:endParaRPr lang="es-ES" sz="1800">
                        <a:effectLst/>
                        <a:latin typeface="+mj-lt"/>
                        <a:ea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+mj-lt"/>
                        </a:rPr>
                        <a:t>5</a:t>
                      </a:r>
                      <a:endParaRPr lang="es-ES" sz="1800">
                        <a:effectLst/>
                        <a:latin typeface="+mj-lt"/>
                        <a:ea typeface="Arial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  <a:latin typeface="+mj-lt"/>
                        </a:rPr>
                        <a:t>12 de octubre y San Rafael</a:t>
                      </a:r>
                      <a:endParaRPr lang="es-ES" sz="1800" dirty="0">
                        <a:effectLst/>
                        <a:latin typeface="+mj-lt"/>
                        <a:ea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+mj-lt"/>
                        </a:rPr>
                        <a:t>9</a:t>
                      </a:r>
                      <a:endParaRPr lang="es-ES" sz="1800">
                        <a:effectLst/>
                        <a:latin typeface="+mj-lt"/>
                        <a:ea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+mj-lt"/>
                        </a:rPr>
                        <a:t>8</a:t>
                      </a:r>
                      <a:endParaRPr lang="es-ES" sz="1800">
                        <a:effectLst/>
                        <a:latin typeface="+mj-lt"/>
                        <a:ea typeface="Arial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Total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Arial"/>
                      </a:endParaRPr>
                    </a:p>
                  </a:txBody>
                  <a:tcPr marL="44450" marR="4445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89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Arial"/>
                      </a:endParaRPr>
                    </a:p>
                  </a:txBody>
                  <a:tcPr marL="44450" marR="4445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99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Arial"/>
                      </a:endParaRPr>
                    </a:p>
                  </a:txBody>
                  <a:tcPr marL="44450" marR="44450" marT="0" marB="0" anchor="ctr"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3641725" y="30353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1414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845528" y="404664"/>
            <a:ext cx="75428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/>
            <a:r>
              <a:rPr lang="es-ES_tradnl" sz="2400" dirty="0" smtClean="0">
                <a:solidFill>
                  <a:srgbClr val="0099FF"/>
                </a:solidFill>
                <a:ea typeface="ＭＳ Ｐゴシック" charset="-128"/>
              </a:rPr>
              <a:t>4. Conclusiones: Sobre el colegio (II)</a:t>
            </a:r>
            <a:endParaRPr lang="es-ES_tradnl" sz="2400" dirty="0">
              <a:solidFill>
                <a:srgbClr val="0099FF"/>
              </a:solidFill>
              <a:ea typeface="ＭＳ Ｐゴシック" charset="-128"/>
            </a:endParaRPr>
          </a:p>
        </p:txBody>
      </p:sp>
      <p:sp>
        <p:nvSpPr>
          <p:cNvPr id="3" name="Content Placeholder 2"/>
          <p:cNvSpPr>
            <a:spLocks/>
          </p:cNvSpPr>
          <p:nvPr/>
        </p:nvSpPr>
        <p:spPr bwMode="auto">
          <a:xfrm>
            <a:off x="838200" y="836712"/>
            <a:ext cx="7543800" cy="5877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26" tIns="45713" rIns="91426" bIns="45713"/>
          <a:lstStyle>
            <a:lvl1pPr marL="179388" indent="-169863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endParaRPr lang="es-ES" altLang="ja-JP" sz="800" b="0" dirty="0">
              <a:solidFill>
                <a:srgbClr val="5F5F5F"/>
              </a:solidFill>
              <a:latin typeface="Calibri"/>
            </a:endParaRP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r>
              <a:rPr lang="es-ES" altLang="ja-JP" sz="1600" b="0" dirty="0" smtClean="0">
                <a:solidFill>
                  <a:srgbClr val="5F5F5F"/>
                </a:solidFill>
                <a:latin typeface="Calibri"/>
              </a:rPr>
              <a:t>Un 17% afirma que ha sufrido alguna </a:t>
            </a:r>
            <a:r>
              <a:rPr lang="es-ES" altLang="ja-JP" sz="1600" dirty="0">
                <a:solidFill>
                  <a:srgbClr val="007FC7"/>
                </a:solidFill>
                <a:latin typeface="Calibri"/>
              </a:rPr>
              <a:t>hipoglucemia grave </a:t>
            </a:r>
            <a:r>
              <a:rPr lang="es-ES" altLang="ja-JP" sz="1600" b="0" dirty="0" smtClean="0">
                <a:solidFill>
                  <a:srgbClr val="5F5F5F"/>
                </a:solidFill>
                <a:latin typeface="Calibri"/>
              </a:rPr>
              <a:t>en el colegio, que se ha resuelto </a:t>
            </a:r>
            <a:r>
              <a:rPr lang="es-ES" altLang="ja-JP" sz="1600" dirty="0">
                <a:solidFill>
                  <a:srgbClr val="007FC7"/>
                </a:solidFill>
                <a:latin typeface="Calibri"/>
              </a:rPr>
              <a:t>llamando a los padres</a:t>
            </a:r>
            <a:r>
              <a:rPr lang="es-ES" altLang="ja-JP" sz="1600" b="0" dirty="0" smtClean="0">
                <a:solidFill>
                  <a:srgbClr val="5F5F5F"/>
                </a:solidFill>
                <a:latin typeface="Calibri"/>
              </a:rPr>
              <a:t>. Un </a:t>
            </a:r>
            <a:r>
              <a:rPr lang="es-ES" altLang="ja-JP" sz="1600" dirty="0">
                <a:solidFill>
                  <a:srgbClr val="007FC7"/>
                </a:solidFill>
                <a:latin typeface="Calibri"/>
              </a:rPr>
              <a:t>55% señala que le han dado a comer algo en estos casos.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endParaRPr lang="es-ES" altLang="ja-JP" sz="800" dirty="0">
              <a:solidFill>
                <a:srgbClr val="007FC7"/>
              </a:solidFill>
              <a:latin typeface="Calibri"/>
            </a:endParaRP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r>
              <a:rPr lang="es-ES" altLang="ja-JP" sz="1600" b="0" dirty="0" smtClean="0">
                <a:solidFill>
                  <a:srgbClr val="5F5F5F"/>
                </a:solidFill>
                <a:latin typeface="Calibri"/>
              </a:rPr>
              <a:t>Según los niños, en el 54% de los </a:t>
            </a:r>
            <a:r>
              <a:rPr lang="es-ES" altLang="ja-JP" sz="1600" dirty="0" smtClean="0">
                <a:solidFill>
                  <a:srgbClr val="007FC7"/>
                </a:solidFill>
                <a:latin typeface="Calibri"/>
              </a:rPr>
              <a:t>centros </a:t>
            </a:r>
            <a:r>
              <a:rPr lang="es-ES" altLang="ja-JP" sz="1600" dirty="0">
                <a:solidFill>
                  <a:srgbClr val="007FC7"/>
                </a:solidFill>
                <a:latin typeface="Calibri"/>
              </a:rPr>
              <a:t>escolares habría Glucagón</a:t>
            </a:r>
            <a:r>
              <a:rPr lang="es-ES" altLang="ja-JP" sz="1600" b="0" dirty="0" smtClean="0">
                <a:solidFill>
                  <a:srgbClr val="5F5F5F"/>
                </a:solidFill>
                <a:latin typeface="Calibri"/>
              </a:rPr>
              <a:t>, si bien sólo lo sabrían poner en un </a:t>
            </a:r>
            <a:r>
              <a:rPr lang="es-ES" altLang="ja-JP" sz="1600" dirty="0" smtClean="0">
                <a:solidFill>
                  <a:srgbClr val="007FC7"/>
                </a:solidFill>
                <a:latin typeface="Calibri"/>
              </a:rPr>
              <a:t>37% </a:t>
            </a:r>
            <a:r>
              <a:rPr lang="es-ES" altLang="ja-JP" sz="1600" dirty="0">
                <a:solidFill>
                  <a:srgbClr val="007FC7"/>
                </a:solidFill>
                <a:latin typeface="Calibri"/>
              </a:rPr>
              <a:t>de los casos</a:t>
            </a:r>
            <a:r>
              <a:rPr lang="es-ES" altLang="ja-JP" sz="1600" b="0" dirty="0" smtClean="0">
                <a:solidFill>
                  <a:srgbClr val="5F5F5F"/>
                </a:solidFill>
                <a:latin typeface="Calibri"/>
              </a:rPr>
              <a:t>.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endParaRPr lang="es-ES" altLang="ja-JP" sz="800" b="0" dirty="0">
              <a:solidFill>
                <a:srgbClr val="5F5F5F"/>
              </a:solidFill>
              <a:latin typeface="Calibri"/>
            </a:endParaRP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r>
              <a:rPr lang="es-ES" altLang="ja-JP" sz="1600" b="0" dirty="0" smtClean="0">
                <a:solidFill>
                  <a:srgbClr val="5F5F5F"/>
                </a:solidFill>
                <a:latin typeface="Calibri"/>
              </a:rPr>
              <a:t>El </a:t>
            </a:r>
            <a:r>
              <a:rPr lang="es-ES" altLang="ja-JP" sz="1600" dirty="0" smtClean="0">
                <a:solidFill>
                  <a:srgbClr val="007FC7"/>
                </a:solidFill>
                <a:latin typeface="Calibri"/>
              </a:rPr>
              <a:t>31% </a:t>
            </a:r>
            <a:r>
              <a:rPr lang="es-ES" altLang="ja-JP" sz="1600" dirty="0">
                <a:solidFill>
                  <a:srgbClr val="007FC7"/>
                </a:solidFill>
                <a:latin typeface="Calibri"/>
              </a:rPr>
              <a:t>de los </a:t>
            </a:r>
            <a:r>
              <a:rPr lang="es-ES" altLang="ja-JP" sz="1600" dirty="0" smtClean="0">
                <a:solidFill>
                  <a:srgbClr val="007FC7"/>
                </a:solidFill>
                <a:latin typeface="Calibri"/>
              </a:rPr>
              <a:t>niños </a:t>
            </a:r>
            <a:r>
              <a:rPr lang="es-ES" altLang="ja-JP" sz="1600" b="0" dirty="0" smtClean="0">
                <a:solidFill>
                  <a:srgbClr val="5F5F5F"/>
                </a:solidFill>
                <a:latin typeface="Calibri"/>
              </a:rPr>
              <a:t>afirma que en el centro escolar existe la  </a:t>
            </a:r>
            <a:r>
              <a:rPr lang="es-ES" altLang="ja-JP" sz="1600" dirty="0">
                <a:solidFill>
                  <a:srgbClr val="007FC7"/>
                </a:solidFill>
                <a:latin typeface="Calibri"/>
              </a:rPr>
              <a:t>figura </a:t>
            </a:r>
            <a:r>
              <a:rPr lang="es-ES" altLang="ja-JP" sz="1600" dirty="0" smtClean="0">
                <a:solidFill>
                  <a:srgbClr val="007FC7"/>
                </a:solidFill>
                <a:latin typeface="Calibri"/>
              </a:rPr>
              <a:t>del enfermero</a:t>
            </a:r>
            <a:r>
              <a:rPr lang="es-ES" altLang="ja-JP" sz="1600" dirty="0">
                <a:solidFill>
                  <a:srgbClr val="007FC7"/>
                </a:solidFill>
                <a:latin typeface="Calibri"/>
              </a:rPr>
              <a:t>.</a:t>
            </a:r>
          </a:p>
          <a:p>
            <a:pPr marL="0" indent="0" algn="just" eaLnBrk="1" hangingPunct="1"/>
            <a:endParaRPr lang="es-ES" altLang="ja-JP" sz="800" b="0" dirty="0">
              <a:solidFill>
                <a:srgbClr val="5F5F5F"/>
              </a:solidFill>
              <a:latin typeface="Calibri"/>
            </a:endParaRP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r>
              <a:rPr lang="es-ES" altLang="ja-JP" sz="1600" b="0" dirty="0" smtClean="0">
                <a:solidFill>
                  <a:srgbClr val="5F5F5F"/>
                </a:solidFill>
                <a:latin typeface="Calibri"/>
              </a:rPr>
              <a:t>En cuanto a la </a:t>
            </a:r>
            <a:r>
              <a:rPr lang="es-ES" altLang="ja-JP" sz="1600" u="sng" dirty="0">
                <a:solidFill>
                  <a:srgbClr val="007F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alimentación</a:t>
            </a:r>
            <a:r>
              <a:rPr lang="es-ES" altLang="ja-JP" sz="1600" b="0" dirty="0">
                <a:solidFill>
                  <a:srgbClr val="5F5F5F"/>
                </a:solidFill>
                <a:latin typeface="Calibri"/>
              </a:rPr>
              <a:t>, </a:t>
            </a:r>
            <a:r>
              <a:rPr lang="es-ES" altLang="ja-JP" sz="1600" dirty="0">
                <a:solidFill>
                  <a:srgbClr val="007FC7"/>
                </a:solidFill>
                <a:latin typeface="Calibri"/>
              </a:rPr>
              <a:t> 3 de cada 10 niños come en el comedor escolar</a:t>
            </a:r>
            <a:r>
              <a:rPr lang="es-ES" altLang="ja-JP" sz="1600" b="0" dirty="0" smtClean="0">
                <a:solidFill>
                  <a:srgbClr val="5F5F5F"/>
                </a:solidFill>
                <a:latin typeface="Calibri"/>
              </a:rPr>
              <a:t>, </a:t>
            </a:r>
            <a:r>
              <a:rPr lang="es-ES" altLang="ja-JP" sz="1600" dirty="0">
                <a:solidFill>
                  <a:srgbClr val="007FC7"/>
                </a:solidFill>
                <a:latin typeface="Calibri"/>
              </a:rPr>
              <a:t>comida del propio comedor</a:t>
            </a:r>
            <a:r>
              <a:rPr lang="es-ES" altLang="ja-JP" sz="1600" b="0" dirty="0" smtClean="0">
                <a:solidFill>
                  <a:srgbClr val="5F5F5F"/>
                </a:solidFill>
                <a:latin typeface="Calibri"/>
              </a:rPr>
              <a:t>. La </a:t>
            </a:r>
            <a:r>
              <a:rPr lang="es-ES" altLang="ja-JP" sz="1600" dirty="0">
                <a:solidFill>
                  <a:srgbClr val="007FC7"/>
                </a:solidFill>
                <a:latin typeface="Calibri"/>
              </a:rPr>
              <a:t>proximidad al domicilio </a:t>
            </a:r>
            <a:r>
              <a:rPr lang="es-ES" altLang="ja-JP" sz="1600" b="0" dirty="0" smtClean="0">
                <a:solidFill>
                  <a:srgbClr val="5F5F5F"/>
                </a:solidFill>
                <a:latin typeface="Calibri"/>
              </a:rPr>
              <a:t>es la razón por la que el </a:t>
            </a:r>
            <a:r>
              <a:rPr lang="es-ES" altLang="ja-JP" sz="1600" dirty="0">
                <a:solidFill>
                  <a:srgbClr val="007FC7"/>
                </a:solidFill>
                <a:latin typeface="Calibri"/>
              </a:rPr>
              <a:t>niño no se come en el colegio</a:t>
            </a:r>
            <a:r>
              <a:rPr lang="es-ES" altLang="ja-JP" sz="1600" b="0" dirty="0" smtClean="0">
                <a:solidFill>
                  <a:srgbClr val="5F5F5F"/>
                </a:solidFill>
                <a:latin typeface="Calibri"/>
              </a:rPr>
              <a:t>.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endParaRPr lang="es-ES" altLang="ja-JP" sz="800" b="0" dirty="0">
              <a:solidFill>
                <a:srgbClr val="5F5F5F"/>
              </a:solidFill>
              <a:latin typeface="Calibri"/>
            </a:endParaRP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r>
              <a:rPr lang="es-ES" altLang="ja-JP" sz="1600" b="0" dirty="0" smtClean="0">
                <a:solidFill>
                  <a:srgbClr val="5F5F5F"/>
                </a:solidFill>
                <a:latin typeface="Calibri"/>
              </a:rPr>
              <a:t>Respecto al </a:t>
            </a:r>
            <a:r>
              <a:rPr lang="es-ES" altLang="ja-JP" sz="1600" u="sng" dirty="0">
                <a:solidFill>
                  <a:srgbClr val="007F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deporte</a:t>
            </a:r>
            <a:r>
              <a:rPr lang="es-ES" altLang="ja-JP" sz="1600" b="0" dirty="0" smtClean="0">
                <a:solidFill>
                  <a:srgbClr val="5F5F5F"/>
                </a:solidFill>
                <a:latin typeface="Calibri"/>
              </a:rPr>
              <a:t>, la </a:t>
            </a:r>
            <a:r>
              <a:rPr lang="es-ES" altLang="ja-JP" sz="1600" dirty="0">
                <a:solidFill>
                  <a:srgbClr val="007FC7"/>
                </a:solidFill>
                <a:latin typeface="Calibri"/>
              </a:rPr>
              <a:t>práctica totalidad de los niños hacen deporte </a:t>
            </a:r>
            <a:r>
              <a:rPr lang="es-ES" altLang="ja-JP" sz="1600" b="0" dirty="0" smtClean="0">
                <a:solidFill>
                  <a:srgbClr val="5F5F5F"/>
                </a:solidFill>
                <a:latin typeface="Calibri"/>
              </a:rPr>
              <a:t>con sus compañeros, destacando que </a:t>
            </a:r>
            <a:r>
              <a:rPr lang="es-ES" altLang="ja-JP" sz="1600" dirty="0" smtClean="0">
                <a:solidFill>
                  <a:srgbClr val="007FC7"/>
                </a:solidFill>
                <a:latin typeface="Calibri"/>
              </a:rPr>
              <a:t>63% </a:t>
            </a:r>
            <a:r>
              <a:rPr lang="es-ES" altLang="ja-JP" sz="1600" dirty="0">
                <a:solidFill>
                  <a:srgbClr val="007FC7"/>
                </a:solidFill>
                <a:latin typeface="Calibri"/>
              </a:rPr>
              <a:t>de los </a:t>
            </a:r>
            <a:r>
              <a:rPr lang="es-ES" altLang="ja-JP" sz="1600" dirty="0" smtClean="0">
                <a:solidFill>
                  <a:srgbClr val="007FC7"/>
                </a:solidFill>
                <a:latin typeface="Calibri"/>
              </a:rPr>
              <a:t>niños cree </a:t>
            </a:r>
            <a:r>
              <a:rPr lang="es-ES" altLang="ja-JP" sz="1600" dirty="0">
                <a:solidFill>
                  <a:srgbClr val="007FC7"/>
                </a:solidFill>
                <a:latin typeface="Calibri"/>
              </a:rPr>
              <a:t>que el profesor de educación física sabe reconocer las hipoglucemias</a:t>
            </a:r>
            <a:r>
              <a:rPr lang="es-ES" altLang="ja-JP" sz="1600" b="0" dirty="0" smtClean="0">
                <a:solidFill>
                  <a:srgbClr val="5F5F5F"/>
                </a:solidFill>
                <a:latin typeface="Calibri"/>
              </a:rPr>
              <a:t>.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endParaRPr lang="es-ES" altLang="ja-JP" sz="800" b="0" dirty="0">
              <a:solidFill>
                <a:srgbClr val="5F5F5F"/>
              </a:solidFill>
              <a:latin typeface="Calibri"/>
            </a:endParaRP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r>
              <a:rPr lang="es-ES" altLang="ja-JP" sz="1600" b="0" dirty="0" smtClean="0">
                <a:solidFill>
                  <a:srgbClr val="5F5F5F"/>
                </a:solidFill>
                <a:latin typeface="Calibri"/>
              </a:rPr>
              <a:t>En </a:t>
            </a:r>
            <a:r>
              <a:rPr lang="es-ES" altLang="ja-JP" sz="1600" dirty="0" smtClean="0">
                <a:solidFill>
                  <a:srgbClr val="007FC7"/>
                </a:solidFill>
                <a:latin typeface="Calibri"/>
              </a:rPr>
              <a:t>1 </a:t>
            </a:r>
            <a:r>
              <a:rPr lang="es-ES" altLang="ja-JP" sz="1600" dirty="0">
                <a:solidFill>
                  <a:srgbClr val="007FC7"/>
                </a:solidFill>
                <a:latin typeface="Calibri"/>
              </a:rPr>
              <a:t>de cada 10 casos</a:t>
            </a:r>
            <a:r>
              <a:rPr lang="es-ES" altLang="ja-JP" sz="1600" b="0" dirty="0" smtClean="0">
                <a:solidFill>
                  <a:srgbClr val="5F5F5F"/>
                </a:solidFill>
                <a:latin typeface="Calibri"/>
              </a:rPr>
              <a:t>, los niños declaran que </a:t>
            </a:r>
            <a:r>
              <a:rPr lang="es-ES" altLang="ja-JP" sz="1600" dirty="0">
                <a:solidFill>
                  <a:srgbClr val="007FC7"/>
                </a:solidFill>
                <a:latin typeface="Calibri"/>
              </a:rPr>
              <a:t>les  ponen dificultades </a:t>
            </a:r>
            <a:r>
              <a:rPr lang="es-ES" altLang="ja-JP" sz="1600" b="0" dirty="0" smtClean="0">
                <a:solidFill>
                  <a:srgbClr val="5F5F5F"/>
                </a:solidFill>
                <a:latin typeface="Calibri"/>
              </a:rPr>
              <a:t>en las </a:t>
            </a:r>
            <a:r>
              <a:rPr lang="es-ES" altLang="ja-JP" sz="1600" u="sng" dirty="0">
                <a:solidFill>
                  <a:srgbClr val="007F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salidas extraescolares</a:t>
            </a:r>
            <a:r>
              <a:rPr lang="es-ES" altLang="ja-JP" sz="1600" b="0" dirty="0" smtClean="0">
                <a:solidFill>
                  <a:srgbClr val="5F5F5F"/>
                </a:solidFill>
                <a:latin typeface="Calibri"/>
              </a:rPr>
              <a:t>, yendo la mayoría a las mismas excursiones que sus compañeros (92%).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endParaRPr lang="es-ES" altLang="ja-JP" sz="800" b="0" dirty="0">
              <a:solidFill>
                <a:srgbClr val="5F5F5F"/>
              </a:solidFill>
              <a:latin typeface="Calibri"/>
            </a:endParaRP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r>
              <a:rPr lang="es-ES" altLang="ja-JP" sz="1600" b="0" dirty="0" smtClean="0">
                <a:solidFill>
                  <a:srgbClr val="5F5F5F"/>
                </a:solidFill>
                <a:latin typeface="Calibri"/>
              </a:rPr>
              <a:t>Los </a:t>
            </a:r>
            <a:r>
              <a:rPr lang="es-ES" altLang="ja-JP" sz="1600" u="sng" dirty="0">
                <a:solidFill>
                  <a:srgbClr val="007F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compañeros</a:t>
            </a:r>
            <a:r>
              <a:rPr lang="es-ES" altLang="ja-JP" sz="1600" b="0" dirty="0" smtClean="0">
                <a:solidFill>
                  <a:srgbClr val="5F5F5F"/>
                </a:solidFill>
                <a:latin typeface="Calibri"/>
              </a:rPr>
              <a:t> han conocido la diabetes del niño </a:t>
            </a:r>
            <a:r>
              <a:rPr lang="es-ES" altLang="ja-JP" sz="1600" dirty="0">
                <a:solidFill>
                  <a:srgbClr val="007FC7"/>
                </a:solidFill>
                <a:latin typeface="Calibri"/>
              </a:rPr>
              <a:t>por el propio niño </a:t>
            </a:r>
            <a:r>
              <a:rPr lang="es-ES" altLang="ja-JP" sz="1600" b="0" dirty="0" smtClean="0">
                <a:solidFill>
                  <a:srgbClr val="5F5F5F"/>
                </a:solidFill>
                <a:latin typeface="Calibri"/>
              </a:rPr>
              <a:t>(89%), destacando que un </a:t>
            </a:r>
            <a:r>
              <a:rPr lang="es-ES" altLang="ja-JP" sz="1600" dirty="0" smtClean="0">
                <a:solidFill>
                  <a:srgbClr val="007FC7"/>
                </a:solidFill>
                <a:latin typeface="Calibri"/>
              </a:rPr>
              <a:t>19% </a:t>
            </a:r>
            <a:r>
              <a:rPr lang="es-ES" altLang="ja-JP" sz="1600" dirty="0">
                <a:solidFill>
                  <a:srgbClr val="007FC7"/>
                </a:solidFill>
                <a:latin typeface="Calibri"/>
              </a:rPr>
              <a:t>de </a:t>
            </a:r>
            <a:r>
              <a:rPr lang="es-ES" altLang="ja-JP" sz="1600" dirty="0" smtClean="0">
                <a:solidFill>
                  <a:srgbClr val="007FC7"/>
                </a:solidFill>
                <a:latin typeface="Calibri"/>
              </a:rPr>
              <a:t>los niños declaran </a:t>
            </a:r>
            <a:r>
              <a:rPr lang="es-ES" altLang="ja-JP" sz="1600" dirty="0">
                <a:solidFill>
                  <a:srgbClr val="007FC7"/>
                </a:solidFill>
                <a:latin typeface="Calibri"/>
              </a:rPr>
              <a:t>comentarios despectivos </a:t>
            </a:r>
            <a:r>
              <a:rPr lang="es-ES" altLang="ja-JP" sz="1600" b="0" dirty="0" smtClean="0">
                <a:solidFill>
                  <a:srgbClr val="5F5F5F"/>
                </a:solidFill>
                <a:latin typeface="Calibri"/>
              </a:rPr>
              <a:t>al respecto. </a:t>
            </a:r>
            <a:r>
              <a:rPr lang="es-ES" altLang="ja-JP" sz="1600" dirty="0" smtClean="0">
                <a:solidFill>
                  <a:srgbClr val="007FC7"/>
                </a:solidFill>
                <a:latin typeface="Calibri"/>
              </a:rPr>
              <a:t>El 70% de los niños </a:t>
            </a:r>
            <a:r>
              <a:rPr lang="es-ES" altLang="ja-JP" sz="1600" dirty="0">
                <a:solidFill>
                  <a:srgbClr val="007FC7"/>
                </a:solidFill>
                <a:latin typeface="Calibri"/>
              </a:rPr>
              <a:t>cree que los compañeros entienden</a:t>
            </a:r>
            <a:r>
              <a:rPr lang="es-ES" altLang="ja-JP" sz="1600" b="0" dirty="0" smtClean="0">
                <a:solidFill>
                  <a:srgbClr val="5F5F5F"/>
                </a:solidFill>
                <a:latin typeface="Calibri"/>
              </a:rPr>
              <a:t> lo que le pasa, si bien el 54% considera que sería adecuado que se informara a la clase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endParaRPr lang="es-ES" altLang="ja-JP" sz="800" b="0" dirty="0">
              <a:solidFill>
                <a:srgbClr val="5F5F5F"/>
              </a:solidFill>
              <a:latin typeface="Calibri"/>
            </a:endParaRP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r>
              <a:rPr lang="es-ES" altLang="ja-JP" sz="1600" b="0" dirty="0" smtClean="0">
                <a:solidFill>
                  <a:srgbClr val="5F5F5F"/>
                </a:solidFill>
                <a:latin typeface="Calibri"/>
              </a:rPr>
              <a:t>Las </a:t>
            </a:r>
            <a:r>
              <a:rPr lang="es-ES" altLang="ja-JP" sz="1600" dirty="0">
                <a:solidFill>
                  <a:srgbClr val="007FC7"/>
                </a:solidFill>
                <a:latin typeface="Calibri"/>
              </a:rPr>
              <a:t>principales demandas </a:t>
            </a:r>
            <a:r>
              <a:rPr lang="es-ES" altLang="ja-JP" sz="1600" b="0" dirty="0" smtClean="0">
                <a:solidFill>
                  <a:srgbClr val="5F5F5F"/>
                </a:solidFill>
                <a:latin typeface="Calibri"/>
              </a:rPr>
              <a:t>en los centros escolares serían</a:t>
            </a:r>
            <a:r>
              <a:rPr lang="es-ES" altLang="ja-JP" sz="1600" dirty="0">
                <a:solidFill>
                  <a:srgbClr val="007FC7"/>
                </a:solidFill>
                <a:latin typeface="Calibri"/>
              </a:rPr>
              <a:t> mayor información general para los profesores </a:t>
            </a:r>
            <a:r>
              <a:rPr lang="es-ES" altLang="ja-JP" sz="1600" b="0" dirty="0" smtClean="0">
                <a:solidFill>
                  <a:srgbClr val="5F5F5F"/>
                </a:solidFill>
                <a:latin typeface="Calibri"/>
              </a:rPr>
              <a:t>(66%), así como un enfermero (61%).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endParaRPr lang="es-ES" altLang="ja-JP" sz="1600" b="0" dirty="0">
              <a:solidFill>
                <a:srgbClr val="5F5F5F"/>
              </a:solidFill>
              <a:latin typeface="Calibri"/>
              <a:cs typeface="Times New Roman" pitchFamily="18" charset="0"/>
            </a:endParaRP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endParaRPr lang="es-ES" altLang="ja-JP" sz="1600" b="0" dirty="0" smtClean="0">
              <a:solidFill>
                <a:srgbClr val="616365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4166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239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0"/>
          <p:cNvSpPr>
            <a:spLocks noGrp="1"/>
          </p:cNvSpPr>
          <p:nvPr>
            <p:ph type="title"/>
          </p:nvPr>
        </p:nvSpPr>
        <p:spPr>
          <a:xfrm>
            <a:off x="917575" y="228600"/>
            <a:ext cx="7312025" cy="571500"/>
          </a:xfrm>
        </p:spPr>
        <p:txBody>
          <a:bodyPr/>
          <a:lstStyle/>
          <a:p>
            <a:pPr algn="ctr"/>
            <a:r>
              <a:rPr lang="en-US" dirty="0" smtClean="0"/>
              <a:t>DISTRIBUICIÓN DE LA MUESTRA: NIÑOS (I)</a:t>
            </a:r>
            <a:endParaRPr lang="en-US" dirty="0"/>
          </a:p>
        </p:txBody>
      </p:sp>
      <p:sp>
        <p:nvSpPr>
          <p:cNvPr id="3" name="2 CuadroTexto"/>
          <p:cNvSpPr txBox="1"/>
          <p:nvPr/>
        </p:nvSpPr>
        <p:spPr>
          <a:xfrm>
            <a:off x="430500" y="986092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i="1" dirty="0" smtClean="0">
                <a:solidFill>
                  <a:schemeClr val="accent1"/>
                </a:solidFill>
              </a:rPr>
              <a:t>% Sexo</a:t>
            </a:r>
            <a:endParaRPr lang="es-ES" sz="2400" i="1" dirty="0">
              <a:solidFill>
                <a:schemeClr val="accent1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3096756" y="986091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i="1" dirty="0" smtClean="0">
                <a:solidFill>
                  <a:schemeClr val="accent1"/>
                </a:solidFill>
              </a:rPr>
              <a:t>% Edad</a:t>
            </a:r>
            <a:endParaRPr lang="es-ES" sz="2400" i="1" dirty="0">
              <a:solidFill>
                <a:schemeClr val="accent1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533400" y="3733800"/>
            <a:ext cx="3332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i="1" dirty="0" smtClean="0">
                <a:solidFill>
                  <a:schemeClr val="accent1"/>
                </a:solidFill>
              </a:rPr>
              <a:t>% Tipo de centro escolar</a:t>
            </a:r>
            <a:endParaRPr lang="es-ES" sz="2400" i="1" dirty="0">
              <a:solidFill>
                <a:schemeClr val="accent1"/>
              </a:solidFill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5105400" y="3733800"/>
            <a:ext cx="3332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i="1" dirty="0" smtClean="0">
                <a:solidFill>
                  <a:schemeClr val="accent1"/>
                </a:solidFill>
              </a:rPr>
              <a:t>% Curso</a:t>
            </a:r>
            <a:endParaRPr lang="es-ES" sz="2400" i="1" dirty="0">
              <a:solidFill>
                <a:schemeClr val="accent1"/>
              </a:solidFill>
            </a:endParaRPr>
          </a:p>
        </p:txBody>
      </p:sp>
      <p:graphicFrame>
        <p:nvGraphicFramePr>
          <p:cNvPr id="2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8437946"/>
              </p:ext>
            </p:extLst>
          </p:nvPr>
        </p:nvGraphicFramePr>
        <p:xfrm>
          <a:off x="-900608" y="1440509"/>
          <a:ext cx="5842000" cy="261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1905753"/>
              </p:ext>
            </p:extLst>
          </p:nvPr>
        </p:nvGraphicFramePr>
        <p:xfrm>
          <a:off x="-533400" y="4171581"/>
          <a:ext cx="5778500" cy="3165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4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5708933"/>
              </p:ext>
            </p:extLst>
          </p:nvPr>
        </p:nvGraphicFramePr>
        <p:xfrm>
          <a:off x="4267200" y="4195465"/>
          <a:ext cx="5778500" cy="3165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5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4257836"/>
              </p:ext>
            </p:extLst>
          </p:nvPr>
        </p:nvGraphicFramePr>
        <p:xfrm>
          <a:off x="3480380" y="1556792"/>
          <a:ext cx="2424688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6" name="25 CuadroTexto"/>
          <p:cNvSpPr txBox="1"/>
          <p:nvPr/>
        </p:nvSpPr>
        <p:spPr>
          <a:xfrm>
            <a:off x="7460776" y="6338500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i="1" dirty="0" smtClean="0"/>
              <a:t>Base Total: (99)</a:t>
            </a:r>
            <a:endParaRPr lang="es-ES" sz="1200" i="1" dirty="0"/>
          </a:p>
        </p:txBody>
      </p:sp>
      <p:graphicFrame>
        <p:nvGraphicFramePr>
          <p:cNvPr id="13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7057887"/>
              </p:ext>
            </p:extLst>
          </p:nvPr>
        </p:nvGraphicFramePr>
        <p:xfrm>
          <a:off x="4987029" y="1216924"/>
          <a:ext cx="4589293" cy="2945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4" name="13 CuadroTexto"/>
          <p:cNvSpPr txBox="1"/>
          <p:nvPr/>
        </p:nvSpPr>
        <p:spPr>
          <a:xfrm>
            <a:off x="6385460" y="988506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i="1" dirty="0" smtClean="0">
                <a:solidFill>
                  <a:schemeClr val="accent1"/>
                </a:solidFill>
              </a:rPr>
              <a:t>%País de origen</a:t>
            </a:r>
            <a:endParaRPr lang="es-ES" sz="2400" i="1" dirty="0">
              <a:solidFill>
                <a:schemeClr val="accent1"/>
              </a:solidFill>
            </a:endParaRPr>
          </a:p>
        </p:txBody>
      </p:sp>
      <p:sp>
        <p:nvSpPr>
          <p:cNvPr id="15" name="14 Elipse"/>
          <p:cNvSpPr/>
          <p:nvPr/>
        </p:nvSpPr>
        <p:spPr>
          <a:xfrm>
            <a:off x="3273335" y="1447756"/>
            <a:ext cx="1378424" cy="685800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 smtClean="0">
                <a:solidFill>
                  <a:srgbClr val="007FC7"/>
                </a:solidFill>
              </a:rPr>
              <a:t>Media 11,7 años</a:t>
            </a:r>
            <a:endParaRPr lang="es-ES" sz="1400" b="1" dirty="0">
              <a:solidFill>
                <a:srgbClr val="007FC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1146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0"/>
          <p:cNvSpPr>
            <a:spLocks noGrp="1"/>
          </p:cNvSpPr>
          <p:nvPr>
            <p:ph type="title"/>
          </p:nvPr>
        </p:nvSpPr>
        <p:spPr>
          <a:xfrm>
            <a:off x="917575" y="228600"/>
            <a:ext cx="7312025" cy="571500"/>
          </a:xfrm>
        </p:spPr>
        <p:txBody>
          <a:bodyPr/>
          <a:lstStyle/>
          <a:p>
            <a:pPr algn="ctr"/>
            <a:r>
              <a:rPr lang="en-US" dirty="0" smtClean="0"/>
              <a:t>DISTRIBUICIÓN DE LA MUESTRA: </a:t>
            </a:r>
            <a:r>
              <a:rPr lang="en-US" dirty="0" err="1" smtClean="0"/>
              <a:t>niños</a:t>
            </a:r>
            <a:r>
              <a:rPr lang="en-US" dirty="0" smtClean="0"/>
              <a:t> (II)</a:t>
            </a:r>
            <a:endParaRPr lang="en-US" dirty="0"/>
          </a:p>
        </p:txBody>
      </p:sp>
      <p:graphicFrame>
        <p:nvGraphicFramePr>
          <p:cNvPr id="1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5192864"/>
              </p:ext>
            </p:extLst>
          </p:nvPr>
        </p:nvGraphicFramePr>
        <p:xfrm>
          <a:off x="457200" y="4246563"/>
          <a:ext cx="8305800" cy="2084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480344"/>
              </p:ext>
            </p:extLst>
          </p:nvPr>
        </p:nvGraphicFramePr>
        <p:xfrm>
          <a:off x="823417" y="1609073"/>
          <a:ext cx="7939583" cy="2095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14 CuadroTexto"/>
          <p:cNvSpPr txBox="1"/>
          <p:nvPr/>
        </p:nvSpPr>
        <p:spPr>
          <a:xfrm>
            <a:off x="1447800" y="838200"/>
            <a:ext cx="624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i="1" dirty="0" smtClean="0">
                <a:solidFill>
                  <a:schemeClr val="accent1"/>
                </a:solidFill>
              </a:rPr>
              <a:t>% Tiempo evolución Diabetes</a:t>
            </a:r>
            <a:endParaRPr lang="es-ES" sz="2400" i="1" dirty="0">
              <a:solidFill>
                <a:schemeClr val="accent1"/>
              </a:solidFill>
            </a:endParaRP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988611" y="1692084"/>
            <a:ext cx="1162050" cy="29918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s-ES" altLang="es-ES" sz="1200" b="1" i="1" dirty="0" smtClean="0">
                <a:solidFill>
                  <a:srgbClr val="000000"/>
                </a:solidFill>
                <a:latin typeface="+mj-lt"/>
              </a:rPr>
              <a:t>Menos de 3:</a:t>
            </a:r>
            <a:endParaRPr lang="es-ES" altLang="es-ES" sz="1200" b="1" i="1" dirty="0">
              <a:solidFill>
                <a:srgbClr val="000000"/>
              </a:solidFill>
              <a:latin typeface="+mj-lt"/>
            </a:endParaRPr>
          </a:p>
          <a:p>
            <a:pPr algn="ctr">
              <a:lnSpc>
                <a:spcPct val="80000"/>
              </a:lnSpc>
            </a:pPr>
            <a:r>
              <a:rPr lang="es-ES" altLang="es-ES" sz="1200" b="1" i="1" dirty="0" smtClean="0">
                <a:solidFill>
                  <a:srgbClr val="000000"/>
                </a:solidFill>
                <a:latin typeface="+mj-lt"/>
              </a:rPr>
              <a:t>30%</a:t>
            </a:r>
            <a:endParaRPr lang="es-ES" altLang="es-ES" sz="1200" b="1" i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3836586" y="1710439"/>
            <a:ext cx="1162050" cy="29918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s-ES" altLang="es-ES" sz="1200" b="1" i="1" dirty="0">
                <a:solidFill>
                  <a:srgbClr val="000000"/>
                </a:solidFill>
                <a:latin typeface="+mj-lt"/>
              </a:rPr>
              <a:t>Entre 3 – </a:t>
            </a:r>
            <a:r>
              <a:rPr lang="es-ES" altLang="es-ES" sz="1200" b="1" i="1" dirty="0" smtClean="0">
                <a:solidFill>
                  <a:srgbClr val="000000"/>
                </a:solidFill>
                <a:latin typeface="+mj-lt"/>
              </a:rPr>
              <a:t>8 </a:t>
            </a:r>
            <a:r>
              <a:rPr lang="es-ES" altLang="es-ES" sz="1200" b="1" i="1" dirty="0">
                <a:solidFill>
                  <a:srgbClr val="000000"/>
                </a:solidFill>
                <a:latin typeface="+mj-lt"/>
              </a:rPr>
              <a:t>años:</a:t>
            </a:r>
          </a:p>
          <a:p>
            <a:pPr algn="ctr">
              <a:lnSpc>
                <a:spcPct val="80000"/>
              </a:lnSpc>
            </a:pPr>
            <a:r>
              <a:rPr lang="es-ES" altLang="es-ES" sz="1200" b="1" i="1" dirty="0" smtClean="0">
                <a:solidFill>
                  <a:srgbClr val="000000"/>
                </a:solidFill>
                <a:latin typeface="+mj-lt"/>
              </a:rPr>
              <a:t>53%</a:t>
            </a:r>
            <a:endParaRPr lang="es-ES" altLang="es-ES" sz="1200" b="1" i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7115175" y="1758665"/>
            <a:ext cx="1162050" cy="29918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s-ES" altLang="es-ES" sz="1200" b="1" i="1" dirty="0" smtClean="0">
                <a:solidFill>
                  <a:srgbClr val="000000"/>
                </a:solidFill>
                <a:latin typeface="+mj-lt"/>
              </a:rPr>
              <a:t>Más de 8:</a:t>
            </a:r>
            <a:endParaRPr lang="es-ES" altLang="es-ES" sz="1200" b="1" i="1" dirty="0">
              <a:solidFill>
                <a:srgbClr val="000000"/>
              </a:solidFill>
              <a:latin typeface="+mj-lt"/>
            </a:endParaRPr>
          </a:p>
          <a:p>
            <a:pPr algn="ctr">
              <a:lnSpc>
                <a:spcPct val="80000"/>
              </a:lnSpc>
            </a:pPr>
            <a:r>
              <a:rPr lang="es-ES" altLang="es-ES" sz="1200" b="1" i="1" dirty="0" smtClean="0">
                <a:solidFill>
                  <a:srgbClr val="000000"/>
                </a:solidFill>
                <a:latin typeface="+mj-lt"/>
              </a:rPr>
              <a:t>17%</a:t>
            </a:r>
            <a:endParaRPr lang="es-ES" altLang="es-ES" sz="1200" b="1" i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9" name="AutoShape 20"/>
          <p:cNvSpPr>
            <a:spLocks/>
          </p:cNvSpPr>
          <p:nvPr/>
        </p:nvSpPr>
        <p:spPr bwMode="auto">
          <a:xfrm rot="16200000">
            <a:off x="1296539" y="1528643"/>
            <a:ext cx="381000" cy="1327244"/>
          </a:xfrm>
          <a:prstGeom prst="rightBrace">
            <a:avLst>
              <a:gd name="adj1" fmla="val 27936"/>
              <a:gd name="adj2" fmla="val 52083"/>
            </a:avLst>
          </a:prstGeom>
          <a:noFill/>
          <a:ln w="28575" cap="rnd">
            <a:solidFill>
              <a:schemeClr val="accent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0" name="AutoShape 21"/>
          <p:cNvSpPr>
            <a:spLocks/>
          </p:cNvSpPr>
          <p:nvPr/>
        </p:nvSpPr>
        <p:spPr bwMode="auto">
          <a:xfrm rot="16200000">
            <a:off x="4214946" y="119618"/>
            <a:ext cx="381000" cy="4365555"/>
          </a:xfrm>
          <a:prstGeom prst="rightBrace">
            <a:avLst>
              <a:gd name="adj1" fmla="val 48333"/>
              <a:gd name="adj2" fmla="val 50000"/>
            </a:avLst>
          </a:prstGeom>
          <a:noFill/>
          <a:ln w="28575" cap="rnd">
            <a:solidFill>
              <a:schemeClr val="accent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6" name="AutoShape 22"/>
          <p:cNvSpPr>
            <a:spLocks/>
          </p:cNvSpPr>
          <p:nvPr/>
        </p:nvSpPr>
        <p:spPr bwMode="auto">
          <a:xfrm rot="16200000">
            <a:off x="7532946" y="1268151"/>
            <a:ext cx="364605" cy="2095501"/>
          </a:xfrm>
          <a:prstGeom prst="rightBrace">
            <a:avLst>
              <a:gd name="adj1" fmla="val 40271"/>
              <a:gd name="adj2" fmla="val 50000"/>
            </a:avLst>
          </a:prstGeom>
          <a:noFill/>
          <a:ln w="28575" cap="rnd">
            <a:solidFill>
              <a:schemeClr val="accent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2133600" y="3962400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 i="1">
                <a:solidFill>
                  <a:schemeClr val="accent1"/>
                </a:solidFill>
              </a:defRPr>
            </a:lvl1pPr>
          </a:lstStyle>
          <a:p>
            <a:r>
              <a:rPr lang="es-ES" altLang="es-ES" dirty="0"/>
              <a:t>Otras enfermedades del </a:t>
            </a:r>
            <a:r>
              <a:rPr lang="es-ES" altLang="es-ES" dirty="0" smtClean="0"/>
              <a:t>niño </a:t>
            </a:r>
            <a:r>
              <a:rPr lang="es-ES" altLang="es-ES" dirty="0"/>
              <a:t>(%)</a:t>
            </a:r>
          </a:p>
        </p:txBody>
      </p:sp>
      <p:sp>
        <p:nvSpPr>
          <p:cNvPr id="29" name="28 CuadroTexto"/>
          <p:cNvSpPr txBox="1"/>
          <p:nvPr/>
        </p:nvSpPr>
        <p:spPr>
          <a:xfrm>
            <a:off x="7397538" y="6355706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i="1" dirty="0" smtClean="0"/>
              <a:t>Base Total: (99)</a:t>
            </a:r>
            <a:endParaRPr lang="es-ES" sz="1200" i="1" dirty="0"/>
          </a:p>
        </p:txBody>
      </p:sp>
    </p:spTree>
    <p:extLst>
      <p:ext uri="{BB962C8B-B14F-4D97-AF65-F5344CB8AC3E}">
        <p14:creationId xmlns:p14="http://schemas.microsoft.com/office/powerpoint/2010/main" val="14610530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07_2010_Multicolor_Template_Standard_12_19_12">
  <a:themeElements>
    <a:clrScheme name="Multicolor">
      <a:dk1>
        <a:srgbClr val="5F5F5F"/>
      </a:dk1>
      <a:lt1>
        <a:srgbClr val="FFFFFF"/>
      </a:lt1>
      <a:dk2>
        <a:srgbClr val="000000"/>
      </a:dk2>
      <a:lt2>
        <a:srgbClr val="707276"/>
      </a:lt2>
      <a:accent1>
        <a:srgbClr val="009DD9"/>
      </a:accent1>
      <a:accent2>
        <a:srgbClr val="FF8300"/>
      </a:accent2>
      <a:accent3>
        <a:srgbClr val="B21DAC"/>
      </a:accent3>
      <a:accent4>
        <a:srgbClr val="D70036"/>
      </a:accent4>
      <a:accent5>
        <a:srgbClr val="707276"/>
      </a:accent5>
      <a:accent6>
        <a:srgbClr val="000000"/>
      </a:accent6>
      <a:hlink>
        <a:srgbClr val="B21DAC"/>
      </a:hlink>
      <a:folHlink>
        <a:srgbClr val="D7003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>
            <a:lumMod val="20000"/>
            <a:lumOff val="80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 name="Yellow">
      <a:srgbClr val="FFCD00"/>
    </a:custClr>
    <a:custClr name="Dark Red">
      <a:srgbClr val="9B0C10"/>
    </a:custClr>
    <a:custClr name="Light Red">
      <a:srgbClr val="F69493"/>
    </a:custClr>
    <a:custClr name="Pale Red">
      <a:srgbClr val="FACAC7"/>
    </a:custClr>
    <a:custClr name="Dark Purple">
      <a:srgbClr val="80076B"/>
    </a:custClr>
    <a:custClr name="Light Purple">
      <a:srgbClr val="DE98D5"/>
    </a:custClr>
    <a:custClr name="Pale Purple">
      <a:srgbClr val="F0CCEB"/>
    </a:custClr>
    <a:custClr name="Dark Orange">
      <a:srgbClr val="F15722"/>
    </a:custClr>
    <a:custClr name="Light Orange">
      <a:srgbClr val="FCBC85"/>
    </a:custClr>
    <a:custClr name="Pale Orange">
      <a:srgbClr val="FEDBBD"/>
    </a:custClr>
    <a:custClr name="Dark Cyan">
      <a:srgbClr val="007FC7"/>
    </a:custClr>
    <a:custClr name="Light Cyan">
      <a:srgbClr val="6ECFF6"/>
    </a:custClr>
    <a:custClr name="Pale Cyan">
      <a:srgbClr val="B9E5FB"/>
    </a:custClr>
    <a:custClr name="Dark Green">
      <a:srgbClr val="218535"/>
    </a:custClr>
    <a:custClr name="Green">
      <a:srgbClr val="8DC63F"/>
    </a:custClr>
    <a:custClr name="Light Green">
      <a:srgbClr val="C4DF9B"/>
    </a:custClr>
    <a:custClr name="Pale Green">
      <a:srgbClr val="E0EED0"/>
    </a:custClr>
    <a:custClr name="Light Gray">
      <a:srgbClr val="B6B6B9"/>
    </a:custClr>
  </a:custClrLst>
</a:theme>
</file>

<file path=ppt/theme/theme2.xml><?xml version="1.0" encoding="utf-8"?>
<a:theme xmlns:a="http://schemas.openxmlformats.org/drawingml/2006/main" name="1_2007_2010_Multicolor_Template_Standard_12_19_12">
  <a:themeElements>
    <a:clrScheme name="Multicolor">
      <a:dk1>
        <a:srgbClr val="5F5F5F"/>
      </a:dk1>
      <a:lt1>
        <a:srgbClr val="FFFFFF"/>
      </a:lt1>
      <a:dk2>
        <a:srgbClr val="000000"/>
      </a:dk2>
      <a:lt2>
        <a:srgbClr val="707276"/>
      </a:lt2>
      <a:accent1>
        <a:srgbClr val="009DD9"/>
      </a:accent1>
      <a:accent2>
        <a:srgbClr val="FF8300"/>
      </a:accent2>
      <a:accent3>
        <a:srgbClr val="B21DAC"/>
      </a:accent3>
      <a:accent4>
        <a:srgbClr val="D70036"/>
      </a:accent4>
      <a:accent5>
        <a:srgbClr val="707276"/>
      </a:accent5>
      <a:accent6>
        <a:srgbClr val="000000"/>
      </a:accent6>
      <a:hlink>
        <a:srgbClr val="B21DAC"/>
      </a:hlink>
      <a:folHlink>
        <a:srgbClr val="D7003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>
            <a:lumMod val="20000"/>
            <a:lumOff val="80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 name="Yellow">
      <a:srgbClr val="FFCD00"/>
    </a:custClr>
    <a:custClr name="Dark Red">
      <a:srgbClr val="9B0C10"/>
    </a:custClr>
    <a:custClr name="Light Red">
      <a:srgbClr val="F69493"/>
    </a:custClr>
    <a:custClr name="Pale Red">
      <a:srgbClr val="FACAC7"/>
    </a:custClr>
    <a:custClr name="Dark Purple">
      <a:srgbClr val="80076B"/>
    </a:custClr>
    <a:custClr name="Light Purple">
      <a:srgbClr val="DE98D5"/>
    </a:custClr>
    <a:custClr name="Pale Purple">
      <a:srgbClr val="F0CCEB"/>
    </a:custClr>
    <a:custClr name="Dark Orange">
      <a:srgbClr val="F15722"/>
    </a:custClr>
    <a:custClr name="Light Orange">
      <a:srgbClr val="FCBC85"/>
    </a:custClr>
    <a:custClr name="Pale Orange">
      <a:srgbClr val="FEDBBD"/>
    </a:custClr>
    <a:custClr name="Dark Cyan">
      <a:srgbClr val="007FC7"/>
    </a:custClr>
    <a:custClr name="Light Cyan">
      <a:srgbClr val="6ECFF6"/>
    </a:custClr>
    <a:custClr name="Pale Cyan">
      <a:srgbClr val="B9E5FB"/>
    </a:custClr>
    <a:custClr name="Dark Green">
      <a:srgbClr val="218535"/>
    </a:custClr>
    <a:custClr name="Green">
      <a:srgbClr val="8DC63F"/>
    </a:custClr>
    <a:custClr name="Light Green">
      <a:srgbClr val="C4DF9B"/>
    </a:custClr>
    <a:custClr name="Pale Green">
      <a:srgbClr val="E0EED0"/>
    </a:custClr>
    <a:custClr name="Light Gray">
      <a:srgbClr val="B6B6B9"/>
    </a:custClr>
  </a:custClr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1075</TotalTime>
  <Words>5871</Words>
  <Application>Microsoft Office PowerPoint</Application>
  <PresentationFormat>Presentación en pantalla (4:3)</PresentationFormat>
  <Paragraphs>679</Paragraphs>
  <Slides>71</Slides>
  <Notes>6</Notes>
  <HiddenSlides>4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71</vt:i4>
      </vt:variant>
    </vt:vector>
  </HeadingPairs>
  <TitlesOfParts>
    <vt:vector size="80" baseType="lpstr">
      <vt:lpstr>ＭＳ Ｐゴシック</vt:lpstr>
      <vt:lpstr>ＭＳ Ｐゴシック</vt:lpstr>
      <vt:lpstr>Arial</vt:lpstr>
      <vt:lpstr>Calibri</vt:lpstr>
      <vt:lpstr>Times New Roman</vt:lpstr>
      <vt:lpstr>Trebuchet MS</vt:lpstr>
      <vt:lpstr>Wingdings</vt:lpstr>
      <vt:lpstr>2007_2010_Multicolor_Template_Standard_12_19_12</vt:lpstr>
      <vt:lpstr>1_2007_2010_Multicolor_Template_Standard_12_19_12</vt:lpstr>
      <vt:lpstr>Presentación de PowerPoint</vt:lpstr>
      <vt:lpstr>Presentación de PowerPoint</vt:lpstr>
      <vt:lpstr>1. Executive summary  y ficha tÉcnica</vt:lpstr>
      <vt:lpstr>Presentación de PowerPoint</vt:lpstr>
      <vt:lpstr>Ficha técnica (I)</vt:lpstr>
      <vt:lpstr>Ficha técnica (II)</vt:lpstr>
      <vt:lpstr>Ficha técnica (III)</vt:lpstr>
      <vt:lpstr>DISTRIBUICIÓN DE LA MUESTRA: NIÑOS (I)</vt:lpstr>
      <vt:lpstr>DISTRIBUICIÓN DE LA MUESTRA: niños (II)</vt:lpstr>
      <vt:lpstr>3. Análisis de Resultados </vt:lpstr>
      <vt:lpstr>3. Análisis de resultados   1. Sobre la vida del niño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3. Análisis de RESULTADOS  2. En el colegio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3. Análisis de RESULTADOS  3. Sobre la alimentación</vt:lpstr>
      <vt:lpstr>Presentación de PowerPoint</vt:lpstr>
      <vt:lpstr>Presentación de PowerPoint</vt:lpstr>
      <vt:lpstr>Presentación de PowerPoint</vt:lpstr>
      <vt:lpstr>Presentación de PowerPoint</vt:lpstr>
      <vt:lpstr>3. Análisis de RESULTADOS  4. Sobre el deporte y actividades extraescolares</vt:lpstr>
      <vt:lpstr>Presentación de PowerPoint</vt:lpstr>
      <vt:lpstr>Presentación de PowerPoint</vt:lpstr>
      <vt:lpstr>Presentación de PowerPoint</vt:lpstr>
      <vt:lpstr>3. Análisis de RESULTADOS  5. SOBRE TUS COMPAÑEROS</vt:lpstr>
      <vt:lpstr>Presentación de PowerPoint</vt:lpstr>
      <vt:lpstr>Presentación de PowerPoint</vt:lpstr>
      <vt:lpstr>Presentación de PowerPoint</vt:lpstr>
      <vt:lpstr>Presentación de PowerPoint</vt:lpstr>
      <vt:lpstr>3. Análisis de RESULTADOS  6. AYUDA NECESARIA y preocupaciones</vt:lpstr>
      <vt:lpstr>Presentación de PowerPoint</vt:lpstr>
      <vt:lpstr>Presentación de PowerPoint</vt:lpstr>
      <vt:lpstr>Presentación de PowerPoint</vt:lpstr>
      <vt:lpstr>Presentación de PowerPoint</vt:lpstr>
      <vt:lpstr>4. CONCLUSIONES  </vt:lpstr>
      <vt:lpstr>Presentación de PowerPoint</vt:lpstr>
      <vt:lpstr>Presentación de PowerPoint</vt:lpstr>
      <vt:lpstr>Presentación de PowerPoint</vt:lpstr>
      <vt:lpstr>Presentación de PowerPoint</vt:lpstr>
    </vt:vector>
  </TitlesOfParts>
  <Company>Nielsen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3. Análisis de RESULTADOS  5. Alumnos mayores de 13 años</dc:title>
  <dc:creator>gonzalezma01</dc:creator>
  <cp:lastModifiedBy>Pilar Bodas</cp:lastModifiedBy>
  <cp:revision>176</cp:revision>
  <cp:lastPrinted>2014-12-10T16:30:13Z</cp:lastPrinted>
  <dcterms:created xsi:type="dcterms:W3CDTF">2014-02-26T11:25:04Z</dcterms:created>
  <dcterms:modified xsi:type="dcterms:W3CDTF">2015-05-08T11:28:53Z</dcterms:modified>
</cp:coreProperties>
</file>