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notesSlides/notesSlide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2" r:id="rId5"/>
    <p:sldMasterId id="2147483680" r:id="rId6"/>
  </p:sldMasterIdLst>
  <p:notesMasterIdLst>
    <p:notesMasterId r:id="rId77"/>
  </p:notesMasterIdLst>
  <p:sldIdLst>
    <p:sldId id="451" r:id="rId7"/>
    <p:sldId id="561" r:id="rId8"/>
    <p:sldId id="453" r:id="rId9"/>
    <p:sldId id="559" r:id="rId10"/>
    <p:sldId id="560" r:id="rId11"/>
    <p:sldId id="386" r:id="rId12"/>
    <p:sldId id="569" r:id="rId13"/>
    <p:sldId id="520" r:id="rId14"/>
    <p:sldId id="521" r:id="rId15"/>
    <p:sldId id="522" r:id="rId16"/>
    <p:sldId id="339" r:id="rId17"/>
    <p:sldId id="458" r:id="rId18"/>
    <p:sldId id="493" r:id="rId19"/>
    <p:sldId id="494" r:id="rId20"/>
    <p:sldId id="495" r:id="rId21"/>
    <p:sldId id="496" r:id="rId22"/>
    <p:sldId id="497" r:id="rId23"/>
    <p:sldId id="524" r:id="rId24"/>
    <p:sldId id="568" r:id="rId25"/>
    <p:sldId id="498" r:id="rId26"/>
    <p:sldId id="551" r:id="rId27"/>
    <p:sldId id="500" r:id="rId28"/>
    <p:sldId id="525" r:id="rId29"/>
    <p:sldId id="501" r:id="rId30"/>
    <p:sldId id="526" r:id="rId31"/>
    <p:sldId id="506" r:id="rId32"/>
    <p:sldId id="502" r:id="rId33"/>
    <p:sldId id="528" r:id="rId34"/>
    <p:sldId id="503" r:id="rId35"/>
    <p:sldId id="562" r:id="rId36"/>
    <p:sldId id="504" r:id="rId37"/>
    <p:sldId id="557" r:id="rId38"/>
    <p:sldId id="530" r:id="rId39"/>
    <p:sldId id="508" r:id="rId40"/>
    <p:sldId id="507" r:id="rId41"/>
    <p:sldId id="531" r:id="rId42"/>
    <p:sldId id="509" r:id="rId43"/>
    <p:sldId id="564" r:id="rId44"/>
    <p:sldId id="563" r:id="rId45"/>
    <p:sldId id="510" r:id="rId46"/>
    <p:sldId id="511" r:id="rId47"/>
    <p:sldId id="533" r:id="rId48"/>
    <p:sldId id="534" r:id="rId49"/>
    <p:sldId id="535" r:id="rId50"/>
    <p:sldId id="536" r:id="rId51"/>
    <p:sldId id="565" r:id="rId52"/>
    <p:sldId id="566" r:id="rId53"/>
    <p:sldId id="512" r:id="rId54"/>
    <p:sldId id="513" r:id="rId55"/>
    <p:sldId id="539" r:id="rId56"/>
    <p:sldId id="540" r:id="rId57"/>
    <p:sldId id="514" r:id="rId58"/>
    <p:sldId id="515" r:id="rId59"/>
    <p:sldId id="552" r:id="rId60"/>
    <p:sldId id="516" r:id="rId61"/>
    <p:sldId id="553" r:id="rId62"/>
    <p:sldId id="541" r:id="rId63"/>
    <p:sldId id="554" r:id="rId64"/>
    <p:sldId id="555" r:id="rId65"/>
    <p:sldId id="517" r:id="rId66"/>
    <p:sldId id="518" r:id="rId67"/>
    <p:sldId id="519" r:id="rId68"/>
    <p:sldId id="542" r:id="rId69"/>
    <p:sldId id="543" r:id="rId70"/>
    <p:sldId id="545" r:id="rId71"/>
    <p:sldId id="547" r:id="rId72"/>
    <p:sldId id="548" r:id="rId73"/>
    <p:sldId id="549" r:id="rId74"/>
    <p:sldId id="567" r:id="rId75"/>
    <p:sldId id="307" r:id="rId76"/>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p15:clr>
            <a:srgbClr val="A4A3A4"/>
          </p15:clr>
        </p15:guide>
        <p15:guide id="2" orient="horz" pos="1440">
          <p15:clr>
            <a:srgbClr val="A4A3A4"/>
          </p15:clr>
        </p15:guide>
        <p15:guide id="3" orient="horz" pos="1536">
          <p15:clr>
            <a:srgbClr val="A4A3A4"/>
          </p15:clr>
        </p15:guide>
        <p15:guide id="4" orient="horz" pos="912">
          <p15:clr>
            <a:srgbClr val="A4A3A4"/>
          </p15:clr>
        </p15:guide>
        <p15:guide id="5" pos="432">
          <p15:clr>
            <a:srgbClr val="A4A3A4"/>
          </p15:clr>
        </p15:guide>
        <p15:guide id="6" pos="2880">
          <p15:clr>
            <a:srgbClr val="A4A3A4"/>
          </p15:clr>
        </p15:guide>
        <p15:guide id="7" pos="5328">
          <p15:clr>
            <a:srgbClr val="A4A3A4"/>
          </p15:clr>
        </p15:guide>
        <p15:guide id="8"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FD72F"/>
    <a:srgbClr val="FF0000"/>
    <a:srgbClr val="568424"/>
    <a:srgbClr val="F5800B"/>
    <a:srgbClr val="92D050"/>
    <a:srgbClr val="5F9127"/>
    <a:srgbClr val="76B531"/>
    <a:srgbClr val="6BA42C"/>
    <a:srgbClr val="4B7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7641" autoAdjust="0"/>
  </p:normalViewPr>
  <p:slideViewPr>
    <p:cSldViewPr showGuides="1">
      <p:cViewPr varScale="1">
        <p:scale>
          <a:sx n="114" d="100"/>
          <a:sy n="114" d="100"/>
        </p:scale>
        <p:origin x="108" y="228"/>
      </p:cViewPr>
      <p:guideLst>
        <p:guide orient="horz" pos="1248"/>
        <p:guide orient="horz" pos="1440"/>
        <p:guide orient="horz" pos="1536"/>
        <p:guide orient="horz" pos="912"/>
        <p:guide pos="432"/>
        <p:guide pos="2880"/>
        <p:guide pos="5328"/>
        <p:guide pos="3840"/>
      </p:guideLst>
    </p:cSldViewPr>
  </p:slideViewPr>
  <p:outlineViewPr>
    <p:cViewPr>
      <p:scale>
        <a:sx n="33" d="100"/>
        <a:sy n="33" d="100"/>
      </p:scale>
      <p:origin x="0" y="12546"/>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Hoja_de_c_lculo_de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Hoja_de_c_lculo_de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Hoja_de_c_lculo_de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Hoja_de_c_lculo_de_Microsoft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Hoja_de_c_lculo_de_Microsoft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Hoja_de_c_lculo_de_Microsoft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Hoja_de_c_lculo_de_Microsoft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Hoja_de_c_lculo_de_Microsoft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Hoja_de_c_lculo_de_Microsoft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Hoja_de_c_lculo_de_Microsoft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Hoja_de_c_lculo_de_Microsoft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Hoja_de_c_lculo_de_Microsoft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Hoja_de_c_lculo_de_Microsoft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Hoja_de_c_lculo_de_Microsoft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Hoja_de_c_lculo_de_Microsoft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Hoja_de_c_lculo_de_Microsoft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Hoja_de_c_lculo_de_Microsoft_Excel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Hoja_de_c_lculo_de_Microsoft_Excel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Hoja_de_c_lculo_de_Microsoft_Excel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Hoja_de_c_lculo_de_Microsoft_Excel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Hoja_de_c_lculo_de_Microsoft_Excel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Hoja_de_c_lculo_de_Microsoft_Excel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Hoja_de_c_lculo_de_Microsoft_Excel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Hoja_de_c_lculo_de_Microsoft_Excel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Hoja_de_c_lculo_de_Microsoft_Excel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Hoja_de_c_lculo_de_Microsoft_Excel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Hoja_de_c_lculo_de_Microsoft_Excel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Hoja_de_c_lculo_de_Microsoft_Excel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Hoja_de_c_lculo_de_Microsoft_Excel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Hoja_de_c_lculo_de_Microsoft_Excel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Hoja_de_c_lculo_de_Microsoft_Excel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Hoja_de_c_lculo_de_Microsoft_Excel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Hoja_de_c_lculo_de_Microsoft_Excel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Hoja_de_c_lculo_de_Microsoft_Excel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Hoja_de_c_lculo_de_Microsoft_Excel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Hoja_de_c_lculo_de_Microsoft_Excel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Hoja_de_c_lculo_de_Microsoft_Excel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Hoja_de_c_lculo_de_Microsoft_Excel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Hoja_de_c_lculo_de_Microsoft_Excel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Hoja_de_c_lculo_de_Microsoft_Excel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Hoja_de_c_lculo_de_Microsoft_Excel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Hoja_de_c_lculo_de_Microsoft_Excel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Hoja_de_c_lculo_de_Microsoft_Excel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Hoja_de_c_lculo_de_Microsoft_Excel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Hoja_de_c_lculo_de_Microsoft_Excel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Hoja_de_c_lculo_de_Microsoft_Excel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Hoja_de_c_lculo_de_Microsoft_Excel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Hoja_de_c_lculo_de_Microsoft_Excel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Hoja_de_c_lculo_de_Microsoft_Excel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Hoja_de_c_lculo_de_Microsoft_Excel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Hoja_de_c_lculo_de_Microsoft_Excel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Hoja_de_c_lculo_de_Microsoft_Excel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Hoja_de_c_lculo_de_Microsoft_Excel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18905472636815"/>
          <c:y val="0.13122171945701358"/>
          <c:w val="0.38571572288107719"/>
          <c:h val="0.60090449459367823"/>
        </c:manualLayout>
      </c:layout>
      <c:doughnutChart>
        <c:varyColors val="1"/>
        <c:ser>
          <c:idx val="0"/>
          <c:order val="0"/>
          <c:tx>
            <c:strRef>
              <c:f>Sheet1!$B$1</c:f>
              <c:strCache>
                <c:ptCount val="1"/>
                <c:pt idx="0">
                  <c:v>Total</c:v>
                </c:pt>
              </c:strCache>
            </c:strRef>
          </c:tx>
          <c:spPr>
            <a:gradFill rotWithShape="0">
              <a:gsLst>
                <a:gs pos="0">
                  <a:srgbClr xmlns:mc="http://schemas.openxmlformats.org/markup-compatibility/2006" xmlns:a14="http://schemas.microsoft.com/office/drawing/2010/main" val="030303" mc:Ignorable="a14" a14:legacySpreadsheetColorIndex="44">
                    <a:gamma/>
                    <a:shade val="86275"/>
                    <a:invGamma/>
                  </a:srgbClr>
                </a:gs>
                <a:gs pos="50000">
                  <a:srgbClr xmlns:mc="http://schemas.openxmlformats.org/markup-compatibility/2006" xmlns:a14="http://schemas.microsoft.com/office/drawing/2010/main" val="99CCFF" mc:Ignorable="a14" a14:legacySpreadsheetColorIndex="44"/>
                </a:gs>
                <a:gs pos="100000">
                  <a:srgbClr xmlns:mc="http://schemas.openxmlformats.org/markup-compatibility/2006" xmlns:a14="http://schemas.microsoft.com/office/drawing/2010/main" val="030303" mc:Ignorable="a14" a14:legacySpreadsheetColorIndex="44">
                    <a:gamma/>
                    <a:shade val="86275"/>
                    <a:invGamma/>
                  </a:srgbClr>
                </a:gs>
              </a:gsLst>
              <a:lin ang="5400000" scaled="1"/>
            </a:gradFill>
            <a:ln w="10087">
              <a:solidFill>
                <a:srgbClr val="000000"/>
              </a:solidFill>
              <a:prstDash val="solid"/>
            </a:ln>
            <a:effectLst/>
          </c:spPr>
          <c:dPt>
            <c:idx val="0"/>
            <c:bubble3D val="0"/>
            <c:spPr>
              <a:solidFill>
                <a:srgbClr val="007FC7"/>
              </a:solidFill>
              <a:ln w="20174">
                <a:noFill/>
              </a:ln>
              <a:effectLst/>
            </c:spPr>
          </c:dPt>
          <c:dPt>
            <c:idx val="1"/>
            <c:bubble3D val="0"/>
            <c:spPr>
              <a:solidFill>
                <a:srgbClr val="6ECFF6"/>
              </a:solidFill>
              <a:ln w="20174">
                <a:noFill/>
              </a:ln>
              <a:effectLst/>
            </c:spPr>
          </c:dPt>
          <c:dPt>
            <c:idx val="2"/>
            <c:bubble3D val="0"/>
            <c:spPr>
              <a:solidFill>
                <a:srgbClr val="FFE265"/>
              </a:solidFill>
              <a:ln w="10087">
                <a:noFill/>
                <a:prstDash val="solid"/>
              </a:ln>
              <a:effectLst/>
            </c:spPr>
          </c:dPt>
          <c:dLbls>
            <c:dLbl>
              <c:idx val="0"/>
              <c:layout>
                <c:manualLayout>
                  <c:x val="-0.12311591349691552"/>
                  <c:y val="-2.3847268851223593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0784471595080114"/>
                  <c:y val="-0.12570718609016815"/>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4687142442201881"/>
                  <c:y val="7.7857174378698019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Mode val="edge"/>
                  <c:yMode val="edge"/>
                  <c:x val="0.32462686567164178"/>
                  <c:y val="0.25113122171945701"/>
                </c:manualLayout>
              </c:layout>
              <c:numFmt formatCode="0%" sourceLinked="0"/>
              <c:spPr>
                <a:noFill/>
                <a:ln w="20174">
                  <a:noFill/>
                </a:ln>
              </c:spPr>
              <c:txPr>
                <a:bodyPr/>
                <a:lstStyle/>
                <a:p>
                  <a:pPr>
                    <a:defRPr sz="953" b="1"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extLst>
                <c:ext xmlns:c15="http://schemas.microsoft.com/office/drawing/2012/chart" uri="{CE6537A1-D6FC-4f65-9D91-7224C49458BB}"/>
              </c:extLst>
            </c:dLbl>
            <c:dLbl>
              <c:idx val="4"/>
              <c:layout>
                <c:manualLayout>
                  <c:xMode val="edge"/>
                  <c:yMode val="edge"/>
                  <c:x val="0.35199004975124376"/>
                  <c:y val="0.33936651583710409"/>
                </c:manualLayout>
              </c:layout>
              <c:numFmt formatCode="0%" sourceLinked="0"/>
              <c:spPr>
                <a:noFill/>
                <a:ln w="20174">
                  <a:noFill/>
                </a:ln>
              </c:spPr>
              <c:txPr>
                <a:bodyPr/>
                <a:lstStyle/>
                <a:p>
                  <a:pPr>
                    <a:defRPr sz="953" b="1"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extLst>
                <c:ext xmlns:c15="http://schemas.microsoft.com/office/drawing/2012/chart" uri="{CE6537A1-D6FC-4f65-9D91-7224C49458BB}"/>
              </c:extLst>
            </c:dLbl>
            <c:dLbl>
              <c:idx val="5"/>
              <c:layout>
                <c:manualLayout>
                  <c:xMode val="edge"/>
                  <c:yMode val="edge"/>
                  <c:x val="0.30472636815920395"/>
                  <c:y val="0.34389140271493213"/>
                </c:manualLayout>
              </c:layout>
              <c:numFmt formatCode="0%" sourceLinked="0"/>
              <c:spPr>
                <a:noFill/>
                <a:ln w="20174">
                  <a:noFill/>
                </a:ln>
              </c:spPr>
              <c:txPr>
                <a:bodyPr/>
                <a:lstStyle/>
                <a:p>
                  <a:pPr>
                    <a:defRPr sz="953" b="1"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0174">
                <a:noFill/>
              </a:ln>
            </c:spPr>
            <c:txPr>
              <a:bodyPr/>
              <a:lstStyle/>
              <a:p>
                <a:pPr>
                  <a:defRPr sz="1132" b="0"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España</c:v>
                </c:pt>
                <c:pt idx="1">
                  <c:v>Extranjero</c:v>
                </c:pt>
                <c:pt idx="2">
                  <c:v>No contesta</c:v>
                </c:pt>
              </c:strCache>
            </c:strRef>
          </c:cat>
          <c:val>
            <c:numRef>
              <c:f>Sheet1!$B$2:$B$4</c:f>
              <c:numCache>
                <c:formatCode>General</c:formatCode>
                <c:ptCount val="3"/>
                <c:pt idx="0">
                  <c:v>89</c:v>
                </c:pt>
                <c:pt idx="1">
                  <c:v>8</c:v>
                </c:pt>
                <c:pt idx="2">
                  <c:v>3</c:v>
                </c:pt>
              </c:numCache>
            </c:numRef>
          </c:val>
        </c:ser>
        <c:dLbls>
          <c:showLegendKey val="0"/>
          <c:showVal val="0"/>
          <c:showCatName val="1"/>
          <c:showSerName val="0"/>
          <c:showPercent val="1"/>
          <c:showBubbleSize val="0"/>
          <c:showLeaderLines val="0"/>
        </c:dLbls>
        <c:firstSliceAng val="100"/>
        <c:holeSize val="40"/>
      </c:doughnutChart>
      <c:spPr>
        <a:noFill/>
        <a:ln w="20174">
          <a:noFill/>
        </a:ln>
      </c:spPr>
    </c:plotArea>
    <c:plotVisOnly val="1"/>
    <c:dispBlanksAs val="zero"/>
    <c:showDLblsOverMax val="0"/>
  </c:chart>
  <c:spPr>
    <a:noFill/>
    <a:ln>
      <a:noFill/>
    </a:ln>
  </c:spPr>
  <c:txPr>
    <a:bodyPr/>
    <a:lstStyle/>
    <a:p>
      <a:pPr>
        <a:defRPr sz="1430" b="1" i="0" u="none" strike="noStrike" baseline="0">
          <a:solidFill>
            <a:schemeClr val="tx1"/>
          </a:solidFill>
          <a:latin typeface="Arial"/>
          <a:ea typeface="Arial"/>
          <a:cs typeface="Arial"/>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54826031863752"/>
          <c:y val="6.9424228961120299E-2"/>
          <c:w val="0.77728454428781424"/>
          <c:h val="0.79374546814835356"/>
        </c:manualLayout>
      </c:layout>
      <c:barChart>
        <c:barDir val="col"/>
        <c:grouping val="percentStacked"/>
        <c:varyColors val="0"/>
        <c:ser>
          <c:idx val="0"/>
          <c:order val="0"/>
          <c:tx>
            <c:strRef>
              <c:f>Sheet1!$A$2</c:f>
              <c:strCache>
                <c:ptCount val="1"/>
                <c:pt idx="0">
                  <c:v>No contesta</c:v>
                </c:pt>
              </c:strCache>
            </c:strRef>
          </c:tx>
          <c:spPr>
            <a:solidFill>
              <a:schemeClr val="bg2">
                <a:lumMod val="60000"/>
                <a:lumOff val="40000"/>
              </a:schemeClr>
            </a:solidFill>
          </c:spPr>
          <c:invertIfNegative val="0"/>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txPr>
              <a:bodyPr anchor="t" anchorCtr="0"/>
              <a:lstStyle/>
              <a:p>
                <a:pPr>
                  <a:defRPr sz="1100">
                    <a:solidFill>
                      <a:srgbClr val="FFFFFF"/>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Entre 6 y 10</c:v>
                </c:pt>
                <c:pt idx="4">
                  <c:v>De 11 a 13</c:v>
                </c:pt>
                <c:pt idx="5">
                  <c:v>De 14 a 16</c:v>
                </c:pt>
                <c:pt idx="6">
                  <c:v>17 o 18 años</c:v>
                </c:pt>
              </c:strCache>
            </c:strRef>
          </c:cat>
          <c:val>
            <c:numRef>
              <c:f>Sheet1!$B$2:$H$2</c:f>
              <c:numCache>
                <c:formatCode>General</c:formatCode>
                <c:ptCount val="7"/>
                <c:pt idx="0" formatCode="0.00%">
                  <c:v>1.1000000000000001E-2</c:v>
                </c:pt>
                <c:pt idx="2" formatCode="0.00%">
                  <c:v>0</c:v>
                </c:pt>
                <c:pt idx="3" formatCode="0.00%">
                  <c:v>0</c:v>
                </c:pt>
                <c:pt idx="4" formatCode="0.00%">
                  <c:v>0.04</c:v>
                </c:pt>
                <c:pt idx="5" formatCode="0.00%">
                  <c:v>0</c:v>
                </c:pt>
                <c:pt idx="6" formatCode="0.00%">
                  <c:v>0</c:v>
                </c:pt>
              </c:numCache>
            </c:numRef>
          </c:val>
        </c:ser>
        <c:ser>
          <c:idx val="1"/>
          <c:order val="1"/>
          <c:tx>
            <c:strRef>
              <c:f>Sheet1!$A$3</c:f>
              <c:strCache>
                <c:ptCount val="1"/>
                <c:pt idx="0">
                  <c:v>Nada</c:v>
                </c:pt>
              </c:strCache>
            </c:strRef>
          </c:tx>
          <c:spPr>
            <a:solidFill>
              <a:srgbClr val="8DC63F"/>
            </a:solidFill>
          </c:spPr>
          <c:invertIfNegative val="0"/>
          <c:dLbls>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Entre 6 y 10</c:v>
                </c:pt>
                <c:pt idx="4">
                  <c:v>De 11 a 13</c:v>
                </c:pt>
                <c:pt idx="5">
                  <c:v>De 14 a 16</c:v>
                </c:pt>
                <c:pt idx="6">
                  <c:v>17 o 18 años</c:v>
                </c:pt>
              </c:strCache>
            </c:strRef>
          </c:cat>
          <c:val>
            <c:numRef>
              <c:f>Sheet1!$B$3:$H$3</c:f>
              <c:numCache>
                <c:formatCode>General</c:formatCode>
                <c:ptCount val="7"/>
                <c:pt idx="0" formatCode="0%">
                  <c:v>0.66299999999999992</c:v>
                </c:pt>
                <c:pt idx="2" formatCode="0%">
                  <c:v>0.33299999999999996</c:v>
                </c:pt>
                <c:pt idx="3" formatCode="0%">
                  <c:v>0.66700000000000004</c:v>
                </c:pt>
                <c:pt idx="4" formatCode="0%">
                  <c:v>0.72</c:v>
                </c:pt>
                <c:pt idx="5" formatCode="0%">
                  <c:v>0.63200000000000001</c:v>
                </c:pt>
                <c:pt idx="6" formatCode="0%">
                  <c:v>0.83299999999999996</c:v>
                </c:pt>
              </c:numCache>
            </c:numRef>
          </c:val>
        </c:ser>
        <c:ser>
          <c:idx val="2"/>
          <c:order val="2"/>
          <c:tx>
            <c:strRef>
              <c:f>Sheet1!$A$4</c:f>
              <c:strCache>
                <c:ptCount val="1"/>
                <c:pt idx="0">
                  <c:v>Poco</c:v>
                </c:pt>
              </c:strCache>
            </c:strRef>
          </c:tx>
          <c:spPr>
            <a:solidFill>
              <a:srgbClr val="C4DF9B"/>
            </a:solidFill>
          </c:spPr>
          <c:invertIfNegative val="0"/>
          <c:dLbls>
            <c:numFmt formatCode="0%" sourceLinked="0"/>
            <c:spPr>
              <a:noFill/>
              <a:ln>
                <a:noFill/>
              </a:ln>
              <a:effectLst/>
            </c:spPr>
            <c:txPr>
              <a:bodyPr/>
              <a:lstStyle/>
              <a:p>
                <a:pPr>
                  <a:defRPr sz="1200">
                    <a:solidFill>
                      <a:schemeClr val="bg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Entre 6 y 10</c:v>
                </c:pt>
                <c:pt idx="4">
                  <c:v>De 11 a 13</c:v>
                </c:pt>
                <c:pt idx="5">
                  <c:v>De 14 a 16</c:v>
                </c:pt>
                <c:pt idx="6">
                  <c:v>17 o 18 años</c:v>
                </c:pt>
              </c:strCache>
            </c:strRef>
          </c:cat>
          <c:val>
            <c:numRef>
              <c:f>Sheet1!$B$4:$H$4</c:f>
              <c:numCache>
                <c:formatCode>General</c:formatCode>
                <c:ptCount val="7"/>
                <c:pt idx="0" formatCode="0%">
                  <c:v>0.25800000000000001</c:v>
                </c:pt>
                <c:pt idx="2" formatCode="0%">
                  <c:v>0.5</c:v>
                </c:pt>
                <c:pt idx="3" formatCode="0%">
                  <c:v>0.30299999999999999</c:v>
                </c:pt>
                <c:pt idx="4" formatCode="0%">
                  <c:v>0.16</c:v>
                </c:pt>
                <c:pt idx="5" formatCode="0%">
                  <c:v>0.26300000000000001</c:v>
                </c:pt>
                <c:pt idx="6" formatCode="0%">
                  <c:v>0.16699999999999998</c:v>
                </c:pt>
              </c:numCache>
            </c:numRef>
          </c:val>
        </c:ser>
        <c:ser>
          <c:idx val="3"/>
          <c:order val="3"/>
          <c:tx>
            <c:strRef>
              <c:f>Sheet1!$A$5</c:f>
              <c:strCache>
                <c:ptCount val="1"/>
                <c:pt idx="0">
                  <c:v>Bastante</c:v>
                </c:pt>
              </c:strCache>
            </c:strRef>
          </c:tx>
          <c:spPr>
            <a:solidFill>
              <a:srgbClr val="FFCD00"/>
            </a:solidFill>
          </c:spPr>
          <c:invertIfNegative val="0"/>
          <c:dLbls>
            <c:dLbl>
              <c:idx val="6"/>
              <c:delete val="1"/>
              <c:extLst>
                <c:ext xmlns:c15="http://schemas.microsoft.com/office/drawing/2012/chart" uri="{CE6537A1-D6FC-4f65-9D91-7224C49458BB}"/>
              </c:extLst>
            </c:dLbl>
            <c:spPr>
              <a:noFill/>
              <a:ln>
                <a:noFill/>
              </a:ln>
              <a:effectLst/>
            </c:spPr>
            <c:txPr>
              <a:bodyPr/>
              <a:lstStyle/>
              <a:p>
                <a:pPr>
                  <a:defRPr sz="1200" b="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Entre 6 y 10</c:v>
                </c:pt>
                <c:pt idx="4">
                  <c:v>De 11 a 13</c:v>
                </c:pt>
                <c:pt idx="5">
                  <c:v>De 14 a 16</c:v>
                </c:pt>
                <c:pt idx="6">
                  <c:v>17 o 18 años</c:v>
                </c:pt>
              </c:strCache>
            </c:strRef>
          </c:cat>
          <c:val>
            <c:numRef>
              <c:f>Sheet1!$B$5:$H$5</c:f>
              <c:numCache>
                <c:formatCode>General</c:formatCode>
                <c:ptCount val="7"/>
                <c:pt idx="0" formatCode="0%">
                  <c:v>6.7000000000000004E-2</c:v>
                </c:pt>
                <c:pt idx="2" formatCode="0%">
                  <c:v>0.16699999999999998</c:v>
                </c:pt>
                <c:pt idx="3" formatCode="0%">
                  <c:v>0.03</c:v>
                </c:pt>
                <c:pt idx="4" formatCode="0%">
                  <c:v>0.08</c:v>
                </c:pt>
                <c:pt idx="5" formatCode="0%">
                  <c:v>0.105</c:v>
                </c:pt>
                <c:pt idx="6" formatCode="0%">
                  <c:v>0</c:v>
                </c:pt>
              </c:numCache>
            </c:numRef>
          </c:val>
        </c:ser>
        <c:ser>
          <c:idx val="4"/>
          <c:order val="4"/>
          <c:tx>
            <c:strRef>
              <c:f>Sheet1!$A$6</c:f>
              <c:strCache>
                <c:ptCount val="1"/>
                <c:pt idx="0">
                  <c:v>Mucho</c:v>
                </c:pt>
              </c:strCache>
            </c:strRef>
          </c:tx>
          <c:spPr>
            <a:solidFill>
              <a:srgbClr val="FF0000"/>
            </a:solidFill>
          </c:spPr>
          <c:invertIfNegative val="0"/>
          <c:cat>
            <c:strRef>
              <c:f>Sheet1!$B$1:$H$1</c:f>
              <c:strCache>
                <c:ptCount val="7"/>
                <c:pt idx="0">
                  <c:v>Total</c:v>
                </c:pt>
                <c:pt idx="2">
                  <c:v>Menos de 6</c:v>
                </c:pt>
                <c:pt idx="3">
                  <c:v>Entre 6 y 10</c:v>
                </c:pt>
                <c:pt idx="4">
                  <c:v>De 11 a 13</c:v>
                </c:pt>
                <c:pt idx="5">
                  <c:v>De 14 a 16</c:v>
                </c:pt>
                <c:pt idx="6">
                  <c:v>17 o 18 años</c:v>
                </c:pt>
              </c:strCache>
            </c:strRef>
          </c:cat>
          <c:val>
            <c:numRef>
              <c:f>Sheet1!$B$6:$H$6</c:f>
              <c:numCache>
                <c:formatCode>General</c:formatCode>
                <c:ptCount val="7"/>
                <c:pt idx="0" formatCode="0%">
                  <c:v>0</c:v>
                </c:pt>
                <c:pt idx="2" formatCode="0%">
                  <c:v>0</c:v>
                </c:pt>
                <c:pt idx="3" formatCode="0%">
                  <c:v>0</c:v>
                </c:pt>
                <c:pt idx="4" formatCode="0%">
                  <c:v>0</c:v>
                </c:pt>
                <c:pt idx="5" formatCode="0%">
                  <c:v>0</c:v>
                </c:pt>
                <c:pt idx="6" formatCode="0%">
                  <c:v>0</c:v>
                </c:pt>
              </c:numCache>
            </c:numRef>
          </c:val>
        </c:ser>
        <c:ser>
          <c:idx val="5"/>
          <c:order val="5"/>
          <c:tx>
            <c:strRef>
              <c:f>Sheet1!$A$7</c:f>
              <c:strCache>
                <c:ptCount val="1"/>
                <c:pt idx="0">
                  <c:v>Muchísimo</c:v>
                </c:pt>
              </c:strCache>
            </c:strRef>
          </c:tx>
          <c:spPr>
            <a:solidFill>
              <a:srgbClr val="C00000"/>
            </a:solidFill>
          </c:spPr>
          <c:invertIfNegative val="0"/>
          <c:cat>
            <c:strRef>
              <c:f>Sheet1!$B$1:$H$1</c:f>
              <c:strCache>
                <c:ptCount val="7"/>
                <c:pt idx="0">
                  <c:v>Total</c:v>
                </c:pt>
                <c:pt idx="2">
                  <c:v>Menos de 6</c:v>
                </c:pt>
                <c:pt idx="3">
                  <c:v>Entre 6 y 10</c:v>
                </c:pt>
                <c:pt idx="4">
                  <c:v>De 11 a 13</c:v>
                </c:pt>
                <c:pt idx="5">
                  <c:v>De 14 a 16</c:v>
                </c:pt>
                <c:pt idx="6">
                  <c:v>17 o 18 años</c:v>
                </c:pt>
              </c:strCache>
            </c:strRef>
          </c:cat>
          <c:val>
            <c:numRef>
              <c:f>Sheet1!$B$7:$H$7</c:f>
              <c:numCache>
                <c:formatCode>General</c:formatCode>
                <c:ptCount val="7"/>
                <c:pt idx="0" formatCode="0%">
                  <c:v>0</c:v>
                </c:pt>
                <c:pt idx="2" formatCode="0%">
                  <c:v>0</c:v>
                </c:pt>
                <c:pt idx="3" formatCode="0%">
                  <c:v>0</c:v>
                </c:pt>
                <c:pt idx="4" formatCode="0%">
                  <c:v>0</c:v>
                </c:pt>
                <c:pt idx="5" formatCode="0%">
                  <c:v>0</c:v>
                </c:pt>
                <c:pt idx="6" formatCode="0%">
                  <c:v>0</c:v>
                </c:pt>
              </c:numCache>
            </c:numRef>
          </c:val>
        </c:ser>
        <c:dLbls>
          <c:showLegendKey val="0"/>
          <c:showVal val="0"/>
          <c:showCatName val="0"/>
          <c:showSerName val="0"/>
          <c:showPercent val="0"/>
          <c:showBubbleSize val="0"/>
        </c:dLbls>
        <c:gapWidth val="43"/>
        <c:overlap val="100"/>
        <c:axId val="89433712"/>
        <c:axId val="89434272"/>
      </c:barChart>
      <c:catAx>
        <c:axId val="8943371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89434272"/>
        <c:crosses val="autoZero"/>
        <c:auto val="1"/>
        <c:lblAlgn val="ctr"/>
        <c:lblOffset val="100"/>
        <c:noMultiLvlLbl val="0"/>
      </c:catAx>
      <c:valAx>
        <c:axId val="89434272"/>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89433712"/>
        <c:crosses val="autoZero"/>
        <c:crossBetween val="between"/>
      </c:valAx>
    </c:plotArea>
    <c:legend>
      <c:legendPos val="l"/>
      <c:layout>
        <c:manualLayout>
          <c:xMode val="edge"/>
          <c:yMode val="edge"/>
          <c:x val="5.9669068489080372E-2"/>
          <c:y val="8.2300397941818038E-2"/>
          <c:w val="9.7546674590204524E-2"/>
          <c:h val="0.76709566794418671"/>
        </c:manualLayout>
      </c:layout>
      <c:overlay val="0"/>
      <c:txPr>
        <a:bodyPr/>
        <a:lstStyle/>
        <a:p>
          <a:pPr>
            <a:defRPr sz="10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985896805813344"/>
          <c:y val="4.3074441344954285E-2"/>
          <c:w val="0.78697383034508972"/>
          <c:h val="0.71709643049689675"/>
        </c:manualLayout>
      </c:layout>
      <c:barChart>
        <c:barDir val="col"/>
        <c:grouping val="percentStacked"/>
        <c:varyColors val="0"/>
        <c:ser>
          <c:idx val="0"/>
          <c:order val="0"/>
          <c:tx>
            <c:strRef>
              <c:f>Sheet1!$A$2</c:f>
              <c:strCache>
                <c:ptCount val="1"/>
                <c:pt idx="0">
                  <c:v>No contesta</c:v>
                </c:pt>
              </c:strCache>
            </c:strRef>
          </c:tx>
          <c:spPr>
            <a:solidFill>
              <a:schemeClr val="bg2">
                <a:lumMod val="60000"/>
                <a:lumOff val="40000"/>
              </a:schemeClr>
            </a:solidFill>
          </c:spPr>
          <c:invertIfNegative val="0"/>
          <c:dLbls>
            <c:dLbl>
              <c:idx val="0"/>
              <c:layout>
                <c:manualLayout>
                  <c:x val="8.346070711749266E-3"/>
                  <c:y val="1.097323832866513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6339869281045753E-2"/>
                  <c:y val="-7.083400191464701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chemeClr val="bg1"/>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 sus amigos</c:v>
                </c:pt>
                <c:pt idx="1">
                  <c:v>En el colegio</c:v>
                </c:pt>
                <c:pt idx="2">
                  <c:v>A otras personas</c:v>
                </c:pt>
              </c:strCache>
            </c:strRef>
          </c:cat>
          <c:val>
            <c:numRef>
              <c:f>Sheet1!$B$2:$D$2</c:f>
              <c:numCache>
                <c:formatCode>0%</c:formatCode>
                <c:ptCount val="3"/>
                <c:pt idx="0">
                  <c:v>4.4999999999999998E-2</c:v>
                </c:pt>
                <c:pt idx="1">
                  <c:v>5.5999999999999994E-2</c:v>
                </c:pt>
                <c:pt idx="2">
                  <c:v>1.1000000000000001E-2</c:v>
                </c:pt>
              </c:numCache>
            </c:numRef>
          </c:val>
        </c:ser>
        <c:ser>
          <c:idx val="1"/>
          <c:order val="1"/>
          <c:tx>
            <c:strRef>
              <c:f>Sheet1!$A$3</c:f>
              <c:strCache>
                <c:ptCount val="1"/>
                <c:pt idx="0">
                  <c:v>Sí</c:v>
                </c:pt>
              </c:strCache>
            </c:strRef>
          </c:tx>
          <c:spPr>
            <a:solidFill>
              <a:srgbClr val="FFCD00"/>
            </a:solidFill>
          </c:spPr>
          <c:invertIfNegative val="0"/>
          <c:dLbls>
            <c:dLbl>
              <c:idx val="1"/>
              <c:layout>
                <c:manualLayout>
                  <c:x val="-3.5947712418300651E-2"/>
                  <c:y val="-4.6000809179588247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a:solidFill>
                      <a:schemeClr val="tx1">
                        <a:lumMod val="75000"/>
                      </a:schemeClr>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 sus amigos</c:v>
                </c:pt>
                <c:pt idx="1">
                  <c:v>En el colegio</c:v>
                </c:pt>
                <c:pt idx="2">
                  <c:v>A otras personas</c:v>
                </c:pt>
              </c:strCache>
            </c:strRef>
          </c:cat>
          <c:val>
            <c:numRef>
              <c:f>Sheet1!$B$3:$D$3</c:f>
              <c:numCache>
                <c:formatCode>0%</c:formatCode>
                <c:ptCount val="3"/>
                <c:pt idx="0">
                  <c:v>1.1000000000000001E-2</c:v>
                </c:pt>
                <c:pt idx="1">
                  <c:v>2.2000000000000002E-2</c:v>
                </c:pt>
                <c:pt idx="2">
                  <c:v>0.11199999999999999</c:v>
                </c:pt>
              </c:numCache>
            </c:numRef>
          </c:val>
        </c:ser>
        <c:ser>
          <c:idx val="2"/>
          <c:order val="2"/>
          <c:tx>
            <c:strRef>
              <c:f>Sheet1!$A$4</c:f>
              <c:strCache>
                <c:ptCount val="1"/>
                <c:pt idx="0">
                  <c:v>A veces</c:v>
                </c:pt>
              </c:strCache>
            </c:strRef>
          </c:tx>
          <c:spPr>
            <a:solidFill>
              <a:srgbClr val="6ECFF6"/>
            </a:solidFill>
          </c:spPr>
          <c:invertIfNegative val="0"/>
          <c:dLbls>
            <c:numFmt formatCode="0%" sourceLinked="0"/>
            <c:spPr>
              <a:noFill/>
              <a:ln>
                <a:noFill/>
              </a:ln>
              <a:effectLst/>
            </c:spPr>
            <c:txPr>
              <a:bodyPr/>
              <a:lstStyle/>
              <a:p>
                <a:pPr>
                  <a:defRPr sz="12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 sus amigos</c:v>
                </c:pt>
                <c:pt idx="1">
                  <c:v>En el colegio</c:v>
                </c:pt>
                <c:pt idx="2">
                  <c:v>A otras personas</c:v>
                </c:pt>
              </c:strCache>
            </c:strRef>
          </c:cat>
          <c:val>
            <c:numRef>
              <c:f>Sheet1!$B$4:$D$4</c:f>
              <c:numCache>
                <c:formatCode>0%</c:formatCode>
                <c:ptCount val="3"/>
                <c:pt idx="0">
                  <c:v>0.11199999999999999</c:v>
                </c:pt>
                <c:pt idx="1">
                  <c:v>0.13500000000000001</c:v>
                </c:pt>
                <c:pt idx="2">
                  <c:v>0.22500000000000001</c:v>
                </c:pt>
              </c:numCache>
            </c:numRef>
          </c:val>
        </c:ser>
        <c:ser>
          <c:idx val="3"/>
          <c:order val="3"/>
          <c:tx>
            <c:strRef>
              <c:f>Sheet1!$A$5</c:f>
              <c:strCache>
                <c:ptCount val="1"/>
                <c:pt idx="0">
                  <c:v>No</c:v>
                </c:pt>
              </c:strCache>
            </c:strRef>
          </c:tx>
          <c:spPr>
            <a:solidFill>
              <a:srgbClr val="8DC63F"/>
            </a:solidFill>
          </c:spPr>
          <c:invertIfNegative val="0"/>
          <c:dLbls>
            <c:spPr>
              <a:noFill/>
              <a:ln>
                <a:noFill/>
              </a:ln>
              <a:effectLst/>
            </c:spPr>
            <c:txPr>
              <a:bodyPr/>
              <a:lstStyle/>
              <a:p>
                <a:pPr algn="ctr">
                  <a:defRPr lang="es-ES" sz="12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 sus amigos</c:v>
                </c:pt>
                <c:pt idx="1">
                  <c:v>En el colegio</c:v>
                </c:pt>
                <c:pt idx="2">
                  <c:v>A otras personas</c:v>
                </c:pt>
              </c:strCache>
            </c:strRef>
          </c:cat>
          <c:val>
            <c:numRef>
              <c:f>Sheet1!$B$5:$D$5</c:f>
              <c:numCache>
                <c:formatCode>0%</c:formatCode>
                <c:ptCount val="3"/>
                <c:pt idx="0">
                  <c:v>0.83099999999999996</c:v>
                </c:pt>
                <c:pt idx="1">
                  <c:v>0.78700000000000003</c:v>
                </c:pt>
                <c:pt idx="2">
                  <c:v>0.65200000000000002</c:v>
                </c:pt>
              </c:numCache>
            </c:numRef>
          </c:val>
        </c:ser>
        <c:dLbls>
          <c:showLegendKey val="0"/>
          <c:showVal val="0"/>
          <c:showCatName val="0"/>
          <c:showSerName val="0"/>
          <c:showPercent val="0"/>
          <c:showBubbleSize val="0"/>
        </c:dLbls>
        <c:gapWidth val="43"/>
        <c:overlap val="100"/>
        <c:axId val="377131776"/>
        <c:axId val="377132336"/>
      </c:barChart>
      <c:catAx>
        <c:axId val="377131776"/>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377132336"/>
        <c:crosses val="autoZero"/>
        <c:auto val="1"/>
        <c:lblAlgn val="ctr"/>
        <c:lblOffset val="100"/>
        <c:noMultiLvlLbl val="0"/>
      </c:catAx>
      <c:valAx>
        <c:axId val="377132336"/>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377131776"/>
        <c:crosses val="autoZero"/>
        <c:crossBetween val="between"/>
      </c:valAx>
    </c:plotArea>
    <c:legend>
      <c:legendPos val="l"/>
      <c:layout>
        <c:manualLayout>
          <c:xMode val="edge"/>
          <c:yMode val="edge"/>
          <c:x val="0"/>
          <c:y val="0.13264929592892005"/>
          <c:w val="0.14510974731099788"/>
          <c:h val="0.61262428820992021"/>
        </c:manualLayout>
      </c:layout>
      <c:overlay val="0"/>
      <c:txPr>
        <a:bodyPr/>
        <a:lstStyle/>
        <a:p>
          <a:pPr>
            <a:defRPr sz="11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15333881661912"/>
          <c:y val="0.13340379497085988"/>
          <c:w val="0.73206808104470822"/>
          <c:h val="0.62315390272595494"/>
        </c:manualLayout>
      </c:layout>
      <c:barChart>
        <c:barDir val="col"/>
        <c:grouping val="percentStacked"/>
        <c:varyColors val="0"/>
        <c:ser>
          <c:idx val="0"/>
          <c:order val="0"/>
          <c:tx>
            <c:strRef>
              <c:f>Sheet1!$A$2</c:f>
              <c:strCache>
                <c:ptCount val="1"/>
                <c:pt idx="0">
                  <c:v>No contesta</c:v>
                </c:pt>
              </c:strCache>
            </c:strRef>
          </c:tx>
          <c:spPr>
            <a:solidFill>
              <a:schemeClr val="bg2">
                <a:lumMod val="60000"/>
                <a:lumOff val="4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2.4512526288374852E-2"/>
                  <c:y val="-7.676145795844280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3.2683539951638657E-3"/>
                  <c:y val="-7.5196697501931061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100">
                    <a:solidFill>
                      <a:schemeClr val="bg1"/>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Muestra enfado al inyectarse insulina</c:v>
                </c:pt>
                <c:pt idx="1">
                  <c:v>Protesta en el momento de inyectarse</c:v>
                </c:pt>
                <c:pt idx="2">
                  <c:v>Se entristece en el momento de inyectarse</c:v>
                </c:pt>
                <c:pt idx="3">
                  <c:v>Sabe si está alto o bajo de Glucosa</c:v>
                </c:pt>
              </c:strCache>
            </c:strRef>
          </c:cat>
          <c:val>
            <c:numRef>
              <c:f>Sheet1!$B$2:$E$2</c:f>
              <c:numCache>
                <c:formatCode>0%</c:formatCode>
                <c:ptCount val="4"/>
                <c:pt idx="1">
                  <c:v>1.1000000000000001E-2</c:v>
                </c:pt>
                <c:pt idx="2">
                  <c:v>2.2000000000000002E-2</c:v>
                </c:pt>
                <c:pt idx="3">
                  <c:v>1.1000000000000001E-2</c:v>
                </c:pt>
              </c:numCache>
            </c:numRef>
          </c:val>
        </c:ser>
        <c:ser>
          <c:idx val="1"/>
          <c:order val="1"/>
          <c:tx>
            <c:strRef>
              <c:f>Sheet1!$A$3</c:f>
              <c:strCache>
                <c:ptCount val="1"/>
                <c:pt idx="0">
                  <c:v>Sí</c:v>
                </c:pt>
              </c:strCache>
            </c:strRef>
          </c:tx>
          <c:spPr>
            <a:solidFill>
              <a:srgbClr val="FFCD00"/>
            </a:solidFill>
          </c:spPr>
          <c:invertIfNegative val="0"/>
          <c:dLbls>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Muestra enfado al inyectarse insulina</c:v>
                </c:pt>
                <c:pt idx="1">
                  <c:v>Protesta en el momento de inyectarse</c:v>
                </c:pt>
                <c:pt idx="2">
                  <c:v>Se entristece en el momento de inyectarse</c:v>
                </c:pt>
                <c:pt idx="3">
                  <c:v>Sabe si está alto o bajo de Glucosa</c:v>
                </c:pt>
              </c:strCache>
            </c:strRef>
          </c:cat>
          <c:val>
            <c:numRef>
              <c:f>Sheet1!$B$3:$E$3</c:f>
              <c:numCache>
                <c:formatCode>0%</c:formatCode>
                <c:ptCount val="4"/>
                <c:pt idx="0">
                  <c:v>3.4000000000000002E-2</c:v>
                </c:pt>
                <c:pt idx="1">
                  <c:v>6.7000000000000004E-2</c:v>
                </c:pt>
                <c:pt idx="2">
                  <c:v>6.7000000000000004E-2</c:v>
                </c:pt>
                <c:pt idx="3">
                  <c:v>0.80900000000000005</c:v>
                </c:pt>
              </c:numCache>
            </c:numRef>
          </c:val>
        </c:ser>
        <c:ser>
          <c:idx val="2"/>
          <c:order val="2"/>
          <c:tx>
            <c:strRef>
              <c:f>Sheet1!$A$4</c:f>
              <c:strCache>
                <c:ptCount val="1"/>
                <c:pt idx="0">
                  <c:v>A veces</c:v>
                </c:pt>
              </c:strCache>
            </c:strRef>
          </c:tx>
          <c:spPr>
            <a:solidFill>
              <a:srgbClr val="6ECFF6"/>
            </a:solidFill>
          </c:spPr>
          <c:invertIfNegative val="0"/>
          <c:dLbls>
            <c:numFmt formatCode="0%" sourceLinked="0"/>
            <c:spPr>
              <a:noFill/>
              <a:ln>
                <a:noFill/>
              </a:ln>
              <a:effectLst/>
            </c:spPr>
            <c:txPr>
              <a:bodyPr/>
              <a:lstStyle/>
              <a:p>
                <a:pPr>
                  <a:defRPr sz="1200">
                    <a:solidFill>
                      <a:schemeClr val="bg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Muestra enfado al inyectarse insulina</c:v>
                </c:pt>
                <c:pt idx="1">
                  <c:v>Protesta en el momento de inyectarse</c:v>
                </c:pt>
                <c:pt idx="2">
                  <c:v>Se entristece en el momento de inyectarse</c:v>
                </c:pt>
                <c:pt idx="3">
                  <c:v>Sabe si está alto o bajo de Glucosa</c:v>
                </c:pt>
              </c:strCache>
            </c:strRef>
          </c:cat>
          <c:val>
            <c:numRef>
              <c:f>Sheet1!$B$4:$E$4</c:f>
              <c:numCache>
                <c:formatCode>0%</c:formatCode>
                <c:ptCount val="4"/>
                <c:pt idx="0">
                  <c:v>0.39299999999999996</c:v>
                </c:pt>
                <c:pt idx="1">
                  <c:v>0.40399999999999997</c:v>
                </c:pt>
                <c:pt idx="2">
                  <c:v>0.27</c:v>
                </c:pt>
                <c:pt idx="3">
                  <c:v>0.124</c:v>
                </c:pt>
              </c:numCache>
            </c:numRef>
          </c:val>
        </c:ser>
        <c:ser>
          <c:idx val="3"/>
          <c:order val="3"/>
          <c:tx>
            <c:strRef>
              <c:f>Sheet1!$A$5</c:f>
              <c:strCache>
                <c:ptCount val="1"/>
                <c:pt idx="0">
                  <c:v>No</c:v>
                </c:pt>
              </c:strCache>
            </c:strRef>
          </c:tx>
          <c:spPr>
            <a:solidFill>
              <a:srgbClr val="8DC63F"/>
            </a:solidFill>
          </c:spPr>
          <c:invertIfNegative val="0"/>
          <c:dLbls>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Muestra enfado al inyectarse insulina</c:v>
                </c:pt>
                <c:pt idx="1">
                  <c:v>Protesta en el momento de inyectarse</c:v>
                </c:pt>
                <c:pt idx="2">
                  <c:v>Se entristece en el momento de inyectarse</c:v>
                </c:pt>
                <c:pt idx="3">
                  <c:v>Sabe si está alto o bajo de Glucosa</c:v>
                </c:pt>
              </c:strCache>
            </c:strRef>
          </c:cat>
          <c:val>
            <c:numRef>
              <c:f>Sheet1!$B$5:$E$5</c:f>
              <c:numCache>
                <c:formatCode>0%</c:formatCode>
                <c:ptCount val="4"/>
                <c:pt idx="0">
                  <c:v>0.57299999999999995</c:v>
                </c:pt>
                <c:pt idx="1">
                  <c:v>0.51700000000000002</c:v>
                </c:pt>
                <c:pt idx="2">
                  <c:v>0.64</c:v>
                </c:pt>
                <c:pt idx="3">
                  <c:v>5.5999999999999994E-2</c:v>
                </c:pt>
              </c:numCache>
            </c:numRef>
          </c:val>
        </c:ser>
        <c:dLbls>
          <c:showLegendKey val="0"/>
          <c:showVal val="0"/>
          <c:showCatName val="0"/>
          <c:showSerName val="0"/>
          <c:showPercent val="0"/>
          <c:showBubbleSize val="0"/>
        </c:dLbls>
        <c:gapWidth val="43"/>
        <c:overlap val="100"/>
        <c:axId val="377132896"/>
        <c:axId val="426198560"/>
      </c:barChart>
      <c:catAx>
        <c:axId val="377132896"/>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426198560"/>
        <c:crosses val="autoZero"/>
        <c:auto val="1"/>
        <c:lblAlgn val="ctr"/>
        <c:lblOffset val="100"/>
        <c:noMultiLvlLbl val="0"/>
      </c:catAx>
      <c:valAx>
        <c:axId val="42619856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377132896"/>
        <c:crosses val="autoZero"/>
        <c:crossBetween val="between"/>
      </c:valAx>
    </c:plotArea>
    <c:legend>
      <c:legendPos val="l"/>
      <c:layout>
        <c:manualLayout>
          <c:xMode val="edge"/>
          <c:yMode val="edge"/>
          <c:x val="1.3759255618223314E-2"/>
          <c:y val="0.13264929592892005"/>
          <c:w val="0.10427220190295408"/>
          <c:h val="0.58238108176157888"/>
        </c:manualLayout>
      </c:layout>
      <c:overlay val="0"/>
      <c:txPr>
        <a:bodyPr/>
        <a:lstStyle/>
        <a:p>
          <a:pPr>
            <a:defRPr sz="11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03282955762575"/>
          <c:y val="4.3074441344954285E-2"/>
          <c:w val="0.72179995712489464"/>
          <c:h val="0.71709643049689675"/>
        </c:manualLayout>
      </c:layout>
      <c:barChart>
        <c:barDir val="col"/>
        <c:grouping val="percentStacked"/>
        <c:varyColors val="0"/>
        <c:ser>
          <c:idx val="0"/>
          <c:order val="0"/>
          <c:tx>
            <c:strRef>
              <c:f>Sheet1!$A$2</c:f>
              <c:strCache>
                <c:ptCount val="1"/>
                <c:pt idx="0">
                  <c:v>No contesta</c:v>
                </c:pt>
              </c:strCache>
            </c:strRef>
          </c:tx>
          <c:spPr>
            <a:solidFill>
              <a:schemeClr val="bg2">
                <a:lumMod val="60000"/>
                <a:lumOff val="40000"/>
              </a:schemeClr>
            </a:solidFill>
          </c:spPr>
          <c:invertIfNegative val="0"/>
          <c:dLbls>
            <c:numFmt formatCode="0%" sourceLinked="0"/>
            <c:spPr>
              <a:noFill/>
              <a:ln>
                <a:noFill/>
              </a:ln>
              <a:effectLst/>
            </c:spPr>
            <c:txPr>
              <a:bodyPr anchor="t" anchorCtr="0"/>
              <a:lstStyle/>
              <a:p>
                <a:pPr>
                  <a:defRPr sz="1200">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Sabe medirse la glucemia</c:v>
                </c:pt>
                <c:pt idx="1">
                  <c:v>Sabe pincharse insulina</c:v>
                </c:pt>
                <c:pt idx="2">
                  <c:v>Sabe decidir la cantidad de insulina</c:v>
                </c:pt>
              </c:strCache>
            </c:strRef>
          </c:cat>
          <c:val>
            <c:numRef>
              <c:f>Sheet1!$B$2:$D$2</c:f>
              <c:numCache>
                <c:formatCode>0%</c:formatCode>
                <c:ptCount val="3"/>
                <c:pt idx="1">
                  <c:v>2.2000000000000002E-2</c:v>
                </c:pt>
                <c:pt idx="2">
                  <c:v>1.1000000000000001E-2</c:v>
                </c:pt>
              </c:numCache>
            </c:numRef>
          </c:val>
        </c:ser>
        <c:ser>
          <c:idx val="1"/>
          <c:order val="1"/>
          <c:tx>
            <c:strRef>
              <c:f>Sheet1!$A$3</c:f>
              <c:strCache>
                <c:ptCount val="1"/>
                <c:pt idx="0">
                  <c:v>No</c:v>
                </c:pt>
              </c:strCache>
            </c:strRef>
          </c:tx>
          <c:spPr>
            <a:solidFill>
              <a:srgbClr val="FFCD00"/>
            </a:solidFill>
          </c:spPr>
          <c:invertIfNegative val="0"/>
          <c:dLbls>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Sabe medirse la glucemia</c:v>
                </c:pt>
                <c:pt idx="1">
                  <c:v>Sabe pincharse insulina</c:v>
                </c:pt>
                <c:pt idx="2">
                  <c:v>Sabe decidir la cantidad de insulina</c:v>
                </c:pt>
              </c:strCache>
            </c:strRef>
          </c:cat>
          <c:val>
            <c:numRef>
              <c:f>Sheet1!$B$3:$D$3</c:f>
              <c:numCache>
                <c:formatCode>0%</c:formatCode>
                <c:ptCount val="3"/>
                <c:pt idx="0">
                  <c:v>6.7000000000000004E-2</c:v>
                </c:pt>
                <c:pt idx="1">
                  <c:v>0.157</c:v>
                </c:pt>
                <c:pt idx="2">
                  <c:v>0.39299999999999996</c:v>
                </c:pt>
              </c:numCache>
            </c:numRef>
          </c:val>
        </c:ser>
        <c:ser>
          <c:idx val="2"/>
          <c:order val="2"/>
          <c:tx>
            <c:strRef>
              <c:f>Sheet1!$A$4</c:f>
              <c:strCache>
                <c:ptCount val="1"/>
                <c:pt idx="0">
                  <c:v>Sí</c:v>
                </c:pt>
              </c:strCache>
            </c:strRef>
          </c:tx>
          <c:spPr>
            <a:solidFill>
              <a:srgbClr val="8DC63F"/>
            </a:solidFill>
          </c:spPr>
          <c:invertIfNegative val="0"/>
          <c:dLbls>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Sabe medirse la glucemia</c:v>
                </c:pt>
                <c:pt idx="1">
                  <c:v>Sabe pincharse insulina</c:v>
                </c:pt>
                <c:pt idx="2">
                  <c:v>Sabe decidir la cantidad de insulina</c:v>
                </c:pt>
              </c:strCache>
            </c:strRef>
          </c:cat>
          <c:val>
            <c:numRef>
              <c:f>Sheet1!$B$4:$D$4</c:f>
              <c:numCache>
                <c:formatCode>0%</c:formatCode>
                <c:ptCount val="3"/>
                <c:pt idx="0">
                  <c:v>0.93299999999999994</c:v>
                </c:pt>
                <c:pt idx="1">
                  <c:v>0.82</c:v>
                </c:pt>
                <c:pt idx="2">
                  <c:v>0.59599999999999997</c:v>
                </c:pt>
              </c:numCache>
            </c:numRef>
          </c:val>
        </c:ser>
        <c:dLbls>
          <c:showLegendKey val="0"/>
          <c:showVal val="0"/>
          <c:showCatName val="0"/>
          <c:showSerName val="0"/>
          <c:showPercent val="0"/>
          <c:showBubbleSize val="0"/>
        </c:dLbls>
        <c:gapWidth val="43"/>
        <c:overlap val="100"/>
        <c:axId val="426201920"/>
        <c:axId val="427726160"/>
      </c:barChart>
      <c:catAx>
        <c:axId val="42620192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427726160"/>
        <c:crosses val="autoZero"/>
        <c:auto val="1"/>
        <c:lblAlgn val="ctr"/>
        <c:lblOffset val="100"/>
        <c:noMultiLvlLbl val="0"/>
      </c:catAx>
      <c:valAx>
        <c:axId val="42772616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26201920"/>
        <c:crosses val="autoZero"/>
        <c:crossBetween val="between"/>
      </c:valAx>
    </c:plotArea>
    <c:legend>
      <c:legendPos val="l"/>
      <c:layout>
        <c:manualLayout>
          <c:xMode val="edge"/>
          <c:yMode val="edge"/>
          <c:x val="6.9289668523367541E-3"/>
          <c:y val="0.13057335066399176"/>
          <c:w val="0.21041039286044075"/>
          <c:h val="0.58438349908847553"/>
        </c:manualLayout>
      </c:layout>
      <c:overlay val="0"/>
      <c:txPr>
        <a:bodyPr/>
        <a:lstStyle/>
        <a:p>
          <a:pPr>
            <a:defRPr sz="11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rgbClr val="8DC63F"/>
            </a:solidFill>
          </c:spPr>
          <c:invertIfNegative val="0"/>
          <c:dLbls>
            <c:numFmt formatCode="0%" sourceLinked="0"/>
            <c:spPr>
              <a:noFill/>
              <a:ln>
                <a:noFill/>
              </a:ln>
              <a:effectLst/>
            </c:spPr>
            <c:txPr>
              <a:bodyPr anchor="t" anchorCtr="0"/>
              <a:lstStyle/>
              <a:p>
                <a:pPr>
                  <a:defRPr sz="1200" b="1">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0.00%</c:formatCode>
                <c:ptCount val="5"/>
                <c:pt idx="0">
                  <c:v>0.16699999999999998</c:v>
                </c:pt>
                <c:pt idx="1">
                  <c:v>0.97</c:v>
                </c:pt>
                <c:pt idx="2">
                  <c:v>1</c:v>
                </c:pt>
                <c:pt idx="3">
                  <c:v>1</c:v>
                </c:pt>
                <c:pt idx="4">
                  <c:v>1</c:v>
                </c:pt>
              </c:numCache>
            </c:numRef>
          </c:val>
        </c:ser>
        <c:dLbls>
          <c:showLegendKey val="0"/>
          <c:showVal val="0"/>
          <c:showCatName val="0"/>
          <c:showSerName val="0"/>
          <c:showPercent val="0"/>
          <c:showBubbleSize val="0"/>
        </c:dLbls>
        <c:gapWidth val="43"/>
        <c:overlap val="100"/>
        <c:axId val="427728400"/>
        <c:axId val="427728960"/>
      </c:barChart>
      <c:catAx>
        <c:axId val="42772840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427728960"/>
        <c:crosses val="autoZero"/>
        <c:auto val="1"/>
        <c:lblAlgn val="ctr"/>
        <c:lblOffset val="100"/>
        <c:noMultiLvlLbl val="0"/>
      </c:catAx>
      <c:valAx>
        <c:axId val="427728960"/>
        <c:scaling>
          <c:orientation val="minMax"/>
          <c:max val="1"/>
          <c:min val="0"/>
        </c:scaling>
        <c:delete val="0"/>
        <c:axPos val="l"/>
        <c:numFmt formatCode="0.0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27728400"/>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rgbClr val="8DC63F"/>
            </a:solidFill>
          </c:spPr>
          <c:invertIfNegative val="0"/>
          <c:dLbls>
            <c:numFmt formatCode="0%" sourceLinked="0"/>
            <c:spPr>
              <a:noFill/>
              <a:ln>
                <a:noFill/>
              </a:ln>
              <a:effectLst/>
            </c:spPr>
            <c:txPr>
              <a:bodyPr anchor="t" anchorCtr="0"/>
              <a:lstStyle/>
              <a:p>
                <a:pPr>
                  <a:defRPr sz="1200" b="1">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c:v>
                </c:pt>
                <c:pt idx="1">
                  <c:v>0.69700000000000006</c:v>
                </c:pt>
                <c:pt idx="2">
                  <c:v>1</c:v>
                </c:pt>
                <c:pt idx="3">
                  <c:v>1</c:v>
                </c:pt>
                <c:pt idx="4">
                  <c:v>1</c:v>
                </c:pt>
              </c:numCache>
            </c:numRef>
          </c:val>
        </c:ser>
        <c:dLbls>
          <c:showLegendKey val="0"/>
          <c:showVal val="0"/>
          <c:showCatName val="0"/>
          <c:showSerName val="0"/>
          <c:showPercent val="0"/>
          <c:showBubbleSize val="0"/>
        </c:dLbls>
        <c:gapWidth val="43"/>
        <c:overlap val="100"/>
        <c:axId val="427731200"/>
        <c:axId val="427731760"/>
      </c:barChart>
      <c:catAx>
        <c:axId val="42773120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427731760"/>
        <c:crosses val="autoZero"/>
        <c:auto val="1"/>
        <c:lblAlgn val="ctr"/>
        <c:lblOffset val="100"/>
        <c:noMultiLvlLbl val="0"/>
      </c:catAx>
      <c:valAx>
        <c:axId val="427731760"/>
        <c:scaling>
          <c:orientation val="minMax"/>
          <c:max val="1"/>
          <c:min val="0"/>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27731200"/>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rgbClr val="8DC63F"/>
            </a:solidFill>
          </c:spPr>
          <c:invertIfNegative val="0"/>
          <c:dLbls>
            <c:numFmt formatCode="0%" sourceLinked="0"/>
            <c:spPr>
              <a:noFill/>
              <a:ln>
                <a:noFill/>
              </a:ln>
              <a:effectLst/>
            </c:spPr>
            <c:txPr>
              <a:bodyPr anchor="t" anchorCtr="0"/>
              <a:lstStyle/>
              <a:p>
                <a:pPr>
                  <a:defRPr sz="1200" b="1">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Entre 6 y 10</c:v>
                </c:pt>
                <c:pt idx="2">
                  <c:v>De 11 a 13</c:v>
                </c:pt>
                <c:pt idx="3">
                  <c:v>De 14 a 16</c:v>
                </c:pt>
                <c:pt idx="4">
                  <c:v>17 o 18 años</c:v>
                </c:pt>
              </c:strCache>
            </c:strRef>
          </c:cat>
          <c:val>
            <c:numRef>
              <c:f>Sheet1!$B$2:$F$2</c:f>
              <c:numCache>
                <c:formatCode>0%</c:formatCode>
                <c:ptCount val="5"/>
                <c:pt idx="0">
                  <c:v>0</c:v>
                </c:pt>
                <c:pt idx="1">
                  <c:v>0.30299999999999999</c:v>
                </c:pt>
                <c:pt idx="2">
                  <c:v>0.76</c:v>
                </c:pt>
                <c:pt idx="3">
                  <c:v>0.94700000000000006</c:v>
                </c:pt>
                <c:pt idx="4">
                  <c:v>1</c:v>
                </c:pt>
              </c:numCache>
            </c:numRef>
          </c:val>
        </c:ser>
        <c:dLbls>
          <c:showLegendKey val="0"/>
          <c:showVal val="0"/>
          <c:showCatName val="0"/>
          <c:showSerName val="0"/>
          <c:showPercent val="0"/>
          <c:showBubbleSize val="0"/>
        </c:dLbls>
        <c:gapWidth val="43"/>
        <c:overlap val="100"/>
        <c:axId val="428424672"/>
        <c:axId val="428425232"/>
      </c:barChart>
      <c:catAx>
        <c:axId val="42842467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428425232"/>
        <c:crosses val="autoZero"/>
        <c:auto val="1"/>
        <c:lblAlgn val="ctr"/>
        <c:lblOffset val="100"/>
        <c:noMultiLvlLbl val="0"/>
      </c:catAx>
      <c:valAx>
        <c:axId val="428425232"/>
        <c:scaling>
          <c:orientation val="minMax"/>
          <c:max val="1"/>
          <c:min val="0"/>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28424672"/>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87239145174495"/>
          <c:y val="8.6432531085388981E-2"/>
          <c:w val="0.82896045736337121"/>
          <c:h val="0.67373834075646211"/>
        </c:manualLayout>
      </c:layout>
      <c:barChart>
        <c:barDir val="col"/>
        <c:grouping val="percentStacked"/>
        <c:varyColors val="0"/>
        <c:ser>
          <c:idx val="0"/>
          <c:order val="0"/>
          <c:tx>
            <c:strRef>
              <c:f>Sheet1!$A$2</c:f>
              <c:strCache>
                <c:ptCount val="1"/>
                <c:pt idx="0">
                  <c:v>No contesta</c:v>
                </c:pt>
              </c:strCache>
            </c:strRef>
          </c:tx>
          <c:spPr>
            <a:solidFill>
              <a:schemeClr val="bg2">
                <a:lumMod val="60000"/>
                <a:lumOff val="4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1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Entre 6 y 10</c:v>
                </c:pt>
                <c:pt idx="4">
                  <c:v>De 11 a 13</c:v>
                </c:pt>
                <c:pt idx="5">
                  <c:v>De 14 a 16</c:v>
                </c:pt>
                <c:pt idx="6">
                  <c:v>17 o 18 años</c:v>
                </c:pt>
              </c:strCache>
            </c:strRef>
          </c:cat>
          <c:val>
            <c:numRef>
              <c:f>Sheet1!$B$2:$H$2</c:f>
              <c:numCache>
                <c:formatCode>General</c:formatCode>
                <c:ptCount val="7"/>
                <c:pt idx="0" formatCode="0%">
                  <c:v>1.1000000000000001E-2</c:v>
                </c:pt>
                <c:pt idx="2" formatCode="0%">
                  <c:v>0</c:v>
                </c:pt>
                <c:pt idx="3" formatCode="0%">
                  <c:v>0.03</c:v>
                </c:pt>
                <c:pt idx="4" formatCode="0%">
                  <c:v>0</c:v>
                </c:pt>
                <c:pt idx="5" formatCode="0%">
                  <c:v>0</c:v>
                </c:pt>
                <c:pt idx="6" formatCode="0%">
                  <c:v>0</c:v>
                </c:pt>
              </c:numCache>
            </c:numRef>
          </c:val>
        </c:ser>
        <c:ser>
          <c:idx val="1"/>
          <c:order val="1"/>
          <c:tx>
            <c:strRef>
              <c:f>Sheet1!$A$3</c:f>
              <c:strCache>
                <c:ptCount val="1"/>
                <c:pt idx="0">
                  <c:v>Malo</c:v>
                </c:pt>
              </c:strCache>
            </c:strRef>
          </c:tx>
          <c:spPr>
            <a:solidFill>
              <a:srgbClr val="C00000"/>
            </a:solidFill>
          </c:spPr>
          <c:invertIfNegative val="0"/>
          <c:dPt>
            <c:idx val="0"/>
            <c:invertIfNegative val="0"/>
            <c:bubble3D val="0"/>
          </c:dPt>
          <c:dLbls>
            <c:dLbl>
              <c:idx val="6"/>
              <c:delete val="1"/>
              <c:extLst>
                <c:ext xmlns:c15="http://schemas.microsoft.com/office/drawing/2012/chart" uri="{CE6537A1-D6FC-4f65-9D91-7224C49458BB}"/>
              </c:extLst>
            </c:dLbl>
            <c:numFmt formatCode="0%" sourceLinked="0"/>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Entre 6 y 10</c:v>
                </c:pt>
                <c:pt idx="4">
                  <c:v>De 11 a 13</c:v>
                </c:pt>
                <c:pt idx="5">
                  <c:v>De 14 a 16</c:v>
                </c:pt>
                <c:pt idx="6">
                  <c:v>17 o 18 años</c:v>
                </c:pt>
              </c:strCache>
            </c:strRef>
          </c:cat>
          <c:val>
            <c:numRef>
              <c:f>Sheet1!$B$3:$H$3</c:f>
              <c:numCache>
                <c:formatCode>General</c:formatCode>
                <c:ptCount val="7"/>
                <c:pt idx="0" formatCode="0%">
                  <c:v>0.09</c:v>
                </c:pt>
                <c:pt idx="2" formatCode="0%">
                  <c:v>0.16699999999999998</c:v>
                </c:pt>
                <c:pt idx="3" formatCode="0%">
                  <c:v>6.0999999999999999E-2</c:v>
                </c:pt>
                <c:pt idx="4" formatCode="0%">
                  <c:v>0.16</c:v>
                </c:pt>
                <c:pt idx="5" formatCode="0%">
                  <c:v>5.2999999999999999E-2</c:v>
                </c:pt>
                <c:pt idx="6" formatCode="0%">
                  <c:v>0</c:v>
                </c:pt>
              </c:numCache>
            </c:numRef>
          </c:val>
        </c:ser>
        <c:ser>
          <c:idx val="2"/>
          <c:order val="2"/>
          <c:tx>
            <c:strRef>
              <c:f>Sheet1!$A$4</c:f>
              <c:strCache>
                <c:ptCount val="1"/>
                <c:pt idx="0">
                  <c:v>Regular</c:v>
                </c:pt>
              </c:strCache>
            </c:strRef>
          </c:tx>
          <c:spPr>
            <a:solidFill>
              <a:srgbClr val="FFCD00"/>
            </a:solidFill>
          </c:spPr>
          <c:invertIfNegative val="0"/>
          <c:dLbls>
            <c:numFmt formatCode="0%" sourceLinked="0"/>
            <c:spPr>
              <a:noFill/>
              <a:ln>
                <a:noFill/>
              </a:ln>
              <a:effectLst/>
            </c:spPr>
            <c:txPr>
              <a:bodyPr/>
              <a:lstStyle/>
              <a:p>
                <a:pPr>
                  <a:defRPr sz="1100">
                    <a:solidFill>
                      <a:schemeClr val="bg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Entre 6 y 10</c:v>
                </c:pt>
                <c:pt idx="4">
                  <c:v>De 11 a 13</c:v>
                </c:pt>
                <c:pt idx="5">
                  <c:v>De 14 a 16</c:v>
                </c:pt>
                <c:pt idx="6">
                  <c:v>17 o 18 años</c:v>
                </c:pt>
              </c:strCache>
            </c:strRef>
          </c:cat>
          <c:val>
            <c:numRef>
              <c:f>Sheet1!$B$4:$H$4</c:f>
              <c:numCache>
                <c:formatCode>General</c:formatCode>
                <c:ptCount val="7"/>
                <c:pt idx="0" formatCode="0%">
                  <c:v>0.14599999999999999</c:v>
                </c:pt>
                <c:pt idx="2" formatCode="0%">
                  <c:v>0.16699999999999998</c:v>
                </c:pt>
                <c:pt idx="3" formatCode="0%">
                  <c:v>0.121</c:v>
                </c:pt>
                <c:pt idx="4" formatCode="0%">
                  <c:v>0.16</c:v>
                </c:pt>
                <c:pt idx="5" formatCode="0%">
                  <c:v>0.158</c:v>
                </c:pt>
                <c:pt idx="6" formatCode="0%">
                  <c:v>0.16699999999999998</c:v>
                </c:pt>
              </c:numCache>
            </c:numRef>
          </c:val>
        </c:ser>
        <c:ser>
          <c:idx val="3"/>
          <c:order val="3"/>
          <c:tx>
            <c:strRef>
              <c:f>Sheet1!$A$5</c:f>
              <c:strCache>
                <c:ptCount val="1"/>
                <c:pt idx="0">
                  <c:v>Aceptable</c:v>
                </c:pt>
              </c:strCache>
            </c:strRef>
          </c:tx>
          <c:spPr>
            <a:solidFill>
              <a:srgbClr val="B9E5FB"/>
            </a:solidFill>
          </c:spPr>
          <c:invertIfNegative val="0"/>
          <c:dLbls>
            <c:spPr>
              <a:noFill/>
              <a:ln>
                <a:noFill/>
              </a:ln>
              <a:effectLst/>
            </c:spPr>
            <c:txPr>
              <a:bodyPr/>
              <a:lstStyle/>
              <a:p>
                <a:pPr>
                  <a:defRPr sz="11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Entre 6 y 10</c:v>
                </c:pt>
                <c:pt idx="4">
                  <c:v>De 11 a 13</c:v>
                </c:pt>
                <c:pt idx="5">
                  <c:v>De 14 a 16</c:v>
                </c:pt>
                <c:pt idx="6">
                  <c:v>17 o 18 años</c:v>
                </c:pt>
              </c:strCache>
            </c:strRef>
          </c:cat>
          <c:val>
            <c:numRef>
              <c:f>Sheet1!$B$5:$H$5</c:f>
              <c:numCache>
                <c:formatCode>General</c:formatCode>
                <c:ptCount val="7"/>
                <c:pt idx="0" formatCode="0%">
                  <c:v>0.21299999999999999</c:v>
                </c:pt>
                <c:pt idx="2" formatCode="0%">
                  <c:v>0.33299999999999996</c:v>
                </c:pt>
                <c:pt idx="3" formatCode="0%">
                  <c:v>0.21199999999999999</c:v>
                </c:pt>
                <c:pt idx="4" formatCode="0%">
                  <c:v>0.2</c:v>
                </c:pt>
                <c:pt idx="5" formatCode="0%">
                  <c:v>0.105</c:v>
                </c:pt>
                <c:pt idx="6" formatCode="0%">
                  <c:v>0.5</c:v>
                </c:pt>
              </c:numCache>
            </c:numRef>
          </c:val>
        </c:ser>
        <c:ser>
          <c:idx val="4"/>
          <c:order val="4"/>
          <c:tx>
            <c:strRef>
              <c:f>Sheet1!$A$6</c:f>
              <c:strCache>
                <c:ptCount val="1"/>
                <c:pt idx="0">
                  <c:v>Bueno</c:v>
                </c:pt>
              </c:strCache>
            </c:strRef>
          </c:tx>
          <c:spPr>
            <a:solidFill>
              <a:srgbClr val="8DC63F"/>
            </a:solidFill>
          </c:spPr>
          <c:invertIfNegative val="0"/>
          <c:dLbls>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Entre 6 y 10</c:v>
                </c:pt>
                <c:pt idx="4">
                  <c:v>De 11 a 13</c:v>
                </c:pt>
                <c:pt idx="5">
                  <c:v>De 14 a 16</c:v>
                </c:pt>
                <c:pt idx="6">
                  <c:v>17 o 18 años</c:v>
                </c:pt>
              </c:strCache>
            </c:strRef>
          </c:cat>
          <c:val>
            <c:numRef>
              <c:f>Sheet1!$B$6:$H$6</c:f>
              <c:numCache>
                <c:formatCode>General</c:formatCode>
                <c:ptCount val="7"/>
                <c:pt idx="0" formatCode="0%">
                  <c:v>0.47200000000000003</c:v>
                </c:pt>
                <c:pt idx="2" formatCode="0%">
                  <c:v>0.33299999999999996</c:v>
                </c:pt>
                <c:pt idx="3" formatCode="0%">
                  <c:v>0.51500000000000001</c:v>
                </c:pt>
                <c:pt idx="4" formatCode="0%">
                  <c:v>0.36</c:v>
                </c:pt>
                <c:pt idx="5" formatCode="0%">
                  <c:v>0.63200000000000001</c:v>
                </c:pt>
                <c:pt idx="6" formatCode="0%">
                  <c:v>0.33299999999999996</c:v>
                </c:pt>
              </c:numCache>
            </c:numRef>
          </c:val>
        </c:ser>
        <c:ser>
          <c:idx val="5"/>
          <c:order val="5"/>
          <c:tx>
            <c:strRef>
              <c:f>Sheet1!$A$7</c:f>
              <c:strCache>
                <c:ptCount val="1"/>
                <c:pt idx="0">
                  <c:v>Óptimo</c:v>
                </c:pt>
              </c:strCache>
            </c:strRef>
          </c:tx>
          <c:spPr>
            <a:solidFill>
              <a:srgbClr val="00B050"/>
            </a:solidFill>
          </c:spPr>
          <c:invertIfNegative val="0"/>
          <c:dLbls>
            <c:dLbl>
              <c:idx val="2"/>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Entre 6 y 10</c:v>
                </c:pt>
                <c:pt idx="4">
                  <c:v>De 11 a 13</c:v>
                </c:pt>
                <c:pt idx="5">
                  <c:v>De 14 a 16</c:v>
                </c:pt>
                <c:pt idx="6">
                  <c:v>17 o 18 años</c:v>
                </c:pt>
              </c:strCache>
            </c:strRef>
          </c:cat>
          <c:val>
            <c:numRef>
              <c:f>Sheet1!$B$7:$H$7</c:f>
              <c:numCache>
                <c:formatCode>General</c:formatCode>
                <c:ptCount val="7"/>
                <c:pt idx="0" formatCode="0%">
                  <c:v>6.7000000000000004E-2</c:v>
                </c:pt>
                <c:pt idx="2" formatCode="0%">
                  <c:v>0</c:v>
                </c:pt>
                <c:pt idx="3" formatCode="0%">
                  <c:v>6.0999999999999999E-2</c:v>
                </c:pt>
                <c:pt idx="4" formatCode="0%">
                  <c:v>0.12</c:v>
                </c:pt>
                <c:pt idx="5" formatCode="0%">
                  <c:v>5.2999999999999999E-2</c:v>
                </c:pt>
                <c:pt idx="6" formatCode="0%">
                  <c:v>0</c:v>
                </c:pt>
              </c:numCache>
            </c:numRef>
          </c:val>
        </c:ser>
        <c:dLbls>
          <c:showLegendKey val="0"/>
          <c:showVal val="0"/>
          <c:showCatName val="0"/>
          <c:showSerName val="0"/>
          <c:showPercent val="0"/>
          <c:showBubbleSize val="0"/>
        </c:dLbls>
        <c:gapWidth val="43"/>
        <c:overlap val="100"/>
        <c:axId val="428430272"/>
        <c:axId val="428430832"/>
      </c:barChart>
      <c:catAx>
        <c:axId val="42843027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428430832"/>
        <c:crosses val="autoZero"/>
        <c:auto val="1"/>
        <c:lblAlgn val="ctr"/>
        <c:lblOffset val="100"/>
        <c:noMultiLvlLbl val="0"/>
      </c:catAx>
      <c:valAx>
        <c:axId val="428430832"/>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28430272"/>
        <c:crosses val="autoZero"/>
        <c:crossBetween val="between"/>
      </c:valAx>
    </c:plotArea>
    <c:legend>
      <c:legendPos val="l"/>
      <c:layout>
        <c:manualLayout>
          <c:xMode val="edge"/>
          <c:yMode val="edge"/>
          <c:x val="7.7502128333474148E-3"/>
          <c:y val="8.929120618848535E-2"/>
          <c:w val="9.5521736933175727E-2"/>
          <c:h val="0.67023469984338169"/>
        </c:manualLayout>
      </c:layout>
      <c:overlay val="0"/>
      <c:txPr>
        <a:bodyPr/>
        <a:lstStyle/>
        <a:p>
          <a:pPr>
            <a:defRPr sz="10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20065426604279"/>
          <c:y val="6.049003668188347E-2"/>
          <c:w val="0.54180514518199963"/>
          <c:h val="0.87118644067796613"/>
        </c:manualLayout>
      </c:layout>
      <c:barChart>
        <c:barDir val="bar"/>
        <c:grouping val="clustered"/>
        <c:varyColors val="0"/>
        <c:ser>
          <c:idx val="0"/>
          <c:order val="0"/>
          <c:spPr>
            <a:solidFill>
              <a:srgbClr val="00B0F0"/>
            </a:solidFill>
            <a:ln w="16260">
              <a:noFill/>
            </a:ln>
          </c:spPr>
          <c:invertIfNegative val="0"/>
          <c:dLbls>
            <c:numFmt formatCode="0%" sourceLinked="0"/>
            <c:spPr>
              <a:noFill/>
              <a:ln w="16260">
                <a:noFill/>
              </a:ln>
            </c:spPr>
            <c:txPr>
              <a:bodyPr/>
              <a:lstStyle/>
              <a:p>
                <a:pPr>
                  <a:defRPr sz="14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Zumo / refresco</c:v>
                </c:pt>
                <c:pt idx="1">
                  <c:v>Galletas</c:v>
                </c:pt>
                <c:pt idx="2">
                  <c:v>Pastilla o gel de glucosa</c:v>
                </c:pt>
                <c:pt idx="3">
                  <c:v>Azúcar</c:v>
                </c:pt>
                <c:pt idx="4">
                  <c:v>Caramelo</c:v>
                </c:pt>
                <c:pt idx="5">
                  <c:v>Otros productos</c:v>
                </c:pt>
                <c:pt idx="6">
                  <c:v>Nada</c:v>
                </c:pt>
              </c:strCache>
            </c:strRef>
          </c:cat>
          <c:val>
            <c:numRef>
              <c:f>Sheet1!$B$2:$B$8</c:f>
              <c:numCache>
                <c:formatCode>0%</c:formatCode>
                <c:ptCount val="7"/>
                <c:pt idx="0">
                  <c:v>0.70799999999999996</c:v>
                </c:pt>
                <c:pt idx="1">
                  <c:v>0.64</c:v>
                </c:pt>
                <c:pt idx="2">
                  <c:v>0.30299999999999999</c:v>
                </c:pt>
                <c:pt idx="3">
                  <c:v>0.29199999999999998</c:v>
                </c:pt>
                <c:pt idx="4">
                  <c:v>0.124</c:v>
                </c:pt>
                <c:pt idx="5">
                  <c:v>0.10099999999999999</c:v>
                </c:pt>
                <c:pt idx="6">
                  <c:v>2.2000000000000002E-2</c:v>
                </c:pt>
              </c:numCache>
            </c:numRef>
          </c:val>
        </c:ser>
        <c:dLbls>
          <c:showLegendKey val="0"/>
          <c:showVal val="0"/>
          <c:showCatName val="0"/>
          <c:showSerName val="0"/>
          <c:showPercent val="0"/>
          <c:showBubbleSize val="0"/>
        </c:dLbls>
        <c:gapWidth val="50"/>
        <c:axId val="429806128"/>
        <c:axId val="429806688"/>
      </c:barChart>
      <c:catAx>
        <c:axId val="429806128"/>
        <c:scaling>
          <c:orientation val="maxMin"/>
        </c:scaling>
        <c:delete val="0"/>
        <c:axPos val="l"/>
        <c:numFmt formatCode="General" sourceLinked="1"/>
        <c:majorTickMark val="none"/>
        <c:minorTickMark val="none"/>
        <c:tickLblPos val="nextTo"/>
        <c:spPr>
          <a:ln w="63500" cmpd="sng">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429806688"/>
        <c:crosses val="autoZero"/>
        <c:auto val="1"/>
        <c:lblAlgn val="ctr"/>
        <c:lblOffset val="100"/>
        <c:tickLblSkip val="1"/>
        <c:tickMarkSkip val="1"/>
        <c:noMultiLvlLbl val="0"/>
      </c:catAx>
      <c:valAx>
        <c:axId val="429806688"/>
        <c:scaling>
          <c:orientation val="minMax"/>
          <c:max val="1"/>
          <c:min val="0"/>
        </c:scaling>
        <c:delete val="1"/>
        <c:axPos val="t"/>
        <c:numFmt formatCode="0%" sourceLinked="1"/>
        <c:majorTickMark val="out"/>
        <c:minorTickMark val="none"/>
        <c:tickLblPos val="nextTo"/>
        <c:crossAx val="429806128"/>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b="1">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0.00%</c:formatCode>
                <c:ptCount val="5"/>
                <c:pt idx="0">
                  <c:v>0.83299999999999996</c:v>
                </c:pt>
                <c:pt idx="1">
                  <c:v>0.81799999999999995</c:v>
                </c:pt>
                <c:pt idx="2">
                  <c:v>0.68</c:v>
                </c:pt>
                <c:pt idx="3">
                  <c:v>0.57899999999999996</c:v>
                </c:pt>
                <c:pt idx="4">
                  <c:v>0.5</c:v>
                </c:pt>
              </c:numCache>
            </c:numRef>
          </c:val>
        </c:ser>
        <c:dLbls>
          <c:showLegendKey val="0"/>
          <c:showVal val="0"/>
          <c:showCatName val="0"/>
          <c:showSerName val="0"/>
          <c:showPercent val="0"/>
          <c:showBubbleSize val="0"/>
        </c:dLbls>
        <c:gapWidth val="43"/>
        <c:overlap val="100"/>
        <c:axId val="429808928"/>
        <c:axId val="429809488"/>
      </c:barChart>
      <c:catAx>
        <c:axId val="429808928"/>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429809488"/>
        <c:crosses val="autoZero"/>
        <c:auto val="1"/>
        <c:lblAlgn val="ctr"/>
        <c:lblOffset val="100"/>
        <c:noMultiLvlLbl val="0"/>
      </c:catAx>
      <c:valAx>
        <c:axId val="429809488"/>
        <c:scaling>
          <c:orientation val="minMax"/>
        </c:scaling>
        <c:delete val="0"/>
        <c:axPos val="l"/>
        <c:numFmt formatCode="0.0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29808928"/>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22891566265059E-2"/>
          <c:y val="6.7073170731707321E-2"/>
          <c:w val="0.93072289156626509"/>
          <c:h val="0.7347560975609756"/>
        </c:manualLayout>
      </c:layout>
      <c:barChart>
        <c:barDir val="col"/>
        <c:grouping val="clustered"/>
        <c:varyColors val="0"/>
        <c:ser>
          <c:idx val="0"/>
          <c:order val="0"/>
          <c:tx>
            <c:strRef>
              <c:f>Sheet1!$A$2</c:f>
              <c:strCache>
                <c:ptCount val="1"/>
                <c:pt idx="0">
                  <c:v>Total</c:v>
                </c:pt>
              </c:strCache>
            </c:strRef>
          </c:tx>
          <c:spPr>
            <a:solidFill>
              <a:srgbClr val="00B0F0"/>
            </a:solidFill>
            <a:ln w="8967">
              <a:solidFill>
                <a:schemeClr val="tx1"/>
              </a:solidFill>
              <a:prstDash val="solid"/>
            </a:ln>
          </c:spPr>
          <c:invertIfNegative val="0"/>
          <c:dLbls>
            <c:numFmt formatCode="0" sourceLinked="0"/>
            <c:spPr>
              <a:noFill/>
              <a:ln w="17934">
                <a:noFill/>
              </a:ln>
            </c:spPr>
            <c:txPr>
              <a:bodyPr/>
              <a:lstStyle/>
              <a:p>
                <a:pPr>
                  <a:defRPr sz="988" b="0" i="0" u="none" strike="noStrike" baseline="0">
                    <a:solidFill>
                      <a:schemeClr val="tx1"/>
                    </a:solidFill>
                    <a:latin typeface="Arial"/>
                    <a:ea typeface="Arial"/>
                    <a:cs typeface="Aria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Sin Estudios</c:v>
                </c:pt>
                <c:pt idx="1">
                  <c:v>EGB / Primaria</c:v>
                </c:pt>
                <c:pt idx="2">
                  <c:v>Bachiller / F.P. / Secundaria</c:v>
                </c:pt>
                <c:pt idx="3">
                  <c:v>Universitarios</c:v>
                </c:pt>
                <c:pt idx="4">
                  <c:v>Postgrado</c:v>
                </c:pt>
              </c:strCache>
            </c:strRef>
          </c:cat>
          <c:val>
            <c:numRef>
              <c:f>Sheet1!$B$2:$F$2</c:f>
              <c:numCache>
                <c:formatCode>General</c:formatCode>
                <c:ptCount val="5"/>
                <c:pt idx="0">
                  <c:v>1</c:v>
                </c:pt>
                <c:pt idx="1">
                  <c:v>17</c:v>
                </c:pt>
                <c:pt idx="2">
                  <c:v>38</c:v>
                </c:pt>
                <c:pt idx="3">
                  <c:v>19</c:v>
                </c:pt>
                <c:pt idx="4">
                  <c:v>14</c:v>
                </c:pt>
              </c:numCache>
            </c:numRef>
          </c:val>
        </c:ser>
        <c:dLbls>
          <c:showLegendKey val="0"/>
          <c:showVal val="1"/>
          <c:showCatName val="0"/>
          <c:showSerName val="0"/>
          <c:showPercent val="0"/>
          <c:showBubbleSize val="0"/>
        </c:dLbls>
        <c:gapWidth val="40"/>
        <c:axId val="378807968"/>
        <c:axId val="368474512"/>
      </c:barChart>
      <c:catAx>
        <c:axId val="378807968"/>
        <c:scaling>
          <c:orientation val="minMax"/>
        </c:scaling>
        <c:delete val="0"/>
        <c:axPos val="b"/>
        <c:numFmt formatCode="General" sourceLinked="1"/>
        <c:majorTickMark val="none"/>
        <c:minorTickMark val="none"/>
        <c:tickLblPos val="nextTo"/>
        <c:spPr>
          <a:ln w="2242">
            <a:solidFill>
              <a:schemeClr val="tx1"/>
            </a:solidFill>
            <a:prstDash val="solid"/>
          </a:ln>
        </c:spPr>
        <c:txPr>
          <a:bodyPr rot="0" vert="horz"/>
          <a:lstStyle/>
          <a:p>
            <a:pPr>
              <a:defRPr sz="847" b="0" i="0" u="none" strike="noStrike" baseline="0">
                <a:solidFill>
                  <a:schemeClr val="tx1"/>
                </a:solidFill>
                <a:latin typeface="Arial"/>
                <a:ea typeface="Arial"/>
                <a:cs typeface="Arial"/>
              </a:defRPr>
            </a:pPr>
            <a:endParaRPr lang="es-ES"/>
          </a:p>
        </c:txPr>
        <c:crossAx val="368474512"/>
        <c:crosses val="autoZero"/>
        <c:auto val="1"/>
        <c:lblAlgn val="ctr"/>
        <c:lblOffset val="100"/>
        <c:tickLblSkip val="1"/>
        <c:tickMarkSkip val="1"/>
        <c:noMultiLvlLbl val="0"/>
      </c:catAx>
      <c:valAx>
        <c:axId val="368474512"/>
        <c:scaling>
          <c:orientation val="minMax"/>
          <c:max val="50"/>
        </c:scaling>
        <c:delete val="0"/>
        <c:axPos val="l"/>
        <c:numFmt formatCode="General" sourceLinked="1"/>
        <c:majorTickMark val="out"/>
        <c:minorTickMark val="none"/>
        <c:tickLblPos val="nextTo"/>
        <c:spPr>
          <a:ln w="2242">
            <a:solidFill>
              <a:schemeClr val="tx1"/>
            </a:solidFill>
            <a:prstDash val="solid"/>
          </a:ln>
        </c:spPr>
        <c:txPr>
          <a:bodyPr rot="0" vert="horz"/>
          <a:lstStyle/>
          <a:p>
            <a:pPr>
              <a:defRPr sz="671" b="1" i="0" u="none" strike="noStrike" baseline="0">
                <a:solidFill>
                  <a:schemeClr val="tx1"/>
                </a:solidFill>
                <a:latin typeface="Arial"/>
                <a:ea typeface="Arial"/>
                <a:cs typeface="Arial"/>
              </a:defRPr>
            </a:pPr>
            <a:endParaRPr lang="es-ES"/>
          </a:p>
        </c:txPr>
        <c:crossAx val="378807968"/>
        <c:crosses val="autoZero"/>
        <c:crossBetween val="between"/>
        <c:majorUnit val="5"/>
      </c:valAx>
      <c:spPr>
        <a:noFill/>
        <a:ln w="17934">
          <a:noFill/>
        </a:ln>
      </c:spPr>
    </c:plotArea>
    <c:plotVisOnly val="1"/>
    <c:dispBlanksAs val="gap"/>
    <c:showDLblsOverMax val="0"/>
  </c:chart>
  <c:spPr>
    <a:noFill/>
    <a:ln>
      <a:noFill/>
    </a:ln>
  </c:spPr>
  <c:txPr>
    <a:bodyPr/>
    <a:lstStyle/>
    <a:p>
      <a:pPr>
        <a:defRPr sz="1006" b="1" i="0" u="none" strike="noStrike" baseline="0">
          <a:solidFill>
            <a:schemeClr val="tx1"/>
          </a:solidFill>
          <a:latin typeface="Arial"/>
          <a:ea typeface="Arial"/>
          <a:cs typeface="Arial"/>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b="1">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0.83299999999999996</c:v>
                </c:pt>
                <c:pt idx="1">
                  <c:v>0.69700000000000006</c:v>
                </c:pt>
                <c:pt idx="2">
                  <c:v>0.76</c:v>
                </c:pt>
                <c:pt idx="3">
                  <c:v>0.42100000000000004</c:v>
                </c:pt>
                <c:pt idx="4">
                  <c:v>0.33299999999999996</c:v>
                </c:pt>
              </c:numCache>
            </c:numRef>
          </c:val>
        </c:ser>
        <c:dLbls>
          <c:showLegendKey val="0"/>
          <c:showVal val="0"/>
          <c:showCatName val="0"/>
          <c:showSerName val="0"/>
          <c:showPercent val="0"/>
          <c:showBubbleSize val="0"/>
        </c:dLbls>
        <c:gapWidth val="43"/>
        <c:overlap val="100"/>
        <c:axId val="429811728"/>
        <c:axId val="429812288"/>
      </c:barChart>
      <c:catAx>
        <c:axId val="429811728"/>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429812288"/>
        <c:crosses val="autoZero"/>
        <c:auto val="1"/>
        <c:lblAlgn val="ctr"/>
        <c:lblOffset val="100"/>
        <c:noMultiLvlLbl val="0"/>
      </c:catAx>
      <c:valAx>
        <c:axId val="429812288"/>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29811728"/>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dLbl>
              <c:idx val="0"/>
              <c:layout>
                <c:manualLayout>
                  <c:x val="0"/>
                  <c:y val="-0.133333333333333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133333333333333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1033939763907192E-17"/>
                  <c:y val="-0.2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549849316815438E-2"/>
                  <c:y val="-0.2166666666666666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
                  <c:y val="-0.18333333333333332"/>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b="1">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0.16699999999999998</c:v>
                </c:pt>
                <c:pt idx="1">
                  <c:v>0.30299999999999999</c:v>
                </c:pt>
                <c:pt idx="2">
                  <c:v>0.32</c:v>
                </c:pt>
                <c:pt idx="3">
                  <c:v>0.26300000000000001</c:v>
                </c:pt>
                <c:pt idx="4">
                  <c:v>0.5</c:v>
                </c:pt>
              </c:numCache>
            </c:numRef>
          </c:val>
        </c:ser>
        <c:dLbls>
          <c:showLegendKey val="0"/>
          <c:showVal val="0"/>
          <c:showCatName val="0"/>
          <c:showSerName val="0"/>
          <c:showPercent val="0"/>
          <c:showBubbleSize val="0"/>
        </c:dLbls>
        <c:gapWidth val="43"/>
        <c:overlap val="100"/>
        <c:axId val="427785184"/>
        <c:axId val="427785744"/>
      </c:barChart>
      <c:catAx>
        <c:axId val="427785184"/>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427785744"/>
        <c:crosses val="autoZero"/>
        <c:auto val="1"/>
        <c:lblAlgn val="ctr"/>
        <c:lblOffset val="100"/>
        <c:noMultiLvlLbl val="0"/>
      </c:catAx>
      <c:valAx>
        <c:axId val="427785744"/>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27785184"/>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974270213007153"/>
          <c:y val="0.13701696911589611"/>
          <c:w val="0.62553763598770606"/>
          <c:h val="0.7592522516965865"/>
        </c:manualLayout>
      </c:layout>
      <c:barChart>
        <c:barDir val="col"/>
        <c:grouping val="percentStacked"/>
        <c:varyColors val="0"/>
        <c:ser>
          <c:idx val="0"/>
          <c:order val="0"/>
          <c:tx>
            <c:strRef>
              <c:f>Sheet1!$A$2</c:f>
              <c:strCache>
                <c:ptCount val="1"/>
                <c:pt idx="0">
                  <c:v>No contesta</c:v>
                </c:pt>
              </c:strCache>
            </c:strRef>
          </c:tx>
          <c:spPr>
            <a:solidFill>
              <a:schemeClr val="bg2">
                <a:lumMod val="60000"/>
                <a:lumOff val="4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4.7619053570685356E-3"/>
                  <c:y val="1.409589621890413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1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Sheet1!$B$2:$H$2</c:f>
              <c:numCache>
                <c:formatCode>General</c:formatCode>
                <c:ptCount val="7"/>
                <c:pt idx="0" formatCode="0%">
                  <c:v>0.10099999999999999</c:v>
                </c:pt>
                <c:pt idx="2" formatCode="0%">
                  <c:v>0.33299999999999996</c:v>
                </c:pt>
                <c:pt idx="3" formatCode="0%">
                  <c:v>9.0999999999999998E-2</c:v>
                </c:pt>
                <c:pt idx="4" formatCode="0%">
                  <c:v>0.04</c:v>
                </c:pt>
                <c:pt idx="5" formatCode="0%">
                  <c:v>0.105</c:v>
                </c:pt>
                <c:pt idx="6" formatCode="0%">
                  <c:v>0.16699999999999998</c:v>
                </c:pt>
              </c:numCache>
            </c:numRef>
          </c:val>
        </c:ser>
        <c:ser>
          <c:idx val="1"/>
          <c:order val="1"/>
          <c:tx>
            <c:strRef>
              <c:f>Sheet1!$A$3</c:f>
              <c:strCache>
                <c:ptCount val="1"/>
                <c:pt idx="0">
                  <c:v>Saber ponerse la insulina</c:v>
                </c:pt>
              </c:strCache>
            </c:strRef>
          </c:tx>
          <c:spPr>
            <a:solidFill>
              <a:srgbClr val="0070C0"/>
            </a:solidFill>
          </c:spPr>
          <c:invertIfNegative val="0"/>
          <c:dPt>
            <c:idx val="0"/>
            <c:invertIfNegative val="0"/>
            <c:bubble3D val="0"/>
          </c:dPt>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Sheet1!$B$3:$H$3</c:f>
              <c:numCache>
                <c:formatCode>General</c:formatCode>
                <c:ptCount val="7"/>
                <c:pt idx="0" formatCode="0%">
                  <c:v>3.4000000000000002E-2</c:v>
                </c:pt>
                <c:pt idx="2" formatCode="0%">
                  <c:v>0</c:v>
                </c:pt>
                <c:pt idx="3" formatCode="0%">
                  <c:v>9.0999999999999998E-2</c:v>
                </c:pt>
                <c:pt idx="4" formatCode="0%">
                  <c:v>0</c:v>
                </c:pt>
                <c:pt idx="5" formatCode="0%">
                  <c:v>0</c:v>
                </c:pt>
                <c:pt idx="6" formatCode="0%">
                  <c:v>0</c:v>
                </c:pt>
              </c:numCache>
            </c:numRef>
          </c:val>
        </c:ser>
        <c:ser>
          <c:idx val="2"/>
          <c:order val="2"/>
          <c:tx>
            <c:strRef>
              <c:f>Sheet1!$A$4</c:f>
              <c:strCache>
                <c:ptCount val="1"/>
                <c:pt idx="0">
                  <c:v>Rigidez de horario / no tener horario libre</c:v>
                </c:pt>
              </c:strCache>
            </c:strRef>
          </c:tx>
          <c:spPr>
            <a:solidFill>
              <a:srgbClr val="00B0F0"/>
            </a:solidFill>
          </c:spPr>
          <c:invertIfNegative val="0"/>
          <c:dLbls>
            <c:dLbl>
              <c:idx val="2"/>
              <c:delete val="1"/>
              <c:extLst>
                <c:ext xmlns:c15="http://schemas.microsoft.com/office/drawing/2012/chart" uri="{CE6537A1-D6FC-4f65-9D91-7224C49458BB}"/>
              </c:extLst>
            </c:dLbl>
            <c:numFmt formatCode="0%" sourceLinked="0"/>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Sheet1!$B$4:$H$4</c:f>
              <c:numCache>
                <c:formatCode>General</c:formatCode>
                <c:ptCount val="7"/>
                <c:pt idx="0" formatCode="0%">
                  <c:v>0.13500000000000001</c:v>
                </c:pt>
                <c:pt idx="2" formatCode="0%">
                  <c:v>0</c:v>
                </c:pt>
                <c:pt idx="3" formatCode="0%">
                  <c:v>9.0999999999999998E-2</c:v>
                </c:pt>
                <c:pt idx="4" formatCode="0%">
                  <c:v>0.08</c:v>
                </c:pt>
                <c:pt idx="5" formatCode="0%">
                  <c:v>0.21100000000000002</c:v>
                </c:pt>
                <c:pt idx="6" formatCode="0%">
                  <c:v>0.5</c:v>
                </c:pt>
              </c:numCache>
            </c:numRef>
          </c:val>
        </c:ser>
        <c:ser>
          <c:idx val="3"/>
          <c:order val="3"/>
          <c:tx>
            <c:strRef>
              <c:f>Sheet1!$A$5</c:f>
              <c:strCache>
                <c:ptCount val="1"/>
                <c:pt idx="0">
                  <c:v>Tener que seguir una dieta</c:v>
                </c:pt>
              </c:strCache>
            </c:strRef>
          </c:tx>
          <c:spPr>
            <a:solidFill>
              <a:srgbClr val="B9E5FB"/>
            </a:solidFill>
          </c:spPr>
          <c:invertIfNegative val="0"/>
          <c:dLbls>
            <c:dLbl>
              <c:idx val="6"/>
              <c:delete val="1"/>
              <c:extLst>
                <c:ext xmlns:c15="http://schemas.microsoft.com/office/drawing/2012/chart" uri="{CE6537A1-D6FC-4f65-9D91-7224C49458BB}"/>
              </c:extLst>
            </c:dLbl>
            <c:spPr>
              <a:noFill/>
              <a:ln>
                <a:noFill/>
              </a:ln>
              <a:effectLst/>
            </c:spPr>
            <c:txPr>
              <a:bodyPr/>
              <a:lstStyle/>
              <a:p>
                <a:pPr algn="ctr">
                  <a:defRPr lang="es-ES" sz="1000" b="0"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Sheet1!$B$5:$H$5</c:f>
              <c:numCache>
                <c:formatCode>General</c:formatCode>
                <c:ptCount val="7"/>
                <c:pt idx="0" formatCode="0%">
                  <c:v>0.18</c:v>
                </c:pt>
                <c:pt idx="2" formatCode="0%">
                  <c:v>0.33299999999999996</c:v>
                </c:pt>
                <c:pt idx="3" formatCode="0%">
                  <c:v>0.152</c:v>
                </c:pt>
                <c:pt idx="4" formatCode="0%">
                  <c:v>0.24</c:v>
                </c:pt>
                <c:pt idx="5" formatCode="0%">
                  <c:v>0.158</c:v>
                </c:pt>
                <c:pt idx="6" formatCode="0%">
                  <c:v>0</c:v>
                </c:pt>
              </c:numCache>
            </c:numRef>
          </c:val>
        </c:ser>
        <c:ser>
          <c:idx val="4"/>
          <c:order val="4"/>
          <c:tx>
            <c:strRef>
              <c:f>Sheet1!$A$6</c:f>
              <c:strCache>
                <c:ptCount val="1"/>
                <c:pt idx="0">
                  <c:v>Sufrir hipoglucemias y no saber reconocerlas</c:v>
                </c:pt>
              </c:strCache>
            </c:strRef>
          </c:tx>
          <c:spPr>
            <a:solidFill>
              <a:srgbClr val="8DC63F"/>
            </a:solidFill>
          </c:spPr>
          <c:invertIfNegative val="0"/>
          <c:dLbls>
            <c:dLbl>
              <c:idx val="2"/>
              <c:delete val="1"/>
              <c:extLst>
                <c:ext xmlns:c15="http://schemas.microsoft.com/office/drawing/2012/chart" uri="{CE6537A1-D6FC-4f65-9D91-7224C49458BB}"/>
              </c:extLst>
            </c:dLbl>
            <c:spPr>
              <a:noFill/>
              <a:ln>
                <a:noFill/>
              </a:ln>
              <a:effectLst/>
            </c:spPr>
            <c:txPr>
              <a:bodyPr/>
              <a:lstStyle/>
              <a:p>
                <a:pPr algn="ctr">
                  <a:defRPr lang="es-ES" sz="1000" b="0"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Sheet1!$B$6:$H$6</c:f>
              <c:numCache>
                <c:formatCode>General</c:formatCode>
                <c:ptCount val="7"/>
                <c:pt idx="0" formatCode="0%">
                  <c:v>0.247</c:v>
                </c:pt>
                <c:pt idx="2" formatCode="0%">
                  <c:v>0</c:v>
                </c:pt>
                <c:pt idx="3" formatCode="0%">
                  <c:v>0.24199999999999999</c:v>
                </c:pt>
                <c:pt idx="4" formatCode="0%">
                  <c:v>0.28000000000000003</c:v>
                </c:pt>
                <c:pt idx="5" formatCode="0%">
                  <c:v>0.316</c:v>
                </c:pt>
                <c:pt idx="6" formatCode="0%">
                  <c:v>0.16699999999999998</c:v>
                </c:pt>
              </c:numCache>
            </c:numRef>
          </c:val>
        </c:ser>
        <c:ser>
          <c:idx val="5"/>
          <c:order val="5"/>
          <c:tx>
            <c:strRef>
              <c:f>Sheet1!$A$7</c:f>
              <c:strCache>
                <c:ptCount val="1"/>
                <c:pt idx="0">
                  <c:v>Sentirse diferentes / no poder hacer lo mismo que los demás</c:v>
                </c:pt>
              </c:strCache>
            </c:strRef>
          </c:tx>
          <c:spPr>
            <a:solidFill>
              <a:srgbClr val="218535"/>
            </a:solidFill>
          </c:spPr>
          <c:invertIfNegative val="0"/>
          <c:dLbls>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Sheet1!$B$7:$H$7</c:f>
              <c:numCache>
                <c:formatCode>General</c:formatCode>
                <c:ptCount val="7"/>
                <c:pt idx="0" formatCode="0%">
                  <c:v>0.30299999999999999</c:v>
                </c:pt>
                <c:pt idx="2" formatCode="0%">
                  <c:v>0.33299999999999996</c:v>
                </c:pt>
                <c:pt idx="3" formatCode="0%">
                  <c:v>0.33299999999999996</c:v>
                </c:pt>
                <c:pt idx="4" formatCode="0%">
                  <c:v>0.36</c:v>
                </c:pt>
                <c:pt idx="5" formatCode="0%">
                  <c:v>0.21100000000000002</c:v>
                </c:pt>
                <c:pt idx="6" formatCode="0%">
                  <c:v>0.16699999999999998</c:v>
                </c:pt>
              </c:numCache>
            </c:numRef>
          </c:val>
        </c:ser>
        <c:dLbls>
          <c:showLegendKey val="0"/>
          <c:showVal val="0"/>
          <c:showCatName val="0"/>
          <c:showSerName val="0"/>
          <c:showPercent val="0"/>
          <c:showBubbleSize val="0"/>
        </c:dLbls>
        <c:gapWidth val="43"/>
        <c:overlap val="100"/>
        <c:axId val="427790784"/>
        <c:axId val="430456800"/>
      </c:barChart>
      <c:catAx>
        <c:axId val="427790784"/>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430456800"/>
        <c:crosses val="autoZero"/>
        <c:auto val="1"/>
        <c:lblAlgn val="ctr"/>
        <c:lblOffset val="100"/>
        <c:noMultiLvlLbl val="0"/>
      </c:catAx>
      <c:valAx>
        <c:axId val="43045680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27790784"/>
        <c:crosses val="autoZero"/>
        <c:crossBetween val="between"/>
      </c:valAx>
    </c:plotArea>
    <c:legend>
      <c:legendPos val="l"/>
      <c:layout>
        <c:manualLayout>
          <c:xMode val="edge"/>
          <c:yMode val="edge"/>
          <c:x val="2.3809526785342681E-2"/>
          <c:y val="0.13057240185402358"/>
          <c:w val="0.31260233878294447"/>
          <c:h val="0.81623610878427433"/>
        </c:manualLayout>
      </c:layout>
      <c:overlay val="0"/>
      <c:txPr>
        <a:bodyPr/>
        <a:lstStyle/>
        <a:p>
          <a:pPr>
            <a:defRPr sz="105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87239145174495"/>
          <c:y val="8.6432531085388981E-2"/>
          <c:w val="0.82896045736337121"/>
          <c:h val="0.67373834075646211"/>
        </c:manualLayout>
      </c:layout>
      <c:barChart>
        <c:barDir val="col"/>
        <c:grouping val="percentStacked"/>
        <c:varyColors val="0"/>
        <c:ser>
          <c:idx val="0"/>
          <c:order val="0"/>
          <c:tx>
            <c:strRef>
              <c:f>Sheet1!$A$2</c:f>
              <c:strCache>
                <c:ptCount val="1"/>
                <c:pt idx="0">
                  <c:v>Muchísimo</c:v>
                </c:pt>
              </c:strCache>
            </c:strRef>
          </c:tx>
          <c:spPr>
            <a:solidFill>
              <a:srgbClr val="9B0C10"/>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lgn="ctr">
                  <a:defRPr lang="es-ES" sz="1100" b="0"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Sheet1!$B$2:$H$2</c:f>
              <c:numCache>
                <c:formatCode>General</c:formatCode>
                <c:ptCount val="7"/>
                <c:pt idx="0" formatCode="0%">
                  <c:v>0.10099999999999999</c:v>
                </c:pt>
                <c:pt idx="2" formatCode="0%">
                  <c:v>0.16699999999999998</c:v>
                </c:pt>
                <c:pt idx="3" formatCode="0%">
                  <c:v>9.0999999999999998E-2</c:v>
                </c:pt>
                <c:pt idx="4" formatCode="0%">
                  <c:v>0.12</c:v>
                </c:pt>
                <c:pt idx="5" formatCode="0%">
                  <c:v>5.2999999999999999E-2</c:v>
                </c:pt>
                <c:pt idx="6" formatCode="0%">
                  <c:v>0.16699999999999998</c:v>
                </c:pt>
              </c:numCache>
            </c:numRef>
          </c:val>
        </c:ser>
        <c:ser>
          <c:idx val="1"/>
          <c:order val="1"/>
          <c:tx>
            <c:strRef>
              <c:f>Sheet1!$A$3</c:f>
              <c:strCache>
                <c:ptCount val="1"/>
                <c:pt idx="0">
                  <c:v>Mucho</c:v>
                </c:pt>
              </c:strCache>
            </c:strRef>
          </c:tx>
          <c:spPr>
            <a:solidFill>
              <a:srgbClr val="FFC000"/>
            </a:solidFill>
          </c:spPr>
          <c:invertIfNegative val="0"/>
          <c:dPt>
            <c:idx val="0"/>
            <c:invertIfNegative val="0"/>
            <c:bubble3D val="0"/>
          </c:dPt>
          <c:dLbls>
            <c:numFmt formatCode="0%" sourceLinked="0"/>
            <c:spPr>
              <a:noFill/>
              <a:ln>
                <a:noFill/>
              </a:ln>
              <a:effectLst/>
            </c:spPr>
            <c:txPr>
              <a:bodyPr/>
              <a:lstStyle/>
              <a:p>
                <a:pPr>
                  <a:defRPr sz="11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Sheet1!$B$3:$H$3</c:f>
              <c:numCache>
                <c:formatCode>General</c:formatCode>
                <c:ptCount val="7"/>
                <c:pt idx="0" formatCode="0%">
                  <c:v>7.9000000000000001E-2</c:v>
                </c:pt>
                <c:pt idx="2" formatCode="0%">
                  <c:v>0.16699999999999998</c:v>
                </c:pt>
                <c:pt idx="3" formatCode="0%">
                  <c:v>0.121</c:v>
                </c:pt>
                <c:pt idx="4" formatCode="0%">
                  <c:v>0.04</c:v>
                </c:pt>
                <c:pt idx="5" formatCode="0%">
                  <c:v>5.2999999999999999E-2</c:v>
                </c:pt>
              </c:numCache>
            </c:numRef>
          </c:val>
        </c:ser>
        <c:ser>
          <c:idx val="2"/>
          <c:order val="2"/>
          <c:tx>
            <c:strRef>
              <c:f>Sheet1!$A$4</c:f>
              <c:strCache>
                <c:ptCount val="1"/>
                <c:pt idx="0">
                  <c:v>Bastante</c:v>
                </c:pt>
              </c:strCache>
            </c:strRef>
          </c:tx>
          <c:spPr>
            <a:solidFill>
              <a:schemeClr val="accent1">
                <a:lumMod val="20000"/>
                <a:lumOff val="80000"/>
              </a:schemeClr>
            </a:solidFill>
          </c:spPr>
          <c:invertIfNegative val="0"/>
          <c:dLbls>
            <c:numFmt formatCode="0%" sourceLinked="0"/>
            <c:spPr>
              <a:noFill/>
              <a:ln>
                <a:noFill/>
              </a:ln>
              <a:effectLst/>
            </c:spPr>
            <c:txPr>
              <a:bodyPr/>
              <a:lstStyle/>
              <a:p>
                <a:pPr>
                  <a:defRPr sz="1100">
                    <a:solidFill>
                      <a:schemeClr val="bg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Sheet1!$B$4:$H$4</c:f>
              <c:numCache>
                <c:formatCode>General</c:formatCode>
                <c:ptCount val="7"/>
                <c:pt idx="0" formatCode="0%">
                  <c:v>0.32600000000000001</c:v>
                </c:pt>
                <c:pt idx="2" formatCode="0%">
                  <c:v>0.16699999999999998</c:v>
                </c:pt>
                <c:pt idx="3" formatCode="0%">
                  <c:v>0.39399999999999996</c:v>
                </c:pt>
                <c:pt idx="4" formatCode="0%">
                  <c:v>0.44</c:v>
                </c:pt>
                <c:pt idx="5" formatCode="0%">
                  <c:v>0.158</c:v>
                </c:pt>
                <c:pt idx="6" formatCode="0%">
                  <c:v>0.16699999999999998</c:v>
                </c:pt>
              </c:numCache>
            </c:numRef>
          </c:val>
        </c:ser>
        <c:ser>
          <c:idx val="3"/>
          <c:order val="3"/>
          <c:tx>
            <c:strRef>
              <c:f>Sheet1!$A$5</c:f>
              <c:strCache>
                <c:ptCount val="1"/>
                <c:pt idx="0">
                  <c:v>Poco</c:v>
                </c:pt>
              </c:strCache>
            </c:strRef>
          </c:tx>
          <c:spPr>
            <a:solidFill>
              <a:srgbClr val="8DC63F"/>
            </a:solidFill>
          </c:spPr>
          <c:invertIfNegative val="0"/>
          <c:dLbls>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Sheet1!$B$5:$H$5</c:f>
              <c:numCache>
                <c:formatCode>General</c:formatCode>
                <c:ptCount val="7"/>
                <c:pt idx="0" formatCode="0%">
                  <c:v>0.36</c:v>
                </c:pt>
                <c:pt idx="2" formatCode="0%">
                  <c:v>0.5</c:v>
                </c:pt>
                <c:pt idx="3" formatCode="0%">
                  <c:v>0.30299999999999999</c:v>
                </c:pt>
                <c:pt idx="4" formatCode="0%">
                  <c:v>0.24</c:v>
                </c:pt>
                <c:pt idx="5" formatCode="0%">
                  <c:v>0.52600000000000002</c:v>
                </c:pt>
                <c:pt idx="6" formatCode="0%">
                  <c:v>0.5</c:v>
                </c:pt>
              </c:numCache>
            </c:numRef>
          </c:val>
        </c:ser>
        <c:ser>
          <c:idx val="4"/>
          <c:order val="4"/>
          <c:tx>
            <c:strRef>
              <c:f>Sheet1!$A$6</c:f>
              <c:strCache>
                <c:ptCount val="1"/>
                <c:pt idx="0">
                  <c:v>Nada</c:v>
                </c:pt>
              </c:strCache>
            </c:strRef>
          </c:tx>
          <c:spPr>
            <a:solidFill>
              <a:srgbClr val="35A147"/>
            </a:solidFill>
          </c:spPr>
          <c:invertIfNegative val="0"/>
          <c:dLbls>
            <c:spPr>
              <a:noFill/>
              <a:ln>
                <a:noFill/>
              </a:ln>
              <a:effectLst/>
            </c:spPr>
            <c:txPr>
              <a:bodyPr/>
              <a:lstStyle/>
              <a:p>
                <a:pPr>
                  <a:defRPr sz="105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Sheet1!$B$6:$H$6</c:f>
              <c:numCache>
                <c:formatCode>General</c:formatCode>
                <c:ptCount val="7"/>
                <c:pt idx="0" formatCode="0%">
                  <c:v>0.13500000000000001</c:v>
                </c:pt>
                <c:pt idx="3" formatCode="0%">
                  <c:v>9.0999999999999998E-2</c:v>
                </c:pt>
                <c:pt idx="4" formatCode="0%">
                  <c:v>0.16</c:v>
                </c:pt>
                <c:pt idx="5" formatCode="0%">
                  <c:v>0.21100000000000002</c:v>
                </c:pt>
                <c:pt idx="6" formatCode="0%">
                  <c:v>0.16699999999999998</c:v>
                </c:pt>
              </c:numCache>
            </c:numRef>
          </c:val>
        </c:ser>
        <c:dLbls>
          <c:showLegendKey val="0"/>
          <c:showVal val="0"/>
          <c:showCatName val="0"/>
          <c:showSerName val="0"/>
          <c:showPercent val="0"/>
          <c:showBubbleSize val="0"/>
        </c:dLbls>
        <c:gapWidth val="43"/>
        <c:overlap val="100"/>
        <c:axId val="430461840"/>
        <c:axId val="430462400"/>
      </c:barChart>
      <c:catAx>
        <c:axId val="43046184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430462400"/>
        <c:crosses val="autoZero"/>
        <c:auto val="1"/>
        <c:lblAlgn val="ctr"/>
        <c:lblOffset val="100"/>
        <c:noMultiLvlLbl val="0"/>
      </c:catAx>
      <c:valAx>
        <c:axId val="43046240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30461840"/>
        <c:crosses val="autoZero"/>
        <c:crossBetween val="between"/>
      </c:valAx>
    </c:plotArea>
    <c:legend>
      <c:legendPos val="l"/>
      <c:layout>
        <c:manualLayout>
          <c:xMode val="edge"/>
          <c:yMode val="edge"/>
          <c:x val="0"/>
          <c:y val="8.929120618848535E-2"/>
          <c:w val="0.10794941159520492"/>
          <c:h val="0.63707759186351709"/>
        </c:manualLayout>
      </c:layout>
      <c:overlay val="0"/>
      <c:txPr>
        <a:bodyPr/>
        <a:lstStyle/>
        <a:p>
          <a:pPr>
            <a:defRPr sz="10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FC000"/>
            </a:solidFill>
          </c:spPr>
          <c:dPt>
            <c:idx val="0"/>
            <c:bubble3D val="0"/>
            <c:spPr>
              <a:solidFill>
                <a:srgbClr val="92D050"/>
              </a:solidFill>
            </c:spPr>
          </c:dPt>
          <c:dPt>
            <c:idx val="2"/>
            <c:bubble3D val="0"/>
            <c:spPr>
              <a:solidFill>
                <a:schemeClr val="bg2">
                  <a:lumMod val="60000"/>
                  <a:lumOff val="40000"/>
                </a:schemeClr>
              </a:solidFill>
            </c:spPr>
          </c:dPt>
          <c:dLbls>
            <c:dLbl>
              <c:idx val="1"/>
              <c:spPr/>
              <c:txPr>
                <a:bodyPr/>
                <a:lstStyle/>
                <a:p>
                  <a:pPr>
                    <a:defRPr sz="1400" b="1">
                      <a:solidFill>
                        <a:schemeClr val="bg1"/>
                      </a:solidFill>
                    </a:defRPr>
                  </a:pPr>
                  <a:endParaRPr lang="es-ES"/>
                </a:p>
              </c:txPr>
              <c:showLegendKey val="0"/>
              <c:showVal val="1"/>
              <c:showCatName val="1"/>
              <c:showSerName val="0"/>
              <c:showPercent val="0"/>
              <c:showBubbleSize val="0"/>
              <c:extLst>
                <c:ext xmlns:c15="http://schemas.microsoft.com/office/drawing/2012/chart" uri="{CE6537A1-D6FC-4f65-9D91-7224C49458BB}"/>
              </c:extLst>
            </c:dLbl>
            <c:dLbl>
              <c:idx val="2"/>
              <c:layout>
                <c:manualLayout>
                  <c:x val="5.9523809523808974E-3"/>
                  <c:y val="-1.5151515151515152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400" b="1"/>
                </a:pPr>
                <a:endParaRPr lang="es-E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Hoja1!$A$2:$A$4</c:f>
              <c:strCache>
                <c:ptCount val="3"/>
                <c:pt idx="0">
                  <c:v>Si</c:v>
                </c:pt>
                <c:pt idx="1">
                  <c:v>No</c:v>
                </c:pt>
                <c:pt idx="2">
                  <c:v>No contesta</c:v>
                </c:pt>
              </c:strCache>
            </c:strRef>
          </c:cat>
          <c:val>
            <c:numRef>
              <c:f>Hoja1!$B$2:$B$4</c:f>
              <c:numCache>
                <c:formatCode>0%</c:formatCode>
                <c:ptCount val="3"/>
                <c:pt idx="0">
                  <c:v>0.53900000000000003</c:v>
                </c:pt>
                <c:pt idx="1">
                  <c:v>0.44900000000000001</c:v>
                </c:pt>
                <c:pt idx="2">
                  <c:v>1.0999999999999999E-2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87239145174495"/>
          <c:y val="8.6432531085388981E-2"/>
          <c:w val="0.82896045736337121"/>
          <c:h val="0.67373834075646211"/>
        </c:manualLayout>
      </c:layout>
      <c:barChart>
        <c:barDir val="col"/>
        <c:grouping val="stacked"/>
        <c:varyColors val="0"/>
        <c:ser>
          <c:idx val="0"/>
          <c:order val="0"/>
          <c:spPr>
            <a:solidFill>
              <a:srgbClr val="92D050">
                <a:alpha val="63922"/>
              </a:srgbClr>
            </a:solidFill>
          </c:spPr>
          <c:invertIfNegative val="0"/>
          <c:dLbls>
            <c:numFmt formatCode="0%" sourceLinked="0"/>
            <c:spPr>
              <a:noFill/>
              <a:ln>
                <a:noFill/>
              </a:ln>
              <a:effectLst/>
            </c:spPr>
            <c:txPr>
              <a:bodyPr anchor="t" anchorCtr="0"/>
              <a:lstStyle/>
              <a:p>
                <a:pPr>
                  <a:defRPr sz="1200">
                    <a:solidFill>
                      <a:schemeClr val="tx2"/>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0.83299999999999996</c:v>
                </c:pt>
                <c:pt idx="1">
                  <c:v>0.63600000000000001</c:v>
                </c:pt>
                <c:pt idx="2">
                  <c:v>0.6</c:v>
                </c:pt>
                <c:pt idx="3">
                  <c:v>0.316</c:v>
                </c:pt>
                <c:pt idx="4">
                  <c:v>0.16699999999999998</c:v>
                </c:pt>
              </c:numCache>
            </c:numRef>
          </c:val>
        </c:ser>
        <c:dLbls>
          <c:showLegendKey val="0"/>
          <c:showVal val="0"/>
          <c:showCatName val="0"/>
          <c:showSerName val="0"/>
          <c:showPercent val="0"/>
          <c:showBubbleSize val="0"/>
        </c:dLbls>
        <c:gapWidth val="43"/>
        <c:overlap val="100"/>
        <c:axId val="430646896"/>
        <c:axId val="430647456"/>
      </c:barChart>
      <c:catAx>
        <c:axId val="430646896"/>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000" cap="all" baseline="0">
                <a:solidFill>
                  <a:srgbClr val="5F5F5F"/>
                </a:solidFill>
              </a:defRPr>
            </a:pPr>
            <a:endParaRPr lang="es-ES"/>
          </a:p>
        </c:txPr>
        <c:crossAx val="430647456"/>
        <c:crosses val="autoZero"/>
        <c:auto val="1"/>
        <c:lblAlgn val="ctr"/>
        <c:lblOffset val="100"/>
        <c:noMultiLvlLbl val="0"/>
      </c:catAx>
      <c:valAx>
        <c:axId val="430647456"/>
        <c:scaling>
          <c:orientation val="minMax"/>
        </c:scaling>
        <c:delete val="1"/>
        <c:axPos val="l"/>
        <c:numFmt formatCode="0%" sourceLinked="1"/>
        <c:majorTickMark val="none"/>
        <c:minorTickMark val="none"/>
        <c:tickLblPos val="nextTo"/>
        <c:crossAx val="430646896"/>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15902568253738"/>
          <c:y val="8.6432531085388981E-2"/>
          <c:w val="0.78067382932273655"/>
          <c:h val="0.67373834075646211"/>
        </c:manualLayout>
      </c:layout>
      <c:barChart>
        <c:barDir val="col"/>
        <c:grouping val="percentStacked"/>
        <c:varyColors val="0"/>
        <c:ser>
          <c:idx val="0"/>
          <c:order val="0"/>
          <c:tx>
            <c:strRef>
              <c:f>Sheet1!$A$2</c:f>
              <c:strCache>
                <c:ptCount val="1"/>
                <c:pt idx="0">
                  <c:v>Poca</c:v>
                </c:pt>
              </c:strCache>
            </c:strRef>
          </c:tx>
          <c:spPr>
            <a:solidFill>
              <a:srgbClr val="9B0C10"/>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lgn="ctr">
                  <a:defRPr lang="es-ES" sz="1100" b="0"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Sheet1!$B$2:$H$2</c:f>
              <c:numCache>
                <c:formatCode>General</c:formatCode>
                <c:ptCount val="7"/>
                <c:pt idx="0" formatCode="0%">
                  <c:v>0.10099999999999999</c:v>
                </c:pt>
                <c:pt idx="2" formatCode="0%">
                  <c:v>0</c:v>
                </c:pt>
                <c:pt idx="3" formatCode="0%">
                  <c:v>0.03</c:v>
                </c:pt>
                <c:pt idx="4" formatCode="0%">
                  <c:v>0.16</c:v>
                </c:pt>
                <c:pt idx="5" formatCode="0%">
                  <c:v>0.21100000000000002</c:v>
                </c:pt>
                <c:pt idx="6" formatCode="0%">
                  <c:v>0</c:v>
                </c:pt>
              </c:numCache>
            </c:numRef>
          </c:val>
        </c:ser>
        <c:ser>
          <c:idx val="1"/>
          <c:order val="1"/>
          <c:tx>
            <c:strRef>
              <c:f>Sheet1!$A$3</c:f>
              <c:strCache>
                <c:ptCount val="1"/>
                <c:pt idx="0">
                  <c:v>Suficiente</c:v>
                </c:pt>
              </c:strCache>
            </c:strRef>
          </c:tx>
          <c:spPr>
            <a:solidFill>
              <a:srgbClr val="FFC000"/>
            </a:solidFill>
          </c:spPr>
          <c:invertIfNegative val="0"/>
          <c:dPt>
            <c:idx val="0"/>
            <c:invertIfNegative val="0"/>
            <c:bubble3D val="0"/>
          </c:dPt>
          <c:dLbls>
            <c:numFmt formatCode="0%" sourceLinked="0"/>
            <c:spPr>
              <a:noFill/>
              <a:ln>
                <a:noFill/>
              </a:ln>
              <a:effectLst/>
            </c:spPr>
            <c:txPr>
              <a:bodyPr/>
              <a:lstStyle/>
              <a:p>
                <a:pPr>
                  <a:defRPr sz="11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Sheet1!$B$3:$H$3</c:f>
              <c:numCache>
                <c:formatCode>General</c:formatCode>
                <c:ptCount val="7"/>
                <c:pt idx="0" formatCode="0%">
                  <c:v>0.28100000000000003</c:v>
                </c:pt>
                <c:pt idx="2" formatCode="0%">
                  <c:v>0.66700000000000004</c:v>
                </c:pt>
                <c:pt idx="3" formatCode="0%">
                  <c:v>0.152</c:v>
                </c:pt>
                <c:pt idx="4" formatCode="0%">
                  <c:v>0.28000000000000003</c:v>
                </c:pt>
                <c:pt idx="5" formatCode="0%">
                  <c:v>0.26300000000000001</c:v>
                </c:pt>
                <c:pt idx="6" formatCode="0%">
                  <c:v>0.66700000000000004</c:v>
                </c:pt>
              </c:numCache>
            </c:numRef>
          </c:val>
        </c:ser>
        <c:ser>
          <c:idx val="2"/>
          <c:order val="2"/>
          <c:tx>
            <c:strRef>
              <c:f>Sheet1!$A$4</c:f>
              <c:strCache>
                <c:ptCount val="1"/>
                <c:pt idx="0">
                  <c:v>Bastante</c:v>
                </c:pt>
              </c:strCache>
            </c:strRef>
          </c:tx>
          <c:spPr>
            <a:solidFill>
              <a:schemeClr val="accent1">
                <a:lumMod val="20000"/>
                <a:lumOff val="80000"/>
              </a:schemeClr>
            </a:solidFill>
          </c:spPr>
          <c:invertIfNegative val="0"/>
          <c:dLbls>
            <c:numFmt formatCode="0%" sourceLinked="0"/>
            <c:spPr>
              <a:noFill/>
              <a:ln>
                <a:noFill/>
              </a:ln>
              <a:effectLst/>
            </c:spPr>
            <c:txPr>
              <a:bodyPr/>
              <a:lstStyle/>
              <a:p>
                <a:pPr>
                  <a:defRPr sz="1100">
                    <a:solidFill>
                      <a:schemeClr val="bg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Sheet1!$B$4:$H$4</c:f>
              <c:numCache>
                <c:formatCode>General</c:formatCode>
                <c:ptCount val="7"/>
                <c:pt idx="0" formatCode="0%">
                  <c:v>0.23600000000000002</c:v>
                </c:pt>
                <c:pt idx="2" formatCode="0%">
                  <c:v>0.16699999999999998</c:v>
                </c:pt>
                <c:pt idx="3" formatCode="0%">
                  <c:v>0.36399999999999999</c:v>
                </c:pt>
                <c:pt idx="4" formatCode="0%">
                  <c:v>0.16</c:v>
                </c:pt>
                <c:pt idx="5" formatCode="0%">
                  <c:v>0.105</c:v>
                </c:pt>
                <c:pt idx="6" formatCode="0%">
                  <c:v>0.33299999999999996</c:v>
                </c:pt>
              </c:numCache>
            </c:numRef>
          </c:val>
        </c:ser>
        <c:ser>
          <c:idx val="3"/>
          <c:order val="3"/>
          <c:tx>
            <c:strRef>
              <c:f>Sheet1!$A$5</c:f>
              <c:strCache>
                <c:ptCount val="1"/>
                <c:pt idx="0">
                  <c:v>Mucha </c:v>
                </c:pt>
              </c:strCache>
            </c:strRef>
          </c:tx>
          <c:spPr>
            <a:solidFill>
              <a:srgbClr val="8DC63F"/>
            </a:solidFill>
          </c:spPr>
          <c:invertIfNegative val="0"/>
          <c:dLbls>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Sheet1!$B$5:$H$5</c:f>
              <c:numCache>
                <c:formatCode>General</c:formatCode>
                <c:ptCount val="7"/>
                <c:pt idx="0" formatCode="0%">
                  <c:v>0.29199999999999998</c:v>
                </c:pt>
                <c:pt idx="2" formatCode="0%">
                  <c:v>0.16699999999999998</c:v>
                </c:pt>
                <c:pt idx="3" formatCode="0%">
                  <c:v>0.39399999999999996</c:v>
                </c:pt>
                <c:pt idx="4" formatCode="0%">
                  <c:v>0.32</c:v>
                </c:pt>
                <c:pt idx="5" formatCode="0%">
                  <c:v>0.21100000000000002</c:v>
                </c:pt>
                <c:pt idx="6" formatCode="0%">
                  <c:v>0</c:v>
                </c:pt>
              </c:numCache>
            </c:numRef>
          </c:val>
        </c:ser>
        <c:ser>
          <c:idx val="4"/>
          <c:order val="4"/>
          <c:tx>
            <c:strRef>
              <c:f>Sheet1!$A$6</c:f>
              <c:strCache>
                <c:ptCount val="1"/>
                <c:pt idx="0">
                  <c:v>Muchísima</c:v>
                </c:pt>
              </c:strCache>
            </c:strRef>
          </c:tx>
          <c:spPr>
            <a:solidFill>
              <a:srgbClr val="35A147"/>
            </a:solidFill>
          </c:spPr>
          <c:invertIfNegative val="0"/>
          <c:dLbls>
            <c:dLbl>
              <c:idx val="2"/>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Sheet1!$B$6:$H$6</c:f>
              <c:numCache>
                <c:formatCode>General</c:formatCode>
                <c:ptCount val="7"/>
                <c:pt idx="0" formatCode="0%">
                  <c:v>0.09</c:v>
                </c:pt>
                <c:pt idx="2" formatCode="0%">
                  <c:v>0</c:v>
                </c:pt>
                <c:pt idx="3" formatCode="0%">
                  <c:v>6.0999999999999999E-2</c:v>
                </c:pt>
                <c:pt idx="4" formatCode="0%">
                  <c:v>0.08</c:v>
                </c:pt>
                <c:pt idx="5" formatCode="0%">
                  <c:v>0.21100000000000002</c:v>
                </c:pt>
                <c:pt idx="6" formatCode="0%">
                  <c:v>0</c:v>
                </c:pt>
              </c:numCache>
            </c:numRef>
          </c:val>
        </c:ser>
        <c:dLbls>
          <c:showLegendKey val="0"/>
          <c:showVal val="0"/>
          <c:showCatName val="0"/>
          <c:showSerName val="0"/>
          <c:showPercent val="0"/>
          <c:showBubbleSize val="0"/>
        </c:dLbls>
        <c:gapWidth val="43"/>
        <c:overlap val="100"/>
        <c:axId val="430652496"/>
        <c:axId val="430284752"/>
      </c:barChart>
      <c:catAx>
        <c:axId val="430652496"/>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430284752"/>
        <c:crosses val="autoZero"/>
        <c:auto val="1"/>
        <c:lblAlgn val="ctr"/>
        <c:lblOffset val="100"/>
        <c:noMultiLvlLbl val="0"/>
      </c:catAx>
      <c:valAx>
        <c:axId val="430284752"/>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30652496"/>
        <c:crosses val="autoZero"/>
        <c:crossBetween val="between"/>
      </c:valAx>
    </c:plotArea>
    <c:legend>
      <c:legendPos val="l"/>
      <c:layout>
        <c:manualLayout>
          <c:xMode val="edge"/>
          <c:yMode val="edge"/>
          <c:x val="7.7502128333474148E-3"/>
          <c:y val="8.929120618848535E-2"/>
          <c:w val="0.14589759692169943"/>
          <c:h val="0.63707759186351709"/>
        </c:manualLayout>
      </c:layout>
      <c:overlay val="0"/>
      <c:txPr>
        <a:bodyPr/>
        <a:lstStyle/>
        <a:p>
          <a:pPr>
            <a:defRPr sz="105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335878469736733"/>
          <c:y val="0.13701696911589611"/>
          <c:w val="0.73347411119064665"/>
          <c:h val="0.7592522516965865"/>
        </c:manualLayout>
      </c:layout>
      <c:barChart>
        <c:barDir val="col"/>
        <c:grouping val="percentStacked"/>
        <c:varyColors val="0"/>
        <c:ser>
          <c:idx val="0"/>
          <c:order val="0"/>
          <c:tx>
            <c:strRef>
              <c:f>Sheet1!$A$2</c:f>
              <c:strCache>
                <c:ptCount val="1"/>
                <c:pt idx="0">
                  <c:v>No he recibido información</c:v>
                </c:pt>
              </c:strCache>
            </c:strRef>
          </c:tx>
          <c:spPr>
            <a:solidFill>
              <a:schemeClr val="accent2">
                <a:lumMod val="50000"/>
              </a:schemeClr>
            </a:solidFill>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Médico</c:v>
                </c:pt>
                <c:pt idx="1">
                  <c:v>Educador</c:v>
                </c:pt>
                <c:pt idx="2">
                  <c:v>Escuela</c:v>
                </c:pt>
                <c:pt idx="3">
                  <c:v>Campamentos</c:v>
                </c:pt>
                <c:pt idx="4">
                  <c:v>Internet</c:v>
                </c:pt>
              </c:strCache>
            </c:strRef>
          </c:cat>
          <c:val>
            <c:numRef>
              <c:f>Sheet1!$B$2:$F$2</c:f>
              <c:numCache>
                <c:formatCode>0%</c:formatCode>
                <c:ptCount val="5"/>
                <c:pt idx="0">
                  <c:v>4.4999999999999998E-2</c:v>
                </c:pt>
                <c:pt idx="1">
                  <c:v>0.3</c:v>
                </c:pt>
                <c:pt idx="2">
                  <c:v>0.67</c:v>
                </c:pt>
                <c:pt idx="3">
                  <c:v>0.67</c:v>
                </c:pt>
                <c:pt idx="4">
                  <c:v>0.28000000000000003</c:v>
                </c:pt>
              </c:numCache>
            </c:numRef>
          </c:val>
        </c:ser>
        <c:ser>
          <c:idx val="1"/>
          <c:order val="1"/>
          <c:tx>
            <c:strRef>
              <c:f>Sheet1!$A$3</c:f>
              <c:strCache>
                <c:ptCount val="1"/>
                <c:pt idx="0">
                  <c:v>Poca</c:v>
                </c:pt>
              </c:strCache>
            </c:strRef>
          </c:tx>
          <c:spPr>
            <a:solidFill>
              <a:schemeClr val="accent2">
                <a:lumMod val="60000"/>
                <a:lumOff val="40000"/>
              </a:schemeClr>
            </a:solidFill>
          </c:spPr>
          <c:invertIfNegative val="0"/>
          <c:dPt>
            <c:idx val="0"/>
            <c:invertIfNegative val="0"/>
            <c:bubble3D val="0"/>
          </c:dPt>
          <c:dLbls>
            <c:numFmt formatCode="0%" sourceLinked="0"/>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Médico</c:v>
                </c:pt>
                <c:pt idx="1">
                  <c:v>Educador</c:v>
                </c:pt>
                <c:pt idx="2">
                  <c:v>Escuela</c:v>
                </c:pt>
                <c:pt idx="3">
                  <c:v>Campamentos</c:v>
                </c:pt>
                <c:pt idx="4">
                  <c:v>Internet</c:v>
                </c:pt>
              </c:strCache>
            </c:strRef>
          </c:cat>
          <c:val>
            <c:numRef>
              <c:f>Sheet1!$B$3:$F$3</c:f>
              <c:numCache>
                <c:formatCode>0%</c:formatCode>
                <c:ptCount val="5"/>
                <c:pt idx="0">
                  <c:v>3.4000000000000002E-2</c:v>
                </c:pt>
                <c:pt idx="1">
                  <c:v>0.09</c:v>
                </c:pt>
                <c:pt idx="2">
                  <c:v>0.247</c:v>
                </c:pt>
                <c:pt idx="3">
                  <c:v>0.13500000000000001</c:v>
                </c:pt>
                <c:pt idx="4">
                  <c:v>0.11199999999999999</c:v>
                </c:pt>
              </c:numCache>
            </c:numRef>
          </c:val>
        </c:ser>
        <c:ser>
          <c:idx val="2"/>
          <c:order val="2"/>
          <c:tx>
            <c:strRef>
              <c:f>Sheet1!$A$4</c:f>
              <c:strCache>
                <c:ptCount val="1"/>
                <c:pt idx="0">
                  <c:v>Suficiente</c:v>
                </c:pt>
              </c:strCache>
            </c:strRef>
          </c:tx>
          <c:spPr>
            <a:solidFill>
              <a:srgbClr val="FFCD00"/>
            </a:solidFill>
          </c:spPr>
          <c:invertIfNegative val="0"/>
          <c:dLbls>
            <c:numFmt formatCode="0%" sourceLinked="0"/>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Médico</c:v>
                </c:pt>
                <c:pt idx="1">
                  <c:v>Educador</c:v>
                </c:pt>
                <c:pt idx="2">
                  <c:v>Escuela</c:v>
                </c:pt>
                <c:pt idx="3">
                  <c:v>Campamentos</c:v>
                </c:pt>
                <c:pt idx="4">
                  <c:v>Internet</c:v>
                </c:pt>
              </c:strCache>
            </c:strRef>
          </c:cat>
          <c:val>
            <c:numRef>
              <c:f>Sheet1!$B$4:$F$4</c:f>
              <c:numCache>
                <c:formatCode>0%</c:formatCode>
                <c:ptCount val="5"/>
                <c:pt idx="0">
                  <c:v>2.2000000000000002E-2</c:v>
                </c:pt>
                <c:pt idx="1">
                  <c:v>1.1000000000000001E-2</c:v>
                </c:pt>
                <c:pt idx="2">
                  <c:v>3.4000000000000002E-2</c:v>
                </c:pt>
                <c:pt idx="3">
                  <c:v>3.4000000000000002E-2</c:v>
                </c:pt>
                <c:pt idx="4">
                  <c:v>0.124</c:v>
                </c:pt>
              </c:numCache>
            </c:numRef>
          </c:val>
        </c:ser>
        <c:ser>
          <c:idx val="3"/>
          <c:order val="3"/>
          <c:tx>
            <c:strRef>
              <c:f>Sheet1!$A$5</c:f>
              <c:strCache>
                <c:ptCount val="1"/>
                <c:pt idx="0">
                  <c:v>Bastante</c:v>
                </c:pt>
              </c:strCache>
            </c:strRef>
          </c:tx>
          <c:spPr>
            <a:solidFill>
              <a:srgbClr val="B9E5FB"/>
            </a:solidFill>
          </c:spPr>
          <c:invertIfNegative val="0"/>
          <c:dLbls>
            <c:spPr>
              <a:noFill/>
              <a:ln>
                <a:noFill/>
              </a:ln>
              <a:effectLst/>
            </c:spPr>
            <c:txPr>
              <a:bodyPr/>
              <a:lstStyle/>
              <a:p>
                <a:pPr>
                  <a:defRPr sz="11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Médico</c:v>
                </c:pt>
                <c:pt idx="1">
                  <c:v>Educador</c:v>
                </c:pt>
                <c:pt idx="2">
                  <c:v>Escuela</c:v>
                </c:pt>
                <c:pt idx="3">
                  <c:v>Campamentos</c:v>
                </c:pt>
                <c:pt idx="4">
                  <c:v>Internet</c:v>
                </c:pt>
              </c:strCache>
            </c:strRef>
          </c:cat>
          <c:val>
            <c:numRef>
              <c:f>Sheet1!$B$5:$F$5</c:f>
              <c:numCache>
                <c:formatCode>0%</c:formatCode>
                <c:ptCount val="5"/>
                <c:pt idx="0">
                  <c:v>0.124</c:v>
                </c:pt>
                <c:pt idx="1">
                  <c:v>6.7000000000000004E-2</c:v>
                </c:pt>
                <c:pt idx="2">
                  <c:v>2.2000000000000002E-2</c:v>
                </c:pt>
                <c:pt idx="3">
                  <c:v>7.9000000000000001E-2</c:v>
                </c:pt>
                <c:pt idx="4">
                  <c:v>0.23600000000000002</c:v>
                </c:pt>
              </c:numCache>
            </c:numRef>
          </c:val>
        </c:ser>
        <c:ser>
          <c:idx val="4"/>
          <c:order val="4"/>
          <c:tx>
            <c:strRef>
              <c:f>Sheet1!$A$6</c:f>
              <c:strCache>
                <c:ptCount val="1"/>
                <c:pt idx="0">
                  <c:v>Mucha</c:v>
                </c:pt>
              </c:strCache>
            </c:strRef>
          </c:tx>
          <c:spPr>
            <a:solidFill>
              <a:srgbClr val="8DC63F"/>
            </a:solidFill>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Médico</c:v>
                </c:pt>
                <c:pt idx="1">
                  <c:v>Educador</c:v>
                </c:pt>
                <c:pt idx="2">
                  <c:v>Escuela</c:v>
                </c:pt>
                <c:pt idx="3">
                  <c:v>Campamentos</c:v>
                </c:pt>
                <c:pt idx="4">
                  <c:v>Internet</c:v>
                </c:pt>
              </c:strCache>
            </c:strRef>
          </c:cat>
          <c:val>
            <c:numRef>
              <c:f>Sheet1!$B$6:$F$6</c:f>
              <c:numCache>
                <c:formatCode>0%</c:formatCode>
                <c:ptCount val="5"/>
                <c:pt idx="0">
                  <c:v>0.25800000000000001</c:v>
                </c:pt>
                <c:pt idx="1">
                  <c:v>0.14599999999999999</c:v>
                </c:pt>
                <c:pt idx="2">
                  <c:v>2.2000000000000002E-2</c:v>
                </c:pt>
                <c:pt idx="3">
                  <c:v>2.2000000000000002E-2</c:v>
                </c:pt>
                <c:pt idx="4">
                  <c:v>0.191</c:v>
                </c:pt>
              </c:numCache>
            </c:numRef>
          </c:val>
        </c:ser>
        <c:ser>
          <c:idx val="5"/>
          <c:order val="5"/>
          <c:tx>
            <c:strRef>
              <c:f>Sheet1!$A$7</c:f>
              <c:strCache>
                <c:ptCount val="1"/>
                <c:pt idx="0">
                  <c:v>Muchísima</c:v>
                </c:pt>
              </c:strCache>
            </c:strRef>
          </c:tx>
          <c:spPr>
            <a:solidFill>
              <a:srgbClr val="218535"/>
            </a:solidFill>
          </c:spPr>
          <c:invertIfNegative val="0"/>
          <c:dLbls>
            <c:spPr>
              <a:noFill/>
              <a:ln>
                <a:noFill/>
              </a:ln>
              <a:effectLst/>
            </c:spPr>
            <c:txPr>
              <a:bodyPr/>
              <a:lstStyle/>
              <a:p>
                <a:pPr algn="ctr">
                  <a:defRPr lang="es-ES" sz="1000" b="0" i="0" u="none" strike="noStrike" kern="1200" baseline="0">
                    <a:solidFill>
                      <a:srgbClr val="FFFFF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Médico</c:v>
                </c:pt>
                <c:pt idx="1">
                  <c:v>Educador</c:v>
                </c:pt>
                <c:pt idx="2">
                  <c:v>Escuela</c:v>
                </c:pt>
                <c:pt idx="3">
                  <c:v>Campamentos</c:v>
                </c:pt>
                <c:pt idx="4">
                  <c:v>Internet</c:v>
                </c:pt>
              </c:strCache>
            </c:strRef>
          </c:cat>
          <c:val>
            <c:numRef>
              <c:f>Sheet1!$B$7:$F$7</c:f>
              <c:numCache>
                <c:formatCode>0%</c:formatCode>
                <c:ptCount val="5"/>
                <c:pt idx="0">
                  <c:v>0.51700000000000002</c:v>
                </c:pt>
                <c:pt idx="1">
                  <c:v>0.38200000000000001</c:v>
                </c:pt>
                <c:pt idx="2">
                  <c:v>0</c:v>
                </c:pt>
                <c:pt idx="3">
                  <c:v>5.5999999999999994E-2</c:v>
                </c:pt>
                <c:pt idx="4">
                  <c:v>5.5999999999999994E-2</c:v>
                </c:pt>
              </c:numCache>
            </c:numRef>
          </c:val>
        </c:ser>
        <c:dLbls>
          <c:showLegendKey val="0"/>
          <c:showVal val="0"/>
          <c:showCatName val="0"/>
          <c:showSerName val="0"/>
          <c:showPercent val="0"/>
          <c:showBubbleSize val="0"/>
        </c:dLbls>
        <c:gapWidth val="43"/>
        <c:overlap val="100"/>
        <c:axId val="430289792"/>
        <c:axId val="430290352"/>
      </c:barChart>
      <c:catAx>
        <c:axId val="43028979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430290352"/>
        <c:crosses val="autoZero"/>
        <c:auto val="1"/>
        <c:lblAlgn val="ctr"/>
        <c:lblOffset val="100"/>
        <c:noMultiLvlLbl val="0"/>
      </c:catAx>
      <c:valAx>
        <c:axId val="430290352"/>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30289792"/>
        <c:crosses val="autoZero"/>
        <c:crossBetween val="between"/>
      </c:valAx>
    </c:plotArea>
    <c:legend>
      <c:legendPos val="l"/>
      <c:layout>
        <c:manualLayout>
          <c:xMode val="edge"/>
          <c:yMode val="edge"/>
          <c:x val="0"/>
          <c:y val="5.838270286526609E-2"/>
          <c:w val="0.20315113150245362"/>
          <c:h val="0.8225219743728619"/>
        </c:manualLayout>
      </c:layout>
      <c:overlay val="0"/>
      <c:txPr>
        <a:bodyPr/>
        <a:lstStyle/>
        <a:p>
          <a:pPr>
            <a:defRPr sz="10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3741350513004"/>
          <c:y val="0.14073660982060301"/>
          <c:w val="0.8044586282775259"/>
          <c:h val="0.61943425442371303"/>
        </c:manualLayout>
      </c:layout>
      <c:barChart>
        <c:barDir val="col"/>
        <c:grouping val="percentStacked"/>
        <c:varyColors val="0"/>
        <c:ser>
          <c:idx val="0"/>
          <c:order val="0"/>
          <c:tx>
            <c:strRef>
              <c:f>Sheet1!$A$2</c:f>
              <c:strCache>
                <c:ptCount val="1"/>
                <c:pt idx="0">
                  <c:v>No</c:v>
                </c:pt>
              </c:strCache>
            </c:strRef>
          </c:tx>
          <c:spPr>
            <a:solidFill>
              <a:srgbClr val="FFCD00"/>
            </a:solidFill>
          </c:spPr>
          <c:invertIfNegative val="0"/>
          <c:dLbls>
            <c:numFmt formatCode="0%" sourceLinked="0"/>
            <c:spPr>
              <a:noFill/>
              <a:ln>
                <a:noFill/>
              </a:ln>
              <a:effectLst/>
            </c:spPr>
            <c:txPr>
              <a:bodyPr anchor="t" anchorCtr="0"/>
              <a:lstStyle/>
              <a:p>
                <a:pPr>
                  <a:defRPr sz="1200" b="1">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Sheet1!$B$2:$H$2</c:f>
              <c:numCache>
                <c:formatCode>General</c:formatCode>
                <c:ptCount val="7"/>
                <c:pt idx="0" formatCode="0.00%">
                  <c:v>0.56200000000000006</c:v>
                </c:pt>
                <c:pt idx="2" formatCode="0.00%">
                  <c:v>0.5</c:v>
                </c:pt>
                <c:pt idx="3" formatCode="0.00%">
                  <c:v>0.48499999999999999</c:v>
                </c:pt>
                <c:pt idx="4" formatCode="0.00%">
                  <c:v>0.56000000000000005</c:v>
                </c:pt>
                <c:pt idx="5" formatCode="0.00%">
                  <c:v>0.73699999999999999</c:v>
                </c:pt>
                <c:pt idx="6" formatCode="0.00%">
                  <c:v>0.5</c:v>
                </c:pt>
              </c:numCache>
            </c:numRef>
          </c:val>
        </c:ser>
        <c:ser>
          <c:idx val="1"/>
          <c:order val="1"/>
          <c:tx>
            <c:strRef>
              <c:f>Sheet1!$A$3</c:f>
              <c:strCache>
                <c:ptCount val="1"/>
                <c:pt idx="0">
                  <c:v>Sí</c:v>
                </c:pt>
              </c:strCache>
            </c:strRef>
          </c:tx>
          <c:spPr>
            <a:solidFill>
              <a:srgbClr val="8DC63F"/>
            </a:solidFill>
          </c:spPr>
          <c:invertIfNegative val="0"/>
          <c:dLbls>
            <c:numFmt formatCode="0%" sourceLinked="0"/>
            <c:spPr>
              <a:noFill/>
              <a:ln>
                <a:noFill/>
              </a:ln>
              <a:effectLst/>
            </c:spPr>
            <c:txPr>
              <a:bodyPr/>
              <a:lstStyle/>
              <a:p>
                <a:pPr>
                  <a:defRPr sz="1100" b="1">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Sheet1!$B$3:$H$3</c:f>
              <c:numCache>
                <c:formatCode>General</c:formatCode>
                <c:ptCount val="7"/>
                <c:pt idx="0" formatCode="0.00%">
                  <c:v>0.42700000000000005</c:v>
                </c:pt>
                <c:pt idx="2" formatCode="0.00%">
                  <c:v>0.5</c:v>
                </c:pt>
                <c:pt idx="3" formatCode="0.00%">
                  <c:v>0.48499999999999999</c:v>
                </c:pt>
                <c:pt idx="4" formatCode="0.00%">
                  <c:v>0.44</c:v>
                </c:pt>
                <c:pt idx="5" formatCode="0.00%">
                  <c:v>0.26300000000000001</c:v>
                </c:pt>
                <c:pt idx="6" formatCode="0.00%">
                  <c:v>0.5</c:v>
                </c:pt>
              </c:numCache>
            </c:numRef>
          </c:val>
        </c:ser>
        <c:dLbls>
          <c:showLegendKey val="0"/>
          <c:showVal val="0"/>
          <c:showCatName val="0"/>
          <c:showSerName val="0"/>
          <c:showPercent val="0"/>
          <c:showBubbleSize val="0"/>
        </c:dLbls>
        <c:gapWidth val="43"/>
        <c:overlap val="100"/>
        <c:axId val="430899760"/>
        <c:axId val="430900320"/>
      </c:barChart>
      <c:catAx>
        <c:axId val="43089976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900" cap="all" baseline="0">
                <a:solidFill>
                  <a:srgbClr val="5F5F5F"/>
                </a:solidFill>
              </a:defRPr>
            </a:pPr>
            <a:endParaRPr lang="es-ES"/>
          </a:p>
        </c:txPr>
        <c:crossAx val="430900320"/>
        <c:crosses val="autoZero"/>
        <c:auto val="1"/>
        <c:lblAlgn val="ctr"/>
        <c:lblOffset val="100"/>
        <c:noMultiLvlLbl val="0"/>
      </c:catAx>
      <c:valAx>
        <c:axId val="43090032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30899760"/>
        <c:crosses val="autoZero"/>
        <c:crossBetween val="between"/>
      </c:valAx>
    </c:plotArea>
    <c:legend>
      <c:legendPos val="l"/>
      <c:layout>
        <c:manualLayout>
          <c:xMode val="edge"/>
          <c:yMode val="edge"/>
          <c:x val="2.2427463172765928E-2"/>
          <c:y val="0.26272356515022416"/>
          <c:w val="9.4352689639967069E-2"/>
          <c:h val="0.36970282353911821"/>
        </c:manualLayout>
      </c:layout>
      <c:overlay val="0"/>
      <c:txPr>
        <a:bodyPr/>
        <a:lstStyle/>
        <a:p>
          <a:pPr>
            <a:defRPr sz="11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FFCD00"/>
            </a:solidFill>
          </c:spPr>
          <c:dPt>
            <c:idx val="0"/>
            <c:bubble3D val="0"/>
            <c:spPr>
              <a:solidFill>
                <a:srgbClr val="8DC63F"/>
              </a:solidFill>
            </c:spPr>
          </c:dPt>
          <c:dPt>
            <c:idx val="1"/>
            <c:bubble3D val="0"/>
          </c:dPt>
          <c:dLbls>
            <c:spPr>
              <a:noFill/>
              <a:ln>
                <a:noFill/>
              </a:ln>
              <a:effectLst/>
            </c:spPr>
            <c:txPr>
              <a:bodyPr/>
              <a:lstStyle/>
              <a:p>
                <a:pPr>
                  <a:defRPr sz="1400" b="1">
                    <a:solidFill>
                      <a:schemeClr val="tx1"/>
                    </a:solidFill>
                  </a:defRPr>
                </a:pPr>
                <a:endParaRPr lang="es-E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c:formatCode>
                <c:ptCount val="2"/>
                <c:pt idx="0">
                  <c:v>0.44700000000000001</c:v>
                </c:pt>
                <c:pt idx="1">
                  <c:v>0.55299999999999994</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62668045501554E-2"/>
          <c:y val="6.7278287461773695E-2"/>
          <c:w val="0.95243019648397109"/>
          <c:h val="0.69113149847094801"/>
        </c:manualLayout>
      </c:layout>
      <c:barChart>
        <c:barDir val="col"/>
        <c:grouping val="clustered"/>
        <c:varyColors val="0"/>
        <c:ser>
          <c:idx val="0"/>
          <c:order val="0"/>
          <c:tx>
            <c:strRef>
              <c:f>Sheet1!$A$2</c:f>
              <c:strCache>
                <c:ptCount val="1"/>
                <c:pt idx="0">
                  <c:v>Total</c:v>
                </c:pt>
              </c:strCache>
            </c:strRef>
          </c:tx>
          <c:spPr>
            <a:solidFill>
              <a:srgbClr val="0070C0"/>
            </a:solidFill>
            <a:ln w="9012">
              <a:noFill/>
              <a:prstDash val="solid"/>
            </a:ln>
          </c:spPr>
          <c:invertIfNegative val="0"/>
          <c:dLbls>
            <c:numFmt formatCode="0" sourceLinked="0"/>
            <c:spPr>
              <a:noFill/>
              <a:ln w="18024">
                <a:noFill/>
              </a:ln>
            </c:spPr>
            <c:txPr>
              <a:bodyPr/>
              <a:lstStyle/>
              <a:p>
                <a:pPr>
                  <a:defRPr sz="1224" b="0" i="0" u="none" strike="noStrike" baseline="0">
                    <a:solidFill>
                      <a:schemeClr val="tx1"/>
                    </a:solidFill>
                    <a:latin typeface="Arial"/>
                    <a:ea typeface="Arial"/>
                    <a:cs typeface="Aria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Menos 600€</c:v>
                </c:pt>
                <c:pt idx="1">
                  <c:v>Entre 601€ - 1.500€</c:v>
                </c:pt>
                <c:pt idx="2">
                  <c:v>Entre 1.501€ - 3.000€</c:v>
                </c:pt>
                <c:pt idx="3">
                  <c:v>Entre 3.001€ - 5.000€</c:v>
                </c:pt>
                <c:pt idx="4">
                  <c:v>Más de 5.001€</c:v>
                </c:pt>
                <c:pt idx="5">
                  <c:v>No contesta</c:v>
                </c:pt>
              </c:strCache>
            </c:strRef>
          </c:cat>
          <c:val>
            <c:numRef>
              <c:f>Sheet1!$B$2:$G$2</c:f>
              <c:numCache>
                <c:formatCode>General</c:formatCode>
                <c:ptCount val="6"/>
                <c:pt idx="0">
                  <c:v>3.4</c:v>
                </c:pt>
                <c:pt idx="1">
                  <c:v>33.700000000000003</c:v>
                </c:pt>
                <c:pt idx="2">
                  <c:v>37.1</c:v>
                </c:pt>
                <c:pt idx="3">
                  <c:v>11.2</c:v>
                </c:pt>
                <c:pt idx="4">
                  <c:v>10.1</c:v>
                </c:pt>
                <c:pt idx="5">
                  <c:v>4.5</c:v>
                </c:pt>
              </c:numCache>
            </c:numRef>
          </c:val>
        </c:ser>
        <c:dLbls>
          <c:showLegendKey val="0"/>
          <c:showVal val="1"/>
          <c:showCatName val="0"/>
          <c:showSerName val="0"/>
          <c:showPercent val="0"/>
          <c:showBubbleSize val="0"/>
        </c:dLbls>
        <c:gapWidth val="40"/>
        <c:axId val="378845824"/>
        <c:axId val="378846384"/>
      </c:barChart>
      <c:catAx>
        <c:axId val="378845824"/>
        <c:scaling>
          <c:orientation val="minMax"/>
        </c:scaling>
        <c:delete val="0"/>
        <c:axPos val="b"/>
        <c:numFmt formatCode="General" sourceLinked="1"/>
        <c:majorTickMark val="none"/>
        <c:minorTickMark val="none"/>
        <c:tickLblPos val="nextTo"/>
        <c:spPr>
          <a:ln w="2253">
            <a:solidFill>
              <a:schemeClr val="tx1"/>
            </a:solidFill>
            <a:prstDash val="solid"/>
          </a:ln>
        </c:spPr>
        <c:txPr>
          <a:bodyPr rot="0" vert="horz"/>
          <a:lstStyle/>
          <a:p>
            <a:pPr>
              <a:defRPr sz="1082" b="0" i="0" u="none" strike="noStrike" baseline="0">
                <a:solidFill>
                  <a:schemeClr val="tx1"/>
                </a:solidFill>
                <a:latin typeface="Arial"/>
                <a:ea typeface="Arial"/>
                <a:cs typeface="Arial"/>
              </a:defRPr>
            </a:pPr>
            <a:endParaRPr lang="es-ES"/>
          </a:p>
        </c:txPr>
        <c:crossAx val="378846384"/>
        <c:crosses val="autoZero"/>
        <c:auto val="1"/>
        <c:lblAlgn val="ctr"/>
        <c:lblOffset val="100"/>
        <c:tickLblSkip val="1"/>
        <c:tickMarkSkip val="1"/>
        <c:noMultiLvlLbl val="0"/>
      </c:catAx>
      <c:valAx>
        <c:axId val="378846384"/>
        <c:scaling>
          <c:orientation val="minMax"/>
          <c:max val="50"/>
        </c:scaling>
        <c:delete val="0"/>
        <c:axPos val="l"/>
        <c:numFmt formatCode="General" sourceLinked="1"/>
        <c:majorTickMark val="out"/>
        <c:minorTickMark val="none"/>
        <c:tickLblPos val="nextTo"/>
        <c:spPr>
          <a:ln w="2253">
            <a:solidFill>
              <a:schemeClr val="tx1"/>
            </a:solidFill>
            <a:prstDash val="solid"/>
          </a:ln>
        </c:spPr>
        <c:txPr>
          <a:bodyPr rot="0" vert="horz"/>
          <a:lstStyle/>
          <a:p>
            <a:pPr>
              <a:defRPr sz="674" b="1" i="0" u="none" strike="noStrike" baseline="0">
                <a:solidFill>
                  <a:schemeClr val="tx1"/>
                </a:solidFill>
                <a:latin typeface="Arial"/>
                <a:ea typeface="Arial"/>
                <a:cs typeface="Arial"/>
              </a:defRPr>
            </a:pPr>
            <a:endParaRPr lang="es-ES"/>
          </a:p>
        </c:txPr>
        <c:crossAx val="378845824"/>
        <c:crosses val="autoZero"/>
        <c:crossBetween val="between"/>
        <c:majorUnit val="5"/>
      </c:valAx>
      <c:spPr>
        <a:noFill/>
        <a:ln w="18024">
          <a:noFill/>
        </a:ln>
      </c:spPr>
    </c:plotArea>
    <c:plotVisOnly val="1"/>
    <c:dispBlanksAs val="gap"/>
    <c:showDLblsOverMax val="0"/>
  </c:chart>
  <c:spPr>
    <a:noFill/>
    <a:ln>
      <a:noFill/>
    </a:ln>
  </c:spPr>
  <c:txPr>
    <a:bodyPr/>
    <a:lstStyle/>
    <a:p>
      <a:pPr>
        <a:defRPr sz="1011" b="1" i="0" u="none" strike="noStrike" baseline="0">
          <a:solidFill>
            <a:schemeClr val="tx1"/>
          </a:solidFill>
          <a:latin typeface="Arial"/>
          <a:ea typeface="Arial"/>
          <a:cs typeface="Arial"/>
        </a:defRPr>
      </a:pPr>
      <a:endParaRPr lang="es-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52438779140821"/>
          <c:y val="7.5848731129969385E-2"/>
          <c:w val="0.38463425558043779"/>
          <c:h val="0.87118644067796613"/>
        </c:manualLayout>
      </c:layout>
      <c:barChart>
        <c:barDir val="bar"/>
        <c:grouping val="clustered"/>
        <c:varyColors val="0"/>
        <c:ser>
          <c:idx val="0"/>
          <c:order val="0"/>
          <c:spPr>
            <a:solidFill>
              <a:srgbClr val="00B0F0"/>
            </a:solidFill>
            <a:ln w="16260">
              <a:noFill/>
            </a:ln>
          </c:spPr>
          <c:invertIfNegative val="0"/>
          <c:dLbls>
            <c:numFmt formatCode="0%" sourceLinked="0"/>
            <c:spPr>
              <a:noFill/>
              <a:ln w="16260">
                <a:noFill/>
              </a:ln>
            </c:spPr>
            <c:txPr>
              <a:bodyPr/>
              <a:lstStyle/>
              <a:p>
                <a:pPr>
                  <a:defRPr sz="11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Tutor</c:v>
                </c:pt>
                <c:pt idx="1">
                  <c:v>Profesor de educación física</c:v>
                </c:pt>
                <c:pt idx="2">
                  <c:v>Compañeros</c:v>
                </c:pt>
                <c:pt idx="3">
                  <c:v>Director / Jefe de Estudios</c:v>
                </c:pt>
                <c:pt idx="4">
                  <c:v>Profesores que imparten clase
en el aula (no Tutor)</c:v>
                </c:pt>
                <c:pt idx="5">
                  <c:v>Personal del comedor</c:v>
                </c:pt>
                <c:pt idx="6">
                  <c:v>Enfermera / enfermero</c:v>
                </c:pt>
                <c:pt idx="7">
                  <c:v>Médico</c:v>
                </c:pt>
                <c:pt idx="8">
                  <c:v>Nadie</c:v>
                </c:pt>
              </c:strCache>
            </c:strRef>
          </c:cat>
          <c:val>
            <c:numRef>
              <c:f>Sheet1!$B$2:$B$10</c:f>
              <c:numCache>
                <c:formatCode>0%</c:formatCode>
                <c:ptCount val="9"/>
                <c:pt idx="0">
                  <c:v>0.93299999999999994</c:v>
                </c:pt>
                <c:pt idx="1">
                  <c:v>0.88800000000000001</c:v>
                </c:pt>
                <c:pt idx="2">
                  <c:v>0.86499999999999999</c:v>
                </c:pt>
                <c:pt idx="3">
                  <c:v>0.83099999999999996</c:v>
                </c:pt>
                <c:pt idx="4">
                  <c:v>0.76400000000000001</c:v>
                </c:pt>
                <c:pt idx="5">
                  <c:v>0.34799999999999998</c:v>
                </c:pt>
                <c:pt idx="6">
                  <c:v>0.28100000000000003</c:v>
                </c:pt>
                <c:pt idx="7">
                  <c:v>0.18</c:v>
                </c:pt>
                <c:pt idx="8">
                  <c:v>0</c:v>
                </c:pt>
              </c:numCache>
            </c:numRef>
          </c:val>
        </c:ser>
        <c:dLbls>
          <c:showLegendKey val="0"/>
          <c:showVal val="0"/>
          <c:showCatName val="0"/>
          <c:showSerName val="0"/>
          <c:showPercent val="0"/>
          <c:showBubbleSize val="0"/>
        </c:dLbls>
        <c:gapWidth val="50"/>
        <c:axId val="430904240"/>
        <c:axId val="430904800"/>
      </c:barChart>
      <c:catAx>
        <c:axId val="430904240"/>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430904800"/>
        <c:crosses val="autoZero"/>
        <c:auto val="1"/>
        <c:lblAlgn val="ctr"/>
        <c:lblOffset val="100"/>
        <c:tickLblSkip val="1"/>
        <c:tickMarkSkip val="1"/>
        <c:noMultiLvlLbl val="0"/>
      </c:catAx>
      <c:valAx>
        <c:axId val="430904800"/>
        <c:scaling>
          <c:orientation val="minMax"/>
          <c:max val="1"/>
          <c:min val="0"/>
        </c:scaling>
        <c:delete val="1"/>
        <c:axPos val="t"/>
        <c:numFmt formatCode="0%" sourceLinked="1"/>
        <c:majorTickMark val="out"/>
        <c:minorTickMark val="none"/>
        <c:tickLblPos val="nextTo"/>
        <c:crossAx val="430904240"/>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0.00%</c:formatCode>
                <c:ptCount val="5"/>
                <c:pt idx="0">
                  <c:v>0.83299999999999996</c:v>
                </c:pt>
                <c:pt idx="1">
                  <c:v>0.93900000000000006</c:v>
                </c:pt>
                <c:pt idx="2">
                  <c:v>0.96</c:v>
                </c:pt>
                <c:pt idx="3">
                  <c:v>0.84200000000000008</c:v>
                </c:pt>
                <c:pt idx="4">
                  <c:v>0.5</c:v>
                </c:pt>
              </c:numCache>
            </c:numRef>
          </c:val>
        </c:ser>
        <c:dLbls>
          <c:showLegendKey val="0"/>
          <c:showVal val="0"/>
          <c:showCatName val="0"/>
          <c:showSerName val="0"/>
          <c:showPercent val="0"/>
          <c:showBubbleSize val="0"/>
        </c:dLbls>
        <c:gapWidth val="43"/>
        <c:overlap val="100"/>
        <c:axId val="432222272"/>
        <c:axId val="432222832"/>
      </c:barChart>
      <c:catAx>
        <c:axId val="43222227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432222832"/>
        <c:crosses val="autoZero"/>
        <c:auto val="1"/>
        <c:lblAlgn val="ctr"/>
        <c:lblOffset val="100"/>
        <c:noMultiLvlLbl val="0"/>
      </c:catAx>
      <c:valAx>
        <c:axId val="432222832"/>
        <c:scaling>
          <c:orientation val="minMax"/>
          <c:max val="1"/>
        </c:scaling>
        <c:delete val="0"/>
        <c:axPos val="l"/>
        <c:numFmt formatCode="0.0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32222272"/>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0.83299999999999996</c:v>
                </c:pt>
                <c:pt idx="1">
                  <c:v>0.81799999999999995</c:v>
                </c:pt>
                <c:pt idx="2">
                  <c:v>0.84</c:v>
                </c:pt>
                <c:pt idx="3">
                  <c:v>0.68400000000000005</c:v>
                </c:pt>
                <c:pt idx="4">
                  <c:v>0.33299999999999996</c:v>
                </c:pt>
              </c:numCache>
            </c:numRef>
          </c:val>
        </c:ser>
        <c:dLbls>
          <c:showLegendKey val="0"/>
          <c:showVal val="0"/>
          <c:showCatName val="0"/>
          <c:showSerName val="0"/>
          <c:showPercent val="0"/>
          <c:showBubbleSize val="0"/>
        </c:dLbls>
        <c:gapWidth val="43"/>
        <c:overlap val="100"/>
        <c:axId val="432225072"/>
        <c:axId val="432225632"/>
      </c:barChart>
      <c:catAx>
        <c:axId val="43222507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432225632"/>
        <c:crosses val="autoZero"/>
        <c:auto val="1"/>
        <c:lblAlgn val="ctr"/>
        <c:lblOffset val="100"/>
        <c:noMultiLvlLbl val="0"/>
      </c:catAx>
      <c:valAx>
        <c:axId val="432225632"/>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32225072"/>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52438779140821"/>
          <c:y val="7.5848731129969385E-2"/>
          <c:w val="0.38463425558043779"/>
          <c:h val="0.78501694696646129"/>
        </c:manualLayout>
      </c:layout>
      <c:barChart>
        <c:barDir val="bar"/>
        <c:grouping val="clustered"/>
        <c:varyColors val="0"/>
        <c:ser>
          <c:idx val="0"/>
          <c:order val="0"/>
          <c:spPr>
            <a:solidFill>
              <a:srgbClr val="007FC7"/>
            </a:solidFill>
            <a:ln w="16260">
              <a:noFill/>
            </a:ln>
          </c:spPr>
          <c:invertIfNegative val="0"/>
          <c:dLbls>
            <c:numFmt formatCode="0%" sourceLinked="0"/>
            <c:spPr>
              <a:noFill/>
              <a:ln w="16260">
                <a:noFill/>
              </a:ln>
            </c:spPr>
            <c:txPr>
              <a:bodyPr/>
              <a:lstStyle/>
              <a:p>
                <a:pPr>
                  <a:defRPr sz="12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Padres</c:v>
                </c:pt>
                <c:pt idx="1">
                  <c:v>Su hijo</c:v>
                </c:pt>
                <c:pt idx="2">
                  <c:v>Médico o educador</c:v>
                </c:pt>
                <c:pt idx="3">
                  <c:v>Otras personas</c:v>
                </c:pt>
              </c:strCache>
            </c:strRef>
          </c:cat>
          <c:val>
            <c:numRef>
              <c:f>Sheet1!$B$2:$B$5</c:f>
              <c:numCache>
                <c:formatCode>0%</c:formatCode>
                <c:ptCount val="4"/>
                <c:pt idx="0">
                  <c:v>0.9890000000000001</c:v>
                </c:pt>
                <c:pt idx="1">
                  <c:v>0.157</c:v>
                </c:pt>
                <c:pt idx="2">
                  <c:v>0</c:v>
                </c:pt>
                <c:pt idx="3">
                  <c:v>0</c:v>
                </c:pt>
              </c:numCache>
            </c:numRef>
          </c:val>
        </c:ser>
        <c:dLbls>
          <c:showLegendKey val="0"/>
          <c:showVal val="0"/>
          <c:showCatName val="0"/>
          <c:showSerName val="0"/>
          <c:showPercent val="0"/>
          <c:showBubbleSize val="0"/>
        </c:dLbls>
        <c:gapWidth val="50"/>
        <c:axId val="432227872"/>
        <c:axId val="432228432"/>
      </c:barChart>
      <c:catAx>
        <c:axId val="432227872"/>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432228432"/>
        <c:crosses val="autoZero"/>
        <c:auto val="1"/>
        <c:lblAlgn val="ctr"/>
        <c:lblOffset val="100"/>
        <c:tickLblSkip val="1"/>
        <c:tickMarkSkip val="1"/>
        <c:noMultiLvlLbl val="0"/>
      </c:catAx>
      <c:valAx>
        <c:axId val="432228432"/>
        <c:scaling>
          <c:orientation val="minMax"/>
          <c:max val="1"/>
          <c:min val="0"/>
        </c:scaling>
        <c:delete val="1"/>
        <c:axPos val="t"/>
        <c:numFmt formatCode="0%" sourceLinked="1"/>
        <c:majorTickMark val="out"/>
        <c:minorTickMark val="none"/>
        <c:tickLblPos val="nextTo"/>
        <c:crossAx val="432227872"/>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0.00%</c:formatCode>
                <c:ptCount val="5"/>
                <c:pt idx="0">
                  <c:v>0</c:v>
                </c:pt>
                <c:pt idx="1">
                  <c:v>9.0999999999999998E-2</c:v>
                </c:pt>
                <c:pt idx="2">
                  <c:v>0.24</c:v>
                </c:pt>
                <c:pt idx="3">
                  <c:v>0.21100000000000002</c:v>
                </c:pt>
                <c:pt idx="4">
                  <c:v>0.16699999999999998</c:v>
                </c:pt>
              </c:numCache>
            </c:numRef>
          </c:val>
        </c:ser>
        <c:dLbls>
          <c:showLegendKey val="0"/>
          <c:showVal val="0"/>
          <c:showCatName val="0"/>
          <c:showSerName val="0"/>
          <c:showPercent val="0"/>
          <c:showBubbleSize val="0"/>
        </c:dLbls>
        <c:gapWidth val="43"/>
        <c:overlap val="100"/>
        <c:axId val="500224752"/>
        <c:axId val="500225312"/>
      </c:barChart>
      <c:catAx>
        <c:axId val="50022475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500225312"/>
        <c:crosses val="autoZero"/>
        <c:auto val="1"/>
        <c:lblAlgn val="ctr"/>
        <c:lblOffset val="100"/>
        <c:noMultiLvlLbl val="0"/>
      </c:catAx>
      <c:valAx>
        <c:axId val="500225312"/>
        <c:scaling>
          <c:orientation val="minMax"/>
        </c:scaling>
        <c:delete val="0"/>
        <c:axPos val="l"/>
        <c:numFmt formatCode="0.0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0224752"/>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476205009257564"/>
          <c:y val="6.1848251542390216E-2"/>
          <c:w val="0.72207064233249918"/>
          <c:h val="0.69832264576191194"/>
        </c:manualLayout>
      </c:layout>
      <c:barChart>
        <c:barDir val="col"/>
        <c:grouping val="percentStacked"/>
        <c:varyColors val="0"/>
        <c:ser>
          <c:idx val="0"/>
          <c:order val="0"/>
          <c:tx>
            <c:strRef>
              <c:f>Sheet1!$A$2</c:f>
              <c:strCache>
                <c:ptCount val="1"/>
                <c:pt idx="0">
                  <c:v>No contesta</c:v>
                </c:pt>
              </c:strCache>
            </c:strRef>
          </c:tx>
          <c:spPr>
            <a:solidFill>
              <a:schemeClr val="bg2">
                <a:lumMod val="60000"/>
                <a:lumOff val="4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Sheet1!$B$2:$H$2</c:f>
              <c:numCache>
                <c:formatCode>General</c:formatCode>
                <c:ptCount val="7"/>
                <c:pt idx="0" formatCode="0%">
                  <c:v>1.0999999999999999E-2</c:v>
                </c:pt>
                <c:pt idx="3" formatCode="0%">
                  <c:v>0.03</c:v>
                </c:pt>
              </c:numCache>
            </c:numRef>
          </c:val>
        </c:ser>
        <c:ser>
          <c:idx val="1"/>
          <c:order val="1"/>
          <c:tx>
            <c:strRef>
              <c:f>Sheet1!$A$3</c:f>
              <c:strCache>
                <c:ptCount val="1"/>
                <c:pt idx="0">
                  <c:v>Si</c:v>
                </c:pt>
              </c:strCache>
            </c:strRef>
          </c:tx>
          <c:spPr>
            <a:solidFill>
              <a:srgbClr val="FFCD00"/>
            </a:solidFill>
          </c:spPr>
          <c:invertIfNegative val="0"/>
          <c:dLbls>
            <c:dLbl>
              <c:idx val="2"/>
              <c:delete val="1"/>
              <c:extLst>
                <c:ext xmlns:c15="http://schemas.microsoft.com/office/drawing/2012/chart" uri="{CE6537A1-D6FC-4f65-9D91-7224C49458BB}"/>
              </c:extLst>
            </c:dLbl>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Sheet1!$B$3:$H$3</c:f>
              <c:numCache>
                <c:formatCode>General</c:formatCode>
                <c:ptCount val="7"/>
                <c:pt idx="0" formatCode="0%">
                  <c:v>0.11199999999999999</c:v>
                </c:pt>
                <c:pt idx="2" formatCode="0%">
                  <c:v>0</c:v>
                </c:pt>
                <c:pt idx="3" formatCode="0%">
                  <c:v>0.121</c:v>
                </c:pt>
                <c:pt idx="4" formatCode="0%">
                  <c:v>0.12</c:v>
                </c:pt>
                <c:pt idx="5" formatCode="0%">
                  <c:v>0.105</c:v>
                </c:pt>
                <c:pt idx="6" formatCode="0%">
                  <c:v>0.16699999999999998</c:v>
                </c:pt>
              </c:numCache>
            </c:numRef>
          </c:val>
        </c:ser>
        <c:ser>
          <c:idx val="2"/>
          <c:order val="2"/>
          <c:tx>
            <c:strRef>
              <c:f>Sheet1!$A$4</c:f>
              <c:strCache>
                <c:ptCount val="1"/>
                <c:pt idx="0">
                  <c:v>No</c:v>
                </c:pt>
              </c:strCache>
            </c:strRef>
          </c:tx>
          <c:spPr>
            <a:solidFill>
              <a:srgbClr val="8DC63F"/>
            </a:solidFill>
          </c:spPr>
          <c:invertIfNegative val="0"/>
          <c:dLbls>
            <c:spPr>
              <a:noFill/>
              <a:ln>
                <a:noFill/>
              </a:ln>
              <a:effectLst/>
            </c:spPr>
            <c:txPr>
              <a:bodyPr/>
              <a:lstStyle/>
              <a:p>
                <a:pPr algn="ctr">
                  <a:defRPr lang="es-ES" sz="1200" b="0"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Sheet1!$B$4:$H$4</c:f>
              <c:numCache>
                <c:formatCode>General</c:formatCode>
                <c:ptCount val="7"/>
                <c:pt idx="0" formatCode="0%">
                  <c:v>0.87599999999999989</c:v>
                </c:pt>
                <c:pt idx="2" formatCode="0%">
                  <c:v>1</c:v>
                </c:pt>
                <c:pt idx="3" formatCode="0%">
                  <c:v>0.84799999999999998</c:v>
                </c:pt>
                <c:pt idx="4" formatCode="0%">
                  <c:v>0.88</c:v>
                </c:pt>
                <c:pt idx="5" formatCode="0%">
                  <c:v>0.89500000000000002</c:v>
                </c:pt>
                <c:pt idx="6" formatCode="0%">
                  <c:v>0.83299999999999996</c:v>
                </c:pt>
              </c:numCache>
            </c:numRef>
          </c:val>
        </c:ser>
        <c:dLbls>
          <c:showLegendKey val="0"/>
          <c:showVal val="0"/>
          <c:showCatName val="0"/>
          <c:showSerName val="0"/>
          <c:showPercent val="0"/>
          <c:showBubbleSize val="0"/>
        </c:dLbls>
        <c:gapWidth val="43"/>
        <c:overlap val="100"/>
        <c:axId val="500229232"/>
        <c:axId val="500229792"/>
      </c:barChart>
      <c:catAx>
        <c:axId val="50022923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0229792"/>
        <c:crosses val="autoZero"/>
        <c:auto val="1"/>
        <c:lblAlgn val="ctr"/>
        <c:lblOffset val="100"/>
        <c:noMultiLvlLbl val="0"/>
      </c:catAx>
      <c:valAx>
        <c:axId val="500229792"/>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0229232"/>
        <c:crosses val="autoZero"/>
        <c:crossBetween val="between"/>
      </c:valAx>
    </c:plotArea>
    <c:legend>
      <c:legendPos val="l"/>
      <c:layout>
        <c:manualLayout>
          <c:xMode val="edge"/>
          <c:yMode val="edge"/>
          <c:x val="9.1248342668506621E-2"/>
          <c:y val="0.10013072862359403"/>
          <c:w val="0.15506318153529777"/>
          <c:h val="0.70922262130229163"/>
        </c:manualLayout>
      </c:layout>
      <c:overlay val="0"/>
      <c:txPr>
        <a:bodyPr/>
        <a:lstStyle/>
        <a:p>
          <a:pPr>
            <a:defRPr sz="11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48399440724115"/>
          <c:y val="5.4346558902649104E-2"/>
          <c:w val="0.38463425558043779"/>
          <c:h val="0.87118644067796613"/>
        </c:manualLayout>
      </c:layout>
      <c:barChart>
        <c:barDir val="bar"/>
        <c:grouping val="clustered"/>
        <c:varyColors val="0"/>
        <c:ser>
          <c:idx val="0"/>
          <c:order val="0"/>
          <c:spPr>
            <a:solidFill>
              <a:srgbClr val="FFCD00"/>
            </a:solidFill>
            <a:ln w="16260">
              <a:noFill/>
            </a:ln>
          </c:spPr>
          <c:invertIfNegative val="0"/>
          <c:dLbls>
            <c:numFmt formatCode="0%" sourceLinked="0"/>
            <c:spPr>
              <a:noFill/>
              <a:ln w="16260">
                <a:noFill/>
              </a:ln>
            </c:spPr>
            <c:txPr>
              <a:bodyPr/>
              <a:lstStyle/>
              <a:p>
                <a:pPr>
                  <a:defRPr sz="11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Dirección</c:v>
                </c:pt>
                <c:pt idx="1">
                  <c:v>Profesores</c:v>
                </c:pt>
                <c:pt idx="2">
                  <c:v>Personal del comedor</c:v>
                </c:pt>
                <c:pt idx="3">
                  <c:v>Niños</c:v>
                </c:pt>
              </c:strCache>
            </c:strRef>
          </c:cat>
          <c:val>
            <c:numRef>
              <c:f>Sheet1!$B$2:$B$5</c:f>
              <c:numCache>
                <c:formatCode>0%</c:formatCode>
                <c:ptCount val="4"/>
                <c:pt idx="0">
                  <c:v>0.8</c:v>
                </c:pt>
                <c:pt idx="1">
                  <c:v>0.3</c:v>
                </c:pt>
                <c:pt idx="2">
                  <c:v>0.3</c:v>
                </c:pt>
                <c:pt idx="3">
                  <c:v>0.1</c:v>
                </c:pt>
              </c:numCache>
            </c:numRef>
          </c:val>
        </c:ser>
        <c:dLbls>
          <c:showLegendKey val="0"/>
          <c:showVal val="0"/>
          <c:showCatName val="0"/>
          <c:showSerName val="0"/>
          <c:showPercent val="0"/>
          <c:showBubbleSize val="0"/>
        </c:dLbls>
        <c:gapWidth val="50"/>
        <c:axId val="431751776"/>
        <c:axId val="431752336"/>
      </c:barChart>
      <c:catAx>
        <c:axId val="431751776"/>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431752336"/>
        <c:crosses val="autoZero"/>
        <c:auto val="1"/>
        <c:lblAlgn val="ctr"/>
        <c:lblOffset val="100"/>
        <c:tickLblSkip val="1"/>
        <c:tickMarkSkip val="1"/>
        <c:noMultiLvlLbl val="0"/>
      </c:catAx>
      <c:valAx>
        <c:axId val="431752336"/>
        <c:scaling>
          <c:orientation val="minMax"/>
          <c:max val="1"/>
          <c:min val="0"/>
        </c:scaling>
        <c:delete val="1"/>
        <c:axPos val="t"/>
        <c:numFmt formatCode="0%" sourceLinked="1"/>
        <c:majorTickMark val="out"/>
        <c:minorTickMark val="none"/>
        <c:tickLblPos val="nextTo"/>
        <c:crossAx val="431751776"/>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61267341582301"/>
          <c:y val="0.1168994700168106"/>
          <c:w val="0.57397236059778245"/>
          <c:h val="0.83828294429401873"/>
        </c:manualLayout>
      </c:layout>
      <c:barChart>
        <c:barDir val="bar"/>
        <c:grouping val="stacked"/>
        <c:varyColors val="0"/>
        <c:ser>
          <c:idx val="0"/>
          <c:order val="0"/>
          <c:tx>
            <c:strRef>
              <c:f>Sheet1!$B$1</c:f>
              <c:strCache>
                <c:ptCount val="1"/>
                <c:pt idx="0">
                  <c:v>Sí solucionados</c:v>
                </c:pt>
              </c:strCache>
            </c:strRef>
          </c:tx>
          <c:spPr>
            <a:solidFill>
              <a:srgbClr val="92D050"/>
            </a:solidFill>
            <a:ln w="16260">
              <a:noFill/>
            </a:ln>
          </c:spPr>
          <c:invertIfNegative val="0"/>
          <c:dLbls>
            <c:numFmt formatCode="0%" sourceLinked="0"/>
            <c:spPr>
              <a:noFill/>
              <a:ln w="16260">
                <a:noFill/>
              </a:ln>
            </c:spPr>
            <c:txPr>
              <a:bodyPr/>
              <a:lstStyle/>
              <a:p>
                <a:pPr>
                  <a:defRPr sz="1100" b="1" i="0" u="none" strike="noStrike" baseline="0">
                    <a:solidFill>
                      <a:schemeClr val="tx1"/>
                    </a:solidFill>
                    <a:latin typeface="+mn-lt"/>
                    <a:ea typeface="Arial"/>
                    <a:cs typeface="Aria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Dirección</c:v>
                </c:pt>
                <c:pt idx="1">
                  <c:v>Profesores</c:v>
                </c:pt>
                <c:pt idx="2">
                  <c:v>Personal del comedor</c:v>
                </c:pt>
                <c:pt idx="3">
                  <c:v>Niños</c:v>
                </c:pt>
              </c:strCache>
            </c:strRef>
          </c:cat>
          <c:val>
            <c:numRef>
              <c:f>Sheet1!$B$2:$B$5</c:f>
              <c:numCache>
                <c:formatCode>0%</c:formatCode>
                <c:ptCount val="4"/>
                <c:pt idx="0">
                  <c:v>0.75</c:v>
                </c:pt>
                <c:pt idx="1">
                  <c:v>0.33</c:v>
                </c:pt>
                <c:pt idx="2">
                  <c:v>0.67</c:v>
                </c:pt>
                <c:pt idx="3">
                  <c:v>1</c:v>
                </c:pt>
              </c:numCache>
            </c:numRef>
          </c:val>
        </c:ser>
        <c:ser>
          <c:idx val="1"/>
          <c:order val="1"/>
          <c:tx>
            <c:strRef>
              <c:f>Sheet1!$C$1</c:f>
              <c:strCache>
                <c:ptCount val="1"/>
                <c:pt idx="0">
                  <c:v>No solucionados</c:v>
                </c:pt>
              </c:strCache>
            </c:strRef>
          </c:tx>
          <c:spPr>
            <a:solidFill>
              <a:srgbClr val="FFC000"/>
            </a:solidFill>
          </c:spPr>
          <c:invertIfNegative val="0"/>
          <c:dLbls>
            <c:spPr>
              <a:noFill/>
              <a:ln>
                <a:noFill/>
              </a:ln>
              <a:effectLst/>
            </c:spPr>
            <c:txPr>
              <a:bodyPr/>
              <a:lstStyle/>
              <a:p>
                <a:pPr>
                  <a:defRPr sz="1100">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Dirección</c:v>
                </c:pt>
                <c:pt idx="1">
                  <c:v>Profesores</c:v>
                </c:pt>
                <c:pt idx="2">
                  <c:v>Personal del comedor</c:v>
                </c:pt>
                <c:pt idx="3">
                  <c:v>Niños</c:v>
                </c:pt>
              </c:strCache>
            </c:strRef>
          </c:cat>
          <c:val>
            <c:numRef>
              <c:f>Sheet1!$C$2:$C$5</c:f>
              <c:numCache>
                <c:formatCode>0%</c:formatCode>
                <c:ptCount val="4"/>
                <c:pt idx="0">
                  <c:v>0.25</c:v>
                </c:pt>
                <c:pt idx="1">
                  <c:v>0.33</c:v>
                </c:pt>
                <c:pt idx="2">
                  <c:v>0.33</c:v>
                </c:pt>
              </c:numCache>
            </c:numRef>
          </c:val>
        </c:ser>
        <c:ser>
          <c:idx val="2"/>
          <c:order val="2"/>
          <c:tx>
            <c:strRef>
              <c:f>Sheet1!$D$1</c:f>
              <c:strCache>
                <c:ptCount val="1"/>
                <c:pt idx="0">
                  <c:v>No responde</c:v>
                </c:pt>
              </c:strCache>
            </c:strRef>
          </c:tx>
          <c:spPr>
            <a:solidFill>
              <a:srgbClr val="E0EED0"/>
            </a:solidFill>
          </c:spPr>
          <c:invertIfNegative val="0"/>
          <c:dLbls>
            <c:spPr>
              <a:noFill/>
              <a:ln>
                <a:noFill/>
              </a:ln>
              <a:effectLst/>
            </c:spPr>
            <c:txPr>
              <a:bodyPr/>
              <a:lstStyle/>
              <a:p>
                <a:pPr>
                  <a:defRPr sz="1100">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Dirección</c:v>
                </c:pt>
                <c:pt idx="1">
                  <c:v>Profesores</c:v>
                </c:pt>
                <c:pt idx="2">
                  <c:v>Personal del comedor</c:v>
                </c:pt>
                <c:pt idx="3">
                  <c:v>Niños</c:v>
                </c:pt>
              </c:strCache>
            </c:strRef>
          </c:cat>
          <c:val>
            <c:numRef>
              <c:f>Sheet1!$D$2:$D$5</c:f>
              <c:numCache>
                <c:formatCode>0%</c:formatCode>
                <c:ptCount val="4"/>
                <c:pt idx="1">
                  <c:v>0.33</c:v>
                </c:pt>
              </c:numCache>
            </c:numRef>
          </c:val>
        </c:ser>
        <c:dLbls>
          <c:showLegendKey val="0"/>
          <c:showVal val="1"/>
          <c:showCatName val="0"/>
          <c:showSerName val="0"/>
          <c:showPercent val="0"/>
          <c:showBubbleSize val="0"/>
        </c:dLbls>
        <c:gapWidth val="95"/>
        <c:overlap val="100"/>
        <c:axId val="431755696"/>
        <c:axId val="431756256"/>
      </c:barChart>
      <c:catAx>
        <c:axId val="431755696"/>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431756256"/>
        <c:crosses val="autoZero"/>
        <c:auto val="1"/>
        <c:lblAlgn val="ctr"/>
        <c:lblOffset val="100"/>
        <c:noMultiLvlLbl val="0"/>
      </c:catAx>
      <c:valAx>
        <c:axId val="431756256"/>
        <c:scaling>
          <c:orientation val="minMax"/>
          <c:max val="1"/>
          <c:min val="0"/>
        </c:scaling>
        <c:delete val="1"/>
        <c:axPos val="t"/>
        <c:numFmt formatCode="0%" sourceLinked="1"/>
        <c:majorTickMark val="out"/>
        <c:minorTickMark val="none"/>
        <c:tickLblPos val="nextTo"/>
        <c:crossAx val="431755696"/>
        <c:crosses val="autoZero"/>
        <c:crossBetween val="between"/>
      </c:valAx>
      <c:spPr>
        <a:noFill/>
        <a:ln w="16260">
          <a:noFill/>
        </a:ln>
      </c:spPr>
    </c:plotArea>
    <c:legend>
      <c:legendPos val="t"/>
      <c:layout>
        <c:manualLayout>
          <c:xMode val="edge"/>
          <c:yMode val="edge"/>
          <c:x val="0.20306122448979591"/>
          <c:y val="2.4445955830456709E-2"/>
          <c:w val="0.74693877551020404"/>
          <c:h val="7.6156210299382757E-2"/>
        </c:manualLayout>
      </c:layout>
      <c:overlay val="0"/>
      <c:txPr>
        <a:bodyPr/>
        <a:lstStyle/>
        <a:p>
          <a:pPr>
            <a:defRPr sz="900" i="0">
              <a:latin typeface="+mj-lt"/>
            </a:defRPr>
          </a:pPr>
          <a:endParaRPr lang="es-ES"/>
        </a:p>
      </c:txPr>
    </c:legend>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664582208528744"/>
          <c:y val="8.3661193201726339E-2"/>
          <c:w val="0.74571970458018277"/>
          <c:h val="0.68718065347160817"/>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7.0422548227893284E-3"/>
                  <c:y val="-1.895262040955338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Han dejado de admitir en algún colegio</c:v>
                </c:pt>
                <c:pt idx="1">
                  <c:v>Ha tenido que cambiar de colegio</c:v>
                </c:pt>
                <c:pt idx="2">
                  <c:v>Ha tenido trato de discriminación</c:v>
                </c:pt>
              </c:strCache>
            </c:strRef>
          </c:cat>
          <c:val>
            <c:numRef>
              <c:f>Sheet1!$B$2:$D$2</c:f>
              <c:numCache>
                <c:formatCode>0%</c:formatCode>
                <c:ptCount val="3"/>
                <c:pt idx="0">
                  <c:v>2.2000000000000002E-2</c:v>
                </c:pt>
                <c:pt idx="1">
                  <c:v>1.1000000000000001E-2</c:v>
                </c:pt>
                <c:pt idx="2">
                  <c:v>2.2000000000000002E-2</c:v>
                </c:pt>
              </c:numCache>
            </c:numRef>
          </c:val>
        </c:ser>
        <c:ser>
          <c:idx val="1"/>
          <c:order val="1"/>
          <c:tx>
            <c:strRef>
              <c:f>Sheet1!$A$3</c:f>
              <c:strCache>
                <c:ptCount val="1"/>
                <c:pt idx="0">
                  <c:v>Sí</c:v>
                </c:pt>
              </c:strCache>
            </c:strRef>
          </c:tx>
          <c:spPr>
            <a:solidFill>
              <a:srgbClr val="FFC000"/>
            </a:solidFill>
          </c:spPr>
          <c:invertIfNegative val="0"/>
          <c:dLbls>
            <c:numFmt formatCode="0%" sourceLinked="0"/>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Han dejado de admitir en algún colegio</c:v>
                </c:pt>
                <c:pt idx="1">
                  <c:v>Ha tenido que cambiar de colegio</c:v>
                </c:pt>
                <c:pt idx="2">
                  <c:v>Ha tenido trato de discriminación</c:v>
                </c:pt>
              </c:strCache>
            </c:strRef>
          </c:cat>
          <c:val>
            <c:numRef>
              <c:f>Sheet1!$B$3:$D$3</c:f>
              <c:numCache>
                <c:formatCode>0%</c:formatCode>
                <c:ptCount val="3"/>
                <c:pt idx="0">
                  <c:v>5.5999999999999994E-2</c:v>
                </c:pt>
                <c:pt idx="1">
                  <c:v>4.4999999999999998E-2</c:v>
                </c:pt>
                <c:pt idx="2">
                  <c:v>7.9000000000000001E-2</c:v>
                </c:pt>
              </c:numCache>
            </c:numRef>
          </c:val>
        </c:ser>
        <c:ser>
          <c:idx val="2"/>
          <c:order val="2"/>
          <c:tx>
            <c:strRef>
              <c:f>Sheet1!$A$4</c:f>
              <c:strCache>
                <c:ptCount val="1"/>
                <c:pt idx="0">
                  <c:v>No</c:v>
                </c:pt>
              </c:strCache>
            </c:strRef>
          </c:tx>
          <c:spPr>
            <a:solidFill>
              <a:srgbClr val="8DC63F"/>
            </a:solidFill>
          </c:spPr>
          <c:invertIfNegative val="0"/>
          <c:dLbls>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Han dejado de admitir en algún colegio</c:v>
                </c:pt>
                <c:pt idx="1">
                  <c:v>Ha tenido que cambiar de colegio</c:v>
                </c:pt>
                <c:pt idx="2">
                  <c:v>Ha tenido trato de discriminación</c:v>
                </c:pt>
              </c:strCache>
            </c:strRef>
          </c:cat>
          <c:val>
            <c:numRef>
              <c:f>Sheet1!$B$4:$D$4</c:f>
              <c:numCache>
                <c:formatCode>0%</c:formatCode>
                <c:ptCount val="3"/>
                <c:pt idx="0">
                  <c:v>0.92099999999999993</c:v>
                </c:pt>
                <c:pt idx="1">
                  <c:v>0.94400000000000006</c:v>
                </c:pt>
                <c:pt idx="2">
                  <c:v>0.89900000000000002</c:v>
                </c:pt>
              </c:numCache>
            </c:numRef>
          </c:val>
        </c:ser>
        <c:dLbls>
          <c:showLegendKey val="0"/>
          <c:showVal val="0"/>
          <c:showCatName val="0"/>
          <c:showSerName val="0"/>
          <c:showPercent val="0"/>
          <c:showBubbleSize val="0"/>
        </c:dLbls>
        <c:gapWidth val="70"/>
        <c:overlap val="100"/>
        <c:axId val="431759616"/>
        <c:axId val="431760176"/>
      </c:barChart>
      <c:catAx>
        <c:axId val="431759616"/>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431760176"/>
        <c:crosses val="autoZero"/>
        <c:auto val="1"/>
        <c:lblAlgn val="ctr"/>
        <c:lblOffset val="100"/>
        <c:noMultiLvlLbl val="0"/>
      </c:catAx>
      <c:valAx>
        <c:axId val="431760176"/>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31759616"/>
        <c:crosses val="autoZero"/>
        <c:crossBetween val="between"/>
      </c:valAx>
    </c:plotArea>
    <c:legend>
      <c:legendPos val="l"/>
      <c:layout>
        <c:manualLayout>
          <c:xMode val="edge"/>
          <c:yMode val="edge"/>
          <c:x val="4.2253528936735965E-2"/>
          <c:y val="0.12822931583975583"/>
          <c:w val="0.13686539182602175"/>
          <c:h val="0.53181638801728792"/>
        </c:manualLayout>
      </c:layout>
      <c:overlay val="0"/>
      <c:txPr>
        <a:bodyPr/>
        <a:lstStyle/>
        <a:p>
          <a:pPr>
            <a:defRPr sz="12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804756797833371"/>
          <c:y val="6.475348621517163E-2"/>
          <c:w val="0.68878523080256016"/>
          <c:h val="0.81103895826783867"/>
        </c:manualLayout>
      </c:layout>
      <c:barChart>
        <c:barDir val="col"/>
        <c:grouping val="percentStacked"/>
        <c:varyColors val="0"/>
        <c:ser>
          <c:idx val="0"/>
          <c:order val="0"/>
          <c:tx>
            <c:strRef>
              <c:f>Sheet1!$A$2</c:f>
              <c:strCache>
                <c:ptCount val="1"/>
                <c:pt idx="0">
                  <c:v>No contesta</c:v>
                </c:pt>
              </c:strCache>
            </c:strRef>
          </c:tx>
          <c:spPr>
            <a:solidFill>
              <a:schemeClr val="bg1">
                <a:lumMod val="65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8.8638412091005259E-3"/>
                  <c:y val="8.668203925272731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1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Antes del diagnóstico</c:v>
                </c:pt>
                <c:pt idx="1">
                  <c:v>Después del diagnóstico</c:v>
                </c:pt>
              </c:strCache>
            </c:strRef>
          </c:cat>
          <c:val>
            <c:numRef>
              <c:f>Sheet1!$B$2:$C$2</c:f>
              <c:numCache>
                <c:formatCode>0%</c:formatCode>
                <c:ptCount val="2"/>
                <c:pt idx="0">
                  <c:v>0.14599999999999999</c:v>
                </c:pt>
                <c:pt idx="1">
                  <c:v>3.4000000000000002E-2</c:v>
                </c:pt>
              </c:numCache>
            </c:numRef>
          </c:val>
        </c:ser>
        <c:ser>
          <c:idx val="1"/>
          <c:order val="1"/>
          <c:tx>
            <c:strRef>
              <c:f>Sheet1!$A$3</c:f>
              <c:strCache>
                <c:ptCount val="1"/>
                <c:pt idx="0">
                  <c:v>Mala</c:v>
                </c:pt>
              </c:strCache>
            </c:strRef>
          </c:tx>
          <c:spPr>
            <a:solidFill>
              <a:srgbClr val="FF0000"/>
            </a:solidFill>
          </c:spPr>
          <c:invertIfNegative val="0"/>
          <c:dPt>
            <c:idx val="0"/>
            <c:invertIfNegative val="0"/>
            <c:bubble3D val="0"/>
          </c:dPt>
          <c:dLbls>
            <c:dLbl>
              <c:idx val="0"/>
              <c:delete val="1"/>
              <c:extLst>
                <c:ext xmlns:c15="http://schemas.microsoft.com/office/drawing/2012/chart" uri="{CE6537A1-D6FC-4f65-9D91-7224C49458BB}"/>
              </c:extLst>
            </c:dLbl>
            <c:dLbl>
              <c:idx val="1"/>
              <c:layout>
                <c:manualLayout>
                  <c:x val="3.1909828352761897E-2"/>
                  <c:y val="-3.6131741450362242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Antes del diagnóstico</c:v>
                </c:pt>
                <c:pt idx="1">
                  <c:v>Después del diagnóstico</c:v>
                </c:pt>
              </c:strCache>
            </c:strRef>
          </c:cat>
          <c:val>
            <c:numRef>
              <c:f>Sheet1!$B$3:$C$3</c:f>
              <c:numCache>
                <c:formatCode>0%</c:formatCode>
                <c:ptCount val="2"/>
                <c:pt idx="0">
                  <c:v>0</c:v>
                </c:pt>
                <c:pt idx="1">
                  <c:v>1.1000000000000001E-2</c:v>
                </c:pt>
              </c:numCache>
            </c:numRef>
          </c:val>
        </c:ser>
        <c:ser>
          <c:idx val="2"/>
          <c:order val="2"/>
          <c:tx>
            <c:strRef>
              <c:f>Sheet1!$A$4</c:f>
              <c:strCache>
                <c:ptCount val="1"/>
                <c:pt idx="0">
                  <c:v>Regular</c:v>
                </c:pt>
              </c:strCache>
            </c:strRef>
          </c:tx>
          <c:spPr>
            <a:solidFill>
              <a:srgbClr val="FFCD00"/>
            </a:solidFill>
          </c:spPr>
          <c:invertIfNegative val="0"/>
          <c:dLbls>
            <c:dLbl>
              <c:idx val="0"/>
              <c:layout>
                <c:manualLayout>
                  <c:x val="2.3045987143661368E-2"/>
                  <c:y val="-7.2263482900724483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100">
                    <a:solidFill>
                      <a:schemeClr val="tx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Antes del diagnóstico</c:v>
                </c:pt>
                <c:pt idx="1">
                  <c:v>Después del diagnóstico</c:v>
                </c:pt>
              </c:strCache>
            </c:strRef>
          </c:cat>
          <c:val>
            <c:numRef>
              <c:f>Sheet1!$B$4:$C$4</c:f>
              <c:numCache>
                <c:formatCode>0%</c:formatCode>
                <c:ptCount val="2"/>
                <c:pt idx="0">
                  <c:v>1.1000000000000001E-2</c:v>
                </c:pt>
                <c:pt idx="1">
                  <c:v>3.4000000000000002E-2</c:v>
                </c:pt>
              </c:numCache>
            </c:numRef>
          </c:val>
        </c:ser>
        <c:ser>
          <c:idx val="3"/>
          <c:order val="3"/>
          <c:tx>
            <c:strRef>
              <c:f>Sheet1!$A$5</c:f>
              <c:strCache>
                <c:ptCount val="1"/>
                <c:pt idx="0">
                  <c:v>Aceptable</c:v>
                </c:pt>
              </c:strCache>
            </c:strRef>
          </c:tx>
          <c:spPr>
            <a:solidFill>
              <a:srgbClr val="B9E5FB"/>
            </a:solidFill>
          </c:spPr>
          <c:invertIfNegative val="0"/>
          <c:dLbls>
            <c:spPr>
              <a:noFill/>
              <a:ln>
                <a:noFill/>
              </a:ln>
              <a:effectLst/>
            </c:spPr>
            <c:txPr>
              <a:bodyPr/>
              <a:lstStyle/>
              <a:p>
                <a:pPr>
                  <a:defRPr sz="11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Antes del diagnóstico</c:v>
                </c:pt>
                <c:pt idx="1">
                  <c:v>Después del diagnóstico</c:v>
                </c:pt>
              </c:strCache>
            </c:strRef>
          </c:cat>
          <c:val>
            <c:numRef>
              <c:f>Sheet1!$B$5:$C$5</c:f>
              <c:numCache>
                <c:formatCode>0%</c:formatCode>
                <c:ptCount val="2"/>
                <c:pt idx="0">
                  <c:v>4.4999999999999998E-2</c:v>
                </c:pt>
                <c:pt idx="1">
                  <c:v>0.157</c:v>
                </c:pt>
              </c:numCache>
            </c:numRef>
          </c:val>
        </c:ser>
        <c:ser>
          <c:idx val="4"/>
          <c:order val="4"/>
          <c:tx>
            <c:strRef>
              <c:f>Sheet1!$A$6</c:f>
              <c:strCache>
                <c:ptCount val="1"/>
                <c:pt idx="0">
                  <c:v>Buena</c:v>
                </c:pt>
              </c:strCache>
            </c:strRef>
          </c:tx>
          <c:spPr>
            <a:solidFill>
              <a:srgbClr val="8DC63F"/>
            </a:solidFill>
          </c:spPr>
          <c:invertIfNegative val="0"/>
          <c:dLbls>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Antes del diagnóstico</c:v>
                </c:pt>
                <c:pt idx="1">
                  <c:v>Después del diagnóstico</c:v>
                </c:pt>
              </c:strCache>
            </c:strRef>
          </c:cat>
          <c:val>
            <c:numRef>
              <c:f>Sheet1!$B$6:$C$6</c:f>
              <c:numCache>
                <c:formatCode>0%</c:formatCode>
                <c:ptCount val="2"/>
                <c:pt idx="0">
                  <c:v>0.33700000000000002</c:v>
                </c:pt>
                <c:pt idx="1">
                  <c:v>0.43799999999999994</c:v>
                </c:pt>
              </c:numCache>
            </c:numRef>
          </c:val>
        </c:ser>
        <c:ser>
          <c:idx val="5"/>
          <c:order val="5"/>
          <c:tx>
            <c:strRef>
              <c:f>Sheet1!$A$7</c:f>
              <c:strCache>
                <c:ptCount val="1"/>
                <c:pt idx="0">
                  <c:v>Excelente</c:v>
                </c:pt>
              </c:strCache>
            </c:strRef>
          </c:tx>
          <c:spPr>
            <a:solidFill>
              <a:srgbClr val="218535"/>
            </a:solidFill>
          </c:spPr>
          <c:invertIfNegative val="0"/>
          <c:dLbls>
            <c:spPr>
              <a:noFill/>
              <a:ln>
                <a:noFill/>
              </a:ln>
              <a:effectLst/>
            </c:spPr>
            <c:txPr>
              <a:bodyPr/>
              <a:lstStyle/>
              <a:p>
                <a:pPr>
                  <a:defRPr sz="11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Antes del diagnóstico</c:v>
                </c:pt>
                <c:pt idx="1">
                  <c:v>Después del diagnóstico</c:v>
                </c:pt>
              </c:strCache>
            </c:strRef>
          </c:cat>
          <c:val>
            <c:numRef>
              <c:f>Sheet1!$B$7:$C$7</c:f>
              <c:numCache>
                <c:formatCode>0%</c:formatCode>
                <c:ptCount val="2"/>
                <c:pt idx="0">
                  <c:v>0.46100000000000002</c:v>
                </c:pt>
                <c:pt idx="1">
                  <c:v>0.32600000000000001</c:v>
                </c:pt>
              </c:numCache>
            </c:numRef>
          </c:val>
        </c:ser>
        <c:dLbls>
          <c:showLegendKey val="0"/>
          <c:showVal val="0"/>
          <c:showCatName val="0"/>
          <c:showSerName val="0"/>
          <c:showPercent val="0"/>
          <c:showBubbleSize val="0"/>
        </c:dLbls>
        <c:gapWidth val="43"/>
        <c:overlap val="100"/>
        <c:axId val="431765216"/>
        <c:axId val="431765776"/>
      </c:barChart>
      <c:catAx>
        <c:axId val="431765216"/>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431765776"/>
        <c:crosses val="autoZero"/>
        <c:auto val="1"/>
        <c:lblAlgn val="ctr"/>
        <c:lblOffset val="100"/>
        <c:noMultiLvlLbl val="0"/>
      </c:catAx>
      <c:valAx>
        <c:axId val="431765776"/>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431765216"/>
        <c:crosses val="autoZero"/>
        <c:crossBetween val="between"/>
      </c:valAx>
    </c:plotArea>
    <c:legend>
      <c:legendPos val="l"/>
      <c:layout>
        <c:manualLayout>
          <c:xMode val="edge"/>
          <c:yMode val="edge"/>
          <c:x val="6.2046888463703688E-2"/>
          <c:y val="0.10735707691366647"/>
          <c:w val="0.1593625125402415"/>
          <c:h val="0.69552691885863527"/>
        </c:manualLayout>
      </c:layout>
      <c:overlay val="0"/>
      <c:txPr>
        <a:bodyPr/>
        <a:lstStyle/>
        <a:p>
          <a:pPr>
            <a:defRPr sz="105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86768230058197"/>
          <c:y val="7.5231633667150827E-2"/>
          <c:w val="0.30618726463539886"/>
          <c:h val="0.68371913462273526"/>
        </c:manualLayout>
      </c:layout>
      <c:doughnutChart>
        <c:varyColors val="1"/>
        <c:ser>
          <c:idx val="0"/>
          <c:order val="0"/>
          <c:tx>
            <c:strRef>
              <c:f>Sheet1!$B$1</c:f>
              <c:strCache>
                <c:ptCount val="1"/>
                <c:pt idx="0">
                  <c:v>Total</c:v>
                </c:pt>
              </c:strCache>
            </c:strRef>
          </c:tx>
          <c:spPr>
            <a:ln w="9726">
              <a:solidFill>
                <a:srgbClr val="000000"/>
              </a:solidFill>
              <a:prstDash val="solid"/>
            </a:ln>
            <a:effectLst/>
          </c:spPr>
          <c:dPt>
            <c:idx val="0"/>
            <c:bubble3D val="0"/>
            <c:spPr>
              <a:solidFill>
                <a:schemeClr val="accent3">
                  <a:lumMod val="60000"/>
                  <a:lumOff val="40000"/>
                </a:schemeClr>
              </a:solidFill>
              <a:ln w="19452">
                <a:noFill/>
              </a:ln>
              <a:effectLst/>
            </c:spPr>
          </c:dPt>
          <c:dPt>
            <c:idx val="1"/>
            <c:bubble3D val="0"/>
            <c:spPr>
              <a:solidFill>
                <a:schemeClr val="accent1">
                  <a:lumMod val="75000"/>
                </a:schemeClr>
              </a:solidFill>
              <a:ln w="19452">
                <a:noFill/>
              </a:ln>
              <a:effectLst/>
            </c:spPr>
          </c:dPt>
          <c:dPt>
            <c:idx val="2"/>
            <c:bubble3D val="0"/>
            <c:spPr>
              <a:gradFill rotWithShape="0">
                <a:gsLst>
                  <a:gs pos="0">
                    <a:srgbClr xmlns:mc="http://schemas.openxmlformats.org/markup-compatibility/2006" xmlns:a14="http://schemas.microsoft.com/office/drawing/2010/main" val="000003" mc:Ignorable="a14" a14:legacySpreadsheetColorIndex="18">
                      <a:gamma/>
                      <a:shade val="86275"/>
                      <a:invGamma/>
                    </a:srgbClr>
                  </a:gs>
                  <a:gs pos="50000">
                    <a:srgbClr xmlns:mc="http://schemas.openxmlformats.org/markup-compatibility/2006" xmlns:a14="http://schemas.microsoft.com/office/drawing/2010/main" val="000080" mc:Ignorable="a14" a14:legacySpreadsheetColorIndex="18"/>
                  </a:gs>
                  <a:gs pos="100000">
                    <a:srgbClr xmlns:mc="http://schemas.openxmlformats.org/markup-compatibility/2006" xmlns:a14="http://schemas.microsoft.com/office/drawing/2010/main" val="000003" mc:Ignorable="a14" a14:legacySpreadsheetColorIndex="18">
                      <a:gamma/>
                      <a:shade val="86275"/>
                      <a:invGamma/>
                    </a:srgbClr>
                  </a:gs>
                </a:gsLst>
                <a:lin ang="5400000" scaled="1"/>
              </a:gradFill>
              <a:ln w="9726">
                <a:solidFill>
                  <a:srgbClr val="000000"/>
                </a:solidFill>
                <a:prstDash val="solid"/>
              </a:ln>
              <a:effectLst/>
            </c:spPr>
          </c:dPt>
          <c:dLbls>
            <c:dLbl>
              <c:idx val="0"/>
              <c:layout>
                <c:manualLayout>
                  <c:x val="0.10195334947991984"/>
                  <c:y val="-3.095260374988705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8.1401490493441725E-2"/>
                  <c:y val="-8.4990844660965625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Mode val="edge"/>
                  <c:yMode val="edge"/>
                  <c:x val="0.31965174129353235"/>
                  <c:y val="0.26470588235294118"/>
                </c:manualLayout>
              </c:layout>
              <c:numFmt formatCode="0%" sourceLinked="0"/>
              <c:spPr>
                <a:noFill/>
                <a:ln w="19452">
                  <a:noFill/>
                </a:ln>
              </c:spPr>
              <c:txPr>
                <a:bodyPr/>
                <a:lstStyle/>
                <a:p>
                  <a:pPr>
                    <a:defRPr sz="1168" b="0"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extLst>
                <c:ext xmlns:c15="http://schemas.microsoft.com/office/drawing/2012/chart" uri="{CE6537A1-D6FC-4f65-9D91-7224C49458BB}"/>
              </c:extLst>
            </c:dLbl>
            <c:dLbl>
              <c:idx val="3"/>
              <c:layout>
                <c:manualLayout>
                  <c:xMode val="edge"/>
                  <c:yMode val="edge"/>
                  <c:x val="0.32462686567164178"/>
                  <c:y val="0.25113122171945701"/>
                </c:manualLayout>
              </c:layout>
              <c:numFmt formatCode="0%" sourceLinked="0"/>
              <c:spPr>
                <a:noFill/>
                <a:ln w="19452">
                  <a:noFill/>
                </a:ln>
              </c:spPr>
              <c:txPr>
                <a:bodyPr/>
                <a:lstStyle/>
                <a:p>
                  <a:pPr>
                    <a:defRPr sz="919" b="1"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extLst>
                <c:ext xmlns:c15="http://schemas.microsoft.com/office/drawing/2012/chart" uri="{CE6537A1-D6FC-4f65-9D91-7224C49458BB}"/>
              </c:extLst>
            </c:dLbl>
            <c:dLbl>
              <c:idx val="4"/>
              <c:layout>
                <c:manualLayout>
                  <c:xMode val="edge"/>
                  <c:yMode val="edge"/>
                  <c:x val="0.35199004975124376"/>
                  <c:y val="0.33936651583710409"/>
                </c:manualLayout>
              </c:layout>
              <c:numFmt formatCode="0%" sourceLinked="0"/>
              <c:spPr>
                <a:noFill/>
                <a:ln w="19452">
                  <a:noFill/>
                </a:ln>
              </c:spPr>
              <c:txPr>
                <a:bodyPr/>
                <a:lstStyle/>
                <a:p>
                  <a:pPr>
                    <a:defRPr sz="919" b="1"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extLst>
                <c:ext xmlns:c15="http://schemas.microsoft.com/office/drawing/2012/chart" uri="{CE6537A1-D6FC-4f65-9D91-7224C49458BB}"/>
              </c:extLst>
            </c:dLbl>
            <c:dLbl>
              <c:idx val="5"/>
              <c:layout>
                <c:manualLayout>
                  <c:xMode val="edge"/>
                  <c:yMode val="edge"/>
                  <c:x val="0.30472636815920395"/>
                  <c:y val="0.34389140271493213"/>
                </c:manualLayout>
              </c:layout>
              <c:numFmt formatCode="0%" sourceLinked="0"/>
              <c:spPr>
                <a:noFill/>
                <a:ln w="19452">
                  <a:noFill/>
                </a:ln>
              </c:spPr>
              <c:txPr>
                <a:bodyPr/>
                <a:lstStyle/>
                <a:p>
                  <a:pPr>
                    <a:defRPr sz="919" b="1"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19452">
                <a:noFill/>
              </a:ln>
            </c:spPr>
            <c:txPr>
              <a:bodyPr/>
              <a:lstStyle/>
              <a:p>
                <a:pPr>
                  <a:defRPr sz="1225" b="0"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Niña</c:v>
                </c:pt>
                <c:pt idx="1">
                  <c:v>Niño</c:v>
                </c:pt>
              </c:strCache>
            </c:strRef>
          </c:cat>
          <c:val>
            <c:numRef>
              <c:f>Sheet1!$B$2:$B$3</c:f>
              <c:numCache>
                <c:formatCode>General</c:formatCode>
                <c:ptCount val="2"/>
                <c:pt idx="0">
                  <c:v>52.8</c:v>
                </c:pt>
                <c:pt idx="1">
                  <c:v>47.2</c:v>
                </c:pt>
              </c:numCache>
            </c:numRef>
          </c:val>
        </c:ser>
        <c:dLbls>
          <c:showLegendKey val="0"/>
          <c:showVal val="0"/>
          <c:showCatName val="1"/>
          <c:showSerName val="0"/>
          <c:showPercent val="1"/>
          <c:showBubbleSize val="0"/>
          <c:showLeaderLines val="0"/>
        </c:dLbls>
        <c:firstSliceAng val="10"/>
        <c:holeSize val="40"/>
      </c:doughnutChart>
      <c:spPr>
        <a:noFill/>
        <a:ln w="19452">
          <a:noFill/>
        </a:ln>
      </c:spPr>
    </c:plotArea>
    <c:plotVisOnly val="1"/>
    <c:dispBlanksAs val="zero"/>
    <c:showDLblsOverMax val="0"/>
  </c:chart>
  <c:spPr>
    <a:noFill/>
    <a:ln>
      <a:noFill/>
    </a:ln>
  </c:spPr>
  <c:txPr>
    <a:bodyPr/>
    <a:lstStyle/>
    <a:p>
      <a:pPr>
        <a:defRPr sz="1378" b="1" i="0" u="none" strike="noStrike" baseline="0">
          <a:solidFill>
            <a:schemeClr val="tx1"/>
          </a:solidFill>
          <a:latin typeface="Arial"/>
          <a:ea typeface="Arial"/>
          <a:cs typeface="Arial"/>
        </a:defRPr>
      </a:pPr>
      <a:endParaRPr lang="es-E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52438779140821"/>
          <c:y val="7.5848731129969385E-2"/>
          <c:w val="0.38463425558043779"/>
          <c:h val="0.87118644067796613"/>
        </c:manualLayout>
      </c:layout>
      <c:barChart>
        <c:barDir val="bar"/>
        <c:grouping val="clustered"/>
        <c:varyColors val="0"/>
        <c:ser>
          <c:idx val="0"/>
          <c:order val="0"/>
          <c:spPr>
            <a:solidFill>
              <a:srgbClr val="0070C0"/>
            </a:solidFill>
            <a:ln w="16260">
              <a:noFill/>
            </a:ln>
          </c:spPr>
          <c:invertIfNegative val="0"/>
          <c:dPt>
            <c:idx val="4"/>
            <c:invertIfNegative val="0"/>
            <c:bubble3D val="0"/>
            <c:spPr>
              <a:solidFill>
                <a:srgbClr val="FFD72F"/>
              </a:solidFill>
              <a:ln w="16260">
                <a:noFill/>
              </a:ln>
            </c:spPr>
          </c:dPt>
          <c:dLbls>
            <c:numFmt formatCode="0%" sourceLinked="0"/>
            <c:spPr>
              <a:noFill/>
              <a:ln w="16260">
                <a:noFill/>
              </a:ln>
            </c:spPr>
            <c:txPr>
              <a:bodyPr/>
              <a:lstStyle/>
              <a:p>
                <a:pPr>
                  <a:defRPr sz="11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Profesores</c:v>
                </c:pt>
                <c:pt idx="1">
                  <c:v>Compañeros</c:v>
                </c:pt>
                <c:pt idx="2">
                  <c:v>Dirección</c:v>
                </c:pt>
                <c:pt idx="3">
                  <c:v>APA</c:v>
                </c:pt>
                <c:pt idx="4">
                  <c:v>Nadie</c:v>
                </c:pt>
              </c:strCache>
            </c:strRef>
          </c:cat>
          <c:val>
            <c:numRef>
              <c:f>Sheet1!$B$2:$B$6</c:f>
              <c:numCache>
                <c:formatCode>0%</c:formatCode>
                <c:ptCount val="5"/>
                <c:pt idx="0">
                  <c:v>0.70799999999999996</c:v>
                </c:pt>
                <c:pt idx="1">
                  <c:v>0.629</c:v>
                </c:pt>
                <c:pt idx="2">
                  <c:v>0.39299999999999996</c:v>
                </c:pt>
                <c:pt idx="3">
                  <c:v>7.9000000000000001E-2</c:v>
                </c:pt>
                <c:pt idx="4">
                  <c:v>6.7000000000000004E-2</c:v>
                </c:pt>
              </c:numCache>
            </c:numRef>
          </c:val>
        </c:ser>
        <c:dLbls>
          <c:showLegendKey val="0"/>
          <c:showVal val="0"/>
          <c:showCatName val="0"/>
          <c:showSerName val="0"/>
          <c:showPercent val="0"/>
          <c:showBubbleSize val="0"/>
        </c:dLbls>
        <c:gapWidth val="50"/>
        <c:axId val="500943824"/>
        <c:axId val="500944384"/>
      </c:barChart>
      <c:catAx>
        <c:axId val="500943824"/>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500944384"/>
        <c:crosses val="autoZero"/>
        <c:auto val="1"/>
        <c:lblAlgn val="ctr"/>
        <c:lblOffset val="100"/>
        <c:tickLblSkip val="1"/>
        <c:tickMarkSkip val="1"/>
        <c:noMultiLvlLbl val="0"/>
      </c:catAx>
      <c:valAx>
        <c:axId val="500944384"/>
        <c:scaling>
          <c:orientation val="minMax"/>
          <c:max val="1"/>
          <c:min val="0"/>
        </c:scaling>
        <c:delete val="1"/>
        <c:axPos val="t"/>
        <c:numFmt formatCode="0%" sourceLinked="1"/>
        <c:majorTickMark val="out"/>
        <c:minorTickMark val="none"/>
        <c:tickLblPos val="nextTo"/>
        <c:crossAx val="500943824"/>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0.33299999999999996</c:v>
                </c:pt>
                <c:pt idx="1">
                  <c:v>0.60599999999999998</c:v>
                </c:pt>
                <c:pt idx="2">
                  <c:v>0.56000000000000005</c:v>
                </c:pt>
                <c:pt idx="3">
                  <c:v>0.84200000000000008</c:v>
                </c:pt>
                <c:pt idx="4">
                  <c:v>0.66700000000000004</c:v>
                </c:pt>
              </c:numCache>
            </c:numRef>
          </c:val>
        </c:ser>
        <c:dLbls>
          <c:showLegendKey val="0"/>
          <c:showVal val="0"/>
          <c:showCatName val="0"/>
          <c:showSerName val="0"/>
          <c:showPercent val="0"/>
          <c:showBubbleSize val="0"/>
        </c:dLbls>
        <c:gapWidth val="43"/>
        <c:overlap val="100"/>
        <c:axId val="500946624"/>
        <c:axId val="500947184"/>
      </c:barChart>
      <c:catAx>
        <c:axId val="500946624"/>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500947184"/>
        <c:crosses val="autoZero"/>
        <c:auto val="1"/>
        <c:lblAlgn val="ctr"/>
        <c:lblOffset val="100"/>
        <c:noMultiLvlLbl val="0"/>
      </c:catAx>
      <c:valAx>
        <c:axId val="500947184"/>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0946624"/>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0.66700000000000004</c:v>
                </c:pt>
                <c:pt idx="1">
                  <c:v>0.81799999999999995</c:v>
                </c:pt>
                <c:pt idx="2">
                  <c:v>0.72</c:v>
                </c:pt>
                <c:pt idx="3">
                  <c:v>0.57899999999999996</c:v>
                </c:pt>
                <c:pt idx="4">
                  <c:v>0.5</c:v>
                </c:pt>
              </c:numCache>
            </c:numRef>
          </c:val>
        </c:ser>
        <c:dLbls>
          <c:showLegendKey val="0"/>
          <c:showVal val="0"/>
          <c:showCatName val="0"/>
          <c:showSerName val="0"/>
          <c:showPercent val="0"/>
          <c:showBubbleSize val="0"/>
        </c:dLbls>
        <c:gapWidth val="43"/>
        <c:overlap val="100"/>
        <c:axId val="500949424"/>
        <c:axId val="500949984"/>
      </c:barChart>
      <c:catAx>
        <c:axId val="500949424"/>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500949984"/>
        <c:crosses val="autoZero"/>
        <c:auto val="1"/>
        <c:lblAlgn val="ctr"/>
        <c:lblOffset val="100"/>
        <c:noMultiLvlLbl val="0"/>
      </c:catAx>
      <c:valAx>
        <c:axId val="500949984"/>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0949424"/>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52438779140821"/>
          <c:y val="7.5848731129969385E-2"/>
          <c:w val="0.38463425558043779"/>
          <c:h val="0.87118644067796613"/>
        </c:manualLayout>
      </c:layout>
      <c:barChart>
        <c:barDir val="bar"/>
        <c:grouping val="clustered"/>
        <c:varyColors val="0"/>
        <c:ser>
          <c:idx val="0"/>
          <c:order val="0"/>
          <c:spPr>
            <a:solidFill>
              <a:srgbClr val="0070C0"/>
            </a:solidFill>
            <a:ln w="16260">
              <a:noFill/>
            </a:ln>
          </c:spPr>
          <c:invertIfNegative val="0"/>
          <c:dLbls>
            <c:numFmt formatCode="0%" sourceLinked="0"/>
            <c:spPr>
              <a:noFill/>
              <a:ln w="16260">
                <a:noFill/>
              </a:ln>
            </c:spPr>
            <c:txPr>
              <a:bodyPr/>
              <a:lstStyle/>
              <a:p>
                <a:pPr>
                  <a:defRPr sz="11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Profesores informados sobre
la diabetes</c:v>
                </c:pt>
                <c:pt idx="1">
                  <c:v>Existencia de un enfermero</c:v>
                </c:pt>
                <c:pt idx="2">
                  <c:v>Compañeros informados</c:v>
                </c:pt>
                <c:pt idx="3">
                  <c:v>Profesor que le ayude</c:v>
                </c:pt>
                <c:pt idx="4">
                  <c:v>Otras ayudas</c:v>
                </c:pt>
                <c:pt idx="5">
                  <c:v>Ninguna</c:v>
                </c:pt>
              </c:strCache>
            </c:strRef>
          </c:cat>
          <c:val>
            <c:numRef>
              <c:f>Sheet1!$B$2:$B$7</c:f>
              <c:numCache>
                <c:formatCode>0%</c:formatCode>
                <c:ptCount val="6"/>
                <c:pt idx="0">
                  <c:v>0.753</c:v>
                </c:pt>
                <c:pt idx="1">
                  <c:v>0.65200000000000002</c:v>
                </c:pt>
                <c:pt idx="2">
                  <c:v>0.30299999999999999</c:v>
                </c:pt>
                <c:pt idx="3">
                  <c:v>0.28100000000000003</c:v>
                </c:pt>
                <c:pt idx="4">
                  <c:v>4.4999999999999998E-2</c:v>
                </c:pt>
                <c:pt idx="5">
                  <c:v>3.4000000000000002E-2</c:v>
                </c:pt>
              </c:numCache>
            </c:numRef>
          </c:val>
        </c:ser>
        <c:dLbls>
          <c:showLegendKey val="0"/>
          <c:showVal val="0"/>
          <c:showCatName val="0"/>
          <c:showSerName val="0"/>
          <c:showPercent val="0"/>
          <c:showBubbleSize val="0"/>
        </c:dLbls>
        <c:gapWidth val="50"/>
        <c:axId val="500952784"/>
        <c:axId val="500953344"/>
      </c:barChart>
      <c:catAx>
        <c:axId val="500952784"/>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500953344"/>
        <c:crosses val="autoZero"/>
        <c:auto val="1"/>
        <c:lblAlgn val="ctr"/>
        <c:lblOffset val="100"/>
        <c:tickLblSkip val="1"/>
        <c:tickMarkSkip val="1"/>
        <c:noMultiLvlLbl val="0"/>
      </c:catAx>
      <c:valAx>
        <c:axId val="500953344"/>
        <c:scaling>
          <c:orientation val="minMax"/>
          <c:max val="1"/>
          <c:min val="0"/>
        </c:scaling>
        <c:delete val="1"/>
        <c:axPos val="t"/>
        <c:numFmt formatCode="0%" sourceLinked="1"/>
        <c:majorTickMark val="out"/>
        <c:minorTickMark val="none"/>
        <c:tickLblPos val="nextTo"/>
        <c:crossAx val="500952784"/>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0.83299999999999996</c:v>
                </c:pt>
                <c:pt idx="1">
                  <c:v>0.66700000000000004</c:v>
                </c:pt>
                <c:pt idx="2">
                  <c:v>0.8</c:v>
                </c:pt>
                <c:pt idx="3">
                  <c:v>0.73699999999999999</c:v>
                </c:pt>
                <c:pt idx="4">
                  <c:v>1</c:v>
                </c:pt>
              </c:numCache>
            </c:numRef>
          </c:val>
        </c:ser>
        <c:dLbls>
          <c:showLegendKey val="0"/>
          <c:showVal val="0"/>
          <c:showCatName val="0"/>
          <c:showSerName val="0"/>
          <c:showPercent val="0"/>
          <c:showBubbleSize val="0"/>
        </c:dLbls>
        <c:gapWidth val="43"/>
        <c:overlap val="100"/>
        <c:axId val="500955584"/>
        <c:axId val="500956144"/>
      </c:barChart>
      <c:catAx>
        <c:axId val="500955584"/>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500956144"/>
        <c:crosses val="autoZero"/>
        <c:auto val="1"/>
        <c:lblAlgn val="ctr"/>
        <c:lblOffset val="100"/>
        <c:noMultiLvlLbl val="0"/>
      </c:catAx>
      <c:valAx>
        <c:axId val="500956144"/>
        <c:scaling>
          <c:orientation val="minMax"/>
          <c:max val="1"/>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0955584"/>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0.83299999999999996</c:v>
                </c:pt>
                <c:pt idx="1">
                  <c:v>0.78799999999999992</c:v>
                </c:pt>
                <c:pt idx="2">
                  <c:v>0.56000000000000005</c:v>
                </c:pt>
                <c:pt idx="3">
                  <c:v>0.52600000000000002</c:v>
                </c:pt>
                <c:pt idx="4">
                  <c:v>0.5</c:v>
                </c:pt>
              </c:numCache>
            </c:numRef>
          </c:val>
        </c:ser>
        <c:dLbls>
          <c:showLegendKey val="0"/>
          <c:showVal val="0"/>
          <c:showCatName val="0"/>
          <c:showSerName val="0"/>
          <c:showPercent val="0"/>
          <c:showBubbleSize val="0"/>
        </c:dLbls>
        <c:gapWidth val="43"/>
        <c:overlap val="100"/>
        <c:axId val="500958384"/>
        <c:axId val="500958944"/>
      </c:barChart>
      <c:catAx>
        <c:axId val="500958384"/>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500958944"/>
        <c:crosses val="autoZero"/>
        <c:auto val="1"/>
        <c:lblAlgn val="ctr"/>
        <c:lblOffset val="100"/>
        <c:noMultiLvlLbl val="0"/>
      </c:catAx>
      <c:valAx>
        <c:axId val="500958944"/>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0958384"/>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51122186078558"/>
          <c:y val="0.13701696911589611"/>
          <c:w val="0.77432160998144417"/>
          <c:h val="0.62315390272595494"/>
        </c:manualLayout>
      </c:layout>
      <c:barChart>
        <c:barDir val="col"/>
        <c:grouping val="percentStacked"/>
        <c:varyColors val="0"/>
        <c:ser>
          <c:idx val="0"/>
          <c:order val="0"/>
          <c:tx>
            <c:strRef>
              <c:f>Sheet1!$A$2</c:f>
              <c:strCache>
                <c:ptCount val="1"/>
                <c:pt idx="0">
                  <c:v>No sé</c:v>
                </c:pt>
              </c:strCache>
            </c:strRef>
          </c:tx>
          <c:spPr>
            <a:solidFill>
              <a:schemeClr val="bg1">
                <a:lumMod val="65000"/>
              </a:schemeClr>
            </a:solidFill>
          </c:spPr>
          <c:invertIfNegative val="0"/>
          <c:dLbls>
            <c:numFmt formatCode="0%" sourceLinked="0"/>
            <c:spPr>
              <a:noFill/>
              <a:ln>
                <a:noFill/>
              </a:ln>
              <a:effectLst/>
            </c:spPr>
            <c:txPr>
              <a:bodyPr anchor="t" anchorCtr="0"/>
              <a:lstStyle/>
              <a:p>
                <a:pPr>
                  <a:defRPr sz="1200" b="1">
                    <a:solidFill>
                      <a:srgbClr val="FFFFFF"/>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Saben lo que es la Diabetes Tipo 1</c:v>
                </c:pt>
                <c:pt idx="1">
                  <c:v>Confunden Diabetes tipo 1 y 2</c:v>
                </c:pt>
              </c:strCache>
            </c:strRef>
          </c:cat>
          <c:val>
            <c:numRef>
              <c:f>Sheet1!$B$2:$C$2</c:f>
              <c:numCache>
                <c:formatCode>0%</c:formatCode>
                <c:ptCount val="2"/>
                <c:pt idx="0">
                  <c:v>0.25</c:v>
                </c:pt>
                <c:pt idx="1">
                  <c:v>0.36</c:v>
                </c:pt>
              </c:numCache>
            </c:numRef>
          </c:val>
        </c:ser>
        <c:ser>
          <c:idx val="1"/>
          <c:order val="1"/>
          <c:tx>
            <c:strRef>
              <c:f>Sheet1!$A$3</c:f>
              <c:strCache>
                <c:ptCount val="1"/>
                <c:pt idx="0">
                  <c:v>No</c:v>
                </c:pt>
              </c:strCache>
            </c:strRef>
          </c:tx>
          <c:spPr>
            <a:solidFill>
              <a:srgbClr val="FFC000"/>
            </a:solidFill>
          </c:spPr>
          <c:invertIfNegative val="0"/>
          <c:dLbls>
            <c:numFmt formatCode="0%" sourceLinked="0"/>
            <c:spPr>
              <a:noFill/>
              <a:ln>
                <a:noFill/>
              </a:ln>
              <a:effectLst/>
            </c:spPr>
            <c:txPr>
              <a:bodyPr/>
              <a:lstStyle/>
              <a:p>
                <a:pPr>
                  <a:defRPr sz="1200" b="1">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Saben lo que es la Diabetes Tipo 1</c:v>
                </c:pt>
                <c:pt idx="1">
                  <c:v>Confunden Diabetes tipo 1 y 2</c:v>
                </c:pt>
              </c:strCache>
            </c:strRef>
          </c:cat>
          <c:val>
            <c:numRef>
              <c:f>Sheet1!$B$3:$C$3</c:f>
              <c:numCache>
                <c:formatCode>0%</c:formatCode>
                <c:ptCount val="2"/>
                <c:pt idx="0">
                  <c:v>0.27</c:v>
                </c:pt>
                <c:pt idx="1">
                  <c:v>0.20200000000000001</c:v>
                </c:pt>
              </c:numCache>
            </c:numRef>
          </c:val>
        </c:ser>
        <c:ser>
          <c:idx val="2"/>
          <c:order val="2"/>
          <c:tx>
            <c:strRef>
              <c:f>Sheet1!$A$4</c:f>
              <c:strCache>
                <c:ptCount val="1"/>
                <c:pt idx="0">
                  <c:v>Sí</c:v>
                </c:pt>
              </c:strCache>
            </c:strRef>
          </c:tx>
          <c:spPr>
            <a:solidFill>
              <a:srgbClr val="8DC63F"/>
            </a:solidFill>
          </c:spPr>
          <c:invertIfNegative val="0"/>
          <c:dLbls>
            <c:numFmt formatCode="0%" sourceLinked="0"/>
            <c:spPr>
              <a:noFill/>
              <a:ln>
                <a:noFill/>
              </a:ln>
              <a:effectLst/>
            </c:spPr>
            <c:txPr>
              <a:bodyPr/>
              <a:lstStyle/>
              <a:p>
                <a:pPr>
                  <a:defRPr sz="12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Saben lo que es la Diabetes Tipo 1</c:v>
                </c:pt>
                <c:pt idx="1">
                  <c:v>Confunden Diabetes tipo 1 y 2</c:v>
                </c:pt>
              </c:strCache>
            </c:strRef>
          </c:cat>
          <c:val>
            <c:numRef>
              <c:f>Sheet1!$B$4:$C$4</c:f>
              <c:numCache>
                <c:formatCode>0%</c:formatCode>
                <c:ptCount val="2"/>
                <c:pt idx="0">
                  <c:v>0.48299999999999998</c:v>
                </c:pt>
                <c:pt idx="1">
                  <c:v>0.43799999999999994</c:v>
                </c:pt>
              </c:numCache>
            </c:numRef>
          </c:val>
        </c:ser>
        <c:dLbls>
          <c:showLegendKey val="0"/>
          <c:showVal val="0"/>
          <c:showCatName val="0"/>
          <c:showSerName val="0"/>
          <c:showPercent val="0"/>
          <c:showBubbleSize val="0"/>
        </c:dLbls>
        <c:gapWidth val="43"/>
        <c:overlap val="100"/>
        <c:axId val="502487728"/>
        <c:axId val="502488288"/>
      </c:barChart>
      <c:catAx>
        <c:axId val="502487728"/>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2488288"/>
        <c:crosses val="autoZero"/>
        <c:auto val="1"/>
        <c:lblAlgn val="ctr"/>
        <c:lblOffset val="100"/>
        <c:noMultiLvlLbl val="0"/>
      </c:catAx>
      <c:valAx>
        <c:axId val="502488288"/>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2487728"/>
        <c:crosses val="autoZero"/>
        <c:crossBetween val="between"/>
      </c:valAx>
    </c:plotArea>
    <c:legend>
      <c:legendPos val="l"/>
      <c:layout>
        <c:manualLayout>
          <c:xMode val="edge"/>
          <c:yMode val="edge"/>
          <c:x val="2.1126764468367983E-2"/>
          <c:y val="0.1507151666541012"/>
          <c:w val="9.3567168231704606E-2"/>
          <c:h val="0.56455390813149109"/>
        </c:manualLayout>
      </c:layout>
      <c:overlay val="0"/>
      <c:txPr>
        <a:bodyPr/>
        <a:lstStyle/>
        <a:p>
          <a:pPr>
            <a:defRPr sz="11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52438779140821"/>
          <c:y val="7.5848731129969385E-2"/>
          <c:w val="0.38463425558043779"/>
          <c:h val="0.87118644067796613"/>
        </c:manualLayout>
      </c:layout>
      <c:barChart>
        <c:barDir val="bar"/>
        <c:grouping val="clustered"/>
        <c:varyColors val="0"/>
        <c:ser>
          <c:idx val="0"/>
          <c:order val="0"/>
          <c:spPr>
            <a:solidFill>
              <a:srgbClr val="0070C0"/>
            </a:solidFill>
            <a:ln w="16260">
              <a:noFill/>
            </a:ln>
          </c:spPr>
          <c:invertIfNegative val="0"/>
          <c:dPt>
            <c:idx val="4"/>
            <c:invertIfNegative val="0"/>
            <c:bubble3D val="0"/>
            <c:spPr>
              <a:solidFill>
                <a:srgbClr val="FFD72F"/>
              </a:solidFill>
              <a:ln w="16260">
                <a:noFill/>
              </a:ln>
            </c:spPr>
          </c:dPt>
          <c:dLbls>
            <c:numFmt formatCode="0%" sourceLinked="0"/>
            <c:spPr>
              <a:noFill/>
              <a:ln w="16260">
                <a:noFill/>
              </a:ln>
            </c:spPr>
            <c:txPr>
              <a:bodyPr/>
              <a:lstStyle/>
              <a:p>
                <a:pPr>
                  <a:defRPr sz="14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No necesita ayuda</c:v>
                </c:pt>
                <c:pt idx="1">
                  <c:v>Un profesor</c:v>
                </c:pt>
                <c:pt idx="2">
                  <c:v>Un compañero</c:v>
                </c:pt>
                <c:pt idx="3">
                  <c:v>Otra persona del colegio</c:v>
                </c:pt>
                <c:pt idx="4">
                  <c:v>Nadie</c:v>
                </c:pt>
              </c:strCache>
            </c:strRef>
          </c:cat>
          <c:val>
            <c:numRef>
              <c:f>Sheet1!$B$2:$B$6</c:f>
              <c:numCache>
                <c:formatCode>0%</c:formatCode>
                <c:ptCount val="5"/>
                <c:pt idx="0">
                  <c:v>0.58399999999999996</c:v>
                </c:pt>
                <c:pt idx="1">
                  <c:v>0.124</c:v>
                </c:pt>
                <c:pt idx="2">
                  <c:v>1.1000000000000001E-2</c:v>
                </c:pt>
                <c:pt idx="3">
                  <c:v>3.4000000000000002E-2</c:v>
                </c:pt>
                <c:pt idx="4">
                  <c:v>0.27</c:v>
                </c:pt>
              </c:numCache>
            </c:numRef>
          </c:val>
        </c:ser>
        <c:dLbls>
          <c:showLegendKey val="0"/>
          <c:showVal val="0"/>
          <c:showCatName val="0"/>
          <c:showSerName val="0"/>
          <c:showPercent val="0"/>
          <c:showBubbleSize val="0"/>
        </c:dLbls>
        <c:gapWidth val="50"/>
        <c:axId val="502490528"/>
        <c:axId val="502491088"/>
      </c:barChart>
      <c:catAx>
        <c:axId val="502490528"/>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502491088"/>
        <c:crosses val="autoZero"/>
        <c:auto val="1"/>
        <c:lblAlgn val="ctr"/>
        <c:lblOffset val="100"/>
        <c:tickLblSkip val="1"/>
        <c:tickMarkSkip val="1"/>
        <c:noMultiLvlLbl val="0"/>
      </c:catAx>
      <c:valAx>
        <c:axId val="502491088"/>
        <c:scaling>
          <c:orientation val="minMax"/>
          <c:max val="1"/>
          <c:min val="0"/>
        </c:scaling>
        <c:delete val="1"/>
        <c:axPos val="t"/>
        <c:numFmt formatCode="0%" sourceLinked="1"/>
        <c:majorTickMark val="out"/>
        <c:minorTickMark val="none"/>
        <c:tickLblPos val="nextTo"/>
        <c:crossAx val="502490528"/>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0.00%</c:formatCode>
                <c:ptCount val="5"/>
                <c:pt idx="0">
                  <c:v>0</c:v>
                </c:pt>
                <c:pt idx="1">
                  <c:v>0.39399999999999996</c:v>
                </c:pt>
                <c:pt idx="2">
                  <c:v>0.72</c:v>
                </c:pt>
                <c:pt idx="3">
                  <c:v>0.78900000000000003</c:v>
                </c:pt>
                <c:pt idx="4">
                  <c:v>1</c:v>
                </c:pt>
              </c:numCache>
            </c:numRef>
          </c:val>
        </c:ser>
        <c:dLbls>
          <c:showLegendKey val="0"/>
          <c:showVal val="0"/>
          <c:showCatName val="0"/>
          <c:showSerName val="0"/>
          <c:showPercent val="0"/>
          <c:showBubbleSize val="0"/>
        </c:dLbls>
        <c:gapWidth val="43"/>
        <c:overlap val="100"/>
        <c:axId val="502493328"/>
        <c:axId val="502493888"/>
      </c:barChart>
      <c:catAx>
        <c:axId val="502493328"/>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502493888"/>
        <c:crosses val="autoZero"/>
        <c:auto val="1"/>
        <c:lblAlgn val="ctr"/>
        <c:lblOffset val="100"/>
        <c:noMultiLvlLbl val="0"/>
      </c:catAx>
      <c:valAx>
        <c:axId val="502493888"/>
        <c:scaling>
          <c:orientation val="minMax"/>
          <c:max val="1"/>
          <c:min val="0"/>
        </c:scaling>
        <c:delete val="0"/>
        <c:axPos val="l"/>
        <c:numFmt formatCode="0%" sourceLinked="0"/>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2493328"/>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0.66700000000000004</c:v>
                </c:pt>
                <c:pt idx="1">
                  <c:v>0.21199999999999999</c:v>
                </c:pt>
                <c:pt idx="2">
                  <c:v>0</c:v>
                </c:pt>
                <c:pt idx="3">
                  <c:v>0</c:v>
                </c:pt>
                <c:pt idx="4">
                  <c:v>0</c:v>
                </c:pt>
              </c:numCache>
            </c:numRef>
          </c:val>
        </c:ser>
        <c:dLbls>
          <c:showLegendKey val="0"/>
          <c:showVal val="0"/>
          <c:showCatName val="0"/>
          <c:showSerName val="0"/>
          <c:showPercent val="0"/>
          <c:showBubbleSize val="0"/>
        </c:dLbls>
        <c:gapWidth val="43"/>
        <c:overlap val="100"/>
        <c:axId val="502496128"/>
        <c:axId val="502496688"/>
      </c:barChart>
      <c:catAx>
        <c:axId val="502496128"/>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502496688"/>
        <c:crosses val="autoZero"/>
        <c:auto val="1"/>
        <c:lblAlgn val="ctr"/>
        <c:lblOffset val="100"/>
        <c:noMultiLvlLbl val="0"/>
      </c:catAx>
      <c:valAx>
        <c:axId val="502496688"/>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2496128"/>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18905472636815"/>
          <c:y val="0.13122171945701358"/>
          <c:w val="0.31840796019900497"/>
          <c:h val="0.579185520361991"/>
        </c:manualLayout>
      </c:layout>
      <c:doughnutChart>
        <c:varyColors val="1"/>
        <c:ser>
          <c:idx val="0"/>
          <c:order val="0"/>
          <c:tx>
            <c:strRef>
              <c:f>Sheet1!$B$1</c:f>
              <c:strCache>
                <c:ptCount val="1"/>
                <c:pt idx="0">
                  <c:v>Total</c:v>
                </c:pt>
              </c:strCache>
            </c:strRef>
          </c:tx>
          <c:spPr>
            <a:gradFill rotWithShape="0">
              <a:gsLst>
                <a:gs pos="0">
                  <a:srgbClr xmlns:mc="http://schemas.openxmlformats.org/markup-compatibility/2006" xmlns:a14="http://schemas.microsoft.com/office/drawing/2010/main" val="030303" mc:Ignorable="a14" a14:legacySpreadsheetColorIndex="44">
                    <a:gamma/>
                    <a:shade val="86275"/>
                    <a:invGamma/>
                  </a:srgbClr>
                </a:gs>
                <a:gs pos="50000">
                  <a:srgbClr xmlns:mc="http://schemas.openxmlformats.org/markup-compatibility/2006" xmlns:a14="http://schemas.microsoft.com/office/drawing/2010/main" val="99CCFF" mc:Ignorable="a14" a14:legacySpreadsheetColorIndex="44"/>
                </a:gs>
                <a:gs pos="100000">
                  <a:srgbClr xmlns:mc="http://schemas.openxmlformats.org/markup-compatibility/2006" xmlns:a14="http://schemas.microsoft.com/office/drawing/2010/main" val="030303" mc:Ignorable="a14" a14:legacySpreadsheetColorIndex="44">
                    <a:gamma/>
                    <a:shade val="86275"/>
                    <a:invGamma/>
                  </a:srgbClr>
                </a:gs>
              </a:gsLst>
              <a:lin ang="5400000" scaled="1"/>
            </a:gradFill>
            <a:ln w="9631">
              <a:solidFill>
                <a:srgbClr val="000000"/>
              </a:solidFill>
              <a:prstDash val="solid"/>
            </a:ln>
            <a:effectLst/>
          </c:spPr>
          <c:dPt>
            <c:idx val="0"/>
            <c:bubble3D val="0"/>
            <c:spPr>
              <a:solidFill>
                <a:schemeClr val="accent1">
                  <a:lumMod val="50000"/>
                </a:schemeClr>
              </a:solidFill>
              <a:ln w="19263">
                <a:noFill/>
              </a:ln>
              <a:effectLst/>
            </c:spPr>
          </c:dPt>
          <c:dPt>
            <c:idx val="1"/>
            <c:bubble3D val="0"/>
            <c:spPr>
              <a:solidFill>
                <a:srgbClr val="00364C"/>
              </a:solidFill>
              <a:ln w="19263">
                <a:noFill/>
              </a:ln>
              <a:effectLst/>
            </c:spPr>
          </c:dPt>
          <c:dPt>
            <c:idx val="2"/>
            <c:bubble3D val="0"/>
            <c:spPr>
              <a:solidFill>
                <a:schemeClr val="accent1">
                  <a:lumMod val="60000"/>
                  <a:lumOff val="40000"/>
                </a:schemeClr>
              </a:solidFill>
              <a:ln w="19263">
                <a:noFill/>
              </a:ln>
              <a:effectLst/>
            </c:spPr>
          </c:dPt>
          <c:dPt>
            <c:idx val="3"/>
            <c:bubble3D val="0"/>
            <c:spPr>
              <a:solidFill>
                <a:srgbClr val="FFE265"/>
              </a:solidFill>
              <a:ln w="19263">
                <a:noFill/>
              </a:ln>
              <a:effectLst/>
            </c:spPr>
          </c:dPt>
          <c:dLbls>
            <c:dLbl>
              <c:idx val="0"/>
              <c:layout>
                <c:manualLayout>
                  <c:x val="0.11695227849676076"/>
                  <c:y val="7.2811365296231072E-3"/>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0979966137987056"/>
                  <c:y val="4.4151985653758254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1437242015241776"/>
                  <c:y val="-0.10892678177047263"/>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5.2412217703556287E-2"/>
                  <c:y val="-0.14897543022769094"/>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Mode val="edge"/>
                  <c:yMode val="edge"/>
                  <c:x val="0.35199004975124376"/>
                  <c:y val="0.33936651583710409"/>
                </c:manualLayout>
              </c:layout>
              <c:numFmt formatCode="0%" sourceLinked="0"/>
              <c:spPr>
                <a:noFill/>
                <a:ln w="19263">
                  <a:noFill/>
                </a:ln>
              </c:spPr>
              <c:txPr>
                <a:bodyPr/>
                <a:lstStyle/>
                <a:p>
                  <a:pPr>
                    <a:defRPr sz="910" b="1"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extLst>
                <c:ext xmlns:c15="http://schemas.microsoft.com/office/drawing/2012/chart" uri="{CE6537A1-D6FC-4f65-9D91-7224C49458BB}"/>
              </c:extLst>
            </c:dLbl>
            <c:dLbl>
              <c:idx val="5"/>
              <c:layout>
                <c:manualLayout>
                  <c:xMode val="edge"/>
                  <c:yMode val="edge"/>
                  <c:x val="0.30472636815920395"/>
                  <c:y val="0.34389140271493213"/>
                </c:manualLayout>
              </c:layout>
              <c:numFmt formatCode="0%" sourceLinked="0"/>
              <c:spPr>
                <a:noFill/>
                <a:ln w="19263">
                  <a:noFill/>
                </a:ln>
              </c:spPr>
              <c:txPr>
                <a:bodyPr/>
                <a:lstStyle/>
                <a:p>
                  <a:pPr>
                    <a:defRPr sz="910" b="1"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19263">
                <a:noFill/>
              </a:ln>
            </c:spPr>
            <c:txPr>
              <a:bodyPr/>
              <a:lstStyle/>
              <a:p>
                <a:pPr>
                  <a:defRPr sz="1213" b="0" i="0" u="none" strike="noStrike" baseline="0">
                    <a:solidFill>
                      <a:srgbClr val="000000"/>
                    </a:solidFill>
                    <a:latin typeface="Arial"/>
                    <a:ea typeface="Arial"/>
                    <a:cs typeface="Arial"/>
                  </a:defRPr>
                </a:pPr>
                <a:endParaRPr lang="es-E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Público</c:v>
                </c:pt>
                <c:pt idx="1">
                  <c:v>Concertado</c:v>
                </c:pt>
                <c:pt idx="2">
                  <c:v>Privado</c:v>
                </c:pt>
                <c:pt idx="3">
                  <c:v>No contesta</c:v>
                </c:pt>
              </c:strCache>
            </c:strRef>
          </c:cat>
          <c:val>
            <c:numRef>
              <c:f>Sheet1!$B$2:$B$5</c:f>
              <c:numCache>
                <c:formatCode>General</c:formatCode>
                <c:ptCount val="4"/>
                <c:pt idx="0">
                  <c:v>49.4</c:v>
                </c:pt>
                <c:pt idx="1">
                  <c:v>38.200000000000003</c:v>
                </c:pt>
                <c:pt idx="2">
                  <c:v>11.2</c:v>
                </c:pt>
                <c:pt idx="3">
                  <c:v>1.1000000000000001</c:v>
                </c:pt>
              </c:numCache>
            </c:numRef>
          </c:val>
        </c:ser>
        <c:dLbls>
          <c:showLegendKey val="0"/>
          <c:showVal val="0"/>
          <c:showCatName val="1"/>
          <c:showSerName val="0"/>
          <c:showPercent val="1"/>
          <c:showBubbleSize val="0"/>
          <c:showLeaderLines val="0"/>
        </c:dLbls>
        <c:firstSliceAng val="10"/>
        <c:holeSize val="40"/>
      </c:doughnutChart>
      <c:spPr>
        <a:noFill/>
        <a:ln w="19263">
          <a:noFill/>
        </a:ln>
      </c:spPr>
    </c:plotArea>
    <c:plotVisOnly val="1"/>
    <c:dispBlanksAs val="zero"/>
    <c:showDLblsOverMax val="0"/>
  </c:chart>
  <c:spPr>
    <a:noFill/>
    <a:ln>
      <a:noFill/>
    </a:ln>
  </c:spPr>
  <c:txPr>
    <a:bodyPr/>
    <a:lstStyle/>
    <a:p>
      <a:pPr>
        <a:defRPr sz="1365" b="1" i="0" u="none" strike="noStrike" baseline="0">
          <a:solidFill>
            <a:schemeClr val="tx1"/>
          </a:solidFill>
          <a:latin typeface="Arial"/>
          <a:ea typeface="Arial"/>
          <a:cs typeface="Arial"/>
        </a:defRPr>
      </a:pPr>
      <a:endParaRPr lang="es-E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23910330880771"/>
          <c:y val="6.1848251542390216E-2"/>
          <c:w val="0.72444171937524215"/>
          <c:h val="0.69832264576191194"/>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Sheet1!$B$2:$H$2</c:f>
              <c:numCache>
                <c:formatCode>General</c:formatCode>
                <c:ptCount val="7"/>
                <c:pt idx="0" formatCode="0%">
                  <c:v>1.1000000000000001E-2</c:v>
                </c:pt>
                <c:pt idx="2" formatCode="0%">
                  <c:v>0</c:v>
                </c:pt>
                <c:pt idx="3" formatCode="0%">
                  <c:v>0.03</c:v>
                </c:pt>
                <c:pt idx="4" formatCode="0%">
                  <c:v>0</c:v>
                </c:pt>
                <c:pt idx="5" formatCode="0%">
                  <c:v>0</c:v>
                </c:pt>
                <c:pt idx="6" formatCode="0%">
                  <c:v>0</c:v>
                </c:pt>
              </c:numCache>
            </c:numRef>
          </c:val>
        </c:ser>
        <c:ser>
          <c:idx val="1"/>
          <c:order val="1"/>
          <c:tx>
            <c:strRef>
              <c:f>Sheet1!$A$3</c:f>
              <c:strCache>
                <c:ptCount val="1"/>
                <c:pt idx="0">
                  <c:v>Si</c:v>
                </c:pt>
              </c:strCache>
            </c:strRef>
          </c:tx>
          <c:spPr>
            <a:solidFill>
              <a:srgbClr val="FFD72F"/>
            </a:solidFill>
          </c:spPr>
          <c:invertIfNegative val="0"/>
          <c:dLbls>
            <c:numFmt formatCode="0%" sourceLinked="0"/>
            <c:spPr>
              <a:noFill/>
              <a:ln>
                <a:noFill/>
              </a:ln>
              <a:effectLst/>
            </c:spPr>
            <c:txPr>
              <a:bodyPr/>
              <a:lstStyle/>
              <a:p>
                <a:pPr algn="ctr">
                  <a:defRPr lang="es-ES" sz="1100" b="1"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Sheet1!$B$3:$H$3</c:f>
              <c:numCache>
                <c:formatCode>General</c:formatCode>
                <c:ptCount val="7"/>
                <c:pt idx="0" formatCode="0%">
                  <c:v>0.49399999999999999</c:v>
                </c:pt>
                <c:pt idx="2" formatCode="0%">
                  <c:v>0.5</c:v>
                </c:pt>
                <c:pt idx="3" formatCode="0%">
                  <c:v>0.45500000000000002</c:v>
                </c:pt>
                <c:pt idx="4" formatCode="0%">
                  <c:v>0.52</c:v>
                </c:pt>
                <c:pt idx="5" formatCode="0%">
                  <c:v>0.63200000000000001</c:v>
                </c:pt>
                <c:pt idx="6" formatCode="0%">
                  <c:v>0.16699999999999998</c:v>
                </c:pt>
              </c:numCache>
            </c:numRef>
          </c:val>
        </c:ser>
        <c:ser>
          <c:idx val="2"/>
          <c:order val="2"/>
          <c:tx>
            <c:strRef>
              <c:f>Sheet1!$A$4</c:f>
              <c:strCache>
                <c:ptCount val="1"/>
                <c:pt idx="0">
                  <c:v>No</c:v>
                </c:pt>
              </c:strCache>
            </c:strRef>
          </c:tx>
          <c:spPr>
            <a:solidFill>
              <a:srgbClr val="8DC63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Sheet1!$B$4:$H$4</c:f>
              <c:numCache>
                <c:formatCode>General</c:formatCode>
                <c:ptCount val="7"/>
                <c:pt idx="0" formatCode="0%">
                  <c:v>0.49399999999999999</c:v>
                </c:pt>
                <c:pt idx="2" formatCode="0%">
                  <c:v>0.5</c:v>
                </c:pt>
                <c:pt idx="3" formatCode="0%">
                  <c:v>0.51500000000000001</c:v>
                </c:pt>
                <c:pt idx="4" formatCode="0%">
                  <c:v>0.48</c:v>
                </c:pt>
                <c:pt idx="5" formatCode="0%">
                  <c:v>0.36799999999999999</c:v>
                </c:pt>
                <c:pt idx="6" formatCode="0%">
                  <c:v>0.83299999999999996</c:v>
                </c:pt>
              </c:numCache>
            </c:numRef>
          </c:val>
        </c:ser>
        <c:dLbls>
          <c:showLegendKey val="0"/>
          <c:showVal val="0"/>
          <c:showCatName val="0"/>
          <c:showSerName val="0"/>
          <c:showPercent val="0"/>
          <c:showBubbleSize val="0"/>
        </c:dLbls>
        <c:gapWidth val="43"/>
        <c:overlap val="100"/>
        <c:axId val="502500048"/>
        <c:axId val="502500608"/>
      </c:barChart>
      <c:catAx>
        <c:axId val="502500048"/>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2500608"/>
        <c:crosses val="autoZero"/>
        <c:auto val="1"/>
        <c:lblAlgn val="ctr"/>
        <c:lblOffset val="100"/>
        <c:noMultiLvlLbl val="0"/>
      </c:catAx>
      <c:valAx>
        <c:axId val="502500608"/>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2500048"/>
        <c:crosses val="autoZero"/>
        <c:crossBetween val="between"/>
      </c:valAx>
    </c:plotArea>
    <c:legend>
      <c:legendPos val="l"/>
      <c:layout>
        <c:manualLayout>
          <c:xMode val="edge"/>
          <c:yMode val="edge"/>
          <c:x val="6.3405797101449279E-2"/>
          <c:y val="0.20860074384741151"/>
          <c:w val="0.14042194453954127"/>
          <c:h val="0.52281888561145029"/>
        </c:manualLayout>
      </c:layout>
      <c:overlay val="0"/>
      <c:txPr>
        <a:bodyPr/>
        <a:lstStyle/>
        <a:p>
          <a:pPr>
            <a:defRPr sz="10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48399440724115"/>
          <c:y val="5.4346558902649104E-2"/>
          <c:w val="0.38463425558043779"/>
          <c:h val="0.87118644067796613"/>
        </c:manualLayout>
      </c:layout>
      <c:barChart>
        <c:barDir val="bar"/>
        <c:grouping val="clustered"/>
        <c:varyColors val="0"/>
        <c:ser>
          <c:idx val="0"/>
          <c:order val="0"/>
          <c:spPr>
            <a:solidFill>
              <a:srgbClr val="FFCD00"/>
            </a:solidFill>
            <a:ln w="16260">
              <a:noFill/>
            </a:ln>
          </c:spPr>
          <c:invertIfNegative val="0"/>
          <c:dLbls>
            <c:numFmt formatCode="0%" sourceLinked="0"/>
            <c:spPr>
              <a:noFill/>
              <a:ln w="16260">
                <a:noFill/>
              </a:ln>
            </c:spPr>
            <c:txPr>
              <a:bodyPr/>
              <a:lstStyle/>
              <a:p>
                <a:pPr>
                  <a:defRPr sz="11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El mismo</c:v>
                </c:pt>
                <c:pt idx="1">
                  <c:v>Un enfermero</c:v>
                </c:pt>
                <c:pt idx="2">
                  <c:v>Un familiar</c:v>
                </c:pt>
                <c:pt idx="3">
                  <c:v>Un profesor</c:v>
                </c:pt>
                <c:pt idx="4">
                  <c:v>Otros</c:v>
                </c:pt>
              </c:strCache>
            </c:strRef>
          </c:cat>
          <c:val>
            <c:numRef>
              <c:f>Sheet1!$B$2:$B$6</c:f>
              <c:numCache>
                <c:formatCode>0%</c:formatCode>
                <c:ptCount val="5"/>
                <c:pt idx="0">
                  <c:v>0.77300000000000002</c:v>
                </c:pt>
                <c:pt idx="1">
                  <c:v>0.13600000000000001</c:v>
                </c:pt>
                <c:pt idx="2">
                  <c:v>9.0999999999999998E-2</c:v>
                </c:pt>
                <c:pt idx="3">
                  <c:v>9.0999999999999998E-2</c:v>
                </c:pt>
                <c:pt idx="4">
                  <c:v>2.3E-2</c:v>
                </c:pt>
              </c:numCache>
            </c:numRef>
          </c:val>
        </c:ser>
        <c:dLbls>
          <c:showLegendKey val="0"/>
          <c:showVal val="0"/>
          <c:showCatName val="0"/>
          <c:showSerName val="0"/>
          <c:showPercent val="0"/>
          <c:showBubbleSize val="0"/>
        </c:dLbls>
        <c:gapWidth val="50"/>
        <c:axId val="503501328"/>
        <c:axId val="503501888"/>
      </c:barChart>
      <c:catAx>
        <c:axId val="503501328"/>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503501888"/>
        <c:crosses val="autoZero"/>
        <c:auto val="1"/>
        <c:lblAlgn val="ctr"/>
        <c:lblOffset val="100"/>
        <c:tickLblSkip val="1"/>
        <c:tickMarkSkip val="1"/>
        <c:noMultiLvlLbl val="0"/>
      </c:catAx>
      <c:valAx>
        <c:axId val="503501888"/>
        <c:scaling>
          <c:orientation val="minMax"/>
          <c:max val="1"/>
          <c:min val="0"/>
        </c:scaling>
        <c:delete val="1"/>
        <c:axPos val="t"/>
        <c:numFmt formatCode="0%" sourceLinked="1"/>
        <c:majorTickMark val="out"/>
        <c:minorTickMark val="none"/>
        <c:tickLblPos val="nextTo"/>
        <c:crossAx val="503501328"/>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149411960699158"/>
          <c:y val="8.3661193201726339E-2"/>
          <c:w val="0.54087121106340119"/>
          <c:h val="0.68718065347160817"/>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7.0422548227893284E-3"/>
                  <c:y val="-1.895262040955338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CAMBIAR POR FALTA DE COLABORACIÓN </c:v>
                </c:pt>
              </c:strCache>
            </c:strRef>
          </c:cat>
          <c:val>
            <c:numRef>
              <c:f>Sheet1!$B$2</c:f>
              <c:numCache>
                <c:formatCode>0%</c:formatCode>
                <c:ptCount val="1"/>
              </c:numCache>
            </c:numRef>
          </c:val>
        </c:ser>
        <c:ser>
          <c:idx val="1"/>
          <c:order val="1"/>
          <c:tx>
            <c:strRef>
              <c:f>Sheet1!$A$3</c:f>
              <c:strCache>
                <c:ptCount val="1"/>
                <c:pt idx="0">
                  <c:v>Sí</c:v>
                </c:pt>
              </c:strCache>
            </c:strRef>
          </c:tx>
          <c:spPr>
            <a:solidFill>
              <a:srgbClr val="FFCD00"/>
            </a:solidFill>
          </c:spPr>
          <c:invertIfNegative val="0"/>
          <c:dLbls>
            <c:numFmt formatCode="0%" sourceLinked="0"/>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CAMBIAR POR FALTA DE COLABORACIÓN </c:v>
                </c:pt>
              </c:strCache>
            </c:strRef>
          </c:cat>
          <c:val>
            <c:numRef>
              <c:f>Sheet1!$B$3</c:f>
              <c:numCache>
                <c:formatCode>0%</c:formatCode>
                <c:ptCount val="1"/>
                <c:pt idx="0">
                  <c:v>2.3E-2</c:v>
                </c:pt>
              </c:numCache>
            </c:numRef>
          </c:val>
        </c:ser>
        <c:ser>
          <c:idx val="2"/>
          <c:order val="2"/>
          <c:tx>
            <c:strRef>
              <c:f>Sheet1!$A$4</c:f>
              <c:strCache>
                <c:ptCount val="1"/>
                <c:pt idx="0">
                  <c:v>No</c:v>
                </c:pt>
              </c:strCache>
            </c:strRef>
          </c:tx>
          <c:spPr>
            <a:solidFill>
              <a:srgbClr val="8DC63F"/>
            </a:solidFill>
          </c:spPr>
          <c:invertIfNegative val="0"/>
          <c:dLbls>
            <c:spPr>
              <a:noFill/>
              <a:ln>
                <a:noFill/>
              </a:ln>
              <a:effectLst/>
            </c:spPr>
            <c:txPr>
              <a:bodyPr/>
              <a:lstStyle/>
              <a:p>
                <a:pPr algn="ctr">
                  <a:defRPr lang="es-ES" sz="1200" b="0"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CAMBIAR POR FALTA DE COLABORACIÓN </c:v>
                </c:pt>
              </c:strCache>
            </c:strRef>
          </c:cat>
          <c:val>
            <c:numRef>
              <c:f>Sheet1!$B$4</c:f>
              <c:numCache>
                <c:formatCode>0%</c:formatCode>
                <c:ptCount val="1"/>
                <c:pt idx="0">
                  <c:v>0.97699999999999998</c:v>
                </c:pt>
              </c:numCache>
            </c:numRef>
          </c:val>
        </c:ser>
        <c:dLbls>
          <c:showLegendKey val="0"/>
          <c:showVal val="0"/>
          <c:showCatName val="0"/>
          <c:showSerName val="0"/>
          <c:showPercent val="0"/>
          <c:showBubbleSize val="0"/>
        </c:dLbls>
        <c:gapWidth val="70"/>
        <c:overlap val="100"/>
        <c:axId val="503505248"/>
        <c:axId val="503505808"/>
      </c:barChart>
      <c:catAx>
        <c:axId val="503505248"/>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3505808"/>
        <c:crosses val="autoZero"/>
        <c:auto val="1"/>
        <c:lblAlgn val="ctr"/>
        <c:lblOffset val="100"/>
        <c:noMultiLvlLbl val="0"/>
      </c:catAx>
      <c:valAx>
        <c:axId val="503505808"/>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3505248"/>
        <c:crosses val="autoZero"/>
        <c:crossBetween val="between"/>
      </c:valAx>
    </c:plotArea>
    <c:legend>
      <c:legendPos val="l"/>
      <c:layout>
        <c:manualLayout>
          <c:xMode val="edge"/>
          <c:yMode val="edge"/>
          <c:x val="0.1024008354751452"/>
          <c:y val="0.17091376676770803"/>
          <c:w val="0.22613272075427729"/>
          <c:h val="0.51127738051191796"/>
        </c:manualLayout>
      </c:layout>
      <c:overlay val="0"/>
      <c:txPr>
        <a:bodyPr/>
        <a:lstStyle/>
        <a:p>
          <a:pPr>
            <a:defRPr sz="12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149411960699158"/>
          <c:y val="8.3661193201726339E-2"/>
          <c:w val="0.54087121106340119"/>
          <c:h val="0.68718065347160817"/>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7.0422548227893284E-3"/>
                  <c:y val="-1.895262040955338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c:f>
              <c:strCache>
                <c:ptCount val="1"/>
                <c:pt idx="0">
                  <c:v>AUTOCONTROL EN LA JORNADA ESCOLAR </c:v>
                </c:pt>
              </c:strCache>
            </c:strRef>
          </c:cat>
          <c:val>
            <c:numRef>
              <c:f>Sheet1!$C$2</c:f>
              <c:numCache>
                <c:formatCode>0%</c:formatCode>
                <c:ptCount val="1"/>
                <c:pt idx="0">
                  <c:v>2.1999999999999999E-2</c:v>
                </c:pt>
              </c:numCache>
            </c:numRef>
          </c:val>
        </c:ser>
        <c:ser>
          <c:idx val="1"/>
          <c:order val="1"/>
          <c:tx>
            <c:strRef>
              <c:f>Sheet1!$A$3</c:f>
              <c:strCache>
                <c:ptCount val="1"/>
                <c:pt idx="0">
                  <c:v>Sí</c:v>
                </c:pt>
              </c:strCache>
            </c:strRef>
          </c:tx>
          <c:spPr>
            <a:solidFill>
              <a:srgbClr val="FFCD00"/>
            </a:solidFill>
          </c:spPr>
          <c:invertIfNegative val="0"/>
          <c:dLbls>
            <c:numFmt formatCode="0%" sourceLinked="0"/>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c:f>
              <c:strCache>
                <c:ptCount val="1"/>
                <c:pt idx="0">
                  <c:v>AUTOCONTROL EN LA JORNADA ESCOLAR </c:v>
                </c:pt>
              </c:strCache>
            </c:strRef>
          </c:cat>
          <c:val>
            <c:numRef>
              <c:f>Sheet1!$C$3</c:f>
              <c:numCache>
                <c:formatCode>0%</c:formatCode>
                <c:ptCount val="1"/>
                <c:pt idx="0">
                  <c:v>0.89900000000000002</c:v>
                </c:pt>
              </c:numCache>
            </c:numRef>
          </c:val>
        </c:ser>
        <c:ser>
          <c:idx val="2"/>
          <c:order val="2"/>
          <c:tx>
            <c:strRef>
              <c:f>Sheet1!$A$4</c:f>
              <c:strCache>
                <c:ptCount val="1"/>
                <c:pt idx="0">
                  <c:v>No</c:v>
                </c:pt>
              </c:strCache>
            </c:strRef>
          </c:tx>
          <c:spPr>
            <a:solidFill>
              <a:srgbClr val="8DC63F"/>
            </a:solidFill>
          </c:spPr>
          <c:invertIfNegative val="0"/>
          <c:dLbls>
            <c:spPr>
              <a:noFill/>
              <a:ln>
                <a:noFill/>
              </a:ln>
              <a:effectLst/>
            </c:spPr>
            <c:txPr>
              <a:bodyPr/>
              <a:lstStyle/>
              <a:p>
                <a:pPr algn="ctr">
                  <a:defRPr lang="es-ES" sz="1200" b="0"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c:f>
              <c:strCache>
                <c:ptCount val="1"/>
                <c:pt idx="0">
                  <c:v>AUTOCONTROL EN LA JORNADA ESCOLAR </c:v>
                </c:pt>
              </c:strCache>
            </c:strRef>
          </c:cat>
          <c:val>
            <c:numRef>
              <c:f>Sheet1!$C$4</c:f>
              <c:numCache>
                <c:formatCode>0%</c:formatCode>
                <c:ptCount val="1"/>
                <c:pt idx="0">
                  <c:v>7.9000000000000001E-2</c:v>
                </c:pt>
              </c:numCache>
            </c:numRef>
          </c:val>
        </c:ser>
        <c:dLbls>
          <c:showLegendKey val="0"/>
          <c:showVal val="0"/>
          <c:showCatName val="0"/>
          <c:showSerName val="0"/>
          <c:showPercent val="0"/>
          <c:showBubbleSize val="0"/>
        </c:dLbls>
        <c:gapWidth val="70"/>
        <c:overlap val="100"/>
        <c:axId val="503803344"/>
        <c:axId val="503803904"/>
      </c:barChart>
      <c:catAx>
        <c:axId val="503803344"/>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3803904"/>
        <c:crosses val="autoZero"/>
        <c:auto val="1"/>
        <c:lblAlgn val="ctr"/>
        <c:lblOffset val="100"/>
        <c:noMultiLvlLbl val="0"/>
      </c:catAx>
      <c:valAx>
        <c:axId val="503803904"/>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3803344"/>
        <c:crosses val="autoZero"/>
        <c:crossBetween val="between"/>
      </c:valAx>
    </c:plotArea>
    <c:legend>
      <c:legendPos val="l"/>
      <c:layout>
        <c:manualLayout>
          <c:xMode val="edge"/>
          <c:yMode val="edge"/>
          <c:x val="0.1024008354751452"/>
          <c:y val="0.17091376676770803"/>
          <c:w val="0.22613272075427729"/>
          <c:h val="0.51127738051191796"/>
        </c:manualLayout>
      </c:layout>
      <c:overlay val="0"/>
      <c:txPr>
        <a:bodyPr/>
        <a:lstStyle/>
        <a:p>
          <a:pPr>
            <a:defRPr sz="12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149411960699158"/>
          <c:y val="8.3661193201726339E-2"/>
          <c:w val="0.54087121106340119"/>
          <c:h val="0.68718065347160817"/>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7.0422548227893284E-3"/>
                  <c:y val="-1.895262040955338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c:f>
              <c:strCache>
                <c:ptCount val="1"/>
                <c:pt idx="0">
                  <c:v>BAJAR EL NÚMERO DE GLUCEMIAS</c:v>
                </c:pt>
              </c:strCache>
            </c:strRef>
          </c:cat>
          <c:val>
            <c:numRef>
              <c:f>Sheet1!$D$2</c:f>
              <c:numCache>
                <c:formatCode>General</c:formatCode>
                <c:ptCount val="1"/>
              </c:numCache>
            </c:numRef>
          </c:val>
        </c:ser>
        <c:ser>
          <c:idx val="1"/>
          <c:order val="1"/>
          <c:tx>
            <c:strRef>
              <c:f>Sheet1!$A$3</c:f>
              <c:strCache>
                <c:ptCount val="1"/>
                <c:pt idx="0">
                  <c:v>Sí</c:v>
                </c:pt>
              </c:strCache>
            </c:strRef>
          </c:tx>
          <c:spPr>
            <a:solidFill>
              <a:srgbClr val="FFCD00"/>
            </a:solidFill>
          </c:spPr>
          <c:invertIfNegative val="0"/>
          <c:dLbls>
            <c:numFmt formatCode="0%" sourceLinked="0"/>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c:f>
              <c:strCache>
                <c:ptCount val="1"/>
                <c:pt idx="0">
                  <c:v>BAJAR EL NÚMERO DE GLUCEMIAS</c:v>
                </c:pt>
              </c:strCache>
            </c:strRef>
          </c:cat>
          <c:val>
            <c:numRef>
              <c:f>Sheet1!$D$3</c:f>
              <c:numCache>
                <c:formatCode>0%</c:formatCode>
                <c:ptCount val="1"/>
                <c:pt idx="0">
                  <c:v>8.8000000000000009E-2</c:v>
                </c:pt>
              </c:numCache>
            </c:numRef>
          </c:val>
        </c:ser>
        <c:ser>
          <c:idx val="2"/>
          <c:order val="2"/>
          <c:tx>
            <c:strRef>
              <c:f>Sheet1!$A$4</c:f>
              <c:strCache>
                <c:ptCount val="1"/>
                <c:pt idx="0">
                  <c:v>No</c:v>
                </c:pt>
              </c:strCache>
            </c:strRef>
          </c:tx>
          <c:spPr>
            <a:solidFill>
              <a:srgbClr val="8DC63F"/>
            </a:solidFill>
          </c:spPr>
          <c:invertIfNegative val="0"/>
          <c:dLbls>
            <c:spPr>
              <a:noFill/>
              <a:ln>
                <a:noFill/>
              </a:ln>
              <a:effectLst/>
            </c:spPr>
            <c:txPr>
              <a:bodyPr/>
              <a:lstStyle/>
              <a:p>
                <a:pPr algn="ctr">
                  <a:defRPr lang="es-ES" sz="1200" b="0"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c:f>
              <c:strCache>
                <c:ptCount val="1"/>
                <c:pt idx="0">
                  <c:v>BAJAR EL NÚMERO DE GLUCEMIAS</c:v>
                </c:pt>
              </c:strCache>
            </c:strRef>
          </c:cat>
          <c:val>
            <c:numRef>
              <c:f>Sheet1!$D$4</c:f>
              <c:numCache>
                <c:formatCode>0%</c:formatCode>
                <c:ptCount val="1"/>
                <c:pt idx="0">
                  <c:v>0.91299999999999992</c:v>
                </c:pt>
              </c:numCache>
            </c:numRef>
          </c:val>
        </c:ser>
        <c:dLbls>
          <c:showLegendKey val="0"/>
          <c:showVal val="0"/>
          <c:showCatName val="0"/>
          <c:showSerName val="0"/>
          <c:showPercent val="0"/>
          <c:showBubbleSize val="0"/>
        </c:dLbls>
        <c:gapWidth val="70"/>
        <c:overlap val="100"/>
        <c:axId val="503807264"/>
        <c:axId val="503807824"/>
      </c:barChart>
      <c:catAx>
        <c:axId val="503807264"/>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3807824"/>
        <c:crosses val="autoZero"/>
        <c:auto val="1"/>
        <c:lblAlgn val="ctr"/>
        <c:lblOffset val="100"/>
        <c:noMultiLvlLbl val="0"/>
      </c:catAx>
      <c:valAx>
        <c:axId val="503807824"/>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3807264"/>
        <c:crosses val="autoZero"/>
        <c:crossBetween val="between"/>
      </c:valAx>
    </c:plotArea>
    <c:legend>
      <c:legendPos val="l"/>
      <c:layout>
        <c:manualLayout>
          <c:xMode val="edge"/>
          <c:yMode val="edge"/>
          <c:x val="0.1024008354751452"/>
          <c:y val="0.17091376676770803"/>
          <c:w val="0.22613272075427729"/>
          <c:h val="0.51127738051191796"/>
        </c:manualLayout>
      </c:layout>
      <c:overlay val="0"/>
      <c:txPr>
        <a:bodyPr/>
        <a:lstStyle/>
        <a:p>
          <a:pPr>
            <a:defRPr sz="12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61492313460819"/>
          <c:y val="0.12571816453977736"/>
          <c:w val="0.51686539182602176"/>
          <c:h val="0.74856367092044529"/>
        </c:manualLayout>
      </c:layout>
      <c:doughnutChart>
        <c:varyColors val="1"/>
        <c:ser>
          <c:idx val="0"/>
          <c:order val="0"/>
          <c:tx>
            <c:strRef>
              <c:f>Hoja1!$B$1</c:f>
              <c:strCache>
                <c:ptCount val="1"/>
                <c:pt idx="0">
                  <c:v>Ventas</c:v>
                </c:pt>
              </c:strCache>
            </c:strRef>
          </c:tx>
          <c:dPt>
            <c:idx val="0"/>
            <c:bubble3D val="0"/>
            <c:spPr>
              <a:solidFill>
                <a:srgbClr val="92D050"/>
              </a:solidFill>
            </c:spPr>
          </c:dPt>
          <c:dPt>
            <c:idx val="1"/>
            <c:bubble3D val="0"/>
            <c:spPr>
              <a:solidFill>
                <a:srgbClr val="FFC000">
                  <a:alpha val="54118"/>
                </a:srgbClr>
              </a:solidFill>
            </c:spPr>
          </c:dPt>
          <c:dPt>
            <c:idx val="2"/>
            <c:bubble3D val="0"/>
            <c:spPr>
              <a:solidFill>
                <a:schemeClr val="bg1">
                  <a:lumMod val="65000"/>
                </a:schemeClr>
              </a:solidFill>
            </c:spPr>
          </c:dPt>
          <c:dLbls>
            <c:spPr>
              <a:noFill/>
              <a:ln>
                <a:noFill/>
              </a:ln>
              <a:effectLst/>
            </c:spPr>
            <c:txPr>
              <a:bodyPr/>
              <a:lstStyle/>
              <a:p>
                <a:pPr>
                  <a:defRPr sz="1100" b="1">
                    <a:solidFill>
                      <a:schemeClr val="tx1"/>
                    </a:solidFill>
                  </a:defRPr>
                </a:pPr>
                <a:endParaRPr lang="es-ES"/>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Hoja1!$A$2:$A$4</c:f>
              <c:strCache>
                <c:ptCount val="3"/>
                <c:pt idx="0">
                  <c:v>Si</c:v>
                </c:pt>
                <c:pt idx="1">
                  <c:v>No</c:v>
                </c:pt>
                <c:pt idx="2">
                  <c:v>No contesta</c:v>
                </c:pt>
              </c:strCache>
            </c:strRef>
          </c:cat>
          <c:val>
            <c:numRef>
              <c:f>Hoja1!$B$2:$B$4</c:f>
              <c:numCache>
                <c:formatCode>0%</c:formatCode>
                <c:ptCount val="3"/>
                <c:pt idx="0">
                  <c:v>0.66700000000000004</c:v>
                </c:pt>
                <c:pt idx="1">
                  <c:v>0.222</c:v>
                </c:pt>
                <c:pt idx="2">
                  <c:v>0.111</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621271921455657"/>
          <c:y val="0.14073660982060301"/>
          <c:w val="0.76061997670762937"/>
          <c:h val="0.61943425442371303"/>
        </c:manualLayout>
      </c:layout>
      <c:barChart>
        <c:barDir val="col"/>
        <c:grouping val="percentStacked"/>
        <c:varyColors val="0"/>
        <c:ser>
          <c:idx val="0"/>
          <c:order val="0"/>
          <c:tx>
            <c:strRef>
              <c:f>Sheet1!$A$2</c:f>
              <c:strCache>
                <c:ptCount val="1"/>
                <c:pt idx="0">
                  <c:v>No contesta</c:v>
                </c:pt>
              </c:strCache>
            </c:strRef>
          </c:tx>
          <c:spPr>
            <a:solidFill>
              <a:schemeClr val="bg1">
                <a:lumMod val="65000"/>
              </a:schemeClr>
            </a:solidFill>
          </c:spPr>
          <c:invertIfNegative val="0"/>
          <c:dLbls>
            <c:numFmt formatCode="0%" sourceLinked="0"/>
            <c:spPr>
              <a:noFill/>
              <a:ln>
                <a:noFill/>
              </a:ln>
              <a:effectLst/>
            </c:spPr>
            <c:txPr>
              <a:bodyPr anchor="t" anchorCtr="0"/>
              <a:lstStyle/>
              <a:p>
                <a:pPr>
                  <a:defRPr sz="1200" b="1">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Ha tenido</c:v>
                </c:pt>
                <c:pt idx="2">
                  <c:v>Menos de 6</c:v>
                </c:pt>
                <c:pt idx="3">
                  <c:v>De 6 a 10</c:v>
                </c:pt>
                <c:pt idx="4">
                  <c:v>De 11 a 13</c:v>
                </c:pt>
                <c:pt idx="5">
                  <c:v>De 14 a 16</c:v>
                </c:pt>
                <c:pt idx="6">
                  <c:v>17 o 18 años</c:v>
                </c:pt>
              </c:strCache>
            </c:strRef>
          </c:cat>
          <c:val>
            <c:numRef>
              <c:f>Sheet1!$B$2:$H$2</c:f>
              <c:numCache>
                <c:formatCode>General</c:formatCode>
                <c:ptCount val="7"/>
                <c:pt idx="0" formatCode="0.00%">
                  <c:v>0.01</c:v>
                </c:pt>
                <c:pt idx="3" formatCode="0.00%">
                  <c:v>0.03</c:v>
                </c:pt>
              </c:numCache>
            </c:numRef>
          </c:val>
        </c:ser>
        <c:ser>
          <c:idx val="1"/>
          <c:order val="1"/>
          <c:tx>
            <c:strRef>
              <c:f>Sheet1!$A$3</c:f>
              <c:strCache>
                <c:ptCount val="1"/>
                <c:pt idx="0">
                  <c:v>Sí</c:v>
                </c:pt>
              </c:strCache>
            </c:strRef>
          </c:tx>
          <c:spPr>
            <a:solidFill>
              <a:srgbClr val="6ECFF6"/>
            </a:solidFill>
          </c:spPr>
          <c:invertIfNegative val="0"/>
          <c:dLbls>
            <c:numFmt formatCode="0%" sourceLinked="0"/>
            <c:spPr>
              <a:noFill/>
              <a:ln>
                <a:noFill/>
              </a:ln>
              <a:effectLst/>
            </c:spPr>
            <c:txPr>
              <a:bodyPr/>
              <a:lstStyle/>
              <a:p>
                <a:pPr>
                  <a:defRPr sz="1200" b="1">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Ha tenido</c:v>
                </c:pt>
                <c:pt idx="2">
                  <c:v>Menos de 6</c:v>
                </c:pt>
                <c:pt idx="3">
                  <c:v>De 6 a 10</c:v>
                </c:pt>
                <c:pt idx="4">
                  <c:v>De 11 a 13</c:v>
                </c:pt>
                <c:pt idx="5">
                  <c:v>De 14 a 16</c:v>
                </c:pt>
                <c:pt idx="6">
                  <c:v>17 o 18 años</c:v>
                </c:pt>
              </c:strCache>
            </c:strRef>
          </c:cat>
          <c:val>
            <c:numRef>
              <c:f>Sheet1!$B$3:$H$3</c:f>
              <c:numCache>
                <c:formatCode>General</c:formatCode>
                <c:ptCount val="7"/>
                <c:pt idx="0" formatCode="0.00%">
                  <c:v>0.4</c:v>
                </c:pt>
                <c:pt idx="3" formatCode="0.00%">
                  <c:v>0.33</c:v>
                </c:pt>
                <c:pt idx="4" formatCode="0.00%">
                  <c:v>0.52</c:v>
                </c:pt>
                <c:pt idx="5" formatCode="0.00%">
                  <c:v>0.47</c:v>
                </c:pt>
                <c:pt idx="6" formatCode="0.00%">
                  <c:v>0.5</c:v>
                </c:pt>
              </c:numCache>
            </c:numRef>
          </c:val>
        </c:ser>
        <c:ser>
          <c:idx val="2"/>
          <c:order val="2"/>
          <c:tx>
            <c:strRef>
              <c:f>Sheet1!$A$4</c:f>
              <c:strCache>
                <c:ptCount val="1"/>
                <c:pt idx="0">
                  <c:v>No</c:v>
                </c:pt>
              </c:strCache>
            </c:strRef>
          </c:tx>
          <c:spPr>
            <a:solidFill>
              <a:srgbClr val="92D050"/>
            </a:solidFill>
          </c:spPr>
          <c:invertIfNegative val="0"/>
          <c:dLbls>
            <c:numFmt formatCode="0%" sourceLinked="0"/>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Ha tenido</c:v>
                </c:pt>
                <c:pt idx="2">
                  <c:v>Menos de 6</c:v>
                </c:pt>
                <c:pt idx="3">
                  <c:v>De 6 a 10</c:v>
                </c:pt>
                <c:pt idx="4">
                  <c:v>De 11 a 13</c:v>
                </c:pt>
                <c:pt idx="5">
                  <c:v>De 14 a 16</c:v>
                </c:pt>
                <c:pt idx="6">
                  <c:v>17 o 18 años</c:v>
                </c:pt>
              </c:strCache>
            </c:strRef>
          </c:cat>
          <c:val>
            <c:numRef>
              <c:f>Sheet1!$B$4:$H$4</c:f>
              <c:numCache>
                <c:formatCode>General</c:formatCode>
                <c:ptCount val="7"/>
                <c:pt idx="0" formatCode="0.00%">
                  <c:v>0.57999999999999996</c:v>
                </c:pt>
                <c:pt idx="2" formatCode="0.00%">
                  <c:v>1</c:v>
                </c:pt>
                <c:pt idx="3" formatCode="0.00%">
                  <c:v>0.64</c:v>
                </c:pt>
                <c:pt idx="4" formatCode="0%">
                  <c:v>0.48</c:v>
                </c:pt>
                <c:pt idx="5" formatCode="0%">
                  <c:v>0.53</c:v>
                </c:pt>
                <c:pt idx="6" formatCode="0%">
                  <c:v>0.5</c:v>
                </c:pt>
              </c:numCache>
            </c:numRef>
          </c:val>
        </c:ser>
        <c:dLbls>
          <c:showLegendKey val="0"/>
          <c:showVal val="0"/>
          <c:showCatName val="0"/>
          <c:showSerName val="0"/>
          <c:showPercent val="0"/>
          <c:showBubbleSize val="0"/>
        </c:dLbls>
        <c:gapWidth val="43"/>
        <c:overlap val="100"/>
        <c:axId val="504520432"/>
        <c:axId val="504520992"/>
      </c:barChart>
      <c:catAx>
        <c:axId val="50452043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900" cap="all" baseline="0">
                <a:solidFill>
                  <a:srgbClr val="5F5F5F"/>
                </a:solidFill>
              </a:defRPr>
            </a:pPr>
            <a:endParaRPr lang="es-ES"/>
          </a:p>
        </c:txPr>
        <c:crossAx val="504520992"/>
        <c:crosses val="autoZero"/>
        <c:auto val="1"/>
        <c:lblAlgn val="ctr"/>
        <c:lblOffset val="100"/>
        <c:noMultiLvlLbl val="0"/>
      </c:catAx>
      <c:valAx>
        <c:axId val="504520992"/>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4520432"/>
        <c:crosses val="autoZero"/>
        <c:crossBetween val="between"/>
      </c:valAx>
    </c:plotArea>
    <c:legend>
      <c:legendPos val="l"/>
      <c:layout>
        <c:manualLayout>
          <c:xMode val="edge"/>
          <c:yMode val="edge"/>
          <c:x val="2.2427463172765928E-2"/>
          <c:y val="0.26272356515022416"/>
          <c:w val="0.15668980626063481"/>
          <c:h val="0.43708524325730957"/>
        </c:manualLayout>
      </c:layout>
      <c:overlay val="0"/>
      <c:txPr>
        <a:bodyPr/>
        <a:lstStyle/>
        <a:p>
          <a:pPr>
            <a:defRPr sz="11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6001178604192"/>
          <c:y val="0.13701696911589611"/>
          <c:w val="0.82023265061685346"/>
          <c:h val="0.62315390272595494"/>
        </c:manualLayout>
      </c:layout>
      <c:barChart>
        <c:barDir val="col"/>
        <c:grouping val="percentStacked"/>
        <c:varyColors val="0"/>
        <c:ser>
          <c:idx val="0"/>
          <c:order val="0"/>
          <c:tx>
            <c:strRef>
              <c:f>Sheet1!$A$2</c:f>
              <c:strCache>
                <c:ptCount val="1"/>
                <c:pt idx="0">
                  <c:v>No sé</c:v>
                </c:pt>
              </c:strCache>
            </c:strRef>
          </c:tx>
          <c:spPr>
            <a:solidFill>
              <a:schemeClr val="bg1">
                <a:lumMod val="65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1.7360558151513384E-3"/>
                  <c:y val="3.903935088046226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chemeClr val="tx1"/>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Sheet1!$B$2:$H$2</c:f>
              <c:numCache>
                <c:formatCode>General</c:formatCode>
                <c:ptCount val="7"/>
                <c:pt idx="0" formatCode="0%">
                  <c:v>0.28000000000000003</c:v>
                </c:pt>
                <c:pt idx="2" formatCode="0%">
                  <c:v>0.16699999999999998</c:v>
                </c:pt>
                <c:pt idx="3" formatCode="0%">
                  <c:v>0.21</c:v>
                </c:pt>
                <c:pt idx="4" formatCode="0%">
                  <c:v>0.36</c:v>
                </c:pt>
                <c:pt idx="5" formatCode="0%">
                  <c:v>0.316</c:v>
                </c:pt>
                <c:pt idx="6" formatCode="0%">
                  <c:v>0.33299999999999996</c:v>
                </c:pt>
              </c:numCache>
            </c:numRef>
          </c:val>
        </c:ser>
        <c:ser>
          <c:idx val="1"/>
          <c:order val="1"/>
          <c:tx>
            <c:strRef>
              <c:f>Sheet1!$A$3</c:f>
              <c:strCache>
                <c:ptCount val="1"/>
                <c:pt idx="0">
                  <c:v>No</c:v>
                </c:pt>
              </c:strCache>
            </c:strRef>
          </c:tx>
          <c:spPr>
            <a:solidFill>
              <a:srgbClr val="FFCD00"/>
            </a:solidFill>
          </c:spPr>
          <c:invertIfNegative val="0"/>
          <c:dLbls>
            <c:numFmt formatCode="0%" sourceLinked="0"/>
            <c:spPr>
              <a:noFill/>
              <a:ln>
                <a:noFill/>
              </a:ln>
              <a:effectLst/>
            </c:spPr>
            <c:txPr>
              <a:bodyPr/>
              <a:lstStyle/>
              <a:p>
                <a:pPr>
                  <a:defRPr sz="12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Sheet1!$B$3:$H$3</c:f>
              <c:numCache>
                <c:formatCode>General</c:formatCode>
                <c:ptCount val="7"/>
                <c:pt idx="0" formatCode="0%">
                  <c:v>0.42700000000000005</c:v>
                </c:pt>
                <c:pt idx="2" formatCode="0%">
                  <c:v>0.5</c:v>
                </c:pt>
                <c:pt idx="3" formatCode="0%">
                  <c:v>0.36399999999999999</c:v>
                </c:pt>
                <c:pt idx="4" formatCode="0%">
                  <c:v>0.44</c:v>
                </c:pt>
                <c:pt idx="5" formatCode="0%">
                  <c:v>0.52600000000000002</c:v>
                </c:pt>
                <c:pt idx="6" formatCode="0%">
                  <c:v>0.33299999999999996</c:v>
                </c:pt>
              </c:numCache>
            </c:numRef>
          </c:val>
        </c:ser>
        <c:ser>
          <c:idx val="2"/>
          <c:order val="2"/>
          <c:tx>
            <c:strRef>
              <c:f>Sheet1!$A$4</c:f>
              <c:strCache>
                <c:ptCount val="1"/>
                <c:pt idx="0">
                  <c:v>Si</c:v>
                </c:pt>
              </c:strCache>
            </c:strRef>
          </c:tx>
          <c:spPr>
            <a:solidFill>
              <a:srgbClr val="8DC63F"/>
            </a:solidFill>
          </c:spPr>
          <c:invertIfNegative val="0"/>
          <c:dLbls>
            <c:numFmt formatCode="0%" sourceLinked="0"/>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Sheet1!$B$4:$H$4</c:f>
              <c:numCache>
                <c:formatCode>General</c:formatCode>
                <c:ptCount val="7"/>
                <c:pt idx="0" formatCode="0%">
                  <c:v>0.29199999999999998</c:v>
                </c:pt>
                <c:pt idx="2" formatCode="0%">
                  <c:v>0.33299999999999996</c:v>
                </c:pt>
                <c:pt idx="3" formatCode="0%">
                  <c:v>0.42399999999999999</c:v>
                </c:pt>
                <c:pt idx="4" formatCode="0%">
                  <c:v>0.2</c:v>
                </c:pt>
                <c:pt idx="5" formatCode="0%">
                  <c:v>0.158</c:v>
                </c:pt>
                <c:pt idx="6" formatCode="0%">
                  <c:v>0.33299999999999996</c:v>
                </c:pt>
              </c:numCache>
            </c:numRef>
          </c:val>
        </c:ser>
        <c:dLbls>
          <c:showLegendKey val="0"/>
          <c:showVal val="0"/>
          <c:showCatName val="0"/>
          <c:showSerName val="0"/>
          <c:showPercent val="0"/>
          <c:showBubbleSize val="0"/>
        </c:dLbls>
        <c:gapWidth val="43"/>
        <c:overlap val="100"/>
        <c:axId val="504524352"/>
        <c:axId val="504524912"/>
      </c:barChart>
      <c:catAx>
        <c:axId val="50452435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4524912"/>
        <c:crosses val="autoZero"/>
        <c:auto val="1"/>
        <c:lblAlgn val="ctr"/>
        <c:lblOffset val="100"/>
        <c:noMultiLvlLbl val="0"/>
      </c:catAx>
      <c:valAx>
        <c:axId val="504524912"/>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4524352"/>
        <c:crosses val="autoZero"/>
        <c:crossBetween val="between"/>
      </c:valAx>
    </c:plotArea>
    <c:legend>
      <c:legendPos val="l"/>
      <c:layout>
        <c:manualLayout>
          <c:xMode val="edge"/>
          <c:yMode val="edge"/>
          <c:x val="2.0497624679222681E-2"/>
          <c:y val="0.1543283407991374"/>
          <c:w val="9.3567168231704606E-2"/>
          <c:h val="0.56745725003307335"/>
        </c:manualLayout>
      </c:layout>
      <c:overlay val="0"/>
      <c:txPr>
        <a:bodyPr/>
        <a:lstStyle/>
        <a:p>
          <a:pPr>
            <a:defRPr sz="11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98831073950809"/>
          <c:y val="1.7658870577240204E-2"/>
          <c:w val="0.30216007792840327"/>
          <c:h val="0.94797998096973091"/>
        </c:manualLayout>
      </c:layout>
      <c:barChart>
        <c:barDir val="bar"/>
        <c:grouping val="clustered"/>
        <c:varyColors val="0"/>
        <c:ser>
          <c:idx val="0"/>
          <c:order val="0"/>
          <c:spPr>
            <a:solidFill>
              <a:srgbClr val="0070C0"/>
            </a:solidFill>
            <a:ln w="16260">
              <a:noFill/>
            </a:ln>
          </c:spPr>
          <c:invertIfNegative val="0"/>
          <c:dPt>
            <c:idx val="10"/>
            <c:invertIfNegative val="0"/>
            <c:bubble3D val="0"/>
            <c:spPr>
              <a:solidFill>
                <a:srgbClr val="FFD72F"/>
              </a:solidFill>
              <a:ln w="16260">
                <a:noFill/>
              </a:ln>
            </c:spPr>
          </c:dPt>
          <c:dLbls>
            <c:numFmt formatCode="0%" sourceLinked="0"/>
            <c:spPr>
              <a:noFill/>
              <a:ln w="16260">
                <a:noFill/>
              </a:ln>
            </c:spPr>
            <c:txPr>
              <a:bodyPr/>
              <a:lstStyle/>
              <a:p>
                <a:pPr>
                  <a:defRPr sz="11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Sheet1!$A$7:$A$17</c:f>
              <c:strCache>
                <c:ptCount val="11"/>
                <c:pt idx="0">
                  <c:v>Mi hijo las ha resuelto</c:v>
                </c:pt>
                <c:pt idx="1">
                  <c:v>Le han dado zumo / refresco</c:v>
                </c:pt>
                <c:pt idx="2">
                  <c:v>Nos han llamado a alguno de
los padres por teléfono</c:v>
                </c:pt>
                <c:pt idx="3">
                  <c:v>Le han dado pastilla o gel de
glucosa</c:v>
                </c:pt>
                <c:pt idx="4">
                  <c:v>Le han dado azucarillo</c:v>
                </c:pt>
                <c:pt idx="5">
                  <c:v>Le han dado otros producto
para tomar por la boca
</c:v>
                </c:pt>
                <c:pt idx="6">
                  <c:v>Le han dado caramelo</c:v>
                </c:pt>
                <c:pt idx="7">
                  <c:v>Le han administrado GLUCAGÓN</c:v>
                </c:pt>
                <c:pt idx="8">
                  <c:v>Han llamado a un servicio de
urgencias</c:v>
                </c:pt>
                <c:pt idx="9">
                  <c:v>Otras acciones</c:v>
                </c:pt>
                <c:pt idx="10">
                  <c:v>No ha tenido ninguna en el
colegio</c:v>
                </c:pt>
              </c:strCache>
            </c:strRef>
          </c:cat>
          <c:val>
            <c:numRef>
              <c:f>Sheet1!$B$7:$B$17</c:f>
              <c:numCache>
                <c:formatCode>0%</c:formatCode>
                <c:ptCount val="11"/>
                <c:pt idx="0">
                  <c:v>0.61799999999999999</c:v>
                </c:pt>
                <c:pt idx="1">
                  <c:v>0.33700000000000002</c:v>
                </c:pt>
                <c:pt idx="2">
                  <c:v>0.315</c:v>
                </c:pt>
                <c:pt idx="3">
                  <c:v>5.5999999999999994E-2</c:v>
                </c:pt>
                <c:pt idx="4">
                  <c:v>5.5999999999999994E-2</c:v>
                </c:pt>
                <c:pt idx="5">
                  <c:v>5.5999999999999994E-2</c:v>
                </c:pt>
                <c:pt idx="6">
                  <c:v>2.2000000000000002E-2</c:v>
                </c:pt>
                <c:pt idx="7">
                  <c:v>1.1000000000000001E-2</c:v>
                </c:pt>
                <c:pt idx="8">
                  <c:v>1.1000000000000001E-2</c:v>
                </c:pt>
                <c:pt idx="9">
                  <c:v>3.4000000000000002E-2</c:v>
                </c:pt>
                <c:pt idx="10">
                  <c:v>0.10099999999999999</c:v>
                </c:pt>
              </c:numCache>
            </c:numRef>
          </c:val>
        </c:ser>
        <c:dLbls>
          <c:showLegendKey val="0"/>
          <c:showVal val="0"/>
          <c:showCatName val="0"/>
          <c:showSerName val="0"/>
          <c:showPercent val="0"/>
          <c:showBubbleSize val="0"/>
        </c:dLbls>
        <c:gapWidth val="50"/>
        <c:axId val="504527152"/>
        <c:axId val="504527712"/>
      </c:barChart>
      <c:catAx>
        <c:axId val="504527152"/>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000" b="0" i="0" u="none" strike="noStrike" baseline="0">
                <a:solidFill>
                  <a:schemeClr val="tx1"/>
                </a:solidFill>
                <a:latin typeface="+mn-lt"/>
                <a:ea typeface="Arial"/>
                <a:cs typeface="Arial"/>
              </a:defRPr>
            </a:pPr>
            <a:endParaRPr lang="es-ES"/>
          </a:p>
        </c:txPr>
        <c:crossAx val="504527712"/>
        <c:crosses val="autoZero"/>
        <c:auto val="1"/>
        <c:lblAlgn val="ctr"/>
        <c:lblOffset val="100"/>
        <c:tickLblSkip val="1"/>
        <c:tickMarkSkip val="1"/>
        <c:noMultiLvlLbl val="0"/>
      </c:catAx>
      <c:valAx>
        <c:axId val="504527712"/>
        <c:scaling>
          <c:orientation val="minMax"/>
          <c:max val="1"/>
          <c:min val="0"/>
        </c:scaling>
        <c:delete val="1"/>
        <c:axPos val="t"/>
        <c:numFmt formatCode="0%" sourceLinked="1"/>
        <c:majorTickMark val="out"/>
        <c:minorTickMark val="none"/>
        <c:tickLblPos val="nextTo"/>
        <c:crossAx val="504527152"/>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c:v>
                </c:pt>
                <c:pt idx="1">
                  <c:v>0.54500000000000004</c:v>
                </c:pt>
                <c:pt idx="2">
                  <c:v>0.68</c:v>
                </c:pt>
                <c:pt idx="3">
                  <c:v>0.73699999999999999</c:v>
                </c:pt>
                <c:pt idx="4">
                  <c:v>1</c:v>
                </c:pt>
              </c:numCache>
            </c:numRef>
          </c:val>
        </c:ser>
        <c:dLbls>
          <c:showLegendKey val="0"/>
          <c:showVal val="0"/>
          <c:showCatName val="0"/>
          <c:showSerName val="0"/>
          <c:showPercent val="0"/>
          <c:showBubbleSize val="0"/>
        </c:dLbls>
        <c:gapWidth val="43"/>
        <c:overlap val="100"/>
        <c:axId val="504529952"/>
        <c:axId val="504530512"/>
      </c:barChart>
      <c:catAx>
        <c:axId val="50452995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504530512"/>
        <c:crosses val="autoZero"/>
        <c:auto val="1"/>
        <c:lblAlgn val="ctr"/>
        <c:lblOffset val="100"/>
        <c:noMultiLvlLbl val="0"/>
      </c:catAx>
      <c:valAx>
        <c:axId val="504530512"/>
        <c:scaling>
          <c:orientation val="minMax"/>
          <c:max val="1"/>
          <c:min val="0"/>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4529952"/>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28095526520724"/>
          <c:y val="0.13924576880247042"/>
          <c:w val="0.31840796019900497"/>
          <c:h val="0.579185520361991"/>
        </c:manualLayout>
      </c:layout>
      <c:doughnutChart>
        <c:varyColors val="1"/>
        <c:ser>
          <c:idx val="0"/>
          <c:order val="0"/>
          <c:tx>
            <c:strRef>
              <c:f>Sheet1!$B$1</c:f>
              <c:strCache>
                <c:ptCount val="1"/>
                <c:pt idx="0">
                  <c:v>Total</c:v>
                </c:pt>
              </c:strCache>
            </c:strRef>
          </c:tx>
          <c:spPr>
            <a:gradFill rotWithShape="0">
              <a:gsLst>
                <a:gs pos="0">
                  <a:srgbClr xmlns:mc="http://schemas.openxmlformats.org/markup-compatibility/2006" xmlns:a14="http://schemas.microsoft.com/office/drawing/2010/main" val="030303" mc:Ignorable="a14" a14:legacySpreadsheetColorIndex="44">
                    <a:gamma/>
                    <a:shade val="86275"/>
                    <a:invGamma/>
                  </a:srgbClr>
                </a:gs>
                <a:gs pos="50000">
                  <a:srgbClr xmlns:mc="http://schemas.openxmlformats.org/markup-compatibility/2006" xmlns:a14="http://schemas.microsoft.com/office/drawing/2010/main" val="99CCFF" mc:Ignorable="a14" a14:legacySpreadsheetColorIndex="44"/>
                </a:gs>
                <a:gs pos="100000">
                  <a:srgbClr xmlns:mc="http://schemas.openxmlformats.org/markup-compatibility/2006" xmlns:a14="http://schemas.microsoft.com/office/drawing/2010/main" val="030303" mc:Ignorable="a14" a14:legacySpreadsheetColorIndex="44">
                    <a:gamma/>
                    <a:shade val="86275"/>
                    <a:invGamma/>
                  </a:srgbClr>
                </a:gs>
              </a:gsLst>
              <a:lin ang="5400000" scaled="1"/>
            </a:gradFill>
            <a:ln w="9631">
              <a:solidFill>
                <a:srgbClr val="000000"/>
              </a:solidFill>
              <a:prstDash val="solid"/>
            </a:ln>
            <a:effectLst/>
          </c:spPr>
          <c:dPt>
            <c:idx val="0"/>
            <c:bubble3D val="0"/>
            <c:spPr>
              <a:solidFill>
                <a:srgbClr val="C4DF9B"/>
              </a:solidFill>
              <a:ln w="19263">
                <a:noFill/>
              </a:ln>
              <a:effectLst/>
            </c:spPr>
          </c:dPt>
          <c:dPt>
            <c:idx val="1"/>
            <c:bubble3D val="0"/>
            <c:spPr>
              <a:solidFill>
                <a:srgbClr val="8DC63F"/>
              </a:solidFill>
              <a:ln w="19263">
                <a:noFill/>
              </a:ln>
              <a:effectLst/>
            </c:spPr>
          </c:dPt>
          <c:dPt>
            <c:idx val="2"/>
            <c:bubble3D val="0"/>
            <c:spPr>
              <a:solidFill>
                <a:srgbClr val="FFC000"/>
              </a:solidFill>
              <a:ln w="19263">
                <a:noFill/>
              </a:ln>
              <a:effectLst/>
            </c:spPr>
          </c:dPt>
          <c:dPt>
            <c:idx val="3"/>
            <c:bubble3D val="0"/>
            <c:spPr>
              <a:solidFill>
                <a:srgbClr val="007FC7"/>
              </a:solidFill>
              <a:ln w="19263">
                <a:noFill/>
              </a:ln>
              <a:effectLst/>
            </c:spPr>
          </c:dPt>
          <c:dPt>
            <c:idx val="4"/>
            <c:bubble3D val="0"/>
            <c:spPr>
              <a:solidFill>
                <a:schemeClr val="accent1">
                  <a:lumMod val="60000"/>
                  <a:lumOff val="40000"/>
                </a:schemeClr>
              </a:solidFill>
              <a:ln w="9631">
                <a:noFill/>
                <a:prstDash val="solid"/>
              </a:ln>
              <a:effectLst/>
            </c:spPr>
          </c:dPt>
          <c:dPt>
            <c:idx val="5"/>
            <c:bubble3D val="0"/>
            <c:spPr>
              <a:solidFill>
                <a:srgbClr val="B9E5FB"/>
              </a:solidFill>
              <a:ln w="9631">
                <a:noFill/>
                <a:prstDash val="solid"/>
              </a:ln>
              <a:effectLst/>
            </c:spPr>
          </c:dPt>
          <c:dPt>
            <c:idx val="6"/>
            <c:bubble3D val="0"/>
            <c:spPr>
              <a:solidFill>
                <a:schemeClr val="bg2">
                  <a:lumMod val="60000"/>
                  <a:lumOff val="40000"/>
                </a:schemeClr>
              </a:solidFill>
              <a:ln w="9631">
                <a:noFill/>
                <a:prstDash val="solid"/>
              </a:ln>
              <a:effectLst/>
            </c:spPr>
          </c:dPt>
          <c:dLbls>
            <c:dLbl>
              <c:idx val="0"/>
              <c:layout>
                <c:manualLayout>
                  <c:x val="1.9780219780219779E-2"/>
                  <c:y val="-0.1083249749247743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4.8351648351648353E-2"/>
                  <c:y val="0.10832465901641934"/>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5.2747252747252789E-2"/>
                  <c:y val="0.1043129388164494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5.0549623604741717E-2"/>
                  <c:y val="-9.2276830491474421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7.2527472527472533E-2"/>
                  <c:y val="-6.820461384152457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5.4945054945054944E-2"/>
                  <c:y val="-0.12437311935807423"/>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4.3956043956043956E-3"/>
                  <c:y val="-0.15646940822467401"/>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lgn="ctr" rtl="0">
                  <a:defRPr lang="es-ES" sz="1213" b="0" i="0" u="none" strike="noStrike" kern="1200" baseline="0">
                    <a:solidFill>
                      <a:srgbClr val="000000"/>
                    </a:solidFill>
                    <a:latin typeface="Arial"/>
                    <a:ea typeface="Arial"/>
                    <a:cs typeface="Arial"/>
                  </a:defRPr>
                </a:pPr>
                <a:endParaRPr lang="es-E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Infantil</c:v>
                </c:pt>
                <c:pt idx="1">
                  <c:v>Primaria</c:v>
                </c:pt>
                <c:pt idx="2">
                  <c:v>Secundaria</c:v>
                </c:pt>
                <c:pt idx="3">
                  <c:v>Bachiller</c:v>
                </c:pt>
              </c:strCache>
            </c:strRef>
          </c:cat>
          <c:val>
            <c:numRef>
              <c:f>Sheet1!$B$2:$B$5</c:f>
              <c:numCache>
                <c:formatCode>General</c:formatCode>
                <c:ptCount val="4"/>
                <c:pt idx="0">
                  <c:v>8</c:v>
                </c:pt>
                <c:pt idx="1">
                  <c:v>48.3</c:v>
                </c:pt>
                <c:pt idx="2">
                  <c:v>31</c:v>
                </c:pt>
                <c:pt idx="3">
                  <c:v>12.6</c:v>
                </c:pt>
              </c:numCache>
            </c:numRef>
          </c:val>
        </c:ser>
        <c:dLbls>
          <c:showLegendKey val="0"/>
          <c:showVal val="0"/>
          <c:showCatName val="1"/>
          <c:showSerName val="0"/>
          <c:showPercent val="1"/>
          <c:showBubbleSize val="0"/>
          <c:showLeaderLines val="0"/>
        </c:dLbls>
        <c:firstSliceAng val="10"/>
        <c:holeSize val="40"/>
      </c:doughnutChart>
      <c:spPr>
        <a:noFill/>
        <a:ln w="19263">
          <a:noFill/>
        </a:ln>
        <a:effectLst/>
      </c:spPr>
    </c:plotArea>
    <c:plotVisOnly val="1"/>
    <c:dispBlanksAs val="zero"/>
    <c:showDLblsOverMax val="0"/>
  </c:chart>
  <c:spPr>
    <a:noFill/>
    <a:ln>
      <a:noFill/>
    </a:ln>
  </c:spPr>
  <c:txPr>
    <a:bodyPr/>
    <a:lstStyle/>
    <a:p>
      <a:pPr>
        <a:defRPr sz="1365" b="1" i="0" u="none" strike="noStrike" baseline="0">
          <a:solidFill>
            <a:schemeClr val="tx1"/>
          </a:solidFill>
          <a:latin typeface="Arial"/>
          <a:ea typeface="Arial"/>
          <a:cs typeface="Arial"/>
        </a:defRPr>
      </a:pPr>
      <a:endParaRPr lang="es-E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cluster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bg2"/>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0.5</c:v>
                </c:pt>
                <c:pt idx="1">
                  <c:v>0.33299999999999996</c:v>
                </c:pt>
                <c:pt idx="2">
                  <c:v>0.4</c:v>
                </c:pt>
                <c:pt idx="3">
                  <c:v>0.105</c:v>
                </c:pt>
                <c:pt idx="4">
                  <c:v>0.33299999999999996</c:v>
                </c:pt>
              </c:numCache>
            </c:numRef>
          </c:val>
        </c:ser>
        <c:dLbls>
          <c:showLegendKey val="0"/>
          <c:showVal val="0"/>
          <c:showCatName val="0"/>
          <c:showSerName val="0"/>
          <c:showPercent val="0"/>
          <c:showBubbleSize val="0"/>
        </c:dLbls>
        <c:gapWidth val="43"/>
        <c:axId val="504532752"/>
        <c:axId val="504533312"/>
      </c:barChart>
      <c:catAx>
        <c:axId val="50453275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504533312"/>
        <c:crosses val="autoZero"/>
        <c:auto val="1"/>
        <c:lblAlgn val="ctr"/>
        <c:lblOffset val="100"/>
        <c:noMultiLvlLbl val="0"/>
      </c:catAx>
      <c:valAx>
        <c:axId val="504533312"/>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4532752"/>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cluster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0.5</c:v>
                </c:pt>
                <c:pt idx="1">
                  <c:v>0.48499999999999999</c:v>
                </c:pt>
                <c:pt idx="2">
                  <c:v>0.32</c:v>
                </c:pt>
                <c:pt idx="3">
                  <c:v>0.105</c:v>
                </c:pt>
                <c:pt idx="4">
                  <c:v>0.16699999999999998</c:v>
                </c:pt>
              </c:numCache>
            </c:numRef>
          </c:val>
        </c:ser>
        <c:dLbls>
          <c:showLegendKey val="0"/>
          <c:showVal val="0"/>
          <c:showCatName val="0"/>
          <c:showSerName val="0"/>
          <c:showPercent val="0"/>
          <c:showBubbleSize val="0"/>
        </c:dLbls>
        <c:gapWidth val="43"/>
        <c:axId val="505854384"/>
        <c:axId val="505854944"/>
      </c:barChart>
      <c:catAx>
        <c:axId val="505854384"/>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505854944"/>
        <c:crosses val="autoZero"/>
        <c:auto val="1"/>
        <c:lblAlgn val="ctr"/>
        <c:lblOffset val="100"/>
        <c:noMultiLvlLbl val="0"/>
      </c:catAx>
      <c:valAx>
        <c:axId val="505854944"/>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5854384"/>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828211490353348"/>
          <c:y val="6.1848251542390216E-2"/>
          <c:w val="0.59855045353438763"/>
          <c:h val="0.80886681873745703"/>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dLbl>
              <c:idx val="0"/>
              <c:layout>
                <c:manualLayout>
                  <c:x val="-2.4024024024024024E-2"/>
                  <c:y val="-3.454505790785337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0%</c:formatCode>
                <c:ptCount val="1"/>
                <c:pt idx="0">
                  <c:v>1.0999999999999999E-2</c:v>
                </c:pt>
              </c:numCache>
            </c:numRef>
          </c:val>
        </c:ser>
        <c:ser>
          <c:idx val="1"/>
          <c:order val="1"/>
          <c:tx>
            <c:strRef>
              <c:f>Sheet1!$A$3</c:f>
              <c:strCache>
                <c:ptCount val="1"/>
                <c:pt idx="0">
                  <c:v>Más de dos</c:v>
                </c:pt>
              </c:strCache>
            </c:strRef>
          </c:tx>
          <c:spPr>
            <a:solidFill>
              <a:srgbClr val="FF0000"/>
            </a:solidFill>
          </c:spPr>
          <c:invertIfNegative val="0"/>
          <c:dLbls>
            <c:dLbl>
              <c:idx val="0"/>
              <c:layout>
                <c:manualLayout>
                  <c:x val="4.5045045045045043E-2"/>
                  <c:y val="-3.454505790785337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0.00%</c:formatCode>
                <c:ptCount val="1"/>
                <c:pt idx="0">
                  <c:v>3.4000000000000002E-2</c:v>
                </c:pt>
              </c:numCache>
            </c:numRef>
          </c:val>
        </c:ser>
        <c:ser>
          <c:idx val="2"/>
          <c:order val="2"/>
          <c:tx>
            <c:strRef>
              <c:f>Sheet1!$A$4</c:f>
              <c:strCache>
                <c:ptCount val="1"/>
                <c:pt idx="0">
                  <c:v>Dos</c:v>
                </c:pt>
              </c:strCache>
            </c:strRef>
          </c:tx>
          <c:spPr>
            <a:solidFill>
              <a:srgbClr val="FFC000"/>
            </a:solidFill>
          </c:spPr>
          <c:invertIfNegative val="0"/>
          <c:cat>
            <c:strRef>
              <c:f>Sheet1!$B$1</c:f>
              <c:strCache>
                <c:ptCount val="1"/>
                <c:pt idx="0">
                  <c:v>Total</c:v>
                </c:pt>
              </c:strCache>
            </c:strRef>
          </c:cat>
          <c:val>
            <c:numRef>
              <c:f>Sheet1!$B$4</c:f>
              <c:numCache>
                <c:formatCode>0%</c:formatCode>
                <c:ptCount val="1"/>
                <c:pt idx="0">
                  <c:v>0</c:v>
                </c:pt>
              </c:numCache>
            </c:numRef>
          </c:val>
        </c:ser>
        <c:ser>
          <c:idx val="3"/>
          <c:order val="3"/>
          <c:tx>
            <c:strRef>
              <c:f>Sheet1!$A$5</c:f>
              <c:strCache>
                <c:ptCount val="1"/>
                <c:pt idx="0">
                  <c:v>Una</c:v>
                </c:pt>
              </c:strCache>
            </c:strRef>
          </c:tx>
          <c:spPr>
            <a:solidFill>
              <a:srgbClr val="8DC63F"/>
            </a:solidFill>
          </c:spPr>
          <c:invertIfNegative val="0"/>
          <c:dLbls>
            <c:spPr>
              <a:noFill/>
              <a:ln>
                <a:noFill/>
              </a:ln>
              <a:effectLst/>
            </c:spPr>
            <c:txPr>
              <a:bodyPr/>
              <a:lstStyle/>
              <a:p>
                <a:pPr>
                  <a:defRPr sz="1200">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0%</c:formatCode>
                <c:ptCount val="1"/>
                <c:pt idx="0">
                  <c:v>4.4999999999999998E-2</c:v>
                </c:pt>
              </c:numCache>
            </c:numRef>
          </c:val>
        </c:ser>
        <c:ser>
          <c:idx val="4"/>
          <c:order val="4"/>
          <c:tx>
            <c:strRef>
              <c:f>Sheet1!$A$6</c:f>
              <c:strCache>
                <c:ptCount val="1"/>
                <c:pt idx="0">
                  <c:v>Ninguna</c:v>
                </c:pt>
              </c:strCache>
            </c:strRef>
          </c:tx>
          <c:spPr>
            <a:solidFill>
              <a:srgbClr val="218535"/>
            </a:solidFill>
          </c:spPr>
          <c:invertIfNegative val="0"/>
          <c:dLbls>
            <c:spPr>
              <a:noFill/>
              <a:ln>
                <a:noFill/>
              </a:ln>
              <a:effectLst/>
            </c:spPr>
            <c:txPr>
              <a:bodyPr/>
              <a:lstStyle/>
              <a:p>
                <a:pPr algn="ctr">
                  <a:defRPr lang="es-ES" sz="1200" b="0" i="0" u="none" strike="noStrike" kern="1200" baseline="0">
                    <a:solidFill>
                      <a:srgbClr val="FFFFF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0%</c:formatCode>
                <c:ptCount val="1"/>
                <c:pt idx="0">
                  <c:v>0.91</c:v>
                </c:pt>
              </c:numCache>
            </c:numRef>
          </c:val>
        </c:ser>
        <c:dLbls>
          <c:showLegendKey val="0"/>
          <c:showVal val="0"/>
          <c:showCatName val="0"/>
          <c:showSerName val="0"/>
          <c:showPercent val="0"/>
          <c:showBubbleSize val="0"/>
        </c:dLbls>
        <c:gapWidth val="43"/>
        <c:overlap val="100"/>
        <c:axId val="505867824"/>
        <c:axId val="505868384"/>
      </c:barChart>
      <c:catAx>
        <c:axId val="505867824"/>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5868384"/>
        <c:crosses val="autoZero"/>
        <c:auto val="1"/>
        <c:lblAlgn val="ctr"/>
        <c:lblOffset val="100"/>
        <c:noMultiLvlLbl val="0"/>
      </c:catAx>
      <c:valAx>
        <c:axId val="505868384"/>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5867824"/>
        <c:crosses val="autoZero"/>
        <c:crossBetween val="between"/>
      </c:valAx>
    </c:plotArea>
    <c:legend>
      <c:legendPos val="l"/>
      <c:layout>
        <c:manualLayout>
          <c:xMode val="edge"/>
          <c:yMode val="edge"/>
          <c:x val="0"/>
          <c:y val="0.14635625801404542"/>
          <c:w val="0.26854247948736137"/>
          <c:h val="0.64051569515264839"/>
        </c:manualLayout>
      </c:layout>
      <c:overlay val="0"/>
      <c:txPr>
        <a:bodyPr/>
        <a:lstStyle/>
        <a:p>
          <a:pPr>
            <a:defRPr sz="105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50447265520383"/>
          <c:y val="2.3389772668411538E-2"/>
          <c:w val="0.46853424571928509"/>
          <c:h val="0.90214321189278457"/>
        </c:manualLayout>
      </c:layout>
      <c:barChart>
        <c:barDir val="bar"/>
        <c:grouping val="clustered"/>
        <c:varyColors val="0"/>
        <c:ser>
          <c:idx val="0"/>
          <c:order val="0"/>
          <c:spPr>
            <a:solidFill>
              <a:srgbClr val="FFCD00"/>
            </a:solidFill>
            <a:ln w="16260">
              <a:noFill/>
            </a:ln>
          </c:spPr>
          <c:invertIfNegative val="0"/>
          <c:dLbls>
            <c:numFmt formatCode="0%" sourceLinked="0"/>
            <c:spPr>
              <a:noFill/>
              <a:ln w="16260">
                <a:noFill/>
              </a:ln>
            </c:spPr>
            <c:txPr>
              <a:bodyPr/>
              <a:lstStyle/>
              <a:p>
                <a:pPr>
                  <a:defRPr sz="14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 han llamado a usted por teléfono</c:v>
                </c:pt>
                <c:pt idx="1">
                  <c:v>Le han administrado a su hijo glucagón</c:v>
                </c:pt>
                <c:pt idx="2">
                  <c:v>Han llamado a un servicio de urgencias</c:v>
                </c:pt>
                <c:pt idx="3">
                  <c:v>Le han administrado azúcar, zumo, etc. por boca</c:v>
                </c:pt>
              </c:strCache>
            </c:strRef>
          </c:cat>
          <c:val>
            <c:numRef>
              <c:f>Sheet1!$B$2:$B$5</c:f>
              <c:numCache>
                <c:formatCode>0%</c:formatCode>
                <c:ptCount val="4"/>
                <c:pt idx="0">
                  <c:v>0.875</c:v>
                </c:pt>
                <c:pt idx="1">
                  <c:v>0.125</c:v>
                </c:pt>
                <c:pt idx="2">
                  <c:v>0.125</c:v>
                </c:pt>
                <c:pt idx="3">
                  <c:v>0.125</c:v>
                </c:pt>
              </c:numCache>
            </c:numRef>
          </c:val>
        </c:ser>
        <c:dLbls>
          <c:showLegendKey val="0"/>
          <c:showVal val="0"/>
          <c:showCatName val="0"/>
          <c:showSerName val="0"/>
          <c:showPercent val="0"/>
          <c:showBubbleSize val="0"/>
        </c:dLbls>
        <c:gapWidth val="50"/>
        <c:axId val="503959024"/>
        <c:axId val="503959584"/>
      </c:barChart>
      <c:catAx>
        <c:axId val="503959024"/>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503959584"/>
        <c:crosses val="autoZero"/>
        <c:auto val="1"/>
        <c:lblAlgn val="ctr"/>
        <c:lblOffset val="100"/>
        <c:tickLblSkip val="1"/>
        <c:tickMarkSkip val="1"/>
        <c:noMultiLvlLbl val="0"/>
      </c:catAx>
      <c:valAx>
        <c:axId val="503959584"/>
        <c:scaling>
          <c:orientation val="minMax"/>
          <c:max val="1"/>
          <c:min val="0"/>
        </c:scaling>
        <c:delete val="1"/>
        <c:axPos val="t"/>
        <c:numFmt formatCode="0%" sourceLinked="1"/>
        <c:majorTickMark val="out"/>
        <c:minorTickMark val="none"/>
        <c:tickLblPos val="nextTo"/>
        <c:crossAx val="503959024"/>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51122186078558"/>
          <c:y val="6.475348621517163E-2"/>
          <c:w val="0.77432160998144417"/>
          <c:h val="0.82549165484798348"/>
        </c:manualLayout>
      </c:layout>
      <c:barChart>
        <c:barDir val="col"/>
        <c:grouping val="percentStacked"/>
        <c:varyColors val="0"/>
        <c:ser>
          <c:idx val="0"/>
          <c:order val="0"/>
          <c:tx>
            <c:strRef>
              <c:f>Sheet1!$A$2</c:f>
              <c:strCache>
                <c:ptCount val="1"/>
                <c:pt idx="0">
                  <c:v>No sé</c:v>
                </c:pt>
              </c:strCache>
            </c:strRef>
          </c:tx>
          <c:spPr>
            <a:solidFill>
              <a:schemeClr val="bg1">
                <a:lumMod val="65000"/>
              </a:schemeClr>
            </a:solidFill>
          </c:spPr>
          <c:invertIfNegative val="0"/>
          <c:dLbls>
            <c:numFmt formatCode="0%" sourceLinked="0"/>
            <c:spPr>
              <a:noFill/>
              <a:ln>
                <a:noFill/>
              </a:ln>
              <a:effectLst/>
            </c:spPr>
            <c:txPr>
              <a:bodyPr anchor="t" anchorCtr="0"/>
              <a:lstStyle/>
              <a:p>
                <a:pPr>
                  <a:defRPr sz="1200">
                    <a:solidFill>
                      <a:srgbClr val="FFFFFF"/>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HAY GLUCAGÓN EN EL COLEGIO</c:v>
                </c:pt>
                <c:pt idx="1">
                  <c:v>ALGUIEN EN EL CENTRO SABE PONERLO </c:v>
                </c:pt>
              </c:strCache>
            </c:strRef>
          </c:cat>
          <c:val>
            <c:numRef>
              <c:f>Sheet1!$B$2:$C$2</c:f>
              <c:numCache>
                <c:formatCode>0%</c:formatCode>
                <c:ptCount val="2"/>
                <c:pt idx="0">
                  <c:v>0.11</c:v>
                </c:pt>
                <c:pt idx="1">
                  <c:v>0.28000000000000003</c:v>
                </c:pt>
              </c:numCache>
            </c:numRef>
          </c:val>
        </c:ser>
        <c:ser>
          <c:idx val="1"/>
          <c:order val="1"/>
          <c:tx>
            <c:strRef>
              <c:f>Sheet1!$A$3</c:f>
              <c:strCache>
                <c:ptCount val="1"/>
                <c:pt idx="0">
                  <c:v>No</c:v>
                </c:pt>
              </c:strCache>
            </c:strRef>
          </c:tx>
          <c:spPr>
            <a:solidFill>
              <a:srgbClr val="FFCD00"/>
            </a:solidFill>
          </c:spPr>
          <c:invertIfNegative val="0"/>
          <c:dLbls>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HAY GLUCAGÓN EN EL COLEGIO</c:v>
                </c:pt>
                <c:pt idx="1">
                  <c:v>ALGUIEN EN EL CENTRO SABE PONERLO </c:v>
                </c:pt>
              </c:strCache>
            </c:strRef>
          </c:cat>
          <c:val>
            <c:numRef>
              <c:f>Sheet1!$B$3:$C$3</c:f>
              <c:numCache>
                <c:formatCode>0%</c:formatCode>
                <c:ptCount val="2"/>
                <c:pt idx="0">
                  <c:v>0.30299999999999999</c:v>
                </c:pt>
                <c:pt idx="1">
                  <c:v>0.25800000000000001</c:v>
                </c:pt>
              </c:numCache>
            </c:numRef>
          </c:val>
        </c:ser>
        <c:ser>
          <c:idx val="2"/>
          <c:order val="2"/>
          <c:tx>
            <c:strRef>
              <c:f>Sheet1!$A$4</c:f>
              <c:strCache>
                <c:ptCount val="1"/>
                <c:pt idx="0">
                  <c:v>Sí</c:v>
                </c:pt>
              </c:strCache>
            </c:strRef>
          </c:tx>
          <c:spPr>
            <a:solidFill>
              <a:srgbClr val="8DC63F"/>
            </a:solidFill>
          </c:spPr>
          <c:invertIfNegative val="0"/>
          <c:dLbls>
            <c:numFmt formatCode="0%" sourceLinked="0"/>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HAY GLUCAGÓN EN EL COLEGIO</c:v>
                </c:pt>
                <c:pt idx="1">
                  <c:v>ALGUIEN EN EL CENTRO SABE PONERLO </c:v>
                </c:pt>
              </c:strCache>
            </c:strRef>
          </c:cat>
          <c:val>
            <c:numRef>
              <c:f>Sheet1!$B$4:$C$4</c:f>
              <c:numCache>
                <c:formatCode>0%</c:formatCode>
                <c:ptCount val="2"/>
                <c:pt idx="0">
                  <c:v>0.58399999999999996</c:v>
                </c:pt>
                <c:pt idx="1">
                  <c:v>0.46100000000000002</c:v>
                </c:pt>
              </c:numCache>
            </c:numRef>
          </c:val>
        </c:ser>
        <c:dLbls>
          <c:showLegendKey val="0"/>
          <c:showVal val="0"/>
          <c:showCatName val="0"/>
          <c:showSerName val="0"/>
          <c:showPercent val="0"/>
          <c:showBubbleSize val="0"/>
        </c:dLbls>
        <c:gapWidth val="43"/>
        <c:overlap val="100"/>
        <c:axId val="503962944"/>
        <c:axId val="503963504"/>
      </c:barChart>
      <c:catAx>
        <c:axId val="503962944"/>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3963504"/>
        <c:crosses val="autoZero"/>
        <c:auto val="1"/>
        <c:lblAlgn val="ctr"/>
        <c:lblOffset val="100"/>
        <c:noMultiLvlLbl val="0"/>
      </c:catAx>
      <c:valAx>
        <c:axId val="503963504"/>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3962944"/>
        <c:crosses val="autoZero"/>
        <c:crossBetween val="between"/>
      </c:valAx>
    </c:plotArea>
    <c:legend>
      <c:legendPos val="l"/>
      <c:layout>
        <c:manualLayout>
          <c:xMode val="edge"/>
          <c:yMode val="edge"/>
          <c:x val="2.1126764468367983E-2"/>
          <c:y val="0.1507151666541012"/>
          <c:w val="9.3567168231704606E-2"/>
          <c:h val="0.56455390813149109"/>
        </c:manualLayout>
      </c:layout>
      <c:overlay val="0"/>
      <c:txPr>
        <a:bodyPr/>
        <a:lstStyle/>
        <a:p>
          <a:pPr>
            <a:defRPr sz="11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6001178604192"/>
          <c:y val="0.13701696911589611"/>
          <c:w val="0.82023265061685346"/>
          <c:h val="0.62315390272595494"/>
        </c:manualLayout>
      </c:layout>
      <c:barChart>
        <c:barDir val="col"/>
        <c:grouping val="percentStacked"/>
        <c:varyColors val="0"/>
        <c:ser>
          <c:idx val="0"/>
          <c:order val="0"/>
          <c:tx>
            <c:strRef>
              <c:f>Sheet1!$A$2</c:f>
              <c:strCache>
                <c:ptCount val="1"/>
                <c:pt idx="0">
                  <c:v>No sé</c:v>
                </c:pt>
              </c:strCache>
            </c:strRef>
          </c:tx>
          <c:spPr>
            <a:solidFill>
              <a:schemeClr val="bg1">
                <a:lumMod val="65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1.7360558151513383E-2"/>
                  <c:y val="-2.9332146012065727E-4"/>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2.1998287729516491E-2"/>
                  <c:y val="-3.1904043198768676E-3"/>
                </c:manualLayout>
              </c:layout>
              <c:showLegendKey val="0"/>
              <c:showVal val="1"/>
              <c:showCatName val="0"/>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chemeClr val="bg1"/>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Sheet1!$B$2:$H$2</c:f>
              <c:numCache>
                <c:formatCode>General</c:formatCode>
                <c:ptCount val="7"/>
                <c:pt idx="0" formatCode="0%">
                  <c:v>0.02</c:v>
                </c:pt>
                <c:pt idx="2" formatCode="0%">
                  <c:v>0</c:v>
                </c:pt>
                <c:pt idx="3" formatCode="0%">
                  <c:v>0.03</c:v>
                </c:pt>
                <c:pt idx="4" formatCode="0%">
                  <c:v>0.04</c:v>
                </c:pt>
                <c:pt idx="5" formatCode="0%">
                  <c:v>0</c:v>
                </c:pt>
                <c:pt idx="6" formatCode="0%">
                  <c:v>0</c:v>
                </c:pt>
              </c:numCache>
            </c:numRef>
          </c:val>
        </c:ser>
        <c:ser>
          <c:idx val="1"/>
          <c:order val="1"/>
          <c:tx>
            <c:strRef>
              <c:f>Sheet1!$A$3</c:f>
              <c:strCache>
                <c:ptCount val="1"/>
                <c:pt idx="0">
                  <c:v>No</c:v>
                </c:pt>
              </c:strCache>
            </c:strRef>
          </c:tx>
          <c:spPr>
            <a:solidFill>
              <a:srgbClr val="FFCD00"/>
            </a:solidFill>
          </c:spPr>
          <c:invertIfNegative val="0"/>
          <c:dLbls>
            <c:dLbl>
              <c:idx val="0"/>
              <c:layout>
                <c:manualLayout>
                  <c:x val="1.2152390706059399E-2"/>
                  <c:y val="-1.4452696580144897E-2"/>
                </c:manualLayout>
              </c:layout>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txPr>
              <a:bodyPr/>
              <a:lstStyle/>
              <a:p>
                <a:pPr algn="ctr">
                  <a:defRPr lang="es-ES" sz="1200" b="0"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Sheet1!$B$3:$H$3</c:f>
              <c:numCache>
                <c:formatCode>General</c:formatCode>
                <c:ptCount val="7"/>
                <c:pt idx="0" formatCode="0%">
                  <c:v>2.2000000000000002E-2</c:v>
                </c:pt>
                <c:pt idx="2" formatCode="0%">
                  <c:v>0</c:v>
                </c:pt>
                <c:pt idx="3" formatCode="0%">
                  <c:v>0.03</c:v>
                </c:pt>
                <c:pt idx="4" formatCode="0%">
                  <c:v>0.04</c:v>
                </c:pt>
                <c:pt idx="5" formatCode="0%">
                  <c:v>0</c:v>
                </c:pt>
                <c:pt idx="6" formatCode="0%">
                  <c:v>0</c:v>
                </c:pt>
              </c:numCache>
            </c:numRef>
          </c:val>
        </c:ser>
        <c:ser>
          <c:idx val="2"/>
          <c:order val="2"/>
          <c:tx>
            <c:strRef>
              <c:f>Sheet1!$A$4</c:f>
              <c:strCache>
                <c:ptCount val="1"/>
                <c:pt idx="0">
                  <c:v>Si</c:v>
                </c:pt>
              </c:strCache>
            </c:strRef>
          </c:tx>
          <c:spPr>
            <a:solidFill>
              <a:srgbClr val="8DC63F"/>
            </a:solidFill>
          </c:spPr>
          <c:invertIfNegative val="0"/>
          <c:dLbls>
            <c:numFmt formatCode="0%" sourceLinked="0"/>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Sheet1!$B$4:$H$4</c:f>
              <c:numCache>
                <c:formatCode>General</c:formatCode>
                <c:ptCount val="7"/>
                <c:pt idx="0" formatCode="0%">
                  <c:v>0.95499999999999996</c:v>
                </c:pt>
                <c:pt idx="2" formatCode="0%">
                  <c:v>1</c:v>
                </c:pt>
                <c:pt idx="3" formatCode="0%">
                  <c:v>0.93900000000000006</c:v>
                </c:pt>
                <c:pt idx="4" formatCode="0%">
                  <c:v>0.92</c:v>
                </c:pt>
                <c:pt idx="5" formatCode="0%">
                  <c:v>1</c:v>
                </c:pt>
                <c:pt idx="6" formatCode="0%">
                  <c:v>1</c:v>
                </c:pt>
              </c:numCache>
            </c:numRef>
          </c:val>
        </c:ser>
        <c:dLbls>
          <c:showLegendKey val="0"/>
          <c:showVal val="0"/>
          <c:showCatName val="0"/>
          <c:showSerName val="0"/>
          <c:showPercent val="0"/>
          <c:showBubbleSize val="0"/>
        </c:dLbls>
        <c:gapWidth val="43"/>
        <c:overlap val="100"/>
        <c:axId val="502564592"/>
        <c:axId val="502565152"/>
      </c:barChart>
      <c:catAx>
        <c:axId val="50256459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2565152"/>
        <c:crosses val="autoZero"/>
        <c:auto val="1"/>
        <c:lblAlgn val="ctr"/>
        <c:lblOffset val="100"/>
        <c:noMultiLvlLbl val="0"/>
      </c:catAx>
      <c:valAx>
        <c:axId val="502565152"/>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2564592"/>
        <c:crosses val="autoZero"/>
        <c:crossBetween val="between"/>
      </c:valAx>
    </c:plotArea>
    <c:legend>
      <c:legendPos val="l"/>
      <c:layout>
        <c:manualLayout>
          <c:xMode val="edge"/>
          <c:yMode val="edge"/>
          <c:x val="3.6122127015584704E-2"/>
          <c:y val="0.1543283407991374"/>
          <c:w val="9.3567168231704606E-2"/>
          <c:h val="0.56745725003307335"/>
        </c:manualLayout>
      </c:layout>
      <c:overlay val="0"/>
      <c:txPr>
        <a:bodyPr/>
        <a:lstStyle/>
        <a:p>
          <a:pPr>
            <a:defRPr sz="11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149411960699158"/>
          <c:y val="8.3661193201726339E-2"/>
          <c:w val="0.54087121106340119"/>
          <c:h val="0.68718065347160817"/>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7.0422548227893284E-3"/>
                  <c:y val="-1.895262040955338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Dispone</c:v>
                </c:pt>
              </c:strCache>
            </c:strRef>
          </c:cat>
          <c:val>
            <c:numRef>
              <c:f>Sheet1!$B$2</c:f>
              <c:numCache>
                <c:formatCode>0%</c:formatCode>
                <c:ptCount val="1"/>
                <c:pt idx="0">
                  <c:v>0.01</c:v>
                </c:pt>
              </c:numCache>
            </c:numRef>
          </c:val>
        </c:ser>
        <c:ser>
          <c:idx val="1"/>
          <c:order val="1"/>
          <c:tx>
            <c:strRef>
              <c:f>Sheet1!$A$3</c:f>
              <c:strCache>
                <c:ptCount val="1"/>
                <c:pt idx="0">
                  <c:v>Sí</c:v>
                </c:pt>
              </c:strCache>
            </c:strRef>
          </c:tx>
          <c:spPr>
            <a:solidFill>
              <a:srgbClr val="92D050"/>
            </a:solidFill>
          </c:spPr>
          <c:invertIfNegative val="0"/>
          <c:dLbls>
            <c:numFmt formatCode="0%" sourceLinked="0"/>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Dispone</c:v>
                </c:pt>
              </c:strCache>
            </c:strRef>
          </c:cat>
          <c:val>
            <c:numRef>
              <c:f>Sheet1!$B$3</c:f>
              <c:numCache>
                <c:formatCode>0%</c:formatCode>
                <c:ptCount val="1"/>
                <c:pt idx="0">
                  <c:v>0.19</c:v>
                </c:pt>
              </c:numCache>
            </c:numRef>
          </c:val>
        </c:ser>
        <c:ser>
          <c:idx val="2"/>
          <c:order val="2"/>
          <c:tx>
            <c:strRef>
              <c:f>Sheet1!$A$4</c:f>
              <c:strCache>
                <c:ptCount val="1"/>
                <c:pt idx="0">
                  <c:v>No</c:v>
                </c:pt>
              </c:strCache>
            </c:strRef>
          </c:tx>
          <c:spPr>
            <a:solidFill>
              <a:srgbClr val="FFCD00"/>
            </a:solidFill>
          </c:spPr>
          <c:invertIfNegative val="0"/>
          <c:dLbls>
            <c:spPr>
              <a:noFill/>
              <a:ln>
                <a:noFill/>
              </a:ln>
              <a:effectLst/>
            </c:spPr>
            <c:txPr>
              <a:bodyPr/>
              <a:lstStyle/>
              <a:p>
                <a:pPr algn="ctr">
                  <a:defRPr lang="es-ES" sz="1200" b="0"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Dispone</c:v>
                </c:pt>
              </c:strCache>
            </c:strRef>
          </c:cat>
          <c:val>
            <c:numRef>
              <c:f>Sheet1!$B$4</c:f>
              <c:numCache>
                <c:formatCode>0%</c:formatCode>
                <c:ptCount val="1"/>
                <c:pt idx="0">
                  <c:v>0.8</c:v>
                </c:pt>
              </c:numCache>
            </c:numRef>
          </c:val>
        </c:ser>
        <c:dLbls>
          <c:showLegendKey val="0"/>
          <c:showVal val="0"/>
          <c:showCatName val="0"/>
          <c:showSerName val="0"/>
          <c:showPercent val="0"/>
          <c:showBubbleSize val="0"/>
        </c:dLbls>
        <c:gapWidth val="70"/>
        <c:overlap val="100"/>
        <c:axId val="502568512"/>
        <c:axId val="502569072"/>
      </c:barChart>
      <c:catAx>
        <c:axId val="502568512"/>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2569072"/>
        <c:crosses val="autoZero"/>
        <c:auto val="1"/>
        <c:lblAlgn val="ctr"/>
        <c:lblOffset val="100"/>
        <c:noMultiLvlLbl val="0"/>
      </c:catAx>
      <c:valAx>
        <c:axId val="502569072"/>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2568512"/>
        <c:crosses val="autoZero"/>
        <c:crossBetween val="between"/>
      </c:valAx>
    </c:plotArea>
    <c:legend>
      <c:legendPos val="l"/>
      <c:layout>
        <c:manualLayout>
          <c:xMode val="edge"/>
          <c:yMode val="edge"/>
          <c:x val="0.1024008354751452"/>
          <c:y val="0.17091376676770803"/>
          <c:w val="0.22613272075427729"/>
          <c:h val="0.51127738051191796"/>
        </c:manualLayout>
      </c:layout>
      <c:overlay val="0"/>
      <c:txPr>
        <a:bodyPr/>
        <a:lstStyle/>
        <a:p>
          <a:pPr>
            <a:defRPr sz="12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149411960699158"/>
          <c:y val="8.3661193201726339E-2"/>
          <c:w val="0.54087121106340119"/>
          <c:h val="0.68718065347160817"/>
        </c:manualLayout>
      </c:layout>
      <c:barChart>
        <c:barDir val="col"/>
        <c:grouping val="percentStacked"/>
        <c:varyColors val="0"/>
        <c:ser>
          <c:idx val="0"/>
          <c:order val="0"/>
          <c:tx>
            <c:strRef>
              <c:f>Sheet1!$A$2</c:f>
              <c:strCache>
                <c:ptCount val="1"/>
                <c:pt idx="0">
                  <c:v>No sé</c:v>
                </c:pt>
              </c:strCache>
            </c:strRef>
          </c:tx>
          <c:spPr>
            <a:solidFill>
              <a:schemeClr val="bg1">
                <a:lumMod val="5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7.0422548227893284E-3"/>
                  <c:y val="-1.895262040955338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CUENTA CON LA AYUDA
 DE UN PSICÓLOGO</c:v>
                </c:pt>
              </c:strCache>
            </c:strRef>
          </c:cat>
          <c:val>
            <c:numRef>
              <c:f>Sheet1!$B$2</c:f>
              <c:numCache>
                <c:formatCode>0%</c:formatCode>
                <c:ptCount val="1"/>
                <c:pt idx="0">
                  <c:v>0.12</c:v>
                </c:pt>
              </c:numCache>
            </c:numRef>
          </c:val>
        </c:ser>
        <c:ser>
          <c:idx val="1"/>
          <c:order val="1"/>
          <c:tx>
            <c:strRef>
              <c:f>Sheet1!$A$3</c:f>
              <c:strCache>
                <c:ptCount val="1"/>
                <c:pt idx="0">
                  <c:v>Sí</c:v>
                </c:pt>
              </c:strCache>
            </c:strRef>
          </c:tx>
          <c:spPr>
            <a:solidFill>
              <a:srgbClr val="92D050"/>
            </a:solidFill>
          </c:spPr>
          <c:invertIfNegative val="0"/>
          <c:dLbls>
            <c:numFmt formatCode="0%" sourceLinked="0"/>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CUENTA CON LA AYUDA
 DE UN PSICÓLOGO</c:v>
                </c:pt>
              </c:strCache>
            </c:strRef>
          </c:cat>
          <c:val>
            <c:numRef>
              <c:f>Sheet1!$B$3</c:f>
              <c:numCache>
                <c:formatCode>0%</c:formatCode>
                <c:ptCount val="1"/>
                <c:pt idx="0">
                  <c:v>0.61</c:v>
                </c:pt>
              </c:numCache>
            </c:numRef>
          </c:val>
        </c:ser>
        <c:ser>
          <c:idx val="2"/>
          <c:order val="2"/>
          <c:tx>
            <c:strRef>
              <c:f>Sheet1!$A$4</c:f>
              <c:strCache>
                <c:ptCount val="1"/>
                <c:pt idx="0">
                  <c:v>No</c:v>
                </c:pt>
              </c:strCache>
            </c:strRef>
          </c:tx>
          <c:spPr>
            <a:solidFill>
              <a:srgbClr val="FFCD00"/>
            </a:solidFill>
          </c:spPr>
          <c:invertIfNegative val="0"/>
          <c:dLbls>
            <c:spPr>
              <a:noFill/>
              <a:ln>
                <a:noFill/>
              </a:ln>
              <a:effectLst/>
            </c:spPr>
            <c:txPr>
              <a:bodyPr/>
              <a:lstStyle/>
              <a:p>
                <a:pPr algn="ctr">
                  <a:defRPr lang="es-ES" sz="1200" b="0"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CUENTA CON LA AYUDA
 DE UN PSICÓLOGO</c:v>
                </c:pt>
              </c:strCache>
            </c:strRef>
          </c:cat>
          <c:val>
            <c:numRef>
              <c:f>Sheet1!$B$4</c:f>
              <c:numCache>
                <c:formatCode>0%</c:formatCode>
                <c:ptCount val="1"/>
                <c:pt idx="0">
                  <c:v>0.27</c:v>
                </c:pt>
              </c:numCache>
            </c:numRef>
          </c:val>
        </c:ser>
        <c:dLbls>
          <c:showLegendKey val="0"/>
          <c:showVal val="0"/>
          <c:showCatName val="0"/>
          <c:showSerName val="0"/>
          <c:showPercent val="0"/>
          <c:showBubbleSize val="0"/>
        </c:dLbls>
        <c:gapWidth val="70"/>
        <c:overlap val="100"/>
        <c:axId val="507433040"/>
        <c:axId val="507433600"/>
      </c:barChart>
      <c:catAx>
        <c:axId val="50743304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7433600"/>
        <c:crosses val="autoZero"/>
        <c:auto val="1"/>
        <c:lblAlgn val="ctr"/>
        <c:lblOffset val="100"/>
        <c:noMultiLvlLbl val="0"/>
      </c:catAx>
      <c:valAx>
        <c:axId val="50743360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7433040"/>
        <c:crosses val="autoZero"/>
        <c:crossBetween val="between"/>
      </c:valAx>
    </c:plotArea>
    <c:legend>
      <c:legendPos val="l"/>
      <c:layout>
        <c:manualLayout>
          <c:xMode val="edge"/>
          <c:yMode val="edge"/>
          <c:x val="0.1024008354751452"/>
          <c:y val="0.17091376676770803"/>
          <c:w val="0.22613272075427729"/>
          <c:h val="0.51127738051191796"/>
        </c:manualLayout>
      </c:layout>
      <c:overlay val="0"/>
      <c:txPr>
        <a:bodyPr/>
        <a:lstStyle/>
        <a:p>
          <a:pPr>
            <a:defRPr sz="12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149411960699158"/>
          <c:y val="8.3661193201726339E-2"/>
          <c:w val="0.54087121106340119"/>
          <c:h val="0.68718065347160817"/>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7.0422548227893284E-3"/>
                  <c:y val="-1.895262040955338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Dispone</c:v>
                </c:pt>
              </c:strCache>
            </c:strRef>
          </c:cat>
          <c:val>
            <c:numRef>
              <c:f>Sheet1!$B$2</c:f>
              <c:numCache>
                <c:formatCode>0%</c:formatCode>
                <c:ptCount val="1"/>
              </c:numCache>
            </c:numRef>
          </c:val>
        </c:ser>
        <c:ser>
          <c:idx val="1"/>
          <c:order val="1"/>
          <c:tx>
            <c:strRef>
              <c:f>Sheet1!$A$3</c:f>
              <c:strCache>
                <c:ptCount val="1"/>
                <c:pt idx="0">
                  <c:v>Sí</c:v>
                </c:pt>
              </c:strCache>
            </c:strRef>
          </c:tx>
          <c:spPr>
            <a:solidFill>
              <a:srgbClr val="92D050"/>
            </a:solidFill>
          </c:spPr>
          <c:invertIfNegative val="0"/>
          <c:dLbls>
            <c:numFmt formatCode="0%" sourceLinked="0"/>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Dispone</c:v>
                </c:pt>
              </c:strCache>
            </c:strRef>
          </c:cat>
          <c:val>
            <c:numRef>
              <c:f>Sheet1!$B$3</c:f>
              <c:numCache>
                <c:formatCode>0%</c:formatCode>
                <c:ptCount val="1"/>
                <c:pt idx="0">
                  <c:v>0.6</c:v>
                </c:pt>
              </c:numCache>
            </c:numRef>
          </c:val>
        </c:ser>
        <c:ser>
          <c:idx val="2"/>
          <c:order val="2"/>
          <c:tx>
            <c:strRef>
              <c:f>Sheet1!$A$4</c:f>
              <c:strCache>
                <c:ptCount val="1"/>
                <c:pt idx="0">
                  <c:v>No</c:v>
                </c:pt>
              </c:strCache>
            </c:strRef>
          </c:tx>
          <c:spPr>
            <a:solidFill>
              <a:srgbClr val="FFCD00"/>
            </a:solidFill>
          </c:spPr>
          <c:invertIfNegative val="0"/>
          <c:dLbls>
            <c:spPr>
              <a:noFill/>
              <a:ln>
                <a:noFill/>
              </a:ln>
              <a:effectLst/>
            </c:spPr>
            <c:txPr>
              <a:bodyPr/>
              <a:lstStyle/>
              <a:p>
                <a:pPr algn="ctr">
                  <a:defRPr lang="es-ES" sz="1200" b="0"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Dispone</c:v>
                </c:pt>
              </c:strCache>
            </c:strRef>
          </c:cat>
          <c:val>
            <c:numRef>
              <c:f>Sheet1!$B$4</c:f>
              <c:numCache>
                <c:formatCode>0%</c:formatCode>
                <c:ptCount val="1"/>
                <c:pt idx="0">
                  <c:v>0.4</c:v>
                </c:pt>
              </c:numCache>
            </c:numRef>
          </c:val>
        </c:ser>
        <c:dLbls>
          <c:showLegendKey val="0"/>
          <c:showVal val="0"/>
          <c:showCatName val="0"/>
          <c:showSerName val="0"/>
          <c:showPercent val="0"/>
          <c:showBubbleSize val="0"/>
        </c:dLbls>
        <c:gapWidth val="70"/>
        <c:overlap val="100"/>
        <c:axId val="507436960"/>
        <c:axId val="507437520"/>
      </c:barChart>
      <c:catAx>
        <c:axId val="50743696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7437520"/>
        <c:crosses val="autoZero"/>
        <c:auto val="1"/>
        <c:lblAlgn val="ctr"/>
        <c:lblOffset val="100"/>
        <c:noMultiLvlLbl val="0"/>
      </c:catAx>
      <c:valAx>
        <c:axId val="50743752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7436960"/>
        <c:crosses val="autoZero"/>
        <c:crossBetween val="between"/>
      </c:valAx>
    </c:plotArea>
    <c:legend>
      <c:legendPos val="l"/>
      <c:layout>
        <c:manualLayout>
          <c:xMode val="edge"/>
          <c:yMode val="edge"/>
          <c:x val="0.1024008354751452"/>
          <c:y val="0.17091376676770803"/>
          <c:w val="0.22613272075427729"/>
          <c:h val="0.51127738051191796"/>
        </c:manualLayout>
      </c:layout>
      <c:overlay val="0"/>
      <c:txPr>
        <a:bodyPr/>
        <a:lstStyle/>
        <a:p>
          <a:pPr>
            <a:defRPr sz="12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149411960699158"/>
          <c:y val="8.3661193201726339E-2"/>
          <c:w val="0.54087121106340119"/>
          <c:h val="0.68718065347160817"/>
        </c:manualLayout>
      </c:layout>
      <c:barChart>
        <c:barDir val="col"/>
        <c:grouping val="percentStacked"/>
        <c:varyColors val="0"/>
        <c:ser>
          <c:idx val="0"/>
          <c:order val="0"/>
          <c:tx>
            <c:strRef>
              <c:f>Sheet1!$A$2</c:f>
              <c:strCache>
                <c:ptCount val="1"/>
                <c:pt idx="0">
                  <c:v>No sé</c:v>
                </c:pt>
              </c:strCache>
            </c:strRef>
          </c:tx>
          <c:spPr>
            <a:solidFill>
              <a:schemeClr val="bg1">
                <a:lumMod val="5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7.0422548227893284E-3"/>
                  <c:y val="-1.895262040955338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CUENTA CON LA AYUDA
 DE UN ENFERMERO</c:v>
                </c:pt>
              </c:strCache>
            </c:strRef>
          </c:cat>
          <c:val>
            <c:numRef>
              <c:f>Sheet1!$B$2</c:f>
              <c:numCache>
                <c:formatCode>0%</c:formatCode>
                <c:ptCount val="1"/>
                <c:pt idx="0">
                  <c:v>0.05</c:v>
                </c:pt>
              </c:numCache>
            </c:numRef>
          </c:val>
        </c:ser>
        <c:ser>
          <c:idx val="1"/>
          <c:order val="1"/>
          <c:tx>
            <c:strRef>
              <c:f>Sheet1!$A$3</c:f>
              <c:strCache>
                <c:ptCount val="1"/>
                <c:pt idx="0">
                  <c:v>Sí</c:v>
                </c:pt>
              </c:strCache>
            </c:strRef>
          </c:tx>
          <c:spPr>
            <a:solidFill>
              <a:srgbClr val="92D050"/>
            </a:solidFill>
          </c:spPr>
          <c:invertIfNegative val="0"/>
          <c:dLbls>
            <c:numFmt formatCode="0%" sourceLinked="0"/>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CUENTA CON LA AYUDA
 DE UN ENFERMERO</c:v>
                </c:pt>
              </c:strCache>
            </c:strRef>
          </c:cat>
          <c:val>
            <c:numRef>
              <c:f>Sheet1!$B$3</c:f>
              <c:numCache>
                <c:formatCode>0%</c:formatCode>
                <c:ptCount val="1"/>
                <c:pt idx="0">
                  <c:v>0.28000000000000003</c:v>
                </c:pt>
              </c:numCache>
            </c:numRef>
          </c:val>
        </c:ser>
        <c:ser>
          <c:idx val="2"/>
          <c:order val="2"/>
          <c:tx>
            <c:strRef>
              <c:f>Sheet1!$A$4</c:f>
              <c:strCache>
                <c:ptCount val="1"/>
                <c:pt idx="0">
                  <c:v>No</c:v>
                </c:pt>
              </c:strCache>
            </c:strRef>
          </c:tx>
          <c:spPr>
            <a:solidFill>
              <a:srgbClr val="FFCD00"/>
            </a:solidFill>
          </c:spPr>
          <c:invertIfNegative val="0"/>
          <c:dLbls>
            <c:spPr>
              <a:noFill/>
              <a:ln>
                <a:noFill/>
              </a:ln>
              <a:effectLst/>
            </c:spPr>
            <c:txPr>
              <a:bodyPr/>
              <a:lstStyle/>
              <a:p>
                <a:pPr algn="ctr">
                  <a:defRPr lang="es-ES" sz="1200" b="0"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CUENTA CON LA AYUDA
 DE UN ENFERMERO</c:v>
                </c:pt>
              </c:strCache>
            </c:strRef>
          </c:cat>
          <c:val>
            <c:numRef>
              <c:f>Sheet1!$B$4</c:f>
              <c:numCache>
                <c:formatCode>0%</c:formatCode>
                <c:ptCount val="1"/>
                <c:pt idx="0">
                  <c:v>0.67</c:v>
                </c:pt>
              </c:numCache>
            </c:numRef>
          </c:val>
        </c:ser>
        <c:dLbls>
          <c:showLegendKey val="0"/>
          <c:showVal val="0"/>
          <c:showCatName val="0"/>
          <c:showSerName val="0"/>
          <c:showPercent val="0"/>
          <c:showBubbleSize val="0"/>
        </c:dLbls>
        <c:gapWidth val="70"/>
        <c:overlap val="100"/>
        <c:axId val="507440880"/>
        <c:axId val="507441440"/>
      </c:barChart>
      <c:catAx>
        <c:axId val="50744088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7441440"/>
        <c:crosses val="autoZero"/>
        <c:auto val="1"/>
        <c:lblAlgn val="ctr"/>
        <c:lblOffset val="100"/>
        <c:noMultiLvlLbl val="0"/>
      </c:catAx>
      <c:valAx>
        <c:axId val="50744144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7440880"/>
        <c:crosses val="autoZero"/>
        <c:crossBetween val="between"/>
      </c:valAx>
    </c:plotArea>
    <c:legend>
      <c:legendPos val="l"/>
      <c:layout>
        <c:manualLayout>
          <c:xMode val="edge"/>
          <c:yMode val="edge"/>
          <c:x val="0.1024008354751452"/>
          <c:y val="0.17091376676770803"/>
          <c:w val="0.22613272075427729"/>
          <c:h val="0.51127738051191796"/>
        </c:manualLayout>
      </c:layout>
      <c:overlay val="0"/>
      <c:txPr>
        <a:bodyPr/>
        <a:lstStyle/>
        <a:p>
          <a:pPr>
            <a:defRPr sz="12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11627906976744E-3"/>
          <c:y val="0.2537313432835821"/>
          <c:w val="1"/>
          <c:h val="0.64179104477611937"/>
        </c:manualLayout>
      </c:layout>
      <c:barChart>
        <c:barDir val="col"/>
        <c:grouping val="clustered"/>
        <c:varyColors val="0"/>
        <c:ser>
          <c:idx val="1"/>
          <c:order val="0"/>
          <c:tx>
            <c:strRef>
              <c:f>Sheet1!$B$1</c:f>
              <c:strCache>
                <c:ptCount val="1"/>
                <c:pt idx="0">
                  <c:v>total</c:v>
                </c:pt>
              </c:strCache>
            </c:strRef>
          </c:tx>
          <c:spPr>
            <a:solidFill>
              <a:srgbClr val="0070C0"/>
            </a:solidFill>
            <a:ln w="18612">
              <a:no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Menos de 6</c:v>
                </c:pt>
                <c:pt idx="1">
                  <c:v>Entre 6 y 10</c:v>
                </c:pt>
                <c:pt idx="2">
                  <c:v>De 11 a 13</c:v>
                </c:pt>
                <c:pt idx="3">
                  <c:v>De 14 a 16</c:v>
                </c:pt>
                <c:pt idx="4">
                  <c:v>17 o 18 años</c:v>
                </c:pt>
              </c:strCache>
            </c:strRef>
          </c:cat>
          <c:val>
            <c:numRef>
              <c:f>Sheet1!$B$2:$B$6</c:f>
              <c:numCache>
                <c:formatCode>0%</c:formatCode>
                <c:ptCount val="5"/>
                <c:pt idx="0">
                  <c:v>6.7000000000000004E-2</c:v>
                </c:pt>
                <c:pt idx="1">
                  <c:v>0.371</c:v>
                </c:pt>
                <c:pt idx="2">
                  <c:v>0.28100000000000003</c:v>
                </c:pt>
                <c:pt idx="3">
                  <c:v>0.21299999999999999</c:v>
                </c:pt>
                <c:pt idx="4">
                  <c:v>6.7000000000000004E-2</c:v>
                </c:pt>
              </c:numCache>
            </c:numRef>
          </c:val>
        </c:ser>
        <c:dLbls>
          <c:showLegendKey val="0"/>
          <c:showVal val="1"/>
          <c:showCatName val="0"/>
          <c:showSerName val="0"/>
          <c:showPercent val="0"/>
          <c:showBubbleSize val="0"/>
        </c:dLbls>
        <c:gapWidth val="20"/>
        <c:axId val="374453472"/>
        <c:axId val="374454032"/>
      </c:barChart>
      <c:catAx>
        <c:axId val="374453472"/>
        <c:scaling>
          <c:orientation val="minMax"/>
        </c:scaling>
        <c:delete val="0"/>
        <c:axPos val="b"/>
        <c:numFmt formatCode="General" sourceLinked="1"/>
        <c:majorTickMark val="out"/>
        <c:minorTickMark val="none"/>
        <c:tickLblPos val="nextTo"/>
        <c:spPr>
          <a:ln w="2327">
            <a:solidFill>
              <a:schemeClr val="tx1"/>
            </a:solidFill>
            <a:prstDash val="solid"/>
          </a:ln>
        </c:spPr>
        <c:txPr>
          <a:bodyPr rot="0" vert="horz"/>
          <a:lstStyle/>
          <a:p>
            <a:pPr>
              <a:defRPr sz="879" b="0" i="0" u="none" strike="noStrike" baseline="0">
                <a:solidFill>
                  <a:schemeClr val="tx1"/>
                </a:solidFill>
                <a:latin typeface="Arial"/>
                <a:ea typeface="Arial"/>
                <a:cs typeface="Arial"/>
              </a:defRPr>
            </a:pPr>
            <a:endParaRPr lang="es-ES"/>
          </a:p>
        </c:txPr>
        <c:crossAx val="374454032"/>
        <c:crosses val="autoZero"/>
        <c:auto val="1"/>
        <c:lblAlgn val="ctr"/>
        <c:lblOffset val="100"/>
        <c:tickLblSkip val="1"/>
        <c:tickMarkSkip val="1"/>
        <c:noMultiLvlLbl val="0"/>
      </c:catAx>
      <c:valAx>
        <c:axId val="374454032"/>
        <c:scaling>
          <c:orientation val="minMax"/>
        </c:scaling>
        <c:delete val="1"/>
        <c:axPos val="l"/>
        <c:numFmt formatCode="0%" sourceLinked="1"/>
        <c:majorTickMark val="out"/>
        <c:minorTickMark val="none"/>
        <c:tickLblPos val="nextTo"/>
        <c:crossAx val="374453472"/>
        <c:crosses val="autoZero"/>
        <c:crossBetween val="between"/>
      </c:valAx>
      <c:spPr>
        <a:noFill/>
        <a:ln w="18612">
          <a:noFill/>
        </a:ln>
      </c:spPr>
    </c:plotArea>
    <c:plotVisOnly val="1"/>
    <c:dispBlanksAs val="gap"/>
    <c:showDLblsOverMax val="0"/>
  </c:chart>
  <c:spPr>
    <a:noFill/>
    <a:ln>
      <a:noFill/>
    </a:ln>
  </c:spPr>
  <c:txPr>
    <a:bodyPr/>
    <a:lstStyle/>
    <a:p>
      <a:pPr>
        <a:defRPr sz="1191" b="1" i="0" u="none" strike="noStrike" baseline="0">
          <a:solidFill>
            <a:schemeClr val="tx1"/>
          </a:solidFill>
          <a:latin typeface="Arial"/>
          <a:ea typeface="Arial"/>
          <a:cs typeface="Arial"/>
        </a:defRPr>
      </a:pPr>
      <a:endParaRPr lang="es-E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73329411106251"/>
          <c:y val="4.3074441344954285E-2"/>
          <c:w val="0.65409948035085275"/>
          <c:h val="0.78782691585815456"/>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Sheet1!$B$2:$H$2</c:f>
              <c:numCache>
                <c:formatCode>General</c:formatCode>
                <c:ptCount val="7"/>
                <c:pt idx="0" formatCode="0%">
                  <c:v>2.2000000000000002E-2</c:v>
                </c:pt>
                <c:pt idx="2" formatCode="0%">
                  <c:v>0</c:v>
                </c:pt>
                <c:pt idx="3" formatCode="0%">
                  <c:v>0.03</c:v>
                </c:pt>
                <c:pt idx="4" formatCode="0%">
                  <c:v>0.04</c:v>
                </c:pt>
                <c:pt idx="5" formatCode="0%">
                  <c:v>0</c:v>
                </c:pt>
                <c:pt idx="6" formatCode="0%">
                  <c:v>0</c:v>
                </c:pt>
              </c:numCache>
            </c:numRef>
          </c:val>
        </c:ser>
        <c:ser>
          <c:idx val="1"/>
          <c:order val="1"/>
          <c:tx>
            <c:strRef>
              <c:f>Sheet1!$A$3</c:f>
              <c:strCache>
                <c:ptCount val="1"/>
                <c:pt idx="0">
                  <c:v>No</c:v>
                </c:pt>
              </c:strCache>
            </c:strRef>
          </c:tx>
          <c:spPr>
            <a:solidFill>
              <a:srgbClr val="FFCD00"/>
            </a:solidFill>
          </c:spPr>
          <c:invertIfNegative val="0"/>
          <c:dLbls>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Sheet1!$B$3:$H$3</c:f>
              <c:numCache>
                <c:formatCode>General</c:formatCode>
                <c:ptCount val="7"/>
                <c:pt idx="0" formatCode="0%">
                  <c:v>0.68500000000000005</c:v>
                </c:pt>
                <c:pt idx="2" formatCode="0%">
                  <c:v>0.5</c:v>
                </c:pt>
                <c:pt idx="3" formatCode="0%">
                  <c:v>0.66700000000000004</c:v>
                </c:pt>
                <c:pt idx="4" formatCode="0%">
                  <c:v>0.64</c:v>
                </c:pt>
                <c:pt idx="5" formatCode="0%">
                  <c:v>0.78900000000000003</c:v>
                </c:pt>
                <c:pt idx="6" formatCode="0%">
                  <c:v>0.83299999999999996</c:v>
                </c:pt>
              </c:numCache>
            </c:numRef>
          </c:val>
        </c:ser>
        <c:ser>
          <c:idx val="2"/>
          <c:order val="2"/>
          <c:tx>
            <c:strRef>
              <c:f>Sheet1!$A$4</c:f>
              <c:strCache>
                <c:ptCount val="1"/>
                <c:pt idx="0">
                  <c:v>Sí</c:v>
                </c:pt>
              </c:strCache>
            </c:strRef>
          </c:tx>
          <c:spPr>
            <a:solidFill>
              <a:srgbClr val="8DC63F"/>
            </a:solidFill>
          </c:spPr>
          <c:invertIfNegative val="0"/>
          <c:dLbls>
            <c:spPr>
              <a:noFill/>
              <a:ln>
                <a:noFill/>
              </a:ln>
              <a:effectLst/>
            </c:spPr>
            <c:txPr>
              <a:bodyPr/>
              <a:lstStyle/>
              <a:p>
                <a:pPr algn="ctr">
                  <a:defRPr lang="es-ES" sz="1200" b="0" i="0" u="none" strike="noStrike" kern="1200" baseline="0">
                    <a:solidFill>
                      <a:srgbClr val="FFFFF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Sheet1!$B$4:$H$4</c:f>
              <c:numCache>
                <c:formatCode>General</c:formatCode>
                <c:ptCount val="7"/>
                <c:pt idx="0" formatCode="0%">
                  <c:v>0.29199999999999998</c:v>
                </c:pt>
                <c:pt idx="2" formatCode="0%">
                  <c:v>0.5</c:v>
                </c:pt>
                <c:pt idx="3" formatCode="0%">
                  <c:v>0.30299999999999999</c:v>
                </c:pt>
                <c:pt idx="4" formatCode="0%">
                  <c:v>0.32</c:v>
                </c:pt>
                <c:pt idx="5" formatCode="0%">
                  <c:v>0.21100000000000002</c:v>
                </c:pt>
                <c:pt idx="6" formatCode="0%">
                  <c:v>0.16699999999999998</c:v>
                </c:pt>
              </c:numCache>
            </c:numRef>
          </c:val>
        </c:ser>
        <c:dLbls>
          <c:showLegendKey val="0"/>
          <c:showVal val="0"/>
          <c:showCatName val="0"/>
          <c:showSerName val="0"/>
          <c:showPercent val="0"/>
          <c:showBubbleSize val="0"/>
        </c:dLbls>
        <c:gapWidth val="43"/>
        <c:overlap val="100"/>
        <c:axId val="507450400"/>
        <c:axId val="507450960"/>
      </c:barChart>
      <c:catAx>
        <c:axId val="50745040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7450960"/>
        <c:crosses val="autoZero"/>
        <c:auto val="1"/>
        <c:lblAlgn val="ctr"/>
        <c:lblOffset val="100"/>
        <c:noMultiLvlLbl val="0"/>
      </c:catAx>
      <c:valAx>
        <c:axId val="50745096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7450400"/>
        <c:crosses val="autoZero"/>
        <c:crossBetween val="between"/>
      </c:valAx>
    </c:plotArea>
    <c:legend>
      <c:legendPos val="l"/>
      <c:layout>
        <c:manualLayout>
          <c:xMode val="edge"/>
          <c:yMode val="edge"/>
          <c:x val="0.17514171011993046"/>
          <c:y val="0.13694867629352842"/>
          <c:w val="0.10684866998370397"/>
          <c:h val="0.5944207606269557"/>
        </c:manualLayout>
      </c:layout>
      <c:overlay val="0"/>
      <c:txPr>
        <a:bodyPr/>
        <a:lstStyle/>
        <a:p>
          <a:pPr>
            <a:defRPr sz="1050" b="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967498883123133"/>
          <c:y val="2.0080201240780051E-2"/>
          <c:w val="0.45356338951264902"/>
          <c:h val="0.83745770348466519"/>
        </c:manualLayout>
      </c:layout>
      <c:barChart>
        <c:barDir val="col"/>
        <c:grouping val="percentStacked"/>
        <c:varyColors val="0"/>
        <c:ser>
          <c:idx val="0"/>
          <c:order val="0"/>
          <c:tx>
            <c:strRef>
              <c:f>Sheet1!$A$2</c:f>
              <c:strCache>
                <c:ptCount val="1"/>
                <c:pt idx="0">
                  <c:v>Lleva la comida de casa</c:v>
                </c:pt>
              </c:strCache>
            </c:strRef>
          </c:tx>
          <c:spPr>
            <a:solidFill>
              <a:srgbClr val="007FC7"/>
            </a:solidFill>
            <a:ln>
              <a:noFill/>
            </a:ln>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7.0422548227893284E-3"/>
                  <c:y val="-1.895262040955338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Comen</c:v>
                </c:pt>
              </c:strCache>
            </c:strRef>
          </c:cat>
          <c:val>
            <c:numRef>
              <c:f>Sheet1!$B$2</c:f>
              <c:numCache>
                <c:formatCode>0.00%</c:formatCode>
                <c:ptCount val="1"/>
                <c:pt idx="0">
                  <c:v>0.23100000000000001</c:v>
                </c:pt>
              </c:numCache>
            </c:numRef>
          </c:val>
        </c:ser>
        <c:ser>
          <c:idx val="1"/>
          <c:order val="1"/>
          <c:tx>
            <c:strRef>
              <c:f>Sheet1!$A$3</c:f>
              <c:strCache>
                <c:ptCount val="1"/>
                <c:pt idx="0">
                  <c:v>Come la que tienen en el comedor del colegio</c:v>
                </c:pt>
              </c:strCache>
            </c:strRef>
          </c:tx>
          <c:spPr>
            <a:solidFill>
              <a:srgbClr val="6ECFF6"/>
            </a:solidFill>
          </c:spPr>
          <c:invertIfNegative val="0"/>
          <c:dLbls>
            <c:numFmt formatCode="0%" sourceLinked="0"/>
            <c:spPr>
              <a:noFill/>
              <a:ln>
                <a:noFill/>
              </a:ln>
              <a:effectLst/>
            </c:spPr>
            <c:txPr>
              <a:bodyPr/>
              <a:lstStyle/>
              <a:p>
                <a:pPr>
                  <a:defRPr sz="12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Comen</c:v>
                </c:pt>
              </c:strCache>
            </c:strRef>
          </c:cat>
          <c:val>
            <c:numRef>
              <c:f>Sheet1!$B$3</c:f>
              <c:numCache>
                <c:formatCode>0.00%</c:formatCode>
                <c:ptCount val="1"/>
                <c:pt idx="0">
                  <c:v>0.76900000000000002</c:v>
                </c:pt>
              </c:numCache>
            </c:numRef>
          </c:val>
        </c:ser>
        <c:dLbls>
          <c:showLegendKey val="0"/>
          <c:showVal val="0"/>
          <c:showCatName val="0"/>
          <c:showSerName val="0"/>
          <c:showPercent val="0"/>
          <c:showBubbleSize val="0"/>
        </c:dLbls>
        <c:gapWidth val="21"/>
        <c:overlap val="100"/>
        <c:axId val="507453760"/>
        <c:axId val="507454320"/>
      </c:barChart>
      <c:catAx>
        <c:axId val="50745376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7454320"/>
        <c:crosses val="autoZero"/>
        <c:auto val="1"/>
        <c:lblAlgn val="ctr"/>
        <c:lblOffset val="100"/>
        <c:noMultiLvlLbl val="0"/>
      </c:catAx>
      <c:valAx>
        <c:axId val="50745432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7453760"/>
        <c:crosses val="autoZero"/>
        <c:crossBetween val="between"/>
      </c:valAx>
    </c:plotArea>
    <c:legend>
      <c:legendPos val="l"/>
      <c:layout>
        <c:manualLayout>
          <c:xMode val="edge"/>
          <c:yMode val="edge"/>
          <c:x val="2.8132848778518075E-2"/>
          <c:y val="0.16966102731410854"/>
          <c:w val="0.35309816734006566"/>
          <c:h val="0.76599565707115858"/>
        </c:manualLayout>
      </c:layout>
      <c:overlay val="0"/>
      <c:txPr>
        <a:bodyPr/>
        <a:lstStyle/>
        <a:p>
          <a:pPr>
            <a:defRPr sz="12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21809773778278"/>
          <c:y val="5.6752647298398053E-2"/>
          <c:w val="0.51686539182602176"/>
          <c:h val="0.74856367092044529"/>
        </c:manualLayout>
      </c:layout>
      <c:doughnutChart>
        <c:varyColors val="1"/>
        <c:ser>
          <c:idx val="0"/>
          <c:order val="0"/>
          <c:tx>
            <c:strRef>
              <c:f>Hoja1!$B$1</c:f>
              <c:strCache>
                <c:ptCount val="1"/>
                <c:pt idx="0">
                  <c:v>Ventas</c:v>
                </c:pt>
              </c:strCache>
            </c:strRef>
          </c:tx>
          <c:dPt>
            <c:idx val="0"/>
            <c:bubble3D val="0"/>
            <c:spPr>
              <a:solidFill>
                <a:srgbClr val="92D050"/>
              </a:solidFill>
            </c:spPr>
          </c:dPt>
          <c:dPt>
            <c:idx val="1"/>
            <c:bubble3D val="0"/>
            <c:spPr>
              <a:solidFill>
                <a:srgbClr val="FFC000">
                  <a:alpha val="54118"/>
                </a:srgbClr>
              </a:solidFill>
            </c:spPr>
          </c:dPt>
          <c:dPt>
            <c:idx val="2"/>
            <c:bubble3D val="0"/>
            <c:spPr>
              <a:solidFill>
                <a:schemeClr val="bg1">
                  <a:lumMod val="50000"/>
                </a:schemeClr>
              </a:solidFill>
            </c:spPr>
          </c:dPt>
          <c:dLbls>
            <c:dLbl>
              <c:idx val="0"/>
              <c:showLegendKey val="0"/>
              <c:showVal val="1"/>
              <c:showCatName val="1"/>
              <c:showSerName val="0"/>
              <c:showPercent val="0"/>
              <c:showBubbleSize val="0"/>
              <c:separator>
</c:separator>
              <c:extLst>
                <c:ext xmlns:c15="http://schemas.microsoft.com/office/drawing/2012/chart" uri="{CE6537A1-D6FC-4f65-9D91-7224C49458BB}"/>
              </c:extLst>
            </c:dLbl>
            <c:dLbl>
              <c:idx val="1"/>
              <c:showLegendKey val="0"/>
              <c:showVal val="1"/>
              <c:showCatName val="1"/>
              <c:showSerName val="0"/>
              <c:showPercent val="0"/>
              <c:showBubbleSize val="0"/>
              <c:separator>
</c:separator>
              <c:extLst>
                <c:ext xmlns:c15="http://schemas.microsoft.com/office/drawing/2012/chart" uri="{CE6537A1-D6FC-4f65-9D91-7224C49458BB}"/>
              </c:extLst>
            </c:dLbl>
            <c:dLbl>
              <c:idx val="2"/>
              <c:spPr/>
              <c:txPr>
                <a:bodyPr/>
                <a:lstStyle/>
                <a:p>
                  <a:pPr>
                    <a:defRPr sz="1200" b="1">
                      <a:solidFill>
                        <a:schemeClr val="bg1"/>
                      </a:solidFill>
                    </a:defRPr>
                  </a:pPr>
                  <a:endParaRPr lang="es-ES"/>
                </a:p>
              </c:txPr>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b="1">
                    <a:solidFill>
                      <a:schemeClr val="tx1"/>
                    </a:solidFill>
                  </a:defRPr>
                </a:pPr>
                <a:endParaRPr lang="es-ES"/>
              </a:p>
            </c:txPr>
            <c:showLegendKey val="0"/>
            <c:showVal val="0"/>
            <c:showCatName val="1"/>
            <c:showSerName val="0"/>
            <c:showPercent val="0"/>
            <c:showBubbleSize val="0"/>
            <c:separator>
</c:separator>
            <c:showLeaderLines val="1"/>
            <c:extLst>
              <c:ext xmlns:c15="http://schemas.microsoft.com/office/drawing/2012/chart" uri="{CE6537A1-D6FC-4f65-9D91-7224C49458BB}"/>
            </c:extLst>
          </c:dLbls>
          <c:cat>
            <c:strRef>
              <c:f>Hoja1!$A$2:$A$4</c:f>
              <c:strCache>
                <c:ptCount val="3"/>
                <c:pt idx="0">
                  <c:v>Si</c:v>
                </c:pt>
                <c:pt idx="1">
                  <c:v>No</c:v>
                </c:pt>
                <c:pt idx="2">
                  <c:v>No contesta</c:v>
                </c:pt>
              </c:strCache>
            </c:strRef>
          </c:cat>
          <c:val>
            <c:numRef>
              <c:f>Hoja1!$B$2:$B$4</c:f>
              <c:numCache>
                <c:formatCode>0%</c:formatCode>
                <c:ptCount val="3"/>
                <c:pt idx="0">
                  <c:v>0.69200000000000006</c:v>
                </c:pt>
                <c:pt idx="1">
                  <c:v>0.192</c:v>
                </c:pt>
                <c:pt idx="2">
                  <c:v>0.115</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89787875395698"/>
          <c:y val="2.3389734779306219E-2"/>
          <c:w val="0.4011150361388498"/>
          <c:h val="0.90214321189278457"/>
        </c:manualLayout>
      </c:layout>
      <c:barChart>
        <c:barDir val="bar"/>
        <c:grouping val="clustered"/>
        <c:varyColors val="0"/>
        <c:ser>
          <c:idx val="0"/>
          <c:order val="0"/>
          <c:spPr>
            <a:solidFill>
              <a:srgbClr val="FFCD00"/>
            </a:solidFill>
            <a:ln w="16260">
              <a:noFill/>
            </a:ln>
          </c:spPr>
          <c:invertIfNegative val="0"/>
          <c:dLbls>
            <c:numFmt formatCode="0%" sourceLinked="0"/>
            <c:spPr>
              <a:noFill/>
              <a:ln w="16260">
                <a:noFill/>
              </a:ln>
            </c:spPr>
            <c:txPr>
              <a:bodyPr/>
              <a:lstStyle/>
              <a:p>
                <a:pPr>
                  <a:defRPr sz="12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Porque el colegio está cerca
de casa</c:v>
                </c:pt>
                <c:pt idx="1">
                  <c:v>Prefiere asegurar en casa que
hace la dieta</c:v>
                </c:pt>
                <c:pt idx="2">
                  <c:v>Porque como tiene que ponerse
la insulina, prefiere hacerlo
en casa</c:v>
                </c:pt>
                <c:pt idx="3">
                  <c:v>Porque en el colegio no puede
modificar la dieta</c:v>
                </c:pt>
                <c:pt idx="4">
                  <c:v>No hay comedor en el colegio</c:v>
                </c:pt>
                <c:pt idx="5">
                  <c:v>Otros motivos</c:v>
                </c:pt>
              </c:strCache>
            </c:strRef>
          </c:cat>
          <c:val>
            <c:numRef>
              <c:f>Sheet1!$B$2:$B$7</c:f>
              <c:numCache>
                <c:formatCode>0%</c:formatCode>
                <c:ptCount val="6"/>
                <c:pt idx="0">
                  <c:v>0.52400000000000002</c:v>
                </c:pt>
                <c:pt idx="1">
                  <c:v>0.34899999999999998</c:v>
                </c:pt>
                <c:pt idx="2">
                  <c:v>0.20600000000000002</c:v>
                </c:pt>
                <c:pt idx="3">
                  <c:v>0.159</c:v>
                </c:pt>
                <c:pt idx="4">
                  <c:v>6.3E-2</c:v>
                </c:pt>
                <c:pt idx="5">
                  <c:v>0.17499999999999999</c:v>
                </c:pt>
              </c:numCache>
            </c:numRef>
          </c:val>
        </c:ser>
        <c:dLbls>
          <c:showLegendKey val="0"/>
          <c:showVal val="0"/>
          <c:showCatName val="0"/>
          <c:showSerName val="0"/>
          <c:showPercent val="0"/>
          <c:showBubbleSize val="0"/>
        </c:dLbls>
        <c:gapWidth val="50"/>
        <c:axId val="507458240"/>
        <c:axId val="507458800"/>
      </c:barChart>
      <c:catAx>
        <c:axId val="507458240"/>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507458800"/>
        <c:crosses val="autoZero"/>
        <c:auto val="1"/>
        <c:lblAlgn val="ctr"/>
        <c:lblOffset val="100"/>
        <c:tickLblSkip val="1"/>
        <c:tickMarkSkip val="1"/>
        <c:noMultiLvlLbl val="0"/>
      </c:catAx>
      <c:valAx>
        <c:axId val="507458800"/>
        <c:scaling>
          <c:orientation val="minMax"/>
          <c:max val="1"/>
          <c:min val="0"/>
        </c:scaling>
        <c:delete val="1"/>
        <c:axPos val="t"/>
        <c:numFmt formatCode="0%" sourceLinked="1"/>
        <c:majorTickMark val="out"/>
        <c:minorTickMark val="none"/>
        <c:tickLblPos val="nextTo"/>
        <c:crossAx val="507458240"/>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289419600851783"/>
          <c:y val="4.3074441344954285E-2"/>
          <c:w val="0.6877107165849552"/>
          <c:h val="0.71709643049689675"/>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numFmt formatCode="0%" sourceLinked="0"/>
            <c:spPr>
              <a:noFill/>
              <a:ln>
                <a:noFill/>
              </a:ln>
              <a:effectLst/>
            </c:spPr>
            <c:txPr>
              <a:bodyPr anchor="t" anchorCtr="0"/>
              <a:lstStyle/>
              <a:p>
                <a:pPr>
                  <a:defRPr sz="1200">
                    <a:solidFill>
                      <a:srgbClr val="FFFFFF"/>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Hace deporte con los compañeros</c:v>
                </c:pt>
                <c:pt idx="1">
                  <c:v>Los profesores de educación física saben identificar hipoglucemia</c:v>
                </c:pt>
                <c:pt idx="2">
                  <c:v>Ha tenido Hipoglucemia por deporte</c:v>
                </c:pt>
              </c:strCache>
            </c:strRef>
          </c:cat>
          <c:val>
            <c:numRef>
              <c:f>Sheet1!$B$2:$D$2</c:f>
              <c:numCache>
                <c:formatCode>0%</c:formatCode>
                <c:ptCount val="3"/>
                <c:pt idx="0">
                  <c:v>1.1000000000000001E-2</c:v>
                </c:pt>
                <c:pt idx="1">
                  <c:v>0.39</c:v>
                </c:pt>
                <c:pt idx="2">
                  <c:v>2.2000000000000002E-2</c:v>
                </c:pt>
              </c:numCache>
            </c:numRef>
          </c:val>
        </c:ser>
        <c:ser>
          <c:idx val="1"/>
          <c:order val="1"/>
          <c:tx>
            <c:strRef>
              <c:f>Sheet1!$A$3</c:f>
              <c:strCache>
                <c:ptCount val="1"/>
                <c:pt idx="0">
                  <c:v>No</c:v>
                </c:pt>
              </c:strCache>
            </c:strRef>
          </c:tx>
          <c:spPr>
            <a:solidFill>
              <a:srgbClr val="FFCD00"/>
            </a:solidFill>
          </c:spPr>
          <c:invertIfNegative val="0"/>
          <c:dLbls>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Hace deporte con los compañeros</c:v>
                </c:pt>
                <c:pt idx="1">
                  <c:v>Los profesores de educación física saben identificar hipoglucemia</c:v>
                </c:pt>
                <c:pt idx="2">
                  <c:v>Ha tenido Hipoglucemia por deporte</c:v>
                </c:pt>
              </c:strCache>
            </c:strRef>
          </c:cat>
          <c:val>
            <c:numRef>
              <c:f>Sheet1!$B$3:$D$3</c:f>
              <c:numCache>
                <c:formatCode>0%</c:formatCode>
                <c:ptCount val="3"/>
                <c:pt idx="0">
                  <c:v>1.1000000000000001E-2</c:v>
                </c:pt>
                <c:pt idx="1">
                  <c:v>0.21299999999999999</c:v>
                </c:pt>
                <c:pt idx="2">
                  <c:v>0.47200000000000003</c:v>
                </c:pt>
              </c:numCache>
            </c:numRef>
          </c:val>
        </c:ser>
        <c:ser>
          <c:idx val="2"/>
          <c:order val="2"/>
          <c:tx>
            <c:strRef>
              <c:f>Sheet1!$A$4</c:f>
              <c:strCache>
                <c:ptCount val="1"/>
                <c:pt idx="0">
                  <c:v>Si</c:v>
                </c:pt>
              </c:strCache>
            </c:strRef>
          </c:tx>
          <c:spPr>
            <a:solidFill>
              <a:srgbClr val="8DC63F"/>
            </a:solidFill>
          </c:spPr>
          <c:invertIfNegative val="0"/>
          <c:dLbls>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Hace deporte con los compañeros</c:v>
                </c:pt>
                <c:pt idx="1">
                  <c:v>Los profesores de educación física saben identificar hipoglucemia</c:v>
                </c:pt>
                <c:pt idx="2">
                  <c:v>Ha tenido Hipoglucemia por deporte</c:v>
                </c:pt>
              </c:strCache>
            </c:strRef>
          </c:cat>
          <c:val>
            <c:numRef>
              <c:f>Sheet1!$B$4:$D$4</c:f>
              <c:numCache>
                <c:formatCode>0%</c:formatCode>
                <c:ptCount val="3"/>
                <c:pt idx="0">
                  <c:v>0.97799999999999998</c:v>
                </c:pt>
                <c:pt idx="1">
                  <c:v>0.40399999999999997</c:v>
                </c:pt>
                <c:pt idx="2">
                  <c:v>0.50600000000000001</c:v>
                </c:pt>
              </c:numCache>
            </c:numRef>
          </c:val>
        </c:ser>
        <c:dLbls>
          <c:showLegendKey val="0"/>
          <c:showVal val="0"/>
          <c:showCatName val="0"/>
          <c:showSerName val="0"/>
          <c:showPercent val="0"/>
          <c:showBubbleSize val="0"/>
        </c:dLbls>
        <c:gapWidth val="43"/>
        <c:overlap val="100"/>
        <c:axId val="507462160"/>
        <c:axId val="507462720"/>
      </c:barChart>
      <c:catAx>
        <c:axId val="50746216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7462720"/>
        <c:crosses val="autoZero"/>
        <c:auto val="1"/>
        <c:lblAlgn val="ctr"/>
        <c:lblOffset val="100"/>
        <c:noMultiLvlLbl val="0"/>
      </c:catAx>
      <c:valAx>
        <c:axId val="50746272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7462160"/>
        <c:crosses val="autoZero"/>
        <c:crossBetween val="between"/>
      </c:valAx>
    </c:plotArea>
    <c:legend>
      <c:legendPos val="l"/>
      <c:layout>
        <c:manualLayout>
          <c:xMode val="edge"/>
          <c:yMode val="edge"/>
          <c:x val="7.8616352201257858E-2"/>
          <c:y val="0.15071516665410117"/>
          <c:w val="0.12242076462140346"/>
          <c:h val="0.51758264424602018"/>
        </c:manualLayout>
      </c:layout>
      <c:overlay val="0"/>
      <c:txPr>
        <a:bodyPr/>
        <a:lstStyle/>
        <a:p>
          <a:pPr>
            <a:defRPr sz="105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176212053681971"/>
          <c:y val="7.8340004851235198E-2"/>
          <c:w val="0.68456606249690488"/>
          <c:h val="0.68183084076526312"/>
        </c:manualLayout>
      </c:layout>
      <c:barChart>
        <c:barDir val="col"/>
        <c:grouping val="percentStacked"/>
        <c:varyColors val="0"/>
        <c:ser>
          <c:idx val="0"/>
          <c:order val="0"/>
          <c:tx>
            <c:strRef>
              <c:f>Sheet1!$A$2</c:f>
              <c:strCache>
                <c:ptCount val="1"/>
                <c:pt idx="0">
                  <c:v>No se realizan</c:v>
                </c:pt>
              </c:strCache>
            </c:strRef>
          </c:tx>
          <c:spPr>
            <a:solidFill>
              <a:schemeClr val="bg1">
                <a:lumMod val="50000"/>
              </a:schemeClr>
            </a:solidFill>
          </c:spPr>
          <c:invertIfNegative val="0"/>
          <c:dLbls>
            <c:numFmt formatCode="0%" sourceLinked="0"/>
            <c:spPr>
              <a:noFill/>
              <a:ln>
                <a:noFill/>
              </a:ln>
              <a:effectLst/>
            </c:spPr>
            <c:txPr>
              <a:bodyPr anchor="t" anchorCtr="0"/>
              <a:lstStyle/>
              <a:p>
                <a:pPr>
                  <a:defRPr sz="1200">
                    <a:solidFill>
                      <a:srgbClr val="FFFFFF"/>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Dificultades en responsabilizarse en salidas de UN día</c:v>
                </c:pt>
                <c:pt idx="1">
                  <c:v>Dificultades en responsabilizarse en salidas de VARIOS días</c:v>
                </c:pt>
              </c:strCache>
            </c:strRef>
          </c:cat>
          <c:val>
            <c:numRef>
              <c:f>Sheet1!$B$2:$C$2</c:f>
              <c:numCache>
                <c:formatCode>0%</c:formatCode>
                <c:ptCount val="2"/>
                <c:pt idx="0">
                  <c:v>0.03</c:v>
                </c:pt>
                <c:pt idx="1">
                  <c:v>0.35</c:v>
                </c:pt>
              </c:numCache>
            </c:numRef>
          </c:val>
        </c:ser>
        <c:ser>
          <c:idx val="1"/>
          <c:order val="1"/>
          <c:tx>
            <c:strRef>
              <c:f>Sheet1!$A$3</c:f>
              <c:strCache>
                <c:ptCount val="1"/>
                <c:pt idx="0">
                  <c:v>Si</c:v>
                </c:pt>
              </c:strCache>
            </c:strRef>
          </c:tx>
          <c:spPr>
            <a:solidFill>
              <a:srgbClr val="FFC000"/>
            </a:solidFill>
          </c:spPr>
          <c:invertIfNegative val="0"/>
          <c:dLbls>
            <c:dLbl>
              <c:idx val="0"/>
              <c:layout>
                <c:manualLayout>
                  <c:x val="1.7295597484276729E-2"/>
                  <c:y val="-6.5196494276697518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Dificultades en responsabilizarse en salidas de UN día</c:v>
                </c:pt>
                <c:pt idx="1">
                  <c:v>Dificultades en responsabilizarse en salidas de VARIOS días</c:v>
                </c:pt>
              </c:strCache>
            </c:strRef>
          </c:cat>
          <c:val>
            <c:numRef>
              <c:f>Sheet1!$B$3:$C$3</c:f>
              <c:numCache>
                <c:formatCode>0%</c:formatCode>
                <c:ptCount val="2"/>
                <c:pt idx="0">
                  <c:v>0.18</c:v>
                </c:pt>
                <c:pt idx="1">
                  <c:v>0.18</c:v>
                </c:pt>
              </c:numCache>
            </c:numRef>
          </c:val>
        </c:ser>
        <c:ser>
          <c:idx val="2"/>
          <c:order val="2"/>
          <c:tx>
            <c:strRef>
              <c:f>Sheet1!$A$4</c:f>
              <c:strCache>
                <c:ptCount val="1"/>
                <c:pt idx="0">
                  <c:v>No</c:v>
                </c:pt>
              </c:strCache>
            </c:strRef>
          </c:tx>
          <c:spPr>
            <a:solidFill>
              <a:srgbClr val="92D050"/>
            </a:solidFill>
          </c:spPr>
          <c:invertIfNegative val="0"/>
          <c:dLbls>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Dificultades en responsabilizarse en salidas de UN día</c:v>
                </c:pt>
                <c:pt idx="1">
                  <c:v>Dificultades en responsabilizarse en salidas de VARIOS días</c:v>
                </c:pt>
              </c:strCache>
            </c:strRef>
          </c:cat>
          <c:val>
            <c:numRef>
              <c:f>Sheet1!$B$4:$C$4</c:f>
              <c:numCache>
                <c:formatCode>0%</c:formatCode>
                <c:ptCount val="2"/>
                <c:pt idx="0">
                  <c:v>0.78700000000000003</c:v>
                </c:pt>
                <c:pt idx="1">
                  <c:v>0.47200000000000003</c:v>
                </c:pt>
              </c:numCache>
            </c:numRef>
          </c:val>
        </c:ser>
        <c:dLbls>
          <c:showLegendKey val="0"/>
          <c:showVal val="0"/>
          <c:showCatName val="0"/>
          <c:showSerName val="0"/>
          <c:showPercent val="0"/>
          <c:showBubbleSize val="0"/>
        </c:dLbls>
        <c:gapWidth val="43"/>
        <c:overlap val="100"/>
        <c:axId val="508661840"/>
        <c:axId val="508662400"/>
      </c:barChart>
      <c:catAx>
        <c:axId val="50866184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8662400"/>
        <c:crosses val="autoZero"/>
        <c:auto val="1"/>
        <c:lblAlgn val="ctr"/>
        <c:lblOffset val="100"/>
        <c:noMultiLvlLbl val="0"/>
      </c:catAx>
      <c:valAx>
        <c:axId val="50866240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8661840"/>
        <c:crosses val="autoZero"/>
        <c:crossBetween val="between"/>
      </c:valAx>
    </c:plotArea>
    <c:legend>
      <c:legendPos val="l"/>
      <c:layout>
        <c:manualLayout>
          <c:xMode val="edge"/>
          <c:yMode val="edge"/>
          <c:x val="8.4905660377358486E-2"/>
          <c:y val="0.11929136030945235"/>
          <c:w val="0.15056182835636112"/>
          <c:h val="0.62648184059457146"/>
        </c:manualLayout>
      </c:layout>
      <c:overlay val="0"/>
      <c:txPr>
        <a:bodyPr/>
        <a:lstStyle/>
        <a:p>
          <a:pPr>
            <a:defRPr sz="11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73329411106251"/>
          <c:y val="4.3074441344954285E-2"/>
          <c:w val="0.65409948035085275"/>
          <c:h val="0.78782691585815456"/>
        </c:manualLayout>
      </c:layout>
      <c:barChart>
        <c:barDir val="col"/>
        <c:grouping val="percentStacked"/>
        <c:varyColors val="0"/>
        <c:ser>
          <c:idx val="0"/>
          <c:order val="0"/>
          <c:tx>
            <c:strRef>
              <c:f>Sheet1!$A$2</c:f>
              <c:strCache>
                <c:ptCount val="1"/>
                <c:pt idx="0">
                  <c:v>No se realizan</c:v>
                </c:pt>
              </c:strCache>
            </c:strRef>
          </c:tx>
          <c:spPr>
            <a:solidFill>
              <a:schemeClr val="bg1">
                <a:lumMod val="5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Dificultades en responsabilizarse 
en salidas de UN día</c:v>
                </c:pt>
                <c:pt idx="2">
                  <c:v>Menos de 6</c:v>
                </c:pt>
                <c:pt idx="3">
                  <c:v>De 6 a 10</c:v>
                </c:pt>
                <c:pt idx="4">
                  <c:v>De 11 a 13</c:v>
                </c:pt>
                <c:pt idx="5">
                  <c:v>De 14 a 16</c:v>
                </c:pt>
                <c:pt idx="6">
                  <c:v>17 o 18 años</c:v>
                </c:pt>
              </c:strCache>
            </c:strRef>
          </c:cat>
          <c:val>
            <c:numRef>
              <c:f>Sheet1!$B$2:$H$2</c:f>
              <c:numCache>
                <c:formatCode>General</c:formatCode>
                <c:ptCount val="7"/>
                <c:pt idx="0" formatCode="0%">
                  <c:v>0.03</c:v>
                </c:pt>
                <c:pt idx="2" formatCode="0%">
                  <c:v>0</c:v>
                </c:pt>
                <c:pt idx="3" formatCode="0%">
                  <c:v>0.06</c:v>
                </c:pt>
                <c:pt idx="4" formatCode="0%">
                  <c:v>0.04</c:v>
                </c:pt>
                <c:pt idx="5" formatCode="0%">
                  <c:v>0</c:v>
                </c:pt>
                <c:pt idx="6" formatCode="0%">
                  <c:v>0</c:v>
                </c:pt>
              </c:numCache>
            </c:numRef>
          </c:val>
        </c:ser>
        <c:ser>
          <c:idx val="1"/>
          <c:order val="1"/>
          <c:tx>
            <c:strRef>
              <c:f>Sheet1!$A$3</c:f>
              <c:strCache>
                <c:ptCount val="1"/>
                <c:pt idx="0">
                  <c:v>Si</c:v>
                </c:pt>
              </c:strCache>
            </c:strRef>
          </c:tx>
          <c:spPr>
            <a:solidFill>
              <a:srgbClr val="FFC000"/>
            </a:solidFill>
          </c:spPr>
          <c:invertIfNegative val="0"/>
          <c:dLbls>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Dificultades en responsabilizarse 
en salidas de UN día</c:v>
                </c:pt>
                <c:pt idx="2">
                  <c:v>Menos de 6</c:v>
                </c:pt>
                <c:pt idx="3">
                  <c:v>De 6 a 10</c:v>
                </c:pt>
                <c:pt idx="4">
                  <c:v>De 11 a 13</c:v>
                </c:pt>
                <c:pt idx="5">
                  <c:v>De 14 a 16</c:v>
                </c:pt>
                <c:pt idx="6">
                  <c:v>17 o 18 años</c:v>
                </c:pt>
              </c:strCache>
            </c:strRef>
          </c:cat>
          <c:val>
            <c:numRef>
              <c:f>Sheet1!$B$3:$H$3</c:f>
              <c:numCache>
                <c:formatCode>General</c:formatCode>
                <c:ptCount val="7"/>
                <c:pt idx="0" formatCode="0%">
                  <c:v>0.18</c:v>
                </c:pt>
                <c:pt idx="2" formatCode="0%">
                  <c:v>0</c:v>
                </c:pt>
                <c:pt idx="3" formatCode="0%">
                  <c:v>0.33</c:v>
                </c:pt>
                <c:pt idx="4" formatCode="0%">
                  <c:v>0.12</c:v>
                </c:pt>
                <c:pt idx="5" formatCode="0%">
                  <c:v>0.11</c:v>
                </c:pt>
                <c:pt idx="6" formatCode="0%">
                  <c:v>0</c:v>
                </c:pt>
              </c:numCache>
            </c:numRef>
          </c:val>
        </c:ser>
        <c:ser>
          <c:idx val="2"/>
          <c:order val="2"/>
          <c:tx>
            <c:strRef>
              <c:f>Sheet1!$A$4</c:f>
              <c:strCache>
                <c:ptCount val="1"/>
                <c:pt idx="0">
                  <c:v>No</c:v>
                </c:pt>
              </c:strCache>
            </c:strRef>
          </c:tx>
          <c:spPr>
            <a:solidFill>
              <a:srgbClr val="8DC63F"/>
            </a:solidFill>
          </c:spPr>
          <c:invertIfNegative val="0"/>
          <c:dLbls>
            <c:spPr>
              <a:noFill/>
              <a:ln>
                <a:noFill/>
              </a:ln>
              <a:effectLst/>
            </c:spPr>
            <c:txPr>
              <a:bodyPr/>
              <a:lstStyle/>
              <a:p>
                <a:pPr algn="ctr">
                  <a:defRPr lang="es-ES" sz="1200" b="0" i="0" u="none" strike="noStrike" kern="1200" baseline="0">
                    <a:solidFill>
                      <a:srgbClr val="FFFFF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Dificultades en responsabilizarse 
en salidas de UN día</c:v>
                </c:pt>
                <c:pt idx="2">
                  <c:v>Menos de 6</c:v>
                </c:pt>
                <c:pt idx="3">
                  <c:v>De 6 a 10</c:v>
                </c:pt>
                <c:pt idx="4">
                  <c:v>De 11 a 13</c:v>
                </c:pt>
                <c:pt idx="5">
                  <c:v>De 14 a 16</c:v>
                </c:pt>
                <c:pt idx="6">
                  <c:v>17 o 18 años</c:v>
                </c:pt>
              </c:strCache>
            </c:strRef>
          </c:cat>
          <c:val>
            <c:numRef>
              <c:f>Sheet1!$B$4:$H$4</c:f>
              <c:numCache>
                <c:formatCode>General</c:formatCode>
                <c:ptCount val="7"/>
                <c:pt idx="0" formatCode="0%">
                  <c:v>0.79</c:v>
                </c:pt>
                <c:pt idx="2" formatCode="0%">
                  <c:v>1</c:v>
                </c:pt>
                <c:pt idx="3" formatCode="0%">
                  <c:v>0.61</c:v>
                </c:pt>
                <c:pt idx="4" formatCode="0%">
                  <c:v>0.84</c:v>
                </c:pt>
                <c:pt idx="5" formatCode="0%">
                  <c:v>0.9</c:v>
                </c:pt>
                <c:pt idx="6" formatCode="0%">
                  <c:v>1</c:v>
                </c:pt>
              </c:numCache>
            </c:numRef>
          </c:val>
        </c:ser>
        <c:dLbls>
          <c:showLegendKey val="0"/>
          <c:showVal val="0"/>
          <c:showCatName val="0"/>
          <c:showSerName val="0"/>
          <c:showPercent val="0"/>
          <c:showBubbleSize val="0"/>
        </c:dLbls>
        <c:gapWidth val="43"/>
        <c:overlap val="100"/>
        <c:axId val="508666320"/>
        <c:axId val="508666880"/>
      </c:barChart>
      <c:catAx>
        <c:axId val="50866632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8666880"/>
        <c:crosses val="autoZero"/>
        <c:auto val="1"/>
        <c:lblAlgn val="ctr"/>
        <c:lblOffset val="100"/>
        <c:noMultiLvlLbl val="0"/>
      </c:catAx>
      <c:valAx>
        <c:axId val="50866688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8666320"/>
        <c:crosses val="autoZero"/>
        <c:crossBetween val="between"/>
      </c:valAx>
    </c:plotArea>
    <c:legend>
      <c:legendPos val="l"/>
      <c:layout>
        <c:manualLayout>
          <c:xMode val="edge"/>
          <c:yMode val="edge"/>
          <c:x val="0.15368029475930264"/>
          <c:y val="7.3648763362060249E-2"/>
          <c:w val="0.10581164988714452"/>
          <c:h val="0.6691953403538502"/>
        </c:manualLayout>
      </c:layout>
      <c:overlay val="0"/>
      <c:txPr>
        <a:bodyPr/>
        <a:lstStyle/>
        <a:p>
          <a:pPr>
            <a:defRPr sz="10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73329411106251"/>
          <c:y val="4.3074441344954285E-2"/>
          <c:w val="0.65409948035085275"/>
          <c:h val="0.78782691585815456"/>
        </c:manualLayout>
      </c:layout>
      <c:barChart>
        <c:barDir val="col"/>
        <c:grouping val="percentStacked"/>
        <c:varyColors val="0"/>
        <c:ser>
          <c:idx val="0"/>
          <c:order val="0"/>
          <c:tx>
            <c:strRef>
              <c:f>Sheet1!$A$2</c:f>
              <c:strCache>
                <c:ptCount val="1"/>
                <c:pt idx="0">
                  <c:v>No se realizan</c:v>
                </c:pt>
              </c:strCache>
            </c:strRef>
          </c:tx>
          <c:spPr>
            <a:solidFill>
              <a:schemeClr val="bg1">
                <a:lumMod val="50000"/>
              </a:schemeClr>
            </a:solidFill>
          </c:spPr>
          <c:invertIfNegative val="0"/>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Dificultades en responsabilizarse
 en salidas de VARIOS días</c:v>
                </c:pt>
                <c:pt idx="2">
                  <c:v>Menos de 6</c:v>
                </c:pt>
                <c:pt idx="3">
                  <c:v>De 6 a 10</c:v>
                </c:pt>
                <c:pt idx="4">
                  <c:v>De 11 a 13</c:v>
                </c:pt>
                <c:pt idx="5">
                  <c:v>De 14 a 16</c:v>
                </c:pt>
                <c:pt idx="6">
                  <c:v>17 o 18 años</c:v>
                </c:pt>
              </c:strCache>
            </c:strRef>
          </c:cat>
          <c:val>
            <c:numRef>
              <c:f>Sheet1!$B$2:$H$2</c:f>
              <c:numCache>
                <c:formatCode>General</c:formatCode>
                <c:ptCount val="7"/>
                <c:pt idx="0" formatCode="0%">
                  <c:v>0.34799999999999998</c:v>
                </c:pt>
                <c:pt idx="2" formatCode="0%">
                  <c:v>1</c:v>
                </c:pt>
                <c:pt idx="3" formatCode="0%">
                  <c:v>0.51500000000000001</c:v>
                </c:pt>
                <c:pt idx="4" formatCode="0%">
                  <c:v>0.24</c:v>
                </c:pt>
                <c:pt idx="5" formatCode="0%">
                  <c:v>0.106</c:v>
                </c:pt>
                <c:pt idx="6" formatCode="0%">
                  <c:v>0</c:v>
                </c:pt>
              </c:numCache>
            </c:numRef>
          </c:val>
        </c:ser>
        <c:ser>
          <c:idx val="1"/>
          <c:order val="1"/>
          <c:tx>
            <c:strRef>
              <c:f>Sheet1!$A$3</c:f>
              <c:strCache>
                <c:ptCount val="1"/>
                <c:pt idx="0">
                  <c:v>Si</c:v>
                </c:pt>
              </c:strCache>
            </c:strRef>
          </c:tx>
          <c:spPr>
            <a:solidFill>
              <a:srgbClr val="FFC000"/>
            </a:solidFill>
          </c:spPr>
          <c:invertIfNegative val="0"/>
          <c:dLbls>
            <c:dLbl>
              <c:idx val="2"/>
              <c:delete val="1"/>
              <c:extLst>
                <c:ext xmlns:c15="http://schemas.microsoft.com/office/drawing/2012/chart" uri="{CE6537A1-D6FC-4f65-9D91-7224C49458BB}"/>
              </c:extLst>
            </c:dLbl>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Dificultades en responsabilizarse
 en salidas de VARIOS días</c:v>
                </c:pt>
                <c:pt idx="2">
                  <c:v>Menos de 6</c:v>
                </c:pt>
                <c:pt idx="3">
                  <c:v>De 6 a 10</c:v>
                </c:pt>
                <c:pt idx="4">
                  <c:v>De 11 a 13</c:v>
                </c:pt>
                <c:pt idx="5">
                  <c:v>De 14 a 16</c:v>
                </c:pt>
                <c:pt idx="6">
                  <c:v>17 o 18 años</c:v>
                </c:pt>
              </c:strCache>
            </c:strRef>
          </c:cat>
          <c:val>
            <c:numRef>
              <c:f>Sheet1!$B$3:$H$3</c:f>
              <c:numCache>
                <c:formatCode>General</c:formatCode>
                <c:ptCount val="7"/>
                <c:pt idx="0" formatCode="0%">
                  <c:v>0.18</c:v>
                </c:pt>
                <c:pt idx="2" formatCode="0%">
                  <c:v>0</c:v>
                </c:pt>
                <c:pt idx="3" formatCode="0%">
                  <c:v>0.182</c:v>
                </c:pt>
                <c:pt idx="4" formatCode="0%">
                  <c:v>0.28000000000000003</c:v>
                </c:pt>
                <c:pt idx="5" formatCode="0%">
                  <c:v>0.158</c:v>
                </c:pt>
                <c:pt idx="6" formatCode="0%">
                  <c:v>0</c:v>
                </c:pt>
              </c:numCache>
            </c:numRef>
          </c:val>
        </c:ser>
        <c:ser>
          <c:idx val="2"/>
          <c:order val="2"/>
          <c:tx>
            <c:strRef>
              <c:f>Sheet1!$A$4</c:f>
              <c:strCache>
                <c:ptCount val="1"/>
                <c:pt idx="0">
                  <c:v>No</c:v>
                </c:pt>
              </c:strCache>
            </c:strRef>
          </c:tx>
          <c:spPr>
            <a:solidFill>
              <a:srgbClr val="8DC63F"/>
            </a:solidFill>
          </c:spPr>
          <c:invertIfNegative val="0"/>
          <c:dLbls>
            <c:dLbl>
              <c:idx val="2"/>
              <c:delete val="1"/>
              <c:extLst>
                <c:ext xmlns:c15="http://schemas.microsoft.com/office/drawing/2012/chart" uri="{CE6537A1-D6FC-4f65-9D91-7224C49458BB}"/>
              </c:extLst>
            </c:dLbl>
            <c:spPr>
              <a:noFill/>
              <a:ln>
                <a:noFill/>
              </a:ln>
              <a:effectLst/>
            </c:spPr>
            <c:txPr>
              <a:bodyPr/>
              <a:lstStyle/>
              <a:p>
                <a:pPr algn="ctr">
                  <a:defRPr lang="es-ES" sz="12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Dificultades en responsabilizarse
 en salidas de VARIOS días</c:v>
                </c:pt>
                <c:pt idx="2">
                  <c:v>Menos de 6</c:v>
                </c:pt>
                <c:pt idx="3">
                  <c:v>De 6 a 10</c:v>
                </c:pt>
                <c:pt idx="4">
                  <c:v>De 11 a 13</c:v>
                </c:pt>
                <c:pt idx="5">
                  <c:v>De 14 a 16</c:v>
                </c:pt>
                <c:pt idx="6">
                  <c:v>17 o 18 años</c:v>
                </c:pt>
              </c:strCache>
            </c:strRef>
          </c:cat>
          <c:val>
            <c:numRef>
              <c:f>Sheet1!$B$4:$H$4</c:f>
              <c:numCache>
                <c:formatCode>General</c:formatCode>
                <c:ptCount val="7"/>
                <c:pt idx="0" formatCode="0%">
                  <c:v>0.47200000000000003</c:v>
                </c:pt>
                <c:pt idx="2" formatCode="0%">
                  <c:v>0</c:v>
                </c:pt>
                <c:pt idx="3" formatCode="0%">
                  <c:v>0.30299999999999999</c:v>
                </c:pt>
                <c:pt idx="4" formatCode="0%">
                  <c:v>0.48</c:v>
                </c:pt>
                <c:pt idx="5" formatCode="0%">
                  <c:v>0.73699999999999999</c:v>
                </c:pt>
                <c:pt idx="6" formatCode="0%">
                  <c:v>1</c:v>
                </c:pt>
              </c:numCache>
            </c:numRef>
          </c:val>
        </c:ser>
        <c:dLbls>
          <c:showLegendKey val="0"/>
          <c:showVal val="0"/>
          <c:showCatName val="0"/>
          <c:showSerName val="0"/>
          <c:showPercent val="0"/>
          <c:showBubbleSize val="0"/>
        </c:dLbls>
        <c:gapWidth val="43"/>
        <c:overlap val="100"/>
        <c:axId val="508670800"/>
        <c:axId val="508671360"/>
      </c:barChart>
      <c:catAx>
        <c:axId val="50867080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8671360"/>
        <c:crosses val="autoZero"/>
        <c:auto val="1"/>
        <c:lblAlgn val="ctr"/>
        <c:lblOffset val="100"/>
        <c:noMultiLvlLbl val="0"/>
      </c:catAx>
      <c:valAx>
        <c:axId val="50867136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8670800"/>
        <c:crosses val="autoZero"/>
        <c:crossBetween val="between"/>
      </c:valAx>
    </c:plotArea>
    <c:legend>
      <c:legendPos val="l"/>
      <c:layout>
        <c:manualLayout>
          <c:xMode val="edge"/>
          <c:yMode val="edge"/>
          <c:x val="0.18801855933630715"/>
          <c:y val="6.9692518803843487E-2"/>
          <c:w val="0.10581164988714452"/>
          <c:h val="0.6454578730045496"/>
        </c:manualLayout>
      </c:layout>
      <c:overlay val="0"/>
      <c:txPr>
        <a:bodyPr/>
        <a:lstStyle/>
        <a:p>
          <a:pPr>
            <a:defRPr sz="10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51122186078558"/>
          <c:y val="6.475348621517163E-2"/>
          <c:w val="0.77432160998144417"/>
          <c:h val="0.76045452023733151"/>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numFmt formatCode="0%" sourceLinked="0"/>
            <c:spPr>
              <a:noFill/>
              <a:ln>
                <a:noFill/>
              </a:ln>
              <a:effectLst/>
            </c:spPr>
            <c:txPr>
              <a:bodyPr anchor="t" anchorCtr="0"/>
              <a:lstStyle/>
              <a:p>
                <a:pPr>
                  <a:defRPr sz="1200">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ACTIVIDADES DIARIAS</c:v>
                </c:pt>
                <c:pt idx="1">
                  <c:v>ACTIVIDADES VARIOS DÍAS</c:v>
                </c:pt>
              </c:strCache>
            </c:strRef>
          </c:cat>
          <c:val>
            <c:numRef>
              <c:f>Sheet1!$B$2:$C$2</c:f>
              <c:numCache>
                <c:formatCode>0%</c:formatCode>
                <c:ptCount val="2"/>
                <c:pt idx="0">
                  <c:v>2.3E-2</c:v>
                </c:pt>
                <c:pt idx="1">
                  <c:v>0.157</c:v>
                </c:pt>
              </c:numCache>
            </c:numRef>
          </c:val>
        </c:ser>
        <c:ser>
          <c:idx val="1"/>
          <c:order val="1"/>
          <c:tx>
            <c:strRef>
              <c:f>Sheet1!$A$3</c:f>
              <c:strCache>
                <c:ptCount val="1"/>
                <c:pt idx="0">
                  <c:v>No</c:v>
                </c:pt>
              </c:strCache>
            </c:strRef>
          </c:tx>
          <c:spPr>
            <a:solidFill>
              <a:srgbClr val="FFCD00"/>
            </a:solidFill>
          </c:spPr>
          <c:invertIfNegative val="0"/>
          <c:dLbls>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ACTIVIDADES DIARIAS</c:v>
                </c:pt>
                <c:pt idx="1">
                  <c:v>ACTIVIDADES VARIOS DÍAS</c:v>
                </c:pt>
              </c:strCache>
            </c:strRef>
          </c:cat>
          <c:val>
            <c:numRef>
              <c:f>Sheet1!$B$3:$C$3</c:f>
              <c:numCache>
                <c:formatCode>0%</c:formatCode>
                <c:ptCount val="2"/>
                <c:pt idx="0">
                  <c:v>9.0999999999999998E-2</c:v>
                </c:pt>
                <c:pt idx="1">
                  <c:v>0.42700000000000005</c:v>
                </c:pt>
              </c:numCache>
            </c:numRef>
          </c:val>
        </c:ser>
        <c:ser>
          <c:idx val="2"/>
          <c:order val="2"/>
          <c:tx>
            <c:strRef>
              <c:f>Sheet1!$A$4</c:f>
              <c:strCache>
                <c:ptCount val="1"/>
                <c:pt idx="0">
                  <c:v>Sí</c:v>
                </c:pt>
              </c:strCache>
            </c:strRef>
          </c:tx>
          <c:spPr>
            <a:solidFill>
              <a:srgbClr val="8DC63F"/>
            </a:solidFill>
          </c:spPr>
          <c:invertIfNegative val="0"/>
          <c:dLbls>
            <c:spPr>
              <a:noFill/>
              <a:ln>
                <a:noFill/>
              </a:ln>
              <a:effectLst/>
            </c:spPr>
            <c:txPr>
              <a:bodyPr/>
              <a:lstStyle/>
              <a:p>
                <a:pPr algn="ctr">
                  <a:defRPr lang="es-ES" sz="1200" b="0" i="0" u="none" strike="noStrike" kern="1200" baseline="0">
                    <a:solidFill>
                      <a:srgbClr val="5F5F5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ACTIVIDADES DIARIAS</c:v>
                </c:pt>
                <c:pt idx="1">
                  <c:v>ACTIVIDADES VARIOS DÍAS</c:v>
                </c:pt>
              </c:strCache>
            </c:strRef>
          </c:cat>
          <c:val>
            <c:numRef>
              <c:f>Sheet1!$B$4:$C$4</c:f>
              <c:numCache>
                <c:formatCode>0%</c:formatCode>
                <c:ptCount val="2"/>
                <c:pt idx="0">
                  <c:v>0.8859999999999999</c:v>
                </c:pt>
                <c:pt idx="1">
                  <c:v>0.41600000000000004</c:v>
                </c:pt>
              </c:numCache>
            </c:numRef>
          </c:val>
        </c:ser>
        <c:dLbls>
          <c:showLegendKey val="0"/>
          <c:showVal val="0"/>
          <c:showCatName val="0"/>
          <c:showSerName val="0"/>
          <c:showPercent val="0"/>
          <c:showBubbleSize val="0"/>
        </c:dLbls>
        <c:gapWidth val="43"/>
        <c:overlap val="100"/>
        <c:axId val="508674720"/>
        <c:axId val="508675280"/>
      </c:barChart>
      <c:catAx>
        <c:axId val="50867472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8675280"/>
        <c:crosses val="autoZero"/>
        <c:auto val="1"/>
        <c:lblAlgn val="ctr"/>
        <c:lblOffset val="100"/>
        <c:noMultiLvlLbl val="0"/>
      </c:catAx>
      <c:valAx>
        <c:axId val="50867528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8674720"/>
        <c:crosses val="autoZero"/>
        <c:crossBetween val="between"/>
      </c:valAx>
    </c:plotArea>
    <c:legend>
      <c:legendPos val="l"/>
      <c:layout>
        <c:manualLayout>
          <c:xMode val="edge"/>
          <c:yMode val="edge"/>
          <c:x val="2.1126764468367983E-2"/>
          <c:y val="0.2157523012647532"/>
          <c:w val="0.14357523334572267"/>
          <c:h val="0.54156786152723468"/>
        </c:manualLayout>
      </c:layout>
      <c:overlay val="0"/>
      <c:txPr>
        <a:bodyPr/>
        <a:lstStyle/>
        <a:p>
          <a:pPr>
            <a:defRPr sz="11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73329411106251"/>
          <c:y val="4.3074441344954285E-2"/>
          <c:w val="0.65409948035085275"/>
          <c:h val="0.78782691585815456"/>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ACTIVIDADES DIARIAS</c:v>
                </c:pt>
                <c:pt idx="2">
                  <c:v>Menos de 6</c:v>
                </c:pt>
                <c:pt idx="3">
                  <c:v>De 6 a 10</c:v>
                </c:pt>
                <c:pt idx="4">
                  <c:v>De 11 a 13</c:v>
                </c:pt>
                <c:pt idx="5">
                  <c:v>De 14 a 16</c:v>
                </c:pt>
                <c:pt idx="6">
                  <c:v>17 o 18 años</c:v>
                </c:pt>
              </c:strCache>
            </c:strRef>
          </c:cat>
          <c:val>
            <c:numRef>
              <c:f>Sheet1!$B$2:$H$2</c:f>
              <c:numCache>
                <c:formatCode>General</c:formatCode>
                <c:ptCount val="7"/>
                <c:pt idx="0" formatCode="0%">
                  <c:v>2.3E-2</c:v>
                </c:pt>
                <c:pt idx="2" formatCode="0%">
                  <c:v>0</c:v>
                </c:pt>
                <c:pt idx="3" formatCode="0%">
                  <c:v>6.0999999999999999E-2</c:v>
                </c:pt>
                <c:pt idx="4" formatCode="0%">
                  <c:v>0</c:v>
                </c:pt>
                <c:pt idx="5" formatCode="0%">
                  <c:v>0</c:v>
                </c:pt>
                <c:pt idx="6" formatCode="0%">
                  <c:v>0</c:v>
                </c:pt>
              </c:numCache>
            </c:numRef>
          </c:val>
        </c:ser>
        <c:ser>
          <c:idx val="1"/>
          <c:order val="1"/>
          <c:tx>
            <c:strRef>
              <c:f>Sheet1!$A$3</c:f>
              <c:strCache>
                <c:ptCount val="1"/>
                <c:pt idx="0">
                  <c:v>No</c:v>
                </c:pt>
              </c:strCache>
            </c:strRef>
          </c:tx>
          <c:spPr>
            <a:solidFill>
              <a:srgbClr val="FFC000"/>
            </a:solidFill>
          </c:spPr>
          <c:invertIfNegative val="0"/>
          <c:dLbls>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ACTIVIDADES DIARIAS</c:v>
                </c:pt>
                <c:pt idx="2">
                  <c:v>Menos de 6</c:v>
                </c:pt>
                <c:pt idx="3">
                  <c:v>De 6 a 10</c:v>
                </c:pt>
                <c:pt idx="4">
                  <c:v>De 11 a 13</c:v>
                </c:pt>
                <c:pt idx="5">
                  <c:v>De 14 a 16</c:v>
                </c:pt>
                <c:pt idx="6">
                  <c:v>17 o 18 años</c:v>
                </c:pt>
              </c:strCache>
            </c:strRef>
          </c:cat>
          <c:val>
            <c:numRef>
              <c:f>Sheet1!$B$3:$H$3</c:f>
              <c:numCache>
                <c:formatCode>General</c:formatCode>
                <c:ptCount val="7"/>
                <c:pt idx="0" formatCode="0%">
                  <c:v>9.0999999999999998E-2</c:v>
                </c:pt>
                <c:pt idx="2" formatCode="0%">
                  <c:v>0</c:v>
                </c:pt>
                <c:pt idx="3" formatCode="0%">
                  <c:v>0.121</c:v>
                </c:pt>
                <c:pt idx="4" formatCode="0%">
                  <c:v>0.125</c:v>
                </c:pt>
                <c:pt idx="5" formatCode="0%">
                  <c:v>5.2999999999999999E-2</c:v>
                </c:pt>
                <c:pt idx="6" formatCode="0%">
                  <c:v>0</c:v>
                </c:pt>
              </c:numCache>
            </c:numRef>
          </c:val>
        </c:ser>
        <c:ser>
          <c:idx val="2"/>
          <c:order val="2"/>
          <c:tx>
            <c:strRef>
              <c:f>Sheet1!$A$4</c:f>
              <c:strCache>
                <c:ptCount val="1"/>
                <c:pt idx="0">
                  <c:v>Si</c:v>
                </c:pt>
              </c:strCache>
            </c:strRef>
          </c:tx>
          <c:spPr>
            <a:solidFill>
              <a:srgbClr val="8DC63F"/>
            </a:solidFill>
          </c:spPr>
          <c:invertIfNegative val="0"/>
          <c:dLbls>
            <c:spPr>
              <a:noFill/>
              <a:ln>
                <a:noFill/>
              </a:ln>
              <a:effectLst/>
            </c:spPr>
            <c:txPr>
              <a:bodyPr/>
              <a:lstStyle/>
              <a:p>
                <a:pPr algn="ctr">
                  <a:defRPr lang="es-ES" sz="1200" b="0" i="0" u="none" strike="noStrike" kern="1200" baseline="0">
                    <a:solidFill>
                      <a:srgbClr val="FFFFF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ACTIVIDADES DIARIAS</c:v>
                </c:pt>
                <c:pt idx="2">
                  <c:v>Menos de 6</c:v>
                </c:pt>
                <c:pt idx="3">
                  <c:v>De 6 a 10</c:v>
                </c:pt>
                <c:pt idx="4">
                  <c:v>De 11 a 13</c:v>
                </c:pt>
                <c:pt idx="5">
                  <c:v>De 14 a 16</c:v>
                </c:pt>
                <c:pt idx="6">
                  <c:v>17 o 18 años</c:v>
                </c:pt>
              </c:strCache>
            </c:strRef>
          </c:cat>
          <c:val>
            <c:numRef>
              <c:f>Sheet1!$B$4:$H$4</c:f>
              <c:numCache>
                <c:formatCode>General</c:formatCode>
                <c:ptCount val="7"/>
                <c:pt idx="0" formatCode="0%">
                  <c:v>0.8859999999999999</c:v>
                </c:pt>
                <c:pt idx="2" formatCode="0%">
                  <c:v>1</c:v>
                </c:pt>
                <c:pt idx="3" formatCode="0%">
                  <c:v>0.81799999999999995</c:v>
                </c:pt>
                <c:pt idx="4" formatCode="0%">
                  <c:v>0.875</c:v>
                </c:pt>
                <c:pt idx="5" formatCode="0%">
                  <c:v>0.94700000000000006</c:v>
                </c:pt>
                <c:pt idx="6" formatCode="0%">
                  <c:v>1</c:v>
                </c:pt>
              </c:numCache>
            </c:numRef>
          </c:val>
        </c:ser>
        <c:dLbls>
          <c:showLegendKey val="0"/>
          <c:showVal val="0"/>
          <c:showCatName val="0"/>
          <c:showSerName val="0"/>
          <c:showPercent val="0"/>
          <c:showBubbleSize val="0"/>
        </c:dLbls>
        <c:gapWidth val="43"/>
        <c:overlap val="100"/>
        <c:axId val="508678640"/>
        <c:axId val="508679200"/>
      </c:barChart>
      <c:catAx>
        <c:axId val="50867864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8679200"/>
        <c:crosses val="autoZero"/>
        <c:auto val="1"/>
        <c:lblAlgn val="ctr"/>
        <c:lblOffset val="100"/>
        <c:noMultiLvlLbl val="0"/>
      </c:catAx>
      <c:valAx>
        <c:axId val="50867920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8678640"/>
        <c:crosses val="autoZero"/>
        <c:crossBetween val="between"/>
      </c:valAx>
    </c:plotArea>
    <c:legend>
      <c:legendPos val="l"/>
      <c:layout>
        <c:manualLayout>
          <c:xMode val="edge"/>
          <c:yMode val="edge"/>
          <c:x val="0.18801855933630715"/>
          <c:y val="6.9692518803843487E-2"/>
          <c:w val="0.10581164988714452"/>
          <c:h val="0.57496756346735245"/>
        </c:manualLayout>
      </c:layout>
      <c:overlay val="0"/>
      <c:txPr>
        <a:bodyPr/>
        <a:lstStyle/>
        <a:p>
          <a:pPr>
            <a:defRPr sz="10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6163391933813E-2"/>
          <c:y val="5.0802139037433157E-2"/>
          <c:w val="0.96897621509824194"/>
          <c:h val="0.65292769528883077"/>
        </c:manualLayout>
      </c:layout>
      <c:barChart>
        <c:barDir val="col"/>
        <c:grouping val="clustered"/>
        <c:varyColors val="0"/>
        <c:ser>
          <c:idx val="1"/>
          <c:order val="0"/>
          <c:tx>
            <c:strRef>
              <c:f>Sheet1!$B$1</c:f>
              <c:strCache>
                <c:ptCount val="1"/>
                <c:pt idx="0">
                  <c:v>total</c:v>
                </c:pt>
              </c:strCache>
            </c:strRef>
          </c:tx>
          <c:spPr>
            <a:solidFill>
              <a:srgbClr val="0070C0"/>
            </a:solidFill>
            <a:ln w="15173">
              <a:noFill/>
            </a:ln>
            <a:effectLst/>
          </c:spPr>
          <c:invertIfNegative val="0"/>
          <c:dPt>
            <c:idx val="0"/>
            <c:invertIfNegative val="0"/>
            <c:bubble3D val="0"/>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Ninguna</c:v>
                </c:pt>
                <c:pt idx="1">
                  <c:v>Celiaquía</c:v>
                </c:pt>
                <c:pt idx="2">
                  <c:v>Asma</c:v>
                </c:pt>
                <c:pt idx="3">
                  <c:v>Alteraciones tiroideas</c:v>
                </c:pt>
                <c:pt idx="4">
                  <c:v>Alergias a otros alimentos</c:v>
                </c:pt>
                <c:pt idx="5">
                  <c:v>Dermatitis</c:v>
                </c:pt>
                <c:pt idx="6">
                  <c:v>Alergia a la leche o al huevo</c:v>
                </c:pt>
                <c:pt idx="7">
                  <c:v>Otras enfermedades</c:v>
                </c:pt>
              </c:strCache>
            </c:strRef>
          </c:cat>
          <c:val>
            <c:numRef>
              <c:f>Sheet1!$B$2:$B$9</c:f>
              <c:numCache>
                <c:formatCode>0</c:formatCode>
                <c:ptCount val="8"/>
                <c:pt idx="0">
                  <c:v>51.7</c:v>
                </c:pt>
                <c:pt idx="1">
                  <c:v>7.9</c:v>
                </c:pt>
                <c:pt idx="2">
                  <c:v>7.9</c:v>
                </c:pt>
                <c:pt idx="3">
                  <c:v>5.6</c:v>
                </c:pt>
                <c:pt idx="4">
                  <c:v>5.6</c:v>
                </c:pt>
                <c:pt idx="5">
                  <c:v>5.6</c:v>
                </c:pt>
                <c:pt idx="6">
                  <c:v>2.2000000000000002</c:v>
                </c:pt>
                <c:pt idx="7">
                  <c:v>15.7</c:v>
                </c:pt>
              </c:numCache>
            </c:numRef>
          </c:val>
        </c:ser>
        <c:dLbls>
          <c:showLegendKey val="0"/>
          <c:showVal val="1"/>
          <c:showCatName val="0"/>
          <c:showSerName val="0"/>
          <c:showPercent val="0"/>
          <c:showBubbleSize val="0"/>
        </c:dLbls>
        <c:gapWidth val="20"/>
        <c:axId val="418076784"/>
        <c:axId val="418079024"/>
      </c:barChart>
      <c:catAx>
        <c:axId val="418076784"/>
        <c:scaling>
          <c:orientation val="minMax"/>
        </c:scaling>
        <c:delete val="0"/>
        <c:axPos val="b"/>
        <c:numFmt formatCode="General" sourceLinked="1"/>
        <c:majorTickMark val="out"/>
        <c:minorTickMark val="none"/>
        <c:tickLblPos val="nextTo"/>
        <c:spPr>
          <a:ln w="1897">
            <a:solidFill>
              <a:schemeClr val="tx1"/>
            </a:solidFill>
            <a:prstDash val="solid"/>
          </a:ln>
        </c:spPr>
        <c:txPr>
          <a:bodyPr rot="0" vert="horz"/>
          <a:lstStyle/>
          <a:p>
            <a:pPr>
              <a:defRPr sz="1000" b="0" i="0" u="none" strike="noStrike" baseline="0">
                <a:solidFill>
                  <a:schemeClr val="tx1"/>
                </a:solidFill>
                <a:latin typeface="+mj-lt"/>
                <a:ea typeface="Arial"/>
                <a:cs typeface="Arial"/>
              </a:defRPr>
            </a:pPr>
            <a:endParaRPr lang="es-ES"/>
          </a:p>
        </c:txPr>
        <c:crossAx val="418079024"/>
        <c:crosses val="autoZero"/>
        <c:auto val="1"/>
        <c:lblAlgn val="ctr"/>
        <c:lblOffset val="100"/>
        <c:tickLblSkip val="1"/>
        <c:tickMarkSkip val="1"/>
        <c:noMultiLvlLbl val="0"/>
      </c:catAx>
      <c:valAx>
        <c:axId val="418079024"/>
        <c:scaling>
          <c:orientation val="minMax"/>
          <c:max val="100"/>
        </c:scaling>
        <c:delete val="0"/>
        <c:axPos val="l"/>
        <c:numFmt formatCode="0" sourceLinked="1"/>
        <c:majorTickMark val="out"/>
        <c:minorTickMark val="none"/>
        <c:tickLblPos val="nextTo"/>
        <c:spPr>
          <a:ln w="1897">
            <a:solidFill>
              <a:schemeClr val="tx1"/>
            </a:solidFill>
            <a:prstDash val="solid"/>
          </a:ln>
        </c:spPr>
        <c:txPr>
          <a:bodyPr rot="0" vert="horz"/>
          <a:lstStyle/>
          <a:p>
            <a:pPr>
              <a:defRPr sz="553" b="0" i="0" u="none" strike="noStrike" baseline="0">
                <a:solidFill>
                  <a:schemeClr val="tx1"/>
                </a:solidFill>
                <a:latin typeface="Trebuchet MS"/>
                <a:ea typeface="Trebuchet MS"/>
                <a:cs typeface="Trebuchet MS"/>
              </a:defRPr>
            </a:pPr>
            <a:endParaRPr lang="es-ES"/>
          </a:p>
        </c:txPr>
        <c:crossAx val="418076784"/>
        <c:crosses val="autoZero"/>
        <c:crossBetween val="between"/>
        <c:majorUnit val="10"/>
      </c:valAx>
      <c:spPr>
        <a:noFill/>
        <a:ln w="15173">
          <a:noFill/>
        </a:ln>
      </c:spPr>
    </c:plotArea>
    <c:plotVisOnly val="1"/>
    <c:dispBlanksAs val="gap"/>
    <c:showDLblsOverMax val="0"/>
  </c:chart>
  <c:spPr>
    <a:noFill/>
    <a:ln>
      <a:noFill/>
    </a:ln>
  </c:spPr>
  <c:txPr>
    <a:bodyPr/>
    <a:lstStyle/>
    <a:p>
      <a:pPr>
        <a:defRPr sz="1075" b="1" i="0" u="none" strike="noStrike" baseline="0">
          <a:solidFill>
            <a:schemeClr val="tx1"/>
          </a:solidFill>
          <a:latin typeface="Arial"/>
          <a:ea typeface="Arial"/>
          <a:cs typeface="Arial"/>
        </a:defRPr>
      </a:pPr>
      <a:endParaRPr lang="es-E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73329411106251"/>
          <c:y val="4.3074441344954285E-2"/>
          <c:w val="0.65409948035085275"/>
          <c:h val="0.78782691585815456"/>
        </c:manualLayout>
      </c:layout>
      <c:barChart>
        <c:barDir val="col"/>
        <c:grouping val="percentStacked"/>
        <c:varyColors val="0"/>
        <c:ser>
          <c:idx val="0"/>
          <c:order val="0"/>
          <c:tx>
            <c:strRef>
              <c:f>Sheet1!$A$2</c:f>
              <c:strCache>
                <c:ptCount val="1"/>
                <c:pt idx="0">
                  <c:v>No contesta</c:v>
                </c:pt>
              </c:strCache>
            </c:strRef>
          </c:tx>
          <c:spPr>
            <a:solidFill>
              <a:schemeClr val="bg1">
                <a:lumMod val="50000"/>
              </a:schemeClr>
            </a:solidFill>
          </c:spPr>
          <c:invertIfNegative val="0"/>
          <c:dLbls>
            <c:spPr>
              <a:noFill/>
              <a:ln>
                <a:noFill/>
              </a:ln>
              <a:effectLst/>
            </c:spPr>
            <c:txPr>
              <a:bodyPr/>
              <a:lstStyle/>
              <a:p>
                <a:pPr algn="ctr">
                  <a:defRPr lang="es-ES" sz="1200" b="0" i="0" u="none" strike="noStrike" kern="1200" baseline="0">
                    <a:solidFill>
                      <a:srgbClr val="FFFFF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ACTIVIDADES VARIOS DÍAS</c:v>
                </c:pt>
                <c:pt idx="2">
                  <c:v>Menos de 6</c:v>
                </c:pt>
                <c:pt idx="3">
                  <c:v>De 6 a 10</c:v>
                </c:pt>
                <c:pt idx="4">
                  <c:v>De 11 a 13</c:v>
                </c:pt>
                <c:pt idx="5">
                  <c:v>De 14 a 16</c:v>
                </c:pt>
                <c:pt idx="6">
                  <c:v>17 o 18 años</c:v>
                </c:pt>
              </c:strCache>
            </c:strRef>
          </c:cat>
          <c:val>
            <c:numRef>
              <c:f>Sheet1!$B$2:$H$2</c:f>
              <c:numCache>
                <c:formatCode>General</c:formatCode>
                <c:ptCount val="7"/>
                <c:pt idx="0" formatCode="0%">
                  <c:v>0.157</c:v>
                </c:pt>
                <c:pt idx="2" formatCode="0%">
                  <c:v>0.5</c:v>
                </c:pt>
                <c:pt idx="3" formatCode="0%">
                  <c:v>0.30299999999999999</c:v>
                </c:pt>
                <c:pt idx="4" formatCode="0%">
                  <c:v>0.04</c:v>
                </c:pt>
                <c:pt idx="5" formatCode="0%">
                  <c:v>0</c:v>
                </c:pt>
                <c:pt idx="6" formatCode="0%">
                  <c:v>0</c:v>
                </c:pt>
              </c:numCache>
            </c:numRef>
          </c:val>
        </c:ser>
        <c:ser>
          <c:idx val="1"/>
          <c:order val="1"/>
          <c:tx>
            <c:strRef>
              <c:f>Sheet1!$A$3</c:f>
              <c:strCache>
                <c:ptCount val="1"/>
                <c:pt idx="0">
                  <c:v>No</c:v>
                </c:pt>
              </c:strCache>
            </c:strRef>
          </c:tx>
          <c:spPr>
            <a:solidFill>
              <a:srgbClr val="FFC000"/>
            </a:solidFill>
          </c:spPr>
          <c:invertIfNegative val="0"/>
          <c:dLbls>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ACTIVIDADES VARIOS DÍAS</c:v>
                </c:pt>
                <c:pt idx="2">
                  <c:v>Menos de 6</c:v>
                </c:pt>
                <c:pt idx="3">
                  <c:v>De 6 a 10</c:v>
                </c:pt>
                <c:pt idx="4">
                  <c:v>De 11 a 13</c:v>
                </c:pt>
                <c:pt idx="5">
                  <c:v>De 14 a 16</c:v>
                </c:pt>
                <c:pt idx="6">
                  <c:v>17 o 18 años</c:v>
                </c:pt>
              </c:strCache>
            </c:strRef>
          </c:cat>
          <c:val>
            <c:numRef>
              <c:f>Sheet1!$B$3:$H$3</c:f>
              <c:numCache>
                <c:formatCode>General</c:formatCode>
                <c:ptCount val="7"/>
                <c:pt idx="0" formatCode="0%">
                  <c:v>0.42700000000000005</c:v>
                </c:pt>
                <c:pt idx="2" formatCode="0%">
                  <c:v>0.5</c:v>
                </c:pt>
                <c:pt idx="3" formatCode="0%">
                  <c:v>0.48499999999999999</c:v>
                </c:pt>
                <c:pt idx="4" formatCode="0%">
                  <c:v>0.52</c:v>
                </c:pt>
                <c:pt idx="5" formatCode="0%">
                  <c:v>0.26300000000000001</c:v>
                </c:pt>
                <c:pt idx="6" formatCode="0%">
                  <c:v>0.16699999999999998</c:v>
                </c:pt>
              </c:numCache>
            </c:numRef>
          </c:val>
        </c:ser>
        <c:ser>
          <c:idx val="2"/>
          <c:order val="2"/>
          <c:tx>
            <c:strRef>
              <c:f>Sheet1!$A$4</c:f>
              <c:strCache>
                <c:ptCount val="1"/>
                <c:pt idx="0">
                  <c:v>Si</c:v>
                </c:pt>
              </c:strCache>
            </c:strRef>
          </c:tx>
          <c:spPr>
            <a:solidFill>
              <a:srgbClr val="8DC63F"/>
            </a:solidFill>
          </c:spPr>
          <c:invertIfNegative val="0"/>
          <c:dLbls>
            <c:spPr>
              <a:noFill/>
              <a:ln>
                <a:noFill/>
              </a:ln>
              <a:effectLst/>
            </c:spPr>
            <c:txPr>
              <a:bodyPr/>
              <a:lstStyle/>
              <a:p>
                <a:pPr algn="ctr">
                  <a:defRPr lang="es-ES" sz="1200" b="0" i="0" u="none" strike="noStrike" kern="1200" baseline="0">
                    <a:solidFill>
                      <a:srgbClr val="FFFFF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ACTIVIDADES VARIOS DÍAS</c:v>
                </c:pt>
                <c:pt idx="2">
                  <c:v>Menos de 6</c:v>
                </c:pt>
                <c:pt idx="3">
                  <c:v>De 6 a 10</c:v>
                </c:pt>
                <c:pt idx="4">
                  <c:v>De 11 a 13</c:v>
                </c:pt>
                <c:pt idx="5">
                  <c:v>De 14 a 16</c:v>
                </c:pt>
                <c:pt idx="6">
                  <c:v>17 o 18 años</c:v>
                </c:pt>
              </c:strCache>
            </c:strRef>
          </c:cat>
          <c:val>
            <c:numRef>
              <c:f>Sheet1!$B$4:$H$4</c:f>
              <c:numCache>
                <c:formatCode>General</c:formatCode>
                <c:ptCount val="7"/>
                <c:pt idx="0" formatCode="0%">
                  <c:v>0.41600000000000004</c:v>
                </c:pt>
                <c:pt idx="2" formatCode="0%">
                  <c:v>0</c:v>
                </c:pt>
                <c:pt idx="3" formatCode="0%">
                  <c:v>0.21199999999999999</c:v>
                </c:pt>
                <c:pt idx="4" formatCode="0%">
                  <c:v>0.44</c:v>
                </c:pt>
                <c:pt idx="5" formatCode="0%">
                  <c:v>0.73699999999999999</c:v>
                </c:pt>
                <c:pt idx="6" formatCode="0%">
                  <c:v>0.83299999999999996</c:v>
                </c:pt>
              </c:numCache>
            </c:numRef>
          </c:val>
        </c:ser>
        <c:dLbls>
          <c:showLegendKey val="0"/>
          <c:showVal val="0"/>
          <c:showCatName val="0"/>
          <c:showSerName val="0"/>
          <c:showPercent val="0"/>
          <c:showBubbleSize val="0"/>
        </c:dLbls>
        <c:gapWidth val="43"/>
        <c:overlap val="100"/>
        <c:axId val="508682560"/>
        <c:axId val="508683120"/>
      </c:barChart>
      <c:catAx>
        <c:axId val="50868256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08683120"/>
        <c:crosses val="autoZero"/>
        <c:auto val="1"/>
        <c:lblAlgn val="ctr"/>
        <c:lblOffset val="100"/>
        <c:noMultiLvlLbl val="0"/>
      </c:catAx>
      <c:valAx>
        <c:axId val="50868312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8682560"/>
        <c:crosses val="autoZero"/>
        <c:crossBetween val="between"/>
      </c:valAx>
    </c:plotArea>
    <c:legend>
      <c:legendPos val="l"/>
      <c:layout>
        <c:manualLayout>
          <c:xMode val="edge"/>
          <c:yMode val="edge"/>
          <c:x val="0.18801855933630715"/>
          <c:y val="6.9692518803843487E-2"/>
          <c:w val="0.10581164988714452"/>
          <c:h val="0.57496756346735245"/>
        </c:manualLayout>
      </c:layout>
      <c:overlay val="0"/>
      <c:txPr>
        <a:bodyPr/>
        <a:lstStyle/>
        <a:p>
          <a:pPr>
            <a:defRPr sz="10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45384418411112"/>
          <c:y val="8.5063947798820941E-2"/>
          <c:w val="0.30604876011323734"/>
          <c:h val="0.87118644067796613"/>
        </c:manualLayout>
      </c:layout>
      <c:barChart>
        <c:barDir val="bar"/>
        <c:grouping val="clustered"/>
        <c:varyColors val="0"/>
        <c:ser>
          <c:idx val="0"/>
          <c:order val="0"/>
          <c:spPr>
            <a:solidFill>
              <a:srgbClr val="0070C0"/>
            </a:solidFill>
            <a:ln w="16260">
              <a:noFill/>
            </a:ln>
          </c:spPr>
          <c:invertIfNegative val="0"/>
          <c:dLbls>
            <c:numFmt formatCode="0%" sourceLinked="0"/>
            <c:spPr>
              <a:noFill/>
              <a:ln w="16260">
                <a:noFill/>
              </a:ln>
            </c:spPr>
            <c:txPr>
              <a:bodyPr/>
              <a:lstStyle/>
              <a:p>
                <a:pPr>
                  <a:defRPr sz="14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Por su hijo</c:v>
                </c:pt>
                <c:pt idx="1">
                  <c:v>Por los profesores</c:v>
                </c:pt>
                <c:pt idx="2">
                  <c:v>Por los padres</c:v>
                </c:pt>
                <c:pt idx="3">
                  <c:v>Por otros compañeros</c:v>
                </c:pt>
                <c:pt idx="4">
                  <c:v>No lo saben</c:v>
                </c:pt>
              </c:strCache>
            </c:strRef>
          </c:cat>
          <c:val>
            <c:numRef>
              <c:f>Sheet1!$B$2:$B$6</c:f>
              <c:numCache>
                <c:formatCode>0%</c:formatCode>
                <c:ptCount val="5"/>
                <c:pt idx="0">
                  <c:v>0.85400000000000009</c:v>
                </c:pt>
                <c:pt idx="1">
                  <c:v>0.42700000000000005</c:v>
                </c:pt>
                <c:pt idx="2">
                  <c:v>0.25800000000000001</c:v>
                </c:pt>
                <c:pt idx="3">
                  <c:v>0.09</c:v>
                </c:pt>
                <c:pt idx="4">
                  <c:v>1.1000000000000001E-2</c:v>
                </c:pt>
              </c:numCache>
            </c:numRef>
          </c:val>
        </c:ser>
        <c:dLbls>
          <c:showLegendKey val="0"/>
          <c:showVal val="0"/>
          <c:showCatName val="0"/>
          <c:showSerName val="0"/>
          <c:showPercent val="0"/>
          <c:showBubbleSize val="0"/>
        </c:dLbls>
        <c:gapWidth val="50"/>
        <c:axId val="508685360"/>
        <c:axId val="508685920"/>
      </c:barChart>
      <c:catAx>
        <c:axId val="508685360"/>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508685920"/>
        <c:crosses val="autoZero"/>
        <c:auto val="1"/>
        <c:lblAlgn val="ctr"/>
        <c:lblOffset val="100"/>
        <c:tickLblSkip val="1"/>
        <c:tickMarkSkip val="1"/>
        <c:noMultiLvlLbl val="0"/>
      </c:catAx>
      <c:valAx>
        <c:axId val="508685920"/>
        <c:scaling>
          <c:orientation val="minMax"/>
          <c:max val="1"/>
          <c:min val="0"/>
        </c:scaling>
        <c:delete val="1"/>
        <c:axPos val="t"/>
        <c:numFmt formatCode="0%" sourceLinked="1"/>
        <c:majorTickMark val="out"/>
        <c:minorTickMark val="none"/>
        <c:tickLblPos val="nextTo"/>
        <c:crossAx val="508685360"/>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0.5</c:v>
                </c:pt>
                <c:pt idx="1">
                  <c:v>0.75800000000000001</c:v>
                </c:pt>
                <c:pt idx="2">
                  <c:v>1</c:v>
                </c:pt>
                <c:pt idx="3">
                  <c:v>0.89500000000000002</c:v>
                </c:pt>
                <c:pt idx="4">
                  <c:v>1</c:v>
                </c:pt>
              </c:numCache>
            </c:numRef>
          </c:val>
        </c:ser>
        <c:dLbls>
          <c:showLegendKey val="0"/>
          <c:showVal val="0"/>
          <c:showCatName val="0"/>
          <c:showSerName val="0"/>
          <c:showPercent val="0"/>
          <c:showBubbleSize val="0"/>
        </c:dLbls>
        <c:gapWidth val="43"/>
        <c:overlap val="100"/>
        <c:axId val="508688160"/>
        <c:axId val="508688720"/>
      </c:barChart>
      <c:catAx>
        <c:axId val="50868816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508688720"/>
        <c:crosses val="autoZero"/>
        <c:auto val="1"/>
        <c:lblAlgn val="ctr"/>
        <c:lblOffset val="100"/>
        <c:noMultiLvlLbl val="0"/>
      </c:catAx>
      <c:valAx>
        <c:axId val="508688720"/>
        <c:scaling>
          <c:orientation val="minMax"/>
          <c:max val="1"/>
          <c:min val="0"/>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8688160"/>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41350513004"/>
          <c:y val="0.13701696911589611"/>
          <c:w val="0.8044586282775259"/>
          <c:h val="0.49018766404199476"/>
        </c:manualLayout>
      </c:layout>
      <c:barChart>
        <c:barDir val="col"/>
        <c:grouping val="stacked"/>
        <c:varyColors val="0"/>
        <c:ser>
          <c:idx val="0"/>
          <c:order val="0"/>
          <c:spPr>
            <a:solidFill>
              <a:schemeClr val="accent1">
                <a:lumMod val="20000"/>
                <a:lumOff val="80000"/>
              </a:schemeClr>
            </a:solidFill>
          </c:spPr>
          <c:invertIfNegative val="0"/>
          <c:dLbls>
            <c:numFmt formatCode="0%" sourceLinked="0"/>
            <c:spPr>
              <a:noFill/>
              <a:ln>
                <a:noFill/>
              </a:ln>
              <a:effectLst/>
            </c:spPr>
            <c:txPr>
              <a:bodyPr anchor="t" anchorCtr="0"/>
              <a:lstStyle/>
              <a:p>
                <a:pPr>
                  <a:defRPr sz="1200">
                    <a:solidFill>
                      <a:schemeClr val="tx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Menos de 6</c:v>
                </c:pt>
                <c:pt idx="1">
                  <c:v>De 6 a 10</c:v>
                </c:pt>
                <c:pt idx="2">
                  <c:v>De 11 a 13</c:v>
                </c:pt>
                <c:pt idx="3">
                  <c:v>De 14 a 16</c:v>
                </c:pt>
                <c:pt idx="4">
                  <c:v>17 o 18 años</c:v>
                </c:pt>
              </c:strCache>
            </c:strRef>
          </c:cat>
          <c:val>
            <c:numRef>
              <c:f>Sheet1!$B$2:$F$2</c:f>
              <c:numCache>
                <c:formatCode>0%</c:formatCode>
                <c:ptCount val="5"/>
                <c:pt idx="0">
                  <c:v>0.42700000000000005</c:v>
                </c:pt>
                <c:pt idx="1">
                  <c:v>0.5</c:v>
                </c:pt>
                <c:pt idx="2">
                  <c:v>0.66700000000000004</c:v>
                </c:pt>
                <c:pt idx="3">
                  <c:v>0.36</c:v>
                </c:pt>
                <c:pt idx="4">
                  <c:v>0.21100000000000002</c:v>
                </c:pt>
              </c:numCache>
            </c:numRef>
          </c:val>
        </c:ser>
        <c:dLbls>
          <c:showLegendKey val="0"/>
          <c:showVal val="0"/>
          <c:showCatName val="0"/>
          <c:showSerName val="0"/>
          <c:showPercent val="0"/>
          <c:showBubbleSize val="0"/>
        </c:dLbls>
        <c:gapWidth val="43"/>
        <c:overlap val="100"/>
        <c:axId val="508690960"/>
        <c:axId val="508691520"/>
      </c:barChart>
      <c:catAx>
        <c:axId val="50869096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800" cap="all" baseline="0">
                <a:solidFill>
                  <a:srgbClr val="5F5F5F"/>
                </a:solidFill>
              </a:defRPr>
            </a:pPr>
            <a:endParaRPr lang="es-ES"/>
          </a:p>
        </c:txPr>
        <c:crossAx val="508691520"/>
        <c:crosses val="autoZero"/>
        <c:auto val="1"/>
        <c:lblAlgn val="ctr"/>
        <c:lblOffset val="100"/>
        <c:noMultiLvlLbl val="0"/>
      </c:catAx>
      <c:valAx>
        <c:axId val="50869152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08690960"/>
        <c:crosses val="autoZero"/>
        <c:crossBetween val="between"/>
      </c:valAx>
    </c:plotArea>
    <c:plotVisOnly val="1"/>
    <c:dispBlanksAs val="gap"/>
    <c:showDLblsOverMax val="0"/>
  </c:chart>
  <c:txPr>
    <a:bodyPr/>
    <a:lstStyle/>
    <a:p>
      <a:pPr>
        <a:defRPr sz="1000" baseline="0"/>
      </a:pPr>
      <a:endParaRPr lang="es-E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828211490353348"/>
          <c:y val="6.1848251542390216E-2"/>
          <c:w val="0.59855045353438763"/>
          <c:h val="0.80886681873745703"/>
        </c:manualLayout>
      </c:layout>
      <c:barChart>
        <c:barDir val="col"/>
        <c:grouping val="percentStacked"/>
        <c:varyColors val="0"/>
        <c:ser>
          <c:idx val="0"/>
          <c:order val="0"/>
          <c:tx>
            <c:strRef>
              <c:f>Sheet1!$A$2</c:f>
              <c:strCache>
                <c:ptCount val="1"/>
                <c:pt idx="0">
                  <c:v>Muchísimo</c:v>
                </c:pt>
              </c:strCache>
            </c:strRef>
          </c:tx>
          <c:spPr>
            <a:solidFill>
              <a:srgbClr val="C00000"/>
            </a:solidFill>
          </c:spPr>
          <c:invertIfNegative val="0"/>
          <c:dLbls>
            <c:numFmt formatCode="0%" sourceLinked="0"/>
            <c:spPr>
              <a:noFill/>
              <a:ln>
                <a:noFill/>
              </a:ln>
              <a:effectLst/>
            </c:spPr>
            <c:txPr>
              <a:bodyPr anchor="t" anchorCtr="0"/>
              <a:lstStyle/>
              <a:p>
                <a:pPr>
                  <a:defRPr sz="1200">
                    <a:solidFill>
                      <a:srgbClr val="FFFFFF"/>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0%</c:formatCode>
                <c:ptCount val="1"/>
                <c:pt idx="0">
                  <c:v>0</c:v>
                </c:pt>
              </c:numCache>
            </c:numRef>
          </c:val>
        </c:ser>
        <c:ser>
          <c:idx val="1"/>
          <c:order val="1"/>
          <c:tx>
            <c:strRef>
              <c:f>Sheet1!$A$3</c:f>
              <c:strCache>
                <c:ptCount val="1"/>
                <c:pt idx="0">
                  <c:v>Mucho</c:v>
                </c:pt>
              </c:strCache>
            </c:strRef>
          </c:tx>
          <c:spPr>
            <a:solidFill>
              <a:srgbClr val="FF0000"/>
            </a:solidFill>
          </c:spPr>
          <c:invertIfNegative val="0"/>
          <c:dLbls>
            <c:spPr>
              <a:noFill/>
              <a:ln>
                <a:noFill/>
              </a:ln>
              <a:effectLst/>
            </c:spPr>
            <c:txPr>
              <a:bodyPr/>
              <a:lstStyle/>
              <a:p>
                <a:pPr>
                  <a:defRPr>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0%</c:formatCode>
                <c:ptCount val="1"/>
                <c:pt idx="0">
                  <c:v>0</c:v>
                </c:pt>
              </c:numCache>
            </c:numRef>
          </c:val>
        </c:ser>
        <c:ser>
          <c:idx val="2"/>
          <c:order val="2"/>
          <c:tx>
            <c:strRef>
              <c:f>Sheet1!$A$4</c:f>
              <c:strCache>
                <c:ptCount val="1"/>
                <c:pt idx="0">
                  <c:v>Bastante</c:v>
                </c:pt>
              </c:strCache>
            </c:strRef>
          </c:tx>
          <c:spPr>
            <a:solidFill>
              <a:srgbClr val="B9E5FB"/>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Sheet1!$B$4</c:f>
              <c:numCache>
                <c:formatCode>0%</c:formatCode>
                <c:ptCount val="1"/>
                <c:pt idx="0">
                  <c:v>0.35700000000000004</c:v>
                </c:pt>
              </c:numCache>
            </c:numRef>
          </c:val>
        </c:ser>
        <c:ser>
          <c:idx val="3"/>
          <c:order val="3"/>
          <c:tx>
            <c:strRef>
              <c:f>Sheet1!$A$5</c:f>
              <c:strCache>
                <c:ptCount val="1"/>
                <c:pt idx="0">
                  <c:v>Poco</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0%</c:formatCode>
                <c:ptCount val="1"/>
                <c:pt idx="0">
                  <c:v>0.42899999999999999</c:v>
                </c:pt>
              </c:numCache>
            </c:numRef>
          </c:val>
        </c:ser>
        <c:ser>
          <c:idx val="4"/>
          <c:order val="4"/>
          <c:tx>
            <c:strRef>
              <c:f>Sheet1!$A$6</c:f>
              <c:strCache>
                <c:ptCount val="1"/>
                <c:pt idx="0">
                  <c:v>Nada</c:v>
                </c:pt>
              </c:strCache>
            </c:strRef>
          </c:tx>
          <c:spPr>
            <a:solidFill>
              <a:srgbClr val="00B050"/>
            </a:solidFill>
          </c:spPr>
          <c:invertIfNegative val="0"/>
          <c:dLbls>
            <c:spPr>
              <a:noFill/>
              <a:ln>
                <a:noFill/>
              </a:ln>
              <a:effectLst/>
            </c:spPr>
            <c:txPr>
              <a:bodyPr/>
              <a:lstStyle/>
              <a:p>
                <a:pPr>
                  <a:defRPr>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0%</c:formatCode>
                <c:ptCount val="1"/>
                <c:pt idx="0">
                  <c:v>0.214</c:v>
                </c:pt>
              </c:numCache>
            </c:numRef>
          </c:val>
        </c:ser>
        <c:dLbls>
          <c:dLblPos val="ctr"/>
          <c:showLegendKey val="0"/>
          <c:showVal val="1"/>
          <c:showCatName val="0"/>
          <c:showSerName val="0"/>
          <c:showPercent val="0"/>
          <c:showBubbleSize val="0"/>
        </c:dLbls>
        <c:gapWidth val="43"/>
        <c:overlap val="100"/>
        <c:axId val="510450480"/>
        <c:axId val="510451040"/>
      </c:barChart>
      <c:catAx>
        <c:axId val="51045048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10451040"/>
        <c:crosses val="autoZero"/>
        <c:auto val="1"/>
        <c:lblAlgn val="ctr"/>
        <c:lblOffset val="100"/>
        <c:noMultiLvlLbl val="0"/>
      </c:catAx>
      <c:valAx>
        <c:axId val="51045104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10450480"/>
        <c:crosses val="autoZero"/>
        <c:crossBetween val="between"/>
      </c:valAx>
    </c:plotArea>
    <c:legend>
      <c:legendPos val="l"/>
      <c:layout>
        <c:manualLayout>
          <c:xMode val="edge"/>
          <c:yMode val="edge"/>
          <c:x val="0"/>
          <c:y val="0.27071845903719827"/>
          <c:w val="0.28885986902934924"/>
          <c:h val="0.43128587429040177"/>
        </c:manualLayout>
      </c:layout>
      <c:overlay val="0"/>
      <c:txPr>
        <a:bodyPr/>
        <a:lstStyle/>
        <a:p>
          <a:pPr>
            <a:defRPr sz="100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27055025201496"/>
          <c:y val="6.8838255712137711E-2"/>
          <c:w val="0.77983362616862961"/>
          <c:h val="0.8165613944255119"/>
        </c:manualLayout>
      </c:layout>
      <c:doughnutChart>
        <c:varyColors val="1"/>
        <c:ser>
          <c:idx val="0"/>
          <c:order val="0"/>
          <c:tx>
            <c:strRef>
              <c:f>Sheet1!$B$1</c:f>
              <c:strCache>
                <c:ptCount val="1"/>
                <c:pt idx="0">
                  <c:v>Ha tenido</c:v>
                </c:pt>
              </c:strCache>
            </c:strRef>
          </c:tx>
          <c:spPr>
            <a:solidFill>
              <a:srgbClr val="FFD72F"/>
            </a:solidFill>
          </c:spPr>
          <c:dPt>
            <c:idx val="0"/>
            <c:bubble3D val="0"/>
            <c:spPr>
              <a:solidFill>
                <a:srgbClr val="FFCD00"/>
              </a:solidFill>
            </c:spPr>
          </c:dPt>
          <c:dPt>
            <c:idx val="1"/>
            <c:bubble3D val="0"/>
            <c:spPr>
              <a:solidFill>
                <a:srgbClr val="8DC63F"/>
              </a:solidFill>
            </c:spPr>
          </c:dPt>
          <c:dPt>
            <c:idx val="2"/>
            <c:bubble3D val="0"/>
            <c:spPr>
              <a:solidFill>
                <a:schemeClr val="bg1">
                  <a:lumMod val="50000"/>
                </a:schemeClr>
              </a:solidFill>
            </c:spPr>
          </c:dPt>
          <c:dLbls>
            <c:dLbl>
              <c:idx val="0"/>
              <c:layout>
                <c:manualLayout>
                  <c:x val="-3.0917872514413022E-3"/>
                  <c:y val="1.0974409448818898E-3"/>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7.0422548227893284E-3"/>
                  <c:y val="-1.8952620409553388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7.7294681286032563E-3"/>
                  <c:y val="-1.0651793525809274E-3"/>
                </c:manualLayout>
              </c:layout>
              <c:numFmt formatCode="0%" sourceLinked="0"/>
              <c:spPr/>
              <c:txPr>
                <a:bodyPr anchor="t" anchorCtr="0"/>
                <a:lstStyle/>
                <a:p>
                  <a:pPr>
                    <a:defRPr sz="1200">
                      <a:solidFill>
                        <a:schemeClr val="bg1"/>
                      </a:solidFill>
                    </a:defRPr>
                  </a:pPr>
                  <a:endParaRPr lang="es-ES"/>
                </a:p>
              </c:txPr>
              <c:showLegendKey val="0"/>
              <c:showVal val="1"/>
              <c:showCatName val="1"/>
              <c:showSerName val="0"/>
              <c:showPercent val="0"/>
              <c:showBubbleSize val="0"/>
              <c:separator>
</c:separator>
              <c:extLst>
                <c:ext xmlns:c15="http://schemas.microsoft.com/office/drawing/2012/chart" uri="{CE6537A1-D6FC-4f65-9D91-7224C49458BB}"/>
              </c:extLst>
            </c:dLbl>
            <c:dLbl>
              <c:idx val="3"/>
              <c:layout>
                <c:manualLayout>
                  <c:x val="5.6682111479835185E-17"/>
                  <c:y val="1.0546259842519685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5"/>
              <c:layout>
                <c:manualLayout>
                  <c:x val="4.6376808771619532E-3"/>
                  <c:y val="-5.3759295713035867E-3"/>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8"/>
              <c:layout>
                <c:manualLayout>
                  <c:x val="-1.5458936257206511E-3"/>
                  <c:y val="1.6972878390201225E-3"/>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9"/>
              <c:layout>
                <c:manualLayout>
                  <c:x val="-1.1336422295967037E-16"/>
                  <c:y val="4.5557195975503059E-3"/>
                </c:manualLayout>
              </c:layout>
              <c:showLegendKey val="0"/>
              <c:showVal val="1"/>
              <c:showCatName val="1"/>
              <c:showSerName val="0"/>
              <c:showPercent val="0"/>
              <c:showBubbleSize val="0"/>
              <c:separator>
</c:separator>
              <c:extLst>
                <c:ext xmlns:c15="http://schemas.microsoft.com/office/drawing/2012/chart" uri="{CE6537A1-D6FC-4f65-9D91-7224C49458BB}"/>
              </c:extLst>
            </c:dLbl>
            <c:numFmt formatCode="0%" sourceLinked="0"/>
            <c:spPr>
              <a:noFill/>
              <a:ln>
                <a:noFill/>
              </a:ln>
              <a:effectLst/>
            </c:spPr>
            <c:txPr>
              <a:bodyPr anchor="t" anchorCtr="0"/>
              <a:lstStyle/>
              <a:p>
                <a:pPr>
                  <a:defRPr sz="1200">
                    <a:solidFill>
                      <a:schemeClr val="tx1"/>
                    </a:solidFill>
                  </a:defRPr>
                </a:pPr>
                <a:endParaRPr lang="es-E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Sí</c:v>
                </c:pt>
                <c:pt idx="1">
                  <c:v>No</c:v>
                </c:pt>
                <c:pt idx="2">
                  <c:v>No sé</c:v>
                </c:pt>
              </c:strCache>
            </c:strRef>
          </c:cat>
          <c:val>
            <c:numRef>
              <c:f>Sheet1!$B$2:$B$4</c:f>
              <c:numCache>
                <c:formatCode>0%</c:formatCode>
                <c:ptCount val="3"/>
                <c:pt idx="0">
                  <c:v>0.161</c:v>
                </c:pt>
                <c:pt idx="1">
                  <c:v>0.69</c:v>
                </c:pt>
                <c:pt idx="2">
                  <c:v>0.14899999999999999</c:v>
                </c:pt>
              </c:numCache>
            </c:numRef>
          </c:val>
        </c:ser>
        <c:dLbls>
          <c:showLegendKey val="0"/>
          <c:showVal val="0"/>
          <c:showCatName val="0"/>
          <c:showSerName val="0"/>
          <c:showPercent val="0"/>
          <c:showBubbleSize val="0"/>
          <c:showLeaderLines val="1"/>
        </c:dLbls>
        <c:firstSliceAng val="60"/>
        <c:holeSize val="50"/>
      </c:doughnutChart>
    </c:plotArea>
    <c:plotVisOnly val="1"/>
    <c:dispBlanksAs val="gap"/>
    <c:showDLblsOverMax val="0"/>
  </c:chart>
  <c:txPr>
    <a:bodyPr/>
    <a:lstStyle/>
    <a:p>
      <a:pPr>
        <a:defRPr sz="1000" baseline="0"/>
      </a:pPr>
      <a:endParaRPr lang="es-E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273329411106251"/>
          <c:y val="4.3074441344954285E-2"/>
          <c:w val="0.65409948035085275"/>
          <c:h val="0.78782691585815456"/>
        </c:manualLayout>
      </c:layout>
      <c:barChart>
        <c:barDir val="col"/>
        <c:grouping val="percentStacked"/>
        <c:varyColors val="0"/>
        <c:ser>
          <c:idx val="0"/>
          <c:order val="0"/>
          <c:tx>
            <c:strRef>
              <c:f>Sheet1!$A$2</c:f>
              <c:strCache>
                <c:ptCount val="1"/>
                <c:pt idx="0">
                  <c:v>No contesta</c:v>
                </c:pt>
              </c:strCache>
            </c:strRef>
          </c:tx>
          <c:spPr>
            <a:solidFill>
              <a:schemeClr val="bg1">
                <a:lumMod val="65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defRPr sz="1200">
                    <a:solidFill>
                      <a:srgbClr val="FFFFFF"/>
                    </a:solidFill>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Sheet1!$B$2:$H$2</c:f>
              <c:numCache>
                <c:formatCode>General</c:formatCode>
                <c:ptCount val="7"/>
                <c:pt idx="0" formatCode="0%">
                  <c:v>0.2</c:v>
                </c:pt>
                <c:pt idx="2" formatCode="0%">
                  <c:v>0.33299999999999996</c:v>
                </c:pt>
                <c:pt idx="3" formatCode="0%">
                  <c:v>0.27</c:v>
                </c:pt>
                <c:pt idx="4" formatCode="0%">
                  <c:v>0.12</c:v>
                </c:pt>
                <c:pt idx="5" formatCode="0%">
                  <c:v>0.158</c:v>
                </c:pt>
                <c:pt idx="6" formatCode="0%">
                  <c:v>0.16699999999999998</c:v>
                </c:pt>
              </c:numCache>
            </c:numRef>
          </c:val>
        </c:ser>
        <c:ser>
          <c:idx val="1"/>
          <c:order val="1"/>
          <c:tx>
            <c:strRef>
              <c:f>Sheet1!$A$3</c:f>
              <c:strCache>
                <c:ptCount val="1"/>
                <c:pt idx="0">
                  <c:v>No</c:v>
                </c:pt>
              </c:strCache>
            </c:strRef>
          </c:tx>
          <c:spPr>
            <a:solidFill>
              <a:srgbClr val="FFCD00"/>
            </a:solidFill>
          </c:spPr>
          <c:invertIfNegative val="0"/>
          <c:dLbls>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Sheet1!$B$3:$H$3</c:f>
              <c:numCache>
                <c:formatCode>General</c:formatCode>
                <c:ptCount val="7"/>
                <c:pt idx="0" formatCode="0%">
                  <c:v>0.25800000000000001</c:v>
                </c:pt>
                <c:pt idx="2" formatCode="0%">
                  <c:v>0.5</c:v>
                </c:pt>
                <c:pt idx="3" formatCode="0%">
                  <c:v>0.30299999999999999</c:v>
                </c:pt>
                <c:pt idx="4" formatCode="0%">
                  <c:v>0.28000000000000003</c:v>
                </c:pt>
                <c:pt idx="5" formatCode="0%">
                  <c:v>0.158</c:v>
                </c:pt>
                <c:pt idx="6" formatCode="0%">
                  <c:v>0</c:v>
                </c:pt>
              </c:numCache>
            </c:numRef>
          </c:val>
        </c:ser>
        <c:ser>
          <c:idx val="2"/>
          <c:order val="2"/>
          <c:tx>
            <c:strRef>
              <c:f>Sheet1!$A$4</c:f>
              <c:strCache>
                <c:ptCount val="1"/>
                <c:pt idx="0">
                  <c:v>Sí</c:v>
                </c:pt>
              </c:strCache>
            </c:strRef>
          </c:tx>
          <c:spPr>
            <a:solidFill>
              <a:srgbClr val="8DC63F"/>
            </a:solidFill>
          </c:spPr>
          <c:invertIfNegative val="0"/>
          <c:dLbls>
            <c:spPr>
              <a:noFill/>
              <a:ln>
                <a:noFill/>
              </a:ln>
              <a:effectLst/>
            </c:spPr>
            <c:txPr>
              <a:bodyPr/>
              <a:lstStyle/>
              <a:p>
                <a:pPr algn="ctr">
                  <a:defRPr lang="es-ES" sz="1200" b="0" i="0" u="none" strike="noStrike" kern="1200" baseline="0">
                    <a:solidFill>
                      <a:srgbClr val="FFFFFF"/>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2">
                  <c:v>Menos de 6</c:v>
                </c:pt>
                <c:pt idx="3">
                  <c:v>De 6 a 10</c:v>
                </c:pt>
                <c:pt idx="4">
                  <c:v>De 11 a 13</c:v>
                </c:pt>
                <c:pt idx="5">
                  <c:v>De 14 a 16</c:v>
                </c:pt>
                <c:pt idx="6">
                  <c:v>17 o 18 años</c:v>
                </c:pt>
              </c:strCache>
            </c:strRef>
          </c:cat>
          <c:val>
            <c:numRef>
              <c:f>Sheet1!$B$4:$H$4</c:f>
              <c:numCache>
                <c:formatCode>General</c:formatCode>
                <c:ptCount val="7"/>
                <c:pt idx="0" formatCode="0%">
                  <c:v>0.53900000000000003</c:v>
                </c:pt>
                <c:pt idx="2" formatCode="0%">
                  <c:v>0.16699999999999998</c:v>
                </c:pt>
                <c:pt idx="3" formatCode="0%">
                  <c:v>0.42399999999999999</c:v>
                </c:pt>
                <c:pt idx="4" formatCode="0%">
                  <c:v>0.6</c:v>
                </c:pt>
                <c:pt idx="5" formatCode="0%">
                  <c:v>0.68400000000000005</c:v>
                </c:pt>
                <c:pt idx="6" formatCode="0%">
                  <c:v>0.83299999999999996</c:v>
                </c:pt>
              </c:numCache>
            </c:numRef>
          </c:val>
        </c:ser>
        <c:dLbls>
          <c:showLegendKey val="0"/>
          <c:showVal val="0"/>
          <c:showCatName val="0"/>
          <c:showSerName val="0"/>
          <c:showPercent val="0"/>
          <c:showBubbleSize val="0"/>
        </c:dLbls>
        <c:gapWidth val="43"/>
        <c:overlap val="100"/>
        <c:axId val="510456640"/>
        <c:axId val="510457200"/>
      </c:barChart>
      <c:catAx>
        <c:axId val="51045664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10457200"/>
        <c:crosses val="autoZero"/>
        <c:auto val="1"/>
        <c:lblAlgn val="ctr"/>
        <c:lblOffset val="100"/>
        <c:noMultiLvlLbl val="0"/>
      </c:catAx>
      <c:valAx>
        <c:axId val="51045720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10456640"/>
        <c:crosses val="autoZero"/>
        <c:crossBetween val="between"/>
      </c:valAx>
    </c:plotArea>
    <c:legend>
      <c:legendPos val="l"/>
      <c:layout>
        <c:manualLayout>
          <c:xMode val="edge"/>
          <c:yMode val="edge"/>
          <c:x val="0.18515703728822344"/>
          <c:y val="0.12903618717709489"/>
          <c:w val="0.10971019203178768"/>
          <c:h val="0.6181582279762563"/>
        </c:manualLayout>
      </c:layout>
      <c:overlay val="0"/>
      <c:txPr>
        <a:bodyPr/>
        <a:lstStyle/>
        <a:p>
          <a:pPr>
            <a:defRPr sz="105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483861716773509"/>
          <c:y val="4.3074441344954285E-2"/>
          <c:w val="0.61199409089490009"/>
          <c:h val="0.78782691585815456"/>
        </c:manualLayout>
      </c:layout>
      <c:barChart>
        <c:barDir val="col"/>
        <c:grouping val="percentStacked"/>
        <c:varyColors val="0"/>
        <c:ser>
          <c:idx val="0"/>
          <c:order val="0"/>
          <c:tx>
            <c:strRef>
              <c:f>Sheet1!$A$2</c:f>
              <c:strCache>
                <c:ptCount val="1"/>
                <c:pt idx="0">
                  <c:v>No contesta</c:v>
                </c:pt>
              </c:strCache>
            </c:strRef>
          </c:tx>
          <c:spPr>
            <a:solidFill>
              <a:schemeClr val="bg2">
                <a:lumMod val="60000"/>
                <a:lumOff val="40000"/>
              </a:schemeClr>
            </a:solidFill>
          </c:spPr>
          <c:invertIfNegative val="0"/>
          <c:dLbls>
            <c:dLbl>
              <c:idx val="0"/>
              <c:layout>
                <c:manualLayout>
                  <c:x val="-3.0917872514413022E-3"/>
                  <c:y val="1.09744094488188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7294681286032563E-3"/>
                  <c:y val="-1.065179352580927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6682111479835185E-17"/>
                  <c:y val="1.05462598425196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4.6376808771619532E-3"/>
                  <c:y val="-1.04166666666666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6376808771619532E-3"/>
                  <c:y val="-5.37592957130358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5458936257206511E-3"/>
                  <c:y val="1.697287839020122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1336422295967037E-16"/>
                  <c:y val="4.5557195975503059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nchor="t" anchorCtr="0"/>
              <a:lstStyle/>
              <a:p>
                <a:pPr algn="ctr">
                  <a:defRPr lang="es-ES" sz="1200" b="0"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0%</c:formatCode>
                <c:ptCount val="1"/>
                <c:pt idx="0">
                  <c:v>0.113</c:v>
                </c:pt>
              </c:numCache>
            </c:numRef>
          </c:val>
        </c:ser>
        <c:ser>
          <c:idx val="1"/>
          <c:order val="1"/>
          <c:tx>
            <c:strRef>
              <c:f>Sheet1!$A$3</c:f>
              <c:strCache>
                <c:ptCount val="1"/>
                <c:pt idx="0">
                  <c:v>No</c:v>
                </c:pt>
              </c:strCache>
            </c:strRef>
          </c:tx>
          <c:spPr>
            <a:solidFill>
              <a:srgbClr val="FFCD00"/>
            </a:solidFill>
          </c:spPr>
          <c:invertIfNegative val="0"/>
          <c:dLbls>
            <c:numFmt formatCode="0%" sourceLinked="0"/>
            <c:spPr>
              <a:noFill/>
              <a:ln>
                <a:noFill/>
              </a:ln>
              <a:effectLst/>
            </c:spPr>
            <c:txPr>
              <a:bodyPr/>
              <a:lstStyle/>
              <a:p>
                <a:pPr>
                  <a:defRPr sz="12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0%</c:formatCode>
                <c:ptCount val="1"/>
                <c:pt idx="0">
                  <c:v>0.14599999999999999</c:v>
                </c:pt>
              </c:numCache>
            </c:numRef>
          </c:val>
        </c:ser>
        <c:ser>
          <c:idx val="2"/>
          <c:order val="2"/>
          <c:tx>
            <c:strRef>
              <c:f>Sheet1!$A$4</c:f>
              <c:strCache>
                <c:ptCount val="1"/>
                <c:pt idx="0">
                  <c:v>Sí</c:v>
                </c:pt>
              </c:strCache>
            </c:strRef>
          </c:tx>
          <c:spPr>
            <a:solidFill>
              <a:srgbClr val="92D050"/>
            </a:solidFill>
          </c:spPr>
          <c:invertIfNegative val="0"/>
          <c:dLbls>
            <c:numFmt formatCode="0%" sourceLinked="0"/>
            <c:spPr>
              <a:noFill/>
              <a:ln>
                <a:noFill/>
              </a:ln>
              <a:effectLst/>
            </c:spPr>
            <c:txPr>
              <a:bodyPr/>
              <a:lstStyle/>
              <a:p>
                <a:pPr algn="ctr">
                  <a:defRPr lang="es-ES" sz="12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Sheet1!$B$4</c:f>
              <c:numCache>
                <c:formatCode>0%</c:formatCode>
                <c:ptCount val="1"/>
                <c:pt idx="0">
                  <c:v>0.74199999999999999</c:v>
                </c:pt>
              </c:numCache>
            </c:numRef>
          </c:val>
        </c:ser>
        <c:dLbls>
          <c:showLegendKey val="0"/>
          <c:showVal val="0"/>
          <c:showCatName val="0"/>
          <c:showSerName val="0"/>
          <c:showPercent val="0"/>
          <c:showBubbleSize val="0"/>
        </c:dLbls>
        <c:gapWidth val="43"/>
        <c:overlap val="100"/>
        <c:axId val="510460560"/>
        <c:axId val="510461120"/>
      </c:barChart>
      <c:catAx>
        <c:axId val="510460560"/>
        <c:scaling>
          <c:orientation val="minMax"/>
        </c:scaling>
        <c:delete val="0"/>
        <c:axPos val="b"/>
        <c:numFmt formatCode="General" sourceLinked="1"/>
        <c:majorTickMark val="none"/>
        <c:minorTickMark val="none"/>
        <c:tickLblPos val="nextTo"/>
        <c:spPr>
          <a:ln w="98425" cmpd="sng">
            <a:solidFill>
              <a:srgbClr val="000000"/>
            </a:solidFill>
          </a:ln>
        </c:spPr>
        <c:txPr>
          <a:bodyPr rot="0" vert="horz" anchor="ctr"/>
          <a:lstStyle/>
          <a:p>
            <a:pPr>
              <a:defRPr sz="1100" cap="all" baseline="0">
                <a:solidFill>
                  <a:srgbClr val="5F5F5F"/>
                </a:solidFill>
              </a:defRPr>
            </a:pPr>
            <a:endParaRPr lang="es-ES"/>
          </a:p>
        </c:txPr>
        <c:crossAx val="510461120"/>
        <c:crosses val="autoZero"/>
        <c:auto val="1"/>
        <c:lblAlgn val="ctr"/>
        <c:lblOffset val="100"/>
        <c:noMultiLvlLbl val="0"/>
      </c:catAx>
      <c:valAx>
        <c:axId val="510461120"/>
        <c:scaling>
          <c:orientation val="minMax"/>
        </c:scaling>
        <c:delete val="0"/>
        <c:axPos val="l"/>
        <c:numFmt formatCode="0%" sourceLinked="1"/>
        <c:majorTickMark val="none"/>
        <c:minorTickMark val="none"/>
        <c:tickLblPos val="nextTo"/>
        <c:spPr>
          <a:noFill/>
          <a:ln>
            <a:solidFill>
              <a:srgbClr val="000000"/>
            </a:solidFill>
          </a:ln>
        </c:spPr>
        <c:txPr>
          <a:bodyPr/>
          <a:lstStyle/>
          <a:p>
            <a:pPr>
              <a:defRPr sz="700" baseline="0">
                <a:solidFill>
                  <a:srgbClr val="5F5F5F"/>
                </a:solidFill>
              </a:defRPr>
            </a:pPr>
            <a:endParaRPr lang="es-ES"/>
          </a:p>
        </c:txPr>
        <c:crossAx val="510460560"/>
        <c:crosses val="autoZero"/>
        <c:crossBetween val="between"/>
      </c:valAx>
    </c:plotArea>
    <c:legend>
      <c:legendPos val="l"/>
      <c:layout>
        <c:manualLayout>
          <c:xMode val="edge"/>
          <c:yMode val="edge"/>
          <c:x val="2.6615009425337594E-2"/>
          <c:y val="0.18046736643391281"/>
          <c:w val="0.2733497094487386"/>
          <c:h val="0.5944207606269557"/>
        </c:manualLayout>
      </c:layout>
      <c:overlay val="0"/>
      <c:txPr>
        <a:bodyPr/>
        <a:lstStyle/>
        <a:p>
          <a:pPr>
            <a:defRPr sz="1050">
              <a:solidFill>
                <a:srgbClr val="5F5F5F"/>
              </a:solidFill>
            </a:defRPr>
          </a:pPr>
          <a:endParaRPr lang="es-ES"/>
        </a:p>
      </c:txPr>
    </c:legend>
    <c:plotVisOnly val="1"/>
    <c:dispBlanksAs val="gap"/>
    <c:showDLblsOverMax val="0"/>
  </c:chart>
  <c:txPr>
    <a:bodyPr/>
    <a:lstStyle/>
    <a:p>
      <a:pPr>
        <a:defRPr sz="1000" baseline="0"/>
      </a:pPr>
      <a:endParaRPr lang="es-E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50447265520383"/>
          <c:y val="2.3389772668411538E-2"/>
          <c:w val="0.46853424571928509"/>
          <c:h val="0.90214321189278457"/>
        </c:manualLayout>
      </c:layout>
      <c:barChart>
        <c:barDir val="bar"/>
        <c:grouping val="clustered"/>
        <c:varyColors val="0"/>
        <c:ser>
          <c:idx val="0"/>
          <c:order val="0"/>
          <c:spPr>
            <a:solidFill>
              <a:srgbClr val="00B050"/>
            </a:solidFill>
            <a:ln w="16260">
              <a:noFill/>
            </a:ln>
          </c:spPr>
          <c:invertIfNegative val="0"/>
          <c:dLbls>
            <c:numFmt formatCode="0%" sourceLinked="0"/>
            <c:spPr>
              <a:noFill/>
              <a:ln w="16260">
                <a:noFill/>
              </a:ln>
            </c:spPr>
            <c:txPr>
              <a:bodyPr/>
              <a:lstStyle/>
              <a:p>
                <a:pPr>
                  <a:defRPr sz="12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Miembros preparados de la
Asociación de Diabéticos</c:v>
                </c:pt>
                <c:pt idx="1">
                  <c:v>El equipo sanitario que le
atiende (fuera del centro
escolar)</c:v>
                </c:pt>
                <c:pt idx="2">
                  <c:v>El tutor</c:v>
                </c:pt>
                <c:pt idx="3">
                  <c:v>Los padres</c:v>
                </c:pt>
                <c:pt idx="4">
                  <c:v>El enfermero del centro</c:v>
                </c:pt>
                <c:pt idx="5">
                  <c:v>Otras personas</c:v>
                </c:pt>
              </c:strCache>
            </c:strRef>
          </c:cat>
          <c:val>
            <c:numRef>
              <c:f>Sheet1!$B$2:$B$7</c:f>
              <c:numCache>
                <c:formatCode>0%</c:formatCode>
                <c:ptCount val="6"/>
                <c:pt idx="0">
                  <c:v>0.39399999999999996</c:v>
                </c:pt>
                <c:pt idx="1">
                  <c:v>0.379</c:v>
                </c:pt>
                <c:pt idx="2">
                  <c:v>9.0999999999999998E-2</c:v>
                </c:pt>
                <c:pt idx="3">
                  <c:v>4.4999999999999998E-2</c:v>
                </c:pt>
                <c:pt idx="4">
                  <c:v>4.4999999999999998E-2</c:v>
                </c:pt>
                <c:pt idx="5">
                  <c:v>1.4999999999999999E-2</c:v>
                </c:pt>
              </c:numCache>
            </c:numRef>
          </c:val>
        </c:ser>
        <c:dLbls>
          <c:showLegendKey val="0"/>
          <c:showVal val="0"/>
          <c:showCatName val="0"/>
          <c:showSerName val="0"/>
          <c:showPercent val="0"/>
          <c:showBubbleSize val="0"/>
        </c:dLbls>
        <c:gapWidth val="50"/>
        <c:axId val="511504304"/>
        <c:axId val="511504864"/>
      </c:barChart>
      <c:catAx>
        <c:axId val="511504304"/>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100" b="0" i="0" u="none" strike="noStrike" baseline="0">
                <a:solidFill>
                  <a:schemeClr val="tx1"/>
                </a:solidFill>
                <a:latin typeface="+mn-lt"/>
                <a:ea typeface="Arial"/>
                <a:cs typeface="Arial"/>
              </a:defRPr>
            </a:pPr>
            <a:endParaRPr lang="es-ES"/>
          </a:p>
        </c:txPr>
        <c:crossAx val="511504864"/>
        <c:crosses val="autoZero"/>
        <c:auto val="1"/>
        <c:lblAlgn val="ctr"/>
        <c:lblOffset val="100"/>
        <c:tickLblSkip val="1"/>
        <c:tickMarkSkip val="1"/>
        <c:noMultiLvlLbl val="0"/>
      </c:catAx>
      <c:valAx>
        <c:axId val="511504864"/>
        <c:scaling>
          <c:orientation val="minMax"/>
          <c:max val="1"/>
          <c:min val="0"/>
        </c:scaling>
        <c:delete val="1"/>
        <c:axPos val="t"/>
        <c:numFmt formatCode="0%" sourceLinked="1"/>
        <c:majorTickMark val="out"/>
        <c:minorTickMark val="none"/>
        <c:tickLblPos val="nextTo"/>
        <c:crossAx val="511504304"/>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49884751635907"/>
          <c:y val="4.3718100475369732E-2"/>
          <c:w val="0.50840632396392493"/>
          <c:h val="0.94797998096973091"/>
        </c:manualLayout>
      </c:layout>
      <c:barChart>
        <c:barDir val="bar"/>
        <c:grouping val="clustered"/>
        <c:varyColors val="0"/>
        <c:ser>
          <c:idx val="0"/>
          <c:order val="0"/>
          <c:spPr>
            <a:solidFill>
              <a:srgbClr val="0070C0"/>
            </a:solidFill>
            <a:ln w="16260">
              <a:noFill/>
            </a:ln>
          </c:spPr>
          <c:invertIfNegative val="0"/>
          <c:dLbls>
            <c:numFmt formatCode="0%" sourceLinked="0"/>
            <c:spPr>
              <a:noFill/>
              <a:ln w="16260">
                <a:noFill/>
              </a:ln>
            </c:spPr>
            <c:txPr>
              <a:bodyPr/>
              <a:lstStyle/>
              <a:p>
                <a:pPr>
                  <a:defRPr sz="1100" b="1" i="0" u="none" strike="noStrike" baseline="0">
                    <a:solidFill>
                      <a:schemeClr val="tx1"/>
                    </a:solidFill>
                    <a:latin typeface="+mn-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Sheet1!$A$7:$A$13</c:f>
              <c:strCache>
                <c:ptCount val="7"/>
                <c:pt idx="0">
                  <c:v>Que los profesores tengan
mayor información sobre la
diabetes</c:v>
                </c:pt>
                <c:pt idx="1">
                  <c:v>Que los profesores tengan
información de emergencia
 en su clase y en las áreas comunes</c:v>
                </c:pt>
                <c:pt idx="2">
                  <c:v>Que haya un enfermero</c:v>
                </c:pt>
                <c:pt idx="3">
                  <c:v>Que haya en el colegio
glucagón y que lo sepan
administrar</c:v>
                </c:pt>
                <c:pt idx="4">
                  <c:v>Que los compañeros tengan
información sobre la diabetes</c:v>
                </c:pt>
                <c:pt idx="5">
                  <c:v>Que haya en el colegio zumos
o glucosa</c:v>
                </c:pt>
                <c:pt idx="6">
                  <c:v>Otras</c:v>
                </c:pt>
              </c:strCache>
            </c:strRef>
          </c:cat>
          <c:val>
            <c:numRef>
              <c:f>Sheet1!$B$7:$B$13</c:f>
              <c:numCache>
                <c:formatCode>0%</c:formatCode>
                <c:ptCount val="7"/>
                <c:pt idx="0">
                  <c:v>0.77500000000000002</c:v>
                </c:pt>
                <c:pt idx="1">
                  <c:v>0.753</c:v>
                </c:pt>
                <c:pt idx="2">
                  <c:v>0.68500000000000005</c:v>
                </c:pt>
                <c:pt idx="3">
                  <c:v>0.60699999999999998</c:v>
                </c:pt>
                <c:pt idx="4">
                  <c:v>0.46100000000000002</c:v>
                </c:pt>
                <c:pt idx="5">
                  <c:v>0.371</c:v>
                </c:pt>
                <c:pt idx="6">
                  <c:v>1.1000000000000001E-2</c:v>
                </c:pt>
              </c:numCache>
            </c:numRef>
          </c:val>
        </c:ser>
        <c:dLbls>
          <c:showLegendKey val="0"/>
          <c:showVal val="0"/>
          <c:showCatName val="0"/>
          <c:showSerName val="0"/>
          <c:showPercent val="0"/>
          <c:showBubbleSize val="0"/>
        </c:dLbls>
        <c:gapWidth val="50"/>
        <c:axId val="511506544"/>
        <c:axId val="511507104"/>
      </c:barChart>
      <c:catAx>
        <c:axId val="511506544"/>
        <c:scaling>
          <c:orientation val="maxMin"/>
        </c:scaling>
        <c:delete val="0"/>
        <c:axPos val="l"/>
        <c:numFmt formatCode="General" sourceLinked="1"/>
        <c:majorTickMark val="none"/>
        <c:minorTickMark val="none"/>
        <c:tickLblPos val="nextTo"/>
        <c:spPr>
          <a:ln w="63500">
            <a:solidFill>
              <a:schemeClr val="tx1"/>
            </a:solidFill>
          </a:ln>
        </c:spPr>
        <c:txPr>
          <a:bodyPr rot="0" vert="horz"/>
          <a:lstStyle/>
          <a:p>
            <a:pPr>
              <a:defRPr sz="1050" b="0" i="0" u="none" strike="noStrike" baseline="0">
                <a:solidFill>
                  <a:schemeClr val="tx1"/>
                </a:solidFill>
                <a:latin typeface="+mn-lt"/>
                <a:ea typeface="Arial"/>
                <a:cs typeface="Arial"/>
              </a:defRPr>
            </a:pPr>
            <a:endParaRPr lang="es-ES"/>
          </a:p>
        </c:txPr>
        <c:crossAx val="511507104"/>
        <c:crosses val="autoZero"/>
        <c:auto val="1"/>
        <c:lblAlgn val="ctr"/>
        <c:lblOffset val="100"/>
        <c:tickLblSkip val="1"/>
        <c:tickMarkSkip val="1"/>
        <c:noMultiLvlLbl val="0"/>
      </c:catAx>
      <c:valAx>
        <c:axId val="511507104"/>
        <c:scaling>
          <c:orientation val="minMax"/>
          <c:max val="1"/>
          <c:min val="0"/>
        </c:scaling>
        <c:delete val="1"/>
        <c:axPos val="t"/>
        <c:numFmt formatCode="0%" sourceLinked="1"/>
        <c:majorTickMark val="out"/>
        <c:minorTickMark val="none"/>
        <c:tickLblPos val="nextTo"/>
        <c:crossAx val="511506544"/>
        <c:crosses val="autoZero"/>
        <c:crossBetween val="between"/>
      </c:valAx>
      <c:spPr>
        <a:noFill/>
        <a:ln w="16260">
          <a:noFill/>
        </a:ln>
      </c:spPr>
    </c:plotArea>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21406411582212E-2"/>
          <c:y val="5.0802139037433157E-2"/>
          <c:w val="0.97518097207859356"/>
          <c:h val="0.86631016042780751"/>
        </c:manualLayout>
      </c:layout>
      <c:barChart>
        <c:barDir val="col"/>
        <c:grouping val="clustered"/>
        <c:varyColors val="0"/>
        <c:ser>
          <c:idx val="1"/>
          <c:order val="0"/>
          <c:tx>
            <c:strRef>
              <c:f>Sheet1!$B$1</c:f>
              <c:strCache>
                <c:ptCount val="1"/>
                <c:pt idx="0">
                  <c:v>total</c:v>
                </c:pt>
              </c:strCache>
            </c:strRef>
          </c:tx>
          <c:spPr>
            <a:solidFill>
              <a:srgbClr val="00B0F0"/>
            </a:solidFill>
            <a:ln w="15256">
              <a:noFill/>
            </a:ln>
            <a:effectLst/>
          </c:spPr>
          <c:invertIfNegative val="0"/>
          <c:dLbls>
            <c:numFmt formatCode="#,##0" sourceLinked="0"/>
            <c:spPr>
              <a:noFill/>
              <a:ln>
                <a:noFill/>
              </a:ln>
              <a:effectLst/>
            </c:spPr>
            <c:txPr>
              <a:bodyPr/>
              <a:lstStyle/>
              <a:p>
                <a:pPr>
                  <a:defRPr>
                    <a:latin typeface="+mj-lt"/>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 año</c:v>
                </c:pt>
                <c:pt idx="1">
                  <c:v>2 años</c:v>
                </c:pt>
                <c:pt idx="2">
                  <c:v>3 años</c:v>
                </c:pt>
                <c:pt idx="3">
                  <c:v>4 años </c:v>
                </c:pt>
                <c:pt idx="4">
                  <c:v>5 años </c:v>
                </c:pt>
                <c:pt idx="5">
                  <c:v>6 años </c:v>
                </c:pt>
                <c:pt idx="6">
                  <c:v>7 años </c:v>
                </c:pt>
                <c:pt idx="7">
                  <c:v>8 años </c:v>
                </c:pt>
                <c:pt idx="8">
                  <c:v>9 años </c:v>
                </c:pt>
                <c:pt idx="9">
                  <c:v>10 años </c:v>
                </c:pt>
                <c:pt idx="10">
                  <c:v>Más de 10 años</c:v>
                </c:pt>
              </c:strCache>
            </c:strRef>
          </c:cat>
          <c:val>
            <c:numRef>
              <c:f>Sheet1!$B$2:$B$12</c:f>
              <c:numCache>
                <c:formatCode>General</c:formatCode>
                <c:ptCount val="11"/>
                <c:pt idx="0">
                  <c:v>18</c:v>
                </c:pt>
                <c:pt idx="1">
                  <c:v>15</c:v>
                </c:pt>
                <c:pt idx="2">
                  <c:v>7</c:v>
                </c:pt>
                <c:pt idx="3">
                  <c:v>11</c:v>
                </c:pt>
                <c:pt idx="4">
                  <c:v>13</c:v>
                </c:pt>
                <c:pt idx="5">
                  <c:v>12</c:v>
                </c:pt>
                <c:pt idx="6">
                  <c:v>1</c:v>
                </c:pt>
                <c:pt idx="7">
                  <c:v>7</c:v>
                </c:pt>
                <c:pt idx="8">
                  <c:v>4</c:v>
                </c:pt>
                <c:pt idx="9">
                  <c:v>1</c:v>
                </c:pt>
                <c:pt idx="10">
                  <c:v>11</c:v>
                </c:pt>
              </c:numCache>
            </c:numRef>
          </c:val>
        </c:ser>
        <c:dLbls>
          <c:showLegendKey val="0"/>
          <c:showVal val="1"/>
          <c:showCatName val="0"/>
          <c:showSerName val="0"/>
          <c:showPercent val="0"/>
          <c:showBubbleSize val="0"/>
        </c:dLbls>
        <c:gapWidth val="20"/>
        <c:axId val="418076224"/>
        <c:axId val="418080704"/>
      </c:barChart>
      <c:catAx>
        <c:axId val="418076224"/>
        <c:scaling>
          <c:orientation val="minMax"/>
        </c:scaling>
        <c:delete val="0"/>
        <c:axPos val="b"/>
        <c:numFmt formatCode="General" sourceLinked="1"/>
        <c:majorTickMark val="out"/>
        <c:minorTickMark val="none"/>
        <c:tickLblPos val="nextTo"/>
        <c:spPr>
          <a:ln w="1907">
            <a:solidFill>
              <a:schemeClr val="tx1"/>
            </a:solidFill>
            <a:prstDash val="solid"/>
          </a:ln>
        </c:spPr>
        <c:txPr>
          <a:bodyPr rot="0" vert="horz"/>
          <a:lstStyle/>
          <a:p>
            <a:pPr>
              <a:defRPr sz="1000" b="0" i="0" u="none" strike="noStrike" baseline="0">
                <a:solidFill>
                  <a:schemeClr val="tx1"/>
                </a:solidFill>
                <a:latin typeface="+mj-lt"/>
                <a:ea typeface="Arial"/>
                <a:cs typeface="Arial"/>
              </a:defRPr>
            </a:pPr>
            <a:endParaRPr lang="es-ES"/>
          </a:p>
        </c:txPr>
        <c:crossAx val="418080704"/>
        <c:crosses val="autoZero"/>
        <c:auto val="1"/>
        <c:lblAlgn val="ctr"/>
        <c:lblOffset val="100"/>
        <c:tickLblSkip val="1"/>
        <c:tickMarkSkip val="1"/>
        <c:noMultiLvlLbl val="0"/>
      </c:catAx>
      <c:valAx>
        <c:axId val="418080704"/>
        <c:scaling>
          <c:orientation val="minMax"/>
          <c:max val="100"/>
        </c:scaling>
        <c:delete val="0"/>
        <c:axPos val="l"/>
        <c:numFmt formatCode="General" sourceLinked="1"/>
        <c:majorTickMark val="out"/>
        <c:minorTickMark val="none"/>
        <c:tickLblPos val="nextTo"/>
        <c:spPr>
          <a:ln w="1907">
            <a:solidFill>
              <a:schemeClr val="tx1"/>
            </a:solidFill>
            <a:prstDash val="solid"/>
          </a:ln>
        </c:spPr>
        <c:txPr>
          <a:bodyPr rot="0" vert="horz"/>
          <a:lstStyle/>
          <a:p>
            <a:pPr>
              <a:defRPr sz="556" b="0" i="0" u="none" strike="noStrike" baseline="0">
                <a:solidFill>
                  <a:schemeClr val="tx1"/>
                </a:solidFill>
                <a:latin typeface="Trebuchet MS"/>
                <a:ea typeface="Trebuchet MS"/>
                <a:cs typeface="Trebuchet MS"/>
              </a:defRPr>
            </a:pPr>
            <a:endParaRPr lang="es-ES"/>
          </a:p>
        </c:txPr>
        <c:crossAx val="418076224"/>
        <c:crosses val="autoZero"/>
        <c:crossBetween val="between"/>
        <c:majorUnit val="10"/>
      </c:valAx>
      <c:spPr>
        <a:noFill/>
        <a:ln w="15256">
          <a:noFill/>
        </a:ln>
      </c:spPr>
    </c:plotArea>
    <c:plotVisOnly val="1"/>
    <c:dispBlanksAs val="gap"/>
    <c:showDLblsOverMax val="0"/>
  </c:chart>
  <c:spPr>
    <a:noFill/>
    <a:ln>
      <a:noFill/>
    </a:ln>
  </c:spPr>
  <c:txPr>
    <a:bodyPr/>
    <a:lstStyle/>
    <a:p>
      <a:pPr>
        <a:defRPr sz="1081" b="1" i="0" u="none" strike="noStrike" baseline="0">
          <a:solidFill>
            <a:schemeClr val="tx1"/>
          </a:solidFill>
          <a:latin typeface="Arial"/>
          <a:ea typeface="Arial"/>
          <a:cs typeface="Arial"/>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576A636E-637B-46FB-9630-B39162DCA743}" type="datetimeFigureOut">
              <a:rPr lang="en-US" smtClean="0"/>
              <a:pPr/>
              <a:t>5/8/2015</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BB30213-3389-4756-ADED-F048FFEFDAC9}" type="slidenum">
              <a:rPr lang="en-US" smtClean="0"/>
              <a:pPr/>
              <a:t>‹Nº›</a:t>
            </a:fld>
            <a:endParaRPr lang="en-US"/>
          </a:p>
        </p:txBody>
      </p:sp>
    </p:spTree>
    <p:extLst>
      <p:ext uri="{BB962C8B-B14F-4D97-AF65-F5344CB8AC3E}">
        <p14:creationId xmlns:p14="http://schemas.microsoft.com/office/powerpoint/2010/main" val="238876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pPr/>
              <a:t>2</a:t>
            </a:fld>
            <a:endParaRPr lang="en-US"/>
          </a:p>
        </p:txBody>
      </p:sp>
    </p:spTree>
    <p:extLst>
      <p:ext uri="{BB962C8B-B14F-4D97-AF65-F5344CB8AC3E}">
        <p14:creationId xmlns:p14="http://schemas.microsoft.com/office/powerpoint/2010/main" val="366009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pPr/>
              <a:t>4</a:t>
            </a:fld>
            <a:endParaRPr lang="en-US"/>
          </a:p>
        </p:txBody>
      </p:sp>
    </p:spTree>
    <p:extLst>
      <p:ext uri="{BB962C8B-B14F-4D97-AF65-F5344CB8AC3E}">
        <p14:creationId xmlns:p14="http://schemas.microsoft.com/office/powerpoint/2010/main" val="366009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80429" indent="-298887" eaLnBrk="0" hangingPunct="0">
              <a:spcBef>
                <a:spcPct val="30000"/>
              </a:spcBef>
              <a:defRPr sz="1200">
                <a:solidFill>
                  <a:schemeClr val="tx1"/>
                </a:solidFill>
                <a:latin typeface="Calibri" pitchFamily="34" charset="0"/>
                <a:ea typeface="ＭＳ Ｐゴシック" pitchFamily="34" charset="-128"/>
              </a:defRPr>
            </a:lvl2pPr>
            <a:lvl3pPr marL="1200531" indent="-239111" eaLnBrk="0" hangingPunct="0">
              <a:spcBef>
                <a:spcPct val="30000"/>
              </a:spcBef>
              <a:defRPr sz="1200">
                <a:solidFill>
                  <a:schemeClr val="tx1"/>
                </a:solidFill>
                <a:latin typeface="Calibri" pitchFamily="34" charset="0"/>
                <a:ea typeface="ＭＳ Ｐゴシック" pitchFamily="34" charset="-128"/>
              </a:defRPr>
            </a:lvl3pPr>
            <a:lvl4pPr marL="1680410" indent="-239111" eaLnBrk="0" hangingPunct="0">
              <a:spcBef>
                <a:spcPct val="30000"/>
              </a:spcBef>
              <a:defRPr sz="1200">
                <a:solidFill>
                  <a:schemeClr val="tx1"/>
                </a:solidFill>
                <a:latin typeface="Calibri" pitchFamily="34" charset="0"/>
                <a:ea typeface="ＭＳ Ｐゴシック" pitchFamily="34" charset="-128"/>
              </a:defRPr>
            </a:lvl4pPr>
            <a:lvl5pPr marL="2160291" indent="-239111" eaLnBrk="0" hangingPunct="0">
              <a:spcBef>
                <a:spcPct val="30000"/>
              </a:spcBef>
              <a:defRPr sz="1200">
                <a:solidFill>
                  <a:schemeClr val="tx1"/>
                </a:solidFill>
                <a:latin typeface="Calibri" pitchFamily="34" charset="0"/>
                <a:ea typeface="ＭＳ Ｐゴシック" pitchFamily="34" charset="-128"/>
              </a:defRPr>
            </a:lvl5pPr>
            <a:lvl6pPr marL="2638511" indent="-239111" defTabSz="47822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116731" indent="-239111" defTabSz="47822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94950" indent="-239111" defTabSz="47822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73170" indent="-239111" defTabSz="47822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FB89B86-4A7D-41C2-A561-50BBFFBE1FCC}" type="slidenum">
              <a:rPr lang="en-US" altLang="es-ES" smtClean="0">
                <a:solidFill>
                  <a:prstClr val="black"/>
                </a:solidFill>
              </a:rPr>
              <a:pPr eaLnBrk="1" hangingPunct="1">
                <a:spcBef>
                  <a:spcPct val="0"/>
                </a:spcBef>
              </a:pPr>
              <a:t>5</a:t>
            </a:fld>
            <a:endParaRPr lang="en-US" altLang="es-ES" smtClean="0">
              <a:solidFill>
                <a:prstClr val="black"/>
              </a:solidFill>
            </a:endParaRPr>
          </a:p>
        </p:txBody>
      </p:sp>
    </p:spTree>
    <p:extLst>
      <p:ext uri="{BB962C8B-B14F-4D97-AF65-F5344CB8AC3E}">
        <p14:creationId xmlns:p14="http://schemas.microsoft.com/office/powerpoint/2010/main" val="216359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BB30213-3389-4756-ADED-F048FFEFDAC9}" type="slidenum">
              <a:rPr lang="en-US" smtClean="0"/>
              <a:pPr/>
              <a:t>51</a:t>
            </a:fld>
            <a:endParaRPr lang="en-US"/>
          </a:p>
        </p:txBody>
      </p:sp>
    </p:spTree>
    <p:extLst>
      <p:ext uri="{BB962C8B-B14F-4D97-AF65-F5344CB8AC3E}">
        <p14:creationId xmlns:p14="http://schemas.microsoft.com/office/powerpoint/2010/main" val="1697270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3" name="Picture 12" descr="PPT-White-Cover-Graphic.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276600" y="2835276"/>
            <a:ext cx="5667603" cy="1310218"/>
          </a:xfrm>
        </p:spPr>
        <p:txBody>
          <a:bodyPr wrap="square" tIns="0" bIns="0">
            <a:noAutofit/>
          </a:bodyPr>
          <a:lstStyle>
            <a:lvl1pPr algn="r">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276600" y="4154504"/>
            <a:ext cx="5667603"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ext Placeholder 2"/>
          <p:cNvSpPr>
            <a:spLocks noGrp="1"/>
          </p:cNvSpPr>
          <p:nvPr>
            <p:ph type="body" idx="17"/>
          </p:nvPr>
        </p:nvSpPr>
        <p:spPr>
          <a:xfrm>
            <a:off x="6040439" y="5998464"/>
            <a:ext cx="2891063" cy="697394"/>
          </a:xfrm>
        </p:spPr>
        <p:txBody>
          <a:bodyPr wrap="square" anchor="b" anchorCtr="0"/>
          <a:lstStyle>
            <a:lvl1pPr marL="0" indent="0" algn="r">
              <a:lnSpc>
                <a:spcPct val="100000"/>
              </a:lnSpc>
              <a:spcBef>
                <a:spcPts val="0"/>
              </a:spcBef>
              <a:buNone/>
              <a:defRPr sz="1200" b="0">
                <a:solidFill>
                  <a:srgbClr val="5F5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0" name="Picture 9" descr="Nielsen_S.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13582" y="2438469"/>
            <a:ext cx="889600" cy="314589"/>
          </a:xfrm>
          <a:prstGeom prst="rect">
            <a:avLst/>
          </a:prstGeom>
        </p:spPr>
      </p:pic>
    </p:spTree>
    <p:extLst>
      <p:ext uri="{BB962C8B-B14F-4D97-AF65-F5344CB8AC3E}">
        <p14:creationId xmlns:p14="http://schemas.microsoft.com/office/powerpoint/2010/main" val="284430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rt with Call Out">
    <p:spTree>
      <p:nvGrpSpPr>
        <p:cNvPr id="1" name=""/>
        <p:cNvGrpSpPr/>
        <p:nvPr/>
      </p:nvGrpSpPr>
      <p:grpSpPr>
        <a:xfrm>
          <a:off x="0" y="0"/>
          <a:ext cx="0" cy="0"/>
          <a:chOff x="0" y="0"/>
          <a:chExt cx="0" cy="0"/>
        </a:xfrm>
      </p:grpSpPr>
      <p:pic>
        <p:nvPicPr>
          <p:cNvPr id="17" name="Picture 16" descr="PPT-Chart-Template.png"/>
          <p:cNvPicPr>
            <a:picLocks noChangeAspect="1"/>
          </p:cNvPicPr>
          <p:nvPr/>
        </p:nvPicPr>
        <p:blipFill>
          <a:blip r:embed="rId2" cstate="screen"/>
          <a:stretch>
            <a:fillRect/>
          </a:stretch>
        </p:blipFill>
        <p:spPr>
          <a:xfrm>
            <a:off x="0" y="0"/>
            <a:ext cx="9144000" cy="6858000"/>
          </a:xfrm>
          <a:prstGeom prst="rect">
            <a:avLst/>
          </a:prstGeom>
        </p:spPr>
      </p:pic>
      <p:sp>
        <p:nvSpPr>
          <p:cNvPr id="19" name="Rectangle 18"/>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sp>
        <p:nvSpPr>
          <p:cNvPr id="7" name="Text Placeholder 2"/>
          <p:cNvSpPr>
            <a:spLocks noGrp="1"/>
          </p:cNvSpPr>
          <p:nvPr>
            <p:ph type="body" idx="14"/>
          </p:nvPr>
        </p:nvSpPr>
        <p:spPr>
          <a:xfrm>
            <a:off x="594360" y="1801368"/>
            <a:ext cx="7876476" cy="251618"/>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2"/>
          <p:cNvSpPr>
            <a:spLocks noGrp="1"/>
          </p:cNvSpPr>
          <p:nvPr>
            <p:ph type="body" idx="15"/>
          </p:nvPr>
        </p:nvSpPr>
        <p:spPr>
          <a:xfrm>
            <a:off x="685800" y="5769864"/>
            <a:ext cx="7781544" cy="399086"/>
          </a:xfrm>
          <a:solidFill>
            <a:srgbClr val="009DD9"/>
          </a:solidFill>
          <a:ln>
            <a:noFill/>
          </a:ln>
        </p:spPr>
        <p:txBody>
          <a:bodyPr wrap="square" tIns="0" bIns="0" anchor="ctr" anchorCtr="0"/>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58952" y="2177748"/>
            <a:ext cx="7711884" cy="3238754"/>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594360" y="1280160"/>
            <a:ext cx="8160322"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‹Nº›</a:t>
            </a:fld>
            <a:endParaRPr lang="en-US" sz="900" b="0" dirty="0">
              <a:solidFill>
                <a:srgbClr val="009DD9"/>
              </a:solidFill>
            </a:endParaRPr>
          </a:p>
        </p:txBody>
      </p:sp>
      <p:sp>
        <p:nvSpPr>
          <p:cNvPr id="14" name="Text Placeholder 2"/>
          <p:cNvSpPr>
            <a:spLocks noGrp="1"/>
          </p:cNvSpPr>
          <p:nvPr>
            <p:ph type="body" idx="17"/>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 Chart Slide">
    <p:spTree>
      <p:nvGrpSpPr>
        <p:cNvPr id="1" name=""/>
        <p:cNvGrpSpPr/>
        <p:nvPr/>
      </p:nvGrpSpPr>
      <p:grpSpPr>
        <a:xfrm>
          <a:off x="0" y="0"/>
          <a:ext cx="0" cy="0"/>
          <a:chOff x="0" y="0"/>
          <a:chExt cx="0" cy="0"/>
        </a:xfrm>
      </p:grpSpPr>
      <p:pic>
        <p:nvPicPr>
          <p:cNvPr id="17" name="Picture 16" descr="PPT-Chart-Template.png"/>
          <p:cNvPicPr>
            <a:picLocks noChangeAspect="1"/>
          </p:cNvPicPr>
          <p:nvPr/>
        </p:nvPicPr>
        <p:blipFill>
          <a:blip r:embed="rId2" cstate="screen"/>
          <a:stretch>
            <a:fillRect/>
          </a:stretch>
        </p:blipFill>
        <p:spPr>
          <a:xfrm>
            <a:off x="0" y="0"/>
            <a:ext cx="9144000" cy="6858000"/>
          </a:xfrm>
          <a:prstGeom prst="rect">
            <a:avLst/>
          </a:prstGeom>
        </p:spPr>
      </p:pic>
      <p:sp>
        <p:nvSpPr>
          <p:cNvPr id="19" name="Rectangle 18"/>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sp>
        <p:nvSpPr>
          <p:cNvPr id="7" name="Text Placeholder 2"/>
          <p:cNvSpPr>
            <a:spLocks noGrp="1"/>
          </p:cNvSpPr>
          <p:nvPr>
            <p:ph type="body" idx="14"/>
          </p:nvPr>
        </p:nvSpPr>
        <p:spPr>
          <a:xfrm>
            <a:off x="594360" y="1801368"/>
            <a:ext cx="4087178" cy="177006"/>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11200" y="2238121"/>
            <a:ext cx="3970338" cy="3238754"/>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594360" y="1280160"/>
            <a:ext cx="8160322"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‹Nº›</a:t>
            </a:fld>
            <a:endParaRPr lang="en-US" sz="900" b="0" dirty="0">
              <a:solidFill>
                <a:srgbClr val="009DD9"/>
              </a:solidFill>
            </a:endParaRPr>
          </a:p>
        </p:txBody>
      </p:sp>
      <p:sp>
        <p:nvSpPr>
          <p:cNvPr id="14" name="Chart Placeholder 12"/>
          <p:cNvSpPr>
            <a:spLocks noGrp="1"/>
          </p:cNvSpPr>
          <p:nvPr>
            <p:ph type="chart" sz="quarter" idx="18"/>
          </p:nvPr>
        </p:nvSpPr>
        <p:spPr>
          <a:xfrm>
            <a:off x="4862512" y="2238121"/>
            <a:ext cx="3970338" cy="3238754"/>
          </a:xfrm>
        </p:spPr>
        <p:txBody>
          <a:bodyPr wrap="none"/>
          <a:lstStyle>
            <a:lvl1pPr>
              <a:buFontTx/>
              <a:buNone/>
              <a:defRPr/>
            </a:lvl1pPr>
          </a:lstStyle>
          <a:p>
            <a:r>
              <a:rPr lang="en-US" smtClean="0"/>
              <a:t>Click icon to add chart</a:t>
            </a:r>
            <a:endParaRPr lang="en-US" dirty="0"/>
          </a:p>
        </p:txBody>
      </p:sp>
      <p:sp>
        <p:nvSpPr>
          <p:cNvPr id="15" name="Text Placeholder 2"/>
          <p:cNvSpPr>
            <a:spLocks noGrp="1"/>
          </p:cNvSpPr>
          <p:nvPr>
            <p:ph type="body" idx="19"/>
          </p:nvPr>
        </p:nvSpPr>
        <p:spPr>
          <a:xfrm>
            <a:off x="4811042" y="1801368"/>
            <a:ext cx="4087178" cy="177006"/>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5"/>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ble Slide">
    <p:spTree>
      <p:nvGrpSpPr>
        <p:cNvPr id="1" name=""/>
        <p:cNvGrpSpPr/>
        <p:nvPr/>
      </p:nvGrpSpPr>
      <p:grpSpPr>
        <a:xfrm>
          <a:off x="0" y="0"/>
          <a:ext cx="0" cy="0"/>
          <a:chOff x="0" y="0"/>
          <a:chExt cx="0" cy="0"/>
        </a:xfrm>
      </p:grpSpPr>
      <p:pic>
        <p:nvPicPr>
          <p:cNvPr id="12" name="Picture 11" descr="PPT-Chart-Template.png"/>
          <p:cNvPicPr>
            <a:picLocks noChangeAspect="1"/>
          </p:cNvPicPr>
          <p:nvPr/>
        </p:nvPicPr>
        <p:blipFill>
          <a:blip r:embed="rId2" cstate="screen"/>
          <a:stretch>
            <a:fillRect/>
          </a:stretch>
        </p:blipFill>
        <p:spPr>
          <a:xfrm>
            <a:off x="0" y="0"/>
            <a:ext cx="9144000" cy="6858000"/>
          </a:xfrm>
          <a:prstGeom prst="rect">
            <a:avLst/>
          </a:prstGeom>
        </p:spPr>
      </p:pic>
      <p:sp>
        <p:nvSpPr>
          <p:cNvPr id="16" name="Rectangle 15"/>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sp>
        <p:nvSpPr>
          <p:cNvPr id="6" name="Table Placeholder 5"/>
          <p:cNvSpPr>
            <a:spLocks noGrp="1"/>
          </p:cNvSpPr>
          <p:nvPr>
            <p:ph type="tbl" sz="quarter" idx="13"/>
          </p:nvPr>
        </p:nvSpPr>
        <p:spPr>
          <a:xfrm>
            <a:off x="776657" y="1947672"/>
            <a:ext cx="7614868" cy="3462338"/>
          </a:xfrm>
        </p:spPr>
        <p:txBody>
          <a:bodyPr/>
          <a:lstStyle>
            <a:lvl1pPr marL="0" indent="0">
              <a:buFontTx/>
              <a:buNone/>
              <a:defRPr/>
            </a:lvl1pPr>
          </a:lstStyle>
          <a:p>
            <a:r>
              <a:rPr lang="en-US" smtClean="0"/>
              <a:t>Click icon to add table</a:t>
            </a:r>
            <a:endParaRPr lang="en-US" dirty="0"/>
          </a:p>
        </p:txBody>
      </p:sp>
      <p:sp>
        <p:nvSpPr>
          <p:cNvPr id="4" name="Title 3"/>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1" name="Text Placeholder 2"/>
          <p:cNvSpPr>
            <a:spLocks noGrp="1"/>
          </p:cNvSpPr>
          <p:nvPr>
            <p:ph type="body" idx="15"/>
          </p:nvPr>
        </p:nvSpPr>
        <p:spPr>
          <a:xfrm>
            <a:off x="594360" y="1280160"/>
            <a:ext cx="8160322"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‹Nº›</a:t>
            </a:fld>
            <a:endParaRPr lang="en-US" sz="900" b="0" dirty="0">
              <a:solidFill>
                <a:srgbClr val="009DD9"/>
              </a:solidFill>
            </a:endParaRPr>
          </a:p>
        </p:txBody>
      </p:sp>
      <p:sp>
        <p:nvSpPr>
          <p:cNvPr id="9" name="Text Placeholder 2"/>
          <p:cNvSpPr>
            <a:spLocks noGrp="1"/>
          </p:cNvSpPr>
          <p:nvPr>
            <p:ph type="body" idx="16"/>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00632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der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453" y="3181946"/>
            <a:ext cx="6978810" cy="585216"/>
          </a:xfrm>
        </p:spPr>
        <p:txBody>
          <a:bodyPr wrap="square" anchor="t">
            <a:normAutofit/>
          </a:bodyPr>
          <a:lstStyle>
            <a:lvl1pPr algn="ctr">
              <a:defRPr sz="3200" b="0" cap="all"/>
            </a:lvl1pPr>
          </a:lstStyle>
          <a:p>
            <a:r>
              <a:rPr lang="en-US" smtClean="0"/>
              <a:t>Click to edit Master title style</a:t>
            </a:r>
            <a:endParaRPr lang="en-US" dirty="0"/>
          </a:p>
        </p:txBody>
      </p:sp>
    </p:spTree>
    <p:extLst>
      <p:ext uri="{BB962C8B-B14F-4D97-AF65-F5344CB8AC3E}">
        <p14:creationId xmlns:p14="http://schemas.microsoft.com/office/powerpoint/2010/main" val="2193413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bwMode="gray">
          <a:xfrm>
            <a:off x="1979453" y="3181946"/>
            <a:ext cx="6978810" cy="585216"/>
          </a:xfrm>
        </p:spPr>
        <p:txBody>
          <a:bodyPr wrap="square" anchor="t">
            <a:normAutofit/>
          </a:bodyPr>
          <a:lstStyle>
            <a:lvl1pPr algn="ctr">
              <a:defRPr sz="3200" b="0" cap="all"/>
            </a:lvl1pPr>
          </a:lstStyle>
          <a:p>
            <a:r>
              <a:rPr lang="en-US" smtClean="0"/>
              <a:t>Click to edit Master title style</a:t>
            </a:r>
            <a:endParaRPr lang="en-US" dirty="0"/>
          </a:p>
        </p:txBody>
      </p:sp>
    </p:spTree>
    <p:extLst>
      <p:ext uri="{BB962C8B-B14F-4D97-AF65-F5344CB8AC3E}">
        <p14:creationId xmlns:p14="http://schemas.microsoft.com/office/powerpoint/2010/main" val="219341384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9104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016420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7D6D1C4-B16C-4225-867E-2665CBC8FC49}" type="datetimeFigureOut">
              <a:rPr lang="es-ES" smtClean="0"/>
              <a:t>08/05/2015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7E345F-0A1D-473C-9C01-85D221034E70}" type="slidenum">
              <a:rPr lang="es-ES" smtClean="0"/>
              <a:t>‹Nº›</a:t>
            </a:fld>
            <a:endParaRPr lang="es-ES"/>
          </a:p>
        </p:txBody>
      </p:sp>
    </p:spTree>
    <p:extLst>
      <p:ext uri="{BB962C8B-B14F-4D97-AF65-F5344CB8AC3E}">
        <p14:creationId xmlns:p14="http://schemas.microsoft.com/office/powerpoint/2010/main" val="1308204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7D6D1C4-B16C-4225-867E-2665CBC8FC49}" type="datetimeFigureOut">
              <a:rPr lang="es-ES" smtClean="0"/>
              <a:t>08/05/2015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7E345F-0A1D-473C-9C01-85D221034E70}" type="slidenum">
              <a:rPr lang="es-ES" smtClean="0"/>
              <a:t>‹Nº›</a:t>
            </a:fld>
            <a:endParaRPr lang="es-ES"/>
          </a:p>
        </p:txBody>
      </p:sp>
    </p:spTree>
    <p:extLst>
      <p:ext uri="{BB962C8B-B14F-4D97-AF65-F5344CB8AC3E}">
        <p14:creationId xmlns:p14="http://schemas.microsoft.com/office/powerpoint/2010/main" val="1462059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7D6D1C4-B16C-4225-867E-2665CBC8FC49}" type="datetimeFigureOut">
              <a:rPr lang="es-ES" smtClean="0"/>
              <a:t>08/05/2015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7E345F-0A1D-473C-9C01-85D221034E70}" type="slidenum">
              <a:rPr lang="es-ES" smtClean="0"/>
              <a:t>‹Nº›</a:t>
            </a:fld>
            <a:endParaRPr lang="es-ES"/>
          </a:p>
        </p:txBody>
      </p:sp>
    </p:spTree>
    <p:extLst>
      <p:ext uri="{BB962C8B-B14F-4D97-AF65-F5344CB8AC3E}">
        <p14:creationId xmlns:p14="http://schemas.microsoft.com/office/powerpoint/2010/main" val="194044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0" name="Picture 9" descr="Nielsen_S.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913582" y="2438469"/>
            <a:ext cx="889600" cy="314589"/>
          </a:xfrm>
          <a:prstGeom prst="rect">
            <a:avLst/>
          </a:prstGeom>
        </p:spPr>
      </p:pic>
      <p:pic>
        <p:nvPicPr>
          <p:cNvPr id="8" name="Picture 7" descr="PPT-White-Cover-Graphic-No-Image.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2"/>
          <p:cNvSpPr>
            <a:spLocks noGrp="1"/>
          </p:cNvSpPr>
          <p:nvPr>
            <p:ph type="body" idx="17"/>
          </p:nvPr>
        </p:nvSpPr>
        <p:spPr>
          <a:xfrm>
            <a:off x="6044184" y="5998464"/>
            <a:ext cx="2891063"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ctrTitle" hasCustomPrompt="1"/>
          </p:nvPr>
        </p:nvSpPr>
        <p:spPr>
          <a:xfrm>
            <a:off x="3276600" y="2835276"/>
            <a:ext cx="5667603" cy="1310218"/>
          </a:xfrm>
        </p:spPr>
        <p:txBody>
          <a:bodyPr wrap="square" tIns="0" bIns="0">
            <a:noAutofit/>
          </a:bodyPr>
          <a:lstStyle>
            <a:lvl1pPr algn="r">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276600" y="4154504"/>
            <a:ext cx="5667603"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59835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7D6D1C4-B16C-4225-867E-2665CBC8FC49}" type="datetimeFigureOut">
              <a:rPr lang="es-ES" smtClean="0"/>
              <a:t>08/05/2015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97E345F-0A1D-473C-9C01-85D221034E70}" type="slidenum">
              <a:rPr lang="es-ES" smtClean="0"/>
              <a:t>‹Nº›</a:t>
            </a:fld>
            <a:endParaRPr lang="es-ES"/>
          </a:p>
        </p:txBody>
      </p:sp>
    </p:spTree>
    <p:extLst>
      <p:ext uri="{BB962C8B-B14F-4D97-AF65-F5344CB8AC3E}">
        <p14:creationId xmlns:p14="http://schemas.microsoft.com/office/powerpoint/2010/main" val="1692811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7D6D1C4-B16C-4225-867E-2665CBC8FC49}" type="datetimeFigureOut">
              <a:rPr lang="es-ES" smtClean="0"/>
              <a:t>08/05/2015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97E345F-0A1D-473C-9C01-85D221034E70}" type="slidenum">
              <a:rPr lang="es-ES" smtClean="0"/>
              <a:t>‹Nº›</a:t>
            </a:fld>
            <a:endParaRPr lang="es-ES"/>
          </a:p>
        </p:txBody>
      </p:sp>
    </p:spTree>
    <p:extLst>
      <p:ext uri="{BB962C8B-B14F-4D97-AF65-F5344CB8AC3E}">
        <p14:creationId xmlns:p14="http://schemas.microsoft.com/office/powerpoint/2010/main" val="1992860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7D6D1C4-B16C-4225-867E-2665CBC8FC49}" type="datetimeFigureOut">
              <a:rPr lang="es-ES" smtClean="0"/>
              <a:t>08/05/2015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97E345F-0A1D-473C-9C01-85D221034E70}" type="slidenum">
              <a:rPr lang="es-ES" smtClean="0"/>
              <a:t>‹Nº›</a:t>
            </a:fld>
            <a:endParaRPr lang="es-ES"/>
          </a:p>
        </p:txBody>
      </p:sp>
    </p:spTree>
    <p:extLst>
      <p:ext uri="{BB962C8B-B14F-4D97-AF65-F5344CB8AC3E}">
        <p14:creationId xmlns:p14="http://schemas.microsoft.com/office/powerpoint/2010/main" val="178954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7D6D1C4-B16C-4225-867E-2665CBC8FC49}" type="datetimeFigureOut">
              <a:rPr lang="es-ES" smtClean="0"/>
              <a:t>08/05/2015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97E345F-0A1D-473C-9C01-85D221034E70}" type="slidenum">
              <a:rPr lang="es-ES" smtClean="0"/>
              <a:t>‹Nº›</a:t>
            </a:fld>
            <a:endParaRPr lang="es-ES"/>
          </a:p>
        </p:txBody>
      </p:sp>
    </p:spTree>
    <p:extLst>
      <p:ext uri="{BB962C8B-B14F-4D97-AF65-F5344CB8AC3E}">
        <p14:creationId xmlns:p14="http://schemas.microsoft.com/office/powerpoint/2010/main" val="1755781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7D6D1C4-B16C-4225-867E-2665CBC8FC49}" type="datetimeFigureOut">
              <a:rPr lang="es-ES" smtClean="0"/>
              <a:t>08/05/2015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97E345F-0A1D-473C-9C01-85D221034E70}" type="slidenum">
              <a:rPr lang="es-ES" smtClean="0"/>
              <a:t>‹Nº›</a:t>
            </a:fld>
            <a:endParaRPr lang="es-ES"/>
          </a:p>
        </p:txBody>
      </p:sp>
    </p:spTree>
    <p:extLst>
      <p:ext uri="{BB962C8B-B14F-4D97-AF65-F5344CB8AC3E}">
        <p14:creationId xmlns:p14="http://schemas.microsoft.com/office/powerpoint/2010/main" val="1551432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7D6D1C4-B16C-4225-867E-2665CBC8FC49}" type="datetimeFigureOut">
              <a:rPr lang="es-ES" smtClean="0"/>
              <a:t>08/05/2015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97E345F-0A1D-473C-9C01-85D221034E70}" type="slidenum">
              <a:rPr lang="es-ES" smtClean="0"/>
              <a:t>‹Nº›</a:t>
            </a:fld>
            <a:endParaRPr lang="es-ES"/>
          </a:p>
        </p:txBody>
      </p:sp>
    </p:spTree>
    <p:extLst>
      <p:ext uri="{BB962C8B-B14F-4D97-AF65-F5344CB8AC3E}">
        <p14:creationId xmlns:p14="http://schemas.microsoft.com/office/powerpoint/2010/main" val="831887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7D6D1C4-B16C-4225-867E-2665CBC8FC49}" type="datetimeFigureOut">
              <a:rPr lang="es-ES" smtClean="0"/>
              <a:t>08/05/2015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7E345F-0A1D-473C-9C01-85D221034E70}" type="slidenum">
              <a:rPr lang="es-ES" smtClean="0"/>
              <a:t>‹Nº›</a:t>
            </a:fld>
            <a:endParaRPr lang="es-ES"/>
          </a:p>
        </p:txBody>
      </p:sp>
    </p:spTree>
    <p:extLst>
      <p:ext uri="{BB962C8B-B14F-4D97-AF65-F5344CB8AC3E}">
        <p14:creationId xmlns:p14="http://schemas.microsoft.com/office/powerpoint/2010/main" val="3608016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7D6D1C4-B16C-4225-867E-2665CBC8FC49}" type="datetimeFigureOut">
              <a:rPr lang="es-ES" smtClean="0"/>
              <a:t>08/05/2015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97E345F-0A1D-473C-9C01-85D221034E70}" type="slidenum">
              <a:rPr lang="es-ES" smtClean="0"/>
              <a:t>‹Nº›</a:t>
            </a:fld>
            <a:endParaRPr lang="es-ES"/>
          </a:p>
        </p:txBody>
      </p:sp>
    </p:spTree>
    <p:extLst>
      <p:ext uri="{BB962C8B-B14F-4D97-AF65-F5344CB8AC3E}">
        <p14:creationId xmlns:p14="http://schemas.microsoft.com/office/powerpoint/2010/main" val="1820691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A908564-1A46-4A9E-8E61-377C59FC830A}" type="datetimeFigureOut">
              <a:rPr lang="es-ES" smtClean="0"/>
              <a:t>08/05/2015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C6F794-DEA2-48B7-82A1-2B4E9F3557F0}" type="slidenum">
              <a:rPr lang="es-ES" smtClean="0"/>
              <a:t>‹Nº›</a:t>
            </a:fld>
            <a:endParaRPr lang="es-ES"/>
          </a:p>
        </p:txBody>
      </p:sp>
    </p:spTree>
    <p:extLst>
      <p:ext uri="{BB962C8B-B14F-4D97-AF65-F5344CB8AC3E}">
        <p14:creationId xmlns:p14="http://schemas.microsoft.com/office/powerpoint/2010/main" val="1181554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A908564-1A46-4A9E-8E61-377C59FC830A}" type="datetimeFigureOut">
              <a:rPr lang="es-ES" smtClean="0"/>
              <a:t>08/05/2015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C6F794-DEA2-48B7-82A1-2B4E9F3557F0}" type="slidenum">
              <a:rPr lang="es-ES" smtClean="0"/>
              <a:t>‹Nº›</a:t>
            </a:fld>
            <a:endParaRPr lang="es-ES"/>
          </a:p>
        </p:txBody>
      </p:sp>
    </p:spTree>
    <p:extLst>
      <p:ext uri="{BB962C8B-B14F-4D97-AF65-F5344CB8AC3E}">
        <p14:creationId xmlns:p14="http://schemas.microsoft.com/office/powerpoint/2010/main" val="344322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ark 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0" name="Picture 9" descr="PPT-Black-Cover-Graphic.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247426" y="4797429"/>
            <a:ext cx="54864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2"/>
          <p:cNvSpPr>
            <a:spLocks noGrp="1"/>
          </p:cNvSpPr>
          <p:nvPr>
            <p:ph type="body" idx="17"/>
          </p:nvPr>
        </p:nvSpPr>
        <p:spPr>
          <a:xfrm>
            <a:off x="247426" y="5997616"/>
            <a:ext cx="2891063"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9" name="Picture 18"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364067" y="3162550"/>
            <a:ext cx="889000" cy="314377"/>
          </a:xfrm>
          <a:prstGeom prst="rect">
            <a:avLst/>
          </a:prstGeom>
        </p:spPr>
      </p:pic>
      <p:pic>
        <p:nvPicPr>
          <p:cNvPr id="12" name="Picture 11"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364067" y="3162550"/>
            <a:ext cx="889000" cy="314377"/>
          </a:xfrm>
          <a:prstGeom prst="rect">
            <a:avLst/>
          </a:prstGeom>
        </p:spPr>
      </p:pic>
      <p:pic>
        <p:nvPicPr>
          <p:cNvPr id="20" name="Picture 19"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364067" y="3162550"/>
            <a:ext cx="889000" cy="314377"/>
          </a:xfrm>
          <a:prstGeom prst="rect">
            <a:avLst/>
          </a:prstGeom>
        </p:spPr>
      </p:pic>
      <p:sp>
        <p:nvSpPr>
          <p:cNvPr id="13" name="Title 1"/>
          <p:cNvSpPr>
            <a:spLocks noGrp="1"/>
          </p:cNvSpPr>
          <p:nvPr>
            <p:ph type="ctrTitle" hasCustomPrompt="1"/>
          </p:nvPr>
        </p:nvSpPr>
        <p:spPr>
          <a:xfrm>
            <a:off x="246889" y="3488801"/>
            <a:ext cx="5486938"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43090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A908564-1A46-4A9E-8E61-377C59FC830A}" type="datetimeFigureOut">
              <a:rPr lang="es-ES" smtClean="0"/>
              <a:t>08/05/2015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C6F794-DEA2-48B7-82A1-2B4E9F3557F0}" type="slidenum">
              <a:rPr lang="es-ES" smtClean="0"/>
              <a:t>‹Nº›</a:t>
            </a:fld>
            <a:endParaRPr lang="es-ES"/>
          </a:p>
        </p:txBody>
      </p:sp>
    </p:spTree>
    <p:extLst>
      <p:ext uri="{BB962C8B-B14F-4D97-AF65-F5344CB8AC3E}">
        <p14:creationId xmlns:p14="http://schemas.microsoft.com/office/powerpoint/2010/main" val="759216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A908564-1A46-4A9E-8E61-377C59FC830A}" type="datetimeFigureOut">
              <a:rPr lang="es-ES" smtClean="0"/>
              <a:t>08/05/2015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2C6F794-DEA2-48B7-82A1-2B4E9F3557F0}" type="slidenum">
              <a:rPr lang="es-ES" smtClean="0"/>
              <a:t>‹Nº›</a:t>
            </a:fld>
            <a:endParaRPr lang="es-ES"/>
          </a:p>
        </p:txBody>
      </p:sp>
    </p:spTree>
    <p:extLst>
      <p:ext uri="{BB962C8B-B14F-4D97-AF65-F5344CB8AC3E}">
        <p14:creationId xmlns:p14="http://schemas.microsoft.com/office/powerpoint/2010/main" val="210742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A908564-1A46-4A9E-8E61-377C59FC830A}" type="datetimeFigureOut">
              <a:rPr lang="es-ES" smtClean="0"/>
              <a:t>08/05/2015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2C6F794-DEA2-48B7-82A1-2B4E9F3557F0}" type="slidenum">
              <a:rPr lang="es-ES" smtClean="0"/>
              <a:t>‹Nº›</a:t>
            </a:fld>
            <a:endParaRPr lang="es-ES"/>
          </a:p>
        </p:txBody>
      </p:sp>
    </p:spTree>
    <p:extLst>
      <p:ext uri="{BB962C8B-B14F-4D97-AF65-F5344CB8AC3E}">
        <p14:creationId xmlns:p14="http://schemas.microsoft.com/office/powerpoint/2010/main" val="2661477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A908564-1A46-4A9E-8E61-377C59FC830A}" type="datetimeFigureOut">
              <a:rPr lang="es-ES" smtClean="0"/>
              <a:t>08/05/2015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2C6F794-DEA2-48B7-82A1-2B4E9F3557F0}" type="slidenum">
              <a:rPr lang="es-ES" smtClean="0"/>
              <a:t>‹Nº›</a:t>
            </a:fld>
            <a:endParaRPr lang="es-ES"/>
          </a:p>
        </p:txBody>
      </p:sp>
    </p:spTree>
    <p:extLst>
      <p:ext uri="{BB962C8B-B14F-4D97-AF65-F5344CB8AC3E}">
        <p14:creationId xmlns:p14="http://schemas.microsoft.com/office/powerpoint/2010/main" val="2944564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908564-1A46-4A9E-8E61-377C59FC830A}" type="datetimeFigureOut">
              <a:rPr lang="es-ES" smtClean="0"/>
              <a:t>08/05/2015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2C6F794-DEA2-48B7-82A1-2B4E9F3557F0}" type="slidenum">
              <a:rPr lang="es-ES" smtClean="0"/>
              <a:t>‹Nº›</a:t>
            </a:fld>
            <a:endParaRPr lang="es-ES"/>
          </a:p>
        </p:txBody>
      </p:sp>
    </p:spTree>
    <p:extLst>
      <p:ext uri="{BB962C8B-B14F-4D97-AF65-F5344CB8AC3E}">
        <p14:creationId xmlns:p14="http://schemas.microsoft.com/office/powerpoint/2010/main" val="1382423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908564-1A46-4A9E-8E61-377C59FC830A}" type="datetimeFigureOut">
              <a:rPr lang="es-ES" smtClean="0"/>
              <a:t>08/05/2015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2C6F794-DEA2-48B7-82A1-2B4E9F3557F0}" type="slidenum">
              <a:rPr lang="es-ES" smtClean="0"/>
              <a:t>‹Nº›</a:t>
            </a:fld>
            <a:endParaRPr lang="es-ES"/>
          </a:p>
        </p:txBody>
      </p:sp>
    </p:spTree>
    <p:extLst>
      <p:ext uri="{BB962C8B-B14F-4D97-AF65-F5344CB8AC3E}">
        <p14:creationId xmlns:p14="http://schemas.microsoft.com/office/powerpoint/2010/main" val="4294311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908564-1A46-4A9E-8E61-377C59FC830A}" type="datetimeFigureOut">
              <a:rPr lang="es-ES" smtClean="0"/>
              <a:t>08/05/2015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2C6F794-DEA2-48B7-82A1-2B4E9F3557F0}" type="slidenum">
              <a:rPr lang="es-ES" smtClean="0"/>
              <a:t>‹Nº›</a:t>
            </a:fld>
            <a:endParaRPr lang="es-ES"/>
          </a:p>
        </p:txBody>
      </p:sp>
    </p:spTree>
    <p:extLst>
      <p:ext uri="{BB962C8B-B14F-4D97-AF65-F5344CB8AC3E}">
        <p14:creationId xmlns:p14="http://schemas.microsoft.com/office/powerpoint/2010/main" val="1883669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A908564-1A46-4A9E-8E61-377C59FC830A}" type="datetimeFigureOut">
              <a:rPr lang="es-ES" smtClean="0"/>
              <a:t>08/05/2015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C6F794-DEA2-48B7-82A1-2B4E9F3557F0}" type="slidenum">
              <a:rPr lang="es-ES" smtClean="0"/>
              <a:t>‹Nº›</a:t>
            </a:fld>
            <a:endParaRPr lang="es-ES"/>
          </a:p>
        </p:txBody>
      </p:sp>
    </p:spTree>
    <p:extLst>
      <p:ext uri="{BB962C8B-B14F-4D97-AF65-F5344CB8AC3E}">
        <p14:creationId xmlns:p14="http://schemas.microsoft.com/office/powerpoint/2010/main" val="1249714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A908564-1A46-4A9E-8E61-377C59FC830A}" type="datetimeFigureOut">
              <a:rPr lang="es-ES" smtClean="0"/>
              <a:t>08/05/2015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C6F794-DEA2-48B7-82A1-2B4E9F3557F0}" type="slidenum">
              <a:rPr lang="es-ES" smtClean="0"/>
              <a:t>‹Nº›</a:t>
            </a:fld>
            <a:endParaRPr lang="es-ES"/>
          </a:p>
        </p:txBody>
      </p:sp>
    </p:spTree>
    <p:extLst>
      <p:ext uri="{BB962C8B-B14F-4D97-AF65-F5344CB8AC3E}">
        <p14:creationId xmlns:p14="http://schemas.microsoft.com/office/powerpoint/2010/main" val="110595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ark Title Slide 2">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11" name="Picture 10" descr="PPT-Black-Cover-Graphic-No-Image.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247426" y="4797429"/>
            <a:ext cx="54864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2"/>
          <p:cNvSpPr>
            <a:spLocks noGrp="1"/>
          </p:cNvSpPr>
          <p:nvPr>
            <p:ph type="body" idx="17"/>
          </p:nvPr>
        </p:nvSpPr>
        <p:spPr>
          <a:xfrm>
            <a:off x="247426" y="5998464"/>
            <a:ext cx="2891063"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9" name="Picture 18"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364067" y="3162550"/>
            <a:ext cx="889000" cy="314377"/>
          </a:xfrm>
          <a:prstGeom prst="rect">
            <a:avLst/>
          </a:prstGeom>
        </p:spPr>
      </p:pic>
      <p:pic>
        <p:nvPicPr>
          <p:cNvPr id="12" name="Picture 11"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364067" y="3162550"/>
            <a:ext cx="889000" cy="314377"/>
          </a:xfrm>
          <a:prstGeom prst="rect">
            <a:avLst/>
          </a:prstGeom>
        </p:spPr>
      </p:pic>
      <p:pic>
        <p:nvPicPr>
          <p:cNvPr id="20" name="Picture 19" descr="Nielsen_R.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364067" y="3162550"/>
            <a:ext cx="889000" cy="314377"/>
          </a:xfrm>
          <a:prstGeom prst="rect">
            <a:avLst/>
          </a:prstGeom>
        </p:spPr>
      </p:pic>
      <p:sp>
        <p:nvSpPr>
          <p:cNvPr id="13" name="Title 1"/>
          <p:cNvSpPr>
            <a:spLocks noGrp="1"/>
          </p:cNvSpPr>
          <p:nvPr>
            <p:ph type="ctrTitle" hasCustomPrompt="1"/>
          </p:nvPr>
        </p:nvSpPr>
        <p:spPr>
          <a:xfrm>
            <a:off x="246889" y="3488801"/>
            <a:ext cx="5486938"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3397807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676656"/>
            <a:ext cx="8165465" cy="571500"/>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1280160"/>
            <a:ext cx="8165465"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2020824"/>
            <a:ext cx="8165465"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grpSp>
        <p:nvGrpSpPr>
          <p:cNvPr id="2" name="Group 5"/>
          <p:cNvGrpSpPr/>
          <p:nvPr/>
        </p:nvGrpSpPr>
        <p:grpSpPr>
          <a:xfrm>
            <a:off x="0" y="0"/>
            <a:ext cx="9144000" cy="6858000"/>
            <a:chOff x="0" y="0"/>
            <a:chExt cx="9144000" cy="6858000"/>
          </a:xfrm>
        </p:grpSpPr>
        <p:pic>
          <p:nvPicPr>
            <p:cNvPr id="10" name="Picture 9" descr="PPT-Chart-Template.png"/>
            <p:cNvPicPr>
              <a:picLocks noChangeAspect="1"/>
            </p:cNvPicPr>
            <p:nvPr userDrawn="1"/>
          </p:nvPicPr>
          <p:blipFill>
            <a:blip r:embed="rId2" cstate="screen"/>
            <a:stretch>
              <a:fillRect/>
            </a:stretch>
          </p:blipFill>
          <p:spPr>
            <a:xfrm>
              <a:off x="0" y="0"/>
              <a:ext cx="9144000" cy="6858000"/>
            </a:xfrm>
            <a:prstGeom prst="rect">
              <a:avLst/>
            </a:prstGeom>
          </p:spPr>
        </p:pic>
        <p:sp>
          <p:nvSpPr>
            <p:cNvPr id="11" name="Rectangle 10"/>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grpSp>
      <p:sp>
        <p:nvSpPr>
          <p:cNvPr id="9" name="Title 8"/>
          <p:cNvSpPr>
            <a:spLocks noGrp="1"/>
          </p:cNvSpPr>
          <p:nvPr>
            <p:ph type="title" hasCustomPrompt="1"/>
          </p:nvPr>
        </p:nvSpPr>
        <p:spPr>
          <a:xfrm>
            <a:off x="594360" y="676656"/>
            <a:ext cx="7232904" cy="571500"/>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1280160"/>
            <a:ext cx="7232904"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1" y="2020824"/>
            <a:ext cx="5827078" cy="4079875"/>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6373368"/>
            <a:ext cx="5827079"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Oval 12"/>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4"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FFFFFF"/>
                </a:solidFill>
              </a:rPr>
              <a:pPr algn="ctr" defTabSz="914400">
                <a:spcBef>
                  <a:spcPts val="0"/>
                </a:spcBef>
              </a:pPr>
              <a:t>‹Nº›</a:t>
            </a:fld>
            <a:endParaRPr lang="en-US" sz="900" b="0" dirty="0">
              <a:solidFill>
                <a:srgbClr val="FFFFFF"/>
              </a:solidFill>
            </a:endParaRPr>
          </a:p>
        </p:txBody>
      </p:sp>
    </p:spTree>
    <p:extLst>
      <p:ext uri="{BB962C8B-B14F-4D97-AF65-F5344CB8AC3E}">
        <p14:creationId xmlns:p14="http://schemas.microsoft.com/office/powerpoint/2010/main" val="28650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676656"/>
            <a:ext cx="8166672"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1280160"/>
            <a:ext cx="8160322"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2">
    <p:spTree>
      <p:nvGrpSpPr>
        <p:cNvPr id="1" name=""/>
        <p:cNvGrpSpPr/>
        <p:nvPr/>
      </p:nvGrpSpPr>
      <p:grpSpPr>
        <a:xfrm>
          <a:off x="0" y="0"/>
          <a:ext cx="0" cy="0"/>
          <a:chOff x="0" y="0"/>
          <a:chExt cx="0" cy="0"/>
        </a:xfrm>
      </p:grpSpPr>
      <p:pic>
        <p:nvPicPr>
          <p:cNvPr id="7" name="Picture 6" descr="PPT-Chart-Template.png"/>
          <p:cNvPicPr>
            <a:picLocks noChangeAspect="1"/>
          </p:cNvPicPr>
          <p:nvPr/>
        </p:nvPicPr>
        <p:blipFill>
          <a:blip r:embed="rId2" cstate="screen"/>
          <a:stretch>
            <a:fillRect/>
          </a:stretch>
        </p:blipFill>
        <p:spPr>
          <a:xfrm>
            <a:off x="0" y="0"/>
            <a:ext cx="9144000" cy="6858000"/>
          </a:xfrm>
          <a:prstGeom prst="rect">
            <a:avLst/>
          </a:prstGeom>
        </p:spPr>
      </p:pic>
      <p:sp>
        <p:nvSpPr>
          <p:cNvPr id="10" name="Rectangle 9"/>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sp>
        <p:nvSpPr>
          <p:cNvPr id="9" name="Title 8"/>
          <p:cNvSpPr>
            <a:spLocks noGrp="1"/>
          </p:cNvSpPr>
          <p:nvPr>
            <p:ph type="title" hasCustomPrompt="1"/>
          </p:nvPr>
        </p:nvSpPr>
        <p:spPr>
          <a:xfrm>
            <a:off x="594360" y="676656"/>
            <a:ext cx="8166672"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1280160"/>
            <a:ext cx="8160322"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‹Nº›</a:t>
            </a:fld>
            <a:endParaRPr lang="en-US" sz="900" b="0" dirty="0">
              <a:solidFill>
                <a:srgbClr val="009DD9"/>
              </a:solidFill>
            </a:endParaRPr>
          </a:p>
        </p:txBody>
      </p:sp>
    </p:spTree>
    <p:extLst>
      <p:ext uri="{BB962C8B-B14F-4D97-AF65-F5344CB8AC3E}">
        <p14:creationId xmlns:p14="http://schemas.microsoft.com/office/powerpoint/2010/main" val="28650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ull Slide Chart">
    <p:spTree>
      <p:nvGrpSpPr>
        <p:cNvPr id="1" name=""/>
        <p:cNvGrpSpPr/>
        <p:nvPr/>
      </p:nvGrpSpPr>
      <p:grpSpPr>
        <a:xfrm>
          <a:off x="0" y="0"/>
          <a:ext cx="0" cy="0"/>
          <a:chOff x="0" y="0"/>
          <a:chExt cx="0" cy="0"/>
        </a:xfrm>
      </p:grpSpPr>
      <p:pic>
        <p:nvPicPr>
          <p:cNvPr id="11" name="Picture 10" descr="PPT-Chart-Template.png"/>
          <p:cNvPicPr>
            <a:picLocks noChangeAspect="1"/>
          </p:cNvPicPr>
          <p:nvPr/>
        </p:nvPicPr>
        <p:blipFill>
          <a:blip r:embed="rId2" cstate="screen"/>
          <a:stretch>
            <a:fillRect/>
          </a:stretch>
        </p:blipFill>
        <p:spPr>
          <a:xfrm>
            <a:off x="0" y="0"/>
            <a:ext cx="9144000" cy="6858000"/>
          </a:xfrm>
          <a:prstGeom prst="rect">
            <a:avLst/>
          </a:prstGeom>
        </p:spPr>
      </p:pic>
      <p:sp>
        <p:nvSpPr>
          <p:cNvPr id="19" name="Rectangle 18"/>
          <p:cNvSpPr/>
          <p:nvPr/>
        </p:nvSpPr>
        <p:spPr bwMode="gray">
          <a:xfrm rot="16200000">
            <a:off x="-1078030" y="5582967"/>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sp>
        <p:nvSpPr>
          <p:cNvPr id="7" name="Text Placeholder 2"/>
          <p:cNvSpPr>
            <a:spLocks noGrp="1"/>
          </p:cNvSpPr>
          <p:nvPr>
            <p:ph type="body" idx="14"/>
          </p:nvPr>
        </p:nvSpPr>
        <p:spPr>
          <a:xfrm>
            <a:off x="594359" y="1801368"/>
            <a:ext cx="8186103" cy="259556"/>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594359" y="2095500"/>
            <a:ext cx="8186103" cy="3963987"/>
          </a:xfrm>
        </p:spPr>
        <p:txBody>
          <a:bodyPr wrap="none"/>
          <a:lstStyle>
            <a:lvl1pPr>
              <a:buFontTx/>
              <a:buNone/>
              <a:defRPr/>
            </a:lvl1pPr>
          </a:lstStyle>
          <a:p>
            <a:r>
              <a:rPr lang="en-US" smtClean="0"/>
              <a:t>Click icon to add chart</a:t>
            </a:r>
            <a:endParaRPr lang="en-US" dirty="0"/>
          </a:p>
        </p:txBody>
      </p:sp>
      <p:sp>
        <p:nvSpPr>
          <p:cNvPr id="2" name="Title 1"/>
          <p:cNvSpPr>
            <a:spLocks noGrp="1"/>
          </p:cNvSpPr>
          <p:nvPr>
            <p:ph type="title" hasCustomPrompt="1"/>
          </p:nvPr>
        </p:nvSpPr>
        <p:spPr/>
        <p:txBody>
          <a:bodyPr wrap="square"/>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594360" y="1280160"/>
            <a:ext cx="8160322"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‹Nº›</a:t>
            </a:fld>
            <a:endParaRPr lang="en-US" sz="900" b="0" dirty="0">
              <a:solidFill>
                <a:srgbClr val="009DD9"/>
              </a:solidFill>
            </a:endParaRPr>
          </a:p>
        </p:txBody>
      </p:sp>
      <p:sp>
        <p:nvSpPr>
          <p:cNvPr id="10" name="Text Placeholder 2"/>
          <p:cNvSpPr>
            <a:spLocks noGrp="1"/>
          </p:cNvSpPr>
          <p:nvPr>
            <p:ph type="body" idx="15"/>
          </p:nvPr>
        </p:nvSpPr>
        <p:spPr>
          <a:xfrm>
            <a:off x="594360" y="6373368"/>
            <a:ext cx="8165465"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3838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bwMode="gray">
          <a:xfrm rot="16200000">
            <a:off x="-1078031" y="1091630"/>
            <a:ext cx="2365401" cy="184666"/>
          </a:xfrm>
          <a:prstGeom prst="rect">
            <a:avLst/>
          </a:prstGeom>
        </p:spPr>
        <p:txBody>
          <a:bodyPr wrap="none">
            <a:spAutoFit/>
          </a:bodyPr>
          <a:lstStyle/>
          <a:p>
            <a:pPr defTabSz="914400">
              <a:spcBef>
                <a:spcPct val="50000"/>
              </a:spcBef>
            </a:pPr>
            <a:r>
              <a:rPr lang="en-US" sz="600" dirty="0" smtClean="0">
                <a:solidFill>
                  <a:srgbClr val="5F5F5F"/>
                </a:solidFill>
                <a:latin typeface="Calibri"/>
                <a:cs typeface="Calibri"/>
              </a:rPr>
              <a:t>Copyright ©2012 The Nielsen Company. Confidential and proprietary.</a:t>
            </a:r>
            <a:endParaRPr lang="en-US" sz="600" dirty="0">
              <a:solidFill>
                <a:srgbClr val="5F5F5F"/>
              </a:solidFill>
              <a:latin typeface="Calibri"/>
              <a:cs typeface="Calibri"/>
            </a:endParaRPr>
          </a:p>
        </p:txBody>
      </p:sp>
      <p:sp>
        <p:nvSpPr>
          <p:cNvPr id="2" name="Title Placeholder 1"/>
          <p:cNvSpPr>
            <a:spLocks noGrp="1"/>
          </p:cNvSpPr>
          <p:nvPr>
            <p:ph type="title"/>
          </p:nvPr>
        </p:nvSpPr>
        <p:spPr>
          <a:xfrm>
            <a:off x="594360" y="676656"/>
            <a:ext cx="8165465" cy="571500"/>
          </a:xfrm>
          <a:prstGeom prst="rect">
            <a:avLst/>
          </a:prstGeom>
        </p:spPr>
        <p:txBody>
          <a:bodyPr vert="horz" wrap="square" lIns="91440" tIns="0" rIns="9144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020824"/>
            <a:ext cx="8165466" cy="4078224"/>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Box 17"/>
          <p:cNvSpPr txBox="1">
            <a:spLocks noChangeArrowheads="1"/>
          </p:cNvSpPr>
          <p:nvPr/>
        </p:nvSpPr>
        <p:spPr bwMode="auto">
          <a:xfrm>
            <a:off x="8880760" y="6600342"/>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‹Nº›</a:t>
            </a:fld>
            <a:endParaRPr lang="en-US" sz="900" b="0" dirty="0">
              <a:solidFill>
                <a:srgbClr val="009DD9"/>
              </a:solidFill>
            </a:endParaRPr>
          </a:p>
        </p:txBody>
      </p:sp>
    </p:spTree>
    <p:extLst>
      <p:ext uri="{BB962C8B-B14F-4D97-AF65-F5344CB8AC3E}">
        <p14:creationId xmlns:p14="http://schemas.microsoft.com/office/powerpoint/2010/main" val="455964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000" kern="1200" cap="all" baseline="0">
          <a:solidFill>
            <a:srgbClr val="009DD9"/>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6D1C4-B16C-4225-867E-2665CBC8FC49}" type="datetimeFigureOut">
              <a:rPr lang="es-ES" smtClean="0"/>
              <a:t>08/05/2015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E345F-0A1D-473C-9C01-85D221034E70}" type="slidenum">
              <a:rPr lang="es-ES" smtClean="0"/>
              <a:t>‹Nº›</a:t>
            </a:fld>
            <a:endParaRPr lang="es-ES"/>
          </a:p>
        </p:txBody>
      </p:sp>
    </p:spTree>
    <p:extLst>
      <p:ext uri="{BB962C8B-B14F-4D97-AF65-F5344CB8AC3E}">
        <p14:creationId xmlns:p14="http://schemas.microsoft.com/office/powerpoint/2010/main" val="179613651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08564-1A46-4A9E-8E61-377C59FC830A}" type="datetimeFigureOut">
              <a:rPr lang="es-ES" smtClean="0"/>
              <a:t>08/05/2015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6F794-DEA2-48B7-82A1-2B4E9F3557F0}" type="slidenum">
              <a:rPr lang="es-ES" smtClean="0"/>
              <a:t>‹Nº›</a:t>
            </a:fld>
            <a:endParaRPr lang="es-ES"/>
          </a:p>
        </p:txBody>
      </p:sp>
    </p:spTree>
    <p:extLst>
      <p:ext uri="{BB962C8B-B14F-4D97-AF65-F5344CB8AC3E}">
        <p14:creationId xmlns:p14="http://schemas.microsoft.com/office/powerpoint/2010/main" val="245054669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8.xml"/><Relationship Id="rId5" Type="http://schemas.openxmlformats.org/officeDocument/2006/relationships/chart" Target="../charts/chart16.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8.xml"/><Relationship Id="rId5" Type="http://schemas.openxmlformats.org/officeDocument/2006/relationships/chart" Target="../charts/chart21.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8.xml"/><Relationship Id="rId4" Type="http://schemas.openxmlformats.org/officeDocument/2006/relationships/chart" Target="../charts/chart32.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8.xml"/><Relationship Id="rId4" Type="http://schemas.openxmlformats.org/officeDocument/2006/relationships/chart" Target="../charts/chart42.xml"/></Relationships>
</file>

<file path=ppt/slides/_rels/slide3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8.xml"/><Relationship Id="rId4" Type="http://schemas.openxmlformats.org/officeDocument/2006/relationships/chart" Target="../charts/chart45.xml"/></Relationships>
</file>

<file path=ppt/slides/_rels/slide3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8.xml"/><Relationship Id="rId4" Type="http://schemas.openxmlformats.org/officeDocument/2006/relationships/chart" Target="../charts/chart49.xml"/></Relationships>
</file>

<file path=ppt/slides/_rels/slide37.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8.xml"/><Relationship Id="rId5" Type="http://schemas.openxmlformats.org/officeDocument/2006/relationships/chart" Target="../charts/chart61.xml"/><Relationship Id="rId4" Type="http://schemas.openxmlformats.org/officeDocument/2006/relationships/chart" Target="../charts/chart60.xml"/></Relationships>
</file>

<file path=ppt/slides/_rels/slide4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8.xml"/><Relationship Id="rId4" Type="http://schemas.openxmlformats.org/officeDocument/2006/relationships/chart" Target="../charts/chart83.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chart" Target="../charts/chart8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7"/>
          </p:nvPr>
        </p:nvSpPr>
        <p:spPr/>
        <p:txBody>
          <a:bodyPr/>
          <a:lstStyle/>
          <a:p>
            <a:r>
              <a:rPr lang="es-ES" dirty="0" smtClean="0"/>
              <a:t>E – 12714 – v1</a:t>
            </a:r>
          </a:p>
          <a:p>
            <a:r>
              <a:rPr lang="es-ES" dirty="0" smtClean="0"/>
              <a:t>Noviembre 2014</a:t>
            </a:r>
          </a:p>
        </p:txBody>
      </p:sp>
      <p:sp>
        <p:nvSpPr>
          <p:cNvPr id="4" name="Title 1"/>
          <p:cNvSpPr txBox="1">
            <a:spLocks/>
          </p:cNvSpPr>
          <p:nvPr/>
        </p:nvSpPr>
        <p:spPr>
          <a:xfrm>
            <a:off x="2257197" y="4495800"/>
            <a:ext cx="6658203" cy="1310218"/>
          </a:xfrm>
          <a:prstGeom prst="rect">
            <a:avLst/>
          </a:prstGeom>
        </p:spPr>
        <p:txBody>
          <a:bodyPr vert="horz" wrap="square" lIns="91440" tIns="0" rIns="91440" bIns="0" rtlCol="0" anchor="b" anchorCtr="0">
            <a:noAutofit/>
          </a:bodyPr>
          <a:lstStyle>
            <a:lvl1pPr algn="r" defTabSz="457200" rtl="0" eaLnBrk="1" latinLnBrk="0" hangingPunct="1">
              <a:lnSpc>
                <a:spcPct val="80000"/>
              </a:lnSpc>
              <a:spcBef>
                <a:spcPct val="0"/>
              </a:spcBef>
              <a:buNone/>
              <a:tabLst>
                <a:tab pos="508000" algn="l"/>
              </a:tabLst>
              <a:defRPr sz="4500" b="0" kern="1200" cap="all" baseline="0">
                <a:solidFill>
                  <a:srgbClr val="009DD9"/>
                </a:solidFill>
                <a:latin typeface="+mj-lt"/>
                <a:ea typeface="+mj-ea"/>
                <a:cs typeface="+mj-cs"/>
              </a:defRPr>
            </a:lvl1pPr>
          </a:lstStyle>
          <a:p>
            <a:endParaRPr lang="es-ES" sz="3600" dirty="0" smtClean="0"/>
          </a:p>
          <a:p>
            <a:endParaRPr lang="es-ES" sz="3600" dirty="0"/>
          </a:p>
          <a:p>
            <a:r>
              <a:rPr lang="es-ES" sz="3600" dirty="0" smtClean="0"/>
              <a:t>PRESENTACIÓN DE RESULTADOS:</a:t>
            </a:r>
          </a:p>
          <a:p>
            <a:r>
              <a:rPr lang="es-ES" sz="3600" dirty="0" smtClean="0"/>
              <a:t>Necesidades del niño con diabetes en edad escolar</a:t>
            </a:r>
          </a:p>
          <a:p>
            <a:r>
              <a:rPr lang="es-ES" sz="2400" u="sng" dirty="0" smtClean="0"/>
              <a:t>Padres de </a:t>
            </a:r>
            <a:r>
              <a:rPr lang="es-ES" sz="2400" u="sng" dirty="0" err="1" smtClean="0"/>
              <a:t>madrid</a:t>
            </a:r>
            <a:r>
              <a:rPr lang="es-ES" sz="2400" u="sng" dirty="0" smtClean="0"/>
              <a:t> </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806018"/>
            <a:ext cx="2637940" cy="850948"/>
          </a:xfrm>
          <a:prstGeom prst="rect">
            <a:avLst/>
          </a:prstGeom>
        </p:spPr>
      </p:pic>
    </p:spTree>
    <p:extLst>
      <p:ext uri="{BB962C8B-B14F-4D97-AF65-F5344CB8AC3E}">
        <p14:creationId xmlns:p14="http://schemas.microsoft.com/office/powerpoint/2010/main" val="3813412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917575" y="228600"/>
            <a:ext cx="7312025" cy="571500"/>
          </a:xfrm>
        </p:spPr>
        <p:txBody>
          <a:bodyPr/>
          <a:lstStyle/>
          <a:p>
            <a:pPr algn="ctr"/>
            <a:r>
              <a:rPr lang="en-US" dirty="0" smtClean="0"/>
              <a:t>DISTRIBUICIÓN DE LA MUESTRA: HIJOS (I)</a:t>
            </a:r>
            <a:endParaRPr lang="en-US" dirty="0"/>
          </a:p>
        </p:txBody>
      </p:sp>
      <p:graphicFrame>
        <p:nvGraphicFramePr>
          <p:cNvPr id="13" name="Object 11"/>
          <p:cNvGraphicFramePr>
            <a:graphicFrameLocks noChangeAspect="1"/>
          </p:cNvGraphicFramePr>
          <p:nvPr>
            <p:extLst>
              <p:ext uri="{D42A27DB-BD31-4B8C-83A1-F6EECF244321}">
                <p14:modId xmlns:p14="http://schemas.microsoft.com/office/powerpoint/2010/main" val="1437857212"/>
              </p:ext>
            </p:extLst>
          </p:nvPr>
        </p:nvGraphicFramePr>
        <p:xfrm>
          <a:off x="457200" y="4246563"/>
          <a:ext cx="8305800" cy="2084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775383342"/>
              </p:ext>
            </p:extLst>
          </p:nvPr>
        </p:nvGraphicFramePr>
        <p:xfrm>
          <a:off x="533400" y="1524000"/>
          <a:ext cx="8420100" cy="2095500"/>
        </p:xfrm>
        <a:graphic>
          <a:graphicData uri="http://schemas.openxmlformats.org/drawingml/2006/chart">
            <c:chart xmlns:c="http://schemas.openxmlformats.org/drawingml/2006/chart" xmlns:r="http://schemas.openxmlformats.org/officeDocument/2006/relationships" r:id="rId3"/>
          </a:graphicData>
        </a:graphic>
      </p:graphicFrame>
      <p:sp>
        <p:nvSpPr>
          <p:cNvPr id="15" name="14 CuadroTexto"/>
          <p:cNvSpPr txBox="1"/>
          <p:nvPr/>
        </p:nvSpPr>
        <p:spPr>
          <a:xfrm>
            <a:off x="1447800" y="986135"/>
            <a:ext cx="6248400" cy="461665"/>
          </a:xfrm>
          <a:prstGeom prst="rect">
            <a:avLst/>
          </a:prstGeom>
          <a:noFill/>
        </p:spPr>
        <p:txBody>
          <a:bodyPr wrap="square" rtlCol="0">
            <a:spAutoFit/>
          </a:bodyPr>
          <a:lstStyle/>
          <a:p>
            <a:pPr algn="ctr"/>
            <a:r>
              <a:rPr lang="es-ES" sz="2400" i="1" dirty="0" smtClean="0">
                <a:solidFill>
                  <a:schemeClr val="accent1"/>
                </a:solidFill>
              </a:rPr>
              <a:t>% Tiempo evolución enfermedad</a:t>
            </a:r>
            <a:endParaRPr lang="es-ES" sz="2400" i="1" dirty="0">
              <a:solidFill>
                <a:schemeClr val="accent1"/>
              </a:solidFill>
            </a:endParaRPr>
          </a:p>
        </p:txBody>
      </p:sp>
      <p:sp>
        <p:nvSpPr>
          <p:cNvPr id="16" name="Text Box 16"/>
          <p:cNvSpPr txBox="1">
            <a:spLocks noChangeArrowheads="1"/>
          </p:cNvSpPr>
          <p:nvPr/>
        </p:nvSpPr>
        <p:spPr bwMode="auto">
          <a:xfrm>
            <a:off x="914400" y="1600200"/>
            <a:ext cx="1162050" cy="44319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13500000" algn="ctr" rotWithShape="0">
                    <a:srgbClr val="000000"/>
                  </a:outerShdw>
                </a:effectLst>
              </a14:hiddenEffects>
            </a:ext>
          </a:extLst>
        </p:spPr>
        <p:txBody>
          <a:bodyPr lIns="0" tIns="0" rIns="0" bIns="0">
            <a:spAutoFit/>
          </a:bodyPr>
          <a:lstStyle/>
          <a:p>
            <a:pPr algn="ctr">
              <a:lnSpc>
                <a:spcPct val="80000"/>
              </a:lnSpc>
            </a:pPr>
            <a:r>
              <a:rPr lang="es-ES" altLang="es-ES" sz="1200" b="1" i="1" dirty="0" smtClean="0">
                <a:solidFill>
                  <a:srgbClr val="000000"/>
                </a:solidFill>
                <a:latin typeface="+mj-lt"/>
              </a:rPr>
              <a:t>Menos de 3 años evolución:</a:t>
            </a:r>
            <a:endParaRPr lang="es-ES" altLang="es-ES" sz="1200" b="1" i="1" dirty="0">
              <a:solidFill>
                <a:srgbClr val="000000"/>
              </a:solidFill>
              <a:latin typeface="+mj-lt"/>
            </a:endParaRPr>
          </a:p>
          <a:p>
            <a:pPr algn="ctr">
              <a:lnSpc>
                <a:spcPct val="80000"/>
              </a:lnSpc>
            </a:pPr>
            <a:r>
              <a:rPr lang="es-ES" altLang="es-ES" sz="1200" b="1" i="1" dirty="0" smtClean="0">
                <a:solidFill>
                  <a:srgbClr val="000000"/>
                </a:solidFill>
                <a:latin typeface="+mj-lt"/>
              </a:rPr>
              <a:t>33%</a:t>
            </a:r>
            <a:endParaRPr lang="es-ES" altLang="es-ES" sz="1200" b="1" i="1" dirty="0">
              <a:solidFill>
                <a:srgbClr val="000000"/>
              </a:solidFill>
              <a:latin typeface="+mj-lt"/>
            </a:endParaRPr>
          </a:p>
        </p:txBody>
      </p:sp>
      <p:sp>
        <p:nvSpPr>
          <p:cNvPr id="17" name="Text Box 17"/>
          <p:cNvSpPr txBox="1">
            <a:spLocks noChangeArrowheads="1"/>
          </p:cNvSpPr>
          <p:nvPr/>
        </p:nvSpPr>
        <p:spPr bwMode="auto">
          <a:xfrm>
            <a:off x="3990975" y="1564763"/>
            <a:ext cx="1162050" cy="29918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13500000" algn="ctr" rotWithShape="0">
                    <a:srgbClr val="000000"/>
                  </a:outerShdw>
                </a:effectLst>
              </a14:hiddenEffects>
            </a:ext>
          </a:extLst>
        </p:spPr>
        <p:txBody>
          <a:bodyPr lIns="0" tIns="0" rIns="0" bIns="0">
            <a:spAutoFit/>
          </a:bodyPr>
          <a:lstStyle/>
          <a:p>
            <a:pPr algn="ctr">
              <a:lnSpc>
                <a:spcPct val="80000"/>
              </a:lnSpc>
            </a:pPr>
            <a:r>
              <a:rPr lang="es-ES" altLang="es-ES" sz="1200" b="1" i="1" dirty="0">
                <a:solidFill>
                  <a:srgbClr val="000000"/>
                </a:solidFill>
                <a:latin typeface="+mj-lt"/>
              </a:rPr>
              <a:t>Entre 3 – </a:t>
            </a:r>
            <a:r>
              <a:rPr lang="es-ES" altLang="es-ES" sz="1200" b="1" i="1" dirty="0" smtClean="0">
                <a:solidFill>
                  <a:srgbClr val="000000"/>
                </a:solidFill>
                <a:latin typeface="+mj-lt"/>
              </a:rPr>
              <a:t>8 </a:t>
            </a:r>
            <a:r>
              <a:rPr lang="es-ES" altLang="es-ES" sz="1200" b="1" i="1" dirty="0">
                <a:solidFill>
                  <a:srgbClr val="000000"/>
                </a:solidFill>
                <a:latin typeface="+mj-lt"/>
              </a:rPr>
              <a:t>años:</a:t>
            </a:r>
          </a:p>
          <a:p>
            <a:pPr algn="ctr">
              <a:lnSpc>
                <a:spcPct val="80000"/>
              </a:lnSpc>
            </a:pPr>
            <a:r>
              <a:rPr lang="es-ES" altLang="es-ES" sz="1200" b="1" i="1" dirty="0" smtClean="0">
                <a:solidFill>
                  <a:srgbClr val="000000"/>
                </a:solidFill>
                <a:latin typeface="+mj-lt"/>
              </a:rPr>
              <a:t>51%</a:t>
            </a:r>
            <a:endParaRPr lang="es-ES" altLang="es-ES" sz="1200" b="1" i="1" dirty="0">
              <a:solidFill>
                <a:srgbClr val="000000"/>
              </a:solidFill>
              <a:latin typeface="+mj-lt"/>
            </a:endParaRPr>
          </a:p>
        </p:txBody>
      </p:sp>
      <p:sp>
        <p:nvSpPr>
          <p:cNvPr id="18" name="Text Box 18"/>
          <p:cNvSpPr txBox="1">
            <a:spLocks noChangeArrowheads="1"/>
          </p:cNvSpPr>
          <p:nvPr/>
        </p:nvSpPr>
        <p:spPr bwMode="auto">
          <a:xfrm>
            <a:off x="6951662" y="1714355"/>
            <a:ext cx="1752600" cy="44319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13500000" algn="ctr" rotWithShape="0">
                    <a:srgbClr val="000000"/>
                  </a:outerShdw>
                </a:effectLst>
              </a14:hiddenEffects>
            </a:ext>
          </a:extLst>
        </p:spPr>
        <p:txBody>
          <a:bodyPr wrap="square" lIns="0" tIns="0" rIns="0" bIns="0">
            <a:spAutoFit/>
          </a:bodyPr>
          <a:lstStyle/>
          <a:p>
            <a:pPr algn="ctr">
              <a:lnSpc>
                <a:spcPct val="80000"/>
              </a:lnSpc>
            </a:pPr>
            <a:r>
              <a:rPr lang="es-ES" altLang="es-ES" sz="1200" b="1" i="1" dirty="0" smtClean="0">
                <a:solidFill>
                  <a:srgbClr val="000000"/>
                </a:solidFill>
                <a:latin typeface="+mj-lt"/>
              </a:rPr>
              <a:t>Más de 8 años de evolución:</a:t>
            </a:r>
            <a:endParaRPr lang="es-ES" altLang="es-ES" sz="1200" b="1" i="1" dirty="0">
              <a:solidFill>
                <a:srgbClr val="000000"/>
              </a:solidFill>
              <a:latin typeface="+mj-lt"/>
            </a:endParaRPr>
          </a:p>
          <a:p>
            <a:pPr algn="ctr">
              <a:lnSpc>
                <a:spcPct val="80000"/>
              </a:lnSpc>
            </a:pPr>
            <a:r>
              <a:rPr lang="es-ES" altLang="es-ES" sz="1200" b="1" i="1" dirty="0" smtClean="0">
                <a:solidFill>
                  <a:srgbClr val="000000"/>
                </a:solidFill>
                <a:latin typeface="+mj-lt"/>
              </a:rPr>
              <a:t>16%</a:t>
            </a:r>
            <a:endParaRPr lang="es-ES" altLang="es-ES" sz="1200" b="1" i="1" dirty="0">
              <a:solidFill>
                <a:srgbClr val="000000"/>
              </a:solidFill>
              <a:latin typeface="+mj-lt"/>
            </a:endParaRPr>
          </a:p>
        </p:txBody>
      </p:sp>
      <p:sp>
        <p:nvSpPr>
          <p:cNvPr id="19" name="AutoShape 20"/>
          <p:cNvSpPr>
            <a:spLocks/>
          </p:cNvSpPr>
          <p:nvPr/>
        </p:nvSpPr>
        <p:spPr bwMode="auto">
          <a:xfrm rot="16200000">
            <a:off x="1211810" y="1613372"/>
            <a:ext cx="381000" cy="1157786"/>
          </a:xfrm>
          <a:prstGeom prst="rightBrace">
            <a:avLst>
              <a:gd name="adj1" fmla="val 27936"/>
              <a:gd name="adj2" fmla="val 52083"/>
            </a:avLst>
          </a:prstGeom>
          <a:noFill/>
          <a:ln w="28575" cap="rnd">
            <a:solidFill>
              <a:schemeClr val="accent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s-ES"/>
          </a:p>
        </p:txBody>
      </p:sp>
      <p:sp>
        <p:nvSpPr>
          <p:cNvPr id="20" name="AutoShape 21"/>
          <p:cNvSpPr>
            <a:spLocks/>
          </p:cNvSpPr>
          <p:nvPr/>
        </p:nvSpPr>
        <p:spPr bwMode="auto">
          <a:xfrm rot="16200000">
            <a:off x="4343400" y="10068"/>
            <a:ext cx="381000" cy="4343400"/>
          </a:xfrm>
          <a:prstGeom prst="rightBrace">
            <a:avLst>
              <a:gd name="adj1" fmla="val 48333"/>
              <a:gd name="adj2" fmla="val 50000"/>
            </a:avLst>
          </a:prstGeom>
          <a:noFill/>
          <a:ln w="28575" cap="rnd">
            <a:solidFill>
              <a:schemeClr val="accent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s-ES"/>
          </a:p>
        </p:txBody>
      </p:sp>
      <p:sp>
        <p:nvSpPr>
          <p:cNvPr id="26" name="AutoShape 22"/>
          <p:cNvSpPr>
            <a:spLocks/>
          </p:cNvSpPr>
          <p:nvPr/>
        </p:nvSpPr>
        <p:spPr bwMode="auto">
          <a:xfrm rot="16200000">
            <a:off x="7609147" y="1344352"/>
            <a:ext cx="364605" cy="1943100"/>
          </a:xfrm>
          <a:prstGeom prst="rightBrace">
            <a:avLst>
              <a:gd name="adj1" fmla="val 40271"/>
              <a:gd name="adj2" fmla="val 50000"/>
            </a:avLst>
          </a:prstGeom>
          <a:noFill/>
          <a:ln w="28575" cap="rnd">
            <a:solidFill>
              <a:schemeClr val="accent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s-ES"/>
          </a:p>
        </p:txBody>
      </p:sp>
      <p:sp>
        <p:nvSpPr>
          <p:cNvPr id="28" name="Text Box 5"/>
          <p:cNvSpPr txBox="1">
            <a:spLocks noChangeArrowheads="1"/>
          </p:cNvSpPr>
          <p:nvPr/>
        </p:nvSpPr>
        <p:spPr bwMode="auto">
          <a:xfrm>
            <a:off x="2133600" y="3962400"/>
            <a:ext cx="5257800" cy="461665"/>
          </a:xfrm>
          <a:prstGeom prst="rect">
            <a:avLst/>
          </a:prstGeom>
          <a:noFill/>
        </p:spPr>
        <p:txBody>
          <a:bodyPr wrap="square" rtlCol="0">
            <a:spAutoFit/>
          </a:bodyPr>
          <a:lstStyle>
            <a:defPPr>
              <a:defRPr lang="en-US"/>
            </a:defPPr>
            <a:lvl1pPr algn="ctr">
              <a:defRPr sz="2400" i="1">
                <a:solidFill>
                  <a:schemeClr val="accent1"/>
                </a:solidFill>
              </a:defRPr>
            </a:lvl1pPr>
          </a:lstStyle>
          <a:p>
            <a:r>
              <a:rPr lang="es-ES" altLang="es-ES" dirty="0"/>
              <a:t>Otras enfermedades del hijo (%)</a:t>
            </a:r>
          </a:p>
        </p:txBody>
      </p:sp>
      <p:sp>
        <p:nvSpPr>
          <p:cNvPr id="29" name="28 CuadroTexto"/>
          <p:cNvSpPr txBox="1"/>
          <p:nvPr/>
        </p:nvSpPr>
        <p:spPr>
          <a:xfrm>
            <a:off x="7827962" y="6200001"/>
            <a:ext cx="1219200" cy="261610"/>
          </a:xfrm>
          <a:prstGeom prst="rect">
            <a:avLst/>
          </a:prstGeom>
          <a:noFill/>
        </p:spPr>
        <p:txBody>
          <a:bodyPr wrap="square" rtlCol="0">
            <a:spAutoFit/>
          </a:bodyPr>
          <a:lstStyle/>
          <a:p>
            <a:r>
              <a:rPr lang="es-ES" sz="1100" i="1" dirty="0" smtClean="0"/>
              <a:t>Base Total: (89)</a:t>
            </a:r>
            <a:endParaRPr lang="es-ES" sz="1100" i="1" dirty="0"/>
          </a:p>
        </p:txBody>
      </p:sp>
    </p:spTree>
    <p:extLst>
      <p:ext uri="{BB962C8B-B14F-4D97-AF65-F5344CB8AC3E}">
        <p14:creationId xmlns:p14="http://schemas.microsoft.com/office/powerpoint/2010/main" val="263307063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31790" y="3038773"/>
            <a:ext cx="6978810" cy="1694854"/>
          </a:xfrm>
        </p:spPr>
        <p:txBody>
          <a:bodyPr>
            <a:normAutofit/>
          </a:bodyPr>
          <a:lstStyle/>
          <a:p>
            <a:r>
              <a:rPr lang="es-ES" dirty="0" smtClean="0"/>
              <a:t>2. Análisis de </a:t>
            </a:r>
            <a:r>
              <a:rPr lang="es-ES" dirty="0" err="1" smtClean="0"/>
              <a:t>RESULTADOs</a:t>
            </a:r>
            <a:r>
              <a:rPr lang="es-ES" dirty="0" smtClean="0"/>
              <a:t/>
            </a:r>
            <a:br>
              <a:rPr lang="es-ES" dirty="0" smtClean="0"/>
            </a:br>
            <a:endParaRPr lang="es-ES" sz="2800" b="1" i="1" dirty="0"/>
          </a:p>
        </p:txBody>
      </p:sp>
      <p:sp>
        <p:nvSpPr>
          <p:cNvPr id="3" name="2 Rectángulo"/>
          <p:cNvSpPr/>
          <p:nvPr/>
        </p:nvSpPr>
        <p:spPr>
          <a:xfrm>
            <a:off x="2667000" y="1295400"/>
            <a:ext cx="5105400" cy="1314450"/>
          </a:xfrm>
          <a:prstGeom prst="rect">
            <a:avLst/>
          </a:prstGeom>
          <a:solidFill>
            <a:srgbClr val="6ECF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solidFill>
                  <a:srgbClr val="002060"/>
                </a:solidFill>
              </a:rPr>
              <a:t>En este documento se presentan los datos de los </a:t>
            </a:r>
            <a:r>
              <a:rPr lang="es-ES" sz="2400" b="1" u="sng" dirty="0" smtClean="0">
                <a:solidFill>
                  <a:srgbClr val="002060"/>
                </a:solidFill>
              </a:rPr>
              <a:t>Padres en Madrid </a:t>
            </a:r>
            <a:r>
              <a:rPr lang="es-ES" b="1" dirty="0" smtClean="0">
                <a:solidFill>
                  <a:srgbClr val="002060"/>
                </a:solidFill>
              </a:rPr>
              <a:t>(</a:t>
            </a:r>
            <a:r>
              <a:rPr lang="es-ES" b="1" dirty="0" err="1" smtClean="0">
                <a:solidFill>
                  <a:srgbClr val="002060"/>
                </a:solidFill>
              </a:rPr>
              <a:t>autoadministradas</a:t>
            </a:r>
            <a:r>
              <a:rPr lang="es-ES" b="1" dirty="0" smtClean="0">
                <a:solidFill>
                  <a:srgbClr val="002060"/>
                </a:solidFill>
              </a:rPr>
              <a:t>)</a:t>
            </a:r>
            <a:endParaRPr lang="es-ES" b="1" dirty="0">
              <a:solidFill>
                <a:srgbClr val="002060"/>
              </a:solidFill>
            </a:endParaRPr>
          </a:p>
        </p:txBody>
      </p:sp>
      <p:sp>
        <p:nvSpPr>
          <p:cNvPr id="4" name="3 Rectángulo"/>
          <p:cNvSpPr/>
          <p:nvPr/>
        </p:nvSpPr>
        <p:spPr>
          <a:xfrm>
            <a:off x="2590800" y="4019550"/>
            <a:ext cx="5486400" cy="1314450"/>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solidFill>
                  <a:srgbClr val="002060"/>
                </a:solidFill>
              </a:rPr>
              <a:t>En las preguntas similares al estudio realizado en 2005 en este colectivo, también en la Comunidad de Madrid, se incluirá una nota no los casos en los que los resultados sean diferentes.</a:t>
            </a:r>
            <a:endParaRPr lang="es-ES" b="1" dirty="0">
              <a:solidFill>
                <a:srgbClr val="002060"/>
              </a:solidFill>
            </a:endParaRPr>
          </a:p>
        </p:txBody>
      </p:sp>
    </p:spTree>
    <p:extLst>
      <p:ext uri="{BB962C8B-B14F-4D97-AF65-F5344CB8AC3E}">
        <p14:creationId xmlns:p14="http://schemas.microsoft.com/office/powerpoint/2010/main" val="2103649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8990" y="3038773"/>
            <a:ext cx="6978810" cy="1694854"/>
          </a:xfrm>
        </p:spPr>
        <p:txBody>
          <a:bodyPr>
            <a:normAutofit/>
          </a:bodyPr>
          <a:lstStyle/>
          <a:p>
            <a:r>
              <a:rPr lang="en-US" dirty="0" smtClean="0"/>
              <a:t>3. </a:t>
            </a:r>
            <a:r>
              <a:rPr lang="en-US" dirty="0" err="1" smtClean="0"/>
              <a:t>Análisis</a:t>
            </a:r>
            <a:r>
              <a:rPr lang="en-US" dirty="0" smtClean="0"/>
              <a:t> de RESULTADOS</a:t>
            </a:r>
            <a:br>
              <a:rPr lang="en-US" dirty="0" smtClean="0"/>
            </a:br>
            <a:r>
              <a:rPr lang="en-US" dirty="0"/>
              <a:t/>
            </a:r>
            <a:br>
              <a:rPr lang="en-US" dirty="0"/>
            </a:br>
            <a:r>
              <a:rPr lang="en-US" sz="2800" b="1" i="1" dirty="0" smtClean="0"/>
              <a:t>1. SOBRE LA VIDA del </a:t>
            </a:r>
            <a:r>
              <a:rPr lang="en-US" sz="2800" b="1" i="1" dirty="0" err="1" smtClean="0"/>
              <a:t>niño</a:t>
            </a:r>
            <a:endParaRPr lang="en-US" sz="2800" b="1" i="1" dirty="0"/>
          </a:p>
        </p:txBody>
      </p:sp>
    </p:spTree>
    <p:extLst>
      <p:ext uri="{BB962C8B-B14F-4D97-AF65-F5344CB8AC3E}">
        <p14:creationId xmlns:p14="http://schemas.microsoft.com/office/powerpoint/2010/main" val="4188991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33852" y="1904999"/>
            <a:ext cx="8305800" cy="309505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1. Integración en la familia</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13. ¿Cree </a:t>
            </a:r>
            <a:r>
              <a:rPr lang="es-ES" sz="1400" dirty="0">
                <a:solidFill>
                  <a:srgbClr val="616365"/>
                </a:solidFill>
              </a:rPr>
              <a:t>que la diabetes dificulta la integración de su hijo en la familia?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graphicFrame>
        <p:nvGraphicFramePr>
          <p:cNvPr id="6" name="Chart Placeholder 10"/>
          <p:cNvGraphicFramePr>
            <a:graphicFrameLocks/>
          </p:cNvGraphicFramePr>
          <p:nvPr>
            <p:extLst>
              <p:ext uri="{D42A27DB-BD31-4B8C-83A1-F6EECF244321}">
                <p14:modId xmlns:p14="http://schemas.microsoft.com/office/powerpoint/2010/main" val="2365701124"/>
              </p:ext>
            </p:extLst>
          </p:nvPr>
        </p:nvGraphicFramePr>
        <p:xfrm>
          <a:off x="494848" y="2133600"/>
          <a:ext cx="8077200" cy="27529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
          <p:cNvSpPr txBox="1">
            <a:spLocks noChangeArrowheads="1"/>
          </p:cNvSpPr>
          <p:nvPr/>
        </p:nvSpPr>
        <p:spPr bwMode="auto">
          <a:xfrm>
            <a:off x="990600" y="4926561"/>
            <a:ext cx="7392304"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57200" y="5728998"/>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La práctica totalidad de los padres (92%) afirma que la diabetes de su hijo no dificulta o dificulta poco su integración en la familia. Apenas un 7% declara que si se ve afectada.</a:t>
            </a:r>
            <a:endParaRPr lang="es-ES" i="1" dirty="0">
              <a:solidFill>
                <a:srgbClr val="0070C0"/>
              </a:solidFill>
            </a:endParaRPr>
          </a:p>
        </p:txBody>
      </p:sp>
      <p:sp>
        <p:nvSpPr>
          <p:cNvPr id="11" name="10 CuadroTexto"/>
          <p:cNvSpPr txBox="1"/>
          <p:nvPr/>
        </p:nvSpPr>
        <p:spPr>
          <a:xfrm>
            <a:off x="1981200" y="1688068"/>
            <a:ext cx="1600200" cy="369332"/>
          </a:xfrm>
          <a:prstGeom prst="rect">
            <a:avLst/>
          </a:prstGeom>
          <a:solidFill>
            <a:schemeClr val="bg1"/>
          </a:solidFill>
        </p:spPr>
        <p:txBody>
          <a:bodyPr wrap="square" rtlCol="0">
            <a:spAutoFit/>
          </a:bodyPr>
          <a:lstStyle/>
          <a:p>
            <a:pPr algn="ctr"/>
            <a:r>
              <a:rPr lang="es-ES" i="1" dirty="0" smtClean="0">
                <a:solidFill>
                  <a:schemeClr val="accent1"/>
                </a:solidFill>
              </a:rPr>
              <a:t>% Total</a:t>
            </a:r>
            <a:endParaRPr lang="es-ES" i="1" dirty="0">
              <a:solidFill>
                <a:schemeClr val="accent1"/>
              </a:solidFill>
            </a:endParaRPr>
          </a:p>
        </p:txBody>
      </p:sp>
      <p:sp>
        <p:nvSpPr>
          <p:cNvPr id="14" name="13 CuadroTexto"/>
          <p:cNvSpPr txBox="1"/>
          <p:nvPr/>
        </p:nvSpPr>
        <p:spPr>
          <a:xfrm>
            <a:off x="5562600" y="1664184"/>
            <a:ext cx="1981200" cy="369332"/>
          </a:xfrm>
          <a:prstGeom prst="rect">
            <a:avLst/>
          </a:prstGeom>
          <a:solidFill>
            <a:schemeClr val="bg1"/>
          </a:solidFill>
        </p:spPr>
        <p:txBody>
          <a:bodyPr wrap="square" rtlCol="0">
            <a:spAutoFit/>
          </a:bodyPr>
          <a:lstStyle/>
          <a:p>
            <a:pPr algn="ctr"/>
            <a:r>
              <a:rPr lang="es-ES" i="1" dirty="0" smtClean="0">
                <a:solidFill>
                  <a:schemeClr val="accent1"/>
                </a:solidFill>
              </a:rPr>
              <a:t>% Edad hijos</a:t>
            </a:r>
            <a:endParaRPr lang="es-ES" i="1" dirty="0">
              <a:solidFill>
                <a:schemeClr val="accent1"/>
              </a:solidFill>
            </a:endParaRPr>
          </a:p>
        </p:txBody>
      </p:sp>
    </p:spTree>
    <p:extLst>
      <p:ext uri="{BB962C8B-B14F-4D97-AF65-F5344CB8AC3E}">
        <p14:creationId xmlns:p14="http://schemas.microsoft.com/office/powerpoint/2010/main" val="648816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1. Ocultación de la Diabetes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14. ¿Cree </a:t>
            </a:r>
            <a:r>
              <a:rPr lang="es-ES" sz="1400" dirty="0">
                <a:solidFill>
                  <a:srgbClr val="616365"/>
                </a:solidFill>
              </a:rPr>
              <a:t>que su hijo oculta su diabetes?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graphicFrame>
        <p:nvGraphicFramePr>
          <p:cNvPr id="6" name="Chart Placeholder 10"/>
          <p:cNvGraphicFramePr>
            <a:graphicFrameLocks/>
          </p:cNvGraphicFramePr>
          <p:nvPr>
            <p:extLst>
              <p:ext uri="{D42A27DB-BD31-4B8C-83A1-F6EECF244321}">
                <p14:modId xmlns:p14="http://schemas.microsoft.com/office/powerpoint/2010/main" val="718661470"/>
              </p:ext>
            </p:extLst>
          </p:nvPr>
        </p:nvGraphicFramePr>
        <p:xfrm>
          <a:off x="647248" y="1981200"/>
          <a:ext cx="7772400" cy="276082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
          <p:cNvSpPr txBox="1">
            <a:spLocks noChangeArrowheads="1"/>
          </p:cNvSpPr>
          <p:nvPr/>
        </p:nvSpPr>
        <p:spPr bwMode="auto">
          <a:xfrm>
            <a:off x="990600" y="4495800"/>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57200" y="5562600"/>
            <a:ext cx="8382000"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 base a la declaración de los padres, la mayoría de los niños con diabetes no oculta su enfermedad ni a los amigos, ni en el colegio, mientras que a otras personas puede llegar a ocultarse. No obstante, en los caso en los que se oculta, suele ser “a veces”.</a:t>
            </a:r>
            <a:endParaRPr lang="es-ES" i="1" dirty="0">
              <a:solidFill>
                <a:srgbClr val="0070C0"/>
              </a:solidFill>
            </a:endParaRPr>
          </a:p>
        </p:txBody>
      </p:sp>
    </p:spTree>
    <p:extLst>
      <p:ext uri="{BB962C8B-B14F-4D97-AF65-F5344CB8AC3E}">
        <p14:creationId xmlns:p14="http://schemas.microsoft.com/office/powerpoint/2010/main" val="5243452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1. Actitud hacia la insulina</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13949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15. ¿Muestra </a:t>
            </a:r>
            <a:r>
              <a:rPr lang="es-ES" sz="1400" dirty="0">
                <a:solidFill>
                  <a:srgbClr val="616365"/>
                </a:solidFill>
              </a:rPr>
              <a:t>enfado en el momento de inyectarse la insulina</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a:p>
            <a:pPr marL="88900" indent="-88900">
              <a:spcBef>
                <a:spcPct val="25000"/>
              </a:spcBef>
              <a:buClr>
                <a:srgbClr val="3A5BC4"/>
              </a:buClr>
            </a:pPr>
            <a:r>
              <a:rPr lang="es-ES" sz="1400" dirty="0" smtClean="0">
                <a:solidFill>
                  <a:srgbClr val="616365"/>
                </a:solidFill>
              </a:rPr>
              <a:t>16. ¿Protesta </a:t>
            </a:r>
            <a:r>
              <a:rPr lang="es-ES" sz="1400" dirty="0">
                <a:solidFill>
                  <a:srgbClr val="616365"/>
                </a:solidFill>
              </a:rPr>
              <a:t>en el momento de inyectarse la insulina</a:t>
            </a:r>
            <a:r>
              <a:rPr lang="es-ES" sz="1400" dirty="0" smtClean="0">
                <a:solidFill>
                  <a:srgbClr val="616365"/>
                </a:solidFill>
              </a:rPr>
              <a:t>?</a:t>
            </a:r>
            <a:r>
              <a:rPr lang="es-ES" sz="1400" dirty="0">
                <a:solidFill>
                  <a:srgbClr val="FF3300"/>
                </a:solidFill>
              </a:rPr>
              <a:t> (% - Sugerida y única</a:t>
            </a:r>
            <a:r>
              <a:rPr lang="es-ES" sz="1400" dirty="0" smtClean="0">
                <a:solidFill>
                  <a:srgbClr val="FF3300"/>
                </a:solidFill>
              </a:rPr>
              <a:t>)</a:t>
            </a:r>
            <a:endParaRPr lang="es-ES" sz="1400" dirty="0" smtClean="0">
              <a:solidFill>
                <a:srgbClr val="616365"/>
              </a:solidFill>
            </a:endParaRPr>
          </a:p>
          <a:p>
            <a:pPr marL="88900" indent="-88900">
              <a:spcBef>
                <a:spcPct val="25000"/>
              </a:spcBef>
              <a:buClr>
                <a:srgbClr val="3A5BC4"/>
              </a:buClr>
            </a:pPr>
            <a:r>
              <a:rPr lang="es-ES" sz="1400" dirty="0" smtClean="0">
                <a:solidFill>
                  <a:srgbClr val="616365"/>
                </a:solidFill>
              </a:rPr>
              <a:t>17. ¿Se </a:t>
            </a:r>
            <a:r>
              <a:rPr lang="es-ES" sz="1400" dirty="0">
                <a:solidFill>
                  <a:srgbClr val="616365"/>
                </a:solidFill>
              </a:rPr>
              <a:t>entristece en el momento de inyectarse la insulina</a:t>
            </a:r>
            <a:r>
              <a:rPr lang="es-ES" sz="1400" dirty="0" smtClean="0">
                <a:solidFill>
                  <a:srgbClr val="616365"/>
                </a:solidFill>
              </a:rPr>
              <a:t>?</a:t>
            </a:r>
            <a:r>
              <a:rPr lang="es-ES" sz="1400" dirty="0">
                <a:solidFill>
                  <a:srgbClr val="FF3300"/>
                </a:solidFill>
              </a:rPr>
              <a:t> (% - Sugerida y única</a:t>
            </a:r>
            <a:r>
              <a:rPr lang="es-ES" sz="1400" dirty="0" smtClean="0">
                <a:solidFill>
                  <a:srgbClr val="FF3300"/>
                </a:solidFill>
              </a:rPr>
              <a:t>)</a:t>
            </a:r>
            <a:endParaRPr lang="es-ES" sz="1400" dirty="0" smtClean="0">
              <a:solidFill>
                <a:srgbClr val="616365"/>
              </a:solidFill>
            </a:endParaRPr>
          </a:p>
          <a:p>
            <a:pPr marL="88900" indent="-88900">
              <a:spcBef>
                <a:spcPct val="25000"/>
              </a:spcBef>
              <a:buClr>
                <a:srgbClr val="3A5BC4"/>
              </a:buClr>
            </a:pPr>
            <a:r>
              <a:rPr lang="es-ES" sz="1400" dirty="0" smtClean="0">
                <a:solidFill>
                  <a:srgbClr val="616365"/>
                </a:solidFill>
              </a:rPr>
              <a:t>19. ¿Su </a:t>
            </a:r>
            <a:r>
              <a:rPr lang="es-ES" sz="1400" dirty="0">
                <a:solidFill>
                  <a:srgbClr val="616365"/>
                </a:solidFill>
              </a:rPr>
              <a:t>hijo sabe si está alto o bajo de glucosa</a:t>
            </a:r>
            <a:r>
              <a:rPr lang="es-ES" sz="1400" dirty="0" smtClean="0">
                <a:solidFill>
                  <a:srgbClr val="616365"/>
                </a:solidFill>
              </a:rPr>
              <a:t>?</a:t>
            </a:r>
            <a:r>
              <a:rPr lang="es-ES" sz="1400" dirty="0">
                <a:solidFill>
                  <a:srgbClr val="FF3300"/>
                </a:solidFill>
              </a:rPr>
              <a:t> (% - Sugerida y única</a:t>
            </a:r>
            <a:r>
              <a:rPr lang="es-ES" sz="1400" dirty="0" smtClean="0">
                <a:solidFill>
                  <a:srgbClr val="FF3300"/>
                </a:solidFill>
              </a:rPr>
              <a:t>)</a:t>
            </a:r>
            <a:endParaRPr lang="es-ES" sz="1400" dirty="0">
              <a:solidFill>
                <a:srgbClr val="FF3300"/>
              </a:solidFill>
            </a:endParaRPr>
          </a:p>
        </p:txBody>
      </p:sp>
      <p:graphicFrame>
        <p:nvGraphicFramePr>
          <p:cNvPr id="6" name="Chart Placeholder 10"/>
          <p:cNvGraphicFramePr>
            <a:graphicFrameLocks/>
          </p:cNvGraphicFramePr>
          <p:nvPr>
            <p:extLst>
              <p:ext uri="{D42A27DB-BD31-4B8C-83A1-F6EECF244321}">
                <p14:modId xmlns:p14="http://schemas.microsoft.com/office/powerpoint/2010/main" val="3705824110"/>
              </p:ext>
            </p:extLst>
          </p:nvPr>
        </p:nvGraphicFramePr>
        <p:xfrm>
          <a:off x="445826" y="2133600"/>
          <a:ext cx="8393373" cy="32101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
          <p:cNvSpPr txBox="1">
            <a:spLocks noChangeArrowheads="1"/>
          </p:cNvSpPr>
          <p:nvPr/>
        </p:nvSpPr>
        <p:spPr bwMode="auto">
          <a:xfrm>
            <a:off x="359391" y="4829889"/>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57200" y="5638800"/>
            <a:ext cx="8382000" cy="954107"/>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Desde el punto de vista de los padres, en torno a la mitad de los niños parece que asumen que tiene que administrarse insulina y no se enfadan o protestan o se entristece, la otra mitad si que lo hace, en determinados momentos. </a:t>
            </a:r>
          </a:p>
          <a:p>
            <a:r>
              <a:rPr lang="es-ES" i="1" dirty="0" smtClean="0">
                <a:solidFill>
                  <a:srgbClr val="0070C0"/>
                </a:solidFill>
              </a:rPr>
              <a:t>Destaca que el 81% de los niños sabe identificar si está alto o bajo de glucosa. </a:t>
            </a:r>
            <a:endParaRPr lang="es-ES" i="1" dirty="0">
              <a:solidFill>
                <a:srgbClr val="0070C0"/>
              </a:solidFill>
            </a:endParaRPr>
          </a:p>
        </p:txBody>
      </p:sp>
    </p:spTree>
    <p:extLst>
      <p:ext uri="{BB962C8B-B14F-4D97-AF65-F5344CB8AC3E}">
        <p14:creationId xmlns:p14="http://schemas.microsoft.com/office/powerpoint/2010/main" val="22850868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589128" y="2030400"/>
            <a:ext cx="5534167" cy="382762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3 Rectángulo redondeado"/>
          <p:cNvSpPr/>
          <p:nvPr/>
        </p:nvSpPr>
        <p:spPr>
          <a:xfrm>
            <a:off x="5894695" y="2375006"/>
            <a:ext cx="31731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1. Actitud hacia la insulina</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8615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18. ¿Su </a:t>
            </a:r>
            <a:r>
              <a:rPr lang="es-ES" sz="1400" dirty="0">
                <a:solidFill>
                  <a:srgbClr val="616365"/>
                </a:solidFill>
              </a:rPr>
              <a:t>hijo sabe medirse la glucemia</a:t>
            </a:r>
            <a:r>
              <a:rPr lang="es-ES" sz="1400" dirty="0" smtClean="0">
                <a:solidFill>
                  <a:srgbClr val="616365"/>
                </a:solidFill>
              </a:rPr>
              <a:t>? </a:t>
            </a:r>
            <a:r>
              <a:rPr lang="es-ES" sz="1400" dirty="0">
                <a:solidFill>
                  <a:srgbClr val="FF3300"/>
                </a:solidFill>
              </a:rPr>
              <a:t>(% - Sugerida y única)</a:t>
            </a:r>
            <a:endParaRPr lang="es-ES" sz="1400" dirty="0">
              <a:solidFill>
                <a:srgbClr val="616365"/>
              </a:solidFill>
            </a:endParaRPr>
          </a:p>
          <a:p>
            <a:pPr marL="88900" indent="-88900">
              <a:spcBef>
                <a:spcPct val="25000"/>
              </a:spcBef>
              <a:buClr>
                <a:srgbClr val="3A5BC4"/>
              </a:buClr>
            </a:pPr>
            <a:r>
              <a:rPr lang="es-ES" sz="1400" dirty="0" smtClean="0">
                <a:solidFill>
                  <a:srgbClr val="616365"/>
                </a:solidFill>
              </a:rPr>
              <a:t>20</a:t>
            </a:r>
            <a:r>
              <a:rPr lang="es-ES" sz="1400" dirty="0">
                <a:solidFill>
                  <a:srgbClr val="616365"/>
                </a:solidFill>
              </a:rPr>
              <a:t>. ¿Su hijo sabe pincharse la insulina? </a:t>
            </a:r>
            <a:r>
              <a:rPr lang="es-ES" sz="1400" dirty="0">
                <a:solidFill>
                  <a:srgbClr val="FF3300"/>
                </a:solidFill>
              </a:rPr>
              <a:t>(% - Sugerida y única)</a:t>
            </a:r>
            <a:endParaRPr lang="es-ES" sz="1400" dirty="0">
              <a:solidFill>
                <a:srgbClr val="616365"/>
              </a:solidFill>
            </a:endParaRPr>
          </a:p>
          <a:p>
            <a:pPr marL="88900" indent="-88900">
              <a:spcBef>
                <a:spcPct val="25000"/>
              </a:spcBef>
              <a:buClr>
                <a:srgbClr val="3A5BC4"/>
              </a:buClr>
            </a:pPr>
            <a:r>
              <a:rPr lang="es-ES" sz="1400" dirty="0" smtClean="0">
                <a:solidFill>
                  <a:srgbClr val="616365"/>
                </a:solidFill>
              </a:rPr>
              <a:t>21. ¿Su </a:t>
            </a:r>
            <a:r>
              <a:rPr lang="es-ES" sz="1400" dirty="0">
                <a:solidFill>
                  <a:srgbClr val="616365"/>
                </a:solidFill>
              </a:rPr>
              <a:t>hijo sabe decidir la cantidad de insulina que se tiene que poner</a:t>
            </a:r>
            <a:r>
              <a:rPr lang="es-ES" sz="1400" dirty="0" smtClean="0">
                <a:solidFill>
                  <a:srgbClr val="616365"/>
                </a:solidFill>
              </a:rPr>
              <a:t>?</a:t>
            </a:r>
            <a:r>
              <a:rPr lang="es-ES" sz="1400" dirty="0" smtClean="0">
                <a:solidFill>
                  <a:srgbClr val="FF3300"/>
                </a:solidFill>
              </a:rPr>
              <a:t> </a:t>
            </a:r>
            <a:r>
              <a:rPr lang="es-ES" sz="1400" dirty="0">
                <a:solidFill>
                  <a:srgbClr val="FF3300"/>
                </a:solidFill>
              </a:rPr>
              <a:t>(% - Sugerida y única</a:t>
            </a:r>
            <a:r>
              <a:rPr lang="es-ES" sz="1400" dirty="0" smtClean="0">
                <a:solidFill>
                  <a:srgbClr val="FF3300"/>
                </a:solidFill>
              </a:rPr>
              <a:t>)</a:t>
            </a:r>
            <a:endParaRPr lang="es-ES" sz="1400" dirty="0" smtClean="0">
              <a:solidFill>
                <a:srgbClr val="616365"/>
              </a:solidFill>
            </a:endParaRPr>
          </a:p>
        </p:txBody>
      </p:sp>
      <p:graphicFrame>
        <p:nvGraphicFramePr>
          <p:cNvPr id="6" name="Chart Placeholder 10"/>
          <p:cNvGraphicFramePr>
            <a:graphicFrameLocks/>
          </p:cNvGraphicFramePr>
          <p:nvPr>
            <p:extLst>
              <p:ext uri="{D42A27DB-BD31-4B8C-83A1-F6EECF244321}">
                <p14:modId xmlns:p14="http://schemas.microsoft.com/office/powerpoint/2010/main" val="4207072081"/>
              </p:ext>
            </p:extLst>
          </p:nvPr>
        </p:nvGraphicFramePr>
        <p:xfrm>
          <a:off x="597089" y="2375006"/>
          <a:ext cx="4916606" cy="336359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
          <p:cNvSpPr txBox="1">
            <a:spLocks noChangeArrowheads="1"/>
          </p:cNvSpPr>
          <p:nvPr/>
        </p:nvSpPr>
        <p:spPr bwMode="auto">
          <a:xfrm>
            <a:off x="1094095" y="5697379"/>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85633" y="5964856"/>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La mayoría de los niños en edad escolar sabe medirse la glucemia (93%). No obstante, este porcentaje baja al 82% para los que saben pincharse la insulina y a 60% a la hora de decidir la cantidad de insulina a </a:t>
            </a:r>
            <a:r>
              <a:rPr lang="es-ES" i="1" dirty="0" err="1" smtClean="0">
                <a:solidFill>
                  <a:srgbClr val="0070C0"/>
                </a:solidFill>
              </a:rPr>
              <a:t>adminsitrar</a:t>
            </a:r>
            <a:r>
              <a:rPr lang="es-ES" i="1" dirty="0" smtClean="0">
                <a:solidFill>
                  <a:srgbClr val="0070C0"/>
                </a:solidFill>
              </a:rPr>
              <a:t>.</a:t>
            </a:r>
            <a:endParaRPr lang="es-ES" i="1" dirty="0">
              <a:solidFill>
                <a:srgbClr val="0070C0"/>
              </a:solidFill>
            </a:endParaRPr>
          </a:p>
        </p:txBody>
      </p:sp>
      <p:graphicFrame>
        <p:nvGraphicFramePr>
          <p:cNvPr id="8" name="Chart Placeholder 10"/>
          <p:cNvGraphicFramePr>
            <a:graphicFrameLocks/>
          </p:cNvGraphicFramePr>
          <p:nvPr>
            <p:extLst>
              <p:ext uri="{D42A27DB-BD31-4B8C-83A1-F6EECF244321}">
                <p14:modId xmlns:p14="http://schemas.microsoft.com/office/powerpoint/2010/main" val="143040684"/>
              </p:ext>
            </p:extLst>
          </p:nvPr>
        </p:nvGraphicFramePr>
        <p:xfrm>
          <a:off x="5915166" y="2538779"/>
          <a:ext cx="3076434" cy="76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5991367" y="2179823"/>
            <a:ext cx="2667000" cy="307777"/>
          </a:xfrm>
          <a:prstGeom prst="rect">
            <a:avLst/>
          </a:prstGeom>
          <a:solidFill>
            <a:schemeClr val="bg1"/>
          </a:solidFill>
        </p:spPr>
        <p:txBody>
          <a:bodyPr wrap="square" rtlCol="0">
            <a:spAutoFit/>
          </a:bodyPr>
          <a:lstStyle/>
          <a:p>
            <a:r>
              <a:rPr lang="es-ES" sz="1400" i="1" dirty="0" smtClean="0">
                <a:solidFill>
                  <a:schemeClr val="accent1"/>
                </a:solidFill>
              </a:rPr>
              <a:t>% Si- Sabe medirse la glucemia</a:t>
            </a:r>
            <a:endParaRPr lang="es-ES" sz="1400" i="1" dirty="0">
              <a:solidFill>
                <a:schemeClr val="accent1"/>
              </a:solidFill>
            </a:endParaRPr>
          </a:p>
        </p:txBody>
      </p:sp>
      <p:sp>
        <p:nvSpPr>
          <p:cNvPr id="19" name="18 Rectángulo redondeado"/>
          <p:cNvSpPr/>
          <p:nvPr/>
        </p:nvSpPr>
        <p:spPr>
          <a:xfrm>
            <a:off x="5894695" y="3518006"/>
            <a:ext cx="31731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20" name="Chart Placeholder 10"/>
          <p:cNvGraphicFramePr>
            <a:graphicFrameLocks/>
          </p:cNvGraphicFramePr>
          <p:nvPr>
            <p:extLst>
              <p:ext uri="{D42A27DB-BD31-4B8C-83A1-F6EECF244321}">
                <p14:modId xmlns:p14="http://schemas.microsoft.com/office/powerpoint/2010/main" val="3548927698"/>
              </p:ext>
            </p:extLst>
          </p:nvPr>
        </p:nvGraphicFramePr>
        <p:xfrm>
          <a:off x="5915167" y="3630600"/>
          <a:ext cx="3076433" cy="762000"/>
        </p:xfrm>
        <a:graphic>
          <a:graphicData uri="http://schemas.openxmlformats.org/drawingml/2006/chart">
            <c:chart xmlns:c="http://schemas.openxmlformats.org/drawingml/2006/chart" xmlns:r="http://schemas.openxmlformats.org/officeDocument/2006/relationships" r:id="rId4"/>
          </a:graphicData>
        </a:graphic>
      </p:graphicFrame>
      <p:sp>
        <p:nvSpPr>
          <p:cNvPr id="21" name="20 CuadroTexto"/>
          <p:cNvSpPr txBox="1"/>
          <p:nvPr/>
        </p:nvSpPr>
        <p:spPr>
          <a:xfrm>
            <a:off x="5991367" y="3325800"/>
            <a:ext cx="2667000" cy="307777"/>
          </a:xfrm>
          <a:prstGeom prst="rect">
            <a:avLst/>
          </a:prstGeom>
          <a:solidFill>
            <a:schemeClr val="bg1"/>
          </a:solidFill>
        </p:spPr>
        <p:txBody>
          <a:bodyPr wrap="square" rtlCol="0">
            <a:spAutoFit/>
          </a:bodyPr>
          <a:lstStyle/>
          <a:p>
            <a:r>
              <a:rPr lang="es-ES" sz="1400" i="1" dirty="0" smtClean="0">
                <a:solidFill>
                  <a:schemeClr val="accent1"/>
                </a:solidFill>
              </a:rPr>
              <a:t>% Si- Sabe pincharse insulina</a:t>
            </a:r>
            <a:endParaRPr lang="es-ES" sz="1400" i="1" dirty="0">
              <a:solidFill>
                <a:schemeClr val="accent1"/>
              </a:solidFill>
            </a:endParaRPr>
          </a:p>
        </p:txBody>
      </p:sp>
      <p:sp>
        <p:nvSpPr>
          <p:cNvPr id="22" name="21 Rectángulo redondeado"/>
          <p:cNvSpPr/>
          <p:nvPr/>
        </p:nvSpPr>
        <p:spPr>
          <a:xfrm>
            <a:off x="5894695" y="4661006"/>
            <a:ext cx="31731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23" name="Chart Placeholder 10"/>
          <p:cNvGraphicFramePr>
            <a:graphicFrameLocks/>
          </p:cNvGraphicFramePr>
          <p:nvPr>
            <p:extLst>
              <p:ext uri="{D42A27DB-BD31-4B8C-83A1-F6EECF244321}">
                <p14:modId xmlns:p14="http://schemas.microsoft.com/office/powerpoint/2010/main" val="327995994"/>
              </p:ext>
            </p:extLst>
          </p:nvPr>
        </p:nvGraphicFramePr>
        <p:xfrm>
          <a:off x="5838966" y="4750854"/>
          <a:ext cx="3228834" cy="762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23 CuadroTexto"/>
          <p:cNvSpPr txBox="1"/>
          <p:nvPr/>
        </p:nvSpPr>
        <p:spPr>
          <a:xfrm>
            <a:off x="5991367" y="4468800"/>
            <a:ext cx="2667000" cy="307777"/>
          </a:xfrm>
          <a:prstGeom prst="rect">
            <a:avLst/>
          </a:prstGeom>
          <a:solidFill>
            <a:schemeClr val="bg1"/>
          </a:solidFill>
        </p:spPr>
        <p:txBody>
          <a:bodyPr wrap="square" rtlCol="0">
            <a:spAutoFit/>
          </a:bodyPr>
          <a:lstStyle/>
          <a:p>
            <a:r>
              <a:rPr lang="es-ES" sz="1400" i="1" dirty="0" smtClean="0">
                <a:solidFill>
                  <a:schemeClr val="accent1"/>
                </a:solidFill>
              </a:rPr>
              <a:t>% Si- Sabe cantidad de insulina</a:t>
            </a:r>
            <a:endParaRPr lang="es-ES" sz="1400" i="1" dirty="0">
              <a:solidFill>
                <a:schemeClr val="accent1"/>
              </a:solidFill>
            </a:endParaRPr>
          </a:p>
        </p:txBody>
      </p:sp>
      <p:sp>
        <p:nvSpPr>
          <p:cNvPr id="25" name="Text Box 8"/>
          <p:cNvSpPr txBox="1">
            <a:spLocks noChangeArrowheads="1"/>
          </p:cNvSpPr>
          <p:nvPr/>
        </p:nvSpPr>
        <p:spPr bwMode="auto">
          <a:xfrm>
            <a:off x="6400800" y="5441779"/>
            <a:ext cx="25908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26" name="25 Rectángulo"/>
          <p:cNvSpPr/>
          <p:nvPr/>
        </p:nvSpPr>
        <p:spPr>
          <a:xfrm>
            <a:off x="6477000" y="3897300"/>
            <a:ext cx="381000" cy="190500"/>
          </a:xfrm>
          <a:prstGeom prst="rect">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7" name="26 Rectángulo"/>
          <p:cNvSpPr/>
          <p:nvPr/>
        </p:nvSpPr>
        <p:spPr>
          <a:xfrm>
            <a:off x="6477000" y="5002200"/>
            <a:ext cx="381000" cy="190500"/>
          </a:xfrm>
          <a:prstGeom prst="rect">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8" name="27 Rectángulo"/>
          <p:cNvSpPr/>
          <p:nvPr/>
        </p:nvSpPr>
        <p:spPr>
          <a:xfrm>
            <a:off x="769509" y="5000625"/>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Si 2005</a:t>
            </a:r>
            <a:endParaRPr lang="es-ES" sz="1200" b="1" dirty="0">
              <a:solidFill>
                <a:srgbClr val="002060"/>
              </a:solidFill>
            </a:endParaRPr>
          </a:p>
        </p:txBody>
      </p:sp>
      <p:sp>
        <p:nvSpPr>
          <p:cNvPr id="29" name="28 Rectángulo"/>
          <p:cNvSpPr/>
          <p:nvPr/>
        </p:nvSpPr>
        <p:spPr>
          <a:xfrm>
            <a:off x="2571014" y="2909977"/>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88%</a:t>
            </a:r>
            <a:endParaRPr lang="es-ES" sz="1200" b="1" dirty="0">
              <a:solidFill>
                <a:srgbClr val="002060"/>
              </a:solidFill>
            </a:endParaRPr>
          </a:p>
        </p:txBody>
      </p:sp>
      <p:sp>
        <p:nvSpPr>
          <p:cNvPr id="31" name="30 Rectángulo"/>
          <p:cNvSpPr/>
          <p:nvPr/>
        </p:nvSpPr>
        <p:spPr>
          <a:xfrm>
            <a:off x="3810000" y="2895689"/>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70%</a:t>
            </a:r>
            <a:endParaRPr lang="es-ES" sz="1200" b="1" dirty="0">
              <a:solidFill>
                <a:srgbClr val="002060"/>
              </a:solidFill>
            </a:endParaRPr>
          </a:p>
        </p:txBody>
      </p:sp>
    </p:spTree>
    <p:extLst>
      <p:ext uri="{BB962C8B-B14F-4D97-AF65-F5344CB8AC3E}">
        <p14:creationId xmlns:p14="http://schemas.microsoft.com/office/powerpoint/2010/main" val="33234828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533400" y="1807417"/>
            <a:ext cx="8305800" cy="3364468"/>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10 CuadroTexto"/>
          <p:cNvSpPr txBox="1"/>
          <p:nvPr/>
        </p:nvSpPr>
        <p:spPr>
          <a:xfrm>
            <a:off x="1981200" y="1578269"/>
            <a:ext cx="1600200" cy="369332"/>
          </a:xfrm>
          <a:prstGeom prst="rect">
            <a:avLst/>
          </a:prstGeom>
          <a:solidFill>
            <a:schemeClr val="bg1"/>
          </a:solidFill>
        </p:spPr>
        <p:txBody>
          <a:bodyPr wrap="square" rtlCol="0">
            <a:spAutoFit/>
          </a:bodyPr>
          <a:lstStyle/>
          <a:p>
            <a:pPr algn="ctr"/>
            <a:r>
              <a:rPr lang="es-ES" i="1" dirty="0" smtClean="0">
                <a:solidFill>
                  <a:schemeClr val="accent1"/>
                </a:solidFill>
              </a:rPr>
              <a:t>% Total</a:t>
            </a:r>
            <a:endParaRPr lang="es-ES" i="1" dirty="0">
              <a:solidFill>
                <a:schemeClr val="accent1"/>
              </a:solidFill>
            </a:endParaRPr>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1. Control de la Diabetes por parte del niño</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22. En </a:t>
            </a:r>
            <a:r>
              <a:rPr lang="es-ES" sz="1400" dirty="0">
                <a:solidFill>
                  <a:srgbClr val="616365"/>
                </a:solidFill>
              </a:rPr>
              <a:t>su opinión el control de la diabetes de su hijo es... </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graphicFrame>
        <p:nvGraphicFramePr>
          <p:cNvPr id="6" name="Chart Placeholder 10"/>
          <p:cNvGraphicFramePr>
            <a:graphicFrameLocks/>
          </p:cNvGraphicFramePr>
          <p:nvPr>
            <p:extLst>
              <p:ext uri="{D42A27DB-BD31-4B8C-83A1-F6EECF244321}">
                <p14:modId xmlns:p14="http://schemas.microsoft.com/office/powerpoint/2010/main" val="2049001149"/>
              </p:ext>
            </p:extLst>
          </p:nvPr>
        </p:nvGraphicFramePr>
        <p:xfrm>
          <a:off x="989463" y="1819085"/>
          <a:ext cx="7697337" cy="351491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457200" y="572518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Algo más de la mitad de los padres (54%) considera que el control de la Diabetes de su hijo es buena u óptima. Un 21% declara que es aceptable, mientras que el restante 24% considera que es mala.</a:t>
            </a:r>
            <a:endParaRPr lang="es-ES" i="1" dirty="0">
              <a:solidFill>
                <a:srgbClr val="0070C0"/>
              </a:solidFill>
            </a:endParaRPr>
          </a:p>
        </p:txBody>
      </p:sp>
      <p:sp>
        <p:nvSpPr>
          <p:cNvPr id="15" name="14 CuadroTexto"/>
          <p:cNvSpPr txBox="1"/>
          <p:nvPr/>
        </p:nvSpPr>
        <p:spPr>
          <a:xfrm>
            <a:off x="5562600" y="1554385"/>
            <a:ext cx="1981200" cy="369332"/>
          </a:xfrm>
          <a:prstGeom prst="rect">
            <a:avLst/>
          </a:prstGeom>
          <a:solidFill>
            <a:schemeClr val="bg1"/>
          </a:solidFill>
        </p:spPr>
        <p:txBody>
          <a:bodyPr wrap="square" rtlCol="0">
            <a:spAutoFit/>
          </a:bodyPr>
          <a:lstStyle/>
          <a:p>
            <a:pPr algn="ctr"/>
            <a:r>
              <a:rPr lang="es-ES" i="1" dirty="0" smtClean="0">
                <a:solidFill>
                  <a:schemeClr val="accent1"/>
                </a:solidFill>
              </a:rPr>
              <a:t>% Edad hijos</a:t>
            </a:r>
            <a:endParaRPr lang="es-ES" i="1" dirty="0">
              <a:solidFill>
                <a:schemeClr val="accent1"/>
              </a:solidFill>
            </a:endParaRPr>
          </a:p>
        </p:txBody>
      </p:sp>
      <p:sp>
        <p:nvSpPr>
          <p:cNvPr id="16" name="Text Box 8"/>
          <p:cNvSpPr txBox="1">
            <a:spLocks noChangeArrowheads="1"/>
          </p:cNvSpPr>
          <p:nvPr/>
        </p:nvSpPr>
        <p:spPr bwMode="auto">
          <a:xfrm>
            <a:off x="990600" y="5069246"/>
            <a:ext cx="7392304"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14" name="13 Rectángulo"/>
          <p:cNvSpPr/>
          <p:nvPr/>
        </p:nvSpPr>
        <p:spPr>
          <a:xfrm>
            <a:off x="2875814" y="3498484"/>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32%</a:t>
            </a:r>
            <a:endParaRPr lang="es-ES" sz="1200" b="1" dirty="0">
              <a:solidFill>
                <a:srgbClr val="002060"/>
              </a:solidFill>
            </a:endParaRPr>
          </a:p>
        </p:txBody>
      </p:sp>
      <p:sp>
        <p:nvSpPr>
          <p:cNvPr id="17" name="16 Rectángulo"/>
          <p:cNvSpPr/>
          <p:nvPr/>
        </p:nvSpPr>
        <p:spPr>
          <a:xfrm>
            <a:off x="404773" y="5313192"/>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2005</a:t>
            </a:r>
            <a:endParaRPr lang="es-ES" sz="1200" b="1" dirty="0">
              <a:solidFill>
                <a:srgbClr val="002060"/>
              </a:solidFill>
            </a:endParaRPr>
          </a:p>
        </p:txBody>
      </p:sp>
    </p:spTree>
    <p:extLst>
      <p:ext uri="{BB962C8B-B14F-4D97-AF65-F5344CB8AC3E}">
        <p14:creationId xmlns:p14="http://schemas.microsoft.com/office/powerpoint/2010/main" val="389006187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713095" y="1351934"/>
            <a:ext cx="5257800" cy="4088368"/>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1. ¿Qué consume en caso de hipoglucemia?</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23. ¿Qué </a:t>
            </a:r>
            <a:r>
              <a:rPr lang="es-ES" sz="1400" dirty="0">
                <a:solidFill>
                  <a:srgbClr val="616365"/>
                </a:solidFill>
              </a:rPr>
              <a:t>lleva su hijo en la mochila para consumir en caso de hipoglucemia? </a:t>
            </a:r>
            <a:r>
              <a:rPr lang="es-ES" sz="1400" dirty="0" smtClean="0">
                <a:solidFill>
                  <a:srgbClr val="FF3300"/>
                </a:solidFill>
              </a:rPr>
              <a:t>(% </a:t>
            </a:r>
            <a:r>
              <a:rPr lang="es-ES" sz="1400" dirty="0">
                <a:solidFill>
                  <a:srgbClr val="FF3300"/>
                </a:solidFill>
              </a:rPr>
              <a:t>- </a:t>
            </a:r>
            <a:r>
              <a:rPr lang="es-ES" sz="1400" dirty="0" smtClean="0">
                <a:solidFill>
                  <a:srgbClr val="FF3300"/>
                </a:solidFill>
              </a:rPr>
              <a:t>sugerida y múltiple)</a:t>
            </a:r>
          </a:p>
        </p:txBody>
      </p:sp>
      <p:sp>
        <p:nvSpPr>
          <p:cNvPr id="10" name="Text Box 7"/>
          <p:cNvSpPr txBox="1">
            <a:spLocks noChangeArrowheads="1"/>
          </p:cNvSpPr>
          <p:nvPr/>
        </p:nvSpPr>
        <p:spPr bwMode="auto">
          <a:xfrm>
            <a:off x="457200" y="5940623"/>
            <a:ext cx="8382000" cy="307777"/>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 caso de hipoglucemia, el producto más utilizado es el zumo/refresco (71%), seguido de las galletas (64%). </a:t>
            </a:r>
            <a:endParaRPr lang="es-ES" i="1" dirty="0">
              <a:solidFill>
                <a:srgbClr val="0070C0"/>
              </a:solidFill>
            </a:endParaRPr>
          </a:p>
        </p:txBody>
      </p:sp>
      <p:graphicFrame>
        <p:nvGraphicFramePr>
          <p:cNvPr id="15" name="1 Objeto"/>
          <p:cNvGraphicFramePr>
            <a:graphicFrameLocks noChangeAspect="1"/>
          </p:cNvGraphicFramePr>
          <p:nvPr>
            <p:extLst>
              <p:ext uri="{D42A27DB-BD31-4B8C-83A1-F6EECF244321}">
                <p14:modId xmlns:p14="http://schemas.microsoft.com/office/powerpoint/2010/main" val="3032627194"/>
              </p:ext>
            </p:extLst>
          </p:nvPr>
        </p:nvGraphicFramePr>
        <p:xfrm>
          <a:off x="713095" y="1351934"/>
          <a:ext cx="4724400" cy="4134466"/>
        </p:xfrm>
        <a:graphic>
          <a:graphicData uri="http://schemas.openxmlformats.org/drawingml/2006/chart">
            <c:chart xmlns:c="http://schemas.openxmlformats.org/drawingml/2006/chart" xmlns:r="http://schemas.openxmlformats.org/officeDocument/2006/relationships" r:id="rId2"/>
          </a:graphicData>
        </a:graphic>
      </p:graphicFrame>
      <p:sp>
        <p:nvSpPr>
          <p:cNvPr id="16" name="15 Rectángulo redondeado"/>
          <p:cNvSpPr/>
          <p:nvPr/>
        </p:nvSpPr>
        <p:spPr>
          <a:xfrm>
            <a:off x="5791200" y="1673085"/>
            <a:ext cx="33255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7" name="Chart Placeholder 10"/>
          <p:cNvGraphicFramePr>
            <a:graphicFrameLocks/>
          </p:cNvGraphicFramePr>
          <p:nvPr>
            <p:extLst>
              <p:ext uri="{D42A27DB-BD31-4B8C-83A1-F6EECF244321}">
                <p14:modId xmlns:p14="http://schemas.microsoft.com/office/powerpoint/2010/main" val="3016465308"/>
              </p:ext>
            </p:extLst>
          </p:nvPr>
        </p:nvGraphicFramePr>
        <p:xfrm>
          <a:off x="5742295" y="1785679"/>
          <a:ext cx="3228834" cy="762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17 CuadroTexto"/>
          <p:cNvSpPr txBox="1"/>
          <p:nvPr/>
        </p:nvSpPr>
        <p:spPr>
          <a:xfrm>
            <a:off x="5838967" y="1477902"/>
            <a:ext cx="942833" cy="307777"/>
          </a:xfrm>
          <a:prstGeom prst="rect">
            <a:avLst/>
          </a:prstGeom>
          <a:solidFill>
            <a:schemeClr val="bg1"/>
          </a:solidFill>
        </p:spPr>
        <p:txBody>
          <a:bodyPr wrap="square" rtlCol="0">
            <a:spAutoFit/>
          </a:bodyPr>
          <a:lstStyle/>
          <a:p>
            <a:r>
              <a:rPr lang="es-ES" sz="1400" i="1" dirty="0" smtClean="0">
                <a:solidFill>
                  <a:schemeClr val="accent1"/>
                </a:solidFill>
              </a:rPr>
              <a:t>% Zumo</a:t>
            </a:r>
            <a:endParaRPr lang="es-ES" sz="1400" i="1" dirty="0">
              <a:solidFill>
                <a:schemeClr val="accent1"/>
              </a:solidFill>
            </a:endParaRPr>
          </a:p>
        </p:txBody>
      </p:sp>
      <p:sp>
        <p:nvSpPr>
          <p:cNvPr id="19" name="18 Rectángulo redondeado"/>
          <p:cNvSpPr/>
          <p:nvPr/>
        </p:nvSpPr>
        <p:spPr>
          <a:xfrm>
            <a:off x="5742295" y="2965508"/>
            <a:ext cx="3374410"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20" name="Chart Placeholder 10"/>
          <p:cNvGraphicFramePr>
            <a:graphicFrameLocks/>
          </p:cNvGraphicFramePr>
          <p:nvPr>
            <p:extLst>
              <p:ext uri="{D42A27DB-BD31-4B8C-83A1-F6EECF244321}">
                <p14:modId xmlns:p14="http://schemas.microsoft.com/office/powerpoint/2010/main" val="2556272543"/>
              </p:ext>
            </p:extLst>
          </p:nvPr>
        </p:nvGraphicFramePr>
        <p:xfrm>
          <a:off x="5791200" y="3078102"/>
          <a:ext cx="3277738" cy="762000"/>
        </p:xfrm>
        <a:graphic>
          <a:graphicData uri="http://schemas.openxmlformats.org/drawingml/2006/chart">
            <c:chart xmlns:c="http://schemas.openxmlformats.org/drawingml/2006/chart" xmlns:r="http://schemas.openxmlformats.org/officeDocument/2006/relationships" r:id="rId4"/>
          </a:graphicData>
        </a:graphic>
      </p:graphicFrame>
      <p:sp>
        <p:nvSpPr>
          <p:cNvPr id="21" name="20 CuadroTexto"/>
          <p:cNvSpPr txBox="1"/>
          <p:nvPr/>
        </p:nvSpPr>
        <p:spPr>
          <a:xfrm>
            <a:off x="5838967" y="2773302"/>
            <a:ext cx="942833" cy="307777"/>
          </a:xfrm>
          <a:prstGeom prst="rect">
            <a:avLst/>
          </a:prstGeom>
          <a:solidFill>
            <a:schemeClr val="bg1"/>
          </a:solidFill>
        </p:spPr>
        <p:txBody>
          <a:bodyPr wrap="square" rtlCol="0">
            <a:spAutoFit/>
          </a:bodyPr>
          <a:lstStyle/>
          <a:p>
            <a:r>
              <a:rPr lang="es-ES" sz="1400" i="1" dirty="0" smtClean="0">
                <a:solidFill>
                  <a:schemeClr val="accent1"/>
                </a:solidFill>
              </a:rPr>
              <a:t>% Galletas</a:t>
            </a:r>
            <a:endParaRPr lang="es-ES" sz="1400" i="1" dirty="0">
              <a:solidFill>
                <a:schemeClr val="accent1"/>
              </a:solidFill>
            </a:endParaRPr>
          </a:p>
        </p:txBody>
      </p:sp>
      <p:sp>
        <p:nvSpPr>
          <p:cNvPr id="22" name="21 Rectángulo redondeado"/>
          <p:cNvSpPr/>
          <p:nvPr/>
        </p:nvSpPr>
        <p:spPr>
          <a:xfrm>
            <a:off x="5742295" y="4260908"/>
            <a:ext cx="3374410"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23" name="Chart Placeholder 10"/>
          <p:cNvGraphicFramePr>
            <a:graphicFrameLocks/>
          </p:cNvGraphicFramePr>
          <p:nvPr>
            <p:extLst>
              <p:ext uri="{D42A27DB-BD31-4B8C-83A1-F6EECF244321}">
                <p14:modId xmlns:p14="http://schemas.microsoft.com/office/powerpoint/2010/main" val="3876760622"/>
              </p:ext>
            </p:extLst>
          </p:nvPr>
        </p:nvGraphicFramePr>
        <p:xfrm>
          <a:off x="5791200" y="4373502"/>
          <a:ext cx="3277738" cy="762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23 CuadroTexto"/>
          <p:cNvSpPr txBox="1"/>
          <p:nvPr/>
        </p:nvSpPr>
        <p:spPr>
          <a:xfrm>
            <a:off x="5838967" y="4068702"/>
            <a:ext cx="1171433" cy="307777"/>
          </a:xfrm>
          <a:prstGeom prst="rect">
            <a:avLst/>
          </a:prstGeom>
          <a:solidFill>
            <a:schemeClr val="bg1"/>
          </a:solidFill>
        </p:spPr>
        <p:txBody>
          <a:bodyPr wrap="square" rtlCol="0">
            <a:spAutoFit/>
          </a:bodyPr>
          <a:lstStyle/>
          <a:p>
            <a:r>
              <a:rPr lang="es-ES" sz="1400" i="1" dirty="0" smtClean="0">
                <a:solidFill>
                  <a:schemeClr val="accent1"/>
                </a:solidFill>
              </a:rPr>
              <a:t>% Pastilla/gel</a:t>
            </a:r>
            <a:endParaRPr lang="es-ES" sz="1400" i="1" dirty="0">
              <a:solidFill>
                <a:schemeClr val="accent1"/>
              </a:solidFill>
            </a:endParaRPr>
          </a:p>
        </p:txBody>
      </p:sp>
      <p:sp>
        <p:nvSpPr>
          <p:cNvPr id="25" name="Text Box 8"/>
          <p:cNvSpPr txBox="1">
            <a:spLocks noChangeArrowheads="1"/>
          </p:cNvSpPr>
          <p:nvPr/>
        </p:nvSpPr>
        <p:spPr bwMode="auto">
          <a:xfrm>
            <a:off x="3847648" y="5032863"/>
            <a:ext cx="13716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a:solidFill>
                  <a:srgbClr val="777777"/>
                </a:solidFill>
                <a:cs typeface="Arial" pitchFamily="34" charset="0"/>
              </a:rPr>
              <a:t>Base: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26" name="Text Box 8"/>
          <p:cNvSpPr txBox="1">
            <a:spLocks noChangeArrowheads="1"/>
          </p:cNvSpPr>
          <p:nvPr/>
        </p:nvSpPr>
        <p:spPr bwMode="auto">
          <a:xfrm>
            <a:off x="6400800" y="5059302"/>
            <a:ext cx="25908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27" name="26 Rectángulo"/>
          <p:cNvSpPr/>
          <p:nvPr/>
        </p:nvSpPr>
        <p:spPr>
          <a:xfrm>
            <a:off x="3341995" y="2209800"/>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44%</a:t>
            </a:r>
            <a:endParaRPr lang="es-ES" sz="1200" b="1" dirty="0">
              <a:solidFill>
                <a:srgbClr val="002060"/>
              </a:solidFill>
            </a:endParaRPr>
          </a:p>
        </p:txBody>
      </p:sp>
      <p:sp>
        <p:nvSpPr>
          <p:cNvPr id="28" name="27 Rectángulo"/>
          <p:cNvSpPr/>
          <p:nvPr/>
        </p:nvSpPr>
        <p:spPr>
          <a:xfrm>
            <a:off x="2487196" y="2747704"/>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18%</a:t>
            </a:r>
            <a:endParaRPr lang="es-ES" sz="1200" b="1" dirty="0">
              <a:solidFill>
                <a:srgbClr val="002060"/>
              </a:solidFill>
            </a:endParaRPr>
          </a:p>
        </p:txBody>
      </p:sp>
      <p:sp>
        <p:nvSpPr>
          <p:cNvPr id="29" name="28 Rectángulo"/>
          <p:cNvSpPr/>
          <p:nvPr/>
        </p:nvSpPr>
        <p:spPr>
          <a:xfrm>
            <a:off x="404773" y="5313192"/>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2005</a:t>
            </a:r>
            <a:endParaRPr lang="es-ES" sz="1200" b="1" dirty="0">
              <a:solidFill>
                <a:srgbClr val="002060"/>
              </a:solidFill>
            </a:endParaRPr>
          </a:p>
        </p:txBody>
      </p:sp>
    </p:spTree>
    <p:extLst>
      <p:ext uri="{BB962C8B-B14F-4D97-AF65-F5344CB8AC3E}">
        <p14:creationId xmlns:p14="http://schemas.microsoft.com/office/powerpoint/2010/main" val="278639185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redondeado"/>
          <p:cNvSpPr/>
          <p:nvPr/>
        </p:nvSpPr>
        <p:spPr>
          <a:xfrm>
            <a:off x="533400" y="1981200"/>
            <a:ext cx="8153400" cy="3534488"/>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Text Box 7"/>
          <p:cNvSpPr txBox="1">
            <a:spLocks noChangeArrowheads="1"/>
          </p:cNvSpPr>
          <p:nvPr/>
        </p:nvSpPr>
        <p:spPr bwMode="auto">
          <a:xfrm>
            <a:off x="919162" y="5791200"/>
            <a:ext cx="7539038"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 base a la percepción de los padres, la principal preocupación del niño con Diabetes es sentirse diferente (30%).  A continuación estaría sufrir una hipoglucemia y no saber reconocerla (25%), situándose en tercer lugar tener que seguir una dieta (18%).</a:t>
            </a:r>
            <a:endParaRPr lang="es-ES" i="1" dirty="0">
              <a:solidFill>
                <a:srgbClr val="0070C0"/>
              </a:solidFill>
            </a:endParaRPr>
          </a:p>
        </p:txBody>
      </p:sp>
      <p:sp>
        <p:nvSpPr>
          <p:cNvPr id="16"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a:solidFill>
                  <a:srgbClr val="0099FF"/>
                </a:solidFill>
                <a:ea typeface="ＭＳ Ｐゴシック" charset="-128"/>
              </a:rPr>
              <a:t>7</a:t>
            </a:r>
            <a:r>
              <a:rPr lang="es-ES_tradnl" sz="2400" dirty="0" smtClean="0">
                <a:solidFill>
                  <a:srgbClr val="0099FF"/>
                </a:solidFill>
                <a:ea typeface="ＭＳ Ｐゴシック" charset="-128"/>
              </a:rPr>
              <a:t>. Preocupaciones del niño con diabetes</a:t>
            </a:r>
            <a:endParaRPr lang="es-ES_tradnl" sz="2400" dirty="0">
              <a:solidFill>
                <a:srgbClr val="0099FF"/>
              </a:solidFill>
              <a:ea typeface="ＭＳ Ｐゴシック" charset="-128"/>
            </a:endParaRPr>
          </a:p>
        </p:txBody>
      </p:sp>
      <p:sp>
        <p:nvSpPr>
          <p:cNvPr id="20"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t>82. ¿</a:t>
            </a:r>
            <a:r>
              <a:rPr lang="es-ES" sz="1400" dirty="0"/>
              <a:t>Q</a:t>
            </a:r>
            <a:r>
              <a:rPr lang="es-ES" sz="1400" dirty="0" smtClean="0"/>
              <a:t>ué </a:t>
            </a:r>
            <a:r>
              <a:rPr lang="es-ES" sz="1400" dirty="0"/>
              <a:t>cree que es lo que más le preocupa a su hijo sobre la diabetes? </a:t>
            </a:r>
            <a:r>
              <a:rPr lang="es-ES" sz="1400" dirty="0" smtClean="0">
                <a:solidFill>
                  <a:srgbClr val="FF3300"/>
                </a:solidFill>
              </a:rPr>
              <a:t>(% </a:t>
            </a:r>
            <a:r>
              <a:rPr lang="es-ES" sz="1400" dirty="0">
                <a:solidFill>
                  <a:srgbClr val="FF3300"/>
                </a:solidFill>
              </a:rPr>
              <a:t>- </a:t>
            </a:r>
            <a:r>
              <a:rPr lang="es-ES" sz="1400" dirty="0" smtClean="0">
                <a:solidFill>
                  <a:srgbClr val="FF3300"/>
                </a:solidFill>
              </a:rPr>
              <a:t>sugerida y única)</a:t>
            </a:r>
          </a:p>
        </p:txBody>
      </p:sp>
      <p:graphicFrame>
        <p:nvGraphicFramePr>
          <p:cNvPr id="18" name="Chart Placeholder 10"/>
          <p:cNvGraphicFramePr>
            <a:graphicFrameLocks/>
          </p:cNvGraphicFramePr>
          <p:nvPr>
            <p:extLst>
              <p:ext uri="{D42A27DB-BD31-4B8C-83A1-F6EECF244321}">
                <p14:modId xmlns:p14="http://schemas.microsoft.com/office/powerpoint/2010/main" val="379238746"/>
              </p:ext>
            </p:extLst>
          </p:nvPr>
        </p:nvGraphicFramePr>
        <p:xfrm>
          <a:off x="533400" y="1905000"/>
          <a:ext cx="8000999"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21" name="20 CuadroTexto"/>
          <p:cNvSpPr txBox="1"/>
          <p:nvPr/>
        </p:nvSpPr>
        <p:spPr>
          <a:xfrm>
            <a:off x="3162300" y="1795046"/>
            <a:ext cx="1028700" cy="338554"/>
          </a:xfrm>
          <a:prstGeom prst="rect">
            <a:avLst/>
          </a:prstGeom>
          <a:solidFill>
            <a:schemeClr val="bg1"/>
          </a:solidFill>
        </p:spPr>
        <p:txBody>
          <a:bodyPr wrap="square" rtlCol="0">
            <a:spAutoFit/>
          </a:bodyPr>
          <a:lstStyle/>
          <a:p>
            <a:pPr algn="ctr"/>
            <a:r>
              <a:rPr lang="es-ES" sz="1600" i="1" dirty="0" smtClean="0">
                <a:solidFill>
                  <a:schemeClr val="accent1"/>
                </a:solidFill>
              </a:rPr>
              <a:t>% Total</a:t>
            </a:r>
            <a:endParaRPr lang="es-ES" sz="1600" i="1" dirty="0">
              <a:solidFill>
                <a:schemeClr val="accent1"/>
              </a:solidFill>
            </a:endParaRPr>
          </a:p>
        </p:txBody>
      </p:sp>
      <p:sp>
        <p:nvSpPr>
          <p:cNvPr id="31" name="30 CuadroTexto"/>
          <p:cNvSpPr txBox="1"/>
          <p:nvPr/>
        </p:nvSpPr>
        <p:spPr>
          <a:xfrm>
            <a:off x="5486400" y="1795046"/>
            <a:ext cx="2247900" cy="338554"/>
          </a:xfrm>
          <a:prstGeom prst="rect">
            <a:avLst/>
          </a:prstGeom>
          <a:solidFill>
            <a:schemeClr val="bg1"/>
          </a:solidFill>
        </p:spPr>
        <p:txBody>
          <a:bodyPr wrap="square" rtlCol="0">
            <a:spAutoFit/>
          </a:bodyPr>
          <a:lstStyle/>
          <a:p>
            <a:pPr algn="ctr"/>
            <a:r>
              <a:rPr lang="es-ES" sz="1600" i="1" dirty="0" smtClean="0">
                <a:solidFill>
                  <a:schemeClr val="accent1"/>
                </a:solidFill>
              </a:rPr>
              <a:t>% Edad</a:t>
            </a:r>
            <a:endParaRPr lang="es-ES" sz="1600" i="1" dirty="0">
              <a:solidFill>
                <a:schemeClr val="accent1"/>
              </a:solidFill>
            </a:endParaRPr>
          </a:p>
        </p:txBody>
      </p:sp>
      <p:sp>
        <p:nvSpPr>
          <p:cNvPr id="11" name="Text Box 8"/>
          <p:cNvSpPr txBox="1">
            <a:spLocks noChangeArrowheads="1"/>
          </p:cNvSpPr>
          <p:nvPr/>
        </p:nvSpPr>
        <p:spPr bwMode="auto">
          <a:xfrm>
            <a:off x="2134504" y="5392579"/>
            <a:ext cx="6704696"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Tree>
    <p:extLst>
      <p:ext uri="{BB962C8B-B14F-4D97-AF65-F5344CB8AC3E}">
        <p14:creationId xmlns:p14="http://schemas.microsoft.com/office/powerpoint/2010/main" val="19653211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moni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914400"/>
            <a:ext cx="2286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593725" y="723900"/>
            <a:ext cx="7234238"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US" altLang="es-ES" smtClean="0">
                <a:ea typeface="ＭＳ Ｐゴシック" pitchFamily="34" charset="-128"/>
              </a:rPr>
              <a:t>ÍNDICE</a:t>
            </a:r>
          </a:p>
        </p:txBody>
      </p:sp>
      <p:grpSp>
        <p:nvGrpSpPr>
          <p:cNvPr id="11" name="Group 40"/>
          <p:cNvGrpSpPr>
            <a:grpSpLocks/>
          </p:cNvGrpSpPr>
          <p:nvPr/>
        </p:nvGrpSpPr>
        <p:grpSpPr bwMode="auto">
          <a:xfrm>
            <a:off x="687388" y="1862138"/>
            <a:ext cx="6096000" cy="476250"/>
            <a:chOff x="673098" y="1737976"/>
            <a:chExt cx="7680926" cy="475488"/>
          </a:xfrm>
        </p:grpSpPr>
        <p:sp>
          <p:nvSpPr>
            <p:cNvPr id="12" name="Rektangel 30"/>
            <p:cNvSpPr>
              <a:spLocks noChangeArrowheads="1"/>
            </p:cNvSpPr>
            <p:nvPr/>
          </p:nvSpPr>
          <p:spPr bwMode="auto">
            <a:xfrm>
              <a:off x="691100" y="1737976"/>
              <a:ext cx="7662924" cy="475488"/>
            </a:xfrm>
            <a:prstGeom prst="rect">
              <a:avLst/>
            </a:prstGeom>
            <a:solidFill>
              <a:srgbClr val="FFFFFF">
                <a:lumMod val="85000"/>
              </a:srgbClr>
            </a:solidFill>
            <a:ln w="9525">
              <a:noFill/>
              <a:miter lim="800000"/>
              <a:headEnd/>
              <a:tailEnd/>
            </a:ln>
            <a:effectLst/>
          </p:spPr>
          <p:txBody>
            <a:bodyPr anchor="ctr"/>
            <a:lstStyle/>
            <a:p>
              <a:pPr>
                <a:defRPr/>
              </a:pPr>
              <a:endParaRPr lang="da-DK" sz="1400" kern="0" dirty="0">
                <a:solidFill>
                  <a:srgbClr val="FFFFFF"/>
                </a:solidFill>
                <a:latin typeface="Arial" pitchFamily="34" charset="0"/>
                <a:cs typeface="Arial" pitchFamily="34" charset="0"/>
              </a:endParaRPr>
            </a:p>
          </p:txBody>
        </p:sp>
        <p:sp>
          <p:nvSpPr>
            <p:cNvPr id="13" name="Tekstboks 44"/>
            <p:cNvSpPr txBox="1">
              <a:spLocks noChangeArrowheads="1"/>
            </p:cNvSpPr>
            <p:nvPr/>
          </p:nvSpPr>
          <p:spPr bwMode="auto">
            <a:xfrm>
              <a:off x="1303384" y="1806130"/>
              <a:ext cx="6228250" cy="33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fontAlgn="base" hangingPunct="1">
                <a:spcBef>
                  <a:spcPct val="0"/>
                </a:spcBef>
                <a:spcAft>
                  <a:spcPct val="0"/>
                </a:spcAft>
              </a:pPr>
              <a:r>
                <a:rPr lang="es-ES" altLang="es-ES" sz="1600" b="0">
                  <a:solidFill>
                    <a:srgbClr val="171717"/>
                  </a:solidFill>
                  <a:cs typeface="Arial" charset="0"/>
                </a:rPr>
                <a:t>Executive Summary y Ficha técnica</a:t>
              </a:r>
              <a:endParaRPr lang="es-ES" altLang="es-ES" sz="1600" b="0">
                <a:solidFill>
                  <a:srgbClr val="000000"/>
                </a:solidFill>
                <a:cs typeface="Arial" charset="0"/>
              </a:endParaRPr>
            </a:p>
          </p:txBody>
        </p:sp>
        <p:sp>
          <p:nvSpPr>
            <p:cNvPr id="14" name="Rektangel 7"/>
            <p:cNvSpPr>
              <a:spLocks noChangeArrowheads="1"/>
            </p:cNvSpPr>
            <p:nvPr/>
          </p:nvSpPr>
          <p:spPr bwMode="auto">
            <a:xfrm>
              <a:off x="673098" y="1737976"/>
              <a:ext cx="474057" cy="475488"/>
            </a:xfrm>
            <a:prstGeom prst="rect">
              <a:avLst/>
            </a:prstGeom>
            <a:solidFill>
              <a:srgbClr val="0082D1"/>
            </a:solidFill>
            <a:ln w="9525">
              <a:noFill/>
              <a:miter lim="800000"/>
              <a:headEnd/>
              <a:tailEnd/>
            </a:ln>
            <a:effectLst/>
          </p:spPr>
          <p:txBody>
            <a:bodyPr anchor="ctr"/>
            <a:lstStyle/>
            <a:p>
              <a:pPr indent="-342900">
                <a:buFont typeface="Arial" charset="0"/>
                <a:buAutoNum type="arabicPeriod"/>
                <a:defRPr/>
              </a:pPr>
              <a:endParaRPr lang="en-US" kern="0" noProof="1">
                <a:solidFill>
                  <a:srgbClr val="FFFFFF"/>
                </a:solidFill>
                <a:effectLst>
                  <a:outerShdw blurRad="38100" dist="38100" dir="2700000" algn="tl">
                    <a:srgbClr val="000000"/>
                  </a:outerShdw>
                </a:effectLst>
                <a:cs typeface="Arial" charset="0"/>
              </a:endParaRPr>
            </a:p>
          </p:txBody>
        </p:sp>
        <p:sp>
          <p:nvSpPr>
            <p:cNvPr id="15" name="Tekstboks 84"/>
            <p:cNvSpPr txBox="1">
              <a:spLocks noChangeArrowheads="1"/>
            </p:cNvSpPr>
            <p:nvPr/>
          </p:nvSpPr>
          <p:spPr bwMode="auto">
            <a:xfrm>
              <a:off x="693100" y="1791865"/>
              <a:ext cx="430051" cy="367711"/>
            </a:xfrm>
            <a:prstGeom prst="rect">
              <a:avLst/>
            </a:prstGeom>
            <a:noFill/>
            <a:ln w="9525">
              <a:noFill/>
              <a:miter lim="800000"/>
              <a:headEnd/>
              <a:tailEnd/>
            </a:ln>
            <a:effectLst>
              <a:outerShdw blurRad="63500" dist="23000" dir="5400000" rotWithShape="0">
                <a:srgbClr val="000000">
                  <a:alpha val="34998"/>
                </a:srgbClr>
              </a:outerShdw>
            </a:effectLst>
          </p:spPr>
          <p:txBody>
            <a:bodyPr anchor="ctr"/>
            <a:lstStyle/>
            <a:p>
              <a:pPr indent="-342900">
                <a:defRPr/>
              </a:pPr>
              <a:r>
                <a:rPr lang="en-US" kern="0" noProof="1">
                  <a:solidFill>
                    <a:srgbClr val="FFFFFF"/>
                  </a:solidFill>
                  <a:cs typeface="Arial" charset="0"/>
                </a:rPr>
                <a:t>1</a:t>
              </a:r>
            </a:p>
          </p:txBody>
        </p:sp>
      </p:grpSp>
      <p:grpSp>
        <p:nvGrpSpPr>
          <p:cNvPr id="16" name="Group 46"/>
          <p:cNvGrpSpPr>
            <a:grpSpLocks/>
          </p:cNvGrpSpPr>
          <p:nvPr/>
        </p:nvGrpSpPr>
        <p:grpSpPr bwMode="auto">
          <a:xfrm>
            <a:off x="685800" y="2438400"/>
            <a:ext cx="6096000" cy="476250"/>
            <a:chOff x="673098" y="1737976"/>
            <a:chExt cx="7680926" cy="475488"/>
          </a:xfrm>
        </p:grpSpPr>
        <p:sp>
          <p:nvSpPr>
            <p:cNvPr id="17" name="Rektangel 30"/>
            <p:cNvSpPr>
              <a:spLocks noChangeArrowheads="1"/>
            </p:cNvSpPr>
            <p:nvPr/>
          </p:nvSpPr>
          <p:spPr bwMode="auto">
            <a:xfrm>
              <a:off x="691101" y="1737976"/>
              <a:ext cx="7662923" cy="475488"/>
            </a:xfrm>
            <a:prstGeom prst="rect">
              <a:avLst/>
            </a:prstGeom>
            <a:solidFill>
              <a:srgbClr val="FFFFFF">
                <a:lumMod val="85000"/>
              </a:srgbClr>
            </a:solidFill>
            <a:ln w="9525">
              <a:noFill/>
              <a:miter lim="800000"/>
              <a:headEnd/>
              <a:tailEnd/>
            </a:ln>
            <a:effectLst/>
          </p:spPr>
          <p:txBody>
            <a:bodyPr anchor="ctr"/>
            <a:lstStyle/>
            <a:p>
              <a:pPr>
                <a:defRPr/>
              </a:pPr>
              <a:endParaRPr lang="da-DK" sz="1400" kern="0" dirty="0">
                <a:solidFill>
                  <a:srgbClr val="FFFFFF"/>
                </a:solidFill>
                <a:latin typeface="Arial" pitchFamily="34" charset="0"/>
                <a:cs typeface="Arial" pitchFamily="34" charset="0"/>
              </a:endParaRPr>
            </a:p>
          </p:txBody>
        </p:sp>
        <p:sp>
          <p:nvSpPr>
            <p:cNvPr id="18" name="Tekstboks 44"/>
            <p:cNvSpPr txBox="1">
              <a:spLocks noChangeArrowheads="1"/>
            </p:cNvSpPr>
            <p:nvPr/>
          </p:nvSpPr>
          <p:spPr bwMode="auto">
            <a:xfrm>
              <a:off x="1303385" y="1806130"/>
              <a:ext cx="6075837" cy="33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fontAlgn="base" hangingPunct="1">
                <a:spcBef>
                  <a:spcPct val="0"/>
                </a:spcBef>
                <a:spcAft>
                  <a:spcPct val="0"/>
                </a:spcAft>
              </a:pPr>
              <a:r>
                <a:rPr lang="es-ES" altLang="es-ES" sz="1600" b="0">
                  <a:solidFill>
                    <a:srgbClr val="171717"/>
                  </a:solidFill>
                  <a:cs typeface="Arial" charset="0"/>
                </a:rPr>
                <a:t>Análisis de resultados</a:t>
              </a:r>
              <a:endParaRPr lang="es-ES" altLang="es-ES" sz="1600" b="0">
                <a:solidFill>
                  <a:srgbClr val="000000"/>
                </a:solidFill>
                <a:cs typeface="Arial" charset="0"/>
              </a:endParaRPr>
            </a:p>
          </p:txBody>
        </p:sp>
        <p:sp>
          <p:nvSpPr>
            <p:cNvPr id="19" name="Rektangel 7"/>
            <p:cNvSpPr>
              <a:spLocks noChangeArrowheads="1"/>
            </p:cNvSpPr>
            <p:nvPr/>
          </p:nvSpPr>
          <p:spPr bwMode="auto">
            <a:xfrm>
              <a:off x="673098" y="1737976"/>
              <a:ext cx="474058" cy="475488"/>
            </a:xfrm>
            <a:prstGeom prst="rect">
              <a:avLst/>
            </a:prstGeom>
            <a:solidFill>
              <a:srgbClr val="0082D1"/>
            </a:solidFill>
            <a:ln w="9525">
              <a:noFill/>
              <a:miter lim="800000"/>
              <a:headEnd/>
              <a:tailEnd/>
            </a:ln>
            <a:effectLst/>
          </p:spPr>
          <p:txBody>
            <a:bodyPr anchor="ctr"/>
            <a:lstStyle/>
            <a:p>
              <a:pPr indent="-342900">
                <a:buFont typeface="Arial" charset="0"/>
                <a:buAutoNum type="arabicPeriod"/>
                <a:defRPr/>
              </a:pPr>
              <a:endParaRPr lang="en-US" kern="0" noProof="1">
                <a:solidFill>
                  <a:srgbClr val="FFFFFF"/>
                </a:solidFill>
                <a:effectLst>
                  <a:outerShdw blurRad="38100" dist="38100" dir="2700000" algn="tl">
                    <a:srgbClr val="000000"/>
                  </a:outerShdw>
                </a:effectLst>
                <a:cs typeface="Arial" charset="0"/>
              </a:endParaRPr>
            </a:p>
          </p:txBody>
        </p:sp>
        <p:sp>
          <p:nvSpPr>
            <p:cNvPr id="20" name="Tekstboks 84"/>
            <p:cNvSpPr txBox="1">
              <a:spLocks noChangeArrowheads="1"/>
            </p:cNvSpPr>
            <p:nvPr/>
          </p:nvSpPr>
          <p:spPr bwMode="auto">
            <a:xfrm>
              <a:off x="693100" y="1791865"/>
              <a:ext cx="430052" cy="367711"/>
            </a:xfrm>
            <a:prstGeom prst="rect">
              <a:avLst/>
            </a:prstGeom>
            <a:noFill/>
            <a:ln w="9525">
              <a:noFill/>
              <a:miter lim="800000"/>
              <a:headEnd/>
              <a:tailEnd/>
            </a:ln>
            <a:effectLst>
              <a:outerShdw blurRad="63500" dist="23000" dir="5400000" rotWithShape="0">
                <a:srgbClr val="000000">
                  <a:alpha val="34998"/>
                </a:srgbClr>
              </a:outerShdw>
            </a:effectLst>
          </p:spPr>
          <p:txBody>
            <a:bodyPr anchor="ctr"/>
            <a:lstStyle/>
            <a:p>
              <a:pPr indent="-342900">
                <a:defRPr/>
              </a:pPr>
              <a:r>
                <a:rPr lang="en-US" kern="0" noProof="1">
                  <a:solidFill>
                    <a:srgbClr val="FFFFFF"/>
                  </a:solidFill>
                  <a:cs typeface="Arial" charset="0"/>
                </a:rPr>
                <a:t>2</a:t>
              </a:r>
            </a:p>
          </p:txBody>
        </p:sp>
      </p:grpSp>
      <p:grpSp>
        <p:nvGrpSpPr>
          <p:cNvPr id="21" name="Group 51"/>
          <p:cNvGrpSpPr>
            <a:grpSpLocks/>
          </p:cNvGrpSpPr>
          <p:nvPr/>
        </p:nvGrpSpPr>
        <p:grpSpPr bwMode="auto">
          <a:xfrm>
            <a:off x="685800" y="3005138"/>
            <a:ext cx="6096000" cy="476250"/>
            <a:chOff x="673098" y="1737976"/>
            <a:chExt cx="7680926" cy="475488"/>
          </a:xfrm>
        </p:grpSpPr>
        <p:sp>
          <p:nvSpPr>
            <p:cNvPr id="22" name="Rektangel 30"/>
            <p:cNvSpPr>
              <a:spLocks noChangeArrowheads="1"/>
            </p:cNvSpPr>
            <p:nvPr/>
          </p:nvSpPr>
          <p:spPr bwMode="auto">
            <a:xfrm>
              <a:off x="691101" y="1737976"/>
              <a:ext cx="7662923" cy="475488"/>
            </a:xfrm>
            <a:prstGeom prst="rect">
              <a:avLst/>
            </a:prstGeom>
            <a:solidFill>
              <a:srgbClr val="FFFFFF">
                <a:lumMod val="85000"/>
              </a:srgbClr>
            </a:solidFill>
            <a:ln w="9525">
              <a:noFill/>
              <a:miter lim="800000"/>
              <a:headEnd/>
              <a:tailEnd/>
            </a:ln>
            <a:effectLst/>
          </p:spPr>
          <p:txBody>
            <a:bodyPr anchor="ctr"/>
            <a:lstStyle/>
            <a:p>
              <a:pPr>
                <a:defRPr/>
              </a:pPr>
              <a:endParaRPr lang="da-DK" sz="1400" kern="0" dirty="0">
                <a:solidFill>
                  <a:srgbClr val="FFFFFF"/>
                </a:solidFill>
                <a:latin typeface="Arial" pitchFamily="34" charset="0"/>
                <a:cs typeface="Arial" pitchFamily="34" charset="0"/>
              </a:endParaRPr>
            </a:p>
          </p:txBody>
        </p:sp>
        <p:sp>
          <p:nvSpPr>
            <p:cNvPr id="25" name="Tekstboks 44"/>
            <p:cNvSpPr txBox="1">
              <a:spLocks noChangeArrowheads="1"/>
            </p:cNvSpPr>
            <p:nvPr/>
          </p:nvSpPr>
          <p:spPr bwMode="auto">
            <a:xfrm>
              <a:off x="1303385" y="1806129"/>
              <a:ext cx="6152043" cy="33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fontAlgn="base" hangingPunct="1">
                <a:spcBef>
                  <a:spcPct val="0"/>
                </a:spcBef>
                <a:spcAft>
                  <a:spcPct val="0"/>
                </a:spcAft>
              </a:pPr>
              <a:r>
                <a:rPr lang="es-ES" altLang="es-ES" sz="1600" b="0">
                  <a:solidFill>
                    <a:srgbClr val="171717"/>
                  </a:solidFill>
                  <a:cs typeface="Arial" charset="0"/>
                </a:rPr>
                <a:t>Conclusiones</a:t>
              </a:r>
              <a:endParaRPr lang="es-ES" altLang="es-ES" sz="1600" b="0">
                <a:solidFill>
                  <a:srgbClr val="000000"/>
                </a:solidFill>
                <a:cs typeface="Arial" charset="0"/>
              </a:endParaRPr>
            </a:p>
          </p:txBody>
        </p:sp>
        <p:sp>
          <p:nvSpPr>
            <p:cNvPr id="27" name="Rektangel 7"/>
            <p:cNvSpPr>
              <a:spLocks noChangeArrowheads="1"/>
            </p:cNvSpPr>
            <p:nvPr/>
          </p:nvSpPr>
          <p:spPr bwMode="auto">
            <a:xfrm>
              <a:off x="673098" y="1737976"/>
              <a:ext cx="474058" cy="475488"/>
            </a:xfrm>
            <a:prstGeom prst="rect">
              <a:avLst/>
            </a:prstGeom>
            <a:solidFill>
              <a:srgbClr val="0082D1"/>
            </a:solidFill>
            <a:ln w="9525">
              <a:noFill/>
              <a:miter lim="800000"/>
              <a:headEnd/>
              <a:tailEnd/>
            </a:ln>
            <a:effectLst/>
          </p:spPr>
          <p:txBody>
            <a:bodyPr anchor="ctr"/>
            <a:lstStyle/>
            <a:p>
              <a:pPr indent="-342900">
                <a:buFont typeface="Arial" charset="0"/>
                <a:buAutoNum type="arabicPeriod"/>
                <a:defRPr/>
              </a:pPr>
              <a:endParaRPr lang="en-US" kern="0" noProof="1">
                <a:solidFill>
                  <a:srgbClr val="FFFFFF"/>
                </a:solidFill>
                <a:effectLst>
                  <a:outerShdw blurRad="38100" dist="38100" dir="2700000" algn="tl">
                    <a:srgbClr val="000000"/>
                  </a:outerShdw>
                </a:effectLst>
                <a:cs typeface="Arial" charset="0"/>
              </a:endParaRPr>
            </a:p>
          </p:txBody>
        </p:sp>
        <p:sp>
          <p:nvSpPr>
            <p:cNvPr id="28" name="Tekstboks 84"/>
            <p:cNvSpPr txBox="1">
              <a:spLocks noChangeArrowheads="1"/>
            </p:cNvSpPr>
            <p:nvPr/>
          </p:nvSpPr>
          <p:spPr bwMode="auto">
            <a:xfrm>
              <a:off x="693100" y="1791865"/>
              <a:ext cx="430052" cy="367711"/>
            </a:xfrm>
            <a:prstGeom prst="rect">
              <a:avLst/>
            </a:prstGeom>
            <a:noFill/>
            <a:ln w="9525">
              <a:noFill/>
              <a:miter lim="800000"/>
              <a:headEnd/>
              <a:tailEnd/>
            </a:ln>
            <a:effectLst>
              <a:outerShdw blurRad="63500" dist="23000" dir="5400000" rotWithShape="0">
                <a:srgbClr val="000000">
                  <a:alpha val="34998"/>
                </a:srgbClr>
              </a:outerShdw>
            </a:effectLst>
          </p:spPr>
          <p:txBody>
            <a:bodyPr anchor="ctr"/>
            <a:lstStyle/>
            <a:p>
              <a:pPr indent="-342900">
                <a:defRPr/>
              </a:pPr>
              <a:r>
                <a:rPr lang="en-US" kern="0" noProof="1">
                  <a:solidFill>
                    <a:srgbClr val="FFFFFF"/>
                  </a:solidFill>
                  <a:cs typeface="Arial" charset="0"/>
                </a:rPr>
                <a:t>3</a:t>
              </a:r>
            </a:p>
          </p:txBody>
        </p:sp>
      </p:grpSp>
    </p:spTree>
    <p:extLst>
      <p:ext uri="{BB962C8B-B14F-4D97-AF65-F5344CB8AC3E}">
        <p14:creationId xmlns:p14="http://schemas.microsoft.com/office/powerpoint/2010/main" val="1800289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8990" y="3038773"/>
            <a:ext cx="6978810" cy="1694854"/>
          </a:xfrm>
        </p:spPr>
        <p:txBody>
          <a:bodyPr>
            <a:normAutofit/>
          </a:bodyPr>
          <a:lstStyle/>
          <a:p>
            <a:r>
              <a:rPr lang="en-US" dirty="0" smtClean="0"/>
              <a:t>3. </a:t>
            </a:r>
            <a:r>
              <a:rPr lang="en-US" dirty="0" err="1" smtClean="0"/>
              <a:t>Análisis</a:t>
            </a:r>
            <a:r>
              <a:rPr lang="en-US" dirty="0" smtClean="0"/>
              <a:t> de RESULTADOS</a:t>
            </a:r>
            <a:br>
              <a:rPr lang="en-US" dirty="0" smtClean="0"/>
            </a:br>
            <a:r>
              <a:rPr lang="en-US" dirty="0"/>
              <a:t/>
            </a:r>
            <a:br>
              <a:rPr lang="en-US" dirty="0"/>
            </a:br>
            <a:r>
              <a:rPr lang="en-US" sz="2800" b="1" i="1" dirty="0" smtClean="0"/>
              <a:t>2. SOBRE los padres</a:t>
            </a:r>
            <a:endParaRPr lang="en-US" sz="2800" b="1" i="1" dirty="0"/>
          </a:p>
        </p:txBody>
      </p:sp>
    </p:spTree>
    <p:extLst>
      <p:ext uri="{BB962C8B-B14F-4D97-AF65-F5344CB8AC3E}">
        <p14:creationId xmlns:p14="http://schemas.microsoft.com/office/powerpoint/2010/main" val="543721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2. Influencia del diagnóstico en la vida familiar</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24. ¿El </a:t>
            </a:r>
            <a:r>
              <a:rPr lang="es-ES" sz="1400" dirty="0">
                <a:solidFill>
                  <a:srgbClr val="616365"/>
                </a:solidFill>
              </a:rPr>
              <a:t>diagnóstico de la diabetes ha influido en la vida familiar? </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sp>
        <p:nvSpPr>
          <p:cNvPr id="7" name="Text Box 8"/>
          <p:cNvSpPr txBox="1">
            <a:spLocks noChangeArrowheads="1"/>
          </p:cNvSpPr>
          <p:nvPr/>
        </p:nvSpPr>
        <p:spPr bwMode="auto">
          <a:xfrm>
            <a:off x="990600" y="4630579"/>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(412)</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57200" y="5486400"/>
            <a:ext cx="8382000"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Respecto a la influencia de la diabetes en la vida familiar, no existe un acuerdo entre los padres, ya que mientras que un 50% declara que no ha influido o no ha influido casi, un 18% afirma que si que lo ha hecho en gran medida. El restante 32% señala que ha influido bastante.</a:t>
            </a:r>
            <a:endParaRPr lang="es-ES" i="1" dirty="0">
              <a:solidFill>
                <a:srgbClr val="0070C0"/>
              </a:solidFill>
            </a:endParaRPr>
          </a:p>
        </p:txBody>
      </p:sp>
      <p:sp>
        <p:nvSpPr>
          <p:cNvPr id="8" name="7 Rectángulo redondeado"/>
          <p:cNvSpPr/>
          <p:nvPr/>
        </p:nvSpPr>
        <p:spPr>
          <a:xfrm>
            <a:off x="533400" y="1644134"/>
            <a:ext cx="8305800" cy="3385066"/>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10 CuadroTexto"/>
          <p:cNvSpPr txBox="1"/>
          <p:nvPr/>
        </p:nvSpPr>
        <p:spPr>
          <a:xfrm>
            <a:off x="1981200" y="1459468"/>
            <a:ext cx="1600200" cy="369332"/>
          </a:xfrm>
          <a:prstGeom prst="rect">
            <a:avLst/>
          </a:prstGeom>
          <a:solidFill>
            <a:schemeClr val="bg1"/>
          </a:solidFill>
        </p:spPr>
        <p:txBody>
          <a:bodyPr wrap="square" rtlCol="0">
            <a:spAutoFit/>
          </a:bodyPr>
          <a:lstStyle/>
          <a:p>
            <a:pPr algn="ctr"/>
            <a:r>
              <a:rPr lang="es-ES" i="1" dirty="0" smtClean="0">
                <a:solidFill>
                  <a:schemeClr val="accent1"/>
                </a:solidFill>
              </a:rPr>
              <a:t>% Total</a:t>
            </a:r>
            <a:endParaRPr lang="es-ES" i="1" dirty="0">
              <a:solidFill>
                <a:schemeClr val="accent1"/>
              </a:solidFill>
            </a:endParaRPr>
          </a:p>
        </p:txBody>
      </p:sp>
      <p:graphicFrame>
        <p:nvGraphicFramePr>
          <p:cNvPr id="14" name="Chart Placeholder 10"/>
          <p:cNvGraphicFramePr>
            <a:graphicFrameLocks/>
          </p:cNvGraphicFramePr>
          <p:nvPr>
            <p:extLst>
              <p:ext uri="{D42A27DB-BD31-4B8C-83A1-F6EECF244321}">
                <p14:modId xmlns:p14="http://schemas.microsoft.com/office/powerpoint/2010/main" val="3571123857"/>
              </p:ext>
            </p:extLst>
          </p:nvPr>
        </p:nvGraphicFramePr>
        <p:xfrm>
          <a:off x="989463" y="1676400"/>
          <a:ext cx="7697337" cy="3514915"/>
        </p:xfrm>
        <a:graphic>
          <a:graphicData uri="http://schemas.openxmlformats.org/drawingml/2006/chart">
            <c:chart xmlns:c="http://schemas.openxmlformats.org/drawingml/2006/chart" xmlns:r="http://schemas.openxmlformats.org/officeDocument/2006/relationships" r:id="rId2"/>
          </a:graphicData>
        </a:graphic>
      </p:graphicFrame>
      <p:sp>
        <p:nvSpPr>
          <p:cNvPr id="16" name="15 CuadroTexto"/>
          <p:cNvSpPr txBox="1"/>
          <p:nvPr/>
        </p:nvSpPr>
        <p:spPr>
          <a:xfrm>
            <a:off x="5562600" y="1435584"/>
            <a:ext cx="1981200" cy="369332"/>
          </a:xfrm>
          <a:prstGeom prst="rect">
            <a:avLst/>
          </a:prstGeom>
          <a:solidFill>
            <a:schemeClr val="bg1"/>
          </a:solidFill>
        </p:spPr>
        <p:txBody>
          <a:bodyPr wrap="square" rtlCol="0">
            <a:spAutoFit/>
          </a:bodyPr>
          <a:lstStyle/>
          <a:p>
            <a:pPr algn="ctr"/>
            <a:r>
              <a:rPr lang="es-ES" i="1" dirty="0" smtClean="0">
                <a:solidFill>
                  <a:schemeClr val="accent1"/>
                </a:solidFill>
              </a:rPr>
              <a:t>% Edad hijos</a:t>
            </a:r>
            <a:endParaRPr lang="es-ES" i="1" dirty="0">
              <a:solidFill>
                <a:schemeClr val="accent1"/>
              </a:solidFill>
            </a:endParaRPr>
          </a:p>
        </p:txBody>
      </p:sp>
      <p:sp>
        <p:nvSpPr>
          <p:cNvPr id="17" name="Text Box 8"/>
          <p:cNvSpPr txBox="1">
            <a:spLocks noChangeArrowheads="1"/>
          </p:cNvSpPr>
          <p:nvPr/>
        </p:nvSpPr>
        <p:spPr bwMode="auto">
          <a:xfrm>
            <a:off x="990600" y="4926561"/>
            <a:ext cx="7392304"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15" name="14 Rectángulo"/>
          <p:cNvSpPr/>
          <p:nvPr/>
        </p:nvSpPr>
        <p:spPr>
          <a:xfrm>
            <a:off x="5181600" y="3048000"/>
            <a:ext cx="1371600" cy="762000"/>
          </a:xfrm>
          <a:prstGeom prst="rect">
            <a:avLst/>
          </a:prstGeom>
          <a:noFill/>
          <a:ln w="28575">
            <a:solidFill>
              <a:srgbClr val="C4DF9B"/>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6013750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5029200" y="2277190"/>
            <a:ext cx="3733800" cy="1638300"/>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2. Necesidad de modificar actividad laboral</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25. ¿Alguno </a:t>
            </a:r>
            <a:r>
              <a:rPr lang="es-ES" sz="1400" dirty="0">
                <a:solidFill>
                  <a:srgbClr val="616365"/>
                </a:solidFill>
              </a:rPr>
              <a:t>de los cónyuges se ha visto obligado a modificar su actividad laboral para atender a su hijo</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sp>
        <p:nvSpPr>
          <p:cNvPr id="7" name="Text Box 8"/>
          <p:cNvSpPr txBox="1">
            <a:spLocks noChangeArrowheads="1"/>
          </p:cNvSpPr>
          <p:nvPr/>
        </p:nvSpPr>
        <p:spPr bwMode="auto">
          <a:xfrm>
            <a:off x="683526" y="4945600"/>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57200" y="5728998"/>
            <a:ext cx="8382000"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 algo más de la mitad de los casos (54%), alguno de los cónyuges ha tenido que modificar su actividad laboral para atender al niño con diabetes. A medida que se incrementa la edad del niño, menor implicación en la actividad laboral.</a:t>
            </a:r>
            <a:endParaRPr lang="es-ES" i="1" dirty="0">
              <a:solidFill>
                <a:srgbClr val="0070C0"/>
              </a:solidFill>
            </a:endParaRPr>
          </a:p>
        </p:txBody>
      </p:sp>
      <p:graphicFrame>
        <p:nvGraphicFramePr>
          <p:cNvPr id="2" name="1 Gráfico"/>
          <p:cNvGraphicFramePr/>
          <p:nvPr>
            <p:extLst>
              <p:ext uri="{D42A27DB-BD31-4B8C-83A1-F6EECF244321}">
                <p14:modId xmlns:p14="http://schemas.microsoft.com/office/powerpoint/2010/main" val="1894143765"/>
              </p:ext>
            </p:extLst>
          </p:nvPr>
        </p:nvGraphicFramePr>
        <p:xfrm>
          <a:off x="457200" y="1828800"/>
          <a:ext cx="4267200"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Placeholder 10"/>
          <p:cNvGraphicFramePr>
            <a:graphicFrameLocks/>
          </p:cNvGraphicFramePr>
          <p:nvPr>
            <p:extLst>
              <p:ext uri="{D42A27DB-BD31-4B8C-83A1-F6EECF244321}">
                <p14:modId xmlns:p14="http://schemas.microsoft.com/office/powerpoint/2010/main" val="4091572033"/>
              </p:ext>
            </p:extLst>
          </p:nvPr>
        </p:nvGraphicFramePr>
        <p:xfrm>
          <a:off x="4838700" y="2590800"/>
          <a:ext cx="3810000" cy="1324690"/>
        </p:xfrm>
        <a:graphic>
          <a:graphicData uri="http://schemas.openxmlformats.org/drawingml/2006/chart">
            <c:chart xmlns:c="http://schemas.openxmlformats.org/drawingml/2006/chart" xmlns:r="http://schemas.openxmlformats.org/officeDocument/2006/relationships" r:id="rId3"/>
          </a:graphicData>
        </a:graphic>
      </p:graphicFrame>
      <p:sp>
        <p:nvSpPr>
          <p:cNvPr id="5" name="4 Cerrar llave"/>
          <p:cNvSpPr/>
          <p:nvPr/>
        </p:nvSpPr>
        <p:spPr>
          <a:xfrm>
            <a:off x="3677503" y="1676400"/>
            <a:ext cx="1161197" cy="3276600"/>
          </a:xfrm>
          <a:prstGeom prst="rightBrace">
            <a:avLst>
              <a:gd name="adj1" fmla="val 48368"/>
              <a:gd name="adj2" fmla="val 4791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9" name="8 CuadroTexto"/>
          <p:cNvSpPr txBox="1"/>
          <p:nvPr/>
        </p:nvSpPr>
        <p:spPr>
          <a:xfrm>
            <a:off x="5257800" y="2124790"/>
            <a:ext cx="762000" cy="338554"/>
          </a:xfrm>
          <a:prstGeom prst="rect">
            <a:avLst/>
          </a:prstGeom>
          <a:solidFill>
            <a:schemeClr val="bg1"/>
          </a:solidFill>
        </p:spPr>
        <p:txBody>
          <a:bodyPr wrap="square" rtlCol="0">
            <a:spAutoFit/>
          </a:bodyPr>
          <a:lstStyle/>
          <a:p>
            <a:r>
              <a:rPr lang="es-ES" sz="1600" i="1" dirty="0" smtClean="0">
                <a:solidFill>
                  <a:schemeClr val="accent1"/>
                </a:solidFill>
              </a:rPr>
              <a:t>% SÍ</a:t>
            </a:r>
            <a:endParaRPr lang="es-ES" sz="1600" i="1" dirty="0">
              <a:solidFill>
                <a:schemeClr val="accent1"/>
              </a:solidFill>
            </a:endParaRPr>
          </a:p>
        </p:txBody>
      </p:sp>
      <p:sp>
        <p:nvSpPr>
          <p:cNvPr id="17" name="Text Box 8"/>
          <p:cNvSpPr txBox="1">
            <a:spLocks noChangeArrowheads="1"/>
          </p:cNvSpPr>
          <p:nvPr/>
        </p:nvSpPr>
        <p:spPr bwMode="auto">
          <a:xfrm>
            <a:off x="5638800" y="3792379"/>
            <a:ext cx="3124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18" name="17 Rectángulo"/>
          <p:cNvSpPr/>
          <p:nvPr/>
        </p:nvSpPr>
        <p:spPr>
          <a:xfrm>
            <a:off x="5334000" y="2810590"/>
            <a:ext cx="1981200" cy="655093"/>
          </a:xfrm>
          <a:prstGeom prst="rect">
            <a:avLst/>
          </a:prstGeom>
          <a:noFill/>
          <a:ln w="28575">
            <a:solidFill>
              <a:srgbClr val="218535"/>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13 Rectángulo"/>
          <p:cNvSpPr/>
          <p:nvPr/>
        </p:nvSpPr>
        <p:spPr>
          <a:xfrm>
            <a:off x="3200517" y="4020137"/>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44%</a:t>
            </a:r>
            <a:endParaRPr lang="es-ES" sz="1200" b="1" dirty="0">
              <a:solidFill>
                <a:srgbClr val="002060"/>
              </a:solidFill>
            </a:endParaRPr>
          </a:p>
        </p:txBody>
      </p:sp>
      <p:sp>
        <p:nvSpPr>
          <p:cNvPr id="15" name="14 Rectángulo"/>
          <p:cNvSpPr/>
          <p:nvPr/>
        </p:nvSpPr>
        <p:spPr>
          <a:xfrm>
            <a:off x="404773" y="5257800"/>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2005</a:t>
            </a:r>
            <a:endParaRPr lang="es-ES" sz="1200" b="1" dirty="0">
              <a:solidFill>
                <a:srgbClr val="002060"/>
              </a:solidFill>
            </a:endParaRPr>
          </a:p>
        </p:txBody>
      </p:sp>
    </p:spTree>
    <p:extLst>
      <p:ext uri="{BB962C8B-B14F-4D97-AF65-F5344CB8AC3E}">
        <p14:creationId xmlns:p14="http://schemas.microsoft.com/office/powerpoint/2010/main" val="20903179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2. Información sobre diabetes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26</a:t>
            </a:r>
            <a:r>
              <a:rPr lang="es-ES" sz="1400" dirty="0">
                <a:solidFill>
                  <a:srgbClr val="616365"/>
                </a:solidFill>
              </a:rPr>
              <a:t>. Usted cree que la información que tiene sobre diabetes es...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sp>
        <p:nvSpPr>
          <p:cNvPr id="7" name="Text Box 8"/>
          <p:cNvSpPr txBox="1">
            <a:spLocks noChangeArrowheads="1"/>
          </p:cNvSpPr>
          <p:nvPr/>
        </p:nvSpPr>
        <p:spPr bwMode="auto">
          <a:xfrm>
            <a:off x="990600" y="4925664"/>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(412)</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57200" y="6093023"/>
            <a:ext cx="8382000" cy="307777"/>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Apenas 1 de cada 10  padres consideran que tienen una cantidad de información insuficiente. </a:t>
            </a:r>
            <a:endParaRPr lang="es-ES" i="1" dirty="0">
              <a:solidFill>
                <a:srgbClr val="0070C0"/>
              </a:solidFill>
            </a:endParaRPr>
          </a:p>
        </p:txBody>
      </p:sp>
      <p:sp>
        <p:nvSpPr>
          <p:cNvPr id="8" name="7 Rectángulo redondeado"/>
          <p:cNvSpPr/>
          <p:nvPr/>
        </p:nvSpPr>
        <p:spPr>
          <a:xfrm>
            <a:off x="533400" y="1742885"/>
            <a:ext cx="8305800" cy="3581400"/>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8 CuadroTexto"/>
          <p:cNvSpPr txBox="1"/>
          <p:nvPr/>
        </p:nvSpPr>
        <p:spPr>
          <a:xfrm>
            <a:off x="5562600" y="1566601"/>
            <a:ext cx="1981200" cy="369332"/>
          </a:xfrm>
          <a:prstGeom prst="rect">
            <a:avLst/>
          </a:prstGeom>
          <a:solidFill>
            <a:schemeClr val="bg1"/>
          </a:solidFill>
        </p:spPr>
        <p:txBody>
          <a:bodyPr wrap="square" rtlCol="0">
            <a:spAutoFit/>
          </a:bodyPr>
          <a:lstStyle/>
          <a:p>
            <a:pPr algn="ctr"/>
            <a:r>
              <a:rPr lang="es-ES" i="1" dirty="0" smtClean="0">
                <a:solidFill>
                  <a:schemeClr val="accent1"/>
                </a:solidFill>
              </a:rPr>
              <a:t>% Edad hijos</a:t>
            </a:r>
            <a:endParaRPr lang="es-ES" i="1" dirty="0">
              <a:solidFill>
                <a:schemeClr val="accent1"/>
              </a:solidFill>
            </a:endParaRPr>
          </a:p>
        </p:txBody>
      </p:sp>
      <p:sp>
        <p:nvSpPr>
          <p:cNvPr id="11" name="10 CuadroTexto"/>
          <p:cNvSpPr txBox="1"/>
          <p:nvPr/>
        </p:nvSpPr>
        <p:spPr>
          <a:xfrm>
            <a:off x="1981200" y="1590485"/>
            <a:ext cx="1600200" cy="369332"/>
          </a:xfrm>
          <a:prstGeom prst="rect">
            <a:avLst/>
          </a:prstGeom>
          <a:solidFill>
            <a:schemeClr val="bg1"/>
          </a:solidFill>
        </p:spPr>
        <p:txBody>
          <a:bodyPr wrap="square" rtlCol="0">
            <a:spAutoFit/>
          </a:bodyPr>
          <a:lstStyle/>
          <a:p>
            <a:pPr algn="ctr"/>
            <a:r>
              <a:rPr lang="es-ES" i="1" dirty="0" smtClean="0">
                <a:solidFill>
                  <a:schemeClr val="accent1"/>
                </a:solidFill>
              </a:rPr>
              <a:t>% Total</a:t>
            </a:r>
            <a:endParaRPr lang="es-ES" i="1" dirty="0">
              <a:solidFill>
                <a:schemeClr val="accent1"/>
              </a:solidFill>
            </a:endParaRPr>
          </a:p>
        </p:txBody>
      </p:sp>
      <p:graphicFrame>
        <p:nvGraphicFramePr>
          <p:cNvPr id="14" name="Chart Placeholder 10"/>
          <p:cNvGraphicFramePr>
            <a:graphicFrameLocks/>
          </p:cNvGraphicFramePr>
          <p:nvPr>
            <p:extLst>
              <p:ext uri="{D42A27DB-BD31-4B8C-83A1-F6EECF244321}">
                <p14:modId xmlns:p14="http://schemas.microsoft.com/office/powerpoint/2010/main" val="1452528950"/>
              </p:ext>
            </p:extLst>
          </p:nvPr>
        </p:nvGraphicFramePr>
        <p:xfrm>
          <a:off x="533401" y="1971485"/>
          <a:ext cx="8153400" cy="35149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Box 8"/>
          <p:cNvSpPr txBox="1">
            <a:spLocks noChangeArrowheads="1"/>
          </p:cNvSpPr>
          <p:nvPr/>
        </p:nvSpPr>
        <p:spPr bwMode="auto">
          <a:xfrm>
            <a:off x="990600" y="5171885"/>
            <a:ext cx="7392304"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Tree>
    <p:extLst>
      <p:ext uri="{BB962C8B-B14F-4D97-AF65-F5344CB8AC3E}">
        <p14:creationId xmlns:p14="http://schemas.microsoft.com/office/powerpoint/2010/main" val="41070792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2. Utilidad fuentes de información de la Diabetes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27</a:t>
            </a:r>
            <a:r>
              <a:rPr lang="es-ES" sz="1400" dirty="0">
                <a:solidFill>
                  <a:srgbClr val="616365"/>
                </a:solidFill>
              </a:rPr>
              <a:t>. ¿En qué medida le ha sido útil / le ha servido la información obtenida de...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sp>
        <p:nvSpPr>
          <p:cNvPr id="10" name="Text Box 7"/>
          <p:cNvSpPr txBox="1">
            <a:spLocks noChangeArrowheads="1"/>
          </p:cNvSpPr>
          <p:nvPr/>
        </p:nvSpPr>
        <p:spPr bwMode="auto">
          <a:xfrm>
            <a:off x="533400" y="5486400"/>
            <a:ext cx="8382000"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 general, la información recibida por el médico es la que se considera más útil (78% la valora mucho o muchísimo), seguida de la recibida por el educador e Internet. </a:t>
            </a:r>
          </a:p>
          <a:p>
            <a:r>
              <a:rPr lang="es-ES" i="1" dirty="0" smtClean="0">
                <a:solidFill>
                  <a:srgbClr val="0070C0"/>
                </a:solidFill>
              </a:rPr>
              <a:t>Las escuelas y los campamentos son medios de los que no se recibe información.</a:t>
            </a:r>
            <a:endParaRPr lang="es-ES" i="1" dirty="0">
              <a:solidFill>
                <a:srgbClr val="0070C0"/>
              </a:solidFill>
            </a:endParaRPr>
          </a:p>
        </p:txBody>
      </p:sp>
      <p:graphicFrame>
        <p:nvGraphicFramePr>
          <p:cNvPr id="8" name="Chart Placeholder 10"/>
          <p:cNvGraphicFramePr>
            <a:graphicFrameLocks/>
          </p:cNvGraphicFramePr>
          <p:nvPr>
            <p:extLst>
              <p:ext uri="{D42A27DB-BD31-4B8C-83A1-F6EECF244321}">
                <p14:modId xmlns:p14="http://schemas.microsoft.com/office/powerpoint/2010/main" val="323333801"/>
              </p:ext>
            </p:extLst>
          </p:nvPr>
        </p:nvGraphicFramePr>
        <p:xfrm>
          <a:off x="533400" y="1316392"/>
          <a:ext cx="8000999" cy="35911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
          <p:cNvSpPr txBox="1">
            <a:spLocks noChangeArrowheads="1"/>
          </p:cNvSpPr>
          <p:nvPr/>
        </p:nvSpPr>
        <p:spPr bwMode="auto">
          <a:xfrm>
            <a:off x="762000" y="4630578"/>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Tree>
    <p:extLst>
      <p:ext uri="{BB962C8B-B14F-4D97-AF65-F5344CB8AC3E}">
        <p14:creationId xmlns:p14="http://schemas.microsoft.com/office/powerpoint/2010/main" val="9528579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5715000" y="1676400"/>
            <a:ext cx="3223146" cy="3124200"/>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2. Utilidad fuentes de información de la Diabetes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3281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28</a:t>
            </a:r>
            <a:r>
              <a:rPr lang="es-ES" sz="1400" dirty="0">
                <a:solidFill>
                  <a:srgbClr val="616365"/>
                </a:solidFill>
              </a:rPr>
              <a:t>. </a:t>
            </a:r>
            <a:r>
              <a:rPr lang="es-ES" sz="1400" dirty="0" smtClean="0">
                <a:solidFill>
                  <a:srgbClr val="616365"/>
                </a:solidFill>
              </a:rPr>
              <a:t>¿Ustedes </a:t>
            </a:r>
            <a:r>
              <a:rPr lang="es-ES" sz="1400" dirty="0">
                <a:solidFill>
                  <a:srgbClr val="616365"/>
                </a:solidFill>
              </a:rPr>
              <a:t>pertenecen a alguna Asociación de Diabéticos?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sp>
        <p:nvSpPr>
          <p:cNvPr id="10" name="Text Box 7"/>
          <p:cNvSpPr txBox="1">
            <a:spLocks noChangeArrowheads="1"/>
          </p:cNvSpPr>
          <p:nvPr/>
        </p:nvSpPr>
        <p:spPr bwMode="auto">
          <a:xfrm>
            <a:off x="533400" y="548640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Cerca de la mitad de los padres afirman que pertenece a alguna Asociación de Diabéticos (43%). De estos, el 45% declara que la Asociaciones realiza alguna actividad para mejorar la integración del niño.</a:t>
            </a:r>
            <a:endParaRPr lang="es-ES" i="1" dirty="0">
              <a:solidFill>
                <a:srgbClr val="0070C0"/>
              </a:solidFill>
            </a:endParaRPr>
          </a:p>
        </p:txBody>
      </p:sp>
      <p:graphicFrame>
        <p:nvGraphicFramePr>
          <p:cNvPr id="9" name="Chart Placeholder 10"/>
          <p:cNvGraphicFramePr>
            <a:graphicFrameLocks/>
          </p:cNvGraphicFramePr>
          <p:nvPr>
            <p:extLst>
              <p:ext uri="{D42A27DB-BD31-4B8C-83A1-F6EECF244321}">
                <p14:modId xmlns:p14="http://schemas.microsoft.com/office/powerpoint/2010/main" val="3824052789"/>
              </p:ext>
            </p:extLst>
          </p:nvPr>
        </p:nvGraphicFramePr>
        <p:xfrm>
          <a:off x="348017" y="1688350"/>
          <a:ext cx="4916606" cy="325100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2"/>
          <p:cNvSpPr>
            <a:spLocks noChangeArrowheads="1"/>
          </p:cNvSpPr>
          <p:nvPr/>
        </p:nvSpPr>
        <p:spPr bwMode="auto">
          <a:xfrm>
            <a:off x="5890146" y="1752600"/>
            <a:ext cx="3048000" cy="7853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a:solidFill>
                  <a:srgbClr val="616365"/>
                </a:solidFill>
              </a:rPr>
              <a:t>29. ¿La Asociación realiza alguna actividad para mejorar la adaptación de su hijo a la vida escolar</a:t>
            </a:r>
            <a:r>
              <a:rPr lang="es-ES" sz="1400" dirty="0" smtClean="0">
                <a:solidFill>
                  <a:srgbClr val="616365"/>
                </a:solidFill>
              </a:rPr>
              <a:t>?</a:t>
            </a:r>
          </a:p>
          <a:p>
            <a:pPr marL="88900" indent="-88900">
              <a:spcBef>
                <a:spcPct val="25000"/>
              </a:spcBef>
              <a:buClr>
                <a:srgbClr val="3A5BC4"/>
              </a:buClr>
            </a:pP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graphicFrame>
        <p:nvGraphicFramePr>
          <p:cNvPr id="14" name="13 Gráfico"/>
          <p:cNvGraphicFramePr/>
          <p:nvPr>
            <p:extLst>
              <p:ext uri="{D42A27DB-BD31-4B8C-83A1-F6EECF244321}">
                <p14:modId xmlns:p14="http://schemas.microsoft.com/office/powerpoint/2010/main" val="3243308770"/>
              </p:ext>
            </p:extLst>
          </p:nvPr>
        </p:nvGraphicFramePr>
        <p:xfrm>
          <a:off x="5670646" y="2514600"/>
          <a:ext cx="3200400"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2" name="1 Cerrar llave"/>
          <p:cNvSpPr/>
          <p:nvPr/>
        </p:nvSpPr>
        <p:spPr>
          <a:xfrm>
            <a:off x="5285095" y="2157778"/>
            <a:ext cx="206991" cy="2262664"/>
          </a:xfrm>
          <a:prstGeom prst="rightBrace">
            <a:avLst>
              <a:gd name="adj1" fmla="val 9749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6" name="Text Box 8"/>
          <p:cNvSpPr txBox="1">
            <a:spLocks noChangeArrowheads="1"/>
          </p:cNvSpPr>
          <p:nvPr/>
        </p:nvSpPr>
        <p:spPr bwMode="auto">
          <a:xfrm>
            <a:off x="6476096" y="4677489"/>
            <a:ext cx="1828800" cy="400110"/>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Pertenece a alguna asociación  </a:t>
            </a:r>
            <a:r>
              <a:rPr lang="es-ES" sz="1000" dirty="0" smtClean="0">
                <a:solidFill>
                  <a:srgbClr val="FF0000"/>
                </a:solidFill>
                <a:cs typeface="Arial" pitchFamily="34" charset="0"/>
              </a:rPr>
              <a:t>(38)</a:t>
            </a:r>
            <a:endParaRPr lang="es-ES" sz="1000" dirty="0">
              <a:solidFill>
                <a:srgbClr val="FF0000"/>
              </a:solidFill>
              <a:cs typeface="Arial" pitchFamily="34" charset="0"/>
            </a:endParaRPr>
          </a:p>
        </p:txBody>
      </p:sp>
      <p:sp>
        <p:nvSpPr>
          <p:cNvPr id="17" name="16 CuadroTexto"/>
          <p:cNvSpPr txBox="1"/>
          <p:nvPr/>
        </p:nvSpPr>
        <p:spPr>
          <a:xfrm>
            <a:off x="3200400" y="1749623"/>
            <a:ext cx="1295400" cy="307777"/>
          </a:xfrm>
          <a:prstGeom prst="rect">
            <a:avLst/>
          </a:prstGeom>
          <a:solidFill>
            <a:schemeClr val="bg1"/>
          </a:solidFill>
        </p:spPr>
        <p:txBody>
          <a:bodyPr wrap="square" rtlCol="0">
            <a:spAutoFit/>
          </a:bodyPr>
          <a:lstStyle/>
          <a:p>
            <a:pPr algn="ctr"/>
            <a:r>
              <a:rPr lang="es-ES" sz="1400" i="1" dirty="0" smtClean="0">
                <a:solidFill>
                  <a:schemeClr val="accent1"/>
                </a:solidFill>
              </a:rPr>
              <a:t>% Edad hijos</a:t>
            </a:r>
            <a:endParaRPr lang="es-ES" sz="1400" i="1" dirty="0">
              <a:solidFill>
                <a:schemeClr val="accent1"/>
              </a:solidFill>
            </a:endParaRPr>
          </a:p>
        </p:txBody>
      </p:sp>
      <p:sp>
        <p:nvSpPr>
          <p:cNvPr id="18" name="Text Box 8"/>
          <p:cNvSpPr txBox="1">
            <a:spLocks noChangeArrowheads="1"/>
          </p:cNvSpPr>
          <p:nvPr/>
        </p:nvSpPr>
        <p:spPr bwMode="auto">
          <a:xfrm>
            <a:off x="457200" y="4554379"/>
            <a:ext cx="4827895"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Tree>
    <p:extLst>
      <p:ext uri="{BB962C8B-B14F-4D97-AF65-F5344CB8AC3E}">
        <p14:creationId xmlns:p14="http://schemas.microsoft.com/office/powerpoint/2010/main" val="37397651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8990" y="3038773"/>
            <a:ext cx="6978810" cy="1694854"/>
          </a:xfrm>
        </p:spPr>
        <p:txBody>
          <a:bodyPr>
            <a:normAutofit/>
          </a:bodyPr>
          <a:lstStyle/>
          <a:p>
            <a:r>
              <a:rPr lang="en-US" dirty="0" smtClean="0"/>
              <a:t>3. </a:t>
            </a:r>
            <a:r>
              <a:rPr lang="en-US" dirty="0" err="1" smtClean="0"/>
              <a:t>Análisis</a:t>
            </a:r>
            <a:r>
              <a:rPr lang="en-US" dirty="0" smtClean="0"/>
              <a:t> de RESULTADOS</a:t>
            </a:r>
            <a:br>
              <a:rPr lang="en-US" dirty="0" smtClean="0"/>
            </a:br>
            <a:r>
              <a:rPr lang="en-US" dirty="0"/>
              <a:t/>
            </a:r>
            <a:br>
              <a:rPr lang="en-US" dirty="0"/>
            </a:br>
            <a:r>
              <a:rPr lang="en-US" sz="2800" b="1" i="1" dirty="0" smtClean="0"/>
              <a:t>3. En el </a:t>
            </a:r>
            <a:r>
              <a:rPr lang="en-US" sz="2800" b="1" i="1" dirty="0" err="1" smtClean="0"/>
              <a:t>colegio</a:t>
            </a:r>
            <a:endParaRPr lang="en-US" sz="2800" b="1" i="1" dirty="0"/>
          </a:p>
        </p:txBody>
      </p:sp>
    </p:spTree>
    <p:extLst>
      <p:ext uri="{BB962C8B-B14F-4D97-AF65-F5344CB8AC3E}">
        <p14:creationId xmlns:p14="http://schemas.microsoft.com/office/powerpoint/2010/main" val="928496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713095" y="1351934"/>
            <a:ext cx="5257800" cy="4088368"/>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4" name="1 Objeto"/>
          <p:cNvGraphicFramePr>
            <a:graphicFrameLocks noChangeAspect="1"/>
          </p:cNvGraphicFramePr>
          <p:nvPr>
            <p:extLst>
              <p:ext uri="{D42A27DB-BD31-4B8C-83A1-F6EECF244321}">
                <p14:modId xmlns:p14="http://schemas.microsoft.com/office/powerpoint/2010/main" val="1293115699"/>
              </p:ext>
            </p:extLst>
          </p:nvPr>
        </p:nvGraphicFramePr>
        <p:xfrm>
          <a:off x="533400" y="1351934"/>
          <a:ext cx="6464300" cy="413446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19162" y="5802868"/>
            <a:ext cx="7539038"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 general, en el colegio conocen la diabetes del niño, destacando el tutor, </a:t>
            </a:r>
            <a:r>
              <a:rPr lang="es-ES" i="1" dirty="0">
                <a:solidFill>
                  <a:srgbClr val="0070C0"/>
                </a:solidFill>
              </a:rPr>
              <a:t>el profesor de educación </a:t>
            </a:r>
            <a:r>
              <a:rPr lang="es-ES" i="1" dirty="0" smtClean="0">
                <a:solidFill>
                  <a:srgbClr val="0070C0"/>
                </a:solidFill>
              </a:rPr>
              <a:t>física, </a:t>
            </a:r>
            <a:r>
              <a:rPr lang="es-ES" i="1" dirty="0">
                <a:solidFill>
                  <a:srgbClr val="0070C0"/>
                </a:solidFill>
              </a:rPr>
              <a:t>los </a:t>
            </a:r>
            <a:r>
              <a:rPr lang="es-ES" i="1" dirty="0" smtClean="0">
                <a:solidFill>
                  <a:srgbClr val="0070C0"/>
                </a:solidFill>
              </a:rPr>
              <a:t>compañeros y el resto de profesores que imparten clase al niño, así como el Director / jefe de estudios.</a:t>
            </a:r>
            <a:endParaRPr lang="es-ES" i="1" dirty="0">
              <a:solidFill>
                <a:srgbClr val="0070C0"/>
              </a:solidFill>
            </a:endParaRPr>
          </a:p>
        </p:txBody>
      </p:sp>
      <p:sp>
        <p:nvSpPr>
          <p:cNvPr id="16"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2. Conocimiento de la diabetes en el colegio</a:t>
            </a:r>
            <a:endParaRPr lang="es-ES_tradnl" sz="2400" dirty="0">
              <a:solidFill>
                <a:srgbClr val="0099FF"/>
              </a:solidFill>
              <a:ea typeface="ＭＳ Ｐゴシック" charset="-128"/>
            </a:endParaRPr>
          </a:p>
        </p:txBody>
      </p:sp>
      <p:sp>
        <p:nvSpPr>
          <p:cNvPr id="20"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30. ¿Quién </a:t>
            </a:r>
            <a:r>
              <a:rPr lang="es-ES" sz="1400" dirty="0">
                <a:solidFill>
                  <a:srgbClr val="616365"/>
                </a:solidFill>
              </a:rPr>
              <a:t>sabe en el colegio que su hijo tiene diabetes? </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múltiple)</a:t>
            </a:r>
          </a:p>
        </p:txBody>
      </p:sp>
      <p:sp>
        <p:nvSpPr>
          <p:cNvPr id="12" name="11 Rectángulo redondeado"/>
          <p:cNvSpPr/>
          <p:nvPr/>
        </p:nvSpPr>
        <p:spPr>
          <a:xfrm>
            <a:off x="5562600" y="2795487"/>
            <a:ext cx="3374410"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3" name="Chart Placeholder 10"/>
          <p:cNvGraphicFramePr>
            <a:graphicFrameLocks/>
          </p:cNvGraphicFramePr>
          <p:nvPr>
            <p:extLst>
              <p:ext uri="{D42A27DB-BD31-4B8C-83A1-F6EECF244321}">
                <p14:modId xmlns:p14="http://schemas.microsoft.com/office/powerpoint/2010/main" val="4159475774"/>
              </p:ext>
            </p:extLst>
          </p:nvPr>
        </p:nvGraphicFramePr>
        <p:xfrm>
          <a:off x="5611505" y="2908081"/>
          <a:ext cx="3305033" cy="762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14 CuadroTexto"/>
          <p:cNvSpPr txBox="1"/>
          <p:nvPr/>
        </p:nvSpPr>
        <p:spPr>
          <a:xfrm>
            <a:off x="5659271" y="2603281"/>
            <a:ext cx="1638869" cy="307777"/>
          </a:xfrm>
          <a:prstGeom prst="rect">
            <a:avLst/>
          </a:prstGeom>
          <a:solidFill>
            <a:schemeClr val="bg1"/>
          </a:solidFill>
        </p:spPr>
        <p:txBody>
          <a:bodyPr wrap="square" rtlCol="0">
            <a:spAutoFit/>
          </a:bodyPr>
          <a:lstStyle/>
          <a:p>
            <a:r>
              <a:rPr lang="es-ES" sz="1400" i="1" dirty="0" smtClean="0">
                <a:solidFill>
                  <a:schemeClr val="accent1"/>
                </a:solidFill>
              </a:rPr>
              <a:t>% Educación física</a:t>
            </a:r>
            <a:endParaRPr lang="es-ES" sz="1400" i="1" dirty="0">
              <a:solidFill>
                <a:schemeClr val="accent1"/>
              </a:solidFill>
            </a:endParaRPr>
          </a:p>
        </p:txBody>
      </p:sp>
      <p:sp>
        <p:nvSpPr>
          <p:cNvPr id="17" name="16 Rectángulo redondeado"/>
          <p:cNvSpPr/>
          <p:nvPr/>
        </p:nvSpPr>
        <p:spPr>
          <a:xfrm>
            <a:off x="5562600" y="4090887"/>
            <a:ext cx="3374410"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8" name="Chart Placeholder 10"/>
          <p:cNvGraphicFramePr>
            <a:graphicFrameLocks/>
          </p:cNvGraphicFramePr>
          <p:nvPr>
            <p:extLst>
              <p:ext uri="{D42A27DB-BD31-4B8C-83A1-F6EECF244321}">
                <p14:modId xmlns:p14="http://schemas.microsoft.com/office/powerpoint/2010/main" val="1079605909"/>
              </p:ext>
            </p:extLst>
          </p:nvPr>
        </p:nvGraphicFramePr>
        <p:xfrm>
          <a:off x="5611506" y="4203481"/>
          <a:ext cx="3325504" cy="762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18 CuadroTexto"/>
          <p:cNvSpPr txBox="1"/>
          <p:nvPr/>
        </p:nvSpPr>
        <p:spPr>
          <a:xfrm>
            <a:off x="5659272" y="3898681"/>
            <a:ext cx="1704833" cy="307777"/>
          </a:xfrm>
          <a:prstGeom prst="rect">
            <a:avLst/>
          </a:prstGeom>
          <a:solidFill>
            <a:schemeClr val="bg1"/>
          </a:solidFill>
        </p:spPr>
        <p:txBody>
          <a:bodyPr wrap="square" rtlCol="0">
            <a:spAutoFit/>
          </a:bodyPr>
          <a:lstStyle/>
          <a:p>
            <a:r>
              <a:rPr lang="es-ES" sz="1400" i="1" dirty="0" smtClean="0">
                <a:solidFill>
                  <a:schemeClr val="accent1"/>
                </a:solidFill>
              </a:rPr>
              <a:t>% Profesor del aula</a:t>
            </a:r>
            <a:endParaRPr lang="es-ES" sz="1400" i="1" dirty="0">
              <a:solidFill>
                <a:schemeClr val="accent1"/>
              </a:solidFill>
            </a:endParaRPr>
          </a:p>
        </p:txBody>
      </p:sp>
      <p:sp>
        <p:nvSpPr>
          <p:cNvPr id="22" name="Text Box 8"/>
          <p:cNvSpPr txBox="1">
            <a:spLocks noChangeArrowheads="1"/>
          </p:cNvSpPr>
          <p:nvPr/>
        </p:nvSpPr>
        <p:spPr bwMode="auto">
          <a:xfrm>
            <a:off x="3886200" y="4953000"/>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23" name="Text Box 8"/>
          <p:cNvSpPr txBox="1">
            <a:spLocks noChangeArrowheads="1"/>
          </p:cNvSpPr>
          <p:nvPr/>
        </p:nvSpPr>
        <p:spPr bwMode="auto">
          <a:xfrm>
            <a:off x="6221104" y="4859179"/>
            <a:ext cx="2715905"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24" name="23 Rectángulo"/>
          <p:cNvSpPr/>
          <p:nvPr/>
        </p:nvSpPr>
        <p:spPr>
          <a:xfrm>
            <a:off x="6678305" y="2908081"/>
            <a:ext cx="1143000" cy="324569"/>
          </a:xfrm>
          <a:prstGeom prst="rect">
            <a:avLst/>
          </a:prstGeom>
          <a:noFill/>
          <a:ln w="28575">
            <a:solidFill>
              <a:srgbClr val="218535"/>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5" name="24 Rectángulo"/>
          <p:cNvSpPr/>
          <p:nvPr/>
        </p:nvSpPr>
        <p:spPr>
          <a:xfrm>
            <a:off x="6221104" y="4240009"/>
            <a:ext cx="1600201" cy="344472"/>
          </a:xfrm>
          <a:prstGeom prst="rect">
            <a:avLst/>
          </a:prstGeom>
          <a:noFill/>
          <a:ln w="28575">
            <a:solidFill>
              <a:srgbClr val="218535"/>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5204677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762000" y="5877580"/>
            <a:ext cx="7539038"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Prácticamente la totalidad de los padres informaron al colegio de la diabetes del hijo. Un 16% de los hijos informaron (además de los padres).</a:t>
            </a:r>
            <a:endParaRPr lang="es-ES" i="1" dirty="0">
              <a:solidFill>
                <a:srgbClr val="0070C0"/>
              </a:solidFill>
            </a:endParaRPr>
          </a:p>
        </p:txBody>
      </p:sp>
      <p:sp>
        <p:nvSpPr>
          <p:cNvPr id="16"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a:solidFill>
                  <a:srgbClr val="0099FF"/>
                </a:solidFill>
                <a:ea typeface="ＭＳ Ｐゴシック" charset="-128"/>
              </a:rPr>
              <a:t>3</a:t>
            </a:r>
            <a:r>
              <a:rPr lang="es-ES_tradnl" sz="2400" dirty="0" smtClean="0">
                <a:solidFill>
                  <a:srgbClr val="0099FF"/>
                </a:solidFill>
                <a:ea typeface="ＭＳ Ｐゴシック" charset="-128"/>
              </a:rPr>
              <a:t>. Persona que informó al colegio</a:t>
            </a:r>
            <a:endParaRPr lang="es-ES_tradnl" sz="2400" dirty="0">
              <a:solidFill>
                <a:srgbClr val="0099FF"/>
              </a:solidFill>
              <a:ea typeface="ＭＳ Ｐゴシック" charset="-128"/>
            </a:endParaRPr>
          </a:p>
        </p:txBody>
      </p:sp>
      <p:sp>
        <p:nvSpPr>
          <p:cNvPr id="20" name="Rectangle 12"/>
          <p:cNvSpPr>
            <a:spLocks noChangeArrowheads="1"/>
          </p:cNvSpPr>
          <p:nvPr/>
        </p:nvSpPr>
        <p:spPr bwMode="auto">
          <a:xfrm>
            <a:off x="533400" y="838200"/>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31. </a:t>
            </a:r>
            <a:r>
              <a:rPr lang="es-ES" sz="1400" dirty="0">
                <a:solidFill>
                  <a:srgbClr val="616365"/>
                </a:solidFill>
              </a:rPr>
              <a:t>¿Quién informó al colegio de la diabetes de su hijo?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múltiple)</a:t>
            </a:r>
          </a:p>
        </p:txBody>
      </p:sp>
      <p:sp>
        <p:nvSpPr>
          <p:cNvPr id="5" name="4 Rectángulo redondeado"/>
          <p:cNvSpPr/>
          <p:nvPr/>
        </p:nvSpPr>
        <p:spPr>
          <a:xfrm>
            <a:off x="611685" y="1794623"/>
            <a:ext cx="5257800" cy="3542487"/>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6" name="1 Objeto"/>
          <p:cNvGraphicFramePr>
            <a:graphicFrameLocks noChangeAspect="1"/>
          </p:cNvGraphicFramePr>
          <p:nvPr>
            <p:extLst>
              <p:ext uri="{D42A27DB-BD31-4B8C-83A1-F6EECF244321}">
                <p14:modId xmlns:p14="http://schemas.microsoft.com/office/powerpoint/2010/main" val="1581085560"/>
              </p:ext>
            </p:extLst>
          </p:nvPr>
        </p:nvGraphicFramePr>
        <p:xfrm>
          <a:off x="76200" y="1779032"/>
          <a:ext cx="6464300" cy="3783568"/>
        </p:xfrm>
        <a:graphic>
          <a:graphicData uri="http://schemas.openxmlformats.org/drawingml/2006/chart">
            <c:chart xmlns:c="http://schemas.openxmlformats.org/drawingml/2006/chart" xmlns:r="http://schemas.openxmlformats.org/officeDocument/2006/relationships" r:id="rId2"/>
          </a:graphicData>
        </a:graphic>
      </p:graphicFrame>
      <p:sp>
        <p:nvSpPr>
          <p:cNvPr id="15" name="14 Rectángulo redondeado"/>
          <p:cNvSpPr/>
          <p:nvPr/>
        </p:nvSpPr>
        <p:spPr>
          <a:xfrm>
            <a:off x="5717085" y="3530495"/>
            <a:ext cx="32493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7" name="Chart Placeholder 10"/>
          <p:cNvGraphicFramePr>
            <a:graphicFrameLocks/>
          </p:cNvGraphicFramePr>
          <p:nvPr>
            <p:extLst>
              <p:ext uri="{D42A27DB-BD31-4B8C-83A1-F6EECF244321}">
                <p14:modId xmlns:p14="http://schemas.microsoft.com/office/powerpoint/2010/main" val="694175042"/>
              </p:ext>
            </p:extLst>
          </p:nvPr>
        </p:nvGraphicFramePr>
        <p:xfrm>
          <a:off x="5613590" y="3643089"/>
          <a:ext cx="3305033" cy="762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17 CuadroTexto"/>
          <p:cNvSpPr txBox="1"/>
          <p:nvPr/>
        </p:nvSpPr>
        <p:spPr>
          <a:xfrm>
            <a:off x="5737557" y="3338289"/>
            <a:ext cx="942833" cy="307777"/>
          </a:xfrm>
          <a:prstGeom prst="rect">
            <a:avLst/>
          </a:prstGeom>
          <a:solidFill>
            <a:schemeClr val="bg1"/>
          </a:solidFill>
        </p:spPr>
        <p:txBody>
          <a:bodyPr wrap="square" rtlCol="0">
            <a:spAutoFit/>
          </a:bodyPr>
          <a:lstStyle/>
          <a:p>
            <a:r>
              <a:rPr lang="es-ES" sz="1400" i="1" dirty="0" smtClean="0">
                <a:solidFill>
                  <a:schemeClr val="accent1"/>
                </a:solidFill>
              </a:rPr>
              <a:t>% Su hijo</a:t>
            </a:r>
            <a:endParaRPr lang="es-ES" sz="1400" i="1" dirty="0">
              <a:solidFill>
                <a:schemeClr val="accent1"/>
              </a:solidFill>
            </a:endParaRPr>
          </a:p>
        </p:txBody>
      </p:sp>
      <p:sp>
        <p:nvSpPr>
          <p:cNvPr id="19" name="Text Box 8"/>
          <p:cNvSpPr txBox="1">
            <a:spLocks noChangeArrowheads="1"/>
          </p:cNvSpPr>
          <p:nvPr/>
        </p:nvSpPr>
        <p:spPr bwMode="auto">
          <a:xfrm>
            <a:off x="3820509" y="4803710"/>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14" name="13 Rectángulo"/>
          <p:cNvSpPr/>
          <p:nvPr/>
        </p:nvSpPr>
        <p:spPr>
          <a:xfrm>
            <a:off x="7213790" y="3699520"/>
            <a:ext cx="1143000" cy="324569"/>
          </a:xfrm>
          <a:prstGeom prst="rect">
            <a:avLst/>
          </a:prstGeom>
          <a:noFill/>
          <a:ln w="28575">
            <a:solidFill>
              <a:srgbClr val="218535"/>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6099352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redondeado"/>
          <p:cNvSpPr/>
          <p:nvPr/>
        </p:nvSpPr>
        <p:spPr>
          <a:xfrm>
            <a:off x="533852" y="1904999"/>
            <a:ext cx="7467148" cy="309505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Problemas en el colegio por la diabetes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810905" y="738664"/>
            <a:ext cx="7493991" cy="10901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32. ¿Le </a:t>
            </a:r>
            <a:r>
              <a:rPr lang="es-ES" sz="1400" dirty="0">
                <a:solidFill>
                  <a:srgbClr val="616365"/>
                </a:solidFill>
              </a:rPr>
              <a:t>han puesto algún problema en el colegio cuando ha comentado que su hijo tiene diabetes</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a:t>
            </a:r>
            <a:r>
              <a:rPr lang="es-ES" sz="1400" dirty="0">
                <a:solidFill>
                  <a:srgbClr val="FF3300"/>
                </a:solidFill>
              </a:rPr>
              <a:t>única</a:t>
            </a:r>
            <a:r>
              <a:rPr lang="es-ES" sz="1400" dirty="0" smtClean="0">
                <a:solidFill>
                  <a:srgbClr val="FF3300"/>
                </a:solidFill>
              </a:rPr>
              <a:t>)</a:t>
            </a:r>
            <a:endParaRPr lang="es-ES" sz="1400" dirty="0">
              <a:solidFill>
                <a:srgbClr val="FF3300"/>
              </a:solidFill>
            </a:endParaRPr>
          </a:p>
        </p:txBody>
      </p:sp>
      <p:graphicFrame>
        <p:nvGraphicFramePr>
          <p:cNvPr id="6" name="Chart Placeholder 10"/>
          <p:cNvGraphicFramePr>
            <a:graphicFrameLocks/>
          </p:cNvGraphicFramePr>
          <p:nvPr>
            <p:extLst>
              <p:ext uri="{D42A27DB-BD31-4B8C-83A1-F6EECF244321}">
                <p14:modId xmlns:p14="http://schemas.microsoft.com/office/powerpoint/2010/main" val="1318762170"/>
              </p:ext>
            </p:extLst>
          </p:nvPr>
        </p:nvGraphicFramePr>
        <p:xfrm>
          <a:off x="304800" y="2091154"/>
          <a:ext cx="7391400" cy="301331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457200" y="5728998"/>
            <a:ext cx="7847696"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 la mayoría de los casos (88%) no se han puesto problemas en el colegio por la diabetes, aunque 1 de cada 10 padres afirma que sí que le han puesto problemas.</a:t>
            </a:r>
            <a:endParaRPr lang="es-ES" i="1" dirty="0">
              <a:solidFill>
                <a:srgbClr val="0070C0"/>
              </a:solidFill>
            </a:endParaRPr>
          </a:p>
        </p:txBody>
      </p:sp>
      <p:sp>
        <p:nvSpPr>
          <p:cNvPr id="11" name="10 CuadroTexto"/>
          <p:cNvSpPr txBox="1"/>
          <p:nvPr/>
        </p:nvSpPr>
        <p:spPr>
          <a:xfrm>
            <a:off x="4648200" y="1676400"/>
            <a:ext cx="1295400" cy="338554"/>
          </a:xfrm>
          <a:prstGeom prst="rect">
            <a:avLst/>
          </a:prstGeom>
          <a:solidFill>
            <a:schemeClr val="bg1"/>
          </a:solidFill>
        </p:spPr>
        <p:txBody>
          <a:bodyPr wrap="square" rtlCol="0">
            <a:spAutoFit/>
          </a:bodyPr>
          <a:lstStyle/>
          <a:p>
            <a:pPr algn="ctr"/>
            <a:r>
              <a:rPr lang="es-ES" sz="1600" b="1" i="1" dirty="0" smtClean="0">
                <a:solidFill>
                  <a:schemeClr val="accent1"/>
                </a:solidFill>
              </a:rPr>
              <a:t>% Edad hijos</a:t>
            </a:r>
            <a:endParaRPr lang="es-ES" sz="1600" b="1" i="1" dirty="0">
              <a:solidFill>
                <a:schemeClr val="accent1"/>
              </a:solidFill>
            </a:endParaRPr>
          </a:p>
        </p:txBody>
      </p:sp>
      <p:sp>
        <p:nvSpPr>
          <p:cNvPr id="14" name="Text Box 8"/>
          <p:cNvSpPr txBox="1">
            <a:spLocks noChangeArrowheads="1"/>
          </p:cNvSpPr>
          <p:nvPr/>
        </p:nvSpPr>
        <p:spPr bwMode="auto">
          <a:xfrm>
            <a:off x="1649105" y="4876800"/>
            <a:ext cx="6655791"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Tree>
    <p:extLst>
      <p:ext uri="{BB962C8B-B14F-4D97-AF65-F5344CB8AC3E}">
        <p14:creationId xmlns:p14="http://schemas.microsoft.com/office/powerpoint/2010/main" val="26020947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8990" y="3181946"/>
            <a:ext cx="6978810" cy="585216"/>
          </a:xfrm>
        </p:spPr>
        <p:txBody>
          <a:bodyPr>
            <a:normAutofit fontScale="90000"/>
          </a:bodyPr>
          <a:lstStyle/>
          <a:p>
            <a:r>
              <a:rPr lang="en-US" dirty="0" smtClean="0"/>
              <a:t>1. </a:t>
            </a:r>
            <a:r>
              <a:rPr lang="en-US" dirty="0"/>
              <a:t>Executive summary </a:t>
            </a:r>
            <a:br>
              <a:rPr lang="en-US" dirty="0"/>
            </a:br>
            <a:r>
              <a:rPr lang="en-US" dirty="0"/>
              <a:t>y </a:t>
            </a:r>
            <a:r>
              <a:rPr lang="en-US" dirty="0" err="1"/>
              <a:t>ficha</a:t>
            </a:r>
            <a:r>
              <a:rPr lang="en-US" dirty="0"/>
              <a:t> </a:t>
            </a:r>
            <a:r>
              <a:rPr lang="en-US" dirty="0" err="1"/>
              <a:t>tÉcnica</a:t>
            </a:r>
            <a:endParaRPr lang="en-US" dirty="0"/>
          </a:p>
        </p:txBody>
      </p:sp>
    </p:spTree>
    <p:extLst>
      <p:ext uri="{BB962C8B-B14F-4D97-AF65-F5344CB8AC3E}">
        <p14:creationId xmlns:p14="http://schemas.microsoft.com/office/powerpoint/2010/main" val="812828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redondeado"/>
          <p:cNvSpPr/>
          <p:nvPr/>
        </p:nvSpPr>
        <p:spPr>
          <a:xfrm>
            <a:off x="533852" y="1981199"/>
            <a:ext cx="4114348" cy="358140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16 CuadroTexto"/>
          <p:cNvSpPr txBox="1"/>
          <p:nvPr/>
        </p:nvSpPr>
        <p:spPr>
          <a:xfrm>
            <a:off x="1676400" y="1625025"/>
            <a:ext cx="2209800" cy="584775"/>
          </a:xfrm>
          <a:prstGeom prst="rect">
            <a:avLst/>
          </a:prstGeom>
          <a:solidFill>
            <a:schemeClr val="bg1"/>
          </a:solidFill>
        </p:spPr>
        <p:txBody>
          <a:bodyPr wrap="square" rtlCol="0">
            <a:spAutoFit/>
          </a:bodyPr>
          <a:lstStyle/>
          <a:p>
            <a:pPr algn="ctr"/>
            <a:r>
              <a:rPr lang="es-ES" sz="1600" b="1" i="1" dirty="0" smtClean="0">
                <a:solidFill>
                  <a:schemeClr val="accent1"/>
                </a:solidFill>
              </a:rPr>
              <a:t>¿Quién ha puesto problemas?</a:t>
            </a:r>
            <a:endParaRPr lang="es-ES" sz="1600" b="1" i="1" dirty="0">
              <a:solidFill>
                <a:schemeClr val="accent1"/>
              </a:solidFill>
            </a:endParaRPr>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Problemas en el colegio por la diabetes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06105" y="838200"/>
            <a:ext cx="7190095" cy="5450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33. ¿Quién </a:t>
            </a:r>
            <a:r>
              <a:rPr lang="es-ES" sz="1400" dirty="0">
                <a:solidFill>
                  <a:srgbClr val="616365"/>
                </a:solidFill>
              </a:rPr>
              <a:t>le ha puesto algún problema? </a:t>
            </a:r>
            <a:r>
              <a:rPr lang="es-ES" sz="1400" dirty="0" smtClean="0">
                <a:solidFill>
                  <a:srgbClr val="616365"/>
                </a:solidFill>
              </a:rPr>
              <a:t> </a:t>
            </a:r>
            <a:r>
              <a:rPr lang="es-ES" sz="1400" dirty="0">
                <a:solidFill>
                  <a:srgbClr val="FF3300"/>
                </a:solidFill>
              </a:rPr>
              <a:t>(% Sugerida y Múltiple)</a:t>
            </a:r>
          </a:p>
        </p:txBody>
      </p:sp>
      <p:sp>
        <p:nvSpPr>
          <p:cNvPr id="10" name="Text Box 7"/>
          <p:cNvSpPr txBox="1">
            <a:spLocks noChangeArrowheads="1"/>
          </p:cNvSpPr>
          <p:nvPr/>
        </p:nvSpPr>
        <p:spPr bwMode="auto">
          <a:xfrm>
            <a:off x="457200" y="5728998"/>
            <a:ext cx="8382000"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Si bien la base de análisis no es elevada, en los casos en los que se ha puesto problemas estos provienen sobre todo de la Dirección (80%), seguido de profesores o personal de comedor. En general estos problemas se han solucionado en la mayoría de los casos.</a:t>
            </a:r>
            <a:endParaRPr lang="es-ES" i="1" dirty="0">
              <a:solidFill>
                <a:srgbClr val="0070C0"/>
              </a:solidFill>
            </a:endParaRPr>
          </a:p>
        </p:txBody>
      </p:sp>
      <p:graphicFrame>
        <p:nvGraphicFramePr>
          <p:cNvPr id="8" name="1 Objeto"/>
          <p:cNvGraphicFramePr>
            <a:graphicFrameLocks noChangeAspect="1"/>
          </p:cNvGraphicFramePr>
          <p:nvPr>
            <p:extLst>
              <p:ext uri="{D42A27DB-BD31-4B8C-83A1-F6EECF244321}">
                <p14:modId xmlns:p14="http://schemas.microsoft.com/office/powerpoint/2010/main" val="3984463787"/>
              </p:ext>
            </p:extLst>
          </p:nvPr>
        </p:nvGraphicFramePr>
        <p:xfrm>
          <a:off x="533400" y="2224600"/>
          <a:ext cx="3733800" cy="311708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8"/>
          <p:cNvSpPr txBox="1">
            <a:spLocks noChangeArrowheads="1"/>
          </p:cNvSpPr>
          <p:nvPr/>
        </p:nvSpPr>
        <p:spPr bwMode="auto">
          <a:xfrm>
            <a:off x="1322695" y="5316379"/>
            <a:ext cx="24384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Les han puesto problemas (</a:t>
            </a:r>
            <a:r>
              <a:rPr lang="es-ES" sz="1000" dirty="0" smtClean="0">
                <a:solidFill>
                  <a:srgbClr val="FF0000"/>
                </a:solidFill>
                <a:cs typeface="Arial" pitchFamily="34" charset="0"/>
              </a:rPr>
              <a:t>10</a:t>
            </a:r>
            <a:r>
              <a:rPr lang="es-ES" sz="1000" dirty="0" smtClean="0">
                <a:solidFill>
                  <a:srgbClr val="777777"/>
                </a:solidFill>
                <a:cs typeface="Arial" pitchFamily="34" charset="0"/>
              </a:rPr>
              <a:t>)</a:t>
            </a:r>
            <a:endParaRPr lang="es-ES" sz="1000" dirty="0">
              <a:solidFill>
                <a:srgbClr val="FF0000"/>
              </a:solidFill>
              <a:cs typeface="Arial" pitchFamily="34" charset="0"/>
            </a:endParaRPr>
          </a:p>
        </p:txBody>
      </p:sp>
      <p:sp>
        <p:nvSpPr>
          <p:cNvPr id="15" name="Rectangle 12"/>
          <p:cNvSpPr>
            <a:spLocks noChangeArrowheads="1"/>
          </p:cNvSpPr>
          <p:nvPr/>
        </p:nvSpPr>
        <p:spPr bwMode="auto">
          <a:xfrm>
            <a:off x="533400" y="1181100"/>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34. ¿Cree </a:t>
            </a:r>
            <a:r>
              <a:rPr lang="es-ES" sz="1400" dirty="0">
                <a:solidFill>
                  <a:srgbClr val="616365"/>
                </a:solidFill>
              </a:rPr>
              <a:t>que estos problemas se han solucionado ya?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sp>
        <p:nvSpPr>
          <p:cNvPr id="18" name="17 Rectángulo redondeado"/>
          <p:cNvSpPr/>
          <p:nvPr/>
        </p:nvSpPr>
        <p:spPr>
          <a:xfrm>
            <a:off x="4801052" y="1981199"/>
            <a:ext cx="4114348" cy="358140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18 CuadroTexto"/>
          <p:cNvSpPr txBox="1"/>
          <p:nvPr/>
        </p:nvSpPr>
        <p:spPr>
          <a:xfrm>
            <a:off x="5943600" y="1828800"/>
            <a:ext cx="2209800" cy="338554"/>
          </a:xfrm>
          <a:prstGeom prst="rect">
            <a:avLst/>
          </a:prstGeom>
          <a:solidFill>
            <a:schemeClr val="bg1"/>
          </a:solidFill>
        </p:spPr>
        <p:txBody>
          <a:bodyPr wrap="square" rtlCol="0">
            <a:spAutoFit/>
          </a:bodyPr>
          <a:lstStyle/>
          <a:p>
            <a:pPr algn="ctr"/>
            <a:r>
              <a:rPr lang="es-ES" sz="1600" b="1" i="1" dirty="0" smtClean="0">
                <a:solidFill>
                  <a:schemeClr val="accent1"/>
                </a:solidFill>
              </a:rPr>
              <a:t>¿Se han solucionado?</a:t>
            </a:r>
            <a:endParaRPr lang="es-ES" sz="1600" b="1" i="1" dirty="0">
              <a:solidFill>
                <a:schemeClr val="accent1"/>
              </a:solidFill>
            </a:endParaRPr>
          </a:p>
        </p:txBody>
      </p:sp>
      <p:graphicFrame>
        <p:nvGraphicFramePr>
          <p:cNvPr id="20" name="1 Objeto"/>
          <p:cNvGraphicFramePr>
            <a:graphicFrameLocks noChangeAspect="1"/>
          </p:cNvGraphicFramePr>
          <p:nvPr>
            <p:extLst>
              <p:ext uri="{D42A27DB-BD31-4B8C-83A1-F6EECF244321}">
                <p14:modId xmlns:p14="http://schemas.microsoft.com/office/powerpoint/2010/main" val="2079487889"/>
              </p:ext>
            </p:extLst>
          </p:nvPr>
        </p:nvGraphicFramePr>
        <p:xfrm>
          <a:off x="4800600" y="2224600"/>
          <a:ext cx="3733800" cy="311708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8"/>
          <p:cNvSpPr txBox="1">
            <a:spLocks noChangeArrowheads="1"/>
          </p:cNvSpPr>
          <p:nvPr/>
        </p:nvSpPr>
        <p:spPr bwMode="auto">
          <a:xfrm>
            <a:off x="5562600" y="5240179"/>
            <a:ext cx="24384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Les han puesto problemas</a:t>
            </a:r>
            <a:endParaRPr lang="es-ES" sz="1000" dirty="0">
              <a:solidFill>
                <a:srgbClr val="FF0000"/>
              </a:solidFill>
              <a:cs typeface="Arial" pitchFamily="34" charset="0"/>
            </a:endParaRPr>
          </a:p>
        </p:txBody>
      </p:sp>
      <p:sp>
        <p:nvSpPr>
          <p:cNvPr id="22" name="Text Box 8"/>
          <p:cNvSpPr txBox="1">
            <a:spLocks noChangeArrowheads="1"/>
          </p:cNvSpPr>
          <p:nvPr/>
        </p:nvSpPr>
        <p:spPr bwMode="auto">
          <a:xfrm>
            <a:off x="8458200" y="2801779"/>
            <a:ext cx="427061"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a:t>
            </a:r>
            <a:r>
              <a:rPr lang="es-ES" sz="1000" dirty="0" smtClean="0">
                <a:solidFill>
                  <a:srgbClr val="FF0000"/>
                </a:solidFill>
                <a:cs typeface="Arial" pitchFamily="34" charset="0"/>
              </a:rPr>
              <a:t>8</a:t>
            </a:r>
            <a:r>
              <a:rPr lang="es-ES" sz="1000" dirty="0" smtClean="0">
                <a:solidFill>
                  <a:srgbClr val="777777"/>
                </a:solidFill>
                <a:cs typeface="Arial" pitchFamily="34" charset="0"/>
              </a:rPr>
              <a:t>)</a:t>
            </a:r>
            <a:endParaRPr lang="es-ES" sz="1000" dirty="0">
              <a:solidFill>
                <a:srgbClr val="FF0000"/>
              </a:solidFill>
              <a:cs typeface="Arial" pitchFamily="34" charset="0"/>
            </a:endParaRPr>
          </a:p>
        </p:txBody>
      </p:sp>
      <p:sp>
        <p:nvSpPr>
          <p:cNvPr id="23" name="Text Box 8"/>
          <p:cNvSpPr txBox="1">
            <a:spLocks noChangeArrowheads="1"/>
          </p:cNvSpPr>
          <p:nvPr/>
        </p:nvSpPr>
        <p:spPr bwMode="auto">
          <a:xfrm>
            <a:off x="8458200" y="3429000"/>
            <a:ext cx="427061"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a:t>
            </a:r>
            <a:r>
              <a:rPr lang="es-ES" sz="1000" dirty="0">
                <a:solidFill>
                  <a:srgbClr val="FF0000"/>
                </a:solidFill>
                <a:cs typeface="Arial" pitchFamily="34" charset="0"/>
              </a:rPr>
              <a:t>3</a:t>
            </a:r>
            <a:r>
              <a:rPr lang="es-ES" sz="1000" dirty="0" smtClean="0">
                <a:solidFill>
                  <a:srgbClr val="777777"/>
                </a:solidFill>
                <a:cs typeface="Arial" pitchFamily="34" charset="0"/>
              </a:rPr>
              <a:t>)</a:t>
            </a:r>
            <a:endParaRPr lang="es-ES" sz="1000" dirty="0">
              <a:solidFill>
                <a:srgbClr val="FF0000"/>
              </a:solidFill>
              <a:cs typeface="Arial" pitchFamily="34" charset="0"/>
            </a:endParaRPr>
          </a:p>
        </p:txBody>
      </p:sp>
      <p:sp>
        <p:nvSpPr>
          <p:cNvPr id="24" name="Text Box 8"/>
          <p:cNvSpPr txBox="1">
            <a:spLocks noChangeArrowheads="1"/>
          </p:cNvSpPr>
          <p:nvPr/>
        </p:nvSpPr>
        <p:spPr bwMode="auto">
          <a:xfrm>
            <a:off x="8458200" y="4114800"/>
            <a:ext cx="427061"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a:t>
            </a:r>
            <a:r>
              <a:rPr lang="es-ES" sz="1000" dirty="0">
                <a:solidFill>
                  <a:srgbClr val="FF0000"/>
                </a:solidFill>
                <a:cs typeface="Arial" pitchFamily="34" charset="0"/>
              </a:rPr>
              <a:t>3</a:t>
            </a:r>
            <a:r>
              <a:rPr lang="es-ES" sz="1000" dirty="0" smtClean="0">
                <a:solidFill>
                  <a:srgbClr val="777777"/>
                </a:solidFill>
                <a:cs typeface="Arial" pitchFamily="34" charset="0"/>
              </a:rPr>
              <a:t>)</a:t>
            </a:r>
            <a:endParaRPr lang="es-ES" sz="1000" dirty="0">
              <a:solidFill>
                <a:srgbClr val="FF0000"/>
              </a:solidFill>
              <a:cs typeface="Arial" pitchFamily="34" charset="0"/>
            </a:endParaRPr>
          </a:p>
        </p:txBody>
      </p:sp>
      <p:sp>
        <p:nvSpPr>
          <p:cNvPr id="25" name="Text Box 8"/>
          <p:cNvSpPr txBox="1">
            <a:spLocks noChangeArrowheads="1"/>
          </p:cNvSpPr>
          <p:nvPr/>
        </p:nvSpPr>
        <p:spPr bwMode="auto">
          <a:xfrm>
            <a:off x="8458200" y="4782979"/>
            <a:ext cx="427061"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a:t>
            </a:r>
            <a:r>
              <a:rPr lang="es-ES" sz="1000" dirty="0">
                <a:solidFill>
                  <a:srgbClr val="FF0000"/>
                </a:solidFill>
                <a:cs typeface="Arial" pitchFamily="34" charset="0"/>
              </a:rPr>
              <a:t>1</a:t>
            </a:r>
            <a:r>
              <a:rPr lang="es-ES" sz="1000" dirty="0" smtClean="0">
                <a:solidFill>
                  <a:srgbClr val="777777"/>
                </a:solidFill>
                <a:cs typeface="Arial" pitchFamily="34" charset="0"/>
              </a:rPr>
              <a:t>)</a:t>
            </a:r>
            <a:endParaRPr lang="es-ES" sz="1000" dirty="0">
              <a:solidFill>
                <a:srgbClr val="FF0000"/>
              </a:solidFill>
              <a:cs typeface="Arial" pitchFamily="34" charset="0"/>
            </a:endParaRPr>
          </a:p>
        </p:txBody>
      </p:sp>
    </p:spTree>
    <p:extLst>
      <p:ext uri="{BB962C8B-B14F-4D97-AF65-F5344CB8AC3E}">
        <p14:creationId xmlns:p14="http://schemas.microsoft.com/office/powerpoint/2010/main" val="16852006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Problemas por tener Diabetes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8615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35. ¿Han </a:t>
            </a:r>
            <a:r>
              <a:rPr lang="es-ES" sz="1400" dirty="0">
                <a:solidFill>
                  <a:srgbClr val="616365"/>
                </a:solidFill>
              </a:rPr>
              <a:t>dejado de admitir a su hijo en algún colegio por tener diabetes</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a:p>
            <a:pPr marL="88900" indent="-88900">
              <a:spcBef>
                <a:spcPct val="25000"/>
              </a:spcBef>
              <a:buClr>
                <a:srgbClr val="3A5BC4"/>
              </a:buClr>
            </a:pPr>
            <a:r>
              <a:rPr lang="es-ES" sz="1400" dirty="0" smtClean="0">
                <a:solidFill>
                  <a:srgbClr val="616365"/>
                </a:solidFill>
              </a:rPr>
              <a:t>36. ¿Su </a:t>
            </a:r>
            <a:r>
              <a:rPr lang="es-ES" sz="1400" dirty="0">
                <a:solidFill>
                  <a:srgbClr val="616365"/>
                </a:solidFill>
              </a:rPr>
              <a:t>hijo ha tenido que cambiar de colegio por tener diabetes</a:t>
            </a:r>
            <a:r>
              <a:rPr lang="es-ES" sz="1400" dirty="0" smtClean="0">
                <a:solidFill>
                  <a:srgbClr val="616365"/>
                </a:solidFill>
              </a:rPr>
              <a:t>?  </a:t>
            </a:r>
            <a:r>
              <a:rPr lang="es-ES" sz="1400" dirty="0">
                <a:solidFill>
                  <a:srgbClr val="FF3300"/>
                </a:solidFill>
              </a:rPr>
              <a:t>(% - Sugerida y única)</a:t>
            </a:r>
          </a:p>
          <a:p>
            <a:pPr marL="88900" indent="-88900">
              <a:spcBef>
                <a:spcPct val="25000"/>
              </a:spcBef>
              <a:buClr>
                <a:srgbClr val="3A5BC4"/>
              </a:buClr>
            </a:pPr>
            <a:r>
              <a:rPr lang="es-ES" sz="1400" dirty="0" smtClean="0">
                <a:solidFill>
                  <a:srgbClr val="616365"/>
                </a:solidFill>
              </a:rPr>
              <a:t>38. ¿Opina </a:t>
            </a:r>
            <a:r>
              <a:rPr lang="es-ES" sz="1400" dirty="0">
                <a:solidFill>
                  <a:srgbClr val="616365"/>
                </a:solidFill>
              </a:rPr>
              <a:t>que ha habido algún trato de discriminación hacia su hijo por la dirección o profesorado del centro</a:t>
            </a:r>
            <a:r>
              <a:rPr lang="es-ES" sz="1400" dirty="0" smtClean="0">
                <a:solidFill>
                  <a:srgbClr val="616365"/>
                </a:solidFill>
              </a:rPr>
              <a:t>?  </a:t>
            </a:r>
            <a:r>
              <a:rPr lang="es-ES" sz="1400" dirty="0">
                <a:solidFill>
                  <a:srgbClr val="FF3300"/>
                </a:solidFill>
              </a:rPr>
              <a:t>(% - Sugerida y única</a:t>
            </a:r>
            <a:r>
              <a:rPr lang="es-ES" sz="1400" dirty="0" smtClean="0">
                <a:solidFill>
                  <a:srgbClr val="FF3300"/>
                </a:solidFill>
              </a:rPr>
              <a:t>)</a:t>
            </a:r>
            <a:endParaRPr lang="es-ES" sz="1400" dirty="0">
              <a:solidFill>
                <a:srgbClr val="FF3300"/>
              </a:solidFill>
            </a:endParaRPr>
          </a:p>
          <a:p>
            <a:pPr marL="88900" indent="-88900">
              <a:spcBef>
                <a:spcPct val="25000"/>
              </a:spcBef>
              <a:buClr>
                <a:srgbClr val="3A5BC4"/>
              </a:buClr>
            </a:pPr>
            <a:endParaRPr lang="es-ES" sz="1400" dirty="0" smtClean="0">
              <a:solidFill>
                <a:srgbClr val="FF3300"/>
              </a:solidFill>
            </a:endParaRPr>
          </a:p>
        </p:txBody>
      </p:sp>
      <p:graphicFrame>
        <p:nvGraphicFramePr>
          <p:cNvPr id="6" name="Chart Placeholder 10"/>
          <p:cNvGraphicFramePr>
            <a:graphicFrameLocks/>
          </p:cNvGraphicFramePr>
          <p:nvPr>
            <p:extLst>
              <p:ext uri="{D42A27DB-BD31-4B8C-83A1-F6EECF244321}">
                <p14:modId xmlns:p14="http://schemas.microsoft.com/office/powerpoint/2010/main" val="1560011290"/>
              </p:ext>
            </p:extLst>
          </p:nvPr>
        </p:nvGraphicFramePr>
        <p:xfrm>
          <a:off x="495869" y="2144623"/>
          <a:ext cx="8001000" cy="357037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
          <p:cNvSpPr txBox="1">
            <a:spLocks noChangeArrowheads="1"/>
          </p:cNvSpPr>
          <p:nvPr/>
        </p:nvSpPr>
        <p:spPr bwMode="auto">
          <a:xfrm>
            <a:off x="963305" y="5715000"/>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57200" y="609600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Apenas en un 6% de los casos se ha dejado de admitir al niño en algún centro o se le ha tenido que cambiar de colegio. El trato de discriminación se ha producido en el </a:t>
            </a:r>
            <a:r>
              <a:rPr lang="es-ES" i="1" dirty="0">
                <a:solidFill>
                  <a:srgbClr val="0070C0"/>
                </a:solidFill>
              </a:rPr>
              <a:t>8</a:t>
            </a:r>
            <a:r>
              <a:rPr lang="es-ES" i="1" dirty="0" smtClean="0">
                <a:solidFill>
                  <a:srgbClr val="0070C0"/>
                </a:solidFill>
              </a:rPr>
              <a:t>% de los casos. </a:t>
            </a:r>
            <a:endParaRPr lang="es-ES" i="1" dirty="0">
              <a:solidFill>
                <a:srgbClr val="0070C0"/>
              </a:solidFill>
            </a:endParaRPr>
          </a:p>
        </p:txBody>
      </p:sp>
      <p:cxnSp>
        <p:nvCxnSpPr>
          <p:cNvPr id="3" name="2 Conector recto de flecha"/>
          <p:cNvCxnSpPr/>
          <p:nvPr/>
        </p:nvCxnSpPr>
        <p:spPr>
          <a:xfrm>
            <a:off x="5385179" y="4876800"/>
            <a:ext cx="1524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10 CuadroTexto"/>
          <p:cNvSpPr txBox="1"/>
          <p:nvPr/>
        </p:nvSpPr>
        <p:spPr>
          <a:xfrm>
            <a:off x="5334000" y="5343436"/>
            <a:ext cx="3149222" cy="769441"/>
          </a:xfrm>
          <a:prstGeom prst="rect">
            <a:avLst/>
          </a:prstGeom>
          <a:noFill/>
        </p:spPr>
        <p:txBody>
          <a:bodyPr wrap="square" rtlCol="0">
            <a:spAutoFit/>
          </a:bodyPr>
          <a:lstStyle/>
          <a:p>
            <a:r>
              <a:rPr lang="es-ES" sz="1100" dirty="0" smtClean="0">
                <a:solidFill>
                  <a:srgbClr val="C00000"/>
                </a:solidFill>
              </a:rPr>
              <a:t>A nivel mención única, se puede destacar: </a:t>
            </a:r>
          </a:p>
          <a:p>
            <a:pPr marL="171450" indent="-171450">
              <a:buFont typeface="Arial" panose="020B0604020202020204" pitchFamily="34" charset="0"/>
              <a:buChar char="•"/>
            </a:pPr>
            <a:r>
              <a:rPr lang="es-ES" sz="1100" dirty="0" smtClean="0">
                <a:solidFill>
                  <a:srgbClr val="C00000"/>
                </a:solidFill>
              </a:rPr>
              <a:t>Falta de implicación de profesorado y directores</a:t>
            </a:r>
          </a:p>
          <a:p>
            <a:pPr marL="171450" indent="-171450">
              <a:buFont typeface="Arial" panose="020B0604020202020204" pitchFamily="34" charset="0"/>
              <a:buChar char="•"/>
            </a:pPr>
            <a:r>
              <a:rPr lang="es-ES" sz="1100" dirty="0" smtClean="0">
                <a:solidFill>
                  <a:srgbClr val="C00000"/>
                </a:solidFill>
              </a:rPr>
              <a:t>Cambio a centro con Enfermero</a:t>
            </a:r>
          </a:p>
          <a:p>
            <a:pPr marL="171450" indent="-171450">
              <a:buFont typeface="Arial" panose="020B0604020202020204" pitchFamily="34" charset="0"/>
              <a:buChar char="•"/>
            </a:pPr>
            <a:r>
              <a:rPr lang="es-ES" sz="1100" dirty="0" smtClean="0">
                <a:solidFill>
                  <a:srgbClr val="C00000"/>
                </a:solidFill>
              </a:rPr>
              <a:t>No atención correcta</a:t>
            </a:r>
            <a:endParaRPr lang="es-ES" sz="1100" dirty="0">
              <a:solidFill>
                <a:srgbClr val="C00000"/>
              </a:solidFill>
            </a:endParaRPr>
          </a:p>
        </p:txBody>
      </p:sp>
    </p:spTree>
    <p:extLst>
      <p:ext uri="{BB962C8B-B14F-4D97-AF65-F5344CB8AC3E}">
        <p14:creationId xmlns:p14="http://schemas.microsoft.com/office/powerpoint/2010/main" val="14802710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Adaptación a la vida escolar</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39. Antes </a:t>
            </a:r>
            <a:r>
              <a:rPr lang="es-ES" sz="1400" dirty="0">
                <a:solidFill>
                  <a:srgbClr val="616365"/>
                </a:solidFill>
              </a:rPr>
              <a:t>de tener diabetes ¿cómo era la adaptación de su hijo en la vida escolar? </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a:p>
            <a:pPr marL="88900" indent="-88900">
              <a:spcBef>
                <a:spcPct val="25000"/>
              </a:spcBef>
              <a:buClr>
                <a:srgbClr val="3A5BC4"/>
              </a:buClr>
            </a:pPr>
            <a:r>
              <a:rPr lang="es-ES" sz="1400" dirty="0" smtClean="0">
                <a:solidFill>
                  <a:srgbClr val="616365"/>
                </a:solidFill>
              </a:rPr>
              <a:t>40. Después </a:t>
            </a:r>
            <a:r>
              <a:rPr lang="es-ES" sz="1400" dirty="0">
                <a:solidFill>
                  <a:srgbClr val="616365"/>
                </a:solidFill>
              </a:rPr>
              <a:t>del diagnóstico, ¿cómo es la adaptación de su hijo a la vida escolar? </a:t>
            </a:r>
            <a:r>
              <a:rPr lang="es-ES" sz="1400" dirty="0" smtClean="0">
                <a:solidFill>
                  <a:srgbClr val="FF3300"/>
                </a:solidFill>
              </a:rPr>
              <a:t>(% </a:t>
            </a:r>
            <a:r>
              <a:rPr lang="es-ES" sz="1400" dirty="0">
                <a:solidFill>
                  <a:srgbClr val="FF3300"/>
                </a:solidFill>
              </a:rPr>
              <a:t>- Sugerida y única</a:t>
            </a:r>
            <a:r>
              <a:rPr lang="es-ES" sz="1400" dirty="0" smtClean="0">
                <a:solidFill>
                  <a:srgbClr val="FF3300"/>
                </a:solidFill>
              </a:rPr>
              <a:t>)</a:t>
            </a:r>
            <a:endParaRPr lang="es-ES" sz="1400" dirty="0">
              <a:solidFill>
                <a:srgbClr val="FF3300"/>
              </a:solidFill>
            </a:endParaRPr>
          </a:p>
        </p:txBody>
      </p:sp>
      <p:sp>
        <p:nvSpPr>
          <p:cNvPr id="10" name="Text Box 7"/>
          <p:cNvSpPr txBox="1">
            <a:spLocks noChangeArrowheads="1"/>
          </p:cNvSpPr>
          <p:nvPr/>
        </p:nvSpPr>
        <p:spPr bwMode="auto">
          <a:xfrm>
            <a:off x="457200" y="580138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La adaptación en la vida escolar del niño antes de la diabetes se declara como excelente por el 46% de los padres. Este porcentaje baja a 33% después del diagnostico, si bien se sigue considerando buena o aceptable.</a:t>
            </a:r>
            <a:endParaRPr lang="es-ES" i="1" dirty="0">
              <a:solidFill>
                <a:srgbClr val="0070C0"/>
              </a:solidFill>
            </a:endParaRPr>
          </a:p>
        </p:txBody>
      </p:sp>
      <p:graphicFrame>
        <p:nvGraphicFramePr>
          <p:cNvPr id="8" name="Chart Placeholder 10"/>
          <p:cNvGraphicFramePr>
            <a:graphicFrameLocks/>
          </p:cNvGraphicFramePr>
          <p:nvPr>
            <p:extLst>
              <p:ext uri="{D42A27DB-BD31-4B8C-83A1-F6EECF244321}">
                <p14:modId xmlns:p14="http://schemas.microsoft.com/office/powerpoint/2010/main" val="3322513469"/>
              </p:ext>
            </p:extLst>
          </p:nvPr>
        </p:nvGraphicFramePr>
        <p:xfrm>
          <a:off x="989463" y="1676400"/>
          <a:ext cx="7163937" cy="35149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
          <p:cNvSpPr txBox="1">
            <a:spLocks noChangeArrowheads="1"/>
          </p:cNvSpPr>
          <p:nvPr/>
        </p:nvSpPr>
        <p:spPr bwMode="auto">
          <a:xfrm>
            <a:off x="990600" y="4630579"/>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Tree>
    <p:extLst>
      <p:ext uri="{BB962C8B-B14F-4D97-AF65-F5344CB8AC3E}">
        <p14:creationId xmlns:p14="http://schemas.microsoft.com/office/powerpoint/2010/main" val="37790405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713095" y="1245632"/>
            <a:ext cx="5257800" cy="4199810"/>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4" name="1 Objeto"/>
          <p:cNvGraphicFramePr>
            <a:graphicFrameLocks noChangeAspect="1"/>
          </p:cNvGraphicFramePr>
          <p:nvPr>
            <p:extLst>
              <p:ext uri="{D42A27DB-BD31-4B8C-83A1-F6EECF244321}">
                <p14:modId xmlns:p14="http://schemas.microsoft.com/office/powerpoint/2010/main" val="1516099079"/>
              </p:ext>
            </p:extLst>
          </p:nvPr>
        </p:nvGraphicFramePr>
        <p:xfrm>
          <a:off x="533400" y="1371600"/>
          <a:ext cx="6464300" cy="413446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19162" y="5877580"/>
            <a:ext cx="7539038"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Los profesores y compañeros (71% y 69%, respectivamente) son los principales apoyos con los que el niño cuenta en el colegio. </a:t>
            </a:r>
            <a:endParaRPr lang="es-ES" i="1" dirty="0">
              <a:solidFill>
                <a:srgbClr val="0070C0"/>
              </a:solidFill>
            </a:endParaRPr>
          </a:p>
        </p:txBody>
      </p:sp>
      <p:sp>
        <p:nvSpPr>
          <p:cNvPr id="16"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Apoyo en el colegio</a:t>
            </a:r>
            <a:endParaRPr lang="es-ES_tradnl" sz="2400" dirty="0">
              <a:solidFill>
                <a:srgbClr val="0099FF"/>
              </a:solidFill>
              <a:ea typeface="ＭＳ Ｐゴシック" charset="-128"/>
            </a:endParaRPr>
          </a:p>
        </p:txBody>
      </p:sp>
      <p:sp>
        <p:nvSpPr>
          <p:cNvPr id="20"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41. ¿En </a:t>
            </a:r>
            <a:r>
              <a:rPr lang="es-ES" sz="1400" dirty="0">
                <a:solidFill>
                  <a:srgbClr val="616365"/>
                </a:solidFill>
              </a:rPr>
              <a:t>quién encuentra apoyo en el colegio su hijo?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Múltiple)</a:t>
            </a:r>
          </a:p>
        </p:txBody>
      </p:sp>
      <p:sp>
        <p:nvSpPr>
          <p:cNvPr id="21" name="Text Box 8"/>
          <p:cNvSpPr txBox="1">
            <a:spLocks noChangeArrowheads="1"/>
          </p:cNvSpPr>
          <p:nvPr/>
        </p:nvSpPr>
        <p:spPr bwMode="auto">
          <a:xfrm>
            <a:off x="4229100" y="5103391"/>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8" name="7 Rectángulo redondeado"/>
          <p:cNvSpPr/>
          <p:nvPr/>
        </p:nvSpPr>
        <p:spPr>
          <a:xfrm>
            <a:off x="5715000" y="3776583"/>
            <a:ext cx="34017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9" name="Chart Placeholder 10"/>
          <p:cNvGraphicFramePr>
            <a:graphicFrameLocks/>
          </p:cNvGraphicFramePr>
          <p:nvPr>
            <p:extLst>
              <p:ext uri="{D42A27DB-BD31-4B8C-83A1-F6EECF244321}">
                <p14:modId xmlns:p14="http://schemas.microsoft.com/office/powerpoint/2010/main" val="461973885"/>
              </p:ext>
            </p:extLst>
          </p:nvPr>
        </p:nvGraphicFramePr>
        <p:xfrm>
          <a:off x="5838966" y="3889177"/>
          <a:ext cx="3228833" cy="76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Rectángulo redondeado"/>
          <p:cNvSpPr/>
          <p:nvPr/>
        </p:nvSpPr>
        <p:spPr>
          <a:xfrm>
            <a:off x="5742295" y="2249606"/>
            <a:ext cx="3374410"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2" name="Chart Placeholder 10"/>
          <p:cNvGraphicFramePr>
            <a:graphicFrameLocks/>
          </p:cNvGraphicFramePr>
          <p:nvPr>
            <p:extLst>
              <p:ext uri="{D42A27DB-BD31-4B8C-83A1-F6EECF244321}">
                <p14:modId xmlns:p14="http://schemas.microsoft.com/office/powerpoint/2010/main" val="4258873490"/>
              </p:ext>
            </p:extLst>
          </p:nvPr>
        </p:nvGraphicFramePr>
        <p:xfrm>
          <a:off x="5741158" y="2362200"/>
          <a:ext cx="3277738" cy="762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16 CuadroTexto"/>
          <p:cNvSpPr txBox="1"/>
          <p:nvPr/>
        </p:nvSpPr>
        <p:spPr>
          <a:xfrm>
            <a:off x="5838967" y="3581400"/>
            <a:ext cx="1375580" cy="307777"/>
          </a:xfrm>
          <a:prstGeom prst="rect">
            <a:avLst/>
          </a:prstGeom>
          <a:solidFill>
            <a:schemeClr val="bg1"/>
          </a:solidFill>
        </p:spPr>
        <p:txBody>
          <a:bodyPr wrap="square" rtlCol="0">
            <a:spAutoFit/>
          </a:bodyPr>
          <a:lstStyle/>
          <a:p>
            <a:r>
              <a:rPr lang="es-ES" sz="1400" i="1" dirty="0" smtClean="0">
                <a:solidFill>
                  <a:schemeClr val="accent1"/>
                </a:solidFill>
              </a:rPr>
              <a:t>% Compañeros  </a:t>
            </a:r>
            <a:endParaRPr lang="es-ES" sz="1400" i="1" dirty="0">
              <a:solidFill>
                <a:schemeClr val="accent1"/>
              </a:solidFill>
            </a:endParaRPr>
          </a:p>
        </p:txBody>
      </p:sp>
      <p:sp>
        <p:nvSpPr>
          <p:cNvPr id="18" name="17 CuadroTexto"/>
          <p:cNvSpPr txBox="1"/>
          <p:nvPr/>
        </p:nvSpPr>
        <p:spPr>
          <a:xfrm>
            <a:off x="5863420" y="2057400"/>
            <a:ext cx="1375580" cy="307777"/>
          </a:xfrm>
          <a:prstGeom prst="rect">
            <a:avLst/>
          </a:prstGeom>
          <a:solidFill>
            <a:schemeClr val="bg1"/>
          </a:solidFill>
        </p:spPr>
        <p:txBody>
          <a:bodyPr wrap="square" rtlCol="0">
            <a:spAutoFit/>
          </a:bodyPr>
          <a:lstStyle/>
          <a:p>
            <a:r>
              <a:rPr lang="es-ES" sz="1400" i="1" dirty="0" smtClean="0">
                <a:solidFill>
                  <a:schemeClr val="accent1"/>
                </a:solidFill>
              </a:rPr>
              <a:t>% Profesores  </a:t>
            </a:r>
            <a:endParaRPr lang="es-ES" sz="1400" i="1" dirty="0">
              <a:solidFill>
                <a:schemeClr val="accent1"/>
              </a:solidFill>
            </a:endParaRPr>
          </a:p>
        </p:txBody>
      </p:sp>
      <p:sp>
        <p:nvSpPr>
          <p:cNvPr id="22" name="Text Box 8"/>
          <p:cNvSpPr txBox="1">
            <a:spLocks noChangeArrowheads="1"/>
          </p:cNvSpPr>
          <p:nvPr/>
        </p:nvSpPr>
        <p:spPr bwMode="auto">
          <a:xfrm>
            <a:off x="6400799" y="4572000"/>
            <a:ext cx="2715905"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15" name="14 Rectángulo"/>
          <p:cNvSpPr/>
          <p:nvPr/>
        </p:nvSpPr>
        <p:spPr>
          <a:xfrm>
            <a:off x="7962900" y="3942631"/>
            <a:ext cx="571500" cy="324569"/>
          </a:xfrm>
          <a:prstGeom prst="rect">
            <a:avLst/>
          </a:prstGeom>
          <a:noFill/>
          <a:ln w="28575">
            <a:solidFill>
              <a:srgbClr val="218535"/>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18 Rectángulo"/>
          <p:cNvSpPr/>
          <p:nvPr/>
        </p:nvSpPr>
        <p:spPr>
          <a:xfrm>
            <a:off x="3036627" y="3345537"/>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22%</a:t>
            </a:r>
            <a:endParaRPr lang="es-ES" sz="1200" b="1" dirty="0">
              <a:solidFill>
                <a:srgbClr val="002060"/>
              </a:solidFill>
            </a:endParaRPr>
          </a:p>
        </p:txBody>
      </p:sp>
      <p:sp>
        <p:nvSpPr>
          <p:cNvPr id="23" name="22 Rectángulo"/>
          <p:cNvSpPr/>
          <p:nvPr/>
        </p:nvSpPr>
        <p:spPr>
          <a:xfrm>
            <a:off x="404773" y="5313192"/>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2005</a:t>
            </a:r>
            <a:endParaRPr lang="es-ES" sz="1200" b="1" dirty="0">
              <a:solidFill>
                <a:srgbClr val="002060"/>
              </a:solidFill>
            </a:endParaRPr>
          </a:p>
        </p:txBody>
      </p:sp>
    </p:spTree>
    <p:extLst>
      <p:ext uri="{BB962C8B-B14F-4D97-AF65-F5344CB8AC3E}">
        <p14:creationId xmlns:p14="http://schemas.microsoft.com/office/powerpoint/2010/main" val="180264663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713095" y="1362790"/>
            <a:ext cx="5257800" cy="4199810"/>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4" name="1 Objeto"/>
          <p:cNvGraphicFramePr>
            <a:graphicFrameLocks noChangeAspect="1"/>
          </p:cNvGraphicFramePr>
          <p:nvPr>
            <p:extLst>
              <p:ext uri="{D42A27DB-BD31-4B8C-83A1-F6EECF244321}">
                <p14:modId xmlns:p14="http://schemas.microsoft.com/office/powerpoint/2010/main" val="1983784777"/>
              </p:ext>
            </p:extLst>
          </p:nvPr>
        </p:nvGraphicFramePr>
        <p:xfrm>
          <a:off x="685800" y="1362790"/>
          <a:ext cx="6464300" cy="413446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19162" y="5802868"/>
            <a:ext cx="7539038"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Los profesores informados y </a:t>
            </a:r>
            <a:r>
              <a:rPr lang="es-ES" i="1" dirty="0">
                <a:solidFill>
                  <a:srgbClr val="0070C0"/>
                </a:solidFill>
              </a:rPr>
              <a:t>l</a:t>
            </a:r>
            <a:r>
              <a:rPr lang="es-ES" i="1" dirty="0" smtClean="0">
                <a:solidFill>
                  <a:srgbClr val="0070C0"/>
                </a:solidFill>
              </a:rPr>
              <a:t>a existencia de un enfermero (75% y 65%, respectivamente) son las principales ayudas que el padre considera debería tener el niño con Diabetes en la escuela para mejorar el control de la enfermedad.</a:t>
            </a:r>
            <a:endParaRPr lang="es-ES" i="1" dirty="0">
              <a:solidFill>
                <a:srgbClr val="0070C0"/>
              </a:solidFill>
            </a:endParaRPr>
          </a:p>
        </p:txBody>
      </p:sp>
      <p:sp>
        <p:nvSpPr>
          <p:cNvPr id="16"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Ayuda para mejor el control de la Diabetes</a:t>
            </a:r>
            <a:endParaRPr lang="es-ES_tradnl" sz="2400" dirty="0">
              <a:solidFill>
                <a:srgbClr val="0099FF"/>
              </a:solidFill>
              <a:ea typeface="ＭＳ Ｐゴシック" charset="-128"/>
            </a:endParaRPr>
          </a:p>
        </p:txBody>
      </p:sp>
      <p:sp>
        <p:nvSpPr>
          <p:cNvPr id="20"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42. ¿Qué </a:t>
            </a:r>
            <a:r>
              <a:rPr lang="es-ES" sz="1400" dirty="0">
                <a:solidFill>
                  <a:srgbClr val="616365"/>
                </a:solidFill>
              </a:rPr>
              <a:t>tipo de ayuda en el colegio podría mejorar el control de la diabetes de su hijo? </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Múltiple)</a:t>
            </a:r>
          </a:p>
        </p:txBody>
      </p:sp>
      <p:sp>
        <p:nvSpPr>
          <p:cNvPr id="21" name="Text Box 8"/>
          <p:cNvSpPr txBox="1">
            <a:spLocks noChangeArrowheads="1"/>
          </p:cNvSpPr>
          <p:nvPr/>
        </p:nvSpPr>
        <p:spPr bwMode="auto">
          <a:xfrm>
            <a:off x="4462355" y="4823937"/>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8" name="7 Rectángulo redondeado"/>
          <p:cNvSpPr/>
          <p:nvPr/>
        </p:nvSpPr>
        <p:spPr>
          <a:xfrm>
            <a:off x="5742295" y="2141141"/>
            <a:ext cx="33255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9" name="Chart Placeholder 10"/>
          <p:cNvGraphicFramePr>
            <a:graphicFrameLocks/>
          </p:cNvGraphicFramePr>
          <p:nvPr>
            <p:extLst>
              <p:ext uri="{D42A27DB-BD31-4B8C-83A1-F6EECF244321}">
                <p14:modId xmlns:p14="http://schemas.microsoft.com/office/powerpoint/2010/main" val="2734271763"/>
              </p:ext>
            </p:extLst>
          </p:nvPr>
        </p:nvGraphicFramePr>
        <p:xfrm>
          <a:off x="5791200" y="2253735"/>
          <a:ext cx="3228833" cy="76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Rectángulo redondeado"/>
          <p:cNvSpPr/>
          <p:nvPr/>
        </p:nvSpPr>
        <p:spPr>
          <a:xfrm>
            <a:off x="5742295" y="3433564"/>
            <a:ext cx="33255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2" name="Chart Placeholder 10"/>
          <p:cNvGraphicFramePr>
            <a:graphicFrameLocks/>
          </p:cNvGraphicFramePr>
          <p:nvPr>
            <p:extLst>
              <p:ext uri="{D42A27DB-BD31-4B8C-83A1-F6EECF244321}">
                <p14:modId xmlns:p14="http://schemas.microsoft.com/office/powerpoint/2010/main" val="64170485"/>
              </p:ext>
            </p:extLst>
          </p:nvPr>
        </p:nvGraphicFramePr>
        <p:xfrm>
          <a:off x="5791200" y="3546158"/>
          <a:ext cx="3228833" cy="762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16 CuadroTexto"/>
          <p:cNvSpPr txBox="1"/>
          <p:nvPr/>
        </p:nvSpPr>
        <p:spPr>
          <a:xfrm>
            <a:off x="5838966" y="1945958"/>
            <a:ext cx="2009633" cy="307777"/>
          </a:xfrm>
          <a:prstGeom prst="rect">
            <a:avLst/>
          </a:prstGeom>
          <a:solidFill>
            <a:schemeClr val="bg1"/>
          </a:solidFill>
        </p:spPr>
        <p:txBody>
          <a:bodyPr wrap="square" rtlCol="0">
            <a:spAutoFit/>
          </a:bodyPr>
          <a:lstStyle/>
          <a:p>
            <a:r>
              <a:rPr lang="es-ES" sz="1400" i="1" dirty="0" smtClean="0">
                <a:solidFill>
                  <a:schemeClr val="accent1"/>
                </a:solidFill>
              </a:rPr>
              <a:t>% Profesores informados</a:t>
            </a:r>
            <a:endParaRPr lang="es-ES" sz="1400" i="1" dirty="0">
              <a:solidFill>
                <a:schemeClr val="accent1"/>
              </a:solidFill>
            </a:endParaRPr>
          </a:p>
        </p:txBody>
      </p:sp>
      <p:sp>
        <p:nvSpPr>
          <p:cNvPr id="18" name="17 CuadroTexto"/>
          <p:cNvSpPr txBox="1"/>
          <p:nvPr/>
        </p:nvSpPr>
        <p:spPr>
          <a:xfrm>
            <a:off x="5863420" y="3241358"/>
            <a:ext cx="1375580" cy="307777"/>
          </a:xfrm>
          <a:prstGeom prst="rect">
            <a:avLst/>
          </a:prstGeom>
          <a:solidFill>
            <a:schemeClr val="bg1"/>
          </a:solidFill>
        </p:spPr>
        <p:txBody>
          <a:bodyPr wrap="square" rtlCol="0">
            <a:spAutoFit/>
          </a:bodyPr>
          <a:lstStyle/>
          <a:p>
            <a:r>
              <a:rPr lang="es-ES" sz="1400" i="1" dirty="0" smtClean="0">
                <a:solidFill>
                  <a:schemeClr val="accent1"/>
                </a:solidFill>
              </a:rPr>
              <a:t>% Enfermero</a:t>
            </a:r>
            <a:endParaRPr lang="es-ES" sz="1400" i="1" dirty="0">
              <a:solidFill>
                <a:schemeClr val="accent1"/>
              </a:solidFill>
            </a:endParaRPr>
          </a:p>
        </p:txBody>
      </p:sp>
      <p:sp>
        <p:nvSpPr>
          <p:cNvPr id="22" name="Text Box 8"/>
          <p:cNvSpPr txBox="1">
            <a:spLocks noChangeArrowheads="1"/>
          </p:cNvSpPr>
          <p:nvPr/>
        </p:nvSpPr>
        <p:spPr bwMode="auto">
          <a:xfrm>
            <a:off x="6351895" y="4231958"/>
            <a:ext cx="2639705"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15" name="14 Rectángulo"/>
          <p:cNvSpPr/>
          <p:nvPr/>
        </p:nvSpPr>
        <p:spPr>
          <a:xfrm>
            <a:off x="8458200" y="2287286"/>
            <a:ext cx="533400" cy="344472"/>
          </a:xfrm>
          <a:prstGeom prst="rect">
            <a:avLst/>
          </a:prstGeom>
          <a:noFill/>
          <a:ln w="28575">
            <a:solidFill>
              <a:srgbClr val="218535"/>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1794690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Información de los profesores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43. ¿Los </a:t>
            </a:r>
            <a:r>
              <a:rPr lang="es-ES" sz="1400" dirty="0">
                <a:solidFill>
                  <a:srgbClr val="616365"/>
                </a:solidFill>
              </a:rPr>
              <a:t>profesores saben qué es una diabetes tipo 1</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a:p>
            <a:pPr marL="88900" lvl="0" indent="-88900">
              <a:spcBef>
                <a:spcPct val="25000"/>
              </a:spcBef>
              <a:buClr>
                <a:srgbClr val="3A5BC4"/>
              </a:buClr>
            </a:pPr>
            <a:r>
              <a:rPr lang="es-ES" sz="1400" dirty="0" smtClean="0">
                <a:solidFill>
                  <a:srgbClr val="616365"/>
                </a:solidFill>
              </a:rPr>
              <a:t>44. ¿Confunden </a:t>
            </a:r>
            <a:r>
              <a:rPr lang="es-ES" sz="1400" dirty="0">
                <a:solidFill>
                  <a:srgbClr val="616365"/>
                </a:solidFill>
              </a:rPr>
              <a:t>la diabetes tipo 1 y la 2</a:t>
            </a:r>
            <a:r>
              <a:rPr lang="es-ES" sz="1400" dirty="0" smtClean="0">
                <a:solidFill>
                  <a:srgbClr val="616365"/>
                </a:solidFill>
              </a:rPr>
              <a:t>?</a:t>
            </a:r>
            <a:r>
              <a:rPr lang="es-ES" sz="1400" dirty="0">
                <a:solidFill>
                  <a:srgbClr val="FF3300"/>
                </a:solidFill>
              </a:rPr>
              <a:t> (% - Sugerida y única</a:t>
            </a:r>
            <a:r>
              <a:rPr lang="es-ES" sz="1400" dirty="0" smtClean="0">
                <a:solidFill>
                  <a:srgbClr val="FF3300"/>
                </a:solidFill>
              </a:rPr>
              <a:t>)</a:t>
            </a:r>
            <a:endParaRPr lang="es-ES" sz="1400" dirty="0">
              <a:solidFill>
                <a:srgbClr val="FF3300"/>
              </a:solidFill>
            </a:endParaRPr>
          </a:p>
        </p:txBody>
      </p:sp>
      <p:graphicFrame>
        <p:nvGraphicFramePr>
          <p:cNvPr id="6" name="Chart Placeholder 10"/>
          <p:cNvGraphicFramePr>
            <a:graphicFrameLocks/>
          </p:cNvGraphicFramePr>
          <p:nvPr>
            <p:extLst>
              <p:ext uri="{D42A27DB-BD31-4B8C-83A1-F6EECF244321}">
                <p14:modId xmlns:p14="http://schemas.microsoft.com/office/powerpoint/2010/main" val="4224564779"/>
              </p:ext>
            </p:extLst>
          </p:nvPr>
        </p:nvGraphicFramePr>
        <p:xfrm>
          <a:off x="989463" y="1676400"/>
          <a:ext cx="6630537" cy="35149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
          <p:cNvSpPr txBox="1">
            <a:spLocks noChangeArrowheads="1"/>
          </p:cNvSpPr>
          <p:nvPr/>
        </p:nvSpPr>
        <p:spPr bwMode="auto">
          <a:xfrm>
            <a:off x="762000" y="4876800"/>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57200" y="5728998"/>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Más de la mitad de los padres declaran que no o que no sabe si los profesores saben lo que es una diabetes tipo1. Un 44% afirma que si confunden la diabetes tipo 1 y 2.</a:t>
            </a:r>
            <a:endParaRPr lang="es-ES" i="1" dirty="0">
              <a:solidFill>
                <a:srgbClr val="0070C0"/>
              </a:solidFill>
            </a:endParaRPr>
          </a:p>
        </p:txBody>
      </p:sp>
      <p:sp>
        <p:nvSpPr>
          <p:cNvPr id="8" name="7 Rectángulo"/>
          <p:cNvSpPr/>
          <p:nvPr/>
        </p:nvSpPr>
        <p:spPr>
          <a:xfrm>
            <a:off x="2952014" y="2819400"/>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58%</a:t>
            </a:r>
            <a:endParaRPr lang="es-ES" sz="1200" b="1" dirty="0">
              <a:solidFill>
                <a:srgbClr val="002060"/>
              </a:solidFill>
            </a:endParaRPr>
          </a:p>
        </p:txBody>
      </p:sp>
      <p:sp>
        <p:nvSpPr>
          <p:cNvPr id="9" name="8 Rectángulo"/>
          <p:cNvSpPr/>
          <p:nvPr/>
        </p:nvSpPr>
        <p:spPr>
          <a:xfrm>
            <a:off x="5486400" y="2743200"/>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27%</a:t>
            </a:r>
            <a:endParaRPr lang="es-ES" sz="1200" b="1" dirty="0">
              <a:solidFill>
                <a:srgbClr val="002060"/>
              </a:solidFill>
            </a:endParaRPr>
          </a:p>
        </p:txBody>
      </p:sp>
      <p:sp>
        <p:nvSpPr>
          <p:cNvPr id="11" name="10 Rectángulo"/>
          <p:cNvSpPr/>
          <p:nvPr/>
        </p:nvSpPr>
        <p:spPr>
          <a:xfrm>
            <a:off x="404773" y="4343400"/>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2005</a:t>
            </a:r>
            <a:endParaRPr lang="es-ES" sz="1200" b="1" dirty="0">
              <a:solidFill>
                <a:srgbClr val="002060"/>
              </a:solidFill>
            </a:endParaRPr>
          </a:p>
        </p:txBody>
      </p:sp>
    </p:spTree>
    <p:extLst>
      <p:ext uri="{BB962C8B-B14F-4D97-AF65-F5344CB8AC3E}">
        <p14:creationId xmlns:p14="http://schemas.microsoft.com/office/powerpoint/2010/main" val="274649666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713095" y="1245632"/>
            <a:ext cx="5257800" cy="4199810"/>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4" name="1 Objeto"/>
          <p:cNvGraphicFramePr>
            <a:graphicFrameLocks noChangeAspect="1"/>
          </p:cNvGraphicFramePr>
          <p:nvPr>
            <p:extLst>
              <p:ext uri="{D42A27DB-BD31-4B8C-83A1-F6EECF244321}">
                <p14:modId xmlns:p14="http://schemas.microsoft.com/office/powerpoint/2010/main" val="2356400603"/>
              </p:ext>
            </p:extLst>
          </p:nvPr>
        </p:nvGraphicFramePr>
        <p:xfrm>
          <a:off x="685800" y="1245632"/>
          <a:ext cx="6464300" cy="413446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19162" y="5802868"/>
            <a:ext cx="7539038"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Destaca que un 58% de los padres declaran que el niño no necesita ayuda para hacerse el autocontrol de glucosa. 1 de cada 4 padres afirma que no le ayuda nadie.</a:t>
            </a:r>
            <a:endParaRPr lang="es-ES" i="1" dirty="0">
              <a:solidFill>
                <a:srgbClr val="0070C0"/>
              </a:solidFill>
            </a:endParaRPr>
          </a:p>
        </p:txBody>
      </p:sp>
      <p:sp>
        <p:nvSpPr>
          <p:cNvPr id="16"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Ayuda para autocontrol de la Diabetes</a:t>
            </a:r>
            <a:endParaRPr lang="es-ES_tradnl" sz="2400" dirty="0">
              <a:solidFill>
                <a:srgbClr val="0099FF"/>
              </a:solidFill>
              <a:ea typeface="ＭＳ Ｐゴシック" charset="-128"/>
            </a:endParaRPr>
          </a:p>
        </p:txBody>
      </p:sp>
      <p:sp>
        <p:nvSpPr>
          <p:cNvPr id="20"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45. </a:t>
            </a:r>
            <a:r>
              <a:rPr lang="es-ES" sz="1400" b="1" dirty="0"/>
              <a:t>¿</a:t>
            </a:r>
            <a:r>
              <a:rPr lang="es-ES" sz="1400" dirty="0"/>
              <a:t>Quién</a:t>
            </a:r>
            <a:r>
              <a:rPr lang="es-ES" sz="1400" b="1" dirty="0"/>
              <a:t> </a:t>
            </a:r>
            <a:r>
              <a:rPr lang="es-ES" sz="1400" dirty="0"/>
              <a:t>le ayuda a hacerse el autocontrol de glucosa?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Múltiple)</a:t>
            </a:r>
          </a:p>
        </p:txBody>
      </p:sp>
      <p:sp>
        <p:nvSpPr>
          <p:cNvPr id="21" name="Text Box 8"/>
          <p:cNvSpPr txBox="1">
            <a:spLocks noChangeArrowheads="1"/>
          </p:cNvSpPr>
          <p:nvPr/>
        </p:nvSpPr>
        <p:spPr bwMode="auto">
          <a:xfrm>
            <a:off x="4462355" y="4507468"/>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8" name="7 Rectángulo redondeado"/>
          <p:cNvSpPr/>
          <p:nvPr/>
        </p:nvSpPr>
        <p:spPr>
          <a:xfrm>
            <a:off x="5742295" y="2023983"/>
            <a:ext cx="33255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9" name="Chart Placeholder 10"/>
          <p:cNvGraphicFramePr>
            <a:graphicFrameLocks/>
          </p:cNvGraphicFramePr>
          <p:nvPr>
            <p:extLst>
              <p:ext uri="{D42A27DB-BD31-4B8C-83A1-F6EECF244321}">
                <p14:modId xmlns:p14="http://schemas.microsoft.com/office/powerpoint/2010/main" val="3865012679"/>
              </p:ext>
            </p:extLst>
          </p:nvPr>
        </p:nvGraphicFramePr>
        <p:xfrm>
          <a:off x="5715000" y="2136577"/>
          <a:ext cx="3228833" cy="76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Rectángulo redondeado"/>
          <p:cNvSpPr/>
          <p:nvPr/>
        </p:nvSpPr>
        <p:spPr>
          <a:xfrm>
            <a:off x="5742295" y="3316406"/>
            <a:ext cx="33255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2" name="Chart Placeholder 10"/>
          <p:cNvGraphicFramePr>
            <a:graphicFrameLocks/>
          </p:cNvGraphicFramePr>
          <p:nvPr>
            <p:extLst>
              <p:ext uri="{D42A27DB-BD31-4B8C-83A1-F6EECF244321}">
                <p14:modId xmlns:p14="http://schemas.microsoft.com/office/powerpoint/2010/main" val="3633724133"/>
              </p:ext>
            </p:extLst>
          </p:nvPr>
        </p:nvGraphicFramePr>
        <p:xfrm>
          <a:off x="5715000" y="3429000"/>
          <a:ext cx="3228833" cy="762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16 CuadroTexto"/>
          <p:cNvSpPr txBox="1"/>
          <p:nvPr/>
        </p:nvSpPr>
        <p:spPr>
          <a:xfrm>
            <a:off x="5838966" y="1828800"/>
            <a:ext cx="1781033" cy="307777"/>
          </a:xfrm>
          <a:prstGeom prst="rect">
            <a:avLst/>
          </a:prstGeom>
          <a:solidFill>
            <a:schemeClr val="bg1"/>
          </a:solidFill>
        </p:spPr>
        <p:txBody>
          <a:bodyPr wrap="square" rtlCol="0">
            <a:spAutoFit/>
          </a:bodyPr>
          <a:lstStyle/>
          <a:p>
            <a:r>
              <a:rPr lang="es-ES" sz="1400" i="1" dirty="0" smtClean="0">
                <a:solidFill>
                  <a:schemeClr val="accent1"/>
                </a:solidFill>
              </a:rPr>
              <a:t>% No necesita ayuda</a:t>
            </a:r>
            <a:endParaRPr lang="es-ES" sz="1400" i="1" dirty="0">
              <a:solidFill>
                <a:schemeClr val="accent1"/>
              </a:solidFill>
            </a:endParaRPr>
          </a:p>
        </p:txBody>
      </p:sp>
      <p:sp>
        <p:nvSpPr>
          <p:cNvPr id="18" name="17 CuadroTexto"/>
          <p:cNvSpPr txBox="1"/>
          <p:nvPr/>
        </p:nvSpPr>
        <p:spPr>
          <a:xfrm>
            <a:off x="5863420" y="3124200"/>
            <a:ext cx="1375580" cy="307777"/>
          </a:xfrm>
          <a:prstGeom prst="rect">
            <a:avLst/>
          </a:prstGeom>
          <a:solidFill>
            <a:schemeClr val="bg1"/>
          </a:solidFill>
        </p:spPr>
        <p:txBody>
          <a:bodyPr wrap="square" rtlCol="0">
            <a:spAutoFit/>
          </a:bodyPr>
          <a:lstStyle/>
          <a:p>
            <a:r>
              <a:rPr lang="es-ES" sz="1400" i="1" dirty="0" smtClean="0">
                <a:solidFill>
                  <a:schemeClr val="accent1"/>
                </a:solidFill>
              </a:rPr>
              <a:t>% Profesor  </a:t>
            </a:r>
            <a:endParaRPr lang="es-ES" sz="1400" i="1" dirty="0">
              <a:solidFill>
                <a:schemeClr val="accent1"/>
              </a:solidFill>
            </a:endParaRPr>
          </a:p>
        </p:txBody>
      </p:sp>
      <p:sp>
        <p:nvSpPr>
          <p:cNvPr id="22" name="Text Box 8"/>
          <p:cNvSpPr txBox="1">
            <a:spLocks noChangeArrowheads="1"/>
          </p:cNvSpPr>
          <p:nvPr/>
        </p:nvSpPr>
        <p:spPr bwMode="auto">
          <a:xfrm>
            <a:off x="6248400" y="4114800"/>
            <a:ext cx="2639705"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cxnSp>
        <p:nvCxnSpPr>
          <p:cNvPr id="3" name="2 Conector recto de flecha"/>
          <p:cNvCxnSpPr/>
          <p:nvPr/>
        </p:nvCxnSpPr>
        <p:spPr>
          <a:xfrm>
            <a:off x="6477000" y="3431977"/>
            <a:ext cx="2286000" cy="1494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22 Conector recto de flecha"/>
          <p:cNvCxnSpPr/>
          <p:nvPr/>
        </p:nvCxnSpPr>
        <p:spPr>
          <a:xfrm flipV="1">
            <a:off x="6425252" y="2136577"/>
            <a:ext cx="2337748" cy="175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18 Rectángulo"/>
          <p:cNvSpPr/>
          <p:nvPr/>
        </p:nvSpPr>
        <p:spPr>
          <a:xfrm>
            <a:off x="3743693" y="1803202"/>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49%</a:t>
            </a:r>
            <a:endParaRPr lang="es-ES" sz="1200" b="1" dirty="0">
              <a:solidFill>
                <a:srgbClr val="002060"/>
              </a:solidFill>
            </a:endParaRPr>
          </a:p>
        </p:txBody>
      </p:sp>
      <p:sp>
        <p:nvSpPr>
          <p:cNvPr id="24" name="23 Rectángulo"/>
          <p:cNvSpPr/>
          <p:nvPr/>
        </p:nvSpPr>
        <p:spPr>
          <a:xfrm>
            <a:off x="998109" y="4876800"/>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2005</a:t>
            </a:r>
            <a:endParaRPr lang="es-ES" sz="1200" b="1" dirty="0">
              <a:solidFill>
                <a:srgbClr val="002060"/>
              </a:solidFill>
            </a:endParaRPr>
          </a:p>
        </p:txBody>
      </p:sp>
    </p:spTree>
    <p:extLst>
      <p:ext uri="{BB962C8B-B14F-4D97-AF65-F5344CB8AC3E}">
        <p14:creationId xmlns:p14="http://schemas.microsoft.com/office/powerpoint/2010/main" val="419474912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57200" y="1828800"/>
            <a:ext cx="7620000" cy="3200400"/>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Necesidades del niño para controlar Diabetes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8615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46</a:t>
            </a:r>
            <a:r>
              <a:rPr lang="es-ES" sz="1400" dirty="0">
                <a:solidFill>
                  <a:srgbClr val="616365"/>
                </a:solidFill>
              </a:rPr>
              <a:t>. </a:t>
            </a:r>
            <a:r>
              <a:rPr lang="es-ES" sz="1400" dirty="0" smtClean="0">
                <a:solidFill>
                  <a:srgbClr val="616365"/>
                </a:solidFill>
              </a:rPr>
              <a:t>¿</a:t>
            </a:r>
            <a:r>
              <a:rPr lang="es-ES" sz="1400" dirty="0">
                <a:solidFill>
                  <a:srgbClr val="616365"/>
                </a:solidFill>
              </a:rPr>
              <a:t>Su hijo necesita ponerse insulina en el colegio?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sp>
        <p:nvSpPr>
          <p:cNvPr id="10" name="Text Box 7"/>
          <p:cNvSpPr txBox="1">
            <a:spLocks noChangeArrowheads="1"/>
          </p:cNvSpPr>
          <p:nvPr/>
        </p:nvSpPr>
        <p:spPr bwMode="auto">
          <a:xfrm>
            <a:off x="457200" y="5728998"/>
            <a:ext cx="8382000" cy="307777"/>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El 49% de los niños necesita ponerse insulina durante la jornada escolar. </a:t>
            </a:r>
            <a:endParaRPr lang="es-ES" i="1" dirty="0">
              <a:solidFill>
                <a:srgbClr val="0070C0"/>
              </a:solidFill>
            </a:endParaRPr>
          </a:p>
        </p:txBody>
      </p:sp>
      <p:graphicFrame>
        <p:nvGraphicFramePr>
          <p:cNvPr id="9" name="Chart Placeholder 10"/>
          <p:cNvGraphicFramePr>
            <a:graphicFrameLocks/>
          </p:cNvGraphicFramePr>
          <p:nvPr>
            <p:extLst>
              <p:ext uri="{D42A27DB-BD31-4B8C-83A1-F6EECF244321}">
                <p14:modId xmlns:p14="http://schemas.microsoft.com/office/powerpoint/2010/main" val="1161673999"/>
              </p:ext>
            </p:extLst>
          </p:nvPr>
        </p:nvGraphicFramePr>
        <p:xfrm>
          <a:off x="609600" y="2133600"/>
          <a:ext cx="7010400" cy="306675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8"/>
          <p:cNvSpPr txBox="1">
            <a:spLocks noChangeArrowheads="1"/>
          </p:cNvSpPr>
          <p:nvPr/>
        </p:nvSpPr>
        <p:spPr bwMode="auto">
          <a:xfrm>
            <a:off x="1905000" y="4935379"/>
            <a:ext cx="6172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3" name="2 CuadroTexto"/>
          <p:cNvSpPr txBox="1"/>
          <p:nvPr/>
        </p:nvSpPr>
        <p:spPr>
          <a:xfrm>
            <a:off x="1335206" y="1659523"/>
            <a:ext cx="990600" cy="338554"/>
          </a:xfrm>
          <a:prstGeom prst="rect">
            <a:avLst/>
          </a:prstGeom>
          <a:solidFill>
            <a:schemeClr val="bg1"/>
          </a:solidFill>
        </p:spPr>
        <p:txBody>
          <a:bodyPr wrap="square" rtlCol="0">
            <a:spAutoFit/>
          </a:bodyPr>
          <a:lstStyle/>
          <a:p>
            <a:pPr algn="ctr"/>
            <a:r>
              <a:rPr lang="es-ES" sz="1600" i="1" dirty="0" smtClean="0">
                <a:solidFill>
                  <a:schemeClr val="accent1"/>
                </a:solidFill>
              </a:rPr>
              <a:t>%Total</a:t>
            </a:r>
            <a:endParaRPr lang="es-ES" sz="1600" i="1" dirty="0">
              <a:solidFill>
                <a:schemeClr val="accent1"/>
              </a:solidFill>
            </a:endParaRPr>
          </a:p>
        </p:txBody>
      </p:sp>
      <p:sp>
        <p:nvSpPr>
          <p:cNvPr id="16" name="15 CuadroTexto"/>
          <p:cNvSpPr txBox="1"/>
          <p:nvPr/>
        </p:nvSpPr>
        <p:spPr>
          <a:xfrm>
            <a:off x="5067300" y="1676400"/>
            <a:ext cx="1257300" cy="338554"/>
          </a:xfrm>
          <a:prstGeom prst="rect">
            <a:avLst/>
          </a:prstGeom>
          <a:solidFill>
            <a:schemeClr val="bg1"/>
          </a:solidFill>
        </p:spPr>
        <p:txBody>
          <a:bodyPr wrap="square" rtlCol="0">
            <a:spAutoFit/>
          </a:bodyPr>
          <a:lstStyle/>
          <a:p>
            <a:pPr algn="ctr"/>
            <a:r>
              <a:rPr lang="es-ES" sz="1600" i="1" dirty="0" smtClean="0">
                <a:solidFill>
                  <a:schemeClr val="accent1"/>
                </a:solidFill>
              </a:rPr>
              <a:t>% Edad hijos</a:t>
            </a:r>
            <a:endParaRPr lang="es-ES" sz="1600" i="1" dirty="0">
              <a:solidFill>
                <a:schemeClr val="accent1"/>
              </a:solidFill>
            </a:endParaRPr>
          </a:p>
        </p:txBody>
      </p:sp>
      <p:sp>
        <p:nvSpPr>
          <p:cNvPr id="4" name="3 Rectángulo"/>
          <p:cNvSpPr/>
          <p:nvPr/>
        </p:nvSpPr>
        <p:spPr>
          <a:xfrm>
            <a:off x="6248400" y="3581400"/>
            <a:ext cx="418648" cy="381000"/>
          </a:xfrm>
          <a:prstGeom prst="rect">
            <a:avLst/>
          </a:prstGeom>
          <a:noFill/>
          <a:ln w="28575">
            <a:solidFill>
              <a:srgbClr val="218535"/>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4 Rectángulo"/>
          <p:cNvSpPr/>
          <p:nvPr/>
        </p:nvSpPr>
        <p:spPr>
          <a:xfrm>
            <a:off x="2057400" y="3352800"/>
            <a:ext cx="5638800" cy="1143000"/>
          </a:xfrm>
          <a:prstGeom prst="rect">
            <a:avLst/>
          </a:pr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13 Rectángulo"/>
          <p:cNvSpPr/>
          <p:nvPr/>
        </p:nvSpPr>
        <p:spPr>
          <a:xfrm>
            <a:off x="2952014" y="4086225"/>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solidFill>
                  <a:srgbClr val="002060"/>
                </a:solidFill>
              </a:rPr>
              <a:t>26%</a:t>
            </a:r>
            <a:endParaRPr lang="es-ES" sz="1100" b="1" dirty="0">
              <a:solidFill>
                <a:srgbClr val="002060"/>
              </a:solidFill>
            </a:endParaRPr>
          </a:p>
        </p:txBody>
      </p:sp>
      <p:sp>
        <p:nvSpPr>
          <p:cNvPr id="15" name="14 Rectángulo"/>
          <p:cNvSpPr/>
          <p:nvPr/>
        </p:nvSpPr>
        <p:spPr>
          <a:xfrm>
            <a:off x="617109" y="4543425"/>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2005</a:t>
            </a:r>
            <a:endParaRPr lang="es-ES" sz="1200" b="1" dirty="0">
              <a:solidFill>
                <a:srgbClr val="002060"/>
              </a:solidFill>
            </a:endParaRPr>
          </a:p>
        </p:txBody>
      </p:sp>
    </p:spTree>
    <p:extLst>
      <p:ext uri="{BB962C8B-B14F-4D97-AF65-F5344CB8AC3E}">
        <p14:creationId xmlns:p14="http://schemas.microsoft.com/office/powerpoint/2010/main" val="247907321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redondeado"/>
          <p:cNvSpPr/>
          <p:nvPr/>
        </p:nvSpPr>
        <p:spPr>
          <a:xfrm>
            <a:off x="4724400" y="2014953"/>
            <a:ext cx="4114348" cy="358140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16 Rectángulo redondeado"/>
          <p:cNvSpPr/>
          <p:nvPr/>
        </p:nvSpPr>
        <p:spPr>
          <a:xfrm>
            <a:off x="533852" y="1981199"/>
            <a:ext cx="4114348" cy="358140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17 CuadroTexto"/>
          <p:cNvSpPr txBox="1"/>
          <p:nvPr/>
        </p:nvSpPr>
        <p:spPr>
          <a:xfrm>
            <a:off x="1295400" y="1795046"/>
            <a:ext cx="2667000" cy="338554"/>
          </a:xfrm>
          <a:prstGeom prst="rect">
            <a:avLst/>
          </a:prstGeom>
          <a:solidFill>
            <a:schemeClr val="bg1"/>
          </a:solidFill>
        </p:spPr>
        <p:txBody>
          <a:bodyPr wrap="square" rtlCol="0">
            <a:spAutoFit/>
          </a:bodyPr>
          <a:lstStyle/>
          <a:p>
            <a:pPr algn="ctr"/>
            <a:r>
              <a:rPr lang="es-ES" sz="1600" b="1" i="1" dirty="0" smtClean="0">
                <a:solidFill>
                  <a:schemeClr val="accent1"/>
                </a:solidFill>
              </a:rPr>
              <a:t>¿Quién administra insulina?</a:t>
            </a:r>
            <a:endParaRPr lang="es-ES" sz="1600" b="1" i="1" dirty="0">
              <a:solidFill>
                <a:schemeClr val="accent1"/>
              </a:solidFill>
            </a:endParaRPr>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Cambios en las pautas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304800" y="1195864"/>
            <a:ext cx="8839200" cy="4307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48. ¿</a:t>
            </a:r>
            <a:r>
              <a:rPr lang="es-ES" sz="1400" dirty="0">
                <a:solidFill>
                  <a:srgbClr val="616365"/>
                </a:solidFill>
              </a:rPr>
              <a:t>Ha tenido que cambiar la pauta de insulina de su hijo por falta de colaboración del colegio?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r>
              <a:rPr lang="es-ES" sz="1400" dirty="0">
                <a:solidFill>
                  <a:srgbClr val="FF3300"/>
                </a:solidFill>
              </a:rPr>
              <a:t>)</a:t>
            </a:r>
            <a:endParaRPr lang="es-ES" sz="1400" dirty="0" smtClean="0">
              <a:solidFill>
                <a:srgbClr val="FF3300"/>
              </a:solidFill>
            </a:endParaRPr>
          </a:p>
        </p:txBody>
      </p:sp>
      <p:sp>
        <p:nvSpPr>
          <p:cNvPr id="10" name="Text Box 7"/>
          <p:cNvSpPr txBox="1">
            <a:spLocks noChangeArrowheads="1"/>
          </p:cNvSpPr>
          <p:nvPr/>
        </p:nvSpPr>
        <p:spPr bwMode="auto">
          <a:xfrm>
            <a:off x="533400" y="5867400"/>
            <a:ext cx="8382000"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Entre los niños que necesitan administrarse insulina, destaca que el 77% de los padres afirma que es el propio niño el que se administra la insulina. La práctica totalidad 98% afirma que no ha sido necesario cambiar la pauta de administración. falta de colaboración.</a:t>
            </a:r>
            <a:endParaRPr lang="es-ES" i="1" dirty="0">
              <a:solidFill>
                <a:srgbClr val="0070C0"/>
              </a:solidFill>
            </a:endParaRPr>
          </a:p>
        </p:txBody>
      </p:sp>
      <p:graphicFrame>
        <p:nvGraphicFramePr>
          <p:cNvPr id="14" name="1 Objeto"/>
          <p:cNvGraphicFramePr>
            <a:graphicFrameLocks noChangeAspect="1"/>
          </p:cNvGraphicFramePr>
          <p:nvPr>
            <p:extLst>
              <p:ext uri="{D42A27DB-BD31-4B8C-83A1-F6EECF244321}">
                <p14:modId xmlns:p14="http://schemas.microsoft.com/office/powerpoint/2010/main" val="3824569218"/>
              </p:ext>
            </p:extLst>
          </p:nvPr>
        </p:nvGraphicFramePr>
        <p:xfrm>
          <a:off x="609600" y="2133600"/>
          <a:ext cx="3733800" cy="3281991"/>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8"/>
          <p:cNvSpPr txBox="1">
            <a:spLocks noChangeArrowheads="1"/>
          </p:cNvSpPr>
          <p:nvPr/>
        </p:nvSpPr>
        <p:spPr bwMode="auto">
          <a:xfrm>
            <a:off x="2971800" y="5410200"/>
            <a:ext cx="28956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Necesita ponerse insulina en el colegio </a:t>
            </a:r>
            <a:r>
              <a:rPr lang="es-ES" sz="1000" dirty="0" smtClean="0">
                <a:solidFill>
                  <a:srgbClr val="FF0000"/>
                </a:solidFill>
                <a:cs typeface="Arial" pitchFamily="34" charset="0"/>
              </a:rPr>
              <a:t>(44)</a:t>
            </a:r>
            <a:endParaRPr lang="es-ES" sz="1000" dirty="0">
              <a:solidFill>
                <a:srgbClr val="FF0000"/>
              </a:solidFill>
              <a:cs typeface="Arial" pitchFamily="34" charset="0"/>
            </a:endParaRPr>
          </a:p>
        </p:txBody>
      </p:sp>
      <p:sp>
        <p:nvSpPr>
          <p:cNvPr id="16" name="Rectangle 12"/>
          <p:cNvSpPr>
            <a:spLocks noChangeArrowheads="1"/>
          </p:cNvSpPr>
          <p:nvPr/>
        </p:nvSpPr>
        <p:spPr bwMode="auto">
          <a:xfrm>
            <a:off x="304800" y="914400"/>
            <a:ext cx="8610600" cy="8615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47. ¿Quién le administra la insulina durante la jornada escolar? (% </a:t>
            </a:r>
            <a:r>
              <a:rPr lang="es-ES" sz="1400" dirty="0" smtClean="0">
                <a:solidFill>
                  <a:srgbClr val="FF3300"/>
                </a:solidFill>
              </a:rPr>
              <a:t>- Sugerida y múltiple)</a:t>
            </a:r>
            <a:endParaRPr lang="es-ES" sz="1400" dirty="0">
              <a:solidFill>
                <a:srgbClr val="FF3300"/>
              </a:solidFill>
            </a:endParaRPr>
          </a:p>
        </p:txBody>
      </p:sp>
      <p:graphicFrame>
        <p:nvGraphicFramePr>
          <p:cNvPr id="21" name="Chart Placeholder 10"/>
          <p:cNvGraphicFramePr>
            <a:graphicFrameLocks/>
          </p:cNvGraphicFramePr>
          <p:nvPr>
            <p:extLst>
              <p:ext uri="{D42A27DB-BD31-4B8C-83A1-F6EECF244321}">
                <p14:modId xmlns:p14="http://schemas.microsoft.com/office/powerpoint/2010/main" val="3977834308"/>
              </p:ext>
            </p:extLst>
          </p:nvPr>
        </p:nvGraphicFramePr>
        <p:xfrm>
          <a:off x="4304396" y="2413575"/>
          <a:ext cx="4153804" cy="3290402"/>
        </p:xfrm>
        <a:graphic>
          <a:graphicData uri="http://schemas.openxmlformats.org/drawingml/2006/chart">
            <c:chart xmlns:c="http://schemas.openxmlformats.org/drawingml/2006/chart" xmlns:r="http://schemas.openxmlformats.org/officeDocument/2006/relationships" r:id="rId3"/>
          </a:graphicData>
        </a:graphic>
      </p:graphicFrame>
      <p:sp>
        <p:nvSpPr>
          <p:cNvPr id="20" name="19 CuadroTexto"/>
          <p:cNvSpPr txBox="1"/>
          <p:nvPr/>
        </p:nvSpPr>
        <p:spPr>
          <a:xfrm>
            <a:off x="5485948" y="1828800"/>
            <a:ext cx="2667000" cy="584775"/>
          </a:xfrm>
          <a:prstGeom prst="rect">
            <a:avLst/>
          </a:prstGeom>
          <a:solidFill>
            <a:schemeClr val="bg1"/>
          </a:solidFill>
        </p:spPr>
        <p:txBody>
          <a:bodyPr wrap="square" rtlCol="0">
            <a:spAutoFit/>
          </a:bodyPr>
          <a:lstStyle/>
          <a:p>
            <a:pPr algn="ctr"/>
            <a:r>
              <a:rPr lang="es-ES" sz="1600" b="1" i="1" dirty="0" smtClean="0">
                <a:solidFill>
                  <a:schemeClr val="accent1"/>
                </a:solidFill>
              </a:rPr>
              <a:t>¿Han tenido que cambiar pauta?</a:t>
            </a:r>
            <a:endParaRPr lang="es-ES" sz="1600" b="1" i="1" dirty="0">
              <a:solidFill>
                <a:schemeClr val="accent1"/>
              </a:solidFill>
            </a:endParaRPr>
          </a:p>
        </p:txBody>
      </p:sp>
    </p:spTree>
    <p:extLst>
      <p:ext uri="{BB962C8B-B14F-4D97-AF65-F5344CB8AC3E}">
        <p14:creationId xmlns:p14="http://schemas.microsoft.com/office/powerpoint/2010/main" val="312249722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Cambios en las pautas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304800" y="738664"/>
            <a:ext cx="8839200" cy="8615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49. </a:t>
            </a:r>
            <a:r>
              <a:rPr lang="es-ES" sz="1400" dirty="0">
                <a:solidFill>
                  <a:srgbClr val="616365"/>
                </a:solidFill>
              </a:rPr>
              <a:t>¿Su hijo se debe realizar un autocontrol durante la jornada escolar</a:t>
            </a:r>
            <a:r>
              <a:rPr lang="es-ES" sz="1400" dirty="0" smtClean="0">
                <a:solidFill>
                  <a:srgbClr val="616365"/>
                </a:solidFill>
              </a:rPr>
              <a:t>? </a:t>
            </a:r>
            <a:r>
              <a:rPr lang="es-ES" sz="1400" dirty="0">
                <a:solidFill>
                  <a:srgbClr val="FF3300"/>
                </a:solidFill>
              </a:rPr>
              <a:t>(% - Sugerida y única)</a:t>
            </a:r>
          </a:p>
          <a:p>
            <a:pPr marL="88900" indent="-88900">
              <a:spcBef>
                <a:spcPct val="25000"/>
              </a:spcBef>
              <a:buClr>
                <a:srgbClr val="3A5BC4"/>
              </a:buClr>
            </a:pPr>
            <a:r>
              <a:rPr lang="es-ES" sz="1400" dirty="0" smtClean="0">
                <a:solidFill>
                  <a:srgbClr val="616365"/>
                </a:solidFill>
              </a:rPr>
              <a:t>50. </a:t>
            </a:r>
            <a:r>
              <a:rPr lang="es-ES" sz="1400" dirty="0">
                <a:solidFill>
                  <a:srgbClr val="616365"/>
                </a:solidFill>
              </a:rPr>
              <a:t>¿Ha tenido que bajar el número de glucemias diarias de su hijo por falta de colaboración del colegio</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y única</a:t>
            </a:r>
            <a:r>
              <a:rPr lang="es-ES" sz="1400" dirty="0" smtClean="0">
                <a:solidFill>
                  <a:srgbClr val="FF3300"/>
                </a:solidFill>
              </a:rPr>
              <a:t>)</a:t>
            </a:r>
            <a:endParaRPr lang="es-ES" sz="1400" dirty="0">
              <a:solidFill>
                <a:srgbClr val="FF3300"/>
              </a:solidFill>
            </a:endParaRPr>
          </a:p>
          <a:p>
            <a:pPr marL="88900" indent="-88900">
              <a:spcBef>
                <a:spcPct val="25000"/>
              </a:spcBef>
              <a:buClr>
                <a:srgbClr val="3A5BC4"/>
              </a:buClr>
            </a:pPr>
            <a:endParaRPr lang="es-ES" sz="1400" dirty="0" smtClean="0">
              <a:solidFill>
                <a:srgbClr val="FF3300"/>
              </a:solidFill>
            </a:endParaRPr>
          </a:p>
        </p:txBody>
      </p:sp>
      <p:sp>
        <p:nvSpPr>
          <p:cNvPr id="10" name="Text Box 7"/>
          <p:cNvSpPr txBox="1">
            <a:spLocks noChangeArrowheads="1"/>
          </p:cNvSpPr>
          <p:nvPr/>
        </p:nvSpPr>
        <p:spPr bwMode="auto">
          <a:xfrm>
            <a:off x="533400" y="601980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El 90% de los niños con diabetes debe realizar un autocontrol durante la jornada escolar. </a:t>
            </a:r>
          </a:p>
          <a:p>
            <a:r>
              <a:rPr lang="es-ES" i="1" dirty="0" smtClean="0">
                <a:solidFill>
                  <a:srgbClr val="0070C0"/>
                </a:solidFill>
              </a:rPr>
              <a:t>Solo un 9% ha tenido que bajar el número de glucemias por falta de colaboración.</a:t>
            </a:r>
            <a:endParaRPr lang="es-ES" i="1" dirty="0">
              <a:solidFill>
                <a:srgbClr val="0070C0"/>
              </a:solidFill>
            </a:endParaRPr>
          </a:p>
        </p:txBody>
      </p:sp>
      <p:sp>
        <p:nvSpPr>
          <p:cNvPr id="14" name="13 Rectángulo redondeado"/>
          <p:cNvSpPr/>
          <p:nvPr/>
        </p:nvSpPr>
        <p:spPr>
          <a:xfrm>
            <a:off x="381000" y="2014953"/>
            <a:ext cx="4114348" cy="358140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14 CuadroTexto"/>
          <p:cNvSpPr txBox="1"/>
          <p:nvPr/>
        </p:nvSpPr>
        <p:spPr>
          <a:xfrm>
            <a:off x="1142548" y="1828800"/>
            <a:ext cx="2667000" cy="584775"/>
          </a:xfrm>
          <a:prstGeom prst="rect">
            <a:avLst/>
          </a:prstGeom>
          <a:solidFill>
            <a:schemeClr val="bg1"/>
          </a:solidFill>
        </p:spPr>
        <p:txBody>
          <a:bodyPr wrap="square" rtlCol="0">
            <a:spAutoFit/>
          </a:bodyPr>
          <a:lstStyle/>
          <a:p>
            <a:pPr algn="ctr"/>
            <a:r>
              <a:rPr lang="es-ES" sz="1600" b="1" i="1" dirty="0" smtClean="0">
                <a:solidFill>
                  <a:schemeClr val="accent1"/>
                </a:solidFill>
              </a:rPr>
              <a:t>¿Necesita autocontrol en jornada escolar?</a:t>
            </a:r>
            <a:endParaRPr lang="es-ES" sz="1600" b="1" i="1" dirty="0">
              <a:solidFill>
                <a:schemeClr val="accent1"/>
              </a:solidFill>
            </a:endParaRPr>
          </a:p>
        </p:txBody>
      </p:sp>
      <p:sp>
        <p:nvSpPr>
          <p:cNvPr id="16" name="Text Box 8"/>
          <p:cNvSpPr txBox="1">
            <a:spLocks noChangeArrowheads="1"/>
          </p:cNvSpPr>
          <p:nvPr/>
        </p:nvSpPr>
        <p:spPr bwMode="auto">
          <a:xfrm>
            <a:off x="1981200" y="5334000"/>
            <a:ext cx="9906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Total (89)</a:t>
            </a:r>
            <a:endParaRPr lang="es-ES" sz="1000" dirty="0">
              <a:solidFill>
                <a:srgbClr val="FF0000"/>
              </a:solidFill>
              <a:cs typeface="Arial" pitchFamily="34" charset="0"/>
            </a:endParaRPr>
          </a:p>
        </p:txBody>
      </p:sp>
      <p:graphicFrame>
        <p:nvGraphicFramePr>
          <p:cNvPr id="17" name="Chart Placeholder 10"/>
          <p:cNvGraphicFramePr>
            <a:graphicFrameLocks/>
          </p:cNvGraphicFramePr>
          <p:nvPr>
            <p:extLst>
              <p:ext uri="{D42A27DB-BD31-4B8C-83A1-F6EECF244321}">
                <p14:modId xmlns:p14="http://schemas.microsoft.com/office/powerpoint/2010/main" val="3196639863"/>
              </p:ext>
            </p:extLst>
          </p:nvPr>
        </p:nvGraphicFramePr>
        <p:xfrm>
          <a:off x="5687" y="2342331"/>
          <a:ext cx="4153804" cy="3290402"/>
        </p:xfrm>
        <a:graphic>
          <a:graphicData uri="http://schemas.openxmlformats.org/drawingml/2006/chart">
            <c:chart xmlns:c="http://schemas.openxmlformats.org/drawingml/2006/chart" xmlns:r="http://schemas.openxmlformats.org/officeDocument/2006/relationships" r:id="rId2"/>
          </a:graphicData>
        </a:graphic>
      </p:graphicFrame>
      <p:sp>
        <p:nvSpPr>
          <p:cNvPr id="18" name="17 Rectángulo redondeado"/>
          <p:cNvSpPr/>
          <p:nvPr/>
        </p:nvSpPr>
        <p:spPr>
          <a:xfrm>
            <a:off x="4801052" y="2021020"/>
            <a:ext cx="4114348" cy="358140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18 CuadroTexto"/>
          <p:cNvSpPr txBox="1"/>
          <p:nvPr/>
        </p:nvSpPr>
        <p:spPr>
          <a:xfrm>
            <a:off x="5562600" y="1834867"/>
            <a:ext cx="2667000" cy="584775"/>
          </a:xfrm>
          <a:prstGeom prst="rect">
            <a:avLst/>
          </a:prstGeom>
          <a:solidFill>
            <a:schemeClr val="bg1"/>
          </a:solidFill>
        </p:spPr>
        <p:txBody>
          <a:bodyPr wrap="square" rtlCol="0">
            <a:spAutoFit/>
          </a:bodyPr>
          <a:lstStyle/>
          <a:p>
            <a:pPr algn="ctr"/>
            <a:r>
              <a:rPr lang="es-ES" sz="1600" b="1" i="1" dirty="0" smtClean="0">
                <a:solidFill>
                  <a:schemeClr val="accent1"/>
                </a:solidFill>
              </a:rPr>
              <a:t>¿Ha bajado el número por falta de colaboración?</a:t>
            </a:r>
            <a:endParaRPr lang="es-ES" sz="1600" b="1" i="1" dirty="0">
              <a:solidFill>
                <a:schemeClr val="accent1"/>
              </a:solidFill>
            </a:endParaRPr>
          </a:p>
        </p:txBody>
      </p:sp>
      <p:graphicFrame>
        <p:nvGraphicFramePr>
          <p:cNvPr id="21" name="Chart Placeholder 10"/>
          <p:cNvGraphicFramePr>
            <a:graphicFrameLocks/>
          </p:cNvGraphicFramePr>
          <p:nvPr>
            <p:extLst>
              <p:ext uri="{D42A27DB-BD31-4B8C-83A1-F6EECF244321}">
                <p14:modId xmlns:p14="http://schemas.microsoft.com/office/powerpoint/2010/main" val="78697151"/>
              </p:ext>
            </p:extLst>
          </p:nvPr>
        </p:nvGraphicFramePr>
        <p:xfrm>
          <a:off x="4425739" y="2348398"/>
          <a:ext cx="4153804" cy="3290402"/>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8"/>
          <p:cNvSpPr txBox="1">
            <a:spLocks noChangeArrowheads="1"/>
          </p:cNvSpPr>
          <p:nvPr/>
        </p:nvSpPr>
        <p:spPr bwMode="auto">
          <a:xfrm>
            <a:off x="6019800" y="5316379"/>
            <a:ext cx="2285548"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Necesita autocontrol (80)</a:t>
            </a:r>
            <a:endParaRPr lang="es-ES" sz="1000" dirty="0">
              <a:solidFill>
                <a:srgbClr val="FF0000"/>
              </a:solidFill>
              <a:cs typeface="Arial" pitchFamily="34" charset="0"/>
            </a:endParaRPr>
          </a:p>
        </p:txBody>
      </p:sp>
      <p:sp>
        <p:nvSpPr>
          <p:cNvPr id="22" name="21 Rectángulo"/>
          <p:cNvSpPr/>
          <p:nvPr/>
        </p:nvSpPr>
        <p:spPr>
          <a:xfrm>
            <a:off x="3370093" y="4495800"/>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75%</a:t>
            </a:r>
            <a:endParaRPr lang="es-ES" sz="1200" b="1" dirty="0">
              <a:solidFill>
                <a:srgbClr val="002060"/>
              </a:solidFill>
            </a:endParaRPr>
          </a:p>
        </p:txBody>
      </p:sp>
      <p:sp>
        <p:nvSpPr>
          <p:cNvPr id="23" name="22 Rectángulo"/>
          <p:cNvSpPr/>
          <p:nvPr/>
        </p:nvSpPr>
        <p:spPr>
          <a:xfrm>
            <a:off x="617109" y="5153025"/>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2005</a:t>
            </a:r>
            <a:endParaRPr lang="es-ES" sz="1200" b="1" dirty="0">
              <a:solidFill>
                <a:srgbClr val="002060"/>
              </a:solidFill>
            </a:endParaRPr>
          </a:p>
        </p:txBody>
      </p:sp>
    </p:spTree>
    <p:extLst>
      <p:ext uri="{BB962C8B-B14F-4D97-AF65-F5344CB8AC3E}">
        <p14:creationId xmlns:p14="http://schemas.microsoft.com/office/powerpoint/2010/main" val="31224972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p:nvPr/>
        </p:nvSpPr>
        <p:spPr>
          <a:xfrm>
            <a:off x="1619672" y="2122512"/>
            <a:ext cx="7416824" cy="796107"/>
          </a:xfrm>
          <a:prstGeom prst="rect">
            <a:avLst/>
          </a:prstGeom>
          <a:solidFill>
            <a:schemeClr val="bg1">
              <a:lumMod val="9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s-ES" sz="1400" dirty="0" smtClean="0">
                <a:solidFill>
                  <a:srgbClr val="5F5F5F"/>
                </a:solidFill>
                <a:latin typeface="Calibri" panose="020F0502020204030204" pitchFamily="34" charset="0"/>
              </a:rPr>
              <a:t>En estos momentos, la Fundación para la Diabetes se plantea </a:t>
            </a:r>
            <a:r>
              <a:rPr lang="es-ES" sz="1400" b="1" dirty="0">
                <a:solidFill>
                  <a:srgbClr val="5F5F5F"/>
                </a:solidFill>
                <a:latin typeface="Calibri" panose="020F0502020204030204" pitchFamily="34" charset="0"/>
              </a:rPr>
              <a:t>conocer</a:t>
            </a:r>
            <a:r>
              <a:rPr lang="es-ES" sz="1400" b="1" dirty="0" smtClean="0">
                <a:solidFill>
                  <a:srgbClr val="5F5F5F"/>
                </a:solidFill>
                <a:latin typeface="Calibri" panose="020F0502020204030204" pitchFamily="34" charset="0"/>
              </a:rPr>
              <a:t> más en detalle la situación actual </a:t>
            </a:r>
            <a:r>
              <a:rPr lang="es-ES" sz="1400" b="1" dirty="0">
                <a:solidFill>
                  <a:srgbClr val="5F5F5F"/>
                </a:solidFill>
                <a:latin typeface="Calibri" panose="020F0502020204030204" pitchFamily="34" charset="0"/>
              </a:rPr>
              <a:t>de los niños en edad escolar </a:t>
            </a:r>
            <a:r>
              <a:rPr lang="es-ES" sz="1400" dirty="0">
                <a:solidFill>
                  <a:srgbClr val="5F5F5F"/>
                </a:solidFill>
                <a:latin typeface="Calibri" panose="020F0502020204030204" pitchFamily="34" charset="0"/>
              </a:rPr>
              <a:t>en al Comunidad de Madrid, así como en el resto de Comunidades Autónomas, con respecto al año </a:t>
            </a:r>
            <a:r>
              <a:rPr lang="es-ES" sz="1400" dirty="0" smtClean="0">
                <a:solidFill>
                  <a:srgbClr val="5F5F5F"/>
                </a:solidFill>
                <a:latin typeface="Calibri" panose="020F0502020204030204" pitchFamily="34" charset="0"/>
              </a:rPr>
              <a:t>2005</a:t>
            </a:r>
            <a:r>
              <a:rPr lang="es-ES" sz="1400" dirty="0">
                <a:solidFill>
                  <a:srgbClr val="5F5F5F"/>
                </a:solidFill>
                <a:latin typeface="Calibri" panose="020F0502020204030204" pitchFamily="34" charset="0"/>
              </a:rPr>
              <a:t>.</a:t>
            </a:r>
          </a:p>
        </p:txBody>
      </p:sp>
      <p:sp>
        <p:nvSpPr>
          <p:cNvPr id="11" name="Rectangle 16"/>
          <p:cNvSpPr/>
          <p:nvPr/>
        </p:nvSpPr>
        <p:spPr>
          <a:xfrm>
            <a:off x="1619672" y="2990627"/>
            <a:ext cx="7416824" cy="1226004"/>
          </a:xfrm>
          <a:prstGeom prst="rect">
            <a:avLst/>
          </a:prstGeom>
          <a:solidFill>
            <a:schemeClr val="bg1">
              <a:lumMod val="9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s-ES" sz="1400" dirty="0">
                <a:solidFill>
                  <a:srgbClr val="5F5F5F"/>
                </a:solidFill>
                <a:latin typeface="Calibri" panose="020F0502020204030204" pitchFamily="34" charset="0"/>
                <a:cs typeface="Calibri"/>
              </a:rPr>
              <a:t>En este contexto, se plantea la necesidad de conocer más en </a:t>
            </a:r>
            <a:r>
              <a:rPr lang="es-ES" sz="1400" dirty="0" smtClean="0">
                <a:solidFill>
                  <a:srgbClr val="5F5F5F"/>
                </a:solidFill>
                <a:latin typeface="Calibri" panose="020F0502020204030204" pitchFamily="34" charset="0"/>
                <a:cs typeface="Calibri"/>
              </a:rPr>
              <a:t>detalle:</a:t>
            </a:r>
          </a:p>
          <a:p>
            <a:pPr marL="285750" indent="-285750" algn="just">
              <a:buFont typeface="Arial" panose="020B0604020202020204" pitchFamily="34" charset="0"/>
              <a:buChar char="•"/>
              <a:defRPr/>
            </a:pPr>
            <a:r>
              <a:rPr lang="es-ES" sz="1400" dirty="0">
                <a:solidFill>
                  <a:srgbClr val="5F5F5F"/>
                </a:solidFill>
                <a:latin typeface="Calibri" panose="020F0502020204030204" pitchFamily="34" charset="0"/>
                <a:cs typeface="Calibri"/>
              </a:rPr>
              <a:t>Cómo </a:t>
            </a:r>
            <a:r>
              <a:rPr lang="es-ES" sz="1400" dirty="0" smtClean="0">
                <a:solidFill>
                  <a:srgbClr val="5F5F5F"/>
                </a:solidFill>
                <a:latin typeface="Calibri" panose="020F0502020204030204" pitchFamily="34" charset="0"/>
                <a:cs typeface="Calibri"/>
              </a:rPr>
              <a:t>afecta la diabetes </a:t>
            </a:r>
            <a:r>
              <a:rPr lang="es-ES" sz="1400" dirty="0">
                <a:solidFill>
                  <a:srgbClr val="5F5F5F"/>
                </a:solidFill>
                <a:latin typeface="Calibri" panose="020F0502020204030204" pitchFamily="34" charset="0"/>
                <a:cs typeface="Calibri"/>
              </a:rPr>
              <a:t>a los propios niños: en su relación con los demás y “convivencia con la enfermedad”</a:t>
            </a:r>
          </a:p>
          <a:p>
            <a:pPr marL="285750" indent="-285750" algn="just">
              <a:buFont typeface="Arial" panose="020B0604020202020204" pitchFamily="34" charset="0"/>
              <a:buChar char="•"/>
              <a:defRPr/>
            </a:pPr>
            <a:r>
              <a:rPr lang="es-ES" sz="1400" dirty="0" smtClean="0">
                <a:solidFill>
                  <a:srgbClr val="5F5F5F"/>
                </a:solidFill>
                <a:latin typeface="Calibri" panose="020F0502020204030204" pitchFamily="34" charset="0"/>
                <a:cs typeface="Calibri"/>
              </a:rPr>
              <a:t>Cómo afecta a los padres: tanto en su día a día como en medios de información</a:t>
            </a:r>
          </a:p>
          <a:p>
            <a:pPr marL="285750" indent="-285750" algn="just">
              <a:buFont typeface="Arial" panose="020B0604020202020204" pitchFamily="34" charset="0"/>
              <a:buChar char="•"/>
              <a:defRPr/>
            </a:pPr>
            <a:r>
              <a:rPr lang="es-ES" sz="1400" dirty="0" smtClean="0">
                <a:solidFill>
                  <a:srgbClr val="5F5F5F"/>
                </a:solidFill>
                <a:latin typeface="Calibri" panose="020F0502020204030204" pitchFamily="34" charset="0"/>
                <a:cs typeface="Calibri"/>
              </a:rPr>
              <a:t>Que </a:t>
            </a:r>
            <a:r>
              <a:rPr lang="es-ES" sz="1400" dirty="0">
                <a:solidFill>
                  <a:srgbClr val="5F5F5F"/>
                </a:solidFill>
                <a:latin typeface="Calibri" panose="020F0502020204030204" pitchFamily="34" charset="0"/>
                <a:cs typeface="Calibri"/>
              </a:rPr>
              <a:t>implicaciones tiene  la Diabetes en los Centros </a:t>
            </a:r>
            <a:r>
              <a:rPr lang="es-ES" sz="1400" dirty="0" smtClean="0">
                <a:solidFill>
                  <a:srgbClr val="5F5F5F"/>
                </a:solidFill>
                <a:latin typeface="Calibri" panose="020F0502020204030204" pitchFamily="34" charset="0"/>
                <a:cs typeface="Calibri"/>
              </a:rPr>
              <a:t>escolares: medios y recursos disponibles y nivel de conocimiento y ayuda prestada al niño.</a:t>
            </a:r>
            <a:endParaRPr lang="es-ES" sz="1400" dirty="0">
              <a:solidFill>
                <a:srgbClr val="5F5F5F"/>
              </a:solidFill>
              <a:latin typeface="Calibri" panose="020F0502020204030204" pitchFamily="34" charset="0"/>
              <a:cs typeface="Calibri"/>
            </a:endParaRPr>
          </a:p>
        </p:txBody>
      </p:sp>
      <p:sp>
        <p:nvSpPr>
          <p:cNvPr id="12" name="Rectangle 16"/>
          <p:cNvSpPr/>
          <p:nvPr/>
        </p:nvSpPr>
        <p:spPr>
          <a:xfrm>
            <a:off x="1600200" y="4303265"/>
            <a:ext cx="1747664" cy="2303042"/>
          </a:xfrm>
          <a:prstGeom prst="rect">
            <a:avLst/>
          </a:prstGeom>
          <a:solidFill>
            <a:schemeClr val="bg1">
              <a:lumMod val="9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a:lstStyle/>
          <a:p>
            <a:pPr marL="176213" indent="-176213" algn="just">
              <a:buFontTx/>
              <a:buAutoNum type="arabicPeriod"/>
              <a:defRPr/>
            </a:pPr>
            <a:r>
              <a:rPr lang="es-ES" sz="1400" dirty="0" smtClean="0">
                <a:solidFill>
                  <a:schemeClr val="bg1">
                    <a:lumMod val="50000"/>
                  </a:schemeClr>
                </a:solidFill>
                <a:latin typeface="Calibri" panose="020F0502020204030204" pitchFamily="34" charset="0"/>
                <a:cs typeface="Calibri"/>
              </a:rPr>
              <a:t>RESPECTO AL NIÑO</a:t>
            </a:r>
            <a:endParaRPr lang="es-ES" sz="1400" b="0" dirty="0">
              <a:solidFill>
                <a:schemeClr val="bg1">
                  <a:lumMod val="50000"/>
                </a:schemeClr>
              </a:solidFill>
              <a:latin typeface="Calibri" panose="020F0502020204030204" pitchFamily="34" charset="0"/>
              <a:cs typeface="Calibri"/>
            </a:endParaRPr>
          </a:p>
          <a:p>
            <a:pPr algn="just">
              <a:defRPr/>
            </a:pPr>
            <a:endParaRPr lang="es-ES" sz="1400" b="0" dirty="0">
              <a:solidFill>
                <a:schemeClr val="bg1">
                  <a:lumMod val="50000"/>
                </a:schemeClr>
              </a:solidFill>
              <a:latin typeface="Calibri" panose="020F0502020204030204" pitchFamily="34" charset="0"/>
              <a:cs typeface="Calibri"/>
            </a:endParaRPr>
          </a:p>
        </p:txBody>
      </p:sp>
      <p:sp>
        <p:nvSpPr>
          <p:cNvPr id="14" name="Rectangle 16"/>
          <p:cNvSpPr/>
          <p:nvPr/>
        </p:nvSpPr>
        <p:spPr>
          <a:xfrm>
            <a:off x="379412" y="551122"/>
            <a:ext cx="1163638" cy="1495190"/>
          </a:xfrm>
          <a:prstGeom prst="rect">
            <a:avLst/>
          </a:prstGeom>
          <a:solidFill>
            <a:srgbClr val="009DD9"/>
          </a:solidFill>
          <a:ln w="31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latin typeface="Calibri" panose="020F0502020204030204" pitchFamily="34" charset="0"/>
                <a:cs typeface="Calibri"/>
              </a:rPr>
              <a:t>Situation</a:t>
            </a:r>
          </a:p>
        </p:txBody>
      </p:sp>
      <p:sp>
        <p:nvSpPr>
          <p:cNvPr id="15" name="Rectangle 16"/>
          <p:cNvSpPr/>
          <p:nvPr/>
        </p:nvSpPr>
        <p:spPr>
          <a:xfrm>
            <a:off x="381000" y="2124100"/>
            <a:ext cx="1163638" cy="794519"/>
          </a:xfrm>
          <a:prstGeom prst="rect">
            <a:avLst/>
          </a:prstGeom>
          <a:solidFill>
            <a:srgbClr val="009DD9"/>
          </a:solidFill>
          <a:ln w="31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latin typeface="Calibri" panose="020F0502020204030204" pitchFamily="34" charset="0"/>
                <a:cs typeface="Calibri"/>
              </a:rPr>
              <a:t>Challenge</a:t>
            </a:r>
          </a:p>
        </p:txBody>
      </p:sp>
      <p:sp>
        <p:nvSpPr>
          <p:cNvPr id="16" name="Rectangle 16"/>
          <p:cNvSpPr/>
          <p:nvPr/>
        </p:nvSpPr>
        <p:spPr>
          <a:xfrm>
            <a:off x="381000" y="2992213"/>
            <a:ext cx="1163638" cy="1223764"/>
          </a:xfrm>
          <a:prstGeom prst="rect">
            <a:avLst/>
          </a:prstGeom>
          <a:solidFill>
            <a:srgbClr val="009DD9"/>
          </a:solidFill>
          <a:ln w="31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latin typeface="Calibri" panose="020F0502020204030204" pitchFamily="34" charset="0"/>
                <a:cs typeface="Calibri"/>
              </a:rPr>
              <a:t>Questions</a:t>
            </a:r>
            <a:endParaRPr lang="en-US" sz="1400" dirty="0">
              <a:solidFill>
                <a:srgbClr val="FFFFFF"/>
              </a:solidFill>
              <a:latin typeface="Calibri" panose="020F0502020204030204" pitchFamily="34" charset="0"/>
              <a:cs typeface="Calibri"/>
            </a:endParaRPr>
          </a:p>
        </p:txBody>
      </p:sp>
      <p:sp>
        <p:nvSpPr>
          <p:cNvPr id="17" name="Rectangle 16"/>
          <p:cNvSpPr/>
          <p:nvPr/>
        </p:nvSpPr>
        <p:spPr>
          <a:xfrm>
            <a:off x="379413" y="4303265"/>
            <a:ext cx="1163637" cy="649288"/>
          </a:xfrm>
          <a:prstGeom prst="rect">
            <a:avLst/>
          </a:prstGeom>
          <a:solidFill>
            <a:srgbClr val="009DD9"/>
          </a:solidFill>
          <a:ln w="31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latin typeface="Calibri" panose="020F0502020204030204" pitchFamily="34" charset="0"/>
                <a:cs typeface="Calibri"/>
              </a:rPr>
              <a:t>Answers</a:t>
            </a:r>
          </a:p>
        </p:txBody>
      </p:sp>
      <p:sp>
        <p:nvSpPr>
          <p:cNvPr id="52" name="Rectangle 16"/>
          <p:cNvSpPr/>
          <p:nvPr/>
        </p:nvSpPr>
        <p:spPr>
          <a:xfrm>
            <a:off x="3419872" y="4302050"/>
            <a:ext cx="1819672" cy="2303042"/>
          </a:xfrm>
          <a:prstGeom prst="rect">
            <a:avLst/>
          </a:prstGeom>
          <a:solidFill>
            <a:schemeClr val="bg1">
              <a:lumMod val="9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a:lstStyle/>
          <a:p>
            <a:pPr marL="176213" indent="-176213" algn="just">
              <a:buFont typeface="+mj-lt"/>
              <a:buAutoNum type="arabicPeriod" startAt="2"/>
              <a:defRPr/>
            </a:pPr>
            <a:r>
              <a:rPr lang="es-ES" sz="1400" dirty="0" smtClean="0">
                <a:solidFill>
                  <a:schemeClr val="bg1">
                    <a:lumMod val="50000"/>
                  </a:schemeClr>
                </a:solidFill>
                <a:latin typeface="Calibri" panose="020F0502020204030204" pitchFamily="34" charset="0"/>
                <a:cs typeface="Calibri"/>
              </a:rPr>
              <a:t>RESPECTO A LOS PADRES</a:t>
            </a:r>
            <a:endParaRPr lang="es-ES" sz="1400" b="0" dirty="0">
              <a:solidFill>
                <a:schemeClr val="bg1">
                  <a:lumMod val="50000"/>
                </a:schemeClr>
              </a:solidFill>
              <a:latin typeface="Calibri" panose="020F0502020204030204" pitchFamily="34" charset="0"/>
              <a:cs typeface="Calibri"/>
            </a:endParaRPr>
          </a:p>
          <a:p>
            <a:pPr algn="just">
              <a:defRPr/>
            </a:pPr>
            <a:endParaRPr lang="es-ES" sz="1400" b="0" dirty="0">
              <a:solidFill>
                <a:schemeClr val="bg1">
                  <a:lumMod val="50000"/>
                </a:schemeClr>
              </a:solidFill>
              <a:latin typeface="Calibri" panose="020F0502020204030204" pitchFamily="34" charset="0"/>
              <a:cs typeface="Calibri"/>
            </a:endParaRPr>
          </a:p>
        </p:txBody>
      </p:sp>
      <p:sp>
        <p:nvSpPr>
          <p:cNvPr id="56" name="Rectangle 16"/>
          <p:cNvSpPr/>
          <p:nvPr/>
        </p:nvSpPr>
        <p:spPr>
          <a:xfrm>
            <a:off x="5292080" y="4302050"/>
            <a:ext cx="3744416" cy="2303042"/>
          </a:xfrm>
          <a:prstGeom prst="rect">
            <a:avLst/>
          </a:prstGeom>
          <a:solidFill>
            <a:schemeClr val="bg1">
              <a:lumMod val="9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a:lstStyle/>
          <a:p>
            <a:pPr marL="179388" lvl="0" indent="-179388" algn="just">
              <a:buFont typeface="+mj-lt"/>
              <a:buAutoNum type="arabicPeriod" startAt="3"/>
              <a:defRPr/>
            </a:pPr>
            <a:r>
              <a:rPr lang="es-ES" sz="1400" dirty="0" smtClean="0">
                <a:solidFill>
                  <a:prstClr val="white">
                    <a:lumMod val="50000"/>
                  </a:prstClr>
                </a:solidFill>
                <a:latin typeface="Calibri" panose="020F0502020204030204" pitchFamily="34" charset="0"/>
                <a:cs typeface="Calibri"/>
              </a:rPr>
              <a:t>RESPECTO AL COLEGIO</a:t>
            </a:r>
            <a:endParaRPr lang="es-ES" sz="1400" dirty="0">
              <a:solidFill>
                <a:prstClr val="white">
                  <a:lumMod val="50000"/>
                </a:prstClr>
              </a:solidFill>
              <a:latin typeface="Calibri" panose="020F0502020204030204" pitchFamily="34" charset="0"/>
              <a:cs typeface="Calibri"/>
            </a:endParaRPr>
          </a:p>
          <a:p>
            <a:pPr algn="just">
              <a:defRPr/>
            </a:pPr>
            <a:endParaRPr lang="es-ES" sz="1400" b="0" dirty="0" smtClean="0">
              <a:solidFill>
                <a:schemeClr val="bg1">
                  <a:lumMod val="50000"/>
                </a:schemeClr>
              </a:solidFill>
              <a:latin typeface="Calibri" panose="020F0502020204030204" pitchFamily="34" charset="0"/>
              <a:cs typeface="Calibri"/>
            </a:endParaRPr>
          </a:p>
          <a:p>
            <a:pPr algn="just">
              <a:defRPr/>
            </a:pPr>
            <a:endParaRPr lang="es-ES" sz="1400" dirty="0">
              <a:solidFill>
                <a:schemeClr val="bg1">
                  <a:lumMod val="50000"/>
                </a:schemeClr>
              </a:solidFill>
              <a:latin typeface="Calibri" panose="020F0502020204030204" pitchFamily="34" charset="0"/>
              <a:cs typeface="Calibri"/>
            </a:endParaRPr>
          </a:p>
          <a:p>
            <a:pPr algn="just">
              <a:defRPr/>
            </a:pPr>
            <a:endParaRPr lang="es-ES" sz="1400" b="0" dirty="0" smtClean="0">
              <a:solidFill>
                <a:schemeClr val="bg1">
                  <a:lumMod val="50000"/>
                </a:schemeClr>
              </a:solidFill>
              <a:latin typeface="Calibri" panose="020F0502020204030204" pitchFamily="34" charset="0"/>
              <a:cs typeface="Calibri"/>
            </a:endParaRPr>
          </a:p>
        </p:txBody>
      </p:sp>
      <p:sp>
        <p:nvSpPr>
          <p:cNvPr id="32" name="Rectangle 16"/>
          <p:cNvSpPr/>
          <p:nvPr/>
        </p:nvSpPr>
        <p:spPr>
          <a:xfrm>
            <a:off x="1603672" y="533400"/>
            <a:ext cx="7432824" cy="1512912"/>
          </a:xfrm>
          <a:prstGeom prst="rect">
            <a:avLst/>
          </a:prstGeom>
          <a:solidFill>
            <a:schemeClr val="bg1">
              <a:lumMod val="9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anchor="ctr"/>
          <a:lstStyle/>
          <a:p>
            <a:r>
              <a:rPr lang="es-ES" sz="1400" dirty="0">
                <a:solidFill>
                  <a:srgbClr val="5F5F5F"/>
                </a:solidFill>
              </a:rPr>
              <a:t>La Fundación para la Diabetes es una entidad de carácter privado, cuya finalidad es contribuir a la prevención y tratamiento de la diabetes y sus complicaciones, y a la mejora de la calidad de vida de las personas con esta patología.</a:t>
            </a:r>
          </a:p>
          <a:p>
            <a:endParaRPr lang="es-ES" sz="1400" dirty="0">
              <a:solidFill>
                <a:srgbClr val="5F5F5F"/>
              </a:solidFill>
            </a:endParaRPr>
          </a:p>
          <a:p>
            <a:r>
              <a:rPr lang="es-ES" sz="1400" dirty="0" smtClean="0">
                <a:solidFill>
                  <a:srgbClr val="5F5F5F"/>
                </a:solidFill>
              </a:rPr>
              <a:t>En </a:t>
            </a:r>
            <a:r>
              <a:rPr lang="es-ES" sz="1400" dirty="0">
                <a:solidFill>
                  <a:srgbClr val="5F5F5F"/>
                </a:solidFill>
              </a:rPr>
              <a:t>este contexto, la Fundación para la Diabetes </a:t>
            </a:r>
            <a:r>
              <a:rPr lang="es-ES" sz="1400" dirty="0" smtClean="0">
                <a:solidFill>
                  <a:srgbClr val="5F5F5F"/>
                </a:solidFill>
              </a:rPr>
              <a:t>desarrolla diferentes estudios  para conocer en detalle la situación de este colectivo. En concreto y desde </a:t>
            </a:r>
            <a:r>
              <a:rPr lang="es-ES" sz="1400" dirty="0">
                <a:solidFill>
                  <a:srgbClr val="5F5F5F"/>
                </a:solidFill>
              </a:rPr>
              <a:t>el año 2004 </a:t>
            </a:r>
            <a:r>
              <a:rPr lang="es-ES" sz="1400" dirty="0" smtClean="0">
                <a:solidFill>
                  <a:srgbClr val="5F5F5F"/>
                </a:solidFill>
              </a:rPr>
              <a:t>desarrolla diferentes  proyectos entre </a:t>
            </a:r>
            <a:r>
              <a:rPr lang="es-ES" sz="1400" dirty="0">
                <a:solidFill>
                  <a:srgbClr val="5F5F5F"/>
                </a:solidFill>
              </a:rPr>
              <a:t>el colectivo de niños en edad </a:t>
            </a:r>
            <a:r>
              <a:rPr lang="es-ES" sz="1400" dirty="0" smtClean="0">
                <a:solidFill>
                  <a:srgbClr val="5F5F5F"/>
                </a:solidFill>
              </a:rPr>
              <a:t>escolar, entre otras zonas en Madrid.</a:t>
            </a:r>
            <a:endParaRPr lang="es-ES" sz="1400" dirty="0">
              <a:solidFill>
                <a:srgbClr val="5F5F5F"/>
              </a:solidFill>
            </a:endParaRPr>
          </a:p>
        </p:txBody>
      </p:sp>
      <p:sp>
        <p:nvSpPr>
          <p:cNvPr id="3" name="2 Elipse"/>
          <p:cNvSpPr/>
          <p:nvPr/>
        </p:nvSpPr>
        <p:spPr>
          <a:xfrm>
            <a:off x="1691680" y="4961503"/>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39%</a:t>
            </a:r>
            <a:endParaRPr lang="es-ES" sz="1400" b="1" dirty="0"/>
          </a:p>
        </p:txBody>
      </p:sp>
      <p:sp>
        <p:nvSpPr>
          <p:cNvPr id="42" name="41 Elipse"/>
          <p:cNvSpPr/>
          <p:nvPr/>
        </p:nvSpPr>
        <p:spPr>
          <a:xfrm>
            <a:off x="1691760" y="574229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24%</a:t>
            </a:r>
            <a:endParaRPr lang="es-ES" sz="1400" b="1" dirty="0"/>
          </a:p>
        </p:txBody>
      </p:sp>
      <p:sp>
        <p:nvSpPr>
          <p:cNvPr id="5" name="4 CuadroTexto"/>
          <p:cNvSpPr txBox="1"/>
          <p:nvPr/>
        </p:nvSpPr>
        <p:spPr>
          <a:xfrm>
            <a:off x="2411760" y="4800600"/>
            <a:ext cx="936104" cy="830997"/>
          </a:xfrm>
          <a:prstGeom prst="rect">
            <a:avLst/>
          </a:prstGeom>
          <a:noFill/>
        </p:spPr>
        <p:txBody>
          <a:bodyPr wrap="square" rtlCol="0">
            <a:spAutoFit/>
          </a:bodyPr>
          <a:lstStyle/>
          <a:p>
            <a:r>
              <a:rPr lang="es-ES" sz="1200" dirty="0" smtClean="0">
                <a:solidFill>
                  <a:srgbClr val="5F5F5F"/>
                </a:solidFill>
              </a:rPr>
              <a:t>NO SABE DECIDIR LA CANTIDAD INSULINA</a:t>
            </a:r>
            <a:endParaRPr lang="es-ES" sz="1200" dirty="0">
              <a:solidFill>
                <a:srgbClr val="5F5F5F"/>
              </a:solidFill>
            </a:endParaRPr>
          </a:p>
        </p:txBody>
      </p:sp>
      <p:sp>
        <p:nvSpPr>
          <p:cNvPr id="44" name="43 CuadroTexto"/>
          <p:cNvSpPr txBox="1"/>
          <p:nvPr/>
        </p:nvSpPr>
        <p:spPr>
          <a:xfrm>
            <a:off x="2362200" y="5715000"/>
            <a:ext cx="1219200" cy="830997"/>
          </a:xfrm>
          <a:prstGeom prst="rect">
            <a:avLst/>
          </a:prstGeom>
          <a:noFill/>
        </p:spPr>
        <p:txBody>
          <a:bodyPr wrap="square" rtlCol="0">
            <a:spAutoFit/>
          </a:bodyPr>
          <a:lstStyle/>
          <a:p>
            <a:r>
              <a:rPr lang="es-ES" sz="1200" dirty="0" smtClean="0">
                <a:solidFill>
                  <a:srgbClr val="5F5F5F"/>
                </a:solidFill>
              </a:rPr>
              <a:t>NO CONTROLARÍA BIEN SU DIABETES</a:t>
            </a:r>
            <a:endParaRPr lang="es-ES" sz="1200" dirty="0">
              <a:solidFill>
                <a:srgbClr val="5F5F5F"/>
              </a:solidFill>
            </a:endParaRPr>
          </a:p>
        </p:txBody>
      </p:sp>
      <p:sp>
        <p:nvSpPr>
          <p:cNvPr id="45" name="44 Elipse"/>
          <p:cNvSpPr/>
          <p:nvPr/>
        </p:nvSpPr>
        <p:spPr>
          <a:xfrm>
            <a:off x="3419872" y="5193114"/>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54%</a:t>
            </a:r>
            <a:endParaRPr lang="es-ES" sz="1400" b="1" dirty="0"/>
          </a:p>
        </p:txBody>
      </p:sp>
      <p:sp>
        <p:nvSpPr>
          <p:cNvPr id="47" name="46 CuadroTexto"/>
          <p:cNvSpPr txBox="1"/>
          <p:nvPr/>
        </p:nvSpPr>
        <p:spPr>
          <a:xfrm>
            <a:off x="4067944" y="5112603"/>
            <a:ext cx="1368152" cy="830997"/>
          </a:xfrm>
          <a:prstGeom prst="rect">
            <a:avLst/>
          </a:prstGeom>
          <a:noFill/>
        </p:spPr>
        <p:txBody>
          <a:bodyPr wrap="square" rtlCol="0">
            <a:spAutoFit/>
          </a:bodyPr>
          <a:lstStyle/>
          <a:p>
            <a:r>
              <a:rPr lang="es-ES" sz="1200" dirty="0" smtClean="0">
                <a:solidFill>
                  <a:srgbClr val="5F5F5F"/>
                </a:solidFill>
              </a:rPr>
              <a:t>HA TENIDO QUE MODIFICAR ACTIVIDAD LABORAL</a:t>
            </a:r>
            <a:endParaRPr lang="es-ES" sz="1200" dirty="0">
              <a:solidFill>
                <a:srgbClr val="5F5F5F"/>
              </a:solidFill>
            </a:endParaRPr>
          </a:p>
        </p:txBody>
      </p:sp>
      <p:sp>
        <p:nvSpPr>
          <p:cNvPr id="49" name="48 Elipse"/>
          <p:cNvSpPr/>
          <p:nvPr/>
        </p:nvSpPr>
        <p:spPr>
          <a:xfrm>
            <a:off x="5364168" y="4800600"/>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11%</a:t>
            </a:r>
            <a:endParaRPr lang="es-ES" sz="1400" b="1" dirty="0"/>
          </a:p>
        </p:txBody>
      </p:sp>
      <p:sp>
        <p:nvSpPr>
          <p:cNvPr id="50" name="49 Elipse"/>
          <p:cNvSpPr/>
          <p:nvPr/>
        </p:nvSpPr>
        <p:spPr>
          <a:xfrm>
            <a:off x="5410200" y="5638800"/>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52%</a:t>
            </a:r>
            <a:endParaRPr lang="es-ES" sz="1400" b="1" dirty="0"/>
          </a:p>
        </p:txBody>
      </p:sp>
      <p:sp>
        <p:nvSpPr>
          <p:cNvPr id="51" name="50 CuadroTexto"/>
          <p:cNvSpPr txBox="1"/>
          <p:nvPr/>
        </p:nvSpPr>
        <p:spPr>
          <a:xfrm>
            <a:off x="6084168" y="4724400"/>
            <a:ext cx="1027584" cy="830997"/>
          </a:xfrm>
          <a:prstGeom prst="rect">
            <a:avLst/>
          </a:prstGeom>
          <a:noFill/>
        </p:spPr>
        <p:txBody>
          <a:bodyPr wrap="square" rtlCol="0">
            <a:spAutoFit/>
          </a:bodyPr>
          <a:lstStyle/>
          <a:p>
            <a:r>
              <a:rPr lang="es-ES" sz="1200" dirty="0" smtClean="0">
                <a:solidFill>
                  <a:srgbClr val="5F5F5F"/>
                </a:solidFill>
              </a:rPr>
              <a:t>DECLARA QUE LE HAN PUESTO PROBLEMAS</a:t>
            </a:r>
            <a:endParaRPr lang="es-ES" sz="1200" dirty="0">
              <a:solidFill>
                <a:srgbClr val="5F5F5F"/>
              </a:solidFill>
            </a:endParaRPr>
          </a:p>
        </p:txBody>
      </p:sp>
      <p:sp>
        <p:nvSpPr>
          <p:cNvPr id="67" name="66 CuadroTexto"/>
          <p:cNvSpPr txBox="1"/>
          <p:nvPr/>
        </p:nvSpPr>
        <p:spPr>
          <a:xfrm>
            <a:off x="6058192" y="5686628"/>
            <a:ext cx="1176032" cy="769441"/>
          </a:xfrm>
          <a:prstGeom prst="rect">
            <a:avLst/>
          </a:prstGeom>
          <a:noFill/>
        </p:spPr>
        <p:txBody>
          <a:bodyPr wrap="square" rtlCol="0">
            <a:spAutoFit/>
          </a:bodyPr>
          <a:lstStyle/>
          <a:p>
            <a:r>
              <a:rPr lang="es-ES" sz="1100" dirty="0" smtClean="0">
                <a:solidFill>
                  <a:srgbClr val="5F5F5F"/>
                </a:solidFill>
              </a:rPr>
              <a:t>CREE QUE NO SABEN LO QUE ES LA DIABETES TIPO I O DUDAN</a:t>
            </a:r>
            <a:endParaRPr lang="es-ES" sz="1100" dirty="0">
              <a:solidFill>
                <a:srgbClr val="5F5F5F"/>
              </a:solidFill>
            </a:endParaRPr>
          </a:p>
        </p:txBody>
      </p:sp>
      <p:sp>
        <p:nvSpPr>
          <p:cNvPr id="29" name="28 Elipse"/>
          <p:cNvSpPr/>
          <p:nvPr/>
        </p:nvSpPr>
        <p:spPr>
          <a:xfrm>
            <a:off x="7234224" y="4648200"/>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30%</a:t>
            </a:r>
            <a:endParaRPr lang="es-ES" sz="1400" b="1" dirty="0"/>
          </a:p>
        </p:txBody>
      </p:sp>
      <p:sp>
        <p:nvSpPr>
          <p:cNvPr id="30" name="29 Elipse"/>
          <p:cNvSpPr/>
          <p:nvPr/>
        </p:nvSpPr>
        <p:spPr>
          <a:xfrm>
            <a:off x="7280256" y="5486400"/>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60%</a:t>
            </a:r>
            <a:endParaRPr lang="es-ES" sz="1400" b="1" dirty="0"/>
          </a:p>
        </p:txBody>
      </p:sp>
      <p:sp>
        <p:nvSpPr>
          <p:cNvPr id="31" name="30 CuadroTexto"/>
          <p:cNvSpPr txBox="1"/>
          <p:nvPr/>
        </p:nvSpPr>
        <p:spPr>
          <a:xfrm>
            <a:off x="7954224" y="4687669"/>
            <a:ext cx="1027584" cy="646331"/>
          </a:xfrm>
          <a:prstGeom prst="rect">
            <a:avLst/>
          </a:prstGeom>
          <a:noFill/>
        </p:spPr>
        <p:txBody>
          <a:bodyPr wrap="square" rtlCol="0">
            <a:spAutoFit/>
          </a:bodyPr>
          <a:lstStyle/>
          <a:p>
            <a:r>
              <a:rPr lang="es-ES" sz="1200" dirty="0" smtClean="0">
                <a:solidFill>
                  <a:srgbClr val="5F5F5F"/>
                </a:solidFill>
              </a:rPr>
              <a:t>DECLARA QUE NO HAY GLUCAGÓN</a:t>
            </a:r>
            <a:endParaRPr lang="es-ES" sz="1200" dirty="0">
              <a:solidFill>
                <a:srgbClr val="5F5F5F"/>
              </a:solidFill>
            </a:endParaRPr>
          </a:p>
        </p:txBody>
      </p:sp>
      <p:sp>
        <p:nvSpPr>
          <p:cNvPr id="33" name="32 CuadroTexto"/>
          <p:cNvSpPr txBox="1"/>
          <p:nvPr/>
        </p:nvSpPr>
        <p:spPr>
          <a:xfrm>
            <a:off x="7928248" y="5410200"/>
            <a:ext cx="1108248" cy="1107996"/>
          </a:xfrm>
          <a:prstGeom prst="rect">
            <a:avLst/>
          </a:prstGeom>
          <a:noFill/>
        </p:spPr>
        <p:txBody>
          <a:bodyPr wrap="square" rtlCol="0">
            <a:spAutoFit/>
          </a:bodyPr>
          <a:lstStyle/>
          <a:p>
            <a:r>
              <a:rPr lang="es-ES" sz="1100" dirty="0" smtClean="0">
                <a:solidFill>
                  <a:srgbClr val="5F5F5F"/>
                </a:solidFill>
              </a:rPr>
              <a:t>AFIRMA QUE NO O NO SABE SI EL PROFE DE ED.FISICA IDENTIFICA HIPOGLUCEMIA</a:t>
            </a:r>
            <a:endParaRPr lang="es-ES" sz="1100" dirty="0">
              <a:solidFill>
                <a:srgbClr val="5F5F5F"/>
              </a:solidFill>
            </a:endParaRPr>
          </a:p>
        </p:txBody>
      </p:sp>
    </p:spTree>
    <p:extLst>
      <p:ext uri="{BB962C8B-B14F-4D97-AF65-F5344CB8AC3E}">
        <p14:creationId xmlns:p14="http://schemas.microsoft.com/office/powerpoint/2010/main" val="1927490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Hipoglucemias en Exámenes </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6329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51. ¿Ha </a:t>
            </a:r>
            <a:r>
              <a:rPr lang="es-ES" sz="1400" dirty="0">
                <a:solidFill>
                  <a:srgbClr val="616365"/>
                </a:solidFill>
              </a:rPr>
              <a:t>tenido su hijo alguna hipoglucemia antes o durante un examen</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sp>
        <p:nvSpPr>
          <p:cNvPr id="10" name="Text Box 7"/>
          <p:cNvSpPr txBox="1">
            <a:spLocks noChangeArrowheads="1"/>
          </p:cNvSpPr>
          <p:nvPr/>
        </p:nvSpPr>
        <p:spPr bwMode="auto">
          <a:xfrm>
            <a:off x="457200" y="563880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El 40% de los niños con diabetes han sufrido una hipoglucemia antes o durante un examen. En el 67% de los casos el examen se lo hicieron en otro momento.</a:t>
            </a:r>
            <a:endParaRPr lang="es-ES" i="1" dirty="0">
              <a:solidFill>
                <a:srgbClr val="0070C0"/>
              </a:solidFill>
            </a:endParaRPr>
          </a:p>
        </p:txBody>
      </p:sp>
      <p:sp>
        <p:nvSpPr>
          <p:cNvPr id="11" name="10 Rectángulo redondeado"/>
          <p:cNvSpPr/>
          <p:nvPr/>
        </p:nvSpPr>
        <p:spPr>
          <a:xfrm>
            <a:off x="5595584" y="1766248"/>
            <a:ext cx="3223146" cy="3276600"/>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angle 12"/>
          <p:cNvSpPr>
            <a:spLocks noChangeArrowheads="1"/>
          </p:cNvSpPr>
          <p:nvPr/>
        </p:nvSpPr>
        <p:spPr bwMode="auto">
          <a:xfrm>
            <a:off x="5770730" y="1994848"/>
            <a:ext cx="3048000" cy="7853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a:solidFill>
                  <a:srgbClr val="616365"/>
                </a:solidFill>
              </a:rPr>
              <a:t>52. Si no pudo realizar el examen, ¿se lo hicieron en otro momento?  </a:t>
            </a:r>
            <a:r>
              <a:rPr lang="es-ES" sz="1400" dirty="0">
                <a:solidFill>
                  <a:srgbClr val="FF3300"/>
                </a:solidFill>
              </a:rPr>
              <a:t>(% - Sugerida y única)</a:t>
            </a:r>
          </a:p>
        </p:txBody>
      </p:sp>
      <p:graphicFrame>
        <p:nvGraphicFramePr>
          <p:cNvPr id="15" name="14 Gráfico"/>
          <p:cNvGraphicFramePr/>
          <p:nvPr>
            <p:extLst>
              <p:ext uri="{D42A27DB-BD31-4B8C-83A1-F6EECF244321}">
                <p14:modId xmlns:p14="http://schemas.microsoft.com/office/powerpoint/2010/main" val="821634920"/>
              </p:ext>
            </p:extLst>
          </p:nvPr>
        </p:nvGraphicFramePr>
        <p:xfrm>
          <a:off x="5595584" y="2528248"/>
          <a:ext cx="3200400" cy="2461736"/>
        </p:xfrm>
        <a:graphic>
          <a:graphicData uri="http://schemas.openxmlformats.org/drawingml/2006/chart">
            <c:chart xmlns:c="http://schemas.openxmlformats.org/drawingml/2006/chart" xmlns:r="http://schemas.openxmlformats.org/officeDocument/2006/relationships" r:id="rId2"/>
          </a:graphicData>
        </a:graphic>
      </p:graphicFrame>
      <p:sp>
        <p:nvSpPr>
          <p:cNvPr id="16" name="15 Cerrar llave"/>
          <p:cNvSpPr/>
          <p:nvPr/>
        </p:nvSpPr>
        <p:spPr>
          <a:xfrm>
            <a:off x="5258086" y="3401136"/>
            <a:ext cx="350861" cy="1093232"/>
          </a:xfrm>
          <a:prstGeom prst="rightBrace">
            <a:avLst>
              <a:gd name="adj1" fmla="val 3818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graphicFrame>
        <p:nvGraphicFramePr>
          <p:cNvPr id="18" name="Chart Placeholder 10"/>
          <p:cNvGraphicFramePr>
            <a:graphicFrameLocks/>
          </p:cNvGraphicFramePr>
          <p:nvPr>
            <p:extLst>
              <p:ext uri="{D42A27DB-BD31-4B8C-83A1-F6EECF244321}">
                <p14:modId xmlns:p14="http://schemas.microsoft.com/office/powerpoint/2010/main" val="1869169411"/>
              </p:ext>
            </p:extLst>
          </p:nvPr>
        </p:nvGraphicFramePr>
        <p:xfrm>
          <a:off x="228600" y="1930598"/>
          <a:ext cx="5214583" cy="3251002"/>
        </p:xfrm>
        <a:graphic>
          <a:graphicData uri="http://schemas.openxmlformats.org/drawingml/2006/chart">
            <c:chart xmlns:c="http://schemas.openxmlformats.org/drawingml/2006/chart" xmlns:r="http://schemas.openxmlformats.org/officeDocument/2006/relationships" r:id="rId3"/>
          </a:graphicData>
        </a:graphic>
      </p:graphicFrame>
      <p:sp>
        <p:nvSpPr>
          <p:cNvPr id="19" name="18 CuadroTexto"/>
          <p:cNvSpPr txBox="1"/>
          <p:nvPr/>
        </p:nvSpPr>
        <p:spPr>
          <a:xfrm>
            <a:off x="3080984" y="1991871"/>
            <a:ext cx="1295400" cy="307777"/>
          </a:xfrm>
          <a:prstGeom prst="rect">
            <a:avLst/>
          </a:prstGeom>
          <a:solidFill>
            <a:schemeClr val="bg1"/>
          </a:solidFill>
        </p:spPr>
        <p:txBody>
          <a:bodyPr wrap="square" rtlCol="0">
            <a:spAutoFit/>
          </a:bodyPr>
          <a:lstStyle/>
          <a:p>
            <a:pPr algn="ctr"/>
            <a:r>
              <a:rPr lang="es-ES" sz="1400" i="1" dirty="0" smtClean="0">
                <a:solidFill>
                  <a:schemeClr val="accent1"/>
                </a:solidFill>
              </a:rPr>
              <a:t>% Edad hijos</a:t>
            </a:r>
            <a:endParaRPr lang="es-ES" sz="1400" i="1" dirty="0">
              <a:solidFill>
                <a:schemeClr val="accent1"/>
              </a:solidFill>
            </a:endParaRPr>
          </a:p>
        </p:txBody>
      </p:sp>
      <p:sp>
        <p:nvSpPr>
          <p:cNvPr id="20" name="Text Box 8"/>
          <p:cNvSpPr txBox="1">
            <a:spLocks noChangeArrowheads="1"/>
          </p:cNvSpPr>
          <p:nvPr/>
        </p:nvSpPr>
        <p:spPr bwMode="auto">
          <a:xfrm>
            <a:off x="337784" y="4796627"/>
            <a:ext cx="4827895"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9" name="Text Box 8"/>
          <p:cNvSpPr txBox="1">
            <a:spLocks noChangeArrowheads="1"/>
          </p:cNvSpPr>
          <p:nvPr/>
        </p:nvSpPr>
        <p:spPr bwMode="auto">
          <a:xfrm>
            <a:off x="5900384" y="4720427"/>
            <a:ext cx="28194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Ha tenido hipoglucemia en un examen (</a:t>
            </a:r>
            <a:r>
              <a:rPr lang="es-ES" sz="1000" dirty="0" smtClean="0">
                <a:solidFill>
                  <a:srgbClr val="FF0000"/>
                </a:solidFill>
                <a:cs typeface="Arial" pitchFamily="34" charset="0"/>
              </a:rPr>
              <a:t>36</a:t>
            </a:r>
            <a:r>
              <a:rPr lang="es-ES" sz="1000" dirty="0" smtClean="0">
                <a:solidFill>
                  <a:srgbClr val="777777"/>
                </a:solidFill>
                <a:cs typeface="Arial" pitchFamily="34" charset="0"/>
              </a:rPr>
              <a:t>)</a:t>
            </a:r>
            <a:endParaRPr lang="es-ES" sz="1000" dirty="0">
              <a:solidFill>
                <a:srgbClr val="FF0000"/>
              </a:solidFill>
              <a:cs typeface="Arial" pitchFamily="34" charset="0"/>
            </a:endParaRPr>
          </a:p>
        </p:txBody>
      </p:sp>
    </p:spTree>
    <p:extLst>
      <p:ext uri="{BB962C8B-B14F-4D97-AF65-F5344CB8AC3E}">
        <p14:creationId xmlns:p14="http://schemas.microsoft.com/office/powerpoint/2010/main" val="338206439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85800" y="1819085"/>
            <a:ext cx="8001000" cy="3328059"/>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Identificación de hipoglucemia leve</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53. ¿Consideran </a:t>
            </a:r>
            <a:r>
              <a:rPr lang="es-ES" sz="1400" dirty="0">
                <a:solidFill>
                  <a:srgbClr val="616365"/>
                </a:solidFill>
              </a:rPr>
              <a:t>que saben reconocer en el colegio una hipoglucemia leve (dolor de cabeza, temblores, cambio de carácter</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graphicFrame>
        <p:nvGraphicFramePr>
          <p:cNvPr id="6" name="Chart Placeholder 10"/>
          <p:cNvGraphicFramePr>
            <a:graphicFrameLocks/>
          </p:cNvGraphicFramePr>
          <p:nvPr>
            <p:extLst>
              <p:ext uri="{D42A27DB-BD31-4B8C-83A1-F6EECF244321}">
                <p14:modId xmlns:p14="http://schemas.microsoft.com/office/powerpoint/2010/main" val="610522215"/>
              </p:ext>
            </p:extLst>
          </p:nvPr>
        </p:nvGraphicFramePr>
        <p:xfrm>
          <a:off x="989463" y="1819085"/>
          <a:ext cx="7315433" cy="35149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8"/>
          <p:cNvSpPr txBox="1">
            <a:spLocks noChangeArrowheads="1"/>
          </p:cNvSpPr>
          <p:nvPr/>
        </p:nvSpPr>
        <p:spPr bwMode="auto">
          <a:xfrm>
            <a:off x="990600" y="5001864"/>
            <a:ext cx="7314296"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57200" y="5728998"/>
            <a:ext cx="8382000" cy="307777"/>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Apenas un 29% de los padres afirma que en el colegio sabrían identificar una hipoglucemia leve.</a:t>
            </a:r>
            <a:endParaRPr lang="es-ES" i="1" dirty="0">
              <a:solidFill>
                <a:srgbClr val="0070C0"/>
              </a:solidFill>
            </a:endParaRPr>
          </a:p>
        </p:txBody>
      </p:sp>
      <p:sp>
        <p:nvSpPr>
          <p:cNvPr id="3" name="2 CuadroTexto"/>
          <p:cNvSpPr txBox="1"/>
          <p:nvPr/>
        </p:nvSpPr>
        <p:spPr>
          <a:xfrm>
            <a:off x="2247900" y="1666685"/>
            <a:ext cx="1028700" cy="338554"/>
          </a:xfrm>
          <a:prstGeom prst="rect">
            <a:avLst/>
          </a:prstGeom>
          <a:solidFill>
            <a:schemeClr val="bg1"/>
          </a:solidFill>
        </p:spPr>
        <p:txBody>
          <a:bodyPr wrap="square" rtlCol="0">
            <a:spAutoFit/>
          </a:bodyPr>
          <a:lstStyle/>
          <a:p>
            <a:pPr algn="ctr"/>
            <a:r>
              <a:rPr lang="es-ES" sz="1600" i="1" dirty="0" smtClean="0">
                <a:solidFill>
                  <a:schemeClr val="accent1"/>
                </a:solidFill>
              </a:rPr>
              <a:t>% Total</a:t>
            </a:r>
            <a:endParaRPr lang="es-ES" sz="1600" i="1" dirty="0">
              <a:solidFill>
                <a:schemeClr val="accent1"/>
              </a:solidFill>
            </a:endParaRPr>
          </a:p>
        </p:txBody>
      </p:sp>
      <p:sp>
        <p:nvSpPr>
          <p:cNvPr id="9" name="8 CuadroTexto"/>
          <p:cNvSpPr txBox="1"/>
          <p:nvPr/>
        </p:nvSpPr>
        <p:spPr>
          <a:xfrm>
            <a:off x="4838700" y="1666685"/>
            <a:ext cx="3086100" cy="338554"/>
          </a:xfrm>
          <a:prstGeom prst="rect">
            <a:avLst/>
          </a:prstGeom>
          <a:solidFill>
            <a:schemeClr val="bg1"/>
          </a:solidFill>
        </p:spPr>
        <p:txBody>
          <a:bodyPr wrap="square" rtlCol="0">
            <a:spAutoFit/>
          </a:bodyPr>
          <a:lstStyle/>
          <a:p>
            <a:pPr algn="ctr"/>
            <a:r>
              <a:rPr lang="es-ES" sz="1600" i="1" dirty="0" smtClean="0">
                <a:solidFill>
                  <a:schemeClr val="accent1"/>
                </a:solidFill>
              </a:rPr>
              <a:t>% Edad hijos</a:t>
            </a:r>
            <a:endParaRPr lang="es-ES" sz="1600" i="1" dirty="0">
              <a:solidFill>
                <a:schemeClr val="accent1"/>
              </a:solidFill>
            </a:endParaRPr>
          </a:p>
        </p:txBody>
      </p:sp>
    </p:spTree>
    <p:extLst>
      <p:ext uri="{BB962C8B-B14F-4D97-AF65-F5344CB8AC3E}">
        <p14:creationId xmlns:p14="http://schemas.microsoft.com/office/powerpoint/2010/main" val="385801454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Resuelven hipoglucemia leve</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54. ¿Cómo </a:t>
            </a:r>
            <a:r>
              <a:rPr lang="es-ES" sz="1400" dirty="0">
                <a:solidFill>
                  <a:srgbClr val="616365"/>
                </a:solidFill>
              </a:rPr>
              <a:t>resuelven en el colegio las hipoglucemias leves? </a:t>
            </a:r>
            <a:r>
              <a:rPr lang="es-ES" sz="1400" dirty="0" smtClean="0">
                <a:solidFill>
                  <a:srgbClr val="FF3300"/>
                </a:solidFill>
              </a:rPr>
              <a:t>(% </a:t>
            </a:r>
            <a:r>
              <a:rPr lang="es-ES" sz="1400" dirty="0">
                <a:solidFill>
                  <a:srgbClr val="FF3300"/>
                </a:solidFill>
              </a:rPr>
              <a:t>- </a:t>
            </a:r>
            <a:r>
              <a:rPr lang="es-ES" sz="1400" dirty="0" smtClean="0">
                <a:solidFill>
                  <a:srgbClr val="FF3300"/>
                </a:solidFill>
              </a:rPr>
              <a:t>múltiple)</a:t>
            </a:r>
          </a:p>
        </p:txBody>
      </p:sp>
      <p:sp>
        <p:nvSpPr>
          <p:cNvPr id="11" name="10 Rectángulo redondeado"/>
          <p:cNvSpPr/>
          <p:nvPr/>
        </p:nvSpPr>
        <p:spPr>
          <a:xfrm>
            <a:off x="623248" y="1438990"/>
            <a:ext cx="5257800" cy="4199810"/>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4" name="1 Objeto"/>
          <p:cNvGraphicFramePr>
            <a:graphicFrameLocks noChangeAspect="1"/>
          </p:cNvGraphicFramePr>
          <p:nvPr>
            <p:extLst>
              <p:ext uri="{D42A27DB-BD31-4B8C-83A1-F6EECF244321}">
                <p14:modId xmlns:p14="http://schemas.microsoft.com/office/powerpoint/2010/main" val="3628676640"/>
              </p:ext>
            </p:extLst>
          </p:nvPr>
        </p:nvGraphicFramePr>
        <p:xfrm>
          <a:off x="609600" y="1438990"/>
          <a:ext cx="6159500" cy="4134466"/>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8"/>
          <p:cNvSpPr txBox="1">
            <a:spLocks noChangeArrowheads="1"/>
          </p:cNvSpPr>
          <p:nvPr/>
        </p:nvSpPr>
        <p:spPr bwMode="auto">
          <a:xfrm>
            <a:off x="4372508" y="5222558"/>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 total (89)</a:t>
            </a:r>
            <a:endParaRPr lang="en-US" sz="1000" dirty="0">
              <a:solidFill>
                <a:srgbClr val="FF0000"/>
              </a:solidFill>
              <a:cs typeface="Arial" pitchFamily="34" charset="0"/>
            </a:endParaRPr>
          </a:p>
        </p:txBody>
      </p:sp>
      <p:sp>
        <p:nvSpPr>
          <p:cNvPr id="16" name="15 Rectángulo redondeado"/>
          <p:cNvSpPr/>
          <p:nvPr/>
        </p:nvSpPr>
        <p:spPr>
          <a:xfrm>
            <a:off x="5652448" y="1836341"/>
            <a:ext cx="33255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7" name="Chart Placeholder 10"/>
          <p:cNvGraphicFramePr>
            <a:graphicFrameLocks/>
          </p:cNvGraphicFramePr>
          <p:nvPr>
            <p:extLst>
              <p:ext uri="{D42A27DB-BD31-4B8C-83A1-F6EECF244321}">
                <p14:modId xmlns:p14="http://schemas.microsoft.com/office/powerpoint/2010/main" val="2727327752"/>
              </p:ext>
            </p:extLst>
          </p:nvPr>
        </p:nvGraphicFramePr>
        <p:xfrm>
          <a:off x="5701353" y="1948935"/>
          <a:ext cx="3228834" cy="762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17 Rectángulo redondeado"/>
          <p:cNvSpPr/>
          <p:nvPr/>
        </p:nvSpPr>
        <p:spPr>
          <a:xfrm>
            <a:off x="5652448" y="3128764"/>
            <a:ext cx="33255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9" name="Chart Placeholder 10"/>
          <p:cNvGraphicFramePr>
            <a:graphicFrameLocks/>
          </p:cNvGraphicFramePr>
          <p:nvPr>
            <p:extLst>
              <p:ext uri="{D42A27DB-BD31-4B8C-83A1-F6EECF244321}">
                <p14:modId xmlns:p14="http://schemas.microsoft.com/office/powerpoint/2010/main" val="2686097381"/>
              </p:ext>
            </p:extLst>
          </p:nvPr>
        </p:nvGraphicFramePr>
        <p:xfrm>
          <a:off x="5701353" y="3241358"/>
          <a:ext cx="3228833" cy="762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19 Rectángulo redondeado"/>
          <p:cNvSpPr/>
          <p:nvPr/>
        </p:nvSpPr>
        <p:spPr>
          <a:xfrm>
            <a:off x="5652448" y="4424164"/>
            <a:ext cx="33255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21" name="Chart Placeholder 10"/>
          <p:cNvGraphicFramePr>
            <a:graphicFrameLocks/>
          </p:cNvGraphicFramePr>
          <p:nvPr>
            <p:extLst>
              <p:ext uri="{D42A27DB-BD31-4B8C-83A1-F6EECF244321}">
                <p14:modId xmlns:p14="http://schemas.microsoft.com/office/powerpoint/2010/main" val="1590511480"/>
              </p:ext>
            </p:extLst>
          </p:nvPr>
        </p:nvGraphicFramePr>
        <p:xfrm>
          <a:off x="5701353" y="4536758"/>
          <a:ext cx="3228833" cy="762000"/>
        </p:xfrm>
        <a:graphic>
          <a:graphicData uri="http://schemas.openxmlformats.org/drawingml/2006/chart">
            <c:chart xmlns:c="http://schemas.openxmlformats.org/drawingml/2006/chart" xmlns:r="http://schemas.openxmlformats.org/officeDocument/2006/relationships" r:id="rId5"/>
          </a:graphicData>
        </a:graphic>
      </p:graphicFrame>
      <p:sp>
        <p:nvSpPr>
          <p:cNvPr id="22" name="21 CuadroTexto"/>
          <p:cNvSpPr txBox="1"/>
          <p:nvPr/>
        </p:nvSpPr>
        <p:spPr>
          <a:xfrm>
            <a:off x="5749119" y="1641158"/>
            <a:ext cx="2162033" cy="307777"/>
          </a:xfrm>
          <a:prstGeom prst="rect">
            <a:avLst/>
          </a:prstGeom>
          <a:solidFill>
            <a:schemeClr val="bg1"/>
          </a:solidFill>
        </p:spPr>
        <p:txBody>
          <a:bodyPr wrap="square" rtlCol="0">
            <a:spAutoFit/>
          </a:bodyPr>
          <a:lstStyle/>
          <a:p>
            <a:r>
              <a:rPr lang="es-ES" sz="1400" i="1" dirty="0" smtClean="0">
                <a:solidFill>
                  <a:schemeClr val="accent1"/>
                </a:solidFill>
              </a:rPr>
              <a:t>% Su hijo la ha resuelto  </a:t>
            </a:r>
            <a:endParaRPr lang="es-ES" sz="1400" i="1" dirty="0">
              <a:solidFill>
                <a:schemeClr val="accent1"/>
              </a:solidFill>
            </a:endParaRPr>
          </a:p>
        </p:txBody>
      </p:sp>
      <p:sp>
        <p:nvSpPr>
          <p:cNvPr id="23" name="22 CuadroTexto"/>
          <p:cNvSpPr txBox="1"/>
          <p:nvPr/>
        </p:nvSpPr>
        <p:spPr>
          <a:xfrm>
            <a:off x="5773573" y="2936558"/>
            <a:ext cx="2366180" cy="307777"/>
          </a:xfrm>
          <a:prstGeom prst="rect">
            <a:avLst/>
          </a:prstGeom>
          <a:solidFill>
            <a:schemeClr val="bg1"/>
          </a:solidFill>
        </p:spPr>
        <p:txBody>
          <a:bodyPr wrap="square" rtlCol="0">
            <a:spAutoFit/>
          </a:bodyPr>
          <a:lstStyle/>
          <a:p>
            <a:r>
              <a:rPr lang="es-ES" sz="1400" i="1" dirty="0" smtClean="0">
                <a:solidFill>
                  <a:schemeClr val="accent1"/>
                </a:solidFill>
              </a:rPr>
              <a:t>% Llaman a los padres</a:t>
            </a:r>
            <a:endParaRPr lang="es-ES" sz="1400" i="1" dirty="0">
              <a:solidFill>
                <a:schemeClr val="accent1"/>
              </a:solidFill>
            </a:endParaRPr>
          </a:p>
        </p:txBody>
      </p:sp>
      <p:sp>
        <p:nvSpPr>
          <p:cNvPr id="24" name="23 CuadroTexto"/>
          <p:cNvSpPr txBox="1"/>
          <p:nvPr/>
        </p:nvSpPr>
        <p:spPr>
          <a:xfrm>
            <a:off x="5773573" y="4228981"/>
            <a:ext cx="2441476" cy="307777"/>
          </a:xfrm>
          <a:prstGeom prst="rect">
            <a:avLst/>
          </a:prstGeom>
          <a:solidFill>
            <a:schemeClr val="bg1"/>
          </a:solidFill>
        </p:spPr>
        <p:txBody>
          <a:bodyPr wrap="square" rtlCol="0">
            <a:spAutoFit/>
          </a:bodyPr>
          <a:lstStyle/>
          <a:p>
            <a:r>
              <a:rPr lang="es-ES" sz="1400" i="1" dirty="0" smtClean="0">
                <a:solidFill>
                  <a:schemeClr val="accent1"/>
                </a:solidFill>
              </a:rPr>
              <a:t>% Le han dado un zumo</a:t>
            </a:r>
            <a:endParaRPr lang="es-ES" sz="1400" i="1" dirty="0">
              <a:solidFill>
                <a:schemeClr val="accent1"/>
              </a:solidFill>
            </a:endParaRPr>
          </a:p>
        </p:txBody>
      </p:sp>
      <p:sp>
        <p:nvSpPr>
          <p:cNvPr id="25" name="Text Box 8"/>
          <p:cNvSpPr txBox="1">
            <a:spLocks noChangeArrowheads="1"/>
          </p:cNvSpPr>
          <p:nvPr/>
        </p:nvSpPr>
        <p:spPr bwMode="auto">
          <a:xfrm>
            <a:off x="6262048" y="5222558"/>
            <a:ext cx="2639705"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cxnSp>
        <p:nvCxnSpPr>
          <p:cNvPr id="4" name="3 Conector recto de flecha"/>
          <p:cNvCxnSpPr/>
          <p:nvPr/>
        </p:nvCxnSpPr>
        <p:spPr>
          <a:xfrm flipV="1">
            <a:off x="6387153" y="1909564"/>
            <a:ext cx="2362200" cy="112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 Box 7"/>
          <p:cNvSpPr txBox="1">
            <a:spLocks noChangeArrowheads="1"/>
          </p:cNvSpPr>
          <p:nvPr/>
        </p:nvSpPr>
        <p:spPr bwMode="auto">
          <a:xfrm>
            <a:off x="457200" y="5906419"/>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 más de la mitad de las ocasiones, las hipoglucemias leves las resuelve el propio niño (62%). Le dan un zumo/refresco es la segunda solución (34%).</a:t>
            </a:r>
            <a:endParaRPr lang="es-ES" i="1" dirty="0">
              <a:solidFill>
                <a:srgbClr val="0070C0"/>
              </a:solidFill>
            </a:endParaRPr>
          </a:p>
        </p:txBody>
      </p:sp>
    </p:spTree>
    <p:extLst>
      <p:ext uri="{BB962C8B-B14F-4D97-AF65-F5344CB8AC3E}">
        <p14:creationId xmlns:p14="http://schemas.microsoft.com/office/powerpoint/2010/main" val="145572805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Número de hipoglucemias graves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55. </a:t>
            </a:r>
            <a:r>
              <a:rPr lang="es-ES" sz="1400" dirty="0">
                <a:solidFill>
                  <a:srgbClr val="616365"/>
                </a:solidFill>
              </a:rPr>
              <a:t>¿Cuántas hipoglucemias graves (alteraciones de conciencia, convulsiones, coma) ha tenido su hijo en el colegio?</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sp>
        <p:nvSpPr>
          <p:cNvPr id="10" name="Text Box 7"/>
          <p:cNvSpPr txBox="1">
            <a:spLocks noChangeArrowheads="1"/>
          </p:cNvSpPr>
          <p:nvPr/>
        </p:nvSpPr>
        <p:spPr bwMode="auto">
          <a:xfrm>
            <a:off x="457200" y="587758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La gran mayoría (91%) no ha sufrido ninguna hipoglucemia grave. Solo un 3% sufrieron más de dos. En estos casos, parece que la solución del colegio es llamar a los padres.</a:t>
            </a:r>
            <a:endParaRPr lang="es-ES" i="1" dirty="0">
              <a:solidFill>
                <a:srgbClr val="0070C0"/>
              </a:solidFill>
            </a:endParaRPr>
          </a:p>
        </p:txBody>
      </p:sp>
      <p:sp>
        <p:nvSpPr>
          <p:cNvPr id="25" name="24 Rectángulo redondeado"/>
          <p:cNvSpPr/>
          <p:nvPr/>
        </p:nvSpPr>
        <p:spPr>
          <a:xfrm>
            <a:off x="5257800" y="1474231"/>
            <a:ext cx="3429000" cy="4117657"/>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26" name="Chart Placeholder 10"/>
          <p:cNvGraphicFramePr>
            <a:graphicFrameLocks/>
          </p:cNvGraphicFramePr>
          <p:nvPr>
            <p:extLst>
              <p:ext uri="{D42A27DB-BD31-4B8C-83A1-F6EECF244321}">
                <p14:modId xmlns:p14="http://schemas.microsoft.com/office/powerpoint/2010/main" val="2081406515"/>
              </p:ext>
            </p:extLst>
          </p:nvPr>
        </p:nvGraphicFramePr>
        <p:xfrm>
          <a:off x="609600" y="1752600"/>
          <a:ext cx="4229100" cy="3676358"/>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 Box 8"/>
          <p:cNvSpPr txBox="1">
            <a:spLocks noChangeArrowheads="1"/>
          </p:cNvSpPr>
          <p:nvPr/>
        </p:nvSpPr>
        <p:spPr bwMode="auto">
          <a:xfrm>
            <a:off x="762000" y="5114498"/>
            <a:ext cx="11430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endParaRPr lang="en-US" sz="1000" dirty="0">
              <a:solidFill>
                <a:srgbClr val="FF0000"/>
              </a:solidFill>
              <a:cs typeface="Arial" pitchFamily="34" charset="0"/>
            </a:endParaRPr>
          </a:p>
        </p:txBody>
      </p:sp>
      <p:graphicFrame>
        <p:nvGraphicFramePr>
          <p:cNvPr id="28" name="1 Objeto"/>
          <p:cNvGraphicFramePr>
            <a:graphicFrameLocks noChangeAspect="1"/>
          </p:cNvGraphicFramePr>
          <p:nvPr>
            <p:extLst>
              <p:ext uri="{D42A27DB-BD31-4B8C-83A1-F6EECF244321}">
                <p14:modId xmlns:p14="http://schemas.microsoft.com/office/powerpoint/2010/main" val="3347606255"/>
              </p:ext>
            </p:extLst>
          </p:nvPr>
        </p:nvGraphicFramePr>
        <p:xfrm>
          <a:off x="5486400" y="2123420"/>
          <a:ext cx="3200400" cy="3520770"/>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 Box 8"/>
          <p:cNvSpPr txBox="1">
            <a:spLocks noChangeArrowheads="1"/>
          </p:cNvSpPr>
          <p:nvPr/>
        </p:nvSpPr>
        <p:spPr bwMode="auto">
          <a:xfrm>
            <a:off x="5791200" y="5468779"/>
            <a:ext cx="26670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Ha tenido alguna hipoglucemia grave (</a:t>
            </a:r>
            <a:r>
              <a:rPr lang="es-ES" sz="1000" dirty="0" smtClean="0">
                <a:solidFill>
                  <a:srgbClr val="FF0000"/>
                </a:solidFill>
                <a:cs typeface="Arial" pitchFamily="34" charset="0"/>
              </a:rPr>
              <a:t>8</a:t>
            </a:r>
            <a:r>
              <a:rPr lang="es-ES" sz="1000" dirty="0" smtClean="0">
                <a:solidFill>
                  <a:srgbClr val="777777"/>
                </a:solidFill>
                <a:cs typeface="Arial" pitchFamily="34" charset="0"/>
              </a:rPr>
              <a:t>)</a:t>
            </a:r>
            <a:endParaRPr lang="es-ES" sz="1000" dirty="0">
              <a:solidFill>
                <a:srgbClr val="FF0000"/>
              </a:solidFill>
              <a:cs typeface="Arial" pitchFamily="34" charset="0"/>
            </a:endParaRPr>
          </a:p>
        </p:txBody>
      </p:sp>
      <p:sp>
        <p:nvSpPr>
          <p:cNvPr id="2" name="1 Rectángulo"/>
          <p:cNvSpPr/>
          <p:nvPr/>
        </p:nvSpPr>
        <p:spPr>
          <a:xfrm>
            <a:off x="5448752" y="1600200"/>
            <a:ext cx="3047096" cy="523220"/>
          </a:xfrm>
          <a:prstGeom prst="rect">
            <a:avLst/>
          </a:prstGeom>
        </p:spPr>
        <p:txBody>
          <a:bodyPr wrap="square">
            <a:spAutoFit/>
          </a:bodyPr>
          <a:lstStyle/>
          <a:p>
            <a:r>
              <a:rPr lang="es-ES" sz="1400" dirty="0">
                <a:solidFill>
                  <a:srgbClr val="616365"/>
                </a:solidFill>
              </a:rPr>
              <a:t>56. ¿Cómo resuelven en el colegio las hipoglucemias graves? </a:t>
            </a:r>
            <a:r>
              <a:rPr lang="es-ES" sz="1400" dirty="0">
                <a:solidFill>
                  <a:srgbClr val="FF3300"/>
                </a:solidFill>
              </a:rPr>
              <a:t>(% múltiple)</a:t>
            </a:r>
          </a:p>
        </p:txBody>
      </p:sp>
      <p:sp>
        <p:nvSpPr>
          <p:cNvPr id="3" name="2 Cerrar llave"/>
          <p:cNvSpPr/>
          <p:nvPr/>
        </p:nvSpPr>
        <p:spPr>
          <a:xfrm>
            <a:off x="4648200" y="4571999"/>
            <a:ext cx="381000" cy="309349"/>
          </a:xfrm>
          <a:prstGeom prst="rightBrace">
            <a:avLst>
              <a:gd name="adj1" fmla="val 11579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4" name="13 Rectángulo"/>
          <p:cNvSpPr/>
          <p:nvPr/>
        </p:nvSpPr>
        <p:spPr>
          <a:xfrm>
            <a:off x="7068177" y="2576602"/>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52%</a:t>
            </a:r>
            <a:endParaRPr lang="es-ES" sz="1200" b="1" dirty="0">
              <a:solidFill>
                <a:srgbClr val="002060"/>
              </a:solidFill>
            </a:endParaRPr>
          </a:p>
        </p:txBody>
      </p:sp>
      <p:sp>
        <p:nvSpPr>
          <p:cNvPr id="15" name="14 Rectángulo"/>
          <p:cNvSpPr/>
          <p:nvPr/>
        </p:nvSpPr>
        <p:spPr>
          <a:xfrm>
            <a:off x="404773" y="5457825"/>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2005</a:t>
            </a:r>
            <a:endParaRPr lang="es-ES" sz="1200" b="1" dirty="0">
              <a:solidFill>
                <a:srgbClr val="002060"/>
              </a:solidFill>
            </a:endParaRPr>
          </a:p>
        </p:txBody>
      </p:sp>
    </p:spTree>
    <p:extLst>
      <p:ext uri="{BB962C8B-B14F-4D97-AF65-F5344CB8AC3E}">
        <p14:creationId xmlns:p14="http://schemas.microsoft.com/office/powerpoint/2010/main" val="45728727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Glucagón</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t>57. ¿En </a:t>
            </a:r>
            <a:r>
              <a:rPr lang="es-ES" sz="1400" dirty="0"/>
              <a:t>el colegio hay </a:t>
            </a:r>
            <a:r>
              <a:rPr lang="es-ES" sz="1400" dirty="0" smtClean="0"/>
              <a:t>glucagón?-</a:t>
            </a:r>
            <a:r>
              <a:rPr lang="es-ES" sz="1400" dirty="0" smtClean="0">
                <a:solidFill>
                  <a:srgbClr val="FF3300"/>
                </a:solidFill>
              </a:rPr>
              <a:t> (Sugerida y única)</a:t>
            </a:r>
          </a:p>
          <a:p>
            <a:pPr marL="88900" indent="-88900">
              <a:spcBef>
                <a:spcPct val="25000"/>
              </a:spcBef>
              <a:buClr>
                <a:srgbClr val="3A5BC4"/>
              </a:buClr>
            </a:pPr>
            <a:r>
              <a:rPr lang="es-ES" sz="1400" dirty="0" smtClean="0"/>
              <a:t>58. ¿Alguien </a:t>
            </a:r>
            <a:r>
              <a:rPr lang="es-ES" sz="1400" dirty="0"/>
              <a:t>en el centro sabe poner el glucagón? </a:t>
            </a:r>
            <a:r>
              <a:rPr lang="es-ES" sz="1400" dirty="0">
                <a:solidFill>
                  <a:srgbClr val="FF3300"/>
                </a:solidFill>
              </a:rPr>
              <a:t>(Sugerida y única)</a:t>
            </a:r>
          </a:p>
          <a:p>
            <a:pPr marL="88900" indent="-88900">
              <a:spcBef>
                <a:spcPct val="25000"/>
              </a:spcBef>
              <a:buClr>
                <a:srgbClr val="3A5BC4"/>
              </a:buClr>
            </a:pPr>
            <a:endParaRPr lang="es-ES" sz="1400" dirty="0"/>
          </a:p>
          <a:p>
            <a:pPr marL="88900" indent="-88900">
              <a:spcBef>
                <a:spcPct val="25000"/>
              </a:spcBef>
              <a:buClr>
                <a:srgbClr val="3A5BC4"/>
              </a:buClr>
            </a:pPr>
            <a:endParaRPr lang="es-ES" sz="1400" dirty="0" smtClean="0">
              <a:solidFill>
                <a:srgbClr val="FF3300"/>
              </a:solidFill>
            </a:endParaRPr>
          </a:p>
        </p:txBody>
      </p:sp>
      <p:sp>
        <p:nvSpPr>
          <p:cNvPr id="10" name="Text Box 7"/>
          <p:cNvSpPr txBox="1">
            <a:spLocks noChangeArrowheads="1"/>
          </p:cNvSpPr>
          <p:nvPr/>
        </p:nvSpPr>
        <p:spPr bwMode="auto">
          <a:xfrm>
            <a:off x="457200" y="580138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 más de la mitad de los colegios hay glucagón (58%). Respecto a la administración, un 46% de los padres declaran que alguien del colegio sabe administrarlo.</a:t>
            </a:r>
            <a:endParaRPr lang="es-ES" i="1" dirty="0">
              <a:solidFill>
                <a:srgbClr val="0070C0"/>
              </a:solidFill>
            </a:endParaRPr>
          </a:p>
        </p:txBody>
      </p:sp>
      <p:graphicFrame>
        <p:nvGraphicFramePr>
          <p:cNvPr id="14" name="Chart Placeholder 10"/>
          <p:cNvGraphicFramePr>
            <a:graphicFrameLocks/>
          </p:cNvGraphicFramePr>
          <p:nvPr>
            <p:extLst>
              <p:ext uri="{D42A27DB-BD31-4B8C-83A1-F6EECF244321}">
                <p14:modId xmlns:p14="http://schemas.microsoft.com/office/powerpoint/2010/main" val="1319065617"/>
              </p:ext>
            </p:extLst>
          </p:nvPr>
        </p:nvGraphicFramePr>
        <p:xfrm>
          <a:off x="989463" y="1981200"/>
          <a:ext cx="6630537" cy="321011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8"/>
          <p:cNvSpPr txBox="1">
            <a:spLocks noChangeArrowheads="1"/>
          </p:cNvSpPr>
          <p:nvPr/>
        </p:nvSpPr>
        <p:spPr bwMode="auto">
          <a:xfrm>
            <a:off x="1141862" y="5256943"/>
            <a:ext cx="1373875"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7" name="6 Rectángulo"/>
          <p:cNvSpPr/>
          <p:nvPr/>
        </p:nvSpPr>
        <p:spPr>
          <a:xfrm>
            <a:off x="2875814" y="3248025"/>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29%</a:t>
            </a:r>
            <a:endParaRPr lang="es-ES" sz="1200" b="1" dirty="0">
              <a:solidFill>
                <a:srgbClr val="002060"/>
              </a:solidFill>
            </a:endParaRPr>
          </a:p>
        </p:txBody>
      </p:sp>
      <p:sp>
        <p:nvSpPr>
          <p:cNvPr id="8" name="7 Rectángulo"/>
          <p:cNvSpPr/>
          <p:nvPr/>
        </p:nvSpPr>
        <p:spPr>
          <a:xfrm>
            <a:off x="5562600" y="2914650"/>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29%</a:t>
            </a:r>
            <a:endParaRPr lang="es-ES" sz="1200" b="1" dirty="0">
              <a:solidFill>
                <a:srgbClr val="002060"/>
              </a:solidFill>
            </a:endParaRPr>
          </a:p>
        </p:txBody>
      </p:sp>
      <p:sp>
        <p:nvSpPr>
          <p:cNvPr id="9" name="8 Rectángulo"/>
          <p:cNvSpPr/>
          <p:nvPr/>
        </p:nvSpPr>
        <p:spPr>
          <a:xfrm>
            <a:off x="404773" y="4572000"/>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2005</a:t>
            </a:r>
            <a:endParaRPr lang="es-ES" sz="1200" b="1" dirty="0">
              <a:solidFill>
                <a:srgbClr val="002060"/>
              </a:solidFill>
            </a:endParaRPr>
          </a:p>
        </p:txBody>
      </p:sp>
    </p:spTree>
    <p:extLst>
      <p:ext uri="{BB962C8B-B14F-4D97-AF65-F5344CB8AC3E}">
        <p14:creationId xmlns:p14="http://schemas.microsoft.com/office/powerpoint/2010/main" val="20355320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Información de diabetes para profesores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3058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t>59. ¿Cree </a:t>
            </a:r>
            <a:r>
              <a:rPr lang="es-ES" sz="1400" dirty="0"/>
              <a:t>oportuno que todos los profesores de niños con diabetes tuvieran información por escrito de los síntomas y pasos a seguir en caso de hipoglucemia?</a:t>
            </a:r>
            <a:r>
              <a:rPr lang="es-ES" sz="1400" dirty="0" smtClean="0">
                <a:solidFill>
                  <a:srgbClr val="FF3300"/>
                </a:solidFill>
              </a:rPr>
              <a:t>(Sugerida y única)</a:t>
            </a:r>
          </a:p>
          <a:p>
            <a:pPr marL="88900" indent="-88900">
              <a:spcBef>
                <a:spcPct val="25000"/>
              </a:spcBef>
              <a:buClr>
                <a:srgbClr val="3A5BC4"/>
              </a:buClr>
            </a:pPr>
            <a:endParaRPr lang="es-ES" sz="1400" dirty="0"/>
          </a:p>
          <a:p>
            <a:pPr marL="88900" indent="-88900">
              <a:spcBef>
                <a:spcPct val="25000"/>
              </a:spcBef>
              <a:buClr>
                <a:srgbClr val="3A5BC4"/>
              </a:buClr>
            </a:pPr>
            <a:endParaRPr lang="es-ES" sz="1400" dirty="0" smtClean="0">
              <a:solidFill>
                <a:srgbClr val="FF3300"/>
              </a:solidFill>
            </a:endParaRPr>
          </a:p>
        </p:txBody>
      </p:sp>
      <p:sp>
        <p:nvSpPr>
          <p:cNvPr id="10" name="Text Box 7"/>
          <p:cNvSpPr txBox="1">
            <a:spLocks noChangeArrowheads="1"/>
          </p:cNvSpPr>
          <p:nvPr/>
        </p:nvSpPr>
        <p:spPr bwMode="auto">
          <a:xfrm>
            <a:off x="457200" y="5728998"/>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Casi la totalidad de los encuestados (96%) cree oportuno que los profesores tuvieran por escrito “el método a seguir” en caso de hipoglucemia.</a:t>
            </a:r>
            <a:endParaRPr lang="es-ES" i="1" dirty="0">
              <a:solidFill>
                <a:srgbClr val="0070C0"/>
              </a:solidFill>
            </a:endParaRPr>
          </a:p>
        </p:txBody>
      </p:sp>
      <p:sp>
        <p:nvSpPr>
          <p:cNvPr id="6" name="5 Rectángulo redondeado"/>
          <p:cNvSpPr/>
          <p:nvPr/>
        </p:nvSpPr>
        <p:spPr>
          <a:xfrm>
            <a:off x="685800" y="1971485"/>
            <a:ext cx="8001000" cy="3328059"/>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7" name="Chart Placeholder 10"/>
          <p:cNvGraphicFramePr>
            <a:graphicFrameLocks/>
          </p:cNvGraphicFramePr>
          <p:nvPr>
            <p:extLst>
              <p:ext uri="{D42A27DB-BD31-4B8C-83A1-F6EECF244321}">
                <p14:modId xmlns:p14="http://schemas.microsoft.com/office/powerpoint/2010/main" val="1367626565"/>
              </p:ext>
            </p:extLst>
          </p:nvPr>
        </p:nvGraphicFramePr>
        <p:xfrm>
          <a:off x="989463" y="1971485"/>
          <a:ext cx="7315433" cy="3514915"/>
        </p:xfrm>
        <a:graphic>
          <a:graphicData uri="http://schemas.openxmlformats.org/drawingml/2006/chart">
            <c:chart xmlns:c="http://schemas.openxmlformats.org/drawingml/2006/chart" xmlns:r="http://schemas.openxmlformats.org/officeDocument/2006/relationships" r:id="rId2"/>
          </a:graphicData>
        </a:graphic>
      </p:graphicFrame>
      <p:sp>
        <p:nvSpPr>
          <p:cNvPr id="9" name="8 CuadroTexto"/>
          <p:cNvSpPr txBox="1"/>
          <p:nvPr/>
        </p:nvSpPr>
        <p:spPr>
          <a:xfrm>
            <a:off x="2247900" y="1819085"/>
            <a:ext cx="1028700" cy="338554"/>
          </a:xfrm>
          <a:prstGeom prst="rect">
            <a:avLst/>
          </a:prstGeom>
          <a:solidFill>
            <a:schemeClr val="bg1"/>
          </a:solidFill>
        </p:spPr>
        <p:txBody>
          <a:bodyPr wrap="square" rtlCol="0">
            <a:spAutoFit/>
          </a:bodyPr>
          <a:lstStyle/>
          <a:p>
            <a:pPr algn="ctr"/>
            <a:r>
              <a:rPr lang="es-ES" sz="1600" i="1" dirty="0" smtClean="0">
                <a:solidFill>
                  <a:schemeClr val="accent1"/>
                </a:solidFill>
              </a:rPr>
              <a:t>% Total</a:t>
            </a:r>
            <a:endParaRPr lang="es-ES" sz="1600" i="1" dirty="0">
              <a:solidFill>
                <a:schemeClr val="accent1"/>
              </a:solidFill>
            </a:endParaRPr>
          </a:p>
        </p:txBody>
      </p:sp>
      <p:sp>
        <p:nvSpPr>
          <p:cNvPr id="11" name="10 CuadroTexto"/>
          <p:cNvSpPr txBox="1"/>
          <p:nvPr/>
        </p:nvSpPr>
        <p:spPr>
          <a:xfrm>
            <a:off x="4838700" y="1819085"/>
            <a:ext cx="3086100" cy="338554"/>
          </a:xfrm>
          <a:prstGeom prst="rect">
            <a:avLst/>
          </a:prstGeom>
          <a:solidFill>
            <a:schemeClr val="bg1"/>
          </a:solidFill>
        </p:spPr>
        <p:txBody>
          <a:bodyPr wrap="square" rtlCol="0">
            <a:spAutoFit/>
          </a:bodyPr>
          <a:lstStyle/>
          <a:p>
            <a:pPr algn="ctr"/>
            <a:r>
              <a:rPr lang="es-ES" sz="1600" i="1" dirty="0" smtClean="0">
                <a:solidFill>
                  <a:schemeClr val="accent1"/>
                </a:solidFill>
              </a:rPr>
              <a:t>% Edad</a:t>
            </a:r>
            <a:endParaRPr lang="es-ES" sz="1600" i="1" dirty="0">
              <a:solidFill>
                <a:schemeClr val="accent1"/>
              </a:solidFill>
            </a:endParaRPr>
          </a:p>
        </p:txBody>
      </p:sp>
      <p:sp>
        <p:nvSpPr>
          <p:cNvPr id="14" name="Text Box 8"/>
          <p:cNvSpPr txBox="1">
            <a:spLocks noChangeArrowheads="1"/>
          </p:cNvSpPr>
          <p:nvPr/>
        </p:nvSpPr>
        <p:spPr bwMode="auto">
          <a:xfrm>
            <a:off x="990600" y="5095685"/>
            <a:ext cx="7314296"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Tree>
    <p:extLst>
      <p:ext uri="{BB962C8B-B14F-4D97-AF65-F5344CB8AC3E}">
        <p14:creationId xmlns:p14="http://schemas.microsoft.com/office/powerpoint/2010/main" val="18740719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533400" y="601980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El 61% de los padres afirma que el centro escolar de sus hijos dispone de un psicólogo u orientador.  Un 19% ha consultado alguna vez por temas relacionados con la diabetes.</a:t>
            </a:r>
            <a:endParaRPr lang="es-ES" i="1" dirty="0">
              <a:solidFill>
                <a:srgbClr val="0070C0"/>
              </a:solidFill>
            </a:endParaRPr>
          </a:p>
        </p:txBody>
      </p:sp>
      <p:sp>
        <p:nvSpPr>
          <p:cNvPr id="14" name="13 Rectángulo redondeado"/>
          <p:cNvSpPr/>
          <p:nvPr/>
        </p:nvSpPr>
        <p:spPr>
          <a:xfrm>
            <a:off x="381000" y="2014953"/>
            <a:ext cx="4114348" cy="358140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14 CuadroTexto"/>
          <p:cNvSpPr txBox="1"/>
          <p:nvPr/>
        </p:nvSpPr>
        <p:spPr>
          <a:xfrm>
            <a:off x="1142548" y="1828800"/>
            <a:ext cx="2667000" cy="584775"/>
          </a:xfrm>
          <a:prstGeom prst="rect">
            <a:avLst/>
          </a:prstGeom>
          <a:solidFill>
            <a:schemeClr val="bg1"/>
          </a:solidFill>
        </p:spPr>
        <p:txBody>
          <a:bodyPr wrap="square" rtlCol="0">
            <a:spAutoFit/>
          </a:bodyPr>
          <a:lstStyle/>
          <a:p>
            <a:pPr algn="ctr"/>
            <a:r>
              <a:rPr lang="es-ES" sz="1600" b="1" i="1" dirty="0" smtClean="0">
                <a:solidFill>
                  <a:schemeClr val="accent1"/>
                </a:solidFill>
              </a:rPr>
              <a:t>¿Cuenta con Psicólogo / orientador?</a:t>
            </a:r>
            <a:endParaRPr lang="es-ES" sz="1600" b="1" i="1" dirty="0">
              <a:solidFill>
                <a:schemeClr val="accent1"/>
              </a:solidFill>
            </a:endParaRPr>
          </a:p>
        </p:txBody>
      </p:sp>
      <p:sp>
        <p:nvSpPr>
          <p:cNvPr id="16" name="Text Box 8"/>
          <p:cNvSpPr txBox="1">
            <a:spLocks noChangeArrowheads="1"/>
          </p:cNvSpPr>
          <p:nvPr/>
        </p:nvSpPr>
        <p:spPr bwMode="auto">
          <a:xfrm>
            <a:off x="1981200" y="5334000"/>
            <a:ext cx="9906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Total (89)</a:t>
            </a:r>
            <a:endParaRPr lang="es-ES" sz="1000" dirty="0">
              <a:solidFill>
                <a:srgbClr val="FF0000"/>
              </a:solidFill>
              <a:cs typeface="Arial" pitchFamily="34" charset="0"/>
            </a:endParaRPr>
          </a:p>
        </p:txBody>
      </p:sp>
      <p:sp>
        <p:nvSpPr>
          <p:cNvPr id="18" name="17 Rectángulo redondeado"/>
          <p:cNvSpPr/>
          <p:nvPr/>
        </p:nvSpPr>
        <p:spPr>
          <a:xfrm>
            <a:off x="4801052" y="2021020"/>
            <a:ext cx="4114348" cy="358140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18 CuadroTexto"/>
          <p:cNvSpPr txBox="1"/>
          <p:nvPr/>
        </p:nvSpPr>
        <p:spPr>
          <a:xfrm>
            <a:off x="5562600" y="1834867"/>
            <a:ext cx="2667000" cy="338554"/>
          </a:xfrm>
          <a:prstGeom prst="rect">
            <a:avLst/>
          </a:prstGeom>
          <a:solidFill>
            <a:schemeClr val="bg1"/>
          </a:solidFill>
        </p:spPr>
        <p:txBody>
          <a:bodyPr wrap="square" rtlCol="0">
            <a:spAutoFit/>
          </a:bodyPr>
          <a:lstStyle/>
          <a:p>
            <a:pPr algn="ctr"/>
            <a:r>
              <a:rPr lang="es-ES" sz="1600" b="1" i="1" dirty="0" smtClean="0">
                <a:solidFill>
                  <a:schemeClr val="accent1"/>
                </a:solidFill>
              </a:rPr>
              <a:t>¿Han consultado?</a:t>
            </a:r>
            <a:endParaRPr lang="es-ES" sz="1600" b="1" i="1" dirty="0">
              <a:solidFill>
                <a:schemeClr val="accent1"/>
              </a:solidFill>
            </a:endParaRPr>
          </a:p>
        </p:txBody>
      </p:sp>
      <p:graphicFrame>
        <p:nvGraphicFramePr>
          <p:cNvPr id="21" name="Chart Placeholder 10"/>
          <p:cNvGraphicFramePr>
            <a:graphicFrameLocks/>
          </p:cNvGraphicFramePr>
          <p:nvPr>
            <p:extLst>
              <p:ext uri="{D42A27DB-BD31-4B8C-83A1-F6EECF244321}">
                <p14:modId xmlns:p14="http://schemas.microsoft.com/office/powerpoint/2010/main" val="502553961"/>
              </p:ext>
            </p:extLst>
          </p:nvPr>
        </p:nvGraphicFramePr>
        <p:xfrm>
          <a:off x="4425739" y="2348398"/>
          <a:ext cx="4153804" cy="3290402"/>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Box 8"/>
          <p:cNvSpPr txBox="1">
            <a:spLocks noChangeArrowheads="1"/>
          </p:cNvSpPr>
          <p:nvPr/>
        </p:nvSpPr>
        <p:spPr bwMode="auto">
          <a:xfrm>
            <a:off x="5791200" y="5316379"/>
            <a:ext cx="25908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Cuentan con psicólogo orientador (54)</a:t>
            </a:r>
            <a:endParaRPr lang="es-ES" sz="1000" dirty="0">
              <a:solidFill>
                <a:srgbClr val="FF0000"/>
              </a:solidFill>
              <a:cs typeface="Arial" pitchFamily="34" charset="0"/>
            </a:endParaRPr>
          </a:p>
        </p:txBody>
      </p:sp>
      <p:sp>
        <p:nvSpPr>
          <p:cNvPr id="22"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t>60. ¿Cuenta </a:t>
            </a:r>
            <a:r>
              <a:rPr lang="es-ES" sz="1400" dirty="0"/>
              <a:t>el colegio con la ayuda de un psicólogo / orientador?</a:t>
            </a:r>
            <a:r>
              <a:rPr lang="es-ES" sz="1400" dirty="0" smtClean="0">
                <a:solidFill>
                  <a:srgbClr val="FF3300"/>
                </a:solidFill>
              </a:rPr>
              <a:t>(Sugerida y única)</a:t>
            </a:r>
          </a:p>
          <a:p>
            <a:pPr marL="88900" indent="-88900">
              <a:spcBef>
                <a:spcPct val="25000"/>
              </a:spcBef>
              <a:buClr>
                <a:srgbClr val="3A5BC4"/>
              </a:buClr>
            </a:pPr>
            <a:r>
              <a:rPr lang="es-ES" sz="1400" dirty="0"/>
              <a:t>62. ¿Usted o su hijo ha consultado alguna vez al psicólogo / orientador sobre la diabetes? </a:t>
            </a:r>
            <a:r>
              <a:rPr lang="es-ES" sz="1400" dirty="0">
                <a:solidFill>
                  <a:srgbClr val="FF3300"/>
                </a:solidFill>
              </a:rPr>
              <a:t>(Sugerida y única</a:t>
            </a:r>
            <a:endParaRPr lang="es-ES" sz="1400" dirty="0" smtClean="0">
              <a:solidFill>
                <a:srgbClr val="FF3300"/>
              </a:solidFill>
            </a:endParaRPr>
          </a:p>
          <a:p>
            <a:pPr marL="88900" indent="-88900">
              <a:spcBef>
                <a:spcPct val="25000"/>
              </a:spcBef>
              <a:buClr>
                <a:srgbClr val="3A5BC4"/>
              </a:buClr>
            </a:pPr>
            <a:endParaRPr lang="es-ES" sz="1400" dirty="0"/>
          </a:p>
          <a:p>
            <a:pPr marL="88900" indent="-88900">
              <a:spcBef>
                <a:spcPct val="25000"/>
              </a:spcBef>
              <a:buClr>
                <a:srgbClr val="3A5BC4"/>
              </a:buClr>
            </a:pPr>
            <a:endParaRPr lang="es-ES" sz="1400" dirty="0" smtClean="0">
              <a:solidFill>
                <a:srgbClr val="FF3300"/>
              </a:solidFill>
            </a:endParaRPr>
          </a:p>
        </p:txBody>
      </p:sp>
      <p:sp>
        <p:nvSpPr>
          <p:cNvPr id="23"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Ayuda en el colegio</a:t>
            </a:r>
            <a:endParaRPr lang="es-ES_tradnl" sz="2400" dirty="0">
              <a:solidFill>
                <a:srgbClr val="0099FF"/>
              </a:solidFill>
              <a:ea typeface="ＭＳ Ｐゴシック" charset="-128"/>
            </a:endParaRPr>
          </a:p>
        </p:txBody>
      </p:sp>
      <p:graphicFrame>
        <p:nvGraphicFramePr>
          <p:cNvPr id="24" name="Chart Placeholder 10"/>
          <p:cNvGraphicFramePr>
            <a:graphicFrameLocks/>
          </p:cNvGraphicFramePr>
          <p:nvPr>
            <p:extLst>
              <p:ext uri="{D42A27DB-BD31-4B8C-83A1-F6EECF244321}">
                <p14:modId xmlns:p14="http://schemas.microsoft.com/office/powerpoint/2010/main" val="3058277997"/>
              </p:ext>
            </p:extLst>
          </p:nvPr>
        </p:nvGraphicFramePr>
        <p:xfrm>
          <a:off x="42766" y="2266511"/>
          <a:ext cx="4153804" cy="3290402"/>
        </p:xfrm>
        <a:graphic>
          <a:graphicData uri="http://schemas.openxmlformats.org/drawingml/2006/chart">
            <c:chart xmlns:c="http://schemas.openxmlformats.org/drawingml/2006/chart" xmlns:r="http://schemas.openxmlformats.org/officeDocument/2006/relationships" r:id="rId3"/>
          </a:graphicData>
        </a:graphic>
      </p:graphicFrame>
      <p:sp>
        <p:nvSpPr>
          <p:cNvPr id="2" name="1 Flecha derecha"/>
          <p:cNvSpPr/>
          <p:nvPr/>
        </p:nvSpPr>
        <p:spPr>
          <a:xfrm>
            <a:off x="3429000" y="3657600"/>
            <a:ext cx="1066800" cy="381000"/>
          </a:xfrm>
          <a:prstGeom prst="rightArrow">
            <a:avLst/>
          </a:prstGeom>
          <a:solidFill>
            <a:srgbClr val="2185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9433615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533400" y="601980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El 28% de los padres afirma que el centro escolar de sus hijos dispone de un enfermero, al que han consultado en el 60% de los casos por la diabetes.</a:t>
            </a:r>
            <a:endParaRPr lang="es-ES" i="1" dirty="0">
              <a:solidFill>
                <a:srgbClr val="0070C0"/>
              </a:solidFill>
            </a:endParaRPr>
          </a:p>
        </p:txBody>
      </p:sp>
      <p:sp>
        <p:nvSpPr>
          <p:cNvPr id="14" name="13 Rectángulo redondeado"/>
          <p:cNvSpPr/>
          <p:nvPr/>
        </p:nvSpPr>
        <p:spPr>
          <a:xfrm>
            <a:off x="381000" y="2014953"/>
            <a:ext cx="4114348" cy="358140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14 CuadroTexto"/>
          <p:cNvSpPr txBox="1"/>
          <p:nvPr/>
        </p:nvSpPr>
        <p:spPr>
          <a:xfrm>
            <a:off x="1142548" y="1828800"/>
            <a:ext cx="2667000" cy="338554"/>
          </a:xfrm>
          <a:prstGeom prst="rect">
            <a:avLst/>
          </a:prstGeom>
          <a:solidFill>
            <a:schemeClr val="bg1"/>
          </a:solidFill>
        </p:spPr>
        <p:txBody>
          <a:bodyPr wrap="square" rtlCol="0">
            <a:spAutoFit/>
          </a:bodyPr>
          <a:lstStyle/>
          <a:p>
            <a:pPr algn="ctr"/>
            <a:r>
              <a:rPr lang="es-ES" sz="1600" b="1" i="1" dirty="0" smtClean="0">
                <a:solidFill>
                  <a:schemeClr val="accent1"/>
                </a:solidFill>
              </a:rPr>
              <a:t>¿Cuenta con Enfermero?</a:t>
            </a:r>
            <a:endParaRPr lang="es-ES" sz="1600" b="1" i="1" dirty="0">
              <a:solidFill>
                <a:schemeClr val="accent1"/>
              </a:solidFill>
            </a:endParaRPr>
          </a:p>
        </p:txBody>
      </p:sp>
      <p:sp>
        <p:nvSpPr>
          <p:cNvPr id="16" name="Text Box 8"/>
          <p:cNvSpPr txBox="1">
            <a:spLocks noChangeArrowheads="1"/>
          </p:cNvSpPr>
          <p:nvPr/>
        </p:nvSpPr>
        <p:spPr bwMode="auto">
          <a:xfrm>
            <a:off x="1981200" y="5334000"/>
            <a:ext cx="9906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Total (89)</a:t>
            </a:r>
            <a:endParaRPr lang="es-ES" sz="1000" dirty="0">
              <a:solidFill>
                <a:srgbClr val="FF0000"/>
              </a:solidFill>
              <a:cs typeface="Arial" pitchFamily="34" charset="0"/>
            </a:endParaRPr>
          </a:p>
        </p:txBody>
      </p:sp>
      <p:sp>
        <p:nvSpPr>
          <p:cNvPr id="18" name="17 Rectángulo redondeado"/>
          <p:cNvSpPr/>
          <p:nvPr/>
        </p:nvSpPr>
        <p:spPr>
          <a:xfrm>
            <a:off x="4801052" y="2021020"/>
            <a:ext cx="4114348" cy="3581401"/>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18 CuadroTexto"/>
          <p:cNvSpPr txBox="1"/>
          <p:nvPr/>
        </p:nvSpPr>
        <p:spPr>
          <a:xfrm>
            <a:off x="5562600" y="1834867"/>
            <a:ext cx="2667000" cy="338554"/>
          </a:xfrm>
          <a:prstGeom prst="rect">
            <a:avLst/>
          </a:prstGeom>
          <a:solidFill>
            <a:schemeClr val="bg1"/>
          </a:solidFill>
        </p:spPr>
        <p:txBody>
          <a:bodyPr wrap="square" rtlCol="0">
            <a:spAutoFit/>
          </a:bodyPr>
          <a:lstStyle/>
          <a:p>
            <a:pPr algn="ctr"/>
            <a:r>
              <a:rPr lang="es-ES" sz="1600" b="1" i="1" dirty="0" smtClean="0">
                <a:solidFill>
                  <a:schemeClr val="accent1"/>
                </a:solidFill>
              </a:rPr>
              <a:t>¿Han consultado?</a:t>
            </a:r>
            <a:endParaRPr lang="es-ES" sz="1600" b="1" i="1" dirty="0">
              <a:solidFill>
                <a:schemeClr val="accent1"/>
              </a:solidFill>
            </a:endParaRPr>
          </a:p>
        </p:txBody>
      </p:sp>
      <p:graphicFrame>
        <p:nvGraphicFramePr>
          <p:cNvPr id="21" name="Chart Placeholder 10"/>
          <p:cNvGraphicFramePr>
            <a:graphicFrameLocks/>
          </p:cNvGraphicFramePr>
          <p:nvPr>
            <p:extLst>
              <p:ext uri="{D42A27DB-BD31-4B8C-83A1-F6EECF244321}">
                <p14:modId xmlns:p14="http://schemas.microsoft.com/office/powerpoint/2010/main" val="708588596"/>
              </p:ext>
            </p:extLst>
          </p:nvPr>
        </p:nvGraphicFramePr>
        <p:xfrm>
          <a:off x="4425739" y="2348398"/>
          <a:ext cx="4153804" cy="3290402"/>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Box 8"/>
          <p:cNvSpPr txBox="1">
            <a:spLocks noChangeArrowheads="1"/>
          </p:cNvSpPr>
          <p:nvPr/>
        </p:nvSpPr>
        <p:spPr bwMode="auto">
          <a:xfrm>
            <a:off x="5714096" y="5316378"/>
            <a:ext cx="25908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Cuentan con enfermero </a:t>
            </a:r>
            <a:r>
              <a:rPr lang="es-ES" sz="1000" dirty="0" smtClean="0">
                <a:solidFill>
                  <a:srgbClr val="FF0000"/>
                </a:solidFill>
                <a:cs typeface="Arial" pitchFamily="34" charset="0"/>
              </a:rPr>
              <a:t>(25)</a:t>
            </a:r>
            <a:endParaRPr lang="es-ES" sz="1000" dirty="0">
              <a:solidFill>
                <a:srgbClr val="FF0000"/>
              </a:solidFill>
              <a:cs typeface="Arial" pitchFamily="34" charset="0"/>
            </a:endParaRPr>
          </a:p>
        </p:txBody>
      </p:sp>
      <p:sp>
        <p:nvSpPr>
          <p:cNvPr id="23"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3. Ayuda en el colegio</a:t>
            </a:r>
            <a:endParaRPr lang="es-ES_tradnl" sz="2400" dirty="0">
              <a:solidFill>
                <a:srgbClr val="0099FF"/>
              </a:solidFill>
              <a:ea typeface="ＭＳ Ｐゴシック" charset="-128"/>
            </a:endParaRPr>
          </a:p>
        </p:txBody>
      </p:sp>
      <p:graphicFrame>
        <p:nvGraphicFramePr>
          <p:cNvPr id="24" name="Chart Placeholder 10"/>
          <p:cNvGraphicFramePr>
            <a:graphicFrameLocks/>
          </p:cNvGraphicFramePr>
          <p:nvPr>
            <p:extLst>
              <p:ext uri="{D42A27DB-BD31-4B8C-83A1-F6EECF244321}">
                <p14:modId xmlns:p14="http://schemas.microsoft.com/office/powerpoint/2010/main" val="487175801"/>
              </p:ext>
            </p:extLst>
          </p:nvPr>
        </p:nvGraphicFramePr>
        <p:xfrm>
          <a:off x="42766" y="2266511"/>
          <a:ext cx="4153804" cy="3290402"/>
        </p:xfrm>
        <a:graphic>
          <a:graphicData uri="http://schemas.openxmlformats.org/drawingml/2006/chart">
            <c:chart xmlns:c="http://schemas.openxmlformats.org/drawingml/2006/chart" xmlns:r="http://schemas.openxmlformats.org/officeDocument/2006/relationships" r:id="rId3"/>
          </a:graphicData>
        </a:graphic>
      </p:graphicFrame>
      <p:sp>
        <p:nvSpPr>
          <p:cNvPr id="2" name="1 Flecha derecha"/>
          <p:cNvSpPr/>
          <p:nvPr/>
        </p:nvSpPr>
        <p:spPr>
          <a:xfrm>
            <a:off x="3428548" y="4191000"/>
            <a:ext cx="1066800" cy="381000"/>
          </a:xfrm>
          <a:prstGeom prst="rightArrow">
            <a:avLst/>
          </a:prstGeom>
          <a:solidFill>
            <a:srgbClr val="2185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t>61. ¿Cuenta </a:t>
            </a:r>
            <a:r>
              <a:rPr lang="es-ES" sz="1400" dirty="0"/>
              <a:t>el colegio con la ayuda de un </a:t>
            </a:r>
            <a:r>
              <a:rPr lang="es-ES" sz="1400" dirty="0" smtClean="0"/>
              <a:t>enfermero?</a:t>
            </a:r>
            <a:r>
              <a:rPr lang="es-ES" sz="1400" dirty="0" smtClean="0">
                <a:solidFill>
                  <a:srgbClr val="FF3300"/>
                </a:solidFill>
              </a:rPr>
              <a:t>(Sugerida y única)</a:t>
            </a:r>
          </a:p>
          <a:p>
            <a:pPr marL="88900" indent="-88900">
              <a:spcBef>
                <a:spcPct val="25000"/>
              </a:spcBef>
              <a:buClr>
                <a:srgbClr val="3A5BC4"/>
              </a:buClr>
            </a:pPr>
            <a:r>
              <a:rPr lang="es-ES" sz="1400" dirty="0" smtClean="0"/>
              <a:t>63. </a:t>
            </a:r>
            <a:r>
              <a:rPr lang="es-ES" sz="1400" dirty="0"/>
              <a:t>¿Usted o su hijo ha consultado alguna vez al </a:t>
            </a:r>
            <a:r>
              <a:rPr lang="es-ES" sz="1400" dirty="0" smtClean="0"/>
              <a:t>enfermero </a:t>
            </a:r>
            <a:r>
              <a:rPr lang="es-ES" sz="1400" dirty="0"/>
              <a:t>sobre la diabetes? </a:t>
            </a:r>
            <a:r>
              <a:rPr lang="es-ES" sz="1400" dirty="0">
                <a:solidFill>
                  <a:srgbClr val="FF3300"/>
                </a:solidFill>
              </a:rPr>
              <a:t>(Sugerida y única</a:t>
            </a:r>
            <a:r>
              <a:rPr lang="es-ES" sz="1400" dirty="0" smtClean="0">
                <a:solidFill>
                  <a:srgbClr val="FF3300"/>
                </a:solidFill>
              </a:rPr>
              <a:t>)</a:t>
            </a:r>
            <a:endParaRPr lang="es-ES" sz="1400" dirty="0"/>
          </a:p>
          <a:p>
            <a:pPr marL="88900" indent="-88900">
              <a:spcBef>
                <a:spcPct val="25000"/>
              </a:spcBef>
              <a:buClr>
                <a:srgbClr val="3A5BC4"/>
              </a:buClr>
            </a:pPr>
            <a:endParaRPr lang="es-ES" sz="1400" dirty="0" smtClean="0">
              <a:solidFill>
                <a:srgbClr val="FF3300"/>
              </a:solidFill>
            </a:endParaRPr>
          </a:p>
        </p:txBody>
      </p:sp>
      <p:sp>
        <p:nvSpPr>
          <p:cNvPr id="22" name="21 Rectángulo"/>
          <p:cNvSpPr/>
          <p:nvPr/>
        </p:nvSpPr>
        <p:spPr>
          <a:xfrm>
            <a:off x="617109" y="4983004"/>
            <a:ext cx="12116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Si 2005: 20%</a:t>
            </a:r>
            <a:endParaRPr lang="es-ES" sz="1200" b="1" dirty="0">
              <a:solidFill>
                <a:srgbClr val="002060"/>
              </a:solidFill>
            </a:endParaRPr>
          </a:p>
        </p:txBody>
      </p:sp>
    </p:spTree>
    <p:extLst>
      <p:ext uri="{BB962C8B-B14F-4D97-AF65-F5344CB8AC3E}">
        <p14:creationId xmlns:p14="http://schemas.microsoft.com/office/powerpoint/2010/main" val="187329326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8990" y="3038773"/>
            <a:ext cx="6978810" cy="1694854"/>
          </a:xfrm>
        </p:spPr>
        <p:txBody>
          <a:bodyPr>
            <a:normAutofit/>
          </a:bodyPr>
          <a:lstStyle/>
          <a:p>
            <a:r>
              <a:rPr lang="en-US" dirty="0" smtClean="0"/>
              <a:t>3. </a:t>
            </a:r>
            <a:r>
              <a:rPr lang="en-US" dirty="0" err="1" smtClean="0"/>
              <a:t>Análisis</a:t>
            </a:r>
            <a:r>
              <a:rPr lang="en-US" dirty="0" smtClean="0"/>
              <a:t> de RESULTADOS</a:t>
            </a:r>
            <a:br>
              <a:rPr lang="en-US" dirty="0" smtClean="0"/>
            </a:br>
            <a:r>
              <a:rPr lang="en-US" dirty="0"/>
              <a:t/>
            </a:r>
            <a:br>
              <a:rPr lang="en-US" dirty="0"/>
            </a:br>
            <a:r>
              <a:rPr lang="en-US" sz="2800" b="1" i="1" dirty="0" smtClean="0"/>
              <a:t>4. </a:t>
            </a:r>
            <a:r>
              <a:rPr lang="en-US" sz="2800" b="1" i="1" dirty="0" err="1" smtClean="0"/>
              <a:t>Sobre</a:t>
            </a:r>
            <a:r>
              <a:rPr lang="en-US" sz="2800" b="1" i="1" dirty="0" smtClean="0"/>
              <a:t> la </a:t>
            </a:r>
            <a:r>
              <a:rPr lang="en-US" sz="2800" b="1" i="1" dirty="0" err="1" smtClean="0"/>
              <a:t>alimentación</a:t>
            </a:r>
            <a:endParaRPr lang="en-US" sz="2800" b="1" i="1" dirty="0"/>
          </a:p>
        </p:txBody>
      </p:sp>
    </p:spTree>
    <p:extLst>
      <p:ext uri="{BB962C8B-B14F-4D97-AF65-F5344CB8AC3E}">
        <p14:creationId xmlns:p14="http://schemas.microsoft.com/office/powerpoint/2010/main" val="1226594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685800" y="1751857"/>
            <a:ext cx="8001000" cy="3539782"/>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13 CuadroTexto"/>
          <p:cNvSpPr txBox="1"/>
          <p:nvPr/>
        </p:nvSpPr>
        <p:spPr>
          <a:xfrm>
            <a:off x="2247900" y="1582579"/>
            <a:ext cx="1028700" cy="338554"/>
          </a:xfrm>
          <a:prstGeom prst="rect">
            <a:avLst/>
          </a:prstGeom>
          <a:solidFill>
            <a:schemeClr val="bg1"/>
          </a:solidFill>
        </p:spPr>
        <p:txBody>
          <a:bodyPr wrap="square" rtlCol="0">
            <a:spAutoFit/>
          </a:bodyPr>
          <a:lstStyle/>
          <a:p>
            <a:pPr algn="ctr"/>
            <a:r>
              <a:rPr lang="es-ES" sz="1600" i="1" dirty="0" smtClean="0">
                <a:solidFill>
                  <a:schemeClr val="accent1"/>
                </a:solidFill>
              </a:rPr>
              <a:t>% Total</a:t>
            </a:r>
            <a:endParaRPr lang="es-ES" sz="1600" i="1" dirty="0">
              <a:solidFill>
                <a:schemeClr val="accent1"/>
              </a:solidFill>
            </a:endParaRPr>
          </a:p>
        </p:txBody>
      </p:sp>
      <p:sp>
        <p:nvSpPr>
          <p:cNvPr id="15" name="14 CuadroTexto"/>
          <p:cNvSpPr txBox="1"/>
          <p:nvPr/>
        </p:nvSpPr>
        <p:spPr>
          <a:xfrm>
            <a:off x="4838700" y="1582579"/>
            <a:ext cx="3086100" cy="338554"/>
          </a:xfrm>
          <a:prstGeom prst="rect">
            <a:avLst/>
          </a:prstGeom>
          <a:solidFill>
            <a:schemeClr val="bg1"/>
          </a:solidFill>
        </p:spPr>
        <p:txBody>
          <a:bodyPr wrap="square" rtlCol="0">
            <a:spAutoFit/>
          </a:bodyPr>
          <a:lstStyle/>
          <a:p>
            <a:pPr algn="ctr"/>
            <a:r>
              <a:rPr lang="es-ES" sz="1600" i="1" dirty="0" smtClean="0">
                <a:solidFill>
                  <a:schemeClr val="accent1"/>
                </a:solidFill>
              </a:rPr>
              <a:t>% Edad</a:t>
            </a:r>
            <a:endParaRPr lang="es-ES" sz="1600" i="1" dirty="0">
              <a:solidFill>
                <a:schemeClr val="accent1"/>
              </a:solidFill>
            </a:endParaRPr>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4. Comedor del colegio</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10901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64. ¿Su </a:t>
            </a:r>
            <a:r>
              <a:rPr lang="es-ES" sz="1400" dirty="0">
                <a:solidFill>
                  <a:srgbClr val="616365"/>
                </a:solidFill>
              </a:rPr>
              <a:t>hijo come en el colegio</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a:t>
            </a:r>
            <a:r>
              <a:rPr lang="es-ES" sz="1400" dirty="0">
                <a:solidFill>
                  <a:srgbClr val="FF3300"/>
                </a:solidFill>
              </a:rPr>
              <a:t>única</a:t>
            </a:r>
            <a:r>
              <a:rPr lang="es-ES" sz="1400" dirty="0" smtClean="0">
                <a:solidFill>
                  <a:srgbClr val="FF3300"/>
                </a:solidFill>
              </a:rPr>
              <a:t>)</a:t>
            </a:r>
            <a:endParaRPr lang="es-ES" sz="1400" dirty="0">
              <a:solidFill>
                <a:srgbClr val="FF3300"/>
              </a:solidFill>
            </a:endParaRPr>
          </a:p>
        </p:txBody>
      </p:sp>
      <p:graphicFrame>
        <p:nvGraphicFramePr>
          <p:cNvPr id="6" name="Chart Placeholder 10"/>
          <p:cNvGraphicFramePr>
            <a:graphicFrameLocks/>
          </p:cNvGraphicFramePr>
          <p:nvPr>
            <p:extLst>
              <p:ext uri="{D42A27DB-BD31-4B8C-83A1-F6EECF244321}">
                <p14:modId xmlns:p14="http://schemas.microsoft.com/office/powerpoint/2010/main" val="4121308751"/>
              </p:ext>
            </p:extLst>
          </p:nvPr>
        </p:nvGraphicFramePr>
        <p:xfrm>
          <a:off x="-571499" y="2115979"/>
          <a:ext cx="8876395" cy="321011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838200" y="5882886"/>
            <a:ext cx="6477000" cy="307777"/>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El 69% de los niños con diabetes no come en el colegio.</a:t>
            </a:r>
            <a:endParaRPr lang="es-ES" i="1" dirty="0">
              <a:solidFill>
                <a:srgbClr val="FFCD00"/>
              </a:solidFill>
            </a:endParaRPr>
          </a:p>
        </p:txBody>
      </p:sp>
      <p:sp>
        <p:nvSpPr>
          <p:cNvPr id="17" name="Text Box 8"/>
          <p:cNvSpPr txBox="1">
            <a:spLocks noChangeArrowheads="1"/>
          </p:cNvSpPr>
          <p:nvPr/>
        </p:nvSpPr>
        <p:spPr bwMode="auto">
          <a:xfrm>
            <a:off x="1143904" y="5163979"/>
            <a:ext cx="7314296"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Tree>
    <p:extLst>
      <p:ext uri="{BB962C8B-B14F-4D97-AF65-F5344CB8AC3E}">
        <p14:creationId xmlns:p14="http://schemas.microsoft.com/office/powerpoint/2010/main" val="36542409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838200" y="800100"/>
            <a:ext cx="7232650"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l"/>
            <a:r>
              <a:rPr lang="es-ES" altLang="es-ES" dirty="0" smtClean="0">
                <a:ea typeface="ＭＳ Ｐゴシック" pitchFamily="34" charset="-128"/>
              </a:rPr>
              <a:t>Ficha técnica (I)</a:t>
            </a:r>
          </a:p>
        </p:txBody>
      </p:sp>
      <p:sp>
        <p:nvSpPr>
          <p:cNvPr id="5" name="Content Placeholder 2"/>
          <p:cNvSpPr>
            <a:spLocks/>
          </p:cNvSpPr>
          <p:nvPr/>
        </p:nvSpPr>
        <p:spPr bwMode="auto">
          <a:xfrm>
            <a:off x="609600" y="1230288"/>
            <a:ext cx="7924800" cy="478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6" tIns="45713" rIns="91426" bIns="45713"/>
          <a:lstStyle>
            <a:lvl1pPr marL="179388" indent="-169863"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marL="0" indent="0" algn="just" eaLnBrk="1" hangingPunct="1"/>
            <a:endParaRPr lang="es-ES" sz="1600" b="0" dirty="0" smtClean="0">
              <a:solidFill>
                <a:srgbClr val="5F5F5F"/>
              </a:solidFill>
              <a:latin typeface="Calibri"/>
            </a:endParaRPr>
          </a:p>
          <a:p>
            <a:pPr marL="0" indent="0" algn="just" eaLnBrk="1" hangingPunct="1"/>
            <a:r>
              <a:rPr lang="es-ES" sz="1600" b="0" dirty="0" smtClean="0">
                <a:solidFill>
                  <a:srgbClr val="5F5F5F"/>
                </a:solidFill>
                <a:latin typeface="Calibri"/>
              </a:rPr>
              <a:t>El </a:t>
            </a:r>
            <a:r>
              <a:rPr lang="es-ES" sz="1600" dirty="0">
                <a:solidFill>
                  <a:srgbClr val="0381CD"/>
                </a:solidFill>
                <a:latin typeface="Calibri" pitchFamily="34" charset="0"/>
                <a:cs typeface="Times New Roman" pitchFamily="18" charset="0"/>
              </a:rPr>
              <a:t>universo </a:t>
            </a:r>
            <a:r>
              <a:rPr lang="es-ES" sz="1600" b="0" dirty="0">
                <a:solidFill>
                  <a:srgbClr val="5F5F5F"/>
                </a:solidFill>
                <a:latin typeface="Calibri"/>
              </a:rPr>
              <a:t>objeto de </a:t>
            </a:r>
            <a:r>
              <a:rPr lang="es-ES" sz="1600" b="0" dirty="0" smtClean="0">
                <a:solidFill>
                  <a:srgbClr val="5F5F5F"/>
                </a:solidFill>
                <a:latin typeface="Calibri"/>
              </a:rPr>
              <a:t>estudio ha estado formado por dos colectivos:</a:t>
            </a:r>
          </a:p>
          <a:p>
            <a:pPr marL="0" indent="0" algn="just" eaLnBrk="1" hangingPunct="1"/>
            <a:endParaRPr lang="es-ES" sz="1600" b="0" dirty="0" smtClean="0">
              <a:solidFill>
                <a:srgbClr val="5F5F5F"/>
              </a:solidFill>
              <a:latin typeface="Calibri"/>
            </a:endParaRPr>
          </a:p>
          <a:p>
            <a:pPr marL="849312" lvl="1" algn="just" eaLnBrk="1" hangingPunct="1">
              <a:buFont typeface="Arial" panose="020B0604020202020204" pitchFamily="34" charset="0"/>
              <a:buChar char="•"/>
            </a:pPr>
            <a:r>
              <a:rPr lang="es-ES" sz="1600" dirty="0">
                <a:solidFill>
                  <a:srgbClr val="0381CD"/>
                </a:solidFill>
                <a:latin typeface="Calibri" pitchFamily="34" charset="0"/>
                <a:cs typeface="Times New Roman" pitchFamily="18" charset="0"/>
              </a:rPr>
              <a:t>Padres con niños con diabetes en edad escolar (</a:t>
            </a:r>
            <a:r>
              <a:rPr lang="es-ES" sz="1600" dirty="0" smtClean="0">
                <a:solidFill>
                  <a:srgbClr val="0381CD"/>
                </a:solidFill>
                <a:latin typeface="Calibri" pitchFamily="34" charset="0"/>
                <a:cs typeface="Times New Roman" pitchFamily="18" charset="0"/>
              </a:rPr>
              <a:t>3-16 </a:t>
            </a:r>
            <a:r>
              <a:rPr lang="es-ES" sz="1600" dirty="0">
                <a:solidFill>
                  <a:srgbClr val="0381CD"/>
                </a:solidFill>
                <a:latin typeface="Calibri" pitchFamily="34" charset="0"/>
                <a:cs typeface="Times New Roman" pitchFamily="18" charset="0"/>
              </a:rPr>
              <a:t>años)</a:t>
            </a:r>
          </a:p>
          <a:p>
            <a:pPr marL="849312" lvl="1" algn="just" eaLnBrk="1" hangingPunct="1">
              <a:buFont typeface="Arial" panose="020B0604020202020204" pitchFamily="34" charset="0"/>
              <a:buChar char="•"/>
            </a:pPr>
            <a:r>
              <a:rPr lang="es-ES" sz="1600" b="0" dirty="0" smtClean="0">
                <a:solidFill>
                  <a:srgbClr val="5F5F5F"/>
                </a:solidFill>
                <a:latin typeface="Calibri"/>
              </a:rPr>
              <a:t>Los </a:t>
            </a:r>
            <a:r>
              <a:rPr lang="es-ES" sz="1600" dirty="0">
                <a:solidFill>
                  <a:srgbClr val="0381CD"/>
                </a:solidFill>
                <a:latin typeface="Calibri" pitchFamily="34" charset="0"/>
                <a:cs typeface="Times New Roman" pitchFamily="18" charset="0"/>
              </a:rPr>
              <a:t>propios niños con Diabetes, con edades entre 6 – 16 </a:t>
            </a:r>
            <a:r>
              <a:rPr lang="es-ES" sz="1600" dirty="0" smtClean="0">
                <a:solidFill>
                  <a:srgbClr val="0381CD"/>
                </a:solidFill>
                <a:latin typeface="Calibri" pitchFamily="34" charset="0"/>
                <a:cs typeface="Times New Roman" pitchFamily="18" charset="0"/>
              </a:rPr>
              <a:t>años</a:t>
            </a:r>
          </a:p>
          <a:p>
            <a:pPr marL="849312" lvl="1" algn="just" eaLnBrk="1" hangingPunct="1">
              <a:buFont typeface="Arial" panose="020B0604020202020204" pitchFamily="34" charset="0"/>
              <a:buChar char="•"/>
            </a:pPr>
            <a:endParaRPr lang="es-ES" sz="1600" b="0" dirty="0">
              <a:solidFill>
                <a:srgbClr val="5F5F5F"/>
              </a:solidFill>
              <a:latin typeface="Calibri"/>
            </a:endParaRPr>
          </a:p>
          <a:p>
            <a:pPr marL="563562" lvl="1" indent="0" algn="just" eaLnBrk="1" hangingPunct="1"/>
            <a:r>
              <a:rPr lang="es-ES" sz="1600" b="0" dirty="0">
                <a:solidFill>
                  <a:srgbClr val="5F5F5F"/>
                </a:solidFill>
                <a:latin typeface="Calibri"/>
              </a:rPr>
              <a:t>En las entrevistas en Madrid la edad se amplió a 18 años.</a:t>
            </a:r>
          </a:p>
          <a:p>
            <a:pPr marL="563562" lvl="1" indent="0" algn="just" eaLnBrk="1" hangingPunct="1"/>
            <a:endParaRPr lang="es-ES" sz="1600" dirty="0">
              <a:solidFill>
                <a:srgbClr val="0381CD"/>
              </a:solidFill>
              <a:latin typeface="Calibri" pitchFamily="34" charset="0"/>
              <a:cs typeface="Times New Roman" pitchFamily="18" charset="0"/>
            </a:endParaRPr>
          </a:p>
          <a:p>
            <a:pPr marL="0" lvl="1" indent="0" algn="just" eaLnBrk="1" hangingPunct="1"/>
            <a:r>
              <a:rPr lang="es-ES" altLang="ja-JP" sz="1600" dirty="0" smtClean="0">
                <a:solidFill>
                  <a:srgbClr val="0381CD"/>
                </a:solidFill>
                <a:latin typeface="Calibri" pitchFamily="34" charset="0"/>
                <a:cs typeface="Times New Roman" pitchFamily="18" charset="0"/>
              </a:rPr>
              <a:t>Metodología</a:t>
            </a:r>
            <a:r>
              <a:rPr lang="es-ES" altLang="ja-JP" sz="1600" dirty="0">
                <a:solidFill>
                  <a:srgbClr val="0381CD"/>
                </a:solidFill>
                <a:latin typeface="Calibri" pitchFamily="34" charset="0"/>
                <a:cs typeface="Times New Roman" pitchFamily="18" charset="0"/>
              </a:rPr>
              <a:t>. </a:t>
            </a:r>
            <a:r>
              <a:rPr lang="es-ES" altLang="ja-JP" sz="1600" b="0" dirty="0" smtClean="0">
                <a:solidFill>
                  <a:srgbClr val="5F5F5F"/>
                </a:solidFill>
                <a:latin typeface="Calibri"/>
              </a:rPr>
              <a:t>Se ha aplicado una </a:t>
            </a:r>
            <a:r>
              <a:rPr lang="es-ES" altLang="ja-JP" sz="1600" dirty="0" smtClean="0">
                <a:solidFill>
                  <a:srgbClr val="5F5F5F"/>
                </a:solidFill>
                <a:latin typeface="Calibri"/>
              </a:rPr>
              <a:t>metodología Cuantitativa</a:t>
            </a:r>
            <a:r>
              <a:rPr lang="es-ES" altLang="ja-JP" sz="1600" b="0" dirty="0" smtClean="0">
                <a:solidFill>
                  <a:srgbClr val="5F5F5F"/>
                </a:solidFill>
                <a:latin typeface="Calibri"/>
              </a:rPr>
              <a:t>, si bien la técnica ha sido diferente en base al área </a:t>
            </a:r>
            <a:r>
              <a:rPr lang="es-ES" altLang="ja-JP" sz="1600" dirty="0" smtClean="0">
                <a:solidFill>
                  <a:srgbClr val="5F5F5F"/>
                </a:solidFill>
                <a:latin typeface="Calibri"/>
              </a:rPr>
              <a:t>geográfica:</a:t>
            </a:r>
            <a:endParaRPr lang="es-ES" altLang="ja-JP" sz="1600" dirty="0">
              <a:solidFill>
                <a:srgbClr val="5F5F5F"/>
              </a:solidFill>
              <a:latin typeface="Calibri"/>
            </a:endParaRPr>
          </a:p>
          <a:p>
            <a:pPr marL="0" lvl="1" indent="0" algn="just" eaLnBrk="1" hangingPunct="1"/>
            <a:endParaRPr lang="es-ES" altLang="ja-JP" sz="1600" b="0" dirty="0">
              <a:solidFill>
                <a:srgbClr val="5F5F5F"/>
              </a:solidFill>
              <a:latin typeface="Calibri"/>
            </a:endParaRPr>
          </a:p>
          <a:p>
            <a:pPr marL="685800" lvl="2" algn="just" eaLnBrk="1" hangingPunct="1">
              <a:buFont typeface="Arial" panose="020B0604020202020204" pitchFamily="34" charset="0"/>
              <a:buChar char="•"/>
            </a:pPr>
            <a:r>
              <a:rPr lang="es-ES" altLang="ja-JP" sz="1600" dirty="0" smtClean="0">
                <a:solidFill>
                  <a:srgbClr val="5F5F5F"/>
                </a:solidFill>
                <a:latin typeface="Calibri"/>
              </a:rPr>
              <a:t>Cuestionarios </a:t>
            </a:r>
            <a:r>
              <a:rPr lang="es-ES" altLang="ja-JP" sz="1600" dirty="0" err="1" smtClean="0">
                <a:solidFill>
                  <a:srgbClr val="5F5F5F"/>
                </a:solidFill>
                <a:latin typeface="Calibri"/>
              </a:rPr>
              <a:t>Autoadministrados</a:t>
            </a:r>
            <a:r>
              <a:rPr lang="es-ES" altLang="ja-JP" sz="1600" dirty="0" smtClean="0">
                <a:solidFill>
                  <a:srgbClr val="5F5F5F"/>
                </a:solidFill>
                <a:latin typeface="Calibri"/>
              </a:rPr>
              <a:t> </a:t>
            </a:r>
            <a:r>
              <a:rPr lang="es-ES" altLang="ja-JP" sz="1600" b="0" dirty="0" smtClean="0">
                <a:solidFill>
                  <a:srgbClr val="5F5F5F"/>
                </a:solidFill>
                <a:latin typeface="Calibri"/>
              </a:rPr>
              <a:t>en la Comunidad de Madrid. </a:t>
            </a:r>
            <a:r>
              <a:rPr lang="es-ES" altLang="es-ES" sz="1600" b="0" dirty="0">
                <a:solidFill>
                  <a:srgbClr val="5F5F5F"/>
                </a:solidFill>
                <a:latin typeface="Calibri"/>
              </a:rPr>
              <a:t>La Fundación se encargó del envío de los cuestionarios a los Hospitales, y de su posterior seguimiento y recepción</a:t>
            </a:r>
            <a:r>
              <a:rPr lang="es-ES" altLang="es-ES" sz="1600" b="0" dirty="0" smtClean="0">
                <a:solidFill>
                  <a:srgbClr val="5F5F5F"/>
                </a:solidFill>
                <a:latin typeface="Calibri"/>
              </a:rPr>
              <a:t>.</a:t>
            </a:r>
          </a:p>
          <a:p>
            <a:pPr marL="685800" lvl="2" algn="just" eaLnBrk="1" hangingPunct="1">
              <a:buFont typeface="Arial" panose="020B0604020202020204" pitchFamily="34" charset="0"/>
              <a:buChar char="•"/>
            </a:pPr>
            <a:r>
              <a:rPr lang="es-ES" altLang="ja-JP" sz="1600" dirty="0">
                <a:solidFill>
                  <a:srgbClr val="5F5F5F"/>
                </a:solidFill>
                <a:latin typeface="Calibri"/>
              </a:rPr>
              <a:t>Entrevistas Online </a:t>
            </a:r>
            <a:r>
              <a:rPr lang="es-ES" altLang="ja-JP" sz="1600" b="0" dirty="0">
                <a:solidFill>
                  <a:srgbClr val="5F5F5F"/>
                </a:solidFill>
                <a:latin typeface="Calibri"/>
              </a:rPr>
              <a:t>a padres con niños con </a:t>
            </a:r>
            <a:r>
              <a:rPr lang="es-ES" altLang="ja-JP" sz="1600" b="0" dirty="0" smtClean="0">
                <a:solidFill>
                  <a:srgbClr val="5F5F5F"/>
                </a:solidFill>
                <a:latin typeface="Calibri"/>
              </a:rPr>
              <a:t>Diabetes en el territorio nacional. Estas </a:t>
            </a:r>
            <a:r>
              <a:rPr lang="es-ES" altLang="ja-JP" sz="1600" b="0" dirty="0">
                <a:solidFill>
                  <a:srgbClr val="5F5F5F"/>
                </a:solidFill>
                <a:latin typeface="Calibri"/>
              </a:rPr>
              <a:t>entrevistas se han obtenido a través de un link al que se accedía a partir de la página Web de la Fundación para la Diabetes.</a:t>
            </a:r>
          </a:p>
          <a:p>
            <a:pPr algn="just" eaLnBrk="1" hangingPunct="1">
              <a:lnSpc>
                <a:spcPct val="90000"/>
              </a:lnSpc>
              <a:spcBef>
                <a:spcPct val="20000"/>
              </a:spcBef>
              <a:buClr>
                <a:srgbClr val="3A5BC4"/>
              </a:buClr>
              <a:buFont typeface="Wingdings" pitchFamily="2" charset="2"/>
              <a:buNone/>
            </a:pPr>
            <a:endParaRPr lang="es-ES" altLang="es-ES" sz="1600" i="1" dirty="0" smtClean="0">
              <a:solidFill>
                <a:schemeClr val="accent1"/>
              </a:solidFill>
              <a:latin typeface="Trebuchet MS" pitchFamily="34" charset="0"/>
            </a:endParaRPr>
          </a:p>
          <a:p>
            <a:pPr marL="0" indent="9525" algn="just" eaLnBrk="1" hangingPunct="1">
              <a:lnSpc>
                <a:spcPct val="90000"/>
              </a:lnSpc>
              <a:spcBef>
                <a:spcPct val="20000"/>
              </a:spcBef>
              <a:buClr>
                <a:srgbClr val="3A5BC4"/>
              </a:buClr>
              <a:buFont typeface="Wingdings" pitchFamily="2" charset="2"/>
              <a:buNone/>
            </a:pPr>
            <a:r>
              <a:rPr lang="es-ES" altLang="es-ES" sz="1600" b="0" dirty="0">
                <a:solidFill>
                  <a:srgbClr val="5F5F5F"/>
                </a:solidFill>
                <a:latin typeface="Calibri"/>
              </a:rPr>
              <a:t>En ambos casos se ha aplicado un cuestionario estructurado diseñado por la Fundación para la Diabetes y Nielsen, de una duración aproximada de </a:t>
            </a:r>
            <a:r>
              <a:rPr lang="es-ES" altLang="es-ES" sz="1600" b="0" dirty="0" smtClean="0">
                <a:solidFill>
                  <a:srgbClr val="5F5F5F"/>
                </a:solidFill>
                <a:latin typeface="Calibri"/>
              </a:rPr>
              <a:t>15-20 </a:t>
            </a:r>
            <a:r>
              <a:rPr lang="es-ES" altLang="es-ES" sz="1600" b="0" dirty="0">
                <a:solidFill>
                  <a:srgbClr val="5F5F5F"/>
                </a:solidFill>
                <a:latin typeface="Calibri"/>
              </a:rPr>
              <a:t>minutos.</a:t>
            </a:r>
          </a:p>
          <a:p>
            <a:pPr algn="just" eaLnBrk="1" hangingPunct="1">
              <a:lnSpc>
                <a:spcPct val="10000"/>
              </a:lnSpc>
              <a:spcBef>
                <a:spcPct val="20000"/>
              </a:spcBef>
              <a:buClr>
                <a:srgbClr val="3A5BC4"/>
              </a:buClr>
              <a:buFont typeface="Wingdings" pitchFamily="2" charset="2"/>
              <a:buNone/>
            </a:pPr>
            <a:endParaRPr lang="es-ES" altLang="es-ES" sz="1600" i="1" dirty="0">
              <a:solidFill>
                <a:schemeClr val="accent1"/>
              </a:solidFill>
              <a:latin typeface="Trebuchet MS" pitchFamily="34" charset="0"/>
            </a:endParaRPr>
          </a:p>
          <a:p>
            <a:pPr algn="just" eaLnBrk="1" hangingPunct="1">
              <a:spcBef>
                <a:spcPct val="20000"/>
              </a:spcBef>
              <a:buClr>
                <a:srgbClr val="3A5BC4"/>
              </a:buClr>
              <a:buFont typeface="Wingdings" pitchFamily="2" charset="2"/>
              <a:buNone/>
            </a:pPr>
            <a:r>
              <a:rPr lang="es-ES" altLang="es-ES" sz="1600" i="1" dirty="0">
                <a:solidFill>
                  <a:schemeClr val="accent1"/>
                </a:solidFill>
                <a:latin typeface="Trebuchet MS" pitchFamily="34" charset="0"/>
              </a:rPr>
              <a:t>	</a:t>
            </a:r>
            <a:endParaRPr lang="es-ES" altLang="ja-JP" sz="1600" b="0" dirty="0" smtClean="0">
              <a:solidFill>
                <a:srgbClr val="616365"/>
              </a:solidFill>
              <a:latin typeface="Calibri" panose="020F0502020204030204" pitchFamily="34" charset="0"/>
              <a:cs typeface="Times New Roman" pitchFamily="18" charset="0"/>
            </a:endParaRPr>
          </a:p>
        </p:txBody>
      </p:sp>
      <p:sp>
        <p:nvSpPr>
          <p:cNvPr id="4" name="3 Rectángulo"/>
          <p:cNvSpPr/>
          <p:nvPr/>
        </p:nvSpPr>
        <p:spPr>
          <a:xfrm>
            <a:off x="609600" y="1456182"/>
            <a:ext cx="8229600" cy="4868417"/>
          </a:xfrm>
          <a:prstGeom prst="rect">
            <a:avLst/>
          </a:prstGeom>
          <a:noFill/>
          <a:ln>
            <a:solidFill>
              <a:srgbClr val="9FDA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rgbClr val="FFFFFF"/>
              </a:solidFill>
            </a:endParaRPr>
          </a:p>
        </p:txBody>
      </p:sp>
      <p:grpSp>
        <p:nvGrpSpPr>
          <p:cNvPr id="12" name="Group 175"/>
          <p:cNvGrpSpPr/>
          <p:nvPr/>
        </p:nvGrpSpPr>
        <p:grpSpPr>
          <a:xfrm>
            <a:off x="7668344" y="44624"/>
            <a:ext cx="936104" cy="896112"/>
            <a:chOff x="747239" y="4805622"/>
            <a:chExt cx="1271016" cy="1271016"/>
          </a:xfrm>
        </p:grpSpPr>
        <p:sp>
          <p:nvSpPr>
            <p:cNvPr id="13" name="Oval 22"/>
            <p:cNvSpPr/>
            <p:nvPr/>
          </p:nvSpPr>
          <p:spPr>
            <a:xfrm>
              <a:off x="747239" y="4805622"/>
              <a:ext cx="1271016" cy="1271016"/>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74" descr="Audience.emf"/>
            <p:cNvPicPr>
              <a:picLocks noChangeAspect="1"/>
            </p:cNvPicPr>
            <p:nvPr/>
          </p:nvPicPr>
          <p:blipFill>
            <a:blip r:embed="rId3" cstate="print"/>
            <a:stretch>
              <a:fillRect/>
            </a:stretch>
          </p:blipFill>
          <p:spPr>
            <a:xfrm>
              <a:off x="934321" y="5180526"/>
              <a:ext cx="896853" cy="521208"/>
            </a:xfrm>
            <a:prstGeom prst="rect">
              <a:avLst/>
            </a:prstGeom>
          </p:spPr>
        </p:pic>
      </p:grpSp>
    </p:spTree>
    <p:extLst>
      <p:ext uri="{BB962C8B-B14F-4D97-AF65-F5344CB8AC3E}">
        <p14:creationId xmlns:p14="http://schemas.microsoft.com/office/powerpoint/2010/main" val="20848846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redondeado"/>
          <p:cNvSpPr/>
          <p:nvPr/>
        </p:nvSpPr>
        <p:spPr>
          <a:xfrm>
            <a:off x="4724852" y="2212723"/>
            <a:ext cx="4114348" cy="3197477"/>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17 CuadroTexto"/>
          <p:cNvSpPr txBox="1"/>
          <p:nvPr/>
        </p:nvSpPr>
        <p:spPr>
          <a:xfrm>
            <a:off x="5486400" y="2026570"/>
            <a:ext cx="2667000" cy="338554"/>
          </a:xfrm>
          <a:prstGeom prst="rect">
            <a:avLst/>
          </a:prstGeom>
          <a:solidFill>
            <a:schemeClr val="bg1"/>
          </a:solidFill>
        </p:spPr>
        <p:txBody>
          <a:bodyPr wrap="square" rtlCol="0">
            <a:spAutoFit/>
          </a:bodyPr>
          <a:lstStyle/>
          <a:p>
            <a:pPr algn="ctr"/>
            <a:r>
              <a:rPr lang="es-ES" sz="1600" b="1" i="1" dirty="0" smtClean="0">
                <a:solidFill>
                  <a:schemeClr val="accent1"/>
                </a:solidFill>
              </a:rPr>
              <a:t>¿Controlan alimentación?</a:t>
            </a:r>
            <a:endParaRPr lang="es-ES" sz="1600" b="1" i="1" dirty="0">
              <a:solidFill>
                <a:schemeClr val="accent1"/>
              </a:solidFill>
            </a:endParaRPr>
          </a:p>
        </p:txBody>
      </p:sp>
      <p:sp>
        <p:nvSpPr>
          <p:cNvPr id="11" name="10 Rectángulo redondeado"/>
          <p:cNvSpPr/>
          <p:nvPr/>
        </p:nvSpPr>
        <p:spPr>
          <a:xfrm>
            <a:off x="381000" y="2212723"/>
            <a:ext cx="4114348" cy="3197477"/>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13 CuadroTexto"/>
          <p:cNvSpPr txBox="1"/>
          <p:nvPr/>
        </p:nvSpPr>
        <p:spPr>
          <a:xfrm>
            <a:off x="1142548" y="2026570"/>
            <a:ext cx="2667000" cy="338554"/>
          </a:xfrm>
          <a:prstGeom prst="rect">
            <a:avLst/>
          </a:prstGeom>
          <a:solidFill>
            <a:schemeClr val="bg1"/>
          </a:solidFill>
        </p:spPr>
        <p:txBody>
          <a:bodyPr wrap="square" rtlCol="0">
            <a:spAutoFit/>
          </a:bodyPr>
          <a:lstStyle/>
          <a:p>
            <a:pPr algn="ctr"/>
            <a:r>
              <a:rPr lang="es-ES" sz="1600" b="1" i="1" dirty="0" smtClean="0">
                <a:solidFill>
                  <a:schemeClr val="accent1"/>
                </a:solidFill>
              </a:rPr>
              <a:t>¿Qué comen?</a:t>
            </a:r>
            <a:endParaRPr lang="es-ES" sz="1600" b="1" i="1" dirty="0">
              <a:solidFill>
                <a:schemeClr val="accent1"/>
              </a:solidFill>
            </a:endParaRPr>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4. Come en el comedor del colegio</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4805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65 </a:t>
            </a:r>
            <a:r>
              <a:rPr lang="es-ES" sz="1400" dirty="0">
                <a:solidFill>
                  <a:srgbClr val="616365"/>
                </a:solidFill>
              </a:rPr>
              <a:t>¿Su hijo lleva la comida de casa o come la del comedor del colegio?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a:t>
            </a:r>
            <a:r>
              <a:rPr lang="es-ES" sz="1400" dirty="0">
                <a:solidFill>
                  <a:srgbClr val="FF3300"/>
                </a:solidFill>
              </a:rPr>
              <a:t>única</a:t>
            </a:r>
            <a:r>
              <a:rPr lang="es-ES" sz="1400" dirty="0" smtClean="0">
                <a:solidFill>
                  <a:srgbClr val="FF3300"/>
                </a:solidFill>
              </a:rPr>
              <a:t>)</a:t>
            </a:r>
            <a:endParaRPr lang="es-ES" sz="1400" dirty="0">
              <a:solidFill>
                <a:srgbClr val="FF3300"/>
              </a:solidFill>
            </a:endParaRPr>
          </a:p>
        </p:txBody>
      </p:sp>
      <p:sp>
        <p:nvSpPr>
          <p:cNvPr id="10" name="Text Box 7"/>
          <p:cNvSpPr txBox="1">
            <a:spLocks noChangeArrowheads="1"/>
          </p:cNvSpPr>
          <p:nvPr/>
        </p:nvSpPr>
        <p:spPr bwMode="auto">
          <a:xfrm>
            <a:off x="457200" y="580138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Solo un 23% de los niños que comen en el comedor se llevan la comida de casa. 7 de cada 10 padres consideran que el comedor controla la comida</a:t>
            </a:r>
            <a:r>
              <a:rPr lang="es-ES" i="1" dirty="0">
                <a:solidFill>
                  <a:srgbClr val="0070C0"/>
                </a:solidFill>
              </a:rPr>
              <a:t>.</a:t>
            </a:r>
          </a:p>
        </p:txBody>
      </p:sp>
      <p:graphicFrame>
        <p:nvGraphicFramePr>
          <p:cNvPr id="16" name="Chart Placeholder 10"/>
          <p:cNvGraphicFramePr>
            <a:graphicFrameLocks/>
          </p:cNvGraphicFramePr>
          <p:nvPr>
            <p:extLst>
              <p:ext uri="{D42A27DB-BD31-4B8C-83A1-F6EECF244321}">
                <p14:modId xmlns:p14="http://schemas.microsoft.com/office/powerpoint/2010/main" val="720844953"/>
              </p:ext>
            </p:extLst>
          </p:nvPr>
        </p:nvGraphicFramePr>
        <p:xfrm>
          <a:off x="727881" y="2663887"/>
          <a:ext cx="3259088" cy="263324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Box 8"/>
          <p:cNvSpPr txBox="1">
            <a:spLocks noChangeArrowheads="1"/>
          </p:cNvSpPr>
          <p:nvPr/>
        </p:nvSpPr>
        <p:spPr bwMode="auto">
          <a:xfrm>
            <a:off x="3691719" y="4998370"/>
            <a:ext cx="1794681"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come en el colegio (</a:t>
            </a:r>
            <a:r>
              <a:rPr lang="es-ES" sz="1000" dirty="0" smtClean="0">
                <a:solidFill>
                  <a:srgbClr val="FF0000"/>
                </a:solidFill>
                <a:cs typeface="Arial" pitchFamily="34" charset="0"/>
              </a:rPr>
              <a:t>26</a:t>
            </a:r>
            <a:r>
              <a:rPr lang="es-ES" sz="1000" dirty="0" smtClean="0">
                <a:solidFill>
                  <a:srgbClr val="777777"/>
                </a:solidFill>
                <a:cs typeface="Arial" pitchFamily="34" charset="0"/>
              </a:rPr>
              <a:t>)</a:t>
            </a:r>
            <a:endParaRPr lang="es-ES" sz="1000" dirty="0">
              <a:solidFill>
                <a:srgbClr val="FF0000"/>
              </a:solidFill>
              <a:cs typeface="Arial" pitchFamily="34" charset="0"/>
            </a:endParaRPr>
          </a:p>
        </p:txBody>
      </p:sp>
      <p:sp>
        <p:nvSpPr>
          <p:cNvPr id="20" name="Rectangle 12"/>
          <p:cNvSpPr>
            <a:spLocks noChangeArrowheads="1"/>
          </p:cNvSpPr>
          <p:nvPr/>
        </p:nvSpPr>
        <p:spPr bwMode="auto">
          <a:xfrm>
            <a:off x="533400" y="1066800"/>
            <a:ext cx="8382000" cy="7853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66. </a:t>
            </a:r>
            <a:r>
              <a:rPr lang="es-ES" sz="1400" dirty="0"/>
              <a:t>¿En el comedor se tiene controlada la alimentación de su hijo (cantidad y comida concreta</a:t>
            </a:r>
            <a:r>
              <a:rPr lang="es-ES" sz="1400" dirty="0" smtClean="0"/>
              <a:t>)? </a:t>
            </a:r>
            <a:r>
              <a:rPr lang="es-ES" sz="1400" dirty="0" smtClean="0">
                <a:solidFill>
                  <a:srgbClr val="FF3300"/>
                </a:solidFill>
              </a:rPr>
              <a:t>(% </a:t>
            </a:r>
            <a:r>
              <a:rPr lang="es-ES" sz="1400" dirty="0">
                <a:solidFill>
                  <a:srgbClr val="FF3300"/>
                </a:solidFill>
              </a:rPr>
              <a:t>- Sugerida y única)</a:t>
            </a:r>
          </a:p>
        </p:txBody>
      </p:sp>
      <p:graphicFrame>
        <p:nvGraphicFramePr>
          <p:cNvPr id="21" name="20 Gráfico"/>
          <p:cNvGraphicFramePr/>
          <p:nvPr>
            <p:extLst>
              <p:ext uri="{D42A27DB-BD31-4B8C-83A1-F6EECF244321}">
                <p14:modId xmlns:p14="http://schemas.microsoft.com/office/powerpoint/2010/main" val="879421377"/>
              </p:ext>
            </p:extLst>
          </p:nvPr>
        </p:nvGraphicFramePr>
        <p:xfrm>
          <a:off x="5066964" y="2636170"/>
          <a:ext cx="3467435" cy="2774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181767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1447800" y="1370977"/>
            <a:ext cx="5257800" cy="4199810"/>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4. No come en el comedor del colegio</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10901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67. </a:t>
            </a:r>
            <a:r>
              <a:rPr lang="es-ES" sz="1400" dirty="0">
                <a:solidFill>
                  <a:srgbClr val="616365"/>
                </a:solidFill>
              </a:rPr>
              <a:t>¿Por qué no come en el colegio</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múltiple)</a:t>
            </a:r>
            <a:endParaRPr lang="es-ES" sz="1400" dirty="0">
              <a:solidFill>
                <a:srgbClr val="FF3300"/>
              </a:solidFill>
            </a:endParaRPr>
          </a:p>
        </p:txBody>
      </p:sp>
      <p:sp>
        <p:nvSpPr>
          <p:cNvPr id="10" name="Text Box 7"/>
          <p:cNvSpPr txBox="1">
            <a:spLocks noChangeArrowheads="1"/>
          </p:cNvSpPr>
          <p:nvPr/>
        </p:nvSpPr>
        <p:spPr bwMode="auto">
          <a:xfrm>
            <a:off x="457200" y="587758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El 69% de los niños con diabetes que no come en el colegio es sobre todo por cercanía al hogar y por asegurar que hace la dieta.</a:t>
            </a:r>
            <a:endParaRPr lang="es-ES" i="1" dirty="0">
              <a:solidFill>
                <a:srgbClr val="0070C0"/>
              </a:solidFill>
            </a:endParaRPr>
          </a:p>
        </p:txBody>
      </p:sp>
      <p:graphicFrame>
        <p:nvGraphicFramePr>
          <p:cNvPr id="6" name="1 Objeto"/>
          <p:cNvGraphicFramePr>
            <a:graphicFrameLocks noChangeAspect="1"/>
          </p:cNvGraphicFramePr>
          <p:nvPr>
            <p:extLst>
              <p:ext uri="{D42A27DB-BD31-4B8C-83A1-F6EECF244321}">
                <p14:modId xmlns:p14="http://schemas.microsoft.com/office/powerpoint/2010/main" val="2866176956"/>
              </p:ext>
            </p:extLst>
          </p:nvPr>
        </p:nvGraphicFramePr>
        <p:xfrm>
          <a:off x="1725305" y="1608387"/>
          <a:ext cx="4332595" cy="40304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430405" y="5248366"/>
            <a:ext cx="19050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no come en el colegio (63)</a:t>
            </a:r>
            <a:endParaRPr lang="es-ES" sz="1000" dirty="0">
              <a:solidFill>
                <a:srgbClr val="FF0000"/>
              </a:solidFill>
              <a:cs typeface="Arial" pitchFamily="34" charset="0"/>
            </a:endParaRPr>
          </a:p>
        </p:txBody>
      </p:sp>
    </p:spTree>
    <p:extLst>
      <p:ext uri="{BB962C8B-B14F-4D97-AF65-F5344CB8AC3E}">
        <p14:creationId xmlns:p14="http://schemas.microsoft.com/office/powerpoint/2010/main" val="100165367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8990" y="3038773"/>
            <a:ext cx="6978810" cy="1694854"/>
          </a:xfrm>
        </p:spPr>
        <p:txBody>
          <a:bodyPr>
            <a:normAutofit fontScale="90000"/>
          </a:bodyPr>
          <a:lstStyle/>
          <a:p>
            <a:r>
              <a:rPr lang="en-US" dirty="0" smtClean="0"/>
              <a:t>3. </a:t>
            </a:r>
            <a:r>
              <a:rPr lang="en-US" dirty="0" err="1" smtClean="0"/>
              <a:t>Análisis</a:t>
            </a:r>
            <a:r>
              <a:rPr lang="en-US" dirty="0" smtClean="0"/>
              <a:t> de RESULTADOS</a:t>
            </a:r>
            <a:br>
              <a:rPr lang="en-US" dirty="0" smtClean="0"/>
            </a:br>
            <a:r>
              <a:rPr lang="en-US" dirty="0"/>
              <a:t/>
            </a:r>
            <a:br>
              <a:rPr lang="en-US" dirty="0"/>
            </a:br>
            <a:r>
              <a:rPr lang="en-US" sz="2800" b="1" i="1" dirty="0" smtClean="0"/>
              <a:t>5. </a:t>
            </a:r>
            <a:r>
              <a:rPr lang="en-US" sz="2800" b="1" i="1" dirty="0" err="1" smtClean="0"/>
              <a:t>Sobre</a:t>
            </a:r>
            <a:r>
              <a:rPr lang="en-US" sz="2800" b="1" i="1" dirty="0" smtClean="0"/>
              <a:t> el </a:t>
            </a:r>
            <a:r>
              <a:rPr lang="en-US" sz="2800" b="1" i="1" dirty="0" err="1" smtClean="0"/>
              <a:t>deporte</a:t>
            </a:r>
            <a:r>
              <a:rPr lang="en-US" sz="2800" b="1" i="1" dirty="0" smtClean="0"/>
              <a:t> y </a:t>
            </a:r>
            <a:r>
              <a:rPr lang="en-US" sz="2800" b="1" i="1" dirty="0" err="1" smtClean="0"/>
              <a:t>actividades</a:t>
            </a:r>
            <a:r>
              <a:rPr lang="en-US" sz="2800" b="1" i="1" dirty="0" smtClean="0"/>
              <a:t> </a:t>
            </a:r>
            <a:r>
              <a:rPr lang="en-US" sz="2800" b="1" i="1" dirty="0" err="1" smtClean="0"/>
              <a:t>extraescolares</a:t>
            </a:r>
            <a:endParaRPr lang="en-US" sz="2800" b="1" i="1" dirty="0"/>
          </a:p>
        </p:txBody>
      </p:sp>
    </p:spTree>
    <p:extLst>
      <p:ext uri="{BB962C8B-B14F-4D97-AF65-F5344CB8AC3E}">
        <p14:creationId xmlns:p14="http://schemas.microsoft.com/office/powerpoint/2010/main" val="1187334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10"/>
          <p:cNvGraphicFramePr>
            <a:graphicFrameLocks/>
          </p:cNvGraphicFramePr>
          <p:nvPr>
            <p:extLst>
              <p:ext uri="{D42A27DB-BD31-4B8C-83A1-F6EECF244321}">
                <p14:modId xmlns:p14="http://schemas.microsoft.com/office/powerpoint/2010/main" val="2651144499"/>
              </p:ext>
            </p:extLst>
          </p:nvPr>
        </p:nvGraphicFramePr>
        <p:xfrm>
          <a:off x="152400" y="1989106"/>
          <a:ext cx="8077200" cy="351491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a:solidFill>
                  <a:srgbClr val="0099FF"/>
                </a:solidFill>
                <a:ea typeface="ＭＳ Ｐゴシック" charset="-128"/>
              </a:rPr>
              <a:t>5</a:t>
            </a:r>
            <a:r>
              <a:rPr lang="es-ES_tradnl" sz="2400" dirty="0" smtClean="0">
                <a:solidFill>
                  <a:srgbClr val="0099FF"/>
                </a:solidFill>
                <a:ea typeface="ＭＳ Ｐゴシック" charset="-128"/>
              </a:rPr>
              <a:t>. Sobre el deporte</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7091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68. ¿Su </a:t>
            </a:r>
            <a:r>
              <a:rPr lang="es-ES" sz="1400" dirty="0">
                <a:solidFill>
                  <a:srgbClr val="616365"/>
                </a:solidFill>
              </a:rPr>
              <a:t>hijo hace deporte con sus compañeros</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a:t>
            </a:r>
            <a:r>
              <a:rPr lang="es-ES" sz="1400" dirty="0">
                <a:solidFill>
                  <a:srgbClr val="FF3300"/>
                </a:solidFill>
              </a:rPr>
              <a:t>única)</a:t>
            </a:r>
          </a:p>
          <a:p>
            <a:pPr marL="88900" indent="-88900">
              <a:spcBef>
                <a:spcPct val="25000"/>
              </a:spcBef>
              <a:buClr>
                <a:srgbClr val="3A5BC4"/>
              </a:buClr>
            </a:pPr>
            <a:r>
              <a:rPr lang="es-ES" sz="1400" dirty="0" smtClean="0">
                <a:solidFill>
                  <a:srgbClr val="616365"/>
                </a:solidFill>
              </a:rPr>
              <a:t>69. ¿Los </a:t>
            </a:r>
            <a:r>
              <a:rPr lang="es-ES" sz="1400" dirty="0">
                <a:solidFill>
                  <a:srgbClr val="616365"/>
                </a:solidFill>
              </a:rPr>
              <a:t>profesores de educación física saben reconocer los síntomas de una hipoglucemia</a:t>
            </a:r>
            <a:r>
              <a:rPr lang="es-ES" sz="1400" dirty="0" smtClean="0">
                <a:solidFill>
                  <a:srgbClr val="616365"/>
                </a:solidFill>
              </a:rPr>
              <a:t>?  </a:t>
            </a:r>
            <a:r>
              <a:rPr lang="es-ES" sz="1400" dirty="0">
                <a:solidFill>
                  <a:srgbClr val="FF3300"/>
                </a:solidFill>
              </a:rPr>
              <a:t>(% Sugerida y </a:t>
            </a:r>
            <a:r>
              <a:rPr lang="es-ES" sz="1400" dirty="0" smtClean="0">
                <a:solidFill>
                  <a:srgbClr val="FF3300"/>
                </a:solidFill>
              </a:rPr>
              <a:t>Única)</a:t>
            </a:r>
          </a:p>
          <a:p>
            <a:pPr marL="88900" indent="-88900">
              <a:spcBef>
                <a:spcPct val="25000"/>
              </a:spcBef>
              <a:buClr>
                <a:srgbClr val="3A5BC4"/>
              </a:buClr>
            </a:pPr>
            <a:r>
              <a:rPr lang="es-ES" sz="1400" dirty="0" smtClean="0">
                <a:solidFill>
                  <a:srgbClr val="616365"/>
                </a:solidFill>
              </a:rPr>
              <a:t>70. ¿Ha </a:t>
            </a:r>
            <a:r>
              <a:rPr lang="es-ES" sz="1400" dirty="0">
                <a:solidFill>
                  <a:srgbClr val="616365"/>
                </a:solidFill>
              </a:rPr>
              <a:t>tenido alguna hipoglucemia a consecuencia del deporte? </a:t>
            </a:r>
            <a:r>
              <a:rPr lang="es-ES" sz="1400" dirty="0">
                <a:solidFill>
                  <a:srgbClr val="FF3300"/>
                </a:solidFill>
              </a:rPr>
              <a:t>(% Sugerida y </a:t>
            </a:r>
            <a:r>
              <a:rPr lang="es-ES" sz="1400" dirty="0" smtClean="0">
                <a:solidFill>
                  <a:srgbClr val="FF3300"/>
                </a:solidFill>
              </a:rPr>
              <a:t>Única)</a:t>
            </a:r>
            <a:endParaRPr lang="es-ES" sz="1400" dirty="0">
              <a:solidFill>
                <a:srgbClr val="FF3300"/>
              </a:solidFill>
            </a:endParaRPr>
          </a:p>
        </p:txBody>
      </p:sp>
      <p:sp>
        <p:nvSpPr>
          <p:cNvPr id="7" name="Text Box 8"/>
          <p:cNvSpPr txBox="1">
            <a:spLocks noChangeArrowheads="1"/>
          </p:cNvSpPr>
          <p:nvPr/>
        </p:nvSpPr>
        <p:spPr bwMode="auto">
          <a:xfrm>
            <a:off x="990600" y="5257800"/>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57200" y="5728998"/>
            <a:ext cx="8382000"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 la práctica totalidad de los casos, los niños hacen deporte con sus compañeros, y algo más de la mitad ha tenido alguna hipoglucemia como consecuencia del deporte. </a:t>
            </a:r>
          </a:p>
          <a:p>
            <a:r>
              <a:rPr lang="es-ES" i="1" dirty="0" smtClean="0">
                <a:solidFill>
                  <a:srgbClr val="0070C0"/>
                </a:solidFill>
              </a:rPr>
              <a:t>Un 40% de los padres indica que el profesor de educación física sabe identificar una hipoglucemia.</a:t>
            </a:r>
            <a:endParaRPr lang="es-ES" i="1" dirty="0">
              <a:solidFill>
                <a:srgbClr val="0070C0"/>
              </a:solidFill>
            </a:endParaRPr>
          </a:p>
        </p:txBody>
      </p:sp>
    </p:spTree>
    <p:extLst>
      <p:ext uri="{BB962C8B-B14F-4D97-AF65-F5344CB8AC3E}">
        <p14:creationId xmlns:p14="http://schemas.microsoft.com/office/powerpoint/2010/main" val="196364451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10"/>
          <p:cNvGraphicFramePr>
            <a:graphicFrameLocks/>
          </p:cNvGraphicFramePr>
          <p:nvPr>
            <p:extLst>
              <p:ext uri="{D42A27DB-BD31-4B8C-83A1-F6EECF244321}">
                <p14:modId xmlns:p14="http://schemas.microsoft.com/office/powerpoint/2010/main" val="1232452640"/>
              </p:ext>
            </p:extLst>
          </p:nvPr>
        </p:nvGraphicFramePr>
        <p:xfrm>
          <a:off x="-152400" y="1600200"/>
          <a:ext cx="8077200" cy="389591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a:solidFill>
                  <a:srgbClr val="0099FF"/>
                </a:solidFill>
                <a:ea typeface="ＭＳ Ｐゴシック" charset="-128"/>
              </a:rPr>
              <a:t>5</a:t>
            </a:r>
            <a:r>
              <a:rPr lang="es-ES_tradnl" sz="2400" dirty="0" smtClean="0">
                <a:solidFill>
                  <a:srgbClr val="0099FF"/>
                </a:solidFill>
                <a:ea typeface="ＭＳ Ｐゴシック" charset="-128"/>
              </a:rPr>
              <a:t>. Sobre las actividades extraescolares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7091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71. ¿Le </a:t>
            </a:r>
            <a:r>
              <a:rPr lang="es-ES" sz="1400" dirty="0">
                <a:solidFill>
                  <a:srgbClr val="616365"/>
                </a:solidFill>
              </a:rPr>
              <a:t>han puesto dificultades en el colegio a responsabilizarse de su hijo en las excursiones y actividades extraescolares que duran un solo día</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a:t>
            </a:r>
            <a:r>
              <a:rPr lang="es-ES" sz="1400" dirty="0">
                <a:solidFill>
                  <a:srgbClr val="FF3300"/>
                </a:solidFill>
              </a:rPr>
              <a:t>única)</a:t>
            </a:r>
          </a:p>
          <a:p>
            <a:pPr marL="88900" indent="-88900">
              <a:spcBef>
                <a:spcPct val="25000"/>
              </a:spcBef>
              <a:buClr>
                <a:srgbClr val="3A5BC4"/>
              </a:buClr>
            </a:pPr>
            <a:r>
              <a:rPr lang="es-ES" sz="1400" dirty="0" smtClean="0">
                <a:solidFill>
                  <a:srgbClr val="616365"/>
                </a:solidFill>
              </a:rPr>
              <a:t>72. ¿Y </a:t>
            </a:r>
            <a:r>
              <a:rPr lang="es-ES" sz="1400" dirty="0">
                <a:solidFill>
                  <a:srgbClr val="616365"/>
                </a:solidFill>
              </a:rPr>
              <a:t>en las que se desarrollan en varios días</a:t>
            </a:r>
            <a:r>
              <a:rPr lang="es-ES" sz="1400" dirty="0" smtClean="0">
                <a:solidFill>
                  <a:srgbClr val="616365"/>
                </a:solidFill>
              </a:rPr>
              <a:t>?  </a:t>
            </a:r>
            <a:r>
              <a:rPr lang="es-ES" sz="1400" dirty="0">
                <a:solidFill>
                  <a:srgbClr val="FF3300"/>
                </a:solidFill>
              </a:rPr>
              <a:t>(% Sugerida y </a:t>
            </a:r>
            <a:r>
              <a:rPr lang="es-ES" sz="1400" dirty="0" smtClean="0">
                <a:solidFill>
                  <a:srgbClr val="FF3300"/>
                </a:solidFill>
              </a:rPr>
              <a:t>Única)</a:t>
            </a:r>
            <a:endParaRPr lang="es-ES" sz="1400" dirty="0">
              <a:solidFill>
                <a:srgbClr val="FF3300"/>
              </a:solidFill>
            </a:endParaRPr>
          </a:p>
        </p:txBody>
      </p:sp>
      <p:sp>
        <p:nvSpPr>
          <p:cNvPr id="7" name="Text Box 8"/>
          <p:cNvSpPr txBox="1">
            <a:spLocks noChangeArrowheads="1"/>
          </p:cNvSpPr>
          <p:nvPr/>
        </p:nvSpPr>
        <p:spPr bwMode="auto">
          <a:xfrm>
            <a:off x="697173" y="4724400"/>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57200" y="5728998"/>
            <a:ext cx="8382000"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El 18% de los padres afirma que le han puesto dificultades para que su hijo haga las excursiones / salidas tanto de un día como de varios. En este último caso, un 35% de los padres afirma que no se hacen salidas de varios días en el centro escolar del niño.</a:t>
            </a:r>
            <a:endParaRPr lang="es-ES" i="1" dirty="0">
              <a:solidFill>
                <a:srgbClr val="0070C0"/>
              </a:solidFill>
            </a:endParaRPr>
          </a:p>
        </p:txBody>
      </p:sp>
    </p:spTree>
    <p:extLst>
      <p:ext uri="{BB962C8B-B14F-4D97-AF65-F5344CB8AC3E}">
        <p14:creationId xmlns:p14="http://schemas.microsoft.com/office/powerpoint/2010/main" val="69832977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a:solidFill>
                  <a:srgbClr val="0099FF"/>
                </a:solidFill>
                <a:ea typeface="ＭＳ Ｐゴシック" charset="-128"/>
              </a:rPr>
              <a:t>5</a:t>
            </a:r>
            <a:r>
              <a:rPr lang="es-ES_tradnl" sz="2400" dirty="0" smtClean="0">
                <a:solidFill>
                  <a:srgbClr val="0099FF"/>
                </a:solidFill>
                <a:ea typeface="ＭＳ Ｐゴシック" charset="-128"/>
              </a:rPr>
              <a:t>. Sobre las actividades extraescolares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7091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71. ¿Le </a:t>
            </a:r>
            <a:r>
              <a:rPr lang="es-ES" sz="1400" dirty="0">
                <a:solidFill>
                  <a:srgbClr val="616365"/>
                </a:solidFill>
              </a:rPr>
              <a:t>han puesto dificultades en el colegio a responsabilizarse de su hijo en las excursiones y actividades extraescolares que duran un solo día</a:t>
            </a:r>
            <a:r>
              <a:rPr lang="es-ES" sz="1400" dirty="0" smtClean="0">
                <a:solidFill>
                  <a:srgbClr val="616365"/>
                </a:solidFill>
              </a:rPr>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a:t>
            </a:r>
            <a:r>
              <a:rPr lang="es-ES" sz="1400" dirty="0">
                <a:solidFill>
                  <a:srgbClr val="FF3300"/>
                </a:solidFill>
              </a:rPr>
              <a:t>única</a:t>
            </a:r>
            <a:r>
              <a:rPr lang="es-ES" sz="1400" dirty="0" smtClean="0">
                <a:solidFill>
                  <a:srgbClr val="FF3300"/>
                </a:solidFill>
              </a:rPr>
              <a:t>)</a:t>
            </a:r>
            <a:endParaRPr lang="es-ES" sz="1400" dirty="0">
              <a:solidFill>
                <a:srgbClr val="FF3300"/>
              </a:solidFill>
            </a:endParaRPr>
          </a:p>
        </p:txBody>
      </p:sp>
      <p:sp>
        <p:nvSpPr>
          <p:cNvPr id="10" name="Text Box 7"/>
          <p:cNvSpPr txBox="1">
            <a:spLocks noChangeArrowheads="1"/>
          </p:cNvSpPr>
          <p:nvPr/>
        </p:nvSpPr>
        <p:spPr bwMode="auto">
          <a:xfrm>
            <a:off x="457200" y="5728998"/>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El 18% de los padres afirma que le han puesto dificultades a su hijo para realizar excursiones de un día, las dificultades se van reduciendo conforme aumenta la edad del niño. </a:t>
            </a:r>
            <a:endParaRPr lang="es-ES" i="1" dirty="0">
              <a:solidFill>
                <a:srgbClr val="0070C0"/>
              </a:solidFill>
            </a:endParaRPr>
          </a:p>
        </p:txBody>
      </p:sp>
      <p:graphicFrame>
        <p:nvGraphicFramePr>
          <p:cNvPr id="8" name="Chart Placeholder 10"/>
          <p:cNvGraphicFramePr>
            <a:graphicFrameLocks/>
          </p:cNvGraphicFramePr>
          <p:nvPr>
            <p:extLst>
              <p:ext uri="{D42A27DB-BD31-4B8C-83A1-F6EECF244321}">
                <p14:modId xmlns:p14="http://schemas.microsoft.com/office/powerpoint/2010/main" val="2738399520"/>
              </p:ext>
            </p:extLst>
          </p:nvPr>
        </p:nvGraphicFramePr>
        <p:xfrm>
          <a:off x="-539654" y="2047685"/>
          <a:ext cx="8876395" cy="321011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8"/>
          <p:cNvSpPr txBox="1">
            <a:spLocks noChangeArrowheads="1"/>
          </p:cNvSpPr>
          <p:nvPr/>
        </p:nvSpPr>
        <p:spPr bwMode="auto">
          <a:xfrm>
            <a:off x="1220104" y="5163979"/>
            <a:ext cx="7314296"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Tree>
    <p:extLst>
      <p:ext uri="{BB962C8B-B14F-4D97-AF65-F5344CB8AC3E}">
        <p14:creationId xmlns:p14="http://schemas.microsoft.com/office/powerpoint/2010/main" val="130584887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a:solidFill>
                  <a:srgbClr val="0099FF"/>
                </a:solidFill>
                <a:ea typeface="ＭＳ Ｐゴシック" charset="-128"/>
              </a:rPr>
              <a:t>5</a:t>
            </a:r>
            <a:r>
              <a:rPr lang="es-ES_tradnl" sz="2400" dirty="0" smtClean="0">
                <a:solidFill>
                  <a:srgbClr val="0099FF"/>
                </a:solidFill>
                <a:ea typeface="ＭＳ Ｐゴシック" charset="-128"/>
              </a:rPr>
              <a:t>. Sobre las actividades extraescolares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7091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72. ¿Y </a:t>
            </a:r>
            <a:r>
              <a:rPr lang="es-ES" sz="1400" dirty="0">
                <a:solidFill>
                  <a:srgbClr val="616365"/>
                </a:solidFill>
              </a:rPr>
              <a:t>en las que se desarrollan en varios días</a:t>
            </a:r>
            <a:r>
              <a:rPr lang="es-ES" sz="1400" dirty="0" smtClean="0">
                <a:solidFill>
                  <a:srgbClr val="616365"/>
                </a:solidFill>
              </a:rPr>
              <a:t>?  </a:t>
            </a:r>
            <a:r>
              <a:rPr lang="es-ES" sz="1400" dirty="0">
                <a:solidFill>
                  <a:srgbClr val="FF3300"/>
                </a:solidFill>
              </a:rPr>
              <a:t>(% Sugerida y </a:t>
            </a:r>
            <a:r>
              <a:rPr lang="es-ES" sz="1400" dirty="0" smtClean="0">
                <a:solidFill>
                  <a:srgbClr val="FF3300"/>
                </a:solidFill>
              </a:rPr>
              <a:t>Única)</a:t>
            </a:r>
            <a:endParaRPr lang="es-ES" sz="1400" dirty="0">
              <a:solidFill>
                <a:srgbClr val="FF3300"/>
              </a:solidFill>
            </a:endParaRPr>
          </a:p>
        </p:txBody>
      </p:sp>
      <p:graphicFrame>
        <p:nvGraphicFramePr>
          <p:cNvPr id="8" name="Chart Placeholder 10"/>
          <p:cNvGraphicFramePr>
            <a:graphicFrameLocks/>
          </p:cNvGraphicFramePr>
          <p:nvPr>
            <p:extLst>
              <p:ext uri="{D42A27DB-BD31-4B8C-83A1-F6EECF244321}">
                <p14:modId xmlns:p14="http://schemas.microsoft.com/office/powerpoint/2010/main" val="2500924056"/>
              </p:ext>
            </p:extLst>
          </p:nvPr>
        </p:nvGraphicFramePr>
        <p:xfrm>
          <a:off x="-539654" y="2047685"/>
          <a:ext cx="8876395" cy="321011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8"/>
          <p:cNvSpPr txBox="1">
            <a:spLocks noChangeArrowheads="1"/>
          </p:cNvSpPr>
          <p:nvPr/>
        </p:nvSpPr>
        <p:spPr bwMode="auto">
          <a:xfrm>
            <a:off x="1143000" y="5181600"/>
            <a:ext cx="7314296"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7" name="Text Box 7"/>
          <p:cNvSpPr txBox="1">
            <a:spLocks noChangeArrowheads="1"/>
          </p:cNvSpPr>
          <p:nvPr/>
        </p:nvSpPr>
        <p:spPr bwMode="auto">
          <a:xfrm>
            <a:off x="457200" y="5801380"/>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El 18% de los padres afirma que le han puesto dificultades a su hijo para realizar excursiones de un día, las dificultades se van reduciendo conforme aumenta la edad del niño. </a:t>
            </a:r>
            <a:endParaRPr lang="es-ES" i="1" dirty="0">
              <a:solidFill>
                <a:srgbClr val="0070C0"/>
              </a:solidFill>
            </a:endParaRPr>
          </a:p>
        </p:txBody>
      </p:sp>
    </p:spTree>
    <p:extLst>
      <p:ext uri="{BB962C8B-B14F-4D97-AF65-F5344CB8AC3E}">
        <p14:creationId xmlns:p14="http://schemas.microsoft.com/office/powerpoint/2010/main" val="231511928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a:solidFill>
                  <a:srgbClr val="0099FF"/>
                </a:solidFill>
                <a:ea typeface="ＭＳ Ｐゴシック" charset="-128"/>
              </a:rPr>
              <a:t>5</a:t>
            </a:r>
            <a:r>
              <a:rPr lang="es-ES_tradnl" sz="2400" dirty="0" smtClean="0">
                <a:solidFill>
                  <a:srgbClr val="0099FF"/>
                </a:solidFill>
                <a:ea typeface="ＭＳ Ｐゴシック" charset="-128"/>
              </a:rPr>
              <a:t>. Sobre las actividades extraescolares</a:t>
            </a:r>
            <a:endParaRPr lang="es-ES_tradnl" sz="2400" dirty="0">
              <a:solidFill>
                <a:srgbClr val="0099FF"/>
              </a:solidFill>
              <a:ea typeface="ＭＳ Ｐゴシック" charset="-128"/>
            </a:endParaRPr>
          </a:p>
        </p:txBody>
      </p:sp>
      <p:sp>
        <p:nvSpPr>
          <p:cNvPr id="13" name="Rectangle 12"/>
          <p:cNvSpPr>
            <a:spLocks noChangeArrowheads="1"/>
          </p:cNvSpPr>
          <p:nvPr/>
        </p:nvSpPr>
        <p:spPr bwMode="auto">
          <a:xfrm>
            <a:off x="533400" y="738664"/>
            <a:ext cx="8610600" cy="7091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t>73. ¿Su </a:t>
            </a:r>
            <a:r>
              <a:rPr lang="es-ES" sz="1400" dirty="0"/>
              <a:t>hijo realiza las mismas salidas diarias que sus compañeros</a:t>
            </a:r>
            <a:r>
              <a:rPr lang="es-ES" sz="1400" dirty="0" smtClean="0"/>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a:t>
            </a:r>
            <a:r>
              <a:rPr lang="es-ES" sz="1400" dirty="0">
                <a:solidFill>
                  <a:srgbClr val="FF3300"/>
                </a:solidFill>
              </a:rPr>
              <a:t>única)</a:t>
            </a:r>
          </a:p>
          <a:p>
            <a:pPr marL="88900" indent="-88900">
              <a:spcBef>
                <a:spcPct val="25000"/>
              </a:spcBef>
              <a:buClr>
                <a:srgbClr val="3A5BC4"/>
              </a:buClr>
            </a:pPr>
            <a:r>
              <a:rPr lang="es-ES" sz="1400" dirty="0" smtClean="0"/>
              <a:t>74. ¿Y </a:t>
            </a:r>
            <a:r>
              <a:rPr lang="es-ES" sz="1400" dirty="0"/>
              <a:t>en las que se desarrollan en varios días</a:t>
            </a:r>
            <a:r>
              <a:rPr lang="es-ES" sz="1400" dirty="0" smtClean="0"/>
              <a:t>? </a:t>
            </a:r>
            <a:r>
              <a:rPr lang="es-ES" sz="1400" dirty="0" smtClean="0">
                <a:solidFill>
                  <a:srgbClr val="FF3300"/>
                </a:solidFill>
              </a:rPr>
              <a:t>(% </a:t>
            </a:r>
            <a:r>
              <a:rPr lang="es-ES" sz="1400" dirty="0">
                <a:solidFill>
                  <a:srgbClr val="FF3300"/>
                </a:solidFill>
              </a:rPr>
              <a:t>Sugerida y </a:t>
            </a:r>
            <a:r>
              <a:rPr lang="es-ES" sz="1400" dirty="0" smtClean="0">
                <a:solidFill>
                  <a:srgbClr val="FF3300"/>
                </a:solidFill>
              </a:rPr>
              <a:t>Única)</a:t>
            </a:r>
            <a:endParaRPr lang="es-ES" sz="1400" dirty="0">
              <a:solidFill>
                <a:srgbClr val="FF3300"/>
              </a:solidFill>
            </a:endParaRPr>
          </a:p>
        </p:txBody>
      </p:sp>
      <p:sp>
        <p:nvSpPr>
          <p:cNvPr id="7" name="Text Box 8"/>
          <p:cNvSpPr txBox="1">
            <a:spLocks noChangeArrowheads="1"/>
          </p:cNvSpPr>
          <p:nvPr/>
        </p:nvSpPr>
        <p:spPr bwMode="auto">
          <a:xfrm>
            <a:off x="990600" y="5257800"/>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10" name="Text Box 7"/>
          <p:cNvSpPr txBox="1">
            <a:spLocks noChangeArrowheads="1"/>
          </p:cNvSpPr>
          <p:nvPr/>
        </p:nvSpPr>
        <p:spPr bwMode="auto">
          <a:xfrm>
            <a:off x="457200" y="5728998"/>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Aproximadamente 9 de cada 10 padres afirma que su hijo realiza sin problema las actividades diarias con sus compañeros. En cambio, para las actividades que duran más de un día, éste porcentaje se ve reducido al 42%</a:t>
            </a:r>
            <a:endParaRPr lang="es-ES" i="1" dirty="0">
              <a:solidFill>
                <a:srgbClr val="0070C0"/>
              </a:solidFill>
            </a:endParaRPr>
          </a:p>
        </p:txBody>
      </p:sp>
      <p:graphicFrame>
        <p:nvGraphicFramePr>
          <p:cNvPr id="8" name="Chart Placeholder 10"/>
          <p:cNvGraphicFramePr>
            <a:graphicFrameLocks/>
          </p:cNvGraphicFramePr>
          <p:nvPr>
            <p:extLst>
              <p:ext uri="{D42A27DB-BD31-4B8C-83A1-F6EECF244321}">
                <p14:modId xmlns:p14="http://schemas.microsoft.com/office/powerpoint/2010/main" val="3966947113"/>
              </p:ext>
            </p:extLst>
          </p:nvPr>
        </p:nvGraphicFramePr>
        <p:xfrm>
          <a:off x="989463" y="1676400"/>
          <a:ext cx="7315433" cy="3514915"/>
        </p:xfrm>
        <a:graphic>
          <a:graphicData uri="http://schemas.openxmlformats.org/drawingml/2006/chart">
            <c:chart xmlns:c="http://schemas.openxmlformats.org/drawingml/2006/chart" xmlns:r="http://schemas.openxmlformats.org/officeDocument/2006/relationships" r:id="rId2"/>
          </a:graphicData>
        </a:graphic>
      </p:graphicFrame>
      <p:sp>
        <p:nvSpPr>
          <p:cNvPr id="9" name="8 Rectángulo"/>
          <p:cNvSpPr/>
          <p:nvPr/>
        </p:nvSpPr>
        <p:spPr>
          <a:xfrm>
            <a:off x="5943600" y="2590800"/>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34%</a:t>
            </a:r>
            <a:endParaRPr lang="es-ES" sz="1200" b="1" dirty="0">
              <a:solidFill>
                <a:srgbClr val="002060"/>
              </a:solidFill>
            </a:endParaRPr>
          </a:p>
        </p:txBody>
      </p:sp>
      <p:sp>
        <p:nvSpPr>
          <p:cNvPr id="11" name="10 Rectángulo"/>
          <p:cNvSpPr/>
          <p:nvPr/>
        </p:nvSpPr>
        <p:spPr>
          <a:xfrm>
            <a:off x="404773" y="4419600"/>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2005</a:t>
            </a:r>
            <a:endParaRPr lang="es-ES" sz="1200" b="1" dirty="0">
              <a:solidFill>
                <a:srgbClr val="002060"/>
              </a:solidFill>
            </a:endParaRPr>
          </a:p>
        </p:txBody>
      </p:sp>
    </p:spTree>
    <p:extLst>
      <p:ext uri="{BB962C8B-B14F-4D97-AF65-F5344CB8AC3E}">
        <p14:creationId xmlns:p14="http://schemas.microsoft.com/office/powerpoint/2010/main" val="260859029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a:solidFill>
                  <a:srgbClr val="0099FF"/>
                </a:solidFill>
                <a:ea typeface="ＭＳ Ｐゴシック" charset="-128"/>
              </a:rPr>
              <a:t>5</a:t>
            </a:r>
            <a:r>
              <a:rPr lang="es-ES_tradnl" sz="2400" dirty="0" smtClean="0">
                <a:solidFill>
                  <a:srgbClr val="0099FF"/>
                </a:solidFill>
                <a:ea typeface="ＭＳ Ｐゴシック" charset="-128"/>
              </a:rPr>
              <a:t>. Sobre las actividades extraescolares</a:t>
            </a:r>
            <a:endParaRPr lang="es-ES_tradnl" sz="2400" dirty="0">
              <a:solidFill>
                <a:srgbClr val="0099FF"/>
              </a:solidFill>
              <a:ea typeface="ＭＳ Ｐゴシック" charset="-128"/>
            </a:endParaRPr>
          </a:p>
        </p:txBody>
      </p:sp>
      <p:sp>
        <p:nvSpPr>
          <p:cNvPr id="10" name="Text Box 7"/>
          <p:cNvSpPr txBox="1">
            <a:spLocks noChangeArrowheads="1"/>
          </p:cNvSpPr>
          <p:nvPr/>
        </p:nvSpPr>
        <p:spPr bwMode="auto">
          <a:xfrm>
            <a:off x="457200" y="5728998"/>
            <a:ext cx="83820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a:solidFill>
                  <a:srgbClr val="0070C0"/>
                </a:solidFill>
              </a:rPr>
              <a:t>Aproximadamente 9 de cada 10 padres afirma que su hijo realiza sin problema las actividades diarias con sus compañeros</a:t>
            </a:r>
          </a:p>
        </p:txBody>
      </p:sp>
      <p:graphicFrame>
        <p:nvGraphicFramePr>
          <p:cNvPr id="8" name="Chart Placeholder 10"/>
          <p:cNvGraphicFramePr>
            <a:graphicFrameLocks/>
          </p:cNvGraphicFramePr>
          <p:nvPr>
            <p:extLst>
              <p:ext uri="{D42A27DB-BD31-4B8C-83A1-F6EECF244321}">
                <p14:modId xmlns:p14="http://schemas.microsoft.com/office/powerpoint/2010/main" val="4065271145"/>
              </p:ext>
            </p:extLst>
          </p:nvPr>
        </p:nvGraphicFramePr>
        <p:xfrm>
          <a:off x="-539654" y="2047685"/>
          <a:ext cx="8876395" cy="321011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8"/>
          <p:cNvSpPr txBox="1">
            <a:spLocks noChangeArrowheads="1"/>
          </p:cNvSpPr>
          <p:nvPr/>
        </p:nvSpPr>
        <p:spPr bwMode="auto">
          <a:xfrm>
            <a:off x="1220104" y="5163979"/>
            <a:ext cx="7314296"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7" name="Rectangle 12"/>
          <p:cNvSpPr>
            <a:spLocks noChangeArrowheads="1"/>
          </p:cNvSpPr>
          <p:nvPr/>
        </p:nvSpPr>
        <p:spPr bwMode="auto">
          <a:xfrm>
            <a:off x="533400" y="814864"/>
            <a:ext cx="8610600" cy="7091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t>73. ¿Su </a:t>
            </a:r>
            <a:r>
              <a:rPr lang="es-ES" sz="1400" dirty="0"/>
              <a:t>hijo realiza las mismas salidas diarias que sus compañeros</a:t>
            </a:r>
            <a:r>
              <a:rPr lang="es-ES" sz="1400" dirty="0" smtClean="0"/>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a:t>
            </a:r>
            <a:r>
              <a:rPr lang="es-ES" sz="1400" dirty="0">
                <a:solidFill>
                  <a:srgbClr val="FF3300"/>
                </a:solidFill>
              </a:rPr>
              <a:t>única</a:t>
            </a:r>
            <a:r>
              <a:rPr lang="es-ES" sz="1400" dirty="0" smtClean="0">
                <a:solidFill>
                  <a:srgbClr val="FF3300"/>
                </a:solidFill>
              </a:rPr>
              <a:t>)</a:t>
            </a:r>
            <a:endParaRPr lang="es-ES" sz="1400" dirty="0">
              <a:solidFill>
                <a:srgbClr val="FF3300"/>
              </a:solidFill>
            </a:endParaRPr>
          </a:p>
        </p:txBody>
      </p:sp>
    </p:spTree>
    <p:extLst>
      <p:ext uri="{BB962C8B-B14F-4D97-AF65-F5344CB8AC3E}">
        <p14:creationId xmlns:p14="http://schemas.microsoft.com/office/powerpoint/2010/main" val="309838815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a:solidFill>
                  <a:srgbClr val="0099FF"/>
                </a:solidFill>
                <a:ea typeface="ＭＳ Ｐゴシック" charset="-128"/>
              </a:rPr>
              <a:t>5</a:t>
            </a:r>
            <a:r>
              <a:rPr lang="es-ES_tradnl" sz="2400" dirty="0" smtClean="0">
                <a:solidFill>
                  <a:srgbClr val="0099FF"/>
                </a:solidFill>
                <a:ea typeface="ＭＳ Ｐゴシック" charset="-128"/>
              </a:rPr>
              <a:t>. Sobre las actividades extraescolares</a:t>
            </a:r>
            <a:endParaRPr lang="es-ES_tradnl" sz="2400" dirty="0">
              <a:solidFill>
                <a:srgbClr val="0099FF"/>
              </a:solidFill>
              <a:ea typeface="ＭＳ Ｐゴシック" charset="-128"/>
            </a:endParaRPr>
          </a:p>
        </p:txBody>
      </p:sp>
      <p:sp>
        <p:nvSpPr>
          <p:cNvPr id="10" name="Text Box 7"/>
          <p:cNvSpPr txBox="1">
            <a:spLocks noChangeArrowheads="1"/>
          </p:cNvSpPr>
          <p:nvPr/>
        </p:nvSpPr>
        <p:spPr bwMode="auto">
          <a:xfrm>
            <a:off x="533400" y="5864423"/>
            <a:ext cx="8382000" cy="307777"/>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Conforme el niño con diabetes va teniendo más edad, los problemas se reducen.</a:t>
            </a:r>
            <a:endParaRPr lang="es-ES" i="1" dirty="0">
              <a:solidFill>
                <a:srgbClr val="0070C0"/>
              </a:solidFill>
            </a:endParaRPr>
          </a:p>
        </p:txBody>
      </p:sp>
      <p:graphicFrame>
        <p:nvGraphicFramePr>
          <p:cNvPr id="8" name="Chart Placeholder 10"/>
          <p:cNvGraphicFramePr>
            <a:graphicFrameLocks/>
          </p:cNvGraphicFramePr>
          <p:nvPr>
            <p:extLst>
              <p:ext uri="{D42A27DB-BD31-4B8C-83A1-F6EECF244321}">
                <p14:modId xmlns:p14="http://schemas.microsoft.com/office/powerpoint/2010/main" val="857569817"/>
              </p:ext>
            </p:extLst>
          </p:nvPr>
        </p:nvGraphicFramePr>
        <p:xfrm>
          <a:off x="-539654" y="2047685"/>
          <a:ext cx="8876395" cy="321011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8"/>
          <p:cNvSpPr txBox="1">
            <a:spLocks noChangeArrowheads="1"/>
          </p:cNvSpPr>
          <p:nvPr/>
        </p:nvSpPr>
        <p:spPr bwMode="auto">
          <a:xfrm>
            <a:off x="1220104" y="5163979"/>
            <a:ext cx="7314296"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7" name="Rectangle 12"/>
          <p:cNvSpPr>
            <a:spLocks noChangeArrowheads="1"/>
          </p:cNvSpPr>
          <p:nvPr/>
        </p:nvSpPr>
        <p:spPr bwMode="auto">
          <a:xfrm>
            <a:off x="533400" y="814864"/>
            <a:ext cx="8610600" cy="7091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t>74. ¿Y </a:t>
            </a:r>
            <a:r>
              <a:rPr lang="es-ES" sz="1400" dirty="0"/>
              <a:t>en las que se desarrollan en varios días</a:t>
            </a:r>
            <a:r>
              <a:rPr lang="es-ES" sz="1400" dirty="0" smtClean="0"/>
              <a:t>? </a:t>
            </a:r>
            <a:r>
              <a:rPr lang="es-ES" sz="1400" dirty="0" smtClean="0">
                <a:solidFill>
                  <a:srgbClr val="FF3300"/>
                </a:solidFill>
              </a:rPr>
              <a:t>(% </a:t>
            </a:r>
            <a:r>
              <a:rPr lang="es-ES" sz="1400" dirty="0">
                <a:solidFill>
                  <a:srgbClr val="FF3300"/>
                </a:solidFill>
              </a:rPr>
              <a:t>Sugerida y </a:t>
            </a:r>
            <a:r>
              <a:rPr lang="es-ES" sz="1400" dirty="0" smtClean="0">
                <a:solidFill>
                  <a:srgbClr val="FF3300"/>
                </a:solidFill>
              </a:rPr>
              <a:t>Única)</a:t>
            </a:r>
            <a:endParaRPr lang="es-ES" sz="1400" dirty="0">
              <a:solidFill>
                <a:srgbClr val="FF3300"/>
              </a:solidFill>
            </a:endParaRPr>
          </a:p>
        </p:txBody>
      </p:sp>
    </p:spTree>
    <p:extLst>
      <p:ext uri="{BB962C8B-B14F-4D97-AF65-F5344CB8AC3E}">
        <p14:creationId xmlns:p14="http://schemas.microsoft.com/office/powerpoint/2010/main" val="7534582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917575" y="647700"/>
            <a:ext cx="7312025" cy="571500"/>
          </a:xfrm>
        </p:spPr>
        <p:txBody>
          <a:bodyPr/>
          <a:lstStyle/>
          <a:p>
            <a:r>
              <a:rPr lang="en-US" dirty="0" err="1" smtClean="0"/>
              <a:t>Ficha</a:t>
            </a:r>
            <a:r>
              <a:rPr lang="en-US" dirty="0" smtClean="0"/>
              <a:t> </a:t>
            </a:r>
            <a:r>
              <a:rPr lang="en-US" dirty="0" err="1" smtClean="0"/>
              <a:t>técnica</a:t>
            </a:r>
            <a:r>
              <a:rPr lang="en-US" dirty="0" smtClean="0"/>
              <a:t> (II)</a:t>
            </a:r>
            <a:endParaRPr lang="en-US" dirty="0"/>
          </a:p>
        </p:txBody>
      </p:sp>
      <p:sp>
        <p:nvSpPr>
          <p:cNvPr id="6" name="Text Placeholder 12"/>
          <p:cNvSpPr>
            <a:spLocks noGrp="1"/>
          </p:cNvSpPr>
          <p:nvPr>
            <p:ph type="body" idx="13"/>
          </p:nvPr>
        </p:nvSpPr>
        <p:spPr>
          <a:xfrm>
            <a:off x="594361" y="1752600"/>
            <a:ext cx="3869627" cy="1295400"/>
          </a:xfrm>
        </p:spPr>
        <p:txBody>
          <a:bodyPr/>
          <a:lstStyle/>
          <a:p>
            <a:r>
              <a:rPr lang="es-ES" sz="1600" b="1" u="sng" dirty="0" smtClean="0">
                <a:solidFill>
                  <a:schemeClr val="accent1"/>
                </a:solidFill>
              </a:rPr>
              <a:t>Muestra:  Entrevistas </a:t>
            </a:r>
            <a:r>
              <a:rPr lang="es-ES" sz="1600" b="1" u="sng" dirty="0" err="1" smtClean="0">
                <a:solidFill>
                  <a:schemeClr val="accent1"/>
                </a:solidFill>
              </a:rPr>
              <a:t>Autoadministradas</a:t>
            </a:r>
            <a:r>
              <a:rPr lang="es-ES" sz="1600" b="1" u="sng" dirty="0" smtClean="0">
                <a:solidFill>
                  <a:schemeClr val="accent1"/>
                </a:solidFill>
              </a:rPr>
              <a:t> en Madrid:</a:t>
            </a:r>
          </a:p>
          <a:p>
            <a:endParaRPr lang="es-ES" sz="1400" b="1" i="1" dirty="0">
              <a:solidFill>
                <a:schemeClr val="accent1"/>
              </a:solidFill>
            </a:endParaRPr>
          </a:p>
          <a:p>
            <a:endParaRPr lang="es-ES" sz="1400" b="1" i="1" dirty="0" smtClean="0">
              <a:solidFill>
                <a:schemeClr val="accent1"/>
              </a:solidFill>
            </a:endParaRPr>
          </a:p>
          <a:p>
            <a:endParaRPr lang="es-ES" sz="1400" b="1" i="1" dirty="0">
              <a:solidFill>
                <a:schemeClr val="accent1"/>
              </a:solidFill>
            </a:endParaRPr>
          </a:p>
          <a:p>
            <a:endParaRPr lang="es-ES" sz="1400" b="1" i="1" dirty="0" smtClean="0">
              <a:solidFill>
                <a:schemeClr val="accent1"/>
              </a:solidFill>
            </a:endParaRPr>
          </a:p>
          <a:p>
            <a:endParaRPr lang="es-ES" sz="1400" b="1" i="1" dirty="0">
              <a:solidFill>
                <a:schemeClr val="accent1"/>
              </a:solidFill>
            </a:endParaRPr>
          </a:p>
          <a:p>
            <a:endParaRPr lang="es-ES" sz="1400" b="1" i="1" dirty="0" smtClean="0">
              <a:solidFill>
                <a:schemeClr val="accent1"/>
              </a:solidFill>
            </a:endParaRPr>
          </a:p>
          <a:p>
            <a:endParaRPr lang="es-ES" sz="1400" b="1" i="1" dirty="0">
              <a:solidFill>
                <a:schemeClr val="accent1"/>
              </a:solidFill>
            </a:endParaRPr>
          </a:p>
          <a:p>
            <a:pPr marL="0" lvl="1">
              <a:spcBef>
                <a:spcPts val="0"/>
              </a:spcBef>
            </a:pPr>
            <a:r>
              <a:rPr lang="es-ES" sz="1400" b="0" dirty="0" smtClean="0"/>
              <a:t>En esta técnica la edad límite superior se ha fijado en 18 años.</a:t>
            </a:r>
            <a:endParaRPr lang="es-ES" sz="1400" b="0" dirty="0"/>
          </a:p>
        </p:txBody>
      </p:sp>
      <p:sp>
        <p:nvSpPr>
          <p:cNvPr id="9" name="Text Placeholder 12"/>
          <p:cNvSpPr txBox="1">
            <a:spLocks/>
          </p:cNvSpPr>
          <p:nvPr/>
        </p:nvSpPr>
        <p:spPr>
          <a:xfrm>
            <a:off x="800100" y="5829300"/>
            <a:ext cx="6972300" cy="571500"/>
          </a:xfrm>
          <a:prstGeom prst="rect">
            <a:avLst/>
          </a:prstGeom>
        </p:spPr>
        <p:txBody>
          <a:bodyPr vert="horz" wrap="square" lIns="91440" tIns="0" rIns="91440" bIns="0" rtlCol="0" anchor="t" anchorCtr="0">
            <a:noAutofit/>
          </a:bodyPr>
          <a:lstStyle>
            <a:lvl1pPr marL="0" indent="0" algn="l" defTabSz="457200" rtl="0" eaLnBrk="1" latinLnBrk="0" hangingPunct="1">
              <a:lnSpc>
                <a:spcPct val="100000"/>
              </a:lnSpc>
              <a:spcBef>
                <a:spcPts val="0"/>
              </a:spcBef>
              <a:buClr>
                <a:srgbClr val="5F5F5F"/>
              </a:buClr>
              <a:buFont typeface="Arial"/>
              <a:buNone/>
              <a:defRPr sz="1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just"/>
            <a:endParaRPr lang="es-ES" sz="1400" dirty="0"/>
          </a:p>
          <a:p>
            <a:pPr algn="just"/>
            <a:r>
              <a:rPr lang="es-ES" sz="1400" dirty="0" smtClean="0"/>
              <a:t>Error </a:t>
            </a:r>
            <a:r>
              <a:rPr lang="es-ES" sz="1400" dirty="0" err="1" smtClean="0"/>
              <a:t>muestral</a:t>
            </a:r>
            <a:r>
              <a:rPr lang="es-ES" sz="1400" dirty="0" smtClean="0"/>
              <a:t> calculado con NC=95%, población finita y situación menos favorable de la varianza donde p=q=50%.</a:t>
            </a:r>
          </a:p>
          <a:p>
            <a:endParaRPr lang="es-ES" sz="1200" dirty="0" smtClean="0"/>
          </a:p>
        </p:txBody>
      </p:sp>
      <p:sp>
        <p:nvSpPr>
          <p:cNvPr id="8" name="Rectángulo 2"/>
          <p:cNvSpPr/>
          <p:nvPr/>
        </p:nvSpPr>
        <p:spPr>
          <a:xfrm>
            <a:off x="683568" y="6443246"/>
            <a:ext cx="7560840" cy="338554"/>
          </a:xfrm>
          <a:prstGeom prst="rect">
            <a:avLst/>
          </a:prstGeom>
        </p:spPr>
        <p:txBody>
          <a:bodyPr wrap="square">
            <a:spAutoFit/>
          </a:bodyPr>
          <a:lstStyle/>
          <a:p>
            <a:r>
              <a:rPr lang="es-ES" sz="1600" dirty="0" smtClean="0">
                <a:solidFill>
                  <a:srgbClr val="616365"/>
                </a:solidFill>
                <a:ea typeface="MS PGothic" pitchFamily="34" charset="-128"/>
              </a:rPr>
              <a:t>El trabajo de campo se ha realizado entre el mes de Octubre de 2013 y Octubre de 2014.</a:t>
            </a:r>
          </a:p>
        </p:txBody>
      </p:sp>
      <p:graphicFrame>
        <p:nvGraphicFramePr>
          <p:cNvPr id="3" name="2 Tabla"/>
          <p:cNvGraphicFramePr>
            <a:graphicFrameLocks noGrp="1"/>
          </p:cNvGraphicFramePr>
          <p:nvPr>
            <p:extLst>
              <p:ext uri="{D42A27DB-BD31-4B8C-83A1-F6EECF244321}">
                <p14:modId xmlns:p14="http://schemas.microsoft.com/office/powerpoint/2010/main" val="2486590469"/>
              </p:ext>
            </p:extLst>
          </p:nvPr>
        </p:nvGraphicFramePr>
        <p:xfrm>
          <a:off x="5613401" y="2476500"/>
          <a:ext cx="2616199" cy="3238500"/>
        </p:xfrm>
        <a:graphic>
          <a:graphicData uri="http://schemas.openxmlformats.org/drawingml/2006/table">
            <a:tbl>
              <a:tblPr/>
              <a:tblGrid>
                <a:gridCol w="1094047"/>
                <a:gridCol w="761076"/>
                <a:gridCol w="761076"/>
              </a:tblGrid>
              <a:tr h="161925">
                <a:tc>
                  <a:txBody>
                    <a:bodyPr/>
                    <a:lstStyle/>
                    <a:p>
                      <a:pPr algn="l" fontAlgn="b"/>
                      <a:r>
                        <a:rPr lang="es-ES" sz="1000" b="1" i="0" u="none" strike="noStrike" dirty="0">
                          <a:solidFill>
                            <a:srgbClr val="FFFFFF"/>
                          </a:solidFill>
                          <a:effectLst/>
                          <a:latin typeface="Calibri"/>
                        </a:rPr>
                        <a:t> </a:t>
                      </a:r>
                    </a:p>
                  </a:txBody>
                  <a:tcPr marL="9525" marR="9525" marT="9525" marB="0" anchor="b">
                    <a:lnL>
                      <a:noFill/>
                    </a:lnL>
                    <a:lnR>
                      <a:noFill/>
                    </a:lnR>
                    <a:lnT>
                      <a:noFill/>
                    </a:lnT>
                    <a:lnB>
                      <a:noFill/>
                    </a:lnB>
                    <a:solidFill>
                      <a:srgbClr val="0070C0"/>
                    </a:solidFill>
                  </a:tcPr>
                </a:tc>
                <a:tc>
                  <a:txBody>
                    <a:bodyPr/>
                    <a:lstStyle/>
                    <a:p>
                      <a:pPr algn="ctr" fontAlgn="ctr"/>
                      <a:r>
                        <a:rPr lang="es-ES" sz="1000" b="1" i="0" u="none" strike="noStrike">
                          <a:solidFill>
                            <a:srgbClr val="FFFFFF"/>
                          </a:solidFill>
                          <a:effectLst/>
                          <a:latin typeface="Calibri"/>
                        </a:rPr>
                        <a:t>Padres</a:t>
                      </a:r>
                    </a:p>
                  </a:txBody>
                  <a:tcPr marL="9525" marR="9525" marT="9525" marB="0" anchor="ctr">
                    <a:lnL>
                      <a:noFill/>
                    </a:lnL>
                    <a:lnR>
                      <a:noFill/>
                    </a:lnR>
                    <a:lnT>
                      <a:noFill/>
                    </a:lnT>
                    <a:lnB>
                      <a:noFill/>
                    </a:lnB>
                    <a:solidFill>
                      <a:srgbClr val="0070C0"/>
                    </a:solidFill>
                  </a:tcPr>
                </a:tc>
                <a:tc>
                  <a:txBody>
                    <a:bodyPr/>
                    <a:lstStyle/>
                    <a:p>
                      <a:pPr algn="ctr" fontAlgn="ctr"/>
                      <a:r>
                        <a:rPr lang="es-ES" sz="1000" b="1" i="0" u="none" strike="noStrike">
                          <a:solidFill>
                            <a:srgbClr val="FFFFFF"/>
                          </a:solidFill>
                          <a:effectLst/>
                          <a:latin typeface="Calibri"/>
                        </a:rPr>
                        <a:t>Hijos</a:t>
                      </a:r>
                    </a:p>
                  </a:txBody>
                  <a:tcPr marL="9525" marR="9525" marT="9525" marB="0" anchor="ctr">
                    <a:lnL>
                      <a:noFill/>
                    </a:lnL>
                    <a:lnR>
                      <a:noFill/>
                    </a:lnR>
                    <a:lnT>
                      <a:noFill/>
                    </a:lnT>
                    <a:lnB>
                      <a:noFill/>
                    </a:lnB>
                    <a:solidFill>
                      <a:srgbClr val="0070C0"/>
                    </a:solidFill>
                  </a:tcPr>
                </a:tc>
              </a:tr>
              <a:tr h="161925">
                <a:tc>
                  <a:txBody>
                    <a:bodyPr/>
                    <a:lstStyle/>
                    <a:p>
                      <a:pPr algn="l" fontAlgn="b"/>
                      <a:r>
                        <a:rPr lang="es-ES" sz="1000" b="0" i="0" u="none" strike="noStrike">
                          <a:solidFill>
                            <a:srgbClr val="000000"/>
                          </a:solidFill>
                          <a:effectLst/>
                          <a:latin typeface="Calibri"/>
                        </a:rPr>
                        <a:t>Andalucía</a:t>
                      </a:r>
                    </a:p>
                  </a:txBody>
                  <a:tcPr marL="9525" marR="9525" marT="9525" marB="0" anchor="b">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140</a:t>
                      </a:r>
                    </a:p>
                  </a:txBody>
                  <a:tcPr marL="9525" marR="9525" marT="9525" marB="0" anchor="ctr">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65</a:t>
                      </a:r>
                    </a:p>
                  </a:txBody>
                  <a:tcPr marL="9525" marR="9525" marT="9525" marB="0" anchor="ctr">
                    <a:lnL>
                      <a:noFill/>
                    </a:lnL>
                    <a:lnR>
                      <a:noFill/>
                    </a:lnR>
                    <a:lnT>
                      <a:noFill/>
                    </a:lnT>
                    <a:lnB>
                      <a:noFill/>
                    </a:lnB>
                    <a:solidFill>
                      <a:srgbClr val="DAEEF3"/>
                    </a:solidFill>
                  </a:tcPr>
                </a:tc>
              </a:tr>
              <a:tr h="161925">
                <a:tc>
                  <a:txBody>
                    <a:bodyPr/>
                    <a:lstStyle/>
                    <a:p>
                      <a:pPr algn="l" fontAlgn="b"/>
                      <a:r>
                        <a:rPr lang="es-ES" sz="1000" b="0" i="0" u="none" strike="noStrike">
                          <a:solidFill>
                            <a:srgbClr val="000000"/>
                          </a:solidFill>
                          <a:effectLst/>
                          <a:latin typeface="Calibri"/>
                        </a:rPr>
                        <a:t>Aragón</a:t>
                      </a:r>
                    </a:p>
                  </a:txBody>
                  <a:tcPr marL="9525" marR="9525" marT="9525" marB="0" anchor="b">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36</a:t>
                      </a:r>
                    </a:p>
                  </a:txBody>
                  <a:tcPr marL="9525" marR="9525" marT="9525" marB="0" anchor="ctr">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14</a:t>
                      </a:r>
                    </a:p>
                  </a:txBody>
                  <a:tcPr marL="9525" marR="9525" marT="9525" marB="0" anchor="ctr">
                    <a:lnL>
                      <a:noFill/>
                    </a:lnL>
                    <a:lnR>
                      <a:noFill/>
                    </a:lnR>
                    <a:lnT>
                      <a:noFill/>
                    </a:lnT>
                    <a:lnB>
                      <a:noFill/>
                    </a:lnB>
                    <a:solidFill>
                      <a:srgbClr val="F2F2F2"/>
                    </a:solidFill>
                  </a:tcPr>
                </a:tc>
              </a:tr>
              <a:tr h="161925">
                <a:tc>
                  <a:txBody>
                    <a:bodyPr/>
                    <a:lstStyle/>
                    <a:p>
                      <a:pPr algn="l" fontAlgn="b"/>
                      <a:r>
                        <a:rPr lang="es-ES" sz="1000" b="0" i="0" u="none" strike="noStrike">
                          <a:solidFill>
                            <a:srgbClr val="000000"/>
                          </a:solidFill>
                          <a:effectLst/>
                          <a:latin typeface="Calibri"/>
                        </a:rPr>
                        <a:t>Asturias</a:t>
                      </a:r>
                    </a:p>
                  </a:txBody>
                  <a:tcPr marL="9525" marR="9525" marT="9525" marB="0" anchor="b">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5</a:t>
                      </a:r>
                    </a:p>
                  </a:txBody>
                  <a:tcPr marL="9525" marR="9525" marT="9525" marB="0" anchor="ctr">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1</a:t>
                      </a:r>
                    </a:p>
                  </a:txBody>
                  <a:tcPr marL="9525" marR="9525" marT="9525" marB="0" anchor="ctr">
                    <a:lnL>
                      <a:noFill/>
                    </a:lnL>
                    <a:lnR>
                      <a:noFill/>
                    </a:lnR>
                    <a:lnT>
                      <a:noFill/>
                    </a:lnT>
                    <a:lnB>
                      <a:noFill/>
                    </a:lnB>
                    <a:solidFill>
                      <a:srgbClr val="DAEEF3"/>
                    </a:solidFill>
                  </a:tcPr>
                </a:tc>
              </a:tr>
              <a:tr h="161925">
                <a:tc>
                  <a:txBody>
                    <a:bodyPr/>
                    <a:lstStyle/>
                    <a:p>
                      <a:pPr algn="l" fontAlgn="b"/>
                      <a:r>
                        <a:rPr lang="es-ES" sz="1000" b="0" i="0" u="none" strike="noStrike">
                          <a:solidFill>
                            <a:srgbClr val="000000"/>
                          </a:solidFill>
                          <a:effectLst/>
                          <a:latin typeface="Calibri"/>
                        </a:rPr>
                        <a:t>Baleares</a:t>
                      </a:r>
                    </a:p>
                  </a:txBody>
                  <a:tcPr marL="9525" marR="9525" marT="9525" marB="0" anchor="b">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13</a:t>
                      </a:r>
                    </a:p>
                  </a:txBody>
                  <a:tcPr marL="9525" marR="9525" marT="9525" marB="0" anchor="ctr">
                    <a:lnL>
                      <a:noFill/>
                    </a:lnL>
                    <a:lnR>
                      <a:noFill/>
                    </a:lnR>
                    <a:lnT>
                      <a:noFill/>
                    </a:lnT>
                    <a:lnB>
                      <a:noFill/>
                    </a:lnB>
                    <a:solidFill>
                      <a:srgbClr val="F2F2F2"/>
                    </a:solidFill>
                  </a:tcPr>
                </a:tc>
                <a:tc>
                  <a:txBody>
                    <a:bodyPr/>
                    <a:lstStyle/>
                    <a:p>
                      <a:pPr algn="ctr" fontAlgn="ctr"/>
                      <a:r>
                        <a:rPr lang="es-ES" sz="1000" b="0" i="0" u="none" strike="noStrike" dirty="0">
                          <a:solidFill>
                            <a:srgbClr val="000000"/>
                          </a:solidFill>
                          <a:effectLst/>
                          <a:latin typeface="Calibri"/>
                        </a:rPr>
                        <a:t>8</a:t>
                      </a:r>
                    </a:p>
                  </a:txBody>
                  <a:tcPr marL="9525" marR="9525" marT="9525" marB="0" anchor="ctr">
                    <a:lnL>
                      <a:noFill/>
                    </a:lnL>
                    <a:lnR>
                      <a:noFill/>
                    </a:lnR>
                    <a:lnT>
                      <a:noFill/>
                    </a:lnT>
                    <a:lnB>
                      <a:noFill/>
                    </a:lnB>
                    <a:solidFill>
                      <a:srgbClr val="F2F2F2"/>
                    </a:solidFill>
                  </a:tcPr>
                </a:tc>
              </a:tr>
              <a:tr h="161925">
                <a:tc>
                  <a:txBody>
                    <a:bodyPr/>
                    <a:lstStyle/>
                    <a:p>
                      <a:pPr algn="l" fontAlgn="b"/>
                      <a:r>
                        <a:rPr lang="es-ES" sz="1000" b="0" i="0" u="none" strike="noStrike">
                          <a:solidFill>
                            <a:srgbClr val="000000"/>
                          </a:solidFill>
                          <a:effectLst/>
                          <a:latin typeface="Calibri"/>
                        </a:rPr>
                        <a:t>Cantabria</a:t>
                      </a:r>
                    </a:p>
                  </a:txBody>
                  <a:tcPr marL="9525" marR="9525" marT="9525" marB="0" anchor="b">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15</a:t>
                      </a:r>
                    </a:p>
                  </a:txBody>
                  <a:tcPr marL="9525" marR="9525" marT="9525" marB="0" anchor="ctr">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6</a:t>
                      </a:r>
                    </a:p>
                  </a:txBody>
                  <a:tcPr marL="9525" marR="9525" marT="9525" marB="0" anchor="ctr">
                    <a:lnL>
                      <a:noFill/>
                    </a:lnL>
                    <a:lnR>
                      <a:noFill/>
                    </a:lnR>
                    <a:lnT>
                      <a:noFill/>
                    </a:lnT>
                    <a:lnB>
                      <a:noFill/>
                    </a:lnB>
                    <a:solidFill>
                      <a:srgbClr val="DAEEF3"/>
                    </a:solidFill>
                  </a:tcPr>
                </a:tc>
              </a:tr>
              <a:tr h="161925">
                <a:tc>
                  <a:txBody>
                    <a:bodyPr/>
                    <a:lstStyle/>
                    <a:p>
                      <a:pPr algn="l" fontAlgn="b"/>
                      <a:r>
                        <a:rPr lang="es-ES" sz="1000" b="0" i="0" u="none" strike="noStrike">
                          <a:solidFill>
                            <a:srgbClr val="000000"/>
                          </a:solidFill>
                          <a:effectLst/>
                          <a:latin typeface="Calibri"/>
                        </a:rPr>
                        <a:t>Castilla - León</a:t>
                      </a:r>
                    </a:p>
                  </a:txBody>
                  <a:tcPr marL="9525" marR="9525" marT="9525" marB="0" anchor="b">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54</a:t>
                      </a:r>
                    </a:p>
                  </a:txBody>
                  <a:tcPr marL="9525" marR="9525" marT="9525" marB="0" anchor="ctr">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26</a:t>
                      </a:r>
                    </a:p>
                  </a:txBody>
                  <a:tcPr marL="9525" marR="9525" marT="9525" marB="0" anchor="ctr">
                    <a:lnL>
                      <a:noFill/>
                    </a:lnL>
                    <a:lnR>
                      <a:noFill/>
                    </a:lnR>
                    <a:lnT>
                      <a:noFill/>
                    </a:lnT>
                    <a:lnB>
                      <a:noFill/>
                    </a:lnB>
                    <a:solidFill>
                      <a:srgbClr val="F2F2F2"/>
                    </a:solidFill>
                  </a:tcPr>
                </a:tc>
              </a:tr>
              <a:tr h="161925">
                <a:tc>
                  <a:txBody>
                    <a:bodyPr/>
                    <a:lstStyle/>
                    <a:p>
                      <a:pPr algn="l" fontAlgn="b"/>
                      <a:r>
                        <a:rPr lang="es-ES" sz="1000" b="0" i="0" u="none" strike="noStrike">
                          <a:solidFill>
                            <a:srgbClr val="000000"/>
                          </a:solidFill>
                          <a:effectLst/>
                          <a:latin typeface="Calibri"/>
                        </a:rPr>
                        <a:t>Castilla-La Mancha</a:t>
                      </a:r>
                    </a:p>
                  </a:txBody>
                  <a:tcPr marL="9525" marR="9525" marT="9525" marB="0" anchor="b">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58</a:t>
                      </a:r>
                    </a:p>
                  </a:txBody>
                  <a:tcPr marL="9525" marR="9525" marT="9525" marB="0" anchor="ctr">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28</a:t>
                      </a:r>
                    </a:p>
                  </a:txBody>
                  <a:tcPr marL="9525" marR="9525" marT="9525" marB="0" anchor="ctr">
                    <a:lnL>
                      <a:noFill/>
                    </a:lnL>
                    <a:lnR>
                      <a:noFill/>
                    </a:lnR>
                    <a:lnT>
                      <a:noFill/>
                    </a:lnT>
                    <a:lnB>
                      <a:noFill/>
                    </a:lnB>
                    <a:solidFill>
                      <a:srgbClr val="DAEEF3"/>
                    </a:solidFill>
                  </a:tcPr>
                </a:tc>
              </a:tr>
              <a:tr h="161925">
                <a:tc>
                  <a:txBody>
                    <a:bodyPr/>
                    <a:lstStyle/>
                    <a:p>
                      <a:pPr algn="l" fontAlgn="b"/>
                      <a:r>
                        <a:rPr lang="es-ES" sz="1000" b="0" i="0" u="none" strike="noStrike">
                          <a:solidFill>
                            <a:srgbClr val="000000"/>
                          </a:solidFill>
                          <a:effectLst/>
                          <a:latin typeface="Calibri"/>
                        </a:rPr>
                        <a:t>Cataluña</a:t>
                      </a:r>
                    </a:p>
                  </a:txBody>
                  <a:tcPr marL="9525" marR="9525" marT="9525" marB="0" anchor="b">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89</a:t>
                      </a:r>
                    </a:p>
                  </a:txBody>
                  <a:tcPr marL="9525" marR="9525" marT="9525" marB="0" anchor="ctr">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34</a:t>
                      </a:r>
                    </a:p>
                  </a:txBody>
                  <a:tcPr marL="9525" marR="9525" marT="9525" marB="0" anchor="ctr">
                    <a:lnL>
                      <a:noFill/>
                    </a:lnL>
                    <a:lnR>
                      <a:noFill/>
                    </a:lnR>
                    <a:lnT>
                      <a:noFill/>
                    </a:lnT>
                    <a:lnB>
                      <a:noFill/>
                    </a:lnB>
                    <a:solidFill>
                      <a:srgbClr val="F2F2F2"/>
                    </a:solidFill>
                  </a:tcPr>
                </a:tc>
              </a:tr>
              <a:tr h="161925">
                <a:tc>
                  <a:txBody>
                    <a:bodyPr/>
                    <a:lstStyle/>
                    <a:p>
                      <a:pPr algn="l" fontAlgn="b"/>
                      <a:r>
                        <a:rPr lang="es-ES" sz="1000" b="0" i="0" u="none" strike="noStrike">
                          <a:solidFill>
                            <a:srgbClr val="000000"/>
                          </a:solidFill>
                          <a:effectLst/>
                          <a:latin typeface="Calibri"/>
                        </a:rPr>
                        <a:t>Valencia</a:t>
                      </a:r>
                    </a:p>
                  </a:txBody>
                  <a:tcPr marL="9525" marR="9525" marT="9525" marB="0" anchor="b">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79</a:t>
                      </a:r>
                    </a:p>
                  </a:txBody>
                  <a:tcPr marL="9525" marR="9525" marT="9525" marB="0" anchor="ctr">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28</a:t>
                      </a:r>
                    </a:p>
                  </a:txBody>
                  <a:tcPr marL="9525" marR="9525" marT="9525" marB="0" anchor="ctr">
                    <a:lnL>
                      <a:noFill/>
                    </a:lnL>
                    <a:lnR>
                      <a:noFill/>
                    </a:lnR>
                    <a:lnT>
                      <a:noFill/>
                    </a:lnT>
                    <a:lnB>
                      <a:noFill/>
                    </a:lnB>
                    <a:solidFill>
                      <a:srgbClr val="DAEEF3"/>
                    </a:solidFill>
                  </a:tcPr>
                </a:tc>
              </a:tr>
              <a:tr h="161925">
                <a:tc>
                  <a:txBody>
                    <a:bodyPr/>
                    <a:lstStyle/>
                    <a:p>
                      <a:pPr algn="l" fontAlgn="b"/>
                      <a:r>
                        <a:rPr lang="es-ES" sz="1000" b="0" i="0" u="none" strike="noStrike">
                          <a:solidFill>
                            <a:srgbClr val="000000"/>
                          </a:solidFill>
                          <a:effectLst/>
                          <a:latin typeface="Calibri"/>
                        </a:rPr>
                        <a:t>Extremadura</a:t>
                      </a:r>
                    </a:p>
                  </a:txBody>
                  <a:tcPr marL="9525" marR="9525" marT="9525" marB="0" anchor="b">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32</a:t>
                      </a:r>
                    </a:p>
                  </a:txBody>
                  <a:tcPr marL="9525" marR="9525" marT="9525" marB="0" anchor="ctr">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16</a:t>
                      </a:r>
                    </a:p>
                  </a:txBody>
                  <a:tcPr marL="9525" marR="9525" marT="9525" marB="0" anchor="ctr">
                    <a:lnL>
                      <a:noFill/>
                    </a:lnL>
                    <a:lnR>
                      <a:noFill/>
                    </a:lnR>
                    <a:lnT>
                      <a:noFill/>
                    </a:lnT>
                    <a:lnB>
                      <a:noFill/>
                    </a:lnB>
                    <a:solidFill>
                      <a:srgbClr val="F2F2F2"/>
                    </a:solidFill>
                  </a:tcPr>
                </a:tc>
              </a:tr>
              <a:tr h="161925">
                <a:tc>
                  <a:txBody>
                    <a:bodyPr/>
                    <a:lstStyle/>
                    <a:p>
                      <a:pPr algn="l" fontAlgn="b"/>
                      <a:r>
                        <a:rPr lang="es-ES" sz="1000" b="0" i="0" u="none" strike="noStrike">
                          <a:solidFill>
                            <a:srgbClr val="000000"/>
                          </a:solidFill>
                          <a:effectLst/>
                          <a:latin typeface="Calibri"/>
                        </a:rPr>
                        <a:t>Galicia</a:t>
                      </a:r>
                    </a:p>
                  </a:txBody>
                  <a:tcPr marL="9525" marR="9525" marT="9525" marB="0" anchor="b">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63</a:t>
                      </a:r>
                    </a:p>
                  </a:txBody>
                  <a:tcPr marL="9525" marR="9525" marT="9525" marB="0" anchor="ctr">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32</a:t>
                      </a:r>
                    </a:p>
                  </a:txBody>
                  <a:tcPr marL="9525" marR="9525" marT="9525" marB="0" anchor="ctr">
                    <a:lnL>
                      <a:noFill/>
                    </a:lnL>
                    <a:lnR>
                      <a:noFill/>
                    </a:lnR>
                    <a:lnT>
                      <a:noFill/>
                    </a:lnT>
                    <a:lnB>
                      <a:noFill/>
                    </a:lnB>
                    <a:solidFill>
                      <a:srgbClr val="DAEEF3"/>
                    </a:solidFill>
                  </a:tcPr>
                </a:tc>
              </a:tr>
              <a:tr h="161925">
                <a:tc>
                  <a:txBody>
                    <a:bodyPr/>
                    <a:lstStyle/>
                    <a:p>
                      <a:pPr algn="l" fontAlgn="b"/>
                      <a:r>
                        <a:rPr lang="es-ES" sz="1000" b="0" i="0" u="none" strike="noStrike">
                          <a:solidFill>
                            <a:srgbClr val="000000"/>
                          </a:solidFill>
                          <a:effectLst/>
                          <a:latin typeface="Calibri"/>
                        </a:rPr>
                        <a:t>Madrid</a:t>
                      </a:r>
                    </a:p>
                  </a:txBody>
                  <a:tcPr marL="9525" marR="9525" marT="9525" marB="0" anchor="b">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164</a:t>
                      </a:r>
                    </a:p>
                  </a:txBody>
                  <a:tcPr marL="9525" marR="9525" marT="9525" marB="0" anchor="ctr">
                    <a:lnL>
                      <a:noFill/>
                    </a:lnL>
                    <a:lnR>
                      <a:noFill/>
                    </a:lnR>
                    <a:lnT>
                      <a:noFill/>
                    </a:lnT>
                    <a:lnB>
                      <a:noFill/>
                    </a:lnB>
                    <a:solidFill>
                      <a:srgbClr val="F2F2F2"/>
                    </a:solidFill>
                  </a:tcPr>
                </a:tc>
                <a:tc>
                  <a:txBody>
                    <a:bodyPr/>
                    <a:lstStyle/>
                    <a:p>
                      <a:pPr algn="ctr" fontAlgn="ctr"/>
                      <a:r>
                        <a:rPr lang="es-ES" sz="1000" b="0" i="0" u="none" strike="noStrike" dirty="0">
                          <a:solidFill>
                            <a:srgbClr val="000000"/>
                          </a:solidFill>
                          <a:effectLst/>
                          <a:latin typeface="Calibri"/>
                        </a:rPr>
                        <a:t>56</a:t>
                      </a:r>
                    </a:p>
                  </a:txBody>
                  <a:tcPr marL="9525" marR="9525" marT="9525" marB="0" anchor="ctr">
                    <a:lnL>
                      <a:noFill/>
                    </a:lnL>
                    <a:lnR>
                      <a:noFill/>
                    </a:lnR>
                    <a:lnT>
                      <a:noFill/>
                    </a:lnT>
                    <a:lnB>
                      <a:noFill/>
                    </a:lnB>
                    <a:solidFill>
                      <a:srgbClr val="F2F2F2"/>
                    </a:solidFill>
                  </a:tcPr>
                </a:tc>
              </a:tr>
              <a:tr h="161925">
                <a:tc>
                  <a:txBody>
                    <a:bodyPr/>
                    <a:lstStyle/>
                    <a:p>
                      <a:pPr algn="l" fontAlgn="b"/>
                      <a:r>
                        <a:rPr lang="es-ES" sz="1000" b="0" i="0" u="none" strike="noStrike">
                          <a:solidFill>
                            <a:srgbClr val="000000"/>
                          </a:solidFill>
                          <a:effectLst/>
                          <a:latin typeface="Calibri"/>
                        </a:rPr>
                        <a:t>Murcia</a:t>
                      </a:r>
                    </a:p>
                  </a:txBody>
                  <a:tcPr marL="9525" marR="9525" marT="9525" marB="0" anchor="b">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27</a:t>
                      </a:r>
                    </a:p>
                  </a:txBody>
                  <a:tcPr marL="9525" marR="9525" marT="9525" marB="0" anchor="ctr">
                    <a:lnL>
                      <a:noFill/>
                    </a:lnL>
                    <a:lnR>
                      <a:noFill/>
                    </a:lnR>
                    <a:lnT>
                      <a:noFill/>
                    </a:lnT>
                    <a:lnB>
                      <a:noFill/>
                    </a:lnB>
                    <a:solidFill>
                      <a:srgbClr val="DAEEF3"/>
                    </a:solidFill>
                  </a:tcPr>
                </a:tc>
                <a:tc>
                  <a:txBody>
                    <a:bodyPr/>
                    <a:lstStyle/>
                    <a:p>
                      <a:pPr algn="ctr" fontAlgn="ctr"/>
                      <a:r>
                        <a:rPr lang="es-ES" sz="1000" b="0" i="0" u="none" strike="noStrike" dirty="0">
                          <a:solidFill>
                            <a:srgbClr val="000000"/>
                          </a:solidFill>
                          <a:effectLst/>
                          <a:latin typeface="Calibri"/>
                        </a:rPr>
                        <a:t>12</a:t>
                      </a:r>
                    </a:p>
                  </a:txBody>
                  <a:tcPr marL="9525" marR="9525" marT="9525" marB="0" anchor="ctr">
                    <a:lnL>
                      <a:noFill/>
                    </a:lnL>
                    <a:lnR>
                      <a:noFill/>
                    </a:lnR>
                    <a:lnT>
                      <a:noFill/>
                    </a:lnT>
                    <a:lnB>
                      <a:noFill/>
                    </a:lnB>
                    <a:solidFill>
                      <a:srgbClr val="DAEEF3"/>
                    </a:solidFill>
                  </a:tcPr>
                </a:tc>
              </a:tr>
              <a:tr h="161925">
                <a:tc>
                  <a:txBody>
                    <a:bodyPr/>
                    <a:lstStyle/>
                    <a:p>
                      <a:pPr algn="l" fontAlgn="b"/>
                      <a:r>
                        <a:rPr lang="es-ES" sz="1000" b="0" i="0" u="none" strike="noStrike">
                          <a:solidFill>
                            <a:srgbClr val="000000"/>
                          </a:solidFill>
                          <a:effectLst/>
                          <a:latin typeface="Calibri"/>
                        </a:rPr>
                        <a:t>Navarra</a:t>
                      </a:r>
                    </a:p>
                  </a:txBody>
                  <a:tcPr marL="9525" marR="9525" marT="9525" marB="0" anchor="b">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25</a:t>
                      </a:r>
                    </a:p>
                  </a:txBody>
                  <a:tcPr marL="9525" marR="9525" marT="9525" marB="0" anchor="ctr">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12</a:t>
                      </a:r>
                    </a:p>
                  </a:txBody>
                  <a:tcPr marL="9525" marR="9525" marT="9525" marB="0" anchor="ctr">
                    <a:lnL>
                      <a:noFill/>
                    </a:lnL>
                    <a:lnR>
                      <a:noFill/>
                    </a:lnR>
                    <a:lnT>
                      <a:noFill/>
                    </a:lnT>
                    <a:lnB>
                      <a:noFill/>
                    </a:lnB>
                    <a:solidFill>
                      <a:srgbClr val="F2F2F2"/>
                    </a:solidFill>
                  </a:tcPr>
                </a:tc>
              </a:tr>
              <a:tr h="161925">
                <a:tc>
                  <a:txBody>
                    <a:bodyPr/>
                    <a:lstStyle/>
                    <a:p>
                      <a:pPr algn="l" fontAlgn="b"/>
                      <a:r>
                        <a:rPr lang="es-ES" sz="1000" b="0" i="0" u="none" strike="noStrike">
                          <a:solidFill>
                            <a:srgbClr val="000000"/>
                          </a:solidFill>
                          <a:effectLst/>
                          <a:latin typeface="Calibri"/>
                        </a:rPr>
                        <a:t>País Vasco</a:t>
                      </a:r>
                    </a:p>
                  </a:txBody>
                  <a:tcPr marL="9525" marR="9525" marT="9525" marB="0" anchor="b">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37</a:t>
                      </a:r>
                    </a:p>
                  </a:txBody>
                  <a:tcPr marL="9525" marR="9525" marT="9525" marB="0" anchor="ctr">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12</a:t>
                      </a:r>
                    </a:p>
                  </a:txBody>
                  <a:tcPr marL="9525" marR="9525" marT="9525" marB="0" anchor="ctr">
                    <a:lnL>
                      <a:noFill/>
                    </a:lnL>
                    <a:lnR>
                      <a:noFill/>
                    </a:lnR>
                    <a:lnT>
                      <a:noFill/>
                    </a:lnT>
                    <a:lnB>
                      <a:noFill/>
                    </a:lnB>
                    <a:solidFill>
                      <a:srgbClr val="DAEEF3"/>
                    </a:solidFill>
                  </a:tcPr>
                </a:tc>
              </a:tr>
              <a:tr h="161925">
                <a:tc>
                  <a:txBody>
                    <a:bodyPr/>
                    <a:lstStyle/>
                    <a:p>
                      <a:pPr algn="l" fontAlgn="b"/>
                      <a:r>
                        <a:rPr lang="es-ES" sz="1000" b="0" i="0" u="none" strike="noStrike">
                          <a:solidFill>
                            <a:srgbClr val="000000"/>
                          </a:solidFill>
                          <a:effectLst/>
                          <a:latin typeface="Calibri"/>
                        </a:rPr>
                        <a:t>La Rioja</a:t>
                      </a:r>
                    </a:p>
                  </a:txBody>
                  <a:tcPr marL="9525" marR="9525" marT="9525" marB="0" anchor="b">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11</a:t>
                      </a:r>
                    </a:p>
                  </a:txBody>
                  <a:tcPr marL="9525" marR="9525" marT="9525" marB="0" anchor="ctr">
                    <a:lnL>
                      <a:noFill/>
                    </a:lnL>
                    <a:lnR>
                      <a:noFill/>
                    </a:lnR>
                    <a:lnT>
                      <a:noFill/>
                    </a:lnT>
                    <a:lnB>
                      <a:noFill/>
                    </a:lnB>
                    <a:solidFill>
                      <a:srgbClr val="F2F2F2"/>
                    </a:solidFill>
                  </a:tcPr>
                </a:tc>
                <a:tc>
                  <a:txBody>
                    <a:bodyPr/>
                    <a:lstStyle/>
                    <a:p>
                      <a:pPr algn="ctr" fontAlgn="ctr"/>
                      <a:r>
                        <a:rPr lang="es-ES" sz="1000" b="0" i="0" u="none" strike="noStrike">
                          <a:solidFill>
                            <a:srgbClr val="000000"/>
                          </a:solidFill>
                          <a:effectLst/>
                          <a:latin typeface="Calibri"/>
                        </a:rPr>
                        <a:t>5</a:t>
                      </a:r>
                    </a:p>
                  </a:txBody>
                  <a:tcPr marL="9525" marR="9525" marT="9525" marB="0" anchor="ctr">
                    <a:lnL>
                      <a:noFill/>
                    </a:lnL>
                    <a:lnR>
                      <a:noFill/>
                    </a:lnR>
                    <a:lnT>
                      <a:noFill/>
                    </a:lnT>
                    <a:lnB>
                      <a:noFill/>
                    </a:lnB>
                    <a:solidFill>
                      <a:srgbClr val="F2F2F2"/>
                    </a:solidFill>
                  </a:tcPr>
                </a:tc>
              </a:tr>
              <a:tr h="161925">
                <a:tc>
                  <a:txBody>
                    <a:bodyPr/>
                    <a:lstStyle/>
                    <a:p>
                      <a:pPr algn="l" fontAlgn="b"/>
                      <a:r>
                        <a:rPr lang="es-ES" sz="1000" b="0" i="0" u="none" strike="noStrike">
                          <a:solidFill>
                            <a:srgbClr val="000000"/>
                          </a:solidFill>
                          <a:effectLst/>
                          <a:latin typeface="Calibri"/>
                        </a:rPr>
                        <a:t>Canarias</a:t>
                      </a:r>
                    </a:p>
                  </a:txBody>
                  <a:tcPr marL="9525" marR="9525" marT="9525" marB="0" anchor="b">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32</a:t>
                      </a:r>
                    </a:p>
                  </a:txBody>
                  <a:tcPr marL="9525" marR="9525" marT="9525" marB="0" anchor="ctr">
                    <a:lnL>
                      <a:noFill/>
                    </a:lnL>
                    <a:lnR>
                      <a:noFill/>
                    </a:lnR>
                    <a:lnT>
                      <a:noFill/>
                    </a:lnT>
                    <a:lnB>
                      <a:noFill/>
                    </a:lnB>
                    <a:solidFill>
                      <a:srgbClr val="DAEEF3"/>
                    </a:solidFill>
                  </a:tcPr>
                </a:tc>
                <a:tc>
                  <a:txBody>
                    <a:bodyPr/>
                    <a:lstStyle/>
                    <a:p>
                      <a:pPr algn="ctr" fontAlgn="ctr"/>
                      <a:r>
                        <a:rPr lang="es-ES" sz="1000" b="0" i="0" u="none" strike="noStrike">
                          <a:solidFill>
                            <a:srgbClr val="000000"/>
                          </a:solidFill>
                          <a:effectLst/>
                          <a:latin typeface="Calibri"/>
                        </a:rPr>
                        <a:t>12</a:t>
                      </a:r>
                    </a:p>
                  </a:txBody>
                  <a:tcPr marL="9525" marR="9525" marT="9525" marB="0" anchor="ctr">
                    <a:lnL>
                      <a:noFill/>
                    </a:lnL>
                    <a:lnR>
                      <a:noFill/>
                    </a:lnR>
                    <a:lnT>
                      <a:noFill/>
                    </a:lnT>
                    <a:lnB>
                      <a:noFill/>
                    </a:lnB>
                    <a:solidFill>
                      <a:srgbClr val="DAEEF3"/>
                    </a:solidFill>
                  </a:tcPr>
                </a:tc>
              </a:tr>
              <a:tr h="161925">
                <a:tc>
                  <a:txBody>
                    <a:bodyPr/>
                    <a:lstStyle/>
                    <a:p>
                      <a:pPr algn="l" fontAlgn="b"/>
                      <a:r>
                        <a:rPr lang="es-ES" sz="1000" b="1" i="0" u="none" strike="noStrike">
                          <a:solidFill>
                            <a:srgbClr val="FFFFFF"/>
                          </a:solidFill>
                          <a:effectLst/>
                          <a:latin typeface="Calibri"/>
                        </a:rPr>
                        <a:t>Total</a:t>
                      </a:r>
                    </a:p>
                  </a:txBody>
                  <a:tcPr marL="9525" marR="9525" marT="9525" marB="0" anchor="b">
                    <a:lnL>
                      <a:noFill/>
                    </a:lnL>
                    <a:lnR>
                      <a:noFill/>
                    </a:lnR>
                    <a:lnT>
                      <a:noFill/>
                    </a:lnT>
                    <a:lnB>
                      <a:noFill/>
                    </a:lnB>
                    <a:solidFill>
                      <a:srgbClr val="0070C0"/>
                    </a:solidFill>
                  </a:tcPr>
                </a:tc>
                <a:tc>
                  <a:txBody>
                    <a:bodyPr/>
                    <a:lstStyle/>
                    <a:p>
                      <a:pPr algn="ctr" fontAlgn="ctr"/>
                      <a:r>
                        <a:rPr lang="es-ES" sz="1000" b="1" i="0" u="none" strike="noStrike">
                          <a:solidFill>
                            <a:srgbClr val="FFFFFF"/>
                          </a:solidFill>
                          <a:effectLst/>
                          <a:latin typeface="Calibri"/>
                        </a:rPr>
                        <a:t>880</a:t>
                      </a:r>
                    </a:p>
                  </a:txBody>
                  <a:tcPr marL="9525" marR="9525" marT="9525" marB="0" anchor="ctr">
                    <a:lnL>
                      <a:noFill/>
                    </a:lnL>
                    <a:lnR>
                      <a:noFill/>
                    </a:lnR>
                    <a:lnT>
                      <a:noFill/>
                    </a:lnT>
                    <a:lnB>
                      <a:noFill/>
                    </a:lnB>
                    <a:solidFill>
                      <a:srgbClr val="0070C0"/>
                    </a:solidFill>
                  </a:tcPr>
                </a:tc>
                <a:tc>
                  <a:txBody>
                    <a:bodyPr/>
                    <a:lstStyle/>
                    <a:p>
                      <a:pPr algn="ctr" fontAlgn="ctr"/>
                      <a:r>
                        <a:rPr lang="es-ES" sz="1000" b="1" i="0" u="none" strike="noStrike" dirty="0">
                          <a:solidFill>
                            <a:srgbClr val="FFFFFF"/>
                          </a:solidFill>
                          <a:effectLst/>
                          <a:latin typeface="Calibri"/>
                        </a:rPr>
                        <a:t>367</a:t>
                      </a:r>
                    </a:p>
                  </a:txBody>
                  <a:tcPr marL="9525" marR="9525" marT="9525" marB="0" anchor="ctr">
                    <a:lnL>
                      <a:noFill/>
                    </a:lnL>
                    <a:lnR>
                      <a:noFill/>
                    </a:lnR>
                    <a:lnT>
                      <a:noFill/>
                    </a:lnT>
                    <a:lnB>
                      <a:noFill/>
                    </a:lnB>
                    <a:solidFill>
                      <a:srgbClr val="0070C0"/>
                    </a:solidFill>
                  </a:tcPr>
                </a:tc>
              </a:tr>
              <a:tr h="161925">
                <a:tc>
                  <a:txBody>
                    <a:bodyPr/>
                    <a:lstStyle/>
                    <a:p>
                      <a:pPr algn="l" fontAlgn="b"/>
                      <a:r>
                        <a:rPr lang="es-ES" sz="1000" b="0" i="0" u="none" strike="noStrike">
                          <a:solidFill>
                            <a:srgbClr val="000000"/>
                          </a:solidFill>
                          <a:effectLst/>
                          <a:latin typeface="Calibri"/>
                        </a:rPr>
                        <a:t>Error muestral </a:t>
                      </a:r>
                    </a:p>
                  </a:txBody>
                  <a:tcPr marL="9525" marR="9525" marT="9525" marB="0" anchor="b">
                    <a:lnL>
                      <a:noFill/>
                    </a:lnL>
                    <a:lnR>
                      <a:noFill/>
                    </a:lnR>
                    <a:lnT>
                      <a:noFill/>
                    </a:lnT>
                    <a:lnB>
                      <a:noFill/>
                    </a:lnB>
                    <a:solidFill>
                      <a:srgbClr val="FDE9D9"/>
                    </a:solidFill>
                  </a:tcPr>
                </a:tc>
                <a:tc>
                  <a:txBody>
                    <a:bodyPr/>
                    <a:lstStyle/>
                    <a:p>
                      <a:pPr algn="ctr" fontAlgn="ctr"/>
                      <a:r>
                        <a:rPr lang="es-ES" sz="1000" b="0" i="0" u="none" strike="noStrike">
                          <a:solidFill>
                            <a:srgbClr val="000000"/>
                          </a:solidFill>
                          <a:effectLst/>
                          <a:latin typeface="Calibri"/>
                        </a:rPr>
                        <a:t>±3,4</a:t>
                      </a:r>
                    </a:p>
                  </a:txBody>
                  <a:tcPr marL="9525" marR="9525" marT="9525" marB="0" anchor="ctr">
                    <a:lnL>
                      <a:noFill/>
                    </a:lnL>
                    <a:lnR>
                      <a:noFill/>
                    </a:lnR>
                    <a:lnT>
                      <a:noFill/>
                    </a:lnT>
                    <a:lnB>
                      <a:noFill/>
                    </a:lnB>
                    <a:solidFill>
                      <a:srgbClr val="FDE9D9"/>
                    </a:solidFill>
                  </a:tcPr>
                </a:tc>
                <a:tc>
                  <a:txBody>
                    <a:bodyPr/>
                    <a:lstStyle/>
                    <a:p>
                      <a:pPr algn="ctr" fontAlgn="ctr"/>
                      <a:r>
                        <a:rPr lang="es-ES" sz="1000" b="0" i="0" u="none" strike="noStrike" dirty="0">
                          <a:solidFill>
                            <a:srgbClr val="000000"/>
                          </a:solidFill>
                          <a:effectLst/>
                          <a:latin typeface="Calibri"/>
                        </a:rPr>
                        <a:t>±5,2</a:t>
                      </a:r>
                    </a:p>
                  </a:txBody>
                  <a:tcPr marL="9525" marR="9525" marT="9525" marB="0" anchor="ctr">
                    <a:lnL>
                      <a:noFill/>
                    </a:lnL>
                    <a:lnR>
                      <a:noFill/>
                    </a:lnR>
                    <a:lnT>
                      <a:noFill/>
                    </a:lnT>
                    <a:lnB>
                      <a:noFill/>
                    </a:lnB>
                    <a:solidFill>
                      <a:srgbClr val="FDE9D9"/>
                    </a:solidFill>
                  </a:tcPr>
                </a:tc>
              </a:tr>
            </a:tbl>
          </a:graphicData>
        </a:graphic>
      </p:graphicFrame>
      <p:sp>
        <p:nvSpPr>
          <p:cNvPr id="11" name="Text Placeholder 12"/>
          <p:cNvSpPr>
            <a:spLocks noGrp="1"/>
          </p:cNvSpPr>
          <p:nvPr>
            <p:ph type="body" idx="13"/>
          </p:nvPr>
        </p:nvSpPr>
        <p:spPr>
          <a:xfrm>
            <a:off x="4893373" y="1447800"/>
            <a:ext cx="3869627" cy="1219200"/>
          </a:xfrm>
        </p:spPr>
        <p:txBody>
          <a:bodyPr/>
          <a:lstStyle/>
          <a:p>
            <a:r>
              <a:rPr lang="es-ES" sz="1600" b="1" u="sng" dirty="0" smtClean="0">
                <a:solidFill>
                  <a:schemeClr val="accent1"/>
                </a:solidFill>
              </a:rPr>
              <a:t>Muestra</a:t>
            </a:r>
            <a:r>
              <a:rPr lang="es-ES" sz="1600" b="1" u="sng" dirty="0">
                <a:solidFill>
                  <a:schemeClr val="accent1"/>
                </a:solidFill>
              </a:rPr>
              <a:t>:  Entrevistas </a:t>
            </a:r>
            <a:r>
              <a:rPr lang="es-ES" sz="1600" b="1" u="sng" dirty="0" smtClean="0">
                <a:solidFill>
                  <a:schemeClr val="accent1"/>
                </a:solidFill>
              </a:rPr>
              <a:t>Online en total </a:t>
            </a:r>
            <a:r>
              <a:rPr lang="es-ES" sz="1600" b="1" u="sng" dirty="0">
                <a:solidFill>
                  <a:schemeClr val="accent1"/>
                </a:solidFill>
              </a:rPr>
              <a:t>E</a:t>
            </a:r>
            <a:r>
              <a:rPr lang="es-ES" sz="1600" b="1" u="sng" dirty="0" smtClean="0">
                <a:solidFill>
                  <a:schemeClr val="accent1"/>
                </a:solidFill>
              </a:rPr>
              <a:t>spaña:</a:t>
            </a:r>
            <a:endParaRPr lang="es-ES" sz="1600" b="1" u="sng" dirty="0">
              <a:solidFill>
                <a:schemeClr val="accent1"/>
              </a:solidFill>
            </a:endParaRPr>
          </a:p>
          <a:p>
            <a:r>
              <a:rPr lang="es-ES" sz="1400" i="1" dirty="0" smtClean="0">
                <a:solidFill>
                  <a:srgbClr val="5F5F5F"/>
                </a:solidFill>
              </a:rPr>
              <a:t>Estas entrevistas </a:t>
            </a:r>
            <a:r>
              <a:rPr lang="es-ES" sz="1400" i="1" dirty="0">
                <a:solidFill>
                  <a:srgbClr val="5F5F5F"/>
                </a:solidFill>
              </a:rPr>
              <a:t>se </a:t>
            </a:r>
            <a:r>
              <a:rPr lang="es-ES" sz="1400" i="1" dirty="0" smtClean="0">
                <a:solidFill>
                  <a:srgbClr val="5F5F5F"/>
                </a:solidFill>
              </a:rPr>
              <a:t>han obtenido a </a:t>
            </a:r>
            <a:r>
              <a:rPr lang="es-ES" sz="1400" i="1" dirty="0">
                <a:solidFill>
                  <a:srgbClr val="5F5F5F"/>
                </a:solidFill>
              </a:rPr>
              <a:t>través de </a:t>
            </a:r>
            <a:r>
              <a:rPr lang="es-ES" sz="1400" dirty="0">
                <a:solidFill>
                  <a:srgbClr val="5F5F5F"/>
                </a:solidFill>
              </a:rPr>
              <a:t>un </a:t>
            </a:r>
            <a:r>
              <a:rPr lang="es-ES" sz="1400" dirty="0" smtClean="0">
                <a:solidFill>
                  <a:srgbClr val="5F5F5F"/>
                </a:solidFill>
              </a:rPr>
              <a:t>banner en la </a:t>
            </a:r>
            <a:r>
              <a:rPr lang="es-ES" sz="1400" dirty="0">
                <a:solidFill>
                  <a:srgbClr val="5F5F5F"/>
                </a:solidFill>
              </a:rPr>
              <a:t>página Web de la </a:t>
            </a:r>
            <a:r>
              <a:rPr lang="es-ES" sz="1400" dirty="0" smtClean="0">
                <a:solidFill>
                  <a:srgbClr val="5F5F5F"/>
                </a:solidFill>
              </a:rPr>
              <a:t>Fundación</a:t>
            </a:r>
            <a:endParaRPr lang="es-ES" sz="1400" dirty="0">
              <a:solidFill>
                <a:srgbClr val="5F5F5F"/>
              </a:solidFill>
            </a:endParaRPr>
          </a:p>
          <a:p>
            <a:endParaRPr lang="es-ES" sz="1400" dirty="0"/>
          </a:p>
        </p:txBody>
      </p:sp>
      <p:sp>
        <p:nvSpPr>
          <p:cNvPr id="4" name="3 Rectángulo"/>
          <p:cNvSpPr/>
          <p:nvPr/>
        </p:nvSpPr>
        <p:spPr>
          <a:xfrm>
            <a:off x="4876800" y="1352550"/>
            <a:ext cx="3962400" cy="4438650"/>
          </a:xfrm>
          <a:prstGeom prst="rect">
            <a:avLst/>
          </a:prstGeom>
          <a:noFill/>
          <a:ln w="38100">
            <a:solidFill>
              <a:srgbClr val="6ECFF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11 Rectángulo"/>
          <p:cNvSpPr/>
          <p:nvPr/>
        </p:nvSpPr>
        <p:spPr>
          <a:xfrm>
            <a:off x="533400" y="1581150"/>
            <a:ext cx="3962400" cy="2762250"/>
          </a:xfrm>
          <a:prstGeom prst="rect">
            <a:avLst/>
          </a:prstGeom>
          <a:noFill/>
          <a:ln w="38100">
            <a:solidFill>
              <a:srgbClr val="6ECFF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3" name="12 Tabla"/>
          <p:cNvGraphicFramePr>
            <a:graphicFrameLocks noGrp="1"/>
          </p:cNvGraphicFramePr>
          <p:nvPr>
            <p:extLst>
              <p:ext uri="{D42A27DB-BD31-4B8C-83A1-F6EECF244321}">
                <p14:modId xmlns:p14="http://schemas.microsoft.com/office/powerpoint/2010/main" val="752709642"/>
              </p:ext>
            </p:extLst>
          </p:nvPr>
        </p:nvGraphicFramePr>
        <p:xfrm>
          <a:off x="827396" y="2668905"/>
          <a:ext cx="3168588" cy="760095"/>
        </p:xfrm>
        <a:graphic>
          <a:graphicData uri="http://schemas.openxmlformats.org/drawingml/2006/table">
            <a:tbl>
              <a:tblPr/>
              <a:tblGrid>
                <a:gridCol w="1325046"/>
                <a:gridCol w="921771"/>
                <a:gridCol w="921771"/>
              </a:tblGrid>
              <a:tr h="161925">
                <a:tc>
                  <a:txBody>
                    <a:bodyPr/>
                    <a:lstStyle/>
                    <a:p>
                      <a:pPr algn="l" fontAlgn="b"/>
                      <a:r>
                        <a:rPr lang="es-ES" sz="1600" b="1" i="0" u="none" strike="noStrike" dirty="0">
                          <a:solidFill>
                            <a:srgbClr val="FFFFFF"/>
                          </a:solidFill>
                          <a:effectLst/>
                          <a:latin typeface="Calibri"/>
                        </a:rPr>
                        <a:t> </a:t>
                      </a:r>
                    </a:p>
                  </a:txBody>
                  <a:tcPr marL="9525" marR="9525" marT="9525" marB="0" anchor="b">
                    <a:lnL>
                      <a:noFill/>
                    </a:lnL>
                    <a:lnR>
                      <a:noFill/>
                    </a:lnR>
                    <a:lnT>
                      <a:noFill/>
                    </a:lnT>
                    <a:lnB>
                      <a:noFill/>
                    </a:lnB>
                    <a:solidFill>
                      <a:srgbClr val="0070C0"/>
                    </a:solidFill>
                  </a:tcPr>
                </a:tc>
                <a:tc>
                  <a:txBody>
                    <a:bodyPr/>
                    <a:lstStyle/>
                    <a:p>
                      <a:pPr algn="ctr" fontAlgn="ctr"/>
                      <a:r>
                        <a:rPr lang="es-ES" sz="1600" b="1" i="0" u="none" strike="noStrike" dirty="0" smtClean="0">
                          <a:solidFill>
                            <a:srgbClr val="FFFFFF"/>
                          </a:solidFill>
                          <a:effectLst/>
                          <a:latin typeface="Calibri"/>
                        </a:rPr>
                        <a:t>Padres*</a:t>
                      </a:r>
                      <a:endParaRPr lang="es-ES" sz="1600" b="1" i="0" u="none" strike="noStrike" dirty="0">
                        <a:solidFill>
                          <a:srgbClr val="FFFFFF"/>
                        </a:solidFill>
                        <a:effectLst/>
                        <a:latin typeface="Calibri"/>
                      </a:endParaRPr>
                    </a:p>
                  </a:txBody>
                  <a:tcPr marL="9525" marR="9525" marT="9525" marB="0" anchor="ctr">
                    <a:lnL>
                      <a:noFill/>
                    </a:lnL>
                    <a:lnR>
                      <a:noFill/>
                    </a:lnR>
                    <a:lnT>
                      <a:noFill/>
                    </a:lnT>
                    <a:lnB>
                      <a:noFill/>
                    </a:lnB>
                    <a:solidFill>
                      <a:srgbClr val="0070C0"/>
                    </a:solidFill>
                  </a:tcPr>
                </a:tc>
                <a:tc>
                  <a:txBody>
                    <a:bodyPr/>
                    <a:lstStyle/>
                    <a:p>
                      <a:pPr algn="ctr" fontAlgn="ctr"/>
                      <a:r>
                        <a:rPr lang="es-ES" sz="1600" b="1" i="0" u="none" strike="noStrike" dirty="0" smtClean="0">
                          <a:solidFill>
                            <a:srgbClr val="FFFFFF"/>
                          </a:solidFill>
                          <a:effectLst/>
                          <a:latin typeface="Calibri"/>
                        </a:rPr>
                        <a:t>Hijos*</a:t>
                      </a:r>
                      <a:endParaRPr lang="es-ES" sz="1600" b="1" i="0" u="none" strike="noStrike" dirty="0">
                        <a:solidFill>
                          <a:srgbClr val="FFFFFF"/>
                        </a:solidFill>
                        <a:effectLst/>
                        <a:latin typeface="Calibri"/>
                      </a:endParaRPr>
                    </a:p>
                  </a:txBody>
                  <a:tcPr marL="9525" marR="9525" marT="9525" marB="0" anchor="ctr">
                    <a:lnL>
                      <a:noFill/>
                    </a:lnL>
                    <a:lnR>
                      <a:noFill/>
                    </a:lnR>
                    <a:lnT>
                      <a:noFill/>
                    </a:lnT>
                    <a:lnB>
                      <a:noFill/>
                    </a:lnB>
                    <a:solidFill>
                      <a:srgbClr val="0070C0"/>
                    </a:solidFill>
                  </a:tcPr>
                </a:tc>
              </a:tr>
              <a:tr h="161925">
                <a:tc>
                  <a:txBody>
                    <a:bodyPr/>
                    <a:lstStyle/>
                    <a:p>
                      <a:pPr algn="l" fontAlgn="b"/>
                      <a:r>
                        <a:rPr lang="es-ES" sz="1600" b="1" i="0" u="none" strike="noStrike" dirty="0">
                          <a:solidFill>
                            <a:srgbClr val="FFFFFF"/>
                          </a:solidFill>
                          <a:effectLst/>
                          <a:latin typeface="Calibri"/>
                        </a:rPr>
                        <a:t>Total</a:t>
                      </a:r>
                    </a:p>
                  </a:txBody>
                  <a:tcPr marL="9525" marR="9525" marT="9525" marB="0" anchor="b">
                    <a:lnL>
                      <a:noFill/>
                    </a:lnL>
                    <a:lnR>
                      <a:noFill/>
                    </a:lnR>
                    <a:lnT>
                      <a:noFill/>
                    </a:lnT>
                    <a:lnB>
                      <a:noFill/>
                    </a:lnB>
                    <a:solidFill>
                      <a:srgbClr val="0070C0"/>
                    </a:solidFill>
                  </a:tcPr>
                </a:tc>
                <a:tc>
                  <a:txBody>
                    <a:bodyPr/>
                    <a:lstStyle/>
                    <a:p>
                      <a:pPr algn="ctr" fontAlgn="ctr"/>
                      <a:r>
                        <a:rPr lang="es-ES" sz="1600" b="1" i="0" u="none" strike="noStrike" dirty="0" smtClean="0">
                          <a:solidFill>
                            <a:srgbClr val="FFFFFF"/>
                          </a:solidFill>
                          <a:effectLst/>
                          <a:latin typeface="Calibri"/>
                        </a:rPr>
                        <a:t>89</a:t>
                      </a:r>
                      <a:endParaRPr lang="es-ES" sz="1600" b="1" i="0" u="none" strike="noStrike" dirty="0">
                        <a:solidFill>
                          <a:srgbClr val="FFFFFF"/>
                        </a:solidFill>
                        <a:effectLst/>
                        <a:latin typeface="Calibri"/>
                      </a:endParaRPr>
                    </a:p>
                  </a:txBody>
                  <a:tcPr marL="9525" marR="9525" marT="9525" marB="0" anchor="ctr">
                    <a:lnL>
                      <a:noFill/>
                    </a:lnL>
                    <a:lnR>
                      <a:noFill/>
                    </a:lnR>
                    <a:lnT>
                      <a:noFill/>
                    </a:lnT>
                    <a:lnB>
                      <a:noFill/>
                    </a:lnB>
                    <a:solidFill>
                      <a:srgbClr val="0070C0"/>
                    </a:solidFill>
                  </a:tcPr>
                </a:tc>
                <a:tc>
                  <a:txBody>
                    <a:bodyPr/>
                    <a:lstStyle/>
                    <a:p>
                      <a:pPr algn="ctr" fontAlgn="ctr"/>
                      <a:r>
                        <a:rPr lang="es-ES" sz="1600" b="1" i="0" u="none" strike="noStrike" dirty="0" smtClean="0">
                          <a:solidFill>
                            <a:srgbClr val="FFFFFF"/>
                          </a:solidFill>
                          <a:effectLst/>
                          <a:latin typeface="Calibri"/>
                        </a:rPr>
                        <a:t>99</a:t>
                      </a:r>
                      <a:endParaRPr lang="es-ES" sz="1600" b="1" i="0" u="none" strike="noStrike" dirty="0">
                        <a:solidFill>
                          <a:srgbClr val="FFFFFF"/>
                        </a:solidFill>
                        <a:effectLst/>
                        <a:latin typeface="Calibri"/>
                      </a:endParaRPr>
                    </a:p>
                  </a:txBody>
                  <a:tcPr marL="9525" marR="9525" marT="9525" marB="0" anchor="ctr">
                    <a:lnL>
                      <a:noFill/>
                    </a:lnL>
                    <a:lnR>
                      <a:noFill/>
                    </a:lnR>
                    <a:lnT>
                      <a:noFill/>
                    </a:lnT>
                    <a:lnB>
                      <a:noFill/>
                    </a:lnB>
                    <a:solidFill>
                      <a:srgbClr val="0070C0"/>
                    </a:solidFill>
                  </a:tcPr>
                </a:tc>
              </a:tr>
              <a:tr h="161925">
                <a:tc>
                  <a:txBody>
                    <a:bodyPr/>
                    <a:lstStyle/>
                    <a:p>
                      <a:pPr algn="l" fontAlgn="b"/>
                      <a:r>
                        <a:rPr lang="es-ES" sz="1400" b="0" i="0" u="none" strike="noStrike" dirty="0">
                          <a:solidFill>
                            <a:srgbClr val="000000"/>
                          </a:solidFill>
                          <a:effectLst/>
                          <a:latin typeface="Calibri"/>
                        </a:rPr>
                        <a:t>Error </a:t>
                      </a:r>
                      <a:r>
                        <a:rPr lang="es-ES" sz="1400" b="0" i="0" u="none" strike="noStrike" dirty="0" err="1">
                          <a:solidFill>
                            <a:srgbClr val="000000"/>
                          </a:solidFill>
                          <a:effectLst/>
                          <a:latin typeface="Calibri"/>
                        </a:rPr>
                        <a:t>muestral</a:t>
                      </a:r>
                      <a:r>
                        <a:rPr lang="es-ES" sz="14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DE9D9"/>
                    </a:solidFill>
                  </a:tcPr>
                </a:tc>
                <a:tc>
                  <a:txBody>
                    <a:bodyPr/>
                    <a:lstStyle/>
                    <a:p>
                      <a:pPr algn="ctr" fontAlgn="ctr"/>
                      <a:r>
                        <a:rPr lang="es-ES" sz="1600" b="0" i="0" u="none" strike="noStrike" dirty="0" smtClean="0">
                          <a:solidFill>
                            <a:srgbClr val="000000"/>
                          </a:solidFill>
                          <a:effectLst/>
                          <a:latin typeface="Calibri"/>
                        </a:rPr>
                        <a:t>±10,4</a:t>
                      </a:r>
                      <a:endParaRPr lang="es-ES" sz="1600" b="0" i="0" u="none" strike="noStrike" dirty="0">
                        <a:solidFill>
                          <a:srgbClr val="000000"/>
                        </a:solidFill>
                        <a:effectLst/>
                        <a:latin typeface="Calibri"/>
                      </a:endParaRPr>
                    </a:p>
                  </a:txBody>
                  <a:tcPr marL="9525" marR="9525" marT="9525" marB="0" anchor="ctr">
                    <a:lnL>
                      <a:noFill/>
                    </a:lnL>
                    <a:lnR>
                      <a:noFill/>
                    </a:lnR>
                    <a:lnT>
                      <a:noFill/>
                    </a:lnT>
                    <a:lnB>
                      <a:noFill/>
                    </a:lnB>
                    <a:solidFill>
                      <a:srgbClr val="FDE9D9"/>
                    </a:solidFill>
                  </a:tcPr>
                </a:tc>
                <a:tc>
                  <a:txBody>
                    <a:bodyPr/>
                    <a:lstStyle/>
                    <a:p>
                      <a:pPr algn="ctr" fontAlgn="ctr"/>
                      <a:r>
                        <a:rPr lang="es-ES" sz="1600" b="0" i="0" u="none" strike="noStrike" dirty="0" smtClean="0">
                          <a:solidFill>
                            <a:srgbClr val="000000"/>
                          </a:solidFill>
                          <a:effectLst/>
                          <a:latin typeface="Calibri"/>
                        </a:rPr>
                        <a:t>±9,8</a:t>
                      </a:r>
                      <a:endParaRPr lang="es-ES" sz="1600" b="0" i="0" u="none" strike="noStrike" dirty="0">
                        <a:solidFill>
                          <a:srgbClr val="000000"/>
                        </a:solidFill>
                        <a:effectLst/>
                        <a:latin typeface="Calibri"/>
                      </a:endParaRPr>
                    </a:p>
                  </a:txBody>
                  <a:tcPr marL="9525" marR="9525" marT="9525" marB="0" anchor="ctr">
                    <a:lnL>
                      <a:noFill/>
                    </a:lnL>
                    <a:lnR>
                      <a:noFill/>
                    </a:lnR>
                    <a:lnT>
                      <a:noFill/>
                    </a:lnT>
                    <a:lnB>
                      <a:noFill/>
                    </a:lnB>
                    <a:solidFill>
                      <a:srgbClr val="FDE9D9"/>
                    </a:solidFill>
                  </a:tcPr>
                </a:tc>
              </a:tr>
            </a:tbl>
          </a:graphicData>
        </a:graphic>
      </p:graphicFrame>
      <p:sp>
        <p:nvSpPr>
          <p:cNvPr id="14" name="13 Rectángulo"/>
          <p:cNvSpPr/>
          <p:nvPr/>
        </p:nvSpPr>
        <p:spPr>
          <a:xfrm>
            <a:off x="1219200" y="4495800"/>
            <a:ext cx="2819400" cy="1314450"/>
          </a:xfrm>
          <a:prstGeom prst="rect">
            <a:avLst/>
          </a:prstGeom>
          <a:solidFill>
            <a:srgbClr val="6ECF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solidFill>
                  <a:srgbClr val="002060"/>
                </a:solidFill>
              </a:rPr>
              <a:t>En este documento se presentan los datos de los </a:t>
            </a:r>
            <a:r>
              <a:rPr lang="es-ES" sz="2400" b="1" u="sng" dirty="0" smtClean="0">
                <a:solidFill>
                  <a:srgbClr val="002060"/>
                </a:solidFill>
              </a:rPr>
              <a:t>Padres en Madrid </a:t>
            </a:r>
            <a:r>
              <a:rPr lang="es-ES" b="1" dirty="0" smtClean="0">
                <a:solidFill>
                  <a:srgbClr val="002060"/>
                </a:solidFill>
              </a:rPr>
              <a:t>(</a:t>
            </a:r>
            <a:r>
              <a:rPr lang="es-ES" b="1" dirty="0" err="1" smtClean="0">
                <a:solidFill>
                  <a:srgbClr val="002060"/>
                </a:solidFill>
              </a:rPr>
              <a:t>autoadministradas</a:t>
            </a:r>
            <a:r>
              <a:rPr lang="es-ES" b="1" dirty="0" smtClean="0">
                <a:solidFill>
                  <a:srgbClr val="002060"/>
                </a:solidFill>
              </a:rPr>
              <a:t>)</a:t>
            </a:r>
            <a:endParaRPr lang="es-ES" b="1" dirty="0">
              <a:solidFill>
                <a:srgbClr val="002060"/>
              </a:solidFill>
            </a:endParaRPr>
          </a:p>
        </p:txBody>
      </p:sp>
    </p:spTree>
    <p:extLst>
      <p:ext uri="{BB962C8B-B14F-4D97-AF65-F5344CB8AC3E}">
        <p14:creationId xmlns:p14="http://schemas.microsoft.com/office/powerpoint/2010/main" val="58791177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8990" y="3038773"/>
            <a:ext cx="6978810" cy="1694854"/>
          </a:xfrm>
        </p:spPr>
        <p:txBody>
          <a:bodyPr>
            <a:normAutofit/>
          </a:bodyPr>
          <a:lstStyle/>
          <a:p>
            <a:r>
              <a:rPr lang="en-US" dirty="0" smtClean="0"/>
              <a:t>3. </a:t>
            </a:r>
            <a:r>
              <a:rPr lang="en-US" dirty="0" err="1" smtClean="0"/>
              <a:t>Análisis</a:t>
            </a:r>
            <a:r>
              <a:rPr lang="en-US" dirty="0" smtClean="0"/>
              <a:t> de RESULTADOS</a:t>
            </a:r>
            <a:br>
              <a:rPr lang="en-US" dirty="0" smtClean="0"/>
            </a:br>
            <a:r>
              <a:rPr lang="en-US" dirty="0"/>
              <a:t/>
            </a:r>
            <a:br>
              <a:rPr lang="en-US" dirty="0"/>
            </a:br>
            <a:r>
              <a:rPr lang="en-US" sz="2800" b="1" i="1" dirty="0" smtClean="0"/>
              <a:t>6. SOBRE SUS COMPAÑEROS</a:t>
            </a:r>
            <a:endParaRPr lang="en-US" sz="2800" b="1" i="1" dirty="0"/>
          </a:p>
        </p:txBody>
      </p:sp>
    </p:spTree>
    <p:extLst>
      <p:ext uri="{BB962C8B-B14F-4D97-AF65-F5344CB8AC3E}">
        <p14:creationId xmlns:p14="http://schemas.microsoft.com/office/powerpoint/2010/main" val="22592005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713095" y="1548944"/>
            <a:ext cx="5257800" cy="4199810"/>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4" name="1 Objeto"/>
          <p:cNvGraphicFramePr>
            <a:graphicFrameLocks noChangeAspect="1"/>
          </p:cNvGraphicFramePr>
          <p:nvPr>
            <p:extLst>
              <p:ext uri="{D42A27DB-BD31-4B8C-83A1-F6EECF244321}">
                <p14:modId xmlns:p14="http://schemas.microsoft.com/office/powerpoint/2010/main" val="435525784"/>
              </p:ext>
            </p:extLst>
          </p:nvPr>
        </p:nvGraphicFramePr>
        <p:xfrm>
          <a:off x="-22746" y="1412696"/>
          <a:ext cx="6248400" cy="413446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838200" y="6019800"/>
            <a:ext cx="7539038"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 la mayoría de los casos, es el niño con diabetes quien lo comunica a sus compañeros (85%), en segundo lugar como comunicadores se encuentran los profesores (43%).</a:t>
            </a:r>
            <a:endParaRPr lang="es-ES" i="1" dirty="0">
              <a:solidFill>
                <a:srgbClr val="0070C0"/>
              </a:solidFill>
            </a:endParaRPr>
          </a:p>
        </p:txBody>
      </p:sp>
      <p:sp>
        <p:nvSpPr>
          <p:cNvPr id="16"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6. Conocimiento de los compañeros</a:t>
            </a:r>
            <a:endParaRPr lang="es-ES_tradnl" sz="2400" dirty="0">
              <a:solidFill>
                <a:srgbClr val="0099FF"/>
              </a:solidFill>
              <a:ea typeface="ＭＳ Ｐゴシック" charset="-128"/>
            </a:endParaRPr>
          </a:p>
        </p:txBody>
      </p:sp>
      <p:sp>
        <p:nvSpPr>
          <p:cNvPr id="20"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solidFill>
                  <a:srgbClr val="616365"/>
                </a:solidFill>
              </a:rPr>
              <a:t>75. ¿Cómo </a:t>
            </a:r>
            <a:r>
              <a:rPr lang="es-ES" sz="1400" dirty="0">
                <a:solidFill>
                  <a:srgbClr val="616365"/>
                </a:solidFill>
              </a:rPr>
              <a:t>han sabido los compañeros que su hijo tiene diabetes?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Múltiple)</a:t>
            </a:r>
          </a:p>
        </p:txBody>
      </p:sp>
      <p:sp>
        <p:nvSpPr>
          <p:cNvPr id="8" name="7 Rectángulo redondeado"/>
          <p:cNvSpPr/>
          <p:nvPr/>
        </p:nvSpPr>
        <p:spPr>
          <a:xfrm>
            <a:off x="5742295" y="2327295"/>
            <a:ext cx="33255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9" name="Chart Placeholder 10"/>
          <p:cNvGraphicFramePr>
            <a:graphicFrameLocks/>
          </p:cNvGraphicFramePr>
          <p:nvPr>
            <p:extLst>
              <p:ext uri="{D42A27DB-BD31-4B8C-83A1-F6EECF244321}">
                <p14:modId xmlns:p14="http://schemas.microsoft.com/office/powerpoint/2010/main" val="3880432532"/>
              </p:ext>
            </p:extLst>
          </p:nvPr>
        </p:nvGraphicFramePr>
        <p:xfrm>
          <a:off x="5715000" y="2439889"/>
          <a:ext cx="3228833" cy="76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Rectángulo redondeado"/>
          <p:cNvSpPr/>
          <p:nvPr/>
        </p:nvSpPr>
        <p:spPr>
          <a:xfrm>
            <a:off x="5742295" y="3924518"/>
            <a:ext cx="3325505" cy="874594"/>
          </a:xfrm>
          <a:prstGeom prst="roundRect">
            <a:avLst/>
          </a:prstGeom>
          <a:solidFill>
            <a:schemeClr val="bg1"/>
          </a:solid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2" name="Chart Placeholder 10"/>
          <p:cNvGraphicFramePr>
            <a:graphicFrameLocks/>
          </p:cNvGraphicFramePr>
          <p:nvPr>
            <p:extLst>
              <p:ext uri="{D42A27DB-BD31-4B8C-83A1-F6EECF244321}">
                <p14:modId xmlns:p14="http://schemas.microsoft.com/office/powerpoint/2010/main" val="3062826354"/>
              </p:ext>
            </p:extLst>
          </p:nvPr>
        </p:nvGraphicFramePr>
        <p:xfrm>
          <a:off x="5715000" y="4037112"/>
          <a:ext cx="3228833" cy="762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16 CuadroTexto"/>
          <p:cNvSpPr txBox="1"/>
          <p:nvPr/>
        </p:nvSpPr>
        <p:spPr>
          <a:xfrm>
            <a:off x="5838966" y="2132112"/>
            <a:ext cx="1225121" cy="307777"/>
          </a:xfrm>
          <a:prstGeom prst="rect">
            <a:avLst/>
          </a:prstGeom>
          <a:solidFill>
            <a:schemeClr val="bg1"/>
          </a:solidFill>
        </p:spPr>
        <p:txBody>
          <a:bodyPr wrap="square" rtlCol="0">
            <a:spAutoFit/>
          </a:bodyPr>
          <a:lstStyle/>
          <a:p>
            <a:r>
              <a:rPr lang="es-ES" sz="1400" i="1" dirty="0" smtClean="0">
                <a:solidFill>
                  <a:schemeClr val="accent1"/>
                </a:solidFill>
              </a:rPr>
              <a:t>% Por su hijo</a:t>
            </a:r>
            <a:endParaRPr lang="es-ES" sz="1400" i="1" dirty="0">
              <a:solidFill>
                <a:schemeClr val="accent1"/>
              </a:solidFill>
            </a:endParaRPr>
          </a:p>
        </p:txBody>
      </p:sp>
      <p:sp>
        <p:nvSpPr>
          <p:cNvPr id="18" name="17 CuadroTexto"/>
          <p:cNvSpPr txBox="1"/>
          <p:nvPr/>
        </p:nvSpPr>
        <p:spPr>
          <a:xfrm>
            <a:off x="5863420" y="3732312"/>
            <a:ext cx="1810267" cy="307777"/>
          </a:xfrm>
          <a:prstGeom prst="rect">
            <a:avLst/>
          </a:prstGeom>
          <a:solidFill>
            <a:schemeClr val="bg1"/>
          </a:solidFill>
        </p:spPr>
        <p:txBody>
          <a:bodyPr wrap="square" rtlCol="0">
            <a:spAutoFit/>
          </a:bodyPr>
          <a:lstStyle/>
          <a:p>
            <a:r>
              <a:rPr lang="es-ES" sz="1400" i="1" dirty="0" smtClean="0">
                <a:solidFill>
                  <a:schemeClr val="accent1"/>
                </a:solidFill>
              </a:rPr>
              <a:t>% Por los profesores</a:t>
            </a:r>
            <a:endParaRPr lang="es-ES" sz="1400" i="1" dirty="0">
              <a:solidFill>
                <a:schemeClr val="accent1"/>
              </a:solidFill>
            </a:endParaRPr>
          </a:p>
        </p:txBody>
      </p:sp>
      <p:sp>
        <p:nvSpPr>
          <p:cNvPr id="22" name="Text Box 8"/>
          <p:cNvSpPr txBox="1">
            <a:spLocks noChangeArrowheads="1"/>
          </p:cNvSpPr>
          <p:nvPr/>
        </p:nvSpPr>
        <p:spPr bwMode="auto">
          <a:xfrm>
            <a:off x="4191000" y="5363499"/>
            <a:ext cx="1295399"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24" name="Text Box 8"/>
          <p:cNvSpPr txBox="1">
            <a:spLocks noChangeArrowheads="1"/>
          </p:cNvSpPr>
          <p:nvPr/>
        </p:nvSpPr>
        <p:spPr bwMode="auto">
          <a:xfrm>
            <a:off x="6248400" y="4722912"/>
            <a:ext cx="2639705"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Tree>
    <p:extLst>
      <p:ext uri="{BB962C8B-B14F-4D97-AF65-F5344CB8AC3E}">
        <p14:creationId xmlns:p14="http://schemas.microsoft.com/office/powerpoint/2010/main" val="335336837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838200" y="5725180"/>
            <a:ext cx="7539038"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El 16% de los padres afirma que su hijo ha sufrido comentarios despectivos por la diabetes, pero ninguno de esos comentarios ha llegado a hacerle sentirse muy excluido o tremendamente excluido.</a:t>
            </a:r>
            <a:endParaRPr lang="es-ES" i="1" dirty="0">
              <a:solidFill>
                <a:srgbClr val="0070C0"/>
              </a:solidFill>
            </a:endParaRPr>
          </a:p>
        </p:txBody>
      </p:sp>
      <p:sp>
        <p:nvSpPr>
          <p:cNvPr id="16"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6. Comentarios despectivos</a:t>
            </a:r>
            <a:endParaRPr lang="es-ES_tradnl" sz="2400" dirty="0">
              <a:solidFill>
                <a:srgbClr val="0099FF"/>
              </a:solidFill>
              <a:ea typeface="ＭＳ Ｐゴシック" charset="-128"/>
            </a:endParaRPr>
          </a:p>
        </p:txBody>
      </p:sp>
      <p:sp>
        <p:nvSpPr>
          <p:cNvPr id="20"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t>76. ¿Han </a:t>
            </a:r>
            <a:r>
              <a:rPr lang="es-ES" sz="1400" dirty="0"/>
              <a:t>hecho algún comentario despectivo de su hijo por el hecho de tener diabetes</a:t>
            </a:r>
            <a:r>
              <a:rPr lang="es-ES" sz="1400" dirty="0" smtClean="0"/>
              <a:t>?</a:t>
            </a:r>
            <a:r>
              <a:rPr lang="es-ES" sz="1400" dirty="0"/>
              <a:t>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sp>
        <p:nvSpPr>
          <p:cNvPr id="11" name="10 Rectángulo redondeado"/>
          <p:cNvSpPr/>
          <p:nvPr/>
        </p:nvSpPr>
        <p:spPr>
          <a:xfrm>
            <a:off x="5606954" y="1778759"/>
            <a:ext cx="3223146" cy="3440668"/>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angle 12"/>
          <p:cNvSpPr>
            <a:spLocks noChangeArrowheads="1"/>
          </p:cNvSpPr>
          <p:nvPr/>
        </p:nvSpPr>
        <p:spPr bwMode="auto">
          <a:xfrm>
            <a:off x="5782100" y="1778759"/>
            <a:ext cx="2904700" cy="78533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lgn="just">
              <a:spcBef>
                <a:spcPct val="25000"/>
              </a:spcBef>
              <a:buClr>
                <a:srgbClr val="3A5BC4"/>
              </a:buClr>
            </a:pPr>
            <a:r>
              <a:rPr lang="es-ES" sz="1400" dirty="0" smtClean="0">
                <a:solidFill>
                  <a:srgbClr val="616365"/>
                </a:solidFill>
              </a:rPr>
              <a:t>77. ¿Alguno </a:t>
            </a:r>
            <a:r>
              <a:rPr lang="es-ES" sz="1400" dirty="0">
                <a:solidFill>
                  <a:srgbClr val="616365"/>
                </a:solidFill>
              </a:rPr>
              <a:t>de estos comentarios hace que su hijo se sienta excluido? </a:t>
            </a:r>
            <a:r>
              <a:rPr lang="es-ES" sz="1400" dirty="0" smtClean="0">
                <a:solidFill>
                  <a:srgbClr val="FF3300"/>
                </a:solidFill>
              </a:rPr>
              <a:t>(% </a:t>
            </a:r>
            <a:r>
              <a:rPr lang="es-ES" sz="1400" dirty="0">
                <a:solidFill>
                  <a:srgbClr val="FF3300"/>
                </a:solidFill>
              </a:rPr>
              <a:t>- Sugerida y única)</a:t>
            </a:r>
          </a:p>
        </p:txBody>
      </p:sp>
      <p:graphicFrame>
        <p:nvGraphicFramePr>
          <p:cNvPr id="13" name="Chart Placeholder 10"/>
          <p:cNvGraphicFramePr>
            <a:graphicFrameLocks/>
          </p:cNvGraphicFramePr>
          <p:nvPr>
            <p:extLst>
              <p:ext uri="{D42A27DB-BD31-4B8C-83A1-F6EECF244321}">
                <p14:modId xmlns:p14="http://schemas.microsoft.com/office/powerpoint/2010/main" val="2528269278"/>
              </p:ext>
            </p:extLst>
          </p:nvPr>
        </p:nvGraphicFramePr>
        <p:xfrm>
          <a:off x="5942283" y="2577195"/>
          <a:ext cx="2727634" cy="2662422"/>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8"/>
          <p:cNvSpPr txBox="1">
            <a:spLocks noChangeArrowheads="1"/>
          </p:cNvSpPr>
          <p:nvPr/>
        </p:nvSpPr>
        <p:spPr bwMode="auto">
          <a:xfrm>
            <a:off x="6003876" y="5163979"/>
            <a:ext cx="28194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Han recibido comentarios despectivos (</a:t>
            </a:r>
            <a:r>
              <a:rPr lang="es-ES" sz="1000" dirty="0" smtClean="0">
                <a:solidFill>
                  <a:srgbClr val="FF0000"/>
                </a:solidFill>
                <a:cs typeface="Arial" pitchFamily="34" charset="0"/>
              </a:rPr>
              <a:t>14</a:t>
            </a:r>
            <a:r>
              <a:rPr lang="es-ES" sz="1000" dirty="0" smtClean="0">
                <a:solidFill>
                  <a:srgbClr val="777777"/>
                </a:solidFill>
                <a:cs typeface="Arial" pitchFamily="34" charset="0"/>
              </a:rPr>
              <a:t>)</a:t>
            </a:r>
            <a:endParaRPr lang="es-ES" sz="1000" dirty="0">
              <a:solidFill>
                <a:srgbClr val="FF0000"/>
              </a:solidFill>
              <a:cs typeface="Arial" pitchFamily="34" charset="0"/>
            </a:endParaRPr>
          </a:p>
        </p:txBody>
      </p:sp>
      <p:sp>
        <p:nvSpPr>
          <p:cNvPr id="17" name="Text Box 8"/>
          <p:cNvSpPr txBox="1">
            <a:spLocks noChangeArrowheads="1"/>
          </p:cNvSpPr>
          <p:nvPr/>
        </p:nvSpPr>
        <p:spPr bwMode="auto">
          <a:xfrm>
            <a:off x="2919601" y="5219427"/>
            <a:ext cx="1600199"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p>
        </p:txBody>
      </p:sp>
      <p:graphicFrame>
        <p:nvGraphicFramePr>
          <p:cNvPr id="14" name="Chart Placeholder 10"/>
          <p:cNvGraphicFramePr>
            <a:graphicFrameLocks/>
          </p:cNvGraphicFramePr>
          <p:nvPr>
            <p:extLst>
              <p:ext uri="{D42A27DB-BD31-4B8C-83A1-F6EECF244321}">
                <p14:modId xmlns:p14="http://schemas.microsoft.com/office/powerpoint/2010/main" val="2443837599"/>
              </p:ext>
            </p:extLst>
          </p:nvPr>
        </p:nvGraphicFramePr>
        <p:xfrm>
          <a:off x="228148" y="1517402"/>
          <a:ext cx="4305300" cy="3646577"/>
        </p:xfrm>
        <a:graphic>
          <a:graphicData uri="http://schemas.openxmlformats.org/drawingml/2006/chart">
            <c:chart xmlns:c="http://schemas.openxmlformats.org/drawingml/2006/chart" xmlns:r="http://schemas.openxmlformats.org/officeDocument/2006/relationships" r:id="rId3"/>
          </a:graphicData>
        </a:graphic>
      </p:graphicFrame>
      <p:sp>
        <p:nvSpPr>
          <p:cNvPr id="2" name="1 Flecha derecha"/>
          <p:cNvSpPr/>
          <p:nvPr/>
        </p:nvSpPr>
        <p:spPr>
          <a:xfrm>
            <a:off x="4267200" y="2971800"/>
            <a:ext cx="990600" cy="533400"/>
          </a:xfrm>
          <a:prstGeom prst="rightArrow">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5943536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685800" y="5638800"/>
            <a:ext cx="7772400" cy="523220"/>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En base a la percepción de los padres, 1 de cada 2 cree que los compañeros del niño comprenden lo que les pasa.</a:t>
            </a:r>
            <a:endParaRPr lang="es-ES" i="1" dirty="0">
              <a:solidFill>
                <a:srgbClr val="0070C0"/>
              </a:solidFill>
            </a:endParaRPr>
          </a:p>
        </p:txBody>
      </p:sp>
      <p:sp>
        <p:nvSpPr>
          <p:cNvPr id="16"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6. Comprensión de compañeros</a:t>
            </a:r>
            <a:endParaRPr lang="es-ES_tradnl" sz="2400" dirty="0">
              <a:solidFill>
                <a:srgbClr val="0099FF"/>
              </a:solidFill>
              <a:ea typeface="ＭＳ Ｐゴシック" charset="-128"/>
            </a:endParaRPr>
          </a:p>
        </p:txBody>
      </p:sp>
      <p:sp>
        <p:nvSpPr>
          <p:cNvPr id="20"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t>78. ¿</a:t>
            </a:r>
            <a:r>
              <a:rPr lang="es-ES" sz="1400" dirty="0"/>
              <a:t>Opina que sus compañeros comprenden lo que le pasa a su hijo? </a:t>
            </a: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sp>
        <p:nvSpPr>
          <p:cNvPr id="14" name="13 Rectángulo redondeado"/>
          <p:cNvSpPr/>
          <p:nvPr/>
        </p:nvSpPr>
        <p:spPr>
          <a:xfrm>
            <a:off x="685800" y="1828057"/>
            <a:ext cx="8001000" cy="3539782"/>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14 CuadroTexto"/>
          <p:cNvSpPr txBox="1"/>
          <p:nvPr/>
        </p:nvSpPr>
        <p:spPr>
          <a:xfrm>
            <a:off x="2247900" y="1658779"/>
            <a:ext cx="1028700" cy="338554"/>
          </a:xfrm>
          <a:prstGeom prst="rect">
            <a:avLst/>
          </a:prstGeom>
          <a:solidFill>
            <a:schemeClr val="bg1"/>
          </a:solidFill>
        </p:spPr>
        <p:txBody>
          <a:bodyPr wrap="square" rtlCol="0">
            <a:spAutoFit/>
          </a:bodyPr>
          <a:lstStyle/>
          <a:p>
            <a:pPr algn="ctr"/>
            <a:r>
              <a:rPr lang="es-ES" sz="1600" i="1" dirty="0" smtClean="0">
                <a:solidFill>
                  <a:schemeClr val="accent1"/>
                </a:solidFill>
              </a:rPr>
              <a:t>% Total</a:t>
            </a:r>
            <a:endParaRPr lang="es-ES" sz="1600" i="1" dirty="0">
              <a:solidFill>
                <a:schemeClr val="accent1"/>
              </a:solidFill>
            </a:endParaRPr>
          </a:p>
        </p:txBody>
      </p:sp>
      <p:sp>
        <p:nvSpPr>
          <p:cNvPr id="17" name="16 CuadroTexto"/>
          <p:cNvSpPr txBox="1"/>
          <p:nvPr/>
        </p:nvSpPr>
        <p:spPr>
          <a:xfrm>
            <a:off x="4838700" y="1658779"/>
            <a:ext cx="3086100" cy="338554"/>
          </a:xfrm>
          <a:prstGeom prst="rect">
            <a:avLst/>
          </a:prstGeom>
          <a:solidFill>
            <a:schemeClr val="bg1"/>
          </a:solidFill>
        </p:spPr>
        <p:txBody>
          <a:bodyPr wrap="square" rtlCol="0">
            <a:spAutoFit/>
          </a:bodyPr>
          <a:lstStyle/>
          <a:p>
            <a:pPr algn="ctr"/>
            <a:r>
              <a:rPr lang="es-ES" sz="1600" i="1" dirty="0" smtClean="0">
                <a:solidFill>
                  <a:schemeClr val="accent1"/>
                </a:solidFill>
              </a:rPr>
              <a:t>% Edad</a:t>
            </a:r>
            <a:endParaRPr lang="es-ES" sz="1600" i="1" dirty="0">
              <a:solidFill>
                <a:schemeClr val="accent1"/>
              </a:solidFill>
            </a:endParaRPr>
          </a:p>
        </p:txBody>
      </p:sp>
      <p:graphicFrame>
        <p:nvGraphicFramePr>
          <p:cNvPr id="18" name="Chart Placeholder 10"/>
          <p:cNvGraphicFramePr>
            <a:graphicFrameLocks/>
          </p:cNvGraphicFramePr>
          <p:nvPr>
            <p:extLst>
              <p:ext uri="{D42A27DB-BD31-4B8C-83A1-F6EECF244321}">
                <p14:modId xmlns:p14="http://schemas.microsoft.com/office/powerpoint/2010/main" val="2902265771"/>
              </p:ext>
            </p:extLst>
          </p:nvPr>
        </p:nvGraphicFramePr>
        <p:xfrm>
          <a:off x="-571499" y="2192179"/>
          <a:ext cx="8876395" cy="321011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8"/>
          <p:cNvSpPr txBox="1">
            <a:spLocks noChangeArrowheads="1"/>
          </p:cNvSpPr>
          <p:nvPr/>
        </p:nvSpPr>
        <p:spPr bwMode="auto">
          <a:xfrm>
            <a:off x="1143000" y="5240179"/>
            <a:ext cx="7314296"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                                                    (</a:t>
            </a:r>
            <a:r>
              <a:rPr lang="en-US" sz="1000" dirty="0" smtClean="0">
                <a:solidFill>
                  <a:srgbClr val="FF0000"/>
                </a:solidFill>
                <a:cs typeface="Arial" pitchFamily="34" charset="0"/>
              </a:rPr>
              <a:t>6</a:t>
            </a:r>
            <a:r>
              <a:rPr lang="en-US" sz="1000" dirty="0" smtClean="0">
                <a:solidFill>
                  <a:srgbClr val="777777"/>
                </a:solidFill>
                <a:cs typeface="Arial" pitchFamily="34" charset="0"/>
              </a:rPr>
              <a:t>)	                    (</a:t>
            </a:r>
            <a:r>
              <a:rPr lang="en-US" sz="1000" dirty="0" smtClean="0">
                <a:solidFill>
                  <a:srgbClr val="FF0000"/>
                </a:solidFill>
                <a:cs typeface="Arial" pitchFamily="34" charset="0"/>
              </a:rPr>
              <a:t>33</a:t>
            </a:r>
            <a:r>
              <a:rPr lang="en-US" sz="1000" dirty="0" smtClean="0">
                <a:solidFill>
                  <a:srgbClr val="777777"/>
                </a:solidFill>
                <a:cs typeface="Arial" pitchFamily="34" charset="0"/>
              </a:rPr>
              <a:t>)                      (</a:t>
            </a:r>
            <a:r>
              <a:rPr lang="en-US" sz="1000" dirty="0" smtClean="0">
                <a:solidFill>
                  <a:srgbClr val="FF0000"/>
                </a:solidFill>
                <a:cs typeface="Arial" pitchFamily="34" charset="0"/>
              </a:rPr>
              <a:t>25</a:t>
            </a:r>
            <a:r>
              <a:rPr lang="en-US" sz="1000" dirty="0" smtClean="0">
                <a:solidFill>
                  <a:srgbClr val="777777"/>
                </a:solidFill>
                <a:cs typeface="Arial" pitchFamily="34" charset="0"/>
              </a:rPr>
              <a:t>)                     (</a:t>
            </a:r>
            <a:r>
              <a:rPr lang="en-US" sz="1000" dirty="0" smtClean="0">
                <a:solidFill>
                  <a:srgbClr val="FF0000"/>
                </a:solidFill>
                <a:cs typeface="Arial" pitchFamily="34" charset="0"/>
              </a:rPr>
              <a:t>19</a:t>
            </a:r>
            <a:r>
              <a:rPr lang="en-US" sz="1000" dirty="0" smtClean="0">
                <a:solidFill>
                  <a:srgbClr val="777777"/>
                </a:solidFill>
                <a:cs typeface="Arial" pitchFamily="34" charset="0"/>
              </a:rPr>
              <a:t>)                       (</a:t>
            </a:r>
            <a:r>
              <a:rPr lang="en-US" sz="1000" dirty="0" smtClean="0">
                <a:solidFill>
                  <a:srgbClr val="FF0000"/>
                </a:solidFill>
                <a:cs typeface="Arial" pitchFamily="34" charset="0"/>
              </a:rPr>
              <a:t>6</a:t>
            </a:r>
            <a:r>
              <a:rPr lang="en-US" sz="1000" dirty="0" smtClean="0">
                <a:solidFill>
                  <a:srgbClr val="777777"/>
                </a:solidFill>
                <a:cs typeface="Arial" pitchFamily="34" charset="0"/>
              </a:rPr>
              <a:t>)</a:t>
            </a:r>
            <a:endParaRPr lang="en-US" sz="1000" dirty="0">
              <a:solidFill>
                <a:srgbClr val="FF0000"/>
              </a:solidFill>
              <a:cs typeface="Arial" pitchFamily="34" charset="0"/>
            </a:endParaRPr>
          </a:p>
        </p:txBody>
      </p:sp>
      <p:sp>
        <p:nvSpPr>
          <p:cNvPr id="11" name="10 Rectángulo"/>
          <p:cNvSpPr/>
          <p:nvPr/>
        </p:nvSpPr>
        <p:spPr>
          <a:xfrm>
            <a:off x="3036627" y="2286000"/>
            <a:ext cx="476986" cy="333375"/>
          </a:xfrm>
          <a:prstGeom prst="rect">
            <a:avLst/>
          </a:prstGeom>
          <a:solidFill>
            <a:srgbClr val="FFE265">
              <a:alpha val="5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61%</a:t>
            </a:r>
            <a:endParaRPr lang="es-ES" sz="1200" b="1" dirty="0">
              <a:solidFill>
                <a:srgbClr val="002060"/>
              </a:solidFill>
            </a:endParaRPr>
          </a:p>
        </p:txBody>
      </p:sp>
      <p:sp>
        <p:nvSpPr>
          <p:cNvPr id="13" name="12 Rectángulo"/>
          <p:cNvSpPr/>
          <p:nvPr/>
        </p:nvSpPr>
        <p:spPr>
          <a:xfrm>
            <a:off x="998109" y="4876800"/>
            <a:ext cx="754491" cy="333375"/>
          </a:xfrm>
          <a:prstGeom prst="rect">
            <a:avLst/>
          </a:prstGeom>
          <a:solidFill>
            <a:srgbClr val="FFE2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solidFill>
                  <a:srgbClr val="002060"/>
                </a:solidFill>
              </a:rPr>
              <a:t>% 2005</a:t>
            </a:r>
            <a:endParaRPr lang="es-ES" sz="1200" b="1" dirty="0">
              <a:solidFill>
                <a:srgbClr val="002060"/>
              </a:solidFill>
            </a:endParaRPr>
          </a:p>
        </p:txBody>
      </p:sp>
    </p:spTree>
    <p:extLst>
      <p:ext uri="{BB962C8B-B14F-4D97-AF65-F5344CB8AC3E}">
        <p14:creationId xmlns:p14="http://schemas.microsoft.com/office/powerpoint/2010/main" val="233145871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Placeholder 10"/>
          <p:cNvGraphicFramePr>
            <a:graphicFrameLocks/>
          </p:cNvGraphicFramePr>
          <p:nvPr>
            <p:extLst>
              <p:ext uri="{D42A27DB-BD31-4B8C-83A1-F6EECF244321}">
                <p14:modId xmlns:p14="http://schemas.microsoft.com/office/powerpoint/2010/main" val="2163967610"/>
              </p:ext>
            </p:extLst>
          </p:nvPr>
        </p:nvGraphicFramePr>
        <p:xfrm>
          <a:off x="467152" y="2030064"/>
          <a:ext cx="3619499" cy="321011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19162" y="5791200"/>
            <a:ext cx="7539038"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Un 74% de los padres cree que explicar en clase de su hijo el problema de éste, le ayudaría a la hora de integrarse. Los encargados para impartir la explicación serían miembros de la asociación de diabéticos (39%) seguido del “equipo sanitario que le atiende” (38%)</a:t>
            </a:r>
            <a:endParaRPr lang="es-ES" i="1" dirty="0">
              <a:solidFill>
                <a:srgbClr val="0070C0"/>
              </a:solidFill>
            </a:endParaRPr>
          </a:p>
        </p:txBody>
      </p:sp>
      <p:sp>
        <p:nvSpPr>
          <p:cNvPr id="16"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smtClean="0">
                <a:solidFill>
                  <a:srgbClr val="0099FF"/>
                </a:solidFill>
                <a:ea typeface="ＭＳ Ｐゴシック" charset="-128"/>
              </a:rPr>
              <a:t>6. Integración en el colegio</a:t>
            </a:r>
            <a:endParaRPr lang="es-ES_tradnl" sz="2400" dirty="0">
              <a:solidFill>
                <a:srgbClr val="0099FF"/>
              </a:solidFill>
              <a:ea typeface="ＭＳ Ｐゴシック" charset="-128"/>
            </a:endParaRPr>
          </a:p>
        </p:txBody>
      </p:sp>
      <p:sp>
        <p:nvSpPr>
          <p:cNvPr id="20"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t>79¿Cree </a:t>
            </a:r>
            <a:r>
              <a:rPr lang="es-ES" sz="1400" dirty="0"/>
              <a:t>que ayudaría a la integración de su hijo que se explicase en su clase que tiene diabetes?</a:t>
            </a:r>
          </a:p>
          <a:p>
            <a:pPr marL="88900" indent="-88900">
              <a:spcBef>
                <a:spcPct val="25000"/>
              </a:spcBef>
              <a:buClr>
                <a:srgbClr val="3A5BC4"/>
              </a:buClr>
            </a:pPr>
            <a:r>
              <a:rPr lang="es-ES" sz="1400" dirty="0" smtClean="0">
                <a:solidFill>
                  <a:srgbClr val="FF3300"/>
                </a:solidFill>
              </a:rPr>
              <a:t>(% </a:t>
            </a:r>
            <a:r>
              <a:rPr lang="es-ES" sz="1400" dirty="0">
                <a:solidFill>
                  <a:srgbClr val="FF3300"/>
                </a:solidFill>
              </a:rPr>
              <a:t>- Sugerida </a:t>
            </a:r>
            <a:r>
              <a:rPr lang="es-ES" sz="1400" dirty="0" smtClean="0">
                <a:solidFill>
                  <a:srgbClr val="FF3300"/>
                </a:solidFill>
              </a:rPr>
              <a:t>y Única)</a:t>
            </a:r>
          </a:p>
        </p:txBody>
      </p:sp>
      <p:sp>
        <p:nvSpPr>
          <p:cNvPr id="19" name="Text Box 8"/>
          <p:cNvSpPr txBox="1">
            <a:spLocks noChangeArrowheads="1"/>
          </p:cNvSpPr>
          <p:nvPr/>
        </p:nvSpPr>
        <p:spPr bwMode="auto">
          <a:xfrm>
            <a:off x="1044622" y="5240179"/>
            <a:ext cx="123228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a:t>
            </a:r>
            <a:r>
              <a:rPr lang="en-US" sz="1000" dirty="0">
                <a:solidFill>
                  <a:srgbClr val="777777"/>
                </a:solidFill>
                <a:cs typeface="Arial" pitchFamily="34" charset="0"/>
              </a:rPr>
              <a:t>: </a:t>
            </a:r>
            <a:r>
              <a:rPr lang="en-US" sz="1000" dirty="0" smtClean="0">
                <a:solidFill>
                  <a:srgbClr val="777777"/>
                </a:solidFill>
                <a:cs typeface="Arial" pitchFamily="34" charset="0"/>
              </a:rPr>
              <a:t>Total (89)</a:t>
            </a:r>
            <a:endParaRPr lang="en-US" sz="1000" dirty="0">
              <a:solidFill>
                <a:srgbClr val="FF0000"/>
              </a:solidFill>
              <a:cs typeface="Arial" pitchFamily="34" charset="0"/>
            </a:endParaRPr>
          </a:p>
        </p:txBody>
      </p:sp>
      <p:sp>
        <p:nvSpPr>
          <p:cNvPr id="11" name="10 Rectángulo redondeado"/>
          <p:cNvSpPr/>
          <p:nvPr/>
        </p:nvSpPr>
        <p:spPr>
          <a:xfrm>
            <a:off x="4688681" y="1235461"/>
            <a:ext cx="3769519" cy="4117657"/>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2" name="1 Objeto"/>
          <p:cNvGraphicFramePr>
            <a:graphicFrameLocks noChangeAspect="1"/>
          </p:cNvGraphicFramePr>
          <p:nvPr>
            <p:extLst>
              <p:ext uri="{D42A27DB-BD31-4B8C-83A1-F6EECF244321}">
                <p14:modId xmlns:p14="http://schemas.microsoft.com/office/powerpoint/2010/main" val="167352810"/>
              </p:ext>
            </p:extLst>
          </p:nvPr>
        </p:nvGraphicFramePr>
        <p:xfrm>
          <a:off x="5034887" y="2263277"/>
          <a:ext cx="3810000" cy="297986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5209916" y="5050809"/>
            <a:ext cx="2667000" cy="400110"/>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s-ES" sz="1000" dirty="0" smtClean="0">
                <a:solidFill>
                  <a:srgbClr val="777777"/>
                </a:solidFill>
                <a:cs typeface="Arial" pitchFamily="34" charset="0"/>
              </a:rPr>
              <a:t>Base cree que ayudaría a la integración que se explicase su diabetes (66)</a:t>
            </a:r>
            <a:endParaRPr lang="es-ES" sz="1000" dirty="0">
              <a:solidFill>
                <a:srgbClr val="FF0000"/>
              </a:solidFill>
              <a:cs typeface="Arial" pitchFamily="34" charset="0"/>
            </a:endParaRPr>
          </a:p>
        </p:txBody>
      </p:sp>
      <p:sp>
        <p:nvSpPr>
          <p:cNvPr id="21" name="20 Rectángulo"/>
          <p:cNvSpPr/>
          <p:nvPr/>
        </p:nvSpPr>
        <p:spPr>
          <a:xfrm>
            <a:off x="5220152" y="1361430"/>
            <a:ext cx="3047096" cy="523220"/>
          </a:xfrm>
          <a:prstGeom prst="rect">
            <a:avLst/>
          </a:prstGeom>
        </p:spPr>
        <p:txBody>
          <a:bodyPr wrap="square">
            <a:spAutoFit/>
          </a:bodyPr>
          <a:lstStyle/>
          <a:p>
            <a:r>
              <a:rPr lang="es-ES" sz="1400" dirty="0" smtClean="0">
                <a:solidFill>
                  <a:srgbClr val="616365"/>
                </a:solidFill>
              </a:rPr>
              <a:t>80. ¿Quién </a:t>
            </a:r>
            <a:r>
              <a:rPr lang="es-ES" sz="1400" dirty="0">
                <a:solidFill>
                  <a:srgbClr val="616365"/>
                </a:solidFill>
              </a:rPr>
              <a:t>cree que debería impartir / realizar esta explicación? </a:t>
            </a:r>
            <a:r>
              <a:rPr lang="es-ES" sz="1400" dirty="0" smtClean="0">
                <a:solidFill>
                  <a:srgbClr val="FF3300"/>
                </a:solidFill>
              </a:rPr>
              <a:t>(% </a:t>
            </a:r>
            <a:r>
              <a:rPr lang="es-ES" sz="1400" dirty="0">
                <a:solidFill>
                  <a:srgbClr val="FF3300"/>
                </a:solidFill>
              </a:rPr>
              <a:t>múltiple)</a:t>
            </a:r>
          </a:p>
        </p:txBody>
      </p:sp>
      <p:sp>
        <p:nvSpPr>
          <p:cNvPr id="14" name="13 Flecha derecha"/>
          <p:cNvSpPr/>
          <p:nvPr/>
        </p:nvSpPr>
        <p:spPr>
          <a:xfrm>
            <a:off x="3509404" y="2873761"/>
            <a:ext cx="990600" cy="533400"/>
          </a:xfrm>
          <a:prstGeom prs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1557145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762000" y="5814536"/>
            <a:ext cx="7539038" cy="738664"/>
          </a:xfrm>
          <a:prstGeom prst="rect">
            <a:avLst/>
          </a:prstGeom>
          <a:noFill/>
          <a:ln>
            <a:noFill/>
          </a:ln>
          <a:effectLst/>
          <a:extLst/>
        </p:spPr>
        <p:txBody>
          <a:bodyPr wrap="square">
            <a:spAutoFit/>
          </a:bodyPr>
          <a:lstStyle>
            <a:defPPr>
              <a:defRPr lang="en-US"/>
            </a:defPPr>
            <a:lvl1pPr algn="just">
              <a:defRPr sz="1400" b="1">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i="1" dirty="0" smtClean="0">
                <a:solidFill>
                  <a:srgbClr val="0070C0"/>
                </a:solidFill>
              </a:rPr>
              <a:t>EL 78% de los padres estiman que lo que necesita su hijo en primer lugar en el colegio es que los profesores tengan más información sobre la diabetes, así como información específica de emergencia en clase y áreas comunes (75%).</a:t>
            </a:r>
            <a:endParaRPr lang="es-ES" i="1" dirty="0">
              <a:solidFill>
                <a:srgbClr val="0070C0"/>
              </a:solidFill>
            </a:endParaRPr>
          </a:p>
        </p:txBody>
      </p:sp>
      <p:sp>
        <p:nvSpPr>
          <p:cNvPr id="16" name="Rectangle 11"/>
          <p:cNvSpPr>
            <a:spLocks noChangeArrowheads="1"/>
          </p:cNvSpPr>
          <p:nvPr/>
        </p:nvSpPr>
        <p:spPr bwMode="auto">
          <a:xfrm>
            <a:off x="762000" y="228600"/>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r>
              <a:rPr lang="es-ES_tradnl" sz="2400" dirty="0">
                <a:solidFill>
                  <a:srgbClr val="0099FF"/>
                </a:solidFill>
                <a:ea typeface="ＭＳ Ｐゴシック" charset="-128"/>
              </a:rPr>
              <a:t>7</a:t>
            </a:r>
            <a:r>
              <a:rPr lang="es-ES_tradnl" sz="2400" dirty="0" smtClean="0">
                <a:solidFill>
                  <a:srgbClr val="0099FF"/>
                </a:solidFill>
                <a:ea typeface="ＭＳ Ｐゴシック" charset="-128"/>
              </a:rPr>
              <a:t>. Ayuda desde el colegio</a:t>
            </a:r>
            <a:endParaRPr lang="es-ES_tradnl" sz="2400" dirty="0">
              <a:solidFill>
                <a:srgbClr val="0099FF"/>
              </a:solidFill>
              <a:ea typeface="ＭＳ Ｐゴシック" charset="-128"/>
            </a:endParaRPr>
          </a:p>
        </p:txBody>
      </p:sp>
      <p:sp>
        <p:nvSpPr>
          <p:cNvPr id="20" name="Rectangle 12"/>
          <p:cNvSpPr>
            <a:spLocks noChangeArrowheads="1"/>
          </p:cNvSpPr>
          <p:nvPr/>
        </p:nvSpPr>
        <p:spPr bwMode="auto">
          <a:xfrm>
            <a:off x="533400" y="738664"/>
            <a:ext cx="8610600" cy="506968"/>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D5E5F3"/>
                    </a:gs>
                  </a:gsLst>
                  <a:lin ang="18900000" scaled="1"/>
                </a:gradFill>
              </a14:hiddenFill>
            </a:ext>
            <a:ext uri="{91240B29-F687-4F45-9708-019B960494DF}">
              <a14:hiddenLine xmlns:a14="http://schemas.microsoft.com/office/drawing/2010/main" w="12700">
                <a:solidFill>
                  <a:srgbClr val="616365"/>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lIns="90488" tIns="44450" rIns="90488" bIns="44450"/>
          <a:lstStyle/>
          <a:p>
            <a:pPr marL="88900" indent="-88900">
              <a:spcBef>
                <a:spcPct val="25000"/>
              </a:spcBef>
              <a:buClr>
                <a:srgbClr val="3A5BC4"/>
              </a:buClr>
            </a:pPr>
            <a:r>
              <a:rPr lang="es-ES" sz="1400" dirty="0" smtClean="0"/>
              <a:t>81. ¿Qué </a:t>
            </a:r>
            <a:r>
              <a:rPr lang="es-ES" sz="1400" dirty="0"/>
              <a:t>ayuda necesitaría su hijo desde los colegios? </a:t>
            </a:r>
            <a:r>
              <a:rPr lang="es-ES" sz="1400" dirty="0" smtClean="0">
                <a:solidFill>
                  <a:srgbClr val="FF3300"/>
                </a:solidFill>
              </a:rPr>
              <a:t>(% </a:t>
            </a:r>
            <a:r>
              <a:rPr lang="es-ES" sz="1400" dirty="0">
                <a:solidFill>
                  <a:srgbClr val="FF3300"/>
                </a:solidFill>
              </a:rPr>
              <a:t>- </a:t>
            </a:r>
            <a:r>
              <a:rPr lang="es-ES" sz="1400" dirty="0" smtClean="0">
                <a:solidFill>
                  <a:srgbClr val="FF3300"/>
                </a:solidFill>
              </a:rPr>
              <a:t>múltiple)</a:t>
            </a:r>
          </a:p>
        </p:txBody>
      </p:sp>
      <p:sp>
        <p:nvSpPr>
          <p:cNvPr id="14" name="13 Rectángulo redondeado"/>
          <p:cNvSpPr/>
          <p:nvPr/>
        </p:nvSpPr>
        <p:spPr>
          <a:xfrm>
            <a:off x="865495" y="1362790"/>
            <a:ext cx="6983105" cy="4199810"/>
          </a:xfrm>
          <a:prstGeom prst="round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5" name="1 Objeto"/>
          <p:cNvGraphicFramePr>
            <a:graphicFrameLocks noChangeAspect="1"/>
          </p:cNvGraphicFramePr>
          <p:nvPr>
            <p:extLst>
              <p:ext uri="{D42A27DB-BD31-4B8C-83A1-F6EECF244321}">
                <p14:modId xmlns:p14="http://schemas.microsoft.com/office/powerpoint/2010/main" val="2204229862"/>
              </p:ext>
            </p:extLst>
          </p:nvPr>
        </p:nvGraphicFramePr>
        <p:xfrm>
          <a:off x="838201" y="1362790"/>
          <a:ext cx="6464300" cy="413446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Box 8"/>
          <p:cNvSpPr txBox="1">
            <a:spLocks noChangeArrowheads="1"/>
          </p:cNvSpPr>
          <p:nvPr/>
        </p:nvSpPr>
        <p:spPr bwMode="auto">
          <a:xfrm>
            <a:off x="6096001" y="4993958"/>
            <a:ext cx="1219200" cy="246221"/>
          </a:xfrm>
          <a:prstGeom prst="rect">
            <a:avLst/>
          </a:prstGeom>
          <a:solidFill>
            <a:srgbClr val="FFFFFF"/>
          </a:solidFill>
          <a:ln>
            <a:noFill/>
          </a:ln>
          <a:effectLst/>
          <a:extLst>
            <a:ext uri="{91240B29-F687-4F45-9708-019B960494DF}">
              <a14:hiddenLine xmlns:a14="http://schemas.microsoft.com/office/drawing/2010/main" w="9525">
                <a:solidFill>
                  <a:srgbClr val="61636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tabLst>
                <a:tab pos="2152650" algn="l"/>
                <a:tab pos="2778125" algn="l"/>
                <a:tab pos="3228975" algn="l"/>
                <a:tab pos="3403600" algn="l"/>
                <a:tab pos="3854450" algn="l"/>
                <a:tab pos="3946525" algn="l"/>
                <a:tab pos="4479925" algn="l"/>
                <a:tab pos="5740400" algn="l"/>
                <a:tab pos="6273800" algn="l"/>
                <a:tab pos="6724650" algn="l"/>
                <a:tab pos="6910388" algn="l"/>
                <a:tab pos="7177088" algn="l"/>
              </a:tabLst>
              <a:defRPr/>
            </a:pPr>
            <a:r>
              <a:rPr lang="en-US" sz="1000" dirty="0" smtClean="0">
                <a:solidFill>
                  <a:srgbClr val="777777"/>
                </a:solidFill>
                <a:cs typeface="Arial" pitchFamily="34" charset="0"/>
              </a:rPr>
              <a:t>Base: total (89)</a:t>
            </a:r>
            <a:endParaRPr lang="en-US" sz="1000" dirty="0">
              <a:solidFill>
                <a:srgbClr val="FF0000"/>
              </a:solidFill>
              <a:cs typeface="Arial" pitchFamily="34" charset="0"/>
            </a:endParaRPr>
          </a:p>
        </p:txBody>
      </p:sp>
    </p:spTree>
    <p:extLst>
      <p:ext uri="{BB962C8B-B14F-4D97-AF65-F5344CB8AC3E}">
        <p14:creationId xmlns:p14="http://schemas.microsoft.com/office/powerpoint/2010/main" val="333380550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8990" y="3038773"/>
            <a:ext cx="6978810" cy="1694854"/>
          </a:xfrm>
        </p:spPr>
        <p:txBody>
          <a:bodyPr>
            <a:normAutofit/>
          </a:bodyPr>
          <a:lstStyle/>
          <a:p>
            <a:r>
              <a:rPr lang="en-US" dirty="0" smtClean="0"/>
              <a:t>4. CONCLUSIONES</a:t>
            </a:r>
            <a:br>
              <a:rPr lang="en-US" dirty="0" smtClean="0"/>
            </a:br>
            <a:r>
              <a:rPr lang="en-US" dirty="0"/>
              <a:t/>
            </a:r>
            <a:br>
              <a:rPr lang="en-US" dirty="0"/>
            </a:br>
            <a:endParaRPr lang="en-US" sz="2800" b="1" i="1" dirty="0"/>
          </a:p>
        </p:txBody>
      </p:sp>
    </p:spTree>
    <p:extLst>
      <p:ext uri="{BB962C8B-B14F-4D97-AF65-F5344CB8AC3E}">
        <p14:creationId xmlns:p14="http://schemas.microsoft.com/office/powerpoint/2010/main" val="38988238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p:cNvSpPr>
            <a:spLocks noChangeArrowheads="1"/>
          </p:cNvSpPr>
          <p:nvPr/>
        </p:nvSpPr>
        <p:spPr bwMode="auto">
          <a:xfrm>
            <a:off x="762000" y="605135"/>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es-ES_tradnl" sz="2400" dirty="0" smtClean="0">
                <a:solidFill>
                  <a:srgbClr val="0099FF"/>
                </a:solidFill>
                <a:ea typeface="ＭＳ Ｐゴシック" charset="-128"/>
              </a:rPr>
              <a:t>4. Conclusiones: Sobre el niño y los padres</a:t>
            </a:r>
            <a:endParaRPr lang="es-ES_tradnl" sz="2400" dirty="0">
              <a:solidFill>
                <a:srgbClr val="0099FF"/>
              </a:solidFill>
              <a:ea typeface="ＭＳ Ｐゴシック" charset="-128"/>
            </a:endParaRPr>
          </a:p>
        </p:txBody>
      </p:sp>
      <p:sp>
        <p:nvSpPr>
          <p:cNvPr id="3" name="Content Placeholder 2"/>
          <p:cNvSpPr>
            <a:spLocks/>
          </p:cNvSpPr>
          <p:nvPr/>
        </p:nvSpPr>
        <p:spPr bwMode="auto">
          <a:xfrm>
            <a:off x="838200" y="1382688"/>
            <a:ext cx="7543800" cy="387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6" tIns="45713" rIns="91426" bIns="45713"/>
          <a:lstStyle>
            <a:lvl1pPr marL="179388" indent="-169863"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Los padres consideran que la Diabetes </a:t>
            </a:r>
            <a:r>
              <a:rPr lang="es-ES" altLang="ja-JP" sz="1600" dirty="0" smtClean="0">
                <a:solidFill>
                  <a:srgbClr val="007FC7"/>
                </a:solidFill>
                <a:latin typeface="Calibri"/>
              </a:rPr>
              <a:t>no dificulta la integración del niño en la familia </a:t>
            </a:r>
            <a:r>
              <a:rPr lang="es-ES" altLang="ja-JP" sz="1600" b="0" dirty="0" smtClean="0">
                <a:solidFill>
                  <a:srgbClr val="5F5F5F"/>
                </a:solidFill>
                <a:latin typeface="Calibri"/>
              </a:rPr>
              <a:t>(92% nada o poco). Además, consideran que el niño </a:t>
            </a:r>
            <a:r>
              <a:rPr lang="es-ES" altLang="ja-JP" sz="1600" dirty="0">
                <a:solidFill>
                  <a:srgbClr val="007FC7"/>
                </a:solidFill>
                <a:latin typeface="Calibri"/>
              </a:rPr>
              <a:t>no trata de ocultar la enfermedad</a:t>
            </a:r>
            <a:r>
              <a:rPr lang="es-ES" altLang="ja-JP" sz="1600" b="0" dirty="0" smtClean="0">
                <a:solidFill>
                  <a:srgbClr val="5F5F5F"/>
                </a:solidFill>
                <a:latin typeface="Calibri"/>
              </a:rPr>
              <a:t>, ni a sus amigos ni en el colegio.</a:t>
            </a:r>
          </a:p>
          <a:p>
            <a:pPr marL="285750" indent="-285750" algn="just" eaLnBrk="1" hangingPunct="1">
              <a:buFont typeface="Arial" panose="020B0604020202020204" pitchFamily="34" charset="0"/>
              <a:buChar char="•"/>
            </a:pPr>
            <a:endParaRPr lang="es-ES" altLang="ja-JP" sz="1600" b="0" dirty="0" smtClean="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Respecto a la Insulina, el </a:t>
            </a:r>
            <a:r>
              <a:rPr lang="es-ES" altLang="ja-JP" sz="1600" dirty="0">
                <a:solidFill>
                  <a:srgbClr val="007FC7"/>
                </a:solidFill>
                <a:latin typeface="Calibri"/>
              </a:rPr>
              <a:t>enfado  y las protestas </a:t>
            </a:r>
            <a:r>
              <a:rPr lang="es-ES" altLang="ja-JP" sz="1600" dirty="0" smtClean="0">
                <a:solidFill>
                  <a:srgbClr val="007FC7"/>
                </a:solidFill>
                <a:latin typeface="Calibri"/>
              </a:rPr>
              <a:t>a la </a:t>
            </a:r>
            <a:r>
              <a:rPr lang="es-ES" altLang="ja-JP" sz="1600" dirty="0">
                <a:solidFill>
                  <a:srgbClr val="007FC7"/>
                </a:solidFill>
                <a:latin typeface="Calibri"/>
              </a:rPr>
              <a:t>hora de inyectársela o no se producen o se producen a veces</a:t>
            </a:r>
            <a:r>
              <a:rPr lang="es-ES" altLang="ja-JP" sz="1600" b="0" dirty="0" smtClean="0">
                <a:solidFill>
                  <a:srgbClr val="5F5F5F"/>
                </a:solidFill>
                <a:latin typeface="Calibri"/>
              </a:rPr>
              <a:t>. Destaca que el </a:t>
            </a:r>
            <a:r>
              <a:rPr lang="es-ES" altLang="ja-JP" sz="1600" dirty="0">
                <a:solidFill>
                  <a:srgbClr val="007FC7"/>
                </a:solidFill>
                <a:latin typeface="Calibri"/>
              </a:rPr>
              <a:t>93% sabe medirse la glucemia y un 82% sabe inyectarse la insulina</a:t>
            </a:r>
            <a:r>
              <a:rPr lang="es-ES" altLang="ja-JP" sz="1600" b="0" dirty="0" smtClean="0">
                <a:solidFill>
                  <a:srgbClr val="5F5F5F"/>
                </a:solidFill>
                <a:latin typeface="Calibri"/>
              </a:rPr>
              <a:t>, si bien estos porcentajes bajan al </a:t>
            </a:r>
            <a:r>
              <a:rPr lang="es-ES" altLang="ja-JP" sz="1600" dirty="0">
                <a:solidFill>
                  <a:srgbClr val="007FC7"/>
                </a:solidFill>
                <a:latin typeface="Calibri"/>
              </a:rPr>
              <a:t>60% a </a:t>
            </a:r>
            <a:r>
              <a:rPr lang="es-ES" altLang="ja-JP" sz="1600" b="0" dirty="0" smtClean="0">
                <a:solidFill>
                  <a:srgbClr val="5F5F5F"/>
                </a:solidFill>
                <a:latin typeface="Calibri"/>
              </a:rPr>
              <a:t>la hora de </a:t>
            </a:r>
            <a:r>
              <a:rPr lang="es-ES" altLang="ja-JP" sz="1600" dirty="0">
                <a:solidFill>
                  <a:srgbClr val="007FC7"/>
                </a:solidFill>
                <a:latin typeface="Calibri"/>
              </a:rPr>
              <a:t>saber decidir la cantidad a ponerse</a:t>
            </a:r>
            <a:r>
              <a:rPr lang="es-ES" altLang="ja-JP" sz="1600" b="0" dirty="0" smtClean="0">
                <a:solidFill>
                  <a:srgbClr val="5F5F5F"/>
                </a:solidFill>
                <a:latin typeface="Calibri"/>
              </a:rPr>
              <a:t>.</a:t>
            </a:r>
          </a:p>
          <a:p>
            <a:pPr marL="285750" indent="-285750" algn="just" eaLnBrk="1" hangingPunct="1">
              <a:buFont typeface="Arial" panose="020B0604020202020204" pitchFamily="34" charset="0"/>
              <a:buChar char="•"/>
            </a:pPr>
            <a:endParaRPr lang="es-ES" altLang="ja-JP" sz="1600" b="0" dirty="0" smtClean="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Según los padres, </a:t>
            </a:r>
            <a:r>
              <a:rPr lang="es-ES" altLang="ja-JP" sz="1600" dirty="0">
                <a:solidFill>
                  <a:srgbClr val="007FC7"/>
                </a:solidFill>
                <a:latin typeface="Calibri"/>
              </a:rPr>
              <a:t>1 de cada </a:t>
            </a:r>
            <a:r>
              <a:rPr lang="es-ES" altLang="ja-JP" sz="1600" dirty="0" smtClean="0">
                <a:solidFill>
                  <a:srgbClr val="007FC7"/>
                </a:solidFill>
                <a:latin typeface="Calibri"/>
              </a:rPr>
              <a:t>10 </a:t>
            </a:r>
            <a:r>
              <a:rPr lang="es-ES" altLang="ja-JP" sz="1600" dirty="0">
                <a:solidFill>
                  <a:srgbClr val="007FC7"/>
                </a:solidFill>
                <a:latin typeface="Calibri"/>
              </a:rPr>
              <a:t>niños no tiene un buen control de la diabetes</a:t>
            </a:r>
            <a:r>
              <a:rPr lang="es-ES" altLang="ja-JP" sz="1600" b="0" dirty="0" smtClean="0">
                <a:solidFill>
                  <a:srgbClr val="5F5F5F"/>
                </a:solidFill>
                <a:latin typeface="Calibri"/>
              </a:rPr>
              <a:t>.</a:t>
            </a:r>
          </a:p>
          <a:p>
            <a:pPr marL="285750" indent="-285750" algn="just" eaLnBrk="1" hangingPunct="1">
              <a:buFont typeface="Arial" panose="020B0604020202020204" pitchFamily="34" charset="0"/>
              <a:buChar char="•"/>
            </a:pPr>
            <a:endParaRPr lang="es-ES" altLang="ja-JP" sz="1600" b="0" dirty="0" smtClean="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En 8 de cada 10 padres, el </a:t>
            </a:r>
            <a:r>
              <a:rPr lang="es-ES" altLang="ja-JP" sz="1600" dirty="0">
                <a:solidFill>
                  <a:srgbClr val="007FC7"/>
                </a:solidFill>
                <a:latin typeface="Calibri"/>
              </a:rPr>
              <a:t>diagnostico de la diabetes ha afectado a su vida familiar</a:t>
            </a:r>
            <a:r>
              <a:rPr lang="es-ES" altLang="ja-JP" sz="1600" b="0" dirty="0" smtClean="0">
                <a:solidFill>
                  <a:srgbClr val="5F5F5F"/>
                </a:solidFill>
                <a:latin typeface="Calibri"/>
              </a:rPr>
              <a:t>, donde </a:t>
            </a:r>
            <a:r>
              <a:rPr lang="es-ES" altLang="ja-JP" sz="1600" dirty="0">
                <a:solidFill>
                  <a:srgbClr val="007FC7"/>
                </a:solidFill>
                <a:latin typeface="Calibri"/>
              </a:rPr>
              <a:t>1 de cada 2 ha tenido que modificar su actividad laboral para atender al niño</a:t>
            </a:r>
            <a:r>
              <a:rPr lang="es-ES" altLang="ja-JP" sz="1600" b="0" dirty="0" smtClean="0">
                <a:solidFill>
                  <a:srgbClr val="5F5F5F"/>
                </a:solidFill>
                <a:latin typeface="Calibri"/>
              </a:rPr>
              <a:t>.</a:t>
            </a:r>
          </a:p>
          <a:p>
            <a:pPr marL="285750" indent="-285750" algn="just" eaLnBrk="1" hangingPunct="1">
              <a:buFont typeface="Arial" panose="020B0604020202020204" pitchFamily="34" charset="0"/>
              <a:buChar char="•"/>
            </a:pPr>
            <a:endParaRPr lang="es-ES" altLang="ja-JP" sz="1600" b="0" dirty="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Consideran que la </a:t>
            </a:r>
            <a:r>
              <a:rPr lang="es-ES" altLang="ja-JP" sz="1600" dirty="0">
                <a:solidFill>
                  <a:srgbClr val="007FC7"/>
                </a:solidFill>
                <a:latin typeface="Calibri"/>
              </a:rPr>
              <a:t>información que tienen de la diabetes es, al menos suficiente</a:t>
            </a:r>
            <a:r>
              <a:rPr lang="es-ES" altLang="ja-JP" sz="1600" b="0" dirty="0" smtClean="0">
                <a:solidFill>
                  <a:srgbClr val="5F5F5F"/>
                </a:solidFill>
                <a:latin typeface="Calibri"/>
              </a:rPr>
              <a:t>, siendo el </a:t>
            </a:r>
            <a:r>
              <a:rPr lang="es-ES" altLang="ja-JP" sz="1600" dirty="0" smtClean="0">
                <a:solidFill>
                  <a:srgbClr val="007FC7"/>
                </a:solidFill>
                <a:latin typeface="Calibri"/>
              </a:rPr>
              <a:t>médico </a:t>
            </a:r>
            <a:r>
              <a:rPr lang="es-ES" altLang="ja-JP" sz="1600" b="0" dirty="0" smtClean="0">
                <a:solidFill>
                  <a:srgbClr val="5F5F5F"/>
                </a:solidFill>
                <a:latin typeface="Calibri"/>
              </a:rPr>
              <a:t>la principal fuente de información útil.</a:t>
            </a:r>
          </a:p>
          <a:p>
            <a:pPr marL="0" indent="0" algn="just" eaLnBrk="1" hangingPunct="1"/>
            <a:endParaRPr lang="es-ES" altLang="ja-JP" sz="1600" b="0" dirty="0" smtClean="0">
              <a:solidFill>
                <a:srgbClr val="5F5F5F"/>
              </a:solidFill>
              <a:latin typeface="Calibri"/>
            </a:endParaRPr>
          </a:p>
          <a:p>
            <a:pPr marL="285750" indent="-285750" algn="just" eaLnBrk="1" hangingPunct="1">
              <a:buFont typeface="Arial" panose="020B0604020202020204" pitchFamily="34" charset="0"/>
              <a:buChar char="•"/>
            </a:pPr>
            <a:endParaRPr lang="es-ES" altLang="ja-JP" sz="1600" b="0" dirty="0" smtClean="0">
              <a:solidFill>
                <a:srgbClr val="5F5F5F"/>
              </a:solidFill>
              <a:latin typeface="Calibri"/>
            </a:endParaRPr>
          </a:p>
          <a:p>
            <a:pPr marL="285750" indent="-285750" algn="just" eaLnBrk="1" hangingPunct="1">
              <a:buFont typeface="Arial" panose="020B0604020202020204" pitchFamily="34" charset="0"/>
              <a:buChar char="•"/>
            </a:pPr>
            <a:endParaRPr lang="es-ES" altLang="ja-JP" sz="1600" b="0" dirty="0">
              <a:solidFill>
                <a:srgbClr val="5F5F5F"/>
              </a:solidFill>
              <a:latin typeface="Calibri"/>
            </a:endParaRPr>
          </a:p>
          <a:p>
            <a:pPr marL="285750" indent="-285750" algn="just" eaLnBrk="1" hangingPunct="1">
              <a:buFont typeface="Arial" panose="020B0604020202020204" pitchFamily="34" charset="0"/>
              <a:buChar char="•"/>
            </a:pPr>
            <a:endParaRPr lang="es-ES" altLang="ja-JP" sz="1600" b="0" dirty="0" smtClean="0">
              <a:solidFill>
                <a:srgbClr val="5F5F5F"/>
              </a:solidFill>
              <a:latin typeface="Calibri"/>
            </a:endParaRPr>
          </a:p>
          <a:p>
            <a:pPr marL="0" indent="0" algn="just" eaLnBrk="1" hangingPunct="1"/>
            <a:endParaRPr lang="es-ES" altLang="ja-JP" sz="1600" b="0" dirty="0">
              <a:solidFill>
                <a:srgbClr val="5F5F5F"/>
              </a:solidFill>
              <a:latin typeface="Calibri"/>
              <a:cs typeface="Times New Roman" pitchFamily="18" charset="0"/>
            </a:endParaRPr>
          </a:p>
          <a:p>
            <a:pPr marL="0" indent="0" algn="just" eaLnBrk="1" hangingPunct="1"/>
            <a:endParaRPr lang="es-ES" altLang="ja-JP" sz="1600" b="0" dirty="0" smtClean="0">
              <a:solidFill>
                <a:srgbClr val="616365"/>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36393945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p:cNvSpPr>
            <a:spLocks noChangeArrowheads="1"/>
          </p:cNvSpPr>
          <p:nvPr/>
        </p:nvSpPr>
        <p:spPr bwMode="auto">
          <a:xfrm>
            <a:off x="762000" y="605135"/>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es-ES_tradnl" sz="2400" dirty="0" smtClean="0">
                <a:solidFill>
                  <a:srgbClr val="0099FF"/>
                </a:solidFill>
                <a:ea typeface="ＭＳ Ｐゴシック" charset="-128"/>
              </a:rPr>
              <a:t>4. Conclusiones: Sobre el colegio (I)</a:t>
            </a:r>
            <a:endParaRPr lang="es-ES_tradnl" sz="2400" dirty="0">
              <a:solidFill>
                <a:srgbClr val="0099FF"/>
              </a:solidFill>
              <a:ea typeface="ＭＳ Ｐゴシック" charset="-128"/>
            </a:endParaRPr>
          </a:p>
        </p:txBody>
      </p:sp>
      <p:sp>
        <p:nvSpPr>
          <p:cNvPr id="3" name="Content Placeholder 2"/>
          <p:cNvSpPr>
            <a:spLocks/>
          </p:cNvSpPr>
          <p:nvPr/>
        </p:nvSpPr>
        <p:spPr bwMode="auto">
          <a:xfrm>
            <a:off x="838200" y="1219200"/>
            <a:ext cx="7543800" cy="532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6" tIns="45713" rIns="91426" bIns="45713"/>
          <a:lstStyle>
            <a:lvl1pPr marL="179388" indent="-169863"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En el colegio, los </a:t>
            </a:r>
            <a:r>
              <a:rPr lang="es-ES" altLang="ja-JP" sz="1600" dirty="0">
                <a:solidFill>
                  <a:srgbClr val="007FC7"/>
                </a:solidFill>
                <a:latin typeface="Calibri"/>
              </a:rPr>
              <a:t>profesores,  directores y compañeros </a:t>
            </a:r>
            <a:r>
              <a:rPr lang="es-ES" altLang="ja-JP" sz="1600" b="0" dirty="0" smtClean="0">
                <a:solidFill>
                  <a:srgbClr val="5F5F5F"/>
                </a:solidFill>
                <a:latin typeface="Calibri"/>
              </a:rPr>
              <a:t>conocen que </a:t>
            </a:r>
            <a:r>
              <a:rPr lang="es-ES" altLang="ja-JP" sz="1600" dirty="0">
                <a:solidFill>
                  <a:srgbClr val="007FC7"/>
                </a:solidFill>
                <a:latin typeface="Calibri"/>
              </a:rPr>
              <a:t>el niño tiene diabetes,</a:t>
            </a:r>
            <a:r>
              <a:rPr lang="es-ES" altLang="ja-JP" sz="1600" b="0" dirty="0" smtClean="0">
                <a:solidFill>
                  <a:srgbClr val="5F5F5F"/>
                </a:solidFill>
                <a:latin typeface="Calibri"/>
              </a:rPr>
              <a:t> de boca de los </a:t>
            </a:r>
            <a:r>
              <a:rPr lang="es-ES" altLang="ja-JP" sz="1600" dirty="0">
                <a:solidFill>
                  <a:srgbClr val="007FC7"/>
                </a:solidFill>
                <a:latin typeface="Calibri"/>
              </a:rPr>
              <a:t>propios padres</a:t>
            </a:r>
            <a:r>
              <a:rPr lang="es-ES" altLang="ja-JP" sz="1600" b="0" dirty="0" smtClean="0">
                <a:solidFill>
                  <a:srgbClr val="5F5F5F"/>
                </a:solidFill>
                <a:latin typeface="Calibri"/>
              </a:rPr>
              <a:t>. En general, estos centros escolares </a:t>
            </a:r>
            <a:r>
              <a:rPr lang="es-ES" altLang="ja-JP" sz="1600" dirty="0">
                <a:solidFill>
                  <a:srgbClr val="007FC7"/>
                </a:solidFill>
                <a:latin typeface="Calibri"/>
              </a:rPr>
              <a:t>no han puesto problemas (88%), </a:t>
            </a:r>
            <a:r>
              <a:rPr lang="es-ES" altLang="ja-JP" sz="1600" b="0" dirty="0" smtClean="0">
                <a:solidFill>
                  <a:srgbClr val="5F5F5F"/>
                </a:solidFill>
                <a:latin typeface="Calibri"/>
              </a:rPr>
              <a:t>y </a:t>
            </a:r>
            <a:r>
              <a:rPr lang="es-ES" altLang="ja-JP" sz="1600" dirty="0">
                <a:solidFill>
                  <a:srgbClr val="007FC7"/>
                </a:solidFill>
                <a:latin typeface="Calibri"/>
              </a:rPr>
              <a:t>no han dejado de admitir </a:t>
            </a:r>
            <a:r>
              <a:rPr lang="es-ES" altLang="ja-JP" sz="1600" b="0" dirty="0" smtClean="0">
                <a:solidFill>
                  <a:srgbClr val="5F5F5F"/>
                </a:solidFill>
                <a:latin typeface="Calibri"/>
              </a:rPr>
              <a:t>al niño en ningún centro escolar.</a:t>
            </a:r>
          </a:p>
          <a:p>
            <a:pPr marL="285750" indent="-285750" algn="just" eaLnBrk="1" hangingPunct="1">
              <a:buFont typeface="Arial" panose="020B0604020202020204" pitchFamily="34" charset="0"/>
              <a:buChar char="•"/>
            </a:pPr>
            <a:endParaRPr lang="es-ES" altLang="ja-JP" sz="800" b="0" dirty="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La </a:t>
            </a:r>
            <a:r>
              <a:rPr lang="es-ES" altLang="ja-JP" sz="1600" dirty="0">
                <a:solidFill>
                  <a:srgbClr val="007FC7"/>
                </a:solidFill>
                <a:latin typeface="Calibri"/>
              </a:rPr>
              <a:t>adaptación a la vida escolar es buena</a:t>
            </a:r>
            <a:r>
              <a:rPr lang="es-ES" altLang="ja-JP" sz="1600" b="0" dirty="0" smtClean="0">
                <a:solidFill>
                  <a:srgbClr val="5F5F5F"/>
                </a:solidFill>
                <a:latin typeface="Calibri"/>
              </a:rPr>
              <a:t>, tanto antes como después del diagnóstico, siendo los </a:t>
            </a:r>
            <a:r>
              <a:rPr lang="es-ES" altLang="ja-JP" sz="1600" dirty="0">
                <a:solidFill>
                  <a:srgbClr val="007FC7"/>
                </a:solidFill>
                <a:latin typeface="Calibri"/>
              </a:rPr>
              <a:t>profesores y compañeros los principales apoyos del niño.</a:t>
            </a:r>
          </a:p>
          <a:p>
            <a:pPr marL="285750" indent="-285750" algn="just" eaLnBrk="1" hangingPunct="1">
              <a:buFont typeface="Arial" panose="020B0604020202020204" pitchFamily="34" charset="0"/>
              <a:buChar char="•"/>
            </a:pPr>
            <a:endParaRPr lang="es-ES" altLang="ja-JP" sz="800" b="0" dirty="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Los </a:t>
            </a:r>
            <a:r>
              <a:rPr lang="es-ES" altLang="ja-JP" sz="1600" dirty="0">
                <a:solidFill>
                  <a:srgbClr val="007FC7"/>
                </a:solidFill>
                <a:latin typeface="Calibri"/>
              </a:rPr>
              <a:t>profesores informados así como la existencia de un enfermero </a:t>
            </a:r>
            <a:r>
              <a:rPr lang="es-ES" altLang="ja-JP" sz="1600" b="0" dirty="0" smtClean="0">
                <a:solidFill>
                  <a:srgbClr val="5F5F5F"/>
                </a:solidFill>
                <a:latin typeface="Calibri"/>
              </a:rPr>
              <a:t>(75%; 65%)  son las </a:t>
            </a:r>
            <a:r>
              <a:rPr lang="es-ES" altLang="ja-JP" sz="1600" dirty="0">
                <a:solidFill>
                  <a:srgbClr val="007FC7"/>
                </a:solidFill>
                <a:latin typeface="Calibri"/>
              </a:rPr>
              <a:t>principales ayudas </a:t>
            </a:r>
            <a:r>
              <a:rPr lang="es-ES" altLang="ja-JP" sz="1600" b="0" dirty="0" smtClean="0">
                <a:solidFill>
                  <a:srgbClr val="5F5F5F"/>
                </a:solidFill>
                <a:latin typeface="Calibri"/>
              </a:rPr>
              <a:t>que los padres consideran relevantes para mejorar el control de la Diabetes.</a:t>
            </a:r>
          </a:p>
          <a:p>
            <a:pPr marL="285750" indent="-285750" algn="just" eaLnBrk="1" hangingPunct="1">
              <a:buFont typeface="Arial" panose="020B0604020202020204" pitchFamily="34" charset="0"/>
              <a:buChar char="•"/>
            </a:pPr>
            <a:endParaRPr lang="es-ES" altLang="ja-JP" sz="800" b="0" dirty="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Algo menos de la </a:t>
            </a:r>
            <a:r>
              <a:rPr lang="es-ES" altLang="ja-JP" sz="1600" dirty="0" smtClean="0">
                <a:solidFill>
                  <a:srgbClr val="007FC7"/>
                </a:solidFill>
                <a:latin typeface="Calibri"/>
              </a:rPr>
              <a:t>m</a:t>
            </a:r>
            <a:r>
              <a:rPr lang="es-ES" altLang="ja-JP" sz="1600" dirty="0">
                <a:solidFill>
                  <a:srgbClr val="007FC7"/>
                </a:solidFill>
                <a:latin typeface="Calibri"/>
              </a:rPr>
              <a:t>itad de los padres considera que los profesores saben lo que es la diabetes tipo I</a:t>
            </a:r>
            <a:r>
              <a:rPr lang="es-ES" altLang="ja-JP" sz="1600" b="0" dirty="0" smtClean="0">
                <a:solidFill>
                  <a:srgbClr val="5F5F5F"/>
                </a:solidFill>
                <a:latin typeface="Calibri"/>
              </a:rPr>
              <a:t>. Destacando que prácticamente la mitad de lo padres (43%) afirma que no saben reconocer las hipoglucemias leves.</a:t>
            </a:r>
          </a:p>
          <a:p>
            <a:pPr marL="285750" indent="-285750" algn="just" eaLnBrk="1" hangingPunct="1">
              <a:buFont typeface="Arial" panose="020B0604020202020204" pitchFamily="34" charset="0"/>
              <a:buChar char="•"/>
            </a:pPr>
            <a:endParaRPr lang="es-ES" altLang="ja-JP" sz="800" b="0" dirty="0" smtClean="0">
              <a:solidFill>
                <a:srgbClr val="5F5F5F"/>
              </a:solidFill>
              <a:latin typeface="Calibri"/>
            </a:endParaRPr>
          </a:p>
          <a:p>
            <a:pPr marL="285750" indent="-285750" algn="just" eaLnBrk="1" hangingPunct="1">
              <a:buFont typeface="Arial" panose="020B0604020202020204" pitchFamily="34" charset="0"/>
              <a:buChar char="•"/>
            </a:pPr>
            <a:r>
              <a:rPr lang="es-ES" altLang="ja-JP" sz="1600" dirty="0">
                <a:solidFill>
                  <a:srgbClr val="007FC7"/>
                </a:solidFill>
                <a:latin typeface="Calibri"/>
              </a:rPr>
              <a:t>1</a:t>
            </a:r>
            <a:r>
              <a:rPr lang="es-ES" altLang="ja-JP" sz="1600" b="0" dirty="0" smtClean="0">
                <a:solidFill>
                  <a:srgbClr val="5F5F5F"/>
                </a:solidFill>
                <a:latin typeface="Calibri"/>
              </a:rPr>
              <a:t> </a:t>
            </a:r>
            <a:r>
              <a:rPr lang="es-ES" altLang="ja-JP" sz="1600" dirty="0" smtClean="0">
                <a:solidFill>
                  <a:srgbClr val="007FC7"/>
                </a:solidFill>
                <a:latin typeface="Calibri"/>
              </a:rPr>
              <a:t>de cada 2 niños necesita ponerse insulina </a:t>
            </a:r>
            <a:r>
              <a:rPr lang="es-ES" altLang="ja-JP" sz="1600" b="0" dirty="0" smtClean="0">
                <a:solidFill>
                  <a:srgbClr val="5F5F5F"/>
                </a:solidFill>
                <a:latin typeface="Calibri"/>
              </a:rPr>
              <a:t>en el colegio, que se la suele administrar el mismo, y no han necesitado cambiar la pauta (98%).</a:t>
            </a:r>
          </a:p>
          <a:p>
            <a:pPr marL="285750" indent="-285750" algn="just" eaLnBrk="1" hangingPunct="1">
              <a:buFont typeface="Arial" panose="020B0604020202020204" pitchFamily="34" charset="0"/>
              <a:buChar char="•"/>
            </a:pPr>
            <a:endParaRPr lang="es-ES" altLang="ja-JP" sz="800" b="0" dirty="0" smtClean="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Entre los que </a:t>
            </a:r>
            <a:r>
              <a:rPr lang="es-ES" altLang="ja-JP" sz="1600" dirty="0">
                <a:solidFill>
                  <a:srgbClr val="007FC7"/>
                </a:solidFill>
                <a:latin typeface="Calibri"/>
              </a:rPr>
              <a:t>necesitan hacerse autocontroles </a:t>
            </a:r>
            <a:r>
              <a:rPr lang="es-ES" altLang="ja-JP" sz="1600" b="0" dirty="0" smtClean="0">
                <a:solidFill>
                  <a:srgbClr val="5F5F5F"/>
                </a:solidFill>
                <a:latin typeface="Calibri"/>
              </a:rPr>
              <a:t>(90%), </a:t>
            </a:r>
            <a:r>
              <a:rPr lang="es-ES" altLang="ja-JP" sz="1600" dirty="0">
                <a:solidFill>
                  <a:srgbClr val="007FC7"/>
                </a:solidFill>
                <a:latin typeface="Calibri"/>
              </a:rPr>
              <a:t>1 de cada 10 ha bajado </a:t>
            </a:r>
            <a:r>
              <a:rPr lang="es-ES" altLang="ja-JP" sz="1600" b="0" dirty="0" smtClean="0">
                <a:solidFill>
                  <a:srgbClr val="5F5F5F"/>
                </a:solidFill>
                <a:latin typeface="Calibri"/>
              </a:rPr>
              <a:t>el número de los mismos por falta de colaboración.</a:t>
            </a:r>
          </a:p>
          <a:p>
            <a:pPr marL="285750" indent="-285750" algn="just" eaLnBrk="1" hangingPunct="1">
              <a:buFont typeface="Arial" panose="020B0604020202020204" pitchFamily="34" charset="0"/>
              <a:buChar char="•"/>
            </a:pPr>
            <a:endParaRPr lang="es-ES" altLang="ja-JP" sz="800" b="0" dirty="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Entre los que han tenido </a:t>
            </a:r>
            <a:r>
              <a:rPr lang="es-ES" altLang="ja-JP" sz="1600" dirty="0">
                <a:solidFill>
                  <a:srgbClr val="007FC7"/>
                </a:solidFill>
                <a:latin typeface="Calibri"/>
              </a:rPr>
              <a:t>hipoglucemias en exámenes</a:t>
            </a:r>
            <a:r>
              <a:rPr lang="es-ES" altLang="ja-JP" sz="1600" b="0" dirty="0" smtClean="0">
                <a:solidFill>
                  <a:srgbClr val="5F5F5F"/>
                </a:solidFill>
                <a:latin typeface="Calibri"/>
              </a:rPr>
              <a:t>, a </a:t>
            </a:r>
            <a:r>
              <a:rPr lang="es-ES" altLang="ja-JP" sz="1600" dirty="0">
                <a:solidFill>
                  <a:srgbClr val="007FC7"/>
                </a:solidFill>
                <a:latin typeface="Calibri"/>
              </a:rPr>
              <a:t>un 22% no se lo hicieron </a:t>
            </a:r>
            <a:r>
              <a:rPr lang="es-ES" altLang="ja-JP" sz="1600" b="0" dirty="0" smtClean="0">
                <a:solidFill>
                  <a:srgbClr val="5F5F5F"/>
                </a:solidFill>
                <a:latin typeface="Calibri"/>
              </a:rPr>
              <a:t>en otro momento.</a:t>
            </a:r>
            <a:endParaRPr lang="es-ES" altLang="ja-JP" sz="1600" b="0" dirty="0" smtClean="0">
              <a:solidFill>
                <a:srgbClr val="616365"/>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91157600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p:cNvSpPr>
            <a:spLocks noChangeArrowheads="1"/>
          </p:cNvSpPr>
          <p:nvPr/>
        </p:nvSpPr>
        <p:spPr bwMode="auto">
          <a:xfrm>
            <a:off x="762000" y="605135"/>
            <a:ext cx="7542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es-ES_tradnl" sz="2400" dirty="0" smtClean="0">
                <a:solidFill>
                  <a:srgbClr val="0099FF"/>
                </a:solidFill>
                <a:ea typeface="ＭＳ Ｐゴシック" charset="-128"/>
              </a:rPr>
              <a:t>4. Conclusiones: Sobre el colegio (II)</a:t>
            </a:r>
            <a:endParaRPr lang="es-ES_tradnl" sz="2400" dirty="0">
              <a:solidFill>
                <a:srgbClr val="0099FF"/>
              </a:solidFill>
              <a:ea typeface="ＭＳ Ｐゴシック" charset="-128"/>
            </a:endParaRPr>
          </a:p>
        </p:txBody>
      </p:sp>
      <p:sp>
        <p:nvSpPr>
          <p:cNvPr id="3" name="Content Placeholder 2"/>
          <p:cNvSpPr>
            <a:spLocks/>
          </p:cNvSpPr>
          <p:nvPr/>
        </p:nvSpPr>
        <p:spPr bwMode="auto">
          <a:xfrm>
            <a:off x="838200" y="1295400"/>
            <a:ext cx="75438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6" tIns="45713" rIns="91426" bIns="45713"/>
          <a:lstStyle>
            <a:lvl1pPr marL="179388" indent="-169863"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Según los padres, en 6 </a:t>
            </a:r>
            <a:r>
              <a:rPr lang="es-ES" altLang="ja-JP" sz="1600" dirty="0">
                <a:solidFill>
                  <a:srgbClr val="007FC7"/>
                </a:solidFill>
                <a:latin typeface="Calibri"/>
              </a:rPr>
              <a:t>de cada 10 centros escolares habría Glucagón</a:t>
            </a:r>
            <a:r>
              <a:rPr lang="es-ES" altLang="ja-JP" sz="1600" b="0" dirty="0" smtClean="0">
                <a:solidFill>
                  <a:srgbClr val="5F5F5F"/>
                </a:solidFill>
                <a:latin typeface="Calibri"/>
              </a:rPr>
              <a:t>, si bien sólo lo sabrían poner en un </a:t>
            </a:r>
            <a:r>
              <a:rPr lang="es-ES" altLang="ja-JP" sz="1600" dirty="0">
                <a:solidFill>
                  <a:srgbClr val="007FC7"/>
                </a:solidFill>
                <a:latin typeface="Calibri"/>
              </a:rPr>
              <a:t>46% de los casos</a:t>
            </a:r>
            <a:r>
              <a:rPr lang="es-ES" altLang="ja-JP" sz="1600" b="0" dirty="0" smtClean="0">
                <a:solidFill>
                  <a:srgbClr val="5F5F5F"/>
                </a:solidFill>
                <a:latin typeface="Calibri"/>
              </a:rPr>
              <a:t>.</a:t>
            </a:r>
          </a:p>
          <a:p>
            <a:pPr marL="285750" indent="-285750" algn="just" eaLnBrk="1" hangingPunct="1">
              <a:buFont typeface="Arial" panose="020B0604020202020204" pitchFamily="34" charset="0"/>
              <a:buChar char="•"/>
            </a:pPr>
            <a:endParaRPr lang="es-ES" altLang="ja-JP" sz="800" b="0" dirty="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El </a:t>
            </a:r>
            <a:r>
              <a:rPr lang="es-ES" altLang="ja-JP" sz="1600" dirty="0">
                <a:solidFill>
                  <a:srgbClr val="007FC7"/>
                </a:solidFill>
                <a:latin typeface="Calibri"/>
              </a:rPr>
              <a:t>61% de los padres </a:t>
            </a:r>
            <a:r>
              <a:rPr lang="es-ES" altLang="ja-JP" sz="1600" b="0" dirty="0" smtClean="0">
                <a:solidFill>
                  <a:srgbClr val="5F5F5F"/>
                </a:solidFill>
                <a:latin typeface="Calibri"/>
              </a:rPr>
              <a:t>afirma que en el centro escolar de su hijo con Diabetes existe la  </a:t>
            </a:r>
            <a:r>
              <a:rPr lang="es-ES" altLang="ja-JP" sz="1600" dirty="0">
                <a:solidFill>
                  <a:srgbClr val="007FC7"/>
                </a:solidFill>
                <a:latin typeface="Calibri"/>
              </a:rPr>
              <a:t>figura del psicólogo / orientador, siendo del 28% en el caso del enfermero.</a:t>
            </a:r>
          </a:p>
          <a:p>
            <a:pPr marL="0" indent="0" algn="just" eaLnBrk="1" hangingPunct="1"/>
            <a:endParaRPr lang="es-ES" altLang="ja-JP" sz="800" b="0" dirty="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En cuanto a la </a:t>
            </a:r>
            <a:r>
              <a:rPr lang="es-ES" altLang="ja-JP" sz="1600" u="sng" dirty="0">
                <a:solidFill>
                  <a:srgbClr val="007FC7"/>
                </a:solidFill>
                <a:effectLst>
                  <a:outerShdw blurRad="38100" dist="38100" dir="2700000" algn="tl">
                    <a:srgbClr val="000000">
                      <a:alpha val="43137"/>
                    </a:srgbClr>
                  </a:outerShdw>
                </a:effectLst>
                <a:latin typeface="Calibri"/>
              </a:rPr>
              <a:t>alimentación</a:t>
            </a:r>
            <a:r>
              <a:rPr lang="es-ES" altLang="ja-JP" sz="1600" b="0" dirty="0">
                <a:solidFill>
                  <a:srgbClr val="5F5F5F"/>
                </a:solidFill>
                <a:latin typeface="Calibri"/>
              </a:rPr>
              <a:t>, </a:t>
            </a:r>
            <a:r>
              <a:rPr lang="es-ES" altLang="ja-JP" sz="1600" dirty="0">
                <a:solidFill>
                  <a:srgbClr val="007FC7"/>
                </a:solidFill>
                <a:latin typeface="Calibri"/>
              </a:rPr>
              <a:t> 3 de cada 10 niños come en el comedor escolar</a:t>
            </a:r>
            <a:r>
              <a:rPr lang="es-ES" altLang="ja-JP" sz="1600" b="0" dirty="0" smtClean="0">
                <a:solidFill>
                  <a:srgbClr val="5F5F5F"/>
                </a:solidFill>
                <a:latin typeface="Calibri"/>
              </a:rPr>
              <a:t>, </a:t>
            </a:r>
            <a:r>
              <a:rPr lang="es-ES" altLang="ja-JP" sz="1600" dirty="0">
                <a:solidFill>
                  <a:srgbClr val="007FC7"/>
                </a:solidFill>
                <a:latin typeface="Calibri"/>
              </a:rPr>
              <a:t>comida del propio comedor</a:t>
            </a:r>
            <a:r>
              <a:rPr lang="es-ES" altLang="ja-JP" sz="1600" b="0" dirty="0" smtClean="0">
                <a:solidFill>
                  <a:srgbClr val="5F5F5F"/>
                </a:solidFill>
                <a:latin typeface="Calibri"/>
              </a:rPr>
              <a:t>. La </a:t>
            </a:r>
            <a:r>
              <a:rPr lang="es-ES" altLang="ja-JP" sz="1600" dirty="0">
                <a:solidFill>
                  <a:srgbClr val="007FC7"/>
                </a:solidFill>
                <a:latin typeface="Calibri"/>
              </a:rPr>
              <a:t>proximidad al domicilio </a:t>
            </a:r>
            <a:r>
              <a:rPr lang="es-ES" altLang="ja-JP" sz="1600" b="0" dirty="0" smtClean="0">
                <a:solidFill>
                  <a:srgbClr val="5F5F5F"/>
                </a:solidFill>
                <a:latin typeface="Calibri"/>
              </a:rPr>
              <a:t>es la razón por la que los padres dicen que el </a:t>
            </a:r>
            <a:r>
              <a:rPr lang="es-ES" altLang="ja-JP" sz="1600" dirty="0">
                <a:solidFill>
                  <a:srgbClr val="007FC7"/>
                </a:solidFill>
                <a:latin typeface="Calibri"/>
              </a:rPr>
              <a:t>niño no se come en el colegio</a:t>
            </a:r>
            <a:r>
              <a:rPr lang="es-ES" altLang="ja-JP" sz="1600" b="0" dirty="0" smtClean="0">
                <a:solidFill>
                  <a:srgbClr val="5F5F5F"/>
                </a:solidFill>
                <a:latin typeface="Calibri"/>
              </a:rPr>
              <a:t>.</a:t>
            </a:r>
          </a:p>
          <a:p>
            <a:pPr marL="285750" indent="-285750" algn="just" eaLnBrk="1" hangingPunct="1">
              <a:buFont typeface="Arial" panose="020B0604020202020204" pitchFamily="34" charset="0"/>
              <a:buChar char="•"/>
            </a:pPr>
            <a:endParaRPr lang="es-ES" altLang="ja-JP" sz="800" b="0" dirty="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Respecto al </a:t>
            </a:r>
            <a:r>
              <a:rPr lang="es-ES" altLang="ja-JP" sz="1600" u="sng" dirty="0">
                <a:solidFill>
                  <a:srgbClr val="007FC7"/>
                </a:solidFill>
                <a:effectLst>
                  <a:outerShdw blurRad="38100" dist="38100" dir="2700000" algn="tl">
                    <a:srgbClr val="000000">
                      <a:alpha val="43137"/>
                    </a:srgbClr>
                  </a:outerShdw>
                </a:effectLst>
                <a:latin typeface="Calibri"/>
              </a:rPr>
              <a:t>deporte</a:t>
            </a:r>
            <a:r>
              <a:rPr lang="es-ES" altLang="ja-JP" sz="1600" b="0" dirty="0" smtClean="0">
                <a:solidFill>
                  <a:srgbClr val="5F5F5F"/>
                </a:solidFill>
                <a:latin typeface="Calibri"/>
              </a:rPr>
              <a:t>, la </a:t>
            </a:r>
            <a:r>
              <a:rPr lang="es-ES" altLang="ja-JP" sz="1600" dirty="0">
                <a:solidFill>
                  <a:srgbClr val="007FC7"/>
                </a:solidFill>
                <a:latin typeface="Calibri"/>
              </a:rPr>
              <a:t>práctica totalidad de los niños hacen deporte </a:t>
            </a:r>
            <a:r>
              <a:rPr lang="es-ES" altLang="ja-JP" sz="1600" b="0" dirty="0" smtClean="0">
                <a:solidFill>
                  <a:srgbClr val="5F5F5F"/>
                </a:solidFill>
                <a:latin typeface="Calibri"/>
              </a:rPr>
              <a:t>con sus compañeros, destacando que </a:t>
            </a:r>
            <a:r>
              <a:rPr lang="es-ES" altLang="ja-JP" sz="1600" dirty="0">
                <a:solidFill>
                  <a:srgbClr val="007FC7"/>
                </a:solidFill>
                <a:latin typeface="Calibri"/>
              </a:rPr>
              <a:t>sólo el 40% de los padres cree que el profesor de educación física sabe reconocer las hipoglucemias</a:t>
            </a:r>
            <a:r>
              <a:rPr lang="es-ES" altLang="ja-JP" sz="1600" b="0" dirty="0" smtClean="0">
                <a:solidFill>
                  <a:srgbClr val="5F5F5F"/>
                </a:solidFill>
                <a:latin typeface="Calibri"/>
              </a:rPr>
              <a:t>.</a:t>
            </a:r>
          </a:p>
          <a:p>
            <a:pPr marL="285750" indent="-285750" algn="just" eaLnBrk="1" hangingPunct="1">
              <a:buFont typeface="Arial" panose="020B0604020202020204" pitchFamily="34" charset="0"/>
              <a:buChar char="•"/>
            </a:pPr>
            <a:endParaRPr lang="es-ES" altLang="ja-JP" sz="800" b="0" dirty="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En </a:t>
            </a:r>
            <a:r>
              <a:rPr lang="es-ES" altLang="ja-JP" sz="1600" dirty="0">
                <a:solidFill>
                  <a:srgbClr val="007FC7"/>
                </a:solidFill>
                <a:latin typeface="Calibri"/>
              </a:rPr>
              <a:t>2 de cada 10 casos</a:t>
            </a:r>
            <a:r>
              <a:rPr lang="es-ES" altLang="ja-JP" sz="1600" b="0" dirty="0" smtClean="0">
                <a:solidFill>
                  <a:srgbClr val="5F5F5F"/>
                </a:solidFill>
                <a:latin typeface="Calibri"/>
              </a:rPr>
              <a:t>, los padres declaran que </a:t>
            </a:r>
            <a:r>
              <a:rPr lang="es-ES" altLang="ja-JP" sz="1600" dirty="0">
                <a:solidFill>
                  <a:srgbClr val="007FC7"/>
                </a:solidFill>
                <a:latin typeface="Calibri"/>
              </a:rPr>
              <a:t>les  ponen dificultades </a:t>
            </a:r>
            <a:r>
              <a:rPr lang="es-ES" altLang="ja-JP" sz="1600" b="0" dirty="0" smtClean="0">
                <a:solidFill>
                  <a:srgbClr val="5F5F5F"/>
                </a:solidFill>
                <a:latin typeface="Calibri"/>
              </a:rPr>
              <a:t>en las </a:t>
            </a:r>
            <a:r>
              <a:rPr lang="es-ES" altLang="ja-JP" sz="1600" u="sng" dirty="0">
                <a:solidFill>
                  <a:srgbClr val="007FC7"/>
                </a:solidFill>
                <a:effectLst>
                  <a:outerShdw blurRad="38100" dist="38100" dir="2700000" algn="tl">
                    <a:srgbClr val="000000">
                      <a:alpha val="43137"/>
                    </a:srgbClr>
                  </a:outerShdw>
                </a:effectLst>
                <a:latin typeface="Calibri"/>
              </a:rPr>
              <a:t>salidas extraescolares</a:t>
            </a:r>
            <a:r>
              <a:rPr lang="es-ES" altLang="ja-JP" sz="1600" b="0" dirty="0" smtClean="0">
                <a:solidFill>
                  <a:srgbClr val="5F5F5F"/>
                </a:solidFill>
                <a:latin typeface="Calibri"/>
              </a:rPr>
              <a:t>, tanto de 1 día como de varios.</a:t>
            </a:r>
          </a:p>
          <a:p>
            <a:pPr marL="285750" indent="-285750" algn="just" eaLnBrk="1" hangingPunct="1">
              <a:buFont typeface="Arial" panose="020B0604020202020204" pitchFamily="34" charset="0"/>
              <a:buChar char="•"/>
            </a:pPr>
            <a:endParaRPr lang="es-ES" altLang="ja-JP" sz="800" b="0" dirty="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Los </a:t>
            </a:r>
            <a:r>
              <a:rPr lang="es-ES" altLang="ja-JP" sz="1600" u="sng" dirty="0">
                <a:solidFill>
                  <a:srgbClr val="007FC7"/>
                </a:solidFill>
                <a:effectLst>
                  <a:outerShdw blurRad="38100" dist="38100" dir="2700000" algn="tl">
                    <a:srgbClr val="000000">
                      <a:alpha val="43137"/>
                    </a:srgbClr>
                  </a:outerShdw>
                </a:effectLst>
                <a:latin typeface="Calibri"/>
              </a:rPr>
              <a:t>compañeros</a:t>
            </a:r>
            <a:r>
              <a:rPr lang="es-ES" altLang="ja-JP" sz="1600" b="0" dirty="0" smtClean="0">
                <a:solidFill>
                  <a:srgbClr val="5F5F5F"/>
                </a:solidFill>
                <a:latin typeface="Calibri"/>
              </a:rPr>
              <a:t> han conocido la diabetes del niño </a:t>
            </a:r>
            <a:r>
              <a:rPr lang="es-ES" altLang="ja-JP" sz="1600" dirty="0">
                <a:solidFill>
                  <a:srgbClr val="007FC7"/>
                </a:solidFill>
                <a:latin typeface="Calibri"/>
              </a:rPr>
              <a:t>por el propio niño </a:t>
            </a:r>
            <a:r>
              <a:rPr lang="es-ES" altLang="ja-JP" sz="1600" b="0" dirty="0" smtClean="0">
                <a:solidFill>
                  <a:srgbClr val="5F5F5F"/>
                </a:solidFill>
                <a:latin typeface="Calibri"/>
              </a:rPr>
              <a:t>(85%), destacando que un </a:t>
            </a:r>
            <a:r>
              <a:rPr lang="es-ES" altLang="ja-JP" sz="1600" dirty="0">
                <a:solidFill>
                  <a:srgbClr val="007FC7"/>
                </a:solidFill>
                <a:latin typeface="Calibri"/>
              </a:rPr>
              <a:t>16% de los padres declaran comentarios despectivos </a:t>
            </a:r>
            <a:r>
              <a:rPr lang="es-ES" altLang="ja-JP" sz="1600" b="0" dirty="0" smtClean="0">
                <a:solidFill>
                  <a:srgbClr val="5F5F5F"/>
                </a:solidFill>
                <a:latin typeface="Calibri"/>
              </a:rPr>
              <a:t>al respecto. </a:t>
            </a:r>
            <a:r>
              <a:rPr lang="es-ES" altLang="ja-JP" sz="1600" dirty="0">
                <a:solidFill>
                  <a:srgbClr val="007FC7"/>
                </a:solidFill>
                <a:latin typeface="Calibri"/>
              </a:rPr>
              <a:t>1 de cada 2 padres cree que los compañeros entienden</a:t>
            </a:r>
            <a:r>
              <a:rPr lang="es-ES" altLang="ja-JP" sz="1600" b="0" dirty="0" smtClean="0">
                <a:solidFill>
                  <a:srgbClr val="5F5F5F"/>
                </a:solidFill>
                <a:latin typeface="Calibri"/>
              </a:rPr>
              <a:t> lo que le pasa a su hijo.</a:t>
            </a:r>
          </a:p>
          <a:p>
            <a:pPr marL="285750" indent="-285750" algn="just" eaLnBrk="1" hangingPunct="1">
              <a:buFont typeface="Arial" panose="020B0604020202020204" pitchFamily="34" charset="0"/>
              <a:buChar char="•"/>
            </a:pPr>
            <a:endParaRPr lang="es-ES" altLang="ja-JP" sz="800" b="0" dirty="0">
              <a:solidFill>
                <a:srgbClr val="5F5F5F"/>
              </a:solidFill>
              <a:latin typeface="Calibri"/>
            </a:endParaRPr>
          </a:p>
          <a:p>
            <a:pPr marL="285750" indent="-285750" algn="just" eaLnBrk="1" hangingPunct="1">
              <a:buFont typeface="Arial" panose="020B0604020202020204" pitchFamily="34" charset="0"/>
              <a:buChar char="•"/>
            </a:pPr>
            <a:r>
              <a:rPr lang="es-ES" altLang="ja-JP" sz="1600" b="0" dirty="0" smtClean="0">
                <a:solidFill>
                  <a:srgbClr val="5F5F5F"/>
                </a:solidFill>
                <a:latin typeface="Calibri"/>
              </a:rPr>
              <a:t>Las </a:t>
            </a:r>
            <a:r>
              <a:rPr lang="es-ES" altLang="ja-JP" sz="1600" dirty="0">
                <a:solidFill>
                  <a:srgbClr val="007FC7"/>
                </a:solidFill>
                <a:latin typeface="Calibri"/>
              </a:rPr>
              <a:t>principales demandas </a:t>
            </a:r>
            <a:r>
              <a:rPr lang="es-ES" altLang="ja-JP" sz="1600" b="0" dirty="0" smtClean="0">
                <a:solidFill>
                  <a:srgbClr val="5F5F5F"/>
                </a:solidFill>
                <a:latin typeface="Calibri"/>
              </a:rPr>
              <a:t>en los centros escolares serían m</a:t>
            </a:r>
            <a:r>
              <a:rPr lang="es-ES" altLang="ja-JP" sz="1600" dirty="0">
                <a:solidFill>
                  <a:srgbClr val="007FC7"/>
                </a:solidFill>
                <a:latin typeface="Calibri"/>
              </a:rPr>
              <a:t>ayor información general para los profesores </a:t>
            </a:r>
            <a:r>
              <a:rPr lang="es-ES" altLang="ja-JP" sz="1600" b="0" dirty="0" smtClean="0">
                <a:solidFill>
                  <a:srgbClr val="5F5F5F"/>
                </a:solidFill>
                <a:latin typeface="Calibri"/>
              </a:rPr>
              <a:t>(78%), así como </a:t>
            </a:r>
            <a:r>
              <a:rPr lang="es-ES" altLang="ja-JP" sz="1600" dirty="0">
                <a:solidFill>
                  <a:srgbClr val="007FC7"/>
                </a:solidFill>
                <a:latin typeface="Calibri"/>
              </a:rPr>
              <a:t>de emergencia en clase y zonas comunes </a:t>
            </a:r>
            <a:r>
              <a:rPr lang="es-ES" altLang="ja-JP" sz="1600" b="0" dirty="0" smtClean="0">
                <a:solidFill>
                  <a:srgbClr val="5F5F5F"/>
                </a:solidFill>
                <a:latin typeface="Calibri"/>
              </a:rPr>
              <a:t>(75%).</a:t>
            </a:r>
          </a:p>
          <a:p>
            <a:pPr marL="285750" indent="-285750" algn="just" eaLnBrk="1" hangingPunct="1">
              <a:buFont typeface="Arial" panose="020B0604020202020204" pitchFamily="34" charset="0"/>
              <a:buChar char="•"/>
            </a:pPr>
            <a:endParaRPr lang="es-ES" altLang="ja-JP" sz="1600" b="0" dirty="0">
              <a:solidFill>
                <a:srgbClr val="5F5F5F"/>
              </a:solidFill>
              <a:latin typeface="Calibri"/>
              <a:cs typeface="Times New Roman" pitchFamily="18" charset="0"/>
            </a:endParaRPr>
          </a:p>
          <a:p>
            <a:pPr marL="285750" indent="-285750" algn="just" eaLnBrk="1" hangingPunct="1">
              <a:buFont typeface="Arial" panose="020B0604020202020204" pitchFamily="34" charset="0"/>
              <a:buChar char="•"/>
            </a:pPr>
            <a:endParaRPr lang="es-ES" altLang="ja-JP" sz="1600" b="0" dirty="0" smtClean="0">
              <a:solidFill>
                <a:srgbClr val="616365"/>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32622052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917575" y="647700"/>
            <a:ext cx="7312025" cy="571500"/>
          </a:xfrm>
        </p:spPr>
        <p:txBody>
          <a:bodyPr/>
          <a:lstStyle/>
          <a:p>
            <a:r>
              <a:rPr lang="en-US" dirty="0" err="1" smtClean="0"/>
              <a:t>Ficha</a:t>
            </a:r>
            <a:r>
              <a:rPr lang="en-US" dirty="0" smtClean="0"/>
              <a:t> </a:t>
            </a:r>
            <a:r>
              <a:rPr lang="en-US" dirty="0" err="1" smtClean="0"/>
              <a:t>técnica</a:t>
            </a:r>
            <a:r>
              <a:rPr lang="en-US" dirty="0" smtClean="0"/>
              <a:t> (III)</a:t>
            </a:r>
            <a:endParaRPr lang="en-US" dirty="0"/>
          </a:p>
        </p:txBody>
      </p:sp>
      <p:sp>
        <p:nvSpPr>
          <p:cNvPr id="6" name="Text Placeholder 12"/>
          <p:cNvSpPr>
            <a:spLocks noGrp="1"/>
          </p:cNvSpPr>
          <p:nvPr>
            <p:ph type="body" idx="13"/>
          </p:nvPr>
        </p:nvSpPr>
        <p:spPr>
          <a:xfrm>
            <a:off x="1026409" y="1752600"/>
            <a:ext cx="6281895" cy="1295400"/>
          </a:xfrm>
        </p:spPr>
        <p:txBody>
          <a:bodyPr/>
          <a:lstStyle/>
          <a:p>
            <a:r>
              <a:rPr lang="es-ES" sz="1600" b="1" u="sng" dirty="0" smtClean="0">
                <a:solidFill>
                  <a:schemeClr val="accent1"/>
                </a:solidFill>
              </a:rPr>
              <a:t>Desglose de las entrevistas </a:t>
            </a:r>
            <a:r>
              <a:rPr lang="es-ES" sz="1600" b="1" u="sng" dirty="0" err="1" smtClean="0">
                <a:solidFill>
                  <a:schemeClr val="accent1"/>
                </a:solidFill>
              </a:rPr>
              <a:t>autoadministradas</a:t>
            </a:r>
            <a:r>
              <a:rPr lang="es-ES" sz="1600" b="1" u="sng" dirty="0" smtClean="0">
                <a:solidFill>
                  <a:schemeClr val="accent1"/>
                </a:solidFill>
              </a:rPr>
              <a:t> recibidas en la Comunidad de Madrid:</a:t>
            </a:r>
          </a:p>
          <a:p>
            <a:endParaRPr lang="es-ES" sz="1400" b="1" i="1" dirty="0">
              <a:solidFill>
                <a:schemeClr val="accent1"/>
              </a:solidFill>
            </a:endParaRPr>
          </a:p>
          <a:p>
            <a:endParaRPr lang="es-ES" sz="1400" b="1" i="1" dirty="0" smtClean="0">
              <a:solidFill>
                <a:schemeClr val="accent1"/>
              </a:solidFill>
            </a:endParaRPr>
          </a:p>
        </p:txBody>
      </p:sp>
      <p:sp>
        <p:nvSpPr>
          <p:cNvPr id="12" name="11 Rectángulo"/>
          <p:cNvSpPr/>
          <p:nvPr/>
        </p:nvSpPr>
        <p:spPr>
          <a:xfrm>
            <a:off x="965448" y="1581149"/>
            <a:ext cx="6918920" cy="4251223"/>
          </a:xfrm>
          <a:prstGeom prst="rect">
            <a:avLst/>
          </a:prstGeom>
          <a:noFill/>
          <a:ln w="38100">
            <a:solidFill>
              <a:srgbClr val="6ECFF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FFFFFF"/>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4165504563"/>
              </p:ext>
            </p:extLst>
          </p:nvPr>
        </p:nvGraphicFramePr>
        <p:xfrm>
          <a:off x="1904547" y="2564904"/>
          <a:ext cx="5043717" cy="2743200"/>
        </p:xfrm>
        <a:graphic>
          <a:graphicData uri="http://schemas.openxmlformats.org/drawingml/2006/table">
            <a:tbl>
              <a:tblPr firstRow="1" firstCol="1" bandRow="1">
                <a:tableStyleId>{5C22544A-7EE6-4342-B048-85BDC9FD1C3A}</a:tableStyleId>
              </a:tblPr>
              <a:tblGrid>
                <a:gridCol w="3001476"/>
                <a:gridCol w="998754"/>
                <a:gridCol w="1043487"/>
              </a:tblGrid>
              <a:tr h="190500">
                <a:tc>
                  <a:txBody>
                    <a:bodyPr/>
                    <a:lstStyle/>
                    <a:p>
                      <a:endParaRPr lang="es-ES" sz="1400" dirty="0">
                        <a:effectLst/>
                        <a:latin typeface="+mj-lt"/>
                      </a:endParaRPr>
                    </a:p>
                  </a:txBody>
                  <a:tcPr marL="44450" marR="44450" marT="0" marB="0" anchor="b"/>
                </a:tc>
                <a:tc>
                  <a:txBody>
                    <a:bodyPr/>
                    <a:lstStyle/>
                    <a:p>
                      <a:pPr algn="ctr">
                        <a:spcAft>
                          <a:spcPts val="0"/>
                        </a:spcAft>
                      </a:pPr>
                      <a:r>
                        <a:rPr lang="es-ES" sz="1800">
                          <a:effectLst/>
                          <a:latin typeface="+mj-lt"/>
                        </a:rPr>
                        <a:t>Padres</a:t>
                      </a:r>
                      <a:endParaRPr lang="es-ES" sz="1800">
                        <a:effectLst/>
                        <a:latin typeface="+mj-lt"/>
                        <a:ea typeface="Arial"/>
                      </a:endParaRPr>
                    </a:p>
                  </a:txBody>
                  <a:tcPr marL="44450" marR="44450" marT="0" marB="0" anchor="ctr"/>
                </a:tc>
                <a:tc>
                  <a:txBody>
                    <a:bodyPr/>
                    <a:lstStyle/>
                    <a:p>
                      <a:pPr algn="ctr">
                        <a:spcAft>
                          <a:spcPts val="0"/>
                        </a:spcAft>
                      </a:pPr>
                      <a:r>
                        <a:rPr lang="es-ES" sz="1800">
                          <a:effectLst/>
                          <a:latin typeface="+mj-lt"/>
                        </a:rPr>
                        <a:t>Hijos</a:t>
                      </a:r>
                      <a:endParaRPr lang="es-ES" sz="1800">
                        <a:effectLst/>
                        <a:latin typeface="+mj-lt"/>
                        <a:ea typeface="Arial"/>
                      </a:endParaRPr>
                    </a:p>
                  </a:txBody>
                  <a:tcPr marL="44450" marR="44450" marT="0" marB="0" anchor="ctr"/>
                </a:tc>
              </a:tr>
              <a:tr h="190500">
                <a:tc>
                  <a:txBody>
                    <a:bodyPr/>
                    <a:lstStyle/>
                    <a:p>
                      <a:pPr>
                        <a:spcAft>
                          <a:spcPts val="0"/>
                        </a:spcAft>
                      </a:pPr>
                      <a:r>
                        <a:rPr lang="es-ES" sz="1800" dirty="0">
                          <a:effectLst/>
                          <a:latin typeface="+mj-lt"/>
                        </a:rPr>
                        <a:t>La Paz</a:t>
                      </a:r>
                      <a:endParaRPr lang="es-ES" sz="1800" dirty="0">
                        <a:effectLst/>
                        <a:latin typeface="+mj-lt"/>
                        <a:ea typeface="Arial"/>
                      </a:endParaRPr>
                    </a:p>
                  </a:txBody>
                  <a:tcPr marL="44450" marR="44450" marT="0" marB="0" anchor="ctr"/>
                </a:tc>
                <a:tc>
                  <a:txBody>
                    <a:bodyPr/>
                    <a:lstStyle/>
                    <a:p>
                      <a:pPr algn="ctr">
                        <a:spcAft>
                          <a:spcPts val="0"/>
                        </a:spcAft>
                      </a:pPr>
                      <a:r>
                        <a:rPr lang="es-ES" sz="1800" dirty="0">
                          <a:effectLst/>
                          <a:latin typeface="+mj-lt"/>
                        </a:rPr>
                        <a:t>11</a:t>
                      </a:r>
                      <a:endParaRPr lang="es-ES" sz="1800" dirty="0">
                        <a:effectLst/>
                        <a:latin typeface="+mj-lt"/>
                        <a:ea typeface="Arial"/>
                      </a:endParaRPr>
                    </a:p>
                  </a:txBody>
                  <a:tcPr marL="44450" marR="44450" marT="0" marB="0" anchor="ctr"/>
                </a:tc>
                <a:tc>
                  <a:txBody>
                    <a:bodyPr/>
                    <a:lstStyle/>
                    <a:p>
                      <a:pPr algn="ctr">
                        <a:spcAft>
                          <a:spcPts val="0"/>
                        </a:spcAft>
                      </a:pPr>
                      <a:r>
                        <a:rPr lang="es-ES" sz="1800">
                          <a:effectLst/>
                          <a:latin typeface="+mj-lt"/>
                        </a:rPr>
                        <a:t>9</a:t>
                      </a:r>
                      <a:endParaRPr lang="es-ES" sz="1800">
                        <a:effectLst/>
                        <a:latin typeface="+mj-lt"/>
                        <a:ea typeface="Arial"/>
                      </a:endParaRPr>
                    </a:p>
                  </a:txBody>
                  <a:tcPr marL="44450" marR="44450" marT="0" marB="0" anchor="ctr"/>
                </a:tc>
              </a:tr>
              <a:tr h="190500">
                <a:tc>
                  <a:txBody>
                    <a:bodyPr/>
                    <a:lstStyle/>
                    <a:p>
                      <a:pPr>
                        <a:spcAft>
                          <a:spcPts val="0"/>
                        </a:spcAft>
                      </a:pPr>
                      <a:r>
                        <a:rPr lang="es-ES" sz="1800">
                          <a:effectLst/>
                          <a:latin typeface="+mj-lt"/>
                        </a:rPr>
                        <a:t>Hospital Móstoles</a:t>
                      </a:r>
                      <a:endParaRPr lang="es-ES" sz="1800">
                        <a:effectLst/>
                        <a:latin typeface="+mj-lt"/>
                        <a:ea typeface="Arial"/>
                      </a:endParaRPr>
                    </a:p>
                  </a:txBody>
                  <a:tcPr marL="44450" marR="44450" marT="0" marB="0" anchor="ctr"/>
                </a:tc>
                <a:tc>
                  <a:txBody>
                    <a:bodyPr/>
                    <a:lstStyle/>
                    <a:p>
                      <a:pPr algn="ctr">
                        <a:spcAft>
                          <a:spcPts val="0"/>
                        </a:spcAft>
                      </a:pPr>
                      <a:r>
                        <a:rPr lang="es-ES" sz="1800">
                          <a:effectLst/>
                          <a:latin typeface="+mj-lt"/>
                        </a:rPr>
                        <a:t>9</a:t>
                      </a:r>
                      <a:endParaRPr lang="es-ES" sz="1800">
                        <a:effectLst/>
                        <a:latin typeface="+mj-lt"/>
                        <a:ea typeface="Arial"/>
                      </a:endParaRPr>
                    </a:p>
                  </a:txBody>
                  <a:tcPr marL="44450" marR="44450" marT="0" marB="0" anchor="ctr"/>
                </a:tc>
                <a:tc>
                  <a:txBody>
                    <a:bodyPr/>
                    <a:lstStyle/>
                    <a:p>
                      <a:pPr algn="ctr">
                        <a:spcAft>
                          <a:spcPts val="0"/>
                        </a:spcAft>
                      </a:pPr>
                      <a:r>
                        <a:rPr lang="es-ES" sz="1800">
                          <a:effectLst/>
                          <a:latin typeface="+mj-lt"/>
                        </a:rPr>
                        <a:t>10</a:t>
                      </a:r>
                      <a:endParaRPr lang="es-ES" sz="1800">
                        <a:effectLst/>
                        <a:latin typeface="+mj-lt"/>
                        <a:ea typeface="Arial"/>
                      </a:endParaRPr>
                    </a:p>
                  </a:txBody>
                  <a:tcPr marL="44450" marR="44450" marT="0" marB="0" anchor="ctr"/>
                </a:tc>
              </a:tr>
              <a:tr h="190500">
                <a:tc>
                  <a:txBody>
                    <a:bodyPr/>
                    <a:lstStyle/>
                    <a:p>
                      <a:pPr>
                        <a:spcAft>
                          <a:spcPts val="0"/>
                        </a:spcAft>
                      </a:pPr>
                      <a:r>
                        <a:rPr lang="es-ES" sz="1800">
                          <a:effectLst/>
                          <a:latin typeface="+mj-lt"/>
                        </a:rPr>
                        <a:t>Severo Ochoa</a:t>
                      </a:r>
                      <a:endParaRPr lang="es-ES" sz="1800">
                        <a:effectLst/>
                        <a:latin typeface="+mj-lt"/>
                        <a:ea typeface="Arial"/>
                      </a:endParaRPr>
                    </a:p>
                  </a:txBody>
                  <a:tcPr marL="44450" marR="44450" marT="0" marB="0" anchor="ctr"/>
                </a:tc>
                <a:tc>
                  <a:txBody>
                    <a:bodyPr/>
                    <a:lstStyle/>
                    <a:p>
                      <a:pPr algn="ctr">
                        <a:spcAft>
                          <a:spcPts val="0"/>
                        </a:spcAft>
                      </a:pPr>
                      <a:r>
                        <a:rPr lang="es-ES" sz="1800">
                          <a:effectLst/>
                          <a:latin typeface="+mj-lt"/>
                        </a:rPr>
                        <a:t>14</a:t>
                      </a:r>
                      <a:endParaRPr lang="es-ES" sz="1800">
                        <a:effectLst/>
                        <a:latin typeface="+mj-lt"/>
                        <a:ea typeface="Arial"/>
                      </a:endParaRPr>
                    </a:p>
                  </a:txBody>
                  <a:tcPr marL="44450" marR="44450" marT="0" marB="0" anchor="ctr"/>
                </a:tc>
                <a:tc>
                  <a:txBody>
                    <a:bodyPr/>
                    <a:lstStyle/>
                    <a:p>
                      <a:pPr algn="ctr">
                        <a:spcAft>
                          <a:spcPts val="0"/>
                        </a:spcAft>
                      </a:pPr>
                      <a:r>
                        <a:rPr lang="es-ES" sz="1800" dirty="0">
                          <a:effectLst/>
                          <a:latin typeface="+mj-lt"/>
                        </a:rPr>
                        <a:t>14</a:t>
                      </a:r>
                      <a:endParaRPr lang="es-ES" sz="1800" dirty="0">
                        <a:effectLst/>
                        <a:latin typeface="+mj-lt"/>
                        <a:ea typeface="Arial"/>
                      </a:endParaRPr>
                    </a:p>
                  </a:txBody>
                  <a:tcPr marL="44450" marR="44450" marT="0" marB="0" anchor="ctr"/>
                </a:tc>
              </a:tr>
              <a:tr h="190500">
                <a:tc>
                  <a:txBody>
                    <a:bodyPr/>
                    <a:lstStyle/>
                    <a:p>
                      <a:pPr>
                        <a:spcAft>
                          <a:spcPts val="0"/>
                        </a:spcAft>
                      </a:pPr>
                      <a:r>
                        <a:rPr lang="es-ES" sz="1800">
                          <a:effectLst/>
                          <a:latin typeface="+mj-lt"/>
                        </a:rPr>
                        <a:t>Príncipe Asturias</a:t>
                      </a:r>
                      <a:endParaRPr lang="es-ES" sz="1800">
                        <a:effectLst/>
                        <a:latin typeface="+mj-lt"/>
                        <a:ea typeface="Arial"/>
                      </a:endParaRPr>
                    </a:p>
                  </a:txBody>
                  <a:tcPr marL="44450" marR="44450" marT="0" marB="0" anchor="ctr"/>
                </a:tc>
                <a:tc>
                  <a:txBody>
                    <a:bodyPr/>
                    <a:lstStyle/>
                    <a:p>
                      <a:pPr algn="ctr">
                        <a:spcAft>
                          <a:spcPts val="0"/>
                        </a:spcAft>
                      </a:pPr>
                      <a:r>
                        <a:rPr lang="es-ES" sz="1800">
                          <a:effectLst/>
                          <a:latin typeface="+mj-lt"/>
                        </a:rPr>
                        <a:t>25</a:t>
                      </a:r>
                      <a:endParaRPr lang="es-ES" sz="1800">
                        <a:effectLst/>
                        <a:latin typeface="+mj-lt"/>
                        <a:ea typeface="Arial"/>
                      </a:endParaRPr>
                    </a:p>
                  </a:txBody>
                  <a:tcPr marL="44450" marR="44450" marT="0" marB="0" anchor="ctr"/>
                </a:tc>
                <a:tc>
                  <a:txBody>
                    <a:bodyPr/>
                    <a:lstStyle/>
                    <a:p>
                      <a:pPr algn="ctr">
                        <a:spcAft>
                          <a:spcPts val="0"/>
                        </a:spcAft>
                      </a:pPr>
                      <a:r>
                        <a:rPr lang="es-ES" sz="1800">
                          <a:effectLst/>
                          <a:latin typeface="+mj-lt"/>
                        </a:rPr>
                        <a:t>26</a:t>
                      </a:r>
                      <a:endParaRPr lang="es-ES" sz="1800">
                        <a:effectLst/>
                        <a:latin typeface="+mj-lt"/>
                        <a:ea typeface="Arial"/>
                      </a:endParaRPr>
                    </a:p>
                  </a:txBody>
                  <a:tcPr marL="44450" marR="44450" marT="0" marB="0" anchor="ctr"/>
                </a:tc>
              </a:tr>
              <a:tr h="190500">
                <a:tc>
                  <a:txBody>
                    <a:bodyPr/>
                    <a:lstStyle/>
                    <a:p>
                      <a:pPr>
                        <a:spcAft>
                          <a:spcPts val="0"/>
                        </a:spcAft>
                      </a:pPr>
                      <a:r>
                        <a:rPr lang="es-ES" sz="1800">
                          <a:effectLst/>
                          <a:latin typeface="+mj-lt"/>
                        </a:rPr>
                        <a:t>Ramón y Cajal</a:t>
                      </a:r>
                      <a:endParaRPr lang="es-ES" sz="1800">
                        <a:effectLst/>
                        <a:latin typeface="+mj-lt"/>
                        <a:ea typeface="Arial"/>
                      </a:endParaRPr>
                    </a:p>
                  </a:txBody>
                  <a:tcPr marL="44450" marR="44450" marT="0" marB="0" anchor="ctr"/>
                </a:tc>
                <a:tc>
                  <a:txBody>
                    <a:bodyPr/>
                    <a:lstStyle/>
                    <a:p>
                      <a:pPr algn="ctr">
                        <a:spcAft>
                          <a:spcPts val="0"/>
                        </a:spcAft>
                      </a:pPr>
                      <a:r>
                        <a:rPr lang="es-ES" sz="1800">
                          <a:effectLst/>
                          <a:latin typeface="+mj-lt"/>
                        </a:rPr>
                        <a:t>15</a:t>
                      </a:r>
                      <a:endParaRPr lang="es-ES" sz="1800">
                        <a:effectLst/>
                        <a:latin typeface="+mj-lt"/>
                        <a:ea typeface="Arial"/>
                      </a:endParaRPr>
                    </a:p>
                  </a:txBody>
                  <a:tcPr marL="44450" marR="44450" marT="0" marB="0" anchor="ctr"/>
                </a:tc>
                <a:tc>
                  <a:txBody>
                    <a:bodyPr/>
                    <a:lstStyle/>
                    <a:p>
                      <a:pPr algn="ctr">
                        <a:spcAft>
                          <a:spcPts val="0"/>
                        </a:spcAft>
                      </a:pPr>
                      <a:r>
                        <a:rPr lang="es-ES" sz="1800">
                          <a:effectLst/>
                          <a:latin typeface="+mj-lt"/>
                        </a:rPr>
                        <a:t>15</a:t>
                      </a:r>
                      <a:endParaRPr lang="es-ES" sz="1800">
                        <a:effectLst/>
                        <a:latin typeface="+mj-lt"/>
                        <a:ea typeface="Arial"/>
                      </a:endParaRPr>
                    </a:p>
                  </a:txBody>
                  <a:tcPr marL="44450" marR="44450" marT="0" marB="0" anchor="ctr"/>
                </a:tc>
              </a:tr>
              <a:tr h="190500">
                <a:tc>
                  <a:txBody>
                    <a:bodyPr/>
                    <a:lstStyle/>
                    <a:p>
                      <a:pPr>
                        <a:spcAft>
                          <a:spcPts val="0"/>
                        </a:spcAft>
                      </a:pPr>
                      <a:r>
                        <a:rPr lang="es-ES" sz="1800">
                          <a:effectLst/>
                          <a:latin typeface="+mj-lt"/>
                        </a:rPr>
                        <a:t>Gregorio Marañón</a:t>
                      </a:r>
                      <a:endParaRPr lang="es-ES" sz="1800">
                        <a:effectLst/>
                        <a:latin typeface="+mj-lt"/>
                        <a:ea typeface="Arial"/>
                      </a:endParaRPr>
                    </a:p>
                  </a:txBody>
                  <a:tcPr marL="44450" marR="44450" marT="0" marB="0" anchor="ctr"/>
                </a:tc>
                <a:tc>
                  <a:txBody>
                    <a:bodyPr/>
                    <a:lstStyle/>
                    <a:p>
                      <a:pPr algn="ctr">
                        <a:spcAft>
                          <a:spcPts val="0"/>
                        </a:spcAft>
                      </a:pPr>
                      <a:r>
                        <a:rPr lang="es-ES" sz="1800">
                          <a:effectLst/>
                          <a:latin typeface="+mj-lt"/>
                        </a:rPr>
                        <a:t>0</a:t>
                      </a:r>
                      <a:endParaRPr lang="es-ES" sz="1800">
                        <a:effectLst/>
                        <a:latin typeface="+mj-lt"/>
                        <a:ea typeface="Arial"/>
                      </a:endParaRPr>
                    </a:p>
                  </a:txBody>
                  <a:tcPr marL="44450" marR="44450" marT="0" marB="0" anchor="ctr"/>
                </a:tc>
                <a:tc>
                  <a:txBody>
                    <a:bodyPr/>
                    <a:lstStyle/>
                    <a:p>
                      <a:pPr algn="ctr">
                        <a:spcAft>
                          <a:spcPts val="0"/>
                        </a:spcAft>
                      </a:pPr>
                      <a:r>
                        <a:rPr lang="es-ES" sz="1800" dirty="0">
                          <a:effectLst/>
                          <a:latin typeface="+mj-lt"/>
                        </a:rPr>
                        <a:t>12</a:t>
                      </a:r>
                      <a:endParaRPr lang="es-ES" sz="1800" dirty="0">
                        <a:effectLst/>
                        <a:latin typeface="+mj-lt"/>
                        <a:ea typeface="Arial"/>
                      </a:endParaRPr>
                    </a:p>
                  </a:txBody>
                  <a:tcPr marL="44450" marR="44450" marT="0" marB="0" anchor="ctr"/>
                </a:tc>
              </a:tr>
              <a:tr h="190500">
                <a:tc>
                  <a:txBody>
                    <a:bodyPr/>
                    <a:lstStyle/>
                    <a:p>
                      <a:pPr>
                        <a:spcAft>
                          <a:spcPts val="0"/>
                        </a:spcAft>
                      </a:pPr>
                      <a:r>
                        <a:rPr lang="es-ES" sz="1800">
                          <a:effectLst/>
                          <a:latin typeface="+mj-lt"/>
                        </a:rPr>
                        <a:t>Fundación Alcorcón</a:t>
                      </a:r>
                      <a:endParaRPr lang="es-ES" sz="1800">
                        <a:effectLst/>
                        <a:latin typeface="+mj-lt"/>
                        <a:ea typeface="Arial"/>
                      </a:endParaRPr>
                    </a:p>
                  </a:txBody>
                  <a:tcPr marL="44450" marR="44450" marT="0" marB="0" anchor="ctr"/>
                </a:tc>
                <a:tc>
                  <a:txBody>
                    <a:bodyPr/>
                    <a:lstStyle/>
                    <a:p>
                      <a:pPr algn="ctr">
                        <a:spcAft>
                          <a:spcPts val="0"/>
                        </a:spcAft>
                      </a:pPr>
                      <a:r>
                        <a:rPr lang="es-ES" sz="1800">
                          <a:effectLst/>
                          <a:latin typeface="+mj-lt"/>
                        </a:rPr>
                        <a:t>6</a:t>
                      </a:r>
                      <a:endParaRPr lang="es-ES" sz="1800">
                        <a:effectLst/>
                        <a:latin typeface="+mj-lt"/>
                        <a:ea typeface="Arial"/>
                      </a:endParaRPr>
                    </a:p>
                  </a:txBody>
                  <a:tcPr marL="44450" marR="44450" marT="0" marB="0" anchor="ctr"/>
                </a:tc>
                <a:tc>
                  <a:txBody>
                    <a:bodyPr/>
                    <a:lstStyle/>
                    <a:p>
                      <a:pPr algn="ctr">
                        <a:spcAft>
                          <a:spcPts val="0"/>
                        </a:spcAft>
                      </a:pPr>
                      <a:r>
                        <a:rPr lang="es-ES" sz="1800">
                          <a:effectLst/>
                          <a:latin typeface="+mj-lt"/>
                        </a:rPr>
                        <a:t>5</a:t>
                      </a:r>
                      <a:endParaRPr lang="es-ES" sz="1800">
                        <a:effectLst/>
                        <a:latin typeface="+mj-lt"/>
                        <a:ea typeface="Arial"/>
                      </a:endParaRPr>
                    </a:p>
                  </a:txBody>
                  <a:tcPr marL="44450" marR="44450" marT="0" marB="0" anchor="ctr"/>
                </a:tc>
              </a:tr>
              <a:tr h="190500">
                <a:tc>
                  <a:txBody>
                    <a:bodyPr/>
                    <a:lstStyle/>
                    <a:p>
                      <a:pPr>
                        <a:spcAft>
                          <a:spcPts val="0"/>
                        </a:spcAft>
                      </a:pPr>
                      <a:r>
                        <a:rPr lang="es-ES" sz="1800" dirty="0" smtClean="0">
                          <a:effectLst/>
                          <a:latin typeface="+mj-lt"/>
                        </a:rPr>
                        <a:t>12 de octubre y San Rafael</a:t>
                      </a:r>
                      <a:endParaRPr lang="es-ES" sz="1800" dirty="0">
                        <a:effectLst/>
                        <a:latin typeface="+mj-lt"/>
                        <a:ea typeface="Arial"/>
                      </a:endParaRPr>
                    </a:p>
                  </a:txBody>
                  <a:tcPr marL="44450" marR="44450" marT="0" marB="0" anchor="ctr"/>
                </a:tc>
                <a:tc>
                  <a:txBody>
                    <a:bodyPr/>
                    <a:lstStyle/>
                    <a:p>
                      <a:pPr algn="ctr">
                        <a:spcAft>
                          <a:spcPts val="0"/>
                        </a:spcAft>
                      </a:pPr>
                      <a:r>
                        <a:rPr lang="es-ES" sz="1800">
                          <a:effectLst/>
                          <a:latin typeface="+mj-lt"/>
                        </a:rPr>
                        <a:t>9</a:t>
                      </a:r>
                      <a:endParaRPr lang="es-ES" sz="1800">
                        <a:effectLst/>
                        <a:latin typeface="+mj-lt"/>
                        <a:ea typeface="Arial"/>
                      </a:endParaRPr>
                    </a:p>
                  </a:txBody>
                  <a:tcPr marL="44450" marR="44450" marT="0" marB="0" anchor="ctr"/>
                </a:tc>
                <a:tc>
                  <a:txBody>
                    <a:bodyPr/>
                    <a:lstStyle/>
                    <a:p>
                      <a:pPr algn="ctr">
                        <a:spcAft>
                          <a:spcPts val="0"/>
                        </a:spcAft>
                      </a:pPr>
                      <a:r>
                        <a:rPr lang="es-ES" sz="1800">
                          <a:effectLst/>
                          <a:latin typeface="+mj-lt"/>
                        </a:rPr>
                        <a:t>8</a:t>
                      </a:r>
                      <a:endParaRPr lang="es-ES" sz="1800">
                        <a:effectLst/>
                        <a:latin typeface="+mj-lt"/>
                        <a:ea typeface="Arial"/>
                      </a:endParaRPr>
                    </a:p>
                  </a:txBody>
                  <a:tcPr marL="44450" marR="44450" marT="0" marB="0" anchor="ctr"/>
                </a:tc>
              </a:tr>
              <a:tr h="190500">
                <a:tc>
                  <a:txBody>
                    <a:bodyPr/>
                    <a:lstStyle/>
                    <a:p>
                      <a:pPr>
                        <a:spcAft>
                          <a:spcPts val="0"/>
                        </a:spcAft>
                      </a:pPr>
                      <a:r>
                        <a:rPr lang="es-ES" sz="1800" dirty="0">
                          <a:solidFill>
                            <a:schemeClr val="tx1"/>
                          </a:solidFill>
                          <a:effectLst/>
                          <a:latin typeface="+mj-lt"/>
                        </a:rPr>
                        <a:t>Total</a:t>
                      </a:r>
                      <a:endParaRPr lang="es-ES" sz="1800" dirty="0">
                        <a:solidFill>
                          <a:schemeClr val="tx1"/>
                        </a:solidFill>
                        <a:effectLst/>
                        <a:latin typeface="+mj-lt"/>
                        <a:ea typeface="Arial"/>
                      </a:endParaRPr>
                    </a:p>
                  </a:txBody>
                  <a:tcPr marL="44450" marR="44450" marT="0" marB="0" anchor="ctr">
                    <a:solidFill>
                      <a:srgbClr val="FFC000"/>
                    </a:solidFill>
                  </a:tcPr>
                </a:tc>
                <a:tc>
                  <a:txBody>
                    <a:bodyPr/>
                    <a:lstStyle/>
                    <a:p>
                      <a:pPr algn="ctr">
                        <a:spcAft>
                          <a:spcPts val="0"/>
                        </a:spcAft>
                      </a:pPr>
                      <a:r>
                        <a:rPr lang="es-ES" sz="1800" dirty="0">
                          <a:solidFill>
                            <a:schemeClr val="tx1"/>
                          </a:solidFill>
                          <a:effectLst/>
                          <a:latin typeface="+mj-lt"/>
                        </a:rPr>
                        <a:t>89</a:t>
                      </a:r>
                      <a:endParaRPr lang="es-ES" sz="1800" dirty="0">
                        <a:solidFill>
                          <a:schemeClr val="tx1"/>
                        </a:solidFill>
                        <a:effectLst/>
                        <a:latin typeface="+mj-lt"/>
                        <a:ea typeface="Arial"/>
                      </a:endParaRPr>
                    </a:p>
                  </a:txBody>
                  <a:tcPr marL="44450" marR="44450" marT="0" marB="0" anchor="ctr">
                    <a:solidFill>
                      <a:srgbClr val="FFC000"/>
                    </a:solidFill>
                  </a:tcPr>
                </a:tc>
                <a:tc>
                  <a:txBody>
                    <a:bodyPr/>
                    <a:lstStyle/>
                    <a:p>
                      <a:pPr algn="ctr">
                        <a:spcAft>
                          <a:spcPts val="0"/>
                        </a:spcAft>
                      </a:pPr>
                      <a:r>
                        <a:rPr lang="es-ES" sz="1800" dirty="0">
                          <a:solidFill>
                            <a:schemeClr val="tx1"/>
                          </a:solidFill>
                          <a:effectLst/>
                          <a:latin typeface="+mj-lt"/>
                        </a:rPr>
                        <a:t>99</a:t>
                      </a:r>
                      <a:endParaRPr lang="es-ES" sz="1800" dirty="0">
                        <a:solidFill>
                          <a:schemeClr val="tx1"/>
                        </a:solidFill>
                        <a:effectLst/>
                        <a:latin typeface="+mj-lt"/>
                        <a:ea typeface="Arial"/>
                      </a:endParaRPr>
                    </a:p>
                  </a:txBody>
                  <a:tcPr marL="44450" marR="44450" marT="0" marB="0" anchor="ctr">
                    <a:solidFill>
                      <a:srgbClr val="FFC000"/>
                    </a:solidFill>
                  </a:tcPr>
                </a:tc>
              </a:tr>
            </a:tbl>
          </a:graphicData>
        </a:graphic>
      </p:graphicFrame>
      <p:sp>
        <p:nvSpPr>
          <p:cNvPr id="10" name="Rectangle 1"/>
          <p:cNvSpPr>
            <a:spLocks noChangeArrowheads="1"/>
          </p:cNvSpPr>
          <p:nvPr/>
        </p:nvSpPr>
        <p:spPr bwMode="auto">
          <a:xfrm>
            <a:off x="3641725" y="3035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9817494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03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917575" y="228600"/>
            <a:ext cx="7312025" cy="571500"/>
          </a:xfrm>
        </p:spPr>
        <p:txBody>
          <a:bodyPr/>
          <a:lstStyle/>
          <a:p>
            <a:pPr algn="ctr"/>
            <a:r>
              <a:rPr lang="en-US" dirty="0" smtClean="0"/>
              <a:t>DISTRIBUICIÓN DE LA MUESTRA: PADRES (I)</a:t>
            </a:r>
            <a:endParaRPr lang="en-US" dirty="0"/>
          </a:p>
        </p:txBody>
      </p:sp>
      <p:sp>
        <p:nvSpPr>
          <p:cNvPr id="3" name="2 CuadroTexto"/>
          <p:cNvSpPr txBox="1"/>
          <p:nvPr/>
        </p:nvSpPr>
        <p:spPr>
          <a:xfrm>
            <a:off x="830094" y="986092"/>
            <a:ext cx="3048000" cy="461665"/>
          </a:xfrm>
          <a:prstGeom prst="rect">
            <a:avLst/>
          </a:prstGeom>
          <a:noFill/>
        </p:spPr>
        <p:txBody>
          <a:bodyPr wrap="square" rtlCol="0">
            <a:spAutoFit/>
          </a:bodyPr>
          <a:lstStyle/>
          <a:p>
            <a:r>
              <a:rPr lang="es-ES" sz="2400" i="1" dirty="0" smtClean="0">
                <a:solidFill>
                  <a:schemeClr val="accent1"/>
                </a:solidFill>
              </a:rPr>
              <a:t>%País de origen</a:t>
            </a:r>
            <a:endParaRPr lang="es-ES" sz="2400" i="1" dirty="0">
              <a:solidFill>
                <a:schemeClr val="accent1"/>
              </a:solidFill>
            </a:endParaRPr>
          </a:p>
        </p:txBody>
      </p:sp>
      <p:sp>
        <p:nvSpPr>
          <p:cNvPr id="11" name="10 CuadroTexto"/>
          <p:cNvSpPr txBox="1"/>
          <p:nvPr/>
        </p:nvSpPr>
        <p:spPr>
          <a:xfrm>
            <a:off x="5022376" y="986092"/>
            <a:ext cx="3048000" cy="461665"/>
          </a:xfrm>
          <a:prstGeom prst="rect">
            <a:avLst/>
          </a:prstGeom>
          <a:noFill/>
        </p:spPr>
        <p:txBody>
          <a:bodyPr wrap="square" rtlCol="0">
            <a:spAutoFit/>
          </a:bodyPr>
          <a:lstStyle/>
          <a:p>
            <a:r>
              <a:rPr lang="es-ES" sz="2400" i="1" dirty="0" smtClean="0">
                <a:solidFill>
                  <a:schemeClr val="accent1"/>
                </a:solidFill>
              </a:rPr>
              <a:t>% Nivel de estudios</a:t>
            </a:r>
            <a:endParaRPr lang="es-ES" sz="2400" i="1" dirty="0">
              <a:solidFill>
                <a:schemeClr val="accent1"/>
              </a:solidFill>
            </a:endParaRPr>
          </a:p>
        </p:txBody>
      </p:sp>
      <p:sp>
        <p:nvSpPr>
          <p:cNvPr id="12" name="11 CuadroTexto"/>
          <p:cNvSpPr txBox="1"/>
          <p:nvPr/>
        </p:nvSpPr>
        <p:spPr>
          <a:xfrm>
            <a:off x="1295400" y="3908897"/>
            <a:ext cx="6324600" cy="461665"/>
          </a:xfrm>
          <a:prstGeom prst="rect">
            <a:avLst/>
          </a:prstGeom>
          <a:noFill/>
        </p:spPr>
        <p:txBody>
          <a:bodyPr wrap="square" rtlCol="0">
            <a:spAutoFit/>
          </a:bodyPr>
          <a:lstStyle/>
          <a:p>
            <a:r>
              <a:rPr lang="es-ES" sz="2400" i="1" dirty="0" smtClean="0">
                <a:solidFill>
                  <a:schemeClr val="accent1"/>
                </a:solidFill>
              </a:rPr>
              <a:t>% Ingresos netos mensuales de la unidad familiar</a:t>
            </a:r>
            <a:endParaRPr lang="es-ES" sz="2400" i="1" dirty="0">
              <a:solidFill>
                <a:schemeClr val="accent1"/>
              </a:solidFill>
            </a:endParaRPr>
          </a:p>
        </p:txBody>
      </p:sp>
      <p:graphicFrame>
        <p:nvGraphicFramePr>
          <p:cNvPr id="13" name="Object 23"/>
          <p:cNvGraphicFramePr>
            <a:graphicFrameLocks noChangeAspect="1"/>
          </p:cNvGraphicFramePr>
          <p:nvPr>
            <p:extLst>
              <p:ext uri="{D42A27DB-BD31-4B8C-83A1-F6EECF244321}">
                <p14:modId xmlns:p14="http://schemas.microsoft.com/office/powerpoint/2010/main" val="218908269"/>
              </p:ext>
            </p:extLst>
          </p:nvPr>
        </p:nvGraphicFramePr>
        <p:xfrm>
          <a:off x="-131593" y="1296766"/>
          <a:ext cx="4589293" cy="29458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3700526447"/>
              </p:ext>
            </p:extLst>
          </p:nvPr>
        </p:nvGraphicFramePr>
        <p:xfrm>
          <a:off x="4330226" y="1447757"/>
          <a:ext cx="4432300" cy="21717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20"/>
          <p:cNvSpPr>
            <a:spLocks noChangeArrowheads="1"/>
          </p:cNvSpPr>
          <p:nvPr/>
        </p:nvSpPr>
        <p:spPr bwMode="auto">
          <a:xfrm>
            <a:off x="4648200" y="1905000"/>
            <a:ext cx="1600200" cy="1600200"/>
          </a:xfrm>
          <a:prstGeom prst="rect">
            <a:avLst/>
          </a:prstGeom>
          <a:noFill/>
          <a:ln w="9525" cap="rnd">
            <a:solidFill>
              <a:schemeClr val="accent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s-ES"/>
          </a:p>
        </p:txBody>
      </p:sp>
      <p:sp>
        <p:nvSpPr>
          <p:cNvPr id="16" name="Rectangle 21"/>
          <p:cNvSpPr>
            <a:spLocks noChangeArrowheads="1"/>
          </p:cNvSpPr>
          <p:nvPr/>
        </p:nvSpPr>
        <p:spPr bwMode="auto">
          <a:xfrm>
            <a:off x="7010400" y="2209800"/>
            <a:ext cx="1828800" cy="1295400"/>
          </a:xfrm>
          <a:prstGeom prst="rect">
            <a:avLst/>
          </a:prstGeom>
          <a:noFill/>
          <a:ln w="9525" cap="rnd">
            <a:solidFill>
              <a:schemeClr val="accent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s-ES"/>
          </a:p>
        </p:txBody>
      </p:sp>
      <p:graphicFrame>
        <p:nvGraphicFramePr>
          <p:cNvPr id="17" name="Object 16"/>
          <p:cNvGraphicFramePr>
            <a:graphicFrameLocks noChangeAspect="1"/>
          </p:cNvGraphicFramePr>
          <p:nvPr>
            <p:extLst>
              <p:ext uri="{D42A27DB-BD31-4B8C-83A1-F6EECF244321}">
                <p14:modId xmlns:p14="http://schemas.microsoft.com/office/powerpoint/2010/main" val="1813140502"/>
              </p:ext>
            </p:extLst>
          </p:nvPr>
        </p:nvGraphicFramePr>
        <p:xfrm>
          <a:off x="1066800" y="4325938"/>
          <a:ext cx="6786562" cy="217646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Box 17"/>
          <p:cNvSpPr txBox="1">
            <a:spLocks noChangeArrowheads="1"/>
          </p:cNvSpPr>
          <p:nvPr/>
        </p:nvSpPr>
        <p:spPr bwMode="auto">
          <a:xfrm>
            <a:off x="4398962" y="4603750"/>
            <a:ext cx="30480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13500000" algn="ctr" rotWithShape="0">
                    <a:srgbClr val="000000"/>
                  </a:outerShdw>
                </a:effectLst>
              </a14:hiddenEffects>
            </a:ext>
          </a:extLst>
        </p:spPr>
        <p:txBody>
          <a:bodyPr lIns="0" tIns="0" rIns="0" bIns="0">
            <a:spAutoFit/>
          </a:bodyPr>
          <a:lstStyle/>
          <a:p>
            <a:pPr algn="ctr"/>
            <a:r>
              <a:rPr lang="es-ES" altLang="es-ES" sz="1400" i="1" dirty="0">
                <a:solidFill>
                  <a:srgbClr val="000000"/>
                </a:solidFill>
                <a:latin typeface="+mj-lt"/>
              </a:rPr>
              <a:t>Media de Ingresos:</a:t>
            </a:r>
          </a:p>
          <a:p>
            <a:pPr algn="ctr"/>
            <a:r>
              <a:rPr lang="es-ES" altLang="es-ES" sz="1400" i="1" dirty="0">
                <a:solidFill>
                  <a:srgbClr val="000000"/>
                </a:solidFill>
                <a:latin typeface="+mj-lt"/>
              </a:rPr>
              <a:t>2.370€ al mes por unidad familiar</a:t>
            </a:r>
          </a:p>
        </p:txBody>
      </p:sp>
      <p:sp>
        <p:nvSpPr>
          <p:cNvPr id="19" name="Rectangle 18"/>
          <p:cNvSpPr>
            <a:spLocks noChangeArrowheads="1"/>
          </p:cNvSpPr>
          <p:nvPr/>
        </p:nvSpPr>
        <p:spPr bwMode="auto">
          <a:xfrm>
            <a:off x="1350962" y="4419600"/>
            <a:ext cx="2133600" cy="2057400"/>
          </a:xfrm>
          <a:prstGeom prst="rect">
            <a:avLst/>
          </a:prstGeom>
          <a:noFill/>
          <a:ln w="9525" cap="rnd">
            <a:solidFill>
              <a:schemeClr val="accent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s-ES"/>
          </a:p>
        </p:txBody>
      </p:sp>
      <p:sp>
        <p:nvSpPr>
          <p:cNvPr id="20" name="Rectangle 19"/>
          <p:cNvSpPr>
            <a:spLocks noChangeArrowheads="1"/>
          </p:cNvSpPr>
          <p:nvPr/>
        </p:nvSpPr>
        <p:spPr bwMode="auto">
          <a:xfrm>
            <a:off x="4551362" y="5181600"/>
            <a:ext cx="3276600" cy="1295400"/>
          </a:xfrm>
          <a:prstGeom prst="rect">
            <a:avLst/>
          </a:prstGeom>
          <a:noFill/>
          <a:ln w="9525" cap="rnd">
            <a:solidFill>
              <a:schemeClr val="accent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s-ES"/>
          </a:p>
        </p:txBody>
      </p:sp>
      <p:sp>
        <p:nvSpPr>
          <p:cNvPr id="7" name="6 CuadroTexto"/>
          <p:cNvSpPr txBox="1"/>
          <p:nvPr/>
        </p:nvSpPr>
        <p:spPr>
          <a:xfrm>
            <a:off x="7827962" y="6200001"/>
            <a:ext cx="1219200" cy="276999"/>
          </a:xfrm>
          <a:prstGeom prst="rect">
            <a:avLst/>
          </a:prstGeom>
          <a:noFill/>
        </p:spPr>
        <p:txBody>
          <a:bodyPr wrap="square" rtlCol="0">
            <a:spAutoFit/>
          </a:bodyPr>
          <a:lstStyle/>
          <a:p>
            <a:r>
              <a:rPr lang="es-ES" sz="1200" i="1" dirty="0" smtClean="0"/>
              <a:t>Base Total: (89)</a:t>
            </a:r>
            <a:endParaRPr lang="es-ES" sz="1200" i="1" dirty="0"/>
          </a:p>
        </p:txBody>
      </p:sp>
    </p:spTree>
    <p:extLst>
      <p:ext uri="{BB962C8B-B14F-4D97-AF65-F5344CB8AC3E}">
        <p14:creationId xmlns:p14="http://schemas.microsoft.com/office/powerpoint/2010/main" val="15589902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1219200" y="418004"/>
            <a:ext cx="7384741" cy="571500"/>
          </a:xfrm>
        </p:spPr>
        <p:txBody>
          <a:bodyPr/>
          <a:lstStyle/>
          <a:p>
            <a:pPr algn="ctr"/>
            <a:r>
              <a:rPr lang="en-US" sz="2800" dirty="0" smtClean="0"/>
              <a:t>DISTRIBUICIÓN DE LA MUESTRA: ¿Como son los </a:t>
            </a:r>
            <a:r>
              <a:rPr lang="en-US" sz="2800" dirty="0" err="1" smtClean="0"/>
              <a:t>hijos</a:t>
            </a:r>
            <a:r>
              <a:rPr lang="en-US" sz="2800" dirty="0" smtClean="0"/>
              <a:t> con </a:t>
            </a:r>
            <a:r>
              <a:rPr lang="en-US" sz="2800" dirty="0" err="1" smtClean="0"/>
              <a:t>diaBetes</a:t>
            </a:r>
            <a:r>
              <a:rPr lang="en-US" sz="2800" dirty="0" smtClean="0"/>
              <a:t>? (I) </a:t>
            </a:r>
            <a:endParaRPr lang="en-US" sz="2800" dirty="0"/>
          </a:p>
        </p:txBody>
      </p:sp>
      <p:sp>
        <p:nvSpPr>
          <p:cNvPr id="3" name="2 CuadroTexto"/>
          <p:cNvSpPr txBox="1"/>
          <p:nvPr/>
        </p:nvSpPr>
        <p:spPr>
          <a:xfrm>
            <a:off x="609600" y="1062335"/>
            <a:ext cx="3048000" cy="461665"/>
          </a:xfrm>
          <a:prstGeom prst="rect">
            <a:avLst/>
          </a:prstGeom>
          <a:noFill/>
        </p:spPr>
        <p:txBody>
          <a:bodyPr wrap="square" rtlCol="0">
            <a:spAutoFit/>
          </a:bodyPr>
          <a:lstStyle/>
          <a:p>
            <a:pPr algn="ctr"/>
            <a:r>
              <a:rPr lang="es-ES" sz="2400" i="1" dirty="0" smtClean="0">
                <a:solidFill>
                  <a:schemeClr val="accent1"/>
                </a:solidFill>
              </a:rPr>
              <a:t>% Sexo</a:t>
            </a:r>
            <a:endParaRPr lang="es-ES" sz="2400" i="1" dirty="0">
              <a:solidFill>
                <a:schemeClr val="accent1"/>
              </a:solidFill>
            </a:endParaRPr>
          </a:p>
        </p:txBody>
      </p:sp>
      <p:sp>
        <p:nvSpPr>
          <p:cNvPr id="11" name="10 CuadroTexto"/>
          <p:cNvSpPr txBox="1"/>
          <p:nvPr/>
        </p:nvSpPr>
        <p:spPr>
          <a:xfrm>
            <a:off x="5022376" y="1138535"/>
            <a:ext cx="3048000" cy="461665"/>
          </a:xfrm>
          <a:prstGeom prst="rect">
            <a:avLst/>
          </a:prstGeom>
          <a:noFill/>
        </p:spPr>
        <p:txBody>
          <a:bodyPr wrap="square" rtlCol="0">
            <a:spAutoFit/>
          </a:bodyPr>
          <a:lstStyle/>
          <a:p>
            <a:pPr algn="ctr"/>
            <a:r>
              <a:rPr lang="es-ES" sz="2400" i="1" dirty="0" smtClean="0">
                <a:solidFill>
                  <a:schemeClr val="accent1"/>
                </a:solidFill>
              </a:rPr>
              <a:t>% Edad</a:t>
            </a:r>
            <a:endParaRPr lang="es-ES" sz="2400" i="1" dirty="0">
              <a:solidFill>
                <a:schemeClr val="accent1"/>
              </a:solidFill>
            </a:endParaRPr>
          </a:p>
        </p:txBody>
      </p:sp>
      <p:sp>
        <p:nvSpPr>
          <p:cNvPr id="12" name="11 CuadroTexto"/>
          <p:cNvSpPr txBox="1"/>
          <p:nvPr/>
        </p:nvSpPr>
        <p:spPr>
          <a:xfrm>
            <a:off x="533400" y="3733800"/>
            <a:ext cx="3332184" cy="461665"/>
          </a:xfrm>
          <a:prstGeom prst="rect">
            <a:avLst/>
          </a:prstGeom>
          <a:noFill/>
        </p:spPr>
        <p:txBody>
          <a:bodyPr wrap="square" rtlCol="0">
            <a:spAutoFit/>
          </a:bodyPr>
          <a:lstStyle/>
          <a:p>
            <a:r>
              <a:rPr lang="es-ES" sz="2400" i="1" dirty="0" smtClean="0">
                <a:solidFill>
                  <a:schemeClr val="accent1"/>
                </a:solidFill>
              </a:rPr>
              <a:t>% Tipo de centro escolar</a:t>
            </a:r>
            <a:endParaRPr lang="es-ES" sz="2400" i="1" dirty="0">
              <a:solidFill>
                <a:schemeClr val="accent1"/>
              </a:solidFill>
            </a:endParaRPr>
          </a:p>
        </p:txBody>
      </p:sp>
      <p:sp>
        <p:nvSpPr>
          <p:cNvPr id="21" name="20 CuadroTexto"/>
          <p:cNvSpPr txBox="1"/>
          <p:nvPr/>
        </p:nvSpPr>
        <p:spPr>
          <a:xfrm>
            <a:off x="5105400" y="3733800"/>
            <a:ext cx="3332184" cy="461665"/>
          </a:xfrm>
          <a:prstGeom prst="rect">
            <a:avLst/>
          </a:prstGeom>
          <a:noFill/>
        </p:spPr>
        <p:txBody>
          <a:bodyPr wrap="square" rtlCol="0">
            <a:spAutoFit/>
          </a:bodyPr>
          <a:lstStyle/>
          <a:p>
            <a:pPr algn="ctr"/>
            <a:r>
              <a:rPr lang="es-ES" sz="2400" i="1" dirty="0" smtClean="0">
                <a:solidFill>
                  <a:schemeClr val="accent1"/>
                </a:solidFill>
              </a:rPr>
              <a:t>% Curso</a:t>
            </a:r>
            <a:endParaRPr lang="es-ES" sz="2400" i="1" dirty="0">
              <a:solidFill>
                <a:schemeClr val="accent1"/>
              </a:solidFill>
            </a:endParaRPr>
          </a:p>
        </p:txBody>
      </p:sp>
      <p:graphicFrame>
        <p:nvGraphicFramePr>
          <p:cNvPr id="22" name="Object 10"/>
          <p:cNvGraphicFramePr>
            <a:graphicFrameLocks noChangeAspect="1"/>
          </p:cNvGraphicFramePr>
          <p:nvPr>
            <p:extLst>
              <p:ext uri="{D42A27DB-BD31-4B8C-83A1-F6EECF244321}">
                <p14:modId xmlns:p14="http://schemas.microsoft.com/office/powerpoint/2010/main" val="2541684584"/>
              </p:ext>
            </p:extLst>
          </p:nvPr>
        </p:nvGraphicFramePr>
        <p:xfrm>
          <a:off x="-457200" y="1447757"/>
          <a:ext cx="5842000" cy="261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Object 13"/>
          <p:cNvGraphicFramePr>
            <a:graphicFrameLocks noChangeAspect="1"/>
          </p:cNvGraphicFramePr>
          <p:nvPr>
            <p:extLst>
              <p:ext uri="{D42A27DB-BD31-4B8C-83A1-F6EECF244321}">
                <p14:modId xmlns:p14="http://schemas.microsoft.com/office/powerpoint/2010/main" val="1376400004"/>
              </p:ext>
            </p:extLst>
          </p:nvPr>
        </p:nvGraphicFramePr>
        <p:xfrm>
          <a:off x="-533400" y="4171581"/>
          <a:ext cx="5778500" cy="3165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Object 15"/>
          <p:cNvGraphicFramePr>
            <a:graphicFrameLocks noChangeAspect="1"/>
          </p:cNvGraphicFramePr>
          <p:nvPr>
            <p:extLst>
              <p:ext uri="{D42A27DB-BD31-4B8C-83A1-F6EECF244321}">
                <p14:modId xmlns:p14="http://schemas.microsoft.com/office/powerpoint/2010/main" val="3834907699"/>
              </p:ext>
            </p:extLst>
          </p:nvPr>
        </p:nvGraphicFramePr>
        <p:xfrm>
          <a:off x="4724400" y="4026004"/>
          <a:ext cx="5778500" cy="31654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Object 16"/>
          <p:cNvGraphicFramePr>
            <a:graphicFrameLocks noChangeAspect="1"/>
          </p:cNvGraphicFramePr>
          <p:nvPr>
            <p:extLst>
              <p:ext uri="{D42A27DB-BD31-4B8C-83A1-F6EECF244321}">
                <p14:modId xmlns:p14="http://schemas.microsoft.com/office/powerpoint/2010/main" val="4264228572"/>
              </p:ext>
            </p:extLst>
          </p:nvPr>
        </p:nvGraphicFramePr>
        <p:xfrm>
          <a:off x="4311176" y="1369366"/>
          <a:ext cx="4470400" cy="2158957"/>
        </p:xfrm>
        <a:graphic>
          <a:graphicData uri="http://schemas.openxmlformats.org/drawingml/2006/chart">
            <c:chart xmlns:c="http://schemas.openxmlformats.org/drawingml/2006/chart" xmlns:r="http://schemas.openxmlformats.org/officeDocument/2006/relationships" r:id="rId5"/>
          </a:graphicData>
        </a:graphic>
      </p:graphicFrame>
      <p:sp>
        <p:nvSpPr>
          <p:cNvPr id="26" name="25 CuadroTexto"/>
          <p:cNvSpPr txBox="1"/>
          <p:nvPr/>
        </p:nvSpPr>
        <p:spPr>
          <a:xfrm>
            <a:off x="7460776" y="6477000"/>
            <a:ext cx="1219200" cy="261610"/>
          </a:xfrm>
          <a:prstGeom prst="rect">
            <a:avLst/>
          </a:prstGeom>
          <a:noFill/>
        </p:spPr>
        <p:txBody>
          <a:bodyPr wrap="square" rtlCol="0">
            <a:spAutoFit/>
          </a:bodyPr>
          <a:lstStyle/>
          <a:p>
            <a:r>
              <a:rPr lang="es-ES" sz="1100" i="1" dirty="0" smtClean="0"/>
              <a:t>Base Total: (89)</a:t>
            </a:r>
            <a:endParaRPr lang="es-ES" sz="1100" i="1" dirty="0"/>
          </a:p>
        </p:txBody>
      </p:sp>
      <p:sp>
        <p:nvSpPr>
          <p:cNvPr id="2" name="1 Elipse"/>
          <p:cNvSpPr/>
          <p:nvPr/>
        </p:nvSpPr>
        <p:spPr>
          <a:xfrm>
            <a:off x="7239000" y="1295400"/>
            <a:ext cx="1378424" cy="6858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smtClean="0">
                <a:solidFill>
                  <a:srgbClr val="007FC7"/>
                </a:solidFill>
              </a:rPr>
              <a:t>Media 11 años</a:t>
            </a:r>
            <a:endParaRPr lang="es-ES" sz="1400" b="1" dirty="0">
              <a:solidFill>
                <a:srgbClr val="007FC7"/>
              </a:solidFill>
            </a:endParaRPr>
          </a:p>
        </p:txBody>
      </p:sp>
    </p:spTree>
    <p:extLst>
      <p:ext uri="{BB962C8B-B14F-4D97-AF65-F5344CB8AC3E}">
        <p14:creationId xmlns:p14="http://schemas.microsoft.com/office/powerpoint/2010/main" val="38113264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007_2010_Multicolor_Template_Standard_12_19_12">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border="0" src="https://intranet.nielsen.com/ourcompany/insidenielsen/mktg/MktgImages/PowerPoint%20Template%202003.jpg" style="BORDER: 0px solid; "&gt;</PublishingRollupImage>
    <Country xmlns="2e8c896f-fd84-491a-bb16-fb60357350f9">*Global</Country>
    <FreshnessDate xmlns="2e8c896f-fd84-491a-bb16-fb60357350f9">2013-01-03T05:00:00+00:00</FreshnessDate>
    <Region xmlns="2e8c896f-fd84-491a-bb16-fb60357350f9">*Global</Region>
    <PrimaryContact xmlns="2e8c896f-fd84-491a-bb16-fb60357350f9">
      <UserInfo>
        <DisplayName>Jantsch, Ellen</DisplayName>
        <AccountId>60253</AccountId>
        <AccountType/>
      </UserInfo>
    </PrimaryContac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1" ma:contentTypeDescription="Create a new document." ma:contentTypeScope="" ma:versionID="23b9b4c795d56acc93ef974973a09336">
  <xsd:schema xmlns:xsd="http://www.w3.org/2001/XMLSchema" xmlns:p="http://schemas.microsoft.com/office/2006/metadata/properties" xmlns:ns1="http://schemas.microsoft.com/sharepoint/v3" xmlns:ns2="2e8c896f-fd84-491a-bb16-fb60357350f9" targetNamespace="http://schemas.microsoft.com/office/2006/metadata/properties" ma:root="true" ma:fieldsID="f8a3c40ac1fa0aa12d3658a7e13f69d4" ns1:_="" ns2:_="">
    <xsd:import namespace="http://schemas.microsoft.com/sharepoint/v3"/>
    <xsd:import namespace="2e8c896f-fd84-491a-bb16-fb60357350f9"/>
    <xsd:element name="properties">
      <xsd:complexType>
        <xsd:sequence>
          <xsd:element name="documentManagement">
            <xsd:complexType>
              <xsd:all>
                <xsd:element ref="ns2:Details" minOccurs="0"/>
                <xsd:element ref="ns2:FreshnessDate"/>
                <xsd:element ref="ns2:PrimaryContact"/>
                <xsd:element ref="ns2:Region" minOccurs="0"/>
                <xsd:element ref="ns2:Country" minOccurs="0"/>
                <xsd:element ref="ns1:PublishingRollupImage" minOccurs="0"/>
                <xsd:element ref="ns2:TopicTitle1"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RollupImage" ma:index="13" nillable="true" ma:displayName="Rollup Image" ma:internalName="PublishingRollupImage">
      <xsd:simpleType>
        <xsd:restriction base="dms:Unknown"/>
      </xsd:simpleType>
    </xsd:element>
  </xsd:schema>
  <xsd:schema xmlns:xsd="http://www.w3.org/2001/XMLSchema" xmlns:dms="http://schemas.microsoft.com/office/2006/documentManagement/types" targetNamespace="2e8c896f-fd84-491a-bb16-fb60357350f9" elementFormDefault="qualified">
    <xsd:import namespace="http://schemas.microsoft.com/office/2006/documentManagement/types"/>
    <xsd:element name="Details" ma:index="2" nillable="true" ma:displayName="Details" ma:default="" ma:description="Description of the document if needed." ma:internalName="Details">
      <xsd:simpleType>
        <xsd:restriction base="dms:Note"/>
      </xsd:simpleType>
    </xsd:element>
    <xsd:element name="FreshnessDate" ma:index="3"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Dropdown" ma:internalName="Region">
      <xsd:simpleType>
        <xsd:restriction base="dms:Choice">
          <xsd:enumeration value="*Global"/>
          <xsd:enumeration value="APIMEA"/>
          <xsd:enumeration value="Europe"/>
          <xsd:enumeration value="GC"/>
          <xsd:enumeration value="Latam"/>
          <xsd:enumeration value="North America"/>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format="RadioButtons" ma:internalName="TopicTitle1">
      <xsd:simpleType>
        <xsd:restriction base="dms:Choice">
          <xsd:enumeration value="Client-Related"/>
          <xsd:enumeration value="External Events"/>
          <xsd:enumeration value="HTML Email Instructions"/>
          <xsd:enumeration value="Internal Meeting Templates"/>
          <xsd:enumeration value="Policies/Guidelines"/>
          <xsd:enumeration value="Presentations"/>
          <xsd:enumeration value="Signatures/Stationer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220E7CE-EC27-445B-AEB1-CE1B2E0D6E95}">
  <ds:schemaRefs>
    <ds:schemaRef ds:uri="http://schemas.microsoft.com/sharepoint/v3/contenttype/forms"/>
  </ds:schemaRefs>
</ds:datastoreItem>
</file>

<file path=customXml/itemProps2.xml><?xml version="1.0" encoding="utf-8"?>
<ds:datastoreItem xmlns:ds="http://schemas.openxmlformats.org/officeDocument/2006/customXml" ds:itemID="{2E78DD3C-4482-4353-B4D2-0AEBAB8193DB}">
  <ds:schemaRefs>
    <ds:schemaRef ds:uri="http://purl.org/dc/terms/"/>
    <ds:schemaRef ds:uri="http://purl.org/dc/elements/1.1/"/>
    <ds:schemaRef ds:uri="http://purl.org/dc/dcmitype/"/>
    <ds:schemaRef ds:uri="2e8c896f-fd84-491a-bb16-fb60357350f9"/>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52FD61CD-C599-4C39-8D19-B82FE12F1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8c896f-fd84-491a-bb16-fb60357350f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2007_2010_Multicolor_Template_Standard_12_19_12</Template>
  <TotalTime>94043</TotalTime>
  <Words>6289</Words>
  <Application>Microsoft Office PowerPoint</Application>
  <PresentationFormat>Presentación en pantalla (4:3)</PresentationFormat>
  <Paragraphs>596</Paragraphs>
  <Slides>70</Slides>
  <Notes>4</Notes>
  <HiddenSlides>4</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70</vt:i4>
      </vt:variant>
    </vt:vector>
  </HeadingPairs>
  <TitlesOfParts>
    <vt:vector size="80" baseType="lpstr">
      <vt:lpstr>ＭＳ Ｐゴシック</vt:lpstr>
      <vt:lpstr>ＭＳ Ｐゴシック</vt:lpstr>
      <vt:lpstr>Arial</vt:lpstr>
      <vt:lpstr>Calibri</vt:lpstr>
      <vt:lpstr>Times New Roman</vt:lpstr>
      <vt:lpstr>Trebuchet MS</vt:lpstr>
      <vt:lpstr>Wingdings</vt:lpstr>
      <vt:lpstr>2007_2010_Multicolor_Template_Standard_12_19_12</vt:lpstr>
      <vt:lpstr>1_Diseño personalizado</vt:lpstr>
      <vt:lpstr>Diseño personalizado</vt:lpstr>
      <vt:lpstr>Presentación de PowerPoint</vt:lpstr>
      <vt:lpstr>Presentación de PowerPoint</vt:lpstr>
      <vt:lpstr>1. Executive summary  y ficha tÉcnica</vt:lpstr>
      <vt:lpstr>Presentación de PowerPoint</vt:lpstr>
      <vt:lpstr>Ficha técnica (I)</vt:lpstr>
      <vt:lpstr>Ficha técnica (II)</vt:lpstr>
      <vt:lpstr>Ficha técnica (III)</vt:lpstr>
      <vt:lpstr>DISTRIBUICIÓN DE LA MUESTRA: PADRES (I)</vt:lpstr>
      <vt:lpstr>DISTRIBUICIÓN DE LA MUESTRA: ¿Como son los hijos con diaBetes? (I) </vt:lpstr>
      <vt:lpstr>DISTRIBUICIÓN DE LA MUESTRA: HIJOS (I)</vt:lpstr>
      <vt:lpstr>2. Análisis de RESULTADOs </vt:lpstr>
      <vt:lpstr>3. Análisis de RESULTADOS  1. SOBRE LA VIDA del niño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Análisis de RESULTADOS  2. SOBRE los padres</vt:lpstr>
      <vt:lpstr>Presentación de PowerPoint</vt:lpstr>
      <vt:lpstr>Presentación de PowerPoint</vt:lpstr>
      <vt:lpstr>Presentación de PowerPoint</vt:lpstr>
      <vt:lpstr>Presentación de PowerPoint</vt:lpstr>
      <vt:lpstr>Presentación de PowerPoint</vt:lpstr>
      <vt:lpstr>3. Análisis de RESULTADOS  3. En el colegio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Análisis de RESULTADOS  4. Sobre la alimentación</vt:lpstr>
      <vt:lpstr>Presentación de PowerPoint</vt:lpstr>
      <vt:lpstr>Presentación de PowerPoint</vt:lpstr>
      <vt:lpstr>Presentación de PowerPoint</vt:lpstr>
      <vt:lpstr>3. Análisis de RESULTADOS  5. Sobre el deporte y actividades extraescolares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Análisis de RESULTADOS  6. SOBRE SUS COMPAÑEROS</vt:lpstr>
      <vt:lpstr>Presentación de PowerPoint</vt:lpstr>
      <vt:lpstr>Presentación de PowerPoint</vt:lpstr>
      <vt:lpstr>Presentación de PowerPoint</vt:lpstr>
      <vt:lpstr>Presentación de PowerPoint</vt:lpstr>
      <vt:lpstr>Presentación de PowerPoint</vt:lpstr>
      <vt:lpstr>4. CONCLUSIONES  </vt:lpstr>
      <vt:lpstr>Presentación de PowerPoint</vt:lpstr>
      <vt:lpstr>Presentación de PowerPoint</vt:lpstr>
      <vt:lpstr>Presentación de PowerPoint</vt:lpstr>
      <vt:lpstr>Presentación de PowerPoint</vt:lpstr>
    </vt:vector>
  </TitlesOfParts>
  <Company>Nielsen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2007-2010</dc:title>
  <dc:creator>Ellen Jantsch</dc:creator>
  <cp:lastModifiedBy>Pilar Bodas</cp:lastModifiedBy>
  <cp:revision>597</cp:revision>
  <cp:lastPrinted>2014-12-04T17:22:36Z</cp:lastPrinted>
  <dcterms:created xsi:type="dcterms:W3CDTF">2012-12-22T21:35:06Z</dcterms:created>
  <dcterms:modified xsi:type="dcterms:W3CDTF">2015-05-08T11:28:48Z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0x0101000538880B7CE533409105C259AF09F19A</vt:lpwstr>
  </property>
</Properties>
</file>